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 id="2147483668" r:id="rId5"/>
    <p:sldMasterId id="2147483680" r:id="rId6"/>
    <p:sldMasterId id="2147483692" r:id="rId7"/>
    <p:sldMasterId id="2147483746" r:id="rId8"/>
    <p:sldMasterId id="2147483766" r:id="rId9"/>
    <p:sldMasterId id="2147483767" r:id="rId10"/>
    <p:sldMasterId id="2147483776" r:id="rId11"/>
    <p:sldMasterId id="2147483787" r:id="rId12"/>
    <p:sldMasterId id="2147483807" r:id="rId13"/>
  </p:sldMasterIdLst>
  <p:notesMasterIdLst>
    <p:notesMasterId r:id="rId216"/>
  </p:notesMasterIdLst>
  <p:handoutMasterIdLst>
    <p:handoutMasterId r:id="rId217"/>
  </p:handoutMasterIdLst>
  <p:sldIdLst>
    <p:sldId id="272" r:id="rId14"/>
    <p:sldId id="2134958656" r:id="rId15"/>
    <p:sldId id="2134958655" r:id="rId16"/>
    <p:sldId id="2134958654" r:id="rId17"/>
    <p:sldId id="2134958652" r:id="rId18"/>
    <p:sldId id="2134958646" r:id="rId19"/>
    <p:sldId id="2134958650" r:id="rId20"/>
    <p:sldId id="2134958649" r:id="rId21"/>
    <p:sldId id="2134958657" r:id="rId22"/>
    <p:sldId id="265" r:id="rId23"/>
    <p:sldId id="266" r:id="rId24"/>
    <p:sldId id="260" r:id="rId25"/>
    <p:sldId id="261" r:id="rId26"/>
    <p:sldId id="313" r:id="rId27"/>
    <p:sldId id="332" r:id="rId28"/>
    <p:sldId id="262" r:id="rId29"/>
    <p:sldId id="264" r:id="rId30"/>
    <p:sldId id="259" r:id="rId31"/>
    <p:sldId id="306" r:id="rId32"/>
    <p:sldId id="333" r:id="rId33"/>
    <p:sldId id="267" r:id="rId34"/>
    <p:sldId id="316" r:id="rId35"/>
    <p:sldId id="268" r:id="rId36"/>
    <p:sldId id="340" r:id="rId37"/>
    <p:sldId id="330" r:id="rId38"/>
    <p:sldId id="341" r:id="rId39"/>
    <p:sldId id="342" r:id="rId40"/>
    <p:sldId id="343" r:id="rId41"/>
    <p:sldId id="344" r:id="rId42"/>
    <p:sldId id="301" r:id="rId43"/>
    <p:sldId id="323" r:id="rId44"/>
    <p:sldId id="280" r:id="rId45"/>
    <p:sldId id="334" r:id="rId46"/>
    <p:sldId id="273" r:id="rId47"/>
    <p:sldId id="284" r:id="rId48"/>
    <p:sldId id="335" r:id="rId49"/>
    <p:sldId id="345" r:id="rId50"/>
    <p:sldId id="298" r:id="rId51"/>
    <p:sldId id="336" r:id="rId52"/>
    <p:sldId id="317" r:id="rId53"/>
    <p:sldId id="318" r:id="rId54"/>
    <p:sldId id="337" r:id="rId55"/>
    <p:sldId id="321" r:id="rId56"/>
    <p:sldId id="310" r:id="rId57"/>
    <p:sldId id="348" r:id="rId58"/>
    <p:sldId id="346" r:id="rId59"/>
    <p:sldId id="311" r:id="rId60"/>
    <p:sldId id="312" r:id="rId61"/>
    <p:sldId id="339" r:id="rId62"/>
    <p:sldId id="2134958658" r:id="rId63"/>
    <p:sldId id="2134958659" r:id="rId64"/>
    <p:sldId id="275" r:id="rId65"/>
    <p:sldId id="2134958660" r:id="rId66"/>
    <p:sldId id="278" r:id="rId67"/>
    <p:sldId id="279" r:id="rId68"/>
    <p:sldId id="274" r:id="rId69"/>
    <p:sldId id="2134958661" r:id="rId70"/>
    <p:sldId id="281" r:id="rId71"/>
    <p:sldId id="277" r:id="rId72"/>
    <p:sldId id="2134958662" r:id="rId73"/>
    <p:sldId id="283" r:id="rId74"/>
    <p:sldId id="285" r:id="rId75"/>
    <p:sldId id="286" r:id="rId76"/>
    <p:sldId id="287" r:id="rId77"/>
    <p:sldId id="270" r:id="rId78"/>
    <p:sldId id="288" r:id="rId79"/>
    <p:sldId id="289" r:id="rId80"/>
    <p:sldId id="290" r:id="rId81"/>
    <p:sldId id="256" r:id="rId82"/>
    <p:sldId id="257" r:id="rId83"/>
    <p:sldId id="258" r:id="rId84"/>
    <p:sldId id="2147473970" r:id="rId85"/>
    <p:sldId id="2147473971" r:id="rId86"/>
    <p:sldId id="2147473972" r:id="rId87"/>
    <p:sldId id="2147473973" r:id="rId88"/>
    <p:sldId id="263" r:id="rId89"/>
    <p:sldId id="2147473974" r:id="rId90"/>
    <p:sldId id="2147473975" r:id="rId91"/>
    <p:sldId id="2147473976" r:id="rId92"/>
    <p:sldId id="2147473977" r:id="rId93"/>
    <p:sldId id="2147473978" r:id="rId94"/>
    <p:sldId id="269" r:id="rId95"/>
    <p:sldId id="2147473979" r:id="rId96"/>
    <p:sldId id="271" r:id="rId97"/>
    <p:sldId id="2147473980" r:id="rId98"/>
    <p:sldId id="2147473981" r:id="rId99"/>
    <p:sldId id="2147473982" r:id="rId100"/>
    <p:sldId id="2147473983" r:id="rId101"/>
    <p:sldId id="276" r:id="rId102"/>
    <p:sldId id="2147473984" r:id="rId103"/>
    <p:sldId id="2147473985" r:id="rId104"/>
    <p:sldId id="2147473986" r:id="rId105"/>
    <p:sldId id="2147473987" r:id="rId106"/>
    <p:sldId id="2147473988" r:id="rId107"/>
    <p:sldId id="282" r:id="rId108"/>
    <p:sldId id="2147473989" r:id="rId109"/>
    <p:sldId id="2147473990" r:id="rId110"/>
    <p:sldId id="2147473991" r:id="rId111"/>
    <p:sldId id="2147473992" r:id="rId112"/>
    <p:sldId id="2147473993" r:id="rId113"/>
    <p:sldId id="2147473994" r:id="rId114"/>
    <p:sldId id="2147473995" r:id="rId115"/>
    <p:sldId id="2147473996" r:id="rId116"/>
    <p:sldId id="291" r:id="rId117"/>
    <p:sldId id="292" r:id="rId118"/>
    <p:sldId id="293" r:id="rId119"/>
    <p:sldId id="294" r:id="rId120"/>
    <p:sldId id="295" r:id="rId121"/>
    <p:sldId id="296" r:id="rId122"/>
    <p:sldId id="297" r:id="rId123"/>
    <p:sldId id="2147473997" r:id="rId124"/>
    <p:sldId id="299" r:id="rId125"/>
    <p:sldId id="300" r:id="rId126"/>
    <p:sldId id="2147473998" r:id="rId127"/>
    <p:sldId id="302" r:id="rId128"/>
    <p:sldId id="303" r:id="rId129"/>
    <p:sldId id="304" r:id="rId130"/>
    <p:sldId id="305" r:id="rId131"/>
    <p:sldId id="2147473999" r:id="rId132"/>
    <p:sldId id="307" r:id="rId133"/>
    <p:sldId id="308" r:id="rId134"/>
    <p:sldId id="309" r:id="rId135"/>
    <p:sldId id="2147474000" r:id="rId136"/>
    <p:sldId id="2147474001" r:id="rId137"/>
    <p:sldId id="2147474002" r:id="rId138"/>
    <p:sldId id="2147474003" r:id="rId139"/>
    <p:sldId id="314" r:id="rId140"/>
    <p:sldId id="2134958691" r:id="rId141"/>
    <p:sldId id="2134958692" r:id="rId142"/>
    <p:sldId id="2134958693" r:id="rId143"/>
    <p:sldId id="2134958694" r:id="rId144"/>
    <p:sldId id="2134958695" r:id="rId145"/>
    <p:sldId id="2134958696" r:id="rId146"/>
    <p:sldId id="2134958697" r:id="rId147"/>
    <p:sldId id="2134958698" r:id="rId148"/>
    <p:sldId id="2134958699" r:id="rId149"/>
    <p:sldId id="2134958700" r:id="rId150"/>
    <p:sldId id="2134958701" r:id="rId151"/>
    <p:sldId id="1259" r:id="rId152"/>
    <p:sldId id="1260" r:id="rId153"/>
    <p:sldId id="2134958702" r:id="rId154"/>
    <p:sldId id="1261" r:id="rId155"/>
    <p:sldId id="2134958703" r:id="rId156"/>
    <p:sldId id="1266" r:id="rId157"/>
    <p:sldId id="1267" r:id="rId158"/>
    <p:sldId id="2134958704" r:id="rId159"/>
    <p:sldId id="1265" r:id="rId160"/>
    <p:sldId id="1268" r:id="rId161"/>
    <p:sldId id="1269" r:id="rId162"/>
    <p:sldId id="1258" r:id="rId163"/>
    <p:sldId id="2147473851" r:id="rId164"/>
    <p:sldId id="2147473888" r:id="rId165"/>
    <p:sldId id="1270" r:id="rId166"/>
    <p:sldId id="2147473823" r:id="rId167"/>
    <p:sldId id="577" r:id="rId168"/>
    <p:sldId id="2147473889" r:id="rId169"/>
    <p:sldId id="2147473890" r:id="rId170"/>
    <p:sldId id="2147473891" r:id="rId171"/>
    <p:sldId id="2147473892" r:id="rId172"/>
    <p:sldId id="2147473893" r:id="rId173"/>
    <p:sldId id="2147473894" r:id="rId174"/>
    <p:sldId id="2147473895" r:id="rId175"/>
    <p:sldId id="2147473896" r:id="rId176"/>
    <p:sldId id="2147473897" r:id="rId177"/>
    <p:sldId id="2147473898" r:id="rId178"/>
    <p:sldId id="2147473899" r:id="rId179"/>
    <p:sldId id="2147473900" r:id="rId180"/>
    <p:sldId id="2147473901" r:id="rId181"/>
    <p:sldId id="2147473902" r:id="rId182"/>
    <p:sldId id="2147473903" r:id="rId183"/>
    <p:sldId id="2147473904" r:id="rId184"/>
    <p:sldId id="2147473905" r:id="rId185"/>
    <p:sldId id="2147473906" r:id="rId186"/>
    <p:sldId id="2147473907" r:id="rId187"/>
    <p:sldId id="2147473908" r:id="rId188"/>
    <p:sldId id="354" r:id="rId189"/>
    <p:sldId id="2147473909" r:id="rId190"/>
    <p:sldId id="2147473910" r:id="rId191"/>
    <p:sldId id="2147473911" r:id="rId192"/>
    <p:sldId id="347" r:id="rId193"/>
    <p:sldId id="355" r:id="rId194"/>
    <p:sldId id="349" r:id="rId195"/>
    <p:sldId id="2147473912" r:id="rId196"/>
    <p:sldId id="350" r:id="rId197"/>
    <p:sldId id="351" r:id="rId198"/>
    <p:sldId id="352" r:id="rId199"/>
    <p:sldId id="353" r:id="rId200"/>
    <p:sldId id="2147473913" r:id="rId201"/>
    <p:sldId id="2147474005" r:id="rId202"/>
    <p:sldId id="2147473914" r:id="rId203"/>
    <p:sldId id="2147473915" r:id="rId204"/>
    <p:sldId id="2147473916" r:id="rId205"/>
    <p:sldId id="2147473917" r:id="rId206"/>
    <p:sldId id="2134958653" r:id="rId207"/>
    <p:sldId id="2147473968" r:id="rId208"/>
    <p:sldId id="2147473969" r:id="rId209"/>
    <p:sldId id="2147473962" r:id="rId210"/>
    <p:sldId id="2147473963" r:id="rId211"/>
    <p:sldId id="2147473964" r:id="rId212"/>
    <p:sldId id="2147473965" r:id="rId213"/>
    <p:sldId id="2147473966" r:id="rId214"/>
    <p:sldId id="2147473967" r:id="rId215"/>
  </p:sldIdLst>
  <p:sldSz cx="9144000" cy="5148263"/>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0" id="{CC5C0F5B-523C-4B20-8623-FC8ED8C2239A}">
          <p14:sldIdLst>
            <p14:sldId id="272"/>
            <p14:sldId id="2134958656"/>
            <p14:sldId id="2134958655"/>
            <p14:sldId id="2134958654"/>
            <p14:sldId id="2134958652"/>
            <p14:sldId id="2134958646"/>
            <p14:sldId id="2134958650"/>
            <p14:sldId id="2134958649"/>
          </p14:sldIdLst>
        </p14:section>
        <p14:section name="1" id="{9DDA9FC1-3D78-4F44-A33C-497D276747D0}">
          <p14:sldIdLst>
            <p14:sldId id="2134958657"/>
            <p14:sldId id="265"/>
            <p14:sldId id="266"/>
            <p14:sldId id="260"/>
            <p14:sldId id="261"/>
            <p14:sldId id="313"/>
            <p14:sldId id="332"/>
            <p14:sldId id="262"/>
            <p14:sldId id="264"/>
            <p14:sldId id="259"/>
            <p14:sldId id="306"/>
            <p14:sldId id="333"/>
            <p14:sldId id="267"/>
            <p14:sldId id="316"/>
            <p14:sldId id="268"/>
            <p14:sldId id="340"/>
            <p14:sldId id="330"/>
            <p14:sldId id="341"/>
            <p14:sldId id="342"/>
            <p14:sldId id="343"/>
            <p14:sldId id="344"/>
            <p14:sldId id="301"/>
            <p14:sldId id="323"/>
            <p14:sldId id="280"/>
            <p14:sldId id="334"/>
            <p14:sldId id="273"/>
            <p14:sldId id="284"/>
            <p14:sldId id="335"/>
            <p14:sldId id="345"/>
            <p14:sldId id="298"/>
            <p14:sldId id="336"/>
            <p14:sldId id="317"/>
            <p14:sldId id="318"/>
            <p14:sldId id="337"/>
            <p14:sldId id="321"/>
            <p14:sldId id="310"/>
            <p14:sldId id="348"/>
            <p14:sldId id="346"/>
            <p14:sldId id="311"/>
            <p14:sldId id="312"/>
            <p14:sldId id="339"/>
          </p14:sldIdLst>
        </p14:section>
        <p14:section name="2" id="{E0403D28-A097-4FF1-91E7-58F07A8669F9}">
          <p14:sldIdLst>
            <p14:sldId id="2134958658"/>
            <p14:sldId id="2134958659"/>
            <p14:sldId id="275"/>
            <p14:sldId id="2134958660"/>
            <p14:sldId id="278"/>
            <p14:sldId id="279"/>
            <p14:sldId id="274"/>
            <p14:sldId id="2134958661"/>
            <p14:sldId id="281"/>
            <p14:sldId id="277"/>
            <p14:sldId id="2134958662"/>
            <p14:sldId id="283"/>
            <p14:sldId id="285"/>
            <p14:sldId id="286"/>
            <p14:sldId id="287"/>
            <p14:sldId id="270"/>
            <p14:sldId id="288"/>
            <p14:sldId id="289"/>
            <p14:sldId id="290"/>
          </p14:sldIdLst>
        </p14:section>
        <p14:section name="3" id="{025FB609-68A2-4E5B-881F-BE891AF62C5B}">
          <p14:sldIdLst>
            <p14:sldId id="256"/>
            <p14:sldId id="257"/>
            <p14:sldId id="258"/>
            <p14:sldId id="2147473970"/>
            <p14:sldId id="2147473971"/>
            <p14:sldId id="2147473972"/>
            <p14:sldId id="2147473973"/>
            <p14:sldId id="263"/>
            <p14:sldId id="2147473974"/>
            <p14:sldId id="2147473975"/>
            <p14:sldId id="2147473976"/>
            <p14:sldId id="2147473977"/>
            <p14:sldId id="2147473978"/>
            <p14:sldId id="269"/>
            <p14:sldId id="2147473979"/>
            <p14:sldId id="271"/>
            <p14:sldId id="2147473980"/>
            <p14:sldId id="2147473981"/>
            <p14:sldId id="2147473982"/>
            <p14:sldId id="2147473983"/>
            <p14:sldId id="276"/>
            <p14:sldId id="2147473984"/>
            <p14:sldId id="2147473985"/>
            <p14:sldId id="2147473986"/>
            <p14:sldId id="2147473987"/>
            <p14:sldId id="2147473988"/>
            <p14:sldId id="282"/>
            <p14:sldId id="2147473989"/>
            <p14:sldId id="2147473990"/>
            <p14:sldId id="2147473991"/>
            <p14:sldId id="2147473992"/>
            <p14:sldId id="2147473993"/>
            <p14:sldId id="2147473994"/>
            <p14:sldId id="2147473995"/>
            <p14:sldId id="2147473996"/>
            <p14:sldId id="291"/>
            <p14:sldId id="292"/>
            <p14:sldId id="293"/>
            <p14:sldId id="294"/>
            <p14:sldId id="295"/>
            <p14:sldId id="296"/>
            <p14:sldId id="297"/>
            <p14:sldId id="2147473997"/>
            <p14:sldId id="299"/>
            <p14:sldId id="300"/>
            <p14:sldId id="2147473998"/>
            <p14:sldId id="302"/>
            <p14:sldId id="303"/>
            <p14:sldId id="304"/>
            <p14:sldId id="305"/>
            <p14:sldId id="2147473999"/>
            <p14:sldId id="307"/>
            <p14:sldId id="308"/>
            <p14:sldId id="309"/>
            <p14:sldId id="2147474000"/>
            <p14:sldId id="2147474001"/>
            <p14:sldId id="2147474002"/>
            <p14:sldId id="2147474003"/>
            <p14:sldId id="314"/>
          </p14:sldIdLst>
        </p14:section>
        <p14:section name="4" id="{338C32C8-9763-4168-BA8E-DCF8EB1E2287}">
          <p14:sldIdLst>
            <p14:sldId id="2134958691"/>
            <p14:sldId id="2134958692"/>
            <p14:sldId id="2134958693"/>
          </p14:sldIdLst>
        </p14:section>
        <p14:section name="5" id="{968A59FA-C098-4315-8249-0CFB0376A617}">
          <p14:sldIdLst>
            <p14:sldId id="2134958694"/>
            <p14:sldId id="2134958695"/>
            <p14:sldId id="2134958696"/>
            <p14:sldId id="2134958697"/>
            <p14:sldId id="2134958698"/>
            <p14:sldId id="2134958699"/>
            <p14:sldId id="2134958700"/>
            <p14:sldId id="2134958701"/>
            <p14:sldId id="1259"/>
            <p14:sldId id="1260"/>
            <p14:sldId id="2134958702"/>
            <p14:sldId id="1261"/>
            <p14:sldId id="2134958703"/>
            <p14:sldId id="1266"/>
            <p14:sldId id="1267"/>
            <p14:sldId id="2134958704"/>
            <p14:sldId id="1265"/>
            <p14:sldId id="1268"/>
            <p14:sldId id="1269"/>
            <p14:sldId id="1258"/>
            <p14:sldId id="2147473851"/>
            <p14:sldId id="2147473888"/>
            <p14:sldId id="1270"/>
            <p14:sldId id="2147473823"/>
            <p14:sldId id="577"/>
            <p14:sldId id="2147473889"/>
            <p14:sldId id="2147473890"/>
            <p14:sldId id="2147473891"/>
            <p14:sldId id="2147473892"/>
          </p14:sldIdLst>
        </p14:section>
        <p14:section name="6" id="{15B2BBC0-7A22-4929-A11A-DC9CA3D06D9D}">
          <p14:sldIdLst>
            <p14:sldId id="2147473893"/>
            <p14:sldId id="2147473894"/>
            <p14:sldId id="2147473895"/>
            <p14:sldId id="2147473896"/>
            <p14:sldId id="2147473897"/>
            <p14:sldId id="2147473898"/>
            <p14:sldId id="2147473899"/>
          </p14:sldIdLst>
        </p14:section>
        <p14:section name="7" id="{1413FC67-1B2B-4D01-833A-666B84D3C5A1}">
          <p14:sldIdLst>
            <p14:sldId id="2147473900"/>
            <p14:sldId id="2147473901"/>
            <p14:sldId id="2147473902"/>
            <p14:sldId id="2147473903"/>
            <p14:sldId id="2147473904"/>
            <p14:sldId id="2147473905"/>
            <p14:sldId id="2147473906"/>
            <p14:sldId id="2147473907"/>
            <p14:sldId id="2147473908"/>
            <p14:sldId id="354"/>
            <p14:sldId id="2147473909"/>
            <p14:sldId id="2147473910"/>
            <p14:sldId id="2147473911"/>
            <p14:sldId id="347"/>
            <p14:sldId id="355"/>
            <p14:sldId id="349"/>
            <p14:sldId id="2147473912"/>
            <p14:sldId id="350"/>
            <p14:sldId id="351"/>
            <p14:sldId id="352"/>
            <p14:sldId id="353"/>
            <p14:sldId id="2147473913"/>
            <p14:sldId id="2147474005"/>
            <p14:sldId id="2147473914"/>
          </p14:sldIdLst>
        </p14:section>
        <p14:section name="8" id="{251DAD6D-88E6-482C-B16B-3E803EA77E8A}">
          <p14:sldIdLst>
            <p14:sldId id="2147473915"/>
            <p14:sldId id="2147473916"/>
            <p14:sldId id="2147473917"/>
            <p14:sldId id="2134958653"/>
            <p14:sldId id="2147473968"/>
            <p14:sldId id="2147473969"/>
            <p14:sldId id="2147473962"/>
            <p14:sldId id="2147473963"/>
            <p14:sldId id="2147473964"/>
            <p14:sldId id="2147473965"/>
            <p14:sldId id="2147473966"/>
            <p14:sldId id="2147473967"/>
          </p14:sldIdLst>
        </p14:section>
      </p14:sectionLst>
    </p:ext>
    <p:ext uri="{EFAFB233-063F-42B5-8137-9DF3F51BA10A}">
      <p15:sldGuideLst xmlns:p15="http://schemas.microsoft.com/office/powerpoint/2012/main">
        <p15:guide id="1" orient="horz" pos="1622">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82C"/>
    <a:srgbClr val="FFC92A"/>
    <a:srgbClr val="002E51"/>
    <a:srgbClr val="0037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3BB3CC-D025-4B44-B6AC-ED40A8A994A4}" v="1" dt="2024-01-19T00:46:07.300"/>
    <p1510:client id="{92BCB6B4-23F7-450B-B924-CE85D6218432}" v="6" dt="2024-01-18T23:31:24.537"/>
    <p1510:client id="{AA3F8FDE-1E2F-4426-976C-F5BD6AEDC447}" v="624" dt="2024-01-19T01:29:37.6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2"/>
        <p:guide pos="288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63" Type="http://schemas.openxmlformats.org/officeDocument/2006/relationships/slide" Target="slides/slide50.xml"/><Relationship Id="rId84" Type="http://schemas.openxmlformats.org/officeDocument/2006/relationships/slide" Target="slides/slide71.xml"/><Relationship Id="rId138" Type="http://schemas.openxmlformats.org/officeDocument/2006/relationships/slide" Target="slides/slide125.xml"/><Relationship Id="rId159" Type="http://schemas.openxmlformats.org/officeDocument/2006/relationships/slide" Target="slides/slide146.xml"/><Relationship Id="rId170" Type="http://schemas.openxmlformats.org/officeDocument/2006/relationships/slide" Target="slides/slide157.xml"/><Relationship Id="rId191" Type="http://schemas.openxmlformats.org/officeDocument/2006/relationships/slide" Target="slides/slide178.xml"/><Relationship Id="rId205" Type="http://schemas.openxmlformats.org/officeDocument/2006/relationships/slide" Target="slides/slide192.xml"/><Relationship Id="rId107" Type="http://schemas.openxmlformats.org/officeDocument/2006/relationships/slide" Target="slides/slide94.xml"/><Relationship Id="rId11" Type="http://schemas.openxmlformats.org/officeDocument/2006/relationships/slideMaster" Target="slideMasters/slideMaster8.xml"/><Relationship Id="rId32" Type="http://schemas.openxmlformats.org/officeDocument/2006/relationships/slide" Target="slides/slide19.xml"/><Relationship Id="rId53" Type="http://schemas.openxmlformats.org/officeDocument/2006/relationships/slide" Target="slides/slide40.xml"/><Relationship Id="rId74" Type="http://schemas.openxmlformats.org/officeDocument/2006/relationships/slide" Target="slides/slide61.xml"/><Relationship Id="rId128" Type="http://schemas.openxmlformats.org/officeDocument/2006/relationships/slide" Target="slides/slide115.xml"/><Relationship Id="rId149" Type="http://schemas.openxmlformats.org/officeDocument/2006/relationships/slide" Target="slides/slide136.xml"/><Relationship Id="rId5" Type="http://schemas.openxmlformats.org/officeDocument/2006/relationships/slideMaster" Target="slideMasters/slideMaster2.xml"/><Relationship Id="rId95" Type="http://schemas.openxmlformats.org/officeDocument/2006/relationships/slide" Target="slides/slide82.xml"/><Relationship Id="rId160" Type="http://schemas.openxmlformats.org/officeDocument/2006/relationships/slide" Target="slides/slide147.xml"/><Relationship Id="rId181" Type="http://schemas.openxmlformats.org/officeDocument/2006/relationships/slide" Target="slides/slide168.xml"/><Relationship Id="rId216" Type="http://schemas.openxmlformats.org/officeDocument/2006/relationships/notesMaster" Target="notesMasters/notesMaster1.xml"/><Relationship Id="rId22" Type="http://schemas.openxmlformats.org/officeDocument/2006/relationships/slide" Target="slides/slide9.xml"/><Relationship Id="rId43" Type="http://schemas.openxmlformats.org/officeDocument/2006/relationships/slide" Target="slides/slide30.xml"/><Relationship Id="rId64" Type="http://schemas.openxmlformats.org/officeDocument/2006/relationships/slide" Target="slides/slide51.xml"/><Relationship Id="rId118" Type="http://schemas.openxmlformats.org/officeDocument/2006/relationships/slide" Target="slides/slide105.xml"/><Relationship Id="rId139" Type="http://schemas.openxmlformats.org/officeDocument/2006/relationships/slide" Target="slides/slide126.xml"/><Relationship Id="rId85" Type="http://schemas.openxmlformats.org/officeDocument/2006/relationships/slide" Target="slides/slide72.xml"/><Relationship Id="rId150" Type="http://schemas.openxmlformats.org/officeDocument/2006/relationships/slide" Target="slides/slide137.xml"/><Relationship Id="rId171" Type="http://schemas.openxmlformats.org/officeDocument/2006/relationships/slide" Target="slides/slide158.xml"/><Relationship Id="rId192" Type="http://schemas.openxmlformats.org/officeDocument/2006/relationships/slide" Target="slides/slide179.xml"/><Relationship Id="rId206" Type="http://schemas.openxmlformats.org/officeDocument/2006/relationships/slide" Target="slides/slide193.xml"/><Relationship Id="rId12" Type="http://schemas.openxmlformats.org/officeDocument/2006/relationships/slideMaster" Target="slideMasters/slideMaster9.xml"/><Relationship Id="rId33" Type="http://schemas.openxmlformats.org/officeDocument/2006/relationships/slide" Target="slides/slide20.xml"/><Relationship Id="rId108" Type="http://schemas.openxmlformats.org/officeDocument/2006/relationships/slide" Target="slides/slide95.xml"/><Relationship Id="rId129" Type="http://schemas.openxmlformats.org/officeDocument/2006/relationships/slide" Target="slides/slide116.xml"/><Relationship Id="rId54" Type="http://schemas.openxmlformats.org/officeDocument/2006/relationships/slide" Target="slides/slide41.xml"/><Relationship Id="rId75" Type="http://schemas.openxmlformats.org/officeDocument/2006/relationships/slide" Target="slides/slide62.xml"/><Relationship Id="rId96" Type="http://schemas.openxmlformats.org/officeDocument/2006/relationships/slide" Target="slides/slide83.xml"/><Relationship Id="rId140" Type="http://schemas.openxmlformats.org/officeDocument/2006/relationships/slide" Target="slides/slide127.xml"/><Relationship Id="rId161" Type="http://schemas.openxmlformats.org/officeDocument/2006/relationships/slide" Target="slides/slide148.xml"/><Relationship Id="rId182" Type="http://schemas.openxmlformats.org/officeDocument/2006/relationships/slide" Target="slides/slide169.xml"/><Relationship Id="rId217" Type="http://schemas.openxmlformats.org/officeDocument/2006/relationships/handoutMaster" Target="handoutMasters/handoutMaster1.xml"/><Relationship Id="rId6" Type="http://schemas.openxmlformats.org/officeDocument/2006/relationships/slideMaster" Target="slideMasters/slideMaster3.xml"/><Relationship Id="rId23" Type="http://schemas.openxmlformats.org/officeDocument/2006/relationships/slide" Target="slides/slide10.xml"/><Relationship Id="rId119" Type="http://schemas.openxmlformats.org/officeDocument/2006/relationships/slide" Target="slides/slide106.xml"/><Relationship Id="rId44" Type="http://schemas.openxmlformats.org/officeDocument/2006/relationships/slide" Target="slides/slide31.xml"/><Relationship Id="rId65" Type="http://schemas.openxmlformats.org/officeDocument/2006/relationships/slide" Target="slides/slide52.xml"/><Relationship Id="rId86" Type="http://schemas.openxmlformats.org/officeDocument/2006/relationships/slide" Target="slides/slide73.xml"/><Relationship Id="rId130" Type="http://schemas.openxmlformats.org/officeDocument/2006/relationships/slide" Target="slides/slide117.xml"/><Relationship Id="rId151" Type="http://schemas.openxmlformats.org/officeDocument/2006/relationships/slide" Target="slides/slide138.xml"/><Relationship Id="rId172" Type="http://schemas.openxmlformats.org/officeDocument/2006/relationships/slide" Target="slides/slide159.xml"/><Relationship Id="rId193" Type="http://schemas.openxmlformats.org/officeDocument/2006/relationships/slide" Target="slides/slide180.xml"/><Relationship Id="rId207" Type="http://schemas.openxmlformats.org/officeDocument/2006/relationships/slide" Target="slides/slide194.xml"/><Relationship Id="rId13" Type="http://schemas.openxmlformats.org/officeDocument/2006/relationships/slideMaster" Target="slideMasters/slideMaster10.xml"/><Relationship Id="rId109" Type="http://schemas.openxmlformats.org/officeDocument/2006/relationships/slide" Target="slides/slide96.xml"/><Relationship Id="rId34" Type="http://schemas.openxmlformats.org/officeDocument/2006/relationships/slide" Target="slides/slide21.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20" Type="http://schemas.openxmlformats.org/officeDocument/2006/relationships/slide" Target="slides/slide107.xml"/><Relationship Id="rId141" Type="http://schemas.openxmlformats.org/officeDocument/2006/relationships/slide" Target="slides/slide128.xml"/><Relationship Id="rId7" Type="http://schemas.openxmlformats.org/officeDocument/2006/relationships/slideMaster" Target="slideMasters/slideMaster4.xml"/><Relationship Id="rId162" Type="http://schemas.openxmlformats.org/officeDocument/2006/relationships/slide" Target="slides/slide149.xml"/><Relationship Id="rId183" Type="http://schemas.openxmlformats.org/officeDocument/2006/relationships/slide" Target="slides/slide170.xml"/><Relationship Id="rId218" Type="http://schemas.openxmlformats.org/officeDocument/2006/relationships/presProps" Target="presProps.xml"/><Relationship Id="rId24" Type="http://schemas.openxmlformats.org/officeDocument/2006/relationships/slide" Target="slides/slide11.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31" Type="http://schemas.openxmlformats.org/officeDocument/2006/relationships/slide" Target="slides/slide118.xml"/><Relationship Id="rId152" Type="http://schemas.openxmlformats.org/officeDocument/2006/relationships/slide" Target="slides/slide139.xml"/><Relationship Id="rId173" Type="http://schemas.openxmlformats.org/officeDocument/2006/relationships/slide" Target="slides/slide160.xml"/><Relationship Id="rId194" Type="http://schemas.openxmlformats.org/officeDocument/2006/relationships/slide" Target="slides/slide181.xml"/><Relationship Id="rId208" Type="http://schemas.openxmlformats.org/officeDocument/2006/relationships/slide" Target="slides/slide195.xml"/><Relationship Id="rId14" Type="http://schemas.openxmlformats.org/officeDocument/2006/relationships/slide" Target="slides/slide1.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slide" Target="slides/slide108.xml"/><Relationship Id="rId142" Type="http://schemas.openxmlformats.org/officeDocument/2006/relationships/slide" Target="slides/slide129.xml"/><Relationship Id="rId163" Type="http://schemas.openxmlformats.org/officeDocument/2006/relationships/slide" Target="slides/slide150.xml"/><Relationship Id="rId184" Type="http://schemas.openxmlformats.org/officeDocument/2006/relationships/slide" Target="slides/slide171.xml"/><Relationship Id="rId189" Type="http://schemas.openxmlformats.org/officeDocument/2006/relationships/slide" Target="slides/slide176.xml"/><Relationship Id="rId219" Type="http://schemas.openxmlformats.org/officeDocument/2006/relationships/viewProps" Target="viewProps.xml"/><Relationship Id="rId3" Type="http://schemas.openxmlformats.org/officeDocument/2006/relationships/customXml" Target="../customXml/item3.xml"/><Relationship Id="rId214" Type="http://schemas.openxmlformats.org/officeDocument/2006/relationships/slide" Target="slides/slide201.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slide" Target="slides/slide103.xml"/><Relationship Id="rId137" Type="http://schemas.openxmlformats.org/officeDocument/2006/relationships/slide" Target="slides/slide124.xml"/><Relationship Id="rId158" Type="http://schemas.openxmlformats.org/officeDocument/2006/relationships/slide" Target="slides/slide145.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slide" Target="slides/slide98.xml"/><Relationship Id="rId132" Type="http://schemas.openxmlformats.org/officeDocument/2006/relationships/slide" Target="slides/slide119.xml"/><Relationship Id="rId153" Type="http://schemas.openxmlformats.org/officeDocument/2006/relationships/slide" Target="slides/slide140.xml"/><Relationship Id="rId174" Type="http://schemas.openxmlformats.org/officeDocument/2006/relationships/slide" Target="slides/slide161.xml"/><Relationship Id="rId179" Type="http://schemas.openxmlformats.org/officeDocument/2006/relationships/slide" Target="slides/slide166.xml"/><Relationship Id="rId195" Type="http://schemas.openxmlformats.org/officeDocument/2006/relationships/slide" Target="slides/slide182.xml"/><Relationship Id="rId209" Type="http://schemas.openxmlformats.org/officeDocument/2006/relationships/slide" Target="slides/slide196.xml"/><Relationship Id="rId190" Type="http://schemas.openxmlformats.org/officeDocument/2006/relationships/slide" Target="slides/slide177.xml"/><Relationship Id="rId204" Type="http://schemas.openxmlformats.org/officeDocument/2006/relationships/slide" Target="slides/slide191.xml"/><Relationship Id="rId220" Type="http://schemas.openxmlformats.org/officeDocument/2006/relationships/theme" Target="theme/theme1.xml"/><Relationship Id="rId15" Type="http://schemas.openxmlformats.org/officeDocument/2006/relationships/slide" Target="slides/slide2.xml"/><Relationship Id="rId36" Type="http://schemas.openxmlformats.org/officeDocument/2006/relationships/slide" Target="slides/slide23.xml"/><Relationship Id="rId57" Type="http://schemas.openxmlformats.org/officeDocument/2006/relationships/slide" Target="slides/slide44.xml"/><Relationship Id="rId106" Type="http://schemas.openxmlformats.org/officeDocument/2006/relationships/slide" Target="slides/slide93.xml"/><Relationship Id="rId127" Type="http://schemas.openxmlformats.org/officeDocument/2006/relationships/slide" Target="slides/slide114.xml"/><Relationship Id="rId10" Type="http://schemas.openxmlformats.org/officeDocument/2006/relationships/slideMaster" Target="slideMasters/slideMaster7.xml"/><Relationship Id="rId31" Type="http://schemas.openxmlformats.org/officeDocument/2006/relationships/slide" Target="slides/slide18.xml"/><Relationship Id="rId52" Type="http://schemas.openxmlformats.org/officeDocument/2006/relationships/slide" Target="slides/slide39.xml"/><Relationship Id="rId73" Type="http://schemas.openxmlformats.org/officeDocument/2006/relationships/slide" Target="slides/slide60.xml"/><Relationship Id="rId78" Type="http://schemas.openxmlformats.org/officeDocument/2006/relationships/slide" Target="slides/slide65.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143" Type="http://schemas.openxmlformats.org/officeDocument/2006/relationships/slide" Target="slides/slide130.xml"/><Relationship Id="rId148" Type="http://schemas.openxmlformats.org/officeDocument/2006/relationships/slide" Target="slides/slide135.xml"/><Relationship Id="rId164" Type="http://schemas.openxmlformats.org/officeDocument/2006/relationships/slide" Target="slides/slide151.xml"/><Relationship Id="rId169" Type="http://schemas.openxmlformats.org/officeDocument/2006/relationships/slide" Target="slides/slide156.xml"/><Relationship Id="rId185" Type="http://schemas.openxmlformats.org/officeDocument/2006/relationships/slide" Target="slides/slide172.xml"/><Relationship Id="rId4" Type="http://schemas.openxmlformats.org/officeDocument/2006/relationships/slideMaster" Target="slideMasters/slideMaster1.xml"/><Relationship Id="rId9" Type="http://schemas.openxmlformats.org/officeDocument/2006/relationships/slideMaster" Target="slideMasters/slideMaster6.xml"/><Relationship Id="rId180" Type="http://schemas.openxmlformats.org/officeDocument/2006/relationships/slide" Target="slides/slide167.xml"/><Relationship Id="rId210" Type="http://schemas.openxmlformats.org/officeDocument/2006/relationships/slide" Target="slides/slide197.xml"/><Relationship Id="rId215" Type="http://schemas.openxmlformats.org/officeDocument/2006/relationships/slide" Target="slides/slide202.xml"/><Relationship Id="rId26" Type="http://schemas.openxmlformats.org/officeDocument/2006/relationships/slide" Target="slides/slide13.xml"/><Relationship Id="rId47" Type="http://schemas.openxmlformats.org/officeDocument/2006/relationships/slide" Target="slides/slide34.xml"/><Relationship Id="rId68" Type="http://schemas.openxmlformats.org/officeDocument/2006/relationships/slide" Target="slides/slide55.xml"/><Relationship Id="rId89" Type="http://schemas.openxmlformats.org/officeDocument/2006/relationships/slide" Target="slides/slide76.xml"/><Relationship Id="rId112" Type="http://schemas.openxmlformats.org/officeDocument/2006/relationships/slide" Target="slides/slide99.xml"/><Relationship Id="rId133" Type="http://schemas.openxmlformats.org/officeDocument/2006/relationships/slide" Target="slides/slide120.xml"/><Relationship Id="rId154" Type="http://schemas.openxmlformats.org/officeDocument/2006/relationships/slide" Target="slides/slide141.xml"/><Relationship Id="rId175" Type="http://schemas.openxmlformats.org/officeDocument/2006/relationships/slide" Target="slides/slide162.xml"/><Relationship Id="rId196" Type="http://schemas.openxmlformats.org/officeDocument/2006/relationships/slide" Target="slides/slide183.xml"/><Relationship Id="rId200" Type="http://schemas.openxmlformats.org/officeDocument/2006/relationships/slide" Target="slides/slide187.xml"/><Relationship Id="rId16" Type="http://schemas.openxmlformats.org/officeDocument/2006/relationships/slide" Target="slides/slide3.xml"/><Relationship Id="rId221" Type="http://schemas.openxmlformats.org/officeDocument/2006/relationships/tableStyles" Target="tableStyles.xml"/><Relationship Id="rId37" Type="http://schemas.openxmlformats.org/officeDocument/2006/relationships/slide" Target="slides/slide24.xml"/><Relationship Id="rId58" Type="http://schemas.openxmlformats.org/officeDocument/2006/relationships/slide" Target="slides/slide45.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44" Type="http://schemas.openxmlformats.org/officeDocument/2006/relationships/slide" Target="slides/slide131.xml"/><Relationship Id="rId90" Type="http://schemas.openxmlformats.org/officeDocument/2006/relationships/slide" Target="slides/slide77.xml"/><Relationship Id="rId165" Type="http://schemas.openxmlformats.org/officeDocument/2006/relationships/slide" Target="slides/slide152.xml"/><Relationship Id="rId186" Type="http://schemas.openxmlformats.org/officeDocument/2006/relationships/slide" Target="slides/slide173.xml"/><Relationship Id="rId211" Type="http://schemas.openxmlformats.org/officeDocument/2006/relationships/slide" Target="slides/slide198.xml"/><Relationship Id="rId27" Type="http://schemas.openxmlformats.org/officeDocument/2006/relationships/slide" Target="slides/slide14.xml"/><Relationship Id="rId48" Type="http://schemas.openxmlformats.org/officeDocument/2006/relationships/slide" Target="slides/slide35.xml"/><Relationship Id="rId69" Type="http://schemas.openxmlformats.org/officeDocument/2006/relationships/slide" Target="slides/slide56.xml"/><Relationship Id="rId113" Type="http://schemas.openxmlformats.org/officeDocument/2006/relationships/slide" Target="slides/slide100.xml"/><Relationship Id="rId134" Type="http://schemas.openxmlformats.org/officeDocument/2006/relationships/slide" Target="slides/slide121.xml"/><Relationship Id="rId80" Type="http://schemas.openxmlformats.org/officeDocument/2006/relationships/slide" Target="slides/slide67.xml"/><Relationship Id="rId155" Type="http://schemas.openxmlformats.org/officeDocument/2006/relationships/slide" Target="slides/slide142.xml"/><Relationship Id="rId176" Type="http://schemas.openxmlformats.org/officeDocument/2006/relationships/slide" Target="slides/slide163.xml"/><Relationship Id="rId197" Type="http://schemas.openxmlformats.org/officeDocument/2006/relationships/slide" Target="slides/slide184.xml"/><Relationship Id="rId201" Type="http://schemas.openxmlformats.org/officeDocument/2006/relationships/slide" Target="slides/slide188.xml"/><Relationship Id="rId222" Type="http://schemas.microsoft.com/office/2015/10/relationships/revisionInfo" Target="revisionInfo.xml"/><Relationship Id="rId17" Type="http://schemas.openxmlformats.org/officeDocument/2006/relationships/slide" Target="slides/slide4.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24" Type="http://schemas.openxmlformats.org/officeDocument/2006/relationships/slide" Target="slides/slide111.xml"/><Relationship Id="rId70" Type="http://schemas.openxmlformats.org/officeDocument/2006/relationships/slide" Target="slides/slide57.xml"/><Relationship Id="rId91" Type="http://schemas.openxmlformats.org/officeDocument/2006/relationships/slide" Target="slides/slide78.xml"/><Relationship Id="rId145" Type="http://schemas.openxmlformats.org/officeDocument/2006/relationships/slide" Target="slides/slide132.xml"/><Relationship Id="rId166" Type="http://schemas.openxmlformats.org/officeDocument/2006/relationships/slide" Target="slides/slide153.xml"/><Relationship Id="rId187" Type="http://schemas.openxmlformats.org/officeDocument/2006/relationships/slide" Target="slides/slide174.xml"/><Relationship Id="rId1" Type="http://schemas.openxmlformats.org/officeDocument/2006/relationships/customXml" Target="../customXml/item1.xml"/><Relationship Id="rId212" Type="http://schemas.openxmlformats.org/officeDocument/2006/relationships/slide" Target="slides/slide199.xml"/><Relationship Id="rId28" Type="http://schemas.openxmlformats.org/officeDocument/2006/relationships/slide" Target="slides/slide15.xml"/><Relationship Id="rId49" Type="http://schemas.openxmlformats.org/officeDocument/2006/relationships/slide" Target="slides/slide36.xml"/><Relationship Id="rId114" Type="http://schemas.openxmlformats.org/officeDocument/2006/relationships/slide" Target="slides/slide101.xml"/><Relationship Id="rId60" Type="http://schemas.openxmlformats.org/officeDocument/2006/relationships/slide" Target="slides/slide47.xml"/><Relationship Id="rId81" Type="http://schemas.openxmlformats.org/officeDocument/2006/relationships/slide" Target="slides/slide68.xml"/><Relationship Id="rId135" Type="http://schemas.openxmlformats.org/officeDocument/2006/relationships/slide" Target="slides/slide122.xml"/><Relationship Id="rId156" Type="http://schemas.openxmlformats.org/officeDocument/2006/relationships/slide" Target="slides/slide143.xml"/><Relationship Id="rId177" Type="http://schemas.openxmlformats.org/officeDocument/2006/relationships/slide" Target="slides/slide164.xml"/><Relationship Id="rId198" Type="http://schemas.openxmlformats.org/officeDocument/2006/relationships/slide" Target="slides/slide185.xml"/><Relationship Id="rId202" Type="http://schemas.openxmlformats.org/officeDocument/2006/relationships/slide" Target="slides/slide189.xml"/><Relationship Id="rId18" Type="http://schemas.openxmlformats.org/officeDocument/2006/relationships/slide" Target="slides/slide5.xml"/><Relationship Id="rId39" Type="http://schemas.openxmlformats.org/officeDocument/2006/relationships/slide" Target="slides/slide26.xml"/><Relationship Id="rId50" Type="http://schemas.openxmlformats.org/officeDocument/2006/relationships/slide" Target="slides/slide37.xml"/><Relationship Id="rId104" Type="http://schemas.openxmlformats.org/officeDocument/2006/relationships/slide" Target="slides/slide91.xml"/><Relationship Id="rId125" Type="http://schemas.openxmlformats.org/officeDocument/2006/relationships/slide" Target="slides/slide112.xml"/><Relationship Id="rId146" Type="http://schemas.openxmlformats.org/officeDocument/2006/relationships/slide" Target="slides/slide133.xml"/><Relationship Id="rId167" Type="http://schemas.openxmlformats.org/officeDocument/2006/relationships/slide" Target="slides/slide154.xml"/><Relationship Id="rId188" Type="http://schemas.openxmlformats.org/officeDocument/2006/relationships/slide" Target="slides/slide175.xml"/><Relationship Id="rId71" Type="http://schemas.openxmlformats.org/officeDocument/2006/relationships/slide" Target="slides/slide58.xml"/><Relationship Id="rId92" Type="http://schemas.openxmlformats.org/officeDocument/2006/relationships/slide" Target="slides/slide79.xml"/><Relationship Id="rId213" Type="http://schemas.openxmlformats.org/officeDocument/2006/relationships/slide" Target="slides/slide200.xml"/><Relationship Id="rId2" Type="http://schemas.openxmlformats.org/officeDocument/2006/relationships/customXml" Target="../customXml/item2.xml"/><Relationship Id="rId29" Type="http://schemas.openxmlformats.org/officeDocument/2006/relationships/slide" Target="slides/slide16.xml"/><Relationship Id="rId40" Type="http://schemas.openxmlformats.org/officeDocument/2006/relationships/slide" Target="slides/slide27.xml"/><Relationship Id="rId115" Type="http://schemas.openxmlformats.org/officeDocument/2006/relationships/slide" Target="slides/slide102.xml"/><Relationship Id="rId136" Type="http://schemas.openxmlformats.org/officeDocument/2006/relationships/slide" Target="slides/slide123.xml"/><Relationship Id="rId157" Type="http://schemas.openxmlformats.org/officeDocument/2006/relationships/slide" Target="slides/slide144.xml"/><Relationship Id="rId178" Type="http://schemas.openxmlformats.org/officeDocument/2006/relationships/slide" Target="slides/slide165.xml"/><Relationship Id="rId61" Type="http://schemas.openxmlformats.org/officeDocument/2006/relationships/slide" Target="slides/slide48.xml"/><Relationship Id="rId82" Type="http://schemas.openxmlformats.org/officeDocument/2006/relationships/slide" Target="slides/slide69.xml"/><Relationship Id="rId199" Type="http://schemas.openxmlformats.org/officeDocument/2006/relationships/slide" Target="slides/slide186.xml"/><Relationship Id="rId203" Type="http://schemas.openxmlformats.org/officeDocument/2006/relationships/slide" Target="slides/slide190.xml"/><Relationship Id="rId19" Type="http://schemas.openxmlformats.org/officeDocument/2006/relationships/slide" Target="slides/slide6.xml"/><Relationship Id="rId30" Type="http://schemas.openxmlformats.org/officeDocument/2006/relationships/slide" Target="slides/slide17.xml"/><Relationship Id="rId105" Type="http://schemas.openxmlformats.org/officeDocument/2006/relationships/slide" Target="slides/slide92.xml"/><Relationship Id="rId126" Type="http://schemas.openxmlformats.org/officeDocument/2006/relationships/slide" Target="slides/slide113.xml"/><Relationship Id="rId147" Type="http://schemas.openxmlformats.org/officeDocument/2006/relationships/slide" Target="slides/slide134.xml"/><Relationship Id="rId168" Type="http://schemas.openxmlformats.org/officeDocument/2006/relationships/slide" Target="slides/slide15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7FFFD9BB_6C62C2C9.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7FFFD9E0_4127B826.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_7FFFD9E0_4127B8261.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36544715167413"/>
          <c:y val="3.7025882394811062E-2"/>
          <c:w val="0.85764722815545802"/>
          <c:h val="0.84174978202543282"/>
        </c:manualLayout>
      </c:layout>
      <c:scatterChart>
        <c:scatterStyle val="lineMarker"/>
        <c:varyColors val="0"/>
        <c:ser>
          <c:idx val="0"/>
          <c:order val="0"/>
          <c:tx>
            <c:strRef>
              <c:f>Sheet1!$B$1</c:f>
              <c:strCache>
                <c:ptCount val="1"/>
                <c:pt idx="0">
                  <c:v>Y-Values</c:v>
                </c:pt>
              </c:strCache>
            </c:strRef>
          </c:tx>
          <c:spPr>
            <a:ln w="28575" cap="rnd">
              <a:noFill/>
              <a:round/>
            </a:ln>
            <a:effectLst/>
          </c:spPr>
          <c:marker>
            <c:symbol val="none"/>
          </c:marker>
          <c:xVal>
            <c:numRef>
              <c:f>Sheet1!$A$2:$A$4</c:f>
              <c:numCache>
                <c:formatCode>General</c:formatCode>
                <c:ptCount val="3"/>
                <c:pt idx="0">
                  <c:v>0</c:v>
                </c:pt>
              </c:numCache>
            </c:numRef>
          </c:xVal>
          <c:yVal>
            <c:numRef>
              <c:f>Sheet1!$B$2:$B$4</c:f>
              <c:numCache>
                <c:formatCode>General</c:formatCode>
                <c:ptCount val="3"/>
                <c:pt idx="0">
                  <c:v>100</c:v>
                </c:pt>
              </c:numCache>
            </c:numRef>
          </c:yVal>
          <c:smooth val="0"/>
          <c:extLst>
            <c:ext xmlns:c16="http://schemas.microsoft.com/office/drawing/2014/chart" uri="{C3380CC4-5D6E-409C-BE32-E72D297353CC}">
              <c16:uniqueId val="{00000000-515E-4E27-8748-2C16AAB52E04}"/>
            </c:ext>
          </c:extLst>
        </c:ser>
        <c:dLbls>
          <c:showLegendKey val="0"/>
          <c:showVal val="0"/>
          <c:showCatName val="0"/>
          <c:showSerName val="0"/>
          <c:showPercent val="0"/>
          <c:showBubbleSize val="0"/>
        </c:dLbls>
        <c:axId val="222353424"/>
        <c:axId val="107815904"/>
      </c:scatterChart>
      <c:valAx>
        <c:axId val="222353424"/>
        <c:scaling>
          <c:orientation val="minMax"/>
          <c:max val="24"/>
        </c:scaling>
        <c:delete val="0"/>
        <c:axPos val="b"/>
        <c:numFmt formatCode="General" sourceLinked="1"/>
        <c:majorTickMark val="out"/>
        <c:minorTickMark val="none"/>
        <c:tickLblPos val="nextTo"/>
        <c:spPr>
          <a:noFill/>
          <a:ln w="12700" cap="sq" cmpd="sng" algn="ctr">
            <a:solidFill>
              <a:schemeClr val="tx1"/>
            </a:solidFill>
            <a:miter lim="800000"/>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07815904"/>
        <c:crosses val="autoZero"/>
        <c:crossBetween val="midCat"/>
        <c:majorUnit val="3"/>
      </c:valAx>
      <c:valAx>
        <c:axId val="107815904"/>
        <c:scaling>
          <c:orientation val="minMax"/>
          <c:max val="103"/>
          <c:min val="0"/>
        </c:scaling>
        <c:delete val="0"/>
        <c:axPos val="l"/>
        <c:numFmt formatCode="General" sourceLinked="1"/>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22353424"/>
        <c:crosses val="autoZero"/>
        <c:crossBetween val="midCat"/>
        <c:minorUnit val="1"/>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2700">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25932637590407"/>
          <c:y val="6.7691964918676961E-2"/>
          <c:w val="0.85737786145012529"/>
          <c:h val="0.85160246634692183"/>
        </c:manualLayout>
      </c:layout>
      <c:barChart>
        <c:barDir val="col"/>
        <c:grouping val="stacked"/>
        <c:varyColors val="0"/>
        <c:ser>
          <c:idx val="3"/>
          <c:order val="0"/>
          <c:tx>
            <c:strRef>
              <c:f>Sheet1!$E$1</c:f>
              <c:strCache>
                <c:ptCount val="1"/>
                <c:pt idx="0">
                  <c:v>PD</c:v>
                </c:pt>
              </c:strCache>
            </c:strRef>
          </c:tx>
          <c:spPr>
            <a:solidFill>
              <a:srgbClr val="7F7F7F"/>
            </a:solidFill>
            <a:ln>
              <a:noFill/>
            </a:ln>
            <a:effectLst/>
          </c:spPr>
          <c:invertIfNegative val="0"/>
          <c:dPt>
            <c:idx val="1"/>
            <c:invertIfNegative val="0"/>
            <c:bubble3D val="0"/>
            <c:spPr>
              <a:noFill/>
              <a:ln>
                <a:noFill/>
              </a:ln>
              <a:effectLst/>
            </c:spPr>
            <c:extLst>
              <c:ext xmlns:c16="http://schemas.microsoft.com/office/drawing/2014/chart" uri="{C3380CC4-5D6E-409C-BE32-E72D297353CC}">
                <c16:uniqueId val="{00000001-3392-4B65-B77B-31B4D4C4ED11}"/>
              </c:ext>
            </c:extLst>
          </c:dPt>
          <c:cat>
            <c:numRef>
              <c:f>Sheet1!$A$2:$A$145</c:f>
              <c:numCache>
                <c:formatCode>General</c:formatCode>
                <c:ptCount val="14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cat>
          <c:val>
            <c:numRef>
              <c:f>Sheet1!$E$2:$E$145</c:f>
              <c:numCache>
                <c:formatCode>General</c:formatCode>
                <c:ptCount val="144"/>
                <c:pt idx="1">
                  <c:v>-11.7</c:v>
                </c:pt>
              </c:numCache>
            </c:numRef>
          </c:val>
          <c:extLst>
            <c:ext xmlns:c16="http://schemas.microsoft.com/office/drawing/2014/chart" uri="{C3380CC4-5D6E-409C-BE32-E72D297353CC}">
              <c16:uniqueId val="{00000002-3392-4B65-B77B-31B4D4C4ED11}"/>
            </c:ext>
          </c:extLst>
        </c:ser>
        <c:dLbls>
          <c:showLegendKey val="0"/>
          <c:showVal val="0"/>
          <c:showCatName val="0"/>
          <c:showSerName val="0"/>
          <c:showPercent val="0"/>
          <c:showBubbleSize val="0"/>
        </c:dLbls>
        <c:gapWidth val="25"/>
        <c:overlap val="100"/>
        <c:axId val="1991755951"/>
        <c:axId val="1991756911"/>
      </c:barChart>
      <c:catAx>
        <c:axId val="1991755951"/>
        <c:scaling>
          <c:orientation val="minMax"/>
        </c:scaling>
        <c:delete val="1"/>
        <c:axPos val="b"/>
        <c:numFmt formatCode="General" sourceLinked="1"/>
        <c:majorTickMark val="none"/>
        <c:minorTickMark val="none"/>
        <c:tickLblPos val="nextTo"/>
        <c:crossAx val="1991756911"/>
        <c:crossesAt val="0"/>
        <c:auto val="1"/>
        <c:lblAlgn val="ctr"/>
        <c:lblOffset val="100"/>
        <c:noMultiLvlLbl val="0"/>
      </c:catAx>
      <c:valAx>
        <c:axId val="1991756911"/>
        <c:scaling>
          <c:orientation val="minMax"/>
          <c:max val="40"/>
          <c:min val="-100"/>
        </c:scaling>
        <c:delete val="0"/>
        <c:axPos val="l"/>
        <c:title>
          <c:tx>
            <c:rich>
              <a:bodyPr rot="-5400000" spcFirstLastPara="1" vertOverflow="ellipsis" vert="horz" wrap="square" anchor="ctr" anchorCtr="1"/>
              <a:lstStyle/>
              <a:p>
                <a:pPr>
                  <a:defRPr sz="700" b="1" i="0" u="none" strike="noStrike" kern="1200" baseline="0">
                    <a:solidFill>
                      <a:schemeClr val="tx1"/>
                    </a:solidFill>
                    <a:latin typeface="Arial" panose="020B0604020202020204" pitchFamily="34" charset="0"/>
                    <a:ea typeface="+mn-ea"/>
                    <a:cs typeface="Arial" panose="020B0604020202020204" pitchFamily="34" charset="0"/>
                  </a:defRPr>
                </a:pPr>
                <a:r>
                  <a:rPr lang="en-US" sz="700" b="1" i="0" u="none" strike="noStrike" kern="1200" baseline="0">
                    <a:solidFill>
                      <a:schemeClr val="tx1"/>
                    </a:solidFill>
                    <a:latin typeface="Arial" panose="020B0604020202020204" pitchFamily="34" charset="0"/>
                    <a:cs typeface="Arial" panose="020B0604020202020204" pitchFamily="34" charset="0"/>
                  </a:rPr>
                  <a:t>Best change from baseline in </a:t>
                </a:r>
                <a:r>
                  <a:rPr lang="en-US" sz="700" b="1" i="0" u="none" strike="noStrike" kern="1200" baseline="0" err="1">
                    <a:solidFill>
                      <a:schemeClr val="tx1"/>
                    </a:solidFill>
                    <a:latin typeface="Arial" panose="020B0604020202020204" pitchFamily="34" charset="0"/>
                    <a:cs typeface="Arial" panose="020B0604020202020204" pitchFamily="34" charset="0"/>
                  </a:rPr>
                  <a:t>SoD</a:t>
                </a:r>
                <a:r>
                  <a:rPr lang="en-US" sz="700" b="1" i="0" u="none" strike="noStrike" kern="1200" baseline="0">
                    <a:solidFill>
                      <a:schemeClr val="tx1"/>
                    </a:solidFill>
                    <a:latin typeface="Arial" panose="020B0604020202020204" pitchFamily="34" charset="0"/>
                    <a:cs typeface="Arial" panose="020B0604020202020204" pitchFamily="34" charset="0"/>
                  </a:rPr>
                  <a:t> of target lesions (%)</a:t>
                </a:r>
              </a:p>
            </c:rich>
          </c:tx>
          <c:layout>
            <c:manualLayout>
              <c:xMode val="edge"/>
              <c:yMode val="edge"/>
              <c:x val="9.0703076389423154E-3"/>
              <c:y val="0.11938756928082012"/>
            </c:manualLayout>
          </c:layout>
          <c:overlay val="0"/>
          <c:spPr>
            <a:noFill/>
            <a:ln>
              <a:noFill/>
            </a:ln>
            <a:effectLst/>
          </c:spPr>
          <c:txPr>
            <a:bodyPr rot="-5400000" spcFirstLastPara="1" vertOverflow="ellipsis" vert="horz" wrap="square" anchor="ctr" anchorCtr="1"/>
            <a:lstStyle/>
            <a:p>
              <a:pPr>
                <a:defRPr sz="7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0;\–#,##0" sourceLinked="0"/>
        <c:majorTickMark val="out"/>
        <c:minorTickMark val="none"/>
        <c:tickLblPos val="nextTo"/>
        <c:spPr>
          <a:noFill/>
          <a:ln w="12700" cap="sq">
            <a:solidFill>
              <a:schemeClr val="accent1"/>
            </a:solidFill>
            <a:miter lim="800000"/>
          </a:ln>
          <a:effectLst/>
        </c:spPr>
        <c:txPr>
          <a:bodyPr rot="-60000000" spcFirstLastPara="1" vertOverflow="ellipsis" vert="horz" wrap="square" anchor="ctr" anchorCtr="1"/>
          <a:lstStyle/>
          <a:p>
            <a:pPr>
              <a:defRPr sz="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917559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2592376244085"/>
          <c:y val="6.7691964918676961E-2"/>
          <c:w val="0.85707391672307387"/>
          <c:h val="0.85160246634692183"/>
        </c:manualLayout>
      </c:layout>
      <c:barChart>
        <c:barDir val="col"/>
        <c:grouping val="stacked"/>
        <c:varyColors val="0"/>
        <c:ser>
          <c:idx val="3"/>
          <c:order val="0"/>
          <c:tx>
            <c:strRef>
              <c:f>Sheet1!$E$1</c:f>
              <c:strCache>
                <c:ptCount val="1"/>
                <c:pt idx="0">
                  <c:v>PD</c:v>
                </c:pt>
              </c:strCache>
            </c:strRef>
          </c:tx>
          <c:spPr>
            <a:solidFill>
              <a:srgbClr val="7F7F7F"/>
            </a:solidFill>
            <a:ln>
              <a:noFill/>
            </a:ln>
            <a:effectLst/>
          </c:spPr>
          <c:invertIfNegative val="0"/>
          <c:dPt>
            <c:idx val="1"/>
            <c:invertIfNegative val="0"/>
            <c:bubble3D val="0"/>
            <c:spPr>
              <a:noFill/>
              <a:ln>
                <a:noFill/>
              </a:ln>
              <a:effectLst/>
            </c:spPr>
            <c:extLst>
              <c:ext xmlns:c16="http://schemas.microsoft.com/office/drawing/2014/chart" uri="{C3380CC4-5D6E-409C-BE32-E72D297353CC}">
                <c16:uniqueId val="{00000001-11C0-48B9-80C2-617CAD7F9D6B}"/>
              </c:ext>
            </c:extLst>
          </c:dPt>
          <c:cat>
            <c:numRef>
              <c:f>Sheet1!$A$2:$A$145</c:f>
              <c:numCache>
                <c:formatCode>General</c:formatCode>
                <c:ptCount val="14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cat>
          <c:val>
            <c:numRef>
              <c:f>Sheet1!$E$2:$E$145</c:f>
              <c:numCache>
                <c:formatCode>General</c:formatCode>
                <c:ptCount val="144"/>
                <c:pt idx="1">
                  <c:v>-11.7</c:v>
                </c:pt>
              </c:numCache>
            </c:numRef>
          </c:val>
          <c:extLst>
            <c:ext xmlns:c16="http://schemas.microsoft.com/office/drawing/2014/chart" uri="{C3380CC4-5D6E-409C-BE32-E72D297353CC}">
              <c16:uniqueId val="{00000002-11C0-48B9-80C2-617CAD7F9D6B}"/>
            </c:ext>
          </c:extLst>
        </c:ser>
        <c:dLbls>
          <c:showLegendKey val="0"/>
          <c:showVal val="0"/>
          <c:showCatName val="0"/>
          <c:showSerName val="0"/>
          <c:showPercent val="0"/>
          <c:showBubbleSize val="0"/>
        </c:dLbls>
        <c:gapWidth val="25"/>
        <c:overlap val="100"/>
        <c:axId val="1991755951"/>
        <c:axId val="1991756911"/>
      </c:barChart>
      <c:catAx>
        <c:axId val="1991755951"/>
        <c:scaling>
          <c:orientation val="minMax"/>
        </c:scaling>
        <c:delete val="1"/>
        <c:axPos val="b"/>
        <c:numFmt formatCode="General" sourceLinked="1"/>
        <c:majorTickMark val="none"/>
        <c:minorTickMark val="none"/>
        <c:tickLblPos val="nextTo"/>
        <c:crossAx val="1991756911"/>
        <c:crossesAt val="0"/>
        <c:auto val="1"/>
        <c:lblAlgn val="ctr"/>
        <c:lblOffset val="100"/>
        <c:noMultiLvlLbl val="0"/>
      </c:catAx>
      <c:valAx>
        <c:axId val="1991756911"/>
        <c:scaling>
          <c:orientation val="minMax"/>
          <c:max val="40"/>
          <c:min val="-100"/>
        </c:scaling>
        <c:delete val="0"/>
        <c:axPos val="l"/>
        <c:title>
          <c:tx>
            <c:rich>
              <a:bodyPr rot="-5400000" spcFirstLastPara="1" vertOverflow="ellipsis" vert="horz" wrap="square" anchor="ctr" anchorCtr="1"/>
              <a:lstStyle/>
              <a:p>
                <a:pPr>
                  <a:defRPr sz="700" b="1" i="0" u="none" strike="noStrike" kern="1200" baseline="0">
                    <a:solidFill>
                      <a:schemeClr val="tx1"/>
                    </a:solidFill>
                    <a:latin typeface="Arial" panose="020B0604020202020204" pitchFamily="34" charset="0"/>
                    <a:ea typeface="+mn-ea"/>
                    <a:cs typeface="Arial" panose="020B0604020202020204" pitchFamily="34" charset="0"/>
                  </a:defRPr>
                </a:pPr>
                <a:r>
                  <a:rPr lang="en-US" sz="700" b="1" i="0" u="none" strike="noStrike" kern="1200" baseline="0">
                    <a:solidFill>
                      <a:schemeClr val="tx1"/>
                    </a:solidFill>
                    <a:latin typeface="Arial" panose="020B0604020202020204" pitchFamily="34" charset="0"/>
                    <a:cs typeface="Arial" panose="020B0604020202020204" pitchFamily="34" charset="0"/>
                  </a:rPr>
                  <a:t>Best change from baseline in </a:t>
                </a:r>
                <a:r>
                  <a:rPr lang="en-US" sz="700" b="1" i="0" u="none" strike="noStrike" kern="1200" baseline="0" err="1">
                    <a:solidFill>
                      <a:schemeClr val="tx1"/>
                    </a:solidFill>
                    <a:latin typeface="Arial" panose="020B0604020202020204" pitchFamily="34" charset="0"/>
                    <a:cs typeface="Arial" panose="020B0604020202020204" pitchFamily="34" charset="0"/>
                  </a:rPr>
                  <a:t>SoD</a:t>
                </a:r>
                <a:r>
                  <a:rPr lang="en-US" sz="700" b="1" i="0" u="none" strike="noStrike" kern="1200" baseline="0">
                    <a:solidFill>
                      <a:schemeClr val="tx1"/>
                    </a:solidFill>
                    <a:latin typeface="Arial" panose="020B0604020202020204" pitchFamily="34" charset="0"/>
                    <a:cs typeface="Arial" panose="020B0604020202020204" pitchFamily="34" charset="0"/>
                  </a:rPr>
                  <a:t> of target lesions (%)</a:t>
                </a:r>
              </a:p>
            </c:rich>
          </c:tx>
          <c:layout>
            <c:manualLayout>
              <c:xMode val="edge"/>
              <c:yMode val="edge"/>
              <c:x val="4.2595065596412754E-2"/>
              <c:y val="0.14303563492634916"/>
            </c:manualLayout>
          </c:layout>
          <c:overlay val="0"/>
          <c:spPr>
            <a:noFill/>
            <a:ln>
              <a:noFill/>
            </a:ln>
            <a:effectLst/>
          </c:spPr>
          <c:txPr>
            <a:bodyPr rot="-5400000" spcFirstLastPara="1" vertOverflow="ellipsis" vert="horz" wrap="square" anchor="ctr" anchorCtr="1"/>
            <a:lstStyle/>
            <a:p>
              <a:pPr>
                <a:defRPr sz="7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0;\–#,##0" sourceLinked="0"/>
        <c:majorTickMark val="out"/>
        <c:minorTickMark val="none"/>
        <c:tickLblPos val="nextTo"/>
        <c:spPr>
          <a:noFill/>
          <a:ln w="12700" cap="sq">
            <a:solidFill>
              <a:schemeClr val="accent1"/>
            </a:solidFill>
            <a:miter lim="800000"/>
          </a:ln>
          <a:effectLst/>
        </c:spPr>
        <c:txPr>
          <a:bodyPr rot="-60000000" spcFirstLastPara="1" vertOverflow="ellipsis" vert="horz" wrap="square" anchor="ctr" anchorCtr="1"/>
          <a:lstStyle/>
          <a:p>
            <a:pPr>
              <a:defRPr sz="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917559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D25214-E63A-B34C-A3F1-C573F43C150D}" type="doc">
      <dgm:prSet loTypeId="urn:microsoft.com/office/officeart/2005/8/layout/arrow2" loCatId="" qsTypeId="urn:microsoft.com/office/officeart/2005/8/quickstyle/simple1" qsCatId="simple" csTypeId="urn:microsoft.com/office/officeart/2005/8/colors/accent1_2" csCatId="accent1" phldr="1"/>
      <dgm:spPr/>
    </dgm:pt>
    <dgm:pt modelId="{3564DACB-4A82-B946-857D-39595F33EBE8}">
      <dgm:prSet phldrT="[Text]" custT="1"/>
      <dgm:spPr/>
      <dgm:t>
        <a:bodyPr/>
        <a:lstStyle/>
        <a:p>
          <a:r>
            <a:rPr lang="en-US" sz="1600"/>
            <a:t>Monolithic therapy: Chemo vs. BSC</a:t>
          </a:r>
        </a:p>
      </dgm:t>
    </dgm:pt>
    <dgm:pt modelId="{D5280DE7-A4F3-AC48-94B6-7943361D05A7}" type="parTrans" cxnId="{8EFA7AC0-E796-F545-8045-9ED52DD59BD3}">
      <dgm:prSet/>
      <dgm:spPr/>
      <dgm:t>
        <a:bodyPr/>
        <a:lstStyle/>
        <a:p>
          <a:endParaRPr lang="en-US"/>
        </a:p>
      </dgm:t>
    </dgm:pt>
    <dgm:pt modelId="{BC16FBDA-442E-6F40-8E6D-1013528EAAFA}" type="sibTrans" cxnId="{8EFA7AC0-E796-F545-8045-9ED52DD59BD3}">
      <dgm:prSet/>
      <dgm:spPr/>
      <dgm:t>
        <a:bodyPr/>
        <a:lstStyle/>
        <a:p>
          <a:endParaRPr lang="en-US"/>
        </a:p>
      </dgm:t>
    </dgm:pt>
    <dgm:pt modelId="{8F2F3D91-AFB4-0E49-A300-0BD14EB30AB8}">
      <dgm:prSet phldrT="[Text]" custT="1"/>
      <dgm:spPr/>
      <dgm:t>
        <a:bodyPr/>
        <a:lstStyle/>
        <a:p>
          <a:r>
            <a:rPr lang="en-US" sz="1600"/>
            <a:t>Targeted therapy for a few patients</a:t>
          </a:r>
        </a:p>
      </dgm:t>
    </dgm:pt>
    <dgm:pt modelId="{A651826A-1BFE-C943-8DDD-D4E35F73AB1F}" type="parTrans" cxnId="{CE3EECC5-00F7-CC44-BDFC-F510F353AA95}">
      <dgm:prSet/>
      <dgm:spPr/>
      <dgm:t>
        <a:bodyPr/>
        <a:lstStyle/>
        <a:p>
          <a:endParaRPr lang="en-US"/>
        </a:p>
      </dgm:t>
    </dgm:pt>
    <dgm:pt modelId="{5A3535E5-57D5-0D4A-9A58-67294470694C}" type="sibTrans" cxnId="{CE3EECC5-00F7-CC44-BDFC-F510F353AA95}">
      <dgm:prSet/>
      <dgm:spPr/>
      <dgm:t>
        <a:bodyPr/>
        <a:lstStyle/>
        <a:p>
          <a:endParaRPr lang="en-US"/>
        </a:p>
      </dgm:t>
    </dgm:pt>
    <dgm:pt modelId="{6F90A4EE-B443-3642-BF65-0D3C16A79C71}">
      <dgm:prSet phldrT="[Text]" custT="1"/>
      <dgm:spPr/>
      <dgm:t>
        <a:bodyPr/>
        <a:lstStyle/>
        <a:p>
          <a:r>
            <a:rPr lang="en-US" sz="1600"/>
            <a:t>Personalized treatment for All</a:t>
          </a:r>
        </a:p>
      </dgm:t>
    </dgm:pt>
    <dgm:pt modelId="{FAD63C96-511F-7E40-A9DA-FB45ABDCF58C}" type="parTrans" cxnId="{856CFFBB-BA62-8949-A607-B727F845AADE}">
      <dgm:prSet/>
      <dgm:spPr/>
      <dgm:t>
        <a:bodyPr/>
        <a:lstStyle/>
        <a:p>
          <a:endParaRPr lang="en-US"/>
        </a:p>
      </dgm:t>
    </dgm:pt>
    <dgm:pt modelId="{CCC65B6B-268A-204B-AE27-224E778FA548}" type="sibTrans" cxnId="{856CFFBB-BA62-8949-A607-B727F845AADE}">
      <dgm:prSet/>
      <dgm:spPr/>
      <dgm:t>
        <a:bodyPr/>
        <a:lstStyle/>
        <a:p>
          <a:endParaRPr lang="en-US"/>
        </a:p>
      </dgm:t>
    </dgm:pt>
    <dgm:pt modelId="{B525F689-B7F4-7A49-8246-E109ECB6055C}" type="pres">
      <dgm:prSet presAssocID="{CFD25214-E63A-B34C-A3F1-C573F43C150D}" presName="arrowDiagram" presStyleCnt="0">
        <dgm:presLayoutVars>
          <dgm:chMax val="5"/>
          <dgm:dir/>
          <dgm:resizeHandles val="exact"/>
        </dgm:presLayoutVars>
      </dgm:prSet>
      <dgm:spPr/>
    </dgm:pt>
    <dgm:pt modelId="{925EBCB5-2867-AC42-A260-B538C3F711F0}" type="pres">
      <dgm:prSet presAssocID="{CFD25214-E63A-B34C-A3F1-C573F43C150D}" presName="arrow" presStyleLbl="bgShp" presStyleIdx="0" presStyleCnt="1" custLinFactNeighborX="316" custLinFactNeighborY="-1616"/>
      <dgm:spPr/>
    </dgm:pt>
    <dgm:pt modelId="{39F9E149-61AA-0B48-BF2F-C9A57C670BA2}" type="pres">
      <dgm:prSet presAssocID="{CFD25214-E63A-B34C-A3F1-C573F43C150D}" presName="arrowDiagram3" presStyleCnt="0"/>
      <dgm:spPr/>
    </dgm:pt>
    <dgm:pt modelId="{B8C530F3-DFC2-7949-A759-5221D0BAFCB8}" type="pres">
      <dgm:prSet presAssocID="{3564DACB-4A82-B946-857D-39595F33EBE8}" presName="bullet3a" presStyleLbl="node1" presStyleIdx="0" presStyleCnt="3"/>
      <dgm:spPr/>
    </dgm:pt>
    <dgm:pt modelId="{AE3AC868-3B76-C94B-9147-D7F818F33ABA}" type="pres">
      <dgm:prSet presAssocID="{3564DACB-4A82-B946-857D-39595F33EBE8}" presName="textBox3a" presStyleLbl="revTx" presStyleIdx="0" presStyleCnt="3">
        <dgm:presLayoutVars>
          <dgm:bulletEnabled val="1"/>
        </dgm:presLayoutVars>
      </dgm:prSet>
      <dgm:spPr/>
    </dgm:pt>
    <dgm:pt modelId="{0D357A1A-1093-FE44-837F-FE01BD4B1130}" type="pres">
      <dgm:prSet presAssocID="{8F2F3D91-AFB4-0E49-A300-0BD14EB30AB8}" presName="bullet3b" presStyleLbl="node1" presStyleIdx="1" presStyleCnt="3"/>
      <dgm:spPr/>
    </dgm:pt>
    <dgm:pt modelId="{90CF4B38-2500-7940-823E-CB1DE549291D}" type="pres">
      <dgm:prSet presAssocID="{8F2F3D91-AFB4-0E49-A300-0BD14EB30AB8}" presName="textBox3b" presStyleLbl="revTx" presStyleIdx="1" presStyleCnt="3" custLinFactNeighborX="9728" custLinFactNeighborY="-10768">
        <dgm:presLayoutVars>
          <dgm:bulletEnabled val="1"/>
        </dgm:presLayoutVars>
      </dgm:prSet>
      <dgm:spPr/>
    </dgm:pt>
    <dgm:pt modelId="{0C9E0F03-B7FF-ED40-89CE-BB13A77756F8}" type="pres">
      <dgm:prSet presAssocID="{6F90A4EE-B443-3642-BF65-0D3C16A79C71}" presName="bullet3c" presStyleLbl="node1" presStyleIdx="2" presStyleCnt="3"/>
      <dgm:spPr/>
    </dgm:pt>
    <dgm:pt modelId="{63668153-C717-4342-8FAD-391DF38DCF2F}" type="pres">
      <dgm:prSet presAssocID="{6F90A4EE-B443-3642-BF65-0D3C16A79C71}" presName="textBox3c" presStyleLbl="revTx" presStyleIdx="2" presStyleCnt="3" custScaleX="147668" custLinFactNeighborX="57362" custLinFactNeighborY="-3006">
        <dgm:presLayoutVars>
          <dgm:bulletEnabled val="1"/>
        </dgm:presLayoutVars>
      </dgm:prSet>
      <dgm:spPr/>
    </dgm:pt>
  </dgm:ptLst>
  <dgm:cxnLst>
    <dgm:cxn modelId="{B2A5FE32-09BC-6E42-BC33-026B0A94776C}" type="presOf" srcId="{CFD25214-E63A-B34C-A3F1-C573F43C150D}" destId="{B525F689-B7F4-7A49-8246-E109ECB6055C}" srcOrd="0" destOrd="0" presId="urn:microsoft.com/office/officeart/2005/8/layout/arrow2"/>
    <dgm:cxn modelId="{6C90793A-D99C-2B4D-9756-A88F3FE265E0}" type="presOf" srcId="{3564DACB-4A82-B946-857D-39595F33EBE8}" destId="{AE3AC868-3B76-C94B-9147-D7F818F33ABA}" srcOrd="0" destOrd="0" presId="urn:microsoft.com/office/officeart/2005/8/layout/arrow2"/>
    <dgm:cxn modelId="{4DC07747-D180-A646-B074-0E3644F7FFF7}" type="presOf" srcId="{8F2F3D91-AFB4-0E49-A300-0BD14EB30AB8}" destId="{90CF4B38-2500-7940-823E-CB1DE549291D}" srcOrd="0" destOrd="0" presId="urn:microsoft.com/office/officeart/2005/8/layout/arrow2"/>
    <dgm:cxn modelId="{8FEE45B4-1404-1941-88A8-63AB5A4ACBAB}" type="presOf" srcId="{6F90A4EE-B443-3642-BF65-0D3C16A79C71}" destId="{63668153-C717-4342-8FAD-391DF38DCF2F}" srcOrd="0" destOrd="0" presId="urn:microsoft.com/office/officeart/2005/8/layout/arrow2"/>
    <dgm:cxn modelId="{856CFFBB-BA62-8949-A607-B727F845AADE}" srcId="{CFD25214-E63A-B34C-A3F1-C573F43C150D}" destId="{6F90A4EE-B443-3642-BF65-0D3C16A79C71}" srcOrd="2" destOrd="0" parTransId="{FAD63C96-511F-7E40-A9DA-FB45ABDCF58C}" sibTransId="{CCC65B6B-268A-204B-AE27-224E778FA548}"/>
    <dgm:cxn modelId="{8EFA7AC0-E796-F545-8045-9ED52DD59BD3}" srcId="{CFD25214-E63A-B34C-A3F1-C573F43C150D}" destId="{3564DACB-4A82-B946-857D-39595F33EBE8}" srcOrd="0" destOrd="0" parTransId="{D5280DE7-A4F3-AC48-94B6-7943361D05A7}" sibTransId="{BC16FBDA-442E-6F40-8E6D-1013528EAAFA}"/>
    <dgm:cxn modelId="{CE3EECC5-00F7-CC44-BDFC-F510F353AA95}" srcId="{CFD25214-E63A-B34C-A3F1-C573F43C150D}" destId="{8F2F3D91-AFB4-0E49-A300-0BD14EB30AB8}" srcOrd="1" destOrd="0" parTransId="{A651826A-1BFE-C943-8DDD-D4E35F73AB1F}" sibTransId="{5A3535E5-57D5-0D4A-9A58-67294470694C}"/>
    <dgm:cxn modelId="{79EF9535-5CC4-0747-8FA5-A4C350DFD36F}" type="presParOf" srcId="{B525F689-B7F4-7A49-8246-E109ECB6055C}" destId="{925EBCB5-2867-AC42-A260-B538C3F711F0}" srcOrd="0" destOrd="0" presId="urn:microsoft.com/office/officeart/2005/8/layout/arrow2"/>
    <dgm:cxn modelId="{577FFD76-985D-8C45-9A0E-4B4778632FCD}" type="presParOf" srcId="{B525F689-B7F4-7A49-8246-E109ECB6055C}" destId="{39F9E149-61AA-0B48-BF2F-C9A57C670BA2}" srcOrd="1" destOrd="0" presId="urn:microsoft.com/office/officeart/2005/8/layout/arrow2"/>
    <dgm:cxn modelId="{A02D4DF2-013F-3243-870D-ABE131986BF6}" type="presParOf" srcId="{39F9E149-61AA-0B48-BF2F-C9A57C670BA2}" destId="{B8C530F3-DFC2-7949-A759-5221D0BAFCB8}" srcOrd="0" destOrd="0" presId="urn:microsoft.com/office/officeart/2005/8/layout/arrow2"/>
    <dgm:cxn modelId="{6687A07E-53CE-DD4D-B489-0398D77751E1}" type="presParOf" srcId="{39F9E149-61AA-0B48-BF2F-C9A57C670BA2}" destId="{AE3AC868-3B76-C94B-9147-D7F818F33ABA}" srcOrd="1" destOrd="0" presId="urn:microsoft.com/office/officeart/2005/8/layout/arrow2"/>
    <dgm:cxn modelId="{FBE9E62D-F9BF-9947-B779-BA4F0B03F7F2}" type="presParOf" srcId="{39F9E149-61AA-0B48-BF2F-C9A57C670BA2}" destId="{0D357A1A-1093-FE44-837F-FE01BD4B1130}" srcOrd="2" destOrd="0" presId="urn:microsoft.com/office/officeart/2005/8/layout/arrow2"/>
    <dgm:cxn modelId="{FECB229F-3AAC-8248-86F5-BD714A43BC4B}" type="presParOf" srcId="{39F9E149-61AA-0B48-BF2F-C9A57C670BA2}" destId="{90CF4B38-2500-7940-823E-CB1DE549291D}" srcOrd="3" destOrd="0" presId="urn:microsoft.com/office/officeart/2005/8/layout/arrow2"/>
    <dgm:cxn modelId="{D2CE84EC-65B0-FA43-BDF0-CF466409F956}" type="presParOf" srcId="{39F9E149-61AA-0B48-BF2F-C9A57C670BA2}" destId="{0C9E0F03-B7FF-ED40-89CE-BB13A77756F8}" srcOrd="4" destOrd="0" presId="urn:microsoft.com/office/officeart/2005/8/layout/arrow2"/>
    <dgm:cxn modelId="{17C41E5F-83A3-4F4F-B944-3A28984FE3EB}" type="presParOf" srcId="{39F9E149-61AA-0B48-BF2F-C9A57C670BA2}" destId="{63668153-C717-4342-8FAD-391DF38DCF2F}"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5EBCB5-2867-AC42-A260-B538C3F711F0}">
      <dsp:nvSpPr>
        <dsp:cNvPr id="0" name=""/>
        <dsp:cNvSpPr/>
      </dsp:nvSpPr>
      <dsp:spPr>
        <a:xfrm>
          <a:off x="0" y="0"/>
          <a:ext cx="5595257" cy="3497035"/>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C530F3-DFC2-7949-A759-5221D0BAFCB8}">
      <dsp:nvSpPr>
        <dsp:cNvPr id="0" name=""/>
        <dsp:cNvSpPr/>
      </dsp:nvSpPr>
      <dsp:spPr>
        <a:xfrm>
          <a:off x="710597" y="2433037"/>
          <a:ext cx="145476" cy="14547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3AC868-3B76-C94B-9147-D7F818F33ABA}">
      <dsp:nvSpPr>
        <dsp:cNvPr id="0" name=""/>
        <dsp:cNvSpPr/>
      </dsp:nvSpPr>
      <dsp:spPr>
        <a:xfrm>
          <a:off x="783335" y="2505776"/>
          <a:ext cx="1303694" cy="1010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085" tIns="0" rIns="0" bIns="0" numCol="1" spcCol="1270" anchor="t" anchorCtr="0">
          <a:noAutofit/>
        </a:bodyPr>
        <a:lstStyle/>
        <a:p>
          <a:pPr marL="0" lvl="0" indent="0" algn="l" defTabSz="711200">
            <a:lnSpc>
              <a:spcPct val="90000"/>
            </a:lnSpc>
            <a:spcBef>
              <a:spcPct val="0"/>
            </a:spcBef>
            <a:spcAft>
              <a:spcPct val="35000"/>
            </a:spcAft>
            <a:buNone/>
          </a:pPr>
          <a:r>
            <a:rPr lang="en-US" sz="1600" kern="1200"/>
            <a:t>Monolithic therapy: Chemo vs. BSC</a:t>
          </a:r>
        </a:p>
      </dsp:txBody>
      <dsp:txXfrm>
        <a:off x="783335" y="2505776"/>
        <a:ext cx="1303694" cy="1010643"/>
      </dsp:txXfrm>
    </dsp:sp>
    <dsp:sp modelId="{0D357A1A-1093-FE44-837F-FE01BD4B1130}">
      <dsp:nvSpPr>
        <dsp:cNvPr id="0" name=""/>
        <dsp:cNvSpPr/>
      </dsp:nvSpPr>
      <dsp:spPr>
        <a:xfrm>
          <a:off x="1994709" y="1482543"/>
          <a:ext cx="262977" cy="26297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CF4B38-2500-7940-823E-CB1DE549291D}">
      <dsp:nvSpPr>
        <dsp:cNvPr id="0" name=""/>
        <dsp:cNvSpPr/>
      </dsp:nvSpPr>
      <dsp:spPr>
        <a:xfrm>
          <a:off x="2256831" y="1409182"/>
          <a:ext cx="1342861" cy="19023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346" tIns="0" rIns="0" bIns="0" numCol="1" spcCol="1270" anchor="t" anchorCtr="0">
          <a:noAutofit/>
        </a:bodyPr>
        <a:lstStyle/>
        <a:p>
          <a:pPr marL="0" lvl="0" indent="0" algn="l" defTabSz="711200">
            <a:lnSpc>
              <a:spcPct val="90000"/>
            </a:lnSpc>
            <a:spcBef>
              <a:spcPct val="0"/>
            </a:spcBef>
            <a:spcAft>
              <a:spcPct val="35000"/>
            </a:spcAft>
            <a:buNone/>
          </a:pPr>
          <a:r>
            <a:rPr lang="en-US" sz="1600" kern="1200"/>
            <a:t>Targeted therapy for a few patients</a:t>
          </a:r>
        </a:p>
      </dsp:txBody>
      <dsp:txXfrm>
        <a:off x="2256831" y="1409182"/>
        <a:ext cx="1342861" cy="1902387"/>
      </dsp:txXfrm>
    </dsp:sp>
    <dsp:sp modelId="{0C9E0F03-B7FF-ED40-89CE-BB13A77756F8}">
      <dsp:nvSpPr>
        <dsp:cNvPr id="0" name=""/>
        <dsp:cNvSpPr/>
      </dsp:nvSpPr>
      <dsp:spPr>
        <a:xfrm>
          <a:off x="3539000" y="904133"/>
          <a:ext cx="363691" cy="36369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668153-C717-4342-8FAD-391DF38DCF2F}">
      <dsp:nvSpPr>
        <dsp:cNvPr id="0" name=""/>
        <dsp:cNvSpPr/>
      </dsp:nvSpPr>
      <dsp:spPr>
        <a:xfrm>
          <a:off x="3612280" y="1012920"/>
          <a:ext cx="1982976" cy="24304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713" tIns="0" rIns="0" bIns="0" numCol="1" spcCol="1270" anchor="t" anchorCtr="0">
          <a:noAutofit/>
        </a:bodyPr>
        <a:lstStyle/>
        <a:p>
          <a:pPr marL="0" lvl="0" indent="0" algn="l" defTabSz="711200">
            <a:lnSpc>
              <a:spcPct val="90000"/>
            </a:lnSpc>
            <a:spcBef>
              <a:spcPct val="0"/>
            </a:spcBef>
            <a:spcAft>
              <a:spcPct val="35000"/>
            </a:spcAft>
            <a:buNone/>
          </a:pPr>
          <a:r>
            <a:rPr lang="en-US" sz="1600" kern="1200"/>
            <a:t>Personalized treatment for All</a:t>
          </a:r>
        </a:p>
      </dsp:txBody>
      <dsp:txXfrm>
        <a:off x="3612280" y="1012920"/>
        <a:ext cx="1982976" cy="2430439"/>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7261D6C-14C5-3A44-8E3A-4D465321ED47}" type="datetimeFigureOut">
              <a:rPr lang="en-US" smtClean="0"/>
              <a:t>1/18/2024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EA34FCD-2836-494B-A704-E09BD8379176}" type="slidenum">
              <a:rPr lang="en-US" smtClean="0"/>
              <a:t>‹#›</a:t>
            </a:fld>
            <a:endParaRPr lang="en-US"/>
          </a:p>
        </p:txBody>
      </p:sp>
    </p:spTree>
    <p:extLst>
      <p:ext uri="{BB962C8B-B14F-4D97-AF65-F5344CB8AC3E}">
        <p14:creationId xmlns:p14="http://schemas.microsoft.com/office/powerpoint/2010/main" val="16288014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E80E03-59A3-E642-9C0D-E919381BCDC5}" type="datetimeFigureOut">
              <a:rPr lang="en-US" smtClean="0"/>
              <a:t>1/18/2024</a:t>
            </a:fld>
            <a:endParaRPr lang="en-US"/>
          </a:p>
        </p:txBody>
      </p:sp>
      <p:sp>
        <p:nvSpPr>
          <p:cNvPr id="4" name="Slide Image Placeholder 3"/>
          <p:cNvSpPr>
            <a:spLocks noGrp="1" noRot="1" noChangeAspect="1"/>
          </p:cNvSpPr>
          <p:nvPr>
            <p:ph type="sldImg" idx="2"/>
          </p:nvPr>
        </p:nvSpPr>
        <p:spPr>
          <a:xfrm>
            <a:off x="688975" y="1143000"/>
            <a:ext cx="54800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A96171-A15F-AF4E-B7C5-E1453CAAF64D}"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A96171-A15F-AF4E-B7C5-E1453CAAF64D}" type="slidenum">
              <a:rPr lang="en-US" smtClean="0"/>
              <a:t>2</a:t>
            </a:fld>
            <a:endParaRPr lang="en-US"/>
          </a:p>
        </p:txBody>
      </p:sp>
    </p:spTree>
    <p:extLst>
      <p:ext uri="{BB962C8B-B14F-4D97-AF65-F5344CB8AC3E}">
        <p14:creationId xmlns:p14="http://schemas.microsoft.com/office/powerpoint/2010/main" val="26514909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a few adjuvant ICI trials, we’ll focus on just the </a:t>
            </a:r>
            <a:r>
              <a:rPr lang="en-US" err="1"/>
              <a:t>IMpower</a:t>
            </a:r>
            <a:r>
              <a:rPr lang="en-US"/>
              <a:t> 010 today, this was the first published phase III trial but Keynote 091 is the second one </a:t>
            </a:r>
          </a:p>
        </p:txBody>
      </p:sp>
      <p:sp>
        <p:nvSpPr>
          <p:cNvPr id="4" name="Slide Number Placeholder 3"/>
          <p:cNvSpPr>
            <a:spLocks noGrp="1"/>
          </p:cNvSpPr>
          <p:nvPr>
            <p:ph type="sldNum" sz="quarter" idx="5"/>
          </p:nvPr>
        </p:nvSpPr>
        <p:spPr/>
        <p:txBody>
          <a:bodyPr/>
          <a:lstStyle/>
          <a:p>
            <a:fld id="{B3A96171-A15F-AF4E-B7C5-E1453CAAF64D}" type="slidenum">
              <a:rPr lang="en-US" smtClean="0"/>
              <a:t>56</a:t>
            </a:fld>
            <a:endParaRPr lang="en-US"/>
          </a:p>
        </p:txBody>
      </p:sp>
    </p:spTree>
    <p:extLst>
      <p:ext uri="{BB962C8B-B14F-4D97-AF65-F5344CB8AC3E}">
        <p14:creationId xmlns:p14="http://schemas.microsoft.com/office/powerpoint/2010/main" val="367444046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Single cohort open labeled RT dose escalation trial with concurrent chemotherapy.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SABR boost to residual, metabolically active </a:t>
            </a:r>
            <a:r>
              <a:rPr lang="en-US" err="1"/>
              <a:t>dz</a:t>
            </a:r>
            <a:r>
              <a:rPr lang="en-US"/>
              <a:t> (based on interim PET at </a:t>
            </a:r>
            <a:r>
              <a:rPr lang="en-US" err="1"/>
              <a:t>fxn</a:t>
            </a:r>
            <a:r>
              <a:rPr lang="en-US"/>
              <a:t> 9 or 10  w/o txt break)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-between 7-15 patients enrolled in each boost cohort. if none of the 1</a:t>
            </a:r>
            <a:r>
              <a:rPr lang="en-US" baseline="30000"/>
              <a:t>st</a:t>
            </a:r>
            <a:r>
              <a:rPr lang="en-US"/>
              <a:t> 7 patients, 2 or fewer of the 1</a:t>
            </a:r>
            <a:r>
              <a:rPr lang="en-US" baseline="30000"/>
              <a:t>st</a:t>
            </a:r>
            <a:r>
              <a:rPr lang="en-US"/>
              <a:t> 9 patients or 3 or fewer of the 1</a:t>
            </a:r>
            <a:r>
              <a:rPr lang="en-US" baseline="30000"/>
              <a:t>st</a:t>
            </a:r>
            <a:r>
              <a:rPr lang="en-US"/>
              <a:t> 12 patients experienced DLTE during the risk assessment waiting period then the SABR boost would not proceed to the next level </a:t>
            </a:r>
          </a:p>
        </p:txBody>
      </p:sp>
      <p:sp>
        <p:nvSpPr>
          <p:cNvPr id="4" name="Slide Number Placeholder 3"/>
          <p:cNvSpPr>
            <a:spLocks noGrp="1"/>
          </p:cNvSpPr>
          <p:nvPr>
            <p:ph type="sldNum" sz="quarter" idx="5"/>
          </p:nvPr>
        </p:nvSpPr>
        <p:spPr/>
        <p:txBody>
          <a:bodyPr/>
          <a:lstStyle/>
          <a:p>
            <a:fld id="{B3A96171-A15F-AF4E-B7C5-E1453CAAF64D}" type="slidenum">
              <a:rPr lang="en-US" smtClean="0"/>
              <a:t>186</a:t>
            </a:fld>
            <a:endParaRPr lang="en-US"/>
          </a:p>
        </p:txBody>
      </p:sp>
    </p:spTree>
    <p:extLst>
      <p:ext uri="{BB962C8B-B14F-4D97-AF65-F5344CB8AC3E}">
        <p14:creationId xmlns:p14="http://schemas.microsoft.com/office/powerpoint/2010/main" val="140101152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Single cohort open labeled RT dose escalation trial with concurrent chemotherapy.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SABR boost to residual, metabolically active </a:t>
            </a:r>
            <a:r>
              <a:rPr lang="en-US" err="1"/>
              <a:t>dz</a:t>
            </a:r>
            <a:r>
              <a:rPr lang="en-US"/>
              <a:t> (based on interim PET at </a:t>
            </a:r>
            <a:r>
              <a:rPr lang="en-US" err="1"/>
              <a:t>fxn</a:t>
            </a:r>
            <a:r>
              <a:rPr lang="en-US"/>
              <a:t> 9 or 10  w/o txt break)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-between 7-15 patients enrolled in each boost cohort. if none of the 1</a:t>
            </a:r>
            <a:r>
              <a:rPr lang="en-US" baseline="30000"/>
              <a:t>st</a:t>
            </a:r>
            <a:r>
              <a:rPr lang="en-US"/>
              <a:t> 7 patients, 2 or fewer of the 1</a:t>
            </a:r>
            <a:r>
              <a:rPr lang="en-US" baseline="30000"/>
              <a:t>st</a:t>
            </a:r>
            <a:r>
              <a:rPr lang="en-US"/>
              <a:t> 9 patients or 3 or fewer of the 1</a:t>
            </a:r>
            <a:r>
              <a:rPr lang="en-US" baseline="30000"/>
              <a:t>st</a:t>
            </a:r>
            <a:r>
              <a:rPr lang="en-US"/>
              <a:t> 12 patients experienced DLTE during the risk assessment waiting period then the SABR boost would not proceed to the next level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a:solidFill>
                  <a:srgbClr val="333333"/>
                </a:solidFill>
                <a:effectLst/>
                <a:latin typeface="Roboto" panose="02000000000000000000" pitchFamily="2" charset="0"/>
              </a:rPr>
              <a:t>Durvalumab Following Radiation Therapy in Patients With Stage 3 Unresectable NSCLC Ineligible for Chemotherapy (DUART)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B3A96171-A15F-AF4E-B7C5-E1453CAAF64D}" type="slidenum">
              <a:rPr lang="en-US" smtClean="0"/>
              <a:t>187</a:t>
            </a:fld>
            <a:endParaRPr lang="en-US"/>
          </a:p>
        </p:txBody>
      </p:sp>
    </p:spTree>
    <p:extLst>
      <p:ext uri="{BB962C8B-B14F-4D97-AF65-F5344CB8AC3E}">
        <p14:creationId xmlns:p14="http://schemas.microsoft.com/office/powerpoint/2010/main" val="325217619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212121"/>
                </a:solidFill>
                <a:effectLst/>
                <a:latin typeface="BlinkMacSystemFont"/>
              </a:rPr>
              <a:t>. Treatment was tolerable, and the frequency of severe adverse events, including esophageal and pulmonary toxicity, was similar on both arms.</a:t>
            </a:r>
          </a:p>
          <a:p>
            <a:pPr algn="l"/>
            <a:r>
              <a:rPr lang="en-US" b="1" i="0">
                <a:solidFill>
                  <a:srgbClr val="212121"/>
                </a:solidFill>
                <a:effectLst/>
                <a:latin typeface="BlinkMacSystemFont"/>
              </a:rPr>
              <a:t>Conclusion: </a:t>
            </a:r>
            <a:r>
              <a:rPr lang="en-US" b="0" i="0">
                <a:solidFill>
                  <a:srgbClr val="212121"/>
                </a:solidFill>
                <a:effectLst/>
                <a:latin typeface="BlinkMacSystemFont"/>
              </a:rPr>
              <a:t>Although 45-Gy twice-daily radiotherapy remains the standard of care, this study provides the most robust information available to help guide the choice of thoracic radiotherapy regimen for patients with limited-stage small-cell lung cancer.</a:t>
            </a:r>
          </a:p>
          <a:p>
            <a:endParaRPr lang="en-US"/>
          </a:p>
        </p:txBody>
      </p:sp>
      <p:sp>
        <p:nvSpPr>
          <p:cNvPr id="4" name="Slide Number Placeholder 3"/>
          <p:cNvSpPr>
            <a:spLocks noGrp="1"/>
          </p:cNvSpPr>
          <p:nvPr>
            <p:ph type="sldNum" sz="quarter" idx="5"/>
          </p:nvPr>
        </p:nvSpPr>
        <p:spPr/>
        <p:txBody>
          <a:bodyPr/>
          <a:lstStyle/>
          <a:p>
            <a:fld id="{B3A96171-A15F-AF4E-B7C5-E1453CAAF64D}" type="slidenum">
              <a:rPr lang="en-US" smtClean="0"/>
              <a:t>188</a:t>
            </a:fld>
            <a:endParaRPr lang="en-US"/>
          </a:p>
        </p:txBody>
      </p:sp>
    </p:spTree>
    <p:extLst>
      <p:ext uri="{BB962C8B-B14F-4D97-AF65-F5344CB8AC3E}">
        <p14:creationId xmlns:p14="http://schemas.microsoft.com/office/powerpoint/2010/main" val="284647750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8AB54-B7B0-ED60-C3E3-602ED131FC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785D9E-AA72-B32E-7776-E91A80F5A7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890F7D-4460-4CCC-415D-EACCDB721173}"/>
              </a:ext>
            </a:extLst>
          </p:cNvPr>
          <p:cNvSpPr>
            <a:spLocks noGrp="1"/>
          </p:cNvSpPr>
          <p:nvPr>
            <p:ph type="body" idx="1"/>
          </p:nvPr>
        </p:nvSpPr>
        <p:spPr/>
        <p:txBody>
          <a:bodyPr/>
          <a:lstStyle/>
          <a:p>
            <a:pPr algn="l"/>
            <a:r>
              <a:rPr lang="en-US" b="0" i="0">
                <a:solidFill>
                  <a:srgbClr val="212121"/>
                </a:solidFill>
                <a:effectLst/>
                <a:latin typeface="BlinkMacSystemFont"/>
              </a:rPr>
              <a:t>. Treatment was tolerable, and the frequency of severe adverse events, including esophageal and pulmonary toxicity, was similar on both arms.</a:t>
            </a:r>
          </a:p>
          <a:p>
            <a:pPr algn="l"/>
            <a:r>
              <a:rPr lang="en-US" b="1" i="0">
                <a:solidFill>
                  <a:srgbClr val="212121"/>
                </a:solidFill>
                <a:effectLst/>
                <a:latin typeface="BlinkMacSystemFont"/>
              </a:rPr>
              <a:t>Conclusion: </a:t>
            </a:r>
            <a:r>
              <a:rPr lang="en-US" b="0" i="0">
                <a:solidFill>
                  <a:srgbClr val="212121"/>
                </a:solidFill>
                <a:effectLst/>
                <a:latin typeface="BlinkMacSystemFont"/>
              </a:rPr>
              <a:t>Although 45-Gy twice-daily radiotherapy remains the standard of care, this study provides the most robust information available to help guide the choice of thoracic radiotherapy regimen for patients with limited-stage small-cell lung cancer.</a:t>
            </a:r>
          </a:p>
          <a:p>
            <a:endParaRPr lang="en-US"/>
          </a:p>
        </p:txBody>
      </p:sp>
      <p:sp>
        <p:nvSpPr>
          <p:cNvPr id="4" name="Slide Number Placeholder 3">
            <a:extLst>
              <a:ext uri="{FF2B5EF4-FFF2-40B4-BE49-F238E27FC236}">
                <a16:creationId xmlns:a16="http://schemas.microsoft.com/office/drawing/2014/main" id="{F6E817F8-B93D-64D3-C281-DB298B86282B}"/>
              </a:ext>
            </a:extLst>
          </p:cNvPr>
          <p:cNvSpPr>
            <a:spLocks noGrp="1"/>
          </p:cNvSpPr>
          <p:nvPr>
            <p:ph type="sldNum" sz="quarter" idx="5"/>
          </p:nvPr>
        </p:nvSpPr>
        <p:spPr/>
        <p:txBody>
          <a:bodyPr/>
          <a:lstStyle/>
          <a:p>
            <a:fld id="{B3A96171-A15F-AF4E-B7C5-E1453CAAF64D}" type="slidenum">
              <a:rPr lang="en-US" smtClean="0"/>
              <a:t>189</a:t>
            </a:fld>
            <a:endParaRPr lang="en-US"/>
          </a:p>
        </p:txBody>
      </p:sp>
    </p:spTree>
    <p:extLst>
      <p:ext uri="{BB962C8B-B14F-4D97-AF65-F5344CB8AC3E}">
        <p14:creationId xmlns:p14="http://schemas.microsoft.com/office/powerpoint/2010/main" val="3100210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Importance of PD-L1 positivity in predicting response</a:t>
            </a:r>
          </a:p>
        </p:txBody>
      </p:sp>
      <p:sp>
        <p:nvSpPr>
          <p:cNvPr id="4" name="Slide Number Placeholder 3"/>
          <p:cNvSpPr>
            <a:spLocks noGrp="1"/>
          </p:cNvSpPr>
          <p:nvPr>
            <p:ph type="sldNum" sz="quarter" idx="5"/>
          </p:nvPr>
        </p:nvSpPr>
        <p:spPr/>
        <p:txBody>
          <a:bodyPr/>
          <a:lstStyle/>
          <a:p>
            <a:fld id="{B3A96171-A15F-AF4E-B7C5-E1453CAAF64D}" type="slidenum">
              <a:rPr lang="en-US" smtClean="0"/>
              <a:t>57</a:t>
            </a:fld>
            <a:endParaRPr lang="en-US"/>
          </a:p>
        </p:txBody>
      </p:sp>
    </p:spTree>
    <p:extLst>
      <p:ext uri="{BB962C8B-B14F-4D97-AF65-F5344CB8AC3E}">
        <p14:creationId xmlns:p14="http://schemas.microsoft.com/office/powerpoint/2010/main" val="32521396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A96171-A15F-AF4E-B7C5-E1453CAAF64D}" type="slidenum">
              <a:rPr lang="en-US" smtClean="0"/>
              <a:t>58</a:t>
            </a:fld>
            <a:endParaRPr lang="en-US"/>
          </a:p>
        </p:txBody>
      </p:sp>
    </p:spTree>
    <p:extLst>
      <p:ext uri="{BB962C8B-B14F-4D97-AF65-F5344CB8AC3E}">
        <p14:creationId xmlns:p14="http://schemas.microsoft.com/office/powerpoint/2010/main" val="7101853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A96171-A15F-AF4E-B7C5-E1453CAAF64D}" type="slidenum">
              <a:rPr lang="en-US" smtClean="0"/>
              <a:t>59</a:t>
            </a:fld>
            <a:endParaRPr lang="en-US"/>
          </a:p>
        </p:txBody>
      </p:sp>
    </p:spTree>
    <p:extLst>
      <p:ext uri="{BB962C8B-B14F-4D97-AF65-F5344CB8AC3E}">
        <p14:creationId xmlns:p14="http://schemas.microsoft.com/office/powerpoint/2010/main" val="18094339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A96171-A15F-AF4E-B7C5-E1453CAAF64D}" type="slidenum">
              <a:rPr lang="en-US" smtClean="0"/>
              <a:t>60</a:t>
            </a:fld>
            <a:endParaRPr lang="en-US"/>
          </a:p>
        </p:txBody>
      </p:sp>
    </p:spTree>
    <p:extLst>
      <p:ext uri="{BB962C8B-B14F-4D97-AF65-F5344CB8AC3E}">
        <p14:creationId xmlns:p14="http://schemas.microsoft.com/office/powerpoint/2010/main" val="27056596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A96171-A15F-AF4E-B7C5-E1453CAAF64D}" type="slidenum">
              <a:rPr lang="en-US" smtClean="0"/>
              <a:t>61</a:t>
            </a:fld>
            <a:endParaRPr lang="en-US"/>
          </a:p>
        </p:txBody>
      </p:sp>
    </p:spTree>
    <p:extLst>
      <p:ext uri="{BB962C8B-B14F-4D97-AF65-F5344CB8AC3E}">
        <p14:creationId xmlns:p14="http://schemas.microsoft.com/office/powerpoint/2010/main" val="26105011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Subgroup analysis in the EGFRm population showed a 3.8% </a:t>
            </a:r>
            <a:r>
              <a:rPr lang="en-US" err="1"/>
              <a:t>pCR</a:t>
            </a:r>
            <a:r>
              <a:rPr lang="en-US"/>
              <a:t> rate compared to 17.2% in the ITT population and a 7.7% MPR rate compared to 33% in the ITT population</a:t>
            </a:r>
          </a:p>
        </p:txBody>
      </p:sp>
      <p:sp>
        <p:nvSpPr>
          <p:cNvPr id="4" name="Slide Number Placeholder 3"/>
          <p:cNvSpPr>
            <a:spLocks noGrp="1"/>
          </p:cNvSpPr>
          <p:nvPr>
            <p:ph type="sldNum" sz="quarter" idx="5"/>
          </p:nvPr>
        </p:nvSpPr>
        <p:spPr/>
        <p:txBody>
          <a:bodyPr/>
          <a:lstStyle/>
          <a:p>
            <a:fld id="{B3A96171-A15F-AF4E-B7C5-E1453CAAF64D}" type="slidenum">
              <a:rPr lang="en-US" smtClean="0"/>
              <a:t>62</a:t>
            </a:fld>
            <a:endParaRPr lang="en-US"/>
          </a:p>
        </p:txBody>
      </p:sp>
    </p:spTree>
    <p:extLst>
      <p:ext uri="{BB962C8B-B14F-4D97-AF65-F5344CB8AC3E}">
        <p14:creationId xmlns:p14="http://schemas.microsoft.com/office/powerpoint/2010/main" val="26313985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A96171-A15F-AF4E-B7C5-E1453CAAF64D}" type="slidenum">
              <a:rPr lang="en-US" smtClean="0"/>
              <a:t>63</a:t>
            </a:fld>
            <a:endParaRPr lang="en-US"/>
          </a:p>
        </p:txBody>
      </p:sp>
    </p:spTree>
    <p:extLst>
      <p:ext uri="{BB962C8B-B14F-4D97-AF65-F5344CB8AC3E}">
        <p14:creationId xmlns:p14="http://schemas.microsoft.com/office/powerpoint/2010/main" val="966379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Subgroup analysis with EGFR-mutation positive patients revealed </a:t>
            </a:r>
            <a:r>
              <a:rPr lang="en-US" b="0" i="0">
                <a:solidFill>
                  <a:srgbClr val="000000"/>
                </a:solidFill>
                <a:effectLst/>
                <a:latin typeface="Roboto Condensed" panose="020B0604020202020204" pitchFamily="2" charset="0"/>
              </a:rPr>
              <a:t>EFS HR was 0.86 (95% CI, 0.35-2.19; vs </a:t>
            </a:r>
            <a:r>
              <a:rPr lang="en-US" b="0" i="0" err="1">
                <a:solidFill>
                  <a:srgbClr val="000000"/>
                </a:solidFill>
                <a:effectLst/>
                <a:latin typeface="Roboto Condensed" panose="020B0604020202020204" pitchFamily="2" charset="0"/>
              </a:rPr>
              <a:t>mITT</a:t>
            </a:r>
            <a:r>
              <a:rPr lang="en-US" b="0" i="0">
                <a:solidFill>
                  <a:srgbClr val="000000"/>
                </a:solidFill>
                <a:effectLst/>
                <a:latin typeface="Roboto Condensed" panose="020B0604020202020204" pitchFamily="2" charset="0"/>
              </a:rPr>
              <a:t>: stratified HR, 0.68; 95% CI, 0.53-0.88; P=0.003902). </a:t>
            </a:r>
          </a:p>
          <a:p>
            <a:r>
              <a:rPr lang="en-US" b="0" i="0">
                <a:solidFill>
                  <a:srgbClr val="000000"/>
                </a:solidFill>
                <a:effectLst/>
                <a:latin typeface="Roboto Condensed" panose="02000000000000000000" pitchFamily="2" charset="0"/>
              </a:rPr>
              <a:t>Among patients with </a:t>
            </a:r>
            <a:r>
              <a:rPr lang="en-US" b="0" i="1">
                <a:solidFill>
                  <a:srgbClr val="000000"/>
                </a:solidFill>
                <a:effectLst/>
                <a:latin typeface="Roboto Condensed" panose="02000000000000000000" pitchFamily="2" charset="0"/>
              </a:rPr>
              <a:t>EGFR</a:t>
            </a:r>
            <a:r>
              <a:rPr lang="en-US" b="0" i="0">
                <a:solidFill>
                  <a:srgbClr val="000000"/>
                </a:solidFill>
                <a:effectLst/>
                <a:latin typeface="Roboto Condensed" panose="02000000000000000000" pitchFamily="2" charset="0"/>
              </a:rPr>
              <a:t>m R-NSCLC, there is no clear evidence of clinical benefit in the durvalumab versus placebo arm. However, these findings should be interpreted with caution due to the small number of patients and wide confidence intervals.</a:t>
            </a:r>
            <a:endParaRPr lang="en-US"/>
          </a:p>
        </p:txBody>
      </p:sp>
      <p:sp>
        <p:nvSpPr>
          <p:cNvPr id="4" name="Slide Number Placeholder 3"/>
          <p:cNvSpPr>
            <a:spLocks noGrp="1"/>
          </p:cNvSpPr>
          <p:nvPr>
            <p:ph type="sldNum" sz="quarter" idx="5"/>
          </p:nvPr>
        </p:nvSpPr>
        <p:spPr/>
        <p:txBody>
          <a:bodyPr/>
          <a:lstStyle/>
          <a:p>
            <a:fld id="{B3A96171-A15F-AF4E-B7C5-E1453CAAF64D}" type="slidenum">
              <a:rPr lang="en-US" smtClean="0"/>
              <a:t>64</a:t>
            </a:fld>
            <a:endParaRPr lang="en-US"/>
          </a:p>
        </p:txBody>
      </p:sp>
    </p:spTree>
    <p:extLst>
      <p:ext uri="{BB962C8B-B14F-4D97-AF65-F5344CB8AC3E}">
        <p14:creationId xmlns:p14="http://schemas.microsoft.com/office/powerpoint/2010/main" val="3311219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trial showing OS benefit for peri-operative therapy</a:t>
            </a:r>
          </a:p>
        </p:txBody>
      </p:sp>
      <p:sp>
        <p:nvSpPr>
          <p:cNvPr id="4" name="Slide Number Placeholder 3"/>
          <p:cNvSpPr>
            <a:spLocks noGrp="1"/>
          </p:cNvSpPr>
          <p:nvPr>
            <p:ph type="sldNum" sz="quarter" idx="5"/>
          </p:nvPr>
        </p:nvSpPr>
        <p:spPr/>
        <p:txBody>
          <a:bodyPr/>
          <a:lstStyle/>
          <a:p>
            <a:fld id="{B3A96171-A15F-AF4E-B7C5-E1453CAAF64D}" type="slidenum">
              <a:rPr lang="en-US" smtClean="0"/>
              <a:t>66</a:t>
            </a:fld>
            <a:endParaRPr lang="en-US"/>
          </a:p>
        </p:txBody>
      </p:sp>
    </p:spTree>
    <p:extLst>
      <p:ext uri="{BB962C8B-B14F-4D97-AF65-F5344CB8AC3E}">
        <p14:creationId xmlns:p14="http://schemas.microsoft.com/office/powerpoint/2010/main" val="3537890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A96171-A15F-AF4E-B7C5-E1453CAAF64D}" type="slidenum">
              <a:rPr lang="en-US" smtClean="0"/>
              <a:t>10</a:t>
            </a:fld>
            <a:endParaRPr lang="en-US"/>
          </a:p>
        </p:txBody>
      </p:sp>
    </p:spTree>
    <p:extLst>
      <p:ext uri="{BB962C8B-B14F-4D97-AF65-F5344CB8AC3E}">
        <p14:creationId xmlns:p14="http://schemas.microsoft.com/office/powerpoint/2010/main" val="26514909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A96171-A15F-AF4E-B7C5-E1453CAAF64D}" type="slidenum">
              <a:rPr lang="en-US" smtClean="0"/>
              <a:t>67</a:t>
            </a:fld>
            <a:endParaRPr lang="en-US"/>
          </a:p>
        </p:txBody>
      </p:sp>
    </p:spTree>
    <p:extLst>
      <p:ext uri="{BB962C8B-B14F-4D97-AF65-F5344CB8AC3E}">
        <p14:creationId xmlns:p14="http://schemas.microsoft.com/office/powerpoint/2010/main" val="13154354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A96171-A15F-AF4E-B7C5-E1453CAAF64D}" type="slidenum">
              <a:rPr lang="en-US" smtClean="0"/>
              <a:t>68</a:t>
            </a:fld>
            <a:endParaRPr lang="en-US"/>
          </a:p>
        </p:txBody>
      </p:sp>
    </p:spTree>
    <p:extLst>
      <p:ext uri="{BB962C8B-B14F-4D97-AF65-F5344CB8AC3E}">
        <p14:creationId xmlns:p14="http://schemas.microsoft.com/office/powerpoint/2010/main" val="3137635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b0b387702e_0_0: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b0b387702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b0b387702e_11_0: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2b0b387702e_1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2b0b387702e_11_9: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2b0b387702e_1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2b0b387702e_11_15: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2b0b387702e_1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2b0b387702e_0_37: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2b0b387702e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b0b387702e_0_32: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2b0b387702e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b0b387702e_0_6: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2b0b387702e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Lurbinectedin in now FDA approved for SCLC after chemo</a:t>
            </a:r>
          </a:p>
          <a:p>
            <a:r>
              <a:rPr lang="en-US"/>
              <a:t>L is a selective inhibitor of transcription and is active in SCLC due to the transcription dependence of the disease</a:t>
            </a:r>
          </a:p>
          <a:p>
            <a:r>
              <a:rPr lang="en-US"/>
              <a:t>We now know there are molecular subtypes of disease that have differential expression of 4 key TF</a:t>
            </a:r>
          </a:p>
          <a:p>
            <a:r>
              <a:rPr lang="en-US"/>
              <a:t>L binds to regulatory areas in DNA promoters. Binding of drug prevents binding of TF leading to decreased transcription and eventual apoptosis</a:t>
            </a:r>
          </a:p>
          <a:p>
            <a:r>
              <a:rPr lang="en-US"/>
              <a:t>Transcription I can also occur within tumor </a:t>
            </a:r>
            <a:r>
              <a:rPr lang="en-US" err="1"/>
              <a:t>micorenviron</a:t>
            </a:r>
            <a:r>
              <a:rPr lang="en-US"/>
              <a:t> learning to </a:t>
            </a:r>
            <a:r>
              <a:rPr lang="en-US" err="1"/>
              <a:t>dec</a:t>
            </a:r>
            <a:r>
              <a:rPr lang="en-US"/>
              <a:t> T in MP and reduction of </a:t>
            </a:r>
          </a:p>
        </p:txBody>
      </p:sp>
      <p:sp>
        <p:nvSpPr>
          <p:cNvPr id="4" name="Slide Number Placeholder 3"/>
          <p:cNvSpPr>
            <a:spLocks noGrp="1"/>
          </p:cNvSpPr>
          <p:nvPr>
            <p:ph type="sldNum" sz="quarter" idx="5"/>
          </p:nvPr>
        </p:nvSpPr>
        <p:spPr/>
        <p:txBody>
          <a:bodyPr/>
          <a:lstStyle/>
          <a:p>
            <a:fld id="{B3A96171-A15F-AF4E-B7C5-E1453CAAF64D}" type="slidenum">
              <a:rPr lang="en-US" smtClean="0"/>
              <a:t>33</a:t>
            </a:fld>
            <a:endParaRPr lang="en-US"/>
          </a:p>
        </p:txBody>
      </p:sp>
    </p:spTree>
    <p:extLst>
      <p:ext uri="{BB962C8B-B14F-4D97-AF65-F5344CB8AC3E}">
        <p14:creationId xmlns:p14="http://schemas.microsoft.com/office/powerpoint/2010/main" val="7902684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b0b387702e_0_11: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b0b387702e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b0b387702e_10_1: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2b0b387702e_1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b0b387702e_10_15: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2b0b387702e_1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b0b387702e_10_22: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b0b387702e_1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b0b387702e_10_30: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b0b387702e_1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b0b387702e_10_37: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b0b387702e_1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b0b387702e_10_61: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2b0b387702e_1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b0b387702e_10_71: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2b0b387702e_1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2b0b387702e_10_76: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2b0b387702e_1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b0b387702e_10_94: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2b0b387702e_1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A96171-A15F-AF4E-B7C5-E1453CAAF64D}" type="slidenum">
              <a:rPr lang="en-US" smtClean="0"/>
              <a:t>34</a:t>
            </a:fld>
            <a:endParaRPr lang="en-US"/>
          </a:p>
        </p:txBody>
      </p:sp>
    </p:spTree>
    <p:extLst>
      <p:ext uri="{BB962C8B-B14F-4D97-AF65-F5344CB8AC3E}">
        <p14:creationId xmlns:p14="http://schemas.microsoft.com/office/powerpoint/2010/main" val="29884834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b0b387702e_10_99: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2b0b387702e_1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b0b387702e_10_104: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2b0b387702e_1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2b0b387702e_10_109: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2b0b387702e_1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b0b387702e_10_129: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b0b387702e_1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b0b387702e_10_135: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2b0b387702e_1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b0b387702e_10_114: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2b0b387702e_1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b0b387702e_10_155: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2b0b387702e_1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2b0b387702e_10_163: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2b0b387702e_1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b0b387702e_9_0: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2b0b387702e_9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b0b387702e_9_12: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2b0b387702e_9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A96171-A15F-AF4E-B7C5-E1453CAAF64D}" type="slidenum">
              <a:rPr lang="en-US" smtClean="0"/>
              <a:t>51</a:t>
            </a:fld>
            <a:endParaRPr lang="en-US"/>
          </a:p>
        </p:txBody>
      </p:sp>
    </p:spTree>
    <p:extLst>
      <p:ext uri="{BB962C8B-B14F-4D97-AF65-F5344CB8AC3E}">
        <p14:creationId xmlns:p14="http://schemas.microsoft.com/office/powerpoint/2010/main" val="26514909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b0b387702e_9_17: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2b0b387702e_9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b0b387702e_9_53: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2b0b387702e_9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b0b387702e_9_27: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2b0b387702e_9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b0b387702e_9_89: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2b0b387702e_9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2b0b387702e_9_61: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2b0b387702e_9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2b0b387702e_4_0: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2b0b387702e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b0b387702e_0_145: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2b0b387702e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2b0b387702e_9_66: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2b0b387702e_9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2b0b387702e_9_102: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2b0b387702e_9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2b0b387702e_9_155: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2b0b387702e_9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Phase III trial looking at neoadjuvant immunotherapy</a:t>
            </a:r>
          </a:p>
        </p:txBody>
      </p:sp>
      <p:sp>
        <p:nvSpPr>
          <p:cNvPr id="4" name="Slide Number Placeholder 3"/>
          <p:cNvSpPr>
            <a:spLocks noGrp="1"/>
          </p:cNvSpPr>
          <p:nvPr>
            <p:ph type="sldNum" sz="quarter" idx="5"/>
          </p:nvPr>
        </p:nvSpPr>
        <p:spPr/>
        <p:txBody>
          <a:bodyPr/>
          <a:lstStyle/>
          <a:p>
            <a:fld id="{B3A96171-A15F-AF4E-B7C5-E1453CAAF64D}" type="slidenum">
              <a:rPr lang="en-US" smtClean="0"/>
              <a:t>52</a:t>
            </a:fld>
            <a:endParaRPr lang="en-US"/>
          </a:p>
        </p:txBody>
      </p:sp>
    </p:spTree>
    <p:extLst>
      <p:ext uri="{BB962C8B-B14F-4D97-AF65-F5344CB8AC3E}">
        <p14:creationId xmlns:p14="http://schemas.microsoft.com/office/powerpoint/2010/main" val="32834645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2b0b387702e_0_152: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2b0b387702e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2b0b387702e_0_157: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2b0b387702e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2b0b387702e_0_162: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2b0b387702e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2b0b387702e_0_167: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2b0b387702e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2b0b387702e_9_5: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2b0b387702e_9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b0b387702e_9_113: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2b0b387702e_9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2b0b387702e_9_118: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2b0b387702e_9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2b0b387702e_9_144: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2b0b387702e_9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2b0b387702e_9_123: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2b0b387702e_9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2b0b387702e_0_58: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2b0b387702e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Phase III trial looking at neoadjuvant immunotherapy</a:t>
            </a:r>
          </a:p>
          <a:p>
            <a:r>
              <a:rPr lang="en-US"/>
              <a:t>No known EGFR mutations or ALK alterations</a:t>
            </a:r>
          </a:p>
        </p:txBody>
      </p:sp>
      <p:sp>
        <p:nvSpPr>
          <p:cNvPr id="4" name="Slide Number Placeholder 3"/>
          <p:cNvSpPr>
            <a:spLocks noGrp="1"/>
          </p:cNvSpPr>
          <p:nvPr>
            <p:ph type="sldNum" sz="quarter" idx="5"/>
          </p:nvPr>
        </p:nvSpPr>
        <p:spPr/>
        <p:txBody>
          <a:bodyPr/>
          <a:lstStyle/>
          <a:p>
            <a:fld id="{B3A96171-A15F-AF4E-B7C5-E1453CAAF64D}" type="slidenum">
              <a:rPr lang="en-US" smtClean="0"/>
              <a:t>53</a:t>
            </a:fld>
            <a:endParaRPr lang="en-US"/>
          </a:p>
        </p:txBody>
      </p:sp>
    </p:spTree>
    <p:extLst>
      <p:ext uri="{BB962C8B-B14F-4D97-AF65-F5344CB8AC3E}">
        <p14:creationId xmlns:p14="http://schemas.microsoft.com/office/powerpoint/2010/main" val="57526068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2b0b387702e_9_139: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2b0b387702e_9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2b0b387702e_0_83: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2b0b387702e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2b0b387702e_0_88: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2b0b387702e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2b0b387702e_0_93: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2b0b387702e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2b0b387702e_0_98: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2b0b387702e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2b0b387702e_0_103: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2b0b387702e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2b0b387702e_0_108: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2b0b387702e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2b0b387702e_0_120: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2b0b387702e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2b0b387702e_0_125: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2b0b387702e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2b0b387702e_0_130: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2b0b387702e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Want to look at results stratified by PD-L1</a:t>
            </a:r>
          </a:p>
          <a:p>
            <a:r>
              <a:rPr lang="en-US"/>
              <a:t>In the PD-L1 &lt;1% group, there is an improved path CR and while there are trend in improved EFS and OS, these are not statistically significant</a:t>
            </a:r>
          </a:p>
        </p:txBody>
      </p:sp>
      <p:sp>
        <p:nvSpPr>
          <p:cNvPr id="4" name="Slide Number Placeholder 3"/>
          <p:cNvSpPr>
            <a:spLocks noGrp="1"/>
          </p:cNvSpPr>
          <p:nvPr>
            <p:ph type="sldNum" sz="quarter" idx="5"/>
          </p:nvPr>
        </p:nvSpPr>
        <p:spPr/>
        <p:txBody>
          <a:bodyPr/>
          <a:lstStyle/>
          <a:p>
            <a:fld id="{B3A96171-A15F-AF4E-B7C5-E1453CAAF64D}" type="slidenum">
              <a:rPr lang="en-US" smtClean="0"/>
              <a:t>54</a:t>
            </a:fld>
            <a:endParaRPr lang="en-US"/>
          </a:p>
        </p:txBody>
      </p:sp>
    </p:spTree>
    <p:extLst>
      <p:ext uri="{BB962C8B-B14F-4D97-AF65-F5344CB8AC3E}">
        <p14:creationId xmlns:p14="http://schemas.microsoft.com/office/powerpoint/2010/main" val="198012541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2b0b387702e_0_135: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2b0b387702e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A96171-A15F-AF4E-B7C5-E1453CAAF64D}" type="slidenum">
              <a:rPr lang="en-US" smtClean="0"/>
              <a:t>129</a:t>
            </a:fld>
            <a:endParaRPr lang="en-US"/>
          </a:p>
        </p:txBody>
      </p:sp>
    </p:spTree>
    <p:extLst>
      <p:ext uri="{BB962C8B-B14F-4D97-AF65-F5344CB8AC3E}">
        <p14:creationId xmlns:p14="http://schemas.microsoft.com/office/powerpoint/2010/main" val="265149090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A96171-A15F-AF4E-B7C5-E1453CAAF64D}" type="slidenum">
              <a:rPr lang="en-US" smtClean="0"/>
              <a:t>132</a:t>
            </a:fld>
            <a:endParaRPr lang="en-US"/>
          </a:p>
        </p:txBody>
      </p:sp>
    </p:spTree>
    <p:extLst>
      <p:ext uri="{BB962C8B-B14F-4D97-AF65-F5344CB8AC3E}">
        <p14:creationId xmlns:p14="http://schemas.microsoft.com/office/powerpoint/2010/main" val="265149090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95F329-3889-8645-AA6B-3C2BA478A30C}" type="slidenum">
              <a:rPr lang="en-US" smtClean="0"/>
              <a:t>135</a:t>
            </a:fld>
            <a:endParaRPr lang="en-US"/>
          </a:p>
        </p:txBody>
      </p:sp>
    </p:spTree>
    <p:extLst>
      <p:ext uri="{BB962C8B-B14F-4D97-AF65-F5344CB8AC3E}">
        <p14:creationId xmlns:p14="http://schemas.microsoft.com/office/powerpoint/2010/main" val="132845023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1938" y="398463"/>
            <a:ext cx="6269037" cy="3529012"/>
          </a:xfrm>
        </p:spPr>
      </p:sp>
      <p:sp>
        <p:nvSpPr>
          <p:cNvPr id="3" name="Notes Placeholder 2"/>
          <p:cNvSpPr>
            <a:spLocks noGrp="1"/>
          </p:cNvSpPr>
          <p:nvPr>
            <p:ph type="body" idx="1"/>
          </p:nvPr>
        </p:nvSpPr>
        <p:spPr>
          <a:xfrm>
            <a:off x="276225" y="4158950"/>
            <a:ext cx="6387622" cy="5425221"/>
          </a:xfrm>
        </p:spPr>
        <p:txBody>
          <a:bodyPr/>
          <a:lstStyle/>
          <a:p>
            <a:endParaRPr lang="en-GB"/>
          </a:p>
        </p:txBody>
      </p:sp>
    </p:spTree>
    <p:extLst>
      <p:ext uri="{BB962C8B-B14F-4D97-AF65-F5344CB8AC3E}">
        <p14:creationId xmlns:p14="http://schemas.microsoft.com/office/powerpoint/2010/main" val="5549933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1938" y="398463"/>
            <a:ext cx="6269037" cy="3529012"/>
          </a:xfrm>
        </p:spPr>
      </p:sp>
      <p:sp>
        <p:nvSpPr>
          <p:cNvPr id="3" name="Notes Placeholder 2"/>
          <p:cNvSpPr>
            <a:spLocks noGrp="1"/>
          </p:cNvSpPr>
          <p:nvPr>
            <p:ph type="body" idx="1"/>
          </p:nvPr>
        </p:nvSpPr>
        <p:spPr>
          <a:xfrm>
            <a:off x="276225" y="4158950"/>
            <a:ext cx="6387622" cy="5425221"/>
          </a:xfrm>
        </p:spPr>
        <p:txBody>
          <a:bodyPr/>
          <a:lstStyle/>
          <a:p>
            <a:endParaRPr lang="en-GB"/>
          </a:p>
        </p:txBody>
      </p:sp>
    </p:spTree>
    <p:extLst>
      <p:ext uri="{BB962C8B-B14F-4D97-AF65-F5344CB8AC3E}">
        <p14:creationId xmlns:p14="http://schemas.microsoft.com/office/powerpoint/2010/main" val="193573716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1938" y="398463"/>
            <a:ext cx="6269037" cy="3529012"/>
          </a:xfrm>
        </p:spPr>
      </p:sp>
      <p:sp>
        <p:nvSpPr>
          <p:cNvPr id="3" name="Notes Placeholder 2"/>
          <p:cNvSpPr>
            <a:spLocks noGrp="1"/>
          </p:cNvSpPr>
          <p:nvPr>
            <p:ph type="body" idx="1"/>
          </p:nvPr>
        </p:nvSpPr>
        <p:spPr>
          <a:xfrm>
            <a:off x="276225" y="4158950"/>
            <a:ext cx="6387622" cy="5425221"/>
          </a:xfrm>
        </p:spPr>
        <p:txBody>
          <a:bodyPr/>
          <a:lstStyle/>
          <a:p>
            <a:endParaRPr lang="en-GB"/>
          </a:p>
        </p:txBody>
      </p:sp>
    </p:spTree>
    <p:extLst>
      <p:ext uri="{BB962C8B-B14F-4D97-AF65-F5344CB8AC3E}">
        <p14:creationId xmlns:p14="http://schemas.microsoft.com/office/powerpoint/2010/main" val="293579872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1938" y="398463"/>
            <a:ext cx="6269037" cy="3529012"/>
          </a:xfrm>
        </p:spPr>
      </p:sp>
      <p:sp>
        <p:nvSpPr>
          <p:cNvPr id="3" name="Notes Placeholder 2"/>
          <p:cNvSpPr>
            <a:spLocks noGrp="1"/>
          </p:cNvSpPr>
          <p:nvPr>
            <p:ph type="body" idx="1"/>
          </p:nvPr>
        </p:nvSpPr>
        <p:spPr>
          <a:xfrm>
            <a:off x="276225" y="4158950"/>
            <a:ext cx="6387622" cy="5425221"/>
          </a:xfrm>
        </p:spPr>
        <p:txBody>
          <a:bodyPr/>
          <a:lstStyle/>
          <a:p>
            <a:endParaRPr lang="en-GB"/>
          </a:p>
        </p:txBody>
      </p:sp>
    </p:spTree>
    <p:extLst>
      <p:ext uri="{BB962C8B-B14F-4D97-AF65-F5344CB8AC3E}">
        <p14:creationId xmlns:p14="http://schemas.microsoft.com/office/powerpoint/2010/main" val="94376371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A96171-A15F-AF4E-B7C5-E1453CAAF64D}" type="slidenum">
              <a:rPr lang="en-US" smtClean="0"/>
              <a:t>161</a:t>
            </a:fld>
            <a:endParaRPr lang="en-US"/>
          </a:p>
        </p:txBody>
      </p:sp>
    </p:spTree>
    <p:extLst>
      <p:ext uri="{BB962C8B-B14F-4D97-AF65-F5344CB8AC3E}">
        <p14:creationId xmlns:p14="http://schemas.microsoft.com/office/powerpoint/2010/main" val="265149090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A96171-A15F-AF4E-B7C5-E1453CAAF64D}" type="slidenum">
              <a:rPr lang="en-US" smtClean="0"/>
              <a:t>168</a:t>
            </a:fld>
            <a:endParaRPr lang="en-US"/>
          </a:p>
        </p:txBody>
      </p:sp>
    </p:spTree>
    <p:extLst>
      <p:ext uri="{BB962C8B-B14F-4D97-AF65-F5344CB8AC3E}">
        <p14:creationId xmlns:p14="http://schemas.microsoft.com/office/powerpoint/2010/main" val="2651490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4D4D4D"/>
                </a:solidFill>
                <a:effectLst/>
                <a:latin typeface="ff-quadraat-web-pro"/>
              </a:rPr>
              <a:t>On the other hand, in patients with a tumor PD-L1 expression level of 1% or greater, you can see a much greater event-free survival and OS benefit</a:t>
            </a:r>
            <a:endParaRPr lang="en-US"/>
          </a:p>
        </p:txBody>
      </p:sp>
      <p:sp>
        <p:nvSpPr>
          <p:cNvPr id="4" name="Slide Number Placeholder 3"/>
          <p:cNvSpPr>
            <a:spLocks noGrp="1"/>
          </p:cNvSpPr>
          <p:nvPr>
            <p:ph type="sldNum" sz="quarter" idx="5"/>
          </p:nvPr>
        </p:nvSpPr>
        <p:spPr/>
        <p:txBody>
          <a:bodyPr/>
          <a:lstStyle/>
          <a:p>
            <a:fld id="{B3A96171-A15F-AF4E-B7C5-E1453CAAF64D}" type="slidenum">
              <a:rPr lang="en-US" smtClean="0"/>
              <a:t>55</a:t>
            </a:fld>
            <a:endParaRPr lang="en-US"/>
          </a:p>
        </p:txBody>
      </p:sp>
    </p:spTree>
    <p:extLst>
      <p:ext uri="{BB962C8B-B14F-4D97-AF65-F5344CB8AC3E}">
        <p14:creationId xmlns:p14="http://schemas.microsoft.com/office/powerpoint/2010/main" val="256881050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G3-5 should be about 10% in other studies</a:t>
            </a:r>
          </a:p>
        </p:txBody>
      </p:sp>
      <p:sp>
        <p:nvSpPr>
          <p:cNvPr id="4" name="Slide Number Placeholder 3"/>
          <p:cNvSpPr>
            <a:spLocks noGrp="1"/>
          </p:cNvSpPr>
          <p:nvPr>
            <p:ph type="sldNum" sz="quarter" idx="5"/>
          </p:nvPr>
        </p:nvSpPr>
        <p:spPr/>
        <p:txBody>
          <a:bodyPr/>
          <a:lstStyle/>
          <a:p>
            <a:fld id="{B3A96171-A15F-AF4E-B7C5-E1453CAAF64D}" type="slidenum">
              <a:rPr lang="en-US" smtClean="0"/>
              <a:t>172</a:t>
            </a:fld>
            <a:endParaRPr lang="en-US"/>
          </a:p>
        </p:txBody>
      </p:sp>
    </p:spTree>
    <p:extLst>
      <p:ext uri="{BB962C8B-B14F-4D97-AF65-F5344CB8AC3E}">
        <p14:creationId xmlns:p14="http://schemas.microsoft.com/office/powerpoint/2010/main" val="291969437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Stereotactic body radiotherapy for Ultra-Central lung Tumors: A systematic review and Meta-Analysis and International Stereotactic Radiosurgery Society practice guidelines</a:t>
            </a:r>
          </a:p>
        </p:txBody>
      </p:sp>
      <p:sp>
        <p:nvSpPr>
          <p:cNvPr id="4" name="Slide Number Placeholder 3"/>
          <p:cNvSpPr>
            <a:spLocks noGrp="1"/>
          </p:cNvSpPr>
          <p:nvPr>
            <p:ph type="sldNum" sz="quarter" idx="5"/>
          </p:nvPr>
        </p:nvSpPr>
        <p:spPr/>
        <p:txBody>
          <a:bodyPr/>
          <a:lstStyle/>
          <a:p>
            <a:fld id="{B3A96171-A15F-AF4E-B7C5-E1453CAAF64D}" type="slidenum">
              <a:rPr lang="en-US" smtClean="0"/>
              <a:t>176</a:t>
            </a:fld>
            <a:endParaRPr lang="en-US"/>
          </a:p>
        </p:txBody>
      </p:sp>
    </p:spTree>
    <p:extLst>
      <p:ext uri="{BB962C8B-B14F-4D97-AF65-F5344CB8AC3E}">
        <p14:creationId xmlns:p14="http://schemas.microsoft.com/office/powerpoint/2010/main" val="12734271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Stereotactic body radiotherapy for Ultra-Central lung Tumors: A systematic review and Meta-Analysis and International Stereotactic Radiosurgery Society practice guidelines</a:t>
            </a:r>
          </a:p>
        </p:txBody>
      </p:sp>
      <p:sp>
        <p:nvSpPr>
          <p:cNvPr id="4" name="Slide Number Placeholder 3"/>
          <p:cNvSpPr>
            <a:spLocks noGrp="1"/>
          </p:cNvSpPr>
          <p:nvPr>
            <p:ph type="sldNum" sz="quarter" idx="5"/>
          </p:nvPr>
        </p:nvSpPr>
        <p:spPr/>
        <p:txBody>
          <a:bodyPr/>
          <a:lstStyle/>
          <a:p>
            <a:fld id="{B3A96171-A15F-AF4E-B7C5-E1453CAAF64D}" type="slidenum">
              <a:rPr lang="en-US" smtClean="0"/>
              <a:t>177</a:t>
            </a:fld>
            <a:endParaRPr lang="en-US"/>
          </a:p>
        </p:txBody>
      </p:sp>
    </p:spTree>
    <p:extLst>
      <p:ext uri="{BB962C8B-B14F-4D97-AF65-F5344CB8AC3E}">
        <p14:creationId xmlns:p14="http://schemas.microsoft.com/office/powerpoint/2010/main" val="191031640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410" indent="-232410"/>
            <a:r>
              <a:rPr lang="en-US" sz="2000">
                <a:ea typeface="+mn-lt"/>
                <a:cs typeface="+mn-lt"/>
              </a:rPr>
              <a:t>SABR-COMET Phase II Randomized Trial Long Term Results </a:t>
            </a:r>
          </a:p>
          <a:p>
            <a:pPr marL="632460" lvl="1" indent="-232410"/>
            <a:r>
              <a:rPr lang="en-US" sz="1600">
                <a:ea typeface="+mn-lt"/>
                <a:cs typeface="+mn-lt"/>
              </a:rPr>
              <a:t>Patients with 1-5 metastasis, stratified number of metastasis 1-3 vs 4-5</a:t>
            </a:r>
          </a:p>
          <a:p>
            <a:pPr marL="632460" lvl="1" indent="-232410"/>
            <a:r>
              <a:rPr lang="en-US" sz="1600">
                <a:ea typeface="+mn-lt"/>
                <a:cs typeface="+mn-lt"/>
              </a:rPr>
              <a:t>Randomized 1:2 palliative standard of care (SOC) vs SABR + SOC</a:t>
            </a:r>
          </a:p>
          <a:p>
            <a:pPr marL="632460" lvl="1" indent="-232410"/>
            <a:r>
              <a:rPr lang="en-US" sz="1600">
                <a:ea typeface="+mn-lt"/>
                <a:cs typeface="+mn-lt"/>
              </a:rPr>
              <a:t>2012 to 2016: 99 patients accrued; Median FU 51 </a:t>
            </a:r>
            <a:r>
              <a:rPr lang="en-US" sz="1600" err="1">
                <a:ea typeface="+mn-lt"/>
                <a:cs typeface="+mn-lt"/>
              </a:rPr>
              <a:t>mo</a:t>
            </a:r>
            <a:endParaRPr lang="en-US" sz="1600">
              <a:ea typeface="+mn-lt"/>
              <a:cs typeface="+mn-lt"/>
            </a:endParaRPr>
          </a:p>
          <a:p>
            <a:pPr marL="632460" lvl="1" indent="-232410"/>
            <a:r>
              <a:rPr lang="en-US" sz="1600">
                <a:ea typeface="+mn-lt"/>
                <a:cs typeface="+mn-lt"/>
              </a:rPr>
              <a:t>5yr OS: 17.7% vs 42.3% p=0.006; 5yr PFS: not reached vs 17.3% p=0.001</a:t>
            </a:r>
          </a:p>
          <a:p>
            <a:pPr marL="632460" lvl="1" indent="-232410"/>
            <a:r>
              <a:rPr lang="en-US" sz="1600">
                <a:ea typeface="+mn-lt"/>
                <a:cs typeface="+mn-lt"/>
              </a:rPr>
              <a:t>No grade 2-5 adverse events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SABR COMET: </a:t>
            </a:r>
            <a:r>
              <a:rPr lang="en-US" sz="1200">
                <a:ea typeface="+mn-lt"/>
                <a:cs typeface="+mn-lt"/>
              </a:rPr>
              <a:t>breast/ lung/ colorectal/ prostate metastasis </a:t>
            </a:r>
          </a:p>
          <a:p>
            <a:endParaRPr lang="en-US"/>
          </a:p>
        </p:txBody>
      </p:sp>
      <p:sp>
        <p:nvSpPr>
          <p:cNvPr id="4" name="Slide Number Placeholder 3"/>
          <p:cNvSpPr>
            <a:spLocks noGrp="1"/>
          </p:cNvSpPr>
          <p:nvPr>
            <p:ph type="sldNum" sz="quarter" idx="5"/>
          </p:nvPr>
        </p:nvSpPr>
        <p:spPr/>
        <p:txBody>
          <a:bodyPr/>
          <a:lstStyle/>
          <a:p>
            <a:fld id="{B3A96171-A15F-AF4E-B7C5-E1453CAAF64D}" type="slidenum">
              <a:rPr lang="en-US" smtClean="0"/>
              <a:t>178</a:t>
            </a:fld>
            <a:endParaRPr lang="en-US"/>
          </a:p>
        </p:txBody>
      </p:sp>
    </p:spTree>
    <p:extLst>
      <p:ext uri="{BB962C8B-B14F-4D97-AF65-F5344CB8AC3E}">
        <p14:creationId xmlns:p14="http://schemas.microsoft.com/office/powerpoint/2010/main" val="99044218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 </a:t>
            </a:r>
            <a:endParaRPr lang="en-US" sz="1200">
              <a:ea typeface="+mn-lt"/>
              <a:cs typeface="+mn-lt"/>
            </a:endParaRPr>
          </a:p>
          <a:p>
            <a:r>
              <a:rPr lang="en-US" sz="1200">
                <a:ea typeface="+mn-lt"/>
                <a:cs typeface="+mn-lt"/>
              </a:rPr>
              <a:t>receptor or driver genetic alteration status: ER+/ER-, EGFR/ ALK or ROS alterations</a:t>
            </a:r>
            <a:endParaRPr lang="en-US"/>
          </a:p>
        </p:txBody>
      </p:sp>
      <p:sp>
        <p:nvSpPr>
          <p:cNvPr id="4" name="Slide Number Placeholder 3"/>
          <p:cNvSpPr>
            <a:spLocks noGrp="1"/>
          </p:cNvSpPr>
          <p:nvPr>
            <p:ph type="sldNum" sz="quarter" idx="5"/>
          </p:nvPr>
        </p:nvSpPr>
        <p:spPr/>
        <p:txBody>
          <a:bodyPr/>
          <a:lstStyle/>
          <a:p>
            <a:fld id="{B3A96171-A15F-AF4E-B7C5-E1453CAAF64D}" type="slidenum">
              <a:rPr lang="en-US" smtClean="0"/>
              <a:t>179</a:t>
            </a:fld>
            <a:endParaRPr lang="en-US"/>
          </a:p>
        </p:txBody>
      </p:sp>
    </p:spTree>
    <p:extLst>
      <p:ext uri="{BB962C8B-B14F-4D97-AF65-F5344CB8AC3E}">
        <p14:creationId xmlns:p14="http://schemas.microsoft.com/office/powerpoint/2010/main" val="165727447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 </a:t>
            </a:r>
            <a:endParaRPr lang="en-US" sz="1200">
              <a:ea typeface="+mn-lt"/>
              <a:cs typeface="+mn-lt"/>
            </a:endParaRPr>
          </a:p>
          <a:p>
            <a:r>
              <a:rPr lang="en-US" sz="1200">
                <a:ea typeface="+mn-lt"/>
                <a:cs typeface="+mn-lt"/>
              </a:rPr>
              <a:t>receptor or driver genetic alteration status: ER+/ER-, EGFR/ ALK or ROS alterations</a:t>
            </a:r>
            <a:endParaRPr lang="en-US"/>
          </a:p>
        </p:txBody>
      </p:sp>
      <p:sp>
        <p:nvSpPr>
          <p:cNvPr id="4" name="Slide Number Placeholder 3"/>
          <p:cNvSpPr>
            <a:spLocks noGrp="1"/>
          </p:cNvSpPr>
          <p:nvPr>
            <p:ph type="sldNum" sz="quarter" idx="5"/>
          </p:nvPr>
        </p:nvSpPr>
        <p:spPr/>
        <p:txBody>
          <a:bodyPr/>
          <a:lstStyle/>
          <a:p>
            <a:fld id="{B3A96171-A15F-AF4E-B7C5-E1453CAAF64D}" type="slidenum">
              <a:rPr lang="en-US" smtClean="0"/>
              <a:t>180</a:t>
            </a:fld>
            <a:endParaRPr lang="en-US"/>
          </a:p>
        </p:txBody>
      </p:sp>
    </p:spTree>
    <p:extLst>
      <p:ext uri="{BB962C8B-B14F-4D97-AF65-F5344CB8AC3E}">
        <p14:creationId xmlns:p14="http://schemas.microsoft.com/office/powerpoint/2010/main" val="315098905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 </a:t>
            </a:r>
            <a:endParaRPr lang="en-US" sz="1200">
              <a:ea typeface="+mn-lt"/>
              <a:cs typeface="+mn-lt"/>
            </a:endParaRPr>
          </a:p>
          <a:p>
            <a:r>
              <a:rPr lang="en-US" sz="1200">
                <a:ea typeface="+mn-lt"/>
                <a:cs typeface="+mn-lt"/>
              </a:rPr>
              <a:t>receptor or driver genetic alteration status: ER+/ER-, EGFR/ ALK or ROS alterations</a:t>
            </a:r>
            <a:endParaRPr lang="en-US"/>
          </a:p>
        </p:txBody>
      </p:sp>
      <p:sp>
        <p:nvSpPr>
          <p:cNvPr id="4" name="Slide Number Placeholder 3"/>
          <p:cNvSpPr>
            <a:spLocks noGrp="1"/>
          </p:cNvSpPr>
          <p:nvPr>
            <p:ph type="sldNum" sz="quarter" idx="5"/>
          </p:nvPr>
        </p:nvSpPr>
        <p:spPr/>
        <p:txBody>
          <a:bodyPr/>
          <a:lstStyle/>
          <a:p>
            <a:fld id="{B3A96171-A15F-AF4E-B7C5-E1453CAAF64D}" type="slidenum">
              <a:rPr lang="en-US" smtClean="0"/>
              <a:t>181</a:t>
            </a:fld>
            <a:endParaRPr lang="en-US"/>
          </a:p>
        </p:txBody>
      </p:sp>
    </p:spTree>
    <p:extLst>
      <p:ext uri="{BB962C8B-B14F-4D97-AF65-F5344CB8AC3E}">
        <p14:creationId xmlns:p14="http://schemas.microsoft.com/office/powerpoint/2010/main" val="229101348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 </a:t>
            </a:r>
            <a:endParaRPr lang="en-US" sz="1200">
              <a:ea typeface="+mn-lt"/>
              <a:cs typeface="+mn-lt"/>
            </a:endParaRPr>
          </a:p>
          <a:p>
            <a:r>
              <a:rPr lang="en-US" sz="1200">
                <a:ea typeface="+mn-lt"/>
                <a:cs typeface="+mn-lt"/>
              </a:rPr>
              <a:t>receptor or driver genetic alteration status: ER+/ER-, EGFR/ ALK or ROS alterations</a:t>
            </a:r>
            <a:endParaRPr lang="en-US"/>
          </a:p>
        </p:txBody>
      </p:sp>
      <p:sp>
        <p:nvSpPr>
          <p:cNvPr id="4" name="Slide Number Placeholder 3"/>
          <p:cNvSpPr>
            <a:spLocks noGrp="1"/>
          </p:cNvSpPr>
          <p:nvPr>
            <p:ph type="sldNum" sz="quarter" idx="5"/>
          </p:nvPr>
        </p:nvSpPr>
        <p:spPr/>
        <p:txBody>
          <a:bodyPr/>
          <a:lstStyle/>
          <a:p>
            <a:fld id="{B3A96171-A15F-AF4E-B7C5-E1453CAAF64D}" type="slidenum">
              <a:rPr lang="en-US" smtClean="0"/>
              <a:t>183</a:t>
            </a:fld>
            <a:endParaRPr lang="en-US"/>
          </a:p>
        </p:txBody>
      </p:sp>
    </p:spTree>
    <p:extLst>
      <p:ext uri="{BB962C8B-B14F-4D97-AF65-F5344CB8AC3E}">
        <p14:creationId xmlns:p14="http://schemas.microsoft.com/office/powerpoint/2010/main" val="46055306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 </a:t>
            </a:r>
            <a:endParaRPr lang="en-US" sz="1200">
              <a:ea typeface="+mn-lt"/>
              <a:cs typeface="+mn-lt"/>
            </a:endParaRPr>
          </a:p>
          <a:p>
            <a:r>
              <a:rPr lang="en-US" sz="1200">
                <a:ea typeface="+mn-lt"/>
                <a:cs typeface="+mn-lt"/>
              </a:rPr>
              <a:t>receptor or driver genetic alteration status: ER+/ER-, EGFR/ ALK or ROS alterations</a:t>
            </a:r>
            <a:endParaRPr lang="en-US"/>
          </a:p>
        </p:txBody>
      </p:sp>
      <p:sp>
        <p:nvSpPr>
          <p:cNvPr id="4" name="Slide Number Placeholder 3"/>
          <p:cNvSpPr>
            <a:spLocks noGrp="1"/>
          </p:cNvSpPr>
          <p:nvPr>
            <p:ph type="sldNum" sz="quarter" idx="5"/>
          </p:nvPr>
        </p:nvSpPr>
        <p:spPr/>
        <p:txBody>
          <a:bodyPr/>
          <a:lstStyle/>
          <a:p>
            <a:fld id="{B3A96171-A15F-AF4E-B7C5-E1453CAAF64D}" type="slidenum">
              <a:rPr lang="en-US" smtClean="0"/>
              <a:t>184</a:t>
            </a:fld>
            <a:endParaRPr lang="en-US"/>
          </a:p>
        </p:txBody>
      </p:sp>
    </p:spTree>
    <p:extLst>
      <p:ext uri="{BB962C8B-B14F-4D97-AF65-F5344CB8AC3E}">
        <p14:creationId xmlns:p14="http://schemas.microsoft.com/office/powerpoint/2010/main" val="319118820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Single cohort open labeled RT dose escalation trial with concurrent chemotherapy.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SABR boost to residual, metabolically active </a:t>
            </a:r>
            <a:r>
              <a:rPr lang="en-US" err="1"/>
              <a:t>dz</a:t>
            </a:r>
            <a:r>
              <a:rPr lang="en-US"/>
              <a:t> (based on interim PET at </a:t>
            </a:r>
            <a:r>
              <a:rPr lang="en-US" err="1"/>
              <a:t>fxn</a:t>
            </a:r>
            <a:r>
              <a:rPr lang="en-US"/>
              <a:t> 9 or 10  w/o txt break)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-between 7-15 patients enrolled in each boost cohort. if none of the 1</a:t>
            </a:r>
            <a:r>
              <a:rPr lang="en-US" baseline="30000"/>
              <a:t>st</a:t>
            </a:r>
            <a:r>
              <a:rPr lang="en-US"/>
              <a:t> 7 patients, 2 or fewer of the 1</a:t>
            </a:r>
            <a:r>
              <a:rPr lang="en-US" baseline="30000"/>
              <a:t>st</a:t>
            </a:r>
            <a:r>
              <a:rPr lang="en-US"/>
              <a:t> 9 patients or 3 or fewer of the 1</a:t>
            </a:r>
            <a:r>
              <a:rPr lang="en-US" baseline="30000"/>
              <a:t>st</a:t>
            </a:r>
            <a:r>
              <a:rPr lang="en-US"/>
              <a:t> 12 patients experienced DLTE during the risk assessment waiting period then the SABR boost would not proceed to the next level </a:t>
            </a:r>
          </a:p>
        </p:txBody>
      </p:sp>
      <p:sp>
        <p:nvSpPr>
          <p:cNvPr id="4" name="Slide Number Placeholder 3"/>
          <p:cNvSpPr>
            <a:spLocks noGrp="1"/>
          </p:cNvSpPr>
          <p:nvPr>
            <p:ph type="sldNum" sz="quarter" idx="5"/>
          </p:nvPr>
        </p:nvSpPr>
        <p:spPr/>
        <p:txBody>
          <a:bodyPr/>
          <a:lstStyle/>
          <a:p>
            <a:fld id="{B3A96171-A15F-AF4E-B7C5-E1453CAAF64D}" type="slidenum">
              <a:rPr lang="en-US" smtClean="0"/>
              <a:t>185</a:t>
            </a:fld>
            <a:endParaRPr lang="en-US"/>
          </a:p>
        </p:txBody>
      </p:sp>
    </p:spTree>
    <p:extLst>
      <p:ext uri="{BB962C8B-B14F-4D97-AF65-F5344CB8AC3E}">
        <p14:creationId xmlns:p14="http://schemas.microsoft.com/office/powerpoint/2010/main" val="818748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249681"/>
            <a:ext cx="6400800" cy="265175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6" name="Title 1"/>
          <p:cNvSpPr>
            <a:spLocks noGrp="1"/>
          </p:cNvSpPr>
          <p:nvPr>
            <p:ph type="title"/>
          </p:nvPr>
        </p:nvSpPr>
        <p:spPr>
          <a:xfrm>
            <a:off x="0" y="132080"/>
            <a:ext cx="9144000" cy="1006507"/>
          </a:xfrm>
          <a:prstGeom prst="rect">
            <a:avLst/>
          </a:prstGeom>
          <a:noFill/>
        </p:spPr>
        <p:txBody>
          <a:bodyPr/>
          <a:lstStyle>
            <a:lvl1pPr>
              <a:defRPr>
                <a:solidFill>
                  <a:srgbClr val="002450"/>
                </a:solidFill>
              </a:defRPr>
            </a:lvl1pPr>
          </a:lstStyle>
          <a:p>
            <a:r>
              <a:rPr lang="en-US"/>
              <a:t>Click to edit Master title style</a:t>
            </a:r>
          </a:p>
        </p:txBody>
      </p:sp>
    </p:spTree>
    <p:extLst>
      <p:ext uri="{BB962C8B-B14F-4D97-AF65-F5344CB8AC3E}">
        <p14:creationId xmlns:p14="http://schemas.microsoft.com/office/powerpoint/2010/main" val="2558328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B840F-DD3C-4025-8609-7921DD30B8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743B1B-5D1B-4585-BCA6-F5C4148917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C75597-F7DB-469A-B1CB-ABC60C4591C1}"/>
              </a:ext>
            </a:extLst>
          </p:cNvPr>
          <p:cNvSpPr>
            <a:spLocks noGrp="1"/>
          </p:cNvSpPr>
          <p:nvPr>
            <p:ph type="dt" sz="half" idx="10"/>
          </p:nvPr>
        </p:nvSpPr>
        <p:spPr/>
        <p:txBody>
          <a:bodyPr/>
          <a:lstStyle/>
          <a:p>
            <a:fld id="{AF14DFFF-BE29-4D39-830D-DDE47C3C97AE}" type="datetimeFigureOut">
              <a:rPr lang="en-US" smtClean="0"/>
              <a:t>1/18/2024</a:t>
            </a:fld>
            <a:endParaRPr lang="en-US"/>
          </a:p>
        </p:txBody>
      </p:sp>
      <p:sp>
        <p:nvSpPr>
          <p:cNvPr id="5" name="Footer Placeholder 4">
            <a:extLst>
              <a:ext uri="{FF2B5EF4-FFF2-40B4-BE49-F238E27FC236}">
                <a16:creationId xmlns:a16="http://schemas.microsoft.com/office/drawing/2014/main" id="{456C1D61-D90F-44D8-8197-4BE75896E4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653B4-2114-435A-A8E6-EB1111C19CBF}"/>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27645643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8263"/>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265500" y="1234317"/>
            <a:ext cx="4045200" cy="1483673"/>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5671"/>
            <a:ext cx="4045200" cy="1236244"/>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745"/>
            <a:ext cx="3837000" cy="3698522"/>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7535"/>
            <a:ext cx="548700" cy="393964"/>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160797784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4493"/>
            <a:ext cx="5998800" cy="60566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7535"/>
            <a:ext cx="548700" cy="393964"/>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296291129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7149"/>
            <a:ext cx="8520600" cy="1965318"/>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5144"/>
            <a:ext cx="8520600" cy="1302005"/>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7535"/>
            <a:ext cx="548700" cy="393964"/>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35583277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7535"/>
            <a:ext cx="548700" cy="393964"/>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3085843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46D9A-EEED-4608-9155-05ECEADA9C0A}"/>
              </a:ext>
            </a:extLst>
          </p:cNvPr>
          <p:cNvSpPr>
            <a:spLocks noGrp="1"/>
          </p:cNvSpPr>
          <p:nvPr>
            <p:ph type="title"/>
          </p:nvPr>
        </p:nvSpPr>
        <p:spPr>
          <a:xfrm>
            <a:off x="623888" y="1282700"/>
            <a:ext cx="7886700" cy="2141538"/>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9F999B-2C83-4E36-B98C-75B5B7862835}"/>
              </a:ext>
            </a:extLst>
          </p:cNvPr>
          <p:cNvSpPr>
            <a:spLocks noGrp="1"/>
          </p:cNvSpPr>
          <p:nvPr>
            <p:ph type="body" idx="1"/>
          </p:nvPr>
        </p:nvSpPr>
        <p:spPr>
          <a:xfrm>
            <a:off x="623888" y="3444875"/>
            <a:ext cx="7886700" cy="112712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A3FCCB-D941-45B5-895F-63709397DD88}"/>
              </a:ext>
            </a:extLst>
          </p:cNvPr>
          <p:cNvSpPr>
            <a:spLocks noGrp="1"/>
          </p:cNvSpPr>
          <p:nvPr>
            <p:ph type="dt" sz="half" idx="10"/>
          </p:nvPr>
        </p:nvSpPr>
        <p:spPr/>
        <p:txBody>
          <a:bodyPr/>
          <a:lstStyle/>
          <a:p>
            <a:fld id="{AF14DFFF-BE29-4D39-830D-DDE47C3C97AE}" type="datetimeFigureOut">
              <a:rPr lang="en-US" smtClean="0"/>
              <a:t>1/18/2024</a:t>
            </a:fld>
            <a:endParaRPr lang="en-US"/>
          </a:p>
        </p:txBody>
      </p:sp>
      <p:sp>
        <p:nvSpPr>
          <p:cNvPr id="5" name="Footer Placeholder 4">
            <a:extLst>
              <a:ext uri="{FF2B5EF4-FFF2-40B4-BE49-F238E27FC236}">
                <a16:creationId xmlns:a16="http://schemas.microsoft.com/office/drawing/2014/main" id="{128FFC6C-D399-43AA-A065-486AA8AD57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641AF2-855C-4DD1-83C9-278A79439016}"/>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2796529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2AB87-0DC0-417B-8484-4A0B8DC314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473F18-898F-4CFD-98C6-DDC753244E46}"/>
              </a:ext>
            </a:extLst>
          </p:cNvPr>
          <p:cNvSpPr>
            <a:spLocks noGrp="1"/>
          </p:cNvSpPr>
          <p:nvPr>
            <p:ph sz="half" idx="1"/>
          </p:nvPr>
        </p:nvSpPr>
        <p:spPr>
          <a:xfrm>
            <a:off x="628650" y="1370013"/>
            <a:ext cx="3867150" cy="3267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1FD847-0123-49D8-86D2-022BE10C150F}"/>
              </a:ext>
            </a:extLst>
          </p:cNvPr>
          <p:cNvSpPr>
            <a:spLocks noGrp="1"/>
          </p:cNvSpPr>
          <p:nvPr>
            <p:ph sz="half" idx="2"/>
          </p:nvPr>
        </p:nvSpPr>
        <p:spPr>
          <a:xfrm>
            <a:off x="4648200" y="1370013"/>
            <a:ext cx="3867150" cy="3267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B53343-64EB-4B6F-955D-38C8E7DC78A3}"/>
              </a:ext>
            </a:extLst>
          </p:cNvPr>
          <p:cNvSpPr>
            <a:spLocks noGrp="1"/>
          </p:cNvSpPr>
          <p:nvPr>
            <p:ph type="dt" sz="half" idx="10"/>
          </p:nvPr>
        </p:nvSpPr>
        <p:spPr/>
        <p:txBody>
          <a:bodyPr/>
          <a:lstStyle/>
          <a:p>
            <a:fld id="{AF14DFFF-BE29-4D39-830D-DDE47C3C97AE}" type="datetimeFigureOut">
              <a:rPr lang="en-US" smtClean="0"/>
              <a:t>1/18/2024</a:t>
            </a:fld>
            <a:endParaRPr lang="en-US"/>
          </a:p>
        </p:txBody>
      </p:sp>
      <p:sp>
        <p:nvSpPr>
          <p:cNvPr id="6" name="Footer Placeholder 5">
            <a:extLst>
              <a:ext uri="{FF2B5EF4-FFF2-40B4-BE49-F238E27FC236}">
                <a16:creationId xmlns:a16="http://schemas.microsoft.com/office/drawing/2014/main" id="{7EAD5855-98B8-41D0-8643-4454015225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837C90-7F71-4EDF-93C3-7BF72629A98C}"/>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19122565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00F37-846D-409E-B61F-0BA43EBC6713}"/>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56DE71-F999-457C-AFCF-7633ECBFD5EA}"/>
              </a:ext>
            </a:extLst>
          </p:cNvPr>
          <p:cNvSpPr>
            <a:spLocks noGrp="1"/>
          </p:cNvSpPr>
          <p:nvPr>
            <p:ph type="body" idx="1"/>
          </p:nvPr>
        </p:nvSpPr>
        <p:spPr>
          <a:xfrm>
            <a:off x="630238" y="1262063"/>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848B18-4B16-4563-85E2-9F46D60C08F0}"/>
              </a:ext>
            </a:extLst>
          </p:cNvPr>
          <p:cNvSpPr>
            <a:spLocks noGrp="1"/>
          </p:cNvSpPr>
          <p:nvPr>
            <p:ph sz="half" idx="2"/>
          </p:nvPr>
        </p:nvSpPr>
        <p:spPr>
          <a:xfrm>
            <a:off x="630238" y="1881188"/>
            <a:ext cx="3868737" cy="276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DFC2D2-5022-4218-AE1D-603E751FBF64}"/>
              </a:ext>
            </a:extLst>
          </p:cNvPr>
          <p:cNvSpPr>
            <a:spLocks noGrp="1"/>
          </p:cNvSpPr>
          <p:nvPr>
            <p:ph type="body" sz="quarter" idx="3"/>
          </p:nvPr>
        </p:nvSpPr>
        <p:spPr>
          <a:xfrm>
            <a:off x="4629150" y="1262063"/>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471805-1A87-4172-8B36-31020053A580}"/>
              </a:ext>
            </a:extLst>
          </p:cNvPr>
          <p:cNvSpPr>
            <a:spLocks noGrp="1"/>
          </p:cNvSpPr>
          <p:nvPr>
            <p:ph sz="quarter" idx="4"/>
          </p:nvPr>
        </p:nvSpPr>
        <p:spPr>
          <a:xfrm>
            <a:off x="4629150" y="1881188"/>
            <a:ext cx="3887788" cy="276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AFB294-79EC-4B17-BA19-B710F9DA9AE0}"/>
              </a:ext>
            </a:extLst>
          </p:cNvPr>
          <p:cNvSpPr>
            <a:spLocks noGrp="1"/>
          </p:cNvSpPr>
          <p:nvPr>
            <p:ph type="dt" sz="half" idx="10"/>
          </p:nvPr>
        </p:nvSpPr>
        <p:spPr/>
        <p:txBody>
          <a:bodyPr/>
          <a:lstStyle/>
          <a:p>
            <a:fld id="{AF14DFFF-BE29-4D39-830D-DDE47C3C97AE}" type="datetimeFigureOut">
              <a:rPr lang="en-US" smtClean="0"/>
              <a:t>1/18/2024</a:t>
            </a:fld>
            <a:endParaRPr lang="en-US"/>
          </a:p>
        </p:txBody>
      </p:sp>
      <p:sp>
        <p:nvSpPr>
          <p:cNvPr id="8" name="Footer Placeholder 7">
            <a:extLst>
              <a:ext uri="{FF2B5EF4-FFF2-40B4-BE49-F238E27FC236}">
                <a16:creationId xmlns:a16="http://schemas.microsoft.com/office/drawing/2014/main" id="{80D9DF68-74B6-4F37-BBD0-9EBA41F36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EB2735-345D-47BA-BF70-75C150E82153}"/>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31274128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06FED-23CF-4EE4-8693-27DDB4040A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52DB67-DBF9-465E-A03D-CEFBC68668BB}"/>
              </a:ext>
            </a:extLst>
          </p:cNvPr>
          <p:cNvSpPr>
            <a:spLocks noGrp="1"/>
          </p:cNvSpPr>
          <p:nvPr>
            <p:ph type="dt" sz="half" idx="10"/>
          </p:nvPr>
        </p:nvSpPr>
        <p:spPr/>
        <p:txBody>
          <a:bodyPr/>
          <a:lstStyle/>
          <a:p>
            <a:fld id="{AF14DFFF-BE29-4D39-830D-DDE47C3C97AE}" type="datetimeFigureOut">
              <a:rPr lang="en-US" smtClean="0"/>
              <a:t>1/18/2024</a:t>
            </a:fld>
            <a:endParaRPr lang="en-US"/>
          </a:p>
        </p:txBody>
      </p:sp>
      <p:sp>
        <p:nvSpPr>
          <p:cNvPr id="4" name="Footer Placeholder 3">
            <a:extLst>
              <a:ext uri="{FF2B5EF4-FFF2-40B4-BE49-F238E27FC236}">
                <a16:creationId xmlns:a16="http://schemas.microsoft.com/office/drawing/2014/main" id="{75A44DE0-A2FC-4C62-913B-63B5080CEC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6ADA929-DC14-434B-AA8B-8F9708513F61}"/>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9003921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27497F-685E-4A1D-A120-A48C46BF25A7}"/>
              </a:ext>
            </a:extLst>
          </p:cNvPr>
          <p:cNvSpPr>
            <a:spLocks noGrp="1"/>
          </p:cNvSpPr>
          <p:nvPr>
            <p:ph type="dt" sz="half" idx="10"/>
          </p:nvPr>
        </p:nvSpPr>
        <p:spPr/>
        <p:txBody>
          <a:bodyPr/>
          <a:lstStyle/>
          <a:p>
            <a:fld id="{AF14DFFF-BE29-4D39-830D-DDE47C3C97AE}" type="datetimeFigureOut">
              <a:rPr lang="en-US" smtClean="0"/>
              <a:t>1/18/2024</a:t>
            </a:fld>
            <a:endParaRPr lang="en-US"/>
          </a:p>
        </p:txBody>
      </p:sp>
      <p:sp>
        <p:nvSpPr>
          <p:cNvPr id="3" name="Footer Placeholder 2">
            <a:extLst>
              <a:ext uri="{FF2B5EF4-FFF2-40B4-BE49-F238E27FC236}">
                <a16:creationId xmlns:a16="http://schemas.microsoft.com/office/drawing/2014/main" id="{D6A479B3-83C7-440E-9289-762BA9D423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7D2715-D143-4AFC-9BE9-706148B15E0D}"/>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36704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4DA1F-3B7C-4E2B-8EC9-BC80E8097B50}"/>
              </a:ext>
            </a:extLst>
          </p:cNvPr>
          <p:cNvSpPr>
            <a:spLocks noGrp="1"/>
          </p:cNvSpPr>
          <p:nvPr>
            <p:ph type="title"/>
          </p:nvPr>
        </p:nvSpPr>
        <p:spPr>
          <a:xfrm>
            <a:off x="630238" y="342900"/>
            <a:ext cx="2949575" cy="1201738"/>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126217-8714-427E-B85D-633A065EA701}"/>
              </a:ext>
            </a:extLst>
          </p:cNvPr>
          <p:cNvSpPr>
            <a:spLocks noGrp="1"/>
          </p:cNvSpPr>
          <p:nvPr>
            <p:ph idx="1"/>
          </p:nvPr>
        </p:nvSpPr>
        <p:spPr>
          <a:xfrm>
            <a:off x="3887788" y="741363"/>
            <a:ext cx="4629150" cy="36591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76E9F2-8CEF-4805-8C12-C2F958B52C20}"/>
              </a:ext>
            </a:extLst>
          </p:cNvPr>
          <p:cNvSpPr>
            <a:spLocks noGrp="1"/>
          </p:cNvSpPr>
          <p:nvPr>
            <p:ph type="body" sz="half" idx="2"/>
          </p:nvPr>
        </p:nvSpPr>
        <p:spPr>
          <a:xfrm>
            <a:off x="630238" y="1544638"/>
            <a:ext cx="2949575" cy="28606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9C7B35-3278-4931-8C41-2AC868ED02A5}"/>
              </a:ext>
            </a:extLst>
          </p:cNvPr>
          <p:cNvSpPr>
            <a:spLocks noGrp="1"/>
          </p:cNvSpPr>
          <p:nvPr>
            <p:ph type="dt" sz="half" idx="10"/>
          </p:nvPr>
        </p:nvSpPr>
        <p:spPr/>
        <p:txBody>
          <a:bodyPr/>
          <a:lstStyle/>
          <a:p>
            <a:fld id="{AF14DFFF-BE29-4D39-830D-DDE47C3C97AE}" type="datetimeFigureOut">
              <a:rPr lang="en-US" smtClean="0"/>
              <a:t>1/18/2024</a:t>
            </a:fld>
            <a:endParaRPr lang="en-US"/>
          </a:p>
        </p:txBody>
      </p:sp>
      <p:sp>
        <p:nvSpPr>
          <p:cNvPr id="6" name="Footer Placeholder 5">
            <a:extLst>
              <a:ext uri="{FF2B5EF4-FFF2-40B4-BE49-F238E27FC236}">
                <a16:creationId xmlns:a16="http://schemas.microsoft.com/office/drawing/2014/main" id="{DC140D36-F7DC-4D68-8298-FEC9299C4A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F0D363-CEFD-45EC-9E7C-DD9AA06C41E4}"/>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15347149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05CB5-43C3-4F78-B7FF-4F51C046A879}"/>
              </a:ext>
            </a:extLst>
          </p:cNvPr>
          <p:cNvSpPr>
            <a:spLocks noGrp="1"/>
          </p:cNvSpPr>
          <p:nvPr>
            <p:ph type="title"/>
          </p:nvPr>
        </p:nvSpPr>
        <p:spPr>
          <a:xfrm>
            <a:off x="630238" y="342900"/>
            <a:ext cx="2949575" cy="1201738"/>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734898-36EE-4716-AD5F-E4D990A936E8}"/>
              </a:ext>
            </a:extLst>
          </p:cNvPr>
          <p:cNvSpPr>
            <a:spLocks noGrp="1"/>
          </p:cNvSpPr>
          <p:nvPr>
            <p:ph type="pic" idx="1"/>
          </p:nvPr>
        </p:nvSpPr>
        <p:spPr>
          <a:xfrm>
            <a:off x="3887788" y="741363"/>
            <a:ext cx="4629150" cy="36591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765EA0E-C4E3-4CE9-AF35-C8872AB4B848}"/>
              </a:ext>
            </a:extLst>
          </p:cNvPr>
          <p:cNvSpPr>
            <a:spLocks noGrp="1"/>
          </p:cNvSpPr>
          <p:nvPr>
            <p:ph type="body" sz="half" idx="2"/>
          </p:nvPr>
        </p:nvSpPr>
        <p:spPr>
          <a:xfrm>
            <a:off x="630238" y="1544638"/>
            <a:ext cx="2949575" cy="28606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5696CB-F650-4481-8A96-BC494131A107}"/>
              </a:ext>
            </a:extLst>
          </p:cNvPr>
          <p:cNvSpPr>
            <a:spLocks noGrp="1"/>
          </p:cNvSpPr>
          <p:nvPr>
            <p:ph type="dt" sz="half" idx="10"/>
          </p:nvPr>
        </p:nvSpPr>
        <p:spPr/>
        <p:txBody>
          <a:bodyPr/>
          <a:lstStyle/>
          <a:p>
            <a:fld id="{AF14DFFF-BE29-4D39-830D-DDE47C3C97AE}" type="datetimeFigureOut">
              <a:rPr lang="en-US" smtClean="0"/>
              <a:t>1/18/2024</a:t>
            </a:fld>
            <a:endParaRPr lang="en-US"/>
          </a:p>
        </p:txBody>
      </p:sp>
      <p:sp>
        <p:nvSpPr>
          <p:cNvPr id="6" name="Footer Placeholder 5">
            <a:extLst>
              <a:ext uri="{FF2B5EF4-FFF2-40B4-BE49-F238E27FC236}">
                <a16:creationId xmlns:a16="http://schemas.microsoft.com/office/drawing/2014/main" id="{E4E9697E-4D0A-4F33-8E12-F8AF2C5F81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836044-4949-48A0-A073-2312CFA7702D}"/>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30174302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D1AEF-5C89-4778-B3E1-B531FEE3A4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F1B8C1-968F-4288-9364-27870C850C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298B2E-2C47-4A67-AB81-4073EE032A48}"/>
              </a:ext>
            </a:extLst>
          </p:cNvPr>
          <p:cNvSpPr>
            <a:spLocks noGrp="1"/>
          </p:cNvSpPr>
          <p:nvPr>
            <p:ph type="dt" sz="half" idx="10"/>
          </p:nvPr>
        </p:nvSpPr>
        <p:spPr/>
        <p:txBody>
          <a:bodyPr/>
          <a:lstStyle/>
          <a:p>
            <a:fld id="{AF14DFFF-BE29-4D39-830D-DDE47C3C97AE}" type="datetimeFigureOut">
              <a:rPr lang="en-US" smtClean="0"/>
              <a:t>1/18/2024</a:t>
            </a:fld>
            <a:endParaRPr lang="en-US"/>
          </a:p>
        </p:txBody>
      </p:sp>
      <p:sp>
        <p:nvSpPr>
          <p:cNvPr id="5" name="Footer Placeholder 4">
            <a:extLst>
              <a:ext uri="{FF2B5EF4-FFF2-40B4-BE49-F238E27FC236}">
                <a16:creationId xmlns:a16="http://schemas.microsoft.com/office/drawing/2014/main" id="{A7702791-2E52-4276-B268-DEF6B02BEF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74196C-69EE-4251-9B06-4D386812241D}"/>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6251723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3DA6D4-18A2-4859-932B-ECBF3E7823B5}"/>
              </a:ext>
            </a:extLst>
          </p:cNvPr>
          <p:cNvSpPr>
            <a:spLocks noGrp="1"/>
          </p:cNvSpPr>
          <p:nvPr>
            <p:ph type="title" orient="vert"/>
          </p:nvPr>
        </p:nvSpPr>
        <p:spPr>
          <a:xfrm>
            <a:off x="6543675" y="274638"/>
            <a:ext cx="1971675" cy="436245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F10EEA-9769-40F9-B5F3-C54B95E25DA5}"/>
              </a:ext>
            </a:extLst>
          </p:cNvPr>
          <p:cNvSpPr>
            <a:spLocks noGrp="1"/>
          </p:cNvSpPr>
          <p:nvPr>
            <p:ph type="body" orient="vert" idx="1"/>
          </p:nvPr>
        </p:nvSpPr>
        <p:spPr>
          <a:xfrm>
            <a:off x="628650" y="274638"/>
            <a:ext cx="5762625" cy="4362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F62FB3-44DA-4E8A-97B9-471DE9F90BEC}"/>
              </a:ext>
            </a:extLst>
          </p:cNvPr>
          <p:cNvSpPr>
            <a:spLocks noGrp="1"/>
          </p:cNvSpPr>
          <p:nvPr>
            <p:ph type="dt" sz="half" idx="10"/>
          </p:nvPr>
        </p:nvSpPr>
        <p:spPr/>
        <p:txBody>
          <a:bodyPr/>
          <a:lstStyle/>
          <a:p>
            <a:fld id="{AF14DFFF-BE29-4D39-830D-DDE47C3C97AE}" type="datetimeFigureOut">
              <a:rPr lang="en-US" smtClean="0"/>
              <a:t>1/18/2024</a:t>
            </a:fld>
            <a:endParaRPr lang="en-US"/>
          </a:p>
        </p:txBody>
      </p:sp>
      <p:sp>
        <p:nvSpPr>
          <p:cNvPr id="5" name="Footer Placeholder 4">
            <a:extLst>
              <a:ext uri="{FF2B5EF4-FFF2-40B4-BE49-F238E27FC236}">
                <a16:creationId xmlns:a16="http://schemas.microsoft.com/office/drawing/2014/main" id="{69E51F00-540E-442C-B734-7E730E3082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C2D224-20D3-4BED-9B71-FFB38EE840C9}"/>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3777788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44550"/>
            <a:ext cx="7772400" cy="3147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Tree>
    <p:extLst>
      <p:ext uri="{BB962C8B-B14F-4D97-AF65-F5344CB8AC3E}">
        <p14:creationId xmlns:p14="http://schemas.microsoft.com/office/powerpoint/2010/main" val="2613736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2963"/>
            <a:ext cx="6858000" cy="1792287"/>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2703513"/>
            <a:ext cx="6858000" cy="124301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2F41C86-81D1-154C-A238-A794744A1851}"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a:p>
        </p:txBody>
      </p:sp>
    </p:spTree>
    <p:extLst>
      <p:ext uri="{BB962C8B-B14F-4D97-AF65-F5344CB8AC3E}">
        <p14:creationId xmlns:p14="http://schemas.microsoft.com/office/powerpoint/2010/main" val="37984186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41C86-81D1-154C-A238-A794744A1851}"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a:p>
        </p:txBody>
      </p:sp>
    </p:spTree>
    <p:extLst>
      <p:ext uri="{BB962C8B-B14F-4D97-AF65-F5344CB8AC3E}">
        <p14:creationId xmlns:p14="http://schemas.microsoft.com/office/powerpoint/2010/main" val="4565366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41538"/>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3444875"/>
            <a:ext cx="7886700" cy="112712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F41C86-81D1-154C-A238-A794744A1851}"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a:p>
        </p:txBody>
      </p:sp>
    </p:spTree>
    <p:extLst>
      <p:ext uri="{BB962C8B-B14F-4D97-AF65-F5344CB8AC3E}">
        <p14:creationId xmlns:p14="http://schemas.microsoft.com/office/powerpoint/2010/main" val="26825077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70013"/>
            <a:ext cx="3867150" cy="3267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0013"/>
            <a:ext cx="3867150" cy="3267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F41C86-81D1-154C-A238-A794744A1851}" type="datetimeFigureOut">
              <a:rPr lang="en-US" smtClean="0"/>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618FE0-1B40-C740-86BA-BF2D640F8EB0}" type="slidenum">
              <a:rPr lang="en-US" smtClean="0"/>
              <a:t>‹#›</a:t>
            </a:fld>
            <a:endParaRPr lang="en-US"/>
          </a:p>
        </p:txBody>
      </p:sp>
    </p:spTree>
    <p:extLst>
      <p:ext uri="{BB962C8B-B14F-4D97-AF65-F5344CB8AC3E}">
        <p14:creationId xmlns:p14="http://schemas.microsoft.com/office/powerpoint/2010/main" val="19864137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p:cNvSpPr>
            <a:spLocks noGrp="1"/>
          </p:cNvSpPr>
          <p:nvPr>
            <p:ph type="body" idx="1"/>
          </p:nvPr>
        </p:nvSpPr>
        <p:spPr>
          <a:xfrm>
            <a:off x="630238" y="1262063"/>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1881188"/>
            <a:ext cx="3868737" cy="276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2063"/>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81188"/>
            <a:ext cx="3887788" cy="276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F41C86-81D1-154C-A238-A794744A1851}" type="datetimeFigureOut">
              <a:rPr lang="en-US" smtClean="0"/>
              <a:t>1/18/2024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618FE0-1B40-C740-86BA-BF2D640F8EB0}" type="slidenum">
              <a:rPr lang="en-US" smtClean="0"/>
              <a:t>‹#›</a:t>
            </a:fld>
            <a:endParaRPr lang="en-US"/>
          </a:p>
        </p:txBody>
      </p:sp>
    </p:spTree>
    <p:extLst>
      <p:ext uri="{BB962C8B-B14F-4D97-AF65-F5344CB8AC3E}">
        <p14:creationId xmlns:p14="http://schemas.microsoft.com/office/powerpoint/2010/main" val="27250770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F41C86-81D1-154C-A238-A794744A1851}" type="datetimeFigureOut">
              <a:rPr lang="en-US" smtClean="0"/>
              <a:t>1/18/2024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618FE0-1B40-C740-86BA-BF2D640F8EB0}" type="slidenum">
              <a:rPr lang="en-US" smtClean="0"/>
              <a:t>‹#›</a:t>
            </a:fld>
            <a:endParaRPr lang="en-US"/>
          </a:p>
        </p:txBody>
      </p:sp>
    </p:spTree>
    <p:extLst>
      <p:ext uri="{BB962C8B-B14F-4D97-AF65-F5344CB8AC3E}">
        <p14:creationId xmlns:p14="http://schemas.microsoft.com/office/powerpoint/2010/main" val="39146931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F41C86-81D1-154C-A238-A794744A1851}" type="datetimeFigureOut">
              <a:rPr lang="en-US" smtClean="0"/>
              <a:t>1/18/2024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618FE0-1B40-C740-86BA-BF2D640F8EB0}" type="slidenum">
              <a:rPr lang="en-US" smtClean="0"/>
              <a:t>‹#›</a:t>
            </a:fld>
            <a:endParaRPr lang="en-US"/>
          </a:p>
        </p:txBody>
      </p:sp>
    </p:spTree>
    <p:extLst>
      <p:ext uri="{BB962C8B-B14F-4D97-AF65-F5344CB8AC3E}">
        <p14:creationId xmlns:p14="http://schemas.microsoft.com/office/powerpoint/2010/main" val="23182547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173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741363"/>
            <a:ext cx="4629150" cy="36591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1544638"/>
            <a:ext cx="2949575" cy="28606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F41C86-81D1-154C-A238-A794744A1851}" type="datetimeFigureOut">
              <a:rPr lang="en-US" smtClean="0"/>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618FE0-1B40-C740-86BA-BF2D640F8EB0}" type="slidenum">
              <a:rPr lang="en-US" smtClean="0"/>
              <a:t>‹#›</a:t>
            </a:fld>
            <a:endParaRPr lang="en-US"/>
          </a:p>
        </p:txBody>
      </p:sp>
    </p:spTree>
    <p:extLst>
      <p:ext uri="{BB962C8B-B14F-4D97-AF65-F5344CB8AC3E}">
        <p14:creationId xmlns:p14="http://schemas.microsoft.com/office/powerpoint/2010/main" val="26404970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1738"/>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741363"/>
            <a:ext cx="4629150" cy="36591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1544638"/>
            <a:ext cx="2949575" cy="28606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F41C86-81D1-154C-A238-A794744A1851}" type="datetimeFigureOut">
              <a:rPr lang="en-US" smtClean="0"/>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618FE0-1B40-C740-86BA-BF2D640F8EB0}" type="slidenum">
              <a:rPr lang="en-US" smtClean="0"/>
              <a:t>‹#›</a:t>
            </a:fld>
            <a:endParaRPr lang="en-US"/>
          </a:p>
        </p:txBody>
      </p:sp>
    </p:spTree>
    <p:extLst>
      <p:ext uri="{BB962C8B-B14F-4D97-AF65-F5344CB8AC3E}">
        <p14:creationId xmlns:p14="http://schemas.microsoft.com/office/powerpoint/2010/main" val="23123377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41C86-81D1-154C-A238-A794744A1851}"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a:p>
        </p:txBody>
      </p:sp>
    </p:spTree>
    <p:extLst>
      <p:ext uri="{BB962C8B-B14F-4D97-AF65-F5344CB8AC3E}">
        <p14:creationId xmlns:p14="http://schemas.microsoft.com/office/powerpoint/2010/main" val="2241819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
        <p:nvSpPr>
          <p:cNvPr id="6" name="Title 1"/>
          <p:cNvSpPr>
            <a:spLocks noGrp="1"/>
          </p:cNvSpPr>
          <p:nvPr>
            <p:ph type="title"/>
          </p:nvPr>
        </p:nvSpPr>
        <p:spPr>
          <a:xfrm>
            <a:off x="0" y="127465"/>
            <a:ext cx="9144000" cy="695496"/>
          </a:xfrm>
          <a:prstGeom prst="rect">
            <a:avLst/>
          </a:prstGeom>
          <a:noFill/>
        </p:spPr>
        <p:txBody>
          <a:bodyPr/>
          <a:lstStyle>
            <a:lvl1pPr>
              <a:defRPr>
                <a:solidFill>
                  <a:srgbClr val="003465"/>
                </a:solidFill>
              </a:defRPr>
            </a:lvl1pPr>
          </a:lstStyle>
          <a:p>
            <a:r>
              <a:rPr lang="en-US"/>
              <a:t>Click to edit Master title style</a:t>
            </a:r>
          </a:p>
        </p:txBody>
      </p:sp>
    </p:spTree>
    <p:extLst>
      <p:ext uri="{BB962C8B-B14F-4D97-AF65-F5344CB8AC3E}">
        <p14:creationId xmlns:p14="http://schemas.microsoft.com/office/powerpoint/2010/main" val="40779096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62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4638"/>
            <a:ext cx="5762625" cy="4362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41C86-81D1-154C-A238-A794744A1851}"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a:p>
        </p:txBody>
      </p:sp>
    </p:spTree>
    <p:extLst>
      <p:ext uri="{BB962C8B-B14F-4D97-AF65-F5344CB8AC3E}">
        <p14:creationId xmlns:p14="http://schemas.microsoft.com/office/powerpoint/2010/main" val="28123207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249681"/>
            <a:ext cx="6400800" cy="265175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6" name="Title 1"/>
          <p:cNvSpPr>
            <a:spLocks noGrp="1"/>
          </p:cNvSpPr>
          <p:nvPr>
            <p:ph type="title"/>
          </p:nvPr>
        </p:nvSpPr>
        <p:spPr>
          <a:xfrm>
            <a:off x="0" y="132080"/>
            <a:ext cx="9144000" cy="1006507"/>
          </a:xfrm>
          <a:prstGeom prst="rect">
            <a:avLst/>
          </a:prstGeom>
          <a:noFill/>
        </p:spPr>
        <p:txBody>
          <a:bodyPr/>
          <a:lstStyle>
            <a:lvl1pPr>
              <a:defRPr>
                <a:solidFill>
                  <a:srgbClr val="002450"/>
                </a:solidFill>
              </a:defRPr>
            </a:lvl1pPr>
          </a:lstStyle>
          <a:p>
            <a:r>
              <a:rPr lang="en-US"/>
              <a:t>Click to edit Master title style</a:t>
            </a:r>
          </a:p>
        </p:txBody>
      </p:sp>
    </p:spTree>
    <p:extLst>
      <p:ext uri="{BB962C8B-B14F-4D97-AF65-F5344CB8AC3E}">
        <p14:creationId xmlns:p14="http://schemas.microsoft.com/office/powerpoint/2010/main" val="25583284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44550"/>
            <a:ext cx="7772400" cy="3147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Tree>
    <p:extLst>
      <p:ext uri="{BB962C8B-B14F-4D97-AF65-F5344CB8AC3E}">
        <p14:creationId xmlns:p14="http://schemas.microsoft.com/office/powerpoint/2010/main" val="2613736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
        <p:nvSpPr>
          <p:cNvPr id="6" name="Title 1"/>
          <p:cNvSpPr>
            <a:spLocks noGrp="1"/>
          </p:cNvSpPr>
          <p:nvPr>
            <p:ph type="title"/>
          </p:nvPr>
        </p:nvSpPr>
        <p:spPr>
          <a:xfrm>
            <a:off x="0" y="127465"/>
            <a:ext cx="9144000" cy="695496"/>
          </a:xfrm>
          <a:prstGeom prst="rect">
            <a:avLst/>
          </a:prstGeom>
          <a:noFill/>
        </p:spPr>
        <p:txBody>
          <a:bodyPr/>
          <a:lstStyle>
            <a:lvl1pPr>
              <a:defRPr>
                <a:solidFill>
                  <a:srgbClr val="003465"/>
                </a:solidFill>
              </a:defRPr>
            </a:lvl1pPr>
          </a:lstStyle>
          <a:p>
            <a:r>
              <a:rPr lang="en-US"/>
              <a:t>Click to edit Master title style</a:t>
            </a:r>
          </a:p>
        </p:txBody>
      </p:sp>
    </p:spTree>
    <p:extLst>
      <p:ext uri="{BB962C8B-B14F-4D97-AF65-F5344CB8AC3E}">
        <p14:creationId xmlns:p14="http://schemas.microsoft.com/office/powerpoint/2010/main" val="40779096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27464"/>
            <a:ext cx="9144000" cy="1006507"/>
          </a:xfrm>
          <a:prstGeom prst="rect">
            <a:avLst/>
          </a:prstGeom>
          <a:noFill/>
        </p:spPr>
        <p:txBody>
          <a:bodyPr/>
          <a:lstStyle>
            <a:lvl1pPr>
              <a:defRPr>
                <a:solidFill>
                  <a:srgbClr val="002450"/>
                </a:solidFill>
              </a:defRPr>
            </a:lvl1pPr>
          </a:lstStyle>
          <a:p>
            <a:r>
              <a:rPr lang="en-US"/>
              <a:t>Click to edit Master title style</a:t>
            </a:r>
          </a:p>
        </p:txBody>
      </p:sp>
      <p:sp>
        <p:nvSpPr>
          <p:cNvPr id="3"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Tree>
    <p:extLst>
      <p:ext uri="{BB962C8B-B14F-4D97-AF65-F5344CB8AC3E}">
        <p14:creationId xmlns:p14="http://schemas.microsoft.com/office/powerpoint/2010/main" val="20430182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5637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a:prstGeom prst="rect">
            <a:avLst/>
          </a:prstGeom>
        </p:spPr>
        <p:txBody>
          <a:bodyPr anchor="b"/>
          <a:lstStyle>
            <a:lvl1pPr algn="l">
              <a:defRPr sz="2000" b="0" i="1"/>
            </a:lvl1pPr>
          </a:lstStyle>
          <a:p>
            <a:r>
              <a:rPr lang="en-US"/>
              <a:t>Click to edit Master title style</a:t>
            </a:r>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4029231"/>
            <a:ext cx="5486400" cy="5449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Tree>
    <p:extLst>
      <p:ext uri="{BB962C8B-B14F-4D97-AF65-F5344CB8AC3E}">
        <p14:creationId xmlns:p14="http://schemas.microsoft.com/office/powerpoint/2010/main" val="26434795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06507"/>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Tree>
    <p:extLst>
      <p:ext uri="{BB962C8B-B14F-4D97-AF65-F5344CB8AC3E}">
        <p14:creationId xmlns:p14="http://schemas.microsoft.com/office/powerpoint/2010/main" val="12123651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a:xfrm>
            <a:off x="2897632" y="4593882"/>
            <a:ext cx="3903712" cy="417515"/>
          </a:xfrm>
          <a:prstGeom prst="rect">
            <a:avLst/>
          </a:prstGeom>
        </p:spPr>
        <p:txBody>
          <a:bodyPr/>
          <a:lstStyle/>
          <a:p>
            <a:endParaRPr lang="en-US"/>
          </a:p>
        </p:txBody>
      </p:sp>
    </p:spTree>
    <p:extLst>
      <p:ext uri="{BB962C8B-B14F-4D97-AF65-F5344CB8AC3E}">
        <p14:creationId xmlns:p14="http://schemas.microsoft.com/office/powerpoint/2010/main" val="5398710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Lung">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31D1E0C4-497D-B719-A531-EF18537B06A7}"/>
              </a:ext>
            </a:extLst>
          </p:cNvPr>
          <p:cNvPicPr>
            <a:picLocks noChangeAspect="1"/>
          </p:cNvPicPr>
          <p:nvPr userDrawn="1"/>
        </p:nvPicPr>
        <p:blipFill>
          <a:blip r:embed="rId2"/>
          <a:stretch>
            <a:fillRect/>
          </a:stretch>
        </p:blipFill>
        <p:spPr>
          <a:xfrm>
            <a:off x="7037" y="0"/>
            <a:ext cx="9129925" cy="5148263"/>
          </a:xfrm>
          <a:prstGeom prst="rect">
            <a:avLst/>
          </a:prstGeom>
        </p:spPr>
      </p:pic>
      <p:pic>
        <p:nvPicPr>
          <p:cNvPr id="8" name="Picture 7">
            <a:extLst>
              <a:ext uri="{FF2B5EF4-FFF2-40B4-BE49-F238E27FC236}">
                <a16:creationId xmlns:a16="http://schemas.microsoft.com/office/drawing/2014/main" id="{FFE5E9E4-40A7-9328-8756-BAF2F49F1352}"/>
              </a:ext>
            </a:extLst>
          </p:cNvPr>
          <p:cNvPicPr>
            <a:picLocks noChangeAspect="1"/>
          </p:cNvPicPr>
          <p:nvPr userDrawn="1"/>
        </p:nvPicPr>
        <p:blipFill>
          <a:blip r:embed="rId3"/>
          <a:stretch>
            <a:fillRect/>
          </a:stretch>
        </p:blipFill>
        <p:spPr>
          <a:xfrm>
            <a:off x="5501624" y="4082590"/>
            <a:ext cx="3741436" cy="1173784"/>
          </a:xfrm>
          <a:prstGeom prst="rect">
            <a:avLst/>
          </a:prstGeom>
        </p:spPr>
      </p:pic>
    </p:spTree>
    <p:extLst>
      <p:ext uri="{BB962C8B-B14F-4D97-AF65-F5344CB8AC3E}">
        <p14:creationId xmlns:p14="http://schemas.microsoft.com/office/powerpoint/2010/main" val="2725836665"/>
      </p:ext>
    </p:extLst>
  </p:cSld>
  <p:clrMapOvr>
    <a:masterClrMapping/>
  </p:clrMapOvr>
  <p:extLst>
    <p:ext uri="{DCECCB84-F9BA-43D5-87BE-67443E8EF086}">
      <p15:sldGuideLst xmlns:p15="http://schemas.microsoft.com/office/powerpoint/2012/main">
        <p15:guide id="1" orient="horz" pos="1621">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27464"/>
            <a:ext cx="9144000" cy="1006507"/>
          </a:xfrm>
          <a:prstGeom prst="rect">
            <a:avLst/>
          </a:prstGeom>
          <a:noFill/>
        </p:spPr>
        <p:txBody>
          <a:bodyPr/>
          <a:lstStyle>
            <a:lvl1pPr>
              <a:defRPr>
                <a:solidFill>
                  <a:srgbClr val="002450"/>
                </a:solidFill>
              </a:defRPr>
            </a:lvl1pPr>
          </a:lstStyle>
          <a:p>
            <a:r>
              <a:rPr lang="en-US"/>
              <a:t>Click to edit Master title style</a:t>
            </a:r>
          </a:p>
        </p:txBody>
      </p:sp>
      <p:sp>
        <p:nvSpPr>
          <p:cNvPr id="3"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Tree>
    <p:extLst>
      <p:ext uri="{BB962C8B-B14F-4D97-AF65-F5344CB8AC3E}">
        <p14:creationId xmlns:p14="http://schemas.microsoft.com/office/powerpoint/2010/main" val="20430182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08345A"/>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1/18/2024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39970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05390"/>
            <a:ext cx="8229240" cy="859395"/>
          </a:xfrm>
          <a:prstGeom prst="rect">
            <a:avLst/>
          </a:prstGeom>
        </p:spPr>
        <p:txBody>
          <a:bodyPr lIns="0" tIns="0" rIns="0" bIns="0" anchor="ctr"/>
          <a:lstStyle/>
          <a:p>
            <a:pPr algn="ctr"/>
            <a:endParaRPr lang="en-US" sz="3303" b="0" strike="noStrike" spc="-1">
              <a:latin typeface="Arial"/>
            </a:endParaRPr>
          </a:p>
        </p:txBody>
      </p:sp>
      <p:sp>
        <p:nvSpPr>
          <p:cNvPr id="3" name="PlaceHolder 2"/>
          <p:cNvSpPr>
            <a:spLocks noGrp="1"/>
          </p:cNvSpPr>
          <p:nvPr>
            <p:ph type="subTitle"/>
          </p:nvPr>
        </p:nvSpPr>
        <p:spPr>
          <a:xfrm>
            <a:off x="457200" y="1204505"/>
            <a:ext cx="8229240" cy="2985722"/>
          </a:xfrm>
          <a:prstGeom prst="rect">
            <a:avLst/>
          </a:prstGeom>
        </p:spPr>
        <p:txBody>
          <a:bodyPr lIns="0" tIns="0" rIns="0" bIns="0" anchor="ctr"/>
          <a:lstStyle/>
          <a:p>
            <a:pPr algn="ctr"/>
            <a:endParaRPr lang="en-US" sz="2402" b="0" strike="noStrike" spc="-1">
              <a:latin typeface="Arial"/>
            </a:endParaRPr>
          </a:p>
        </p:txBody>
      </p:sp>
    </p:spTree>
    <p:extLst>
      <p:ext uri="{BB962C8B-B14F-4D97-AF65-F5344CB8AC3E}">
        <p14:creationId xmlns:p14="http://schemas.microsoft.com/office/powerpoint/2010/main" val="17950832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1098557" y="127529"/>
            <a:ext cx="7180264" cy="762706"/>
          </a:xfrm>
          <a:prstGeom prst="rect">
            <a:avLst/>
          </a:prstGeom>
        </p:spPr>
        <p:txBody>
          <a:bodyPr/>
          <a:lstStyle>
            <a:lvl1pPr>
              <a:lnSpc>
                <a:spcPct val="90000"/>
              </a:lnSpc>
              <a:defRPr/>
            </a:lvl1pPr>
          </a:lstStyle>
          <a:p>
            <a:r>
              <a:rPr lang="en-US"/>
              <a:t>Click to edit Master title style</a:t>
            </a:r>
          </a:p>
        </p:txBody>
      </p:sp>
      <p:sp>
        <p:nvSpPr>
          <p:cNvPr id="9" name="Content Placeholder 2"/>
          <p:cNvSpPr>
            <a:spLocks noGrp="1"/>
          </p:cNvSpPr>
          <p:nvPr>
            <p:ph idx="1"/>
          </p:nvPr>
        </p:nvSpPr>
        <p:spPr>
          <a:xfrm>
            <a:off x="931380" y="1528123"/>
            <a:ext cx="7347440" cy="297931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3" hasCustomPrompt="1"/>
          </p:nvPr>
        </p:nvSpPr>
        <p:spPr>
          <a:xfrm>
            <a:off x="1098557" y="897713"/>
            <a:ext cx="7180263" cy="457623"/>
          </a:xfrm>
          <a:prstGeom prst="rect">
            <a:avLst/>
          </a:prstGeo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a:t>Slide Subtitle</a:t>
            </a:r>
          </a:p>
        </p:txBody>
      </p:sp>
      <p:sp>
        <p:nvSpPr>
          <p:cNvPr id="15" name="Date Placeholder 11"/>
          <p:cNvSpPr>
            <a:spLocks noGrp="1"/>
          </p:cNvSpPr>
          <p:nvPr>
            <p:ph type="dt" sz="half" idx="14"/>
          </p:nvPr>
        </p:nvSpPr>
        <p:spPr>
          <a:xfrm>
            <a:off x="2350008" y="4831940"/>
            <a:ext cx="850392" cy="168431"/>
          </a:xfrm>
          <a:prstGeom prst="rect">
            <a:avLst/>
          </a:prstGeom>
        </p:spPr>
        <p:txBody>
          <a:bodyPr/>
          <a:lstStyle/>
          <a:p>
            <a:fld id="{4221F580-C0C7-FE4A-BB06-8E6F259722CB}" type="datetime1">
              <a:rPr lang="en-US" smtClean="0"/>
              <a:t>1/18/2024</a:t>
            </a:fld>
            <a:endParaRPr lang="en-US"/>
          </a:p>
        </p:txBody>
      </p:sp>
      <p:sp>
        <p:nvSpPr>
          <p:cNvPr id="16" name="Footer Placeholder 12"/>
          <p:cNvSpPr>
            <a:spLocks noGrp="1"/>
          </p:cNvSpPr>
          <p:nvPr>
            <p:ph type="ftr" sz="quarter" idx="15"/>
          </p:nvPr>
        </p:nvSpPr>
        <p:spPr>
          <a:xfrm>
            <a:off x="3121994" y="4785110"/>
            <a:ext cx="5181600" cy="231480"/>
          </a:xfrm>
          <a:prstGeom prst="rect">
            <a:avLst/>
          </a:prstGeom>
        </p:spPr>
        <p:txBody>
          <a:bodyPr/>
          <a:lstStyle/>
          <a:p>
            <a:r>
              <a:rPr lang="en-US">
                <a:solidFill>
                  <a:srgbClr val="605F62"/>
                </a:solidFill>
              </a:rPr>
              <a:t>Presentation or Section Title</a:t>
            </a:r>
          </a:p>
        </p:txBody>
      </p:sp>
      <p:sp>
        <p:nvSpPr>
          <p:cNvPr id="17" name="Slide Number Placeholder 13"/>
          <p:cNvSpPr>
            <a:spLocks noGrp="1"/>
          </p:cNvSpPr>
          <p:nvPr>
            <p:ph type="sldNum" sz="quarter" idx="16"/>
          </p:nvPr>
        </p:nvSpPr>
        <p:spPr>
          <a:xfrm>
            <a:off x="8305800" y="4785111"/>
            <a:ext cx="346745" cy="231480"/>
          </a:xfrm>
          <a:prstGeom prst="rect">
            <a:avLst/>
          </a:prstGeom>
        </p:spPr>
        <p:txBody>
          <a:bodyPr/>
          <a:lstStyle/>
          <a:p>
            <a:fld id="{0D558541-60C9-42A2-8392-FF12533A6B7A}" type="slidenum">
              <a:rPr lang="en-US" smtClean="0"/>
              <a:pPr/>
              <a:t>‹#›</a:t>
            </a:fld>
            <a:endParaRPr lang="en-US"/>
          </a:p>
        </p:txBody>
      </p:sp>
    </p:spTree>
    <p:extLst>
      <p:ext uri="{BB962C8B-B14F-4D97-AF65-F5344CB8AC3E}">
        <p14:creationId xmlns:p14="http://schemas.microsoft.com/office/powerpoint/2010/main" val="16563700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9D9F239-856D-CD42-A4FF-711C2F9F00C0}"/>
              </a:ext>
            </a:extLst>
          </p:cNvPr>
          <p:cNvSpPr>
            <a:spLocks noGrp="1"/>
          </p:cNvSpPr>
          <p:nvPr>
            <p:ph type="title"/>
          </p:nvPr>
        </p:nvSpPr>
        <p:spPr>
          <a:xfrm>
            <a:off x="628650" y="1233704"/>
            <a:ext cx="7886700" cy="725148"/>
          </a:xfrm>
          <a:prstGeom prst="rect">
            <a:avLst/>
          </a:prstGeom>
        </p:spPr>
        <p:txBody>
          <a:bodyPr anchor="ctr"/>
          <a:lstStyle/>
          <a:p>
            <a:r>
              <a:rPr lang="en-US"/>
              <a:t>Click to edit Master title style</a:t>
            </a:r>
          </a:p>
        </p:txBody>
      </p:sp>
      <p:sp>
        <p:nvSpPr>
          <p:cNvPr id="3" name="Text Placeholder 2">
            <a:extLst>
              <a:ext uri="{FF2B5EF4-FFF2-40B4-BE49-F238E27FC236}">
                <a16:creationId xmlns:a16="http://schemas.microsoft.com/office/drawing/2014/main" id="{4BD54FE3-BDF5-1B4D-BA06-405271C70835}"/>
              </a:ext>
            </a:extLst>
          </p:cNvPr>
          <p:cNvSpPr>
            <a:spLocks noGrp="1"/>
          </p:cNvSpPr>
          <p:nvPr>
            <p:ph type="body" idx="1"/>
          </p:nvPr>
        </p:nvSpPr>
        <p:spPr>
          <a:xfrm>
            <a:off x="628651" y="2087233"/>
            <a:ext cx="3868340" cy="618506"/>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B108D2E-8767-D640-83DA-14987EA24667}"/>
              </a:ext>
            </a:extLst>
          </p:cNvPr>
          <p:cNvSpPr>
            <a:spLocks noGrp="1"/>
          </p:cNvSpPr>
          <p:nvPr>
            <p:ph sz="half" idx="2"/>
          </p:nvPr>
        </p:nvSpPr>
        <p:spPr>
          <a:xfrm>
            <a:off x="629842" y="2834121"/>
            <a:ext cx="3868340" cy="18124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F2E131-9247-AD46-980A-150AE6179EC6}"/>
              </a:ext>
            </a:extLst>
          </p:cNvPr>
          <p:cNvSpPr>
            <a:spLocks noGrp="1"/>
          </p:cNvSpPr>
          <p:nvPr>
            <p:ph type="body" sz="quarter" idx="3"/>
          </p:nvPr>
        </p:nvSpPr>
        <p:spPr>
          <a:xfrm>
            <a:off x="4627959" y="2087233"/>
            <a:ext cx="3887391" cy="618506"/>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D26CB71D-4695-A74C-A2E0-6A6F96614993}"/>
              </a:ext>
            </a:extLst>
          </p:cNvPr>
          <p:cNvSpPr>
            <a:spLocks noGrp="1"/>
          </p:cNvSpPr>
          <p:nvPr>
            <p:ph sz="quarter" idx="4"/>
          </p:nvPr>
        </p:nvSpPr>
        <p:spPr>
          <a:xfrm>
            <a:off x="4629150" y="2834121"/>
            <a:ext cx="3887391" cy="18124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6">
            <a:extLst>
              <a:ext uri="{FF2B5EF4-FFF2-40B4-BE49-F238E27FC236}">
                <a16:creationId xmlns:a16="http://schemas.microsoft.com/office/drawing/2014/main" id="{BB3E370B-0CB8-AB4E-AA64-85CE70E1D244}"/>
              </a:ext>
            </a:extLst>
          </p:cNvPr>
          <p:cNvSpPr>
            <a:spLocks noGrp="1"/>
          </p:cNvSpPr>
          <p:nvPr>
            <p:ph type="body" sz="quarter" idx="10" hasCustomPrompt="1"/>
          </p:nvPr>
        </p:nvSpPr>
        <p:spPr>
          <a:xfrm>
            <a:off x="4961335" y="4830072"/>
            <a:ext cx="3996398" cy="254632"/>
          </a:xfrm>
          <a:prstGeom prst="rect">
            <a:avLst/>
          </a:prstGeom>
        </p:spPr>
        <p:txBody>
          <a:bodyPr anchor="ctr"/>
          <a:lstStyle>
            <a:lvl1pPr marL="0" indent="0" algn="r">
              <a:buNone/>
              <a:defRPr sz="900">
                <a:solidFill>
                  <a:schemeClr val="bg1"/>
                </a:solidFill>
              </a:defRPr>
            </a:lvl1pPr>
          </a:lstStyle>
          <a:p>
            <a:pPr lvl="0"/>
            <a:r>
              <a:rPr lang="en-US"/>
              <a:t>Reference:</a:t>
            </a:r>
          </a:p>
        </p:txBody>
      </p:sp>
    </p:spTree>
    <p:extLst>
      <p:ext uri="{BB962C8B-B14F-4D97-AF65-F5344CB8AC3E}">
        <p14:creationId xmlns:p14="http://schemas.microsoft.com/office/powerpoint/2010/main" val="19469495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ontent slide ">
    <p:spTree>
      <p:nvGrpSpPr>
        <p:cNvPr id="1" name=""/>
        <p:cNvGrpSpPr/>
        <p:nvPr/>
      </p:nvGrpSpPr>
      <p:grpSpPr>
        <a:xfrm>
          <a:off x="0" y="0"/>
          <a:ext cx="0" cy="0"/>
          <a:chOff x="0" y="0"/>
          <a:chExt cx="0" cy="0"/>
        </a:xfrm>
      </p:grpSpPr>
      <p:sp>
        <p:nvSpPr>
          <p:cNvPr id="2" name="Title 1"/>
          <p:cNvSpPr>
            <a:spLocks noGrp="1"/>
          </p:cNvSpPr>
          <p:nvPr>
            <p:ph type="title"/>
          </p:nvPr>
        </p:nvSpPr>
        <p:spPr>
          <a:xfrm>
            <a:off x="459000" y="127612"/>
            <a:ext cx="6820200" cy="914729"/>
          </a:xfrm>
        </p:spPr>
        <p:txBody>
          <a:bodyPr/>
          <a:lstStyle>
            <a:lvl1pPr>
              <a:defRPr sz="2100">
                <a:solidFill>
                  <a:schemeClr val="tx2"/>
                </a:solidFill>
              </a:defRPr>
            </a:lvl1pPr>
          </a:lstStyle>
          <a:p>
            <a:r>
              <a:rPr lang="en-US"/>
              <a:t>Click to edit Master title style</a:t>
            </a:r>
            <a:endParaRPr lang="en-GB"/>
          </a:p>
        </p:txBody>
      </p:sp>
      <p:sp>
        <p:nvSpPr>
          <p:cNvPr id="3" name="Content Placeholder 2"/>
          <p:cNvSpPr>
            <a:spLocks noGrp="1"/>
          </p:cNvSpPr>
          <p:nvPr>
            <p:ph idx="1"/>
          </p:nvPr>
        </p:nvSpPr>
        <p:spPr>
          <a:xfrm>
            <a:off x="460072" y="1042341"/>
            <a:ext cx="8097300" cy="3818633"/>
          </a:xfrm>
        </p:spPr>
        <p:txBody>
          <a:bodyPr/>
          <a:lstStyle>
            <a:lvl1pPr marL="198835" indent="-198835">
              <a:buClr>
                <a:srgbClr val="A5B839"/>
              </a:buClr>
              <a:buFont typeface="Calibri" panose="020F0502020204030204" pitchFamily="34" charset="0"/>
              <a:buChar char="•"/>
              <a:defRPr>
                <a:solidFill>
                  <a:srgbClr val="223341"/>
                </a:solidFill>
              </a:defRPr>
            </a:lvl1pPr>
            <a:lvl2pPr marL="469106" indent="-198835">
              <a:buClr>
                <a:srgbClr val="A5B839"/>
              </a:buClr>
              <a:tabLst/>
              <a:defRPr>
                <a:solidFill>
                  <a:srgbClr val="223341"/>
                </a:solidFill>
              </a:defRPr>
            </a:lvl2pPr>
            <a:lvl3pPr marL="673894" indent="-138113">
              <a:buClr>
                <a:srgbClr val="A5B839"/>
              </a:buClr>
              <a:defRPr>
                <a:solidFill>
                  <a:srgbClr val="223341"/>
                </a:solidFill>
              </a:defRPr>
            </a:lvl3pPr>
            <a:lvl4pPr>
              <a:buClr>
                <a:srgbClr val="A5B839"/>
              </a:buClr>
              <a:defRPr>
                <a:solidFill>
                  <a:srgbClr val="22334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10" hasCustomPrompt="1"/>
          </p:nvPr>
        </p:nvSpPr>
        <p:spPr>
          <a:xfrm>
            <a:off x="462677" y="4794259"/>
            <a:ext cx="8382126" cy="185756"/>
          </a:xfrm>
        </p:spPr>
        <p:txBody>
          <a:bodyPr wrap="square" lIns="0" tIns="46800" rIns="90000" bIns="0" anchor="b">
            <a:spAutoFit/>
          </a:bodyPr>
          <a:lstStyle>
            <a:lvl1pPr marL="0" indent="0">
              <a:buFontTx/>
              <a:buNone/>
              <a:defRPr sz="900"/>
            </a:lvl1pPr>
            <a:lvl2pPr marL="136922" indent="0">
              <a:buFontTx/>
              <a:buNone/>
              <a:defRPr sz="1050"/>
            </a:lvl2pPr>
            <a:lvl3pPr marL="267890" indent="0">
              <a:buFontTx/>
              <a:buNone/>
              <a:defRPr sz="1050"/>
            </a:lvl3pPr>
            <a:lvl4pPr marL="402431" indent="0">
              <a:buFontTx/>
              <a:buNone/>
              <a:defRPr sz="1050"/>
            </a:lvl4pPr>
            <a:lvl5pPr marL="534591" indent="0">
              <a:buFontTx/>
              <a:buNone/>
              <a:defRPr sz="1050"/>
            </a:lvl5pPr>
          </a:lstStyle>
          <a:p>
            <a:pPr lvl="0"/>
            <a:r>
              <a:rPr lang="en-US"/>
              <a:t>[reference]</a:t>
            </a:r>
          </a:p>
        </p:txBody>
      </p:sp>
    </p:spTree>
    <p:extLst>
      <p:ext uri="{BB962C8B-B14F-4D97-AF65-F5344CB8AC3E}">
        <p14:creationId xmlns:p14="http://schemas.microsoft.com/office/powerpoint/2010/main" val="371371674"/>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9000" y="127612"/>
            <a:ext cx="6820200" cy="625037"/>
          </a:xfrm>
        </p:spPr>
        <p:txBody>
          <a:bodyPr/>
          <a:lstStyle>
            <a:lvl1pPr>
              <a:defRPr>
                <a:solidFill>
                  <a:schemeClr val="tx2"/>
                </a:solidFill>
              </a:defRPr>
            </a:lvl1pPr>
          </a:lstStyle>
          <a:p>
            <a:r>
              <a:rPr lang="en-US"/>
              <a:t>Click to edit Master title style</a:t>
            </a:r>
            <a:endParaRPr lang="en-GB"/>
          </a:p>
        </p:txBody>
      </p:sp>
      <p:sp>
        <p:nvSpPr>
          <p:cNvPr id="6" name="Text Placeholder 4">
            <a:extLst>
              <a:ext uri="{FF2B5EF4-FFF2-40B4-BE49-F238E27FC236}">
                <a16:creationId xmlns:a16="http://schemas.microsoft.com/office/drawing/2014/main" id="{4380B395-49EC-42CA-AC4A-5F0DB7D7E1CD}"/>
              </a:ext>
            </a:extLst>
          </p:cNvPr>
          <p:cNvSpPr>
            <a:spLocks noGrp="1"/>
          </p:cNvSpPr>
          <p:nvPr>
            <p:ph type="body" sz="quarter" idx="10" hasCustomPrompt="1"/>
          </p:nvPr>
        </p:nvSpPr>
        <p:spPr>
          <a:xfrm>
            <a:off x="462677" y="4794259"/>
            <a:ext cx="8382126" cy="185756"/>
          </a:xfrm>
        </p:spPr>
        <p:txBody>
          <a:bodyPr wrap="square" lIns="0" tIns="46800" rIns="90000" bIns="0" anchor="b">
            <a:spAutoFit/>
          </a:bodyPr>
          <a:lstStyle>
            <a:lvl1pPr marL="0" indent="0">
              <a:buFontTx/>
              <a:buNone/>
              <a:defRPr sz="900"/>
            </a:lvl1pPr>
            <a:lvl2pPr marL="136922" indent="0">
              <a:buFontTx/>
              <a:buNone/>
              <a:defRPr sz="1050"/>
            </a:lvl2pPr>
            <a:lvl3pPr marL="267890" indent="0">
              <a:buFontTx/>
              <a:buNone/>
              <a:defRPr sz="1050"/>
            </a:lvl3pPr>
            <a:lvl4pPr marL="402431" indent="0">
              <a:buFontTx/>
              <a:buNone/>
              <a:defRPr sz="1050"/>
            </a:lvl4pPr>
            <a:lvl5pPr marL="534591" indent="0">
              <a:buFontTx/>
              <a:buNone/>
              <a:defRPr sz="1050"/>
            </a:lvl5pPr>
          </a:lstStyle>
          <a:p>
            <a:pPr lvl="0"/>
            <a:r>
              <a:rPr lang="en-US"/>
              <a:t>[reference]</a:t>
            </a:r>
          </a:p>
        </p:txBody>
      </p:sp>
    </p:spTree>
    <p:extLst>
      <p:ext uri="{BB962C8B-B14F-4D97-AF65-F5344CB8AC3E}">
        <p14:creationId xmlns:p14="http://schemas.microsoft.com/office/powerpoint/2010/main" val="29825833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8510E-5A84-C951-4F50-192368A0F5E0}"/>
              </a:ext>
            </a:extLst>
          </p:cNvPr>
          <p:cNvSpPr>
            <a:spLocks noGrp="1"/>
          </p:cNvSpPr>
          <p:nvPr>
            <p:ph type="ctrTitle"/>
          </p:nvPr>
        </p:nvSpPr>
        <p:spPr>
          <a:xfrm>
            <a:off x="1143000" y="842552"/>
            <a:ext cx="6858000" cy="1792358"/>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431A630-9F85-D9EC-D952-E8CF4C8934E9}"/>
              </a:ext>
            </a:extLst>
          </p:cNvPr>
          <p:cNvSpPr>
            <a:spLocks noGrp="1"/>
          </p:cNvSpPr>
          <p:nvPr>
            <p:ph type="subTitle" idx="1"/>
          </p:nvPr>
        </p:nvSpPr>
        <p:spPr>
          <a:xfrm>
            <a:off x="1143000" y="2704030"/>
            <a:ext cx="6858000" cy="1242971"/>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13442FB-82D7-AED9-2236-9E549B50AB25}"/>
              </a:ext>
            </a:extLst>
          </p:cNvPr>
          <p:cNvSpPr>
            <a:spLocks noGrp="1"/>
          </p:cNvSpPr>
          <p:nvPr>
            <p:ph type="dt" sz="half" idx="10"/>
          </p:nvPr>
        </p:nvSpPr>
        <p:spPr/>
        <p:txBody>
          <a:bodyPr/>
          <a:lstStyle/>
          <a:p>
            <a:fld id="{4DF9BD04-AC8F-C749-915B-B556DB5A4514}" type="datetimeFigureOut">
              <a:rPr lang="en-US" smtClean="0"/>
              <a:t>1/18/2024</a:t>
            </a:fld>
            <a:endParaRPr lang="en-US"/>
          </a:p>
        </p:txBody>
      </p:sp>
      <p:sp>
        <p:nvSpPr>
          <p:cNvPr id="5" name="Footer Placeholder 4">
            <a:extLst>
              <a:ext uri="{FF2B5EF4-FFF2-40B4-BE49-F238E27FC236}">
                <a16:creationId xmlns:a16="http://schemas.microsoft.com/office/drawing/2014/main" id="{F5B526D1-D75A-1BF9-EDEC-44B36BB1A9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0EF066-2F1D-E709-6819-686B859A012D}"/>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1140024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E7E44-E226-E7E0-B481-CB8BD4950B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BD17E1-030F-D645-B30F-E28BA754A3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21BCA2-29FA-30C5-E804-D8C163721BDE}"/>
              </a:ext>
            </a:extLst>
          </p:cNvPr>
          <p:cNvSpPr>
            <a:spLocks noGrp="1"/>
          </p:cNvSpPr>
          <p:nvPr>
            <p:ph type="dt" sz="half" idx="10"/>
          </p:nvPr>
        </p:nvSpPr>
        <p:spPr/>
        <p:txBody>
          <a:bodyPr/>
          <a:lstStyle/>
          <a:p>
            <a:fld id="{4DF9BD04-AC8F-C749-915B-B556DB5A4514}" type="datetimeFigureOut">
              <a:rPr lang="en-US" smtClean="0"/>
              <a:t>1/18/2024</a:t>
            </a:fld>
            <a:endParaRPr lang="en-US"/>
          </a:p>
        </p:txBody>
      </p:sp>
      <p:sp>
        <p:nvSpPr>
          <p:cNvPr id="5" name="Footer Placeholder 4">
            <a:extLst>
              <a:ext uri="{FF2B5EF4-FFF2-40B4-BE49-F238E27FC236}">
                <a16:creationId xmlns:a16="http://schemas.microsoft.com/office/drawing/2014/main" id="{9827A0F3-9CBF-E72D-4AEC-36D9C630A5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B68455-034C-FC18-6EA1-AB4EC2030AA7}"/>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8221375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3924D-047C-E463-49AD-52F05370337D}"/>
              </a:ext>
            </a:extLst>
          </p:cNvPr>
          <p:cNvSpPr>
            <a:spLocks noGrp="1"/>
          </p:cNvSpPr>
          <p:nvPr>
            <p:ph type="title"/>
          </p:nvPr>
        </p:nvSpPr>
        <p:spPr>
          <a:xfrm>
            <a:off x="623888" y="1283491"/>
            <a:ext cx="7886700" cy="2141534"/>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DC03561-D62A-CD3A-A9A2-A519B527B963}"/>
              </a:ext>
            </a:extLst>
          </p:cNvPr>
          <p:cNvSpPr>
            <a:spLocks noGrp="1"/>
          </p:cNvSpPr>
          <p:nvPr>
            <p:ph type="body" idx="1"/>
          </p:nvPr>
        </p:nvSpPr>
        <p:spPr>
          <a:xfrm>
            <a:off x="623888" y="3445285"/>
            <a:ext cx="7886700" cy="1126182"/>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7EDD7D-AFA6-E37C-579B-B39B664408D2}"/>
              </a:ext>
            </a:extLst>
          </p:cNvPr>
          <p:cNvSpPr>
            <a:spLocks noGrp="1"/>
          </p:cNvSpPr>
          <p:nvPr>
            <p:ph type="dt" sz="half" idx="10"/>
          </p:nvPr>
        </p:nvSpPr>
        <p:spPr/>
        <p:txBody>
          <a:bodyPr/>
          <a:lstStyle/>
          <a:p>
            <a:fld id="{4DF9BD04-AC8F-C749-915B-B556DB5A4514}" type="datetimeFigureOut">
              <a:rPr lang="en-US" smtClean="0"/>
              <a:t>1/18/2024</a:t>
            </a:fld>
            <a:endParaRPr lang="en-US"/>
          </a:p>
        </p:txBody>
      </p:sp>
      <p:sp>
        <p:nvSpPr>
          <p:cNvPr id="5" name="Footer Placeholder 4">
            <a:extLst>
              <a:ext uri="{FF2B5EF4-FFF2-40B4-BE49-F238E27FC236}">
                <a16:creationId xmlns:a16="http://schemas.microsoft.com/office/drawing/2014/main" id="{1F6269ED-84B8-B9AA-4E58-E117E5F6B9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ED1551-1D8B-2D96-E397-70B1000E4E10}"/>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10489291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6134B-04EF-AE48-89C1-C190B4E7B0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8A50EE-FEEA-BA77-462F-0CCCDB2D7907}"/>
              </a:ext>
            </a:extLst>
          </p:cNvPr>
          <p:cNvSpPr>
            <a:spLocks noGrp="1"/>
          </p:cNvSpPr>
          <p:nvPr>
            <p:ph sz="half" idx="1"/>
          </p:nvPr>
        </p:nvSpPr>
        <p:spPr>
          <a:xfrm>
            <a:off x="628650" y="1370486"/>
            <a:ext cx="3886200" cy="32665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4E3DC2-DDA2-992B-07A2-9A256EBBA5B5}"/>
              </a:ext>
            </a:extLst>
          </p:cNvPr>
          <p:cNvSpPr>
            <a:spLocks noGrp="1"/>
          </p:cNvSpPr>
          <p:nvPr>
            <p:ph sz="half" idx="2"/>
          </p:nvPr>
        </p:nvSpPr>
        <p:spPr>
          <a:xfrm>
            <a:off x="4629150" y="1370486"/>
            <a:ext cx="3886200" cy="32665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2D8B5F-D3F1-E9C0-7F28-71BB3572B581}"/>
              </a:ext>
            </a:extLst>
          </p:cNvPr>
          <p:cNvSpPr>
            <a:spLocks noGrp="1"/>
          </p:cNvSpPr>
          <p:nvPr>
            <p:ph type="dt" sz="half" idx="10"/>
          </p:nvPr>
        </p:nvSpPr>
        <p:spPr/>
        <p:txBody>
          <a:bodyPr/>
          <a:lstStyle/>
          <a:p>
            <a:fld id="{4DF9BD04-AC8F-C749-915B-B556DB5A4514}" type="datetimeFigureOut">
              <a:rPr lang="en-US" smtClean="0"/>
              <a:t>1/18/2024</a:t>
            </a:fld>
            <a:endParaRPr lang="en-US"/>
          </a:p>
        </p:txBody>
      </p:sp>
      <p:sp>
        <p:nvSpPr>
          <p:cNvPr id="6" name="Footer Placeholder 5">
            <a:extLst>
              <a:ext uri="{FF2B5EF4-FFF2-40B4-BE49-F238E27FC236}">
                <a16:creationId xmlns:a16="http://schemas.microsoft.com/office/drawing/2014/main" id="{5391BB21-39D4-B2F4-8DF2-D570C48989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DC5FFF-93E5-BD86-417F-40DEE5A0E7D7}"/>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3473477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Tree>
    <p:extLst>
      <p:ext uri="{BB962C8B-B14F-4D97-AF65-F5344CB8AC3E}">
        <p14:creationId xmlns:p14="http://schemas.microsoft.com/office/powerpoint/2010/main" val="23485637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C222E-1214-2521-3A45-8EEBFF4BB9B8}"/>
              </a:ext>
            </a:extLst>
          </p:cNvPr>
          <p:cNvSpPr>
            <a:spLocks noGrp="1"/>
          </p:cNvSpPr>
          <p:nvPr>
            <p:ph type="title"/>
          </p:nvPr>
        </p:nvSpPr>
        <p:spPr>
          <a:xfrm>
            <a:off x="629841" y="274098"/>
            <a:ext cx="7886700" cy="99509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74198C-EF6A-8093-7599-12935CC85844}"/>
              </a:ext>
            </a:extLst>
          </p:cNvPr>
          <p:cNvSpPr>
            <a:spLocks noGrp="1"/>
          </p:cNvSpPr>
          <p:nvPr>
            <p:ph type="body" idx="1"/>
          </p:nvPr>
        </p:nvSpPr>
        <p:spPr>
          <a:xfrm>
            <a:off x="629842" y="1262040"/>
            <a:ext cx="3868340" cy="61850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C98D475-C8D7-800B-C73C-802416212C67}"/>
              </a:ext>
            </a:extLst>
          </p:cNvPr>
          <p:cNvSpPr>
            <a:spLocks noGrp="1"/>
          </p:cNvSpPr>
          <p:nvPr>
            <p:ph sz="half" idx="2"/>
          </p:nvPr>
        </p:nvSpPr>
        <p:spPr>
          <a:xfrm>
            <a:off x="629842" y="1880546"/>
            <a:ext cx="3868340" cy="276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D4FB2B-89FA-FB14-3847-363FF9FBDF10}"/>
              </a:ext>
            </a:extLst>
          </p:cNvPr>
          <p:cNvSpPr>
            <a:spLocks noGrp="1"/>
          </p:cNvSpPr>
          <p:nvPr>
            <p:ph type="body" sz="quarter" idx="3"/>
          </p:nvPr>
        </p:nvSpPr>
        <p:spPr>
          <a:xfrm>
            <a:off x="4629150" y="1262040"/>
            <a:ext cx="3887391" cy="61850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3673424-0A50-A187-4A1D-5604A47B61DA}"/>
              </a:ext>
            </a:extLst>
          </p:cNvPr>
          <p:cNvSpPr>
            <a:spLocks noGrp="1"/>
          </p:cNvSpPr>
          <p:nvPr>
            <p:ph sz="quarter" idx="4"/>
          </p:nvPr>
        </p:nvSpPr>
        <p:spPr>
          <a:xfrm>
            <a:off x="4629150" y="1880546"/>
            <a:ext cx="3887391" cy="276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395349-3B8E-ECE4-9104-C48439770BFA}"/>
              </a:ext>
            </a:extLst>
          </p:cNvPr>
          <p:cNvSpPr>
            <a:spLocks noGrp="1"/>
          </p:cNvSpPr>
          <p:nvPr>
            <p:ph type="dt" sz="half" idx="10"/>
          </p:nvPr>
        </p:nvSpPr>
        <p:spPr/>
        <p:txBody>
          <a:bodyPr/>
          <a:lstStyle/>
          <a:p>
            <a:fld id="{4DF9BD04-AC8F-C749-915B-B556DB5A4514}" type="datetimeFigureOut">
              <a:rPr lang="en-US" smtClean="0"/>
              <a:t>1/18/2024</a:t>
            </a:fld>
            <a:endParaRPr lang="en-US"/>
          </a:p>
        </p:txBody>
      </p:sp>
      <p:sp>
        <p:nvSpPr>
          <p:cNvPr id="8" name="Footer Placeholder 7">
            <a:extLst>
              <a:ext uri="{FF2B5EF4-FFF2-40B4-BE49-F238E27FC236}">
                <a16:creationId xmlns:a16="http://schemas.microsoft.com/office/drawing/2014/main" id="{EC18CD1C-331F-6E30-F3B7-C44626C4A0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DAE133-FF72-37BE-1FE9-0CF118F43A01}"/>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4210228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A0D3E-F717-95A9-406B-B87FC5BBEC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8DD731-DBD3-A77D-2513-6BA374672E0E}"/>
              </a:ext>
            </a:extLst>
          </p:cNvPr>
          <p:cNvSpPr>
            <a:spLocks noGrp="1"/>
          </p:cNvSpPr>
          <p:nvPr>
            <p:ph type="dt" sz="half" idx="10"/>
          </p:nvPr>
        </p:nvSpPr>
        <p:spPr/>
        <p:txBody>
          <a:bodyPr/>
          <a:lstStyle/>
          <a:p>
            <a:fld id="{4DF9BD04-AC8F-C749-915B-B556DB5A4514}" type="datetimeFigureOut">
              <a:rPr lang="en-US" smtClean="0"/>
              <a:t>1/18/2024</a:t>
            </a:fld>
            <a:endParaRPr lang="en-US"/>
          </a:p>
        </p:txBody>
      </p:sp>
      <p:sp>
        <p:nvSpPr>
          <p:cNvPr id="4" name="Footer Placeholder 3">
            <a:extLst>
              <a:ext uri="{FF2B5EF4-FFF2-40B4-BE49-F238E27FC236}">
                <a16:creationId xmlns:a16="http://schemas.microsoft.com/office/drawing/2014/main" id="{1365685C-3ADE-C3EC-99F2-46AFC130D5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5878D6-BEAE-656D-9343-7EE081426336}"/>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17938019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6FB842-F39C-1F83-5AA4-5C49E5D317F5}"/>
              </a:ext>
            </a:extLst>
          </p:cNvPr>
          <p:cNvSpPr>
            <a:spLocks noGrp="1"/>
          </p:cNvSpPr>
          <p:nvPr>
            <p:ph type="dt" sz="half" idx="10"/>
          </p:nvPr>
        </p:nvSpPr>
        <p:spPr/>
        <p:txBody>
          <a:bodyPr/>
          <a:lstStyle/>
          <a:p>
            <a:fld id="{4DF9BD04-AC8F-C749-915B-B556DB5A4514}" type="datetimeFigureOut">
              <a:rPr lang="en-US" smtClean="0"/>
              <a:t>1/18/2024</a:t>
            </a:fld>
            <a:endParaRPr lang="en-US"/>
          </a:p>
        </p:txBody>
      </p:sp>
      <p:sp>
        <p:nvSpPr>
          <p:cNvPr id="3" name="Footer Placeholder 2">
            <a:extLst>
              <a:ext uri="{FF2B5EF4-FFF2-40B4-BE49-F238E27FC236}">
                <a16:creationId xmlns:a16="http://schemas.microsoft.com/office/drawing/2014/main" id="{A6FBF7D3-7EDE-D4A4-CD48-2B1507D929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585A54-2B8E-06AF-07CC-65F17C36E08B}"/>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32138873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0E533-A7B4-5BDF-1A13-43E22B755258}"/>
              </a:ext>
            </a:extLst>
          </p:cNvPr>
          <p:cNvSpPr>
            <a:spLocks noGrp="1"/>
          </p:cNvSpPr>
          <p:nvPr>
            <p:ph type="title"/>
          </p:nvPr>
        </p:nvSpPr>
        <p:spPr>
          <a:xfrm>
            <a:off x="629841" y="343218"/>
            <a:ext cx="2949178" cy="1201261"/>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FFF43EC-9DF5-A72A-464E-8A4C3AB2ABB4}"/>
              </a:ext>
            </a:extLst>
          </p:cNvPr>
          <p:cNvSpPr>
            <a:spLocks noGrp="1"/>
          </p:cNvSpPr>
          <p:nvPr>
            <p:ph idx="1"/>
          </p:nvPr>
        </p:nvSpPr>
        <p:spPr>
          <a:xfrm>
            <a:off x="3887391" y="741255"/>
            <a:ext cx="4629150" cy="365860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71E1D4-A0F6-51C5-E1B0-6CBC89C03FBA}"/>
              </a:ext>
            </a:extLst>
          </p:cNvPr>
          <p:cNvSpPr>
            <a:spLocks noGrp="1"/>
          </p:cNvSpPr>
          <p:nvPr>
            <p:ph type="body" sz="half" idx="2"/>
          </p:nvPr>
        </p:nvSpPr>
        <p:spPr>
          <a:xfrm>
            <a:off x="629841" y="1544479"/>
            <a:ext cx="2949178" cy="286133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3761531-2DBF-B4C4-C903-72535BF92773}"/>
              </a:ext>
            </a:extLst>
          </p:cNvPr>
          <p:cNvSpPr>
            <a:spLocks noGrp="1"/>
          </p:cNvSpPr>
          <p:nvPr>
            <p:ph type="dt" sz="half" idx="10"/>
          </p:nvPr>
        </p:nvSpPr>
        <p:spPr/>
        <p:txBody>
          <a:bodyPr/>
          <a:lstStyle/>
          <a:p>
            <a:fld id="{4DF9BD04-AC8F-C749-915B-B556DB5A4514}" type="datetimeFigureOut">
              <a:rPr lang="en-US" smtClean="0"/>
              <a:t>1/18/2024</a:t>
            </a:fld>
            <a:endParaRPr lang="en-US"/>
          </a:p>
        </p:txBody>
      </p:sp>
      <p:sp>
        <p:nvSpPr>
          <p:cNvPr id="6" name="Footer Placeholder 5">
            <a:extLst>
              <a:ext uri="{FF2B5EF4-FFF2-40B4-BE49-F238E27FC236}">
                <a16:creationId xmlns:a16="http://schemas.microsoft.com/office/drawing/2014/main" id="{E9104103-7CB4-2D3B-8A06-DE79412EDD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36C2DB-149C-AD6D-2022-887D8076C1EA}"/>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237556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6872D-E5F7-B3B7-E2C7-C8D84CE0F82A}"/>
              </a:ext>
            </a:extLst>
          </p:cNvPr>
          <p:cNvSpPr>
            <a:spLocks noGrp="1"/>
          </p:cNvSpPr>
          <p:nvPr>
            <p:ph type="title"/>
          </p:nvPr>
        </p:nvSpPr>
        <p:spPr>
          <a:xfrm>
            <a:off x="629841" y="343218"/>
            <a:ext cx="2949178" cy="1201261"/>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EAEF418-3C23-760C-2B47-C4B7D79FD7C0}"/>
              </a:ext>
            </a:extLst>
          </p:cNvPr>
          <p:cNvSpPr>
            <a:spLocks noGrp="1"/>
          </p:cNvSpPr>
          <p:nvPr>
            <p:ph type="pic" idx="1"/>
          </p:nvPr>
        </p:nvSpPr>
        <p:spPr>
          <a:xfrm>
            <a:off x="3887391" y="741255"/>
            <a:ext cx="4629150" cy="365860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A9A0B111-8E31-7ED7-23D8-4D3554DAE936}"/>
              </a:ext>
            </a:extLst>
          </p:cNvPr>
          <p:cNvSpPr>
            <a:spLocks noGrp="1"/>
          </p:cNvSpPr>
          <p:nvPr>
            <p:ph type="body" sz="half" idx="2"/>
          </p:nvPr>
        </p:nvSpPr>
        <p:spPr>
          <a:xfrm>
            <a:off x="629841" y="1544479"/>
            <a:ext cx="2949178" cy="286133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DDB22C9-5865-2F4C-E053-C9EDFD5024E0}"/>
              </a:ext>
            </a:extLst>
          </p:cNvPr>
          <p:cNvSpPr>
            <a:spLocks noGrp="1"/>
          </p:cNvSpPr>
          <p:nvPr>
            <p:ph type="dt" sz="half" idx="10"/>
          </p:nvPr>
        </p:nvSpPr>
        <p:spPr/>
        <p:txBody>
          <a:bodyPr/>
          <a:lstStyle/>
          <a:p>
            <a:fld id="{4DF9BD04-AC8F-C749-915B-B556DB5A4514}" type="datetimeFigureOut">
              <a:rPr lang="en-US" smtClean="0"/>
              <a:t>1/18/2024</a:t>
            </a:fld>
            <a:endParaRPr lang="en-US"/>
          </a:p>
        </p:txBody>
      </p:sp>
      <p:sp>
        <p:nvSpPr>
          <p:cNvPr id="6" name="Footer Placeholder 5">
            <a:extLst>
              <a:ext uri="{FF2B5EF4-FFF2-40B4-BE49-F238E27FC236}">
                <a16:creationId xmlns:a16="http://schemas.microsoft.com/office/drawing/2014/main" id="{BF66E4F0-C11D-E296-6593-F39B638834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4AAC20-7050-72AE-7F80-23117B2EE107}"/>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35532798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7A9D1-8453-691B-2B4C-D5FE736583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7A77F7-2F27-6F87-190E-1B0BAE5835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26B932-8DD0-B015-EF9A-027FFEF0038D}"/>
              </a:ext>
            </a:extLst>
          </p:cNvPr>
          <p:cNvSpPr>
            <a:spLocks noGrp="1"/>
          </p:cNvSpPr>
          <p:nvPr>
            <p:ph type="dt" sz="half" idx="10"/>
          </p:nvPr>
        </p:nvSpPr>
        <p:spPr/>
        <p:txBody>
          <a:bodyPr/>
          <a:lstStyle/>
          <a:p>
            <a:fld id="{4DF9BD04-AC8F-C749-915B-B556DB5A4514}" type="datetimeFigureOut">
              <a:rPr lang="en-US" smtClean="0"/>
              <a:t>1/18/2024</a:t>
            </a:fld>
            <a:endParaRPr lang="en-US"/>
          </a:p>
        </p:txBody>
      </p:sp>
      <p:sp>
        <p:nvSpPr>
          <p:cNvPr id="5" name="Footer Placeholder 4">
            <a:extLst>
              <a:ext uri="{FF2B5EF4-FFF2-40B4-BE49-F238E27FC236}">
                <a16:creationId xmlns:a16="http://schemas.microsoft.com/office/drawing/2014/main" id="{DCCCE6C2-1791-98E0-53BD-FE75ECA76B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8172F3-7B56-AA78-E80E-FE7454E4E001}"/>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30662948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E2C164-6A2B-568B-8998-08B6D66490F8}"/>
              </a:ext>
            </a:extLst>
          </p:cNvPr>
          <p:cNvSpPr>
            <a:spLocks noGrp="1"/>
          </p:cNvSpPr>
          <p:nvPr>
            <p:ph type="title" orient="vert"/>
          </p:nvPr>
        </p:nvSpPr>
        <p:spPr>
          <a:xfrm>
            <a:off x="6543675" y="274097"/>
            <a:ext cx="1971675" cy="436291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393B59-437F-F44B-8CF8-8B1BD4D8BE90}"/>
              </a:ext>
            </a:extLst>
          </p:cNvPr>
          <p:cNvSpPr>
            <a:spLocks noGrp="1"/>
          </p:cNvSpPr>
          <p:nvPr>
            <p:ph type="body" orient="vert" idx="1"/>
          </p:nvPr>
        </p:nvSpPr>
        <p:spPr>
          <a:xfrm>
            <a:off x="628650" y="274097"/>
            <a:ext cx="5800725" cy="436291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A3FADE-E511-BCC2-B898-8D718509D8AC}"/>
              </a:ext>
            </a:extLst>
          </p:cNvPr>
          <p:cNvSpPr>
            <a:spLocks noGrp="1"/>
          </p:cNvSpPr>
          <p:nvPr>
            <p:ph type="dt" sz="half" idx="10"/>
          </p:nvPr>
        </p:nvSpPr>
        <p:spPr/>
        <p:txBody>
          <a:bodyPr/>
          <a:lstStyle/>
          <a:p>
            <a:fld id="{4DF9BD04-AC8F-C749-915B-B556DB5A4514}" type="datetimeFigureOut">
              <a:rPr lang="en-US" smtClean="0"/>
              <a:t>1/18/2024</a:t>
            </a:fld>
            <a:endParaRPr lang="en-US"/>
          </a:p>
        </p:txBody>
      </p:sp>
      <p:sp>
        <p:nvSpPr>
          <p:cNvPr id="5" name="Footer Placeholder 4">
            <a:extLst>
              <a:ext uri="{FF2B5EF4-FFF2-40B4-BE49-F238E27FC236}">
                <a16:creationId xmlns:a16="http://schemas.microsoft.com/office/drawing/2014/main" id="{4120FB9A-DA1B-4F18-7AFB-D32B746A57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07C1E1-7D12-4553-7B4B-C8C3EC0E2E21}"/>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3722202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249681"/>
            <a:ext cx="6400800" cy="265175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6" name="Title 1"/>
          <p:cNvSpPr>
            <a:spLocks noGrp="1"/>
          </p:cNvSpPr>
          <p:nvPr>
            <p:ph type="title"/>
          </p:nvPr>
        </p:nvSpPr>
        <p:spPr>
          <a:xfrm>
            <a:off x="0" y="132080"/>
            <a:ext cx="9144000" cy="1006507"/>
          </a:xfrm>
          <a:prstGeom prst="rect">
            <a:avLst/>
          </a:prstGeom>
          <a:noFill/>
        </p:spPr>
        <p:txBody>
          <a:bodyPr/>
          <a:lstStyle>
            <a:lvl1pPr>
              <a:defRPr>
                <a:solidFill>
                  <a:srgbClr val="002450"/>
                </a:solidFill>
              </a:defRPr>
            </a:lvl1pPr>
          </a:lstStyle>
          <a:p>
            <a:r>
              <a:rPr lang="en-US"/>
              <a:t>Click to edit Master title style</a:t>
            </a:r>
          </a:p>
        </p:txBody>
      </p:sp>
    </p:spTree>
    <p:extLst>
      <p:ext uri="{BB962C8B-B14F-4D97-AF65-F5344CB8AC3E}">
        <p14:creationId xmlns:p14="http://schemas.microsoft.com/office/powerpoint/2010/main" val="25583284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44550"/>
            <a:ext cx="7772400" cy="3147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Tree>
    <p:extLst>
      <p:ext uri="{BB962C8B-B14F-4D97-AF65-F5344CB8AC3E}">
        <p14:creationId xmlns:p14="http://schemas.microsoft.com/office/powerpoint/2010/main" val="2613736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
        <p:nvSpPr>
          <p:cNvPr id="6" name="Title 1"/>
          <p:cNvSpPr>
            <a:spLocks noGrp="1"/>
          </p:cNvSpPr>
          <p:nvPr>
            <p:ph type="title"/>
          </p:nvPr>
        </p:nvSpPr>
        <p:spPr>
          <a:xfrm>
            <a:off x="0" y="127465"/>
            <a:ext cx="9144000" cy="695496"/>
          </a:xfrm>
          <a:prstGeom prst="rect">
            <a:avLst/>
          </a:prstGeom>
          <a:noFill/>
        </p:spPr>
        <p:txBody>
          <a:bodyPr/>
          <a:lstStyle>
            <a:lvl1pPr>
              <a:defRPr>
                <a:solidFill>
                  <a:srgbClr val="003465"/>
                </a:solidFill>
              </a:defRPr>
            </a:lvl1pPr>
          </a:lstStyle>
          <a:p>
            <a:r>
              <a:rPr lang="en-US"/>
              <a:t>Click to edit Master title style</a:t>
            </a:r>
          </a:p>
        </p:txBody>
      </p:sp>
    </p:spTree>
    <p:extLst>
      <p:ext uri="{BB962C8B-B14F-4D97-AF65-F5344CB8AC3E}">
        <p14:creationId xmlns:p14="http://schemas.microsoft.com/office/powerpoint/2010/main" val="4077909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a:prstGeom prst="rect">
            <a:avLst/>
          </a:prstGeom>
        </p:spPr>
        <p:txBody>
          <a:bodyPr anchor="b"/>
          <a:lstStyle>
            <a:lvl1pPr algn="l">
              <a:defRPr sz="2000" b="0" i="1"/>
            </a:lvl1pPr>
          </a:lstStyle>
          <a:p>
            <a:r>
              <a:rPr lang="en-US"/>
              <a:t>Click to edit Master title style</a:t>
            </a:r>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4029231"/>
            <a:ext cx="5486400" cy="5449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Tree>
    <p:extLst>
      <p:ext uri="{BB962C8B-B14F-4D97-AF65-F5344CB8AC3E}">
        <p14:creationId xmlns:p14="http://schemas.microsoft.com/office/powerpoint/2010/main" val="26434795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27464"/>
            <a:ext cx="9144000" cy="1006507"/>
          </a:xfrm>
          <a:prstGeom prst="rect">
            <a:avLst/>
          </a:prstGeom>
          <a:noFill/>
        </p:spPr>
        <p:txBody>
          <a:bodyPr/>
          <a:lstStyle>
            <a:lvl1pPr>
              <a:defRPr>
                <a:solidFill>
                  <a:srgbClr val="002450"/>
                </a:solidFill>
              </a:defRPr>
            </a:lvl1pPr>
          </a:lstStyle>
          <a:p>
            <a:r>
              <a:rPr lang="en-US"/>
              <a:t>Click to edit Master title style</a:t>
            </a:r>
          </a:p>
        </p:txBody>
      </p:sp>
      <p:sp>
        <p:nvSpPr>
          <p:cNvPr id="3"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Tree>
    <p:extLst>
      <p:ext uri="{BB962C8B-B14F-4D97-AF65-F5344CB8AC3E}">
        <p14:creationId xmlns:p14="http://schemas.microsoft.com/office/powerpoint/2010/main" val="20430182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563799"/>
      </p:ext>
    </p:extLst>
  </p:cSld>
  <p:clrMapOvr>
    <a:masterClrMapping/>
  </p:clrMapOvr>
  <p:extLst>
    <p:ext uri="{DCECCB84-F9BA-43D5-87BE-67443E8EF086}">
      <p15:sldGuideLst xmlns:p15="http://schemas.microsoft.com/office/powerpoint/2012/main">
        <p15:guide id="1" orient="horz" pos="1621" userDrawn="1">
          <p15:clr>
            <a:srgbClr val="FBAE40"/>
          </p15:clr>
        </p15:guide>
        <p15:guide id="2" pos="2880"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a:prstGeom prst="rect">
            <a:avLst/>
          </a:prstGeom>
        </p:spPr>
        <p:txBody>
          <a:bodyPr anchor="b"/>
          <a:lstStyle>
            <a:lvl1pPr algn="l">
              <a:defRPr sz="2000" b="0" i="1"/>
            </a:lvl1pPr>
          </a:lstStyle>
          <a:p>
            <a:r>
              <a:rPr lang="en-US"/>
              <a:t>Click to edit Master title style</a:t>
            </a:r>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4029231"/>
            <a:ext cx="5486400" cy="5449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Tree>
    <p:extLst>
      <p:ext uri="{BB962C8B-B14F-4D97-AF65-F5344CB8AC3E}">
        <p14:creationId xmlns:p14="http://schemas.microsoft.com/office/powerpoint/2010/main" val="26434795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06507"/>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Tree>
    <p:extLst>
      <p:ext uri="{BB962C8B-B14F-4D97-AF65-F5344CB8AC3E}">
        <p14:creationId xmlns:p14="http://schemas.microsoft.com/office/powerpoint/2010/main" val="12123651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a:xfrm>
            <a:off x="2897632" y="4593882"/>
            <a:ext cx="3903712" cy="417515"/>
          </a:xfrm>
          <a:prstGeom prst="rect">
            <a:avLst/>
          </a:prstGeom>
        </p:spPr>
        <p:txBody>
          <a:bodyPr/>
          <a:lstStyle/>
          <a:p>
            <a:endParaRPr lang="en-US"/>
          </a:p>
        </p:txBody>
      </p:sp>
    </p:spTree>
    <p:extLst>
      <p:ext uri="{BB962C8B-B14F-4D97-AF65-F5344CB8AC3E}">
        <p14:creationId xmlns:p14="http://schemas.microsoft.com/office/powerpoint/2010/main" val="5398710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249681"/>
            <a:ext cx="6400800" cy="265175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6" name="Title 1"/>
          <p:cNvSpPr>
            <a:spLocks noGrp="1"/>
          </p:cNvSpPr>
          <p:nvPr>
            <p:ph type="title"/>
          </p:nvPr>
        </p:nvSpPr>
        <p:spPr>
          <a:xfrm>
            <a:off x="0" y="132080"/>
            <a:ext cx="9144000" cy="1006507"/>
          </a:xfrm>
          <a:prstGeom prst="rect">
            <a:avLst/>
          </a:prstGeom>
          <a:noFill/>
        </p:spPr>
        <p:txBody>
          <a:bodyPr/>
          <a:lstStyle>
            <a:lvl1pPr>
              <a:defRPr>
                <a:solidFill>
                  <a:srgbClr val="002450"/>
                </a:solidFill>
              </a:defRPr>
            </a:lvl1pPr>
          </a:lstStyle>
          <a:p>
            <a:r>
              <a:rPr lang="en-US"/>
              <a:t>Click to edit Master title style</a:t>
            </a:r>
          </a:p>
        </p:txBody>
      </p:sp>
    </p:spTree>
    <p:extLst>
      <p:ext uri="{BB962C8B-B14F-4D97-AF65-F5344CB8AC3E}">
        <p14:creationId xmlns:p14="http://schemas.microsoft.com/office/powerpoint/2010/main" val="25387304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44550"/>
            <a:ext cx="7772400" cy="3147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Tree>
    <p:extLst>
      <p:ext uri="{BB962C8B-B14F-4D97-AF65-F5344CB8AC3E}">
        <p14:creationId xmlns:p14="http://schemas.microsoft.com/office/powerpoint/2010/main" val="37677059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
        <p:nvSpPr>
          <p:cNvPr id="6" name="Title 1"/>
          <p:cNvSpPr>
            <a:spLocks noGrp="1"/>
          </p:cNvSpPr>
          <p:nvPr>
            <p:ph type="title"/>
          </p:nvPr>
        </p:nvSpPr>
        <p:spPr>
          <a:xfrm>
            <a:off x="0" y="127465"/>
            <a:ext cx="9144000" cy="695496"/>
          </a:xfrm>
          <a:prstGeom prst="rect">
            <a:avLst/>
          </a:prstGeom>
          <a:noFill/>
        </p:spPr>
        <p:txBody>
          <a:bodyPr/>
          <a:lstStyle>
            <a:lvl1pPr>
              <a:defRPr>
                <a:solidFill>
                  <a:srgbClr val="003465"/>
                </a:solidFill>
              </a:defRPr>
            </a:lvl1pPr>
          </a:lstStyle>
          <a:p>
            <a:r>
              <a:rPr lang="en-US"/>
              <a:t>Click to edit Master title style</a:t>
            </a:r>
          </a:p>
        </p:txBody>
      </p:sp>
    </p:spTree>
    <p:extLst>
      <p:ext uri="{BB962C8B-B14F-4D97-AF65-F5344CB8AC3E}">
        <p14:creationId xmlns:p14="http://schemas.microsoft.com/office/powerpoint/2010/main" val="22527680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27464"/>
            <a:ext cx="9144000" cy="1006507"/>
          </a:xfrm>
          <a:prstGeom prst="rect">
            <a:avLst/>
          </a:prstGeom>
          <a:noFill/>
        </p:spPr>
        <p:txBody>
          <a:bodyPr/>
          <a:lstStyle>
            <a:lvl1pPr>
              <a:defRPr>
                <a:solidFill>
                  <a:srgbClr val="002450"/>
                </a:solidFill>
              </a:defRPr>
            </a:lvl1pPr>
          </a:lstStyle>
          <a:p>
            <a:r>
              <a:rPr lang="en-US"/>
              <a:t>Click to edit Master title style</a:t>
            </a:r>
          </a:p>
        </p:txBody>
      </p:sp>
      <p:sp>
        <p:nvSpPr>
          <p:cNvPr id="3"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Tree>
    <p:extLst>
      <p:ext uri="{BB962C8B-B14F-4D97-AF65-F5344CB8AC3E}">
        <p14:creationId xmlns:p14="http://schemas.microsoft.com/office/powerpoint/2010/main" val="18464767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377052"/>
      </p:ext>
    </p:extLst>
  </p:cSld>
  <p:clrMapOvr>
    <a:masterClrMapping/>
  </p:clrMapOvr>
  <p:extLst>
    <p:ext uri="{DCECCB84-F9BA-43D5-87BE-67443E8EF086}">
      <p15:sldGuideLst xmlns:p15="http://schemas.microsoft.com/office/powerpoint/2012/main">
        <p15:guide id="1" orient="horz" pos="1621">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06507"/>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Tree>
    <p:extLst>
      <p:ext uri="{BB962C8B-B14F-4D97-AF65-F5344CB8AC3E}">
        <p14:creationId xmlns:p14="http://schemas.microsoft.com/office/powerpoint/2010/main" val="12123651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a:prstGeom prst="rect">
            <a:avLst/>
          </a:prstGeom>
        </p:spPr>
        <p:txBody>
          <a:bodyPr anchor="b"/>
          <a:lstStyle>
            <a:lvl1pPr algn="l">
              <a:defRPr sz="2000" b="0" i="1"/>
            </a:lvl1pPr>
          </a:lstStyle>
          <a:p>
            <a:r>
              <a:rPr lang="en-US"/>
              <a:t>Click to edit Master title style</a:t>
            </a:r>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4029231"/>
            <a:ext cx="5486400" cy="5449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Tree>
    <p:extLst>
      <p:ext uri="{BB962C8B-B14F-4D97-AF65-F5344CB8AC3E}">
        <p14:creationId xmlns:p14="http://schemas.microsoft.com/office/powerpoint/2010/main" val="30951996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06507"/>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Tree>
    <p:extLst>
      <p:ext uri="{BB962C8B-B14F-4D97-AF65-F5344CB8AC3E}">
        <p14:creationId xmlns:p14="http://schemas.microsoft.com/office/powerpoint/2010/main" val="22432589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a:xfrm>
            <a:off x="2897632" y="4593882"/>
            <a:ext cx="3903712" cy="417515"/>
          </a:xfrm>
          <a:prstGeom prst="rect">
            <a:avLst/>
          </a:prstGeom>
        </p:spPr>
        <p:txBody>
          <a:bodyPr/>
          <a:lstStyle/>
          <a:p>
            <a:endParaRPr lang="en-US"/>
          </a:p>
        </p:txBody>
      </p:sp>
    </p:spTree>
    <p:extLst>
      <p:ext uri="{BB962C8B-B14F-4D97-AF65-F5344CB8AC3E}">
        <p14:creationId xmlns:p14="http://schemas.microsoft.com/office/powerpoint/2010/main" val="18198096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dder/RCC">
    <p:spTree>
      <p:nvGrpSpPr>
        <p:cNvPr id="1" name=""/>
        <p:cNvGrpSpPr/>
        <p:nvPr/>
      </p:nvGrpSpPr>
      <p:grpSpPr>
        <a:xfrm>
          <a:off x="0" y="0"/>
          <a:ext cx="0" cy="0"/>
          <a:chOff x="0" y="0"/>
          <a:chExt cx="0" cy="0"/>
        </a:xfrm>
      </p:grpSpPr>
      <p:pic>
        <p:nvPicPr>
          <p:cNvPr id="7" name="Picture 6" descr="Graphical user interface, website&#10;&#10;Description automatically generated">
            <a:extLst>
              <a:ext uri="{FF2B5EF4-FFF2-40B4-BE49-F238E27FC236}">
                <a16:creationId xmlns:a16="http://schemas.microsoft.com/office/drawing/2014/main" id="{26B5E6D9-A130-A85C-4BEC-0AEA72687438}"/>
              </a:ext>
            </a:extLst>
          </p:cNvPr>
          <p:cNvPicPr>
            <a:picLocks noChangeAspect="1"/>
          </p:cNvPicPr>
          <p:nvPr userDrawn="1"/>
        </p:nvPicPr>
        <p:blipFill>
          <a:blip r:embed="rId2"/>
          <a:stretch>
            <a:fillRect/>
          </a:stretch>
        </p:blipFill>
        <p:spPr>
          <a:xfrm>
            <a:off x="7037" y="-1"/>
            <a:ext cx="9129925" cy="5148263"/>
          </a:xfrm>
          <a:prstGeom prst="rect">
            <a:avLst/>
          </a:prstGeom>
        </p:spPr>
      </p:pic>
    </p:spTree>
    <p:extLst>
      <p:ext uri="{BB962C8B-B14F-4D97-AF65-F5344CB8AC3E}">
        <p14:creationId xmlns:p14="http://schemas.microsoft.com/office/powerpoint/2010/main" val="42597326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Lung">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31D1E0C4-497D-B719-A531-EF18537B06A7}"/>
              </a:ext>
            </a:extLst>
          </p:cNvPr>
          <p:cNvPicPr>
            <a:picLocks noChangeAspect="1"/>
          </p:cNvPicPr>
          <p:nvPr userDrawn="1"/>
        </p:nvPicPr>
        <p:blipFill>
          <a:blip r:embed="rId2"/>
          <a:stretch>
            <a:fillRect/>
          </a:stretch>
        </p:blipFill>
        <p:spPr>
          <a:xfrm>
            <a:off x="7037" y="0"/>
            <a:ext cx="9129925" cy="5148263"/>
          </a:xfrm>
          <a:prstGeom prst="rect">
            <a:avLst/>
          </a:prstGeom>
        </p:spPr>
      </p:pic>
    </p:spTree>
    <p:extLst>
      <p:ext uri="{BB962C8B-B14F-4D97-AF65-F5344CB8AC3E}">
        <p14:creationId xmlns:p14="http://schemas.microsoft.com/office/powerpoint/2010/main" val="72427441"/>
      </p:ext>
    </p:extLst>
  </p:cSld>
  <p:clrMapOvr>
    <a:masterClrMapping/>
  </p:clrMapOvr>
  <p:extLst>
    <p:ext uri="{DCECCB84-F9BA-43D5-87BE-67443E8EF086}">
      <p15:sldGuideLst xmlns:p15="http://schemas.microsoft.com/office/powerpoint/2012/main">
        <p15:guide id="1" orient="horz" pos="1621">
          <p15:clr>
            <a:srgbClr val="FBAE40"/>
          </p15:clr>
        </p15:guide>
        <p15:guide id="2" pos="288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eople">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44DB8FDD-4B4D-2D77-1C61-26744F17FEFC}"/>
              </a:ext>
            </a:extLst>
          </p:cNvPr>
          <p:cNvPicPr>
            <a:picLocks noChangeAspect="1"/>
          </p:cNvPicPr>
          <p:nvPr userDrawn="1"/>
        </p:nvPicPr>
        <p:blipFill>
          <a:blip r:embed="rId2"/>
          <a:stretch>
            <a:fillRect/>
          </a:stretch>
        </p:blipFill>
        <p:spPr>
          <a:xfrm>
            <a:off x="0" y="-1"/>
            <a:ext cx="9129925" cy="5148263"/>
          </a:xfrm>
          <a:prstGeom prst="rect">
            <a:avLst/>
          </a:prstGeom>
        </p:spPr>
      </p:pic>
    </p:spTree>
    <p:extLst>
      <p:ext uri="{BB962C8B-B14F-4D97-AF65-F5344CB8AC3E}">
        <p14:creationId xmlns:p14="http://schemas.microsoft.com/office/powerpoint/2010/main" val="1682785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LL">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5B1B96D6-1054-EAFB-18A2-98214F3B8225}"/>
              </a:ext>
            </a:extLst>
          </p:cNvPr>
          <p:cNvPicPr>
            <a:picLocks noChangeAspect="1"/>
          </p:cNvPicPr>
          <p:nvPr userDrawn="1"/>
        </p:nvPicPr>
        <p:blipFill>
          <a:blip r:embed="rId2"/>
          <a:stretch>
            <a:fillRect/>
          </a:stretch>
        </p:blipFill>
        <p:spPr>
          <a:xfrm>
            <a:off x="-1" y="-12701"/>
            <a:ext cx="9129925" cy="5148263"/>
          </a:xfrm>
          <a:prstGeom prst="rect">
            <a:avLst/>
          </a:prstGeom>
        </p:spPr>
      </p:pic>
      <p:pic>
        <p:nvPicPr>
          <p:cNvPr id="5" name="Picture 4" descr="A close-up of a logo&#10;&#10;Description automatically generated">
            <a:extLst>
              <a:ext uri="{FF2B5EF4-FFF2-40B4-BE49-F238E27FC236}">
                <a16:creationId xmlns:a16="http://schemas.microsoft.com/office/drawing/2014/main" id="{AE94042B-A304-F0FE-5414-32D1EDAE8064}"/>
              </a:ext>
            </a:extLst>
          </p:cNvPr>
          <p:cNvPicPr>
            <a:picLocks noChangeAspect="1"/>
          </p:cNvPicPr>
          <p:nvPr userDrawn="1"/>
        </p:nvPicPr>
        <p:blipFill>
          <a:blip r:embed="rId3"/>
          <a:stretch>
            <a:fillRect/>
          </a:stretch>
        </p:blipFill>
        <p:spPr>
          <a:xfrm>
            <a:off x="6141720" y="4290060"/>
            <a:ext cx="2926641" cy="598912"/>
          </a:xfrm>
          <a:prstGeom prst="rect">
            <a:avLst/>
          </a:prstGeom>
        </p:spPr>
      </p:pic>
    </p:spTree>
    <p:extLst>
      <p:ext uri="{BB962C8B-B14F-4D97-AF65-F5344CB8AC3E}">
        <p14:creationId xmlns:p14="http://schemas.microsoft.com/office/powerpoint/2010/main" val="19630821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General1">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6E77DDD1-27EC-62E0-3AE9-D48E2F8586E0}"/>
              </a:ext>
            </a:extLst>
          </p:cNvPr>
          <p:cNvPicPr>
            <a:picLocks noChangeAspect="1"/>
          </p:cNvPicPr>
          <p:nvPr userDrawn="1"/>
        </p:nvPicPr>
        <p:blipFill>
          <a:blip r:embed="rId2"/>
          <a:stretch>
            <a:fillRect/>
          </a:stretch>
        </p:blipFill>
        <p:spPr>
          <a:xfrm>
            <a:off x="-1" y="0"/>
            <a:ext cx="9144001" cy="5148263"/>
          </a:xfrm>
          <a:prstGeom prst="rect">
            <a:avLst/>
          </a:prstGeom>
        </p:spPr>
      </p:pic>
    </p:spTree>
    <p:extLst>
      <p:ext uri="{BB962C8B-B14F-4D97-AF65-F5344CB8AC3E}">
        <p14:creationId xmlns:p14="http://schemas.microsoft.com/office/powerpoint/2010/main" val="18687730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General 2">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C8ED179C-DAF3-58C7-AF60-40726C5214A6}"/>
              </a:ext>
            </a:extLst>
          </p:cNvPr>
          <p:cNvPicPr>
            <a:picLocks noChangeAspect="1"/>
          </p:cNvPicPr>
          <p:nvPr userDrawn="1"/>
        </p:nvPicPr>
        <p:blipFill>
          <a:blip r:embed="rId2"/>
          <a:stretch>
            <a:fillRect/>
          </a:stretch>
        </p:blipFill>
        <p:spPr>
          <a:xfrm>
            <a:off x="0" y="-1"/>
            <a:ext cx="9129925" cy="5148263"/>
          </a:xfrm>
          <a:prstGeom prst="rect">
            <a:avLst/>
          </a:prstGeom>
        </p:spPr>
      </p:pic>
    </p:spTree>
    <p:extLst>
      <p:ext uri="{BB962C8B-B14F-4D97-AF65-F5344CB8AC3E}">
        <p14:creationId xmlns:p14="http://schemas.microsoft.com/office/powerpoint/2010/main" val="29364475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OV">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9F4D702C-5DAD-37D9-1048-A82F5E818EC7}"/>
              </a:ext>
            </a:extLst>
          </p:cNvPr>
          <p:cNvPicPr>
            <a:picLocks noChangeAspect="1"/>
          </p:cNvPicPr>
          <p:nvPr userDrawn="1"/>
        </p:nvPicPr>
        <p:blipFill>
          <a:blip r:embed="rId2"/>
          <a:stretch>
            <a:fillRect/>
          </a:stretch>
        </p:blipFill>
        <p:spPr>
          <a:xfrm>
            <a:off x="0" y="-1"/>
            <a:ext cx="9129925" cy="5148263"/>
          </a:xfrm>
          <a:prstGeom prst="rect">
            <a:avLst/>
          </a:prstGeom>
        </p:spPr>
      </p:pic>
    </p:spTree>
    <p:extLst>
      <p:ext uri="{BB962C8B-B14F-4D97-AF65-F5344CB8AC3E}">
        <p14:creationId xmlns:p14="http://schemas.microsoft.com/office/powerpoint/2010/main" val="1897637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5398710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reast">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4CB0EEE4-9DF7-C036-5017-BB6D67525706}"/>
              </a:ext>
            </a:extLst>
          </p:cNvPr>
          <p:cNvPicPr>
            <a:picLocks noChangeAspect="1"/>
          </p:cNvPicPr>
          <p:nvPr userDrawn="1"/>
        </p:nvPicPr>
        <p:blipFill>
          <a:blip r:embed="rId2"/>
          <a:stretch>
            <a:fillRect/>
          </a:stretch>
        </p:blipFill>
        <p:spPr>
          <a:xfrm>
            <a:off x="14075" y="12699"/>
            <a:ext cx="9129925" cy="5148263"/>
          </a:xfrm>
          <a:prstGeom prst="rect">
            <a:avLst/>
          </a:prstGeom>
        </p:spPr>
      </p:pic>
    </p:spTree>
    <p:extLst>
      <p:ext uri="{BB962C8B-B14F-4D97-AF65-F5344CB8AC3E}">
        <p14:creationId xmlns:p14="http://schemas.microsoft.com/office/powerpoint/2010/main" val="29387692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GI">
    <p:spTree>
      <p:nvGrpSpPr>
        <p:cNvPr id="1" name=""/>
        <p:cNvGrpSpPr/>
        <p:nvPr/>
      </p:nvGrpSpPr>
      <p:grpSpPr>
        <a:xfrm>
          <a:off x="0" y="0"/>
          <a:ext cx="0" cy="0"/>
          <a:chOff x="0" y="0"/>
          <a:chExt cx="0" cy="0"/>
        </a:xfrm>
      </p:grpSpPr>
      <p:pic>
        <p:nvPicPr>
          <p:cNvPr id="3" name="Picture 2" descr="Calendar&#10;&#10;Description automatically generated">
            <a:extLst>
              <a:ext uri="{FF2B5EF4-FFF2-40B4-BE49-F238E27FC236}">
                <a16:creationId xmlns:a16="http://schemas.microsoft.com/office/drawing/2014/main" id="{7C270E77-EA86-094A-28E0-3F97BD736AD3}"/>
              </a:ext>
            </a:extLst>
          </p:cNvPr>
          <p:cNvPicPr>
            <a:picLocks noChangeAspect="1"/>
          </p:cNvPicPr>
          <p:nvPr userDrawn="1"/>
        </p:nvPicPr>
        <p:blipFill>
          <a:blip r:embed="rId2"/>
          <a:stretch>
            <a:fillRect/>
          </a:stretch>
        </p:blipFill>
        <p:spPr>
          <a:xfrm>
            <a:off x="14075" y="-1"/>
            <a:ext cx="9129925" cy="5148263"/>
          </a:xfrm>
          <a:prstGeom prst="rect">
            <a:avLst/>
          </a:prstGeom>
        </p:spPr>
      </p:pic>
    </p:spTree>
    <p:extLst>
      <p:ext uri="{BB962C8B-B14F-4D97-AF65-F5344CB8AC3E}">
        <p14:creationId xmlns:p14="http://schemas.microsoft.com/office/powerpoint/2010/main" val="86677256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MM">
    <p:spTree>
      <p:nvGrpSpPr>
        <p:cNvPr id="1" name=""/>
        <p:cNvGrpSpPr/>
        <p:nvPr/>
      </p:nvGrpSpPr>
      <p:grpSpPr>
        <a:xfrm>
          <a:off x="0" y="0"/>
          <a:ext cx="0" cy="0"/>
          <a:chOff x="0" y="0"/>
          <a:chExt cx="0" cy="0"/>
        </a:xfrm>
      </p:grpSpPr>
      <p:pic>
        <p:nvPicPr>
          <p:cNvPr id="6" name="Picture 5" descr="A close-up of a blue and white card&#10;&#10;Description automatically generated">
            <a:extLst>
              <a:ext uri="{FF2B5EF4-FFF2-40B4-BE49-F238E27FC236}">
                <a16:creationId xmlns:a16="http://schemas.microsoft.com/office/drawing/2014/main" id="{B8F1D679-6C5D-ADD5-C9F6-A2E76137E187}"/>
              </a:ext>
            </a:extLst>
          </p:cNvPr>
          <p:cNvPicPr>
            <a:picLocks noChangeAspect="1"/>
          </p:cNvPicPr>
          <p:nvPr userDrawn="1"/>
        </p:nvPicPr>
        <p:blipFill>
          <a:blip r:embed="rId2"/>
          <a:stretch>
            <a:fillRect/>
          </a:stretch>
        </p:blipFill>
        <p:spPr>
          <a:xfrm>
            <a:off x="0" y="0"/>
            <a:ext cx="9144000" cy="5156199"/>
          </a:xfrm>
          <a:prstGeom prst="rect">
            <a:avLst/>
          </a:prstGeom>
        </p:spPr>
      </p:pic>
    </p:spTree>
    <p:extLst>
      <p:ext uri="{BB962C8B-B14F-4D97-AF65-F5344CB8AC3E}">
        <p14:creationId xmlns:p14="http://schemas.microsoft.com/office/powerpoint/2010/main" val="16283564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ladder/RCC">
    <p:spTree>
      <p:nvGrpSpPr>
        <p:cNvPr id="1" name=""/>
        <p:cNvGrpSpPr/>
        <p:nvPr/>
      </p:nvGrpSpPr>
      <p:grpSpPr>
        <a:xfrm>
          <a:off x="0" y="0"/>
          <a:ext cx="0" cy="0"/>
          <a:chOff x="0" y="0"/>
          <a:chExt cx="0" cy="0"/>
        </a:xfrm>
      </p:grpSpPr>
      <p:pic>
        <p:nvPicPr>
          <p:cNvPr id="7" name="Picture 6" descr="Graphical user interface, website&#10;&#10;Description automatically generated">
            <a:extLst>
              <a:ext uri="{FF2B5EF4-FFF2-40B4-BE49-F238E27FC236}">
                <a16:creationId xmlns:a16="http://schemas.microsoft.com/office/drawing/2014/main" id="{26B5E6D9-A130-A85C-4BEC-0AEA72687438}"/>
              </a:ext>
            </a:extLst>
          </p:cNvPr>
          <p:cNvPicPr>
            <a:picLocks noChangeAspect="1"/>
          </p:cNvPicPr>
          <p:nvPr userDrawn="1"/>
        </p:nvPicPr>
        <p:blipFill>
          <a:blip r:embed="rId2"/>
          <a:stretch>
            <a:fillRect/>
          </a:stretch>
        </p:blipFill>
        <p:spPr>
          <a:xfrm>
            <a:off x="7037" y="-1"/>
            <a:ext cx="9129925" cy="5148263"/>
          </a:xfrm>
          <a:prstGeom prst="rect">
            <a:avLst/>
          </a:prstGeom>
        </p:spPr>
      </p:pic>
    </p:spTree>
    <p:extLst>
      <p:ext uri="{BB962C8B-B14F-4D97-AF65-F5344CB8AC3E}">
        <p14:creationId xmlns:p14="http://schemas.microsoft.com/office/powerpoint/2010/main" val="21237195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Lung">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31D1E0C4-497D-B719-A531-EF18537B06A7}"/>
              </a:ext>
            </a:extLst>
          </p:cNvPr>
          <p:cNvPicPr>
            <a:picLocks noChangeAspect="1"/>
          </p:cNvPicPr>
          <p:nvPr userDrawn="1"/>
        </p:nvPicPr>
        <p:blipFill>
          <a:blip r:embed="rId2"/>
          <a:stretch>
            <a:fillRect/>
          </a:stretch>
        </p:blipFill>
        <p:spPr>
          <a:xfrm>
            <a:off x="7037" y="0"/>
            <a:ext cx="9129925" cy="5148263"/>
          </a:xfrm>
          <a:prstGeom prst="rect">
            <a:avLst/>
          </a:prstGeom>
        </p:spPr>
      </p:pic>
      <p:pic>
        <p:nvPicPr>
          <p:cNvPr id="8" name="Picture 7">
            <a:extLst>
              <a:ext uri="{FF2B5EF4-FFF2-40B4-BE49-F238E27FC236}">
                <a16:creationId xmlns:a16="http://schemas.microsoft.com/office/drawing/2014/main" id="{FFE5E9E4-40A7-9328-8756-BAF2F49F1352}"/>
              </a:ext>
            </a:extLst>
          </p:cNvPr>
          <p:cNvPicPr>
            <a:picLocks noChangeAspect="1"/>
          </p:cNvPicPr>
          <p:nvPr userDrawn="1"/>
        </p:nvPicPr>
        <p:blipFill>
          <a:blip r:embed="rId3"/>
          <a:stretch>
            <a:fillRect/>
          </a:stretch>
        </p:blipFill>
        <p:spPr>
          <a:xfrm>
            <a:off x="5501624" y="4082590"/>
            <a:ext cx="3741436" cy="1173784"/>
          </a:xfrm>
          <a:prstGeom prst="rect">
            <a:avLst/>
          </a:prstGeom>
        </p:spPr>
      </p:pic>
    </p:spTree>
    <p:extLst>
      <p:ext uri="{BB962C8B-B14F-4D97-AF65-F5344CB8AC3E}">
        <p14:creationId xmlns:p14="http://schemas.microsoft.com/office/powerpoint/2010/main" val="2874551253"/>
      </p:ext>
    </p:extLst>
  </p:cSld>
  <p:clrMapOvr>
    <a:masterClrMapping/>
  </p:clrMapOvr>
  <p:extLst>
    <p:ext uri="{DCECCB84-F9BA-43D5-87BE-67443E8EF086}">
      <p15:sldGuideLst xmlns:p15="http://schemas.microsoft.com/office/powerpoint/2012/main">
        <p15:guide id="1" orient="horz" pos="1621">
          <p15:clr>
            <a:srgbClr val="FBAE40"/>
          </p15:clr>
        </p15:guide>
        <p15:guide id="2" pos="288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eople">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44DB8FDD-4B4D-2D77-1C61-26744F17FEFC}"/>
              </a:ext>
            </a:extLst>
          </p:cNvPr>
          <p:cNvPicPr>
            <a:picLocks noChangeAspect="1"/>
          </p:cNvPicPr>
          <p:nvPr userDrawn="1"/>
        </p:nvPicPr>
        <p:blipFill>
          <a:blip r:embed="rId2"/>
          <a:stretch>
            <a:fillRect/>
          </a:stretch>
        </p:blipFill>
        <p:spPr>
          <a:xfrm>
            <a:off x="0" y="-1"/>
            <a:ext cx="9129925" cy="5148263"/>
          </a:xfrm>
          <a:prstGeom prst="rect">
            <a:avLst/>
          </a:prstGeom>
        </p:spPr>
      </p:pic>
    </p:spTree>
    <p:extLst>
      <p:ext uri="{BB962C8B-B14F-4D97-AF65-F5344CB8AC3E}">
        <p14:creationId xmlns:p14="http://schemas.microsoft.com/office/powerpoint/2010/main" val="36594404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LL">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5B1B96D6-1054-EAFB-18A2-98214F3B8225}"/>
              </a:ext>
            </a:extLst>
          </p:cNvPr>
          <p:cNvPicPr>
            <a:picLocks noChangeAspect="1"/>
          </p:cNvPicPr>
          <p:nvPr userDrawn="1"/>
        </p:nvPicPr>
        <p:blipFill>
          <a:blip r:embed="rId2"/>
          <a:stretch>
            <a:fillRect/>
          </a:stretch>
        </p:blipFill>
        <p:spPr>
          <a:xfrm>
            <a:off x="-1" y="-12701"/>
            <a:ext cx="9129925" cy="5148263"/>
          </a:xfrm>
          <a:prstGeom prst="rect">
            <a:avLst/>
          </a:prstGeom>
        </p:spPr>
      </p:pic>
    </p:spTree>
    <p:extLst>
      <p:ext uri="{BB962C8B-B14F-4D97-AF65-F5344CB8AC3E}">
        <p14:creationId xmlns:p14="http://schemas.microsoft.com/office/powerpoint/2010/main" val="44339244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General1">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6E77DDD1-27EC-62E0-3AE9-D48E2F8586E0}"/>
              </a:ext>
            </a:extLst>
          </p:cNvPr>
          <p:cNvPicPr>
            <a:picLocks noChangeAspect="1"/>
          </p:cNvPicPr>
          <p:nvPr userDrawn="1"/>
        </p:nvPicPr>
        <p:blipFill>
          <a:blip r:embed="rId2"/>
          <a:stretch>
            <a:fillRect/>
          </a:stretch>
        </p:blipFill>
        <p:spPr>
          <a:xfrm>
            <a:off x="-1" y="0"/>
            <a:ext cx="9144001" cy="5148263"/>
          </a:xfrm>
          <a:prstGeom prst="rect">
            <a:avLst/>
          </a:prstGeom>
        </p:spPr>
      </p:pic>
    </p:spTree>
    <p:extLst>
      <p:ext uri="{BB962C8B-B14F-4D97-AF65-F5344CB8AC3E}">
        <p14:creationId xmlns:p14="http://schemas.microsoft.com/office/powerpoint/2010/main" val="335530561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General 2">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C8ED179C-DAF3-58C7-AF60-40726C5214A6}"/>
              </a:ext>
            </a:extLst>
          </p:cNvPr>
          <p:cNvPicPr>
            <a:picLocks noChangeAspect="1"/>
          </p:cNvPicPr>
          <p:nvPr userDrawn="1"/>
        </p:nvPicPr>
        <p:blipFill>
          <a:blip r:embed="rId2"/>
          <a:stretch>
            <a:fillRect/>
          </a:stretch>
        </p:blipFill>
        <p:spPr>
          <a:xfrm>
            <a:off x="0" y="-1"/>
            <a:ext cx="9129925" cy="5148263"/>
          </a:xfrm>
          <a:prstGeom prst="rect">
            <a:avLst/>
          </a:prstGeom>
        </p:spPr>
      </p:pic>
    </p:spTree>
    <p:extLst>
      <p:ext uri="{BB962C8B-B14F-4D97-AF65-F5344CB8AC3E}">
        <p14:creationId xmlns:p14="http://schemas.microsoft.com/office/powerpoint/2010/main" val="194423907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OV">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9F4D702C-5DAD-37D9-1048-A82F5E818EC7}"/>
              </a:ext>
            </a:extLst>
          </p:cNvPr>
          <p:cNvPicPr>
            <a:picLocks noChangeAspect="1"/>
          </p:cNvPicPr>
          <p:nvPr userDrawn="1"/>
        </p:nvPicPr>
        <p:blipFill>
          <a:blip r:embed="rId2"/>
          <a:stretch>
            <a:fillRect/>
          </a:stretch>
        </p:blipFill>
        <p:spPr>
          <a:xfrm>
            <a:off x="0" y="-1"/>
            <a:ext cx="9129925" cy="5148263"/>
          </a:xfrm>
          <a:prstGeom prst="rect">
            <a:avLst/>
          </a:prstGeom>
        </p:spPr>
      </p:pic>
    </p:spTree>
    <p:extLst>
      <p:ext uri="{BB962C8B-B14F-4D97-AF65-F5344CB8AC3E}">
        <p14:creationId xmlns:p14="http://schemas.microsoft.com/office/powerpoint/2010/main" val="2768246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A4820-497A-435A-90B3-6762B16EE5B3}"/>
              </a:ext>
            </a:extLst>
          </p:cNvPr>
          <p:cNvSpPr>
            <a:spLocks noGrp="1"/>
          </p:cNvSpPr>
          <p:nvPr>
            <p:ph type="ctrTitle"/>
          </p:nvPr>
        </p:nvSpPr>
        <p:spPr>
          <a:xfrm>
            <a:off x="1143000" y="842963"/>
            <a:ext cx="6858000" cy="1792287"/>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0472A25-1FDC-4FB8-B1B0-354411B362D8}"/>
              </a:ext>
            </a:extLst>
          </p:cNvPr>
          <p:cNvSpPr>
            <a:spLocks noGrp="1"/>
          </p:cNvSpPr>
          <p:nvPr>
            <p:ph type="subTitle" idx="1"/>
          </p:nvPr>
        </p:nvSpPr>
        <p:spPr>
          <a:xfrm>
            <a:off x="1143000" y="2703513"/>
            <a:ext cx="6858000" cy="124301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E54908-8498-4367-941A-314BEAE435AA}"/>
              </a:ext>
            </a:extLst>
          </p:cNvPr>
          <p:cNvSpPr>
            <a:spLocks noGrp="1"/>
          </p:cNvSpPr>
          <p:nvPr>
            <p:ph type="dt" sz="half" idx="10"/>
          </p:nvPr>
        </p:nvSpPr>
        <p:spPr/>
        <p:txBody>
          <a:bodyPr/>
          <a:lstStyle/>
          <a:p>
            <a:fld id="{AF14DFFF-BE29-4D39-830D-DDE47C3C97AE}" type="datetimeFigureOut">
              <a:rPr lang="en-US" smtClean="0"/>
              <a:t>1/18/2024</a:t>
            </a:fld>
            <a:endParaRPr lang="en-US"/>
          </a:p>
        </p:txBody>
      </p:sp>
      <p:sp>
        <p:nvSpPr>
          <p:cNvPr id="5" name="Footer Placeholder 4">
            <a:extLst>
              <a:ext uri="{FF2B5EF4-FFF2-40B4-BE49-F238E27FC236}">
                <a16:creationId xmlns:a16="http://schemas.microsoft.com/office/drawing/2014/main" id="{AE7E209F-D2FC-42F6-8E13-54CC3BAEC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4B8C71-F5A9-4EF2-A230-87C227D78DD5}"/>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319031834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reast">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4CB0EEE4-9DF7-C036-5017-BB6D67525706}"/>
              </a:ext>
            </a:extLst>
          </p:cNvPr>
          <p:cNvPicPr>
            <a:picLocks noChangeAspect="1"/>
          </p:cNvPicPr>
          <p:nvPr userDrawn="1"/>
        </p:nvPicPr>
        <p:blipFill>
          <a:blip r:embed="rId2"/>
          <a:stretch>
            <a:fillRect/>
          </a:stretch>
        </p:blipFill>
        <p:spPr>
          <a:xfrm>
            <a:off x="14075" y="12699"/>
            <a:ext cx="9129925" cy="5148263"/>
          </a:xfrm>
          <a:prstGeom prst="rect">
            <a:avLst/>
          </a:prstGeom>
        </p:spPr>
      </p:pic>
    </p:spTree>
    <p:extLst>
      <p:ext uri="{BB962C8B-B14F-4D97-AF65-F5344CB8AC3E}">
        <p14:creationId xmlns:p14="http://schemas.microsoft.com/office/powerpoint/2010/main" val="25527584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GI">
    <p:spTree>
      <p:nvGrpSpPr>
        <p:cNvPr id="1" name=""/>
        <p:cNvGrpSpPr/>
        <p:nvPr/>
      </p:nvGrpSpPr>
      <p:grpSpPr>
        <a:xfrm>
          <a:off x="0" y="0"/>
          <a:ext cx="0" cy="0"/>
          <a:chOff x="0" y="0"/>
          <a:chExt cx="0" cy="0"/>
        </a:xfrm>
      </p:grpSpPr>
      <p:pic>
        <p:nvPicPr>
          <p:cNvPr id="3" name="Picture 2" descr="Calendar&#10;&#10;Description automatically generated">
            <a:extLst>
              <a:ext uri="{FF2B5EF4-FFF2-40B4-BE49-F238E27FC236}">
                <a16:creationId xmlns:a16="http://schemas.microsoft.com/office/drawing/2014/main" id="{7C270E77-EA86-094A-28E0-3F97BD736AD3}"/>
              </a:ext>
            </a:extLst>
          </p:cNvPr>
          <p:cNvPicPr>
            <a:picLocks noChangeAspect="1"/>
          </p:cNvPicPr>
          <p:nvPr userDrawn="1"/>
        </p:nvPicPr>
        <p:blipFill>
          <a:blip r:embed="rId2"/>
          <a:stretch>
            <a:fillRect/>
          </a:stretch>
        </p:blipFill>
        <p:spPr>
          <a:xfrm>
            <a:off x="14075" y="-1"/>
            <a:ext cx="9129925" cy="5148263"/>
          </a:xfrm>
          <a:prstGeom prst="rect">
            <a:avLst/>
          </a:prstGeom>
        </p:spPr>
      </p:pic>
    </p:spTree>
    <p:extLst>
      <p:ext uri="{BB962C8B-B14F-4D97-AF65-F5344CB8AC3E}">
        <p14:creationId xmlns:p14="http://schemas.microsoft.com/office/powerpoint/2010/main" val="204857098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MM">
    <p:spTree>
      <p:nvGrpSpPr>
        <p:cNvPr id="1" name=""/>
        <p:cNvGrpSpPr/>
        <p:nvPr/>
      </p:nvGrpSpPr>
      <p:grpSpPr>
        <a:xfrm>
          <a:off x="0" y="0"/>
          <a:ext cx="0" cy="0"/>
          <a:chOff x="0" y="0"/>
          <a:chExt cx="0" cy="0"/>
        </a:xfrm>
      </p:grpSpPr>
      <p:pic>
        <p:nvPicPr>
          <p:cNvPr id="6" name="Picture 5" descr="A close-up of a blue and white card&#10;&#10;Description automatically generated">
            <a:extLst>
              <a:ext uri="{FF2B5EF4-FFF2-40B4-BE49-F238E27FC236}">
                <a16:creationId xmlns:a16="http://schemas.microsoft.com/office/drawing/2014/main" id="{B8F1D679-6C5D-ADD5-C9F6-A2E76137E187}"/>
              </a:ext>
            </a:extLst>
          </p:cNvPr>
          <p:cNvPicPr>
            <a:picLocks noChangeAspect="1"/>
          </p:cNvPicPr>
          <p:nvPr userDrawn="1"/>
        </p:nvPicPr>
        <p:blipFill>
          <a:blip r:embed="rId2"/>
          <a:stretch>
            <a:fillRect/>
          </a:stretch>
        </p:blipFill>
        <p:spPr>
          <a:xfrm>
            <a:off x="0" y="0"/>
            <a:ext cx="9144000" cy="5156199"/>
          </a:xfrm>
          <a:prstGeom prst="rect">
            <a:avLst/>
          </a:prstGeom>
        </p:spPr>
      </p:pic>
    </p:spTree>
    <p:extLst>
      <p:ext uri="{BB962C8B-B14F-4D97-AF65-F5344CB8AC3E}">
        <p14:creationId xmlns:p14="http://schemas.microsoft.com/office/powerpoint/2010/main" val="39294678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5264"/>
            <a:ext cx="8520600" cy="2054501"/>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6749"/>
            <a:ext cx="8520600" cy="793334"/>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7535"/>
            <a:ext cx="548700" cy="393964"/>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38225577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2842"/>
            <a:ext cx="8520600" cy="84258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7535"/>
            <a:ext cx="548700" cy="393964"/>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9716061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437"/>
            <a:ext cx="8520600" cy="57323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3542"/>
            <a:ext cx="8520600" cy="3419564"/>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7535"/>
            <a:ext cx="548700" cy="393964"/>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4005125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437"/>
            <a:ext cx="8520600" cy="57323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3542"/>
            <a:ext cx="3999900" cy="3419564"/>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3542"/>
            <a:ext cx="3999900" cy="3419564"/>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7535"/>
            <a:ext cx="548700" cy="393964"/>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60669671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437"/>
            <a:ext cx="8520600" cy="57323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7535"/>
            <a:ext cx="548700" cy="393964"/>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169973901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6114"/>
            <a:ext cx="2808000" cy="7564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90887"/>
            <a:ext cx="2808000" cy="3182344"/>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7535"/>
            <a:ext cx="548700" cy="393964"/>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29822317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567"/>
            <a:ext cx="6367800" cy="4094588"/>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7535"/>
            <a:ext cx="548700" cy="393964"/>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1815904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eg"/><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10.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image" Target="../media/image3.pn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image" Target="../media/image1.jpeg"/><Relationship Id="rId2" Type="http://schemas.openxmlformats.org/officeDocument/2006/relationships/slideLayout" Target="../slideLayouts/slideLayout32.xml"/><Relationship Id="rId16" Type="http://schemas.openxmlformats.org/officeDocument/2006/relationships/theme" Target="../theme/theme4.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5.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10" Type="http://schemas.openxmlformats.org/officeDocument/2006/relationships/image" Target="../media/image1.jpeg"/><Relationship Id="rId4" Type="http://schemas.openxmlformats.org/officeDocument/2006/relationships/slideLayout" Target="../slideLayouts/slideLayout60.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image" Target="../media/image6.png"/><Relationship Id="rId5" Type="http://schemas.openxmlformats.org/officeDocument/2006/relationships/slideLayout" Target="../slideLayouts/slideLayout69.xml"/><Relationship Id="rId10" Type="http://schemas.openxmlformats.org/officeDocument/2006/relationships/image" Target="../media/image1.jpeg"/><Relationship Id="rId4" Type="http://schemas.openxmlformats.org/officeDocument/2006/relationships/slideLayout" Target="../slideLayouts/slideLayout68.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theme" Target="../theme/theme8.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theme" Target="../theme/theme9.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 name="Picture 13" descr="Graphical user interface, application&#10;&#10;Description automatically generated with medium confidence">
            <a:extLst>
              <a:ext uri="{FF2B5EF4-FFF2-40B4-BE49-F238E27FC236}">
                <a16:creationId xmlns:a16="http://schemas.microsoft.com/office/drawing/2014/main" id="{881B161A-BAD2-4FED-9737-E079EBD43CA4}"/>
              </a:ext>
            </a:extLst>
          </p:cNvPr>
          <p:cNvPicPr>
            <a:picLocks noChangeAspect="1"/>
          </p:cNvPicPr>
          <p:nvPr userDrawn="1"/>
        </p:nvPicPr>
        <p:blipFill>
          <a:blip r:embed="rId10"/>
          <a:stretch>
            <a:fillRect/>
          </a:stretch>
        </p:blipFill>
        <p:spPr>
          <a:xfrm>
            <a:off x="-16273" y="-40426"/>
            <a:ext cx="9215692" cy="5196626"/>
          </a:xfrm>
          <a:prstGeom prst="rect">
            <a:avLst/>
          </a:prstGeom>
        </p:spPr>
      </p:pic>
      <p:sp>
        <p:nvSpPr>
          <p:cNvPr id="1028" name="Rectangle 3"/>
          <p:cNvSpPr>
            <a:spLocks noGrp="1" noChangeArrowheads="1"/>
          </p:cNvSpPr>
          <p:nvPr>
            <p:ph type="body" idx="1"/>
          </p:nvPr>
        </p:nvSpPr>
        <p:spPr bwMode="auto">
          <a:xfrm>
            <a:off x="685800" y="1372870"/>
            <a:ext cx="7772400" cy="274238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3"/>
          </p:nvPr>
        </p:nvSpPr>
        <p:spPr>
          <a:xfrm>
            <a:off x="2897632" y="4593882"/>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
        <p:nvSpPr>
          <p:cNvPr id="5" name="TextBox 4"/>
          <p:cNvSpPr txBox="1"/>
          <p:nvPr userDrawn="1"/>
        </p:nvSpPr>
        <p:spPr>
          <a:xfrm>
            <a:off x="6872288" y="5943600"/>
            <a:ext cx="269626" cy="461665"/>
          </a:xfrm>
          <a:prstGeom prst="rect">
            <a:avLst/>
          </a:prstGeom>
          <a:noFill/>
        </p:spPr>
        <p:txBody>
          <a:bodyPr wrap="none" rtlCol="0">
            <a:spAutoFit/>
          </a:bodyPr>
          <a:lstStyle/>
          <a:p>
            <a:r>
              <a:rPr lang="en-US"/>
              <a:t> </a:t>
            </a:r>
          </a:p>
        </p:txBody>
      </p:sp>
      <p:cxnSp>
        <p:nvCxnSpPr>
          <p:cNvPr id="8" name="Straight Connector 7">
            <a:extLst>
              <a:ext uri="{FF2B5EF4-FFF2-40B4-BE49-F238E27FC236}">
                <a16:creationId xmlns:a16="http://schemas.microsoft.com/office/drawing/2014/main" id="{5F391403-AA08-384C-BF6A-9AE5185F6540}"/>
              </a:ext>
            </a:extLst>
          </p:cNvPr>
          <p:cNvCxnSpPr/>
          <p:nvPr userDrawn="1"/>
        </p:nvCxnSpPr>
        <p:spPr>
          <a:xfrm>
            <a:off x="0" y="4309607"/>
            <a:ext cx="9144000" cy="0"/>
          </a:xfrm>
          <a:prstGeom prst="line">
            <a:avLst/>
          </a:prstGeom>
          <a:ln w="28575">
            <a:solidFill>
              <a:srgbClr val="003767"/>
            </a:solidFill>
          </a:ln>
        </p:spPr>
        <p:style>
          <a:lnRef idx="1">
            <a:schemeClr val="accent1"/>
          </a:lnRef>
          <a:fillRef idx="0">
            <a:schemeClr val="accent1"/>
          </a:fillRef>
          <a:effectRef idx="0">
            <a:schemeClr val="accent1"/>
          </a:effectRef>
          <a:fontRef idx="minor">
            <a:schemeClr val="tx1"/>
          </a:fontRef>
        </p:style>
      </p:cxnSp>
      <p:pic>
        <p:nvPicPr>
          <p:cNvPr id="4" name="Picture 3" descr="A close-up of a logo&#10;&#10;Description automatically generated">
            <a:extLst>
              <a:ext uri="{FF2B5EF4-FFF2-40B4-BE49-F238E27FC236}">
                <a16:creationId xmlns:a16="http://schemas.microsoft.com/office/drawing/2014/main" id="{DC3CBACE-134A-763B-B21D-A44705880125}"/>
              </a:ext>
            </a:extLst>
          </p:cNvPr>
          <p:cNvPicPr>
            <a:picLocks noChangeAspect="1"/>
          </p:cNvPicPr>
          <p:nvPr userDrawn="1"/>
        </p:nvPicPr>
        <p:blipFill>
          <a:blip r:embed="rId11"/>
          <a:stretch>
            <a:fillRect/>
          </a:stretch>
        </p:blipFill>
        <p:spPr>
          <a:xfrm>
            <a:off x="6075194" y="4461235"/>
            <a:ext cx="3068806" cy="628005"/>
          </a:xfrm>
          <a:prstGeom prst="rect">
            <a:avLst/>
          </a:prstGeom>
        </p:spPr>
      </p:pic>
    </p:spTree>
    <p:extLst>
      <p:ext uri="{BB962C8B-B14F-4D97-AF65-F5344CB8AC3E}">
        <p14:creationId xmlns:p14="http://schemas.microsoft.com/office/powerpoint/2010/main" val="1070809925"/>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Lst>
  <p:txStyles>
    <p:title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437"/>
            <a:ext cx="8520600" cy="57323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3542"/>
            <a:ext cx="8520600" cy="3419564"/>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7535"/>
            <a:ext cx="548700" cy="393964"/>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1407372226"/>
      </p:ext>
    </p:extLst>
  </p:cSld>
  <p:clrMap bg1="lt1" tx1="dk1" bg2="dk2" tx2="lt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AAC0E2-2BD2-4D82-96AB-D95E3AAD3B40}"/>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B36024-2F7B-4474-88EE-778994FD2F35}"/>
              </a:ext>
            </a:extLst>
          </p:cNvPr>
          <p:cNvSpPr>
            <a:spLocks noGrp="1"/>
          </p:cNvSpPr>
          <p:nvPr>
            <p:ph type="body" idx="1"/>
          </p:nvPr>
        </p:nvSpPr>
        <p:spPr>
          <a:xfrm>
            <a:off x="628650" y="1370013"/>
            <a:ext cx="7886700" cy="3267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B4B204-D270-46B4-881E-F62BBD9B281F}"/>
              </a:ext>
            </a:extLst>
          </p:cNvPr>
          <p:cNvSpPr>
            <a:spLocks noGrp="1"/>
          </p:cNvSpPr>
          <p:nvPr>
            <p:ph type="dt" sz="half" idx="2"/>
          </p:nvPr>
        </p:nvSpPr>
        <p:spPr>
          <a:xfrm>
            <a:off x="628650" y="4772025"/>
            <a:ext cx="2057400" cy="273050"/>
          </a:xfrm>
          <a:prstGeom prst="rect">
            <a:avLst/>
          </a:prstGeom>
        </p:spPr>
        <p:txBody>
          <a:bodyPr vert="horz" lIns="91440" tIns="45720" rIns="91440" bIns="45720" rtlCol="0" anchor="ctr"/>
          <a:lstStyle>
            <a:lvl1pPr algn="l">
              <a:defRPr sz="1200">
                <a:solidFill>
                  <a:schemeClr val="tx1">
                    <a:tint val="75000"/>
                  </a:schemeClr>
                </a:solidFill>
              </a:defRPr>
            </a:lvl1pPr>
          </a:lstStyle>
          <a:p>
            <a:fld id="{AF14DFFF-BE29-4D39-830D-DDE47C3C97AE}" type="datetimeFigureOut">
              <a:rPr lang="en-US" smtClean="0"/>
              <a:t>1/18/2024</a:t>
            </a:fld>
            <a:endParaRPr lang="en-US"/>
          </a:p>
        </p:txBody>
      </p:sp>
      <p:sp>
        <p:nvSpPr>
          <p:cNvPr id="5" name="Footer Placeholder 4">
            <a:extLst>
              <a:ext uri="{FF2B5EF4-FFF2-40B4-BE49-F238E27FC236}">
                <a16:creationId xmlns:a16="http://schemas.microsoft.com/office/drawing/2014/main" id="{1FB5AAC8-04F5-49FA-B6C4-1EFEA19B069F}"/>
              </a:ext>
            </a:extLst>
          </p:cNvPr>
          <p:cNvSpPr>
            <a:spLocks noGrp="1"/>
          </p:cNvSpPr>
          <p:nvPr>
            <p:ph type="ftr" sz="quarter" idx="3"/>
          </p:nvPr>
        </p:nvSpPr>
        <p:spPr>
          <a:xfrm>
            <a:off x="3028950" y="4772025"/>
            <a:ext cx="3086100" cy="2730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CFCDD64-4860-4CEA-BD36-233344B122CE}"/>
              </a:ext>
            </a:extLst>
          </p:cNvPr>
          <p:cNvSpPr>
            <a:spLocks noGrp="1"/>
          </p:cNvSpPr>
          <p:nvPr>
            <p:ph type="sldNum" sz="quarter" idx="4"/>
          </p:nvPr>
        </p:nvSpPr>
        <p:spPr>
          <a:xfrm>
            <a:off x="6457950" y="4772025"/>
            <a:ext cx="2057400" cy="273050"/>
          </a:xfrm>
          <a:prstGeom prst="rect">
            <a:avLst/>
          </a:prstGeom>
        </p:spPr>
        <p:txBody>
          <a:bodyPr vert="horz" lIns="91440" tIns="45720" rIns="91440" bIns="45720" rtlCol="0" anchor="ctr"/>
          <a:lstStyle>
            <a:lvl1pPr algn="r">
              <a:defRPr sz="1200">
                <a:solidFill>
                  <a:schemeClr val="tx1">
                    <a:tint val="75000"/>
                  </a:schemeClr>
                </a:solidFill>
              </a:defRPr>
            </a:lvl1pPr>
          </a:lstStyle>
          <a:p>
            <a:fld id="{2D994E03-0F88-49B3-B680-88EAF0B5195C}" type="slidenum">
              <a:rPr lang="en-US" smtClean="0"/>
              <a:t>‹#›</a:t>
            </a:fld>
            <a:endParaRPr lang="en-US"/>
          </a:p>
        </p:txBody>
      </p:sp>
    </p:spTree>
    <p:extLst>
      <p:ext uri="{BB962C8B-B14F-4D97-AF65-F5344CB8AC3E}">
        <p14:creationId xmlns:p14="http://schemas.microsoft.com/office/powerpoint/2010/main" val="276285900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70013"/>
            <a:ext cx="7886700" cy="3267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72025"/>
            <a:ext cx="2057400" cy="273050"/>
          </a:xfrm>
          <a:prstGeom prst="rect">
            <a:avLst/>
          </a:prstGeom>
        </p:spPr>
        <p:txBody>
          <a:bodyPr vert="horz" lIns="91440" tIns="45720" rIns="91440" bIns="45720" rtlCol="0" anchor="ctr"/>
          <a:lstStyle>
            <a:lvl1pPr algn="l">
              <a:defRPr sz="1200">
                <a:solidFill>
                  <a:schemeClr val="tx1">
                    <a:tint val="75000"/>
                  </a:schemeClr>
                </a:solidFill>
              </a:defRPr>
            </a:lvl1pPr>
          </a:lstStyle>
          <a:p>
            <a:fld id="{42F41C86-81D1-154C-A238-A794744A1851}" type="datetimeFigureOut">
              <a:rPr lang="en-US" smtClean="0"/>
              <a:t>1/18/2024</a:t>
            </a:fld>
            <a:endParaRPr lang="en-US"/>
          </a:p>
        </p:txBody>
      </p:sp>
      <p:sp>
        <p:nvSpPr>
          <p:cNvPr id="5" name="Footer Placeholder 4"/>
          <p:cNvSpPr>
            <a:spLocks noGrp="1"/>
          </p:cNvSpPr>
          <p:nvPr>
            <p:ph type="ftr" sz="quarter" idx="3"/>
          </p:nvPr>
        </p:nvSpPr>
        <p:spPr>
          <a:xfrm>
            <a:off x="3028950" y="4772025"/>
            <a:ext cx="3086100" cy="2730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72025"/>
            <a:ext cx="2057400" cy="273050"/>
          </a:xfrm>
          <a:prstGeom prst="rect">
            <a:avLst/>
          </a:prstGeom>
        </p:spPr>
        <p:txBody>
          <a:bodyPr vert="horz" lIns="91440" tIns="45720" rIns="91440" bIns="45720" rtlCol="0" anchor="ctr"/>
          <a:lstStyle>
            <a:lvl1pPr algn="r">
              <a:defRPr sz="1200">
                <a:solidFill>
                  <a:schemeClr val="tx1">
                    <a:tint val="75000"/>
                  </a:schemeClr>
                </a:solidFill>
              </a:defRPr>
            </a:lvl1pPr>
          </a:lstStyle>
          <a:p>
            <a:fld id="{C0618FE0-1B40-C740-86BA-BF2D640F8EB0}" type="slidenum">
              <a:rPr lang="en-US" smtClean="0"/>
              <a:t>‹#›</a:t>
            </a:fld>
            <a:endParaRPr lang="en-US"/>
          </a:p>
        </p:txBody>
      </p:sp>
    </p:spTree>
    <p:extLst>
      <p:ext uri="{BB962C8B-B14F-4D97-AF65-F5344CB8AC3E}">
        <p14:creationId xmlns:p14="http://schemas.microsoft.com/office/powerpoint/2010/main" val="67865230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4E353A3F-6669-74D7-5DD1-78C6CF0FCD19}"/>
              </a:ext>
            </a:extLst>
          </p:cNvPr>
          <p:cNvPicPr>
            <a:picLocks noChangeAspect="1"/>
          </p:cNvPicPr>
          <p:nvPr userDrawn="1"/>
        </p:nvPicPr>
        <p:blipFill>
          <a:blip r:embed="rId17"/>
          <a:stretch>
            <a:fillRect/>
          </a:stretch>
        </p:blipFill>
        <p:spPr>
          <a:xfrm>
            <a:off x="-71692" y="0"/>
            <a:ext cx="9215692" cy="5196626"/>
          </a:xfrm>
          <a:prstGeom prst="rect">
            <a:avLst/>
          </a:prstGeom>
        </p:spPr>
      </p:pic>
      <p:sp>
        <p:nvSpPr>
          <p:cNvPr id="1028" name="Rectangle 3"/>
          <p:cNvSpPr>
            <a:spLocks noGrp="1" noChangeArrowheads="1"/>
          </p:cNvSpPr>
          <p:nvPr>
            <p:ph type="body" idx="1"/>
          </p:nvPr>
        </p:nvSpPr>
        <p:spPr bwMode="auto">
          <a:xfrm>
            <a:off x="685800" y="1372870"/>
            <a:ext cx="7772400" cy="274238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6872288" y="5943600"/>
            <a:ext cx="269626" cy="461665"/>
          </a:xfrm>
          <a:prstGeom prst="rect">
            <a:avLst/>
          </a:prstGeom>
          <a:noFill/>
        </p:spPr>
        <p:txBody>
          <a:bodyPr wrap="none" rtlCol="0">
            <a:spAutoFit/>
          </a:bodyPr>
          <a:lstStyle/>
          <a:p>
            <a:r>
              <a:rPr lang="en-US"/>
              <a:t> </a:t>
            </a:r>
          </a:p>
        </p:txBody>
      </p:sp>
      <p:pic>
        <p:nvPicPr>
          <p:cNvPr id="4" name="Picture 3" descr="A black and purple text&#10;&#10;Description automatically generated">
            <a:extLst>
              <a:ext uri="{FF2B5EF4-FFF2-40B4-BE49-F238E27FC236}">
                <a16:creationId xmlns:a16="http://schemas.microsoft.com/office/drawing/2014/main" id="{7665FEAA-0E40-A946-651F-3736EF2A71F3}"/>
              </a:ext>
            </a:extLst>
          </p:cNvPr>
          <p:cNvPicPr>
            <a:picLocks noChangeAspect="1"/>
          </p:cNvPicPr>
          <p:nvPr userDrawn="1"/>
        </p:nvPicPr>
        <p:blipFill>
          <a:blip r:embed="rId18"/>
          <a:stretch>
            <a:fillRect/>
          </a:stretch>
        </p:blipFill>
        <p:spPr>
          <a:xfrm>
            <a:off x="6553192" y="4376011"/>
            <a:ext cx="2537468" cy="796068"/>
          </a:xfrm>
          <a:prstGeom prst="rect">
            <a:avLst/>
          </a:prstGeom>
        </p:spPr>
      </p:pic>
    </p:spTree>
    <p:extLst>
      <p:ext uri="{BB962C8B-B14F-4D97-AF65-F5344CB8AC3E}">
        <p14:creationId xmlns:p14="http://schemas.microsoft.com/office/powerpoint/2010/main" val="1070809925"/>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98" r:id="rId9"/>
    <p:sldLayoutId id="2147483799" r:id="rId10"/>
    <p:sldLayoutId id="2147483800" r:id="rId11"/>
    <p:sldLayoutId id="2147483803" r:id="rId12"/>
    <p:sldLayoutId id="2147483804" r:id="rId13"/>
    <p:sldLayoutId id="2147483805" r:id="rId14"/>
    <p:sldLayoutId id="2147483806" r:id="rId15"/>
  </p:sldLayoutIdLst>
  <p:txStyles>
    <p:title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80F6AA-0C77-248E-BC01-C872668947E5}"/>
              </a:ext>
            </a:extLst>
          </p:cNvPr>
          <p:cNvSpPr>
            <a:spLocks noGrp="1"/>
          </p:cNvSpPr>
          <p:nvPr>
            <p:ph type="title"/>
          </p:nvPr>
        </p:nvSpPr>
        <p:spPr>
          <a:xfrm>
            <a:off x="628650" y="274098"/>
            <a:ext cx="7886700" cy="99509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2030B1-97C4-E322-6C19-148E937B7E6F}"/>
              </a:ext>
            </a:extLst>
          </p:cNvPr>
          <p:cNvSpPr>
            <a:spLocks noGrp="1"/>
          </p:cNvSpPr>
          <p:nvPr>
            <p:ph type="body" idx="1"/>
          </p:nvPr>
        </p:nvSpPr>
        <p:spPr>
          <a:xfrm>
            <a:off x="628650" y="1370486"/>
            <a:ext cx="7886700" cy="32665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24295F-725D-1ECC-A471-FD9E2FC18FC9}"/>
              </a:ext>
            </a:extLst>
          </p:cNvPr>
          <p:cNvSpPr>
            <a:spLocks noGrp="1"/>
          </p:cNvSpPr>
          <p:nvPr>
            <p:ph type="dt" sz="half" idx="2"/>
          </p:nvPr>
        </p:nvSpPr>
        <p:spPr>
          <a:xfrm>
            <a:off x="628650" y="4771678"/>
            <a:ext cx="2057400" cy="274097"/>
          </a:xfrm>
          <a:prstGeom prst="rect">
            <a:avLst/>
          </a:prstGeom>
        </p:spPr>
        <p:txBody>
          <a:bodyPr vert="horz" lIns="91440" tIns="45720" rIns="91440" bIns="45720" rtlCol="0" anchor="ctr"/>
          <a:lstStyle>
            <a:lvl1pPr algn="l">
              <a:defRPr sz="900">
                <a:solidFill>
                  <a:schemeClr val="tx1">
                    <a:tint val="75000"/>
                  </a:schemeClr>
                </a:solidFill>
              </a:defRPr>
            </a:lvl1pPr>
          </a:lstStyle>
          <a:p>
            <a:fld id="{4DF9BD04-AC8F-C749-915B-B556DB5A4514}" type="datetimeFigureOut">
              <a:rPr lang="en-US" smtClean="0"/>
              <a:t>1/18/2024</a:t>
            </a:fld>
            <a:endParaRPr lang="en-US"/>
          </a:p>
        </p:txBody>
      </p:sp>
      <p:sp>
        <p:nvSpPr>
          <p:cNvPr id="5" name="Footer Placeholder 4">
            <a:extLst>
              <a:ext uri="{FF2B5EF4-FFF2-40B4-BE49-F238E27FC236}">
                <a16:creationId xmlns:a16="http://schemas.microsoft.com/office/drawing/2014/main" id="{83045624-CB77-3A7D-BD2B-A0963EAFBABF}"/>
              </a:ext>
            </a:extLst>
          </p:cNvPr>
          <p:cNvSpPr>
            <a:spLocks noGrp="1"/>
          </p:cNvSpPr>
          <p:nvPr>
            <p:ph type="ftr" sz="quarter" idx="3"/>
          </p:nvPr>
        </p:nvSpPr>
        <p:spPr>
          <a:xfrm>
            <a:off x="3028950" y="4771678"/>
            <a:ext cx="3086100" cy="274097"/>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FDCCE28-89A4-23E5-B1EC-21BA7D44AB22}"/>
              </a:ext>
            </a:extLst>
          </p:cNvPr>
          <p:cNvSpPr>
            <a:spLocks noGrp="1"/>
          </p:cNvSpPr>
          <p:nvPr>
            <p:ph type="sldNum" sz="quarter" idx="4"/>
          </p:nvPr>
        </p:nvSpPr>
        <p:spPr>
          <a:xfrm>
            <a:off x="6457950" y="4771678"/>
            <a:ext cx="2057400" cy="274097"/>
          </a:xfrm>
          <a:prstGeom prst="rect">
            <a:avLst/>
          </a:prstGeom>
        </p:spPr>
        <p:txBody>
          <a:bodyPr vert="horz" lIns="91440" tIns="45720" rIns="91440" bIns="45720" rtlCol="0" anchor="ctr"/>
          <a:lstStyle>
            <a:lvl1pPr algn="r">
              <a:defRPr sz="900">
                <a:solidFill>
                  <a:schemeClr val="tx1">
                    <a:tint val="75000"/>
                  </a:schemeClr>
                </a:solidFill>
              </a:defRPr>
            </a:lvl1pPr>
          </a:lstStyle>
          <a:p>
            <a:fld id="{4284F903-39F6-7F40-986E-5F33C4BECFE0}" type="slidenum">
              <a:rPr lang="en-US" smtClean="0"/>
              <a:t>‹#›</a:t>
            </a:fld>
            <a:endParaRPr lang="en-US"/>
          </a:p>
        </p:txBody>
      </p:sp>
    </p:spTree>
    <p:extLst>
      <p:ext uri="{BB962C8B-B14F-4D97-AF65-F5344CB8AC3E}">
        <p14:creationId xmlns:p14="http://schemas.microsoft.com/office/powerpoint/2010/main" val="1114642589"/>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658" r:id="rId10"/>
    <p:sldLayoutId id="214748372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4E353A3F-6669-74D7-5DD1-78C6CF0FCD19}"/>
              </a:ext>
            </a:extLst>
          </p:cNvPr>
          <p:cNvPicPr>
            <a:picLocks noChangeAspect="1"/>
          </p:cNvPicPr>
          <p:nvPr userDrawn="1"/>
        </p:nvPicPr>
        <p:blipFill>
          <a:blip r:embed="rId10"/>
          <a:stretch>
            <a:fillRect/>
          </a:stretch>
        </p:blipFill>
        <p:spPr>
          <a:xfrm>
            <a:off x="-71692" y="0"/>
            <a:ext cx="9215692" cy="5196626"/>
          </a:xfrm>
          <a:prstGeom prst="rect">
            <a:avLst/>
          </a:prstGeom>
        </p:spPr>
      </p:pic>
      <p:sp>
        <p:nvSpPr>
          <p:cNvPr id="1028" name="Rectangle 3"/>
          <p:cNvSpPr>
            <a:spLocks noGrp="1" noChangeArrowheads="1"/>
          </p:cNvSpPr>
          <p:nvPr>
            <p:ph type="body" idx="1"/>
          </p:nvPr>
        </p:nvSpPr>
        <p:spPr bwMode="auto">
          <a:xfrm>
            <a:off x="685800" y="1372870"/>
            <a:ext cx="7772400" cy="274238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6872288" y="5943600"/>
            <a:ext cx="269626" cy="461665"/>
          </a:xfrm>
          <a:prstGeom prst="rect">
            <a:avLst/>
          </a:prstGeom>
          <a:noFill/>
        </p:spPr>
        <p:txBody>
          <a:bodyPr wrap="none" rtlCol="0">
            <a:spAutoFit/>
          </a:bodyPr>
          <a:lstStyle/>
          <a:p>
            <a:r>
              <a:rPr lang="en-US"/>
              <a:t> </a:t>
            </a:r>
          </a:p>
        </p:txBody>
      </p:sp>
    </p:spTree>
    <p:extLst>
      <p:ext uri="{BB962C8B-B14F-4D97-AF65-F5344CB8AC3E}">
        <p14:creationId xmlns:p14="http://schemas.microsoft.com/office/powerpoint/2010/main" val="1070809925"/>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Lst>
  <p:txStyles>
    <p:title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1" userDrawn="1">
          <p15:clr>
            <a:srgbClr val="F26B43"/>
          </p15:clr>
        </p15:guide>
        <p15:guide id="2" pos="288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4E353A3F-6669-74D7-5DD1-78C6CF0FCD19}"/>
              </a:ext>
            </a:extLst>
          </p:cNvPr>
          <p:cNvPicPr>
            <a:picLocks noChangeAspect="1"/>
          </p:cNvPicPr>
          <p:nvPr userDrawn="1"/>
        </p:nvPicPr>
        <p:blipFill>
          <a:blip r:embed="rId10"/>
          <a:stretch>
            <a:fillRect/>
          </a:stretch>
        </p:blipFill>
        <p:spPr>
          <a:xfrm>
            <a:off x="-71692" y="0"/>
            <a:ext cx="9215692" cy="5196626"/>
          </a:xfrm>
          <a:prstGeom prst="rect">
            <a:avLst/>
          </a:prstGeom>
        </p:spPr>
      </p:pic>
      <p:sp>
        <p:nvSpPr>
          <p:cNvPr id="1028" name="Rectangle 3"/>
          <p:cNvSpPr>
            <a:spLocks noGrp="1" noChangeArrowheads="1"/>
          </p:cNvSpPr>
          <p:nvPr>
            <p:ph type="body" idx="1"/>
          </p:nvPr>
        </p:nvSpPr>
        <p:spPr bwMode="auto">
          <a:xfrm>
            <a:off x="685800" y="1372870"/>
            <a:ext cx="7772400" cy="274238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6872288" y="5943600"/>
            <a:ext cx="269626" cy="461665"/>
          </a:xfrm>
          <a:prstGeom prst="rect">
            <a:avLst/>
          </a:prstGeom>
          <a:noFill/>
        </p:spPr>
        <p:txBody>
          <a:bodyPr wrap="none" rtlCol="0">
            <a:spAutoFit/>
          </a:bodyPr>
          <a:lstStyle/>
          <a:p>
            <a:r>
              <a:rPr lang="en-US"/>
              <a:t> </a:t>
            </a:r>
          </a:p>
        </p:txBody>
      </p:sp>
      <p:pic>
        <p:nvPicPr>
          <p:cNvPr id="2" name="Picture 1" descr="Blue text on a black background&#10;&#10;Description automatically generated">
            <a:extLst>
              <a:ext uri="{FF2B5EF4-FFF2-40B4-BE49-F238E27FC236}">
                <a16:creationId xmlns:a16="http://schemas.microsoft.com/office/drawing/2014/main" id="{9F3E36A3-74DF-DAA7-89E4-1F407521D555}"/>
              </a:ext>
            </a:extLst>
          </p:cNvPr>
          <p:cNvPicPr>
            <a:picLocks noChangeAspect="1"/>
          </p:cNvPicPr>
          <p:nvPr userDrawn="1"/>
        </p:nvPicPr>
        <p:blipFill>
          <a:blip r:embed="rId11"/>
          <a:stretch>
            <a:fillRect/>
          </a:stretch>
        </p:blipFill>
        <p:spPr>
          <a:xfrm>
            <a:off x="6781800" y="4690798"/>
            <a:ext cx="2012950" cy="228600"/>
          </a:xfrm>
          <a:prstGeom prst="rect">
            <a:avLst/>
          </a:prstGeom>
        </p:spPr>
      </p:pic>
    </p:spTree>
    <p:extLst>
      <p:ext uri="{BB962C8B-B14F-4D97-AF65-F5344CB8AC3E}">
        <p14:creationId xmlns:p14="http://schemas.microsoft.com/office/powerpoint/2010/main" val="1992809754"/>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Lst>
  <p:txStyles>
    <p:title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7465741"/>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854133"/>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10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3.xml"/><Relationship Id="rId1" Type="http://schemas.openxmlformats.org/officeDocument/2006/relationships/slideLayout" Target="../slideLayouts/slideLayout95.xml"/></Relationships>
</file>

<file path=ppt/slides/_rels/slide10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4.xml"/><Relationship Id="rId1" Type="http://schemas.openxmlformats.org/officeDocument/2006/relationships/slideLayout" Target="../slideLayouts/slideLayout95.xml"/></Relationships>
</file>

<file path=ppt/slides/_rels/slide10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5.xml"/><Relationship Id="rId1" Type="http://schemas.openxmlformats.org/officeDocument/2006/relationships/slideLayout" Target="../slideLayouts/slideLayout95.xml"/></Relationships>
</file>

<file path=ppt/slides/_rels/slide10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6.xml"/><Relationship Id="rId1" Type="http://schemas.openxmlformats.org/officeDocument/2006/relationships/slideLayout" Target="../slideLayouts/slideLayout95.xml"/></Relationships>
</file>

<file path=ppt/slides/_rels/slide10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7.xml"/><Relationship Id="rId1" Type="http://schemas.openxmlformats.org/officeDocument/2006/relationships/slideLayout" Target="../slideLayouts/slideLayout95.xml"/></Relationships>
</file>

<file path=ppt/slides/_rels/slide10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8.xml"/><Relationship Id="rId1" Type="http://schemas.openxmlformats.org/officeDocument/2006/relationships/slideLayout" Target="../slideLayouts/slideLayout95.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95.xml"/></Relationships>
</file>

<file path=ppt/slides/_rels/slide10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0.xml"/><Relationship Id="rId1" Type="http://schemas.openxmlformats.org/officeDocument/2006/relationships/slideLayout" Target="../slideLayouts/slideLayout95.xml"/></Relationships>
</file>

<file path=ppt/slides/_rels/slide10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1.xml"/><Relationship Id="rId1" Type="http://schemas.openxmlformats.org/officeDocument/2006/relationships/slideLayout" Target="../slideLayouts/slideLayout95.xml"/></Relationships>
</file>

<file path=ppt/slides/_rels/slide10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2.xml"/><Relationship Id="rId1" Type="http://schemas.openxmlformats.org/officeDocument/2006/relationships/slideLayout" Target="../slideLayouts/slideLayout9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1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3.xml"/><Relationship Id="rId1" Type="http://schemas.openxmlformats.org/officeDocument/2006/relationships/slideLayout" Target="../slideLayouts/slideLayout95.xml"/><Relationship Id="rId4" Type="http://schemas.openxmlformats.org/officeDocument/2006/relationships/image" Target="../media/image110.png"/></Relationships>
</file>

<file path=ppt/slides/_rels/slide11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4.xml"/><Relationship Id="rId1" Type="http://schemas.openxmlformats.org/officeDocument/2006/relationships/slideLayout" Target="../slideLayouts/slideLayout95.xml"/></Relationships>
</file>

<file path=ppt/slides/_rels/slide11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5.xml"/><Relationship Id="rId1" Type="http://schemas.openxmlformats.org/officeDocument/2006/relationships/slideLayout" Target="../slideLayouts/slideLayout95.xml"/></Relationships>
</file>

<file path=ppt/slides/_rels/slide11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6.xml"/><Relationship Id="rId1" Type="http://schemas.openxmlformats.org/officeDocument/2006/relationships/slideLayout" Target="../slideLayouts/slideLayout95.xml"/></Relationships>
</file>

<file path=ppt/slides/_rels/slide11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7.xml"/><Relationship Id="rId1" Type="http://schemas.openxmlformats.org/officeDocument/2006/relationships/slideLayout" Target="../slideLayouts/slideLayout95.xml"/></Relationships>
</file>

<file path=ppt/slides/_rels/slide11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8.xml"/><Relationship Id="rId1" Type="http://schemas.openxmlformats.org/officeDocument/2006/relationships/slideLayout" Target="../slideLayouts/slideLayout95.xml"/></Relationships>
</file>

<file path=ppt/slides/_rels/slide11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9.xml"/><Relationship Id="rId1" Type="http://schemas.openxmlformats.org/officeDocument/2006/relationships/slideLayout" Target="../slideLayouts/slideLayout95.xml"/><Relationship Id="rId4" Type="http://schemas.openxmlformats.org/officeDocument/2006/relationships/image" Target="../media/image117.png"/></Relationships>
</file>

<file path=ppt/slides/_rels/slide11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70.xml"/><Relationship Id="rId1" Type="http://schemas.openxmlformats.org/officeDocument/2006/relationships/slideLayout" Target="../slideLayouts/slideLayout95.xml"/></Relationships>
</file>

<file path=ppt/slides/_rels/slide11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71.xml"/><Relationship Id="rId1" Type="http://schemas.openxmlformats.org/officeDocument/2006/relationships/slideLayout" Target="../slideLayouts/slideLayout95.xml"/></Relationships>
</file>

<file path=ppt/slides/_rels/slide11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72.xml"/><Relationship Id="rId1" Type="http://schemas.openxmlformats.org/officeDocument/2006/relationships/slideLayout" Target="../slideLayouts/slideLayout95.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40.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12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3.xml"/><Relationship Id="rId1" Type="http://schemas.openxmlformats.org/officeDocument/2006/relationships/slideLayout" Target="../slideLayouts/slideLayout95.xml"/></Relationships>
</file>

<file path=ppt/slides/_rels/slide12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4.xml"/><Relationship Id="rId1" Type="http://schemas.openxmlformats.org/officeDocument/2006/relationships/slideLayout" Target="../slideLayouts/slideLayout95.xml"/></Relationships>
</file>

<file path=ppt/slides/_rels/slide12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75.xml"/><Relationship Id="rId1" Type="http://schemas.openxmlformats.org/officeDocument/2006/relationships/slideLayout" Target="../slideLayouts/slideLayout95.xml"/></Relationships>
</file>

<file path=ppt/slides/_rels/slide12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76.xml"/><Relationship Id="rId1" Type="http://schemas.openxmlformats.org/officeDocument/2006/relationships/slideLayout" Target="../slideLayouts/slideLayout95.xml"/></Relationships>
</file>

<file path=ppt/slides/_rels/slide12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77.xml"/><Relationship Id="rId1" Type="http://schemas.openxmlformats.org/officeDocument/2006/relationships/slideLayout" Target="../slideLayouts/slideLayout95.xml"/></Relationships>
</file>

<file path=ppt/slides/_rels/slide12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78.xml"/><Relationship Id="rId1" Type="http://schemas.openxmlformats.org/officeDocument/2006/relationships/slideLayout" Target="../slideLayouts/slideLayout95.xml"/></Relationships>
</file>

<file path=ppt/slides/_rels/slide12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9.xml"/><Relationship Id="rId1" Type="http://schemas.openxmlformats.org/officeDocument/2006/relationships/slideLayout" Target="../slideLayouts/slideLayout95.xml"/></Relationships>
</file>

<file path=ppt/slides/_rels/slide12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80.xml"/><Relationship Id="rId1" Type="http://schemas.openxmlformats.org/officeDocument/2006/relationships/slideLayout" Target="../slideLayouts/slideLayout95.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35.xml.rels><?xml version="1.0" encoding="UTF-8" standalone="yes"?>
<Relationships xmlns="http://schemas.openxmlformats.org/package/2006/relationships"><Relationship Id="rId8" Type="http://schemas.openxmlformats.org/officeDocument/2006/relationships/image" Target="../media/image129.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3.xml"/><Relationship Id="rId1" Type="http://schemas.openxmlformats.org/officeDocument/2006/relationships/slideLayout" Target="../slideLayouts/slideLayout4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31.png"/><Relationship Id="rId4" Type="http://schemas.openxmlformats.org/officeDocument/2006/relationships/diagramLayout" Target="../diagrams/layout1.xml"/><Relationship Id="rId9" Type="http://schemas.openxmlformats.org/officeDocument/2006/relationships/image" Target="../media/image130.png"/></Relationships>
</file>

<file path=ppt/slides/_rels/slide136.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34.xml"/></Relationships>
</file>

<file path=ppt/slides/_rels/slide13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33.xml"/></Relationships>
</file>

<file path=ppt/slides/_rels/slide138.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33.xml"/></Relationships>
</file>

<file path=ppt/slides/_rels/slide13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0.xml"/></Relationships>
</file>

<file path=ppt/slides/_rels/slide140.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33.xml"/></Relationships>
</file>

<file path=ppt/slides/_rels/slide141.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3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4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33.xml"/></Relationships>
</file>

<file path=ppt/slides/_rels/slide144.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png"/><Relationship Id="rId1" Type="http://schemas.openxmlformats.org/officeDocument/2006/relationships/slideLayout" Target="../slideLayouts/slideLayout33.xml"/></Relationships>
</file>

<file path=ppt/slides/_rels/slide14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33.xml"/></Relationships>
</file>

<file path=ppt/slides/_rels/slide14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43.xml"/></Relationships>
</file>

<file path=ppt/slides/_rels/slide147.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33.xml"/></Relationships>
</file>

<file path=ppt/slides/_rels/slide14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33.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1.xml"/></Relationships>
</file>

<file path=ppt/slides/_rels/slide150.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35.xml"/></Relationships>
</file>

<file path=ppt/slides/_rels/slide15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4.xml"/><Relationship Id="rId1" Type="http://schemas.openxmlformats.org/officeDocument/2006/relationships/slideLayout" Target="../slideLayouts/slideLayout44.xml"/><Relationship Id="rId4" Type="http://schemas.openxmlformats.org/officeDocument/2006/relationships/image" Target="../media/image152.png"/></Relationships>
</file>

<file path=ppt/slides/_rels/slide152.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53.png"/><Relationship Id="rId7" Type="http://schemas.openxmlformats.org/officeDocument/2006/relationships/chart" Target="../charts/chart3.xml"/><Relationship Id="rId2" Type="http://schemas.openxmlformats.org/officeDocument/2006/relationships/notesSlide" Target="../notesSlides/notesSlide85.xml"/><Relationship Id="rId1" Type="http://schemas.openxmlformats.org/officeDocument/2006/relationships/slideLayout" Target="../slideLayouts/slideLayout44.xml"/><Relationship Id="rId6" Type="http://schemas.openxmlformats.org/officeDocument/2006/relationships/image" Target="../media/image155.jpeg"/><Relationship Id="rId5" Type="http://schemas.openxmlformats.org/officeDocument/2006/relationships/chart" Target="../charts/chart2.xml"/><Relationship Id="rId4" Type="http://schemas.openxmlformats.org/officeDocument/2006/relationships/image" Target="../media/image154.jpe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4.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5.xml"/></Relationships>
</file>

<file path=ppt/slides/_rels/slide156.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45.xml"/></Relationships>
</file>

<file path=ppt/slides/_rels/slide157.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45.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0.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6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3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66.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31.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1.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1.xml"/></Relationships>
</file>

<file path=ppt/slides/_rels/slide170.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31.xml"/></Relationships>
</file>

<file path=ppt/slides/_rels/slide171.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31.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3.xml"/></Relationships>
</file>

<file path=ppt/slides/_rels/slide173.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3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1.xml"/></Relationships>
</file>

<file path=ppt/slides/_rels/slide17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92.xml"/><Relationship Id="rId1" Type="http://schemas.openxmlformats.org/officeDocument/2006/relationships/slideLayout" Target="../slideLayouts/slideLayout31.xml"/></Relationships>
</file>

<file path=ppt/slides/_rels/slide17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93.xml"/><Relationship Id="rId1" Type="http://schemas.openxmlformats.org/officeDocument/2006/relationships/slideLayout" Target="../slideLayouts/slideLayout33.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8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95.xml"/><Relationship Id="rId1" Type="http://schemas.openxmlformats.org/officeDocument/2006/relationships/slideLayout" Target="../slideLayouts/slideLayout33.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8.png"/></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3.xml"/></Relationships>
</file>

<file path=ppt/slides/_rels/slide18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33.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3.xml"/></Relationships>
</file>

<file path=ppt/slides/_rels/slide184.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98.xml"/><Relationship Id="rId1" Type="http://schemas.openxmlformats.org/officeDocument/2006/relationships/slideLayout" Target="../slideLayouts/slideLayout33.xml"/></Relationships>
</file>

<file path=ppt/slides/_rels/slide185.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99.xml"/><Relationship Id="rId1" Type="http://schemas.openxmlformats.org/officeDocument/2006/relationships/slideLayout" Target="../slideLayouts/slideLayout33.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33.xml"/></Relationships>
</file>

<file path=ppt/slides/_rels/slide187.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01.xml"/><Relationship Id="rId1" Type="http://schemas.openxmlformats.org/officeDocument/2006/relationships/slideLayout" Target="../slideLayouts/slideLayout33.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3.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9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1.xml"/><Relationship Id="rId5" Type="http://schemas.openxmlformats.org/officeDocument/2006/relationships/image" Target="../media/image19.png"/><Relationship Id="rId4" Type="http://schemas.openxmlformats.org/officeDocument/2006/relationships/image" Target="../media/image18.png"/></Relationships>
</file>

<file path=ppt/slides/_rels/slide194.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31.xml"/></Relationships>
</file>

<file path=ppt/slides/_rels/slide195.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31.xml"/></Relationships>
</file>

<file path=ppt/slides/_rels/slide196.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31.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8.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1.xml"/><Relationship Id="rId5" Type="http://schemas.openxmlformats.org/officeDocument/2006/relationships/image" Target="../media/image19.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1.xml"/><Relationship Id="rId4" Type="http://schemas.openxmlformats.org/officeDocument/2006/relationships/image" Target="../media/image45.jpeg"/></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eg"/><Relationship Id="rId1" Type="http://schemas.openxmlformats.org/officeDocument/2006/relationships/slideLayout" Target="../slideLayouts/slideLayout38.xml"/><Relationship Id="rId4" Type="http://schemas.openxmlformats.org/officeDocument/2006/relationships/image" Target="../media/image49.jpg"/></Relationships>
</file>

<file path=ppt/slides/_rels/slide3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3.xml"/></Relationships>
</file>

<file path=ppt/slides/_rels/slide4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5.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38.xml"/></Relationships>
</file>

<file path=ppt/slides/_rels/slide4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8.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5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6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6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8.xml"/><Relationship Id="rId1" Type="http://schemas.openxmlformats.org/officeDocument/2006/relationships/slideLayout" Target="../slideLayouts/slideLayout31.xml"/><Relationship Id="rId4" Type="http://schemas.openxmlformats.org/officeDocument/2006/relationships/image" Target="../media/image73.jpeg"/></Relationships>
</file>

<file path=ppt/slides/_rels/slide6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3.xml"/></Relationships>
</file>

<file path=ppt/slides/_rels/slide6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3.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3.xml"/></Relationships>
</file>

<file path=ppt/slides/_rels/slide70.xml.rels><?xml version="1.0" encoding="UTF-8" standalone="yes"?>
<Relationships xmlns="http://schemas.openxmlformats.org/package/2006/relationships"><Relationship Id="rId3" Type="http://schemas.openxmlformats.org/officeDocument/2006/relationships/hyperlink" Target="https://nam04.safelinks.protection.outlook.com/?url=https%3A%2F%2Furldefense.com%2Fv3%2F__https%3A%2F%2Fmeetings.asco.org%2Fabstracts-presentations%2F196819__%3B!!Dq0X2DkFhyF93HkjWTBQKhk!Wb-CI1Dro2Tl3XHS2-G9_qPSy2veT3aDpppMemW61hamWz1oNLGRY7o-J655gswCIODCY83L-iDTZo0EJMiGLFj8RhLdOJo%24&amp;data=05%7C01%7Csusy.reyes%40nm.org%7C93c80d1c7f4441dfd60008dbd41d5474%7C2596038f3ea44f0caed1066eb6544c3b%7C0%7C0%7C638336994651914993%7CUnknown%7CTWFpbGZsb3d8eyJWIjoiMC4wLjAwMDAiLCJQIjoiV2luMzIiLCJBTiI6Ik1haWwiLCJXVCI6Mn0%3D%7C3000%7C%7C%7C&amp;sdata=m6t2V%2Bx5u4GaP0gycaA4HOfRlIEkwN7xT3Gh0QBv%2BQA%3D&amp;reserved=0" TargetMode="External"/><Relationship Id="rId2" Type="http://schemas.openxmlformats.org/officeDocument/2006/relationships/notesSlide" Target="../notesSlides/notesSlide23.xml"/><Relationship Id="rId1" Type="http://schemas.openxmlformats.org/officeDocument/2006/relationships/slideLayout" Target="../slideLayouts/slideLayout95.xml"/></Relationships>
</file>

<file path=ppt/slides/_rels/slide7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4.xml"/><Relationship Id="rId1" Type="http://schemas.openxmlformats.org/officeDocument/2006/relationships/slideLayout" Target="../slideLayouts/slideLayout95.xml"/></Relationships>
</file>

<file path=ppt/slides/_rels/slide7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5.xml"/><Relationship Id="rId1" Type="http://schemas.openxmlformats.org/officeDocument/2006/relationships/slideLayout" Target="../slideLayouts/slideLayout95.xml"/></Relationships>
</file>

<file path=ppt/slides/_rels/slide7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6.xml"/><Relationship Id="rId1" Type="http://schemas.openxmlformats.org/officeDocument/2006/relationships/slideLayout" Target="../slideLayouts/slideLayout95.xml"/></Relationships>
</file>

<file path=ppt/slides/_rels/slide7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7.xml"/><Relationship Id="rId1" Type="http://schemas.openxmlformats.org/officeDocument/2006/relationships/slideLayout" Target="../slideLayouts/slideLayout95.xml"/></Relationships>
</file>

<file path=ppt/slides/_rels/slide7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8.xml"/><Relationship Id="rId1" Type="http://schemas.openxmlformats.org/officeDocument/2006/relationships/slideLayout" Target="../slideLayouts/slideLayout95.xml"/></Relationships>
</file>

<file path=ppt/slides/_rels/slide7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9.xml"/><Relationship Id="rId1" Type="http://schemas.openxmlformats.org/officeDocument/2006/relationships/slideLayout" Target="../slideLayouts/slideLayout9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5.xml"/></Relationships>
</file>

<file path=ppt/slides/_rels/slide7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1.xml"/><Relationship Id="rId1" Type="http://schemas.openxmlformats.org/officeDocument/2006/relationships/slideLayout" Target="../slideLayouts/slideLayout95.xml"/></Relationships>
</file>

<file path=ppt/slides/_rels/slide7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2.xml"/><Relationship Id="rId1" Type="http://schemas.openxmlformats.org/officeDocument/2006/relationships/slideLayout" Target="../slideLayouts/slideLayout9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8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3.xml"/><Relationship Id="rId1" Type="http://schemas.openxmlformats.org/officeDocument/2006/relationships/slideLayout" Target="../slideLayouts/slideLayout95.xml"/></Relationships>
</file>

<file path=ppt/slides/_rels/slide8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4.xml"/><Relationship Id="rId1" Type="http://schemas.openxmlformats.org/officeDocument/2006/relationships/slideLayout" Target="../slideLayouts/slideLayout95.xml"/></Relationships>
</file>

<file path=ppt/slides/_rels/slide8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5.xml"/><Relationship Id="rId1" Type="http://schemas.openxmlformats.org/officeDocument/2006/relationships/slideLayout" Target="../slideLayouts/slideLayout95.xml"/></Relationships>
</file>

<file path=ppt/slides/_rels/slide8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6.xml"/><Relationship Id="rId1" Type="http://schemas.openxmlformats.org/officeDocument/2006/relationships/slideLayout" Target="../slideLayouts/slideLayout9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5.xml"/></Relationships>
</file>

<file path=ppt/slides/_rels/slide8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8.xml"/><Relationship Id="rId1" Type="http://schemas.openxmlformats.org/officeDocument/2006/relationships/slideLayout" Target="../slideLayouts/slideLayout9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5.xml"/></Relationships>
</file>

<file path=ppt/slides/_rels/slide8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0.xml"/><Relationship Id="rId1" Type="http://schemas.openxmlformats.org/officeDocument/2006/relationships/slideLayout" Target="../slideLayouts/slideLayout95.xml"/></Relationships>
</file>

<file path=ppt/slides/_rels/slide8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1.xml"/><Relationship Id="rId1" Type="http://schemas.openxmlformats.org/officeDocument/2006/relationships/slideLayout" Target="../slideLayouts/slideLayout95.xml"/></Relationships>
</file>

<file path=ppt/slides/_rels/slide8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2.xml"/><Relationship Id="rId1" Type="http://schemas.openxmlformats.org/officeDocument/2006/relationships/slideLayout" Target="../slideLayouts/slideLayout9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9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3.xml"/><Relationship Id="rId1" Type="http://schemas.openxmlformats.org/officeDocument/2006/relationships/slideLayout" Target="../slideLayouts/slideLayout95.xml"/></Relationships>
</file>

<file path=ppt/slides/_rels/slide9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4.xml"/><Relationship Id="rId1" Type="http://schemas.openxmlformats.org/officeDocument/2006/relationships/slideLayout" Target="../slideLayouts/slideLayout95.xml"/></Relationships>
</file>

<file path=ppt/slides/_rels/slide9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5.xml"/><Relationship Id="rId1" Type="http://schemas.openxmlformats.org/officeDocument/2006/relationships/slideLayout" Target="../slideLayouts/slideLayout95.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5.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95.xml"/></Relationships>
</file>

<file path=ppt/slides/_rels/slide9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8.xml"/><Relationship Id="rId1" Type="http://schemas.openxmlformats.org/officeDocument/2006/relationships/slideLayout" Target="../slideLayouts/slideLayout95.xml"/></Relationships>
</file>

<file path=ppt/slides/_rels/slide9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9.xml"/><Relationship Id="rId1" Type="http://schemas.openxmlformats.org/officeDocument/2006/relationships/slideLayout" Target="../slideLayouts/slideLayout95.xml"/></Relationships>
</file>

<file path=ppt/slides/_rels/slide9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0.xml"/><Relationship Id="rId1" Type="http://schemas.openxmlformats.org/officeDocument/2006/relationships/slideLayout" Target="../slideLayouts/slideLayout95.xml"/></Relationships>
</file>

<file path=ppt/slides/_rels/slide9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1.xml"/><Relationship Id="rId1" Type="http://schemas.openxmlformats.org/officeDocument/2006/relationships/slideLayout" Target="../slideLayouts/slideLayout95.xml"/></Relationships>
</file>

<file path=ppt/slides/_rels/slide99.xml.rels><?xml version="1.0" encoding="UTF-8" standalone="yes"?>
<Relationships xmlns="http://schemas.openxmlformats.org/package/2006/relationships"><Relationship Id="rId3" Type="http://schemas.openxmlformats.org/officeDocument/2006/relationships/hyperlink" Target="https://ascopubs.org/doi/full/10.1200/JCO.22.00975#fig3" TargetMode="External"/><Relationship Id="rId2" Type="http://schemas.openxmlformats.org/officeDocument/2006/relationships/notesSlide" Target="../notesSlides/notesSlide52.xml"/><Relationship Id="rId1" Type="http://schemas.openxmlformats.org/officeDocument/2006/relationships/slideLayout" Target="../slideLayouts/slideLayout95.xml"/><Relationship Id="rId4" Type="http://schemas.openxmlformats.org/officeDocument/2006/relationships/image" Target="../media/image10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315076-DBA1-D5C5-A31A-634B8301EF0C}"/>
              </a:ext>
            </a:extLst>
          </p:cNvPr>
          <p:cNvSpPr/>
          <p:nvPr/>
        </p:nvSpPr>
        <p:spPr>
          <a:xfrm>
            <a:off x="0" y="2586831"/>
            <a:ext cx="9129925"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600" normalizeH="0" baseline="0" noProof="0">
                <a:ln>
                  <a:noFill/>
                </a:ln>
                <a:solidFill>
                  <a:srgbClr val="FFC82C"/>
                </a:solidFill>
                <a:effectLst/>
                <a:uLnTx/>
                <a:uFillTx/>
                <a:latin typeface="Corporate A Medium" panose="02000503080000020004" pitchFamily="2" charset="0"/>
                <a:ea typeface="ＭＳ Ｐゴシック" charset="0"/>
              </a:rPr>
              <a:t>Lung Cancers</a:t>
            </a:r>
          </a:p>
        </p:txBody>
      </p:sp>
      <p:sp>
        <p:nvSpPr>
          <p:cNvPr id="3" name="Rectangle 2">
            <a:extLst>
              <a:ext uri="{FF2B5EF4-FFF2-40B4-BE49-F238E27FC236}">
                <a16:creationId xmlns:a16="http://schemas.microsoft.com/office/drawing/2014/main" id="{1FE53E99-9D97-9543-891B-6D21CCF7E15F}"/>
              </a:ext>
            </a:extLst>
          </p:cNvPr>
          <p:cNvSpPr/>
          <p:nvPr/>
        </p:nvSpPr>
        <p:spPr>
          <a:xfrm>
            <a:off x="14075" y="3073896"/>
            <a:ext cx="9129925" cy="33855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orporate S Demi" panose="02020500000000000000" pitchFamily="18" charset="0"/>
                <a:ea typeface="ＭＳ Ｐゴシック" charset="0"/>
              </a:rPr>
              <a:t>Thursday, January 18</a:t>
            </a:r>
            <a:r>
              <a:rPr kumimoji="0" lang="en-US" sz="1600" b="0" i="0" u="none" strike="noStrike" kern="1200" cap="none" spc="0" normalizeH="0" baseline="30000" noProof="0">
                <a:ln>
                  <a:noFill/>
                </a:ln>
                <a:solidFill>
                  <a:prstClr val="white"/>
                </a:solidFill>
                <a:effectLst/>
                <a:uLnTx/>
                <a:uFillTx/>
                <a:latin typeface="Corporate S Demi" panose="02020500000000000000" pitchFamily="18" charset="0"/>
                <a:ea typeface="ＭＳ Ｐゴシック" charset="0"/>
              </a:rPr>
              <a:t>th</a:t>
            </a:r>
            <a:r>
              <a:rPr kumimoji="0" lang="en-US" sz="1600" b="0" i="0" u="none" strike="noStrike" kern="1200" cap="none" spc="0" normalizeH="0" baseline="0" noProof="0">
                <a:ln>
                  <a:noFill/>
                </a:ln>
                <a:solidFill>
                  <a:prstClr val="white"/>
                </a:solidFill>
                <a:effectLst/>
                <a:uLnTx/>
                <a:uFillTx/>
                <a:latin typeface="Corporate S Demi" panose="02020500000000000000" pitchFamily="18" charset="0"/>
                <a:ea typeface="ＭＳ Ｐゴシック" charset="0"/>
              </a:rPr>
              <a:t>, 2024</a:t>
            </a:r>
          </a:p>
        </p:txBody>
      </p:sp>
    </p:spTree>
    <p:extLst>
      <p:ext uri="{BB962C8B-B14F-4D97-AF65-F5344CB8AC3E}">
        <p14:creationId xmlns:p14="http://schemas.microsoft.com/office/powerpoint/2010/main" val="2645679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798064"/>
            <a:ext cx="6400800" cy="2204975"/>
          </a:xfrm>
        </p:spPr>
        <p:txBody>
          <a:bodyPr/>
          <a:lstStyle/>
          <a:p>
            <a:r>
              <a:rPr lang="en-US" b="1">
                <a:solidFill>
                  <a:srgbClr val="002E51"/>
                </a:solidFill>
              </a:rPr>
              <a:t>Nisha </a:t>
            </a:r>
            <a:r>
              <a:rPr lang="en-US" b="1" err="1">
                <a:solidFill>
                  <a:srgbClr val="002E51"/>
                </a:solidFill>
              </a:rPr>
              <a:t>Mohindra</a:t>
            </a:r>
            <a:r>
              <a:rPr lang="en-US" b="1">
                <a:solidFill>
                  <a:srgbClr val="002E51"/>
                </a:solidFill>
              </a:rPr>
              <a:t>, MD MS</a:t>
            </a:r>
          </a:p>
          <a:p>
            <a:r>
              <a:rPr lang="en-US">
                <a:solidFill>
                  <a:srgbClr val="002E51"/>
                </a:solidFill>
              </a:rPr>
              <a:t>Associate Professor</a:t>
            </a:r>
          </a:p>
          <a:p>
            <a:r>
              <a:rPr lang="en-US">
                <a:solidFill>
                  <a:srgbClr val="002E51"/>
                </a:solidFill>
              </a:rPr>
              <a:t>Northwestern University</a:t>
            </a:r>
          </a:p>
          <a:p>
            <a:r>
              <a:rPr lang="en-US">
                <a:solidFill>
                  <a:srgbClr val="002E51"/>
                </a:solidFill>
              </a:rPr>
              <a:t>Chicago, IL</a:t>
            </a:r>
          </a:p>
        </p:txBody>
      </p:sp>
      <p:sp>
        <p:nvSpPr>
          <p:cNvPr id="4" name="Title 3"/>
          <p:cNvSpPr>
            <a:spLocks noGrp="1"/>
          </p:cNvSpPr>
          <p:nvPr>
            <p:ph type="title"/>
          </p:nvPr>
        </p:nvSpPr>
        <p:spPr>
          <a:xfrm>
            <a:off x="0" y="127465"/>
            <a:ext cx="9144000" cy="786936"/>
          </a:xfrm>
        </p:spPr>
        <p:txBody>
          <a:bodyPr/>
          <a:lstStyle/>
          <a:p>
            <a:r>
              <a:rPr lang="en-US" b="1">
                <a:solidFill>
                  <a:srgbClr val="002E51"/>
                </a:solidFill>
              </a:rPr>
              <a:t>The Latest in Management of SCLC</a:t>
            </a:r>
          </a:p>
        </p:txBody>
      </p:sp>
    </p:spTree>
    <p:extLst>
      <p:ext uri="{BB962C8B-B14F-4D97-AF65-F5344CB8AC3E}">
        <p14:creationId xmlns:p14="http://schemas.microsoft.com/office/powerpoint/2010/main" val="164316052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44"/>
          <p:cNvSpPr txBox="1">
            <a:spLocks noGrp="1"/>
          </p:cNvSpPr>
          <p:nvPr>
            <p:ph type="title"/>
          </p:nvPr>
        </p:nvSpPr>
        <p:spPr>
          <a:xfrm>
            <a:off x="311700" y="447406"/>
            <a:ext cx="8520600" cy="572700"/>
          </a:xfrm>
          <a:prstGeom prst="rect">
            <a:avLst/>
          </a:prstGeom>
        </p:spPr>
        <p:txBody>
          <a:bodyPr spcFirstLastPara="1" wrap="square" lIns="91425" tIns="91425" rIns="91425" bIns="91425" anchor="t" anchorCtr="0">
            <a:normAutofit fontScale="90000"/>
          </a:bodyPr>
          <a:lstStyle/>
          <a:p>
            <a:endParaRPr/>
          </a:p>
        </p:txBody>
      </p:sp>
      <p:sp>
        <p:nvSpPr>
          <p:cNvPr id="253" name="Google Shape;253;p44"/>
          <p:cNvSpPr txBox="1">
            <a:spLocks noGrp="1"/>
          </p:cNvSpPr>
          <p:nvPr>
            <p:ph type="body" idx="1"/>
          </p:nvPr>
        </p:nvSpPr>
        <p:spPr>
          <a:xfrm>
            <a:off x="311700" y="1154856"/>
            <a:ext cx="2221200" cy="3416400"/>
          </a:xfrm>
          <a:prstGeom prst="rect">
            <a:avLst/>
          </a:prstGeom>
        </p:spPr>
        <p:txBody>
          <a:bodyPr spcFirstLastPara="1" wrap="square" lIns="91425" tIns="91425" rIns="91425" bIns="91425" anchor="t" anchorCtr="0">
            <a:normAutofit/>
          </a:bodyPr>
          <a:lstStyle/>
          <a:p>
            <a:pPr marL="0" indent="0">
              <a:spcAft>
                <a:spcPts val="1200"/>
              </a:spcAft>
              <a:buNone/>
            </a:pPr>
            <a:r>
              <a:rPr lang="en" sz="1050" b="1">
                <a:solidFill>
                  <a:srgbClr val="707070"/>
                </a:solidFill>
                <a:highlight>
                  <a:srgbClr val="FFFFFF"/>
                </a:highlight>
                <a:latin typeface="Roboto"/>
                <a:ea typeface="Roboto"/>
                <a:cs typeface="Roboto"/>
                <a:sym typeface="Roboto"/>
              </a:rPr>
              <a:t>Fig 4</a:t>
            </a:r>
            <a:r>
              <a:rPr lang="en" sz="1050">
                <a:solidFill>
                  <a:srgbClr val="707070"/>
                </a:solidFill>
                <a:highlight>
                  <a:srgbClr val="FFFFFF"/>
                </a:highlight>
                <a:latin typeface="Roboto"/>
                <a:ea typeface="Roboto"/>
                <a:cs typeface="Roboto"/>
                <a:sym typeface="Roboto"/>
              </a:rPr>
              <a:t>. (A) PFS and (B) OS in patients with nonsquamous histology. (C) PFS and (D) OS in patients with squamous histology. Data cutoff date for PFS: July 24, 2019. Data cutoff date for OS: March 12, 2021. HRs and 95% CIs were calculated using an unstratified Cox proportional hazards model. CT, chemotherapy; D, durvalumab; HR, hazard ratio; OS, overall survival; PFS, progression-free survival; T, tremelimumab.</a:t>
            </a:r>
            <a:endParaRPr/>
          </a:p>
        </p:txBody>
      </p:sp>
      <p:pic>
        <p:nvPicPr>
          <p:cNvPr id="254" name="Google Shape;254;p44"/>
          <p:cNvPicPr preferRelativeResize="0"/>
          <p:nvPr/>
        </p:nvPicPr>
        <p:blipFill rotWithShape="1">
          <a:blip r:embed="rId3">
            <a:alphaModFix/>
          </a:blip>
          <a:srcRect b="50000"/>
          <a:stretch/>
        </p:blipFill>
        <p:spPr>
          <a:xfrm>
            <a:off x="102600" y="2382"/>
            <a:ext cx="4520700" cy="5143501"/>
          </a:xfrm>
          <a:prstGeom prst="rect">
            <a:avLst/>
          </a:prstGeom>
          <a:noFill/>
          <a:ln>
            <a:noFill/>
          </a:ln>
        </p:spPr>
      </p:pic>
      <p:pic>
        <p:nvPicPr>
          <p:cNvPr id="255" name="Google Shape;255;p44"/>
          <p:cNvPicPr preferRelativeResize="0"/>
          <p:nvPr/>
        </p:nvPicPr>
        <p:blipFill rotWithShape="1">
          <a:blip r:embed="rId3">
            <a:alphaModFix/>
          </a:blip>
          <a:srcRect t="50000"/>
          <a:stretch/>
        </p:blipFill>
        <p:spPr>
          <a:xfrm>
            <a:off x="4623300" y="2381"/>
            <a:ext cx="4520700" cy="5143501"/>
          </a:xfrm>
          <a:prstGeom prst="rect">
            <a:avLst/>
          </a:prstGeom>
          <a:noFill/>
          <a:ln>
            <a:noFill/>
          </a:ln>
        </p:spPr>
      </p:pic>
      <p:sp>
        <p:nvSpPr>
          <p:cNvPr id="256" name="Google Shape;256;p44"/>
          <p:cNvSpPr txBox="1"/>
          <p:nvPr/>
        </p:nvSpPr>
        <p:spPr>
          <a:xfrm>
            <a:off x="944950" y="207731"/>
            <a:ext cx="1482300" cy="354000"/>
          </a:xfrm>
          <a:prstGeom prst="rect">
            <a:avLst/>
          </a:prstGeom>
          <a:noFill/>
          <a:ln>
            <a:noFill/>
          </a:ln>
        </p:spPr>
        <p:txBody>
          <a:bodyPr spcFirstLastPara="1" wrap="square" lIns="91425" tIns="91425" rIns="91425" bIns="91425" anchor="t" anchorCtr="0">
            <a:spAutoFit/>
          </a:bodyPr>
          <a:lstStyle/>
          <a:p>
            <a:pPr>
              <a:spcBef>
                <a:spcPts val="0"/>
              </a:spcBef>
              <a:spcAft>
                <a:spcPts val="0"/>
              </a:spcAft>
            </a:pPr>
            <a:r>
              <a:rPr lang="en" sz="1100">
                <a:solidFill>
                  <a:schemeClr val="dk2"/>
                </a:solidFill>
              </a:rPr>
              <a:t>non-squamous</a:t>
            </a:r>
            <a:endParaRPr sz="1100">
              <a:solidFill>
                <a:schemeClr val="dk2"/>
              </a:solidFill>
            </a:endParaRPr>
          </a:p>
        </p:txBody>
      </p:sp>
      <p:sp>
        <p:nvSpPr>
          <p:cNvPr id="257" name="Google Shape;257;p44"/>
          <p:cNvSpPr txBox="1"/>
          <p:nvPr/>
        </p:nvSpPr>
        <p:spPr>
          <a:xfrm>
            <a:off x="794125" y="2686056"/>
            <a:ext cx="1482300" cy="354000"/>
          </a:xfrm>
          <a:prstGeom prst="rect">
            <a:avLst/>
          </a:prstGeom>
          <a:noFill/>
          <a:ln>
            <a:noFill/>
          </a:ln>
        </p:spPr>
        <p:txBody>
          <a:bodyPr spcFirstLastPara="1" wrap="square" lIns="91425" tIns="91425" rIns="91425" bIns="91425" anchor="t" anchorCtr="0">
            <a:spAutoFit/>
          </a:bodyPr>
          <a:lstStyle/>
          <a:p>
            <a:pPr>
              <a:spcBef>
                <a:spcPts val="0"/>
              </a:spcBef>
              <a:spcAft>
                <a:spcPts val="0"/>
              </a:spcAft>
            </a:pPr>
            <a:r>
              <a:rPr lang="en" sz="1100">
                <a:solidFill>
                  <a:schemeClr val="dk2"/>
                </a:solidFill>
              </a:rPr>
              <a:t>non-squamous</a:t>
            </a:r>
            <a:endParaRPr sz="1100">
              <a:solidFill>
                <a:schemeClr val="dk2"/>
              </a:solidFill>
            </a:endParaRPr>
          </a:p>
        </p:txBody>
      </p:sp>
      <p:sp>
        <p:nvSpPr>
          <p:cNvPr id="258" name="Google Shape;258;p44"/>
          <p:cNvSpPr txBox="1"/>
          <p:nvPr/>
        </p:nvSpPr>
        <p:spPr>
          <a:xfrm>
            <a:off x="5466000" y="268606"/>
            <a:ext cx="1482300" cy="354000"/>
          </a:xfrm>
          <a:prstGeom prst="rect">
            <a:avLst/>
          </a:prstGeom>
          <a:noFill/>
          <a:ln>
            <a:noFill/>
          </a:ln>
        </p:spPr>
        <p:txBody>
          <a:bodyPr spcFirstLastPara="1" wrap="square" lIns="91425" tIns="91425" rIns="91425" bIns="91425" anchor="t" anchorCtr="0">
            <a:spAutoFit/>
          </a:bodyPr>
          <a:lstStyle/>
          <a:p>
            <a:pPr>
              <a:spcBef>
                <a:spcPts val="0"/>
              </a:spcBef>
              <a:spcAft>
                <a:spcPts val="0"/>
              </a:spcAft>
            </a:pPr>
            <a:r>
              <a:rPr lang="en" sz="1100">
                <a:solidFill>
                  <a:schemeClr val="dk2"/>
                </a:solidFill>
              </a:rPr>
              <a:t>squamous</a:t>
            </a:r>
            <a:endParaRPr sz="1100">
              <a:solidFill>
                <a:schemeClr val="dk2"/>
              </a:solidFill>
            </a:endParaRPr>
          </a:p>
        </p:txBody>
      </p:sp>
      <p:sp>
        <p:nvSpPr>
          <p:cNvPr id="259" name="Google Shape;259;p44"/>
          <p:cNvSpPr txBox="1"/>
          <p:nvPr/>
        </p:nvSpPr>
        <p:spPr>
          <a:xfrm>
            <a:off x="5466000" y="2764681"/>
            <a:ext cx="1482300" cy="354000"/>
          </a:xfrm>
          <a:prstGeom prst="rect">
            <a:avLst/>
          </a:prstGeom>
          <a:noFill/>
          <a:ln>
            <a:noFill/>
          </a:ln>
        </p:spPr>
        <p:txBody>
          <a:bodyPr spcFirstLastPara="1" wrap="square" lIns="91425" tIns="91425" rIns="91425" bIns="91425" anchor="t" anchorCtr="0">
            <a:spAutoFit/>
          </a:bodyPr>
          <a:lstStyle/>
          <a:p>
            <a:pPr>
              <a:spcBef>
                <a:spcPts val="0"/>
              </a:spcBef>
              <a:spcAft>
                <a:spcPts val="0"/>
              </a:spcAft>
            </a:pPr>
            <a:r>
              <a:rPr lang="en" sz="1100">
                <a:solidFill>
                  <a:schemeClr val="dk2"/>
                </a:solidFill>
              </a:rPr>
              <a:t>squamous</a:t>
            </a:r>
            <a:endParaRPr sz="1100">
              <a:solidFill>
                <a:schemeClr val="dk2"/>
              </a:solidFil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45"/>
          <p:cNvSpPr txBox="1">
            <a:spLocks noGrp="1"/>
          </p:cNvSpPr>
          <p:nvPr>
            <p:ph type="title"/>
          </p:nvPr>
        </p:nvSpPr>
        <p:spPr>
          <a:xfrm>
            <a:off x="311700" y="447406"/>
            <a:ext cx="8520600" cy="572700"/>
          </a:xfrm>
          <a:prstGeom prst="rect">
            <a:avLst/>
          </a:prstGeom>
        </p:spPr>
        <p:txBody>
          <a:bodyPr spcFirstLastPara="1" wrap="square" lIns="91425" tIns="91425" rIns="91425" bIns="91425" anchor="t" anchorCtr="0">
            <a:normAutofit fontScale="90000"/>
          </a:bodyPr>
          <a:lstStyle/>
          <a:p>
            <a:endParaRPr/>
          </a:p>
        </p:txBody>
      </p:sp>
      <p:sp>
        <p:nvSpPr>
          <p:cNvPr id="265" name="Google Shape;265;p45"/>
          <p:cNvSpPr txBox="1">
            <a:spLocks noGrp="1"/>
          </p:cNvSpPr>
          <p:nvPr>
            <p:ph type="body" idx="1"/>
          </p:nvPr>
        </p:nvSpPr>
        <p:spPr>
          <a:xfrm>
            <a:off x="311700" y="1154856"/>
            <a:ext cx="2796300" cy="3416400"/>
          </a:xfrm>
          <a:prstGeom prst="rect">
            <a:avLst/>
          </a:prstGeom>
        </p:spPr>
        <p:txBody>
          <a:bodyPr spcFirstLastPara="1" wrap="square" lIns="91425" tIns="91425" rIns="91425" bIns="91425" anchor="t" anchorCtr="0">
            <a:normAutofit/>
          </a:bodyPr>
          <a:lstStyle/>
          <a:p>
            <a:pPr marL="0" indent="0">
              <a:spcAft>
                <a:spcPts val="1200"/>
              </a:spcAft>
              <a:buNone/>
            </a:pPr>
            <a:r>
              <a:rPr lang="en" sz="1050">
                <a:solidFill>
                  <a:srgbClr val="707070"/>
                </a:solidFill>
                <a:highlight>
                  <a:srgbClr val="FFFFFF"/>
                </a:highlight>
                <a:latin typeface="Roboto"/>
                <a:ea typeface="Roboto"/>
                <a:cs typeface="Roboto"/>
                <a:sym typeface="Roboto"/>
              </a:rPr>
              <a:t>Duration of response with (A) T + D + CT versus CT and (B) D + CT versus CT. </a:t>
            </a:r>
            <a:endParaRPr/>
          </a:p>
        </p:txBody>
      </p:sp>
      <p:pic>
        <p:nvPicPr>
          <p:cNvPr id="266" name="Google Shape;266;p45"/>
          <p:cNvPicPr preferRelativeResize="0"/>
          <p:nvPr/>
        </p:nvPicPr>
        <p:blipFill>
          <a:blip r:embed="rId3">
            <a:alphaModFix/>
          </a:blip>
          <a:stretch>
            <a:fillRect/>
          </a:stretch>
        </p:blipFill>
        <p:spPr>
          <a:xfrm>
            <a:off x="3773175" y="2381"/>
            <a:ext cx="4666738" cy="5143502"/>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46"/>
          <p:cNvSpPr txBox="1">
            <a:spLocks noGrp="1"/>
          </p:cNvSpPr>
          <p:nvPr>
            <p:ph type="title"/>
          </p:nvPr>
        </p:nvSpPr>
        <p:spPr>
          <a:xfrm>
            <a:off x="311700" y="447406"/>
            <a:ext cx="8520600" cy="572700"/>
          </a:xfrm>
          <a:prstGeom prst="rect">
            <a:avLst/>
          </a:prstGeom>
        </p:spPr>
        <p:txBody>
          <a:bodyPr spcFirstLastPara="1" wrap="square" lIns="91425" tIns="91425" rIns="91425" bIns="91425" anchor="t" anchorCtr="0">
            <a:normAutofit/>
          </a:bodyPr>
          <a:lstStyle/>
          <a:p>
            <a:pPr>
              <a:lnSpc>
                <a:spcPct val="115000"/>
              </a:lnSpc>
            </a:pPr>
            <a:r>
              <a:rPr lang="en" sz="2200">
                <a:highlight>
                  <a:schemeClr val="lt1"/>
                </a:highlight>
                <a:latin typeface="Calibri"/>
                <a:ea typeface="Calibri"/>
                <a:cs typeface="Calibri"/>
                <a:sym typeface="Calibri"/>
              </a:rPr>
              <a:t>POSEIDON Study</a:t>
            </a:r>
            <a:endParaRPr sz="2200"/>
          </a:p>
        </p:txBody>
      </p:sp>
      <p:sp>
        <p:nvSpPr>
          <p:cNvPr id="272" name="Google Shape;272;p46"/>
          <p:cNvSpPr txBox="1">
            <a:spLocks noGrp="1"/>
          </p:cNvSpPr>
          <p:nvPr>
            <p:ph type="body" idx="1"/>
          </p:nvPr>
        </p:nvSpPr>
        <p:spPr>
          <a:xfrm>
            <a:off x="311700" y="1154856"/>
            <a:ext cx="8520600" cy="3416400"/>
          </a:xfrm>
          <a:prstGeom prst="rect">
            <a:avLst/>
          </a:prstGeom>
        </p:spPr>
        <p:txBody>
          <a:bodyPr spcFirstLastPara="1" wrap="square" lIns="91425" tIns="91425" rIns="91425" bIns="91425" anchor="t" anchorCtr="0">
            <a:normAutofit/>
          </a:bodyPr>
          <a:lstStyle/>
          <a:p>
            <a:pPr marL="0" indent="0">
              <a:buNone/>
            </a:pPr>
            <a:r>
              <a:rPr lang="en" sz="1100">
                <a:solidFill>
                  <a:schemeClr val="dk1"/>
                </a:solidFill>
                <a:highlight>
                  <a:schemeClr val="lt1"/>
                </a:highlight>
                <a:latin typeface="Calibri"/>
                <a:ea typeface="Calibri"/>
                <a:cs typeface="Calibri"/>
                <a:sym typeface="Calibri"/>
              </a:rPr>
              <a:t>ESMO 22 abstract LBA59</a:t>
            </a:r>
            <a:endParaRPr/>
          </a:p>
        </p:txBody>
      </p:sp>
      <p:pic>
        <p:nvPicPr>
          <p:cNvPr id="273" name="Google Shape;273;p46"/>
          <p:cNvPicPr preferRelativeResize="0"/>
          <p:nvPr/>
        </p:nvPicPr>
        <p:blipFill>
          <a:blip r:embed="rId3">
            <a:alphaModFix/>
          </a:blip>
          <a:stretch>
            <a:fillRect/>
          </a:stretch>
        </p:blipFill>
        <p:spPr>
          <a:xfrm>
            <a:off x="0" y="1222468"/>
            <a:ext cx="9144000" cy="2703326"/>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78" name="Google Shape;278;p47"/>
          <p:cNvPicPr preferRelativeResize="0"/>
          <p:nvPr/>
        </p:nvPicPr>
        <p:blipFill>
          <a:blip r:embed="rId3">
            <a:alphaModFix/>
          </a:blip>
          <a:stretch>
            <a:fillRect/>
          </a:stretch>
        </p:blipFill>
        <p:spPr>
          <a:xfrm>
            <a:off x="2887238" y="380207"/>
            <a:ext cx="3369526" cy="4387849"/>
          </a:xfrm>
          <a:prstGeom prst="rect">
            <a:avLst/>
          </a:prstGeom>
          <a:noFill/>
          <a:ln>
            <a:noFill/>
          </a:ln>
        </p:spPr>
      </p:pic>
      <p:sp>
        <p:nvSpPr>
          <p:cNvPr id="279" name="Google Shape;279;p47"/>
          <p:cNvSpPr txBox="1"/>
          <p:nvPr/>
        </p:nvSpPr>
        <p:spPr>
          <a:xfrm>
            <a:off x="3437550" y="4838081"/>
            <a:ext cx="5964000" cy="307800"/>
          </a:xfrm>
          <a:prstGeom prst="rect">
            <a:avLst/>
          </a:prstGeom>
          <a:noFill/>
          <a:ln>
            <a:noFill/>
          </a:ln>
        </p:spPr>
        <p:txBody>
          <a:bodyPr spcFirstLastPara="1" wrap="square" lIns="91425" tIns="91425" rIns="91425" bIns="91425" anchor="t" anchorCtr="0">
            <a:spAutoFit/>
          </a:bodyPr>
          <a:lstStyle/>
          <a:p>
            <a:pPr>
              <a:spcBef>
                <a:spcPts val="0"/>
              </a:spcBef>
              <a:spcAft>
                <a:spcPts val="0"/>
              </a:spcAft>
            </a:pPr>
            <a:r>
              <a:rPr lang="en" sz="800">
                <a:solidFill>
                  <a:schemeClr val="dk2"/>
                </a:solidFill>
              </a:rPr>
              <a:t>Peters S et al. IASLC 2023 abstract 15-04</a:t>
            </a:r>
            <a:endParaRPr sz="800">
              <a:solidFill>
                <a:schemeClr val="dk2"/>
              </a:solidFil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48"/>
          <p:cNvSpPr txBox="1">
            <a:spLocks noGrp="1"/>
          </p:cNvSpPr>
          <p:nvPr>
            <p:ph type="title"/>
          </p:nvPr>
        </p:nvSpPr>
        <p:spPr>
          <a:xfrm>
            <a:off x="311700" y="447406"/>
            <a:ext cx="8520600" cy="572700"/>
          </a:xfrm>
          <a:prstGeom prst="rect">
            <a:avLst/>
          </a:prstGeom>
        </p:spPr>
        <p:txBody>
          <a:bodyPr spcFirstLastPara="1" wrap="square" lIns="91425" tIns="91425" rIns="91425" bIns="91425" anchor="t" anchorCtr="0">
            <a:normAutofit fontScale="90000"/>
          </a:bodyPr>
          <a:lstStyle/>
          <a:p>
            <a:endParaRPr/>
          </a:p>
        </p:txBody>
      </p:sp>
      <p:sp>
        <p:nvSpPr>
          <p:cNvPr id="285" name="Google Shape;285;p48"/>
          <p:cNvSpPr txBox="1">
            <a:spLocks noGrp="1"/>
          </p:cNvSpPr>
          <p:nvPr>
            <p:ph type="body" idx="1"/>
          </p:nvPr>
        </p:nvSpPr>
        <p:spPr>
          <a:xfrm>
            <a:off x="311700" y="1154856"/>
            <a:ext cx="8520600" cy="3416400"/>
          </a:xfrm>
          <a:prstGeom prst="rect">
            <a:avLst/>
          </a:prstGeom>
        </p:spPr>
        <p:txBody>
          <a:bodyPr spcFirstLastPara="1" wrap="square" lIns="91425" tIns="91425" rIns="91425" bIns="91425" anchor="t" anchorCtr="0">
            <a:normAutofit/>
          </a:bodyPr>
          <a:lstStyle/>
          <a:p>
            <a:pPr marL="0" indent="0">
              <a:spcAft>
                <a:spcPts val="1200"/>
              </a:spcAft>
              <a:buNone/>
            </a:pPr>
            <a:endParaRPr/>
          </a:p>
        </p:txBody>
      </p:sp>
      <p:pic>
        <p:nvPicPr>
          <p:cNvPr id="286" name="Google Shape;286;p48"/>
          <p:cNvPicPr preferRelativeResize="0"/>
          <p:nvPr/>
        </p:nvPicPr>
        <p:blipFill rotWithShape="1">
          <a:blip r:embed="rId3">
            <a:alphaModFix/>
          </a:blip>
          <a:srcRect b="50644"/>
          <a:stretch/>
        </p:blipFill>
        <p:spPr>
          <a:xfrm>
            <a:off x="613826" y="95606"/>
            <a:ext cx="7319825" cy="4755026"/>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49"/>
          <p:cNvSpPr txBox="1">
            <a:spLocks noGrp="1"/>
          </p:cNvSpPr>
          <p:nvPr>
            <p:ph type="title"/>
          </p:nvPr>
        </p:nvSpPr>
        <p:spPr>
          <a:xfrm>
            <a:off x="311700" y="447406"/>
            <a:ext cx="8520600" cy="572700"/>
          </a:xfrm>
          <a:prstGeom prst="rect">
            <a:avLst/>
          </a:prstGeom>
        </p:spPr>
        <p:txBody>
          <a:bodyPr spcFirstLastPara="1" wrap="square" lIns="91425" tIns="91425" rIns="91425" bIns="91425" anchor="t" anchorCtr="0">
            <a:normAutofit fontScale="90000"/>
          </a:bodyPr>
          <a:lstStyle/>
          <a:p>
            <a:endParaRPr/>
          </a:p>
        </p:txBody>
      </p:sp>
      <p:sp>
        <p:nvSpPr>
          <p:cNvPr id="292" name="Google Shape;292;p49"/>
          <p:cNvSpPr txBox="1">
            <a:spLocks noGrp="1"/>
          </p:cNvSpPr>
          <p:nvPr>
            <p:ph type="body" idx="1"/>
          </p:nvPr>
        </p:nvSpPr>
        <p:spPr>
          <a:xfrm>
            <a:off x="311700" y="1154856"/>
            <a:ext cx="8520600" cy="3416400"/>
          </a:xfrm>
          <a:prstGeom prst="rect">
            <a:avLst/>
          </a:prstGeom>
        </p:spPr>
        <p:txBody>
          <a:bodyPr spcFirstLastPara="1" wrap="square" lIns="91425" tIns="91425" rIns="91425" bIns="91425" anchor="t" anchorCtr="0">
            <a:normAutofit/>
          </a:bodyPr>
          <a:lstStyle/>
          <a:p>
            <a:pPr marL="0" indent="0">
              <a:spcAft>
                <a:spcPts val="1200"/>
              </a:spcAft>
              <a:buNone/>
            </a:pPr>
            <a:endParaRPr/>
          </a:p>
        </p:txBody>
      </p:sp>
      <p:pic>
        <p:nvPicPr>
          <p:cNvPr id="293" name="Google Shape;293;p49"/>
          <p:cNvPicPr preferRelativeResize="0"/>
          <p:nvPr/>
        </p:nvPicPr>
        <p:blipFill rotWithShape="1">
          <a:blip r:embed="rId3">
            <a:alphaModFix/>
          </a:blip>
          <a:srcRect t="48943"/>
          <a:stretch/>
        </p:blipFill>
        <p:spPr>
          <a:xfrm>
            <a:off x="585925" y="130356"/>
            <a:ext cx="7463424" cy="5015526"/>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50"/>
          <p:cNvSpPr txBox="1">
            <a:spLocks noGrp="1"/>
          </p:cNvSpPr>
          <p:nvPr>
            <p:ph type="body" idx="1"/>
          </p:nvPr>
        </p:nvSpPr>
        <p:spPr>
          <a:xfrm>
            <a:off x="311700" y="901731"/>
            <a:ext cx="8520600" cy="3416400"/>
          </a:xfrm>
          <a:prstGeom prst="rect">
            <a:avLst/>
          </a:prstGeom>
        </p:spPr>
        <p:txBody>
          <a:bodyPr spcFirstLastPara="1" wrap="square" lIns="91425" tIns="91425" rIns="91425" bIns="91425" anchor="t" anchorCtr="0">
            <a:noAutofit/>
          </a:bodyPr>
          <a:lstStyle/>
          <a:p>
            <a:pPr marL="0" indent="0">
              <a:buNone/>
            </a:pPr>
            <a:r>
              <a:rPr lang="en">
                <a:solidFill>
                  <a:schemeClr val="dk1"/>
                </a:solidFill>
                <a:highlight>
                  <a:schemeClr val="lt1"/>
                </a:highlight>
                <a:latin typeface="Calibri"/>
                <a:ea typeface="Calibri"/>
                <a:cs typeface="Calibri"/>
                <a:sym typeface="Calibri"/>
              </a:rPr>
              <a:t>Results:</a:t>
            </a:r>
            <a:endParaRPr>
              <a:solidFill>
                <a:schemeClr val="dk1"/>
              </a:solidFill>
              <a:highlight>
                <a:schemeClr val="lt1"/>
              </a:highlight>
              <a:latin typeface="Calibri"/>
              <a:ea typeface="Calibri"/>
              <a:cs typeface="Calibri"/>
              <a:sym typeface="Calibri"/>
            </a:endParaRPr>
          </a:p>
          <a:p>
            <a:pPr indent="-320675">
              <a:buClr>
                <a:srgbClr val="505050"/>
              </a:buClr>
              <a:buSzPts val="1450"/>
            </a:pPr>
            <a:r>
              <a:rPr lang="en" sz="1450">
                <a:solidFill>
                  <a:srgbClr val="505050"/>
                </a:solidFill>
                <a:highlight>
                  <a:srgbClr val="FFFFFF"/>
                </a:highlight>
              </a:rPr>
              <a:t>At an updated data cutoff (DCO) of 11 Mar 2022 (mFU 46.5 mo in censored pts), T+D+CT continued to show OS benefit vs CT (HR 0.75; 95% CI 0.63–0.88) with an estimated 25.0% of pts alive at 3 y vs 13.6%.</a:t>
            </a:r>
            <a:endParaRPr sz="1450">
              <a:solidFill>
                <a:srgbClr val="505050"/>
              </a:solidFill>
              <a:highlight>
                <a:srgbClr val="FFFFFF"/>
              </a:highlight>
            </a:endParaRPr>
          </a:p>
          <a:p>
            <a:pPr indent="-320675">
              <a:buClr>
                <a:srgbClr val="505050"/>
              </a:buClr>
              <a:buSzPts val="1450"/>
            </a:pPr>
            <a:r>
              <a:rPr lang="en" sz="1450">
                <a:solidFill>
                  <a:srgbClr val="505050"/>
                </a:solidFill>
                <a:highlight>
                  <a:srgbClr val="FFFFFF"/>
                </a:highlight>
              </a:rPr>
              <a:t>D+CT continued to numerically improve OS vs CT (HR 0.84; 95% CI 0.71–0.99; 3 y OS 20.7%). </a:t>
            </a:r>
            <a:endParaRPr sz="1450">
              <a:solidFill>
                <a:srgbClr val="505050"/>
              </a:solidFill>
              <a:highlight>
                <a:srgbClr val="FFFFFF"/>
              </a:highlight>
            </a:endParaRPr>
          </a:p>
          <a:p>
            <a:pPr indent="-320675">
              <a:buClr>
                <a:srgbClr val="505050"/>
              </a:buClr>
              <a:buSzPts val="1450"/>
            </a:pPr>
            <a:r>
              <a:rPr lang="en" sz="1450">
                <a:solidFill>
                  <a:srgbClr val="505050"/>
                </a:solidFill>
                <a:highlight>
                  <a:srgbClr val="FFFFFF"/>
                </a:highlight>
              </a:rPr>
              <a:t>Consistent with results at the earlier DCO, </a:t>
            </a:r>
            <a:r>
              <a:rPr lang="en" sz="1450" b="1">
                <a:solidFill>
                  <a:srgbClr val="505050"/>
                </a:solidFill>
                <a:highlight>
                  <a:srgbClr val="FFFFFF"/>
                </a:highlight>
              </a:rPr>
              <a:t>OS benefit appeared more pronounced with T+D+CT vs CT in pts with non-squamous</a:t>
            </a:r>
            <a:r>
              <a:rPr lang="en" sz="1450">
                <a:solidFill>
                  <a:srgbClr val="505050"/>
                </a:solidFill>
                <a:highlight>
                  <a:srgbClr val="FFFFFF"/>
                </a:highlight>
              </a:rPr>
              <a:t> histology. </a:t>
            </a:r>
            <a:endParaRPr sz="1450">
              <a:solidFill>
                <a:srgbClr val="505050"/>
              </a:solidFill>
              <a:highlight>
                <a:srgbClr val="FFFFFF"/>
              </a:highlight>
            </a:endParaRPr>
          </a:p>
          <a:p>
            <a:pPr indent="-320675">
              <a:buClr>
                <a:srgbClr val="505050"/>
              </a:buClr>
              <a:buSzPts val="1450"/>
            </a:pPr>
            <a:r>
              <a:rPr lang="en" sz="1450">
                <a:solidFill>
                  <a:srgbClr val="505050"/>
                </a:solidFill>
                <a:highlight>
                  <a:srgbClr val="FFFFFF"/>
                </a:highlight>
              </a:rPr>
              <a:t>A trend for OS benefit with T+D+CT vs CT continued to be observed in </a:t>
            </a:r>
            <a:r>
              <a:rPr lang="en" sz="1450" b="1">
                <a:solidFill>
                  <a:srgbClr val="505050"/>
                </a:solidFill>
                <a:highlight>
                  <a:srgbClr val="FFFFFF"/>
                </a:highlight>
              </a:rPr>
              <a:t>non-squamous subgroups with mutations (m) in </a:t>
            </a:r>
            <a:r>
              <a:rPr lang="en" sz="1450" b="1" i="1">
                <a:solidFill>
                  <a:srgbClr val="505050"/>
                </a:solidFill>
                <a:highlight>
                  <a:srgbClr val="FFFFFF"/>
                </a:highlight>
              </a:rPr>
              <a:t>STK11</a:t>
            </a:r>
            <a:r>
              <a:rPr lang="en" sz="1450" b="1">
                <a:solidFill>
                  <a:srgbClr val="505050"/>
                </a:solidFill>
                <a:highlight>
                  <a:srgbClr val="FFFFFF"/>
                </a:highlight>
              </a:rPr>
              <a:t>, </a:t>
            </a:r>
            <a:r>
              <a:rPr lang="en" sz="1450" b="1" i="1">
                <a:solidFill>
                  <a:srgbClr val="505050"/>
                </a:solidFill>
                <a:highlight>
                  <a:srgbClr val="FFFFFF"/>
                </a:highlight>
              </a:rPr>
              <a:t>KEAP1</a:t>
            </a:r>
            <a:r>
              <a:rPr lang="en" sz="1450" b="1">
                <a:solidFill>
                  <a:srgbClr val="505050"/>
                </a:solidFill>
                <a:highlight>
                  <a:srgbClr val="FFFFFF"/>
                </a:highlight>
              </a:rPr>
              <a:t> or </a:t>
            </a:r>
            <a:r>
              <a:rPr lang="en" sz="1450" b="1" i="1">
                <a:solidFill>
                  <a:srgbClr val="505050"/>
                </a:solidFill>
                <a:highlight>
                  <a:srgbClr val="FFFFFF"/>
                </a:highlight>
              </a:rPr>
              <a:t>KRAS</a:t>
            </a:r>
            <a:r>
              <a:rPr lang="en" sz="1450">
                <a:solidFill>
                  <a:srgbClr val="505050"/>
                </a:solidFill>
                <a:highlight>
                  <a:srgbClr val="FFFFFF"/>
                </a:highlight>
              </a:rPr>
              <a:t>. </a:t>
            </a:r>
            <a:endParaRPr sz="1450">
              <a:solidFill>
                <a:srgbClr val="505050"/>
              </a:solidFill>
              <a:highlight>
                <a:srgbClr val="FFFFFF"/>
              </a:highlight>
            </a:endParaRPr>
          </a:p>
          <a:p>
            <a:pPr indent="-320675">
              <a:buClr>
                <a:srgbClr val="505050"/>
              </a:buClr>
              <a:buSzPts val="1450"/>
            </a:pPr>
            <a:r>
              <a:rPr lang="en" sz="1450">
                <a:solidFill>
                  <a:srgbClr val="505050"/>
                </a:solidFill>
                <a:highlight>
                  <a:srgbClr val="FFFFFF"/>
                </a:highlight>
              </a:rPr>
              <a:t>No new safety signals were identified based on collection of serious AEs during long-term FU.</a:t>
            </a:r>
            <a:endParaRPr sz="1200">
              <a:solidFill>
                <a:schemeClr val="dk1"/>
              </a:solidFill>
              <a:highlight>
                <a:schemeClr val="lt1"/>
              </a:highlight>
              <a:latin typeface="Calibri"/>
              <a:ea typeface="Calibri"/>
              <a:cs typeface="Calibri"/>
              <a:sym typeface="Calibri"/>
            </a:endParaRPr>
          </a:p>
          <a:p>
            <a:pPr marL="0" indent="0">
              <a:buNone/>
            </a:pPr>
            <a:endParaRPr sz="1200">
              <a:solidFill>
                <a:schemeClr val="dk1"/>
              </a:solidFill>
              <a:highlight>
                <a:schemeClr val="lt1"/>
              </a:highlight>
              <a:latin typeface="Calibri"/>
              <a:ea typeface="Calibri"/>
              <a:cs typeface="Calibri"/>
              <a:sym typeface="Calibri"/>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51"/>
          <p:cNvSpPr txBox="1">
            <a:spLocks noGrp="1"/>
          </p:cNvSpPr>
          <p:nvPr>
            <p:ph type="title"/>
          </p:nvPr>
        </p:nvSpPr>
        <p:spPr>
          <a:xfrm>
            <a:off x="311700" y="447406"/>
            <a:ext cx="8520600" cy="572700"/>
          </a:xfrm>
          <a:prstGeom prst="rect">
            <a:avLst/>
          </a:prstGeom>
        </p:spPr>
        <p:txBody>
          <a:bodyPr spcFirstLastPara="1" wrap="square" lIns="91425" tIns="91425" rIns="91425" bIns="91425" anchor="t" anchorCtr="0">
            <a:normAutofit fontScale="90000"/>
          </a:bodyPr>
          <a:lstStyle/>
          <a:p>
            <a:endParaRPr/>
          </a:p>
        </p:txBody>
      </p:sp>
      <p:sp>
        <p:nvSpPr>
          <p:cNvPr id="304" name="Google Shape;304;p51"/>
          <p:cNvSpPr txBox="1">
            <a:spLocks noGrp="1"/>
          </p:cNvSpPr>
          <p:nvPr>
            <p:ph type="body" idx="1"/>
          </p:nvPr>
        </p:nvSpPr>
        <p:spPr>
          <a:xfrm>
            <a:off x="311700" y="1154856"/>
            <a:ext cx="8520600" cy="3416400"/>
          </a:xfrm>
          <a:prstGeom prst="rect">
            <a:avLst/>
          </a:prstGeom>
        </p:spPr>
        <p:txBody>
          <a:bodyPr spcFirstLastPara="1" wrap="square" lIns="91425" tIns="91425" rIns="91425" bIns="91425" anchor="t" anchorCtr="0">
            <a:normAutofit/>
          </a:bodyPr>
          <a:lstStyle/>
          <a:p>
            <a:pPr marL="0" indent="0">
              <a:spcAft>
                <a:spcPts val="1200"/>
              </a:spcAft>
              <a:buNone/>
            </a:pPr>
            <a:endParaRPr/>
          </a:p>
        </p:txBody>
      </p:sp>
      <p:pic>
        <p:nvPicPr>
          <p:cNvPr id="305" name="Google Shape;305;p51"/>
          <p:cNvPicPr preferRelativeResize="0"/>
          <p:nvPr/>
        </p:nvPicPr>
        <p:blipFill>
          <a:blip r:embed="rId3">
            <a:alphaModFix/>
          </a:blip>
          <a:stretch>
            <a:fillRect/>
          </a:stretch>
        </p:blipFill>
        <p:spPr>
          <a:xfrm>
            <a:off x="1280251" y="1020107"/>
            <a:ext cx="6459049" cy="2677600"/>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52"/>
          <p:cNvSpPr txBox="1">
            <a:spLocks noGrp="1"/>
          </p:cNvSpPr>
          <p:nvPr>
            <p:ph type="title"/>
          </p:nvPr>
        </p:nvSpPr>
        <p:spPr>
          <a:xfrm>
            <a:off x="311700" y="447406"/>
            <a:ext cx="8520600" cy="572700"/>
          </a:xfrm>
          <a:prstGeom prst="rect">
            <a:avLst/>
          </a:prstGeom>
        </p:spPr>
        <p:txBody>
          <a:bodyPr spcFirstLastPara="1" wrap="square" lIns="91425" tIns="91425" rIns="91425" bIns="91425" anchor="t" anchorCtr="0">
            <a:normAutofit fontScale="90000"/>
          </a:bodyPr>
          <a:lstStyle/>
          <a:p>
            <a:endParaRPr/>
          </a:p>
        </p:txBody>
      </p:sp>
      <p:sp>
        <p:nvSpPr>
          <p:cNvPr id="311" name="Google Shape;311;p52"/>
          <p:cNvSpPr txBox="1">
            <a:spLocks noGrp="1"/>
          </p:cNvSpPr>
          <p:nvPr>
            <p:ph type="body" idx="1"/>
          </p:nvPr>
        </p:nvSpPr>
        <p:spPr>
          <a:xfrm>
            <a:off x="311700" y="1154856"/>
            <a:ext cx="8520600" cy="3416400"/>
          </a:xfrm>
          <a:prstGeom prst="rect">
            <a:avLst/>
          </a:prstGeom>
        </p:spPr>
        <p:txBody>
          <a:bodyPr spcFirstLastPara="1" wrap="square" lIns="91425" tIns="91425" rIns="91425" bIns="91425" anchor="t" anchorCtr="0">
            <a:normAutofit/>
          </a:bodyPr>
          <a:lstStyle/>
          <a:p>
            <a:pPr marL="0" indent="0">
              <a:spcAft>
                <a:spcPts val="1200"/>
              </a:spcAft>
              <a:buNone/>
            </a:pPr>
            <a:endParaRPr/>
          </a:p>
        </p:txBody>
      </p:sp>
      <p:pic>
        <p:nvPicPr>
          <p:cNvPr id="312" name="Google Shape;312;p52"/>
          <p:cNvPicPr preferRelativeResize="0"/>
          <p:nvPr/>
        </p:nvPicPr>
        <p:blipFill>
          <a:blip r:embed="rId3">
            <a:alphaModFix/>
          </a:blip>
          <a:stretch>
            <a:fillRect/>
          </a:stretch>
        </p:blipFill>
        <p:spPr>
          <a:xfrm>
            <a:off x="1147459" y="2382"/>
            <a:ext cx="6849080" cy="5143499"/>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53"/>
          <p:cNvSpPr txBox="1">
            <a:spLocks noGrp="1"/>
          </p:cNvSpPr>
          <p:nvPr>
            <p:ph type="title"/>
          </p:nvPr>
        </p:nvSpPr>
        <p:spPr>
          <a:xfrm>
            <a:off x="311700" y="447406"/>
            <a:ext cx="8520600" cy="572700"/>
          </a:xfrm>
          <a:prstGeom prst="rect">
            <a:avLst/>
          </a:prstGeom>
        </p:spPr>
        <p:txBody>
          <a:bodyPr spcFirstLastPara="1" wrap="square" lIns="91425" tIns="91425" rIns="91425" bIns="91425" anchor="t" anchorCtr="0">
            <a:normAutofit fontScale="90000"/>
          </a:bodyPr>
          <a:lstStyle/>
          <a:p>
            <a:endParaRPr/>
          </a:p>
        </p:txBody>
      </p:sp>
      <p:sp>
        <p:nvSpPr>
          <p:cNvPr id="318" name="Google Shape;318;p53"/>
          <p:cNvSpPr txBox="1">
            <a:spLocks noGrp="1"/>
          </p:cNvSpPr>
          <p:nvPr>
            <p:ph type="body" idx="1"/>
          </p:nvPr>
        </p:nvSpPr>
        <p:spPr>
          <a:xfrm>
            <a:off x="311700" y="1154856"/>
            <a:ext cx="8520600" cy="3416400"/>
          </a:xfrm>
          <a:prstGeom prst="rect">
            <a:avLst/>
          </a:prstGeom>
        </p:spPr>
        <p:txBody>
          <a:bodyPr spcFirstLastPara="1" wrap="square" lIns="91425" tIns="91425" rIns="91425" bIns="91425" anchor="t" anchorCtr="0">
            <a:normAutofit/>
          </a:bodyPr>
          <a:lstStyle/>
          <a:p>
            <a:pPr marL="0" indent="0">
              <a:spcAft>
                <a:spcPts val="1200"/>
              </a:spcAft>
              <a:buNone/>
            </a:pPr>
            <a:endParaRPr/>
          </a:p>
        </p:txBody>
      </p:sp>
      <p:pic>
        <p:nvPicPr>
          <p:cNvPr id="319" name="Google Shape;319;p53"/>
          <p:cNvPicPr preferRelativeResize="0"/>
          <p:nvPr/>
        </p:nvPicPr>
        <p:blipFill>
          <a:blip r:embed="rId3">
            <a:alphaModFix/>
          </a:blip>
          <a:stretch>
            <a:fillRect/>
          </a:stretch>
        </p:blipFill>
        <p:spPr>
          <a:xfrm>
            <a:off x="564042" y="773030"/>
            <a:ext cx="8015908" cy="33034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168401"/>
            <a:ext cx="6400800" cy="2915920"/>
          </a:xfrm>
        </p:spPr>
        <p:txBody>
          <a:bodyPr/>
          <a:lstStyle/>
          <a:p>
            <a:pPr algn="l"/>
            <a:r>
              <a:rPr lang="en-US">
                <a:solidFill>
                  <a:srgbClr val="002E51"/>
                </a:solidFill>
              </a:rPr>
              <a:t>Today, we will review:</a:t>
            </a:r>
          </a:p>
          <a:p>
            <a:pPr marL="342900" indent="-342900" algn="l">
              <a:buFont typeface="Arial" panose="020B0604020202020204" pitchFamily="34" charset="0"/>
              <a:buChar char="•"/>
            </a:pPr>
            <a:r>
              <a:rPr lang="en-US">
                <a:solidFill>
                  <a:srgbClr val="002E51"/>
                </a:solidFill>
              </a:rPr>
              <a:t>Long-term data for first line chemo-IO in ES SCLC</a:t>
            </a:r>
          </a:p>
          <a:p>
            <a:pPr marL="342900" indent="-342900" algn="l">
              <a:buFont typeface="Arial" panose="020B0604020202020204" pitchFamily="34" charset="0"/>
              <a:buChar char="•"/>
            </a:pPr>
            <a:r>
              <a:rPr lang="en-US">
                <a:solidFill>
                  <a:srgbClr val="002E51"/>
                </a:solidFill>
              </a:rPr>
              <a:t>Emerging biomarkers</a:t>
            </a:r>
          </a:p>
          <a:p>
            <a:pPr marL="342900" indent="-342900" algn="l">
              <a:buFont typeface="Arial" panose="020B0604020202020204" pitchFamily="34" charset="0"/>
              <a:buChar char="•"/>
            </a:pPr>
            <a:r>
              <a:rPr lang="en-US">
                <a:solidFill>
                  <a:srgbClr val="002E51"/>
                </a:solidFill>
              </a:rPr>
              <a:t>Evolving therapies for SCLC in second line and beyond</a:t>
            </a:r>
          </a:p>
        </p:txBody>
      </p:sp>
      <p:sp>
        <p:nvSpPr>
          <p:cNvPr id="4" name="Title 3"/>
          <p:cNvSpPr>
            <a:spLocks noGrp="1"/>
          </p:cNvSpPr>
          <p:nvPr>
            <p:ph type="title"/>
          </p:nvPr>
        </p:nvSpPr>
        <p:spPr>
          <a:xfrm>
            <a:off x="0" y="127465"/>
            <a:ext cx="9144000" cy="807256"/>
          </a:xfrm>
        </p:spPr>
        <p:txBody>
          <a:bodyPr/>
          <a:lstStyle/>
          <a:p>
            <a:r>
              <a:rPr lang="en-US" b="1"/>
              <a:t>Agenda</a:t>
            </a:r>
          </a:p>
        </p:txBody>
      </p:sp>
    </p:spTree>
    <p:extLst>
      <p:ext uri="{BB962C8B-B14F-4D97-AF65-F5344CB8AC3E}">
        <p14:creationId xmlns:p14="http://schemas.microsoft.com/office/powerpoint/2010/main" val="124971267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54"/>
          <p:cNvSpPr txBox="1">
            <a:spLocks noGrp="1"/>
          </p:cNvSpPr>
          <p:nvPr>
            <p:ph type="title"/>
          </p:nvPr>
        </p:nvSpPr>
        <p:spPr>
          <a:xfrm>
            <a:off x="311700" y="447406"/>
            <a:ext cx="8520600" cy="572700"/>
          </a:xfrm>
          <a:prstGeom prst="rect">
            <a:avLst/>
          </a:prstGeom>
        </p:spPr>
        <p:txBody>
          <a:bodyPr spcFirstLastPara="1" wrap="square" lIns="91425" tIns="91425" rIns="91425" bIns="91425" anchor="t" anchorCtr="0">
            <a:normAutofit fontScale="90000"/>
          </a:bodyPr>
          <a:lstStyle/>
          <a:p>
            <a:endParaRPr/>
          </a:p>
        </p:txBody>
      </p:sp>
      <p:sp>
        <p:nvSpPr>
          <p:cNvPr id="325" name="Google Shape;325;p54"/>
          <p:cNvSpPr txBox="1">
            <a:spLocks noGrp="1"/>
          </p:cNvSpPr>
          <p:nvPr>
            <p:ph type="body" idx="1"/>
          </p:nvPr>
        </p:nvSpPr>
        <p:spPr>
          <a:xfrm>
            <a:off x="311700" y="1154856"/>
            <a:ext cx="8520600" cy="3416400"/>
          </a:xfrm>
          <a:prstGeom prst="rect">
            <a:avLst/>
          </a:prstGeom>
        </p:spPr>
        <p:txBody>
          <a:bodyPr spcFirstLastPara="1" wrap="square" lIns="91425" tIns="91425" rIns="91425" bIns="91425" anchor="t" anchorCtr="0">
            <a:normAutofit/>
          </a:bodyPr>
          <a:lstStyle/>
          <a:p>
            <a:pPr marL="0" indent="0">
              <a:spcAft>
                <a:spcPts val="1200"/>
              </a:spcAft>
              <a:buNone/>
            </a:pPr>
            <a:endParaRPr/>
          </a:p>
        </p:txBody>
      </p:sp>
      <p:pic>
        <p:nvPicPr>
          <p:cNvPr id="326" name="Google Shape;326;p54"/>
          <p:cNvPicPr preferRelativeResize="0"/>
          <p:nvPr/>
        </p:nvPicPr>
        <p:blipFill>
          <a:blip r:embed="rId3">
            <a:alphaModFix/>
          </a:blip>
          <a:stretch>
            <a:fillRect/>
          </a:stretch>
        </p:blipFill>
        <p:spPr>
          <a:xfrm>
            <a:off x="134776" y="1297083"/>
            <a:ext cx="5281475" cy="2233275"/>
          </a:xfrm>
          <a:prstGeom prst="rect">
            <a:avLst/>
          </a:prstGeom>
          <a:noFill/>
          <a:ln>
            <a:noFill/>
          </a:ln>
        </p:spPr>
      </p:pic>
      <p:pic>
        <p:nvPicPr>
          <p:cNvPr id="327" name="Google Shape;327;p54"/>
          <p:cNvPicPr preferRelativeResize="0"/>
          <p:nvPr/>
        </p:nvPicPr>
        <p:blipFill>
          <a:blip r:embed="rId4">
            <a:alphaModFix/>
          </a:blip>
          <a:stretch>
            <a:fillRect/>
          </a:stretch>
        </p:blipFill>
        <p:spPr>
          <a:xfrm>
            <a:off x="5701149" y="1297069"/>
            <a:ext cx="2686316" cy="2233276"/>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55"/>
          <p:cNvSpPr txBox="1">
            <a:spLocks noGrp="1"/>
          </p:cNvSpPr>
          <p:nvPr>
            <p:ph type="body" idx="1"/>
          </p:nvPr>
        </p:nvSpPr>
        <p:spPr>
          <a:xfrm>
            <a:off x="356825" y="2375181"/>
            <a:ext cx="8520600" cy="2568600"/>
          </a:xfrm>
          <a:prstGeom prst="rect">
            <a:avLst/>
          </a:prstGeom>
        </p:spPr>
        <p:txBody>
          <a:bodyPr spcFirstLastPara="1" wrap="square" lIns="91425" tIns="91425" rIns="91425" bIns="91425" anchor="t" anchorCtr="0">
            <a:normAutofit/>
          </a:bodyPr>
          <a:lstStyle/>
          <a:p>
            <a:pPr indent="-317500">
              <a:buSzPts val="1400"/>
            </a:pPr>
            <a:r>
              <a:rPr lang="en" sz="1400"/>
              <a:t>The phase III PACIFIC trial compared durvalumab with placebo in patients with unresectable, stage III non–small-cell lung cancer and no disease progression after concurrent chemoradiotherapy. </a:t>
            </a:r>
            <a:endParaRPr sz="1400"/>
          </a:p>
          <a:p>
            <a:pPr indent="0">
              <a:spcBef>
                <a:spcPts val="1200"/>
              </a:spcBef>
              <a:buNone/>
            </a:pPr>
            <a:endParaRPr sz="1400"/>
          </a:p>
          <a:p>
            <a:pPr indent="-317500">
              <a:spcBef>
                <a:spcPts val="1200"/>
              </a:spcBef>
              <a:buSzPts val="1400"/>
            </a:pPr>
            <a:r>
              <a:rPr lang="en" sz="1400"/>
              <a:t>Consolidation durvalumab was associated with significant improvements in the primary end points of overall survival (OS; stratified hazard ratio [HR], 0.68; 95% CI, 0.53 to 0.87; P = .00251) and progression-free survival (PFS [blinded independent central review; RECIST v1.1]; stratified HR, 0.52; 95% CI, 0.42 to 0.65; P &lt; .0001), with manageable safety.</a:t>
            </a:r>
            <a:endParaRPr sz="1400"/>
          </a:p>
        </p:txBody>
      </p:sp>
      <p:pic>
        <p:nvPicPr>
          <p:cNvPr id="333" name="Google Shape;333;p55"/>
          <p:cNvPicPr preferRelativeResize="0"/>
          <p:nvPr/>
        </p:nvPicPr>
        <p:blipFill>
          <a:blip r:embed="rId3">
            <a:alphaModFix/>
          </a:blip>
          <a:stretch>
            <a:fillRect/>
          </a:stretch>
        </p:blipFill>
        <p:spPr>
          <a:xfrm>
            <a:off x="1847664" y="334108"/>
            <a:ext cx="5448673" cy="1750601"/>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56"/>
          <p:cNvSpPr txBox="1">
            <a:spLocks noGrp="1"/>
          </p:cNvSpPr>
          <p:nvPr>
            <p:ph type="title"/>
          </p:nvPr>
        </p:nvSpPr>
        <p:spPr>
          <a:xfrm>
            <a:off x="311700" y="447406"/>
            <a:ext cx="8520600" cy="572700"/>
          </a:xfrm>
          <a:prstGeom prst="rect">
            <a:avLst/>
          </a:prstGeom>
        </p:spPr>
        <p:txBody>
          <a:bodyPr spcFirstLastPara="1" wrap="square" lIns="91425" tIns="91425" rIns="91425" bIns="91425" anchor="t" anchorCtr="0">
            <a:normAutofit fontScale="90000"/>
          </a:bodyPr>
          <a:lstStyle/>
          <a:p>
            <a:endParaRPr/>
          </a:p>
        </p:txBody>
      </p:sp>
      <p:sp>
        <p:nvSpPr>
          <p:cNvPr id="339" name="Google Shape;339;p56"/>
          <p:cNvSpPr txBox="1">
            <a:spLocks noGrp="1"/>
          </p:cNvSpPr>
          <p:nvPr>
            <p:ph type="body" idx="1"/>
          </p:nvPr>
        </p:nvSpPr>
        <p:spPr>
          <a:xfrm>
            <a:off x="311700" y="1154856"/>
            <a:ext cx="2850600" cy="3416400"/>
          </a:xfrm>
          <a:prstGeom prst="rect">
            <a:avLst/>
          </a:prstGeom>
        </p:spPr>
        <p:txBody>
          <a:bodyPr spcFirstLastPara="1" wrap="square" lIns="91425" tIns="91425" rIns="91425" bIns="91425" anchor="t" anchorCtr="0">
            <a:normAutofit fontScale="92500"/>
          </a:bodyPr>
          <a:lstStyle/>
          <a:p>
            <a:pPr marL="0" indent="0">
              <a:spcAft>
                <a:spcPts val="1200"/>
              </a:spcAft>
              <a:buNone/>
            </a:pPr>
            <a:r>
              <a:rPr lang="en" sz="1050">
                <a:solidFill>
                  <a:srgbClr val="707070"/>
                </a:solidFill>
                <a:highlight>
                  <a:srgbClr val="FFFFFF"/>
                </a:highlight>
                <a:latin typeface="Roboto"/>
                <a:ea typeface="Roboto"/>
                <a:cs typeface="Roboto"/>
                <a:sym typeface="Roboto"/>
              </a:rPr>
              <a:t>CONSORT diagram. Study data collected up to the DCO date of January 11, 2021. Patients who completed 12 months of study treatment are those for whom the electronic case report form showed that they had received the maximum number of cycles of study treatment. </a:t>
            </a:r>
            <a:r>
              <a:rPr lang="en" sz="800">
                <a:solidFill>
                  <a:srgbClr val="707070"/>
                </a:solidFill>
                <a:highlight>
                  <a:srgbClr val="FFFFFF"/>
                </a:highlight>
                <a:latin typeface="Roboto"/>
                <a:ea typeface="Roboto"/>
                <a:cs typeface="Roboto"/>
                <a:sym typeface="Roboto"/>
              </a:rPr>
              <a:t>a</a:t>
            </a:r>
            <a:r>
              <a:rPr lang="en" sz="1050">
                <a:solidFill>
                  <a:srgbClr val="707070"/>
                </a:solidFill>
                <a:highlight>
                  <a:srgbClr val="FFFFFF"/>
                </a:highlight>
                <a:latin typeface="Roboto"/>
                <a:ea typeface="Roboto"/>
                <a:cs typeface="Roboto"/>
                <a:sym typeface="Roboto"/>
              </a:rPr>
              <a:t>Informed consent received. </a:t>
            </a:r>
            <a:r>
              <a:rPr lang="en" sz="800">
                <a:solidFill>
                  <a:srgbClr val="707070"/>
                </a:solidFill>
                <a:highlight>
                  <a:srgbClr val="FFFFFF"/>
                </a:highlight>
                <a:latin typeface="Roboto"/>
                <a:ea typeface="Roboto"/>
                <a:cs typeface="Roboto"/>
                <a:sym typeface="Roboto"/>
              </a:rPr>
              <a:t>b</a:t>
            </a:r>
            <a:r>
              <a:rPr lang="en" sz="1050">
                <a:solidFill>
                  <a:srgbClr val="707070"/>
                </a:solidFill>
                <a:highlight>
                  <a:srgbClr val="FFFFFF"/>
                </a:highlight>
                <a:latin typeface="Roboto"/>
                <a:ea typeface="Roboto"/>
                <a:cs typeface="Roboto"/>
                <a:sym typeface="Roboto"/>
              </a:rPr>
              <a:t>Four patients did not receive their assigned study treatment because of neutropenia (n = 1), worsening chronic obstructive pulmonary disease (n = 1), and patient decision (n = 2). </a:t>
            </a:r>
            <a:r>
              <a:rPr lang="en" sz="800">
                <a:solidFill>
                  <a:srgbClr val="707070"/>
                </a:solidFill>
                <a:highlight>
                  <a:srgbClr val="FFFFFF"/>
                </a:highlight>
                <a:latin typeface="Roboto"/>
                <a:ea typeface="Roboto"/>
                <a:cs typeface="Roboto"/>
                <a:sym typeface="Roboto"/>
              </a:rPr>
              <a:t>c</a:t>
            </a:r>
            <a:r>
              <a:rPr lang="en" sz="1050">
                <a:solidFill>
                  <a:srgbClr val="707070"/>
                </a:solidFill>
                <a:highlight>
                  <a:srgbClr val="FFFFFF"/>
                </a:highlight>
                <a:latin typeface="Roboto"/>
                <a:ea typeface="Roboto"/>
                <a:cs typeface="Roboto"/>
                <a:sym typeface="Roboto"/>
              </a:rPr>
              <a:t>Nine patients (durvalumab, n = 4; placebo, n = 5) who terminated the study because of patient decision have subsequently died; one additional patient (placebo arm) with missing termination reason has subsequently died. AE, adverse event; DCO, data cutoff.</a:t>
            </a:r>
            <a:endParaRPr/>
          </a:p>
        </p:txBody>
      </p:sp>
      <p:pic>
        <p:nvPicPr>
          <p:cNvPr id="340" name="Google Shape;340;p56"/>
          <p:cNvPicPr preferRelativeResize="0"/>
          <p:nvPr/>
        </p:nvPicPr>
        <p:blipFill>
          <a:blip r:embed="rId3">
            <a:alphaModFix/>
          </a:blip>
          <a:stretch>
            <a:fillRect/>
          </a:stretch>
        </p:blipFill>
        <p:spPr>
          <a:xfrm>
            <a:off x="3283600" y="-19606"/>
            <a:ext cx="5760224" cy="5187474"/>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57"/>
          <p:cNvSpPr txBox="1">
            <a:spLocks noGrp="1"/>
          </p:cNvSpPr>
          <p:nvPr>
            <p:ph type="title"/>
          </p:nvPr>
        </p:nvSpPr>
        <p:spPr>
          <a:xfrm>
            <a:off x="311700" y="447406"/>
            <a:ext cx="8520600" cy="572700"/>
          </a:xfrm>
          <a:prstGeom prst="rect">
            <a:avLst/>
          </a:prstGeom>
        </p:spPr>
        <p:txBody>
          <a:bodyPr spcFirstLastPara="1" wrap="square" lIns="91425" tIns="91425" rIns="91425" bIns="91425" anchor="t" anchorCtr="0">
            <a:normAutofit fontScale="90000"/>
          </a:bodyPr>
          <a:lstStyle/>
          <a:p>
            <a:endParaRPr/>
          </a:p>
        </p:txBody>
      </p:sp>
      <p:sp>
        <p:nvSpPr>
          <p:cNvPr id="346" name="Google Shape;346;p57"/>
          <p:cNvSpPr txBox="1">
            <a:spLocks noGrp="1"/>
          </p:cNvSpPr>
          <p:nvPr>
            <p:ph type="body" idx="1"/>
          </p:nvPr>
        </p:nvSpPr>
        <p:spPr>
          <a:xfrm>
            <a:off x="311700" y="1154856"/>
            <a:ext cx="2936100" cy="3416400"/>
          </a:xfrm>
          <a:prstGeom prst="rect">
            <a:avLst/>
          </a:prstGeom>
        </p:spPr>
        <p:txBody>
          <a:bodyPr spcFirstLastPara="1" wrap="square" lIns="91425" tIns="91425" rIns="91425" bIns="91425" anchor="t" anchorCtr="0">
            <a:normAutofit fontScale="92500" lnSpcReduction="10000"/>
          </a:bodyPr>
          <a:lstStyle/>
          <a:p>
            <a:pPr marL="0" indent="0">
              <a:spcAft>
                <a:spcPts val="1200"/>
              </a:spcAft>
              <a:buNone/>
            </a:pPr>
            <a:r>
              <a:rPr lang="en" sz="1050" b="1">
                <a:solidFill>
                  <a:srgbClr val="707070"/>
                </a:solidFill>
                <a:highlight>
                  <a:srgbClr val="FFFFFF"/>
                </a:highlight>
                <a:latin typeface="Roboto"/>
                <a:ea typeface="Roboto"/>
                <a:cs typeface="Roboto"/>
                <a:sym typeface="Roboto"/>
              </a:rPr>
              <a:t>Updated (A) OS and (B) PFS</a:t>
            </a:r>
            <a:r>
              <a:rPr lang="en" sz="1050">
                <a:solidFill>
                  <a:srgbClr val="707070"/>
                </a:solidFill>
                <a:highlight>
                  <a:srgbClr val="FFFFFF"/>
                </a:highlight>
                <a:latin typeface="Roboto"/>
                <a:ea typeface="Roboto"/>
                <a:cs typeface="Roboto"/>
                <a:sym typeface="Roboto"/>
              </a:rPr>
              <a:t> (blinded independent central review) in the intent-to-treat population. The vertical dashed lines indicate yearly landmarks; the associated numerical values represent the OS and PFS rates at the landmark. OS was defined as time from random assignment until death from any cause. PFS was defined as time from random assignment to the date of the first documented event of tumor progression or death in the absence of disease progression. For PFS, patients who had not progressed or died at the time of the data cutoff were censored at the time of their last evaluable RECIST assessment; however, if the patient progressed or died after ≥ 2 missed visits, they were censored at the time of the latest evaluable RECIST assessment before the two missed visits. HR, hazard ratio; OS, overall survival; PFS, progression-free survival.</a:t>
            </a:r>
            <a:endParaRPr/>
          </a:p>
        </p:txBody>
      </p:sp>
      <p:pic>
        <p:nvPicPr>
          <p:cNvPr id="347" name="Google Shape;347;p57"/>
          <p:cNvPicPr preferRelativeResize="0"/>
          <p:nvPr/>
        </p:nvPicPr>
        <p:blipFill>
          <a:blip r:embed="rId3">
            <a:alphaModFix/>
          </a:blip>
          <a:stretch>
            <a:fillRect/>
          </a:stretch>
        </p:blipFill>
        <p:spPr>
          <a:xfrm>
            <a:off x="3583376" y="2382"/>
            <a:ext cx="5248933" cy="5143501"/>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58"/>
          <p:cNvSpPr txBox="1">
            <a:spLocks noGrp="1"/>
          </p:cNvSpPr>
          <p:nvPr>
            <p:ph type="body" idx="1"/>
          </p:nvPr>
        </p:nvSpPr>
        <p:spPr>
          <a:xfrm>
            <a:off x="300200" y="969606"/>
            <a:ext cx="2485500" cy="3416400"/>
          </a:xfrm>
          <a:prstGeom prst="rect">
            <a:avLst/>
          </a:prstGeom>
        </p:spPr>
        <p:txBody>
          <a:bodyPr spcFirstLastPara="1" wrap="square" lIns="91425" tIns="91425" rIns="91425" bIns="91425" anchor="t" anchorCtr="0">
            <a:normAutofit/>
          </a:bodyPr>
          <a:lstStyle/>
          <a:p>
            <a:pPr marL="0" indent="0">
              <a:buNone/>
            </a:pPr>
            <a:r>
              <a:rPr lang="en" sz="1050">
                <a:solidFill>
                  <a:srgbClr val="707070"/>
                </a:solidFill>
                <a:highlight>
                  <a:srgbClr val="FFFFFF"/>
                </a:highlight>
                <a:latin typeface="Roboto"/>
                <a:ea typeface="Roboto"/>
                <a:cs typeface="Roboto"/>
                <a:sym typeface="Roboto"/>
              </a:rPr>
              <a:t>Updated TTDM (blinded independent central review) in the intent-to-treat population. The vertical dashed lines indicate yearly landmarks; the associated numerical values represent the TTDM rates at the landmark. TTDM was defined as time from random assignment until the first date of distant metastasis or death in the absence of distant metastasis. HR, hazard ratio; TTDM, </a:t>
            </a:r>
            <a:r>
              <a:rPr lang="en" sz="1050" b="1">
                <a:solidFill>
                  <a:srgbClr val="707070"/>
                </a:solidFill>
                <a:highlight>
                  <a:srgbClr val="FFFFFF"/>
                </a:highlight>
                <a:latin typeface="Roboto"/>
                <a:ea typeface="Roboto"/>
                <a:cs typeface="Roboto"/>
                <a:sym typeface="Roboto"/>
              </a:rPr>
              <a:t>time to death or distant metastasis</a:t>
            </a:r>
            <a:r>
              <a:rPr lang="en" sz="1050">
                <a:solidFill>
                  <a:srgbClr val="707070"/>
                </a:solidFill>
                <a:highlight>
                  <a:srgbClr val="FFFFFF"/>
                </a:highlight>
                <a:latin typeface="Roboto"/>
                <a:ea typeface="Roboto"/>
                <a:cs typeface="Roboto"/>
                <a:sym typeface="Roboto"/>
              </a:rPr>
              <a:t>.</a:t>
            </a:r>
            <a:endParaRPr sz="1050">
              <a:solidFill>
                <a:srgbClr val="707070"/>
              </a:solidFill>
              <a:highlight>
                <a:srgbClr val="FFFFFF"/>
              </a:highlight>
              <a:latin typeface="Roboto"/>
              <a:ea typeface="Roboto"/>
              <a:cs typeface="Roboto"/>
              <a:sym typeface="Roboto"/>
            </a:endParaRPr>
          </a:p>
          <a:p>
            <a:pPr marL="0" indent="0">
              <a:spcBef>
                <a:spcPts val="1200"/>
              </a:spcBef>
              <a:buNone/>
            </a:pPr>
            <a:endParaRPr sz="1050">
              <a:solidFill>
                <a:srgbClr val="707070"/>
              </a:solidFill>
              <a:highlight>
                <a:srgbClr val="FFFFFF"/>
              </a:highlight>
              <a:latin typeface="Roboto"/>
              <a:ea typeface="Roboto"/>
              <a:cs typeface="Roboto"/>
              <a:sym typeface="Roboto"/>
            </a:endParaRPr>
          </a:p>
          <a:p>
            <a:pPr marL="0" indent="0">
              <a:spcBef>
                <a:spcPts val="1200"/>
              </a:spcBef>
              <a:spcAft>
                <a:spcPts val="1200"/>
              </a:spcAft>
              <a:buNone/>
            </a:pPr>
            <a:endParaRPr sz="1050">
              <a:solidFill>
                <a:srgbClr val="707070"/>
              </a:solidFill>
              <a:highlight>
                <a:srgbClr val="FFFFFF"/>
              </a:highlight>
              <a:latin typeface="Roboto"/>
              <a:ea typeface="Roboto"/>
              <a:cs typeface="Roboto"/>
              <a:sym typeface="Roboto"/>
            </a:endParaRPr>
          </a:p>
        </p:txBody>
      </p:sp>
      <p:pic>
        <p:nvPicPr>
          <p:cNvPr id="353" name="Google Shape;353;p58"/>
          <p:cNvPicPr preferRelativeResize="0"/>
          <p:nvPr/>
        </p:nvPicPr>
        <p:blipFill>
          <a:blip r:embed="rId3">
            <a:alphaModFix/>
          </a:blip>
          <a:stretch>
            <a:fillRect/>
          </a:stretch>
        </p:blipFill>
        <p:spPr>
          <a:xfrm>
            <a:off x="2785700" y="969606"/>
            <a:ext cx="6285752" cy="3118700"/>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59"/>
          <p:cNvSpPr txBox="1">
            <a:spLocks noGrp="1"/>
          </p:cNvSpPr>
          <p:nvPr>
            <p:ph type="title"/>
          </p:nvPr>
        </p:nvSpPr>
        <p:spPr>
          <a:xfrm>
            <a:off x="311700" y="447406"/>
            <a:ext cx="8520600" cy="572700"/>
          </a:xfrm>
          <a:prstGeom prst="rect">
            <a:avLst/>
          </a:prstGeom>
        </p:spPr>
        <p:txBody>
          <a:bodyPr spcFirstLastPara="1" wrap="square" lIns="91425" tIns="91425" rIns="91425" bIns="91425" anchor="t" anchorCtr="0">
            <a:normAutofit fontScale="90000"/>
          </a:bodyPr>
          <a:lstStyle/>
          <a:p>
            <a:endParaRPr/>
          </a:p>
        </p:txBody>
      </p:sp>
      <p:sp>
        <p:nvSpPr>
          <p:cNvPr id="359" name="Google Shape;359;p59"/>
          <p:cNvSpPr txBox="1">
            <a:spLocks noGrp="1"/>
          </p:cNvSpPr>
          <p:nvPr>
            <p:ph type="body" idx="1"/>
          </p:nvPr>
        </p:nvSpPr>
        <p:spPr>
          <a:xfrm>
            <a:off x="311700" y="1154856"/>
            <a:ext cx="2951700" cy="3416400"/>
          </a:xfrm>
          <a:prstGeom prst="rect">
            <a:avLst/>
          </a:prstGeom>
        </p:spPr>
        <p:txBody>
          <a:bodyPr spcFirstLastPara="1" wrap="square" lIns="91425" tIns="91425" rIns="91425" bIns="91425" anchor="t" anchorCtr="0">
            <a:normAutofit/>
          </a:bodyPr>
          <a:lstStyle/>
          <a:p>
            <a:pPr marL="0" indent="0">
              <a:spcAft>
                <a:spcPts val="1200"/>
              </a:spcAft>
              <a:buNone/>
            </a:pPr>
            <a:r>
              <a:rPr lang="en" sz="1050">
                <a:solidFill>
                  <a:srgbClr val="707070"/>
                </a:solidFill>
                <a:highlight>
                  <a:srgbClr val="FFFFFF"/>
                </a:highlight>
                <a:latin typeface="Roboto"/>
                <a:ea typeface="Roboto"/>
                <a:cs typeface="Roboto"/>
                <a:sym typeface="Roboto"/>
              </a:rPr>
              <a:t>Updated OS by prespecified and exploratory, post hoc subgroups. </a:t>
            </a:r>
            <a:r>
              <a:rPr lang="en" sz="800">
                <a:solidFill>
                  <a:srgbClr val="707070"/>
                </a:solidFill>
                <a:highlight>
                  <a:srgbClr val="FFFFFF"/>
                </a:highlight>
                <a:latin typeface="Roboto"/>
                <a:ea typeface="Roboto"/>
                <a:cs typeface="Roboto"/>
                <a:sym typeface="Roboto"/>
              </a:rPr>
              <a:t> </a:t>
            </a:r>
            <a:endParaRPr/>
          </a:p>
        </p:txBody>
      </p:sp>
      <p:pic>
        <p:nvPicPr>
          <p:cNvPr id="360" name="Google Shape;360;p59"/>
          <p:cNvPicPr preferRelativeResize="0"/>
          <p:nvPr/>
        </p:nvPicPr>
        <p:blipFill>
          <a:blip r:embed="rId3">
            <a:alphaModFix/>
          </a:blip>
          <a:stretch>
            <a:fillRect/>
          </a:stretch>
        </p:blipFill>
        <p:spPr>
          <a:xfrm>
            <a:off x="3586725" y="2382"/>
            <a:ext cx="4477942" cy="5143501"/>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60"/>
          <p:cNvPicPr preferRelativeResize="0"/>
          <p:nvPr/>
        </p:nvPicPr>
        <p:blipFill>
          <a:blip r:embed="rId3">
            <a:alphaModFix/>
          </a:blip>
          <a:stretch>
            <a:fillRect/>
          </a:stretch>
        </p:blipFill>
        <p:spPr>
          <a:xfrm>
            <a:off x="433938" y="2382"/>
            <a:ext cx="3881415" cy="5188223"/>
          </a:xfrm>
          <a:prstGeom prst="rect">
            <a:avLst/>
          </a:prstGeom>
          <a:noFill/>
          <a:ln>
            <a:noFill/>
          </a:ln>
        </p:spPr>
      </p:pic>
      <p:pic>
        <p:nvPicPr>
          <p:cNvPr id="366" name="Google Shape;366;p60"/>
          <p:cNvPicPr preferRelativeResize="0"/>
          <p:nvPr/>
        </p:nvPicPr>
        <p:blipFill>
          <a:blip r:embed="rId4">
            <a:alphaModFix/>
          </a:blip>
          <a:stretch>
            <a:fillRect/>
          </a:stretch>
        </p:blipFill>
        <p:spPr>
          <a:xfrm>
            <a:off x="4795351" y="2381"/>
            <a:ext cx="3775883" cy="5143502"/>
          </a:xfrm>
          <a:prstGeom prst="rect">
            <a:avLst/>
          </a:prstGeom>
          <a:noFill/>
          <a:ln>
            <a:noFill/>
          </a:ln>
        </p:spPr>
      </p:pic>
      <p:sp>
        <p:nvSpPr>
          <p:cNvPr id="367" name="Google Shape;367;p60"/>
          <p:cNvSpPr txBox="1"/>
          <p:nvPr/>
        </p:nvSpPr>
        <p:spPr>
          <a:xfrm>
            <a:off x="1910750" y="297581"/>
            <a:ext cx="763800" cy="307800"/>
          </a:xfrm>
          <a:prstGeom prst="rect">
            <a:avLst/>
          </a:prstGeom>
          <a:noFill/>
          <a:ln>
            <a:noFill/>
          </a:ln>
        </p:spPr>
        <p:txBody>
          <a:bodyPr spcFirstLastPara="1" wrap="square" lIns="91425" tIns="91425" rIns="91425" bIns="91425" anchor="t" anchorCtr="0">
            <a:spAutoFit/>
          </a:bodyPr>
          <a:lstStyle/>
          <a:p>
            <a:pPr>
              <a:spcBef>
                <a:spcPts val="0"/>
              </a:spcBef>
              <a:spcAft>
                <a:spcPts val="0"/>
              </a:spcAft>
            </a:pPr>
            <a:r>
              <a:rPr lang="en" sz="800" b="1">
                <a:solidFill>
                  <a:schemeClr val="dk2"/>
                </a:solidFill>
              </a:rPr>
              <a:t>PD-L1&gt;25%</a:t>
            </a:r>
            <a:endParaRPr sz="800" b="1">
              <a:solidFill>
                <a:schemeClr val="dk2"/>
              </a:solidFill>
            </a:endParaRPr>
          </a:p>
        </p:txBody>
      </p:sp>
      <p:sp>
        <p:nvSpPr>
          <p:cNvPr id="368" name="Google Shape;368;p60"/>
          <p:cNvSpPr txBox="1"/>
          <p:nvPr/>
        </p:nvSpPr>
        <p:spPr>
          <a:xfrm>
            <a:off x="1910750" y="1943631"/>
            <a:ext cx="763800" cy="307800"/>
          </a:xfrm>
          <a:prstGeom prst="rect">
            <a:avLst/>
          </a:prstGeom>
          <a:noFill/>
          <a:ln>
            <a:noFill/>
          </a:ln>
        </p:spPr>
        <p:txBody>
          <a:bodyPr spcFirstLastPara="1" wrap="square" lIns="91425" tIns="91425" rIns="91425" bIns="91425" anchor="t" anchorCtr="0">
            <a:spAutoFit/>
          </a:bodyPr>
          <a:lstStyle/>
          <a:p>
            <a:pPr>
              <a:spcBef>
                <a:spcPts val="0"/>
              </a:spcBef>
              <a:spcAft>
                <a:spcPts val="0"/>
              </a:spcAft>
            </a:pPr>
            <a:r>
              <a:rPr lang="en" sz="800" b="1">
                <a:solidFill>
                  <a:schemeClr val="dk2"/>
                </a:solidFill>
              </a:rPr>
              <a:t>PD-L1&lt;25%</a:t>
            </a:r>
            <a:endParaRPr sz="800" b="1">
              <a:solidFill>
                <a:schemeClr val="dk2"/>
              </a:solidFill>
            </a:endParaRPr>
          </a:p>
        </p:txBody>
      </p:sp>
      <p:sp>
        <p:nvSpPr>
          <p:cNvPr id="369" name="Google Shape;369;p60"/>
          <p:cNvSpPr txBox="1"/>
          <p:nvPr/>
        </p:nvSpPr>
        <p:spPr>
          <a:xfrm>
            <a:off x="2049750" y="3544731"/>
            <a:ext cx="763800" cy="307800"/>
          </a:xfrm>
          <a:prstGeom prst="rect">
            <a:avLst/>
          </a:prstGeom>
          <a:noFill/>
          <a:ln>
            <a:noFill/>
          </a:ln>
        </p:spPr>
        <p:txBody>
          <a:bodyPr spcFirstLastPara="1" wrap="square" lIns="91425" tIns="91425" rIns="91425" bIns="91425" anchor="t" anchorCtr="0">
            <a:spAutoFit/>
          </a:bodyPr>
          <a:lstStyle/>
          <a:p>
            <a:pPr>
              <a:spcBef>
                <a:spcPts val="0"/>
              </a:spcBef>
              <a:spcAft>
                <a:spcPts val="0"/>
              </a:spcAft>
            </a:pPr>
            <a:r>
              <a:rPr lang="en" sz="800" b="1">
                <a:solidFill>
                  <a:schemeClr val="dk2"/>
                </a:solidFill>
              </a:rPr>
              <a:t>PD-L1&gt;1%</a:t>
            </a:r>
            <a:endParaRPr sz="800" b="1">
              <a:solidFill>
                <a:schemeClr val="dk2"/>
              </a:solidFill>
            </a:endParaRPr>
          </a:p>
        </p:txBody>
      </p:sp>
      <p:sp>
        <p:nvSpPr>
          <p:cNvPr id="370" name="Google Shape;370;p60"/>
          <p:cNvSpPr txBox="1"/>
          <p:nvPr/>
        </p:nvSpPr>
        <p:spPr>
          <a:xfrm>
            <a:off x="5989600" y="1710969"/>
            <a:ext cx="1337400" cy="307800"/>
          </a:xfrm>
          <a:prstGeom prst="rect">
            <a:avLst/>
          </a:prstGeom>
          <a:noFill/>
          <a:ln>
            <a:noFill/>
          </a:ln>
        </p:spPr>
        <p:txBody>
          <a:bodyPr spcFirstLastPara="1" wrap="square" lIns="91425" tIns="91425" rIns="91425" bIns="91425" anchor="t" anchorCtr="0">
            <a:spAutoFit/>
          </a:bodyPr>
          <a:lstStyle/>
          <a:p>
            <a:pPr>
              <a:spcBef>
                <a:spcPts val="0"/>
              </a:spcBef>
              <a:spcAft>
                <a:spcPts val="0"/>
              </a:spcAft>
            </a:pPr>
            <a:r>
              <a:rPr lang="en" sz="800" b="1">
                <a:solidFill>
                  <a:schemeClr val="dk2"/>
                </a:solidFill>
              </a:rPr>
              <a:t>PD-L1 unknown</a:t>
            </a:r>
            <a:endParaRPr sz="800" b="1">
              <a:solidFill>
                <a:schemeClr val="dk2"/>
              </a:solidFill>
            </a:endParaRPr>
          </a:p>
        </p:txBody>
      </p:sp>
      <p:sp>
        <p:nvSpPr>
          <p:cNvPr id="371" name="Google Shape;371;p60"/>
          <p:cNvSpPr txBox="1"/>
          <p:nvPr/>
        </p:nvSpPr>
        <p:spPr>
          <a:xfrm>
            <a:off x="6150100" y="105081"/>
            <a:ext cx="763800" cy="307800"/>
          </a:xfrm>
          <a:prstGeom prst="rect">
            <a:avLst/>
          </a:prstGeom>
          <a:noFill/>
          <a:ln>
            <a:noFill/>
          </a:ln>
        </p:spPr>
        <p:txBody>
          <a:bodyPr spcFirstLastPara="1" wrap="square" lIns="91425" tIns="91425" rIns="91425" bIns="91425" anchor="t" anchorCtr="0">
            <a:spAutoFit/>
          </a:bodyPr>
          <a:lstStyle/>
          <a:p>
            <a:pPr>
              <a:spcBef>
                <a:spcPts val="0"/>
              </a:spcBef>
              <a:spcAft>
                <a:spcPts val="0"/>
              </a:spcAft>
            </a:pPr>
            <a:r>
              <a:rPr lang="en" sz="800" b="1">
                <a:solidFill>
                  <a:schemeClr val="dk2"/>
                </a:solidFill>
              </a:rPr>
              <a:t>PD-L1&lt;1%</a:t>
            </a:r>
            <a:endParaRPr sz="800" b="1">
              <a:solidFill>
                <a:schemeClr val="dk2"/>
              </a:solidFill>
            </a:endParaRPr>
          </a:p>
        </p:txBody>
      </p:sp>
      <p:sp>
        <p:nvSpPr>
          <p:cNvPr id="372" name="Google Shape;372;p60"/>
          <p:cNvSpPr txBox="1"/>
          <p:nvPr/>
        </p:nvSpPr>
        <p:spPr>
          <a:xfrm>
            <a:off x="6150100" y="3316881"/>
            <a:ext cx="1016400" cy="307800"/>
          </a:xfrm>
          <a:prstGeom prst="rect">
            <a:avLst/>
          </a:prstGeom>
          <a:noFill/>
          <a:ln>
            <a:noFill/>
          </a:ln>
        </p:spPr>
        <p:txBody>
          <a:bodyPr spcFirstLastPara="1" wrap="square" lIns="91425" tIns="91425" rIns="91425" bIns="91425" anchor="t" anchorCtr="0">
            <a:spAutoFit/>
          </a:bodyPr>
          <a:lstStyle/>
          <a:p>
            <a:pPr>
              <a:spcBef>
                <a:spcPts val="0"/>
              </a:spcBef>
              <a:spcAft>
                <a:spcPts val="0"/>
              </a:spcAft>
            </a:pPr>
            <a:r>
              <a:rPr lang="en" sz="800" b="1">
                <a:solidFill>
                  <a:schemeClr val="dk2"/>
                </a:solidFill>
              </a:rPr>
              <a:t>PD-L1 1-25%</a:t>
            </a:r>
            <a:endParaRPr sz="800" b="1">
              <a:solidFill>
                <a:schemeClr val="dk2"/>
              </a:solidFill>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61"/>
          <p:cNvSpPr txBox="1">
            <a:spLocks noGrp="1"/>
          </p:cNvSpPr>
          <p:nvPr>
            <p:ph type="title"/>
          </p:nvPr>
        </p:nvSpPr>
        <p:spPr>
          <a:xfrm>
            <a:off x="311700" y="447406"/>
            <a:ext cx="8520600" cy="572700"/>
          </a:xfrm>
          <a:prstGeom prst="rect">
            <a:avLst/>
          </a:prstGeom>
        </p:spPr>
        <p:txBody>
          <a:bodyPr spcFirstLastPara="1" wrap="square" lIns="91425" tIns="91425" rIns="91425" bIns="91425" anchor="t" anchorCtr="0">
            <a:normAutofit fontScale="90000"/>
          </a:bodyPr>
          <a:lstStyle/>
          <a:p>
            <a:endParaRPr/>
          </a:p>
        </p:txBody>
      </p:sp>
      <p:sp>
        <p:nvSpPr>
          <p:cNvPr id="378" name="Google Shape;378;p61"/>
          <p:cNvSpPr txBox="1">
            <a:spLocks noGrp="1"/>
          </p:cNvSpPr>
          <p:nvPr>
            <p:ph type="body" idx="1"/>
          </p:nvPr>
        </p:nvSpPr>
        <p:spPr>
          <a:xfrm>
            <a:off x="311700" y="1154856"/>
            <a:ext cx="8520600" cy="3416400"/>
          </a:xfrm>
          <a:prstGeom prst="rect">
            <a:avLst/>
          </a:prstGeom>
        </p:spPr>
        <p:txBody>
          <a:bodyPr spcFirstLastPara="1" wrap="square" lIns="91425" tIns="91425" rIns="91425" bIns="91425" anchor="t" anchorCtr="0">
            <a:normAutofit/>
          </a:bodyPr>
          <a:lstStyle/>
          <a:p>
            <a:pPr marL="0" indent="0">
              <a:spcAft>
                <a:spcPts val="1200"/>
              </a:spcAft>
              <a:buNone/>
            </a:pPr>
            <a:endParaRPr/>
          </a:p>
        </p:txBody>
      </p:sp>
      <p:pic>
        <p:nvPicPr>
          <p:cNvPr id="379" name="Google Shape;379;p61"/>
          <p:cNvPicPr preferRelativeResize="0"/>
          <p:nvPr/>
        </p:nvPicPr>
        <p:blipFill>
          <a:blip r:embed="rId3">
            <a:alphaModFix/>
          </a:blip>
          <a:stretch>
            <a:fillRect/>
          </a:stretch>
        </p:blipFill>
        <p:spPr>
          <a:xfrm>
            <a:off x="401815" y="2382"/>
            <a:ext cx="8340372" cy="5143501"/>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62"/>
          <p:cNvSpPr txBox="1">
            <a:spLocks noGrp="1"/>
          </p:cNvSpPr>
          <p:nvPr>
            <p:ph type="title"/>
          </p:nvPr>
        </p:nvSpPr>
        <p:spPr>
          <a:xfrm>
            <a:off x="311700" y="447406"/>
            <a:ext cx="8520600" cy="572700"/>
          </a:xfrm>
          <a:prstGeom prst="rect">
            <a:avLst/>
          </a:prstGeom>
        </p:spPr>
        <p:txBody>
          <a:bodyPr spcFirstLastPara="1" wrap="square" lIns="91425" tIns="91425" rIns="91425" bIns="91425" anchor="t" anchorCtr="0">
            <a:normAutofit fontScale="90000"/>
          </a:bodyPr>
          <a:lstStyle/>
          <a:p>
            <a:endParaRPr/>
          </a:p>
        </p:txBody>
      </p:sp>
      <p:sp>
        <p:nvSpPr>
          <p:cNvPr id="385" name="Google Shape;385;p62"/>
          <p:cNvSpPr txBox="1">
            <a:spLocks noGrp="1"/>
          </p:cNvSpPr>
          <p:nvPr>
            <p:ph type="body" idx="1"/>
          </p:nvPr>
        </p:nvSpPr>
        <p:spPr>
          <a:xfrm>
            <a:off x="311700" y="1154856"/>
            <a:ext cx="8520600" cy="3416400"/>
          </a:xfrm>
          <a:prstGeom prst="rect">
            <a:avLst/>
          </a:prstGeom>
        </p:spPr>
        <p:txBody>
          <a:bodyPr spcFirstLastPara="1" wrap="square" lIns="91425" tIns="91425" rIns="91425" bIns="91425" anchor="t" anchorCtr="0">
            <a:normAutofit/>
          </a:bodyPr>
          <a:lstStyle/>
          <a:p>
            <a:pPr marL="0" indent="0">
              <a:spcAft>
                <a:spcPts val="1200"/>
              </a:spcAft>
              <a:buNone/>
            </a:pPr>
            <a:endParaRPr/>
          </a:p>
        </p:txBody>
      </p:sp>
      <p:pic>
        <p:nvPicPr>
          <p:cNvPr id="386" name="Google Shape;386;p62"/>
          <p:cNvPicPr preferRelativeResize="0"/>
          <p:nvPr/>
        </p:nvPicPr>
        <p:blipFill>
          <a:blip r:embed="rId3">
            <a:alphaModFix/>
          </a:blip>
          <a:stretch>
            <a:fillRect/>
          </a:stretch>
        </p:blipFill>
        <p:spPr>
          <a:xfrm>
            <a:off x="0" y="2381"/>
            <a:ext cx="9144000" cy="5143500"/>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63"/>
          <p:cNvSpPr txBox="1">
            <a:spLocks noGrp="1"/>
          </p:cNvSpPr>
          <p:nvPr>
            <p:ph type="title"/>
          </p:nvPr>
        </p:nvSpPr>
        <p:spPr>
          <a:xfrm>
            <a:off x="311700" y="447406"/>
            <a:ext cx="8520600" cy="572700"/>
          </a:xfrm>
          <a:prstGeom prst="rect">
            <a:avLst/>
          </a:prstGeom>
        </p:spPr>
        <p:txBody>
          <a:bodyPr spcFirstLastPara="1" wrap="square" lIns="91425" tIns="91425" rIns="91425" bIns="91425" anchor="t" anchorCtr="0">
            <a:normAutofit fontScale="90000"/>
          </a:bodyPr>
          <a:lstStyle/>
          <a:p>
            <a:endParaRPr/>
          </a:p>
        </p:txBody>
      </p:sp>
      <p:sp>
        <p:nvSpPr>
          <p:cNvPr id="392" name="Google Shape;392;p63"/>
          <p:cNvSpPr txBox="1">
            <a:spLocks noGrp="1"/>
          </p:cNvSpPr>
          <p:nvPr>
            <p:ph type="body" idx="1"/>
          </p:nvPr>
        </p:nvSpPr>
        <p:spPr>
          <a:xfrm>
            <a:off x="311700" y="1154856"/>
            <a:ext cx="8520600" cy="3416400"/>
          </a:xfrm>
          <a:prstGeom prst="rect">
            <a:avLst/>
          </a:prstGeom>
        </p:spPr>
        <p:txBody>
          <a:bodyPr spcFirstLastPara="1" wrap="square" lIns="91425" tIns="91425" rIns="91425" bIns="91425" anchor="t" anchorCtr="0">
            <a:normAutofit/>
          </a:bodyPr>
          <a:lstStyle/>
          <a:p>
            <a:pPr marL="0" indent="0">
              <a:spcAft>
                <a:spcPts val="1200"/>
              </a:spcAft>
              <a:buNone/>
            </a:pPr>
            <a:endParaRPr/>
          </a:p>
        </p:txBody>
      </p:sp>
      <p:pic>
        <p:nvPicPr>
          <p:cNvPr id="393" name="Google Shape;393;p63"/>
          <p:cNvPicPr preferRelativeResize="0"/>
          <p:nvPr/>
        </p:nvPicPr>
        <p:blipFill>
          <a:blip r:embed="rId3">
            <a:alphaModFix/>
          </a:blip>
          <a:stretch>
            <a:fillRect/>
          </a:stretch>
        </p:blipFill>
        <p:spPr>
          <a:xfrm>
            <a:off x="0" y="2381"/>
            <a:ext cx="9144000"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422651" y="911651"/>
            <a:ext cx="2432685" cy="228909"/>
          </a:xfrm>
          <a:prstGeom prst="rect">
            <a:avLst/>
          </a:prstGeom>
        </p:spPr>
        <p:txBody>
          <a:bodyPr vert="horz" wrap="square" lIns="0" tIns="13335" rIns="0" bIns="0" rtlCol="0">
            <a:spAutoFit/>
          </a:bodyPr>
          <a:lstStyle/>
          <a:p>
            <a:pPr marL="12700">
              <a:spcBef>
                <a:spcPts val="105"/>
              </a:spcBef>
            </a:pPr>
            <a:r>
              <a:rPr sz="1400" b="1">
                <a:latin typeface="Arial"/>
                <a:cs typeface="Arial"/>
              </a:rPr>
              <a:t>Induction</a:t>
            </a:r>
            <a:r>
              <a:rPr sz="1400" b="1" spc="-40">
                <a:latin typeface="Arial"/>
                <a:cs typeface="Arial"/>
              </a:rPr>
              <a:t> </a:t>
            </a:r>
            <a:r>
              <a:rPr sz="1400" b="1">
                <a:latin typeface="Arial"/>
                <a:cs typeface="Arial"/>
              </a:rPr>
              <a:t>(4 x</a:t>
            </a:r>
            <a:r>
              <a:rPr sz="1400" b="1" spc="-10">
                <a:latin typeface="Arial"/>
                <a:cs typeface="Arial"/>
              </a:rPr>
              <a:t> 21-</a:t>
            </a:r>
            <a:r>
              <a:rPr sz="1400" b="1">
                <a:latin typeface="Arial"/>
                <a:cs typeface="Arial"/>
              </a:rPr>
              <a:t>day</a:t>
            </a:r>
            <a:r>
              <a:rPr sz="1400" b="1" spc="-25">
                <a:latin typeface="Arial"/>
                <a:cs typeface="Arial"/>
              </a:rPr>
              <a:t> </a:t>
            </a:r>
            <a:r>
              <a:rPr sz="1400" b="1" spc="-10">
                <a:latin typeface="Arial"/>
                <a:cs typeface="Arial"/>
              </a:rPr>
              <a:t>cycles)</a:t>
            </a:r>
            <a:endParaRPr sz="1400">
              <a:latin typeface="Arial"/>
              <a:cs typeface="Arial"/>
            </a:endParaRPr>
          </a:p>
        </p:txBody>
      </p:sp>
      <p:sp>
        <p:nvSpPr>
          <p:cNvPr id="3" name="object 3"/>
          <p:cNvSpPr txBox="1"/>
          <p:nvPr/>
        </p:nvSpPr>
        <p:spPr>
          <a:xfrm>
            <a:off x="6422009" y="951210"/>
            <a:ext cx="1103630" cy="228909"/>
          </a:xfrm>
          <a:prstGeom prst="rect">
            <a:avLst/>
          </a:prstGeom>
        </p:spPr>
        <p:txBody>
          <a:bodyPr vert="horz" wrap="square" lIns="0" tIns="13335" rIns="0" bIns="0" rtlCol="0">
            <a:spAutoFit/>
          </a:bodyPr>
          <a:lstStyle/>
          <a:p>
            <a:pPr marL="12700">
              <a:spcBef>
                <a:spcPts val="105"/>
              </a:spcBef>
            </a:pPr>
            <a:r>
              <a:rPr sz="1400" b="1" spc="-10">
                <a:latin typeface="Arial"/>
                <a:cs typeface="Arial"/>
              </a:rPr>
              <a:t>Maintenance</a:t>
            </a:r>
            <a:endParaRPr sz="1400">
              <a:latin typeface="Arial"/>
              <a:cs typeface="Arial"/>
            </a:endParaRPr>
          </a:p>
        </p:txBody>
      </p:sp>
      <p:sp>
        <p:nvSpPr>
          <p:cNvPr id="4" name="object 4"/>
          <p:cNvSpPr txBox="1">
            <a:spLocks noGrp="1"/>
          </p:cNvSpPr>
          <p:nvPr>
            <p:ph type="title"/>
          </p:nvPr>
        </p:nvSpPr>
        <p:spPr>
          <a:xfrm>
            <a:off x="1367663" y="14701"/>
            <a:ext cx="6408420" cy="757555"/>
          </a:xfrm>
          <a:prstGeom prst="rect">
            <a:avLst/>
          </a:prstGeom>
        </p:spPr>
        <p:txBody>
          <a:bodyPr vert="horz" wrap="square" lIns="0" tIns="12700" rIns="0" bIns="0" rtlCol="0">
            <a:spAutoFit/>
          </a:bodyPr>
          <a:lstStyle/>
          <a:p>
            <a:pPr marL="38100" marR="30480" indent="1228090">
              <a:spcBef>
                <a:spcPts val="100"/>
              </a:spcBef>
            </a:pPr>
            <a:r>
              <a:t>IMpower133</a:t>
            </a:r>
            <a:r>
              <a:rPr spc="-10"/>
              <a:t>: </a:t>
            </a:r>
            <a:r>
              <a:t>Atezolizumab</a:t>
            </a:r>
            <a:r>
              <a:rPr spc="-40"/>
              <a:t> </a:t>
            </a:r>
            <a:r>
              <a:t>+</a:t>
            </a:r>
            <a:r>
              <a:rPr spc="-20"/>
              <a:t> </a:t>
            </a:r>
            <a:r>
              <a:t>Chemotherapy</a:t>
            </a:r>
            <a:r>
              <a:rPr spc="-5"/>
              <a:t> </a:t>
            </a:r>
            <a:r>
              <a:t>in</a:t>
            </a:r>
            <a:r>
              <a:rPr spc="-40"/>
              <a:t> </a:t>
            </a:r>
            <a:r>
              <a:rPr spc="-10"/>
              <a:t>ES-SCLC</a:t>
            </a:r>
            <a:r>
              <a:rPr spc="-15" baseline="24305"/>
              <a:t>1</a:t>
            </a:r>
            <a:endParaRPr baseline="24305"/>
          </a:p>
        </p:txBody>
      </p:sp>
      <p:sp>
        <p:nvSpPr>
          <p:cNvPr id="5" name="object 5"/>
          <p:cNvSpPr txBox="1"/>
          <p:nvPr/>
        </p:nvSpPr>
        <p:spPr>
          <a:xfrm>
            <a:off x="6262116" y="4479094"/>
            <a:ext cx="2364740" cy="135935"/>
          </a:xfrm>
          <a:prstGeom prst="rect">
            <a:avLst/>
          </a:prstGeom>
        </p:spPr>
        <p:txBody>
          <a:bodyPr vert="horz" wrap="square" lIns="0" tIns="12700" rIns="0" bIns="0" rtlCol="0">
            <a:spAutoFit/>
          </a:bodyPr>
          <a:lstStyle/>
          <a:p>
            <a:pPr marL="12700">
              <a:spcBef>
                <a:spcPts val="100"/>
              </a:spcBef>
            </a:pPr>
            <a:r>
              <a:rPr sz="800">
                <a:latin typeface="Arial"/>
                <a:cs typeface="Arial"/>
              </a:rPr>
              <a:t>1.</a:t>
            </a:r>
            <a:r>
              <a:rPr sz="800" spc="-5">
                <a:latin typeface="Arial"/>
                <a:cs typeface="Arial"/>
              </a:rPr>
              <a:t> </a:t>
            </a:r>
            <a:r>
              <a:rPr sz="800">
                <a:latin typeface="Arial"/>
                <a:cs typeface="Arial"/>
              </a:rPr>
              <a:t>Horn</a:t>
            </a:r>
            <a:r>
              <a:rPr sz="800" spc="5">
                <a:latin typeface="Arial"/>
                <a:cs typeface="Arial"/>
              </a:rPr>
              <a:t> </a:t>
            </a:r>
            <a:r>
              <a:rPr sz="800">
                <a:latin typeface="Arial"/>
                <a:cs typeface="Arial"/>
              </a:rPr>
              <a:t>L</a:t>
            </a:r>
            <a:r>
              <a:rPr sz="800" spc="-5">
                <a:latin typeface="Arial"/>
                <a:cs typeface="Arial"/>
              </a:rPr>
              <a:t> </a:t>
            </a:r>
            <a:r>
              <a:rPr sz="800">
                <a:latin typeface="Arial"/>
                <a:cs typeface="Arial"/>
              </a:rPr>
              <a:t>et</a:t>
            </a:r>
            <a:r>
              <a:rPr sz="800" spc="-5">
                <a:latin typeface="Arial"/>
                <a:cs typeface="Arial"/>
              </a:rPr>
              <a:t> </a:t>
            </a:r>
            <a:r>
              <a:rPr sz="800">
                <a:latin typeface="Arial"/>
                <a:cs typeface="Arial"/>
              </a:rPr>
              <a:t>al.</a:t>
            </a:r>
            <a:r>
              <a:rPr sz="800" spc="-5">
                <a:latin typeface="Arial"/>
                <a:cs typeface="Arial"/>
              </a:rPr>
              <a:t> </a:t>
            </a:r>
            <a:r>
              <a:rPr sz="800" i="1">
                <a:latin typeface="Arial"/>
                <a:cs typeface="Arial"/>
              </a:rPr>
              <a:t>N</a:t>
            </a:r>
            <a:r>
              <a:rPr sz="800" i="1" spc="-5">
                <a:latin typeface="Arial"/>
                <a:cs typeface="Arial"/>
              </a:rPr>
              <a:t> </a:t>
            </a:r>
            <a:r>
              <a:rPr sz="800" i="1">
                <a:latin typeface="Arial"/>
                <a:cs typeface="Arial"/>
              </a:rPr>
              <a:t>Engl</a:t>
            </a:r>
            <a:r>
              <a:rPr sz="800" i="1" spc="-5">
                <a:latin typeface="Arial"/>
                <a:cs typeface="Arial"/>
              </a:rPr>
              <a:t> </a:t>
            </a:r>
            <a:r>
              <a:rPr sz="800" i="1">
                <a:latin typeface="Arial"/>
                <a:cs typeface="Arial"/>
              </a:rPr>
              <a:t>J</a:t>
            </a:r>
            <a:r>
              <a:rPr sz="800" i="1" spc="-10">
                <a:latin typeface="Arial"/>
                <a:cs typeface="Arial"/>
              </a:rPr>
              <a:t> </a:t>
            </a:r>
            <a:r>
              <a:rPr sz="800" i="1">
                <a:latin typeface="Arial"/>
                <a:cs typeface="Arial"/>
              </a:rPr>
              <a:t>Med</a:t>
            </a:r>
            <a:r>
              <a:rPr sz="800">
                <a:latin typeface="Arial"/>
                <a:cs typeface="Arial"/>
              </a:rPr>
              <a:t>. </a:t>
            </a:r>
            <a:r>
              <a:rPr sz="800" spc="-10">
                <a:latin typeface="Arial"/>
                <a:cs typeface="Arial"/>
              </a:rPr>
              <a:t>2018;379:2220-</a:t>
            </a:r>
            <a:r>
              <a:rPr sz="800" spc="-20">
                <a:latin typeface="Arial"/>
                <a:cs typeface="Arial"/>
              </a:rPr>
              <a:t>2229.</a:t>
            </a:r>
            <a:endParaRPr sz="800">
              <a:latin typeface="Arial"/>
              <a:cs typeface="Arial"/>
            </a:endParaRPr>
          </a:p>
        </p:txBody>
      </p:sp>
      <p:grpSp>
        <p:nvGrpSpPr>
          <p:cNvPr id="6" name="object 6"/>
          <p:cNvGrpSpPr/>
          <p:nvPr/>
        </p:nvGrpSpPr>
        <p:grpSpPr>
          <a:xfrm>
            <a:off x="2915411" y="1195613"/>
            <a:ext cx="3310128" cy="1344289"/>
            <a:chOff x="2915411" y="1193231"/>
            <a:chExt cx="3310128" cy="1344289"/>
          </a:xfrm>
        </p:grpSpPr>
        <p:pic>
          <p:nvPicPr>
            <p:cNvPr id="7" name="object 7"/>
            <p:cNvPicPr/>
            <p:nvPr/>
          </p:nvPicPr>
          <p:blipFill>
            <a:blip r:embed="rId2" cstate="print"/>
            <a:stretch>
              <a:fillRect/>
            </a:stretch>
          </p:blipFill>
          <p:spPr>
            <a:xfrm>
              <a:off x="2944342" y="1193231"/>
              <a:ext cx="3255314" cy="1344289"/>
            </a:xfrm>
            <a:prstGeom prst="rect">
              <a:avLst/>
            </a:prstGeom>
          </p:spPr>
        </p:pic>
        <p:pic>
          <p:nvPicPr>
            <p:cNvPr id="8" name="object 8"/>
            <p:cNvPicPr/>
            <p:nvPr/>
          </p:nvPicPr>
          <p:blipFill>
            <a:blip r:embed="rId3" cstate="print"/>
            <a:stretch>
              <a:fillRect/>
            </a:stretch>
          </p:blipFill>
          <p:spPr>
            <a:xfrm>
              <a:off x="2915411" y="1488947"/>
              <a:ext cx="3310128" cy="800100"/>
            </a:xfrm>
            <a:prstGeom prst="rect">
              <a:avLst/>
            </a:prstGeom>
          </p:spPr>
        </p:pic>
        <p:sp>
          <p:nvSpPr>
            <p:cNvPr id="9" name="object 9"/>
            <p:cNvSpPr/>
            <p:nvPr/>
          </p:nvSpPr>
          <p:spPr>
            <a:xfrm>
              <a:off x="2982467" y="1211580"/>
              <a:ext cx="3183890" cy="1272540"/>
            </a:xfrm>
            <a:custGeom>
              <a:avLst/>
              <a:gdLst/>
              <a:ahLst/>
              <a:cxnLst/>
              <a:rect l="l" t="t" r="r" b="b"/>
              <a:pathLst>
                <a:path w="3183890" h="1272539">
                  <a:moveTo>
                    <a:pt x="2971546" y="0"/>
                  </a:moveTo>
                  <a:lnTo>
                    <a:pt x="212090" y="0"/>
                  </a:lnTo>
                  <a:lnTo>
                    <a:pt x="163472" y="5603"/>
                  </a:lnTo>
                  <a:lnTo>
                    <a:pt x="118835" y="21564"/>
                  </a:lnTo>
                  <a:lnTo>
                    <a:pt x="79455" y="46606"/>
                  </a:lnTo>
                  <a:lnTo>
                    <a:pt x="46606" y="79455"/>
                  </a:lnTo>
                  <a:lnTo>
                    <a:pt x="21564" y="118835"/>
                  </a:lnTo>
                  <a:lnTo>
                    <a:pt x="5603" y="163472"/>
                  </a:lnTo>
                  <a:lnTo>
                    <a:pt x="0" y="212089"/>
                  </a:lnTo>
                  <a:lnTo>
                    <a:pt x="0" y="1060449"/>
                  </a:lnTo>
                  <a:lnTo>
                    <a:pt x="5603" y="1109067"/>
                  </a:lnTo>
                  <a:lnTo>
                    <a:pt x="21564" y="1153704"/>
                  </a:lnTo>
                  <a:lnTo>
                    <a:pt x="46606" y="1193084"/>
                  </a:lnTo>
                  <a:lnTo>
                    <a:pt x="79455" y="1225933"/>
                  </a:lnTo>
                  <a:lnTo>
                    <a:pt x="118835" y="1250975"/>
                  </a:lnTo>
                  <a:lnTo>
                    <a:pt x="163472" y="1266936"/>
                  </a:lnTo>
                  <a:lnTo>
                    <a:pt x="212090" y="1272539"/>
                  </a:lnTo>
                  <a:lnTo>
                    <a:pt x="2971546" y="1272539"/>
                  </a:lnTo>
                  <a:lnTo>
                    <a:pt x="3020163" y="1266936"/>
                  </a:lnTo>
                  <a:lnTo>
                    <a:pt x="3064800" y="1250975"/>
                  </a:lnTo>
                  <a:lnTo>
                    <a:pt x="3104180" y="1225933"/>
                  </a:lnTo>
                  <a:lnTo>
                    <a:pt x="3137029" y="1193084"/>
                  </a:lnTo>
                  <a:lnTo>
                    <a:pt x="3162071" y="1153704"/>
                  </a:lnTo>
                  <a:lnTo>
                    <a:pt x="3178032" y="1109067"/>
                  </a:lnTo>
                  <a:lnTo>
                    <a:pt x="3183636" y="1060449"/>
                  </a:lnTo>
                  <a:lnTo>
                    <a:pt x="3183636" y="212089"/>
                  </a:lnTo>
                  <a:lnTo>
                    <a:pt x="3178032" y="163472"/>
                  </a:lnTo>
                  <a:lnTo>
                    <a:pt x="3162071" y="118835"/>
                  </a:lnTo>
                  <a:lnTo>
                    <a:pt x="3137029" y="79455"/>
                  </a:lnTo>
                  <a:lnTo>
                    <a:pt x="3104180" y="46606"/>
                  </a:lnTo>
                  <a:lnTo>
                    <a:pt x="3064800" y="21564"/>
                  </a:lnTo>
                  <a:lnTo>
                    <a:pt x="3020163" y="5603"/>
                  </a:lnTo>
                  <a:lnTo>
                    <a:pt x="2971546" y="0"/>
                  </a:lnTo>
                  <a:close/>
                </a:path>
              </a:pathLst>
            </a:custGeom>
            <a:solidFill>
              <a:srgbClr val="08345A"/>
            </a:solidFill>
          </p:spPr>
          <p:txBody>
            <a:bodyPr wrap="square" lIns="0" tIns="0" rIns="0" bIns="0" rtlCol="0"/>
            <a:lstStyle/>
            <a:p>
              <a:endParaRPr/>
            </a:p>
          </p:txBody>
        </p:sp>
      </p:grpSp>
      <p:sp>
        <p:nvSpPr>
          <p:cNvPr id="11" name="object 11"/>
          <p:cNvSpPr txBox="1"/>
          <p:nvPr/>
        </p:nvSpPr>
        <p:spPr>
          <a:xfrm>
            <a:off x="3016630" y="1545050"/>
            <a:ext cx="3114040" cy="601980"/>
          </a:xfrm>
          <a:prstGeom prst="rect">
            <a:avLst/>
          </a:prstGeom>
        </p:spPr>
        <p:txBody>
          <a:bodyPr vert="horz" wrap="square" lIns="0" tIns="13970" rIns="0" bIns="0" rtlCol="0">
            <a:spAutoFit/>
          </a:bodyPr>
          <a:lstStyle/>
          <a:p>
            <a:pPr algn="ctr">
              <a:spcBef>
                <a:spcPts val="110"/>
              </a:spcBef>
            </a:pPr>
            <a:r>
              <a:rPr sz="1250" b="1">
                <a:solidFill>
                  <a:srgbClr val="FFFFFF"/>
                </a:solidFill>
                <a:latin typeface="Arial"/>
                <a:cs typeface="Arial"/>
              </a:rPr>
              <a:t>Atezolizumab</a:t>
            </a:r>
            <a:r>
              <a:rPr sz="1250" b="1" spc="40">
                <a:solidFill>
                  <a:srgbClr val="FFFFFF"/>
                </a:solidFill>
                <a:latin typeface="Arial"/>
                <a:cs typeface="Arial"/>
              </a:rPr>
              <a:t> </a:t>
            </a:r>
            <a:r>
              <a:rPr sz="1250">
                <a:solidFill>
                  <a:srgbClr val="FFFFFF"/>
                </a:solidFill>
                <a:latin typeface="Arial"/>
                <a:cs typeface="Arial"/>
              </a:rPr>
              <a:t>1,200</a:t>
            </a:r>
            <a:r>
              <a:rPr sz="1250" spc="-5">
                <a:solidFill>
                  <a:srgbClr val="FFFFFF"/>
                </a:solidFill>
                <a:latin typeface="Arial"/>
                <a:cs typeface="Arial"/>
              </a:rPr>
              <a:t> </a:t>
            </a:r>
            <a:r>
              <a:rPr sz="1250">
                <a:solidFill>
                  <a:srgbClr val="FFFFFF"/>
                </a:solidFill>
                <a:latin typeface="Arial"/>
                <a:cs typeface="Arial"/>
              </a:rPr>
              <a:t>mg</a:t>
            </a:r>
            <a:r>
              <a:rPr sz="1250" spc="-10">
                <a:solidFill>
                  <a:srgbClr val="FFFFFF"/>
                </a:solidFill>
                <a:latin typeface="Arial"/>
                <a:cs typeface="Arial"/>
              </a:rPr>
              <a:t> </a:t>
            </a:r>
            <a:r>
              <a:rPr sz="1250">
                <a:solidFill>
                  <a:srgbClr val="FFFFFF"/>
                </a:solidFill>
                <a:latin typeface="Arial"/>
                <a:cs typeface="Arial"/>
              </a:rPr>
              <a:t>IV</a:t>
            </a:r>
            <a:r>
              <a:rPr sz="1250" spc="-25">
                <a:solidFill>
                  <a:srgbClr val="FFFFFF"/>
                </a:solidFill>
                <a:latin typeface="Arial"/>
                <a:cs typeface="Arial"/>
              </a:rPr>
              <a:t> </a:t>
            </a:r>
            <a:r>
              <a:rPr sz="1250">
                <a:solidFill>
                  <a:srgbClr val="FFFFFF"/>
                </a:solidFill>
                <a:latin typeface="Arial"/>
                <a:cs typeface="Arial"/>
              </a:rPr>
              <a:t>on</a:t>
            </a:r>
            <a:r>
              <a:rPr sz="1250" spc="-10">
                <a:solidFill>
                  <a:srgbClr val="FFFFFF"/>
                </a:solidFill>
                <a:latin typeface="Arial"/>
                <a:cs typeface="Arial"/>
              </a:rPr>
              <a:t> </a:t>
            </a:r>
            <a:r>
              <a:rPr sz="1250">
                <a:solidFill>
                  <a:srgbClr val="FFFFFF"/>
                </a:solidFill>
                <a:latin typeface="Arial"/>
                <a:cs typeface="Arial"/>
              </a:rPr>
              <a:t>d</a:t>
            </a:r>
            <a:r>
              <a:rPr sz="1250" spc="-25">
                <a:solidFill>
                  <a:srgbClr val="FFFFFF"/>
                </a:solidFill>
                <a:latin typeface="Arial"/>
                <a:cs typeface="Arial"/>
              </a:rPr>
              <a:t> </a:t>
            </a:r>
            <a:r>
              <a:rPr sz="1250" spc="-50">
                <a:solidFill>
                  <a:srgbClr val="FFFFFF"/>
                </a:solidFill>
                <a:latin typeface="Arial"/>
                <a:cs typeface="Arial"/>
              </a:rPr>
              <a:t>1</a:t>
            </a:r>
            <a:endParaRPr sz="1250">
              <a:latin typeface="Arial"/>
              <a:cs typeface="Arial"/>
            </a:endParaRPr>
          </a:p>
          <a:p>
            <a:pPr algn="ctr">
              <a:spcBef>
                <a:spcPts val="10"/>
              </a:spcBef>
            </a:pPr>
            <a:r>
              <a:rPr sz="1250" b="1">
                <a:solidFill>
                  <a:srgbClr val="FFFFFF"/>
                </a:solidFill>
                <a:latin typeface="Arial"/>
                <a:cs typeface="Arial"/>
              </a:rPr>
              <a:t>+ carboplatin</a:t>
            </a:r>
            <a:r>
              <a:rPr sz="1250" b="1" spc="25">
                <a:solidFill>
                  <a:srgbClr val="FFFFFF"/>
                </a:solidFill>
                <a:latin typeface="Arial"/>
                <a:cs typeface="Arial"/>
              </a:rPr>
              <a:t> </a:t>
            </a:r>
            <a:r>
              <a:rPr sz="1250">
                <a:solidFill>
                  <a:srgbClr val="FFFFFF"/>
                </a:solidFill>
                <a:latin typeface="Arial"/>
                <a:cs typeface="Arial"/>
              </a:rPr>
              <a:t>AUC 5</a:t>
            </a:r>
            <a:r>
              <a:rPr sz="1250" spc="-10">
                <a:solidFill>
                  <a:srgbClr val="FFFFFF"/>
                </a:solidFill>
                <a:latin typeface="Arial"/>
                <a:cs typeface="Arial"/>
              </a:rPr>
              <a:t> </a:t>
            </a:r>
            <a:r>
              <a:rPr sz="1250">
                <a:solidFill>
                  <a:srgbClr val="FFFFFF"/>
                </a:solidFill>
                <a:latin typeface="Arial"/>
                <a:cs typeface="Arial"/>
              </a:rPr>
              <a:t>mg/mL/min</a:t>
            </a:r>
            <a:r>
              <a:rPr sz="1250" spc="25">
                <a:solidFill>
                  <a:srgbClr val="FFFFFF"/>
                </a:solidFill>
                <a:latin typeface="Arial"/>
                <a:cs typeface="Arial"/>
              </a:rPr>
              <a:t> </a:t>
            </a:r>
            <a:r>
              <a:rPr sz="1250">
                <a:solidFill>
                  <a:srgbClr val="FFFFFF"/>
                </a:solidFill>
                <a:latin typeface="Arial"/>
                <a:cs typeface="Arial"/>
              </a:rPr>
              <a:t>IV</a:t>
            </a:r>
            <a:r>
              <a:rPr sz="1250" spc="-10">
                <a:solidFill>
                  <a:srgbClr val="FFFFFF"/>
                </a:solidFill>
                <a:latin typeface="Arial"/>
                <a:cs typeface="Arial"/>
              </a:rPr>
              <a:t> </a:t>
            </a:r>
            <a:r>
              <a:rPr sz="1250">
                <a:solidFill>
                  <a:srgbClr val="FFFFFF"/>
                </a:solidFill>
                <a:latin typeface="Arial"/>
                <a:cs typeface="Arial"/>
              </a:rPr>
              <a:t>on</a:t>
            </a:r>
            <a:r>
              <a:rPr sz="1250" spc="-5">
                <a:solidFill>
                  <a:srgbClr val="FFFFFF"/>
                </a:solidFill>
                <a:latin typeface="Arial"/>
                <a:cs typeface="Arial"/>
              </a:rPr>
              <a:t> </a:t>
            </a:r>
            <a:r>
              <a:rPr sz="1250">
                <a:solidFill>
                  <a:srgbClr val="FFFFFF"/>
                </a:solidFill>
                <a:latin typeface="Arial"/>
                <a:cs typeface="Arial"/>
              </a:rPr>
              <a:t>d</a:t>
            </a:r>
            <a:r>
              <a:rPr sz="1250" spc="-10">
                <a:solidFill>
                  <a:srgbClr val="FFFFFF"/>
                </a:solidFill>
                <a:latin typeface="Arial"/>
                <a:cs typeface="Arial"/>
              </a:rPr>
              <a:t> </a:t>
            </a:r>
            <a:r>
              <a:rPr sz="1250" spc="-50">
                <a:solidFill>
                  <a:srgbClr val="FFFFFF"/>
                </a:solidFill>
                <a:latin typeface="Arial"/>
                <a:cs typeface="Arial"/>
              </a:rPr>
              <a:t>1</a:t>
            </a:r>
            <a:endParaRPr sz="1250">
              <a:latin typeface="Arial"/>
              <a:cs typeface="Arial"/>
            </a:endParaRPr>
          </a:p>
          <a:p>
            <a:pPr algn="ctr">
              <a:spcBef>
                <a:spcPts val="15"/>
              </a:spcBef>
            </a:pPr>
            <a:r>
              <a:rPr sz="1250" b="1">
                <a:solidFill>
                  <a:srgbClr val="FFFFFF"/>
                </a:solidFill>
                <a:latin typeface="Arial"/>
                <a:cs typeface="Arial"/>
              </a:rPr>
              <a:t>+ etoposide</a:t>
            </a:r>
            <a:r>
              <a:rPr sz="1250" b="1" spc="40">
                <a:solidFill>
                  <a:srgbClr val="FFFFFF"/>
                </a:solidFill>
                <a:latin typeface="Arial"/>
                <a:cs typeface="Arial"/>
              </a:rPr>
              <a:t> </a:t>
            </a:r>
            <a:r>
              <a:rPr sz="1250">
                <a:solidFill>
                  <a:srgbClr val="FFFFFF"/>
                </a:solidFill>
                <a:latin typeface="Arial"/>
                <a:cs typeface="Arial"/>
              </a:rPr>
              <a:t>100 mg/m</a:t>
            </a:r>
            <a:r>
              <a:rPr sz="1275" baseline="22875">
                <a:solidFill>
                  <a:srgbClr val="FFFFFF"/>
                </a:solidFill>
                <a:latin typeface="Arial"/>
                <a:cs typeface="Arial"/>
              </a:rPr>
              <a:t>2</a:t>
            </a:r>
            <a:r>
              <a:rPr sz="1275" spc="179" baseline="22875">
                <a:solidFill>
                  <a:srgbClr val="FFFFFF"/>
                </a:solidFill>
                <a:latin typeface="Arial"/>
                <a:cs typeface="Arial"/>
              </a:rPr>
              <a:t> </a:t>
            </a:r>
            <a:r>
              <a:rPr sz="1250">
                <a:solidFill>
                  <a:srgbClr val="FFFFFF"/>
                </a:solidFill>
                <a:latin typeface="Arial"/>
                <a:cs typeface="Arial"/>
              </a:rPr>
              <a:t>IV</a:t>
            </a:r>
            <a:r>
              <a:rPr sz="1250" spc="-10">
                <a:solidFill>
                  <a:srgbClr val="FFFFFF"/>
                </a:solidFill>
                <a:latin typeface="Arial"/>
                <a:cs typeface="Arial"/>
              </a:rPr>
              <a:t> </a:t>
            </a:r>
            <a:r>
              <a:rPr sz="1250">
                <a:solidFill>
                  <a:srgbClr val="FFFFFF"/>
                </a:solidFill>
                <a:latin typeface="Arial"/>
                <a:cs typeface="Arial"/>
              </a:rPr>
              <a:t>on d </a:t>
            </a:r>
            <a:r>
              <a:rPr sz="1250" spc="-10">
                <a:solidFill>
                  <a:srgbClr val="FFFFFF"/>
                </a:solidFill>
                <a:latin typeface="Arial"/>
                <a:cs typeface="Arial"/>
              </a:rPr>
              <a:t>1-</a:t>
            </a:r>
            <a:r>
              <a:rPr sz="1250" spc="-50">
                <a:solidFill>
                  <a:srgbClr val="FFFFFF"/>
                </a:solidFill>
                <a:latin typeface="Arial"/>
                <a:cs typeface="Arial"/>
              </a:rPr>
              <a:t>3</a:t>
            </a:r>
            <a:endParaRPr sz="1250">
              <a:latin typeface="Arial"/>
              <a:cs typeface="Arial"/>
            </a:endParaRPr>
          </a:p>
        </p:txBody>
      </p:sp>
      <p:grpSp>
        <p:nvGrpSpPr>
          <p:cNvPr id="12" name="object 12"/>
          <p:cNvGrpSpPr/>
          <p:nvPr/>
        </p:nvGrpSpPr>
        <p:grpSpPr>
          <a:xfrm>
            <a:off x="2915411" y="2555033"/>
            <a:ext cx="3310254" cy="1344295"/>
            <a:chOff x="2915411" y="2552651"/>
            <a:chExt cx="3310254" cy="1344295"/>
          </a:xfrm>
        </p:grpSpPr>
        <p:pic>
          <p:nvPicPr>
            <p:cNvPr id="13" name="object 13"/>
            <p:cNvPicPr/>
            <p:nvPr/>
          </p:nvPicPr>
          <p:blipFill>
            <a:blip r:embed="rId2" cstate="print"/>
            <a:stretch>
              <a:fillRect/>
            </a:stretch>
          </p:blipFill>
          <p:spPr>
            <a:xfrm>
              <a:off x="2944342" y="2552651"/>
              <a:ext cx="3255314" cy="1344289"/>
            </a:xfrm>
            <a:prstGeom prst="rect">
              <a:avLst/>
            </a:prstGeom>
          </p:spPr>
        </p:pic>
        <p:pic>
          <p:nvPicPr>
            <p:cNvPr id="14" name="object 14"/>
            <p:cNvPicPr/>
            <p:nvPr/>
          </p:nvPicPr>
          <p:blipFill>
            <a:blip r:embed="rId4" cstate="print"/>
            <a:stretch>
              <a:fillRect/>
            </a:stretch>
          </p:blipFill>
          <p:spPr>
            <a:xfrm>
              <a:off x="2915411" y="2848356"/>
              <a:ext cx="3310128" cy="800100"/>
            </a:xfrm>
            <a:prstGeom prst="rect">
              <a:avLst/>
            </a:prstGeom>
          </p:spPr>
        </p:pic>
        <p:sp>
          <p:nvSpPr>
            <p:cNvPr id="15" name="object 15"/>
            <p:cNvSpPr/>
            <p:nvPr/>
          </p:nvSpPr>
          <p:spPr>
            <a:xfrm>
              <a:off x="2982467" y="2570988"/>
              <a:ext cx="3183890" cy="1272540"/>
            </a:xfrm>
            <a:custGeom>
              <a:avLst/>
              <a:gdLst/>
              <a:ahLst/>
              <a:cxnLst/>
              <a:rect l="l" t="t" r="r" b="b"/>
              <a:pathLst>
                <a:path w="3183890" h="1272539">
                  <a:moveTo>
                    <a:pt x="2971546" y="0"/>
                  </a:moveTo>
                  <a:lnTo>
                    <a:pt x="212090" y="0"/>
                  </a:lnTo>
                  <a:lnTo>
                    <a:pt x="163472" y="5603"/>
                  </a:lnTo>
                  <a:lnTo>
                    <a:pt x="118835" y="21564"/>
                  </a:lnTo>
                  <a:lnTo>
                    <a:pt x="79455" y="46606"/>
                  </a:lnTo>
                  <a:lnTo>
                    <a:pt x="46606" y="79455"/>
                  </a:lnTo>
                  <a:lnTo>
                    <a:pt x="21564" y="118835"/>
                  </a:lnTo>
                  <a:lnTo>
                    <a:pt x="5603" y="163472"/>
                  </a:lnTo>
                  <a:lnTo>
                    <a:pt x="0" y="212089"/>
                  </a:lnTo>
                  <a:lnTo>
                    <a:pt x="0" y="1060449"/>
                  </a:lnTo>
                  <a:lnTo>
                    <a:pt x="5603" y="1109067"/>
                  </a:lnTo>
                  <a:lnTo>
                    <a:pt x="21564" y="1153704"/>
                  </a:lnTo>
                  <a:lnTo>
                    <a:pt x="46606" y="1193084"/>
                  </a:lnTo>
                  <a:lnTo>
                    <a:pt x="79455" y="1225933"/>
                  </a:lnTo>
                  <a:lnTo>
                    <a:pt x="118835" y="1250975"/>
                  </a:lnTo>
                  <a:lnTo>
                    <a:pt x="163472" y="1266936"/>
                  </a:lnTo>
                  <a:lnTo>
                    <a:pt x="212090" y="1272539"/>
                  </a:lnTo>
                  <a:lnTo>
                    <a:pt x="2971546" y="1272539"/>
                  </a:lnTo>
                  <a:lnTo>
                    <a:pt x="3020163" y="1266936"/>
                  </a:lnTo>
                  <a:lnTo>
                    <a:pt x="3064800" y="1250975"/>
                  </a:lnTo>
                  <a:lnTo>
                    <a:pt x="3104180" y="1225933"/>
                  </a:lnTo>
                  <a:lnTo>
                    <a:pt x="3137029" y="1193084"/>
                  </a:lnTo>
                  <a:lnTo>
                    <a:pt x="3162071" y="1153704"/>
                  </a:lnTo>
                  <a:lnTo>
                    <a:pt x="3178032" y="1109067"/>
                  </a:lnTo>
                  <a:lnTo>
                    <a:pt x="3183636" y="1060449"/>
                  </a:lnTo>
                  <a:lnTo>
                    <a:pt x="3183636" y="212089"/>
                  </a:lnTo>
                  <a:lnTo>
                    <a:pt x="3178032" y="163472"/>
                  </a:lnTo>
                  <a:lnTo>
                    <a:pt x="3162071" y="118835"/>
                  </a:lnTo>
                  <a:lnTo>
                    <a:pt x="3137029" y="79455"/>
                  </a:lnTo>
                  <a:lnTo>
                    <a:pt x="3104180" y="46606"/>
                  </a:lnTo>
                  <a:lnTo>
                    <a:pt x="3064800" y="21564"/>
                  </a:lnTo>
                  <a:lnTo>
                    <a:pt x="3020163" y="5603"/>
                  </a:lnTo>
                  <a:lnTo>
                    <a:pt x="2971546" y="0"/>
                  </a:lnTo>
                  <a:close/>
                </a:path>
              </a:pathLst>
            </a:custGeom>
            <a:solidFill>
              <a:srgbClr val="D67623"/>
            </a:solidFill>
          </p:spPr>
          <p:txBody>
            <a:bodyPr wrap="square" lIns="0" tIns="0" rIns="0" bIns="0" rtlCol="0"/>
            <a:lstStyle/>
            <a:p>
              <a:endParaRPr/>
            </a:p>
          </p:txBody>
        </p:sp>
        <p:sp>
          <p:nvSpPr>
            <p:cNvPr id="16" name="object 16"/>
            <p:cNvSpPr/>
            <p:nvPr/>
          </p:nvSpPr>
          <p:spPr>
            <a:xfrm>
              <a:off x="2982467" y="2570988"/>
              <a:ext cx="3183890" cy="1272540"/>
            </a:xfrm>
            <a:custGeom>
              <a:avLst/>
              <a:gdLst/>
              <a:ahLst/>
              <a:cxnLst/>
              <a:rect l="l" t="t" r="r" b="b"/>
              <a:pathLst>
                <a:path w="3183890" h="1272539">
                  <a:moveTo>
                    <a:pt x="0" y="212089"/>
                  </a:moveTo>
                  <a:lnTo>
                    <a:pt x="5603" y="163472"/>
                  </a:lnTo>
                  <a:lnTo>
                    <a:pt x="21564" y="118835"/>
                  </a:lnTo>
                  <a:lnTo>
                    <a:pt x="46606" y="79455"/>
                  </a:lnTo>
                  <a:lnTo>
                    <a:pt x="79455" y="46606"/>
                  </a:lnTo>
                  <a:lnTo>
                    <a:pt x="118835" y="21564"/>
                  </a:lnTo>
                  <a:lnTo>
                    <a:pt x="163472" y="5603"/>
                  </a:lnTo>
                  <a:lnTo>
                    <a:pt x="212090" y="0"/>
                  </a:lnTo>
                  <a:lnTo>
                    <a:pt x="2971546" y="0"/>
                  </a:lnTo>
                  <a:lnTo>
                    <a:pt x="3020163" y="5603"/>
                  </a:lnTo>
                  <a:lnTo>
                    <a:pt x="3064800" y="21564"/>
                  </a:lnTo>
                  <a:lnTo>
                    <a:pt x="3104180" y="46606"/>
                  </a:lnTo>
                  <a:lnTo>
                    <a:pt x="3137029" y="79455"/>
                  </a:lnTo>
                  <a:lnTo>
                    <a:pt x="3162071" y="118835"/>
                  </a:lnTo>
                  <a:lnTo>
                    <a:pt x="3178032" y="163472"/>
                  </a:lnTo>
                  <a:lnTo>
                    <a:pt x="3183636" y="212089"/>
                  </a:lnTo>
                  <a:lnTo>
                    <a:pt x="3183636" y="1060449"/>
                  </a:lnTo>
                  <a:lnTo>
                    <a:pt x="3178032" y="1109067"/>
                  </a:lnTo>
                  <a:lnTo>
                    <a:pt x="3162071" y="1153704"/>
                  </a:lnTo>
                  <a:lnTo>
                    <a:pt x="3137029" y="1193084"/>
                  </a:lnTo>
                  <a:lnTo>
                    <a:pt x="3104180" y="1225933"/>
                  </a:lnTo>
                  <a:lnTo>
                    <a:pt x="3064800" y="1250975"/>
                  </a:lnTo>
                  <a:lnTo>
                    <a:pt x="3020163" y="1266936"/>
                  </a:lnTo>
                  <a:lnTo>
                    <a:pt x="2971546" y="1272539"/>
                  </a:lnTo>
                  <a:lnTo>
                    <a:pt x="212090" y="1272539"/>
                  </a:lnTo>
                  <a:lnTo>
                    <a:pt x="163472" y="1266936"/>
                  </a:lnTo>
                  <a:lnTo>
                    <a:pt x="118835" y="1250975"/>
                  </a:lnTo>
                  <a:lnTo>
                    <a:pt x="79455" y="1225933"/>
                  </a:lnTo>
                  <a:lnTo>
                    <a:pt x="46606" y="1193084"/>
                  </a:lnTo>
                  <a:lnTo>
                    <a:pt x="21564" y="1153704"/>
                  </a:lnTo>
                  <a:lnTo>
                    <a:pt x="5603" y="1109067"/>
                  </a:lnTo>
                  <a:lnTo>
                    <a:pt x="0" y="1060449"/>
                  </a:lnTo>
                  <a:lnTo>
                    <a:pt x="0" y="212089"/>
                  </a:lnTo>
                  <a:close/>
                </a:path>
              </a:pathLst>
            </a:custGeom>
            <a:solidFill>
              <a:srgbClr val="C00000"/>
            </a:solidFill>
            <a:ln w="9144">
              <a:solidFill>
                <a:schemeClr val="bg1"/>
              </a:solidFill>
            </a:ln>
          </p:spPr>
          <p:txBody>
            <a:bodyPr wrap="square" lIns="0" tIns="0" rIns="0" bIns="0" rtlCol="0"/>
            <a:lstStyle/>
            <a:p>
              <a:endParaRPr/>
            </a:p>
          </p:txBody>
        </p:sp>
      </p:grpSp>
      <p:sp>
        <p:nvSpPr>
          <p:cNvPr id="17" name="object 17"/>
          <p:cNvSpPr txBox="1"/>
          <p:nvPr/>
        </p:nvSpPr>
        <p:spPr>
          <a:xfrm>
            <a:off x="3016630" y="2904838"/>
            <a:ext cx="3114040" cy="601980"/>
          </a:xfrm>
          <a:prstGeom prst="rect">
            <a:avLst/>
          </a:prstGeom>
        </p:spPr>
        <p:txBody>
          <a:bodyPr vert="horz" wrap="square" lIns="0" tIns="13970" rIns="0" bIns="0" rtlCol="0">
            <a:spAutoFit/>
          </a:bodyPr>
          <a:lstStyle/>
          <a:p>
            <a:pPr algn="ctr">
              <a:spcBef>
                <a:spcPts val="110"/>
              </a:spcBef>
            </a:pPr>
            <a:r>
              <a:rPr sz="1250" b="1" spc="-10">
                <a:solidFill>
                  <a:srgbClr val="FFFFFF"/>
                </a:solidFill>
                <a:latin typeface="Arial"/>
                <a:cs typeface="Arial"/>
              </a:rPr>
              <a:t>Placebo</a:t>
            </a:r>
            <a:endParaRPr sz="1250">
              <a:latin typeface="Arial"/>
              <a:cs typeface="Arial"/>
            </a:endParaRPr>
          </a:p>
          <a:p>
            <a:pPr algn="ctr">
              <a:spcBef>
                <a:spcPts val="10"/>
              </a:spcBef>
            </a:pPr>
            <a:r>
              <a:rPr sz="1250" b="1">
                <a:solidFill>
                  <a:srgbClr val="FFFFFF"/>
                </a:solidFill>
                <a:latin typeface="Arial"/>
                <a:cs typeface="Arial"/>
              </a:rPr>
              <a:t>+</a:t>
            </a:r>
            <a:r>
              <a:rPr sz="1250" b="1" spc="-10">
                <a:solidFill>
                  <a:srgbClr val="FFFFFF"/>
                </a:solidFill>
                <a:latin typeface="Arial"/>
                <a:cs typeface="Arial"/>
              </a:rPr>
              <a:t> </a:t>
            </a:r>
            <a:r>
              <a:rPr sz="1250" b="1">
                <a:solidFill>
                  <a:srgbClr val="FFFFFF"/>
                </a:solidFill>
                <a:latin typeface="Arial"/>
                <a:cs typeface="Arial"/>
              </a:rPr>
              <a:t>carboplatin</a:t>
            </a:r>
            <a:r>
              <a:rPr sz="1250" b="1" spc="20">
                <a:solidFill>
                  <a:srgbClr val="FFFFFF"/>
                </a:solidFill>
                <a:latin typeface="Arial"/>
                <a:cs typeface="Arial"/>
              </a:rPr>
              <a:t> </a:t>
            </a:r>
            <a:r>
              <a:rPr sz="1250">
                <a:solidFill>
                  <a:srgbClr val="FFFFFF"/>
                </a:solidFill>
                <a:latin typeface="Arial"/>
                <a:cs typeface="Arial"/>
              </a:rPr>
              <a:t>AUC 5</a:t>
            </a:r>
            <a:r>
              <a:rPr sz="1250" spc="-15">
                <a:solidFill>
                  <a:srgbClr val="FFFFFF"/>
                </a:solidFill>
                <a:latin typeface="Arial"/>
                <a:cs typeface="Arial"/>
              </a:rPr>
              <a:t> </a:t>
            </a:r>
            <a:r>
              <a:rPr sz="1250">
                <a:solidFill>
                  <a:srgbClr val="FFFFFF"/>
                </a:solidFill>
                <a:latin typeface="Arial"/>
                <a:cs typeface="Arial"/>
              </a:rPr>
              <a:t>mg/mL/min</a:t>
            </a:r>
            <a:r>
              <a:rPr sz="1250" spc="10">
                <a:solidFill>
                  <a:srgbClr val="FFFFFF"/>
                </a:solidFill>
                <a:latin typeface="Arial"/>
                <a:cs typeface="Arial"/>
              </a:rPr>
              <a:t> </a:t>
            </a:r>
            <a:r>
              <a:rPr sz="1250">
                <a:solidFill>
                  <a:srgbClr val="FFFFFF"/>
                </a:solidFill>
                <a:latin typeface="Arial"/>
                <a:cs typeface="Arial"/>
              </a:rPr>
              <a:t>IV</a:t>
            </a:r>
            <a:r>
              <a:rPr sz="1250" spc="-15">
                <a:solidFill>
                  <a:srgbClr val="FFFFFF"/>
                </a:solidFill>
                <a:latin typeface="Arial"/>
                <a:cs typeface="Arial"/>
              </a:rPr>
              <a:t> </a:t>
            </a:r>
            <a:r>
              <a:rPr sz="1250">
                <a:solidFill>
                  <a:srgbClr val="FFFFFF"/>
                </a:solidFill>
                <a:latin typeface="Arial"/>
                <a:cs typeface="Arial"/>
              </a:rPr>
              <a:t>on</a:t>
            </a:r>
            <a:r>
              <a:rPr sz="1250" spc="-10">
                <a:solidFill>
                  <a:srgbClr val="FFFFFF"/>
                </a:solidFill>
                <a:latin typeface="Arial"/>
                <a:cs typeface="Arial"/>
              </a:rPr>
              <a:t> </a:t>
            </a:r>
            <a:r>
              <a:rPr sz="1250">
                <a:solidFill>
                  <a:srgbClr val="FFFFFF"/>
                </a:solidFill>
                <a:latin typeface="Arial"/>
                <a:cs typeface="Arial"/>
              </a:rPr>
              <a:t>d</a:t>
            </a:r>
            <a:r>
              <a:rPr sz="1250" spc="-15">
                <a:solidFill>
                  <a:srgbClr val="FFFFFF"/>
                </a:solidFill>
                <a:latin typeface="Arial"/>
                <a:cs typeface="Arial"/>
              </a:rPr>
              <a:t> </a:t>
            </a:r>
            <a:r>
              <a:rPr sz="1250" spc="-50">
                <a:solidFill>
                  <a:srgbClr val="FFFFFF"/>
                </a:solidFill>
                <a:latin typeface="Arial"/>
                <a:cs typeface="Arial"/>
              </a:rPr>
              <a:t>1</a:t>
            </a:r>
            <a:endParaRPr sz="1250">
              <a:latin typeface="Arial"/>
              <a:cs typeface="Arial"/>
            </a:endParaRPr>
          </a:p>
          <a:p>
            <a:pPr marL="635" algn="ctr">
              <a:spcBef>
                <a:spcPts val="15"/>
              </a:spcBef>
            </a:pPr>
            <a:r>
              <a:rPr sz="1250" b="1">
                <a:solidFill>
                  <a:srgbClr val="FFFFFF"/>
                </a:solidFill>
                <a:latin typeface="Arial"/>
                <a:cs typeface="Arial"/>
              </a:rPr>
              <a:t>+</a:t>
            </a:r>
            <a:r>
              <a:rPr sz="1250" b="1" spc="-5">
                <a:solidFill>
                  <a:srgbClr val="FFFFFF"/>
                </a:solidFill>
                <a:latin typeface="Arial"/>
                <a:cs typeface="Arial"/>
              </a:rPr>
              <a:t> </a:t>
            </a:r>
            <a:r>
              <a:rPr sz="1250" b="1">
                <a:solidFill>
                  <a:srgbClr val="FFFFFF"/>
                </a:solidFill>
                <a:latin typeface="Arial"/>
                <a:cs typeface="Arial"/>
              </a:rPr>
              <a:t>etoposide</a:t>
            </a:r>
            <a:r>
              <a:rPr sz="1250" b="1" spc="35">
                <a:solidFill>
                  <a:srgbClr val="FFFFFF"/>
                </a:solidFill>
                <a:latin typeface="Arial"/>
                <a:cs typeface="Arial"/>
              </a:rPr>
              <a:t> </a:t>
            </a:r>
            <a:r>
              <a:rPr sz="1250">
                <a:solidFill>
                  <a:srgbClr val="FFFFFF"/>
                </a:solidFill>
                <a:latin typeface="Arial"/>
                <a:cs typeface="Arial"/>
              </a:rPr>
              <a:t>100</a:t>
            </a:r>
            <a:r>
              <a:rPr sz="1250" spc="-10">
                <a:solidFill>
                  <a:srgbClr val="FFFFFF"/>
                </a:solidFill>
                <a:latin typeface="Arial"/>
                <a:cs typeface="Arial"/>
              </a:rPr>
              <a:t> </a:t>
            </a:r>
            <a:r>
              <a:rPr sz="1250">
                <a:solidFill>
                  <a:srgbClr val="FFFFFF"/>
                </a:solidFill>
                <a:latin typeface="Arial"/>
                <a:cs typeface="Arial"/>
              </a:rPr>
              <a:t>mg/m</a:t>
            </a:r>
            <a:r>
              <a:rPr sz="1275" baseline="22875">
                <a:solidFill>
                  <a:srgbClr val="FFFFFF"/>
                </a:solidFill>
                <a:latin typeface="Arial"/>
                <a:cs typeface="Arial"/>
              </a:rPr>
              <a:t>2</a:t>
            </a:r>
            <a:r>
              <a:rPr sz="1275" spc="172" baseline="22875">
                <a:solidFill>
                  <a:srgbClr val="FFFFFF"/>
                </a:solidFill>
                <a:latin typeface="Arial"/>
                <a:cs typeface="Arial"/>
              </a:rPr>
              <a:t> </a:t>
            </a:r>
            <a:r>
              <a:rPr sz="1250">
                <a:solidFill>
                  <a:srgbClr val="FFFFFF"/>
                </a:solidFill>
                <a:latin typeface="Arial"/>
                <a:cs typeface="Arial"/>
              </a:rPr>
              <a:t>IV</a:t>
            </a:r>
            <a:r>
              <a:rPr sz="1250" spc="-15">
                <a:solidFill>
                  <a:srgbClr val="FFFFFF"/>
                </a:solidFill>
                <a:latin typeface="Arial"/>
                <a:cs typeface="Arial"/>
              </a:rPr>
              <a:t> </a:t>
            </a:r>
            <a:r>
              <a:rPr sz="1250">
                <a:solidFill>
                  <a:srgbClr val="FFFFFF"/>
                </a:solidFill>
                <a:latin typeface="Arial"/>
                <a:cs typeface="Arial"/>
              </a:rPr>
              <a:t>on</a:t>
            </a:r>
            <a:r>
              <a:rPr sz="1250" spc="-5">
                <a:solidFill>
                  <a:srgbClr val="FFFFFF"/>
                </a:solidFill>
                <a:latin typeface="Arial"/>
                <a:cs typeface="Arial"/>
              </a:rPr>
              <a:t> </a:t>
            </a:r>
            <a:r>
              <a:rPr sz="1250">
                <a:solidFill>
                  <a:srgbClr val="FFFFFF"/>
                </a:solidFill>
                <a:latin typeface="Arial"/>
                <a:cs typeface="Arial"/>
              </a:rPr>
              <a:t>d</a:t>
            </a:r>
            <a:r>
              <a:rPr sz="1250" spc="-5">
                <a:solidFill>
                  <a:srgbClr val="FFFFFF"/>
                </a:solidFill>
                <a:latin typeface="Arial"/>
                <a:cs typeface="Arial"/>
              </a:rPr>
              <a:t> </a:t>
            </a:r>
            <a:r>
              <a:rPr sz="1250" spc="-10">
                <a:solidFill>
                  <a:srgbClr val="FFFFFF"/>
                </a:solidFill>
                <a:latin typeface="Arial"/>
                <a:cs typeface="Arial"/>
              </a:rPr>
              <a:t>1-</a:t>
            </a:r>
            <a:r>
              <a:rPr sz="1250" spc="-50">
                <a:solidFill>
                  <a:srgbClr val="FFFFFF"/>
                </a:solidFill>
                <a:latin typeface="Arial"/>
                <a:cs typeface="Arial"/>
              </a:rPr>
              <a:t>3</a:t>
            </a:r>
            <a:endParaRPr sz="1250">
              <a:latin typeface="Arial"/>
              <a:cs typeface="Arial"/>
            </a:endParaRPr>
          </a:p>
        </p:txBody>
      </p:sp>
      <p:grpSp>
        <p:nvGrpSpPr>
          <p:cNvPr id="18" name="object 18"/>
          <p:cNvGrpSpPr/>
          <p:nvPr/>
        </p:nvGrpSpPr>
        <p:grpSpPr>
          <a:xfrm>
            <a:off x="2346706" y="2349086"/>
            <a:ext cx="366395" cy="368300"/>
            <a:chOff x="2346705" y="2346705"/>
            <a:chExt cx="366395" cy="368300"/>
          </a:xfrm>
        </p:grpSpPr>
        <p:sp>
          <p:nvSpPr>
            <p:cNvPr id="19" name="object 19"/>
            <p:cNvSpPr/>
            <p:nvPr/>
          </p:nvSpPr>
          <p:spPr>
            <a:xfrm>
              <a:off x="2356865" y="2356865"/>
              <a:ext cx="346075" cy="347980"/>
            </a:xfrm>
            <a:custGeom>
              <a:avLst/>
              <a:gdLst/>
              <a:ahLst/>
              <a:cxnLst/>
              <a:rect l="l" t="t" r="r" b="b"/>
              <a:pathLst>
                <a:path w="346075" h="347980">
                  <a:moveTo>
                    <a:pt x="172974" y="0"/>
                  </a:moveTo>
                  <a:lnTo>
                    <a:pt x="127000" y="6201"/>
                  </a:lnTo>
                  <a:lnTo>
                    <a:pt x="85682" y="23706"/>
                  </a:lnTo>
                  <a:lnTo>
                    <a:pt x="50673" y="50863"/>
                  </a:lnTo>
                  <a:lnTo>
                    <a:pt x="23622" y="86021"/>
                  </a:lnTo>
                  <a:lnTo>
                    <a:pt x="6180" y="127529"/>
                  </a:lnTo>
                  <a:lnTo>
                    <a:pt x="0" y="173736"/>
                  </a:lnTo>
                  <a:lnTo>
                    <a:pt x="6180" y="219942"/>
                  </a:lnTo>
                  <a:lnTo>
                    <a:pt x="23621" y="261450"/>
                  </a:lnTo>
                  <a:lnTo>
                    <a:pt x="50672" y="296608"/>
                  </a:lnTo>
                  <a:lnTo>
                    <a:pt x="85682" y="323765"/>
                  </a:lnTo>
                  <a:lnTo>
                    <a:pt x="127000" y="341270"/>
                  </a:lnTo>
                  <a:lnTo>
                    <a:pt x="172974" y="347472"/>
                  </a:lnTo>
                  <a:lnTo>
                    <a:pt x="218948" y="341270"/>
                  </a:lnTo>
                  <a:lnTo>
                    <a:pt x="260265" y="323765"/>
                  </a:lnTo>
                  <a:lnTo>
                    <a:pt x="295275" y="296608"/>
                  </a:lnTo>
                  <a:lnTo>
                    <a:pt x="322326" y="261450"/>
                  </a:lnTo>
                  <a:lnTo>
                    <a:pt x="339767" y="219942"/>
                  </a:lnTo>
                  <a:lnTo>
                    <a:pt x="345948" y="173736"/>
                  </a:lnTo>
                  <a:lnTo>
                    <a:pt x="339767" y="127529"/>
                  </a:lnTo>
                  <a:lnTo>
                    <a:pt x="322325" y="86021"/>
                  </a:lnTo>
                  <a:lnTo>
                    <a:pt x="295274" y="50863"/>
                  </a:lnTo>
                  <a:lnTo>
                    <a:pt x="260265" y="23706"/>
                  </a:lnTo>
                  <a:lnTo>
                    <a:pt x="218947" y="6201"/>
                  </a:lnTo>
                  <a:lnTo>
                    <a:pt x="172974" y="0"/>
                  </a:lnTo>
                  <a:close/>
                </a:path>
              </a:pathLst>
            </a:custGeom>
            <a:solidFill>
              <a:srgbClr val="08345A"/>
            </a:solidFill>
          </p:spPr>
          <p:txBody>
            <a:bodyPr wrap="square" lIns="0" tIns="0" rIns="0" bIns="0" rtlCol="0"/>
            <a:lstStyle/>
            <a:p>
              <a:endParaRPr/>
            </a:p>
          </p:txBody>
        </p:sp>
        <p:sp>
          <p:nvSpPr>
            <p:cNvPr id="20" name="object 20"/>
            <p:cNvSpPr/>
            <p:nvPr/>
          </p:nvSpPr>
          <p:spPr>
            <a:xfrm>
              <a:off x="2356865" y="2356865"/>
              <a:ext cx="346075" cy="347980"/>
            </a:xfrm>
            <a:custGeom>
              <a:avLst/>
              <a:gdLst/>
              <a:ahLst/>
              <a:cxnLst/>
              <a:rect l="l" t="t" r="r" b="b"/>
              <a:pathLst>
                <a:path w="346075" h="347980">
                  <a:moveTo>
                    <a:pt x="0" y="173736"/>
                  </a:moveTo>
                  <a:lnTo>
                    <a:pt x="6180" y="127529"/>
                  </a:lnTo>
                  <a:lnTo>
                    <a:pt x="23622" y="86021"/>
                  </a:lnTo>
                  <a:lnTo>
                    <a:pt x="50673" y="50863"/>
                  </a:lnTo>
                  <a:lnTo>
                    <a:pt x="85682" y="23706"/>
                  </a:lnTo>
                  <a:lnTo>
                    <a:pt x="127000" y="6201"/>
                  </a:lnTo>
                  <a:lnTo>
                    <a:pt x="172974" y="0"/>
                  </a:lnTo>
                  <a:lnTo>
                    <a:pt x="218947" y="6201"/>
                  </a:lnTo>
                  <a:lnTo>
                    <a:pt x="260265" y="23706"/>
                  </a:lnTo>
                  <a:lnTo>
                    <a:pt x="295274" y="50863"/>
                  </a:lnTo>
                  <a:lnTo>
                    <a:pt x="322325" y="86021"/>
                  </a:lnTo>
                  <a:lnTo>
                    <a:pt x="339767" y="127529"/>
                  </a:lnTo>
                  <a:lnTo>
                    <a:pt x="345948" y="173736"/>
                  </a:lnTo>
                  <a:lnTo>
                    <a:pt x="339767" y="219942"/>
                  </a:lnTo>
                  <a:lnTo>
                    <a:pt x="322326" y="261450"/>
                  </a:lnTo>
                  <a:lnTo>
                    <a:pt x="295275" y="296608"/>
                  </a:lnTo>
                  <a:lnTo>
                    <a:pt x="260265" y="323765"/>
                  </a:lnTo>
                  <a:lnTo>
                    <a:pt x="218948" y="341270"/>
                  </a:lnTo>
                  <a:lnTo>
                    <a:pt x="172974" y="347472"/>
                  </a:lnTo>
                  <a:lnTo>
                    <a:pt x="127000" y="341270"/>
                  </a:lnTo>
                  <a:lnTo>
                    <a:pt x="85682" y="323765"/>
                  </a:lnTo>
                  <a:lnTo>
                    <a:pt x="50672" y="296608"/>
                  </a:lnTo>
                  <a:lnTo>
                    <a:pt x="23621" y="261450"/>
                  </a:lnTo>
                  <a:lnTo>
                    <a:pt x="6180" y="219942"/>
                  </a:lnTo>
                  <a:lnTo>
                    <a:pt x="0" y="173736"/>
                  </a:lnTo>
                  <a:close/>
                </a:path>
              </a:pathLst>
            </a:custGeom>
            <a:ln w="19811">
              <a:solidFill>
                <a:srgbClr val="000000"/>
              </a:solidFill>
            </a:ln>
          </p:spPr>
          <p:txBody>
            <a:bodyPr wrap="square" lIns="0" tIns="0" rIns="0" bIns="0" rtlCol="0"/>
            <a:lstStyle/>
            <a:p>
              <a:endParaRPr/>
            </a:p>
          </p:txBody>
        </p:sp>
      </p:grpSp>
      <p:sp>
        <p:nvSpPr>
          <p:cNvPr id="21" name="object 21"/>
          <p:cNvSpPr txBox="1"/>
          <p:nvPr/>
        </p:nvSpPr>
        <p:spPr>
          <a:xfrm>
            <a:off x="2401316" y="2044569"/>
            <a:ext cx="254000" cy="618490"/>
          </a:xfrm>
          <a:prstGeom prst="rect">
            <a:avLst/>
          </a:prstGeom>
        </p:spPr>
        <p:txBody>
          <a:bodyPr vert="horz" wrap="square" lIns="0" tIns="80010" rIns="0" bIns="0" rtlCol="0">
            <a:spAutoFit/>
          </a:bodyPr>
          <a:lstStyle/>
          <a:p>
            <a:pPr marL="12700">
              <a:spcBef>
                <a:spcPts val="630"/>
              </a:spcBef>
            </a:pPr>
            <a:r>
              <a:rPr sz="1300" spc="-25">
                <a:latin typeface="Arial"/>
                <a:cs typeface="Arial"/>
              </a:rPr>
              <a:t>1:1</a:t>
            </a:r>
            <a:endParaRPr sz="1300">
              <a:latin typeface="Arial"/>
              <a:cs typeface="Arial"/>
            </a:endParaRPr>
          </a:p>
          <a:p>
            <a:pPr marL="54610">
              <a:spcBef>
                <a:spcPts val="655"/>
              </a:spcBef>
            </a:pPr>
            <a:r>
              <a:rPr sz="1600" b="1" spc="-50">
                <a:solidFill>
                  <a:srgbClr val="FFFFFF"/>
                </a:solidFill>
                <a:latin typeface="Arial"/>
                <a:cs typeface="Arial"/>
              </a:rPr>
              <a:t>R</a:t>
            </a:r>
            <a:endParaRPr sz="1600">
              <a:latin typeface="Arial"/>
              <a:cs typeface="Arial"/>
            </a:endParaRPr>
          </a:p>
        </p:txBody>
      </p:sp>
      <p:sp>
        <p:nvSpPr>
          <p:cNvPr id="27" name="object 27"/>
          <p:cNvSpPr txBox="1"/>
          <p:nvPr/>
        </p:nvSpPr>
        <p:spPr>
          <a:xfrm>
            <a:off x="174448" y="1588992"/>
            <a:ext cx="1953895" cy="1394613"/>
          </a:xfrm>
          <a:prstGeom prst="rect">
            <a:avLst/>
          </a:prstGeom>
        </p:spPr>
        <p:txBody>
          <a:bodyPr vert="horz" wrap="square" lIns="0" tIns="12065" rIns="0" bIns="0" rtlCol="0">
            <a:spAutoFit/>
          </a:bodyPr>
          <a:lstStyle/>
          <a:p>
            <a:pPr marL="240665" marR="79375" indent="-228600" algn="just">
              <a:spcBef>
                <a:spcPts val="95"/>
              </a:spcBef>
              <a:buChar char="•"/>
              <a:tabLst>
                <a:tab pos="240665" algn="l"/>
              </a:tabLst>
            </a:pPr>
            <a:r>
              <a:rPr sz="1200" spc="-10">
                <a:latin typeface="Arial"/>
                <a:cs typeface="Arial"/>
              </a:rPr>
              <a:t>ES-</a:t>
            </a:r>
            <a:r>
              <a:rPr sz="1200" spc="-20">
                <a:latin typeface="Arial"/>
                <a:cs typeface="Arial"/>
              </a:rPr>
              <a:t>SCLC </a:t>
            </a:r>
            <a:endParaRPr lang="en-US" sz="1200" spc="-20">
              <a:latin typeface="Arial"/>
              <a:cs typeface="Arial"/>
            </a:endParaRPr>
          </a:p>
          <a:p>
            <a:pPr marL="240665" marR="79375" indent="-228600" algn="just">
              <a:spcBef>
                <a:spcPts val="95"/>
              </a:spcBef>
              <a:buChar char="•"/>
              <a:tabLst>
                <a:tab pos="240665" algn="l"/>
              </a:tabLst>
            </a:pPr>
            <a:r>
              <a:rPr sz="1200">
                <a:latin typeface="Arial"/>
                <a:cs typeface="Arial"/>
              </a:rPr>
              <a:t>ECOG</a:t>
            </a:r>
            <a:r>
              <a:rPr sz="1200" spc="-10">
                <a:latin typeface="Arial"/>
                <a:cs typeface="Arial"/>
              </a:rPr>
              <a:t> </a:t>
            </a:r>
            <a:r>
              <a:rPr sz="1200">
                <a:latin typeface="Arial"/>
                <a:cs typeface="Arial"/>
              </a:rPr>
              <a:t>PS</a:t>
            </a:r>
            <a:r>
              <a:rPr sz="1200" spc="-20">
                <a:latin typeface="Arial"/>
                <a:cs typeface="Arial"/>
              </a:rPr>
              <a:t> </a:t>
            </a:r>
            <a:r>
              <a:rPr sz="1200">
                <a:latin typeface="Arial"/>
                <a:cs typeface="Arial"/>
              </a:rPr>
              <a:t>0</a:t>
            </a:r>
            <a:r>
              <a:rPr sz="1200" spc="-10">
                <a:latin typeface="Arial"/>
                <a:cs typeface="Arial"/>
              </a:rPr>
              <a:t> </a:t>
            </a:r>
            <a:r>
              <a:rPr sz="1200">
                <a:latin typeface="Arial"/>
                <a:cs typeface="Arial"/>
              </a:rPr>
              <a:t>or</a:t>
            </a:r>
            <a:r>
              <a:rPr sz="1200" spc="-10">
                <a:latin typeface="Arial"/>
                <a:cs typeface="Arial"/>
              </a:rPr>
              <a:t> </a:t>
            </a:r>
            <a:r>
              <a:rPr sz="1200" spc="-50">
                <a:latin typeface="Arial"/>
                <a:cs typeface="Arial"/>
              </a:rPr>
              <a:t>1</a:t>
            </a:r>
            <a:endParaRPr sz="1200">
              <a:latin typeface="Arial"/>
              <a:cs typeface="Arial"/>
            </a:endParaRPr>
          </a:p>
          <a:p>
            <a:pPr marL="240665" indent="-227965">
              <a:buChar char="•"/>
              <a:tabLst>
                <a:tab pos="240665" algn="l"/>
              </a:tabLst>
            </a:pPr>
            <a:r>
              <a:rPr sz="1200">
                <a:latin typeface="Arial"/>
                <a:cs typeface="Arial"/>
              </a:rPr>
              <a:t>No</a:t>
            </a:r>
            <a:r>
              <a:rPr sz="1200" spc="-35">
                <a:latin typeface="Arial"/>
                <a:cs typeface="Arial"/>
              </a:rPr>
              <a:t> </a:t>
            </a:r>
            <a:r>
              <a:rPr sz="1200">
                <a:latin typeface="Arial"/>
                <a:cs typeface="Arial"/>
              </a:rPr>
              <a:t>prior</a:t>
            </a:r>
            <a:r>
              <a:rPr sz="1200" spc="-15">
                <a:latin typeface="Arial"/>
                <a:cs typeface="Arial"/>
              </a:rPr>
              <a:t> </a:t>
            </a:r>
            <a:r>
              <a:rPr sz="1200" spc="-10">
                <a:latin typeface="Arial"/>
                <a:cs typeface="Arial"/>
              </a:rPr>
              <a:t>systemic</a:t>
            </a:r>
            <a:endParaRPr sz="1200">
              <a:latin typeface="Arial"/>
              <a:cs typeface="Arial"/>
            </a:endParaRPr>
          </a:p>
          <a:p>
            <a:pPr marL="240665"/>
            <a:r>
              <a:rPr sz="1200">
                <a:latin typeface="Arial"/>
                <a:cs typeface="Arial"/>
              </a:rPr>
              <a:t>treatment</a:t>
            </a:r>
            <a:r>
              <a:rPr sz="1200" spc="-10">
                <a:latin typeface="Arial"/>
                <a:cs typeface="Arial"/>
              </a:rPr>
              <a:t> </a:t>
            </a:r>
            <a:r>
              <a:rPr sz="1200">
                <a:latin typeface="Arial"/>
                <a:cs typeface="Arial"/>
              </a:rPr>
              <a:t>for</a:t>
            </a:r>
            <a:r>
              <a:rPr sz="1200" spc="-40">
                <a:latin typeface="Arial"/>
                <a:cs typeface="Arial"/>
              </a:rPr>
              <a:t> </a:t>
            </a:r>
            <a:r>
              <a:rPr sz="1200" spc="-10">
                <a:latin typeface="Arial"/>
                <a:cs typeface="Arial"/>
              </a:rPr>
              <a:t>ES-</a:t>
            </a:r>
            <a:r>
              <a:rPr sz="1200" spc="-20">
                <a:latin typeface="Arial"/>
                <a:cs typeface="Arial"/>
              </a:rPr>
              <a:t>SCLC</a:t>
            </a:r>
            <a:endParaRPr sz="1200">
              <a:latin typeface="Arial"/>
              <a:cs typeface="Arial"/>
            </a:endParaRPr>
          </a:p>
          <a:p>
            <a:pPr marL="240665" marR="43180" indent="-228600">
              <a:buChar char="•"/>
              <a:tabLst>
                <a:tab pos="240665" algn="l"/>
              </a:tabLst>
            </a:pPr>
            <a:r>
              <a:rPr sz="1200" spc="-10">
                <a:latin typeface="Arial"/>
                <a:cs typeface="Arial"/>
              </a:rPr>
              <a:t>Treated</a:t>
            </a:r>
            <a:r>
              <a:rPr lang="en-US" sz="1200" spc="-35">
                <a:latin typeface="Arial"/>
                <a:cs typeface="Arial"/>
              </a:rPr>
              <a:t>, </a:t>
            </a:r>
            <a:r>
              <a:rPr sz="1200" spc="-10">
                <a:latin typeface="Arial"/>
                <a:cs typeface="Arial"/>
              </a:rPr>
              <a:t>asymptomatic </a:t>
            </a:r>
            <a:r>
              <a:rPr sz="1200">
                <a:latin typeface="Arial"/>
                <a:cs typeface="Arial"/>
              </a:rPr>
              <a:t>brain</a:t>
            </a:r>
            <a:r>
              <a:rPr sz="1200" spc="-40">
                <a:latin typeface="Arial"/>
                <a:cs typeface="Arial"/>
              </a:rPr>
              <a:t> </a:t>
            </a:r>
            <a:r>
              <a:rPr sz="1200">
                <a:latin typeface="Arial"/>
                <a:cs typeface="Arial"/>
              </a:rPr>
              <a:t>metastases</a:t>
            </a:r>
          </a:p>
          <a:p>
            <a:pPr marL="710565" algn="just">
              <a:spcBef>
                <a:spcPts val="600"/>
              </a:spcBef>
            </a:pPr>
            <a:r>
              <a:rPr sz="1200">
                <a:latin typeface="Arial"/>
                <a:cs typeface="Arial"/>
              </a:rPr>
              <a:t>N</a:t>
            </a:r>
            <a:r>
              <a:rPr sz="1200" spc="-10">
                <a:latin typeface="Arial"/>
                <a:cs typeface="Arial"/>
              </a:rPr>
              <a:t> </a:t>
            </a:r>
            <a:r>
              <a:rPr sz="1200">
                <a:latin typeface="Arial"/>
                <a:cs typeface="Arial"/>
              </a:rPr>
              <a:t>= </a:t>
            </a:r>
            <a:r>
              <a:rPr sz="1200" spc="-25">
                <a:latin typeface="Arial"/>
                <a:cs typeface="Arial"/>
              </a:rPr>
              <a:t>403</a:t>
            </a:r>
            <a:endParaRPr sz="1300">
              <a:latin typeface="Arial"/>
              <a:cs typeface="Arial"/>
            </a:endParaRPr>
          </a:p>
        </p:txBody>
      </p:sp>
      <p:sp>
        <p:nvSpPr>
          <p:cNvPr id="33" name="object 33"/>
          <p:cNvSpPr txBox="1"/>
          <p:nvPr/>
        </p:nvSpPr>
        <p:spPr>
          <a:xfrm>
            <a:off x="8745813" y="1858766"/>
            <a:ext cx="179536" cy="1341755"/>
          </a:xfrm>
          <a:prstGeom prst="rect">
            <a:avLst/>
          </a:prstGeom>
        </p:spPr>
        <p:txBody>
          <a:bodyPr vert="vert270" wrap="square" lIns="0" tIns="0" rIns="0" bIns="0" rtlCol="0">
            <a:spAutoFit/>
          </a:bodyPr>
          <a:lstStyle/>
          <a:p>
            <a:pPr marL="12700">
              <a:lnSpc>
                <a:spcPts val="1425"/>
              </a:lnSpc>
            </a:pPr>
            <a:r>
              <a:rPr sz="1200" b="1">
                <a:solidFill>
                  <a:srgbClr val="FFFFFF"/>
                </a:solidFill>
                <a:latin typeface="Arial"/>
                <a:cs typeface="Arial"/>
              </a:rPr>
              <a:t>Survival</a:t>
            </a:r>
            <a:r>
              <a:rPr sz="1200" b="1" spc="5">
                <a:solidFill>
                  <a:srgbClr val="FFFFFF"/>
                </a:solidFill>
                <a:latin typeface="Arial"/>
                <a:cs typeface="Arial"/>
              </a:rPr>
              <a:t> </a:t>
            </a:r>
            <a:r>
              <a:rPr sz="1200" b="1" spc="-10">
                <a:solidFill>
                  <a:srgbClr val="FFFFFF"/>
                </a:solidFill>
                <a:latin typeface="Arial"/>
                <a:cs typeface="Arial"/>
              </a:rPr>
              <a:t>follow-</a:t>
            </a:r>
            <a:r>
              <a:rPr sz="1200" b="1" spc="-25">
                <a:solidFill>
                  <a:srgbClr val="FFFFFF"/>
                </a:solidFill>
                <a:latin typeface="Arial"/>
                <a:cs typeface="Arial"/>
              </a:rPr>
              <a:t>up</a:t>
            </a:r>
            <a:endParaRPr sz="1200">
              <a:latin typeface="Arial"/>
              <a:cs typeface="Arial"/>
            </a:endParaRPr>
          </a:p>
        </p:txBody>
      </p:sp>
      <p:grpSp>
        <p:nvGrpSpPr>
          <p:cNvPr id="34" name="object 34"/>
          <p:cNvGrpSpPr/>
          <p:nvPr/>
        </p:nvGrpSpPr>
        <p:grpSpPr>
          <a:xfrm>
            <a:off x="2224278" y="1812130"/>
            <a:ext cx="4082161" cy="1435735"/>
            <a:chOff x="2224277" y="1809749"/>
            <a:chExt cx="4082161" cy="1435735"/>
          </a:xfrm>
        </p:grpSpPr>
        <p:sp>
          <p:nvSpPr>
            <p:cNvPr id="35" name="object 35"/>
            <p:cNvSpPr/>
            <p:nvPr/>
          </p:nvSpPr>
          <p:spPr>
            <a:xfrm>
              <a:off x="2224277" y="2530602"/>
              <a:ext cx="132715" cy="3175"/>
            </a:xfrm>
            <a:custGeom>
              <a:avLst/>
              <a:gdLst/>
              <a:ahLst/>
              <a:cxnLst/>
              <a:rect l="l" t="t" r="r" b="b"/>
              <a:pathLst>
                <a:path w="132714" h="3175">
                  <a:moveTo>
                    <a:pt x="0" y="2920"/>
                  </a:moveTo>
                  <a:lnTo>
                    <a:pt x="132715" y="0"/>
                  </a:lnTo>
                </a:path>
              </a:pathLst>
            </a:custGeom>
            <a:ln w="19812">
              <a:solidFill>
                <a:srgbClr val="000000"/>
              </a:solidFill>
            </a:ln>
          </p:spPr>
          <p:txBody>
            <a:bodyPr wrap="square" lIns="0" tIns="0" rIns="0" bIns="0" rtlCol="0"/>
            <a:lstStyle/>
            <a:p>
              <a:endParaRPr/>
            </a:p>
          </p:txBody>
        </p:sp>
        <p:pic>
          <p:nvPicPr>
            <p:cNvPr id="36" name="object 36"/>
            <p:cNvPicPr/>
            <p:nvPr/>
          </p:nvPicPr>
          <p:blipFill>
            <a:blip r:embed="rId5" cstate="print"/>
            <a:stretch>
              <a:fillRect/>
            </a:stretch>
          </p:blipFill>
          <p:spPr>
            <a:xfrm>
              <a:off x="6166865" y="1809750"/>
              <a:ext cx="139573" cy="76200"/>
            </a:xfrm>
            <a:prstGeom prst="rect">
              <a:avLst/>
            </a:prstGeom>
          </p:spPr>
        </p:pic>
        <p:pic>
          <p:nvPicPr>
            <p:cNvPr id="37" name="object 37"/>
            <p:cNvPicPr/>
            <p:nvPr/>
          </p:nvPicPr>
          <p:blipFill>
            <a:blip r:embed="rId5" cstate="print"/>
            <a:stretch>
              <a:fillRect/>
            </a:stretch>
          </p:blipFill>
          <p:spPr>
            <a:xfrm>
              <a:off x="6166865" y="3169158"/>
              <a:ext cx="139573" cy="76200"/>
            </a:xfrm>
            <a:prstGeom prst="rect">
              <a:avLst/>
            </a:prstGeom>
          </p:spPr>
        </p:pic>
        <p:sp>
          <p:nvSpPr>
            <p:cNvPr id="42" name="object 42"/>
            <p:cNvSpPr/>
            <p:nvPr/>
          </p:nvSpPr>
          <p:spPr>
            <a:xfrm>
              <a:off x="2702814" y="1809749"/>
              <a:ext cx="280035" cy="1435735"/>
            </a:xfrm>
            <a:custGeom>
              <a:avLst/>
              <a:gdLst/>
              <a:ahLst/>
              <a:cxnLst/>
              <a:rect l="l" t="t" r="r" b="b"/>
              <a:pathLst>
                <a:path w="280035" h="1435735">
                  <a:moveTo>
                    <a:pt x="279781" y="38100"/>
                  </a:moveTo>
                  <a:lnTo>
                    <a:pt x="259969" y="28194"/>
                  </a:lnTo>
                  <a:lnTo>
                    <a:pt x="203581" y="0"/>
                  </a:lnTo>
                  <a:lnTo>
                    <a:pt x="203581" y="28194"/>
                  </a:lnTo>
                  <a:lnTo>
                    <a:pt x="134493" y="28194"/>
                  </a:lnTo>
                  <a:lnTo>
                    <a:pt x="130048" y="32639"/>
                  </a:lnTo>
                  <a:lnTo>
                    <a:pt x="130048" y="710692"/>
                  </a:lnTo>
                  <a:lnTo>
                    <a:pt x="0" y="710692"/>
                  </a:lnTo>
                  <a:lnTo>
                    <a:pt x="0" y="710946"/>
                  </a:lnTo>
                  <a:lnTo>
                    <a:pt x="0" y="730504"/>
                  </a:lnTo>
                  <a:lnTo>
                    <a:pt x="0" y="730758"/>
                  </a:lnTo>
                  <a:lnTo>
                    <a:pt x="130048" y="730758"/>
                  </a:lnTo>
                  <a:lnTo>
                    <a:pt x="130048" y="1403096"/>
                  </a:lnTo>
                  <a:lnTo>
                    <a:pt x="134493" y="1407541"/>
                  </a:lnTo>
                  <a:lnTo>
                    <a:pt x="203581" y="1407541"/>
                  </a:lnTo>
                  <a:lnTo>
                    <a:pt x="203581" y="1435735"/>
                  </a:lnTo>
                  <a:lnTo>
                    <a:pt x="259969" y="1407541"/>
                  </a:lnTo>
                  <a:lnTo>
                    <a:pt x="279781" y="1397635"/>
                  </a:lnTo>
                  <a:lnTo>
                    <a:pt x="259969" y="1387729"/>
                  </a:lnTo>
                  <a:lnTo>
                    <a:pt x="203581" y="1359535"/>
                  </a:lnTo>
                  <a:lnTo>
                    <a:pt x="203581" y="1387729"/>
                  </a:lnTo>
                  <a:lnTo>
                    <a:pt x="149860" y="1387729"/>
                  </a:lnTo>
                  <a:lnTo>
                    <a:pt x="149860" y="48006"/>
                  </a:lnTo>
                  <a:lnTo>
                    <a:pt x="203581" y="48006"/>
                  </a:lnTo>
                  <a:lnTo>
                    <a:pt x="203581" y="76200"/>
                  </a:lnTo>
                  <a:lnTo>
                    <a:pt x="259969" y="48006"/>
                  </a:lnTo>
                  <a:lnTo>
                    <a:pt x="279781" y="38100"/>
                  </a:lnTo>
                  <a:close/>
                </a:path>
              </a:pathLst>
            </a:custGeom>
            <a:solidFill>
              <a:srgbClr val="000000"/>
            </a:solidFill>
          </p:spPr>
          <p:txBody>
            <a:bodyPr wrap="square" lIns="0" tIns="0" rIns="0" bIns="0" rtlCol="0"/>
            <a:lstStyle/>
            <a:p>
              <a:endParaRPr/>
            </a:p>
          </p:txBody>
        </p:sp>
      </p:grpSp>
      <p:sp>
        <p:nvSpPr>
          <p:cNvPr id="43" name="object 43"/>
          <p:cNvSpPr txBox="1"/>
          <p:nvPr/>
        </p:nvSpPr>
        <p:spPr>
          <a:xfrm>
            <a:off x="3344927" y="3823000"/>
            <a:ext cx="4742815" cy="521938"/>
          </a:xfrm>
          <a:prstGeom prst="rect">
            <a:avLst/>
          </a:prstGeom>
        </p:spPr>
        <p:txBody>
          <a:bodyPr vert="horz" wrap="square" lIns="0" tIns="74930" rIns="0" bIns="0" rtlCol="0">
            <a:spAutoFit/>
          </a:bodyPr>
          <a:lstStyle/>
          <a:p>
            <a:pPr marL="250190" indent="-237490">
              <a:spcBef>
                <a:spcPts val="540"/>
              </a:spcBef>
              <a:buFont typeface="Arial"/>
              <a:buChar char="•"/>
              <a:tabLst>
                <a:tab pos="250190" algn="l"/>
              </a:tabLst>
            </a:pPr>
            <a:r>
              <a:rPr sz="1200" b="1">
                <a:latin typeface="Arial"/>
                <a:cs typeface="Arial"/>
              </a:rPr>
              <a:t>Coprimary</a:t>
            </a:r>
            <a:r>
              <a:rPr sz="1200" b="1" spc="-20">
                <a:latin typeface="Arial"/>
                <a:cs typeface="Arial"/>
              </a:rPr>
              <a:t> </a:t>
            </a:r>
            <a:r>
              <a:rPr sz="1200" b="1">
                <a:latin typeface="Arial"/>
                <a:cs typeface="Arial"/>
              </a:rPr>
              <a:t>endpoints:</a:t>
            </a:r>
            <a:r>
              <a:rPr sz="1200" b="1" spc="-35">
                <a:latin typeface="Arial"/>
                <a:cs typeface="Arial"/>
              </a:rPr>
              <a:t> </a:t>
            </a:r>
            <a:r>
              <a:rPr sz="1200">
                <a:latin typeface="Arial"/>
                <a:cs typeface="Arial"/>
              </a:rPr>
              <a:t>OS,</a:t>
            </a:r>
            <a:r>
              <a:rPr sz="1200" spc="-10">
                <a:latin typeface="Arial"/>
                <a:cs typeface="Arial"/>
              </a:rPr>
              <a:t> investigator-</a:t>
            </a:r>
            <a:r>
              <a:rPr sz="1200">
                <a:latin typeface="Arial"/>
                <a:cs typeface="Arial"/>
              </a:rPr>
              <a:t>assessed</a:t>
            </a:r>
            <a:r>
              <a:rPr sz="1200" spc="-40">
                <a:latin typeface="Arial"/>
                <a:cs typeface="Arial"/>
              </a:rPr>
              <a:t> </a:t>
            </a:r>
            <a:r>
              <a:rPr sz="1200" spc="-25">
                <a:latin typeface="Arial"/>
                <a:cs typeface="Arial"/>
              </a:rPr>
              <a:t>PFS</a:t>
            </a:r>
            <a:endParaRPr sz="1200">
              <a:latin typeface="Arial"/>
              <a:cs typeface="Arial"/>
            </a:endParaRPr>
          </a:p>
          <a:p>
            <a:pPr marL="250190" indent="-237490">
              <a:spcBef>
                <a:spcPts val="600"/>
              </a:spcBef>
              <a:buFont typeface="Arial"/>
              <a:buChar char="•"/>
              <a:tabLst>
                <a:tab pos="250190" algn="l"/>
              </a:tabLst>
            </a:pPr>
            <a:r>
              <a:rPr sz="1200" b="1">
                <a:latin typeface="Arial"/>
                <a:cs typeface="Arial"/>
              </a:rPr>
              <a:t>Key</a:t>
            </a:r>
            <a:r>
              <a:rPr sz="1200" b="1" spc="-45">
                <a:latin typeface="Arial"/>
                <a:cs typeface="Arial"/>
              </a:rPr>
              <a:t> </a:t>
            </a:r>
            <a:r>
              <a:rPr sz="1200" b="1">
                <a:latin typeface="Arial"/>
                <a:cs typeface="Arial"/>
              </a:rPr>
              <a:t>secondary</a:t>
            </a:r>
            <a:r>
              <a:rPr sz="1200" b="1" spc="-70">
                <a:latin typeface="Arial"/>
                <a:cs typeface="Arial"/>
              </a:rPr>
              <a:t> </a:t>
            </a:r>
            <a:r>
              <a:rPr sz="1200" b="1">
                <a:latin typeface="Arial"/>
                <a:cs typeface="Arial"/>
              </a:rPr>
              <a:t>endpoints:</a:t>
            </a:r>
            <a:r>
              <a:rPr sz="1200" b="1" spc="-70">
                <a:latin typeface="Arial"/>
                <a:cs typeface="Arial"/>
              </a:rPr>
              <a:t> </a:t>
            </a:r>
            <a:r>
              <a:rPr sz="1200">
                <a:latin typeface="Arial"/>
                <a:cs typeface="Arial"/>
              </a:rPr>
              <a:t>ORR,</a:t>
            </a:r>
            <a:r>
              <a:rPr sz="1200" spc="-30">
                <a:latin typeface="Arial"/>
                <a:cs typeface="Arial"/>
              </a:rPr>
              <a:t> </a:t>
            </a:r>
            <a:r>
              <a:rPr sz="1200">
                <a:latin typeface="Arial"/>
                <a:cs typeface="Arial"/>
              </a:rPr>
              <a:t>DOR,</a:t>
            </a:r>
            <a:r>
              <a:rPr sz="1200" spc="-30">
                <a:latin typeface="Arial"/>
                <a:cs typeface="Arial"/>
              </a:rPr>
              <a:t> </a:t>
            </a:r>
            <a:r>
              <a:rPr sz="1200" spc="-10">
                <a:latin typeface="Arial"/>
                <a:cs typeface="Arial"/>
              </a:rPr>
              <a:t>safety</a:t>
            </a:r>
            <a:endParaRPr sz="1200">
              <a:latin typeface="Arial"/>
              <a:cs typeface="Arial"/>
            </a:endParaRPr>
          </a:p>
        </p:txBody>
      </p:sp>
      <p:sp>
        <p:nvSpPr>
          <p:cNvPr id="49" name="object 49"/>
          <p:cNvSpPr txBox="1"/>
          <p:nvPr/>
        </p:nvSpPr>
        <p:spPr>
          <a:xfrm>
            <a:off x="174448" y="3247739"/>
            <a:ext cx="981075" cy="181460"/>
          </a:xfrm>
          <a:prstGeom prst="rect">
            <a:avLst/>
          </a:prstGeom>
        </p:spPr>
        <p:txBody>
          <a:bodyPr vert="horz" wrap="square" lIns="0" tIns="12065" rIns="0" bIns="0" rtlCol="0">
            <a:spAutoFit/>
          </a:bodyPr>
          <a:lstStyle/>
          <a:p>
            <a:pPr marL="12700">
              <a:spcBef>
                <a:spcPts val="95"/>
              </a:spcBef>
            </a:pPr>
            <a:r>
              <a:rPr sz="1100" b="1">
                <a:latin typeface="Arial"/>
                <a:cs typeface="Arial"/>
              </a:rPr>
              <a:t>Stratified</a:t>
            </a:r>
            <a:r>
              <a:rPr sz="1100" b="1" spc="-70">
                <a:latin typeface="Arial"/>
                <a:cs typeface="Arial"/>
              </a:rPr>
              <a:t> </a:t>
            </a:r>
            <a:r>
              <a:rPr sz="1100" b="1" spc="-25">
                <a:latin typeface="Arial"/>
                <a:cs typeface="Arial"/>
              </a:rPr>
              <a:t>by</a:t>
            </a:r>
            <a:endParaRPr sz="1100">
              <a:latin typeface="Arial"/>
              <a:cs typeface="Arial"/>
            </a:endParaRPr>
          </a:p>
        </p:txBody>
      </p:sp>
      <p:sp>
        <p:nvSpPr>
          <p:cNvPr id="50" name="object 50"/>
          <p:cNvSpPr txBox="1"/>
          <p:nvPr/>
        </p:nvSpPr>
        <p:spPr>
          <a:xfrm>
            <a:off x="419608" y="3514180"/>
            <a:ext cx="2389505" cy="496931"/>
          </a:xfrm>
          <a:prstGeom prst="rect">
            <a:avLst/>
          </a:prstGeom>
        </p:spPr>
        <p:txBody>
          <a:bodyPr vert="horz" wrap="square" lIns="0" tIns="12065" rIns="0" bIns="0" rtlCol="0">
            <a:spAutoFit/>
          </a:bodyPr>
          <a:lstStyle/>
          <a:p>
            <a:pPr marL="240665" indent="-227965">
              <a:spcBef>
                <a:spcPts val="95"/>
              </a:spcBef>
              <a:buChar char="•"/>
              <a:tabLst>
                <a:tab pos="240665" algn="l"/>
              </a:tabLst>
            </a:pPr>
            <a:r>
              <a:rPr sz="1050">
                <a:latin typeface="Arial"/>
                <a:cs typeface="Arial"/>
              </a:rPr>
              <a:t>Sex</a:t>
            </a:r>
            <a:r>
              <a:rPr sz="1050" spc="-20">
                <a:latin typeface="Arial"/>
                <a:cs typeface="Arial"/>
              </a:rPr>
              <a:t> </a:t>
            </a:r>
            <a:r>
              <a:rPr sz="1050">
                <a:latin typeface="Arial"/>
                <a:cs typeface="Arial"/>
              </a:rPr>
              <a:t>(male</a:t>
            </a:r>
            <a:r>
              <a:rPr sz="1050" spc="-10">
                <a:latin typeface="Arial"/>
                <a:cs typeface="Arial"/>
              </a:rPr>
              <a:t> </a:t>
            </a:r>
            <a:r>
              <a:rPr sz="1050">
                <a:latin typeface="Arial"/>
                <a:cs typeface="Arial"/>
              </a:rPr>
              <a:t>vs</a:t>
            </a:r>
            <a:r>
              <a:rPr sz="1050" spc="-20">
                <a:latin typeface="Arial"/>
                <a:cs typeface="Arial"/>
              </a:rPr>
              <a:t> </a:t>
            </a:r>
            <a:r>
              <a:rPr sz="1050" spc="-10">
                <a:latin typeface="Arial"/>
                <a:cs typeface="Arial"/>
              </a:rPr>
              <a:t>female)</a:t>
            </a:r>
            <a:endParaRPr sz="1050">
              <a:latin typeface="Arial"/>
              <a:cs typeface="Arial"/>
            </a:endParaRPr>
          </a:p>
          <a:p>
            <a:pPr marL="240665" indent="-227965">
              <a:buChar char="•"/>
              <a:tabLst>
                <a:tab pos="240665" algn="l"/>
              </a:tabLst>
            </a:pPr>
            <a:r>
              <a:rPr sz="1050">
                <a:latin typeface="Arial"/>
                <a:cs typeface="Arial"/>
              </a:rPr>
              <a:t>ECOG</a:t>
            </a:r>
            <a:r>
              <a:rPr sz="1050" spc="-15">
                <a:latin typeface="Arial"/>
                <a:cs typeface="Arial"/>
              </a:rPr>
              <a:t> </a:t>
            </a:r>
            <a:r>
              <a:rPr sz="1050">
                <a:latin typeface="Arial"/>
                <a:cs typeface="Arial"/>
              </a:rPr>
              <a:t>PS</a:t>
            </a:r>
            <a:r>
              <a:rPr sz="1050" spc="-25">
                <a:latin typeface="Arial"/>
                <a:cs typeface="Arial"/>
              </a:rPr>
              <a:t> </a:t>
            </a:r>
            <a:r>
              <a:rPr sz="1050">
                <a:latin typeface="Arial"/>
                <a:cs typeface="Arial"/>
              </a:rPr>
              <a:t>(0</a:t>
            </a:r>
            <a:r>
              <a:rPr sz="1050" spc="-15">
                <a:latin typeface="Arial"/>
                <a:cs typeface="Arial"/>
              </a:rPr>
              <a:t> </a:t>
            </a:r>
            <a:r>
              <a:rPr sz="1050">
                <a:latin typeface="Arial"/>
                <a:cs typeface="Arial"/>
              </a:rPr>
              <a:t>vs </a:t>
            </a:r>
            <a:r>
              <a:rPr sz="1050" spc="-25">
                <a:latin typeface="Arial"/>
                <a:cs typeface="Arial"/>
              </a:rPr>
              <a:t>1)</a:t>
            </a:r>
            <a:endParaRPr sz="1050">
              <a:latin typeface="Arial"/>
              <a:cs typeface="Arial"/>
            </a:endParaRPr>
          </a:p>
          <a:p>
            <a:pPr marL="240665" indent="-227965">
              <a:buChar char="•"/>
              <a:tabLst>
                <a:tab pos="240665" algn="l"/>
              </a:tabLst>
            </a:pPr>
            <a:r>
              <a:rPr sz="1050">
                <a:latin typeface="Arial"/>
                <a:cs typeface="Arial"/>
              </a:rPr>
              <a:t>Brain</a:t>
            </a:r>
            <a:r>
              <a:rPr sz="1050" spc="-35">
                <a:latin typeface="Arial"/>
                <a:cs typeface="Arial"/>
              </a:rPr>
              <a:t> </a:t>
            </a:r>
            <a:r>
              <a:rPr sz="1050">
                <a:latin typeface="Arial"/>
                <a:cs typeface="Arial"/>
              </a:rPr>
              <a:t>metastases (yes</a:t>
            </a:r>
            <a:r>
              <a:rPr sz="1050" spc="-25">
                <a:latin typeface="Arial"/>
                <a:cs typeface="Arial"/>
              </a:rPr>
              <a:t> </a:t>
            </a:r>
            <a:r>
              <a:rPr sz="1050">
                <a:latin typeface="Arial"/>
                <a:cs typeface="Arial"/>
              </a:rPr>
              <a:t>vs</a:t>
            </a:r>
            <a:r>
              <a:rPr sz="1050" spc="-20">
                <a:latin typeface="Arial"/>
                <a:cs typeface="Arial"/>
              </a:rPr>
              <a:t> </a:t>
            </a:r>
            <a:r>
              <a:rPr sz="1050" spc="-25">
                <a:latin typeface="Arial"/>
                <a:cs typeface="Arial"/>
              </a:rPr>
              <a:t>no)</a:t>
            </a:r>
            <a:endParaRPr sz="1050">
              <a:latin typeface="Arial"/>
              <a:cs typeface="Arial"/>
            </a:endParaRPr>
          </a:p>
        </p:txBody>
      </p:sp>
      <p:grpSp>
        <p:nvGrpSpPr>
          <p:cNvPr id="51" name="object 51"/>
          <p:cNvGrpSpPr/>
          <p:nvPr/>
        </p:nvGrpSpPr>
        <p:grpSpPr>
          <a:xfrm>
            <a:off x="6262116" y="2550521"/>
            <a:ext cx="1304925" cy="1353820"/>
            <a:chOff x="6262115" y="2548140"/>
            <a:chExt cx="1304925" cy="1353820"/>
          </a:xfrm>
        </p:grpSpPr>
        <p:pic>
          <p:nvPicPr>
            <p:cNvPr id="52" name="object 52"/>
            <p:cNvPicPr/>
            <p:nvPr/>
          </p:nvPicPr>
          <p:blipFill>
            <a:blip r:embed="rId6" cstate="print"/>
            <a:stretch>
              <a:fillRect/>
            </a:stretch>
          </p:blipFill>
          <p:spPr>
            <a:xfrm>
              <a:off x="6262115" y="2548140"/>
              <a:ext cx="1304543" cy="1353312"/>
            </a:xfrm>
            <a:prstGeom prst="rect">
              <a:avLst/>
            </a:prstGeom>
          </p:spPr>
        </p:pic>
        <p:pic>
          <p:nvPicPr>
            <p:cNvPr id="53" name="object 53"/>
            <p:cNvPicPr/>
            <p:nvPr/>
          </p:nvPicPr>
          <p:blipFill>
            <a:blip r:embed="rId7" cstate="print"/>
            <a:stretch>
              <a:fillRect/>
            </a:stretch>
          </p:blipFill>
          <p:spPr>
            <a:xfrm>
              <a:off x="6460235" y="3035820"/>
              <a:ext cx="909828" cy="426707"/>
            </a:xfrm>
            <a:prstGeom prst="rect">
              <a:avLst/>
            </a:prstGeom>
          </p:spPr>
        </p:pic>
        <p:sp>
          <p:nvSpPr>
            <p:cNvPr id="54" name="object 54"/>
            <p:cNvSpPr/>
            <p:nvPr/>
          </p:nvSpPr>
          <p:spPr>
            <a:xfrm>
              <a:off x="6304787" y="2570988"/>
              <a:ext cx="1224280" cy="1272540"/>
            </a:xfrm>
            <a:custGeom>
              <a:avLst/>
              <a:gdLst/>
              <a:ahLst/>
              <a:cxnLst/>
              <a:rect l="l" t="t" r="r" b="b"/>
              <a:pathLst>
                <a:path w="1224279" h="1272539">
                  <a:moveTo>
                    <a:pt x="1019810" y="0"/>
                  </a:moveTo>
                  <a:lnTo>
                    <a:pt x="203961" y="0"/>
                  </a:lnTo>
                  <a:lnTo>
                    <a:pt x="157194" y="5386"/>
                  </a:lnTo>
                  <a:lnTo>
                    <a:pt x="114262" y="20730"/>
                  </a:lnTo>
                  <a:lnTo>
                    <a:pt x="76392" y="44806"/>
                  </a:lnTo>
                  <a:lnTo>
                    <a:pt x="44806" y="76392"/>
                  </a:lnTo>
                  <a:lnTo>
                    <a:pt x="20730" y="114262"/>
                  </a:lnTo>
                  <a:lnTo>
                    <a:pt x="5386" y="157194"/>
                  </a:lnTo>
                  <a:lnTo>
                    <a:pt x="0" y="203962"/>
                  </a:lnTo>
                  <a:lnTo>
                    <a:pt x="0" y="1068578"/>
                  </a:lnTo>
                  <a:lnTo>
                    <a:pt x="5386" y="1115345"/>
                  </a:lnTo>
                  <a:lnTo>
                    <a:pt x="20730" y="1158277"/>
                  </a:lnTo>
                  <a:lnTo>
                    <a:pt x="44806" y="1196147"/>
                  </a:lnTo>
                  <a:lnTo>
                    <a:pt x="76392" y="1227733"/>
                  </a:lnTo>
                  <a:lnTo>
                    <a:pt x="114262" y="1251809"/>
                  </a:lnTo>
                  <a:lnTo>
                    <a:pt x="157194" y="1267153"/>
                  </a:lnTo>
                  <a:lnTo>
                    <a:pt x="203961" y="1272540"/>
                  </a:lnTo>
                  <a:lnTo>
                    <a:pt x="1019810" y="1272540"/>
                  </a:lnTo>
                  <a:lnTo>
                    <a:pt x="1066577" y="1267153"/>
                  </a:lnTo>
                  <a:lnTo>
                    <a:pt x="1109509" y="1251809"/>
                  </a:lnTo>
                  <a:lnTo>
                    <a:pt x="1147379" y="1227733"/>
                  </a:lnTo>
                  <a:lnTo>
                    <a:pt x="1178965" y="1196147"/>
                  </a:lnTo>
                  <a:lnTo>
                    <a:pt x="1203041" y="1158277"/>
                  </a:lnTo>
                  <a:lnTo>
                    <a:pt x="1218385" y="1115345"/>
                  </a:lnTo>
                  <a:lnTo>
                    <a:pt x="1223772" y="1068578"/>
                  </a:lnTo>
                  <a:lnTo>
                    <a:pt x="1223772" y="203962"/>
                  </a:lnTo>
                  <a:lnTo>
                    <a:pt x="1218385" y="157194"/>
                  </a:lnTo>
                  <a:lnTo>
                    <a:pt x="1203041" y="114262"/>
                  </a:lnTo>
                  <a:lnTo>
                    <a:pt x="1178965" y="76392"/>
                  </a:lnTo>
                  <a:lnTo>
                    <a:pt x="1147379" y="44806"/>
                  </a:lnTo>
                  <a:lnTo>
                    <a:pt x="1109509" y="20730"/>
                  </a:lnTo>
                  <a:lnTo>
                    <a:pt x="1066577" y="5386"/>
                  </a:lnTo>
                  <a:lnTo>
                    <a:pt x="1019810" y="0"/>
                  </a:lnTo>
                  <a:close/>
                </a:path>
              </a:pathLst>
            </a:custGeom>
            <a:solidFill>
              <a:srgbClr val="C00000"/>
            </a:solidFill>
          </p:spPr>
          <p:txBody>
            <a:bodyPr wrap="square" lIns="0" tIns="0" rIns="0" bIns="0" rtlCol="0"/>
            <a:lstStyle/>
            <a:p>
              <a:endParaRPr/>
            </a:p>
          </p:txBody>
        </p:sp>
      </p:grpSp>
      <p:sp>
        <p:nvSpPr>
          <p:cNvPr id="55" name="object 55"/>
          <p:cNvSpPr txBox="1"/>
          <p:nvPr/>
        </p:nvSpPr>
        <p:spPr>
          <a:xfrm>
            <a:off x="6589903" y="3093814"/>
            <a:ext cx="656590" cy="212238"/>
          </a:xfrm>
          <a:prstGeom prst="rect">
            <a:avLst/>
          </a:prstGeom>
        </p:spPr>
        <p:txBody>
          <a:bodyPr vert="horz" wrap="square" lIns="0" tIns="12065" rIns="0" bIns="0" rtlCol="0">
            <a:spAutoFit/>
          </a:bodyPr>
          <a:lstStyle/>
          <a:p>
            <a:pPr marL="12700">
              <a:spcBef>
                <a:spcPts val="95"/>
              </a:spcBef>
            </a:pPr>
            <a:r>
              <a:rPr sz="1300" b="1" spc="-10">
                <a:solidFill>
                  <a:srgbClr val="FFFFFF"/>
                </a:solidFill>
                <a:latin typeface="Arial"/>
                <a:cs typeface="Arial"/>
              </a:rPr>
              <a:t>Placebo</a:t>
            </a:r>
            <a:endParaRPr sz="1300">
              <a:latin typeface="Arial"/>
              <a:cs typeface="Arial"/>
            </a:endParaRPr>
          </a:p>
        </p:txBody>
      </p:sp>
      <p:grpSp>
        <p:nvGrpSpPr>
          <p:cNvPr id="56" name="object 56"/>
          <p:cNvGrpSpPr/>
          <p:nvPr/>
        </p:nvGrpSpPr>
        <p:grpSpPr>
          <a:xfrm>
            <a:off x="6304788" y="1261059"/>
            <a:ext cx="1338580" cy="1362710"/>
            <a:chOff x="6245352" y="1184147"/>
            <a:chExt cx="1338580" cy="1362710"/>
          </a:xfrm>
        </p:grpSpPr>
        <p:pic>
          <p:nvPicPr>
            <p:cNvPr id="57" name="object 57"/>
            <p:cNvPicPr/>
            <p:nvPr/>
          </p:nvPicPr>
          <p:blipFill>
            <a:blip r:embed="rId8" cstate="print"/>
            <a:stretch>
              <a:fillRect/>
            </a:stretch>
          </p:blipFill>
          <p:spPr>
            <a:xfrm>
              <a:off x="6257544" y="1184147"/>
              <a:ext cx="1313688" cy="1362456"/>
            </a:xfrm>
            <a:prstGeom prst="rect">
              <a:avLst/>
            </a:prstGeom>
          </p:spPr>
        </p:pic>
        <p:pic>
          <p:nvPicPr>
            <p:cNvPr id="58" name="object 58"/>
            <p:cNvPicPr/>
            <p:nvPr/>
          </p:nvPicPr>
          <p:blipFill>
            <a:blip r:embed="rId9" cstate="print"/>
            <a:stretch>
              <a:fillRect/>
            </a:stretch>
          </p:blipFill>
          <p:spPr>
            <a:xfrm>
              <a:off x="6245352" y="1676412"/>
              <a:ext cx="1338072" cy="426707"/>
            </a:xfrm>
            <a:prstGeom prst="rect">
              <a:avLst/>
            </a:prstGeom>
          </p:spPr>
        </p:pic>
        <p:sp>
          <p:nvSpPr>
            <p:cNvPr id="59" name="object 59"/>
            <p:cNvSpPr/>
            <p:nvPr/>
          </p:nvSpPr>
          <p:spPr>
            <a:xfrm>
              <a:off x="6304788" y="1211579"/>
              <a:ext cx="1224280" cy="1272540"/>
            </a:xfrm>
            <a:custGeom>
              <a:avLst/>
              <a:gdLst/>
              <a:ahLst/>
              <a:cxnLst/>
              <a:rect l="l" t="t" r="r" b="b"/>
              <a:pathLst>
                <a:path w="1224279" h="1272539">
                  <a:moveTo>
                    <a:pt x="1019810" y="0"/>
                  </a:moveTo>
                  <a:lnTo>
                    <a:pt x="203961" y="0"/>
                  </a:lnTo>
                  <a:lnTo>
                    <a:pt x="157194" y="5386"/>
                  </a:lnTo>
                  <a:lnTo>
                    <a:pt x="114262" y="20730"/>
                  </a:lnTo>
                  <a:lnTo>
                    <a:pt x="76392" y="44806"/>
                  </a:lnTo>
                  <a:lnTo>
                    <a:pt x="44806" y="76392"/>
                  </a:lnTo>
                  <a:lnTo>
                    <a:pt x="20730" y="114262"/>
                  </a:lnTo>
                  <a:lnTo>
                    <a:pt x="5386" y="157194"/>
                  </a:lnTo>
                  <a:lnTo>
                    <a:pt x="0" y="203962"/>
                  </a:lnTo>
                  <a:lnTo>
                    <a:pt x="0" y="1068578"/>
                  </a:lnTo>
                  <a:lnTo>
                    <a:pt x="5386" y="1115345"/>
                  </a:lnTo>
                  <a:lnTo>
                    <a:pt x="20730" y="1158277"/>
                  </a:lnTo>
                  <a:lnTo>
                    <a:pt x="44806" y="1196147"/>
                  </a:lnTo>
                  <a:lnTo>
                    <a:pt x="76392" y="1227733"/>
                  </a:lnTo>
                  <a:lnTo>
                    <a:pt x="114262" y="1251809"/>
                  </a:lnTo>
                  <a:lnTo>
                    <a:pt x="157194" y="1267153"/>
                  </a:lnTo>
                  <a:lnTo>
                    <a:pt x="203961" y="1272540"/>
                  </a:lnTo>
                  <a:lnTo>
                    <a:pt x="1019810" y="1272540"/>
                  </a:lnTo>
                  <a:lnTo>
                    <a:pt x="1066577" y="1267153"/>
                  </a:lnTo>
                  <a:lnTo>
                    <a:pt x="1109509" y="1251809"/>
                  </a:lnTo>
                  <a:lnTo>
                    <a:pt x="1147379" y="1227733"/>
                  </a:lnTo>
                  <a:lnTo>
                    <a:pt x="1178965" y="1196147"/>
                  </a:lnTo>
                  <a:lnTo>
                    <a:pt x="1203041" y="1158277"/>
                  </a:lnTo>
                  <a:lnTo>
                    <a:pt x="1218385" y="1115345"/>
                  </a:lnTo>
                  <a:lnTo>
                    <a:pt x="1223772" y="1068578"/>
                  </a:lnTo>
                  <a:lnTo>
                    <a:pt x="1223772" y="203962"/>
                  </a:lnTo>
                  <a:lnTo>
                    <a:pt x="1218385" y="157194"/>
                  </a:lnTo>
                  <a:lnTo>
                    <a:pt x="1203041" y="114262"/>
                  </a:lnTo>
                  <a:lnTo>
                    <a:pt x="1178965" y="76392"/>
                  </a:lnTo>
                  <a:lnTo>
                    <a:pt x="1147379" y="44806"/>
                  </a:lnTo>
                  <a:lnTo>
                    <a:pt x="1109509" y="20730"/>
                  </a:lnTo>
                  <a:lnTo>
                    <a:pt x="1066577" y="5386"/>
                  </a:lnTo>
                  <a:lnTo>
                    <a:pt x="1019810" y="0"/>
                  </a:lnTo>
                  <a:close/>
                </a:path>
              </a:pathLst>
            </a:custGeom>
            <a:solidFill>
              <a:srgbClr val="08345A"/>
            </a:solidFill>
          </p:spPr>
          <p:txBody>
            <a:bodyPr wrap="square" lIns="0" tIns="0" rIns="0" bIns="0" rtlCol="0"/>
            <a:lstStyle/>
            <a:p>
              <a:endParaRPr/>
            </a:p>
          </p:txBody>
        </p:sp>
        <p:sp>
          <p:nvSpPr>
            <p:cNvPr id="60" name="object 60"/>
            <p:cNvSpPr/>
            <p:nvPr/>
          </p:nvSpPr>
          <p:spPr>
            <a:xfrm>
              <a:off x="6304788" y="1211579"/>
              <a:ext cx="1224280" cy="1272540"/>
            </a:xfrm>
            <a:custGeom>
              <a:avLst/>
              <a:gdLst/>
              <a:ahLst/>
              <a:cxnLst/>
              <a:rect l="l" t="t" r="r" b="b"/>
              <a:pathLst>
                <a:path w="1224279" h="1272539">
                  <a:moveTo>
                    <a:pt x="0" y="203962"/>
                  </a:moveTo>
                  <a:lnTo>
                    <a:pt x="5386" y="157194"/>
                  </a:lnTo>
                  <a:lnTo>
                    <a:pt x="20730" y="114262"/>
                  </a:lnTo>
                  <a:lnTo>
                    <a:pt x="44806" y="76392"/>
                  </a:lnTo>
                  <a:lnTo>
                    <a:pt x="76392" y="44806"/>
                  </a:lnTo>
                  <a:lnTo>
                    <a:pt x="114262" y="20730"/>
                  </a:lnTo>
                  <a:lnTo>
                    <a:pt x="157194" y="5386"/>
                  </a:lnTo>
                  <a:lnTo>
                    <a:pt x="203961" y="0"/>
                  </a:lnTo>
                  <a:lnTo>
                    <a:pt x="1019810" y="0"/>
                  </a:lnTo>
                  <a:lnTo>
                    <a:pt x="1066577" y="5386"/>
                  </a:lnTo>
                  <a:lnTo>
                    <a:pt x="1109509" y="20730"/>
                  </a:lnTo>
                  <a:lnTo>
                    <a:pt x="1147379" y="44806"/>
                  </a:lnTo>
                  <a:lnTo>
                    <a:pt x="1178965" y="76392"/>
                  </a:lnTo>
                  <a:lnTo>
                    <a:pt x="1203041" y="114262"/>
                  </a:lnTo>
                  <a:lnTo>
                    <a:pt x="1218385" y="157194"/>
                  </a:lnTo>
                  <a:lnTo>
                    <a:pt x="1223772" y="203962"/>
                  </a:lnTo>
                  <a:lnTo>
                    <a:pt x="1223772" y="1068578"/>
                  </a:lnTo>
                  <a:lnTo>
                    <a:pt x="1218385" y="1115345"/>
                  </a:lnTo>
                  <a:lnTo>
                    <a:pt x="1203041" y="1158277"/>
                  </a:lnTo>
                  <a:lnTo>
                    <a:pt x="1178965" y="1196147"/>
                  </a:lnTo>
                  <a:lnTo>
                    <a:pt x="1147379" y="1227733"/>
                  </a:lnTo>
                  <a:lnTo>
                    <a:pt x="1109509" y="1251809"/>
                  </a:lnTo>
                  <a:lnTo>
                    <a:pt x="1066577" y="1267153"/>
                  </a:lnTo>
                  <a:lnTo>
                    <a:pt x="1019810" y="1272540"/>
                  </a:lnTo>
                  <a:lnTo>
                    <a:pt x="203961" y="1272540"/>
                  </a:lnTo>
                  <a:lnTo>
                    <a:pt x="157194" y="1267153"/>
                  </a:lnTo>
                  <a:lnTo>
                    <a:pt x="114262" y="1251809"/>
                  </a:lnTo>
                  <a:lnTo>
                    <a:pt x="76392" y="1227733"/>
                  </a:lnTo>
                  <a:lnTo>
                    <a:pt x="44806" y="1196147"/>
                  </a:lnTo>
                  <a:lnTo>
                    <a:pt x="20730" y="1158277"/>
                  </a:lnTo>
                  <a:lnTo>
                    <a:pt x="5386" y="1115345"/>
                  </a:lnTo>
                  <a:lnTo>
                    <a:pt x="0" y="1068578"/>
                  </a:lnTo>
                  <a:lnTo>
                    <a:pt x="0" y="203962"/>
                  </a:lnTo>
                  <a:close/>
                </a:path>
              </a:pathLst>
            </a:custGeom>
            <a:ln w="9144">
              <a:solidFill>
                <a:srgbClr val="003163"/>
              </a:solidFill>
            </a:ln>
          </p:spPr>
          <p:txBody>
            <a:bodyPr wrap="square" lIns="0" tIns="0" rIns="0" bIns="0" rtlCol="0"/>
            <a:lstStyle/>
            <a:p>
              <a:endParaRPr/>
            </a:p>
          </p:txBody>
        </p:sp>
      </p:grpSp>
      <p:sp>
        <p:nvSpPr>
          <p:cNvPr id="61" name="object 61"/>
          <p:cNvSpPr txBox="1"/>
          <p:nvPr/>
        </p:nvSpPr>
        <p:spPr>
          <a:xfrm>
            <a:off x="6375019" y="1733721"/>
            <a:ext cx="1084580" cy="212238"/>
          </a:xfrm>
          <a:prstGeom prst="rect">
            <a:avLst/>
          </a:prstGeom>
        </p:spPr>
        <p:txBody>
          <a:bodyPr vert="horz" wrap="square" lIns="0" tIns="12065" rIns="0" bIns="0" rtlCol="0">
            <a:spAutoFit/>
          </a:bodyPr>
          <a:lstStyle/>
          <a:p>
            <a:pPr marL="12700">
              <a:spcBef>
                <a:spcPts val="95"/>
              </a:spcBef>
            </a:pPr>
            <a:r>
              <a:rPr sz="1300" b="1" spc="-10">
                <a:solidFill>
                  <a:srgbClr val="FFFFFF"/>
                </a:solidFill>
                <a:latin typeface="Arial"/>
                <a:cs typeface="Arial"/>
              </a:rPr>
              <a:t>Atezolizumab</a:t>
            </a:r>
            <a:endParaRPr sz="1300">
              <a:latin typeface="Arial"/>
              <a:cs typeface="Arial"/>
            </a:endParaRPr>
          </a:p>
        </p:txBody>
      </p:sp>
      <p:sp>
        <p:nvSpPr>
          <p:cNvPr id="68" name="object 2">
            <a:extLst>
              <a:ext uri="{FF2B5EF4-FFF2-40B4-BE49-F238E27FC236}">
                <a16:creationId xmlns:a16="http://schemas.microsoft.com/office/drawing/2014/main" id="{2D56E846-5CE3-7D64-FB14-B5A3DB72D3F7}"/>
              </a:ext>
            </a:extLst>
          </p:cNvPr>
          <p:cNvSpPr txBox="1"/>
          <p:nvPr/>
        </p:nvSpPr>
        <p:spPr>
          <a:xfrm>
            <a:off x="89192" y="1282981"/>
            <a:ext cx="2432685" cy="228909"/>
          </a:xfrm>
          <a:prstGeom prst="rect">
            <a:avLst/>
          </a:prstGeom>
        </p:spPr>
        <p:txBody>
          <a:bodyPr vert="horz" wrap="square" lIns="0" tIns="13335" rIns="0" bIns="0" rtlCol="0">
            <a:spAutoFit/>
          </a:bodyPr>
          <a:lstStyle/>
          <a:p>
            <a:pPr marL="12700">
              <a:spcBef>
                <a:spcPts val="105"/>
              </a:spcBef>
            </a:pPr>
            <a:r>
              <a:rPr lang="en-US" sz="1400" b="1">
                <a:latin typeface="Arial"/>
                <a:cs typeface="Arial"/>
              </a:rPr>
              <a:t>Patient Population</a:t>
            </a:r>
            <a:endParaRPr sz="1400">
              <a:latin typeface="Arial"/>
              <a:cs typeface="Arial"/>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64"/>
          <p:cNvSpPr txBox="1">
            <a:spLocks noGrp="1"/>
          </p:cNvSpPr>
          <p:nvPr>
            <p:ph type="title"/>
          </p:nvPr>
        </p:nvSpPr>
        <p:spPr>
          <a:xfrm>
            <a:off x="311700" y="447406"/>
            <a:ext cx="8520600" cy="572700"/>
          </a:xfrm>
          <a:prstGeom prst="rect">
            <a:avLst/>
          </a:prstGeom>
        </p:spPr>
        <p:txBody>
          <a:bodyPr spcFirstLastPara="1" wrap="square" lIns="91425" tIns="91425" rIns="91425" bIns="91425" anchor="t" anchorCtr="0">
            <a:normAutofit fontScale="90000"/>
          </a:bodyPr>
          <a:lstStyle/>
          <a:p>
            <a:endParaRPr/>
          </a:p>
        </p:txBody>
      </p:sp>
      <p:sp>
        <p:nvSpPr>
          <p:cNvPr id="399" name="Google Shape;399;p64"/>
          <p:cNvSpPr txBox="1">
            <a:spLocks noGrp="1"/>
          </p:cNvSpPr>
          <p:nvPr>
            <p:ph type="body" idx="1"/>
          </p:nvPr>
        </p:nvSpPr>
        <p:spPr>
          <a:xfrm>
            <a:off x="311700" y="1154856"/>
            <a:ext cx="8520600" cy="3416400"/>
          </a:xfrm>
          <a:prstGeom prst="rect">
            <a:avLst/>
          </a:prstGeom>
        </p:spPr>
        <p:txBody>
          <a:bodyPr spcFirstLastPara="1" wrap="square" lIns="91425" tIns="91425" rIns="91425" bIns="91425" anchor="t" anchorCtr="0">
            <a:normAutofit/>
          </a:bodyPr>
          <a:lstStyle/>
          <a:p>
            <a:pPr marL="0" indent="0">
              <a:spcAft>
                <a:spcPts val="1200"/>
              </a:spcAft>
              <a:buNone/>
            </a:pPr>
            <a:endParaRPr/>
          </a:p>
        </p:txBody>
      </p:sp>
      <p:pic>
        <p:nvPicPr>
          <p:cNvPr id="400" name="Google Shape;400;p64"/>
          <p:cNvPicPr preferRelativeResize="0"/>
          <p:nvPr/>
        </p:nvPicPr>
        <p:blipFill>
          <a:blip r:embed="rId3">
            <a:alphaModFix/>
          </a:blip>
          <a:stretch>
            <a:fillRect/>
          </a:stretch>
        </p:blipFill>
        <p:spPr>
          <a:xfrm>
            <a:off x="0" y="2381"/>
            <a:ext cx="9144000" cy="5143500"/>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65"/>
          <p:cNvSpPr txBox="1">
            <a:spLocks noGrp="1"/>
          </p:cNvSpPr>
          <p:nvPr>
            <p:ph type="title"/>
          </p:nvPr>
        </p:nvSpPr>
        <p:spPr>
          <a:xfrm>
            <a:off x="311700" y="447406"/>
            <a:ext cx="8520600" cy="572700"/>
          </a:xfrm>
          <a:prstGeom prst="rect">
            <a:avLst/>
          </a:prstGeom>
        </p:spPr>
        <p:txBody>
          <a:bodyPr spcFirstLastPara="1" wrap="square" lIns="91425" tIns="91425" rIns="91425" bIns="91425" anchor="t" anchorCtr="0">
            <a:normAutofit fontScale="90000"/>
          </a:bodyPr>
          <a:lstStyle/>
          <a:p>
            <a:endParaRPr/>
          </a:p>
        </p:txBody>
      </p:sp>
      <p:sp>
        <p:nvSpPr>
          <p:cNvPr id="406" name="Google Shape;406;p65"/>
          <p:cNvSpPr txBox="1">
            <a:spLocks noGrp="1"/>
          </p:cNvSpPr>
          <p:nvPr>
            <p:ph type="body" idx="1"/>
          </p:nvPr>
        </p:nvSpPr>
        <p:spPr>
          <a:xfrm>
            <a:off x="311700" y="1154856"/>
            <a:ext cx="8520600" cy="3416400"/>
          </a:xfrm>
          <a:prstGeom prst="rect">
            <a:avLst/>
          </a:prstGeom>
        </p:spPr>
        <p:txBody>
          <a:bodyPr spcFirstLastPara="1" wrap="square" lIns="91425" tIns="91425" rIns="91425" bIns="91425" anchor="t" anchorCtr="0">
            <a:normAutofit/>
          </a:bodyPr>
          <a:lstStyle/>
          <a:p>
            <a:pPr marL="0" indent="0">
              <a:spcAft>
                <a:spcPts val="1200"/>
              </a:spcAft>
              <a:buNone/>
            </a:pPr>
            <a:endParaRPr/>
          </a:p>
        </p:txBody>
      </p:sp>
      <p:pic>
        <p:nvPicPr>
          <p:cNvPr id="407" name="Google Shape;407;p65"/>
          <p:cNvPicPr preferRelativeResize="0"/>
          <p:nvPr/>
        </p:nvPicPr>
        <p:blipFill>
          <a:blip r:embed="rId3">
            <a:alphaModFix/>
          </a:blip>
          <a:stretch>
            <a:fillRect/>
          </a:stretch>
        </p:blipFill>
        <p:spPr>
          <a:xfrm>
            <a:off x="0" y="2381"/>
            <a:ext cx="9144000" cy="5143500"/>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66"/>
          <p:cNvSpPr txBox="1">
            <a:spLocks noGrp="1"/>
          </p:cNvSpPr>
          <p:nvPr>
            <p:ph type="title"/>
          </p:nvPr>
        </p:nvSpPr>
        <p:spPr>
          <a:xfrm>
            <a:off x="311700" y="447406"/>
            <a:ext cx="8520600" cy="572700"/>
          </a:xfrm>
          <a:prstGeom prst="rect">
            <a:avLst/>
          </a:prstGeom>
        </p:spPr>
        <p:txBody>
          <a:bodyPr spcFirstLastPara="1" wrap="square" lIns="91425" tIns="91425" rIns="91425" bIns="91425" anchor="t" anchorCtr="0">
            <a:normAutofit fontScale="90000"/>
          </a:bodyPr>
          <a:lstStyle/>
          <a:p>
            <a:endParaRPr/>
          </a:p>
        </p:txBody>
      </p:sp>
      <p:sp>
        <p:nvSpPr>
          <p:cNvPr id="413" name="Google Shape;413;p66"/>
          <p:cNvSpPr txBox="1">
            <a:spLocks noGrp="1"/>
          </p:cNvSpPr>
          <p:nvPr>
            <p:ph type="body" idx="1"/>
          </p:nvPr>
        </p:nvSpPr>
        <p:spPr>
          <a:xfrm>
            <a:off x="311700" y="1154856"/>
            <a:ext cx="8520600" cy="3416400"/>
          </a:xfrm>
          <a:prstGeom prst="rect">
            <a:avLst/>
          </a:prstGeom>
        </p:spPr>
        <p:txBody>
          <a:bodyPr spcFirstLastPara="1" wrap="square" lIns="91425" tIns="91425" rIns="91425" bIns="91425" anchor="t" anchorCtr="0">
            <a:normAutofit/>
          </a:bodyPr>
          <a:lstStyle/>
          <a:p>
            <a:pPr marL="0" indent="0">
              <a:spcAft>
                <a:spcPts val="1200"/>
              </a:spcAft>
              <a:buNone/>
            </a:pPr>
            <a:endParaRPr/>
          </a:p>
        </p:txBody>
      </p:sp>
      <p:pic>
        <p:nvPicPr>
          <p:cNvPr id="414" name="Google Shape;414;p66"/>
          <p:cNvPicPr preferRelativeResize="0"/>
          <p:nvPr/>
        </p:nvPicPr>
        <p:blipFill>
          <a:blip r:embed="rId3">
            <a:alphaModFix/>
          </a:blip>
          <a:stretch>
            <a:fillRect/>
          </a:stretch>
        </p:blipFill>
        <p:spPr>
          <a:xfrm>
            <a:off x="0" y="2381"/>
            <a:ext cx="9144000" cy="5143500"/>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67"/>
          <p:cNvSpPr txBox="1">
            <a:spLocks noGrp="1"/>
          </p:cNvSpPr>
          <p:nvPr>
            <p:ph type="title"/>
          </p:nvPr>
        </p:nvSpPr>
        <p:spPr>
          <a:xfrm>
            <a:off x="311700" y="447406"/>
            <a:ext cx="8520600" cy="572700"/>
          </a:xfrm>
          <a:prstGeom prst="rect">
            <a:avLst/>
          </a:prstGeom>
        </p:spPr>
        <p:txBody>
          <a:bodyPr spcFirstLastPara="1" wrap="square" lIns="91425" tIns="91425" rIns="91425" bIns="91425" anchor="t" anchorCtr="0">
            <a:normAutofit fontScale="90000"/>
          </a:bodyPr>
          <a:lstStyle/>
          <a:p>
            <a:endParaRPr/>
          </a:p>
        </p:txBody>
      </p:sp>
      <p:sp>
        <p:nvSpPr>
          <p:cNvPr id="420" name="Google Shape;420;p67"/>
          <p:cNvSpPr txBox="1">
            <a:spLocks noGrp="1"/>
          </p:cNvSpPr>
          <p:nvPr>
            <p:ph type="body" idx="1"/>
          </p:nvPr>
        </p:nvSpPr>
        <p:spPr>
          <a:xfrm>
            <a:off x="311700" y="1154856"/>
            <a:ext cx="8520600" cy="3416400"/>
          </a:xfrm>
          <a:prstGeom prst="rect">
            <a:avLst/>
          </a:prstGeom>
        </p:spPr>
        <p:txBody>
          <a:bodyPr spcFirstLastPara="1" wrap="square" lIns="91425" tIns="91425" rIns="91425" bIns="91425" anchor="t" anchorCtr="0">
            <a:normAutofit/>
          </a:bodyPr>
          <a:lstStyle/>
          <a:p>
            <a:pPr marL="0" indent="0">
              <a:spcAft>
                <a:spcPts val="1200"/>
              </a:spcAft>
              <a:buNone/>
            </a:pPr>
            <a:endParaRPr/>
          </a:p>
        </p:txBody>
      </p:sp>
      <p:pic>
        <p:nvPicPr>
          <p:cNvPr id="421" name="Google Shape;421;p67"/>
          <p:cNvPicPr preferRelativeResize="0"/>
          <p:nvPr/>
        </p:nvPicPr>
        <p:blipFill>
          <a:blip r:embed="rId3">
            <a:alphaModFix/>
          </a:blip>
          <a:stretch>
            <a:fillRect/>
          </a:stretch>
        </p:blipFill>
        <p:spPr>
          <a:xfrm>
            <a:off x="0" y="2381"/>
            <a:ext cx="9144000" cy="5143500"/>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68"/>
          <p:cNvSpPr txBox="1">
            <a:spLocks noGrp="1"/>
          </p:cNvSpPr>
          <p:nvPr>
            <p:ph type="title"/>
          </p:nvPr>
        </p:nvSpPr>
        <p:spPr>
          <a:xfrm>
            <a:off x="311700" y="447406"/>
            <a:ext cx="8520600" cy="572700"/>
          </a:xfrm>
          <a:prstGeom prst="rect">
            <a:avLst/>
          </a:prstGeom>
        </p:spPr>
        <p:txBody>
          <a:bodyPr spcFirstLastPara="1" wrap="square" lIns="91425" tIns="91425" rIns="91425" bIns="91425" anchor="t" anchorCtr="0">
            <a:normAutofit fontScale="90000"/>
          </a:bodyPr>
          <a:lstStyle/>
          <a:p>
            <a:endParaRPr/>
          </a:p>
        </p:txBody>
      </p:sp>
      <p:sp>
        <p:nvSpPr>
          <p:cNvPr id="427" name="Google Shape;427;p68"/>
          <p:cNvSpPr txBox="1">
            <a:spLocks noGrp="1"/>
          </p:cNvSpPr>
          <p:nvPr>
            <p:ph type="body" idx="1"/>
          </p:nvPr>
        </p:nvSpPr>
        <p:spPr>
          <a:xfrm>
            <a:off x="311700" y="1154856"/>
            <a:ext cx="8520600" cy="3416400"/>
          </a:xfrm>
          <a:prstGeom prst="rect">
            <a:avLst/>
          </a:prstGeom>
        </p:spPr>
        <p:txBody>
          <a:bodyPr spcFirstLastPara="1" wrap="square" lIns="91425" tIns="91425" rIns="91425" bIns="91425" anchor="t" anchorCtr="0">
            <a:normAutofit/>
          </a:bodyPr>
          <a:lstStyle/>
          <a:p>
            <a:pPr marL="0" indent="0">
              <a:spcAft>
                <a:spcPts val="1200"/>
              </a:spcAft>
              <a:buNone/>
            </a:pPr>
            <a:endParaRPr/>
          </a:p>
        </p:txBody>
      </p:sp>
      <p:pic>
        <p:nvPicPr>
          <p:cNvPr id="428" name="Google Shape;428;p68"/>
          <p:cNvPicPr preferRelativeResize="0"/>
          <p:nvPr/>
        </p:nvPicPr>
        <p:blipFill>
          <a:blip r:embed="rId3">
            <a:alphaModFix/>
          </a:blip>
          <a:stretch>
            <a:fillRect/>
          </a:stretch>
        </p:blipFill>
        <p:spPr>
          <a:xfrm>
            <a:off x="0" y="2381"/>
            <a:ext cx="9144000" cy="5143500"/>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69"/>
          <p:cNvSpPr txBox="1">
            <a:spLocks noGrp="1"/>
          </p:cNvSpPr>
          <p:nvPr>
            <p:ph type="title"/>
          </p:nvPr>
        </p:nvSpPr>
        <p:spPr>
          <a:xfrm>
            <a:off x="311700" y="447406"/>
            <a:ext cx="8520600" cy="572700"/>
          </a:xfrm>
          <a:prstGeom prst="rect">
            <a:avLst/>
          </a:prstGeom>
        </p:spPr>
        <p:txBody>
          <a:bodyPr spcFirstLastPara="1" wrap="square" lIns="91425" tIns="91425" rIns="91425" bIns="91425" anchor="t" anchorCtr="0">
            <a:normAutofit fontScale="90000"/>
          </a:bodyPr>
          <a:lstStyle/>
          <a:p>
            <a:endParaRPr/>
          </a:p>
        </p:txBody>
      </p:sp>
      <p:sp>
        <p:nvSpPr>
          <p:cNvPr id="434" name="Google Shape;434;p69"/>
          <p:cNvSpPr txBox="1">
            <a:spLocks noGrp="1"/>
          </p:cNvSpPr>
          <p:nvPr>
            <p:ph type="body" idx="1"/>
          </p:nvPr>
        </p:nvSpPr>
        <p:spPr>
          <a:xfrm>
            <a:off x="311700" y="1154856"/>
            <a:ext cx="8520600" cy="3416400"/>
          </a:xfrm>
          <a:prstGeom prst="rect">
            <a:avLst/>
          </a:prstGeom>
        </p:spPr>
        <p:txBody>
          <a:bodyPr spcFirstLastPara="1" wrap="square" lIns="91425" tIns="91425" rIns="91425" bIns="91425" anchor="t" anchorCtr="0">
            <a:normAutofit/>
          </a:bodyPr>
          <a:lstStyle/>
          <a:p>
            <a:pPr marL="0" indent="0">
              <a:spcAft>
                <a:spcPts val="1200"/>
              </a:spcAft>
              <a:buNone/>
            </a:pPr>
            <a:endParaRPr/>
          </a:p>
        </p:txBody>
      </p:sp>
      <p:pic>
        <p:nvPicPr>
          <p:cNvPr id="435" name="Google Shape;435;p69"/>
          <p:cNvPicPr preferRelativeResize="0"/>
          <p:nvPr/>
        </p:nvPicPr>
        <p:blipFill>
          <a:blip r:embed="rId3">
            <a:alphaModFix/>
          </a:blip>
          <a:stretch>
            <a:fillRect/>
          </a:stretch>
        </p:blipFill>
        <p:spPr>
          <a:xfrm>
            <a:off x="0" y="2381"/>
            <a:ext cx="9144000" cy="5143500"/>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70"/>
          <p:cNvSpPr txBox="1">
            <a:spLocks noGrp="1"/>
          </p:cNvSpPr>
          <p:nvPr>
            <p:ph type="title"/>
          </p:nvPr>
        </p:nvSpPr>
        <p:spPr>
          <a:xfrm>
            <a:off x="311700" y="447406"/>
            <a:ext cx="8520600" cy="572700"/>
          </a:xfrm>
          <a:prstGeom prst="rect">
            <a:avLst/>
          </a:prstGeom>
        </p:spPr>
        <p:txBody>
          <a:bodyPr spcFirstLastPara="1" wrap="square" lIns="91425" tIns="91425" rIns="91425" bIns="91425" anchor="t" anchorCtr="0">
            <a:normAutofit fontScale="90000"/>
          </a:bodyPr>
          <a:lstStyle/>
          <a:p>
            <a:endParaRPr/>
          </a:p>
        </p:txBody>
      </p:sp>
      <p:sp>
        <p:nvSpPr>
          <p:cNvPr id="441" name="Google Shape;441;p70"/>
          <p:cNvSpPr txBox="1">
            <a:spLocks noGrp="1"/>
          </p:cNvSpPr>
          <p:nvPr>
            <p:ph type="body" idx="1"/>
          </p:nvPr>
        </p:nvSpPr>
        <p:spPr>
          <a:xfrm>
            <a:off x="311700" y="1154856"/>
            <a:ext cx="8520600" cy="3416400"/>
          </a:xfrm>
          <a:prstGeom prst="rect">
            <a:avLst/>
          </a:prstGeom>
        </p:spPr>
        <p:txBody>
          <a:bodyPr spcFirstLastPara="1" wrap="square" lIns="91425" tIns="91425" rIns="91425" bIns="91425" anchor="t" anchorCtr="0">
            <a:normAutofit/>
          </a:bodyPr>
          <a:lstStyle/>
          <a:p>
            <a:pPr marL="0" indent="0">
              <a:spcAft>
                <a:spcPts val="1200"/>
              </a:spcAft>
              <a:buNone/>
            </a:pPr>
            <a:endParaRPr/>
          </a:p>
        </p:txBody>
      </p:sp>
      <p:pic>
        <p:nvPicPr>
          <p:cNvPr id="442" name="Google Shape;442;p70"/>
          <p:cNvPicPr preferRelativeResize="0"/>
          <p:nvPr/>
        </p:nvPicPr>
        <p:blipFill>
          <a:blip r:embed="rId3">
            <a:alphaModFix/>
          </a:blip>
          <a:stretch>
            <a:fillRect/>
          </a:stretch>
        </p:blipFill>
        <p:spPr>
          <a:xfrm>
            <a:off x="0" y="2381"/>
            <a:ext cx="9144000" cy="5143500"/>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71"/>
          <p:cNvSpPr txBox="1">
            <a:spLocks noGrp="1"/>
          </p:cNvSpPr>
          <p:nvPr>
            <p:ph type="title"/>
          </p:nvPr>
        </p:nvSpPr>
        <p:spPr>
          <a:xfrm>
            <a:off x="311700" y="447406"/>
            <a:ext cx="8520600" cy="572700"/>
          </a:xfrm>
          <a:prstGeom prst="rect">
            <a:avLst/>
          </a:prstGeom>
        </p:spPr>
        <p:txBody>
          <a:bodyPr spcFirstLastPara="1" wrap="square" lIns="91425" tIns="91425" rIns="91425" bIns="91425" anchor="t" anchorCtr="0">
            <a:normAutofit fontScale="90000"/>
          </a:bodyPr>
          <a:lstStyle/>
          <a:p>
            <a:endParaRPr/>
          </a:p>
        </p:txBody>
      </p:sp>
      <p:sp>
        <p:nvSpPr>
          <p:cNvPr id="448" name="Google Shape;448;p71"/>
          <p:cNvSpPr txBox="1">
            <a:spLocks noGrp="1"/>
          </p:cNvSpPr>
          <p:nvPr>
            <p:ph type="body" idx="1"/>
          </p:nvPr>
        </p:nvSpPr>
        <p:spPr>
          <a:xfrm>
            <a:off x="311700" y="1154856"/>
            <a:ext cx="8520600" cy="3416400"/>
          </a:xfrm>
          <a:prstGeom prst="rect">
            <a:avLst/>
          </a:prstGeom>
        </p:spPr>
        <p:txBody>
          <a:bodyPr spcFirstLastPara="1" wrap="square" lIns="91425" tIns="91425" rIns="91425" bIns="91425" anchor="t" anchorCtr="0">
            <a:normAutofit/>
          </a:bodyPr>
          <a:lstStyle/>
          <a:p>
            <a:pPr marL="0" indent="0">
              <a:spcAft>
                <a:spcPts val="1200"/>
              </a:spcAft>
              <a:buNone/>
            </a:pPr>
            <a:endParaRPr/>
          </a:p>
        </p:txBody>
      </p:sp>
      <p:pic>
        <p:nvPicPr>
          <p:cNvPr id="449" name="Google Shape;449;p71"/>
          <p:cNvPicPr preferRelativeResize="0"/>
          <p:nvPr/>
        </p:nvPicPr>
        <p:blipFill>
          <a:blip r:embed="rId3">
            <a:alphaModFix/>
          </a:blip>
          <a:stretch>
            <a:fillRect/>
          </a:stretch>
        </p:blipFill>
        <p:spPr>
          <a:xfrm>
            <a:off x="0" y="2381"/>
            <a:ext cx="9144000" cy="5143500"/>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315076-DBA1-D5C5-A31A-634B8301EF0C}"/>
              </a:ext>
            </a:extLst>
          </p:cNvPr>
          <p:cNvSpPr/>
          <p:nvPr/>
        </p:nvSpPr>
        <p:spPr>
          <a:xfrm>
            <a:off x="0" y="2586831"/>
            <a:ext cx="9129925"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600" normalizeH="0" baseline="0" noProof="0">
                <a:ln>
                  <a:noFill/>
                </a:ln>
                <a:solidFill>
                  <a:srgbClr val="FFC82C"/>
                </a:solidFill>
                <a:effectLst/>
                <a:uLnTx/>
                <a:uFillTx/>
                <a:latin typeface="Corporate A Medium" panose="02000503080000020004" pitchFamily="2" charset="0"/>
                <a:ea typeface="ＭＳ Ｐゴシック" charset="0"/>
              </a:rPr>
              <a:t>Lung Cancers</a:t>
            </a:r>
          </a:p>
        </p:txBody>
      </p:sp>
      <p:sp>
        <p:nvSpPr>
          <p:cNvPr id="3" name="Rectangle 2">
            <a:extLst>
              <a:ext uri="{FF2B5EF4-FFF2-40B4-BE49-F238E27FC236}">
                <a16:creationId xmlns:a16="http://schemas.microsoft.com/office/drawing/2014/main" id="{1FE53E99-9D97-9543-891B-6D21CCF7E15F}"/>
              </a:ext>
            </a:extLst>
          </p:cNvPr>
          <p:cNvSpPr/>
          <p:nvPr/>
        </p:nvSpPr>
        <p:spPr>
          <a:xfrm>
            <a:off x="14075" y="3073896"/>
            <a:ext cx="9129925" cy="33855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orporate S Demi" panose="02020500000000000000" pitchFamily="18" charset="0"/>
                <a:ea typeface="ＭＳ Ｐゴシック" charset="0"/>
              </a:rPr>
              <a:t>Thursday, January 18</a:t>
            </a:r>
            <a:r>
              <a:rPr kumimoji="0" lang="en-US" sz="1600" b="0" i="0" u="none" strike="noStrike" kern="1200" cap="none" spc="0" normalizeH="0" baseline="30000" noProof="0">
                <a:ln>
                  <a:noFill/>
                </a:ln>
                <a:solidFill>
                  <a:prstClr val="white"/>
                </a:solidFill>
                <a:effectLst/>
                <a:uLnTx/>
                <a:uFillTx/>
                <a:latin typeface="Corporate S Demi" panose="02020500000000000000" pitchFamily="18" charset="0"/>
                <a:ea typeface="ＭＳ Ｐゴシック" charset="0"/>
              </a:rPr>
              <a:t>th</a:t>
            </a:r>
            <a:r>
              <a:rPr kumimoji="0" lang="en-US" sz="1600" b="0" i="0" u="none" strike="noStrike" kern="1200" cap="none" spc="0" normalizeH="0" baseline="0" noProof="0">
                <a:ln>
                  <a:noFill/>
                </a:ln>
                <a:solidFill>
                  <a:prstClr val="white"/>
                </a:solidFill>
                <a:effectLst/>
                <a:uLnTx/>
                <a:uFillTx/>
                <a:latin typeface="Corporate S Demi" panose="02020500000000000000" pitchFamily="18" charset="0"/>
                <a:ea typeface="ＭＳ Ｐゴシック" charset="0"/>
              </a:rPr>
              <a:t>, 2024</a:t>
            </a:r>
          </a:p>
        </p:txBody>
      </p:sp>
    </p:spTree>
    <p:extLst>
      <p:ext uri="{BB962C8B-B14F-4D97-AF65-F5344CB8AC3E}">
        <p14:creationId xmlns:p14="http://schemas.microsoft.com/office/powerpoint/2010/main" val="94465563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902477"/>
            <a:ext cx="9144000" cy="786936"/>
          </a:xfrm>
        </p:spPr>
        <p:txBody>
          <a:bodyPr/>
          <a:lstStyle/>
          <a:p>
            <a:r>
              <a:rPr lang="en-US" b="1">
                <a:solidFill>
                  <a:srgbClr val="002E51"/>
                </a:solidFill>
              </a:rPr>
              <a:t>Discussion / Q&amp;A</a:t>
            </a:r>
          </a:p>
        </p:txBody>
      </p:sp>
    </p:spTree>
    <p:extLst>
      <p:ext uri="{BB962C8B-B14F-4D97-AF65-F5344CB8AC3E}">
        <p14:creationId xmlns:p14="http://schemas.microsoft.com/office/powerpoint/2010/main" val="41435661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270339" y="2249596"/>
            <a:ext cx="179536" cy="467359"/>
          </a:xfrm>
          <a:prstGeom prst="rect">
            <a:avLst/>
          </a:prstGeom>
        </p:spPr>
        <p:txBody>
          <a:bodyPr vert="vert270" wrap="square" lIns="0" tIns="0" rIns="0" bIns="0" rtlCol="0">
            <a:spAutoFit/>
          </a:bodyPr>
          <a:lstStyle/>
          <a:p>
            <a:pPr marL="12700">
              <a:lnSpc>
                <a:spcPts val="1425"/>
              </a:lnSpc>
            </a:pPr>
            <a:r>
              <a:rPr sz="1200" b="1">
                <a:latin typeface="Arial"/>
                <a:cs typeface="Arial"/>
              </a:rPr>
              <a:t>OS,</a:t>
            </a:r>
            <a:r>
              <a:rPr sz="1200" b="1" spc="-25">
                <a:latin typeface="Arial"/>
                <a:cs typeface="Arial"/>
              </a:rPr>
              <a:t> </a:t>
            </a:r>
            <a:r>
              <a:rPr sz="1200" b="1" spc="-50">
                <a:latin typeface="Arial"/>
                <a:cs typeface="Arial"/>
              </a:rPr>
              <a:t>%</a:t>
            </a:r>
            <a:endParaRPr sz="1200">
              <a:latin typeface="Arial"/>
              <a:cs typeface="Arial"/>
            </a:endParaRPr>
          </a:p>
        </p:txBody>
      </p:sp>
      <p:grpSp>
        <p:nvGrpSpPr>
          <p:cNvPr id="5" name="object 5"/>
          <p:cNvGrpSpPr/>
          <p:nvPr/>
        </p:nvGrpSpPr>
        <p:grpSpPr>
          <a:xfrm>
            <a:off x="1721866" y="1100931"/>
            <a:ext cx="5102860" cy="2815590"/>
            <a:chOff x="1721866" y="1098550"/>
            <a:chExt cx="5102860" cy="2815590"/>
          </a:xfrm>
        </p:grpSpPr>
        <p:sp>
          <p:nvSpPr>
            <p:cNvPr id="6" name="object 6"/>
            <p:cNvSpPr/>
            <p:nvPr/>
          </p:nvSpPr>
          <p:spPr>
            <a:xfrm>
              <a:off x="1794510" y="1136142"/>
              <a:ext cx="64135" cy="0"/>
            </a:xfrm>
            <a:custGeom>
              <a:avLst/>
              <a:gdLst/>
              <a:ahLst/>
              <a:cxnLst/>
              <a:rect l="l" t="t" r="r" b="b"/>
              <a:pathLst>
                <a:path w="64135">
                  <a:moveTo>
                    <a:pt x="63754" y="0"/>
                  </a:moveTo>
                  <a:lnTo>
                    <a:pt x="0" y="0"/>
                  </a:lnTo>
                </a:path>
              </a:pathLst>
            </a:custGeom>
            <a:ln w="19812">
              <a:solidFill>
                <a:srgbClr val="3952A3"/>
              </a:solidFill>
            </a:ln>
          </p:spPr>
          <p:txBody>
            <a:bodyPr wrap="square" lIns="0" tIns="0" rIns="0" bIns="0" rtlCol="0"/>
            <a:lstStyle/>
            <a:p>
              <a:endParaRPr/>
            </a:p>
          </p:txBody>
        </p:sp>
        <p:sp>
          <p:nvSpPr>
            <p:cNvPr id="7" name="object 7"/>
            <p:cNvSpPr/>
            <p:nvPr/>
          </p:nvSpPr>
          <p:spPr>
            <a:xfrm>
              <a:off x="1782318" y="1128521"/>
              <a:ext cx="62230" cy="0"/>
            </a:xfrm>
            <a:custGeom>
              <a:avLst/>
              <a:gdLst/>
              <a:ahLst/>
              <a:cxnLst/>
              <a:rect l="l" t="t" r="r" b="b"/>
              <a:pathLst>
                <a:path w="62230">
                  <a:moveTo>
                    <a:pt x="62230" y="0"/>
                  </a:moveTo>
                  <a:lnTo>
                    <a:pt x="0" y="0"/>
                  </a:lnTo>
                </a:path>
              </a:pathLst>
            </a:custGeom>
            <a:ln w="19812">
              <a:solidFill>
                <a:srgbClr val="3952A3"/>
              </a:solidFill>
            </a:ln>
          </p:spPr>
          <p:txBody>
            <a:bodyPr wrap="square" lIns="0" tIns="0" rIns="0" bIns="0" rtlCol="0"/>
            <a:lstStyle/>
            <a:p>
              <a:endParaRPr/>
            </a:p>
          </p:txBody>
        </p:sp>
        <p:sp>
          <p:nvSpPr>
            <p:cNvPr id="8" name="object 8"/>
            <p:cNvSpPr/>
            <p:nvPr/>
          </p:nvSpPr>
          <p:spPr>
            <a:xfrm>
              <a:off x="1917954" y="1198626"/>
              <a:ext cx="64135" cy="0"/>
            </a:xfrm>
            <a:custGeom>
              <a:avLst/>
              <a:gdLst/>
              <a:ahLst/>
              <a:cxnLst/>
              <a:rect l="l" t="t" r="r" b="b"/>
              <a:pathLst>
                <a:path w="64135">
                  <a:moveTo>
                    <a:pt x="63754" y="0"/>
                  </a:moveTo>
                  <a:lnTo>
                    <a:pt x="0" y="0"/>
                  </a:lnTo>
                </a:path>
              </a:pathLst>
            </a:custGeom>
            <a:ln w="19812">
              <a:solidFill>
                <a:srgbClr val="D67623"/>
              </a:solidFill>
            </a:ln>
          </p:spPr>
          <p:txBody>
            <a:bodyPr wrap="square" lIns="0" tIns="0" rIns="0" bIns="0" rtlCol="0"/>
            <a:lstStyle/>
            <a:p>
              <a:endParaRPr/>
            </a:p>
          </p:txBody>
        </p:sp>
        <p:sp>
          <p:nvSpPr>
            <p:cNvPr id="9" name="object 9"/>
            <p:cNvSpPr/>
            <p:nvPr/>
          </p:nvSpPr>
          <p:spPr>
            <a:xfrm>
              <a:off x="1938528" y="1166622"/>
              <a:ext cx="20320" cy="64135"/>
            </a:xfrm>
            <a:custGeom>
              <a:avLst/>
              <a:gdLst/>
              <a:ahLst/>
              <a:cxnLst/>
              <a:rect l="l" t="t" r="r" b="b"/>
              <a:pathLst>
                <a:path w="20319" h="64134">
                  <a:moveTo>
                    <a:pt x="0" y="63753"/>
                  </a:moveTo>
                  <a:lnTo>
                    <a:pt x="19812" y="63753"/>
                  </a:lnTo>
                  <a:lnTo>
                    <a:pt x="19812" y="0"/>
                  </a:lnTo>
                  <a:lnTo>
                    <a:pt x="0" y="0"/>
                  </a:lnTo>
                  <a:lnTo>
                    <a:pt x="0" y="63753"/>
                  </a:lnTo>
                  <a:close/>
                </a:path>
              </a:pathLst>
            </a:custGeom>
            <a:solidFill>
              <a:srgbClr val="D67623"/>
            </a:solidFill>
          </p:spPr>
          <p:txBody>
            <a:bodyPr wrap="square" lIns="0" tIns="0" rIns="0" bIns="0" rtlCol="0"/>
            <a:lstStyle/>
            <a:p>
              <a:endParaRPr/>
            </a:p>
          </p:txBody>
        </p:sp>
        <p:sp>
          <p:nvSpPr>
            <p:cNvPr id="10" name="object 10"/>
            <p:cNvSpPr/>
            <p:nvPr/>
          </p:nvSpPr>
          <p:spPr>
            <a:xfrm>
              <a:off x="1916430" y="1166622"/>
              <a:ext cx="0" cy="64135"/>
            </a:xfrm>
            <a:custGeom>
              <a:avLst/>
              <a:gdLst/>
              <a:ahLst/>
              <a:cxnLst/>
              <a:rect l="l" t="t" r="r" b="b"/>
              <a:pathLst>
                <a:path h="64134">
                  <a:moveTo>
                    <a:pt x="0" y="0"/>
                  </a:moveTo>
                  <a:lnTo>
                    <a:pt x="0" y="63753"/>
                  </a:lnTo>
                </a:path>
              </a:pathLst>
            </a:custGeom>
            <a:ln w="19812">
              <a:solidFill>
                <a:srgbClr val="D67623"/>
              </a:solidFill>
            </a:ln>
          </p:spPr>
          <p:txBody>
            <a:bodyPr wrap="square" lIns="0" tIns="0" rIns="0" bIns="0" rtlCol="0"/>
            <a:lstStyle/>
            <a:p>
              <a:endParaRPr/>
            </a:p>
          </p:txBody>
        </p:sp>
        <p:sp>
          <p:nvSpPr>
            <p:cNvPr id="11" name="object 11"/>
            <p:cNvSpPr/>
            <p:nvPr/>
          </p:nvSpPr>
          <p:spPr>
            <a:xfrm>
              <a:off x="1933194" y="1186434"/>
              <a:ext cx="62230" cy="0"/>
            </a:xfrm>
            <a:custGeom>
              <a:avLst/>
              <a:gdLst/>
              <a:ahLst/>
              <a:cxnLst/>
              <a:rect l="l" t="t" r="r" b="b"/>
              <a:pathLst>
                <a:path w="62230">
                  <a:moveTo>
                    <a:pt x="62230" y="0"/>
                  </a:moveTo>
                  <a:lnTo>
                    <a:pt x="0" y="0"/>
                  </a:lnTo>
                </a:path>
              </a:pathLst>
            </a:custGeom>
            <a:ln w="19812">
              <a:solidFill>
                <a:srgbClr val="D67623"/>
              </a:solidFill>
            </a:ln>
          </p:spPr>
          <p:txBody>
            <a:bodyPr wrap="square" lIns="0" tIns="0" rIns="0" bIns="0" rtlCol="0"/>
            <a:lstStyle/>
            <a:p>
              <a:endParaRPr/>
            </a:p>
          </p:txBody>
        </p:sp>
        <p:sp>
          <p:nvSpPr>
            <p:cNvPr id="12" name="object 12"/>
            <p:cNvSpPr/>
            <p:nvPr/>
          </p:nvSpPr>
          <p:spPr>
            <a:xfrm>
              <a:off x="1892046" y="1176527"/>
              <a:ext cx="64135" cy="20320"/>
            </a:xfrm>
            <a:custGeom>
              <a:avLst/>
              <a:gdLst/>
              <a:ahLst/>
              <a:cxnLst/>
              <a:rect l="l" t="t" r="r" b="b"/>
              <a:pathLst>
                <a:path w="64135" h="20319">
                  <a:moveTo>
                    <a:pt x="0" y="19811"/>
                  </a:moveTo>
                  <a:lnTo>
                    <a:pt x="63754" y="19811"/>
                  </a:lnTo>
                  <a:lnTo>
                    <a:pt x="63754" y="0"/>
                  </a:lnTo>
                  <a:lnTo>
                    <a:pt x="0" y="0"/>
                  </a:lnTo>
                  <a:lnTo>
                    <a:pt x="0" y="19811"/>
                  </a:lnTo>
                  <a:close/>
                </a:path>
              </a:pathLst>
            </a:custGeom>
            <a:solidFill>
              <a:srgbClr val="D67623"/>
            </a:solidFill>
          </p:spPr>
          <p:txBody>
            <a:bodyPr wrap="square" lIns="0" tIns="0" rIns="0" bIns="0" rtlCol="0"/>
            <a:lstStyle/>
            <a:p>
              <a:endParaRPr/>
            </a:p>
          </p:txBody>
        </p:sp>
        <p:sp>
          <p:nvSpPr>
            <p:cNvPr id="13" name="object 13"/>
            <p:cNvSpPr/>
            <p:nvPr/>
          </p:nvSpPr>
          <p:spPr>
            <a:xfrm>
              <a:off x="2484882" y="1419606"/>
              <a:ext cx="64135" cy="0"/>
            </a:xfrm>
            <a:custGeom>
              <a:avLst/>
              <a:gdLst/>
              <a:ahLst/>
              <a:cxnLst/>
              <a:rect l="l" t="t" r="r" b="b"/>
              <a:pathLst>
                <a:path w="64135">
                  <a:moveTo>
                    <a:pt x="63754" y="0"/>
                  </a:moveTo>
                  <a:lnTo>
                    <a:pt x="0" y="0"/>
                  </a:lnTo>
                </a:path>
              </a:pathLst>
            </a:custGeom>
            <a:ln w="19812">
              <a:solidFill>
                <a:srgbClr val="D67623"/>
              </a:solidFill>
            </a:ln>
          </p:spPr>
          <p:txBody>
            <a:bodyPr wrap="square" lIns="0" tIns="0" rIns="0" bIns="0" rtlCol="0"/>
            <a:lstStyle/>
            <a:p>
              <a:endParaRPr/>
            </a:p>
          </p:txBody>
        </p:sp>
        <p:sp>
          <p:nvSpPr>
            <p:cNvPr id="14" name="object 14"/>
            <p:cNvSpPr/>
            <p:nvPr/>
          </p:nvSpPr>
          <p:spPr>
            <a:xfrm>
              <a:off x="2515362" y="1387602"/>
              <a:ext cx="0" cy="64135"/>
            </a:xfrm>
            <a:custGeom>
              <a:avLst/>
              <a:gdLst/>
              <a:ahLst/>
              <a:cxnLst/>
              <a:rect l="l" t="t" r="r" b="b"/>
              <a:pathLst>
                <a:path h="64134">
                  <a:moveTo>
                    <a:pt x="0" y="0"/>
                  </a:moveTo>
                  <a:lnTo>
                    <a:pt x="0" y="63753"/>
                  </a:lnTo>
                </a:path>
              </a:pathLst>
            </a:custGeom>
            <a:ln w="19812">
              <a:solidFill>
                <a:srgbClr val="D67623"/>
              </a:solidFill>
            </a:ln>
          </p:spPr>
          <p:txBody>
            <a:bodyPr wrap="square" lIns="0" tIns="0" rIns="0" bIns="0" rtlCol="0"/>
            <a:lstStyle/>
            <a:p>
              <a:endParaRPr/>
            </a:p>
          </p:txBody>
        </p:sp>
        <p:sp>
          <p:nvSpPr>
            <p:cNvPr id="15" name="object 15"/>
            <p:cNvSpPr/>
            <p:nvPr/>
          </p:nvSpPr>
          <p:spPr>
            <a:xfrm>
              <a:off x="2411730" y="1338834"/>
              <a:ext cx="64135" cy="0"/>
            </a:xfrm>
            <a:custGeom>
              <a:avLst/>
              <a:gdLst/>
              <a:ahLst/>
              <a:cxnLst/>
              <a:rect l="l" t="t" r="r" b="b"/>
              <a:pathLst>
                <a:path w="64135">
                  <a:moveTo>
                    <a:pt x="63754" y="0"/>
                  </a:moveTo>
                  <a:lnTo>
                    <a:pt x="0" y="0"/>
                  </a:lnTo>
                </a:path>
              </a:pathLst>
            </a:custGeom>
            <a:ln w="19812">
              <a:solidFill>
                <a:srgbClr val="D67623"/>
              </a:solidFill>
            </a:ln>
          </p:spPr>
          <p:txBody>
            <a:bodyPr wrap="square" lIns="0" tIns="0" rIns="0" bIns="0" rtlCol="0"/>
            <a:lstStyle/>
            <a:p>
              <a:endParaRPr/>
            </a:p>
          </p:txBody>
        </p:sp>
        <p:sp>
          <p:nvSpPr>
            <p:cNvPr id="16" name="object 16"/>
            <p:cNvSpPr/>
            <p:nvPr/>
          </p:nvSpPr>
          <p:spPr>
            <a:xfrm>
              <a:off x="2443734" y="1306829"/>
              <a:ext cx="0" cy="64135"/>
            </a:xfrm>
            <a:custGeom>
              <a:avLst/>
              <a:gdLst/>
              <a:ahLst/>
              <a:cxnLst/>
              <a:rect l="l" t="t" r="r" b="b"/>
              <a:pathLst>
                <a:path h="64134">
                  <a:moveTo>
                    <a:pt x="0" y="0"/>
                  </a:moveTo>
                  <a:lnTo>
                    <a:pt x="0" y="63753"/>
                  </a:lnTo>
                </a:path>
              </a:pathLst>
            </a:custGeom>
            <a:ln w="19812">
              <a:solidFill>
                <a:srgbClr val="D67623"/>
              </a:solidFill>
            </a:ln>
          </p:spPr>
          <p:txBody>
            <a:bodyPr wrap="square" lIns="0" tIns="0" rIns="0" bIns="0" rtlCol="0"/>
            <a:lstStyle/>
            <a:p>
              <a:endParaRPr/>
            </a:p>
          </p:txBody>
        </p:sp>
        <p:sp>
          <p:nvSpPr>
            <p:cNvPr id="17" name="object 17"/>
            <p:cNvSpPr/>
            <p:nvPr/>
          </p:nvSpPr>
          <p:spPr>
            <a:xfrm>
              <a:off x="6532625" y="3451098"/>
              <a:ext cx="64135" cy="0"/>
            </a:xfrm>
            <a:custGeom>
              <a:avLst/>
              <a:gdLst/>
              <a:ahLst/>
              <a:cxnLst/>
              <a:rect l="l" t="t" r="r" b="b"/>
              <a:pathLst>
                <a:path w="64134">
                  <a:moveTo>
                    <a:pt x="63753" y="0"/>
                  </a:moveTo>
                  <a:lnTo>
                    <a:pt x="0" y="0"/>
                  </a:lnTo>
                </a:path>
              </a:pathLst>
            </a:custGeom>
            <a:ln w="19812">
              <a:solidFill>
                <a:srgbClr val="D67623"/>
              </a:solidFill>
            </a:ln>
          </p:spPr>
          <p:txBody>
            <a:bodyPr wrap="square" lIns="0" tIns="0" rIns="0" bIns="0" rtlCol="0"/>
            <a:lstStyle/>
            <a:p>
              <a:endParaRPr/>
            </a:p>
          </p:txBody>
        </p:sp>
        <p:sp>
          <p:nvSpPr>
            <p:cNvPr id="18" name="object 18"/>
            <p:cNvSpPr/>
            <p:nvPr/>
          </p:nvSpPr>
          <p:spPr>
            <a:xfrm>
              <a:off x="6563106" y="3419094"/>
              <a:ext cx="0" cy="65405"/>
            </a:xfrm>
            <a:custGeom>
              <a:avLst/>
              <a:gdLst/>
              <a:ahLst/>
              <a:cxnLst/>
              <a:rect l="l" t="t" r="r" b="b"/>
              <a:pathLst>
                <a:path h="65404">
                  <a:moveTo>
                    <a:pt x="0" y="0"/>
                  </a:moveTo>
                  <a:lnTo>
                    <a:pt x="0" y="65277"/>
                  </a:lnTo>
                </a:path>
              </a:pathLst>
            </a:custGeom>
            <a:ln w="19812">
              <a:solidFill>
                <a:srgbClr val="D67623"/>
              </a:solidFill>
            </a:ln>
          </p:spPr>
          <p:txBody>
            <a:bodyPr wrap="square" lIns="0" tIns="0" rIns="0" bIns="0" rtlCol="0"/>
            <a:lstStyle/>
            <a:p>
              <a:endParaRPr/>
            </a:p>
          </p:txBody>
        </p:sp>
        <p:sp>
          <p:nvSpPr>
            <p:cNvPr id="19" name="object 19"/>
            <p:cNvSpPr/>
            <p:nvPr/>
          </p:nvSpPr>
          <p:spPr>
            <a:xfrm>
              <a:off x="6505194" y="3451098"/>
              <a:ext cx="64135" cy="0"/>
            </a:xfrm>
            <a:custGeom>
              <a:avLst/>
              <a:gdLst/>
              <a:ahLst/>
              <a:cxnLst/>
              <a:rect l="l" t="t" r="r" b="b"/>
              <a:pathLst>
                <a:path w="64134">
                  <a:moveTo>
                    <a:pt x="63753" y="0"/>
                  </a:moveTo>
                  <a:lnTo>
                    <a:pt x="0" y="0"/>
                  </a:lnTo>
                </a:path>
              </a:pathLst>
            </a:custGeom>
            <a:ln w="19812">
              <a:solidFill>
                <a:srgbClr val="D67623"/>
              </a:solidFill>
            </a:ln>
          </p:spPr>
          <p:txBody>
            <a:bodyPr wrap="square" lIns="0" tIns="0" rIns="0" bIns="0" rtlCol="0"/>
            <a:lstStyle/>
            <a:p>
              <a:endParaRPr/>
            </a:p>
          </p:txBody>
        </p:sp>
        <p:sp>
          <p:nvSpPr>
            <p:cNvPr id="20" name="object 20"/>
            <p:cNvSpPr/>
            <p:nvPr/>
          </p:nvSpPr>
          <p:spPr>
            <a:xfrm>
              <a:off x="6537198" y="3419094"/>
              <a:ext cx="0" cy="65405"/>
            </a:xfrm>
            <a:custGeom>
              <a:avLst/>
              <a:gdLst/>
              <a:ahLst/>
              <a:cxnLst/>
              <a:rect l="l" t="t" r="r" b="b"/>
              <a:pathLst>
                <a:path h="65404">
                  <a:moveTo>
                    <a:pt x="0" y="0"/>
                  </a:moveTo>
                  <a:lnTo>
                    <a:pt x="0" y="65277"/>
                  </a:lnTo>
                </a:path>
              </a:pathLst>
            </a:custGeom>
            <a:ln w="19812">
              <a:solidFill>
                <a:srgbClr val="D67623"/>
              </a:solidFill>
            </a:ln>
          </p:spPr>
          <p:txBody>
            <a:bodyPr wrap="square" lIns="0" tIns="0" rIns="0" bIns="0" rtlCol="0"/>
            <a:lstStyle/>
            <a:p>
              <a:endParaRPr/>
            </a:p>
          </p:txBody>
        </p:sp>
        <p:sp>
          <p:nvSpPr>
            <p:cNvPr id="21" name="object 21"/>
            <p:cNvSpPr/>
            <p:nvPr/>
          </p:nvSpPr>
          <p:spPr>
            <a:xfrm>
              <a:off x="5848350" y="3451098"/>
              <a:ext cx="64135" cy="0"/>
            </a:xfrm>
            <a:custGeom>
              <a:avLst/>
              <a:gdLst/>
              <a:ahLst/>
              <a:cxnLst/>
              <a:rect l="l" t="t" r="r" b="b"/>
              <a:pathLst>
                <a:path w="64135">
                  <a:moveTo>
                    <a:pt x="63753" y="0"/>
                  </a:moveTo>
                  <a:lnTo>
                    <a:pt x="0" y="0"/>
                  </a:lnTo>
                </a:path>
              </a:pathLst>
            </a:custGeom>
            <a:ln w="19812">
              <a:solidFill>
                <a:srgbClr val="D67623"/>
              </a:solidFill>
            </a:ln>
          </p:spPr>
          <p:txBody>
            <a:bodyPr wrap="square" lIns="0" tIns="0" rIns="0" bIns="0" rtlCol="0"/>
            <a:lstStyle/>
            <a:p>
              <a:endParaRPr/>
            </a:p>
          </p:txBody>
        </p:sp>
        <p:sp>
          <p:nvSpPr>
            <p:cNvPr id="22" name="object 22"/>
            <p:cNvSpPr/>
            <p:nvPr/>
          </p:nvSpPr>
          <p:spPr>
            <a:xfrm>
              <a:off x="5880354" y="3419094"/>
              <a:ext cx="0" cy="65405"/>
            </a:xfrm>
            <a:custGeom>
              <a:avLst/>
              <a:gdLst/>
              <a:ahLst/>
              <a:cxnLst/>
              <a:rect l="l" t="t" r="r" b="b"/>
              <a:pathLst>
                <a:path h="65404">
                  <a:moveTo>
                    <a:pt x="0" y="0"/>
                  </a:moveTo>
                  <a:lnTo>
                    <a:pt x="0" y="65277"/>
                  </a:lnTo>
                </a:path>
              </a:pathLst>
            </a:custGeom>
            <a:ln w="19812">
              <a:solidFill>
                <a:srgbClr val="D67623"/>
              </a:solidFill>
            </a:ln>
          </p:spPr>
          <p:txBody>
            <a:bodyPr wrap="square" lIns="0" tIns="0" rIns="0" bIns="0" rtlCol="0"/>
            <a:lstStyle/>
            <a:p>
              <a:endParaRPr/>
            </a:p>
          </p:txBody>
        </p:sp>
        <p:sp>
          <p:nvSpPr>
            <p:cNvPr id="23" name="object 23"/>
            <p:cNvSpPr/>
            <p:nvPr/>
          </p:nvSpPr>
          <p:spPr>
            <a:xfrm>
              <a:off x="5788913" y="3451098"/>
              <a:ext cx="64135" cy="0"/>
            </a:xfrm>
            <a:custGeom>
              <a:avLst/>
              <a:gdLst/>
              <a:ahLst/>
              <a:cxnLst/>
              <a:rect l="l" t="t" r="r" b="b"/>
              <a:pathLst>
                <a:path w="64135">
                  <a:moveTo>
                    <a:pt x="63753" y="0"/>
                  </a:moveTo>
                  <a:lnTo>
                    <a:pt x="0" y="0"/>
                  </a:lnTo>
                </a:path>
              </a:pathLst>
            </a:custGeom>
            <a:ln w="19812">
              <a:solidFill>
                <a:srgbClr val="D67623"/>
              </a:solidFill>
            </a:ln>
          </p:spPr>
          <p:txBody>
            <a:bodyPr wrap="square" lIns="0" tIns="0" rIns="0" bIns="0" rtlCol="0"/>
            <a:lstStyle/>
            <a:p>
              <a:endParaRPr/>
            </a:p>
          </p:txBody>
        </p:sp>
        <p:sp>
          <p:nvSpPr>
            <p:cNvPr id="24" name="object 24"/>
            <p:cNvSpPr/>
            <p:nvPr/>
          </p:nvSpPr>
          <p:spPr>
            <a:xfrm>
              <a:off x="5820918" y="3419094"/>
              <a:ext cx="0" cy="65405"/>
            </a:xfrm>
            <a:custGeom>
              <a:avLst/>
              <a:gdLst/>
              <a:ahLst/>
              <a:cxnLst/>
              <a:rect l="l" t="t" r="r" b="b"/>
              <a:pathLst>
                <a:path h="65404">
                  <a:moveTo>
                    <a:pt x="0" y="0"/>
                  </a:moveTo>
                  <a:lnTo>
                    <a:pt x="0" y="65277"/>
                  </a:lnTo>
                </a:path>
              </a:pathLst>
            </a:custGeom>
            <a:ln w="19812">
              <a:solidFill>
                <a:srgbClr val="D67623"/>
              </a:solidFill>
            </a:ln>
          </p:spPr>
          <p:txBody>
            <a:bodyPr wrap="square" lIns="0" tIns="0" rIns="0" bIns="0" rtlCol="0"/>
            <a:lstStyle/>
            <a:p>
              <a:endParaRPr/>
            </a:p>
          </p:txBody>
        </p:sp>
        <p:sp>
          <p:nvSpPr>
            <p:cNvPr id="25" name="object 25"/>
            <p:cNvSpPr/>
            <p:nvPr/>
          </p:nvSpPr>
          <p:spPr>
            <a:xfrm>
              <a:off x="5749289" y="3451098"/>
              <a:ext cx="64135" cy="0"/>
            </a:xfrm>
            <a:custGeom>
              <a:avLst/>
              <a:gdLst/>
              <a:ahLst/>
              <a:cxnLst/>
              <a:rect l="l" t="t" r="r" b="b"/>
              <a:pathLst>
                <a:path w="64135">
                  <a:moveTo>
                    <a:pt x="63753" y="0"/>
                  </a:moveTo>
                  <a:lnTo>
                    <a:pt x="0" y="0"/>
                  </a:lnTo>
                </a:path>
              </a:pathLst>
            </a:custGeom>
            <a:ln w="19812">
              <a:solidFill>
                <a:srgbClr val="D67623"/>
              </a:solidFill>
            </a:ln>
          </p:spPr>
          <p:txBody>
            <a:bodyPr wrap="square" lIns="0" tIns="0" rIns="0" bIns="0" rtlCol="0"/>
            <a:lstStyle/>
            <a:p>
              <a:endParaRPr/>
            </a:p>
          </p:txBody>
        </p:sp>
        <p:sp>
          <p:nvSpPr>
            <p:cNvPr id="26" name="object 26"/>
            <p:cNvSpPr/>
            <p:nvPr/>
          </p:nvSpPr>
          <p:spPr>
            <a:xfrm>
              <a:off x="5781294" y="3419094"/>
              <a:ext cx="0" cy="65405"/>
            </a:xfrm>
            <a:custGeom>
              <a:avLst/>
              <a:gdLst/>
              <a:ahLst/>
              <a:cxnLst/>
              <a:rect l="l" t="t" r="r" b="b"/>
              <a:pathLst>
                <a:path h="65404">
                  <a:moveTo>
                    <a:pt x="0" y="0"/>
                  </a:moveTo>
                  <a:lnTo>
                    <a:pt x="0" y="65277"/>
                  </a:lnTo>
                </a:path>
              </a:pathLst>
            </a:custGeom>
            <a:ln w="19812">
              <a:solidFill>
                <a:srgbClr val="D67623"/>
              </a:solidFill>
            </a:ln>
          </p:spPr>
          <p:txBody>
            <a:bodyPr wrap="square" lIns="0" tIns="0" rIns="0" bIns="0" rtlCol="0"/>
            <a:lstStyle/>
            <a:p>
              <a:endParaRPr/>
            </a:p>
          </p:txBody>
        </p:sp>
        <p:sp>
          <p:nvSpPr>
            <p:cNvPr id="27" name="object 27"/>
            <p:cNvSpPr/>
            <p:nvPr/>
          </p:nvSpPr>
          <p:spPr>
            <a:xfrm>
              <a:off x="5683757" y="3451098"/>
              <a:ext cx="64135" cy="0"/>
            </a:xfrm>
            <a:custGeom>
              <a:avLst/>
              <a:gdLst/>
              <a:ahLst/>
              <a:cxnLst/>
              <a:rect l="l" t="t" r="r" b="b"/>
              <a:pathLst>
                <a:path w="64135">
                  <a:moveTo>
                    <a:pt x="63753" y="0"/>
                  </a:moveTo>
                  <a:lnTo>
                    <a:pt x="0" y="0"/>
                  </a:lnTo>
                </a:path>
              </a:pathLst>
            </a:custGeom>
            <a:ln w="19812">
              <a:solidFill>
                <a:srgbClr val="D67623"/>
              </a:solidFill>
            </a:ln>
          </p:spPr>
          <p:txBody>
            <a:bodyPr wrap="square" lIns="0" tIns="0" rIns="0" bIns="0" rtlCol="0"/>
            <a:lstStyle/>
            <a:p>
              <a:endParaRPr/>
            </a:p>
          </p:txBody>
        </p:sp>
        <p:sp>
          <p:nvSpPr>
            <p:cNvPr id="28" name="object 28"/>
            <p:cNvSpPr/>
            <p:nvPr/>
          </p:nvSpPr>
          <p:spPr>
            <a:xfrm>
              <a:off x="5715762" y="3419094"/>
              <a:ext cx="0" cy="65405"/>
            </a:xfrm>
            <a:custGeom>
              <a:avLst/>
              <a:gdLst/>
              <a:ahLst/>
              <a:cxnLst/>
              <a:rect l="l" t="t" r="r" b="b"/>
              <a:pathLst>
                <a:path h="65404">
                  <a:moveTo>
                    <a:pt x="0" y="0"/>
                  </a:moveTo>
                  <a:lnTo>
                    <a:pt x="0" y="65277"/>
                  </a:lnTo>
                </a:path>
              </a:pathLst>
            </a:custGeom>
            <a:ln w="19812">
              <a:solidFill>
                <a:srgbClr val="D67623"/>
              </a:solidFill>
            </a:ln>
          </p:spPr>
          <p:txBody>
            <a:bodyPr wrap="square" lIns="0" tIns="0" rIns="0" bIns="0" rtlCol="0"/>
            <a:lstStyle/>
            <a:p>
              <a:endParaRPr/>
            </a:p>
          </p:txBody>
        </p:sp>
        <p:sp>
          <p:nvSpPr>
            <p:cNvPr id="29" name="object 29"/>
            <p:cNvSpPr/>
            <p:nvPr/>
          </p:nvSpPr>
          <p:spPr>
            <a:xfrm>
              <a:off x="5523737" y="3387089"/>
              <a:ext cx="64135" cy="0"/>
            </a:xfrm>
            <a:custGeom>
              <a:avLst/>
              <a:gdLst/>
              <a:ahLst/>
              <a:cxnLst/>
              <a:rect l="l" t="t" r="r" b="b"/>
              <a:pathLst>
                <a:path w="64135">
                  <a:moveTo>
                    <a:pt x="63753" y="0"/>
                  </a:moveTo>
                  <a:lnTo>
                    <a:pt x="0" y="0"/>
                  </a:lnTo>
                </a:path>
              </a:pathLst>
            </a:custGeom>
            <a:ln w="19812">
              <a:solidFill>
                <a:srgbClr val="D67623"/>
              </a:solidFill>
            </a:ln>
          </p:spPr>
          <p:txBody>
            <a:bodyPr wrap="square" lIns="0" tIns="0" rIns="0" bIns="0" rtlCol="0"/>
            <a:lstStyle/>
            <a:p>
              <a:endParaRPr/>
            </a:p>
          </p:txBody>
        </p:sp>
        <p:sp>
          <p:nvSpPr>
            <p:cNvPr id="30" name="object 30"/>
            <p:cNvSpPr/>
            <p:nvPr/>
          </p:nvSpPr>
          <p:spPr>
            <a:xfrm>
              <a:off x="5555742" y="3355085"/>
              <a:ext cx="0" cy="65405"/>
            </a:xfrm>
            <a:custGeom>
              <a:avLst/>
              <a:gdLst/>
              <a:ahLst/>
              <a:cxnLst/>
              <a:rect l="l" t="t" r="r" b="b"/>
              <a:pathLst>
                <a:path h="65404">
                  <a:moveTo>
                    <a:pt x="0" y="0"/>
                  </a:moveTo>
                  <a:lnTo>
                    <a:pt x="0" y="65277"/>
                  </a:lnTo>
                </a:path>
              </a:pathLst>
            </a:custGeom>
            <a:ln w="19812">
              <a:solidFill>
                <a:srgbClr val="D67623"/>
              </a:solidFill>
            </a:ln>
          </p:spPr>
          <p:txBody>
            <a:bodyPr wrap="square" lIns="0" tIns="0" rIns="0" bIns="0" rtlCol="0"/>
            <a:lstStyle/>
            <a:p>
              <a:endParaRPr/>
            </a:p>
          </p:txBody>
        </p:sp>
        <p:sp>
          <p:nvSpPr>
            <p:cNvPr id="31" name="object 31"/>
            <p:cNvSpPr/>
            <p:nvPr/>
          </p:nvSpPr>
          <p:spPr>
            <a:xfrm>
              <a:off x="5473445" y="3387089"/>
              <a:ext cx="64135" cy="0"/>
            </a:xfrm>
            <a:custGeom>
              <a:avLst/>
              <a:gdLst/>
              <a:ahLst/>
              <a:cxnLst/>
              <a:rect l="l" t="t" r="r" b="b"/>
              <a:pathLst>
                <a:path w="64135">
                  <a:moveTo>
                    <a:pt x="63753" y="0"/>
                  </a:moveTo>
                  <a:lnTo>
                    <a:pt x="0" y="0"/>
                  </a:lnTo>
                </a:path>
              </a:pathLst>
            </a:custGeom>
            <a:ln w="19812">
              <a:solidFill>
                <a:srgbClr val="D67623"/>
              </a:solidFill>
            </a:ln>
          </p:spPr>
          <p:txBody>
            <a:bodyPr wrap="square" lIns="0" tIns="0" rIns="0" bIns="0" rtlCol="0"/>
            <a:lstStyle/>
            <a:p>
              <a:endParaRPr/>
            </a:p>
          </p:txBody>
        </p:sp>
        <p:sp>
          <p:nvSpPr>
            <p:cNvPr id="32" name="object 32"/>
            <p:cNvSpPr/>
            <p:nvPr/>
          </p:nvSpPr>
          <p:spPr>
            <a:xfrm>
              <a:off x="5505450" y="3355085"/>
              <a:ext cx="0" cy="65405"/>
            </a:xfrm>
            <a:custGeom>
              <a:avLst/>
              <a:gdLst/>
              <a:ahLst/>
              <a:cxnLst/>
              <a:rect l="l" t="t" r="r" b="b"/>
              <a:pathLst>
                <a:path h="65404">
                  <a:moveTo>
                    <a:pt x="0" y="0"/>
                  </a:moveTo>
                  <a:lnTo>
                    <a:pt x="0" y="65277"/>
                  </a:lnTo>
                </a:path>
              </a:pathLst>
            </a:custGeom>
            <a:ln w="19812">
              <a:solidFill>
                <a:srgbClr val="D67623"/>
              </a:solidFill>
            </a:ln>
          </p:spPr>
          <p:txBody>
            <a:bodyPr wrap="square" lIns="0" tIns="0" rIns="0" bIns="0" rtlCol="0"/>
            <a:lstStyle/>
            <a:p>
              <a:endParaRPr/>
            </a:p>
          </p:txBody>
        </p:sp>
        <p:sp>
          <p:nvSpPr>
            <p:cNvPr id="33" name="object 33"/>
            <p:cNvSpPr/>
            <p:nvPr/>
          </p:nvSpPr>
          <p:spPr>
            <a:xfrm>
              <a:off x="5464301" y="3387089"/>
              <a:ext cx="64135" cy="0"/>
            </a:xfrm>
            <a:custGeom>
              <a:avLst/>
              <a:gdLst/>
              <a:ahLst/>
              <a:cxnLst/>
              <a:rect l="l" t="t" r="r" b="b"/>
              <a:pathLst>
                <a:path w="64135">
                  <a:moveTo>
                    <a:pt x="63753" y="0"/>
                  </a:moveTo>
                  <a:lnTo>
                    <a:pt x="0" y="0"/>
                  </a:lnTo>
                </a:path>
              </a:pathLst>
            </a:custGeom>
            <a:ln w="19812">
              <a:solidFill>
                <a:srgbClr val="D67623"/>
              </a:solidFill>
            </a:ln>
          </p:spPr>
          <p:txBody>
            <a:bodyPr wrap="square" lIns="0" tIns="0" rIns="0" bIns="0" rtlCol="0"/>
            <a:lstStyle/>
            <a:p>
              <a:endParaRPr/>
            </a:p>
          </p:txBody>
        </p:sp>
        <p:sp>
          <p:nvSpPr>
            <p:cNvPr id="34" name="object 34"/>
            <p:cNvSpPr/>
            <p:nvPr/>
          </p:nvSpPr>
          <p:spPr>
            <a:xfrm>
              <a:off x="5496306" y="3355085"/>
              <a:ext cx="0" cy="65405"/>
            </a:xfrm>
            <a:custGeom>
              <a:avLst/>
              <a:gdLst/>
              <a:ahLst/>
              <a:cxnLst/>
              <a:rect l="l" t="t" r="r" b="b"/>
              <a:pathLst>
                <a:path h="65404">
                  <a:moveTo>
                    <a:pt x="0" y="0"/>
                  </a:moveTo>
                  <a:lnTo>
                    <a:pt x="0" y="65277"/>
                  </a:lnTo>
                </a:path>
              </a:pathLst>
            </a:custGeom>
            <a:ln w="19812">
              <a:solidFill>
                <a:srgbClr val="D67623"/>
              </a:solidFill>
            </a:ln>
          </p:spPr>
          <p:txBody>
            <a:bodyPr wrap="square" lIns="0" tIns="0" rIns="0" bIns="0" rtlCol="0"/>
            <a:lstStyle/>
            <a:p>
              <a:endParaRPr/>
            </a:p>
          </p:txBody>
        </p:sp>
        <p:sp>
          <p:nvSpPr>
            <p:cNvPr id="35" name="object 35"/>
            <p:cNvSpPr/>
            <p:nvPr/>
          </p:nvSpPr>
          <p:spPr>
            <a:xfrm>
              <a:off x="5449062" y="3387089"/>
              <a:ext cx="64135" cy="0"/>
            </a:xfrm>
            <a:custGeom>
              <a:avLst/>
              <a:gdLst/>
              <a:ahLst/>
              <a:cxnLst/>
              <a:rect l="l" t="t" r="r" b="b"/>
              <a:pathLst>
                <a:path w="64135">
                  <a:moveTo>
                    <a:pt x="63753" y="0"/>
                  </a:moveTo>
                  <a:lnTo>
                    <a:pt x="0" y="0"/>
                  </a:lnTo>
                </a:path>
              </a:pathLst>
            </a:custGeom>
            <a:ln w="19812">
              <a:solidFill>
                <a:srgbClr val="D67623"/>
              </a:solidFill>
            </a:ln>
          </p:spPr>
          <p:txBody>
            <a:bodyPr wrap="square" lIns="0" tIns="0" rIns="0" bIns="0" rtlCol="0"/>
            <a:lstStyle/>
            <a:p>
              <a:endParaRPr/>
            </a:p>
          </p:txBody>
        </p:sp>
        <p:sp>
          <p:nvSpPr>
            <p:cNvPr id="36" name="object 36"/>
            <p:cNvSpPr/>
            <p:nvPr/>
          </p:nvSpPr>
          <p:spPr>
            <a:xfrm>
              <a:off x="5481066" y="3355085"/>
              <a:ext cx="0" cy="65405"/>
            </a:xfrm>
            <a:custGeom>
              <a:avLst/>
              <a:gdLst/>
              <a:ahLst/>
              <a:cxnLst/>
              <a:rect l="l" t="t" r="r" b="b"/>
              <a:pathLst>
                <a:path h="65404">
                  <a:moveTo>
                    <a:pt x="0" y="0"/>
                  </a:moveTo>
                  <a:lnTo>
                    <a:pt x="0" y="65277"/>
                  </a:lnTo>
                </a:path>
              </a:pathLst>
            </a:custGeom>
            <a:ln w="19812">
              <a:solidFill>
                <a:srgbClr val="D67623"/>
              </a:solidFill>
            </a:ln>
          </p:spPr>
          <p:txBody>
            <a:bodyPr wrap="square" lIns="0" tIns="0" rIns="0" bIns="0" rtlCol="0"/>
            <a:lstStyle/>
            <a:p>
              <a:endParaRPr/>
            </a:p>
          </p:txBody>
        </p:sp>
        <p:sp>
          <p:nvSpPr>
            <p:cNvPr id="37" name="object 37"/>
            <p:cNvSpPr/>
            <p:nvPr/>
          </p:nvSpPr>
          <p:spPr>
            <a:xfrm>
              <a:off x="5424677" y="3387089"/>
              <a:ext cx="64135" cy="0"/>
            </a:xfrm>
            <a:custGeom>
              <a:avLst/>
              <a:gdLst/>
              <a:ahLst/>
              <a:cxnLst/>
              <a:rect l="l" t="t" r="r" b="b"/>
              <a:pathLst>
                <a:path w="64135">
                  <a:moveTo>
                    <a:pt x="63753" y="0"/>
                  </a:moveTo>
                  <a:lnTo>
                    <a:pt x="0" y="0"/>
                  </a:lnTo>
                </a:path>
              </a:pathLst>
            </a:custGeom>
            <a:ln w="19812">
              <a:solidFill>
                <a:srgbClr val="D67623"/>
              </a:solidFill>
            </a:ln>
          </p:spPr>
          <p:txBody>
            <a:bodyPr wrap="square" lIns="0" tIns="0" rIns="0" bIns="0" rtlCol="0"/>
            <a:lstStyle/>
            <a:p>
              <a:endParaRPr/>
            </a:p>
          </p:txBody>
        </p:sp>
        <p:sp>
          <p:nvSpPr>
            <p:cNvPr id="38" name="object 38"/>
            <p:cNvSpPr/>
            <p:nvPr/>
          </p:nvSpPr>
          <p:spPr>
            <a:xfrm>
              <a:off x="5455157" y="3355085"/>
              <a:ext cx="0" cy="65405"/>
            </a:xfrm>
            <a:custGeom>
              <a:avLst/>
              <a:gdLst/>
              <a:ahLst/>
              <a:cxnLst/>
              <a:rect l="l" t="t" r="r" b="b"/>
              <a:pathLst>
                <a:path h="65404">
                  <a:moveTo>
                    <a:pt x="0" y="0"/>
                  </a:moveTo>
                  <a:lnTo>
                    <a:pt x="0" y="65277"/>
                  </a:lnTo>
                </a:path>
              </a:pathLst>
            </a:custGeom>
            <a:ln w="19812">
              <a:solidFill>
                <a:srgbClr val="D67623"/>
              </a:solidFill>
            </a:ln>
          </p:spPr>
          <p:txBody>
            <a:bodyPr wrap="square" lIns="0" tIns="0" rIns="0" bIns="0" rtlCol="0"/>
            <a:lstStyle/>
            <a:p>
              <a:endParaRPr/>
            </a:p>
          </p:txBody>
        </p:sp>
        <p:sp>
          <p:nvSpPr>
            <p:cNvPr id="39" name="object 39"/>
            <p:cNvSpPr/>
            <p:nvPr/>
          </p:nvSpPr>
          <p:spPr>
            <a:xfrm>
              <a:off x="5321045" y="3387089"/>
              <a:ext cx="64135" cy="0"/>
            </a:xfrm>
            <a:custGeom>
              <a:avLst/>
              <a:gdLst/>
              <a:ahLst/>
              <a:cxnLst/>
              <a:rect l="l" t="t" r="r" b="b"/>
              <a:pathLst>
                <a:path w="64135">
                  <a:moveTo>
                    <a:pt x="63753" y="0"/>
                  </a:moveTo>
                  <a:lnTo>
                    <a:pt x="0" y="0"/>
                  </a:lnTo>
                </a:path>
              </a:pathLst>
            </a:custGeom>
            <a:ln w="19812">
              <a:solidFill>
                <a:srgbClr val="D67623"/>
              </a:solidFill>
            </a:ln>
          </p:spPr>
          <p:txBody>
            <a:bodyPr wrap="square" lIns="0" tIns="0" rIns="0" bIns="0" rtlCol="0"/>
            <a:lstStyle/>
            <a:p>
              <a:endParaRPr/>
            </a:p>
          </p:txBody>
        </p:sp>
        <p:sp>
          <p:nvSpPr>
            <p:cNvPr id="40" name="object 40"/>
            <p:cNvSpPr/>
            <p:nvPr/>
          </p:nvSpPr>
          <p:spPr>
            <a:xfrm>
              <a:off x="5353050" y="3355085"/>
              <a:ext cx="0" cy="65405"/>
            </a:xfrm>
            <a:custGeom>
              <a:avLst/>
              <a:gdLst/>
              <a:ahLst/>
              <a:cxnLst/>
              <a:rect l="l" t="t" r="r" b="b"/>
              <a:pathLst>
                <a:path h="65404">
                  <a:moveTo>
                    <a:pt x="0" y="0"/>
                  </a:moveTo>
                  <a:lnTo>
                    <a:pt x="0" y="65277"/>
                  </a:lnTo>
                </a:path>
              </a:pathLst>
            </a:custGeom>
            <a:ln w="19812">
              <a:solidFill>
                <a:srgbClr val="D67623"/>
              </a:solidFill>
            </a:ln>
          </p:spPr>
          <p:txBody>
            <a:bodyPr wrap="square" lIns="0" tIns="0" rIns="0" bIns="0" rtlCol="0"/>
            <a:lstStyle/>
            <a:p>
              <a:endParaRPr/>
            </a:p>
          </p:txBody>
        </p:sp>
        <p:sp>
          <p:nvSpPr>
            <p:cNvPr id="41" name="object 41"/>
            <p:cNvSpPr/>
            <p:nvPr/>
          </p:nvSpPr>
          <p:spPr>
            <a:xfrm>
              <a:off x="5317998" y="3387089"/>
              <a:ext cx="64135" cy="0"/>
            </a:xfrm>
            <a:custGeom>
              <a:avLst/>
              <a:gdLst/>
              <a:ahLst/>
              <a:cxnLst/>
              <a:rect l="l" t="t" r="r" b="b"/>
              <a:pathLst>
                <a:path w="64135">
                  <a:moveTo>
                    <a:pt x="63753" y="0"/>
                  </a:moveTo>
                  <a:lnTo>
                    <a:pt x="0" y="0"/>
                  </a:lnTo>
                </a:path>
              </a:pathLst>
            </a:custGeom>
            <a:ln w="19812">
              <a:solidFill>
                <a:srgbClr val="D67623"/>
              </a:solidFill>
            </a:ln>
          </p:spPr>
          <p:txBody>
            <a:bodyPr wrap="square" lIns="0" tIns="0" rIns="0" bIns="0" rtlCol="0"/>
            <a:lstStyle/>
            <a:p>
              <a:endParaRPr/>
            </a:p>
          </p:txBody>
        </p:sp>
        <p:sp>
          <p:nvSpPr>
            <p:cNvPr id="42" name="object 42"/>
            <p:cNvSpPr/>
            <p:nvPr/>
          </p:nvSpPr>
          <p:spPr>
            <a:xfrm>
              <a:off x="5350001" y="3355085"/>
              <a:ext cx="0" cy="65405"/>
            </a:xfrm>
            <a:custGeom>
              <a:avLst/>
              <a:gdLst/>
              <a:ahLst/>
              <a:cxnLst/>
              <a:rect l="l" t="t" r="r" b="b"/>
              <a:pathLst>
                <a:path h="65404">
                  <a:moveTo>
                    <a:pt x="0" y="0"/>
                  </a:moveTo>
                  <a:lnTo>
                    <a:pt x="0" y="65277"/>
                  </a:lnTo>
                </a:path>
              </a:pathLst>
            </a:custGeom>
            <a:ln w="19812">
              <a:solidFill>
                <a:srgbClr val="D67623"/>
              </a:solidFill>
            </a:ln>
          </p:spPr>
          <p:txBody>
            <a:bodyPr wrap="square" lIns="0" tIns="0" rIns="0" bIns="0" rtlCol="0"/>
            <a:lstStyle/>
            <a:p>
              <a:endParaRPr/>
            </a:p>
          </p:txBody>
        </p:sp>
        <p:sp>
          <p:nvSpPr>
            <p:cNvPr id="43" name="object 43"/>
            <p:cNvSpPr/>
            <p:nvPr/>
          </p:nvSpPr>
          <p:spPr>
            <a:xfrm>
              <a:off x="5305806" y="3387089"/>
              <a:ext cx="64135" cy="0"/>
            </a:xfrm>
            <a:custGeom>
              <a:avLst/>
              <a:gdLst/>
              <a:ahLst/>
              <a:cxnLst/>
              <a:rect l="l" t="t" r="r" b="b"/>
              <a:pathLst>
                <a:path w="64135">
                  <a:moveTo>
                    <a:pt x="63753" y="0"/>
                  </a:moveTo>
                  <a:lnTo>
                    <a:pt x="0" y="0"/>
                  </a:lnTo>
                </a:path>
              </a:pathLst>
            </a:custGeom>
            <a:ln w="19812">
              <a:solidFill>
                <a:srgbClr val="D67623"/>
              </a:solidFill>
            </a:ln>
          </p:spPr>
          <p:txBody>
            <a:bodyPr wrap="square" lIns="0" tIns="0" rIns="0" bIns="0" rtlCol="0"/>
            <a:lstStyle/>
            <a:p>
              <a:endParaRPr/>
            </a:p>
          </p:txBody>
        </p:sp>
        <p:sp>
          <p:nvSpPr>
            <p:cNvPr id="44" name="object 44"/>
            <p:cNvSpPr/>
            <p:nvPr/>
          </p:nvSpPr>
          <p:spPr>
            <a:xfrm>
              <a:off x="5336286" y="3355085"/>
              <a:ext cx="0" cy="65405"/>
            </a:xfrm>
            <a:custGeom>
              <a:avLst/>
              <a:gdLst/>
              <a:ahLst/>
              <a:cxnLst/>
              <a:rect l="l" t="t" r="r" b="b"/>
              <a:pathLst>
                <a:path h="65404">
                  <a:moveTo>
                    <a:pt x="0" y="0"/>
                  </a:moveTo>
                  <a:lnTo>
                    <a:pt x="0" y="65277"/>
                  </a:lnTo>
                </a:path>
              </a:pathLst>
            </a:custGeom>
            <a:ln w="19812">
              <a:solidFill>
                <a:srgbClr val="D67623"/>
              </a:solidFill>
            </a:ln>
          </p:spPr>
          <p:txBody>
            <a:bodyPr wrap="square" lIns="0" tIns="0" rIns="0" bIns="0" rtlCol="0"/>
            <a:lstStyle/>
            <a:p>
              <a:endParaRPr/>
            </a:p>
          </p:txBody>
        </p:sp>
        <p:sp>
          <p:nvSpPr>
            <p:cNvPr id="45" name="object 45"/>
            <p:cNvSpPr/>
            <p:nvPr/>
          </p:nvSpPr>
          <p:spPr>
            <a:xfrm>
              <a:off x="5276850" y="3387089"/>
              <a:ext cx="64135" cy="0"/>
            </a:xfrm>
            <a:custGeom>
              <a:avLst/>
              <a:gdLst/>
              <a:ahLst/>
              <a:cxnLst/>
              <a:rect l="l" t="t" r="r" b="b"/>
              <a:pathLst>
                <a:path w="64135">
                  <a:moveTo>
                    <a:pt x="63753" y="0"/>
                  </a:moveTo>
                  <a:lnTo>
                    <a:pt x="0" y="0"/>
                  </a:lnTo>
                </a:path>
              </a:pathLst>
            </a:custGeom>
            <a:ln w="19812">
              <a:solidFill>
                <a:srgbClr val="D67623"/>
              </a:solidFill>
            </a:ln>
          </p:spPr>
          <p:txBody>
            <a:bodyPr wrap="square" lIns="0" tIns="0" rIns="0" bIns="0" rtlCol="0"/>
            <a:lstStyle/>
            <a:p>
              <a:endParaRPr/>
            </a:p>
          </p:txBody>
        </p:sp>
        <p:sp>
          <p:nvSpPr>
            <p:cNvPr id="46" name="object 46"/>
            <p:cNvSpPr/>
            <p:nvPr/>
          </p:nvSpPr>
          <p:spPr>
            <a:xfrm>
              <a:off x="5308854" y="3355085"/>
              <a:ext cx="0" cy="65405"/>
            </a:xfrm>
            <a:custGeom>
              <a:avLst/>
              <a:gdLst/>
              <a:ahLst/>
              <a:cxnLst/>
              <a:rect l="l" t="t" r="r" b="b"/>
              <a:pathLst>
                <a:path h="65404">
                  <a:moveTo>
                    <a:pt x="0" y="0"/>
                  </a:moveTo>
                  <a:lnTo>
                    <a:pt x="0" y="65277"/>
                  </a:lnTo>
                </a:path>
              </a:pathLst>
            </a:custGeom>
            <a:ln w="19812">
              <a:solidFill>
                <a:srgbClr val="D67623"/>
              </a:solidFill>
            </a:ln>
          </p:spPr>
          <p:txBody>
            <a:bodyPr wrap="square" lIns="0" tIns="0" rIns="0" bIns="0" rtlCol="0"/>
            <a:lstStyle/>
            <a:p>
              <a:endParaRPr/>
            </a:p>
          </p:txBody>
        </p:sp>
        <p:sp>
          <p:nvSpPr>
            <p:cNvPr id="47" name="object 47"/>
            <p:cNvSpPr/>
            <p:nvPr/>
          </p:nvSpPr>
          <p:spPr>
            <a:xfrm>
              <a:off x="5247894" y="3387089"/>
              <a:ext cx="64135" cy="0"/>
            </a:xfrm>
            <a:custGeom>
              <a:avLst/>
              <a:gdLst/>
              <a:ahLst/>
              <a:cxnLst/>
              <a:rect l="l" t="t" r="r" b="b"/>
              <a:pathLst>
                <a:path w="64135">
                  <a:moveTo>
                    <a:pt x="63753" y="0"/>
                  </a:moveTo>
                  <a:lnTo>
                    <a:pt x="0" y="0"/>
                  </a:lnTo>
                </a:path>
              </a:pathLst>
            </a:custGeom>
            <a:ln w="19812">
              <a:solidFill>
                <a:srgbClr val="D67623"/>
              </a:solidFill>
            </a:ln>
          </p:spPr>
          <p:txBody>
            <a:bodyPr wrap="square" lIns="0" tIns="0" rIns="0" bIns="0" rtlCol="0"/>
            <a:lstStyle/>
            <a:p>
              <a:endParaRPr/>
            </a:p>
          </p:txBody>
        </p:sp>
        <p:sp>
          <p:nvSpPr>
            <p:cNvPr id="48" name="object 48"/>
            <p:cNvSpPr/>
            <p:nvPr/>
          </p:nvSpPr>
          <p:spPr>
            <a:xfrm>
              <a:off x="5279898" y="3355085"/>
              <a:ext cx="0" cy="65405"/>
            </a:xfrm>
            <a:custGeom>
              <a:avLst/>
              <a:gdLst/>
              <a:ahLst/>
              <a:cxnLst/>
              <a:rect l="l" t="t" r="r" b="b"/>
              <a:pathLst>
                <a:path h="65404">
                  <a:moveTo>
                    <a:pt x="0" y="0"/>
                  </a:moveTo>
                  <a:lnTo>
                    <a:pt x="0" y="65277"/>
                  </a:lnTo>
                </a:path>
              </a:pathLst>
            </a:custGeom>
            <a:ln w="19812">
              <a:solidFill>
                <a:srgbClr val="D67623"/>
              </a:solidFill>
            </a:ln>
          </p:spPr>
          <p:txBody>
            <a:bodyPr wrap="square" lIns="0" tIns="0" rIns="0" bIns="0" rtlCol="0"/>
            <a:lstStyle/>
            <a:p>
              <a:endParaRPr/>
            </a:p>
          </p:txBody>
        </p:sp>
        <p:sp>
          <p:nvSpPr>
            <p:cNvPr id="49" name="object 49"/>
            <p:cNvSpPr/>
            <p:nvPr/>
          </p:nvSpPr>
          <p:spPr>
            <a:xfrm>
              <a:off x="5244845" y="3387089"/>
              <a:ext cx="64135" cy="0"/>
            </a:xfrm>
            <a:custGeom>
              <a:avLst/>
              <a:gdLst/>
              <a:ahLst/>
              <a:cxnLst/>
              <a:rect l="l" t="t" r="r" b="b"/>
              <a:pathLst>
                <a:path w="64135">
                  <a:moveTo>
                    <a:pt x="63753" y="0"/>
                  </a:moveTo>
                  <a:lnTo>
                    <a:pt x="0" y="0"/>
                  </a:lnTo>
                </a:path>
              </a:pathLst>
            </a:custGeom>
            <a:ln w="19812">
              <a:solidFill>
                <a:srgbClr val="D67623"/>
              </a:solidFill>
            </a:ln>
          </p:spPr>
          <p:txBody>
            <a:bodyPr wrap="square" lIns="0" tIns="0" rIns="0" bIns="0" rtlCol="0"/>
            <a:lstStyle/>
            <a:p>
              <a:endParaRPr/>
            </a:p>
          </p:txBody>
        </p:sp>
        <p:sp>
          <p:nvSpPr>
            <p:cNvPr id="50" name="object 50"/>
            <p:cNvSpPr/>
            <p:nvPr/>
          </p:nvSpPr>
          <p:spPr>
            <a:xfrm>
              <a:off x="5276850" y="3355085"/>
              <a:ext cx="0" cy="65405"/>
            </a:xfrm>
            <a:custGeom>
              <a:avLst/>
              <a:gdLst/>
              <a:ahLst/>
              <a:cxnLst/>
              <a:rect l="l" t="t" r="r" b="b"/>
              <a:pathLst>
                <a:path h="65404">
                  <a:moveTo>
                    <a:pt x="0" y="0"/>
                  </a:moveTo>
                  <a:lnTo>
                    <a:pt x="0" y="65277"/>
                  </a:lnTo>
                </a:path>
              </a:pathLst>
            </a:custGeom>
            <a:ln w="19812">
              <a:solidFill>
                <a:srgbClr val="D67623"/>
              </a:solidFill>
            </a:ln>
          </p:spPr>
          <p:txBody>
            <a:bodyPr wrap="square" lIns="0" tIns="0" rIns="0" bIns="0" rtlCol="0"/>
            <a:lstStyle/>
            <a:p>
              <a:endParaRPr/>
            </a:p>
          </p:txBody>
        </p:sp>
        <p:sp>
          <p:nvSpPr>
            <p:cNvPr id="51" name="object 51"/>
            <p:cNvSpPr/>
            <p:nvPr/>
          </p:nvSpPr>
          <p:spPr>
            <a:xfrm>
              <a:off x="5223510" y="3387089"/>
              <a:ext cx="64135" cy="0"/>
            </a:xfrm>
            <a:custGeom>
              <a:avLst/>
              <a:gdLst/>
              <a:ahLst/>
              <a:cxnLst/>
              <a:rect l="l" t="t" r="r" b="b"/>
              <a:pathLst>
                <a:path w="64135">
                  <a:moveTo>
                    <a:pt x="63753" y="0"/>
                  </a:moveTo>
                  <a:lnTo>
                    <a:pt x="0" y="0"/>
                  </a:lnTo>
                </a:path>
              </a:pathLst>
            </a:custGeom>
            <a:ln w="19812">
              <a:solidFill>
                <a:srgbClr val="D67623"/>
              </a:solidFill>
            </a:ln>
          </p:spPr>
          <p:txBody>
            <a:bodyPr wrap="square" lIns="0" tIns="0" rIns="0" bIns="0" rtlCol="0"/>
            <a:lstStyle/>
            <a:p>
              <a:endParaRPr/>
            </a:p>
          </p:txBody>
        </p:sp>
        <p:sp>
          <p:nvSpPr>
            <p:cNvPr id="52" name="object 52"/>
            <p:cNvSpPr/>
            <p:nvPr/>
          </p:nvSpPr>
          <p:spPr>
            <a:xfrm>
              <a:off x="5255513" y="3355085"/>
              <a:ext cx="0" cy="65405"/>
            </a:xfrm>
            <a:custGeom>
              <a:avLst/>
              <a:gdLst/>
              <a:ahLst/>
              <a:cxnLst/>
              <a:rect l="l" t="t" r="r" b="b"/>
              <a:pathLst>
                <a:path h="65404">
                  <a:moveTo>
                    <a:pt x="0" y="0"/>
                  </a:moveTo>
                  <a:lnTo>
                    <a:pt x="0" y="65277"/>
                  </a:lnTo>
                </a:path>
              </a:pathLst>
            </a:custGeom>
            <a:ln w="19812">
              <a:solidFill>
                <a:srgbClr val="D67623"/>
              </a:solidFill>
            </a:ln>
          </p:spPr>
          <p:txBody>
            <a:bodyPr wrap="square" lIns="0" tIns="0" rIns="0" bIns="0" rtlCol="0"/>
            <a:lstStyle/>
            <a:p>
              <a:endParaRPr/>
            </a:p>
          </p:txBody>
        </p:sp>
        <p:sp>
          <p:nvSpPr>
            <p:cNvPr id="53" name="object 53"/>
            <p:cNvSpPr/>
            <p:nvPr/>
          </p:nvSpPr>
          <p:spPr>
            <a:xfrm>
              <a:off x="5162550" y="3387089"/>
              <a:ext cx="64135" cy="0"/>
            </a:xfrm>
            <a:custGeom>
              <a:avLst/>
              <a:gdLst/>
              <a:ahLst/>
              <a:cxnLst/>
              <a:rect l="l" t="t" r="r" b="b"/>
              <a:pathLst>
                <a:path w="64135">
                  <a:moveTo>
                    <a:pt x="63753" y="0"/>
                  </a:moveTo>
                  <a:lnTo>
                    <a:pt x="0" y="0"/>
                  </a:lnTo>
                </a:path>
              </a:pathLst>
            </a:custGeom>
            <a:ln w="19812">
              <a:solidFill>
                <a:srgbClr val="D67623"/>
              </a:solidFill>
            </a:ln>
          </p:spPr>
          <p:txBody>
            <a:bodyPr wrap="square" lIns="0" tIns="0" rIns="0" bIns="0" rtlCol="0"/>
            <a:lstStyle/>
            <a:p>
              <a:endParaRPr/>
            </a:p>
          </p:txBody>
        </p:sp>
        <p:sp>
          <p:nvSpPr>
            <p:cNvPr id="54" name="object 54"/>
            <p:cNvSpPr/>
            <p:nvPr/>
          </p:nvSpPr>
          <p:spPr>
            <a:xfrm>
              <a:off x="5194554" y="3355085"/>
              <a:ext cx="0" cy="65405"/>
            </a:xfrm>
            <a:custGeom>
              <a:avLst/>
              <a:gdLst/>
              <a:ahLst/>
              <a:cxnLst/>
              <a:rect l="l" t="t" r="r" b="b"/>
              <a:pathLst>
                <a:path h="65404">
                  <a:moveTo>
                    <a:pt x="0" y="0"/>
                  </a:moveTo>
                  <a:lnTo>
                    <a:pt x="0" y="65277"/>
                  </a:lnTo>
                </a:path>
              </a:pathLst>
            </a:custGeom>
            <a:ln w="19812">
              <a:solidFill>
                <a:srgbClr val="D67623"/>
              </a:solidFill>
            </a:ln>
          </p:spPr>
          <p:txBody>
            <a:bodyPr wrap="square" lIns="0" tIns="0" rIns="0" bIns="0" rtlCol="0"/>
            <a:lstStyle/>
            <a:p>
              <a:endParaRPr/>
            </a:p>
          </p:txBody>
        </p:sp>
        <p:sp>
          <p:nvSpPr>
            <p:cNvPr id="55" name="object 55"/>
            <p:cNvSpPr/>
            <p:nvPr/>
          </p:nvSpPr>
          <p:spPr>
            <a:xfrm>
              <a:off x="5124450" y="3367277"/>
              <a:ext cx="64135" cy="0"/>
            </a:xfrm>
            <a:custGeom>
              <a:avLst/>
              <a:gdLst/>
              <a:ahLst/>
              <a:cxnLst/>
              <a:rect l="l" t="t" r="r" b="b"/>
              <a:pathLst>
                <a:path w="64135">
                  <a:moveTo>
                    <a:pt x="63753" y="0"/>
                  </a:moveTo>
                  <a:lnTo>
                    <a:pt x="0" y="0"/>
                  </a:lnTo>
                </a:path>
              </a:pathLst>
            </a:custGeom>
            <a:ln w="19812">
              <a:solidFill>
                <a:srgbClr val="D67623"/>
              </a:solidFill>
            </a:ln>
          </p:spPr>
          <p:txBody>
            <a:bodyPr wrap="square" lIns="0" tIns="0" rIns="0" bIns="0" rtlCol="0"/>
            <a:lstStyle/>
            <a:p>
              <a:endParaRPr/>
            </a:p>
          </p:txBody>
        </p:sp>
        <p:sp>
          <p:nvSpPr>
            <p:cNvPr id="56" name="object 56"/>
            <p:cNvSpPr/>
            <p:nvPr/>
          </p:nvSpPr>
          <p:spPr>
            <a:xfrm>
              <a:off x="5156454" y="3335273"/>
              <a:ext cx="0" cy="64135"/>
            </a:xfrm>
            <a:custGeom>
              <a:avLst/>
              <a:gdLst/>
              <a:ahLst/>
              <a:cxnLst/>
              <a:rect l="l" t="t" r="r" b="b"/>
              <a:pathLst>
                <a:path h="64135">
                  <a:moveTo>
                    <a:pt x="0" y="0"/>
                  </a:moveTo>
                  <a:lnTo>
                    <a:pt x="0" y="63753"/>
                  </a:lnTo>
                </a:path>
              </a:pathLst>
            </a:custGeom>
            <a:ln w="19812">
              <a:solidFill>
                <a:srgbClr val="D67623"/>
              </a:solidFill>
            </a:ln>
          </p:spPr>
          <p:txBody>
            <a:bodyPr wrap="square" lIns="0" tIns="0" rIns="0" bIns="0" rtlCol="0"/>
            <a:lstStyle/>
            <a:p>
              <a:endParaRPr/>
            </a:p>
          </p:txBody>
        </p:sp>
        <p:sp>
          <p:nvSpPr>
            <p:cNvPr id="57" name="object 57"/>
            <p:cNvSpPr/>
            <p:nvPr/>
          </p:nvSpPr>
          <p:spPr>
            <a:xfrm>
              <a:off x="5107686" y="3367277"/>
              <a:ext cx="64135" cy="0"/>
            </a:xfrm>
            <a:custGeom>
              <a:avLst/>
              <a:gdLst/>
              <a:ahLst/>
              <a:cxnLst/>
              <a:rect l="l" t="t" r="r" b="b"/>
              <a:pathLst>
                <a:path w="64135">
                  <a:moveTo>
                    <a:pt x="63753" y="0"/>
                  </a:moveTo>
                  <a:lnTo>
                    <a:pt x="0" y="0"/>
                  </a:lnTo>
                </a:path>
              </a:pathLst>
            </a:custGeom>
            <a:ln w="19812">
              <a:solidFill>
                <a:srgbClr val="D67623"/>
              </a:solidFill>
            </a:ln>
          </p:spPr>
          <p:txBody>
            <a:bodyPr wrap="square" lIns="0" tIns="0" rIns="0" bIns="0" rtlCol="0"/>
            <a:lstStyle/>
            <a:p>
              <a:endParaRPr/>
            </a:p>
          </p:txBody>
        </p:sp>
        <p:sp>
          <p:nvSpPr>
            <p:cNvPr id="58" name="object 58"/>
            <p:cNvSpPr/>
            <p:nvPr/>
          </p:nvSpPr>
          <p:spPr>
            <a:xfrm>
              <a:off x="5139689" y="3335273"/>
              <a:ext cx="0" cy="64135"/>
            </a:xfrm>
            <a:custGeom>
              <a:avLst/>
              <a:gdLst/>
              <a:ahLst/>
              <a:cxnLst/>
              <a:rect l="l" t="t" r="r" b="b"/>
              <a:pathLst>
                <a:path h="64135">
                  <a:moveTo>
                    <a:pt x="0" y="0"/>
                  </a:moveTo>
                  <a:lnTo>
                    <a:pt x="0" y="63753"/>
                  </a:lnTo>
                </a:path>
              </a:pathLst>
            </a:custGeom>
            <a:ln w="19812">
              <a:solidFill>
                <a:srgbClr val="D67623"/>
              </a:solidFill>
            </a:ln>
          </p:spPr>
          <p:txBody>
            <a:bodyPr wrap="square" lIns="0" tIns="0" rIns="0" bIns="0" rtlCol="0"/>
            <a:lstStyle/>
            <a:p>
              <a:endParaRPr/>
            </a:p>
          </p:txBody>
        </p:sp>
        <p:sp>
          <p:nvSpPr>
            <p:cNvPr id="59" name="object 59"/>
            <p:cNvSpPr/>
            <p:nvPr/>
          </p:nvSpPr>
          <p:spPr>
            <a:xfrm>
              <a:off x="5004054" y="3347466"/>
              <a:ext cx="64135" cy="0"/>
            </a:xfrm>
            <a:custGeom>
              <a:avLst/>
              <a:gdLst/>
              <a:ahLst/>
              <a:cxnLst/>
              <a:rect l="l" t="t" r="r" b="b"/>
              <a:pathLst>
                <a:path w="64135">
                  <a:moveTo>
                    <a:pt x="63753" y="0"/>
                  </a:moveTo>
                  <a:lnTo>
                    <a:pt x="0" y="0"/>
                  </a:lnTo>
                </a:path>
              </a:pathLst>
            </a:custGeom>
            <a:ln w="19812">
              <a:solidFill>
                <a:srgbClr val="D67623"/>
              </a:solidFill>
            </a:ln>
          </p:spPr>
          <p:txBody>
            <a:bodyPr wrap="square" lIns="0" tIns="0" rIns="0" bIns="0" rtlCol="0"/>
            <a:lstStyle/>
            <a:p>
              <a:endParaRPr/>
            </a:p>
          </p:txBody>
        </p:sp>
        <p:sp>
          <p:nvSpPr>
            <p:cNvPr id="60" name="object 60"/>
            <p:cNvSpPr/>
            <p:nvPr/>
          </p:nvSpPr>
          <p:spPr>
            <a:xfrm>
              <a:off x="5034533" y="3315461"/>
              <a:ext cx="0" cy="64135"/>
            </a:xfrm>
            <a:custGeom>
              <a:avLst/>
              <a:gdLst/>
              <a:ahLst/>
              <a:cxnLst/>
              <a:rect l="l" t="t" r="r" b="b"/>
              <a:pathLst>
                <a:path h="64135">
                  <a:moveTo>
                    <a:pt x="0" y="0"/>
                  </a:moveTo>
                  <a:lnTo>
                    <a:pt x="0" y="63753"/>
                  </a:lnTo>
                </a:path>
              </a:pathLst>
            </a:custGeom>
            <a:ln w="19812">
              <a:solidFill>
                <a:srgbClr val="D67623"/>
              </a:solidFill>
            </a:ln>
          </p:spPr>
          <p:txBody>
            <a:bodyPr wrap="square" lIns="0" tIns="0" rIns="0" bIns="0" rtlCol="0"/>
            <a:lstStyle/>
            <a:p>
              <a:endParaRPr/>
            </a:p>
          </p:txBody>
        </p:sp>
        <p:sp>
          <p:nvSpPr>
            <p:cNvPr id="61" name="object 61"/>
            <p:cNvSpPr/>
            <p:nvPr/>
          </p:nvSpPr>
          <p:spPr>
            <a:xfrm>
              <a:off x="4997957" y="3347466"/>
              <a:ext cx="64135" cy="0"/>
            </a:xfrm>
            <a:custGeom>
              <a:avLst/>
              <a:gdLst/>
              <a:ahLst/>
              <a:cxnLst/>
              <a:rect l="l" t="t" r="r" b="b"/>
              <a:pathLst>
                <a:path w="64135">
                  <a:moveTo>
                    <a:pt x="63753" y="0"/>
                  </a:moveTo>
                  <a:lnTo>
                    <a:pt x="0" y="0"/>
                  </a:lnTo>
                </a:path>
              </a:pathLst>
            </a:custGeom>
            <a:ln w="19812">
              <a:solidFill>
                <a:srgbClr val="D67623"/>
              </a:solidFill>
            </a:ln>
          </p:spPr>
          <p:txBody>
            <a:bodyPr wrap="square" lIns="0" tIns="0" rIns="0" bIns="0" rtlCol="0"/>
            <a:lstStyle/>
            <a:p>
              <a:endParaRPr/>
            </a:p>
          </p:txBody>
        </p:sp>
        <p:sp>
          <p:nvSpPr>
            <p:cNvPr id="62" name="object 62"/>
            <p:cNvSpPr/>
            <p:nvPr/>
          </p:nvSpPr>
          <p:spPr>
            <a:xfrm>
              <a:off x="5029962" y="3315461"/>
              <a:ext cx="0" cy="64135"/>
            </a:xfrm>
            <a:custGeom>
              <a:avLst/>
              <a:gdLst/>
              <a:ahLst/>
              <a:cxnLst/>
              <a:rect l="l" t="t" r="r" b="b"/>
              <a:pathLst>
                <a:path h="64135">
                  <a:moveTo>
                    <a:pt x="0" y="0"/>
                  </a:moveTo>
                  <a:lnTo>
                    <a:pt x="0" y="63753"/>
                  </a:lnTo>
                </a:path>
              </a:pathLst>
            </a:custGeom>
            <a:ln w="19812">
              <a:solidFill>
                <a:srgbClr val="D67623"/>
              </a:solidFill>
            </a:ln>
          </p:spPr>
          <p:txBody>
            <a:bodyPr wrap="square" lIns="0" tIns="0" rIns="0" bIns="0" rtlCol="0"/>
            <a:lstStyle/>
            <a:p>
              <a:endParaRPr/>
            </a:p>
          </p:txBody>
        </p:sp>
        <p:sp>
          <p:nvSpPr>
            <p:cNvPr id="63" name="object 63"/>
            <p:cNvSpPr/>
            <p:nvPr/>
          </p:nvSpPr>
          <p:spPr>
            <a:xfrm>
              <a:off x="4985766" y="3347466"/>
              <a:ext cx="64135" cy="0"/>
            </a:xfrm>
            <a:custGeom>
              <a:avLst/>
              <a:gdLst/>
              <a:ahLst/>
              <a:cxnLst/>
              <a:rect l="l" t="t" r="r" b="b"/>
              <a:pathLst>
                <a:path w="64135">
                  <a:moveTo>
                    <a:pt x="63753" y="0"/>
                  </a:moveTo>
                  <a:lnTo>
                    <a:pt x="0" y="0"/>
                  </a:lnTo>
                </a:path>
              </a:pathLst>
            </a:custGeom>
            <a:ln w="19812">
              <a:solidFill>
                <a:srgbClr val="D67623"/>
              </a:solidFill>
            </a:ln>
          </p:spPr>
          <p:txBody>
            <a:bodyPr wrap="square" lIns="0" tIns="0" rIns="0" bIns="0" rtlCol="0"/>
            <a:lstStyle/>
            <a:p>
              <a:endParaRPr/>
            </a:p>
          </p:txBody>
        </p:sp>
        <p:sp>
          <p:nvSpPr>
            <p:cNvPr id="64" name="object 64"/>
            <p:cNvSpPr/>
            <p:nvPr/>
          </p:nvSpPr>
          <p:spPr>
            <a:xfrm>
              <a:off x="5017769" y="3315461"/>
              <a:ext cx="0" cy="64135"/>
            </a:xfrm>
            <a:custGeom>
              <a:avLst/>
              <a:gdLst/>
              <a:ahLst/>
              <a:cxnLst/>
              <a:rect l="l" t="t" r="r" b="b"/>
              <a:pathLst>
                <a:path h="64135">
                  <a:moveTo>
                    <a:pt x="0" y="0"/>
                  </a:moveTo>
                  <a:lnTo>
                    <a:pt x="0" y="63753"/>
                  </a:lnTo>
                </a:path>
              </a:pathLst>
            </a:custGeom>
            <a:ln w="19812">
              <a:solidFill>
                <a:srgbClr val="D67623"/>
              </a:solidFill>
            </a:ln>
          </p:spPr>
          <p:txBody>
            <a:bodyPr wrap="square" lIns="0" tIns="0" rIns="0" bIns="0" rtlCol="0"/>
            <a:lstStyle/>
            <a:p>
              <a:endParaRPr/>
            </a:p>
          </p:txBody>
        </p:sp>
        <p:sp>
          <p:nvSpPr>
            <p:cNvPr id="65" name="object 65"/>
            <p:cNvSpPr/>
            <p:nvPr/>
          </p:nvSpPr>
          <p:spPr>
            <a:xfrm>
              <a:off x="4949189" y="3347466"/>
              <a:ext cx="64135" cy="0"/>
            </a:xfrm>
            <a:custGeom>
              <a:avLst/>
              <a:gdLst/>
              <a:ahLst/>
              <a:cxnLst/>
              <a:rect l="l" t="t" r="r" b="b"/>
              <a:pathLst>
                <a:path w="64135">
                  <a:moveTo>
                    <a:pt x="63753" y="0"/>
                  </a:moveTo>
                  <a:lnTo>
                    <a:pt x="0" y="0"/>
                  </a:lnTo>
                </a:path>
              </a:pathLst>
            </a:custGeom>
            <a:ln w="19812">
              <a:solidFill>
                <a:srgbClr val="D67623"/>
              </a:solidFill>
            </a:ln>
          </p:spPr>
          <p:txBody>
            <a:bodyPr wrap="square" lIns="0" tIns="0" rIns="0" bIns="0" rtlCol="0"/>
            <a:lstStyle/>
            <a:p>
              <a:endParaRPr/>
            </a:p>
          </p:txBody>
        </p:sp>
        <p:sp>
          <p:nvSpPr>
            <p:cNvPr id="66" name="object 66"/>
            <p:cNvSpPr/>
            <p:nvPr/>
          </p:nvSpPr>
          <p:spPr>
            <a:xfrm>
              <a:off x="4981194" y="3315461"/>
              <a:ext cx="0" cy="64135"/>
            </a:xfrm>
            <a:custGeom>
              <a:avLst/>
              <a:gdLst/>
              <a:ahLst/>
              <a:cxnLst/>
              <a:rect l="l" t="t" r="r" b="b"/>
              <a:pathLst>
                <a:path h="64135">
                  <a:moveTo>
                    <a:pt x="0" y="0"/>
                  </a:moveTo>
                  <a:lnTo>
                    <a:pt x="0" y="63753"/>
                  </a:lnTo>
                </a:path>
              </a:pathLst>
            </a:custGeom>
            <a:ln w="19812">
              <a:solidFill>
                <a:srgbClr val="D67623"/>
              </a:solidFill>
            </a:ln>
          </p:spPr>
          <p:txBody>
            <a:bodyPr wrap="square" lIns="0" tIns="0" rIns="0" bIns="0" rtlCol="0"/>
            <a:lstStyle/>
            <a:p>
              <a:endParaRPr/>
            </a:p>
          </p:txBody>
        </p:sp>
        <p:sp>
          <p:nvSpPr>
            <p:cNvPr id="67" name="object 67"/>
            <p:cNvSpPr/>
            <p:nvPr/>
          </p:nvSpPr>
          <p:spPr>
            <a:xfrm>
              <a:off x="4923282" y="3347466"/>
              <a:ext cx="64135" cy="0"/>
            </a:xfrm>
            <a:custGeom>
              <a:avLst/>
              <a:gdLst/>
              <a:ahLst/>
              <a:cxnLst/>
              <a:rect l="l" t="t" r="r" b="b"/>
              <a:pathLst>
                <a:path w="64135">
                  <a:moveTo>
                    <a:pt x="63753" y="0"/>
                  </a:moveTo>
                  <a:lnTo>
                    <a:pt x="0" y="0"/>
                  </a:lnTo>
                </a:path>
              </a:pathLst>
            </a:custGeom>
            <a:ln w="19812">
              <a:solidFill>
                <a:srgbClr val="D67623"/>
              </a:solidFill>
            </a:ln>
          </p:spPr>
          <p:txBody>
            <a:bodyPr wrap="square" lIns="0" tIns="0" rIns="0" bIns="0" rtlCol="0"/>
            <a:lstStyle/>
            <a:p>
              <a:endParaRPr/>
            </a:p>
          </p:txBody>
        </p:sp>
        <p:sp>
          <p:nvSpPr>
            <p:cNvPr id="68" name="object 68"/>
            <p:cNvSpPr/>
            <p:nvPr/>
          </p:nvSpPr>
          <p:spPr>
            <a:xfrm>
              <a:off x="4955286" y="3315461"/>
              <a:ext cx="0" cy="64135"/>
            </a:xfrm>
            <a:custGeom>
              <a:avLst/>
              <a:gdLst/>
              <a:ahLst/>
              <a:cxnLst/>
              <a:rect l="l" t="t" r="r" b="b"/>
              <a:pathLst>
                <a:path h="64135">
                  <a:moveTo>
                    <a:pt x="0" y="0"/>
                  </a:moveTo>
                  <a:lnTo>
                    <a:pt x="0" y="63753"/>
                  </a:lnTo>
                </a:path>
              </a:pathLst>
            </a:custGeom>
            <a:ln w="19812">
              <a:solidFill>
                <a:srgbClr val="D67623"/>
              </a:solidFill>
            </a:ln>
          </p:spPr>
          <p:txBody>
            <a:bodyPr wrap="square" lIns="0" tIns="0" rIns="0" bIns="0" rtlCol="0"/>
            <a:lstStyle/>
            <a:p>
              <a:endParaRPr/>
            </a:p>
          </p:txBody>
        </p:sp>
        <p:sp>
          <p:nvSpPr>
            <p:cNvPr id="69" name="object 69"/>
            <p:cNvSpPr/>
            <p:nvPr/>
          </p:nvSpPr>
          <p:spPr>
            <a:xfrm>
              <a:off x="4889754" y="3347466"/>
              <a:ext cx="64135" cy="0"/>
            </a:xfrm>
            <a:custGeom>
              <a:avLst/>
              <a:gdLst/>
              <a:ahLst/>
              <a:cxnLst/>
              <a:rect l="l" t="t" r="r" b="b"/>
              <a:pathLst>
                <a:path w="64135">
                  <a:moveTo>
                    <a:pt x="63753" y="0"/>
                  </a:moveTo>
                  <a:lnTo>
                    <a:pt x="0" y="0"/>
                  </a:lnTo>
                </a:path>
              </a:pathLst>
            </a:custGeom>
            <a:ln w="19812">
              <a:solidFill>
                <a:srgbClr val="D67623"/>
              </a:solidFill>
            </a:ln>
          </p:spPr>
          <p:txBody>
            <a:bodyPr wrap="square" lIns="0" tIns="0" rIns="0" bIns="0" rtlCol="0"/>
            <a:lstStyle/>
            <a:p>
              <a:endParaRPr/>
            </a:p>
          </p:txBody>
        </p:sp>
        <p:sp>
          <p:nvSpPr>
            <p:cNvPr id="70" name="object 70"/>
            <p:cNvSpPr/>
            <p:nvPr/>
          </p:nvSpPr>
          <p:spPr>
            <a:xfrm>
              <a:off x="4921758" y="3315461"/>
              <a:ext cx="0" cy="64135"/>
            </a:xfrm>
            <a:custGeom>
              <a:avLst/>
              <a:gdLst/>
              <a:ahLst/>
              <a:cxnLst/>
              <a:rect l="l" t="t" r="r" b="b"/>
              <a:pathLst>
                <a:path h="64135">
                  <a:moveTo>
                    <a:pt x="0" y="0"/>
                  </a:moveTo>
                  <a:lnTo>
                    <a:pt x="0" y="63753"/>
                  </a:lnTo>
                </a:path>
              </a:pathLst>
            </a:custGeom>
            <a:ln w="19812">
              <a:solidFill>
                <a:srgbClr val="D67623"/>
              </a:solidFill>
            </a:ln>
          </p:spPr>
          <p:txBody>
            <a:bodyPr wrap="square" lIns="0" tIns="0" rIns="0" bIns="0" rtlCol="0"/>
            <a:lstStyle/>
            <a:p>
              <a:endParaRPr/>
            </a:p>
          </p:txBody>
        </p:sp>
        <p:sp>
          <p:nvSpPr>
            <p:cNvPr id="71" name="object 71"/>
            <p:cNvSpPr/>
            <p:nvPr/>
          </p:nvSpPr>
          <p:spPr>
            <a:xfrm>
              <a:off x="4882133" y="3347466"/>
              <a:ext cx="64135" cy="0"/>
            </a:xfrm>
            <a:custGeom>
              <a:avLst/>
              <a:gdLst/>
              <a:ahLst/>
              <a:cxnLst/>
              <a:rect l="l" t="t" r="r" b="b"/>
              <a:pathLst>
                <a:path w="64135">
                  <a:moveTo>
                    <a:pt x="63753" y="0"/>
                  </a:moveTo>
                  <a:lnTo>
                    <a:pt x="0" y="0"/>
                  </a:lnTo>
                </a:path>
              </a:pathLst>
            </a:custGeom>
            <a:ln w="19812">
              <a:solidFill>
                <a:srgbClr val="D67623"/>
              </a:solidFill>
            </a:ln>
          </p:spPr>
          <p:txBody>
            <a:bodyPr wrap="square" lIns="0" tIns="0" rIns="0" bIns="0" rtlCol="0"/>
            <a:lstStyle/>
            <a:p>
              <a:endParaRPr/>
            </a:p>
          </p:txBody>
        </p:sp>
        <p:sp>
          <p:nvSpPr>
            <p:cNvPr id="72" name="object 72"/>
            <p:cNvSpPr/>
            <p:nvPr/>
          </p:nvSpPr>
          <p:spPr>
            <a:xfrm>
              <a:off x="4914138" y="3315461"/>
              <a:ext cx="0" cy="64135"/>
            </a:xfrm>
            <a:custGeom>
              <a:avLst/>
              <a:gdLst/>
              <a:ahLst/>
              <a:cxnLst/>
              <a:rect l="l" t="t" r="r" b="b"/>
              <a:pathLst>
                <a:path h="64135">
                  <a:moveTo>
                    <a:pt x="0" y="0"/>
                  </a:moveTo>
                  <a:lnTo>
                    <a:pt x="0" y="63753"/>
                  </a:lnTo>
                </a:path>
              </a:pathLst>
            </a:custGeom>
            <a:ln w="19812">
              <a:solidFill>
                <a:srgbClr val="D67623"/>
              </a:solidFill>
            </a:ln>
          </p:spPr>
          <p:txBody>
            <a:bodyPr wrap="square" lIns="0" tIns="0" rIns="0" bIns="0" rtlCol="0"/>
            <a:lstStyle/>
            <a:p>
              <a:endParaRPr/>
            </a:p>
          </p:txBody>
        </p:sp>
        <p:sp>
          <p:nvSpPr>
            <p:cNvPr id="73" name="object 73"/>
            <p:cNvSpPr/>
            <p:nvPr/>
          </p:nvSpPr>
          <p:spPr>
            <a:xfrm>
              <a:off x="4857750" y="3347466"/>
              <a:ext cx="64135" cy="0"/>
            </a:xfrm>
            <a:custGeom>
              <a:avLst/>
              <a:gdLst/>
              <a:ahLst/>
              <a:cxnLst/>
              <a:rect l="l" t="t" r="r" b="b"/>
              <a:pathLst>
                <a:path w="64135">
                  <a:moveTo>
                    <a:pt x="63753" y="0"/>
                  </a:moveTo>
                  <a:lnTo>
                    <a:pt x="0" y="0"/>
                  </a:lnTo>
                </a:path>
              </a:pathLst>
            </a:custGeom>
            <a:ln w="19812">
              <a:solidFill>
                <a:srgbClr val="D67623"/>
              </a:solidFill>
            </a:ln>
          </p:spPr>
          <p:txBody>
            <a:bodyPr wrap="square" lIns="0" tIns="0" rIns="0" bIns="0" rtlCol="0"/>
            <a:lstStyle/>
            <a:p>
              <a:endParaRPr/>
            </a:p>
          </p:txBody>
        </p:sp>
        <p:sp>
          <p:nvSpPr>
            <p:cNvPr id="74" name="object 74"/>
            <p:cNvSpPr/>
            <p:nvPr/>
          </p:nvSpPr>
          <p:spPr>
            <a:xfrm>
              <a:off x="4889754" y="3315461"/>
              <a:ext cx="0" cy="64135"/>
            </a:xfrm>
            <a:custGeom>
              <a:avLst/>
              <a:gdLst/>
              <a:ahLst/>
              <a:cxnLst/>
              <a:rect l="l" t="t" r="r" b="b"/>
              <a:pathLst>
                <a:path h="64135">
                  <a:moveTo>
                    <a:pt x="0" y="0"/>
                  </a:moveTo>
                  <a:lnTo>
                    <a:pt x="0" y="63753"/>
                  </a:lnTo>
                </a:path>
              </a:pathLst>
            </a:custGeom>
            <a:ln w="19812">
              <a:solidFill>
                <a:srgbClr val="D67623"/>
              </a:solidFill>
            </a:ln>
          </p:spPr>
          <p:txBody>
            <a:bodyPr wrap="square" lIns="0" tIns="0" rIns="0" bIns="0" rtlCol="0"/>
            <a:lstStyle/>
            <a:p>
              <a:endParaRPr/>
            </a:p>
          </p:txBody>
        </p:sp>
        <p:sp>
          <p:nvSpPr>
            <p:cNvPr id="75" name="object 75"/>
            <p:cNvSpPr/>
            <p:nvPr/>
          </p:nvSpPr>
          <p:spPr>
            <a:xfrm>
              <a:off x="4400550" y="3173729"/>
              <a:ext cx="64135" cy="0"/>
            </a:xfrm>
            <a:custGeom>
              <a:avLst/>
              <a:gdLst/>
              <a:ahLst/>
              <a:cxnLst/>
              <a:rect l="l" t="t" r="r" b="b"/>
              <a:pathLst>
                <a:path w="64135">
                  <a:moveTo>
                    <a:pt x="63753" y="0"/>
                  </a:moveTo>
                  <a:lnTo>
                    <a:pt x="0" y="0"/>
                  </a:lnTo>
                </a:path>
              </a:pathLst>
            </a:custGeom>
            <a:ln w="19812">
              <a:solidFill>
                <a:srgbClr val="D67623"/>
              </a:solidFill>
            </a:ln>
          </p:spPr>
          <p:txBody>
            <a:bodyPr wrap="square" lIns="0" tIns="0" rIns="0" bIns="0" rtlCol="0"/>
            <a:lstStyle/>
            <a:p>
              <a:endParaRPr/>
            </a:p>
          </p:txBody>
        </p:sp>
        <p:sp>
          <p:nvSpPr>
            <p:cNvPr id="76" name="object 76"/>
            <p:cNvSpPr/>
            <p:nvPr/>
          </p:nvSpPr>
          <p:spPr>
            <a:xfrm>
              <a:off x="4432554" y="3141726"/>
              <a:ext cx="0" cy="65405"/>
            </a:xfrm>
            <a:custGeom>
              <a:avLst/>
              <a:gdLst/>
              <a:ahLst/>
              <a:cxnLst/>
              <a:rect l="l" t="t" r="r" b="b"/>
              <a:pathLst>
                <a:path h="65405">
                  <a:moveTo>
                    <a:pt x="0" y="0"/>
                  </a:moveTo>
                  <a:lnTo>
                    <a:pt x="0" y="65277"/>
                  </a:lnTo>
                </a:path>
              </a:pathLst>
            </a:custGeom>
            <a:ln w="19812">
              <a:solidFill>
                <a:srgbClr val="D67623"/>
              </a:solidFill>
            </a:ln>
          </p:spPr>
          <p:txBody>
            <a:bodyPr wrap="square" lIns="0" tIns="0" rIns="0" bIns="0" rtlCol="0"/>
            <a:lstStyle/>
            <a:p>
              <a:endParaRPr/>
            </a:p>
          </p:txBody>
        </p:sp>
        <p:sp>
          <p:nvSpPr>
            <p:cNvPr id="77" name="object 77"/>
            <p:cNvSpPr/>
            <p:nvPr/>
          </p:nvSpPr>
          <p:spPr>
            <a:xfrm>
              <a:off x="3271266" y="2372105"/>
              <a:ext cx="64135" cy="0"/>
            </a:xfrm>
            <a:custGeom>
              <a:avLst/>
              <a:gdLst/>
              <a:ahLst/>
              <a:cxnLst/>
              <a:rect l="l" t="t" r="r" b="b"/>
              <a:pathLst>
                <a:path w="64135">
                  <a:moveTo>
                    <a:pt x="63753" y="0"/>
                  </a:moveTo>
                  <a:lnTo>
                    <a:pt x="0" y="0"/>
                  </a:lnTo>
                </a:path>
              </a:pathLst>
            </a:custGeom>
            <a:ln w="19812">
              <a:solidFill>
                <a:srgbClr val="D67623"/>
              </a:solidFill>
            </a:ln>
          </p:spPr>
          <p:txBody>
            <a:bodyPr wrap="square" lIns="0" tIns="0" rIns="0" bIns="0" rtlCol="0"/>
            <a:lstStyle/>
            <a:p>
              <a:endParaRPr/>
            </a:p>
          </p:txBody>
        </p:sp>
        <p:sp>
          <p:nvSpPr>
            <p:cNvPr id="78" name="object 78"/>
            <p:cNvSpPr/>
            <p:nvPr/>
          </p:nvSpPr>
          <p:spPr>
            <a:xfrm>
              <a:off x="3303269" y="2340102"/>
              <a:ext cx="0" cy="64135"/>
            </a:xfrm>
            <a:custGeom>
              <a:avLst/>
              <a:gdLst/>
              <a:ahLst/>
              <a:cxnLst/>
              <a:rect l="l" t="t" r="r" b="b"/>
              <a:pathLst>
                <a:path h="64135">
                  <a:moveTo>
                    <a:pt x="0" y="0"/>
                  </a:moveTo>
                  <a:lnTo>
                    <a:pt x="0" y="63753"/>
                  </a:lnTo>
                </a:path>
              </a:pathLst>
            </a:custGeom>
            <a:ln w="19812">
              <a:solidFill>
                <a:srgbClr val="D67623"/>
              </a:solidFill>
            </a:ln>
          </p:spPr>
          <p:txBody>
            <a:bodyPr wrap="square" lIns="0" tIns="0" rIns="0" bIns="0" rtlCol="0"/>
            <a:lstStyle/>
            <a:p>
              <a:endParaRPr/>
            </a:p>
          </p:txBody>
        </p:sp>
        <p:sp>
          <p:nvSpPr>
            <p:cNvPr id="79" name="object 79"/>
            <p:cNvSpPr/>
            <p:nvPr/>
          </p:nvSpPr>
          <p:spPr>
            <a:xfrm>
              <a:off x="3024377" y="2036825"/>
              <a:ext cx="64135" cy="0"/>
            </a:xfrm>
            <a:custGeom>
              <a:avLst/>
              <a:gdLst/>
              <a:ahLst/>
              <a:cxnLst/>
              <a:rect l="l" t="t" r="r" b="b"/>
              <a:pathLst>
                <a:path w="64135">
                  <a:moveTo>
                    <a:pt x="63754" y="0"/>
                  </a:moveTo>
                  <a:lnTo>
                    <a:pt x="0" y="0"/>
                  </a:lnTo>
                </a:path>
              </a:pathLst>
            </a:custGeom>
            <a:ln w="19812">
              <a:solidFill>
                <a:srgbClr val="D67623"/>
              </a:solidFill>
            </a:ln>
          </p:spPr>
          <p:txBody>
            <a:bodyPr wrap="square" lIns="0" tIns="0" rIns="0" bIns="0" rtlCol="0"/>
            <a:lstStyle/>
            <a:p>
              <a:endParaRPr/>
            </a:p>
          </p:txBody>
        </p:sp>
        <p:sp>
          <p:nvSpPr>
            <p:cNvPr id="80" name="object 80"/>
            <p:cNvSpPr/>
            <p:nvPr/>
          </p:nvSpPr>
          <p:spPr>
            <a:xfrm>
              <a:off x="3056382" y="2004822"/>
              <a:ext cx="0" cy="64135"/>
            </a:xfrm>
            <a:custGeom>
              <a:avLst/>
              <a:gdLst/>
              <a:ahLst/>
              <a:cxnLst/>
              <a:rect l="l" t="t" r="r" b="b"/>
              <a:pathLst>
                <a:path h="64135">
                  <a:moveTo>
                    <a:pt x="0" y="0"/>
                  </a:moveTo>
                  <a:lnTo>
                    <a:pt x="0" y="63753"/>
                  </a:lnTo>
                </a:path>
              </a:pathLst>
            </a:custGeom>
            <a:ln w="19812">
              <a:solidFill>
                <a:srgbClr val="D67623"/>
              </a:solidFill>
            </a:ln>
          </p:spPr>
          <p:txBody>
            <a:bodyPr wrap="square" lIns="0" tIns="0" rIns="0" bIns="0" rtlCol="0"/>
            <a:lstStyle/>
            <a:p>
              <a:endParaRPr/>
            </a:p>
          </p:txBody>
        </p:sp>
        <p:sp>
          <p:nvSpPr>
            <p:cNvPr id="81" name="object 81"/>
            <p:cNvSpPr/>
            <p:nvPr/>
          </p:nvSpPr>
          <p:spPr>
            <a:xfrm>
              <a:off x="2323338" y="1322070"/>
              <a:ext cx="64135" cy="0"/>
            </a:xfrm>
            <a:custGeom>
              <a:avLst/>
              <a:gdLst/>
              <a:ahLst/>
              <a:cxnLst/>
              <a:rect l="l" t="t" r="r" b="b"/>
              <a:pathLst>
                <a:path w="64135">
                  <a:moveTo>
                    <a:pt x="63754" y="0"/>
                  </a:moveTo>
                  <a:lnTo>
                    <a:pt x="0" y="0"/>
                  </a:lnTo>
                </a:path>
              </a:pathLst>
            </a:custGeom>
            <a:ln w="19812">
              <a:solidFill>
                <a:srgbClr val="D67623"/>
              </a:solidFill>
            </a:ln>
          </p:spPr>
          <p:txBody>
            <a:bodyPr wrap="square" lIns="0" tIns="0" rIns="0" bIns="0" rtlCol="0"/>
            <a:lstStyle/>
            <a:p>
              <a:endParaRPr/>
            </a:p>
          </p:txBody>
        </p:sp>
        <p:sp>
          <p:nvSpPr>
            <p:cNvPr id="82" name="object 82"/>
            <p:cNvSpPr/>
            <p:nvPr/>
          </p:nvSpPr>
          <p:spPr>
            <a:xfrm>
              <a:off x="2355342" y="1290065"/>
              <a:ext cx="0" cy="64135"/>
            </a:xfrm>
            <a:custGeom>
              <a:avLst/>
              <a:gdLst/>
              <a:ahLst/>
              <a:cxnLst/>
              <a:rect l="l" t="t" r="r" b="b"/>
              <a:pathLst>
                <a:path h="64134">
                  <a:moveTo>
                    <a:pt x="0" y="0"/>
                  </a:moveTo>
                  <a:lnTo>
                    <a:pt x="0" y="63753"/>
                  </a:lnTo>
                </a:path>
              </a:pathLst>
            </a:custGeom>
            <a:ln w="19812">
              <a:solidFill>
                <a:srgbClr val="D67623"/>
              </a:solidFill>
            </a:ln>
          </p:spPr>
          <p:txBody>
            <a:bodyPr wrap="square" lIns="0" tIns="0" rIns="0" bIns="0" rtlCol="0"/>
            <a:lstStyle/>
            <a:p>
              <a:endParaRPr/>
            </a:p>
          </p:txBody>
        </p:sp>
        <p:sp>
          <p:nvSpPr>
            <p:cNvPr id="83" name="object 83"/>
            <p:cNvSpPr/>
            <p:nvPr/>
          </p:nvSpPr>
          <p:spPr>
            <a:xfrm>
              <a:off x="2600705" y="1529333"/>
              <a:ext cx="64135" cy="0"/>
            </a:xfrm>
            <a:custGeom>
              <a:avLst/>
              <a:gdLst/>
              <a:ahLst/>
              <a:cxnLst/>
              <a:rect l="l" t="t" r="r" b="b"/>
              <a:pathLst>
                <a:path w="64135">
                  <a:moveTo>
                    <a:pt x="63754" y="0"/>
                  </a:moveTo>
                  <a:lnTo>
                    <a:pt x="0" y="0"/>
                  </a:lnTo>
                </a:path>
              </a:pathLst>
            </a:custGeom>
            <a:ln w="19812">
              <a:solidFill>
                <a:srgbClr val="D67623"/>
              </a:solidFill>
            </a:ln>
          </p:spPr>
          <p:txBody>
            <a:bodyPr wrap="square" lIns="0" tIns="0" rIns="0" bIns="0" rtlCol="0"/>
            <a:lstStyle/>
            <a:p>
              <a:endParaRPr/>
            </a:p>
          </p:txBody>
        </p:sp>
        <p:sp>
          <p:nvSpPr>
            <p:cNvPr id="84" name="object 84"/>
            <p:cNvSpPr/>
            <p:nvPr/>
          </p:nvSpPr>
          <p:spPr>
            <a:xfrm>
              <a:off x="2632710" y="1497329"/>
              <a:ext cx="0" cy="65405"/>
            </a:xfrm>
            <a:custGeom>
              <a:avLst/>
              <a:gdLst/>
              <a:ahLst/>
              <a:cxnLst/>
              <a:rect l="l" t="t" r="r" b="b"/>
              <a:pathLst>
                <a:path h="65405">
                  <a:moveTo>
                    <a:pt x="0" y="0"/>
                  </a:moveTo>
                  <a:lnTo>
                    <a:pt x="0" y="65277"/>
                  </a:lnTo>
                </a:path>
              </a:pathLst>
            </a:custGeom>
            <a:ln w="19812">
              <a:solidFill>
                <a:srgbClr val="D67623"/>
              </a:solidFill>
            </a:ln>
          </p:spPr>
          <p:txBody>
            <a:bodyPr wrap="square" lIns="0" tIns="0" rIns="0" bIns="0" rtlCol="0"/>
            <a:lstStyle/>
            <a:p>
              <a:endParaRPr/>
            </a:p>
          </p:txBody>
        </p:sp>
        <p:sp>
          <p:nvSpPr>
            <p:cNvPr id="85" name="object 85"/>
            <p:cNvSpPr/>
            <p:nvPr/>
          </p:nvSpPr>
          <p:spPr>
            <a:xfrm>
              <a:off x="2590038" y="1500377"/>
              <a:ext cx="64135" cy="0"/>
            </a:xfrm>
            <a:custGeom>
              <a:avLst/>
              <a:gdLst/>
              <a:ahLst/>
              <a:cxnLst/>
              <a:rect l="l" t="t" r="r" b="b"/>
              <a:pathLst>
                <a:path w="64135">
                  <a:moveTo>
                    <a:pt x="63754" y="0"/>
                  </a:moveTo>
                  <a:lnTo>
                    <a:pt x="0" y="0"/>
                  </a:lnTo>
                </a:path>
              </a:pathLst>
            </a:custGeom>
            <a:ln w="19812">
              <a:solidFill>
                <a:srgbClr val="D67623"/>
              </a:solidFill>
            </a:ln>
          </p:spPr>
          <p:txBody>
            <a:bodyPr wrap="square" lIns="0" tIns="0" rIns="0" bIns="0" rtlCol="0"/>
            <a:lstStyle/>
            <a:p>
              <a:endParaRPr/>
            </a:p>
          </p:txBody>
        </p:sp>
        <p:sp>
          <p:nvSpPr>
            <p:cNvPr id="86" name="object 86"/>
            <p:cNvSpPr/>
            <p:nvPr/>
          </p:nvSpPr>
          <p:spPr>
            <a:xfrm>
              <a:off x="2622041" y="1468374"/>
              <a:ext cx="0" cy="65405"/>
            </a:xfrm>
            <a:custGeom>
              <a:avLst/>
              <a:gdLst/>
              <a:ahLst/>
              <a:cxnLst/>
              <a:rect l="l" t="t" r="r" b="b"/>
              <a:pathLst>
                <a:path h="65405">
                  <a:moveTo>
                    <a:pt x="0" y="0"/>
                  </a:moveTo>
                  <a:lnTo>
                    <a:pt x="0" y="65277"/>
                  </a:lnTo>
                </a:path>
              </a:pathLst>
            </a:custGeom>
            <a:ln w="19812">
              <a:solidFill>
                <a:srgbClr val="D67623"/>
              </a:solidFill>
            </a:ln>
          </p:spPr>
          <p:txBody>
            <a:bodyPr wrap="square" lIns="0" tIns="0" rIns="0" bIns="0" rtlCol="0"/>
            <a:lstStyle/>
            <a:p>
              <a:endParaRPr/>
            </a:p>
          </p:txBody>
        </p:sp>
        <p:sp>
          <p:nvSpPr>
            <p:cNvPr id="87" name="object 87"/>
            <p:cNvSpPr/>
            <p:nvPr/>
          </p:nvSpPr>
          <p:spPr>
            <a:xfrm>
              <a:off x="1811274" y="1133094"/>
              <a:ext cx="4754880" cy="2320925"/>
            </a:xfrm>
            <a:custGeom>
              <a:avLst/>
              <a:gdLst/>
              <a:ahLst/>
              <a:cxnLst/>
              <a:rect l="l" t="t" r="r" b="b"/>
              <a:pathLst>
                <a:path w="4754880" h="2320925">
                  <a:moveTo>
                    <a:pt x="0" y="0"/>
                  </a:moveTo>
                  <a:lnTo>
                    <a:pt x="16891" y="0"/>
                  </a:lnTo>
                  <a:lnTo>
                    <a:pt x="16891" y="29337"/>
                  </a:lnTo>
                  <a:lnTo>
                    <a:pt x="78994" y="29337"/>
                  </a:lnTo>
                  <a:lnTo>
                    <a:pt x="78994" y="42545"/>
                  </a:lnTo>
                  <a:lnTo>
                    <a:pt x="102743" y="42545"/>
                  </a:lnTo>
                  <a:lnTo>
                    <a:pt x="102743" y="66548"/>
                  </a:lnTo>
                  <a:lnTo>
                    <a:pt x="186436" y="66548"/>
                  </a:lnTo>
                  <a:lnTo>
                    <a:pt x="186436" y="93726"/>
                  </a:lnTo>
                  <a:lnTo>
                    <a:pt x="218567" y="93726"/>
                  </a:lnTo>
                  <a:lnTo>
                    <a:pt x="218567" y="107061"/>
                  </a:lnTo>
                  <a:lnTo>
                    <a:pt x="247522" y="107061"/>
                  </a:lnTo>
                  <a:lnTo>
                    <a:pt x="247522" y="135763"/>
                  </a:lnTo>
                  <a:lnTo>
                    <a:pt x="318135" y="135763"/>
                  </a:lnTo>
                  <a:lnTo>
                    <a:pt x="318135" y="164465"/>
                  </a:lnTo>
                  <a:lnTo>
                    <a:pt x="405257" y="164465"/>
                  </a:lnTo>
                  <a:lnTo>
                    <a:pt x="405257" y="177292"/>
                  </a:lnTo>
                  <a:lnTo>
                    <a:pt x="520319" y="177292"/>
                  </a:lnTo>
                  <a:lnTo>
                    <a:pt x="520319" y="190119"/>
                  </a:lnTo>
                  <a:lnTo>
                    <a:pt x="607695" y="190119"/>
                  </a:lnTo>
                  <a:lnTo>
                    <a:pt x="607695" y="205486"/>
                  </a:lnTo>
                  <a:lnTo>
                    <a:pt x="654558" y="205486"/>
                  </a:lnTo>
                  <a:lnTo>
                    <a:pt x="654558" y="221488"/>
                  </a:lnTo>
                  <a:lnTo>
                    <a:pt x="674116" y="221488"/>
                  </a:lnTo>
                  <a:lnTo>
                    <a:pt x="674116" y="244347"/>
                  </a:lnTo>
                  <a:lnTo>
                    <a:pt x="696722" y="244347"/>
                  </a:lnTo>
                  <a:lnTo>
                    <a:pt x="696722" y="285369"/>
                  </a:lnTo>
                  <a:lnTo>
                    <a:pt x="720471" y="285369"/>
                  </a:lnTo>
                  <a:lnTo>
                    <a:pt x="720471" y="301371"/>
                  </a:lnTo>
                  <a:lnTo>
                    <a:pt x="728345" y="301371"/>
                  </a:lnTo>
                  <a:lnTo>
                    <a:pt x="728345" y="325882"/>
                  </a:lnTo>
                  <a:lnTo>
                    <a:pt x="748284" y="325882"/>
                  </a:lnTo>
                  <a:lnTo>
                    <a:pt x="748284" y="341757"/>
                  </a:lnTo>
                  <a:lnTo>
                    <a:pt x="811530" y="341757"/>
                  </a:lnTo>
                  <a:lnTo>
                    <a:pt x="811530" y="369443"/>
                  </a:lnTo>
                  <a:lnTo>
                    <a:pt x="811530" y="396621"/>
                  </a:lnTo>
                  <a:lnTo>
                    <a:pt x="858901" y="396621"/>
                  </a:lnTo>
                  <a:lnTo>
                    <a:pt x="858901" y="416814"/>
                  </a:lnTo>
                  <a:lnTo>
                    <a:pt x="875791" y="416814"/>
                  </a:lnTo>
                  <a:lnTo>
                    <a:pt x="875791" y="438150"/>
                  </a:lnTo>
                  <a:lnTo>
                    <a:pt x="901065" y="438150"/>
                  </a:lnTo>
                  <a:lnTo>
                    <a:pt x="901065" y="482345"/>
                  </a:lnTo>
                  <a:lnTo>
                    <a:pt x="944753" y="482345"/>
                  </a:lnTo>
                  <a:lnTo>
                    <a:pt x="944753" y="526034"/>
                  </a:lnTo>
                  <a:lnTo>
                    <a:pt x="981710" y="526034"/>
                  </a:lnTo>
                  <a:lnTo>
                    <a:pt x="981710" y="536067"/>
                  </a:lnTo>
                  <a:lnTo>
                    <a:pt x="1003808" y="536067"/>
                  </a:lnTo>
                  <a:lnTo>
                    <a:pt x="1003808" y="580263"/>
                  </a:lnTo>
                  <a:lnTo>
                    <a:pt x="1038479" y="580263"/>
                  </a:lnTo>
                  <a:lnTo>
                    <a:pt x="1038479" y="610108"/>
                  </a:lnTo>
                  <a:lnTo>
                    <a:pt x="1071753" y="610108"/>
                  </a:lnTo>
                  <a:lnTo>
                    <a:pt x="1071753" y="663321"/>
                  </a:lnTo>
                  <a:lnTo>
                    <a:pt x="1094359" y="663321"/>
                  </a:lnTo>
                  <a:lnTo>
                    <a:pt x="1094359" y="679831"/>
                  </a:lnTo>
                  <a:lnTo>
                    <a:pt x="1117981" y="679831"/>
                  </a:lnTo>
                  <a:lnTo>
                    <a:pt x="1117981" y="705993"/>
                  </a:lnTo>
                  <a:lnTo>
                    <a:pt x="1126998" y="705993"/>
                  </a:lnTo>
                  <a:lnTo>
                    <a:pt x="1126998" y="740537"/>
                  </a:lnTo>
                  <a:lnTo>
                    <a:pt x="1133348" y="740537"/>
                  </a:lnTo>
                  <a:lnTo>
                    <a:pt x="1133348" y="775716"/>
                  </a:lnTo>
                  <a:lnTo>
                    <a:pt x="1151255" y="775716"/>
                  </a:lnTo>
                  <a:lnTo>
                    <a:pt x="1151255" y="807593"/>
                  </a:lnTo>
                  <a:lnTo>
                    <a:pt x="1183386" y="807593"/>
                  </a:lnTo>
                  <a:lnTo>
                    <a:pt x="1183386" y="833247"/>
                  </a:lnTo>
                  <a:lnTo>
                    <a:pt x="1190752" y="833247"/>
                  </a:lnTo>
                  <a:lnTo>
                    <a:pt x="1190752" y="861441"/>
                  </a:lnTo>
                  <a:lnTo>
                    <a:pt x="1240282" y="861441"/>
                  </a:lnTo>
                  <a:lnTo>
                    <a:pt x="1240282" y="884809"/>
                  </a:lnTo>
                  <a:lnTo>
                    <a:pt x="1245489" y="884809"/>
                  </a:lnTo>
                  <a:lnTo>
                    <a:pt x="1245489" y="901827"/>
                  </a:lnTo>
                  <a:lnTo>
                    <a:pt x="1274953" y="901827"/>
                  </a:lnTo>
                  <a:lnTo>
                    <a:pt x="1274953" y="930147"/>
                  </a:lnTo>
                  <a:lnTo>
                    <a:pt x="1290193" y="930147"/>
                  </a:lnTo>
                  <a:lnTo>
                    <a:pt x="1290193" y="943356"/>
                  </a:lnTo>
                  <a:lnTo>
                    <a:pt x="1303401" y="943356"/>
                  </a:lnTo>
                  <a:lnTo>
                    <a:pt x="1303401" y="974852"/>
                  </a:lnTo>
                  <a:lnTo>
                    <a:pt x="1328166" y="974852"/>
                  </a:lnTo>
                  <a:lnTo>
                    <a:pt x="1328166" y="996696"/>
                  </a:lnTo>
                  <a:lnTo>
                    <a:pt x="1332484" y="996696"/>
                  </a:lnTo>
                  <a:lnTo>
                    <a:pt x="1332484" y="1030732"/>
                  </a:lnTo>
                  <a:lnTo>
                    <a:pt x="1353947" y="1030732"/>
                  </a:lnTo>
                  <a:lnTo>
                    <a:pt x="1353947" y="1072769"/>
                  </a:lnTo>
                  <a:lnTo>
                    <a:pt x="1386586" y="1072769"/>
                  </a:lnTo>
                  <a:lnTo>
                    <a:pt x="1386586" y="1092454"/>
                  </a:lnTo>
                  <a:lnTo>
                    <a:pt x="1400810" y="1092454"/>
                  </a:lnTo>
                  <a:lnTo>
                    <a:pt x="1400810" y="1129792"/>
                  </a:lnTo>
                  <a:lnTo>
                    <a:pt x="1434084" y="1129792"/>
                  </a:lnTo>
                  <a:lnTo>
                    <a:pt x="1434084" y="1171321"/>
                  </a:lnTo>
                  <a:lnTo>
                    <a:pt x="1449324" y="1171321"/>
                  </a:lnTo>
                  <a:lnTo>
                    <a:pt x="1449324" y="1185164"/>
                  </a:lnTo>
                  <a:lnTo>
                    <a:pt x="1451991" y="1185164"/>
                  </a:lnTo>
                  <a:lnTo>
                    <a:pt x="1451991" y="1211199"/>
                  </a:lnTo>
                  <a:lnTo>
                    <a:pt x="1489329" y="1211199"/>
                  </a:lnTo>
                  <a:lnTo>
                    <a:pt x="1489329" y="1241044"/>
                  </a:lnTo>
                  <a:lnTo>
                    <a:pt x="1492504" y="1241044"/>
                  </a:lnTo>
                  <a:lnTo>
                    <a:pt x="1492504" y="1269746"/>
                  </a:lnTo>
                  <a:lnTo>
                    <a:pt x="1514602" y="1269746"/>
                  </a:lnTo>
                  <a:lnTo>
                    <a:pt x="1514602" y="1295908"/>
                  </a:lnTo>
                  <a:lnTo>
                    <a:pt x="1521968" y="1295908"/>
                  </a:lnTo>
                  <a:lnTo>
                    <a:pt x="1521968" y="1313434"/>
                  </a:lnTo>
                  <a:lnTo>
                    <a:pt x="1554099" y="1313434"/>
                  </a:lnTo>
                  <a:lnTo>
                    <a:pt x="1554099" y="1341120"/>
                  </a:lnTo>
                  <a:lnTo>
                    <a:pt x="1611503" y="1341120"/>
                  </a:lnTo>
                  <a:lnTo>
                    <a:pt x="1611503" y="1384173"/>
                  </a:lnTo>
                  <a:lnTo>
                    <a:pt x="1637283" y="1384173"/>
                  </a:lnTo>
                  <a:lnTo>
                    <a:pt x="1637283" y="1397000"/>
                  </a:lnTo>
                  <a:lnTo>
                    <a:pt x="1666239" y="1397000"/>
                  </a:lnTo>
                  <a:lnTo>
                    <a:pt x="1666239" y="1419352"/>
                  </a:lnTo>
                  <a:lnTo>
                    <a:pt x="1694180" y="1419352"/>
                  </a:lnTo>
                  <a:lnTo>
                    <a:pt x="1694180" y="1473200"/>
                  </a:lnTo>
                  <a:lnTo>
                    <a:pt x="1722120" y="1473200"/>
                  </a:lnTo>
                  <a:lnTo>
                    <a:pt x="1722120" y="1498727"/>
                  </a:lnTo>
                  <a:lnTo>
                    <a:pt x="1737360" y="1498727"/>
                  </a:lnTo>
                  <a:lnTo>
                    <a:pt x="1737360" y="1539113"/>
                  </a:lnTo>
                  <a:lnTo>
                    <a:pt x="1746377" y="1539113"/>
                  </a:lnTo>
                  <a:lnTo>
                    <a:pt x="1746377" y="1565275"/>
                  </a:lnTo>
                  <a:lnTo>
                    <a:pt x="1766824" y="1565275"/>
                  </a:lnTo>
                  <a:lnTo>
                    <a:pt x="1766824" y="1598295"/>
                  </a:lnTo>
                  <a:lnTo>
                    <a:pt x="1790573" y="1598295"/>
                  </a:lnTo>
                  <a:lnTo>
                    <a:pt x="1790573" y="1613154"/>
                  </a:lnTo>
                  <a:lnTo>
                    <a:pt x="1822704" y="1613154"/>
                  </a:lnTo>
                  <a:lnTo>
                    <a:pt x="1822704" y="1642999"/>
                  </a:lnTo>
                  <a:lnTo>
                    <a:pt x="1866392" y="1642999"/>
                  </a:lnTo>
                  <a:lnTo>
                    <a:pt x="1866392" y="1670177"/>
                  </a:lnTo>
                  <a:lnTo>
                    <a:pt x="1871599" y="1670177"/>
                  </a:lnTo>
                  <a:lnTo>
                    <a:pt x="1871599" y="1696212"/>
                  </a:lnTo>
                  <a:lnTo>
                    <a:pt x="1898523" y="1696212"/>
                  </a:lnTo>
                  <a:lnTo>
                    <a:pt x="1898523" y="1712722"/>
                  </a:lnTo>
                  <a:lnTo>
                    <a:pt x="1915414" y="1712722"/>
                  </a:lnTo>
                  <a:lnTo>
                    <a:pt x="1915414" y="1724406"/>
                  </a:lnTo>
                  <a:lnTo>
                    <a:pt x="1950085" y="1724406"/>
                  </a:lnTo>
                  <a:lnTo>
                    <a:pt x="1950085" y="1771269"/>
                  </a:lnTo>
                  <a:lnTo>
                    <a:pt x="1956943" y="1771269"/>
                  </a:lnTo>
                  <a:lnTo>
                    <a:pt x="1956943" y="1782445"/>
                  </a:lnTo>
                  <a:lnTo>
                    <a:pt x="1983358" y="1782445"/>
                  </a:lnTo>
                  <a:lnTo>
                    <a:pt x="1983358" y="1810131"/>
                  </a:lnTo>
                  <a:lnTo>
                    <a:pt x="2012823" y="1810131"/>
                  </a:lnTo>
                  <a:lnTo>
                    <a:pt x="2012823" y="1826641"/>
                  </a:lnTo>
                  <a:lnTo>
                    <a:pt x="2043811" y="1826641"/>
                  </a:lnTo>
                  <a:lnTo>
                    <a:pt x="2043811" y="1840992"/>
                  </a:lnTo>
                  <a:lnTo>
                    <a:pt x="2084958" y="1840992"/>
                  </a:lnTo>
                  <a:lnTo>
                    <a:pt x="2084958" y="1854835"/>
                  </a:lnTo>
                  <a:lnTo>
                    <a:pt x="2117598" y="1854835"/>
                  </a:lnTo>
                  <a:lnTo>
                    <a:pt x="2117598" y="1870329"/>
                  </a:lnTo>
                  <a:lnTo>
                    <a:pt x="2164461" y="1870329"/>
                  </a:lnTo>
                  <a:lnTo>
                    <a:pt x="2164461" y="1885188"/>
                  </a:lnTo>
                  <a:lnTo>
                    <a:pt x="2289302" y="1885188"/>
                  </a:lnTo>
                  <a:lnTo>
                    <a:pt x="2289302" y="1898523"/>
                  </a:lnTo>
                  <a:lnTo>
                    <a:pt x="2309241" y="1898523"/>
                  </a:lnTo>
                  <a:lnTo>
                    <a:pt x="2309241" y="1922018"/>
                  </a:lnTo>
                  <a:lnTo>
                    <a:pt x="2360422" y="1922018"/>
                  </a:lnTo>
                  <a:lnTo>
                    <a:pt x="2360422" y="1939036"/>
                  </a:lnTo>
                  <a:lnTo>
                    <a:pt x="2432050" y="1939036"/>
                  </a:lnTo>
                  <a:lnTo>
                    <a:pt x="2432050" y="1982089"/>
                  </a:lnTo>
                  <a:lnTo>
                    <a:pt x="2453005" y="1982089"/>
                  </a:lnTo>
                  <a:lnTo>
                    <a:pt x="2453005" y="2010918"/>
                  </a:lnTo>
                  <a:lnTo>
                    <a:pt x="2492502" y="2010918"/>
                  </a:lnTo>
                  <a:lnTo>
                    <a:pt x="2492502" y="2026285"/>
                  </a:lnTo>
                  <a:lnTo>
                    <a:pt x="2623185" y="2026285"/>
                  </a:lnTo>
                  <a:lnTo>
                    <a:pt x="2623185" y="2040127"/>
                  </a:lnTo>
                  <a:lnTo>
                    <a:pt x="2632075" y="2040127"/>
                  </a:lnTo>
                  <a:lnTo>
                    <a:pt x="2632075" y="2069973"/>
                  </a:lnTo>
                  <a:lnTo>
                    <a:pt x="2649982" y="2069973"/>
                  </a:lnTo>
                  <a:lnTo>
                    <a:pt x="2649982" y="2081149"/>
                  </a:lnTo>
                  <a:lnTo>
                    <a:pt x="2656332" y="2081149"/>
                  </a:lnTo>
                  <a:lnTo>
                    <a:pt x="2656332" y="2115820"/>
                  </a:lnTo>
                  <a:lnTo>
                    <a:pt x="2692146" y="2115820"/>
                  </a:lnTo>
                  <a:lnTo>
                    <a:pt x="2692146" y="2128520"/>
                  </a:lnTo>
                  <a:lnTo>
                    <a:pt x="2744851" y="2128520"/>
                  </a:lnTo>
                  <a:lnTo>
                    <a:pt x="2744851" y="2142871"/>
                  </a:lnTo>
                  <a:lnTo>
                    <a:pt x="2802763" y="2142871"/>
                  </a:lnTo>
                  <a:lnTo>
                    <a:pt x="2802763" y="2155190"/>
                  </a:lnTo>
                  <a:lnTo>
                    <a:pt x="2850642" y="2155190"/>
                  </a:lnTo>
                  <a:lnTo>
                    <a:pt x="2850642" y="2172208"/>
                  </a:lnTo>
                  <a:lnTo>
                    <a:pt x="2902331" y="2172208"/>
                  </a:lnTo>
                  <a:lnTo>
                    <a:pt x="2902331" y="2188210"/>
                  </a:lnTo>
                  <a:lnTo>
                    <a:pt x="2958084" y="2188210"/>
                  </a:lnTo>
                  <a:lnTo>
                    <a:pt x="2958084" y="2207387"/>
                  </a:lnTo>
                  <a:lnTo>
                    <a:pt x="3004439" y="2207387"/>
                  </a:lnTo>
                  <a:lnTo>
                    <a:pt x="3004439" y="2215261"/>
                  </a:lnTo>
                  <a:lnTo>
                    <a:pt x="3298316" y="2215261"/>
                  </a:lnTo>
                  <a:lnTo>
                    <a:pt x="3298316" y="2232406"/>
                  </a:lnTo>
                  <a:lnTo>
                    <a:pt x="3363595" y="2232406"/>
                  </a:lnTo>
                  <a:lnTo>
                    <a:pt x="3363595" y="2255266"/>
                  </a:lnTo>
                  <a:lnTo>
                    <a:pt x="3840734" y="2255266"/>
                  </a:lnTo>
                  <a:lnTo>
                    <a:pt x="3840734" y="2320798"/>
                  </a:lnTo>
                  <a:lnTo>
                    <a:pt x="4754499" y="2320798"/>
                  </a:lnTo>
                </a:path>
              </a:pathLst>
            </a:custGeom>
            <a:ln w="19812">
              <a:solidFill>
                <a:srgbClr val="C00000"/>
              </a:solidFill>
            </a:ln>
          </p:spPr>
          <p:txBody>
            <a:bodyPr wrap="square" lIns="0" tIns="0" rIns="0" bIns="0" rtlCol="0"/>
            <a:lstStyle/>
            <a:p>
              <a:endParaRPr/>
            </a:p>
          </p:txBody>
        </p:sp>
        <p:sp>
          <p:nvSpPr>
            <p:cNvPr id="88" name="object 88"/>
            <p:cNvSpPr/>
            <p:nvPr/>
          </p:nvSpPr>
          <p:spPr>
            <a:xfrm>
              <a:off x="2920746" y="1818894"/>
              <a:ext cx="64135" cy="0"/>
            </a:xfrm>
            <a:custGeom>
              <a:avLst/>
              <a:gdLst/>
              <a:ahLst/>
              <a:cxnLst/>
              <a:rect l="l" t="t" r="r" b="b"/>
              <a:pathLst>
                <a:path w="64135">
                  <a:moveTo>
                    <a:pt x="63754" y="0"/>
                  </a:moveTo>
                  <a:lnTo>
                    <a:pt x="0" y="0"/>
                  </a:lnTo>
                </a:path>
              </a:pathLst>
            </a:custGeom>
            <a:ln w="19812">
              <a:solidFill>
                <a:srgbClr val="08345A"/>
              </a:solidFill>
            </a:ln>
          </p:spPr>
          <p:txBody>
            <a:bodyPr wrap="square" lIns="0" tIns="0" rIns="0" bIns="0" rtlCol="0"/>
            <a:lstStyle/>
            <a:p>
              <a:endParaRPr/>
            </a:p>
          </p:txBody>
        </p:sp>
        <p:sp>
          <p:nvSpPr>
            <p:cNvPr id="89" name="object 89"/>
            <p:cNvSpPr/>
            <p:nvPr/>
          </p:nvSpPr>
          <p:spPr>
            <a:xfrm>
              <a:off x="2859786" y="1757933"/>
              <a:ext cx="64135" cy="0"/>
            </a:xfrm>
            <a:custGeom>
              <a:avLst/>
              <a:gdLst/>
              <a:ahLst/>
              <a:cxnLst/>
              <a:rect l="l" t="t" r="r" b="b"/>
              <a:pathLst>
                <a:path w="64135">
                  <a:moveTo>
                    <a:pt x="63754" y="0"/>
                  </a:moveTo>
                  <a:lnTo>
                    <a:pt x="0" y="0"/>
                  </a:lnTo>
                </a:path>
              </a:pathLst>
            </a:custGeom>
            <a:ln w="19812">
              <a:solidFill>
                <a:srgbClr val="08345A"/>
              </a:solidFill>
            </a:ln>
          </p:spPr>
          <p:txBody>
            <a:bodyPr wrap="square" lIns="0" tIns="0" rIns="0" bIns="0" rtlCol="0"/>
            <a:lstStyle/>
            <a:p>
              <a:endParaRPr/>
            </a:p>
          </p:txBody>
        </p:sp>
        <p:sp>
          <p:nvSpPr>
            <p:cNvPr id="90" name="object 90"/>
            <p:cNvSpPr/>
            <p:nvPr/>
          </p:nvSpPr>
          <p:spPr>
            <a:xfrm>
              <a:off x="2891790" y="1725930"/>
              <a:ext cx="0" cy="64135"/>
            </a:xfrm>
            <a:custGeom>
              <a:avLst/>
              <a:gdLst/>
              <a:ahLst/>
              <a:cxnLst/>
              <a:rect l="l" t="t" r="r" b="b"/>
              <a:pathLst>
                <a:path h="64135">
                  <a:moveTo>
                    <a:pt x="0" y="0"/>
                  </a:moveTo>
                  <a:lnTo>
                    <a:pt x="0" y="63753"/>
                  </a:lnTo>
                </a:path>
              </a:pathLst>
            </a:custGeom>
            <a:ln w="19812">
              <a:solidFill>
                <a:srgbClr val="08345A"/>
              </a:solidFill>
            </a:ln>
          </p:spPr>
          <p:txBody>
            <a:bodyPr wrap="square" lIns="0" tIns="0" rIns="0" bIns="0" rtlCol="0"/>
            <a:lstStyle/>
            <a:p>
              <a:endParaRPr/>
            </a:p>
          </p:txBody>
        </p:sp>
        <p:sp>
          <p:nvSpPr>
            <p:cNvPr id="91" name="object 91"/>
            <p:cNvSpPr/>
            <p:nvPr/>
          </p:nvSpPr>
          <p:spPr>
            <a:xfrm>
              <a:off x="2669286" y="1468374"/>
              <a:ext cx="64135" cy="0"/>
            </a:xfrm>
            <a:custGeom>
              <a:avLst/>
              <a:gdLst/>
              <a:ahLst/>
              <a:cxnLst/>
              <a:rect l="l" t="t" r="r" b="b"/>
              <a:pathLst>
                <a:path w="64135">
                  <a:moveTo>
                    <a:pt x="63754" y="0"/>
                  </a:moveTo>
                  <a:lnTo>
                    <a:pt x="0" y="0"/>
                  </a:lnTo>
                </a:path>
              </a:pathLst>
            </a:custGeom>
            <a:ln w="19812">
              <a:solidFill>
                <a:srgbClr val="08345A"/>
              </a:solidFill>
            </a:ln>
          </p:spPr>
          <p:txBody>
            <a:bodyPr wrap="square" lIns="0" tIns="0" rIns="0" bIns="0" rtlCol="0"/>
            <a:lstStyle/>
            <a:p>
              <a:endParaRPr/>
            </a:p>
          </p:txBody>
        </p:sp>
        <p:sp>
          <p:nvSpPr>
            <p:cNvPr id="92" name="object 92"/>
            <p:cNvSpPr/>
            <p:nvPr/>
          </p:nvSpPr>
          <p:spPr>
            <a:xfrm>
              <a:off x="2701290" y="1436370"/>
              <a:ext cx="0" cy="64135"/>
            </a:xfrm>
            <a:custGeom>
              <a:avLst/>
              <a:gdLst/>
              <a:ahLst/>
              <a:cxnLst/>
              <a:rect l="l" t="t" r="r" b="b"/>
              <a:pathLst>
                <a:path h="64134">
                  <a:moveTo>
                    <a:pt x="0" y="0"/>
                  </a:moveTo>
                  <a:lnTo>
                    <a:pt x="0" y="63753"/>
                  </a:lnTo>
                </a:path>
              </a:pathLst>
            </a:custGeom>
            <a:ln w="19812">
              <a:solidFill>
                <a:srgbClr val="08345A"/>
              </a:solidFill>
            </a:ln>
          </p:spPr>
          <p:txBody>
            <a:bodyPr wrap="square" lIns="0" tIns="0" rIns="0" bIns="0" rtlCol="0"/>
            <a:lstStyle/>
            <a:p>
              <a:endParaRPr/>
            </a:p>
          </p:txBody>
        </p:sp>
        <p:sp>
          <p:nvSpPr>
            <p:cNvPr id="93" name="object 93"/>
            <p:cNvSpPr/>
            <p:nvPr/>
          </p:nvSpPr>
          <p:spPr>
            <a:xfrm>
              <a:off x="6342125" y="3384042"/>
              <a:ext cx="64135" cy="0"/>
            </a:xfrm>
            <a:custGeom>
              <a:avLst/>
              <a:gdLst/>
              <a:ahLst/>
              <a:cxnLst/>
              <a:rect l="l" t="t" r="r" b="b"/>
              <a:pathLst>
                <a:path w="64135">
                  <a:moveTo>
                    <a:pt x="63753" y="0"/>
                  </a:moveTo>
                  <a:lnTo>
                    <a:pt x="0" y="0"/>
                  </a:lnTo>
                </a:path>
              </a:pathLst>
            </a:custGeom>
            <a:ln w="19812">
              <a:solidFill>
                <a:srgbClr val="08345A"/>
              </a:solidFill>
            </a:ln>
          </p:spPr>
          <p:txBody>
            <a:bodyPr wrap="square" lIns="0" tIns="0" rIns="0" bIns="0" rtlCol="0"/>
            <a:lstStyle/>
            <a:p>
              <a:endParaRPr/>
            </a:p>
          </p:txBody>
        </p:sp>
        <p:sp>
          <p:nvSpPr>
            <p:cNvPr id="94" name="object 94"/>
            <p:cNvSpPr/>
            <p:nvPr/>
          </p:nvSpPr>
          <p:spPr>
            <a:xfrm>
              <a:off x="6374130" y="3352038"/>
              <a:ext cx="0" cy="64135"/>
            </a:xfrm>
            <a:custGeom>
              <a:avLst/>
              <a:gdLst/>
              <a:ahLst/>
              <a:cxnLst/>
              <a:rect l="l" t="t" r="r" b="b"/>
              <a:pathLst>
                <a:path h="64135">
                  <a:moveTo>
                    <a:pt x="0" y="0"/>
                  </a:moveTo>
                  <a:lnTo>
                    <a:pt x="0" y="63753"/>
                  </a:lnTo>
                </a:path>
              </a:pathLst>
            </a:custGeom>
            <a:ln w="19812">
              <a:solidFill>
                <a:srgbClr val="08345A"/>
              </a:solidFill>
            </a:ln>
          </p:spPr>
          <p:txBody>
            <a:bodyPr wrap="square" lIns="0" tIns="0" rIns="0" bIns="0" rtlCol="0"/>
            <a:lstStyle/>
            <a:p>
              <a:endParaRPr/>
            </a:p>
          </p:txBody>
        </p:sp>
        <p:sp>
          <p:nvSpPr>
            <p:cNvPr id="95" name="object 95"/>
            <p:cNvSpPr/>
            <p:nvPr/>
          </p:nvSpPr>
          <p:spPr>
            <a:xfrm>
              <a:off x="6079998" y="3384042"/>
              <a:ext cx="64135" cy="0"/>
            </a:xfrm>
            <a:custGeom>
              <a:avLst/>
              <a:gdLst/>
              <a:ahLst/>
              <a:cxnLst/>
              <a:rect l="l" t="t" r="r" b="b"/>
              <a:pathLst>
                <a:path w="64135">
                  <a:moveTo>
                    <a:pt x="63753" y="0"/>
                  </a:moveTo>
                  <a:lnTo>
                    <a:pt x="0" y="0"/>
                  </a:lnTo>
                </a:path>
              </a:pathLst>
            </a:custGeom>
            <a:ln w="19812">
              <a:solidFill>
                <a:srgbClr val="08345A"/>
              </a:solidFill>
            </a:ln>
          </p:spPr>
          <p:txBody>
            <a:bodyPr wrap="square" lIns="0" tIns="0" rIns="0" bIns="0" rtlCol="0"/>
            <a:lstStyle/>
            <a:p>
              <a:endParaRPr/>
            </a:p>
          </p:txBody>
        </p:sp>
        <p:sp>
          <p:nvSpPr>
            <p:cNvPr id="96" name="object 96"/>
            <p:cNvSpPr/>
            <p:nvPr/>
          </p:nvSpPr>
          <p:spPr>
            <a:xfrm>
              <a:off x="6112001" y="3352038"/>
              <a:ext cx="0" cy="64135"/>
            </a:xfrm>
            <a:custGeom>
              <a:avLst/>
              <a:gdLst/>
              <a:ahLst/>
              <a:cxnLst/>
              <a:rect l="l" t="t" r="r" b="b"/>
              <a:pathLst>
                <a:path h="64135">
                  <a:moveTo>
                    <a:pt x="0" y="0"/>
                  </a:moveTo>
                  <a:lnTo>
                    <a:pt x="0" y="63753"/>
                  </a:lnTo>
                </a:path>
              </a:pathLst>
            </a:custGeom>
            <a:ln w="19812">
              <a:solidFill>
                <a:srgbClr val="08345A"/>
              </a:solidFill>
            </a:ln>
          </p:spPr>
          <p:txBody>
            <a:bodyPr wrap="square" lIns="0" tIns="0" rIns="0" bIns="0" rtlCol="0"/>
            <a:lstStyle/>
            <a:p>
              <a:endParaRPr/>
            </a:p>
          </p:txBody>
        </p:sp>
        <p:sp>
          <p:nvSpPr>
            <p:cNvPr id="97" name="object 97"/>
            <p:cNvSpPr/>
            <p:nvPr/>
          </p:nvSpPr>
          <p:spPr>
            <a:xfrm>
              <a:off x="5869686" y="3384042"/>
              <a:ext cx="64135" cy="0"/>
            </a:xfrm>
            <a:custGeom>
              <a:avLst/>
              <a:gdLst/>
              <a:ahLst/>
              <a:cxnLst/>
              <a:rect l="l" t="t" r="r" b="b"/>
              <a:pathLst>
                <a:path w="64135">
                  <a:moveTo>
                    <a:pt x="63753" y="0"/>
                  </a:moveTo>
                  <a:lnTo>
                    <a:pt x="0" y="0"/>
                  </a:lnTo>
                </a:path>
              </a:pathLst>
            </a:custGeom>
            <a:ln w="19812">
              <a:solidFill>
                <a:srgbClr val="08345A"/>
              </a:solidFill>
            </a:ln>
          </p:spPr>
          <p:txBody>
            <a:bodyPr wrap="square" lIns="0" tIns="0" rIns="0" bIns="0" rtlCol="0"/>
            <a:lstStyle/>
            <a:p>
              <a:endParaRPr/>
            </a:p>
          </p:txBody>
        </p:sp>
        <p:sp>
          <p:nvSpPr>
            <p:cNvPr id="98" name="object 98"/>
            <p:cNvSpPr/>
            <p:nvPr/>
          </p:nvSpPr>
          <p:spPr>
            <a:xfrm>
              <a:off x="5901689" y="3352038"/>
              <a:ext cx="0" cy="64135"/>
            </a:xfrm>
            <a:custGeom>
              <a:avLst/>
              <a:gdLst/>
              <a:ahLst/>
              <a:cxnLst/>
              <a:rect l="l" t="t" r="r" b="b"/>
              <a:pathLst>
                <a:path h="64135">
                  <a:moveTo>
                    <a:pt x="0" y="0"/>
                  </a:moveTo>
                  <a:lnTo>
                    <a:pt x="0" y="63753"/>
                  </a:lnTo>
                </a:path>
              </a:pathLst>
            </a:custGeom>
            <a:ln w="19812">
              <a:solidFill>
                <a:srgbClr val="08345A"/>
              </a:solidFill>
            </a:ln>
          </p:spPr>
          <p:txBody>
            <a:bodyPr wrap="square" lIns="0" tIns="0" rIns="0" bIns="0" rtlCol="0"/>
            <a:lstStyle/>
            <a:p>
              <a:endParaRPr/>
            </a:p>
          </p:txBody>
        </p:sp>
        <p:sp>
          <p:nvSpPr>
            <p:cNvPr id="99" name="object 99"/>
            <p:cNvSpPr/>
            <p:nvPr/>
          </p:nvSpPr>
          <p:spPr>
            <a:xfrm>
              <a:off x="5855969" y="3384042"/>
              <a:ext cx="64135" cy="0"/>
            </a:xfrm>
            <a:custGeom>
              <a:avLst/>
              <a:gdLst/>
              <a:ahLst/>
              <a:cxnLst/>
              <a:rect l="l" t="t" r="r" b="b"/>
              <a:pathLst>
                <a:path w="64135">
                  <a:moveTo>
                    <a:pt x="63753" y="0"/>
                  </a:moveTo>
                  <a:lnTo>
                    <a:pt x="0" y="0"/>
                  </a:lnTo>
                </a:path>
              </a:pathLst>
            </a:custGeom>
            <a:ln w="19812">
              <a:solidFill>
                <a:srgbClr val="08345A"/>
              </a:solidFill>
            </a:ln>
          </p:spPr>
          <p:txBody>
            <a:bodyPr wrap="square" lIns="0" tIns="0" rIns="0" bIns="0" rtlCol="0"/>
            <a:lstStyle/>
            <a:p>
              <a:endParaRPr/>
            </a:p>
          </p:txBody>
        </p:sp>
        <p:sp>
          <p:nvSpPr>
            <p:cNvPr id="100" name="object 100"/>
            <p:cNvSpPr/>
            <p:nvPr/>
          </p:nvSpPr>
          <p:spPr>
            <a:xfrm>
              <a:off x="5887974" y="3352038"/>
              <a:ext cx="0" cy="64135"/>
            </a:xfrm>
            <a:custGeom>
              <a:avLst/>
              <a:gdLst/>
              <a:ahLst/>
              <a:cxnLst/>
              <a:rect l="l" t="t" r="r" b="b"/>
              <a:pathLst>
                <a:path h="64135">
                  <a:moveTo>
                    <a:pt x="0" y="0"/>
                  </a:moveTo>
                  <a:lnTo>
                    <a:pt x="0" y="63753"/>
                  </a:lnTo>
                </a:path>
              </a:pathLst>
            </a:custGeom>
            <a:ln w="19812">
              <a:solidFill>
                <a:srgbClr val="08345A"/>
              </a:solidFill>
            </a:ln>
          </p:spPr>
          <p:txBody>
            <a:bodyPr wrap="square" lIns="0" tIns="0" rIns="0" bIns="0" rtlCol="0"/>
            <a:lstStyle/>
            <a:p>
              <a:endParaRPr/>
            </a:p>
          </p:txBody>
        </p:sp>
        <p:sp>
          <p:nvSpPr>
            <p:cNvPr id="101" name="object 101"/>
            <p:cNvSpPr/>
            <p:nvPr/>
          </p:nvSpPr>
          <p:spPr>
            <a:xfrm>
              <a:off x="5845301" y="3384042"/>
              <a:ext cx="64135" cy="0"/>
            </a:xfrm>
            <a:custGeom>
              <a:avLst/>
              <a:gdLst/>
              <a:ahLst/>
              <a:cxnLst/>
              <a:rect l="l" t="t" r="r" b="b"/>
              <a:pathLst>
                <a:path w="64135">
                  <a:moveTo>
                    <a:pt x="63753" y="0"/>
                  </a:moveTo>
                  <a:lnTo>
                    <a:pt x="0" y="0"/>
                  </a:lnTo>
                </a:path>
              </a:pathLst>
            </a:custGeom>
            <a:ln w="19812">
              <a:solidFill>
                <a:srgbClr val="08345A"/>
              </a:solidFill>
            </a:ln>
          </p:spPr>
          <p:txBody>
            <a:bodyPr wrap="square" lIns="0" tIns="0" rIns="0" bIns="0" rtlCol="0"/>
            <a:lstStyle/>
            <a:p>
              <a:endParaRPr/>
            </a:p>
          </p:txBody>
        </p:sp>
        <p:sp>
          <p:nvSpPr>
            <p:cNvPr id="102" name="object 102"/>
            <p:cNvSpPr/>
            <p:nvPr/>
          </p:nvSpPr>
          <p:spPr>
            <a:xfrm>
              <a:off x="5875781" y="3352038"/>
              <a:ext cx="0" cy="64135"/>
            </a:xfrm>
            <a:custGeom>
              <a:avLst/>
              <a:gdLst/>
              <a:ahLst/>
              <a:cxnLst/>
              <a:rect l="l" t="t" r="r" b="b"/>
              <a:pathLst>
                <a:path h="64135">
                  <a:moveTo>
                    <a:pt x="0" y="0"/>
                  </a:moveTo>
                  <a:lnTo>
                    <a:pt x="0" y="63753"/>
                  </a:lnTo>
                </a:path>
              </a:pathLst>
            </a:custGeom>
            <a:ln w="19812">
              <a:solidFill>
                <a:srgbClr val="08345A"/>
              </a:solidFill>
            </a:ln>
          </p:spPr>
          <p:txBody>
            <a:bodyPr wrap="square" lIns="0" tIns="0" rIns="0" bIns="0" rtlCol="0"/>
            <a:lstStyle/>
            <a:p>
              <a:endParaRPr/>
            </a:p>
          </p:txBody>
        </p:sp>
        <p:sp>
          <p:nvSpPr>
            <p:cNvPr id="103" name="object 103"/>
            <p:cNvSpPr/>
            <p:nvPr/>
          </p:nvSpPr>
          <p:spPr>
            <a:xfrm>
              <a:off x="5839206" y="3384042"/>
              <a:ext cx="64135" cy="0"/>
            </a:xfrm>
            <a:custGeom>
              <a:avLst/>
              <a:gdLst/>
              <a:ahLst/>
              <a:cxnLst/>
              <a:rect l="l" t="t" r="r" b="b"/>
              <a:pathLst>
                <a:path w="64135">
                  <a:moveTo>
                    <a:pt x="63753" y="0"/>
                  </a:moveTo>
                  <a:lnTo>
                    <a:pt x="0" y="0"/>
                  </a:lnTo>
                </a:path>
              </a:pathLst>
            </a:custGeom>
            <a:ln w="19812">
              <a:solidFill>
                <a:srgbClr val="08345A"/>
              </a:solidFill>
            </a:ln>
          </p:spPr>
          <p:txBody>
            <a:bodyPr wrap="square" lIns="0" tIns="0" rIns="0" bIns="0" rtlCol="0"/>
            <a:lstStyle/>
            <a:p>
              <a:endParaRPr/>
            </a:p>
          </p:txBody>
        </p:sp>
        <p:sp>
          <p:nvSpPr>
            <p:cNvPr id="104" name="object 104"/>
            <p:cNvSpPr/>
            <p:nvPr/>
          </p:nvSpPr>
          <p:spPr>
            <a:xfrm>
              <a:off x="5869686" y="3352038"/>
              <a:ext cx="0" cy="64135"/>
            </a:xfrm>
            <a:custGeom>
              <a:avLst/>
              <a:gdLst/>
              <a:ahLst/>
              <a:cxnLst/>
              <a:rect l="l" t="t" r="r" b="b"/>
              <a:pathLst>
                <a:path h="64135">
                  <a:moveTo>
                    <a:pt x="0" y="0"/>
                  </a:moveTo>
                  <a:lnTo>
                    <a:pt x="0" y="63753"/>
                  </a:lnTo>
                </a:path>
              </a:pathLst>
            </a:custGeom>
            <a:ln w="19812">
              <a:solidFill>
                <a:srgbClr val="08345A"/>
              </a:solidFill>
            </a:ln>
          </p:spPr>
          <p:txBody>
            <a:bodyPr wrap="square" lIns="0" tIns="0" rIns="0" bIns="0" rtlCol="0"/>
            <a:lstStyle/>
            <a:p>
              <a:endParaRPr/>
            </a:p>
          </p:txBody>
        </p:sp>
        <p:sp>
          <p:nvSpPr>
            <p:cNvPr id="105" name="object 105"/>
            <p:cNvSpPr/>
            <p:nvPr/>
          </p:nvSpPr>
          <p:spPr>
            <a:xfrm>
              <a:off x="5814822" y="3304794"/>
              <a:ext cx="64135" cy="0"/>
            </a:xfrm>
            <a:custGeom>
              <a:avLst/>
              <a:gdLst/>
              <a:ahLst/>
              <a:cxnLst/>
              <a:rect l="l" t="t" r="r" b="b"/>
              <a:pathLst>
                <a:path w="64135">
                  <a:moveTo>
                    <a:pt x="63753" y="0"/>
                  </a:moveTo>
                  <a:lnTo>
                    <a:pt x="0" y="0"/>
                  </a:lnTo>
                </a:path>
              </a:pathLst>
            </a:custGeom>
            <a:ln w="19812">
              <a:solidFill>
                <a:srgbClr val="08345A"/>
              </a:solidFill>
            </a:ln>
          </p:spPr>
          <p:txBody>
            <a:bodyPr wrap="square" lIns="0" tIns="0" rIns="0" bIns="0" rtlCol="0"/>
            <a:lstStyle/>
            <a:p>
              <a:endParaRPr/>
            </a:p>
          </p:txBody>
        </p:sp>
        <p:sp>
          <p:nvSpPr>
            <p:cNvPr id="106" name="object 106"/>
            <p:cNvSpPr/>
            <p:nvPr/>
          </p:nvSpPr>
          <p:spPr>
            <a:xfrm>
              <a:off x="5846825" y="3272789"/>
              <a:ext cx="0" cy="65405"/>
            </a:xfrm>
            <a:custGeom>
              <a:avLst/>
              <a:gdLst/>
              <a:ahLst/>
              <a:cxnLst/>
              <a:rect l="l" t="t" r="r" b="b"/>
              <a:pathLst>
                <a:path h="65404">
                  <a:moveTo>
                    <a:pt x="0" y="0"/>
                  </a:moveTo>
                  <a:lnTo>
                    <a:pt x="0" y="65277"/>
                  </a:lnTo>
                </a:path>
              </a:pathLst>
            </a:custGeom>
            <a:ln w="19812">
              <a:solidFill>
                <a:srgbClr val="08345A"/>
              </a:solidFill>
            </a:ln>
          </p:spPr>
          <p:txBody>
            <a:bodyPr wrap="square" lIns="0" tIns="0" rIns="0" bIns="0" rtlCol="0"/>
            <a:lstStyle/>
            <a:p>
              <a:endParaRPr/>
            </a:p>
          </p:txBody>
        </p:sp>
        <p:sp>
          <p:nvSpPr>
            <p:cNvPr id="107" name="object 107"/>
            <p:cNvSpPr/>
            <p:nvPr/>
          </p:nvSpPr>
          <p:spPr>
            <a:xfrm>
              <a:off x="5764530" y="3304794"/>
              <a:ext cx="64135" cy="0"/>
            </a:xfrm>
            <a:custGeom>
              <a:avLst/>
              <a:gdLst/>
              <a:ahLst/>
              <a:cxnLst/>
              <a:rect l="l" t="t" r="r" b="b"/>
              <a:pathLst>
                <a:path w="64135">
                  <a:moveTo>
                    <a:pt x="63753" y="0"/>
                  </a:moveTo>
                  <a:lnTo>
                    <a:pt x="0" y="0"/>
                  </a:lnTo>
                </a:path>
              </a:pathLst>
            </a:custGeom>
            <a:ln w="19812">
              <a:solidFill>
                <a:srgbClr val="08345A"/>
              </a:solidFill>
            </a:ln>
          </p:spPr>
          <p:txBody>
            <a:bodyPr wrap="square" lIns="0" tIns="0" rIns="0" bIns="0" rtlCol="0"/>
            <a:lstStyle/>
            <a:p>
              <a:endParaRPr/>
            </a:p>
          </p:txBody>
        </p:sp>
        <p:sp>
          <p:nvSpPr>
            <p:cNvPr id="108" name="object 108"/>
            <p:cNvSpPr/>
            <p:nvPr/>
          </p:nvSpPr>
          <p:spPr>
            <a:xfrm>
              <a:off x="5796533" y="3272789"/>
              <a:ext cx="0" cy="65405"/>
            </a:xfrm>
            <a:custGeom>
              <a:avLst/>
              <a:gdLst/>
              <a:ahLst/>
              <a:cxnLst/>
              <a:rect l="l" t="t" r="r" b="b"/>
              <a:pathLst>
                <a:path h="65404">
                  <a:moveTo>
                    <a:pt x="0" y="0"/>
                  </a:moveTo>
                  <a:lnTo>
                    <a:pt x="0" y="65277"/>
                  </a:lnTo>
                </a:path>
              </a:pathLst>
            </a:custGeom>
            <a:ln w="19812">
              <a:solidFill>
                <a:srgbClr val="08345A"/>
              </a:solidFill>
            </a:ln>
          </p:spPr>
          <p:txBody>
            <a:bodyPr wrap="square" lIns="0" tIns="0" rIns="0" bIns="0" rtlCol="0"/>
            <a:lstStyle/>
            <a:p>
              <a:endParaRPr/>
            </a:p>
          </p:txBody>
        </p:sp>
        <p:sp>
          <p:nvSpPr>
            <p:cNvPr id="109" name="object 109"/>
            <p:cNvSpPr/>
            <p:nvPr/>
          </p:nvSpPr>
          <p:spPr>
            <a:xfrm>
              <a:off x="5732525" y="3304794"/>
              <a:ext cx="64135" cy="0"/>
            </a:xfrm>
            <a:custGeom>
              <a:avLst/>
              <a:gdLst/>
              <a:ahLst/>
              <a:cxnLst/>
              <a:rect l="l" t="t" r="r" b="b"/>
              <a:pathLst>
                <a:path w="64135">
                  <a:moveTo>
                    <a:pt x="63753" y="0"/>
                  </a:moveTo>
                  <a:lnTo>
                    <a:pt x="0" y="0"/>
                  </a:lnTo>
                </a:path>
              </a:pathLst>
            </a:custGeom>
            <a:ln w="19812">
              <a:solidFill>
                <a:srgbClr val="08345A"/>
              </a:solidFill>
            </a:ln>
          </p:spPr>
          <p:txBody>
            <a:bodyPr wrap="square" lIns="0" tIns="0" rIns="0" bIns="0" rtlCol="0"/>
            <a:lstStyle/>
            <a:p>
              <a:endParaRPr/>
            </a:p>
          </p:txBody>
        </p:sp>
        <p:sp>
          <p:nvSpPr>
            <p:cNvPr id="110" name="object 110"/>
            <p:cNvSpPr/>
            <p:nvPr/>
          </p:nvSpPr>
          <p:spPr>
            <a:xfrm>
              <a:off x="5764530" y="3272789"/>
              <a:ext cx="0" cy="65405"/>
            </a:xfrm>
            <a:custGeom>
              <a:avLst/>
              <a:gdLst/>
              <a:ahLst/>
              <a:cxnLst/>
              <a:rect l="l" t="t" r="r" b="b"/>
              <a:pathLst>
                <a:path h="65404">
                  <a:moveTo>
                    <a:pt x="0" y="0"/>
                  </a:moveTo>
                  <a:lnTo>
                    <a:pt x="0" y="65277"/>
                  </a:lnTo>
                </a:path>
              </a:pathLst>
            </a:custGeom>
            <a:ln w="19812">
              <a:solidFill>
                <a:srgbClr val="08345A"/>
              </a:solidFill>
            </a:ln>
          </p:spPr>
          <p:txBody>
            <a:bodyPr wrap="square" lIns="0" tIns="0" rIns="0" bIns="0" rtlCol="0"/>
            <a:lstStyle/>
            <a:p>
              <a:endParaRPr/>
            </a:p>
          </p:txBody>
        </p:sp>
        <p:sp>
          <p:nvSpPr>
            <p:cNvPr id="111" name="object 111"/>
            <p:cNvSpPr/>
            <p:nvPr/>
          </p:nvSpPr>
          <p:spPr>
            <a:xfrm>
              <a:off x="5726430" y="3304794"/>
              <a:ext cx="64135" cy="0"/>
            </a:xfrm>
            <a:custGeom>
              <a:avLst/>
              <a:gdLst/>
              <a:ahLst/>
              <a:cxnLst/>
              <a:rect l="l" t="t" r="r" b="b"/>
              <a:pathLst>
                <a:path w="64135">
                  <a:moveTo>
                    <a:pt x="63753" y="0"/>
                  </a:moveTo>
                  <a:lnTo>
                    <a:pt x="0" y="0"/>
                  </a:lnTo>
                </a:path>
              </a:pathLst>
            </a:custGeom>
            <a:ln w="19812">
              <a:solidFill>
                <a:srgbClr val="08345A"/>
              </a:solidFill>
            </a:ln>
          </p:spPr>
          <p:txBody>
            <a:bodyPr wrap="square" lIns="0" tIns="0" rIns="0" bIns="0" rtlCol="0"/>
            <a:lstStyle/>
            <a:p>
              <a:endParaRPr/>
            </a:p>
          </p:txBody>
        </p:sp>
        <p:sp>
          <p:nvSpPr>
            <p:cNvPr id="112" name="object 112"/>
            <p:cNvSpPr/>
            <p:nvPr/>
          </p:nvSpPr>
          <p:spPr>
            <a:xfrm>
              <a:off x="5758433" y="3272789"/>
              <a:ext cx="0" cy="65405"/>
            </a:xfrm>
            <a:custGeom>
              <a:avLst/>
              <a:gdLst/>
              <a:ahLst/>
              <a:cxnLst/>
              <a:rect l="l" t="t" r="r" b="b"/>
              <a:pathLst>
                <a:path h="65404">
                  <a:moveTo>
                    <a:pt x="0" y="0"/>
                  </a:moveTo>
                  <a:lnTo>
                    <a:pt x="0" y="65277"/>
                  </a:lnTo>
                </a:path>
              </a:pathLst>
            </a:custGeom>
            <a:ln w="19812">
              <a:solidFill>
                <a:srgbClr val="08345A"/>
              </a:solidFill>
            </a:ln>
          </p:spPr>
          <p:txBody>
            <a:bodyPr wrap="square" lIns="0" tIns="0" rIns="0" bIns="0" rtlCol="0"/>
            <a:lstStyle/>
            <a:p>
              <a:endParaRPr/>
            </a:p>
          </p:txBody>
        </p:sp>
        <p:sp>
          <p:nvSpPr>
            <p:cNvPr id="113" name="object 113"/>
            <p:cNvSpPr/>
            <p:nvPr/>
          </p:nvSpPr>
          <p:spPr>
            <a:xfrm>
              <a:off x="5702045" y="3254501"/>
              <a:ext cx="64135" cy="0"/>
            </a:xfrm>
            <a:custGeom>
              <a:avLst/>
              <a:gdLst/>
              <a:ahLst/>
              <a:cxnLst/>
              <a:rect l="l" t="t" r="r" b="b"/>
              <a:pathLst>
                <a:path w="64135">
                  <a:moveTo>
                    <a:pt x="63753" y="0"/>
                  </a:moveTo>
                  <a:lnTo>
                    <a:pt x="0" y="0"/>
                  </a:lnTo>
                </a:path>
              </a:pathLst>
            </a:custGeom>
            <a:ln w="19812">
              <a:solidFill>
                <a:srgbClr val="08345A"/>
              </a:solidFill>
            </a:ln>
          </p:spPr>
          <p:txBody>
            <a:bodyPr wrap="square" lIns="0" tIns="0" rIns="0" bIns="0" rtlCol="0"/>
            <a:lstStyle/>
            <a:p>
              <a:endParaRPr/>
            </a:p>
          </p:txBody>
        </p:sp>
        <p:sp>
          <p:nvSpPr>
            <p:cNvPr id="114" name="object 114"/>
            <p:cNvSpPr/>
            <p:nvPr/>
          </p:nvSpPr>
          <p:spPr>
            <a:xfrm>
              <a:off x="5734050" y="3222498"/>
              <a:ext cx="0" cy="64135"/>
            </a:xfrm>
            <a:custGeom>
              <a:avLst/>
              <a:gdLst/>
              <a:ahLst/>
              <a:cxnLst/>
              <a:rect l="l" t="t" r="r" b="b"/>
              <a:pathLst>
                <a:path h="64135">
                  <a:moveTo>
                    <a:pt x="0" y="0"/>
                  </a:moveTo>
                  <a:lnTo>
                    <a:pt x="0" y="63753"/>
                  </a:lnTo>
                </a:path>
              </a:pathLst>
            </a:custGeom>
            <a:ln w="19812">
              <a:solidFill>
                <a:srgbClr val="08345A"/>
              </a:solidFill>
            </a:ln>
          </p:spPr>
          <p:txBody>
            <a:bodyPr wrap="square" lIns="0" tIns="0" rIns="0" bIns="0" rtlCol="0"/>
            <a:lstStyle/>
            <a:p>
              <a:endParaRPr/>
            </a:p>
          </p:txBody>
        </p:sp>
        <p:sp>
          <p:nvSpPr>
            <p:cNvPr id="115" name="object 115"/>
            <p:cNvSpPr/>
            <p:nvPr/>
          </p:nvSpPr>
          <p:spPr>
            <a:xfrm>
              <a:off x="5641086" y="3254501"/>
              <a:ext cx="64135" cy="0"/>
            </a:xfrm>
            <a:custGeom>
              <a:avLst/>
              <a:gdLst/>
              <a:ahLst/>
              <a:cxnLst/>
              <a:rect l="l" t="t" r="r" b="b"/>
              <a:pathLst>
                <a:path w="64135">
                  <a:moveTo>
                    <a:pt x="63753" y="0"/>
                  </a:moveTo>
                  <a:lnTo>
                    <a:pt x="0" y="0"/>
                  </a:lnTo>
                </a:path>
              </a:pathLst>
            </a:custGeom>
            <a:ln w="19812">
              <a:solidFill>
                <a:srgbClr val="08345A"/>
              </a:solidFill>
            </a:ln>
          </p:spPr>
          <p:txBody>
            <a:bodyPr wrap="square" lIns="0" tIns="0" rIns="0" bIns="0" rtlCol="0"/>
            <a:lstStyle/>
            <a:p>
              <a:endParaRPr/>
            </a:p>
          </p:txBody>
        </p:sp>
        <p:sp>
          <p:nvSpPr>
            <p:cNvPr id="116" name="object 116"/>
            <p:cNvSpPr/>
            <p:nvPr/>
          </p:nvSpPr>
          <p:spPr>
            <a:xfrm>
              <a:off x="5673089" y="3222498"/>
              <a:ext cx="0" cy="64135"/>
            </a:xfrm>
            <a:custGeom>
              <a:avLst/>
              <a:gdLst/>
              <a:ahLst/>
              <a:cxnLst/>
              <a:rect l="l" t="t" r="r" b="b"/>
              <a:pathLst>
                <a:path h="64135">
                  <a:moveTo>
                    <a:pt x="0" y="0"/>
                  </a:moveTo>
                  <a:lnTo>
                    <a:pt x="0" y="63753"/>
                  </a:lnTo>
                </a:path>
              </a:pathLst>
            </a:custGeom>
            <a:ln w="19812">
              <a:solidFill>
                <a:srgbClr val="08345A"/>
              </a:solidFill>
            </a:ln>
          </p:spPr>
          <p:txBody>
            <a:bodyPr wrap="square" lIns="0" tIns="0" rIns="0" bIns="0" rtlCol="0"/>
            <a:lstStyle/>
            <a:p>
              <a:endParaRPr/>
            </a:p>
          </p:txBody>
        </p:sp>
        <p:sp>
          <p:nvSpPr>
            <p:cNvPr id="117" name="object 117"/>
            <p:cNvSpPr/>
            <p:nvPr/>
          </p:nvSpPr>
          <p:spPr>
            <a:xfrm>
              <a:off x="5625845" y="3254501"/>
              <a:ext cx="64135" cy="0"/>
            </a:xfrm>
            <a:custGeom>
              <a:avLst/>
              <a:gdLst/>
              <a:ahLst/>
              <a:cxnLst/>
              <a:rect l="l" t="t" r="r" b="b"/>
              <a:pathLst>
                <a:path w="64135">
                  <a:moveTo>
                    <a:pt x="63753" y="0"/>
                  </a:moveTo>
                  <a:lnTo>
                    <a:pt x="0" y="0"/>
                  </a:lnTo>
                </a:path>
              </a:pathLst>
            </a:custGeom>
            <a:ln w="19812">
              <a:solidFill>
                <a:srgbClr val="08345A"/>
              </a:solidFill>
            </a:ln>
          </p:spPr>
          <p:txBody>
            <a:bodyPr wrap="square" lIns="0" tIns="0" rIns="0" bIns="0" rtlCol="0"/>
            <a:lstStyle/>
            <a:p>
              <a:endParaRPr/>
            </a:p>
          </p:txBody>
        </p:sp>
        <p:sp>
          <p:nvSpPr>
            <p:cNvPr id="118" name="object 118"/>
            <p:cNvSpPr/>
            <p:nvPr/>
          </p:nvSpPr>
          <p:spPr>
            <a:xfrm>
              <a:off x="5657850" y="3222498"/>
              <a:ext cx="0" cy="64135"/>
            </a:xfrm>
            <a:custGeom>
              <a:avLst/>
              <a:gdLst/>
              <a:ahLst/>
              <a:cxnLst/>
              <a:rect l="l" t="t" r="r" b="b"/>
              <a:pathLst>
                <a:path h="64135">
                  <a:moveTo>
                    <a:pt x="0" y="0"/>
                  </a:moveTo>
                  <a:lnTo>
                    <a:pt x="0" y="63753"/>
                  </a:lnTo>
                </a:path>
              </a:pathLst>
            </a:custGeom>
            <a:ln w="19812">
              <a:solidFill>
                <a:srgbClr val="08345A"/>
              </a:solidFill>
            </a:ln>
          </p:spPr>
          <p:txBody>
            <a:bodyPr wrap="square" lIns="0" tIns="0" rIns="0" bIns="0" rtlCol="0"/>
            <a:lstStyle/>
            <a:p>
              <a:endParaRPr/>
            </a:p>
          </p:txBody>
        </p:sp>
        <p:sp>
          <p:nvSpPr>
            <p:cNvPr id="119" name="object 119"/>
            <p:cNvSpPr/>
            <p:nvPr/>
          </p:nvSpPr>
          <p:spPr>
            <a:xfrm>
              <a:off x="5616701" y="3254501"/>
              <a:ext cx="64135" cy="0"/>
            </a:xfrm>
            <a:custGeom>
              <a:avLst/>
              <a:gdLst/>
              <a:ahLst/>
              <a:cxnLst/>
              <a:rect l="l" t="t" r="r" b="b"/>
              <a:pathLst>
                <a:path w="64135">
                  <a:moveTo>
                    <a:pt x="63753" y="0"/>
                  </a:moveTo>
                  <a:lnTo>
                    <a:pt x="0" y="0"/>
                  </a:lnTo>
                </a:path>
              </a:pathLst>
            </a:custGeom>
            <a:ln w="19812">
              <a:solidFill>
                <a:srgbClr val="08345A"/>
              </a:solidFill>
            </a:ln>
          </p:spPr>
          <p:txBody>
            <a:bodyPr wrap="square" lIns="0" tIns="0" rIns="0" bIns="0" rtlCol="0"/>
            <a:lstStyle/>
            <a:p>
              <a:endParaRPr/>
            </a:p>
          </p:txBody>
        </p:sp>
        <p:sp>
          <p:nvSpPr>
            <p:cNvPr id="120" name="object 120"/>
            <p:cNvSpPr/>
            <p:nvPr/>
          </p:nvSpPr>
          <p:spPr>
            <a:xfrm>
              <a:off x="5648706" y="3222498"/>
              <a:ext cx="0" cy="64135"/>
            </a:xfrm>
            <a:custGeom>
              <a:avLst/>
              <a:gdLst/>
              <a:ahLst/>
              <a:cxnLst/>
              <a:rect l="l" t="t" r="r" b="b"/>
              <a:pathLst>
                <a:path h="64135">
                  <a:moveTo>
                    <a:pt x="0" y="0"/>
                  </a:moveTo>
                  <a:lnTo>
                    <a:pt x="0" y="63753"/>
                  </a:lnTo>
                </a:path>
              </a:pathLst>
            </a:custGeom>
            <a:ln w="19812">
              <a:solidFill>
                <a:srgbClr val="08345A"/>
              </a:solidFill>
            </a:ln>
          </p:spPr>
          <p:txBody>
            <a:bodyPr wrap="square" lIns="0" tIns="0" rIns="0" bIns="0" rtlCol="0"/>
            <a:lstStyle/>
            <a:p>
              <a:endParaRPr/>
            </a:p>
          </p:txBody>
        </p:sp>
        <p:sp>
          <p:nvSpPr>
            <p:cNvPr id="121" name="object 121"/>
            <p:cNvSpPr/>
            <p:nvPr/>
          </p:nvSpPr>
          <p:spPr>
            <a:xfrm>
              <a:off x="5595366" y="3254501"/>
              <a:ext cx="64135" cy="0"/>
            </a:xfrm>
            <a:custGeom>
              <a:avLst/>
              <a:gdLst/>
              <a:ahLst/>
              <a:cxnLst/>
              <a:rect l="l" t="t" r="r" b="b"/>
              <a:pathLst>
                <a:path w="64135">
                  <a:moveTo>
                    <a:pt x="63753" y="0"/>
                  </a:moveTo>
                  <a:lnTo>
                    <a:pt x="0" y="0"/>
                  </a:lnTo>
                </a:path>
              </a:pathLst>
            </a:custGeom>
            <a:ln w="19812">
              <a:solidFill>
                <a:srgbClr val="08345A"/>
              </a:solidFill>
            </a:ln>
          </p:spPr>
          <p:txBody>
            <a:bodyPr wrap="square" lIns="0" tIns="0" rIns="0" bIns="0" rtlCol="0"/>
            <a:lstStyle/>
            <a:p>
              <a:endParaRPr/>
            </a:p>
          </p:txBody>
        </p:sp>
        <p:sp>
          <p:nvSpPr>
            <p:cNvPr id="122" name="object 122"/>
            <p:cNvSpPr/>
            <p:nvPr/>
          </p:nvSpPr>
          <p:spPr>
            <a:xfrm>
              <a:off x="5625845" y="3222498"/>
              <a:ext cx="0" cy="64135"/>
            </a:xfrm>
            <a:custGeom>
              <a:avLst/>
              <a:gdLst/>
              <a:ahLst/>
              <a:cxnLst/>
              <a:rect l="l" t="t" r="r" b="b"/>
              <a:pathLst>
                <a:path h="64135">
                  <a:moveTo>
                    <a:pt x="0" y="0"/>
                  </a:moveTo>
                  <a:lnTo>
                    <a:pt x="0" y="63753"/>
                  </a:lnTo>
                </a:path>
              </a:pathLst>
            </a:custGeom>
            <a:ln w="19812">
              <a:solidFill>
                <a:srgbClr val="08345A"/>
              </a:solidFill>
            </a:ln>
          </p:spPr>
          <p:txBody>
            <a:bodyPr wrap="square" lIns="0" tIns="0" rIns="0" bIns="0" rtlCol="0"/>
            <a:lstStyle/>
            <a:p>
              <a:endParaRPr/>
            </a:p>
          </p:txBody>
        </p:sp>
        <p:sp>
          <p:nvSpPr>
            <p:cNvPr id="123" name="object 123"/>
            <p:cNvSpPr/>
            <p:nvPr/>
          </p:nvSpPr>
          <p:spPr>
            <a:xfrm>
              <a:off x="5589269" y="3254501"/>
              <a:ext cx="64135" cy="0"/>
            </a:xfrm>
            <a:custGeom>
              <a:avLst/>
              <a:gdLst/>
              <a:ahLst/>
              <a:cxnLst/>
              <a:rect l="l" t="t" r="r" b="b"/>
              <a:pathLst>
                <a:path w="64135">
                  <a:moveTo>
                    <a:pt x="63753" y="0"/>
                  </a:moveTo>
                  <a:lnTo>
                    <a:pt x="0" y="0"/>
                  </a:lnTo>
                </a:path>
              </a:pathLst>
            </a:custGeom>
            <a:ln w="19812">
              <a:solidFill>
                <a:srgbClr val="08345A"/>
              </a:solidFill>
            </a:ln>
          </p:spPr>
          <p:txBody>
            <a:bodyPr wrap="square" lIns="0" tIns="0" rIns="0" bIns="0" rtlCol="0"/>
            <a:lstStyle/>
            <a:p>
              <a:endParaRPr/>
            </a:p>
          </p:txBody>
        </p:sp>
        <p:sp>
          <p:nvSpPr>
            <p:cNvPr id="124" name="object 124"/>
            <p:cNvSpPr/>
            <p:nvPr/>
          </p:nvSpPr>
          <p:spPr>
            <a:xfrm>
              <a:off x="5621274" y="3222498"/>
              <a:ext cx="0" cy="64135"/>
            </a:xfrm>
            <a:custGeom>
              <a:avLst/>
              <a:gdLst/>
              <a:ahLst/>
              <a:cxnLst/>
              <a:rect l="l" t="t" r="r" b="b"/>
              <a:pathLst>
                <a:path h="64135">
                  <a:moveTo>
                    <a:pt x="0" y="0"/>
                  </a:moveTo>
                  <a:lnTo>
                    <a:pt x="0" y="63753"/>
                  </a:lnTo>
                </a:path>
              </a:pathLst>
            </a:custGeom>
            <a:ln w="19812">
              <a:solidFill>
                <a:srgbClr val="08345A"/>
              </a:solidFill>
            </a:ln>
          </p:spPr>
          <p:txBody>
            <a:bodyPr wrap="square" lIns="0" tIns="0" rIns="0" bIns="0" rtlCol="0"/>
            <a:lstStyle/>
            <a:p>
              <a:endParaRPr/>
            </a:p>
          </p:txBody>
        </p:sp>
        <p:sp>
          <p:nvSpPr>
            <p:cNvPr id="125" name="object 125"/>
            <p:cNvSpPr/>
            <p:nvPr/>
          </p:nvSpPr>
          <p:spPr>
            <a:xfrm>
              <a:off x="5555742" y="3254501"/>
              <a:ext cx="64135" cy="0"/>
            </a:xfrm>
            <a:custGeom>
              <a:avLst/>
              <a:gdLst/>
              <a:ahLst/>
              <a:cxnLst/>
              <a:rect l="l" t="t" r="r" b="b"/>
              <a:pathLst>
                <a:path w="64135">
                  <a:moveTo>
                    <a:pt x="63753" y="0"/>
                  </a:moveTo>
                  <a:lnTo>
                    <a:pt x="0" y="0"/>
                  </a:lnTo>
                </a:path>
              </a:pathLst>
            </a:custGeom>
            <a:ln w="19812">
              <a:solidFill>
                <a:srgbClr val="08345A"/>
              </a:solidFill>
            </a:ln>
          </p:spPr>
          <p:txBody>
            <a:bodyPr wrap="square" lIns="0" tIns="0" rIns="0" bIns="0" rtlCol="0"/>
            <a:lstStyle/>
            <a:p>
              <a:endParaRPr/>
            </a:p>
          </p:txBody>
        </p:sp>
        <p:sp>
          <p:nvSpPr>
            <p:cNvPr id="126" name="object 126"/>
            <p:cNvSpPr/>
            <p:nvPr/>
          </p:nvSpPr>
          <p:spPr>
            <a:xfrm>
              <a:off x="5587745" y="3222498"/>
              <a:ext cx="0" cy="64135"/>
            </a:xfrm>
            <a:custGeom>
              <a:avLst/>
              <a:gdLst/>
              <a:ahLst/>
              <a:cxnLst/>
              <a:rect l="l" t="t" r="r" b="b"/>
              <a:pathLst>
                <a:path h="64135">
                  <a:moveTo>
                    <a:pt x="0" y="0"/>
                  </a:moveTo>
                  <a:lnTo>
                    <a:pt x="0" y="63753"/>
                  </a:lnTo>
                </a:path>
              </a:pathLst>
            </a:custGeom>
            <a:ln w="19812">
              <a:solidFill>
                <a:srgbClr val="08345A"/>
              </a:solidFill>
            </a:ln>
          </p:spPr>
          <p:txBody>
            <a:bodyPr wrap="square" lIns="0" tIns="0" rIns="0" bIns="0" rtlCol="0"/>
            <a:lstStyle/>
            <a:p>
              <a:endParaRPr/>
            </a:p>
          </p:txBody>
        </p:sp>
        <p:sp>
          <p:nvSpPr>
            <p:cNvPr id="127" name="object 127"/>
            <p:cNvSpPr/>
            <p:nvPr/>
          </p:nvSpPr>
          <p:spPr>
            <a:xfrm>
              <a:off x="5496306" y="3254501"/>
              <a:ext cx="64135" cy="0"/>
            </a:xfrm>
            <a:custGeom>
              <a:avLst/>
              <a:gdLst/>
              <a:ahLst/>
              <a:cxnLst/>
              <a:rect l="l" t="t" r="r" b="b"/>
              <a:pathLst>
                <a:path w="64135">
                  <a:moveTo>
                    <a:pt x="63753" y="0"/>
                  </a:moveTo>
                  <a:lnTo>
                    <a:pt x="0" y="0"/>
                  </a:lnTo>
                </a:path>
              </a:pathLst>
            </a:custGeom>
            <a:ln w="19812">
              <a:solidFill>
                <a:srgbClr val="08345A"/>
              </a:solidFill>
            </a:ln>
          </p:spPr>
          <p:txBody>
            <a:bodyPr wrap="square" lIns="0" tIns="0" rIns="0" bIns="0" rtlCol="0"/>
            <a:lstStyle/>
            <a:p>
              <a:endParaRPr/>
            </a:p>
          </p:txBody>
        </p:sp>
        <p:sp>
          <p:nvSpPr>
            <p:cNvPr id="128" name="object 128"/>
            <p:cNvSpPr/>
            <p:nvPr/>
          </p:nvSpPr>
          <p:spPr>
            <a:xfrm>
              <a:off x="5528310" y="3222498"/>
              <a:ext cx="0" cy="64135"/>
            </a:xfrm>
            <a:custGeom>
              <a:avLst/>
              <a:gdLst/>
              <a:ahLst/>
              <a:cxnLst/>
              <a:rect l="l" t="t" r="r" b="b"/>
              <a:pathLst>
                <a:path h="64135">
                  <a:moveTo>
                    <a:pt x="0" y="0"/>
                  </a:moveTo>
                  <a:lnTo>
                    <a:pt x="0" y="63753"/>
                  </a:lnTo>
                </a:path>
              </a:pathLst>
            </a:custGeom>
            <a:ln w="19812">
              <a:solidFill>
                <a:srgbClr val="08345A"/>
              </a:solidFill>
            </a:ln>
          </p:spPr>
          <p:txBody>
            <a:bodyPr wrap="square" lIns="0" tIns="0" rIns="0" bIns="0" rtlCol="0"/>
            <a:lstStyle/>
            <a:p>
              <a:endParaRPr/>
            </a:p>
          </p:txBody>
        </p:sp>
        <p:sp>
          <p:nvSpPr>
            <p:cNvPr id="129" name="object 129"/>
            <p:cNvSpPr/>
            <p:nvPr/>
          </p:nvSpPr>
          <p:spPr>
            <a:xfrm>
              <a:off x="5362194" y="3254501"/>
              <a:ext cx="64135" cy="0"/>
            </a:xfrm>
            <a:custGeom>
              <a:avLst/>
              <a:gdLst/>
              <a:ahLst/>
              <a:cxnLst/>
              <a:rect l="l" t="t" r="r" b="b"/>
              <a:pathLst>
                <a:path w="64135">
                  <a:moveTo>
                    <a:pt x="63753" y="0"/>
                  </a:moveTo>
                  <a:lnTo>
                    <a:pt x="0" y="0"/>
                  </a:lnTo>
                </a:path>
              </a:pathLst>
            </a:custGeom>
            <a:ln w="19812">
              <a:solidFill>
                <a:srgbClr val="08345A"/>
              </a:solidFill>
            </a:ln>
          </p:spPr>
          <p:txBody>
            <a:bodyPr wrap="square" lIns="0" tIns="0" rIns="0" bIns="0" rtlCol="0"/>
            <a:lstStyle/>
            <a:p>
              <a:endParaRPr/>
            </a:p>
          </p:txBody>
        </p:sp>
        <p:sp>
          <p:nvSpPr>
            <p:cNvPr id="130" name="object 130"/>
            <p:cNvSpPr/>
            <p:nvPr/>
          </p:nvSpPr>
          <p:spPr>
            <a:xfrm>
              <a:off x="5394198" y="3222498"/>
              <a:ext cx="0" cy="64135"/>
            </a:xfrm>
            <a:custGeom>
              <a:avLst/>
              <a:gdLst/>
              <a:ahLst/>
              <a:cxnLst/>
              <a:rect l="l" t="t" r="r" b="b"/>
              <a:pathLst>
                <a:path h="64135">
                  <a:moveTo>
                    <a:pt x="0" y="0"/>
                  </a:moveTo>
                  <a:lnTo>
                    <a:pt x="0" y="63753"/>
                  </a:lnTo>
                </a:path>
              </a:pathLst>
            </a:custGeom>
            <a:ln w="19812">
              <a:solidFill>
                <a:srgbClr val="08345A"/>
              </a:solidFill>
            </a:ln>
          </p:spPr>
          <p:txBody>
            <a:bodyPr wrap="square" lIns="0" tIns="0" rIns="0" bIns="0" rtlCol="0"/>
            <a:lstStyle/>
            <a:p>
              <a:endParaRPr/>
            </a:p>
          </p:txBody>
        </p:sp>
        <p:sp>
          <p:nvSpPr>
            <p:cNvPr id="131" name="object 131"/>
            <p:cNvSpPr/>
            <p:nvPr/>
          </p:nvSpPr>
          <p:spPr>
            <a:xfrm>
              <a:off x="5351525" y="3254501"/>
              <a:ext cx="64135" cy="0"/>
            </a:xfrm>
            <a:custGeom>
              <a:avLst/>
              <a:gdLst/>
              <a:ahLst/>
              <a:cxnLst/>
              <a:rect l="l" t="t" r="r" b="b"/>
              <a:pathLst>
                <a:path w="64135">
                  <a:moveTo>
                    <a:pt x="63753" y="0"/>
                  </a:moveTo>
                  <a:lnTo>
                    <a:pt x="0" y="0"/>
                  </a:lnTo>
                </a:path>
              </a:pathLst>
            </a:custGeom>
            <a:ln w="19812">
              <a:solidFill>
                <a:srgbClr val="08345A"/>
              </a:solidFill>
            </a:ln>
          </p:spPr>
          <p:txBody>
            <a:bodyPr wrap="square" lIns="0" tIns="0" rIns="0" bIns="0" rtlCol="0"/>
            <a:lstStyle/>
            <a:p>
              <a:endParaRPr/>
            </a:p>
          </p:txBody>
        </p:sp>
        <p:sp>
          <p:nvSpPr>
            <p:cNvPr id="132" name="object 132"/>
            <p:cNvSpPr/>
            <p:nvPr/>
          </p:nvSpPr>
          <p:spPr>
            <a:xfrm>
              <a:off x="5383530" y="3222498"/>
              <a:ext cx="0" cy="64135"/>
            </a:xfrm>
            <a:custGeom>
              <a:avLst/>
              <a:gdLst/>
              <a:ahLst/>
              <a:cxnLst/>
              <a:rect l="l" t="t" r="r" b="b"/>
              <a:pathLst>
                <a:path h="64135">
                  <a:moveTo>
                    <a:pt x="0" y="0"/>
                  </a:moveTo>
                  <a:lnTo>
                    <a:pt x="0" y="63753"/>
                  </a:lnTo>
                </a:path>
              </a:pathLst>
            </a:custGeom>
            <a:ln w="19812">
              <a:solidFill>
                <a:srgbClr val="08345A"/>
              </a:solidFill>
            </a:ln>
          </p:spPr>
          <p:txBody>
            <a:bodyPr wrap="square" lIns="0" tIns="0" rIns="0" bIns="0" rtlCol="0"/>
            <a:lstStyle/>
            <a:p>
              <a:endParaRPr/>
            </a:p>
          </p:txBody>
        </p:sp>
        <p:sp>
          <p:nvSpPr>
            <p:cNvPr id="133" name="object 133"/>
            <p:cNvSpPr/>
            <p:nvPr/>
          </p:nvSpPr>
          <p:spPr>
            <a:xfrm>
              <a:off x="5350001" y="3254501"/>
              <a:ext cx="64135" cy="0"/>
            </a:xfrm>
            <a:custGeom>
              <a:avLst/>
              <a:gdLst/>
              <a:ahLst/>
              <a:cxnLst/>
              <a:rect l="l" t="t" r="r" b="b"/>
              <a:pathLst>
                <a:path w="64135">
                  <a:moveTo>
                    <a:pt x="63753" y="0"/>
                  </a:moveTo>
                  <a:lnTo>
                    <a:pt x="0" y="0"/>
                  </a:lnTo>
                </a:path>
              </a:pathLst>
            </a:custGeom>
            <a:ln w="19812">
              <a:solidFill>
                <a:srgbClr val="08345A"/>
              </a:solidFill>
            </a:ln>
          </p:spPr>
          <p:txBody>
            <a:bodyPr wrap="square" lIns="0" tIns="0" rIns="0" bIns="0" rtlCol="0"/>
            <a:lstStyle/>
            <a:p>
              <a:endParaRPr/>
            </a:p>
          </p:txBody>
        </p:sp>
        <p:sp>
          <p:nvSpPr>
            <p:cNvPr id="134" name="object 134"/>
            <p:cNvSpPr/>
            <p:nvPr/>
          </p:nvSpPr>
          <p:spPr>
            <a:xfrm>
              <a:off x="5380481" y="3222498"/>
              <a:ext cx="0" cy="64135"/>
            </a:xfrm>
            <a:custGeom>
              <a:avLst/>
              <a:gdLst/>
              <a:ahLst/>
              <a:cxnLst/>
              <a:rect l="l" t="t" r="r" b="b"/>
              <a:pathLst>
                <a:path h="64135">
                  <a:moveTo>
                    <a:pt x="0" y="0"/>
                  </a:moveTo>
                  <a:lnTo>
                    <a:pt x="0" y="63753"/>
                  </a:lnTo>
                </a:path>
              </a:pathLst>
            </a:custGeom>
            <a:ln w="19812">
              <a:solidFill>
                <a:srgbClr val="08345A"/>
              </a:solidFill>
            </a:ln>
          </p:spPr>
          <p:txBody>
            <a:bodyPr wrap="square" lIns="0" tIns="0" rIns="0" bIns="0" rtlCol="0"/>
            <a:lstStyle/>
            <a:p>
              <a:endParaRPr/>
            </a:p>
          </p:txBody>
        </p:sp>
        <p:sp>
          <p:nvSpPr>
            <p:cNvPr id="135" name="object 135"/>
            <p:cNvSpPr/>
            <p:nvPr/>
          </p:nvSpPr>
          <p:spPr>
            <a:xfrm>
              <a:off x="5327142" y="3254501"/>
              <a:ext cx="64135" cy="0"/>
            </a:xfrm>
            <a:custGeom>
              <a:avLst/>
              <a:gdLst/>
              <a:ahLst/>
              <a:cxnLst/>
              <a:rect l="l" t="t" r="r" b="b"/>
              <a:pathLst>
                <a:path w="64135">
                  <a:moveTo>
                    <a:pt x="63753" y="0"/>
                  </a:moveTo>
                  <a:lnTo>
                    <a:pt x="0" y="0"/>
                  </a:lnTo>
                </a:path>
              </a:pathLst>
            </a:custGeom>
            <a:ln w="19812">
              <a:solidFill>
                <a:srgbClr val="08345A"/>
              </a:solidFill>
            </a:ln>
          </p:spPr>
          <p:txBody>
            <a:bodyPr wrap="square" lIns="0" tIns="0" rIns="0" bIns="0" rtlCol="0"/>
            <a:lstStyle/>
            <a:p>
              <a:endParaRPr/>
            </a:p>
          </p:txBody>
        </p:sp>
        <p:sp>
          <p:nvSpPr>
            <p:cNvPr id="136" name="object 136"/>
            <p:cNvSpPr/>
            <p:nvPr/>
          </p:nvSpPr>
          <p:spPr>
            <a:xfrm>
              <a:off x="5359145" y="3222498"/>
              <a:ext cx="0" cy="64135"/>
            </a:xfrm>
            <a:custGeom>
              <a:avLst/>
              <a:gdLst/>
              <a:ahLst/>
              <a:cxnLst/>
              <a:rect l="l" t="t" r="r" b="b"/>
              <a:pathLst>
                <a:path h="64135">
                  <a:moveTo>
                    <a:pt x="0" y="0"/>
                  </a:moveTo>
                  <a:lnTo>
                    <a:pt x="0" y="63753"/>
                  </a:lnTo>
                </a:path>
              </a:pathLst>
            </a:custGeom>
            <a:ln w="19812">
              <a:solidFill>
                <a:srgbClr val="08345A"/>
              </a:solidFill>
            </a:ln>
          </p:spPr>
          <p:txBody>
            <a:bodyPr wrap="square" lIns="0" tIns="0" rIns="0" bIns="0" rtlCol="0"/>
            <a:lstStyle/>
            <a:p>
              <a:endParaRPr/>
            </a:p>
          </p:txBody>
        </p:sp>
        <p:sp>
          <p:nvSpPr>
            <p:cNvPr id="137" name="object 137"/>
            <p:cNvSpPr/>
            <p:nvPr/>
          </p:nvSpPr>
          <p:spPr>
            <a:xfrm>
              <a:off x="5276850" y="3254501"/>
              <a:ext cx="64135" cy="0"/>
            </a:xfrm>
            <a:custGeom>
              <a:avLst/>
              <a:gdLst/>
              <a:ahLst/>
              <a:cxnLst/>
              <a:rect l="l" t="t" r="r" b="b"/>
              <a:pathLst>
                <a:path w="64135">
                  <a:moveTo>
                    <a:pt x="63753" y="0"/>
                  </a:moveTo>
                  <a:lnTo>
                    <a:pt x="0" y="0"/>
                  </a:lnTo>
                </a:path>
              </a:pathLst>
            </a:custGeom>
            <a:ln w="19812">
              <a:solidFill>
                <a:srgbClr val="08345A"/>
              </a:solidFill>
            </a:ln>
          </p:spPr>
          <p:txBody>
            <a:bodyPr wrap="square" lIns="0" tIns="0" rIns="0" bIns="0" rtlCol="0"/>
            <a:lstStyle/>
            <a:p>
              <a:endParaRPr/>
            </a:p>
          </p:txBody>
        </p:sp>
        <p:sp>
          <p:nvSpPr>
            <p:cNvPr id="138" name="object 138"/>
            <p:cNvSpPr/>
            <p:nvPr/>
          </p:nvSpPr>
          <p:spPr>
            <a:xfrm>
              <a:off x="5308854" y="3222498"/>
              <a:ext cx="0" cy="64135"/>
            </a:xfrm>
            <a:custGeom>
              <a:avLst/>
              <a:gdLst/>
              <a:ahLst/>
              <a:cxnLst/>
              <a:rect l="l" t="t" r="r" b="b"/>
              <a:pathLst>
                <a:path h="64135">
                  <a:moveTo>
                    <a:pt x="0" y="0"/>
                  </a:moveTo>
                  <a:lnTo>
                    <a:pt x="0" y="63753"/>
                  </a:lnTo>
                </a:path>
              </a:pathLst>
            </a:custGeom>
            <a:ln w="19812">
              <a:solidFill>
                <a:srgbClr val="08345A"/>
              </a:solidFill>
            </a:ln>
          </p:spPr>
          <p:txBody>
            <a:bodyPr wrap="square" lIns="0" tIns="0" rIns="0" bIns="0" rtlCol="0"/>
            <a:lstStyle/>
            <a:p>
              <a:endParaRPr/>
            </a:p>
          </p:txBody>
        </p:sp>
        <p:sp>
          <p:nvSpPr>
            <p:cNvPr id="139" name="object 139"/>
            <p:cNvSpPr/>
            <p:nvPr/>
          </p:nvSpPr>
          <p:spPr>
            <a:xfrm>
              <a:off x="5199125" y="3254501"/>
              <a:ext cx="64135" cy="0"/>
            </a:xfrm>
            <a:custGeom>
              <a:avLst/>
              <a:gdLst/>
              <a:ahLst/>
              <a:cxnLst/>
              <a:rect l="l" t="t" r="r" b="b"/>
              <a:pathLst>
                <a:path w="64135">
                  <a:moveTo>
                    <a:pt x="63753" y="0"/>
                  </a:moveTo>
                  <a:lnTo>
                    <a:pt x="0" y="0"/>
                  </a:lnTo>
                </a:path>
              </a:pathLst>
            </a:custGeom>
            <a:ln w="19812">
              <a:solidFill>
                <a:srgbClr val="08345A"/>
              </a:solidFill>
            </a:ln>
          </p:spPr>
          <p:txBody>
            <a:bodyPr wrap="square" lIns="0" tIns="0" rIns="0" bIns="0" rtlCol="0"/>
            <a:lstStyle/>
            <a:p>
              <a:endParaRPr/>
            </a:p>
          </p:txBody>
        </p:sp>
        <p:sp>
          <p:nvSpPr>
            <p:cNvPr id="140" name="object 140"/>
            <p:cNvSpPr/>
            <p:nvPr/>
          </p:nvSpPr>
          <p:spPr>
            <a:xfrm>
              <a:off x="5231130" y="3222498"/>
              <a:ext cx="0" cy="64135"/>
            </a:xfrm>
            <a:custGeom>
              <a:avLst/>
              <a:gdLst/>
              <a:ahLst/>
              <a:cxnLst/>
              <a:rect l="l" t="t" r="r" b="b"/>
              <a:pathLst>
                <a:path h="64135">
                  <a:moveTo>
                    <a:pt x="0" y="0"/>
                  </a:moveTo>
                  <a:lnTo>
                    <a:pt x="0" y="63753"/>
                  </a:lnTo>
                </a:path>
              </a:pathLst>
            </a:custGeom>
            <a:ln w="19812">
              <a:solidFill>
                <a:srgbClr val="08345A"/>
              </a:solidFill>
            </a:ln>
          </p:spPr>
          <p:txBody>
            <a:bodyPr wrap="square" lIns="0" tIns="0" rIns="0" bIns="0" rtlCol="0"/>
            <a:lstStyle/>
            <a:p>
              <a:endParaRPr/>
            </a:p>
          </p:txBody>
        </p:sp>
        <p:sp>
          <p:nvSpPr>
            <p:cNvPr id="141" name="object 141"/>
            <p:cNvSpPr/>
            <p:nvPr/>
          </p:nvSpPr>
          <p:spPr>
            <a:xfrm>
              <a:off x="5139689" y="3233166"/>
              <a:ext cx="64135" cy="0"/>
            </a:xfrm>
            <a:custGeom>
              <a:avLst/>
              <a:gdLst/>
              <a:ahLst/>
              <a:cxnLst/>
              <a:rect l="l" t="t" r="r" b="b"/>
              <a:pathLst>
                <a:path w="64135">
                  <a:moveTo>
                    <a:pt x="63753" y="0"/>
                  </a:moveTo>
                  <a:lnTo>
                    <a:pt x="0" y="0"/>
                  </a:lnTo>
                </a:path>
              </a:pathLst>
            </a:custGeom>
            <a:ln w="19812">
              <a:solidFill>
                <a:srgbClr val="08345A"/>
              </a:solidFill>
            </a:ln>
          </p:spPr>
          <p:txBody>
            <a:bodyPr wrap="square" lIns="0" tIns="0" rIns="0" bIns="0" rtlCol="0"/>
            <a:lstStyle/>
            <a:p>
              <a:endParaRPr/>
            </a:p>
          </p:txBody>
        </p:sp>
        <p:sp>
          <p:nvSpPr>
            <p:cNvPr id="142" name="object 142"/>
            <p:cNvSpPr/>
            <p:nvPr/>
          </p:nvSpPr>
          <p:spPr>
            <a:xfrm>
              <a:off x="5171694" y="3201161"/>
              <a:ext cx="0" cy="64135"/>
            </a:xfrm>
            <a:custGeom>
              <a:avLst/>
              <a:gdLst/>
              <a:ahLst/>
              <a:cxnLst/>
              <a:rect l="l" t="t" r="r" b="b"/>
              <a:pathLst>
                <a:path h="64135">
                  <a:moveTo>
                    <a:pt x="0" y="0"/>
                  </a:moveTo>
                  <a:lnTo>
                    <a:pt x="0" y="63753"/>
                  </a:lnTo>
                </a:path>
              </a:pathLst>
            </a:custGeom>
            <a:ln w="19812">
              <a:solidFill>
                <a:srgbClr val="08345A"/>
              </a:solidFill>
            </a:ln>
          </p:spPr>
          <p:txBody>
            <a:bodyPr wrap="square" lIns="0" tIns="0" rIns="0" bIns="0" rtlCol="0"/>
            <a:lstStyle/>
            <a:p>
              <a:endParaRPr/>
            </a:p>
          </p:txBody>
        </p:sp>
        <p:sp>
          <p:nvSpPr>
            <p:cNvPr id="143" name="object 143"/>
            <p:cNvSpPr/>
            <p:nvPr/>
          </p:nvSpPr>
          <p:spPr>
            <a:xfrm>
              <a:off x="5098542" y="3173729"/>
              <a:ext cx="64135" cy="0"/>
            </a:xfrm>
            <a:custGeom>
              <a:avLst/>
              <a:gdLst/>
              <a:ahLst/>
              <a:cxnLst/>
              <a:rect l="l" t="t" r="r" b="b"/>
              <a:pathLst>
                <a:path w="64135">
                  <a:moveTo>
                    <a:pt x="63753" y="0"/>
                  </a:moveTo>
                  <a:lnTo>
                    <a:pt x="0" y="0"/>
                  </a:lnTo>
                </a:path>
              </a:pathLst>
            </a:custGeom>
            <a:ln w="19812">
              <a:solidFill>
                <a:srgbClr val="08345A"/>
              </a:solidFill>
            </a:ln>
          </p:spPr>
          <p:txBody>
            <a:bodyPr wrap="square" lIns="0" tIns="0" rIns="0" bIns="0" rtlCol="0"/>
            <a:lstStyle/>
            <a:p>
              <a:endParaRPr/>
            </a:p>
          </p:txBody>
        </p:sp>
        <p:sp>
          <p:nvSpPr>
            <p:cNvPr id="144" name="object 144"/>
            <p:cNvSpPr/>
            <p:nvPr/>
          </p:nvSpPr>
          <p:spPr>
            <a:xfrm>
              <a:off x="5130545" y="3141726"/>
              <a:ext cx="0" cy="64135"/>
            </a:xfrm>
            <a:custGeom>
              <a:avLst/>
              <a:gdLst/>
              <a:ahLst/>
              <a:cxnLst/>
              <a:rect l="l" t="t" r="r" b="b"/>
              <a:pathLst>
                <a:path h="64135">
                  <a:moveTo>
                    <a:pt x="0" y="0"/>
                  </a:moveTo>
                  <a:lnTo>
                    <a:pt x="0" y="63753"/>
                  </a:lnTo>
                </a:path>
              </a:pathLst>
            </a:custGeom>
            <a:ln w="19812">
              <a:solidFill>
                <a:srgbClr val="08345A"/>
              </a:solidFill>
            </a:ln>
          </p:spPr>
          <p:txBody>
            <a:bodyPr wrap="square" lIns="0" tIns="0" rIns="0" bIns="0" rtlCol="0"/>
            <a:lstStyle/>
            <a:p>
              <a:endParaRPr/>
            </a:p>
          </p:txBody>
        </p:sp>
        <p:sp>
          <p:nvSpPr>
            <p:cNvPr id="145" name="object 145"/>
            <p:cNvSpPr/>
            <p:nvPr/>
          </p:nvSpPr>
          <p:spPr>
            <a:xfrm>
              <a:off x="5084825" y="3173729"/>
              <a:ext cx="64135" cy="0"/>
            </a:xfrm>
            <a:custGeom>
              <a:avLst/>
              <a:gdLst/>
              <a:ahLst/>
              <a:cxnLst/>
              <a:rect l="l" t="t" r="r" b="b"/>
              <a:pathLst>
                <a:path w="64135">
                  <a:moveTo>
                    <a:pt x="63753" y="0"/>
                  </a:moveTo>
                  <a:lnTo>
                    <a:pt x="0" y="0"/>
                  </a:lnTo>
                </a:path>
              </a:pathLst>
            </a:custGeom>
            <a:ln w="19812">
              <a:solidFill>
                <a:srgbClr val="08345A"/>
              </a:solidFill>
            </a:ln>
          </p:spPr>
          <p:txBody>
            <a:bodyPr wrap="square" lIns="0" tIns="0" rIns="0" bIns="0" rtlCol="0"/>
            <a:lstStyle/>
            <a:p>
              <a:endParaRPr/>
            </a:p>
          </p:txBody>
        </p:sp>
        <p:sp>
          <p:nvSpPr>
            <p:cNvPr id="146" name="object 146"/>
            <p:cNvSpPr/>
            <p:nvPr/>
          </p:nvSpPr>
          <p:spPr>
            <a:xfrm>
              <a:off x="5116830" y="3141726"/>
              <a:ext cx="0" cy="64135"/>
            </a:xfrm>
            <a:custGeom>
              <a:avLst/>
              <a:gdLst/>
              <a:ahLst/>
              <a:cxnLst/>
              <a:rect l="l" t="t" r="r" b="b"/>
              <a:pathLst>
                <a:path h="64135">
                  <a:moveTo>
                    <a:pt x="0" y="0"/>
                  </a:moveTo>
                  <a:lnTo>
                    <a:pt x="0" y="63753"/>
                  </a:lnTo>
                </a:path>
              </a:pathLst>
            </a:custGeom>
            <a:ln w="19812">
              <a:solidFill>
                <a:srgbClr val="08345A"/>
              </a:solidFill>
            </a:ln>
          </p:spPr>
          <p:txBody>
            <a:bodyPr wrap="square" lIns="0" tIns="0" rIns="0" bIns="0" rtlCol="0"/>
            <a:lstStyle/>
            <a:p>
              <a:endParaRPr/>
            </a:p>
          </p:txBody>
        </p:sp>
        <p:sp>
          <p:nvSpPr>
            <p:cNvPr id="147" name="object 147"/>
            <p:cNvSpPr/>
            <p:nvPr/>
          </p:nvSpPr>
          <p:spPr>
            <a:xfrm>
              <a:off x="4988813" y="3117342"/>
              <a:ext cx="64135" cy="0"/>
            </a:xfrm>
            <a:custGeom>
              <a:avLst/>
              <a:gdLst/>
              <a:ahLst/>
              <a:cxnLst/>
              <a:rect l="l" t="t" r="r" b="b"/>
              <a:pathLst>
                <a:path w="64135">
                  <a:moveTo>
                    <a:pt x="63753" y="0"/>
                  </a:moveTo>
                  <a:lnTo>
                    <a:pt x="0" y="0"/>
                  </a:lnTo>
                </a:path>
              </a:pathLst>
            </a:custGeom>
            <a:ln w="19812">
              <a:solidFill>
                <a:srgbClr val="08345A"/>
              </a:solidFill>
            </a:ln>
          </p:spPr>
          <p:txBody>
            <a:bodyPr wrap="square" lIns="0" tIns="0" rIns="0" bIns="0" rtlCol="0"/>
            <a:lstStyle/>
            <a:p>
              <a:endParaRPr/>
            </a:p>
          </p:txBody>
        </p:sp>
        <p:sp>
          <p:nvSpPr>
            <p:cNvPr id="148" name="object 148"/>
            <p:cNvSpPr/>
            <p:nvPr/>
          </p:nvSpPr>
          <p:spPr>
            <a:xfrm>
              <a:off x="5020818" y="3083814"/>
              <a:ext cx="0" cy="65405"/>
            </a:xfrm>
            <a:custGeom>
              <a:avLst/>
              <a:gdLst/>
              <a:ahLst/>
              <a:cxnLst/>
              <a:rect l="l" t="t" r="r" b="b"/>
              <a:pathLst>
                <a:path h="65405">
                  <a:moveTo>
                    <a:pt x="0" y="0"/>
                  </a:moveTo>
                  <a:lnTo>
                    <a:pt x="0" y="65277"/>
                  </a:lnTo>
                </a:path>
              </a:pathLst>
            </a:custGeom>
            <a:ln w="19812">
              <a:solidFill>
                <a:srgbClr val="08345A"/>
              </a:solidFill>
            </a:ln>
          </p:spPr>
          <p:txBody>
            <a:bodyPr wrap="square" lIns="0" tIns="0" rIns="0" bIns="0" rtlCol="0"/>
            <a:lstStyle/>
            <a:p>
              <a:endParaRPr/>
            </a:p>
          </p:txBody>
        </p:sp>
        <p:sp>
          <p:nvSpPr>
            <p:cNvPr id="149" name="object 149"/>
            <p:cNvSpPr/>
            <p:nvPr/>
          </p:nvSpPr>
          <p:spPr>
            <a:xfrm>
              <a:off x="4953761" y="3083814"/>
              <a:ext cx="64135" cy="0"/>
            </a:xfrm>
            <a:custGeom>
              <a:avLst/>
              <a:gdLst/>
              <a:ahLst/>
              <a:cxnLst/>
              <a:rect l="l" t="t" r="r" b="b"/>
              <a:pathLst>
                <a:path w="64135">
                  <a:moveTo>
                    <a:pt x="63753" y="0"/>
                  </a:moveTo>
                  <a:lnTo>
                    <a:pt x="0" y="0"/>
                  </a:lnTo>
                </a:path>
              </a:pathLst>
            </a:custGeom>
            <a:ln w="19812">
              <a:solidFill>
                <a:srgbClr val="08345A"/>
              </a:solidFill>
            </a:ln>
          </p:spPr>
          <p:txBody>
            <a:bodyPr wrap="square" lIns="0" tIns="0" rIns="0" bIns="0" rtlCol="0"/>
            <a:lstStyle/>
            <a:p>
              <a:endParaRPr/>
            </a:p>
          </p:txBody>
        </p:sp>
        <p:sp>
          <p:nvSpPr>
            <p:cNvPr id="150" name="object 150"/>
            <p:cNvSpPr/>
            <p:nvPr/>
          </p:nvSpPr>
          <p:spPr>
            <a:xfrm>
              <a:off x="4985766" y="3051810"/>
              <a:ext cx="0" cy="65405"/>
            </a:xfrm>
            <a:custGeom>
              <a:avLst/>
              <a:gdLst/>
              <a:ahLst/>
              <a:cxnLst/>
              <a:rect l="l" t="t" r="r" b="b"/>
              <a:pathLst>
                <a:path h="65405">
                  <a:moveTo>
                    <a:pt x="0" y="0"/>
                  </a:moveTo>
                  <a:lnTo>
                    <a:pt x="0" y="65277"/>
                  </a:lnTo>
                </a:path>
              </a:pathLst>
            </a:custGeom>
            <a:ln w="19812">
              <a:solidFill>
                <a:srgbClr val="08345A"/>
              </a:solidFill>
            </a:ln>
          </p:spPr>
          <p:txBody>
            <a:bodyPr wrap="square" lIns="0" tIns="0" rIns="0" bIns="0" rtlCol="0"/>
            <a:lstStyle/>
            <a:p>
              <a:endParaRPr/>
            </a:p>
          </p:txBody>
        </p:sp>
        <p:sp>
          <p:nvSpPr>
            <p:cNvPr id="151" name="object 151"/>
            <p:cNvSpPr/>
            <p:nvPr/>
          </p:nvSpPr>
          <p:spPr>
            <a:xfrm>
              <a:off x="4944617" y="3083814"/>
              <a:ext cx="64135" cy="0"/>
            </a:xfrm>
            <a:custGeom>
              <a:avLst/>
              <a:gdLst/>
              <a:ahLst/>
              <a:cxnLst/>
              <a:rect l="l" t="t" r="r" b="b"/>
              <a:pathLst>
                <a:path w="64135">
                  <a:moveTo>
                    <a:pt x="63753" y="0"/>
                  </a:moveTo>
                  <a:lnTo>
                    <a:pt x="0" y="0"/>
                  </a:lnTo>
                </a:path>
              </a:pathLst>
            </a:custGeom>
            <a:ln w="19812">
              <a:solidFill>
                <a:srgbClr val="08345A"/>
              </a:solidFill>
            </a:ln>
          </p:spPr>
          <p:txBody>
            <a:bodyPr wrap="square" lIns="0" tIns="0" rIns="0" bIns="0" rtlCol="0"/>
            <a:lstStyle/>
            <a:p>
              <a:endParaRPr/>
            </a:p>
          </p:txBody>
        </p:sp>
        <p:sp>
          <p:nvSpPr>
            <p:cNvPr id="152" name="object 152"/>
            <p:cNvSpPr/>
            <p:nvPr/>
          </p:nvSpPr>
          <p:spPr>
            <a:xfrm>
              <a:off x="4976622" y="3051810"/>
              <a:ext cx="0" cy="65405"/>
            </a:xfrm>
            <a:custGeom>
              <a:avLst/>
              <a:gdLst/>
              <a:ahLst/>
              <a:cxnLst/>
              <a:rect l="l" t="t" r="r" b="b"/>
              <a:pathLst>
                <a:path h="65405">
                  <a:moveTo>
                    <a:pt x="0" y="0"/>
                  </a:moveTo>
                  <a:lnTo>
                    <a:pt x="0" y="65277"/>
                  </a:lnTo>
                </a:path>
              </a:pathLst>
            </a:custGeom>
            <a:ln w="19812">
              <a:solidFill>
                <a:srgbClr val="08345A"/>
              </a:solidFill>
            </a:ln>
          </p:spPr>
          <p:txBody>
            <a:bodyPr wrap="square" lIns="0" tIns="0" rIns="0" bIns="0" rtlCol="0"/>
            <a:lstStyle/>
            <a:p>
              <a:endParaRPr/>
            </a:p>
          </p:txBody>
        </p:sp>
        <p:sp>
          <p:nvSpPr>
            <p:cNvPr id="153" name="object 153"/>
            <p:cNvSpPr/>
            <p:nvPr/>
          </p:nvSpPr>
          <p:spPr>
            <a:xfrm>
              <a:off x="4920233" y="3083814"/>
              <a:ext cx="64135" cy="0"/>
            </a:xfrm>
            <a:custGeom>
              <a:avLst/>
              <a:gdLst/>
              <a:ahLst/>
              <a:cxnLst/>
              <a:rect l="l" t="t" r="r" b="b"/>
              <a:pathLst>
                <a:path w="64135">
                  <a:moveTo>
                    <a:pt x="63753" y="0"/>
                  </a:moveTo>
                  <a:lnTo>
                    <a:pt x="0" y="0"/>
                  </a:lnTo>
                </a:path>
              </a:pathLst>
            </a:custGeom>
            <a:ln w="19812">
              <a:solidFill>
                <a:srgbClr val="08345A"/>
              </a:solidFill>
            </a:ln>
          </p:spPr>
          <p:txBody>
            <a:bodyPr wrap="square" lIns="0" tIns="0" rIns="0" bIns="0" rtlCol="0"/>
            <a:lstStyle/>
            <a:p>
              <a:endParaRPr/>
            </a:p>
          </p:txBody>
        </p:sp>
        <p:sp>
          <p:nvSpPr>
            <p:cNvPr id="154" name="object 154"/>
            <p:cNvSpPr/>
            <p:nvPr/>
          </p:nvSpPr>
          <p:spPr>
            <a:xfrm>
              <a:off x="4952238" y="3051810"/>
              <a:ext cx="0" cy="65405"/>
            </a:xfrm>
            <a:custGeom>
              <a:avLst/>
              <a:gdLst/>
              <a:ahLst/>
              <a:cxnLst/>
              <a:rect l="l" t="t" r="r" b="b"/>
              <a:pathLst>
                <a:path h="65405">
                  <a:moveTo>
                    <a:pt x="0" y="0"/>
                  </a:moveTo>
                  <a:lnTo>
                    <a:pt x="0" y="65277"/>
                  </a:lnTo>
                </a:path>
              </a:pathLst>
            </a:custGeom>
            <a:ln w="19812">
              <a:solidFill>
                <a:srgbClr val="08345A"/>
              </a:solidFill>
            </a:ln>
          </p:spPr>
          <p:txBody>
            <a:bodyPr wrap="square" lIns="0" tIns="0" rIns="0" bIns="0" rtlCol="0"/>
            <a:lstStyle/>
            <a:p>
              <a:endParaRPr/>
            </a:p>
          </p:txBody>
        </p:sp>
        <p:sp>
          <p:nvSpPr>
            <p:cNvPr id="155" name="object 155"/>
            <p:cNvSpPr/>
            <p:nvPr/>
          </p:nvSpPr>
          <p:spPr>
            <a:xfrm>
              <a:off x="4889754" y="3068573"/>
              <a:ext cx="64135" cy="0"/>
            </a:xfrm>
            <a:custGeom>
              <a:avLst/>
              <a:gdLst/>
              <a:ahLst/>
              <a:cxnLst/>
              <a:rect l="l" t="t" r="r" b="b"/>
              <a:pathLst>
                <a:path w="64135">
                  <a:moveTo>
                    <a:pt x="63753" y="0"/>
                  </a:moveTo>
                  <a:lnTo>
                    <a:pt x="0" y="0"/>
                  </a:lnTo>
                </a:path>
              </a:pathLst>
            </a:custGeom>
            <a:ln w="19812">
              <a:solidFill>
                <a:srgbClr val="08345A"/>
              </a:solidFill>
            </a:ln>
          </p:spPr>
          <p:txBody>
            <a:bodyPr wrap="square" lIns="0" tIns="0" rIns="0" bIns="0" rtlCol="0"/>
            <a:lstStyle/>
            <a:p>
              <a:endParaRPr/>
            </a:p>
          </p:txBody>
        </p:sp>
        <p:sp>
          <p:nvSpPr>
            <p:cNvPr id="156" name="object 156"/>
            <p:cNvSpPr/>
            <p:nvPr/>
          </p:nvSpPr>
          <p:spPr>
            <a:xfrm>
              <a:off x="4920233" y="3035045"/>
              <a:ext cx="0" cy="65405"/>
            </a:xfrm>
            <a:custGeom>
              <a:avLst/>
              <a:gdLst/>
              <a:ahLst/>
              <a:cxnLst/>
              <a:rect l="l" t="t" r="r" b="b"/>
              <a:pathLst>
                <a:path h="65405">
                  <a:moveTo>
                    <a:pt x="0" y="0"/>
                  </a:moveTo>
                  <a:lnTo>
                    <a:pt x="0" y="65277"/>
                  </a:lnTo>
                </a:path>
              </a:pathLst>
            </a:custGeom>
            <a:ln w="19812">
              <a:solidFill>
                <a:srgbClr val="08345A"/>
              </a:solidFill>
            </a:ln>
          </p:spPr>
          <p:txBody>
            <a:bodyPr wrap="square" lIns="0" tIns="0" rIns="0" bIns="0" rtlCol="0"/>
            <a:lstStyle/>
            <a:p>
              <a:endParaRPr/>
            </a:p>
          </p:txBody>
        </p:sp>
        <p:sp>
          <p:nvSpPr>
            <p:cNvPr id="157" name="object 157"/>
            <p:cNvSpPr/>
            <p:nvPr/>
          </p:nvSpPr>
          <p:spPr>
            <a:xfrm>
              <a:off x="4848605" y="3054857"/>
              <a:ext cx="64135" cy="0"/>
            </a:xfrm>
            <a:custGeom>
              <a:avLst/>
              <a:gdLst/>
              <a:ahLst/>
              <a:cxnLst/>
              <a:rect l="l" t="t" r="r" b="b"/>
              <a:pathLst>
                <a:path w="64135">
                  <a:moveTo>
                    <a:pt x="63753" y="0"/>
                  </a:moveTo>
                  <a:lnTo>
                    <a:pt x="0" y="0"/>
                  </a:lnTo>
                </a:path>
              </a:pathLst>
            </a:custGeom>
            <a:ln w="19812">
              <a:solidFill>
                <a:srgbClr val="08345A"/>
              </a:solidFill>
            </a:ln>
          </p:spPr>
          <p:txBody>
            <a:bodyPr wrap="square" lIns="0" tIns="0" rIns="0" bIns="0" rtlCol="0"/>
            <a:lstStyle/>
            <a:p>
              <a:endParaRPr/>
            </a:p>
          </p:txBody>
        </p:sp>
        <p:sp>
          <p:nvSpPr>
            <p:cNvPr id="158" name="object 158"/>
            <p:cNvSpPr/>
            <p:nvPr/>
          </p:nvSpPr>
          <p:spPr>
            <a:xfrm>
              <a:off x="4880610" y="3022854"/>
              <a:ext cx="0" cy="64135"/>
            </a:xfrm>
            <a:custGeom>
              <a:avLst/>
              <a:gdLst/>
              <a:ahLst/>
              <a:cxnLst/>
              <a:rect l="l" t="t" r="r" b="b"/>
              <a:pathLst>
                <a:path h="64135">
                  <a:moveTo>
                    <a:pt x="0" y="0"/>
                  </a:moveTo>
                  <a:lnTo>
                    <a:pt x="0" y="63753"/>
                  </a:lnTo>
                </a:path>
              </a:pathLst>
            </a:custGeom>
            <a:ln w="19812">
              <a:solidFill>
                <a:srgbClr val="08345A"/>
              </a:solidFill>
            </a:ln>
          </p:spPr>
          <p:txBody>
            <a:bodyPr wrap="square" lIns="0" tIns="0" rIns="0" bIns="0" rtlCol="0"/>
            <a:lstStyle/>
            <a:p>
              <a:endParaRPr/>
            </a:p>
          </p:txBody>
        </p:sp>
        <p:sp>
          <p:nvSpPr>
            <p:cNvPr id="159" name="object 159"/>
            <p:cNvSpPr/>
            <p:nvPr/>
          </p:nvSpPr>
          <p:spPr>
            <a:xfrm>
              <a:off x="4717542" y="2975610"/>
              <a:ext cx="64135" cy="0"/>
            </a:xfrm>
            <a:custGeom>
              <a:avLst/>
              <a:gdLst/>
              <a:ahLst/>
              <a:cxnLst/>
              <a:rect l="l" t="t" r="r" b="b"/>
              <a:pathLst>
                <a:path w="64135">
                  <a:moveTo>
                    <a:pt x="63753" y="0"/>
                  </a:moveTo>
                  <a:lnTo>
                    <a:pt x="0" y="0"/>
                  </a:lnTo>
                </a:path>
              </a:pathLst>
            </a:custGeom>
            <a:ln w="19812">
              <a:solidFill>
                <a:srgbClr val="08345A"/>
              </a:solidFill>
            </a:ln>
          </p:spPr>
          <p:txBody>
            <a:bodyPr wrap="square" lIns="0" tIns="0" rIns="0" bIns="0" rtlCol="0"/>
            <a:lstStyle/>
            <a:p>
              <a:endParaRPr/>
            </a:p>
          </p:txBody>
        </p:sp>
        <p:sp>
          <p:nvSpPr>
            <p:cNvPr id="160" name="object 160"/>
            <p:cNvSpPr/>
            <p:nvPr/>
          </p:nvSpPr>
          <p:spPr>
            <a:xfrm>
              <a:off x="4749545" y="2943605"/>
              <a:ext cx="0" cy="64135"/>
            </a:xfrm>
            <a:custGeom>
              <a:avLst/>
              <a:gdLst/>
              <a:ahLst/>
              <a:cxnLst/>
              <a:rect l="l" t="t" r="r" b="b"/>
              <a:pathLst>
                <a:path h="64135">
                  <a:moveTo>
                    <a:pt x="0" y="0"/>
                  </a:moveTo>
                  <a:lnTo>
                    <a:pt x="0" y="63753"/>
                  </a:lnTo>
                </a:path>
              </a:pathLst>
            </a:custGeom>
            <a:ln w="19812">
              <a:solidFill>
                <a:srgbClr val="08345A"/>
              </a:solidFill>
            </a:ln>
          </p:spPr>
          <p:txBody>
            <a:bodyPr wrap="square" lIns="0" tIns="0" rIns="0" bIns="0" rtlCol="0"/>
            <a:lstStyle/>
            <a:p>
              <a:endParaRPr/>
            </a:p>
          </p:txBody>
        </p:sp>
        <p:sp>
          <p:nvSpPr>
            <p:cNvPr id="161" name="object 161"/>
            <p:cNvSpPr/>
            <p:nvPr/>
          </p:nvSpPr>
          <p:spPr>
            <a:xfrm>
              <a:off x="1811274" y="1140713"/>
              <a:ext cx="4564380" cy="2243455"/>
            </a:xfrm>
            <a:custGeom>
              <a:avLst/>
              <a:gdLst/>
              <a:ahLst/>
              <a:cxnLst/>
              <a:rect l="l" t="t" r="r" b="b"/>
              <a:pathLst>
                <a:path w="4564380" h="2243454">
                  <a:moveTo>
                    <a:pt x="0" y="0"/>
                  </a:moveTo>
                  <a:lnTo>
                    <a:pt x="7112" y="0"/>
                  </a:lnTo>
                  <a:lnTo>
                    <a:pt x="7112" y="12827"/>
                  </a:lnTo>
                  <a:lnTo>
                    <a:pt x="40259" y="12827"/>
                  </a:lnTo>
                  <a:lnTo>
                    <a:pt x="40259" y="53467"/>
                  </a:lnTo>
                  <a:lnTo>
                    <a:pt x="218059" y="53467"/>
                  </a:lnTo>
                  <a:lnTo>
                    <a:pt x="218059" y="83058"/>
                  </a:lnTo>
                  <a:lnTo>
                    <a:pt x="300990" y="83058"/>
                  </a:lnTo>
                  <a:lnTo>
                    <a:pt x="300990" y="99822"/>
                  </a:lnTo>
                  <a:lnTo>
                    <a:pt x="387096" y="99822"/>
                  </a:lnTo>
                  <a:lnTo>
                    <a:pt x="387096" y="126111"/>
                  </a:lnTo>
                  <a:lnTo>
                    <a:pt x="530098" y="126111"/>
                  </a:lnTo>
                  <a:lnTo>
                    <a:pt x="530098" y="137287"/>
                  </a:lnTo>
                  <a:lnTo>
                    <a:pt x="591693" y="137287"/>
                  </a:lnTo>
                  <a:lnTo>
                    <a:pt x="591693" y="155702"/>
                  </a:lnTo>
                  <a:lnTo>
                    <a:pt x="682498" y="155702"/>
                  </a:lnTo>
                  <a:lnTo>
                    <a:pt x="682498" y="166878"/>
                  </a:lnTo>
                  <a:lnTo>
                    <a:pt x="714121" y="166878"/>
                  </a:lnTo>
                  <a:lnTo>
                    <a:pt x="714121" y="181229"/>
                  </a:lnTo>
                  <a:lnTo>
                    <a:pt x="727583" y="181229"/>
                  </a:lnTo>
                  <a:lnTo>
                    <a:pt x="727583" y="211582"/>
                  </a:lnTo>
                  <a:lnTo>
                    <a:pt x="784479" y="211582"/>
                  </a:lnTo>
                  <a:lnTo>
                    <a:pt x="784479" y="250697"/>
                  </a:lnTo>
                  <a:lnTo>
                    <a:pt x="793115" y="250697"/>
                  </a:lnTo>
                  <a:lnTo>
                    <a:pt x="793115" y="269113"/>
                  </a:lnTo>
                  <a:lnTo>
                    <a:pt x="833374" y="269113"/>
                  </a:lnTo>
                  <a:lnTo>
                    <a:pt x="833374" y="284226"/>
                  </a:lnTo>
                  <a:lnTo>
                    <a:pt x="848360" y="284226"/>
                  </a:lnTo>
                  <a:lnTo>
                    <a:pt x="848360" y="323342"/>
                  </a:lnTo>
                  <a:lnTo>
                    <a:pt x="893444" y="323342"/>
                  </a:lnTo>
                  <a:lnTo>
                    <a:pt x="893444" y="382397"/>
                  </a:lnTo>
                  <a:lnTo>
                    <a:pt x="927354" y="382397"/>
                  </a:lnTo>
                  <a:lnTo>
                    <a:pt x="927354" y="399161"/>
                  </a:lnTo>
                  <a:lnTo>
                    <a:pt x="938530" y="399161"/>
                  </a:lnTo>
                  <a:lnTo>
                    <a:pt x="938530" y="438277"/>
                  </a:lnTo>
                  <a:lnTo>
                    <a:pt x="963803" y="438277"/>
                  </a:lnTo>
                  <a:lnTo>
                    <a:pt x="963803" y="456692"/>
                  </a:lnTo>
                  <a:lnTo>
                    <a:pt x="970026" y="456692"/>
                  </a:lnTo>
                  <a:lnTo>
                    <a:pt x="970026" y="482981"/>
                  </a:lnTo>
                  <a:lnTo>
                    <a:pt x="997204" y="482981"/>
                  </a:lnTo>
                  <a:lnTo>
                    <a:pt x="997204" y="517398"/>
                  </a:lnTo>
                  <a:lnTo>
                    <a:pt x="1011428" y="517398"/>
                  </a:lnTo>
                  <a:lnTo>
                    <a:pt x="1011428" y="566293"/>
                  </a:lnTo>
                  <a:lnTo>
                    <a:pt x="1035685" y="566293"/>
                  </a:lnTo>
                  <a:lnTo>
                    <a:pt x="1035685" y="588137"/>
                  </a:lnTo>
                  <a:lnTo>
                    <a:pt x="1039876" y="588137"/>
                  </a:lnTo>
                  <a:lnTo>
                    <a:pt x="1039876" y="602996"/>
                  </a:lnTo>
                  <a:lnTo>
                    <a:pt x="1050925" y="602996"/>
                  </a:lnTo>
                  <a:lnTo>
                    <a:pt x="1050925" y="617474"/>
                  </a:lnTo>
                  <a:lnTo>
                    <a:pt x="1117854" y="617474"/>
                  </a:lnTo>
                  <a:lnTo>
                    <a:pt x="1117854" y="644525"/>
                  </a:lnTo>
                  <a:lnTo>
                    <a:pt x="1141476" y="644525"/>
                  </a:lnTo>
                  <a:lnTo>
                    <a:pt x="1141476" y="679196"/>
                  </a:lnTo>
                  <a:lnTo>
                    <a:pt x="1164717" y="679196"/>
                  </a:lnTo>
                  <a:lnTo>
                    <a:pt x="1164717" y="739267"/>
                  </a:lnTo>
                  <a:lnTo>
                    <a:pt x="1208405" y="739267"/>
                  </a:lnTo>
                  <a:lnTo>
                    <a:pt x="1208405" y="782447"/>
                  </a:lnTo>
                  <a:lnTo>
                    <a:pt x="1238377" y="782447"/>
                  </a:lnTo>
                  <a:lnTo>
                    <a:pt x="1238377" y="796290"/>
                  </a:lnTo>
                  <a:lnTo>
                    <a:pt x="1245743" y="796290"/>
                  </a:lnTo>
                  <a:lnTo>
                    <a:pt x="1245743" y="826008"/>
                  </a:lnTo>
                  <a:lnTo>
                    <a:pt x="1303655" y="826008"/>
                  </a:lnTo>
                  <a:lnTo>
                    <a:pt x="1303655" y="840486"/>
                  </a:lnTo>
                  <a:lnTo>
                    <a:pt x="1311021" y="840486"/>
                  </a:lnTo>
                  <a:lnTo>
                    <a:pt x="1311021" y="886713"/>
                  </a:lnTo>
                  <a:lnTo>
                    <a:pt x="1368425" y="886713"/>
                  </a:lnTo>
                  <a:lnTo>
                    <a:pt x="1368425" y="907541"/>
                  </a:lnTo>
                  <a:lnTo>
                    <a:pt x="1395857" y="907541"/>
                  </a:lnTo>
                  <a:lnTo>
                    <a:pt x="1395857" y="932561"/>
                  </a:lnTo>
                  <a:lnTo>
                    <a:pt x="1401064" y="932561"/>
                  </a:lnTo>
                  <a:lnTo>
                    <a:pt x="1401064" y="944753"/>
                  </a:lnTo>
                  <a:lnTo>
                    <a:pt x="1412748" y="944753"/>
                  </a:lnTo>
                  <a:lnTo>
                    <a:pt x="1412748" y="975613"/>
                  </a:lnTo>
                  <a:lnTo>
                    <a:pt x="1435862" y="975613"/>
                  </a:lnTo>
                  <a:lnTo>
                    <a:pt x="1435862" y="989965"/>
                  </a:lnTo>
                  <a:lnTo>
                    <a:pt x="1458468" y="989965"/>
                  </a:lnTo>
                  <a:lnTo>
                    <a:pt x="1458468" y="1036319"/>
                  </a:lnTo>
                  <a:lnTo>
                    <a:pt x="1492758" y="1036319"/>
                  </a:lnTo>
                  <a:lnTo>
                    <a:pt x="1492758" y="1052322"/>
                  </a:lnTo>
                  <a:lnTo>
                    <a:pt x="1505966" y="1052322"/>
                  </a:lnTo>
                  <a:lnTo>
                    <a:pt x="1505966" y="1079373"/>
                  </a:lnTo>
                  <a:lnTo>
                    <a:pt x="1586484" y="1079373"/>
                  </a:lnTo>
                  <a:lnTo>
                    <a:pt x="1586484" y="1094867"/>
                  </a:lnTo>
                  <a:lnTo>
                    <a:pt x="1630680" y="1094867"/>
                  </a:lnTo>
                  <a:lnTo>
                    <a:pt x="1630680" y="1112393"/>
                  </a:lnTo>
                  <a:lnTo>
                    <a:pt x="1636522" y="1112393"/>
                  </a:lnTo>
                  <a:lnTo>
                    <a:pt x="1636522" y="1156081"/>
                  </a:lnTo>
                  <a:lnTo>
                    <a:pt x="1671320" y="1156081"/>
                  </a:lnTo>
                  <a:lnTo>
                    <a:pt x="1671320" y="1166241"/>
                  </a:lnTo>
                  <a:lnTo>
                    <a:pt x="1686560" y="1166241"/>
                  </a:lnTo>
                  <a:lnTo>
                    <a:pt x="1686560" y="1198626"/>
                  </a:lnTo>
                  <a:lnTo>
                    <a:pt x="1717167" y="1198626"/>
                  </a:lnTo>
                  <a:lnTo>
                    <a:pt x="1717167" y="1214120"/>
                  </a:lnTo>
                  <a:lnTo>
                    <a:pt x="1760855" y="1214120"/>
                  </a:lnTo>
                  <a:lnTo>
                    <a:pt x="1760855" y="1259332"/>
                  </a:lnTo>
                  <a:lnTo>
                    <a:pt x="1773427" y="1259332"/>
                  </a:lnTo>
                  <a:lnTo>
                    <a:pt x="1773427" y="1274826"/>
                  </a:lnTo>
                  <a:lnTo>
                    <a:pt x="1829816" y="1274826"/>
                  </a:lnTo>
                  <a:lnTo>
                    <a:pt x="1829816" y="1303020"/>
                  </a:lnTo>
                  <a:lnTo>
                    <a:pt x="1864614" y="1303020"/>
                  </a:lnTo>
                  <a:lnTo>
                    <a:pt x="1864614" y="1334389"/>
                  </a:lnTo>
                  <a:lnTo>
                    <a:pt x="1885695" y="1334389"/>
                  </a:lnTo>
                  <a:lnTo>
                    <a:pt x="1885695" y="1352423"/>
                  </a:lnTo>
                  <a:lnTo>
                    <a:pt x="1904619" y="1352423"/>
                  </a:lnTo>
                  <a:lnTo>
                    <a:pt x="1904619" y="1376934"/>
                  </a:lnTo>
                  <a:lnTo>
                    <a:pt x="1945639" y="1376934"/>
                  </a:lnTo>
                  <a:lnTo>
                    <a:pt x="1945639" y="1394587"/>
                  </a:lnTo>
                  <a:lnTo>
                    <a:pt x="2095245" y="1394587"/>
                  </a:lnTo>
                  <a:lnTo>
                    <a:pt x="2095245" y="1409446"/>
                  </a:lnTo>
                  <a:lnTo>
                    <a:pt x="2181098" y="1409446"/>
                  </a:lnTo>
                  <a:lnTo>
                    <a:pt x="2181098" y="1425956"/>
                  </a:lnTo>
                  <a:lnTo>
                    <a:pt x="2214245" y="1425956"/>
                  </a:lnTo>
                  <a:lnTo>
                    <a:pt x="2214245" y="1441958"/>
                  </a:lnTo>
                  <a:lnTo>
                    <a:pt x="2260600" y="1441958"/>
                  </a:lnTo>
                  <a:lnTo>
                    <a:pt x="2260600" y="1470660"/>
                  </a:lnTo>
                  <a:lnTo>
                    <a:pt x="2332736" y="1470660"/>
                  </a:lnTo>
                  <a:lnTo>
                    <a:pt x="2332736" y="1502537"/>
                  </a:lnTo>
                  <a:lnTo>
                    <a:pt x="2381758" y="1502537"/>
                  </a:lnTo>
                  <a:lnTo>
                    <a:pt x="2381758" y="1529715"/>
                  </a:lnTo>
                  <a:lnTo>
                    <a:pt x="2430653" y="1529715"/>
                  </a:lnTo>
                  <a:lnTo>
                    <a:pt x="2430653" y="1561719"/>
                  </a:lnTo>
                  <a:lnTo>
                    <a:pt x="2464435" y="1561719"/>
                  </a:lnTo>
                  <a:lnTo>
                    <a:pt x="2464435" y="1578737"/>
                  </a:lnTo>
                  <a:lnTo>
                    <a:pt x="2527554" y="1578737"/>
                  </a:lnTo>
                  <a:lnTo>
                    <a:pt x="2527554" y="1605280"/>
                  </a:lnTo>
                  <a:lnTo>
                    <a:pt x="2589784" y="1605280"/>
                  </a:lnTo>
                  <a:lnTo>
                    <a:pt x="2589784" y="1636649"/>
                  </a:lnTo>
                  <a:lnTo>
                    <a:pt x="2666619" y="1636649"/>
                  </a:lnTo>
                  <a:lnTo>
                    <a:pt x="2666619" y="1665986"/>
                  </a:lnTo>
                  <a:lnTo>
                    <a:pt x="2687701" y="1665986"/>
                  </a:lnTo>
                  <a:lnTo>
                    <a:pt x="2687701" y="1685670"/>
                  </a:lnTo>
                  <a:lnTo>
                    <a:pt x="2720340" y="1685670"/>
                  </a:lnTo>
                  <a:lnTo>
                    <a:pt x="2720340" y="1727708"/>
                  </a:lnTo>
                  <a:lnTo>
                    <a:pt x="2727706" y="1727708"/>
                  </a:lnTo>
                  <a:lnTo>
                    <a:pt x="2727706" y="1751202"/>
                  </a:lnTo>
                  <a:lnTo>
                    <a:pt x="2760853" y="1751202"/>
                  </a:lnTo>
                  <a:lnTo>
                    <a:pt x="2760853" y="1772412"/>
                  </a:lnTo>
                  <a:lnTo>
                    <a:pt x="2772537" y="1772412"/>
                  </a:lnTo>
                  <a:lnTo>
                    <a:pt x="2772537" y="1817624"/>
                  </a:lnTo>
                  <a:lnTo>
                    <a:pt x="2854071" y="1817624"/>
                  </a:lnTo>
                  <a:lnTo>
                    <a:pt x="2854071" y="1833626"/>
                  </a:lnTo>
                  <a:lnTo>
                    <a:pt x="2950972" y="1833626"/>
                  </a:lnTo>
                  <a:lnTo>
                    <a:pt x="2950972" y="1848612"/>
                  </a:lnTo>
                  <a:lnTo>
                    <a:pt x="2997835" y="1848612"/>
                  </a:lnTo>
                  <a:lnTo>
                    <a:pt x="2997835" y="1913001"/>
                  </a:lnTo>
                  <a:lnTo>
                    <a:pt x="3110103" y="1913001"/>
                  </a:lnTo>
                  <a:lnTo>
                    <a:pt x="3110103" y="1926844"/>
                  </a:lnTo>
                  <a:lnTo>
                    <a:pt x="3131185" y="1926844"/>
                  </a:lnTo>
                  <a:lnTo>
                    <a:pt x="3131185" y="1942719"/>
                  </a:lnTo>
                  <a:lnTo>
                    <a:pt x="3197987" y="1942719"/>
                  </a:lnTo>
                  <a:lnTo>
                    <a:pt x="3197987" y="1977898"/>
                  </a:lnTo>
                  <a:lnTo>
                    <a:pt x="3257041" y="1977898"/>
                  </a:lnTo>
                  <a:lnTo>
                    <a:pt x="3257041" y="1995424"/>
                  </a:lnTo>
                  <a:lnTo>
                    <a:pt x="3264916" y="1995424"/>
                  </a:lnTo>
                  <a:lnTo>
                    <a:pt x="3264916" y="2033777"/>
                  </a:lnTo>
                  <a:lnTo>
                    <a:pt x="3334385" y="2033777"/>
                  </a:lnTo>
                  <a:lnTo>
                    <a:pt x="3334385" y="2072132"/>
                  </a:lnTo>
                  <a:lnTo>
                    <a:pt x="3360801" y="2072132"/>
                  </a:lnTo>
                  <a:lnTo>
                    <a:pt x="3360801" y="2114169"/>
                  </a:lnTo>
                  <a:lnTo>
                    <a:pt x="3945254" y="2114169"/>
                  </a:lnTo>
                  <a:lnTo>
                    <a:pt x="3945254" y="2164715"/>
                  </a:lnTo>
                  <a:lnTo>
                    <a:pt x="4055872" y="2164715"/>
                  </a:lnTo>
                  <a:lnTo>
                    <a:pt x="4055872" y="2242947"/>
                  </a:lnTo>
                  <a:lnTo>
                    <a:pt x="4564126" y="2242947"/>
                  </a:lnTo>
                </a:path>
              </a:pathLst>
            </a:custGeom>
            <a:ln w="19812">
              <a:solidFill>
                <a:srgbClr val="08345A"/>
              </a:solidFill>
            </a:ln>
          </p:spPr>
          <p:txBody>
            <a:bodyPr wrap="square" lIns="0" tIns="0" rIns="0" bIns="0" rtlCol="0"/>
            <a:lstStyle/>
            <a:p>
              <a:endParaRPr/>
            </a:p>
          </p:txBody>
        </p:sp>
        <p:sp>
          <p:nvSpPr>
            <p:cNvPr id="162" name="object 162"/>
            <p:cNvSpPr/>
            <p:nvPr/>
          </p:nvSpPr>
          <p:spPr>
            <a:xfrm>
              <a:off x="3481577" y="2338577"/>
              <a:ext cx="64135" cy="0"/>
            </a:xfrm>
            <a:custGeom>
              <a:avLst/>
              <a:gdLst/>
              <a:ahLst/>
              <a:cxnLst/>
              <a:rect l="l" t="t" r="r" b="b"/>
              <a:pathLst>
                <a:path w="64135">
                  <a:moveTo>
                    <a:pt x="63753" y="0"/>
                  </a:moveTo>
                  <a:lnTo>
                    <a:pt x="0" y="0"/>
                  </a:lnTo>
                </a:path>
              </a:pathLst>
            </a:custGeom>
            <a:ln w="19812">
              <a:solidFill>
                <a:srgbClr val="08345A"/>
              </a:solidFill>
            </a:ln>
          </p:spPr>
          <p:txBody>
            <a:bodyPr wrap="square" lIns="0" tIns="0" rIns="0" bIns="0" rtlCol="0"/>
            <a:lstStyle/>
            <a:p>
              <a:endParaRPr/>
            </a:p>
          </p:txBody>
        </p:sp>
        <p:sp>
          <p:nvSpPr>
            <p:cNvPr id="163" name="object 163"/>
            <p:cNvSpPr/>
            <p:nvPr/>
          </p:nvSpPr>
          <p:spPr>
            <a:xfrm>
              <a:off x="3513582" y="2306574"/>
              <a:ext cx="0" cy="64135"/>
            </a:xfrm>
            <a:custGeom>
              <a:avLst/>
              <a:gdLst/>
              <a:ahLst/>
              <a:cxnLst/>
              <a:rect l="l" t="t" r="r" b="b"/>
              <a:pathLst>
                <a:path h="64135">
                  <a:moveTo>
                    <a:pt x="0" y="0"/>
                  </a:moveTo>
                  <a:lnTo>
                    <a:pt x="0" y="63753"/>
                  </a:lnTo>
                </a:path>
              </a:pathLst>
            </a:custGeom>
            <a:ln w="19812">
              <a:solidFill>
                <a:srgbClr val="08345A"/>
              </a:solidFill>
            </a:ln>
          </p:spPr>
          <p:txBody>
            <a:bodyPr wrap="square" lIns="0" tIns="0" rIns="0" bIns="0" rtlCol="0"/>
            <a:lstStyle/>
            <a:p>
              <a:endParaRPr/>
            </a:p>
          </p:txBody>
        </p:sp>
        <p:sp>
          <p:nvSpPr>
            <p:cNvPr id="164" name="object 164"/>
            <p:cNvSpPr/>
            <p:nvPr/>
          </p:nvSpPr>
          <p:spPr>
            <a:xfrm>
              <a:off x="3202686" y="2116074"/>
              <a:ext cx="64135" cy="0"/>
            </a:xfrm>
            <a:custGeom>
              <a:avLst/>
              <a:gdLst/>
              <a:ahLst/>
              <a:cxnLst/>
              <a:rect l="l" t="t" r="r" b="b"/>
              <a:pathLst>
                <a:path w="64135">
                  <a:moveTo>
                    <a:pt x="63754" y="0"/>
                  </a:moveTo>
                  <a:lnTo>
                    <a:pt x="0" y="0"/>
                  </a:lnTo>
                </a:path>
              </a:pathLst>
            </a:custGeom>
            <a:ln w="19812">
              <a:solidFill>
                <a:srgbClr val="08345A"/>
              </a:solidFill>
            </a:ln>
          </p:spPr>
          <p:txBody>
            <a:bodyPr wrap="square" lIns="0" tIns="0" rIns="0" bIns="0" rtlCol="0"/>
            <a:lstStyle/>
            <a:p>
              <a:endParaRPr/>
            </a:p>
          </p:txBody>
        </p:sp>
        <p:sp>
          <p:nvSpPr>
            <p:cNvPr id="165" name="object 165"/>
            <p:cNvSpPr/>
            <p:nvPr/>
          </p:nvSpPr>
          <p:spPr>
            <a:xfrm>
              <a:off x="3234690" y="2084069"/>
              <a:ext cx="0" cy="64135"/>
            </a:xfrm>
            <a:custGeom>
              <a:avLst/>
              <a:gdLst/>
              <a:ahLst/>
              <a:cxnLst/>
              <a:rect l="l" t="t" r="r" b="b"/>
              <a:pathLst>
                <a:path h="64135">
                  <a:moveTo>
                    <a:pt x="0" y="0"/>
                  </a:moveTo>
                  <a:lnTo>
                    <a:pt x="0" y="63753"/>
                  </a:lnTo>
                </a:path>
              </a:pathLst>
            </a:custGeom>
            <a:ln w="19812">
              <a:solidFill>
                <a:srgbClr val="08345A"/>
              </a:solidFill>
            </a:ln>
          </p:spPr>
          <p:txBody>
            <a:bodyPr wrap="square" lIns="0" tIns="0" rIns="0" bIns="0" rtlCol="0"/>
            <a:lstStyle/>
            <a:p>
              <a:endParaRPr/>
            </a:p>
          </p:txBody>
        </p:sp>
        <p:sp>
          <p:nvSpPr>
            <p:cNvPr id="166" name="object 166"/>
            <p:cNvSpPr/>
            <p:nvPr/>
          </p:nvSpPr>
          <p:spPr>
            <a:xfrm>
              <a:off x="2952750" y="1786890"/>
              <a:ext cx="0" cy="65405"/>
            </a:xfrm>
            <a:custGeom>
              <a:avLst/>
              <a:gdLst/>
              <a:ahLst/>
              <a:cxnLst/>
              <a:rect l="l" t="t" r="r" b="b"/>
              <a:pathLst>
                <a:path h="65405">
                  <a:moveTo>
                    <a:pt x="0" y="0"/>
                  </a:moveTo>
                  <a:lnTo>
                    <a:pt x="0" y="65277"/>
                  </a:lnTo>
                </a:path>
              </a:pathLst>
            </a:custGeom>
            <a:ln w="19812">
              <a:solidFill>
                <a:srgbClr val="08345A"/>
              </a:solidFill>
            </a:ln>
          </p:spPr>
          <p:txBody>
            <a:bodyPr wrap="square" lIns="0" tIns="0" rIns="0" bIns="0" rtlCol="0"/>
            <a:lstStyle/>
            <a:p>
              <a:endParaRPr/>
            </a:p>
          </p:txBody>
        </p:sp>
        <p:sp>
          <p:nvSpPr>
            <p:cNvPr id="167" name="object 167"/>
            <p:cNvSpPr/>
            <p:nvPr/>
          </p:nvSpPr>
          <p:spPr>
            <a:xfrm>
              <a:off x="1884426" y="1197864"/>
              <a:ext cx="64135" cy="20320"/>
            </a:xfrm>
            <a:custGeom>
              <a:avLst/>
              <a:gdLst/>
              <a:ahLst/>
              <a:cxnLst/>
              <a:rect l="l" t="t" r="r" b="b"/>
              <a:pathLst>
                <a:path w="64135" h="20319">
                  <a:moveTo>
                    <a:pt x="0" y="19811"/>
                  </a:moveTo>
                  <a:lnTo>
                    <a:pt x="63754" y="19811"/>
                  </a:lnTo>
                  <a:lnTo>
                    <a:pt x="63754" y="0"/>
                  </a:lnTo>
                  <a:lnTo>
                    <a:pt x="0" y="0"/>
                  </a:lnTo>
                  <a:lnTo>
                    <a:pt x="0" y="19811"/>
                  </a:lnTo>
                  <a:close/>
                </a:path>
              </a:pathLst>
            </a:custGeom>
            <a:solidFill>
              <a:srgbClr val="08345A"/>
            </a:solidFill>
          </p:spPr>
          <p:txBody>
            <a:bodyPr wrap="square" lIns="0" tIns="0" rIns="0" bIns="0" rtlCol="0"/>
            <a:lstStyle/>
            <a:p>
              <a:endParaRPr/>
            </a:p>
          </p:txBody>
        </p:sp>
        <p:sp>
          <p:nvSpPr>
            <p:cNvPr id="168" name="object 168"/>
            <p:cNvSpPr/>
            <p:nvPr/>
          </p:nvSpPr>
          <p:spPr>
            <a:xfrm>
              <a:off x="2219706" y="1267205"/>
              <a:ext cx="64135" cy="0"/>
            </a:xfrm>
            <a:custGeom>
              <a:avLst/>
              <a:gdLst/>
              <a:ahLst/>
              <a:cxnLst/>
              <a:rect l="l" t="t" r="r" b="b"/>
              <a:pathLst>
                <a:path w="64135">
                  <a:moveTo>
                    <a:pt x="63754" y="0"/>
                  </a:moveTo>
                  <a:lnTo>
                    <a:pt x="0" y="0"/>
                  </a:lnTo>
                </a:path>
              </a:pathLst>
            </a:custGeom>
            <a:ln w="19812">
              <a:solidFill>
                <a:srgbClr val="08345A"/>
              </a:solidFill>
            </a:ln>
          </p:spPr>
          <p:txBody>
            <a:bodyPr wrap="square" lIns="0" tIns="0" rIns="0" bIns="0" rtlCol="0"/>
            <a:lstStyle/>
            <a:p>
              <a:endParaRPr/>
            </a:p>
          </p:txBody>
        </p:sp>
        <p:sp>
          <p:nvSpPr>
            <p:cNvPr id="169" name="object 169"/>
            <p:cNvSpPr/>
            <p:nvPr/>
          </p:nvSpPr>
          <p:spPr>
            <a:xfrm>
              <a:off x="2251710" y="1235202"/>
              <a:ext cx="0" cy="65405"/>
            </a:xfrm>
            <a:custGeom>
              <a:avLst/>
              <a:gdLst/>
              <a:ahLst/>
              <a:cxnLst/>
              <a:rect l="l" t="t" r="r" b="b"/>
              <a:pathLst>
                <a:path h="65405">
                  <a:moveTo>
                    <a:pt x="0" y="0"/>
                  </a:moveTo>
                  <a:lnTo>
                    <a:pt x="0" y="65277"/>
                  </a:lnTo>
                </a:path>
              </a:pathLst>
            </a:custGeom>
            <a:ln w="19812">
              <a:solidFill>
                <a:srgbClr val="08345A"/>
              </a:solidFill>
            </a:ln>
          </p:spPr>
          <p:txBody>
            <a:bodyPr wrap="square" lIns="0" tIns="0" rIns="0" bIns="0" rtlCol="0"/>
            <a:lstStyle/>
            <a:p>
              <a:endParaRPr/>
            </a:p>
          </p:txBody>
        </p:sp>
        <p:sp>
          <p:nvSpPr>
            <p:cNvPr id="170" name="object 170"/>
            <p:cNvSpPr/>
            <p:nvPr/>
          </p:nvSpPr>
          <p:spPr>
            <a:xfrm>
              <a:off x="2195322" y="1267205"/>
              <a:ext cx="64135" cy="0"/>
            </a:xfrm>
            <a:custGeom>
              <a:avLst/>
              <a:gdLst/>
              <a:ahLst/>
              <a:cxnLst/>
              <a:rect l="l" t="t" r="r" b="b"/>
              <a:pathLst>
                <a:path w="64135">
                  <a:moveTo>
                    <a:pt x="63754" y="0"/>
                  </a:moveTo>
                  <a:lnTo>
                    <a:pt x="0" y="0"/>
                  </a:lnTo>
                </a:path>
              </a:pathLst>
            </a:custGeom>
            <a:ln w="19812">
              <a:solidFill>
                <a:srgbClr val="08345A"/>
              </a:solidFill>
            </a:ln>
          </p:spPr>
          <p:txBody>
            <a:bodyPr wrap="square" lIns="0" tIns="0" rIns="0" bIns="0" rtlCol="0"/>
            <a:lstStyle/>
            <a:p>
              <a:endParaRPr/>
            </a:p>
          </p:txBody>
        </p:sp>
        <p:sp>
          <p:nvSpPr>
            <p:cNvPr id="171" name="object 171"/>
            <p:cNvSpPr/>
            <p:nvPr/>
          </p:nvSpPr>
          <p:spPr>
            <a:xfrm>
              <a:off x="2225802" y="1235202"/>
              <a:ext cx="0" cy="65405"/>
            </a:xfrm>
            <a:custGeom>
              <a:avLst/>
              <a:gdLst/>
              <a:ahLst/>
              <a:cxnLst/>
              <a:rect l="l" t="t" r="r" b="b"/>
              <a:pathLst>
                <a:path h="65405">
                  <a:moveTo>
                    <a:pt x="0" y="0"/>
                  </a:moveTo>
                  <a:lnTo>
                    <a:pt x="0" y="65277"/>
                  </a:lnTo>
                </a:path>
              </a:pathLst>
            </a:custGeom>
            <a:ln w="19812">
              <a:solidFill>
                <a:srgbClr val="08345A"/>
              </a:solidFill>
            </a:ln>
          </p:spPr>
          <p:txBody>
            <a:bodyPr wrap="square" lIns="0" tIns="0" rIns="0" bIns="0" rtlCol="0"/>
            <a:lstStyle/>
            <a:p>
              <a:endParaRPr/>
            </a:p>
          </p:txBody>
        </p:sp>
        <p:sp>
          <p:nvSpPr>
            <p:cNvPr id="172" name="object 172"/>
            <p:cNvSpPr/>
            <p:nvPr/>
          </p:nvSpPr>
          <p:spPr>
            <a:xfrm>
              <a:off x="2032254" y="1223010"/>
              <a:ext cx="64135" cy="0"/>
            </a:xfrm>
            <a:custGeom>
              <a:avLst/>
              <a:gdLst/>
              <a:ahLst/>
              <a:cxnLst/>
              <a:rect l="l" t="t" r="r" b="b"/>
              <a:pathLst>
                <a:path w="64135">
                  <a:moveTo>
                    <a:pt x="63754" y="0"/>
                  </a:moveTo>
                  <a:lnTo>
                    <a:pt x="0" y="0"/>
                  </a:lnTo>
                </a:path>
              </a:pathLst>
            </a:custGeom>
            <a:ln w="19812">
              <a:solidFill>
                <a:srgbClr val="08345A"/>
              </a:solidFill>
            </a:ln>
          </p:spPr>
          <p:txBody>
            <a:bodyPr wrap="square" lIns="0" tIns="0" rIns="0" bIns="0" rtlCol="0"/>
            <a:lstStyle/>
            <a:p>
              <a:endParaRPr/>
            </a:p>
          </p:txBody>
        </p:sp>
        <p:sp>
          <p:nvSpPr>
            <p:cNvPr id="173" name="object 173"/>
            <p:cNvSpPr/>
            <p:nvPr/>
          </p:nvSpPr>
          <p:spPr>
            <a:xfrm>
              <a:off x="2064258" y="1191006"/>
              <a:ext cx="0" cy="65405"/>
            </a:xfrm>
            <a:custGeom>
              <a:avLst/>
              <a:gdLst/>
              <a:ahLst/>
              <a:cxnLst/>
              <a:rect l="l" t="t" r="r" b="b"/>
              <a:pathLst>
                <a:path h="65405">
                  <a:moveTo>
                    <a:pt x="0" y="0"/>
                  </a:moveTo>
                  <a:lnTo>
                    <a:pt x="0" y="65277"/>
                  </a:lnTo>
                </a:path>
              </a:pathLst>
            </a:custGeom>
            <a:ln w="19812">
              <a:solidFill>
                <a:srgbClr val="08345A"/>
              </a:solidFill>
            </a:ln>
          </p:spPr>
          <p:txBody>
            <a:bodyPr wrap="square" lIns="0" tIns="0" rIns="0" bIns="0" rtlCol="0"/>
            <a:lstStyle/>
            <a:p>
              <a:endParaRPr/>
            </a:p>
          </p:txBody>
        </p:sp>
        <p:sp>
          <p:nvSpPr>
            <p:cNvPr id="174" name="object 174"/>
            <p:cNvSpPr/>
            <p:nvPr/>
          </p:nvSpPr>
          <p:spPr>
            <a:xfrm>
              <a:off x="2000250" y="1210818"/>
              <a:ext cx="64135" cy="0"/>
            </a:xfrm>
            <a:custGeom>
              <a:avLst/>
              <a:gdLst/>
              <a:ahLst/>
              <a:cxnLst/>
              <a:rect l="l" t="t" r="r" b="b"/>
              <a:pathLst>
                <a:path w="64135">
                  <a:moveTo>
                    <a:pt x="63754" y="0"/>
                  </a:moveTo>
                  <a:lnTo>
                    <a:pt x="0" y="0"/>
                  </a:lnTo>
                </a:path>
              </a:pathLst>
            </a:custGeom>
            <a:ln w="19812">
              <a:solidFill>
                <a:srgbClr val="08345A"/>
              </a:solidFill>
            </a:ln>
          </p:spPr>
          <p:txBody>
            <a:bodyPr wrap="square" lIns="0" tIns="0" rIns="0" bIns="0" rtlCol="0"/>
            <a:lstStyle/>
            <a:p>
              <a:endParaRPr/>
            </a:p>
          </p:txBody>
        </p:sp>
        <p:sp>
          <p:nvSpPr>
            <p:cNvPr id="175" name="object 175"/>
            <p:cNvSpPr/>
            <p:nvPr/>
          </p:nvSpPr>
          <p:spPr>
            <a:xfrm>
              <a:off x="2032254" y="1178814"/>
              <a:ext cx="0" cy="64135"/>
            </a:xfrm>
            <a:custGeom>
              <a:avLst/>
              <a:gdLst/>
              <a:ahLst/>
              <a:cxnLst/>
              <a:rect l="l" t="t" r="r" b="b"/>
              <a:pathLst>
                <a:path h="64134">
                  <a:moveTo>
                    <a:pt x="0" y="0"/>
                  </a:moveTo>
                  <a:lnTo>
                    <a:pt x="0" y="63753"/>
                  </a:lnTo>
                </a:path>
              </a:pathLst>
            </a:custGeom>
            <a:ln w="19812">
              <a:solidFill>
                <a:srgbClr val="08345A"/>
              </a:solidFill>
            </a:ln>
          </p:spPr>
          <p:txBody>
            <a:bodyPr wrap="square" lIns="0" tIns="0" rIns="0" bIns="0" rtlCol="0"/>
            <a:lstStyle/>
            <a:p>
              <a:endParaRPr/>
            </a:p>
          </p:txBody>
        </p:sp>
        <p:sp>
          <p:nvSpPr>
            <p:cNvPr id="176" name="object 176"/>
            <p:cNvSpPr/>
            <p:nvPr/>
          </p:nvSpPr>
          <p:spPr>
            <a:xfrm>
              <a:off x="1953768" y="1162050"/>
              <a:ext cx="20320" cy="65405"/>
            </a:xfrm>
            <a:custGeom>
              <a:avLst/>
              <a:gdLst/>
              <a:ahLst/>
              <a:cxnLst/>
              <a:rect l="l" t="t" r="r" b="b"/>
              <a:pathLst>
                <a:path w="20319" h="65405">
                  <a:moveTo>
                    <a:pt x="0" y="65277"/>
                  </a:moveTo>
                  <a:lnTo>
                    <a:pt x="19812" y="65277"/>
                  </a:lnTo>
                  <a:lnTo>
                    <a:pt x="19812" y="0"/>
                  </a:lnTo>
                  <a:lnTo>
                    <a:pt x="0" y="0"/>
                  </a:lnTo>
                  <a:lnTo>
                    <a:pt x="0" y="65277"/>
                  </a:lnTo>
                  <a:close/>
                </a:path>
              </a:pathLst>
            </a:custGeom>
            <a:solidFill>
              <a:srgbClr val="08345A"/>
            </a:solidFill>
          </p:spPr>
          <p:txBody>
            <a:bodyPr wrap="square" lIns="0" tIns="0" rIns="0" bIns="0" rtlCol="0"/>
            <a:lstStyle/>
            <a:p>
              <a:endParaRPr/>
            </a:p>
          </p:txBody>
        </p:sp>
        <p:sp>
          <p:nvSpPr>
            <p:cNvPr id="177" name="object 177"/>
            <p:cNvSpPr/>
            <p:nvPr/>
          </p:nvSpPr>
          <p:spPr>
            <a:xfrm>
              <a:off x="1924050" y="1162050"/>
              <a:ext cx="0" cy="65405"/>
            </a:xfrm>
            <a:custGeom>
              <a:avLst/>
              <a:gdLst/>
              <a:ahLst/>
              <a:cxnLst/>
              <a:rect l="l" t="t" r="r" b="b"/>
              <a:pathLst>
                <a:path h="65405">
                  <a:moveTo>
                    <a:pt x="0" y="0"/>
                  </a:moveTo>
                  <a:lnTo>
                    <a:pt x="0" y="65277"/>
                  </a:lnTo>
                </a:path>
              </a:pathLst>
            </a:custGeom>
            <a:ln w="19812">
              <a:solidFill>
                <a:srgbClr val="08345A"/>
              </a:solidFill>
            </a:ln>
          </p:spPr>
          <p:txBody>
            <a:bodyPr wrap="square" lIns="0" tIns="0" rIns="0" bIns="0" rtlCol="0"/>
            <a:lstStyle/>
            <a:p>
              <a:endParaRPr/>
            </a:p>
          </p:txBody>
        </p:sp>
        <p:sp>
          <p:nvSpPr>
            <p:cNvPr id="178" name="object 178"/>
            <p:cNvSpPr/>
            <p:nvPr/>
          </p:nvSpPr>
          <p:spPr>
            <a:xfrm>
              <a:off x="1853946" y="1194053"/>
              <a:ext cx="64135" cy="0"/>
            </a:xfrm>
            <a:custGeom>
              <a:avLst/>
              <a:gdLst/>
              <a:ahLst/>
              <a:cxnLst/>
              <a:rect l="l" t="t" r="r" b="b"/>
              <a:pathLst>
                <a:path w="64135">
                  <a:moveTo>
                    <a:pt x="63754" y="0"/>
                  </a:moveTo>
                  <a:lnTo>
                    <a:pt x="0" y="0"/>
                  </a:lnTo>
                </a:path>
              </a:pathLst>
            </a:custGeom>
            <a:ln w="19812">
              <a:solidFill>
                <a:srgbClr val="08345A"/>
              </a:solidFill>
            </a:ln>
          </p:spPr>
          <p:txBody>
            <a:bodyPr wrap="square" lIns="0" tIns="0" rIns="0" bIns="0" rtlCol="0"/>
            <a:lstStyle/>
            <a:p>
              <a:endParaRPr/>
            </a:p>
          </p:txBody>
        </p:sp>
        <p:sp>
          <p:nvSpPr>
            <p:cNvPr id="179" name="object 179"/>
            <p:cNvSpPr/>
            <p:nvPr/>
          </p:nvSpPr>
          <p:spPr>
            <a:xfrm>
              <a:off x="1885950" y="1162050"/>
              <a:ext cx="0" cy="65405"/>
            </a:xfrm>
            <a:custGeom>
              <a:avLst/>
              <a:gdLst/>
              <a:ahLst/>
              <a:cxnLst/>
              <a:rect l="l" t="t" r="r" b="b"/>
              <a:pathLst>
                <a:path h="65405">
                  <a:moveTo>
                    <a:pt x="0" y="0"/>
                  </a:moveTo>
                  <a:lnTo>
                    <a:pt x="0" y="65277"/>
                  </a:lnTo>
                </a:path>
              </a:pathLst>
            </a:custGeom>
            <a:ln w="19812">
              <a:solidFill>
                <a:srgbClr val="08345A"/>
              </a:solidFill>
            </a:ln>
          </p:spPr>
          <p:txBody>
            <a:bodyPr wrap="square" lIns="0" tIns="0" rIns="0" bIns="0" rtlCol="0"/>
            <a:lstStyle/>
            <a:p>
              <a:endParaRPr/>
            </a:p>
          </p:txBody>
        </p:sp>
        <p:sp>
          <p:nvSpPr>
            <p:cNvPr id="180" name="object 180"/>
            <p:cNvSpPr/>
            <p:nvPr/>
          </p:nvSpPr>
          <p:spPr>
            <a:xfrm>
              <a:off x="1826514" y="1122425"/>
              <a:ext cx="0" cy="65405"/>
            </a:xfrm>
            <a:custGeom>
              <a:avLst/>
              <a:gdLst/>
              <a:ahLst/>
              <a:cxnLst/>
              <a:rect l="l" t="t" r="r" b="b"/>
              <a:pathLst>
                <a:path h="65405">
                  <a:moveTo>
                    <a:pt x="0" y="0"/>
                  </a:moveTo>
                  <a:lnTo>
                    <a:pt x="0" y="65277"/>
                  </a:lnTo>
                </a:path>
              </a:pathLst>
            </a:custGeom>
            <a:ln w="19812">
              <a:solidFill>
                <a:srgbClr val="08345A"/>
              </a:solidFill>
            </a:ln>
          </p:spPr>
          <p:txBody>
            <a:bodyPr wrap="square" lIns="0" tIns="0" rIns="0" bIns="0" rtlCol="0"/>
            <a:lstStyle/>
            <a:p>
              <a:endParaRPr/>
            </a:p>
          </p:txBody>
        </p:sp>
        <p:sp>
          <p:nvSpPr>
            <p:cNvPr id="181" name="object 181"/>
            <p:cNvSpPr/>
            <p:nvPr/>
          </p:nvSpPr>
          <p:spPr>
            <a:xfrm>
              <a:off x="1812798" y="1108710"/>
              <a:ext cx="0" cy="64135"/>
            </a:xfrm>
            <a:custGeom>
              <a:avLst/>
              <a:gdLst/>
              <a:ahLst/>
              <a:cxnLst/>
              <a:rect l="l" t="t" r="r" b="b"/>
              <a:pathLst>
                <a:path h="64134">
                  <a:moveTo>
                    <a:pt x="0" y="0"/>
                  </a:moveTo>
                  <a:lnTo>
                    <a:pt x="0" y="63753"/>
                  </a:lnTo>
                </a:path>
              </a:pathLst>
            </a:custGeom>
            <a:ln w="19812">
              <a:solidFill>
                <a:srgbClr val="08345A"/>
              </a:solidFill>
            </a:ln>
          </p:spPr>
          <p:txBody>
            <a:bodyPr wrap="square" lIns="0" tIns="0" rIns="0" bIns="0" rtlCol="0"/>
            <a:lstStyle/>
            <a:p>
              <a:endParaRPr/>
            </a:p>
          </p:txBody>
        </p:sp>
        <p:sp>
          <p:nvSpPr>
            <p:cNvPr id="182" name="object 182"/>
            <p:cNvSpPr/>
            <p:nvPr/>
          </p:nvSpPr>
          <p:spPr>
            <a:xfrm>
              <a:off x="2600705" y="1408938"/>
              <a:ext cx="64135" cy="0"/>
            </a:xfrm>
            <a:custGeom>
              <a:avLst/>
              <a:gdLst/>
              <a:ahLst/>
              <a:cxnLst/>
              <a:rect l="l" t="t" r="r" b="b"/>
              <a:pathLst>
                <a:path w="64135">
                  <a:moveTo>
                    <a:pt x="63754" y="0"/>
                  </a:moveTo>
                  <a:lnTo>
                    <a:pt x="0" y="0"/>
                  </a:lnTo>
                </a:path>
              </a:pathLst>
            </a:custGeom>
            <a:ln w="19812">
              <a:solidFill>
                <a:srgbClr val="08345A"/>
              </a:solidFill>
            </a:ln>
          </p:spPr>
          <p:txBody>
            <a:bodyPr wrap="square" lIns="0" tIns="0" rIns="0" bIns="0" rtlCol="0"/>
            <a:lstStyle/>
            <a:p>
              <a:endParaRPr/>
            </a:p>
          </p:txBody>
        </p:sp>
        <p:sp>
          <p:nvSpPr>
            <p:cNvPr id="183" name="object 183"/>
            <p:cNvSpPr/>
            <p:nvPr/>
          </p:nvSpPr>
          <p:spPr>
            <a:xfrm>
              <a:off x="2632710" y="1376934"/>
              <a:ext cx="0" cy="64135"/>
            </a:xfrm>
            <a:custGeom>
              <a:avLst/>
              <a:gdLst/>
              <a:ahLst/>
              <a:cxnLst/>
              <a:rect l="l" t="t" r="r" b="b"/>
              <a:pathLst>
                <a:path h="64134">
                  <a:moveTo>
                    <a:pt x="0" y="0"/>
                  </a:moveTo>
                  <a:lnTo>
                    <a:pt x="0" y="63753"/>
                  </a:lnTo>
                </a:path>
              </a:pathLst>
            </a:custGeom>
            <a:ln w="19812">
              <a:solidFill>
                <a:srgbClr val="08345A"/>
              </a:solidFill>
            </a:ln>
          </p:spPr>
          <p:txBody>
            <a:bodyPr wrap="square" lIns="0" tIns="0" rIns="0" bIns="0" rtlCol="0"/>
            <a:lstStyle/>
            <a:p>
              <a:endParaRPr/>
            </a:p>
          </p:txBody>
        </p:sp>
        <p:sp>
          <p:nvSpPr>
            <p:cNvPr id="184" name="object 184"/>
            <p:cNvSpPr/>
            <p:nvPr/>
          </p:nvSpPr>
          <p:spPr>
            <a:xfrm>
              <a:off x="2576322" y="1408938"/>
              <a:ext cx="64135" cy="0"/>
            </a:xfrm>
            <a:custGeom>
              <a:avLst/>
              <a:gdLst/>
              <a:ahLst/>
              <a:cxnLst/>
              <a:rect l="l" t="t" r="r" b="b"/>
              <a:pathLst>
                <a:path w="64135">
                  <a:moveTo>
                    <a:pt x="63754" y="0"/>
                  </a:moveTo>
                  <a:lnTo>
                    <a:pt x="0" y="0"/>
                  </a:lnTo>
                </a:path>
              </a:pathLst>
            </a:custGeom>
            <a:ln w="19812">
              <a:solidFill>
                <a:srgbClr val="08345A"/>
              </a:solidFill>
            </a:ln>
          </p:spPr>
          <p:txBody>
            <a:bodyPr wrap="square" lIns="0" tIns="0" rIns="0" bIns="0" rtlCol="0"/>
            <a:lstStyle/>
            <a:p>
              <a:endParaRPr/>
            </a:p>
          </p:txBody>
        </p:sp>
        <p:sp>
          <p:nvSpPr>
            <p:cNvPr id="185" name="object 185"/>
            <p:cNvSpPr/>
            <p:nvPr/>
          </p:nvSpPr>
          <p:spPr>
            <a:xfrm>
              <a:off x="2608326" y="1376934"/>
              <a:ext cx="0" cy="64135"/>
            </a:xfrm>
            <a:custGeom>
              <a:avLst/>
              <a:gdLst/>
              <a:ahLst/>
              <a:cxnLst/>
              <a:rect l="l" t="t" r="r" b="b"/>
              <a:pathLst>
                <a:path h="64134">
                  <a:moveTo>
                    <a:pt x="0" y="0"/>
                  </a:moveTo>
                  <a:lnTo>
                    <a:pt x="0" y="63753"/>
                  </a:lnTo>
                </a:path>
              </a:pathLst>
            </a:custGeom>
            <a:ln w="19812">
              <a:solidFill>
                <a:srgbClr val="08345A"/>
              </a:solidFill>
            </a:ln>
          </p:spPr>
          <p:txBody>
            <a:bodyPr wrap="square" lIns="0" tIns="0" rIns="0" bIns="0" rtlCol="0"/>
            <a:lstStyle/>
            <a:p>
              <a:endParaRPr/>
            </a:p>
          </p:txBody>
        </p:sp>
        <p:sp>
          <p:nvSpPr>
            <p:cNvPr id="186" name="object 186"/>
            <p:cNvSpPr/>
            <p:nvPr/>
          </p:nvSpPr>
          <p:spPr>
            <a:xfrm>
              <a:off x="2430018" y="1296162"/>
              <a:ext cx="64135" cy="0"/>
            </a:xfrm>
            <a:custGeom>
              <a:avLst/>
              <a:gdLst/>
              <a:ahLst/>
              <a:cxnLst/>
              <a:rect l="l" t="t" r="r" b="b"/>
              <a:pathLst>
                <a:path w="64135">
                  <a:moveTo>
                    <a:pt x="63754" y="0"/>
                  </a:moveTo>
                  <a:lnTo>
                    <a:pt x="0" y="0"/>
                  </a:lnTo>
                </a:path>
              </a:pathLst>
            </a:custGeom>
            <a:ln w="19812">
              <a:solidFill>
                <a:srgbClr val="08345A"/>
              </a:solidFill>
            </a:ln>
          </p:spPr>
          <p:txBody>
            <a:bodyPr wrap="square" lIns="0" tIns="0" rIns="0" bIns="0" rtlCol="0"/>
            <a:lstStyle/>
            <a:p>
              <a:endParaRPr/>
            </a:p>
          </p:txBody>
        </p:sp>
        <p:sp>
          <p:nvSpPr>
            <p:cNvPr id="187" name="object 187"/>
            <p:cNvSpPr/>
            <p:nvPr/>
          </p:nvSpPr>
          <p:spPr>
            <a:xfrm>
              <a:off x="2462022" y="1264157"/>
              <a:ext cx="0" cy="64135"/>
            </a:xfrm>
            <a:custGeom>
              <a:avLst/>
              <a:gdLst/>
              <a:ahLst/>
              <a:cxnLst/>
              <a:rect l="l" t="t" r="r" b="b"/>
              <a:pathLst>
                <a:path h="64134">
                  <a:moveTo>
                    <a:pt x="0" y="0"/>
                  </a:moveTo>
                  <a:lnTo>
                    <a:pt x="0" y="63753"/>
                  </a:lnTo>
                </a:path>
              </a:pathLst>
            </a:custGeom>
            <a:ln w="19812">
              <a:solidFill>
                <a:srgbClr val="08345A"/>
              </a:solidFill>
            </a:ln>
          </p:spPr>
          <p:txBody>
            <a:bodyPr wrap="square" lIns="0" tIns="0" rIns="0" bIns="0" rtlCol="0"/>
            <a:lstStyle/>
            <a:p>
              <a:endParaRPr/>
            </a:p>
          </p:txBody>
        </p:sp>
        <p:sp>
          <p:nvSpPr>
            <p:cNvPr id="188" name="object 188"/>
            <p:cNvSpPr/>
            <p:nvPr/>
          </p:nvSpPr>
          <p:spPr>
            <a:xfrm>
              <a:off x="2419350" y="1296162"/>
              <a:ext cx="64135" cy="0"/>
            </a:xfrm>
            <a:custGeom>
              <a:avLst/>
              <a:gdLst/>
              <a:ahLst/>
              <a:cxnLst/>
              <a:rect l="l" t="t" r="r" b="b"/>
              <a:pathLst>
                <a:path w="64135">
                  <a:moveTo>
                    <a:pt x="63754" y="0"/>
                  </a:moveTo>
                  <a:lnTo>
                    <a:pt x="0" y="0"/>
                  </a:lnTo>
                </a:path>
              </a:pathLst>
            </a:custGeom>
            <a:ln w="19812">
              <a:solidFill>
                <a:srgbClr val="08345A"/>
              </a:solidFill>
            </a:ln>
          </p:spPr>
          <p:txBody>
            <a:bodyPr wrap="square" lIns="0" tIns="0" rIns="0" bIns="0" rtlCol="0"/>
            <a:lstStyle/>
            <a:p>
              <a:endParaRPr/>
            </a:p>
          </p:txBody>
        </p:sp>
        <p:sp>
          <p:nvSpPr>
            <p:cNvPr id="189" name="object 189"/>
            <p:cNvSpPr/>
            <p:nvPr/>
          </p:nvSpPr>
          <p:spPr>
            <a:xfrm>
              <a:off x="2451354" y="1264157"/>
              <a:ext cx="0" cy="64135"/>
            </a:xfrm>
            <a:custGeom>
              <a:avLst/>
              <a:gdLst/>
              <a:ahLst/>
              <a:cxnLst/>
              <a:rect l="l" t="t" r="r" b="b"/>
              <a:pathLst>
                <a:path h="64134">
                  <a:moveTo>
                    <a:pt x="0" y="0"/>
                  </a:moveTo>
                  <a:lnTo>
                    <a:pt x="0" y="63753"/>
                  </a:lnTo>
                </a:path>
              </a:pathLst>
            </a:custGeom>
            <a:ln w="19812">
              <a:solidFill>
                <a:srgbClr val="08345A"/>
              </a:solidFill>
            </a:ln>
          </p:spPr>
          <p:txBody>
            <a:bodyPr wrap="square" lIns="0" tIns="0" rIns="0" bIns="0" rtlCol="0"/>
            <a:lstStyle/>
            <a:p>
              <a:endParaRPr/>
            </a:p>
          </p:txBody>
        </p:sp>
        <p:sp>
          <p:nvSpPr>
            <p:cNvPr id="190" name="object 190"/>
            <p:cNvSpPr/>
            <p:nvPr/>
          </p:nvSpPr>
          <p:spPr>
            <a:xfrm>
              <a:off x="1792986" y="1125473"/>
              <a:ext cx="0" cy="2722245"/>
            </a:xfrm>
            <a:custGeom>
              <a:avLst/>
              <a:gdLst/>
              <a:ahLst/>
              <a:cxnLst/>
              <a:rect l="l" t="t" r="r" b="b"/>
              <a:pathLst>
                <a:path h="2722245">
                  <a:moveTo>
                    <a:pt x="0" y="0"/>
                  </a:moveTo>
                  <a:lnTo>
                    <a:pt x="0" y="2721864"/>
                  </a:lnTo>
                </a:path>
              </a:pathLst>
            </a:custGeom>
            <a:ln w="19812">
              <a:solidFill>
                <a:srgbClr val="000000"/>
              </a:solidFill>
            </a:ln>
          </p:spPr>
          <p:txBody>
            <a:bodyPr wrap="square" lIns="0" tIns="0" rIns="0" bIns="0" rtlCol="0"/>
            <a:lstStyle/>
            <a:p>
              <a:endParaRPr/>
            </a:p>
          </p:txBody>
        </p:sp>
        <p:sp>
          <p:nvSpPr>
            <p:cNvPr id="191" name="object 191"/>
            <p:cNvSpPr/>
            <p:nvPr/>
          </p:nvSpPr>
          <p:spPr>
            <a:xfrm>
              <a:off x="1789938" y="3847338"/>
              <a:ext cx="5024755" cy="0"/>
            </a:xfrm>
            <a:custGeom>
              <a:avLst/>
              <a:gdLst/>
              <a:ahLst/>
              <a:cxnLst/>
              <a:rect l="l" t="t" r="r" b="b"/>
              <a:pathLst>
                <a:path w="5024755">
                  <a:moveTo>
                    <a:pt x="5024374" y="0"/>
                  </a:moveTo>
                  <a:lnTo>
                    <a:pt x="0" y="0"/>
                  </a:lnTo>
                </a:path>
              </a:pathLst>
            </a:custGeom>
            <a:ln w="19812">
              <a:solidFill>
                <a:srgbClr val="000000"/>
              </a:solidFill>
            </a:ln>
          </p:spPr>
          <p:txBody>
            <a:bodyPr wrap="square" lIns="0" tIns="0" rIns="0" bIns="0" rtlCol="0"/>
            <a:lstStyle/>
            <a:p>
              <a:endParaRPr/>
            </a:p>
          </p:txBody>
        </p:sp>
        <p:sp>
          <p:nvSpPr>
            <p:cNvPr id="192" name="object 192"/>
            <p:cNvSpPr/>
            <p:nvPr/>
          </p:nvSpPr>
          <p:spPr>
            <a:xfrm>
              <a:off x="1792986" y="3848861"/>
              <a:ext cx="0" cy="54610"/>
            </a:xfrm>
            <a:custGeom>
              <a:avLst/>
              <a:gdLst/>
              <a:ahLst/>
              <a:cxnLst/>
              <a:rect l="l" t="t" r="r" b="b"/>
              <a:pathLst>
                <a:path h="54610">
                  <a:moveTo>
                    <a:pt x="0" y="0"/>
                  </a:moveTo>
                  <a:lnTo>
                    <a:pt x="0" y="54571"/>
                  </a:lnTo>
                </a:path>
              </a:pathLst>
            </a:custGeom>
            <a:ln w="19812">
              <a:solidFill>
                <a:srgbClr val="000000"/>
              </a:solidFill>
            </a:ln>
          </p:spPr>
          <p:txBody>
            <a:bodyPr wrap="square" lIns="0" tIns="0" rIns="0" bIns="0" rtlCol="0"/>
            <a:lstStyle/>
            <a:p>
              <a:endParaRPr/>
            </a:p>
          </p:txBody>
        </p:sp>
        <p:sp>
          <p:nvSpPr>
            <p:cNvPr id="193" name="object 193"/>
            <p:cNvSpPr/>
            <p:nvPr/>
          </p:nvSpPr>
          <p:spPr>
            <a:xfrm>
              <a:off x="2105406" y="3848861"/>
              <a:ext cx="0" cy="54610"/>
            </a:xfrm>
            <a:custGeom>
              <a:avLst/>
              <a:gdLst/>
              <a:ahLst/>
              <a:cxnLst/>
              <a:rect l="l" t="t" r="r" b="b"/>
              <a:pathLst>
                <a:path h="54610">
                  <a:moveTo>
                    <a:pt x="0" y="0"/>
                  </a:moveTo>
                  <a:lnTo>
                    <a:pt x="0" y="54571"/>
                  </a:lnTo>
                </a:path>
              </a:pathLst>
            </a:custGeom>
            <a:ln w="19812">
              <a:solidFill>
                <a:srgbClr val="000000"/>
              </a:solidFill>
            </a:ln>
          </p:spPr>
          <p:txBody>
            <a:bodyPr wrap="square" lIns="0" tIns="0" rIns="0" bIns="0" rtlCol="0"/>
            <a:lstStyle/>
            <a:p>
              <a:endParaRPr/>
            </a:p>
          </p:txBody>
        </p:sp>
        <p:sp>
          <p:nvSpPr>
            <p:cNvPr id="194" name="object 194"/>
            <p:cNvSpPr/>
            <p:nvPr/>
          </p:nvSpPr>
          <p:spPr>
            <a:xfrm>
              <a:off x="2419350" y="3848861"/>
              <a:ext cx="0" cy="54610"/>
            </a:xfrm>
            <a:custGeom>
              <a:avLst/>
              <a:gdLst/>
              <a:ahLst/>
              <a:cxnLst/>
              <a:rect l="l" t="t" r="r" b="b"/>
              <a:pathLst>
                <a:path h="54610">
                  <a:moveTo>
                    <a:pt x="0" y="0"/>
                  </a:moveTo>
                  <a:lnTo>
                    <a:pt x="0" y="54571"/>
                  </a:lnTo>
                </a:path>
              </a:pathLst>
            </a:custGeom>
            <a:ln w="19812">
              <a:solidFill>
                <a:srgbClr val="000000"/>
              </a:solidFill>
            </a:ln>
          </p:spPr>
          <p:txBody>
            <a:bodyPr wrap="square" lIns="0" tIns="0" rIns="0" bIns="0" rtlCol="0"/>
            <a:lstStyle/>
            <a:p>
              <a:endParaRPr/>
            </a:p>
          </p:txBody>
        </p:sp>
        <p:sp>
          <p:nvSpPr>
            <p:cNvPr id="195" name="object 195"/>
            <p:cNvSpPr/>
            <p:nvPr/>
          </p:nvSpPr>
          <p:spPr>
            <a:xfrm>
              <a:off x="2731769" y="3848861"/>
              <a:ext cx="0" cy="54610"/>
            </a:xfrm>
            <a:custGeom>
              <a:avLst/>
              <a:gdLst/>
              <a:ahLst/>
              <a:cxnLst/>
              <a:rect l="l" t="t" r="r" b="b"/>
              <a:pathLst>
                <a:path h="54610">
                  <a:moveTo>
                    <a:pt x="0" y="0"/>
                  </a:moveTo>
                  <a:lnTo>
                    <a:pt x="0" y="54571"/>
                  </a:lnTo>
                </a:path>
              </a:pathLst>
            </a:custGeom>
            <a:ln w="19812">
              <a:solidFill>
                <a:srgbClr val="000000"/>
              </a:solidFill>
            </a:ln>
          </p:spPr>
          <p:txBody>
            <a:bodyPr wrap="square" lIns="0" tIns="0" rIns="0" bIns="0" rtlCol="0"/>
            <a:lstStyle/>
            <a:p>
              <a:endParaRPr/>
            </a:p>
          </p:txBody>
        </p:sp>
        <p:sp>
          <p:nvSpPr>
            <p:cNvPr id="196" name="object 196"/>
            <p:cNvSpPr/>
            <p:nvPr/>
          </p:nvSpPr>
          <p:spPr>
            <a:xfrm>
              <a:off x="3045713" y="3848861"/>
              <a:ext cx="0" cy="54610"/>
            </a:xfrm>
            <a:custGeom>
              <a:avLst/>
              <a:gdLst/>
              <a:ahLst/>
              <a:cxnLst/>
              <a:rect l="l" t="t" r="r" b="b"/>
              <a:pathLst>
                <a:path h="54610">
                  <a:moveTo>
                    <a:pt x="0" y="0"/>
                  </a:moveTo>
                  <a:lnTo>
                    <a:pt x="0" y="54571"/>
                  </a:lnTo>
                </a:path>
              </a:pathLst>
            </a:custGeom>
            <a:ln w="19812">
              <a:solidFill>
                <a:srgbClr val="000000"/>
              </a:solidFill>
            </a:ln>
          </p:spPr>
          <p:txBody>
            <a:bodyPr wrap="square" lIns="0" tIns="0" rIns="0" bIns="0" rtlCol="0"/>
            <a:lstStyle/>
            <a:p>
              <a:endParaRPr/>
            </a:p>
          </p:txBody>
        </p:sp>
        <p:sp>
          <p:nvSpPr>
            <p:cNvPr id="197" name="object 197"/>
            <p:cNvSpPr/>
            <p:nvPr/>
          </p:nvSpPr>
          <p:spPr>
            <a:xfrm>
              <a:off x="3358133" y="3848861"/>
              <a:ext cx="0" cy="54610"/>
            </a:xfrm>
            <a:custGeom>
              <a:avLst/>
              <a:gdLst/>
              <a:ahLst/>
              <a:cxnLst/>
              <a:rect l="l" t="t" r="r" b="b"/>
              <a:pathLst>
                <a:path h="54610">
                  <a:moveTo>
                    <a:pt x="0" y="0"/>
                  </a:moveTo>
                  <a:lnTo>
                    <a:pt x="0" y="54571"/>
                  </a:lnTo>
                </a:path>
              </a:pathLst>
            </a:custGeom>
            <a:ln w="19812">
              <a:solidFill>
                <a:srgbClr val="000000"/>
              </a:solidFill>
            </a:ln>
          </p:spPr>
          <p:txBody>
            <a:bodyPr wrap="square" lIns="0" tIns="0" rIns="0" bIns="0" rtlCol="0"/>
            <a:lstStyle/>
            <a:p>
              <a:endParaRPr/>
            </a:p>
          </p:txBody>
        </p:sp>
        <p:sp>
          <p:nvSpPr>
            <p:cNvPr id="198" name="object 198"/>
            <p:cNvSpPr/>
            <p:nvPr/>
          </p:nvSpPr>
          <p:spPr>
            <a:xfrm>
              <a:off x="3672077" y="3848861"/>
              <a:ext cx="0" cy="54610"/>
            </a:xfrm>
            <a:custGeom>
              <a:avLst/>
              <a:gdLst/>
              <a:ahLst/>
              <a:cxnLst/>
              <a:rect l="l" t="t" r="r" b="b"/>
              <a:pathLst>
                <a:path h="54610">
                  <a:moveTo>
                    <a:pt x="0" y="0"/>
                  </a:moveTo>
                  <a:lnTo>
                    <a:pt x="0" y="54571"/>
                  </a:lnTo>
                </a:path>
              </a:pathLst>
            </a:custGeom>
            <a:ln w="19812">
              <a:solidFill>
                <a:srgbClr val="000000"/>
              </a:solidFill>
            </a:ln>
          </p:spPr>
          <p:txBody>
            <a:bodyPr wrap="square" lIns="0" tIns="0" rIns="0" bIns="0" rtlCol="0"/>
            <a:lstStyle/>
            <a:p>
              <a:endParaRPr/>
            </a:p>
          </p:txBody>
        </p:sp>
        <p:sp>
          <p:nvSpPr>
            <p:cNvPr id="199" name="object 199"/>
            <p:cNvSpPr/>
            <p:nvPr/>
          </p:nvSpPr>
          <p:spPr>
            <a:xfrm>
              <a:off x="3986022" y="3848861"/>
              <a:ext cx="0" cy="54610"/>
            </a:xfrm>
            <a:custGeom>
              <a:avLst/>
              <a:gdLst/>
              <a:ahLst/>
              <a:cxnLst/>
              <a:rect l="l" t="t" r="r" b="b"/>
              <a:pathLst>
                <a:path h="54610">
                  <a:moveTo>
                    <a:pt x="0" y="0"/>
                  </a:moveTo>
                  <a:lnTo>
                    <a:pt x="0" y="54571"/>
                  </a:lnTo>
                </a:path>
              </a:pathLst>
            </a:custGeom>
            <a:ln w="19812">
              <a:solidFill>
                <a:srgbClr val="000000"/>
              </a:solidFill>
            </a:ln>
          </p:spPr>
          <p:txBody>
            <a:bodyPr wrap="square" lIns="0" tIns="0" rIns="0" bIns="0" rtlCol="0"/>
            <a:lstStyle/>
            <a:p>
              <a:endParaRPr/>
            </a:p>
          </p:txBody>
        </p:sp>
        <p:sp>
          <p:nvSpPr>
            <p:cNvPr id="200" name="object 200"/>
            <p:cNvSpPr/>
            <p:nvPr/>
          </p:nvSpPr>
          <p:spPr>
            <a:xfrm>
              <a:off x="4298442" y="3848861"/>
              <a:ext cx="0" cy="54610"/>
            </a:xfrm>
            <a:custGeom>
              <a:avLst/>
              <a:gdLst/>
              <a:ahLst/>
              <a:cxnLst/>
              <a:rect l="l" t="t" r="r" b="b"/>
              <a:pathLst>
                <a:path h="54610">
                  <a:moveTo>
                    <a:pt x="0" y="0"/>
                  </a:moveTo>
                  <a:lnTo>
                    <a:pt x="0" y="54571"/>
                  </a:lnTo>
                </a:path>
              </a:pathLst>
            </a:custGeom>
            <a:ln w="19812">
              <a:solidFill>
                <a:srgbClr val="000000"/>
              </a:solidFill>
            </a:ln>
          </p:spPr>
          <p:txBody>
            <a:bodyPr wrap="square" lIns="0" tIns="0" rIns="0" bIns="0" rtlCol="0"/>
            <a:lstStyle/>
            <a:p>
              <a:endParaRPr/>
            </a:p>
          </p:txBody>
        </p:sp>
        <p:sp>
          <p:nvSpPr>
            <p:cNvPr id="201" name="object 201"/>
            <p:cNvSpPr/>
            <p:nvPr/>
          </p:nvSpPr>
          <p:spPr>
            <a:xfrm>
              <a:off x="4612386" y="3848861"/>
              <a:ext cx="0" cy="54610"/>
            </a:xfrm>
            <a:custGeom>
              <a:avLst/>
              <a:gdLst/>
              <a:ahLst/>
              <a:cxnLst/>
              <a:rect l="l" t="t" r="r" b="b"/>
              <a:pathLst>
                <a:path h="54610">
                  <a:moveTo>
                    <a:pt x="0" y="0"/>
                  </a:moveTo>
                  <a:lnTo>
                    <a:pt x="0" y="54571"/>
                  </a:lnTo>
                </a:path>
              </a:pathLst>
            </a:custGeom>
            <a:ln w="19812">
              <a:solidFill>
                <a:srgbClr val="000000"/>
              </a:solidFill>
            </a:ln>
          </p:spPr>
          <p:txBody>
            <a:bodyPr wrap="square" lIns="0" tIns="0" rIns="0" bIns="0" rtlCol="0"/>
            <a:lstStyle/>
            <a:p>
              <a:endParaRPr/>
            </a:p>
          </p:txBody>
        </p:sp>
        <p:sp>
          <p:nvSpPr>
            <p:cNvPr id="202" name="object 202"/>
            <p:cNvSpPr/>
            <p:nvPr/>
          </p:nvSpPr>
          <p:spPr>
            <a:xfrm>
              <a:off x="4924805" y="3848861"/>
              <a:ext cx="0" cy="54610"/>
            </a:xfrm>
            <a:custGeom>
              <a:avLst/>
              <a:gdLst/>
              <a:ahLst/>
              <a:cxnLst/>
              <a:rect l="l" t="t" r="r" b="b"/>
              <a:pathLst>
                <a:path h="54610">
                  <a:moveTo>
                    <a:pt x="0" y="0"/>
                  </a:moveTo>
                  <a:lnTo>
                    <a:pt x="0" y="54571"/>
                  </a:lnTo>
                </a:path>
              </a:pathLst>
            </a:custGeom>
            <a:ln w="19812">
              <a:solidFill>
                <a:srgbClr val="000000"/>
              </a:solidFill>
            </a:ln>
          </p:spPr>
          <p:txBody>
            <a:bodyPr wrap="square" lIns="0" tIns="0" rIns="0" bIns="0" rtlCol="0"/>
            <a:lstStyle/>
            <a:p>
              <a:endParaRPr/>
            </a:p>
          </p:txBody>
        </p:sp>
        <p:sp>
          <p:nvSpPr>
            <p:cNvPr id="203" name="object 203"/>
            <p:cNvSpPr/>
            <p:nvPr/>
          </p:nvSpPr>
          <p:spPr>
            <a:xfrm>
              <a:off x="5238750" y="3848861"/>
              <a:ext cx="0" cy="54610"/>
            </a:xfrm>
            <a:custGeom>
              <a:avLst/>
              <a:gdLst/>
              <a:ahLst/>
              <a:cxnLst/>
              <a:rect l="l" t="t" r="r" b="b"/>
              <a:pathLst>
                <a:path h="54610">
                  <a:moveTo>
                    <a:pt x="0" y="0"/>
                  </a:moveTo>
                  <a:lnTo>
                    <a:pt x="0" y="54571"/>
                  </a:lnTo>
                </a:path>
              </a:pathLst>
            </a:custGeom>
            <a:ln w="19812">
              <a:solidFill>
                <a:srgbClr val="000000"/>
              </a:solidFill>
            </a:ln>
          </p:spPr>
          <p:txBody>
            <a:bodyPr wrap="square" lIns="0" tIns="0" rIns="0" bIns="0" rtlCol="0"/>
            <a:lstStyle/>
            <a:p>
              <a:endParaRPr/>
            </a:p>
          </p:txBody>
        </p:sp>
        <p:sp>
          <p:nvSpPr>
            <p:cNvPr id="204" name="object 204"/>
            <p:cNvSpPr/>
            <p:nvPr/>
          </p:nvSpPr>
          <p:spPr>
            <a:xfrm>
              <a:off x="5551169" y="3848861"/>
              <a:ext cx="0" cy="54610"/>
            </a:xfrm>
            <a:custGeom>
              <a:avLst/>
              <a:gdLst/>
              <a:ahLst/>
              <a:cxnLst/>
              <a:rect l="l" t="t" r="r" b="b"/>
              <a:pathLst>
                <a:path h="54610">
                  <a:moveTo>
                    <a:pt x="0" y="0"/>
                  </a:moveTo>
                  <a:lnTo>
                    <a:pt x="0" y="54571"/>
                  </a:lnTo>
                </a:path>
              </a:pathLst>
            </a:custGeom>
            <a:ln w="19812">
              <a:solidFill>
                <a:srgbClr val="000000"/>
              </a:solidFill>
            </a:ln>
          </p:spPr>
          <p:txBody>
            <a:bodyPr wrap="square" lIns="0" tIns="0" rIns="0" bIns="0" rtlCol="0"/>
            <a:lstStyle/>
            <a:p>
              <a:endParaRPr/>
            </a:p>
          </p:txBody>
        </p:sp>
        <p:sp>
          <p:nvSpPr>
            <p:cNvPr id="205" name="object 205"/>
            <p:cNvSpPr/>
            <p:nvPr/>
          </p:nvSpPr>
          <p:spPr>
            <a:xfrm>
              <a:off x="5865113" y="3848861"/>
              <a:ext cx="0" cy="54610"/>
            </a:xfrm>
            <a:custGeom>
              <a:avLst/>
              <a:gdLst/>
              <a:ahLst/>
              <a:cxnLst/>
              <a:rect l="l" t="t" r="r" b="b"/>
              <a:pathLst>
                <a:path h="54610">
                  <a:moveTo>
                    <a:pt x="0" y="0"/>
                  </a:moveTo>
                  <a:lnTo>
                    <a:pt x="0" y="54571"/>
                  </a:lnTo>
                </a:path>
              </a:pathLst>
            </a:custGeom>
            <a:ln w="19812">
              <a:solidFill>
                <a:srgbClr val="000000"/>
              </a:solidFill>
            </a:ln>
          </p:spPr>
          <p:txBody>
            <a:bodyPr wrap="square" lIns="0" tIns="0" rIns="0" bIns="0" rtlCol="0"/>
            <a:lstStyle/>
            <a:p>
              <a:endParaRPr/>
            </a:p>
          </p:txBody>
        </p:sp>
        <p:sp>
          <p:nvSpPr>
            <p:cNvPr id="206" name="object 206"/>
            <p:cNvSpPr/>
            <p:nvPr/>
          </p:nvSpPr>
          <p:spPr>
            <a:xfrm>
              <a:off x="6177533" y="3848861"/>
              <a:ext cx="0" cy="54610"/>
            </a:xfrm>
            <a:custGeom>
              <a:avLst/>
              <a:gdLst/>
              <a:ahLst/>
              <a:cxnLst/>
              <a:rect l="l" t="t" r="r" b="b"/>
              <a:pathLst>
                <a:path h="54610">
                  <a:moveTo>
                    <a:pt x="0" y="0"/>
                  </a:moveTo>
                  <a:lnTo>
                    <a:pt x="0" y="54571"/>
                  </a:lnTo>
                </a:path>
              </a:pathLst>
            </a:custGeom>
            <a:ln w="19812">
              <a:solidFill>
                <a:srgbClr val="000000"/>
              </a:solidFill>
            </a:ln>
          </p:spPr>
          <p:txBody>
            <a:bodyPr wrap="square" lIns="0" tIns="0" rIns="0" bIns="0" rtlCol="0"/>
            <a:lstStyle/>
            <a:p>
              <a:endParaRPr/>
            </a:p>
          </p:txBody>
        </p:sp>
        <p:sp>
          <p:nvSpPr>
            <p:cNvPr id="207" name="object 207"/>
            <p:cNvSpPr/>
            <p:nvPr/>
          </p:nvSpPr>
          <p:spPr>
            <a:xfrm>
              <a:off x="6491477" y="3848861"/>
              <a:ext cx="0" cy="54610"/>
            </a:xfrm>
            <a:custGeom>
              <a:avLst/>
              <a:gdLst/>
              <a:ahLst/>
              <a:cxnLst/>
              <a:rect l="l" t="t" r="r" b="b"/>
              <a:pathLst>
                <a:path h="54610">
                  <a:moveTo>
                    <a:pt x="0" y="0"/>
                  </a:moveTo>
                  <a:lnTo>
                    <a:pt x="0" y="54571"/>
                  </a:lnTo>
                </a:path>
              </a:pathLst>
            </a:custGeom>
            <a:ln w="19812">
              <a:solidFill>
                <a:srgbClr val="000000"/>
              </a:solidFill>
            </a:ln>
          </p:spPr>
          <p:txBody>
            <a:bodyPr wrap="square" lIns="0" tIns="0" rIns="0" bIns="0" rtlCol="0"/>
            <a:lstStyle/>
            <a:p>
              <a:endParaRPr/>
            </a:p>
          </p:txBody>
        </p:sp>
        <p:sp>
          <p:nvSpPr>
            <p:cNvPr id="208" name="object 208"/>
            <p:cNvSpPr/>
            <p:nvPr/>
          </p:nvSpPr>
          <p:spPr>
            <a:xfrm>
              <a:off x="6800850" y="3848861"/>
              <a:ext cx="0" cy="54610"/>
            </a:xfrm>
            <a:custGeom>
              <a:avLst/>
              <a:gdLst/>
              <a:ahLst/>
              <a:cxnLst/>
              <a:rect l="l" t="t" r="r" b="b"/>
              <a:pathLst>
                <a:path h="54610">
                  <a:moveTo>
                    <a:pt x="0" y="0"/>
                  </a:moveTo>
                  <a:lnTo>
                    <a:pt x="0" y="54571"/>
                  </a:lnTo>
                </a:path>
              </a:pathLst>
            </a:custGeom>
            <a:ln w="19812">
              <a:solidFill>
                <a:srgbClr val="000000"/>
              </a:solidFill>
            </a:ln>
          </p:spPr>
          <p:txBody>
            <a:bodyPr wrap="square" lIns="0" tIns="0" rIns="0" bIns="0" rtlCol="0"/>
            <a:lstStyle/>
            <a:p>
              <a:endParaRPr/>
            </a:p>
          </p:txBody>
        </p:sp>
        <p:sp>
          <p:nvSpPr>
            <p:cNvPr id="209" name="object 209"/>
            <p:cNvSpPr/>
            <p:nvPr/>
          </p:nvSpPr>
          <p:spPr>
            <a:xfrm>
              <a:off x="1732026" y="1136142"/>
              <a:ext cx="54610" cy="0"/>
            </a:xfrm>
            <a:custGeom>
              <a:avLst/>
              <a:gdLst/>
              <a:ahLst/>
              <a:cxnLst/>
              <a:rect l="l" t="t" r="r" b="b"/>
              <a:pathLst>
                <a:path w="54610">
                  <a:moveTo>
                    <a:pt x="54610" y="0"/>
                  </a:moveTo>
                  <a:lnTo>
                    <a:pt x="0" y="0"/>
                  </a:lnTo>
                </a:path>
              </a:pathLst>
            </a:custGeom>
            <a:ln w="19812">
              <a:solidFill>
                <a:srgbClr val="000000"/>
              </a:solidFill>
            </a:ln>
          </p:spPr>
          <p:txBody>
            <a:bodyPr wrap="square" lIns="0" tIns="0" rIns="0" bIns="0" rtlCol="0"/>
            <a:lstStyle/>
            <a:p>
              <a:endParaRPr/>
            </a:p>
          </p:txBody>
        </p:sp>
        <p:sp>
          <p:nvSpPr>
            <p:cNvPr id="210" name="object 210"/>
            <p:cNvSpPr/>
            <p:nvPr/>
          </p:nvSpPr>
          <p:spPr>
            <a:xfrm>
              <a:off x="1732026" y="1407413"/>
              <a:ext cx="54610" cy="0"/>
            </a:xfrm>
            <a:custGeom>
              <a:avLst/>
              <a:gdLst/>
              <a:ahLst/>
              <a:cxnLst/>
              <a:rect l="l" t="t" r="r" b="b"/>
              <a:pathLst>
                <a:path w="54610">
                  <a:moveTo>
                    <a:pt x="54610" y="0"/>
                  </a:moveTo>
                  <a:lnTo>
                    <a:pt x="0" y="0"/>
                  </a:lnTo>
                </a:path>
              </a:pathLst>
            </a:custGeom>
            <a:ln w="19812">
              <a:solidFill>
                <a:srgbClr val="000000"/>
              </a:solidFill>
            </a:ln>
          </p:spPr>
          <p:txBody>
            <a:bodyPr wrap="square" lIns="0" tIns="0" rIns="0" bIns="0" rtlCol="0"/>
            <a:lstStyle/>
            <a:p>
              <a:endParaRPr/>
            </a:p>
          </p:txBody>
        </p:sp>
        <p:sp>
          <p:nvSpPr>
            <p:cNvPr id="211" name="object 211"/>
            <p:cNvSpPr/>
            <p:nvPr/>
          </p:nvSpPr>
          <p:spPr>
            <a:xfrm>
              <a:off x="1732026" y="1678686"/>
              <a:ext cx="54610" cy="0"/>
            </a:xfrm>
            <a:custGeom>
              <a:avLst/>
              <a:gdLst/>
              <a:ahLst/>
              <a:cxnLst/>
              <a:rect l="l" t="t" r="r" b="b"/>
              <a:pathLst>
                <a:path w="54610">
                  <a:moveTo>
                    <a:pt x="54610" y="0"/>
                  </a:moveTo>
                  <a:lnTo>
                    <a:pt x="0" y="0"/>
                  </a:lnTo>
                </a:path>
              </a:pathLst>
            </a:custGeom>
            <a:ln w="19812">
              <a:solidFill>
                <a:srgbClr val="000000"/>
              </a:solidFill>
            </a:ln>
          </p:spPr>
          <p:txBody>
            <a:bodyPr wrap="square" lIns="0" tIns="0" rIns="0" bIns="0" rtlCol="0"/>
            <a:lstStyle/>
            <a:p>
              <a:endParaRPr/>
            </a:p>
          </p:txBody>
        </p:sp>
        <p:sp>
          <p:nvSpPr>
            <p:cNvPr id="212" name="object 212"/>
            <p:cNvSpPr/>
            <p:nvPr/>
          </p:nvSpPr>
          <p:spPr>
            <a:xfrm>
              <a:off x="1732026" y="1949958"/>
              <a:ext cx="54610" cy="0"/>
            </a:xfrm>
            <a:custGeom>
              <a:avLst/>
              <a:gdLst/>
              <a:ahLst/>
              <a:cxnLst/>
              <a:rect l="l" t="t" r="r" b="b"/>
              <a:pathLst>
                <a:path w="54610">
                  <a:moveTo>
                    <a:pt x="54610" y="0"/>
                  </a:moveTo>
                  <a:lnTo>
                    <a:pt x="0" y="0"/>
                  </a:lnTo>
                </a:path>
              </a:pathLst>
            </a:custGeom>
            <a:ln w="19812">
              <a:solidFill>
                <a:srgbClr val="000000"/>
              </a:solidFill>
            </a:ln>
          </p:spPr>
          <p:txBody>
            <a:bodyPr wrap="square" lIns="0" tIns="0" rIns="0" bIns="0" rtlCol="0"/>
            <a:lstStyle/>
            <a:p>
              <a:endParaRPr/>
            </a:p>
          </p:txBody>
        </p:sp>
        <p:sp>
          <p:nvSpPr>
            <p:cNvPr id="213" name="object 213"/>
            <p:cNvSpPr/>
            <p:nvPr/>
          </p:nvSpPr>
          <p:spPr>
            <a:xfrm>
              <a:off x="1732026" y="2221230"/>
              <a:ext cx="54610" cy="0"/>
            </a:xfrm>
            <a:custGeom>
              <a:avLst/>
              <a:gdLst/>
              <a:ahLst/>
              <a:cxnLst/>
              <a:rect l="l" t="t" r="r" b="b"/>
              <a:pathLst>
                <a:path w="54610">
                  <a:moveTo>
                    <a:pt x="54610" y="0"/>
                  </a:moveTo>
                  <a:lnTo>
                    <a:pt x="0" y="0"/>
                  </a:lnTo>
                </a:path>
              </a:pathLst>
            </a:custGeom>
            <a:ln w="19812">
              <a:solidFill>
                <a:srgbClr val="000000"/>
              </a:solidFill>
            </a:ln>
          </p:spPr>
          <p:txBody>
            <a:bodyPr wrap="square" lIns="0" tIns="0" rIns="0" bIns="0" rtlCol="0"/>
            <a:lstStyle/>
            <a:p>
              <a:endParaRPr/>
            </a:p>
          </p:txBody>
        </p:sp>
        <p:sp>
          <p:nvSpPr>
            <p:cNvPr id="214" name="object 214"/>
            <p:cNvSpPr/>
            <p:nvPr/>
          </p:nvSpPr>
          <p:spPr>
            <a:xfrm>
              <a:off x="1732026" y="2492502"/>
              <a:ext cx="54610" cy="0"/>
            </a:xfrm>
            <a:custGeom>
              <a:avLst/>
              <a:gdLst/>
              <a:ahLst/>
              <a:cxnLst/>
              <a:rect l="l" t="t" r="r" b="b"/>
              <a:pathLst>
                <a:path w="54610">
                  <a:moveTo>
                    <a:pt x="54610" y="0"/>
                  </a:moveTo>
                  <a:lnTo>
                    <a:pt x="0" y="0"/>
                  </a:lnTo>
                </a:path>
              </a:pathLst>
            </a:custGeom>
            <a:ln w="19812">
              <a:solidFill>
                <a:srgbClr val="000000"/>
              </a:solidFill>
            </a:ln>
          </p:spPr>
          <p:txBody>
            <a:bodyPr wrap="square" lIns="0" tIns="0" rIns="0" bIns="0" rtlCol="0"/>
            <a:lstStyle/>
            <a:p>
              <a:endParaRPr/>
            </a:p>
          </p:txBody>
        </p:sp>
        <p:sp>
          <p:nvSpPr>
            <p:cNvPr id="215" name="object 215"/>
            <p:cNvSpPr/>
            <p:nvPr/>
          </p:nvSpPr>
          <p:spPr>
            <a:xfrm>
              <a:off x="1732026" y="2763773"/>
              <a:ext cx="54610" cy="0"/>
            </a:xfrm>
            <a:custGeom>
              <a:avLst/>
              <a:gdLst/>
              <a:ahLst/>
              <a:cxnLst/>
              <a:rect l="l" t="t" r="r" b="b"/>
              <a:pathLst>
                <a:path w="54610">
                  <a:moveTo>
                    <a:pt x="54610" y="0"/>
                  </a:moveTo>
                  <a:lnTo>
                    <a:pt x="0" y="0"/>
                  </a:lnTo>
                </a:path>
              </a:pathLst>
            </a:custGeom>
            <a:ln w="19812">
              <a:solidFill>
                <a:srgbClr val="000000"/>
              </a:solidFill>
            </a:ln>
          </p:spPr>
          <p:txBody>
            <a:bodyPr wrap="square" lIns="0" tIns="0" rIns="0" bIns="0" rtlCol="0"/>
            <a:lstStyle/>
            <a:p>
              <a:endParaRPr/>
            </a:p>
          </p:txBody>
        </p:sp>
        <p:sp>
          <p:nvSpPr>
            <p:cNvPr id="216" name="object 216"/>
            <p:cNvSpPr/>
            <p:nvPr/>
          </p:nvSpPr>
          <p:spPr>
            <a:xfrm>
              <a:off x="1732026" y="3035045"/>
              <a:ext cx="54610" cy="0"/>
            </a:xfrm>
            <a:custGeom>
              <a:avLst/>
              <a:gdLst/>
              <a:ahLst/>
              <a:cxnLst/>
              <a:rect l="l" t="t" r="r" b="b"/>
              <a:pathLst>
                <a:path w="54610">
                  <a:moveTo>
                    <a:pt x="54610" y="0"/>
                  </a:moveTo>
                  <a:lnTo>
                    <a:pt x="0" y="0"/>
                  </a:lnTo>
                </a:path>
              </a:pathLst>
            </a:custGeom>
            <a:ln w="19812">
              <a:solidFill>
                <a:srgbClr val="000000"/>
              </a:solidFill>
            </a:ln>
          </p:spPr>
          <p:txBody>
            <a:bodyPr wrap="square" lIns="0" tIns="0" rIns="0" bIns="0" rtlCol="0"/>
            <a:lstStyle/>
            <a:p>
              <a:endParaRPr/>
            </a:p>
          </p:txBody>
        </p:sp>
        <p:sp>
          <p:nvSpPr>
            <p:cNvPr id="217" name="object 217"/>
            <p:cNvSpPr/>
            <p:nvPr/>
          </p:nvSpPr>
          <p:spPr>
            <a:xfrm>
              <a:off x="1732026" y="3304794"/>
              <a:ext cx="54610" cy="0"/>
            </a:xfrm>
            <a:custGeom>
              <a:avLst/>
              <a:gdLst/>
              <a:ahLst/>
              <a:cxnLst/>
              <a:rect l="l" t="t" r="r" b="b"/>
              <a:pathLst>
                <a:path w="54610">
                  <a:moveTo>
                    <a:pt x="54610" y="0"/>
                  </a:moveTo>
                  <a:lnTo>
                    <a:pt x="0" y="0"/>
                  </a:lnTo>
                </a:path>
              </a:pathLst>
            </a:custGeom>
            <a:ln w="19812">
              <a:solidFill>
                <a:srgbClr val="000000"/>
              </a:solidFill>
            </a:ln>
          </p:spPr>
          <p:txBody>
            <a:bodyPr wrap="square" lIns="0" tIns="0" rIns="0" bIns="0" rtlCol="0"/>
            <a:lstStyle/>
            <a:p>
              <a:endParaRPr/>
            </a:p>
          </p:txBody>
        </p:sp>
        <p:sp>
          <p:nvSpPr>
            <p:cNvPr id="218" name="object 218"/>
            <p:cNvSpPr/>
            <p:nvPr/>
          </p:nvSpPr>
          <p:spPr>
            <a:xfrm>
              <a:off x="1732026" y="3576066"/>
              <a:ext cx="54610" cy="0"/>
            </a:xfrm>
            <a:custGeom>
              <a:avLst/>
              <a:gdLst/>
              <a:ahLst/>
              <a:cxnLst/>
              <a:rect l="l" t="t" r="r" b="b"/>
              <a:pathLst>
                <a:path w="54610">
                  <a:moveTo>
                    <a:pt x="54610" y="0"/>
                  </a:moveTo>
                  <a:lnTo>
                    <a:pt x="0" y="0"/>
                  </a:lnTo>
                </a:path>
              </a:pathLst>
            </a:custGeom>
            <a:ln w="19812">
              <a:solidFill>
                <a:srgbClr val="000000"/>
              </a:solidFill>
            </a:ln>
          </p:spPr>
          <p:txBody>
            <a:bodyPr wrap="square" lIns="0" tIns="0" rIns="0" bIns="0" rtlCol="0"/>
            <a:lstStyle/>
            <a:p>
              <a:endParaRPr/>
            </a:p>
          </p:txBody>
        </p:sp>
        <p:sp>
          <p:nvSpPr>
            <p:cNvPr id="219" name="object 219"/>
            <p:cNvSpPr/>
            <p:nvPr/>
          </p:nvSpPr>
          <p:spPr>
            <a:xfrm>
              <a:off x="1732026" y="3847338"/>
              <a:ext cx="54610" cy="0"/>
            </a:xfrm>
            <a:custGeom>
              <a:avLst/>
              <a:gdLst/>
              <a:ahLst/>
              <a:cxnLst/>
              <a:rect l="l" t="t" r="r" b="b"/>
              <a:pathLst>
                <a:path w="54610">
                  <a:moveTo>
                    <a:pt x="54610" y="0"/>
                  </a:moveTo>
                  <a:lnTo>
                    <a:pt x="0" y="0"/>
                  </a:lnTo>
                </a:path>
              </a:pathLst>
            </a:custGeom>
            <a:ln w="19812">
              <a:solidFill>
                <a:srgbClr val="000000"/>
              </a:solidFill>
            </a:ln>
          </p:spPr>
          <p:txBody>
            <a:bodyPr wrap="square" lIns="0" tIns="0" rIns="0" bIns="0" rtlCol="0"/>
            <a:lstStyle/>
            <a:p>
              <a:endParaRPr/>
            </a:p>
          </p:txBody>
        </p:sp>
        <p:sp>
          <p:nvSpPr>
            <p:cNvPr id="220" name="object 220"/>
            <p:cNvSpPr/>
            <p:nvPr/>
          </p:nvSpPr>
          <p:spPr>
            <a:xfrm>
              <a:off x="3672077" y="2463546"/>
              <a:ext cx="0" cy="1401445"/>
            </a:xfrm>
            <a:custGeom>
              <a:avLst/>
              <a:gdLst/>
              <a:ahLst/>
              <a:cxnLst/>
              <a:rect l="l" t="t" r="r" b="b"/>
              <a:pathLst>
                <a:path h="1401445">
                  <a:moveTo>
                    <a:pt x="0" y="1401190"/>
                  </a:moveTo>
                  <a:lnTo>
                    <a:pt x="0" y="0"/>
                  </a:lnTo>
                </a:path>
              </a:pathLst>
            </a:custGeom>
            <a:ln w="19812">
              <a:solidFill>
                <a:srgbClr val="A6A6A6"/>
              </a:solidFill>
              <a:prstDash val="sysDash"/>
            </a:ln>
          </p:spPr>
          <p:txBody>
            <a:bodyPr wrap="square" lIns="0" tIns="0" rIns="0" bIns="0" rtlCol="0"/>
            <a:lstStyle/>
            <a:p>
              <a:endParaRPr/>
            </a:p>
          </p:txBody>
        </p:sp>
        <p:sp>
          <p:nvSpPr>
            <p:cNvPr id="221" name="object 221"/>
            <p:cNvSpPr/>
            <p:nvPr/>
          </p:nvSpPr>
          <p:spPr>
            <a:xfrm>
              <a:off x="4618482" y="2942082"/>
              <a:ext cx="0" cy="949960"/>
            </a:xfrm>
            <a:custGeom>
              <a:avLst/>
              <a:gdLst/>
              <a:ahLst/>
              <a:cxnLst/>
              <a:rect l="l" t="t" r="r" b="b"/>
              <a:pathLst>
                <a:path h="949960">
                  <a:moveTo>
                    <a:pt x="0" y="949706"/>
                  </a:moveTo>
                  <a:lnTo>
                    <a:pt x="0" y="0"/>
                  </a:lnTo>
                </a:path>
              </a:pathLst>
            </a:custGeom>
            <a:ln w="19812">
              <a:solidFill>
                <a:srgbClr val="A6A6A6"/>
              </a:solidFill>
              <a:prstDash val="sysDash"/>
            </a:ln>
          </p:spPr>
          <p:txBody>
            <a:bodyPr wrap="square" lIns="0" tIns="0" rIns="0" bIns="0" rtlCol="0"/>
            <a:lstStyle/>
            <a:p>
              <a:endParaRPr/>
            </a:p>
          </p:txBody>
        </p:sp>
      </p:grpSp>
      <p:sp>
        <p:nvSpPr>
          <p:cNvPr id="222" name="object 222"/>
          <p:cNvSpPr txBox="1"/>
          <p:nvPr/>
        </p:nvSpPr>
        <p:spPr>
          <a:xfrm>
            <a:off x="1745996" y="3912153"/>
            <a:ext cx="5149215" cy="380365"/>
          </a:xfrm>
          <a:prstGeom prst="rect">
            <a:avLst/>
          </a:prstGeom>
        </p:spPr>
        <p:txBody>
          <a:bodyPr vert="horz" wrap="square" lIns="0" tIns="12700" rIns="0" bIns="0" rtlCol="0">
            <a:spAutoFit/>
          </a:bodyPr>
          <a:lstStyle/>
          <a:p>
            <a:pPr marL="12700">
              <a:lnSpc>
                <a:spcPts val="1395"/>
              </a:lnSpc>
              <a:spcBef>
                <a:spcPts val="100"/>
              </a:spcBef>
              <a:tabLst>
                <a:tab pos="323850" algn="l"/>
                <a:tab pos="634365" algn="l"/>
                <a:tab pos="949960" algn="l"/>
                <a:tab pos="1266190" algn="l"/>
                <a:tab pos="1533525" algn="l"/>
                <a:tab pos="1849120" algn="l"/>
                <a:tab pos="2153920" algn="l"/>
                <a:tab pos="2470150" algn="l"/>
                <a:tab pos="2785745" algn="l"/>
                <a:tab pos="3101340" algn="l"/>
                <a:tab pos="3416935" algn="l"/>
                <a:tab pos="3727450" algn="l"/>
                <a:tab pos="4043045" algn="l"/>
                <a:tab pos="4347845" algn="l"/>
                <a:tab pos="4664075" algn="l"/>
                <a:tab pos="4968240" algn="l"/>
              </a:tabLst>
            </a:pPr>
            <a:r>
              <a:rPr sz="1200" spc="-50">
                <a:latin typeface="Arial"/>
                <a:cs typeface="Arial"/>
              </a:rPr>
              <a:t>0</a:t>
            </a:r>
            <a:r>
              <a:rPr sz="1200">
                <a:latin typeface="Arial"/>
                <a:cs typeface="Arial"/>
              </a:rPr>
              <a:t>	</a:t>
            </a:r>
            <a:r>
              <a:rPr sz="1200" spc="-50">
                <a:latin typeface="Arial"/>
                <a:cs typeface="Arial"/>
              </a:rPr>
              <a:t>2</a:t>
            </a:r>
            <a:r>
              <a:rPr sz="1200">
                <a:latin typeface="Arial"/>
                <a:cs typeface="Arial"/>
              </a:rPr>
              <a:t>	</a:t>
            </a:r>
            <a:r>
              <a:rPr sz="1200" spc="-50">
                <a:latin typeface="Arial"/>
                <a:cs typeface="Arial"/>
              </a:rPr>
              <a:t>4</a:t>
            </a:r>
            <a:r>
              <a:rPr sz="1200">
                <a:latin typeface="Arial"/>
                <a:cs typeface="Arial"/>
              </a:rPr>
              <a:t>	</a:t>
            </a:r>
            <a:r>
              <a:rPr sz="1200" spc="-50">
                <a:latin typeface="Arial"/>
                <a:cs typeface="Arial"/>
              </a:rPr>
              <a:t>6</a:t>
            </a:r>
            <a:r>
              <a:rPr sz="1200">
                <a:latin typeface="Arial"/>
                <a:cs typeface="Arial"/>
              </a:rPr>
              <a:t>	</a:t>
            </a:r>
            <a:r>
              <a:rPr sz="1200" spc="-50">
                <a:latin typeface="Arial"/>
                <a:cs typeface="Arial"/>
              </a:rPr>
              <a:t>8</a:t>
            </a:r>
            <a:r>
              <a:rPr sz="1200">
                <a:latin typeface="Arial"/>
                <a:cs typeface="Arial"/>
              </a:rPr>
              <a:t>	</a:t>
            </a:r>
            <a:r>
              <a:rPr sz="1200" spc="-25">
                <a:latin typeface="Arial"/>
                <a:cs typeface="Arial"/>
              </a:rPr>
              <a:t>10</a:t>
            </a:r>
            <a:r>
              <a:rPr sz="1200">
                <a:latin typeface="Arial"/>
                <a:cs typeface="Arial"/>
              </a:rPr>
              <a:t>	</a:t>
            </a:r>
            <a:r>
              <a:rPr sz="1200" spc="-25">
                <a:latin typeface="Arial"/>
                <a:cs typeface="Arial"/>
              </a:rPr>
              <a:t>12</a:t>
            </a:r>
            <a:r>
              <a:rPr sz="1200">
                <a:latin typeface="Arial"/>
                <a:cs typeface="Arial"/>
              </a:rPr>
              <a:t>	</a:t>
            </a:r>
            <a:r>
              <a:rPr sz="1200" spc="-25">
                <a:latin typeface="Arial"/>
                <a:cs typeface="Arial"/>
              </a:rPr>
              <a:t>14</a:t>
            </a:r>
            <a:r>
              <a:rPr sz="1200">
                <a:latin typeface="Arial"/>
                <a:cs typeface="Arial"/>
              </a:rPr>
              <a:t>	</a:t>
            </a:r>
            <a:r>
              <a:rPr sz="1200" spc="-25">
                <a:latin typeface="Arial"/>
                <a:cs typeface="Arial"/>
              </a:rPr>
              <a:t>16</a:t>
            </a:r>
            <a:r>
              <a:rPr sz="1200">
                <a:latin typeface="Arial"/>
                <a:cs typeface="Arial"/>
              </a:rPr>
              <a:t>	</a:t>
            </a:r>
            <a:r>
              <a:rPr sz="1200" spc="-25">
                <a:latin typeface="Arial"/>
                <a:cs typeface="Arial"/>
              </a:rPr>
              <a:t>18</a:t>
            </a:r>
            <a:r>
              <a:rPr sz="1200">
                <a:latin typeface="Arial"/>
                <a:cs typeface="Arial"/>
              </a:rPr>
              <a:t>	</a:t>
            </a:r>
            <a:r>
              <a:rPr sz="1200" spc="-25">
                <a:latin typeface="Arial"/>
                <a:cs typeface="Arial"/>
              </a:rPr>
              <a:t>20</a:t>
            </a:r>
            <a:r>
              <a:rPr sz="1200">
                <a:latin typeface="Arial"/>
                <a:cs typeface="Arial"/>
              </a:rPr>
              <a:t>	</a:t>
            </a:r>
            <a:r>
              <a:rPr sz="1200" spc="-25">
                <a:latin typeface="Arial"/>
                <a:cs typeface="Arial"/>
              </a:rPr>
              <a:t>22</a:t>
            </a:r>
            <a:r>
              <a:rPr sz="1200">
                <a:latin typeface="Arial"/>
                <a:cs typeface="Arial"/>
              </a:rPr>
              <a:t>	</a:t>
            </a:r>
            <a:r>
              <a:rPr sz="1200" spc="-25">
                <a:latin typeface="Arial"/>
                <a:cs typeface="Arial"/>
              </a:rPr>
              <a:t>24</a:t>
            </a:r>
            <a:r>
              <a:rPr sz="1200">
                <a:latin typeface="Arial"/>
                <a:cs typeface="Arial"/>
              </a:rPr>
              <a:t>	</a:t>
            </a:r>
            <a:r>
              <a:rPr sz="1200" spc="-25">
                <a:latin typeface="Arial"/>
                <a:cs typeface="Arial"/>
              </a:rPr>
              <a:t>26</a:t>
            </a:r>
            <a:r>
              <a:rPr sz="1200">
                <a:latin typeface="Arial"/>
                <a:cs typeface="Arial"/>
              </a:rPr>
              <a:t>	</a:t>
            </a:r>
            <a:r>
              <a:rPr sz="1200" spc="-25">
                <a:latin typeface="Arial"/>
                <a:cs typeface="Arial"/>
              </a:rPr>
              <a:t>28</a:t>
            </a:r>
            <a:r>
              <a:rPr sz="1200">
                <a:latin typeface="Arial"/>
                <a:cs typeface="Arial"/>
              </a:rPr>
              <a:t>	</a:t>
            </a:r>
            <a:r>
              <a:rPr sz="1200" spc="-25">
                <a:latin typeface="Arial"/>
                <a:cs typeface="Arial"/>
              </a:rPr>
              <a:t>30</a:t>
            </a:r>
            <a:r>
              <a:rPr sz="1200">
                <a:latin typeface="Arial"/>
                <a:cs typeface="Arial"/>
              </a:rPr>
              <a:t>	</a:t>
            </a:r>
            <a:r>
              <a:rPr sz="1200" spc="-25">
                <a:latin typeface="Arial"/>
                <a:cs typeface="Arial"/>
              </a:rPr>
              <a:t>32</a:t>
            </a:r>
            <a:endParaRPr sz="1200">
              <a:latin typeface="Arial"/>
              <a:cs typeface="Arial"/>
            </a:endParaRPr>
          </a:p>
          <a:p>
            <a:pPr marL="2234565">
              <a:lnSpc>
                <a:spcPts val="1395"/>
              </a:lnSpc>
            </a:pPr>
            <a:r>
              <a:rPr sz="1200" b="1">
                <a:latin typeface="Arial"/>
                <a:cs typeface="Arial"/>
              </a:rPr>
              <a:t>Time,</a:t>
            </a:r>
            <a:r>
              <a:rPr sz="1200" b="1" spc="-45">
                <a:latin typeface="Arial"/>
                <a:cs typeface="Arial"/>
              </a:rPr>
              <a:t> </a:t>
            </a:r>
            <a:r>
              <a:rPr sz="1200" b="1" spc="-25">
                <a:latin typeface="Arial"/>
                <a:cs typeface="Arial"/>
              </a:rPr>
              <a:t>mo</a:t>
            </a:r>
            <a:endParaRPr sz="1200">
              <a:latin typeface="Arial"/>
              <a:cs typeface="Arial"/>
            </a:endParaRPr>
          </a:p>
        </p:txBody>
      </p:sp>
      <p:sp>
        <p:nvSpPr>
          <p:cNvPr id="223" name="object 223"/>
          <p:cNvSpPr txBox="1"/>
          <p:nvPr/>
        </p:nvSpPr>
        <p:spPr>
          <a:xfrm>
            <a:off x="1437894" y="934391"/>
            <a:ext cx="278130" cy="3016885"/>
          </a:xfrm>
          <a:prstGeom prst="rect">
            <a:avLst/>
          </a:prstGeom>
        </p:spPr>
        <p:txBody>
          <a:bodyPr vert="horz" wrap="square" lIns="0" tIns="103505" rIns="0" bIns="0" rtlCol="0">
            <a:spAutoFit/>
          </a:bodyPr>
          <a:lstStyle/>
          <a:p>
            <a:pPr marL="12700">
              <a:spcBef>
                <a:spcPts val="815"/>
              </a:spcBef>
            </a:pPr>
            <a:r>
              <a:rPr sz="1200" spc="-25">
                <a:latin typeface="Arial"/>
                <a:cs typeface="Arial"/>
              </a:rPr>
              <a:t>100</a:t>
            </a:r>
            <a:endParaRPr sz="1200">
              <a:latin typeface="Arial"/>
              <a:cs typeface="Arial"/>
            </a:endParaRPr>
          </a:p>
          <a:p>
            <a:pPr marL="95885">
              <a:spcBef>
                <a:spcPts val="715"/>
              </a:spcBef>
            </a:pPr>
            <a:r>
              <a:rPr sz="1200" spc="-25">
                <a:latin typeface="Arial"/>
                <a:cs typeface="Arial"/>
              </a:rPr>
              <a:t>90</a:t>
            </a:r>
            <a:endParaRPr sz="1200">
              <a:latin typeface="Arial"/>
              <a:cs typeface="Arial"/>
            </a:endParaRPr>
          </a:p>
          <a:p>
            <a:pPr marL="95885">
              <a:spcBef>
                <a:spcPts val="790"/>
              </a:spcBef>
            </a:pPr>
            <a:r>
              <a:rPr sz="1200" spc="-25">
                <a:latin typeface="Arial"/>
                <a:cs typeface="Arial"/>
              </a:rPr>
              <a:t>80</a:t>
            </a:r>
            <a:endParaRPr sz="1200">
              <a:latin typeface="Arial"/>
              <a:cs typeface="Arial"/>
            </a:endParaRPr>
          </a:p>
          <a:p>
            <a:pPr marL="95885">
              <a:spcBef>
                <a:spcPts val="595"/>
              </a:spcBef>
            </a:pPr>
            <a:r>
              <a:rPr sz="1200" spc="-25">
                <a:latin typeface="Arial"/>
                <a:cs typeface="Arial"/>
              </a:rPr>
              <a:t>70</a:t>
            </a:r>
            <a:endParaRPr sz="1200">
              <a:latin typeface="Arial"/>
              <a:cs typeface="Arial"/>
            </a:endParaRPr>
          </a:p>
          <a:p>
            <a:pPr marL="95885">
              <a:spcBef>
                <a:spcPts val="690"/>
              </a:spcBef>
            </a:pPr>
            <a:r>
              <a:rPr sz="1200" spc="-25">
                <a:latin typeface="Arial"/>
                <a:cs typeface="Arial"/>
              </a:rPr>
              <a:t>60</a:t>
            </a:r>
            <a:endParaRPr sz="1200">
              <a:latin typeface="Arial"/>
              <a:cs typeface="Arial"/>
            </a:endParaRPr>
          </a:p>
          <a:p>
            <a:pPr marL="95885">
              <a:spcBef>
                <a:spcPts val="720"/>
              </a:spcBef>
            </a:pPr>
            <a:r>
              <a:rPr sz="1200" spc="-25">
                <a:latin typeface="Arial"/>
                <a:cs typeface="Arial"/>
              </a:rPr>
              <a:t>50</a:t>
            </a:r>
            <a:endParaRPr sz="1200">
              <a:latin typeface="Arial"/>
              <a:cs typeface="Arial"/>
            </a:endParaRPr>
          </a:p>
          <a:p>
            <a:pPr marL="95885">
              <a:spcBef>
                <a:spcPts val="675"/>
              </a:spcBef>
            </a:pPr>
            <a:r>
              <a:rPr sz="1200" spc="-25">
                <a:latin typeface="Arial"/>
                <a:cs typeface="Arial"/>
              </a:rPr>
              <a:t>40</a:t>
            </a:r>
            <a:endParaRPr sz="1200">
              <a:latin typeface="Arial"/>
              <a:cs typeface="Arial"/>
            </a:endParaRPr>
          </a:p>
          <a:p>
            <a:pPr marL="95885">
              <a:spcBef>
                <a:spcPts val="645"/>
              </a:spcBef>
            </a:pPr>
            <a:r>
              <a:rPr sz="1200" spc="-25">
                <a:latin typeface="Arial"/>
                <a:cs typeface="Arial"/>
              </a:rPr>
              <a:t>30</a:t>
            </a:r>
            <a:endParaRPr sz="1200">
              <a:latin typeface="Arial"/>
              <a:cs typeface="Arial"/>
            </a:endParaRPr>
          </a:p>
          <a:p>
            <a:pPr marL="95885">
              <a:spcBef>
                <a:spcPts val="750"/>
              </a:spcBef>
            </a:pPr>
            <a:r>
              <a:rPr sz="1200" spc="-25">
                <a:latin typeface="Arial"/>
                <a:cs typeface="Arial"/>
              </a:rPr>
              <a:t>20</a:t>
            </a:r>
            <a:endParaRPr sz="1200">
              <a:latin typeface="Arial"/>
              <a:cs typeface="Arial"/>
            </a:endParaRPr>
          </a:p>
          <a:p>
            <a:pPr marL="95885">
              <a:spcBef>
                <a:spcPts val="680"/>
              </a:spcBef>
            </a:pPr>
            <a:r>
              <a:rPr sz="1200" spc="-25">
                <a:latin typeface="Arial"/>
                <a:cs typeface="Arial"/>
              </a:rPr>
              <a:t>10</a:t>
            </a:r>
            <a:endParaRPr sz="1200">
              <a:latin typeface="Arial"/>
              <a:cs typeface="Arial"/>
            </a:endParaRPr>
          </a:p>
          <a:p>
            <a:pPr marL="180340">
              <a:spcBef>
                <a:spcPts val="735"/>
              </a:spcBef>
            </a:pPr>
            <a:r>
              <a:rPr sz="1200" spc="-50">
                <a:latin typeface="Arial"/>
                <a:cs typeface="Arial"/>
              </a:rPr>
              <a:t>0</a:t>
            </a:r>
            <a:endParaRPr sz="1200">
              <a:latin typeface="Arial"/>
              <a:cs typeface="Arial"/>
            </a:endParaRPr>
          </a:p>
        </p:txBody>
      </p:sp>
      <p:sp>
        <p:nvSpPr>
          <p:cNvPr id="225" name="object 225"/>
          <p:cNvSpPr txBox="1"/>
          <p:nvPr/>
        </p:nvSpPr>
        <p:spPr>
          <a:xfrm>
            <a:off x="3701541" y="2292446"/>
            <a:ext cx="661670" cy="182101"/>
          </a:xfrm>
          <a:prstGeom prst="rect">
            <a:avLst/>
          </a:prstGeom>
        </p:spPr>
        <p:txBody>
          <a:bodyPr vert="horz" wrap="square" lIns="0" tIns="12700" rIns="0" bIns="0" rtlCol="0">
            <a:spAutoFit/>
          </a:bodyPr>
          <a:lstStyle/>
          <a:p>
            <a:pPr marL="12700">
              <a:spcBef>
                <a:spcPts val="100"/>
              </a:spcBef>
            </a:pPr>
            <a:r>
              <a:rPr sz="1100" spc="-10">
                <a:latin typeface="Arial"/>
                <a:cs typeface="Arial"/>
              </a:rPr>
              <a:t>12-</a:t>
            </a:r>
            <a:r>
              <a:rPr sz="1100">
                <a:latin typeface="Arial"/>
                <a:cs typeface="Arial"/>
              </a:rPr>
              <a:t>mo</a:t>
            </a:r>
            <a:r>
              <a:rPr sz="1100" spc="-15">
                <a:latin typeface="Arial"/>
                <a:cs typeface="Arial"/>
              </a:rPr>
              <a:t> </a:t>
            </a:r>
            <a:r>
              <a:rPr sz="1100" spc="-25">
                <a:latin typeface="Arial"/>
                <a:cs typeface="Arial"/>
              </a:rPr>
              <a:t>OS</a:t>
            </a:r>
            <a:endParaRPr sz="1100">
              <a:latin typeface="Arial"/>
              <a:cs typeface="Arial"/>
            </a:endParaRPr>
          </a:p>
        </p:txBody>
      </p:sp>
      <p:sp>
        <p:nvSpPr>
          <p:cNvPr id="226" name="object 226"/>
          <p:cNvSpPr txBox="1"/>
          <p:nvPr/>
        </p:nvSpPr>
        <p:spPr>
          <a:xfrm>
            <a:off x="4647057" y="3101384"/>
            <a:ext cx="400050" cy="173766"/>
          </a:xfrm>
          <a:prstGeom prst="rect">
            <a:avLst/>
          </a:prstGeom>
        </p:spPr>
        <p:txBody>
          <a:bodyPr vert="horz" wrap="square" lIns="0" tIns="12065" rIns="0" bIns="0" rtlCol="0">
            <a:spAutoFit/>
          </a:bodyPr>
          <a:lstStyle/>
          <a:p>
            <a:pPr marL="12700">
              <a:spcBef>
                <a:spcPts val="95"/>
              </a:spcBef>
            </a:pPr>
            <a:r>
              <a:rPr sz="1050" spc="-10">
                <a:solidFill>
                  <a:srgbClr val="08345A"/>
                </a:solidFill>
                <a:latin typeface="Arial"/>
                <a:cs typeface="Arial"/>
              </a:rPr>
              <a:t>34.0%</a:t>
            </a:r>
            <a:endParaRPr sz="1050">
              <a:latin typeface="Arial"/>
              <a:cs typeface="Arial"/>
            </a:endParaRPr>
          </a:p>
        </p:txBody>
      </p:sp>
      <p:sp>
        <p:nvSpPr>
          <p:cNvPr id="227" name="object 227"/>
          <p:cNvSpPr txBox="1"/>
          <p:nvPr/>
        </p:nvSpPr>
        <p:spPr>
          <a:xfrm>
            <a:off x="3706115" y="2595466"/>
            <a:ext cx="399415" cy="173124"/>
          </a:xfrm>
          <a:prstGeom prst="rect">
            <a:avLst/>
          </a:prstGeom>
        </p:spPr>
        <p:txBody>
          <a:bodyPr vert="horz" wrap="square" lIns="0" tIns="11430" rIns="0" bIns="0" rtlCol="0">
            <a:spAutoFit/>
          </a:bodyPr>
          <a:lstStyle/>
          <a:p>
            <a:pPr marL="12700">
              <a:spcBef>
                <a:spcPts val="90"/>
              </a:spcBef>
            </a:pPr>
            <a:r>
              <a:rPr sz="1050" spc="-10">
                <a:solidFill>
                  <a:srgbClr val="08345A"/>
                </a:solidFill>
                <a:latin typeface="Arial"/>
                <a:cs typeface="Arial"/>
              </a:rPr>
              <a:t>51.9%</a:t>
            </a:r>
            <a:endParaRPr sz="1050">
              <a:latin typeface="Arial"/>
              <a:cs typeface="Arial"/>
            </a:endParaRPr>
          </a:p>
        </p:txBody>
      </p:sp>
      <p:sp>
        <p:nvSpPr>
          <p:cNvPr id="228" name="object 228"/>
          <p:cNvSpPr txBox="1"/>
          <p:nvPr/>
        </p:nvSpPr>
        <p:spPr>
          <a:xfrm>
            <a:off x="3706115" y="3028536"/>
            <a:ext cx="399415" cy="173124"/>
          </a:xfrm>
          <a:prstGeom prst="rect">
            <a:avLst/>
          </a:prstGeom>
        </p:spPr>
        <p:txBody>
          <a:bodyPr vert="horz" wrap="square" lIns="0" tIns="11430" rIns="0" bIns="0" rtlCol="0">
            <a:spAutoFit/>
          </a:bodyPr>
          <a:lstStyle/>
          <a:p>
            <a:pPr marL="12700">
              <a:spcBef>
                <a:spcPts val="90"/>
              </a:spcBef>
            </a:pPr>
            <a:r>
              <a:rPr sz="1050" spc="-10">
                <a:solidFill>
                  <a:srgbClr val="C00000"/>
                </a:solidFill>
                <a:latin typeface="Arial"/>
                <a:cs typeface="Arial"/>
              </a:rPr>
              <a:t>39.0%</a:t>
            </a:r>
            <a:endParaRPr sz="1050">
              <a:solidFill>
                <a:srgbClr val="C00000"/>
              </a:solidFill>
              <a:latin typeface="Arial"/>
              <a:cs typeface="Arial"/>
            </a:endParaRPr>
          </a:p>
        </p:txBody>
      </p:sp>
      <p:sp>
        <p:nvSpPr>
          <p:cNvPr id="229" name="object 229"/>
          <p:cNvSpPr txBox="1"/>
          <p:nvPr/>
        </p:nvSpPr>
        <p:spPr>
          <a:xfrm>
            <a:off x="4657091" y="3412839"/>
            <a:ext cx="399415" cy="173124"/>
          </a:xfrm>
          <a:prstGeom prst="rect">
            <a:avLst/>
          </a:prstGeom>
        </p:spPr>
        <p:txBody>
          <a:bodyPr vert="horz" wrap="square" lIns="0" tIns="11430" rIns="0" bIns="0" rtlCol="0">
            <a:spAutoFit/>
          </a:bodyPr>
          <a:lstStyle/>
          <a:p>
            <a:pPr marL="12700">
              <a:spcBef>
                <a:spcPts val="90"/>
              </a:spcBef>
            </a:pPr>
            <a:r>
              <a:rPr sz="1050" spc="-10">
                <a:solidFill>
                  <a:srgbClr val="C00000"/>
                </a:solidFill>
                <a:latin typeface="Arial"/>
                <a:cs typeface="Arial"/>
              </a:rPr>
              <a:t>21.0%</a:t>
            </a:r>
            <a:endParaRPr sz="1050">
              <a:solidFill>
                <a:srgbClr val="C00000"/>
              </a:solidFill>
              <a:latin typeface="Arial"/>
              <a:cs typeface="Arial"/>
            </a:endParaRPr>
          </a:p>
        </p:txBody>
      </p:sp>
      <p:sp>
        <p:nvSpPr>
          <p:cNvPr id="230" name="object 230"/>
          <p:cNvSpPr txBox="1"/>
          <p:nvPr/>
        </p:nvSpPr>
        <p:spPr>
          <a:xfrm>
            <a:off x="4615688" y="2715812"/>
            <a:ext cx="661670" cy="182742"/>
          </a:xfrm>
          <a:prstGeom prst="rect">
            <a:avLst/>
          </a:prstGeom>
        </p:spPr>
        <p:txBody>
          <a:bodyPr vert="horz" wrap="square" lIns="0" tIns="13335" rIns="0" bIns="0" rtlCol="0">
            <a:spAutoFit/>
          </a:bodyPr>
          <a:lstStyle/>
          <a:p>
            <a:pPr marL="12700">
              <a:spcBef>
                <a:spcPts val="105"/>
              </a:spcBef>
            </a:pPr>
            <a:r>
              <a:rPr sz="1100" spc="-10">
                <a:latin typeface="Arial"/>
                <a:cs typeface="Arial"/>
              </a:rPr>
              <a:t>18-</a:t>
            </a:r>
            <a:r>
              <a:rPr sz="1100">
                <a:latin typeface="Arial"/>
                <a:cs typeface="Arial"/>
              </a:rPr>
              <a:t>mo</a:t>
            </a:r>
            <a:r>
              <a:rPr sz="1100" spc="-20">
                <a:latin typeface="Arial"/>
                <a:cs typeface="Arial"/>
              </a:rPr>
              <a:t> </a:t>
            </a:r>
            <a:r>
              <a:rPr sz="1100" spc="-25">
                <a:latin typeface="Arial"/>
                <a:cs typeface="Arial"/>
              </a:rPr>
              <a:t>OS</a:t>
            </a:r>
            <a:endParaRPr sz="1100">
              <a:latin typeface="Arial"/>
              <a:cs typeface="Arial"/>
            </a:endParaRPr>
          </a:p>
        </p:txBody>
      </p:sp>
      <p:sp>
        <p:nvSpPr>
          <p:cNvPr id="231" name="object 231"/>
          <p:cNvSpPr txBox="1"/>
          <p:nvPr/>
        </p:nvSpPr>
        <p:spPr>
          <a:xfrm>
            <a:off x="6157086" y="2560923"/>
            <a:ext cx="1804670" cy="197490"/>
          </a:xfrm>
          <a:prstGeom prst="rect">
            <a:avLst/>
          </a:prstGeom>
        </p:spPr>
        <p:txBody>
          <a:bodyPr vert="horz" wrap="square" lIns="0" tIns="12700" rIns="0" bIns="0" rtlCol="0">
            <a:spAutoFit/>
          </a:bodyPr>
          <a:lstStyle/>
          <a:p>
            <a:pPr marL="12700">
              <a:spcBef>
                <a:spcPts val="100"/>
              </a:spcBef>
            </a:pPr>
            <a:r>
              <a:rPr sz="1200" i="1">
                <a:latin typeface="Arial"/>
                <a:cs typeface="Arial"/>
              </a:rPr>
              <a:t>Median</a:t>
            </a:r>
            <a:r>
              <a:rPr sz="1200" i="1" spc="-50">
                <a:latin typeface="Arial"/>
                <a:cs typeface="Arial"/>
              </a:rPr>
              <a:t> </a:t>
            </a:r>
            <a:r>
              <a:rPr sz="1200" i="1">
                <a:latin typeface="Arial"/>
                <a:cs typeface="Arial"/>
              </a:rPr>
              <a:t>follow-up:</a:t>
            </a:r>
            <a:r>
              <a:rPr sz="1200" i="1" spc="-45">
                <a:latin typeface="Arial"/>
                <a:cs typeface="Arial"/>
              </a:rPr>
              <a:t> </a:t>
            </a:r>
            <a:r>
              <a:rPr sz="1200" i="1">
                <a:latin typeface="Arial"/>
                <a:cs typeface="Arial"/>
              </a:rPr>
              <a:t>22.9</a:t>
            </a:r>
            <a:r>
              <a:rPr sz="1200" i="1" spc="-40">
                <a:latin typeface="Arial"/>
                <a:cs typeface="Arial"/>
              </a:rPr>
              <a:t> </a:t>
            </a:r>
            <a:r>
              <a:rPr sz="1200" i="1" spc="-25">
                <a:latin typeface="Arial"/>
                <a:cs typeface="Arial"/>
              </a:rPr>
              <a:t>mo</a:t>
            </a:r>
            <a:endParaRPr sz="1200">
              <a:latin typeface="Arial"/>
              <a:cs typeface="Arial"/>
            </a:endParaRPr>
          </a:p>
        </p:txBody>
      </p:sp>
      <p:sp>
        <p:nvSpPr>
          <p:cNvPr id="232" name="object 232"/>
          <p:cNvSpPr txBox="1"/>
          <p:nvPr/>
        </p:nvSpPr>
        <p:spPr>
          <a:xfrm>
            <a:off x="4670043" y="4522404"/>
            <a:ext cx="3014980" cy="135935"/>
          </a:xfrm>
          <a:prstGeom prst="rect">
            <a:avLst/>
          </a:prstGeom>
        </p:spPr>
        <p:txBody>
          <a:bodyPr vert="horz" wrap="square" lIns="0" tIns="12700" rIns="0" bIns="0" rtlCol="0">
            <a:spAutoFit/>
          </a:bodyPr>
          <a:lstStyle/>
          <a:p>
            <a:r>
              <a:rPr lang="en-US" sz="800" spc="-70">
                <a:latin typeface="Arial"/>
                <a:cs typeface="Arial"/>
              </a:rPr>
              <a:t>Liu</a:t>
            </a:r>
            <a:r>
              <a:rPr lang="en-US" sz="800" spc="-55">
                <a:latin typeface="Arial"/>
                <a:cs typeface="Arial"/>
              </a:rPr>
              <a:t> </a:t>
            </a:r>
            <a:r>
              <a:rPr lang="en-US" sz="800" spc="-140">
                <a:latin typeface="Arial"/>
                <a:cs typeface="Arial"/>
              </a:rPr>
              <a:t>SV,</a:t>
            </a:r>
            <a:r>
              <a:rPr lang="en-US" sz="800" spc="-25">
                <a:latin typeface="Arial"/>
                <a:cs typeface="Arial"/>
              </a:rPr>
              <a:t> </a:t>
            </a:r>
            <a:r>
              <a:rPr lang="en-US" sz="800">
                <a:latin typeface="Arial"/>
                <a:cs typeface="Arial"/>
              </a:rPr>
              <a:t>et</a:t>
            </a:r>
            <a:r>
              <a:rPr lang="en-US" sz="800" spc="-40">
                <a:latin typeface="Arial"/>
                <a:cs typeface="Arial"/>
              </a:rPr>
              <a:t> </a:t>
            </a:r>
            <a:r>
              <a:rPr lang="en-US" sz="800" spc="-45">
                <a:latin typeface="Arial"/>
                <a:cs typeface="Arial"/>
              </a:rPr>
              <a:t>al.</a:t>
            </a:r>
            <a:r>
              <a:rPr lang="en-US" sz="800" spc="-50">
                <a:latin typeface="Arial"/>
                <a:cs typeface="Arial"/>
              </a:rPr>
              <a:t> </a:t>
            </a:r>
            <a:r>
              <a:rPr lang="en-US" sz="800" spc="-204">
                <a:latin typeface="Arial"/>
                <a:cs typeface="Arial"/>
              </a:rPr>
              <a:t>J</a:t>
            </a:r>
            <a:r>
              <a:rPr lang="en-US" sz="800" spc="-35">
                <a:latin typeface="Arial"/>
                <a:cs typeface="Arial"/>
              </a:rPr>
              <a:t> </a:t>
            </a:r>
            <a:r>
              <a:rPr lang="en-US" sz="800" spc="-70">
                <a:latin typeface="Arial"/>
                <a:cs typeface="Arial"/>
              </a:rPr>
              <a:t>Clin</a:t>
            </a:r>
            <a:r>
              <a:rPr lang="en-US" sz="800" spc="-45">
                <a:latin typeface="Arial"/>
                <a:cs typeface="Arial"/>
              </a:rPr>
              <a:t> </a:t>
            </a:r>
            <a:r>
              <a:rPr lang="en-US" sz="800" spc="-65">
                <a:latin typeface="Arial"/>
                <a:cs typeface="Arial"/>
              </a:rPr>
              <a:t>Oncol</a:t>
            </a:r>
            <a:r>
              <a:rPr lang="en-US" sz="800" spc="-55">
                <a:latin typeface="Arial"/>
                <a:cs typeface="Arial"/>
              </a:rPr>
              <a:t> </a:t>
            </a:r>
            <a:r>
              <a:rPr lang="en-US" sz="800" spc="-50">
                <a:latin typeface="Arial"/>
                <a:cs typeface="Arial"/>
              </a:rPr>
              <a:t>2021;</a:t>
            </a:r>
            <a:r>
              <a:rPr lang="en-US" sz="800" spc="-40">
                <a:latin typeface="Arial"/>
                <a:cs typeface="Arial"/>
              </a:rPr>
              <a:t> </a:t>
            </a:r>
            <a:r>
              <a:rPr lang="en-US" sz="800" spc="-55">
                <a:latin typeface="Arial"/>
                <a:cs typeface="Arial"/>
              </a:rPr>
              <a:t>39:619-</a:t>
            </a:r>
            <a:r>
              <a:rPr lang="en-US" sz="800" spc="-25">
                <a:latin typeface="Arial"/>
                <a:cs typeface="Arial"/>
              </a:rPr>
              <a:t>30</a:t>
            </a:r>
            <a:endParaRPr lang="en-US" sz="800"/>
          </a:p>
        </p:txBody>
      </p:sp>
      <p:grpSp>
        <p:nvGrpSpPr>
          <p:cNvPr id="233" name="object 233"/>
          <p:cNvGrpSpPr/>
          <p:nvPr/>
        </p:nvGrpSpPr>
        <p:grpSpPr>
          <a:xfrm>
            <a:off x="4736973" y="951986"/>
            <a:ext cx="4178935" cy="1240155"/>
            <a:chOff x="4736972" y="949604"/>
            <a:chExt cx="4178935" cy="1240155"/>
          </a:xfrm>
        </p:grpSpPr>
        <p:sp>
          <p:nvSpPr>
            <p:cNvPr id="234" name="object 234"/>
            <p:cNvSpPr/>
            <p:nvPr/>
          </p:nvSpPr>
          <p:spPr>
            <a:xfrm>
              <a:off x="4736973" y="949604"/>
              <a:ext cx="4178935" cy="1240155"/>
            </a:xfrm>
            <a:custGeom>
              <a:avLst/>
              <a:gdLst/>
              <a:ahLst/>
              <a:cxnLst/>
              <a:rect l="l" t="t" r="r" b="b"/>
              <a:pathLst>
                <a:path w="4178934" h="1240155">
                  <a:moveTo>
                    <a:pt x="1305814" y="0"/>
                  </a:moveTo>
                  <a:lnTo>
                    <a:pt x="0" y="0"/>
                  </a:lnTo>
                  <a:lnTo>
                    <a:pt x="0" y="445363"/>
                  </a:lnTo>
                  <a:lnTo>
                    <a:pt x="1305814" y="445363"/>
                  </a:lnTo>
                  <a:lnTo>
                    <a:pt x="1305814" y="0"/>
                  </a:lnTo>
                  <a:close/>
                </a:path>
                <a:path w="4178934" h="1240155">
                  <a:moveTo>
                    <a:pt x="4178427" y="842733"/>
                  </a:moveTo>
                  <a:lnTo>
                    <a:pt x="2742184" y="842733"/>
                  </a:lnTo>
                  <a:lnTo>
                    <a:pt x="2742184" y="445363"/>
                  </a:lnTo>
                  <a:lnTo>
                    <a:pt x="2742184" y="0"/>
                  </a:lnTo>
                  <a:lnTo>
                    <a:pt x="1305941" y="0"/>
                  </a:lnTo>
                  <a:lnTo>
                    <a:pt x="1305941" y="445350"/>
                  </a:lnTo>
                  <a:lnTo>
                    <a:pt x="1305941" y="842733"/>
                  </a:lnTo>
                  <a:lnTo>
                    <a:pt x="1305941" y="1240129"/>
                  </a:lnTo>
                  <a:lnTo>
                    <a:pt x="4178427" y="1240129"/>
                  </a:lnTo>
                  <a:lnTo>
                    <a:pt x="4178427" y="842733"/>
                  </a:lnTo>
                  <a:close/>
                </a:path>
              </a:pathLst>
            </a:custGeom>
            <a:solidFill>
              <a:srgbClr val="FFFFFF"/>
            </a:solidFill>
          </p:spPr>
          <p:txBody>
            <a:bodyPr wrap="square" lIns="0" tIns="0" rIns="0" bIns="0" rtlCol="0"/>
            <a:lstStyle/>
            <a:p>
              <a:endParaRPr/>
            </a:p>
          </p:txBody>
        </p:sp>
        <p:sp>
          <p:nvSpPr>
            <p:cNvPr id="235" name="object 235"/>
            <p:cNvSpPr/>
            <p:nvPr/>
          </p:nvSpPr>
          <p:spPr>
            <a:xfrm>
              <a:off x="4736972" y="1394968"/>
              <a:ext cx="4178935" cy="0"/>
            </a:xfrm>
            <a:custGeom>
              <a:avLst/>
              <a:gdLst/>
              <a:ahLst/>
              <a:cxnLst/>
              <a:rect l="l" t="t" r="r" b="b"/>
              <a:pathLst>
                <a:path w="4178934">
                  <a:moveTo>
                    <a:pt x="0" y="0"/>
                  </a:moveTo>
                  <a:lnTo>
                    <a:pt x="4178427" y="0"/>
                  </a:lnTo>
                </a:path>
              </a:pathLst>
            </a:custGeom>
            <a:ln w="12700">
              <a:solidFill>
                <a:srgbClr val="000000"/>
              </a:solidFill>
            </a:ln>
          </p:spPr>
          <p:txBody>
            <a:bodyPr wrap="square" lIns="0" tIns="0" rIns="0" bIns="0" rtlCol="0"/>
            <a:lstStyle/>
            <a:p>
              <a:endParaRPr/>
            </a:p>
          </p:txBody>
        </p:sp>
      </p:grpSp>
      <p:sp>
        <p:nvSpPr>
          <p:cNvPr id="236" name="object 236"/>
          <p:cNvSpPr txBox="1"/>
          <p:nvPr/>
        </p:nvSpPr>
        <p:spPr>
          <a:xfrm>
            <a:off x="6274689" y="990059"/>
            <a:ext cx="975360" cy="182742"/>
          </a:xfrm>
          <a:prstGeom prst="rect">
            <a:avLst/>
          </a:prstGeom>
        </p:spPr>
        <p:txBody>
          <a:bodyPr vert="horz" wrap="square" lIns="0" tIns="13335" rIns="0" bIns="0" rtlCol="0">
            <a:spAutoFit/>
          </a:bodyPr>
          <a:lstStyle/>
          <a:p>
            <a:pPr marL="12700">
              <a:spcBef>
                <a:spcPts val="105"/>
              </a:spcBef>
            </a:pPr>
            <a:r>
              <a:rPr sz="1100" b="1">
                <a:latin typeface="Arial"/>
                <a:cs typeface="Arial"/>
              </a:rPr>
              <a:t>Atezo</a:t>
            </a:r>
            <a:r>
              <a:rPr sz="1100" b="1" spc="-5">
                <a:latin typeface="Arial"/>
                <a:cs typeface="Arial"/>
              </a:rPr>
              <a:t> </a:t>
            </a:r>
            <a:r>
              <a:rPr sz="1100" b="1">
                <a:latin typeface="Arial"/>
                <a:cs typeface="Arial"/>
              </a:rPr>
              <a:t>+</a:t>
            </a:r>
            <a:r>
              <a:rPr sz="1100" b="1" spc="-35">
                <a:latin typeface="Arial"/>
                <a:cs typeface="Arial"/>
              </a:rPr>
              <a:t> </a:t>
            </a:r>
            <a:r>
              <a:rPr sz="1100" b="1" spc="-10">
                <a:latin typeface="Arial"/>
                <a:cs typeface="Arial"/>
              </a:rPr>
              <a:t>CP/ET</a:t>
            </a:r>
            <a:endParaRPr sz="1100">
              <a:latin typeface="Arial"/>
              <a:cs typeface="Arial"/>
            </a:endParaRPr>
          </a:p>
        </p:txBody>
      </p:sp>
      <p:sp>
        <p:nvSpPr>
          <p:cNvPr id="237" name="object 237"/>
          <p:cNvSpPr txBox="1"/>
          <p:nvPr/>
        </p:nvSpPr>
        <p:spPr>
          <a:xfrm>
            <a:off x="6463665" y="1157700"/>
            <a:ext cx="595630" cy="182742"/>
          </a:xfrm>
          <a:prstGeom prst="rect">
            <a:avLst/>
          </a:prstGeom>
        </p:spPr>
        <p:txBody>
          <a:bodyPr vert="horz" wrap="square" lIns="0" tIns="13335" rIns="0" bIns="0" rtlCol="0">
            <a:spAutoFit/>
          </a:bodyPr>
          <a:lstStyle/>
          <a:p>
            <a:pPr marL="12700">
              <a:spcBef>
                <a:spcPts val="105"/>
              </a:spcBef>
            </a:pPr>
            <a:r>
              <a:rPr sz="1100" b="1">
                <a:latin typeface="Arial"/>
                <a:cs typeface="Arial"/>
              </a:rPr>
              <a:t>(n</a:t>
            </a:r>
            <a:r>
              <a:rPr sz="1100" b="1" spc="-20">
                <a:latin typeface="Arial"/>
                <a:cs typeface="Arial"/>
              </a:rPr>
              <a:t> </a:t>
            </a:r>
            <a:r>
              <a:rPr sz="1100" b="1">
                <a:latin typeface="Arial"/>
                <a:cs typeface="Arial"/>
              </a:rPr>
              <a:t>=</a:t>
            </a:r>
            <a:r>
              <a:rPr sz="1100" b="1" spc="-5">
                <a:latin typeface="Arial"/>
                <a:cs typeface="Arial"/>
              </a:rPr>
              <a:t> </a:t>
            </a:r>
            <a:r>
              <a:rPr sz="1100" b="1" spc="-20">
                <a:latin typeface="Arial"/>
                <a:cs typeface="Arial"/>
              </a:rPr>
              <a:t>201)</a:t>
            </a:r>
            <a:endParaRPr sz="1100">
              <a:latin typeface="Arial"/>
              <a:cs typeface="Arial"/>
            </a:endParaRPr>
          </a:p>
        </p:txBody>
      </p:sp>
      <p:sp>
        <p:nvSpPr>
          <p:cNvPr id="238" name="object 238"/>
          <p:cNvSpPr txBox="1"/>
          <p:nvPr/>
        </p:nvSpPr>
        <p:spPr>
          <a:xfrm>
            <a:off x="7633207" y="990060"/>
            <a:ext cx="1134110" cy="361315"/>
          </a:xfrm>
          <a:prstGeom prst="rect">
            <a:avLst/>
          </a:prstGeom>
        </p:spPr>
        <p:txBody>
          <a:bodyPr vert="horz" wrap="square" lIns="0" tIns="13335" rIns="0" bIns="0" rtlCol="0">
            <a:spAutoFit/>
          </a:bodyPr>
          <a:lstStyle/>
          <a:p>
            <a:pPr marL="279400" marR="5080" indent="-267335">
              <a:spcBef>
                <a:spcPts val="105"/>
              </a:spcBef>
            </a:pPr>
            <a:r>
              <a:rPr sz="1100" b="1">
                <a:latin typeface="Arial"/>
                <a:cs typeface="Arial"/>
              </a:rPr>
              <a:t>Placebo</a:t>
            </a:r>
            <a:r>
              <a:rPr sz="1100" b="1" spc="-10">
                <a:latin typeface="Arial"/>
                <a:cs typeface="Arial"/>
              </a:rPr>
              <a:t> </a:t>
            </a:r>
            <a:r>
              <a:rPr sz="1100" b="1">
                <a:latin typeface="Arial"/>
                <a:cs typeface="Arial"/>
              </a:rPr>
              <a:t>+</a:t>
            </a:r>
            <a:r>
              <a:rPr sz="1100" b="1" spc="-15">
                <a:latin typeface="Arial"/>
                <a:cs typeface="Arial"/>
              </a:rPr>
              <a:t> </a:t>
            </a:r>
            <a:r>
              <a:rPr sz="1100" b="1" spc="-10">
                <a:latin typeface="Arial"/>
                <a:cs typeface="Arial"/>
              </a:rPr>
              <a:t>CP/ET </a:t>
            </a:r>
            <a:r>
              <a:rPr sz="1100" b="1">
                <a:latin typeface="Arial"/>
                <a:cs typeface="Arial"/>
              </a:rPr>
              <a:t>(n</a:t>
            </a:r>
            <a:r>
              <a:rPr sz="1100" b="1" spc="-20">
                <a:latin typeface="Arial"/>
                <a:cs typeface="Arial"/>
              </a:rPr>
              <a:t> </a:t>
            </a:r>
            <a:r>
              <a:rPr sz="1100" b="1">
                <a:latin typeface="Arial"/>
                <a:cs typeface="Arial"/>
              </a:rPr>
              <a:t>=</a:t>
            </a:r>
            <a:r>
              <a:rPr sz="1100" b="1" spc="-5">
                <a:latin typeface="Arial"/>
                <a:cs typeface="Arial"/>
              </a:rPr>
              <a:t> </a:t>
            </a:r>
            <a:r>
              <a:rPr sz="1100" b="1" spc="-20">
                <a:latin typeface="Arial"/>
                <a:cs typeface="Arial"/>
              </a:rPr>
              <a:t>202)</a:t>
            </a:r>
            <a:endParaRPr sz="1100">
              <a:latin typeface="Arial"/>
              <a:cs typeface="Arial"/>
            </a:endParaRPr>
          </a:p>
        </p:txBody>
      </p:sp>
      <p:sp>
        <p:nvSpPr>
          <p:cNvPr id="239" name="object 239"/>
          <p:cNvSpPr txBox="1"/>
          <p:nvPr/>
        </p:nvSpPr>
        <p:spPr>
          <a:xfrm>
            <a:off x="4759197" y="1411572"/>
            <a:ext cx="994410" cy="182742"/>
          </a:xfrm>
          <a:prstGeom prst="rect">
            <a:avLst/>
          </a:prstGeom>
        </p:spPr>
        <p:txBody>
          <a:bodyPr vert="horz" wrap="square" lIns="0" tIns="13335" rIns="0" bIns="0" rtlCol="0">
            <a:spAutoFit/>
          </a:bodyPr>
          <a:lstStyle/>
          <a:p>
            <a:pPr marL="12700">
              <a:spcBef>
                <a:spcPts val="105"/>
              </a:spcBef>
            </a:pPr>
            <a:r>
              <a:rPr sz="1100">
                <a:latin typeface="Arial"/>
                <a:cs typeface="Arial"/>
              </a:rPr>
              <a:t>Median</a:t>
            </a:r>
            <a:r>
              <a:rPr sz="1100" spc="-20">
                <a:latin typeface="Arial"/>
                <a:cs typeface="Arial"/>
              </a:rPr>
              <a:t> </a:t>
            </a:r>
            <a:r>
              <a:rPr sz="1100">
                <a:latin typeface="Arial"/>
                <a:cs typeface="Arial"/>
              </a:rPr>
              <a:t>OS,</a:t>
            </a:r>
            <a:r>
              <a:rPr sz="1100" spc="-45">
                <a:latin typeface="Arial"/>
                <a:cs typeface="Arial"/>
              </a:rPr>
              <a:t> </a:t>
            </a:r>
            <a:r>
              <a:rPr sz="1100" spc="-25">
                <a:latin typeface="Arial"/>
                <a:cs typeface="Arial"/>
              </a:rPr>
              <a:t>mo</a:t>
            </a:r>
            <a:endParaRPr sz="1100">
              <a:latin typeface="Arial"/>
              <a:cs typeface="Arial"/>
            </a:endParaRPr>
          </a:p>
        </p:txBody>
      </p:sp>
      <p:sp>
        <p:nvSpPr>
          <p:cNvPr id="240" name="object 240"/>
          <p:cNvSpPr txBox="1"/>
          <p:nvPr/>
        </p:nvSpPr>
        <p:spPr>
          <a:xfrm>
            <a:off x="4759197" y="1562449"/>
            <a:ext cx="576580" cy="182742"/>
          </a:xfrm>
          <a:prstGeom prst="rect">
            <a:avLst/>
          </a:prstGeom>
        </p:spPr>
        <p:txBody>
          <a:bodyPr vert="horz" wrap="square" lIns="0" tIns="13335" rIns="0" bIns="0" rtlCol="0">
            <a:spAutoFit/>
          </a:bodyPr>
          <a:lstStyle/>
          <a:p>
            <a:pPr marL="12700">
              <a:spcBef>
                <a:spcPts val="105"/>
              </a:spcBef>
            </a:pPr>
            <a:r>
              <a:rPr sz="1100">
                <a:latin typeface="Arial"/>
                <a:cs typeface="Arial"/>
              </a:rPr>
              <a:t>(95%</a:t>
            </a:r>
            <a:r>
              <a:rPr sz="1100" spc="-30">
                <a:latin typeface="Arial"/>
                <a:cs typeface="Arial"/>
              </a:rPr>
              <a:t> </a:t>
            </a:r>
            <a:r>
              <a:rPr sz="1100" spc="-25">
                <a:latin typeface="Arial"/>
                <a:cs typeface="Arial"/>
              </a:rPr>
              <a:t>CI)</a:t>
            </a:r>
            <a:endParaRPr sz="1100">
              <a:latin typeface="Arial"/>
              <a:cs typeface="Arial"/>
            </a:endParaRPr>
          </a:p>
        </p:txBody>
      </p:sp>
      <p:sp>
        <p:nvSpPr>
          <p:cNvPr id="241" name="object 241"/>
          <p:cNvSpPr txBox="1"/>
          <p:nvPr/>
        </p:nvSpPr>
        <p:spPr>
          <a:xfrm>
            <a:off x="6613017" y="1411572"/>
            <a:ext cx="298450" cy="182742"/>
          </a:xfrm>
          <a:prstGeom prst="rect">
            <a:avLst/>
          </a:prstGeom>
        </p:spPr>
        <p:txBody>
          <a:bodyPr vert="horz" wrap="square" lIns="0" tIns="13335" rIns="0" bIns="0" rtlCol="0">
            <a:spAutoFit/>
          </a:bodyPr>
          <a:lstStyle/>
          <a:p>
            <a:pPr marL="12700">
              <a:spcBef>
                <a:spcPts val="105"/>
              </a:spcBef>
            </a:pPr>
            <a:r>
              <a:rPr sz="1100" spc="-20">
                <a:latin typeface="Arial"/>
                <a:cs typeface="Arial"/>
              </a:rPr>
              <a:t>12.3</a:t>
            </a:r>
            <a:endParaRPr sz="1100">
              <a:latin typeface="Arial"/>
              <a:cs typeface="Arial"/>
            </a:endParaRPr>
          </a:p>
        </p:txBody>
      </p:sp>
      <p:sp>
        <p:nvSpPr>
          <p:cNvPr id="242" name="object 242"/>
          <p:cNvSpPr txBox="1"/>
          <p:nvPr/>
        </p:nvSpPr>
        <p:spPr>
          <a:xfrm>
            <a:off x="6405753" y="1562449"/>
            <a:ext cx="712470" cy="182742"/>
          </a:xfrm>
          <a:prstGeom prst="rect">
            <a:avLst/>
          </a:prstGeom>
        </p:spPr>
        <p:txBody>
          <a:bodyPr vert="horz" wrap="square" lIns="0" tIns="13335" rIns="0" bIns="0" rtlCol="0">
            <a:spAutoFit/>
          </a:bodyPr>
          <a:lstStyle/>
          <a:p>
            <a:pPr marL="12700">
              <a:spcBef>
                <a:spcPts val="105"/>
              </a:spcBef>
            </a:pPr>
            <a:r>
              <a:rPr sz="1100" spc="-10">
                <a:latin typeface="Arial"/>
                <a:cs typeface="Arial"/>
              </a:rPr>
              <a:t>(10.8-15.8)</a:t>
            </a:r>
            <a:endParaRPr sz="1100">
              <a:latin typeface="Arial"/>
              <a:cs typeface="Arial"/>
            </a:endParaRPr>
          </a:p>
        </p:txBody>
      </p:sp>
      <p:sp>
        <p:nvSpPr>
          <p:cNvPr id="243" name="object 243"/>
          <p:cNvSpPr txBox="1"/>
          <p:nvPr/>
        </p:nvSpPr>
        <p:spPr>
          <a:xfrm>
            <a:off x="7881873" y="1411573"/>
            <a:ext cx="635000" cy="344805"/>
          </a:xfrm>
          <a:prstGeom prst="rect">
            <a:avLst/>
          </a:prstGeom>
        </p:spPr>
        <p:txBody>
          <a:bodyPr vert="horz" wrap="square" lIns="0" tIns="13335" rIns="0" bIns="0" rtlCol="0">
            <a:spAutoFit/>
          </a:bodyPr>
          <a:lstStyle/>
          <a:p>
            <a:pPr algn="ctr">
              <a:lnSpc>
                <a:spcPts val="1255"/>
              </a:lnSpc>
              <a:spcBef>
                <a:spcPts val="105"/>
              </a:spcBef>
            </a:pPr>
            <a:r>
              <a:rPr sz="1100" spc="-20">
                <a:latin typeface="Arial"/>
                <a:cs typeface="Arial"/>
              </a:rPr>
              <a:t>10.3</a:t>
            </a:r>
            <a:endParaRPr sz="1100">
              <a:latin typeface="Arial"/>
              <a:cs typeface="Arial"/>
            </a:endParaRPr>
          </a:p>
          <a:p>
            <a:pPr algn="ctr">
              <a:lnSpc>
                <a:spcPts val="1255"/>
              </a:lnSpc>
            </a:pPr>
            <a:r>
              <a:rPr sz="1100" spc="-10">
                <a:latin typeface="Arial"/>
                <a:cs typeface="Arial"/>
              </a:rPr>
              <a:t>(9.3-11.3)</a:t>
            </a:r>
            <a:endParaRPr sz="1100">
              <a:latin typeface="Arial"/>
              <a:cs typeface="Arial"/>
            </a:endParaRPr>
          </a:p>
        </p:txBody>
      </p:sp>
      <p:sp>
        <p:nvSpPr>
          <p:cNvPr id="244" name="object 244"/>
          <p:cNvSpPr txBox="1"/>
          <p:nvPr/>
        </p:nvSpPr>
        <p:spPr>
          <a:xfrm>
            <a:off x="4759197" y="1809083"/>
            <a:ext cx="817244" cy="182742"/>
          </a:xfrm>
          <a:prstGeom prst="rect">
            <a:avLst/>
          </a:prstGeom>
        </p:spPr>
        <p:txBody>
          <a:bodyPr vert="horz" wrap="square" lIns="0" tIns="13335" rIns="0" bIns="0" rtlCol="0">
            <a:spAutoFit/>
          </a:bodyPr>
          <a:lstStyle/>
          <a:p>
            <a:pPr marL="12700">
              <a:spcBef>
                <a:spcPts val="105"/>
              </a:spcBef>
            </a:pPr>
            <a:r>
              <a:rPr sz="1100" b="1">
                <a:latin typeface="Arial"/>
                <a:cs typeface="Arial"/>
              </a:rPr>
              <a:t>HR</a:t>
            </a:r>
            <a:r>
              <a:rPr sz="1100" b="1" spc="-20">
                <a:latin typeface="Arial"/>
                <a:cs typeface="Arial"/>
              </a:rPr>
              <a:t> </a:t>
            </a:r>
            <a:r>
              <a:rPr sz="1100" b="1">
                <a:latin typeface="Arial"/>
                <a:cs typeface="Arial"/>
              </a:rPr>
              <a:t>(95%</a:t>
            </a:r>
            <a:r>
              <a:rPr sz="1100" b="1" spc="-35">
                <a:latin typeface="Arial"/>
                <a:cs typeface="Arial"/>
              </a:rPr>
              <a:t> </a:t>
            </a:r>
            <a:r>
              <a:rPr sz="1100" b="1" spc="-25">
                <a:latin typeface="Arial"/>
                <a:cs typeface="Arial"/>
              </a:rPr>
              <a:t>CI)</a:t>
            </a:r>
            <a:endParaRPr sz="1100">
              <a:latin typeface="Arial"/>
              <a:cs typeface="Arial"/>
            </a:endParaRPr>
          </a:p>
        </p:txBody>
      </p:sp>
      <p:sp>
        <p:nvSpPr>
          <p:cNvPr id="245" name="object 245"/>
          <p:cNvSpPr txBox="1"/>
          <p:nvPr/>
        </p:nvSpPr>
        <p:spPr>
          <a:xfrm>
            <a:off x="4759197" y="1959959"/>
            <a:ext cx="119380" cy="182101"/>
          </a:xfrm>
          <a:prstGeom prst="rect">
            <a:avLst/>
          </a:prstGeom>
        </p:spPr>
        <p:txBody>
          <a:bodyPr vert="horz" wrap="square" lIns="0" tIns="12700" rIns="0" bIns="0" rtlCol="0">
            <a:spAutoFit/>
          </a:bodyPr>
          <a:lstStyle/>
          <a:p>
            <a:pPr marL="12700">
              <a:spcBef>
                <a:spcPts val="100"/>
              </a:spcBef>
            </a:pPr>
            <a:r>
              <a:rPr sz="1100" b="1" i="1" spc="-50">
                <a:latin typeface="Arial"/>
                <a:cs typeface="Arial"/>
              </a:rPr>
              <a:t>P</a:t>
            </a:r>
            <a:endParaRPr sz="1100">
              <a:latin typeface="Arial"/>
              <a:cs typeface="Arial"/>
            </a:endParaRPr>
          </a:p>
        </p:txBody>
      </p:sp>
      <p:sp>
        <p:nvSpPr>
          <p:cNvPr id="246" name="object 246"/>
          <p:cNvSpPr txBox="1"/>
          <p:nvPr/>
        </p:nvSpPr>
        <p:spPr>
          <a:xfrm>
            <a:off x="6943979" y="1809084"/>
            <a:ext cx="1073150" cy="344805"/>
          </a:xfrm>
          <a:prstGeom prst="rect">
            <a:avLst/>
          </a:prstGeom>
        </p:spPr>
        <p:txBody>
          <a:bodyPr vert="horz" wrap="square" lIns="0" tIns="13335" rIns="0" bIns="0" rtlCol="0">
            <a:spAutoFit/>
          </a:bodyPr>
          <a:lstStyle/>
          <a:p>
            <a:pPr marL="38100">
              <a:lnSpc>
                <a:spcPts val="1255"/>
              </a:lnSpc>
              <a:spcBef>
                <a:spcPts val="105"/>
              </a:spcBef>
            </a:pPr>
            <a:r>
              <a:rPr sz="1100" b="1">
                <a:latin typeface="Arial"/>
                <a:cs typeface="Arial"/>
              </a:rPr>
              <a:t>0.76</a:t>
            </a:r>
            <a:r>
              <a:rPr sz="1100" b="1" spc="15">
                <a:latin typeface="Arial"/>
                <a:cs typeface="Arial"/>
              </a:rPr>
              <a:t> </a:t>
            </a:r>
            <a:r>
              <a:rPr sz="1100" b="1" spc="-10">
                <a:latin typeface="Arial"/>
                <a:cs typeface="Arial"/>
              </a:rPr>
              <a:t>(0.60-0.95)</a:t>
            </a:r>
            <a:endParaRPr sz="1100">
              <a:latin typeface="Arial"/>
              <a:cs typeface="Arial"/>
            </a:endParaRPr>
          </a:p>
          <a:p>
            <a:pPr marL="334645">
              <a:lnSpc>
                <a:spcPts val="1255"/>
              </a:lnSpc>
            </a:pPr>
            <a:r>
              <a:rPr sz="1100" b="1" spc="-10">
                <a:latin typeface="Arial"/>
                <a:cs typeface="Arial"/>
              </a:rPr>
              <a:t>.0154</a:t>
            </a:r>
            <a:r>
              <a:rPr sz="1050" b="1" spc="-15" baseline="27777">
                <a:latin typeface="Arial"/>
                <a:cs typeface="Arial"/>
              </a:rPr>
              <a:t>a</a:t>
            </a:r>
            <a:endParaRPr sz="1050" baseline="27777">
              <a:latin typeface="Arial"/>
              <a:cs typeface="Arial"/>
            </a:endParaRPr>
          </a:p>
        </p:txBody>
      </p:sp>
      <p:sp>
        <p:nvSpPr>
          <p:cNvPr id="247" name="object 247"/>
          <p:cNvSpPr txBox="1"/>
          <p:nvPr/>
        </p:nvSpPr>
        <p:spPr>
          <a:xfrm>
            <a:off x="6037579" y="3171793"/>
            <a:ext cx="1300480" cy="166071"/>
          </a:xfrm>
          <a:prstGeom prst="rect">
            <a:avLst/>
          </a:prstGeom>
        </p:spPr>
        <p:txBody>
          <a:bodyPr vert="horz" wrap="square" lIns="0" tIns="12065" rIns="0" bIns="0" rtlCol="0">
            <a:spAutoFit/>
          </a:bodyPr>
          <a:lstStyle/>
          <a:p>
            <a:pPr marL="12700">
              <a:spcBef>
                <a:spcPts val="95"/>
              </a:spcBef>
            </a:pPr>
            <a:r>
              <a:rPr sz="1000">
                <a:solidFill>
                  <a:srgbClr val="09345A"/>
                </a:solidFill>
                <a:latin typeface="Arial"/>
                <a:cs typeface="Arial"/>
              </a:rPr>
              <a:t>Atezolizumab</a:t>
            </a:r>
            <a:r>
              <a:rPr sz="1000" spc="-25">
                <a:solidFill>
                  <a:srgbClr val="09345A"/>
                </a:solidFill>
                <a:latin typeface="Arial"/>
                <a:cs typeface="Arial"/>
              </a:rPr>
              <a:t> </a:t>
            </a:r>
            <a:r>
              <a:rPr sz="1000">
                <a:solidFill>
                  <a:srgbClr val="09345A"/>
                </a:solidFill>
                <a:latin typeface="Arial"/>
                <a:cs typeface="Arial"/>
              </a:rPr>
              <a:t>+</a:t>
            </a:r>
            <a:r>
              <a:rPr sz="1000" spc="-45">
                <a:solidFill>
                  <a:srgbClr val="09345A"/>
                </a:solidFill>
                <a:latin typeface="Arial"/>
                <a:cs typeface="Arial"/>
              </a:rPr>
              <a:t> </a:t>
            </a:r>
            <a:r>
              <a:rPr sz="1000" spc="-20">
                <a:solidFill>
                  <a:srgbClr val="09345A"/>
                </a:solidFill>
                <a:latin typeface="Arial"/>
                <a:cs typeface="Arial"/>
              </a:rPr>
              <a:t>CP/ET</a:t>
            </a:r>
            <a:endParaRPr sz="1000">
              <a:latin typeface="Arial"/>
              <a:cs typeface="Arial"/>
            </a:endParaRPr>
          </a:p>
        </p:txBody>
      </p:sp>
      <p:sp>
        <p:nvSpPr>
          <p:cNvPr id="248" name="object 248"/>
          <p:cNvSpPr txBox="1"/>
          <p:nvPr/>
        </p:nvSpPr>
        <p:spPr>
          <a:xfrm>
            <a:off x="6037580" y="3488151"/>
            <a:ext cx="997585" cy="166071"/>
          </a:xfrm>
          <a:prstGeom prst="rect">
            <a:avLst/>
          </a:prstGeom>
        </p:spPr>
        <p:txBody>
          <a:bodyPr vert="horz" wrap="square" lIns="0" tIns="12065" rIns="0" bIns="0" rtlCol="0">
            <a:spAutoFit/>
          </a:bodyPr>
          <a:lstStyle/>
          <a:p>
            <a:pPr marL="12700">
              <a:spcBef>
                <a:spcPts val="95"/>
              </a:spcBef>
            </a:pPr>
            <a:r>
              <a:rPr sz="1000">
                <a:solidFill>
                  <a:srgbClr val="C00000"/>
                </a:solidFill>
                <a:latin typeface="Arial"/>
                <a:cs typeface="Arial"/>
              </a:rPr>
              <a:t>Placebo</a:t>
            </a:r>
            <a:r>
              <a:rPr sz="1000" spc="-25">
                <a:solidFill>
                  <a:srgbClr val="C00000"/>
                </a:solidFill>
                <a:latin typeface="Arial"/>
                <a:cs typeface="Arial"/>
              </a:rPr>
              <a:t> </a:t>
            </a:r>
            <a:r>
              <a:rPr sz="1000">
                <a:solidFill>
                  <a:srgbClr val="C00000"/>
                </a:solidFill>
                <a:latin typeface="Arial"/>
                <a:cs typeface="Arial"/>
              </a:rPr>
              <a:t>+</a:t>
            </a:r>
            <a:r>
              <a:rPr sz="1000" spc="-20">
                <a:solidFill>
                  <a:srgbClr val="C00000"/>
                </a:solidFill>
                <a:latin typeface="Arial"/>
                <a:cs typeface="Arial"/>
              </a:rPr>
              <a:t> </a:t>
            </a:r>
            <a:r>
              <a:rPr sz="1000" spc="-10">
                <a:solidFill>
                  <a:srgbClr val="C00000"/>
                </a:solidFill>
                <a:latin typeface="Arial"/>
                <a:cs typeface="Arial"/>
              </a:rPr>
              <a:t>CP/ET</a:t>
            </a:r>
            <a:endParaRPr sz="1000">
              <a:solidFill>
                <a:srgbClr val="C00000"/>
              </a:solidFill>
              <a:latin typeface="Arial"/>
              <a:cs typeface="Arial"/>
            </a:endParaRPr>
          </a:p>
        </p:txBody>
      </p:sp>
      <p:sp>
        <p:nvSpPr>
          <p:cNvPr id="249" name="object 4">
            <a:extLst>
              <a:ext uri="{FF2B5EF4-FFF2-40B4-BE49-F238E27FC236}">
                <a16:creationId xmlns:a16="http://schemas.microsoft.com/office/drawing/2014/main" id="{4EC9190D-14DA-EDCF-F91C-93267C88D43B}"/>
              </a:ext>
            </a:extLst>
          </p:cNvPr>
          <p:cNvSpPr txBox="1">
            <a:spLocks noGrp="1"/>
          </p:cNvSpPr>
          <p:nvPr>
            <p:ph type="title"/>
          </p:nvPr>
        </p:nvSpPr>
        <p:spPr>
          <a:xfrm>
            <a:off x="650875" y="327303"/>
            <a:ext cx="6408420" cy="382156"/>
          </a:xfrm>
          <a:prstGeom prst="rect">
            <a:avLst/>
          </a:prstGeom>
        </p:spPr>
        <p:txBody>
          <a:bodyPr vert="horz" wrap="square" lIns="0" tIns="12700" rIns="0" bIns="0" rtlCol="0">
            <a:spAutoFit/>
          </a:bodyPr>
          <a:lstStyle/>
          <a:p>
            <a:pPr marL="38100" marR="30480" indent="1228090">
              <a:spcBef>
                <a:spcPts val="100"/>
              </a:spcBef>
            </a:pPr>
            <a:r>
              <a:t>IMpower133</a:t>
            </a:r>
            <a:r>
              <a:rPr spc="-10"/>
              <a:t>: </a:t>
            </a:r>
            <a:r>
              <a:rPr lang="en-US"/>
              <a:t>Overall Survival </a:t>
            </a:r>
            <a:endParaRPr baseline="24305"/>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356911"/>
            <a:ext cx="9144000" cy="807256"/>
          </a:xfrm>
        </p:spPr>
        <p:txBody>
          <a:bodyPr/>
          <a:lstStyle/>
          <a:p>
            <a:r>
              <a:rPr lang="en-US" b="1"/>
              <a:t>Networking Reception</a:t>
            </a:r>
            <a:br>
              <a:rPr lang="en-US" b="1"/>
            </a:br>
            <a:br>
              <a:rPr lang="en-US" b="1"/>
            </a:br>
            <a:r>
              <a:rPr lang="en-US" i="1"/>
              <a:t>We will return at 7:50 pm</a:t>
            </a:r>
          </a:p>
        </p:txBody>
      </p:sp>
    </p:spTree>
    <p:extLst>
      <p:ext uri="{BB962C8B-B14F-4D97-AF65-F5344CB8AC3E}">
        <p14:creationId xmlns:p14="http://schemas.microsoft.com/office/powerpoint/2010/main" val="124292763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315076-DBA1-D5C5-A31A-634B8301EF0C}"/>
              </a:ext>
            </a:extLst>
          </p:cNvPr>
          <p:cNvSpPr/>
          <p:nvPr/>
        </p:nvSpPr>
        <p:spPr>
          <a:xfrm>
            <a:off x="0" y="2586831"/>
            <a:ext cx="9129925" cy="461665"/>
          </a:xfrm>
          <a:prstGeom prst="rect">
            <a:avLst/>
          </a:prstGeom>
        </p:spPr>
        <p:txBody>
          <a:bodyPr wrap="square">
            <a:spAutoFit/>
          </a:bodyPr>
          <a:lstStyle/>
          <a:p>
            <a:pPr algn="ctr"/>
            <a:r>
              <a:rPr lang="en-US" spc="600">
                <a:solidFill>
                  <a:srgbClr val="FFC82C"/>
                </a:solidFill>
                <a:latin typeface="Corporate A Medium" panose="02000503080000020004" pitchFamily="2" charset="0"/>
              </a:rPr>
              <a:t>Lung Cancers</a:t>
            </a:r>
          </a:p>
        </p:txBody>
      </p:sp>
      <p:sp>
        <p:nvSpPr>
          <p:cNvPr id="3" name="Rectangle 2">
            <a:extLst>
              <a:ext uri="{FF2B5EF4-FFF2-40B4-BE49-F238E27FC236}">
                <a16:creationId xmlns:a16="http://schemas.microsoft.com/office/drawing/2014/main" id="{1FE53E99-9D97-9543-891B-6D21CCF7E15F}"/>
              </a:ext>
            </a:extLst>
          </p:cNvPr>
          <p:cNvSpPr/>
          <p:nvPr/>
        </p:nvSpPr>
        <p:spPr>
          <a:xfrm>
            <a:off x="14075" y="3073896"/>
            <a:ext cx="9129925" cy="338554"/>
          </a:xfrm>
          <a:prstGeom prst="rect">
            <a:avLst/>
          </a:prstGeom>
        </p:spPr>
        <p:txBody>
          <a:bodyPr wrap="square">
            <a:spAutoFit/>
          </a:bodyPr>
          <a:lstStyle/>
          <a:p>
            <a:pPr algn="ctr"/>
            <a:r>
              <a:rPr lang="en-US" sz="1600">
                <a:solidFill>
                  <a:schemeClr val="bg1"/>
                </a:solidFill>
                <a:latin typeface="Corporate S Demi" panose="02020500000000000000" pitchFamily="18" charset="0"/>
              </a:rPr>
              <a:t>Thursday, January 18</a:t>
            </a:r>
            <a:r>
              <a:rPr lang="en-US" sz="1600" baseline="30000">
                <a:solidFill>
                  <a:schemeClr val="bg1"/>
                </a:solidFill>
                <a:latin typeface="Corporate S Demi" panose="02020500000000000000" pitchFamily="18" charset="0"/>
              </a:rPr>
              <a:t>th</a:t>
            </a:r>
            <a:r>
              <a:rPr lang="en-US" sz="1600">
                <a:solidFill>
                  <a:schemeClr val="bg1"/>
                </a:solidFill>
                <a:latin typeface="Corporate S Demi" panose="02020500000000000000" pitchFamily="18" charset="0"/>
              </a:rPr>
              <a:t>, 2024</a:t>
            </a:r>
          </a:p>
        </p:txBody>
      </p:sp>
    </p:spTree>
    <p:extLst>
      <p:ext uri="{BB962C8B-B14F-4D97-AF65-F5344CB8AC3E}">
        <p14:creationId xmlns:p14="http://schemas.microsoft.com/office/powerpoint/2010/main" val="276820353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798064"/>
            <a:ext cx="6400800" cy="2204975"/>
          </a:xfrm>
        </p:spPr>
        <p:txBody>
          <a:bodyPr/>
          <a:lstStyle/>
          <a:p>
            <a:r>
              <a:rPr lang="en-US" b="1">
                <a:solidFill>
                  <a:srgbClr val="002E51"/>
                </a:solidFill>
                <a:latin typeface="Calibri" panose="020F0502020204030204" pitchFamily="34" charset="0"/>
                <a:cs typeface="Calibri" panose="020F0502020204030204" pitchFamily="34" charset="0"/>
              </a:rPr>
              <a:t>Jyoti D. Patel MD FASCO</a:t>
            </a:r>
          </a:p>
          <a:p>
            <a:r>
              <a:rPr lang="en-US">
                <a:solidFill>
                  <a:srgbClr val="002E51"/>
                </a:solidFill>
                <a:latin typeface="Calibri" panose="020F0502020204030204" pitchFamily="34" charset="0"/>
                <a:cs typeface="Calibri" panose="020F0502020204030204" pitchFamily="34" charset="0"/>
              </a:rPr>
              <a:t>Professor of Medicine</a:t>
            </a:r>
          </a:p>
          <a:p>
            <a:r>
              <a:rPr lang="en-US">
                <a:solidFill>
                  <a:srgbClr val="002E51"/>
                </a:solidFill>
                <a:latin typeface="Calibri" panose="020F0502020204030204" pitchFamily="34" charset="0"/>
                <a:cs typeface="Calibri" panose="020F0502020204030204" pitchFamily="34" charset="0"/>
              </a:rPr>
              <a:t>Director of Thoracic Oncology</a:t>
            </a:r>
          </a:p>
          <a:p>
            <a:r>
              <a:rPr lang="en-US">
                <a:solidFill>
                  <a:srgbClr val="002E51"/>
                </a:solidFill>
                <a:latin typeface="Calibri" panose="020F0502020204030204" pitchFamily="34" charset="0"/>
                <a:cs typeface="Calibri" panose="020F0502020204030204" pitchFamily="34" charset="0"/>
              </a:rPr>
              <a:t>Northwestern University</a:t>
            </a:r>
          </a:p>
          <a:p>
            <a:r>
              <a:rPr lang="en-US">
                <a:solidFill>
                  <a:srgbClr val="002E51"/>
                </a:solidFill>
                <a:latin typeface="Calibri" panose="020F0502020204030204" pitchFamily="34" charset="0"/>
                <a:cs typeface="Calibri" panose="020F0502020204030204" pitchFamily="34" charset="0"/>
              </a:rPr>
              <a:t>Chicago, IL</a:t>
            </a:r>
          </a:p>
        </p:txBody>
      </p:sp>
      <p:sp>
        <p:nvSpPr>
          <p:cNvPr id="4" name="Title 3"/>
          <p:cNvSpPr>
            <a:spLocks noGrp="1"/>
          </p:cNvSpPr>
          <p:nvPr>
            <p:ph type="title"/>
          </p:nvPr>
        </p:nvSpPr>
        <p:spPr>
          <a:xfrm>
            <a:off x="0" y="127465"/>
            <a:ext cx="9144000" cy="786936"/>
          </a:xfrm>
        </p:spPr>
        <p:txBody>
          <a:bodyPr/>
          <a:lstStyle/>
          <a:p>
            <a:r>
              <a:rPr lang="en-US" b="1">
                <a:solidFill>
                  <a:srgbClr val="002E51"/>
                </a:solidFill>
                <a:latin typeface="Calibri" panose="020F0502020204030204" pitchFamily="34" charset="0"/>
                <a:cs typeface="Calibri" panose="020F0502020204030204" pitchFamily="34" charset="0"/>
              </a:rPr>
              <a:t>Adjuvant to Metastatic: </a:t>
            </a:r>
            <a:br>
              <a:rPr lang="en-US" b="1">
                <a:solidFill>
                  <a:srgbClr val="002E51"/>
                </a:solidFill>
                <a:latin typeface="Calibri" panose="020F0502020204030204" pitchFamily="34" charset="0"/>
                <a:cs typeface="Calibri" panose="020F0502020204030204" pitchFamily="34" charset="0"/>
              </a:rPr>
            </a:br>
            <a:r>
              <a:rPr lang="en-US" b="1">
                <a:solidFill>
                  <a:srgbClr val="002E51"/>
                </a:solidFill>
                <a:latin typeface="Calibri" panose="020F0502020204030204" pitchFamily="34" charset="0"/>
                <a:cs typeface="Calibri" panose="020F0502020204030204" pitchFamily="34" charset="0"/>
              </a:rPr>
              <a:t>Exploring Targeted Agents for </a:t>
            </a:r>
            <a:r>
              <a:rPr lang="en-US" b="1" err="1">
                <a:solidFill>
                  <a:srgbClr val="002E51"/>
                </a:solidFill>
                <a:latin typeface="Calibri" panose="020F0502020204030204" pitchFamily="34" charset="0"/>
                <a:cs typeface="Calibri" panose="020F0502020204030204" pitchFamily="34" charset="0"/>
              </a:rPr>
              <a:t>mNSCLC</a:t>
            </a:r>
            <a:endParaRPr lang="en-US" b="1">
              <a:solidFill>
                <a:srgbClr val="002E5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5450330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86611" y="1168401"/>
            <a:ext cx="8724123" cy="2915920"/>
          </a:xfrm>
        </p:spPr>
        <p:txBody>
          <a:bodyPr/>
          <a:lstStyle/>
          <a:p>
            <a:pPr algn="l"/>
            <a:r>
              <a:rPr lang="en-US" sz="1800">
                <a:latin typeface="Calibri" panose="020F0502020204030204" pitchFamily="34" charset="0"/>
                <a:cs typeface="Calibri" panose="020F0502020204030204" pitchFamily="34" charset="0"/>
              </a:rPr>
              <a:t>Advisor: AbbVie, </a:t>
            </a:r>
            <a:r>
              <a:rPr lang="en-US" sz="1800" err="1">
                <a:latin typeface="Calibri" panose="020F0502020204030204" pitchFamily="34" charset="0"/>
                <a:cs typeface="Calibri" panose="020F0502020204030204" pitchFamily="34" charset="0"/>
              </a:rPr>
              <a:t>AnHeart</a:t>
            </a:r>
            <a:r>
              <a:rPr lang="en-US" sz="1800">
                <a:latin typeface="Calibri" panose="020F0502020204030204" pitchFamily="34" charset="0"/>
                <a:cs typeface="Calibri" panose="020F0502020204030204" pitchFamily="34" charset="0"/>
              </a:rPr>
              <a:t>, Astra Zeneca, Blueprint, Daiichi Sankyo, Genentech, Gilead, Guardant, Janssen, Sanofi, Takeda</a:t>
            </a:r>
          </a:p>
          <a:p>
            <a:pPr algn="l"/>
            <a:r>
              <a:rPr lang="en-US" sz="1800">
                <a:latin typeface="Calibri" panose="020F0502020204030204" pitchFamily="34" charset="0"/>
                <a:cs typeface="Calibri" panose="020F0502020204030204" pitchFamily="34" charset="0"/>
              </a:rPr>
              <a:t>Travel reimbursement: Daiichi Sankyo, Tempus</a:t>
            </a:r>
          </a:p>
          <a:p>
            <a:pPr algn="l"/>
            <a:endParaRPr lang="en-US">
              <a:solidFill>
                <a:srgbClr val="002E51"/>
              </a:solidFill>
            </a:endParaRPr>
          </a:p>
        </p:txBody>
      </p:sp>
      <p:sp>
        <p:nvSpPr>
          <p:cNvPr id="4" name="Title 3"/>
          <p:cNvSpPr>
            <a:spLocks noGrp="1"/>
          </p:cNvSpPr>
          <p:nvPr>
            <p:ph type="title"/>
          </p:nvPr>
        </p:nvSpPr>
        <p:spPr>
          <a:xfrm>
            <a:off x="0" y="127465"/>
            <a:ext cx="9144000" cy="807256"/>
          </a:xfrm>
        </p:spPr>
        <p:txBody>
          <a:bodyPr/>
          <a:lstStyle/>
          <a:p>
            <a:pPr algn="l"/>
            <a:r>
              <a:rPr lang="en-US" b="1">
                <a:latin typeface="Calibri" panose="020F0502020204030204" pitchFamily="34" charset="0"/>
                <a:cs typeface="Calibri" panose="020F0502020204030204" pitchFamily="34" charset="0"/>
              </a:rPr>
              <a:t>Disclosures:</a:t>
            </a:r>
          </a:p>
        </p:txBody>
      </p:sp>
    </p:spTree>
    <p:extLst>
      <p:ext uri="{BB962C8B-B14F-4D97-AF65-F5344CB8AC3E}">
        <p14:creationId xmlns:p14="http://schemas.microsoft.com/office/powerpoint/2010/main" val="160034458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1227B72-5F42-C9F7-135B-EB2C64140448}"/>
              </a:ext>
            </a:extLst>
          </p:cNvPr>
          <p:cNvSpPr>
            <a:spLocks noGrp="1"/>
          </p:cNvSpPr>
          <p:nvPr>
            <p:ph sz="half" idx="1"/>
          </p:nvPr>
        </p:nvSpPr>
        <p:spPr>
          <a:xfrm>
            <a:off x="685800" y="1117600"/>
            <a:ext cx="7917024" cy="2936240"/>
          </a:xfrm>
        </p:spPr>
        <p:txBody>
          <a:bodyPr/>
          <a:lstStyle/>
          <a:p>
            <a:r>
              <a:rPr lang="en-US">
                <a:latin typeface="Calibri" panose="020F0502020204030204" pitchFamily="34" charset="0"/>
                <a:cs typeface="Calibri" panose="020F0502020204030204" pitchFamily="34" charset="0"/>
              </a:rPr>
              <a:t>Oncogenic Drivers/Targetable NSCLC</a:t>
            </a:r>
          </a:p>
          <a:p>
            <a:r>
              <a:rPr lang="en-US">
                <a:latin typeface="Calibri" panose="020F0502020204030204" pitchFamily="34" charset="0"/>
                <a:cs typeface="Calibri" panose="020F0502020204030204" pitchFamily="34" charset="0"/>
              </a:rPr>
              <a:t>EGFR</a:t>
            </a:r>
          </a:p>
          <a:p>
            <a:pPr lvl="1"/>
            <a:r>
              <a:rPr lang="en-US">
                <a:latin typeface="Calibri" panose="020F0502020204030204" pitchFamily="34" charset="0"/>
                <a:cs typeface="Calibri" panose="020F0502020204030204" pitchFamily="34" charset="0"/>
              </a:rPr>
              <a:t>Early stage disease</a:t>
            </a:r>
          </a:p>
          <a:p>
            <a:pPr lvl="1"/>
            <a:r>
              <a:rPr lang="en-US">
                <a:latin typeface="Calibri" panose="020F0502020204030204" pitchFamily="34" charset="0"/>
                <a:cs typeface="Calibri" panose="020F0502020204030204" pitchFamily="34" charset="0"/>
              </a:rPr>
              <a:t>Classical mutations</a:t>
            </a:r>
          </a:p>
          <a:p>
            <a:pPr lvl="1"/>
            <a:r>
              <a:rPr lang="en-US">
                <a:latin typeface="Calibri" panose="020F0502020204030204" pitchFamily="34" charset="0"/>
                <a:cs typeface="Calibri" panose="020F0502020204030204" pitchFamily="34" charset="0"/>
              </a:rPr>
              <a:t>Exon 20</a:t>
            </a:r>
          </a:p>
          <a:p>
            <a:r>
              <a:rPr lang="en-US">
                <a:latin typeface="Calibri" panose="020F0502020204030204" pitchFamily="34" charset="0"/>
                <a:cs typeface="Calibri" panose="020F0502020204030204" pitchFamily="34" charset="0"/>
              </a:rPr>
              <a:t>ROS1, ALK, BRAF and others</a:t>
            </a:r>
          </a:p>
        </p:txBody>
      </p:sp>
      <p:sp>
        <p:nvSpPr>
          <p:cNvPr id="3" name="Title 2">
            <a:extLst>
              <a:ext uri="{FF2B5EF4-FFF2-40B4-BE49-F238E27FC236}">
                <a16:creationId xmlns:a16="http://schemas.microsoft.com/office/drawing/2014/main" id="{92A0591A-142D-3124-13BD-101B9A020DB3}"/>
              </a:ext>
            </a:extLst>
          </p:cNvPr>
          <p:cNvSpPr>
            <a:spLocks noGrp="1"/>
          </p:cNvSpPr>
          <p:nvPr>
            <p:ph type="title"/>
          </p:nvPr>
        </p:nvSpPr>
        <p:spPr>
          <a:xfrm>
            <a:off x="261256" y="127465"/>
            <a:ext cx="8882743" cy="695496"/>
          </a:xfrm>
        </p:spPr>
        <p:txBody>
          <a:bodyPr/>
          <a:lstStyle/>
          <a:p>
            <a:pPr algn="l"/>
            <a:r>
              <a:rPr lang="en-US">
                <a:latin typeface="Calibri" panose="020F0502020204030204" pitchFamily="34" charset="0"/>
                <a:cs typeface="Calibri" panose="020F0502020204030204" pitchFamily="34" charset="0"/>
              </a:rPr>
              <a:t>Outline</a:t>
            </a:r>
          </a:p>
        </p:txBody>
      </p:sp>
    </p:spTree>
    <p:extLst>
      <p:ext uri="{BB962C8B-B14F-4D97-AF65-F5344CB8AC3E}">
        <p14:creationId xmlns:p14="http://schemas.microsoft.com/office/powerpoint/2010/main" val="98837033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2ABC9-E054-C247-85F6-0345223E8989}"/>
              </a:ext>
            </a:extLst>
          </p:cNvPr>
          <p:cNvSpPr>
            <a:spLocks noGrp="1"/>
          </p:cNvSpPr>
          <p:nvPr>
            <p:ph type="title"/>
          </p:nvPr>
        </p:nvSpPr>
        <p:spPr>
          <a:xfrm>
            <a:off x="284381" y="473949"/>
            <a:ext cx="7180264" cy="762706"/>
          </a:xfrm>
        </p:spPr>
        <p:txBody>
          <a:bodyPr/>
          <a:lstStyle/>
          <a:p>
            <a:pPr algn="l"/>
            <a:r>
              <a:rPr lang="en-US">
                <a:solidFill>
                  <a:schemeClr val="tx1"/>
                </a:solidFill>
              </a:rPr>
              <a:t>Progress in Lung Cancer</a:t>
            </a:r>
          </a:p>
        </p:txBody>
      </p:sp>
      <p:sp>
        <p:nvSpPr>
          <p:cNvPr id="7" name="Slide Number Placeholder 6">
            <a:extLst>
              <a:ext uri="{FF2B5EF4-FFF2-40B4-BE49-F238E27FC236}">
                <a16:creationId xmlns:a16="http://schemas.microsoft.com/office/drawing/2014/main" id="{8D3C591C-0B64-1B47-B7AD-B165AEC86C32}"/>
              </a:ext>
            </a:extLst>
          </p:cNvPr>
          <p:cNvSpPr>
            <a:spLocks noGrp="1"/>
          </p:cNvSpPr>
          <p:nvPr>
            <p:ph type="sldNum" sz="quarter" idx="16"/>
          </p:nvPr>
        </p:nvSpPr>
        <p:spPr/>
        <p:txBody>
          <a:bodyPr/>
          <a:lstStyle/>
          <a:p>
            <a:fld id="{0D558541-60C9-42A2-8392-FF12533A6B7A}" type="slidenum">
              <a:rPr lang="en-US" smtClean="0"/>
              <a:pPr/>
              <a:t>135</a:t>
            </a:fld>
            <a:endParaRPr lang="en-US"/>
          </a:p>
        </p:txBody>
      </p:sp>
      <p:graphicFrame>
        <p:nvGraphicFramePr>
          <p:cNvPr id="8" name="Diagram 7">
            <a:extLst>
              <a:ext uri="{FF2B5EF4-FFF2-40B4-BE49-F238E27FC236}">
                <a16:creationId xmlns:a16="http://schemas.microsoft.com/office/drawing/2014/main" id="{0FE5628E-33BD-BB48-AD00-D015405825EA}"/>
              </a:ext>
            </a:extLst>
          </p:cNvPr>
          <p:cNvGraphicFramePr/>
          <p:nvPr/>
        </p:nvGraphicFramePr>
        <p:xfrm>
          <a:off x="2024742" y="1070327"/>
          <a:ext cx="5595257" cy="35358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6E8A758C-094E-704F-B333-EF4B9CBEDFD8}"/>
              </a:ext>
            </a:extLst>
          </p:cNvPr>
          <p:cNvSpPr txBox="1"/>
          <p:nvPr/>
        </p:nvSpPr>
        <p:spPr>
          <a:xfrm>
            <a:off x="1229717" y="3431605"/>
            <a:ext cx="1869488" cy="646331"/>
          </a:xfrm>
          <a:prstGeom prst="rect">
            <a:avLst/>
          </a:prstGeom>
          <a:noFill/>
        </p:spPr>
        <p:txBody>
          <a:bodyPr wrap="square" rtlCol="0">
            <a:spAutoFit/>
          </a:bodyPr>
          <a:lstStyle/>
          <a:p>
            <a:r>
              <a:rPr lang="en-US" sz="1800"/>
              <a:t>2000</a:t>
            </a:r>
          </a:p>
          <a:p>
            <a:r>
              <a:rPr lang="en-US" sz="1800" err="1"/>
              <a:t>mOS</a:t>
            </a:r>
            <a:r>
              <a:rPr lang="en-US" sz="1800"/>
              <a:t> 7.9 </a:t>
            </a:r>
            <a:r>
              <a:rPr lang="en-US" sz="1800" err="1"/>
              <a:t>mos</a:t>
            </a:r>
            <a:endParaRPr lang="en-US" sz="1800"/>
          </a:p>
        </p:txBody>
      </p:sp>
      <p:sp>
        <p:nvSpPr>
          <p:cNvPr id="10" name="TextBox 9">
            <a:extLst>
              <a:ext uri="{FF2B5EF4-FFF2-40B4-BE49-F238E27FC236}">
                <a16:creationId xmlns:a16="http://schemas.microsoft.com/office/drawing/2014/main" id="{CC804342-DAC2-2D49-9B86-2F5834FCAFBB}"/>
              </a:ext>
            </a:extLst>
          </p:cNvPr>
          <p:cNvSpPr txBox="1"/>
          <p:nvPr/>
        </p:nvSpPr>
        <p:spPr>
          <a:xfrm>
            <a:off x="2783888" y="1869407"/>
            <a:ext cx="1788112" cy="646331"/>
          </a:xfrm>
          <a:prstGeom prst="rect">
            <a:avLst/>
          </a:prstGeom>
          <a:noFill/>
        </p:spPr>
        <p:txBody>
          <a:bodyPr wrap="square" rtlCol="0">
            <a:spAutoFit/>
          </a:bodyPr>
          <a:lstStyle/>
          <a:p>
            <a:r>
              <a:rPr lang="en-US" sz="1800"/>
              <a:t>2010</a:t>
            </a:r>
          </a:p>
          <a:p>
            <a:r>
              <a:rPr lang="en-US" sz="1800" err="1"/>
              <a:t>mOS</a:t>
            </a:r>
            <a:r>
              <a:rPr lang="en-US" sz="1800"/>
              <a:t> 12.6 </a:t>
            </a:r>
            <a:r>
              <a:rPr lang="en-US" sz="1800" err="1"/>
              <a:t>mos</a:t>
            </a:r>
            <a:endParaRPr lang="en-US" sz="1800"/>
          </a:p>
        </p:txBody>
      </p:sp>
      <p:sp>
        <p:nvSpPr>
          <p:cNvPr id="11" name="TextBox 10">
            <a:extLst>
              <a:ext uri="{FF2B5EF4-FFF2-40B4-BE49-F238E27FC236}">
                <a16:creationId xmlns:a16="http://schemas.microsoft.com/office/drawing/2014/main" id="{E87B9094-2CDF-004D-BB13-4A8EB8000C4C}"/>
              </a:ext>
            </a:extLst>
          </p:cNvPr>
          <p:cNvSpPr txBox="1"/>
          <p:nvPr/>
        </p:nvSpPr>
        <p:spPr>
          <a:xfrm>
            <a:off x="4823968" y="1268926"/>
            <a:ext cx="1596029" cy="646331"/>
          </a:xfrm>
          <a:prstGeom prst="rect">
            <a:avLst/>
          </a:prstGeom>
          <a:noFill/>
        </p:spPr>
        <p:txBody>
          <a:bodyPr wrap="square" rtlCol="0">
            <a:spAutoFit/>
          </a:bodyPr>
          <a:lstStyle/>
          <a:p>
            <a:r>
              <a:rPr lang="en-US" sz="1800"/>
              <a:t>2020</a:t>
            </a:r>
          </a:p>
          <a:p>
            <a:r>
              <a:rPr lang="en-US" sz="1800" err="1"/>
              <a:t>mOS</a:t>
            </a:r>
            <a:r>
              <a:rPr lang="en-US" sz="1800"/>
              <a:t> 22 </a:t>
            </a:r>
            <a:r>
              <a:rPr lang="en-US" sz="1800" err="1"/>
              <a:t>mos</a:t>
            </a:r>
            <a:endParaRPr lang="en-US" sz="1800"/>
          </a:p>
        </p:txBody>
      </p:sp>
      <p:pic>
        <p:nvPicPr>
          <p:cNvPr id="12" name="Picture 4">
            <a:extLst>
              <a:ext uri="{FF2B5EF4-FFF2-40B4-BE49-F238E27FC236}">
                <a16:creationId xmlns:a16="http://schemas.microsoft.com/office/drawing/2014/main" id="{876180C3-68F2-5C41-9120-9B688B1A671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509201" y="3215365"/>
            <a:ext cx="796666" cy="1078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a:extLst>
              <a:ext uri="{FF2B5EF4-FFF2-40B4-BE49-F238E27FC236}">
                <a16:creationId xmlns:a16="http://schemas.microsoft.com/office/drawing/2014/main" id="{B2B29E18-C56A-7640-80EF-D6AE277C35B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91606" y="686488"/>
            <a:ext cx="925646" cy="1228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D80518C7-074F-C54B-9058-711ACCFA5E84}"/>
              </a:ext>
            </a:extLst>
          </p:cNvPr>
          <p:cNvPicPr>
            <a:picLocks noChangeAspect="1"/>
          </p:cNvPicPr>
          <p:nvPr/>
        </p:nvPicPr>
        <p:blipFill>
          <a:blip r:embed="rId10"/>
          <a:stretch>
            <a:fillRect/>
          </a:stretch>
        </p:blipFill>
        <p:spPr>
          <a:xfrm>
            <a:off x="5850569" y="2760187"/>
            <a:ext cx="3242630" cy="1352012"/>
          </a:xfrm>
          <a:prstGeom prst="rect">
            <a:avLst/>
          </a:prstGeom>
        </p:spPr>
      </p:pic>
      <p:sp>
        <p:nvSpPr>
          <p:cNvPr id="17" name="Rectangle 16">
            <a:extLst>
              <a:ext uri="{FF2B5EF4-FFF2-40B4-BE49-F238E27FC236}">
                <a16:creationId xmlns:a16="http://schemas.microsoft.com/office/drawing/2014/main" id="{D5039232-4EE4-8C4C-8723-E81A4F2D1F11}"/>
              </a:ext>
            </a:extLst>
          </p:cNvPr>
          <p:cNvSpPr/>
          <p:nvPr/>
        </p:nvSpPr>
        <p:spPr>
          <a:xfrm>
            <a:off x="3434139" y="4639946"/>
            <a:ext cx="2946791" cy="461665"/>
          </a:xfrm>
          <a:prstGeom prst="rect">
            <a:avLst/>
          </a:prstGeom>
        </p:spPr>
        <p:txBody>
          <a:bodyPr wrap="square">
            <a:spAutoFit/>
          </a:bodyPr>
          <a:lstStyle/>
          <a:p>
            <a:r>
              <a:rPr lang="en-US" sz="800"/>
              <a:t>Schiller JH ,et al. </a:t>
            </a:r>
            <a:r>
              <a:rPr lang="en-US" sz="800" i="1"/>
              <a:t>N </a:t>
            </a:r>
            <a:r>
              <a:rPr lang="en-US" sz="800" i="1" err="1"/>
              <a:t>Engl</a:t>
            </a:r>
            <a:r>
              <a:rPr lang="en-US" sz="800" i="1"/>
              <a:t> J. Med.</a:t>
            </a:r>
            <a:r>
              <a:rPr lang="en-US" sz="800"/>
              <a:t> 2002;346(20):92-98</a:t>
            </a:r>
          </a:p>
          <a:p>
            <a:r>
              <a:rPr lang="en-US" sz="800"/>
              <a:t>Patel, JD, et al. J Clin </a:t>
            </a:r>
            <a:r>
              <a:rPr lang="en-US" sz="800" err="1"/>
              <a:t>Onc</a:t>
            </a:r>
            <a:r>
              <a:rPr lang="en-US" sz="800"/>
              <a:t>. 2013; 31(34):4369-57</a:t>
            </a:r>
          </a:p>
          <a:p>
            <a:r>
              <a:rPr lang="en-US" sz="800" err="1"/>
              <a:t>Gadgeel</a:t>
            </a:r>
            <a:r>
              <a:rPr lang="en-US" sz="800"/>
              <a:t> S, et al. J Clin </a:t>
            </a:r>
            <a:r>
              <a:rPr lang="en-US" sz="800" err="1"/>
              <a:t>Onc</a:t>
            </a:r>
            <a:r>
              <a:rPr lang="en-US" sz="800"/>
              <a:t>. 2020; 38(14);1505-1517</a:t>
            </a:r>
          </a:p>
        </p:txBody>
      </p:sp>
    </p:spTree>
    <p:extLst>
      <p:ext uri="{BB962C8B-B14F-4D97-AF65-F5344CB8AC3E}">
        <p14:creationId xmlns:p14="http://schemas.microsoft.com/office/powerpoint/2010/main" val="228886184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C79F0-767E-284D-A931-07D677CA0720}"/>
              </a:ext>
            </a:extLst>
          </p:cNvPr>
          <p:cNvSpPr>
            <a:spLocks noGrp="1"/>
          </p:cNvSpPr>
          <p:nvPr>
            <p:ph type="title"/>
          </p:nvPr>
        </p:nvSpPr>
        <p:spPr>
          <a:xfrm>
            <a:off x="508000" y="129963"/>
            <a:ext cx="8496300" cy="735922"/>
          </a:xfrm>
        </p:spPr>
        <p:txBody>
          <a:bodyPr/>
          <a:lstStyle/>
          <a:p>
            <a:pPr algn="l"/>
            <a:r>
              <a:rPr lang="en-US" sz="2400"/>
              <a:t>Targeted Therapy Options for Non-Squamous NSCLC</a:t>
            </a:r>
          </a:p>
        </p:txBody>
      </p:sp>
      <p:sp>
        <p:nvSpPr>
          <p:cNvPr id="5" name="Slide Number Placeholder 4">
            <a:extLst>
              <a:ext uri="{FF2B5EF4-FFF2-40B4-BE49-F238E27FC236}">
                <a16:creationId xmlns:a16="http://schemas.microsoft.com/office/drawing/2014/main" id="{91434B7A-9A53-AF47-92C4-86820C0BC5FC}"/>
              </a:ext>
            </a:extLst>
          </p:cNvPr>
          <p:cNvSpPr>
            <a:spLocks noGrp="1"/>
          </p:cNvSpPr>
          <p:nvPr>
            <p:ph type="sldNum" sz="quarter" idx="12"/>
          </p:nvPr>
        </p:nvSpPr>
        <p:spPr>
          <a:xfrm>
            <a:off x="8305799" y="4787034"/>
            <a:ext cx="346745" cy="231266"/>
          </a:xfrm>
          <a:prstGeom prst="rect">
            <a:avLst/>
          </a:prstGeom>
        </p:spPr>
        <p:txBody>
          <a:bodyPr vert="horz" wrap="none" lIns="0" tIns="0" rIns="0" bIns="0" rtlCol="0" anchor="b"/>
          <a:lstStyle>
            <a:defPPr>
              <a:defRPr lang="en-US"/>
            </a:defPPr>
            <a:lvl1pPr marL="0" algn="r" defTabSz="457200" rtl="0" eaLnBrk="1" latinLnBrk="0" hangingPunct="1">
              <a:defRPr sz="1400"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6864477-F160-C14C-BDA8-B94CCC321816}" type="slidenum">
              <a:rPr lang="en-US" smtClean="0"/>
              <a:pPr/>
              <a:t>136</a:t>
            </a:fld>
            <a:endParaRPr lang="en-US"/>
          </a:p>
        </p:txBody>
      </p:sp>
      <p:sp>
        <p:nvSpPr>
          <p:cNvPr id="10" name="Rectangle 9">
            <a:extLst>
              <a:ext uri="{FF2B5EF4-FFF2-40B4-BE49-F238E27FC236}">
                <a16:creationId xmlns:a16="http://schemas.microsoft.com/office/drawing/2014/main" id="{DD6A064C-3D93-B845-9CB2-3CB61883168F}"/>
              </a:ext>
            </a:extLst>
          </p:cNvPr>
          <p:cNvSpPr/>
          <p:nvPr/>
        </p:nvSpPr>
        <p:spPr>
          <a:xfrm>
            <a:off x="1879348" y="865885"/>
            <a:ext cx="432301" cy="8566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EBFB929-C452-8A66-B20E-E7ACA25701F5}"/>
              </a:ext>
            </a:extLst>
          </p:cNvPr>
          <p:cNvPicPr>
            <a:picLocks noChangeAspect="1"/>
          </p:cNvPicPr>
          <p:nvPr/>
        </p:nvPicPr>
        <p:blipFill rotWithShape="1">
          <a:blip r:embed="rId2"/>
          <a:srcRect l="4158" r="3237"/>
          <a:stretch/>
        </p:blipFill>
        <p:spPr>
          <a:xfrm>
            <a:off x="2070100" y="726840"/>
            <a:ext cx="5105400" cy="3575837"/>
          </a:xfrm>
          <a:prstGeom prst="rect">
            <a:avLst/>
          </a:prstGeom>
          <a:ln w="19050">
            <a:solidFill>
              <a:srgbClr val="C00000"/>
            </a:solidFill>
          </a:ln>
        </p:spPr>
      </p:pic>
      <p:sp>
        <p:nvSpPr>
          <p:cNvPr id="6" name="TextBox 5">
            <a:extLst>
              <a:ext uri="{FF2B5EF4-FFF2-40B4-BE49-F238E27FC236}">
                <a16:creationId xmlns:a16="http://schemas.microsoft.com/office/drawing/2014/main" id="{78A37547-4FE4-AFE2-D05F-DAEE8FDCF555}"/>
              </a:ext>
            </a:extLst>
          </p:cNvPr>
          <p:cNvSpPr txBox="1"/>
          <p:nvPr/>
        </p:nvSpPr>
        <p:spPr>
          <a:xfrm>
            <a:off x="431800" y="3831726"/>
            <a:ext cx="1447548" cy="400110"/>
          </a:xfrm>
          <a:prstGeom prst="rect">
            <a:avLst/>
          </a:prstGeom>
          <a:noFill/>
        </p:spPr>
        <p:txBody>
          <a:bodyPr wrap="square">
            <a:spAutoFit/>
          </a:bodyPr>
          <a:lstStyle/>
          <a:p>
            <a:pPr defTabSz="914378" fontAlgn="base" hangingPunct="0">
              <a:spcBef>
                <a:spcPct val="0"/>
              </a:spcBef>
              <a:spcAft>
                <a:spcPct val="0"/>
              </a:spcAft>
              <a:defRPr/>
            </a:pPr>
            <a:r>
              <a:rPr lang="en-IN" sz="1000" kern="0">
                <a:solidFill>
                  <a:srgbClr val="0070C0"/>
                </a:solidFill>
                <a:latin typeface="Arial" charset="0"/>
                <a:cs typeface="Helvetica"/>
                <a:sym typeface="Helvetica"/>
              </a:rPr>
              <a:t>Thai AA et al. Lancet 2021 398: 535–54</a:t>
            </a:r>
          </a:p>
        </p:txBody>
      </p:sp>
    </p:spTree>
    <p:extLst>
      <p:ext uri="{BB962C8B-B14F-4D97-AF65-F5344CB8AC3E}">
        <p14:creationId xmlns:p14="http://schemas.microsoft.com/office/powerpoint/2010/main" val="149851042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 up of a label&#10;&#10;Description automatically generated">
            <a:extLst>
              <a:ext uri="{FF2B5EF4-FFF2-40B4-BE49-F238E27FC236}">
                <a16:creationId xmlns:a16="http://schemas.microsoft.com/office/drawing/2014/main" id="{EFEB5EF7-A97D-5941-6D98-89CB828985EF}"/>
              </a:ext>
            </a:extLst>
          </p:cNvPr>
          <p:cNvPicPr>
            <a:picLocks noGrp="1" noChangeAspect="1"/>
          </p:cNvPicPr>
          <p:nvPr>
            <p:ph sz="half" idx="1"/>
          </p:nvPr>
        </p:nvPicPr>
        <p:blipFill>
          <a:blip r:embed="rId2"/>
          <a:stretch>
            <a:fillRect/>
          </a:stretch>
        </p:blipFill>
        <p:spPr>
          <a:xfrm>
            <a:off x="2667000" y="683728"/>
            <a:ext cx="3810000" cy="629618"/>
          </a:xfrm>
        </p:spPr>
      </p:pic>
      <p:sp>
        <p:nvSpPr>
          <p:cNvPr id="4" name="Title 3"/>
          <p:cNvSpPr>
            <a:spLocks noGrp="1"/>
          </p:cNvSpPr>
          <p:nvPr>
            <p:ph type="title"/>
          </p:nvPr>
        </p:nvSpPr>
        <p:spPr/>
        <p:txBody>
          <a:bodyPr/>
          <a:lstStyle/>
          <a:p>
            <a:r>
              <a:rPr lang="en-US" b="1">
                <a:solidFill>
                  <a:srgbClr val="002E51"/>
                </a:solidFill>
              </a:rPr>
              <a:t>ADAURA: Adjuvant Osimertinib</a:t>
            </a:r>
          </a:p>
        </p:txBody>
      </p:sp>
      <p:pic>
        <p:nvPicPr>
          <p:cNvPr id="8" name="Picture 7" descr="A diagram of a flowchart&#10;&#10;Description automatically generated">
            <a:extLst>
              <a:ext uri="{FF2B5EF4-FFF2-40B4-BE49-F238E27FC236}">
                <a16:creationId xmlns:a16="http://schemas.microsoft.com/office/drawing/2014/main" id="{BA9D6D93-7CDF-7376-0C98-BF6BF3F851FB}"/>
              </a:ext>
            </a:extLst>
          </p:cNvPr>
          <p:cNvPicPr>
            <a:picLocks noChangeAspect="1"/>
          </p:cNvPicPr>
          <p:nvPr/>
        </p:nvPicPr>
        <p:blipFill>
          <a:blip r:embed="rId3"/>
          <a:stretch>
            <a:fillRect/>
          </a:stretch>
        </p:blipFill>
        <p:spPr>
          <a:xfrm>
            <a:off x="272512" y="1379224"/>
            <a:ext cx="8579388" cy="2694106"/>
          </a:xfrm>
          <a:prstGeom prst="rect">
            <a:avLst/>
          </a:prstGeom>
        </p:spPr>
      </p:pic>
    </p:spTree>
    <p:extLst>
      <p:ext uri="{BB962C8B-B14F-4D97-AF65-F5344CB8AC3E}">
        <p14:creationId xmlns:p14="http://schemas.microsoft.com/office/powerpoint/2010/main" val="157923173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raph of a patient's life&#10;&#10;Description automatically generated with medium confidence">
            <a:extLst>
              <a:ext uri="{FF2B5EF4-FFF2-40B4-BE49-F238E27FC236}">
                <a16:creationId xmlns:a16="http://schemas.microsoft.com/office/drawing/2014/main" id="{8C481087-E670-D7FC-8C2A-023B738C84A9}"/>
              </a:ext>
            </a:extLst>
          </p:cNvPr>
          <p:cNvPicPr>
            <a:picLocks noGrp="1" noChangeAspect="1"/>
          </p:cNvPicPr>
          <p:nvPr>
            <p:ph sz="half" idx="1"/>
          </p:nvPr>
        </p:nvPicPr>
        <p:blipFill>
          <a:blip r:embed="rId2"/>
          <a:stretch>
            <a:fillRect/>
          </a:stretch>
        </p:blipFill>
        <p:spPr>
          <a:xfrm>
            <a:off x="520700" y="822960"/>
            <a:ext cx="8077200" cy="3362453"/>
          </a:xfrm>
        </p:spPr>
      </p:pic>
      <p:sp>
        <p:nvSpPr>
          <p:cNvPr id="4" name="Title 3"/>
          <p:cNvSpPr>
            <a:spLocks noGrp="1"/>
          </p:cNvSpPr>
          <p:nvPr>
            <p:ph type="title"/>
          </p:nvPr>
        </p:nvSpPr>
        <p:spPr/>
        <p:txBody>
          <a:bodyPr/>
          <a:lstStyle/>
          <a:p>
            <a:pPr algn="l"/>
            <a:r>
              <a:rPr lang="en-US">
                <a:solidFill>
                  <a:srgbClr val="002E51"/>
                </a:solidFill>
                <a:latin typeface="Calibri" panose="020F0502020204030204" pitchFamily="34" charset="0"/>
                <a:cs typeface="Calibri" panose="020F0502020204030204" pitchFamily="34" charset="0"/>
              </a:rPr>
              <a:t>ADAURA: Adjuvant Osimertinib</a:t>
            </a:r>
          </a:p>
        </p:txBody>
      </p:sp>
    </p:spTree>
    <p:extLst>
      <p:ext uri="{BB962C8B-B14F-4D97-AF65-F5344CB8AC3E}">
        <p14:creationId xmlns:p14="http://schemas.microsoft.com/office/powerpoint/2010/main" val="386738449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a:solidFill>
                  <a:srgbClr val="002E51"/>
                </a:solidFill>
                <a:latin typeface="Calibri" panose="020F0502020204030204" pitchFamily="34" charset="0"/>
                <a:cs typeface="Calibri" panose="020F0502020204030204" pitchFamily="34" charset="0"/>
              </a:rPr>
              <a:t>ADAURA: Adjuvant Osimertinib</a:t>
            </a:r>
          </a:p>
        </p:txBody>
      </p:sp>
      <p:pic>
        <p:nvPicPr>
          <p:cNvPr id="7" name="Content Placeholder 6" descr="A graph of patients with stage iia disease&#10;&#10;Description automatically generated">
            <a:extLst>
              <a:ext uri="{FF2B5EF4-FFF2-40B4-BE49-F238E27FC236}">
                <a16:creationId xmlns:a16="http://schemas.microsoft.com/office/drawing/2014/main" id="{C0B890C4-F83D-D3F2-59C0-87AF169EE64A}"/>
              </a:ext>
            </a:extLst>
          </p:cNvPr>
          <p:cNvPicPr>
            <a:picLocks noGrp="1" noChangeAspect="1"/>
          </p:cNvPicPr>
          <p:nvPr>
            <p:ph sz="half" idx="1"/>
          </p:nvPr>
        </p:nvPicPr>
        <p:blipFill>
          <a:blip r:embed="rId2"/>
          <a:stretch>
            <a:fillRect/>
          </a:stretch>
        </p:blipFill>
        <p:spPr>
          <a:xfrm>
            <a:off x="-1" y="698500"/>
            <a:ext cx="5257743" cy="2527300"/>
          </a:xfrm>
        </p:spPr>
      </p:pic>
      <p:pic>
        <p:nvPicPr>
          <p:cNvPr id="9" name="Picture 8" descr="A graph of patients with stage b and iia disease&#10;&#10;Description automatically generated">
            <a:extLst>
              <a:ext uri="{FF2B5EF4-FFF2-40B4-BE49-F238E27FC236}">
                <a16:creationId xmlns:a16="http://schemas.microsoft.com/office/drawing/2014/main" id="{1AD3FCC2-7412-E6CE-5DD2-E8397678C672}"/>
              </a:ext>
            </a:extLst>
          </p:cNvPr>
          <p:cNvPicPr>
            <a:picLocks noChangeAspect="1"/>
          </p:cNvPicPr>
          <p:nvPr/>
        </p:nvPicPr>
        <p:blipFill>
          <a:blip r:embed="rId3"/>
          <a:stretch>
            <a:fillRect/>
          </a:stretch>
        </p:blipFill>
        <p:spPr>
          <a:xfrm>
            <a:off x="4292600" y="2345993"/>
            <a:ext cx="4769942" cy="2333064"/>
          </a:xfrm>
          <a:prstGeom prst="rect">
            <a:avLst/>
          </a:prstGeom>
        </p:spPr>
      </p:pic>
    </p:spTree>
    <p:extLst>
      <p:ext uri="{BB962C8B-B14F-4D97-AF65-F5344CB8AC3E}">
        <p14:creationId xmlns:p14="http://schemas.microsoft.com/office/powerpoint/2010/main" val="24941140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668655" y="3725132"/>
            <a:ext cx="7487126" cy="651140"/>
          </a:xfrm>
          <a:prstGeom prst="rect">
            <a:avLst/>
          </a:prstGeom>
        </p:spPr>
        <p:txBody>
          <a:bodyPr vert="horz" wrap="square" lIns="0" tIns="35243" rIns="0" bIns="0" rtlCol="0">
            <a:spAutoFit/>
          </a:bodyPr>
          <a:lstStyle/>
          <a:p>
            <a:pPr marL="200025" marR="22860" indent="-171450">
              <a:lnSpc>
                <a:spcPts val="1620"/>
              </a:lnSpc>
              <a:spcBef>
                <a:spcPts val="278"/>
              </a:spcBef>
              <a:buChar char="•"/>
              <a:tabLst>
                <a:tab pos="200025" algn="l"/>
              </a:tabLst>
            </a:pPr>
            <a:r>
              <a:rPr sz="1500" spc="-90">
                <a:solidFill>
                  <a:srgbClr val="004A8E"/>
                </a:solidFill>
                <a:latin typeface="Arial"/>
                <a:cs typeface="Arial"/>
              </a:rPr>
              <a:t>Time</a:t>
            </a:r>
            <a:r>
              <a:rPr sz="1500" spc="-53">
                <a:solidFill>
                  <a:srgbClr val="004A8E"/>
                </a:solidFill>
                <a:latin typeface="Arial"/>
                <a:cs typeface="Arial"/>
              </a:rPr>
              <a:t> </a:t>
            </a:r>
            <a:r>
              <a:rPr sz="1500">
                <a:solidFill>
                  <a:srgbClr val="004A8E"/>
                </a:solidFill>
                <a:latin typeface="Arial"/>
                <a:cs typeface="Arial"/>
              </a:rPr>
              <a:t>to</a:t>
            </a:r>
            <a:r>
              <a:rPr sz="1500" spc="-60">
                <a:solidFill>
                  <a:srgbClr val="004A8E"/>
                </a:solidFill>
                <a:latin typeface="Arial"/>
                <a:cs typeface="Arial"/>
              </a:rPr>
              <a:t> </a:t>
            </a:r>
            <a:r>
              <a:rPr sz="1500" spc="-30">
                <a:solidFill>
                  <a:srgbClr val="004A8E"/>
                </a:solidFill>
                <a:latin typeface="Arial"/>
                <a:cs typeface="Arial"/>
              </a:rPr>
              <a:t>intra-</a:t>
            </a:r>
            <a:r>
              <a:rPr sz="1500" spc="-64">
                <a:solidFill>
                  <a:srgbClr val="004A8E"/>
                </a:solidFill>
                <a:latin typeface="Arial"/>
                <a:cs typeface="Arial"/>
              </a:rPr>
              <a:t>cranial</a:t>
            </a:r>
            <a:r>
              <a:rPr sz="1500" spc="-38">
                <a:solidFill>
                  <a:srgbClr val="004A8E"/>
                </a:solidFill>
                <a:latin typeface="Arial"/>
                <a:cs typeface="Arial"/>
              </a:rPr>
              <a:t> </a:t>
            </a:r>
            <a:r>
              <a:rPr sz="1500" spc="-71">
                <a:solidFill>
                  <a:srgbClr val="004A8E"/>
                </a:solidFill>
                <a:latin typeface="Arial"/>
                <a:cs typeface="Arial"/>
              </a:rPr>
              <a:t>progression</a:t>
            </a:r>
            <a:r>
              <a:rPr sz="1500" spc="-56">
                <a:solidFill>
                  <a:srgbClr val="004A8E"/>
                </a:solidFill>
                <a:latin typeface="Arial"/>
                <a:cs typeface="Arial"/>
              </a:rPr>
              <a:t> </a:t>
            </a:r>
            <a:r>
              <a:rPr sz="1500" spc="-116">
                <a:solidFill>
                  <a:srgbClr val="004A8E"/>
                </a:solidFill>
                <a:latin typeface="Arial"/>
                <a:cs typeface="Arial"/>
              </a:rPr>
              <a:t>was</a:t>
            </a:r>
            <a:r>
              <a:rPr sz="1500" spc="-60">
                <a:solidFill>
                  <a:srgbClr val="004A8E"/>
                </a:solidFill>
                <a:latin typeface="Arial"/>
                <a:cs typeface="Arial"/>
              </a:rPr>
              <a:t> </a:t>
            </a:r>
            <a:r>
              <a:rPr sz="1500" spc="-56">
                <a:solidFill>
                  <a:srgbClr val="004A8E"/>
                </a:solidFill>
                <a:latin typeface="Arial"/>
                <a:cs typeface="Arial"/>
              </a:rPr>
              <a:t>defined</a:t>
            </a:r>
            <a:r>
              <a:rPr sz="1500" spc="-38">
                <a:solidFill>
                  <a:srgbClr val="004A8E"/>
                </a:solidFill>
                <a:latin typeface="Arial"/>
                <a:cs typeface="Arial"/>
              </a:rPr>
              <a:t> </a:t>
            </a:r>
            <a:r>
              <a:rPr sz="1500" spc="-150">
                <a:solidFill>
                  <a:srgbClr val="004A8E"/>
                </a:solidFill>
                <a:latin typeface="Arial"/>
                <a:cs typeface="Arial"/>
              </a:rPr>
              <a:t>as</a:t>
            </a:r>
            <a:r>
              <a:rPr sz="1500" spc="-60">
                <a:solidFill>
                  <a:srgbClr val="004A8E"/>
                </a:solidFill>
                <a:latin typeface="Arial"/>
                <a:cs typeface="Arial"/>
              </a:rPr>
              <a:t> </a:t>
            </a:r>
            <a:r>
              <a:rPr sz="1500" spc="-19">
                <a:solidFill>
                  <a:srgbClr val="004A8E"/>
                </a:solidFill>
                <a:latin typeface="Arial"/>
                <a:cs typeface="Arial"/>
              </a:rPr>
              <a:t>the</a:t>
            </a:r>
            <a:r>
              <a:rPr sz="1500" spc="-56">
                <a:solidFill>
                  <a:srgbClr val="004A8E"/>
                </a:solidFill>
                <a:latin typeface="Arial"/>
                <a:cs typeface="Arial"/>
              </a:rPr>
              <a:t> </a:t>
            </a:r>
            <a:r>
              <a:rPr sz="1500" spc="-8">
                <a:solidFill>
                  <a:srgbClr val="004A8E"/>
                </a:solidFill>
                <a:latin typeface="Arial"/>
                <a:cs typeface="Arial"/>
              </a:rPr>
              <a:t>time</a:t>
            </a:r>
            <a:r>
              <a:rPr sz="1500" spc="-49">
                <a:solidFill>
                  <a:srgbClr val="004A8E"/>
                </a:solidFill>
                <a:latin typeface="Arial"/>
                <a:cs typeface="Arial"/>
              </a:rPr>
              <a:t> </a:t>
            </a:r>
            <a:r>
              <a:rPr sz="1500" spc="-15">
                <a:solidFill>
                  <a:srgbClr val="004A8E"/>
                </a:solidFill>
                <a:latin typeface="Arial"/>
                <a:cs typeface="Arial"/>
              </a:rPr>
              <a:t>from</a:t>
            </a:r>
            <a:r>
              <a:rPr sz="1500" spc="-60">
                <a:solidFill>
                  <a:srgbClr val="004A8E"/>
                </a:solidFill>
                <a:latin typeface="Arial"/>
                <a:cs typeface="Arial"/>
              </a:rPr>
              <a:t> </a:t>
            </a:r>
            <a:r>
              <a:rPr sz="1500" spc="-53">
                <a:solidFill>
                  <a:srgbClr val="004A8E"/>
                </a:solidFill>
                <a:latin typeface="Arial"/>
                <a:cs typeface="Arial"/>
              </a:rPr>
              <a:t>randomization</a:t>
            </a:r>
            <a:r>
              <a:rPr sz="1500" spc="-45">
                <a:solidFill>
                  <a:srgbClr val="004A8E"/>
                </a:solidFill>
                <a:latin typeface="Arial"/>
                <a:cs typeface="Arial"/>
              </a:rPr>
              <a:t> </a:t>
            </a:r>
            <a:r>
              <a:rPr sz="1500">
                <a:solidFill>
                  <a:srgbClr val="004A8E"/>
                </a:solidFill>
                <a:latin typeface="Arial"/>
                <a:cs typeface="Arial"/>
              </a:rPr>
              <a:t>to</a:t>
            </a:r>
            <a:r>
              <a:rPr sz="1500" spc="-60">
                <a:solidFill>
                  <a:srgbClr val="004A8E"/>
                </a:solidFill>
                <a:latin typeface="Arial"/>
                <a:cs typeface="Arial"/>
              </a:rPr>
              <a:t> </a:t>
            </a:r>
            <a:r>
              <a:rPr sz="1500" spc="-19">
                <a:solidFill>
                  <a:srgbClr val="004A8E"/>
                </a:solidFill>
                <a:latin typeface="Arial"/>
                <a:cs typeface="Arial"/>
              </a:rPr>
              <a:t>development </a:t>
            </a:r>
            <a:r>
              <a:rPr sz="1500">
                <a:solidFill>
                  <a:srgbClr val="004A8E"/>
                </a:solidFill>
                <a:latin typeface="Arial"/>
                <a:cs typeface="Arial"/>
              </a:rPr>
              <a:t>of</a:t>
            </a:r>
            <a:r>
              <a:rPr sz="1500" spc="-71">
                <a:solidFill>
                  <a:srgbClr val="004A8E"/>
                </a:solidFill>
                <a:latin typeface="Arial"/>
                <a:cs typeface="Arial"/>
              </a:rPr>
              <a:t> </a:t>
            </a:r>
            <a:r>
              <a:rPr sz="1500" spc="-68">
                <a:solidFill>
                  <a:srgbClr val="004A8E"/>
                </a:solidFill>
                <a:latin typeface="Arial"/>
                <a:cs typeface="Arial"/>
              </a:rPr>
              <a:t>new </a:t>
            </a:r>
            <a:r>
              <a:rPr sz="1500" spc="-83">
                <a:solidFill>
                  <a:srgbClr val="004A8E"/>
                </a:solidFill>
                <a:latin typeface="Arial"/>
                <a:cs typeface="Arial"/>
              </a:rPr>
              <a:t>lesions</a:t>
            </a:r>
            <a:r>
              <a:rPr sz="1500" spc="-53">
                <a:solidFill>
                  <a:srgbClr val="004A8E"/>
                </a:solidFill>
                <a:latin typeface="Arial"/>
                <a:cs typeface="Arial"/>
              </a:rPr>
              <a:t> </a:t>
            </a:r>
            <a:r>
              <a:rPr sz="1500" spc="-26">
                <a:solidFill>
                  <a:srgbClr val="004A8E"/>
                </a:solidFill>
                <a:latin typeface="Arial"/>
                <a:cs typeface="Arial"/>
              </a:rPr>
              <a:t>in</a:t>
            </a:r>
            <a:r>
              <a:rPr sz="1500" spc="-68">
                <a:solidFill>
                  <a:srgbClr val="004A8E"/>
                </a:solidFill>
                <a:latin typeface="Arial"/>
                <a:cs typeface="Arial"/>
              </a:rPr>
              <a:t> </a:t>
            </a:r>
            <a:r>
              <a:rPr sz="1500" spc="-19">
                <a:solidFill>
                  <a:srgbClr val="004A8E"/>
                </a:solidFill>
                <a:latin typeface="Arial"/>
                <a:cs typeface="Arial"/>
              </a:rPr>
              <a:t>the</a:t>
            </a:r>
            <a:r>
              <a:rPr sz="1500" spc="-64">
                <a:solidFill>
                  <a:srgbClr val="004A8E"/>
                </a:solidFill>
                <a:latin typeface="Arial"/>
                <a:cs typeface="Arial"/>
              </a:rPr>
              <a:t> </a:t>
            </a:r>
            <a:r>
              <a:rPr sz="1500" spc="-45">
                <a:solidFill>
                  <a:srgbClr val="004A8E"/>
                </a:solidFill>
                <a:latin typeface="Arial"/>
                <a:cs typeface="Arial"/>
              </a:rPr>
              <a:t>brain</a:t>
            </a:r>
            <a:r>
              <a:rPr sz="1500" spc="-60">
                <a:solidFill>
                  <a:srgbClr val="004A8E"/>
                </a:solidFill>
                <a:latin typeface="Arial"/>
                <a:cs typeface="Arial"/>
              </a:rPr>
              <a:t> </a:t>
            </a:r>
            <a:r>
              <a:rPr sz="1500" spc="-8">
                <a:solidFill>
                  <a:srgbClr val="004A8E"/>
                </a:solidFill>
                <a:latin typeface="Arial"/>
                <a:cs typeface="Arial"/>
              </a:rPr>
              <a:t>or</a:t>
            </a:r>
            <a:r>
              <a:rPr sz="1500" spc="-68">
                <a:solidFill>
                  <a:srgbClr val="004A8E"/>
                </a:solidFill>
                <a:latin typeface="Arial"/>
                <a:cs typeface="Arial"/>
              </a:rPr>
              <a:t> </a:t>
            </a:r>
            <a:r>
              <a:rPr sz="1500" spc="-49">
                <a:solidFill>
                  <a:srgbClr val="004A8E"/>
                </a:solidFill>
                <a:latin typeface="Arial"/>
                <a:cs typeface="Arial"/>
              </a:rPr>
              <a:t>receipt</a:t>
            </a:r>
            <a:r>
              <a:rPr sz="1500" spc="-45">
                <a:solidFill>
                  <a:srgbClr val="004A8E"/>
                </a:solidFill>
                <a:latin typeface="Arial"/>
                <a:cs typeface="Arial"/>
              </a:rPr>
              <a:t> </a:t>
            </a:r>
            <a:r>
              <a:rPr sz="1500">
                <a:solidFill>
                  <a:srgbClr val="004A8E"/>
                </a:solidFill>
                <a:latin typeface="Arial"/>
                <a:cs typeface="Arial"/>
              </a:rPr>
              <a:t>of</a:t>
            </a:r>
            <a:r>
              <a:rPr sz="1500" spc="-68">
                <a:solidFill>
                  <a:srgbClr val="004A8E"/>
                </a:solidFill>
                <a:latin typeface="Arial"/>
                <a:cs typeface="Arial"/>
              </a:rPr>
              <a:t> </a:t>
            </a:r>
            <a:r>
              <a:rPr sz="1500" spc="-38">
                <a:solidFill>
                  <a:srgbClr val="004A8E"/>
                </a:solidFill>
                <a:latin typeface="Arial"/>
                <a:cs typeface="Arial"/>
              </a:rPr>
              <a:t>therapeutic</a:t>
            </a:r>
            <a:r>
              <a:rPr sz="1500" spc="-45">
                <a:solidFill>
                  <a:srgbClr val="004A8E"/>
                </a:solidFill>
                <a:latin typeface="Arial"/>
                <a:cs typeface="Arial"/>
              </a:rPr>
              <a:t> </a:t>
            </a:r>
            <a:r>
              <a:rPr sz="1500" spc="-53">
                <a:solidFill>
                  <a:srgbClr val="004A8E"/>
                </a:solidFill>
                <a:latin typeface="Arial"/>
                <a:cs typeface="Arial"/>
              </a:rPr>
              <a:t>brain</a:t>
            </a:r>
            <a:r>
              <a:rPr sz="1500" spc="-64">
                <a:solidFill>
                  <a:srgbClr val="004A8E"/>
                </a:solidFill>
                <a:latin typeface="Arial"/>
                <a:cs typeface="Arial"/>
              </a:rPr>
              <a:t> </a:t>
            </a:r>
            <a:r>
              <a:rPr sz="1500" spc="-38">
                <a:solidFill>
                  <a:srgbClr val="004A8E"/>
                </a:solidFill>
                <a:latin typeface="Arial"/>
                <a:cs typeface="Arial"/>
              </a:rPr>
              <a:t>radiation</a:t>
            </a:r>
            <a:r>
              <a:rPr sz="1500" spc="-53">
                <a:solidFill>
                  <a:srgbClr val="004A8E"/>
                </a:solidFill>
                <a:latin typeface="Arial"/>
                <a:cs typeface="Arial"/>
              </a:rPr>
              <a:t> </a:t>
            </a:r>
            <a:r>
              <a:rPr sz="1500">
                <a:solidFill>
                  <a:srgbClr val="004A8E"/>
                </a:solidFill>
                <a:latin typeface="Arial"/>
                <a:cs typeface="Arial"/>
              </a:rPr>
              <a:t>without</a:t>
            </a:r>
            <a:r>
              <a:rPr sz="1500" spc="-64">
                <a:solidFill>
                  <a:srgbClr val="004A8E"/>
                </a:solidFill>
                <a:latin typeface="Arial"/>
                <a:cs typeface="Arial"/>
              </a:rPr>
              <a:t> </a:t>
            </a:r>
            <a:r>
              <a:rPr sz="1500" spc="-68">
                <a:solidFill>
                  <a:srgbClr val="004A8E"/>
                </a:solidFill>
                <a:latin typeface="Arial"/>
                <a:cs typeface="Arial"/>
              </a:rPr>
              <a:t>new </a:t>
            </a:r>
            <a:r>
              <a:rPr sz="1500" spc="-45">
                <a:solidFill>
                  <a:srgbClr val="004A8E"/>
                </a:solidFill>
                <a:latin typeface="Arial"/>
                <a:cs typeface="Arial"/>
              </a:rPr>
              <a:t>brain</a:t>
            </a:r>
            <a:r>
              <a:rPr sz="1500" spc="-64">
                <a:solidFill>
                  <a:srgbClr val="004A8E"/>
                </a:solidFill>
                <a:latin typeface="Arial"/>
                <a:cs typeface="Arial"/>
              </a:rPr>
              <a:t> </a:t>
            </a:r>
            <a:r>
              <a:rPr sz="1500" spc="-8">
                <a:solidFill>
                  <a:srgbClr val="004A8E"/>
                </a:solidFill>
                <a:latin typeface="Arial"/>
                <a:cs typeface="Arial"/>
              </a:rPr>
              <a:t>lesions </a:t>
            </a:r>
            <a:r>
              <a:rPr sz="1500" spc="-30">
                <a:solidFill>
                  <a:srgbClr val="004A8E"/>
                </a:solidFill>
                <a:latin typeface="Arial"/>
                <a:cs typeface="Arial"/>
              </a:rPr>
              <a:t>reported</a:t>
            </a:r>
            <a:r>
              <a:rPr sz="1500" spc="-56">
                <a:solidFill>
                  <a:srgbClr val="004A8E"/>
                </a:solidFill>
                <a:latin typeface="Arial"/>
                <a:cs typeface="Arial"/>
              </a:rPr>
              <a:t> </a:t>
            </a:r>
            <a:r>
              <a:rPr sz="1500" spc="-45">
                <a:solidFill>
                  <a:srgbClr val="004A8E"/>
                </a:solidFill>
                <a:latin typeface="Arial"/>
                <a:cs typeface="Arial"/>
              </a:rPr>
              <a:t>during</a:t>
            </a:r>
            <a:r>
              <a:rPr sz="1500" spc="-60">
                <a:solidFill>
                  <a:srgbClr val="004A8E"/>
                </a:solidFill>
                <a:latin typeface="Arial"/>
                <a:cs typeface="Arial"/>
              </a:rPr>
              <a:t> </a:t>
            </a:r>
            <a:r>
              <a:rPr sz="1500" spc="-19">
                <a:solidFill>
                  <a:srgbClr val="004A8E"/>
                </a:solidFill>
                <a:latin typeface="Arial"/>
                <a:cs typeface="Arial"/>
              </a:rPr>
              <a:t>the</a:t>
            </a:r>
            <a:r>
              <a:rPr sz="1500" spc="-56">
                <a:solidFill>
                  <a:srgbClr val="004A8E"/>
                </a:solidFill>
                <a:latin typeface="Arial"/>
                <a:cs typeface="Arial"/>
              </a:rPr>
              <a:t> </a:t>
            </a:r>
            <a:r>
              <a:rPr sz="1500" spc="-30">
                <a:solidFill>
                  <a:srgbClr val="004A8E"/>
                </a:solidFill>
                <a:latin typeface="Arial"/>
                <a:cs typeface="Arial"/>
              </a:rPr>
              <a:t>follow-</a:t>
            </a:r>
            <a:r>
              <a:rPr sz="1500" spc="-56">
                <a:solidFill>
                  <a:srgbClr val="004A8E"/>
                </a:solidFill>
                <a:latin typeface="Arial"/>
                <a:cs typeface="Arial"/>
              </a:rPr>
              <a:t>up</a:t>
            </a:r>
            <a:r>
              <a:rPr sz="1500" spc="-60">
                <a:solidFill>
                  <a:srgbClr val="004A8E"/>
                </a:solidFill>
                <a:latin typeface="Arial"/>
                <a:cs typeface="Arial"/>
              </a:rPr>
              <a:t> </a:t>
            </a:r>
            <a:r>
              <a:rPr sz="1500" spc="-8">
                <a:solidFill>
                  <a:srgbClr val="004A8E"/>
                </a:solidFill>
                <a:latin typeface="Arial"/>
                <a:cs typeface="Arial"/>
              </a:rPr>
              <a:t>period</a:t>
            </a:r>
            <a:endParaRPr sz="1500">
              <a:latin typeface="Arial"/>
              <a:cs typeface="Arial"/>
            </a:endParaRPr>
          </a:p>
        </p:txBody>
      </p:sp>
      <p:grpSp>
        <p:nvGrpSpPr>
          <p:cNvPr id="4" name="object 4"/>
          <p:cNvGrpSpPr/>
          <p:nvPr/>
        </p:nvGrpSpPr>
        <p:grpSpPr>
          <a:xfrm>
            <a:off x="400050" y="909352"/>
            <a:ext cx="7510939" cy="2623184"/>
            <a:chOff x="533400" y="1209294"/>
            <a:chExt cx="10014585" cy="3497579"/>
          </a:xfrm>
        </p:grpSpPr>
        <p:sp>
          <p:nvSpPr>
            <p:cNvPr id="5" name="object 5"/>
            <p:cNvSpPr/>
            <p:nvPr/>
          </p:nvSpPr>
          <p:spPr>
            <a:xfrm>
              <a:off x="8703564" y="1993518"/>
              <a:ext cx="398145" cy="1219200"/>
            </a:xfrm>
            <a:custGeom>
              <a:avLst/>
              <a:gdLst/>
              <a:ahLst/>
              <a:cxnLst/>
              <a:rect l="l" t="t" r="r" b="b"/>
              <a:pathLst>
                <a:path w="398145" h="1219200">
                  <a:moveTo>
                    <a:pt x="372872" y="1147445"/>
                  </a:moveTo>
                  <a:lnTo>
                    <a:pt x="344195" y="1133094"/>
                  </a:lnTo>
                  <a:lnTo>
                    <a:pt x="229997" y="1075944"/>
                  </a:lnTo>
                  <a:lnTo>
                    <a:pt x="229997" y="1133094"/>
                  </a:lnTo>
                  <a:lnTo>
                    <a:pt x="8382" y="1133094"/>
                  </a:lnTo>
                  <a:lnTo>
                    <a:pt x="8382" y="1161669"/>
                  </a:lnTo>
                  <a:lnTo>
                    <a:pt x="229997" y="1161669"/>
                  </a:lnTo>
                  <a:lnTo>
                    <a:pt x="229997" y="1218819"/>
                  </a:lnTo>
                  <a:lnTo>
                    <a:pt x="344398" y="1161669"/>
                  </a:lnTo>
                  <a:lnTo>
                    <a:pt x="372872" y="1147445"/>
                  </a:lnTo>
                  <a:close/>
                </a:path>
                <a:path w="398145" h="1219200">
                  <a:moveTo>
                    <a:pt x="398018" y="71501"/>
                  </a:moveTo>
                  <a:lnTo>
                    <a:pt x="369341" y="57150"/>
                  </a:lnTo>
                  <a:lnTo>
                    <a:pt x="255143" y="0"/>
                  </a:lnTo>
                  <a:lnTo>
                    <a:pt x="255143" y="57150"/>
                  </a:lnTo>
                  <a:lnTo>
                    <a:pt x="0" y="57150"/>
                  </a:lnTo>
                  <a:lnTo>
                    <a:pt x="0" y="85725"/>
                  </a:lnTo>
                  <a:lnTo>
                    <a:pt x="255143" y="85725"/>
                  </a:lnTo>
                  <a:lnTo>
                    <a:pt x="255143" y="142875"/>
                  </a:lnTo>
                  <a:lnTo>
                    <a:pt x="369544" y="85725"/>
                  </a:lnTo>
                  <a:lnTo>
                    <a:pt x="398018" y="71501"/>
                  </a:lnTo>
                  <a:close/>
                </a:path>
              </a:pathLst>
            </a:custGeom>
            <a:solidFill>
              <a:srgbClr val="000000"/>
            </a:solidFill>
          </p:spPr>
          <p:txBody>
            <a:bodyPr wrap="square" lIns="0" tIns="0" rIns="0" bIns="0" rtlCol="0"/>
            <a:lstStyle/>
            <a:p>
              <a:endParaRPr sz="1800"/>
            </a:p>
          </p:txBody>
        </p:sp>
        <p:sp>
          <p:nvSpPr>
            <p:cNvPr id="6" name="object 6"/>
            <p:cNvSpPr/>
            <p:nvPr/>
          </p:nvSpPr>
          <p:spPr>
            <a:xfrm>
              <a:off x="10289285" y="1722120"/>
              <a:ext cx="258445" cy="1747520"/>
            </a:xfrm>
            <a:custGeom>
              <a:avLst/>
              <a:gdLst/>
              <a:ahLst/>
              <a:cxnLst/>
              <a:rect l="l" t="t" r="r" b="b"/>
              <a:pathLst>
                <a:path w="258445" h="1747520">
                  <a:moveTo>
                    <a:pt x="0" y="0"/>
                  </a:moveTo>
                  <a:lnTo>
                    <a:pt x="0" y="1747265"/>
                  </a:lnTo>
                  <a:lnTo>
                    <a:pt x="258318" y="873632"/>
                  </a:lnTo>
                  <a:lnTo>
                    <a:pt x="0" y="0"/>
                  </a:lnTo>
                  <a:close/>
                </a:path>
              </a:pathLst>
            </a:custGeom>
            <a:solidFill>
              <a:srgbClr val="BEBEBE"/>
            </a:solidFill>
          </p:spPr>
          <p:txBody>
            <a:bodyPr wrap="square" lIns="0" tIns="0" rIns="0" bIns="0" rtlCol="0"/>
            <a:lstStyle/>
            <a:p>
              <a:endParaRPr sz="1800"/>
            </a:p>
          </p:txBody>
        </p:sp>
        <p:sp>
          <p:nvSpPr>
            <p:cNvPr id="7" name="object 7"/>
            <p:cNvSpPr/>
            <p:nvPr/>
          </p:nvSpPr>
          <p:spPr>
            <a:xfrm>
              <a:off x="542925" y="1218819"/>
              <a:ext cx="2781300" cy="3478529"/>
            </a:xfrm>
            <a:custGeom>
              <a:avLst/>
              <a:gdLst/>
              <a:ahLst/>
              <a:cxnLst/>
              <a:rect l="l" t="t" r="r" b="b"/>
              <a:pathLst>
                <a:path w="2781300" h="3478529">
                  <a:moveTo>
                    <a:pt x="2645283" y="0"/>
                  </a:moveTo>
                  <a:lnTo>
                    <a:pt x="135978" y="0"/>
                  </a:lnTo>
                  <a:lnTo>
                    <a:pt x="93000" y="6928"/>
                  </a:lnTo>
                  <a:lnTo>
                    <a:pt x="55673" y="26224"/>
                  </a:lnTo>
                  <a:lnTo>
                    <a:pt x="26237" y="55659"/>
                  </a:lnTo>
                  <a:lnTo>
                    <a:pt x="6932" y="93000"/>
                  </a:lnTo>
                  <a:lnTo>
                    <a:pt x="0" y="136016"/>
                  </a:lnTo>
                  <a:lnTo>
                    <a:pt x="0" y="3342512"/>
                  </a:lnTo>
                  <a:lnTo>
                    <a:pt x="6932" y="3385529"/>
                  </a:lnTo>
                  <a:lnTo>
                    <a:pt x="26237" y="3422870"/>
                  </a:lnTo>
                  <a:lnTo>
                    <a:pt x="55673" y="3452305"/>
                  </a:lnTo>
                  <a:lnTo>
                    <a:pt x="93000" y="3471601"/>
                  </a:lnTo>
                  <a:lnTo>
                    <a:pt x="135978" y="3478529"/>
                  </a:lnTo>
                  <a:lnTo>
                    <a:pt x="2645283" y="3478529"/>
                  </a:lnTo>
                  <a:lnTo>
                    <a:pt x="2688299" y="3471601"/>
                  </a:lnTo>
                  <a:lnTo>
                    <a:pt x="2725640" y="3452305"/>
                  </a:lnTo>
                  <a:lnTo>
                    <a:pt x="2755075" y="3422870"/>
                  </a:lnTo>
                  <a:lnTo>
                    <a:pt x="2774371" y="3385529"/>
                  </a:lnTo>
                  <a:lnTo>
                    <a:pt x="2781300" y="3342512"/>
                  </a:lnTo>
                  <a:lnTo>
                    <a:pt x="2781300" y="136016"/>
                  </a:lnTo>
                  <a:lnTo>
                    <a:pt x="2774371" y="93000"/>
                  </a:lnTo>
                  <a:lnTo>
                    <a:pt x="2755075" y="55659"/>
                  </a:lnTo>
                  <a:lnTo>
                    <a:pt x="2725640" y="26224"/>
                  </a:lnTo>
                  <a:lnTo>
                    <a:pt x="2688299" y="6928"/>
                  </a:lnTo>
                  <a:lnTo>
                    <a:pt x="2645283" y="0"/>
                  </a:lnTo>
                  <a:close/>
                </a:path>
              </a:pathLst>
            </a:custGeom>
            <a:solidFill>
              <a:srgbClr val="FFFFFF"/>
            </a:solidFill>
          </p:spPr>
          <p:txBody>
            <a:bodyPr wrap="square" lIns="0" tIns="0" rIns="0" bIns="0" rtlCol="0"/>
            <a:lstStyle/>
            <a:p>
              <a:endParaRPr sz="1800"/>
            </a:p>
          </p:txBody>
        </p:sp>
        <p:sp>
          <p:nvSpPr>
            <p:cNvPr id="8" name="object 8"/>
            <p:cNvSpPr/>
            <p:nvPr/>
          </p:nvSpPr>
          <p:spPr>
            <a:xfrm>
              <a:off x="542925" y="1218819"/>
              <a:ext cx="2781300" cy="3478529"/>
            </a:xfrm>
            <a:custGeom>
              <a:avLst/>
              <a:gdLst/>
              <a:ahLst/>
              <a:cxnLst/>
              <a:rect l="l" t="t" r="r" b="b"/>
              <a:pathLst>
                <a:path w="2781300" h="3478529">
                  <a:moveTo>
                    <a:pt x="0" y="136016"/>
                  </a:moveTo>
                  <a:lnTo>
                    <a:pt x="6932" y="93000"/>
                  </a:lnTo>
                  <a:lnTo>
                    <a:pt x="26237" y="55659"/>
                  </a:lnTo>
                  <a:lnTo>
                    <a:pt x="55673" y="26224"/>
                  </a:lnTo>
                  <a:lnTo>
                    <a:pt x="93000" y="6928"/>
                  </a:lnTo>
                  <a:lnTo>
                    <a:pt x="135978" y="0"/>
                  </a:lnTo>
                  <a:lnTo>
                    <a:pt x="2645283" y="0"/>
                  </a:lnTo>
                  <a:lnTo>
                    <a:pt x="2688299" y="6928"/>
                  </a:lnTo>
                  <a:lnTo>
                    <a:pt x="2725640" y="26224"/>
                  </a:lnTo>
                  <a:lnTo>
                    <a:pt x="2755075" y="55659"/>
                  </a:lnTo>
                  <a:lnTo>
                    <a:pt x="2774371" y="93000"/>
                  </a:lnTo>
                  <a:lnTo>
                    <a:pt x="2781300" y="136016"/>
                  </a:lnTo>
                  <a:lnTo>
                    <a:pt x="2781300" y="3342512"/>
                  </a:lnTo>
                  <a:lnTo>
                    <a:pt x="2774371" y="3385529"/>
                  </a:lnTo>
                  <a:lnTo>
                    <a:pt x="2755075" y="3422870"/>
                  </a:lnTo>
                  <a:lnTo>
                    <a:pt x="2725640" y="3452305"/>
                  </a:lnTo>
                  <a:lnTo>
                    <a:pt x="2688299" y="3471601"/>
                  </a:lnTo>
                  <a:lnTo>
                    <a:pt x="2645283" y="3478529"/>
                  </a:lnTo>
                  <a:lnTo>
                    <a:pt x="135978" y="3478529"/>
                  </a:lnTo>
                  <a:lnTo>
                    <a:pt x="93000" y="3471601"/>
                  </a:lnTo>
                  <a:lnTo>
                    <a:pt x="55673" y="3452305"/>
                  </a:lnTo>
                  <a:lnTo>
                    <a:pt x="26237" y="3422870"/>
                  </a:lnTo>
                  <a:lnTo>
                    <a:pt x="6932" y="3385529"/>
                  </a:lnTo>
                  <a:lnTo>
                    <a:pt x="0" y="3342512"/>
                  </a:lnTo>
                  <a:lnTo>
                    <a:pt x="0" y="136016"/>
                  </a:lnTo>
                  <a:close/>
                </a:path>
              </a:pathLst>
            </a:custGeom>
            <a:ln w="19050">
              <a:solidFill>
                <a:srgbClr val="000000"/>
              </a:solidFill>
            </a:ln>
          </p:spPr>
          <p:txBody>
            <a:bodyPr wrap="square" lIns="0" tIns="0" rIns="0" bIns="0" rtlCol="0"/>
            <a:lstStyle/>
            <a:p>
              <a:endParaRPr sz="1800"/>
            </a:p>
          </p:txBody>
        </p:sp>
      </p:grpSp>
      <p:sp>
        <p:nvSpPr>
          <p:cNvPr id="9" name="object 9"/>
          <p:cNvSpPr txBox="1"/>
          <p:nvPr/>
        </p:nvSpPr>
        <p:spPr>
          <a:xfrm>
            <a:off x="454152" y="1015079"/>
            <a:ext cx="1877854" cy="1378743"/>
          </a:xfrm>
          <a:prstGeom prst="rect">
            <a:avLst/>
          </a:prstGeom>
        </p:spPr>
        <p:txBody>
          <a:bodyPr vert="horz" wrap="square" lIns="0" tIns="9049" rIns="0" bIns="0" rtlCol="0">
            <a:spAutoFit/>
          </a:bodyPr>
          <a:lstStyle/>
          <a:p>
            <a:pPr marL="140494" marR="441008" indent="-131445">
              <a:spcBef>
                <a:spcPts val="71"/>
              </a:spcBef>
              <a:buChar char="•"/>
              <a:tabLst>
                <a:tab pos="141923" algn="l"/>
              </a:tabLst>
            </a:pPr>
            <a:r>
              <a:rPr sz="1050" spc="-49">
                <a:latin typeface="Arial"/>
                <a:cs typeface="Arial"/>
              </a:rPr>
              <a:t>Measurable</a:t>
            </a:r>
            <a:r>
              <a:rPr sz="1050" spc="4">
                <a:latin typeface="Arial"/>
                <a:cs typeface="Arial"/>
              </a:rPr>
              <a:t> </a:t>
            </a:r>
            <a:r>
              <a:rPr sz="1050" spc="-158">
                <a:latin typeface="Arial"/>
                <a:cs typeface="Arial"/>
              </a:rPr>
              <a:t>ES-</a:t>
            </a:r>
            <a:r>
              <a:rPr sz="1050" spc="-217">
                <a:latin typeface="Arial"/>
                <a:cs typeface="Arial"/>
              </a:rPr>
              <a:t>SCLC</a:t>
            </a:r>
            <a:r>
              <a:rPr sz="1050" spc="-30">
                <a:latin typeface="Arial"/>
                <a:cs typeface="Arial"/>
              </a:rPr>
              <a:t> 	(per</a:t>
            </a:r>
            <a:r>
              <a:rPr sz="1050" spc="-45">
                <a:latin typeface="Arial"/>
                <a:cs typeface="Arial"/>
              </a:rPr>
              <a:t> </a:t>
            </a:r>
            <a:r>
              <a:rPr sz="1050" spc="-169">
                <a:latin typeface="Arial"/>
                <a:cs typeface="Arial"/>
              </a:rPr>
              <a:t>RECIST</a:t>
            </a:r>
            <a:r>
              <a:rPr sz="1050" spc="-41">
                <a:latin typeface="Arial"/>
                <a:cs typeface="Arial"/>
              </a:rPr>
              <a:t> </a:t>
            </a:r>
            <a:r>
              <a:rPr sz="1050" spc="-45">
                <a:latin typeface="Arial"/>
                <a:cs typeface="Arial"/>
              </a:rPr>
              <a:t>version</a:t>
            </a:r>
            <a:r>
              <a:rPr sz="1050" spc="-30">
                <a:latin typeface="Arial"/>
                <a:cs typeface="Arial"/>
              </a:rPr>
              <a:t> </a:t>
            </a:r>
            <a:r>
              <a:rPr sz="1050" spc="-23">
                <a:latin typeface="Arial"/>
                <a:cs typeface="Arial"/>
              </a:rPr>
              <a:t>1.1)</a:t>
            </a:r>
            <a:endParaRPr sz="1050">
              <a:latin typeface="Arial"/>
              <a:cs typeface="Arial"/>
            </a:endParaRPr>
          </a:p>
          <a:p>
            <a:pPr marL="140970" indent="-131445">
              <a:spcBef>
                <a:spcPts val="225"/>
              </a:spcBef>
              <a:buChar char="•"/>
              <a:tabLst>
                <a:tab pos="140970" algn="l"/>
              </a:tabLst>
            </a:pPr>
            <a:r>
              <a:rPr sz="1050" spc="-176">
                <a:latin typeface="Arial"/>
                <a:cs typeface="Arial"/>
              </a:rPr>
              <a:t>ECOG</a:t>
            </a:r>
            <a:r>
              <a:rPr sz="1050" spc="-45">
                <a:latin typeface="Arial"/>
                <a:cs typeface="Arial"/>
              </a:rPr>
              <a:t> </a:t>
            </a:r>
            <a:r>
              <a:rPr sz="1050" spc="-199">
                <a:latin typeface="Arial"/>
                <a:cs typeface="Arial"/>
              </a:rPr>
              <a:t>PS</a:t>
            </a:r>
            <a:r>
              <a:rPr sz="1050" spc="-56">
                <a:latin typeface="Arial"/>
                <a:cs typeface="Arial"/>
              </a:rPr>
              <a:t> 0</a:t>
            </a:r>
            <a:r>
              <a:rPr sz="1050" spc="-53">
                <a:latin typeface="Arial"/>
                <a:cs typeface="Arial"/>
              </a:rPr>
              <a:t> </a:t>
            </a:r>
            <a:r>
              <a:rPr sz="1050" spc="-8">
                <a:latin typeface="Arial"/>
                <a:cs typeface="Arial"/>
              </a:rPr>
              <a:t>or</a:t>
            </a:r>
            <a:r>
              <a:rPr sz="1050" spc="-49">
                <a:latin typeface="Arial"/>
                <a:cs typeface="Arial"/>
              </a:rPr>
              <a:t> </a:t>
            </a:r>
            <a:r>
              <a:rPr sz="1050" spc="-38">
                <a:latin typeface="Arial"/>
                <a:cs typeface="Arial"/>
              </a:rPr>
              <a:t>1</a:t>
            </a:r>
            <a:endParaRPr sz="1050">
              <a:latin typeface="Arial"/>
              <a:cs typeface="Arial"/>
            </a:endParaRPr>
          </a:p>
          <a:p>
            <a:pPr marL="140494" marR="6191" indent="-131445">
              <a:spcBef>
                <a:spcPts val="225"/>
              </a:spcBef>
              <a:buChar char="•"/>
              <a:tabLst>
                <a:tab pos="141923" algn="l"/>
              </a:tabLst>
            </a:pPr>
            <a:r>
              <a:rPr sz="1050" spc="-68">
                <a:latin typeface="Arial"/>
                <a:cs typeface="Arial"/>
              </a:rPr>
              <a:t>No</a:t>
            </a:r>
            <a:r>
              <a:rPr sz="1050" spc="-56">
                <a:latin typeface="Arial"/>
                <a:cs typeface="Arial"/>
              </a:rPr>
              <a:t> </a:t>
            </a:r>
            <a:r>
              <a:rPr sz="1050" spc="-8">
                <a:latin typeface="Arial"/>
                <a:cs typeface="Arial"/>
              </a:rPr>
              <a:t>prior</a:t>
            </a:r>
            <a:r>
              <a:rPr sz="1050" spc="-41">
                <a:latin typeface="Arial"/>
                <a:cs typeface="Arial"/>
              </a:rPr>
              <a:t> </a:t>
            </a:r>
            <a:r>
              <a:rPr sz="1050" spc="-56">
                <a:latin typeface="Arial"/>
                <a:cs typeface="Arial"/>
              </a:rPr>
              <a:t>systemic</a:t>
            </a:r>
            <a:r>
              <a:rPr sz="1050" spc="-38">
                <a:latin typeface="Arial"/>
                <a:cs typeface="Arial"/>
              </a:rPr>
              <a:t> </a:t>
            </a:r>
            <a:r>
              <a:rPr sz="1050" spc="-8">
                <a:latin typeface="Arial"/>
                <a:cs typeface="Arial"/>
              </a:rPr>
              <a:t>treatment</a:t>
            </a:r>
            <a:r>
              <a:rPr sz="1050" spc="-34">
                <a:latin typeface="Arial"/>
                <a:cs typeface="Arial"/>
              </a:rPr>
              <a:t> </a:t>
            </a:r>
            <a:r>
              <a:rPr sz="1050" spc="-19">
                <a:latin typeface="Arial"/>
                <a:cs typeface="Arial"/>
              </a:rPr>
              <a:t>for 	</a:t>
            </a:r>
            <a:r>
              <a:rPr sz="1050" spc="-158">
                <a:latin typeface="Arial"/>
                <a:cs typeface="Arial"/>
              </a:rPr>
              <a:t>ES-</a:t>
            </a:r>
            <a:r>
              <a:rPr sz="1050" spc="-217">
                <a:latin typeface="Arial"/>
                <a:cs typeface="Arial"/>
              </a:rPr>
              <a:t>SCLC</a:t>
            </a:r>
            <a:endParaRPr sz="1050">
              <a:latin typeface="Arial"/>
              <a:cs typeface="Arial"/>
            </a:endParaRPr>
          </a:p>
          <a:p>
            <a:pPr marL="140494" marR="3810" indent="-131445">
              <a:spcBef>
                <a:spcPts val="225"/>
              </a:spcBef>
              <a:buChar char="•"/>
              <a:tabLst>
                <a:tab pos="141923" algn="l"/>
              </a:tabLst>
            </a:pPr>
            <a:r>
              <a:rPr sz="1050" spc="-45">
                <a:latin typeface="Arial"/>
                <a:cs typeface="Arial"/>
              </a:rPr>
              <a:t>Patients</a:t>
            </a:r>
            <a:r>
              <a:rPr sz="1050" spc="-26">
                <a:latin typeface="Arial"/>
                <a:cs typeface="Arial"/>
              </a:rPr>
              <a:t> </a:t>
            </a:r>
            <a:r>
              <a:rPr sz="1050">
                <a:latin typeface="Arial"/>
                <a:cs typeface="Arial"/>
              </a:rPr>
              <a:t>with</a:t>
            </a:r>
            <a:r>
              <a:rPr sz="1050" spc="-34">
                <a:latin typeface="Arial"/>
                <a:cs typeface="Arial"/>
              </a:rPr>
              <a:t> </a:t>
            </a:r>
            <a:r>
              <a:rPr sz="1050" spc="-8">
                <a:latin typeface="Arial"/>
                <a:cs typeface="Arial"/>
              </a:rPr>
              <a:t>treated 	</a:t>
            </a:r>
            <a:r>
              <a:rPr sz="1050" spc="-41">
                <a:latin typeface="Arial"/>
                <a:cs typeface="Arial"/>
              </a:rPr>
              <a:t>asymptomatic</a:t>
            </a:r>
            <a:r>
              <a:rPr sz="1050" spc="-23">
                <a:latin typeface="Arial"/>
                <a:cs typeface="Arial"/>
              </a:rPr>
              <a:t> </a:t>
            </a:r>
            <a:r>
              <a:rPr sz="1050" spc="-26">
                <a:latin typeface="Arial"/>
                <a:cs typeface="Arial"/>
              </a:rPr>
              <a:t>brain</a:t>
            </a:r>
            <a:r>
              <a:rPr sz="1050" spc="-23">
                <a:latin typeface="Arial"/>
                <a:cs typeface="Arial"/>
              </a:rPr>
              <a:t> </a:t>
            </a:r>
            <a:r>
              <a:rPr sz="1050" spc="-53">
                <a:latin typeface="Arial"/>
                <a:cs typeface="Arial"/>
              </a:rPr>
              <a:t>metastases 	</a:t>
            </a:r>
            <a:r>
              <a:rPr sz="1050" spc="-30">
                <a:latin typeface="Arial"/>
                <a:cs typeface="Arial"/>
              </a:rPr>
              <a:t>were</a:t>
            </a:r>
            <a:r>
              <a:rPr sz="1050" spc="-53">
                <a:latin typeface="Arial"/>
                <a:cs typeface="Arial"/>
              </a:rPr>
              <a:t> </a:t>
            </a:r>
            <a:r>
              <a:rPr sz="1050" spc="-8">
                <a:latin typeface="Arial"/>
                <a:cs typeface="Arial"/>
              </a:rPr>
              <a:t>eligible</a:t>
            </a:r>
            <a:endParaRPr sz="1050">
              <a:latin typeface="Arial"/>
              <a:cs typeface="Arial"/>
            </a:endParaRPr>
          </a:p>
        </p:txBody>
      </p:sp>
      <p:sp>
        <p:nvSpPr>
          <p:cNvPr id="10" name="object 10"/>
          <p:cNvSpPr txBox="1"/>
          <p:nvPr/>
        </p:nvSpPr>
        <p:spPr>
          <a:xfrm>
            <a:off x="454153" y="2476404"/>
            <a:ext cx="739139" cy="170720"/>
          </a:xfrm>
          <a:prstGeom prst="rect">
            <a:avLst/>
          </a:prstGeom>
        </p:spPr>
        <p:txBody>
          <a:bodyPr vert="horz" wrap="square" lIns="0" tIns="9049" rIns="0" bIns="0" rtlCol="0">
            <a:spAutoFit/>
          </a:bodyPr>
          <a:lstStyle/>
          <a:p>
            <a:pPr marL="9525">
              <a:spcBef>
                <a:spcPts val="71"/>
              </a:spcBef>
            </a:pPr>
            <a:r>
              <a:rPr sz="1050" b="1" spc="-56">
                <a:latin typeface="Arial"/>
                <a:cs typeface="Arial"/>
              </a:rPr>
              <a:t>Stratification</a:t>
            </a:r>
            <a:endParaRPr sz="1050">
              <a:latin typeface="Arial"/>
              <a:cs typeface="Arial"/>
            </a:endParaRPr>
          </a:p>
        </p:txBody>
      </p:sp>
      <p:sp>
        <p:nvSpPr>
          <p:cNvPr id="11" name="object 11"/>
          <p:cNvSpPr txBox="1"/>
          <p:nvPr/>
        </p:nvSpPr>
        <p:spPr>
          <a:xfrm>
            <a:off x="435103" y="2635812"/>
            <a:ext cx="1775936" cy="762228"/>
          </a:xfrm>
          <a:prstGeom prst="rect">
            <a:avLst/>
          </a:prstGeom>
        </p:spPr>
        <p:txBody>
          <a:bodyPr vert="horz" wrap="square" lIns="0" tIns="38576" rIns="0" bIns="0" rtlCol="0">
            <a:spAutoFit/>
          </a:bodyPr>
          <a:lstStyle/>
          <a:p>
            <a:pPr marL="160496" indent="-131921">
              <a:spcBef>
                <a:spcPts val="304"/>
              </a:spcBef>
              <a:buChar char="•"/>
              <a:tabLst>
                <a:tab pos="160496" algn="l"/>
              </a:tabLst>
            </a:pPr>
            <a:r>
              <a:rPr sz="1050" spc="-124">
                <a:latin typeface="Arial"/>
                <a:cs typeface="Arial"/>
              </a:rPr>
              <a:t>Sex</a:t>
            </a:r>
            <a:r>
              <a:rPr sz="1050" spc="-49">
                <a:latin typeface="Arial"/>
                <a:cs typeface="Arial"/>
              </a:rPr>
              <a:t> </a:t>
            </a:r>
            <a:r>
              <a:rPr sz="1050" spc="-45">
                <a:latin typeface="Arial"/>
                <a:cs typeface="Arial"/>
              </a:rPr>
              <a:t>(male</a:t>
            </a:r>
            <a:r>
              <a:rPr sz="1050" spc="-49">
                <a:latin typeface="Arial"/>
                <a:cs typeface="Arial"/>
              </a:rPr>
              <a:t> </a:t>
            </a:r>
            <a:r>
              <a:rPr sz="1050" spc="-90">
                <a:latin typeface="Arial"/>
                <a:cs typeface="Arial"/>
              </a:rPr>
              <a:t>vs</a:t>
            </a:r>
            <a:r>
              <a:rPr sz="1050" spc="-49">
                <a:latin typeface="Arial"/>
                <a:cs typeface="Arial"/>
              </a:rPr>
              <a:t> </a:t>
            </a:r>
            <a:r>
              <a:rPr sz="1050" spc="-8">
                <a:latin typeface="Arial"/>
                <a:cs typeface="Arial"/>
              </a:rPr>
              <a:t>female)</a:t>
            </a:r>
            <a:endParaRPr sz="1050">
              <a:latin typeface="Arial"/>
              <a:cs typeface="Arial"/>
            </a:endParaRPr>
          </a:p>
          <a:p>
            <a:pPr marL="160020" indent="-131445">
              <a:spcBef>
                <a:spcPts val="225"/>
              </a:spcBef>
              <a:buChar char="•"/>
              <a:tabLst>
                <a:tab pos="160020" algn="l"/>
              </a:tabLst>
            </a:pPr>
            <a:r>
              <a:rPr sz="1050" spc="-176">
                <a:latin typeface="Arial"/>
                <a:cs typeface="Arial"/>
              </a:rPr>
              <a:t>ECOG</a:t>
            </a:r>
            <a:r>
              <a:rPr sz="1050" spc="-38">
                <a:latin typeface="Arial"/>
                <a:cs typeface="Arial"/>
              </a:rPr>
              <a:t> </a:t>
            </a:r>
            <a:r>
              <a:rPr sz="1050" spc="-199">
                <a:latin typeface="Arial"/>
                <a:cs typeface="Arial"/>
              </a:rPr>
              <a:t>PS</a:t>
            </a:r>
            <a:r>
              <a:rPr sz="1050" spc="-53">
                <a:latin typeface="Arial"/>
                <a:cs typeface="Arial"/>
              </a:rPr>
              <a:t> </a:t>
            </a:r>
            <a:r>
              <a:rPr sz="1050" spc="-49">
                <a:latin typeface="Arial"/>
                <a:cs typeface="Arial"/>
              </a:rPr>
              <a:t>(0</a:t>
            </a:r>
            <a:r>
              <a:rPr sz="1050" spc="-45">
                <a:latin typeface="Arial"/>
                <a:cs typeface="Arial"/>
              </a:rPr>
              <a:t> </a:t>
            </a:r>
            <a:r>
              <a:rPr sz="1050" spc="-90">
                <a:latin typeface="Arial"/>
                <a:cs typeface="Arial"/>
              </a:rPr>
              <a:t>vs</a:t>
            </a:r>
            <a:r>
              <a:rPr sz="1050" spc="-38">
                <a:latin typeface="Arial"/>
                <a:cs typeface="Arial"/>
              </a:rPr>
              <a:t> </a:t>
            </a:r>
            <a:r>
              <a:rPr sz="1050" spc="-19">
                <a:latin typeface="Arial"/>
                <a:cs typeface="Arial"/>
              </a:rPr>
              <a:t>1)</a:t>
            </a:r>
            <a:endParaRPr sz="1050">
              <a:latin typeface="Arial"/>
              <a:cs typeface="Arial"/>
            </a:endParaRPr>
          </a:p>
          <a:p>
            <a:pPr marL="160020" indent="-131445">
              <a:spcBef>
                <a:spcPts val="225"/>
              </a:spcBef>
              <a:buChar char="•"/>
              <a:tabLst>
                <a:tab pos="160020" algn="l"/>
              </a:tabLst>
            </a:pPr>
            <a:r>
              <a:rPr sz="1050" spc="-49">
                <a:latin typeface="Arial"/>
                <a:cs typeface="Arial"/>
              </a:rPr>
              <a:t>Brain</a:t>
            </a:r>
            <a:r>
              <a:rPr sz="1050" spc="-41">
                <a:latin typeface="Arial"/>
                <a:cs typeface="Arial"/>
              </a:rPr>
              <a:t> </a:t>
            </a:r>
            <a:r>
              <a:rPr sz="1050" spc="-56">
                <a:latin typeface="Arial"/>
                <a:cs typeface="Arial"/>
              </a:rPr>
              <a:t>metastases</a:t>
            </a:r>
            <a:r>
              <a:rPr sz="1050" spc="-30">
                <a:latin typeface="Arial"/>
                <a:cs typeface="Arial"/>
              </a:rPr>
              <a:t> </a:t>
            </a:r>
            <a:r>
              <a:rPr sz="1050" spc="-68">
                <a:latin typeface="Arial"/>
                <a:cs typeface="Arial"/>
              </a:rPr>
              <a:t>(yes</a:t>
            </a:r>
            <a:r>
              <a:rPr sz="1050" spc="-41">
                <a:latin typeface="Arial"/>
                <a:cs typeface="Arial"/>
              </a:rPr>
              <a:t> </a:t>
            </a:r>
            <a:r>
              <a:rPr sz="1050" spc="-90">
                <a:latin typeface="Arial"/>
                <a:cs typeface="Arial"/>
              </a:rPr>
              <a:t>vs</a:t>
            </a:r>
            <a:r>
              <a:rPr sz="1050" spc="-41">
                <a:latin typeface="Arial"/>
                <a:cs typeface="Arial"/>
              </a:rPr>
              <a:t> </a:t>
            </a:r>
            <a:r>
              <a:rPr sz="1050" spc="-15">
                <a:latin typeface="Arial"/>
                <a:cs typeface="Arial"/>
              </a:rPr>
              <a:t>no)</a:t>
            </a:r>
            <a:r>
              <a:rPr sz="1013" spc="-23" baseline="24691">
                <a:latin typeface="Arial"/>
                <a:cs typeface="Arial"/>
              </a:rPr>
              <a:t>a</a:t>
            </a:r>
            <a:endParaRPr sz="1013" baseline="24691">
              <a:latin typeface="Arial"/>
              <a:cs typeface="Arial"/>
            </a:endParaRPr>
          </a:p>
          <a:p>
            <a:pPr marL="790575">
              <a:spcBef>
                <a:spcPts val="225"/>
              </a:spcBef>
            </a:pPr>
            <a:r>
              <a:rPr sz="1050" b="1">
                <a:latin typeface="Arial"/>
                <a:cs typeface="Arial"/>
              </a:rPr>
              <a:t>N</a:t>
            </a:r>
            <a:r>
              <a:rPr sz="1050" b="1" spc="101">
                <a:latin typeface="Arial"/>
                <a:cs typeface="Arial"/>
              </a:rPr>
              <a:t> </a:t>
            </a:r>
            <a:r>
              <a:rPr sz="1050" b="1" spc="-98">
                <a:latin typeface="Arial"/>
                <a:cs typeface="Arial"/>
              </a:rPr>
              <a:t>=</a:t>
            </a:r>
            <a:r>
              <a:rPr sz="1050" b="1" spc="-56">
                <a:latin typeface="Arial"/>
                <a:cs typeface="Arial"/>
              </a:rPr>
              <a:t> </a:t>
            </a:r>
            <a:r>
              <a:rPr sz="1050" b="1" spc="-19">
                <a:latin typeface="Arial"/>
                <a:cs typeface="Arial"/>
              </a:rPr>
              <a:t>403</a:t>
            </a:r>
            <a:endParaRPr sz="1050">
              <a:latin typeface="Arial"/>
              <a:cs typeface="Arial"/>
            </a:endParaRPr>
          </a:p>
        </p:txBody>
      </p:sp>
      <p:grpSp>
        <p:nvGrpSpPr>
          <p:cNvPr id="12" name="object 12"/>
          <p:cNvGrpSpPr/>
          <p:nvPr/>
        </p:nvGrpSpPr>
        <p:grpSpPr>
          <a:xfrm>
            <a:off x="7899177" y="1178433"/>
            <a:ext cx="350044" cy="1435894"/>
            <a:chOff x="10532236" y="1568069"/>
            <a:chExt cx="466725" cy="1914525"/>
          </a:xfrm>
        </p:grpSpPr>
        <p:sp>
          <p:nvSpPr>
            <p:cNvPr id="13" name="object 13"/>
            <p:cNvSpPr/>
            <p:nvPr/>
          </p:nvSpPr>
          <p:spPr>
            <a:xfrm>
              <a:off x="10544936" y="1580769"/>
              <a:ext cx="441325" cy="1889125"/>
            </a:xfrm>
            <a:custGeom>
              <a:avLst/>
              <a:gdLst/>
              <a:ahLst/>
              <a:cxnLst/>
              <a:rect l="l" t="t" r="r" b="b"/>
              <a:pathLst>
                <a:path w="441325" h="1889125">
                  <a:moveTo>
                    <a:pt x="367665" y="0"/>
                  </a:moveTo>
                  <a:lnTo>
                    <a:pt x="73533" y="0"/>
                  </a:lnTo>
                  <a:lnTo>
                    <a:pt x="44898" y="5774"/>
                  </a:lnTo>
                  <a:lnTo>
                    <a:pt x="21526" y="21526"/>
                  </a:lnTo>
                  <a:lnTo>
                    <a:pt x="5774" y="44898"/>
                  </a:lnTo>
                  <a:lnTo>
                    <a:pt x="0" y="73532"/>
                  </a:lnTo>
                  <a:lnTo>
                    <a:pt x="0" y="1815464"/>
                  </a:lnTo>
                  <a:lnTo>
                    <a:pt x="5774" y="1844099"/>
                  </a:lnTo>
                  <a:lnTo>
                    <a:pt x="21526" y="1867471"/>
                  </a:lnTo>
                  <a:lnTo>
                    <a:pt x="44898" y="1883223"/>
                  </a:lnTo>
                  <a:lnTo>
                    <a:pt x="73533" y="1888997"/>
                  </a:lnTo>
                  <a:lnTo>
                    <a:pt x="367665" y="1888997"/>
                  </a:lnTo>
                  <a:lnTo>
                    <a:pt x="396299" y="1883223"/>
                  </a:lnTo>
                  <a:lnTo>
                    <a:pt x="419671" y="1867471"/>
                  </a:lnTo>
                  <a:lnTo>
                    <a:pt x="435423" y="1844099"/>
                  </a:lnTo>
                  <a:lnTo>
                    <a:pt x="441198" y="1815464"/>
                  </a:lnTo>
                  <a:lnTo>
                    <a:pt x="441198" y="73532"/>
                  </a:lnTo>
                  <a:lnTo>
                    <a:pt x="435423" y="44898"/>
                  </a:lnTo>
                  <a:lnTo>
                    <a:pt x="419671" y="21526"/>
                  </a:lnTo>
                  <a:lnTo>
                    <a:pt x="396299" y="5774"/>
                  </a:lnTo>
                  <a:lnTo>
                    <a:pt x="367665" y="0"/>
                  </a:lnTo>
                  <a:close/>
                </a:path>
              </a:pathLst>
            </a:custGeom>
            <a:solidFill>
              <a:srgbClr val="000000"/>
            </a:solidFill>
          </p:spPr>
          <p:txBody>
            <a:bodyPr wrap="square" lIns="0" tIns="0" rIns="0" bIns="0" rtlCol="0"/>
            <a:lstStyle/>
            <a:p>
              <a:endParaRPr sz="1800"/>
            </a:p>
          </p:txBody>
        </p:sp>
        <p:sp>
          <p:nvSpPr>
            <p:cNvPr id="14" name="object 14"/>
            <p:cNvSpPr/>
            <p:nvPr/>
          </p:nvSpPr>
          <p:spPr>
            <a:xfrm>
              <a:off x="10544936" y="1580769"/>
              <a:ext cx="441325" cy="1889125"/>
            </a:xfrm>
            <a:custGeom>
              <a:avLst/>
              <a:gdLst/>
              <a:ahLst/>
              <a:cxnLst/>
              <a:rect l="l" t="t" r="r" b="b"/>
              <a:pathLst>
                <a:path w="441325" h="1889125">
                  <a:moveTo>
                    <a:pt x="0" y="73532"/>
                  </a:moveTo>
                  <a:lnTo>
                    <a:pt x="5774" y="44898"/>
                  </a:lnTo>
                  <a:lnTo>
                    <a:pt x="21526" y="21526"/>
                  </a:lnTo>
                  <a:lnTo>
                    <a:pt x="44898" y="5774"/>
                  </a:lnTo>
                  <a:lnTo>
                    <a:pt x="73533" y="0"/>
                  </a:lnTo>
                  <a:lnTo>
                    <a:pt x="367665" y="0"/>
                  </a:lnTo>
                  <a:lnTo>
                    <a:pt x="396299" y="5774"/>
                  </a:lnTo>
                  <a:lnTo>
                    <a:pt x="419671" y="21526"/>
                  </a:lnTo>
                  <a:lnTo>
                    <a:pt x="435423" y="44898"/>
                  </a:lnTo>
                  <a:lnTo>
                    <a:pt x="441198" y="73532"/>
                  </a:lnTo>
                  <a:lnTo>
                    <a:pt x="441198" y="1815464"/>
                  </a:lnTo>
                  <a:lnTo>
                    <a:pt x="435423" y="1844099"/>
                  </a:lnTo>
                  <a:lnTo>
                    <a:pt x="419671" y="1867471"/>
                  </a:lnTo>
                  <a:lnTo>
                    <a:pt x="396299" y="1883223"/>
                  </a:lnTo>
                  <a:lnTo>
                    <a:pt x="367665" y="1888997"/>
                  </a:lnTo>
                  <a:lnTo>
                    <a:pt x="73533" y="1888997"/>
                  </a:lnTo>
                  <a:lnTo>
                    <a:pt x="44898" y="1883223"/>
                  </a:lnTo>
                  <a:lnTo>
                    <a:pt x="21526" y="1867471"/>
                  </a:lnTo>
                  <a:lnTo>
                    <a:pt x="5774" y="1844099"/>
                  </a:lnTo>
                  <a:lnTo>
                    <a:pt x="0" y="1815464"/>
                  </a:lnTo>
                  <a:lnTo>
                    <a:pt x="0" y="73532"/>
                  </a:lnTo>
                  <a:close/>
                </a:path>
              </a:pathLst>
            </a:custGeom>
            <a:ln w="25400">
              <a:solidFill>
                <a:srgbClr val="000000"/>
              </a:solidFill>
            </a:ln>
          </p:spPr>
          <p:txBody>
            <a:bodyPr wrap="square" lIns="0" tIns="0" rIns="0" bIns="0" rtlCol="0"/>
            <a:lstStyle/>
            <a:p>
              <a:endParaRPr sz="1800"/>
            </a:p>
          </p:txBody>
        </p:sp>
      </p:grpSp>
      <p:sp>
        <p:nvSpPr>
          <p:cNvPr id="15" name="object 15"/>
          <p:cNvSpPr txBox="1"/>
          <p:nvPr/>
        </p:nvSpPr>
        <p:spPr>
          <a:xfrm>
            <a:off x="8009715" y="1385220"/>
            <a:ext cx="141064" cy="1022985"/>
          </a:xfrm>
          <a:prstGeom prst="rect">
            <a:avLst/>
          </a:prstGeom>
        </p:spPr>
        <p:txBody>
          <a:bodyPr vert="vert270" wrap="square" lIns="0" tIns="0" rIns="0" bIns="0" rtlCol="0">
            <a:spAutoFit/>
          </a:bodyPr>
          <a:lstStyle/>
          <a:p>
            <a:pPr marL="9525">
              <a:lnSpc>
                <a:spcPts val="1073"/>
              </a:lnSpc>
            </a:pPr>
            <a:r>
              <a:rPr sz="1050" b="1" spc="-86">
                <a:solidFill>
                  <a:srgbClr val="FFFFFF"/>
                </a:solidFill>
                <a:latin typeface="Arial"/>
                <a:cs typeface="Arial"/>
              </a:rPr>
              <a:t>Survival</a:t>
            </a:r>
            <a:r>
              <a:rPr sz="1050" b="1" spc="19">
                <a:solidFill>
                  <a:srgbClr val="FFFFFF"/>
                </a:solidFill>
                <a:latin typeface="Arial"/>
                <a:cs typeface="Arial"/>
              </a:rPr>
              <a:t> </a:t>
            </a:r>
            <a:r>
              <a:rPr sz="1050" b="1" spc="-53">
                <a:solidFill>
                  <a:srgbClr val="FFFFFF"/>
                </a:solidFill>
                <a:latin typeface="Arial"/>
                <a:cs typeface="Arial"/>
              </a:rPr>
              <a:t>follow-</a:t>
            </a:r>
            <a:r>
              <a:rPr sz="1050" b="1" spc="-19">
                <a:solidFill>
                  <a:srgbClr val="FFFFFF"/>
                </a:solidFill>
                <a:latin typeface="Arial"/>
                <a:cs typeface="Arial"/>
              </a:rPr>
              <a:t>up</a:t>
            </a:r>
            <a:endParaRPr sz="1050">
              <a:latin typeface="Arial"/>
              <a:cs typeface="Arial"/>
            </a:endParaRPr>
          </a:p>
        </p:txBody>
      </p:sp>
      <p:grpSp>
        <p:nvGrpSpPr>
          <p:cNvPr id="16" name="object 16"/>
          <p:cNvGrpSpPr/>
          <p:nvPr/>
        </p:nvGrpSpPr>
        <p:grpSpPr>
          <a:xfrm>
            <a:off x="3348991" y="2831307"/>
            <a:ext cx="2004536" cy="756761"/>
            <a:chOff x="4465320" y="3771900"/>
            <a:chExt cx="2672715" cy="1009015"/>
          </a:xfrm>
        </p:grpSpPr>
        <p:sp>
          <p:nvSpPr>
            <p:cNvPr id="17" name="object 17"/>
            <p:cNvSpPr/>
            <p:nvPr/>
          </p:nvSpPr>
          <p:spPr>
            <a:xfrm>
              <a:off x="4474845" y="3781425"/>
              <a:ext cx="2653665" cy="989965"/>
            </a:xfrm>
            <a:custGeom>
              <a:avLst/>
              <a:gdLst/>
              <a:ahLst/>
              <a:cxnLst/>
              <a:rect l="l" t="t" r="r" b="b"/>
              <a:pathLst>
                <a:path w="2653665" h="989964">
                  <a:moveTo>
                    <a:pt x="2488310" y="0"/>
                  </a:moveTo>
                  <a:lnTo>
                    <a:pt x="164972" y="0"/>
                  </a:lnTo>
                  <a:lnTo>
                    <a:pt x="121135" y="5896"/>
                  </a:lnTo>
                  <a:lnTo>
                    <a:pt x="81731" y="22535"/>
                  </a:lnTo>
                  <a:lnTo>
                    <a:pt x="48339" y="48339"/>
                  </a:lnTo>
                  <a:lnTo>
                    <a:pt x="22535" y="81731"/>
                  </a:lnTo>
                  <a:lnTo>
                    <a:pt x="5896" y="121135"/>
                  </a:lnTo>
                  <a:lnTo>
                    <a:pt x="0" y="164973"/>
                  </a:lnTo>
                  <a:lnTo>
                    <a:pt x="0" y="824864"/>
                  </a:lnTo>
                  <a:lnTo>
                    <a:pt x="5896" y="868702"/>
                  </a:lnTo>
                  <a:lnTo>
                    <a:pt x="22535" y="908106"/>
                  </a:lnTo>
                  <a:lnTo>
                    <a:pt x="48339" y="941498"/>
                  </a:lnTo>
                  <a:lnTo>
                    <a:pt x="81731" y="967302"/>
                  </a:lnTo>
                  <a:lnTo>
                    <a:pt x="121135" y="983941"/>
                  </a:lnTo>
                  <a:lnTo>
                    <a:pt x="164972" y="989838"/>
                  </a:lnTo>
                  <a:lnTo>
                    <a:pt x="2488310" y="989838"/>
                  </a:lnTo>
                  <a:lnTo>
                    <a:pt x="2532148" y="983941"/>
                  </a:lnTo>
                  <a:lnTo>
                    <a:pt x="2571552" y="967302"/>
                  </a:lnTo>
                  <a:lnTo>
                    <a:pt x="2604944" y="941498"/>
                  </a:lnTo>
                  <a:lnTo>
                    <a:pt x="2630748" y="908106"/>
                  </a:lnTo>
                  <a:lnTo>
                    <a:pt x="2647387" y="868702"/>
                  </a:lnTo>
                  <a:lnTo>
                    <a:pt x="2653283" y="824864"/>
                  </a:lnTo>
                  <a:lnTo>
                    <a:pt x="2653283" y="164973"/>
                  </a:lnTo>
                  <a:lnTo>
                    <a:pt x="2647387" y="121135"/>
                  </a:lnTo>
                  <a:lnTo>
                    <a:pt x="2630748" y="81731"/>
                  </a:lnTo>
                  <a:lnTo>
                    <a:pt x="2604944" y="48339"/>
                  </a:lnTo>
                  <a:lnTo>
                    <a:pt x="2571552" y="22535"/>
                  </a:lnTo>
                  <a:lnTo>
                    <a:pt x="2532148" y="5896"/>
                  </a:lnTo>
                  <a:lnTo>
                    <a:pt x="2488310" y="0"/>
                  </a:lnTo>
                  <a:close/>
                </a:path>
              </a:pathLst>
            </a:custGeom>
            <a:solidFill>
              <a:srgbClr val="FFFFFF"/>
            </a:solidFill>
          </p:spPr>
          <p:txBody>
            <a:bodyPr wrap="square" lIns="0" tIns="0" rIns="0" bIns="0" rtlCol="0"/>
            <a:lstStyle/>
            <a:p>
              <a:endParaRPr sz="1800"/>
            </a:p>
          </p:txBody>
        </p:sp>
        <p:sp>
          <p:nvSpPr>
            <p:cNvPr id="18" name="object 18"/>
            <p:cNvSpPr/>
            <p:nvPr/>
          </p:nvSpPr>
          <p:spPr>
            <a:xfrm>
              <a:off x="4474845" y="3781425"/>
              <a:ext cx="2653665" cy="989965"/>
            </a:xfrm>
            <a:custGeom>
              <a:avLst/>
              <a:gdLst/>
              <a:ahLst/>
              <a:cxnLst/>
              <a:rect l="l" t="t" r="r" b="b"/>
              <a:pathLst>
                <a:path w="2653665" h="989964">
                  <a:moveTo>
                    <a:pt x="0" y="164973"/>
                  </a:moveTo>
                  <a:lnTo>
                    <a:pt x="5896" y="121135"/>
                  </a:lnTo>
                  <a:lnTo>
                    <a:pt x="22535" y="81731"/>
                  </a:lnTo>
                  <a:lnTo>
                    <a:pt x="48339" y="48339"/>
                  </a:lnTo>
                  <a:lnTo>
                    <a:pt x="81731" y="22535"/>
                  </a:lnTo>
                  <a:lnTo>
                    <a:pt x="121135" y="5896"/>
                  </a:lnTo>
                  <a:lnTo>
                    <a:pt x="164972" y="0"/>
                  </a:lnTo>
                  <a:lnTo>
                    <a:pt x="2488310" y="0"/>
                  </a:lnTo>
                  <a:lnTo>
                    <a:pt x="2532148" y="5896"/>
                  </a:lnTo>
                  <a:lnTo>
                    <a:pt x="2571552" y="22535"/>
                  </a:lnTo>
                  <a:lnTo>
                    <a:pt x="2604944" y="48339"/>
                  </a:lnTo>
                  <a:lnTo>
                    <a:pt x="2630748" y="81731"/>
                  </a:lnTo>
                  <a:lnTo>
                    <a:pt x="2647387" y="121135"/>
                  </a:lnTo>
                  <a:lnTo>
                    <a:pt x="2653283" y="164973"/>
                  </a:lnTo>
                  <a:lnTo>
                    <a:pt x="2653283" y="824864"/>
                  </a:lnTo>
                  <a:lnTo>
                    <a:pt x="2647387" y="868702"/>
                  </a:lnTo>
                  <a:lnTo>
                    <a:pt x="2630748" y="908106"/>
                  </a:lnTo>
                  <a:lnTo>
                    <a:pt x="2604944" y="941498"/>
                  </a:lnTo>
                  <a:lnTo>
                    <a:pt x="2571552" y="967302"/>
                  </a:lnTo>
                  <a:lnTo>
                    <a:pt x="2532148" y="983941"/>
                  </a:lnTo>
                  <a:lnTo>
                    <a:pt x="2488310" y="989838"/>
                  </a:lnTo>
                  <a:lnTo>
                    <a:pt x="164972" y="989838"/>
                  </a:lnTo>
                  <a:lnTo>
                    <a:pt x="121135" y="983941"/>
                  </a:lnTo>
                  <a:lnTo>
                    <a:pt x="81731" y="967302"/>
                  </a:lnTo>
                  <a:lnTo>
                    <a:pt x="48339" y="941498"/>
                  </a:lnTo>
                  <a:lnTo>
                    <a:pt x="22535" y="908106"/>
                  </a:lnTo>
                  <a:lnTo>
                    <a:pt x="5896" y="868702"/>
                  </a:lnTo>
                  <a:lnTo>
                    <a:pt x="0" y="824864"/>
                  </a:lnTo>
                  <a:lnTo>
                    <a:pt x="0" y="164973"/>
                  </a:lnTo>
                  <a:close/>
                </a:path>
              </a:pathLst>
            </a:custGeom>
            <a:ln w="19050">
              <a:solidFill>
                <a:srgbClr val="000000"/>
              </a:solidFill>
            </a:ln>
          </p:spPr>
          <p:txBody>
            <a:bodyPr wrap="square" lIns="0" tIns="0" rIns="0" bIns="0" rtlCol="0"/>
            <a:lstStyle/>
            <a:p>
              <a:endParaRPr sz="1800"/>
            </a:p>
          </p:txBody>
        </p:sp>
      </p:grpSp>
      <p:sp>
        <p:nvSpPr>
          <p:cNvPr id="19" name="object 19"/>
          <p:cNvSpPr txBox="1"/>
          <p:nvPr/>
        </p:nvSpPr>
        <p:spPr>
          <a:xfrm>
            <a:off x="3451670" y="2951511"/>
            <a:ext cx="1620679" cy="493885"/>
          </a:xfrm>
          <a:prstGeom prst="rect">
            <a:avLst/>
          </a:prstGeom>
        </p:spPr>
        <p:txBody>
          <a:bodyPr vert="horz" wrap="square" lIns="0" tIns="9049" rIns="0" bIns="0" rtlCol="0">
            <a:spAutoFit/>
          </a:bodyPr>
          <a:lstStyle/>
          <a:p>
            <a:pPr marL="9525">
              <a:spcBef>
                <a:spcPts val="71"/>
              </a:spcBef>
            </a:pPr>
            <a:r>
              <a:rPr sz="1050" b="1" spc="-79">
                <a:latin typeface="Arial"/>
                <a:cs typeface="Arial"/>
              </a:rPr>
              <a:t>Primary</a:t>
            </a:r>
            <a:r>
              <a:rPr sz="1050" b="1" spc="-38">
                <a:latin typeface="Arial"/>
                <a:cs typeface="Arial"/>
              </a:rPr>
              <a:t> </a:t>
            </a:r>
            <a:r>
              <a:rPr sz="1050" b="1" spc="-8">
                <a:latin typeface="Arial"/>
                <a:cs typeface="Arial"/>
              </a:rPr>
              <a:t>endpoints</a:t>
            </a:r>
            <a:endParaRPr sz="1050">
              <a:latin typeface="Arial"/>
              <a:cs typeface="Arial"/>
            </a:endParaRPr>
          </a:p>
          <a:p>
            <a:pPr marL="223361" indent="-213836">
              <a:buFont typeface="Wingdings"/>
              <a:buChar char=""/>
              <a:tabLst>
                <a:tab pos="223361" algn="l"/>
              </a:tabLst>
            </a:pPr>
            <a:r>
              <a:rPr sz="1050" spc="-45">
                <a:latin typeface="Arial"/>
                <a:cs typeface="Arial"/>
              </a:rPr>
              <a:t>Overall</a:t>
            </a:r>
            <a:r>
              <a:rPr sz="1050" spc="-38">
                <a:latin typeface="Arial"/>
                <a:cs typeface="Arial"/>
              </a:rPr>
              <a:t> </a:t>
            </a:r>
            <a:r>
              <a:rPr sz="1050" spc="-8">
                <a:latin typeface="Arial"/>
                <a:cs typeface="Arial"/>
              </a:rPr>
              <a:t>survival</a:t>
            </a:r>
            <a:endParaRPr sz="1050">
              <a:latin typeface="Arial"/>
              <a:cs typeface="Arial"/>
            </a:endParaRPr>
          </a:p>
          <a:p>
            <a:pPr marL="223361" indent="-213836">
              <a:buFont typeface="Wingdings"/>
              <a:buChar char=""/>
              <a:tabLst>
                <a:tab pos="223361" algn="l"/>
              </a:tabLst>
            </a:pPr>
            <a:r>
              <a:rPr sz="1050" spc="-38">
                <a:latin typeface="Arial"/>
                <a:cs typeface="Arial"/>
              </a:rPr>
              <a:t>Investigator-</a:t>
            </a:r>
            <a:r>
              <a:rPr sz="1050" spc="-90">
                <a:latin typeface="Arial"/>
                <a:cs typeface="Arial"/>
              </a:rPr>
              <a:t>assessed</a:t>
            </a:r>
            <a:r>
              <a:rPr sz="1050" spc="60">
                <a:latin typeface="Arial"/>
                <a:cs typeface="Arial"/>
              </a:rPr>
              <a:t> </a:t>
            </a:r>
            <a:r>
              <a:rPr sz="1050" spc="-210">
                <a:latin typeface="Arial"/>
                <a:cs typeface="Arial"/>
              </a:rPr>
              <a:t>PFS</a:t>
            </a:r>
            <a:endParaRPr sz="1050">
              <a:latin typeface="Arial"/>
              <a:cs typeface="Arial"/>
            </a:endParaRPr>
          </a:p>
        </p:txBody>
      </p:sp>
      <p:grpSp>
        <p:nvGrpSpPr>
          <p:cNvPr id="20" name="object 20"/>
          <p:cNvGrpSpPr/>
          <p:nvPr/>
        </p:nvGrpSpPr>
        <p:grpSpPr>
          <a:xfrm>
            <a:off x="5134927" y="1175099"/>
            <a:ext cx="2586990" cy="1558290"/>
            <a:chOff x="6846569" y="1563624"/>
            <a:chExt cx="3449320" cy="2077720"/>
          </a:xfrm>
        </p:grpSpPr>
        <p:sp>
          <p:nvSpPr>
            <p:cNvPr id="21" name="object 21"/>
            <p:cNvSpPr/>
            <p:nvPr/>
          </p:nvSpPr>
          <p:spPr>
            <a:xfrm>
              <a:off x="6846569" y="3070098"/>
              <a:ext cx="255270" cy="142875"/>
            </a:xfrm>
            <a:custGeom>
              <a:avLst/>
              <a:gdLst/>
              <a:ahLst/>
              <a:cxnLst/>
              <a:rect l="l" t="t" r="r" b="b"/>
              <a:pathLst>
                <a:path w="255270" h="142875">
                  <a:moveTo>
                    <a:pt x="227059" y="57150"/>
                  </a:moveTo>
                  <a:lnTo>
                    <a:pt x="126110" y="57150"/>
                  </a:lnTo>
                  <a:lnTo>
                    <a:pt x="126237" y="85725"/>
                  </a:lnTo>
                  <a:lnTo>
                    <a:pt x="112014" y="85782"/>
                  </a:lnTo>
                  <a:lnTo>
                    <a:pt x="112268" y="142875"/>
                  </a:lnTo>
                  <a:lnTo>
                    <a:pt x="254761" y="70865"/>
                  </a:lnTo>
                  <a:lnTo>
                    <a:pt x="227059" y="57150"/>
                  </a:lnTo>
                  <a:close/>
                </a:path>
                <a:path w="255270" h="142875">
                  <a:moveTo>
                    <a:pt x="111887" y="57207"/>
                  </a:moveTo>
                  <a:lnTo>
                    <a:pt x="0" y="57657"/>
                  </a:lnTo>
                  <a:lnTo>
                    <a:pt x="0" y="86232"/>
                  </a:lnTo>
                  <a:lnTo>
                    <a:pt x="112014" y="85782"/>
                  </a:lnTo>
                  <a:lnTo>
                    <a:pt x="111887" y="57207"/>
                  </a:lnTo>
                  <a:close/>
                </a:path>
                <a:path w="255270" h="142875">
                  <a:moveTo>
                    <a:pt x="126110" y="57150"/>
                  </a:moveTo>
                  <a:lnTo>
                    <a:pt x="111887" y="57207"/>
                  </a:lnTo>
                  <a:lnTo>
                    <a:pt x="112014" y="85782"/>
                  </a:lnTo>
                  <a:lnTo>
                    <a:pt x="126237" y="85725"/>
                  </a:lnTo>
                  <a:lnTo>
                    <a:pt x="126110" y="57150"/>
                  </a:lnTo>
                  <a:close/>
                </a:path>
                <a:path w="255270" h="142875">
                  <a:moveTo>
                    <a:pt x="111632" y="0"/>
                  </a:moveTo>
                  <a:lnTo>
                    <a:pt x="111887" y="57207"/>
                  </a:lnTo>
                  <a:lnTo>
                    <a:pt x="227059" y="57150"/>
                  </a:lnTo>
                  <a:lnTo>
                    <a:pt x="111632" y="0"/>
                  </a:lnTo>
                  <a:close/>
                </a:path>
              </a:pathLst>
            </a:custGeom>
            <a:solidFill>
              <a:srgbClr val="000000"/>
            </a:solidFill>
          </p:spPr>
          <p:txBody>
            <a:bodyPr wrap="square" lIns="0" tIns="0" rIns="0" bIns="0" rtlCol="0"/>
            <a:lstStyle/>
            <a:p>
              <a:endParaRPr sz="1800"/>
            </a:p>
          </p:txBody>
        </p:sp>
        <p:pic>
          <p:nvPicPr>
            <p:cNvPr id="22" name="object 22"/>
            <p:cNvPicPr/>
            <p:nvPr/>
          </p:nvPicPr>
          <p:blipFill>
            <a:blip r:embed="rId2" cstate="print"/>
            <a:stretch>
              <a:fillRect/>
            </a:stretch>
          </p:blipFill>
          <p:spPr>
            <a:xfrm>
              <a:off x="6846569" y="1993519"/>
              <a:ext cx="246125" cy="142875"/>
            </a:xfrm>
            <a:prstGeom prst="rect">
              <a:avLst/>
            </a:prstGeom>
          </p:spPr>
        </p:pic>
        <p:sp>
          <p:nvSpPr>
            <p:cNvPr id="23" name="object 23"/>
            <p:cNvSpPr/>
            <p:nvPr/>
          </p:nvSpPr>
          <p:spPr>
            <a:xfrm>
              <a:off x="9081896" y="1573149"/>
              <a:ext cx="1203960" cy="2058670"/>
            </a:xfrm>
            <a:custGeom>
              <a:avLst/>
              <a:gdLst/>
              <a:ahLst/>
              <a:cxnLst/>
              <a:rect l="l" t="t" r="r" b="b"/>
              <a:pathLst>
                <a:path w="1203959" h="2058670">
                  <a:moveTo>
                    <a:pt x="1003300" y="0"/>
                  </a:moveTo>
                  <a:lnTo>
                    <a:pt x="200659" y="0"/>
                  </a:lnTo>
                  <a:lnTo>
                    <a:pt x="154634" y="5296"/>
                  </a:lnTo>
                  <a:lnTo>
                    <a:pt x="112393" y="20386"/>
                  </a:lnTo>
                  <a:lnTo>
                    <a:pt x="75136" y="44067"/>
                  </a:lnTo>
                  <a:lnTo>
                    <a:pt x="44067" y="75136"/>
                  </a:lnTo>
                  <a:lnTo>
                    <a:pt x="20386" y="112393"/>
                  </a:lnTo>
                  <a:lnTo>
                    <a:pt x="5296" y="154634"/>
                  </a:lnTo>
                  <a:lnTo>
                    <a:pt x="0" y="200660"/>
                  </a:lnTo>
                  <a:lnTo>
                    <a:pt x="0" y="1857502"/>
                  </a:lnTo>
                  <a:lnTo>
                    <a:pt x="5296" y="1903527"/>
                  </a:lnTo>
                  <a:lnTo>
                    <a:pt x="20386" y="1945768"/>
                  </a:lnTo>
                  <a:lnTo>
                    <a:pt x="44067" y="1983025"/>
                  </a:lnTo>
                  <a:lnTo>
                    <a:pt x="75136" y="2014094"/>
                  </a:lnTo>
                  <a:lnTo>
                    <a:pt x="112393" y="2037775"/>
                  </a:lnTo>
                  <a:lnTo>
                    <a:pt x="154634" y="2052865"/>
                  </a:lnTo>
                  <a:lnTo>
                    <a:pt x="200659" y="2058162"/>
                  </a:lnTo>
                  <a:lnTo>
                    <a:pt x="1003300" y="2058162"/>
                  </a:lnTo>
                  <a:lnTo>
                    <a:pt x="1049325" y="2052865"/>
                  </a:lnTo>
                  <a:lnTo>
                    <a:pt x="1091566" y="2037775"/>
                  </a:lnTo>
                  <a:lnTo>
                    <a:pt x="1128823" y="2014094"/>
                  </a:lnTo>
                  <a:lnTo>
                    <a:pt x="1159892" y="1983025"/>
                  </a:lnTo>
                  <a:lnTo>
                    <a:pt x="1183573" y="1945768"/>
                  </a:lnTo>
                  <a:lnTo>
                    <a:pt x="1198663" y="1903527"/>
                  </a:lnTo>
                  <a:lnTo>
                    <a:pt x="1203959" y="1857502"/>
                  </a:lnTo>
                  <a:lnTo>
                    <a:pt x="1203959" y="200660"/>
                  </a:lnTo>
                  <a:lnTo>
                    <a:pt x="1198663" y="154634"/>
                  </a:lnTo>
                  <a:lnTo>
                    <a:pt x="1183573" y="112393"/>
                  </a:lnTo>
                  <a:lnTo>
                    <a:pt x="1159892" y="75136"/>
                  </a:lnTo>
                  <a:lnTo>
                    <a:pt x="1128823" y="44067"/>
                  </a:lnTo>
                  <a:lnTo>
                    <a:pt x="1091566" y="20386"/>
                  </a:lnTo>
                  <a:lnTo>
                    <a:pt x="1049325" y="5296"/>
                  </a:lnTo>
                  <a:lnTo>
                    <a:pt x="1003300" y="0"/>
                  </a:lnTo>
                  <a:close/>
                </a:path>
              </a:pathLst>
            </a:custGeom>
            <a:solidFill>
              <a:srgbClr val="FFFFFF"/>
            </a:solidFill>
          </p:spPr>
          <p:txBody>
            <a:bodyPr wrap="square" lIns="0" tIns="0" rIns="0" bIns="0" rtlCol="0"/>
            <a:lstStyle/>
            <a:p>
              <a:endParaRPr sz="1800"/>
            </a:p>
          </p:txBody>
        </p:sp>
        <p:sp>
          <p:nvSpPr>
            <p:cNvPr id="24" name="object 24"/>
            <p:cNvSpPr/>
            <p:nvPr/>
          </p:nvSpPr>
          <p:spPr>
            <a:xfrm>
              <a:off x="9081896" y="1573149"/>
              <a:ext cx="1203960" cy="2058670"/>
            </a:xfrm>
            <a:custGeom>
              <a:avLst/>
              <a:gdLst/>
              <a:ahLst/>
              <a:cxnLst/>
              <a:rect l="l" t="t" r="r" b="b"/>
              <a:pathLst>
                <a:path w="1203959" h="2058670">
                  <a:moveTo>
                    <a:pt x="0" y="200660"/>
                  </a:moveTo>
                  <a:lnTo>
                    <a:pt x="5296" y="154634"/>
                  </a:lnTo>
                  <a:lnTo>
                    <a:pt x="20386" y="112393"/>
                  </a:lnTo>
                  <a:lnTo>
                    <a:pt x="44067" y="75136"/>
                  </a:lnTo>
                  <a:lnTo>
                    <a:pt x="75136" y="44067"/>
                  </a:lnTo>
                  <a:lnTo>
                    <a:pt x="112393" y="20386"/>
                  </a:lnTo>
                  <a:lnTo>
                    <a:pt x="154634" y="5296"/>
                  </a:lnTo>
                  <a:lnTo>
                    <a:pt x="200659" y="0"/>
                  </a:lnTo>
                  <a:lnTo>
                    <a:pt x="1003300" y="0"/>
                  </a:lnTo>
                  <a:lnTo>
                    <a:pt x="1049325" y="5296"/>
                  </a:lnTo>
                  <a:lnTo>
                    <a:pt x="1091566" y="20386"/>
                  </a:lnTo>
                  <a:lnTo>
                    <a:pt x="1128823" y="44067"/>
                  </a:lnTo>
                  <a:lnTo>
                    <a:pt x="1159892" y="75136"/>
                  </a:lnTo>
                  <a:lnTo>
                    <a:pt x="1183573" y="112393"/>
                  </a:lnTo>
                  <a:lnTo>
                    <a:pt x="1198663" y="154634"/>
                  </a:lnTo>
                  <a:lnTo>
                    <a:pt x="1203959" y="200660"/>
                  </a:lnTo>
                  <a:lnTo>
                    <a:pt x="1203959" y="1857502"/>
                  </a:lnTo>
                  <a:lnTo>
                    <a:pt x="1198663" y="1903527"/>
                  </a:lnTo>
                  <a:lnTo>
                    <a:pt x="1183573" y="1945768"/>
                  </a:lnTo>
                  <a:lnTo>
                    <a:pt x="1159892" y="1983025"/>
                  </a:lnTo>
                  <a:lnTo>
                    <a:pt x="1128823" y="2014094"/>
                  </a:lnTo>
                  <a:lnTo>
                    <a:pt x="1091566" y="2037775"/>
                  </a:lnTo>
                  <a:lnTo>
                    <a:pt x="1049325" y="2052865"/>
                  </a:lnTo>
                  <a:lnTo>
                    <a:pt x="1003300" y="2058162"/>
                  </a:lnTo>
                  <a:lnTo>
                    <a:pt x="200659" y="2058162"/>
                  </a:lnTo>
                  <a:lnTo>
                    <a:pt x="154634" y="2052865"/>
                  </a:lnTo>
                  <a:lnTo>
                    <a:pt x="112393" y="2037775"/>
                  </a:lnTo>
                  <a:lnTo>
                    <a:pt x="75136" y="2014094"/>
                  </a:lnTo>
                  <a:lnTo>
                    <a:pt x="44067" y="1983025"/>
                  </a:lnTo>
                  <a:lnTo>
                    <a:pt x="20386" y="1945768"/>
                  </a:lnTo>
                  <a:lnTo>
                    <a:pt x="5296" y="1903527"/>
                  </a:lnTo>
                  <a:lnTo>
                    <a:pt x="0" y="1857502"/>
                  </a:lnTo>
                  <a:lnTo>
                    <a:pt x="0" y="200660"/>
                  </a:lnTo>
                  <a:close/>
                </a:path>
              </a:pathLst>
            </a:custGeom>
            <a:ln w="19050">
              <a:solidFill>
                <a:srgbClr val="000000"/>
              </a:solidFill>
            </a:ln>
          </p:spPr>
          <p:txBody>
            <a:bodyPr wrap="square" lIns="0" tIns="0" rIns="0" bIns="0" rtlCol="0"/>
            <a:lstStyle/>
            <a:p>
              <a:endParaRPr sz="1800"/>
            </a:p>
          </p:txBody>
        </p:sp>
      </p:grpSp>
      <p:sp>
        <p:nvSpPr>
          <p:cNvPr id="25" name="object 25"/>
          <p:cNvSpPr txBox="1"/>
          <p:nvPr/>
        </p:nvSpPr>
        <p:spPr>
          <a:xfrm>
            <a:off x="6964870" y="1615725"/>
            <a:ext cx="595789" cy="655468"/>
          </a:xfrm>
          <a:prstGeom prst="rect">
            <a:avLst/>
          </a:prstGeom>
        </p:spPr>
        <p:txBody>
          <a:bodyPr vert="horz" wrap="square" lIns="0" tIns="9049" rIns="0" bIns="0" rtlCol="0">
            <a:spAutoFit/>
          </a:bodyPr>
          <a:lstStyle/>
          <a:p>
            <a:pPr marL="25241" marR="3810" indent="-16193" algn="just">
              <a:spcBef>
                <a:spcPts val="71"/>
              </a:spcBef>
            </a:pPr>
            <a:r>
              <a:rPr sz="1050" b="1" spc="-71">
                <a:latin typeface="Arial"/>
                <a:cs typeface="Arial"/>
              </a:rPr>
              <a:t>Treat</a:t>
            </a:r>
            <a:r>
              <a:rPr sz="1050" b="1" spc="11">
                <a:latin typeface="Arial"/>
                <a:cs typeface="Arial"/>
              </a:rPr>
              <a:t> </a:t>
            </a:r>
            <a:r>
              <a:rPr sz="1050" b="1" spc="-45">
                <a:latin typeface="Arial"/>
                <a:cs typeface="Arial"/>
              </a:rPr>
              <a:t>until </a:t>
            </a:r>
            <a:r>
              <a:rPr sz="1050" b="1" spc="-236">
                <a:latin typeface="Arial"/>
                <a:cs typeface="Arial"/>
              </a:rPr>
              <a:t>PD</a:t>
            </a:r>
            <a:r>
              <a:rPr sz="1050" b="1" spc="161">
                <a:latin typeface="Arial"/>
                <a:cs typeface="Arial"/>
              </a:rPr>
              <a:t> </a:t>
            </a:r>
            <a:r>
              <a:rPr sz="1050" b="1" spc="-116">
                <a:latin typeface="Arial"/>
                <a:cs typeface="Arial"/>
              </a:rPr>
              <a:t>or</a:t>
            </a:r>
            <a:r>
              <a:rPr sz="1050" b="1" spc="53">
                <a:latin typeface="Arial"/>
                <a:cs typeface="Arial"/>
              </a:rPr>
              <a:t> </a:t>
            </a:r>
            <a:r>
              <a:rPr sz="1050" b="1" spc="-83">
                <a:latin typeface="Arial"/>
                <a:cs typeface="Arial"/>
              </a:rPr>
              <a:t>loss </a:t>
            </a:r>
            <a:r>
              <a:rPr sz="1050" b="1" spc="-94">
                <a:latin typeface="Arial"/>
                <a:cs typeface="Arial"/>
              </a:rPr>
              <a:t>of</a:t>
            </a:r>
            <a:r>
              <a:rPr sz="1050" b="1" spc="19">
                <a:latin typeface="Arial"/>
                <a:cs typeface="Arial"/>
              </a:rPr>
              <a:t> </a:t>
            </a:r>
            <a:r>
              <a:rPr sz="1050" b="1" spc="-38">
                <a:latin typeface="Arial"/>
                <a:cs typeface="Arial"/>
              </a:rPr>
              <a:t>clinical </a:t>
            </a:r>
            <a:r>
              <a:rPr sz="1050" b="1" spc="-8">
                <a:latin typeface="Arial"/>
                <a:cs typeface="Arial"/>
              </a:rPr>
              <a:t>benefit</a:t>
            </a:r>
            <a:endParaRPr sz="1050">
              <a:latin typeface="Arial"/>
              <a:cs typeface="Arial"/>
            </a:endParaRPr>
          </a:p>
        </p:txBody>
      </p:sp>
      <p:sp>
        <p:nvSpPr>
          <p:cNvPr id="26" name="object 26"/>
          <p:cNvSpPr/>
          <p:nvPr/>
        </p:nvSpPr>
        <p:spPr>
          <a:xfrm>
            <a:off x="5326380" y="1990058"/>
            <a:ext cx="1207770" cy="735806"/>
          </a:xfrm>
          <a:custGeom>
            <a:avLst/>
            <a:gdLst/>
            <a:ahLst/>
            <a:cxnLst/>
            <a:rect l="l" t="t" r="r" b="b"/>
            <a:pathLst>
              <a:path w="1610359" h="981075">
                <a:moveTo>
                  <a:pt x="1446656" y="0"/>
                </a:moveTo>
                <a:lnTo>
                  <a:pt x="163449" y="0"/>
                </a:lnTo>
                <a:lnTo>
                  <a:pt x="119988" y="5836"/>
                </a:lnTo>
                <a:lnTo>
                  <a:pt x="80941" y="22309"/>
                </a:lnTo>
                <a:lnTo>
                  <a:pt x="47863" y="47863"/>
                </a:lnTo>
                <a:lnTo>
                  <a:pt x="22309" y="80941"/>
                </a:lnTo>
                <a:lnTo>
                  <a:pt x="5836" y="119988"/>
                </a:lnTo>
                <a:lnTo>
                  <a:pt x="0" y="163449"/>
                </a:lnTo>
                <a:lnTo>
                  <a:pt x="0" y="817244"/>
                </a:lnTo>
                <a:lnTo>
                  <a:pt x="5836" y="860705"/>
                </a:lnTo>
                <a:lnTo>
                  <a:pt x="22309" y="899752"/>
                </a:lnTo>
                <a:lnTo>
                  <a:pt x="47863" y="932830"/>
                </a:lnTo>
                <a:lnTo>
                  <a:pt x="80941" y="958384"/>
                </a:lnTo>
                <a:lnTo>
                  <a:pt x="119988" y="974857"/>
                </a:lnTo>
                <a:lnTo>
                  <a:pt x="163449" y="980694"/>
                </a:lnTo>
                <a:lnTo>
                  <a:pt x="1446656" y="980694"/>
                </a:lnTo>
                <a:lnTo>
                  <a:pt x="1490117" y="974857"/>
                </a:lnTo>
                <a:lnTo>
                  <a:pt x="1529164" y="958384"/>
                </a:lnTo>
                <a:lnTo>
                  <a:pt x="1562242" y="932830"/>
                </a:lnTo>
                <a:lnTo>
                  <a:pt x="1587796" y="899752"/>
                </a:lnTo>
                <a:lnTo>
                  <a:pt x="1604269" y="860705"/>
                </a:lnTo>
                <a:lnTo>
                  <a:pt x="1610105" y="817244"/>
                </a:lnTo>
                <a:lnTo>
                  <a:pt x="1610105" y="163449"/>
                </a:lnTo>
                <a:lnTo>
                  <a:pt x="1604269" y="119988"/>
                </a:lnTo>
                <a:lnTo>
                  <a:pt x="1587796" y="80941"/>
                </a:lnTo>
                <a:lnTo>
                  <a:pt x="1562242" y="47863"/>
                </a:lnTo>
                <a:lnTo>
                  <a:pt x="1529164" y="22309"/>
                </a:lnTo>
                <a:lnTo>
                  <a:pt x="1490117" y="5836"/>
                </a:lnTo>
                <a:lnTo>
                  <a:pt x="1446656" y="0"/>
                </a:lnTo>
                <a:close/>
              </a:path>
            </a:pathLst>
          </a:custGeom>
          <a:solidFill>
            <a:srgbClr val="C00000"/>
          </a:solidFill>
        </p:spPr>
        <p:txBody>
          <a:bodyPr wrap="square" lIns="0" tIns="0" rIns="0" bIns="0" rtlCol="0"/>
          <a:lstStyle/>
          <a:p>
            <a:endParaRPr sz="1800"/>
          </a:p>
        </p:txBody>
      </p:sp>
      <p:sp>
        <p:nvSpPr>
          <p:cNvPr id="27" name="object 27"/>
          <p:cNvSpPr txBox="1"/>
          <p:nvPr/>
        </p:nvSpPr>
        <p:spPr>
          <a:xfrm>
            <a:off x="5703380" y="2259996"/>
            <a:ext cx="454819" cy="170720"/>
          </a:xfrm>
          <a:prstGeom prst="rect">
            <a:avLst/>
          </a:prstGeom>
        </p:spPr>
        <p:txBody>
          <a:bodyPr vert="horz" wrap="square" lIns="0" tIns="9049" rIns="0" bIns="0" rtlCol="0">
            <a:spAutoFit/>
          </a:bodyPr>
          <a:lstStyle/>
          <a:p>
            <a:pPr marL="9525">
              <a:spcBef>
                <a:spcPts val="71"/>
              </a:spcBef>
            </a:pPr>
            <a:r>
              <a:rPr sz="1050" b="1" spc="-83">
                <a:solidFill>
                  <a:srgbClr val="FFFFFF"/>
                </a:solidFill>
                <a:latin typeface="Arial"/>
                <a:cs typeface="Arial"/>
              </a:rPr>
              <a:t>Placebo</a:t>
            </a:r>
            <a:endParaRPr sz="1050">
              <a:latin typeface="Arial"/>
              <a:cs typeface="Arial"/>
            </a:endParaRPr>
          </a:p>
        </p:txBody>
      </p:sp>
      <p:sp>
        <p:nvSpPr>
          <p:cNvPr id="28" name="object 28"/>
          <p:cNvSpPr/>
          <p:nvPr/>
        </p:nvSpPr>
        <p:spPr>
          <a:xfrm>
            <a:off x="5319522" y="1183671"/>
            <a:ext cx="1208246" cy="735806"/>
          </a:xfrm>
          <a:custGeom>
            <a:avLst/>
            <a:gdLst/>
            <a:ahLst/>
            <a:cxnLst/>
            <a:rect l="l" t="t" r="r" b="b"/>
            <a:pathLst>
              <a:path w="1610995" h="981075">
                <a:moveTo>
                  <a:pt x="1447419" y="0"/>
                </a:moveTo>
                <a:lnTo>
                  <a:pt x="163449" y="0"/>
                </a:lnTo>
                <a:lnTo>
                  <a:pt x="119988" y="5836"/>
                </a:lnTo>
                <a:lnTo>
                  <a:pt x="80941" y="22309"/>
                </a:lnTo>
                <a:lnTo>
                  <a:pt x="47863" y="47863"/>
                </a:lnTo>
                <a:lnTo>
                  <a:pt x="22309" y="80941"/>
                </a:lnTo>
                <a:lnTo>
                  <a:pt x="5836" y="119988"/>
                </a:lnTo>
                <a:lnTo>
                  <a:pt x="0" y="163449"/>
                </a:lnTo>
                <a:lnTo>
                  <a:pt x="0" y="817245"/>
                </a:lnTo>
                <a:lnTo>
                  <a:pt x="5836" y="860705"/>
                </a:lnTo>
                <a:lnTo>
                  <a:pt x="22309" y="899752"/>
                </a:lnTo>
                <a:lnTo>
                  <a:pt x="47863" y="932830"/>
                </a:lnTo>
                <a:lnTo>
                  <a:pt x="80941" y="958384"/>
                </a:lnTo>
                <a:lnTo>
                  <a:pt x="119988" y="974857"/>
                </a:lnTo>
                <a:lnTo>
                  <a:pt x="163449" y="980694"/>
                </a:lnTo>
                <a:lnTo>
                  <a:pt x="1447419" y="980694"/>
                </a:lnTo>
                <a:lnTo>
                  <a:pt x="1490879" y="974857"/>
                </a:lnTo>
                <a:lnTo>
                  <a:pt x="1529926" y="958384"/>
                </a:lnTo>
                <a:lnTo>
                  <a:pt x="1563004" y="932830"/>
                </a:lnTo>
                <a:lnTo>
                  <a:pt x="1588558" y="899752"/>
                </a:lnTo>
                <a:lnTo>
                  <a:pt x="1605031" y="860705"/>
                </a:lnTo>
                <a:lnTo>
                  <a:pt x="1610868" y="817245"/>
                </a:lnTo>
                <a:lnTo>
                  <a:pt x="1610868" y="163449"/>
                </a:lnTo>
                <a:lnTo>
                  <a:pt x="1605031" y="119988"/>
                </a:lnTo>
                <a:lnTo>
                  <a:pt x="1588558" y="80941"/>
                </a:lnTo>
                <a:lnTo>
                  <a:pt x="1563004" y="47863"/>
                </a:lnTo>
                <a:lnTo>
                  <a:pt x="1529926" y="22309"/>
                </a:lnTo>
                <a:lnTo>
                  <a:pt x="1490879" y="5836"/>
                </a:lnTo>
                <a:lnTo>
                  <a:pt x="1447419" y="0"/>
                </a:lnTo>
                <a:close/>
              </a:path>
            </a:pathLst>
          </a:custGeom>
          <a:solidFill>
            <a:srgbClr val="3952A3"/>
          </a:solidFill>
        </p:spPr>
        <p:txBody>
          <a:bodyPr wrap="square" lIns="0" tIns="0" rIns="0" bIns="0" rtlCol="0"/>
          <a:lstStyle/>
          <a:p>
            <a:endParaRPr sz="1800"/>
          </a:p>
        </p:txBody>
      </p:sp>
      <p:sp>
        <p:nvSpPr>
          <p:cNvPr id="29" name="object 29"/>
          <p:cNvSpPr txBox="1"/>
          <p:nvPr/>
        </p:nvSpPr>
        <p:spPr>
          <a:xfrm>
            <a:off x="5537453" y="1453419"/>
            <a:ext cx="773430" cy="170720"/>
          </a:xfrm>
          <a:prstGeom prst="rect">
            <a:avLst/>
          </a:prstGeom>
        </p:spPr>
        <p:txBody>
          <a:bodyPr vert="horz" wrap="square" lIns="0" tIns="9049" rIns="0" bIns="0" rtlCol="0">
            <a:spAutoFit/>
          </a:bodyPr>
          <a:lstStyle/>
          <a:p>
            <a:pPr marL="9525">
              <a:spcBef>
                <a:spcPts val="71"/>
              </a:spcBef>
            </a:pPr>
            <a:r>
              <a:rPr sz="1050" b="1" spc="-71">
                <a:solidFill>
                  <a:srgbClr val="FFFFFF"/>
                </a:solidFill>
                <a:latin typeface="Arial"/>
                <a:cs typeface="Arial"/>
              </a:rPr>
              <a:t>Atezolizumab</a:t>
            </a:r>
            <a:endParaRPr sz="1050">
              <a:latin typeface="Arial"/>
              <a:cs typeface="Arial"/>
            </a:endParaRPr>
          </a:p>
        </p:txBody>
      </p:sp>
      <p:grpSp>
        <p:nvGrpSpPr>
          <p:cNvPr id="30" name="object 30"/>
          <p:cNvGrpSpPr/>
          <p:nvPr/>
        </p:nvGrpSpPr>
        <p:grpSpPr>
          <a:xfrm>
            <a:off x="2503741" y="1551146"/>
            <a:ext cx="1063466" cy="807720"/>
            <a:chOff x="3338321" y="2065020"/>
            <a:chExt cx="1417955" cy="1076960"/>
          </a:xfrm>
        </p:grpSpPr>
        <p:sp>
          <p:nvSpPr>
            <p:cNvPr id="31" name="object 31"/>
            <p:cNvSpPr/>
            <p:nvPr/>
          </p:nvSpPr>
          <p:spPr>
            <a:xfrm>
              <a:off x="3338321" y="2065019"/>
              <a:ext cx="1417955" cy="1076960"/>
            </a:xfrm>
            <a:custGeom>
              <a:avLst/>
              <a:gdLst/>
              <a:ahLst/>
              <a:cxnLst/>
              <a:rect l="l" t="t" r="r" b="b"/>
              <a:pathLst>
                <a:path w="1417954" h="1076960">
                  <a:moveTo>
                    <a:pt x="354076" y="531114"/>
                  </a:moveTo>
                  <a:lnTo>
                    <a:pt x="211201" y="459613"/>
                  </a:lnTo>
                  <a:lnTo>
                    <a:pt x="211201" y="516890"/>
                  </a:lnTo>
                  <a:lnTo>
                    <a:pt x="0" y="516763"/>
                  </a:lnTo>
                  <a:lnTo>
                    <a:pt x="0" y="545338"/>
                  </a:lnTo>
                  <a:lnTo>
                    <a:pt x="211201" y="545465"/>
                  </a:lnTo>
                  <a:lnTo>
                    <a:pt x="211201" y="602488"/>
                  </a:lnTo>
                  <a:lnTo>
                    <a:pt x="325335" y="545465"/>
                  </a:lnTo>
                  <a:lnTo>
                    <a:pt x="354076" y="531114"/>
                  </a:lnTo>
                  <a:close/>
                </a:path>
                <a:path w="1417954" h="1076960">
                  <a:moveTo>
                    <a:pt x="1417955" y="0"/>
                  </a:moveTo>
                  <a:lnTo>
                    <a:pt x="1267714" y="54229"/>
                  </a:lnTo>
                  <a:lnTo>
                    <a:pt x="1309141" y="93687"/>
                  </a:lnTo>
                  <a:lnTo>
                    <a:pt x="902462" y="521081"/>
                  </a:lnTo>
                  <a:lnTo>
                    <a:pt x="912939" y="531050"/>
                  </a:lnTo>
                  <a:lnTo>
                    <a:pt x="902335" y="540766"/>
                  </a:lnTo>
                  <a:lnTo>
                    <a:pt x="1310411" y="981354"/>
                  </a:lnTo>
                  <a:lnTo>
                    <a:pt x="1268476" y="1020191"/>
                  </a:lnTo>
                  <a:lnTo>
                    <a:pt x="1417955" y="1076579"/>
                  </a:lnTo>
                  <a:lnTo>
                    <a:pt x="1393266" y="991870"/>
                  </a:lnTo>
                  <a:lnTo>
                    <a:pt x="1373251" y="923163"/>
                  </a:lnTo>
                  <a:lnTo>
                    <a:pt x="1331379" y="961936"/>
                  </a:lnTo>
                  <a:lnTo>
                    <a:pt x="932345" y="531114"/>
                  </a:lnTo>
                  <a:lnTo>
                    <a:pt x="1329829" y="113385"/>
                  </a:lnTo>
                  <a:lnTo>
                    <a:pt x="1371219" y="152781"/>
                  </a:lnTo>
                  <a:lnTo>
                    <a:pt x="1392466" y="83312"/>
                  </a:lnTo>
                  <a:lnTo>
                    <a:pt x="1417955" y="0"/>
                  </a:lnTo>
                  <a:close/>
                </a:path>
              </a:pathLst>
            </a:custGeom>
            <a:solidFill>
              <a:srgbClr val="000000"/>
            </a:solidFill>
          </p:spPr>
          <p:txBody>
            <a:bodyPr wrap="square" lIns="0" tIns="0" rIns="0" bIns="0" rtlCol="0"/>
            <a:lstStyle/>
            <a:p>
              <a:endParaRPr sz="1800"/>
            </a:p>
          </p:txBody>
        </p:sp>
        <p:sp>
          <p:nvSpPr>
            <p:cNvPr id="32" name="object 32"/>
            <p:cNvSpPr/>
            <p:nvPr/>
          </p:nvSpPr>
          <p:spPr>
            <a:xfrm>
              <a:off x="3692651" y="2328672"/>
              <a:ext cx="558800" cy="535940"/>
            </a:xfrm>
            <a:custGeom>
              <a:avLst/>
              <a:gdLst/>
              <a:ahLst/>
              <a:cxnLst/>
              <a:rect l="l" t="t" r="r" b="b"/>
              <a:pathLst>
                <a:path w="558800" h="535939">
                  <a:moveTo>
                    <a:pt x="279273" y="0"/>
                  </a:moveTo>
                  <a:lnTo>
                    <a:pt x="229089" y="4314"/>
                  </a:lnTo>
                  <a:lnTo>
                    <a:pt x="181849" y="16753"/>
                  </a:lnTo>
                  <a:lnTo>
                    <a:pt x="138345" y="36561"/>
                  </a:lnTo>
                  <a:lnTo>
                    <a:pt x="99365" y="62983"/>
                  </a:lnTo>
                  <a:lnTo>
                    <a:pt x="65701" y="95263"/>
                  </a:lnTo>
                  <a:lnTo>
                    <a:pt x="38142" y="132644"/>
                  </a:lnTo>
                  <a:lnTo>
                    <a:pt x="17478" y="174372"/>
                  </a:lnTo>
                  <a:lnTo>
                    <a:pt x="4501" y="219690"/>
                  </a:lnTo>
                  <a:lnTo>
                    <a:pt x="0" y="267842"/>
                  </a:lnTo>
                  <a:lnTo>
                    <a:pt x="4501" y="315995"/>
                  </a:lnTo>
                  <a:lnTo>
                    <a:pt x="17478" y="361313"/>
                  </a:lnTo>
                  <a:lnTo>
                    <a:pt x="38142" y="403041"/>
                  </a:lnTo>
                  <a:lnTo>
                    <a:pt x="65701" y="440422"/>
                  </a:lnTo>
                  <a:lnTo>
                    <a:pt x="99365" y="472702"/>
                  </a:lnTo>
                  <a:lnTo>
                    <a:pt x="138345" y="499124"/>
                  </a:lnTo>
                  <a:lnTo>
                    <a:pt x="181849" y="518932"/>
                  </a:lnTo>
                  <a:lnTo>
                    <a:pt x="229089" y="531371"/>
                  </a:lnTo>
                  <a:lnTo>
                    <a:pt x="279273" y="535686"/>
                  </a:lnTo>
                  <a:lnTo>
                    <a:pt x="329456" y="531371"/>
                  </a:lnTo>
                  <a:lnTo>
                    <a:pt x="376696" y="518932"/>
                  </a:lnTo>
                  <a:lnTo>
                    <a:pt x="420200" y="499124"/>
                  </a:lnTo>
                  <a:lnTo>
                    <a:pt x="459180" y="472702"/>
                  </a:lnTo>
                  <a:lnTo>
                    <a:pt x="492844" y="440422"/>
                  </a:lnTo>
                  <a:lnTo>
                    <a:pt x="520403" y="403041"/>
                  </a:lnTo>
                  <a:lnTo>
                    <a:pt x="541067" y="361313"/>
                  </a:lnTo>
                  <a:lnTo>
                    <a:pt x="554044" y="315995"/>
                  </a:lnTo>
                  <a:lnTo>
                    <a:pt x="558546" y="267842"/>
                  </a:lnTo>
                  <a:lnTo>
                    <a:pt x="554044" y="219690"/>
                  </a:lnTo>
                  <a:lnTo>
                    <a:pt x="541067" y="174372"/>
                  </a:lnTo>
                  <a:lnTo>
                    <a:pt x="520403" y="132644"/>
                  </a:lnTo>
                  <a:lnTo>
                    <a:pt x="492844" y="95263"/>
                  </a:lnTo>
                  <a:lnTo>
                    <a:pt x="459180" y="62983"/>
                  </a:lnTo>
                  <a:lnTo>
                    <a:pt x="420200" y="36561"/>
                  </a:lnTo>
                  <a:lnTo>
                    <a:pt x="376696" y="16753"/>
                  </a:lnTo>
                  <a:lnTo>
                    <a:pt x="329456" y="4314"/>
                  </a:lnTo>
                  <a:lnTo>
                    <a:pt x="279273" y="0"/>
                  </a:lnTo>
                  <a:close/>
                </a:path>
              </a:pathLst>
            </a:custGeom>
            <a:solidFill>
              <a:srgbClr val="DCDFEB"/>
            </a:solidFill>
          </p:spPr>
          <p:txBody>
            <a:bodyPr wrap="square" lIns="0" tIns="0" rIns="0" bIns="0" rtlCol="0"/>
            <a:lstStyle/>
            <a:p>
              <a:endParaRPr sz="1800"/>
            </a:p>
          </p:txBody>
        </p:sp>
      </p:grpSp>
      <p:sp>
        <p:nvSpPr>
          <p:cNvPr id="33" name="object 33"/>
          <p:cNvSpPr txBox="1"/>
          <p:nvPr/>
        </p:nvSpPr>
        <p:spPr>
          <a:xfrm>
            <a:off x="2883598" y="1771744"/>
            <a:ext cx="190976" cy="332303"/>
          </a:xfrm>
          <a:prstGeom prst="rect">
            <a:avLst/>
          </a:prstGeom>
        </p:spPr>
        <p:txBody>
          <a:bodyPr vert="horz" wrap="square" lIns="0" tIns="9049" rIns="0" bIns="0" rtlCol="0">
            <a:spAutoFit/>
          </a:bodyPr>
          <a:lstStyle/>
          <a:p>
            <a:pPr marL="9525" marR="3810" indent="48577">
              <a:spcBef>
                <a:spcPts val="71"/>
              </a:spcBef>
            </a:pPr>
            <a:r>
              <a:rPr sz="1050" b="1" spc="-38">
                <a:latin typeface="Arial"/>
                <a:cs typeface="Arial"/>
              </a:rPr>
              <a:t>R </a:t>
            </a:r>
            <a:r>
              <a:rPr sz="1050" b="1" spc="-68">
                <a:latin typeface="Arial"/>
                <a:cs typeface="Arial"/>
              </a:rPr>
              <a:t>1:1</a:t>
            </a:r>
            <a:endParaRPr sz="1050">
              <a:latin typeface="Arial"/>
              <a:cs typeface="Arial"/>
            </a:endParaRPr>
          </a:p>
        </p:txBody>
      </p:sp>
      <p:sp>
        <p:nvSpPr>
          <p:cNvPr id="34" name="object 34"/>
          <p:cNvSpPr/>
          <p:nvPr/>
        </p:nvSpPr>
        <p:spPr>
          <a:xfrm>
            <a:off x="3566731" y="1183671"/>
            <a:ext cx="1568291" cy="735806"/>
          </a:xfrm>
          <a:custGeom>
            <a:avLst/>
            <a:gdLst/>
            <a:ahLst/>
            <a:cxnLst/>
            <a:rect l="l" t="t" r="r" b="b"/>
            <a:pathLst>
              <a:path w="2091054" h="981075">
                <a:moveTo>
                  <a:pt x="1927479" y="0"/>
                </a:moveTo>
                <a:lnTo>
                  <a:pt x="163449" y="0"/>
                </a:lnTo>
                <a:lnTo>
                  <a:pt x="119988" y="5836"/>
                </a:lnTo>
                <a:lnTo>
                  <a:pt x="80941" y="22309"/>
                </a:lnTo>
                <a:lnTo>
                  <a:pt x="47863" y="47863"/>
                </a:lnTo>
                <a:lnTo>
                  <a:pt x="22309" y="80941"/>
                </a:lnTo>
                <a:lnTo>
                  <a:pt x="5836" y="119988"/>
                </a:lnTo>
                <a:lnTo>
                  <a:pt x="0" y="163449"/>
                </a:lnTo>
                <a:lnTo>
                  <a:pt x="0" y="817245"/>
                </a:lnTo>
                <a:lnTo>
                  <a:pt x="5836" y="860705"/>
                </a:lnTo>
                <a:lnTo>
                  <a:pt x="22309" y="899752"/>
                </a:lnTo>
                <a:lnTo>
                  <a:pt x="47863" y="932830"/>
                </a:lnTo>
                <a:lnTo>
                  <a:pt x="80941" y="958384"/>
                </a:lnTo>
                <a:lnTo>
                  <a:pt x="119988" y="974857"/>
                </a:lnTo>
                <a:lnTo>
                  <a:pt x="163449" y="980694"/>
                </a:lnTo>
                <a:lnTo>
                  <a:pt x="1927479" y="980694"/>
                </a:lnTo>
                <a:lnTo>
                  <a:pt x="1970939" y="974857"/>
                </a:lnTo>
                <a:lnTo>
                  <a:pt x="2009986" y="958384"/>
                </a:lnTo>
                <a:lnTo>
                  <a:pt x="2043064" y="932830"/>
                </a:lnTo>
                <a:lnTo>
                  <a:pt x="2068618" y="899752"/>
                </a:lnTo>
                <a:lnTo>
                  <a:pt x="2085091" y="860705"/>
                </a:lnTo>
                <a:lnTo>
                  <a:pt x="2090928" y="817245"/>
                </a:lnTo>
                <a:lnTo>
                  <a:pt x="2090928" y="163449"/>
                </a:lnTo>
                <a:lnTo>
                  <a:pt x="2085091" y="119988"/>
                </a:lnTo>
                <a:lnTo>
                  <a:pt x="2068618" y="80941"/>
                </a:lnTo>
                <a:lnTo>
                  <a:pt x="2043064" y="47863"/>
                </a:lnTo>
                <a:lnTo>
                  <a:pt x="2009986" y="22309"/>
                </a:lnTo>
                <a:lnTo>
                  <a:pt x="1970939" y="5836"/>
                </a:lnTo>
                <a:lnTo>
                  <a:pt x="1927479" y="0"/>
                </a:lnTo>
                <a:close/>
              </a:path>
            </a:pathLst>
          </a:custGeom>
          <a:solidFill>
            <a:srgbClr val="3952A3"/>
          </a:solidFill>
        </p:spPr>
        <p:txBody>
          <a:bodyPr wrap="square" lIns="0" tIns="0" rIns="0" bIns="0" rtlCol="0"/>
          <a:lstStyle/>
          <a:p>
            <a:endParaRPr sz="1800"/>
          </a:p>
        </p:txBody>
      </p:sp>
      <p:sp>
        <p:nvSpPr>
          <p:cNvPr id="35" name="object 35"/>
          <p:cNvSpPr txBox="1"/>
          <p:nvPr/>
        </p:nvSpPr>
        <p:spPr>
          <a:xfrm>
            <a:off x="3685985" y="1293399"/>
            <a:ext cx="1330166" cy="493885"/>
          </a:xfrm>
          <a:prstGeom prst="rect">
            <a:avLst/>
          </a:prstGeom>
        </p:spPr>
        <p:txBody>
          <a:bodyPr vert="horz" wrap="square" lIns="0" tIns="9049" rIns="0" bIns="0" rtlCol="0">
            <a:spAutoFit/>
          </a:bodyPr>
          <a:lstStyle/>
          <a:p>
            <a:pPr marL="9525" marR="3810" indent="476" algn="ctr">
              <a:spcBef>
                <a:spcPts val="71"/>
              </a:spcBef>
            </a:pPr>
            <a:r>
              <a:rPr sz="1050" b="1" spc="-75">
                <a:solidFill>
                  <a:srgbClr val="FFFFFF"/>
                </a:solidFill>
                <a:latin typeface="Arial"/>
                <a:cs typeface="Arial"/>
              </a:rPr>
              <a:t>Atezolizumab</a:t>
            </a:r>
            <a:r>
              <a:rPr sz="1050" b="1" spc="11">
                <a:solidFill>
                  <a:srgbClr val="FFFFFF"/>
                </a:solidFill>
                <a:latin typeface="Arial"/>
                <a:cs typeface="Arial"/>
              </a:rPr>
              <a:t> </a:t>
            </a:r>
            <a:r>
              <a:rPr sz="1050" b="1" spc="-38">
                <a:solidFill>
                  <a:srgbClr val="FFFFFF"/>
                </a:solidFill>
                <a:latin typeface="Arial"/>
                <a:cs typeface="Arial"/>
              </a:rPr>
              <a:t>+ </a:t>
            </a:r>
            <a:r>
              <a:rPr sz="1050" b="1" spc="-68">
                <a:solidFill>
                  <a:srgbClr val="FFFFFF"/>
                </a:solidFill>
                <a:latin typeface="Arial"/>
                <a:cs typeface="Arial"/>
              </a:rPr>
              <a:t>carboplatin</a:t>
            </a:r>
            <a:r>
              <a:rPr sz="1050" b="1" spc="-26">
                <a:solidFill>
                  <a:srgbClr val="FFFFFF"/>
                </a:solidFill>
                <a:latin typeface="Arial"/>
                <a:cs typeface="Arial"/>
              </a:rPr>
              <a:t> </a:t>
            </a:r>
            <a:r>
              <a:rPr sz="1050" b="1" spc="-98">
                <a:solidFill>
                  <a:srgbClr val="FFFFFF"/>
                </a:solidFill>
                <a:latin typeface="Arial"/>
                <a:cs typeface="Arial"/>
              </a:rPr>
              <a:t>+</a:t>
            </a:r>
            <a:r>
              <a:rPr sz="1050" b="1" spc="-30">
                <a:solidFill>
                  <a:srgbClr val="FFFFFF"/>
                </a:solidFill>
                <a:latin typeface="Arial"/>
                <a:cs typeface="Arial"/>
              </a:rPr>
              <a:t> </a:t>
            </a:r>
            <a:r>
              <a:rPr sz="1050" b="1" spc="-68">
                <a:solidFill>
                  <a:srgbClr val="FFFFFF"/>
                </a:solidFill>
                <a:latin typeface="Arial"/>
                <a:cs typeface="Arial"/>
              </a:rPr>
              <a:t>etoposide </a:t>
            </a:r>
            <a:r>
              <a:rPr sz="1050" spc="-56">
                <a:solidFill>
                  <a:srgbClr val="FFFFFF"/>
                </a:solidFill>
                <a:latin typeface="Arial"/>
                <a:cs typeface="Arial"/>
              </a:rPr>
              <a:t>Four</a:t>
            </a:r>
            <a:r>
              <a:rPr sz="1050" spc="-49">
                <a:solidFill>
                  <a:srgbClr val="FFFFFF"/>
                </a:solidFill>
                <a:latin typeface="Arial"/>
                <a:cs typeface="Arial"/>
              </a:rPr>
              <a:t> </a:t>
            </a:r>
            <a:r>
              <a:rPr sz="1050" spc="-53">
                <a:solidFill>
                  <a:srgbClr val="FFFFFF"/>
                </a:solidFill>
                <a:latin typeface="Arial"/>
                <a:cs typeface="Arial"/>
              </a:rPr>
              <a:t>21-</a:t>
            </a:r>
            <a:r>
              <a:rPr sz="1050" spc="-56">
                <a:solidFill>
                  <a:srgbClr val="FFFFFF"/>
                </a:solidFill>
                <a:latin typeface="Arial"/>
                <a:cs typeface="Arial"/>
              </a:rPr>
              <a:t>day</a:t>
            </a:r>
            <a:r>
              <a:rPr sz="1050" spc="-30">
                <a:solidFill>
                  <a:srgbClr val="FFFFFF"/>
                </a:solidFill>
                <a:latin typeface="Arial"/>
                <a:cs typeface="Arial"/>
              </a:rPr>
              <a:t> </a:t>
            </a:r>
            <a:r>
              <a:rPr sz="1050" spc="-8">
                <a:solidFill>
                  <a:srgbClr val="FFFFFF"/>
                </a:solidFill>
                <a:latin typeface="Arial"/>
                <a:cs typeface="Arial"/>
              </a:rPr>
              <a:t>cycles</a:t>
            </a:r>
            <a:endParaRPr sz="1050">
              <a:latin typeface="Arial"/>
              <a:cs typeface="Arial"/>
            </a:endParaRPr>
          </a:p>
        </p:txBody>
      </p:sp>
      <p:sp>
        <p:nvSpPr>
          <p:cNvPr id="36" name="object 36"/>
          <p:cNvSpPr/>
          <p:nvPr/>
        </p:nvSpPr>
        <p:spPr>
          <a:xfrm>
            <a:off x="3566731" y="1990629"/>
            <a:ext cx="1568291" cy="736283"/>
          </a:xfrm>
          <a:custGeom>
            <a:avLst/>
            <a:gdLst/>
            <a:ahLst/>
            <a:cxnLst/>
            <a:rect l="l" t="t" r="r" b="b"/>
            <a:pathLst>
              <a:path w="2091054" h="981710">
                <a:moveTo>
                  <a:pt x="1927352" y="0"/>
                </a:moveTo>
                <a:lnTo>
                  <a:pt x="163575" y="0"/>
                </a:lnTo>
                <a:lnTo>
                  <a:pt x="120106" y="5846"/>
                </a:lnTo>
                <a:lnTo>
                  <a:pt x="81035" y="22342"/>
                </a:lnTo>
                <a:lnTo>
                  <a:pt x="47926" y="47926"/>
                </a:lnTo>
                <a:lnTo>
                  <a:pt x="22342" y="81035"/>
                </a:lnTo>
                <a:lnTo>
                  <a:pt x="5846" y="120106"/>
                </a:lnTo>
                <a:lnTo>
                  <a:pt x="0" y="163575"/>
                </a:lnTo>
                <a:lnTo>
                  <a:pt x="0" y="817879"/>
                </a:lnTo>
                <a:lnTo>
                  <a:pt x="5846" y="861349"/>
                </a:lnTo>
                <a:lnTo>
                  <a:pt x="22342" y="900420"/>
                </a:lnTo>
                <a:lnTo>
                  <a:pt x="47926" y="933529"/>
                </a:lnTo>
                <a:lnTo>
                  <a:pt x="81035" y="959113"/>
                </a:lnTo>
                <a:lnTo>
                  <a:pt x="120106" y="975609"/>
                </a:lnTo>
                <a:lnTo>
                  <a:pt x="163575" y="981456"/>
                </a:lnTo>
                <a:lnTo>
                  <a:pt x="1927352" y="981456"/>
                </a:lnTo>
                <a:lnTo>
                  <a:pt x="1970821" y="975609"/>
                </a:lnTo>
                <a:lnTo>
                  <a:pt x="2009892" y="959113"/>
                </a:lnTo>
                <a:lnTo>
                  <a:pt x="2043001" y="933529"/>
                </a:lnTo>
                <a:lnTo>
                  <a:pt x="2068585" y="900420"/>
                </a:lnTo>
                <a:lnTo>
                  <a:pt x="2085081" y="861349"/>
                </a:lnTo>
                <a:lnTo>
                  <a:pt x="2090928" y="817879"/>
                </a:lnTo>
                <a:lnTo>
                  <a:pt x="2090928" y="163575"/>
                </a:lnTo>
                <a:lnTo>
                  <a:pt x="2085081" y="120106"/>
                </a:lnTo>
                <a:lnTo>
                  <a:pt x="2068585" y="81035"/>
                </a:lnTo>
                <a:lnTo>
                  <a:pt x="2043001" y="47926"/>
                </a:lnTo>
                <a:lnTo>
                  <a:pt x="2009892" y="22342"/>
                </a:lnTo>
                <a:lnTo>
                  <a:pt x="1970821" y="5846"/>
                </a:lnTo>
                <a:lnTo>
                  <a:pt x="1927352" y="0"/>
                </a:lnTo>
                <a:close/>
              </a:path>
            </a:pathLst>
          </a:custGeom>
          <a:solidFill>
            <a:srgbClr val="C00000"/>
          </a:solidFill>
        </p:spPr>
        <p:txBody>
          <a:bodyPr wrap="square" lIns="0" tIns="0" rIns="0" bIns="0" rtlCol="0"/>
          <a:lstStyle/>
          <a:p>
            <a:endParaRPr sz="1800"/>
          </a:p>
        </p:txBody>
      </p:sp>
      <p:sp>
        <p:nvSpPr>
          <p:cNvPr id="37" name="object 37"/>
          <p:cNvSpPr txBox="1"/>
          <p:nvPr/>
        </p:nvSpPr>
        <p:spPr>
          <a:xfrm>
            <a:off x="3685985" y="2100739"/>
            <a:ext cx="1330166" cy="493885"/>
          </a:xfrm>
          <a:prstGeom prst="rect">
            <a:avLst/>
          </a:prstGeom>
        </p:spPr>
        <p:txBody>
          <a:bodyPr vert="horz" wrap="square" lIns="0" tIns="9049" rIns="0" bIns="0" rtlCol="0">
            <a:spAutoFit/>
          </a:bodyPr>
          <a:lstStyle/>
          <a:p>
            <a:pPr marL="9525" marR="3810" indent="389573">
              <a:spcBef>
                <a:spcPts val="71"/>
              </a:spcBef>
            </a:pPr>
            <a:r>
              <a:rPr sz="1050" b="1" spc="-90">
                <a:solidFill>
                  <a:srgbClr val="FFFFFF"/>
                </a:solidFill>
                <a:latin typeface="Arial"/>
                <a:cs typeface="Arial"/>
              </a:rPr>
              <a:t>Placebo</a:t>
            </a:r>
            <a:r>
              <a:rPr sz="1050" b="1" spc="-26">
                <a:solidFill>
                  <a:srgbClr val="FFFFFF"/>
                </a:solidFill>
                <a:latin typeface="Arial"/>
                <a:cs typeface="Arial"/>
              </a:rPr>
              <a:t> </a:t>
            </a:r>
            <a:r>
              <a:rPr sz="1050" b="1" spc="-38">
                <a:solidFill>
                  <a:srgbClr val="FFFFFF"/>
                </a:solidFill>
                <a:latin typeface="Arial"/>
                <a:cs typeface="Arial"/>
              </a:rPr>
              <a:t>+ </a:t>
            </a:r>
            <a:r>
              <a:rPr sz="1050" b="1" spc="-68">
                <a:solidFill>
                  <a:srgbClr val="FFFFFF"/>
                </a:solidFill>
                <a:latin typeface="Arial"/>
                <a:cs typeface="Arial"/>
              </a:rPr>
              <a:t>carboplatin</a:t>
            </a:r>
            <a:r>
              <a:rPr sz="1050" b="1" spc="-26">
                <a:solidFill>
                  <a:srgbClr val="FFFFFF"/>
                </a:solidFill>
                <a:latin typeface="Arial"/>
                <a:cs typeface="Arial"/>
              </a:rPr>
              <a:t> </a:t>
            </a:r>
            <a:r>
              <a:rPr sz="1050" b="1" spc="-98">
                <a:solidFill>
                  <a:srgbClr val="FFFFFF"/>
                </a:solidFill>
                <a:latin typeface="Arial"/>
                <a:cs typeface="Arial"/>
              </a:rPr>
              <a:t>+</a:t>
            </a:r>
            <a:r>
              <a:rPr sz="1050" b="1" spc="-30">
                <a:solidFill>
                  <a:srgbClr val="FFFFFF"/>
                </a:solidFill>
                <a:latin typeface="Arial"/>
                <a:cs typeface="Arial"/>
              </a:rPr>
              <a:t> </a:t>
            </a:r>
            <a:r>
              <a:rPr sz="1050" b="1" spc="-68">
                <a:solidFill>
                  <a:srgbClr val="FFFFFF"/>
                </a:solidFill>
                <a:latin typeface="Arial"/>
                <a:cs typeface="Arial"/>
              </a:rPr>
              <a:t>etoposide</a:t>
            </a:r>
            <a:endParaRPr sz="1050">
              <a:latin typeface="Arial"/>
              <a:cs typeface="Arial"/>
            </a:endParaRPr>
          </a:p>
          <a:p>
            <a:pPr marL="164783"/>
            <a:r>
              <a:rPr sz="1050" spc="-56">
                <a:solidFill>
                  <a:srgbClr val="FFFFFF"/>
                </a:solidFill>
                <a:latin typeface="Arial"/>
                <a:cs typeface="Arial"/>
              </a:rPr>
              <a:t>Four</a:t>
            </a:r>
            <a:r>
              <a:rPr sz="1050" spc="-49">
                <a:solidFill>
                  <a:srgbClr val="FFFFFF"/>
                </a:solidFill>
                <a:latin typeface="Arial"/>
                <a:cs typeface="Arial"/>
              </a:rPr>
              <a:t> </a:t>
            </a:r>
            <a:r>
              <a:rPr sz="1050" spc="-53">
                <a:solidFill>
                  <a:srgbClr val="FFFFFF"/>
                </a:solidFill>
                <a:latin typeface="Arial"/>
                <a:cs typeface="Arial"/>
              </a:rPr>
              <a:t>21-</a:t>
            </a:r>
            <a:r>
              <a:rPr sz="1050" spc="-56">
                <a:solidFill>
                  <a:srgbClr val="FFFFFF"/>
                </a:solidFill>
                <a:latin typeface="Arial"/>
                <a:cs typeface="Arial"/>
              </a:rPr>
              <a:t>day</a:t>
            </a:r>
            <a:r>
              <a:rPr sz="1050" spc="-30">
                <a:solidFill>
                  <a:srgbClr val="FFFFFF"/>
                </a:solidFill>
                <a:latin typeface="Arial"/>
                <a:cs typeface="Arial"/>
              </a:rPr>
              <a:t> </a:t>
            </a:r>
            <a:r>
              <a:rPr sz="1050" spc="-8">
                <a:solidFill>
                  <a:srgbClr val="FFFFFF"/>
                </a:solidFill>
                <a:latin typeface="Arial"/>
                <a:cs typeface="Arial"/>
              </a:rPr>
              <a:t>cycles</a:t>
            </a:r>
            <a:endParaRPr sz="1050">
              <a:latin typeface="Arial"/>
              <a:cs typeface="Arial"/>
            </a:endParaRPr>
          </a:p>
        </p:txBody>
      </p:sp>
      <p:grpSp>
        <p:nvGrpSpPr>
          <p:cNvPr id="38" name="object 38"/>
          <p:cNvGrpSpPr/>
          <p:nvPr/>
        </p:nvGrpSpPr>
        <p:grpSpPr>
          <a:xfrm>
            <a:off x="5522547" y="2827448"/>
            <a:ext cx="2296954" cy="737235"/>
            <a:chOff x="7363396" y="3766756"/>
            <a:chExt cx="3062605" cy="982980"/>
          </a:xfrm>
        </p:grpSpPr>
        <p:sp>
          <p:nvSpPr>
            <p:cNvPr id="39" name="object 39"/>
            <p:cNvSpPr/>
            <p:nvPr/>
          </p:nvSpPr>
          <p:spPr>
            <a:xfrm>
              <a:off x="7377683" y="3781044"/>
              <a:ext cx="3034030" cy="954405"/>
            </a:xfrm>
            <a:custGeom>
              <a:avLst/>
              <a:gdLst/>
              <a:ahLst/>
              <a:cxnLst/>
              <a:rect l="l" t="t" r="r" b="b"/>
              <a:pathLst>
                <a:path w="3034029" h="954404">
                  <a:moveTo>
                    <a:pt x="2874518" y="0"/>
                  </a:moveTo>
                  <a:lnTo>
                    <a:pt x="159004" y="0"/>
                  </a:lnTo>
                  <a:lnTo>
                    <a:pt x="108768" y="8111"/>
                  </a:lnTo>
                  <a:lnTo>
                    <a:pt x="65123" y="30695"/>
                  </a:lnTo>
                  <a:lnTo>
                    <a:pt x="30695" y="65123"/>
                  </a:lnTo>
                  <a:lnTo>
                    <a:pt x="8111" y="108768"/>
                  </a:lnTo>
                  <a:lnTo>
                    <a:pt x="0" y="159003"/>
                  </a:lnTo>
                  <a:lnTo>
                    <a:pt x="0" y="795019"/>
                  </a:lnTo>
                  <a:lnTo>
                    <a:pt x="8111" y="845255"/>
                  </a:lnTo>
                  <a:lnTo>
                    <a:pt x="30695" y="888900"/>
                  </a:lnTo>
                  <a:lnTo>
                    <a:pt x="65123" y="923328"/>
                  </a:lnTo>
                  <a:lnTo>
                    <a:pt x="108768" y="945912"/>
                  </a:lnTo>
                  <a:lnTo>
                    <a:pt x="159004" y="954023"/>
                  </a:lnTo>
                  <a:lnTo>
                    <a:pt x="2874518" y="954023"/>
                  </a:lnTo>
                  <a:lnTo>
                    <a:pt x="2924753" y="945912"/>
                  </a:lnTo>
                  <a:lnTo>
                    <a:pt x="2968398" y="923328"/>
                  </a:lnTo>
                  <a:lnTo>
                    <a:pt x="3002826" y="888900"/>
                  </a:lnTo>
                  <a:lnTo>
                    <a:pt x="3025410" y="845255"/>
                  </a:lnTo>
                  <a:lnTo>
                    <a:pt x="3033522" y="795019"/>
                  </a:lnTo>
                  <a:lnTo>
                    <a:pt x="3033522" y="159003"/>
                  </a:lnTo>
                  <a:lnTo>
                    <a:pt x="3025410" y="108768"/>
                  </a:lnTo>
                  <a:lnTo>
                    <a:pt x="3002826" y="65123"/>
                  </a:lnTo>
                  <a:lnTo>
                    <a:pt x="2968398" y="30695"/>
                  </a:lnTo>
                  <a:lnTo>
                    <a:pt x="2924753" y="8111"/>
                  </a:lnTo>
                  <a:lnTo>
                    <a:pt x="2874518" y="0"/>
                  </a:lnTo>
                  <a:close/>
                </a:path>
              </a:pathLst>
            </a:custGeom>
            <a:solidFill>
              <a:schemeClr val="bg1"/>
            </a:solidFill>
            <a:ln w="69850">
              <a:solidFill>
                <a:srgbClr val="00B050"/>
              </a:solidFill>
            </a:ln>
          </p:spPr>
          <p:txBody>
            <a:bodyPr wrap="square" lIns="0" tIns="0" rIns="0" bIns="0" rtlCol="0"/>
            <a:lstStyle/>
            <a:p>
              <a:endParaRPr sz="1800"/>
            </a:p>
          </p:txBody>
        </p:sp>
        <p:sp>
          <p:nvSpPr>
            <p:cNvPr id="40" name="object 40"/>
            <p:cNvSpPr/>
            <p:nvPr/>
          </p:nvSpPr>
          <p:spPr>
            <a:xfrm>
              <a:off x="7377683" y="3781044"/>
              <a:ext cx="3034030" cy="954405"/>
            </a:xfrm>
            <a:custGeom>
              <a:avLst/>
              <a:gdLst/>
              <a:ahLst/>
              <a:cxnLst/>
              <a:rect l="l" t="t" r="r" b="b"/>
              <a:pathLst>
                <a:path w="3034029" h="954404">
                  <a:moveTo>
                    <a:pt x="0" y="159003"/>
                  </a:moveTo>
                  <a:lnTo>
                    <a:pt x="8111" y="108768"/>
                  </a:lnTo>
                  <a:lnTo>
                    <a:pt x="30695" y="65123"/>
                  </a:lnTo>
                  <a:lnTo>
                    <a:pt x="65123" y="30695"/>
                  </a:lnTo>
                  <a:lnTo>
                    <a:pt x="108768" y="8111"/>
                  </a:lnTo>
                  <a:lnTo>
                    <a:pt x="159004" y="0"/>
                  </a:lnTo>
                  <a:lnTo>
                    <a:pt x="2874518" y="0"/>
                  </a:lnTo>
                  <a:lnTo>
                    <a:pt x="2924753" y="8111"/>
                  </a:lnTo>
                  <a:lnTo>
                    <a:pt x="2968398" y="30695"/>
                  </a:lnTo>
                  <a:lnTo>
                    <a:pt x="3002826" y="65123"/>
                  </a:lnTo>
                  <a:lnTo>
                    <a:pt x="3025410" y="108768"/>
                  </a:lnTo>
                  <a:lnTo>
                    <a:pt x="3033522" y="159003"/>
                  </a:lnTo>
                  <a:lnTo>
                    <a:pt x="3033522" y="795019"/>
                  </a:lnTo>
                  <a:lnTo>
                    <a:pt x="3025410" y="845255"/>
                  </a:lnTo>
                  <a:lnTo>
                    <a:pt x="3002826" y="888900"/>
                  </a:lnTo>
                  <a:lnTo>
                    <a:pt x="2968398" y="923328"/>
                  </a:lnTo>
                  <a:lnTo>
                    <a:pt x="2924753" y="945912"/>
                  </a:lnTo>
                  <a:lnTo>
                    <a:pt x="2874518" y="954023"/>
                  </a:lnTo>
                  <a:lnTo>
                    <a:pt x="159004" y="954023"/>
                  </a:lnTo>
                  <a:lnTo>
                    <a:pt x="108768" y="945912"/>
                  </a:lnTo>
                  <a:lnTo>
                    <a:pt x="65123" y="923328"/>
                  </a:lnTo>
                  <a:lnTo>
                    <a:pt x="30695" y="888900"/>
                  </a:lnTo>
                  <a:lnTo>
                    <a:pt x="8111" y="845255"/>
                  </a:lnTo>
                  <a:lnTo>
                    <a:pt x="0" y="795019"/>
                  </a:lnTo>
                  <a:lnTo>
                    <a:pt x="0" y="159003"/>
                  </a:lnTo>
                  <a:close/>
                </a:path>
              </a:pathLst>
            </a:custGeom>
            <a:ln w="28575">
              <a:solidFill>
                <a:srgbClr val="00B0AE"/>
              </a:solidFill>
            </a:ln>
          </p:spPr>
          <p:txBody>
            <a:bodyPr wrap="square" lIns="0" tIns="0" rIns="0" bIns="0" rtlCol="0"/>
            <a:lstStyle/>
            <a:p>
              <a:endParaRPr sz="1800"/>
            </a:p>
          </p:txBody>
        </p:sp>
      </p:grpSp>
      <p:sp>
        <p:nvSpPr>
          <p:cNvPr id="41" name="object 41"/>
          <p:cNvSpPr txBox="1"/>
          <p:nvPr/>
        </p:nvSpPr>
        <p:spPr>
          <a:xfrm>
            <a:off x="5608319" y="2938177"/>
            <a:ext cx="1963103" cy="493885"/>
          </a:xfrm>
          <a:prstGeom prst="rect">
            <a:avLst/>
          </a:prstGeom>
        </p:spPr>
        <p:txBody>
          <a:bodyPr vert="horz" wrap="square" lIns="0" tIns="9049" rIns="0" bIns="0" rtlCol="0">
            <a:spAutoFit/>
          </a:bodyPr>
          <a:lstStyle/>
          <a:p>
            <a:pPr marL="28575">
              <a:spcBef>
                <a:spcPts val="71"/>
              </a:spcBef>
            </a:pPr>
            <a:r>
              <a:rPr sz="1050" b="1" spc="-79">
                <a:latin typeface="Arial"/>
                <a:cs typeface="Arial"/>
              </a:rPr>
              <a:t>Exploratory</a:t>
            </a:r>
            <a:r>
              <a:rPr sz="1050" b="1" spc="-4">
                <a:latin typeface="Arial"/>
                <a:cs typeface="Arial"/>
              </a:rPr>
              <a:t> </a:t>
            </a:r>
            <a:r>
              <a:rPr sz="1050" b="1" spc="-8">
                <a:latin typeface="Arial"/>
                <a:cs typeface="Arial"/>
              </a:rPr>
              <a:t>analyses</a:t>
            </a:r>
            <a:endParaRPr sz="1050">
              <a:latin typeface="Arial"/>
              <a:cs typeface="Arial"/>
            </a:endParaRPr>
          </a:p>
          <a:p>
            <a:pPr marL="164306" indent="-135731">
              <a:buFont typeface="Wingdings"/>
              <a:buChar char=""/>
              <a:tabLst>
                <a:tab pos="164306" algn="l"/>
              </a:tabLst>
            </a:pPr>
            <a:r>
              <a:rPr sz="1050" spc="-60">
                <a:latin typeface="Arial"/>
                <a:cs typeface="Arial"/>
              </a:rPr>
              <a:t>Time</a:t>
            </a:r>
            <a:r>
              <a:rPr sz="1050" spc="-30">
                <a:latin typeface="Arial"/>
                <a:cs typeface="Arial"/>
              </a:rPr>
              <a:t> </a:t>
            </a:r>
            <a:r>
              <a:rPr sz="1050">
                <a:latin typeface="Arial"/>
                <a:cs typeface="Arial"/>
              </a:rPr>
              <a:t>to</a:t>
            </a:r>
            <a:r>
              <a:rPr sz="1050" spc="-34">
                <a:latin typeface="Arial"/>
                <a:cs typeface="Arial"/>
              </a:rPr>
              <a:t> </a:t>
            </a:r>
            <a:r>
              <a:rPr sz="1050" spc="-19">
                <a:latin typeface="Arial"/>
                <a:cs typeface="Arial"/>
              </a:rPr>
              <a:t>intra-</a:t>
            </a:r>
            <a:r>
              <a:rPr sz="1050" spc="-38">
                <a:latin typeface="Arial"/>
                <a:cs typeface="Arial"/>
              </a:rPr>
              <a:t>cranial</a:t>
            </a:r>
            <a:r>
              <a:rPr sz="1050" spc="-15">
                <a:latin typeface="Arial"/>
                <a:cs typeface="Arial"/>
              </a:rPr>
              <a:t> </a:t>
            </a:r>
            <a:r>
              <a:rPr sz="1050" spc="-23">
                <a:latin typeface="Arial"/>
                <a:cs typeface="Arial"/>
              </a:rPr>
              <a:t>progression</a:t>
            </a:r>
            <a:endParaRPr sz="1050">
              <a:latin typeface="Arial"/>
              <a:cs typeface="Arial"/>
            </a:endParaRPr>
          </a:p>
          <a:p>
            <a:pPr marL="164306" indent="-135731">
              <a:buFont typeface="Wingdings"/>
              <a:buChar char=""/>
              <a:tabLst>
                <a:tab pos="164306" algn="l"/>
              </a:tabLst>
            </a:pPr>
            <a:r>
              <a:rPr sz="1050" spc="-45">
                <a:latin typeface="Arial"/>
                <a:cs typeface="Arial"/>
              </a:rPr>
              <a:t>Patterns</a:t>
            </a:r>
            <a:r>
              <a:rPr sz="1050" spc="-30">
                <a:latin typeface="Arial"/>
                <a:cs typeface="Arial"/>
              </a:rPr>
              <a:t> </a:t>
            </a:r>
            <a:r>
              <a:rPr sz="1050">
                <a:latin typeface="Arial"/>
                <a:cs typeface="Arial"/>
              </a:rPr>
              <a:t>of</a:t>
            </a:r>
            <a:r>
              <a:rPr sz="1050" spc="-49">
                <a:latin typeface="Arial"/>
                <a:cs typeface="Arial"/>
              </a:rPr>
              <a:t> </a:t>
            </a:r>
            <a:r>
              <a:rPr sz="1050" spc="-150">
                <a:latin typeface="Arial"/>
                <a:cs typeface="Arial"/>
              </a:rPr>
              <a:t>PD</a:t>
            </a:r>
            <a:r>
              <a:rPr sz="1050" spc="-45">
                <a:latin typeface="Arial"/>
                <a:cs typeface="Arial"/>
              </a:rPr>
              <a:t> </a:t>
            </a:r>
            <a:r>
              <a:rPr sz="1050" spc="-26">
                <a:latin typeface="Arial"/>
                <a:cs typeface="Arial"/>
              </a:rPr>
              <a:t>per</a:t>
            </a:r>
            <a:r>
              <a:rPr sz="1050" spc="-45">
                <a:latin typeface="Arial"/>
                <a:cs typeface="Arial"/>
              </a:rPr>
              <a:t> </a:t>
            </a:r>
            <a:r>
              <a:rPr sz="1050" spc="-165">
                <a:latin typeface="Arial"/>
                <a:cs typeface="Arial"/>
              </a:rPr>
              <a:t>RECIST</a:t>
            </a:r>
            <a:r>
              <a:rPr sz="1050" spc="-45">
                <a:latin typeface="Arial"/>
                <a:cs typeface="Arial"/>
              </a:rPr>
              <a:t> </a:t>
            </a:r>
            <a:r>
              <a:rPr sz="1050" spc="-15">
                <a:latin typeface="Arial"/>
                <a:cs typeface="Arial"/>
              </a:rPr>
              <a:t>1.1</a:t>
            </a:r>
            <a:r>
              <a:rPr sz="1013" spc="-23" baseline="24691">
                <a:latin typeface="Arial"/>
                <a:cs typeface="Arial"/>
              </a:rPr>
              <a:t>b</a:t>
            </a:r>
            <a:endParaRPr sz="1013" baseline="24691">
              <a:latin typeface="Arial"/>
              <a:cs typeface="Arial"/>
            </a:endParaRPr>
          </a:p>
        </p:txBody>
      </p:sp>
      <p:sp>
        <p:nvSpPr>
          <p:cNvPr id="42" name="object 42"/>
          <p:cNvSpPr txBox="1"/>
          <p:nvPr/>
        </p:nvSpPr>
        <p:spPr>
          <a:xfrm>
            <a:off x="4067936" y="988599"/>
            <a:ext cx="525780" cy="170720"/>
          </a:xfrm>
          <a:prstGeom prst="rect">
            <a:avLst/>
          </a:prstGeom>
        </p:spPr>
        <p:txBody>
          <a:bodyPr vert="horz" wrap="square" lIns="0" tIns="9049" rIns="0" bIns="0" rtlCol="0">
            <a:spAutoFit/>
          </a:bodyPr>
          <a:lstStyle/>
          <a:p>
            <a:pPr marL="9525">
              <a:spcBef>
                <a:spcPts val="71"/>
              </a:spcBef>
            </a:pPr>
            <a:r>
              <a:rPr sz="1050" i="1" spc="-30">
                <a:latin typeface="Arial"/>
                <a:cs typeface="Arial"/>
              </a:rPr>
              <a:t>Induction</a:t>
            </a:r>
            <a:endParaRPr sz="1050">
              <a:latin typeface="Arial"/>
              <a:cs typeface="Arial"/>
            </a:endParaRPr>
          </a:p>
        </p:txBody>
      </p:sp>
      <p:sp>
        <p:nvSpPr>
          <p:cNvPr id="43" name="object 43"/>
          <p:cNvSpPr txBox="1"/>
          <p:nvPr/>
        </p:nvSpPr>
        <p:spPr>
          <a:xfrm>
            <a:off x="5556885" y="988599"/>
            <a:ext cx="731044" cy="170720"/>
          </a:xfrm>
          <a:prstGeom prst="rect">
            <a:avLst/>
          </a:prstGeom>
        </p:spPr>
        <p:txBody>
          <a:bodyPr vert="horz" wrap="square" lIns="0" tIns="9049" rIns="0" bIns="0" rtlCol="0">
            <a:spAutoFit/>
          </a:bodyPr>
          <a:lstStyle/>
          <a:p>
            <a:pPr marL="9525">
              <a:spcBef>
                <a:spcPts val="71"/>
              </a:spcBef>
            </a:pPr>
            <a:r>
              <a:rPr sz="1050" i="1" spc="-38">
                <a:latin typeface="Arial"/>
                <a:cs typeface="Arial"/>
              </a:rPr>
              <a:t>Maintenance</a:t>
            </a:r>
            <a:endParaRPr sz="1050">
              <a:latin typeface="Arial"/>
              <a:cs typeface="Arial"/>
            </a:endParaRPr>
          </a:p>
        </p:txBody>
      </p:sp>
      <p:sp>
        <p:nvSpPr>
          <p:cNvPr id="48" name="object 3">
            <a:extLst>
              <a:ext uri="{FF2B5EF4-FFF2-40B4-BE49-F238E27FC236}">
                <a16:creationId xmlns:a16="http://schemas.microsoft.com/office/drawing/2014/main" id="{C8B1F22E-CE56-FD2F-4700-2AB1ED31FEBC}"/>
              </a:ext>
            </a:extLst>
          </p:cNvPr>
          <p:cNvSpPr txBox="1">
            <a:spLocks noGrp="1"/>
          </p:cNvSpPr>
          <p:nvPr>
            <p:ph type="title"/>
          </p:nvPr>
        </p:nvSpPr>
        <p:spPr>
          <a:xfrm>
            <a:off x="297598" y="80136"/>
            <a:ext cx="8229240" cy="1017919"/>
          </a:xfrm>
          <a:prstGeom prst="rect">
            <a:avLst/>
          </a:prstGeom>
        </p:spPr>
        <p:txBody>
          <a:bodyPr vert="horz" wrap="square" lIns="0" tIns="195275" rIns="0" bIns="0" rtlCol="0">
            <a:spAutoFit/>
          </a:bodyPr>
          <a:lstStyle/>
          <a:p>
            <a:pPr marL="579755">
              <a:spcBef>
                <a:spcPts val="100"/>
              </a:spcBef>
            </a:pPr>
            <a:r>
              <a:rPr lang="en-US" sz="3600" b="1" spc="-15" baseline="24305">
                <a:solidFill>
                  <a:srgbClr val="002E51"/>
                </a:solidFill>
                <a:latin typeface="Arial" panose="020B0604020202020204" pitchFamily="34" charset="0"/>
                <a:cs typeface="Arial" panose="020B0604020202020204" pitchFamily="34" charset="0"/>
              </a:rPr>
              <a:t>Where do sites of progression occur?</a:t>
            </a:r>
            <a:br>
              <a:rPr lang="en-US" sz="4400" b="1" spc="-15" baseline="24305">
                <a:solidFill>
                  <a:srgbClr val="002E51"/>
                </a:solidFill>
                <a:latin typeface="Arial" panose="020B0604020202020204" pitchFamily="34" charset="0"/>
                <a:cs typeface="Arial" panose="020B0604020202020204" pitchFamily="34" charset="0"/>
              </a:rPr>
            </a:br>
            <a:endParaRPr sz="4400" b="1" baseline="24305">
              <a:solidFill>
                <a:srgbClr val="002E51"/>
              </a:solidFill>
              <a:latin typeface="Arial" panose="020B0604020202020204" pitchFamily="34" charset="0"/>
              <a:cs typeface="Arial" panose="020B0604020202020204" pitchFamily="34" charset="0"/>
            </a:endParaRPr>
          </a:p>
        </p:txBody>
      </p:sp>
      <p:sp>
        <p:nvSpPr>
          <p:cNvPr id="51" name="object 2">
            <a:extLst>
              <a:ext uri="{FF2B5EF4-FFF2-40B4-BE49-F238E27FC236}">
                <a16:creationId xmlns:a16="http://schemas.microsoft.com/office/drawing/2014/main" id="{DCF63269-5EEE-FF87-2679-3A6B99CB739A}"/>
              </a:ext>
            </a:extLst>
          </p:cNvPr>
          <p:cNvSpPr txBox="1"/>
          <p:nvPr/>
        </p:nvSpPr>
        <p:spPr>
          <a:xfrm>
            <a:off x="4455266" y="4494271"/>
            <a:ext cx="3467100" cy="135935"/>
          </a:xfrm>
          <a:prstGeom prst="rect">
            <a:avLst/>
          </a:prstGeom>
        </p:spPr>
        <p:txBody>
          <a:bodyPr vert="horz" wrap="square" lIns="0" tIns="12700" rIns="0" bIns="0" rtlCol="0">
            <a:spAutoFit/>
          </a:bodyPr>
          <a:lstStyle/>
          <a:p>
            <a:pPr marL="38100"/>
            <a:r>
              <a:rPr sz="800">
                <a:latin typeface="Arial"/>
                <a:cs typeface="Arial"/>
              </a:rPr>
              <a:t>Higgins</a:t>
            </a:r>
            <a:r>
              <a:rPr sz="800" spc="-20">
                <a:latin typeface="Arial"/>
                <a:cs typeface="Arial"/>
              </a:rPr>
              <a:t> </a:t>
            </a:r>
            <a:r>
              <a:rPr sz="800">
                <a:latin typeface="Arial"/>
                <a:cs typeface="Arial"/>
              </a:rPr>
              <a:t>et</a:t>
            </a:r>
            <a:r>
              <a:rPr sz="800" spc="-15">
                <a:latin typeface="Arial"/>
                <a:cs typeface="Arial"/>
              </a:rPr>
              <a:t> </a:t>
            </a:r>
            <a:r>
              <a:rPr sz="800">
                <a:latin typeface="Arial"/>
                <a:cs typeface="Arial"/>
              </a:rPr>
              <a:t>al.</a:t>
            </a:r>
            <a:r>
              <a:rPr sz="800" spc="-25">
                <a:latin typeface="Arial"/>
                <a:cs typeface="Arial"/>
              </a:rPr>
              <a:t> </a:t>
            </a:r>
            <a:r>
              <a:rPr sz="800">
                <a:latin typeface="Arial"/>
                <a:cs typeface="Arial"/>
              </a:rPr>
              <a:t>ASTRO</a:t>
            </a:r>
            <a:r>
              <a:rPr sz="800" spc="-35">
                <a:latin typeface="Arial"/>
                <a:cs typeface="Arial"/>
              </a:rPr>
              <a:t> </a:t>
            </a:r>
            <a:r>
              <a:rPr sz="800">
                <a:latin typeface="Arial"/>
                <a:cs typeface="Arial"/>
              </a:rPr>
              <a:t>2020.</a:t>
            </a:r>
            <a:r>
              <a:rPr sz="800" spc="5">
                <a:latin typeface="Arial"/>
                <a:cs typeface="Arial"/>
              </a:rPr>
              <a:t> </a:t>
            </a:r>
            <a:r>
              <a:rPr sz="800">
                <a:latin typeface="Arial"/>
                <a:cs typeface="Arial"/>
              </a:rPr>
              <a:t>Abstract</a:t>
            </a:r>
            <a:r>
              <a:rPr sz="800" spc="-35">
                <a:latin typeface="Arial"/>
                <a:cs typeface="Arial"/>
              </a:rPr>
              <a:t> </a:t>
            </a:r>
            <a:r>
              <a:rPr sz="800" spc="-20">
                <a:latin typeface="Arial"/>
                <a:cs typeface="Arial"/>
              </a:rPr>
              <a:t>LBA3.</a:t>
            </a:r>
            <a:endParaRPr sz="800">
              <a:latin typeface="Arial"/>
              <a:cs typeface="Arial"/>
            </a:endParaRPr>
          </a:p>
        </p:txBody>
      </p:sp>
    </p:spTree>
    <p:extLst>
      <p:ext uri="{BB962C8B-B14F-4D97-AF65-F5344CB8AC3E}">
        <p14:creationId xmlns:p14="http://schemas.microsoft.com/office/powerpoint/2010/main" val="17432777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a:solidFill>
                  <a:srgbClr val="002E51"/>
                </a:solidFill>
                <a:latin typeface="Calibri" panose="020F0502020204030204" pitchFamily="34" charset="0"/>
                <a:cs typeface="Calibri" panose="020F0502020204030204" pitchFamily="34" charset="0"/>
              </a:rPr>
              <a:t>ADAURA: Adjuvant Osimertinib</a:t>
            </a:r>
          </a:p>
        </p:txBody>
      </p:sp>
      <p:pic>
        <p:nvPicPr>
          <p:cNvPr id="7" name="Content Placeholder 6" descr="A collage of a graph&#10;&#10;Description automatically generated with medium confidence">
            <a:extLst>
              <a:ext uri="{FF2B5EF4-FFF2-40B4-BE49-F238E27FC236}">
                <a16:creationId xmlns:a16="http://schemas.microsoft.com/office/drawing/2014/main" id="{29B43554-A00F-AC64-26C6-940A8B427F88}"/>
              </a:ext>
            </a:extLst>
          </p:cNvPr>
          <p:cNvPicPr>
            <a:picLocks noGrp="1" noChangeAspect="1"/>
          </p:cNvPicPr>
          <p:nvPr>
            <p:ph sz="half" idx="1"/>
          </p:nvPr>
        </p:nvPicPr>
        <p:blipFill>
          <a:blip r:embed="rId2"/>
          <a:stretch>
            <a:fillRect/>
          </a:stretch>
        </p:blipFill>
        <p:spPr>
          <a:xfrm>
            <a:off x="897200" y="683261"/>
            <a:ext cx="7294300" cy="3497668"/>
          </a:xfrm>
        </p:spPr>
      </p:pic>
    </p:spTree>
    <p:extLst>
      <p:ext uri="{BB962C8B-B14F-4D97-AF65-F5344CB8AC3E}">
        <p14:creationId xmlns:p14="http://schemas.microsoft.com/office/powerpoint/2010/main" val="381596863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hart with numbers and a line&#10;&#10;Description automatically generated with medium confidence">
            <a:extLst>
              <a:ext uri="{FF2B5EF4-FFF2-40B4-BE49-F238E27FC236}">
                <a16:creationId xmlns:a16="http://schemas.microsoft.com/office/drawing/2014/main" id="{6B41C471-280A-23FD-D30F-F54A2138533A}"/>
              </a:ext>
            </a:extLst>
          </p:cNvPr>
          <p:cNvPicPr>
            <a:picLocks noGrp="1" noChangeAspect="1"/>
          </p:cNvPicPr>
          <p:nvPr>
            <p:ph sz="half" idx="1"/>
          </p:nvPr>
        </p:nvPicPr>
        <p:blipFill>
          <a:blip r:embed="rId2"/>
          <a:stretch>
            <a:fillRect/>
          </a:stretch>
        </p:blipFill>
        <p:spPr>
          <a:xfrm>
            <a:off x="573225" y="711200"/>
            <a:ext cx="7694475" cy="3646588"/>
          </a:xfrm>
        </p:spPr>
      </p:pic>
      <p:sp>
        <p:nvSpPr>
          <p:cNvPr id="4" name="Title 3"/>
          <p:cNvSpPr>
            <a:spLocks noGrp="1"/>
          </p:cNvSpPr>
          <p:nvPr>
            <p:ph type="title"/>
          </p:nvPr>
        </p:nvSpPr>
        <p:spPr/>
        <p:txBody>
          <a:bodyPr/>
          <a:lstStyle/>
          <a:p>
            <a:pPr algn="l"/>
            <a:r>
              <a:rPr lang="en-US">
                <a:solidFill>
                  <a:srgbClr val="002E51"/>
                </a:solidFill>
                <a:latin typeface="Calibri" panose="020F0502020204030204" pitchFamily="34" charset="0"/>
                <a:cs typeface="Calibri" panose="020F0502020204030204" pitchFamily="34" charset="0"/>
              </a:rPr>
              <a:t>ADAURA: Adjuvant Osimertinib</a:t>
            </a:r>
          </a:p>
        </p:txBody>
      </p:sp>
    </p:spTree>
    <p:extLst>
      <p:ext uri="{BB962C8B-B14F-4D97-AF65-F5344CB8AC3E}">
        <p14:creationId xmlns:p14="http://schemas.microsoft.com/office/powerpoint/2010/main" val="329727459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a:solidFill>
                  <a:srgbClr val="002E51"/>
                </a:solidFill>
                <a:latin typeface="Calibri" panose="020F0502020204030204" pitchFamily="34" charset="0"/>
                <a:cs typeface="Calibri" panose="020F0502020204030204" pitchFamily="34" charset="0"/>
              </a:rPr>
              <a:t>ADAURA: Adjuvant Osimertinib</a:t>
            </a:r>
          </a:p>
        </p:txBody>
      </p:sp>
      <p:sp>
        <p:nvSpPr>
          <p:cNvPr id="3" name="Content Placeholder 2">
            <a:extLst>
              <a:ext uri="{FF2B5EF4-FFF2-40B4-BE49-F238E27FC236}">
                <a16:creationId xmlns:a16="http://schemas.microsoft.com/office/drawing/2014/main" id="{7DAFD969-FCD2-3CDE-ABF9-A9F939F1C1F1}"/>
              </a:ext>
            </a:extLst>
          </p:cNvPr>
          <p:cNvSpPr>
            <a:spLocks noGrp="1"/>
          </p:cNvSpPr>
          <p:nvPr>
            <p:ph sz="half" idx="1"/>
          </p:nvPr>
        </p:nvSpPr>
        <p:spPr>
          <a:xfrm>
            <a:off x="266700" y="1117600"/>
            <a:ext cx="8877300" cy="2936240"/>
          </a:xfrm>
        </p:spPr>
        <p:txBody>
          <a:bodyPr/>
          <a:lstStyle/>
          <a:p>
            <a:r>
              <a:rPr lang="en-US" sz="2400">
                <a:latin typeface="Calibri" panose="020F0502020204030204" pitchFamily="34" charset="0"/>
                <a:cs typeface="Calibri" panose="020F0502020204030204" pitchFamily="34" charset="0"/>
              </a:rPr>
              <a:t>Adjuvant </a:t>
            </a:r>
            <a:r>
              <a:rPr lang="en-US" sz="2400" err="1">
                <a:latin typeface="Calibri" panose="020F0502020204030204" pitchFamily="34" charset="0"/>
                <a:cs typeface="Calibri" panose="020F0502020204030204" pitchFamily="34" charset="0"/>
              </a:rPr>
              <a:t>osimertinib</a:t>
            </a:r>
            <a:r>
              <a:rPr lang="en-US" sz="2400">
                <a:latin typeface="Calibri" panose="020F0502020204030204" pitchFamily="34" charset="0"/>
                <a:cs typeface="Calibri" panose="020F0502020204030204" pitchFamily="34" charset="0"/>
              </a:rPr>
              <a:t> after resection in patients with stage II-IIIA EGFRm NSCLC is standard of care (maybe IB)</a:t>
            </a:r>
          </a:p>
          <a:p>
            <a:r>
              <a:rPr lang="en-US" sz="2400">
                <a:latin typeface="Calibri" panose="020F0502020204030204" pitchFamily="34" charset="0"/>
                <a:cs typeface="Calibri" panose="020F0502020204030204" pitchFamily="34" charset="0"/>
              </a:rPr>
              <a:t>Patients with resected NSCLC need appropriate molecular testing</a:t>
            </a:r>
          </a:p>
          <a:p>
            <a:r>
              <a:rPr lang="en-US" sz="2400">
                <a:latin typeface="Calibri" panose="020F0502020204030204" pitchFamily="34" charset="0"/>
                <a:cs typeface="Calibri" panose="020F0502020204030204" pitchFamily="34" charset="0"/>
              </a:rPr>
              <a:t>DFS benefit in ADAURA translated to deep OS benefit—OS HR 0.49!</a:t>
            </a:r>
          </a:p>
          <a:p>
            <a:r>
              <a:rPr lang="en-US" sz="2400">
                <a:latin typeface="Calibri" panose="020F0502020204030204" pitchFamily="34" charset="0"/>
                <a:cs typeface="Calibri" panose="020F0502020204030204" pitchFamily="34" charset="0"/>
              </a:rPr>
              <a:t>Perhaps more benefit in EGFR  del 19 &gt; L858R exon 21</a:t>
            </a:r>
          </a:p>
          <a:p>
            <a:r>
              <a:rPr lang="en-US" sz="2400">
                <a:latin typeface="Calibri" panose="020F0502020204030204" pitchFamily="34" charset="0"/>
                <a:cs typeface="Calibri" panose="020F0502020204030204" pitchFamily="34" charset="0"/>
              </a:rPr>
              <a:t>Intensification/de-intensification questions remain</a:t>
            </a:r>
          </a:p>
          <a:p>
            <a:pPr marL="0" indent="0">
              <a:buNone/>
            </a:pPr>
            <a:endParaRPr lang="en-US" sz="24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7331608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393159" y="4062167"/>
            <a:ext cx="3810000" cy="2286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a:effectLst/>
                <a:latin typeface="Calibri" panose="020F0502020204030204" pitchFamily="34" charset="0"/>
                <a:cs typeface="Calibri" panose="020F0502020204030204" pitchFamily="34" charset="0"/>
              </a:rPr>
              <a:t>Soria JC, et al. </a:t>
            </a:r>
            <a:r>
              <a:rPr lang="en-US" sz="1100" b="0" i="1">
                <a:effectLst/>
                <a:latin typeface="Calibri" panose="020F0502020204030204" pitchFamily="34" charset="0"/>
                <a:cs typeface="Calibri" panose="020F0502020204030204" pitchFamily="34" charset="0"/>
              </a:rPr>
              <a:t>N </a:t>
            </a:r>
            <a:r>
              <a:rPr lang="en-US" sz="1100" b="0" i="1" err="1">
                <a:effectLst/>
                <a:latin typeface="Calibri" panose="020F0502020204030204" pitchFamily="34" charset="0"/>
                <a:cs typeface="Calibri" panose="020F0502020204030204" pitchFamily="34" charset="0"/>
              </a:rPr>
              <a:t>Engl</a:t>
            </a:r>
            <a:r>
              <a:rPr lang="en-US" sz="1100" b="0" i="1">
                <a:effectLst/>
                <a:latin typeface="Calibri" panose="020F0502020204030204" pitchFamily="34" charset="0"/>
                <a:cs typeface="Calibri" panose="020F0502020204030204" pitchFamily="34" charset="0"/>
              </a:rPr>
              <a:t> J Med</a:t>
            </a:r>
            <a:r>
              <a:rPr lang="en-US" sz="1100" b="0" i="0">
                <a:effectLst/>
                <a:latin typeface="Calibri" panose="020F0502020204030204" pitchFamily="34" charset="0"/>
                <a:cs typeface="Calibri" panose="020F0502020204030204" pitchFamily="34" charset="0"/>
              </a:rPr>
              <a:t>. 2018;378:113-125</a:t>
            </a:r>
            <a:r>
              <a:rPr lang="en-US" sz="1400" b="0" i="0">
                <a:effectLst/>
                <a:latin typeface="Calibri" panose="020F0502020204030204" pitchFamily="34" charset="0"/>
                <a:cs typeface="Calibri" panose="020F0502020204030204" pitchFamily="34" charset="0"/>
              </a:rPr>
              <a:t>.</a:t>
            </a:r>
            <a:endParaRPr kumimoji="0" lang="en-US" sz="1400" b="0" i="0" u="none" strike="noStrike" kern="120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4" name="Title 3"/>
          <p:cNvSpPr>
            <a:spLocks noGrp="1"/>
          </p:cNvSpPr>
          <p:nvPr>
            <p:ph type="title"/>
          </p:nvPr>
        </p:nvSpPr>
        <p:spPr/>
        <p:txBody>
          <a:bodyPr/>
          <a:lstStyle/>
          <a:p>
            <a:pPr algn="l"/>
            <a:r>
              <a:rPr lang="en-US">
                <a:solidFill>
                  <a:srgbClr val="002E51"/>
                </a:solidFill>
                <a:latin typeface="Calibri" panose="020F0502020204030204" pitchFamily="34" charset="0"/>
                <a:cs typeface="Calibri" panose="020F0502020204030204" pitchFamily="34" charset="0"/>
              </a:rPr>
              <a:t>Advanced EGFRm NSCLC</a:t>
            </a:r>
          </a:p>
        </p:txBody>
      </p:sp>
      <p:pic>
        <p:nvPicPr>
          <p:cNvPr id="5" name="Content Placeholder 4">
            <a:extLst>
              <a:ext uri="{FF2B5EF4-FFF2-40B4-BE49-F238E27FC236}">
                <a16:creationId xmlns:a16="http://schemas.microsoft.com/office/drawing/2014/main" id="{7790079A-E2C5-9E94-1840-14A61CD8B67B}"/>
              </a:ext>
            </a:extLst>
          </p:cNvPr>
          <p:cNvPicPr>
            <a:picLocks noGrp="1" noChangeAspect="1"/>
          </p:cNvPicPr>
          <p:nvPr>
            <p:ph sz="half" idx="1"/>
          </p:nvPr>
        </p:nvPicPr>
        <p:blipFill>
          <a:blip r:embed="rId2"/>
          <a:stretch>
            <a:fillRect/>
          </a:stretch>
        </p:blipFill>
        <p:spPr>
          <a:xfrm>
            <a:off x="649416" y="1105693"/>
            <a:ext cx="3185984" cy="2936875"/>
          </a:xfrm>
          <a:prstGeom prst="rect">
            <a:avLst/>
          </a:prstGeom>
        </p:spPr>
      </p:pic>
      <p:sp>
        <p:nvSpPr>
          <p:cNvPr id="6" name="TextBox 5">
            <a:extLst>
              <a:ext uri="{FF2B5EF4-FFF2-40B4-BE49-F238E27FC236}">
                <a16:creationId xmlns:a16="http://schemas.microsoft.com/office/drawing/2014/main" id="{3D1296F7-015A-17AE-6C96-507B559ADDC5}"/>
              </a:ext>
            </a:extLst>
          </p:cNvPr>
          <p:cNvSpPr txBox="1"/>
          <p:nvPr/>
        </p:nvSpPr>
        <p:spPr>
          <a:xfrm>
            <a:off x="649416" y="779661"/>
            <a:ext cx="2922082" cy="369332"/>
          </a:xfrm>
          <a:prstGeom prst="rect">
            <a:avLst/>
          </a:prstGeom>
          <a:noFill/>
        </p:spPr>
        <p:txBody>
          <a:bodyPr wrap="none" rtlCol="0">
            <a:spAutoFit/>
          </a:bodyPr>
          <a:lstStyle/>
          <a:p>
            <a:r>
              <a:rPr lang="en-US" sz="1800">
                <a:latin typeface="Calibri" panose="020F0502020204030204" pitchFamily="34" charset="0"/>
                <a:cs typeface="Calibri" panose="020F0502020204030204" pitchFamily="34" charset="0"/>
              </a:rPr>
              <a:t>FLAURA – 1</a:t>
            </a:r>
            <a:r>
              <a:rPr lang="en-US" sz="1800" baseline="30000">
                <a:latin typeface="Calibri" panose="020F0502020204030204" pitchFamily="34" charset="0"/>
                <a:cs typeface="Calibri" panose="020F0502020204030204" pitchFamily="34" charset="0"/>
              </a:rPr>
              <a:t>st</a:t>
            </a:r>
            <a:r>
              <a:rPr lang="en-US" sz="1800">
                <a:latin typeface="Calibri" panose="020F0502020204030204" pitchFamily="34" charset="0"/>
                <a:cs typeface="Calibri" panose="020F0502020204030204" pitchFamily="34" charset="0"/>
              </a:rPr>
              <a:t> line Osimertinib</a:t>
            </a:r>
          </a:p>
        </p:txBody>
      </p:sp>
      <p:pic>
        <p:nvPicPr>
          <p:cNvPr id="7" name="Picture 6">
            <a:extLst>
              <a:ext uri="{FF2B5EF4-FFF2-40B4-BE49-F238E27FC236}">
                <a16:creationId xmlns:a16="http://schemas.microsoft.com/office/drawing/2014/main" id="{5A476B23-5E5B-5A8E-4F21-D30569F07BCE}"/>
              </a:ext>
            </a:extLst>
          </p:cNvPr>
          <p:cNvPicPr>
            <a:picLocks noChangeAspect="1"/>
          </p:cNvPicPr>
          <p:nvPr/>
        </p:nvPicPr>
        <p:blipFill>
          <a:blip r:embed="rId3"/>
          <a:stretch>
            <a:fillRect/>
          </a:stretch>
        </p:blipFill>
        <p:spPr>
          <a:xfrm>
            <a:off x="5076088" y="822961"/>
            <a:ext cx="3674753" cy="3353506"/>
          </a:xfrm>
          <a:prstGeom prst="rect">
            <a:avLst/>
          </a:prstGeom>
        </p:spPr>
      </p:pic>
      <p:sp>
        <p:nvSpPr>
          <p:cNvPr id="9" name="TextBox 8">
            <a:extLst>
              <a:ext uri="{FF2B5EF4-FFF2-40B4-BE49-F238E27FC236}">
                <a16:creationId xmlns:a16="http://schemas.microsoft.com/office/drawing/2014/main" id="{75B80373-C552-5570-E185-1C8118420869}"/>
              </a:ext>
            </a:extLst>
          </p:cNvPr>
          <p:cNvSpPr txBox="1"/>
          <p:nvPr/>
        </p:nvSpPr>
        <p:spPr>
          <a:xfrm>
            <a:off x="5076088" y="4079081"/>
            <a:ext cx="4667250" cy="246221"/>
          </a:xfrm>
          <a:prstGeom prst="rect">
            <a:avLst/>
          </a:prstGeom>
          <a:noFill/>
        </p:spPr>
        <p:txBody>
          <a:bodyPr wrap="square">
            <a:spAutoFit/>
          </a:bodyPr>
          <a:lstStyle/>
          <a:p>
            <a:r>
              <a:rPr lang="en-US" sz="1000" err="1">
                <a:latin typeface="Calibri" panose="020F0502020204030204" pitchFamily="34" charset="0"/>
                <a:cs typeface="Calibri" panose="020F0502020204030204" pitchFamily="34" charset="0"/>
              </a:rPr>
              <a:t>Leoneti</a:t>
            </a:r>
            <a:r>
              <a:rPr lang="en-US" sz="1000">
                <a:latin typeface="Calibri" panose="020F0502020204030204" pitchFamily="34" charset="0"/>
                <a:cs typeface="Calibri" panose="020F0502020204030204" pitchFamily="34" charset="0"/>
              </a:rPr>
              <a:t> A, et al. British Journal of Cancer 2019;121:725-737</a:t>
            </a:r>
          </a:p>
        </p:txBody>
      </p:sp>
    </p:spTree>
    <p:extLst>
      <p:ext uri="{BB962C8B-B14F-4D97-AF65-F5344CB8AC3E}">
        <p14:creationId xmlns:p14="http://schemas.microsoft.com/office/powerpoint/2010/main" val="233725096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17728F-F6BE-05A4-284B-38AE46509D10}"/>
              </a:ext>
            </a:extLst>
          </p:cNvPr>
          <p:cNvSpPr>
            <a:spLocks noGrp="1"/>
          </p:cNvSpPr>
          <p:nvPr>
            <p:ph type="title"/>
          </p:nvPr>
        </p:nvSpPr>
        <p:spPr/>
        <p:txBody>
          <a:bodyPr/>
          <a:lstStyle/>
          <a:p>
            <a:pPr algn="l"/>
            <a:r>
              <a:rPr lang="en-US" sz="3200">
                <a:latin typeface="Calibri" panose="020F0502020204030204" pitchFamily="34" charset="0"/>
                <a:cs typeface="Calibri" panose="020F0502020204030204" pitchFamily="34" charset="0"/>
              </a:rPr>
              <a:t>EGFRm NSCLC: Improving Outcomes</a:t>
            </a:r>
            <a:br>
              <a:rPr lang="en-US" sz="3200">
                <a:latin typeface="Calibri" panose="020F0502020204030204" pitchFamily="34" charset="0"/>
                <a:cs typeface="Calibri" panose="020F0502020204030204" pitchFamily="34" charset="0"/>
              </a:rPr>
            </a:br>
            <a:r>
              <a:rPr lang="en-US" sz="3200">
                <a:latin typeface="Calibri" panose="020F0502020204030204" pitchFamily="34" charset="0"/>
                <a:cs typeface="Calibri" panose="020F0502020204030204" pitchFamily="34" charset="0"/>
              </a:rPr>
              <a:t>Chemo + </a:t>
            </a:r>
            <a:r>
              <a:rPr lang="en-US" sz="3200" err="1">
                <a:latin typeface="Calibri" panose="020F0502020204030204" pitchFamily="34" charset="0"/>
                <a:cs typeface="Calibri" panose="020F0502020204030204" pitchFamily="34" charset="0"/>
              </a:rPr>
              <a:t>Osi</a:t>
            </a:r>
            <a:r>
              <a:rPr lang="en-US" sz="3200">
                <a:latin typeface="Calibri" panose="020F0502020204030204" pitchFamily="34" charset="0"/>
                <a:cs typeface="Calibri" panose="020F0502020204030204" pitchFamily="34" charset="0"/>
              </a:rPr>
              <a:t> 1L </a:t>
            </a:r>
          </a:p>
        </p:txBody>
      </p:sp>
      <p:pic>
        <p:nvPicPr>
          <p:cNvPr id="5" name="Content Placeholder 4">
            <a:extLst>
              <a:ext uri="{FF2B5EF4-FFF2-40B4-BE49-F238E27FC236}">
                <a16:creationId xmlns:a16="http://schemas.microsoft.com/office/drawing/2014/main" id="{B16B7C04-78EC-30A1-D793-35F740CFCD33}"/>
              </a:ext>
            </a:extLst>
          </p:cNvPr>
          <p:cNvPicPr>
            <a:picLocks noGrp="1" noChangeAspect="1"/>
          </p:cNvPicPr>
          <p:nvPr>
            <p:ph sz="half" idx="1"/>
          </p:nvPr>
        </p:nvPicPr>
        <p:blipFill>
          <a:blip r:embed="rId2"/>
          <a:stretch>
            <a:fillRect/>
          </a:stretch>
        </p:blipFill>
        <p:spPr>
          <a:xfrm>
            <a:off x="0" y="1345075"/>
            <a:ext cx="4660900" cy="1849718"/>
          </a:xfrm>
          <a:prstGeom prst="rect">
            <a:avLst/>
          </a:prstGeom>
        </p:spPr>
      </p:pic>
      <p:pic>
        <p:nvPicPr>
          <p:cNvPr id="6" name="Content Placeholder 5">
            <a:extLst>
              <a:ext uri="{FF2B5EF4-FFF2-40B4-BE49-F238E27FC236}">
                <a16:creationId xmlns:a16="http://schemas.microsoft.com/office/drawing/2014/main" id="{B0E3DB33-FE0D-F4C9-1278-FB376963D806}"/>
              </a:ext>
            </a:extLst>
          </p:cNvPr>
          <p:cNvPicPr>
            <a:picLocks noGrp="1"/>
          </p:cNvPicPr>
          <p:nvPr>
            <p:ph sz="half" idx="2"/>
          </p:nvPr>
        </p:nvPicPr>
        <p:blipFill rotWithShape="1">
          <a:blip r:embed="rId3"/>
          <a:srcRect l="6875" t="8695" b="9372"/>
          <a:stretch/>
        </p:blipFill>
        <p:spPr>
          <a:xfrm>
            <a:off x="5008907" y="1778000"/>
            <a:ext cx="4135093" cy="2385816"/>
          </a:xfrm>
          <a:prstGeom prst="rect">
            <a:avLst/>
          </a:prstGeom>
        </p:spPr>
      </p:pic>
      <p:sp>
        <p:nvSpPr>
          <p:cNvPr id="8" name="TextBox 7">
            <a:extLst>
              <a:ext uri="{FF2B5EF4-FFF2-40B4-BE49-F238E27FC236}">
                <a16:creationId xmlns:a16="http://schemas.microsoft.com/office/drawing/2014/main" id="{9F602B1D-228D-0709-0307-C6B09F09E327}"/>
              </a:ext>
            </a:extLst>
          </p:cNvPr>
          <p:cNvSpPr txBox="1"/>
          <p:nvPr/>
        </p:nvSpPr>
        <p:spPr>
          <a:xfrm>
            <a:off x="360707" y="4009927"/>
            <a:ext cx="4648200" cy="307777"/>
          </a:xfrm>
          <a:prstGeom prst="rect">
            <a:avLst/>
          </a:prstGeom>
          <a:noFill/>
        </p:spPr>
        <p:txBody>
          <a:bodyPr wrap="square">
            <a:spAutoFit/>
          </a:bodyPr>
          <a:lstStyle/>
          <a:p>
            <a:r>
              <a:rPr lang="en-US" sz="1400" err="1">
                <a:latin typeface="Calibri" panose="020F0502020204030204" pitchFamily="34" charset="0"/>
                <a:cs typeface="Calibri" panose="020F0502020204030204" pitchFamily="34" charset="0"/>
              </a:rPr>
              <a:t>Janne</a:t>
            </a:r>
            <a:r>
              <a:rPr lang="en-US" sz="1400">
                <a:latin typeface="Calibri" panose="020F0502020204030204" pitchFamily="34" charset="0"/>
                <a:cs typeface="Calibri" panose="020F0502020204030204" pitchFamily="34" charset="0"/>
              </a:rPr>
              <a:t> PA, et al. IASLC WCLC 2023;PL03.13</a:t>
            </a:r>
          </a:p>
        </p:txBody>
      </p:sp>
    </p:spTree>
    <p:extLst>
      <p:ext uri="{BB962C8B-B14F-4D97-AF65-F5344CB8AC3E}">
        <p14:creationId xmlns:p14="http://schemas.microsoft.com/office/powerpoint/2010/main" val="215783139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17728F-F6BE-05A4-284B-38AE46509D10}"/>
              </a:ext>
            </a:extLst>
          </p:cNvPr>
          <p:cNvSpPr>
            <a:spLocks noGrp="1"/>
          </p:cNvSpPr>
          <p:nvPr>
            <p:ph type="title"/>
          </p:nvPr>
        </p:nvSpPr>
        <p:spPr/>
        <p:txBody>
          <a:bodyPr/>
          <a:lstStyle/>
          <a:p>
            <a:pPr algn="l"/>
            <a:r>
              <a:rPr lang="en-US" sz="3200">
                <a:latin typeface="Calibri" panose="020F0502020204030204" pitchFamily="34" charset="0"/>
                <a:cs typeface="Calibri" panose="020F0502020204030204" pitchFamily="34" charset="0"/>
              </a:rPr>
              <a:t>EGFRm NSCLC: Improving Outcomes</a:t>
            </a:r>
            <a:br>
              <a:rPr lang="en-US" sz="3200">
                <a:latin typeface="Calibri" panose="020F0502020204030204" pitchFamily="34" charset="0"/>
                <a:cs typeface="Calibri" panose="020F0502020204030204" pitchFamily="34" charset="0"/>
              </a:rPr>
            </a:br>
            <a:r>
              <a:rPr lang="en-US" sz="3200" err="1">
                <a:latin typeface="Calibri" panose="020F0502020204030204" pitchFamily="34" charset="0"/>
                <a:cs typeface="Calibri" panose="020F0502020204030204" pitchFamily="34" charset="0"/>
              </a:rPr>
              <a:t>Amivantamab</a:t>
            </a:r>
            <a:r>
              <a:rPr lang="en-US" sz="3200">
                <a:latin typeface="Calibri" panose="020F0502020204030204" pitchFamily="34" charset="0"/>
                <a:cs typeface="Calibri" panose="020F0502020204030204" pitchFamily="34" charset="0"/>
              </a:rPr>
              <a:t> + </a:t>
            </a:r>
            <a:r>
              <a:rPr lang="en-US" sz="3200" err="1">
                <a:latin typeface="Calibri" panose="020F0502020204030204" pitchFamily="34" charset="0"/>
                <a:cs typeface="Calibri" panose="020F0502020204030204" pitchFamily="34" charset="0"/>
              </a:rPr>
              <a:t>Osi</a:t>
            </a:r>
            <a:r>
              <a:rPr lang="en-US" sz="3200">
                <a:latin typeface="Calibri" panose="020F0502020204030204" pitchFamily="34" charset="0"/>
                <a:cs typeface="Calibri" panose="020F0502020204030204" pitchFamily="34" charset="0"/>
              </a:rPr>
              <a:t> 1L </a:t>
            </a:r>
          </a:p>
        </p:txBody>
      </p:sp>
      <p:pic>
        <p:nvPicPr>
          <p:cNvPr id="11" name="Content Placeholder 10">
            <a:extLst>
              <a:ext uri="{FF2B5EF4-FFF2-40B4-BE49-F238E27FC236}">
                <a16:creationId xmlns:a16="http://schemas.microsoft.com/office/drawing/2014/main" id="{961B4738-610B-B297-2D2A-1D6097106870}"/>
              </a:ext>
            </a:extLst>
          </p:cNvPr>
          <p:cNvPicPr>
            <a:picLocks noGrp="1" noChangeAspect="1"/>
          </p:cNvPicPr>
          <p:nvPr>
            <p:ph sz="half" idx="2"/>
          </p:nvPr>
        </p:nvPicPr>
        <p:blipFill rotWithShape="1">
          <a:blip r:embed="rId2"/>
          <a:srcRect b="1672"/>
          <a:stretch/>
        </p:blipFill>
        <p:spPr>
          <a:xfrm>
            <a:off x="4195753" y="2273300"/>
            <a:ext cx="4948248" cy="2059761"/>
          </a:xfrm>
          <a:prstGeom prst="rect">
            <a:avLst/>
          </a:prstGeom>
        </p:spPr>
      </p:pic>
      <p:pic>
        <p:nvPicPr>
          <p:cNvPr id="10" name="Content Placeholder 9">
            <a:extLst>
              <a:ext uri="{FF2B5EF4-FFF2-40B4-BE49-F238E27FC236}">
                <a16:creationId xmlns:a16="http://schemas.microsoft.com/office/drawing/2014/main" id="{8B39148B-B6DB-062F-9D86-A869A316320A}"/>
              </a:ext>
            </a:extLst>
          </p:cNvPr>
          <p:cNvPicPr>
            <a:picLocks noGrp="1" noChangeAspect="1"/>
          </p:cNvPicPr>
          <p:nvPr>
            <p:ph sz="half" idx="1"/>
          </p:nvPr>
        </p:nvPicPr>
        <p:blipFill rotWithShape="1">
          <a:blip r:embed="rId3"/>
          <a:srcRect t="484"/>
          <a:stretch/>
        </p:blipFill>
        <p:spPr>
          <a:xfrm>
            <a:off x="95457" y="1282700"/>
            <a:ext cx="4613044" cy="1943100"/>
          </a:xfrm>
          <a:prstGeom prst="rect">
            <a:avLst/>
          </a:prstGeom>
        </p:spPr>
      </p:pic>
    </p:spTree>
    <p:extLst>
      <p:ext uri="{BB962C8B-B14F-4D97-AF65-F5344CB8AC3E}">
        <p14:creationId xmlns:p14="http://schemas.microsoft.com/office/powerpoint/2010/main" val="306524992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7AE0F9F-E5C9-6F28-65DA-9AEDD10445F8}"/>
              </a:ext>
            </a:extLst>
          </p:cNvPr>
          <p:cNvSpPr>
            <a:spLocks noGrp="1"/>
          </p:cNvSpPr>
          <p:nvPr>
            <p:ph type="body" idx="10"/>
          </p:nvPr>
        </p:nvSpPr>
        <p:spPr/>
        <p:txBody>
          <a:bodyPr>
            <a:noAutofit/>
          </a:bodyPr>
          <a:lstStyle/>
          <a:p>
            <a:r>
              <a:rPr lang="da-DK"/>
              <a:t>Janne PA, et al. IASLC WCLC 2023;PL03.13</a:t>
            </a:r>
            <a:br>
              <a:rPr lang="da-DK"/>
            </a:br>
            <a:r>
              <a:rPr lang="en-US"/>
              <a:t>Chul Cho B, et al. ESMO 2023; </a:t>
            </a:r>
            <a:r>
              <a:rPr lang="en-US" err="1"/>
              <a:t>abst</a:t>
            </a:r>
            <a:r>
              <a:rPr lang="en-US"/>
              <a:t> LBA14</a:t>
            </a:r>
          </a:p>
        </p:txBody>
      </p:sp>
      <p:sp>
        <p:nvSpPr>
          <p:cNvPr id="2" name="Title 1">
            <a:extLst>
              <a:ext uri="{FF2B5EF4-FFF2-40B4-BE49-F238E27FC236}">
                <a16:creationId xmlns:a16="http://schemas.microsoft.com/office/drawing/2014/main" id="{1E10F14F-4D20-2934-30A8-ABD1BAD74106}"/>
              </a:ext>
            </a:extLst>
          </p:cNvPr>
          <p:cNvSpPr>
            <a:spLocks noGrp="1"/>
          </p:cNvSpPr>
          <p:nvPr>
            <p:ph type="title"/>
          </p:nvPr>
        </p:nvSpPr>
        <p:spPr/>
        <p:txBody>
          <a:bodyPr/>
          <a:lstStyle/>
          <a:p>
            <a:r>
              <a:rPr lang="en-US"/>
              <a:t>Overall Survival - Immature</a:t>
            </a:r>
          </a:p>
        </p:txBody>
      </p:sp>
      <p:sp>
        <p:nvSpPr>
          <p:cNvPr id="6" name="Text Placeholder 5">
            <a:extLst>
              <a:ext uri="{FF2B5EF4-FFF2-40B4-BE49-F238E27FC236}">
                <a16:creationId xmlns:a16="http://schemas.microsoft.com/office/drawing/2014/main" id="{D34A138C-6B00-71AE-37A1-9177EE9954C5}"/>
              </a:ext>
            </a:extLst>
          </p:cNvPr>
          <p:cNvSpPr>
            <a:spLocks noGrp="1"/>
          </p:cNvSpPr>
          <p:nvPr>
            <p:ph type="body" idx="1"/>
          </p:nvPr>
        </p:nvSpPr>
        <p:spPr>
          <a:xfrm>
            <a:off x="1222740" y="1037441"/>
            <a:ext cx="3868340" cy="618506"/>
          </a:xfrm>
        </p:spPr>
        <p:txBody>
          <a:bodyPr anchor="ctr"/>
          <a:lstStyle/>
          <a:p>
            <a:r>
              <a:rPr lang="en-US"/>
              <a:t>FLAURA2</a:t>
            </a:r>
          </a:p>
        </p:txBody>
      </p:sp>
      <p:sp>
        <p:nvSpPr>
          <p:cNvPr id="8" name="Text Placeholder 7">
            <a:extLst>
              <a:ext uri="{FF2B5EF4-FFF2-40B4-BE49-F238E27FC236}">
                <a16:creationId xmlns:a16="http://schemas.microsoft.com/office/drawing/2014/main" id="{BDCF12B8-5742-65C3-2C4C-F333063009EB}"/>
              </a:ext>
            </a:extLst>
          </p:cNvPr>
          <p:cNvSpPr>
            <a:spLocks noGrp="1"/>
          </p:cNvSpPr>
          <p:nvPr>
            <p:ph type="body" sz="quarter" idx="3"/>
          </p:nvPr>
        </p:nvSpPr>
        <p:spPr>
          <a:xfrm>
            <a:off x="6090114" y="981250"/>
            <a:ext cx="3887391" cy="618506"/>
          </a:xfrm>
        </p:spPr>
        <p:txBody>
          <a:bodyPr anchor="ctr"/>
          <a:lstStyle/>
          <a:p>
            <a:r>
              <a:rPr lang="en-US"/>
              <a:t>MARIPOSA</a:t>
            </a:r>
          </a:p>
        </p:txBody>
      </p:sp>
      <p:pic>
        <p:nvPicPr>
          <p:cNvPr id="4" name="Picture 3">
            <a:extLst>
              <a:ext uri="{FF2B5EF4-FFF2-40B4-BE49-F238E27FC236}">
                <a16:creationId xmlns:a16="http://schemas.microsoft.com/office/drawing/2014/main" id="{E893CCCA-4E51-9FEE-4C5D-89AA6BBC6996}"/>
              </a:ext>
            </a:extLst>
          </p:cNvPr>
          <p:cNvPicPr>
            <a:picLocks noChangeAspect="1"/>
          </p:cNvPicPr>
          <p:nvPr/>
        </p:nvPicPr>
        <p:blipFill rotWithShape="1">
          <a:blip r:embed="rId2"/>
          <a:srcRect l="2045"/>
          <a:stretch/>
        </p:blipFill>
        <p:spPr>
          <a:xfrm>
            <a:off x="215698" y="1596278"/>
            <a:ext cx="4377899" cy="1946159"/>
          </a:xfrm>
          <a:prstGeom prst="rect">
            <a:avLst/>
          </a:prstGeom>
        </p:spPr>
      </p:pic>
      <p:pic>
        <p:nvPicPr>
          <p:cNvPr id="5" name="Picture 4">
            <a:extLst>
              <a:ext uri="{FF2B5EF4-FFF2-40B4-BE49-F238E27FC236}">
                <a16:creationId xmlns:a16="http://schemas.microsoft.com/office/drawing/2014/main" id="{E7D94588-A90D-3A3F-65FD-C3A406BA9A14}"/>
              </a:ext>
            </a:extLst>
          </p:cNvPr>
          <p:cNvPicPr>
            <a:picLocks noChangeAspect="1"/>
          </p:cNvPicPr>
          <p:nvPr/>
        </p:nvPicPr>
        <p:blipFill rotWithShape="1">
          <a:blip r:embed="rId3"/>
          <a:srcRect r="19391"/>
          <a:stretch/>
        </p:blipFill>
        <p:spPr>
          <a:xfrm>
            <a:off x="4859319" y="1665555"/>
            <a:ext cx="3855920" cy="1975490"/>
          </a:xfrm>
          <a:prstGeom prst="rect">
            <a:avLst/>
          </a:prstGeom>
        </p:spPr>
      </p:pic>
      <p:pic>
        <p:nvPicPr>
          <p:cNvPr id="12" name="Picture 11">
            <a:extLst>
              <a:ext uri="{FF2B5EF4-FFF2-40B4-BE49-F238E27FC236}">
                <a16:creationId xmlns:a16="http://schemas.microsoft.com/office/drawing/2014/main" id="{2BAF5238-3B21-5B46-8B8A-6CEB5A13DD92}"/>
              </a:ext>
            </a:extLst>
          </p:cNvPr>
          <p:cNvPicPr>
            <a:picLocks noChangeAspect="1"/>
          </p:cNvPicPr>
          <p:nvPr/>
        </p:nvPicPr>
        <p:blipFill rotWithShape="1">
          <a:blip r:embed="rId3"/>
          <a:srcRect l="80465" t="24833" r="413" b="57310"/>
          <a:stretch/>
        </p:blipFill>
        <p:spPr>
          <a:xfrm>
            <a:off x="7147991" y="3641045"/>
            <a:ext cx="659689" cy="254396"/>
          </a:xfrm>
          <a:prstGeom prst="rect">
            <a:avLst/>
          </a:prstGeom>
        </p:spPr>
      </p:pic>
      <p:sp>
        <p:nvSpPr>
          <p:cNvPr id="3" name="TextBox 2">
            <a:extLst>
              <a:ext uri="{FF2B5EF4-FFF2-40B4-BE49-F238E27FC236}">
                <a16:creationId xmlns:a16="http://schemas.microsoft.com/office/drawing/2014/main" id="{D2B6DDFD-2DA4-372E-6422-62C186D0E16F}"/>
              </a:ext>
            </a:extLst>
          </p:cNvPr>
          <p:cNvSpPr txBox="1"/>
          <p:nvPr/>
        </p:nvSpPr>
        <p:spPr>
          <a:xfrm>
            <a:off x="419100" y="127000"/>
            <a:ext cx="5651500" cy="830997"/>
          </a:xfrm>
          <a:prstGeom prst="rect">
            <a:avLst/>
          </a:prstGeom>
          <a:noFill/>
        </p:spPr>
        <p:txBody>
          <a:bodyPr wrap="square" rtlCol="0">
            <a:spAutoFit/>
          </a:bodyPr>
          <a:lstStyle/>
          <a:p>
            <a:r>
              <a:rPr lang="en-US"/>
              <a:t>1L EGFR Intensification Strategies: Overall Survival is Immature</a:t>
            </a:r>
          </a:p>
        </p:txBody>
      </p:sp>
      <p:sp>
        <p:nvSpPr>
          <p:cNvPr id="14" name="TextBox 13">
            <a:extLst>
              <a:ext uri="{FF2B5EF4-FFF2-40B4-BE49-F238E27FC236}">
                <a16:creationId xmlns:a16="http://schemas.microsoft.com/office/drawing/2014/main" id="{3E37C05F-EBE4-2F3C-7AA0-516CFD601D3D}"/>
              </a:ext>
            </a:extLst>
          </p:cNvPr>
          <p:cNvSpPr txBox="1"/>
          <p:nvPr/>
        </p:nvSpPr>
        <p:spPr>
          <a:xfrm>
            <a:off x="61880" y="3829217"/>
            <a:ext cx="5029200" cy="461665"/>
          </a:xfrm>
          <a:prstGeom prst="rect">
            <a:avLst/>
          </a:prstGeom>
          <a:noFill/>
        </p:spPr>
        <p:txBody>
          <a:bodyPr wrap="square">
            <a:spAutoFit/>
          </a:bodyPr>
          <a:lstStyle/>
          <a:p>
            <a:r>
              <a:rPr lang="da-DK" sz="1200">
                <a:latin typeface="Calibri" panose="020F0502020204030204" pitchFamily="34" charset="0"/>
                <a:cs typeface="Calibri" panose="020F0502020204030204" pitchFamily="34" charset="0"/>
              </a:rPr>
              <a:t>Janne PA, et al. IASLC WCLC 2023;PL03.13</a:t>
            </a:r>
            <a:br>
              <a:rPr lang="da-DK" sz="1200">
                <a:latin typeface="Calibri" panose="020F0502020204030204" pitchFamily="34" charset="0"/>
                <a:cs typeface="Calibri" panose="020F0502020204030204" pitchFamily="34" charset="0"/>
              </a:rPr>
            </a:br>
            <a:r>
              <a:rPr lang="en-US" sz="1200" err="1">
                <a:latin typeface="Calibri" panose="020F0502020204030204" pitchFamily="34" charset="0"/>
                <a:cs typeface="Calibri" panose="020F0502020204030204" pitchFamily="34" charset="0"/>
              </a:rPr>
              <a:t>Chul</a:t>
            </a:r>
            <a:r>
              <a:rPr lang="en-US" sz="1200">
                <a:latin typeface="Calibri" panose="020F0502020204030204" pitchFamily="34" charset="0"/>
                <a:cs typeface="Calibri" panose="020F0502020204030204" pitchFamily="34" charset="0"/>
              </a:rPr>
              <a:t> Cho B, et al. ESMO 2023; </a:t>
            </a:r>
            <a:r>
              <a:rPr lang="en-US" sz="1200" err="1">
                <a:latin typeface="Calibri" panose="020F0502020204030204" pitchFamily="34" charset="0"/>
                <a:cs typeface="Calibri" panose="020F0502020204030204" pitchFamily="34" charset="0"/>
              </a:rPr>
              <a:t>abst</a:t>
            </a:r>
            <a:r>
              <a:rPr lang="en-US" sz="1200">
                <a:latin typeface="Calibri" panose="020F0502020204030204" pitchFamily="34" charset="0"/>
                <a:cs typeface="Calibri" panose="020F0502020204030204" pitchFamily="34" charset="0"/>
              </a:rPr>
              <a:t> LBA14</a:t>
            </a:r>
          </a:p>
        </p:txBody>
      </p:sp>
    </p:spTree>
    <p:extLst>
      <p:ext uri="{BB962C8B-B14F-4D97-AF65-F5344CB8AC3E}">
        <p14:creationId xmlns:p14="http://schemas.microsoft.com/office/powerpoint/2010/main" val="413845578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7B8624-6542-6AB2-D104-77C8CD50CC4C}"/>
              </a:ext>
            </a:extLst>
          </p:cNvPr>
          <p:cNvSpPr>
            <a:spLocks noGrp="1"/>
          </p:cNvSpPr>
          <p:nvPr>
            <p:ph type="title"/>
          </p:nvPr>
        </p:nvSpPr>
        <p:spPr/>
        <p:txBody>
          <a:bodyPr/>
          <a:lstStyle/>
          <a:p>
            <a:pPr algn="l"/>
            <a:r>
              <a:rPr lang="en-US" sz="3200">
                <a:latin typeface="Calibri" panose="020F0502020204030204" pitchFamily="34" charset="0"/>
                <a:cs typeface="Calibri" panose="020F0502020204030204" pitchFamily="34" charset="0"/>
              </a:rPr>
              <a:t>2L EGFR: Post Progression on Osimertinib</a:t>
            </a:r>
          </a:p>
        </p:txBody>
      </p:sp>
      <p:pic>
        <p:nvPicPr>
          <p:cNvPr id="6" name="Main graphic">
            <a:extLst>
              <a:ext uri="{FF2B5EF4-FFF2-40B4-BE49-F238E27FC236}">
                <a16:creationId xmlns:a16="http://schemas.microsoft.com/office/drawing/2014/main" id="{42B758E6-3C08-F1F9-3629-6B1F17E311AE}"/>
              </a:ext>
            </a:extLst>
          </p:cNvPr>
          <p:cNvPicPr>
            <a:picLocks noGrp="1"/>
          </p:cNvPicPr>
          <p:nvPr>
            <p:ph sz="half" idx="1"/>
          </p:nvPr>
        </p:nvPicPr>
        <p:blipFill>
          <a:blip r:embed="rId2"/>
          <a:stretch/>
        </p:blipFill>
        <p:spPr>
          <a:xfrm>
            <a:off x="330200" y="645160"/>
            <a:ext cx="8166100" cy="3647440"/>
          </a:xfrm>
          <a:prstGeom prst="rect">
            <a:avLst/>
          </a:prstGeom>
          <a:ln>
            <a:noFill/>
          </a:ln>
        </p:spPr>
      </p:pic>
      <p:sp>
        <p:nvSpPr>
          <p:cNvPr id="7" name="TextBox 6">
            <a:extLst>
              <a:ext uri="{FF2B5EF4-FFF2-40B4-BE49-F238E27FC236}">
                <a16:creationId xmlns:a16="http://schemas.microsoft.com/office/drawing/2014/main" id="{2221A003-ECFF-A7A2-EC1F-48729FBC161B}"/>
              </a:ext>
            </a:extLst>
          </p:cNvPr>
          <p:cNvSpPr txBox="1"/>
          <p:nvPr/>
        </p:nvSpPr>
        <p:spPr>
          <a:xfrm>
            <a:off x="3746500" y="4635500"/>
            <a:ext cx="1879600" cy="276999"/>
          </a:xfrm>
          <a:prstGeom prst="rect">
            <a:avLst/>
          </a:prstGeom>
          <a:noFill/>
        </p:spPr>
        <p:txBody>
          <a:bodyPr wrap="square" rtlCol="0">
            <a:spAutoFit/>
          </a:bodyPr>
          <a:lstStyle/>
          <a:p>
            <a:r>
              <a:rPr lang="en-US" sz="1200" err="1">
                <a:latin typeface="Calibri" panose="020F0502020204030204" pitchFamily="34" charset="0"/>
                <a:cs typeface="Calibri" panose="020F0502020204030204" pitchFamily="34" charset="0"/>
              </a:rPr>
              <a:t>Passaro</a:t>
            </a:r>
            <a:r>
              <a:rPr lang="en-US" sz="1200">
                <a:latin typeface="Calibri" panose="020F0502020204030204" pitchFamily="34" charset="0"/>
                <a:cs typeface="Calibri" panose="020F0502020204030204" pitchFamily="34" charset="0"/>
              </a:rPr>
              <a:t>, Ann Oncol, 2023</a:t>
            </a:r>
          </a:p>
        </p:txBody>
      </p:sp>
    </p:spTree>
    <p:extLst>
      <p:ext uri="{BB962C8B-B14F-4D97-AF65-F5344CB8AC3E}">
        <p14:creationId xmlns:p14="http://schemas.microsoft.com/office/powerpoint/2010/main" val="148212411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raph of a number of patients&#10;&#10;Description automatically generated">
            <a:extLst>
              <a:ext uri="{FF2B5EF4-FFF2-40B4-BE49-F238E27FC236}">
                <a16:creationId xmlns:a16="http://schemas.microsoft.com/office/drawing/2014/main" id="{708A9E9D-9172-A395-F7F6-8F468898DC2B}"/>
              </a:ext>
            </a:extLst>
          </p:cNvPr>
          <p:cNvPicPr>
            <a:picLocks noGrp="1" noChangeAspect="1"/>
          </p:cNvPicPr>
          <p:nvPr>
            <p:ph sz="half" idx="1"/>
          </p:nvPr>
        </p:nvPicPr>
        <p:blipFill>
          <a:blip r:embed="rId2"/>
          <a:stretch>
            <a:fillRect/>
          </a:stretch>
        </p:blipFill>
        <p:spPr>
          <a:xfrm>
            <a:off x="-34293" y="1117600"/>
            <a:ext cx="4530094" cy="2412022"/>
          </a:xfrm>
        </p:spPr>
      </p:pic>
      <p:sp>
        <p:nvSpPr>
          <p:cNvPr id="3" name="Title 2">
            <a:extLst>
              <a:ext uri="{FF2B5EF4-FFF2-40B4-BE49-F238E27FC236}">
                <a16:creationId xmlns:a16="http://schemas.microsoft.com/office/drawing/2014/main" id="{227B8624-6542-6AB2-D104-77C8CD50CC4C}"/>
              </a:ext>
            </a:extLst>
          </p:cNvPr>
          <p:cNvSpPr>
            <a:spLocks noGrp="1"/>
          </p:cNvSpPr>
          <p:nvPr>
            <p:ph type="title"/>
          </p:nvPr>
        </p:nvSpPr>
        <p:spPr/>
        <p:txBody>
          <a:bodyPr/>
          <a:lstStyle/>
          <a:p>
            <a:pPr algn="l"/>
            <a:r>
              <a:rPr lang="en-US" sz="3600">
                <a:latin typeface="Calibri" panose="020F0502020204030204" pitchFamily="34" charset="0"/>
                <a:cs typeface="Calibri" panose="020F0502020204030204" pitchFamily="34" charset="0"/>
              </a:rPr>
              <a:t>2L EGFR: Post Progression on Osimertinib</a:t>
            </a:r>
            <a:endParaRPr lang="en-US"/>
          </a:p>
        </p:txBody>
      </p:sp>
      <p:pic>
        <p:nvPicPr>
          <p:cNvPr id="8" name="Picture 7" descr="A graph of a cancer patient&#10;&#10;Description automatically generated with medium confidence">
            <a:extLst>
              <a:ext uri="{FF2B5EF4-FFF2-40B4-BE49-F238E27FC236}">
                <a16:creationId xmlns:a16="http://schemas.microsoft.com/office/drawing/2014/main" id="{4DBCBC84-441A-9A1C-29AC-2DEB9DE0161B}"/>
              </a:ext>
            </a:extLst>
          </p:cNvPr>
          <p:cNvPicPr>
            <a:picLocks noChangeAspect="1"/>
          </p:cNvPicPr>
          <p:nvPr/>
        </p:nvPicPr>
        <p:blipFill>
          <a:blip r:embed="rId3"/>
          <a:stretch>
            <a:fillRect/>
          </a:stretch>
        </p:blipFill>
        <p:spPr>
          <a:xfrm>
            <a:off x="4783047" y="1117600"/>
            <a:ext cx="4083369" cy="2471553"/>
          </a:xfrm>
          <a:prstGeom prst="rect">
            <a:avLst/>
          </a:prstGeom>
        </p:spPr>
      </p:pic>
      <p:sp>
        <p:nvSpPr>
          <p:cNvPr id="9" name="TextBox 8">
            <a:extLst>
              <a:ext uri="{FF2B5EF4-FFF2-40B4-BE49-F238E27FC236}">
                <a16:creationId xmlns:a16="http://schemas.microsoft.com/office/drawing/2014/main" id="{FDFBB5E5-28BB-1B33-BD79-E2919424AFB2}"/>
              </a:ext>
            </a:extLst>
          </p:cNvPr>
          <p:cNvSpPr txBox="1"/>
          <p:nvPr/>
        </p:nvSpPr>
        <p:spPr>
          <a:xfrm>
            <a:off x="1767204" y="3830608"/>
            <a:ext cx="2095500" cy="400110"/>
          </a:xfrm>
          <a:prstGeom prst="rect">
            <a:avLst/>
          </a:prstGeom>
          <a:noFill/>
        </p:spPr>
        <p:txBody>
          <a:bodyPr wrap="square" rtlCol="0">
            <a:spAutoFit/>
          </a:bodyPr>
          <a:lstStyle/>
          <a:p>
            <a:r>
              <a:rPr lang="en-US" sz="2000">
                <a:latin typeface="Calibri" panose="020F0502020204030204" pitchFamily="34" charset="0"/>
                <a:cs typeface="Calibri" panose="020F0502020204030204" pitchFamily="34" charset="0"/>
              </a:rPr>
              <a:t>PFS by BICR</a:t>
            </a:r>
          </a:p>
        </p:txBody>
      </p:sp>
      <p:sp>
        <p:nvSpPr>
          <p:cNvPr id="11" name="TextBox 10">
            <a:extLst>
              <a:ext uri="{FF2B5EF4-FFF2-40B4-BE49-F238E27FC236}">
                <a16:creationId xmlns:a16="http://schemas.microsoft.com/office/drawing/2014/main" id="{295C9B9C-82CB-2600-AF6F-932B0F339B2E}"/>
              </a:ext>
            </a:extLst>
          </p:cNvPr>
          <p:cNvSpPr txBox="1"/>
          <p:nvPr/>
        </p:nvSpPr>
        <p:spPr>
          <a:xfrm>
            <a:off x="6311900" y="3743268"/>
            <a:ext cx="2927350" cy="400110"/>
          </a:xfrm>
          <a:prstGeom prst="rect">
            <a:avLst/>
          </a:prstGeom>
          <a:noFill/>
        </p:spPr>
        <p:txBody>
          <a:bodyPr wrap="square">
            <a:spAutoFit/>
          </a:bodyPr>
          <a:lstStyle/>
          <a:p>
            <a:r>
              <a:rPr lang="en-US" sz="2000">
                <a:latin typeface="Calibri" panose="020F0502020204030204" pitchFamily="34" charset="0"/>
                <a:cs typeface="Calibri" panose="020F0502020204030204" pitchFamily="34" charset="0"/>
              </a:rPr>
              <a:t>CNS PFS by BICR</a:t>
            </a:r>
          </a:p>
        </p:txBody>
      </p:sp>
      <p:sp>
        <p:nvSpPr>
          <p:cNvPr id="13" name="Rounded Rectangle 12">
            <a:extLst>
              <a:ext uri="{FF2B5EF4-FFF2-40B4-BE49-F238E27FC236}">
                <a16:creationId xmlns:a16="http://schemas.microsoft.com/office/drawing/2014/main" id="{A96F3AA1-5F44-F962-A4AA-3C69C960EA59}"/>
              </a:ext>
            </a:extLst>
          </p:cNvPr>
          <p:cNvSpPr/>
          <p:nvPr/>
        </p:nvSpPr>
        <p:spPr bwMode="auto">
          <a:xfrm>
            <a:off x="1767204" y="1317654"/>
            <a:ext cx="5446396" cy="2211968"/>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2" name="TextBox 11">
            <a:extLst>
              <a:ext uri="{FF2B5EF4-FFF2-40B4-BE49-F238E27FC236}">
                <a16:creationId xmlns:a16="http://schemas.microsoft.com/office/drawing/2014/main" id="{59F53474-C841-B5FF-150F-00144EF3B900}"/>
              </a:ext>
            </a:extLst>
          </p:cNvPr>
          <p:cNvSpPr txBox="1"/>
          <p:nvPr/>
        </p:nvSpPr>
        <p:spPr>
          <a:xfrm>
            <a:off x="1767204" y="1347780"/>
            <a:ext cx="5865496" cy="2539157"/>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GB" sz="2000" b="0" i="0" u="none" strike="noStrike" kern="1200" cap="none" spc="0" normalizeH="0" baseline="0" noProof="0">
                <a:ln>
                  <a:noFill/>
                </a:ln>
                <a:effectLst/>
                <a:uLnTx/>
                <a:uFillTx/>
                <a:latin typeface="Calibri" panose="020F0502020204030204"/>
                <a:ea typeface="+mn-ea"/>
                <a:cs typeface="+mn-cs"/>
              </a:rPr>
              <a:t>MARIPOSA 2 is the first positive randomized Ph3 study against chemotherapy with modest improvement in PFS and no OS data yet</a:t>
            </a:r>
          </a:p>
          <a:p>
            <a:pPr marL="285750" marR="0" lvl="0" indent="-2857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GB" sz="2000" b="0" i="0" u="none" strike="noStrike" kern="1200" cap="none" spc="0" normalizeH="0" baseline="0" noProof="0">
                <a:ln>
                  <a:noFill/>
                </a:ln>
                <a:effectLst/>
                <a:uLnTx/>
                <a:uFillTx/>
                <a:latin typeface="Calibri" panose="020F0502020204030204"/>
                <a:ea typeface="+mn-ea"/>
                <a:cs typeface="+mn-cs"/>
              </a:rPr>
              <a:t>Patient selection strategy is not clear</a:t>
            </a:r>
          </a:p>
          <a:p>
            <a:pPr marL="285750" marR="0" lvl="0" indent="-2857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GB" sz="2000" b="0" i="0" u="none" strike="noStrike" kern="1200" cap="none" spc="0" normalizeH="0" baseline="0" noProof="0">
                <a:ln>
                  <a:noFill/>
                </a:ln>
                <a:effectLst/>
                <a:uLnTx/>
                <a:uFillTx/>
                <a:latin typeface="Calibri" panose="020F0502020204030204"/>
                <a:ea typeface="+mn-ea"/>
                <a:cs typeface="+mn-cs"/>
              </a:rPr>
              <a:t>Need to balance the benefit with high cost and moderate toxicity profile</a:t>
            </a:r>
          </a:p>
          <a:p>
            <a:endParaRPr lang="en-US"/>
          </a:p>
        </p:txBody>
      </p:sp>
    </p:spTree>
    <p:extLst>
      <p:ext uri="{BB962C8B-B14F-4D97-AF65-F5344CB8AC3E}">
        <p14:creationId xmlns:p14="http://schemas.microsoft.com/office/powerpoint/2010/main" val="107727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ED97E81-8116-1669-C705-3F83345184C5}"/>
              </a:ext>
            </a:extLst>
          </p:cNvPr>
          <p:cNvSpPr>
            <a:spLocks noGrp="1"/>
          </p:cNvSpPr>
          <p:nvPr>
            <p:ph sz="half" idx="1"/>
          </p:nvPr>
        </p:nvSpPr>
        <p:spPr>
          <a:xfrm>
            <a:off x="139700" y="1117600"/>
            <a:ext cx="4203700" cy="2936240"/>
          </a:xfrm>
        </p:spPr>
        <p:txBody>
          <a:bodyPr/>
          <a:lstStyle/>
          <a:p>
            <a:r>
              <a:rPr lang="en-US" sz="2000"/>
              <a:t>Medication administration</a:t>
            </a:r>
          </a:p>
          <a:p>
            <a:pPr lvl="1">
              <a:buFont typeface="Wingdings" pitchFamily="2" charset="2"/>
              <a:buChar char="Ø"/>
            </a:pPr>
            <a:r>
              <a:rPr lang="en-US" sz="1600"/>
              <a:t>How drugs are given influences which drugs are given</a:t>
            </a:r>
          </a:p>
          <a:p>
            <a:pPr lvl="1">
              <a:buFont typeface="Wingdings" pitchFamily="2" charset="2"/>
              <a:buChar char="Ø"/>
            </a:pPr>
            <a:r>
              <a:rPr lang="en-US" sz="1600"/>
              <a:t>Financial toxicity</a:t>
            </a:r>
          </a:p>
          <a:p>
            <a:pPr lvl="1">
              <a:buFont typeface="Wingdings" pitchFamily="2" charset="2"/>
              <a:buChar char="Ø"/>
            </a:pPr>
            <a:r>
              <a:rPr lang="en-US" sz="1600"/>
              <a:t>Time toxicity</a:t>
            </a:r>
          </a:p>
          <a:p>
            <a:pPr lvl="1">
              <a:buFont typeface="Wingdings" pitchFamily="2" charset="2"/>
              <a:buChar char="Ø"/>
            </a:pPr>
            <a:r>
              <a:rPr lang="en-US" sz="1600"/>
              <a:t>Drug toxicity</a:t>
            </a:r>
          </a:p>
        </p:txBody>
      </p:sp>
      <p:sp>
        <p:nvSpPr>
          <p:cNvPr id="5" name="Content Placeholder 4">
            <a:extLst>
              <a:ext uri="{FF2B5EF4-FFF2-40B4-BE49-F238E27FC236}">
                <a16:creationId xmlns:a16="http://schemas.microsoft.com/office/drawing/2014/main" id="{A0001F9D-0EDC-EC3A-6FA8-B9012CDAB7D9}"/>
              </a:ext>
            </a:extLst>
          </p:cNvPr>
          <p:cNvSpPr>
            <a:spLocks noGrp="1"/>
          </p:cNvSpPr>
          <p:nvPr>
            <p:ph sz="half" idx="2"/>
          </p:nvPr>
        </p:nvSpPr>
        <p:spPr/>
        <p:txBody>
          <a:bodyPr/>
          <a:lstStyle/>
          <a:p>
            <a:r>
              <a:rPr lang="en-US" sz="2000">
                <a:latin typeface="Arial" panose="020B0604020202020204" pitchFamily="34" charset="0"/>
                <a:cs typeface="Arial" panose="020B0604020202020204" pitchFamily="34" charset="0"/>
              </a:rPr>
              <a:t>Shared Decision Making</a:t>
            </a:r>
          </a:p>
          <a:p>
            <a:pPr>
              <a:buFont typeface="Wingdings" pitchFamily="2" charset="2"/>
              <a:buChar char="Ø"/>
            </a:pPr>
            <a:r>
              <a:rPr lang="en-US" sz="1600">
                <a:latin typeface="Arial" panose="020B0604020202020204" pitchFamily="34" charset="0"/>
                <a:cs typeface="Arial" panose="020B0604020202020204" pitchFamily="34" charset="0"/>
              </a:rPr>
              <a:t>What is the goal?</a:t>
            </a:r>
          </a:p>
          <a:p>
            <a:pPr>
              <a:buFont typeface="Wingdings" pitchFamily="2" charset="2"/>
              <a:buChar char="Ø"/>
            </a:pPr>
            <a:r>
              <a:rPr lang="en-US" sz="1600">
                <a:latin typeface="Arial" panose="020B0604020202020204" pitchFamily="34" charset="0"/>
                <a:cs typeface="Arial" panose="020B0604020202020204" pitchFamily="34" charset="0"/>
              </a:rPr>
              <a:t>To increase survival? More days with loved ones, landmark events</a:t>
            </a:r>
          </a:p>
          <a:p>
            <a:pPr>
              <a:buFont typeface="Wingdings" pitchFamily="2" charset="2"/>
              <a:buChar char="Ø"/>
            </a:pPr>
            <a:r>
              <a:rPr lang="en-US" sz="1600">
                <a:latin typeface="Arial" panose="020B0604020202020204" pitchFamily="34" charset="0"/>
                <a:cs typeface="Arial" panose="020B0604020202020204" pitchFamily="34" charset="0"/>
              </a:rPr>
              <a:t>To increase survival within a certain lifestyle? More time of a specific quality with freedom to ______</a:t>
            </a:r>
          </a:p>
          <a:p>
            <a:pPr marL="0" indent="0">
              <a:buNone/>
            </a:pPr>
            <a:endParaRPr lang="en-US"/>
          </a:p>
        </p:txBody>
      </p:sp>
      <p:sp>
        <p:nvSpPr>
          <p:cNvPr id="3" name="Title 2">
            <a:extLst>
              <a:ext uri="{FF2B5EF4-FFF2-40B4-BE49-F238E27FC236}">
                <a16:creationId xmlns:a16="http://schemas.microsoft.com/office/drawing/2014/main" id="{227B8624-6542-6AB2-D104-77C8CD50CC4C}"/>
              </a:ext>
            </a:extLst>
          </p:cNvPr>
          <p:cNvSpPr>
            <a:spLocks noGrp="1"/>
          </p:cNvSpPr>
          <p:nvPr>
            <p:ph type="title"/>
          </p:nvPr>
        </p:nvSpPr>
        <p:spPr/>
        <p:txBody>
          <a:bodyPr/>
          <a:lstStyle/>
          <a:p>
            <a:r>
              <a:rPr lang="en-US"/>
              <a:t>What is optimal?...It depends</a:t>
            </a:r>
          </a:p>
        </p:txBody>
      </p:sp>
    </p:spTree>
    <p:extLst>
      <p:ext uri="{BB962C8B-B14F-4D97-AF65-F5344CB8AC3E}">
        <p14:creationId xmlns:p14="http://schemas.microsoft.com/office/powerpoint/2010/main" val="20268662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7200" y="445612"/>
            <a:ext cx="8229240" cy="378950"/>
          </a:xfrm>
          <a:prstGeom prst="rect">
            <a:avLst/>
          </a:prstGeom>
        </p:spPr>
        <p:txBody>
          <a:bodyPr vert="horz" wrap="square" lIns="0" tIns="9525" rIns="0" bIns="0" rtlCol="0">
            <a:spAutoFit/>
          </a:bodyPr>
          <a:lstStyle/>
          <a:p>
            <a:pPr marL="9525">
              <a:spcBef>
                <a:spcPts val="75"/>
              </a:spcBef>
            </a:pPr>
            <a:r>
              <a:rPr sz="2400" b="1" spc="-191">
                <a:solidFill>
                  <a:srgbClr val="002E51"/>
                </a:solidFill>
              </a:rPr>
              <a:t>Time</a:t>
            </a:r>
            <a:r>
              <a:rPr sz="2400" b="1" spc="-165">
                <a:solidFill>
                  <a:srgbClr val="002E51"/>
                </a:solidFill>
              </a:rPr>
              <a:t> </a:t>
            </a:r>
            <a:r>
              <a:rPr sz="2400" b="1" spc="-8">
                <a:solidFill>
                  <a:srgbClr val="002E51"/>
                </a:solidFill>
              </a:rPr>
              <a:t>to</a:t>
            </a:r>
            <a:r>
              <a:rPr sz="2400" b="1" spc="-165">
                <a:solidFill>
                  <a:srgbClr val="002E51"/>
                </a:solidFill>
              </a:rPr>
              <a:t> </a:t>
            </a:r>
            <a:r>
              <a:rPr sz="2400" b="1" spc="-98">
                <a:solidFill>
                  <a:srgbClr val="002E51"/>
                </a:solidFill>
              </a:rPr>
              <a:t>Intra-</a:t>
            </a:r>
            <a:r>
              <a:rPr sz="2400" b="1" spc="-143">
                <a:solidFill>
                  <a:srgbClr val="002E51"/>
                </a:solidFill>
              </a:rPr>
              <a:t>cranial</a:t>
            </a:r>
            <a:r>
              <a:rPr sz="2400" b="1" spc="-158">
                <a:solidFill>
                  <a:srgbClr val="002E51"/>
                </a:solidFill>
              </a:rPr>
              <a:t> </a:t>
            </a:r>
            <a:r>
              <a:rPr sz="2400" b="1" spc="-191">
                <a:solidFill>
                  <a:srgbClr val="002E51"/>
                </a:solidFill>
              </a:rPr>
              <a:t>Progression</a:t>
            </a:r>
            <a:r>
              <a:rPr sz="2400" b="1" spc="-165">
                <a:solidFill>
                  <a:srgbClr val="002E51"/>
                </a:solidFill>
              </a:rPr>
              <a:t> </a:t>
            </a:r>
            <a:r>
              <a:rPr sz="2400" b="1" spc="-229">
                <a:solidFill>
                  <a:srgbClr val="002E51"/>
                </a:solidFill>
              </a:rPr>
              <a:t>(ITT</a:t>
            </a:r>
            <a:r>
              <a:rPr sz="2400" b="1" spc="-161">
                <a:solidFill>
                  <a:srgbClr val="002E51"/>
                </a:solidFill>
              </a:rPr>
              <a:t> </a:t>
            </a:r>
            <a:r>
              <a:rPr sz="2400" b="1" spc="-101">
                <a:solidFill>
                  <a:srgbClr val="002E51"/>
                </a:solidFill>
              </a:rPr>
              <a:t>Population)</a:t>
            </a:r>
          </a:p>
        </p:txBody>
      </p:sp>
      <p:graphicFrame>
        <p:nvGraphicFramePr>
          <p:cNvPr id="3" name="object 3"/>
          <p:cNvGraphicFramePr>
            <a:graphicFrameLocks noGrp="1"/>
          </p:cNvGraphicFramePr>
          <p:nvPr/>
        </p:nvGraphicFramePr>
        <p:xfrm>
          <a:off x="4963859" y="975741"/>
          <a:ext cx="3634263" cy="1680974"/>
        </p:xfrm>
        <a:graphic>
          <a:graphicData uri="http://schemas.openxmlformats.org/drawingml/2006/table">
            <a:tbl>
              <a:tblPr firstRow="1" bandRow="1">
                <a:tableStyleId>{2D5ABB26-0587-4C30-8999-92F81FD0307C}</a:tableStyleId>
              </a:tblPr>
              <a:tblGrid>
                <a:gridCol w="1426369">
                  <a:extLst>
                    <a:ext uri="{9D8B030D-6E8A-4147-A177-3AD203B41FA5}">
                      <a16:colId xmlns:a16="http://schemas.microsoft.com/office/drawing/2014/main" val="20000"/>
                    </a:ext>
                  </a:extLst>
                </a:gridCol>
                <a:gridCol w="1103947">
                  <a:extLst>
                    <a:ext uri="{9D8B030D-6E8A-4147-A177-3AD203B41FA5}">
                      <a16:colId xmlns:a16="http://schemas.microsoft.com/office/drawing/2014/main" val="20001"/>
                    </a:ext>
                  </a:extLst>
                </a:gridCol>
                <a:gridCol w="1103947">
                  <a:extLst>
                    <a:ext uri="{9D8B030D-6E8A-4147-A177-3AD203B41FA5}">
                      <a16:colId xmlns:a16="http://schemas.microsoft.com/office/drawing/2014/main" val="20002"/>
                    </a:ext>
                  </a:extLst>
                </a:gridCol>
              </a:tblGrid>
              <a:tr h="371475">
                <a:tc>
                  <a:txBody>
                    <a:bodyPr/>
                    <a:lstStyle/>
                    <a:p>
                      <a:pPr>
                        <a:lnSpc>
                          <a:spcPct val="100000"/>
                        </a:lnSpc>
                      </a:pPr>
                      <a:endParaRPr sz="1100">
                        <a:latin typeface="Times New Roman"/>
                        <a:cs typeface="Times New Roman"/>
                      </a:endParaRPr>
                    </a:p>
                  </a:txBody>
                  <a:tcPr marL="0" marR="0" marT="0" marB="0">
                    <a:lnR w="12700">
                      <a:solidFill>
                        <a:srgbClr val="000000"/>
                      </a:solidFill>
                      <a:prstDash val="solid"/>
                    </a:lnR>
                    <a:lnB w="12700">
                      <a:solidFill>
                        <a:srgbClr val="000000"/>
                      </a:solidFill>
                      <a:prstDash val="solid"/>
                    </a:lnB>
                  </a:tcPr>
                </a:tc>
                <a:tc>
                  <a:txBody>
                    <a:bodyPr/>
                    <a:lstStyle/>
                    <a:p>
                      <a:pPr marL="414020" marR="221615" indent="-184785">
                        <a:lnSpc>
                          <a:spcPct val="100000"/>
                        </a:lnSpc>
                        <a:spcBef>
                          <a:spcPts val="180"/>
                        </a:spcBef>
                      </a:pPr>
                      <a:r>
                        <a:rPr sz="1100" b="1" spc="-120">
                          <a:solidFill>
                            <a:srgbClr val="3952A3"/>
                          </a:solidFill>
                          <a:latin typeface="Arial"/>
                          <a:cs typeface="Arial"/>
                        </a:rPr>
                        <a:t>Atezo</a:t>
                      </a:r>
                      <a:r>
                        <a:rPr sz="1100" b="1" spc="-65">
                          <a:solidFill>
                            <a:srgbClr val="3952A3"/>
                          </a:solidFill>
                          <a:latin typeface="Arial"/>
                          <a:cs typeface="Arial"/>
                        </a:rPr>
                        <a:t> </a:t>
                      </a:r>
                      <a:r>
                        <a:rPr sz="1100" b="1" spc="-130">
                          <a:solidFill>
                            <a:srgbClr val="3952A3"/>
                          </a:solidFill>
                          <a:latin typeface="Arial"/>
                          <a:cs typeface="Arial"/>
                        </a:rPr>
                        <a:t>+</a:t>
                      </a:r>
                      <a:r>
                        <a:rPr sz="1100" b="1" spc="-65">
                          <a:solidFill>
                            <a:srgbClr val="3952A3"/>
                          </a:solidFill>
                          <a:latin typeface="Arial"/>
                          <a:cs typeface="Arial"/>
                        </a:rPr>
                        <a:t> </a:t>
                      </a:r>
                      <a:r>
                        <a:rPr sz="1100" b="1" spc="-150">
                          <a:solidFill>
                            <a:srgbClr val="3952A3"/>
                          </a:solidFill>
                          <a:latin typeface="Arial"/>
                          <a:cs typeface="Arial"/>
                        </a:rPr>
                        <a:t>CP/ET </a:t>
                      </a:r>
                      <a:r>
                        <a:rPr sz="1100" b="1" spc="-75">
                          <a:solidFill>
                            <a:srgbClr val="3952A3"/>
                          </a:solidFill>
                          <a:latin typeface="Arial"/>
                          <a:cs typeface="Arial"/>
                        </a:rPr>
                        <a:t>(n</a:t>
                      </a:r>
                      <a:r>
                        <a:rPr sz="1100" b="1" spc="-65">
                          <a:solidFill>
                            <a:srgbClr val="3952A3"/>
                          </a:solidFill>
                          <a:latin typeface="Arial"/>
                          <a:cs typeface="Arial"/>
                        </a:rPr>
                        <a:t> </a:t>
                      </a:r>
                      <a:r>
                        <a:rPr sz="1100" b="1" spc="-130">
                          <a:solidFill>
                            <a:srgbClr val="3952A3"/>
                          </a:solidFill>
                          <a:latin typeface="Arial"/>
                          <a:cs typeface="Arial"/>
                        </a:rPr>
                        <a:t>=</a:t>
                      </a:r>
                      <a:r>
                        <a:rPr sz="1100" b="1" spc="-60">
                          <a:solidFill>
                            <a:srgbClr val="3952A3"/>
                          </a:solidFill>
                          <a:latin typeface="Arial"/>
                          <a:cs typeface="Arial"/>
                        </a:rPr>
                        <a:t> </a:t>
                      </a:r>
                      <a:r>
                        <a:rPr sz="1100" b="1" spc="-20">
                          <a:solidFill>
                            <a:srgbClr val="3952A3"/>
                          </a:solidFill>
                          <a:latin typeface="Arial"/>
                          <a:cs typeface="Arial"/>
                        </a:rPr>
                        <a:t>201)</a:t>
                      </a:r>
                      <a:endParaRPr sz="1100">
                        <a:latin typeface="Arial"/>
                        <a:cs typeface="Arial"/>
                      </a:endParaRPr>
                    </a:p>
                  </a:txBody>
                  <a:tcPr marL="0" marR="0" marT="17145" marB="0">
                    <a:lnL w="12700">
                      <a:solidFill>
                        <a:srgbClr val="000000"/>
                      </a:solidFill>
                      <a:prstDash val="solid"/>
                    </a:lnL>
                    <a:lnR w="12700">
                      <a:solidFill>
                        <a:srgbClr val="000000"/>
                      </a:solidFill>
                      <a:prstDash val="solid"/>
                    </a:lnR>
                    <a:lnB w="12700">
                      <a:solidFill>
                        <a:srgbClr val="000000"/>
                      </a:solidFill>
                      <a:prstDash val="solid"/>
                    </a:lnB>
                  </a:tcPr>
                </a:tc>
                <a:tc>
                  <a:txBody>
                    <a:bodyPr/>
                    <a:lstStyle/>
                    <a:p>
                      <a:pPr marL="414655" marR="137160" indent="-268605">
                        <a:lnSpc>
                          <a:spcPct val="100000"/>
                        </a:lnSpc>
                        <a:spcBef>
                          <a:spcPts val="180"/>
                        </a:spcBef>
                      </a:pPr>
                      <a:r>
                        <a:rPr sz="1100" b="1" spc="-120">
                          <a:solidFill>
                            <a:srgbClr val="C00000"/>
                          </a:solidFill>
                          <a:latin typeface="Arial"/>
                          <a:cs typeface="Arial"/>
                        </a:rPr>
                        <a:t>Placebo</a:t>
                      </a:r>
                      <a:r>
                        <a:rPr sz="1100" b="1" spc="-55">
                          <a:solidFill>
                            <a:srgbClr val="C00000"/>
                          </a:solidFill>
                          <a:latin typeface="Arial"/>
                          <a:cs typeface="Arial"/>
                        </a:rPr>
                        <a:t> </a:t>
                      </a:r>
                      <a:r>
                        <a:rPr sz="1100" b="1" spc="-130">
                          <a:solidFill>
                            <a:srgbClr val="C00000"/>
                          </a:solidFill>
                          <a:latin typeface="Arial"/>
                          <a:cs typeface="Arial"/>
                        </a:rPr>
                        <a:t>+</a:t>
                      </a:r>
                      <a:r>
                        <a:rPr sz="1100" b="1" spc="-50">
                          <a:solidFill>
                            <a:srgbClr val="C00000"/>
                          </a:solidFill>
                          <a:latin typeface="Arial"/>
                          <a:cs typeface="Arial"/>
                        </a:rPr>
                        <a:t> </a:t>
                      </a:r>
                      <a:r>
                        <a:rPr sz="1100" b="1" spc="-155">
                          <a:solidFill>
                            <a:srgbClr val="C00000"/>
                          </a:solidFill>
                          <a:latin typeface="Arial"/>
                          <a:cs typeface="Arial"/>
                        </a:rPr>
                        <a:t>CP/ET </a:t>
                      </a:r>
                      <a:r>
                        <a:rPr sz="1100" b="1" spc="-75">
                          <a:solidFill>
                            <a:srgbClr val="C00000"/>
                          </a:solidFill>
                          <a:latin typeface="Arial"/>
                          <a:cs typeface="Arial"/>
                        </a:rPr>
                        <a:t>(n</a:t>
                      </a:r>
                      <a:r>
                        <a:rPr sz="1100" b="1" spc="-65">
                          <a:solidFill>
                            <a:srgbClr val="C00000"/>
                          </a:solidFill>
                          <a:latin typeface="Arial"/>
                          <a:cs typeface="Arial"/>
                        </a:rPr>
                        <a:t> </a:t>
                      </a:r>
                      <a:r>
                        <a:rPr sz="1100" b="1" spc="-130">
                          <a:solidFill>
                            <a:srgbClr val="C00000"/>
                          </a:solidFill>
                          <a:latin typeface="Arial"/>
                          <a:cs typeface="Arial"/>
                        </a:rPr>
                        <a:t>=</a:t>
                      </a:r>
                      <a:r>
                        <a:rPr sz="1100" b="1" spc="-60">
                          <a:solidFill>
                            <a:srgbClr val="C00000"/>
                          </a:solidFill>
                          <a:latin typeface="Arial"/>
                          <a:cs typeface="Arial"/>
                        </a:rPr>
                        <a:t> </a:t>
                      </a:r>
                      <a:r>
                        <a:rPr sz="1100" b="1" spc="-20">
                          <a:solidFill>
                            <a:srgbClr val="C00000"/>
                          </a:solidFill>
                          <a:latin typeface="Arial"/>
                          <a:cs typeface="Arial"/>
                        </a:rPr>
                        <a:t>202)</a:t>
                      </a:r>
                      <a:endParaRPr sz="1100">
                        <a:latin typeface="Arial"/>
                        <a:cs typeface="Arial"/>
                      </a:endParaRPr>
                    </a:p>
                  </a:txBody>
                  <a:tcPr marL="0" marR="0" marT="17145" marB="0">
                    <a:lnL w="12700">
                      <a:solidFill>
                        <a:srgbClr val="000000"/>
                      </a:solidFill>
                      <a:prstDash val="solid"/>
                    </a:lnL>
                    <a:lnB w="12700">
                      <a:solidFill>
                        <a:srgbClr val="000000"/>
                      </a:solidFill>
                      <a:prstDash val="solid"/>
                    </a:lnB>
                  </a:tcPr>
                </a:tc>
                <a:extLst>
                  <a:ext uri="{0D108BD9-81ED-4DB2-BD59-A6C34878D82A}">
                    <a16:rowId xmlns:a16="http://schemas.microsoft.com/office/drawing/2014/main" val="10000"/>
                  </a:ext>
                </a:extLst>
              </a:tr>
              <a:tr h="483394">
                <a:tc>
                  <a:txBody>
                    <a:bodyPr/>
                    <a:lstStyle/>
                    <a:p>
                      <a:pPr marL="34290">
                        <a:lnSpc>
                          <a:spcPts val="1595"/>
                        </a:lnSpc>
                        <a:spcBef>
                          <a:spcPts val="10"/>
                        </a:spcBef>
                      </a:pPr>
                      <a:r>
                        <a:rPr sz="1100" b="1" spc="-70">
                          <a:latin typeface="Arial"/>
                          <a:cs typeface="Arial"/>
                        </a:rPr>
                        <a:t>Median</a:t>
                      </a:r>
                      <a:r>
                        <a:rPr sz="1100" b="1" spc="-50">
                          <a:latin typeface="Arial"/>
                          <a:cs typeface="Arial"/>
                        </a:rPr>
                        <a:t> </a:t>
                      </a:r>
                      <a:r>
                        <a:rPr sz="1100" b="1" spc="-65">
                          <a:latin typeface="Arial"/>
                          <a:cs typeface="Arial"/>
                        </a:rPr>
                        <a:t>time</a:t>
                      </a:r>
                      <a:r>
                        <a:rPr sz="1100" b="1" spc="-50">
                          <a:latin typeface="Arial"/>
                          <a:cs typeface="Arial"/>
                        </a:rPr>
                        <a:t> </a:t>
                      </a:r>
                      <a:r>
                        <a:rPr sz="1100" b="1" spc="-25">
                          <a:latin typeface="Arial"/>
                          <a:cs typeface="Arial"/>
                        </a:rPr>
                        <a:t>to</a:t>
                      </a:r>
                      <a:endParaRPr sz="1100">
                        <a:latin typeface="Arial"/>
                        <a:cs typeface="Arial"/>
                      </a:endParaRPr>
                    </a:p>
                    <a:p>
                      <a:pPr marL="34290" marR="64769">
                        <a:lnSpc>
                          <a:spcPts val="1510"/>
                        </a:lnSpc>
                        <a:spcBef>
                          <a:spcPts val="110"/>
                        </a:spcBef>
                      </a:pPr>
                      <a:r>
                        <a:rPr sz="1100" b="1" spc="-70">
                          <a:latin typeface="Arial"/>
                          <a:cs typeface="Arial"/>
                        </a:rPr>
                        <a:t>intra-</a:t>
                      </a:r>
                      <a:r>
                        <a:rPr sz="1100" b="1" spc="-100">
                          <a:latin typeface="Arial"/>
                          <a:cs typeface="Arial"/>
                        </a:rPr>
                        <a:t>cranial</a:t>
                      </a:r>
                      <a:r>
                        <a:rPr sz="1100" b="1" spc="15">
                          <a:latin typeface="Arial"/>
                          <a:cs typeface="Arial"/>
                        </a:rPr>
                        <a:t> </a:t>
                      </a:r>
                      <a:r>
                        <a:rPr sz="1100" b="1" spc="-120">
                          <a:latin typeface="Arial"/>
                          <a:cs typeface="Arial"/>
                        </a:rPr>
                        <a:t>progression </a:t>
                      </a:r>
                      <a:r>
                        <a:rPr sz="1100" b="1" spc="-105">
                          <a:latin typeface="Arial"/>
                          <a:cs typeface="Arial"/>
                        </a:rPr>
                        <a:t>(95%</a:t>
                      </a:r>
                      <a:r>
                        <a:rPr sz="1100" b="1" spc="-55">
                          <a:latin typeface="Arial"/>
                          <a:cs typeface="Arial"/>
                        </a:rPr>
                        <a:t> </a:t>
                      </a:r>
                      <a:r>
                        <a:rPr sz="1100" b="1" spc="-90">
                          <a:latin typeface="Arial"/>
                          <a:cs typeface="Arial"/>
                        </a:rPr>
                        <a:t>CI),</a:t>
                      </a:r>
                      <a:r>
                        <a:rPr sz="1100" b="1" spc="-60">
                          <a:latin typeface="Arial"/>
                          <a:cs typeface="Arial"/>
                        </a:rPr>
                        <a:t> </a:t>
                      </a:r>
                      <a:r>
                        <a:rPr sz="1100" b="1" spc="-25">
                          <a:latin typeface="Arial"/>
                          <a:cs typeface="Arial"/>
                        </a:rPr>
                        <a:t>mo</a:t>
                      </a:r>
                      <a:endParaRPr sz="1100">
                        <a:latin typeface="Arial"/>
                        <a:cs typeface="Arial"/>
                      </a:endParaRPr>
                    </a:p>
                  </a:txBody>
                  <a:tcPr marL="0" marR="0" marT="953" marB="0">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35" algn="ctr">
                        <a:lnSpc>
                          <a:spcPts val="1595"/>
                        </a:lnSpc>
                        <a:spcBef>
                          <a:spcPts val="765"/>
                        </a:spcBef>
                      </a:pPr>
                      <a:r>
                        <a:rPr sz="1100" spc="-20">
                          <a:latin typeface="Arial"/>
                          <a:cs typeface="Arial"/>
                        </a:rPr>
                        <a:t>20.2</a:t>
                      </a:r>
                      <a:endParaRPr sz="1100">
                        <a:latin typeface="Arial"/>
                        <a:cs typeface="Arial"/>
                      </a:endParaRPr>
                    </a:p>
                    <a:p>
                      <a:pPr marL="635" algn="ctr">
                        <a:lnSpc>
                          <a:spcPts val="1595"/>
                        </a:lnSpc>
                      </a:pPr>
                      <a:r>
                        <a:rPr sz="1100" spc="-55">
                          <a:latin typeface="Arial"/>
                          <a:cs typeface="Arial"/>
                        </a:rPr>
                        <a:t>(11.0,</a:t>
                      </a:r>
                      <a:r>
                        <a:rPr sz="1100" spc="-65">
                          <a:latin typeface="Arial"/>
                          <a:cs typeface="Arial"/>
                        </a:rPr>
                        <a:t> </a:t>
                      </a:r>
                      <a:r>
                        <a:rPr sz="1100" spc="-25">
                          <a:latin typeface="Arial"/>
                          <a:cs typeface="Arial"/>
                        </a:rPr>
                        <a:t>NE)</a:t>
                      </a:r>
                      <a:endParaRPr sz="1100">
                        <a:latin typeface="Arial"/>
                        <a:cs typeface="Arial"/>
                      </a:endParaRPr>
                    </a:p>
                  </a:txBody>
                  <a:tcPr marL="0" marR="0" marT="72866"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270" algn="ctr">
                        <a:lnSpc>
                          <a:spcPts val="1595"/>
                        </a:lnSpc>
                        <a:spcBef>
                          <a:spcPts val="765"/>
                        </a:spcBef>
                      </a:pPr>
                      <a:r>
                        <a:rPr sz="1100" spc="-20">
                          <a:latin typeface="Arial"/>
                          <a:cs typeface="Arial"/>
                        </a:rPr>
                        <a:t>10.5</a:t>
                      </a:r>
                      <a:endParaRPr sz="1100">
                        <a:latin typeface="Arial"/>
                        <a:cs typeface="Arial"/>
                      </a:endParaRPr>
                    </a:p>
                    <a:p>
                      <a:pPr marL="635" algn="ctr">
                        <a:lnSpc>
                          <a:spcPts val="1595"/>
                        </a:lnSpc>
                      </a:pPr>
                      <a:r>
                        <a:rPr sz="1100" spc="-55">
                          <a:latin typeface="Arial"/>
                          <a:cs typeface="Arial"/>
                        </a:rPr>
                        <a:t>(8.7, </a:t>
                      </a:r>
                      <a:r>
                        <a:rPr sz="1100" spc="-10">
                          <a:latin typeface="Arial"/>
                          <a:cs typeface="Arial"/>
                        </a:rPr>
                        <a:t>17.3)</a:t>
                      </a:r>
                      <a:endParaRPr sz="1100">
                        <a:latin typeface="Arial"/>
                        <a:cs typeface="Arial"/>
                      </a:endParaRPr>
                    </a:p>
                  </a:txBody>
                  <a:tcPr marL="0" marR="0" marT="72866" marB="0">
                    <a:lnL w="12700">
                      <a:solidFill>
                        <a:srgbClr val="000000"/>
                      </a:solidFill>
                      <a:prstDash val="solid"/>
                    </a:lnL>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339090">
                <a:tc>
                  <a:txBody>
                    <a:bodyPr/>
                    <a:lstStyle/>
                    <a:p>
                      <a:pPr marL="34290">
                        <a:lnSpc>
                          <a:spcPct val="100000"/>
                        </a:lnSpc>
                        <a:spcBef>
                          <a:spcPts val="765"/>
                        </a:spcBef>
                      </a:pPr>
                      <a:r>
                        <a:rPr sz="1100" b="1" spc="-190">
                          <a:latin typeface="Arial"/>
                          <a:cs typeface="Arial"/>
                        </a:rPr>
                        <a:t>HR</a:t>
                      </a:r>
                      <a:r>
                        <a:rPr sz="1100" b="1" spc="-55">
                          <a:latin typeface="Arial"/>
                          <a:cs typeface="Arial"/>
                        </a:rPr>
                        <a:t> </a:t>
                      </a:r>
                      <a:r>
                        <a:rPr sz="1100" b="1" spc="-105">
                          <a:latin typeface="Arial"/>
                          <a:cs typeface="Arial"/>
                        </a:rPr>
                        <a:t>(95%</a:t>
                      </a:r>
                      <a:r>
                        <a:rPr sz="1100" b="1" spc="-40">
                          <a:latin typeface="Arial"/>
                          <a:cs typeface="Arial"/>
                        </a:rPr>
                        <a:t> </a:t>
                      </a:r>
                      <a:r>
                        <a:rPr sz="1100" b="1" spc="-25">
                          <a:latin typeface="Arial"/>
                          <a:cs typeface="Arial"/>
                        </a:rPr>
                        <a:t>CI)</a:t>
                      </a:r>
                      <a:endParaRPr sz="1100">
                        <a:latin typeface="Arial"/>
                        <a:cs typeface="Arial"/>
                      </a:endParaRPr>
                    </a:p>
                  </a:txBody>
                  <a:tcPr marL="0" marR="0" marT="72866" marB="0">
                    <a:lnR w="12700">
                      <a:solidFill>
                        <a:srgbClr val="000000"/>
                      </a:solidFill>
                      <a:prstDash val="solid"/>
                    </a:lnR>
                    <a:lnT w="12700">
                      <a:solidFill>
                        <a:srgbClr val="000000"/>
                      </a:solidFill>
                      <a:prstDash val="solid"/>
                    </a:lnT>
                  </a:tcPr>
                </a:tc>
                <a:tc gridSpan="2">
                  <a:txBody>
                    <a:bodyPr/>
                    <a:lstStyle/>
                    <a:p>
                      <a:pPr marL="635" algn="ctr">
                        <a:lnSpc>
                          <a:spcPts val="1595"/>
                        </a:lnSpc>
                        <a:spcBef>
                          <a:spcPts val="10"/>
                        </a:spcBef>
                      </a:pPr>
                      <a:r>
                        <a:rPr sz="1100" spc="-70">
                          <a:latin typeface="Arial"/>
                          <a:cs typeface="Arial"/>
                        </a:rPr>
                        <a:t>0.66</a:t>
                      </a:r>
                      <a:r>
                        <a:rPr sz="1100" spc="-50">
                          <a:latin typeface="Arial"/>
                          <a:cs typeface="Arial"/>
                        </a:rPr>
                        <a:t> </a:t>
                      </a:r>
                      <a:r>
                        <a:rPr sz="1100" spc="-55">
                          <a:latin typeface="Arial"/>
                          <a:cs typeface="Arial"/>
                        </a:rPr>
                        <a:t>(0.44,</a:t>
                      </a:r>
                      <a:r>
                        <a:rPr sz="1100" spc="-45">
                          <a:latin typeface="Arial"/>
                          <a:cs typeface="Arial"/>
                        </a:rPr>
                        <a:t> </a:t>
                      </a:r>
                      <a:r>
                        <a:rPr sz="1100" spc="-10">
                          <a:latin typeface="Arial"/>
                          <a:cs typeface="Arial"/>
                        </a:rPr>
                        <a:t>1.00)</a:t>
                      </a:r>
                      <a:endParaRPr sz="1100">
                        <a:latin typeface="Arial"/>
                        <a:cs typeface="Arial"/>
                      </a:endParaRPr>
                    </a:p>
                    <a:p>
                      <a:pPr algn="ctr">
                        <a:lnSpc>
                          <a:spcPts val="1595"/>
                        </a:lnSpc>
                      </a:pPr>
                      <a:r>
                        <a:rPr sz="1100" i="1" spc="-225">
                          <a:latin typeface="Arial"/>
                          <a:cs typeface="Arial"/>
                        </a:rPr>
                        <a:t>P</a:t>
                      </a:r>
                      <a:r>
                        <a:rPr sz="1100" i="1" spc="-70">
                          <a:latin typeface="Arial"/>
                          <a:cs typeface="Arial"/>
                        </a:rPr>
                        <a:t> </a:t>
                      </a:r>
                      <a:r>
                        <a:rPr sz="1100" spc="-130">
                          <a:latin typeface="Arial"/>
                          <a:cs typeface="Arial"/>
                        </a:rPr>
                        <a:t>=</a:t>
                      </a:r>
                      <a:r>
                        <a:rPr sz="1100" spc="-65">
                          <a:latin typeface="Arial"/>
                          <a:cs typeface="Arial"/>
                        </a:rPr>
                        <a:t> </a:t>
                      </a:r>
                      <a:r>
                        <a:rPr sz="1100" spc="-10">
                          <a:latin typeface="Arial"/>
                          <a:cs typeface="Arial"/>
                        </a:rPr>
                        <a:t>0.046</a:t>
                      </a:r>
                      <a:r>
                        <a:rPr sz="1000" spc="-15" baseline="24691">
                          <a:latin typeface="Arial"/>
                          <a:cs typeface="Arial"/>
                        </a:rPr>
                        <a:t>a</a:t>
                      </a:r>
                      <a:endParaRPr sz="1000" baseline="24691">
                        <a:latin typeface="Arial"/>
                        <a:cs typeface="Arial"/>
                      </a:endParaRPr>
                    </a:p>
                  </a:txBody>
                  <a:tcPr marL="0" marR="0" marT="953" marB="0">
                    <a:lnL w="12700">
                      <a:solidFill>
                        <a:srgbClr val="000000"/>
                      </a:solidFill>
                      <a:prstDash val="solid"/>
                    </a:lnL>
                    <a:lnT w="12700">
                      <a:solidFill>
                        <a:srgbClr val="000000"/>
                      </a:solidFill>
                      <a:prstDash val="solid"/>
                    </a:lnT>
                  </a:tcPr>
                </a:tc>
                <a:tc hMerge="1">
                  <a:txBody>
                    <a:bodyPr/>
                    <a:lstStyle/>
                    <a:p>
                      <a:endParaRPr/>
                    </a:p>
                  </a:txBody>
                  <a:tcPr marL="0" marR="0" marT="0" marB="0"/>
                </a:tc>
                <a:extLst>
                  <a:ext uri="{0D108BD9-81ED-4DB2-BD59-A6C34878D82A}">
                    <a16:rowId xmlns:a16="http://schemas.microsoft.com/office/drawing/2014/main" val="10002"/>
                  </a:ext>
                </a:extLst>
              </a:tr>
            </a:tbl>
          </a:graphicData>
        </a:graphic>
      </p:graphicFrame>
      <p:pic>
        <p:nvPicPr>
          <p:cNvPr id="4" name="object 4"/>
          <p:cNvPicPr/>
          <p:nvPr/>
        </p:nvPicPr>
        <p:blipFill>
          <a:blip r:embed="rId2" cstate="print"/>
          <a:stretch>
            <a:fillRect/>
          </a:stretch>
        </p:blipFill>
        <p:spPr>
          <a:xfrm>
            <a:off x="927544" y="1133951"/>
            <a:ext cx="6590538" cy="3227261"/>
          </a:xfrm>
          <a:prstGeom prst="rect">
            <a:avLst/>
          </a:prstGeom>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l="12579" t="7033" r="14037" b="17099"/>
          <a:stretch>
            <a:fillRect/>
          </a:stretch>
        </p:blipFill>
        <p:spPr bwMode="auto">
          <a:xfrm>
            <a:off x="1726235" y="478265"/>
            <a:ext cx="3636204" cy="3750223"/>
          </a:xfrm>
          <a:prstGeom prst="rect">
            <a:avLst/>
          </a:prstGeom>
          <a:noFill/>
          <a:ln w="9525">
            <a:noFill/>
            <a:miter lim="800000"/>
            <a:headEnd/>
            <a:tailEnd/>
          </a:ln>
        </p:spPr>
      </p:pic>
      <p:grpSp>
        <p:nvGrpSpPr>
          <p:cNvPr id="3" name="Group 2"/>
          <p:cNvGrpSpPr/>
          <p:nvPr/>
        </p:nvGrpSpPr>
        <p:grpSpPr>
          <a:xfrm>
            <a:off x="1003780" y="837908"/>
            <a:ext cx="5580297" cy="1833782"/>
            <a:chOff x="273267" y="2405444"/>
            <a:chExt cx="7440396" cy="2445042"/>
          </a:xfrm>
        </p:grpSpPr>
        <p:grpSp>
          <p:nvGrpSpPr>
            <p:cNvPr id="4" name="Group 3"/>
            <p:cNvGrpSpPr/>
            <p:nvPr/>
          </p:nvGrpSpPr>
          <p:grpSpPr>
            <a:xfrm>
              <a:off x="4495800" y="4419600"/>
              <a:ext cx="3217863" cy="430886"/>
              <a:chOff x="4495800" y="4419600"/>
              <a:chExt cx="3217863" cy="430886"/>
            </a:xfrm>
          </p:grpSpPr>
          <p:sp>
            <p:nvSpPr>
              <p:cNvPr id="8" name="TextBox 8"/>
              <p:cNvSpPr txBox="1">
                <a:spLocks noChangeArrowheads="1"/>
              </p:cNvSpPr>
              <p:nvPr/>
            </p:nvSpPr>
            <p:spPr bwMode="auto">
              <a:xfrm>
                <a:off x="6401114" y="4419600"/>
                <a:ext cx="1312549" cy="430886"/>
              </a:xfrm>
              <a:prstGeom prst="rect">
                <a:avLst/>
              </a:prstGeom>
              <a:noFill/>
              <a:ln w="19050">
                <a:solidFill>
                  <a:schemeClr val="tx1"/>
                </a:solidFill>
                <a:miter lim="800000"/>
                <a:headEnd/>
                <a:tailEnd/>
              </a:ln>
            </p:spPr>
            <p:txBody>
              <a:bodyPr>
                <a:spAutoFit/>
              </a:bodyPr>
              <a:lstStyle/>
              <a:p>
                <a:pPr algn="ctr" defTabSz="685800">
                  <a:defRPr/>
                </a:pPr>
                <a:r>
                  <a:rPr lang="en-US" sz="1500">
                    <a:solidFill>
                      <a:prstClr val="black"/>
                    </a:solidFill>
                    <a:cs typeface="Arial" panose="020B0604020202020204" pitchFamily="34" charset="0"/>
                  </a:rPr>
                  <a:t>L858R</a:t>
                </a:r>
              </a:p>
            </p:txBody>
          </p:sp>
          <p:cxnSp>
            <p:nvCxnSpPr>
              <p:cNvPr id="9" name="Straight Arrow Connector 8"/>
              <p:cNvCxnSpPr/>
              <p:nvPr/>
            </p:nvCxnSpPr>
            <p:spPr bwMode="auto">
              <a:xfrm flipH="1">
                <a:off x="4495800" y="4572000"/>
                <a:ext cx="17526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273267" y="2405444"/>
              <a:ext cx="3231933" cy="430886"/>
              <a:chOff x="273267" y="2405444"/>
              <a:chExt cx="3231933" cy="430886"/>
            </a:xfrm>
          </p:grpSpPr>
          <p:sp>
            <p:nvSpPr>
              <p:cNvPr id="6" name="TextBox 7"/>
              <p:cNvSpPr txBox="1">
                <a:spLocks noChangeArrowheads="1"/>
              </p:cNvSpPr>
              <p:nvPr/>
            </p:nvSpPr>
            <p:spPr bwMode="auto">
              <a:xfrm>
                <a:off x="273267" y="2405444"/>
                <a:ext cx="2241332" cy="430886"/>
              </a:xfrm>
              <a:prstGeom prst="rect">
                <a:avLst/>
              </a:prstGeom>
              <a:noFill/>
              <a:ln w="19050">
                <a:solidFill>
                  <a:schemeClr val="tx1"/>
                </a:solidFill>
                <a:miter lim="800000"/>
                <a:headEnd/>
                <a:tailEnd/>
              </a:ln>
            </p:spPr>
            <p:txBody>
              <a:bodyPr wrap="square">
                <a:spAutoFit/>
              </a:bodyPr>
              <a:lstStyle/>
              <a:p>
                <a:pPr algn="ctr" defTabSz="685800">
                  <a:defRPr/>
                </a:pPr>
                <a:r>
                  <a:rPr lang="en-US" sz="1500" err="1">
                    <a:solidFill>
                      <a:prstClr val="black"/>
                    </a:solidFill>
                    <a:latin typeface="+mj-lt"/>
                    <a:cs typeface="Arial" panose="020B0604020202020204" pitchFamily="34" charset="0"/>
                  </a:rPr>
                  <a:t>Exon</a:t>
                </a:r>
                <a:r>
                  <a:rPr lang="en-US" sz="1500">
                    <a:solidFill>
                      <a:prstClr val="black"/>
                    </a:solidFill>
                    <a:latin typeface="+mj-lt"/>
                    <a:cs typeface="Arial" panose="020B0604020202020204" pitchFamily="34" charset="0"/>
                  </a:rPr>
                  <a:t> 19 deletion</a:t>
                </a:r>
              </a:p>
            </p:txBody>
          </p:sp>
          <p:cxnSp>
            <p:nvCxnSpPr>
              <p:cNvPr id="7" name="Straight Arrow Connector 6"/>
              <p:cNvCxnSpPr/>
              <p:nvPr/>
            </p:nvCxnSpPr>
            <p:spPr bwMode="auto">
              <a:xfrm>
                <a:off x="2743200" y="2514600"/>
                <a:ext cx="762000" cy="76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12" name="Group 22"/>
          <p:cNvGrpSpPr/>
          <p:nvPr/>
        </p:nvGrpSpPr>
        <p:grpSpPr>
          <a:xfrm>
            <a:off x="4228064" y="1164530"/>
            <a:ext cx="2743200" cy="914400"/>
            <a:chOff x="4953000" y="2667000"/>
            <a:chExt cx="3657600" cy="1219200"/>
          </a:xfrm>
        </p:grpSpPr>
        <p:sp>
          <p:nvSpPr>
            <p:cNvPr id="13" name="TextBox 16"/>
            <p:cNvSpPr txBox="1">
              <a:spLocks noChangeArrowheads="1"/>
            </p:cNvSpPr>
            <p:nvPr/>
          </p:nvSpPr>
          <p:spPr bwMode="auto">
            <a:xfrm>
              <a:off x="6172200" y="2667000"/>
              <a:ext cx="2438400" cy="430887"/>
            </a:xfrm>
            <a:prstGeom prst="rect">
              <a:avLst/>
            </a:prstGeom>
            <a:noFill/>
            <a:ln w="28575">
              <a:solidFill>
                <a:schemeClr val="accent1"/>
              </a:solidFill>
              <a:miter lim="800000"/>
              <a:headEnd/>
              <a:tailEnd/>
            </a:ln>
          </p:spPr>
          <p:txBody>
            <a:bodyPr>
              <a:spAutoFit/>
            </a:bodyPr>
            <a:lstStyle/>
            <a:p>
              <a:pPr algn="ctr" defTabSz="685800">
                <a:defRPr/>
              </a:pPr>
              <a:r>
                <a:rPr lang="en-US" sz="1500" err="1">
                  <a:solidFill>
                    <a:schemeClr val="bg2">
                      <a:lumMod val="50000"/>
                    </a:schemeClr>
                  </a:solidFill>
                  <a:latin typeface="+mj-lt"/>
                  <a:cs typeface="Arial" panose="020B0604020202020204" pitchFamily="34" charset="0"/>
                </a:rPr>
                <a:t>Exon</a:t>
              </a:r>
              <a:r>
                <a:rPr lang="en-US" sz="1500">
                  <a:solidFill>
                    <a:schemeClr val="bg2">
                      <a:lumMod val="50000"/>
                    </a:schemeClr>
                  </a:solidFill>
                  <a:latin typeface="+mj-lt"/>
                  <a:cs typeface="Arial" panose="020B0604020202020204" pitchFamily="34" charset="0"/>
                </a:rPr>
                <a:t> 20 Insertion</a:t>
              </a:r>
            </a:p>
          </p:txBody>
        </p:sp>
        <p:cxnSp>
          <p:nvCxnSpPr>
            <p:cNvPr id="14" name="Straight Arrow Connector 13"/>
            <p:cNvCxnSpPr/>
            <p:nvPr/>
          </p:nvCxnSpPr>
          <p:spPr bwMode="auto">
            <a:xfrm flipH="1">
              <a:off x="4953000" y="3200400"/>
              <a:ext cx="990600" cy="685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5" name="Group 20"/>
          <p:cNvGrpSpPr/>
          <p:nvPr/>
        </p:nvGrpSpPr>
        <p:grpSpPr>
          <a:xfrm>
            <a:off x="900244" y="2148368"/>
            <a:ext cx="1771650" cy="1182649"/>
            <a:chOff x="76200" y="3962400"/>
            <a:chExt cx="2362200" cy="1576864"/>
          </a:xfrm>
        </p:grpSpPr>
        <p:cxnSp>
          <p:nvCxnSpPr>
            <p:cNvPr id="16" name="Straight Arrow Connector 15"/>
            <p:cNvCxnSpPr/>
            <p:nvPr/>
          </p:nvCxnSpPr>
          <p:spPr>
            <a:xfrm flipH="1">
              <a:off x="1371600" y="3962400"/>
              <a:ext cx="914400" cy="609600"/>
            </a:xfrm>
            <a:prstGeom prst="straightConnector1">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TextBox 7"/>
            <p:cNvSpPr txBox="1">
              <a:spLocks noChangeArrowheads="1"/>
            </p:cNvSpPr>
            <p:nvPr/>
          </p:nvSpPr>
          <p:spPr bwMode="auto">
            <a:xfrm>
              <a:off x="76200" y="4800600"/>
              <a:ext cx="2362200" cy="738664"/>
            </a:xfrm>
            <a:prstGeom prst="rect">
              <a:avLst/>
            </a:prstGeom>
            <a:solidFill>
              <a:schemeClr val="bg1"/>
            </a:solidFill>
            <a:ln w="19050">
              <a:solidFill>
                <a:schemeClr val="tx1"/>
              </a:solidFill>
              <a:miter lim="800000"/>
              <a:headEnd/>
              <a:tailEnd/>
            </a:ln>
          </p:spPr>
          <p:txBody>
            <a:bodyPr>
              <a:spAutoFit/>
            </a:bodyPr>
            <a:lstStyle/>
            <a:p>
              <a:pPr algn="ctr" defTabSz="685800">
                <a:defRPr/>
              </a:pPr>
              <a:r>
                <a:rPr lang="en-US" sz="1500">
                  <a:solidFill>
                    <a:prstClr val="black"/>
                  </a:solidFill>
                  <a:cs typeface="Arial" panose="020B0604020202020204" pitchFamily="34" charset="0"/>
                </a:rPr>
                <a:t>“Uncommon”</a:t>
              </a:r>
            </a:p>
            <a:p>
              <a:pPr algn="ctr" defTabSz="685800">
                <a:defRPr/>
              </a:pPr>
              <a:r>
                <a:rPr lang="en-US" sz="1500">
                  <a:solidFill>
                    <a:prstClr val="black"/>
                  </a:solidFill>
                  <a:cs typeface="Arial" panose="020B0604020202020204" pitchFamily="34" charset="0"/>
                </a:rPr>
                <a:t>G719X, L861Q</a:t>
              </a:r>
            </a:p>
          </p:txBody>
        </p:sp>
      </p:grpSp>
      <p:sp>
        <p:nvSpPr>
          <p:cNvPr id="18" name="TextBox 17"/>
          <p:cNvSpPr txBox="1"/>
          <p:nvPr/>
        </p:nvSpPr>
        <p:spPr>
          <a:xfrm>
            <a:off x="5218489" y="3343300"/>
            <a:ext cx="3925511" cy="954107"/>
          </a:xfrm>
          <a:prstGeom prst="rect">
            <a:avLst/>
          </a:prstGeom>
          <a:noFill/>
        </p:spPr>
        <p:txBody>
          <a:bodyPr wrap="square" rtlCol="0">
            <a:spAutoFit/>
          </a:bodyPr>
          <a:lstStyle/>
          <a:p>
            <a:pPr defTabSz="685800">
              <a:defRPr/>
            </a:pPr>
            <a:r>
              <a:rPr lang="en-US" sz="1400" u="sng">
                <a:solidFill>
                  <a:prstClr val="black"/>
                </a:solidFill>
                <a:latin typeface="Calibri" panose="020F0502020204030204" pitchFamily="34" charset="0"/>
                <a:ea typeface="Comic Sans MS" charset="0"/>
                <a:cs typeface="Calibri" panose="020F0502020204030204" pitchFamily="34" charset="0"/>
              </a:rPr>
              <a:t>Exon 19/L858R </a:t>
            </a:r>
            <a:r>
              <a:rPr lang="mr-IN" sz="1400">
                <a:solidFill>
                  <a:prstClr val="black"/>
                </a:solidFill>
                <a:latin typeface="Calibri" panose="020F0502020204030204" pitchFamily="34" charset="0"/>
                <a:ea typeface="Comic Sans MS" charset="0"/>
                <a:cs typeface="Comic Sans MS" charset="0"/>
              </a:rPr>
              <a:t>–</a:t>
            </a:r>
            <a:r>
              <a:rPr lang="en-US" sz="1400">
                <a:solidFill>
                  <a:prstClr val="black"/>
                </a:solidFill>
                <a:latin typeface="Calibri" panose="020F0502020204030204" pitchFamily="34" charset="0"/>
                <a:ea typeface="Comic Sans MS" charset="0"/>
                <a:cs typeface="Calibri" panose="020F0502020204030204" pitchFamily="34" charset="0"/>
              </a:rPr>
              <a:t> 85% - </a:t>
            </a:r>
            <a:r>
              <a:rPr lang="en-US" sz="1400" err="1">
                <a:solidFill>
                  <a:prstClr val="black"/>
                </a:solidFill>
                <a:latin typeface="Calibri" panose="020F0502020204030204" pitchFamily="34" charset="0"/>
                <a:ea typeface="Comic Sans MS" charset="0"/>
                <a:cs typeface="Calibri" panose="020F0502020204030204" pitchFamily="34" charset="0"/>
              </a:rPr>
              <a:t>erlotinib</a:t>
            </a:r>
            <a:r>
              <a:rPr lang="en-US" sz="1400">
                <a:solidFill>
                  <a:prstClr val="black"/>
                </a:solidFill>
                <a:latin typeface="Calibri" panose="020F0502020204030204" pitchFamily="34" charset="0"/>
                <a:ea typeface="Comic Sans MS" charset="0"/>
                <a:cs typeface="Calibri" panose="020F0502020204030204" pitchFamily="34" charset="0"/>
              </a:rPr>
              <a:t>, </a:t>
            </a:r>
            <a:r>
              <a:rPr lang="en-US" sz="1400" err="1">
                <a:solidFill>
                  <a:prstClr val="black"/>
                </a:solidFill>
                <a:latin typeface="Calibri" panose="020F0502020204030204" pitchFamily="34" charset="0"/>
                <a:ea typeface="Comic Sans MS" charset="0"/>
                <a:cs typeface="Calibri" panose="020F0502020204030204" pitchFamily="34" charset="0"/>
              </a:rPr>
              <a:t>gefitinib</a:t>
            </a:r>
            <a:r>
              <a:rPr lang="en-US" sz="1400">
                <a:solidFill>
                  <a:prstClr val="black"/>
                </a:solidFill>
                <a:latin typeface="Calibri" panose="020F0502020204030204" pitchFamily="34" charset="0"/>
                <a:ea typeface="Comic Sans MS" charset="0"/>
                <a:cs typeface="Calibri" panose="020F0502020204030204" pitchFamily="34" charset="0"/>
              </a:rPr>
              <a:t>, </a:t>
            </a:r>
            <a:r>
              <a:rPr lang="en-US" sz="1400" err="1">
                <a:solidFill>
                  <a:prstClr val="black"/>
                </a:solidFill>
                <a:latin typeface="Calibri" panose="020F0502020204030204" pitchFamily="34" charset="0"/>
                <a:ea typeface="Comic Sans MS" charset="0"/>
                <a:cs typeface="Calibri" panose="020F0502020204030204" pitchFamily="34" charset="0"/>
              </a:rPr>
              <a:t>afatinib</a:t>
            </a:r>
            <a:r>
              <a:rPr lang="en-US" sz="1400">
                <a:solidFill>
                  <a:prstClr val="black"/>
                </a:solidFill>
                <a:latin typeface="Calibri" panose="020F0502020204030204" pitchFamily="34" charset="0"/>
                <a:ea typeface="Comic Sans MS" charset="0"/>
                <a:cs typeface="Calibri" panose="020F0502020204030204" pitchFamily="34" charset="0"/>
              </a:rPr>
              <a:t>, </a:t>
            </a:r>
            <a:r>
              <a:rPr lang="en-US" sz="1400" err="1">
                <a:solidFill>
                  <a:prstClr val="black"/>
                </a:solidFill>
                <a:latin typeface="Calibri" panose="020F0502020204030204" pitchFamily="34" charset="0"/>
                <a:ea typeface="Comic Sans MS" charset="0"/>
                <a:cs typeface="Calibri" panose="020F0502020204030204" pitchFamily="34" charset="0"/>
              </a:rPr>
              <a:t>dacomitinib</a:t>
            </a:r>
            <a:r>
              <a:rPr lang="en-US" sz="1400">
                <a:solidFill>
                  <a:prstClr val="black"/>
                </a:solidFill>
                <a:latin typeface="Calibri" panose="020F0502020204030204" pitchFamily="34" charset="0"/>
                <a:ea typeface="Comic Sans MS" charset="0"/>
                <a:cs typeface="Calibri" panose="020F0502020204030204" pitchFamily="34" charset="0"/>
              </a:rPr>
              <a:t> &amp; </a:t>
            </a:r>
            <a:r>
              <a:rPr lang="en-US" sz="1400" err="1">
                <a:solidFill>
                  <a:prstClr val="black"/>
                </a:solidFill>
                <a:latin typeface="Calibri" panose="020F0502020204030204" pitchFamily="34" charset="0"/>
                <a:ea typeface="Comic Sans MS" charset="0"/>
                <a:cs typeface="Calibri" panose="020F0502020204030204" pitchFamily="34" charset="0"/>
              </a:rPr>
              <a:t>osimertinib</a:t>
            </a:r>
            <a:endParaRPr lang="en-US" sz="1400">
              <a:solidFill>
                <a:prstClr val="black"/>
              </a:solidFill>
              <a:latin typeface="Calibri" panose="020F0502020204030204" pitchFamily="34" charset="0"/>
              <a:ea typeface="Comic Sans MS" charset="0"/>
              <a:cs typeface="Calibri" panose="020F0502020204030204" pitchFamily="34" charset="0"/>
            </a:endParaRPr>
          </a:p>
          <a:p>
            <a:pPr defTabSz="685800">
              <a:defRPr/>
            </a:pPr>
            <a:r>
              <a:rPr lang="en-US" sz="1400" u="sng">
                <a:solidFill>
                  <a:prstClr val="black"/>
                </a:solidFill>
                <a:latin typeface="Calibri" panose="020F0502020204030204" pitchFamily="34" charset="0"/>
                <a:ea typeface="Comic Sans MS" charset="0"/>
                <a:cs typeface="Calibri" panose="020F0502020204030204" pitchFamily="34" charset="0"/>
              </a:rPr>
              <a:t>G719X, L861Q, S768I </a:t>
            </a:r>
            <a:r>
              <a:rPr lang="mr-IN" sz="1400">
                <a:solidFill>
                  <a:prstClr val="black"/>
                </a:solidFill>
                <a:latin typeface="Calibri" panose="020F0502020204030204" pitchFamily="34" charset="0"/>
                <a:ea typeface="Comic Sans MS" charset="0"/>
                <a:cs typeface="Comic Sans MS" charset="0"/>
              </a:rPr>
              <a:t>–</a:t>
            </a:r>
            <a:r>
              <a:rPr lang="en-US" sz="1400">
                <a:solidFill>
                  <a:prstClr val="black"/>
                </a:solidFill>
                <a:latin typeface="Calibri" panose="020F0502020204030204" pitchFamily="34" charset="0"/>
                <a:ea typeface="Comic Sans MS" charset="0"/>
                <a:cs typeface="Calibri" panose="020F0502020204030204" pitchFamily="34" charset="0"/>
              </a:rPr>
              <a:t> 8-10% - </a:t>
            </a:r>
            <a:r>
              <a:rPr lang="en-US" sz="1400" err="1">
                <a:solidFill>
                  <a:prstClr val="black"/>
                </a:solidFill>
                <a:latin typeface="Calibri" panose="020F0502020204030204" pitchFamily="34" charset="0"/>
                <a:ea typeface="Comic Sans MS" charset="0"/>
                <a:cs typeface="Calibri" panose="020F0502020204030204" pitchFamily="34" charset="0"/>
              </a:rPr>
              <a:t>afatinib</a:t>
            </a:r>
            <a:endParaRPr lang="en-US" sz="1400">
              <a:solidFill>
                <a:prstClr val="black"/>
              </a:solidFill>
              <a:latin typeface="Calibri" panose="020F0502020204030204" pitchFamily="34" charset="0"/>
              <a:ea typeface="Comic Sans MS" charset="0"/>
              <a:cs typeface="Calibri" panose="020F0502020204030204" pitchFamily="34" charset="0"/>
            </a:endParaRPr>
          </a:p>
          <a:p>
            <a:pPr defTabSz="685800">
              <a:defRPr/>
            </a:pPr>
            <a:r>
              <a:rPr lang="en-US" sz="1400" u="sng">
                <a:solidFill>
                  <a:prstClr val="black"/>
                </a:solidFill>
                <a:latin typeface="Calibri" panose="020F0502020204030204" pitchFamily="34" charset="0"/>
                <a:ea typeface="Comic Sans MS" charset="0"/>
                <a:cs typeface="Calibri" panose="020F0502020204030204" pitchFamily="34" charset="0"/>
              </a:rPr>
              <a:t>Exon 20 </a:t>
            </a:r>
            <a:r>
              <a:rPr lang="en-US" sz="1400">
                <a:solidFill>
                  <a:prstClr val="black"/>
                </a:solidFill>
                <a:latin typeface="Calibri" panose="020F0502020204030204" pitchFamily="34" charset="0"/>
                <a:ea typeface="Comic Sans MS" charset="0"/>
                <a:cs typeface="Calibri" panose="020F0502020204030204" pitchFamily="34" charset="0"/>
              </a:rPr>
              <a:t>- 5-7% -  </a:t>
            </a:r>
            <a:r>
              <a:rPr lang="en-US" sz="1400" err="1">
                <a:solidFill>
                  <a:prstClr val="black"/>
                </a:solidFill>
                <a:latin typeface="Calibri" panose="020F0502020204030204" pitchFamily="34" charset="0"/>
                <a:ea typeface="Comic Sans MS" charset="0"/>
                <a:cs typeface="Calibri" panose="020F0502020204030204" pitchFamily="34" charset="0"/>
              </a:rPr>
              <a:t>amivantimab</a:t>
            </a:r>
            <a:r>
              <a:rPr lang="en-US" sz="1400">
                <a:solidFill>
                  <a:prstClr val="black"/>
                </a:solidFill>
                <a:latin typeface="Calibri" panose="020F0502020204030204" pitchFamily="34" charset="0"/>
                <a:ea typeface="Comic Sans MS" charset="0"/>
                <a:cs typeface="Calibri" panose="020F0502020204030204" pitchFamily="34" charset="0"/>
              </a:rPr>
              <a:t> (</a:t>
            </a:r>
            <a:r>
              <a:rPr lang="en-US" sz="1400" err="1">
                <a:solidFill>
                  <a:prstClr val="black"/>
                </a:solidFill>
                <a:latin typeface="Calibri" panose="020F0502020204030204" pitchFamily="34" charset="0"/>
                <a:ea typeface="Comic Sans MS" charset="0"/>
                <a:cs typeface="Calibri" panose="020F0502020204030204" pitchFamily="34" charset="0"/>
              </a:rPr>
              <a:t>mobocertinib</a:t>
            </a:r>
            <a:r>
              <a:rPr lang="en-US" sz="1400">
                <a:solidFill>
                  <a:prstClr val="black"/>
                </a:solidFill>
                <a:latin typeface="Calibri" panose="020F0502020204030204" pitchFamily="34" charset="0"/>
                <a:ea typeface="Comic Sans MS" charset="0"/>
                <a:cs typeface="Calibri" panose="020F0502020204030204" pitchFamily="34" charset="0"/>
              </a:rPr>
              <a:t>)</a:t>
            </a:r>
          </a:p>
        </p:txBody>
      </p:sp>
      <p:sp>
        <p:nvSpPr>
          <p:cNvPr id="19" name="Rectangle 2"/>
          <p:cNvSpPr txBox="1">
            <a:spLocks noChangeArrowheads="1"/>
          </p:cNvSpPr>
          <p:nvPr/>
        </p:nvSpPr>
        <p:spPr>
          <a:xfrm>
            <a:off x="1003781" y="160822"/>
            <a:ext cx="8962697" cy="56306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685800">
              <a:defRPr/>
            </a:pPr>
            <a:r>
              <a:rPr lang="en-US" sz="2800">
                <a:solidFill>
                  <a:schemeClr val="bg2">
                    <a:lumMod val="50000"/>
                  </a:schemeClr>
                </a:solidFill>
                <a:latin typeface="Calibri" panose="020F0502020204030204" pitchFamily="34" charset="0"/>
                <a:ea typeface="Comic Sans MS" charset="0"/>
                <a:cs typeface="Calibri" panose="020F0502020204030204" pitchFamily="34" charset="0"/>
              </a:rPr>
              <a:t>Different Subtypes of EGFR Mutations</a:t>
            </a:r>
          </a:p>
        </p:txBody>
      </p:sp>
    </p:spTree>
    <p:extLst>
      <p:ext uri="{BB962C8B-B14F-4D97-AF65-F5344CB8AC3E}">
        <p14:creationId xmlns:p14="http://schemas.microsoft.com/office/powerpoint/2010/main" val="173277097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9" name="Chart 178">
            <a:extLst>
              <a:ext uri="{FF2B5EF4-FFF2-40B4-BE49-F238E27FC236}">
                <a16:creationId xmlns:a16="http://schemas.microsoft.com/office/drawing/2014/main" id="{B227B951-F08F-97F4-C236-C15D25053DB1}"/>
              </a:ext>
            </a:extLst>
          </p:cNvPr>
          <p:cNvGraphicFramePr/>
          <p:nvPr/>
        </p:nvGraphicFramePr>
        <p:xfrm>
          <a:off x="498344" y="2864790"/>
          <a:ext cx="3378577" cy="1502452"/>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A47F4689-6D68-44CA-83AD-BF7FB9E21A46}"/>
              </a:ext>
            </a:extLst>
          </p:cNvPr>
          <p:cNvSpPr>
            <a:spLocks noGrp="1"/>
          </p:cNvSpPr>
          <p:nvPr>
            <p:ph type="title"/>
          </p:nvPr>
        </p:nvSpPr>
        <p:spPr>
          <a:xfrm>
            <a:off x="-225741" y="-24777"/>
            <a:ext cx="9252480" cy="914729"/>
          </a:xfrm>
        </p:spPr>
        <p:txBody>
          <a:bodyPr anchor="t"/>
          <a:lstStyle/>
          <a:p>
            <a:r>
              <a:rPr lang="en-GB" sz="1875"/>
              <a:t>PAPILLON (Phase 3): </a:t>
            </a:r>
            <a:r>
              <a:rPr lang="en-GB" sz="1875" err="1"/>
              <a:t>Amivantamab</a:t>
            </a:r>
            <a:r>
              <a:rPr lang="en-GB" sz="1875"/>
              <a:t> + chemotherapy vs chemo as 1L treatment for </a:t>
            </a:r>
            <a:r>
              <a:rPr lang="en-GB" sz="1875" i="1"/>
              <a:t>EGFR</a:t>
            </a:r>
            <a:r>
              <a:rPr lang="en-GB" sz="1875"/>
              <a:t> exon 20 insertion-mutated advanced NSCLC</a:t>
            </a:r>
          </a:p>
        </p:txBody>
      </p:sp>
      <p:sp>
        <p:nvSpPr>
          <p:cNvPr id="3" name="Text Placeholder 2">
            <a:extLst>
              <a:ext uri="{FF2B5EF4-FFF2-40B4-BE49-F238E27FC236}">
                <a16:creationId xmlns:a16="http://schemas.microsoft.com/office/drawing/2014/main" id="{6E73E851-AE2E-4082-B9BF-91764D68C7A4}"/>
              </a:ext>
            </a:extLst>
          </p:cNvPr>
          <p:cNvSpPr>
            <a:spLocks noGrp="1"/>
          </p:cNvSpPr>
          <p:nvPr>
            <p:ph type="body" sz="quarter" idx="10"/>
          </p:nvPr>
        </p:nvSpPr>
        <p:spPr>
          <a:xfrm>
            <a:off x="3840551" y="4805025"/>
            <a:ext cx="4997775" cy="182825"/>
          </a:xfrm>
        </p:spPr>
        <p:txBody>
          <a:bodyPr/>
          <a:lstStyle/>
          <a:p>
            <a:r>
              <a:rPr lang="en-GB"/>
              <a:t>Girard N, et al. ESMO 2023. Abstract LBA5. </a:t>
            </a:r>
          </a:p>
        </p:txBody>
      </p:sp>
      <p:sp>
        <p:nvSpPr>
          <p:cNvPr id="5" name="Rounded Rectangle 2">
            <a:extLst>
              <a:ext uri="{FF2B5EF4-FFF2-40B4-BE49-F238E27FC236}">
                <a16:creationId xmlns:a16="http://schemas.microsoft.com/office/drawing/2014/main" id="{EA1498C9-49E4-BB23-110F-53574D5849C4}"/>
              </a:ext>
            </a:extLst>
          </p:cNvPr>
          <p:cNvSpPr>
            <a:spLocks noChangeArrowheads="1"/>
          </p:cNvSpPr>
          <p:nvPr/>
        </p:nvSpPr>
        <p:spPr bwMode="auto">
          <a:xfrm>
            <a:off x="2139643" y="651034"/>
            <a:ext cx="1568558" cy="408817"/>
          </a:xfrm>
          <a:prstGeom prst="roundRect">
            <a:avLst>
              <a:gd name="adj" fmla="val 0"/>
            </a:avLst>
          </a:prstGeom>
          <a:solidFill>
            <a:srgbClr val="0070C0"/>
          </a:solidFill>
          <a:ln w="9525" algn="ctr">
            <a:noFill/>
            <a:round/>
            <a:headEnd/>
            <a:tailEnd/>
          </a:ln>
        </p:spPr>
        <p:txBody>
          <a:bodyPr anchor="ctr"/>
          <a:lstStyle/>
          <a:p>
            <a:pPr algn="ctr" defTabSz="685691" fontAlgn="auto">
              <a:spcBef>
                <a:spcPts val="0"/>
              </a:spcBef>
              <a:spcAft>
                <a:spcPts val="0"/>
              </a:spcAft>
              <a:defRPr/>
            </a:pPr>
            <a:r>
              <a:rPr lang="en-US" sz="900" b="1" kern="0">
                <a:solidFill>
                  <a:srgbClr val="FFFFFF"/>
                </a:solidFill>
                <a:latin typeface="Calibri" panose="020F0502020204030204"/>
                <a:ea typeface="Verdana" panose="020B0604030504040204" pitchFamily="34" charset="0"/>
                <a:cs typeface="+mn-cs"/>
              </a:rPr>
              <a:t>Amivantamab-chemotherapy </a:t>
            </a:r>
          </a:p>
          <a:p>
            <a:pPr algn="ctr" defTabSz="685691" fontAlgn="auto">
              <a:spcBef>
                <a:spcPts val="0"/>
              </a:spcBef>
              <a:spcAft>
                <a:spcPts val="0"/>
              </a:spcAft>
              <a:defRPr/>
            </a:pPr>
            <a:r>
              <a:rPr lang="en-US" sz="900" kern="0">
                <a:solidFill>
                  <a:srgbClr val="FFFFFF"/>
                </a:solidFill>
                <a:latin typeface="Calibri" panose="020F0502020204030204"/>
                <a:ea typeface="Verdana" panose="020B0604030504040204" pitchFamily="34" charset="0"/>
                <a:cs typeface="+mn-cs"/>
              </a:rPr>
              <a:t>(n=153)</a:t>
            </a:r>
          </a:p>
        </p:txBody>
      </p:sp>
      <p:sp>
        <p:nvSpPr>
          <p:cNvPr id="6" name="Rounded Rectangle 3">
            <a:extLst>
              <a:ext uri="{FF2B5EF4-FFF2-40B4-BE49-F238E27FC236}">
                <a16:creationId xmlns:a16="http://schemas.microsoft.com/office/drawing/2014/main" id="{7DE284AE-E8BB-B1FD-DFEF-8E26212300E2}"/>
              </a:ext>
            </a:extLst>
          </p:cNvPr>
          <p:cNvSpPr>
            <a:spLocks noChangeArrowheads="1"/>
          </p:cNvSpPr>
          <p:nvPr/>
        </p:nvSpPr>
        <p:spPr bwMode="auto">
          <a:xfrm>
            <a:off x="2139643" y="1211720"/>
            <a:ext cx="1568558" cy="274592"/>
          </a:xfrm>
          <a:prstGeom prst="roundRect">
            <a:avLst>
              <a:gd name="adj" fmla="val 0"/>
            </a:avLst>
          </a:prstGeom>
          <a:solidFill>
            <a:schemeClr val="bg1">
              <a:lumMod val="50000"/>
            </a:schemeClr>
          </a:solidFill>
          <a:ln w="9525" algn="ctr">
            <a:noFill/>
            <a:round/>
            <a:headEnd/>
            <a:tailEnd/>
          </a:ln>
        </p:spPr>
        <p:txBody>
          <a:bodyPr anchor="ctr"/>
          <a:lstStyle/>
          <a:p>
            <a:pPr algn="ctr" defTabSz="685691" fontAlgn="auto">
              <a:spcBef>
                <a:spcPts val="0"/>
              </a:spcBef>
              <a:spcAft>
                <a:spcPts val="0"/>
              </a:spcAft>
              <a:defRPr/>
            </a:pPr>
            <a:r>
              <a:rPr lang="en-US" sz="900" b="1" kern="0">
                <a:solidFill>
                  <a:srgbClr val="FFFFFF"/>
                </a:solidFill>
                <a:latin typeface="Calibri" panose="020F0502020204030204"/>
                <a:ea typeface="Verdana" panose="020B0604030504040204" pitchFamily="34" charset="0"/>
                <a:cs typeface="+mn-cs"/>
              </a:rPr>
              <a:t>Chemotherapy</a:t>
            </a:r>
            <a:br>
              <a:rPr lang="en-US" sz="900" kern="0">
                <a:solidFill>
                  <a:srgbClr val="FFFFFF"/>
                </a:solidFill>
                <a:latin typeface="Calibri" panose="020F0502020204030204"/>
                <a:ea typeface="Verdana" panose="020B0604030504040204" pitchFamily="34" charset="0"/>
                <a:cs typeface="+mn-cs"/>
              </a:rPr>
            </a:br>
            <a:r>
              <a:rPr lang="en-US" sz="900" kern="0">
                <a:solidFill>
                  <a:srgbClr val="FFFFFF"/>
                </a:solidFill>
                <a:latin typeface="Calibri" panose="020F0502020204030204"/>
                <a:ea typeface="Verdana" panose="020B0604030504040204" pitchFamily="34" charset="0"/>
                <a:cs typeface="+mn-cs"/>
              </a:rPr>
              <a:t>(n=155)</a:t>
            </a:r>
          </a:p>
        </p:txBody>
      </p:sp>
      <p:sp>
        <p:nvSpPr>
          <p:cNvPr id="21" name="Rounded Rectangle 2">
            <a:extLst>
              <a:ext uri="{FF2B5EF4-FFF2-40B4-BE49-F238E27FC236}">
                <a16:creationId xmlns:a16="http://schemas.microsoft.com/office/drawing/2014/main" id="{1A70FC7D-B4CB-E6B5-2E58-2A479A56046F}"/>
              </a:ext>
            </a:extLst>
          </p:cNvPr>
          <p:cNvSpPr>
            <a:spLocks noChangeArrowheads="1"/>
          </p:cNvSpPr>
          <p:nvPr/>
        </p:nvSpPr>
        <p:spPr bwMode="auto">
          <a:xfrm>
            <a:off x="3899679" y="867668"/>
            <a:ext cx="1170396" cy="627966"/>
          </a:xfrm>
          <a:prstGeom prst="roundRect">
            <a:avLst>
              <a:gd name="adj" fmla="val 0"/>
            </a:avLst>
          </a:prstGeom>
          <a:solidFill>
            <a:srgbClr val="0070C0"/>
          </a:solidFill>
          <a:ln w="9525" algn="ctr">
            <a:noFill/>
            <a:round/>
            <a:headEnd/>
            <a:tailEnd/>
          </a:ln>
        </p:spPr>
        <p:txBody>
          <a:bodyPr anchor="ctr"/>
          <a:lstStyle/>
          <a:p>
            <a:pPr algn="ctr" defTabSz="685691" fontAlgn="auto">
              <a:spcBef>
                <a:spcPts val="0"/>
              </a:spcBef>
              <a:spcAft>
                <a:spcPts val="0"/>
              </a:spcAft>
              <a:defRPr/>
            </a:pPr>
            <a:r>
              <a:rPr lang="en-US" sz="900" b="1" kern="0">
                <a:solidFill>
                  <a:srgbClr val="FFFFFF"/>
                </a:solidFill>
                <a:latin typeface="Calibri" panose="020F0502020204030204"/>
                <a:ea typeface="Verdana" panose="020B0604030504040204" pitchFamily="34" charset="0"/>
                <a:cs typeface="+mn-cs"/>
              </a:rPr>
              <a:t>Optional crossover to 2</a:t>
            </a:r>
            <a:r>
              <a:rPr lang="en-US" sz="900" b="1" kern="0" baseline="30000">
                <a:solidFill>
                  <a:srgbClr val="FFFFFF"/>
                </a:solidFill>
                <a:latin typeface="Calibri" panose="020F0502020204030204"/>
                <a:ea typeface="Verdana" panose="020B0604030504040204" pitchFamily="34" charset="0"/>
                <a:cs typeface="+mn-cs"/>
              </a:rPr>
              <a:t>nd</a:t>
            </a:r>
            <a:r>
              <a:rPr lang="en-US" sz="900" b="1" kern="0">
                <a:solidFill>
                  <a:srgbClr val="FFFFFF"/>
                </a:solidFill>
                <a:latin typeface="Calibri" panose="020F0502020204030204"/>
                <a:ea typeface="Verdana" panose="020B0604030504040204" pitchFamily="34" charset="0"/>
                <a:cs typeface="+mn-cs"/>
              </a:rPr>
              <a:t>-line amivantamab monotherapy</a:t>
            </a:r>
            <a:r>
              <a:rPr lang="en-US" sz="900" b="1" baseline="30000">
                <a:solidFill>
                  <a:srgbClr val="FFFFFF"/>
                </a:solidFill>
                <a:latin typeface="Calibri" panose="020F0502020204030204"/>
                <a:ea typeface="Verdana" panose="020B0604030504040204" pitchFamily="34" charset="0"/>
                <a:cs typeface="+mn-cs"/>
              </a:rPr>
              <a:t>e</a:t>
            </a:r>
            <a:endParaRPr lang="en-US" sz="900" b="1" kern="0">
              <a:solidFill>
                <a:srgbClr val="FFFFFF"/>
              </a:solidFill>
              <a:latin typeface="Calibri" panose="020F0502020204030204"/>
              <a:ea typeface="Verdana" panose="020B0604030504040204" pitchFamily="34" charset="0"/>
              <a:cs typeface="+mn-cs"/>
            </a:endParaRPr>
          </a:p>
        </p:txBody>
      </p:sp>
      <p:grpSp>
        <p:nvGrpSpPr>
          <p:cNvPr id="26" name="Group 25">
            <a:extLst>
              <a:ext uri="{FF2B5EF4-FFF2-40B4-BE49-F238E27FC236}">
                <a16:creationId xmlns:a16="http://schemas.microsoft.com/office/drawing/2014/main" id="{24583302-B395-319F-28D8-A112BCAD55ED}"/>
              </a:ext>
            </a:extLst>
          </p:cNvPr>
          <p:cNvGrpSpPr/>
          <p:nvPr/>
        </p:nvGrpSpPr>
        <p:grpSpPr>
          <a:xfrm>
            <a:off x="76195" y="1967382"/>
            <a:ext cx="1568558" cy="771923"/>
            <a:chOff x="2349573" y="4051111"/>
            <a:chExt cx="4118964" cy="774175"/>
          </a:xfrm>
        </p:grpSpPr>
        <p:sp>
          <p:nvSpPr>
            <p:cNvPr id="27" name="TextBox 26">
              <a:extLst>
                <a:ext uri="{FF2B5EF4-FFF2-40B4-BE49-F238E27FC236}">
                  <a16:creationId xmlns:a16="http://schemas.microsoft.com/office/drawing/2014/main" id="{CBB947B3-051E-ED73-BF41-EA456C405D36}"/>
                </a:ext>
              </a:extLst>
            </p:cNvPr>
            <p:cNvSpPr txBox="1"/>
            <p:nvPr/>
          </p:nvSpPr>
          <p:spPr>
            <a:xfrm>
              <a:off x="2358205" y="4051111"/>
              <a:ext cx="4110330" cy="231505"/>
            </a:xfrm>
            <a:prstGeom prst="rect">
              <a:avLst/>
            </a:prstGeom>
            <a:solidFill>
              <a:schemeClr val="tx2"/>
            </a:solidFill>
          </p:spPr>
          <p:txBody>
            <a:bodyPr wrap="square" rIns="54000" rtlCol="0">
              <a:spAutoFit/>
            </a:bodyPr>
            <a:lstStyle/>
            <a:p>
              <a:pPr defTabSz="604815" fontAlgn="auto">
                <a:spcBef>
                  <a:spcPts val="0"/>
                </a:spcBef>
                <a:spcAft>
                  <a:spcPts val="0"/>
                </a:spcAft>
                <a:defRPr/>
              </a:pPr>
              <a:r>
                <a:rPr lang="en-GB" sz="900" b="1" kern="0">
                  <a:solidFill>
                    <a:prstClr val="white"/>
                  </a:solidFill>
                  <a:latin typeface="Calibri" panose="020F0502020204030204"/>
                  <a:ea typeface="MS PGothic" panose="020B0600070205080204" pitchFamily="34" charset="-128"/>
                  <a:cs typeface="Arial" charset="0"/>
                </a:rPr>
                <a:t>Stratification factors</a:t>
              </a:r>
              <a:endParaRPr lang="en-GB" sz="900" b="1" kern="0" baseline="30000">
                <a:solidFill>
                  <a:prstClr val="white"/>
                </a:solidFill>
                <a:latin typeface="Calibri" panose="020F0502020204030204"/>
                <a:ea typeface="MS PGothic" panose="020B0600070205080204" pitchFamily="34" charset="-128"/>
                <a:cs typeface="Arial" charset="0"/>
              </a:endParaRPr>
            </a:p>
          </p:txBody>
        </p:sp>
        <p:sp>
          <p:nvSpPr>
            <p:cNvPr id="28" name="Rectangle 27">
              <a:extLst>
                <a:ext uri="{FF2B5EF4-FFF2-40B4-BE49-F238E27FC236}">
                  <a16:creationId xmlns:a16="http://schemas.microsoft.com/office/drawing/2014/main" id="{1E0322BF-7062-415A-E5C7-56FBCCFDDFF5}"/>
                </a:ext>
              </a:extLst>
            </p:cNvPr>
            <p:cNvSpPr/>
            <p:nvPr/>
          </p:nvSpPr>
          <p:spPr>
            <a:xfrm>
              <a:off x="2349573" y="4258940"/>
              <a:ext cx="4118964" cy="566346"/>
            </a:xfrm>
            <a:prstGeom prst="rect">
              <a:avLst/>
            </a:prstGeom>
            <a:solidFill>
              <a:schemeClr val="tx2">
                <a:lumMod val="10000"/>
                <a:lumOff val="90000"/>
              </a:schemeClr>
            </a:solidFill>
            <a:ln w="9525" cap="flat" cmpd="sng" algn="ctr">
              <a:noFill/>
              <a:prstDash val="solid"/>
            </a:ln>
            <a:effectLst/>
          </p:spPr>
          <p:txBody>
            <a:bodyPr tIns="0" bIns="0" rtlCol="0" anchor="ctr" anchorCtr="0"/>
            <a:lstStyle/>
            <a:p>
              <a:pPr marL="113408" indent="-113408" defTabSz="685800">
                <a:buFont typeface="Arial" panose="020B0604020202020204" pitchFamily="34" charset="0"/>
                <a:buChar char="•"/>
                <a:defRPr/>
              </a:pPr>
              <a:r>
                <a:rPr lang="en-GB" sz="900">
                  <a:solidFill>
                    <a:srgbClr val="223341"/>
                  </a:solidFill>
                  <a:latin typeface="Calibri" panose="020F0502020204030204"/>
                  <a:ea typeface="+mn-ea"/>
                  <a:cs typeface="Arial" charset="0"/>
                </a:rPr>
                <a:t>Stratification Factors</a:t>
              </a:r>
            </a:p>
            <a:p>
              <a:pPr marL="113408" indent="-113408" defTabSz="685800">
                <a:buFont typeface="Arial" panose="020B0604020202020204" pitchFamily="34" charset="0"/>
                <a:buChar char="•"/>
                <a:defRPr/>
              </a:pPr>
              <a:r>
                <a:rPr lang="en-GB" sz="900">
                  <a:solidFill>
                    <a:srgbClr val="223341"/>
                  </a:solidFill>
                  <a:latin typeface="Calibri" panose="020F0502020204030204"/>
                  <a:ea typeface="+mn-ea"/>
                  <a:cs typeface="Arial" charset="0"/>
                </a:rPr>
                <a:t>ECOG PS</a:t>
              </a:r>
            </a:p>
            <a:p>
              <a:pPr marL="113408" indent="-113408" defTabSz="685800">
                <a:buFont typeface="Arial" panose="020B0604020202020204" pitchFamily="34" charset="0"/>
                <a:buChar char="•"/>
                <a:defRPr/>
              </a:pPr>
              <a:r>
                <a:rPr lang="en-GB" sz="900">
                  <a:solidFill>
                    <a:srgbClr val="223341"/>
                  </a:solidFill>
                  <a:latin typeface="Calibri" panose="020F0502020204030204"/>
                  <a:ea typeface="+mn-ea"/>
                  <a:cs typeface="Arial" charset="0"/>
                </a:rPr>
                <a:t>History of brain metastases </a:t>
              </a:r>
            </a:p>
            <a:p>
              <a:pPr marL="113408" indent="-113408" defTabSz="685800">
                <a:buFont typeface="Arial" panose="020B0604020202020204" pitchFamily="34" charset="0"/>
                <a:buChar char="•"/>
                <a:defRPr/>
              </a:pPr>
              <a:r>
                <a:rPr lang="en-GB" sz="900">
                  <a:solidFill>
                    <a:srgbClr val="223341"/>
                  </a:solidFill>
                  <a:latin typeface="Calibri" panose="020F0502020204030204"/>
                  <a:ea typeface="+mn-ea"/>
                  <a:cs typeface="Arial" charset="0"/>
                </a:rPr>
                <a:t>Prior EGFR TKI use</a:t>
              </a:r>
            </a:p>
          </p:txBody>
        </p:sp>
      </p:grpSp>
      <p:sp>
        <p:nvSpPr>
          <p:cNvPr id="29" name="Rectangle: Rounded Corners 28">
            <a:extLst>
              <a:ext uri="{FF2B5EF4-FFF2-40B4-BE49-F238E27FC236}">
                <a16:creationId xmlns:a16="http://schemas.microsoft.com/office/drawing/2014/main" id="{806BA81A-B77D-DE46-7844-3B812E49BBBB}"/>
              </a:ext>
            </a:extLst>
          </p:cNvPr>
          <p:cNvSpPr/>
          <p:nvPr/>
        </p:nvSpPr>
        <p:spPr>
          <a:xfrm>
            <a:off x="78685" y="779311"/>
            <a:ext cx="1568558" cy="1144534"/>
          </a:xfrm>
          <a:prstGeom prst="round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tIns="0" bIns="27000" rtlCol="0" anchor="t"/>
          <a:lstStyle/>
          <a:p>
            <a:pPr defTabSz="685800">
              <a:defRPr/>
            </a:pPr>
            <a:r>
              <a:rPr lang="en-US" sz="900" b="1">
                <a:solidFill>
                  <a:srgbClr val="FFFFFF"/>
                </a:solidFill>
                <a:latin typeface="Calibri" panose="020F0502020204030204"/>
              </a:rPr>
              <a:t>Key eligibility</a:t>
            </a:r>
          </a:p>
          <a:p>
            <a:pPr marL="113408" indent="-113408" defTabSz="685800">
              <a:buFont typeface="Arial" panose="020B0604020202020204" pitchFamily="34" charset="0"/>
              <a:buChar char="•"/>
              <a:defRPr/>
            </a:pPr>
            <a:r>
              <a:rPr lang="en-GB" sz="900">
                <a:solidFill>
                  <a:srgbClr val="FFFFFF"/>
                </a:solidFill>
                <a:latin typeface="Calibri" panose="020F0502020204030204"/>
              </a:rPr>
              <a:t>Treatment-</a:t>
            </a:r>
            <a:r>
              <a:rPr lang="en-GB" sz="900" err="1">
                <a:solidFill>
                  <a:srgbClr val="FFFFFF"/>
                </a:solidFill>
                <a:latin typeface="Calibri" panose="020F0502020204030204"/>
              </a:rPr>
              <a:t>naïve,a</a:t>
            </a:r>
            <a:r>
              <a:rPr lang="en-GB" sz="900">
                <a:solidFill>
                  <a:srgbClr val="FFFFFF"/>
                </a:solidFill>
                <a:latin typeface="Calibri" panose="020F0502020204030204"/>
              </a:rPr>
              <a:t> locally advanced or metastatic NSCLC</a:t>
            </a:r>
          </a:p>
          <a:p>
            <a:pPr marL="113408" indent="-113408" defTabSz="685800">
              <a:buFont typeface="Arial" panose="020B0604020202020204" pitchFamily="34" charset="0"/>
              <a:buChar char="•"/>
              <a:defRPr/>
            </a:pPr>
            <a:r>
              <a:rPr lang="en-GB" sz="900">
                <a:solidFill>
                  <a:srgbClr val="FFFFFF"/>
                </a:solidFill>
                <a:latin typeface="Calibri" panose="020F0502020204030204"/>
              </a:rPr>
              <a:t>Documented </a:t>
            </a:r>
            <a:r>
              <a:rPr lang="en-GB" sz="900" i="1">
                <a:solidFill>
                  <a:srgbClr val="FFFFFF"/>
                </a:solidFill>
                <a:latin typeface="Calibri" panose="020F0502020204030204"/>
              </a:rPr>
              <a:t>EGFR </a:t>
            </a:r>
            <a:r>
              <a:rPr lang="en-GB" sz="900">
                <a:solidFill>
                  <a:srgbClr val="FFFFFF"/>
                </a:solidFill>
                <a:latin typeface="Calibri" panose="020F0502020204030204"/>
              </a:rPr>
              <a:t>Exon 20 insertion mutations</a:t>
            </a:r>
          </a:p>
          <a:p>
            <a:pPr marL="113408" indent="-113408" defTabSz="685800">
              <a:buFont typeface="Arial" panose="020B0604020202020204" pitchFamily="34" charset="0"/>
              <a:buChar char="•"/>
              <a:defRPr/>
            </a:pPr>
            <a:r>
              <a:rPr lang="en-GB" sz="900">
                <a:solidFill>
                  <a:srgbClr val="FFFFFF"/>
                </a:solidFill>
                <a:latin typeface="Calibri" panose="020F0502020204030204"/>
              </a:rPr>
              <a:t>ECOG PS 0 or 1</a:t>
            </a:r>
          </a:p>
        </p:txBody>
      </p:sp>
      <p:cxnSp>
        <p:nvCxnSpPr>
          <p:cNvPr id="32" name="Connector: Elbow 31">
            <a:extLst>
              <a:ext uri="{FF2B5EF4-FFF2-40B4-BE49-F238E27FC236}">
                <a16:creationId xmlns:a16="http://schemas.microsoft.com/office/drawing/2014/main" id="{C45A462A-CEEC-F477-DE67-4453A1DCEDF3}"/>
              </a:ext>
            </a:extLst>
          </p:cNvPr>
          <p:cNvCxnSpPr>
            <a:cxnSpLocks/>
            <a:endCxn id="5" idx="1"/>
          </p:cNvCxnSpPr>
          <p:nvPr/>
        </p:nvCxnSpPr>
        <p:spPr>
          <a:xfrm flipV="1">
            <a:off x="1559026" y="855443"/>
            <a:ext cx="580617" cy="266520"/>
          </a:xfrm>
          <a:prstGeom prst="bent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or: Elbow 32">
            <a:extLst>
              <a:ext uri="{FF2B5EF4-FFF2-40B4-BE49-F238E27FC236}">
                <a16:creationId xmlns:a16="http://schemas.microsoft.com/office/drawing/2014/main" id="{19E0D8FC-76BB-A7D5-8294-D85CAB86CCFB}"/>
              </a:ext>
            </a:extLst>
          </p:cNvPr>
          <p:cNvCxnSpPr>
            <a:cxnSpLocks/>
          </p:cNvCxnSpPr>
          <p:nvPr/>
        </p:nvCxnSpPr>
        <p:spPr>
          <a:xfrm>
            <a:off x="1547304" y="1121962"/>
            <a:ext cx="595822" cy="216300"/>
          </a:xfrm>
          <a:prstGeom prst="bent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B2029139-B215-F637-1DA1-C6E080A38D7A}"/>
              </a:ext>
            </a:extLst>
          </p:cNvPr>
          <p:cNvSpPr>
            <a:spLocks noChangeAspect="1"/>
          </p:cNvSpPr>
          <p:nvPr/>
        </p:nvSpPr>
        <p:spPr>
          <a:xfrm>
            <a:off x="1725066" y="976425"/>
            <a:ext cx="299431" cy="299431"/>
          </a:xfrm>
          <a:prstGeom prst="ellipse">
            <a:avLst/>
          </a:prstGeom>
          <a:solidFill>
            <a:schemeClr val="tx2"/>
          </a:solidFill>
          <a:ln w="25400" cap="flat" cmpd="sng" algn="ctr">
            <a:noFill/>
            <a:prstDash val="solid"/>
          </a:ln>
          <a:effectLst/>
        </p:spPr>
        <p:txBody>
          <a:bodyPr lIns="0" tIns="0" rIns="0" bIns="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514350" fontAlgn="auto">
              <a:buClrTx/>
              <a:defRPr/>
            </a:pPr>
            <a:r>
              <a:rPr lang="en-GB" sz="900" b="1">
                <a:solidFill>
                  <a:srgbClr val="FFFFFF"/>
                </a:solidFill>
                <a:latin typeface="Calibri" panose="020F0502020204030204"/>
              </a:rPr>
              <a:t>R</a:t>
            </a:r>
            <a:br>
              <a:rPr lang="en-GB" sz="900" b="1">
                <a:solidFill>
                  <a:srgbClr val="FFFFFF"/>
                </a:solidFill>
                <a:latin typeface="Calibri" panose="020F0502020204030204"/>
              </a:rPr>
            </a:br>
            <a:r>
              <a:rPr lang="en-GB" sz="900" b="1">
                <a:solidFill>
                  <a:srgbClr val="FFFFFF"/>
                </a:solidFill>
                <a:latin typeface="Calibri" panose="020F0502020204030204"/>
              </a:rPr>
              <a:t>1:1</a:t>
            </a:r>
          </a:p>
        </p:txBody>
      </p:sp>
      <p:grpSp>
        <p:nvGrpSpPr>
          <p:cNvPr id="44" name="Group 43">
            <a:extLst>
              <a:ext uri="{FF2B5EF4-FFF2-40B4-BE49-F238E27FC236}">
                <a16:creationId xmlns:a16="http://schemas.microsoft.com/office/drawing/2014/main" id="{9BCFCB1D-9F82-AA6E-B037-ED0F423761E3}"/>
              </a:ext>
            </a:extLst>
          </p:cNvPr>
          <p:cNvGrpSpPr/>
          <p:nvPr/>
        </p:nvGrpSpPr>
        <p:grpSpPr>
          <a:xfrm>
            <a:off x="3840552" y="1487271"/>
            <a:ext cx="1921541" cy="1183083"/>
            <a:chOff x="-7016888" y="-646177"/>
            <a:chExt cx="2778264" cy="1713066"/>
          </a:xfrm>
        </p:grpSpPr>
        <p:sp>
          <p:nvSpPr>
            <p:cNvPr id="38" name="Rectangle 37">
              <a:extLst>
                <a:ext uri="{FF2B5EF4-FFF2-40B4-BE49-F238E27FC236}">
                  <a16:creationId xmlns:a16="http://schemas.microsoft.com/office/drawing/2014/main" id="{64DA8D4A-8D6A-4CD6-3F79-7EE137750D63}"/>
                </a:ext>
              </a:extLst>
            </p:cNvPr>
            <p:cNvSpPr/>
            <p:nvPr/>
          </p:nvSpPr>
          <p:spPr>
            <a:xfrm>
              <a:off x="-7016888" y="-646177"/>
              <a:ext cx="2778264" cy="1713066"/>
            </a:xfrm>
            <a:prstGeom prst="rect">
              <a:avLst/>
            </a:prstGeom>
            <a:solidFill>
              <a:schemeClr val="accent1">
                <a:lumMod val="20000"/>
                <a:lumOff val="8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lIns="27000" tIns="0" rIns="0" bIns="0" rtlCol="0" anchor="t"/>
            <a:lstStyle/>
            <a:p>
              <a:pPr defTabSz="685800">
                <a:lnSpc>
                  <a:spcPts val="1455"/>
                </a:lnSpc>
                <a:defRPr/>
              </a:pPr>
              <a:r>
                <a:rPr lang="en-US" sz="900" b="1">
                  <a:solidFill>
                    <a:srgbClr val="223341"/>
                  </a:solidFill>
                  <a:latin typeface="Calibri" panose="020F0502020204030204"/>
                </a:rPr>
                <a:t>Primary endpoint:</a:t>
              </a:r>
            </a:p>
            <a:p>
              <a:pPr marL="171450" indent="-171450" defTabSz="342892" eaLnBrk="0" hangingPunct="0">
                <a:spcBef>
                  <a:spcPts val="225"/>
                </a:spcBef>
                <a:buClr>
                  <a:srgbClr val="595454"/>
                </a:buClr>
                <a:buFont typeface="Arial" panose="020B0604020202020204" pitchFamily="34" charset="0"/>
                <a:buChar char="•"/>
                <a:defRPr/>
              </a:pPr>
              <a:r>
                <a:rPr lang="en-GB" sz="900" kern="0">
                  <a:solidFill>
                    <a:srgbClr val="223341"/>
                  </a:solidFill>
                  <a:latin typeface="Calibri" panose="020F0502020204030204"/>
                  <a:cs typeface="Arial"/>
                </a:rPr>
                <a:t>PFS by BICR (confirmed; RECIST v1.1) </a:t>
              </a:r>
              <a:endParaRPr lang="en-US" sz="900" kern="0">
                <a:solidFill>
                  <a:srgbClr val="223341"/>
                </a:solidFill>
                <a:latin typeface="Calibri" panose="020F0502020204030204"/>
                <a:cs typeface="Arial"/>
              </a:endParaRPr>
            </a:p>
            <a:p>
              <a:pPr defTabSz="685800">
                <a:lnSpc>
                  <a:spcPts val="1455"/>
                </a:lnSpc>
                <a:defRPr/>
              </a:pPr>
              <a:r>
                <a:rPr lang="en-US" sz="900" b="1">
                  <a:solidFill>
                    <a:srgbClr val="223341"/>
                  </a:solidFill>
                  <a:latin typeface="Calibri" panose="020F0502020204030204"/>
                </a:rPr>
                <a:t>Secondary endpoints:</a:t>
              </a:r>
            </a:p>
            <a:p>
              <a:pPr marL="171450" indent="-171450" defTabSz="342892" eaLnBrk="0" hangingPunct="0">
                <a:spcBef>
                  <a:spcPts val="225"/>
                </a:spcBef>
                <a:buClr>
                  <a:srgbClr val="223341"/>
                </a:buClr>
                <a:buFont typeface="Arial" panose="020B0604020202020204" pitchFamily="34" charset="0"/>
                <a:buChar char="•"/>
                <a:defRPr/>
              </a:pPr>
              <a:r>
                <a:rPr lang="en-US" sz="900" kern="0">
                  <a:solidFill>
                    <a:srgbClr val="223341"/>
                  </a:solidFill>
                  <a:latin typeface="Calibri" panose="020F0502020204030204"/>
                  <a:cs typeface="Arial"/>
                </a:rPr>
                <a:t>ORR</a:t>
              </a:r>
            </a:p>
            <a:p>
              <a:pPr marL="171450" indent="-171450" defTabSz="342892" eaLnBrk="0" hangingPunct="0">
                <a:spcBef>
                  <a:spcPts val="225"/>
                </a:spcBef>
                <a:buClr>
                  <a:srgbClr val="223341"/>
                </a:buClr>
                <a:buFont typeface="Arial" panose="020B0604020202020204" pitchFamily="34" charset="0"/>
                <a:buChar char="•"/>
                <a:defRPr/>
              </a:pPr>
              <a:r>
                <a:rPr lang="en-GB" sz="900" kern="0">
                  <a:solidFill>
                    <a:srgbClr val="223341"/>
                  </a:solidFill>
                  <a:latin typeface="Calibri" panose="020F0502020204030204"/>
                  <a:cs typeface="Arial"/>
                </a:rPr>
                <a:t>DOR</a:t>
              </a:r>
            </a:p>
            <a:p>
              <a:pPr marL="171450" indent="-171450" defTabSz="342892" eaLnBrk="0" hangingPunct="0">
                <a:spcBef>
                  <a:spcPts val="225"/>
                </a:spcBef>
                <a:buClr>
                  <a:srgbClr val="223341"/>
                </a:buClr>
                <a:buFont typeface="Arial" panose="020B0604020202020204" pitchFamily="34" charset="0"/>
                <a:buChar char="•"/>
                <a:defRPr/>
              </a:pPr>
              <a:r>
                <a:rPr lang="en-US" sz="900" kern="0">
                  <a:solidFill>
                    <a:srgbClr val="223341"/>
                  </a:solidFill>
                  <a:latin typeface="Calibri" panose="020F0502020204030204"/>
                  <a:cs typeface="Arial"/>
                </a:rPr>
                <a:t>OS</a:t>
              </a:r>
            </a:p>
            <a:p>
              <a:pPr marL="171450" indent="-171450" defTabSz="342892" eaLnBrk="0" hangingPunct="0">
                <a:spcBef>
                  <a:spcPts val="225"/>
                </a:spcBef>
                <a:buClr>
                  <a:srgbClr val="223341"/>
                </a:buClr>
                <a:buFont typeface="Arial" panose="020B0604020202020204" pitchFamily="34" charset="0"/>
                <a:buChar char="•"/>
                <a:defRPr/>
              </a:pPr>
              <a:r>
                <a:rPr lang="en-US" sz="900" kern="0">
                  <a:solidFill>
                    <a:srgbClr val="223341"/>
                  </a:solidFill>
                  <a:latin typeface="Calibri" panose="020F0502020204030204"/>
                  <a:cs typeface="Arial"/>
                </a:rPr>
                <a:t>PFS2</a:t>
              </a:r>
            </a:p>
            <a:p>
              <a:pPr defTabSz="342892" eaLnBrk="0" hangingPunct="0">
                <a:spcBef>
                  <a:spcPts val="225"/>
                </a:spcBef>
                <a:buClr>
                  <a:srgbClr val="223341"/>
                </a:buClr>
                <a:defRPr/>
              </a:pPr>
              <a:endParaRPr lang="en-US" sz="900" kern="0">
                <a:solidFill>
                  <a:srgbClr val="223341"/>
                </a:solidFill>
                <a:latin typeface="Calibri" panose="020F0502020204030204"/>
                <a:cs typeface="Arial"/>
              </a:endParaRPr>
            </a:p>
          </p:txBody>
        </p:sp>
        <p:sp>
          <p:nvSpPr>
            <p:cNvPr id="42" name="TextBox 41">
              <a:extLst>
                <a:ext uri="{FF2B5EF4-FFF2-40B4-BE49-F238E27FC236}">
                  <a16:creationId xmlns:a16="http://schemas.microsoft.com/office/drawing/2014/main" id="{6E8944FF-236F-D0A1-6797-1398934EF59C}"/>
                </a:ext>
              </a:extLst>
            </p:cNvPr>
            <p:cNvSpPr txBox="1"/>
            <p:nvPr/>
          </p:nvSpPr>
          <p:spPr>
            <a:xfrm>
              <a:off x="-6150001" y="107403"/>
              <a:ext cx="1778026" cy="876446"/>
            </a:xfrm>
            <a:prstGeom prst="rect">
              <a:avLst/>
            </a:prstGeom>
            <a:noFill/>
          </p:spPr>
          <p:txBody>
            <a:bodyPr wrap="square" lIns="27000" tIns="0" rIns="0" bIns="0">
              <a:spAutoFit/>
            </a:bodyPr>
            <a:lstStyle/>
            <a:p>
              <a:pPr marL="171450" indent="-171450" defTabSz="342892" eaLnBrk="0" hangingPunct="0">
                <a:spcBef>
                  <a:spcPts val="225"/>
                </a:spcBef>
                <a:buClr>
                  <a:srgbClr val="223341"/>
                </a:buClr>
                <a:buFont typeface="Arial" panose="020B0604020202020204" pitchFamily="34" charset="0"/>
                <a:buChar char="•"/>
                <a:defRPr/>
              </a:pPr>
              <a:r>
                <a:rPr lang="en-GB" sz="900" kern="0">
                  <a:solidFill>
                    <a:srgbClr val="223341"/>
                  </a:solidFill>
                  <a:latin typeface="Calibri" panose="020F0502020204030204"/>
                  <a:ea typeface="+mn-ea"/>
                  <a:cs typeface="Arial"/>
                </a:rPr>
                <a:t>Symptomatic PFS</a:t>
              </a:r>
            </a:p>
            <a:p>
              <a:pPr marL="171450" indent="-171450" defTabSz="342892" eaLnBrk="0" hangingPunct="0">
                <a:spcBef>
                  <a:spcPts val="225"/>
                </a:spcBef>
                <a:buClr>
                  <a:srgbClr val="223341"/>
                </a:buClr>
                <a:buFont typeface="Arial" panose="020B0604020202020204" pitchFamily="34" charset="0"/>
                <a:buChar char="•"/>
                <a:defRPr/>
              </a:pPr>
              <a:r>
                <a:rPr lang="en-US" sz="900" kern="0">
                  <a:solidFill>
                    <a:srgbClr val="223341"/>
                  </a:solidFill>
                  <a:latin typeface="Calibri" panose="020F0502020204030204"/>
                  <a:ea typeface="+mn-ea"/>
                  <a:cs typeface="Arial"/>
                </a:rPr>
                <a:t>Time to subsequent therapy</a:t>
              </a:r>
            </a:p>
            <a:p>
              <a:pPr marL="171450" indent="-171450" defTabSz="342892" eaLnBrk="0" hangingPunct="0">
                <a:spcBef>
                  <a:spcPts val="225"/>
                </a:spcBef>
                <a:buClr>
                  <a:srgbClr val="223341"/>
                </a:buClr>
                <a:buFont typeface="Arial" panose="020B0604020202020204" pitchFamily="34" charset="0"/>
                <a:buChar char="•"/>
                <a:defRPr/>
              </a:pPr>
              <a:r>
                <a:rPr lang="en-GB" sz="900" kern="0">
                  <a:solidFill>
                    <a:srgbClr val="223341"/>
                  </a:solidFill>
                  <a:latin typeface="Calibri" panose="020F0502020204030204"/>
                  <a:ea typeface="+mn-ea"/>
                  <a:cs typeface="Arial"/>
                </a:rPr>
                <a:t>Safety</a:t>
              </a:r>
              <a:endParaRPr lang="en-US" sz="900" kern="0">
                <a:solidFill>
                  <a:srgbClr val="223341"/>
                </a:solidFill>
                <a:latin typeface="Calibri" panose="020F0502020204030204"/>
                <a:ea typeface="+mn-ea"/>
                <a:cs typeface="Arial"/>
              </a:endParaRPr>
            </a:p>
          </p:txBody>
        </p:sp>
      </p:grpSp>
      <p:sp>
        <p:nvSpPr>
          <p:cNvPr id="45" name="Rectangle 44">
            <a:extLst>
              <a:ext uri="{FF2B5EF4-FFF2-40B4-BE49-F238E27FC236}">
                <a16:creationId xmlns:a16="http://schemas.microsoft.com/office/drawing/2014/main" id="{46618104-0A2C-6898-79A7-6C18012815B4}"/>
              </a:ext>
            </a:extLst>
          </p:cNvPr>
          <p:cNvSpPr/>
          <p:nvPr/>
        </p:nvSpPr>
        <p:spPr>
          <a:xfrm>
            <a:off x="1739506" y="1498431"/>
            <a:ext cx="2059355" cy="1216944"/>
          </a:xfrm>
          <a:prstGeom prst="rect">
            <a:avLst/>
          </a:prstGeom>
          <a:solidFill>
            <a:schemeClr val="bg2">
              <a:lumMod val="95000"/>
            </a:schemeClr>
          </a:solidFill>
          <a:ln>
            <a:noFill/>
          </a:ln>
        </p:spPr>
        <p:txBody>
          <a:bodyPr wrap="square" tIns="27000" bIns="27000" rtlCol="0" anchor="ctr">
            <a:noAutofit/>
          </a:bodyPr>
          <a:lstStyle/>
          <a:p>
            <a:pPr defTabSz="685800" fontAlgn="auto">
              <a:spcBef>
                <a:spcPts val="0"/>
              </a:spcBef>
              <a:spcAft>
                <a:spcPts val="0"/>
              </a:spcAft>
              <a:defRPr/>
            </a:pPr>
            <a:r>
              <a:rPr lang="en-GB" sz="788" b="1">
                <a:solidFill>
                  <a:srgbClr val="026C72"/>
                </a:solidFill>
                <a:latin typeface="Calibri" panose="020F0502020204030204"/>
                <a:ea typeface="+mn-ea"/>
                <a:cs typeface="+mn-cs"/>
              </a:rPr>
              <a:t>Dosing (in 21-day cycles)</a:t>
            </a:r>
          </a:p>
          <a:p>
            <a:pPr defTabSz="685800" fontAlgn="auto">
              <a:spcBef>
                <a:spcPts val="225"/>
              </a:spcBef>
              <a:spcAft>
                <a:spcPts val="0"/>
              </a:spcAft>
              <a:defRPr/>
            </a:pPr>
            <a:r>
              <a:rPr lang="en-GB" sz="788" b="1" err="1">
                <a:solidFill>
                  <a:srgbClr val="223341"/>
                </a:solidFill>
                <a:latin typeface="Calibri" panose="020F0502020204030204"/>
                <a:ea typeface="+mn-ea"/>
                <a:cs typeface="+mn-cs"/>
              </a:rPr>
              <a:t>Amivantamab</a:t>
            </a:r>
            <a:r>
              <a:rPr lang="en-GB" sz="788" b="1">
                <a:solidFill>
                  <a:srgbClr val="223341"/>
                </a:solidFill>
                <a:latin typeface="Calibri" panose="020F0502020204030204"/>
                <a:ea typeface="+mn-ea"/>
                <a:cs typeface="+mn-cs"/>
              </a:rPr>
              <a:t>: </a:t>
            </a:r>
            <a:r>
              <a:rPr lang="en-GB" sz="788">
                <a:solidFill>
                  <a:srgbClr val="223341"/>
                </a:solidFill>
                <a:latin typeface="Calibri" panose="020F0502020204030204"/>
                <a:ea typeface="+mn-ea"/>
                <a:cs typeface="+mn-cs"/>
              </a:rPr>
              <a:t>1400 mg (1750 mg if ≥80 kg) for the first 4 weeks, then 1750 mg (2100 mg if ≥80 kg) Q3W starting at Week 7 (first day of cycle 3)</a:t>
            </a:r>
          </a:p>
          <a:p>
            <a:pPr defTabSz="685800" fontAlgn="auto">
              <a:spcBef>
                <a:spcPts val="225"/>
              </a:spcBef>
              <a:spcAft>
                <a:spcPts val="0"/>
              </a:spcAft>
              <a:defRPr/>
            </a:pPr>
            <a:r>
              <a:rPr lang="en-GB" sz="788" b="1">
                <a:solidFill>
                  <a:srgbClr val="223341"/>
                </a:solidFill>
                <a:latin typeface="Calibri" panose="020F0502020204030204"/>
                <a:ea typeface="+mn-ea"/>
                <a:cs typeface="+mn-cs"/>
              </a:rPr>
              <a:t>Chemotherapy on the first day of each cycle:</a:t>
            </a:r>
          </a:p>
          <a:p>
            <a:pPr defTabSz="685800" fontAlgn="auto">
              <a:spcBef>
                <a:spcPts val="225"/>
              </a:spcBef>
              <a:spcAft>
                <a:spcPts val="0"/>
              </a:spcAft>
              <a:defRPr/>
            </a:pPr>
            <a:r>
              <a:rPr lang="en-GB" sz="788" b="1">
                <a:solidFill>
                  <a:srgbClr val="223341"/>
                </a:solidFill>
                <a:latin typeface="Calibri" panose="020F0502020204030204"/>
                <a:ea typeface="+mn-ea"/>
                <a:cs typeface="+mn-cs"/>
              </a:rPr>
              <a:t>Carboplatin: </a:t>
            </a:r>
            <a:r>
              <a:rPr lang="en-GB" sz="788">
                <a:solidFill>
                  <a:srgbClr val="223341"/>
                </a:solidFill>
                <a:latin typeface="Calibri" panose="020F0502020204030204"/>
                <a:ea typeface="+mn-ea"/>
                <a:cs typeface="+mn-cs"/>
              </a:rPr>
              <a:t>AUC5 for the first 4 cycles</a:t>
            </a:r>
          </a:p>
          <a:p>
            <a:pPr defTabSz="685800" fontAlgn="auto">
              <a:spcBef>
                <a:spcPts val="225"/>
              </a:spcBef>
              <a:spcAft>
                <a:spcPts val="0"/>
              </a:spcAft>
              <a:defRPr/>
            </a:pPr>
            <a:r>
              <a:rPr lang="en-GB" sz="788" b="1">
                <a:solidFill>
                  <a:srgbClr val="223341"/>
                </a:solidFill>
                <a:latin typeface="Calibri" panose="020F0502020204030204"/>
                <a:ea typeface="+mn-ea"/>
                <a:cs typeface="+mn-cs"/>
              </a:rPr>
              <a:t>Pemetrexed: </a:t>
            </a:r>
            <a:r>
              <a:rPr lang="en-GB" sz="788">
                <a:solidFill>
                  <a:srgbClr val="223341"/>
                </a:solidFill>
                <a:latin typeface="Calibri" panose="020F0502020204030204"/>
                <a:ea typeface="+mn-ea"/>
                <a:cs typeface="+mn-cs"/>
              </a:rPr>
              <a:t>500 mg/m</a:t>
            </a:r>
            <a:r>
              <a:rPr lang="en-GB" sz="788" baseline="30000">
                <a:solidFill>
                  <a:srgbClr val="223341"/>
                </a:solidFill>
                <a:latin typeface="Calibri" panose="020F0502020204030204"/>
                <a:ea typeface="+mn-ea"/>
                <a:cs typeface="+mn-cs"/>
              </a:rPr>
              <a:t>2</a:t>
            </a:r>
            <a:r>
              <a:rPr lang="en-GB" sz="788">
                <a:solidFill>
                  <a:srgbClr val="223341"/>
                </a:solidFill>
                <a:latin typeface="Calibri" panose="020F0502020204030204"/>
                <a:ea typeface="+mn-ea"/>
                <a:cs typeface="+mn-cs"/>
              </a:rPr>
              <a:t> until disease progression</a:t>
            </a:r>
          </a:p>
        </p:txBody>
      </p:sp>
      <p:cxnSp>
        <p:nvCxnSpPr>
          <p:cNvPr id="47" name="Straight Arrow Connector 46">
            <a:extLst>
              <a:ext uri="{FF2B5EF4-FFF2-40B4-BE49-F238E27FC236}">
                <a16:creationId xmlns:a16="http://schemas.microsoft.com/office/drawing/2014/main" id="{AE0AE2C6-CCFE-75C0-2196-2D66FEE210F5}"/>
              </a:ext>
            </a:extLst>
          </p:cNvPr>
          <p:cNvCxnSpPr>
            <a:cxnSpLocks/>
            <a:stCxn id="6" idx="3"/>
          </p:cNvCxnSpPr>
          <p:nvPr/>
        </p:nvCxnSpPr>
        <p:spPr>
          <a:xfrm flipV="1">
            <a:off x="3708201" y="1348978"/>
            <a:ext cx="206575" cy="3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51" name="Table 5">
            <a:extLst>
              <a:ext uri="{FF2B5EF4-FFF2-40B4-BE49-F238E27FC236}">
                <a16:creationId xmlns:a16="http://schemas.microsoft.com/office/drawing/2014/main" id="{5C0E33F7-3FBE-BAC6-2C6B-9F2E22F0254E}"/>
              </a:ext>
            </a:extLst>
          </p:cNvPr>
          <p:cNvGraphicFramePr>
            <a:graphicFrameLocks noGrp="1"/>
          </p:cNvGraphicFramePr>
          <p:nvPr/>
        </p:nvGraphicFramePr>
        <p:xfrm>
          <a:off x="5836317" y="592476"/>
          <a:ext cx="3002008" cy="2216658"/>
        </p:xfrm>
        <a:graphic>
          <a:graphicData uri="http://schemas.openxmlformats.org/drawingml/2006/table">
            <a:tbl>
              <a:tblPr firstRow="1" bandRow="1">
                <a:tableStyleId>{5C22544A-7EE6-4342-B048-85BDC9FD1C3A}</a:tableStyleId>
              </a:tblPr>
              <a:tblGrid>
                <a:gridCol w="1150770">
                  <a:extLst>
                    <a:ext uri="{9D8B030D-6E8A-4147-A177-3AD203B41FA5}">
                      <a16:colId xmlns:a16="http://schemas.microsoft.com/office/drawing/2014/main" val="591989355"/>
                    </a:ext>
                  </a:extLst>
                </a:gridCol>
                <a:gridCol w="925619">
                  <a:extLst>
                    <a:ext uri="{9D8B030D-6E8A-4147-A177-3AD203B41FA5}">
                      <a16:colId xmlns:a16="http://schemas.microsoft.com/office/drawing/2014/main" val="2685196913"/>
                    </a:ext>
                  </a:extLst>
                </a:gridCol>
                <a:gridCol w="925619">
                  <a:extLst>
                    <a:ext uri="{9D8B030D-6E8A-4147-A177-3AD203B41FA5}">
                      <a16:colId xmlns:a16="http://schemas.microsoft.com/office/drawing/2014/main" val="827026148"/>
                    </a:ext>
                  </a:extLst>
                </a:gridCol>
              </a:tblGrid>
              <a:tr h="252478">
                <a:tc>
                  <a:txBody>
                    <a:bodyPr/>
                    <a:lstStyle/>
                    <a:p>
                      <a:r>
                        <a:rPr lang="en-US" sz="800">
                          <a:solidFill>
                            <a:schemeClr val="bg1"/>
                          </a:solidFill>
                          <a:latin typeface="+mn-lt"/>
                        </a:rPr>
                        <a:t>Characteristic, n (%)</a:t>
                      </a:r>
                      <a:endParaRPr lang="en-US" sz="800">
                        <a:solidFill>
                          <a:schemeClr val="bg1"/>
                        </a:solidFill>
                        <a:latin typeface="+mn-lt"/>
                        <a:cs typeface="Arial" panose="020B0604020202020204" pitchFamily="34" charset="0"/>
                      </a:endParaRPr>
                    </a:p>
                  </a:txBody>
                  <a:tcPr marL="34290" marR="34290" marT="0" marB="34290" anchor="b">
                    <a:lnB w="12700" cap="flat" cmpd="sng" algn="ctr">
                      <a:solidFill>
                        <a:schemeClr val="tx1"/>
                      </a:solidFill>
                      <a:prstDash val="solid"/>
                      <a:round/>
                      <a:headEnd type="none" w="med" len="med"/>
                      <a:tailEnd type="none" w="med" len="med"/>
                    </a:lnB>
                    <a:solidFill>
                      <a:srgbClr val="436582"/>
                    </a:solidFill>
                  </a:tcPr>
                </a:tc>
                <a:tc>
                  <a:txBody>
                    <a:bodyPr/>
                    <a:lstStyle/>
                    <a:p>
                      <a:pPr algn="ctr"/>
                      <a:r>
                        <a:rPr lang="en-US" sz="800">
                          <a:solidFill>
                            <a:schemeClr val="bg1"/>
                          </a:solidFill>
                          <a:latin typeface="+mn-lt"/>
                        </a:rPr>
                        <a:t>Amivantamab-</a:t>
                      </a:r>
                      <a:br>
                        <a:rPr lang="en-US" sz="800">
                          <a:solidFill>
                            <a:schemeClr val="bg1"/>
                          </a:solidFill>
                          <a:latin typeface="+mn-lt"/>
                        </a:rPr>
                      </a:br>
                      <a:r>
                        <a:rPr lang="en-US" sz="800">
                          <a:solidFill>
                            <a:schemeClr val="bg1"/>
                          </a:solidFill>
                          <a:latin typeface="+mn-lt"/>
                        </a:rPr>
                        <a:t>chemo (n=153)</a:t>
                      </a:r>
                      <a:endParaRPr lang="en-US" sz="800">
                        <a:solidFill>
                          <a:schemeClr val="bg1"/>
                        </a:solidFill>
                        <a:latin typeface="+mn-lt"/>
                        <a:cs typeface="Arial" panose="020B0604020202020204" pitchFamily="34" charset="0"/>
                      </a:endParaRPr>
                    </a:p>
                  </a:txBody>
                  <a:tcPr marL="34290" marR="34290" marT="0" marB="34290" anchor="b">
                    <a:lnB w="12700" cap="flat" cmpd="sng" algn="ctr">
                      <a:solidFill>
                        <a:schemeClr val="tx1"/>
                      </a:solidFill>
                      <a:prstDash val="solid"/>
                      <a:round/>
                      <a:headEnd type="none" w="med" len="med"/>
                      <a:tailEnd type="none" w="med" len="med"/>
                    </a:lnB>
                    <a:solidFill>
                      <a:srgbClr val="0070C0"/>
                    </a:solidFill>
                  </a:tcPr>
                </a:tc>
                <a:tc>
                  <a:txBody>
                    <a:bodyPr/>
                    <a:lstStyle/>
                    <a:p>
                      <a:pPr algn="ctr"/>
                      <a:r>
                        <a:rPr lang="en-US" sz="800">
                          <a:solidFill>
                            <a:schemeClr val="bg1"/>
                          </a:solidFill>
                          <a:latin typeface="+mn-lt"/>
                        </a:rPr>
                        <a:t>Chemotherapy</a:t>
                      </a:r>
                    </a:p>
                    <a:p>
                      <a:pPr algn="ctr"/>
                      <a:r>
                        <a:rPr lang="en-US" sz="800">
                          <a:solidFill>
                            <a:schemeClr val="bg1"/>
                          </a:solidFill>
                          <a:latin typeface="+mn-lt"/>
                        </a:rPr>
                        <a:t>(n=155)</a:t>
                      </a:r>
                      <a:endParaRPr lang="en-US" sz="800">
                        <a:solidFill>
                          <a:schemeClr val="bg1"/>
                        </a:solidFill>
                        <a:latin typeface="+mn-lt"/>
                        <a:cs typeface="Arial" panose="020B0604020202020204" pitchFamily="34" charset="0"/>
                      </a:endParaRPr>
                    </a:p>
                  </a:txBody>
                  <a:tcPr marL="34290" marR="34290" marT="0" marB="34290" anchor="b">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3570399413"/>
                  </a:ext>
                </a:extLst>
              </a:tr>
              <a:tr h="233802">
                <a:tc>
                  <a:txBody>
                    <a:bodyPr/>
                    <a:lstStyle/>
                    <a:p>
                      <a:r>
                        <a:rPr lang="en-US" sz="800">
                          <a:latin typeface="+mn-lt"/>
                        </a:rPr>
                        <a:t>Median age, years (range)</a:t>
                      </a:r>
                      <a:endParaRPr lang="en-US" sz="800">
                        <a:latin typeface="+mn-lt"/>
                        <a:cs typeface="Arial" panose="020B0604020202020204" pitchFamily="34" charset="0"/>
                      </a:endParaRPr>
                    </a:p>
                  </a:txBody>
                  <a:tcPr marL="34290" marR="34290" marT="0" marB="13716" anchor="ctr">
                    <a:lnT w="12700" cap="flat" cmpd="sng" algn="ctr">
                      <a:solidFill>
                        <a:schemeClr val="tx1"/>
                      </a:solidFill>
                      <a:prstDash val="solid"/>
                      <a:round/>
                      <a:headEnd type="none" w="med" len="med"/>
                      <a:tailEnd type="none" w="med" len="med"/>
                    </a:lnT>
                    <a:lnB w="12700" cap="flat" cmpd="sng" algn="ctr">
                      <a:solidFill>
                        <a:srgbClr val="436582"/>
                      </a:solidFill>
                      <a:prstDash val="solid"/>
                      <a:round/>
                      <a:headEnd type="none" w="med" len="med"/>
                      <a:tailEnd type="none" w="med" len="med"/>
                    </a:lnB>
                    <a:solidFill>
                      <a:srgbClr val="E9EAED"/>
                    </a:solidFill>
                  </a:tcPr>
                </a:tc>
                <a:tc>
                  <a:txBody>
                    <a:bodyPr/>
                    <a:lstStyle/>
                    <a:p>
                      <a:pPr algn="ctr"/>
                      <a:r>
                        <a:rPr lang="en-US" sz="800">
                          <a:latin typeface="+mn-lt"/>
                        </a:rPr>
                        <a:t>61 (27–86)</a:t>
                      </a:r>
                      <a:endParaRPr lang="en-US" sz="800">
                        <a:latin typeface="+mn-lt"/>
                        <a:cs typeface="Arial" panose="020B0604020202020204" pitchFamily="34" charset="0"/>
                      </a:endParaRPr>
                    </a:p>
                  </a:txBody>
                  <a:tcPr marL="34290" marR="34290" marT="0" marB="13716" anchor="ctr">
                    <a:lnT w="12700" cap="flat" cmpd="sng" algn="ctr">
                      <a:solidFill>
                        <a:schemeClr val="tx1"/>
                      </a:solidFill>
                      <a:prstDash val="solid"/>
                      <a:round/>
                      <a:headEnd type="none" w="med" len="med"/>
                      <a:tailEnd type="none" w="med" len="med"/>
                    </a:lnT>
                    <a:lnB w="12700" cap="flat" cmpd="sng" algn="ctr">
                      <a:solidFill>
                        <a:srgbClr val="436582"/>
                      </a:solidFill>
                      <a:prstDash val="solid"/>
                      <a:round/>
                      <a:headEnd type="none" w="med" len="med"/>
                      <a:tailEnd type="none" w="med" len="med"/>
                    </a:lnB>
                    <a:solidFill>
                      <a:srgbClr val="E9EAED"/>
                    </a:solidFill>
                  </a:tcPr>
                </a:tc>
                <a:tc>
                  <a:txBody>
                    <a:bodyPr/>
                    <a:lstStyle/>
                    <a:p>
                      <a:pPr algn="ctr"/>
                      <a:r>
                        <a:rPr lang="en-US" sz="800">
                          <a:latin typeface="+mn-lt"/>
                        </a:rPr>
                        <a:t>62 (30–92)</a:t>
                      </a:r>
                      <a:endParaRPr lang="en-US" sz="800">
                        <a:latin typeface="+mn-lt"/>
                        <a:cs typeface="Arial" panose="020B0604020202020204" pitchFamily="34" charset="0"/>
                      </a:endParaRPr>
                    </a:p>
                  </a:txBody>
                  <a:tcPr marL="34290" marR="34290" marT="0" marB="13716" anchor="ctr">
                    <a:lnT w="12700" cap="flat" cmpd="sng" algn="ctr">
                      <a:solidFill>
                        <a:schemeClr val="tx1"/>
                      </a:solidFill>
                      <a:prstDash val="solid"/>
                      <a:round/>
                      <a:headEnd type="none" w="med" len="med"/>
                      <a:tailEnd type="none" w="med" len="med"/>
                    </a:lnT>
                    <a:lnB w="12700" cap="flat" cmpd="sng" algn="ctr">
                      <a:solidFill>
                        <a:srgbClr val="436582"/>
                      </a:solidFill>
                      <a:prstDash val="solid"/>
                      <a:round/>
                      <a:headEnd type="none" w="med" len="med"/>
                      <a:tailEnd type="none" w="med" len="med"/>
                    </a:lnB>
                    <a:solidFill>
                      <a:srgbClr val="E9EAED"/>
                    </a:solidFill>
                  </a:tcPr>
                </a:tc>
                <a:extLst>
                  <a:ext uri="{0D108BD9-81ED-4DB2-BD59-A6C34878D82A}">
                    <a16:rowId xmlns:a16="http://schemas.microsoft.com/office/drawing/2014/main" val="1643404223"/>
                  </a:ext>
                </a:extLst>
              </a:tr>
              <a:tr h="123126">
                <a:tc>
                  <a:txBody>
                    <a:bodyPr/>
                    <a:lstStyle/>
                    <a:p>
                      <a:r>
                        <a:rPr lang="en-US" sz="800">
                          <a:latin typeface="+mn-lt"/>
                        </a:rPr>
                        <a:t>Female</a:t>
                      </a:r>
                      <a:endParaRPr lang="en-US" sz="800">
                        <a:latin typeface="+mn-lt"/>
                        <a:cs typeface="Arial" panose="020B0604020202020204" pitchFamily="34" charset="0"/>
                      </a:endParaRPr>
                    </a:p>
                  </a:txBody>
                  <a:tcPr marL="34290" marR="34290" marT="0" marB="13716" anchor="ctr">
                    <a:lnT w="12700" cap="flat" cmpd="sng" algn="ctr">
                      <a:solidFill>
                        <a:srgbClr val="436582"/>
                      </a:solidFill>
                      <a:prstDash val="solid"/>
                      <a:round/>
                      <a:headEnd type="none" w="med" len="med"/>
                      <a:tailEnd type="none" w="med" len="med"/>
                    </a:lnT>
                    <a:lnB w="12700" cap="flat" cmpd="sng" algn="ctr">
                      <a:solidFill>
                        <a:srgbClr val="436582"/>
                      </a:solidFill>
                      <a:prstDash val="solid"/>
                      <a:round/>
                      <a:headEnd type="none" w="med" len="med"/>
                      <a:tailEnd type="none" w="med" len="med"/>
                    </a:lnB>
                    <a:solidFill>
                      <a:schemeClr val="bg1"/>
                    </a:solidFill>
                  </a:tcPr>
                </a:tc>
                <a:tc>
                  <a:txBody>
                    <a:bodyPr/>
                    <a:lstStyle/>
                    <a:p>
                      <a:pPr algn="ctr"/>
                      <a:r>
                        <a:rPr lang="en-US" sz="800">
                          <a:latin typeface="+mn-lt"/>
                        </a:rPr>
                        <a:t>85 (56)</a:t>
                      </a:r>
                      <a:endParaRPr lang="en-US" sz="800">
                        <a:latin typeface="+mn-lt"/>
                        <a:cs typeface="Arial" panose="020B0604020202020204" pitchFamily="34" charset="0"/>
                      </a:endParaRPr>
                    </a:p>
                  </a:txBody>
                  <a:tcPr marL="34290" marR="34290" marT="0" marB="13716" anchor="ctr">
                    <a:lnT w="12700" cap="flat" cmpd="sng" algn="ctr">
                      <a:solidFill>
                        <a:srgbClr val="436582"/>
                      </a:solidFill>
                      <a:prstDash val="solid"/>
                      <a:round/>
                      <a:headEnd type="none" w="med" len="med"/>
                      <a:tailEnd type="none" w="med" len="med"/>
                    </a:lnT>
                    <a:lnB w="12700" cap="flat" cmpd="sng" algn="ctr">
                      <a:solidFill>
                        <a:srgbClr val="436582"/>
                      </a:solidFill>
                      <a:prstDash val="solid"/>
                      <a:round/>
                      <a:headEnd type="none" w="med" len="med"/>
                      <a:tailEnd type="none" w="med" len="med"/>
                    </a:lnB>
                    <a:solidFill>
                      <a:schemeClr val="bg1"/>
                    </a:solidFill>
                  </a:tcPr>
                </a:tc>
                <a:tc>
                  <a:txBody>
                    <a:bodyPr/>
                    <a:lstStyle/>
                    <a:p>
                      <a:pPr algn="ctr"/>
                      <a:r>
                        <a:rPr lang="en-US" sz="800">
                          <a:latin typeface="+mn-lt"/>
                        </a:rPr>
                        <a:t>93 (60)</a:t>
                      </a:r>
                      <a:endParaRPr lang="en-US" sz="800">
                        <a:latin typeface="+mn-lt"/>
                        <a:cs typeface="Arial" panose="020B0604020202020204" pitchFamily="34" charset="0"/>
                      </a:endParaRPr>
                    </a:p>
                  </a:txBody>
                  <a:tcPr marL="34290" marR="34290" marT="0" marB="13716" anchor="ctr">
                    <a:lnT w="12700" cap="flat" cmpd="sng" algn="ctr">
                      <a:solidFill>
                        <a:srgbClr val="436582"/>
                      </a:solidFill>
                      <a:prstDash val="solid"/>
                      <a:round/>
                      <a:headEnd type="none" w="med" len="med"/>
                      <a:tailEnd type="none" w="med" len="med"/>
                    </a:lnT>
                    <a:lnB w="12700" cap="flat" cmpd="sng" algn="ctr">
                      <a:solidFill>
                        <a:srgbClr val="436582"/>
                      </a:solidFill>
                      <a:prstDash val="solid"/>
                      <a:round/>
                      <a:headEnd type="none" w="med" len="med"/>
                      <a:tailEnd type="none" w="med" len="med"/>
                    </a:lnB>
                    <a:solidFill>
                      <a:schemeClr val="bg1"/>
                    </a:solidFill>
                  </a:tcPr>
                </a:tc>
                <a:extLst>
                  <a:ext uri="{0D108BD9-81ED-4DB2-BD59-A6C34878D82A}">
                    <a16:rowId xmlns:a16="http://schemas.microsoft.com/office/drawing/2014/main" val="1637458256"/>
                  </a:ext>
                </a:extLst>
              </a:tr>
              <a:tr h="233802">
                <a:tc>
                  <a:txBody>
                    <a:bodyPr/>
                    <a:lstStyle/>
                    <a:p>
                      <a:r>
                        <a:rPr lang="en-US" sz="800">
                          <a:latin typeface="+mn-lt"/>
                        </a:rPr>
                        <a:t>Race</a:t>
                      </a:r>
                      <a:r>
                        <a:rPr lang="en-US" sz="800" baseline="0">
                          <a:latin typeface="+mn-lt"/>
                        </a:rPr>
                        <a:t>: Asian / White / Other</a:t>
                      </a:r>
                      <a:endParaRPr lang="en-US" sz="800" baseline="30000">
                        <a:latin typeface="+mn-lt"/>
                        <a:cs typeface="Arial" panose="020B0604020202020204" pitchFamily="34" charset="0"/>
                      </a:endParaRPr>
                    </a:p>
                  </a:txBody>
                  <a:tcPr marL="34290" marR="34290" marT="0" marB="13716" anchor="ctr">
                    <a:lnT w="12700" cap="flat" cmpd="sng" algn="ctr">
                      <a:solidFill>
                        <a:srgbClr val="436582"/>
                      </a:solidFill>
                      <a:prstDash val="solid"/>
                      <a:round/>
                      <a:headEnd type="none" w="med" len="med"/>
                      <a:tailEnd type="none" w="med" len="med"/>
                    </a:lnT>
                    <a:lnB w="12700" cap="flat" cmpd="sng" algn="ctr">
                      <a:solidFill>
                        <a:srgbClr val="436582"/>
                      </a:solidFill>
                      <a:prstDash val="solid"/>
                      <a:round/>
                      <a:headEnd type="none" w="med" len="med"/>
                      <a:tailEnd type="none" w="med" len="med"/>
                    </a:lnB>
                    <a:solidFill>
                      <a:srgbClr val="E9EAE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a:latin typeface="+mn-lt"/>
                        </a:rPr>
                        <a:t>97 (64)</a:t>
                      </a:r>
                      <a:r>
                        <a:rPr lang="en-US" sz="800">
                          <a:latin typeface="+mn-lt"/>
                          <a:cs typeface="Arial" panose="020B0604020202020204" pitchFamily="34" charset="0"/>
                        </a:rPr>
                        <a:t> / </a:t>
                      </a:r>
                      <a:r>
                        <a:rPr lang="en-US" sz="800">
                          <a:latin typeface="+mn-lt"/>
                        </a:rPr>
                        <a:t>49 (32) / 5 (3)</a:t>
                      </a:r>
                      <a:endParaRPr lang="en-US" sz="800">
                        <a:latin typeface="+mn-lt"/>
                        <a:cs typeface="Arial" panose="020B0604020202020204" pitchFamily="34" charset="0"/>
                      </a:endParaRPr>
                    </a:p>
                  </a:txBody>
                  <a:tcPr marL="34290" marR="34290" marT="0" marB="13716" anchor="ctr">
                    <a:lnT w="12700" cap="flat" cmpd="sng" algn="ctr">
                      <a:solidFill>
                        <a:srgbClr val="436582"/>
                      </a:solidFill>
                      <a:prstDash val="solid"/>
                      <a:round/>
                      <a:headEnd type="none" w="med" len="med"/>
                      <a:tailEnd type="none" w="med" len="med"/>
                    </a:lnT>
                    <a:lnB w="12700" cap="flat" cmpd="sng" algn="ctr">
                      <a:solidFill>
                        <a:srgbClr val="436582"/>
                      </a:solidFill>
                      <a:prstDash val="solid"/>
                      <a:round/>
                      <a:headEnd type="none" w="med" len="med"/>
                      <a:tailEnd type="none" w="med" len="med"/>
                    </a:lnB>
                    <a:solidFill>
                      <a:srgbClr val="E9EAE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a:latin typeface="+mn-lt"/>
                        </a:rPr>
                        <a:t>89 (59)</a:t>
                      </a:r>
                      <a:r>
                        <a:rPr lang="en-US" sz="800">
                          <a:latin typeface="+mn-lt"/>
                          <a:cs typeface="Arial" panose="020B0604020202020204" pitchFamily="34" charset="0"/>
                        </a:rPr>
                        <a:t> / </a:t>
                      </a:r>
                      <a:r>
                        <a:rPr lang="en-US" sz="800">
                          <a:latin typeface="+mn-lt"/>
                        </a:rPr>
                        <a:t>60 (39) / 3 (2)</a:t>
                      </a:r>
                      <a:endParaRPr lang="en-US" sz="800">
                        <a:latin typeface="+mn-lt"/>
                        <a:cs typeface="Arial" panose="020B0604020202020204" pitchFamily="34" charset="0"/>
                      </a:endParaRPr>
                    </a:p>
                  </a:txBody>
                  <a:tcPr marL="34290" marR="34290" marT="0" marB="13716" anchor="ctr">
                    <a:lnT w="12700" cap="flat" cmpd="sng" algn="ctr">
                      <a:solidFill>
                        <a:srgbClr val="436582"/>
                      </a:solidFill>
                      <a:prstDash val="solid"/>
                      <a:round/>
                      <a:headEnd type="none" w="med" len="med"/>
                      <a:tailEnd type="none" w="med" len="med"/>
                    </a:lnT>
                    <a:lnB w="12700" cap="flat" cmpd="sng" algn="ctr">
                      <a:solidFill>
                        <a:srgbClr val="436582"/>
                      </a:solidFill>
                      <a:prstDash val="solid"/>
                      <a:round/>
                      <a:headEnd type="none" w="med" len="med"/>
                      <a:tailEnd type="none" w="med" len="med"/>
                    </a:lnB>
                    <a:solidFill>
                      <a:srgbClr val="E9EAED"/>
                    </a:solidFill>
                  </a:tcPr>
                </a:tc>
                <a:extLst>
                  <a:ext uri="{0D108BD9-81ED-4DB2-BD59-A6C34878D82A}">
                    <a16:rowId xmlns:a16="http://schemas.microsoft.com/office/drawing/2014/main" val="3207612069"/>
                  </a:ext>
                </a:extLst>
              </a:tr>
              <a:tr h="123126">
                <a:tc>
                  <a:txBody>
                    <a:bodyPr/>
                    <a:lstStyle/>
                    <a:p>
                      <a:pPr marL="0" indent="0"/>
                      <a:r>
                        <a:rPr lang="en-US" sz="800">
                          <a:latin typeface="+mn-lt"/>
                        </a:rPr>
                        <a:t>ECOG PS: 0 / 1</a:t>
                      </a:r>
                      <a:endParaRPr lang="en-US" sz="800">
                        <a:latin typeface="+mn-lt"/>
                        <a:cs typeface="Arial" panose="020B0604020202020204" pitchFamily="34" charset="0"/>
                      </a:endParaRPr>
                    </a:p>
                  </a:txBody>
                  <a:tcPr marL="34290" marR="34290" marT="0" marB="13716" anchor="ctr">
                    <a:lnT w="12700" cap="flat" cmpd="sng" algn="ctr">
                      <a:solidFill>
                        <a:srgbClr val="436582"/>
                      </a:solidFill>
                      <a:prstDash val="solid"/>
                      <a:round/>
                      <a:headEnd type="none" w="med" len="med"/>
                      <a:tailEnd type="none" w="med" len="med"/>
                    </a:lnT>
                    <a:lnB w="12700" cap="flat" cmpd="sng" algn="ctr">
                      <a:solidFill>
                        <a:srgbClr val="436582"/>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a:latin typeface="+mn-lt"/>
                        </a:rPr>
                        <a:t>54 (35) / 99 (65)</a:t>
                      </a:r>
                      <a:endParaRPr lang="en-US" sz="800">
                        <a:latin typeface="+mn-lt"/>
                        <a:cs typeface="Arial" panose="020B0604020202020204" pitchFamily="34" charset="0"/>
                      </a:endParaRPr>
                    </a:p>
                  </a:txBody>
                  <a:tcPr marL="34290" marR="34290" marT="0" marB="13716" anchor="ctr">
                    <a:lnT w="12700" cap="flat" cmpd="sng" algn="ctr">
                      <a:solidFill>
                        <a:srgbClr val="436582"/>
                      </a:solidFill>
                      <a:prstDash val="solid"/>
                      <a:round/>
                      <a:headEnd type="none" w="med" len="med"/>
                      <a:tailEnd type="none" w="med" len="med"/>
                    </a:lnT>
                    <a:lnB w="12700" cap="flat" cmpd="sng" algn="ctr">
                      <a:solidFill>
                        <a:srgbClr val="436582"/>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a:latin typeface="+mn-lt"/>
                        </a:rPr>
                        <a:t>55 (35) / 100 (65)</a:t>
                      </a:r>
                      <a:endParaRPr lang="en-US" sz="800">
                        <a:latin typeface="+mn-lt"/>
                        <a:cs typeface="Arial" panose="020B0604020202020204" pitchFamily="34" charset="0"/>
                      </a:endParaRPr>
                    </a:p>
                  </a:txBody>
                  <a:tcPr marL="34290" marR="34290" marT="0" marB="13716" anchor="ctr">
                    <a:lnT w="12700" cap="flat" cmpd="sng" algn="ctr">
                      <a:solidFill>
                        <a:srgbClr val="436582"/>
                      </a:solidFill>
                      <a:prstDash val="solid"/>
                      <a:round/>
                      <a:headEnd type="none" w="med" len="med"/>
                      <a:tailEnd type="none" w="med" len="med"/>
                    </a:lnT>
                    <a:lnB w="12700" cap="flat" cmpd="sng" algn="ctr">
                      <a:solidFill>
                        <a:srgbClr val="436582"/>
                      </a:solidFill>
                      <a:prstDash val="solid"/>
                      <a:round/>
                      <a:headEnd type="none" w="med" len="med"/>
                      <a:tailEnd type="none" w="med" len="med"/>
                    </a:lnB>
                    <a:solidFill>
                      <a:schemeClr val="bg1"/>
                    </a:solidFill>
                  </a:tcPr>
                </a:tc>
                <a:extLst>
                  <a:ext uri="{0D108BD9-81ED-4DB2-BD59-A6C34878D82A}">
                    <a16:rowId xmlns:a16="http://schemas.microsoft.com/office/drawing/2014/main" val="1561299194"/>
                  </a:ext>
                </a:extLst>
              </a:tr>
              <a:tr h="233802">
                <a:tc>
                  <a:txBody>
                    <a:bodyPr/>
                    <a:lstStyle/>
                    <a:p>
                      <a:pPr marL="0" indent="0"/>
                      <a:r>
                        <a:rPr lang="en-US" sz="800" baseline="0">
                          <a:latin typeface="+mn-lt"/>
                        </a:rPr>
                        <a:t>History of smoking: yes / no</a:t>
                      </a:r>
                      <a:endParaRPr lang="en-US" sz="800" baseline="0">
                        <a:latin typeface="+mn-lt"/>
                        <a:cs typeface="Arial" panose="020B0604020202020204" pitchFamily="34" charset="0"/>
                      </a:endParaRPr>
                    </a:p>
                  </a:txBody>
                  <a:tcPr marL="34290" marR="34290" marT="0" marB="13716" anchor="ctr">
                    <a:lnT w="12700" cap="flat" cmpd="sng" algn="ctr">
                      <a:solidFill>
                        <a:srgbClr val="436582"/>
                      </a:solidFill>
                      <a:prstDash val="solid"/>
                      <a:round/>
                      <a:headEnd type="none" w="med" len="med"/>
                      <a:tailEnd type="none" w="med" len="med"/>
                    </a:lnT>
                    <a:lnB w="12700" cap="flat" cmpd="sng" algn="ctr">
                      <a:solidFill>
                        <a:srgbClr val="436582"/>
                      </a:solidFill>
                      <a:prstDash val="solid"/>
                      <a:round/>
                      <a:headEnd type="none" w="med" len="med"/>
                      <a:tailEnd type="none" w="med" len="med"/>
                    </a:lnB>
                    <a:solidFill>
                      <a:srgbClr val="E9EAED"/>
                    </a:solidFill>
                  </a:tcPr>
                </a:tc>
                <a:tc>
                  <a:txBody>
                    <a:bodyPr/>
                    <a:lstStyle/>
                    <a:p>
                      <a:pPr algn="ctr"/>
                      <a:r>
                        <a:rPr lang="en-US" sz="800">
                          <a:latin typeface="+mn-lt"/>
                        </a:rPr>
                        <a:t>65 (42) / 88 (58)</a:t>
                      </a:r>
                      <a:endParaRPr lang="en-US" sz="800">
                        <a:latin typeface="+mn-lt"/>
                        <a:cs typeface="Arial" panose="020B0604020202020204" pitchFamily="34" charset="0"/>
                      </a:endParaRPr>
                    </a:p>
                  </a:txBody>
                  <a:tcPr marL="34290" marR="34290" marT="0" marB="13716" anchor="ctr">
                    <a:lnT w="12700" cap="flat" cmpd="sng" algn="ctr">
                      <a:solidFill>
                        <a:srgbClr val="436582"/>
                      </a:solidFill>
                      <a:prstDash val="solid"/>
                      <a:round/>
                      <a:headEnd type="none" w="med" len="med"/>
                      <a:tailEnd type="none" w="med" len="med"/>
                    </a:lnT>
                    <a:lnB w="12700" cap="flat" cmpd="sng" algn="ctr">
                      <a:solidFill>
                        <a:srgbClr val="436582"/>
                      </a:solidFill>
                      <a:prstDash val="solid"/>
                      <a:round/>
                      <a:headEnd type="none" w="med" len="med"/>
                      <a:tailEnd type="none" w="med" len="med"/>
                    </a:lnB>
                    <a:solidFill>
                      <a:srgbClr val="E9EAED"/>
                    </a:solidFill>
                  </a:tcPr>
                </a:tc>
                <a:tc>
                  <a:txBody>
                    <a:bodyPr/>
                    <a:lstStyle/>
                    <a:p>
                      <a:pPr algn="ctr"/>
                      <a:r>
                        <a:rPr lang="en-US" sz="800">
                          <a:latin typeface="+mn-lt"/>
                        </a:rPr>
                        <a:t>64 (41) / 91 (59)</a:t>
                      </a:r>
                      <a:endParaRPr lang="en-US" sz="800">
                        <a:latin typeface="+mn-lt"/>
                        <a:cs typeface="Arial" panose="020B0604020202020204" pitchFamily="34" charset="0"/>
                      </a:endParaRPr>
                    </a:p>
                  </a:txBody>
                  <a:tcPr marL="34290" marR="34290" marT="0" marB="13716" anchor="ctr">
                    <a:lnT w="12700" cap="flat" cmpd="sng" algn="ctr">
                      <a:solidFill>
                        <a:srgbClr val="436582"/>
                      </a:solidFill>
                      <a:prstDash val="solid"/>
                      <a:round/>
                      <a:headEnd type="none" w="med" len="med"/>
                      <a:tailEnd type="none" w="med" len="med"/>
                    </a:lnT>
                    <a:lnB w="12700" cap="flat" cmpd="sng" algn="ctr">
                      <a:solidFill>
                        <a:srgbClr val="436582"/>
                      </a:solidFill>
                      <a:prstDash val="solid"/>
                      <a:round/>
                      <a:headEnd type="none" w="med" len="med"/>
                      <a:tailEnd type="none" w="med" len="med"/>
                    </a:lnB>
                    <a:solidFill>
                      <a:srgbClr val="E9EAED"/>
                    </a:solidFill>
                  </a:tcPr>
                </a:tc>
                <a:extLst>
                  <a:ext uri="{0D108BD9-81ED-4DB2-BD59-A6C34878D82A}">
                    <a16:rowId xmlns:a16="http://schemas.microsoft.com/office/drawing/2014/main" val="3018237508"/>
                  </a:ext>
                </a:extLst>
              </a:tr>
              <a:tr h="233802">
                <a:tc>
                  <a:txBody>
                    <a:bodyPr/>
                    <a:lstStyle/>
                    <a:p>
                      <a:pPr marL="0" indent="0"/>
                      <a:r>
                        <a:rPr lang="en-US" sz="800">
                          <a:latin typeface="+mn-lt"/>
                        </a:rPr>
                        <a:t>History of brain metastases: yes / no</a:t>
                      </a:r>
                      <a:endParaRPr lang="en-US" sz="800" baseline="0">
                        <a:latin typeface="+mn-lt"/>
                        <a:cs typeface="Arial" panose="020B0604020202020204" pitchFamily="34" charset="0"/>
                      </a:endParaRPr>
                    </a:p>
                  </a:txBody>
                  <a:tcPr marL="34290" marR="34290" marT="0" marB="1371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436582"/>
                      </a:solidFill>
                      <a:prstDash val="solid"/>
                      <a:round/>
                      <a:headEnd type="none" w="med" len="med"/>
                      <a:tailEnd type="none" w="med" len="med"/>
                    </a:lnT>
                    <a:lnB w="12700" cap="flat" cmpd="sng" algn="ctr">
                      <a:solidFill>
                        <a:srgbClr val="436582"/>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a:latin typeface="+mn-lt"/>
                        </a:rPr>
                        <a:t>35 (23) / 118 (77)</a:t>
                      </a:r>
                      <a:endParaRPr lang="en-US" sz="800">
                        <a:latin typeface="+mn-lt"/>
                        <a:cs typeface="Arial" panose="020B0604020202020204" pitchFamily="34" charset="0"/>
                      </a:endParaRPr>
                    </a:p>
                  </a:txBody>
                  <a:tcPr marL="34290" marR="34290" marT="0" marB="13716" anchor="ctr">
                    <a:lnL w="12700" cap="flat" cmpd="sng" algn="ctr">
                      <a:solidFill>
                        <a:schemeClr val="bg1"/>
                      </a:solidFill>
                      <a:prstDash val="solid"/>
                      <a:round/>
                      <a:headEnd type="none" w="med" len="med"/>
                      <a:tailEnd type="none" w="med" len="med"/>
                    </a:lnL>
                    <a:lnT w="12700" cap="flat" cmpd="sng" algn="ctr">
                      <a:solidFill>
                        <a:srgbClr val="436582"/>
                      </a:solidFill>
                      <a:prstDash val="solid"/>
                      <a:round/>
                      <a:headEnd type="none" w="med" len="med"/>
                      <a:tailEnd type="none" w="med" len="med"/>
                    </a:lnT>
                    <a:lnB w="12700" cap="flat" cmpd="sng" algn="ctr">
                      <a:solidFill>
                        <a:srgbClr val="436582"/>
                      </a:solidFill>
                      <a:prstDash val="solid"/>
                      <a:round/>
                      <a:headEnd type="none" w="med" len="med"/>
                      <a:tailEnd type="none" w="med" len="med"/>
                    </a:lnB>
                    <a:solidFill>
                      <a:schemeClr val="bg1"/>
                    </a:solidFill>
                  </a:tcPr>
                </a:tc>
                <a:tc>
                  <a:txBody>
                    <a:bodyPr/>
                    <a:lstStyle/>
                    <a:p>
                      <a:pPr algn="ctr"/>
                      <a:r>
                        <a:rPr lang="en-US" sz="800">
                          <a:latin typeface="+mn-lt"/>
                        </a:rPr>
                        <a:t>36 (23) / 119 (77)</a:t>
                      </a:r>
                      <a:endParaRPr lang="en-US" sz="800">
                        <a:latin typeface="+mn-lt"/>
                        <a:cs typeface="Arial" panose="020B0604020202020204" pitchFamily="34" charset="0"/>
                      </a:endParaRPr>
                    </a:p>
                  </a:txBody>
                  <a:tcPr marL="34290" marR="34290" marT="0" marB="13716" anchor="ctr">
                    <a:lnT w="12700" cap="flat" cmpd="sng" algn="ctr">
                      <a:solidFill>
                        <a:srgbClr val="436582"/>
                      </a:solidFill>
                      <a:prstDash val="solid"/>
                      <a:round/>
                      <a:headEnd type="none" w="med" len="med"/>
                      <a:tailEnd type="none" w="med" len="med"/>
                    </a:lnT>
                    <a:lnB w="12700" cap="flat" cmpd="sng" algn="ctr">
                      <a:solidFill>
                        <a:srgbClr val="436582"/>
                      </a:solidFill>
                      <a:prstDash val="solid"/>
                      <a:round/>
                      <a:headEnd type="none" w="med" len="med"/>
                      <a:tailEnd type="none" w="med" len="med"/>
                    </a:lnB>
                    <a:solidFill>
                      <a:schemeClr val="bg1"/>
                    </a:solidFill>
                  </a:tcPr>
                </a:tc>
                <a:extLst>
                  <a:ext uri="{0D108BD9-81ED-4DB2-BD59-A6C34878D82A}">
                    <a16:rowId xmlns:a16="http://schemas.microsoft.com/office/drawing/2014/main" val="1914224397"/>
                  </a:ext>
                </a:extLst>
              </a:tr>
              <a:tr h="233802">
                <a:tc>
                  <a:txBody>
                    <a:bodyPr/>
                    <a:lstStyle/>
                    <a:p>
                      <a:pPr marL="0" indent="0"/>
                      <a:r>
                        <a:rPr lang="en-US" sz="800" baseline="0">
                          <a:latin typeface="+mn-lt"/>
                        </a:rPr>
                        <a:t>Prior EGFR TKI use: yes / no</a:t>
                      </a:r>
                      <a:endParaRPr lang="en-US" sz="800" baseline="0">
                        <a:latin typeface="+mn-lt"/>
                        <a:cs typeface="Arial" panose="020B0604020202020204" pitchFamily="34" charset="0"/>
                      </a:endParaRPr>
                    </a:p>
                  </a:txBody>
                  <a:tcPr marL="34290" marR="34290" marT="0" marB="13716" anchor="ctr">
                    <a:lnT w="12700" cap="flat" cmpd="sng" algn="ctr">
                      <a:solidFill>
                        <a:srgbClr val="436582"/>
                      </a:solidFill>
                      <a:prstDash val="solid"/>
                      <a:round/>
                      <a:headEnd type="none" w="med" len="med"/>
                      <a:tailEnd type="none" w="med" len="med"/>
                    </a:lnT>
                    <a:lnB w="12700" cap="flat" cmpd="sng" algn="ctr">
                      <a:solidFill>
                        <a:srgbClr val="436582"/>
                      </a:solidFill>
                      <a:prstDash val="solid"/>
                      <a:round/>
                      <a:headEnd type="none" w="med" len="med"/>
                      <a:tailEnd type="none" w="med" len="med"/>
                    </a:lnB>
                    <a:solidFill>
                      <a:srgbClr val="E9EAE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a:latin typeface="+mn-lt"/>
                        </a:rPr>
                        <a:t>1 (1) / 152 (99)</a:t>
                      </a:r>
                      <a:endParaRPr lang="en-US" sz="800">
                        <a:latin typeface="+mn-lt"/>
                        <a:cs typeface="Arial" panose="020B0604020202020204" pitchFamily="34" charset="0"/>
                      </a:endParaRPr>
                    </a:p>
                  </a:txBody>
                  <a:tcPr marL="34290" marR="34290" marT="0" marB="13716" anchor="ctr">
                    <a:lnT w="12700" cap="flat" cmpd="sng" algn="ctr">
                      <a:solidFill>
                        <a:srgbClr val="436582"/>
                      </a:solidFill>
                      <a:prstDash val="solid"/>
                      <a:round/>
                      <a:headEnd type="none" w="med" len="med"/>
                      <a:tailEnd type="none" w="med" len="med"/>
                    </a:lnT>
                    <a:lnB w="12700" cap="flat" cmpd="sng" algn="ctr">
                      <a:solidFill>
                        <a:srgbClr val="436582"/>
                      </a:solidFill>
                      <a:prstDash val="solid"/>
                      <a:round/>
                      <a:headEnd type="none" w="med" len="med"/>
                      <a:tailEnd type="none" w="med" len="med"/>
                    </a:lnB>
                    <a:solidFill>
                      <a:srgbClr val="E9EAED"/>
                    </a:solidFill>
                  </a:tcPr>
                </a:tc>
                <a:tc>
                  <a:txBody>
                    <a:bodyPr/>
                    <a:lstStyle/>
                    <a:p>
                      <a:pPr algn="ctr"/>
                      <a:r>
                        <a:rPr lang="en-US" sz="800">
                          <a:latin typeface="+mn-lt"/>
                        </a:rPr>
                        <a:t>3 (2) / 152 (98)</a:t>
                      </a:r>
                      <a:endParaRPr lang="en-US" sz="800">
                        <a:latin typeface="+mn-lt"/>
                        <a:cs typeface="Arial" panose="020B0604020202020204" pitchFamily="34" charset="0"/>
                      </a:endParaRPr>
                    </a:p>
                  </a:txBody>
                  <a:tcPr marL="34290" marR="34290" marT="0" marB="13716" anchor="ctr">
                    <a:lnT w="12700" cap="flat" cmpd="sng" algn="ctr">
                      <a:solidFill>
                        <a:srgbClr val="436582"/>
                      </a:solidFill>
                      <a:prstDash val="solid"/>
                      <a:round/>
                      <a:headEnd type="none" w="med" len="med"/>
                      <a:tailEnd type="none" w="med" len="med"/>
                    </a:lnT>
                    <a:lnB w="12700" cap="flat" cmpd="sng" algn="ctr">
                      <a:solidFill>
                        <a:srgbClr val="436582"/>
                      </a:solidFill>
                      <a:prstDash val="solid"/>
                      <a:round/>
                      <a:headEnd type="none" w="med" len="med"/>
                      <a:tailEnd type="none" w="med" len="med"/>
                    </a:lnB>
                    <a:solidFill>
                      <a:srgbClr val="E9EAED"/>
                    </a:solidFill>
                  </a:tcPr>
                </a:tc>
                <a:extLst>
                  <a:ext uri="{0D108BD9-81ED-4DB2-BD59-A6C34878D82A}">
                    <a16:rowId xmlns:a16="http://schemas.microsoft.com/office/drawing/2014/main" val="955468727"/>
                  </a:ext>
                </a:extLst>
              </a:tr>
              <a:tr h="3444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latin typeface="+mn-lt"/>
                        </a:rPr>
                        <a:t>Histology: adenocarcinoma subtype / other</a:t>
                      </a:r>
                      <a:endParaRPr lang="en-US" sz="800" baseline="30000">
                        <a:latin typeface="+mn-lt"/>
                        <a:cs typeface="Arial" panose="020B0604020202020204" pitchFamily="34" charset="0"/>
                      </a:endParaRPr>
                    </a:p>
                  </a:txBody>
                  <a:tcPr marL="34290" marR="34290" marT="0" marB="13716" anchor="ctr">
                    <a:lnT w="12700" cap="flat" cmpd="sng" algn="ctr">
                      <a:solidFill>
                        <a:srgbClr val="43658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
                          <a:latin typeface="+mn-lt"/>
                        </a:rPr>
                        <a:t>151 (99) / 2 (1)</a:t>
                      </a:r>
                      <a:endParaRPr lang="en-US" sz="800">
                        <a:latin typeface="+mn-lt"/>
                        <a:cs typeface="Arial" panose="020B0604020202020204" pitchFamily="34" charset="0"/>
                      </a:endParaRPr>
                    </a:p>
                  </a:txBody>
                  <a:tcPr marL="34290" marR="34290" marT="0" marB="13716" anchor="ctr">
                    <a:lnT w="12700" cap="flat" cmpd="sng" algn="ctr">
                      <a:solidFill>
                        <a:srgbClr val="43658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a:latin typeface="+mn-lt"/>
                        </a:rPr>
                        <a:t>153 (99) / 2 (1)</a:t>
                      </a:r>
                      <a:endParaRPr lang="en-US" sz="800">
                        <a:latin typeface="+mn-lt"/>
                        <a:cs typeface="Arial" panose="020B0604020202020204" pitchFamily="34" charset="0"/>
                      </a:endParaRPr>
                    </a:p>
                  </a:txBody>
                  <a:tcPr marL="34290" marR="34290" marT="0" marB="13716" anchor="ctr">
                    <a:lnT w="12700" cap="flat" cmpd="sng" algn="ctr">
                      <a:solidFill>
                        <a:srgbClr val="43658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26092376"/>
                  </a:ext>
                </a:extLst>
              </a:tr>
            </a:tbl>
          </a:graphicData>
        </a:graphic>
      </p:graphicFrame>
      <p:graphicFrame>
        <p:nvGraphicFramePr>
          <p:cNvPr id="86" name="Table 8">
            <a:extLst>
              <a:ext uri="{FF2B5EF4-FFF2-40B4-BE49-F238E27FC236}">
                <a16:creationId xmlns:a16="http://schemas.microsoft.com/office/drawing/2014/main" id="{A1A17606-7234-FA13-3B07-E2BC0E2E0EE7}"/>
              </a:ext>
            </a:extLst>
          </p:cNvPr>
          <p:cNvGraphicFramePr>
            <a:graphicFrameLocks noGrp="1"/>
          </p:cNvGraphicFramePr>
          <p:nvPr/>
        </p:nvGraphicFramePr>
        <p:xfrm>
          <a:off x="2748671" y="3040648"/>
          <a:ext cx="2061864" cy="628650"/>
        </p:xfrm>
        <a:graphic>
          <a:graphicData uri="http://schemas.openxmlformats.org/drawingml/2006/table">
            <a:tbl>
              <a:tblPr firstRow="1">
                <a:tableStyleId>{5C22544A-7EE6-4342-B048-85BDC9FD1C3A}</a:tableStyleId>
              </a:tblPr>
              <a:tblGrid>
                <a:gridCol w="1004883">
                  <a:extLst>
                    <a:ext uri="{9D8B030D-6E8A-4147-A177-3AD203B41FA5}">
                      <a16:colId xmlns:a16="http://schemas.microsoft.com/office/drawing/2014/main" val="3609005308"/>
                    </a:ext>
                  </a:extLst>
                </a:gridCol>
                <a:gridCol w="1056981">
                  <a:extLst>
                    <a:ext uri="{9D8B030D-6E8A-4147-A177-3AD203B41FA5}">
                      <a16:colId xmlns:a16="http://schemas.microsoft.com/office/drawing/2014/main" val="3388733588"/>
                    </a:ext>
                  </a:extLst>
                </a:gridCol>
              </a:tblGrid>
              <a:tr h="125730">
                <a:tc>
                  <a:txBody>
                    <a:bodyPr/>
                    <a:lstStyle/>
                    <a:p>
                      <a:endParaRPr lang="en-US" sz="800">
                        <a:solidFill>
                          <a:schemeClr val="tx1"/>
                        </a:solidFill>
                        <a:latin typeface="+mn-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a:solidFill>
                            <a:schemeClr val="tx1"/>
                          </a:solidFill>
                          <a:latin typeface="+mn-lt"/>
                        </a:rPr>
                        <a:t>Median PFS (95% CI)</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15754074"/>
                  </a:ext>
                </a:extLst>
              </a:tr>
              <a:tr h="251460">
                <a:tc>
                  <a:txBody>
                    <a:bodyPr/>
                    <a:lstStyle/>
                    <a:p>
                      <a:r>
                        <a:rPr lang="en-US" sz="800" b="1">
                          <a:solidFill>
                            <a:srgbClr val="0070C0"/>
                          </a:solidFill>
                          <a:latin typeface="+mn-lt"/>
                        </a:rPr>
                        <a:t>Amivantamab-chemo</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a:solidFill>
                            <a:schemeClr val="tx1"/>
                          </a:solidFill>
                          <a:latin typeface="+mn-lt"/>
                        </a:rPr>
                        <a:t>11.4 months (9.8, 13.7)</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00018867"/>
                  </a:ext>
                </a:extLst>
              </a:tr>
              <a:tr h="125730">
                <a:tc>
                  <a:txBody>
                    <a:bodyPr/>
                    <a:lstStyle/>
                    <a:p>
                      <a:r>
                        <a:rPr lang="en-US" sz="800" b="1">
                          <a:solidFill>
                            <a:schemeClr val="tx1">
                              <a:lumMod val="50000"/>
                              <a:lumOff val="50000"/>
                            </a:schemeClr>
                          </a:solidFill>
                          <a:latin typeface="+mn-lt"/>
                        </a:rPr>
                        <a:t>Chemotherapy</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a:solidFill>
                            <a:schemeClr val="tx1"/>
                          </a:solidFill>
                          <a:latin typeface="+mn-lt"/>
                        </a:rPr>
                        <a:t>6.7 months (5.6, 7.3)</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1914406"/>
                  </a:ext>
                </a:extLst>
              </a:tr>
              <a:tr h="125730">
                <a:tc grid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800">
                          <a:latin typeface="+mn-lt"/>
                          <a:cs typeface="Arial" panose="020B0604020202020204" pitchFamily="34" charset="0"/>
                        </a:rPr>
                        <a:t>HR, </a:t>
                      </a:r>
                      <a:r>
                        <a:rPr lang="en-US" sz="800" b="1">
                          <a:latin typeface="+mn-lt"/>
                          <a:cs typeface="Arial" panose="020B0604020202020204" pitchFamily="34" charset="0"/>
                        </a:rPr>
                        <a:t>0.395</a:t>
                      </a:r>
                      <a:r>
                        <a:rPr lang="en-US" sz="800">
                          <a:latin typeface="+mn-lt"/>
                          <a:cs typeface="Arial" panose="020B0604020202020204" pitchFamily="34" charset="0"/>
                        </a:rPr>
                        <a:t> (95% CI: 0.30, 0.53); </a:t>
                      </a:r>
                      <a:r>
                        <a:rPr lang="en-US" sz="800" i="0">
                          <a:latin typeface="+mn-lt"/>
                          <a:cs typeface="Arial" panose="020B0604020202020204" pitchFamily="34" charset="0"/>
                        </a:rPr>
                        <a:t>P&lt;0.0001</a:t>
                      </a:r>
                      <a:r>
                        <a:rPr lang="en-US" sz="800">
                          <a:latin typeface="+mn-lt"/>
                          <a:cs typeface="Arial" panose="020B0604020202020204" pitchFamily="34" charset="0"/>
                        </a:rPr>
                        <a:t>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2227702522"/>
                  </a:ext>
                </a:extLst>
              </a:tr>
            </a:tbl>
          </a:graphicData>
        </a:graphic>
      </p:graphicFrame>
      <p:sp>
        <p:nvSpPr>
          <p:cNvPr id="89" name="TextBox 88">
            <a:extLst>
              <a:ext uri="{FF2B5EF4-FFF2-40B4-BE49-F238E27FC236}">
                <a16:creationId xmlns:a16="http://schemas.microsoft.com/office/drawing/2014/main" id="{54E5F501-8845-6154-B9C8-B05199E69040}"/>
              </a:ext>
            </a:extLst>
          </p:cNvPr>
          <p:cNvSpPr txBox="1"/>
          <p:nvPr/>
        </p:nvSpPr>
        <p:spPr>
          <a:xfrm>
            <a:off x="1846625" y="4296686"/>
            <a:ext cx="807279" cy="230832"/>
          </a:xfrm>
          <a:prstGeom prst="rect">
            <a:avLst/>
          </a:prstGeom>
          <a:noFill/>
        </p:spPr>
        <p:txBody>
          <a:bodyPr wrap="square" rtlCol="0">
            <a:spAutoFit/>
          </a:bodyPr>
          <a:lstStyle/>
          <a:p>
            <a:pPr algn="ctr" defTabSz="685800" fontAlgn="auto">
              <a:spcBef>
                <a:spcPts val="0"/>
              </a:spcBef>
              <a:spcAft>
                <a:spcPts val="0"/>
              </a:spcAft>
              <a:defRPr/>
            </a:pPr>
            <a:r>
              <a:rPr lang="en-US" sz="900" b="1">
                <a:solidFill>
                  <a:srgbClr val="223341"/>
                </a:solidFill>
                <a:latin typeface="Calibri" panose="020F0502020204030204"/>
                <a:ea typeface="+mn-ea"/>
                <a:cs typeface="+mn-cs"/>
              </a:rPr>
              <a:t>Months</a:t>
            </a:r>
          </a:p>
        </p:txBody>
      </p:sp>
      <p:sp>
        <p:nvSpPr>
          <p:cNvPr id="90" name="TextBox 89">
            <a:extLst>
              <a:ext uri="{FF2B5EF4-FFF2-40B4-BE49-F238E27FC236}">
                <a16:creationId xmlns:a16="http://schemas.microsoft.com/office/drawing/2014/main" id="{DBB80A2E-C12B-3C2F-C83E-85C6931B2787}"/>
              </a:ext>
            </a:extLst>
          </p:cNvPr>
          <p:cNvSpPr txBox="1"/>
          <p:nvPr/>
        </p:nvSpPr>
        <p:spPr>
          <a:xfrm>
            <a:off x="2315989" y="3767225"/>
            <a:ext cx="271493" cy="166199"/>
          </a:xfrm>
          <a:prstGeom prst="rect">
            <a:avLst/>
          </a:prstGeom>
          <a:noFill/>
        </p:spPr>
        <p:txBody>
          <a:bodyPr wrap="square" lIns="34290" tIns="13716" rIns="34290" bIns="13716" rtlCol="0">
            <a:spAutoFit/>
          </a:bodyPr>
          <a:lstStyle/>
          <a:p>
            <a:pPr algn="ctr" defTabSz="685800" fontAlgn="auto">
              <a:spcBef>
                <a:spcPts val="0"/>
              </a:spcBef>
              <a:spcAft>
                <a:spcPts val="0"/>
              </a:spcAft>
              <a:defRPr/>
            </a:pPr>
            <a:r>
              <a:rPr lang="en-US" sz="900">
                <a:solidFill>
                  <a:srgbClr val="5F5F5F"/>
                </a:solidFill>
                <a:latin typeface="Calibri" panose="020F0502020204030204"/>
                <a:ea typeface="+mn-ea"/>
                <a:cs typeface="+mn-cs"/>
              </a:rPr>
              <a:t>13%</a:t>
            </a:r>
          </a:p>
        </p:txBody>
      </p:sp>
      <p:sp>
        <p:nvSpPr>
          <p:cNvPr id="91" name="TextBox 90">
            <a:extLst>
              <a:ext uri="{FF2B5EF4-FFF2-40B4-BE49-F238E27FC236}">
                <a16:creationId xmlns:a16="http://schemas.microsoft.com/office/drawing/2014/main" id="{C524E948-B825-3375-2F3D-D656E91FB3DE}"/>
              </a:ext>
            </a:extLst>
          </p:cNvPr>
          <p:cNvSpPr txBox="1"/>
          <p:nvPr/>
        </p:nvSpPr>
        <p:spPr>
          <a:xfrm>
            <a:off x="2751261" y="3755150"/>
            <a:ext cx="271493" cy="166199"/>
          </a:xfrm>
          <a:prstGeom prst="rect">
            <a:avLst/>
          </a:prstGeom>
          <a:noFill/>
        </p:spPr>
        <p:txBody>
          <a:bodyPr wrap="square" lIns="34290" tIns="13716" rIns="34290" bIns="13716" rtlCol="0">
            <a:spAutoFit/>
          </a:bodyPr>
          <a:lstStyle/>
          <a:p>
            <a:pPr algn="ctr" defTabSz="685800" fontAlgn="auto">
              <a:spcBef>
                <a:spcPts val="0"/>
              </a:spcBef>
              <a:spcAft>
                <a:spcPts val="0"/>
              </a:spcAft>
              <a:defRPr/>
            </a:pPr>
            <a:r>
              <a:rPr lang="en-US" sz="900" b="1">
                <a:solidFill>
                  <a:schemeClr val="accent2"/>
                </a:solidFill>
                <a:latin typeface="Calibri" panose="020F0502020204030204"/>
                <a:ea typeface="+mn-ea"/>
                <a:cs typeface="+mn-cs"/>
              </a:rPr>
              <a:t>31%</a:t>
            </a:r>
          </a:p>
        </p:txBody>
      </p:sp>
      <p:sp>
        <p:nvSpPr>
          <p:cNvPr id="92" name="TextBox 91">
            <a:extLst>
              <a:ext uri="{FF2B5EF4-FFF2-40B4-BE49-F238E27FC236}">
                <a16:creationId xmlns:a16="http://schemas.microsoft.com/office/drawing/2014/main" id="{24B2DF87-3162-A1B3-AFE4-C8910B0AC438}"/>
              </a:ext>
            </a:extLst>
          </p:cNvPr>
          <p:cNvSpPr txBox="1"/>
          <p:nvPr/>
        </p:nvSpPr>
        <p:spPr>
          <a:xfrm>
            <a:off x="3048613" y="3910172"/>
            <a:ext cx="271493" cy="166199"/>
          </a:xfrm>
          <a:prstGeom prst="rect">
            <a:avLst/>
          </a:prstGeom>
          <a:noFill/>
        </p:spPr>
        <p:txBody>
          <a:bodyPr wrap="square" lIns="34290" tIns="13716" rIns="34290" bIns="13716" rtlCol="0">
            <a:spAutoFit/>
          </a:bodyPr>
          <a:lstStyle/>
          <a:p>
            <a:pPr algn="ctr" defTabSz="685800" fontAlgn="auto">
              <a:spcBef>
                <a:spcPts val="0"/>
              </a:spcBef>
              <a:spcAft>
                <a:spcPts val="0"/>
              </a:spcAft>
              <a:defRPr/>
            </a:pPr>
            <a:r>
              <a:rPr lang="en-US" sz="900">
                <a:solidFill>
                  <a:srgbClr val="5F5F5F"/>
                </a:solidFill>
                <a:latin typeface="Calibri" panose="020F0502020204030204"/>
                <a:ea typeface="+mn-ea"/>
                <a:cs typeface="+mn-cs"/>
              </a:rPr>
              <a:t>3%</a:t>
            </a:r>
          </a:p>
        </p:txBody>
      </p:sp>
      <p:sp>
        <p:nvSpPr>
          <p:cNvPr id="93" name="TextBox 92">
            <a:extLst>
              <a:ext uri="{FF2B5EF4-FFF2-40B4-BE49-F238E27FC236}">
                <a16:creationId xmlns:a16="http://schemas.microsoft.com/office/drawing/2014/main" id="{ECBA9B63-2A80-B13F-4239-5C93C5E5E5B5}"/>
              </a:ext>
            </a:extLst>
          </p:cNvPr>
          <p:cNvSpPr txBox="1"/>
          <p:nvPr/>
        </p:nvSpPr>
        <p:spPr>
          <a:xfrm>
            <a:off x="705666" y="4464469"/>
            <a:ext cx="343364" cy="346249"/>
          </a:xfrm>
          <a:prstGeom prst="rect">
            <a:avLst/>
          </a:prstGeom>
          <a:noFill/>
        </p:spPr>
        <p:txBody>
          <a:bodyPr wrap="none" rtlCol="0">
            <a:spAutoFit/>
          </a:bodyPr>
          <a:lstStyle/>
          <a:p>
            <a:pPr algn="ctr" defTabSz="685800" fontAlgn="auto">
              <a:spcBef>
                <a:spcPts val="0"/>
              </a:spcBef>
              <a:spcAft>
                <a:spcPts val="0"/>
              </a:spcAft>
              <a:defRPr/>
            </a:pPr>
            <a:r>
              <a:rPr lang="en-US" sz="825">
                <a:solidFill>
                  <a:srgbClr val="223341"/>
                </a:solidFill>
                <a:latin typeface="Calibri" panose="020F0502020204030204"/>
                <a:ea typeface="+mn-ea"/>
                <a:cs typeface="+mn-cs"/>
              </a:rPr>
              <a:t>153</a:t>
            </a:r>
          </a:p>
          <a:p>
            <a:pPr algn="ctr" defTabSz="685800" fontAlgn="auto">
              <a:spcBef>
                <a:spcPts val="0"/>
              </a:spcBef>
              <a:spcAft>
                <a:spcPts val="0"/>
              </a:spcAft>
              <a:defRPr/>
            </a:pPr>
            <a:r>
              <a:rPr lang="en-US" sz="825">
                <a:solidFill>
                  <a:srgbClr val="223341"/>
                </a:solidFill>
                <a:latin typeface="Calibri" panose="020F0502020204030204"/>
                <a:ea typeface="+mn-ea"/>
                <a:cs typeface="+mn-cs"/>
              </a:rPr>
              <a:t>155</a:t>
            </a:r>
          </a:p>
        </p:txBody>
      </p:sp>
      <p:sp>
        <p:nvSpPr>
          <p:cNvPr id="94" name="TextBox 93">
            <a:extLst>
              <a:ext uri="{FF2B5EF4-FFF2-40B4-BE49-F238E27FC236}">
                <a16:creationId xmlns:a16="http://schemas.microsoft.com/office/drawing/2014/main" id="{00B751D1-A562-F97D-8E7C-514F13D163C5}"/>
              </a:ext>
            </a:extLst>
          </p:cNvPr>
          <p:cNvSpPr txBox="1"/>
          <p:nvPr/>
        </p:nvSpPr>
        <p:spPr>
          <a:xfrm>
            <a:off x="1073830" y="4458886"/>
            <a:ext cx="343364" cy="346249"/>
          </a:xfrm>
          <a:prstGeom prst="rect">
            <a:avLst/>
          </a:prstGeom>
          <a:noFill/>
        </p:spPr>
        <p:txBody>
          <a:bodyPr wrap="none" rtlCol="0">
            <a:spAutoFit/>
          </a:bodyPr>
          <a:lstStyle/>
          <a:p>
            <a:pPr algn="ctr" defTabSz="685800" fontAlgn="auto">
              <a:spcBef>
                <a:spcPts val="0"/>
              </a:spcBef>
              <a:spcAft>
                <a:spcPts val="0"/>
              </a:spcAft>
              <a:defRPr/>
            </a:pPr>
            <a:r>
              <a:rPr lang="en-US" sz="825">
                <a:solidFill>
                  <a:srgbClr val="223341"/>
                </a:solidFill>
                <a:latin typeface="Calibri" panose="020F0502020204030204"/>
                <a:ea typeface="+mn-ea"/>
                <a:cs typeface="+mn-cs"/>
              </a:rPr>
              <a:t>135</a:t>
            </a:r>
          </a:p>
          <a:p>
            <a:pPr algn="ctr" defTabSz="685800" fontAlgn="auto">
              <a:spcBef>
                <a:spcPts val="0"/>
              </a:spcBef>
              <a:spcAft>
                <a:spcPts val="0"/>
              </a:spcAft>
              <a:defRPr/>
            </a:pPr>
            <a:r>
              <a:rPr lang="en-US" sz="825">
                <a:solidFill>
                  <a:srgbClr val="223341"/>
                </a:solidFill>
                <a:latin typeface="Calibri" panose="020F0502020204030204"/>
                <a:ea typeface="+mn-ea"/>
                <a:cs typeface="+mn-cs"/>
              </a:rPr>
              <a:t>131</a:t>
            </a:r>
          </a:p>
        </p:txBody>
      </p:sp>
      <p:sp>
        <p:nvSpPr>
          <p:cNvPr id="95" name="TextBox 94">
            <a:extLst>
              <a:ext uri="{FF2B5EF4-FFF2-40B4-BE49-F238E27FC236}">
                <a16:creationId xmlns:a16="http://schemas.microsoft.com/office/drawing/2014/main" id="{3C6B8A8C-C246-E681-8C9F-397D7E52C693}"/>
              </a:ext>
            </a:extLst>
          </p:cNvPr>
          <p:cNvSpPr txBox="1"/>
          <p:nvPr/>
        </p:nvSpPr>
        <p:spPr>
          <a:xfrm>
            <a:off x="1430284" y="4458887"/>
            <a:ext cx="343364" cy="346249"/>
          </a:xfrm>
          <a:prstGeom prst="rect">
            <a:avLst/>
          </a:prstGeom>
          <a:noFill/>
        </p:spPr>
        <p:txBody>
          <a:bodyPr wrap="none" rtlCol="0">
            <a:spAutoFit/>
          </a:bodyPr>
          <a:lstStyle/>
          <a:p>
            <a:pPr algn="ctr" defTabSz="685800" fontAlgn="auto">
              <a:spcBef>
                <a:spcPts val="0"/>
              </a:spcBef>
              <a:spcAft>
                <a:spcPts val="0"/>
              </a:spcAft>
              <a:defRPr/>
            </a:pPr>
            <a:r>
              <a:rPr lang="en-US" sz="825">
                <a:solidFill>
                  <a:srgbClr val="223341"/>
                </a:solidFill>
                <a:latin typeface="Calibri" panose="020F0502020204030204"/>
                <a:ea typeface="+mn-ea"/>
                <a:cs typeface="+mn-cs"/>
              </a:rPr>
              <a:t>105</a:t>
            </a:r>
          </a:p>
          <a:p>
            <a:pPr algn="ctr" defTabSz="685800" fontAlgn="auto">
              <a:spcBef>
                <a:spcPts val="0"/>
              </a:spcBef>
              <a:spcAft>
                <a:spcPts val="0"/>
              </a:spcAft>
              <a:defRPr/>
            </a:pPr>
            <a:r>
              <a:rPr lang="en-US" sz="825">
                <a:solidFill>
                  <a:srgbClr val="223341"/>
                </a:solidFill>
                <a:latin typeface="Calibri" panose="020F0502020204030204"/>
                <a:ea typeface="+mn-ea"/>
                <a:cs typeface="+mn-cs"/>
              </a:rPr>
              <a:t>74</a:t>
            </a:r>
          </a:p>
        </p:txBody>
      </p:sp>
      <p:sp>
        <p:nvSpPr>
          <p:cNvPr id="96" name="TextBox 95">
            <a:extLst>
              <a:ext uri="{FF2B5EF4-FFF2-40B4-BE49-F238E27FC236}">
                <a16:creationId xmlns:a16="http://schemas.microsoft.com/office/drawing/2014/main" id="{48FDC1A8-41A1-3001-1C8A-BCF8B105E9FA}"/>
              </a:ext>
            </a:extLst>
          </p:cNvPr>
          <p:cNvSpPr txBox="1"/>
          <p:nvPr/>
        </p:nvSpPr>
        <p:spPr>
          <a:xfrm>
            <a:off x="1815943" y="4460594"/>
            <a:ext cx="290464" cy="346249"/>
          </a:xfrm>
          <a:prstGeom prst="rect">
            <a:avLst/>
          </a:prstGeom>
          <a:noFill/>
        </p:spPr>
        <p:txBody>
          <a:bodyPr wrap="none" rtlCol="0">
            <a:spAutoFit/>
          </a:bodyPr>
          <a:lstStyle/>
          <a:p>
            <a:pPr algn="ctr" defTabSz="685800" fontAlgn="auto">
              <a:spcBef>
                <a:spcPts val="0"/>
              </a:spcBef>
              <a:spcAft>
                <a:spcPts val="0"/>
              </a:spcAft>
              <a:defRPr/>
            </a:pPr>
            <a:r>
              <a:rPr lang="en-US" sz="825">
                <a:solidFill>
                  <a:srgbClr val="223341"/>
                </a:solidFill>
                <a:latin typeface="Calibri" panose="020F0502020204030204"/>
                <a:ea typeface="+mn-ea"/>
                <a:cs typeface="+mn-cs"/>
              </a:rPr>
              <a:t>74</a:t>
            </a:r>
          </a:p>
          <a:p>
            <a:pPr algn="ctr" defTabSz="685800" fontAlgn="auto">
              <a:spcBef>
                <a:spcPts val="0"/>
              </a:spcBef>
              <a:spcAft>
                <a:spcPts val="0"/>
              </a:spcAft>
              <a:defRPr/>
            </a:pPr>
            <a:r>
              <a:rPr lang="en-US" sz="825">
                <a:solidFill>
                  <a:srgbClr val="223341"/>
                </a:solidFill>
                <a:latin typeface="Calibri" panose="020F0502020204030204"/>
                <a:ea typeface="+mn-ea"/>
                <a:cs typeface="+mn-cs"/>
              </a:rPr>
              <a:t>41</a:t>
            </a:r>
          </a:p>
        </p:txBody>
      </p:sp>
      <p:sp>
        <p:nvSpPr>
          <p:cNvPr id="97" name="TextBox 96">
            <a:extLst>
              <a:ext uri="{FF2B5EF4-FFF2-40B4-BE49-F238E27FC236}">
                <a16:creationId xmlns:a16="http://schemas.microsoft.com/office/drawing/2014/main" id="{5B20317D-775A-BDE7-1FF0-4F89FBA4D316}"/>
              </a:ext>
            </a:extLst>
          </p:cNvPr>
          <p:cNvSpPr txBox="1"/>
          <p:nvPr/>
        </p:nvSpPr>
        <p:spPr>
          <a:xfrm>
            <a:off x="2189182" y="4465925"/>
            <a:ext cx="290464" cy="346249"/>
          </a:xfrm>
          <a:prstGeom prst="rect">
            <a:avLst/>
          </a:prstGeom>
          <a:noFill/>
        </p:spPr>
        <p:txBody>
          <a:bodyPr wrap="none" rtlCol="0">
            <a:spAutoFit/>
          </a:bodyPr>
          <a:lstStyle/>
          <a:p>
            <a:pPr algn="ctr" defTabSz="685800" fontAlgn="auto">
              <a:spcBef>
                <a:spcPts val="0"/>
              </a:spcBef>
              <a:spcAft>
                <a:spcPts val="0"/>
              </a:spcAft>
              <a:defRPr/>
            </a:pPr>
            <a:r>
              <a:rPr lang="en-US" sz="825">
                <a:solidFill>
                  <a:srgbClr val="223341"/>
                </a:solidFill>
                <a:latin typeface="Calibri" panose="020F0502020204030204"/>
                <a:ea typeface="+mn-ea"/>
                <a:cs typeface="+mn-cs"/>
              </a:rPr>
              <a:t>50</a:t>
            </a:r>
          </a:p>
          <a:p>
            <a:pPr algn="ctr" defTabSz="685800" fontAlgn="auto">
              <a:spcBef>
                <a:spcPts val="0"/>
              </a:spcBef>
              <a:spcAft>
                <a:spcPts val="0"/>
              </a:spcAft>
              <a:defRPr/>
            </a:pPr>
            <a:r>
              <a:rPr lang="en-US" sz="825">
                <a:solidFill>
                  <a:srgbClr val="223341"/>
                </a:solidFill>
                <a:latin typeface="Calibri" panose="020F0502020204030204"/>
                <a:ea typeface="+mn-ea"/>
                <a:cs typeface="+mn-cs"/>
              </a:rPr>
              <a:t>14</a:t>
            </a:r>
          </a:p>
        </p:txBody>
      </p:sp>
      <p:sp>
        <p:nvSpPr>
          <p:cNvPr id="98" name="TextBox 97">
            <a:extLst>
              <a:ext uri="{FF2B5EF4-FFF2-40B4-BE49-F238E27FC236}">
                <a16:creationId xmlns:a16="http://schemas.microsoft.com/office/drawing/2014/main" id="{1D3B175C-9D30-B3F1-22CF-507FC530B35D}"/>
              </a:ext>
            </a:extLst>
          </p:cNvPr>
          <p:cNvSpPr txBox="1"/>
          <p:nvPr/>
        </p:nvSpPr>
        <p:spPr>
          <a:xfrm>
            <a:off x="2548288" y="4465926"/>
            <a:ext cx="290464" cy="346249"/>
          </a:xfrm>
          <a:prstGeom prst="rect">
            <a:avLst/>
          </a:prstGeom>
          <a:noFill/>
        </p:spPr>
        <p:txBody>
          <a:bodyPr wrap="none" rtlCol="0">
            <a:spAutoFit/>
          </a:bodyPr>
          <a:lstStyle/>
          <a:p>
            <a:pPr algn="ctr" defTabSz="685800" fontAlgn="auto">
              <a:spcBef>
                <a:spcPts val="0"/>
              </a:spcBef>
              <a:spcAft>
                <a:spcPts val="0"/>
              </a:spcAft>
              <a:defRPr/>
            </a:pPr>
            <a:r>
              <a:rPr lang="en-US" sz="825">
                <a:solidFill>
                  <a:srgbClr val="223341"/>
                </a:solidFill>
                <a:latin typeface="Calibri" panose="020F0502020204030204"/>
                <a:ea typeface="+mn-ea"/>
                <a:cs typeface="+mn-cs"/>
              </a:rPr>
              <a:t>33</a:t>
            </a:r>
          </a:p>
          <a:p>
            <a:pPr algn="ctr" defTabSz="685800" fontAlgn="auto">
              <a:spcBef>
                <a:spcPts val="0"/>
              </a:spcBef>
              <a:spcAft>
                <a:spcPts val="0"/>
              </a:spcAft>
              <a:defRPr/>
            </a:pPr>
            <a:r>
              <a:rPr lang="en-US" sz="825">
                <a:solidFill>
                  <a:srgbClr val="223341"/>
                </a:solidFill>
                <a:latin typeface="Calibri" panose="020F0502020204030204"/>
                <a:ea typeface="+mn-ea"/>
                <a:cs typeface="+mn-cs"/>
              </a:rPr>
              <a:t>4</a:t>
            </a:r>
          </a:p>
        </p:txBody>
      </p:sp>
      <p:sp>
        <p:nvSpPr>
          <p:cNvPr id="99" name="TextBox 98">
            <a:extLst>
              <a:ext uri="{FF2B5EF4-FFF2-40B4-BE49-F238E27FC236}">
                <a16:creationId xmlns:a16="http://schemas.microsoft.com/office/drawing/2014/main" id="{2C2D28D2-0CD1-2E45-B220-7870B51243A9}"/>
              </a:ext>
            </a:extLst>
          </p:cNvPr>
          <p:cNvSpPr txBox="1"/>
          <p:nvPr/>
        </p:nvSpPr>
        <p:spPr>
          <a:xfrm>
            <a:off x="2909523" y="4468637"/>
            <a:ext cx="290464" cy="346249"/>
          </a:xfrm>
          <a:prstGeom prst="rect">
            <a:avLst/>
          </a:prstGeom>
          <a:noFill/>
        </p:spPr>
        <p:txBody>
          <a:bodyPr wrap="none" rtlCol="0">
            <a:spAutoFit/>
          </a:bodyPr>
          <a:lstStyle/>
          <a:p>
            <a:pPr algn="ctr" defTabSz="685800" fontAlgn="auto">
              <a:spcBef>
                <a:spcPts val="0"/>
              </a:spcBef>
              <a:spcAft>
                <a:spcPts val="0"/>
              </a:spcAft>
              <a:defRPr/>
            </a:pPr>
            <a:r>
              <a:rPr lang="en-US" sz="825">
                <a:solidFill>
                  <a:srgbClr val="223341"/>
                </a:solidFill>
                <a:latin typeface="Calibri" panose="020F0502020204030204"/>
                <a:ea typeface="+mn-ea"/>
                <a:cs typeface="+mn-cs"/>
              </a:rPr>
              <a:t>15</a:t>
            </a:r>
          </a:p>
          <a:p>
            <a:pPr algn="ctr" defTabSz="685800" fontAlgn="auto">
              <a:spcBef>
                <a:spcPts val="0"/>
              </a:spcBef>
              <a:spcAft>
                <a:spcPts val="0"/>
              </a:spcAft>
              <a:defRPr/>
            </a:pPr>
            <a:r>
              <a:rPr lang="en-US" sz="825">
                <a:solidFill>
                  <a:srgbClr val="223341"/>
                </a:solidFill>
                <a:latin typeface="Calibri" panose="020F0502020204030204"/>
                <a:ea typeface="+mn-ea"/>
                <a:cs typeface="+mn-cs"/>
              </a:rPr>
              <a:t>2</a:t>
            </a:r>
          </a:p>
        </p:txBody>
      </p:sp>
      <p:sp>
        <p:nvSpPr>
          <p:cNvPr id="100" name="TextBox 99">
            <a:extLst>
              <a:ext uri="{FF2B5EF4-FFF2-40B4-BE49-F238E27FC236}">
                <a16:creationId xmlns:a16="http://schemas.microsoft.com/office/drawing/2014/main" id="{6FC08281-4C18-182D-FF30-B83C3A0CB145}"/>
              </a:ext>
            </a:extLst>
          </p:cNvPr>
          <p:cNvSpPr txBox="1"/>
          <p:nvPr/>
        </p:nvSpPr>
        <p:spPr>
          <a:xfrm>
            <a:off x="3305148" y="4465925"/>
            <a:ext cx="237566" cy="346249"/>
          </a:xfrm>
          <a:prstGeom prst="rect">
            <a:avLst/>
          </a:prstGeom>
          <a:noFill/>
        </p:spPr>
        <p:txBody>
          <a:bodyPr wrap="none" rtlCol="0">
            <a:spAutoFit/>
          </a:bodyPr>
          <a:lstStyle/>
          <a:p>
            <a:pPr algn="ctr" defTabSz="685800" fontAlgn="auto">
              <a:spcBef>
                <a:spcPts val="0"/>
              </a:spcBef>
              <a:spcAft>
                <a:spcPts val="0"/>
              </a:spcAft>
              <a:defRPr/>
            </a:pPr>
            <a:r>
              <a:rPr lang="en-US" sz="825">
                <a:solidFill>
                  <a:srgbClr val="223341"/>
                </a:solidFill>
                <a:latin typeface="Calibri" panose="020F0502020204030204"/>
                <a:ea typeface="+mn-ea"/>
                <a:cs typeface="+mn-cs"/>
              </a:rPr>
              <a:t>3</a:t>
            </a:r>
          </a:p>
          <a:p>
            <a:pPr algn="ctr" defTabSz="685800" fontAlgn="auto">
              <a:spcBef>
                <a:spcPts val="0"/>
              </a:spcBef>
              <a:spcAft>
                <a:spcPts val="0"/>
              </a:spcAft>
              <a:defRPr/>
            </a:pPr>
            <a:r>
              <a:rPr lang="en-US" sz="825">
                <a:solidFill>
                  <a:srgbClr val="223341"/>
                </a:solidFill>
                <a:latin typeface="Calibri" panose="020F0502020204030204"/>
                <a:ea typeface="+mn-ea"/>
                <a:cs typeface="+mn-cs"/>
              </a:rPr>
              <a:t>1</a:t>
            </a:r>
          </a:p>
        </p:txBody>
      </p:sp>
      <p:sp>
        <p:nvSpPr>
          <p:cNvPr id="101" name="TextBox 100">
            <a:extLst>
              <a:ext uri="{FF2B5EF4-FFF2-40B4-BE49-F238E27FC236}">
                <a16:creationId xmlns:a16="http://schemas.microsoft.com/office/drawing/2014/main" id="{5BE8D177-5002-2A67-61DE-EBB4D776A904}"/>
              </a:ext>
            </a:extLst>
          </p:cNvPr>
          <p:cNvSpPr txBox="1"/>
          <p:nvPr/>
        </p:nvSpPr>
        <p:spPr>
          <a:xfrm>
            <a:off x="3662113" y="4464469"/>
            <a:ext cx="237566" cy="346249"/>
          </a:xfrm>
          <a:prstGeom prst="rect">
            <a:avLst/>
          </a:prstGeom>
          <a:noFill/>
        </p:spPr>
        <p:txBody>
          <a:bodyPr wrap="none" rtlCol="0">
            <a:spAutoFit/>
          </a:bodyPr>
          <a:lstStyle/>
          <a:p>
            <a:pPr algn="ctr" defTabSz="685800" fontAlgn="auto">
              <a:spcBef>
                <a:spcPts val="0"/>
              </a:spcBef>
              <a:spcAft>
                <a:spcPts val="0"/>
              </a:spcAft>
              <a:defRPr/>
            </a:pPr>
            <a:r>
              <a:rPr lang="en-US" sz="825">
                <a:solidFill>
                  <a:srgbClr val="223341"/>
                </a:solidFill>
                <a:latin typeface="Calibri" panose="020F0502020204030204"/>
                <a:ea typeface="+mn-ea"/>
                <a:cs typeface="+mn-cs"/>
              </a:rPr>
              <a:t>0</a:t>
            </a:r>
          </a:p>
          <a:p>
            <a:pPr algn="ctr" defTabSz="685800" fontAlgn="auto">
              <a:spcBef>
                <a:spcPts val="0"/>
              </a:spcBef>
              <a:spcAft>
                <a:spcPts val="0"/>
              </a:spcAft>
              <a:defRPr/>
            </a:pPr>
            <a:r>
              <a:rPr lang="en-US" sz="825">
                <a:solidFill>
                  <a:srgbClr val="223341"/>
                </a:solidFill>
                <a:latin typeface="Calibri" panose="020F0502020204030204"/>
                <a:ea typeface="+mn-ea"/>
                <a:cs typeface="+mn-cs"/>
              </a:rPr>
              <a:t>0</a:t>
            </a:r>
          </a:p>
        </p:txBody>
      </p:sp>
      <p:sp>
        <p:nvSpPr>
          <p:cNvPr id="102" name="TextBox 101">
            <a:extLst>
              <a:ext uri="{FF2B5EF4-FFF2-40B4-BE49-F238E27FC236}">
                <a16:creationId xmlns:a16="http://schemas.microsoft.com/office/drawing/2014/main" id="{D9D70591-372F-1836-6406-B0E555F60CC7}"/>
              </a:ext>
            </a:extLst>
          </p:cNvPr>
          <p:cNvSpPr txBox="1"/>
          <p:nvPr/>
        </p:nvSpPr>
        <p:spPr>
          <a:xfrm>
            <a:off x="24639" y="4274647"/>
            <a:ext cx="863126" cy="946093"/>
          </a:xfrm>
          <a:prstGeom prst="rect">
            <a:avLst/>
          </a:prstGeom>
          <a:noFill/>
        </p:spPr>
        <p:txBody>
          <a:bodyPr wrap="square" rtlCol="0" anchor="t">
            <a:spAutoFit/>
          </a:bodyPr>
          <a:lstStyle/>
          <a:p>
            <a:pPr defTabSz="685800" fontAlgn="auto">
              <a:spcBef>
                <a:spcPts val="0"/>
              </a:spcBef>
              <a:spcAft>
                <a:spcPts val="0"/>
              </a:spcAft>
              <a:defRPr/>
            </a:pPr>
            <a:r>
              <a:rPr lang="en-US" sz="900">
                <a:solidFill>
                  <a:srgbClr val="0070C0"/>
                </a:solidFill>
                <a:latin typeface="Calibri" panose="020F0502020204030204"/>
                <a:ea typeface="+mn-ea"/>
                <a:cs typeface="+mn-cs"/>
              </a:rPr>
              <a:t>Amivantamab-</a:t>
            </a:r>
            <a:br>
              <a:rPr lang="en-US" sz="900">
                <a:solidFill>
                  <a:srgbClr val="0070C0"/>
                </a:solidFill>
                <a:latin typeface="Calibri" panose="020F0502020204030204"/>
                <a:ea typeface="+mn-ea"/>
                <a:cs typeface="+mn-cs"/>
              </a:rPr>
            </a:br>
            <a:r>
              <a:rPr lang="en-US" sz="900">
                <a:solidFill>
                  <a:srgbClr val="0070C0"/>
                </a:solidFill>
                <a:latin typeface="Calibri" panose="020F0502020204030204"/>
                <a:ea typeface="+mn-ea"/>
                <a:cs typeface="+mn-cs"/>
              </a:rPr>
              <a:t>Chemotherapy</a:t>
            </a:r>
          </a:p>
          <a:p>
            <a:pPr defTabSz="685800" fontAlgn="auto">
              <a:lnSpc>
                <a:spcPts val="1200"/>
              </a:lnSpc>
              <a:spcBef>
                <a:spcPts val="0"/>
              </a:spcBef>
              <a:spcAft>
                <a:spcPts val="0"/>
              </a:spcAft>
              <a:defRPr/>
            </a:pPr>
            <a:r>
              <a:rPr lang="en-US" sz="900">
                <a:solidFill>
                  <a:srgbClr val="7F7F7F"/>
                </a:solidFill>
                <a:latin typeface="Calibri" panose="020F0502020204030204"/>
                <a:ea typeface="+mn-ea"/>
                <a:cs typeface="+mn-cs"/>
              </a:rPr>
              <a:t>Chemotherapy</a:t>
            </a:r>
          </a:p>
        </p:txBody>
      </p:sp>
      <p:sp>
        <p:nvSpPr>
          <p:cNvPr id="103" name="TextBox 102">
            <a:extLst>
              <a:ext uri="{FF2B5EF4-FFF2-40B4-BE49-F238E27FC236}">
                <a16:creationId xmlns:a16="http://schemas.microsoft.com/office/drawing/2014/main" id="{9CFE31DA-A69F-6A64-1721-5A6EED7483B0}"/>
              </a:ext>
            </a:extLst>
          </p:cNvPr>
          <p:cNvSpPr txBox="1"/>
          <p:nvPr/>
        </p:nvSpPr>
        <p:spPr>
          <a:xfrm>
            <a:off x="57887" y="4154279"/>
            <a:ext cx="758046" cy="230832"/>
          </a:xfrm>
          <a:prstGeom prst="rect">
            <a:avLst/>
          </a:prstGeom>
          <a:noFill/>
        </p:spPr>
        <p:txBody>
          <a:bodyPr wrap="square" rtlCol="0" anchor="ctr">
            <a:spAutoFit/>
          </a:bodyPr>
          <a:lstStyle/>
          <a:p>
            <a:pPr defTabSz="685800" fontAlgn="auto">
              <a:spcBef>
                <a:spcPts val="0"/>
              </a:spcBef>
              <a:spcAft>
                <a:spcPts val="0"/>
              </a:spcAft>
              <a:defRPr/>
            </a:pPr>
            <a:r>
              <a:rPr lang="en-US" sz="900">
                <a:solidFill>
                  <a:srgbClr val="223341"/>
                </a:solidFill>
                <a:latin typeface="Calibri" panose="020F0502020204030204"/>
                <a:ea typeface="+mn-ea"/>
                <a:cs typeface="+mn-cs"/>
              </a:rPr>
              <a:t>No. at risk</a:t>
            </a:r>
          </a:p>
        </p:txBody>
      </p:sp>
      <p:sp>
        <p:nvSpPr>
          <p:cNvPr id="175" name="TextBox 174">
            <a:extLst>
              <a:ext uri="{FF2B5EF4-FFF2-40B4-BE49-F238E27FC236}">
                <a16:creationId xmlns:a16="http://schemas.microsoft.com/office/drawing/2014/main" id="{105BE9A5-3FB7-DFD3-8652-790B1703FB90}"/>
              </a:ext>
            </a:extLst>
          </p:cNvPr>
          <p:cNvSpPr txBox="1"/>
          <p:nvPr/>
        </p:nvSpPr>
        <p:spPr>
          <a:xfrm>
            <a:off x="2002326" y="3515830"/>
            <a:ext cx="271493" cy="166199"/>
          </a:xfrm>
          <a:prstGeom prst="rect">
            <a:avLst/>
          </a:prstGeom>
          <a:noFill/>
        </p:spPr>
        <p:txBody>
          <a:bodyPr wrap="square" lIns="34290" tIns="13716" rIns="34290" bIns="13716" rtlCol="0">
            <a:spAutoFit/>
          </a:bodyPr>
          <a:lstStyle/>
          <a:p>
            <a:pPr algn="ctr" defTabSz="685800" fontAlgn="auto">
              <a:spcBef>
                <a:spcPts val="0"/>
              </a:spcBef>
              <a:spcAft>
                <a:spcPts val="0"/>
              </a:spcAft>
              <a:defRPr/>
            </a:pPr>
            <a:r>
              <a:rPr lang="en-US" sz="900" b="1">
                <a:solidFill>
                  <a:schemeClr val="accent2"/>
                </a:solidFill>
                <a:latin typeface="Calibri" panose="020F0502020204030204"/>
                <a:ea typeface="+mn-ea"/>
                <a:cs typeface="+mn-cs"/>
              </a:rPr>
              <a:t>48%</a:t>
            </a:r>
          </a:p>
        </p:txBody>
      </p:sp>
      <p:grpSp>
        <p:nvGrpSpPr>
          <p:cNvPr id="178" name="Group 177">
            <a:extLst>
              <a:ext uri="{FF2B5EF4-FFF2-40B4-BE49-F238E27FC236}">
                <a16:creationId xmlns:a16="http://schemas.microsoft.com/office/drawing/2014/main" id="{0EDF371E-564B-38DE-88AC-2A16B50F4FAC}"/>
              </a:ext>
            </a:extLst>
          </p:cNvPr>
          <p:cNvGrpSpPr/>
          <p:nvPr/>
        </p:nvGrpSpPr>
        <p:grpSpPr>
          <a:xfrm>
            <a:off x="856110" y="2924086"/>
            <a:ext cx="2857588" cy="1216860"/>
            <a:chOff x="-7433300" y="197594"/>
            <a:chExt cx="5658928" cy="2486278"/>
          </a:xfrm>
        </p:grpSpPr>
        <p:cxnSp>
          <p:nvCxnSpPr>
            <p:cNvPr id="62" name="Straight Connector 61">
              <a:extLst>
                <a:ext uri="{FF2B5EF4-FFF2-40B4-BE49-F238E27FC236}">
                  <a16:creationId xmlns:a16="http://schemas.microsoft.com/office/drawing/2014/main" id="{79B2C488-A31D-C913-61DC-C8C2A846769F}"/>
                </a:ext>
              </a:extLst>
            </p:cNvPr>
            <p:cNvCxnSpPr>
              <a:cxnSpLocks/>
            </p:cNvCxnSpPr>
            <p:nvPr/>
          </p:nvCxnSpPr>
          <p:spPr>
            <a:xfrm>
              <a:off x="-3135782" y="1915516"/>
              <a:ext cx="0" cy="76246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1E99C7DE-A6D7-5494-A585-9D26F655AFCD}"/>
                </a:ext>
              </a:extLst>
            </p:cNvPr>
            <p:cNvGrpSpPr/>
            <p:nvPr/>
          </p:nvGrpSpPr>
          <p:grpSpPr>
            <a:xfrm>
              <a:off x="-7433300" y="204964"/>
              <a:ext cx="5658928" cy="2404272"/>
              <a:chOff x="1544784" y="1153417"/>
              <a:chExt cx="5658928" cy="2404272"/>
            </a:xfrm>
          </p:grpSpPr>
          <p:sp>
            <p:nvSpPr>
              <p:cNvPr id="64" name="Freeform: Shape 63">
                <a:extLst>
                  <a:ext uri="{FF2B5EF4-FFF2-40B4-BE49-F238E27FC236}">
                    <a16:creationId xmlns:a16="http://schemas.microsoft.com/office/drawing/2014/main" id="{28437F63-25EF-2497-ED12-CBC7B7E1C7E8}"/>
                  </a:ext>
                </a:extLst>
              </p:cNvPr>
              <p:cNvSpPr/>
              <p:nvPr/>
            </p:nvSpPr>
            <p:spPr>
              <a:xfrm>
                <a:off x="1544784" y="1206485"/>
                <a:ext cx="5646926" cy="2343834"/>
              </a:xfrm>
              <a:custGeom>
                <a:avLst/>
                <a:gdLst>
                  <a:gd name="connsiteX0" fmla="*/ 0 w 5646926"/>
                  <a:gd name="connsiteY0" fmla="*/ 0 h 2343834"/>
                  <a:gd name="connsiteX1" fmla="*/ 93015 w 5646926"/>
                  <a:gd name="connsiteY1" fmla="*/ 0 h 2343834"/>
                  <a:gd name="connsiteX2" fmla="*/ 93015 w 5646926"/>
                  <a:gd name="connsiteY2" fmla="*/ 16215 h 2343834"/>
                  <a:gd name="connsiteX3" fmla="*/ 279046 w 5646926"/>
                  <a:gd name="connsiteY3" fmla="*/ 16215 h 2343834"/>
                  <a:gd name="connsiteX4" fmla="*/ 279046 w 5646926"/>
                  <a:gd name="connsiteY4" fmla="*/ 29482 h 2343834"/>
                  <a:gd name="connsiteX5" fmla="*/ 318052 w 5646926"/>
                  <a:gd name="connsiteY5" fmla="*/ 29482 h 2343834"/>
                  <a:gd name="connsiteX6" fmla="*/ 318052 w 5646926"/>
                  <a:gd name="connsiteY6" fmla="*/ 82550 h 2343834"/>
                  <a:gd name="connsiteX7" fmla="*/ 345057 w 5646926"/>
                  <a:gd name="connsiteY7" fmla="*/ 82550 h 2343834"/>
                  <a:gd name="connsiteX8" fmla="*/ 345057 w 5646926"/>
                  <a:gd name="connsiteY8" fmla="*/ 128248 h 2343834"/>
                  <a:gd name="connsiteX9" fmla="*/ 351058 w 5646926"/>
                  <a:gd name="connsiteY9" fmla="*/ 128248 h 2343834"/>
                  <a:gd name="connsiteX10" fmla="*/ 351058 w 5646926"/>
                  <a:gd name="connsiteY10" fmla="*/ 204901 h 2343834"/>
                  <a:gd name="connsiteX11" fmla="*/ 384063 w 5646926"/>
                  <a:gd name="connsiteY11" fmla="*/ 204901 h 2343834"/>
                  <a:gd name="connsiteX12" fmla="*/ 384063 w 5646926"/>
                  <a:gd name="connsiteY12" fmla="*/ 219642 h 2343834"/>
                  <a:gd name="connsiteX13" fmla="*/ 439572 w 5646926"/>
                  <a:gd name="connsiteY13" fmla="*/ 219642 h 2343834"/>
                  <a:gd name="connsiteX14" fmla="*/ 439572 w 5646926"/>
                  <a:gd name="connsiteY14" fmla="*/ 234383 h 2343834"/>
                  <a:gd name="connsiteX15" fmla="*/ 622602 w 5646926"/>
                  <a:gd name="connsiteY15" fmla="*/ 234383 h 2343834"/>
                  <a:gd name="connsiteX16" fmla="*/ 622602 w 5646926"/>
                  <a:gd name="connsiteY16" fmla="*/ 265340 h 2343834"/>
                  <a:gd name="connsiteX17" fmla="*/ 640605 w 5646926"/>
                  <a:gd name="connsiteY17" fmla="*/ 265340 h 2343834"/>
                  <a:gd name="connsiteX18" fmla="*/ 640605 w 5646926"/>
                  <a:gd name="connsiteY18" fmla="*/ 297770 h 2343834"/>
                  <a:gd name="connsiteX19" fmla="*/ 657108 w 5646926"/>
                  <a:gd name="connsiteY19" fmla="*/ 297770 h 2343834"/>
                  <a:gd name="connsiteX20" fmla="*/ 657108 w 5646926"/>
                  <a:gd name="connsiteY20" fmla="*/ 313985 h 2343834"/>
                  <a:gd name="connsiteX21" fmla="*/ 670610 w 5646926"/>
                  <a:gd name="connsiteY21" fmla="*/ 313985 h 2343834"/>
                  <a:gd name="connsiteX22" fmla="*/ 670610 w 5646926"/>
                  <a:gd name="connsiteY22" fmla="*/ 344942 h 2343834"/>
                  <a:gd name="connsiteX23" fmla="*/ 718618 w 5646926"/>
                  <a:gd name="connsiteY23" fmla="*/ 344942 h 2343834"/>
                  <a:gd name="connsiteX24" fmla="*/ 718618 w 5646926"/>
                  <a:gd name="connsiteY24" fmla="*/ 377372 h 2343834"/>
                  <a:gd name="connsiteX25" fmla="*/ 756124 w 5646926"/>
                  <a:gd name="connsiteY25" fmla="*/ 377372 h 2343834"/>
                  <a:gd name="connsiteX26" fmla="*/ 756124 w 5646926"/>
                  <a:gd name="connsiteY26" fmla="*/ 390639 h 2343834"/>
                  <a:gd name="connsiteX27" fmla="*/ 765126 w 5646926"/>
                  <a:gd name="connsiteY27" fmla="*/ 390639 h 2343834"/>
                  <a:gd name="connsiteX28" fmla="*/ 765126 w 5646926"/>
                  <a:gd name="connsiteY28" fmla="*/ 408328 h 2343834"/>
                  <a:gd name="connsiteX29" fmla="*/ 792130 w 5646926"/>
                  <a:gd name="connsiteY29" fmla="*/ 408328 h 2343834"/>
                  <a:gd name="connsiteX30" fmla="*/ 792130 w 5646926"/>
                  <a:gd name="connsiteY30" fmla="*/ 426018 h 2343834"/>
                  <a:gd name="connsiteX31" fmla="*/ 838638 w 5646926"/>
                  <a:gd name="connsiteY31" fmla="*/ 426018 h 2343834"/>
                  <a:gd name="connsiteX32" fmla="*/ 838638 w 5646926"/>
                  <a:gd name="connsiteY32" fmla="*/ 439285 h 2343834"/>
                  <a:gd name="connsiteX33" fmla="*/ 882145 w 5646926"/>
                  <a:gd name="connsiteY33" fmla="*/ 439285 h 2343834"/>
                  <a:gd name="connsiteX34" fmla="*/ 882145 w 5646926"/>
                  <a:gd name="connsiteY34" fmla="*/ 454026 h 2343834"/>
                  <a:gd name="connsiteX35" fmla="*/ 934653 w 5646926"/>
                  <a:gd name="connsiteY35" fmla="*/ 454026 h 2343834"/>
                  <a:gd name="connsiteX36" fmla="*/ 934653 w 5646926"/>
                  <a:gd name="connsiteY36" fmla="*/ 468767 h 2343834"/>
                  <a:gd name="connsiteX37" fmla="*/ 970659 w 5646926"/>
                  <a:gd name="connsiteY37" fmla="*/ 468767 h 2343834"/>
                  <a:gd name="connsiteX38" fmla="*/ 970659 w 5646926"/>
                  <a:gd name="connsiteY38" fmla="*/ 514464 h 2343834"/>
                  <a:gd name="connsiteX39" fmla="*/ 990162 w 5646926"/>
                  <a:gd name="connsiteY39" fmla="*/ 514464 h 2343834"/>
                  <a:gd name="connsiteX40" fmla="*/ 990162 w 5646926"/>
                  <a:gd name="connsiteY40" fmla="*/ 546895 h 2343834"/>
                  <a:gd name="connsiteX41" fmla="*/ 994663 w 5646926"/>
                  <a:gd name="connsiteY41" fmla="*/ 546895 h 2343834"/>
                  <a:gd name="connsiteX42" fmla="*/ 994663 w 5646926"/>
                  <a:gd name="connsiteY42" fmla="*/ 595540 h 2343834"/>
                  <a:gd name="connsiteX43" fmla="*/ 1002164 w 5646926"/>
                  <a:gd name="connsiteY43" fmla="*/ 595540 h 2343834"/>
                  <a:gd name="connsiteX44" fmla="*/ 1002164 w 5646926"/>
                  <a:gd name="connsiteY44" fmla="*/ 675142 h 2343834"/>
                  <a:gd name="connsiteX45" fmla="*/ 1035170 w 5646926"/>
                  <a:gd name="connsiteY45" fmla="*/ 675142 h 2343834"/>
                  <a:gd name="connsiteX46" fmla="*/ 1035170 w 5646926"/>
                  <a:gd name="connsiteY46" fmla="*/ 707573 h 2343834"/>
                  <a:gd name="connsiteX47" fmla="*/ 1044171 w 5646926"/>
                  <a:gd name="connsiteY47" fmla="*/ 707573 h 2343834"/>
                  <a:gd name="connsiteX48" fmla="*/ 1044171 w 5646926"/>
                  <a:gd name="connsiteY48" fmla="*/ 737055 h 2343834"/>
                  <a:gd name="connsiteX49" fmla="*/ 1048672 w 5646926"/>
                  <a:gd name="connsiteY49" fmla="*/ 737055 h 2343834"/>
                  <a:gd name="connsiteX50" fmla="*/ 1048672 w 5646926"/>
                  <a:gd name="connsiteY50" fmla="*/ 781278 h 2343834"/>
                  <a:gd name="connsiteX51" fmla="*/ 1143188 w 5646926"/>
                  <a:gd name="connsiteY51" fmla="*/ 781278 h 2343834"/>
                  <a:gd name="connsiteX52" fmla="*/ 1143188 w 5646926"/>
                  <a:gd name="connsiteY52" fmla="*/ 797493 h 2343834"/>
                  <a:gd name="connsiteX53" fmla="*/ 1167192 w 5646926"/>
                  <a:gd name="connsiteY53" fmla="*/ 797493 h 2343834"/>
                  <a:gd name="connsiteX54" fmla="*/ 1167192 w 5646926"/>
                  <a:gd name="connsiteY54" fmla="*/ 818131 h 2343834"/>
                  <a:gd name="connsiteX55" fmla="*/ 1213699 w 5646926"/>
                  <a:gd name="connsiteY55" fmla="*/ 818131 h 2343834"/>
                  <a:gd name="connsiteX56" fmla="*/ 1213699 w 5646926"/>
                  <a:gd name="connsiteY56" fmla="*/ 832872 h 2343834"/>
                  <a:gd name="connsiteX57" fmla="*/ 1270708 w 5646926"/>
                  <a:gd name="connsiteY57" fmla="*/ 832872 h 2343834"/>
                  <a:gd name="connsiteX58" fmla="*/ 1270708 w 5646926"/>
                  <a:gd name="connsiteY58" fmla="*/ 846139 h 2343834"/>
                  <a:gd name="connsiteX59" fmla="*/ 1300713 w 5646926"/>
                  <a:gd name="connsiteY59" fmla="*/ 846139 h 2343834"/>
                  <a:gd name="connsiteX60" fmla="*/ 1300713 w 5646926"/>
                  <a:gd name="connsiteY60" fmla="*/ 927215 h 2343834"/>
                  <a:gd name="connsiteX61" fmla="*/ 1324717 w 5646926"/>
                  <a:gd name="connsiteY61" fmla="*/ 927215 h 2343834"/>
                  <a:gd name="connsiteX62" fmla="*/ 1324717 w 5646926"/>
                  <a:gd name="connsiteY62" fmla="*/ 1000920 h 2343834"/>
                  <a:gd name="connsiteX63" fmla="*/ 1333719 w 5646926"/>
                  <a:gd name="connsiteY63" fmla="*/ 1000920 h 2343834"/>
                  <a:gd name="connsiteX64" fmla="*/ 1333719 w 5646926"/>
                  <a:gd name="connsiteY64" fmla="*/ 1065781 h 2343834"/>
                  <a:gd name="connsiteX65" fmla="*/ 1347221 w 5646926"/>
                  <a:gd name="connsiteY65" fmla="*/ 1065781 h 2343834"/>
                  <a:gd name="connsiteX66" fmla="*/ 1347221 w 5646926"/>
                  <a:gd name="connsiteY66" fmla="*/ 1108530 h 2343834"/>
                  <a:gd name="connsiteX67" fmla="*/ 1378726 w 5646926"/>
                  <a:gd name="connsiteY67" fmla="*/ 1108530 h 2343834"/>
                  <a:gd name="connsiteX68" fmla="*/ 1378726 w 5646926"/>
                  <a:gd name="connsiteY68" fmla="*/ 1151280 h 2343834"/>
                  <a:gd name="connsiteX69" fmla="*/ 1396729 w 5646926"/>
                  <a:gd name="connsiteY69" fmla="*/ 1151280 h 2343834"/>
                  <a:gd name="connsiteX70" fmla="*/ 1396729 w 5646926"/>
                  <a:gd name="connsiteY70" fmla="*/ 1177814 h 2343834"/>
                  <a:gd name="connsiteX71" fmla="*/ 1594762 w 5646926"/>
                  <a:gd name="connsiteY71" fmla="*/ 1177814 h 2343834"/>
                  <a:gd name="connsiteX72" fmla="*/ 1594762 w 5646926"/>
                  <a:gd name="connsiteY72" fmla="*/ 1192555 h 2343834"/>
                  <a:gd name="connsiteX73" fmla="*/ 1602263 w 5646926"/>
                  <a:gd name="connsiteY73" fmla="*/ 1192555 h 2343834"/>
                  <a:gd name="connsiteX74" fmla="*/ 1602263 w 5646926"/>
                  <a:gd name="connsiteY74" fmla="*/ 1275105 h 2343834"/>
                  <a:gd name="connsiteX75" fmla="*/ 1615765 w 5646926"/>
                  <a:gd name="connsiteY75" fmla="*/ 1275105 h 2343834"/>
                  <a:gd name="connsiteX76" fmla="*/ 1615765 w 5646926"/>
                  <a:gd name="connsiteY76" fmla="*/ 1294268 h 2343834"/>
                  <a:gd name="connsiteX77" fmla="*/ 1623266 w 5646926"/>
                  <a:gd name="connsiteY77" fmla="*/ 1294268 h 2343834"/>
                  <a:gd name="connsiteX78" fmla="*/ 1623266 w 5646926"/>
                  <a:gd name="connsiteY78" fmla="*/ 1310483 h 2343834"/>
                  <a:gd name="connsiteX79" fmla="*/ 1653271 w 5646926"/>
                  <a:gd name="connsiteY79" fmla="*/ 1310483 h 2343834"/>
                  <a:gd name="connsiteX80" fmla="*/ 1653271 w 5646926"/>
                  <a:gd name="connsiteY80" fmla="*/ 1337017 h 2343834"/>
                  <a:gd name="connsiteX81" fmla="*/ 1669774 w 5646926"/>
                  <a:gd name="connsiteY81" fmla="*/ 1337017 h 2343834"/>
                  <a:gd name="connsiteX82" fmla="*/ 1669774 w 5646926"/>
                  <a:gd name="connsiteY82" fmla="*/ 1348810 h 2343834"/>
                  <a:gd name="connsiteX83" fmla="*/ 1678775 w 5646926"/>
                  <a:gd name="connsiteY83" fmla="*/ 1348810 h 2343834"/>
                  <a:gd name="connsiteX84" fmla="*/ 1678775 w 5646926"/>
                  <a:gd name="connsiteY84" fmla="*/ 1363551 h 2343834"/>
                  <a:gd name="connsiteX85" fmla="*/ 1714781 w 5646926"/>
                  <a:gd name="connsiteY85" fmla="*/ 1363551 h 2343834"/>
                  <a:gd name="connsiteX86" fmla="*/ 1714781 w 5646926"/>
                  <a:gd name="connsiteY86" fmla="*/ 1382715 h 2343834"/>
                  <a:gd name="connsiteX87" fmla="*/ 1764290 w 5646926"/>
                  <a:gd name="connsiteY87" fmla="*/ 1382715 h 2343834"/>
                  <a:gd name="connsiteX88" fmla="*/ 1764290 w 5646926"/>
                  <a:gd name="connsiteY88" fmla="*/ 1413671 h 2343834"/>
                  <a:gd name="connsiteX89" fmla="*/ 1849804 w 5646926"/>
                  <a:gd name="connsiteY89" fmla="*/ 1413671 h 2343834"/>
                  <a:gd name="connsiteX90" fmla="*/ 1849804 w 5646926"/>
                  <a:gd name="connsiteY90" fmla="*/ 1449050 h 2343834"/>
                  <a:gd name="connsiteX91" fmla="*/ 1983325 w 5646926"/>
                  <a:gd name="connsiteY91" fmla="*/ 1449050 h 2343834"/>
                  <a:gd name="connsiteX92" fmla="*/ 1983325 w 5646926"/>
                  <a:gd name="connsiteY92" fmla="*/ 1506540 h 2343834"/>
                  <a:gd name="connsiteX93" fmla="*/ 2023832 w 5646926"/>
                  <a:gd name="connsiteY93" fmla="*/ 1506540 h 2343834"/>
                  <a:gd name="connsiteX94" fmla="*/ 2023832 w 5646926"/>
                  <a:gd name="connsiteY94" fmla="*/ 1530126 h 2343834"/>
                  <a:gd name="connsiteX95" fmla="*/ 2040335 w 5646926"/>
                  <a:gd name="connsiteY95" fmla="*/ 1530126 h 2343834"/>
                  <a:gd name="connsiteX96" fmla="*/ 2040335 w 5646926"/>
                  <a:gd name="connsiteY96" fmla="*/ 1581720 h 2343834"/>
                  <a:gd name="connsiteX97" fmla="*/ 2073340 w 5646926"/>
                  <a:gd name="connsiteY97" fmla="*/ 1581720 h 2343834"/>
                  <a:gd name="connsiteX98" fmla="*/ 2073340 w 5646926"/>
                  <a:gd name="connsiteY98" fmla="*/ 1602357 h 2343834"/>
                  <a:gd name="connsiteX99" fmla="*/ 2113847 w 5646926"/>
                  <a:gd name="connsiteY99" fmla="*/ 1602357 h 2343834"/>
                  <a:gd name="connsiteX100" fmla="*/ 2113847 w 5646926"/>
                  <a:gd name="connsiteY100" fmla="*/ 1617098 h 2343834"/>
                  <a:gd name="connsiteX101" fmla="*/ 2119848 w 5646926"/>
                  <a:gd name="connsiteY101" fmla="*/ 1617098 h 2343834"/>
                  <a:gd name="connsiteX102" fmla="*/ 2119848 w 5646926"/>
                  <a:gd name="connsiteY102" fmla="*/ 1639210 h 2343834"/>
                  <a:gd name="connsiteX103" fmla="*/ 2211363 w 5646926"/>
                  <a:gd name="connsiteY103" fmla="*/ 1639210 h 2343834"/>
                  <a:gd name="connsiteX104" fmla="*/ 2211363 w 5646926"/>
                  <a:gd name="connsiteY104" fmla="*/ 1656899 h 2343834"/>
                  <a:gd name="connsiteX105" fmla="*/ 2266872 w 5646926"/>
                  <a:gd name="connsiteY105" fmla="*/ 1656899 h 2343834"/>
                  <a:gd name="connsiteX106" fmla="*/ 2266872 w 5646926"/>
                  <a:gd name="connsiteY106" fmla="*/ 1693752 h 2343834"/>
                  <a:gd name="connsiteX107" fmla="*/ 2308879 w 5646926"/>
                  <a:gd name="connsiteY107" fmla="*/ 1693752 h 2343834"/>
                  <a:gd name="connsiteX108" fmla="*/ 2308879 w 5646926"/>
                  <a:gd name="connsiteY108" fmla="*/ 1733553 h 2343834"/>
                  <a:gd name="connsiteX109" fmla="*/ 2323881 w 5646926"/>
                  <a:gd name="connsiteY109" fmla="*/ 1733553 h 2343834"/>
                  <a:gd name="connsiteX110" fmla="*/ 2323881 w 5646926"/>
                  <a:gd name="connsiteY110" fmla="*/ 1771880 h 2343834"/>
                  <a:gd name="connsiteX111" fmla="*/ 2335884 w 5646926"/>
                  <a:gd name="connsiteY111" fmla="*/ 1771880 h 2343834"/>
                  <a:gd name="connsiteX112" fmla="*/ 2335884 w 5646926"/>
                  <a:gd name="connsiteY112" fmla="*/ 1792517 h 2343834"/>
                  <a:gd name="connsiteX113" fmla="*/ 2347885 w 5646926"/>
                  <a:gd name="connsiteY113" fmla="*/ 1792517 h 2343834"/>
                  <a:gd name="connsiteX114" fmla="*/ 2347885 w 5646926"/>
                  <a:gd name="connsiteY114" fmla="*/ 1801362 h 2343834"/>
                  <a:gd name="connsiteX115" fmla="*/ 2374890 w 5646926"/>
                  <a:gd name="connsiteY115" fmla="*/ 1801362 h 2343834"/>
                  <a:gd name="connsiteX116" fmla="*/ 2374890 w 5646926"/>
                  <a:gd name="connsiteY116" fmla="*/ 1824948 h 2343834"/>
                  <a:gd name="connsiteX117" fmla="*/ 2391392 w 5646926"/>
                  <a:gd name="connsiteY117" fmla="*/ 1824948 h 2343834"/>
                  <a:gd name="connsiteX118" fmla="*/ 2391392 w 5646926"/>
                  <a:gd name="connsiteY118" fmla="*/ 1847059 h 2343834"/>
                  <a:gd name="connsiteX119" fmla="*/ 2518913 w 5646926"/>
                  <a:gd name="connsiteY119" fmla="*/ 1847059 h 2343834"/>
                  <a:gd name="connsiteX120" fmla="*/ 2518913 w 5646926"/>
                  <a:gd name="connsiteY120" fmla="*/ 1867697 h 2343834"/>
                  <a:gd name="connsiteX121" fmla="*/ 2595426 w 5646926"/>
                  <a:gd name="connsiteY121" fmla="*/ 1867697 h 2343834"/>
                  <a:gd name="connsiteX122" fmla="*/ 2595426 w 5646926"/>
                  <a:gd name="connsiteY122" fmla="*/ 1886860 h 2343834"/>
                  <a:gd name="connsiteX123" fmla="*/ 2602927 w 5646926"/>
                  <a:gd name="connsiteY123" fmla="*/ 1886860 h 2343834"/>
                  <a:gd name="connsiteX124" fmla="*/ 2602927 w 5646926"/>
                  <a:gd name="connsiteY124" fmla="*/ 1928135 h 2343834"/>
                  <a:gd name="connsiteX125" fmla="*/ 2619430 w 5646926"/>
                  <a:gd name="connsiteY125" fmla="*/ 1928135 h 2343834"/>
                  <a:gd name="connsiteX126" fmla="*/ 2619430 w 5646926"/>
                  <a:gd name="connsiteY126" fmla="*/ 1964988 h 2343834"/>
                  <a:gd name="connsiteX127" fmla="*/ 2631432 w 5646926"/>
                  <a:gd name="connsiteY127" fmla="*/ 1964988 h 2343834"/>
                  <a:gd name="connsiteX128" fmla="*/ 2631432 w 5646926"/>
                  <a:gd name="connsiteY128" fmla="*/ 1987100 h 2343834"/>
                  <a:gd name="connsiteX129" fmla="*/ 2646434 w 5646926"/>
                  <a:gd name="connsiteY129" fmla="*/ 1987100 h 2343834"/>
                  <a:gd name="connsiteX130" fmla="*/ 2646434 w 5646926"/>
                  <a:gd name="connsiteY130" fmla="*/ 2060805 h 2343834"/>
                  <a:gd name="connsiteX131" fmla="*/ 2697442 w 5646926"/>
                  <a:gd name="connsiteY131" fmla="*/ 2060805 h 2343834"/>
                  <a:gd name="connsiteX132" fmla="*/ 2697442 w 5646926"/>
                  <a:gd name="connsiteY132" fmla="*/ 2085865 h 2343834"/>
                  <a:gd name="connsiteX133" fmla="*/ 2821963 w 5646926"/>
                  <a:gd name="connsiteY133" fmla="*/ 2085865 h 2343834"/>
                  <a:gd name="connsiteX134" fmla="*/ 2821963 w 5646926"/>
                  <a:gd name="connsiteY134" fmla="*/ 2112399 h 2343834"/>
                  <a:gd name="connsiteX135" fmla="*/ 2968987 w 5646926"/>
                  <a:gd name="connsiteY135" fmla="*/ 2112399 h 2343834"/>
                  <a:gd name="connsiteX136" fmla="*/ 2968987 w 5646926"/>
                  <a:gd name="connsiteY136" fmla="*/ 2153674 h 2343834"/>
                  <a:gd name="connsiteX137" fmla="*/ 3036498 w 5646926"/>
                  <a:gd name="connsiteY137" fmla="*/ 2153674 h 2343834"/>
                  <a:gd name="connsiteX138" fmla="*/ 3036498 w 5646926"/>
                  <a:gd name="connsiteY138" fmla="*/ 2206742 h 2343834"/>
                  <a:gd name="connsiteX139" fmla="*/ 3320045 w 5646926"/>
                  <a:gd name="connsiteY139" fmla="*/ 2206742 h 2343834"/>
                  <a:gd name="connsiteX140" fmla="*/ 3320045 w 5646926"/>
                  <a:gd name="connsiteY140" fmla="*/ 2234750 h 2343834"/>
                  <a:gd name="connsiteX141" fmla="*/ 3558584 w 5646926"/>
                  <a:gd name="connsiteY141" fmla="*/ 2234750 h 2343834"/>
                  <a:gd name="connsiteX142" fmla="*/ 3558584 w 5646926"/>
                  <a:gd name="connsiteY142" fmla="*/ 2270129 h 2343834"/>
                  <a:gd name="connsiteX143" fmla="*/ 3693606 w 5646926"/>
                  <a:gd name="connsiteY143" fmla="*/ 2270129 h 2343834"/>
                  <a:gd name="connsiteX144" fmla="*/ 3693606 w 5646926"/>
                  <a:gd name="connsiteY144" fmla="*/ 2305507 h 2343834"/>
                  <a:gd name="connsiteX145" fmla="*/ 4260699 w 5646926"/>
                  <a:gd name="connsiteY145" fmla="*/ 2305507 h 2343834"/>
                  <a:gd name="connsiteX146" fmla="*/ 4260699 w 5646926"/>
                  <a:gd name="connsiteY146" fmla="*/ 2343834 h 2343834"/>
                  <a:gd name="connsiteX147" fmla="*/ 5646927 w 5646926"/>
                  <a:gd name="connsiteY147" fmla="*/ 2343834 h 2343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5646926" h="2343834">
                    <a:moveTo>
                      <a:pt x="0" y="0"/>
                    </a:moveTo>
                    <a:lnTo>
                      <a:pt x="93015" y="0"/>
                    </a:lnTo>
                    <a:lnTo>
                      <a:pt x="93015" y="16215"/>
                    </a:lnTo>
                    <a:lnTo>
                      <a:pt x="279046" y="16215"/>
                    </a:lnTo>
                    <a:lnTo>
                      <a:pt x="279046" y="29482"/>
                    </a:lnTo>
                    <a:lnTo>
                      <a:pt x="318052" y="29482"/>
                    </a:lnTo>
                    <a:lnTo>
                      <a:pt x="318052" y="82550"/>
                    </a:lnTo>
                    <a:lnTo>
                      <a:pt x="345057" y="82550"/>
                    </a:lnTo>
                    <a:lnTo>
                      <a:pt x="345057" y="128248"/>
                    </a:lnTo>
                    <a:lnTo>
                      <a:pt x="351058" y="128248"/>
                    </a:lnTo>
                    <a:lnTo>
                      <a:pt x="351058" y="204901"/>
                    </a:lnTo>
                    <a:lnTo>
                      <a:pt x="384063" y="204901"/>
                    </a:lnTo>
                    <a:lnTo>
                      <a:pt x="384063" y="219642"/>
                    </a:lnTo>
                    <a:lnTo>
                      <a:pt x="439572" y="219642"/>
                    </a:lnTo>
                    <a:lnTo>
                      <a:pt x="439572" y="234383"/>
                    </a:lnTo>
                    <a:lnTo>
                      <a:pt x="622602" y="234383"/>
                    </a:lnTo>
                    <a:lnTo>
                      <a:pt x="622602" y="265340"/>
                    </a:lnTo>
                    <a:lnTo>
                      <a:pt x="640605" y="265340"/>
                    </a:lnTo>
                    <a:lnTo>
                      <a:pt x="640605" y="297770"/>
                    </a:lnTo>
                    <a:lnTo>
                      <a:pt x="657108" y="297770"/>
                    </a:lnTo>
                    <a:lnTo>
                      <a:pt x="657108" y="313985"/>
                    </a:lnTo>
                    <a:lnTo>
                      <a:pt x="670610" y="313985"/>
                    </a:lnTo>
                    <a:lnTo>
                      <a:pt x="670610" y="344942"/>
                    </a:lnTo>
                    <a:lnTo>
                      <a:pt x="718618" y="344942"/>
                    </a:lnTo>
                    <a:lnTo>
                      <a:pt x="718618" y="377372"/>
                    </a:lnTo>
                    <a:lnTo>
                      <a:pt x="756124" y="377372"/>
                    </a:lnTo>
                    <a:lnTo>
                      <a:pt x="756124" y="390639"/>
                    </a:lnTo>
                    <a:lnTo>
                      <a:pt x="765126" y="390639"/>
                    </a:lnTo>
                    <a:lnTo>
                      <a:pt x="765126" y="408328"/>
                    </a:lnTo>
                    <a:lnTo>
                      <a:pt x="792130" y="408328"/>
                    </a:lnTo>
                    <a:lnTo>
                      <a:pt x="792130" y="426018"/>
                    </a:lnTo>
                    <a:lnTo>
                      <a:pt x="838638" y="426018"/>
                    </a:lnTo>
                    <a:lnTo>
                      <a:pt x="838638" y="439285"/>
                    </a:lnTo>
                    <a:lnTo>
                      <a:pt x="882145" y="439285"/>
                    </a:lnTo>
                    <a:lnTo>
                      <a:pt x="882145" y="454026"/>
                    </a:lnTo>
                    <a:lnTo>
                      <a:pt x="934653" y="454026"/>
                    </a:lnTo>
                    <a:lnTo>
                      <a:pt x="934653" y="468767"/>
                    </a:lnTo>
                    <a:lnTo>
                      <a:pt x="970659" y="468767"/>
                    </a:lnTo>
                    <a:lnTo>
                      <a:pt x="970659" y="514464"/>
                    </a:lnTo>
                    <a:lnTo>
                      <a:pt x="990162" y="514464"/>
                    </a:lnTo>
                    <a:lnTo>
                      <a:pt x="990162" y="546895"/>
                    </a:lnTo>
                    <a:lnTo>
                      <a:pt x="994663" y="546895"/>
                    </a:lnTo>
                    <a:lnTo>
                      <a:pt x="994663" y="595540"/>
                    </a:lnTo>
                    <a:lnTo>
                      <a:pt x="1002164" y="595540"/>
                    </a:lnTo>
                    <a:lnTo>
                      <a:pt x="1002164" y="675142"/>
                    </a:lnTo>
                    <a:lnTo>
                      <a:pt x="1035170" y="675142"/>
                    </a:lnTo>
                    <a:lnTo>
                      <a:pt x="1035170" y="707573"/>
                    </a:lnTo>
                    <a:lnTo>
                      <a:pt x="1044171" y="707573"/>
                    </a:lnTo>
                    <a:lnTo>
                      <a:pt x="1044171" y="737055"/>
                    </a:lnTo>
                    <a:lnTo>
                      <a:pt x="1048672" y="737055"/>
                    </a:lnTo>
                    <a:lnTo>
                      <a:pt x="1048672" y="781278"/>
                    </a:lnTo>
                    <a:lnTo>
                      <a:pt x="1143188" y="781278"/>
                    </a:lnTo>
                    <a:lnTo>
                      <a:pt x="1143188" y="797493"/>
                    </a:lnTo>
                    <a:lnTo>
                      <a:pt x="1167192" y="797493"/>
                    </a:lnTo>
                    <a:lnTo>
                      <a:pt x="1167192" y="818131"/>
                    </a:lnTo>
                    <a:lnTo>
                      <a:pt x="1213699" y="818131"/>
                    </a:lnTo>
                    <a:lnTo>
                      <a:pt x="1213699" y="832872"/>
                    </a:lnTo>
                    <a:lnTo>
                      <a:pt x="1270708" y="832872"/>
                    </a:lnTo>
                    <a:lnTo>
                      <a:pt x="1270708" y="846139"/>
                    </a:lnTo>
                    <a:lnTo>
                      <a:pt x="1300713" y="846139"/>
                    </a:lnTo>
                    <a:lnTo>
                      <a:pt x="1300713" y="927215"/>
                    </a:lnTo>
                    <a:lnTo>
                      <a:pt x="1324717" y="927215"/>
                    </a:lnTo>
                    <a:lnTo>
                      <a:pt x="1324717" y="1000920"/>
                    </a:lnTo>
                    <a:lnTo>
                      <a:pt x="1333719" y="1000920"/>
                    </a:lnTo>
                    <a:lnTo>
                      <a:pt x="1333719" y="1065781"/>
                    </a:lnTo>
                    <a:lnTo>
                      <a:pt x="1347221" y="1065781"/>
                    </a:lnTo>
                    <a:lnTo>
                      <a:pt x="1347221" y="1108530"/>
                    </a:lnTo>
                    <a:lnTo>
                      <a:pt x="1378726" y="1108530"/>
                    </a:lnTo>
                    <a:lnTo>
                      <a:pt x="1378726" y="1151280"/>
                    </a:lnTo>
                    <a:lnTo>
                      <a:pt x="1396729" y="1151280"/>
                    </a:lnTo>
                    <a:lnTo>
                      <a:pt x="1396729" y="1177814"/>
                    </a:lnTo>
                    <a:lnTo>
                      <a:pt x="1594762" y="1177814"/>
                    </a:lnTo>
                    <a:lnTo>
                      <a:pt x="1594762" y="1192555"/>
                    </a:lnTo>
                    <a:lnTo>
                      <a:pt x="1602263" y="1192555"/>
                    </a:lnTo>
                    <a:lnTo>
                      <a:pt x="1602263" y="1275105"/>
                    </a:lnTo>
                    <a:lnTo>
                      <a:pt x="1615765" y="1275105"/>
                    </a:lnTo>
                    <a:lnTo>
                      <a:pt x="1615765" y="1294268"/>
                    </a:lnTo>
                    <a:lnTo>
                      <a:pt x="1623266" y="1294268"/>
                    </a:lnTo>
                    <a:lnTo>
                      <a:pt x="1623266" y="1310483"/>
                    </a:lnTo>
                    <a:lnTo>
                      <a:pt x="1653271" y="1310483"/>
                    </a:lnTo>
                    <a:lnTo>
                      <a:pt x="1653271" y="1337017"/>
                    </a:lnTo>
                    <a:lnTo>
                      <a:pt x="1669774" y="1337017"/>
                    </a:lnTo>
                    <a:lnTo>
                      <a:pt x="1669774" y="1348810"/>
                    </a:lnTo>
                    <a:lnTo>
                      <a:pt x="1678775" y="1348810"/>
                    </a:lnTo>
                    <a:lnTo>
                      <a:pt x="1678775" y="1363551"/>
                    </a:lnTo>
                    <a:lnTo>
                      <a:pt x="1714781" y="1363551"/>
                    </a:lnTo>
                    <a:lnTo>
                      <a:pt x="1714781" y="1382715"/>
                    </a:lnTo>
                    <a:lnTo>
                      <a:pt x="1764290" y="1382715"/>
                    </a:lnTo>
                    <a:lnTo>
                      <a:pt x="1764290" y="1413671"/>
                    </a:lnTo>
                    <a:lnTo>
                      <a:pt x="1849804" y="1413671"/>
                    </a:lnTo>
                    <a:lnTo>
                      <a:pt x="1849804" y="1449050"/>
                    </a:lnTo>
                    <a:lnTo>
                      <a:pt x="1983325" y="1449050"/>
                    </a:lnTo>
                    <a:lnTo>
                      <a:pt x="1983325" y="1506540"/>
                    </a:lnTo>
                    <a:lnTo>
                      <a:pt x="2023832" y="1506540"/>
                    </a:lnTo>
                    <a:lnTo>
                      <a:pt x="2023832" y="1530126"/>
                    </a:lnTo>
                    <a:lnTo>
                      <a:pt x="2040335" y="1530126"/>
                    </a:lnTo>
                    <a:lnTo>
                      <a:pt x="2040335" y="1581720"/>
                    </a:lnTo>
                    <a:lnTo>
                      <a:pt x="2073340" y="1581720"/>
                    </a:lnTo>
                    <a:lnTo>
                      <a:pt x="2073340" y="1602357"/>
                    </a:lnTo>
                    <a:lnTo>
                      <a:pt x="2113847" y="1602357"/>
                    </a:lnTo>
                    <a:lnTo>
                      <a:pt x="2113847" y="1617098"/>
                    </a:lnTo>
                    <a:lnTo>
                      <a:pt x="2119848" y="1617098"/>
                    </a:lnTo>
                    <a:lnTo>
                      <a:pt x="2119848" y="1639210"/>
                    </a:lnTo>
                    <a:lnTo>
                      <a:pt x="2211363" y="1639210"/>
                    </a:lnTo>
                    <a:lnTo>
                      <a:pt x="2211363" y="1656899"/>
                    </a:lnTo>
                    <a:lnTo>
                      <a:pt x="2266872" y="1656899"/>
                    </a:lnTo>
                    <a:lnTo>
                      <a:pt x="2266872" y="1693752"/>
                    </a:lnTo>
                    <a:lnTo>
                      <a:pt x="2308879" y="1693752"/>
                    </a:lnTo>
                    <a:lnTo>
                      <a:pt x="2308879" y="1733553"/>
                    </a:lnTo>
                    <a:lnTo>
                      <a:pt x="2323881" y="1733553"/>
                    </a:lnTo>
                    <a:lnTo>
                      <a:pt x="2323881" y="1771880"/>
                    </a:lnTo>
                    <a:lnTo>
                      <a:pt x="2335884" y="1771880"/>
                    </a:lnTo>
                    <a:lnTo>
                      <a:pt x="2335884" y="1792517"/>
                    </a:lnTo>
                    <a:lnTo>
                      <a:pt x="2347885" y="1792517"/>
                    </a:lnTo>
                    <a:lnTo>
                      <a:pt x="2347885" y="1801362"/>
                    </a:lnTo>
                    <a:lnTo>
                      <a:pt x="2374890" y="1801362"/>
                    </a:lnTo>
                    <a:lnTo>
                      <a:pt x="2374890" y="1824948"/>
                    </a:lnTo>
                    <a:lnTo>
                      <a:pt x="2391392" y="1824948"/>
                    </a:lnTo>
                    <a:lnTo>
                      <a:pt x="2391392" y="1847059"/>
                    </a:lnTo>
                    <a:lnTo>
                      <a:pt x="2518913" y="1847059"/>
                    </a:lnTo>
                    <a:lnTo>
                      <a:pt x="2518913" y="1867697"/>
                    </a:lnTo>
                    <a:lnTo>
                      <a:pt x="2595426" y="1867697"/>
                    </a:lnTo>
                    <a:lnTo>
                      <a:pt x="2595426" y="1886860"/>
                    </a:lnTo>
                    <a:lnTo>
                      <a:pt x="2602927" y="1886860"/>
                    </a:lnTo>
                    <a:lnTo>
                      <a:pt x="2602927" y="1928135"/>
                    </a:lnTo>
                    <a:lnTo>
                      <a:pt x="2619430" y="1928135"/>
                    </a:lnTo>
                    <a:lnTo>
                      <a:pt x="2619430" y="1964988"/>
                    </a:lnTo>
                    <a:lnTo>
                      <a:pt x="2631432" y="1964988"/>
                    </a:lnTo>
                    <a:lnTo>
                      <a:pt x="2631432" y="1987100"/>
                    </a:lnTo>
                    <a:lnTo>
                      <a:pt x="2646434" y="1987100"/>
                    </a:lnTo>
                    <a:lnTo>
                      <a:pt x="2646434" y="2060805"/>
                    </a:lnTo>
                    <a:lnTo>
                      <a:pt x="2697442" y="2060805"/>
                    </a:lnTo>
                    <a:lnTo>
                      <a:pt x="2697442" y="2085865"/>
                    </a:lnTo>
                    <a:lnTo>
                      <a:pt x="2821963" y="2085865"/>
                    </a:lnTo>
                    <a:lnTo>
                      <a:pt x="2821963" y="2112399"/>
                    </a:lnTo>
                    <a:lnTo>
                      <a:pt x="2968987" y="2112399"/>
                    </a:lnTo>
                    <a:lnTo>
                      <a:pt x="2968987" y="2153674"/>
                    </a:lnTo>
                    <a:lnTo>
                      <a:pt x="3036498" y="2153674"/>
                    </a:lnTo>
                    <a:lnTo>
                      <a:pt x="3036498" y="2206742"/>
                    </a:lnTo>
                    <a:lnTo>
                      <a:pt x="3320045" y="2206742"/>
                    </a:lnTo>
                    <a:lnTo>
                      <a:pt x="3320045" y="2234750"/>
                    </a:lnTo>
                    <a:lnTo>
                      <a:pt x="3558584" y="2234750"/>
                    </a:lnTo>
                    <a:lnTo>
                      <a:pt x="3558584" y="2270129"/>
                    </a:lnTo>
                    <a:lnTo>
                      <a:pt x="3693606" y="2270129"/>
                    </a:lnTo>
                    <a:lnTo>
                      <a:pt x="3693606" y="2305507"/>
                    </a:lnTo>
                    <a:lnTo>
                      <a:pt x="4260699" y="2305507"/>
                    </a:lnTo>
                    <a:lnTo>
                      <a:pt x="4260699" y="2343834"/>
                    </a:lnTo>
                    <a:lnTo>
                      <a:pt x="5646927" y="2343834"/>
                    </a:lnTo>
                  </a:path>
                </a:pathLst>
              </a:custGeom>
              <a:noFill/>
              <a:ln w="19050" cap="flat">
                <a:solidFill>
                  <a:srgbClr val="7F7F7F"/>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65" name="Freeform: Shape 64">
                <a:extLst>
                  <a:ext uri="{FF2B5EF4-FFF2-40B4-BE49-F238E27FC236}">
                    <a16:creationId xmlns:a16="http://schemas.microsoft.com/office/drawing/2014/main" id="{9E1AC316-3540-1C69-CB45-F6B2862482B3}"/>
                  </a:ext>
                </a:extLst>
              </p:cNvPr>
              <p:cNvSpPr/>
              <p:nvPr/>
            </p:nvSpPr>
            <p:spPr>
              <a:xfrm>
                <a:off x="1547785" y="1153417"/>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7F7F7F"/>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66" name="Freeform: Shape 65">
                <a:extLst>
                  <a:ext uri="{FF2B5EF4-FFF2-40B4-BE49-F238E27FC236}">
                    <a16:creationId xmlns:a16="http://schemas.microsoft.com/office/drawing/2014/main" id="{24EB4A94-9A74-84DA-6A7B-173EBADAC1FF}"/>
                  </a:ext>
                </a:extLst>
              </p:cNvPr>
              <p:cNvSpPr/>
              <p:nvPr/>
            </p:nvSpPr>
            <p:spPr>
              <a:xfrm>
                <a:off x="2726978" y="1970074"/>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7F7F7F"/>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67" name="Freeform: Shape 66">
                <a:extLst>
                  <a:ext uri="{FF2B5EF4-FFF2-40B4-BE49-F238E27FC236}">
                    <a16:creationId xmlns:a16="http://schemas.microsoft.com/office/drawing/2014/main" id="{48467B61-3021-D5DD-4F80-32DDAF3A992A}"/>
                  </a:ext>
                </a:extLst>
              </p:cNvPr>
              <p:cNvSpPr/>
              <p:nvPr/>
            </p:nvSpPr>
            <p:spPr>
              <a:xfrm>
                <a:off x="2834996" y="2006927"/>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7F7F7F"/>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68" name="Freeform: Shape 67">
                <a:extLst>
                  <a:ext uri="{FF2B5EF4-FFF2-40B4-BE49-F238E27FC236}">
                    <a16:creationId xmlns:a16="http://schemas.microsoft.com/office/drawing/2014/main" id="{5E6A4CF5-613A-F114-477F-78DFB420DF85}"/>
                  </a:ext>
                </a:extLst>
              </p:cNvPr>
              <p:cNvSpPr/>
              <p:nvPr/>
            </p:nvSpPr>
            <p:spPr>
              <a:xfrm>
                <a:off x="2854499" y="2074736"/>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7F7F7F"/>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69" name="Freeform: Shape 68">
                <a:extLst>
                  <a:ext uri="{FF2B5EF4-FFF2-40B4-BE49-F238E27FC236}">
                    <a16:creationId xmlns:a16="http://schemas.microsoft.com/office/drawing/2014/main" id="{FB868D7C-1460-99C9-51F7-0652A074CBBE}"/>
                  </a:ext>
                </a:extLst>
              </p:cNvPr>
              <p:cNvSpPr/>
              <p:nvPr/>
            </p:nvSpPr>
            <p:spPr>
              <a:xfrm>
                <a:off x="2878503" y="2148441"/>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7F7F7F"/>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70" name="Freeform: Shape 69">
                <a:extLst>
                  <a:ext uri="{FF2B5EF4-FFF2-40B4-BE49-F238E27FC236}">
                    <a16:creationId xmlns:a16="http://schemas.microsoft.com/office/drawing/2014/main" id="{47DEDCDA-2676-4513-D49C-4CDA37F39CA9}"/>
                  </a:ext>
                </a:extLst>
              </p:cNvPr>
              <p:cNvSpPr/>
              <p:nvPr/>
            </p:nvSpPr>
            <p:spPr>
              <a:xfrm>
                <a:off x="3154548" y="2397566"/>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7F7F7F"/>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71" name="Freeform: Shape 70">
                <a:extLst>
                  <a:ext uri="{FF2B5EF4-FFF2-40B4-BE49-F238E27FC236}">
                    <a16:creationId xmlns:a16="http://schemas.microsoft.com/office/drawing/2014/main" id="{06097417-62F7-0B34-9797-96C7F92E4895}"/>
                  </a:ext>
                </a:extLst>
              </p:cNvPr>
              <p:cNvSpPr/>
              <p:nvPr/>
            </p:nvSpPr>
            <p:spPr>
              <a:xfrm>
                <a:off x="3255065" y="2514020"/>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7F7F7F"/>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72" name="Freeform: Shape 71">
                <a:extLst>
                  <a:ext uri="{FF2B5EF4-FFF2-40B4-BE49-F238E27FC236}">
                    <a16:creationId xmlns:a16="http://schemas.microsoft.com/office/drawing/2014/main" id="{47C2D7BE-D4EB-081B-A49F-B4714799881E}"/>
                  </a:ext>
                </a:extLst>
              </p:cNvPr>
              <p:cNvSpPr/>
              <p:nvPr/>
            </p:nvSpPr>
            <p:spPr>
              <a:xfrm>
                <a:off x="3334578" y="2568563"/>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7F7F7F"/>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73" name="Freeform: Shape 72">
                <a:extLst>
                  <a:ext uri="{FF2B5EF4-FFF2-40B4-BE49-F238E27FC236}">
                    <a16:creationId xmlns:a16="http://schemas.microsoft.com/office/drawing/2014/main" id="{B5D45B57-E530-C00E-BB9D-4DD164CAAF6E}"/>
                  </a:ext>
                </a:extLst>
              </p:cNvPr>
              <p:cNvSpPr/>
              <p:nvPr/>
            </p:nvSpPr>
            <p:spPr>
              <a:xfrm>
                <a:off x="3373584" y="2568563"/>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7F7F7F"/>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74" name="Freeform: Shape 73">
                <a:extLst>
                  <a:ext uri="{FF2B5EF4-FFF2-40B4-BE49-F238E27FC236}">
                    <a16:creationId xmlns:a16="http://schemas.microsoft.com/office/drawing/2014/main" id="{6A8562D6-2455-2665-F23B-BFC1E266F7C7}"/>
                  </a:ext>
                </a:extLst>
              </p:cNvPr>
              <p:cNvSpPr/>
              <p:nvPr/>
            </p:nvSpPr>
            <p:spPr>
              <a:xfrm>
                <a:off x="3540111" y="2652587"/>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7F7F7F"/>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75" name="Freeform: Shape 74">
                <a:extLst>
                  <a:ext uri="{FF2B5EF4-FFF2-40B4-BE49-F238E27FC236}">
                    <a16:creationId xmlns:a16="http://schemas.microsoft.com/office/drawing/2014/main" id="{3FB337AE-6833-2C4C-C36D-B38DF775E40D}"/>
                  </a:ext>
                </a:extLst>
              </p:cNvPr>
              <p:cNvSpPr/>
              <p:nvPr/>
            </p:nvSpPr>
            <p:spPr>
              <a:xfrm>
                <a:off x="3564115" y="2658483"/>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7F7F7F"/>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76" name="Freeform: Shape 75">
                <a:extLst>
                  <a:ext uri="{FF2B5EF4-FFF2-40B4-BE49-F238E27FC236}">
                    <a16:creationId xmlns:a16="http://schemas.microsoft.com/office/drawing/2014/main" id="{60FF65BB-197B-4974-9029-29F27E3C0641}"/>
                  </a:ext>
                </a:extLst>
              </p:cNvPr>
              <p:cNvSpPr/>
              <p:nvPr/>
            </p:nvSpPr>
            <p:spPr>
              <a:xfrm>
                <a:off x="3915173" y="2954779"/>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7F7F7F"/>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77" name="Freeform: Shape 76">
                <a:extLst>
                  <a:ext uri="{FF2B5EF4-FFF2-40B4-BE49-F238E27FC236}">
                    <a16:creationId xmlns:a16="http://schemas.microsoft.com/office/drawing/2014/main" id="{15F19332-07E1-7CAE-4DEB-F823AE4B0487}"/>
                  </a:ext>
                </a:extLst>
              </p:cNvPr>
              <p:cNvSpPr/>
              <p:nvPr/>
            </p:nvSpPr>
            <p:spPr>
              <a:xfrm>
                <a:off x="4240726" y="3212748"/>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7F7F7F"/>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78" name="Freeform: Shape 77">
                <a:extLst>
                  <a:ext uri="{FF2B5EF4-FFF2-40B4-BE49-F238E27FC236}">
                    <a16:creationId xmlns:a16="http://schemas.microsoft.com/office/drawing/2014/main" id="{8B306516-BD73-8B93-77C6-0D92DC0691B9}"/>
                  </a:ext>
                </a:extLst>
              </p:cNvPr>
              <p:cNvSpPr/>
              <p:nvPr/>
            </p:nvSpPr>
            <p:spPr>
              <a:xfrm>
                <a:off x="4465763" y="3264342"/>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7F7F7F"/>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79" name="Freeform: Shape 78">
                <a:extLst>
                  <a:ext uri="{FF2B5EF4-FFF2-40B4-BE49-F238E27FC236}">
                    <a16:creationId xmlns:a16="http://schemas.microsoft.com/office/drawing/2014/main" id="{F7208B2D-D121-709E-E822-F25C49EE082D}"/>
                  </a:ext>
                </a:extLst>
              </p:cNvPr>
              <p:cNvSpPr/>
              <p:nvPr/>
            </p:nvSpPr>
            <p:spPr>
              <a:xfrm>
                <a:off x="4525773" y="3302669"/>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7F7F7F"/>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80" name="Freeform: Shape 79">
                <a:extLst>
                  <a:ext uri="{FF2B5EF4-FFF2-40B4-BE49-F238E27FC236}">
                    <a16:creationId xmlns:a16="http://schemas.microsoft.com/office/drawing/2014/main" id="{32BC2141-C525-1B21-1CEE-ADBEBE5EE1B2}"/>
                  </a:ext>
                </a:extLst>
              </p:cNvPr>
              <p:cNvSpPr/>
              <p:nvPr/>
            </p:nvSpPr>
            <p:spPr>
              <a:xfrm>
                <a:off x="4873830" y="3386693"/>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7F7F7F"/>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81" name="Freeform: Shape 80">
                <a:extLst>
                  <a:ext uri="{FF2B5EF4-FFF2-40B4-BE49-F238E27FC236}">
                    <a16:creationId xmlns:a16="http://schemas.microsoft.com/office/drawing/2014/main" id="{C9E0679E-AFA3-AC4B-D869-F9C8A5186F0F}"/>
                  </a:ext>
                </a:extLst>
              </p:cNvPr>
              <p:cNvSpPr/>
              <p:nvPr/>
            </p:nvSpPr>
            <p:spPr>
              <a:xfrm>
                <a:off x="4933840" y="3386693"/>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7F7F7F"/>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82" name="Freeform: Shape 81">
                <a:extLst>
                  <a:ext uri="{FF2B5EF4-FFF2-40B4-BE49-F238E27FC236}">
                    <a16:creationId xmlns:a16="http://schemas.microsoft.com/office/drawing/2014/main" id="{A8C84605-DC26-92B5-A450-76722D48A8DC}"/>
                  </a:ext>
                </a:extLst>
              </p:cNvPr>
              <p:cNvSpPr/>
              <p:nvPr/>
            </p:nvSpPr>
            <p:spPr>
              <a:xfrm>
                <a:off x="6504598" y="3495777"/>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7F7F7F"/>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83" name="Freeform: Shape 82">
                <a:extLst>
                  <a:ext uri="{FF2B5EF4-FFF2-40B4-BE49-F238E27FC236}">
                    <a16:creationId xmlns:a16="http://schemas.microsoft.com/office/drawing/2014/main" id="{59FE3F77-64EB-BEBB-E9E8-0AEB8564FAEE}"/>
                  </a:ext>
                </a:extLst>
              </p:cNvPr>
              <p:cNvSpPr/>
              <p:nvPr/>
            </p:nvSpPr>
            <p:spPr>
              <a:xfrm>
                <a:off x="7188710" y="3495777"/>
                <a:ext cx="15002" cy="61912"/>
              </a:xfrm>
              <a:custGeom>
                <a:avLst/>
                <a:gdLst>
                  <a:gd name="connsiteX0" fmla="*/ 0 w 15002"/>
                  <a:gd name="connsiteY0" fmla="*/ 0 h 61912"/>
                  <a:gd name="connsiteX1" fmla="*/ 0 w 15002"/>
                  <a:gd name="connsiteY1" fmla="*/ 61913 h 61912"/>
                </a:gdLst>
                <a:ahLst/>
                <a:cxnLst>
                  <a:cxn ang="0">
                    <a:pos x="connsiteX0" y="connsiteY0"/>
                  </a:cxn>
                  <a:cxn ang="0">
                    <a:pos x="connsiteX1" y="connsiteY1"/>
                  </a:cxn>
                </a:cxnLst>
                <a:rect l="l" t="t" r="r" b="b"/>
                <a:pathLst>
                  <a:path w="15002" h="61912">
                    <a:moveTo>
                      <a:pt x="0" y="0"/>
                    </a:moveTo>
                    <a:lnTo>
                      <a:pt x="0" y="61913"/>
                    </a:lnTo>
                  </a:path>
                </a:pathLst>
              </a:custGeom>
              <a:ln w="19050" cap="flat">
                <a:solidFill>
                  <a:srgbClr val="7F7F7F"/>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84" name="Freeform: Shape 83">
                <a:extLst>
                  <a:ext uri="{FF2B5EF4-FFF2-40B4-BE49-F238E27FC236}">
                    <a16:creationId xmlns:a16="http://schemas.microsoft.com/office/drawing/2014/main" id="{D05971E0-DEB8-F4EF-05E1-4EFEA9CE5D3B}"/>
                  </a:ext>
                </a:extLst>
              </p:cNvPr>
              <p:cNvSpPr/>
              <p:nvPr/>
            </p:nvSpPr>
            <p:spPr>
              <a:xfrm>
                <a:off x="4204721" y="3212748"/>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7F7F7F"/>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grpSp>
        <p:grpSp>
          <p:nvGrpSpPr>
            <p:cNvPr id="104" name="Group 103">
              <a:extLst>
                <a:ext uri="{FF2B5EF4-FFF2-40B4-BE49-F238E27FC236}">
                  <a16:creationId xmlns:a16="http://schemas.microsoft.com/office/drawing/2014/main" id="{84066233-056F-EE5C-5D64-EDE8413C0C5B}"/>
                </a:ext>
              </a:extLst>
            </p:cNvPr>
            <p:cNvGrpSpPr/>
            <p:nvPr/>
          </p:nvGrpSpPr>
          <p:grpSpPr>
            <a:xfrm>
              <a:off x="-7433300" y="197594"/>
              <a:ext cx="5643926" cy="1833791"/>
              <a:chOff x="1544784" y="1146047"/>
              <a:chExt cx="5643926" cy="1833791"/>
            </a:xfrm>
          </p:grpSpPr>
          <p:sp>
            <p:nvSpPr>
              <p:cNvPr id="105" name="Freeform: Shape 104">
                <a:extLst>
                  <a:ext uri="{FF2B5EF4-FFF2-40B4-BE49-F238E27FC236}">
                    <a16:creationId xmlns:a16="http://schemas.microsoft.com/office/drawing/2014/main" id="{6A989510-A254-3E4F-78B3-F4C1E12CE1B3}"/>
                  </a:ext>
                </a:extLst>
              </p:cNvPr>
              <p:cNvSpPr/>
              <p:nvPr/>
            </p:nvSpPr>
            <p:spPr>
              <a:xfrm>
                <a:off x="1544784" y="1207959"/>
                <a:ext cx="5633424" cy="1764509"/>
              </a:xfrm>
              <a:custGeom>
                <a:avLst/>
                <a:gdLst>
                  <a:gd name="connsiteX0" fmla="*/ 0 w 5633424"/>
                  <a:gd name="connsiteY0" fmla="*/ 0 h 1764509"/>
                  <a:gd name="connsiteX1" fmla="*/ 94516 w 5633424"/>
                  <a:gd name="connsiteY1" fmla="*/ 0 h 1764509"/>
                  <a:gd name="connsiteX2" fmla="*/ 94516 w 5633424"/>
                  <a:gd name="connsiteY2" fmla="*/ 14741 h 1764509"/>
                  <a:gd name="connsiteX3" fmla="*/ 202533 w 5633424"/>
                  <a:gd name="connsiteY3" fmla="*/ 14741 h 1764509"/>
                  <a:gd name="connsiteX4" fmla="*/ 202533 w 5633424"/>
                  <a:gd name="connsiteY4" fmla="*/ 33905 h 1764509"/>
                  <a:gd name="connsiteX5" fmla="*/ 240039 w 5633424"/>
                  <a:gd name="connsiteY5" fmla="*/ 33905 h 1764509"/>
                  <a:gd name="connsiteX6" fmla="*/ 240039 w 5633424"/>
                  <a:gd name="connsiteY6" fmla="*/ 47172 h 1764509"/>
                  <a:gd name="connsiteX7" fmla="*/ 264043 w 5633424"/>
                  <a:gd name="connsiteY7" fmla="*/ 47172 h 1764509"/>
                  <a:gd name="connsiteX8" fmla="*/ 264043 w 5633424"/>
                  <a:gd name="connsiteY8" fmla="*/ 64861 h 1764509"/>
                  <a:gd name="connsiteX9" fmla="*/ 309051 w 5633424"/>
                  <a:gd name="connsiteY9" fmla="*/ 64861 h 1764509"/>
                  <a:gd name="connsiteX10" fmla="*/ 309051 w 5633424"/>
                  <a:gd name="connsiteY10" fmla="*/ 78128 h 1764509"/>
                  <a:gd name="connsiteX11" fmla="*/ 333055 w 5633424"/>
                  <a:gd name="connsiteY11" fmla="*/ 78128 h 1764509"/>
                  <a:gd name="connsiteX12" fmla="*/ 333055 w 5633424"/>
                  <a:gd name="connsiteY12" fmla="*/ 92869 h 1764509"/>
                  <a:gd name="connsiteX13" fmla="*/ 342056 w 5633424"/>
                  <a:gd name="connsiteY13" fmla="*/ 92869 h 1764509"/>
                  <a:gd name="connsiteX14" fmla="*/ 342056 w 5633424"/>
                  <a:gd name="connsiteY14" fmla="*/ 126773 h 1764509"/>
                  <a:gd name="connsiteX15" fmla="*/ 571594 w 5633424"/>
                  <a:gd name="connsiteY15" fmla="*/ 126773 h 1764509"/>
                  <a:gd name="connsiteX16" fmla="*/ 571594 w 5633424"/>
                  <a:gd name="connsiteY16" fmla="*/ 142989 h 1764509"/>
                  <a:gd name="connsiteX17" fmla="*/ 627103 w 5633424"/>
                  <a:gd name="connsiteY17" fmla="*/ 142989 h 1764509"/>
                  <a:gd name="connsiteX18" fmla="*/ 627103 w 5633424"/>
                  <a:gd name="connsiteY18" fmla="*/ 159204 h 1764509"/>
                  <a:gd name="connsiteX19" fmla="*/ 637605 w 5633424"/>
                  <a:gd name="connsiteY19" fmla="*/ 159204 h 1764509"/>
                  <a:gd name="connsiteX20" fmla="*/ 637605 w 5633424"/>
                  <a:gd name="connsiteY20" fmla="*/ 191634 h 1764509"/>
                  <a:gd name="connsiteX21" fmla="*/ 688613 w 5633424"/>
                  <a:gd name="connsiteY21" fmla="*/ 191634 h 1764509"/>
                  <a:gd name="connsiteX22" fmla="*/ 688613 w 5633424"/>
                  <a:gd name="connsiteY22" fmla="*/ 209324 h 1764509"/>
                  <a:gd name="connsiteX23" fmla="*/ 946655 w 5633424"/>
                  <a:gd name="connsiteY23" fmla="*/ 209324 h 1764509"/>
                  <a:gd name="connsiteX24" fmla="*/ 946655 w 5633424"/>
                  <a:gd name="connsiteY24" fmla="*/ 224065 h 1764509"/>
                  <a:gd name="connsiteX25" fmla="*/ 960158 w 5633424"/>
                  <a:gd name="connsiteY25" fmla="*/ 224065 h 1764509"/>
                  <a:gd name="connsiteX26" fmla="*/ 960158 w 5633424"/>
                  <a:gd name="connsiteY26" fmla="*/ 243228 h 1764509"/>
                  <a:gd name="connsiteX27" fmla="*/ 987162 w 5633424"/>
                  <a:gd name="connsiteY27" fmla="*/ 243228 h 1764509"/>
                  <a:gd name="connsiteX28" fmla="*/ 987162 w 5633424"/>
                  <a:gd name="connsiteY28" fmla="*/ 257969 h 1764509"/>
                  <a:gd name="connsiteX29" fmla="*/ 1002164 w 5633424"/>
                  <a:gd name="connsiteY29" fmla="*/ 257969 h 1764509"/>
                  <a:gd name="connsiteX30" fmla="*/ 1002164 w 5633424"/>
                  <a:gd name="connsiteY30" fmla="*/ 275659 h 1764509"/>
                  <a:gd name="connsiteX31" fmla="*/ 1011166 w 5633424"/>
                  <a:gd name="connsiteY31" fmla="*/ 275659 h 1764509"/>
                  <a:gd name="connsiteX32" fmla="*/ 1011166 w 5633424"/>
                  <a:gd name="connsiteY32" fmla="*/ 290400 h 1764509"/>
                  <a:gd name="connsiteX33" fmla="*/ 1018667 w 5633424"/>
                  <a:gd name="connsiteY33" fmla="*/ 290400 h 1764509"/>
                  <a:gd name="connsiteX34" fmla="*/ 1018667 w 5633424"/>
                  <a:gd name="connsiteY34" fmla="*/ 322830 h 1764509"/>
                  <a:gd name="connsiteX35" fmla="*/ 1026168 w 5633424"/>
                  <a:gd name="connsiteY35" fmla="*/ 322830 h 1764509"/>
                  <a:gd name="connsiteX36" fmla="*/ 1026168 w 5633424"/>
                  <a:gd name="connsiteY36" fmla="*/ 355260 h 1764509"/>
                  <a:gd name="connsiteX37" fmla="*/ 1048672 w 5633424"/>
                  <a:gd name="connsiteY37" fmla="*/ 355260 h 1764509"/>
                  <a:gd name="connsiteX38" fmla="*/ 1048672 w 5633424"/>
                  <a:gd name="connsiteY38" fmla="*/ 371476 h 1764509"/>
                  <a:gd name="connsiteX39" fmla="*/ 1057674 w 5633424"/>
                  <a:gd name="connsiteY39" fmla="*/ 371476 h 1764509"/>
                  <a:gd name="connsiteX40" fmla="*/ 1057674 w 5633424"/>
                  <a:gd name="connsiteY40" fmla="*/ 389165 h 1764509"/>
                  <a:gd name="connsiteX41" fmla="*/ 1278210 w 5633424"/>
                  <a:gd name="connsiteY41" fmla="*/ 389165 h 1764509"/>
                  <a:gd name="connsiteX42" fmla="*/ 1278210 w 5633424"/>
                  <a:gd name="connsiteY42" fmla="*/ 423069 h 1764509"/>
                  <a:gd name="connsiteX43" fmla="*/ 1284211 w 5633424"/>
                  <a:gd name="connsiteY43" fmla="*/ 423069 h 1764509"/>
                  <a:gd name="connsiteX44" fmla="*/ 1284211 w 5633424"/>
                  <a:gd name="connsiteY44" fmla="*/ 439285 h 1764509"/>
                  <a:gd name="connsiteX45" fmla="*/ 1291712 w 5633424"/>
                  <a:gd name="connsiteY45" fmla="*/ 439285 h 1764509"/>
                  <a:gd name="connsiteX46" fmla="*/ 1291712 w 5633424"/>
                  <a:gd name="connsiteY46" fmla="*/ 454026 h 1764509"/>
                  <a:gd name="connsiteX47" fmla="*/ 1309715 w 5633424"/>
                  <a:gd name="connsiteY47" fmla="*/ 454026 h 1764509"/>
                  <a:gd name="connsiteX48" fmla="*/ 1309715 w 5633424"/>
                  <a:gd name="connsiteY48" fmla="*/ 470241 h 1764509"/>
                  <a:gd name="connsiteX49" fmla="*/ 1324717 w 5633424"/>
                  <a:gd name="connsiteY49" fmla="*/ 470241 h 1764509"/>
                  <a:gd name="connsiteX50" fmla="*/ 1324717 w 5633424"/>
                  <a:gd name="connsiteY50" fmla="*/ 486456 h 1764509"/>
                  <a:gd name="connsiteX51" fmla="*/ 1332219 w 5633424"/>
                  <a:gd name="connsiteY51" fmla="*/ 486456 h 1764509"/>
                  <a:gd name="connsiteX52" fmla="*/ 1332219 w 5633424"/>
                  <a:gd name="connsiteY52" fmla="*/ 518887 h 1764509"/>
                  <a:gd name="connsiteX53" fmla="*/ 1341220 w 5633424"/>
                  <a:gd name="connsiteY53" fmla="*/ 518887 h 1764509"/>
                  <a:gd name="connsiteX54" fmla="*/ 1341220 w 5633424"/>
                  <a:gd name="connsiteY54" fmla="*/ 540998 h 1764509"/>
                  <a:gd name="connsiteX55" fmla="*/ 1374226 w 5633424"/>
                  <a:gd name="connsiteY55" fmla="*/ 540998 h 1764509"/>
                  <a:gd name="connsiteX56" fmla="*/ 1374226 w 5633424"/>
                  <a:gd name="connsiteY56" fmla="*/ 554265 h 1764509"/>
                  <a:gd name="connsiteX57" fmla="*/ 1537752 w 5633424"/>
                  <a:gd name="connsiteY57" fmla="*/ 554265 h 1764509"/>
                  <a:gd name="connsiteX58" fmla="*/ 1537752 w 5633424"/>
                  <a:gd name="connsiteY58" fmla="*/ 571955 h 1764509"/>
                  <a:gd name="connsiteX59" fmla="*/ 1558756 w 5633424"/>
                  <a:gd name="connsiteY59" fmla="*/ 571955 h 1764509"/>
                  <a:gd name="connsiteX60" fmla="*/ 1558756 w 5633424"/>
                  <a:gd name="connsiteY60" fmla="*/ 591118 h 1764509"/>
                  <a:gd name="connsiteX61" fmla="*/ 1599263 w 5633424"/>
                  <a:gd name="connsiteY61" fmla="*/ 591118 h 1764509"/>
                  <a:gd name="connsiteX62" fmla="*/ 1599263 w 5633424"/>
                  <a:gd name="connsiteY62" fmla="*/ 607333 h 1764509"/>
                  <a:gd name="connsiteX63" fmla="*/ 1609764 w 5633424"/>
                  <a:gd name="connsiteY63" fmla="*/ 607333 h 1764509"/>
                  <a:gd name="connsiteX64" fmla="*/ 1609764 w 5633424"/>
                  <a:gd name="connsiteY64" fmla="*/ 626497 h 1764509"/>
                  <a:gd name="connsiteX65" fmla="*/ 1645770 w 5633424"/>
                  <a:gd name="connsiteY65" fmla="*/ 626497 h 1764509"/>
                  <a:gd name="connsiteX66" fmla="*/ 1645770 w 5633424"/>
                  <a:gd name="connsiteY66" fmla="*/ 644186 h 1764509"/>
                  <a:gd name="connsiteX67" fmla="*/ 1654772 w 5633424"/>
                  <a:gd name="connsiteY67" fmla="*/ 644186 h 1764509"/>
                  <a:gd name="connsiteX68" fmla="*/ 1654772 w 5633424"/>
                  <a:gd name="connsiteY68" fmla="*/ 669246 h 1764509"/>
                  <a:gd name="connsiteX69" fmla="*/ 1669774 w 5633424"/>
                  <a:gd name="connsiteY69" fmla="*/ 669246 h 1764509"/>
                  <a:gd name="connsiteX70" fmla="*/ 1669774 w 5633424"/>
                  <a:gd name="connsiteY70" fmla="*/ 694306 h 1764509"/>
                  <a:gd name="connsiteX71" fmla="*/ 1698279 w 5633424"/>
                  <a:gd name="connsiteY71" fmla="*/ 694306 h 1764509"/>
                  <a:gd name="connsiteX72" fmla="*/ 1698279 w 5633424"/>
                  <a:gd name="connsiteY72" fmla="*/ 717891 h 1764509"/>
                  <a:gd name="connsiteX73" fmla="*/ 1717782 w 5633424"/>
                  <a:gd name="connsiteY73" fmla="*/ 717891 h 1764509"/>
                  <a:gd name="connsiteX74" fmla="*/ 1717782 w 5633424"/>
                  <a:gd name="connsiteY74" fmla="*/ 738529 h 1764509"/>
                  <a:gd name="connsiteX75" fmla="*/ 1764290 w 5633424"/>
                  <a:gd name="connsiteY75" fmla="*/ 738529 h 1764509"/>
                  <a:gd name="connsiteX76" fmla="*/ 1764290 w 5633424"/>
                  <a:gd name="connsiteY76" fmla="*/ 753270 h 1764509"/>
                  <a:gd name="connsiteX77" fmla="*/ 1843802 w 5633424"/>
                  <a:gd name="connsiteY77" fmla="*/ 753270 h 1764509"/>
                  <a:gd name="connsiteX78" fmla="*/ 1843802 w 5633424"/>
                  <a:gd name="connsiteY78" fmla="*/ 773908 h 1764509"/>
                  <a:gd name="connsiteX79" fmla="*/ 1851304 w 5633424"/>
                  <a:gd name="connsiteY79" fmla="*/ 773908 h 1764509"/>
                  <a:gd name="connsiteX80" fmla="*/ 1851304 w 5633424"/>
                  <a:gd name="connsiteY80" fmla="*/ 793071 h 1764509"/>
                  <a:gd name="connsiteX81" fmla="*/ 1858805 w 5633424"/>
                  <a:gd name="connsiteY81" fmla="*/ 793071 h 1764509"/>
                  <a:gd name="connsiteX82" fmla="*/ 1858805 w 5633424"/>
                  <a:gd name="connsiteY82" fmla="*/ 813708 h 1764509"/>
                  <a:gd name="connsiteX83" fmla="*/ 1899312 w 5633424"/>
                  <a:gd name="connsiteY83" fmla="*/ 813708 h 1764509"/>
                  <a:gd name="connsiteX84" fmla="*/ 1899312 w 5633424"/>
                  <a:gd name="connsiteY84" fmla="*/ 829924 h 1764509"/>
                  <a:gd name="connsiteX85" fmla="*/ 1975824 w 5633424"/>
                  <a:gd name="connsiteY85" fmla="*/ 829924 h 1764509"/>
                  <a:gd name="connsiteX86" fmla="*/ 1975824 w 5633424"/>
                  <a:gd name="connsiteY86" fmla="*/ 850561 h 1764509"/>
                  <a:gd name="connsiteX87" fmla="*/ 1986326 w 5633424"/>
                  <a:gd name="connsiteY87" fmla="*/ 850561 h 1764509"/>
                  <a:gd name="connsiteX88" fmla="*/ 1986326 w 5633424"/>
                  <a:gd name="connsiteY88" fmla="*/ 866776 h 1764509"/>
                  <a:gd name="connsiteX89" fmla="*/ 2008830 w 5633424"/>
                  <a:gd name="connsiteY89" fmla="*/ 866776 h 1764509"/>
                  <a:gd name="connsiteX90" fmla="*/ 2008830 w 5633424"/>
                  <a:gd name="connsiteY90" fmla="*/ 888888 h 1764509"/>
                  <a:gd name="connsiteX91" fmla="*/ 2242868 w 5633424"/>
                  <a:gd name="connsiteY91" fmla="*/ 888888 h 1764509"/>
                  <a:gd name="connsiteX92" fmla="*/ 2242868 w 5633424"/>
                  <a:gd name="connsiteY92" fmla="*/ 909526 h 1764509"/>
                  <a:gd name="connsiteX93" fmla="*/ 2292376 w 5633424"/>
                  <a:gd name="connsiteY93" fmla="*/ 909526 h 1764509"/>
                  <a:gd name="connsiteX94" fmla="*/ 2292376 w 5633424"/>
                  <a:gd name="connsiteY94" fmla="*/ 927215 h 1764509"/>
                  <a:gd name="connsiteX95" fmla="*/ 2298377 w 5633424"/>
                  <a:gd name="connsiteY95" fmla="*/ 927215 h 1764509"/>
                  <a:gd name="connsiteX96" fmla="*/ 2298377 w 5633424"/>
                  <a:gd name="connsiteY96" fmla="*/ 950801 h 1764509"/>
                  <a:gd name="connsiteX97" fmla="*/ 2316380 w 5633424"/>
                  <a:gd name="connsiteY97" fmla="*/ 950801 h 1764509"/>
                  <a:gd name="connsiteX98" fmla="*/ 2316380 w 5633424"/>
                  <a:gd name="connsiteY98" fmla="*/ 969964 h 1764509"/>
                  <a:gd name="connsiteX99" fmla="*/ 2338884 w 5633424"/>
                  <a:gd name="connsiteY99" fmla="*/ 969964 h 1764509"/>
                  <a:gd name="connsiteX100" fmla="*/ 2338884 w 5633424"/>
                  <a:gd name="connsiteY100" fmla="*/ 1014187 h 1764509"/>
                  <a:gd name="connsiteX101" fmla="*/ 2361387 w 5633424"/>
                  <a:gd name="connsiteY101" fmla="*/ 1014187 h 1764509"/>
                  <a:gd name="connsiteX102" fmla="*/ 2361387 w 5633424"/>
                  <a:gd name="connsiteY102" fmla="*/ 1036299 h 1764509"/>
                  <a:gd name="connsiteX103" fmla="*/ 2410896 w 5633424"/>
                  <a:gd name="connsiteY103" fmla="*/ 1036299 h 1764509"/>
                  <a:gd name="connsiteX104" fmla="*/ 2410896 w 5633424"/>
                  <a:gd name="connsiteY104" fmla="*/ 1059885 h 1764509"/>
                  <a:gd name="connsiteX105" fmla="*/ 2505411 w 5633424"/>
                  <a:gd name="connsiteY105" fmla="*/ 1059885 h 1764509"/>
                  <a:gd name="connsiteX106" fmla="*/ 2505411 w 5633424"/>
                  <a:gd name="connsiteY106" fmla="*/ 1081997 h 1764509"/>
                  <a:gd name="connsiteX107" fmla="*/ 2532415 w 5633424"/>
                  <a:gd name="connsiteY107" fmla="*/ 1081997 h 1764509"/>
                  <a:gd name="connsiteX108" fmla="*/ 2532415 w 5633424"/>
                  <a:gd name="connsiteY108" fmla="*/ 1102634 h 1764509"/>
                  <a:gd name="connsiteX109" fmla="*/ 2649435 w 5633424"/>
                  <a:gd name="connsiteY109" fmla="*/ 1102634 h 1764509"/>
                  <a:gd name="connsiteX110" fmla="*/ 2649435 w 5633424"/>
                  <a:gd name="connsiteY110" fmla="*/ 1120323 h 1764509"/>
                  <a:gd name="connsiteX111" fmla="*/ 2662937 w 5633424"/>
                  <a:gd name="connsiteY111" fmla="*/ 1120323 h 1764509"/>
                  <a:gd name="connsiteX112" fmla="*/ 2662937 w 5633424"/>
                  <a:gd name="connsiteY112" fmla="*/ 1145383 h 1764509"/>
                  <a:gd name="connsiteX113" fmla="*/ 2703444 w 5633424"/>
                  <a:gd name="connsiteY113" fmla="*/ 1145383 h 1764509"/>
                  <a:gd name="connsiteX114" fmla="*/ 2703444 w 5633424"/>
                  <a:gd name="connsiteY114" fmla="*/ 1192555 h 1764509"/>
                  <a:gd name="connsiteX115" fmla="*/ 2716946 w 5633424"/>
                  <a:gd name="connsiteY115" fmla="*/ 1192555 h 1764509"/>
                  <a:gd name="connsiteX116" fmla="*/ 2716946 w 5633424"/>
                  <a:gd name="connsiteY116" fmla="*/ 1213192 h 1764509"/>
                  <a:gd name="connsiteX117" fmla="*/ 2739450 w 5633424"/>
                  <a:gd name="connsiteY117" fmla="*/ 1213192 h 1764509"/>
                  <a:gd name="connsiteX118" fmla="*/ 2739450 w 5633424"/>
                  <a:gd name="connsiteY118" fmla="*/ 1239726 h 1764509"/>
                  <a:gd name="connsiteX119" fmla="*/ 2772455 w 5633424"/>
                  <a:gd name="connsiteY119" fmla="*/ 1239726 h 1764509"/>
                  <a:gd name="connsiteX120" fmla="*/ 2772455 w 5633424"/>
                  <a:gd name="connsiteY120" fmla="*/ 1261838 h 1764509"/>
                  <a:gd name="connsiteX121" fmla="*/ 2922479 w 5633424"/>
                  <a:gd name="connsiteY121" fmla="*/ 1261838 h 1764509"/>
                  <a:gd name="connsiteX122" fmla="*/ 2922479 w 5633424"/>
                  <a:gd name="connsiteY122" fmla="*/ 1285424 h 1764509"/>
                  <a:gd name="connsiteX123" fmla="*/ 2929981 w 5633424"/>
                  <a:gd name="connsiteY123" fmla="*/ 1285424 h 1764509"/>
                  <a:gd name="connsiteX124" fmla="*/ 2929981 w 5633424"/>
                  <a:gd name="connsiteY124" fmla="*/ 1329647 h 1764509"/>
                  <a:gd name="connsiteX125" fmla="*/ 2979489 w 5633424"/>
                  <a:gd name="connsiteY125" fmla="*/ 1329647 h 1764509"/>
                  <a:gd name="connsiteX126" fmla="*/ 2979489 w 5633424"/>
                  <a:gd name="connsiteY126" fmla="*/ 1378293 h 1764509"/>
                  <a:gd name="connsiteX127" fmla="*/ 3120512 w 5633424"/>
                  <a:gd name="connsiteY127" fmla="*/ 1378293 h 1764509"/>
                  <a:gd name="connsiteX128" fmla="*/ 3120512 w 5633424"/>
                  <a:gd name="connsiteY128" fmla="*/ 1403352 h 1764509"/>
                  <a:gd name="connsiteX129" fmla="*/ 3276538 w 5633424"/>
                  <a:gd name="connsiteY129" fmla="*/ 1403352 h 1764509"/>
                  <a:gd name="connsiteX130" fmla="*/ 3276538 w 5633424"/>
                  <a:gd name="connsiteY130" fmla="*/ 1429886 h 1764509"/>
                  <a:gd name="connsiteX131" fmla="*/ 3599091 w 5633424"/>
                  <a:gd name="connsiteY131" fmla="*/ 1429886 h 1764509"/>
                  <a:gd name="connsiteX132" fmla="*/ 3599091 w 5633424"/>
                  <a:gd name="connsiteY132" fmla="*/ 1459369 h 1764509"/>
                  <a:gd name="connsiteX133" fmla="*/ 3630596 w 5633424"/>
                  <a:gd name="connsiteY133" fmla="*/ 1459369 h 1764509"/>
                  <a:gd name="connsiteX134" fmla="*/ 3630596 w 5633424"/>
                  <a:gd name="connsiteY134" fmla="*/ 1490325 h 1764509"/>
                  <a:gd name="connsiteX135" fmla="*/ 3656100 w 5633424"/>
                  <a:gd name="connsiteY135" fmla="*/ 1490325 h 1764509"/>
                  <a:gd name="connsiteX136" fmla="*/ 3656100 w 5633424"/>
                  <a:gd name="connsiteY136" fmla="*/ 1521281 h 1764509"/>
                  <a:gd name="connsiteX137" fmla="*/ 3662101 w 5633424"/>
                  <a:gd name="connsiteY137" fmla="*/ 1521281 h 1764509"/>
                  <a:gd name="connsiteX138" fmla="*/ 3662101 w 5633424"/>
                  <a:gd name="connsiteY138" fmla="*/ 1549289 h 1764509"/>
                  <a:gd name="connsiteX139" fmla="*/ 3702607 w 5633424"/>
                  <a:gd name="connsiteY139" fmla="*/ 1549289 h 1764509"/>
                  <a:gd name="connsiteX140" fmla="*/ 3702607 w 5633424"/>
                  <a:gd name="connsiteY140" fmla="*/ 1586142 h 1764509"/>
                  <a:gd name="connsiteX141" fmla="*/ 3975652 w 5633424"/>
                  <a:gd name="connsiteY141" fmla="*/ 1586142 h 1764509"/>
                  <a:gd name="connsiteX142" fmla="*/ 3975652 w 5633424"/>
                  <a:gd name="connsiteY142" fmla="*/ 1628891 h 1764509"/>
                  <a:gd name="connsiteX143" fmla="*/ 4203690 w 5633424"/>
                  <a:gd name="connsiteY143" fmla="*/ 1628891 h 1764509"/>
                  <a:gd name="connsiteX144" fmla="*/ 4203690 w 5633424"/>
                  <a:gd name="connsiteY144" fmla="*/ 1670166 h 1764509"/>
                  <a:gd name="connsiteX145" fmla="*/ 4928309 w 5633424"/>
                  <a:gd name="connsiteY145" fmla="*/ 1670166 h 1764509"/>
                  <a:gd name="connsiteX146" fmla="*/ 4928309 w 5633424"/>
                  <a:gd name="connsiteY146" fmla="*/ 1764509 h 1764509"/>
                  <a:gd name="connsiteX147" fmla="*/ 5633424 w 5633424"/>
                  <a:gd name="connsiteY147" fmla="*/ 1764509 h 1764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5633424" h="1764509">
                    <a:moveTo>
                      <a:pt x="0" y="0"/>
                    </a:moveTo>
                    <a:lnTo>
                      <a:pt x="94516" y="0"/>
                    </a:lnTo>
                    <a:lnTo>
                      <a:pt x="94516" y="14741"/>
                    </a:lnTo>
                    <a:lnTo>
                      <a:pt x="202533" y="14741"/>
                    </a:lnTo>
                    <a:lnTo>
                      <a:pt x="202533" y="33905"/>
                    </a:lnTo>
                    <a:lnTo>
                      <a:pt x="240039" y="33905"/>
                    </a:lnTo>
                    <a:lnTo>
                      <a:pt x="240039" y="47172"/>
                    </a:lnTo>
                    <a:lnTo>
                      <a:pt x="264043" y="47172"/>
                    </a:lnTo>
                    <a:lnTo>
                      <a:pt x="264043" y="64861"/>
                    </a:lnTo>
                    <a:lnTo>
                      <a:pt x="309051" y="64861"/>
                    </a:lnTo>
                    <a:lnTo>
                      <a:pt x="309051" y="78128"/>
                    </a:lnTo>
                    <a:lnTo>
                      <a:pt x="333055" y="78128"/>
                    </a:lnTo>
                    <a:lnTo>
                      <a:pt x="333055" y="92869"/>
                    </a:lnTo>
                    <a:lnTo>
                      <a:pt x="342056" y="92869"/>
                    </a:lnTo>
                    <a:lnTo>
                      <a:pt x="342056" y="126773"/>
                    </a:lnTo>
                    <a:lnTo>
                      <a:pt x="571594" y="126773"/>
                    </a:lnTo>
                    <a:lnTo>
                      <a:pt x="571594" y="142989"/>
                    </a:lnTo>
                    <a:lnTo>
                      <a:pt x="627103" y="142989"/>
                    </a:lnTo>
                    <a:lnTo>
                      <a:pt x="627103" y="159204"/>
                    </a:lnTo>
                    <a:lnTo>
                      <a:pt x="637605" y="159204"/>
                    </a:lnTo>
                    <a:lnTo>
                      <a:pt x="637605" y="191634"/>
                    </a:lnTo>
                    <a:lnTo>
                      <a:pt x="688613" y="191634"/>
                    </a:lnTo>
                    <a:lnTo>
                      <a:pt x="688613" y="209324"/>
                    </a:lnTo>
                    <a:lnTo>
                      <a:pt x="946655" y="209324"/>
                    </a:lnTo>
                    <a:lnTo>
                      <a:pt x="946655" y="224065"/>
                    </a:lnTo>
                    <a:lnTo>
                      <a:pt x="960158" y="224065"/>
                    </a:lnTo>
                    <a:lnTo>
                      <a:pt x="960158" y="243228"/>
                    </a:lnTo>
                    <a:lnTo>
                      <a:pt x="987162" y="243228"/>
                    </a:lnTo>
                    <a:lnTo>
                      <a:pt x="987162" y="257969"/>
                    </a:lnTo>
                    <a:lnTo>
                      <a:pt x="1002164" y="257969"/>
                    </a:lnTo>
                    <a:lnTo>
                      <a:pt x="1002164" y="275659"/>
                    </a:lnTo>
                    <a:lnTo>
                      <a:pt x="1011166" y="275659"/>
                    </a:lnTo>
                    <a:lnTo>
                      <a:pt x="1011166" y="290400"/>
                    </a:lnTo>
                    <a:lnTo>
                      <a:pt x="1018667" y="290400"/>
                    </a:lnTo>
                    <a:lnTo>
                      <a:pt x="1018667" y="322830"/>
                    </a:lnTo>
                    <a:lnTo>
                      <a:pt x="1026168" y="322830"/>
                    </a:lnTo>
                    <a:lnTo>
                      <a:pt x="1026168" y="355260"/>
                    </a:lnTo>
                    <a:lnTo>
                      <a:pt x="1048672" y="355260"/>
                    </a:lnTo>
                    <a:lnTo>
                      <a:pt x="1048672" y="371476"/>
                    </a:lnTo>
                    <a:lnTo>
                      <a:pt x="1057674" y="371476"/>
                    </a:lnTo>
                    <a:lnTo>
                      <a:pt x="1057674" y="389165"/>
                    </a:lnTo>
                    <a:lnTo>
                      <a:pt x="1278210" y="389165"/>
                    </a:lnTo>
                    <a:lnTo>
                      <a:pt x="1278210" y="423069"/>
                    </a:lnTo>
                    <a:lnTo>
                      <a:pt x="1284211" y="423069"/>
                    </a:lnTo>
                    <a:lnTo>
                      <a:pt x="1284211" y="439285"/>
                    </a:lnTo>
                    <a:lnTo>
                      <a:pt x="1291712" y="439285"/>
                    </a:lnTo>
                    <a:lnTo>
                      <a:pt x="1291712" y="454026"/>
                    </a:lnTo>
                    <a:lnTo>
                      <a:pt x="1309715" y="454026"/>
                    </a:lnTo>
                    <a:lnTo>
                      <a:pt x="1309715" y="470241"/>
                    </a:lnTo>
                    <a:lnTo>
                      <a:pt x="1324717" y="470241"/>
                    </a:lnTo>
                    <a:lnTo>
                      <a:pt x="1324717" y="486456"/>
                    </a:lnTo>
                    <a:lnTo>
                      <a:pt x="1332219" y="486456"/>
                    </a:lnTo>
                    <a:lnTo>
                      <a:pt x="1332219" y="518887"/>
                    </a:lnTo>
                    <a:lnTo>
                      <a:pt x="1341220" y="518887"/>
                    </a:lnTo>
                    <a:lnTo>
                      <a:pt x="1341220" y="540998"/>
                    </a:lnTo>
                    <a:lnTo>
                      <a:pt x="1374226" y="540998"/>
                    </a:lnTo>
                    <a:lnTo>
                      <a:pt x="1374226" y="554265"/>
                    </a:lnTo>
                    <a:lnTo>
                      <a:pt x="1537752" y="554265"/>
                    </a:lnTo>
                    <a:lnTo>
                      <a:pt x="1537752" y="571955"/>
                    </a:lnTo>
                    <a:lnTo>
                      <a:pt x="1558756" y="571955"/>
                    </a:lnTo>
                    <a:lnTo>
                      <a:pt x="1558756" y="591118"/>
                    </a:lnTo>
                    <a:lnTo>
                      <a:pt x="1599263" y="591118"/>
                    </a:lnTo>
                    <a:lnTo>
                      <a:pt x="1599263" y="607333"/>
                    </a:lnTo>
                    <a:lnTo>
                      <a:pt x="1609764" y="607333"/>
                    </a:lnTo>
                    <a:lnTo>
                      <a:pt x="1609764" y="626497"/>
                    </a:lnTo>
                    <a:lnTo>
                      <a:pt x="1645770" y="626497"/>
                    </a:lnTo>
                    <a:lnTo>
                      <a:pt x="1645770" y="644186"/>
                    </a:lnTo>
                    <a:lnTo>
                      <a:pt x="1654772" y="644186"/>
                    </a:lnTo>
                    <a:lnTo>
                      <a:pt x="1654772" y="669246"/>
                    </a:lnTo>
                    <a:lnTo>
                      <a:pt x="1669774" y="669246"/>
                    </a:lnTo>
                    <a:lnTo>
                      <a:pt x="1669774" y="694306"/>
                    </a:lnTo>
                    <a:lnTo>
                      <a:pt x="1698279" y="694306"/>
                    </a:lnTo>
                    <a:lnTo>
                      <a:pt x="1698279" y="717891"/>
                    </a:lnTo>
                    <a:lnTo>
                      <a:pt x="1717782" y="717891"/>
                    </a:lnTo>
                    <a:lnTo>
                      <a:pt x="1717782" y="738529"/>
                    </a:lnTo>
                    <a:lnTo>
                      <a:pt x="1764290" y="738529"/>
                    </a:lnTo>
                    <a:lnTo>
                      <a:pt x="1764290" y="753270"/>
                    </a:lnTo>
                    <a:lnTo>
                      <a:pt x="1843802" y="753270"/>
                    </a:lnTo>
                    <a:lnTo>
                      <a:pt x="1843802" y="773908"/>
                    </a:lnTo>
                    <a:lnTo>
                      <a:pt x="1851304" y="773908"/>
                    </a:lnTo>
                    <a:lnTo>
                      <a:pt x="1851304" y="793071"/>
                    </a:lnTo>
                    <a:lnTo>
                      <a:pt x="1858805" y="793071"/>
                    </a:lnTo>
                    <a:lnTo>
                      <a:pt x="1858805" y="813708"/>
                    </a:lnTo>
                    <a:lnTo>
                      <a:pt x="1899312" y="813708"/>
                    </a:lnTo>
                    <a:lnTo>
                      <a:pt x="1899312" y="829924"/>
                    </a:lnTo>
                    <a:lnTo>
                      <a:pt x="1975824" y="829924"/>
                    </a:lnTo>
                    <a:lnTo>
                      <a:pt x="1975824" y="850561"/>
                    </a:lnTo>
                    <a:lnTo>
                      <a:pt x="1986326" y="850561"/>
                    </a:lnTo>
                    <a:lnTo>
                      <a:pt x="1986326" y="866776"/>
                    </a:lnTo>
                    <a:lnTo>
                      <a:pt x="2008830" y="866776"/>
                    </a:lnTo>
                    <a:lnTo>
                      <a:pt x="2008830" y="888888"/>
                    </a:lnTo>
                    <a:lnTo>
                      <a:pt x="2242868" y="888888"/>
                    </a:lnTo>
                    <a:lnTo>
                      <a:pt x="2242868" y="909526"/>
                    </a:lnTo>
                    <a:lnTo>
                      <a:pt x="2292376" y="909526"/>
                    </a:lnTo>
                    <a:lnTo>
                      <a:pt x="2292376" y="927215"/>
                    </a:lnTo>
                    <a:lnTo>
                      <a:pt x="2298377" y="927215"/>
                    </a:lnTo>
                    <a:lnTo>
                      <a:pt x="2298377" y="950801"/>
                    </a:lnTo>
                    <a:lnTo>
                      <a:pt x="2316380" y="950801"/>
                    </a:lnTo>
                    <a:lnTo>
                      <a:pt x="2316380" y="969964"/>
                    </a:lnTo>
                    <a:lnTo>
                      <a:pt x="2338884" y="969964"/>
                    </a:lnTo>
                    <a:lnTo>
                      <a:pt x="2338884" y="1014187"/>
                    </a:lnTo>
                    <a:lnTo>
                      <a:pt x="2361387" y="1014187"/>
                    </a:lnTo>
                    <a:lnTo>
                      <a:pt x="2361387" y="1036299"/>
                    </a:lnTo>
                    <a:lnTo>
                      <a:pt x="2410896" y="1036299"/>
                    </a:lnTo>
                    <a:lnTo>
                      <a:pt x="2410896" y="1059885"/>
                    </a:lnTo>
                    <a:lnTo>
                      <a:pt x="2505411" y="1059885"/>
                    </a:lnTo>
                    <a:lnTo>
                      <a:pt x="2505411" y="1081997"/>
                    </a:lnTo>
                    <a:lnTo>
                      <a:pt x="2532415" y="1081997"/>
                    </a:lnTo>
                    <a:lnTo>
                      <a:pt x="2532415" y="1102634"/>
                    </a:lnTo>
                    <a:lnTo>
                      <a:pt x="2649435" y="1102634"/>
                    </a:lnTo>
                    <a:lnTo>
                      <a:pt x="2649435" y="1120323"/>
                    </a:lnTo>
                    <a:lnTo>
                      <a:pt x="2662937" y="1120323"/>
                    </a:lnTo>
                    <a:lnTo>
                      <a:pt x="2662937" y="1145383"/>
                    </a:lnTo>
                    <a:lnTo>
                      <a:pt x="2703444" y="1145383"/>
                    </a:lnTo>
                    <a:lnTo>
                      <a:pt x="2703444" y="1192555"/>
                    </a:lnTo>
                    <a:lnTo>
                      <a:pt x="2716946" y="1192555"/>
                    </a:lnTo>
                    <a:lnTo>
                      <a:pt x="2716946" y="1213192"/>
                    </a:lnTo>
                    <a:lnTo>
                      <a:pt x="2739450" y="1213192"/>
                    </a:lnTo>
                    <a:lnTo>
                      <a:pt x="2739450" y="1239726"/>
                    </a:lnTo>
                    <a:lnTo>
                      <a:pt x="2772455" y="1239726"/>
                    </a:lnTo>
                    <a:lnTo>
                      <a:pt x="2772455" y="1261838"/>
                    </a:lnTo>
                    <a:lnTo>
                      <a:pt x="2922479" y="1261838"/>
                    </a:lnTo>
                    <a:lnTo>
                      <a:pt x="2922479" y="1285424"/>
                    </a:lnTo>
                    <a:lnTo>
                      <a:pt x="2929981" y="1285424"/>
                    </a:lnTo>
                    <a:lnTo>
                      <a:pt x="2929981" y="1329647"/>
                    </a:lnTo>
                    <a:lnTo>
                      <a:pt x="2979489" y="1329647"/>
                    </a:lnTo>
                    <a:lnTo>
                      <a:pt x="2979489" y="1378293"/>
                    </a:lnTo>
                    <a:lnTo>
                      <a:pt x="3120512" y="1378293"/>
                    </a:lnTo>
                    <a:lnTo>
                      <a:pt x="3120512" y="1403352"/>
                    </a:lnTo>
                    <a:lnTo>
                      <a:pt x="3276538" y="1403352"/>
                    </a:lnTo>
                    <a:lnTo>
                      <a:pt x="3276538" y="1429886"/>
                    </a:lnTo>
                    <a:lnTo>
                      <a:pt x="3599091" y="1429886"/>
                    </a:lnTo>
                    <a:lnTo>
                      <a:pt x="3599091" y="1459369"/>
                    </a:lnTo>
                    <a:lnTo>
                      <a:pt x="3630596" y="1459369"/>
                    </a:lnTo>
                    <a:lnTo>
                      <a:pt x="3630596" y="1490325"/>
                    </a:lnTo>
                    <a:lnTo>
                      <a:pt x="3656100" y="1490325"/>
                    </a:lnTo>
                    <a:lnTo>
                      <a:pt x="3656100" y="1521281"/>
                    </a:lnTo>
                    <a:lnTo>
                      <a:pt x="3662101" y="1521281"/>
                    </a:lnTo>
                    <a:lnTo>
                      <a:pt x="3662101" y="1549289"/>
                    </a:lnTo>
                    <a:lnTo>
                      <a:pt x="3702607" y="1549289"/>
                    </a:lnTo>
                    <a:lnTo>
                      <a:pt x="3702607" y="1586142"/>
                    </a:lnTo>
                    <a:lnTo>
                      <a:pt x="3975652" y="1586142"/>
                    </a:lnTo>
                    <a:lnTo>
                      <a:pt x="3975652" y="1628891"/>
                    </a:lnTo>
                    <a:lnTo>
                      <a:pt x="4203690" y="1628891"/>
                    </a:lnTo>
                    <a:lnTo>
                      <a:pt x="4203690" y="1670166"/>
                    </a:lnTo>
                    <a:lnTo>
                      <a:pt x="4928309" y="1670166"/>
                    </a:lnTo>
                    <a:lnTo>
                      <a:pt x="4928309" y="1764509"/>
                    </a:lnTo>
                    <a:lnTo>
                      <a:pt x="5633424" y="1764509"/>
                    </a:lnTo>
                  </a:path>
                </a:pathLst>
              </a:custGeom>
              <a:noFill/>
              <a:ln w="19050" cap="flat">
                <a:solidFill>
                  <a:srgbClr val="0070C0"/>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106" name="Freeform: Shape 105">
                <a:extLst>
                  <a:ext uri="{FF2B5EF4-FFF2-40B4-BE49-F238E27FC236}">
                    <a16:creationId xmlns:a16="http://schemas.microsoft.com/office/drawing/2014/main" id="{B27B9698-991B-9B15-C80D-0DAB9E221738}"/>
                  </a:ext>
                </a:extLst>
              </p:cNvPr>
              <p:cNvSpPr/>
              <p:nvPr/>
            </p:nvSpPr>
            <p:spPr>
              <a:xfrm>
                <a:off x="4912837" y="2581830"/>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0070C0"/>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107" name="Freeform: Shape 106">
                <a:extLst>
                  <a:ext uri="{FF2B5EF4-FFF2-40B4-BE49-F238E27FC236}">
                    <a16:creationId xmlns:a16="http://schemas.microsoft.com/office/drawing/2014/main" id="{BDD02963-3DF7-8CBE-9C68-56AE5FAD53E0}"/>
                  </a:ext>
                </a:extLst>
              </p:cNvPr>
              <p:cNvSpPr/>
              <p:nvPr/>
            </p:nvSpPr>
            <p:spPr>
              <a:xfrm>
                <a:off x="5181381" y="2639320"/>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0070C0"/>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108" name="Freeform: Shape 107">
                <a:extLst>
                  <a:ext uri="{FF2B5EF4-FFF2-40B4-BE49-F238E27FC236}">
                    <a16:creationId xmlns:a16="http://schemas.microsoft.com/office/drawing/2014/main" id="{04DD4B90-446F-EC68-B6F8-62EC1C9192D8}"/>
                  </a:ext>
                </a:extLst>
              </p:cNvPr>
              <p:cNvSpPr/>
              <p:nvPr/>
            </p:nvSpPr>
            <p:spPr>
              <a:xfrm>
                <a:off x="5233889" y="2699758"/>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0070C0"/>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109" name="Freeform: Shape 108">
                <a:extLst>
                  <a:ext uri="{FF2B5EF4-FFF2-40B4-BE49-F238E27FC236}">
                    <a16:creationId xmlns:a16="http://schemas.microsoft.com/office/drawing/2014/main" id="{0C71471E-CEC2-D35E-15C0-3813B413A36C}"/>
                  </a:ext>
                </a:extLst>
              </p:cNvPr>
              <p:cNvSpPr/>
              <p:nvPr/>
            </p:nvSpPr>
            <p:spPr>
              <a:xfrm>
                <a:off x="5472428" y="2741033"/>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0070C0"/>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110" name="Freeform: Shape 109">
                <a:extLst>
                  <a:ext uri="{FF2B5EF4-FFF2-40B4-BE49-F238E27FC236}">
                    <a16:creationId xmlns:a16="http://schemas.microsoft.com/office/drawing/2014/main" id="{19B69C3A-D0C6-337A-9BB7-01B76CCFE743}"/>
                  </a:ext>
                </a:extLst>
              </p:cNvPr>
              <p:cNvSpPr/>
              <p:nvPr/>
            </p:nvSpPr>
            <p:spPr>
              <a:xfrm>
                <a:off x="5512935" y="2741033"/>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0070C0"/>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111" name="Freeform: Shape 110">
                <a:extLst>
                  <a:ext uri="{FF2B5EF4-FFF2-40B4-BE49-F238E27FC236}">
                    <a16:creationId xmlns:a16="http://schemas.microsoft.com/office/drawing/2014/main" id="{9646F46E-3AF2-6109-70A9-ABEF8BF502D3}"/>
                  </a:ext>
                </a:extLst>
              </p:cNvPr>
              <p:cNvSpPr/>
              <p:nvPr/>
            </p:nvSpPr>
            <p:spPr>
              <a:xfrm>
                <a:off x="5542940" y="2783783"/>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0070C0"/>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112" name="Freeform: Shape 111">
                <a:extLst>
                  <a:ext uri="{FF2B5EF4-FFF2-40B4-BE49-F238E27FC236}">
                    <a16:creationId xmlns:a16="http://schemas.microsoft.com/office/drawing/2014/main" id="{7DEB9CD5-D74E-9265-75BA-5D7B050E1B94}"/>
                  </a:ext>
                </a:extLst>
              </p:cNvPr>
              <p:cNvSpPr/>
              <p:nvPr/>
            </p:nvSpPr>
            <p:spPr>
              <a:xfrm>
                <a:off x="5793481" y="2820635"/>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0070C0"/>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113" name="Freeform: Shape 112">
                <a:extLst>
                  <a:ext uri="{FF2B5EF4-FFF2-40B4-BE49-F238E27FC236}">
                    <a16:creationId xmlns:a16="http://schemas.microsoft.com/office/drawing/2014/main" id="{C365334D-B292-388D-DE49-AE7A8865ECC5}"/>
                  </a:ext>
                </a:extLst>
              </p:cNvPr>
              <p:cNvSpPr/>
              <p:nvPr/>
            </p:nvSpPr>
            <p:spPr>
              <a:xfrm>
                <a:off x="5811484" y="2820635"/>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0070C0"/>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114" name="Freeform: Shape 113">
                <a:extLst>
                  <a:ext uri="{FF2B5EF4-FFF2-40B4-BE49-F238E27FC236}">
                    <a16:creationId xmlns:a16="http://schemas.microsoft.com/office/drawing/2014/main" id="{8D8628D7-5074-EDE0-2047-52F4969C7A75}"/>
                  </a:ext>
                </a:extLst>
              </p:cNvPr>
              <p:cNvSpPr/>
              <p:nvPr/>
            </p:nvSpPr>
            <p:spPr>
              <a:xfrm>
                <a:off x="5854991" y="2820635"/>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0070C0"/>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115" name="Freeform: Shape 114">
                <a:extLst>
                  <a:ext uri="{FF2B5EF4-FFF2-40B4-BE49-F238E27FC236}">
                    <a16:creationId xmlns:a16="http://schemas.microsoft.com/office/drawing/2014/main" id="{D49F61B3-B7D1-FCA7-4902-FD4DDCC01EEE}"/>
                  </a:ext>
                </a:extLst>
              </p:cNvPr>
              <p:cNvSpPr/>
              <p:nvPr/>
            </p:nvSpPr>
            <p:spPr>
              <a:xfrm>
                <a:off x="5890997" y="2820635"/>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0070C0"/>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116" name="Freeform: Shape 115">
                <a:extLst>
                  <a:ext uri="{FF2B5EF4-FFF2-40B4-BE49-F238E27FC236}">
                    <a16:creationId xmlns:a16="http://schemas.microsoft.com/office/drawing/2014/main" id="{745373F3-80CA-1226-8765-8E5912B5D80E}"/>
                  </a:ext>
                </a:extLst>
              </p:cNvPr>
              <p:cNvSpPr/>
              <p:nvPr/>
            </p:nvSpPr>
            <p:spPr>
              <a:xfrm>
                <a:off x="6009517" y="2820635"/>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0070C0"/>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117" name="Freeform: Shape 116">
                <a:extLst>
                  <a:ext uri="{FF2B5EF4-FFF2-40B4-BE49-F238E27FC236}">
                    <a16:creationId xmlns:a16="http://schemas.microsoft.com/office/drawing/2014/main" id="{BD23DA28-43C2-5C83-C734-F1DC3C23D154}"/>
                  </a:ext>
                </a:extLst>
              </p:cNvPr>
              <p:cNvSpPr/>
              <p:nvPr/>
            </p:nvSpPr>
            <p:spPr>
              <a:xfrm>
                <a:off x="6116034" y="2820635"/>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0070C0"/>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118" name="Freeform: Shape 117">
                <a:extLst>
                  <a:ext uri="{FF2B5EF4-FFF2-40B4-BE49-F238E27FC236}">
                    <a16:creationId xmlns:a16="http://schemas.microsoft.com/office/drawing/2014/main" id="{AF93C454-A860-A98B-79B7-024EBCB85E0B}"/>
                  </a:ext>
                </a:extLst>
              </p:cNvPr>
              <p:cNvSpPr/>
              <p:nvPr/>
            </p:nvSpPr>
            <p:spPr>
              <a:xfrm>
                <a:off x="6122035" y="2820635"/>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0070C0"/>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119" name="Freeform: Shape 118">
                <a:extLst>
                  <a:ext uri="{FF2B5EF4-FFF2-40B4-BE49-F238E27FC236}">
                    <a16:creationId xmlns:a16="http://schemas.microsoft.com/office/drawing/2014/main" id="{C7C41EA5-4359-3DF6-3618-0CE6EBB17059}"/>
                  </a:ext>
                </a:extLst>
              </p:cNvPr>
              <p:cNvSpPr/>
              <p:nvPr/>
            </p:nvSpPr>
            <p:spPr>
              <a:xfrm>
                <a:off x="6126536" y="2820635"/>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0070C0"/>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120" name="Freeform: Shape 119">
                <a:extLst>
                  <a:ext uri="{FF2B5EF4-FFF2-40B4-BE49-F238E27FC236}">
                    <a16:creationId xmlns:a16="http://schemas.microsoft.com/office/drawing/2014/main" id="{CB1862DA-9865-1421-FCC1-D19638F05E72}"/>
                  </a:ext>
                </a:extLst>
              </p:cNvPr>
              <p:cNvSpPr/>
              <p:nvPr/>
            </p:nvSpPr>
            <p:spPr>
              <a:xfrm>
                <a:off x="6234554" y="2820635"/>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0070C0"/>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121" name="Freeform: Shape 120">
                <a:extLst>
                  <a:ext uri="{FF2B5EF4-FFF2-40B4-BE49-F238E27FC236}">
                    <a16:creationId xmlns:a16="http://schemas.microsoft.com/office/drawing/2014/main" id="{400D2CDB-E1CB-D619-17AB-79401DE8526A}"/>
                  </a:ext>
                </a:extLst>
              </p:cNvPr>
              <p:cNvSpPr/>
              <p:nvPr/>
            </p:nvSpPr>
            <p:spPr>
              <a:xfrm>
                <a:off x="6447588" y="2820635"/>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0070C0"/>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122" name="Freeform: Shape 121">
                <a:extLst>
                  <a:ext uri="{FF2B5EF4-FFF2-40B4-BE49-F238E27FC236}">
                    <a16:creationId xmlns:a16="http://schemas.microsoft.com/office/drawing/2014/main" id="{DA33910E-06EA-778A-E91E-3A5DFD43B0AB}"/>
                  </a:ext>
                </a:extLst>
              </p:cNvPr>
              <p:cNvSpPr/>
              <p:nvPr/>
            </p:nvSpPr>
            <p:spPr>
              <a:xfrm>
                <a:off x="6555606" y="2916452"/>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0070C0"/>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123" name="Freeform: Shape 122">
                <a:extLst>
                  <a:ext uri="{FF2B5EF4-FFF2-40B4-BE49-F238E27FC236}">
                    <a16:creationId xmlns:a16="http://schemas.microsoft.com/office/drawing/2014/main" id="{1BBDB2A1-D46F-072B-4E0F-21B8FFA0E228}"/>
                  </a:ext>
                </a:extLst>
              </p:cNvPr>
              <p:cNvSpPr/>
              <p:nvPr/>
            </p:nvSpPr>
            <p:spPr>
              <a:xfrm>
                <a:off x="7131701" y="2916452"/>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0070C0"/>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124" name="Freeform: Shape 123">
                <a:extLst>
                  <a:ext uri="{FF2B5EF4-FFF2-40B4-BE49-F238E27FC236}">
                    <a16:creationId xmlns:a16="http://schemas.microsoft.com/office/drawing/2014/main" id="{B5B285BF-13AA-FB90-35A2-4FAED3F067E8}"/>
                  </a:ext>
                </a:extLst>
              </p:cNvPr>
              <p:cNvSpPr/>
              <p:nvPr/>
            </p:nvSpPr>
            <p:spPr>
              <a:xfrm>
                <a:off x="7173708" y="2916452"/>
                <a:ext cx="15002" cy="63386"/>
              </a:xfrm>
              <a:custGeom>
                <a:avLst/>
                <a:gdLst>
                  <a:gd name="connsiteX0" fmla="*/ 0 w 15002"/>
                  <a:gd name="connsiteY0" fmla="*/ 0 h 63386"/>
                  <a:gd name="connsiteX1" fmla="*/ 0 w 15002"/>
                  <a:gd name="connsiteY1" fmla="*/ 63387 h 63386"/>
                </a:gdLst>
                <a:ahLst/>
                <a:cxnLst>
                  <a:cxn ang="0">
                    <a:pos x="connsiteX0" y="connsiteY0"/>
                  </a:cxn>
                  <a:cxn ang="0">
                    <a:pos x="connsiteX1" y="connsiteY1"/>
                  </a:cxn>
                </a:cxnLst>
                <a:rect l="l" t="t" r="r" b="b"/>
                <a:pathLst>
                  <a:path w="15002" h="63386">
                    <a:moveTo>
                      <a:pt x="0" y="0"/>
                    </a:moveTo>
                    <a:lnTo>
                      <a:pt x="0" y="63387"/>
                    </a:lnTo>
                  </a:path>
                </a:pathLst>
              </a:custGeom>
              <a:ln w="19050" cap="flat">
                <a:solidFill>
                  <a:srgbClr val="0070C0"/>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125" name="Freeform: Shape 124">
                <a:extLst>
                  <a:ext uri="{FF2B5EF4-FFF2-40B4-BE49-F238E27FC236}">
                    <a16:creationId xmlns:a16="http://schemas.microsoft.com/office/drawing/2014/main" id="{FC0A2957-AAFA-9AA5-3090-769B1ED16B2E}"/>
                  </a:ext>
                </a:extLst>
              </p:cNvPr>
              <p:cNvSpPr/>
              <p:nvPr/>
            </p:nvSpPr>
            <p:spPr>
              <a:xfrm>
                <a:off x="7169207" y="2916452"/>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0070C0"/>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126" name="Freeform: Shape 125">
                <a:extLst>
                  <a:ext uri="{FF2B5EF4-FFF2-40B4-BE49-F238E27FC236}">
                    <a16:creationId xmlns:a16="http://schemas.microsoft.com/office/drawing/2014/main" id="{2E418811-29BF-A3E7-41FE-39E1A09618D3}"/>
                  </a:ext>
                </a:extLst>
              </p:cNvPr>
              <p:cNvSpPr/>
              <p:nvPr/>
            </p:nvSpPr>
            <p:spPr>
              <a:xfrm>
                <a:off x="6486595" y="2916452"/>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0070C0"/>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127" name="Freeform: Shape 126">
                <a:extLst>
                  <a:ext uri="{FF2B5EF4-FFF2-40B4-BE49-F238E27FC236}">
                    <a16:creationId xmlns:a16="http://schemas.microsoft.com/office/drawing/2014/main" id="{E59BF994-CFA5-6983-5DD4-32177E2A7170}"/>
                  </a:ext>
                </a:extLst>
              </p:cNvPr>
              <p:cNvSpPr/>
              <p:nvPr/>
            </p:nvSpPr>
            <p:spPr>
              <a:xfrm>
                <a:off x="6518100" y="2916452"/>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0070C0"/>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128" name="Freeform: Shape 127">
                <a:extLst>
                  <a:ext uri="{FF2B5EF4-FFF2-40B4-BE49-F238E27FC236}">
                    <a16:creationId xmlns:a16="http://schemas.microsoft.com/office/drawing/2014/main" id="{EAE35C91-68F8-6F5A-B671-1DC4C3BAE736}"/>
                  </a:ext>
                </a:extLst>
              </p:cNvPr>
              <p:cNvSpPr/>
              <p:nvPr/>
            </p:nvSpPr>
            <p:spPr>
              <a:xfrm>
                <a:off x="6509099" y="2916452"/>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0070C0"/>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129" name="Freeform: Shape 128">
                <a:extLst>
                  <a:ext uri="{FF2B5EF4-FFF2-40B4-BE49-F238E27FC236}">
                    <a16:creationId xmlns:a16="http://schemas.microsoft.com/office/drawing/2014/main" id="{CF777A6E-E2C1-7DAF-2E0A-294D990D4E73}"/>
                  </a:ext>
                </a:extLst>
              </p:cNvPr>
              <p:cNvSpPr/>
              <p:nvPr/>
            </p:nvSpPr>
            <p:spPr>
              <a:xfrm>
                <a:off x="6500097" y="2916452"/>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0070C0"/>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130" name="Freeform: Shape 129">
                <a:extLst>
                  <a:ext uri="{FF2B5EF4-FFF2-40B4-BE49-F238E27FC236}">
                    <a16:creationId xmlns:a16="http://schemas.microsoft.com/office/drawing/2014/main" id="{F4D823D4-B3B1-2B7E-40E9-0375A6C9F280}"/>
                  </a:ext>
                </a:extLst>
              </p:cNvPr>
              <p:cNvSpPr/>
              <p:nvPr/>
            </p:nvSpPr>
            <p:spPr>
              <a:xfrm>
                <a:off x="5220387" y="2696810"/>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0070C0"/>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131" name="Freeform: Shape 130">
                <a:extLst>
                  <a:ext uri="{FF2B5EF4-FFF2-40B4-BE49-F238E27FC236}">
                    <a16:creationId xmlns:a16="http://schemas.microsoft.com/office/drawing/2014/main" id="{0D6F8AD6-0F16-2E55-C21B-A45123B00481}"/>
                  </a:ext>
                </a:extLst>
              </p:cNvPr>
              <p:cNvSpPr/>
              <p:nvPr/>
            </p:nvSpPr>
            <p:spPr>
              <a:xfrm>
                <a:off x="5209885" y="2696810"/>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0070C0"/>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132" name="Freeform: Shape 131">
                <a:extLst>
                  <a:ext uri="{FF2B5EF4-FFF2-40B4-BE49-F238E27FC236}">
                    <a16:creationId xmlns:a16="http://schemas.microsoft.com/office/drawing/2014/main" id="{0529DEA5-951D-2D10-7194-9503F7886B1D}"/>
                  </a:ext>
                </a:extLst>
              </p:cNvPr>
              <p:cNvSpPr/>
              <p:nvPr/>
            </p:nvSpPr>
            <p:spPr>
              <a:xfrm>
                <a:off x="5199384" y="2698284"/>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0070C0"/>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133" name="Freeform: Shape 132">
                <a:extLst>
                  <a:ext uri="{FF2B5EF4-FFF2-40B4-BE49-F238E27FC236}">
                    <a16:creationId xmlns:a16="http://schemas.microsoft.com/office/drawing/2014/main" id="{1EEE4745-8CF5-53A8-00CC-2D735FBD72CB}"/>
                  </a:ext>
                </a:extLst>
              </p:cNvPr>
              <p:cNvSpPr/>
              <p:nvPr/>
            </p:nvSpPr>
            <p:spPr>
              <a:xfrm>
                <a:off x="4870830" y="2581830"/>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0070C0"/>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134" name="Freeform: Shape 133">
                <a:extLst>
                  <a:ext uri="{FF2B5EF4-FFF2-40B4-BE49-F238E27FC236}">
                    <a16:creationId xmlns:a16="http://schemas.microsoft.com/office/drawing/2014/main" id="{2DAE3F8B-44E3-1A72-FC49-A60A3CC49A13}"/>
                  </a:ext>
                </a:extLst>
              </p:cNvPr>
              <p:cNvSpPr/>
              <p:nvPr/>
            </p:nvSpPr>
            <p:spPr>
              <a:xfrm>
                <a:off x="4813820" y="2577407"/>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0070C0"/>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135" name="Freeform: Shape 134">
                <a:extLst>
                  <a:ext uri="{FF2B5EF4-FFF2-40B4-BE49-F238E27FC236}">
                    <a16:creationId xmlns:a16="http://schemas.microsoft.com/office/drawing/2014/main" id="{7DBAC5DD-40EB-9C07-4D29-06678014A51C}"/>
                  </a:ext>
                </a:extLst>
              </p:cNvPr>
              <p:cNvSpPr/>
              <p:nvPr/>
            </p:nvSpPr>
            <p:spPr>
              <a:xfrm>
                <a:off x="3907672" y="2183820"/>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0070C0"/>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136" name="Freeform: Shape 135">
                <a:extLst>
                  <a:ext uri="{FF2B5EF4-FFF2-40B4-BE49-F238E27FC236}">
                    <a16:creationId xmlns:a16="http://schemas.microsoft.com/office/drawing/2014/main" id="{37C39A83-DAE2-1A70-F7BA-398038C51B99}"/>
                  </a:ext>
                </a:extLst>
              </p:cNvPr>
              <p:cNvSpPr/>
              <p:nvPr/>
            </p:nvSpPr>
            <p:spPr>
              <a:xfrm>
                <a:off x="3885168" y="2161708"/>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0070C0"/>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137" name="Freeform: Shape 136">
                <a:extLst>
                  <a:ext uri="{FF2B5EF4-FFF2-40B4-BE49-F238E27FC236}">
                    <a16:creationId xmlns:a16="http://schemas.microsoft.com/office/drawing/2014/main" id="{A6E49505-E4A5-19C5-15A8-4D745503DCD2}"/>
                  </a:ext>
                </a:extLst>
              </p:cNvPr>
              <p:cNvSpPr/>
              <p:nvPr/>
            </p:nvSpPr>
            <p:spPr>
              <a:xfrm>
                <a:off x="3873166" y="2120433"/>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0070C0"/>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138" name="Freeform: Shape 137">
                <a:extLst>
                  <a:ext uri="{FF2B5EF4-FFF2-40B4-BE49-F238E27FC236}">
                    <a16:creationId xmlns:a16="http://schemas.microsoft.com/office/drawing/2014/main" id="{E5BDBCE2-E828-7886-5326-72615EB8793E}"/>
                  </a:ext>
                </a:extLst>
              </p:cNvPr>
              <p:cNvSpPr/>
              <p:nvPr/>
            </p:nvSpPr>
            <p:spPr>
              <a:xfrm>
                <a:off x="3807155" y="2059995"/>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0070C0"/>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139" name="Freeform: Shape 138">
                <a:extLst>
                  <a:ext uri="{FF2B5EF4-FFF2-40B4-BE49-F238E27FC236}">
                    <a16:creationId xmlns:a16="http://schemas.microsoft.com/office/drawing/2014/main" id="{A221D43C-0533-6EB1-7DC7-654A5A382F24}"/>
                  </a:ext>
                </a:extLst>
              </p:cNvPr>
              <p:cNvSpPr/>
              <p:nvPr/>
            </p:nvSpPr>
            <p:spPr>
              <a:xfrm>
                <a:off x="3528109" y="2011349"/>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0070C0"/>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140" name="Freeform: Shape 139">
                <a:extLst>
                  <a:ext uri="{FF2B5EF4-FFF2-40B4-BE49-F238E27FC236}">
                    <a16:creationId xmlns:a16="http://schemas.microsoft.com/office/drawing/2014/main" id="{C9889117-868F-A89F-E771-A09054753F1D}"/>
                  </a:ext>
                </a:extLst>
              </p:cNvPr>
              <p:cNvSpPr/>
              <p:nvPr/>
            </p:nvSpPr>
            <p:spPr>
              <a:xfrm>
                <a:off x="3541612" y="2027564"/>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0070C0"/>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141" name="Freeform: Shape 140">
                <a:extLst>
                  <a:ext uri="{FF2B5EF4-FFF2-40B4-BE49-F238E27FC236}">
                    <a16:creationId xmlns:a16="http://schemas.microsoft.com/office/drawing/2014/main" id="{070D34E2-5BE6-3A76-70B7-D8F31F4CA700}"/>
                  </a:ext>
                </a:extLst>
              </p:cNvPr>
              <p:cNvSpPr/>
              <p:nvPr/>
            </p:nvSpPr>
            <p:spPr>
              <a:xfrm>
                <a:off x="3549113" y="2027564"/>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0070C0"/>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142" name="Freeform: Shape 141">
                <a:extLst>
                  <a:ext uri="{FF2B5EF4-FFF2-40B4-BE49-F238E27FC236}">
                    <a16:creationId xmlns:a16="http://schemas.microsoft.com/office/drawing/2014/main" id="{F8E4A6CB-EE3B-9738-3FFC-42C0EB24D459}"/>
                  </a:ext>
                </a:extLst>
              </p:cNvPr>
              <p:cNvSpPr/>
              <p:nvPr/>
            </p:nvSpPr>
            <p:spPr>
              <a:xfrm>
                <a:off x="3258065" y="1868361"/>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0070C0"/>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143" name="Freeform: Shape 142">
                <a:extLst>
                  <a:ext uri="{FF2B5EF4-FFF2-40B4-BE49-F238E27FC236}">
                    <a16:creationId xmlns:a16="http://schemas.microsoft.com/office/drawing/2014/main" id="{3B47C3FB-AB1C-D664-229F-2D07CA363BA3}"/>
                  </a:ext>
                </a:extLst>
              </p:cNvPr>
              <p:cNvSpPr/>
              <p:nvPr/>
            </p:nvSpPr>
            <p:spPr>
              <a:xfrm>
                <a:off x="3208557" y="1846249"/>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0070C0"/>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144" name="Freeform: Shape 143">
                <a:extLst>
                  <a:ext uri="{FF2B5EF4-FFF2-40B4-BE49-F238E27FC236}">
                    <a16:creationId xmlns:a16="http://schemas.microsoft.com/office/drawing/2014/main" id="{F93FC4BB-2CFF-4089-CB6D-C6943303404A}"/>
                  </a:ext>
                </a:extLst>
              </p:cNvPr>
              <p:cNvSpPr/>
              <p:nvPr/>
            </p:nvSpPr>
            <p:spPr>
              <a:xfrm>
                <a:off x="3205557" y="1827085"/>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0070C0"/>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145" name="Freeform: Shape 144">
                <a:extLst>
                  <a:ext uri="{FF2B5EF4-FFF2-40B4-BE49-F238E27FC236}">
                    <a16:creationId xmlns:a16="http://schemas.microsoft.com/office/drawing/2014/main" id="{0846F14E-AE91-5C12-BF67-14B5F1589005}"/>
                  </a:ext>
                </a:extLst>
              </p:cNvPr>
              <p:cNvSpPr/>
              <p:nvPr/>
            </p:nvSpPr>
            <p:spPr>
              <a:xfrm>
                <a:off x="3201056" y="1827085"/>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0070C0"/>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146" name="Freeform: Shape 145">
                <a:extLst>
                  <a:ext uri="{FF2B5EF4-FFF2-40B4-BE49-F238E27FC236}">
                    <a16:creationId xmlns:a16="http://schemas.microsoft.com/office/drawing/2014/main" id="{E966180E-9781-E789-CCA2-A0AB829D454F}"/>
                  </a:ext>
                </a:extLst>
              </p:cNvPr>
              <p:cNvSpPr/>
              <p:nvPr/>
            </p:nvSpPr>
            <p:spPr>
              <a:xfrm>
                <a:off x="3187554" y="1775492"/>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0070C0"/>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147" name="Freeform: Shape 146">
                <a:extLst>
                  <a:ext uri="{FF2B5EF4-FFF2-40B4-BE49-F238E27FC236}">
                    <a16:creationId xmlns:a16="http://schemas.microsoft.com/office/drawing/2014/main" id="{900AEA3C-7D8D-D56C-4BDF-31BE5C5B1F43}"/>
                  </a:ext>
                </a:extLst>
              </p:cNvPr>
              <p:cNvSpPr/>
              <p:nvPr/>
            </p:nvSpPr>
            <p:spPr>
              <a:xfrm>
                <a:off x="2944514" y="1703260"/>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0070C0"/>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148" name="Freeform: Shape 147">
                <a:extLst>
                  <a:ext uri="{FF2B5EF4-FFF2-40B4-BE49-F238E27FC236}">
                    <a16:creationId xmlns:a16="http://schemas.microsoft.com/office/drawing/2014/main" id="{D045168F-6029-8B36-BEA4-BE5A771FA228}"/>
                  </a:ext>
                </a:extLst>
              </p:cNvPr>
              <p:cNvSpPr/>
              <p:nvPr/>
            </p:nvSpPr>
            <p:spPr>
              <a:xfrm>
                <a:off x="2929511" y="1703260"/>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0070C0"/>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149" name="Freeform: Shape 148">
                <a:extLst>
                  <a:ext uri="{FF2B5EF4-FFF2-40B4-BE49-F238E27FC236}">
                    <a16:creationId xmlns:a16="http://schemas.microsoft.com/office/drawing/2014/main" id="{0E769F99-F473-19A8-DCA1-A44E2FE487BE}"/>
                  </a:ext>
                </a:extLst>
              </p:cNvPr>
              <p:cNvSpPr/>
              <p:nvPr/>
            </p:nvSpPr>
            <p:spPr>
              <a:xfrm>
                <a:off x="2923510" y="1703260"/>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0070C0"/>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150" name="Freeform: Shape 149">
                <a:extLst>
                  <a:ext uri="{FF2B5EF4-FFF2-40B4-BE49-F238E27FC236}">
                    <a16:creationId xmlns:a16="http://schemas.microsoft.com/office/drawing/2014/main" id="{D7FBF0B0-395F-AFEA-8EF5-D0154C2613D1}"/>
                  </a:ext>
                </a:extLst>
              </p:cNvPr>
              <p:cNvSpPr/>
              <p:nvPr/>
            </p:nvSpPr>
            <p:spPr>
              <a:xfrm>
                <a:off x="2889005" y="1689993"/>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0070C0"/>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151" name="Freeform: Shape 150">
                <a:extLst>
                  <a:ext uri="{FF2B5EF4-FFF2-40B4-BE49-F238E27FC236}">
                    <a16:creationId xmlns:a16="http://schemas.microsoft.com/office/drawing/2014/main" id="{B8753B62-9DBA-907B-76A1-84D6674F5C3F}"/>
                  </a:ext>
                </a:extLst>
              </p:cNvPr>
              <p:cNvSpPr/>
              <p:nvPr/>
            </p:nvSpPr>
            <p:spPr>
              <a:xfrm>
                <a:off x="2573953" y="1504255"/>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0070C0"/>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152" name="Freeform: Shape 151">
                <a:extLst>
                  <a:ext uri="{FF2B5EF4-FFF2-40B4-BE49-F238E27FC236}">
                    <a16:creationId xmlns:a16="http://schemas.microsoft.com/office/drawing/2014/main" id="{29971D36-D8E4-2F52-DC73-D8418ACE3C9C}"/>
                  </a:ext>
                </a:extLst>
              </p:cNvPr>
              <p:cNvSpPr/>
              <p:nvPr/>
            </p:nvSpPr>
            <p:spPr>
              <a:xfrm>
                <a:off x="2540948" y="1406964"/>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0070C0"/>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153" name="Freeform: Shape 152">
                <a:extLst>
                  <a:ext uri="{FF2B5EF4-FFF2-40B4-BE49-F238E27FC236}">
                    <a16:creationId xmlns:a16="http://schemas.microsoft.com/office/drawing/2014/main" id="{F28CE657-E6E7-A6C3-0143-D59EA21A55B1}"/>
                  </a:ext>
                </a:extLst>
              </p:cNvPr>
              <p:cNvSpPr/>
              <p:nvPr/>
            </p:nvSpPr>
            <p:spPr>
              <a:xfrm>
                <a:off x="2203392" y="1342103"/>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0070C0"/>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154" name="Freeform: Shape 153">
                <a:extLst>
                  <a:ext uri="{FF2B5EF4-FFF2-40B4-BE49-F238E27FC236}">
                    <a16:creationId xmlns:a16="http://schemas.microsoft.com/office/drawing/2014/main" id="{1193765E-6F29-9079-AFB5-51A6284A68EB}"/>
                  </a:ext>
                </a:extLst>
              </p:cNvPr>
              <p:cNvSpPr/>
              <p:nvPr/>
            </p:nvSpPr>
            <p:spPr>
              <a:xfrm>
                <a:off x="2158385" y="1293458"/>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0070C0"/>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155" name="Freeform: Shape 154">
                <a:extLst>
                  <a:ext uri="{FF2B5EF4-FFF2-40B4-BE49-F238E27FC236}">
                    <a16:creationId xmlns:a16="http://schemas.microsoft.com/office/drawing/2014/main" id="{2E173F12-9460-0EB6-61CA-F60F09878E6B}"/>
                  </a:ext>
                </a:extLst>
              </p:cNvPr>
              <p:cNvSpPr/>
              <p:nvPr/>
            </p:nvSpPr>
            <p:spPr>
              <a:xfrm>
                <a:off x="1547785" y="1153417"/>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0070C0"/>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156" name="Freeform: Shape 155">
                <a:extLst>
                  <a:ext uri="{FF2B5EF4-FFF2-40B4-BE49-F238E27FC236}">
                    <a16:creationId xmlns:a16="http://schemas.microsoft.com/office/drawing/2014/main" id="{B8598739-32D3-04CF-E5E2-F163B2A57A26}"/>
                  </a:ext>
                </a:extLst>
              </p:cNvPr>
              <p:cNvSpPr/>
              <p:nvPr/>
            </p:nvSpPr>
            <p:spPr>
              <a:xfrm>
                <a:off x="2878503" y="1663459"/>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0070C0"/>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157" name="Freeform: Shape 156">
                <a:extLst>
                  <a:ext uri="{FF2B5EF4-FFF2-40B4-BE49-F238E27FC236}">
                    <a16:creationId xmlns:a16="http://schemas.microsoft.com/office/drawing/2014/main" id="{7FD9E8BC-45BE-ABAC-AA60-C6A1959A64F3}"/>
                  </a:ext>
                </a:extLst>
              </p:cNvPr>
              <p:cNvSpPr/>
              <p:nvPr/>
            </p:nvSpPr>
            <p:spPr>
              <a:xfrm>
                <a:off x="3580618" y="2040831"/>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0070C0"/>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158" name="Freeform: Shape 157">
                <a:extLst>
                  <a:ext uri="{FF2B5EF4-FFF2-40B4-BE49-F238E27FC236}">
                    <a16:creationId xmlns:a16="http://schemas.microsoft.com/office/drawing/2014/main" id="{A65625B8-03AD-1929-CF4D-A63A7688D9AB}"/>
                  </a:ext>
                </a:extLst>
              </p:cNvPr>
              <p:cNvSpPr/>
              <p:nvPr/>
            </p:nvSpPr>
            <p:spPr>
              <a:xfrm>
                <a:off x="3577618" y="2040831"/>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0070C0"/>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159" name="Freeform: Shape 158">
                <a:extLst>
                  <a:ext uri="{FF2B5EF4-FFF2-40B4-BE49-F238E27FC236}">
                    <a16:creationId xmlns:a16="http://schemas.microsoft.com/office/drawing/2014/main" id="{2B95BCEF-4D24-762F-504F-D4C29FAB3A9B}"/>
                  </a:ext>
                </a:extLst>
              </p:cNvPr>
              <p:cNvSpPr/>
              <p:nvPr/>
            </p:nvSpPr>
            <p:spPr>
              <a:xfrm>
                <a:off x="3574617" y="2040831"/>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0070C0"/>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160" name="Freeform: Shape 159">
                <a:extLst>
                  <a:ext uri="{FF2B5EF4-FFF2-40B4-BE49-F238E27FC236}">
                    <a16:creationId xmlns:a16="http://schemas.microsoft.com/office/drawing/2014/main" id="{6709A916-17E8-7672-711F-6DC59D67EB6F}"/>
                  </a:ext>
                </a:extLst>
              </p:cNvPr>
              <p:cNvSpPr/>
              <p:nvPr/>
            </p:nvSpPr>
            <p:spPr>
              <a:xfrm>
                <a:off x="3571617" y="2040831"/>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0070C0"/>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161" name="Freeform: Shape 160">
                <a:extLst>
                  <a:ext uri="{FF2B5EF4-FFF2-40B4-BE49-F238E27FC236}">
                    <a16:creationId xmlns:a16="http://schemas.microsoft.com/office/drawing/2014/main" id="{439FFB44-5772-DFD5-D213-F519D157AE86}"/>
                  </a:ext>
                </a:extLst>
              </p:cNvPr>
              <p:cNvSpPr/>
              <p:nvPr/>
            </p:nvSpPr>
            <p:spPr>
              <a:xfrm>
                <a:off x="3570116" y="2040831"/>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0070C0"/>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162" name="Freeform: Shape 161">
                <a:extLst>
                  <a:ext uri="{FF2B5EF4-FFF2-40B4-BE49-F238E27FC236}">
                    <a16:creationId xmlns:a16="http://schemas.microsoft.com/office/drawing/2014/main" id="{86913DFF-EC91-EB53-B7C7-ACB7126EB410}"/>
                  </a:ext>
                </a:extLst>
              </p:cNvPr>
              <p:cNvSpPr/>
              <p:nvPr/>
            </p:nvSpPr>
            <p:spPr>
              <a:xfrm>
                <a:off x="4186718" y="2254577"/>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0070C0"/>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163" name="Freeform: Shape 162">
                <a:extLst>
                  <a:ext uri="{FF2B5EF4-FFF2-40B4-BE49-F238E27FC236}">
                    <a16:creationId xmlns:a16="http://schemas.microsoft.com/office/drawing/2014/main" id="{C0099DF6-BCDA-D56D-6300-FCC86F9CD299}"/>
                  </a:ext>
                </a:extLst>
              </p:cNvPr>
              <p:cNvSpPr/>
              <p:nvPr/>
            </p:nvSpPr>
            <p:spPr>
              <a:xfrm>
                <a:off x="4203220" y="2269318"/>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0070C0"/>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164" name="Freeform: Shape 163">
                <a:extLst>
                  <a:ext uri="{FF2B5EF4-FFF2-40B4-BE49-F238E27FC236}">
                    <a16:creationId xmlns:a16="http://schemas.microsoft.com/office/drawing/2014/main" id="{9CE2F968-7AD3-B690-0D70-CF4608C13E3C}"/>
                  </a:ext>
                </a:extLst>
              </p:cNvPr>
              <p:cNvSpPr/>
              <p:nvPr/>
            </p:nvSpPr>
            <p:spPr>
              <a:xfrm>
                <a:off x="4210721" y="2298800"/>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0070C0"/>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165" name="Freeform: Shape 164">
                <a:extLst>
                  <a:ext uri="{FF2B5EF4-FFF2-40B4-BE49-F238E27FC236}">
                    <a16:creationId xmlns:a16="http://schemas.microsoft.com/office/drawing/2014/main" id="{09F1AF3E-707C-9DCF-76CF-3C479C08BCC4}"/>
                  </a:ext>
                </a:extLst>
              </p:cNvPr>
              <p:cNvSpPr/>
              <p:nvPr/>
            </p:nvSpPr>
            <p:spPr>
              <a:xfrm>
                <a:off x="4482266" y="2480116"/>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0070C0"/>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166" name="Freeform: Shape 165">
                <a:extLst>
                  <a:ext uri="{FF2B5EF4-FFF2-40B4-BE49-F238E27FC236}">
                    <a16:creationId xmlns:a16="http://schemas.microsoft.com/office/drawing/2014/main" id="{67CD86DD-51E8-9384-5D44-81D20FC295FD}"/>
                  </a:ext>
                </a:extLst>
              </p:cNvPr>
              <p:cNvSpPr/>
              <p:nvPr/>
            </p:nvSpPr>
            <p:spPr>
              <a:xfrm>
                <a:off x="4560279" y="2527287"/>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0070C0"/>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167" name="Freeform: Shape 166">
                <a:extLst>
                  <a:ext uri="{FF2B5EF4-FFF2-40B4-BE49-F238E27FC236}">
                    <a16:creationId xmlns:a16="http://schemas.microsoft.com/office/drawing/2014/main" id="{701D1EF7-387B-37C1-F1C4-9730A1C10D9A}"/>
                  </a:ext>
                </a:extLst>
              </p:cNvPr>
              <p:cNvSpPr/>
              <p:nvPr/>
            </p:nvSpPr>
            <p:spPr>
              <a:xfrm>
                <a:off x="4555778" y="2527287"/>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0070C0"/>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168" name="Freeform: Shape 167">
                <a:extLst>
                  <a:ext uri="{FF2B5EF4-FFF2-40B4-BE49-F238E27FC236}">
                    <a16:creationId xmlns:a16="http://schemas.microsoft.com/office/drawing/2014/main" id="{0E3B132E-80D0-A333-A14F-7374BE570851}"/>
                  </a:ext>
                </a:extLst>
              </p:cNvPr>
              <p:cNvSpPr/>
              <p:nvPr/>
            </p:nvSpPr>
            <p:spPr>
              <a:xfrm>
                <a:off x="4542276" y="2527287"/>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0070C0"/>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169" name="Freeform: Shape 168">
                <a:extLst>
                  <a:ext uri="{FF2B5EF4-FFF2-40B4-BE49-F238E27FC236}">
                    <a16:creationId xmlns:a16="http://schemas.microsoft.com/office/drawing/2014/main" id="{9DA7A78B-4743-5A83-BEA1-EE1D314466C4}"/>
                  </a:ext>
                </a:extLst>
              </p:cNvPr>
              <p:cNvSpPr/>
              <p:nvPr/>
            </p:nvSpPr>
            <p:spPr>
              <a:xfrm>
                <a:off x="4534775" y="2527287"/>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0070C0"/>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170" name="Freeform: Shape 169">
                <a:extLst>
                  <a:ext uri="{FF2B5EF4-FFF2-40B4-BE49-F238E27FC236}">
                    <a16:creationId xmlns:a16="http://schemas.microsoft.com/office/drawing/2014/main" id="{E6CCF80B-0AF8-3858-F69B-1762CC9FDA8C}"/>
                  </a:ext>
                </a:extLst>
              </p:cNvPr>
              <p:cNvSpPr/>
              <p:nvPr/>
            </p:nvSpPr>
            <p:spPr>
              <a:xfrm>
                <a:off x="4521272" y="2527287"/>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0070C0"/>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171" name="Freeform: Shape 170">
                <a:extLst>
                  <a:ext uri="{FF2B5EF4-FFF2-40B4-BE49-F238E27FC236}">
                    <a16:creationId xmlns:a16="http://schemas.microsoft.com/office/drawing/2014/main" id="{2223F16A-EC0A-4587-9B79-80F442AB1AD3}"/>
                  </a:ext>
                </a:extLst>
              </p:cNvPr>
              <p:cNvSpPr/>
              <p:nvPr/>
            </p:nvSpPr>
            <p:spPr>
              <a:xfrm>
                <a:off x="4518272" y="2527287"/>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0070C0"/>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172" name="Freeform: Shape 171">
                <a:extLst>
                  <a:ext uri="{FF2B5EF4-FFF2-40B4-BE49-F238E27FC236}">
                    <a16:creationId xmlns:a16="http://schemas.microsoft.com/office/drawing/2014/main" id="{15574926-C576-7DBA-A983-EDE0ED515546}"/>
                  </a:ext>
                </a:extLst>
              </p:cNvPr>
              <p:cNvSpPr/>
              <p:nvPr/>
            </p:nvSpPr>
            <p:spPr>
              <a:xfrm>
                <a:off x="4804819" y="2550873"/>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0070C0"/>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173" name="Freeform: Shape 172">
                <a:extLst>
                  <a:ext uri="{FF2B5EF4-FFF2-40B4-BE49-F238E27FC236}">
                    <a16:creationId xmlns:a16="http://schemas.microsoft.com/office/drawing/2014/main" id="{84ABA3C6-7E00-6571-6C29-488533AC9351}"/>
                  </a:ext>
                </a:extLst>
              </p:cNvPr>
              <p:cNvSpPr/>
              <p:nvPr/>
            </p:nvSpPr>
            <p:spPr>
              <a:xfrm>
                <a:off x="4848326" y="2581830"/>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0070C0"/>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sp>
            <p:nvSpPr>
              <p:cNvPr id="174" name="Freeform: Shape 173">
                <a:extLst>
                  <a:ext uri="{FF2B5EF4-FFF2-40B4-BE49-F238E27FC236}">
                    <a16:creationId xmlns:a16="http://schemas.microsoft.com/office/drawing/2014/main" id="{7CABDBDA-4BDB-EDFE-86BC-24792070C10D}"/>
                  </a:ext>
                </a:extLst>
              </p:cNvPr>
              <p:cNvSpPr/>
              <p:nvPr/>
            </p:nvSpPr>
            <p:spPr>
              <a:xfrm>
                <a:off x="1547785" y="1146047"/>
                <a:ext cx="15002" cy="53067"/>
              </a:xfrm>
              <a:custGeom>
                <a:avLst/>
                <a:gdLst>
                  <a:gd name="connsiteX0" fmla="*/ 0 w 15002"/>
                  <a:gd name="connsiteY0" fmla="*/ 0 h 53067"/>
                  <a:gd name="connsiteX1" fmla="*/ 0 w 15002"/>
                  <a:gd name="connsiteY1" fmla="*/ 53068 h 53067"/>
                </a:gdLst>
                <a:ahLst/>
                <a:cxnLst>
                  <a:cxn ang="0">
                    <a:pos x="connsiteX0" y="connsiteY0"/>
                  </a:cxn>
                  <a:cxn ang="0">
                    <a:pos x="connsiteX1" y="connsiteY1"/>
                  </a:cxn>
                </a:cxnLst>
                <a:rect l="l" t="t" r="r" b="b"/>
                <a:pathLst>
                  <a:path w="15002" h="53067">
                    <a:moveTo>
                      <a:pt x="0" y="0"/>
                    </a:moveTo>
                    <a:lnTo>
                      <a:pt x="0" y="53068"/>
                    </a:lnTo>
                  </a:path>
                </a:pathLst>
              </a:custGeom>
              <a:ln w="19050" cap="flat">
                <a:solidFill>
                  <a:srgbClr val="0070C0"/>
                </a:solidFill>
                <a:prstDash val="solid"/>
                <a:miter/>
              </a:ln>
            </p:spPr>
            <p:txBody>
              <a:bodyPr rtlCol="0" anchor="ctr"/>
              <a:lstStyle/>
              <a:p>
                <a:pPr defTabSz="685800" fontAlgn="auto">
                  <a:spcBef>
                    <a:spcPts val="0"/>
                  </a:spcBef>
                  <a:spcAft>
                    <a:spcPts val="0"/>
                  </a:spcAft>
                  <a:defRPr/>
                </a:pPr>
                <a:endParaRPr lang="en-US" sz="1350">
                  <a:solidFill>
                    <a:srgbClr val="223341"/>
                  </a:solidFill>
                  <a:latin typeface="Calibri" panose="020F0502020204030204"/>
                  <a:ea typeface="+mn-ea"/>
                  <a:cs typeface="+mn-cs"/>
                </a:endParaRPr>
              </a:p>
            </p:txBody>
          </p:sp>
        </p:grpSp>
        <p:cxnSp>
          <p:nvCxnSpPr>
            <p:cNvPr id="176" name="Straight Connector 175">
              <a:extLst>
                <a:ext uri="{FF2B5EF4-FFF2-40B4-BE49-F238E27FC236}">
                  <a16:creationId xmlns:a16="http://schemas.microsoft.com/office/drawing/2014/main" id="{2E0A426B-4EEB-8DF9-21E8-28B7D5DE82FA}"/>
                </a:ext>
              </a:extLst>
            </p:cNvPr>
            <p:cNvCxnSpPr>
              <a:cxnSpLocks/>
            </p:cNvCxnSpPr>
            <p:nvPr/>
          </p:nvCxnSpPr>
          <p:spPr>
            <a:xfrm>
              <a:off x="-4571225" y="1524332"/>
              <a:ext cx="0" cy="115364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77" name="TextBox 176">
              <a:extLst>
                <a:ext uri="{FF2B5EF4-FFF2-40B4-BE49-F238E27FC236}">
                  <a16:creationId xmlns:a16="http://schemas.microsoft.com/office/drawing/2014/main" id="{97A2FB22-353A-AB3C-93A1-4E2153F874BC}"/>
                </a:ext>
              </a:extLst>
            </p:cNvPr>
            <p:cNvSpPr txBox="1"/>
            <p:nvPr/>
          </p:nvSpPr>
          <p:spPr>
            <a:xfrm>
              <a:off x="-7251434" y="1929256"/>
              <a:ext cx="2028210" cy="754616"/>
            </a:xfrm>
            <a:prstGeom prst="rect">
              <a:avLst/>
            </a:prstGeom>
            <a:noFill/>
          </p:spPr>
          <p:txBody>
            <a:bodyPr wrap="square" lIns="0">
              <a:spAutoFit/>
            </a:bodyPr>
            <a:lstStyle/>
            <a:p>
              <a:pPr defTabSz="685800" fontAlgn="auto">
                <a:spcBef>
                  <a:spcPts val="0"/>
                </a:spcBef>
                <a:spcAft>
                  <a:spcPts val="0"/>
                </a:spcAft>
                <a:defRPr/>
              </a:pPr>
              <a:r>
                <a:rPr lang="en-US" sz="900" i="1">
                  <a:solidFill>
                    <a:srgbClr val="223341"/>
                  </a:solidFill>
                  <a:latin typeface="Calibri" panose="020F0502020204030204"/>
                  <a:ea typeface="+mn-ea"/>
                  <a:cs typeface="+mn-cs"/>
                </a:rPr>
                <a:t>Median follow-up: 14.9 months</a:t>
              </a:r>
              <a:endParaRPr lang="en-US" sz="900" i="1" baseline="30000">
                <a:solidFill>
                  <a:srgbClr val="223341"/>
                </a:solidFill>
                <a:latin typeface="Calibri" panose="020F0502020204030204"/>
                <a:ea typeface="+mn-ea"/>
                <a:cs typeface="+mn-cs"/>
              </a:endParaRPr>
            </a:p>
          </p:txBody>
        </p:sp>
      </p:grpSp>
      <p:sp>
        <p:nvSpPr>
          <p:cNvPr id="180" name="TextBox 179">
            <a:extLst>
              <a:ext uri="{FF2B5EF4-FFF2-40B4-BE49-F238E27FC236}">
                <a16:creationId xmlns:a16="http://schemas.microsoft.com/office/drawing/2014/main" id="{020B2EB6-F949-1472-30F4-D644BAFAB657}"/>
              </a:ext>
            </a:extLst>
          </p:cNvPr>
          <p:cNvSpPr txBox="1"/>
          <p:nvPr/>
        </p:nvSpPr>
        <p:spPr>
          <a:xfrm rot="16200000">
            <a:off x="-216457" y="3360726"/>
            <a:ext cx="1215890" cy="369332"/>
          </a:xfrm>
          <a:prstGeom prst="rect">
            <a:avLst/>
          </a:prstGeom>
          <a:noFill/>
        </p:spPr>
        <p:txBody>
          <a:bodyPr wrap="square" rtlCol="0">
            <a:spAutoFit/>
          </a:bodyPr>
          <a:lstStyle/>
          <a:p>
            <a:pPr algn="ctr" defTabSz="685800" fontAlgn="auto">
              <a:spcBef>
                <a:spcPts val="0"/>
              </a:spcBef>
              <a:spcAft>
                <a:spcPts val="0"/>
              </a:spcAft>
              <a:defRPr/>
            </a:pPr>
            <a:r>
              <a:rPr lang="en-US" sz="900" b="1">
                <a:solidFill>
                  <a:srgbClr val="223341"/>
                </a:solidFill>
                <a:latin typeface="Calibri" panose="020F0502020204030204"/>
                <a:ea typeface="+mn-ea"/>
                <a:cs typeface="+mn-cs"/>
              </a:rPr>
              <a:t>Patients who are progression free (%)</a:t>
            </a:r>
          </a:p>
        </p:txBody>
      </p:sp>
      <p:sp>
        <p:nvSpPr>
          <p:cNvPr id="181" name="Title 1">
            <a:extLst>
              <a:ext uri="{FF2B5EF4-FFF2-40B4-BE49-F238E27FC236}">
                <a16:creationId xmlns:a16="http://schemas.microsoft.com/office/drawing/2014/main" id="{8B6C4946-4556-9F12-7C24-DA1453A8C687}"/>
              </a:ext>
            </a:extLst>
          </p:cNvPr>
          <p:cNvSpPr txBox="1">
            <a:spLocks/>
          </p:cNvSpPr>
          <p:nvPr/>
        </p:nvSpPr>
        <p:spPr bwMode="auto">
          <a:xfrm>
            <a:off x="1892464" y="2755940"/>
            <a:ext cx="1815173" cy="3436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lnSpc>
                <a:spcPct val="99000"/>
              </a:lnSpc>
              <a:spcBef>
                <a:spcPct val="0"/>
              </a:spcBef>
              <a:spcAft>
                <a:spcPct val="0"/>
              </a:spcAft>
              <a:defRPr sz="3000" b="1">
                <a:solidFill>
                  <a:schemeClr val="tx2"/>
                </a:solidFill>
                <a:latin typeface="+mj-lt"/>
                <a:ea typeface="+mj-ea"/>
                <a:cs typeface="+mj-cs"/>
              </a:defRPr>
            </a:lvl1pPr>
            <a:lvl2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2pPr>
            <a:lvl3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3pPr>
            <a:lvl4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4pPr>
            <a:lvl5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5pPr>
            <a:lvl6pPr marL="457200" algn="l" rtl="0" fontAlgn="base">
              <a:lnSpc>
                <a:spcPct val="90000"/>
              </a:lnSpc>
              <a:spcBef>
                <a:spcPct val="0"/>
              </a:spcBef>
              <a:spcAft>
                <a:spcPct val="0"/>
              </a:spcAft>
              <a:defRPr sz="2800">
                <a:solidFill>
                  <a:srgbClr val="005AB4"/>
                </a:solidFill>
                <a:latin typeface="Arial" pitchFamily="34" charset="0"/>
                <a:cs typeface="Arial" pitchFamily="34" charset="0"/>
              </a:defRPr>
            </a:lvl6pPr>
            <a:lvl7pPr marL="914400" algn="l" rtl="0" fontAlgn="base">
              <a:lnSpc>
                <a:spcPct val="90000"/>
              </a:lnSpc>
              <a:spcBef>
                <a:spcPct val="0"/>
              </a:spcBef>
              <a:spcAft>
                <a:spcPct val="0"/>
              </a:spcAft>
              <a:defRPr sz="2800">
                <a:solidFill>
                  <a:srgbClr val="005AB4"/>
                </a:solidFill>
                <a:latin typeface="Arial" pitchFamily="34" charset="0"/>
                <a:cs typeface="Arial" pitchFamily="34" charset="0"/>
              </a:defRPr>
            </a:lvl7pPr>
            <a:lvl8pPr marL="1371600" algn="l" rtl="0" fontAlgn="base">
              <a:lnSpc>
                <a:spcPct val="90000"/>
              </a:lnSpc>
              <a:spcBef>
                <a:spcPct val="0"/>
              </a:spcBef>
              <a:spcAft>
                <a:spcPct val="0"/>
              </a:spcAft>
              <a:defRPr sz="2800">
                <a:solidFill>
                  <a:srgbClr val="005AB4"/>
                </a:solidFill>
                <a:latin typeface="Arial" pitchFamily="34" charset="0"/>
                <a:cs typeface="Arial" pitchFamily="34" charset="0"/>
              </a:defRPr>
            </a:lvl8pPr>
            <a:lvl9pPr marL="1828800" algn="l" rtl="0" fontAlgn="base">
              <a:lnSpc>
                <a:spcPct val="90000"/>
              </a:lnSpc>
              <a:spcBef>
                <a:spcPct val="0"/>
              </a:spcBef>
              <a:spcAft>
                <a:spcPct val="0"/>
              </a:spcAft>
              <a:defRPr sz="2800">
                <a:solidFill>
                  <a:srgbClr val="005AB4"/>
                </a:solidFill>
                <a:latin typeface="Arial" pitchFamily="34" charset="0"/>
                <a:cs typeface="Arial" pitchFamily="34" charset="0"/>
              </a:defRPr>
            </a:lvl9pPr>
          </a:lstStyle>
          <a:p>
            <a:pPr defTabSz="685800">
              <a:defRPr/>
            </a:pPr>
            <a:r>
              <a:rPr lang="en-US" sz="1050" kern="0">
                <a:solidFill>
                  <a:srgbClr val="223341"/>
                </a:solidFill>
                <a:latin typeface="Calibri" panose="020F0502020204030204"/>
              </a:rPr>
              <a:t>Primary endpoint: PFS by BICR</a:t>
            </a:r>
          </a:p>
        </p:txBody>
      </p:sp>
      <p:sp>
        <p:nvSpPr>
          <p:cNvPr id="11" name="Title 1">
            <a:extLst>
              <a:ext uri="{FF2B5EF4-FFF2-40B4-BE49-F238E27FC236}">
                <a16:creationId xmlns:a16="http://schemas.microsoft.com/office/drawing/2014/main" id="{2BAD235D-9241-BEAA-0DB1-B71B55777714}"/>
              </a:ext>
            </a:extLst>
          </p:cNvPr>
          <p:cNvSpPr txBox="1">
            <a:spLocks/>
          </p:cNvSpPr>
          <p:nvPr/>
        </p:nvSpPr>
        <p:spPr bwMode="auto">
          <a:xfrm>
            <a:off x="6703096" y="2796402"/>
            <a:ext cx="2028488" cy="3436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lnSpc>
                <a:spcPct val="99000"/>
              </a:lnSpc>
              <a:spcBef>
                <a:spcPct val="0"/>
              </a:spcBef>
              <a:spcAft>
                <a:spcPct val="0"/>
              </a:spcAft>
              <a:defRPr sz="3000" b="1">
                <a:solidFill>
                  <a:schemeClr val="tx2"/>
                </a:solidFill>
                <a:latin typeface="+mj-lt"/>
                <a:ea typeface="+mj-ea"/>
                <a:cs typeface="+mj-cs"/>
              </a:defRPr>
            </a:lvl1pPr>
            <a:lvl2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2pPr>
            <a:lvl3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3pPr>
            <a:lvl4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4pPr>
            <a:lvl5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5pPr>
            <a:lvl6pPr marL="457200" algn="l" rtl="0" fontAlgn="base">
              <a:lnSpc>
                <a:spcPct val="90000"/>
              </a:lnSpc>
              <a:spcBef>
                <a:spcPct val="0"/>
              </a:spcBef>
              <a:spcAft>
                <a:spcPct val="0"/>
              </a:spcAft>
              <a:defRPr sz="2800">
                <a:solidFill>
                  <a:srgbClr val="005AB4"/>
                </a:solidFill>
                <a:latin typeface="Arial" pitchFamily="34" charset="0"/>
                <a:cs typeface="Arial" pitchFamily="34" charset="0"/>
              </a:defRPr>
            </a:lvl6pPr>
            <a:lvl7pPr marL="914400" algn="l" rtl="0" fontAlgn="base">
              <a:lnSpc>
                <a:spcPct val="90000"/>
              </a:lnSpc>
              <a:spcBef>
                <a:spcPct val="0"/>
              </a:spcBef>
              <a:spcAft>
                <a:spcPct val="0"/>
              </a:spcAft>
              <a:defRPr sz="2800">
                <a:solidFill>
                  <a:srgbClr val="005AB4"/>
                </a:solidFill>
                <a:latin typeface="Arial" pitchFamily="34" charset="0"/>
                <a:cs typeface="Arial" pitchFamily="34" charset="0"/>
              </a:defRPr>
            </a:lvl7pPr>
            <a:lvl8pPr marL="1371600" algn="l" rtl="0" fontAlgn="base">
              <a:lnSpc>
                <a:spcPct val="90000"/>
              </a:lnSpc>
              <a:spcBef>
                <a:spcPct val="0"/>
              </a:spcBef>
              <a:spcAft>
                <a:spcPct val="0"/>
              </a:spcAft>
              <a:defRPr sz="2800">
                <a:solidFill>
                  <a:srgbClr val="005AB4"/>
                </a:solidFill>
                <a:latin typeface="Arial" pitchFamily="34" charset="0"/>
                <a:cs typeface="Arial" pitchFamily="34" charset="0"/>
              </a:defRPr>
            </a:lvl8pPr>
            <a:lvl9pPr marL="1828800" algn="l" rtl="0" fontAlgn="base">
              <a:lnSpc>
                <a:spcPct val="90000"/>
              </a:lnSpc>
              <a:spcBef>
                <a:spcPct val="0"/>
              </a:spcBef>
              <a:spcAft>
                <a:spcPct val="0"/>
              </a:spcAft>
              <a:defRPr sz="2800">
                <a:solidFill>
                  <a:srgbClr val="005AB4"/>
                </a:solidFill>
                <a:latin typeface="Arial" pitchFamily="34" charset="0"/>
                <a:cs typeface="Arial" pitchFamily="34" charset="0"/>
              </a:defRPr>
            </a:lvl9pPr>
          </a:lstStyle>
          <a:p>
            <a:pPr defTabSz="685800">
              <a:defRPr/>
            </a:pPr>
            <a:r>
              <a:rPr lang="en-US" sz="1050" kern="0">
                <a:solidFill>
                  <a:srgbClr val="223341"/>
                </a:solidFill>
                <a:latin typeface="Calibri" panose="020F0502020204030204"/>
              </a:rPr>
              <a:t>PFS by BICR: Subgroup analysis</a:t>
            </a:r>
          </a:p>
        </p:txBody>
      </p:sp>
      <p:pic>
        <p:nvPicPr>
          <p:cNvPr id="18" name="Picture 17" descr="A graph of a patient's group&#10;&#10;Description automatically generated with medium confidence">
            <a:extLst>
              <a:ext uri="{FF2B5EF4-FFF2-40B4-BE49-F238E27FC236}">
                <a16:creationId xmlns:a16="http://schemas.microsoft.com/office/drawing/2014/main" id="{7562CBB0-64A8-FAD7-88B4-E87BB56FE5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0098" y="3050274"/>
            <a:ext cx="2833723" cy="2095868"/>
          </a:xfrm>
          <a:prstGeom prst="rect">
            <a:avLst/>
          </a:prstGeom>
        </p:spPr>
      </p:pic>
    </p:spTree>
    <p:extLst>
      <p:ext uri="{BB962C8B-B14F-4D97-AF65-F5344CB8AC3E}">
        <p14:creationId xmlns:p14="http://schemas.microsoft.com/office/powerpoint/2010/main" val="181841172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0AD4E3A-FF1D-998C-DF7B-61BB773C32E7}"/>
              </a:ext>
            </a:extLst>
          </p:cNvPr>
          <p:cNvPicPr>
            <a:picLocks noChangeAspect="1"/>
          </p:cNvPicPr>
          <p:nvPr/>
        </p:nvPicPr>
        <p:blipFill>
          <a:blip r:embed="rId3"/>
          <a:stretch>
            <a:fillRect/>
          </a:stretch>
        </p:blipFill>
        <p:spPr>
          <a:xfrm>
            <a:off x="5315307" y="863441"/>
            <a:ext cx="3383963" cy="1500789"/>
          </a:xfrm>
          <a:prstGeom prst="rect">
            <a:avLst/>
          </a:prstGeom>
        </p:spPr>
      </p:pic>
      <p:sp>
        <p:nvSpPr>
          <p:cNvPr id="2" name="Title 1">
            <a:extLst>
              <a:ext uri="{FF2B5EF4-FFF2-40B4-BE49-F238E27FC236}">
                <a16:creationId xmlns:a16="http://schemas.microsoft.com/office/drawing/2014/main" id="{A47F4689-6D68-44CA-83AD-BF7FB9E21A46}"/>
              </a:ext>
            </a:extLst>
          </p:cNvPr>
          <p:cNvSpPr>
            <a:spLocks noGrp="1"/>
          </p:cNvSpPr>
          <p:nvPr>
            <p:ph type="title"/>
          </p:nvPr>
        </p:nvSpPr>
        <p:spPr>
          <a:xfrm>
            <a:off x="-127000" y="-8402"/>
            <a:ext cx="9271000" cy="623700"/>
          </a:xfrm>
        </p:spPr>
        <p:txBody>
          <a:bodyPr/>
          <a:lstStyle/>
          <a:p>
            <a:r>
              <a:rPr lang="en-GB" sz="1800"/>
              <a:t>PAPILLON (Phase 3): </a:t>
            </a:r>
            <a:r>
              <a:rPr lang="en-GB" sz="1800" err="1"/>
              <a:t>Amivantamab</a:t>
            </a:r>
            <a:r>
              <a:rPr lang="en-GB" sz="1800"/>
              <a:t> + chemotherapy vs chemotherapy as 1L treatment for </a:t>
            </a:r>
            <a:r>
              <a:rPr lang="en-GB" sz="1800" i="1"/>
              <a:t>EGFR</a:t>
            </a:r>
            <a:r>
              <a:rPr lang="en-GB" sz="1800"/>
              <a:t> exon 20 insertion-mutated advanced NSCLC</a:t>
            </a:r>
          </a:p>
        </p:txBody>
      </p:sp>
      <p:sp>
        <p:nvSpPr>
          <p:cNvPr id="3" name="Text Placeholder 2">
            <a:extLst>
              <a:ext uri="{FF2B5EF4-FFF2-40B4-BE49-F238E27FC236}">
                <a16:creationId xmlns:a16="http://schemas.microsoft.com/office/drawing/2014/main" id="{6E73E851-AE2E-4082-B9BF-91764D68C7A4}"/>
              </a:ext>
            </a:extLst>
          </p:cNvPr>
          <p:cNvSpPr>
            <a:spLocks noGrp="1"/>
          </p:cNvSpPr>
          <p:nvPr>
            <p:ph type="body" sz="quarter" idx="10"/>
          </p:nvPr>
        </p:nvSpPr>
        <p:spPr>
          <a:xfrm>
            <a:off x="208820" y="4745999"/>
            <a:ext cx="8382126" cy="324256"/>
          </a:xfrm>
        </p:spPr>
        <p:txBody>
          <a:bodyPr/>
          <a:lstStyle/>
          <a:p>
            <a:r>
              <a:rPr lang="en-GB"/>
              <a:t>As of data cutoff, responses were ongoing in 49% (54/111) in patients with amivantamab-chemotherapy vs 17% (12/72) with chemotherapy</a:t>
            </a:r>
            <a:br>
              <a:rPr lang="en-GB"/>
            </a:br>
            <a:r>
              <a:rPr lang="en-GB"/>
              <a:t>Girard N, et al. ESMO 2023. Abstract LBA5. </a:t>
            </a:r>
          </a:p>
        </p:txBody>
      </p:sp>
      <p:sp>
        <p:nvSpPr>
          <p:cNvPr id="6" name="Rectangle: Rounded Corners 5">
            <a:extLst>
              <a:ext uri="{FF2B5EF4-FFF2-40B4-BE49-F238E27FC236}">
                <a16:creationId xmlns:a16="http://schemas.microsoft.com/office/drawing/2014/main" id="{D3ECC676-2E7A-4044-8439-4C7C369D9B6C}"/>
              </a:ext>
            </a:extLst>
          </p:cNvPr>
          <p:cNvSpPr/>
          <p:nvPr/>
        </p:nvSpPr>
        <p:spPr>
          <a:xfrm>
            <a:off x="4399883" y="4552451"/>
            <a:ext cx="4537360" cy="6274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214313" indent="-214313" defTabSz="685800">
              <a:buFont typeface="Arial" panose="020B0604020202020204" pitchFamily="34" charset="0"/>
              <a:buChar char="•"/>
              <a:defRPr/>
            </a:pPr>
            <a:r>
              <a:rPr lang="en-GB" sz="1200">
                <a:solidFill>
                  <a:srgbClr val="FFFFFF"/>
                </a:solidFill>
                <a:latin typeface="Calibri" panose="020F0502020204030204"/>
              </a:rPr>
              <a:t>Convincing results in all aspects in this Phase 3 trial</a:t>
            </a:r>
          </a:p>
          <a:p>
            <a:pPr marL="214313" indent="-214313" defTabSz="685800">
              <a:buFont typeface="Arial" panose="020B0604020202020204" pitchFamily="34" charset="0"/>
              <a:buChar char="•"/>
              <a:defRPr/>
            </a:pPr>
            <a:r>
              <a:rPr lang="en-GB" sz="1200">
                <a:solidFill>
                  <a:srgbClr val="FFFFFF"/>
                </a:solidFill>
                <a:latin typeface="Calibri" panose="020F0502020204030204"/>
              </a:rPr>
              <a:t>A new Standard of Care </a:t>
            </a:r>
          </a:p>
          <a:p>
            <a:pPr marL="214313" indent="-214313" defTabSz="685800">
              <a:buFont typeface="Arial" panose="020B0604020202020204" pitchFamily="34" charset="0"/>
              <a:buChar char="•"/>
              <a:defRPr/>
            </a:pPr>
            <a:r>
              <a:rPr lang="en-GB" sz="1200">
                <a:solidFill>
                  <a:srgbClr val="FFFFFF"/>
                </a:solidFill>
                <a:latin typeface="Calibri" panose="020F0502020204030204"/>
              </a:rPr>
              <a:t>Toxicity as expected  (EGFR &amp; MET-related)</a:t>
            </a:r>
          </a:p>
        </p:txBody>
      </p:sp>
      <p:graphicFrame>
        <p:nvGraphicFramePr>
          <p:cNvPr id="4" name="Table 5">
            <a:extLst>
              <a:ext uri="{FF2B5EF4-FFF2-40B4-BE49-F238E27FC236}">
                <a16:creationId xmlns:a16="http://schemas.microsoft.com/office/drawing/2014/main" id="{16DD4293-D49C-C412-E269-DBCAA20FB25A}"/>
              </a:ext>
            </a:extLst>
          </p:cNvPr>
          <p:cNvGraphicFramePr>
            <a:graphicFrameLocks noGrp="1"/>
          </p:cNvGraphicFramePr>
          <p:nvPr/>
        </p:nvGraphicFramePr>
        <p:xfrm>
          <a:off x="165499" y="1824122"/>
          <a:ext cx="4098389" cy="1537716"/>
        </p:xfrm>
        <a:graphic>
          <a:graphicData uri="http://schemas.openxmlformats.org/drawingml/2006/table">
            <a:tbl>
              <a:tblPr firstRow="1" bandRow="1">
                <a:tableStyleId>{5C22544A-7EE6-4342-B048-85BDC9FD1C3A}</a:tableStyleId>
              </a:tblPr>
              <a:tblGrid>
                <a:gridCol w="1136216">
                  <a:extLst>
                    <a:ext uri="{9D8B030D-6E8A-4147-A177-3AD203B41FA5}">
                      <a16:colId xmlns:a16="http://schemas.microsoft.com/office/drawing/2014/main" val="591989355"/>
                    </a:ext>
                  </a:extLst>
                </a:gridCol>
                <a:gridCol w="1496078">
                  <a:extLst>
                    <a:ext uri="{9D8B030D-6E8A-4147-A177-3AD203B41FA5}">
                      <a16:colId xmlns:a16="http://schemas.microsoft.com/office/drawing/2014/main" val="2685196913"/>
                    </a:ext>
                  </a:extLst>
                </a:gridCol>
                <a:gridCol w="1466095">
                  <a:extLst>
                    <a:ext uri="{9D8B030D-6E8A-4147-A177-3AD203B41FA5}">
                      <a16:colId xmlns:a16="http://schemas.microsoft.com/office/drawing/2014/main" val="827026148"/>
                    </a:ext>
                  </a:extLst>
                </a:gridCol>
              </a:tblGrid>
              <a:tr h="219456">
                <a:tc>
                  <a:txBody>
                    <a:bodyPr/>
                    <a:lstStyle/>
                    <a:p>
                      <a:r>
                        <a:rPr lang="en-US" sz="700">
                          <a:solidFill>
                            <a:schemeClr val="bg2"/>
                          </a:solidFill>
                        </a:rPr>
                        <a:t>BICR-assessed response</a:t>
                      </a:r>
                      <a:endParaRPr lang="en-US" sz="700" baseline="30000">
                        <a:solidFill>
                          <a:schemeClr val="bg2"/>
                        </a:solidFill>
                        <a:latin typeface="+mj-lt"/>
                        <a:cs typeface="Arial" panose="020B0604020202020204" pitchFamily="34" charset="0"/>
                      </a:endParaRPr>
                    </a:p>
                  </a:txBody>
                  <a:tcPr marL="34290" marR="34290" marT="6858" marB="6858" anchor="b"/>
                </a:tc>
                <a:tc>
                  <a:txBody>
                    <a:bodyPr/>
                    <a:lstStyle/>
                    <a:p>
                      <a:pPr algn="ctr"/>
                      <a:r>
                        <a:rPr lang="en-US" sz="700">
                          <a:solidFill>
                            <a:schemeClr val="bg1"/>
                          </a:solidFill>
                        </a:rPr>
                        <a:t>Amivantamab-chemotherapy (n=153)</a:t>
                      </a:r>
                      <a:endParaRPr lang="en-US" sz="700">
                        <a:solidFill>
                          <a:schemeClr val="bg1"/>
                        </a:solidFill>
                        <a:latin typeface="+mj-lt"/>
                        <a:cs typeface="Arial" panose="020B0604020202020204" pitchFamily="34" charset="0"/>
                      </a:endParaRPr>
                    </a:p>
                  </a:txBody>
                  <a:tcPr marL="34290" marR="34290" marT="6858" marB="6858" anchor="b"/>
                </a:tc>
                <a:tc>
                  <a:txBody>
                    <a:bodyPr/>
                    <a:lstStyle/>
                    <a:p>
                      <a:pPr algn="ctr"/>
                      <a:r>
                        <a:rPr lang="en-US" sz="700">
                          <a:solidFill>
                            <a:schemeClr val="bg1"/>
                          </a:solidFill>
                        </a:rPr>
                        <a:t>Chemotherapy (n=155)</a:t>
                      </a:r>
                      <a:endParaRPr lang="en-US" sz="700">
                        <a:solidFill>
                          <a:schemeClr val="bg1"/>
                        </a:solidFill>
                        <a:latin typeface="+mj-lt"/>
                        <a:cs typeface="Arial" panose="020B0604020202020204" pitchFamily="34" charset="0"/>
                      </a:endParaRPr>
                    </a:p>
                  </a:txBody>
                  <a:tcPr marL="34290" marR="34290" marT="6858" marB="6858" anchor="b"/>
                </a:tc>
                <a:extLst>
                  <a:ext uri="{0D108BD9-81ED-4DB2-BD59-A6C34878D82A}">
                    <a16:rowId xmlns:a16="http://schemas.microsoft.com/office/drawing/2014/main" val="3570399413"/>
                  </a:ext>
                </a:extLst>
              </a:tr>
              <a:tr h="219456">
                <a:tc>
                  <a:txBody>
                    <a:bodyPr/>
                    <a:lstStyle/>
                    <a:p>
                      <a:r>
                        <a:rPr lang="en-US" sz="700">
                          <a:solidFill>
                            <a:schemeClr val="tx1"/>
                          </a:solidFill>
                          <a:latin typeface="+mn-lt"/>
                        </a:rPr>
                        <a:t>Mean percent change of SOD</a:t>
                      </a:r>
                      <a:endParaRPr lang="en-US" sz="700">
                        <a:solidFill>
                          <a:schemeClr val="tx1"/>
                        </a:solidFill>
                        <a:latin typeface="+mn-lt"/>
                        <a:cs typeface="Arial" panose="020B0604020202020204" pitchFamily="34" charset="0"/>
                      </a:endParaRPr>
                    </a:p>
                  </a:txBody>
                  <a:tcPr marL="34290" marR="34290" marT="6858" marB="6858" anchor="ctr"/>
                </a:tc>
                <a:tc>
                  <a:txBody>
                    <a:bodyPr/>
                    <a:lstStyle/>
                    <a:p>
                      <a:pPr algn="ctr"/>
                      <a:r>
                        <a:rPr lang="en-US" sz="700">
                          <a:solidFill>
                            <a:schemeClr val="tx1"/>
                          </a:solidFill>
                          <a:latin typeface="+mn-lt"/>
                        </a:rPr>
                        <a:t>-53%</a:t>
                      </a:r>
                      <a:endParaRPr lang="en-US" sz="700" baseline="30000">
                        <a:solidFill>
                          <a:schemeClr val="tx1"/>
                        </a:solidFill>
                        <a:latin typeface="+mn-lt"/>
                        <a:cs typeface="Arial" panose="020B0604020202020204" pitchFamily="34" charset="0"/>
                      </a:endParaRPr>
                    </a:p>
                  </a:txBody>
                  <a:tcPr marL="34290" marR="34290" marT="6858" marB="685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a:solidFill>
                            <a:schemeClr val="tx1"/>
                          </a:solidFill>
                          <a:latin typeface="+mn-lt"/>
                        </a:rPr>
                        <a:t>-34%</a:t>
                      </a:r>
                      <a:endParaRPr lang="en-US" sz="700">
                        <a:solidFill>
                          <a:schemeClr val="tx1"/>
                        </a:solidFill>
                        <a:latin typeface="+mn-lt"/>
                        <a:cs typeface="Arial" panose="020B0604020202020204" pitchFamily="34" charset="0"/>
                      </a:endParaRPr>
                    </a:p>
                  </a:txBody>
                  <a:tcPr marL="34290" marR="34290" marT="6858" marB="6858" anchor="ctr"/>
                </a:tc>
                <a:extLst>
                  <a:ext uri="{0D108BD9-81ED-4DB2-BD59-A6C34878D82A}">
                    <a16:rowId xmlns:a16="http://schemas.microsoft.com/office/drawing/2014/main" val="1643404223"/>
                  </a:ext>
                </a:extLst>
              </a:tr>
              <a:tr h="116586">
                <a:tc>
                  <a:txBody>
                    <a:bodyPr/>
                    <a:lstStyle/>
                    <a:p>
                      <a:r>
                        <a:rPr lang="en-US" sz="700">
                          <a:solidFill>
                            <a:schemeClr val="tx1"/>
                          </a:solidFill>
                          <a:latin typeface="+mn-lt"/>
                        </a:rPr>
                        <a:t>ORR</a:t>
                      </a:r>
                      <a:endParaRPr lang="en-US" sz="700" baseline="30000">
                        <a:solidFill>
                          <a:schemeClr val="tx1"/>
                        </a:solidFill>
                        <a:latin typeface="+mn-lt"/>
                        <a:cs typeface="Arial" panose="020B0604020202020204" pitchFamily="34" charset="0"/>
                      </a:endParaRPr>
                    </a:p>
                  </a:txBody>
                  <a:tcPr marL="34290" marR="34290" marT="6858" marB="6858" anchor="ctr"/>
                </a:tc>
                <a:tc>
                  <a:txBody>
                    <a:bodyPr/>
                    <a:lstStyle/>
                    <a:p>
                      <a:pPr algn="ctr"/>
                      <a:r>
                        <a:rPr lang="en-US" sz="700">
                          <a:solidFill>
                            <a:schemeClr val="tx1"/>
                          </a:solidFill>
                          <a:latin typeface="+mn-lt"/>
                        </a:rPr>
                        <a:t>73% (95% CI: 65, </a:t>
                      </a:r>
                      <a:r>
                        <a:rPr lang="en-US" sz="700" b="0" u="none" strike="noStrike" cap="none">
                          <a:solidFill>
                            <a:schemeClr val="tx1"/>
                          </a:solidFill>
                          <a:latin typeface="+mn-lt"/>
                          <a:sym typeface="Arial"/>
                        </a:rPr>
                        <a:t>80)</a:t>
                      </a:r>
                      <a:endParaRPr lang="en-US" sz="700">
                        <a:solidFill>
                          <a:schemeClr val="tx1"/>
                        </a:solidFill>
                        <a:latin typeface="+mn-lt"/>
                        <a:cs typeface="Arial" panose="020B0604020202020204" pitchFamily="34" charset="0"/>
                      </a:endParaRPr>
                    </a:p>
                  </a:txBody>
                  <a:tcPr marL="34290" marR="34290" marT="6858" marB="6858" anchor="ctr"/>
                </a:tc>
                <a:tc>
                  <a:txBody>
                    <a:bodyPr/>
                    <a:lstStyle/>
                    <a:p>
                      <a:pPr algn="ctr"/>
                      <a:r>
                        <a:rPr lang="en-US" sz="700">
                          <a:solidFill>
                            <a:schemeClr val="tx1"/>
                          </a:solidFill>
                          <a:latin typeface="+mn-lt"/>
                        </a:rPr>
                        <a:t>47% (95% CI: 39, </a:t>
                      </a:r>
                      <a:r>
                        <a:rPr lang="en-US" sz="700" b="0" u="none" strike="noStrike" cap="none">
                          <a:solidFill>
                            <a:schemeClr val="tx1"/>
                          </a:solidFill>
                          <a:latin typeface="+mn-lt"/>
                          <a:sym typeface="Arial"/>
                        </a:rPr>
                        <a:t>56)</a:t>
                      </a:r>
                      <a:endParaRPr lang="en-US" sz="700">
                        <a:solidFill>
                          <a:schemeClr val="tx1"/>
                        </a:solidFill>
                        <a:latin typeface="+mn-lt"/>
                        <a:cs typeface="Arial" panose="020B0604020202020204" pitchFamily="34" charset="0"/>
                      </a:endParaRPr>
                    </a:p>
                  </a:txBody>
                  <a:tcPr marL="34290" marR="34290" marT="6858" marB="6858" anchor="ctr"/>
                </a:tc>
                <a:extLst>
                  <a:ext uri="{0D108BD9-81ED-4DB2-BD59-A6C34878D82A}">
                    <a16:rowId xmlns:a16="http://schemas.microsoft.com/office/drawing/2014/main" val="1207029722"/>
                  </a:ext>
                </a:extLst>
              </a:tr>
              <a:tr h="116586">
                <a:tc>
                  <a:txBody>
                    <a:bodyPr/>
                    <a:lstStyle/>
                    <a:p>
                      <a:pPr marL="112713" indent="0"/>
                      <a:r>
                        <a:rPr lang="en-US" sz="700">
                          <a:solidFill>
                            <a:schemeClr val="tx1"/>
                          </a:solidFill>
                          <a:latin typeface="+mn-lt"/>
                        </a:rPr>
                        <a:t>Odds ratio</a:t>
                      </a:r>
                      <a:endParaRPr lang="en-US" sz="700">
                        <a:solidFill>
                          <a:schemeClr val="tx1"/>
                        </a:solidFill>
                        <a:latin typeface="+mn-lt"/>
                        <a:cs typeface="Arial" panose="020B0604020202020204" pitchFamily="34" charset="0"/>
                      </a:endParaRPr>
                    </a:p>
                  </a:txBody>
                  <a:tcPr marL="34290" marR="34290" marT="6858" marB="6858" anchor="ctr"/>
                </a:tc>
                <a:tc gridSpan="2">
                  <a:txBody>
                    <a:bodyPr/>
                    <a:lstStyle/>
                    <a:p>
                      <a:pPr algn="ctr"/>
                      <a:r>
                        <a:rPr lang="en-US" sz="700">
                          <a:solidFill>
                            <a:schemeClr val="tx1"/>
                          </a:solidFill>
                          <a:latin typeface="+mn-lt"/>
                        </a:rPr>
                        <a:t>3.0 (95% CI: 1.8</a:t>
                      </a:r>
                      <a:r>
                        <a:rPr lang="en-US" sz="700" b="0" u="none" strike="noStrike" cap="none">
                          <a:solidFill>
                            <a:schemeClr val="tx1"/>
                          </a:solidFill>
                          <a:latin typeface="+mn-lt"/>
                          <a:sym typeface="Arial"/>
                        </a:rPr>
                        <a:t>–</a:t>
                      </a:r>
                      <a:r>
                        <a:rPr lang="en-US" sz="700">
                          <a:solidFill>
                            <a:schemeClr val="tx1"/>
                          </a:solidFill>
                          <a:latin typeface="+mn-lt"/>
                        </a:rPr>
                        <a:t>4.8); P&lt;0.0001</a:t>
                      </a:r>
                      <a:endParaRPr lang="en-US" sz="700">
                        <a:solidFill>
                          <a:schemeClr val="tx1"/>
                        </a:solidFill>
                        <a:latin typeface="+mn-lt"/>
                        <a:cs typeface="Arial" panose="020B0604020202020204" pitchFamily="34" charset="0"/>
                      </a:endParaRPr>
                    </a:p>
                  </a:txBody>
                  <a:tcPr marL="34290" marR="34290" marT="6858" marB="6858" anchor="ctr"/>
                </a:tc>
                <a:tc hMerge="1">
                  <a:txBody>
                    <a:bodyPr/>
                    <a:lstStyle/>
                    <a:p>
                      <a:pPr algn="ctr"/>
                      <a:endParaRPr lang="en-US" sz="850">
                        <a:latin typeface="+mj-lt"/>
                        <a:cs typeface="Arial" panose="020B0604020202020204" pitchFamily="34" charset="0"/>
                      </a:endParaRPr>
                    </a:p>
                  </a:txBody>
                  <a:tcPr marL="45720" marR="45720" marT="0" marB="0" anchor="ctr">
                    <a:solidFill>
                      <a:srgbClr val="F2F2F2"/>
                    </a:solidFill>
                  </a:tcPr>
                </a:tc>
                <a:extLst>
                  <a:ext uri="{0D108BD9-81ED-4DB2-BD59-A6C34878D82A}">
                    <a16:rowId xmlns:a16="http://schemas.microsoft.com/office/drawing/2014/main" val="2802726407"/>
                  </a:ext>
                </a:extLst>
              </a:tr>
              <a:tr h="11658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700" b="0" u="none" strike="noStrike" cap="none">
                          <a:solidFill>
                            <a:schemeClr val="tx1"/>
                          </a:solidFill>
                          <a:latin typeface="+mn-lt"/>
                          <a:sym typeface="Arial"/>
                        </a:rPr>
                        <a:t>Best response, n (%)</a:t>
                      </a:r>
                      <a:endParaRPr lang="en-US" sz="700" b="0" i="0" u="none" strike="noStrike" cap="none">
                        <a:solidFill>
                          <a:schemeClr val="tx1"/>
                        </a:solidFill>
                        <a:latin typeface="+mn-lt"/>
                        <a:ea typeface="+mn-ea"/>
                        <a:cs typeface="Arial" panose="020B0604020202020204" pitchFamily="34" charset="0"/>
                        <a:sym typeface="Arial"/>
                      </a:endParaRPr>
                    </a:p>
                  </a:txBody>
                  <a:tcPr marL="34290" marR="34290" marT="6858" marB="6858" anchor="ctr"/>
                </a:tc>
                <a:tc>
                  <a:txBody>
                    <a:bodyPr/>
                    <a:lstStyle/>
                    <a:p>
                      <a:pPr algn="ctr"/>
                      <a:endParaRPr lang="en-US" sz="700">
                        <a:solidFill>
                          <a:schemeClr val="tx1"/>
                        </a:solidFill>
                        <a:latin typeface="+mn-lt"/>
                        <a:cs typeface="Arial" panose="020B0604020202020204" pitchFamily="34" charset="0"/>
                      </a:endParaRPr>
                    </a:p>
                  </a:txBody>
                  <a:tcPr marL="34290" marR="34290" marT="6858" marB="6858" anchor="ctr"/>
                </a:tc>
                <a:tc>
                  <a:txBody>
                    <a:bodyPr/>
                    <a:lstStyle/>
                    <a:p>
                      <a:pPr algn="ctr"/>
                      <a:endParaRPr lang="en-US" sz="700">
                        <a:solidFill>
                          <a:schemeClr val="tx1"/>
                        </a:solidFill>
                        <a:latin typeface="+mn-lt"/>
                        <a:cs typeface="Arial" panose="020B0604020202020204" pitchFamily="34" charset="0"/>
                      </a:endParaRPr>
                    </a:p>
                  </a:txBody>
                  <a:tcPr marL="34290" marR="34290" marT="6858" marB="6858" anchor="ctr"/>
                </a:tc>
                <a:extLst>
                  <a:ext uri="{0D108BD9-81ED-4DB2-BD59-A6C34878D82A}">
                    <a16:rowId xmlns:a16="http://schemas.microsoft.com/office/drawing/2014/main" val="1246563545"/>
                  </a:ext>
                </a:extLst>
              </a:tr>
              <a:tr h="116586">
                <a:tc>
                  <a:txBody>
                    <a:bodyPr/>
                    <a:lstStyle/>
                    <a:p>
                      <a:pPr marL="112713" indent="0"/>
                      <a:r>
                        <a:rPr lang="en-US" sz="700">
                          <a:solidFill>
                            <a:schemeClr val="tx1"/>
                          </a:solidFill>
                          <a:latin typeface="+mn-lt"/>
                        </a:rPr>
                        <a:t>Complete response</a:t>
                      </a:r>
                      <a:endParaRPr lang="en-US" sz="700" baseline="30000">
                        <a:solidFill>
                          <a:schemeClr val="tx1"/>
                        </a:solidFill>
                        <a:latin typeface="+mn-lt"/>
                        <a:cs typeface="Arial" panose="020B0604020202020204" pitchFamily="34" charset="0"/>
                      </a:endParaRPr>
                    </a:p>
                  </a:txBody>
                  <a:tcPr marL="34290" marR="34290" marT="6858" marB="6858" anchor="ctr"/>
                </a:tc>
                <a:tc>
                  <a:txBody>
                    <a:bodyPr/>
                    <a:lstStyle/>
                    <a:p>
                      <a:pPr algn="ctr"/>
                      <a:r>
                        <a:rPr lang="en-US" sz="700">
                          <a:solidFill>
                            <a:schemeClr val="tx1"/>
                          </a:solidFill>
                          <a:latin typeface="+mn-lt"/>
                        </a:rPr>
                        <a:t>6 (4)</a:t>
                      </a:r>
                      <a:endParaRPr lang="en-US" sz="700">
                        <a:solidFill>
                          <a:schemeClr val="tx1"/>
                        </a:solidFill>
                        <a:latin typeface="+mn-lt"/>
                        <a:cs typeface="Arial" panose="020B0604020202020204" pitchFamily="34" charset="0"/>
                      </a:endParaRPr>
                    </a:p>
                  </a:txBody>
                  <a:tcPr marL="34290" marR="34290" marT="6858" marB="6858" anchor="ctr"/>
                </a:tc>
                <a:tc>
                  <a:txBody>
                    <a:bodyPr/>
                    <a:lstStyle/>
                    <a:p>
                      <a:pPr algn="ctr"/>
                      <a:r>
                        <a:rPr lang="en-US" sz="700">
                          <a:solidFill>
                            <a:schemeClr val="tx1"/>
                          </a:solidFill>
                          <a:latin typeface="+mn-lt"/>
                        </a:rPr>
                        <a:t>1 (1)</a:t>
                      </a:r>
                      <a:endParaRPr lang="en-US" sz="700">
                        <a:solidFill>
                          <a:schemeClr val="tx1"/>
                        </a:solidFill>
                        <a:latin typeface="+mn-lt"/>
                        <a:cs typeface="Arial" panose="020B0604020202020204" pitchFamily="34" charset="0"/>
                      </a:endParaRPr>
                    </a:p>
                  </a:txBody>
                  <a:tcPr marL="34290" marR="34290" marT="6858" marB="6858" anchor="ctr"/>
                </a:tc>
                <a:extLst>
                  <a:ext uri="{0D108BD9-81ED-4DB2-BD59-A6C34878D82A}">
                    <a16:rowId xmlns:a16="http://schemas.microsoft.com/office/drawing/2014/main" val="1637458256"/>
                  </a:ext>
                </a:extLst>
              </a:tr>
              <a:tr h="116586">
                <a:tc>
                  <a:txBody>
                    <a:bodyPr/>
                    <a:lstStyle/>
                    <a:p>
                      <a:pPr marL="112713" indent="0"/>
                      <a:r>
                        <a:rPr lang="en-US" sz="700" baseline="0">
                          <a:solidFill>
                            <a:schemeClr val="tx1"/>
                          </a:solidFill>
                          <a:latin typeface="+mn-lt"/>
                        </a:rPr>
                        <a:t>Partial response</a:t>
                      </a:r>
                      <a:endParaRPr lang="en-US" sz="700" baseline="30000">
                        <a:solidFill>
                          <a:schemeClr val="tx1"/>
                        </a:solidFill>
                        <a:latin typeface="+mn-lt"/>
                        <a:cs typeface="Arial" panose="020B0604020202020204" pitchFamily="34" charset="0"/>
                      </a:endParaRPr>
                    </a:p>
                  </a:txBody>
                  <a:tcPr marL="34290" marR="34290" marT="6858" marB="6858" anchor="ctr"/>
                </a:tc>
                <a:tc>
                  <a:txBody>
                    <a:bodyPr/>
                    <a:lstStyle/>
                    <a:p>
                      <a:pPr algn="ctr"/>
                      <a:r>
                        <a:rPr lang="en-US" sz="700">
                          <a:solidFill>
                            <a:schemeClr val="tx1"/>
                          </a:solidFill>
                          <a:latin typeface="+mn-lt"/>
                        </a:rPr>
                        <a:t>105 (69)</a:t>
                      </a:r>
                      <a:endParaRPr lang="en-US" sz="700">
                        <a:solidFill>
                          <a:schemeClr val="tx1"/>
                        </a:solidFill>
                        <a:latin typeface="+mn-lt"/>
                        <a:cs typeface="Arial" panose="020B0604020202020204" pitchFamily="34" charset="0"/>
                      </a:endParaRPr>
                    </a:p>
                  </a:txBody>
                  <a:tcPr marL="34290" marR="34290" marT="6858" marB="6858" anchor="ctr"/>
                </a:tc>
                <a:tc>
                  <a:txBody>
                    <a:bodyPr/>
                    <a:lstStyle/>
                    <a:p>
                      <a:pPr algn="ctr"/>
                      <a:r>
                        <a:rPr lang="en-US" sz="700">
                          <a:solidFill>
                            <a:schemeClr val="tx1"/>
                          </a:solidFill>
                          <a:latin typeface="+mn-lt"/>
                        </a:rPr>
                        <a:t>71 (47)</a:t>
                      </a:r>
                      <a:endParaRPr lang="en-US" sz="700">
                        <a:solidFill>
                          <a:schemeClr val="tx1"/>
                        </a:solidFill>
                        <a:latin typeface="+mn-lt"/>
                        <a:cs typeface="Arial" panose="020B0604020202020204" pitchFamily="34" charset="0"/>
                      </a:endParaRPr>
                    </a:p>
                  </a:txBody>
                  <a:tcPr marL="34290" marR="34290" marT="6858" marB="6858" anchor="ctr"/>
                </a:tc>
                <a:extLst>
                  <a:ext uri="{0D108BD9-81ED-4DB2-BD59-A6C34878D82A}">
                    <a16:rowId xmlns:a16="http://schemas.microsoft.com/office/drawing/2014/main" val="3207612069"/>
                  </a:ext>
                </a:extLst>
              </a:tr>
              <a:tr h="116586">
                <a:tc>
                  <a:txBody>
                    <a:bodyPr/>
                    <a:lstStyle/>
                    <a:p>
                      <a:pPr marL="112713" indent="0"/>
                      <a:r>
                        <a:rPr lang="en-US" sz="700" baseline="0">
                          <a:solidFill>
                            <a:schemeClr val="tx1"/>
                          </a:solidFill>
                          <a:latin typeface="+mn-lt"/>
                        </a:rPr>
                        <a:t>Stable disease</a:t>
                      </a:r>
                      <a:endParaRPr lang="en-US" sz="700" baseline="0">
                        <a:solidFill>
                          <a:schemeClr val="tx1"/>
                        </a:solidFill>
                        <a:latin typeface="+mn-lt"/>
                        <a:cs typeface="Arial" panose="020B0604020202020204" pitchFamily="34" charset="0"/>
                      </a:endParaRPr>
                    </a:p>
                  </a:txBody>
                  <a:tcPr marL="34290" marR="34290" marT="6858" marB="6858" anchor="ctr"/>
                </a:tc>
                <a:tc>
                  <a:txBody>
                    <a:bodyPr/>
                    <a:lstStyle/>
                    <a:p>
                      <a:pPr algn="ctr"/>
                      <a:r>
                        <a:rPr lang="en-US" sz="700">
                          <a:solidFill>
                            <a:schemeClr val="tx1"/>
                          </a:solidFill>
                          <a:latin typeface="+mn-lt"/>
                        </a:rPr>
                        <a:t>29 (19)</a:t>
                      </a:r>
                      <a:endParaRPr lang="en-US" sz="700">
                        <a:solidFill>
                          <a:schemeClr val="tx1"/>
                        </a:solidFill>
                        <a:latin typeface="+mn-lt"/>
                        <a:cs typeface="Arial" panose="020B0604020202020204" pitchFamily="34" charset="0"/>
                      </a:endParaRPr>
                    </a:p>
                  </a:txBody>
                  <a:tcPr marL="34290" marR="34290" marT="6858" marB="6858" anchor="ctr"/>
                </a:tc>
                <a:tc>
                  <a:txBody>
                    <a:bodyPr/>
                    <a:lstStyle/>
                    <a:p>
                      <a:pPr algn="ctr"/>
                      <a:r>
                        <a:rPr lang="en-US" sz="700">
                          <a:solidFill>
                            <a:schemeClr val="tx1"/>
                          </a:solidFill>
                          <a:latin typeface="+mn-lt"/>
                        </a:rPr>
                        <a:t>62 (41)</a:t>
                      </a:r>
                      <a:endParaRPr lang="en-US" sz="700">
                        <a:solidFill>
                          <a:schemeClr val="tx1"/>
                        </a:solidFill>
                        <a:latin typeface="+mn-lt"/>
                        <a:cs typeface="Arial" panose="020B0604020202020204" pitchFamily="34" charset="0"/>
                      </a:endParaRPr>
                    </a:p>
                  </a:txBody>
                  <a:tcPr marL="34290" marR="34290" marT="6858" marB="6858" anchor="ctr"/>
                </a:tc>
                <a:extLst>
                  <a:ext uri="{0D108BD9-81ED-4DB2-BD59-A6C34878D82A}">
                    <a16:rowId xmlns:a16="http://schemas.microsoft.com/office/drawing/2014/main" val="2712307010"/>
                  </a:ext>
                </a:extLst>
              </a:tr>
              <a:tr h="116586">
                <a:tc>
                  <a:txBody>
                    <a:bodyPr/>
                    <a:lstStyle/>
                    <a:p>
                      <a:pPr marL="112713" indent="0"/>
                      <a:r>
                        <a:rPr lang="en-US" sz="700" baseline="0">
                          <a:solidFill>
                            <a:schemeClr val="tx1"/>
                          </a:solidFill>
                          <a:latin typeface="+mn-lt"/>
                        </a:rPr>
                        <a:t>Progressive disease</a:t>
                      </a:r>
                      <a:endParaRPr lang="en-US" sz="700" baseline="0">
                        <a:solidFill>
                          <a:schemeClr val="tx1"/>
                        </a:solidFill>
                        <a:latin typeface="+mn-lt"/>
                        <a:cs typeface="Arial" panose="020B0604020202020204" pitchFamily="34" charset="0"/>
                      </a:endParaRPr>
                    </a:p>
                  </a:txBody>
                  <a:tcPr marL="34290" marR="34290" marT="6858" marB="6858" anchor="ctr"/>
                </a:tc>
                <a:tc>
                  <a:txBody>
                    <a:bodyPr/>
                    <a:lstStyle/>
                    <a:p>
                      <a:pPr algn="ctr"/>
                      <a:r>
                        <a:rPr lang="en-US" sz="700">
                          <a:solidFill>
                            <a:schemeClr val="tx1"/>
                          </a:solidFill>
                          <a:latin typeface="+mn-lt"/>
                        </a:rPr>
                        <a:t>4 (3)</a:t>
                      </a:r>
                      <a:endParaRPr lang="en-US" sz="700">
                        <a:solidFill>
                          <a:schemeClr val="tx1"/>
                        </a:solidFill>
                        <a:latin typeface="+mn-lt"/>
                        <a:cs typeface="Arial" panose="020B0604020202020204" pitchFamily="34" charset="0"/>
                      </a:endParaRPr>
                    </a:p>
                  </a:txBody>
                  <a:tcPr marL="34290" marR="34290" marT="6858" marB="6858" anchor="ctr"/>
                </a:tc>
                <a:tc>
                  <a:txBody>
                    <a:bodyPr/>
                    <a:lstStyle/>
                    <a:p>
                      <a:pPr algn="ctr"/>
                      <a:r>
                        <a:rPr lang="en-US" sz="700">
                          <a:solidFill>
                            <a:schemeClr val="tx1"/>
                          </a:solidFill>
                          <a:latin typeface="+mn-lt"/>
                        </a:rPr>
                        <a:t>16 (11)</a:t>
                      </a:r>
                      <a:endParaRPr lang="en-US" sz="700">
                        <a:solidFill>
                          <a:schemeClr val="tx1"/>
                        </a:solidFill>
                        <a:latin typeface="+mn-lt"/>
                        <a:cs typeface="Arial" panose="020B0604020202020204" pitchFamily="34" charset="0"/>
                      </a:endParaRPr>
                    </a:p>
                  </a:txBody>
                  <a:tcPr marL="34290" marR="34290" marT="6858" marB="6858" anchor="ctr"/>
                </a:tc>
                <a:extLst>
                  <a:ext uri="{0D108BD9-81ED-4DB2-BD59-A6C34878D82A}">
                    <a16:rowId xmlns:a16="http://schemas.microsoft.com/office/drawing/2014/main" val="3818814847"/>
                  </a:ext>
                </a:extLst>
              </a:tr>
              <a:tr h="116586">
                <a:tc>
                  <a:txBody>
                    <a:bodyPr/>
                    <a:lstStyle/>
                    <a:p>
                      <a:pPr marL="112713" indent="0"/>
                      <a:r>
                        <a:rPr lang="en-US" sz="700" baseline="0">
                          <a:solidFill>
                            <a:schemeClr val="tx1"/>
                          </a:solidFill>
                          <a:latin typeface="+mn-lt"/>
                        </a:rPr>
                        <a:t>NE/Unknown</a:t>
                      </a:r>
                      <a:endParaRPr lang="en-US" sz="700" baseline="0">
                        <a:solidFill>
                          <a:schemeClr val="tx1"/>
                        </a:solidFill>
                        <a:latin typeface="+mn-lt"/>
                        <a:cs typeface="Arial" panose="020B0604020202020204" pitchFamily="34" charset="0"/>
                      </a:endParaRPr>
                    </a:p>
                  </a:txBody>
                  <a:tcPr marL="34290" marR="34290" marT="6858" marB="6858" anchor="ctr"/>
                </a:tc>
                <a:tc>
                  <a:txBody>
                    <a:bodyPr/>
                    <a:lstStyle/>
                    <a:p>
                      <a:pPr algn="ctr"/>
                      <a:r>
                        <a:rPr lang="en-US" sz="700">
                          <a:solidFill>
                            <a:schemeClr val="tx1"/>
                          </a:solidFill>
                          <a:latin typeface="+mn-lt"/>
                        </a:rPr>
                        <a:t>8 (5)</a:t>
                      </a:r>
                      <a:endParaRPr lang="en-US" sz="700">
                        <a:solidFill>
                          <a:schemeClr val="tx1"/>
                        </a:solidFill>
                        <a:latin typeface="+mn-lt"/>
                        <a:cs typeface="Arial" panose="020B0604020202020204" pitchFamily="34" charset="0"/>
                      </a:endParaRPr>
                    </a:p>
                  </a:txBody>
                  <a:tcPr marL="34290" marR="34290" marT="6858" marB="6858" anchor="ctr"/>
                </a:tc>
                <a:tc>
                  <a:txBody>
                    <a:bodyPr/>
                    <a:lstStyle/>
                    <a:p>
                      <a:pPr algn="ctr"/>
                      <a:r>
                        <a:rPr lang="en-US" sz="700">
                          <a:solidFill>
                            <a:schemeClr val="tx1"/>
                          </a:solidFill>
                          <a:latin typeface="+mn-lt"/>
                        </a:rPr>
                        <a:t>2 (1)</a:t>
                      </a:r>
                      <a:endParaRPr lang="en-US" sz="700">
                        <a:solidFill>
                          <a:schemeClr val="tx1"/>
                        </a:solidFill>
                        <a:latin typeface="+mn-lt"/>
                        <a:cs typeface="Arial" panose="020B0604020202020204" pitchFamily="34" charset="0"/>
                      </a:endParaRPr>
                    </a:p>
                  </a:txBody>
                  <a:tcPr marL="34290" marR="34290" marT="6858" marB="6858" anchor="ctr"/>
                </a:tc>
                <a:extLst>
                  <a:ext uri="{0D108BD9-81ED-4DB2-BD59-A6C34878D82A}">
                    <a16:rowId xmlns:a16="http://schemas.microsoft.com/office/drawing/2014/main" val="28662259"/>
                  </a:ext>
                </a:extLst>
              </a:tr>
              <a:tr h="1165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solidFill>
                          <a:latin typeface="+mn-lt"/>
                        </a:rPr>
                        <a:t>Median time to response</a:t>
                      </a:r>
                      <a:endParaRPr lang="en-US" sz="700" baseline="30000">
                        <a:solidFill>
                          <a:schemeClr val="tx1"/>
                        </a:solidFill>
                        <a:latin typeface="+mn-lt"/>
                        <a:cs typeface="Arial" panose="020B0604020202020204" pitchFamily="34" charset="0"/>
                      </a:endParaRPr>
                    </a:p>
                  </a:txBody>
                  <a:tcPr marL="34290" marR="34290" marT="6858" marB="6858" anchor="ctr"/>
                </a:tc>
                <a:tc>
                  <a:txBody>
                    <a:bodyPr/>
                    <a:lstStyle/>
                    <a:p>
                      <a:pPr algn="ctr"/>
                      <a:r>
                        <a:rPr lang="en-US" sz="700">
                          <a:solidFill>
                            <a:schemeClr val="tx1"/>
                          </a:solidFill>
                          <a:latin typeface="+mn-lt"/>
                        </a:rPr>
                        <a:t>6.7 </a:t>
                      </a:r>
                      <a:r>
                        <a:rPr lang="en-US" sz="700" err="1">
                          <a:solidFill>
                            <a:schemeClr val="tx1"/>
                          </a:solidFill>
                          <a:latin typeface="+mn-lt"/>
                        </a:rPr>
                        <a:t>wk</a:t>
                      </a:r>
                      <a:r>
                        <a:rPr lang="en-US" sz="700">
                          <a:solidFill>
                            <a:schemeClr val="tx1"/>
                          </a:solidFill>
                          <a:latin typeface="+mn-lt"/>
                        </a:rPr>
                        <a:t> (range, 5.1–72.5)</a:t>
                      </a:r>
                      <a:endParaRPr lang="en-US" sz="700">
                        <a:solidFill>
                          <a:schemeClr val="tx1"/>
                        </a:solidFill>
                        <a:latin typeface="+mn-lt"/>
                        <a:cs typeface="Arial" panose="020B0604020202020204" pitchFamily="34" charset="0"/>
                      </a:endParaRPr>
                    </a:p>
                  </a:txBody>
                  <a:tcPr marL="34290" marR="34290" marT="6858" marB="685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a:solidFill>
                            <a:schemeClr val="tx1"/>
                          </a:solidFill>
                          <a:latin typeface="+mn-lt"/>
                        </a:rPr>
                        <a:t>11.4 </a:t>
                      </a:r>
                      <a:r>
                        <a:rPr lang="en-US" sz="700" err="1">
                          <a:solidFill>
                            <a:schemeClr val="tx1"/>
                          </a:solidFill>
                          <a:latin typeface="+mn-lt"/>
                        </a:rPr>
                        <a:t>wk</a:t>
                      </a:r>
                      <a:r>
                        <a:rPr lang="en-US" sz="700">
                          <a:solidFill>
                            <a:schemeClr val="tx1"/>
                          </a:solidFill>
                          <a:latin typeface="+mn-lt"/>
                        </a:rPr>
                        <a:t> (range, 5.1</a:t>
                      </a:r>
                      <a:r>
                        <a:rPr lang="en-US" sz="700" b="0" u="none" strike="noStrike" cap="none">
                          <a:solidFill>
                            <a:schemeClr val="tx1"/>
                          </a:solidFill>
                          <a:latin typeface="+mn-lt"/>
                          <a:sym typeface="Arial"/>
                        </a:rPr>
                        <a:t>–</a:t>
                      </a:r>
                      <a:r>
                        <a:rPr lang="en-US" sz="700">
                          <a:solidFill>
                            <a:schemeClr val="tx1"/>
                          </a:solidFill>
                          <a:latin typeface="+mn-lt"/>
                        </a:rPr>
                        <a:t>60.2)</a:t>
                      </a:r>
                      <a:endParaRPr lang="en-US" sz="700">
                        <a:solidFill>
                          <a:schemeClr val="tx1"/>
                        </a:solidFill>
                        <a:latin typeface="+mn-lt"/>
                        <a:cs typeface="Arial" panose="020B0604020202020204" pitchFamily="34" charset="0"/>
                      </a:endParaRPr>
                    </a:p>
                  </a:txBody>
                  <a:tcPr marL="34290" marR="34290" marT="6858" marB="6858" anchor="ctr"/>
                </a:tc>
                <a:extLst>
                  <a:ext uri="{0D108BD9-81ED-4DB2-BD59-A6C34878D82A}">
                    <a16:rowId xmlns:a16="http://schemas.microsoft.com/office/drawing/2014/main" val="2350332779"/>
                  </a:ext>
                </a:extLst>
              </a:tr>
            </a:tbl>
          </a:graphicData>
        </a:graphic>
      </p:graphicFrame>
      <p:pic>
        <p:nvPicPr>
          <p:cNvPr id="14" name="Picture 13" descr="A graph showing a number of data&#10;&#10;Description automatically generated with medium confidence">
            <a:extLst>
              <a:ext uri="{FF2B5EF4-FFF2-40B4-BE49-F238E27FC236}">
                <a16:creationId xmlns:a16="http://schemas.microsoft.com/office/drawing/2014/main" id="{49E7718E-C854-50F9-275B-577251CF4D5B}"/>
              </a:ext>
            </a:extLst>
          </p:cNvPr>
          <p:cNvPicPr>
            <a:picLocks noChangeAspect="1"/>
          </p:cNvPicPr>
          <p:nvPr/>
        </p:nvPicPr>
        <p:blipFill rotWithShape="1">
          <a:blip r:embed="rId4"/>
          <a:srcRect l="9712" t="6608" r="1224" b="22893"/>
          <a:stretch/>
        </p:blipFill>
        <p:spPr>
          <a:xfrm>
            <a:off x="3003801" y="711253"/>
            <a:ext cx="2179931" cy="1033409"/>
          </a:xfrm>
          <a:prstGeom prst="rect">
            <a:avLst/>
          </a:prstGeom>
        </p:spPr>
      </p:pic>
      <p:graphicFrame>
        <p:nvGraphicFramePr>
          <p:cNvPr id="15" name="Chart 14">
            <a:extLst>
              <a:ext uri="{FF2B5EF4-FFF2-40B4-BE49-F238E27FC236}">
                <a16:creationId xmlns:a16="http://schemas.microsoft.com/office/drawing/2014/main" id="{849054BA-3612-2BFC-C340-86C6C8A6A1CE}"/>
              </a:ext>
            </a:extLst>
          </p:cNvPr>
          <p:cNvGraphicFramePr/>
          <p:nvPr/>
        </p:nvGraphicFramePr>
        <p:xfrm>
          <a:off x="2659306" y="632554"/>
          <a:ext cx="2535557" cy="1208337"/>
        </p:xfrm>
        <a:graphic>
          <a:graphicData uri="http://schemas.openxmlformats.org/drawingml/2006/chart">
            <c:chart xmlns:c="http://schemas.openxmlformats.org/drawingml/2006/chart" xmlns:r="http://schemas.openxmlformats.org/officeDocument/2006/relationships" r:id="rId5"/>
          </a:graphicData>
        </a:graphic>
      </p:graphicFrame>
      <p:sp>
        <p:nvSpPr>
          <p:cNvPr id="18" name="TextBox 17">
            <a:extLst>
              <a:ext uri="{FF2B5EF4-FFF2-40B4-BE49-F238E27FC236}">
                <a16:creationId xmlns:a16="http://schemas.microsoft.com/office/drawing/2014/main" id="{71BE9ABE-6472-7541-CA24-83487156017F}"/>
              </a:ext>
            </a:extLst>
          </p:cNvPr>
          <p:cNvSpPr txBox="1"/>
          <p:nvPr/>
        </p:nvSpPr>
        <p:spPr>
          <a:xfrm>
            <a:off x="3014755" y="1359636"/>
            <a:ext cx="540061" cy="559127"/>
          </a:xfrm>
          <a:prstGeom prst="rect">
            <a:avLst/>
          </a:prstGeom>
          <a:solidFill>
            <a:schemeClr val="bg1"/>
          </a:solidFill>
        </p:spPr>
        <p:txBody>
          <a:bodyPr wrap="square" rtlCol="0">
            <a:spAutoFit/>
          </a:bodyPr>
          <a:lstStyle/>
          <a:p>
            <a:pPr>
              <a:spcAft>
                <a:spcPts val="75"/>
              </a:spcAft>
            </a:pPr>
            <a:r>
              <a:rPr lang="en-US" sz="450">
                <a:solidFill>
                  <a:srgbClr val="404A76"/>
                </a:solidFill>
                <a:latin typeface="Calibri" panose="020F0502020204030204" pitchFamily="34" charset="0"/>
                <a:cs typeface="Calibri" panose="020F0502020204030204" pitchFamily="34" charset="0"/>
                <a:sym typeface="Wingdings 2" panose="05020102010507070707" pitchFamily="18" charset="2"/>
              </a:rPr>
              <a:t></a:t>
            </a:r>
            <a:r>
              <a:rPr lang="en-US" sz="450">
                <a:latin typeface="Calibri" panose="020F0502020204030204" pitchFamily="34" charset="0"/>
                <a:cs typeface="Calibri" panose="020F0502020204030204" pitchFamily="34" charset="0"/>
                <a:sym typeface="Wingdings 2" panose="05020102010507070707" pitchFamily="18" charset="2"/>
              </a:rPr>
              <a:t>  </a:t>
            </a:r>
            <a:r>
              <a:rPr lang="en-US" sz="450">
                <a:latin typeface="Calibri" panose="020F0502020204030204" pitchFamily="34" charset="0"/>
                <a:cs typeface="Calibri" panose="020F0502020204030204" pitchFamily="34" charset="0"/>
              </a:rPr>
              <a:t>CR</a:t>
            </a:r>
          </a:p>
          <a:p>
            <a:pPr>
              <a:spcAft>
                <a:spcPts val="75"/>
              </a:spcAft>
            </a:pPr>
            <a:r>
              <a:rPr lang="en-US" sz="450">
                <a:solidFill>
                  <a:srgbClr val="84ABDA"/>
                </a:solidFill>
                <a:latin typeface="Calibri" panose="020F0502020204030204" pitchFamily="34" charset="0"/>
                <a:cs typeface="Calibri" panose="020F0502020204030204" pitchFamily="34" charset="0"/>
                <a:sym typeface="Wingdings 2" panose="05020102010507070707" pitchFamily="18" charset="2"/>
              </a:rPr>
              <a:t></a:t>
            </a:r>
            <a:r>
              <a:rPr lang="en-US" sz="450">
                <a:latin typeface="Calibri" panose="020F0502020204030204" pitchFamily="34" charset="0"/>
                <a:cs typeface="Calibri" panose="020F0502020204030204" pitchFamily="34" charset="0"/>
                <a:sym typeface="Wingdings 2" panose="05020102010507070707" pitchFamily="18" charset="2"/>
              </a:rPr>
              <a:t>  </a:t>
            </a:r>
            <a:r>
              <a:rPr lang="en-US" sz="450">
                <a:latin typeface="Calibri" panose="020F0502020204030204" pitchFamily="34" charset="0"/>
                <a:cs typeface="Calibri" panose="020F0502020204030204" pitchFamily="34" charset="0"/>
              </a:rPr>
              <a:t>PR</a:t>
            </a:r>
          </a:p>
          <a:p>
            <a:pPr>
              <a:spcAft>
                <a:spcPts val="75"/>
              </a:spcAft>
            </a:pPr>
            <a:r>
              <a:rPr lang="en-US" sz="450">
                <a:solidFill>
                  <a:srgbClr val="F2CFA4"/>
                </a:solidFill>
                <a:latin typeface="Calibri" panose="020F0502020204030204" pitchFamily="34" charset="0"/>
                <a:cs typeface="Calibri" panose="020F0502020204030204" pitchFamily="34" charset="0"/>
                <a:sym typeface="Wingdings 2" panose="05020102010507070707" pitchFamily="18" charset="2"/>
              </a:rPr>
              <a:t></a:t>
            </a:r>
            <a:r>
              <a:rPr lang="en-US" sz="450">
                <a:latin typeface="Calibri" panose="020F0502020204030204" pitchFamily="34" charset="0"/>
                <a:cs typeface="Calibri" panose="020F0502020204030204" pitchFamily="34" charset="0"/>
                <a:sym typeface="Wingdings 2" panose="05020102010507070707" pitchFamily="18" charset="2"/>
              </a:rPr>
              <a:t>  </a:t>
            </a:r>
            <a:r>
              <a:rPr lang="en-US" sz="450">
                <a:latin typeface="Calibri" panose="020F0502020204030204" pitchFamily="34" charset="0"/>
                <a:cs typeface="Calibri" panose="020F0502020204030204" pitchFamily="34" charset="0"/>
              </a:rPr>
              <a:t>SD</a:t>
            </a:r>
          </a:p>
          <a:p>
            <a:pPr>
              <a:spcAft>
                <a:spcPts val="75"/>
              </a:spcAft>
            </a:pPr>
            <a:r>
              <a:rPr lang="en-US" sz="450">
                <a:solidFill>
                  <a:srgbClr val="ECAEDB"/>
                </a:solidFill>
                <a:latin typeface="Calibri" panose="020F0502020204030204" pitchFamily="34" charset="0"/>
                <a:cs typeface="Calibri" panose="020F0502020204030204" pitchFamily="34" charset="0"/>
                <a:sym typeface="Wingdings 2" panose="05020102010507070707" pitchFamily="18" charset="2"/>
              </a:rPr>
              <a:t></a:t>
            </a:r>
            <a:r>
              <a:rPr lang="en-US" sz="450">
                <a:latin typeface="Calibri" panose="020F0502020204030204" pitchFamily="34" charset="0"/>
                <a:cs typeface="Calibri" panose="020F0502020204030204" pitchFamily="34" charset="0"/>
                <a:sym typeface="Wingdings 2" panose="05020102010507070707" pitchFamily="18" charset="2"/>
              </a:rPr>
              <a:t>  </a:t>
            </a:r>
            <a:r>
              <a:rPr lang="en-US" sz="450">
                <a:latin typeface="Calibri" panose="020F0502020204030204" pitchFamily="34" charset="0"/>
                <a:cs typeface="Calibri" panose="020F0502020204030204" pitchFamily="34" charset="0"/>
              </a:rPr>
              <a:t>PD</a:t>
            </a:r>
          </a:p>
          <a:p>
            <a:pPr>
              <a:spcAft>
                <a:spcPts val="75"/>
              </a:spcAft>
            </a:pPr>
            <a:r>
              <a:rPr lang="en-US" sz="450">
                <a:solidFill>
                  <a:srgbClr val="BFBFBF"/>
                </a:solidFill>
                <a:latin typeface="Calibri" panose="020F0502020204030204" pitchFamily="34" charset="0"/>
                <a:cs typeface="Calibri" panose="020F0502020204030204" pitchFamily="34" charset="0"/>
                <a:sym typeface="Wingdings 2" panose="05020102010507070707" pitchFamily="18" charset="2"/>
              </a:rPr>
              <a:t></a:t>
            </a:r>
            <a:r>
              <a:rPr lang="en-US" sz="450">
                <a:latin typeface="Calibri" panose="020F0502020204030204" pitchFamily="34" charset="0"/>
                <a:cs typeface="Calibri" panose="020F0502020204030204" pitchFamily="34" charset="0"/>
                <a:sym typeface="Wingdings 2" panose="05020102010507070707" pitchFamily="18" charset="2"/>
              </a:rPr>
              <a:t>  </a:t>
            </a:r>
            <a:r>
              <a:rPr lang="en-US" sz="450">
                <a:latin typeface="Calibri" panose="020F0502020204030204" pitchFamily="34" charset="0"/>
                <a:cs typeface="Calibri" panose="020F0502020204030204" pitchFamily="34" charset="0"/>
              </a:rPr>
              <a:t>NE/Unknown</a:t>
            </a:r>
          </a:p>
        </p:txBody>
      </p:sp>
      <p:grpSp>
        <p:nvGrpSpPr>
          <p:cNvPr id="21" name="Group 20">
            <a:extLst>
              <a:ext uri="{FF2B5EF4-FFF2-40B4-BE49-F238E27FC236}">
                <a16:creationId xmlns:a16="http://schemas.microsoft.com/office/drawing/2014/main" id="{E0CD4CDC-7E31-9EB2-1E0A-4805D722B714}"/>
              </a:ext>
            </a:extLst>
          </p:cNvPr>
          <p:cNvGrpSpPr/>
          <p:nvPr/>
        </p:nvGrpSpPr>
        <p:grpSpPr>
          <a:xfrm>
            <a:off x="57288" y="657280"/>
            <a:ext cx="2557057" cy="1215260"/>
            <a:chOff x="-75639" y="675554"/>
            <a:chExt cx="3409409" cy="1620346"/>
          </a:xfrm>
        </p:grpSpPr>
        <p:pic>
          <p:nvPicPr>
            <p:cNvPr id="11" name="Picture 10" descr="A blue and pink graph&#10;&#10;Description automatically generated">
              <a:extLst>
                <a:ext uri="{FF2B5EF4-FFF2-40B4-BE49-F238E27FC236}">
                  <a16:creationId xmlns:a16="http://schemas.microsoft.com/office/drawing/2014/main" id="{FD12C05B-17F1-6E4F-BDC4-1C2B31A46C6D}"/>
                </a:ext>
              </a:extLst>
            </p:cNvPr>
            <p:cNvPicPr>
              <a:picLocks noChangeAspect="1"/>
            </p:cNvPicPr>
            <p:nvPr/>
          </p:nvPicPr>
          <p:blipFill rotWithShape="1">
            <a:blip r:embed="rId6"/>
            <a:srcRect l="9949" t="6608" r="1339" b="23041"/>
            <a:stretch/>
          </p:blipFill>
          <p:spPr>
            <a:xfrm>
              <a:off x="395679" y="781158"/>
              <a:ext cx="2902704" cy="1378624"/>
            </a:xfrm>
            <a:prstGeom prst="rect">
              <a:avLst/>
            </a:prstGeom>
          </p:spPr>
        </p:pic>
        <p:graphicFrame>
          <p:nvGraphicFramePr>
            <p:cNvPr id="16" name="Chart 15">
              <a:extLst>
                <a:ext uri="{FF2B5EF4-FFF2-40B4-BE49-F238E27FC236}">
                  <a16:creationId xmlns:a16="http://schemas.microsoft.com/office/drawing/2014/main" id="{8F633B22-D4C0-8F92-9774-B4E13FA60563}"/>
                </a:ext>
              </a:extLst>
            </p:cNvPr>
            <p:cNvGraphicFramePr/>
            <p:nvPr/>
          </p:nvGraphicFramePr>
          <p:xfrm>
            <a:off x="-75639" y="675554"/>
            <a:ext cx="3409409" cy="1611116"/>
          </p:xfrm>
          <a:graphic>
            <a:graphicData uri="http://schemas.openxmlformats.org/drawingml/2006/chart">
              <c:chart xmlns:c="http://schemas.openxmlformats.org/drawingml/2006/chart" xmlns:r="http://schemas.openxmlformats.org/officeDocument/2006/relationships" r:id="rId7"/>
            </a:graphicData>
          </a:graphic>
        </p:graphicFrame>
        <p:sp>
          <p:nvSpPr>
            <p:cNvPr id="17" name="TextBox 16">
              <a:extLst>
                <a:ext uri="{FF2B5EF4-FFF2-40B4-BE49-F238E27FC236}">
                  <a16:creationId xmlns:a16="http://schemas.microsoft.com/office/drawing/2014/main" id="{D7C13292-7113-55AF-A744-96673C7B29B6}"/>
                </a:ext>
              </a:extLst>
            </p:cNvPr>
            <p:cNvSpPr txBox="1"/>
            <p:nvPr/>
          </p:nvSpPr>
          <p:spPr>
            <a:xfrm>
              <a:off x="400666" y="1642729"/>
              <a:ext cx="1007519" cy="653171"/>
            </a:xfrm>
            <a:prstGeom prst="rect">
              <a:avLst/>
            </a:prstGeom>
            <a:solidFill>
              <a:schemeClr val="bg1"/>
            </a:solidFill>
          </p:spPr>
          <p:txBody>
            <a:bodyPr wrap="square" rtlCol="0">
              <a:spAutoFit/>
            </a:bodyPr>
            <a:lstStyle/>
            <a:p>
              <a:pPr>
                <a:spcAft>
                  <a:spcPts val="75"/>
                </a:spcAft>
              </a:pPr>
              <a:r>
                <a:rPr lang="en-US" sz="450">
                  <a:solidFill>
                    <a:srgbClr val="404A76"/>
                  </a:solidFill>
                  <a:latin typeface="Calibri" panose="020F0502020204030204" pitchFamily="34" charset="0"/>
                  <a:cs typeface="Calibri" panose="020F0502020204030204" pitchFamily="34" charset="0"/>
                  <a:sym typeface="Wingdings 2" panose="05020102010507070707" pitchFamily="18" charset="2"/>
                </a:rPr>
                <a:t></a:t>
              </a:r>
              <a:r>
                <a:rPr lang="en-US" sz="450">
                  <a:latin typeface="Calibri" panose="020F0502020204030204" pitchFamily="34" charset="0"/>
                  <a:cs typeface="Calibri" panose="020F0502020204030204" pitchFamily="34" charset="0"/>
                  <a:sym typeface="Wingdings 2" panose="05020102010507070707" pitchFamily="18" charset="2"/>
                </a:rPr>
                <a:t> </a:t>
              </a:r>
              <a:r>
                <a:rPr lang="en-US" sz="450">
                  <a:latin typeface="Calibri" panose="020F0502020204030204" pitchFamily="34" charset="0"/>
                  <a:cs typeface="Calibri" panose="020F0502020204030204" pitchFamily="34" charset="0"/>
                </a:rPr>
                <a:t>CR</a:t>
              </a:r>
            </a:p>
            <a:p>
              <a:pPr>
                <a:spcAft>
                  <a:spcPts val="75"/>
                </a:spcAft>
              </a:pPr>
              <a:r>
                <a:rPr lang="en-US" sz="450">
                  <a:solidFill>
                    <a:srgbClr val="84ABDA"/>
                  </a:solidFill>
                  <a:latin typeface="Calibri" panose="020F0502020204030204" pitchFamily="34" charset="0"/>
                  <a:cs typeface="Calibri" panose="020F0502020204030204" pitchFamily="34" charset="0"/>
                  <a:sym typeface="Wingdings 2" panose="05020102010507070707" pitchFamily="18" charset="2"/>
                </a:rPr>
                <a:t></a:t>
              </a:r>
              <a:r>
                <a:rPr lang="en-US" sz="450">
                  <a:latin typeface="Calibri" panose="020F0502020204030204" pitchFamily="34" charset="0"/>
                  <a:cs typeface="Calibri" panose="020F0502020204030204" pitchFamily="34" charset="0"/>
                  <a:sym typeface="Wingdings 2" panose="05020102010507070707" pitchFamily="18" charset="2"/>
                </a:rPr>
                <a:t> </a:t>
              </a:r>
              <a:r>
                <a:rPr lang="en-US" sz="450">
                  <a:latin typeface="Calibri" panose="020F0502020204030204" pitchFamily="34" charset="0"/>
                  <a:cs typeface="Calibri" panose="020F0502020204030204" pitchFamily="34" charset="0"/>
                </a:rPr>
                <a:t>PR</a:t>
              </a:r>
            </a:p>
            <a:p>
              <a:pPr>
                <a:spcAft>
                  <a:spcPts val="75"/>
                </a:spcAft>
              </a:pPr>
              <a:r>
                <a:rPr lang="en-US" sz="450">
                  <a:solidFill>
                    <a:srgbClr val="F2CFA4"/>
                  </a:solidFill>
                  <a:latin typeface="Calibri" panose="020F0502020204030204" pitchFamily="34" charset="0"/>
                  <a:cs typeface="Calibri" panose="020F0502020204030204" pitchFamily="34" charset="0"/>
                  <a:sym typeface="Wingdings 2" panose="05020102010507070707" pitchFamily="18" charset="2"/>
                </a:rPr>
                <a:t></a:t>
              </a:r>
              <a:r>
                <a:rPr lang="en-US" sz="450">
                  <a:latin typeface="Calibri" panose="020F0502020204030204" pitchFamily="34" charset="0"/>
                  <a:cs typeface="Calibri" panose="020F0502020204030204" pitchFamily="34" charset="0"/>
                  <a:sym typeface="Wingdings 2" panose="05020102010507070707" pitchFamily="18" charset="2"/>
                </a:rPr>
                <a:t> </a:t>
              </a:r>
              <a:r>
                <a:rPr lang="en-US" sz="450">
                  <a:latin typeface="Calibri" panose="020F0502020204030204" pitchFamily="34" charset="0"/>
                  <a:cs typeface="Calibri" panose="020F0502020204030204" pitchFamily="34" charset="0"/>
                </a:rPr>
                <a:t>SD</a:t>
              </a:r>
            </a:p>
            <a:p>
              <a:pPr>
                <a:spcAft>
                  <a:spcPts val="75"/>
                </a:spcAft>
              </a:pPr>
              <a:r>
                <a:rPr lang="en-US" sz="450">
                  <a:solidFill>
                    <a:srgbClr val="ECAEDB"/>
                  </a:solidFill>
                  <a:latin typeface="Calibri" panose="020F0502020204030204" pitchFamily="34" charset="0"/>
                  <a:cs typeface="Calibri" panose="020F0502020204030204" pitchFamily="34" charset="0"/>
                  <a:sym typeface="Wingdings 2" panose="05020102010507070707" pitchFamily="18" charset="2"/>
                </a:rPr>
                <a:t></a:t>
              </a:r>
              <a:r>
                <a:rPr lang="en-US" sz="450">
                  <a:latin typeface="Calibri" panose="020F0502020204030204" pitchFamily="34" charset="0"/>
                  <a:cs typeface="Calibri" panose="020F0502020204030204" pitchFamily="34" charset="0"/>
                  <a:sym typeface="Wingdings 2" panose="05020102010507070707" pitchFamily="18" charset="2"/>
                </a:rPr>
                <a:t> </a:t>
              </a:r>
              <a:r>
                <a:rPr lang="en-US" sz="450">
                  <a:latin typeface="Calibri" panose="020F0502020204030204" pitchFamily="34" charset="0"/>
                  <a:cs typeface="Calibri" panose="020F0502020204030204" pitchFamily="34" charset="0"/>
                </a:rPr>
                <a:t>PD</a:t>
              </a:r>
            </a:p>
            <a:p>
              <a:pPr>
                <a:spcAft>
                  <a:spcPts val="75"/>
                </a:spcAft>
              </a:pPr>
              <a:r>
                <a:rPr lang="en-US" sz="450">
                  <a:solidFill>
                    <a:srgbClr val="BFBFBF"/>
                  </a:solidFill>
                  <a:latin typeface="Calibri" panose="020F0502020204030204" pitchFamily="34" charset="0"/>
                  <a:cs typeface="Calibri" panose="020F0502020204030204" pitchFamily="34" charset="0"/>
                  <a:sym typeface="Wingdings 2" panose="05020102010507070707" pitchFamily="18" charset="2"/>
                </a:rPr>
                <a:t></a:t>
              </a:r>
              <a:r>
                <a:rPr lang="en-US" sz="450">
                  <a:latin typeface="Calibri" panose="020F0502020204030204" pitchFamily="34" charset="0"/>
                  <a:cs typeface="Calibri" panose="020F0502020204030204" pitchFamily="34" charset="0"/>
                  <a:sym typeface="Wingdings 2" panose="05020102010507070707" pitchFamily="18" charset="2"/>
                </a:rPr>
                <a:t> </a:t>
              </a:r>
              <a:r>
                <a:rPr lang="en-US" sz="450">
                  <a:latin typeface="Calibri" panose="020F0502020204030204" pitchFamily="34" charset="0"/>
                  <a:cs typeface="Calibri" panose="020F0502020204030204" pitchFamily="34" charset="0"/>
                </a:rPr>
                <a:t>NE/Unknown</a:t>
              </a:r>
            </a:p>
          </p:txBody>
        </p:sp>
        <p:sp>
          <p:nvSpPr>
            <p:cNvPr id="19" name="TextBox 18">
              <a:extLst>
                <a:ext uri="{FF2B5EF4-FFF2-40B4-BE49-F238E27FC236}">
                  <a16:creationId xmlns:a16="http://schemas.microsoft.com/office/drawing/2014/main" id="{6163A21D-1DF4-CDEA-6F4F-4E2A8BFEB3E8}"/>
                </a:ext>
              </a:extLst>
            </p:cNvPr>
            <p:cNvSpPr txBox="1"/>
            <p:nvPr/>
          </p:nvSpPr>
          <p:spPr>
            <a:xfrm>
              <a:off x="395680" y="704873"/>
              <a:ext cx="2938090" cy="461665"/>
            </a:xfrm>
            <a:prstGeom prst="rect">
              <a:avLst/>
            </a:prstGeom>
            <a:noFill/>
          </p:spPr>
          <p:txBody>
            <a:bodyPr wrap="square" rtlCol="0">
              <a:spAutoFit/>
            </a:bodyPr>
            <a:lstStyle/>
            <a:p>
              <a:pPr algn="ctr"/>
              <a:r>
                <a:rPr lang="en-US" sz="825" b="1">
                  <a:solidFill>
                    <a:srgbClr val="0070C0"/>
                  </a:solidFill>
                  <a:latin typeface="Calibri" panose="020F0502020204030204" pitchFamily="34" charset="0"/>
                  <a:cs typeface="Calibri" panose="020F0502020204030204" pitchFamily="34" charset="0"/>
                </a:rPr>
                <a:t>Tumor response: Amivantamab-chemotherapy</a:t>
              </a:r>
              <a:endParaRPr lang="en-US" sz="825" b="1" baseline="30000">
                <a:solidFill>
                  <a:srgbClr val="0070C0"/>
                </a:solidFill>
                <a:latin typeface="Calibri" panose="020F0502020204030204" pitchFamily="34" charset="0"/>
                <a:cs typeface="Calibri" panose="020F0502020204030204" pitchFamily="34" charset="0"/>
              </a:endParaRPr>
            </a:p>
          </p:txBody>
        </p:sp>
      </p:grpSp>
      <p:sp>
        <p:nvSpPr>
          <p:cNvPr id="20" name="TextBox 19">
            <a:extLst>
              <a:ext uri="{FF2B5EF4-FFF2-40B4-BE49-F238E27FC236}">
                <a16:creationId xmlns:a16="http://schemas.microsoft.com/office/drawing/2014/main" id="{02B927FA-ECDC-D371-F765-8137762D0551}"/>
              </a:ext>
            </a:extLst>
          </p:cNvPr>
          <p:cNvSpPr txBox="1"/>
          <p:nvPr/>
        </p:nvSpPr>
        <p:spPr>
          <a:xfrm>
            <a:off x="3020640" y="684175"/>
            <a:ext cx="2163092" cy="219291"/>
          </a:xfrm>
          <a:prstGeom prst="rect">
            <a:avLst/>
          </a:prstGeom>
          <a:noFill/>
        </p:spPr>
        <p:txBody>
          <a:bodyPr wrap="square" rtlCol="0">
            <a:spAutoFit/>
          </a:bodyPr>
          <a:lstStyle/>
          <a:p>
            <a:pPr algn="ctr"/>
            <a:r>
              <a:rPr lang="en-US" sz="825" b="1">
                <a:solidFill>
                  <a:srgbClr val="5F5F5F"/>
                </a:solidFill>
                <a:latin typeface="Calibri" panose="020F0502020204030204" pitchFamily="34" charset="0"/>
                <a:cs typeface="Calibri" panose="020F0502020204030204" pitchFamily="34" charset="0"/>
              </a:rPr>
              <a:t>Tumor response: Chemotherapy</a:t>
            </a:r>
            <a:endParaRPr lang="en-US" sz="825" b="1" baseline="30000">
              <a:solidFill>
                <a:srgbClr val="5F5F5F"/>
              </a:solidFill>
              <a:latin typeface="Calibri" panose="020F0502020204030204" pitchFamily="34" charset="0"/>
              <a:cs typeface="Calibri" panose="020F0502020204030204" pitchFamily="34" charset="0"/>
            </a:endParaRPr>
          </a:p>
        </p:txBody>
      </p:sp>
      <p:sp>
        <p:nvSpPr>
          <p:cNvPr id="262" name="TextBox 261">
            <a:extLst>
              <a:ext uri="{FF2B5EF4-FFF2-40B4-BE49-F238E27FC236}">
                <a16:creationId xmlns:a16="http://schemas.microsoft.com/office/drawing/2014/main" id="{74A4C0D2-AE8D-1A14-6A8F-1C71156BE9FA}"/>
              </a:ext>
            </a:extLst>
          </p:cNvPr>
          <p:cNvSpPr txBox="1"/>
          <p:nvPr/>
        </p:nvSpPr>
        <p:spPr>
          <a:xfrm>
            <a:off x="1582878" y="3268365"/>
            <a:ext cx="963725" cy="276999"/>
          </a:xfrm>
          <a:prstGeom prst="rect">
            <a:avLst/>
          </a:prstGeom>
          <a:noFill/>
        </p:spPr>
        <p:txBody>
          <a:bodyPr wrap="none" rtlCol="0">
            <a:spAutoFit/>
          </a:bodyPr>
          <a:lstStyle/>
          <a:p>
            <a:pPr>
              <a:spcBef>
                <a:spcPts val="900"/>
              </a:spcBef>
              <a:buClr>
                <a:srgbClr val="A5B839"/>
              </a:buClr>
            </a:pPr>
            <a:r>
              <a:rPr lang="en-GB" sz="1200" b="1">
                <a:solidFill>
                  <a:srgbClr val="223341"/>
                </a:solidFill>
                <a:latin typeface="+mn-lt"/>
              </a:rPr>
              <a:t>Interim OS</a:t>
            </a:r>
          </a:p>
        </p:txBody>
      </p:sp>
      <p:sp>
        <p:nvSpPr>
          <p:cNvPr id="263" name="Rectangle 262">
            <a:extLst>
              <a:ext uri="{FF2B5EF4-FFF2-40B4-BE49-F238E27FC236}">
                <a16:creationId xmlns:a16="http://schemas.microsoft.com/office/drawing/2014/main" id="{9C5587BE-E003-1C98-23EF-C4DED9D089C3}"/>
              </a:ext>
            </a:extLst>
          </p:cNvPr>
          <p:cNvSpPr/>
          <p:nvPr/>
        </p:nvSpPr>
        <p:spPr>
          <a:xfrm>
            <a:off x="270089" y="3356782"/>
            <a:ext cx="3996826" cy="160732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68" name="Rectangle 267">
            <a:extLst>
              <a:ext uri="{FF2B5EF4-FFF2-40B4-BE49-F238E27FC236}">
                <a16:creationId xmlns:a16="http://schemas.microsoft.com/office/drawing/2014/main" id="{D7EE8D4C-4E5F-E4CD-7E88-E83C9EB7A7F1}"/>
              </a:ext>
            </a:extLst>
          </p:cNvPr>
          <p:cNvSpPr/>
          <p:nvPr/>
        </p:nvSpPr>
        <p:spPr>
          <a:xfrm>
            <a:off x="5265107" y="740092"/>
            <a:ext cx="3434939" cy="168447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66" name="TextBox 265">
            <a:extLst>
              <a:ext uri="{FF2B5EF4-FFF2-40B4-BE49-F238E27FC236}">
                <a16:creationId xmlns:a16="http://schemas.microsoft.com/office/drawing/2014/main" id="{0171DF8B-4067-2064-1765-5B9A93806E1B}"/>
              </a:ext>
            </a:extLst>
          </p:cNvPr>
          <p:cNvSpPr txBox="1"/>
          <p:nvPr/>
        </p:nvSpPr>
        <p:spPr>
          <a:xfrm>
            <a:off x="6399333" y="736484"/>
            <a:ext cx="1167307" cy="276999"/>
          </a:xfrm>
          <a:prstGeom prst="rect">
            <a:avLst/>
          </a:prstGeom>
          <a:noFill/>
        </p:spPr>
        <p:txBody>
          <a:bodyPr wrap="none" rtlCol="0">
            <a:spAutoFit/>
          </a:bodyPr>
          <a:lstStyle/>
          <a:p>
            <a:pPr>
              <a:spcBef>
                <a:spcPts val="900"/>
              </a:spcBef>
              <a:buClr>
                <a:srgbClr val="A5B839"/>
              </a:buClr>
            </a:pPr>
            <a:r>
              <a:rPr lang="en-GB" sz="1200" b="1">
                <a:solidFill>
                  <a:srgbClr val="223341"/>
                </a:solidFill>
                <a:latin typeface="+mn-lt"/>
              </a:rPr>
              <a:t>DOR by BICR</a:t>
            </a:r>
          </a:p>
        </p:txBody>
      </p:sp>
      <p:graphicFrame>
        <p:nvGraphicFramePr>
          <p:cNvPr id="270" name="Table 6">
            <a:extLst>
              <a:ext uri="{FF2B5EF4-FFF2-40B4-BE49-F238E27FC236}">
                <a16:creationId xmlns:a16="http://schemas.microsoft.com/office/drawing/2014/main" id="{F09EF4FE-328D-F156-D95B-AEA18E13850A}"/>
              </a:ext>
            </a:extLst>
          </p:cNvPr>
          <p:cNvGraphicFramePr>
            <a:graphicFrameLocks/>
          </p:cNvGraphicFramePr>
          <p:nvPr/>
        </p:nvGraphicFramePr>
        <p:xfrm>
          <a:off x="4489647" y="2457609"/>
          <a:ext cx="4210401" cy="2061797"/>
        </p:xfrm>
        <a:graphic>
          <a:graphicData uri="http://schemas.openxmlformats.org/drawingml/2006/table">
            <a:tbl>
              <a:tblPr>
                <a:tableStyleId>{5C22544A-7EE6-4342-B048-85BDC9FD1C3A}</a:tableStyleId>
              </a:tblPr>
              <a:tblGrid>
                <a:gridCol w="1543813">
                  <a:extLst>
                    <a:ext uri="{9D8B030D-6E8A-4147-A177-3AD203B41FA5}">
                      <a16:colId xmlns:a16="http://schemas.microsoft.com/office/drawing/2014/main" val="2869990233"/>
                    </a:ext>
                  </a:extLst>
                </a:gridCol>
                <a:gridCol w="666647">
                  <a:extLst>
                    <a:ext uri="{9D8B030D-6E8A-4147-A177-3AD203B41FA5}">
                      <a16:colId xmlns:a16="http://schemas.microsoft.com/office/drawing/2014/main" val="2846274958"/>
                    </a:ext>
                  </a:extLst>
                </a:gridCol>
                <a:gridCol w="666647">
                  <a:extLst>
                    <a:ext uri="{9D8B030D-6E8A-4147-A177-3AD203B41FA5}">
                      <a16:colId xmlns:a16="http://schemas.microsoft.com/office/drawing/2014/main" val="2035553320"/>
                    </a:ext>
                  </a:extLst>
                </a:gridCol>
                <a:gridCol w="666647">
                  <a:extLst>
                    <a:ext uri="{9D8B030D-6E8A-4147-A177-3AD203B41FA5}">
                      <a16:colId xmlns:a16="http://schemas.microsoft.com/office/drawing/2014/main" val="3858678567"/>
                    </a:ext>
                  </a:extLst>
                </a:gridCol>
                <a:gridCol w="666647">
                  <a:extLst>
                    <a:ext uri="{9D8B030D-6E8A-4147-A177-3AD203B41FA5}">
                      <a16:colId xmlns:a16="http://schemas.microsoft.com/office/drawing/2014/main" val="3860840762"/>
                    </a:ext>
                  </a:extLst>
                </a:gridCol>
              </a:tblGrid>
              <a:tr h="356616">
                <a:tc rowSpan="2">
                  <a:txBody>
                    <a:bodyPr/>
                    <a:lstStyle/>
                    <a:p>
                      <a:pPr algn="l">
                        <a:lnSpc>
                          <a:spcPct val="100000"/>
                        </a:lnSpc>
                      </a:pPr>
                      <a:r>
                        <a:rPr lang="en-US" sz="800" b="1">
                          <a:solidFill>
                            <a:schemeClr val="bg2"/>
                          </a:solidFill>
                          <a:latin typeface="+mn-lt"/>
                        </a:rPr>
                        <a:t>Most common AEs of any cause </a:t>
                      </a:r>
                      <a:br>
                        <a:rPr lang="en-US" sz="800" b="1">
                          <a:solidFill>
                            <a:schemeClr val="bg2"/>
                          </a:solidFill>
                          <a:latin typeface="+mn-lt"/>
                        </a:rPr>
                      </a:br>
                      <a:r>
                        <a:rPr lang="en-US" sz="800" b="1">
                          <a:solidFill>
                            <a:schemeClr val="bg2"/>
                          </a:solidFill>
                          <a:latin typeface="+mn-lt"/>
                        </a:rPr>
                        <a:t>by preferred term </a:t>
                      </a:r>
                      <a:r>
                        <a:rPr lang="en-US" sz="800" b="1" i="0" u="none" strike="noStrike" cap="none">
                          <a:solidFill>
                            <a:schemeClr val="bg2"/>
                          </a:solidFill>
                          <a:latin typeface="+mn-lt"/>
                          <a:ea typeface="+mn-ea"/>
                          <a:cs typeface="+mn-cs"/>
                          <a:sym typeface="Arial"/>
                        </a:rPr>
                        <a:t>(≥20%)</a:t>
                      </a:r>
                      <a:r>
                        <a:rPr lang="en-US" sz="800" b="1">
                          <a:solidFill>
                            <a:schemeClr val="bg2"/>
                          </a:solidFill>
                          <a:latin typeface="+mn-lt"/>
                        </a:rPr>
                        <a:t>, n (%)</a:t>
                      </a:r>
                      <a:endParaRPr lang="en-US" sz="800" b="1">
                        <a:solidFill>
                          <a:schemeClr val="bg2"/>
                        </a:solidFill>
                        <a:latin typeface="+mn-lt"/>
                        <a:cs typeface="Arial" panose="020B0604020202020204" pitchFamily="34" charset="0"/>
                      </a:endParaRPr>
                    </a:p>
                  </a:txBody>
                  <a:tcPr marL="34290" marR="68580" marT="6858" marB="6858" anchor="b">
                    <a:lnB w="12700" cap="flat" cmpd="sng" algn="ctr">
                      <a:solidFill>
                        <a:schemeClr val="tx1"/>
                      </a:solidFill>
                      <a:prstDash val="solid"/>
                      <a:round/>
                      <a:headEnd type="none" w="med" len="med"/>
                      <a:tailEnd type="none" w="med" len="med"/>
                    </a:lnB>
                    <a:solidFill>
                      <a:schemeClr val="accent1"/>
                    </a:solidFill>
                  </a:tcPr>
                </a:tc>
                <a:tc gridSpan="2">
                  <a:txBody>
                    <a:bodyPr/>
                    <a:lstStyle/>
                    <a:p>
                      <a:pPr algn="ctr">
                        <a:lnSpc>
                          <a:spcPct val="100000"/>
                        </a:lnSpc>
                      </a:pPr>
                      <a:r>
                        <a:rPr lang="en-US" sz="800" b="1">
                          <a:solidFill>
                            <a:schemeClr val="bg1"/>
                          </a:solidFill>
                          <a:latin typeface="+mn-lt"/>
                        </a:rPr>
                        <a:t>Amivantamab-chemotherapy</a:t>
                      </a:r>
                    </a:p>
                    <a:p>
                      <a:pPr algn="ctr">
                        <a:lnSpc>
                          <a:spcPct val="100000"/>
                        </a:lnSpc>
                      </a:pPr>
                      <a:r>
                        <a:rPr lang="en-US" sz="800" b="1">
                          <a:solidFill>
                            <a:schemeClr val="bg1"/>
                          </a:solidFill>
                          <a:latin typeface="+mn-lt"/>
                        </a:rPr>
                        <a:t>(n=151)</a:t>
                      </a:r>
                      <a:endParaRPr lang="en-US" sz="800" b="1">
                        <a:solidFill>
                          <a:schemeClr val="bg1"/>
                        </a:solidFill>
                        <a:latin typeface="+mn-lt"/>
                        <a:cs typeface="Arial" panose="020B0604020202020204" pitchFamily="34" charset="0"/>
                      </a:endParaRPr>
                    </a:p>
                  </a:txBody>
                  <a:tcPr marL="34290" marR="34290" marT="6858" marB="6858" anchor="ctr">
                    <a:solidFill>
                      <a:srgbClr val="0070C0"/>
                    </a:solidFill>
                  </a:tcPr>
                </a:tc>
                <a:tc hMerge="1">
                  <a:txBody>
                    <a:bodyPr/>
                    <a:lstStyle/>
                    <a:p>
                      <a:pPr algn="ctr"/>
                      <a:endParaRPr lang="en-US" sz="1200">
                        <a:latin typeface="Arial" panose="020B0604020202020204" pitchFamily="34" charset="0"/>
                        <a:cs typeface="Arial" panose="020B0604020202020204" pitchFamily="34" charset="0"/>
                      </a:endParaRPr>
                    </a:p>
                  </a:txBody>
                  <a:tcPr marL="45720" marR="45720" marT="9144" marB="9144" anchor="b"/>
                </a:tc>
                <a:tc gridSpan="2">
                  <a:txBody>
                    <a:bodyPr/>
                    <a:lstStyle/>
                    <a:p>
                      <a:pPr algn="ctr">
                        <a:lnSpc>
                          <a:spcPct val="100000"/>
                        </a:lnSpc>
                      </a:pPr>
                      <a:r>
                        <a:rPr lang="en-US" sz="800" b="1">
                          <a:solidFill>
                            <a:schemeClr val="bg1"/>
                          </a:solidFill>
                          <a:latin typeface="+mn-lt"/>
                        </a:rPr>
                        <a:t>Chemotherapy</a:t>
                      </a:r>
                    </a:p>
                    <a:p>
                      <a:pPr algn="ctr">
                        <a:lnSpc>
                          <a:spcPct val="100000"/>
                        </a:lnSpc>
                      </a:pPr>
                      <a:r>
                        <a:rPr lang="en-US" sz="800" b="1">
                          <a:solidFill>
                            <a:schemeClr val="bg1"/>
                          </a:solidFill>
                          <a:latin typeface="+mn-lt"/>
                        </a:rPr>
                        <a:t>(n=155)</a:t>
                      </a:r>
                      <a:endParaRPr lang="en-US" sz="800" b="1">
                        <a:solidFill>
                          <a:schemeClr val="bg1"/>
                        </a:solidFill>
                        <a:latin typeface="+mn-lt"/>
                        <a:cs typeface="Arial" panose="020B0604020202020204" pitchFamily="34" charset="0"/>
                      </a:endParaRPr>
                    </a:p>
                  </a:txBody>
                  <a:tcPr marL="34290" marR="34290" marT="6858" marB="6858" anchor="ctr">
                    <a:solidFill>
                      <a:schemeClr val="bg1">
                        <a:lumMod val="50000"/>
                      </a:schemeClr>
                    </a:solidFill>
                  </a:tcPr>
                </a:tc>
                <a:tc hMerge="1">
                  <a:txBody>
                    <a:bodyPr/>
                    <a:lstStyle/>
                    <a:p>
                      <a:pPr algn="ctr"/>
                      <a:endParaRPr lang="en-US" sz="1200">
                        <a:latin typeface="Arial" panose="020B0604020202020204" pitchFamily="34" charset="0"/>
                        <a:cs typeface="Arial" panose="020B0604020202020204" pitchFamily="34" charset="0"/>
                      </a:endParaRPr>
                    </a:p>
                  </a:txBody>
                  <a:tcPr marL="45720" marR="45720" marT="9144" marB="9144" anchor="b"/>
                </a:tc>
                <a:extLst>
                  <a:ext uri="{0D108BD9-81ED-4DB2-BD59-A6C34878D82A}">
                    <a16:rowId xmlns:a16="http://schemas.microsoft.com/office/drawing/2014/main" val="39689260"/>
                  </a:ext>
                </a:extLst>
              </a:tr>
              <a:tr h="128016">
                <a:tc vMerge="1">
                  <a:txBody>
                    <a:bodyPr/>
                    <a:lstStyle/>
                    <a:p>
                      <a:pPr marL="0" marR="0">
                        <a:lnSpc>
                          <a:spcPct val="100000"/>
                        </a:lnSpc>
                        <a:spcBef>
                          <a:spcPts val="0"/>
                        </a:spcBef>
                        <a:spcAft>
                          <a:spcPts val="0"/>
                        </a:spcAft>
                      </a:pPr>
                      <a:endParaRPr lang="en-US" sz="800" b="1">
                        <a:solidFill>
                          <a:schemeClr val="bg1"/>
                        </a:solidFill>
                        <a:effectLst/>
                        <a:latin typeface="+mj-lt"/>
                        <a:ea typeface="Calibri" panose="020F0502020204030204" pitchFamily="34" charset="0"/>
                        <a:cs typeface="Arial" panose="020B0604020202020204" pitchFamily="34" charset="0"/>
                      </a:endParaRPr>
                    </a:p>
                  </a:txBody>
                  <a:tcPr marL="45720" marR="45720" marT="9144" marB="9144" anchor="ctr">
                    <a:solidFill>
                      <a:srgbClr val="1E325F"/>
                    </a:solidFill>
                  </a:tcPr>
                </a:tc>
                <a:tc>
                  <a:txBody>
                    <a:bodyPr/>
                    <a:lstStyle/>
                    <a:p>
                      <a:pPr algn="ctr">
                        <a:lnSpc>
                          <a:spcPct val="100000"/>
                        </a:lnSpc>
                      </a:pPr>
                      <a:r>
                        <a:rPr lang="en-US" sz="800" b="1">
                          <a:solidFill>
                            <a:schemeClr val="bg1"/>
                          </a:solidFill>
                          <a:latin typeface="+mn-lt"/>
                        </a:rPr>
                        <a:t>All grades</a:t>
                      </a:r>
                      <a:endParaRPr lang="en-US" sz="800" b="1">
                        <a:solidFill>
                          <a:schemeClr val="bg1"/>
                        </a:solidFill>
                        <a:latin typeface="+mn-lt"/>
                        <a:cs typeface="Arial" panose="020B0604020202020204" pitchFamily="34" charset="0"/>
                      </a:endParaRPr>
                    </a:p>
                  </a:txBody>
                  <a:tcPr marL="34290" marR="34290" marT="6858" marB="6858" anchor="ctr">
                    <a:lnB w="12700" cap="flat" cmpd="sng" algn="ctr">
                      <a:solidFill>
                        <a:schemeClr val="tx1"/>
                      </a:solidFill>
                      <a:prstDash val="solid"/>
                      <a:round/>
                      <a:headEnd type="none" w="med" len="med"/>
                      <a:tailEnd type="none" w="med" len="med"/>
                    </a:lnB>
                    <a:solidFill>
                      <a:srgbClr val="0070C0"/>
                    </a:solidFill>
                  </a:tcPr>
                </a:tc>
                <a:tc>
                  <a:txBody>
                    <a:bodyPr/>
                    <a:lstStyle/>
                    <a:p>
                      <a:pPr algn="ctr">
                        <a:lnSpc>
                          <a:spcPct val="100000"/>
                        </a:lnSpc>
                      </a:pPr>
                      <a:r>
                        <a:rPr lang="en-US" sz="800" b="1">
                          <a:solidFill>
                            <a:schemeClr val="bg1"/>
                          </a:solidFill>
                          <a:latin typeface="+mn-lt"/>
                        </a:rPr>
                        <a:t>Grade ≥3</a:t>
                      </a:r>
                      <a:endParaRPr lang="en-US" sz="800" b="1">
                        <a:solidFill>
                          <a:schemeClr val="bg1"/>
                        </a:solidFill>
                        <a:latin typeface="+mn-lt"/>
                        <a:cs typeface="Arial" panose="020B0604020202020204" pitchFamily="34" charset="0"/>
                      </a:endParaRPr>
                    </a:p>
                  </a:txBody>
                  <a:tcPr marL="34290" marR="34290" marT="6858" marB="6858" anchor="ctr">
                    <a:lnB w="12700" cap="flat" cmpd="sng" algn="ctr">
                      <a:solidFill>
                        <a:schemeClr val="tx1"/>
                      </a:solidFill>
                      <a:prstDash val="solid"/>
                      <a:round/>
                      <a:headEnd type="none" w="med" len="med"/>
                      <a:tailEnd type="none" w="med" len="med"/>
                    </a:lnB>
                    <a:solidFill>
                      <a:srgbClr val="0070C0"/>
                    </a:solidFill>
                  </a:tcPr>
                </a:tc>
                <a:tc>
                  <a:txBody>
                    <a:bodyPr/>
                    <a:lstStyle/>
                    <a:p>
                      <a:pPr algn="ctr">
                        <a:lnSpc>
                          <a:spcPct val="100000"/>
                        </a:lnSpc>
                      </a:pPr>
                      <a:r>
                        <a:rPr lang="en-US" sz="800" b="1">
                          <a:solidFill>
                            <a:schemeClr val="bg1"/>
                          </a:solidFill>
                          <a:latin typeface="+mn-lt"/>
                        </a:rPr>
                        <a:t>All grades</a:t>
                      </a:r>
                      <a:endParaRPr lang="en-US" sz="800" b="1">
                        <a:solidFill>
                          <a:schemeClr val="bg1"/>
                        </a:solidFill>
                        <a:latin typeface="+mn-lt"/>
                        <a:cs typeface="Arial" panose="020B0604020202020204" pitchFamily="34" charset="0"/>
                      </a:endParaRPr>
                    </a:p>
                  </a:txBody>
                  <a:tcPr marL="34290" marR="34290" marT="6858" marB="6858" anchor="ctr">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a:solidFill>
                            <a:schemeClr val="bg1"/>
                          </a:solidFill>
                          <a:latin typeface="+mn-lt"/>
                        </a:rPr>
                        <a:t>Grade ≥3</a:t>
                      </a:r>
                      <a:endParaRPr lang="en-US" sz="800" b="1">
                        <a:solidFill>
                          <a:schemeClr val="bg1"/>
                        </a:solidFill>
                        <a:latin typeface="+mn-lt"/>
                        <a:cs typeface="Arial" panose="020B0604020202020204" pitchFamily="34" charset="0"/>
                      </a:endParaRPr>
                    </a:p>
                  </a:txBody>
                  <a:tcPr marL="34290" marR="34290" marT="6858" marB="6858" anchor="ctr">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136373171"/>
                  </a:ext>
                </a:extLst>
              </a:tr>
              <a:tr h="128016">
                <a:tc>
                  <a:txBody>
                    <a:bodyPr/>
                    <a:lstStyle/>
                    <a:p>
                      <a:pPr marL="0" marR="0">
                        <a:lnSpc>
                          <a:spcPct val="100000"/>
                        </a:lnSpc>
                        <a:spcBef>
                          <a:spcPts val="0"/>
                        </a:spcBef>
                        <a:spcAft>
                          <a:spcPts val="0"/>
                        </a:spcAft>
                      </a:pPr>
                      <a:r>
                        <a:rPr lang="en-US" sz="800" b="1">
                          <a:effectLst/>
                          <a:latin typeface="+mn-lt"/>
                        </a:rPr>
                        <a:t>Associated with EGFR inhibition</a:t>
                      </a:r>
                      <a:endParaRPr lang="en-US" sz="800" b="1">
                        <a:effectLst/>
                        <a:latin typeface="+mn-lt"/>
                        <a:ea typeface="Calibri" panose="020F0502020204030204" pitchFamily="34" charset="0"/>
                        <a:cs typeface="Arial" panose="020B0604020202020204" pitchFamily="34" charset="0"/>
                      </a:endParaRPr>
                    </a:p>
                  </a:txBody>
                  <a:tcPr marL="34290" marR="34290" marT="6858" marB="6858" anchor="ctr">
                    <a:lnT w="12700" cap="flat" cmpd="sng" algn="ctr">
                      <a:solidFill>
                        <a:schemeClr val="tx1"/>
                      </a:solidFill>
                      <a:prstDash val="solid"/>
                      <a:round/>
                      <a:headEnd type="none" w="med" len="med"/>
                      <a:tailEnd type="none" w="med" len="med"/>
                    </a:lnT>
                    <a:solidFill>
                      <a:srgbClr val="CFD3D8"/>
                    </a:solidFill>
                  </a:tcPr>
                </a:tc>
                <a:tc>
                  <a:txBody>
                    <a:bodyPr/>
                    <a:lstStyle/>
                    <a:p>
                      <a:pPr algn="ctr">
                        <a:lnSpc>
                          <a:spcPct val="100000"/>
                        </a:lnSpc>
                      </a:pPr>
                      <a:endParaRPr lang="en-US" sz="800">
                        <a:latin typeface="+mn-lt"/>
                        <a:cs typeface="Arial" panose="020B0604020202020204" pitchFamily="34" charset="0"/>
                      </a:endParaRPr>
                    </a:p>
                  </a:txBody>
                  <a:tcPr marL="34290" marR="34290" marT="6858" marB="6858" anchor="ctr">
                    <a:lnT w="12700" cap="flat" cmpd="sng" algn="ctr">
                      <a:solidFill>
                        <a:schemeClr val="tx1"/>
                      </a:solidFill>
                      <a:prstDash val="solid"/>
                      <a:round/>
                      <a:headEnd type="none" w="med" len="med"/>
                      <a:tailEnd type="none" w="med" len="med"/>
                    </a:lnT>
                    <a:solidFill>
                      <a:srgbClr val="CFD3D8"/>
                    </a:solidFill>
                  </a:tcPr>
                </a:tc>
                <a:tc>
                  <a:txBody>
                    <a:bodyPr/>
                    <a:lstStyle/>
                    <a:p>
                      <a:pPr algn="ctr">
                        <a:lnSpc>
                          <a:spcPct val="100000"/>
                        </a:lnSpc>
                      </a:pPr>
                      <a:endParaRPr lang="en-US" sz="800">
                        <a:latin typeface="+mn-lt"/>
                        <a:cs typeface="Arial" panose="020B0604020202020204" pitchFamily="34" charset="0"/>
                      </a:endParaRPr>
                    </a:p>
                  </a:txBody>
                  <a:tcPr marL="34290" marR="34290" marT="6858" marB="6858" anchor="ctr">
                    <a:lnT w="12700" cap="flat" cmpd="sng" algn="ctr">
                      <a:solidFill>
                        <a:schemeClr val="tx1"/>
                      </a:solidFill>
                      <a:prstDash val="solid"/>
                      <a:round/>
                      <a:headEnd type="none" w="med" len="med"/>
                      <a:tailEnd type="none" w="med" len="med"/>
                    </a:lnT>
                    <a:solidFill>
                      <a:srgbClr val="CFD3D8"/>
                    </a:solidFill>
                  </a:tcPr>
                </a:tc>
                <a:tc>
                  <a:txBody>
                    <a:bodyPr/>
                    <a:lstStyle/>
                    <a:p>
                      <a:pPr algn="ctr">
                        <a:lnSpc>
                          <a:spcPct val="100000"/>
                        </a:lnSpc>
                      </a:pPr>
                      <a:endParaRPr lang="en-US" sz="800">
                        <a:latin typeface="+mn-lt"/>
                        <a:cs typeface="Arial" panose="020B0604020202020204" pitchFamily="34" charset="0"/>
                      </a:endParaRPr>
                    </a:p>
                  </a:txBody>
                  <a:tcPr marL="34290" marR="34290" marT="6858" marB="6858" anchor="ctr">
                    <a:lnT w="12700" cap="flat" cmpd="sng" algn="ctr">
                      <a:solidFill>
                        <a:schemeClr val="tx1"/>
                      </a:solidFill>
                      <a:prstDash val="solid"/>
                      <a:round/>
                      <a:headEnd type="none" w="med" len="med"/>
                      <a:tailEnd type="none" w="med" len="med"/>
                    </a:lnT>
                    <a:solidFill>
                      <a:srgbClr val="CFD3D8"/>
                    </a:solidFill>
                  </a:tcPr>
                </a:tc>
                <a:tc>
                  <a:txBody>
                    <a:bodyPr/>
                    <a:lstStyle/>
                    <a:p>
                      <a:pPr algn="ctr">
                        <a:lnSpc>
                          <a:spcPct val="100000"/>
                        </a:lnSpc>
                      </a:pPr>
                      <a:endParaRPr lang="en-US" sz="800">
                        <a:latin typeface="+mn-lt"/>
                        <a:cs typeface="Arial" panose="020B0604020202020204" pitchFamily="34" charset="0"/>
                      </a:endParaRPr>
                    </a:p>
                  </a:txBody>
                  <a:tcPr marL="34290" marR="34290" marT="6858" marB="6858" anchor="ctr">
                    <a:lnT w="12700" cap="flat" cmpd="sng" algn="ctr">
                      <a:solidFill>
                        <a:schemeClr val="tx1"/>
                      </a:solidFill>
                      <a:prstDash val="solid"/>
                      <a:round/>
                      <a:headEnd type="none" w="med" len="med"/>
                      <a:tailEnd type="none" w="med" len="med"/>
                    </a:lnT>
                    <a:solidFill>
                      <a:srgbClr val="CFD3D8"/>
                    </a:solidFill>
                  </a:tcPr>
                </a:tc>
                <a:extLst>
                  <a:ext uri="{0D108BD9-81ED-4DB2-BD59-A6C34878D82A}">
                    <a16:rowId xmlns:a16="http://schemas.microsoft.com/office/drawing/2014/main" val="2214791543"/>
                  </a:ext>
                </a:extLst>
              </a:tr>
              <a:tr h="128016">
                <a:tc>
                  <a:txBody>
                    <a:bodyPr/>
                    <a:lstStyle/>
                    <a:p>
                      <a:pPr marL="0" marR="0">
                        <a:lnSpc>
                          <a:spcPct val="100000"/>
                        </a:lnSpc>
                        <a:spcBef>
                          <a:spcPts val="0"/>
                        </a:spcBef>
                        <a:spcAft>
                          <a:spcPts val="0"/>
                        </a:spcAft>
                      </a:pPr>
                      <a:r>
                        <a:rPr lang="en-US" sz="800" noProof="0">
                          <a:effectLst/>
                          <a:latin typeface="+mn-lt"/>
                        </a:rPr>
                        <a:t>Paronychia</a:t>
                      </a:r>
                      <a:r>
                        <a:rPr lang="en-US" sz="800">
                          <a:effectLst/>
                          <a:latin typeface="+mn-lt"/>
                        </a:rPr>
                        <a:t> </a:t>
                      </a:r>
                      <a:endParaRPr lang="en-US" sz="800">
                        <a:effectLst/>
                        <a:latin typeface="+mn-lt"/>
                        <a:ea typeface="Calibri" panose="020F0502020204030204" pitchFamily="34" charset="0"/>
                        <a:cs typeface="Arial" panose="020B0604020202020204" pitchFamily="34" charset="0"/>
                      </a:endParaRPr>
                    </a:p>
                  </a:txBody>
                  <a:tcPr marL="34290" marR="34290" marT="6858" marB="6858" anchor="ctr">
                    <a:solidFill>
                      <a:srgbClr val="F2F2F2"/>
                    </a:solidFill>
                  </a:tcPr>
                </a:tc>
                <a:tc>
                  <a:txBody>
                    <a:bodyPr/>
                    <a:lstStyle/>
                    <a:p>
                      <a:pPr algn="ctr">
                        <a:lnSpc>
                          <a:spcPct val="100000"/>
                        </a:lnSpc>
                      </a:pPr>
                      <a:r>
                        <a:rPr lang="en-US" sz="800">
                          <a:latin typeface="+mn-lt"/>
                        </a:rPr>
                        <a:t>85 (56)</a:t>
                      </a:r>
                      <a:endParaRPr lang="en-US" sz="800">
                        <a:latin typeface="+mn-lt"/>
                        <a:cs typeface="Arial" panose="020B0604020202020204" pitchFamily="34" charset="0"/>
                      </a:endParaRPr>
                    </a:p>
                  </a:txBody>
                  <a:tcPr marL="34290" marR="34290" marT="6858" marB="6858" anchor="ctr">
                    <a:solidFill>
                      <a:srgbClr val="F2F2F2"/>
                    </a:solidFill>
                  </a:tcPr>
                </a:tc>
                <a:tc>
                  <a:txBody>
                    <a:bodyPr/>
                    <a:lstStyle/>
                    <a:p>
                      <a:pPr algn="ctr">
                        <a:lnSpc>
                          <a:spcPct val="100000"/>
                        </a:lnSpc>
                      </a:pPr>
                      <a:r>
                        <a:rPr lang="en-US" sz="800">
                          <a:latin typeface="+mn-lt"/>
                        </a:rPr>
                        <a:t>10 (7)</a:t>
                      </a:r>
                      <a:endParaRPr lang="en-US" sz="800">
                        <a:latin typeface="+mn-lt"/>
                        <a:cs typeface="Arial" panose="020B0604020202020204" pitchFamily="34" charset="0"/>
                      </a:endParaRPr>
                    </a:p>
                  </a:txBody>
                  <a:tcPr marL="34290" marR="34290" marT="6858" marB="6858" anchor="ctr">
                    <a:solidFill>
                      <a:srgbClr val="F2F2F2"/>
                    </a:solidFill>
                  </a:tcPr>
                </a:tc>
                <a:tc>
                  <a:txBody>
                    <a:bodyPr/>
                    <a:lstStyle/>
                    <a:p>
                      <a:pPr algn="ctr">
                        <a:lnSpc>
                          <a:spcPct val="100000"/>
                        </a:lnSpc>
                      </a:pPr>
                      <a:r>
                        <a:rPr lang="en-US" sz="800">
                          <a:latin typeface="+mn-lt"/>
                        </a:rPr>
                        <a:t>0</a:t>
                      </a:r>
                      <a:endParaRPr lang="en-US" sz="800">
                        <a:latin typeface="+mn-lt"/>
                        <a:cs typeface="Arial" panose="020B0604020202020204" pitchFamily="34" charset="0"/>
                      </a:endParaRPr>
                    </a:p>
                  </a:txBody>
                  <a:tcPr marL="34290" marR="34290" marT="6858" marB="6858" anchor="ctr">
                    <a:solidFill>
                      <a:srgbClr val="F2F2F2"/>
                    </a:solidFill>
                  </a:tcPr>
                </a:tc>
                <a:tc>
                  <a:txBody>
                    <a:bodyPr/>
                    <a:lstStyle/>
                    <a:p>
                      <a:pPr algn="ctr">
                        <a:lnSpc>
                          <a:spcPct val="100000"/>
                        </a:lnSpc>
                      </a:pPr>
                      <a:r>
                        <a:rPr lang="en-US" sz="800">
                          <a:latin typeface="+mn-lt"/>
                        </a:rPr>
                        <a:t>0</a:t>
                      </a:r>
                      <a:endParaRPr lang="en-US" sz="800">
                        <a:latin typeface="+mn-lt"/>
                        <a:cs typeface="Arial" panose="020B0604020202020204" pitchFamily="34" charset="0"/>
                      </a:endParaRPr>
                    </a:p>
                  </a:txBody>
                  <a:tcPr marL="34290" marR="34290" marT="6858" marB="6858" anchor="ctr">
                    <a:solidFill>
                      <a:srgbClr val="F2F2F2"/>
                    </a:solidFill>
                  </a:tcPr>
                </a:tc>
                <a:extLst>
                  <a:ext uri="{0D108BD9-81ED-4DB2-BD59-A6C34878D82A}">
                    <a16:rowId xmlns:a16="http://schemas.microsoft.com/office/drawing/2014/main" val="660557243"/>
                  </a:ext>
                </a:extLst>
              </a:tr>
              <a:tr h="128016">
                <a:tc>
                  <a:txBody>
                    <a:bodyPr/>
                    <a:lstStyle/>
                    <a:p>
                      <a:pPr marL="0" marR="0">
                        <a:lnSpc>
                          <a:spcPct val="100000"/>
                        </a:lnSpc>
                        <a:spcBef>
                          <a:spcPts val="0"/>
                        </a:spcBef>
                        <a:spcAft>
                          <a:spcPts val="0"/>
                        </a:spcAft>
                      </a:pPr>
                      <a:r>
                        <a:rPr lang="en-US" sz="800">
                          <a:effectLst/>
                          <a:latin typeface="+mn-lt"/>
                        </a:rPr>
                        <a:t>Rash</a:t>
                      </a:r>
                      <a:endParaRPr lang="en-US" sz="800">
                        <a:effectLst/>
                        <a:latin typeface="+mn-lt"/>
                        <a:ea typeface="Calibri" panose="020F0502020204030204" pitchFamily="34" charset="0"/>
                        <a:cs typeface="Arial" panose="020B0604020202020204" pitchFamily="34" charset="0"/>
                      </a:endParaRPr>
                    </a:p>
                  </a:txBody>
                  <a:tcPr marL="34290" marR="34290" marT="6858" marB="6858" anchor="ctr">
                    <a:solidFill>
                      <a:srgbClr val="F2F2F2"/>
                    </a:solidFill>
                  </a:tcPr>
                </a:tc>
                <a:tc>
                  <a:txBody>
                    <a:bodyPr/>
                    <a:lstStyle/>
                    <a:p>
                      <a:pPr algn="ctr">
                        <a:lnSpc>
                          <a:spcPct val="100000"/>
                        </a:lnSpc>
                      </a:pPr>
                      <a:r>
                        <a:rPr lang="en-US" sz="800">
                          <a:latin typeface="+mn-lt"/>
                        </a:rPr>
                        <a:t>81 (54)</a:t>
                      </a:r>
                      <a:endParaRPr lang="en-US" sz="800">
                        <a:latin typeface="+mn-lt"/>
                        <a:cs typeface="Arial" panose="020B0604020202020204" pitchFamily="34" charset="0"/>
                      </a:endParaRPr>
                    </a:p>
                  </a:txBody>
                  <a:tcPr marL="34290" marR="34290" marT="6858" marB="6858" anchor="ctr">
                    <a:solidFill>
                      <a:srgbClr val="F2F2F2"/>
                    </a:solidFill>
                  </a:tcPr>
                </a:tc>
                <a:tc>
                  <a:txBody>
                    <a:bodyPr/>
                    <a:lstStyle/>
                    <a:p>
                      <a:pPr algn="ctr">
                        <a:lnSpc>
                          <a:spcPct val="100000"/>
                        </a:lnSpc>
                      </a:pPr>
                      <a:r>
                        <a:rPr lang="en-US" sz="800">
                          <a:latin typeface="+mn-lt"/>
                        </a:rPr>
                        <a:t>17 (11)</a:t>
                      </a:r>
                      <a:endParaRPr lang="en-US" sz="800">
                        <a:latin typeface="+mn-lt"/>
                        <a:cs typeface="Arial" panose="020B0604020202020204" pitchFamily="34" charset="0"/>
                      </a:endParaRPr>
                    </a:p>
                  </a:txBody>
                  <a:tcPr marL="34290" marR="34290" marT="6858" marB="6858" anchor="ctr">
                    <a:solidFill>
                      <a:srgbClr val="F2F2F2"/>
                    </a:solidFill>
                  </a:tcPr>
                </a:tc>
                <a:tc>
                  <a:txBody>
                    <a:bodyPr/>
                    <a:lstStyle/>
                    <a:p>
                      <a:pPr algn="ctr">
                        <a:lnSpc>
                          <a:spcPct val="100000"/>
                        </a:lnSpc>
                      </a:pPr>
                      <a:r>
                        <a:rPr lang="en-US" sz="800">
                          <a:latin typeface="+mn-lt"/>
                        </a:rPr>
                        <a:t>12 (8)</a:t>
                      </a:r>
                      <a:endParaRPr lang="en-US" sz="800">
                        <a:latin typeface="+mn-lt"/>
                        <a:cs typeface="Arial" panose="020B0604020202020204" pitchFamily="34" charset="0"/>
                      </a:endParaRPr>
                    </a:p>
                  </a:txBody>
                  <a:tcPr marL="34290" marR="34290" marT="6858" marB="6858" anchor="ctr">
                    <a:solidFill>
                      <a:srgbClr val="F2F2F2"/>
                    </a:solidFill>
                  </a:tcPr>
                </a:tc>
                <a:tc>
                  <a:txBody>
                    <a:bodyPr/>
                    <a:lstStyle/>
                    <a:p>
                      <a:pPr algn="ctr">
                        <a:lnSpc>
                          <a:spcPct val="100000"/>
                        </a:lnSpc>
                      </a:pPr>
                      <a:r>
                        <a:rPr lang="en-US" sz="800">
                          <a:latin typeface="+mn-lt"/>
                        </a:rPr>
                        <a:t>0</a:t>
                      </a:r>
                      <a:endParaRPr lang="en-US" sz="800">
                        <a:latin typeface="+mn-lt"/>
                        <a:cs typeface="Arial" panose="020B0604020202020204" pitchFamily="34" charset="0"/>
                      </a:endParaRPr>
                    </a:p>
                  </a:txBody>
                  <a:tcPr marL="34290" marR="34290" marT="6858" marB="6858" anchor="ctr">
                    <a:solidFill>
                      <a:srgbClr val="F2F2F2"/>
                    </a:solidFill>
                  </a:tcPr>
                </a:tc>
                <a:extLst>
                  <a:ext uri="{0D108BD9-81ED-4DB2-BD59-A6C34878D82A}">
                    <a16:rowId xmlns:a16="http://schemas.microsoft.com/office/drawing/2014/main" val="583362558"/>
                  </a:ext>
                </a:extLst>
              </a:tr>
              <a:tr h="128016">
                <a:tc>
                  <a:txBody>
                    <a:bodyPr/>
                    <a:lstStyle/>
                    <a:p>
                      <a:pPr marL="0" marR="0">
                        <a:lnSpc>
                          <a:spcPct val="100000"/>
                        </a:lnSpc>
                        <a:spcBef>
                          <a:spcPts val="0"/>
                        </a:spcBef>
                        <a:spcAft>
                          <a:spcPts val="0"/>
                        </a:spcAft>
                      </a:pPr>
                      <a:r>
                        <a:rPr lang="en-US" sz="800">
                          <a:effectLst/>
                          <a:latin typeface="+mn-lt"/>
                        </a:rPr>
                        <a:t>Dermatitis acneiform</a:t>
                      </a:r>
                      <a:endParaRPr lang="en-US" sz="800">
                        <a:effectLst/>
                        <a:latin typeface="+mn-lt"/>
                        <a:ea typeface="Calibri" panose="020F0502020204030204" pitchFamily="34" charset="0"/>
                        <a:cs typeface="Arial" panose="020B0604020202020204" pitchFamily="34" charset="0"/>
                      </a:endParaRPr>
                    </a:p>
                  </a:txBody>
                  <a:tcPr marL="34290" marR="34290" marT="6858" marB="6858" anchor="ctr">
                    <a:solidFill>
                      <a:srgbClr val="F2F2F2"/>
                    </a:solidFill>
                  </a:tcPr>
                </a:tc>
                <a:tc>
                  <a:txBody>
                    <a:bodyPr/>
                    <a:lstStyle/>
                    <a:p>
                      <a:pPr algn="ctr">
                        <a:lnSpc>
                          <a:spcPct val="100000"/>
                        </a:lnSpc>
                      </a:pPr>
                      <a:r>
                        <a:rPr lang="en-US" sz="800">
                          <a:latin typeface="+mn-lt"/>
                        </a:rPr>
                        <a:t>47 (31)</a:t>
                      </a:r>
                      <a:endParaRPr lang="en-US" sz="800">
                        <a:latin typeface="+mn-lt"/>
                        <a:cs typeface="Arial" panose="020B0604020202020204" pitchFamily="34" charset="0"/>
                      </a:endParaRPr>
                    </a:p>
                  </a:txBody>
                  <a:tcPr marL="34290" marR="34290" marT="6858" marB="6858" anchor="ctr">
                    <a:solidFill>
                      <a:srgbClr val="F2F2F2"/>
                    </a:solidFill>
                  </a:tcPr>
                </a:tc>
                <a:tc>
                  <a:txBody>
                    <a:bodyPr/>
                    <a:lstStyle/>
                    <a:p>
                      <a:pPr algn="ctr">
                        <a:lnSpc>
                          <a:spcPct val="100000"/>
                        </a:lnSpc>
                      </a:pPr>
                      <a:r>
                        <a:rPr lang="en-US" sz="800">
                          <a:latin typeface="+mn-lt"/>
                        </a:rPr>
                        <a:t>6 (4)</a:t>
                      </a:r>
                      <a:endParaRPr lang="en-US" sz="800">
                        <a:latin typeface="+mn-lt"/>
                        <a:cs typeface="Arial" panose="020B0604020202020204" pitchFamily="34" charset="0"/>
                      </a:endParaRPr>
                    </a:p>
                  </a:txBody>
                  <a:tcPr marL="34290" marR="34290" marT="6858" marB="6858" anchor="ctr">
                    <a:solidFill>
                      <a:srgbClr val="F2F2F2"/>
                    </a:solidFill>
                  </a:tcPr>
                </a:tc>
                <a:tc>
                  <a:txBody>
                    <a:bodyPr/>
                    <a:lstStyle/>
                    <a:p>
                      <a:pPr algn="ctr">
                        <a:lnSpc>
                          <a:spcPct val="100000"/>
                        </a:lnSpc>
                      </a:pPr>
                      <a:r>
                        <a:rPr lang="en-US" sz="800">
                          <a:latin typeface="+mn-lt"/>
                        </a:rPr>
                        <a:t>5 (3)</a:t>
                      </a:r>
                      <a:endParaRPr lang="en-US" sz="800">
                        <a:latin typeface="+mn-lt"/>
                        <a:cs typeface="Arial" panose="020B0604020202020204" pitchFamily="34" charset="0"/>
                      </a:endParaRPr>
                    </a:p>
                  </a:txBody>
                  <a:tcPr marL="34290" marR="34290" marT="6858" marB="6858" anchor="ctr">
                    <a:solidFill>
                      <a:srgbClr val="F2F2F2"/>
                    </a:solidFill>
                  </a:tcPr>
                </a:tc>
                <a:tc>
                  <a:txBody>
                    <a:bodyPr/>
                    <a:lstStyle/>
                    <a:p>
                      <a:pPr algn="ctr">
                        <a:lnSpc>
                          <a:spcPct val="100000"/>
                        </a:lnSpc>
                      </a:pPr>
                      <a:r>
                        <a:rPr lang="en-US" sz="800">
                          <a:latin typeface="+mn-lt"/>
                        </a:rPr>
                        <a:t>0</a:t>
                      </a:r>
                      <a:endParaRPr lang="en-US" sz="800">
                        <a:latin typeface="+mn-lt"/>
                        <a:cs typeface="Arial" panose="020B0604020202020204" pitchFamily="34" charset="0"/>
                      </a:endParaRPr>
                    </a:p>
                  </a:txBody>
                  <a:tcPr marL="34290" marR="34290" marT="6858" marB="6858" anchor="ctr">
                    <a:solidFill>
                      <a:srgbClr val="F2F2F2"/>
                    </a:solidFill>
                  </a:tcPr>
                </a:tc>
                <a:extLst>
                  <a:ext uri="{0D108BD9-81ED-4DB2-BD59-A6C34878D82A}">
                    <a16:rowId xmlns:a16="http://schemas.microsoft.com/office/drawing/2014/main" val="2441601170"/>
                  </a:ext>
                </a:extLst>
              </a:tr>
              <a:tr h="128016">
                <a:tc>
                  <a:txBody>
                    <a:bodyPr/>
                    <a:lstStyle/>
                    <a:p>
                      <a:pPr marL="0" marR="0">
                        <a:lnSpc>
                          <a:spcPct val="100000"/>
                        </a:lnSpc>
                        <a:spcBef>
                          <a:spcPts val="0"/>
                        </a:spcBef>
                        <a:spcAft>
                          <a:spcPts val="0"/>
                        </a:spcAft>
                      </a:pPr>
                      <a:r>
                        <a:rPr lang="en-US" sz="800" noProof="0">
                          <a:effectLst/>
                          <a:latin typeface="+mn-lt"/>
                        </a:rPr>
                        <a:t>Stomatitis</a:t>
                      </a:r>
                      <a:r>
                        <a:rPr lang="en-US" sz="800">
                          <a:effectLst/>
                          <a:latin typeface="+mn-lt"/>
                        </a:rPr>
                        <a:t> </a:t>
                      </a:r>
                      <a:endParaRPr lang="en-US" sz="800">
                        <a:effectLst/>
                        <a:latin typeface="+mn-lt"/>
                        <a:ea typeface="Calibri" panose="020F0502020204030204" pitchFamily="34" charset="0"/>
                        <a:cs typeface="Arial" panose="020B0604020202020204" pitchFamily="34" charset="0"/>
                      </a:endParaRPr>
                    </a:p>
                  </a:txBody>
                  <a:tcPr marL="34290" marR="34290" marT="6858" marB="6858" anchor="c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a:latin typeface="+mn-lt"/>
                        </a:rPr>
                        <a:t>38 (25)</a:t>
                      </a:r>
                      <a:endParaRPr lang="en-US" sz="800">
                        <a:latin typeface="+mn-lt"/>
                        <a:cs typeface="Arial" panose="020B0604020202020204" pitchFamily="34" charset="0"/>
                      </a:endParaRPr>
                    </a:p>
                  </a:txBody>
                  <a:tcPr marL="34290" marR="34290" marT="6858" marB="6858" anchor="ctr">
                    <a:solidFill>
                      <a:srgbClr val="F2F2F2"/>
                    </a:solidFill>
                  </a:tcPr>
                </a:tc>
                <a:tc>
                  <a:txBody>
                    <a:bodyPr/>
                    <a:lstStyle/>
                    <a:p>
                      <a:pPr algn="ctr">
                        <a:lnSpc>
                          <a:spcPct val="100000"/>
                        </a:lnSpc>
                      </a:pPr>
                      <a:r>
                        <a:rPr lang="en-US" sz="800">
                          <a:latin typeface="+mn-lt"/>
                        </a:rPr>
                        <a:t>2 (1)</a:t>
                      </a:r>
                      <a:endParaRPr lang="en-US" sz="800">
                        <a:latin typeface="+mn-lt"/>
                        <a:cs typeface="Arial" panose="020B0604020202020204" pitchFamily="34" charset="0"/>
                      </a:endParaRPr>
                    </a:p>
                  </a:txBody>
                  <a:tcPr marL="34290" marR="34290" marT="6858" marB="6858" anchor="ctr">
                    <a:solidFill>
                      <a:srgbClr val="F2F2F2"/>
                    </a:solidFill>
                  </a:tcPr>
                </a:tc>
                <a:tc>
                  <a:txBody>
                    <a:bodyPr/>
                    <a:lstStyle/>
                    <a:p>
                      <a:pPr algn="ctr">
                        <a:lnSpc>
                          <a:spcPct val="100000"/>
                        </a:lnSpc>
                      </a:pPr>
                      <a:r>
                        <a:rPr lang="en-US" sz="800">
                          <a:latin typeface="+mn-lt"/>
                        </a:rPr>
                        <a:t>9 (6)</a:t>
                      </a:r>
                      <a:endParaRPr lang="en-US" sz="800">
                        <a:latin typeface="+mn-lt"/>
                        <a:cs typeface="Arial" panose="020B0604020202020204" pitchFamily="34" charset="0"/>
                      </a:endParaRPr>
                    </a:p>
                  </a:txBody>
                  <a:tcPr marL="34290" marR="34290" marT="6858" marB="6858" anchor="ctr">
                    <a:solidFill>
                      <a:srgbClr val="F2F2F2"/>
                    </a:solidFill>
                  </a:tcPr>
                </a:tc>
                <a:tc>
                  <a:txBody>
                    <a:bodyPr/>
                    <a:lstStyle/>
                    <a:p>
                      <a:pPr algn="ctr">
                        <a:lnSpc>
                          <a:spcPct val="100000"/>
                        </a:lnSpc>
                      </a:pPr>
                      <a:r>
                        <a:rPr lang="en-US" sz="800">
                          <a:latin typeface="+mn-lt"/>
                        </a:rPr>
                        <a:t>0</a:t>
                      </a:r>
                      <a:endParaRPr lang="en-US" sz="800">
                        <a:latin typeface="+mn-lt"/>
                        <a:cs typeface="Arial" panose="020B0604020202020204" pitchFamily="34" charset="0"/>
                      </a:endParaRPr>
                    </a:p>
                  </a:txBody>
                  <a:tcPr marL="34290" marR="34290" marT="6858" marB="6858" anchor="ctr">
                    <a:solidFill>
                      <a:srgbClr val="F2F2F2"/>
                    </a:solidFill>
                  </a:tcPr>
                </a:tc>
                <a:extLst>
                  <a:ext uri="{0D108BD9-81ED-4DB2-BD59-A6C34878D82A}">
                    <a16:rowId xmlns:a16="http://schemas.microsoft.com/office/drawing/2014/main" val="1356856227"/>
                  </a:ext>
                </a:extLst>
              </a:tr>
              <a:tr h="128016">
                <a:tc>
                  <a:txBody>
                    <a:bodyPr/>
                    <a:lstStyle/>
                    <a:p>
                      <a:pPr marL="0" marR="0">
                        <a:lnSpc>
                          <a:spcPct val="100000"/>
                        </a:lnSpc>
                        <a:spcBef>
                          <a:spcPts val="0"/>
                        </a:spcBef>
                        <a:spcAft>
                          <a:spcPts val="0"/>
                        </a:spcAft>
                      </a:pPr>
                      <a:r>
                        <a:rPr lang="en-US" sz="800">
                          <a:effectLst/>
                          <a:latin typeface="+mn-lt"/>
                        </a:rPr>
                        <a:t>Diarrhea </a:t>
                      </a:r>
                      <a:endParaRPr lang="en-US" sz="800">
                        <a:effectLst/>
                        <a:latin typeface="+mn-lt"/>
                        <a:ea typeface="Calibri" panose="020F0502020204030204" pitchFamily="34" charset="0"/>
                        <a:cs typeface="Arial" panose="020B0604020202020204" pitchFamily="34" charset="0"/>
                      </a:endParaRPr>
                    </a:p>
                  </a:txBody>
                  <a:tcPr marL="34290" marR="34290" marT="6858" marB="6858" anchor="ctr">
                    <a:lnB w="12700" cap="flat" cmpd="sng" algn="ctr">
                      <a:solidFill>
                        <a:schemeClr val="tx1"/>
                      </a:solidFill>
                      <a:prstDash val="solid"/>
                      <a:round/>
                      <a:headEnd type="none" w="med" len="med"/>
                      <a:tailEnd type="none" w="med" len="med"/>
                    </a:lnB>
                    <a:solidFill>
                      <a:srgbClr val="F2F2F2"/>
                    </a:solidFill>
                  </a:tcPr>
                </a:tc>
                <a:tc>
                  <a:txBody>
                    <a:bodyPr/>
                    <a:lstStyle/>
                    <a:p>
                      <a:pPr algn="ctr">
                        <a:lnSpc>
                          <a:spcPct val="100000"/>
                        </a:lnSpc>
                      </a:pPr>
                      <a:r>
                        <a:rPr lang="en-US" sz="800">
                          <a:latin typeface="+mn-lt"/>
                        </a:rPr>
                        <a:t>31 (21)</a:t>
                      </a:r>
                      <a:endParaRPr lang="en-US" sz="800">
                        <a:latin typeface="+mn-lt"/>
                        <a:cs typeface="Arial" panose="020B0604020202020204" pitchFamily="34" charset="0"/>
                      </a:endParaRPr>
                    </a:p>
                  </a:txBody>
                  <a:tcPr marL="34290" marR="34290" marT="6858" marB="6858" anchor="ctr">
                    <a:lnB w="12700" cap="flat" cmpd="sng" algn="ctr">
                      <a:solidFill>
                        <a:schemeClr val="tx1"/>
                      </a:solidFill>
                      <a:prstDash val="solid"/>
                      <a:round/>
                      <a:headEnd type="none" w="med" len="med"/>
                      <a:tailEnd type="none" w="med" len="med"/>
                    </a:lnB>
                    <a:solidFill>
                      <a:srgbClr val="F2F2F2"/>
                    </a:solidFill>
                  </a:tcPr>
                </a:tc>
                <a:tc>
                  <a:txBody>
                    <a:bodyPr/>
                    <a:lstStyle/>
                    <a:p>
                      <a:pPr algn="ctr">
                        <a:lnSpc>
                          <a:spcPct val="100000"/>
                        </a:lnSpc>
                      </a:pPr>
                      <a:r>
                        <a:rPr lang="en-US" sz="800">
                          <a:latin typeface="+mn-lt"/>
                        </a:rPr>
                        <a:t>5 (3)</a:t>
                      </a:r>
                      <a:endParaRPr lang="en-US" sz="800">
                        <a:latin typeface="+mn-lt"/>
                        <a:cs typeface="Arial" panose="020B0604020202020204" pitchFamily="34" charset="0"/>
                      </a:endParaRPr>
                    </a:p>
                  </a:txBody>
                  <a:tcPr marL="34290" marR="34290" marT="6858" marB="6858" anchor="ctr">
                    <a:lnB w="12700" cap="flat" cmpd="sng" algn="ctr">
                      <a:solidFill>
                        <a:schemeClr val="tx1"/>
                      </a:solidFill>
                      <a:prstDash val="solid"/>
                      <a:round/>
                      <a:headEnd type="none" w="med" len="med"/>
                      <a:tailEnd type="none" w="med" len="med"/>
                    </a:lnB>
                    <a:solidFill>
                      <a:srgbClr val="F2F2F2"/>
                    </a:solidFill>
                  </a:tcPr>
                </a:tc>
                <a:tc>
                  <a:txBody>
                    <a:bodyPr/>
                    <a:lstStyle/>
                    <a:p>
                      <a:pPr algn="ctr">
                        <a:lnSpc>
                          <a:spcPct val="100000"/>
                        </a:lnSpc>
                      </a:pPr>
                      <a:r>
                        <a:rPr lang="en-US" sz="800">
                          <a:latin typeface="+mn-lt"/>
                        </a:rPr>
                        <a:t>20 (13)</a:t>
                      </a:r>
                      <a:endParaRPr lang="en-US" sz="800">
                        <a:latin typeface="+mn-lt"/>
                        <a:cs typeface="Arial" panose="020B0604020202020204" pitchFamily="34" charset="0"/>
                      </a:endParaRPr>
                    </a:p>
                  </a:txBody>
                  <a:tcPr marL="34290" marR="34290" marT="6858" marB="6858" anchor="ctr">
                    <a:lnB w="12700" cap="flat" cmpd="sng" algn="ctr">
                      <a:solidFill>
                        <a:schemeClr val="tx1"/>
                      </a:solidFill>
                      <a:prstDash val="solid"/>
                      <a:round/>
                      <a:headEnd type="none" w="med" len="med"/>
                      <a:tailEnd type="none" w="med" len="med"/>
                    </a:lnB>
                    <a:solidFill>
                      <a:srgbClr val="F2F2F2"/>
                    </a:solidFill>
                  </a:tcPr>
                </a:tc>
                <a:tc>
                  <a:txBody>
                    <a:bodyPr/>
                    <a:lstStyle/>
                    <a:p>
                      <a:pPr algn="ctr">
                        <a:lnSpc>
                          <a:spcPct val="100000"/>
                        </a:lnSpc>
                      </a:pPr>
                      <a:r>
                        <a:rPr lang="en-US" sz="800">
                          <a:latin typeface="+mn-lt"/>
                        </a:rPr>
                        <a:t>2 (1)</a:t>
                      </a:r>
                      <a:endParaRPr lang="en-US" sz="800">
                        <a:latin typeface="+mn-lt"/>
                        <a:cs typeface="Arial" panose="020B0604020202020204" pitchFamily="34" charset="0"/>
                      </a:endParaRPr>
                    </a:p>
                  </a:txBody>
                  <a:tcPr marL="34290" marR="34290" marT="6858" marB="6858" anchor="ctr">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1614038966"/>
                  </a:ext>
                </a:extLst>
              </a:tr>
              <a:tr h="128016">
                <a:tc>
                  <a:txBody>
                    <a:bodyPr/>
                    <a:lstStyle/>
                    <a:p>
                      <a:pPr marL="0" marR="0">
                        <a:lnSpc>
                          <a:spcPct val="100000"/>
                        </a:lnSpc>
                        <a:spcBef>
                          <a:spcPts val="0"/>
                        </a:spcBef>
                        <a:spcAft>
                          <a:spcPts val="0"/>
                        </a:spcAft>
                      </a:pPr>
                      <a:r>
                        <a:rPr lang="en-US" sz="800" b="1">
                          <a:effectLst/>
                          <a:latin typeface="+mn-lt"/>
                        </a:rPr>
                        <a:t>Associated with MET inhibition</a:t>
                      </a:r>
                      <a:endParaRPr lang="en-US" sz="800" b="1">
                        <a:effectLst/>
                        <a:latin typeface="+mn-lt"/>
                        <a:ea typeface="Calibri" panose="020F0502020204030204" pitchFamily="34" charset="0"/>
                        <a:cs typeface="Arial" panose="020B0604020202020204" pitchFamily="34" charset="0"/>
                      </a:endParaRPr>
                    </a:p>
                  </a:txBody>
                  <a:tcPr marL="34290" marR="34290" marT="6858" marB="6858" anchor="ctr">
                    <a:lnT w="12700" cap="flat" cmpd="sng" algn="ctr">
                      <a:solidFill>
                        <a:schemeClr val="tx1"/>
                      </a:solidFill>
                      <a:prstDash val="solid"/>
                      <a:round/>
                      <a:headEnd type="none" w="med" len="med"/>
                      <a:tailEnd type="none" w="med" len="med"/>
                    </a:lnT>
                    <a:solidFill>
                      <a:srgbClr val="CFD3D8"/>
                    </a:solidFill>
                  </a:tcPr>
                </a:tc>
                <a:tc>
                  <a:txBody>
                    <a:bodyPr/>
                    <a:lstStyle/>
                    <a:p>
                      <a:pPr algn="ctr">
                        <a:lnSpc>
                          <a:spcPct val="100000"/>
                        </a:lnSpc>
                      </a:pPr>
                      <a:endParaRPr lang="en-US" sz="800">
                        <a:latin typeface="+mn-lt"/>
                        <a:cs typeface="Arial" panose="020B0604020202020204" pitchFamily="34" charset="0"/>
                      </a:endParaRPr>
                    </a:p>
                  </a:txBody>
                  <a:tcPr marL="34290" marR="34290" marT="6858" marB="6858" anchor="ctr">
                    <a:lnT w="12700" cap="flat" cmpd="sng" algn="ctr">
                      <a:solidFill>
                        <a:schemeClr val="tx1"/>
                      </a:solidFill>
                      <a:prstDash val="solid"/>
                      <a:round/>
                      <a:headEnd type="none" w="med" len="med"/>
                      <a:tailEnd type="none" w="med" len="med"/>
                    </a:lnT>
                    <a:solidFill>
                      <a:srgbClr val="CFD3D8"/>
                    </a:solidFill>
                  </a:tcPr>
                </a:tc>
                <a:tc>
                  <a:txBody>
                    <a:bodyPr/>
                    <a:lstStyle/>
                    <a:p>
                      <a:pPr algn="ctr">
                        <a:lnSpc>
                          <a:spcPct val="100000"/>
                        </a:lnSpc>
                      </a:pPr>
                      <a:endParaRPr lang="en-US" sz="800">
                        <a:latin typeface="+mn-lt"/>
                        <a:cs typeface="Arial" panose="020B0604020202020204" pitchFamily="34" charset="0"/>
                      </a:endParaRPr>
                    </a:p>
                  </a:txBody>
                  <a:tcPr marL="34290" marR="34290" marT="6858" marB="6858" anchor="ctr">
                    <a:lnT w="12700" cap="flat" cmpd="sng" algn="ctr">
                      <a:solidFill>
                        <a:schemeClr val="tx1"/>
                      </a:solidFill>
                      <a:prstDash val="solid"/>
                      <a:round/>
                      <a:headEnd type="none" w="med" len="med"/>
                      <a:tailEnd type="none" w="med" len="med"/>
                    </a:lnT>
                    <a:solidFill>
                      <a:srgbClr val="CFD3D8"/>
                    </a:solidFill>
                  </a:tcPr>
                </a:tc>
                <a:tc>
                  <a:txBody>
                    <a:bodyPr/>
                    <a:lstStyle/>
                    <a:p>
                      <a:pPr algn="ctr">
                        <a:lnSpc>
                          <a:spcPct val="100000"/>
                        </a:lnSpc>
                      </a:pPr>
                      <a:endParaRPr lang="en-US" sz="800">
                        <a:latin typeface="+mn-lt"/>
                        <a:cs typeface="Arial" panose="020B0604020202020204" pitchFamily="34" charset="0"/>
                      </a:endParaRPr>
                    </a:p>
                  </a:txBody>
                  <a:tcPr marL="34290" marR="34290" marT="6858" marB="6858" anchor="ctr">
                    <a:lnT w="12700" cap="flat" cmpd="sng" algn="ctr">
                      <a:solidFill>
                        <a:schemeClr val="tx1"/>
                      </a:solidFill>
                      <a:prstDash val="solid"/>
                      <a:round/>
                      <a:headEnd type="none" w="med" len="med"/>
                      <a:tailEnd type="none" w="med" len="med"/>
                    </a:lnT>
                    <a:solidFill>
                      <a:srgbClr val="CFD3D8"/>
                    </a:solidFill>
                  </a:tcPr>
                </a:tc>
                <a:tc>
                  <a:txBody>
                    <a:bodyPr/>
                    <a:lstStyle/>
                    <a:p>
                      <a:pPr algn="ctr">
                        <a:lnSpc>
                          <a:spcPct val="100000"/>
                        </a:lnSpc>
                      </a:pPr>
                      <a:endParaRPr lang="en-US" sz="800">
                        <a:latin typeface="+mn-lt"/>
                        <a:cs typeface="Arial" panose="020B0604020202020204" pitchFamily="34" charset="0"/>
                      </a:endParaRPr>
                    </a:p>
                  </a:txBody>
                  <a:tcPr marL="34290" marR="34290" marT="6858" marB="6858" anchor="ctr">
                    <a:lnT w="12700" cap="flat" cmpd="sng" algn="ctr">
                      <a:solidFill>
                        <a:schemeClr val="tx1"/>
                      </a:solidFill>
                      <a:prstDash val="solid"/>
                      <a:round/>
                      <a:headEnd type="none" w="med" len="med"/>
                      <a:tailEnd type="none" w="med" len="med"/>
                    </a:lnT>
                    <a:solidFill>
                      <a:srgbClr val="CFD3D8"/>
                    </a:solidFill>
                  </a:tcPr>
                </a:tc>
                <a:extLst>
                  <a:ext uri="{0D108BD9-81ED-4DB2-BD59-A6C34878D82A}">
                    <a16:rowId xmlns:a16="http://schemas.microsoft.com/office/drawing/2014/main" val="1957635075"/>
                  </a:ext>
                </a:extLst>
              </a:tr>
              <a:tr h="128016">
                <a:tc>
                  <a:txBody>
                    <a:bodyPr/>
                    <a:lstStyle/>
                    <a:p>
                      <a:pPr marL="0" marR="0">
                        <a:lnSpc>
                          <a:spcPct val="100000"/>
                        </a:lnSpc>
                        <a:spcBef>
                          <a:spcPts val="0"/>
                        </a:spcBef>
                        <a:spcAft>
                          <a:spcPts val="0"/>
                        </a:spcAft>
                      </a:pPr>
                      <a:r>
                        <a:rPr lang="en-US" sz="800">
                          <a:effectLst/>
                          <a:latin typeface="+mn-lt"/>
                        </a:rPr>
                        <a:t>Hypoalbuminemia </a:t>
                      </a:r>
                      <a:endParaRPr lang="en-US" sz="800">
                        <a:effectLst/>
                        <a:latin typeface="+mn-lt"/>
                        <a:ea typeface="Calibri" panose="020F0502020204030204" pitchFamily="34" charset="0"/>
                        <a:cs typeface="Arial" panose="020B0604020202020204" pitchFamily="34" charset="0"/>
                      </a:endParaRPr>
                    </a:p>
                  </a:txBody>
                  <a:tcPr marL="34290" marR="34290" marT="6858" marB="6858" anchor="ctr">
                    <a:solidFill>
                      <a:srgbClr val="F2F2F2"/>
                    </a:solidFill>
                  </a:tcPr>
                </a:tc>
                <a:tc>
                  <a:txBody>
                    <a:bodyPr/>
                    <a:lstStyle/>
                    <a:p>
                      <a:pPr algn="ctr">
                        <a:lnSpc>
                          <a:spcPct val="100000"/>
                        </a:lnSpc>
                      </a:pPr>
                      <a:r>
                        <a:rPr lang="en-US" sz="800">
                          <a:latin typeface="+mn-lt"/>
                        </a:rPr>
                        <a:t>62 (41)</a:t>
                      </a:r>
                      <a:endParaRPr lang="en-US" sz="800">
                        <a:latin typeface="+mn-lt"/>
                        <a:cs typeface="Arial" panose="020B0604020202020204" pitchFamily="34" charset="0"/>
                      </a:endParaRPr>
                    </a:p>
                  </a:txBody>
                  <a:tcPr marL="34290" marR="34290" marT="6858" marB="6858" anchor="ctr">
                    <a:solidFill>
                      <a:srgbClr val="F2F2F2"/>
                    </a:solidFill>
                  </a:tcPr>
                </a:tc>
                <a:tc>
                  <a:txBody>
                    <a:bodyPr/>
                    <a:lstStyle/>
                    <a:p>
                      <a:pPr algn="ctr">
                        <a:lnSpc>
                          <a:spcPct val="100000"/>
                        </a:lnSpc>
                      </a:pPr>
                      <a:r>
                        <a:rPr lang="en-US" sz="800">
                          <a:latin typeface="+mn-lt"/>
                        </a:rPr>
                        <a:t>6 (4)</a:t>
                      </a:r>
                      <a:endParaRPr lang="en-US" sz="800">
                        <a:latin typeface="+mn-lt"/>
                        <a:cs typeface="Arial" panose="020B0604020202020204" pitchFamily="34" charset="0"/>
                      </a:endParaRPr>
                    </a:p>
                  </a:txBody>
                  <a:tcPr marL="34290" marR="34290" marT="6858" marB="6858" anchor="ctr">
                    <a:solidFill>
                      <a:srgbClr val="F2F2F2"/>
                    </a:solidFill>
                  </a:tcPr>
                </a:tc>
                <a:tc>
                  <a:txBody>
                    <a:bodyPr/>
                    <a:lstStyle/>
                    <a:p>
                      <a:pPr algn="ctr">
                        <a:lnSpc>
                          <a:spcPct val="100000"/>
                        </a:lnSpc>
                      </a:pPr>
                      <a:r>
                        <a:rPr lang="en-US" sz="800">
                          <a:latin typeface="+mn-lt"/>
                        </a:rPr>
                        <a:t>15 (10)</a:t>
                      </a:r>
                      <a:endParaRPr lang="en-US" sz="800">
                        <a:latin typeface="+mn-lt"/>
                        <a:cs typeface="Arial" panose="020B0604020202020204" pitchFamily="34" charset="0"/>
                      </a:endParaRPr>
                    </a:p>
                  </a:txBody>
                  <a:tcPr marL="34290" marR="34290" marT="6858" marB="6858" anchor="ctr">
                    <a:solidFill>
                      <a:srgbClr val="F2F2F2"/>
                    </a:solidFill>
                  </a:tcPr>
                </a:tc>
                <a:tc>
                  <a:txBody>
                    <a:bodyPr/>
                    <a:lstStyle/>
                    <a:p>
                      <a:pPr algn="ctr">
                        <a:lnSpc>
                          <a:spcPct val="100000"/>
                        </a:lnSpc>
                      </a:pPr>
                      <a:r>
                        <a:rPr lang="en-US" sz="800">
                          <a:latin typeface="+mn-lt"/>
                        </a:rPr>
                        <a:t>0</a:t>
                      </a:r>
                      <a:endParaRPr lang="en-US" sz="800">
                        <a:latin typeface="+mn-lt"/>
                        <a:cs typeface="Arial" panose="020B0604020202020204" pitchFamily="34" charset="0"/>
                      </a:endParaRPr>
                    </a:p>
                  </a:txBody>
                  <a:tcPr marL="34290" marR="34290" marT="6858" marB="6858" anchor="ctr">
                    <a:solidFill>
                      <a:srgbClr val="F2F2F2"/>
                    </a:solidFill>
                  </a:tcPr>
                </a:tc>
                <a:extLst>
                  <a:ext uri="{0D108BD9-81ED-4DB2-BD59-A6C34878D82A}">
                    <a16:rowId xmlns:a16="http://schemas.microsoft.com/office/drawing/2014/main" val="1318775428"/>
                  </a:ext>
                </a:extLst>
              </a:tr>
              <a:tr h="217757">
                <a:tc>
                  <a:txBody>
                    <a:bodyPr/>
                    <a:lstStyle/>
                    <a:p>
                      <a:pPr marL="0" marR="0">
                        <a:lnSpc>
                          <a:spcPct val="100000"/>
                        </a:lnSpc>
                        <a:spcBef>
                          <a:spcPts val="0"/>
                        </a:spcBef>
                        <a:spcAft>
                          <a:spcPts val="0"/>
                        </a:spcAft>
                      </a:pPr>
                      <a:r>
                        <a:rPr lang="en-US" sz="800">
                          <a:effectLst/>
                          <a:latin typeface="+mn-lt"/>
                        </a:rPr>
                        <a:t>Peripheral edema </a:t>
                      </a:r>
                      <a:endParaRPr lang="en-US" sz="800">
                        <a:effectLst/>
                        <a:latin typeface="+mn-lt"/>
                        <a:ea typeface="Calibri" panose="020F0502020204030204" pitchFamily="34" charset="0"/>
                        <a:cs typeface="Arial" panose="020B0604020202020204" pitchFamily="34" charset="0"/>
                      </a:endParaRPr>
                    </a:p>
                  </a:txBody>
                  <a:tcPr marL="34290" marR="34290" marT="6858" marB="6858" anchor="ctr">
                    <a:lnB w="12700" cap="flat" cmpd="sng" algn="ctr">
                      <a:solidFill>
                        <a:schemeClr val="tx1"/>
                      </a:solidFill>
                      <a:prstDash val="solid"/>
                      <a:round/>
                      <a:headEnd type="none" w="med" len="med"/>
                      <a:tailEnd type="none" w="med" len="med"/>
                    </a:lnB>
                    <a:solidFill>
                      <a:srgbClr val="F2F2F2"/>
                    </a:solidFill>
                  </a:tcPr>
                </a:tc>
                <a:tc>
                  <a:txBody>
                    <a:bodyPr/>
                    <a:lstStyle/>
                    <a:p>
                      <a:pPr algn="ctr">
                        <a:lnSpc>
                          <a:spcPct val="100000"/>
                        </a:lnSpc>
                      </a:pPr>
                      <a:r>
                        <a:rPr lang="en-US" sz="800">
                          <a:latin typeface="+mn-lt"/>
                        </a:rPr>
                        <a:t>45 (30)</a:t>
                      </a:r>
                      <a:endParaRPr lang="en-US" sz="800">
                        <a:latin typeface="+mn-lt"/>
                        <a:cs typeface="Arial" panose="020B0604020202020204" pitchFamily="34" charset="0"/>
                      </a:endParaRPr>
                    </a:p>
                  </a:txBody>
                  <a:tcPr marL="34290" marR="34290" marT="6858" marB="6858" anchor="ctr">
                    <a:lnB w="12700" cap="flat" cmpd="sng" algn="ctr">
                      <a:solidFill>
                        <a:schemeClr val="tx1"/>
                      </a:solidFill>
                      <a:prstDash val="solid"/>
                      <a:round/>
                      <a:headEnd type="none" w="med" len="med"/>
                      <a:tailEnd type="none" w="med" len="med"/>
                    </a:lnB>
                    <a:solidFill>
                      <a:srgbClr val="F2F2F2"/>
                    </a:solidFill>
                  </a:tcPr>
                </a:tc>
                <a:tc>
                  <a:txBody>
                    <a:bodyPr/>
                    <a:lstStyle/>
                    <a:p>
                      <a:pPr algn="ctr">
                        <a:lnSpc>
                          <a:spcPct val="100000"/>
                        </a:lnSpc>
                      </a:pPr>
                      <a:r>
                        <a:rPr lang="en-US" sz="800">
                          <a:latin typeface="+mn-lt"/>
                        </a:rPr>
                        <a:t>2 (1)</a:t>
                      </a:r>
                      <a:endParaRPr lang="en-US" sz="800">
                        <a:latin typeface="+mn-lt"/>
                        <a:cs typeface="Arial" panose="020B0604020202020204" pitchFamily="34" charset="0"/>
                      </a:endParaRPr>
                    </a:p>
                  </a:txBody>
                  <a:tcPr marL="34290" marR="34290" marT="6858" marB="6858" anchor="ctr">
                    <a:lnB w="12700" cap="flat" cmpd="sng" algn="ctr">
                      <a:solidFill>
                        <a:schemeClr val="tx1"/>
                      </a:solidFill>
                      <a:prstDash val="solid"/>
                      <a:round/>
                      <a:headEnd type="none" w="med" len="med"/>
                      <a:tailEnd type="none" w="med" len="med"/>
                    </a:lnB>
                    <a:solidFill>
                      <a:srgbClr val="F2F2F2"/>
                    </a:solidFill>
                  </a:tcPr>
                </a:tc>
                <a:tc>
                  <a:txBody>
                    <a:bodyPr/>
                    <a:lstStyle/>
                    <a:p>
                      <a:pPr algn="ctr">
                        <a:lnSpc>
                          <a:spcPct val="100000"/>
                        </a:lnSpc>
                      </a:pPr>
                      <a:r>
                        <a:rPr lang="en-US" sz="800">
                          <a:latin typeface="+mn-lt"/>
                        </a:rPr>
                        <a:t>16 (10)</a:t>
                      </a:r>
                      <a:endParaRPr lang="en-US" sz="800">
                        <a:latin typeface="+mn-lt"/>
                        <a:cs typeface="Arial" panose="020B0604020202020204" pitchFamily="34" charset="0"/>
                      </a:endParaRPr>
                    </a:p>
                  </a:txBody>
                  <a:tcPr marL="34290" marR="34290" marT="6858" marB="6858" anchor="ctr">
                    <a:lnB w="12700" cap="flat" cmpd="sng" algn="ctr">
                      <a:solidFill>
                        <a:schemeClr val="tx1"/>
                      </a:solidFill>
                      <a:prstDash val="solid"/>
                      <a:round/>
                      <a:headEnd type="none" w="med" len="med"/>
                      <a:tailEnd type="none" w="med" len="med"/>
                    </a:lnB>
                    <a:solidFill>
                      <a:srgbClr val="F2F2F2"/>
                    </a:solidFill>
                  </a:tcPr>
                </a:tc>
                <a:tc>
                  <a:txBody>
                    <a:bodyPr/>
                    <a:lstStyle/>
                    <a:p>
                      <a:pPr algn="ctr">
                        <a:lnSpc>
                          <a:spcPct val="100000"/>
                        </a:lnSpc>
                      </a:pPr>
                      <a:r>
                        <a:rPr lang="en-US" sz="800">
                          <a:latin typeface="+mn-lt"/>
                        </a:rPr>
                        <a:t>0</a:t>
                      </a:r>
                      <a:endParaRPr lang="en-US" sz="800">
                        <a:latin typeface="+mn-lt"/>
                        <a:cs typeface="Arial" panose="020B0604020202020204" pitchFamily="34" charset="0"/>
                      </a:endParaRPr>
                    </a:p>
                  </a:txBody>
                  <a:tcPr marL="34290" marR="34290" marT="6858" marB="6858" anchor="ctr">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2357948611"/>
                  </a:ext>
                </a:extLst>
              </a:tr>
            </a:tbl>
          </a:graphicData>
        </a:graphic>
      </p:graphicFrame>
      <p:pic>
        <p:nvPicPr>
          <p:cNvPr id="7" name="Picture 6">
            <a:extLst>
              <a:ext uri="{FF2B5EF4-FFF2-40B4-BE49-F238E27FC236}">
                <a16:creationId xmlns:a16="http://schemas.microsoft.com/office/drawing/2014/main" id="{E525939A-7BED-0E16-6876-CACB48CE9C8B}"/>
              </a:ext>
            </a:extLst>
          </p:cNvPr>
          <p:cNvPicPr>
            <a:picLocks noChangeAspect="1"/>
          </p:cNvPicPr>
          <p:nvPr/>
        </p:nvPicPr>
        <p:blipFill>
          <a:blip r:embed="rId8"/>
          <a:stretch>
            <a:fillRect/>
          </a:stretch>
        </p:blipFill>
        <p:spPr>
          <a:xfrm>
            <a:off x="33478" y="3287534"/>
            <a:ext cx="4157148" cy="1536337"/>
          </a:xfrm>
          <a:prstGeom prst="rect">
            <a:avLst/>
          </a:prstGeom>
        </p:spPr>
      </p:pic>
    </p:spTree>
    <p:extLst>
      <p:ext uri="{BB962C8B-B14F-4D97-AF65-F5344CB8AC3E}">
        <p14:creationId xmlns:p14="http://schemas.microsoft.com/office/powerpoint/2010/main" val="109312208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ED97E81-8116-1669-C705-3F83345184C5}"/>
              </a:ext>
            </a:extLst>
          </p:cNvPr>
          <p:cNvSpPr>
            <a:spLocks noGrp="1"/>
          </p:cNvSpPr>
          <p:nvPr>
            <p:ph sz="half" idx="1"/>
          </p:nvPr>
        </p:nvSpPr>
        <p:spPr>
          <a:xfrm>
            <a:off x="685800" y="1117600"/>
            <a:ext cx="5753100" cy="2936240"/>
          </a:xfrm>
        </p:spPr>
        <p:txBody>
          <a:bodyPr/>
          <a:lstStyle/>
          <a:p>
            <a:r>
              <a:rPr lang="en-US" i="1"/>
              <a:t>ALK+ </a:t>
            </a:r>
            <a:r>
              <a:rPr lang="en-US"/>
              <a:t>resected NSCLC</a:t>
            </a:r>
          </a:p>
          <a:p>
            <a:r>
              <a:rPr lang="en-US" err="1"/>
              <a:t>Repotrectinib</a:t>
            </a:r>
            <a:r>
              <a:rPr lang="en-US"/>
              <a:t> in </a:t>
            </a:r>
            <a:r>
              <a:rPr lang="en-US" i="1"/>
              <a:t>ROS1</a:t>
            </a:r>
            <a:r>
              <a:rPr lang="en-US"/>
              <a:t>+ NSCLC</a:t>
            </a:r>
          </a:p>
        </p:txBody>
      </p:sp>
      <p:sp>
        <p:nvSpPr>
          <p:cNvPr id="3" name="Title 2">
            <a:extLst>
              <a:ext uri="{FF2B5EF4-FFF2-40B4-BE49-F238E27FC236}">
                <a16:creationId xmlns:a16="http://schemas.microsoft.com/office/drawing/2014/main" id="{227B8624-6542-6AB2-D104-77C8CD50CC4C}"/>
              </a:ext>
            </a:extLst>
          </p:cNvPr>
          <p:cNvSpPr>
            <a:spLocks noGrp="1"/>
          </p:cNvSpPr>
          <p:nvPr>
            <p:ph type="title"/>
          </p:nvPr>
        </p:nvSpPr>
        <p:spPr/>
        <p:txBody>
          <a:bodyPr/>
          <a:lstStyle/>
          <a:p>
            <a:r>
              <a:rPr lang="en-US"/>
              <a:t>Other Targeted Therapies</a:t>
            </a:r>
          </a:p>
        </p:txBody>
      </p:sp>
    </p:spTree>
    <p:extLst>
      <p:ext uri="{BB962C8B-B14F-4D97-AF65-F5344CB8AC3E}">
        <p14:creationId xmlns:p14="http://schemas.microsoft.com/office/powerpoint/2010/main" val="372454935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F4689-6D68-44CA-83AD-BF7FB9E21A46}"/>
              </a:ext>
            </a:extLst>
          </p:cNvPr>
          <p:cNvSpPr>
            <a:spLocks noGrp="1"/>
          </p:cNvSpPr>
          <p:nvPr>
            <p:ph type="title"/>
          </p:nvPr>
        </p:nvSpPr>
        <p:spPr>
          <a:xfrm>
            <a:off x="459000" y="51500"/>
            <a:ext cx="8569367" cy="757409"/>
          </a:xfrm>
        </p:spPr>
        <p:txBody>
          <a:bodyPr/>
          <a:lstStyle/>
          <a:p>
            <a:r>
              <a:rPr lang="en-GB"/>
              <a:t>ALINA: Adjuvant alectinib vs chemotherapy among patients </a:t>
            </a:r>
            <a:br>
              <a:rPr lang="en-GB"/>
            </a:br>
            <a:r>
              <a:rPr lang="en-GB"/>
              <a:t>with early-stage </a:t>
            </a:r>
            <a:r>
              <a:rPr lang="en-GB" i="1"/>
              <a:t>ALK</a:t>
            </a:r>
            <a:r>
              <a:rPr lang="en-GB"/>
              <a:t>+ NSCLC (pre-specified interim DFS analysis)</a:t>
            </a:r>
          </a:p>
        </p:txBody>
      </p:sp>
      <p:sp>
        <p:nvSpPr>
          <p:cNvPr id="3" name="Text Placeholder 2">
            <a:extLst>
              <a:ext uri="{FF2B5EF4-FFF2-40B4-BE49-F238E27FC236}">
                <a16:creationId xmlns:a16="http://schemas.microsoft.com/office/drawing/2014/main" id="{6E73E851-AE2E-4082-B9BF-91764D68C7A4}"/>
              </a:ext>
            </a:extLst>
          </p:cNvPr>
          <p:cNvSpPr>
            <a:spLocks noGrp="1"/>
          </p:cNvSpPr>
          <p:nvPr>
            <p:ph type="body" sz="quarter" idx="10"/>
          </p:nvPr>
        </p:nvSpPr>
        <p:spPr>
          <a:xfrm>
            <a:off x="3416299" y="4887998"/>
            <a:ext cx="5428503" cy="148575"/>
          </a:xfrm>
        </p:spPr>
        <p:txBody>
          <a:bodyPr/>
          <a:lstStyle/>
          <a:p>
            <a:r>
              <a:rPr lang="en-GB"/>
              <a:t>Solomon BJ, et al. ESMO 2023. Abstract LBA2.  </a:t>
            </a:r>
          </a:p>
        </p:txBody>
      </p:sp>
      <p:sp>
        <p:nvSpPr>
          <p:cNvPr id="4" name="Rectangle: Rounded Corners 3">
            <a:extLst>
              <a:ext uri="{FF2B5EF4-FFF2-40B4-BE49-F238E27FC236}">
                <a16:creationId xmlns:a16="http://schemas.microsoft.com/office/drawing/2014/main" id="{5FE4AA2E-CF3F-BC0C-6A0C-A94A7D9EDC64}"/>
              </a:ext>
            </a:extLst>
          </p:cNvPr>
          <p:cNvSpPr/>
          <p:nvPr/>
        </p:nvSpPr>
        <p:spPr>
          <a:xfrm>
            <a:off x="313629" y="943260"/>
            <a:ext cx="1867441" cy="2249288"/>
          </a:xfrm>
          <a:prstGeom prst="round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pPr defTabSz="685800">
              <a:defRPr/>
            </a:pPr>
            <a:r>
              <a:rPr lang="en-US" sz="1050" b="1">
                <a:solidFill>
                  <a:srgbClr val="FFFFFF"/>
                </a:solidFill>
                <a:latin typeface="Calibri" panose="020F0502020204030204"/>
              </a:rPr>
              <a:t>Key eligibility</a:t>
            </a:r>
          </a:p>
          <a:p>
            <a:pPr marL="113408" indent="-113408" defTabSz="685800">
              <a:buFont typeface="Arial" panose="020B0604020202020204" pitchFamily="34" charset="0"/>
              <a:buChar char="•"/>
              <a:defRPr/>
            </a:pPr>
            <a:r>
              <a:rPr lang="en-US" sz="1050">
                <a:solidFill>
                  <a:srgbClr val="FFFFFF"/>
                </a:solidFill>
                <a:latin typeface="Calibri" panose="020F0502020204030204"/>
              </a:rPr>
              <a:t>Stage IIIB/IV </a:t>
            </a:r>
            <a:r>
              <a:rPr lang="en-US" sz="1050" i="1">
                <a:solidFill>
                  <a:srgbClr val="FFFFFF"/>
                </a:solidFill>
                <a:latin typeface="Calibri" panose="020F0502020204030204"/>
              </a:rPr>
              <a:t>ALK</a:t>
            </a:r>
            <a:r>
              <a:rPr lang="en-US" sz="1050">
                <a:solidFill>
                  <a:srgbClr val="FFFFFF"/>
                </a:solidFill>
                <a:latin typeface="Calibri" panose="020F0502020204030204"/>
              </a:rPr>
              <a:t>+ NSCLC</a:t>
            </a:r>
          </a:p>
          <a:p>
            <a:pPr marL="113408" indent="-113408" defTabSz="685800">
              <a:buFont typeface="Arial" panose="020B0604020202020204" pitchFamily="34" charset="0"/>
              <a:buChar char="•"/>
              <a:defRPr/>
            </a:pPr>
            <a:r>
              <a:rPr lang="en-US" sz="1050">
                <a:solidFill>
                  <a:srgbClr val="FFFFFF"/>
                </a:solidFill>
                <a:latin typeface="Calibri" panose="020F0502020204030204"/>
              </a:rPr>
              <a:t>No prior systemic treatment for metastatic disease</a:t>
            </a:r>
          </a:p>
          <a:p>
            <a:pPr marL="113408" indent="-113408" defTabSz="685800">
              <a:buFont typeface="Arial" panose="020B0604020202020204" pitchFamily="34" charset="0"/>
              <a:buChar char="•"/>
              <a:defRPr/>
            </a:pPr>
            <a:r>
              <a:rPr lang="en-US" sz="1050">
                <a:solidFill>
                  <a:srgbClr val="FFFFFF"/>
                </a:solidFill>
                <a:latin typeface="Calibri" panose="020F0502020204030204"/>
              </a:rPr>
              <a:t>ECOG PS 0</a:t>
            </a:r>
            <a:r>
              <a:rPr lang="en-US" sz="1050">
                <a:solidFill>
                  <a:srgbClr val="FFFFFF"/>
                </a:solidFill>
                <a:latin typeface="Calibri" panose="020F0502020204030204"/>
                <a:cs typeface="Arial" panose="020B0604020202020204" pitchFamily="34" charset="0"/>
              </a:rPr>
              <a:t>–</a:t>
            </a:r>
            <a:r>
              <a:rPr lang="en-US" sz="1050">
                <a:solidFill>
                  <a:srgbClr val="FFFFFF"/>
                </a:solidFill>
                <a:latin typeface="Calibri" panose="020F0502020204030204"/>
              </a:rPr>
              <a:t>1</a:t>
            </a:r>
          </a:p>
          <a:p>
            <a:pPr marL="113408" indent="-113408" defTabSz="685800">
              <a:buFont typeface="Arial" panose="020B0604020202020204" pitchFamily="34" charset="0"/>
              <a:buChar char="•"/>
              <a:defRPr/>
            </a:pPr>
            <a:r>
              <a:rPr lang="en-US" sz="1050">
                <a:solidFill>
                  <a:srgbClr val="FFFFFF"/>
                </a:solidFill>
                <a:latin typeface="Calibri" panose="020F0502020204030204"/>
              </a:rPr>
              <a:t>Asymptomatic treated or untreated CNS metastases were permitted</a:t>
            </a:r>
          </a:p>
          <a:p>
            <a:pPr marL="113408" indent="-113408" defTabSz="685800">
              <a:buFont typeface="Arial" panose="020B0604020202020204" pitchFamily="34" charset="0"/>
              <a:buChar char="•"/>
              <a:defRPr/>
            </a:pPr>
            <a:r>
              <a:rPr lang="en-US" sz="1050">
                <a:solidFill>
                  <a:srgbClr val="FFFFFF"/>
                </a:solidFill>
                <a:latin typeface="Calibri" panose="020F0502020204030204"/>
              </a:rPr>
              <a:t>≥1 extracranial measurable target lesion (RECIST v1.1) with no prior radiation required</a:t>
            </a:r>
          </a:p>
        </p:txBody>
      </p:sp>
      <p:sp>
        <p:nvSpPr>
          <p:cNvPr id="5" name="Oval 4">
            <a:extLst>
              <a:ext uri="{FF2B5EF4-FFF2-40B4-BE49-F238E27FC236}">
                <a16:creationId xmlns:a16="http://schemas.microsoft.com/office/drawing/2014/main" id="{3FBA5EFA-DD0E-E175-7524-91F2765B8B42}"/>
              </a:ext>
            </a:extLst>
          </p:cNvPr>
          <p:cNvSpPr/>
          <p:nvPr/>
        </p:nvSpPr>
        <p:spPr>
          <a:xfrm>
            <a:off x="2248042" y="1895503"/>
            <a:ext cx="395343" cy="41148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r>
              <a:rPr lang="en-GB" sz="1350">
                <a:solidFill>
                  <a:srgbClr val="FFFFFF"/>
                </a:solidFill>
                <a:latin typeface="Calibri" panose="020F0502020204030204"/>
              </a:rPr>
              <a:t>R</a:t>
            </a:r>
            <a:br>
              <a:rPr lang="en-GB" sz="1350">
                <a:solidFill>
                  <a:srgbClr val="FFFFFF"/>
                </a:solidFill>
                <a:latin typeface="Calibri" panose="020F0502020204030204"/>
              </a:rPr>
            </a:br>
            <a:r>
              <a:rPr lang="en-GB" sz="825" b="1">
                <a:solidFill>
                  <a:srgbClr val="FFFFFF"/>
                </a:solidFill>
                <a:latin typeface="Calibri" panose="020F0502020204030204"/>
              </a:rPr>
              <a:t>1:1</a:t>
            </a:r>
            <a:endParaRPr lang="en-GB" sz="1350" b="1">
              <a:solidFill>
                <a:srgbClr val="FFFFFF"/>
              </a:solidFill>
              <a:latin typeface="Calibri" panose="020F0502020204030204"/>
            </a:endParaRPr>
          </a:p>
        </p:txBody>
      </p:sp>
      <p:cxnSp>
        <p:nvCxnSpPr>
          <p:cNvPr id="6" name="Straight Connector 5">
            <a:extLst>
              <a:ext uri="{FF2B5EF4-FFF2-40B4-BE49-F238E27FC236}">
                <a16:creationId xmlns:a16="http://schemas.microsoft.com/office/drawing/2014/main" id="{AB4A1F8A-4C13-F7C2-3053-80ADE699C0FA}"/>
              </a:ext>
            </a:extLst>
          </p:cNvPr>
          <p:cNvCxnSpPr>
            <a:cxnSpLocks/>
          </p:cNvCxnSpPr>
          <p:nvPr/>
        </p:nvCxnSpPr>
        <p:spPr>
          <a:xfrm>
            <a:off x="2120347" y="2101243"/>
            <a:ext cx="115633" cy="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D527A22C-4F19-C2B4-CD2D-285772AB6CCF}"/>
              </a:ext>
            </a:extLst>
          </p:cNvPr>
          <p:cNvGrpSpPr/>
          <p:nvPr/>
        </p:nvGrpSpPr>
        <p:grpSpPr>
          <a:xfrm>
            <a:off x="2643385" y="1645635"/>
            <a:ext cx="171253" cy="909523"/>
            <a:chOff x="3524513" y="2191005"/>
            <a:chExt cx="451006" cy="1212697"/>
          </a:xfrm>
        </p:grpSpPr>
        <p:cxnSp>
          <p:nvCxnSpPr>
            <p:cNvPr id="13" name="Connector: Elbow 12">
              <a:extLst>
                <a:ext uri="{FF2B5EF4-FFF2-40B4-BE49-F238E27FC236}">
                  <a16:creationId xmlns:a16="http://schemas.microsoft.com/office/drawing/2014/main" id="{6E4B4613-7E24-4DC6-AE77-F4B2A91C4481}"/>
                </a:ext>
              </a:extLst>
            </p:cNvPr>
            <p:cNvCxnSpPr>
              <a:cxnSpLocks/>
              <a:stCxn id="5" idx="6"/>
            </p:cNvCxnSpPr>
            <p:nvPr/>
          </p:nvCxnSpPr>
          <p:spPr>
            <a:xfrm flipV="1">
              <a:off x="3524513" y="2191005"/>
              <a:ext cx="451006" cy="607478"/>
            </a:xfrm>
            <a:prstGeom prst="bent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8E16EED7-3141-6069-F806-0D5B5CE34601}"/>
                </a:ext>
              </a:extLst>
            </p:cNvPr>
            <p:cNvCxnSpPr>
              <a:cxnSpLocks/>
              <a:stCxn id="5" idx="6"/>
            </p:cNvCxnSpPr>
            <p:nvPr/>
          </p:nvCxnSpPr>
          <p:spPr>
            <a:xfrm>
              <a:off x="3524513" y="2798483"/>
              <a:ext cx="451006" cy="605219"/>
            </a:xfrm>
            <a:prstGeom prst="bent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651A936A-51F2-AFDC-E86A-F7722483F29A}"/>
              </a:ext>
            </a:extLst>
          </p:cNvPr>
          <p:cNvGrpSpPr/>
          <p:nvPr/>
        </p:nvGrpSpPr>
        <p:grpSpPr>
          <a:xfrm>
            <a:off x="375697" y="3274011"/>
            <a:ext cx="1635187" cy="1012192"/>
            <a:chOff x="2349572" y="3993791"/>
            <a:chExt cx="4118964" cy="1206364"/>
          </a:xfrm>
        </p:grpSpPr>
        <p:sp>
          <p:nvSpPr>
            <p:cNvPr id="16" name="Rectangle 15">
              <a:extLst>
                <a:ext uri="{FF2B5EF4-FFF2-40B4-BE49-F238E27FC236}">
                  <a16:creationId xmlns:a16="http://schemas.microsoft.com/office/drawing/2014/main" id="{2BB29015-7AEC-B287-F683-A470296B0B51}"/>
                </a:ext>
              </a:extLst>
            </p:cNvPr>
            <p:cNvSpPr/>
            <p:nvPr/>
          </p:nvSpPr>
          <p:spPr>
            <a:xfrm>
              <a:off x="2349572" y="4304774"/>
              <a:ext cx="4118964" cy="895381"/>
            </a:xfrm>
            <a:prstGeom prst="rect">
              <a:avLst/>
            </a:prstGeom>
            <a:solidFill>
              <a:schemeClr val="tx2">
                <a:lumMod val="10000"/>
                <a:lumOff val="90000"/>
              </a:schemeClr>
            </a:solidFill>
            <a:ln w="9525" cap="flat" cmpd="sng" algn="ctr">
              <a:noFill/>
              <a:prstDash val="solid"/>
            </a:ln>
            <a:effectLst/>
          </p:spPr>
          <p:txBody>
            <a:bodyPr rtlCol="0" anchor="ctr" anchorCtr="0"/>
            <a:lstStyle/>
            <a:p>
              <a:pPr marL="113408" indent="-113408" defTabSz="685800">
                <a:buFont typeface="Arial" panose="020B0604020202020204" pitchFamily="34" charset="0"/>
                <a:buChar char="•"/>
                <a:defRPr/>
              </a:pPr>
              <a:r>
                <a:rPr lang="en-US" sz="1050">
                  <a:solidFill>
                    <a:srgbClr val="223341"/>
                  </a:solidFill>
                  <a:latin typeface="Calibri" panose="020F0502020204030204"/>
                  <a:ea typeface="+mn-ea"/>
                  <a:cs typeface="Arial" charset="0"/>
                </a:rPr>
                <a:t>Disease stage per UICC/AJCC 7th edition: </a:t>
              </a:r>
              <a:br>
                <a:rPr lang="en-US" sz="1050">
                  <a:solidFill>
                    <a:srgbClr val="223341"/>
                  </a:solidFill>
                  <a:latin typeface="Calibri" panose="020F0502020204030204"/>
                  <a:ea typeface="+mn-ea"/>
                  <a:cs typeface="Arial" charset="0"/>
                </a:rPr>
              </a:br>
              <a:r>
                <a:rPr lang="en-US" sz="1050">
                  <a:solidFill>
                    <a:srgbClr val="223341"/>
                  </a:solidFill>
                  <a:latin typeface="Calibri" panose="020F0502020204030204"/>
                  <a:ea typeface="+mn-ea"/>
                  <a:cs typeface="Arial" charset="0"/>
                </a:rPr>
                <a:t>IB (≥4 cm) vs II vs IIIA</a:t>
              </a:r>
            </a:p>
            <a:p>
              <a:pPr marL="113408" indent="-113408" defTabSz="685800">
                <a:buFont typeface="Arial" panose="020B0604020202020204" pitchFamily="34" charset="0"/>
                <a:buChar char="•"/>
                <a:defRPr/>
              </a:pPr>
              <a:r>
                <a:rPr lang="en-US" sz="1050">
                  <a:solidFill>
                    <a:srgbClr val="223341"/>
                  </a:solidFill>
                  <a:latin typeface="Calibri" panose="020F0502020204030204"/>
                  <a:ea typeface="+mn-ea"/>
                  <a:cs typeface="Arial" charset="0"/>
                </a:rPr>
                <a:t>Race: Asian vs non-Asian</a:t>
              </a:r>
            </a:p>
          </p:txBody>
        </p:sp>
        <p:sp>
          <p:nvSpPr>
            <p:cNvPr id="17" name="TextBox 16">
              <a:extLst>
                <a:ext uri="{FF2B5EF4-FFF2-40B4-BE49-F238E27FC236}">
                  <a16:creationId xmlns:a16="http://schemas.microsoft.com/office/drawing/2014/main" id="{FB1ED792-EED5-A14A-8BE4-5191DDC86EF2}"/>
                </a:ext>
              </a:extLst>
            </p:cNvPr>
            <p:cNvSpPr txBox="1"/>
            <p:nvPr/>
          </p:nvSpPr>
          <p:spPr>
            <a:xfrm>
              <a:off x="2358207" y="3993791"/>
              <a:ext cx="4110329" cy="330137"/>
            </a:xfrm>
            <a:prstGeom prst="rect">
              <a:avLst/>
            </a:prstGeom>
            <a:solidFill>
              <a:schemeClr val="tx2"/>
            </a:solidFill>
          </p:spPr>
          <p:txBody>
            <a:bodyPr wrap="square" rtlCol="0">
              <a:spAutoFit/>
            </a:bodyPr>
            <a:lstStyle/>
            <a:p>
              <a:pPr defTabSz="604815" fontAlgn="auto">
                <a:spcBef>
                  <a:spcPts val="0"/>
                </a:spcBef>
                <a:spcAft>
                  <a:spcPts val="0"/>
                </a:spcAft>
                <a:defRPr/>
              </a:pPr>
              <a:r>
                <a:rPr lang="en-GB" sz="1200" b="1" kern="0">
                  <a:solidFill>
                    <a:prstClr val="white"/>
                  </a:solidFill>
                  <a:latin typeface="Calibri" panose="020F0502020204030204"/>
                  <a:ea typeface="MS PGothic" panose="020B0600070205080204" pitchFamily="34" charset="-128"/>
                  <a:cs typeface="Arial" charset="0"/>
                </a:rPr>
                <a:t>Stratification factors</a:t>
              </a:r>
              <a:endParaRPr lang="en-GB" sz="1200" b="1" kern="0" baseline="30000">
                <a:solidFill>
                  <a:prstClr val="white"/>
                </a:solidFill>
                <a:latin typeface="Calibri" panose="020F0502020204030204"/>
                <a:ea typeface="MS PGothic" panose="020B0600070205080204" pitchFamily="34" charset="-128"/>
                <a:cs typeface="Arial" charset="0"/>
              </a:endParaRPr>
            </a:p>
          </p:txBody>
        </p:sp>
      </p:grpSp>
      <p:sp>
        <p:nvSpPr>
          <p:cNvPr id="27" name="Google Shape;267;p7">
            <a:extLst>
              <a:ext uri="{FF2B5EF4-FFF2-40B4-BE49-F238E27FC236}">
                <a16:creationId xmlns:a16="http://schemas.microsoft.com/office/drawing/2014/main" id="{564D1E1D-A187-3DF7-DC79-1A95F2BDD560}"/>
              </a:ext>
            </a:extLst>
          </p:cNvPr>
          <p:cNvSpPr/>
          <p:nvPr/>
        </p:nvSpPr>
        <p:spPr>
          <a:xfrm>
            <a:off x="2814637" y="1373827"/>
            <a:ext cx="942974" cy="513000"/>
          </a:xfrm>
          <a:prstGeom prst="rect">
            <a:avLst/>
          </a:prstGeom>
          <a:solidFill>
            <a:schemeClr val="accent3">
              <a:lumMod val="75000"/>
            </a:schemeClr>
          </a:solidFill>
          <a:ln w="9525" cap="flat" cmpd="sng">
            <a:noFill/>
            <a:prstDash val="solid"/>
            <a:round/>
            <a:headEnd type="none" w="sm" len="sm"/>
            <a:tailEnd type="none" w="sm" len="sm"/>
          </a:ln>
          <a:effectLst>
            <a:outerShdw blurRad="114300" dist="38100" dir="5400000" algn="t" rotWithShape="0">
              <a:schemeClr val="dk1">
                <a:alpha val="12156"/>
              </a:schemeClr>
            </a:outerShdw>
          </a:effectLst>
        </p:spPr>
        <p:txBody>
          <a:bodyPr spcFirstLastPara="1" wrap="square" lIns="81000" tIns="25706" rIns="81000" bIns="25706" anchor="ctr" anchorCtr="0">
            <a:noAutofit/>
          </a:bodyPr>
          <a:lstStyle/>
          <a:p>
            <a:pPr algn="ctr" defTabSz="685800">
              <a:lnSpc>
                <a:spcPct val="95000"/>
              </a:lnSpc>
              <a:spcBef>
                <a:spcPts val="0"/>
              </a:spcBef>
              <a:spcAft>
                <a:spcPts val="0"/>
              </a:spcAft>
              <a:buClr>
                <a:srgbClr val="000000"/>
              </a:buClr>
              <a:buSzPts val="1200"/>
              <a:defRPr/>
            </a:pPr>
            <a:r>
              <a:rPr lang="en-US" sz="900" b="1">
                <a:solidFill>
                  <a:srgbClr val="FFFFFF"/>
                </a:solidFill>
                <a:latin typeface="Calibri" panose="020F0502020204030204"/>
                <a:ea typeface="Arial"/>
                <a:cs typeface="Arial"/>
                <a:sym typeface="Arial"/>
              </a:rPr>
              <a:t>Alectinib</a:t>
            </a:r>
            <a:br>
              <a:rPr lang="en-US" sz="900" b="1">
                <a:solidFill>
                  <a:srgbClr val="FFFFFF"/>
                </a:solidFill>
                <a:latin typeface="Calibri" panose="020F0502020204030204"/>
                <a:ea typeface="Arial"/>
                <a:cs typeface="Arial"/>
                <a:sym typeface="Arial"/>
              </a:rPr>
            </a:br>
            <a:r>
              <a:rPr lang="en-US" sz="900" b="1">
                <a:solidFill>
                  <a:srgbClr val="FFFFFF"/>
                </a:solidFill>
                <a:latin typeface="Calibri" panose="020F0502020204030204"/>
                <a:ea typeface="Arial"/>
                <a:cs typeface="Arial"/>
                <a:sym typeface="Arial"/>
              </a:rPr>
              <a:t>600 mg BID</a:t>
            </a:r>
            <a:endParaRPr sz="825">
              <a:solidFill>
                <a:srgbClr val="FFFFFF"/>
              </a:solidFill>
              <a:latin typeface="Calibri" panose="020F0502020204030204"/>
              <a:ea typeface="Arial"/>
              <a:cs typeface="Arial"/>
              <a:sym typeface="Arial"/>
            </a:endParaRPr>
          </a:p>
          <a:p>
            <a:pPr algn="ctr" defTabSz="685800">
              <a:lnSpc>
                <a:spcPct val="95000"/>
              </a:lnSpc>
              <a:spcBef>
                <a:spcPts val="225"/>
              </a:spcBef>
              <a:spcAft>
                <a:spcPts val="0"/>
              </a:spcAft>
              <a:buClr>
                <a:srgbClr val="000000"/>
              </a:buClr>
              <a:buSzPts val="1200"/>
              <a:defRPr/>
            </a:pPr>
            <a:r>
              <a:rPr lang="en-US" sz="900">
                <a:solidFill>
                  <a:srgbClr val="FFFFFF"/>
                </a:solidFill>
                <a:latin typeface="Calibri" panose="020F0502020204030204"/>
                <a:ea typeface="Arial"/>
                <a:cs typeface="Arial"/>
                <a:sym typeface="Arial"/>
              </a:rPr>
              <a:t>2 years</a:t>
            </a:r>
            <a:endParaRPr sz="825">
              <a:solidFill>
                <a:srgbClr val="FFFFFF"/>
              </a:solidFill>
              <a:latin typeface="Calibri" panose="020F0502020204030204"/>
              <a:ea typeface="Arial"/>
              <a:cs typeface="Arial"/>
              <a:sym typeface="Arial"/>
            </a:endParaRPr>
          </a:p>
        </p:txBody>
      </p:sp>
      <p:sp>
        <p:nvSpPr>
          <p:cNvPr id="28" name="Google Shape;272;p7">
            <a:extLst>
              <a:ext uri="{FF2B5EF4-FFF2-40B4-BE49-F238E27FC236}">
                <a16:creationId xmlns:a16="http://schemas.microsoft.com/office/drawing/2014/main" id="{25BF58F5-DF55-7719-6B36-6B8A015F171A}"/>
              </a:ext>
            </a:extLst>
          </p:cNvPr>
          <p:cNvSpPr/>
          <p:nvPr/>
        </p:nvSpPr>
        <p:spPr>
          <a:xfrm>
            <a:off x="2814639" y="2233811"/>
            <a:ext cx="942974" cy="513000"/>
          </a:xfrm>
          <a:prstGeom prst="rect">
            <a:avLst/>
          </a:prstGeom>
          <a:solidFill>
            <a:srgbClr val="808080"/>
          </a:solidFill>
          <a:ln w="9525" cap="flat" cmpd="sng">
            <a:noFill/>
            <a:prstDash val="solid"/>
            <a:round/>
            <a:headEnd type="none" w="sm" len="sm"/>
            <a:tailEnd type="none" w="sm" len="sm"/>
          </a:ln>
          <a:effectLst>
            <a:outerShdw blurRad="114300" dist="38100" dir="5400000" algn="t" rotWithShape="0">
              <a:schemeClr val="dk1">
                <a:alpha val="12156"/>
              </a:schemeClr>
            </a:outerShdw>
          </a:effectLst>
        </p:spPr>
        <p:txBody>
          <a:bodyPr spcFirstLastPara="1" wrap="square" lIns="81000" tIns="25706" rIns="81000" bIns="25706" anchor="ctr" anchorCtr="0">
            <a:noAutofit/>
          </a:bodyPr>
          <a:lstStyle/>
          <a:p>
            <a:pPr algn="ctr" defTabSz="685800">
              <a:lnSpc>
                <a:spcPct val="95000"/>
              </a:lnSpc>
              <a:spcBef>
                <a:spcPts val="0"/>
              </a:spcBef>
              <a:spcAft>
                <a:spcPts val="0"/>
              </a:spcAft>
              <a:buClr>
                <a:srgbClr val="000000"/>
              </a:buClr>
              <a:buSzPts val="1200"/>
              <a:defRPr/>
            </a:pPr>
            <a:r>
              <a:rPr lang="en-US" sz="900" b="1">
                <a:solidFill>
                  <a:srgbClr val="FFFFFF"/>
                </a:solidFill>
                <a:latin typeface="Calibri" panose="020F0502020204030204"/>
                <a:ea typeface="Arial"/>
                <a:cs typeface="Arial"/>
                <a:sym typeface="Arial"/>
              </a:rPr>
              <a:t>Platinum-based chemotherapy</a:t>
            </a:r>
            <a:endParaRPr sz="825">
              <a:solidFill>
                <a:srgbClr val="FFFFFF"/>
              </a:solidFill>
              <a:highlight>
                <a:srgbClr val="FFFF00"/>
              </a:highlight>
              <a:latin typeface="Calibri" panose="020F0502020204030204"/>
              <a:ea typeface="Arial"/>
              <a:cs typeface="Arial"/>
              <a:sym typeface="Arial"/>
            </a:endParaRPr>
          </a:p>
          <a:p>
            <a:pPr algn="ctr" defTabSz="685800">
              <a:lnSpc>
                <a:spcPct val="95000"/>
              </a:lnSpc>
              <a:spcBef>
                <a:spcPts val="225"/>
              </a:spcBef>
              <a:spcAft>
                <a:spcPts val="0"/>
              </a:spcAft>
              <a:buClr>
                <a:srgbClr val="000000"/>
              </a:buClr>
              <a:buSzPts val="1200"/>
              <a:defRPr/>
            </a:pPr>
            <a:r>
              <a:rPr lang="en-US" sz="900">
                <a:solidFill>
                  <a:srgbClr val="FFFFFF"/>
                </a:solidFill>
                <a:latin typeface="Calibri" panose="020F0502020204030204"/>
                <a:ea typeface="Arial"/>
                <a:cs typeface="Arial"/>
                <a:sym typeface="Arial"/>
              </a:rPr>
              <a:t>Q3W; 4 cycles</a:t>
            </a:r>
            <a:endParaRPr sz="825">
              <a:solidFill>
                <a:srgbClr val="FFFFFF"/>
              </a:solidFill>
              <a:latin typeface="Calibri" panose="020F0502020204030204"/>
              <a:ea typeface="Arial"/>
              <a:cs typeface="Arial"/>
              <a:sym typeface="Arial"/>
            </a:endParaRPr>
          </a:p>
        </p:txBody>
      </p:sp>
      <p:sp>
        <p:nvSpPr>
          <p:cNvPr id="37" name="Google Shape;281;p7">
            <a:extLst>
              <a:ext uri="{FF2B5EF4-FFF2-40B4-BE49-F238E27FC236}">
                <a16:creationId xmlns:a16="http://schemas.microsoft.com/office/drawing/2014/main" id="{91B2880F-D308-E2D2-5386-0659BF667206}"/>
              </a:ext>
            </a:extLst>
          </p:cNvPr>
          <p:cNvSpPr txBox="1"/>
          <p:nvPr/>
        </p:nvSpPr>
        <p:spPr>
          <a:xfrm>
            <a:off x="2417175" y="2820600"/>
            <a:ext cx="2726325" cy="483956"/>
          </a:xfrm>
          <a:prstGeom prst="rect">
            <a:avLst/>
          </a:prstGeom>
          <a:noFill/>
          <a:ln>
            <a:noFill/>
          </a:ln>
        </p:spPr>
        <p:txBody>
          <a:bodyPr spcFirstLastPara="1" wrap="square" lIns="68569" tIns="68569" rIns="68569" bIns="68569" anchor="t" anchorCtr="0">
            <a:spAutoFit/>
          </a:bodyPr>
          <a:lstStyle/>
          <a:p>
            <a:pPr marL="128588" indent="-128588" defTabSz="685800">
              <a:lnSpc>
                <a:spcPct val="95000"/>
              </a:lnSpc>
              <a:spcBef>
                <a:spcPts val="0"/>
              </a:spcBef>
              <a:spcAft>
                <a:spcPts val="0"/>
              </a:spcAft>
              <a:buClr>
                <a:srgbClr val="000000"/>
              </a:buClr>
              <a:buSzPts val="1400"/>
              <a:buFont typeface="Arial" panose="020B0604020202020204" pitchFamily="34" charset="0"/>
              <a:buChar char="•"/>
              <a:defRPr/>
            </a:pPr>
            <a:r>
              <a:rPr lang="en-GB" sz="788" i="1">
                <a:solidFill>
                  <a:srgbClr val="223341"/>
                </a:solidFill>
                <a:latin typeface="Arial"/>
                <a:ea typeface="Arial"/>
                <a:cs typeface="Arial"/>
                <a:sym typeface="Arial"/>
              </a:rPr>
              <a:t>Disease assessments (including brain MRI) were conducted: at baseline, every 12 weeks for Year 1–2, every 24 weeks for Year 3–5, then annually</a:t>
            </a:r>
            <a:endParaRPr sz="788" i="1">
              <a:solidFill>
                <a:srgbClr val="000000"/>
              </a:solidFill>
              <a:latin typeface="Arial"/>
              <a:ea typeface="Arial"/>
              <a:cs typeface="Arial"/>
              <a:sym typeface="Arial"/>
            </a:endParaRPr>
          </a:p>
        </p:txBody>
      </p:sp>
      <p:sp>
        <p:nvSpPr>
          <p:cNvPr id="38" name="Rounded Rectangle 40">
            <a:extLst>
              <a:ext uri="{FF2B5EF4-FFF2-40B4-BE49-F238E27FC236}">
                <a16:creationId xmlns:a16="http://schemas.microsoft.com/office/drawing/2014/main" id="{1B472045-9691-DB26-FFB2-19BF7486C570}"/>
              </a:ext>
            </a:extLst>
          </p:cNvPr>
          <p:cNvSpPr/>
          <p:nvPr/>
        </p:nvSpPr>
        <p:spPr>
          <a:xfrm>
            <a:off x="3866738" y="1373828"/>
            <a:ext cx="840994" cy="1372984"/>
          </a:xfrm>
          <a:prstGeom prst="rect">
            <a:avLst/>
          </a:prstGeom>
          <a:solidFill>
            <a:schemeClr val="tx2">
              <a:lumMod val="10000"/>
              <a:lumOff val="90000"/>
            </a:schemeClr>
          </a:solidFill>
          <a:ln w="3175">
            <a:noFill/>
          </a:ln>
        </p:spPr>
        <p:style>
          <a:lnRef idx="1">
            <a:schemeClr val="accent1"/>
          </a:lnRef>
          <a:fillRef idx="3">
            <a:schemeClr val="accent1"/>
          </a:fillRef>
          <a:effectRef idx="2">
            <a:schemeClr val="accent1"/>
          </a:effectRef>
          <a:fontRef idx="minor">
            <a:schemeClr val="lt1"/>
          </a:fontRef>
        </p:style>
        <p:txBody>
          <a:bodyPr lIns="27000" rIns="27000" rtlCol="0" anchor="ctr"/>
          <a:lstStyle/>
          <a:p>
            <a:pPr algn="ctr" defTabSz="685800">
              <a:lnSpc>
                <a:spcPct val="95000"/>
              </a:lnSpc>
              <a:spcBef>
                <a:spcPts val="0"/>
              </a:spcBef>
              <a:spcAft>
                <a:spcPts val="0"/>
              </a:spcAft>
              <a:buClr>
                <a:srgbClr val="000000"/>
              </a:buClr>
              <a:buSzPts val="1200"/>
              <a:defRPr/>
            </a:pPr>
            <a:r>
              <a:rPr lang="en-GB" sz="1200" b="1">
                <a:solidFill>
                  <a:srgbClr val="000000"/>
                </a:solidFill>
                <a:latin typeface="Calibri" panose="020F0502020204030204"/>
                <a:ea typeface="Arial"/>
                <a:cs typeface="Arial"/>
                <a:sym typeface="Arial"/>
              </a:rPr>
              <a:t>Recurrence</a:t>
            </a:r>
          </a:p>
          <a:p>
            <a:pPr algn="ctr" defTabSz="685800">
              <a:lnSpc>
                <a:spcPct val="95000"/>
              </a:lnSpc>
              <a:spcBef>
                <a:spcPts val="0"/>
              </a:spcBef>
              <a:spcAft>
                <a:spcPts val="0"/>
              </a:spcAft>
              <a:buClr>
                <a:srgbClr val="000000"/>
              </a:buClr>
              <a:buSzPts val="1200"/>
              <a:defRPr/>
            </a:pPr>
            <a:r>
              <a:rPr lang="en-GB" sz="900">
                <a:solidFill>
                  <a:srgbClr val="000000"/>
                </a:solidFill>
                <a:latin typeface="Calibri" panose="020F0502020204030204"/>
                <a:ea typeface="Arial"/>
                <a:cs typeface="Arial"/>
                <a:sym typeface="Arial"/>
              </a:rPr>
              <a:t>Further treatments at investigator’s choice</a:t>
            </a:r>
            <a:br>
              <a:rPr lang="en-GB" sz="900">
                <a:solidFill>
                  <a:srgbClr val="000000"/>
                </a:solidFill>
                <a:latin typeface="Calibri" panose="020F0502020204030204"/>
                <a:ea typeface="Arial"/>
                <a:cs typeface="Arial"/>
                <a:sym typeface="Arial"/>
              </a:rPr>
            </a:br>
            <a:r>
              <a:rPr lang="en-GB" sz="900">
                <a:solidFill>
                  <a:srgbClr val="000000"/>
                </a:solidFill>
                <a:latin typeface="Calibri" panose="020F0502020204030204"/>
                <a:ea typeface="Arial"/>
                <a:cs typeface="Arial"/>
                <a:sym typeface="Arial"/>
              </a:rPr>
              <a:t>and survival follow-up</a:t>
            </a:r>
            <a:endParaRPr lang="en-US" sz="900" kern="0">
              <a:solidFill>
                <a:srgbClr val="223341"/>
              </a:solidFill>
              <a:latin typeface="Calibri" panose="020F0502020204030204"/>
              <a:cs typeface="Museo Sans 300" panose="02000000000000000000" pitchFamily="2" charset="0"/>
            </a:endParaRPr>
          </a:p>
        </p:txBody>
      </p:sp>
      <p:sp>
        <p:nvSpPr>
          <p:cNvPr id="39" name="Rectangle 38">
            <a:extLst>
              <a:ext uri="{FF2B5EF4-FFF2-40B4-BE49-F238E27FC236}">
                <a16:creationId xmlns:a16="http://schemas.microsoft.com/office/drawing/2014/main" id="{26DBCCF7-9493-3FFB-7B1C-3EF2261F7013}"/>
              </a:ext>
            </a:extLst>
          </p:cNvPr>
          <p:cNvSpPr/>
          <p:nvPr/>
        </p:nvSpPr>
        <p:spPr>
          <a:xfrm>
            <a:off x="2445714" y="3297371"/>
            <a:ext cx="2367859" cy="1565261"/>
          </a:xfrm>
          <a:prstGeom prst="rect">
            <a:avLst/>
          </a:prstGeom>
          <a:solidFill>
            <a:schemeClr val="accent1">
              <a:lumMod val="20000"/>
              <a:lumOff val="8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defTabSz="685800">
              <a:lnSpc>
                <a:spcPts val="1455"/>
              </a:lnSpc>
              <a:defRPr/>
            </a:pPr>
            <a:r>
              <a:rPr lang="en-US" sz="1050" b="1">
                <a:solidFill>
                  <a:srgbClr val="223341"/>
                </a:solidFill>
                <a:latin typeface="Calibri" panose="020F0502020204030204"/>
              </a:rPr>
              <a:t>Primary endpoint:</a:t>
            </a:r>
          </a:p>
          <a:p>
            <a:pPr marL="202406" indent="-113110" defTabSz="685800">
              <a:lnSpc>
                <a:spcPts val="1455"/>
              </a:lnSpc>
              <a:spcAft>
                <a:spcPts val="0"/>
              </a:spcAft>
              <a:buFont typeface="Arial" panose="020B0604020202020204" pitchFamily="34" charset="0"/>
              <a:buChar char="•"/>
              <a:defRPr/>
            </a:pPr>
            <a:r>
              <a:rPr lang="en-GB" sz="1050">
                <a:solidFill>
                  <a:srgbClr val="223341"/>
                </a:solidFill>
                <a:latin typeface="Calibri" panose="020F0502020204030204"/>
              </a:rPr>
              <a:t>DFS per investigator, tested hierarchically:</a:t>
            </a:r>
          </a:p>
          <a:p>
            <a:pPr marL="403622" lvl="1" indent="-136922" defTabSz="685800">
              <a:lnSpc>
                <a:spcPts val="1455"/>
              </a:lnSpc>
              <a:spcAft>
                <a:spcPts val="225"/>
              </a:spcAft>
              <a:buFont typeface="Arial" panose="020B0604020202020204" pitchFamily="34" charset="0"/>
              <a:buChar char="‒"/>
              <a:defRPr/>
            </a:pPr>
            <a:r>
              <a:rPr lang="en-GB" sz="1050">
                <a:solidFill>
                  <a:srgbClr val="223341"/>
                </a:solidFill>
                <a:latin typeface="Calibri" panose="020F0502020204030204"/>
              </a:rPr>
              <a:t>Stage II–IIIA → ITT (Stage IB–IIIA)</a:t>
            </a:r>
          </a:p>
          <a:p>
            <a:pPr defTabSz="685800">
              <a:lnSpc>
                <a:spcPts val="1455"/>
              </a:lnSpc>
              <a:defRPr/>
            </a:pPr>
            <a:r>
              <a:rPr lang="en-US" sz="1050" b="1">
                <a:solidFill>
                  <a:srgbClr val="223341"/>
                </a:solidFill>
                <a:latin typeface="Calibri" panose="020F0502020204030204"/>
              </a:rPr>
              <a:t>Secondary endpoints:</a:t>
            </a:r>
          </a:p>
          <a:p>
            <a:pPr marL="202406" indent="-113110" defTabSz="685800">
              <a:lnSpc>
                <a:spcPts val="1455"/>
              </a:lnSpc>
              <a:buFont typeface="Arial" panose="020B0604020202020204" pitchFamily="34" charset="0"/>
              <a:buChar char="•"/>
              <a:defRPr/>
            </a:pPr>
            <a:r>
              <a:rPr lang="en-GB" sz="1050">
                <a:solidFill>
                  <a:srgbClr val="223341"/>
                </a:solidFill>
                <a:latin typeface="Calibri" panose="020F0502020204030204"/>
              </a:rPr>
              <a:t>CNS disease-free survival</a:t>
            </a:r>
          </a:p>
          <a:p>
            <a:pPr marL="202406" indent="-113110" defTabSz="685800">
              <a:lnSpc>
                <a:spcPts val="1455"/>
              </a:lnSpc>
              <a:buFont typeface="Arial" panose="020B0604020202020204" pitchFamily="34" charset="0"/>
              <a:buChar char="•"/>
              <a:defRPr/>
            </a:pPr>
            <a:r>
              <a:rPr lang="en-GB" sz="1050">
                <a:solidFill>
                  <a:srgbClr val="223341"/>
                </a:solidFill>
                <a:latin typeface="Calibri" panose="020F0502020204030204"/>
              </a:rPr>
              <a:t>OS</a:t>
            </a:r>
          </a:p>
          <a:p>
            <a:pPr marL="202406" indent="-113110" defTabSz="685800">
              <a:lnSpc>
                <a:spcPts val="1455"/>
              </a:lnSpc>
              <a:buFont typeface="Arial" panose="020B0604020202020204" pitchFamily="34" charset="0"/>
              <a:buChar char="•"/>
              <a:defRPr/>
            </a:pPr>
            <a:r>
              <a:rPr lang="en-GB" sz="1050">
                <a:solidFill>
                  <a:srgbClr val="223341"/>
                </a:solidFill>
                <a:latin typeface="Calibri" panose="020F0502020204030204"/>
              </a:rPr>
              <a:t>Safety</a:t>
            </a:r>
          </a:p>
        </p:txBody>
      </p:sp>
      <p:graphicFrame>
        <p:nvGraphicFramePr>
          <p:cNvPr id="40" name="Table 6">
            <a:extLst>
              <a:ext uri="{FF2B5EF4-FFF2-40B4-BE49-F238E27FC236}">
                <a16:creationId xmlns:a16="http://schemas.microsoft.com/office/drawing/2014/main" id="{E42062BD-DDD3-725F-8E03-0995D42BECAC}"/>
              </a:ext>
            </a:extLst>
          </p:cNvPr>
          <p:cNvGraphicFramePr>
            <a:graphicFrameLocks noGrp="1"/>
          </p:cNvGraphicFramePr>
          <p:nvPr/>
        </p:nvGraphicFramePr>
        <p:xfrm>
          <a:off x="5269178" y="1338206"/>
          <a:ext cx="3636873" cy="3246120"/>
        </p:xfrm>
        <a:graphic>
          <a:graphicData uri="http://schemas.openxmlformats.org/drawingml/2006/table">
            <a:tbl>
              <a:tblPr firstRow="1" bandRow="1">
                <a:tableStyleId>{B301B821-A1FF-4177-AEE7-76D212191A09}</a:tableStyleId>
              </a:tblPr>
              <a:tblGrid>
                <a:gridCol w="1588061">
                  <a:extLst>
                    <a:ext uri="{9D8B030D-6E8A-4147-A177-3AD203B41FA5}">
                      <a16:colId xmlns:a16="http://schemas.microsoft.com/office/drawing/2014/main" val="2144465674"/>
                    </a:ext>
                  </a:extLst>
                </a:gridCol>
                <a:gridCol w="1024406">
                  <a:extLst>
                    <a:ext uri="{9D8B030D-6E8A-4147-A177-3AD203B41FA5}">
                      <a16:colId xmlns:a16="http://schemas.microsoft.com/office/drawing/2014/main" val="387504489"/>
                    </a:ext>
                  </a:extLst>
                </a:gridCol>
                <a:gridCol w="1024406">
                  <a:extLst>
                    <a:ext uri="{9D8B030D-6E8A-4147-A177-3AD203B41FA5}">
                      <a16:colId xmlns:a16="http://schemas.microsoft.com/office/drawing/2014/main" val="1356405454"/>
                    </a:ext>
                  </a:extLst>
                </a:gridCol>
              </a:tblGrid>
              <a:tr h="548640">
                <a:tc>
                  <a:txBody>
                    <a:bodyPr/>
                    <a:lstStyle/>
                    <a:p>
                      <a:r>
                        <a:rPr lang="en-GB" sz="1100">
                          <a:solidFill>
                            <a:schemeClr val="bg2"/>
                          </a:solidFill>
                        </a:rPr>
                        <a:t>Characteristic</a:t>
                      </a:r>
                    </a:p>
                  </a:txBody>
                  <a:tcPr marL="68580" marR="68580" marT="34290" marB="34290" anchor="ctr"/>
                </a:tc>
                <a:tc>
                  <a:txBody>
                    <a:bodyPr/>
                    <a:lstStyle/>
                    <a:p>
                      <a:pPr algn="ctr"/>
                      <a:r>
                        <a:rPr lang="en-GB" sz="1100">
                          <a:solidFill>
                            <a:schemeClr val="bg1"/>
                          </a:solidFill>
                        </a:rPr>
                        <a:t>Alectinib </a:t>
                      </a:r>
                    </a:p>
                    <a:p>
                      <a:pPr algn="ctr"/>
                      <a:r>
                        <a:rPr lang="en-GB" sz="1100">
                          <a:solidFill>
                            <a:schemeClr val="bg1"/>
                          </a:solidFill>
                        </a:rPr>
                        <a:t>(n=130)</a:t>
                      </a:r>
                    </a:p>
                  </a:txBody>
                  <a:tcPr marL="68580" marR="68580" marT="34290" marB="34290" anchor="ctr"/>
                </a:tc>
                <a:tc>
                  <a:txBody>
                    <a:bodyPr/>
                    <a:lstStyle/>
                    <a:p>
                      <a:pPr algn="ctr"/>
                      <a:r>
                        <a:rPr lang="en-GB" sz="1100">
                          <a:solidFill>
                            <a:schemeClr val="bg1"/>
                          </a:solidFill>
                        </a:rPr>
                        <a:t>Chemotherapy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100">
                          <a:solidFill>
                            <a:schemeClr val="bg1"/>
                          </a:solidFill>
                        </a:rPr>
                        <a:t>(n=127)</a:t>
                      </a:r>
                    </a:p>
                  </a:txBody>
                  <a:tcPr marL="68580" marR="68580" marT="34290" marB="34290" anchor="ctr"/>
                </a:tc>
                <a:extLst>
                  <a:ext uri="{0D108BD9-81ED-4DB2-BD59-A6C34878D82A}">
                    <a16:rowId xmlns:a16="http://schemas.microsoft.com/office/drawing/2014/main" val="2806025916"/>
                  </a:ext>
                </a:extLst>
              </a:tr>
              <a:tr h="480060">
                <a:tc>
                  <a:txBody>
                    <a:bodyPr/>
                    <a:lstStyle/>
                    <a:p>
                      <a:r>
                        <a:rPr lang="en-GB" sz="900" b="1"/>
                        <a:t>Median age, years</a:t>
                      </a:r>
                    </a:p>
                    <a:p>
                      <a:pPr marL="268288"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900"/>
                        <a:t>&lt;65 years, %</a:t>
                      </a:r>
                    </a:p>
                    <a:p>
                      <a:pPr marL="268288"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900" b="0" u="none" strike="noStrike" cap="none">
                          <a:solidFill>
                            <a:srgbClr val="000000"/>
                          </a:solidFill>
                          <a:sym typeface="Calibri"/>
                        </a:rPr>
                        <a:t>≥65 years, %</a:t>
                      </a:r>
                      <a:endParaRPr lang="en-US" sz="900" b="0" i="0" u="none" strike="noStrike" cap="none" baseline="30000">
                        <a:solidFill>
                          <a:srgbClr val="000000"/>
                        </a:solidFill>
                        <a:latin typeface="+mn-lt"/>
                        <a:ea typeface="Arial"/>
                        <a:cs typeface="Arial"/>
                        <a:sym typeface="Arial"/>
                      </a:endParaRPr>
                    </a:p>
                  </a:txBody>
                  <a:tcPr marL="68580" marR="68580" marT="34290" marB="34290" anchor="ctr"/>
                </a:tc>
                <a:tc>
                  <a:txBody>
                    <a:bodyPr/>
                    <a:lstStyle/>
                    <a:p>
                      <a:pPr algn="ctr"/>
                      <a:r>
                        <a:rPr lang="en-GB" sz="900"/>
                        <a:t>54 </a:t>
                      </a:r>
                    </a:p>
                    <a:p>
                      <a:pPr algn="ctr"/>
                      <a:r>
                        <a:rPr lang="en-GB" sz="900"/>
                        <a:t>79</a:t>
                      </a:r>
                    </a:p>
                    <a:p>
                      <a:pPr algn="ctr"/>
                      <a:r>
                        <a:rPr lang="en-GB" sz="900"/>
                        <a:t>21</a:t>
                      </a:r>
                    </a:p>
                  </a:txBody>
                  <a:tcPr marL="68580" marR="68580" marT="34290" marB="34290" anchor="ctr"/>
                </a:tc>
                <a:tc>
                  <a:txBody>
                    <a:bodyPr/>
                    <a:lstStyle/>
                    <a:p>
                      <a:pPr algn="ctr"/>
                      <a:r>
                        <a:rPr lang="en-GB" sz="900"/>
                        <a:t>57 </a:t>
                      </a:r>
                    </a:p>
                    <a:p>
                      <a:pPr algn="ctr"/>
                      <a:r>
                        <a:rPr lang="en-GB" sz="900"/>
                        <a:t>73</a:t>
                      </a:r>
                    </a:p>
                    <a:p>
                      <a:pPr algn="ctr"/>
                      <a:r>
                        <a:rPr lang="en-GB" sz="900"/>
                        <a:t>27</a:t>
                      </a:r>
                    </a:p>
                  </a:txBody>
                  <a:tcPr marL="68580" marR="68580" marT="34290" marB="34290" anchor="ctr"/>
                </a:tc>
                <a:extLst>
                  <a:ext uri="{0D108BD9-81ED-4DB2-BD59-A6C34878D82A}">
                    <a16:rowId xmlns:a16="http://schemas.microsoft.com/office/drawing/2014/main" val="1083991048"/>
                  </a:ext>
                </a:extLst>
              </a:tr>
              <a:tr h="0">
                <a:tc>
                  <a:txBody>
                    <a:bodyPr/>
                    <a:lstStyle/>
                    <a:p>
                      <a:r>
                        <a:rPr lang="en-GB" sz="900" b="1"/>
                        <a:t>Sex</a:t>
                      </a:r>
                      <a:r>
                        <a:rPr lang="en-GB" sz="900"/>
                        <a:t>, %: female/male</a:t>
                      </a:r>
                    </a:p>
                  </a:txBody>
                  <a:tcPr marL="68580" marR="68580" marT="34290" marB="34290" anchor="ctr"/>
                </a:tc>
                <a:tc>
                  <a:txBody>
                    <a:bodyPr/>
                    <a:lstStyle/>
                    <a:p>
                      <a:pPr algn="ctr"/>
                      <a:r>
                        <a:rPr lang="en-GB" sz="900"/>
                        <a:t>58/42</a:t>
                      </a:r>
                    </a:p>
                  </a:txBody>
                  <a:tcPr marL="68580" marR="68580" marT="34290" marB="34290" anchor="ctr"/>
                </a:tc>
                <a:tc>
                  <a:txBody>
                    <a:bodyPr/>
                    <a:lstStyle/>
                    <a:p>
                      <a:pPr algn="ctr"/>
                      <a:r>
                        <a:rPr lang="en-GB" sz="900"/>
                        <a:t>46/54</a:t>
                      </a:r>
                    </a:p>
                  </a:txBody>
                  <a:tcPr marL="68580" marR="68580" marT="34290" marB="34290" anchor="ctr"/>
                </a:tc>
                <a:extLst>
                  <a:ext uri="{0D108BD9-81ED-4DB2-BD59-A6C34878D82A}">
                    <a16:rowId xmlns:a16="http://schemas.microsoft.com/office/drawing/2014/main" val="4278136764"/>
                  </a:ext>
                </a:extLst>
              </a:tr>
              <a:tr h="342900">
                <a:tc>
                  <a:txBody>
                    <a:bodyPr/>
                    <a:lstStyle/>
                    <a:p>
                      <a:r>
                        <a:rPr lang="en-GB" sz="900" b="1"/>
                        <a:t>Smoking status</a:t>
                      </a:r>
                      <a:r>
                        <a:rPr lang="en-GB" sz="900"/>
                        <a:t>, %, never/former/current</a:t>
                      </a:r>
                    </a:p>
                  </a:txBody>
                  <a:tcPr marL="68580" marR="68580" marT="34290" marB="34290" anchor="ctr"/>
                </a:tc>
                <a:tc>
                  <a:txBody>
                    <a:bodyPr/>
                    <a:lstStyle/>
                    <a:p>
                      <a:pPr algn="ctr"/>
                      <a:r>
                        <a:rPr lang="en-GB" sz="900"/>
                        <a:t>65/31/4 </a:t>
                      </a:r>
                    </a:p>
                  </a:txBody>
                  <a:tcPr marL="68580" marR="68580" marT="34290" marB="34290" anchor="ctr"/>
                </a:tc>
                <a:tc>
                  <a:txBody>
                    <a:bodyPr/>
                    <a:lstStyle/>
                    <a:p>
                      <a:pPr algn="ctr"/>
                      <a:r>
                        <a:rPr lang="en-GB" sz="900"/>
                        <a:t>55/43/2</a:t>
                      </a:r>
                    </a:p>
                  </a:txBody>
                  <a:tcPr marL="68580" marR="68580" marT="34290" marB="34290" anchor="ctr"/>
                </a:tc>
                <a:extLst>
                  <a:ext uri="{0D108BD9-81ED-4DB2-BD59-A6C34878D82A}">
                    <a16:rowId xmlns:a16="http://schemas.microsoft.com/office/drawing/2014/main" val="3984370640"/>
                  </a:ext>
                </a:extLst>
              </a:tr>
              <a:tr h="205740">
                <a:tc>
                  <a:txBody>
                    <a:bodyPr/>
                    <a:lstStyle/>
                    <a:p>
                      <a:r>
                        <a:rPr lang="en-GB" sz="900" b="1"/>
                        <a:t>Race</a:t>
                      </a:r>
                      <a:r>
                        <a:rPr lang="en-GB" sz="900"/>
                        <a:t>, %, Asian/non-Asian</a:t>
                      </a:r>
                    </a:p>
                  </a:txBody>
                  <a:tcPr marL="68580" marR="68580" marT="34290" marB="34290" anchor="ctr"/>
                </a:tc>
                <a:tc>
                  <a:txBody>
                    <a:bodyPr/>
                    <a:lstStyle/>
                    <a:p>
                      <a:pPr algn="ctr"/>
                      <a:r>
                        <a:rPr lang="en-GB" sz="900"/>
                        <a:t>55/45</a:t>
                      </a:r>
                    </a:p>
                  </a:txBody>
                  <a:tcPr marL="68580" marR="68580" marT="34290" marB="34290" anchor="ctr"/>
                </a:tc>
                <a:tc>
                  <a:txBody>
                    <a:bodyPr/>
                    <a:lstStyle/>
                    <a:p>
                      <a:pPr algn="ctr"/>
                      <a:r>
                        <a:rPr lang="en-GB" sz="900"/>
                        <a:t>56/44</a:t>
                      </a:r>
                    </a:p>
                  </a:txBody>
                  <a:tcPr marL="68580" marR="68580" marT="34290" marB="34290" anchor="ctr"/>
                </a:tc>
                <a:extLst>
                  <a:ext uri="{0D108BD9-81ED-4DB2-BD59-A6C34878D82A}">
                    <a16:rowId xmlns:a16="http://schemas.microsoft.com/office/drawing/2014/main" val="2514313547"/>
                  </a:ext>
                </a:extLst>
              </a:tr>
              <a:tr h="205740">
                <a:tc>
                  <a:txBody>
                    <a:bodyPr/>
                    <a:lstStyle/>
                    <a:p>
                      <a:r>
                        <a:rPr lang="en-GB" sz="900" b="1"/>
                        <a:t>ECOG PS</a:t>
                      </a:r>
                      <a:r>
                        <a:rPr lang="en-GB" sz="900"/>
                        <a:t>, %,  0 / 1</a:t>
                      </a:r>
                    </a:p>
                  </a:txBody>
                  <a:tcPr marL="68580" marR="68580" marT="34290" marB="34290" anchor="ctr"/>
                </a:tc>
                <a:tc>
                  <a:txBody>
                    <a:bodyPr/>
                    <a:lstStyle/>
                    <a:p>
                      <a:pPr algn="ctr"/>
                      <a:r>
                        <a:rPr lang="en-GB" sz="900"/>
                        <a:t>55/45</a:t>
                      </a:r>
                    </a:p>
                  </a:txBody>
                  <a:tcPr marL="68580" marR="68580" marT="34290" marB="34290" anchor="ctr"/>
                </a:tc>
                <a:tc>
                  <a:txBody>
                    <a:bodyPr/>
                    <a:lstStyle/>
                    <a:p>
                      <a:pPr algn="ctr"/>
                      <a:r>
                        <a:rPr lang="en-GB" sz="900"/>
                        <a:t>51/49</a:t>
                      </a:r>
                    </a:p>
                  </a:txBody>
                  <a:tcPr marL="68580" marR="68580" marT="34290" marB="34290" anchor="ctr"/>
                </a:tc>
                <a:extLst>
                  <a:ext uri="{0D108BD9-81ED-4DB2-BD59-A6C34878D82A}">
                    <a16:rowId xmlns:a16="http://schemas.microsoft.com/office/drawing/2014/main" val="698962459"/>
                  </a:ext>
                </a:extLst>
              </a:tr>
              <a:tr h="342900">
                <a:tc>
                  <a:txBody>
                    <a:bodyPr/>
                    <a:lstStyle/>
                    <a:p>
                      <a:r>
                        <a:rPr lang="en-GB" sz="900" b="1"/>
                        <a:t>Stage at diagnosis</a:t>
                      </a:r>
                      <a:r>
                        <a:rPr lang="en-GB" sz="900"/>
                        <a:t>, %, </a:t>
                      </a:r>
                      <a:br>
                        <a:rPr lang="en-GB" sz="900"/>
                      </a:br>
                      <a:r>
                        <a:rPr lang="en-GB" sz="900"/>
                        <a:t>IB/II/IIIA</a:t>
                      </a:r>
                    </a:p>
                  </a:txBody>
                  <a:tcPr marL="68580" marR="68580" marT="34290" marB="34290" anchor="ctr"/>
                </a:tc>
                <a:tc>
                  <a:txBody>
                    <a:bodyPr/>
                    <a:lstStyle/>
                    <a:p>
                      <a:pPr algn="ctr"/>
                      <a:r>
                        <a:rPr lang="en-GB" sz="900"/>
                        <a:t>11/36/53</a:t>
                      </a:r>
                    </a:p>
                  </a:txBody>
                  <a:tcPr marL="68580" marR="68580" marT="34290" marB="34290" anchor="ctr"/>
                </a:tc>
                <a:tc>
                  <a:txBody>
                    <a:bodyPr/>
                    <a:lstStyle/>
                    <a:p>
                      <a:pPr algn="ctr"/>
                      <a:r>
                        <a:rPr lang="en-GB" sz="900"/>
                        <a:t>9/35/55</a:t>
                      </a:r>
                    </a:p>
                  </a:txBody>
                  <a:tcPr marL="68580" marR="68580" marT="34290" marB="34290" anchor="ctr"/>
                </a:tc>
                <a:extLst>
                  <a:ext uri="{0D108BD9-81ED-4DB2-BD59-A6C34878D82A}">
                    <a16:rowId xmlns:a16="http://schemas.microsoft.com/office/drawing/2014/main" val="4064762650"/>
                  </a:ext>
                </a:extLst>
              </a:tr>
              <a:tr h="205740">
                <a:tc>
                  <a:txBody>
                    <a:bodyPr/>
                    <a:lstStyle/>
                    <a:p>
                      <a:r>
                        <a:rPr lang="en-GB" sz="900" b="1"/>
                        <a:t>Nodal status</a:t>
                      </a:r>
                      <a:r>
                        <a:rPr lang="en-GB" sz="900"/>
                        <a:t>, %, N0/N1/N2</a:t>
                      </a:r>
                    </a:p>
                  </a:txBody>
                  <a:tcPr marL="68580" marR="68580" marT="34290" marB="34290" anchor="ctr"/>
                </a:tc>
                <a:tc>
                  <a:txBody>
                    <a:bodyPr/>
                    <a:lstStyle/>
                    <a:p>
                      <a:pPr algn="ctr"/>
                      <a:r>
                        <a:rPr lang="en-GB" sz="900"/>
                        <a:t>16/35/49</a:t>
                      </a:r>
                    </a:p>
                  </a:txBody>
                  <a:tcPr marL="68580" marR="68580" marT="34290" marB="34290" anchor="ctr"/>
                </a:tc>
                <a:tc>
                  <a:txBody>
                    <a:bodyPr/>
                    <a:lstStyle/>
                    <a:p>
                      <a:pPr algn="ctr"/>
                      <a:r>
                        <a:rPr lang="en-GB" sz="900"/>
                        <a:t>14/34/52</a:t>
                      </a:r>
                    </a:p>
                  </a:txBody>
                  <a:tcPr marL="68580" marR="68580" marT="34290" marB="34290" anchor="ctr"/>
                </a:tc>
                <a:extLst>
                  <a:ext uri="{0D108BD9-81ED-4DB2-BD59-A6C34878D82A}">
                    <a16:rowId xmlns:a16="http://schemas.microsoft.com/office/drawing/2014/main" val="3284427670"/>
                  </a:ext>
                </a:extLst>
              </a:tr>
              <a:tr h="342900">
                <a:tc>
                  <a:txBody>
                    <a:bodyPr/>
                    <a:lstStyle/>
                    <a:p>
                      <a:r>
                        <a:rPr lang="en-GB" sz="900" b="1"/>
                        <a:t>Histology, </a:t>
                      </a:r>
                      <a:r>
                        <a:rPr lang="en-GB" sz="900"/>
                        <a:t>%, squamous/</a:t>
                      </a:r>
                      <a:br>
                        <a:rPr lang="en-GB" sz="900"/>
                      </a:br>
                      <a:r>
                        <a:rPr lang="en-GB" sz="900"/>
                        <a:t>non-squamous</a:t>
                      </a:r>
                    </a:p>
                  </a:txBody>
                  <a:tcPr marL="68580" marR="68580" marT="34290" marB="34290" anchor="ctr"/>
                </a:tc>
                <a:tc>
                  <a:txBody>
                    <a:bodyPr/>
                    <a:lstStyle/>
                    <a:p>
                      <a:pPr algn="ctr"/>
                      <a:r>
                        <a:rPr lang="en-GB" sz="900"/>
                        <a:t>5/95</a:t>
                      </a:r>
                    </a:p>
                  </a:txBody>
                  <a:tcPr marL="68580" marR="68580" marT="34290" marB="34290" anchor="ctr"/>
                </a:tc>
                <a:tc>
                  <a:txBody>
                    <a:bodyPr/>
                    <a:lstStyle/>
                    <a:p>
                      <a:pPr algn="ctr"/>
                      <a:r>
                        <a:rPr lang="en-GB" sz="900"/>
                        <a:t>2/98</a:t>
                      </a:r>
                    </a:p>
                  </a:txBody>
                  <a:tcPr marL="68580" marR="68580" marT="34290" marB="34290" anchor="ctr"/>
                </a:tc>
                <a:extLst>
                  <a:ext uri="{0D108BD9-81ED-4DB2-BD59-A6C34878D82A}">
                    <a16:rowId xmlns:a16="http://schemas.microsoft.com/office/drawing/2014/main" val="3297185156"/>
                  </a:ext>
                </a:extLst>
              </a:tr>
              <a:tr h="342900">
                <a:tc>
                  <a:txBody>
                    <a:bodyPr/>
                    <a:lstStyle/>
                    <a:p>
                      <a:r>
                        <a:rPr lang="en-GB" sz="900" b="1"/>
                        <a:t>Surgical procedure</a:t>
                      </a:r>
                      <a:r>
                        <a:rPr lang="en-GB" sz="900"/>
                        <a:t>, %  lobectomy/</a:t>
                      </a:r>
                      <a:r>
                        <a:rPr lang="en-US" sz="900" b="0" u="none" strike="noStrike" cap="none">
                          <a:solidFill>
                            <a:srgbClr val="000000"/>
                          </a:solidFill>
                          <a:sym typeface="Calibri"/>
                        </a:rPr>
                        <a:t>other</a:t>
                      </a:r>
                      <a:endParaRPr lang="en-US" sz="900" b="0" i="0" u="none" strike="noStrike" cap="none" baseline="30000">
                        <a:solidFill>
                          <a:srgbClr val="000000"/>
                        </a:solidFill>
                        <a:highlight>
                          <a:srgbClr val="FFFF00"/>
                        </a:highlight>
                        <a:latin typeface="+mn-lt"/>
                        <a:ea typeface="Arial"/>
                        <a:cs typeface="Arial"/>
                        <a:sym typeface="Arial"/>
                      </a:endParaRPr>
                    </a:p>
                  </a:txBody>
                  <a:tcPr marL="68580" marR="68580" marT="34290" marB="34290" anchor="ctr"/>
                </a:tc>
                <a:tc>
                  <a:txBody>
                    <a:bodyPr/>
                    <a:lstStyle/>
                    <a:p>
                      <a:pPr algn="ctr"/>
                      <a:r>
                        <a:rPr lang="en-GB" sz="900"/>
                        <a:t>97/3</a:t>
                      </a:r>
                    </a:p>
                  </a:txBody>
                  <a:tcPr marL="68580" marR="68580" marT="34290" marB="34290" anchor="ctr"/>
                </a:tc>
                <a:tc>
                  <a:txBody>
                    <a:bodyPr/>
                    <a:lstStyle/>
                    <a:p>
                      <a:pPr algn="ctr"/>
                      <a:r>
                        <a:rPr lang="en-GB" sz="900"/>
                        <a:t>92/8</a:t>
                      </a:r>
                    </a:p>
                  </a:txBody>
                  <a:tcPr marL="68580" marR="68580" marT="34290" marB="34290" anchor="ctr"/>
                </a:tc>
                <a:extLst>
                  <a:ext uri="{0D108BD9-81ED-4DB2-BD59-A6C34878D82A}">
                    <a16:rowId xmlns:a16="http://schemas.microsoft.com/office/drawing/2014/main" val="4096951787"/>
                  </a:ext>
                </a:extLst>
              </a:tr>
            </a:tbl>
          </a:graphicData>
        </a:graphic>
      </p:graphicFrame>
      <p:sp>
        <p:nvSpPr>
          <p:cNvPr id="41" name="TextBox 40">
            <a:extLst>
              <a:ext uri="{FF2B5EF4-FFF2-40B4-BE49-F238E27FC236}">
                <a16:creationId xmlns:a16="http://schemas.microsoft.com/office/drawing/2014/main" id="{2C0002FB-0FF7-12F8-9098-A92068E8EF65}"/>
              </a:ext>
            </a:extLst>
          </p:cNvPr>
          <p:cNvSpPr txBox="1"/>
          <p:nvPr/>
        </p:nvSpPr>
        <p:spPr>
          <a:xfrm>
            <a:off x="5296035" y="1004953"/>
            <a:ext cx="3583160" cy="300082"/>
          </a:xfrm>
          <a:prstGeom prst="rect">
            <a:avLst/>
          </a:prstGeom>
          <a:noFill/>
        </p:spPr>
        <p:txBody>
          <a:bodyPr wrap="none" rtlCol="0">
            <a:spAutoFit/>
          </a:bodyPr>
          <a:lstStyle/>
          <a:p>
            <a:pPr defTabSz="685800">
              <a:spcBef>
                <a:spcPts val="900"/>
              </a:spcBef>
              <a:buClr>
                <a:srgbClr val="A5B839"/>
              </a:buClr>
              <a:defRPr/>
            </a:pPr>
            <a:r>
              <a:rPr lang="en-GB" sz="1350" b="1">
                <a:solidFill>
                  <a:srgbClr val="223341"/>
                </a:solidFill>
                <a:latin typeface="Calibri" panose="020F0502020204030204"/>
                <a:ea typeface="+mn-ea"/>
                <a:cs typeface="Arial" charset="0"/>
              </a:rPr>
              <a:t>Demographics and baseline characteristics (ITT)</a:t>
            </a:r>
          </a:p>
        </p:txBody>
      </p:sp>
    </p:spTree>
    <p:extLst>
      <p:ext uri="{BB962C8B-B14F-4D97-AF65-F5344CB8AC3E}">
        <p14:creationId xmlns:p14="http://schemas.microsoft.com/office/powerpoint/2010/main" val="203241550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F4689-6D68-44CA-83AD-BF7FB9E21A46}"/>
              </a:ext>
            </a:extLst>
          </p:cNvPr>
          <p:cNvSpPr>
            <a:spLocks noGrp="1"/>
          </p:cNvSpPr>
          <p:nvPr>
            <p:ph type="title"/>
          </p:nvPr>
        </p:nvSpPr>
        <p:spPr>
          <a:xfrm>
            <a:off x="459000" y="129875"/>
            <a:ext cx="7326205" cy="624459"/>
          </a:xfrm>
        </p:spPr>
        <p:txBody>
          <a:bodyPr/>
          <a:lstStyle/>
          <a:p>
            <a:r>
              <a:rPr lang="en-GB" sz="2100"/>
              <a:t>ALINA: DFS overall and by CNS status</a:t>
            </a:r>
          </a:p>
        </p:txBody>
      </p:sp>
      <p:sp>
        <p:nvSpPr>
          <p:cNvPr id="3" name="Text Placeholder 2">
            <a:extLst>
              <a:ext uri="{FF2B5EF4-FFF2-40B4-BE49-F238E27FC236}">
                <a16:creationId xmlns:a16="http://schemas.microsoft.com/office/drawing/2014/main" id="{6E73E851-AE2E-4082-B9BF-91764D68C7A4}"/>
              </a:ext>
            </a:extLst>
          </p:cNvPr>
          <p:cNvSpPr>
            <a:spLocks noGrp="1"/>
          </p:cNvSpPr>
          <p:nvPr>
            <p:ph type="body" sz="quarter" idx="10"/>
          </p:nvPr>
        </p:nvSpPr>
        <p:spPr>
          <a:xfrm>
            <a:off x="737991" y="3824754"/>
            <a:ext cx="8382126" cy="324256"/>
          </a:xfrm>
        </p:spPr>
        <p:txBody>
          <a:bodyPr/>
          <a:lstStyle/>
          <a:p>
            <a:r>
              <a:rPr lang="en-GB"/>
              <a:t>Data cut-off: 26 June 2023. Median survival follow-up: alectinib, 27.8 months; chemotherapy, 28.4 months</a:t>
            </a:r>
            <a:br>
              <a:rPr lang="en-GB"/>
            </a:br>
            <a:r>
              <a:rPr lang="en-GB"/>
              <a:t>Solomon BJ, et al. ESMO 2023. Abstract LBA2.  </a:t>
            </a:r>
          </a:p>
        </p:txBody>
      </p:sp>
      <p:sp>
        <p:nvSpPr>
          <p:cNvPr id="15" name="TextBox 14">
            <a:extLst>
              <a:ext uri="{FF2B5EF4-FFF2-40B4-BE49-F238E27FC236}">
                <a16:creationId xmlns:a16="http://schemas.microsoft.com/office/drawing/2014/main" id="{AA664FD6-DD31-ED05-F432-E039B7D344F8}"/>
              </a:ext>
            </a:extLst>
          </p:cNvPr>
          <p:cNvSpPr txBox="1"/>
          <p:nvPr/>
        </p:nvSpPr>
        <p:spPr>
          <a:xfrm>
            <a:off x="568054" y="2743257"/>
            <a:ext cx="1529137" cy="300082"/>
          </a:xfrm>
          <a:prstGeom prst="rect">
            <a:avLst/>
          </a:prstGeom>
          <a:noFill/>
        </p:spPr>
        <p:txBody>
          <a:bodyPr wrap="none" rtlCol="0">
            <a:spAutoFit/>
          </a:bodyPr>
          <a:lstStyle/>
          <a:p>
            <a:pPr defTabSz="685800">
              <a:spcBef>
                <a:spcPts val="900"/>
              </a:spcBef>
              <a:buClr>
                <a:srgbClr val="A5B839"/>
              </a:buClr>
              <a:defRPr/>
            </a:pPr>
            <a:r>
              <a:rPr lang="en-US" sz="1350">
                <a:solidFill>
                  <a:srgbClr val="223341"/>
                </a:solidFill>
                <a:latin typeface="Calibri" panose="020F0502020204030204"/>
                <a:ea typeface="+mn-ea"/>
                <a:cs typeface="Arial" charset="0"/>
              </a:rPr>
              <a:t>DFS data immature</a:t>
            </a:r>
          </a:p>
        </p:txBody>
      </p:sp>
      <p:sp>
        <p:nvSpPr>
          <p:cNvPr id="5" name="TextBox 4">
            <a:extLst>
              <a:ext uri="{FF2B5EF4-FFF2-40B4-BE49-F238E27FC236}">
                <a16:creationId xmlns:a16="http://schemas.microsoft.com/office/drawing/2014/main" id="{8E867CED-3787-E60D-0B44-809CF395ACA0}"/>
              </a:ext>
            </a:extLst>
          </p:cNvPr>
          <p:cNvSpPr txBox="1"/>
          <p:nvPr/>
        </p:nvSpPr>
        <p:spPr>
          <a:xfrm>
            <a:off x="1022221" y="890901"/>
            <a:ext cx="2905475" cy="323165"/>
          </a:xfrm>
          <a:prstGeom prst="rect">
            <a:avLst/>
          </a:prstGeom>
          <a:noFill/>
        </p:spPr>
        <p:txBody>
          <a:bodyPr wrap="none" rtlCol="0">
            <a:spAutoFit/>
          </a:bodyPr>
          <a:lstStyle/>
          <a:p>
            <a:pPr defTabSz="685800">
              <a:spcBef>
                <a:spcPts val="900"/>
              </a:spcBef>
              <a:buClr>
                <a:srgbClr val="A5B839"/>
              </a:buClr>
              <a:defRPr/>
            </a:pPr>
            <a:r>
              <a:rPr lang="en-GB" sz="1500" b="1">
                <a:solidFill>
                  <a:srgbClr val="223341"/>
                </a:solidFill>
                <a:latin typeface="Calibri" panose="020F0502020204030204"/>
                <a:ea typeface="+mn-ea"/>
                <a:cs typeface="Arial" charset="0"/>
              </a:rPr>
              <a:t>DFS: ITT population (Stage IB</a:t>
            </a:r>
            <a:r>
              <a:rPr lang="en-GB" sz="1500" b="1">
                <a:solidFill>
                  <a:srgbClr val="223341"/>
                </a:solidFill>
                <a:latin typeface="Calibri" panose="020F0502020204030204"/>
                <a:ea typeface="+mn-ea"/>
                <a:cs typeface="Arial" panose="020B0604020202020204" pitchFamily="34" charset="0"/>
              </a:rPr>
              <a:t>–IIIA)</a:t>
            </a:r>
            <a:endParaRPr lang="en-GB" sz="1500" b="1">
              <a:solidFill>
                <a:srgbClr val="223341"/>
              </a:solidFill>
              <a:latin typeface="Calibri" panose="020F0502020204030204"/>
              <a:ea typeface="+mn-ea"/>
              <a:cs typeface="Arial" charset="0"/>
            </a:endParaRPr>
          </a:p>
        </p:txBody>
      </p:sp>
      <p:cxnSp>
        <p:nvCxnSpPr>
          <p:cNvPr id="6" name="Straight Connector 5">
            <a:extLst>
              <a:ext uri="{FF2B5EF4-FFF2-40B4-BE49-F238E27FC236}">
                <a16:creationId xmlns:a16="http://schemas.microsoft.com/office/drawing/2014/main" id="{C7DA0DB1-3788-6CA0-13AC-AE96DBAE7FBB}"/>
              </a:ext>
            </a:extLst>
          </p:cNvPr>
          <p:cNvCxnSpPr/>
          <p:nvPr/>
        </p:nvCxnSpPr>
        <p:spPr>
          <a:xfrm flipV="1">
            <a:off x="2087084" y="1497867"/>
            <a:ext cx="0" cy="1579841"/>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1" name="Freeform: Shape 10">
            <a:extLst>
              <a:ext uri="{FF2B5EF4-FFF2-40B4-BE49-F238E27FC236}">
                <a16:creationId xmlns:a16="http://schemas.microsoft.com/office/drawing/2014/main" id="{4B678A19-AA83-9389-1C8D-69C8B1C22815}"/>
              </a:ext>
            </a:extLst>
          </p:cNvPr>
          <p:cNvSpPr/>
          <p:nvPr/>
        </p:nvSpPr>
        <p:spPr>
          <a:xfrm>
            <a:off x="480590" y="1394481"/>
            <a:ext cx="3768468" cy="1683227"/>
          </a:xfrm>
          <a:custGeom>
            <a:avLst/>
            <a:gdLst>
              <a:gd name="connsiteX0" fmla="*/ 7833293 w 7833292"/>
              <a:gd name="connsiteY0" fmla="*/ 3498822 h 3498821"/>
              <a:gd name="connsiteX1" fmla="*/ 4241942 w 7833292"/>
              <a:gd name="connsiteY1" fmla="*/ 3498822 h 3498821"/>
              <a:gd name="connsiteX2" fmla="*/ 0 w 7833292"/>
              <a:gd name="connsiteY2" fmla="*/ 3498822 h 3498821"/>
              <a:gd name="connsiteX3" fmla="*/ 0 w 7833292"/>
              <a:gd name="connsiteY3" fmla="*/ 0 h 3498821"/>
            </a:gdLst>
            <a:ahLst/>
            <a:cxnLst>
              <a:cxn ang="0">
                <a:pos x="connsiteX0" y="connsiteY0"/>
              </a:cxn>
              <a:cxn ang="0">
                <a:pos x="connsiteX1" y="connsiteY1"/>
              </a:cxn>
              <a:cxn ang="0">
                <a:pos x="connsiteX2" y="connsiteY2"/>
              </a:cxn>
              <a:cxn ang="0">
                <a:pos x="connsiteX3" y="connsiteY3"/>
              </a:cxn>
            </a:cxnLst>
            <a:rect l="l" t="t" r="r" b="b"/>
            <a:pathLst>
              <a:path w="7833292" h="3498821">
                <a:moveTo>
                  <a:pt x="7833293" y="3498822"/>
                </a:moveTo>
                <a:lnTo>
                  <a:pt x="4241942" y="3498822"/>
                </a:lnTo>
                <a:lnTo>
                  <a:pt x="0" y="3498822"/>
                </a:lnTo>
                <a:lnTo>
                  <a:pt x="0" y="0"/>
                </a:lnTo>
              </a:path>
            </a:pathLst>
          </a:custGeom>
          <a:noFill/>
          <a:ln w="19050" cap="sq">
            <a:solidFill>
              <a:schemeClr val="tx1"/>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nvGrpSpPr>
          <p:cNvPr id="16" name="Group 15">
            <a:extLst>
              <a:ext uri="{FF2B5EF4-FFF2-40B4-BE49-F238E27FC236}">
                <a16:creationId xmlns:a16="http://schemas.microsoft.com/office/drawing/2014/main" id="{3ACFC32F-02A5-BC4A-1411-366C88FC8327}"/>
              </a:ext>
            </a:extLst>
          </p:cNvPr>
          <p:cNvGrpSpPr/>
          <p:nvPr/>
        </p:nvGrpSpPr>
        <p:grpSpPr>
          <a:xfrm>
            <a:off x="480591" y="3077707"/>
            <a:ext cx="3610142" cy="34638"/>
            <a:chOff x="2896799" y="4519882"/>
            <a:chExt cx="7504191" cy="72000"/>
          </a:xfrm>
        </p:grpSpPr>
        <p:sp>
          <p:nvSpPr>
            <p:cNvPr id="17" name="Freeform: Shape 16">
              <a:extLst>
                <a:ext uri="{FF2B5EF4-FFF2-40B4-BE49-F238E27FC236}">
                  <a16:creationId xmlns:a16="http://schemas.microsoft.com/office/drawing/2014/main" id="{70699A57-FDE9-8B02-EF9D-B4668E25087A}"/>
                </a:ext>
              </a:extLst>
            </p:cNvPr>
            <p:cNvSpPr/>
            <p:nvPr/>
          </p:nvSpPr>
          <p:spPr>
            <a:xfrm>
              <a:off x="3730598" y="4519882"/>
              <a:ext cx="0" cy="72000"/>
            </a:xfrm>
            <a:custGeom>
              <a:avLst/>
              <a:gdLst>
                <a:gd name="connsiteX0" fmla="*/ 0 w 17942"/>
                <a:gd name="connsiteY0" fmla="*/ 0 h 82686"/>
                <a:gd name="connsiteX1" fmla="*/ 0 w 17942"/>
                <a:gd name="connsiteY1" fmla="*/ 82686 h 82686"/>
              </a:gdLst>
              <a:ahLst/>
              <a:cxnLst>
                <a:cxn ang="0">
                  <a:pos x="connsiteX0" y="connsiteY0"/>
                </a:cxn>
                <a:cxn ang="0">
                  <a:pos x="connsiteX1" y="connsiteY1"/>
                </a:cxn>
              </a:cxnLst>
              <a:rect l="l" t="t" r="r" b="b"/>
              <a:pathLst>
                <a:path w="17942" h="82686">
                  <a:moveTo>
                    <a:pt x="0" y="0"/>
                  </a:moveTo>
                  <a:lnTo>
                    <a:pt x="0" y="82686"/>
                  </a:lnTo>
                </a:path>
              </a:pathLst>
            </a:custGeom>
            <a:ln w="19050" cap="flat">
              <a:solidFill>
                <a:schemeClr val="tx1"/>
              </a:solidFill>
              <a:prstDash val="solid"/>
              <a:miter/>
            </a:ln>
          </p:spPr>
          <p:txBody>
            <a:bodyPr rtlCol="0" anchor="ctr"/>
            <a:lstStyle/>
            <a:p>
              <a:pPr defTabSz="685800">
                <a:defRPr/>
              </a:pPr>
              <a:endParaRPr lang="en-GB" sz="825">
                <a:solidFill>
                  <a:srgbClr val="223341"/>
                </a:solidFill>
                <a:latin typeface="Calibri" panose="020F0502020204030204"/>
                <a:ea typeface="+mn-ea"/>
                <a:cs typeface="Arial" charset="0"/>
              </a:endParaRPr>
            </a:p>
          </p:txBody>
        </p:sp>
        <p:sp>
          <p:nvSpPr>
            <p:cNvPr id="18" name="Freeform: Shape 17">
              <a:extLst>
                <a:ext uri="{FF2B5EF4-FFF2-40B4-BE49-F238E27FC236}">
                  <a16:creationId xmlns:a16="http://schemas.microsoft.com/office/drawing/2014/main" id="{0EFE2CB6-6C89-646A-F85D-E5BD74189AEB}"/>
                </a:ext>
              </a:extLst>
            </p:cNvPr>
            <p:cNvSpPr/>
            <p:nvPr/>
          </p:nvSpPr>
          <p:spPr>
            <a:xfrm>
              <a:off x="2896799" y="4519882"/>
              <a:ext cx="0" cy="72000"/>
            </a:xfrm>
            <a:custGeom>
              <a:avLst/>
              <a:gdLst>
                <a:gd name="connsiteX0" fmla="*/ 0 w 17942"/>
                <a:gd name="connsiteY0" fmla="*/ 0 h 82686"/>
                <a:gd name="connsiteX1" fmla="*/ 0 w 17942"/>
                <a:gd name="connsiteY1" fmla="*/ 82686 h 82686"/>
              </a:gdLst>
              <a:ahLst/>
              <a:cxnLst>
                <a:cxn ang="0">
                  <a:pos x="connsiteX0" y="connsiteY0"/>
                </a:cxn>
                <a:cxn ang="0">
                  <a:pos x="connsiteX1" y="connsiteY1"/>
                </a:cxn>
              </a:cxnLst>
              <a:rect l="l" t="t" r="r" b="b"/>
              <a:pathLst>
                <a:path w="17942" h="82686">
                  <a:moveTo>
                    <a:pt x="0" y="0"/>
                  </a:moveTo>
                  <a:lnTo>
                    <a:pt x="0" y="82686"/>
                  </a:lnTo>
                </a:path>
              </a:pathLst>
            </a:custGeom>
            <a:ln w="19050" cap="flat">
              <a:solidFill>
                <a:schemeClr val="tx1"/>
              </a:solidFill>
              <a:prstDash val="solid"/>
              <a:miter/>
            </a:ln>
          </p:spPr>
          <p:txBody>
            <a:bodyPr rtlCol="0" anchor="ctr"/>
            <a:lstStyle/>
            <a:p>
              <a:pPr defTabSz="685800">
                <a:defRPr/>
              </a:pPr>
              <a:endParaRPr lang="en-GB" sz="825">
                <a:solidFill>
                  <a:srgbClr val="223341"/>
                </a:solidFill>
                <a:latin typeface="Calibri" panose="020F0502020204030204"/>
                <a:ea typeface="+mn-ea"/>
                <a:cs typeface="Arial" charset="0"/>
              </a:endParaRPr>
            </a:p>
          </p:txBody>
        </p:sp>
        <p:sp>
          <p:nvSpPr>
            <p:cNvPr id="19" name="Freeform: Shape 18">
              <a:extLst>
                <a:ext uri="{FF2B5EF4-FFF2-40B4-BE49-F238E27FC236}">
                  <a16:creationId xmlns:a16="http://schemas.microsoft.com/office/drawing/2014/main" id="{FC075D50-04DC-11D9-20B4-BB556489D5B7}"/>
                </a:ext>
              </a:extLst>
            </p:cNvPr>
            <p:cNvSpPr/>
            <p:nvPr/>
          </p:nvSpPr>
          <p:spPr>
            <a:xfrm>
              <a:off x="4564397" y="4519882"/>
              <a:ext cx="0" cy="72000"/>
            </a:xfrm>
            <a:custGeom>
              <a:avLst/>
              <a:gdLst>
                <a:gd name="connsiteX0" fmla="*/ 0 w 17942"/>
                <a:gd name="connsiteY0" fmla="*/ 0 h 82686"/>
                <a:gd name="connsiteX1" fmla="*/ 0 w 17942"/>
                <a:gd name="connsiteY1" fmla="*/ 82686 h 82686"/>
              </a:gdLst>
              <a:ahLst/>
              <a:cxnLst>
                <a:cxn ang="0">
                  <a:pos x="connsiteX0" y="connsiteY0"/>
                </a:cxn>
                <a:cxn ang="0">
                  <a:pos x="connsiteX1" y="connsiteY1"/>
                </a:cxn>
              </a:cxnLst>
              <a:rect l="l" t="t" r="r" b="b"/>
              <a:pathLst>
                <a:path w="17942" h="82686">
                  <a:moveTo>
                    <a:pt x="0" y="0"/>
                  </a:moveTo>
                  <a:lnTo>
                    <a:pt x="0" y="82686"/>
                  </a:lnTo>
                </a:path>
              </a:pathLst>
            </a:custGeom>
            <a:ln w="19050" cap="flat">
              <a:solidFill>
                <a:schemeClr val="tx1"/>
              </a:solidFill>
              <a:prstDash val="solid"/>
              <a:miter/>
            </a:ln>
          </p:spPr>
          <p:txBody>
            <a:bodyPr rtlCol="0" anchor="ctr"/>
            <a:lstStyle/>
            <a:p>
              <a:pPr defTabSz="685800">
                <a:defRPr/>
              </a:pPr>
              <a:endParaRPr lang="en-GB" sz="825">
                <a:solidFill>
                  <a:srgbClr val="223341"/>
                </a:solidFill>
                <a:latin typeface="Calibri" panose="020F0502020204030204"/>
                <a:ea typeface="+mn-ea"/>
                <a:cs typeface="Arial" charset="0"/>
              </a:endParaRPr>
            </a:p>
          </p:txBody>
        </p:sp>
        <p:sp>
          <p:nvSpPr>
            <p:cNvPr id="20" name="Freeform: Shape 19">
              <a:extLst>
                <a:ext uri="{FF2B5EF4-FFF2-40B4-BE49-F238E27FC236}">
                  <a16:creationId xmlns:a16="http://schemas.microsoft.com/office/drawing/2014/main" id="{F3888DD5-F3D1-E97E-0249-F95BC7E5AB26}"/>
                </a:ext>
              </a:extLst>
            </p:cNvPr>
            <p:cNvSpPr/>
            <p:nvPr/>
          </p:nvSpPr>
          <p:spPr>
            <a:xfrm>
              <a:off x="5398196" y="4519882"/>
              <a:ext cx="0" cy="72000"/>
            </a:xfrm>
            <a:custGeom>
              <a:avLst/>
              <a:gdLst>
                <a:gd name="connsiteX0" fmla="*/ 0 w 17942"/>
                <a:gd name="connsiteY0" fmla="*/ 0 h 82686"/>
                <a:gd name="connsiteX1" fmla="*/ 0 w 17942"/>
                <a:gd name="connsiteY1" fmla="*/ 82686 h 82686"/>
              </a:gdLst>
              <a:ahLst/>
              <a:cxnLst>
                <a:cxn ang="0">
                  <a:pos x="connsiteX0" y="connsiteY0"/>
                </a:cxn>
                <a:cxn ang="0">
                  <a:pos x="connsiteX1" y="connsiteY1"/>
                </a:cxn>
              </a:cxnLst>
              <a:rect l="l" t="t" r="r" b="b"/>
              <a:pathLst>
                <a:path w="17942" h="82686">
                  <a:moveTo>
                    <a:pt x="0" y="0"/>
                  </a:moveTo>
                  <a:lnTo>
                    <a:pt x="0" y="82686"/>
                  </a:lnTo>
                </a:path>
              </a:pathLst>
            </a:custGeom>
            <a:ln w="19050" cap="flat">
              <a:solidFill>
                <a:schemeClr val="tx1"/>
              </a:solidFill>
              <a:prstDash val="solid"/>
              <a:miter/>
            </a:ln>
          </p:spPr>
          <p:txBody>
            <a:bodyPr rtlCol="0" anchor="ctr"/>
            <a:lstStyle/>
            <a:p>
              <a:pPr defTabSz="685800">
                <a:defRPr/>
              </a:pPr>
              <a:endParaRPr lang="en-GB" sz="825">
                <a:solidFill>
                  <a:srgbClr val="223341"/>
                </a:solidFill>
                <a:latin typeface="Calibri" panose="020F0502020204030204"/>
                <a:ea typeface="+mn-ea"/>
                <a:cs typeface="Arial" charset="0"/>
              </a:endParaRPr>
            </a:p>
          </p:txBody>
        </p:sp>
        <p:sp>
          <p:nvSpPr>
            <p:cNvPr id="21" name="Freeform: Shape 20">
              <a:extLst>
                <a:ext uri="{FF2B5EF4-FFF2-40B4-BE49-F238E27FC236}">
                  <a16:creationId xmlns:a16="http://schemas.microsoft.com/office/drawing/2014/main" id="{4F023434-D063-1EBD-AD42-A5B96AA08992}"/>
                </a:ext>
              </a:extLst>
            </p:cNvPr>
            <p:cNvSpPr/>
            <p:nvPr/>
          </p:nvSpPr>
          <p:spPr>
            <a:xfrm>
              <a:off x="6231995" y="4519882"/>
              <a:ext cx="0" cy="72000"/>
            </a:xfrm>
            <a:custGeom>
              <a:avLst/>
              <a:gdLst>
                <a:gd name="connsiteX0" fmla="*/ 0 w 17942"/>
                <a:gd name="connsiteY0" fmla="*/ 0 h 82686"/>
                <a:gd name="connsiteX1" fmla="*/ 0 w 17942"/>
                <a:gd name="connsiteY1" fmla="*/ 82686 h 82686"/>
              </a:gdLst>
              <a:ahLst/>
              <a:cxnLst>
                <a:cxn ang="0">
                  <a:pos x="connsiteX0" y="connsiteY0"/>
                </a:cxn>
                <a:cxn ang="0">
                  <a:pos x="connsiteX1" y="connsiteY1"/>
                </a:cxn>
              </a:cxnLst>
              <a:rect l="l" t="t" r="r" b="b"/>
              <a:pathLst>
                <a:path w="17942" h="82686">
                  <a:moveTo>
                    <a:pt x="0" y="0"/>
                  </a:moveTo>
                  <a:lnTo>
                    <a:pt x="0" y="82686"/>
                  </a:lnTo>
                </a:path>
              </a:pathLst>
            </a:custGeom>
            <a:ln w="19050" cap="flat">
              <a:solidFill>
                <a:schemeClr val="tx1"/>
              </a:solidFill>
              <a:prstDash val="solid"/>
              <a:miter/>
            </a:ln>
          </p:spPr>
          <p:txBody>
            <a:bodyPr rtlCol="0" anchor="ctr"/>
            <a:lstStyle/>
            <a:p>
              <a:pPr defTabSz="685800">
                <a:defRPr/>
              </a:pPr>
              <a:endParaRPr lang="en-GB" sz="825">
                <a:solidFill>
                  <a:srgbClr val="223341"/>
                </a:solidFill>
                <a:latin typeface="Calibri" panose="020F0502020204030204"/>
                <a:ea typeface="+mn-ea"/>
                <a:cs typeface="Arial" charset="0"/>
              </a:endParaRPr>
            </a:p>
          </p:txBody>
        </p:sp>
        <p:sp>
          <p:nvSpPr>
            <p:cNvPr id="22" name="Freeform: Shape 21">
              <a:extLst>
                <a:ext uri="{FF2B5EF4-FFF2-40B4-BE49-F238E27FC236}">
                  <a16:creationId xmlns:a16="http://schemas.microsoft.com/office/drawing/2014/main" id="{5CD64B5C-E0D1-6427-3D17-C0860EF12BE5}"/>
                </a:ext>
              </a:extLst>
            </p:cNvPr>
            <p:cNvSpPr/>
            <p:nvPr/>
          </p:nvSpPr>
          <p:spPr>
            <a:xfrm>
              <a:off x="7065794" y="4519882"/>
              <a:ext cx="0" cy="72000"/>
            </a:xfrm>
            <a:custGeom>
              <a:avLst/>
              <a:gdLst>
                <a:gd name="connsiteX0" fmla="*/ 0 w 17942"/>
                <a:gd name="connsiteY0" fmla="*/ 0 h 82686"/>
                <a:gd name="connsiteX1" fmla="*/ 0 w 17942"/>
                <a:gd name="connsiteY1" fmla="*/ 82686 h 82686"/>
              </a:gdLst>
              <a:ahLst/>
              <a:cxnLst>
                <a:cxn ang="0">
                  <a:pos x="connsiteX0" y="connsiteY0"/>
                </a:cxn>
                <a:cxn ang="0">
                  <a:pos x="connsiteX1" y="connsiteY1"/>
                </a:cxn>
              </a:cxnLst>
              <a:rect l="l" t="t" r="r" b="b"/>
              <a:pathLst>
                <a:path w="17942" h="82686">
                  <a:moveTo>
                    <a:pt x="0" y="0"/>
                  </a:moveTo>
                  <a:lnTo>
                    <a:pt x="0" y="82686"/>
                  </a:lnTo>
                </a:path>
              </a:pathLst>
            </a:custGeom>
            <a:ln w="19050" cap="flat">
              <a:solidFill>
                <a:schemeClr val="tx1"/>
              </a:solidFill>
              <a:prstDash val="solid"/>
              <a:miter/>
            </a:ln>
          </p:spPr>
          <p:txBody>
            <a:bodyPr rtlCol="0" anchor="ctr"/>
            <a:lstStyle/>
            <a:p>
              <a:pPr defTabSz="685800">
                <a:defRPr/>
              </a:pPr>
              <a:endParaRPr lang="en-GB" sz="825">
                <a:solidFill>
                  <a:srgbClr val="223341"/>
                </a:solidFill>
                <a:latin typeface="Calibri" panose="020F0502020204030204"/>
                <a:ea typeface="+mn-ea"/>
                <a:cs typeface="Arial" charset="0"/>
              </a:endParaRPr>
            </a:p>
          </p:txBody>
        </p:sp>
        <p:sp>
          <p:nvSpPr>
            <p:cNvPr id="23" name="Freeform: Shape 22">
              <a:extLst>
                <a:ext uri="{FF2B5EF4-FFF2-40B4-BE49-F238E27FC236}">
                  <a16:creationId xmlns:a16="http://schemas.microsoft.com/office/drawing/2014/main" id="{2853DE40-2352-E8FA-5E63-A284CBC96419}"/>
                </a:ext>
              </a:extLst>
            </p:cNvPr>
            <p:cNvSpPr/>
            <p:nvPr/>
          </p:nvSpPr>
          <p:spPr>
            <a:xfrm>
              <a:off x="7899593" y="4519882"/>
              <a:ext cx="0" cy="72000"/>
            </a:xfrm>
            <a:custGeom>
              <a:avLst/>
              <a:gdLst>
                <a:gd name="connsiteX0" fmla="*/ 0 w 17942"/>
                <a:gd name="connsiteY0" fmla="*/ 0 h 82686"/>
                <a:gd name="connsiteX1" fmla="*/ 0 w 17942"/>
                <a:gd name="connsiteY1" fmla="*/ 82686 h 82686"/>
              </a:gdLst>
              <a:ahLst/>
              <a:cxnLst>
                <a:cxn ang="0">
                  <a:pos x="connsiteX0" y="connsiteY0"/>
                </a:cxn>
                <a:cxn ang="0">
                  <a:pos x="connsiteX1" y="connsiteY1"/>
                </a:cxn>
              </a:cxnLst>
              <a:rect l="l" t="t" r="r" b="b"/>
              <a:pathLst>
                <a:path w="17942" h="82686">
                  <a:moveTo>
                    <a:pt x="0" y="0"/>
                  </a:moveTo>
                  <a:lnTo>
                    <a:pt x="0" y="82686"/>
                  </a:lnTo>
                </a:path>
              </a:pathLst>
            </a:custGeom>
            <a:ln w="19050" cap="flat">
              <a:solidFill>
                <a:schemeClr val="tx1"/>
              </a:solidFill>
              <a:prstDash val="solid"/>
              <a:miter/>
            </a:ln>
          </p:spPr>
          <p:txBody>
            <a:bodyPr rtlCol="0" anchor="ctr"/>
            <a:lstStyle/>
            <a:p>
              <a:pPr defTabSz="685800">
                <a:defRPr/>
              </a:pPr>
              <a:endParaRPr lang="en-GB" sz="825">
                <a:solidFill>
                  <a:srgbClr val="223341"/>
                </a:solidFill>
                <a:latin typeface="Calibri" panose="020F0502020204030204"/>
                <a:ea typeface="+mn-ea"/>
                <a:cs typeface="Arial" charset="0"/>
              </a:endParaRPr>
            </a:p>
          </p:txBody>
        </p:sp>
        <p:sp>
          <p:nvSpPr>
            <p:cNvPr id="24" name="Freeform: Shape 23">
              <a:extLst>
                <a:ext uri="{FF2B5EF4-FFF2-40B4-BE49-F238E27FC236}">
                  <a16:creationId xmlns:a16="http://schemas.microsoft.com/office/drawing/2014/main" id="{EF359C69-3635-840C-3F03-B64012167B85}"/>
                </a:ext>
              </a:extLst>
            </p:cNvPr>
            <p:cNvSpPr/>
            <p:nvPr/>
          </p:nvSpPr>
          <p:spPr>
            <a:xfrm>
              <a:off x="8733392" y="4519882"/>
              <a:ext cx="0" cy="72000"/>
            </a:xfrm>
            <a:custGeom>
              <a:avLst/>
              <a:gdLst>
                <a:gd name="connsiteX0" fmla="*/ 0 w 17942"/>
                <a:gd name="connsiteY0" fmla="*/ 0 h 82686"/>
                <a:gd name="connsiteX1" fmla="*/ 0 w 17942"/>
                <a:gd name="connsiteY1" fmla="*/ 82686 h 82686"/>
              </a:gdLst>
              <a:ahLst/>
              <a:cxnLst>
                <a:cxn ang="0">
                  <a:pos x="connsiteX0" y="connsiteY0"/>
                </a:cxn>
                <a:cxn ang="0">
                  <a:pos x="connsiteX1" y="connsiteY1"/>
                </a:cxn>
              </a:cxnLst>
              <a:rect l="l" t="t" r="r" b="b"/>
              <a:pathLst>
                <a:path w="17942" h="82686">
                  <a:moveTo>
                    <a:pt x="0" y="0"/>
                  </a:moveTo>
                  <a:lnTo>
                    <a:pt x="0" y="82686"/>
                  </a:lnTo>
                </a:path>
              </a:pathLst>
            </a:custGeom>
            <a:ln w="19050" cap="flat">
              <a:solidFill>
                <a:schemeClr val="tx1"/>
              </a:solidFill>
              <a:prstDash val="solid"/>
              <a:miter/>
            </a:ln>
          </p:spPr>
          <p:txBody>
            <a:bodyPr rtlCol="0" anchor="ctr"/>
            <a:lstStyle/>
            <a:p>
              <a:pPr defTabSz="685800">
                <a:defRPr/>
              </a:pPr>
              <a:endParaRPr lang="en-GB" sz="825">
                <a:solidFill>
                  <a:srgbClr val="223341"/>
                </a:solidFill>
                <a:latin typeface="Calibri" panose="020F0502020204030204"/>
                <a:ea typeface="+mn-ea"/>
                <a:cs typeface="Arial" charset="0"/>
              </a:endParaRPr>
            </a:p>
          </p:txBody>
        </p:sp>
        <p:sp>
          <p:nvSpPr>
            <p:cNvPr id="25" name="Freeform: Shape 24">
              <a:extLst>
                <a:ext uri="{FF2B5EF4-FFF2-40B4-BE49-F238E27FC236}">
                  <a16:creationId xmlns:a16="http://schemas.microsoft.com/office/drawing/2014/main" id="{01E957E4-81CD-23FB-6029-CB487A66632B}"/>
                </a:ext>
              </a:extLst>
            </p:cNvPr>
            <p:cNvSpPr/>
            <p:nvPr/>
          </p:nvSpPr>
          <p:spPr>
            <a:xfrm>
              <a:off x="9567191" y="4519882"/>
              <a:ext cx="0" cy="72000"/>
            </a:xfrm>
            <a:custGeom>
              <a:avLst/>
              <a:gdLst>
                <a:gd name="connsiteX0" fmla="*/ 0 w 17942"/>
                <a:gd name="connsiteY0" fmla="*/ 0 h 82686"/>
                <a:gd name="connsiteX1" fmla="*/ 0 w 17942"/>
                <a:gd name="connsiteY1" fmla="*/ 82686 h 82686"/>
              </a:gdLst>
              <a:ahLst/>
              <a:cxnLst>
                <a:cxn ang="0">
                  <a:pos x="connsiteX0" y="connsiteY0"/>
                </a:cxn>
                <a:cxn ang="0">
                  <a:pos x="connsiteX1" y="connsiteY1"/>
                </a:cxn>
              </a:cxnLst>
              <a:rect l="l" t="t" r="r" b="b"/>
              <a:pathLst>
                <a:path w="17942" h="82686">
                  <a:moveTo>
                    <a:pt x="0" y="0"/>
                  </a:moveTo>
                  <a:lnTo>
                    <a:pt x="0" y="82686"/>
                  </a:lnTo>
                </a:path>
              </a:pathLst>
            </a:custGeom>
            <a:ln w="19050" cap="flat">
              <a:solidFill>
                <a:schemeClr val="tx1"/>
              </a:solidFill>
              <a:prstDash val="solid"/>
              <a:miter/>
            </a:ln>
          </p:spPr>
          <p:txBody>
            <a:bodyPr rtlCol="0" anchor="ctr"/>
            <a:lstStyle/>
            <a:p>
              <a:pPr defTabSz="685800">
                <a:defRPr/>
              </a:pPr>
              <a:endParaRPr lang="en-GB" sz="825">
                <a:solidFill>
                  <a:srgbClr val="223341"/>
                </a:solidFill>
                <a:latin typeface="Calibri" panose="020F0502020204030204"/>
                <a:ea typeface="+mn-ea"/>
                <a:cs typeface="Arial" charset="0"/>
              </a:endParaRPr>
            </a:p>
          </p:txBody>
        </p:sp>
        <p:sp>
          <p:nvSpPr>
            <p:cNvPr id="26" name="Freeform: Shape 25">
              <a:extLst>
                <a:ext uri="{FF2B5EF4-FFF2-40B4-BE49-F238E27FC236}">
                  <a16:creationId xmlns:a16="http://schemas.microsoft.com/office/drawing/2014/main" id="{4D97D8A9-AB60-B2AB-12FB-7727570BC28A}"/>
                </a:ext>
              </a:extLst>
            </p:cNvPr>
            <p:cNvSpPr/>
            <p:nvPr/>
          </p:nvSpPr>
          <p:spPr>
            <a:xfrm>
              <a:off x="10400990" y="4519882"/>
              <a:ext cx="0" cy="72000"/>
            </a:xfrm>
            <a:custGeom>
              <a:avLst/>
              <a:gdLst>
                <a:gd name="connsiteX0" fmla="*/ 0 w 17942"/>
                <a:gd name="connsiteY0" fmla="*/ 0 h 82686"/>
                <a:gd name="connsiteX1" fmla="*/ 0 w 17942"/>
                <a:gd name="connsiteY1" fmla="*/ 82686 h 82686"/>
              </a:gdLst>
              <a:ahLst/>
              <a:cxnLst>
                <a:cxn ang="0">
                  <a:pos x="connsiteX0" y="connsiteY0"/>
                </a:cxn>
                <a:cxn ang="0">
                  <a:pos x="connsiteX1" y="connsiteY1"/>
                </a:cxn>
              </a:cxnLst>
              <a:rect l="l" t="t" r="r" b="b"/>
              <a:pathLst>
                <a:path w="17942" h="82686">
                  <a:moveTo>
                    <a:pt x="0" y="0"/>
                  </a:moveTo>
                  <a:lnTo>
                    <a:pt x="0" y="82686"/>
                  </a:lnTo>
                </a:path>
              </a:pathLst>
            </a:custGeom>
            <a:ln w="19050" cap="flat">
              <a:solidFill>
                <a:schemeClr val="tx1"/>
              </a:solidFill>
              <a:prstDash val="solid"/>
              <a:miter/>
            </a:ln>
          </p:spPr>
          <p:txBody>
            <a:bodyPr rtlCol="0" anchor="ctr"/>
            <a:lstStyle/>
            <a:p>
              <a:pPr defTabSz="685800">
                <a:defRPr/>
              </a:pPr>
              <a:endParaRPr lang="en-GB" sz="825">
                <a:solidFill>
                  <a:srgbClr val="223341"/>
                </a:solidFill>
                <a:latin typeface="Calibri" panose="020F0502020204030204"/>
                <a:ea typeface="+mn-ea"/>
                <a:cs typeface="Arial" charset="0"/>
              </a:endParaRPr>
            </a:p>
          </p:txBody>
        </p:sp>
      </p:grpSp>
      <p:grpSp>
        <p:nvGrpSpPr>
          <p:cNvPr id="27" name="Group 26">
            <a:extLst>
              <a:ext uri="{FF2B5EF4-FFF2-40B4-BE49-F238E27FC236}">
                <a16:creationId xmlns:a16="http://schemas.microsoft.com/office/drawing/2014/main" id="{11BCA3EB-37D1-E239-2F0B-D8FB2EFCE8E4}"/>
              </a:ext>
            </a:extLst>
          </p:cNvPr>
          <p:cNvGrpSpPr/>
          <p:nvPr/>
        </p:nvGrpSpPr>
        <p:grpSpPr>
          <a:xfrm>
            <a:off x="448644" y="1394481"/>
            <a:ext cx="34638" cy="1683227"/>
            <a:chOff x="2830395" y="1021061"/>
            <a:chExt cx="72000" cy="3498821"/>
          </a:xfrm>
        </p:grpSpPr>
        <p:sp>
          <p:nvSpPr>
            <p:cNvPr id="28" name="Freeform: Shape 27">
              <a:extLst>
                <a:ext uri="{FF2B5EF4-FFF2-40B4-BE49-F238E27FC236}">
                  <a16:creationId xmlns:a16="http://schemas.microsoft.com/office/drawing/2014/main" id="{7D42D621-4772-24B9-0C02-3797D68EB7B3}"/>
                </a:ext>
              </a:extLst>
            </p:cNvPr>
            <p:cNvSpPr/>
            <p:nvPr/>
          </p:nvSpPr>
          <p:spPr>
            <a:xfrm>
              <a:off x="2830395" y="1021061"/>
              <a:ext cx="72000" cy="0"/>
            </a:xfrm>
            <a:custGeom>
              <a:avLst/>
              <a:gdLst>
                <a:gd name="connsiteX0" fmla="*/ 53468 w 53468"/>
                <a:gd name="connsiteY0" fmla="*/ 0 h 24756"/>
                <a:gd name="connsiteX1" fmla="*/ 0 w 53468"/>
                <a:gd name="connsiteY1" fmla="*/ 0 h 24756"/>
              </a:gdLst>
              <a:ahLst/>
              <a:cxnLst>
                <a:cxn ang="0">
                  <a:pos x="connsiteX0" y="connsiteY0"/>
                </a:cxn>
                <a:cxn ang="0">
                  <a:pos x="connsiteX1" y="connsiteY1"/>
                </a:cxn>
              </a:cxnLst>
              <a:rect l="l" t="t" r="r" b="b"/>
              <a:pathLst>
                <a:path w="53468" h="24756">
                  <a:moveTo>
                    <a:pt x="53468" y="0"/>
                  </a:moveTo>
                  <a:lnTo>
                    <a:pt x="0" y="0"/>
                  </a:lnTo>
                </a:path>
              </a:pathLst>
            </a:custGeom>
            <a:ln w="19050" cap="flat">
              <a:solidFill>
                <a:schemeClr val="tx1"/>
              </a:solidFill>
              <a:prstDash val="solid"/>
              <a:miter/>
            </a:ln>
          </p:spPr>
          <p:txBody>
            <a:bodyPr rtlCol="0" anchor="ctr"/>
            <a:lstStyle/>
            <a:p>
              <a:pPr defTabSz="685800">
                <a:defRPr/>
              </a:pPr>
              <a:endParaRPr lang="en-GB" sz="825">
                <a:solidFill>
                  <a:srgbClr val="223341"/>
                </a:solidFill>
                <a:latin typeface="Calibri" panose="020F0502020204030204"/>
                <a:ea typeface="+mn-ea"/>
                <a:cs typeface="Arial" charset="0"/>
              </a:endParaRPr>
            </a:p>
          </p:txBody>
        </p:sp>
        <p:sp>
          <p:nvSpPr>
            <p:cNvPr id="29" name="Freeform: Shape 28">
              <a:extLst>
                <a:ext uri="{FF2B5EF4-FFF2-40B4-BE49-F238E27FC236}">
                  <a16:creationId xmlns:a16="http://schemas.microsoft.com/office/drawing/2014/main" id="{70994019-5FB0-B8D4-8EC6-3F6C465D659D}"/>
                </a:ext>
              </a:extLst>
            </p:cNvPr>
            <p:cNvSpPr/>
            <p:nvPr/>
          </p:nvSpPr>
          <p:spPr>
            <a:xfrm>
              <a:off x="2830395" y="1720677"/>
              <a:ext cx="72000" cy="0"/>
            </a:xfrm>
            <a:custGeom>
              <a:avLst/>
              <a:gdLst>
                <a:gd name="connsiteX0" fmla="*/ 53468 w 53468"/>
                <a:gd name="connsiteY0" fmla="*/ 0 h 24756"/>
                <a:gd name="connsiteX1" fmla="*/ 0 w 53468"/>
                <a:gd name="connsiteY1" fmla="*/ 0 h 24756"/>
              </a:gdLst>
              <a:ahLst/>
              <a:cxnLst>
                <a:cxn ang="0">
                  <a:pos x="connsiteX0" y="connsiteY0"/>
                </a:cxn>
                <a:cxn ang="0">
                  <a:pos x="connsiteX1" y="connsiteY1"/>
                </a:cxn>
              </a:cxnLst>
              <a:rect l="l" t="t" r="r" b="b"/>
              <a:pathLst>
                <a:path w="53468" h="24756">
                  <a:moveTo>
                    <a:pt x="53468" y="0"/>
                  </a:moveTo>
                  <a:lnTo>
                    <a:pt x="0" y="0"/>
                  </a:lnTo>
                </a:path>
              </a:pathLst>
            </a:custGeom>
            <a:ln w="19050" cap="flat">
              <a:solidFill>
                <a:schemeClr val="tx1"/>
              </a:solidFill>
              <a:prstDash val="solid"/>
              <a:miter/>
            </a:ln>
          </p:spPr>
          <p:txBody>
            <a:bodyPr rtlCol="0" anchor="ctr"/>
            <a:lstStyle/>
            <a:p>
              <a:pPr defTabSz="685800">
                <a:defRPr/>
              </a:pPr>
              <a:endParaRPr lang="en-GB" sz="825">
                <a:solidFill>
                  <a:srgbClr val="223341"/>
                </a:solidFill>
                <a:latin typeface="Calibri" panose="020F0502020204030204"/>
                <a:ea typeface="+mn-ea"/>
                <a:cs typeface="Arial" charset="0"/>
              </a:endParaRPr>
            </a:p>
          </p:txBody>
        </p:sp>
        <p:sp>
          <p:nvSpPr>
            <p:cNvPr id="30" name="Freeform: Shape 29">
              <a:extLst>
                <a:ext uri="{FF2B5EF4-FFF2-40B4-BE49-F238E27FC236}">
                  <a16:creationId xmlns:a16="http://schemas.microsoft.com/office/drawing/2014/main" id="{EB1C6DB5-5F68-0385-52F4-A155E4025FA8}"/>
                </a:ext>
              </a:extLst>
            </p:cNvPr>
            <p:cNvSpPr/>
            <p:nvPr/>
          </p:nvSpPr>
          <p:spPr>
            <a:xfrm>
              <a:off x="2830395" y="2420540"/>
              <a:ext cx="72000" cy="0"/>
            </a:xfrm>
            <a:custGeom>
              <a:avLst/>
              <a:gdLst>
                <a:gd name="connsiteX0" fmla="*/ 53468 w 53468"/>
                <a:gd name="connsiteY0" fmla="*/ 0 h 24756"/>
                <a:gd name="connsiteX1" fmla="*/ 0 w 53468"/>
                <a:gd name="connsiteY1" fmla="*/ 0 h 24756"/>
              </a:gdLst>
              <a:ahLst/>
              <a:cxnLst>
                <a:cxn ang="0">
                  <a:pos x="connsiteX0" y="connsiteY0"/>
                </a:cxn>
                <a:cxn ang="0">
                  <a:pos x="connsiteX1" y="connsiteY1"/>
                </a:cxn>
              </a:cxnLst>
              <a:rect l="l" t="t" r="r" b="b"/>
              <a:pathLst>
                <a:path w="53468" h="24756">
                  <a:moveTo>
                    <a:pt x="53468" y="0"/>
                  </a:moveTo>
                  <a:lnTo>
                    <a:pt x="0" y="0"/>
                  </a:lnTo>
                </a:path>
              </a:pathLst>
            </a:custGeom>
            <a:ln w="19050" cap="flat">
              <a:solidFill>
                <a:schemeClr val="tx1"/>
              </a:solidFill>
              <a:prstDash val="solid"/>
              <a:miter/>
            </a:ln>
          </p:spPr>
          <p:txBody>
            <a:bodyPr rtlCol="0" anchor="ctr"/>
            <a:lstStyle/>
            <a:p>
              <a:pPr defTabSz="685800">
                <a:defRPr/>
              </a:pPr>
              <a:endParaRPr lang="en-GB" sz="825">
                <a:solidFill>
                  <a:srgbClr val="223341"/>
                </a:solidFill>
                <a:latin typeface="Calibri" panose="020F0502020204030204"/>
                <a:ea typeface="+mn-ea"/>
                <a:cs typeface="Arial" charset="0"/>
              </a:endParaRPr>
            </a:p>
          </p:txBody>
        </p:sp>
        <p:sp>
          <p:nvSpPr>
            <p:cNvPr id="31" name="Freeform: Shape 30">
              <a:extLst>
                <a:ext uri="{FF2B5EF4-FFF2-40B4-BE49-F238E27FC236}">
                  <a16:creationId xmlns:a16="http://schemas.microsoft.com/office/drawing/2014/main" id="{E4705CCF-97D5-C5A0-BFF8-76B4A7DD9826}"/>
                </a:ext>
              </a:extLst>
            </p:cNvPr>
            <p:cNvSpPr/>
            <p:nvPr/>
          </p:nvSpPr>
          <p:spPr>
            <a:xfrm>
              <a:off x="2830395" y="3120156"/>
              <a:ext cx="72000" cy="0"/>
            </a:xfrm>
            <a:custGeom>
              <a:avLst/>
              <a:gdLst>
                <a:gd name="connsiteX0" fmla="*/ 53468 w 53468"/>
                <a:gd name="connsiteY0" fmla="*/ 0 h 24756"/>
                <a:gd name="connsiteX1" fmla="*/ 0 w 53468"/>
                <a:gd name="connsiteY1" fmla="*/ 0 h 24756"/>
              </a:gdLst>
              <a:ahLst/>
              <a:cxnLst>
                <a:cxn ang="0">
                  <a:pos x="connsiteX0" y="connsiteY0"/>
                </a:cxn>
                <a:cxn ang="0">
                  <a:pos x="connsiteX1" y="connsiteY1"/>
                </a:cxn>
              </a:cxnLst>
              <a:rect l="l" t="t" r="r" b="b"/>
              <a:pathLst>
                <a:path w="53468" h="24756">
                  <a:moveTo>
                    <a:pt x="53468" y="0"/>
                  </a:moveTo>
                  <a:lnTo>
                    <a:pt x="0" y="0"/>
                  </a:lnTo>
                </a:path>
              </a:pathLst>
            </a:custGeom>
            <a:ln w="19050" cap="flat">
              <a:solidFill>
                <a:schemeClr val="tx1"/>
              </a:solidFill>
              <a:prstDash val="solid"/>
              <a:miter/>
            </a:ln>
          </p:spPr>
          <p:txBody>
            <a:bodyPr rtlCol="0" anchor="ctr"/>
            <a:lstStyle/>
            <a:p>
              <a:pPr defTabSz="685800">
                <a:defRPr/>
              </a:pPr>
              <a:endParaRPr lang="en-GB" sz="825">
                <a:solidFill>
                  <a:srgbClr val="223341"/>
                </a:solidFill>
                <a:latin typeface="Calibri" panose="020F0502020204030204"/>
                <a:ea typeface="+mn-ea"/>
                <a:cs typeface="Arial" charset="0"/>
              </a:endParaRPr>
            </a:p>
          </p:txBody>
        </p:sp>
        <p:sp>
          <p:nvSpPr>
            <p:cNvPr id="32" name="Freeform: Shape 31">
              <a:extLst>
                <a:ext uri="{FF2B5EF4-FFF2-40B4-BE49-F238E27FC236}">
                  <a16:creationId xmlns:a16="http://schemas.microsoft.com/office/drawing/2014/main" id="{1F016A56-39FF-D1DC-54F4-74E7D6E79FBF}"/>
                </a:ext>
              </a:extLst>
            </p:cNvPr>
            <p:cNvSpPr/>
            <p:nvPr/>
          </p:nvSpPr>
          <p:spPr>
            <a:xfrm>
              <a:off x="2830395" y="3820019"/>
              <a:ext cx="72000" cy="0"/>
            </a:xfrm>
            <a:custGeom>
              <a:avLst/>
              <a:gdLst>
                <a:gd name="connsiteX0" fmla="*/ 53468 w 53468"/>
                <a:gd name="connsiteY0" fmla="*/ 0 h 24756"/>
                <a:gd name="connsiteX1" fmla="*/ 0 w 53468"/>
                <a:gd name="connsiteY1" fmla="*/ 0 h 24756"/>
              </a:gdLst>
              <a:ahLst/>
              <a:cxnLst>
                <a:cxn ang="0">
                  <a:pos x="connsiteX0" y="connsiteY0"/>
                </a:cxn>
                <a:cxn ang="0">
                  <a:pos x="connsiteX1" y="connsiteY1"/>
                </a:cxn>
              </a:cxnLst>
              <a:rect l="l" t="t" r="r" b="b"/>
              <a:pathLst>
                <a:path w="53468" h="24756">
                  <a:moveTo>
                    <a:pt x="53468" y="0"/>
                  </a:moveTo>
                  <a:lnTo>
                    <a:pt x="0" y="0"/>
                  </a:lnTo>
                </a:path>
              </a:pathLst>
            </a:custGeom>
            <a:ln w="19050" cap="flat">
              <a:solidFill>
                <a:schemeClr val="tx1"/>
              </a:solidFill>
              <a:prstDash val="solid"/>
              <a:miter/>
            </a:ln>
          </p:spPr>
          <p:txBody>
            <a:bodyPr rtlCol="0" anchor="ctr"/>
            <a:lstStyle/>
            <a:p>
              <a:pPr defTabSz="685800">
                <a:defRPr/>
              </a:pPr>
              <a:endParaRPr lang="en-GB" sz="825">
                <a:solidFill>
                  <a:srgbClr val="223341"/>
                </a:solidFill>
                <a:latin typeface="Calibri" panose="020F0502020204030204"/>
                <a:ea typeface="+mn-ea"/>
                <a:cs typeface="Arial" charset="0"/>
              </a:endParaRPr>
            </a:p>
          </p:txBody>
        </p:sp>
        <p:sp>
          <p:nvSpPr>
            <p:cNvPr id="33" name="Freeform: Shape 32">
              <a:extLst>
                <a:ext uri="{FF2B5EF4-FFF2-40B4-BE49-F238E27FC236}">
                  <a16:creationId xmlns:a16="http://schemas.microsoft.com/office/drawing/2014/main" id="{F4E76EDC-DA4C-D2F8-E033-816065D217B0}"/>
                </a:ext>
              </a:extLst>
            </p:cNvPr>
            <p:cNvSpPr/>
            <p:nvPr/>
          </p:nvSpPr>
          <p:spPr>
            <a:xfrm>
              <a:off x="2830395" y="4519882"/>
              <a:ext cx="72000" cy="0"/>
            </a:xfrm>
            <a:custGeom>
              <a:avLst/>
              <a:gdLst>
                <a:gd name="connsiteX0" fmla="*/ 53468 w 53468"/>
                <a:gd name="connsiteY0" fmla="*/ 0 h 24756"/>
                <a:gd name="connsiteX1" fmla="*/ 0 w 53468"/>
                <a:gd name="connsiteY1" fmla="*/ 0 h 24756"/>
              </a:gdLst>
              <a:ahLst/>
              <a:cxnLst>
                <a:cxn ang="0">
                  <a:pos x="connsiteX0" y="connsiteY0"/>
                </a:cxn>
                <a:cxn ang="0">
                  <a:pos x="connsiteX1" y="connsiteY1"/>
                </a:cxn>
              </a:cxnLst>
              <a:rect l="l" t="t" r="r" b="b"/>
              <a:pathLst>
                <a:path w="53468" h="24756">
                  <a:moveTo>
                    <a:pt x="53468" y="0"/>
                  </a:moveTo>
                  <a:lnTo>
                    <a:pt x="0" y="0"/>
                  </a:lnTo>
                </a:path>
              </a:pathLst>
            </a:custGeom>
            <a:ln w="19050" cap="flat">
              <a:solidFill>
                <a:schemeClr val="tx1"/>
              </a:solidFill>
              <a:prstDash val="solid"/>
              <a:miter/>
            </a:ln>
          </p:spPr>
          <p:txBody>
            <a:bodyPr rtlCol="0" anchor="ctr"/>
            <a:lstStyle/>
            <a:p>
              <a:pPr defTabSz="685800">
                <a:defRPr/>
              </a:pPr>
              <a:endParaRPr lang="en-GB" sz="825">
                <a:solidFill>
                  <a:srgbClr val="223341"/>
                </a:solidFill>
                <a:latin typeface="Calibri" panose="020F0502020204030204"/>
                <a:ea typeface="+mn-ea"/>
                <a:cs typeface="Arial" charset="0"/>
              </a:endParaRPr>
            </a:p>
          </p:txBody>
        </p:sp>
      </p:grpSp>
      <p:sp>
        <p:nvSpPr>
          <p:cNvPr id="34" name="TextBox 33">
            <a:extLst>
              <a:ext uri="{FF2B5EF4-FFF2-40B4-BE49-F238E27FC236}">
                <a16:creationId xmlns:a16="http://schemas.microsoft.com/office/drawing/2014/main" id="{A6C24EE2-04B7-AA0D-6A9A-6207C9A03AB4}"/>
              </a:ext>
            </a:extLst>
          </p:cNvPr>
          <p:cNvSpPr txBox="1"/>
          <p:nvPr/>
        </p:nvSpPr>
        <p:spPr>
          <a:xfrm rot="16200000">
            <a:off x="-330069" y="2158859"/>
            <a:ext cx="1090116" cy="126958"/>
          </a:xfrm>
          <a:prstGeom prst="rect">
            <a:avLst/>
          </a:prstGeom>
          <a:noFill/>
        </p:spPr>
        <p:txBody>
          <a:bodyPr wrap="square" lIns="0" tIns="0" rIns="0" bIns="0" rtlCol="0" anchor="ctr" anchorCtr="0">
            <a:spAutoFit/>
          </a:bodyPr>
          <a:lstStyle/>
          <a:p>
            <a:pPr algn="ctr" defTabSz="685800">
              <a:defRPr/>
            </a:pPr>
            <a:r>
              <a:rPr lang="en-GB" sz="825" b="1">
                <a:ln/>
                <a:solidFill>
                  <a:srgbClr val="223341"/>
                </a:solidFill>
                <a:latin typeface="Calibri" panose="020F0502020204030204"/>
                <a:ea typeface="+mn-ea"/>
                <a:cs typeface="Arial" charset="0"/>
                <a:rtl val="0"/>
              </a:rPr>
              <a:t>DFS (%)</a:t>
            </a:r>
          </a:p>
        </p:txBody>
      </p:sp>
      <p:sp>
        <p:nvSpPr>
          <p:cNvPr id="35" name="TextBox 34">
            <a:extLst>
              <a:ext uri="{FF2B5EF4-FFF2-40B4-BE49-F238E27FC236}">
                <a16:creationId xmlns:a16="http://schemas.microsoft.com/office/drawing/2014/main" id="{21293DB2-C334-8CE8-92AC-772664671C3B}"/>
              </a:ext>
            </a:extLst>
          </p:cNvPr>
          <p:cNvSpPr txBox="1"/>
          <p:nvPr/>
        </p:nvSpPr>
        <p:spPr>
          <a:xfrm>
            <a:off x="293149" y="1338606"/>
            <a:ext cx="129844" cy="103875"/>
          </a:xfrm>
          <a:prstGeom prst="rect">
            <a:avLst/>
          </a:prstGeom>
          <a:noFill/>
        </p:spPr>
        <p:txBody>
          <a:bodyPr wrap="none" lIns="0" tIns="0" rIns="0" bIns="0" rtlCol="0" anchor="ctr" anchorCtr="0">
            <a:spAutoFit/>
          </a:bodyPr>
          <a:lstStyle/>
          <a:p>
            <a:pPr algn="r" defTabSz="685800">
              <a:defRPr/>
            </a:pPr>
            <a:r>
              <a:rPr lang="en-GB" sz="675">
                <a:ln/>
                <a:solidFill>
                  <a:srgbClr val="223341"/>
                </a:solidFill>
                <a:latin typeface="Calibri" panose="020F0502020204030204"/>
                <a:ea typeface="+mn-ea"/>
                <a:cs typeface="Arial" charset="0"/>
                <a:rtl val="0"/>
              </a:rPr>
              <a:t>100</a:t>
            </a:r>
          </a:p>
        </p:txBody>
      </p:sp>
      <p:sp>
        <p:nvSpPr>
          <p:cNvPr id="36" name="TextBox 35">
            <a:extLst>
              <a:ext uri="{FF2B5EF4-FFF2-40B4-BE49-F238E27FC236}">
                <a16:creationId xmlns:a16="http://schemas.microsoft.com/office/drawing/2014/main" id="{25971031-ADDC-74F7-E5C7-DDBC55253B31}"/>
              </a:ext>
            </a:extLst>
          </p:cNvPr>
          <p:cNvSpPr txBox="1"/>
          <p:nvPr/>
        </p:nvSpPr>
        <p:spPr>
          <a:xfrm>
            <a:off x="336430" y="1676610"/>
            <a:ext cx="86562" cy="103875"/>
          </a:xfrm>
          <a:prstGeom prst="rect">
            <a:avLst/>
          </a:prstGeom>
          <a:noFill/>
        </p:spPr>
        <p:txBody>
          <a:bodyPr wrap="none" lIns="0" tIns="0" rIns="0" bIns="0" rtlCol="0" anchor="ctr" anchorCtr="0">
            <a:spAutoFit/>
          </a:bodyPr>
          <a:lstStyle/>
          <a:p>
            <a:pPr algn="r" defTabSz="685800">
              <a:defRPr/>
            </a:pPr>
            <a:r>
              <a:rPr lang="en-GB" sz="675">
                <a:ln/>
                <a:solidFill>
                  <a:srgbClr val="223341"/>
                </a:solidFill>
                <a:latin typeface="Calibri" panose="020F0502020204030204"/>
                <a:ea typeface="+mn-ea"/>
                <a:cs typeface="Arial" charset="0"/>
                <a:rtl val="0"/>
              </a:rPr>
              <a:t>80</a:t>
            </a:r>
          </a:p>
        </p:txBody>
      </p:sp>
      <p:sp>
        <p:nvSpPr>
          <p:cNvPr id="37" name="TextBox 36">
            <a:extLst>
              <a:ext uri="{FF2B5EF4-FFF2-40B4-BE49-F238E27FC236}">
                <a16:creationId xmlns:a16="http://schemas.microsoft.com/office/drawing/2014/main" id="{202E0C69-DB9F-037F-CC81-B121D2E73EF3}"/>
              </a:ext>
            </a:extLst>
          </p:cNvPr>
          <p:cNvSpPr txBox="1"/>
          <p:nvPr/>
        </p:nvSpPr>
        <p:spPr>
          <a:xfrm>
            <a:off x="336430" y="2014613"/>
            <a:ext cx="86562" cy="103875"/>
          </a:xfrm>
          <a:prstGeom prst="rect">
            <a:avLst/>
          </a:prstGeom>
          <a:noFill/>
        </p:spPr>
        <p:txBody>
          <a:bodyPr wrap="none" lIns="0" tIns="0" rIns="0" bIns="0" rtlCol="0" anchor="ctr" anchorCtr="0">
            <a:spAutoFit/>
          </a:bodyPr>
          <a:lstStyle/>
          <a:p>
            <a:pPr algn="r" defTabSz="685800">
              <a:defRPr/>
            </a:pPr>
            <a:r>
              <a:rPr lang="en-GB" sz="675">
                <a:ln/>
                <a:solidFill>
                  <a:srgbClr val="223341"/>
                </a:solidFill>
                <a:latin typeface="Calibri" panose="020F0502020204030204"/>
                <a:ea typeface="+mn-ea"/>
                <a:cs typeface="Arial" charset="0"/>
                <a:rtl val="0"/>
              </a:rPr>
              <a:t>60</a:t>
            </a:r>
          </a:p>
        </p:txBody>
      </p:sp>
      <p:sp>
        <p:nvSpPr>
          <p:cNvPr id="38" name="TextBox 37">
            <a:extLst>
              <a:ext uri="{FF2B5EF4-FFF2-40B4-BE49-F238E27FC236}">
                <a16:creationId xmlns:a16="http://schemas.microsoft.com/office/drawing/2014/main" id="{CB16DC48-AEA8-8631-FB02-818A90E6D3F8}"/>
              </a:ext>
            </a:extLst>
          </p:cNvPr>
          <p:cNvSpPr txBox="1"/>
          <p:nvPr/>
        </p:nvSpPr>
        <p:spPr>
          <a:xfrm>
            <a:off x="336430" y="2352615"/>
            <a:ext cx="86562" cy="103875"/>
          </a:xfrm>
          <a:prstGeom prst="rect">
            <a:avLst/>
          </a:prstGeom>
          <a:noFill/>
        </p:spPr>
        <p:txBody>
          <a:bodyPr wrap="none" lIns="0" tIns="0" rIns="0" bIns="0" rtlCol="0" anchor="ctr" anchorCtr="0">
            <a:spAutoFit/>
          </a:bodyPr>
          <a:lstStyle/>
          <a:p>
            <a:pPr algn="r" defTabSz="685800">
              <a:defRPr/>
            </a:pPr>
            <a:r>
              <a:rPr lang="en-GB" sz="675">
                <a:ln/>
                <a:solidFill>
                  <a:srgbClr val="223341"/>
                </a:solidFill>
                <a:latin typeface="Calibri" panose="020F0502020204030204"/>
                <a:ea typeface="+mn-ea"/>
                <a:cs typeface="Arial" charset="0"/>
                <a:rtl val="0"/>
              </a:rPr>
              <a:t>40</a:t>
            </a:r>
          </a:p>
        </p:txBody>
      </p:sp>
      <p:sp>
        <p:nvSpPr>
          <p:cNvPr id="39" name="TextBox 38">
            <a:extLst>
              <a:ext uri="{FF2B5EF4-FFF2-40B4-BE49-F238E27FC236}">
                <a16:creationId xmlns:a16="http://schemas.microsoft.com/office/drawing/2014/main" id="{EA952758-7AE0-D4B0-B7EE-2BD9B1FD879F}"/>
              </a:ext>
            </a:extLst>
          </p:cNvPr>
          <p:cNvSpPr txBox="1"/>
          <p:nvPr/>
        </p:nvSpPr>
        <p:spPr>
          <a:xfrm>
            <a:off x="336430" y="2690618"/>
            <a:ext cx="86562" cy="103875"/>
          </a:xfrm>
          <a:prstGeom prst="rect">
            <a:avLst/>
          </a:prstGeom>
          <a:noFill/>
        </p:spPr>
        <p:txBody>
          <a:bodyPr wrap="none" lIns="0" tIns="0" rIns="0" bIns="0" rtlCol="0" anchor="ctr" anchorCtr="0">
            <a:spAutoFit/>
          </a:bodyPr>
          <a:lstStyle/>
          <a:p>
            <a:pPr algn="r" defTabSz="685800">
              <a:defRPr/>
            </a:pPr>
            <a:r>
              <a:rPr lang="en-GB" sz="675">
                <a:ln/>
                <a:solidFill>
                  <a:srgbClr val="223341"/>
                </a:solidFill>
                <a:latin typeface="Calibri" panose="020F0502020204030204"/>
                <a:ea typeface="+mn-ea"/>
                <a:cs typeface="Arial" charset="0"/>
                <a:rtl val="0"/>
              </a:rPr>
              <a:t>20</a:t>
            </a:r>
          </a:p>
        </p:txBody>
      </p:sp>
      <p:sp>
        <p:nvSpPr>
          <p:cNvPr id="40" name="TextBox 39">
            <a:extLst>
              <a:ext uri="{FF2B5EF4-FFF2-40B4-BE49-F238E27FC236}">
                <a16:creationId xmlns:a16="http://schemas.microsoft.com/office/drawing/2014/main" id="{8C8D60DA-49DA-805B-45A0-B5553F5F34AF}"/>
              </a:ext>
            </a:extLst>
          </p:cNvPr>
          <p:cNvSpPr txBox="1"/>
          <p:nvPr/>
        </p:nvSpPr>
        <p:spPr>
          <a:xfrm>
            <a:off x="379711" y="3028502"/>
            <a:ext cx="43282" cy="103875"/>
          </a:xfrm>
          <a:prstGeom prst="rect">
            <a:avLst/>
          </a:prstGeom>
          <a:noFill/>
        </p:spPr>
        <p:txBody>
          <a:bodyPr wrap="none" lIns="0" tIns="0" rIns="0" bIns="0" rtlCol="0" anchor="ctr" anchorCtr="0">
            <a:spAutoFit/>
          </a:bodyPr>
          <a:lstStyle/>
          <a:p>
            <a:pPr algn="r" defTabSz="685800">
              <a:defRPr/>
            </a:pPr>
            <a:r>
              <a:rPr lang="en-GB" sz="675">
                <a:ln/>
                <a:solidFill>
                  <a:srgbClr val="223341"/>
                </a:solidFill>
                <a:latin typeface="Calibri" panose="020F0502020204030204"/>
                <a:ea typeface="+mn-ea"/>
                <a:cs typeface="Arial" charset="0"/>
                <a:rtl val="0"/>
              </a:rPr>
              <a:t>0</a:t>
            </a:r>
          </a:p>
        </p:txBody>
      </p:sp>
      <p:sp>
        <p:nvSpPr>
          <p:cNvPr id="41" name="TextBox 40">
            <a:extLst>
              <a:ext uri="{FF2B5EF4-FFF2-40B4-BE49-F238E27FC236}">
                <a16:creationId xmlns:a16="http://schemas.microsoft.com/office/drawing/2014/main" id="{554BD7E1-89AA-29F0-A83E-5DF41AAFF429}"/>
              </a:ext>
            </a:extLst>
          </p:cNvPr>
          <p:cNvSpPr txBox="1"/>
          <p:nvPr/>
        </p:nvSpPr>
        <p:spPr>
          <a:xfrm>
            <a:off x="860806" y="3108247"/>
            <a:ext cx="43282" cy="103875"/>
          </a:xfrm>
          <a:prstGeom prst="rect">
            <a:avLst/>
          </a:prstGeom>
          <a:noFill/>
        </p:spPr>
        <p:txBody>
          <a:bodyPr wrap="none" lIns="0" tIns="0" rIns="0" bIns="0" rtlCol="0" anchor="ctr" anchorCtr="0">
            <a:spAutoFit/>
          </a:bodyPr>
          <a:lstStyle/>
          <a:p>
            <a:pPr algn="ctr" defTabSz="685800">
              <a:defRPr/>
            </a:pPr>
            <a:r>
              <a:rPr lang="en-GB" sz="675">
                <a:ln/>
                <a:solidFill>
                  <a:srgbClr val="223341"/>
                </a:solidFill>
                <a:latin typeface="Calibri" panose="020F0502020204030204"/>
                <a:ea typeface="+mn-ea"/>
                <a:cs typeface="Arial" charset="0"/>
                <a:rtl val="0"/>
              </a:rPr>
              <a:t>6</a:t>
            </a:r>
          </a:p>
        </p:txBody>
      </p:sp>
      <p:sp>
        <p:nvSpPr>
          <p:cNvPr id="42" name="TextBox 41">
            <a:extLst>
              <a:ext uri="{FF2B5EF4-FFF2-40B4-BE49-F238E27FC236}">
                <a16:creationId xmlns:a16="http://schemas.microsoft.com/office/drawing/2014/main" id="{0ECC371C-B991-9F3F-6FCD-DAAB84DFE0B4}"/>
              </a:ext>
            </a:extLst>
          </p:cNvPr>
          <p:cNvSpPr txBox="1"/>
          <p:nvPr/>
        </p:nvSpPr>
        <p:spPr>
          <a:xfrm>
            <a:off x="457368" y="3102476"/>
            <a:ext cx="48090" cy="115416"/>
          </a:xfrm>
          <a:prstGeom prst="rect">
            <a:avLst/>
          </a:prstGeom>
          <a:noFill/>
        </p:spPr>
        <p:txBody>
          <a:bodyPr wrap="none" lIns="0" tIns="0" rIns="0" bIns="0" rtlCol="0" anchor="ctr" anchorCtr="0">
            <a:spAutoFit/>
          </a:bodyPr>
          <a:lstStyle/>
          <a:p>
            <a:pPr algn="ctr" defTabSz="685800">
              <a:defRPr/>
            </a:pPr>
            <a:r>
              <a:rPr lang="en-GB" sz="750">
                <a:ln/>
                <a:solidFill>
                  <a:srgbClr val="223341"/>
                </a:solidFill>
                <a:latin typeface="Calibri" panose="020F0502020204030204"/>
                <a:ea typeface="+mn-ea"/>
                <a:cs typeface="Arial" charset="0"/>
                <a:rtl val="0"/>
              </a:rPr>
              <a:t>0</a:t>
            </a:r>
          </a:p>
        </p:txBody>
      </p:sp>
      <p:sp>
        <p:nvSpPr>
          <p:cNvPr id="43" name="TextBox 42">
            <a:extLst>
              <a:ext uri="{FF2B5EF4-FFF2-40B4-BE49-F238E27FC236}">
                <a16:creationId xmlns:a16="http://schemas.microsoft.com/office/drawing/2014/main" id="{885B1207-C41F-F912-F519-6BFDCEA512DE}"/>
              </a:ext>
            </a:extLst>
          </p:cNvPr>
          <p:cNvSpPr txBox="1"/>
          <p:nvPr/>
        </p:nvSpPr>
        <p:spPr>
          <a:xfrm>
            <a:off x="1240201" y="3108247"/>
            <a:ext cx="86563" cy="103875"/>
          </a:xfrm>
          <a:prstGeom prst="rect">
            <a:avLst/>
          </a:prstGeom>
          <a:noFill/>
        </p:spPr>
        <p:txBody>
          <a:bodyPr wrap="none" lIns="0" tIns="0" rIns="0" bIns="0" rtlCol="0" anchor="ctr" anchorCtr="0">
            <a:spAutoFit/>
          </a:bodyPr>
          <a:lstStyle/>
          <a:p>
            <a:pPr algn="ctr" defTabSz="685800">
              <a:defRPr/>
            </a:pPr>
            <a:r>
              <a:rPr lang="en-GB" sz="675">
                <a:ln/>
                <a:solidFill>
                  <a:srgbClr val="223341"/>
                </a:solidFill>
                <a:latin typeface="Calibri" panose="020F0502020204030204"/>
                <a:ea typeface="+mn-ea"/>
                <a:cs typeface="Arial" charset="0"/>
                <a:rtl val="0"/>
              </a:rPr>
              <a:t>12</a:t>
            </a:r>
          </a:p>
        </p:txBody>
      </p:sp>
      <p:sp>
        <p:nvSpPr>
          <p:cNvPr id="44" name="TextBox 43">
            <a:extLst>
              <a:ext uri="{FF2B5EF4-FFF2-40B4-BE49-F238E27FC236}">
                <a16:creationId xmlns:a16="http://schemas.microsoft.com/office/drawing/2014/main" id="{7B9851DE-215D-147D-A5F3-E3CF20011440}"/>
              </a:ext>
            </a:extLst>
          </p:cNvPr>
          <p:cNvSpPr txBox="1"/>
          <p:nvPr/>
        </p:nvSpPr>
        <p:spPr>
          <a:xfrm>
            <a:off x="1641236" y="3108247"/>
            <a:ext cx="86563" cy="103875"/>
          </a:xfrm>
          <a:prstGeom prst="rect">
            <a:avLst/>
          </a:prstGeom>
          <a:noFill/>
        </p:spPr>
        <p:txBody>
          <a:bodyPr wrap="none" lIns="0" tIns="0" rIns="0" bIns="0" rtlCol="0" anchor="ctr" anchorCtr="0">
            <a:spAutoFit/>
          </a:bodyPr>
          <a:lstStyle/>
          <a:p>
            <a:pPr algn="ctr" defTabSz="685800">
              <a:defRPr/>
            </a:pPr>
            <a:r>
              <a:rPr lang="en-GB" sz="675">
                <a:ln/>
                <a:solidFill>
                  <a:srgbClr val="223341"/>
                </a:solidFill>
                <a:latin typeface="Calibri" panose="020F0502020204030204"/>
                <a:ea typeface="+mn-ea"/>
                <a:cs typeface="Arial" charset="0"/>
                <a:rtl val="0"/>
              </a:rPr>
              <a:t>18</a:t>
            </a:r>
          </a:p>
        </p:txBody>
      </p:sp>
      <p:sp>
        <p:nvSpPr>
          <p:cNvPr id="45" name="TextBox 44">
            <a:extLst>
              <a:ext uri="{FF2B5EF4-FFF2-40B4-BE49-F238E27FC236}">
                <a16:creationId xmlns:a16="http://schemas.microsoft.com/office/drawing/2014/main" id="{A2B3842A-A1C8-D534-5EDE-BBFF49E3CF0D}"/>
              </a:ext>
            </a:extLst>
          </p:cNvPr>
          <p:cNvSpPr txBox="1"/>
          <p:nvPr/>
        </p:nvSpPr>
        <p:spPr>
          <a:xfrm>
            <a:off x="2042272" y="3108247"/>
            <a:ext cx="86563" cy="103875"/>
          </a:xfrm>
          <a:prstGeom prst="rect">
            <a:avLst/>
          </a:prstGeom>
          <a:noFill/>
        </p:spPr>
        <p:txBody>
          <a:bodyPr wrap="none" lIns="0" tIns="0" rIns="0" bIns="0" rtlCol="0" anchor="ctr" anchorCtr="0">
            <a:spAutoFit/>
          </a:bodyPr>
          <a:lstStyle/>
          <a:p>
            <a:pPr algn="ctr" defTabSz="685800">
              <a:defRPr/>
            </a:pPr>
            <a:r>
              <a:rPr lang="en-GB" sz="675">
                <a:ln/>
                <a:solidFill>
                  <a:srgbClr val="223341"/>
                </a:solidFill>
                <a:latin typeface="Calibri" panose="020F0502020204030204"/>
                <a:ea typeface="+mn-ea"/>
                <a:cs typeface="Arial" charset="0"/>
                <a:rtl val="0"/>
              </a:rPr>
              <a:t>24</a:t>
            </a:r>
          </a:p>
        </p:txBody>
      </p:sp>
      <p:sp>
        <p:nvSpPr>
          <p:cNvPr id="46" name="TextBox 45">
            <a:extLst>
              <a:ext uri="{FF2B5EF4-FFF2-40B4-BE49-F238E27FC236}">
                <a16:creationId xmlns:a16="http://schemas.microsoft.com/office/drawing/2014/main" id="{5D9CA57A-B7A1-D200-6D10-EE3AA9496E8E}"/>
              </a:ext>
            </a:extLst>
          </p:cNvPr>
          <p:cNvSpPr txBox="1"/>
          <p:nvPr/>
        </p:nvSpPr>
        <p:spPr>
          <a:xfrm>
            <a:off x="2162497" y="3187419"/>
            <a:ext cx="527388" cy="103875"/>
          </a:xfrm>
          <a:prstGeom prst="rect">
            <a:avLst/>
          </a:prstGeom>
          <a:noFill/>
        </p:spPr>
        <p:txBody>
          <a:bodyPr wrap="none" lIns="0" tIns="0" rIns="0" bIns="0" rtlCol="0" anchor="ctr" anchorCtr="0">
            <a:spAutoFit/>
          </a:bodyPr>
          <a:lstStyle/>
          <a:p>
            <a:pPr algn="ctr" defTabSz="685800">
              <a:defRPr/>
            </a:pPr>
            <a:r>
              <a:rPr lang="en-GB" sz="675" b="1">
                <a:ln/>
                <a:solidFill>
                  <a:srgbClr val="223341"/>
                </a:solidFill>
                <a:latin typeface="Calibri" panose="020F0502020204030204"/>
                <a:ea typeface="+mn-ea"/>
                <a:cs typeface="Arial" charset="0"/>
                <a:rtl val="0"/>
              </a:rPr>
              <a:t>Time (months)</a:t>
            </a:r>
          </a:p>
        </p:txBody>
      </p:sp>
      <p:sp>
        <p:nvSpPr>
          <p:cNvPr id="47" name="TextBox 46">
            <a:extLst>
              <a:ext uri="{FF2B5EF4-FFF2-40B4-BE49-F238E27FC236}">
                <a16:creationId xmlns:a16="http://schemas.microsoft.com/office/drawing/2014/main" id="{8E8B314F-B7AA-CBBD-5FBD-C398DB7F94FF}"/>
              </a:ext>
            </a:extLst>
          </p:cNvPr>
          <p:cNvSpPr txBox="1"/>
          <p:nvPr/>
        </p:nvSpPr>
        <p:spPr>
          <a:xfrm>
            <a:off x="2443307" y="3108247"/>
            <a:ext cx="86563" cy="103875"/>
          </a:xfrm>
          <a:prstGeom prst="rect">
            <a:avLst/>
          </a:prstGeom>
          <a:noFill/>
        </p:spPr>
        <p:txBody>
          <a:bodyPr wrap="none" lIns="0" tIns="0" rIns="0" bIns="0" rtlCol="0" anchor="ctr" anchorCtr="0">
            <a:spAutoFit/>
          </a:bodyPr>
          <a:lstStyle/>
          <a:p>
            <a:pPr algn="ctr" defTabSz="685800">
              <a:defRPr/>
            </a:pPr>
            <a:r>
              <a:rPr lang="en-GB" sz="675">
                <a:ln/>
                <a:solidFill>
                  <a:srgbClr val="223341"/>
                </a:solidFill>
                <a:latin typeface="Calibri" panose="020F0502020204030204"/>
                <a:ea typeface="+mn-ea"/>
                <a:cs typeface="Arial" charset="0"/>
                <a:rtl val="0"/>
              </a:rPr>
              <a:t>30</a:t>
            </a:r>
          </a:p>
        </p:txBody>
      </p:sp>
      <p:sp>
        <p:nvSpPr>
          <p:cNvPr id="48" name="TextBox 47">
            <a:extLst>
              <a:ext uri="{FF2B5EF4-FFF2-40B4-BE49-F238E27FC236}">
                <a16:creationId xmlns:a16="http://schemas.microsoft.com/office/drawing/2014/main" id="{A1C645B0-0BE3-56E8-5996-32C8B95641AD}"/>
              </a:ext>
            </a:extLst>
          </p:cNvPr>
          <p:cNvSpPr txBox="1"/>
          <p:nvPr/>
        </p:nvSpPr>
        <p:spPr>
          <a:xfrm>
            <a:off x="2844344" y="3108247"/>
            <a:ext cx="86563" cy="103875"/>
          </a:xfrm>
          <a:prstGeom prst="rect">
            <a:avLst/>
          </a:prstGeom>
          <a:noFill/>
        </p:spPr>
        <p:txBody>
          <a:bodyPr wrap="none" lIns="0" tIns="0" rIns="0" bIns="0" rtlCol="0" anchor="ctr" anchorCtr="0">
            <a:spAutoFit/>
          </a:bodyPr>
          <a:lstStyle/>
          <a:p>
            <a:pPr algn="ctr" defTabSz="685800">
              <a:defRPr/>
            </a:pPr>
            <a:r>
              <a:rPr lang="en-GB" sz="675">
                <a:ln/>
                <a:solidFill>
                  <a:srgbClr val="223341"/>
                </a:solidFill>
                <a:latin typeface="Calibri" panose="020F0502020204030204"/>
                <a:ea typeface="+mn-ea"/>
                <a:cs typeface="Arial" charset="0"/>
                <a:rtl val="0"/>
              </a:rPr>
              <a:t>36</a:t>
            </a:r>
          </a:p>
        </p:txBody>
      </p:sp>
      <p:sp>
        <p:nvSpPr>
          <p:cNvPr id="49" name="TextBox 48">
            <a:extLst>
              <a:ext uri="{FF2B5EF4-FFF2-40B4-BE49-F238E27FC236}">
                <a16:creationId xmlns:a16="http://schemas.microsoft.com/office/drawing/2014/main" id="{54C95F44-97A8-0029-EE91-AAB2942BB174}"/>
              </a:ext>
            </a:extLst>
          </p:cNvPr>
          <p:cNvSpPr txBox="1"/>
          <p:nvPr/>
        </p:nvSpPr>
        <p:spPr>
          <a:xfrm>
            <a:off x="3245378" y="3108247"/>
            <a:ext cx="86563" cy="103875"/>
          </a:xfrm>
          <a:prstGeom prst="rect">
            <a:avLst/>
          </a:prstGeom>
          <a:noFill/>
        </p:spPr>
        <p:txBody>
          <a:bodyPr wrap="none" lIns="0" tIns="0" rIns="0" bIns="0" rtlCol="0" anchor="ctr" anchorCtr="0">
            <a:spAutoFit/>
          </a:bodyPr>
          <a:lstStyle/>
          <a:p>
            <a:pPr algn="ctr" defTabSz="685800">
              <a:defRPr/>
            </a:pPr>
            <a:r>
              <a:rPr lang="en-GB" sz="675">
                <a:ln/>
                <a:solidFill>
                  <a:srgbClr val="223341"/>
                </a:solidFill>
                <a:latin typeface="Calibri" panose="020F0502020204030204"/>
                <a:ea typeface="+mn-ea"/>
                <a:cs typeface="Arial" charset="0"/>
                <a:rtl val="0"/>
              </a:rPr>
              <a:t>42</a:t>
            </a:r>
          </a:p>
        </p:txBody>
      </p:sp>
      <p:sp>
        <p:nvSpPr>
          <p:cNvPr id="50" name="TextBox 49">
            <a:extLst>
              <a:ext uri="{FF2B5EF4-FFF2-40B4-BE49-F238E27FC236}">
                <a16:creationId xmlns:a16="http://schemas.microsoft.com/office/drawing/2014/main" id="{151DEBE7-5D10-A749-DA44-D2E1D88BAD07}"/>
              </a:ext>
            </a:extLst>
          </p:cNvPr>
          <p:cNvSpPr txBox="1"/>
          <p:nvPr/>
        </p:nvSpPr>
        <p:spPr>
          <a:xfrm>
            <a:off x="3646415" y="3108247"/>
            <a:ext cx="86563" cy="103875"/>
          </a:xfrm>
          <a:prstGeom prst="rect">
            <a:avLst/>
          </a:prstGeom>
          <a:noFill/>
        </p:spPr>
        <p:txBody>
          <a:bodyPr wrap="none" lIns="0" tIns="0" rIns="0" bIns="0" rtlCol="0" anchor="ctr" anchorCtr="0">
            <a:spAutoFit/>
          </a:bodyPr>
          <a:lstStyle/>
          <a:p>
            <a:pPr algn="ctr" defTabSz="685800">
              <a:defRPr/>
            </a:pPr>
            <a:r>
              <a:rPr lang="en-GB" sz="675">
                <a:ln/>
                <a:solidFill>
                  <a:srgbClr val="223341"/>
                </a:solidFill>
                <a:latin typeface="Calibri" panose="020F0502020204030204"/>
                <a:ea typeface="+mn-ea"/>
                <a:cs typeface="Arial" charset="0"/>
                <a:rtl val="0"/>
              </a:rPr>
              <a:t>48</a:t>
            </a:r>
          </a:p>
        </p:txBody>
      </p:sp>
      <p:sp>
        <p:nvSpPr>
          <p:cNvPr id="51" name="TextBox 50">
            <a:extLst>
              <a:ext uri="{FF2B5EF4-FFF2-40B4-BE49-F238E27FC236}">
                <a16:creationId xmlns:a16="http://schemas.microsoft.com/office/drawing/2014/main" id="{269FDECF-64B2-B244-3F20-BBAE546B9D8A}"/>
              </a:ext>
            </a:extLst>
          </p:cNvPr>
          <p:cNvSpPr txBox="1"/>
          <p:nvPr/>
        </p:nvSpPr>
        <p:spPr>
          <a:xfrm>
            <a:off x="4047451" y="3108247"/>
            <a:ext cx="86563" cy="103875"/>
          </a:xfrm>
          <a:prstGeom prst="rect">
            <a:avLst/>
          </a:prstGeom>
          <a:noFill/>
        </p:spPr>
        <p:txBody>
          <a:bodyPr wrap="none" lIns="0" tIns="0" rIns="0" bIns="0" rtlCol="0" anchor="ctr" anchorCtr="0">
            <a:spAutoFit/>
          </a:bodyPr>
          <a:lstStyle/>
          <a:p>
            <a:pPr algn="ctr" defTabSz="685800">
              <a:defRPr/>
            </a:pPr>
            <a:r>
              <a:rPr lang="en-GB" sz="675">
                <a:ln/>
                <a:solidFill>
                  <a:srgbClr val="223341"/>
                </a:solidFill>
                <a:latin typeface="Calibri" panose="020F0502020204030204"/>
                <a:ea typeface="+mn-ea"/>
                <a:cs typeface="Arial" charset="0"/>
                <a:rtl val="0"/>
              </a:rPr>
              <a:t>54</a:t>
            </a:r>
          </a:p>
        </p:txBody>
      </p:sp>
      <p:sp>
        <p:nvSpPr>
          <p:cNvPr id="52" name="TextBox 51">
            <a:extLst>
              <a:ext uri="{FF2B5EF4-FFF2-40B4-BE49-F238E27FC236}">
                <a16:creationId xmlns:a16="http://schemas.microsoft.com/office/drawing/2014/main" id="{C62F8ABA-BF4E-E411-E560-7C427E5A09CF}"/>
              </a:ext>
            </a:extLst>
          </p:cNvPr>
          <p:cNvSpPr txBox="1"/>
          <p:nvPr/>
        </p:nvSpPr>
        <p:spPr>
          <a:xfrm>
            <a:off x="838763" y="3305425"/>
            <a:ext cx="129844" cy="103875"/>
          </a:xfrm>
          <a:prstGeom prst="rect">
            <a:avLst/>
          </a:prstGeom>
          <a:noFill/>
        </p:spPr>
        <p:txBody>
          <a:bodyPr wrap="none" lIns="0" tIns="0" rIns="0" bIns="0" rtlCol="0" anchor="ctr" anchorCtr="0">
            <a:spAutoFit/>
          </a:bodyPr>
          <a:lstStyle/>
          <a:p>
            <a:pPr algn="ctr" defTabSz="685800">
              <a:defRPr/>
            </a:pPr>
            <a:r>
              <a:rPr lang="en-GB" sz="675">
                <a:ln/>
                <a:solidFill>
                  <a:srgbClr val="223341"/>
                </a:solidFill>
                <a:latin typeface="Calibri" panose="020F0502020204030204"/>
                <a:ea typeface="+mn-ea"/>
                <a:cs typeface="Arial" charset="0"/>
                <a:rtl val="0"/>
              </a:rPr>
              <a:t>123</a:t>
            </a:r>
          </a:p>
        </p:txBody>
      </p:sp>
      <p:sp>
        <p:nvSpPr>
          <p:cNvPr id="53" name="TextBox 52">
            <a:extLst>
              <a:ext uri="{FF2B5EF4-FFF2-40B4-BE49-F238E27FC236}">
                <a16:creationId xmlns:a16="http://schemas.microsoft.com/office/drawing/2014/main" id="{B1D5D750-6E6A-AEFF-83D8-EB6CCF0C548F}"/>
              </a:ext>
            </a:extLst>
          </p:cNvPr>
          <p:cNvSpPr txBox="1"/>
          <p:nvPr/>
        </p:nvSpPr>
        <p:spPr>
          <a:xfrm>
            <a:off x="437728" y="3305425"/>
            <a:ext cx="129844" cy="103875"/>
          </a:xfrm>
          <a:prstGeom prst="rect">
            <a:avLst/>
          </a:prstGeom>
          <a:noFill/>
        </p:spPr>
        <p:txBody>
          <a:bodyPr wrap="none" lIns="0" tIns="0" rIns="0" bIns="0" rtlCol="0" anchor="ctr" anchorCtr="0">
            <a:spAutoFit/>
          </a:bodyPr>
          <a:lstStyle/>
          <a:p>
            <a:pPr algn="ctr" defTabSz="685800">
              <a:defRPr/>
            </a:pPr>
            <a:r>
              <a:rPr lang="en-GB" sz="675">
                <a:ln/>
                <a:solidFill>
                  <a:srgbClr val="223341"/>
                </a:solidFill>
                <a:latin typeface="Calibri" panose="020F0502020204030204"/>
                <a:ea typeface="+mn-ea"/>
                <a:cs typeface="Arial" charset="0"/>
                <a:rtl val="0"/>
              </a:rPr>
              <a:t>130</a:t>
            </a:r>
          </a:p>
        </p:txBody>
      </p:sp>
      <p:sp>
        <p:nvSpPr>
          <p:cNvPr id="54" name="TextBox 53">
            <a:extLst>
              <a:ext uri="{FF2B5EF4-FFF2-40B4-BE49-F238E27FC236}">
                <a16:creationId xmlns:a16="http://schemas.microsoft.com/office/drawing/2014/main" id="{9016E4E5-DC52-8B27-318F-1FF36363F11F}"/>
              </a:ext>
            </a:extLst>
          </p:cNvPr>
          <p:cNvSpPr txBox="1"/>
          <p:nvPr/>
        </p:nvSpPr>
        <p:spPr>
          <a:xfrm>
            <a:off x="1239798" y="3305425"/>
            <a:ext cx="129844" cy="103875"/>
          </a:xfrm>
          <a:prstGeom prst="rect">
            <a:avLst/>
          </a:prstGeom>
          <a:noFill/>
        </p:spPr>
        <p:txBody>
          <a:bodyPr wrap="none" lIns="0" tIns="0" rIns="0" bIns="0" rtlCol="0" anchor="ctr" anchorCtr="0">
            <a:spAutoFit/>
          </a:bodyPr>
          <a:lstStyle/>
          <a:p>
            <a:pPr algn="ctr" defTabSz="685800">
              <a:defRPr/>
            </a:pPr>
            <a:r>
              <a:rPr lang="en-GB" sz="675">
                <a:ln/>
                <a:solidFill>
                  <a:srgbClr val="223341"/>
                </a:solidFill>
                <a:latin typeface="Calibri" panose="020F0502020204030204"/>
                <a:ea typeface="+mn-ea"/>
                <a:cs typeface="Arial" charset="0"/>
                <a:rtl val="0"/>
              </a:rPr>
              <a:t>123</a:t>
            </a:r>
          </a:p>
        </p:txBody>
      </p:sp>
      <p:sp>
        <p:nvSpPr>
          <p:cNvPr id="55" name="TextBox 54">
            <a:extLst>
              <a:ext uri="{FF2B5EF4-FFF2-40B4-BE49-F238E27FC236}">
                <a16:creationId xmlns:a16="http://schemas.microsoft.com/office/drawing/2014/main" id="{FD0D0F66-E413-8EA7-7A2E-759E334B6646}"/>
              </a:ext>
            </a:extLst>
          </p:cNvPr>
          <p:cNvSpPr txBox="1"/>
          <p:nvPr/>
        </p:nvSpPr>
        <p:spPr>
          <a:xfrm>
            <a:off x="1640834" y="3305425"/>
            <a:ext cx="129844" cy="103875"/>
          </a:xfrm>
          <a:prstGeom prst="rect">
            <a:avLst/>
          </a:prstGeom>
          <a:noFill/>
        </p:spPr>
        <p:txBody>
          <a:bodyPr wrap="none" lIns="0" tIns="0" rIns="0" bIns="0" rtlCol="0" anchor="ctr" anchorCtr="0">
            <a:spAutoFit/>
          </a:bodyPr>
          <a:lstStyle/>
          <a:p>
            <a:pPr algn="ctr" defTabSz="685800">
              <a:defRPr/>
            </a:pPr>
            <a:r>
              <a:rPr lang="en-GB" sz="675">
                <a:ln/>
                <a:solidFill>
                  <a:srgbClr val="223341"/>
                </a:solidFill>
                <a:latin typeface="Calibri" panose="020F0502020204030204"/>
                <a:ea typeface="+mn-ea"/>
                <a:cs typeface="Arial" charset="0"/>
                <a:rtl val="0"/>
              </a:rPr>
              <a:t>118</a:t>
            </a:r>
          </a:p>
        </p:txBody>
      </p:sp>
      <p:sp>
        <p:nvSpPr>
          <p:cNvPr id="56" name="TextBox 55">
            <a:extLst>
              <a:ext uri="{FF2B5EF4-FFF2-40B4-BE49-F238E27FC236}">
                <a16:creationId xmlns:a16="http://schemas.microsoft.com/office/drawing/2014/main" id="{0BDC22A0-1015-A6AE-1375-23FB6CFD863B}"/>
              </a:ext>
            </a:extLst>
          </p:cNvPr>
          <p:cNvSpPr txBox="1"/>
          <p:nvPr/>
        </p:nvSpPr>
        <p:spPr>
          <a:xfrm>
            <a:off x="2063510" y="3305425"/>
            <a:ext cx="86563" cy="103875"/>
          </a:xfrm>
          <a:prstGeom prst="rect">
            <a:avLst/>
          </a:prstGeom>
          <a:noFill/>
        </p:spPr>
        <p:txBody>
          <a:bodyPr wrap="none" lIns="0" tIns="0" rIns="0" bIns="0" rtlCol="0" anchor="ctr" anchorCtr="0">
            <a:spAutoFit/>
          </a:bodyPr>
          <a:lstStyle/>
          <a:p>
            <a:pPr algn="ctr" defTabSz="685800">
              <a:defRPr/>
            </a:pPr>
            <a:r>
              <a:rPr lang="en-GB" sz="675">
                <a:ln/>
                <a:solidFill>
                  <a:srgbClr val="223341"/>
                </a:solidFill>
                <a:latin typeface="Calibri" panose="020F0502020204030204"/>
                <a:ea typeface="+mn-ea"/>
                <a:cs typeface="Arial" charset="0"/>
                <a:rtl val="0"/>
              </a:rPr>
              <a:t>74</a:t>
            </a:r>
          </a:p>
        </p:txBody>
      </p:sp>
      <p:sp>
        <p:nvSpPr>
          <p:cNvPr id="57" name="TextBox 56">
            <a:extLst>
              <a:ext uri="{FF2B5EF4-FFF2-40B4-BE49-F238E27FC236}">
                <a16:creationId xmlns:a16="http://schemas.microsoft.com/office/drawing/2014/main" id="{FA47673E-E6D9-D2C0-F43C-2FC20FC29633}"/>
              </a:ext>
            </a:extLst>
          </p:cNvPr>
          <p:cNvSpPr txBox="1"/>
          <p:nvPr/>
        </p:nvSpPr>
        <p:spPr>
          <a:xfrm>
            <a:off x="2464545" y="3305425"/>
            <a:ext cx="86563" cy="103875"/>
          </a:xfrm>
          <a:prstGeom prst="rect">
            <a:avLst/>
          </a:prstGeom>
          <a:noFill/>
        </p:spPr>
        <p:txBody>
          <a:bodyPr wrap="none" lIns="0" tIns="0" rIns="0" bIns="0" rtlCol="0" anchor="ctr" anchorCtr="0">
            <a:spAutoFit/>
          </a:bodyPr>
          <a:lstStyle/>
          <a:p>
            <a:pPr algn="ctr" defTabSz="685800">
              <a:defRPr/>
            </a:pPr>
            <a:r>
              <a:rPr lang="en-GB" sz="675">
                <a:ln/>
                <a:solidFill>
                  <a:srgbClr val="223341"/>
                </a:solidFill>
                <a:latin typeface="Calibri" panose="020F0502020204030204"/>
                <a:ea typeface="+mn-ea"/>
                <a:cs typeface="Arial" charset="0"/>
                <a:rtl val="0"/>
              </a:rPr>
              <a:t>55</a:t>
            </a:r>
          </a:p>
        </p:txBody>
      </p:sp>
      <p:sp>
        <p:nvSpPr>
          <p:cNvPr id="58" name="TextBox 57">
            <a:extLst>
              <a:ext uri="{FF2B5EF4-FFF2-40B4-BE49-F238E27FC236}">
                <a16:creationId xmlns:a16="http://schemas.microsoft.com/office/drawing/2014/main" id="{79964D1E-6B5E-B501-67BD-8597EBDEDB78}"/>
              </a:ext>
            </a:extLst>
          </p:cNvPr>
          <p:cNvSpPr txBox="1"/>
          <p:nvPr/>
        </p:nvSpPr>
        <p:spPr>
          <a:xfrm>
            <a:off x="2865581" y="3305425"/>
            <a:ext cx="86563" cy="103875"/>
          </a:xfrm>
          <a:prstGeom prst="rect">
            <a:avLst/>
          </a:prstGeom>
          <a:noFill/>
        </p:spPr>
        <p:txBody>
          <a:bodyPr wrap="none" lIns="0" tIns="0" rIns="0" bIns="0" rtlCol="0" anchor="ctr" anchorCtr="0">
            <a:spAutoFit/>
          </a:bodyPr>
          <a:lstStyle/>
          <a:p>
            <a:pPr algn="ctr" defTabSz="685800">
              <a:defRPr/>
            </a:pPr>
            <a:r>
              <a:rPr lang="en-GB" sz="675">
                <a:ln/>
                <a:solidFill>
                  <a:srgbClr val="223341"/>
                </a:solidFill>
                <a:latin typeface="Calibri" panose="020F0502020204030204"/>
                <a:ea typeface="+mn-ea"/>
                <a:cs typeface="Arial" charset="0"/>
                <a:rtl val="0"/>
              </a:rPr>
              <a:t>39</a:t>
            </a:r>
          </a:p>
        </p:txBody>
      </p:sp>
      <p:sp>
        <p:nvSpPr>
          <p:cNvPr id="59" name="TextBox 58">
            <a:extLst>
              <a:ext uri="{FF2B5EF4-FFF2-40B4-BE49-F238E27FC236}">
                <a16:creationId xmlns:a16="http://schemas.microsoft.com/office/drawing/2014/main" id="{829CC316-7126-5322-B9D8-F510687E7107}"/>
              </a:ext>
            </a:extLst>
          </p:cNvPr>
          <p:cNvSpPr txBox="1"/>
          <p:nvPr/>
        </p:nvSpPr>
        <p:spPr>
          <a:xfrm>
            <a:off x="3266616" y="3305425"/>
            <a:ext cx="86563" cy="103875"/>
          </a:xfrm>
          <a:prstGeom prst="rect">
            <a:avLst/>
          </a:prstGeom>
          <a:noFill/>
        </p:spPr>
        <p:txBody>
          <a:bodyPr wrap="none" lIns="0" tIns="0" rIns="0" bIns="0" rtlCol="0" anchor="ctr" anchorCtr="0">
            <a:spAutoFit/>
          </a:bodyPr>
          <a:lstStyle/>
          <a:p>
            <a:pPr algn="ctr" defTabSz="685800">
              <a:defRPr/>
            </a:pPr>
            <a:r>
              <a:rPr lang="en-GB" sz="675">
                <a:ln/>
                <a:solidFill>
                  <a:srgbClr val="223341"/>
                </a:solidFill>
                <a:latin typeface="Calibri" panose="020F0502020204030204"/>
                <a:ea typeface="+mn-ea"/>
                <a:cs typeface="Arial" charset="0"/>
                <a:rtl val="0"/>
              </a:rPr>
              <a:t>22</a:t>
            </a:r>
          </a:p>
        </p:txBody>
      </p:sp>
      <p:sp>
        <p:nvSpPr>
          <p:cNvPr id="60" name="TextBox 59">
            <a:extLst>
              <a:ext uri="{FF2B5EF4-FFF2-40B4-BE49-F238E27FC236}">
                <a16:creationId xmlns:a16="http://schemas.microsoft.com/office/drawing/2014/main" id="{EE22D003-EAB5-C4F2-4703-A13B7A0FDC0C}"/>
              </a:ext>
            </a:extLst>
          </p:cNvPr>
          <p:cNvSpPr txBox="1"/>
          <p:nvPr/>
        </p:nvSpPr>
        <p:spPr>
          <a:xfrm>
            <a:off x="3667652" y="3305425"/>
            <a:ext cx="86563" cy="103875"/>
          </a:xfrm>
          <a:prstGeom prst="rect">
            <a:avLst/>
          </a:prstGeom>
          <a:noFill/>
        </p:spPr>
        <p:txBody>
          <a:bodyPr wrap="none" lIns="0" tIns="0" rIns="0" bIns="0" rtlCol="0" anchor="ctr" anchorCtr="0">
            <a:spAutoFit/>
          </a:bodyPr>
          <a:lstStyle/>
          <a:p>
            <a:pPr algn="ctr" defTabSz="685800">
              <a:defRPr/>
            </a:pPr>
            <a:r>
              <a:rPr lang="en-GB" sz="675">
                <a:ln/>
                <a:solidFill>
                  <a:srgbClr val="223341"/>
                </a:solidFill>
                <a:latin typeface="Calibri" panose="020F0502020204030204"/>
                <a:ea typeface="+mn-ea"/>
                <a:cs typeface="Arial" charset="0"/>
                <a:rtl val="0"/>
              </a:rPr>
              <a:t>10</a:t>
            </a:r>
          </a:p>
        </p:txBody>
      </p:sp>
      <p:sp>
        <p:nvSpPr>
          <p:cNvPr id="61" name="TextBox 60">
            <a:extLst>
              <a:ext uri="{FF2B5EF4-FFF2-40B4-BE49-F238E27FC236}">
                <a16:creationId xmlns:a16="http://schemas.microsoft.com/office/drawing/2014/main" id="{F31CEBF2-1810-2BA8-1571-6BFFE9FED676}"/>
              </a:ext>
            </a:extLst>
          </p:cNvPr>
          <p:cNvSpPr txBox="1"/>
          <p:nvPr/>
        </p:nvSpPr>
        <p:spPr>
          <a:xfrm>
            <a:off x="4090330" y="3305425"/>
            <a:ext cx="43282" cy="103875"/>
          </a:xfrm>
          <a:prstGeom prst="rect">
            <a:avLst/>
          </a:prstGeom>
          <a:noFill/>
        </p:spPr>
        <p:txBody>
          <a:bodyPr wrap="none" lIns="0" tIns="0" rIns="0" bIns="0" rtlCol="0" anchor="ctr" anchorCtr="0">
            <a:spAutoFit/>
          </a:bodyPr>
          <a:lstStyle/>
          <a:p>
            <a:pPr algn="ctr" defTabSz="685800">
              <a:defRPr/>
            </a:pPr>
            <a:r>
              <a:rPr lang="en-GB" sz="675">
                <a:ln/>
                <a:solidFill>
                  <a:srgbClr val="223341"/>
                </a:solidFill>
                <a:latin typeface="Calibri" panose="020F0502020204030204"/>
                <a:ea typeface="+mn-ea"/>
                <a:cs typeface="Arial" charset="0"/>
                <a:rtl val="0"/>
              </a:rPr>
              <a:t>3</a:t>
            </a:r>
          </a:p>
        </p:txBody>
      </p:sp>
      <p:sp>
        <p:nvSpPr>
          <p:cNvPr id="62" name="TextBox 61">
            <a:extLst>
              <a:ext uri="{FF2B5EF4-FFF2-40B4-BE49-F238E27FC236}">
                <a16:creationId xmlns:a16="http://schemas.microsoft.com/office/drawing/2014/main" id="{EF3225C3-8C3B-3C4E-D721-1AAC2BA17A97}"/>
              </a:ext>
            </a:extLst>
          </p:cNvPr>
          <p:cNvSpPr txBox="1"/>
          <p:nvPr/>
        </p:nvSpPr>
        <p:spPr>
          <a:xfrm>
            <a:off x="838763" y="3405468"/>
            <a:ext cx="129844" cy="103875"/>
          </a:xfrm>
          <a:prstGeom prst="rect">
            <a:avLst/>
          </a:prstGeom>
          <a:noFill/>
        </p:spPr>
        <p:txBody>
          <a:bodyPr wrap="none" lIns="0" tIns="0" rIns="0" bIns="0" rtlCol="0" anchor="ctr" anchorCtr="0">
            <a:spAutoFit/>
          </a:bodyPr>
          <a:lstStyle/>
          <a:p>
            <a:pPr algn="ctr" defTabSz="685800">
              <a:defRPr/>
            </a:pPr>
            <a:r>
              <a:rPr lang="en-GB" sz="675">
                <a:ln/>
                <a:solidFill>
                  <a:srgbClr val="223341"/>
                </a:solidFill>
                <a:latin typeface="Calibri" panose="020F0502020204030204"/>
                <a:ea typeface="+mn-ea"/>
                <a:cs typeface="Arial" charset="0"/>
                <a:rtl val="0"/>
              </a:rPr>
              <a:t>112</a:t>
            </a:r>
          </a:p>
        </p:txBody>
      </p:sp>
      <p:sp>
        <p:nvSpPr>
          <p:cNvPr id="63" name="TextBox 62">
            <a:extLst>
              <a:ext uri="{FF2B5EF4-FFF2-40B4-BE49-F238E27FC236}">
                <a16:creationId xmlns:a16="http://schemas.microsoft.com/office/drawing/2014/main" id="{989932B7-1290-D65B-8AC8-55BC6AD59520}"/>
              </a:ext>
            </a:extLst>
          </p:cNvPr>
          <p:cNvSpPr txBox="1"/>
          <p:nvPr/>
        </p:nvSpPr>
        <p:spPr>
          <a:xfrm>
            <a:off x="437728" y="3405468"/>
            <a:ext cx="129844" cy="103875"/>
          </a:xfrm>
          <a:prstGeom prst="rect">
            <a:avLst/>
          </a:prstGeom>
          <a:noFill/>
        </p:spPr>
        <p:txBody>
          <a:bodyPr wrap="none" lIns="0" tIns="0" rIns="0" bIns="0" rtlCol="0" anchor="ctr" anchorCtr="0">
            <a:spAutoFit/>
          </a:bodyPr>
          <a:lstStyle/>
          <a:p>
            <a:pPr algn="ctr" defTabSz="685800">
              <a:defRPr/>
            </a:pPr>
            <a:r>
              <a:rPr lang="en-GB" sz="675">
                <a:ln/>
                <a:solidFill>
                  <a:srgbClr val="223341"/>
                </a:solidFill>
                <a:latin typeface="Calibri" panose="020F0502020204030204"/>
                <a:ea typeface="+mn-ea"/>
                <a:cs typeface="Arial" charset="0"/>
                <a:rtl val="0"/>
              </a:rPr>
              <a:t>127</a:t>
            </a:r>
          </a:p>
        </p:txBody>
      </p:sp>
      <p:sp>
        <p:nvSpPr>
          <p:cNvPr id="64" name="TextBox 63">
            <a:extLst>
              <a:ext uri="{FF2B5EF4-FFF2-40B4-BE49-F238E27FC236}">
                <a16:creationId xmlns:a16="http://schemas.microsoft.com/office/drawing/2014/main" id="{76AD5AB1-AC49-D603-B6FF-82380D78A525}"/>
              </a:ext>
            </a:extLst>
          </p:cNvPr>
          <p:cNvSpPr txBox="1"/>
          <p:nvPr/>
        </p:nvSpPr>
        <p:spPr>
          <a:xfrm>
            <a:off x="1261439" y="3405468"/>
            <a:ext cx="86563" cy="103875"/>
          </a:xfrm>
          <a:prstGeom prst="rect">
            <a:avLst/>
          </a:prstGeom>
          <a:noFill/>
        </p:spPr>
        <p:txBody>
          <a:bodyPr wrap="none" lIns="0" tIns="0" rIns="0" bIns="0" rtlCol="0" anchor="ctr" anchorCtr="0">
            <a:spAutoFit/>
          </a:bodyPr>
          <a:lstStyle/>
          <a:p>
            <a:pPr algn="ctr" defTabSz="685800">
              <a:defRPr/>
            </a:pPr>
            <a:r>
              <a:rPr lang="en-GB" sz="675">
                <a:ln/>
                <a:solidFill>
                  <a:srgbClr val="223341"/>
                </a:solidFill>
                <a:latin typeface="Calibri" panose="020F0502020204030204"/>
                <a:ea typeface="+mn-ea"/>
                <a:cs typeface="Arial" charset="0"/>
                <a:rtl val="0"/>
              </a:rPr>
              <a:t>98</a:t>
            </a:r>
          </a:p>
        </p:txBody>
      </p:sp>
      <p:sp>
        <p:nvSpPr>
          <p:cNvPr id="65" name="TextBox 64">
            <a:extLst>
              <a:ext uri="{FF2B5EF4-FFF2-40B4-BE49-F238E27FC236}">
                <a16:creationId xmlns:a16="http://schemas.microsoft.com/office/drawing/2014/main" id="{A31371F2-D917-FC1E-AE1A-807BAD87FD72}"/>
              </a:ext>
            </a:extLst>
          </p:cNvPr>
          <p:cNvSpPr txBox="1"/>
          <p:nvPr/>
        </p:nvSpPr>
        <p:spPr>
          <a:xfrm>
            <a:off x="1662474" y="3405468"/>
            <a:ext cx="86563" cy="103875"/>
          </a:xfrm>
          <a:prstGeom prst="rect">
            <a:avLst/>
          </a:prstGeom>
          <a:noFill/>
        </p:spPr>
        <p:txBody>
          <a:bodyPr wrap="none" lIns="0" tIns="0" rIns="0" bIns="0" rtlCol="0" anchor="ctr" anchorCtr="0">
            <a:spAutoFit/>
          </a:bodyPr>
          <a:lstStyle/>
          <a:p>
            <a:pPr algn="ctr" defTabSz="685800">
              <a:defRPr/>
            </a:pPr>
            <a:r>
              <a:rPr lang="en-GB" sz="675">
                <a:ln/>
                <a:solidFill>
                  <a:srgbClr val="223341"/>
                </a:solidFill>
                <a:latin typeface="Calibri" panose="020F0502020204030204"/>
                <a:ea typeface="+mn-ea"/>
                <a:cs typeface="Arial" charset="0"/>
                <a:rtl val="0"/>
              </a:rPr>
              <a:t>89</a:t>
            </a:r>
          </a:p>
        </p:txBody>
      </p:sp>
      <p:sp>
        <p:nvSpPr>
          <p:cNvPr id="66" name="TextBox 65">
            <a:extLst>
              <a:ext uri="{FF2B5EF4-FFF2-40B4-BE49-F238E27FC236}">
                <a16:creationId xmlns:a16="http://schemas.microsoft.com/office/drawing/2014/main" id="{4F3B14D8-4584-2A3C-6B3D-217A40B126BA}"/>
              </a:ext>
            </a:extLst>
          </p:cNvPr>
          <p:cNvSpPr txBox="1"/>
          <p:nvPr/>
        </p:nvSpPr>
        <p:spPr>
          <a:xfrm>
            <a:off x="2063510" y="3405468"/>
            <a:ext cx="86563" cy="103875"/>
          </a:xfrm>
          <a:prstGeom prst="rect">
            <a:avLst/>
          </a:prstGeom>
          <a:noFill/>
        </p:spPr>
        <p:txBody>
          <a:bodyPr wrap="none" lIns="0" tIns="0" rIns="0" bIns="0" rtlCol="0" anchor="ctr" anchorCtr="0">
            <a:spAutoFit/>
          </a:bodyPr>
          <a:lstStyle/>
          <a:p>
            <a:pPr algn="ctr" defTabSz="685800">
              <a:defRPr/>
            </a:pPr>
            <a:r>
              <a:rPr lang="en-GB" sz="675">
                <a:ln/>
                <a:solidFill>
                  <a:srgbClr val="223341"/>
                </a:solidFill>
                <a:latin typeface="Calibri" panose="020F0502020204030204"/>
                <a:ea typeface="+mn-ea"/>
                <a:cs typeface="Arial" charset="0"/>
                <a:rtl val="0"/>
              </a:rPr>
              <a:t>55</a:t>
            </a:r>
          </a:p>
        </p:txBody>
      </p:sp>
      <p:sp>
        <p:nvSpPr>
          <p:cNvPr id="67" name="TextBox 66">
            <a:extLst>
              <a:ext uri="{FF2B5EF4-FFF2-40B4-BE49-F238E27FC236}">
                <a16:creationId xmlns:a16="http://schemas.microsoft.com/office/drawing/2014/main" id="{87CCD0D2-27FC-3B0E-2B7B-D712497505C7}"/>
              </a:ext>
            </a:extLst>
          </p:cNvPr>
          <p:cNvSpPr txBox="1"/>
          <p:nvPr/>
        </p:nvSpPr>
        <p:spPr>
          <a:xfrm>
            <a:off x="2464545" y="3405468"/>
            <a:ext cx="86563" cy="103875"/>
          </a:xfrm>
          <a:prstGeom prst="rect">
            <a:avLst/>
          </a:prstGeom>
          <a:noFill/>
        </p:spPr>
        <p:txBody>
          <a:bodyPr wrap="none" lIns="0" tIns="0" rIns="0" bIns="0" rtlCol="0" anchor="ctr" anchorCtr="0">
            <a:spAutoFit/>
          </a:bodyPr>
          <a:lstStyle/>
          <a:p>
            <a:pPr algn="ctr" defTabSz="685800">
              <a:defRPr/>
            </a:pPr>
            <a:r>
              <a:rPr lang="en-GB" sz="675">
                <a:ln/>
                <a:solidFill>
                  <a:srgbClr val="223341"/>
                </a:solidFill>
                <a:latin typeface="Calibri" panose="020F0502020204030204"/>
                <a:ea typeface="+mn-ea"/>
                <a:cs typeface="Arial" charset="0"/>
                <a:rtl val="0"/>
              </a:rPr>
              <a:t>41</a:t>
            </a:r>
          </a:p>
        </p:txBody>
      </p:sp>
      <p:sp>
        <p:nvSpPr>
          <p:cNvPr id="68" name="TextBox 67">
            <a:extLst>
              <a:ext uri="{FF2B5EF4-FFF2-40B4-BE49-F238E27FC236}">
                <a16:creationId xmlns:a16="http://schemas.microsoft.com/office/drawing/2014/main" id="{7B71FB5E-062E-0728-4ADF-279F8CCB7767}"/>
              </a:ext>
            </a:extLst>
          </p:cNvPr>
          <p:cNvSpPr txBox="1"/>
          <p:nvPr/>
        </p:nvSpPr>
        <p:spPr>
          <a:xfrm>
            <a:off x="2865581" y="3405468"/>
            <a:ext cx="86563" cy="103875"/>
          </a:xfrm>
          <a:prstGeom prst="rect">
            <a:avLst/>
          </a:prstGeom>
          <a:noFill/>
        </p:spPr>
        <p:txBody>
          <a:bodyPr wrap="none" lIns="0" tIns="0" rIns="0" bIns="0" rtlCol="0" anchor="ctr" anchorCtr="0">
            <a:spAutoFit/>
          </a:bodyPr>
          <a:lstStyle/>
          <a:p>
            <a:pPr algn="ctr" defTabSz="685800">
              <a:defRPr/>
            </a:pPr>
            <a:r>
              <a:rPr lang="en-GB" sz="675">
                <a:ln/>
                <a:solidFill>
                  <a:srgbClr val="223341"/>
                </a:solidFill>
                <a:latin typeface="Calibri" panose="020F0502020204030204"/>
                <a:ea typeface="+mn-ea"/>
                <a:cs typeface="Arial" charset="0"/>
                <a:rtl val="0"/>
              </a:rPr>
              <a:t>27</a:t>
            </a:r>
          </a:p>
        </p:txBody>
      </p:sp>
      <p:sp>
        <p:nvSpPr>
          <p:cNvPr id="69" name="TextBox 68">
            <a:extLst>
              <a:ext uri="{FF2B5EF4-FFF2-40B4-BE49-F238E27FC236}">
                <a16:creationId xmlns:a16="http://schemas.microsoft.com/office/drawing/2014/main" id="{2E45DD02-5FA6-1185-368B-D780521ABEF1}"/>
              </a:ext>
            </a:extLst>
          </p:cNvPr>
          <p:cNvSpPr txBox="1"/>
          <p:nvPr/>
        </p:nvSpPr>
        <p:spPr>
          <a:xfrm>
            <a:off x="3266616" y="3405468"/>
            <a:ext cx="86563" cy="103875"/>
          </a:xfrm>
          <a:prstGeom prst="rect">
            <a:avLst/>
          </a:prstGeom>
          <a:noFill/>
        </p:spPr>
        <p:txBody>
          <a:bodyPr wrap="none" lIns="0" tIns="0" rIns="0" bIns="0" rtlCol="0" anchor="ctr" anchorCtr="0">
            <a:spAutoFit/>
          </a:bodyPr>
          <a:lstStyle/>
          <a:p>
            <a:pPr algn="ctr" defTabSz="685800">
              <a:defRPr/>
            </a:pPr>
            <a:r>
              <a:rPr lang="en-GB" sz="675">
                <a:ln/>
                <a:solidFill>
                  <a:srgbClr val="223341"/>
                </a:solidFill>
                <a:latin typeface="Calibri" panose="020F0502020204030204"/>
                <a:ea typeface="+mn-ea"/>
                <a:cs typeface="Arial" charset="0"/>
                <a:rtl val="0"/>
              </a:rPr>
              <a:t>18</a:t>
            </a:r>
          </a:p>
        </p:txBody>
      </p:sp>
      <p:sp>
        <p:nvSpPr>
          <p:cNvPr id="70" name="TextBox 69">
            <a:extLst>
              <a:ext uri="{FF2B5EF4-FFF2-40B4-BE49-F238E27FC236}">
                <a16:creationId xmlns:a16="http://schemas.microsoft.com/office/drawing/2014/main" id="{9B1F166B-1D73-5F53-96E4-F52A0FB757C4}"/>
              </a:ext>
            </a:extLst>
          </p:cNvPr>
          <p:cNvSpPr txBox="1"/>
          <p:nvPr/>
        </p:nvSpPr>
        <p:spPr>
          <a:xfrm>
            <a:off x="3667652" y="3405468"/>
            <a:ext cx="86563" cy="103875"/>
          </a:xfrm>
          <a:prstGeom prst="rect">
            <a:avLst/>
          </a:prstGeom>
          <a:noFill/>
        </p:spPr>
        <p:txBody>
          <a:bodyPr wrap="none" lIns="0" tIns="0" rIns="0" bIns="0" rtlCol="0" anchor="ctr" anchorCtr="0">
            <a:spAutoFit/>
          </a:bodyPr>
          <a:lstStyle/>
          <a:p>
            <a:pPr algn="ctr" defTabSz="685800">
              <a:defRPr/>
            </a:pPr>
            <a:r>
              <a:rPr lang="en-GB" sz="675">
                <a:ln/>
                <a:solidFill>
                  <a:srgbClr val="223341"/>
                </a:solidFill>
                <a:latin typeface="Calibri" panose="020F0502020204030204"/>
                <a:ea typeface="+mn-ea"/>
                <a:cs typeface="Arial" charset="0"/>
                <a:rtl val="0"/>
              </a:rPr>
              <a:t>11</a:t>
            </a:r>
          </a:p>
        </p:txBody>
      </p:sp>
      <p:sp>
        <p:nvSpPr>
          <p:cNvPr id="71" name="TextBox 70">
            <a:extLst>
              <a:ext uri="{FF2B5EF4-FFF2-40B4-BE49-F238E27FC236}">
                <a16:creationId xmlns:a16="http://schemas.microsoft.com/office/drawing/2014/main" id="{AE518A35-F327-1F71-97E3-F88F9BC0619B}"/>
              </a:ext>
            </a:extLst>
          </p:cNvPr>
          <p:cNvSpPr txBox="1"/>
          <p:nvPr/>
        </p:nvSpPr>
        <p:spPr>
          <a:xfrm>
            <a:off x="4090330" y="3405468"/>
            <a:ext cx="43282" cy="103875"/>
          </a:xfrm>
          <a:prstGeom prst="rect">
            <a:avLst/>
          </a:prstGeom>
          <a:noFill/>
        </p:spPr>
        <p:txBody>
          <a:bodyPr wrap="none" lIns="0" tIns="0" rIns="0" bIns="0" rtlCol="0" anchor="ctr" anchorCtr="0">
            <a:spAutoFit/>
          </a:bodyPr>
          <a:lstStyle/>
          <a:p>
            <a:pPr algn="ctr" defTabSz="685800">
              <a:defRPr/>
            </a:pPr>
            <a:r>
              <a:rPr lang="en-GB" sz="675">
                <a:ln/>
                <a:solidFill>
                  <a:srgbClr val="223341"/>
                </a:solidFill>
                <a:latin typeface="Calibri" panose="020F0502020204030204"/>
                <a:ea typeface="+mn-ea"/>
                <a:cs typeface="Arial" charset="0"/>
                <a:rtl val="0"/>
              </a:rPr>
              <a:t>2</a:t>
            </a:r>
          </a:p>
        </p:txBody>
      </p:sp>
      <p:grpSp>
        <p:nvGrpSpPr>
          <p:cNvPr id="72" name="Graphic 2">
            <a:extLst>
              <a:ext uri="{FF2B5EF4-FFF2-40B4-BE49-F238E27FC236}">
                <a16:creationId xmlns:a16="http://schemas.microsoft.com/office/drawing/2014/main" id="{70F4DB04-9726-900F-521C-EB666BD9D8C9}"/>
              </a:ext>
            </a:extLst>
          </p:cNvPr>
          <p:cNvGrpSpPr/>
          <p:nvPr/>
        </p:nvGrpSpPr>
        <p:grpSpPr>
          <a:xfrm>
            <a:off x="4156862" y="1759521"/>
            <a:ext cx="24549" cy="34535"/>
            <a:chOff x="10504736" y="1760782"/>
            <a:chExt cx="50776" cy="70060"/>
          </a:xfrm>
        </p:grpSpPr>
        <p:sp>
          <p:nvSpPr>
            <p:cNvPr id="73" name="Freeform: Shape 72">
              <a:extLst>
                <a:ext uri="{FF2B5EF4-FFF2-40B4-BE49-F238E27FC236}">
                  <a16:creationId xmlns:a16="http://schemas.microsoft.com/office/drawing/2014/main" id="{CE381099-7CB5-0CA2-A962-4445EAC9F2E7}"/>
                </a:ext>
              </a:extLst>
            </p:cNvPr>
            <p:cNvSpPr/>
            <p:nvPr/>
          </p:nvSpPr>
          <p:spPr>
            <a:xfrm>
              <a:off x="10530214" y="1760782"/>
              <a:ext cx="17942" cy="70060"/>
            </a:xfrm>
            <a:custGeom>
              <a:avLst/>
              <a:gdLst>
                <a:gd name="connsiteX0" fmla="*/ 487 w 17942"/>
                <a:gd name="connsiteY0" fmla="*/ 46 h 70060"/>
                <a:gd name="connsiteX1" fmla="*/ 487 w 17942"/>
                <a:gd name="connsiteY1" fmla="*/ 70107 h 70060"/>
              </a:gdLst>
              <a:ahLst/>
              <a:cxnLst>
                <a:cxn ang="0">
                  <a:pos x="connsiteX0" y="connsiteY0"/>
                </a:cxn>
                <a:cxn ang="0">
                  <a:pos x="connsiteX1" y="connsiteY1"/>
                </a:cxn>
              </a:cxnLst>
              <a:rect l="l" t="t" r="r" b="b"/>
              <a:pathLst>
                <a:path w="17942" h="70060">
                  <a:moveTo>
                    <a:pt x="487" y="46"/>
                  </a:moveTo>
                  <a:lnTo>
                    <a:pt x="487" y="70107"/>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74" name="Freeform: Shape 73">
              <a:extLst>
                <a:ext uri="{FF2B5EF4-FFF2-40B4-BE49-F238E27FC236}">
                  <a16:creationId xmlns:a16="http://schemas.microsoft.com/office/drawing/2014/main" id="{3342252E-A35B-665F-D970-9C15A52CED54}"/>
                </a:ext>
              </a:extLst>
            </p:cNvPr>
            <p:cNvSpPr/>
            <p:nvPr/>
          </p:nvSpPr>
          <p:spPr>
            <a:xfrm>
              <a:off x="10504736" y="1795936"/>
              <a:ext cx="50776" cy="24756"/>
            </a:xfrm>
            <a:custGeom>
              <a:avLst/>
              <a:gdLst>
                <a:gd name="connsiteX0" fmla="*/ 51264 w 50776"/>
                <a:gd name="connsiteY0" fmla="*/ 46 h 24756"/>
                <a:gd name="connsiteX1" fmla="*/ 487 w 50776"/>
                <a:gd name="connsiteY1" fmla="*/ 46 h 24756"/>
              </a:gdLst>
              <a:ahLst/>
              <a:cxnLst>
                <a:cxn ang="0">
                  <a:pos x="connsiteX0" y="connsiteY0"/>
                </a:cxn>
                <a:cxn ang="0">
                  <a:pos x="connsiteX1" y="connsiteY1"/>
                </a:cxn>
              </a:cxnLst>
              <a:rect l="l" t="t" r="r" b="b"/>
              <a:pathLst>
                <a:path w="50776" h="24756">
                  <a:moveTo>
                    <a:pt x="51264" y="46"/>
                  </a:moveTo>
                  <a:lnTo>
                    <a:pt x="487" y="46"/>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75" name="Graphic 2">
            <a:extLst>
              <a:ext uri="{FF2B5EF4-FFF2-40B4-BE49-F238E27FC236}">
                <a16:creationId xmlns:a16="http://schemas.microsoft.com/office/drawing/2014/main" id="{CFB51010-4840-96A3-7188-C89D38BF711D}"/>
              </a:ext>
            </a:extLst>
          </p:cNvPr>
          <p:cNvGrpSpPr/>
          <p:nvPr/>
        </p:nvGrpSpPr>
        <p:grpSpPr>
          <a:xfrm>
            <a:off x="3951270" y="1759521"/>
            <a:ext cx="24549" cy="34535"/>
            <a:chOff x="10079501" y="1760782"/>
            <a:chExt cx="50776" cy="70060"/>
          </a:xfrm>
        </p:grpSpPr>
        <p:sp>
          <p:nvSpPr>
            <p:cNvPr id="76" name="Freeform: Shape 75">
              <a:extLst>
                <a:ext uri="{FF2B5EF4-FFF2-40B4-BE49-F238E27FC236}">
                  <a16:creationId xmlns:a16="http://schemas.microsoft.com/office/drawing/2014/main" id="{753548F3-B065-F14C-8F64-767FB2ADE146}"/>
                </a:ext>
              </a:extLst>
            </p:cNvPr>
            <p:cNvSpPr/>
            <p:nvPr/>
          </p:nvSpPr>
          <p:spPr>
            <a:xfrm>
              <a:off x="10104979" y="1760782"/>
              <a:ext cx="17942" cy="70060"/>
            </a:xfrm>
            <a:custGeom>
              <a:avLst/>
              <a:gdLst>
                <a:gd name="connsiteX0" fmla="*/ 464 w 17942"/>
                <a:gd name="connsiteY0" fmla="*/ 46 h 70060"/>
                <a:gd name="connsiteX1" fmla="*/ 464 w 17942"/>
                <a:gd name="connsiteY1" fmla="*/ 70107 h 70060"/>
              </a:gdLst>
              <a:ahLst/>
              <a:cxnLst>
                <a:cxn ang="0">
                  <a:pos x="connsiteX0" y="connsiteY0"/>
                </a:cxn>
                <a:cxn ang="0">
                  <a:pos x="connsiteX1" y="connsiteY1"/>
                </a:cxn>
              </a:cxnLst>
              <a:rect l="l" t="t" r="r" b="b"/>
              <a:pathLst>
                <a:path w="17942" h="70060">
                  <a:moveTo>
                    <a:pt x="464" y="46"/>
                  </a:moveTo>
                  <a:lnTo>
                    <a:pt x="464" y="70107"/>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77" name="Freeform: Shape 76">
              <a:extLst>
                <a:ext uri="{FF2B5EF4-FFF2-40B4-BE49-F238E27FC236}">
                  <a16:creationId xmlns:a16="http://schemas.microsoft.com/office/drawing/2014/main" id="{6FC145B9-AEDB-ADC0-7A44-12BFD341049C}"/>
                </a:ext>
              </a:extLst>
            </p:cNvPr>
            <p:cNvSpPr/>
            <p:nvPr/>
          </p:nvSpPr>
          <p:spPr>
            <a:xfrm>
              <a:off x="10079501" y="1795936"/>
              <a:ext cx="50776" cy="24756"/>
            </a:xfrm>
            <a:custGeom>
              <a:avLst/>
              <a:gdLst>
                <a:gd name="connsiteX0" fmla="*/ 51241 w 50776"/>
                <a:gd name="connsiteY0" fmla="*/ 46 h 24756"/>
                <a:gd name="connsiteX1" fmla="*/ 464 w 50776"/>
                <a:gd name="connsiteY1" fmla="*/ 46 h 24756"/>
              </a:gdLst>
              <a:ahLst/>
              <a:cxnLst>
                <a:cxn ang="0">
                  <a:pos x="connsiteX0" y="connsiteY0"/>
                </a:cxn>
                <a:cxn ang="0">
                  <a:pos x="connsiteX1" y="connsiteY1"/>
                </a:cxn>
              </a:cxnLst>
              <a:rect l="l" t="t" r="r" b="b"/>
              <a:pathLst>
                <a:path w="50776" h="24756">
                  <a:moveTo>
                    <a:pt x="51241" y="46"/>
                  </a:moveTo>
                  <a:lnTo>
                    <a:pt x="464" y="46"/>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78" name="Graphic 2">
            <a:extLst>
              <a:ext uri="{FF2B5EF4-FFF2-40B4-BE49-F238E27FC236}">
                <a16:creationId xmlns:a16="http://schemas.microsoft.com/office/drawing/2014/main" id="{D6C402E9-735F-AA49-437F-2B73E0C18ACD}"/>
              </a:ext>
            </a:extLst>
          </p:cNvPr>
          <p:cNvGrpSpPr/>
          <p:nvPr/>
        </p:nvGrpSpPr>
        <p:grpSpPr>
          <a:xfrm>
            <a:off x="3913882" y="1759521"/>
            <a:ext cx="24549" cy="34535"/>
            <a:chOff x="10002169" y="1760782"/>
            <a:chExt cx="50776" cy="70060"/>
          </a:xfrm>
        </p:grpSpPr>
        <p:sp>
          <p:nvSpPr>
            <p:cNvPr id="79" name="Freeform: Shape 78">
              <a:extLst>
                <a:ext uri="{FF2B5EF4-FFF2-40B4-BE49-F238E27FC236}">
                  <a16:creationId xmlns:a16="http://schemas.microsoft.com/office/drawing/2014/main" id="{2BC66DD8-DE25-A012-98A4-FCC8E951B88A}"/>
                </a:ext>
              </a:extLst>
            </p:cNvPr>
            <p:cNvSpPr/>
            <p:nvPr/>
          </p:nvSpPr>
          <p:spPr>
            <a:xfrm>
              <a:off x="10027647" y="1760782"/>
              <a:ext cx="17942" cy="70060"/>
            </a:xfrm>
            <a:custGeom>
              <a:avLst/>
              <a:gdLst>
                <a:gd name="connsiteX0" fmla="*/ 459 w 17942"/>
                <a:gd name="connsiteY0" fmla="*/ 46 h 70060"/>
                <a:gd name="connsiteX1" fmla="*/ 459 w 17942"/>
                <a:gd name="connsiteY1" fmla="*/ 70107 h 70060"/>
              </a:gdLst>
              <a:ahLst/>
              <a:cxnLst>
                <a:cxn ang="0">
                  <a:pos x="connsiteX0" y="connsiteY0"/>
                </a:cxn>
                <a:cxn ang="0">
                  <a:pos x="connsiteX1" y="connsiteY1"/>
                </a:cxn>
              </a:cxnLst>
              <a:rect l="l" t="t" r="r" b="b"/>
              <a:pathLst>
                <a:path w="17942" h="70060">
                  <a:moveTo>
                    <a:pt x="459" y="46"/>
                  </a:moveTo>
                  <a:lnTo>
                    <a:pt x="459" y="70107"/>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80" name="Freeform: Shape 79">
              <a:extLst>
                <a:ext uri="{FF2B5EF4-FFF2-40B4-BE49-F238E27FC236}">
                  <a16:creationId xmlns:a16="http://schemas.microsoft.com/office/drawing/2014/main" id="{41FC4524-895F-FEE8-FFA7-FB0F670D9D8D}"/>
                </a:ext>
              </a:extLst>
            </p:cNvPr>
            <p:cNvSpPr/>
            <p:nvPr/>
          </p:nvSpPr>
          <p:spPr>
            <a:xfrm>
              <a:off x="10002169" y="1795936"/>
              <a:ext cx="50776" cy="24756"/>
            </a:xfrm>
            <a:custGeom>
              <a:avLst/>
              <a:gdLst>
                <a:gd name="connsiteX0" fmla="*/ 51236 w 50776"/>
                <a:gd name="connsiteY0" fmla="*/ 46 h 24756"/>
                <a:gd name="connsiteX1" fmla="*/ 459 w 50776"/>
                <a:gd name="connsiteY1" fmla="*/ 46 h 24756"/>
              </a:gdLst>
              <a:ahLst/>
              <a:cxnLst>
                <a:cxn ang="0">
                  <a:pos x="connsiteX0" y="connsiteY0"/>
                </a:cxn>
                <a:cxn ang="0">
                  <a:pos x="connsiteX1" y="connsiteY1"/>
                </a:cxn>
              </a:cxnLst>
              <a:rect l="l" t="t" r="r" b="b"/>
              <a:pathLst>
                <a:path w="50776" h="24756">
                  <a:moveTo>
                    <a:pt x="51236" y="46"/>
                  </a:moveTo>
                  <a:lnTo>
                    <a:pt x="459" y="46"/>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81" name="Graphic 2">
            <a:extLst>
              <a:ext uri="{FF2B5EF4-FFF2-40B4-BE49-F238E27FC236}">
                <a16:creationId xmlns:a16="http://schemas.microsoft.com/office/drawing/2014/main" id="{2188DE67-D65C-AF7F-852E-C0FB5C1DCEFB}"/>
              </a:ext>
            </a:extLst>
          </p:cNvPr>
          <p:cNvGrpSpPr/>
          <p:nvPr/>
        </p:nvGrpSpPr>
        <p:grpSpPr>
          <a:xfrm>
            <a:off x="3879877" y="1759521"/>
            <a:ext cx="24549" cy="34535"/>
            <a:chOff x="9931835" y="1760782"/>
            <a:chExt cx="50776" cy="70060"/>
          </a:xfrm>
        </p:grpSpPr>
        <p:sp>
          <p:nvSpPr>
            <p:cNvPr id="82" name="Freeform: Shape 81">
              <a:extLst>
                <a:ext uri="{FF2B5EF4-FFF2-40B4-BE49-F238E27FC236}">
                  <a16:creationId xmlns:a16="http://schemas.microsoft.com/office/drawing/2014/main" id="{0D84675E-6D3B-01AA-67B6-6EAF7EE46409}"/>
                </a:ext>
              </a:extLst>
            </p:cNvPr>
            <p:cNvSpPr/>
            <p:nvPr/>
          </p:nvSpPr>
          <p:spPr>
            <a:xfrm>
              <a:off x="9957313" y="1760782"/>
              <a:ext cx="17942" cy="70060"/>
            </a:xfrm>
            <a:custGeom>
              <a:avLst/>
              <a:gdLst>
                <a:gd name="connsiteX0" fmla="*/ 455 w 17942"/>
                <a:gd name="connsiteY0" fmla="*/ 46 h 70060"/>
                <a:gd name="connsiteX1" fmla="*/ 455 w 17942"/>
                <a:gd name="connsiteY1" fmla="*/ 70107 h 70060"/>
              </a:gdLst>
              <a:ahLst/>
              <a:cxnLst>
                <a:cxn ang="0">
                  <a:pos x="connsiteX0" y="connsiteY0"/>
                </a:cxn>
                <a:cxn ang="0">
                  <a:pos x="connsiteX1" y="connsiteY1"/>
                </a:cxn>
              </a:cxnLst>
              <a:rect l="l" t="t" r="r" b="b"/>
              <a:pathLst>
                <a:path w="17942" h="70060">
                  <a:moveTo>
                    <a:pt x="455" y="46"/>
                  </a:moveTo>
                  <a:lnTo>
                    <a:pt x="455" y="70107"/>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83" name="Freeform: Shape 82">
              <a:extLst>
                <a:ext uri="{FF2B5EF4-FFF2-40B4-BE49-F238E27FC236}">
                  <a16:creationId xmlns:a16="http://schemas.microsoft.com/office/drawing/2014/main" id="{98BF79C4-5149-3260-A07E-1B1EDA09C6E9}"/>
                </a:ext>
              </a:extLst>
            </p:cNvPr>
            <p:cNvSpPr/>
            <p:nvPr/>
          </p:nvSpPr>
          <p:spPr>
            <a:xfrm>
              <a:off x="9931835" y="1795936"/>
              <a:ext cx="50776" cy="24756"/>
            </a:xfrm>
            <a:custGeom>
              <a:avLst/>
              <a:gdLst>
                <a:gd name="connsiteX0" fmla="*/ 51232 w 50776"/>
                <a:gd name="connsiteY0" fmla="*/ 46 h 24756"/>
                <a:gd name="connsiteX1" fmla="*/ 455 w 50776"/>
                <a:gd name="connsiteY1" fmla="*/ 46 h 24756"/>
              </a:gdLst>
              <a:ahLst/>
              <a:cxnLst>
                <a:cxn ang="0">
                  <a:pos x="connsiteX0" y="connsiteY0"/>
                </a:cxn>
                <a:cxn ang="0">
                  <a:pos x="connsiteX1" y="connsiteY1"/>
                </a:cxn>
              </a:cxnLst>
              <a:rect l="l" t="t" r="r" b="b"/>
              <a:pathLst>
                <a:path w="50776" h="24756">
                  <a:moveTo>
                    <a:pt x="51232" y="46"/>
                  </a:moveTo>
                  <a:lnTo>
                    <a:pt x="455" y="46"/>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84" name="Graphic 2">
            <a:extLst>
              <a:ext uri="{FF2B5EF4-FFF2-40B4-BE49-F238E27FC236}">
                <a16:creationId xmlns:a16="http://schemas.microsoft.com/office/drawing/2014/main" id="{36FF8980-A22C-9F72-9A93-E0B4C7A0DD27}"/>
              </a:ext>
            </a:extLst>
          </p:cNvPr>
          <p:cNvGrpSpPr/>
          <p:nvPr/>
        </p:nvGrpSpPr>
        <p:grpSpPr>
          <a:xfrm>
            <a:off x="3784194" y="1759521"/>
            <a:ext cx="24549" cy="34535"/>
            <a:chOff x="9733930" y="1760782"/>
            <a:chExt cx="50776" cy="70060"/>
          </a:xfrm>
        </p:grpSpPr>
        <p:sp>
          <p:nvSpPr>
            <p:cNvPr id="85" name="Freeform: Shape 84">
              <a:extLst>
                <a:ext uri="{FF2B5EF4-FFF2-40B4-BE49-F238E27FC236}">
                  <a16:creationId xmlns:a16="http://schemas.microsoft.com/office/drawing/2014/main" id="{3AFD8BB6-352A-09E7-7E77-45BB0F915DDA}"/>
                </a:ext>
              </a:extLst>
            </p:cNvPr>
            <p:cNvSpPr/>
            <p:nvPr/>
          </p:nvSpPr>
          <p:spPr>
            <a:xfrm>
              <a:off x="9759408" y="1760782"/>
              <a:ext cx="17942" cy="70060"/>
            </a:xfrm>
            <a:custGeom>
              <a:avLst/>
              <a:gdLst>
                <a:gd name="connsiteX0" fmla="*/ 444 w 17942"/>
                <a:gd name="connsiteY0" fmla="*/ 46 h 70060"/>
                <a:gd name="connsiteX1" fmla="*/ 444 w 17942"/>
                <a:gd name="connsiteY1" fmla="*/ 70107 h 70060"/>
              </a:gdLst>
              <a:ahLst/>
              <a:cxnLst>
                <a:cxn ang="0">
                  <a:pos x="connsiteX0" y="connsiteY0"/>
                </a:cxn>
                <a:cxn ang="0">
                  <a:pos x="connsiteX1" y="connsiteY1"/>
                </a:cxn>
              </a:cxnLst>
              <a:rect l="l" t="t" r="r" b="b"/>
              <a:pathLst>
                <a:path w="17942" h="70060">
                  <a:moveTo>
                    <a:pt x="444" y="46"/>
                  </a:moveTo>
                  <a:lnTo>
                    <a:pt x="444" y="70107"/>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86" name="Freeform: Shape 85">
              <a:extLst>
                <a:ext uri="{FF2B5EF4-FFF2-40B4-BE49-F238E27FC236}">
                  <a16:creationId xmlns:a16="http://schemas.microsoft.com/office/drawing/2014/main" id="{8FAC84EA-3B94-E413-8580-1AD04E6E3801}"/>
                </a:ext>
              </a:extLst>
            </p:cNvPr>
            <p:cNvSpPr/>
            <p:nvPr/>
          </p:nvSpPr>
          <p:spPr>
            <a:xfrm>
              <a:off x="9733930" y="1795936"/>
              <a:ext cx="50776" cy="24756"/>
            </a:xfrm>
            <a:custGeom>
              <a:avLst/>
              <a:gdLst>
                <a:gd name="connsiteX0" fmla="*/ 51221 w 50776"/>
                <a:gd name="connsiteY0" fmla="*/ 46 h 24756"/>
                <a:gd name="connsiteX1" fmla="*/ 444 w 50776"/>
                <a:gd name="connsiteY1" fmla="*/ 46 h 24756"/>
              </a:gdLst>
              <a:ahLst/>
              <a:cxnLst>
                <a:cxn ang="0">
                  <a:pos x="connsiteX0" y="connsiteY0"/>
                </a:cxn>
                <a:cxn ang="0">
                  <a:pos x="connsiteX1" y="connsiteY1"/>
                </a:cxn>
              </a:cxnLst>
              <a:rect l="l" t="t" r="r" b="b"/>
              <a:pathLst>
                <a:path w="50776" h="24756">
                  <a:moveTo>
                    <a:pt x="51221" y="46"/>
                  </a:moveTo>
                  <a:lnTo>
                    <a:pt x="444" y="46"/>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87" name="Graphic 2">
            <a:extLst>
              <a:ext uri="{FF2B5EF4-FFF2-40B4-BE49-F238E27FC236}">
                <a16:creationId xmlns:a16="http://schemas.microsoft.com/office/drawing/2014/main" id="{57EF5AA9-A4FC-C453-6929-672E409D4EC1}"/>
              </a:ext>
            </a:extLst>
          </p:cNvPr>
          <p:cNvGrpSpPr/>
          <p:nvPr/>
        </p:nvGrpSpPr>
        <p:grpSpPr>
          <a:xfrm>
            <a:off x="3781418" y="1759521"/>
            <a:ext cx="24549" cy="34535"/>
            <a:chOff x="9728189" y="1760782"/>
            <a:chExt cx="50776" cy="70060"/>
          </a:xfrm>
        </p:grpSpPr>
        <p:sp>
          <p:nvSpPr>
            <p:cNvPr id="88" name="Freeform: Shape 87">
              <a:extLst>
                <a:ext uri="{FF2B5EF4-FFF2-40B4-BE49-F238E27FC236}">
                  <a16:creationId xmlns:a16="http://schemas.microsoft.com/office/drawing/2014/main" id="{9598BDD0-E624-E14D-6E3B-466B1C0DF977}"/>
                </a:ext>
              </a:extLst>
            </p:cNvPr>
            <p:cNvSpPr/>
            <p:nvPr/>
          </p:nvSpPr>
          <p:spPr>
            <a:xfrm>
              <a:off x="9753667" y="1760782"/>
              <a:ext cx="17942" cy="70060"/>
            </a:xfrm>
            <a:custGeom>
              <a:avLst/>
              <a:gdLst>
                <a:gd name="connsiteX0" fmla="*/ 444 w 17942"/>
                <a:gd name="connsiteY0" fmla="*/ 46 h 70060"/>
                <a:gd name="connsiteX1" fmla="*/ 444 w 17942"/>
                <a:gd name="connsiteY1" fmla="*/ 70107 h 70060"/>
              </a:gdLst>
              <a:ahLst/>
              <a:cxnLst>
                <a:cxn ang="0">
                  <a:pos x="connsiteX0" y="connsiteY0"/>
                </a:cxn>
                <a:cxn ang="0">
                  <a:pos x="connsiteX1" y="connsiteY1"/>
                </a:cxn>
              </a:cxnLst>
              <a:rect l="l" t="t" r="r" b="b"/>
              <a:pathLst>
                <a:path w="17942" h="70060">
                  <a:moveTo>
                    <a:pt x="444" y="46"/>
                  </a:moveTo>
                  <a:lnTo>
                    <a:pt x="444" y="70107"/>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89" name="Freeform: Shape 88">
              <a:extLst>
                <a:ext uri="{FF2B5EF4-FFF2-40B4-BE49-F238E27FC236}">
                  <a16:creationId xmlns:a16="http://schemas.microsoft.com/office/drawing/2014/main" id="{D7E06388-087A-F608-8733-79DE2C413513}"/>
                </a:ext>
              </a:extLst>
            </p:cNvPr>
            <p:cNvSpPr/>
            <p:nvPr/>
          </p:nvSpPr>
          <p:spPr>
            <a:xfrm>
              <a:off x="9728189" y="1795936"/>
              <a:ext cx="50776" cy="24756"/>
            </a:xfrm>
            <a:custGeom>
              <a:avLst/>
              <a:gdLst>
                <a:gd name="connsiteX0" fmla="*/ 51221 w 50776"/>
                <a:gd name="connsiteY0" fmla="*/ 46 h 24756"/>
                <a:gd name="connsiteX1" fmla="*/ 444 w 50776"/>
                <a:gd name="connsiteY1" fmla="*/ 46 h 24756"/>
              </a:gdLst>
              <a:ahLst/>
              <a:cxnLst>
                <a:cxn ang="0">
                  <a:pos x="connsiteX0" y="connsiteY0"/>
                </a:cxn>
                <a:cxn ang="0">
                  <a:pos x="connsiteX1" y="connsiteY1"/>
                </a:cxn>
              </a:cxnLst>
              <a:rect l="l" t="t" r="r" b="b"/>
              <a:pathLst>
                <a:path w="50776" h="24756">
                  <a:moveTo>
                    <a:pt x="51221" y="46"/>
                  </a:moveTo>
                  <a:lnTo>
                    <a:pt x="444" y="46"/>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90" name="Graphic 2">
            <a:extLst>
              <a:ext uri="{FF2B5EF4-FFF2-40B4-BE49-F238E27FC236}">
                <a16:creationId xmlns:a16="http://schemas.microsoft.com/office/drawing/2014/main" id="{55489CCD-9317-98D1-49C2-B8F9DF119D3B}"/>
              </a:ext>
            </a:extLst>
          </p:cNvPr>
          <p:cNvGrpSpPr/>
          <p:nvPr/>
        </p:nvGrpSpPr>
        <p:grpSpPr>
          <a:xfrm>
            <a:off x="3607055" y="1759521"/>
            <a:ext cx="24549" cy="34535"/>
            <a:chOff x="9367546" y="1760782"/>
            <a:chExt cx="50776" cy="70060"/>
          </a:xfrm>
        </p:grpSpPr>
        <p:sp>
          <p:nvSpPr>
            <p:cNvPr id="91" name="Freeform: Shape 90">
              <a:extLst>
                <a:ext uri="{FF2B5EF4-FFF2-40B4-BE49-F238E27FC236}">
                  <a16:creationId xmlns:a16="http://schemas.microsoft.com/office/drawing/2014/main" id="{E6213767-A5F5-2252-CF0D-7EE2817981FF}"/>
                </a:ext>
              </a:extLst>
            </p:cNvPr>
            <p:cNvSpPr/>
            <p:nvPr/>
          </p:nvSpPr>
          <p:spPr>
            <a:xfrm>
              <a:off x="9393025" y="1760782"/>
              <a:ext cx="17942" cy="70060"/>
            </a:xfrm>
            <a:custGeom>
              <a:avLst/>
              <a:gdLst>
                <a:gd name="connsiteX0" fmla="*/ 424 w 17942"/>
                <a:gd name="connsiteY0" fmla="*/ 46 h 70060"/>
                <a:gd name="connsiteX1" fmla="*/ 424 w 17942"/>
                <a:gd name="connsiteY1" fmla="*/ 70107 h 70060"/>
              </a:gdLst>
              <a:ahLst/>
              <a:cxnLst>
                <a:cxn ang="0">
                  <a:pos x="connsiteX0" y="connsiteY0"/>
                </a:cxn>
                <a:cxn ang="0">
                  <a:pos x="connsiteX1" y="connsiteY1"/>
                </a:cxn>
              </a:cxnLst>
              <a:rect l="l" t="t" r="r" b="b"/>
              <a:pathLst>
                <a:path w="17942" h="70060">
                  <a:moveTo>
                    <a:pt x="424" y="46"/>
                  </a:moveTo>
                  <a:lnTo>
                    <a:pt x="424" y="70107"/>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92" name="Freeform: Shape 91">
              <a:extLst>
                <a:ext uri="{FF2B5EF4-FFF2-40B4-BE49-F238E27FC236}">
                  <a16:creationId xmlns:a16="http://schemas.microsoft.com/office/drawing/2014/main" id="{2C7B1B41-F298-E439-0BE0-7FFE445E8E9A}"/>
                </a:ext>
              </a:extLst>
            </p:cNvPr>
            <p:cNvSpPr/>
            <p:nvPr/>
          </p:nvSpPr>
          <p:spPr>
            <a:xfrm>
              <a:off x="9367546" y="1795936"/>
              <a:ext cx="50776" cy="24756"/>
            </a:xfrm>
            <a:custGeom>
              <a:avLst/>
              <a:gdLst>
                <a:gd name="connsiteX0" fmla="*/ 51201 w 50776"/>
                <a:gd name="connsiteY0" fmla="*/ 46 h 24756"/>
                <a:gd name="connsiteX1" fmla="*/ 424 w 50776"/>
                <a:gd name="connsiteY1" fmla="*/ 46 h 24756"/>
              </a:gdLst>
              <a:ahLst/>
              <a:cxnLst>
                <a:cxn ang="0">
                  <a:pos x="connsiteX0" y="connsiteY0"/>
                </a:cxn>
                <a:cxn ang="0">
                  <a:pos x="connsiteX1" y="connsiteY1"/>
                </a:cxn>
              </a:cxnLst>
              <a:rect l="l" t="t" r="r" b="b"/>
              <a:pathLst>
                <a:path w="50776" h="24756">
                  <a:moveTo>
                    <a:pt x="51201" y="46"/>
                  </a:moveTo>
                  <a:lnTo>
                    <a:pt x="424" y="46"/>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93" name="Graphic 2">
            <a:extLst>
              <a:ext uri="{FF2B5EF4-FFF2-40B4-BE49-F238E27FC236}">
                <a16:creationId xmlns:a16="http://schemas.microsoft.com/office/drawing/2014/main" id="{9226DF1D-3EB2-B0B3-882D-5D68078C44CA}"/>
              </a:ext>
            </a:extLst>
          </p:cNvPr>
          <p:cNvGrpSpPr/>
          <p:nvPr/>
        </p:nvGrpSpPr>
        <p:grpSpPr>
          <a:xfrm>
            <a:off x="3600462" y="1759521"/>
            <a:ext cx="24549" cy="34535"/>
            <a:chOff x="9353910" y="1760782"/>
            <a:chExt cx="50776" cy="70060"/>
          </a:xfrm>
        </p:grpSpPr>
        <p:sp>
          <p:nvSpPr>
            <p:cNvPr id="94" name="Freeform: Shape 93">
              <a:extLst>
                <a:ext uri="{FF2B5EF4-FFF2-40B4-BE49-F238E27FC236}">
                  <a16:creationId xmlns:a16="http://schemas.microsoft.com/office/drawing/2014/main" id="{735AC10A-A1F2-BDAE-ACEE-9C68AFF7F615}"/>
                </a:ext>
              </a:extLst>
            </p:cNvPr>
            <p:cNvSpPr/>
            <p:nvPr/>
          </p:nvSpPr>
          <p:spPr>
            <a:xfrm>
              <a:off x="9379388" y="1760782"/>
              <a:ext cx="17942" cy="70060"/>
            </a:xfrm>
            <a:custGeom>
              <a:avLst/>
              <a:gdLst>
                <a:gd name="connsiteX0" fmla="*/ 423 w 17942"/>
                <a:gd name="connsiteY0" fmla="*/ 46 h 70060"/>
                <a:gd name="connsiteX1" fmla="*/ 423 w 17942"/>
                <a:gd name="connsiteY1" fmla="*/ 70107 h 70060"/>
              </a:gdLst>
              <a:ahLst/>
              <a:cxnLst>
                <a:cxn ang="0">
                  <a:pos x="connsiteX0" y="connsiteY0"/>
                </a:cxn>
                <a:cxn ang="0">
                  <a:pos x="connsiteX1" y="connsiteY1"/>
                </a:cxn>
              </a:cxnLst>
              <a:rect l="l" t="t" r="r" b="b"/>
              <a:pathLst>
                <a:path w="17942" h="70060">
                  <a:moveTo>
                    <a:pt x="423" y="46"/>
                  </a:moveTo>
                  <a:lnTo>
                    <a:pt x="423" y="70107"/>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95" name="Freeform: Shape 94">
              <a:extLst>
                <a:ext uri="{FF2B5EF4-FFF2-40B4-BE49-F238E27FC236}">
                  <a16:creationId xmlns:a16="http://schemas.microsoft.com/office/drawing/2014/main" id="{8E30BC4C-A416-5C6E-4CBC-58872A3737CC}"/>
                </a:ext>
              </a:extLst>
            </p:cNvPr>
            <p:cNvSpPr/>
            <p:nvPr/>
          </p:nvSpPr>
          <p:spPr>
            <a:xfrm>
              <a:off x="9353910" y="1795936"/>
              <a:ext cx="50776" cy="24756"/>
            </a:xfrm>
            <a:custGeom>
              <a:avLst/>
              <a:gdLst>
                <a:gd name="connsiteX0" fmla="*/ 51200 w 50776"/>
                <a:gd name="connsiteY0" fmla="*/ 46 h 24756"/>
                <a:gd name="connsiteX1" fmla="*/ 423 w 50776"/>
                <a:gd name="connsiteY1" fmla="*/ 46 h 24756"/>
              </a:gdLst>
              <a:ahLst/>
              <a:cxnLst>
                <a:cxn ang="0">
                  <a:pos x="connsiteX0" y="connsiteY0"/>
                </a:cxn>
                <a:cxn ang="0">
                  <a:pos x="connsiteX1" y="connsiteY1"/>
                </a:cxn>
              </a:cxnLst>
              <a:rect l="l" t="t" r="r" b="b"/>
              <a:pathLst>
                <a:path w="50776" h="24756">
                  <a:moveTo>
                    <a:pt x="51200" y="46"/>
                  </a:moveTo>
                  <a:lnTo>
                    <a:pt x="423" y="46"/>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96" name="Graphic 2">
            <a:extLst>
              <a:ext uri="{FF2B5EF4-FFF2-40B4-BE49-F238E27FC236}">
                <a16:creationId xmlns:a16="http://schemas.microsoft.com/office/drawing/2014/main" id="{FF84784C-6E40-CE10-572C-F830A8F1F525}"/>
              </a:ext>
            </a:extLst>
          </p:cNvPr>
          <p:cNvGrpSpPr/>
          <p:nvPr/>
        </p:nvGrpSpPr>
        <p:grpSpPr>
          <a:xfrm>
            <a:off x="3429917" y="1759521"/>
            <a:ext cx="24549" cy="34535"/>
            <a:chOff x="9001163" y="1760782"/>
            <a:chExt cx="50776" cy="70060"/>
          </a:xfrm>
        </p:grpSpPr>
        <p:sp>
          <p:nvSpPr>
            <p:cNvPr id="97" name="Freeform: Shape 96">
              <a:extLst>
                <a:ext uri="{FF2B5EF4-FFF2-40B4-BE49-F238E27FC236}">
                  <a16:creationId xmlns:a16="http://schemas.microsoft.com/office/drawing/2014/main" id="{01BE7FC6-5CF2-5F97-A698-0CEE31F6201A}"/>
                </a:ext>
              </a:extLst>
            </p:cNvPr>
            <p:cNvSpPr/>
            <p:nvPr/>
          </p:nvSpPr>
          <p:spPr>
            <a:xfrm>
              <a:off x="9026641" y="1760782"/>
              <a:ext cx="17942" cy="70060"/>
            </a:xfrm>
            <a:custGeom>
              <a:avLst/>
              <a:gdLst>
                <a:gd name="connsiteX0" fmla="*/ 403 w 17942"/>
                <a:gd name="connsiteY0" fmla="*/ 46 h 70060"/>
                <a:gd name="connsiteX1" fmla="*/ 403 w 17942"/>
                <a:gd name="connsiteY1" fmla="*/ 70107 h 70060"/>
              </a:gdLst>
              <a:ahLst/>
              <a:cxnLst>
                <a:cxn ang="0">
                  <a:pos x="connsiteX0" y="connsiteY0"/>
                </a:cxn>
                <a:cxn ang="0">
                  <a:pos x="connsiteX1" y="connsiteY1"/>
                </a:cxn>
              </a:cxnLst>
              <a:rect l="l" t="t" r="r" b="b"/>
              <a:pathLst>
                <a:path w="17942" h="70060">
                  <a:moveTo>
                    <a:pt x="403" y="46"/>
                  </a:moveTo>
                  <a:lnTo>
                    <a:pt x="403" y="70107"/>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98" name="Freeform: Shape 97">
              <a:extLst>
                <a:ext uri="{FF2B5EF4-FFF2-40B4-BE49-F238E27FC236}">
                  <a16:creationId xmlns:a16="http://schemas.microsoft.com/office/drawing/2014/main" id="{352522A4-674B-7BD0-E51D-F7F3043C298F}"/>
                </a:ext>
              </a:extLst>
            </p:cNvPr>
            <p:cNvSpPr/>
            <p:nvPr/>
          </p:nvSpPr>
          <p:spPr>
            <a:xfrm>
              <a:off x="9001163" y="1795936"/>
              <a:ext cx="50776" cy="24756"/>
            </a:xfrm>
            <a:custGeom>
              <a:avLst/>
              <a:gdLst>
                <a:gd name="connsiteX0" fmla="*/ 51180 w 50776"/>
                <a:gd name="connsiteY0" fmla="*/ 46 h 24756"/>
                <a:gd name="connsiteX1" fmla="*/ 403 w 50776"/>
                <a:gd name="connsiteY1" fmla="*/ 46 h 24756"/>
              </a:gdLst>
              <a:ahLst/>
              <a:cxnLst>
                <a:cxn ang="0">
                  <a:pos x="connsiteX0" y="connsiteY0"/>
                </a:cxn>
                <a:cxn ang="0">
                  <a:pos x="connsiteX1" y="connsiteY1"/>
                </a:cxn>
              </a:cxnLst>
              <a:rect l="l" t="t" r="r" b="b"/>
              <a:pathLst>
                <a:path w="50776" h="24756">
                  <a:moveTo>
                    <a:pt x="51180" y="46"/>
                  </a:moveTo>
                  <a:lnTo>
                    <a:pt x="403" y="46"/>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99" name="Graphic 2">
            <a:extLst>
              <a:ext uri="{FF2B5EF4-FFF2-40B4-BE49-F238E27FC236}">
                <a16:creationId xmlns:a16="http://schemas.microsoft.com/office/drawing/2014/main" id="{B2BB0201-FE4F-466D-E415-946096D8EDC9}"/>
              </a:ext>
            </a:extLst>
          </p:cNvPr>
          <p:cNvGrpSpPr/>
          <p:nvPr/>
        </p:nvGrpSpPr>
        <p:grpSpPr>
          <a:xfrm>
            <a:off x="3427314" y="1759521"/>
            <a:ext cx="24549" cy="34535"/>
            <a:chOff x="8995780" y="1760782"/>
            <a:chExt cx="50776" cy="70060"/>
          </a:xfrm>
        </p:grpSpPr>
        <p:sp>
          <p:nvSpPr>
            <p:cNvPr id="100" name="Freeform: Shape 99">
              <a:extLst>
                <a:ext uri="{FF2B5EF4-FFF2-40B4-BE49-F238E27FC236}">
                  <a16:creationId xmlns:a16="http://schemas.microsoft.com/office/drawing/2014/main" id="{1CCE0AE6-F216-AFA4-C076-426BE1E83601}"/>
                </a:ext>
              </a:extLst>
            </p:cNvPr>
            <p:cNvSpPr/>
            <p:nvPr/>
          </p:nvSpPr>
          <p:spPr>
            <a:xfrm>
              <a:off x="9021258" y="1760782"/>
              <a:ext cx="17942" cy="70060"/>
            </a:xfrm>
            <a:custGeom>
              <a:avLst/>
              <a:gdLst>
                <a:gd name="connsiteX0" fmla="*/ 403 w 17942"/>
                <a:gd name="connsiteY0" fmla="*/ 46 h 70060"/>
                <a:gd name="connsiteX1" fmla="*/ 403 w 17942"/>
                <a:gd name="connsiteY1" fmla="*/ 70107 h 70060"/>
              </a:gdLst>
              <a:ahLst/>
              <a:cxnLst>
                <a:cxn ang="0">
                  <a:pos x="connsiteX0" y="connsiteY0"/>
                </a:cxn>
                <a:cxn ang="0">
                  <a:pos x="connsiteX1" y="connsiteY1"/>
                </a:cxn>
              </a:cxnLst>
              <a:rect l="l" t="t" r="r" b="b"/>
              <a:pathLst>
                <a:path w="17942" h="70060">
                  <a:moveTo>
                    <a:pt x="403" y="46"/>
                  </a:moveTo>
                  <a:lnTo>
                    <a:pt x="403" y="70107"/>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101" name="Freeform: Shape 100">
              <a:extLst>
                <a:ext uri="{FF2B5EF4-FFF2-40B4-BE49-F238E27FC236}">
                  <a16:creationId xmlns:a16="http://schemas.microsoft.com/office/drawing/2014/main" id="{DF591145-5127-FE31-D6E1-827CCCEDAFE3}"/>
                </a:ext>
              </a:extLst>
            </p:cNvPr>
            <p:cNvSpPr/>
            <p:nvPr/>
          </p:nvSpPr>
          <p:spPr>
            <a:xfrm>
              <a:off x="8995780" y="1795936"/>
              <a:ext cx="50776" cy="24756"/>
            </a:xfrm>
            <a:custGeom>
              <a:avLst/>
              <a:gdLst>
                <a:gd name="connsiteX0" fmla="*/ 51180 w 50776"/>
                <a:gd name="connsiteY0" fmla="*/ 46 h 24756"/>
                <a:gd name="connsiteX1" fmla="*/ 403 w 50776"/>
                <a:gd name="connsiteY1" fmla="*/ 46 h 24756"/>
              </a:gdLst>
              <a:ahLst/>
              <a:cxnLst>
                <a:cxn ang="0">
                  <a:pos x="connsiteX0" y="connsiteY0"/>
                </a:cxn>
                <a:cxn ang="0">
                  <a:pos x="connsiteX1" y="connsiteY1"/>
                </a:cxn>
              </a:cxnLst>
              <a:rect l="l" t="t" r="r" b="b"/>
              <a:pathLst>
                <a:path w="50776" h="24756">
                  <a:moveTo>
                    <a:pt x="51180" y="46"/>
                  </a:moveTo>
                  <a:lnTo>
                    <a:pt x="403" y="46"/>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102" name="Graphic 2">
            <a:extLst>
              <a:ext uri="{FF2B5EF4-FFF2-40B4-BE49-F238E27FC236}">
                <a16:creationId xmlns:a16="http://schemas.microsoft.com/office/drawing/2014/main" id="{9AAFFF92-8E55-4E90-AB0E-580C5E797913}"/>
              </a:ext>
            </a:extLst>
          </p:cNvPr>
          <p:cNvGrpSpPr/>
          <p:nvPr/>
        </p:nvGrpSpPr>
        <p:grpSpPr>
          <a:xfrm>
            <a:off x="3424191" y="1759521"/>
            <a:ext cx="24549" cy="34535"/>
            <a:chOff x="8989321" y="1760782"/>
            <a:chExt cx="50776" cy="70060"/>
          </a:xfrm>
        </p:grpSpPr>
        <p:sp>
          <p:nvSpPr>
            <p:cNvPr id="103" name="Freeform: Shape 102">
              <a:extLst>
                <a:ext uri="{FF2B5EF4-FFF2-40B4-BE49-F238E27FC236}">
                  <a16:creationId xmlns:a16="http://schemas.microsoft.com/office/drawing/2014/main" id="{4C4ACA91-889A-B7BF-5C2C-A628973F0A34}"/>
                </a:ext>
              </a:extLst>
            </p:cNvPr>
            <p:cNvSpPr/>
            <p:nvPr/>
          </p:nvSpPr>
          <p:spPr>
            <a:xfrm>
              <a:off x="9014799" y="1760782"/>
              <a:ext cx="17942" cy="70060"/>
            </a:xfrm>
            <a:custGeom>
              <a:avLst/>
              <a:gdLst>
                <a:gd name="connsiteX0" fmla="*/ 403 w 17942"/>
                <a:gd name="connsiteY0" fmla="*/ 46 h 70060"/>
                <a:gd name="connsiteX1" fmla="*/ 403 w 17942"/>
                <a:gd name="connsiteY1" fmla="*/ 70107 h 70060"/>
              </a:gdLst>
              <a:ahLst/>
              <a:cxnLst>
                <a:cxn ang="0">
                  <a:pos x="connsiteX0" y="connsiteY0"/>
                </a:cxn>
                <a:cxn ang="0">
                  <a:pos x="connsiteX1" y="connsiteY1"/>
                </a:cxn>
              </a:cxnLst>
              <a:rect l="l" t="t" r="r" b="b"/>
              <a:pathLst>
                <a:path w="17942" h="70060">
                  <a:moveTo>
                    <a:pt x="403" y="46"/>
                  </a:moveTo>
                  <a:lnTo>
                    <a:pt x="403" y="70107"/>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104" name="Freeform: Shape 103">
              <a:extLst>
                <a:ext uri="{FF2B5EF4-FFF2-40B4-BE49-F238E27FC236}">
                  <a16:creationId xmlns:a16="http://schemas.microsoft.com/office/drawing/2014/main" id="{1B2B9F71-97BC-DD5F-A0BE-4B5758F5A9AC}"/>
                </a:ext>
              </a:extLst>
            </p:cNvPr>
            <p:cNvSpPr/>
            <p:nvPr/>
          </p:nvSpPr>
          <p:spPr>
            <a:xfrm>
              <a:off x="8989321" y="1795936"/>
              <a:ext cx="50776" cy="24756"/>
            </a:xfrm>
            <a:custGeom>
              <a:avLst/>
              <a:gdLst>
                <a:gd name="connsiteX0" fmla="*/ 51180 w 50776"/>
                <a:gd name="connsiteY0" fmla="*/ 46 h 24756"/>
                <a:gd name="connsiteX1" fmla="*/ 403 w 50776"/>
                <a:gd name="connsiteY1" fmla="*/ 46 h 24756"/>
              </a:gdLst>
              <a:ahLst/>
              <a:cxnLst>
                <a:cxn ang="0">
                  <a:pos x="connsiteX0" y="connsiteY0"/>
                </a:cxn>
                <a:cxn ang="0">
                  <a:pos x="connsiteX1" y="connsiteY1"/>
                </a:cxn>
              </a:cxnLst>
              <a:rect l="l" t="t" r="r" b="b"/>
              <a:pathLst>
                <a:path w="50776" h="24756">
                  <a:moveTo>
                    <a:pt x="51180" y="46"/>
                  </a:moveTo>
                  <a:lnTo>
                    <a:pt x="403" y="46"/>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105" name="Graphic 2">
            <a:extLst>
              <a:ext uri="{FF2B5EF4-FFF2-40B4-BE49-F238E27FC236}">
                <a16:creationId xmlns:a16="http://schemas.microsoft.com/office/drawing/2014/main" id="{DCD562D3-19DE-CE2C-8BA0-F3F2C1FBC89B}"/>
              </a:ext>
            </a:extLst>
          </p:cNvPr>
          <p:cNvGrpSpPr/>
          <p:nvPr/>
        </p:nvGrpSpPr>
        <p:grpSpPr>
          <a:xfrm>
            <a:off x="3410312" y="1759521"/>
            <a:ext cx="24549" cy="34535"/>
            <a:chOff x="8960613" y="1760782"/>
            <a:chExt cx="50776" cy="70060"/>
          </a:xfrm>
        </p:grpSpPr>
        <p:sp>
          <p:nvSpPr>
            <p:cNvPr id="106" name="Freeform: Shape 105">
              <a:extLst>
                <a:ext uri="{FF2B5EF4-FFF2-40B4-BE49-F238E27FC236}">
                  <a16:creationId xmlns:a16="http://schemas.microsoft.com/office/drawing/2014/main" id="{145A5DCC-4752-30E4-738E-CFA2BA10A184}"/>
                </a:ext>
              </a:extLst>
            </p:cNvPr>
            <p:cNvSpPr/>
            <p:nvPr/>
          </p:nvSpPr>
          <p:spPr>
            <a:xfrm>
              <a:off x="8986091" y="1760782"/>
              <a:ext cx="17942" cy="70060"/>
            </a:xfrm>
            <a:custGeom>
              <a:avLst/>
              <a:gdLst>
                <a:gd name="connsiteX0" fmla="*/ 401 w 17942"/>
                <a:gd name="connsiteY0" fmla="*/ 46 h 70060"/>
                <a:gd name="connsiteX1" fmla="*/ 401 w 17942"/>
                <a:gd name="connsiteY1" fmla="*/ 70107 h 70060"/>
              </a:gdLst>
              <a:ahLst/>
              <a:cxnLst>
                <a:cxn ang="0">
                  <a:pos x="connsiteX0" y="connsiteY0"/>
                </a:cxn>
                <a:cxn ang="0">
                  <a:pos x="connsiteX1" y="connsiteY1"/>
                </a:cxn>
              </a:cxnLst>
              <a:rect l="l" t="t" r="r" b="b"/>
              <a:pathLst>
                <a:path w="17942" h="70060">
                  <a:moveTo>
                    <a:pt x="401" y="46"/>
                  </a:moveTo>
                  <a:lnTo>
                    <a:pt x="401" y="70107"/>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107" name="Freeform: Shape 106">
              <a:extLst>
                <a:ext uri="{FF2B5EF4-FFF2-40B4-BE49-F238E27FC236}">
                  <a16:creationId xmlns:a16="http://schemas.microsoft.com/office/drawing/2014/main" id="{3D86480B-1533-71A7-C8A9-6F3CA4BCF03D}"/>
                </a:ext>
              </a:extLst>
            </p:cNvPr>
            <p:cNvSpPr/>
            <p:nvPr/>
          </p:nvSpPr>
          <p:spPr>
            <a:xfrm>
              <a:off x="8960613" y="1795936"/>
              <a:ext cx="50776" cy="24756"/>
            </a:xfrm>
            <a:custGeom>
              <a:avLst/>
              <a:gdLst>
                <a:gd name="connsiteX0" fmla="*/ 51178 w 50776"/>
                <a:gd name="connsiteY0" fmla="*/ 46 h 24756"/>
                <a:gd name="connsiteX1" fmla="*/ 401 w 50776"/>
                <a:gd name="connsiteY1" fmla="*/ 46 h 24756"/>
              </a:gdLst>
              <a:ahLst/>
              <a:cxnLst>
                <a:cxn ang="0">
                  <a:pos x="connsiteX0" y="connsiteY0"/>
                </a:cxn>
                <a:cxn ang="0">
                  <a:pos x="connsiteX1" y="connsiteY1"/>
                </a:cxn>
              </a:cxnLst>
              <a:rect l="l" t="t" r="r" b="b"/>
              <a:pathLst>
                <a:path w="50776" h="24756">
                  <a:moveTo>
                    <a:pt x="51178" y="46"/>
                  </a:moveTo>
                  <a:lnTo>
                    <a:pt x="401" y="46"/>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108" name="Graphic 2">
            <a:extLst>
              <a:ext uri="{FF2B5EF4-FFF2-40B4-BE49-F238E27FC236}">
                <a16:creationId xmlns:a16="http://schemas.microsoft.com/office/drawing/2014/main" id="{0A25C3C3-4422-7200-FFE8-6DCBEE83A905}"/>
              </a:ext>
            </a:extLst>
          </p:cNvPr>
          <p:cNvGrpSpPr/>
          <p:nvPr/>
        </p:nvGrpSpPr>
        <p:grpSpPr>
          <a:xfrm>
            <a:off x="3403458" y="1759521"/>
            <a:ext cx="24549" cy="34535"/>
            <a:chOff x="8946438" y="1760782"/>
            <a:chExt cx="50776" cy="70060"/>
          </a:xfrm>
        </p:grpSpPr>
        <p:sp>
          <p:nvSpPr>
            <p:cNvPr id="109" name="Freeform: Shape 108">
              <a:extLst>
                <a:ext uri="{FF2B5EF4-FFF2-40B4-BE49-F238E27FC236}">
                  <a16:creationId xmlns:a16="http://schemas.microsoft.com/office/drawing/2014/main" id="{D457E3CD-FB2C-9D7A-CF54-6FF38F5EE991}"/>
                </a:ext>
              </a:extLst>
            </p:cNvPr>
            <p:cNvSpPr/>
            <p:nvPr/>
          </p:nvSpPr>
          <p:spPr>
            <a:xfrm>
              <a:off x="8971916" y="1760782"/>
              <a:ext cx="17942" cy="70060"/>
            </a:xfrm>
            <a:custGeom>
              <a:avLst/>
              <a:gdLst>
                <a:gd name="connsiteX0" fmla="*/ 400 w 17942"/>
                <a:gd name="connsiteY0" fmla="*/ 46 h 70060"/>
                <a:gd name="connsiteX1" fmla="*/ 400 w 17942"/>
                <a:gd name="connsiteY1" fmla="*/ 70107 h 70060"/>
              </a:gdLst>
              <a:ahLst/>
              <a:cxnLst>
                <a:cxn ang="0">
                  <a:pos x="connsiteX0" y="connsiteY0"/>
                </a:cxn>
                <a:cxn ang="0">
                  <a:pos x="connsiteX1" y="connsiteY1"/>
                </a:cxn>
              </a:cxnLst>
              <a:rect l="l" t="t" r="r" b="b"/>
              <a:pathLst>
                <a:path w="17942" h="70060">
                  <a:moveTo>
                    <a:pt x="400" y="46"/>
                  </a:moveTo>
                  <a:lnTo>
                    <a:pt x="400" y="70107"/>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110" name="Freeform: Shape 109">
              <a:extLst>
                <a:ext uri="{FF2B5EF4-FFF2-40B4-BE49-F238E27FC236}">
                  <a16:creationId xmlns:a16="http://schemas.microsoft.com/office/drawing/2014/main" id="{B3D81505-C8D7-2998-59D7-2C8E58E600C6}"/>
                </a:ext>
              </a:extLst>
            </p:cNvPr>
            <p:cNvSpPr/>
            <p:nvPr/>
          </p:nvSpPr>
          <p:spPr>
            <a:xfrm>
              <a:off x="8946438" y="1795936"/>
              <a:ext cx="50776" cy="24756"/>
            </a:xfrm>
            <a:custGeom>
              <a:avLst/>
              <a:gdLst>
                <a:gd name="connsiteX0" fmla="*/ 51177 w 50776"/>
                <a:gd name="connsiteY0" fmla="*/ 46 h 24756"/>
                <a:gd name="connsiteX1" fmla="*/ 400 w 50776"/>
                <a:gd name="connsiteY1" fmla="*/ 46 h 24756"/>
              </a:gdLst>
              <a:ahLst/>
              <a:cxnLst>
                <a:cxn ang="0">
                  <a:pos x="connsiteX0" y="connsiteY0"/>
                </a:cxn>
                <a:cxn ang="0">
                  <a:pos x="connsiteX1" y="connsiteY1"/>
                </a:cxn>
              </a:cxnLst>
              <a:rect l="l" t="t" r="r" b="b"/>
              <a:pathLst>
                <a:path w="50776" h="24756">
                  <a:moveTo>
                    <a:pt x="51177" y="46"/>
                  </a:moveTo>
                  <a:lnTo>
                    <a:pt x="400" y="46"/>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111" name="Graphic 2">
            <a:extLst>
              <a:ext uri="{FF2B5EF4-FFF2-40B4-BE49-F238E27FC236}">
                <a16:creationId xmlns:a16="http://schemas.microsoft.com/office/drawing/2014/main" id="{E466084E-8AE0-55F1-C0CA-4CA27D5A1E47}"/>
              </a:ext>
            </a:extLst>
          </p:cNvPr>
          <p:cNvGrpSpPr/>
          <p:nvPr/>
        </p:nvGrpSpPr>
        <p:grpSpPr>
          <a:xfrm>
            <a:off x="3386456" y="1759521"/>
            <a:ext cx="24549" cy="34535"/>
            <a:chOff x="8911271" y="1760782"/>
            <a:chExt cx="50776" cy="70060"/>
          </a:xfrm>
        </p:grpSpPr>
        <p:sp>
          <p:nvSpPr>
            <p:cNvPr id="112" name="Freeform: Shape 111">
              <a:extLst>
                <a:ext uri="{FF2B5EF4-FFF2-40B4-BE49-F238E27FC236}">
                  <a16:creationId xmlns:a16="http://schemas.microsoft.com/office/drawing/2014/main" id="{FF2F0F45-CE7E-6256-12C1-281644CD9B07}"/>
                </a:ext>
              </a:extLst>
            </p:cNvPr>
            <p:cNvSpPr/>
            <p:nvPr/>
          </p:nvSpPr>
          <p:spPr>
            <a:xfrm>
              <a:off x="8936749" y="1760782"/>
              <a:ext cx="17942" cy="70060"/>
            </a:xfrm>
            <a:custGeom>
              <a:avLst/>
              <a:gdLst>
                <a:gd name="connsiteX0" fmla="*/ 398 w 17942"/>
                <a:gd name="connsiteY0" fmla="*/ 46 h 70060"/>
                <a:gd name="connsiteX1" fmla="*/ 398 w 17942"/>
                <a:gd name="connsiteY1" fmla="*/ 70107 h 70060"/>
              </a:gdLst>
              <a:ahLst/>
              <a:cxnLst>
                <a:cxn ang="0">
                  <a:pos x="connsiteX0" y="connsiteY0"/>
                </a:cxn>
                <a:cxn ang="0">
                  <a:pos x="connsiteX1" y="connsiteY1"/>
                </a:cxn>
              </a:cxnLst>
              <a:rect l="l" t="t" r="r" b="b"/>
              <a:pathLst>
                <a:path w="17942" h="70060">
                  <a:moveTo>
                    <a:pt x="398" y="46"/>
                  </a:moveTo>
                  <a:lnTo>
                    <a:pt x="398" y="70107"/>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113" name="Freeform: Shape 112">
              <a:extLst>
                <a:ext uri="{FF2B5EF4-FFF2-40B4-BE49-F238E27FC236}">
                  <a16:creationId xmlns:a16="http://schemas.microsoft.com/office/drawing/2014/main" id="{2F40576B-1D3C-92B8-4033-2076513B7177}"/>
                </a:ext>
              </a:extLst>
            </p:cNvPr>
            <p:cNvSpPr/>
            <p:nvPr/>
          </p:nvSpPr>
          <p:spPr>
            <a:xfrm>
              <a:off x="8911271" y="1795936"/>
              <a:ext cx="50776" cy="24756"/>
            </a:xfrm>
            <a:custGeom>
              <a:avLst/>
              <a:gdLst>
                <a:gd name="connsiteX0" fmla="*/ 51175 w 50776"/>
                <a:gd name="connsiteY0" fmla="*/ 46 h 24756"/>
                <a:gd name="connsiteX1" fmla="*/ 398 w 50776"/>
                <a:gd name="connsiteY1" fmla="*/ 46 h 24756"/>
              </a:gdLst>
              <a:ahLst/>
              <a:cxnLst>
                <a:cxn ang="0">
                  <a:pos x="connsiteX0" y="connsiteY0"/>
                </a:cxn>
                <a:cxn ang="0">
                  <a:pos x="connsiteX1" y="connsiteY1"/>
                </a:cxn>
              </a:cxnLst>
              <a:rect l="l" t="t" r="r" b="b"/>
              <a:pathLst>
                <a:path w="50776" h="24756">
                  <a:moveTo>
                    <a:pt x="51175" y="46"/>
                  </a:moveTo>
                  <a:lnTo>
                    <a:pt x="398" y="46"/>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114" name="Graphic 2">
            <a:extLst>
              <a:ext uri="{FF2B5EF4-FFF2-40B4-BE49-F238E27FC236}">
                <a16:creationId xmlns:a16="http://schemas.microsoft.com/office/drawing/2014/main" id="{D9887CFF-2598-FFFA-08D9-619345C603C2}"/>
              </a:ext>
            </a:extLst>
          </p:cNvPr>
          <p:cNvGrpSpPr/>
          <p:nvPr/>
        </p:nvGrpSpPr>
        <p:grpSpPr>
          <a:xfrm>
            <a:off x="3104006" y="1700093"/>
            <a:ext cx="24549" cy="34535"/>
            <a:chOff x="8327067" y="1640218"/>
            <a:chExt cx="50776" cy="70060"/>
          </a:xfrm>
        </p:grpSpPr>
        <p:sp>
          <p:nvSpPr>
            <p:cNvPr id="115" name="Freeform: Shape 114">
              <a:extLst>
                <a:ext uri="{FF2B5EF4-FFF2-40B4-BE49-F238E27FC236}">
                  <a16:creationId xmlns:a16="http://schemas.microsoft.com/office/drawing/2014/main" id="{63A6E2C4-13A8-1A12-D347-885B6D5D453F}"/>
                </a:ext>
              </a:extLst>
            </p:cNvPr>
            <p:cNvSpPr/>
            <p:nvPr/>
          </p:nvSpPr>
          <p:spPr>
            <a:xfrm>
              <a:off x="8352545" y="1640218"/>
              <a:ext cx="17942" cy="70060"/>
            </a:xfrm>
            <a:custGeom>
              <a:avLst/>
              <a:gdLst>
                <a:gd name="connsiteX0" fmla="*/ 366 w 17942"/>
                <a:gd name="connsiteY0" fmla="*/ 41 h 70060"/>
                <a:gd name="connsiteX1" fmla="*/ 366 w 17942"/>
                <a:gd name="connsiteY1" fmla="*/ 70102 h 70060"/>
              </a:gdLst>
              <a:ahLst/>
              <a:cxnLst>
                <a:cxn ang="0">
                  <a:pos x="connsiteX0" y="connsiteY0"/>
                </a:cxn>
                <a:cxn ang="0">
                  <a:pos x="connsiteX1" y="connsiteY1"/>
                </a:cxn>
              </a:cxnLst>
              <a:rect l="l" t="t" r="r" b="b"/>
              <a:pathLst>
                <a:path w="17942" h="70060">
                  <a:moveTo>
                    <a:pt x="366" y="41"/>
                  </a:moveTo>
                  <a:lnTo>
                    <a:pt x="366" y="70102"/>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116" name="Freeform: Shape 115">
              <a:extLst>
                <a:ext uri="{FF2B5EF4-FFF2-40B4-BE49-F238E27FC236}">
                  <a16:creationId xmlns:a16="http://schemas.microsoft.com/office/drawing/2014/main" id="{233FEBDA-C176-3401-5122-96ADCB503AE0}"/>
                </a:ext>
              </a:extLst>
            </p:cNvPr>
            <p:cNvSpPr/>
            <p:nvPr/>
          </p:nvSpPr>
          <p:spPr>
            <a:xfrm>
              <a:off x="8327067" y="1675372"/>
              <a:ext cx="50776" cy="24756"/>
            </a:xfrm>
            <a:custGeom>
              <a:avLst/>
              <a:gdLst>
                <a:gd name="connsiteX0" fmla="*/ 51143 w 50776"/>
                <a:gd name="connsiteY0" fmla="*/ 41 h 24756"/>
                <a:gd name="connsiteX1" fmla="*/ 366 w 50776"/>
                <a:gd name="connsiteY1" fmla="*/ 41 h 24756"/>
              </a:gdLst>
              <a:ahLst/>
              <a:cxnLst>
                <a:cxn ang="0">
                  <a:pos x="connsiteX0" y="connsiteY0"/>
                </a:cxn>
                <a:cxn ang="0">
                  <a:pos x="connsiteX1" y="connsiteY1"/>
                </a:cxn>
              </a:cxnLst>
              <a:rect l="l" t="t" r="r" b="b"/>
              <a:pathLst>
                <a:path w="50776" h="24756">
                  <a:moveTo>
                    <a:pt x="51143" y="41"/>
                  </a:moveTo>
                  <a:lnTo>
                    <a:pt x="366" y="41"/>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117" name="Graphic 2">
            <a:extLst>
              <a:ext uri="{FF2B5EF4-FFF2-40B4-BE49-F238E27FC236}">
                <a16:creationId xmlns:a16="http://schemas.microsoft.com/office/drawing/2014/main" id="{EEB24125-6283-A550-2D5E-81E966E2850D}"/>
              </a:ext>
            </a:extLst>
          </p:cNvPr>
          <p:cNvGrpSpPr/>
          <p:nvPr/>
        </p:nvGrpSpPr>
        <p:grpSpPr>
          <a:xfrm>
            <a:off x="3087002" y="1700093"/>
            <a:ext cx="24549" cy="34535"/>
            <a:chOff x="8291899" y="1640218"/>
            <a:chExt cx="50776" cy="70060"/>
          </a:xfrm>
        </p:grpSpPr>
        <p:sp>
          <p:nvSpPr>
            <p:cNvPr id="118" name="Freeform: Shape 117">
              <a:extLst>
                <a:ext uri="{FF2B5EF4-FFF2-40B4-BE49-F238E27FC236}">
                  <a16:creationId xmlns:a16="http://schemas.microsoft.com/office/drawing/2014/main" id="{E752F75A-1BB5-6E32-401B-2414E3352E59}"/>
                </a:ext>
              </a:extLst>
            </p:cNvPr>
            <p:cNvSpPr/>
            <p:nvPr/>
          </p:nvSpPr>
          <p:spPr>
            <a:xfrm>
              <a:off x="8317378" y="1640218"/>
              <a:ext cx="17942" cy="70060"/>
            </a:xfrm>
            <a:custGeom>
              <a:avLst/>
              <a:gdLst>
                <a:gd name="connsiteX0" fmla="*/ 364 w 17942"/>
                <a:gd name="connsiteY0" fmla="*/ 41 h 70060"/>
                <a:gd name="connsiteX1" fmla="*/ 364 w 17942"/>
                <a:gd name="connsiteY1" fmla="*/ 70102 h 70060"/>
              </a:gdLst>
              <a:ahLst/>
              <a:cxnLst>
                <a:cxn ang="0">
                  <a:pos x="connsiteX0" y="connsiteY0"/>
                </a:cxn>
                <a:cxn ang="0">
                  <a:pos x="connsiteX1" y="connsiteY1"/>
                </a:cxn>
              </a:cxnLst>
              <a:rect l="l" t="t" r="r" b="b"/>
              <a:pathLst>
                <a:path w="17942" h="70060">
                  <a:moveTo>
                    <a:pt x="364" y="41"/>
                  </a:moveTo>
                  <a:lnTo>
                    <a:pt x="364" y="70102"/>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119" name="Freeform: Shape 118">
              <a:extLst>
                <a:ext uri="{FF2B5EF4-FFF2-40B4-BE49-F238E27FC236}">
                  <a16:creationId xmlns:a16="http://schemas.microsoft.com/office/drawing/2014/main" id="{F5161D7A-877A-7A40-27C5-375551C9AB81}"/>
                </a:ext>
              </a:extLst>
            </p:cNvPr>
            <p:cNvSpPr/>
            <p:nvPr/>
          </p:nvSpPr>
          <p:spPr>
            <a:xfrm>
              <a:off x="8291899" y="1675372"/>
              <a:ext cx="50776" cy="24756"/>
            </a:xfrm>
            <a:custGeom>
              <a:avLst/>
              <a:gdLst>
                <a:gd name="connsiteX0" fmla="*/ 51141 w 50776"/>
                <a:gd name="connsiteY0" fmla="*/ 41 h 24756"/>
                <a:gd name="connsiteX1" fmla="*/ 364 w 50776"/>
                <a:gd name="connsiteY1" fmla="*/ 41 h 24756"/>
              </a:gdLst>
              <a:ahLst/>
              <a:cxnLst>
                <a:cxn ang="0">
                  <a:pos x="connsiteX0" y="connsiteY0"/>
                </a:cxn>
                <a:cxn ang="0">
                  <a:pos x="connsiteX1" y="connsiteY1"/>
                </a:cxn>
              </a:cxnLst>
              <a:rect l="l" t="t" r="r" b="b"/>
              <a:pathLst>
                <a:path w="50776" h="24756">
                  <a:moveTo>
                    <a:pt x="51141" y="41"/>
                  </a:moveTo>
                  <a:lnTo>
                    <a:pt x="364" y="41"/>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120" name="Graphic 2">
            <a:extLst>
              <a:ext uri="{FF2B5EF4-FFF2-40B4-BE49-F238E27FC236}">
                <a16:creationId xmlns:a16="http://schemas.microsoft.com/office/drawing/2014/main" id="{D70A3196-6179-52DE-80D5-0DC8ED7AFA53}"/>
              </a:ext>
            </a:extLst>
          </p:cNvPr>
          <p:cNvGrpSpPr/>
          <p:nvPr/>
        </p:nvGrpSpPr>
        <p:grpSpPr>
          <a:xfrm>
            <a:off x="3065663" y="1700093"/>
            <a:ext cx="24549" cy="34535"/>
            <a:chOff x="8247761" y="1640218"/>
            <a:chExt cx="50776" cy="70060"/>
          </a:xfrm>
        </p:grpSpPr>
        <p:sp>
          <p:nvSpPr>
            <p:cNvPr id="121" name="Freeform: Shape 120">
              <a:extLst>
                <a:ext uri="{FF2B5EF4-FFF2-40B4-BE49-F238E27FC236}">
                  <a16:creationId xmlns:a16="http://schemas.microsoft.com/office/drawing/2014/main" id="{C282453C-CF88-5731-1A34-C4B48D7B38A7}"/>
                </a:ext>
              </a:extLst>
            </p:cNvPr>
            <p:cNvSpPr/>
            <p:nvPr/>
          </p:nvSpPr>
          <p:spPr>
            <a:xfrm>
              <a:off x="8273239" y="1640218"/>
              <a:ext cx="17942" cy="70060"/>
            </a:xfrm>
            <a:custGeom>
              <a:avLst/>
              <a:gdLst>
                <a:gd name="connsiteX0" fmla="*/ 361 w 17942"/>
                <a:gd name="connsiteY0" fmla="*/ 41 h 70060"/>
                <a:gd name="connsiteX1" fmla="*/ 361 w 17942"/>
                <a:gd name="connsiteY1" fmla="*/ 70102 h 70060"/>
              </a:gdLst>
              <a:ahLst/>
              <a:cxnLst>
                <a:cxn ang="0">
                  <a:pos x="connsiteX0" y="connsiteY0"/>
                </a:cxn>
                <a:cxn ang="0">
                  <a:pos x="connsiteX1" y="connsiteY1"/>
                </a:cxn>
              </a:cxnLst>
              <a:rect l="l" t="t" r="r" b="b"/>
              <a:pathLst>
                <a:path w="17942" h="70060">
                  <a:moveTo>
                    <a:pt x="361" y="41"/>
                  </a:moveTo>
                  <a:lnTo>
                    <a:pt x="361" y="70102"/>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122" name="Freeform: Shape 121">
              <a:extLst>
                <a:ext uri="{FF2B5EF4-FFF2-40B4-BE49-F238E27FC236}">
                  <a16:creationId xmlns:a16="http://schemas.microsoft.com/office/drawing/2014/main" id="{60F6E494-BBCF-C606-42A8-5B2AADE0F3F7}"/>
                </a:ext>
              </a:extLst>
            </p:cNvPr>
            <p:cNvSpPr/>
            <p:nvPr/>
          </p:nvSpPr>
          <p:spPr>
            <a:xfrm>
              <a:off x="8247761" y="1675372"/>
              <a:ext cx="50776" cy="24756"/>
            </a:xfrm>
            <a:custGeom>
              <a:avLst/>
              <a:gdLst>
                <a:gd name="connsiteX0" fmla="*/ 51138 w 50776"/>
                <a:gd name="connsiteY0" fmla="*/ 41 h 24756"/>
                <a:gd name="connsiteX1" fmla="*/ 361 w 50776"/>
                <a:gd name="connsiteY1" fmla="*/ 41 h 24756"/>
              </a:gdLst>
              <a:ahLst/>
              <a:cxnLst>
                <a:cxn ang="0">
                  <a:pos x="connsiteX0" y="connsiteY0"/>
                </a:cxn>
                <a:cxn ang="0">
                  <a:pos x="connsiteX1" y="connsiteY1"/>
                </a:cxn>
              </a:cxnLst>
              <a:rect l="l" t="t" r="r" b="b"/>
              <a:pathLst>
                <a:path w="50776" h="24756">
                  <a:moveTo>
                    <a:pt x="51138" y="41"/>
                  </a:moveTo>
                  <a:lnTo>
                    <a:pt x="361" y="41"/>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123" name="Graphic 2">
            <a:extLst>
              <a:ext uri="{FF2B5EF4-FFF2-40B4-BE49-F238E27FC236}">
                <a16:creationId xmlns:a16="http://schemas.microsoft.com/office/drawing/2014/main" id="{A2FC59C2-922C-55D9-ED12-52C0268DD1CB}"/>
              </a:ext>
            </a:extLst>
          </p:cNvPr>
          <p:cNvGrpSpPr/>
          <p:nvPr/>
        </p:nvGrpSpPr>
        <p:grpSpPr>
          <a:xfrm>
            <a:off x="3062453" y="1700093"/>
            <a:ext cx="24549" cy="34535"/>
            <a:chOff x="8241122" y="1640218"/>
            <a:chExt cx="50776" cy="70060"/>
          </a:xfrm>
        </p:grpSpPr>
        <p:sp>
          <p:nvSpPr>
            <p:cNvPr id="124" name="Freeform: Shape 123">
              <a:extLst>
                <a:ext uri="{FF2B5EF4-FFF2-40B4-BE49-F238E27FC236}">
                  <a16:creationId xmlns:a16="http://schemas.microsoft.com/office/drawing/2014/main" id="{458FCC20-EE56-BB2C-4575-6292ED751CD3}"/>
                </a:ext>
              </a:extLst>
            </p:cNvPr>
            <p:cNvSpPr/>
            <p:nvPr/>
          </p:nvSpPr>
          <p:spPr>
            <a:xfrm>
              <a:off x="8266601" y="1640218"/>
              <a:ext cx="17942" cy="70060"/>
            </a:xfrm>
            <a:custGeom>
              <a:avLst/>
              <a:gdLst>
                <a:gd name="connsiteX0" fmla="*/ 361 w 17942"/>
                <a:gd name="connsiteY0" fmla="*/ 41 h 70060"/>
                <a:gd name="connsiteX1" fmla="*/ 361 w 17942"/>
                <a:gd name="connsiteY1" fmla="*/ 70102 h 70060"/>
              </a:gdLst>
              <a:ahLst/>
              <a:cxnLst>
                <a:cxn ang="0">
                  <a:pos x="connsiteX0" y="connsiteY0"/>
                </a:cxn>
                <a:cxn ang="0">
                  <a:pos x="connsiteX1" y="connsiteY1"/>
                </a:cxn>
              </a:cxnLst>
              <a:rect l="l" t="t" r="r" b="b"/>
              <a:pathLst>
                <a:path w="17942" h="70060">
                  <a:moveTo>
                    <a:pt x="361" y="41"/>
                  </a:moveTo>
                  <a:lnTo>
                    <a:pt x="361" y="70102"/>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125" name="Freeform: Shape 124">
              <a:extLst>
                <a:ext uri="{FF2B5EF4-FFF2-40B4-BE49-F238E27FC236}">
                  <a16:creationId xmlns:a16="http://schemas.microsoft.com/office/drawing/2014/main" id="{965FF592-38CC-E908-5213-7A05AFD10252}"/>
                </a:ext>
              </a:extLst>
            </p:cNvPr>
            <p:cNvSpPr/>
            <p:nvPr/>
          </p:nvSpPr>
          <p:spPr>
            <a:xfrm>
              <a:off x="8241122" y="1675372"/>
              <a:ext cx="50776" cy="24756"/>
            </a:xfrm>
            <a:custGeom>
              <a:avLst/>
              <a:gdLst>
                <a:gd name="connsiteX0" fmla="*/ 51138 w 50776"/>
                <a:gd name="connsiteY0" fmla="*/ 41 h 24756"/>
                <a:gd name="connsiteX1" fmla="*/ 361 w 50776"/>
                <a:gd name="connsiteY1" fmla="*/ 41 h 24756"/>
              </a:gdLst>
              <a:ahLst/>
              <a:cxnLst>
                <a:cxn ang="0">
                  <a:pos x="connsiteX0" y="connsiteY0"/>
                </a:cxn>
                <a:cxn ang="0">
                  <a:pos x="connsiteX1" y="connsiteY1"/>
                </a:cxn>
              </a:cxnLst>
              <a:rect l="l" t="t" r="r" b="b"/>
              <a:pathLst>
                <a:path w="50776" h="24756">
                  <a:moveTo>
                    <a:pt x="51138" y="41"/>
                  </a:moveTo>
                  <a:lnTo>
                    <a:pt x="361" y="41"/>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126" name="Graphic 2">
            <a:extLst>
              <a:ext uri="{FF2B5EF4-FFF2-40B4-BE49-F238E27FC236}">
                <a16:creationId xmlns:a16="http://schemas.microsoft.com/office/drawing/2014/main" id="{94655CEA-E918-6FD9-04B0-A5E7CDE1F0D6}"/>
              </a:ext>
            </a:extLst>
          </p:cNvPr>
          <p:cNvGrpSpPr/>
          <p:nvPr/>
        </p:nvGrpSpPr>
        <p:grpSpPr>
          <a:xfrm>
            <a:off x="3059851" y="1700093"/>
            <a:ext cx="24549" cy="34535"/>
            <a:chOff x="8235740" y="1640218"/>
            <a:chExt cx="50776" cy="70060"/>
          </a:xfrm>
        </p:grpSpPr>
        <p:sp>
          <p:nvSpPr>
            <p:cNvPr id="127" name="Freeform: Shape 126">
              <a:extLst>
                <a:ext uri="{FF2B5EF4-FFF2-40B4-BE49-F238E27FC236}">
                  <a16:creationId xmlns:a16="http://schemas.microsoft.com/office/drawing/2014/main" id="{BF507833-2C46-5C38-277A-5589002ACD1C}"/>
                </a:ext>
              </a:extLst>
            </p:cNvPr>
            <p:cNvSpPr/>
            <p:nvPr/>
          </p:nvSpPr>
          <p:spPr>
            <a:xfrm>
              <a:off x="8261218" y="1640218"/>
              <a:ext cx="17942" cy="70060"/>
            </a:xfrm>
            <a:custGeom>
              <a:avLst/>
              <a:gdLst>
                <a:gd name="connsiteX0" fmla="*/ 361 w 17942"/>
                <a:gd name="connsiteY0" fmla="*/ 41 h 70060"/>
                <a:gd name="connsiteX1" fmla="*/ 361 w 17942"/>
                <a:gd name="connsiteY1" fmla="*/ 70102 h 70060"/>
              </a:gdLst>
              <a:ahLst/>
              <a:cxnLst>
                <a:cxn ang="0">
                  <a:pos x="connsiteX0" y="connsiteY0"/>
                </a:cxn>
                <a:cxn ang="0">
                  <a:pos x="connsiteX1" y="connsiteY1"/>
                </a:cxn>
              </a:cxnLst>
              <a:rect l="l" t="t" r="r" b="b"/>
              <a:pathLst>
                <a:path w="17942" h="70060">
                  <a:moveTo>
                    <a:pt x="361" y="41"/>
                  </a:moveTo>
                  <a:lnTo>
                    <a:pt x="361" y="70102"/>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128" name="Freeform: Shape 127">
              <a:extLst>
                <a:ext uri="{FF2B5EF4-FFF2-40B4-BE49-F238E27FC236}">
                  <a16:creationId xmlns:a16="http://schemas.microsoft.com/office/drawing/2014/main" id="{9F29C42D-8FAF-E5A0-5699-870C3841DFC7}"/>
                </a:ext>
              </a:extLst>
            </p:cNvPr>
            <p:cNvSpPr/>
            <p:nvPr/>
          </p:nvSpPr>
          <p:spPr>
            <a:xfrm>
              <a:off x="8235740" y="1675372"/>
              <a:ext cx="50776" cy="24756"/>
            </a:xfrm>
            <a:custGeom>
              <a:avLst/>
              <a:gdLst>
                <a:gd name="connsiteX0" fmla="*/ 51138 w 50776"/>
                <a:gd name="connsiteY0" fmla="*/ 41 h 24756"/>
                <a:gd name="connsiteX1" fmla="*/ 361 w 50776"/>
                <a:gd name="connsiteY1" fmla="*/ 41 h 24756"/>
              </a:gdLst>
              <a:ahLst/>
              <a:cxnLst>
                <a:cxn ang="0">
                  <a:pos x="connsiteX0" y="connsiteY0"/>
                </a:cxn>
                <a:cxn ang="0">
                  <a:pos x="connsiteX1" y="connsiteY1"/>
                </a:cxn>
              </a:cxnLst>
              <a:rect l="l" t="t" r="r" b="b"/>
              <a:pathLst>
                <a:path w="50776" h="24756">
                  <a:moveTo>
                    <a:pt x="51138" y="41"/>
                  </a:moveTo>
                  <a:lnTo>
                    <a:pt x="361" y="41"/>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129" name="Graphic 2">
            <a:extLst>
              <a:ext uri="{FF2B5EF4-FFF2-40B4-BE49-F238E27FC236}">
                <a16:creationId xmlns:a16="http://schemas.microsoft.com/office/drawing/2014/main" id="{A4A588B0-B115-7F52-65CD-0785C946D445}"/>
              </a:ext>
            </a:extLst>
          </p:cNvPr>
          <p:cNvGrpSpPr/>
          <p:nvPr/>
        </p:nvGrpSpPr>
        <p:grpSpPr>
          <a:xfrm>
            <a:off x="3052737" y="1649817"/>
            <a:ext cx="24549" cy="34535"/>
            <a:chOff x="8221027" y="1538222"/>
            <a:chExt cx="50776" cy="70060"/>
          </a:xfrm>
        </p:grpSpPr>
        <p:sp>
          <p:nvSpPr>
            <p:cNvPr id="130" name="Freeform: Shape 129">
              <a:extLst>
                <a:ext uri="{FF2B5EF4-FFF2-40B4-BE49-F238E27FC236}">
                  <a16:creationId xmlns:a16="http://schemas.microsoft.com/office/drawing/2014/main" id="{58F16644-76C4-F4E0-8DB7-AB5F8024716E}"/>
                </a:ext>
              </a:extLst>
            </p:cNvPr>
            <p:cNvSpPr/>
            <p:nvPr/>
          </p:nvSpPr>
          <p:spPr>
            <a:xfrm>
              <a:off x="8246505" y="1538222"/>
              <a:ext cx="17942" cy="70060"/>
            </a:xfrm>
            <a:custGeom>
              <a:avLst/>
              <a:gdLst>
                <a:gd name="connsiteX0" fmla="*/ 360 w 17942"/>
                <a:gd name="connsiteY0" fmla="*/ 37 h 70060"/>
                <a:gd name="connsiteX1" fmla="*/ 360 w 17942"/>
                <a:gd name="connsiteY1" fmla="*/ 70098 h 70060"/>
              </a:gdLst>
              <a:ahLst/>
              <a:cxnLst>
                <a:cxn ang="0">
                  <a:pos x="connsiteX0" y="connsiteY0"/>
                </a:cxn>
                <a:cxn ang="0">
                  <a:pos x="connsiteX1" y="connsiteY1"/>
                </a:cxn>
              </a:cxnLst>
              <a:rect l="l" t="t" r="r" b="b"/>
              <a:pathLst>
                <a:path w="17942" h="70060">
                  <a:moveTo>
                    <a:pt x="360" y="37"/>
                  </a:moveTo>
                  <a:lnTo>
                    <a:pt x="360" y="70098"/>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131" name="Freeform: Shape 130">
              <a:extLst>
                <a:ext uri="{FF2B5EF4-FFF2-40B4-BE49-F238E27FC236}">
                  <a16:creationId xmlns:a16="http://schemas.microsoft.com/office/drawing/2014/main" id="{0CB6DDF7-7F70-38CD-0077-7B0290ACAA09}"/>
                </a:ext>
              </a:extLst>
            </p:cNvPr>
            <p:cNvSpPr/>
            <p:nvPr/>
          </p:nvSpPr>
          <p:spPr>
            <a:xfrm>
              <a:off x="8221027" y="1573376"/>
              <a:ext cx="50776" cy="24756"/>
            </a:xfrm>
            <a:custGeom>
              <a:avLst/>
              <a:gdLst>
                <a:gd name="connsiteX0" fmla="*/ 51137 w 50776"/>
                <a:gd name="connsiteY0" fmla="*/ 37 h 24756"/>
                <a:gd name="connsiteX1" fmla="*/ 360 w 50776"/>
                <a:gd name="connsiteY1" fmla="*/ 37 h 24756"/>
              </a:gdLst>
              <a:ahLst/>
              <a:cxnLst>
                <a:cxn ang="0">
                  <a:pos x="connsiteX0" y="connsiteY0"/>
                </a:cxn>
                <a:cxn ang="0">
                  <a:pos x="connsiteX1" y="connsiteY1"/>
                </a:cxn>
              </a:cxnLst>
              <a:rect l="l" t="t" r="r" b="b"/>
              <a:pathLst>
                <a:path w="50776" h="24756">
                  <a:moveTo>
                    <a:pt x="51137" y="37"/>
                  </a:moveTo>
                  <a:lnTo>
                    <a:pt x="360" y="37"/>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132" name="Graphic 2">
            <a:extLst>
              <a:ext uri="{FF2B5EF4-FFF2-40B4-BE49-F238E27FC236}">
                <a16:creationId xmlns:a16="http://schemas.microsoft.com/office/drawing/2014/main" id="{A8E00FF3-79EA-44D9-EA1F-65D45F654636}"/>
              </a:ext>
            </a:extLst>
          </p:cNvPr>
          <p:cNvGrpSpPr/>
          <p:nvPr/>
        </p:nvGrpSpPr>
        <p:grpSpPr>
          <a:xfrm>
            <a:off x="3049354" y="1608205"/>
            <a:ext cx="24549" cy="34535"/>
            <a:chOff x="8214029" y="1453803"/>
            <a:chExt cx="50776" cy="70060"/>
          </a:xfrm>
        </p:grpSpPr>
        <p:sp>
          <p:nvSpPr>
            <p:cNvPr id="133" name="Freeform: Shape 132">
              <a:extLst>
                <a:ext uri="{FF2B5EF4-FFF2-40B4-BE49-F238E27FC236}">
                  <a16:creationId xmlns:a16="http://schemas.microsoft.com/office/drawing/2014/main" id="{3E7F338A-EB20-DD50-C78C-0BE01A2774B2}"/>
                </a:ext>
              </a:extLst>
            </p:cNvPr>
            <p:cNvSpPr/>
            <p:nvPr/>
          </p:nvSpPr>
          <p:spPr>
            <a:xfrm>
              <a:off x="8239508" y="1453803"/>
              <a:ext cx="17942" cy="70060"/>
            </a:xfrm>
            <a:custGeom>
              <a:avLst/>
              <a:gdLst>
                <a:gd name="connsiteX0" fmla="*/ 360 w 17942"/>
                <a:gd name="connsiteY0" fmla="*/ 34 h 70060"/>
                <a:gd name="connsiteX1" fmla="*/ 360 w 17942"/>
                <a:gd name="connsiteY1" fmla="*/ 70094 h 70060"/>
              </a:gdLst>
              <a:ahLst/>
              <a:cxnLst>
                <a:cxn ang="0">
                  <a:pos x="connsiteX0" y="connsiteY0"/>
                </a:cxn>
                <a:cxn ang="0">
                  <a:pos x="connsiteX1" y="connsiteY1"/>
                </a:cxn>
              </a:cxnLst>
              <a:rect l="l" t="t" r="r" b="b"/>
              <a:pathLst>
                <a:path w="17942" h="70060">
                  <a:moveTo>
                    <a:pt x="360" y="34"/>
                  </a:moveTo>
                  <a:lnTo>
                    <a:pt x="360" y="70094"/>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134" name="Freeform: Shape 133">
              <a:extLst>
                <a:ext uri="{FF2B5EF4-FFF2-40B4-BE49-F238E27FC236}">
                  <a16:creationId xmlns:a16="http://schemas.microsoft.com/office/drawing/2014/main" id="{10F578D0-7770-61A3-2A69-42B55C98D401}"/>
                </a:ext>
              </a:extLst>
            </p:cNvPr>
            <p:cNvSpPr/>
            <p:nvPr/>
          </p:nvSpPr>
          <p:spPr>
            <a:xfrm>
              <a:off x="8214029" y="1488957"/>
              <a:ext cx="50776" cy="24756"/>
            </a:xfrm>
            <a:custGeom>
              <a:avLst/>
              <a:gdLst>
                <a:gd name="connsiteX0" fmla="*/ 51137 w 50776"/>
                <a:gd name="connsiteY0" fmla="*/ 34 h 24756"/>
                <a:gd name="connsiteX1" fmla="*/ 360 w 50776"/>
                <a:gd name="connsiteY1" fmla="*/ 34 h 24756"/>
              </a:gdLst>
              <a:ahLst/>
              <a:cxnLst>
                <a:cxn ang="0">
                  <a:pos x="connsiteX0" y="connsiteY0"/>
                </a:cxn>
                <a:cxn ang="0">
                  <a:pos x="connsiteX1" y="connsiteY1"/>
                </a:cxn>
              </a:cxnLst>
              <a:rect l="l" t="t" r="r" b="b"/>
              <a:pathLst>
                <a:path w="50776" h="24756">
                  <a:moveTo>
                    <a:pt x="51137" y="34"/>
                  </a:moveTo>
                  <a:lnTo>
                    <a:pt x="360" y="34"/>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135" name="Graphic 2">
            <a:extLst>
              <a:ext uri="{FF2B5EF4-FFF2-40B4-BE49-F238E27FC236}">
                <a16:creationId xmlns:a16="http://schemas.microsoft.com/office/drawing/2014/main" id="{B97122BA-D6BF-06DC-80B9-BF676FC50442}"/>
              </a:ext>
            </a:extLst>
          </p:cNvPr>
          <p:cNvGrpSpPr/>
          <p:nvPr/>
        </p:nvGrpSpPr>
        <p:grpSpPr>
          <a:xfrm>
            <a:off x="3035301" y="1608205"/>
            <a:ext cx="24549" cy="34535"/>
            <a:chOff x="8184963" y="1453803"/>
            <a:chExt cx="50776" cy="70060"/>
          </a:xfrm>
        </p:grpSpPr>
        <p:sp>
          <p:nvSpPr>
            <p:cNvPr id="136" name="Freeform: Shape 135">
              <a:extLst>
                <a:ext uri="{FF2B5EF4-FFF2-40B4-BE49-F238E27FC236}">
                  <a16:creationId xmlns:a16="http://schemas.microsoft.com/office/drawing/2014/main" id="{E9DD0F93-01AF-880F-10E4-71CE58181361}"/>
                </a:ext>
              </a:extLst>
            </p:cNvPr>
            <p:cNvSpPr/>
            <p:nvPr/>
          </p:nvSpPr>
          <p:spPr>
            <a:xfrm>
              <a:off x="8210441" y="1453803"/>
              <a:ext cx="17942" cy="70060"/>
            </a:xfrm>
            <a:custGeom>
              <a:avLst/>
              <a:gdLst>
                <a:gd name="connsiteX0" fmla="*/ 358 w 17942"/>
                <a:gd name="connsiteY0" fmla="*/ 34 h 70060"/>
                <a:gd name="connsiteX1" fmla="*/ 358 w 17942"/>
                <a:gd name="connsiteY1" fmla="*/ 70094 h 70060"/>
              </a:gdLst>
              <a:ahLst/>
              <a:cxnLst>
                <a:cxn ang="0">
                  <a:pos x="connsiteX0" y="connsiteY0"/>
                </a:cxn>
                <a:cxn ang="0">
                  <a:pos x="connsiteX1" y="connsiteY1"/>
                </a:cxn>
              </a:cxnLst>
              <a:rect l="l" t="t" r="r" b="b"/>
              <a:pathLst>
                <a:path w="17942" h="70060">
                  <a:moveTo>
                    <a:pt x="358" y="34"/>
                  </a:moveTo>
                  <a:lnTo>
                    <a:pt x="358" y="70094"/>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137" name="Freeform: Shape 136">
              <a:extLst>
                <a:ext uri="{FF2B5EF4-FFF2-40B4-BE49-F238E27FC236}">
                  <a16:creationId xmlns:a16="http://schemas.microsoft.com/office/drawing/2014/main" id="{9133AC3E-0AD5-4BD3-E031-26DF0C1C513F}"/>
                </a:ext>
              </a:extLst>
            </p:cNvPr>
            <p:cNvSpPr/>
            <p:nvPr/>
          </p:nvSpPr>
          <p:spPr>
            <a:xfrm>
              <a:off x="8184963" y="1488957"/>
              <a:ext cx="50776" cy="24756"/>
            </a:xfrm>
            <a:custGeom>
              <a:avLst/>
              <a:gdLst>
                <a:gd name="connsiteX0" fmla="*/ 51135 w 50776"/>
                <a:gd name="connsiteY0" fmla="*/ 34 h 24756"/>
                <a:gd name="connsiteX1" fmla="*/ 358 w 50776"/>
                <a:gd name="connsiteY1" fmla="*/ 34 h 24756"/>
              </a:gdLst>
              <a:ahLst/>
              <a:cxnLst>
                <a:cxn ang="0">
                  <a:pos x="connsiteX0" y="connsiteY0"/>
                </a:cxn>
                <a:cxn ang="0">
                  <a:pos x="connsiteX1" y="connsiteY1"/>
                </a:cxn>
              </a:cxnLst>
              <a:rect l="l" t="t" r="r" b="b"/>
              <a:pathLst>
                <a:path w="50776" h="24756">
                  <a:moveTo>
                    <a:pt x="51135" y="34"/>
                  </a:moveTo>
                  <a:lnTo>
                    <a:pt x="358" y="34"/>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138" name="Graphic 2">
            <a:extLst>
              <a:ext uri="{FF2B5EF4-FFF2-40B4-BE49-F238E27FC236}">
                <a16:creationId xmlns:a16="http://schemas.microsoft.com/office/drawing/2014/main" id="{22A0720A-8408-8C70-68A5-4F67383847C6}"/>
              </a:ext>
            </a:extLst>
          </p:cNvPr>
          <p:cNvGrpSpPr/>
          <p:nvPr/>
        </p:nvGrpSpPr>
        <p:grpSpPr>
          <a:xfrm>
            <a:off x="2885575" y="1567569"/>
            <a:ext cx="24549" cy="34535"/>
            <a:chOff x="7875277" y="1371364"/>
            <a:chExt cx="50776" cy="70060"/>
          </a:xfrm>
        </p:grpSpPr>
        <p:sp>
          <p:nvSpPr>
            <p:cNvPr id="139" name="Freeform: Shape 138">
              <a:extLst>
                <a:ext uri="{FF2B5EF4-FFF2-40B4-BE49-F238E27FC236}">
                  <a16:creationId xmlns:a16="http://schemas.microsoft.com/office/drawing/2014/main" id="{0575DA1F-0FC4-37BE-4CEC-FF75DA6BEF78}"/>
                </a:ext>
              </a:extLst>
            </p:cNvPr>
            <p:cNvSpPr/>
            <p:nvPr/>
          </p:nvSpPr>
          <p:spPr>
            <a:xfrm>
              <a:off x="7900755" y="1371364"/>
              <a:ext cx="17942" cy="70060"/>
            </a:xfrm>
            <a:custGeom>
              <a:avLst/>
              <a:gdLst>
                <a:gd name="connsiteX0" fmla="*/ 341 w 17942"/>
                <a:gd name="connsiteY0" fmla="*/ 30 h 70060"/>
                <a:gd name="connsiteX1" fmla="*/ 341 w 17942"/>
                <a:gd name="connsiteY1" fmla="*/ 70091 h 70060"/>
              </a:gdLst>
              <a:ahLst/>
              <a:cxnLst>
                <a:cxn ang="0">
                  <a:pos x="connsiteX0" y="connsiteY0"/>
                </a:cxn>
                <a:cxn ang="0">
                  <a:pos x="connsiteX1" y="connsiteY1"/>
                </a:cxn>
              </a:cxnLst>
              <a:rect l="l" t="t" r="r" b="b"/>
              <a:pathLst>
                <a:path w="17942" h="70060">
                  <a:moveTo>
                    <a:pt x="341" y="30"/>
                  </a:moveTo>
                  <a:lnTo>
                    <a:pt x="341" y="70091"/>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140" name="Freeform: Shape 139">
              <a:extLst>
                <a:ext uri="{FF2B5EF4-FFF2-40B4-BE49-F238E27FC236}">
                  <a16:creationId xmlns:a16="http://schemas.microsoft.com/office/drawing/2014/main" id="{95A3ED49-73E0-D1A7-52A2-5978ED87F14E}"/>
                </a:ext>
              </a:extLst>
            </p:cNvPr>
            <p:cNvSpPr/>
            <p:nvPr/>
          </p:nvSpPr>
          <p:spPr>
            <a:xfrm>
              <a:off x="7875277" y="1406518"/>
              <a:ext cx="50776" cy="24756"/>
            </a:xfrm>
            <a:custGeom>
              <a:avLst/>
              <a:gdLst>
                <a:gd name="connsiteX0" fmla="*/ 51118 w 50776"/>
                <a:gd name="connsiteY0" fmla="*/ 30 h 24756"/>
                <a:gd name="connsiteX1" fmla="*/ 341 w 50776"/>
                <a:gd name="connsiteY1" fmla="*/ 30 h 24756"/>
              </a:gdLst>
              <a:ahLst/>
              <a:cxnLst>
                <a:cxn ang="0">
                  <a:pos x="connsiteX0" y="connsiteY0"/>
                </a:cxn>
                <a:cxn ang="0">
                  <a:pos x="connsiteX1" y="connsiteY1"/>
                </a:cxn>
              </a:cxnLst>
              <a:rect l="l" t="t" r="r" b="b"/>
              <a:pathLst>
                <a:path w="50776" h="24756">
                  <a:moveTo>
                    <a:pt x="51118" y="30"/>
                  </a:moveTo>
                  <a:lnTo>
                    <a:pt x="341" y="30"/>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141" name="Graphic 2">
            <a:extLst>
              <a:ext uri="{FF2B5EF4-FFF2-40B4-BE49-F238E27FC236}">
                <a16:creationId xmlns:a16="http://schemas.microsoft.com/office/drawing/2014/main" id="{9B13F638-6DFC-39E1-35D8-0732982F85FC}"/>
              </a:ext>
            </a:extLst>
          </p:cNvPr>
          <p:cNvGrpSpPr/>
          <p:nvPr/>
        </p:nvGrpSpPr>
        <p:grpSpPr>
          <a:xfrm>
            <a:off x="2719019" y="1567569"/>
            <a:ext cx="24549" cy="34535"/>
            <a:chOff x="7530783" y="1371364"/>
            <a:chExt cx="50776" cy="70060"/>
          </a:xfrm>
        </p:grpSpPr>
        <p:sp>
          <p:nvSpPr>
            <p:cNvPr id="142" name="Freeform: Shape 141">
              <a:extLst>
                <a:ext uri="{FF2B5EF4-FFF2-40B4-BE49-F238E27FC236}">
                  <a16:creationId xmlns:a16="http://schemas.microsoft.com/office/drawing/2014/main" id="{2456789E-30FF-4626-876F-79E87141D8C2}"/>
                </a:ext>
              </a:extLst>
            </p:cNvPr>
            <p:cNvSpPr/>
            <p:nvPr/>
          </p:nvSpPr>
          <p:spPr>
            <a:xfrm>
              <a:off x="7556261" y="1371364"/>
              <a:ext cx="17942" cy="70060"/>
            </a:xfrm>
            <a:custGeom>
              <a:avLst/>
              <a:gdLst>
                <a:gd name="connsiteX0" fmla="*/ 321 w 17942"/>
                <a:gd name="connsiteY0" fmla="*/ 30 h 70060"/>
                <a:gd name="connsiteX1" fmla="*/ 321 w 17942"/>
                <a:gd name="connsiteY1" fmla="*/ 70091 h 70060"/>
              </a:gdLst>
              <a:ahLst/>
              <a:cxnLst>
                <a:cxn ang="0">
                  <a:pos x="connsiteX0" y="connsiteY0"/>
                </a:cxn>
                <a:cxn ang="0">
                  <a:pos x="connsiteX1" y="connsiteY1"/>
                </a:cxn>
              </a:cxnLst>
              <a:rect l="l" t="t" r="r" b="b"/>
              <a:pathLst>
                <a:path w="17942" h="70060">
                  <a:moveTo>
                    <a:pt x="321" y="30"/>
                  </a:moveTo>
                  <a:lnTo>
                    <a:pt x="321" y="70091"/>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143" name="Freeform: Shape 142">
              <a:extLst>
                <a:ext uri="{FF2B5EF4-FFF2-40B4-BE49-F238E27FC236}">
                  <a16:creationId xmlns:a16="http://schemas.microsoft.com/office/drawing/2014/main" id="{9D15FED2-6731-296B-6F24-CB746469C888}"/>
                </a:ext>
              </a:extLst>
            </p:cNvPr>
            <p:cNvSpPr/>
            <p:nvPr/>
          </p:nvSpPr>
          <p:spPr>
            <a:xfrm>
              <a:off x="7530783" y="1406518"/>
              <a:ext cx="50776" cy="24756"/>
            </a:xfrm>
            <a:custGeom>
              <a:avLst/>
              <a:gdLst>
                <a:gd name="connsiteX0" fmla="*/ 51098 w 50776"/>
                <a:gd name="connsiteY0" fmla="*/ 30 h 24756"/>
                <a:gd name="connsiteX1" fmla="*/ 321 w 50776"/>
                <a:gd name="connsiteY1" fmla="*/ 30 h 24756"/>
              </a:gdLst>
              <a:ahLst/>
              <a:cxnLst>
                <a:cxn ang="0">
                  <a:pos x="connsiteX0" y="connsiteY0"/>
                </a:cxn>
                <a:cxn ang="0">
                  <a:pos x="connsiteX1" y="connsiteY1"/>
                </a:cxn>
              </a:cxnLst>
              <a:rect l="l" t="t" r="r" b="b"/>
              <a:pathLst>
                <a:path w="50776" h="24756">
                  <a:moveTo>
                    <a:pt x="51098" y="30"/>
                  </a:moveTo>
                  <a:lnTo>
                    <a:pt x="321" y="30"/>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144" name="Graphic 2">
            <a:extLst>
              <a:ext uri="{FF2B5EF4-FFF2-40B4-BE49-F238E27FC236}">
                <a16:creationId xmlns:a16="http://schemas.microsoft.com/office/drawing/2014/main" id="{43F153B3-B6C0-640D-84A4-C141A25CF5AF}"/>
              </a:ext>
            </a:extLst>
          </p:cNvPr>
          <p:cNvGrpSpPr/>
          <p:nvPr/>
        </p:nvGrpSpPr>
        <p:grpSpPr>
          <a:xfrm>
            <a:off x="2712166" y="1529861"/>
            <a:ext cx="24549" cy="34535"/>
            <a:chOff x="7516608" y="1294866"/>
            <a:chExt cx="50776" cy="70060"/>
          </a:xfrm>
        </p:grpSpPr>
        <p:sp>
          <p:nvSpPr>
            <p:cNvPr id="145" name="Freeform: Shape 144">
              <a:extLst>
                <a:ext uri="{FF2B5EF4-FFF2-40B4-BE49-F238E27FC236}">
                  <a16:creationId xmlns:a16="http://schemas.microsoft.com/office/drawing/2014/main" id="{134F017C-74F7-4ADB-2A85-41EF2C5D33E3}"/>
                </a:ext>
              </a:extLst>
            </p:cNvPr>
            <p:cNvSpPr/>
            <p:nvPr/>
          </p:nvSpPr>
          <p:spPr>
            <a:xfrm>
              <a:off x="7542087" y="1294866"/>
              <a:ext cx="17942" cy="70060"/>
            </a:xfrm>
            <a:custGeom>
              <a:avLst/>
              <a:gdLst>
                <a:gd name="connsiteX0" fmla="*/ 321 w 17942"/>
                <a:gd name="connsiteY0" fmla="*/ 27 h 70060"/>
                <a:gd name="connsiteX1" fmla="*/ 321 w 17942"/>
                <a:gd name="connsiteY1" fmla="*/ 70088 h 70060"/>
              </a:gdLst>
              <a:ahLst/>
              <a:cxnLst>
                <a:cxn ang="0">
                  <a:pos x="connsiteX0" y="connsiteY0"/>
                </a:cxn>
                <a:cxn ang="0">
                  <a:pos x="connsiteX1" y="connsiteY1"/>
                </a:cxn>
              </a:cxnLst>
              <a:rect l="l" t="t" r="r" b="b"/>
              <a:pathLst>
                <a:path w="17942" h="70060">
                  <a:moveTo>
                    <a:pt x="321" y="27"/>
                  </a:moveTo>
                  <a:lnTo>
                    <a:pt x="321" y="70088"/>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146" name="Freeform: Shape 145">
              <a:extLst>
                <a:ext uri="{FF2B5EF4-FFF2-40B4-BE49-F238E27FC236}">
                  <a16:creationId xmlns:a16="http://schemas.microsoft.com/office/drawing/2014/main" id="{20F0874E-1674-CD51-79B4-33DBB11C8D41}"/>
                </a:ext>
              </a:extLst>
            </p:cNvPr>
            <p:cNvSpPr/>
            <p:nvPr/>
          </p:nvSpPr>
          <p:spPr>
            <a:xfrm>
              <a:off x="7516608" y="1330021"/>
              <a:ext cx="50776" cy="24756"/>
            </a:xfrm>
            <a:custGeom>
              <a:avLst/>
              <a:gdLst>
                <a:gd name="connsiteX0" fmla="*/ 51098 w 50776"/>
                <a:gd name="connsiteY0" fmla="*/ 27 h 24756"/>
                <a:gd name="connsiteX1" fmla="*/ 321 w 50776"/>
                <a:gd name="connsiteY1" fmla="*/ 27 h 24756"/>
              </a:gdLst>
              <a:ahLst/>
              <a:cxnLst>
                <a:cxn ang="0">
                  <a:pos x="connsiteX0" y="connsiteY0"/>
                </a:cxn>
                <a:cxn ang="0">
                  <a:pos x="connsiteX1" y="connsiteY1"/>
                </a:cxn>
              </a:cxnLst>
              <a:rect l="l" t="t" r="r" b="b"/>
              <a:pathLst>
                <a:path w="50776" h="24756">
                  <a:moveTo>
                    <a:pt x="51098" y="27"/>
                  </a:moveTo>
                  <a:lnTo>
                    <a:pt x="321" y="27"/>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147" name="Graphic 2">
            <a:extLst>
              <a:ext uri="{FF2B5EF4-FFF2-40B4-BE49-F238E27FC236}">
                <a16:creationId xmlns:a16="http://schemas.microsoft.com/office/drawing/2014/main" id="{1636FA00-8AE7-CA32-976D-E7EBB1758F1A}"/>
              </a:ext>
            </a:extLst>
          </p:cNvPr>
          <p:cNvGrpSpPr/>
          <p:nvPr/>
        </p:nvGrpSpPr>
        <p:grpSpPr>
          <a:xfrm>
            <a:off x="2671568" y="1529861"/>
            <a:ext cx="24549" cy="34535"/>
            <a:chOff x="7432638" y="1294866"/>
            <a:chExt cx="50776" cy="70060"/>
          </a:xfrm>
        </p:grpSpPr>
        <p:sp>
          <p:nvSpPr>
            <p:cNvPr id="148" name="Freeform: Shape 147">
              <a:extLst>
                <a:ext uri="{FF2B5EF4-FFF2-40B4-BE49-F238E27FC236}">
                  <a16:creationId xmlns:a16="http://schemas.microsoft.com/office/drawing/2014/main" id="{69F77183-6F46-4529-8D41-9EEB09D8C6D4}"/>
                </a:ext>
              </a:extLst>
            </p:cNvPr>
            <p:cNvSpPr/>
            <p:nvPr/>
          </p:nvSpPr>
          <p:spPr>
            <a:xfrm>
              <a:off x="7458116" y="1294866"/>
              <a:ext cx="17942" cy="70060"/>
            </a:xfrm>
            <a:custGeom>
              <a:avLst/>
              <a:gdLst>
                <a:gd name="connsiteX0" fmla="*/ 316 w 17942"/>
                <a:gd name="connsiteY0" fmla="*/ 27 h 70060"/>
                <a:gd name="connsiteX1" fmla="*/ 316 w 17942"/>
                <a:gd name="connsiteY1" fmla="*/ 70088 h 70060"/>
              </a:gdLst>
              <a:ahLst/>
              <a:cxnLst>
                <a:cxn ang="0">
                  <a:pos x="connsiteX0" y="connsiteY0"/>
                </a:cxn>
                <a:cxn ang="0">
                  <a:pos x="connsiteX1" y="connsiteY1"/>
                </a:cxn>
              </a:cxnLst>
              <a:rect l="l" t="t" r="r" b="b"/>
              <a:pathLst>
                <a:path w="17942" h="70060">
                  <a:moveTo>
                    <a:pt x="316" y="27"/>
                  </a:moveTo>
                  <a:lnTo>
                    <a:pt x="316" y="70088"/>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149" name="Freeform: Shape 148">
              <a:extLst>
                <a:ext uri="{FF2B5EF4-FFF2-40B4-BE49-F238E27FC236}">
                  <a16:creationId xmlns:a16="http://schemas.microsoft.com/office/drawing/2014/main" id="{F8D58ACD-1751-550C-8063-E526FE76526F}"/>
                </a:ext>
              </a:extLst>
            </p:cNvPr>
            <p:cNvSpPr/>
            <p:nvPr/>
          </p:nvSpPr>
          <p:spPr>
            <a:xfrm>
              <a:off x="7432638" y="1330021"/>
              <a:ext cx="50776" cy="24756"/>
            </a:xfrm>
            <a:custGeom>
              <a:avLst/>
              <a:gdLst>
                <a:gd name="connsiteX0" fmla="*/ 51093 w 50776"/>
                <a:gd name="connsiteY0" fmla="*/ 27 h 24756"/>
                <a:gd name="connsiteX1" fmla="*/ 316 w 50776"/>
                <a:gd name="connsiteY1" fmla="*/ 27 h 24756"/>
              </a:gdLst>
              <a:ahLst/>
              <a:cxnLst>
                <a:cxn ang="0">
                  <a:pos x="connsiteX0" y="connsiteY0"/>
                </a:cxn>
                <a:cxn ang="0">
                  <a:pos x="connsiteX1" y="connsiteY1"/>
                </a:cxn>
              </a:cxnLst>
              <a:rect l="l" t="t" r="r" b="b"/>
              <a:pathLst>
                <a:path w="50776" h="24756">
                  <a:moveTo>
                    <a:pt x="51093" y="27"/>
                  </a:moveTo>
                  <a:lnTo>
                    <a:pt x="316" y="27"/>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150" name="Graphic 2">
            <a:extLst>
              <a:ext uri="{FF2B5EF4-FFF2-40B4-BE49-F238E27FC236}">
                <a16:creationId xmlns:a16="http://schemas.microsoft.com/office/drawing/2014/main" id="{4BDC18B1-3AFD-B01B-EAA4-FD345BDCF422}"/>
              </a:ext>
            </a:extLst>
          </p:cNvPr>
          <p:cNvGrpSpPr/>
          <p:nvPr/>
        </p:nvGrpSpPr>
        <p:grpSpPr>
          <a:xfrm>
            <a:off x="2665061" y="1529861"/>
            <a:ext cx="24549" cy="34535"/>
            <a:chOff x="7419181" y="1294866"/>
            <a:chExt cx="50776" cy="70060"/>
          </a:xfrm>
        </p:grpSpPr>
        <p:sp>
          <p:nvSpPr>
            <p:cNvPr id="151" name="Freeform: Shape 150">
              <a:extLst>
                <a:ext uri="{FF2B5EF4-FFF2-40B4-BE49-F238E27FC236}">
                  <a16:creationId xmlns:a16="http://schemas.microsoft.com/office/drawing/2014/main" id="{2A204A0A-79C1-2FBB-5701-4A1A56AD360F}"/>
                </a:ext>
              </a:extLst>
            </p:cNvPr>
            <p:cNvSpPr/>
            <p:nvPr/>
          </p:nvSpPr>
          <p:spPr>
            <a:xfrm>
              <a:off x="7444659" y="1294866"/>
              <a:ext cx="17942" cy="70060"/>
            </a:xfrm>
            <a:custGeom>
              <a:avLst/>
              <a:gdLst>
                <a:gd name="connsiteX0" fmla="*/ 315 w 17942"/>
                <a:gd name="connsiteY0" fmla="*/ 27 h 70060"/>
                <a:gd name="connsiteX1" fmla="*/ 315 w 17942"/>
                <a:gd name="connsiteY1" fmla="*/ 70088 h 70060"/>
              </a:gdLst>
              <a:ahLst/>
              <a:cxnLst>
                <a:cxn ang="0">
                  <a:pos x="connsiteX0" y="connsiteY0"/>
                </a:cxn>
                <a:cxn ang="0">
                  <a:pos x="connsiteX1" y="connsiteY1"/>
                </a:cxn>
              </a:cxnLst>
              <a:rect l="l" t="t" r="r" b="b"/>
              <a:pathLst>
                <a:path w="17942" h="70060">
                  <a:moveTo>
                    <a:pt x="315" y="27"/>
                  </a:moveTo>
                  <a:lnTo>
                    <a:pt x="315" y="70088"/>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152" name="Freeform: Shape 151">
              <a:extLst>
                <a:ext uri="{FF2B5EF4-FFF2-40B4-BE49-F238E27FC236}">
                  <a16:creationId xmlns:a16="http://schemas.microsoft.com/office/drawing/2014/main" id="{FF8FCFDC-8AD0-33E1-E2A5-B9104B86A994}"/>
                </a:ext>
              </a:extLst>
            </p:cNvPr>
            <p:cNvSpPr/>
            <p:nvPr/>
          </p:nvSpPr>
          <p:spPr>
            <a:xfrm>
              <a:off x="7419181" y="1330021"/>
              <a:ext cx="50776" cy="24756"/>
            </a:xfrm>
            <a:custGeom>
              <a:avLst/>
              <a:gdLst>
                <a:gd name="connsiteX0" fmla="*/ 51092 w 50776"/>
                <a:gd name="connsiteY0" fmla="*/ 27 h 24756"/>
                <a:gd name="connsiteX1" fmla="*/ 315 w 50776"/>
                <a:gd name="connsiteY1" fmla="*/ 27 h 24756"/>
              </a:gdLst>
              <a:ahLst/>
              <a:cxnLst>
                <a:cxn ang="0">
                  <a:pos x="connsiteX0" y="connsiteY0"/>
                </a:cxn>
                <a:cxn ang="0">
                  <a:pos x="connsiteX1" y="connsiteY1"/>
                </a:cxn>
              </a:cxnLst>
              <a:rect l="l" t="t" r="r" b="b"/>
              <a:pathLst>
                <a:path w="50776" h="24756">
                  <a:moveTo>
                    <a:pt x="51092" y="27"/>
                  </a:moveTo>
                  <a:lnTo>
                    <a:pt x="315" y="27"/>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153" name="Graphic 2">
            <a:extLst>
              <a:ext uri="{FF2B5EF4-FFF2-40B4-BE49-F238E27FC236}">
                <a16:creationId xmlns:a16="http://schemas.microsoft.com/office/drawing/2014/main" id="{E0D376EC-3E36-9E12-690C-07A23FD7C434}"/>
              </a:ext>
            </a:extLst>
          </p:cNvPr>
          <p:cNvGrpSpPr/>
          <p:nvPr/>
        </p:nvGrpSpPr>
        <p:grpSpPr>
          <a:xfrm>
            <a:off x="2651096" y="1529861"/>
            <a:ext cx="24549" cy="34535"/>
            <a:chOff x="7390294" y="1294866"/>
            <a:chExt cx="50776" cy="70060"/>
          </a:xfrm>
        </p:grpSpPr>
        <p:sp>
          <p:nvSpPr>
            <p:cNvPr id="154" name="Freeform: Shape 153">
              <a:extLst>
                <a:ext uri="{FF2B5EF4-FFF2-40B4-BE49-F238E27FC236}">
                  <a16:creationId xmlns:a16="http://schemas.microsoft.com/office/drawing/2014/main" id="{4042D8B7-1A8F-7769-A69E-6246032D5A7A}"/>
                </a:ext>
              </a:extLst>
            </p:cNvPr>
            <p:cNvSpPr/>
            <p:nvPr/>
          </p:nvSpPr>
          <p:spPr>
            <a:xfrm>
              <a:off x="7415772" y="1294866"/>
              <a:ext cx="17942" cy="70060"/>
            </a:xfrm>
            <a:custGeom>
              <a:avLst/>
              <a:gdLst>
                <a:gd name="connsiteX0" fmla="*/ 314 w 17942"/>
                <a:gd name="connsiteY0" fmla="*/ 27 h 70060"/>
                <a:gd name="connsiteX1" fmla="*/ 314 w 17942"/>
                <a:gd name="connsiteY1" fmla="*/ 70088 h 70060"/>
              </a:gdLst>
              <a:ahLst/>
              <a:cxnLst>
                <a:cxn ang="0">
                  <a:pos x="connsiteX0" y="connsiteY0"/>
                </a:cxn>
                <a:cxn ang="0">
                  <a:pos x="connsiteX1" y="connsiteY1"/>
                </a:cxn>
              </a:cxnLst>
              <a:rect l="l" t="t" r="r" b="b"/>
              <a:pathLst>
                <a:path w="17942" h="70060">
                  <a:moveTo>
                    <a:pt x="314" y="27"/>
                  </a:moveTo>
                  <a:lnTo>
                    <a:pt x="314" y="70088"/>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155" name="Freeform: Shape 154">
              <a:extLst>
                <a:ext uri="{FF2B5EF4-FFF2-40B4-BE49-F238E27FC236}">
                  <a16:creationId xmlns:a16="http://schemas.microsoft.com/office/drawing/2014/main" id="{8577A043-C584-3785-1ACF-69D536069C13}"/>
                </a:ext>
              </a:extLst>
            </p:cNvPr>
            <p:cNvSpPr/>
            <p:nvPr/>
          </p:nvSpPr>
          <p:spPr>
            <a:xfrm>
              <a:off x="7390294" y="1330021"/>
              <a:ext cx="50776" cy="24756"/>
            </a:xfrm>
            <a:custGeom>
              <a:avLst/>
              <a:gdLst>
                <a:gd name="connsiteX0" fmla="*/ 51091 w 50776"/>
                <a:gd name="connsiteY0" fmla="*/ 27 h 24756"/>
                <a:gd name="connsiteX1" fmla="*/ 314 w 50776"/>
                <a:gd name="connsiteY1" fmla="*/ 27 h 24756"/>
              </a:gdLst>
              <a:ahLst/>
              <a:cxnLst>
                <a:cxn ang="0">
                  <a:pos x="connsiteX0" y="connsiteY0"/>
                </a:cxn>
                <a:cxn ang="0">
                  <a:pos x="connsiteX1" y="connsiteY1"/>
                </a:cxn>
              </a:cxnLst>
              <a:rect l="l" t="t" r="r" b="b"/>
              <a:pathLst>
                <a:path w="50776" h="24756">
                  <a:moveTo>
                    <a:pt x="51091" y="27"/>
                  </a:moveTo>
                  <a:lnTo>
                    <a:pt x="314" y="27"/>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156" name="Graphic 2">
            <a:extLst>
              <a:ext uri="{FF2B5EF4-FFF2-40B4-BE49-F238E27FC236}">
                <a16:creationId xmlns:a16="http://schemas.microsoft.com/office/drawing/2014/main" id="{39B3D52C-F20C-6453-F164-E942C8303B5B}"/>
              </a:ext>
            </a:extLst>
          </p:cNvPr>
          <p:cNvGrpSpPr/>
          <p:nvPr/>
        </p:nvGrpSpPr>
        <p:grpSpPr>
          <a:xfrm>
            <a:off x="2551769" y="1529861"/>
            <a:ext cx="24549" cy="34535"/>
            <a:chOff x="7184853" y="1294866"/>
            <a:chExt cx="50776" cy="70060"/>
          </a:xfrm>
        </p:grpSpPr>
        <p:sp>
          <p:nvSpPr>
            <p:cNvPr id="157" name="Freeform: Shape 156">
              <a:extLst>
                <a:ext uri="{FF2B5EF4-FFF2-40B4-BE49-F238E27FC236}">
                  <a16:creationId xmlns:a16="http://schemas.microsoft.com/office/drawing/2014/main" id="{321A1959-A027-D3BE-CE5D-BFC0D31BA0F7}"/>
                </a:ext>
              </a:extLst>
            </p:cNvPr>
            <p:cNvSpPr/>
            <p:nvPr/>
          </p:nvSpPr>
          <p:spPr>
            <a:xfrm>
              <a:off x="7210332" y="1294866"/>
              <a:ext cx="17942" cy="70060"/>
            </a:xfrm>
            <a:custGeom>
              <a:avLst/>
              <a:gdLst>
                <a:gd name="connsiteX0" fmla="*/ 302 w 17942"/>
                <a:gd name="connsiteY0" fmla="*/ 27 h 70060"/>
                <a:gd name="connsiteX1" fmla="*/ 302 w 17942"/>
                <a:gd name="connsiteY1" fmla="*/ 70088 h 70060"/>
              </a:gdLst>
              <a:ahLst/>
              <a:cxnLst>
                <a:cxn ang="0">
                  <a:pos x="connsiteX0" y="connsiteY0"/>
                </a:cxn>
                <a:cxn ang="0">
                  <a:pos x="connsiteX1" y="connsiteY1"/>
                </a:cxn>
              </a:cxnLst>
              <a:rect l="l" t="t" r="r" b="b"/>
              <a:pathLst>
                <a:path w="17942" h="70060">
                  <a:moveTo>
                    <a:pt x="302" y="27"/>
                  </a:moveTo>
                  <a:lnTo>
                    <a:pt x="302" y="70088"/>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158" name="Freeform: Shape 157">
              <a:extLst>
                <a:ext uri="{FF2B5EF4-FFF2-40B4-BE49-F238E27FC236}">
                  <a16:creationId xmlns:a16="http://schemas.microsoft.com/office/drawing/2014/main" id="{587CD1D8-D41E-FC00-2213-1067A2B32D8B}"/>
                </a:ext>
              </a:extLst>
            </p:cNvPr>
            <p:cNvSpPr/>
            <p:nvPr/>
          </p:nvSpPr>
          <p:spPr>
            <a:xfrm>
              <a:off x="7184853" y="1330021"/>
              <a:ext cx="50776" cy="24756"/>
            </a:xfrm>
            <a:custGeom>
              <a:avLst/>
              <a:gdLst>
                <a:gd name="connsiteX0" fmla="*/ 51079 w 50776"/>
                <a:gd name="connsiteY0" fmla="*/ 27 h 24756"/>
                <a:gd name="connsiteX1" fmla="*/ 302 w 50776"/>
                <a:gd name="connsiteY1" fmla="*/ 27 h 24756"/>
              </a:gdLst>
              <a:ahLst/>
              <a:cxnLst>
                <a:cxn ang="0">
                  <a:pos x="connsiteX0" y="connsiteY0"/>
                </a:cxn>
                <a:cxn ang="0">
                  <a:pos x="connsiteX1" y="connsiteY1"/>
                </a:cxn>
              </a:cxnLst>
              <a:rect l="l" t="t" r="r" b="b"/>
              <a:pathLst>
                <a:path w="50776" h="24756">
                  <a:moveTo>
                    <a:pt x="51079" y="27"/>
                  </a:moveTo>
                  <a:lnTo>
                    <a:pt x="302" y="27"/>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159" name="Graphic 2">
            <a:extLst>
              <a:ext uri="{FF2B5EF4-FFF2-40B4-BE49-F238E27FC236}">
                <a16:creationId xmlns:a16="http://schemas.microsoft.com/office/drawing/2014/main" id="{AC23DEE4-A637-F142-8268-F9FDBA6E3B9C}"/>
              </a:ext>
            </a:extLst>
          </p:cNvPr>
          <p:cNvGrpSpPr/>
          <p:nvPr/>
        </p:nvGrpSpPr>
        <p:grpSpPr>
          <a:xfrm>
            <a:off x="2436742" y="1529861"/>
            <a:ext cx="24549" cy="34535"/>
            <a:chOff x="6946937" y="1294866"/>
            <a:chExt cx="50776" cy="70060"/>
          </a:xfrm>
        </p:grpSpPr>
        <p:sp>
          <p:nvSpPr>
            <p:cNvPr id="160" name="Freeform: Shape 159">
              <a:extLst>
                <a:ext uri="{FF2B5EF4-FFF2-40B4-BE49-F238E27FC236}">
                  <a16:creationId xmlns:a16="http://schemas.microsoft.com/office/drawing/2014/main" id="{A2431B55-4DCA-711E-2298-39C167289558}"/>
                </a:ext>
              </a:extLst>
            </p:cNvPr>
            <p:cNvSpPr/>
            <p:nvPr/>
          </p:nvSpPr>
          <p:spPr>
            <a:xfrm>
              <a:off x="6972415" y="1294866"/>
              <a:ext cx="17942" cy="70060"/>
            </a:xfrm>
            <a:custGeom>
              <a:avLst/>
              <a:gdLst>
                <a:gd name="connsiteX0" fmla="*/ 289 w 17942"/>
                <a:gd name="connsiteY0" fmla="*/ 27 h 70060"/>
                <a:gd name="connsiteX1" fmla="*/ 289 w 17942"/>
                <a:gd name="connsiteY1" fmla="*/ 70088 h 70060"/>
              </a:gdLst>
              <a:ahLst/>
              <a:cxnLst>
                <a:cxn ang="0">
                  <a:pos x="connsiteX0" y="connsiteY0"/>
                </a:cxn>
                <a:cxn ang="0">
                  <a:pos x="connsiteX1" y="connsiteY1"/>
                </a:cxn>
              </a:cxnLst>
              <a:rect l="l" t="t" r="r" b="b"/>
              <a:pathLst>
                <a:path w="17942" h="70060">
                  <a:moveTo>
                    <a:pt x="289" y="27"/>
                  </a:moveTo>
                  <a:lnTo>
                    <a:pt x="289" y="70088"/>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161" name="Freeform: Shape 160">
              <a:extLst>
                <a:ext uri="{FF2B5EF4-FFF2-40B4-BE49-F238E27FC236}">
                  <a16:creationId xmlns:a16="http://schemas.microsoft.com/office/drawing/2014/main" id="{6D724338-5593-DD24-3DC7-E6B00116B4E1}"/>
                </a:ext>
              </a:extLst>
            </p:cNvPr>
            <p:cNvSpPr/>
            <p:nvPr/>
          </p:nvSpPr>
          <p:spPr>
            <a:xfrm>
              <a:off x="6946937" y="1330021"/>
              <a:ext cx="50776" cy="24756"/>
            </a:xfrm>
            <a:custGeom>
              <a:avLst/>
              <a:gdLst>
                <a:gd name="connsiteX0" fmla="*/ 51066 w 50776"/>
                <a:gd name="connsiteY0" fmla="*/ 27 h 24756"/>
                <a:gd name="connsiteX1" fmla="*/ 289 w 50776"/>
                <a:gd name="connsiteY1" fmla="*/ 27 h 24756"/>
              </a:gdLst>
              <a:ahLst/>
              <a:cxnLst>
                <a:cxn ang="0">
                  <a:pos x="connsiteX0" y="connsiteY0"/>
                </a:cxn>
                <a:cxn ang="0">
                  <a:pos x="connsiteX1" y="connsiteY1"/>
                </a:cxn>
              </a:cxnLst>
              <a:rect l="l" t="t" r="r" b="b"/>
              <a:pathLst>
                <a:path w="50776" h="24756">
                  <a:moveTo>
                    <a:pt x="51066" y="27"/>
                  </a:moveTo>
                  <a:lnTo>
                    <a:pt x="289" y="27"/>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162" name="Graphic 2">
            <a:extLst>
              <a:ext uri="{FF2B5EF4-FFF2-40B4-BE49-F238E27FC236}">
                <a16:creationId xmlns:a16="http://schemas.microsoft.com/office/drawing/2014/main" id="{8BA665E2-B72D-C33F-4F91-3770F105B830}"/>
              </a:ext>
            </a:extLst>
          </p:cNvPr>
          <p:cNvGrpSpPr/>
          <p:nvPr/>
        </p:nvGrpSpPr>
        <p:grpSpPr>
          <a:xfrm>
            <a:off x="2361358" y="1529861"/>
            <a:ext cx="24549" cy="34535"/>
            <a:chOff x="6791018" y="1294866"/>
            <a:chExt cx="50776" cy="70060"/>
          </a:xfrm>
        </p:grpSpPr>
        <p:sp>
          <p:nvSpPr>
            <p:cNvPr id="163" name="Freeform: Shape 162">
              <a:extLst>
                <a:ext uri="{FF2B5EF4-FFF2-40B4-BE49-F238E27FC236}">
                  <a16:creationId xmlns:a16="http://schemas.microsoft.com/office/drawing/2014/main" id="{44EBFDDD-BFC9-8444-B8C9-5681583CE808}"/>
                </a:ext>
              </a:extLst>
            </p:cNvPr>
            <p:cNvSpPr/>
            <p:nvPr/>
          </p:nvSpPr>
          <p:spPr>
            <a:xfrm>
              <a:off x="6816496" y="1294866"/>
              <a:ext cx="17942" cy="70060"/>
            </a:xfrm>
            <a:custGeom>
              <a:avLst/>
              <a:gdLst>
                <a:gd name="connsiteX0" fmla="*/ 280 w 17942"/>
                <a:gd name="connsiteY0" fmla="*/ 27 h 70060"/>
                <a:gd name="connsiteX1" fmla="*/ 280 w 17942"/>
                <a:gd name="connsiteY1" fmla="*/ 70088 h 70060"/>
              </a:gdLst>
              <a:ahLst/>
              <a:cxnLst>
                <a:cxn ang="0">
                  <a:pos x="connsiteX0" y="connsiteY0"/>
                </a:cxn>
                <a:cxn ang="0">
                  <a:pos x="connsiteX1" y="connsiteY1"/>
                </a:cxn>
              </a:cxnLst>
              <a:rect l="l" t="t" r="r" b="b"/>
              <a:pathLst>
                <a:path w="17942" h="70060">
                  <a:moveTo>
                    <a:pt x="280" y="27"/>
                  </a:moveTo>
                  <a:lnTo>
                    <a:pt x="280" y="70088"/>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164" name="Freeform: Shape 163">
              <a:extLst>
                <a:ext uri="{FF2B5EF4-FFF2-40B4-BE49-F238E27FC236}">
                  <a16:creationId xmlns:a16="http://schemas.microsoft.com/office/drawing/2014/main" id="{ACA80B46-CF28-B53A-4E10-0B681C4CF616}"/>
                </a:ext>
              </a:extLst>
            </p:cNvPr>
            <p:cNvSpPr/>
            <p:nvPr/>
          </p:nvSpPr>
          <p:spPr>
            <a:xfrm>
              <a:off x="6791018" y="1330021"/>
              <a:ext cx="50776" cy="24756"/>
            </a:xfrm>
            <a:custGeom>
              <a:avLst/>
              <a:gdLst>
                <a:gd name="connsiteX0" fmla="*/ 51057 w 50776"/>
                <a:gd name="connsiteY0" fmla="*/ 27 h 24756"/>
                <a:gd name="connsiteX1" fmla="*/ 280 w 50776"/>
                <a:gd name="connsiteY1" fmla="*/ 27 h 24756"/>
              </a:gdLst>
              <a:ahLst/>
              <a:cxnLst>
                <a:cxn ang="0">
                  <a:pos x="connsiteX0" y="connsiteY0"/>
                </a:cxn>
                <a:cxn ang="0">
                  <a:pos x="connsiteX1" y="connsiteY1"/>
                </a:cxn>
              </a:cxnLst>
              <a:rect l="l" t="t" r="r" b="b"/>
              <a:pathLst>
                <a:path w="50776" h="24756">
                  <a:moveTo>
                    <a:pt x="51057" y="27"/>
                  </a:moveTo>
                  <a:lnTo>
                    <a:pt x="280" y="27"/>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165" name="Graphic 2">
            <a:extLst>
              <a:ext uri="{FF2B5EF4-FFF2-40B4-BE49-F238E27FC236}">
                <a16:creationId xmlns:a16="http://schemas.microsoft.com/office/drawing/2014/main" id="{2B576F54-D6CF-717A-0915-8B58414D6E38}"/>
              </a:ext>
            </a:extLst>
          </p:cNvPr>
          <p:cNvGrpSpPr/>
          <p:nvPr/>
        </p:nvGrpSpPr>
        <p:grpSpPr>
          <a:xfrm>
            <a:off x="2347652" y="1529861"/>
            <a:ext cx="24549" cy="34535"/>
            <a:chOff x="6762669" y="1294866"/>
            <a:chExt cx="50776" cy="70060"/>
          </a:xfrm>
        </p:grpSpPr>
        <p:sp>
          <p:nvSpPr>
            <p:cNvPr id="166" name="Freeform: Shape 165">
              <a:extLst>
                <a:ext uri="{FF2B5EF4-FFF2-40B4-BE49-F238E27FC236}">
                  <a16:creationId xmlns:a16="http://schemas.microsoft.com/office/drawing/2014/main" id="{2BA8C726-51EC-F9C0-287B-02C2B238D190}"/>
                </a:ext>
              </a:extLst>
            </p:cNvPr>
            <p:cNvSpPr/>
            <p:nvPr/>
          </p:nvSpPr>
          <p:spPr>
            <a:xfrm>
              <a:off x="6788147" y="1294866"/>
              <a:ext cx="17942" cy="70060"/>
            </a:xfrm>
            <a:custGeom>
              <a:avLst/>
              <a:gdLst>
                <a:gd name="connsiteX0" fmla="*/ 279 w 17942"/>
                <a:gd name="connsiteY0" fmla="*/ 27 h 70060"/>
                <a:gd name="connsiteX1" fmla="*/ 279 w 17942"/>
                <a:gd name="connsiteY1" fmla="*/ 70088 h 70060"/>
              </a:gdLst>
              <a:ahLst/>
              <a:cxnLst>
                <a:cxn ang="0">
                  <a:pos x="connsiteX0" y="connsiteY0"/>
                </a:cxn>
                <a:cxn ang="0">
                  <a:pos x="connsiteX1" y="connsiteY1"/>
                </a:cxn>
              </a:cxnLst>
              <a:rect l="l" t="t" r="r" b="b"/>
              <a:pathLst>
                <a:path w="17942" h="70060">
                  <a:moveTo>
                    <a:pt x="279" y="27"/>
                  </a:moveTo>
                  <a:lnTo>
                    <a:pt x="279" y="70088"/>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167" name="Freeform: Shape 166">
              <a:extLst>
                <a:ext uri="{FF2B5EF4-FFF2-40B4-BE49-F238E27FC236}">
                  <a16:creationId xmlns:a16="http://schemas.microsoft.com/office/drawing/2014/main" id="{76886646-4AE0-CE07-2EEC-5193216D88BF}"/>
                </a:ext>
              </a:extLst>
            </p:cNvPr>
            <p:cNvSpPr/>
            <p:nvPr/>
          </p:nvSpPr>
          <p:spPr>
            <a:xfrm>
              <a:off x="6762669" y="1330021"/>
              <a:ext cx="50776" cy="24756"/>
            </a:xfrm>
            <a:custGeom>
              <a:avLst/>
              <a:gdLst>
                <a:gd name="connsiteX0" fmla="*/ 51056 w 50776"/>
                <a:gd name="connsiteY0" fmla="*/ 27 h 24756"/>
                <a:gd name="connsiteX1" fmla="*/ 279 w 50776"/>
                <a:gd name="connsiteY1" fmla="*/ 27 h 24756"/>
              </a:gdLst>
              <a:ahLst/>
              <a:cxnLst>
                <a:cxn ang="0">
                  <a:pos x="connsiteX0" y="connsiteY0"/>
                </a:cxn>
                <a:cxn ang="0">
                  <a:pos x="connsiteX1" y="connsiteY1"/>
                </a:cxn>
              </a:cxnLst>
              <a:rect l="l" t="t" r="r" b="b"/>
              <a:pathLst>
                <a:path w="50776" h="24756">
                  <a:moveTo>
                    <a:pt x="51056" y="27"/>
                  </a:moveTo>
                  <a:lnTo>
                    <a:pt x="279" y="27"/>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168" name="Graphic 2">
            <a:extLst>
              <a:ext uri="{FF2B5EF4-FFF2-40B4-BE49-F238E27FC236}">
                <a16:creationId xmlns:a16="http://schemas.microsoft.com/office/drawing/2014/main" id="{461E7B14-BD3C-6B23-A448-D93DD41850EE}"/>
              </a:ext>
            </a:extLst>
          </p:cNvPr>
          <p:cNvGrpSpPr/>
          <p:nvPr/>
        </p:nvGrpSpPr>
        <p:grpSpPr>
          <a:xfrm>
            <a:off x="2330736" y="1529861"/>
            <a:ext cx="24549" cy="34535"/>
            <a:chOff x="6727681" y="1294866"/>
            <a:chExt cx="50776" cy="70060"/>
          </a:xfrm>
        </p:grpSpPr>
        <p:sp>
          <p:nvSpPr>
            <p:cNvPr id="169" name="Freeform: Shape 168">
              <a:extLst>
                <a:ext uri="{FF2B5EF4-FFF2-40B4-BE49-F238E27FC236}">
                  <a16:creationId xmlns:a16="http://schemas.microsoft.com/office/drawing/2014/main" id="{4BC0E01B-0D52-EA1F-78EF-CFBA2953C15A}"/>
                </a:ext>
              </a:extLst>
            </p:cNvPr>
            <p:cNvSpPr/>
            <p:nvPr/>
          </p:nvSpPr>
          <p:spPr>
            <a:xfrm>
              <a:off x="6753159" y="1294866"/>
              <a:ext cx="17942" cy="70060"/>
            </a:xfrm>
            <a:custGeom>
              <a:avLst/>
              <a:gdLst>
                <a:gd name="connsiteX0" fmla="*/ 277 w 17942"/>
                <a:gd name="connsiteY0" fmla="*/ 27 h 70060"/>
                <a:gd name="connsiteX1" fmla="*/ 277 w 17942"/>
                <a:gd name="connsiteY1" fmla="*/ 70088 h 70060"/>
              </a:gdLst>
              <a:ahLst/>
              <a:cxnLst>
                <a:cxn ang="0">
                  <a:pos x="connsiteX0" y="connsiteY0"/>
                </a:cxn>
                <a:cxn ang="0">
                  <a:pos x="connsiteX1" y="connsiteY1"/>
                </a:cxn>
              </a:cxnLst>
              <a:rect l="l" t="t" r="r" b="b"/>
              <a:pathLst>
                <a:path w="17942" h="70060">
                  <a:moveTo>
                    <a:pt x="277" y="27"/>
                  </a:moveTo>
                  <a:lnTo>
                    <a:pt x="277" y="70088"/>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170" name="Freeform: Shape 169">
              <a:extLst>
                <a:ext uri="{FF2B5EF4-FFF2-40B4-BE49-F238E27FC236}">
                  <a16:creationId xmlns:a16="http://schemas.microsoft.com/office/drawing/2014/main" id="{F4C6356E-05C8-CAFA-76FB-7924C1FDA502}"/>
                </a:ext>
              </a:extLst>
            </p:cNvPr>
            <p:cNvSpPr/>
            <p:nvPr/>
          </p:nvSpPr>
          <p:spPr>
            <a:xfrm>
              <a:off x="6727681" y="1330021"/>
              <a:ext cx="50776" cy="24756"/>
            </a:xfrm>
            <a:custGeom>
              <a:avLst/>
              <a:gdLst>
                <a:gd name="connsiteX0" fmla="*/ 51054 w 50776"/>
                <a:gd name="connsiteY0" fmla="*/ 27 h 24756"/>
                <a:gd name="connsiteX1" fmla="*/ 277 w 50776"/>
                <a:gd name="connsiteY1" fmla="*/ 27 h 24756"/>
              </a:gdLst>
              <a:ahLst/>
              <a:cxnLst>
                <a:cxn ang="0">
                  <a:pos x="connsiteX0" y="connsiteY0"/>
                </a:cxn>
                <a:cxn ang="0">
                  <a:pos x="connsiteX1" y="connsiteY1"/>
                </a:cxn>
              </a:cxnLst>
              <a:rect l="l" t="t" r="r" b="b"/>
              <a:pathLst>
                <a:path w="50776" h="24756">
                  <a:moveTo>
                    <a:pt x="51054" y="27"/>
                  </a:moveTo>
                  <a:lnTo>
                    <a:pt x="277" y="27"/>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171" name="Graphic 2">
            <a:extLst>
              <a:ext uri="{FF2B5EF4-FFF2-40B4-BE49-F238E27FC236}">
                <a16:creationId xmlns:a16="http://schemas.microsoft.com/office/drawing/2014/main" id="{95120FB7-89CC-31EF-8364-5F3DDFB37B0A}"/>
              </a:ext>
            </a:extLst>
          </p:cNvPr>
          <p:cNvGrpSpPr/>
          <p:nvPr/>
        </p:nvGrpSpPr>
        <p:grpSpPr>
          <a:xfrm>
            <a:off x="2323623" y="1529861"/>
            <a:ext cx="24549" cy="34535"/>
            <a:chOff x="6712968" y="1294866"/>
            <a:chExt cx="50776" cy="70060"/>
          </a:xfrm>
        </p:grpSpPr>
        <p:sp>
          <p:nvSpPr>
            <p:cNvPr id="172" name="Freeform: Shape 171">
              <a:extLst>
                <a:ext uri="{FF2B5EF4-FFF2-40B4-BE49-F238E27FC236}">
                  <a16:creationId xmlns:a16="http://schemas.microsoft.com/office/drawing/2014/main" id="{BCFD04CD-263A-0787-BB24-D6279A10645E}"/>
                </a:ext>
              </a:extLst>
            </p:cNvPr>
            <p:cNvSpPr/>
            <p:nvPr/>
          </p:nvSpPr>
          <p:spPr>
            <a:xfrm>
              <a:off x="6738446" y="1294866"/>
              <a:ext cx="17942" cy="70060"/>
            </a:xfrm>
            <a:custGeom>
              <a:avLst/>
              <a:gdLst>
                <a:gd name="connsiteX0" fmla="*/ 276 w 17942"/>
                <a:gd name="connsiteY0" fmla="*/ 27 h 70060"/>
                <a:gd name="connsiteX1" fmla="*/ 276 w 17942"/>
                <a:gd name="connsiteY1" fmla="*/ 70088 h 70060"/>
              </a:gdLst>
              <a:ahLst/>
              <a:cxnLst>
                <a:cxn ang="0">
                  <a:pos x="connsiteX0" y="connsiteY0"/>
                </a:cxn>
                <a:cxn ang="0">
                  <a:pos x="connsiteX1" y="connsiteY1"/>
                </a:cxn>
              </a:cxnLst>
              <a:rect l="l" t="t" r="r" b="b"/>
              <a:pathLst>
                <a:path w="17942" h="70060">
                  <a:moveTo>
                    <a:pt x="276" y="27"/>
                  </a:moveTo>
                  <a:lnTo>
                    <a:pt x="276" y="70088"/>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173" name="Freeform: Shape 172">
              <a:extLst>
                <a:ext uri="{FF2B5EF4-FFF2-40B4-BE49-F238E27FC236}">
                  <a16:creationId xmlns:a16="http://schemas.microsoft.com/office/drawing/2014/main" id="{50A709DB-DA89-3403-32C3-C64CC805ACEA}"/>
                </a:ext>
              </a:extLst>
            </p:cNvPr>
            <p:cNvSpPr/>
            <p:nvPr/>
          </p:nvSpPr>
          <p:spPr>
            <a:xfrm>
              <a:off x="6712968" y="1330021"/>
              <a:ext cx="50776" cy="24756"/>
            </a:xfrm>
            <a:custGeom>
              <a:avLst/>
              <a:gdLst>
                <a:gd name="connsiteX0" fmla="*/ 51053 w 50776"/>
                <a:gd name="connsiteY0" fmla="*/ 27 h 24756"/>
                <a:gd name="connsiteX1" fmla="*/ 276 w 50776"/>
                <a:gd name="connsiteY1" fmla="*/ 27 h 24756"/>
              </a:gdLst>
              <a:ahLst/>
              <a:cxnLst>
                <a:cxn ang="0">
                  <a:pos x="connsiteX0" y="connsiteY0"/>
                </a:cxn>
                <a:cxn ang="0">
                  <a:pos x="connsiteX1" y="connsiteY1"/>
                </a:cxn>
              </a:cxnLst>
              <a:rect l="l" t="t" r="r" b="b"/>
              <a:pathLst>
                <a:path w="50776" h="24756">
                  <a:moveTo>
                    <a:pt x="51053" y="27"/>
                  </a:moveTo>
                  <a:lnTo>
                    <a:pt x="276" y="27"/>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174" name="Graphic 2">
            <a:extLst>
              <a:ext uri="{FF2B5EF4-FFF2-40B4-BE49-F238E27FC236}">
                <a16:creationId xmlns:a16="http://schemas.microsoft.com/office/drawing/2014/main" id="{A2C91C24-057A-5BD4-8A30-324FE9355395}"/>
              </a:ext>
            </a:extLst>
          </p:cNvPr>
          <p:cNvGrpSpPr/>
          <p:nvPr/>
        </p:nvGrpSpPr>
        <p:grpSpPr>
          <a:xfrm>
            <a:off x="2321107" y="1529861"/>
            <a:ext cx="24549" cy="34535"/>
            <a:chOff x="6707765" y="1294866"/>
            <a:chExt cx="50776" cy="70060"/>
          </a:xfrm>
        </p:grpSpPr>
        <p:sp>
          <p:nvSpPr>
            <p:cNvPr id="175" name="Freeform: Shape 174">
              <a:extLst>
                <a:ext uri="{FF2B5EF4-FFF2-40B4-BE49-F238E27FC236}">
                  <a16:creationId xmlns:a16="http://schemas.microsoft.com/office/drawing/2014/main" id="{0B04D715-8BF6-6FFB-40BC-E2C7DC8491F2}"/>
                </a:ext>
              </a:extLst>
            </p:cNvPr>
            <p:cNvSpPr/>
            <p:nvPr/>
          </p:nvSpPr>
          <p:spPr>
            <a:xfrm>
              <a:off x="6733243" y="1294866"/>
              <a:ext cx="17942" cy="70060"/>
            </a:xfrm>
            <a:custGeom>
              <a:avLst/>
              <a:gdLst>
                <a:gd name="connsiteX0" fmla="*/ 276 w 17942"/>
                <a:gd name="connsiteY0" fmla="*/ 27 h 70060"/>
                <a:gd name="connsiteX1" fmla="*/ 276 w 17942"/>
                <a:gd name="connsiteY1" fmla="*/ 70088 h 70060"/>
              </a:gdLst>
              <a:ahLst/>
              <a:cxnLst>
                <a:cxn ang="0">
                  <a:pos x="connsiteX0" y="connsiteY0"/>
                </a:cxn>
                <a:cxn ang="0">
                  <a:pos x="connsiteX1" y="connsiteY1"/>
                </a:cxn>
              </a:cxnLst>
              <a:rect l="l" t="t" r="r" b="b"/>
              <a:pathLst>
                <a:path w="17942" h="70060">
                  <a:moveTo>
                    <a:pt x="276" y="27"/>
                  </a:moveTo>
                  <a:lnTo>
                    <a:pt x="276" y="70088"/>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176" name="Freeform: Shape 175">
              <a:extLst>
                <a:ext uri="{FF2B5EF4-FFF2-40B4-BE49-F238E27FC236}">
                  <a16:creationId xmlns:a16="http://schemas.microsoft.com/office/drawing/2014/main" id="{47F48EA7-650E-87C8-E225-96ECBF55E44B}"/>
                </a:ext>
              </a:extLst>
            </p:cNvPr>
            <p:cNvSpPr/>
            <p:nvPr/>
          </p:nvSpPr>
          <p:spPr>
            <a:xfrm>
              <a:off x="6707765" y="1330021"/>
              <a:ext cx="50776" cy="24756"/>
            </a:xfrm>
            <a:custGeom>
              <a:avLst/>
              <a:gdLst>
                <a:gd name="connsiteX0" fmla="*/ 51053 w 50776"/>
                <a:gd name="connsiteY0" fmla="*/ 27 h 24756"/>
                <a:gd name="connsiteX1" fmla="*/ 276 w 50776"/>
                <a:gd name="connsiteY1" fmla="*/ 27 h 24756"/>
              </a:gdLst>
              <a:ahLst/>
              <a:cxnLst>
                <a:cxn ang="0">
                  <a:pos x="connsiteX0" y="connsiteY0"/>
                </a:cxn>
                <a:cxn ang="0">
                  <a:pos x="connsiteX1" y="connsiteY1"/>
                </a:cxn>
              </a:cxnLst>
              <a:rect l="l" t="t" r="r" b="b"/>
              <a:pathLst>
                <a:path w="50776" h="24756">
                  <a:moveTo>
                    <a:pt x="51053" y="27"/>
                  </a:moveTo>
                  <a:lnTo>
                    <a:pt x="276" y="27"/>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177" name="Graphic 2">
            <a:extLst>
              <a:ext uri="{FF2B5EF4-FFF2-40B4-BE49-F238E27FC236}">
                <a16:creationId xmlns:a16="http://schemas.microsoft.com/office/drawing/2014/main" id="{72EE117F-69B4-7360-6070-BD67E0355C04}"/>
              </a:ext>
            </a:extLst>
          </p:cNvPr>
          <p:cNvGrpSpPr/>
          <p:nvPr/>
        </p:nvGrpSpPr>
        <p:grpSpPr>
          <a:xfrm>
            <a:off x="2313387" y="1507408"/>
            <a:ext cx="24549" cy="34535"/>
            <a:chOff x="6691796" y="1249315"/>
            <a:chExt cx="50776" cy="70060"/>
          </a:xfrm>
        </p:grpSpPr>
        <p:sp>
          <p:nvSpPr>
            <p:cNvPr id="178" name="Freeform: Shape 177">
              <a:extLst>
                <a:ext uri="{FF2B5EF4-FFF2-40B4-BE49-F238E27FC236}">
                  <a16:creationId xmlns:a16="http://schemas.microsoft.com/office/drawing/2014/main" id="{5F2A8B75-C9F8-063D-7CF9-7519DCBB824E}"/>
                </a:ext>
              </a:extLst>
            </p:cNvPr>
            <p:cNvSpPr/>
            <p:nvPr/>
          </p:nvSpPr>
          <p:spPr>
            <a:xfrm>
              <a:off x="6717274" y="1249315"/>
              <a:ext cx="17942" cy="70060"/>
            </a:xfrm>
            <a:custGeom>
              <a:avLst/>
              <a:gdLst>
                <a:gd name="connsiteX0" fmla="*/ 275 w 17942"/>
                <a:gd name="connsiteY0" fmla="*/ 25 h 70060"/>
                <a:gd name="connsiteX1" fmla="*/ 275 w 17942"/>
                <a:gd name="connsiteY1" fmla="*/ 70086 h 70060"/>
              </a:gdLst>
              <a:ahLst/>
              <a:cxnLst>
                <a:cxn ang="0">
                  <a:pos x="connsiteX0" y="connsiteY0"/>
                </a:cxn>
                <a:cxn ang="0">
                  <a:pos x="connsiteX1" y="connsiteY1"/>
                </a:cxn>
              </a:cxnLst>
              <a:rect l="l" t="t" r="r" b="b"/>
              <a:pathLst>
                <a:path w="17942" h="70060">
                  <a:moveTo>
                    <a:pt x="275" y="25"/>
                  </a:moveTo>
                  <a:lnTo>
                    <a:pt x="275" y="70086"/>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179" name="Freeform: Shape 178">
              <a:extLst>
                <a:ext uri="{FF2B5EF4-FFF2-40B4-BE49-F238E27FC236}">
                  <a16:creationId xmlns:a16="http://schemas.microsoft.com/office/drawing/2014/main" id="{D1F97604-7BF3-8190-5136-A0A483C93815}"/>
                </a:ext>
              </a:extLst>
            </p:cNvPr>
            <p:cNvSpPr/>
            <p:nvPr/>
          </p:nvSpPr>
          <p:spPr>
            <a:xfrm>
              <a:off x="6691796" y="1284469"/>
              <a:ext cx="50776" cy="24756"/>
            </a:xfrm>
            <a:custGeom>
              <a:avLst/>
              <a:gdLst>
                <a:gd name="connsiteX0" fmla="*/ 51052 w 50776"/>
                <a:gd name="connsiteY0" fmla="*/ 25 h 24756"/>
                <a:gd name="connsiteX1" fmla="*/ 275 w 50776"/>
                <a:gd name="connsiteY1" fmla="*/ 25 h 24756"/>
              </a:gdLst>
              <a:ahLst/>
              <a:cxnLst>
                <a:cxn ang="0">
                  <a:pos x="connsiteX0" y="connsiteY0"/>
                </a:cxn>
                <a:cxn ang="0">
                  <a:pos x="connsiteX1" y="connsiteY1"/>
                </a:cxn>
              </a:cxnLst>
              <a:rect l="l" t="t" r="r" b="b"/>
              <a:pathLst>
                <a:path w="50776" h="24756">
                  <a:moveTo>
                    <a:pt x="51052" y="25"/>
                  </a:moveTo>
                  <a:lnTo>
                    <a:pt x="275" y="25"/>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180" name="Graphic 2">
            <a:extLst>
              <a:ext uri="{FF2B5EF4-FFF2-40B4-BE49-F238E27FC236}">
                <a16:creationId xmlns:a16="http://schemas.microsoft.com/office/drawing/2014/main" id="{F39FB149-260D-F8B7-7F5B-AD81E86A5ACD}"/>
              </a:ext>
            </a:extLst>
          </p:cNvPr>
          <p:cNvGrpSpPr/>
          <p:nvPr/>
        </p:nvGrpSpPr>
        <p:grpSpPr>
          <a:xfrm>
            <a:off x="2310784" y="1507408"/>
            <a:ext cx="24549" cy="34535"/>
            <a:chOff x="6686413" y="1249315"/>
            <a:chExt cx="50776" cy="70060"/>
          </a:xfrm>
        </p:grpSpPr>
        <p:sp>
          <p:nvSpPr>
            <p:cNvPr id="181" name="Freeform: Shape 180">
              <a:extLst>
                <a:ext uri="{FF2B5EF4-FFF2-40B4-BE49-F238E27FC236}">
                  <a16:creationId xmlns:a16="http://schemas.microsoft.com/office/drawing/2014/main" id="{B2C1F2A8-48E6-936D-A798-6D4AAFA1D8E2}"/>
                </a:ext>
              </a:extLst>
            </p:cNvPr>
            <p:cNvSpPr/>
            <p:nvPr/>
          </p:nvSpPr>
          <p:spPr>
            <a:xfrm>
              <a:off x="6711892" y="1249315"/>
              <a:ext cx="17942" cy="70060"/>
            </a:xfrm>
            <a:custGeom>
              <a:avLst/>
              <a:gdLst>
                <a:gd name="connsiteX0" fmla="*/ 274 w 17942"/>
                <a:gd name="connsiteY0" fmla="*/ 25 h 70060"/>
                <a:gd name="connsiteX1" fmla="*/ 274 w 17942"/>
                <a:gd name="connsiteY1" fmla="*/ 70086 h 70060"/>
              </a:gdLst>
              <a:ahLst/>
              <a:cxnLst>
                <a:cxn ang="0">
                  <a:pos x="connsiteX0" y="connsiteY0"/>
                </a:cxn>
                <a:cxn ang="0">
                  <a:pos x="connsiteX1" y="connsiteY1"/>
                </a:cxn>
              </a:cxnLst>
              <a:rect l="l" t="t" r="r" b="b"/>
              <a:pathLst>
                <a:path w="17942" h="70060">
                  <a:moveTo>
                    <a:pt x="274" y="25"/>
                  </a:moveTo>
                  <a:lnTo>
                    <a:pt x="274" y="70086"/>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182" name="Freeform: Shape 181">
              <a:extLst>
                <a:ext uri="{FF2B5EF4-FFF2-40B4-BE49-F238E27FC236}">
                  <a16:creationId xmlns:a16="http://schemas.microsoft.com/office/drawing/2014/main" id="{D50BD1C6-999E-2DA8-06BB-181783B18BFF}"/>
                </a:ext>
              </a:extLst>
            </p:cNvPr>
            <p:cNvSpPr/>
            <p:nvPr/>
          </p:nvSpPr>
          <p:spPr>
            <a:xfrm>
              <a:off x="6686413" y="1284469"/>
              <a:ext cx="50776" cy="24756"/>
            </a:xfrm>
            <a:custGeom>
              <a:avLst/>
              <a:gdLst>
                <a:gd name="connsiteX0" fmla="*/ 51051 w 50776"/>
                <a:gd name="connsiteY0" fmla="*/ 25 h 24756"/>
                <a:gd name="connsiteX1" fmla="*/ 274 w 50776"/>
                <a:gd name="connsiteY1" fmla="*/ 25 h 24756"/>
              </a:gdLst>
              <a:ahLst/>
              <a:cxnLst>
                <a:cxn ang="0">
                  <a:pos x="connsiteX0" y="connsiteY0"/>
                </a:cxn>
                <a:cxn ang="0">
                  <a:pos x="connsiteX1" y="connsiteY1"/>
                </a:cxn>
              </a:cxnLst>
              <a:rect l="l" t="t" r="r" b="b"/>
              <a:pathLst>
                <a:path w="50776" h="24756">
                  <a:moveTo>
                    <a:pt x="51051" y="25"/>
                  </a:moveTo>
                  <a:lnTo>
                    <a:pt x="274" y="25"/>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183" name="Graphic 2">
            <a:extLst>
              <a:ext uri="{FF2B5EF4-FFF2-40B4-BE49-F238E27FC236}">
                <a16:creationId xmlns:a16="http://schemas.microsoft.com/office/drawing/2014/main" id="{5966481E-A3B7-4A50-A0A7-7F359F82484E}"/>
              </a:ext>
            </a:extLst>
          </p:cNvPr>
          <p:cNvGrpSpPr/>
          <p:nvPr/>
        </p:nvGrpSpPr>
        <p:grpSpPr>
          <a:xfrm>
            <a:off x="2307748" y="1507408"/>
            <a:ext cx="24549" cy="34535"/>
            <a:chOff x="6680134" y="1249315"/>
            <a:chExt cx="50776" cy="70060"/>
          </a:xfrm>
        </p:grpSpPr>
        <p:sp>
          <p:nvSpPr>
            <p:cNvPr id="184" name="Freeform: Shape 183">
              <a:extLst>
                <a:ext uri="{FF2B5EF4-FFF2-40B4-BE49-F238E27FC236}">
                  <a16:creationId xmlns:a16="http://schemas.microsoft.com/office/drawing/2014/main" id="{C7AC3911-BEE0-9C20-52FB-F0C0203F3A6B}"/>
                </a:ext>
              </a:extLst>
            </p:cNvPr>
            <p:cNvSpPr/>
            <p:nvPr/>
          </p:nvSpPr>
          <p:spPr>
            <a:xfrm>
              <a:off x="6705612" y="1249315"/>
              <a:ext cx="17942" cy="70060"/>
            </a:xfrm>
            <a:custGeom>
              <a:avLst/>
              <a:gdLst>
                <a:gd name="connsiteX0" fmla="*/ 274 w 17942"/>
                <a:gd name="connsiteY0" fmla="*/ 25 h 70060"/>
                <a:gd name="connsiteX1" fmla="*/ 274 w 17942"/>
                <a:gd name="connsiteY1" fmla="*/ 70086 h 70060"/>
              </a:gdLst>
              <a:ahLst/>
              <a:cxnLst>
                <a:cxn ang="0">
                  <a:pos x="connsiteX0" y="connsiteY0"/>
                </a:cxn>
                <a:cxn ang="0">
                  <a:pos x="connsiteX1" y="connsiteY1"/>
                </a:cxn>
              </a:cxnLst>
              <a:rect l="l" t="t" r="r" b="b"/>
              <a:pathLst>
                <a:path w="17942" h="70060">
                  <a:moveTo>
                    <a:pt x="274" y="25"/>
                  </a:moveTo>
                  <a:lnTo>
                    <a:pt x="274" y="70086"/>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185" name="Freeform: Shape 184">
              <a:extLst>
                <a:ext uri="{FF2B5EF4-FFF2-40B4-BE49-F238E27FC236}">
                  <a16:creationId xmlns:a16="http://schemas.microsoft.com/office/drawing/2014/main" id="{4DFCE053-1528-AFFC-D8DA-1FE0CAC88587}"/>
                </a:ext>
              </a:extLst>
            </p:cNvPr>
            <p:cNvSpPr/>
            <p:nvPr/>
          </p:nvSpPr>
          <p:spPr>
            <a:xfrm>
              <a:off x="6680134" y="1284469"/>
              <a:ext cx="50776" cy="24756"/>
            </a:xfrm>
            <a:custGeom>
              <a:avLst/>
              <a:gdLst>
                <a:gd name="connsiteX0" fmla="*/ 51051 w 50776"/>
                <a:gd name="connsiteY0" fmla="*/ 25 h 24756"/>
                <a:gd name="connsiteX1" fmla="*/ 274 w 50776"/>
                <a:gd name="connsiteY1" fmla="*/ 25 h 24756"/>
              </a:gdLst>
              <a:ahLst/>
              <a:cxnLst>
                <a:cxn ang="0">
                  <a:pos x="connsiteX0" y="connsiteY0"/>
                </a:cxn>
                <a:cxn ang="0">
                  <a:pos x="connsiteX1" y="connsiteY1"/>
                </a:cxn>
              </a:cxnLst>
              <a:rect l="l" t="t" r="r" b="b"/>
              <a:pathLst>
                <a:path w="50776" h="24756">
                  <a:moveTo>
                    <a:pt x="51051" y="25"/>
                  </a:moveTo>
                  <a:lnTo>
                    <a:pt x="274" y="25"/>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186" name="Graphic 2">
            <a:extLst>
              <a:ext uri="{FF2B5EF4-FFF2-40B4-BE49-F238E27FC236}">
                <a16:creationId xmlns:a16="http://schemas.microsoft.com/office/drawing/2014/main" id="{4D8FB907-411C-FA24-26C9-D22E997EA399}"/>
              </a:ext>
            </a:extLst>
          </p:cNvPr>
          <p:cNvGrpSpPr/>
          <p:nvPr/>
        </p:nvGrpSpPr>
        <p:grpSpPr>
          <a:xfrm>
            <a:off x="2300635" y="1507408"/>
            <a:ext cx="24549" cy="34535"/>
            <a:chOff x="6665421" y="1249315"/>
            <a:chExt cx="50776" cy="70060"/>
          </a:xfrm>
        </p:grpSpPr>
        <p:sp>
          <p:nvSpPr>
            <p:cNvPr id="187" name="Freeform: Shape 186">
              <a:extLst>
                <a:ext uri="{FF2B5EF4-FFF2-40B4-BE49-F238E27FC236}">
                  <a16:creationId xmlns:a16="http://schemas.microsoft.com/office/drawing/2014/main" id="{AE37CBE2-566C-1946-CE5C-0D46E7ACF831}"/>
                </a:ext>
              </a:extLst>
            </p:cNvPr>
            <p:cNvSpPr/>
            <p:nvPr/>
          </p:nvSpPr>
          <p:spPr>
            <a:xfrm>
              <a:off x="6690899" y="1249315"/>
              <a:ext cx="17942" cy="70060"/>
            </a:xfrm>
            <a:custGeom>
              <a:avLst/>
              <a:gdLst>
                <a:gd name="connsiteX0" fmla="*/ 273 w 17942"/>
                <a:gd name="connsiteY0" fmla="*/ 25 h 70060"/>
                <a:gd name="connsiteX1" fmla="*/ 273 w 17942"/>
                <a:gd name="connsiteY1" fmla="*/ 70086 h 70060"/>
              </a:gdLst>
              <a:ahLst/>
              <a:cxnLst>
                <a:cxn ang="0">
                  <a:pos x="connsiteX0" y="connsiteY0"/>
                </a:cxn>
                <a:cxn ang="0">
                  <a:pos x="connsiteX1" y="connsiteY1"/>
                </a:cxn>
              </a:cxnLst>
              <a:rect l="l" t="t" r="r" b="b"/>
              <a:pathLst>
                <a:path w="17942" h="70060">
                  <a:moveTo>
                    <a:pt x="273" y="25"/>
                  </a:moveTo>
                  <a:lnTo>
                    <a:pt x="273" y="70086"/>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188" name="Freeform: Shape 187">
              <a:extLst>
                <a:ext uri="{FF2B5EF4-FFF2-40B4-BE49-F238E27FC236}">
                  <a16:creationId xmlns:a16="http://schemas.microsoft.com/office/drawing/2014/main" id="{B1B496BC-127C-5945-C8E3-2B3C127F56BD}"/>
                </a:ext>
              </a:extLst>
            </p:cNvPr>
            <p:cNvSpPr/>
            <p:nvPr/>
          </p:nvSpPr>
          <p:spPr>
            <a:xfrm>
              <a:off x="6665421" y="1284469"/>
              <a:ext cx="50776" cy="24756"/>
            </a:xfrm>
            <a:custGeom>
              <a:avLst/>
              <a:gdLst>
                <a:gd name="connsiteX0" fmla="*/ 51050 w 50776"/>
                <a:gd name="connsiteY0" fmla="*/ 25 h 24756"/>
                <a:gd name="connsiteX1" fmla="*/ 273 w 50776"/>
                <a:gd name="connsiteY1" fmla="*/ 25 h 24756"/>
              </a:gdLst>
              <a:ahLst/>
              <a:cxnLst>
                <a:cxn ang="0">
                  <a:pos x="connsiteX0" y="connsiteY0"/>
                </a:cxn>
                <a:cxn ang="0">
                  <a:pos x="connsiteX1" y="connsiteY1"/>
                </a:cxn>
              </a:cxnLst>
              <a:rect l="l" t="t" r="r" b="b"/>
              <a:pathLst>
                <a:path w="50776" h="24756">
                  <a:moveTo>
                    <a:pt x="51050" y="25"/>
                  </a:moveTo>
                  <a:lnTo>
                    <a:pt x="273" y="25"/>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189" name="Graphic 2">
            <a:extLst>
              <a:ext uri="{FF2B5EF4-FFF2-40B4-BE49-F238E27FC236}">
                <a16:creationId xmlns:a16="http://schemas.microsoft.com/office/drawing/2014/main" id="{6214835F-02A3-A5B3-0BD6-FF82516F0849}"/>
              </a:ext>
            </a:extLst>
          </p:cNvPr>
          <p:cNvGrpSpPr/>
          <p:nvPr/>
        </p:nvGrpSpPr>
        <p:grpSpPr>
          <a:xfrm>
            <a:off x="1984179" y="1485076"/>
            <a:ext cx="24549" cy="34535"/>
            <a:chOff x="6010882" y="1204010"/>
            <a:chExt cx="50776" cy="70060"/>
          </a:xfrm>
        </p:grpSpPr>
        <p:sp>
          <p:nvSpPr>
            <p:cNvPr id="190" name="Freeform: Shape 189">
              <a:extLst>
                <a:ext uri="{FF2B5EF4-FFF2-40B4-BE49-F238E27FC236}">
                  <a16:creationId xmlns:a16="http://schemas.microsoft.com/office/drawing/2014/main" id="{6AA84910-EF08-B328-20B9-3EB686BFD3B8}"/>
                </a:ext>
              </a:extLst>
            </p:cNvPr>
            <p:cNvSpPr/>
            <p:nvPr/>
          </p:nvSpPr>
          <p:spPr>
            <a:xfrm>
              <a:off x="6036360" y="1204010"/>
              <a:ext cx="17942" cy="70060"/>
            </a:xfrm>
            <a:custGeom>
              <a:avLst/>
              <a:gdLst>
                <a:gd name="connsiteX0" fmla="*/ 237 w 17942"/>
                <a:gd name="connsiteY0" fmla="*/ 24 h 70060"/>
                <a:gd name="connsiteX1" fmla="*/ 237 w 17942"/>
                <a:gd name="connsiteY1" fmla="*/ 70084 h 70060"/>
              </a:gdLst>
              <a:ahLst/>
              <a:cxnLst>
                <a:cxn ang="0">
                  <a:pos x="connsiteX0" y="connsiteY0"/>
                </a:cxn>
                <a:cxn ang="0">
                  <a:pos x="connsiteX1" y="connsiteY1"/>
                </a:cxn>
              </a:cxnLst>
              <a:rect l="l" t="t" r="r" b="b"/>
              <a:pathLst>
                <a:path w="17942" h="70060">
                  <a:moveTo>
                    <a:pt x="237" y="24"/>
                  </a:moveTo>
                  <a:lnTo>
                    <a:pt x="237" y="70084"/>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191" name="Freeform: Shape 190">
              <a:extLst>
                <a:ext uri="{FF2B5EF4-FFF2-40B4-BE49-F238E27FC236}">
                  <a16:creationId xmlns:a16="http://schemas.microsoft.com/office/drawing/2014/main" id="{3C5DDD1F-5C8E-93C1-5483-F4B51652A118}"/>
                </a:ext>
              </a:extLst>
            </p:cNvPr>
            <p:cNvSpPr/>
            <p:nvPr/>
          </p:nvSpPr>
          <p:spPr>
            <a:xfrm>
              <a:off x="6010882" y="1239165"/>
              <a:ext cx="50776" cy="24756"/>
            </a:xfrm>
            <a:custGeom>
              <a:avLst/>
              <a:gdLst>
                <a:gd name="connsiteX0" fmla="*/ 51014 w 50776"/>
                <a:gd name="connsiteY0" fmla="*/ 24 h 24756"/>
                <a:gd name="connsiteX1" fmla="*/ 237 w 50776"/>
                <a:gd name="connsiteY1" fmla="*/ 24 h 24756"/>
              </a:gdLst>
              <a:ahLst/>
              <a:cxnLst>
                <a:cxn ang="0">
                  <a:pos x="connsiteX0" y="connsiteY0"/>
                </a:cxn>
                <a:cxn ang="0">
                  <a:pos x="connsiteX1" y="connsiteY1"/>
                </a:cxn>
              </a:cxnLst>
              <a:rect l="l" t="t" r="r" b="b"/>
              <a:pathLst>
                <a:path w="50776" h="24756">
                  <a:moveTo>
                    <a:pt x="51014" y="24"/>
                  </a:moveTo>
                  <a:lnTo>
                    <a:pt x="237" y="24"/>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192" name="Graphic 2">
            <a:extLst>
              <a:ext uri="{FF2B5EF4-FFF2-40B4-BE49-F238E27FC236}">
                <a16:creationId xmlns:a16="http://schemas.microsoft.com/office/drawing/2014/main" id="{2711B034-C341-A095-93E9-C580DD26927B}"/>
              </a:ext>
            </a:extLst>
          </p:cNvPr>
          <p:cNvGrpSpPr/>
          <p:nvPr/>
        </p:nvGrpSpPr>
        <p:grpSpPr>
          <a:xfrm>
            <a:off x="1966222" y="1485076"/>
            <a:ext cx="24549" cy="34535"/>
            <a:chOff x="5973741" y="1204010"/>
            <a:chExt cx="50776" cy="70060"/>
          </a:xfrm>
        </p:grpSpPr>
        <p:sp>
          <p:nvSpPr>
            <p:cNvPr id="193" name="Freeform: Shape 192">
              <a:extLst>
                <a:ext uri="{FF2B5EF4-FFF2-40B4-BE49-F238E27FC236}">
                  <a16:creationId xmlns:a16="http://schemas.microsoft.com/office/drawing/2014/main" id="{812CDB73-2439-438F-F9D7-35042438E07B}"/>
                </a:ext>
              </a:extLst>
            </p:cNvPr>
            <p:cNvSpPr/>
            <p:nvPr/>
          </p:nvSpPr>
          <p:spPr>
            <a:xfrm>
              <a:off x="5999220" y="1204010"/>
              <a:ext cx="17942" cy="70060"/>
            </a:xfrm>
            <a:custGeom>
              <a:avLst/>
              <a:gdLst>
                <a:gd name="connsiteX0" fmla="*/ 235 w 17942"/>
                <a:gd name="connsiteY0" fmla="*/ 24 h 70060"/>
                <a:gd name="connsiteX1" fmla="*/ 235 w 17942"/>
                <a:gd name="connsiteY1" fmla="*/ 70084 h 70060"/>
              </a:gdLst>
              <a:ahLst/>
              <a:cxnLst>
                <a:cxn ang="0">
                  <a:pos x="connsiteX0" y="connsiteY0"/>
                </a:cxn>
                <a:cxn ang="0">
                  <a:pos x="connsiteX1" y="connsiteY1"/>
                </a:cxn>
              </a:cxnLst>
              <a:rect l="l" t="t" r="r" b="b"/>
              <a:pathLst>
                <a:path w="17942" h="70060">
                  <a:moveTo>
                    <a:pt x="235" y="24"/>
                  </a:moveTo>
                  <a:lnTo>
                    <a:pt x="235" y="70084"/>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194" name="Freeform: Shape 193">
              <a:extLst>
                <a:ext uri="{FF2B5EF4-FFF2-40B4-BE49-F238E27FC236}">
                  <a16:creationId xmlns:a16="http://schemas.microsoft.com/office/drawing/2014/main" id="{B78507E3-C156-7CDD-1196-9A05FB0CCE12}"/>
                </a:ext>
              </a:extLst>
            </p:cNvPr>
            <p:cNvSpPr/>
            <p:nvPr/>
          </p:nvSpPr>
          <p:spPr>
            <a:xfrm>
              <a:off x="5973741" y="1239165"/>
              <a:ext cx="50776" cy="24756"/>
            </a:xfrm>
            <a:custGeom>
              <a:avLst/>
              <a:gdLst>
                <a:gd name="connsiteX0" fmla="*/ 51012 w 50776"/>
                <a:gd name="connsiteY0" fmla="*/ 24 h 24756"/>
                <a:gd name="connsiteX1" fmla="*/ 235 w 50776"/>
                <a:gd name="connsiteY1" fmla="*/ 24 h 24756"/>
              </a:gdLst>
              <a:ahLst/>
              <a:cxnLst>
                <a:cxn ang="0">
                  <a:pos x="connsiteX0" y="connsiteY0"/>
                </a:cxn>
                <a:cxn ang="0">
                  <a:pos x="connsiteX1" y="connsiteY1"/>
                </a:cxn>
              </a:cxnLst>
              <a:rect l="l" t="t" r="r" b="b"/>
              <a:pathLst>
                <a:path w="50776" h="24756">
                  <a:moveTo>
                    <a:pt x="51012" y="24"/>
                  </a:moveTo>
                  <a:lnTo>
                    <a:pt x="235" y="24"/>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195" name="Graphic 2">
            <a:extLst>
              <a:ext uri="{FF2B5EF4-FFF2-40B4-BE49-F238E27FC236}">
                <a16:creationId xmlns:a16="http://schemas.microsoft.com/office/drawing/2014/main" id="{9C2E7B07-5643-227B-B086-8CCBE4ECD708}"/>
              </a:ext>
            </a:extLst>
          </p:cNvPr>
          <p:cNvGrpSpPr/>
          <p:nvPr/>
        </p:nvGrpSpPr>
        <p:grpSpPr>
          <a:xfrm>
            <a:off x="1962579" y="1485076"/>
            <a:ext cx="24549" cy="34535"/>
            <a:chOff x="5966206" y="1204010"/>
            <a:chExt cx="50776" cy="70060"/>
          </a:xfrm>
        </p:grpSpPr>
        <p:sp>
          <p:nvSpPr>
            <p:cNvPr id="196" name="Freeform: Shape 195">
              <a:extLst>
                <a:ext uri="{FF2B5EF4-FFF2-40B4-BE49-F238E27FC236}">
                  <a16:creationId xmlns:a16="http://schemas.microsoft.com/office/drawing/2014/main" id="{5A4DB532-66CC-B6DC-1FDB-162AA20DC955}"/>
                </a:ext>
              </a:extLst>
            </p:cNvPr>
            <p:cNvSpPr/>
            <p:nvPr/>
          </p:nvSpPr>
          <p:spPr>
            <a:xfrm>
              <a:off x="5991684" y="1204010"/>
              <a:ext cx="17942" cy="70060"/>
            </a:xfrm>
            <a:custGeom>
              <a:avLst/>
              <a:gdLst>
                <a:gd name="connsiteX0" fmla="*/ 234 w 17942"/>
                <a:gd name="connsiteY0" fmla="*/ 24 h 70060"/>
                <a:gd name="connsiteX1" fmla="*/ 234 w 17942"/>
                <a:gd name="connsiteY1" fmla="*/ 70084 h 70060"/>
              </a:gdLst>
              <a:ahLst/>
              <a:cxnLst>
                <a:cxn ang="0">
                  <a:pos x="connsiteX0" y="connsiteY0"/>
                </a:cxn>
                <a:cxn ang="0">
                  <a:pos x="connsiteX1" y="connsiteY1"/>
                </a:cxn>
              </a:cxnLst>
              <a:rect l="l" t="t" r="r" b="b"/>
              <a:pathLst>
                <a:path w="17942" h="70060">
                  <a:moveTo>
                    <a:pt x="234" y="24"/>
                  </a:moveTo>
                  <a:lnTo>
                    <a:pt x="234" y="70084"/>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197" name="Freeform: Shape 196">
              <a:extLst>
                <a:ext uri="{FF2B5EF4-FFF2-40B4-BE49-F238E27FC236}">
                  <a16:creationId xmlns:a16="http://schemas.microsoft.com/office/drawing/2014/main" id="{EE7BC733-2CE6-288E-F78F-A7BC5E6BF32B}"/>
                </a:ext>
              </a:extLst>
            </p:cNvPr>
            <p:cNvSpPr/>
            <p:nvPr/>
          </p:nvSpPr>
          <p:spPr>
            <a:xfrm>
              <a:off x="5966206" y="1239165"/>
              <a:ext cx="50776" cy="24756"/>
            </a:xfrm>
            <a:custGeom>
              <a:avLst/>
              <a:gdLst>
                <a:gd name="connsiteX0" fmla="*/ 51011 w 50776"/>
                <a:gd name="connsiteY0" fmla="*/ 24 h 24756"/>
                <a:gd name="connsiteX1" fmla="*/ 234 w 50776"/>
                <a:gd name="connsiteY1" fmla="*/ 24 h 24756"/>
              </a:gdLst>
              <a:ahLst/>
              <a:cxnLst>
                <a:cxn ang="0">
                  <a:pos x="connsiteX0" y="connsiteY0"/>
                </a:cxn>
                <a:cxn ang="0">
                  <a:pos x="connsiteX1" y="connsiteY1"/>
                </a:cxn>
              </a:cxnLst>
              <a:rect l="l" t="t" r="r" b="b"/>
              <a:pathLst>
                <a:path w="50776" h="24756">
                  <a:moveTo>
                    <a:pt x="51011" y="24"/>
                  </a:moveTo>
                  <a:lnTo>
                    <a:pt x="234" y="24"/>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198" name="Graphic 2">
            <a:extLst>
              <a:ext uri="{FF2B5EF4-FFF2-40B4-BE49-F238E27FC236}">
                <a16:creationId xmlns:a16="http://schemas.microsoft.com/office/drawing/2014/main" id="{63DA5403-C371-76FA-76F6-1E103745A5D7}"/>
              </a:ext>
            </a:extLst>
          </p:cNvPr>
          <p:cNvGrpSpPr/>
          <p:nvPr/>
        </p:nvGrpSpPr>
        <p:grpSpPr>
          <a:xfrm>
            <a:off x="1958849" y="1485076"/>
            <a:ext cx="24549" cy="34535"/>
            <a:chOff x="5958490" y="1204010"/>
            <a:chExt cx="50776" cy="70060"/>
          </a:xfrm>
        </p:grpSpPr>
        <p:sp>
          <p:nvSpPr>
            <p:cNvPr id="199" name="Freeform: Shape 198">
              <a:extLst>
                <a:ext uri="{FF2B5EF4-FFF2-40B4-BE49-F238E27FC236}">
                  <a16:creationId xmlns:a16="http://schemas.microsoft.com/office/drawing/2014/main" id="{6FED3DC5-B284-595B-F411-CE125CCD45B6}"/>
                </a:ext>
              </a:extLst>
            </p:cNvPr>
            <p:cNvSpPr/>
            <p:nvPr/>
          </p:nvSpPr>
          <p:spPr>
            <a:xfrm>
              <a:off x="5983969" y="1204010"/>
              <a:ext cx="17942" cy="70060"/>
            </a:xfrm>
            <a:custGeom>
              <a:avLst/>
              <a:gdLst>
                <a:gd name="connsiteX0" fmla="*/ 234 w 17942"/>
                <a:gd name="connsiteY0" fmla="*/ 24 h 70060"/>
                <a:gd name="connsiteX1" fmla="*/ 234 w 17942"/>
                <a:gd name="connsiteY1" fmla="*/ 70084 h 70060"/>
              </a:gdLst>
              <a:ahLst/>
              <a:cxnLst>
                <a:cxn ang="0">
                  <a:pos x="connsiteX0" y="connsiteY0"/>
                </a:cxn>
                <a:cxn ang="0">
                  <a:pos x="connsiteX1" y="connsiteY1"/>
                </a:cxn>
              </a:cxnLst>
              <a:rect l="l" t="t" r="r" b="b"/>
              <a:pathLst>
                <a:path w="17942" h="70060">
                  <a:moveTo>
                    <a:pt x="234" y="24"/>
                  </a:moveTo>
                  <a:lnTo>
                    <a:pt x="234" y="70084"/>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200" name="Freeform: Shape 199">
              <a:extLst>
                <a:ext uri="{FF2B5EF4-FFF2-40B4-BE49-F238E27FC236}">
                  <a16:creationId xmlns:a16="http://schemas.microsoft.com/office/drawing/2014/main" id="{323CFA7C-213A-EF4F-5C14-8B49A8C2623F}"/>
                </a:ext>
              </a:extLst>
            </p:cNvPr>
            <p:cNvSpPr/>
            <p:nvPr/>
          </p:nvSpPr>
          <p:spPr>
            <a:xfrm>
              <a:off x="5958490" y="1239165"/>
              <a:ext cx="50776" cy="24756"/>
            </a:xfrm>
            <a:custGeom>
              <a:avLst/>
              <a:gdLst>
                <a:gd name="connsiteX0" fmla="*/ 51011 w 50776"/>
                <a:gd name="connsiteY0" fmla="*/ 24 h 24756"/>
                <a:gd name="connsiteX1" fmla="*/ 234 w 50776"/>
                <a:gd name="connsiteY1" fmla="*/ 24 h 24756"/>
              </a:gdLst>
              <a:ahLst/>
              <a:cxnLst>
                <a:cxn ang="0">
                  <a:pos x="connsiteX0" y="connsiteY0"/>
                </a:cxn>
                <a:cxn ang="0">
                  <a:pos x="connsiteX1" y="connsiteY1"/>
                </a:cxn>
              </a:cxnLst>
              <a:rect l="l" t="t" r="r" b="b"/>
              <a:pathLst>
                <a:path w="50776" h="24756">
                  <a:moveTo>
                    <a:pt x="51011" y="24"/>
                  </a:moveTo>
                  <a:lnTo>
                    <a:pt x="234" y="24"/>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201" name="Graphic 2">
            <a:extLst>
              <a:ext uri="{FF2B5EF4-FFF2-40B4-BE49-F238E27FC236}">
                <a16:creationId xmlns:a16="http://schemas.microsoft.com/office/drawing/2014/main" id="{7DD481E2-47D4-D5E3-0286-429414D20A29}"/>
              </a:ext>
            </a:extLst>
          </p:cNvPr>
          <p:cNvGrpSpPr/>
          <p:nvPr/>
        </p:nvGrpSpPr>
        <p:grpSpPr>
          <a:xfrm>
            <a:off x="1955119" y="1485076"/>
            <a:ext cx="24549" cy="34535"/>
            <a:chOff x="5950775" y="1204010"/>
            <a:chExt cx="50776" cy="70060"/>
          </a:xfrm>
        </p:grpSpPr>
        <p:sp>
          <p:nvSpPr>
            <p:cNvPr id="202" name="Freeform: Shape 201">
              <a:extLst>
                <a:ext uri="{FF2B5EF4-FFF2-40B4-BE49-F238E27FC236}">
                  <a16:creationId xmlns:a16="http://schemas.microsoft.com/office/drawing/2014/main" id="{EDE2B200-FB92-727E-43B7-A43B5D3C9203}"/>
                </a:ext>
              </a:extLst>
            </p:cNvPr>
            <p:cNvSpPr/>
            <p:nvPr/>
          </p:nvSpPr>
          <p:spPr>
            <a:xfrm>
              <a:off x="5976253" y="1204010"/>
              <a:ext cx="17942" cy="70060"/>
            </a:xfrm>
            <a:custGeom>
              <a:avLst/>
              <a:gdLst>
                <a:gd name="connsiteX0" fmla="*/ 233 w 17942"/>
                <a:gd name="connsiteY0" fmla="*/ 24 h 70060"/>
                <a:gd name="connsiteX1" fmla="*/ 233 w 17942"/>
                <a:gd name="connsiteY1" fmla="*/ 70084 h 70060"/>
              </a:gdLst>
              <a:ahLst/>
              <a:cxnLst>
                <a:cxn ang="0">
                  <a:pos x="connsiteX0" y="connsiteY0"/>
                </a:cxn>
                <a:cxn ang="0">
                  <a:pos x="connsiteX1" y="connsiteY1"/>
                </a:cxn>
              </a:cxnLst>
              <a:rect l="l" t="t" r="r" b="b"/>
              <a:pathLst>
                <a:path w="17942" h="70060">
                  <a:moveTo>
                    <a:pt x="233" y="24"/>
                  </a:moveTo>
                  <a:lnTo>
                    <a:pt x="233" y="70084"/>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203" name="Freeform: Shape 202">
              <a:extLst>
                <a:ext uri="{FF2B5EF4-FFF2-40B4-BE49-F238E27FC236}">
                  <a16:creationId xmlns:a16="http://schemas.microsoft.com/office/drawing/2014/main" id="{B397E9C0-5EDE-DCF6-EA39-98504785AE33}"/>
                </a:ext>
              </a:extLst>
            </p:cNvPr>
            <p:cNvSpPr/>
            <p:nvPr/>
          </p:nvSpPr>
          <p:spPr>
            <a:xfrm>
              <a:off x="5950775" y="1239165"/>
              <a:ext cx="50776" cy="24756"/>
            </a:xfrm>
            <a:custGeom>
              <a:avLst/>
              <a:gdLst>
                <a:gd name="connsiteX0" fmla="*/ 51010 w 50776"/>
                <a:gd name="connsiteY0" fmla="*/ 24 h 24756"/>
                <a:gd name="connsiteX1" fmla="*/ 233 w 50776"/>
                <a:gd name="connsiteY1" fmla="*/ 24 h 24756"/>
              </a:gdLst>
              <a:ahLst/>
              <a:cxnLst>
                <a:cxn ang="0">
                  <a:pos x="connsiteX0" y="connsiteY0"/>
                </a:cxn>
                <a:cxn ang="0">
                  <a:pos x="connsiteX1" y="connsiteY1"/>
                </a:cxn>
              </a:cxnLst>
              <a:rect l="l" t="t" r="r" b="b"/>
              <a:pathLst>
                <a:path w="50776" h="24756">
                  <a:moveTo>
                    <a:pt x="51010" y="24"/>
                  </a:moveTo>
                  <a:lnTo>
                    <a:pt x="233" y="24"/>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204" name="Graphic 2">
            <a:extLst>
              <a:ext uri="{FF2B5EF4-FFF2-40B4-BE49-F238E27FC236}">
                <a16:creationId xmlns:a16="http://schemas.microsoft.com/office/drawing/2014/main" id="{1F516EF6-B2F5-4BA3-2A56-2343CCD2B552}"/>
              </a:ext>
            </a:extLst>
          </p:cNvPr>
          <p:cNvGrpSpPr/>
          <p:nvPr/>
        </p:nvGrpSpPr>
        <p:grpSpPr>
          <a:xfrm>
            <a:off x="1951389" y="1485076"/>
            <a:ext cx="24549" cy="34535"/>
            <a:chOff x="5943060" y="1204010"/>
            <a:chExt cx="50776" cy="70060"/>
          </a:xfrm>
        </p:grpSpPr>
        <p:sp>
          <p:nvSpPr>
            <p:cNvPr id="205" name="Freeform: Shape 204">
              <a:extLst>
                <a:ext uri="{FF2B5EF4-FFF2-40B4-BE49-F238E27FC236}">
                  <a16:creationId xmlns:a16="http://schemas.microsoft.com/office/drawing/2014/main" id="{DC6081DA-F7A4-174F-0DFD-D0EF6A7C883A}"/>
                </a:ext>
              </a:extLst>
            </p:cNvPr>
            <p:cNvSpPr/>
            <p:nvPr/>
          </p:nvSpPr>
          <p:spPr>
            <a:xfrm>
              <a:off x="5968538" y="1204010"/>
              <a:ext cx="17942" cy="70060"/>
            </a:xfrm>
            <a:custGeom>
              <a:avLst/>
              <a:gdLst>
                <a:gd name="connsiteX0" fmla="*/ 233 w 17942"/>
                <a:gd name="connsiteY0" fmla="*/ 24 h 70060"/>
                <a:gd name="connsiteX1" fmla="*/ 233 w 17942"/>
                <a:gd name="connsiteY1" fmla="*/ 70084 h 70060"/>
              </a:gdLst>
              <a:ahLst/>
              <a:cxnLst>
                <a:cxn ang="0">
                  <a:pos x="connsiteX0" y="connsiteY0"/>
                </a:cxn>
                <a:cxn ang="0">
                  <a:pos x="connsiteX1" y="connsiteY1"/>
                </a:cxn>
              </a:cxnLst>
              <a:rect l="l" t="t" r="r" b="b"/>
              <a:pathLst>
                <a:path w="17942" h="70060">
                  <a:moveTo>
                    <a:pt x="233" y="24"/>
                  </a:moveTo>
                  <a:lnTo>
                    <a:pt x="233" y="70084"/>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206" name="Freeform: Shape 205">
              <a:extLst>
                <a:ext uri="{FF2B5EF4-FFF2-40B4-BE49-F238E27FC236}">
                  <a16:creationId xmlns:a16="http://schemas.microsoft.com/office/drawing/2014/main" id="{964275D3-C0F4-0F54-EFCA-6B3A83E94310}"/>
                </a:ext>
              </a:extLst>
            </p:cNvPr>
            <p:cNvSpPr/>
            <p:nvPr/>
          </p:nvSpPr>
          <p:spPr>
            <a:xfrm>
              <a:off x="5943060" y="1239165"/>
              <a:ext cx="50776" cy="24756"/>
            </a:xfrm>
            <a:custGeom>
              <a:avLst/>
              <a:gdLst>
                <a:gd name="connsiteX0" fmla="*/ 51010 w 50776"/>
                <a:gd name="connsiteY0" fmla="*/ 24 h 24756"/>
                <a:gd name="connsiteX1" fmla="*/ 233 w 50776"/>
                <a:gd name="connsiteY1" fmla="*/ 24 h 24756"/>
              </a:gdLst>
              <a:ahLst/>
              <a:cxnLst>
                <a:cxn ang="0">
                  <a:pos x="connsiteX0" y="connsiteY0"/>
                </a:cxn>
                <a:cxn ang="0">
                  <a:pos x="connsiteX1" y="connsiteY1"/>
                </a:cxn>
              </a:cxnLst>
              <a:rect l="l" t="t" r="r" b="b"/>
              <a:pathLst>
                <a:path w="50776" h="24756">
                  <a:moveTo>
                    <a:pt x="51010" y="24"/>
                  </a:moveTo>
                  <a:lnTo>
                    <a:pt x="233" y="24"/>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207" name="Graphic 2">
            <a:extLst>
              <a:ext uri="{FF2B5EF4-FFF2-40B4-BE49-F238E27FC236}">
                <a16:creationId xmlns:a16="http://schemas.microsoft.com/office/drawing/2014/main" id="{01260FF1-14A8-5E12-DDC3-083F6B846F0F}"/>
              </a:ext>
            </a:extLst>
          </p:cNvPr>
          <p:cNvGrpSpPr/>
          <p:nvPr/>
        </p:nvGrpSpPr>
        <p:grpSpPr>
          <a:xfrm>
            <a:off x="1947659" y="1485076"/>
            <a:ext cx="24549" cy="34535"/>
            <a:chOff x="5935345" y="1204010"/>
            <a:chExt cx="50776" cy="70060"/>
          </a:xfrm>
        </p:grpSpPr>
        <p:sp>
          <p:nvSpPr>
            <p:cNvPr id="208" name="Freeform: Shape 207">
              <a:extLst>
                <a:ext uri="{FF2B5EF4-FFF2-40B4-BE49-F238E27FC236}">
                  <a16:creationId xmlns:a16="http://schemas.microsoft.com/office/drawing/2014/main" id="{BC2B5D3B-B3A5-4C77-977E-F01272FD47C6}"/>
                </a:ext>
              </a:extLst>
            </p:cNvPr>
            <p:cNvSpPr/>
            <p:nvPr/>
          </p:nvSpPr>
          <p:spPr>
            <a:xfrm>
              <a:off x="5960823" y="1204010"/>
              <a:ext cx="17942" cy="70060"/>
            </a:xfrm>
            <a:custGeom>
              <a:avLst/>
              <a:gdLst>
                <a:gd name="connsiteX0" fmla="*/ 233 w 17942"/>
                <a:gd name="connsiteY0" fmla="*/ 24 h 70060"/>
                <a:gd name="connsiteX1" fmla="*/ 233 w 17942"/>
                <a:gd name="connsiteY1" fmla="*/ 70084 h 70060"/>
              </a:gdLst>
              <a:ahLst/>
              <a:cxnLst>
                <a:cxn ang="0">
                  <a:pos x="connsiteX0" y="connsiteY0"/>
                </a:cxn>
                <a:cxn ang="0">
                  <a:pos x="connsiteX1" y="connsiteY1"/>
                </a:cxn>
              </a:cxnLst>
              <a:rect l="l" t="t" r="r" b="b"/>
              <a:pathLst>
                <a:path w="17942" h="70060">
                  <a:moveTo>
                    <a:pt x="233" y="24"/>
                  </a:moveTo>
                  <a:lnTo>
                    <a:pt x="233" y="70084"/>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209" name="Freeform: Shape 208">
              <a:extLst>
                <a:ext uri="{FF2B5EF4-FFF2-40B4-BE49-F238E27FC236}">
                  <a16:creationId xmlns:a16="http://schemas.microsoft.com/office/drawing/2014/main" id="{FB295B98-C77A-BE38-6BFB-901A19B29D3F}"/>
                </a:ext>
              </a:extLst>
            </p:cNvPr>
            <p:cNvSpPr/>
            <p:nvPr/>
          </p:nvSpPr>
          <p:spPr>
            <a:xfrm>
              <a:off x="5935345" y="1239165"/>
              <a:ext cx="50776" cy="24756"/>
            </a:xfrm>
            <a:custGeom>
              <a:avLst/>
              <a:gdLst>
                <a:gd name="connsiteX0" fmla="*/ 51010 w 50776"/>
                <a:gd name="connsiteY0" fmla="*/ 24 h 24756"/>
                <a:gd name="connsiteX1" fmla="*/ 233 w 50776"/>
                <a:gd name="connsiteY1" fmla="*/ 24 h 24756"/>
              </a:gdLst>
              <a:ahLst/>
              <a:cxnLst>
                <a:cxn ang="0">
                  <a:pos x="connsiteX0" y="connsiteY0"/>
                </a:cxn>
                <a:cxn ang="0">
                  <a:pos x="connsiteX1" y="connsiteY1"/>
                </a:cxn>
              </a:cxnLst>
              <a:rect l="l" t="t" r="r" b="b"/>
              <a:pathLst>
                <a:path w="50776" h="24756">
                  <a:moveTo>
                    <a:pt x="51010" y="24"/>
                  </a:moveTo>
                  <a:lnTo>
                    <a:pt x="233" y="24"/>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210" name="Graphic 2">
            <a:extLst>
              <a:ext uri="{FF2B5EF4-FFF2-40B4-BE49-F238E27FC236}">
                <a16:creationId xmlns:a16="http://schemas.microsoft.com/office/drawing/2014/main" id="{C837ACD9-6A52-8016-45EC-0F51A68E1F74}"/>
              </a:ext>
            </a:extLst>
          </p:cNvPr>
          <p:cNvGrpSpPr/>
          <p:nvPr/>
        </p:nvGrpSpPr>
        <p:grpSpPr>
          <a:xfrm>
            <a:off x="1944015" y="1485076"/>
            <a:ext cx="24549" cy="34535"/>
            <a:chOff x="5927809" y="1204010"/>
            <a:chExt cx="50776" cy="70060"/>
          </a:xfrm>
        </p:grpSpPr>
        <p:sp>
          <p:nvSpPr>
            <p:cNvPr id="211" name="Freeform: Shape 210">
              <a:extLst>
                <a:ext uri="{FF2B5EF4-FFF2-40B4-BE49-F238E27FC236}">
                  <a16:creationId xmlns:a16="http://schemas.microsoft.com/office/drawing/2014/main" id="{B79F2B7E-D7AE-E6B3-DCF2-8CFB81B42AF0}"/>
                </a:ext>
              </a:extLst>
            </p:cNvPr>
            <p:cNvSpPr/>
            <p:nvPr/>
          </p:nvSpPr>
          <p:spPr>
            <a:xfrm>
              <a:off x="5953287" y="1204010"/>
              <a:ext cx="17942" cy="70060"/>
            </a:xfrm>
            <a:custGeom>
              <a:avLst/>
              <a:gdLst>
                <a:gd name="connsiteX0" fmla="*/ 232 w 17942"/>
                <a:gd name="connsiteY0" fmla="*/ 24 h 70060"/>
                <a:gd name="connsiteX1" fmla="*/ 232 w 17942"/>
                <a:gd name="connsiteY1" fmla="*/ 70084 h 70060"/>
              </a:gdLst>
              <a:ahLst/>
              <a:cxnLst>
                <a:cxn ang="0">
                  <a:pos x="connsiteX0" y="connsiteY0"/>
                </a:cxn>
                <a:cxn ang="0">
                  <a:pos x="connsiteX1" y="connsiteY1"/>
                </a:cxn>
              </a:cxnLst>
              <a:rect l="l" t="t" r="r" b="b"/>
              <a:pathLst>
                <a:path w="17942" h="70060">
                  <a:moveTo>
                    <a:pt x="232" y="24"/>
                  </a:moveTo>
                  <a:lnTo>
                    <a:pt x="232" y="70084"/>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212" name="Freeform: Shape 211">
              <a:extLst>
                <a:ext uri="{FF2B5EF4-FFF2-40B4-BE49-F238E27FC236}">
                  <a16:creationId xmlns:a16="http://schemas.microsoft.com/office/drawing/2014/main" id="{52911810-B0E9-EECF-0090-8690CA322C7F}"/>
                </a:ext>
              </a:extLst>
            </p:cNvPr>
            <p:cNvSpPr/>
            <p:nvPr/>
          </p:nvSpPr>
          <p:spPr>
            <a:xfrm>
              <a:off x="5927809" y="1239165"/>
              <a:ext cx="50776" cy="24756"/>
            </a:xfrm>
            <a:custGeom>
              <a:avLst/>
              <a:gdLst>
                <a:gd name="connsiteX0" fmla="*/ 51009 w 50776"/>
                <a:gd name="connsiteY0" fmla="*/ 24 h 24756"/>
                <a:gd name="connsiteX1" fmla="*/ 232 w 50776"/>
                <a:gd name="connsiteY1" fmla="*/ 24 h 24756"/>
              </a:gdLst>
              <a:ahLst/>
              <a:cxnLst>
                <a:cxn ang="0">
                  <a:pos x="connsiteX0" y="connsiteY0"/>
                </a:cxn>
                <a:cxn ang="0">
                  <a:pos x="connsiteX1" y="connsiteY1"/>
                </a:cxn>
              </a:cxnLst>
              <a:rect l="l" t="t" r="r" b="b"/>
              <a:pathLst>
                <a:path w="50776" h="24756">
                  <a:moveTo>
                    <a:pt x="51009" y="24"/>
                  </a:moveTo>
                  <a:lnTo>
                    <a:pt x="232" y="24"/>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213" name="Graphic 2">
            <a:extLst>
              <a:ext uri="{FF2B5EF4-FFF2-40B4-BE49-F238E27FC236}">
                <a16:creationId xmlns:a16="http://schemas.microsoft.com/office/drawing/2014/main" id="{5EBF5A99-CB62-A954-9952-633146C70760}"/>
              </a:ext>
            </a:extLst>
          </p:cNvPr>
          <p:cNvGrpSpPr/>
          <p:nvPr/>
        </p:nvGrpSpPr>
        <p:grpSpPr>
          <a:xfrm>
            <a:off x="1940285" y="1485076"/>
            <a:ext cx="24549" cy="34535"/>
            <a:chOff x="5920094" y="1204010"/>
            <a:chExt cx="50776" cy="70060"/>
          </a:xfrm>
        </p:grpSpPr>
        <p:sp>
          <p:nvSpPr>
            <p:cNvPr id="214" name="Freeform: Shape 213">
              <a:extLst>
                <a:ext uri="{FF2B5EF4-FFF2-40B4-BE49-F238E27FC236}">
                  <a16:creationId xmlns:a16="http://schemas.microsoft.com/office/drawing/2014/main" id="{F8C9A4CA-2F61-2456-3004-A1B40B884516}"/>
                </a:ext>
              </a:extLst>
            </p:cNvPr>
            <p:cNvSpPr/>
            <p:nvPr/>
          </p:nvSpPr>
          <p:spPr>
            <a:xfrm>
              <a:off x="5945572" y="1204010"/>
              <a:ext cx="17942" cy="70060"/>
            </a:xfrm>
            <a:custGeom>
              <a:avLst/>
              <a:gdLst>
                <a:gd name="connsiteX0" fmla="*/ 232 w 17942"/>
                <a:gd name="connsiteY0" fmla="*/ 24 h 70060"/>
                <a:gd name="connsiteX1" fmla="*/ 232 w 17942"/>
                <a:gd name="connsiteY1" fmla="*/ 70084 h 70060"/>
              </a:gdLst>
              <a:ahLst/>
              <a:cxnLst>
                <a:cxn ang="0">
                  <a:pos x="connsiteX0" y="connsiteY0"/>
                </a:cxn>
                <a:cxn ang="0">
                  <a:pos x="connsiteX1" y="connsiteY1"/>
                </a:cxn>
              </a:cxnLst>
              <a:rect l="l" t="t" r="r" b="b"/>
              <a:pathLst>
                <a:path w="17942" h="70060">
                  <a:moveTo>
                    <a:pt x="232" y="24"/>
                  </a:moveTo>
                  <a:lnTo>
                    <a:pt x="232" y="70084"/>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215" name="Freeform: Shape 214">
              <a:extLst>
                <a:ext uri="{FF2B5EF4-FFF2-40B4-BE49-F238E27FC236}">
                  <a16:creationId xmlns:a16="http://schemas.microsoft.com/office/drawing/2014/main" id="{CA086720-E4C3-D8EB-B699-3580FD4A1592}"/>
                </a:ext>
              </a:extLst>
            </p:cNvPr>
            <p:cNvSpPr/>
            <p:nvPr/>
          </p:nvSpPr>
          <p:spPr>
            <a:xfrm>
              <a:off x="5920094" y="1239165"/>
              <a:ext cx="50776" cy="24756"/>
            </a:xfrm>
            <a:custGeom>
              <a:avLst/>
              <a:gdLst>
                <a:gd name="connsiteX0" fmla="*/ 51009 w 50776"/>
                <a:gd name="connsiteY0" fmla="*/ 24 h 24756"/>
                <a:gd name="connsiteX1" fmla="*/ 232 w 50776"/>
                <a:gd name="connsiteY1" fmla="*/ 24 h 24756"/>
              </a:gdLst>
              <a:ahLst/>
              <a:cxnLst>
                <a:cxn ang="0">
                  <a:pos x="connsiteX0" y="connsiteY0"/>
                </a:cxn>
                <a:cxn ang="0">
                  <a:pos x="connsiteX1" y="connsiteY1"/>
                </a:cxn>
              </a:cxnLst>
              <a:rect l="l" t="t" r="r" b="b"/>
              <a:pathLst>
                <a:path w="50776" h="24756">
                  <a:moveTo>
                    <a:pt x="51009" y="24"/>
                  </a:moveTo>
                  <a:lnTo>
                    <a:pt x="232" y="24"/>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216" name="Graphic 2">
            <a:extLst>
              <a:ext uri="{FF2B5EF4-FFF2-40B4-BE49-F238E27FC236}">
                <a16:creationId xmlns:a16="http://schemas.microsoft.com/office/drawing/2014/main" id="{BE90A11B-A0A7-5611-DCEC-7FBCB02687A5}"/>
              </a:ext>
            </a:extLst>
          </p:cNvPr>
          <p:cNvGrpSpPr/>
          <p:nvPr/>
        </p:nvGrpSpPr>
        <p:grpSpPr>
          <a:xfrm>
            <a:off x="1789257" y="1485076"/>
            <a:ext cx="24549" cy="34535"/>
            <a:chOff x="5607716" y="1204010"/>
            <a:chExt cx="50776" cy="70060"/>
          </a:xfrm>
        </p:grpSpPr>
        <p:sp>
          <p:nvSpPr>
            <p:cNvPr id="217" name="Freeform: Shape 216">
              <a:extLst>
                <a:ext uri="{FF2B5EF4-FFF2-40B4-BE49-F238E27FC236}">
                  <a16:creationId xmlns:a16="http://schemas.microsoft.com/office/drawing/2014/main" id="{B9EA60ED-7BED-0D67-CE0B-1CD99D4F3D11}"/>
                </a:ext>
              </a:extLst>
            </p:cNvPr>
            <p:cNvSpPr/>
            <p:nvPr/>
          </p:nvSpPr>
          <p:spPr>
            <a:xfrm>
              <a:off x="5633195" y="1204010"/>
              <a:ext cx="17942" cy="70060"/>
            </a:xfrm>
            <a:custGeom>
              <a:avLst/>
              <a:gdLst>
                <a:gd name="connsiteX0" fmla="*/ 214 w 17942"/>
                <a:gd name="connsiteY0" fmla="*/ 24 h 70060"/>
                <a:gd name="connsiteX1" fmla="*/ 214 w 17942"/>
                <a:gd name="connsiteY1" fmla="*/ 70084 h 70060"/>
              </a:gdLst>
              <a:ahLst/>
              <a:cxnLst>
                <a:cxn ang="0">
                  <a:pos x="connsiteX0" y="connsiteY0"/>
                </a:cxn>
                <a:cxn ang="0">
                  <a:pos x="connsiteX1" y="connsiteY1"/>
                </a:cxn>
              </a:cxnLst>
              <a:rect l="l" t="t" r="r" b="b"/>
              <a:pathLst>
                <a:path w="17942" h="70060">
                  <a:moveTo>
                    <a:pt x="214" y="24"/>
                  </a:moveTo>
                  <a:lnTo>
                    <a:pt x="214" y="70084"/>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218" name="Freeform: Shape 217">
              <a:extLst>
                <a:ext uri="{FF2B5EF4-FFF2-40B4-BE49-F238E27FC236}">
                  <a16:creationId xmlns:a16="http://schemas.microsoft.com/office/drawing/2014/main" id="{B43C6BD8-3FAA-06FF-88C5-6E5E3E4AC4D3}"/>
                </a:ext>
              </a:extLst>
            </p:cNvPr>
            <p:cNvSpPr/>
            <p:nvPr/>
          </p:nvSpPr>
          <p:spPr>
            <a:xfrm>
              <a:off x="5607716" y="1239165"/>
              <a:ext cx="50776" cy="24756"/>
            </a:xfrm>
            <a:custGeom>
              <a:avLst/>
              <a:gdLst>
                <a:gd name="connsiteX0" fmla="*/ 50991 w 50776"/>
                <a:gd name="connsiteY0" fmla="*/ 24 h 24756"/>
                <a:gd name="connsiteX1" fmla="*/ 214 w 50776"/>
                <a:gd name="connsiteY1" fmla="*/ 24 h 24756"/>
              </a:gdLst>
              <a:ahLst/>
              <a:cxnLst>
                <a:cxn ang="0">
                  <a:pos x="connsiteX0" y="connsiteY0"/>
                </a:cxn>
                <a:cxn ang="0">
                  <a:pos x="connsiteX1" y="connsiteY1"/>
                </a:cxn>
              </a:cxnLst>
              <a:rect l="l" t="t" r="r" b="b"/>
              <a:pathLst>
                <a:path w="50776" h="24756">
                  <a:moveTo>
                    <a:pt x="50991" y="24"/>
                  </a:moveTo>
                  <a:lnTo>
                    <a:pt x="214" y="24"/>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219" name="Graphic 2">
            <a:extLst>
              <a:ext uri="{FF2B5EF4-FFF2-40B4-BE49-F238E27FC236}">
                <a16:creationId xmlns:a16="http://schemas.microsoft.com/office/drawing/2014/main" id="{73F1147D-A1CF-67E6-E145-3749DA1CE223}"/>
              </a:ext>
            </a:extLst>
          </p:cNvPr>
          <p:cNvGrpSpPr/>
          <p:nvPr/>
        </p:nvGrpSpPr>
        <p:grpSpPr>
          <a:xfrm>
            <a:off x="1772948" y="1485076"/>
            <a:ext cx="24549" cy="34535"/>
            <a:chOff x="5573985" y="1204010"/>
            <a:chExt cx="50776" cy="70060"/>
          </a:xfrm>
        </p:grpSpPr>
        <p:sp>
          <p:nvSpPr>
            <p:cNvPr id="220" name="Freeform: Shape 219">
              <a:extLst>
                <a:ext uri="{FF2B5EF4-FFF2-40B4-BE49-F238E27FC236}">
                  <a16:creationId xmlns:a16="http://schemas.microsoft.com/office/drawing/2014/main" id="{A58E5976-9A6A-CB4A-DA5C-BBF27914D099}"/>
                </a:ext>
              </a:extLst>
            </p:cNvPr>
            <p:cNvSpPr/>
            <p:nvPr/>
          </p:nvSpPr>
          <p:spPr>
            <a:xfrm>
              <a:off x="5599463" y="1204010"/>
              <a:ext cx="17942" cy="70060"/>
            </a:xfrm>
            <a:custGeom>
              <a:avLst/>
              <a:gdLst>
                <a:gd name="connsiteX0" fmla="*/ 212 w 17942"/>
                <a:gd name="connsiteY0" fmla="*/ 24 h 70060"/>
                <a:gd name="connsiteX1" fmla="*/ 212 w 17942"/>
                <a:gd name="connsiteY1" fmla="*/ 70084 h 70060"/>
              </a:gdLst>
              <a:ahLst/>
              <a:cxnLst>
                <a:cxn ang="0">
                  <a:pos x="connsiteX0" y="connsiteY0"/>
                </a:cxn>
                <a:cxn ang="0">
                  <a:pos x="connsiteX1" y="connsiteY1"/>
                </a:cxn>
              </a:cxnLst>
              <a:rect l="l" t="t" r="r" b="b"/>
              <a:pathLst>
                <a:path w="17942" h="70060">
                  <a:moveTo>
                    <a:pt x="212" y="24"/>
                  </a:moveTo>
                  <a:lnTo>
                    <a:pt x="212" y="70084"/>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221" name="Freeform: Shape 220">
              <a:extLst>
                <a:ext uri="{FF2B5EF4-FFF2-40B4-BE49-F238E27FC236}">
                  <a16:creationId xmlns:a16="http://schemas.microsoft.com/office/drawing/2014/main" id="{AD57E91C-7962-6461-7BB9-EF263CB46437}"/>
                </a:ext>
              </a:extLst>
            </p:cNvPr>
            <p:cNvSpPr/>
            <p:nvPr/>
          </p:nvSpPr>
          <p:spPr>
            <a:xfrm>
              <a:off x="5573985" y="1239165"/>
              <a:ext cx="50776" cy="24756"/>
            </a:xfrm>
            <a:custGeom>
              <a:avLst/>
              <a:gdLst>
                <a:gd name="connsiteX0" fmla="*/ 50989 w 50776"/>
                <a:gd name="connsiteY0" fmla="*/ 24 h 24756"/>
                <a:gd name="connsiteX1" fmla="*/ 212 w 50776"/>
                <a:gd name="connsiteY1" fmla="*/ 24 h 24756"/>
              </a:gdLst>
              <a:ahLst/>
              <a:cxnLst>
                <a:cxn ang="0">
                  <a:pos x="connsiteX0" y="connsiteY0"/>
                </a:cxn>
                <a:cxn ang="0">
                  <a:pos x="connsiteX1" y="connsiteY1"/>
                </a:cxn>
              </a:cxnLst>
              <a:rect l="l" t="t" r="r" b="b"/>
              <a:pathLst>
                <a:path w="50776" h="24756">
                  <a:moveTo>
                    <a:pt x="50989" y="24"/>
                  </a:moveTo>
                  <a:lnTo>
                    <a:pt x="212" y="24"/>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222" name="Graphic 2">
            <a:extLst>
              <a:ext uri="{FF2B5EF4-FFF2-40B4-BE49-F238E27FC236}">
                <a16:creationId xmlns:a16="http://schemas.microsoft.com/office/drawing/2014/main" id="{CD271156-ACDA-80A2-AD4C-0D17F67A646C}"/>
              </a:ext>
            </a:extLst>
          </p:cNvPr>
          <p:cNvGrpSpPr/>
          <p:nvPr/>
        </p:nvGrpSpPr>
        <p:grpSpPr>
          <a:xfrm>
            <a:off x="1765315" y="1485076"/>
            <a:ext cx="24549" cy="34535"/>
            <a:chOff x="5558195" y="1204010"/>
            <a:chExt cx="50776" cy="70060"/>
          </a:xfrm>
        </p:grpSpPr>
        <p:sp>
          <p:nvSpPr>
            <p:cNvPr id="223" name="Freeform: Shape 222">
              <a:extLst>
                <a:ext uri="{FF2B5EF4-FFF2-40B4-BE49-F238E27FC236}">
                  <a16:creationId xmlns:a16="http://schemas.microsoft.com/office/drawing/2014/main" id="{1F07F719-2FC6-BECA-60FF-74FE05632916}"/>
                </a:ext>
              </a:extLst>
            </p:cNvPr>
            <p:cNvSpPr/>
            <p:nvPr/>
          </p:nvSpPr>
          <p:spPr>
            <a:xfrm>
              <a:off x="5583674" y="1204010"/>
              <a:ext cx="17942" cy="70060"/>
            </a:xfrm>
            <a:custGeom>
              <a:avLst/>
              <a:gdLst>
                <a:gd name="connsiteX0" fmla="*/ 212 w 17942"/>
                <a:gd name="connsiteY0" fmla="*/ 24 h 70060"/>
                <a:gd name="connsiteX1" fmla="*/ 212 w 17942"/>
                <a:gd name="connsiteY1" fmla="*/ 70084 h 70060"/>
              </a:gdLst>
              <a:ahLst/>
              <a:cxnLst>
                <a:cxn ang="0">
                  <a:pos x="connsiteX0" y="connsiteY0"/>
                </a:cxn>
                <a:cxn ang="0">
                  <a:pos x="connsiteX1" y="connsiteY1"/>
                </a:cxn>
              </a:cxnLst>
              <a:rect l="l" t="t" r="r" b="b"/>
              <a:pathLst>
                <a:path w="17942" h="70060">
                  <a:moveTo>
                    <a:pt x="212" y="24"/>
                  </a:moveTo>
                  <a:lnTo>
                    <a:pt x="212" y="70084"/>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224" name="Freeform: Shape 223">
              <a:extLst>
                <a:ext uri="{FF2B5EF4-FFF2-40B4-BE49-F238E27FC236}">
                  <a16:creationId xmlns:a16="http://schemas.microsoft.com/office/drawing/2014/main" id="{57F9F3D9-0A5D-F080-0D0E-5481080922AA}"/>
                </a:ext>
              </a:extLst>
            </p:cNvPr>
            <p:cNvSpPr/>
            <p:nvPr/>
          </p:nvSpPr>
          <p:spPr>
            <a:xfrm>
              <a:off x="5558195" y="1239165"/>
              <a:ext cx="50776" cy="24756"/>
            </a:xfrm>
            <a:custGeom>
              <a:avLst/>
              <a:gdLst>
                <a:gd name="connsiteX0" fmla="*/ 50989 w 50776"/>
                <a:gd name="connsiteY0" fmla="*/ 24 h 24756"/>
                <a:gd name="connsiteX1" fmla="*/ 212 w 50776"/>
                <a:gd name="connsiteY1" fmla="*/ 24 h 24756"/>
              </a:gdLst>
              <a:ahLst/>
              <a:cxnLst>
                <a:cxn ang="0">
                  <a:pos x="connsiteX0" y="connsiteY0"/>
                </a:cxn>
                <a:cxn ang="0">
                  <a:pos x="connsiteX1" y="connsiteY1"/>
                </a:cxn>
              </a:cxnLst>
              <a:rect l="l" t="t" r="r" b="b"/>
              <a:pathLst>
                <a:path w="50776" h="24756">
                  <a:moveTo>
                    <a:pt x="50989" y="24"/>
                  </a:moveTo>
                  <a:lnTo>
                    <a:pt x="212" y="24"/>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225" name="Graphic 2">
            <a:extLst>
              <a:ext uri="{FF2B5EF4-FFF2-40B4-BE49-F238E27FC236}">
                <a16:creationId xmlns:a16="http://schemas.microsoft.com/office/drawing/2014/main" id="{9259EC24-5673-0253-6CD8-4284A02E756B}"/>
              </a:ext>
            </a:extLst>
          </p:cNvPr>
          <p:cNvGrpSpPr/>
          <p:nvPr/>
        </p:nvGrpSpPr>
        <p:grpSpPr>
          <a:xfrm>
            <a:off x="1762106" y="1485076"/>
            <a:ext cx="24549" cy="34535"/>
            <a:chOff x="5551557" y="1204010"/>
            <a:chExt cx="50776" cy="70060"/>
          </a:xfrm>
        </p:grpSpPr>
        <p:sp>
          <p:nvSpPr>
            <p:cNvPr id="226" name="Freeform: Shape 225">
              <a:extLst>
                <a:ext uri="{FF2B5EF4-FFF2-40B4-BE49-F238E27FC236}">
                  <a16:creationId xmlns:a16="http://schemas.microsoft.com/office/drawing/2014/main" id="{B4C0EC68-9937-4275-13A9-7A49C5B123D2}"/>
                </a:ext>
              </a:extLst>
            </p:cNvPr>
            <p:cNvSpPr/>
            <p:nvPr/>
          </p:nvSpPr>
          <p:spPr>
            <a:xfrm>
              <a:off x="5577035" y="1204010"/>
              <a:ext cx="17942" cy="70060"/>
            </a:xfrm>
            <a:custGeom>
              <a:avLst/>
              <a:gdLst>
                <a:gd name="connsiteX0" fmla="*/ 211 w 17942"/>
                <a:gd name="connsiteY0" fmla="*/ 24 h 70060"/>
                <a:gd name="connsiteX1" fmla="*/ 211 w 17942"/>
                <a:gd name="connsiteY1" fmla="*/ 70084 h 70060"/>
              </a:gdLst>
              <a:ahLst/>
              <a:cxnLst>
                <a:cxn ang="0">
                  <a:pos x="connsiteX0" y="connsiteY0"/>
                </a:cxn>
                <a:cxn ang="0">
                  <a:pos x="connsiteX1" y="connsiteY1"/>
                </a:cxn>
              </a:cxnLst>
              <a:rect l="l" t="t" r="r" b="b"/>
              <a:pathLst>
                <a:path w="17942" h="70060">
                  <a:moveTo>
                    <a:pt x="211" y="24"/>
                  </a:moveTo>
                  <a:lnTo>
                    <a:pt x="211" y="70084"/>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227" name="Freeform: Shape 226">
              <a:extLst>
                <a:ext uri="{FF2B5EF4-FFF2-40B4-BE49-F238E27FC236}">
                  <a16:creationId xmlns:a16="http://schemas.microsoft.com/office/drawing/2014/main" id="{A3B7F7C9-E11D-3D3B-0EA5-4C4F02274E5C}"/>
                </a:ext>
              </a:extLst>
            </p:cNvPr>
            <p:cNvSpPr/>
            <p:nvPr/>
          </p:nvSpPr>
          <p:spPr>
            <a:xfrm>
              <a:off x="5551557" y="1239165"/>
              <a:ext cx="50776" cy="24756"/>
            </a:xfrm>
            <a:custGeom>
              <a:avLst/>
              <a:gdLst>
                <a:gd name="connsiteX0" fmla="*/ 50988 w 50776"/>
                <a:gd name="connsiteY0" fmla="*/ 24 h 24756"/>
                <a:gd name="connsiteX1" fmla="*/ 211 w 50776"/>
                <a:gd name="connsiteY1" fmla="*/ 24 h 24756"/>
              </a:gdLst>
              <a:ahLst/>
              <a:cxnLst>
                <a:cxn ang="0">
                  <a:pos x="connsiteX0" y="connsiteY0"/>
                </a:cxn>
                <a:cxn ang="0">
                  <a:pos x="connsiteX1" y="connsiteY1"/>
                </a:cxn>
              </a:cxnLst>
              <a:rect l="l" t="t" r="r" b="b"/>
              <a:pathLst>
                <a:path w="50776" h="24756">
                  <a:moveTo>
                    <a:pt x="50988" y="24"/>
                  </a:moveTo>
                  <a:lnTo>
                    <a:pt x="211" y="24"/>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228" name="Graphic 2">
            <a:extLst>
              <a:ext uri="{FF2B5EF4-FFF2-40B4-BE49-F238E27FC236}">
                <a16:creationId xmlns:a16="http://schemas.microsoft.com/office/drawing/2014/main" id="{69970483-0EE6-B3BE-3A92-E0997BCFFC10}"/>
              </a:ext>
            </a:extLst>
          </p:cNvPr>
          <p:cNvGrpSpPr/>
          <p:nvPr/>
        </p:nvGrpSpPr>
        <p:grpSpPr>
          <a:xfrm>
            <a:off x="1758809" y="1485076"/>
            <a:ext cx="24549" cy="34535"/>
            <a:chOff x="5544739" y="1204010"/>
            <a:chExt cx="50776" cy="70060"/>
          </a:xfrm>
        </p:grpSpPr>
        <p:sp>
          <p:nvSpPr>
            <p:cNvPr id="229" name="Freeform: Shape 228">
              <a:extLst>
                <a:ext uri="{FF2B5EF4-FFF2-40B4-BE49-F238E27FC236}">
                  <a16:creationId xmlns:a16="http://schemas.microsoft.com/office/drawing/2014/main" id="{7483D11D-5739-26D1-0838-88A124576526}"/>
                </a:ext>
              </a:extLst>
            </p:cNvPr>
            <p:cNvSpPr/>
            <p:nvPr/>
          </p:nvSpPr>
          <p:spPr>
            <a:xfrm>
              <a:off x="5570217" y="1204010"/>
              <a:ext cx="17942" cy="70060"/>
            </a:xfrm>
            <a:custGeom>
              <a:avLst/>
              <a:gdLst>
                <a:gd name="connsiteX0" fmla="*/ 211 w 17942"/>
                <a:gd name="connsiteY0" fmla="*/ 24 h 70060"/>
                <a:gd name="connsiteX1" fmla="*/ 211 w 17942"/>
                <a:gd name="connsiteY1" fmla="*/ 70084 h 70060"/>
              </a:gdLst>
              <a:ahLst/>
              <a:cxnLst>
                <a:cxn ang="0">
                  <a:pos x="connsiteX0" y="connsiteY0"/>
                </a:cxn>
                <a:cxn ang="0">
                  <a:pos x="connsiteX1" y="connsiteY1"/>
                </a:cxn>
              </a:cxnLst>
              <a:rect l="l" t="t" r="r" b="b"/>
              <a:pathLst>
                <a:path w="17942" h="70060">
                  <a:moveTo>
                    <a:pt x="211" y="24"/>
                  </a:moveTo>
                  <a:lnTo>
                    <a:pt x="211" y="70084"/>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230" name="Freeform: Shape 229">
              <a:extLst>
                <a:ext uri="{FF2B5EF4-FFF2-40B4-BE49-F238E27FC236}">
                  <a16:creationId xmlns:a16="http://schemas.microsoft.com/office/drawing/2014/main" id="{FBCF36BD-744F-EFAB-61F2-7F3F10547E7D}"/>
                </a:ext>
              </a:extLst>
            </p:cNvPr>
            <p:cNvSpPr/>
            <p:nvPr/>
          </p:nvSpPr>
          <p:spPr>
            <a:xfrm>
              <a:off x="5544739" y="1239165"/>
              <a:ext cx="50776" cy="24756"/>
            </a:xfrm>
            <a:custGeom>
              <a:avLst/>
              <a:gdLst>
                <a:gd name="connsiteX0" fmla="*/ 50988 w 50776"/>
                <a:gd name="connsiteY0" fmla="*/ 24 h 24756"/>
                <a:gd name="connsiteX1" fmla="*/ 211 w 50776"/>
                <a:gd name="connsiteY1" fmla="*/ 24 h 24756"/>
              </a:gdLst>
              <a:ahLst/>
              <a:cxnLst>
                <a:cxn ang="0">
                  <a:pos x="connsiteX0" y="connsiteY0"/>
                </a:cxn>
                <a:cxn ang="0">
                  <a:pos x="connsiteX1" y="connsiteY1"/>
                </a:cxn>
              </a:cxnLst>
              <a:rect l="l" t="t" r="r" b="b"/>
              <a:pathLst>
                <a:path w="50776" h="24756">
                  <a:moveTo>
                    <a:pt x="50988" y="24"/>
                  </a:moveTo>
                  <a:lnTo>
                    <a:pt x="211" y="24"/>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231" name="Graphic 2">
            <a:extLst>
              <a:ext uri="{FF2B5EF4-FFF2-40B4-BE49-F238E27FC236}">
                <a16:creationId xmlns:a16="http://schemas.microsoft.com/office/drawing/2014/main" id="{3A926C8C-9F7E-83AD-8CDC-CE5BADEE1DDF}"/>
              </a:ext>
            </a:extLst>
          </p:cNvPr>
          <p:cNvGrpSpPr/>
          <p:nvPr/>
        </p:nvGrpSpPr>
        <p:grpSpPr>
          <a:xfrm>
            <a:off x="1755599" y="1485076"/>
            <a:ext cx="24549" cy="34535"/>
            <a:chOff x="5538100" y="1204010"/>
            <a:chExt cx="50776" cy="70060"/>
          </a:xfrm>
        </p:grpSpPr>
        <p:sp>
          <p:nvSpPr>
            <p:cNvPr id="232" name="Freeform: Shape 231">
              <a:extLst>
                <a:ext uri="{FF2B5EF4-FFF2-40B4-BE49-F238E27FC236}">
                  <a16:creationId xmlns:a16="http://schemas.microsoft.com/office/drawing/2014/main" id="{A35DE0F2-448C-9BB9-70FE-D147D7755E22}"/>
                </a:ext>
              </a:extLst>
            </p:cNvPr>
            <p:cNvSpPr/>
            <p:nvPr/>
          </p:nvSpPr>
          <p:spPr>
            <a:xfrm>
              <a:off x="5563578" y="1204010"/>
              <a:ext cx="17942" cy="70060"/>
            </a:xfrm>
            <a:custGeom>
              <a:avLst/>
              <a:gdLst>
                <a:gd name="connsiteX0" fmla="*/ 210 w 17942"/>
                <a:gd name="connsiteY0" fmla="*/ 24 h 70060"/>
                <a:gd name="connsiteX1" fmla="*/ 210 w 17942"/>
                <a:gd name="connsiteY1" fmla="*/ 70084 h 70060"/>
              </a:gdLst>
              <a:ahLst/>
              <a:cxnLst>
                <a:cxn ang="0">
                  <a:pos x="connsiteX0" y="connsiteY0"/>
                </a:cxn>
                <a:cxn ang="0">
                  <a:pos x="connsiteX1" y="connsiteY1"/>
                </a:cxn>
              </a:cxnLst>
              <a:rect l="l" t="t" r="r" b="b"/>
              <a:pathLst>
                <a:path w="17942" h="70060">
                  <a:moveTo>
                    <a:pt x="210" y="24"/>
                  </a:moveTo>
                  <a:lnTo>
                    <a:pt x="210" y="70084"/>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233" name="Freeform: Shape 232">
              <a:extLst>
                <a:ext uri="{FF2B5EF4-FFF2-40B4-BE49-F238E27FC236}">
                  <a16:creationId xmlns:a16="http://schemas.microsoft.com/office/drawing/2014/main" id="{EB4A3035-D97E-1A77-68A0-E32D5B86DAD6}"/>
                </a:ext>
              </a:extLst>
            </p:cNvPr>
            <p:cNvSpPr/>
            <p:nvPr/>
          </p:nvSpPr>
          <p:spPr>
            <a:xfrm>
              <a:off x="5538100" y="1239165"/>
              <a:ext cx="50776" cy="24756"/>
            </a:xfrm>
            <a:custGeom>
              <a:avLst/>
              <a:gdLst>
                <a:gd name="connsiteX0" fmla="*/ 50987 w 50776"/>
                <a:gd name="connsiteY0" fmla="*/ 24 h 24756"/>
                <a:gd name="connsiteX1" fmla="*/ 210 w 50776"/>
                <a:gd name="connsiteY1" fmla="*/ 24 h 24756"/>
              </a:gdLst>
              <a:ahLst/>
              <a:cxnLst>
                <a:cxn ang="0">
                  <a:pos x="connsiteX0" y="connsiteY0"/>
                </a:cxn>
                <a:cxn ang="0">
                  <a:pos x="connsiteX1" y="connsiteY1"/>
                </a:cxn>
              </a:cxnLst>
              <a:rect l="l" t="t" r="r" b="b"/>
              <a:pathLst>
                <a:path w="50776" h="24756">
                  <a:moveTo>
                    <a:pt x="50987" y="24"/>
                  </a:moveTo>
                  <a:lnTo>
                    <a:pt x="210" y="24"/>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234" name="Graphic 2">
            <a:extLst>
              <a:ext uri="{FF2B5EF4-FFF2-40B4-BE49-F238E27FC236}">
                <a16:creationId xmlns:a16="http://schemas.microsoft.com/office/drawing/2014/main" id="{1F1D6951-7DF1-EFF9-ADF7-EFD0AFDF0339}"/>
              </a:ext>
            </a:extLst>
          </p:cNvPr>
          <p:cNvGrpSpPr/>
          <p:nvPr/>
        </p:nvGrpSpPr>
        <p:grpSpPr>
          <a:xfrm>
            <a:off x="1752389" y="1485076"/>
            <a:ext cx="24549" cy="34535"/>
            <a:chOff x="5531461" y="1204010"/>
            <a:chExt cx="50776" cy="70060"/>
          </a:xfrm>
        </p:grpSpPr>
        <p:sp>
          <p:nvSpPr>
            <p:cNvPr id="235" name="Freeform: Shape 234">
              <a:extLst>
                <a:ext uri="{FF2B5EF4-FFF2-40B4-BE49-F238E27FC236}">
                  <a16:creationId xmlns:a16="http://schemas.microsoft.com/office/drawing/2014/main" id="{3B6CD9D5-1B6A-962E-80BA-FAF87217AC75}"/>
                </a:ext>
              </a:extLst>
            </p:cNvPr>
            <p:cNvSpPr/>
            <p:nvPr/>
          </p:nvSpPr>
          <p:spPr>
            <a:xfrm>
              <a:off x="5556939" y="1204010"/>
              <a:ext cx="17942" cy="70060"/>
            </a:xfrm>
            <a:custGeom>
              <a:avLst/>
              <a:gdLst>
                <a:gd name="connsiteX0" fmla="*/ 210 w 17942"/>
                <a:gd name="connsiteY0" fmla="*/ 24 h 70060"/>
                <a:gd name="connsiteX1" fmla="*/ 210 w 17942"/>
                <a:gd name="connsiteY1" fmla="*/ 70084 h 70060"/>
              </a:gdLst>
              <a:ahLst/>
              <a:cxnLst>
                <a:cxn ang="0">
                  <a:pos x="connsiteX0" y="connsiteY0"/>
                </a:cxn>
                <a:cxn ang="0">
                  <a:pos x="connsiteX1" y="connsiteY1"/>
                </a:cxn>
              </a:cxnLst>
              <a:rect l="l" t="t" r="r" b="b"/>
              <a:pathLst>
                <a:path w="17942" h="70060">
                  <a:moveTo>
                    <a:pt x="210" y="24"/>
                  </a:moveTo>
                  <a:lnTo>
                    <a:pt x="210" y="70084"/>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236" name="Freeform: Shape 235">
              <a:extLst>
                <a:ext uri="{FF2B5EF4-FFF2-40B4-BE49-F238E27FC236}">
                  <a16:creationId xmlns:a16="http://schemas.microsoft.com/office/drawing/2014/main" id="{B1479BF2-8355-F798-020E-2E15C41D4971}"/>
                </a:ext>
              </a:extLst>
            </p:cNvPr>
            <p:cNvSpPr/>
            <p:nvPr/>
          </p:nvSpPr>
          <p:spPr>
            <a:xfrm>
              <a:off x="5531461" y="1239165"/>
              <a:ext cx="50776" cy="24756"/>
            </a:xfrm>
            <a:custGeom>
              <a:avLst/>
              <a:gdLst>
                <a:gd name="connsiteX0" fmla="*/ 50987 w 50776"/>
                <a:gd name="connsiteY0" fmla="*/ 24 h 24756"/>
                <a:gd name="connsiteX1" fmla="*/ 210 w 50776"/>
                <a:gd name="connsiteY1" fmla="*/ 24 h 24756"/>
              </a:gdLst>
              <a:ahLst/>
              <a:cxnLst>
                <a:cxn ang="0">
                  <a:pos x="connsiteX0" y="connsiteY0"/>
                </a:cxn>
                <a:cxn ang="0">
                  <a:pos x="connsiteX1" y="connsiteY1"/>
                </a:cxn>
              </a:cxnLst>
              <a:rect l="l" t="t" r="r" b="b"/>
              <a:pathLst>
                <a:path w="50776" h="24756">
                  <a:moveTo>
                    <a:pt x="50987" y="24"/>
                  </a:moveTo>
                  <a:lnTo>
                    <a:pt x="210" y="24"/>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237" name="Graphic 2">
            <a:extLst>
              <a:ext uri="{FF2B5EF4-FFF2-40B4-BE49-F238E27FC236}">
                <a16:creationId xmlns:a16="http://schemas.microsoft.com/office/drawing/2014/main" id="{13A10333-B2C4-5932-2A96-C4D16047A7C0}"/>
              </a:ext>
            </a:extLst>
          </p:cNvPr>
          <p:cNvGrpSpPr/>
          <p:nvPr/>
        </p:nvGrpSpPr>
        <p:grpSpPr>
          <a:xfrm>
            <a:off x="1749093" y="1485076"/>
            <a:ext cx="24549" cy="34535"/>
            <a:chOff x="5524643" y="1204010"/>
            <a:chExt cx="50776" cy="70060"/>
          </a:xfrm>
        </p:grpSpPr>
        <p:sp>
          <p:nvSpPr>
            <p:cNvPr id="238" name="Freeform: Shape 237">
              <a:extLst>
                <a:ext uri="{FF2B5EF4-FFF2-40B4-BE49-F238E27FC236}">
                  <a16:creationId xmlns:a16="http://schemas.microsoft.com/office/drawing/2014/main" id="{8934F809-B0C7-9C41-15AD-28AB6D6AA674}"/>
                </a:ext>
              </a:extLst>
            </p:cNvPr>
            <p:cNvSpPr/>
            <p:nvPr/>
          </p:nvSpPr>
          <p:spPr>
            <a:xfrm>
              <a:off x="5550121" y="1204010"/>
              <a:ext cx="17942" cy="70060"/>
            </a:xfrm>
            <a:custGeom>
              <a:avLst/>
              <a:gdLst>
                <a:gd name="connsiteX0" fmla="*/ 210 w 17942"/>
                <a:gd name="connsiteY0" fmla="*/ 24 h 70060"/>
                <a:gd name="connsiteX1" fmla="*/ 210 w 17942"/>
                <a:gd name="connsiteY1" fmla="*/ 70084 h 70060"/>
              </a:gdLst>
              <a:ahLst/>
              <a:cxnLst>
                <a:cxn ang="0">
                  <a:pos x="connsiteX0" y="connsiteY0"/>
                </a:cxn>
                <a:cxn ang="0">
                  <a:pos x="connsiteX1" y="connsiteY1"/>
                </a:cxn>
              </a:cxnLst>
              <a:rect l="l" t="t" r="r" b="b"/>
              <a:pathLst>
                <a:path w="17942" h="70060">
                  <a:moveTo>
                    <a:pt x="210" y="24"/>
                  </a:moveTo>
                  <a:lnTo>
                    <a:pt x="210" y="70084"/>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239" name="Freeform: Shape 238">
              <a:extLst>
                <a:ext uri="{FF2B5EF4-FFF2-40B4-BE49-F238E27FC236}">
                  <a16:creationId xmlns:a16="http://schemas.microsoft.com/office/drawing/2014/main" id="{E6AE2D62-83F3-2E29-0989-D192E968646B}"/>
                </a:ext>
              </a:extLst>
            </p:cNvPr>
            <p:cNvSpPr/>
            <p:nvPr/>
          </p:nvSpPr>
          <p:spPr>
            <a:xfrm>
              <a:off x="5524643" y="1239165"/>
              <a:ext cx="50776" cy="24756"/>
            </a:xfrm>
            <a:custGeom>
              <a:avLst/>
              <a:gdLst>
                <a:gd name="connsiteX0" fmla="*/ 50987 w 50776"/>
                <a:gd name="connsiteY0" fmla="*/ 24 h 24756"/>
                <a:gd name="connsiteX1" fmla="*/ 210 w 50776"/>
                <a:gd name="connsiteY1" fmla="*/ 24 h 24756"/>
              </a:gdLst>
              <a:ahLst/>
              <a:cxnLst>
                <a:cxn ang="0">
                  <a:pos x="connsiteX0" y="connsiteY0"/>
                </a:cxn>
                <a:cxn ang="0">
                  <a:pos x="connsiteX1" y="connsiteY1"/>
                </a:cxn>
              </a:cxnLst>
              <a:rect l="l" t="t" r="r" b="b"/>
              <a:pathLst>
                <a:path w="50776" h="24756">
                  <a:moveTo>
                    <a:pt x="50987" y="24"/>
                  </a:moveTo>
                  <a:lnTo>
                    <a:pt x="210" y="24"/>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240" name="Graphic 2">
            <a:extLst>
              <a:ext uri="{FF2B5EF4-FFF2-40B4-BE49-F238E27FC236}">
                <a16:creationId xmlns:a16="http://schemas.microsoft.com/office/drawing/2014/main" id="{8005BEB5-A3A8-92EA-6D9A-B84547B8D75F}"/>
              </a:ext>
            </a:extLst>
          </p:cNvPr>
          <p:cNvGrpSpPr/>
          <p:nvPr/>
        </p:nvGrpSpPr>
        <p:grpSpPr>
          <a:xfrm>
            <a:off x="1745883" y="1485076"/>
            <a:ext cx="24549" cy="34535"/>
            <a:chOff x="5518004" y="1204010"/>
            <a:chExt cx="50776" cy="70060"/>
          </a:xfrm>
        </p:grpSpPr>
        <p:sp>
          <p:nvSpPr>
            <p:cNvPr id="241" name="Freeform: Shape 240">
              <a:extLst>
                <a:ext uri="{FF2B5EF4-FFF2-40B4-BE49-F238E27FC236}">
                  <a16:creationId xmlns:a16="http://schemas.microsoft.com/office/drawing/2014/main" id="{C44FB138-E58B-A0FB-B679-21B1D5A95597}"/>
                </a:ext>
              </a:extLst>
            </p:cNvPr>
            <p:cNvSpPr/>
            <p:nvPr/>
          </p:nvSpPr>
          <p:spPr>
            <a:xfrm>
              <a:off x="5543483" y="1204010"/>
              <a:ext cx="17942" cy="70060"/>
            </a:xfrm>
            <a:custGeom>
              <a:avLst/>
              <a:gdLst>
                <a:gd name="connsiteX0" fmla="*/ 209 w 17942"/>
                <a:gd name="connsiteY0" fmla="*/ 24 h 70060"/>
                <a:gd name="connsiteX1" fmla="*/ 209 w 17942"/>
                <a:gd name="connsiteY1" fmla="*/ 70084 h 70060"/>
              </a:gdLst>
              <a:ahLst/>
              <a:cxnLst>
                <a:cxn ang="0">
                  <a:pos x="connsiteX0" y="connsiteY0"/>
                </a:cxn>
                <a:cxn ang="0">
                  <a:pos x="connsiteX1" y="connsiteY1"/>
                </a:cxn>
              </a:cxnLst>
              <a:rect l="l" t="t" r="r" b="b"/>
              <a:pathLst>
                <a:path w="17942" h="70060">
                  <a:moveTo>
                    <a:pt x="209" y="24"/>
                  </a:moveTo>
                  <a:lnTo>
                    <a:pt x="209" y="70084"/>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242" name="Freeform: Shape 241">
              <a:extLst>
                <a:ext uri="{FF2B5EF4-FFF2-40B4-BE49-F238E27FC236}">
                  <a16:creationId xmlns:a16="http://schemas.microsoft.com/office/drawing/2014/main" id="{4607EEBC-D422-B0E0-4A9B-3D632146F56F}"/>
                </a:ext>
              </a:extLst>
            </p:cNvPr>
            <p:cNvSpPr/>
            <p:nvPr/>
          </p:nvSpPr>
          <p:spPr>
            <a:xfrm>
              <a:off x="5518004" y="1239165"/>
              <a:ext cx="50776" cy="24756"/>
            </a:xfrm>
            <a:custGeom>
              <a:avLst/>
              <a:gdLst>
                <a:gd name="connsiteX0" fmla="*/ 50986 w 50776"/>
                <a:gd name="connsiteY0" fmla="*/ 24 h 24756"/>
                <a:gd name="connsiteX1" fmla="*/ 209 w 50776"/>
                <a:gd name="connsiteY1" fmla="*/ 24 h 24756"/>
              </a:gdLst>
              <a:ahLst/>
              <a:cxnLst>
                <a:cxn ang="0">
                  <a:pos x="connsiteX0" y="connsiteY0"/>
                </a:cxn>
                <a:cxn ang="0">
                  <a:pos x="connsiteX1" y="connsiteY1"/>
                </a:cxn>
              </a:cxnLst>
              <a:rect l="l" t="t" r="r" b="b"/>
              <a:pathLst>
                <a:path w="50776" h="24756">
                  <a:moveTo>
                    <a:pt x="50986" y="24"/>
                  </a:moveTo>
                  <a:lnTo>
                    <a:pt x="209" y="24"/>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243" name="Graphic 2">
            <a:extLst>
              <a:ext uri="{FF2B5EF4-FFF2-40B4-BE49-F238E27FC236}">
                <a16:creationId xmlns:a16="http://schemas.microsoft.com/office/drawing/2014/main" id="{01BB256F-16AB-BD9E-BEAD-775C93867EB0}"/>
              </a:ext>
            </a:extLst>
          </p:cNvPr>
          <p:cNvGrpSpPr/>
          <p:nvPr/>
        </p:nvGrpSpPr>
        <p:grpSpPr>
          <a:xfrm>
            <a:off x="1562325" y="1456400"/>
            <a:ext cx="24549" cy="34535"/>
            <a:chOff x="5138343" y="1145833"/>
            <a:chExt cx="50776" cy="70060"/>
          </a:xfrm>
        </p:grpSpPr>
        <p:sp>
          <p:nvSpPr>
            <p:cNvPr id="244" name="Freeform: Shape 243">
              <a:extLst>
                <a:ext uri="{FF2B5EF4-FFF2-40B4-BE49-F238E27FC236}">
                  <a16:creationId xmlns:a16="http://schemas.microsoft.com/office/drawing/2014/main" id="{92447E2C-0CF0-DC24-42C2-EDA347C306F4}"/>
                </a:ext>
              </a:extLst>
            </p:cNvPr>
            <p:cNvSpPr/>
            <p:nvPr/>
          </p:nvSpPr>
          <p:spPr>
            <a:xfrm>
              <a:off x="5163821" y="1145833"/>
              <a:ext cx="17942" cy="70060"/>
            </a:xfrm>
            <a:custGeom>
              <a:avLst/>
              <a:gdLst>
                <a:gd name="connsiteX0" fmla="*/ 188 w 17942"/>
                <a:gd name="connsiteY0" fmla="*/ 21 h 70060"/>
                <a:gd name="connsiteX1" fmla="*/ 188 w 17942"/>
                <a:gd name="connsiteY1" fmla="*/ 70082 h 70060"/>
              </a:gdLst>
              <a:ahLst/>
              <a:cxnLst>
                <a:cxn ang="0">
                  <a:pos x="connsiteX0" y="connsiteY0"/>
                </a:cxn>
                <a:cxn ang="0">
                  <a:pos x="connsiteX1" y="connsiteY1"/>
                </a:cxn>
              </a:cxnLst>
              <a:rect l="l" t="t" r="r" b="b"/>
              <a:pathLst>
                <a:path w="17942" h="70060">
                  <a:moveTo>
                    <a:pt x="188" y="21"/>
                  </a:moveTo>
                  <a:lnTo>
                    <a:pt x="188" y="70082"/>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245" name="Freeform: Shape 244">
              <a:extLst>
                <a:ext uri="{FF2B5EF4-FFF2-40B4-BE49-F238E27FC236}">
                  <a16:creationId xmlns:a16="http://schemas.microsoft.com/office/drawing/2014/main" id="{9204923E-E8FB-8D58-52F0-67BFA0A3A9A6}"/>
                </a:ext>
              </a:extLst>
            </p:cNvPr>
            <p:cNvSpPr/>
            <p:nvPr/>
          </p:nvSpPr>
          <p:spPr>
            <a:xfrm>
              <a:off x="5138343" y="1180987"/>
              <a:ext cx="50776" cy="24756"/>
            </a:xfrm>
            <a:custGeom>
              <a:avLst/>
              <a:gdLst>
                <a:gd name="connsiteX0" fmla="*/ 50965 w 50776"/>
                <a:gd name="connsiteY0" fmla="*/ 21 h 24756"/>
                <a:gd name="connsiteX1" fmla="*/ 188 w 50776"/>
                <a:gd name="connsiteY1" fmla="*/ 21 h 24756"/>
              </a:gdLst>
              <a:ahLst/>
              <a:cxnLst>
                <a:cxn ang="0">
                  <a:pos x="connsiteX0" y="connsiteY0"/>
                </a:cxn>
                <a:cxn ang="0">
                  <a:pos x="connsiteX1" y="connsiteY1"/>
                </a:cxn>
              </a:cxnLst>
              <a:rect l="l" t="t" r="r" b="b"/>
              <a:pathLst>
                <a:path w="50776" h="24756">
                  <a:moveTo>
                    <a:pt x="50965" y="21"/>
                  </a:moveTo>
                  <a:lnTo>
                    <a:pt x="188" y="21"/>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246" name="Graphic 2">
            <a:extLst>
              <a:ext uri="{FF2B5EF4-FFF2-40B4-BE49-F238E27FC236}">
                <a16:creationId xmlns:a16="http://schemas.microsoft.com/office/drawing/2014/main" id="{B858753A-21EC-785A-E61B-D765B0A3D327}"/>
              </a:ext>
            </a:extLst>
          </p:cNvPr>
          <p:cNvGrpSpPr/>
          <p:nvPr/>
        </p:nvGrpSpPr>
        <p:grpSpPr>
          <a:xfrm>
            <a:off x="647657" y="1390260"/>
            <a:ext cx="24549" cy="34535"/>
            <a:chOff x="3246497" y="1011653"/>
            <a:chExt cx="50776" cy="70060"/>
          </a:xfrm>
        </p:grpSpPr>
        <p:sp>
          <p:nvSpPr>
            <p:cNvPr id="247" name="Freeform: Shape 246">
              <a:extLst>
                <a:ext uri="{FF2B5EF4-FFF2-40B4-BE49-F238E27FC236}">
                  <a16:creationId xmlns:a16="http://schemas.microsoft.com/office/drawing/2014/main" id="{E5D51882-66E4-012F-364B-E1AD46FFA8B4}"/>
                </a:ext>
              </a:extLst>
            </p:cNvPr>
            <p:cNvSpPr/>
            <p:nvPr/>
          </p:nvSpPr>
          <p:spPr>
            <a:xfrm>
              <a:off x="3271975" y="1011653"/>
              <a:ext cx="17942" cy="70060"/>
            </a:xfrm>
            <a:custGeom>
              <a:avLst/>
              <a:gdLst>
                <a:gd name="connsiteX0" fmla="*/ 83 w 17942"/>
                <a:gd name="connsiteY0" fmla="*/ 16 h 70060"/>
                <a:gd name="connsiteX1" fmla="*/ 83 w 17942"/>
                <a:gd name="connsiteY1" fmla="*/ 70076 h 70060"/>
              </a:gdLst>
              <a:ahLst/>
              <a:cxnLst>
                <a:cxn ang="0">
                  <a:pos x="connsiteX0" y="connsiteY0"/>
                </a:cxn>
                <a:cxn ang="0">
                  <a:pos x="connsiteX1" y="connsiteY1"/>
                </a:cxn>
              </a:cxnLst>
              <a:rect l="l" t="t" r="r" b="b"/>
              <a:pathLst>
                <a:path w="17942" h="70060">
                  <a:moveTo>
                    <a:pt x="83" y="16"/>
                  </a:moveTo>
                  <a:lnTo>
                    <a:pt x="83" y="70076"/>
                  </a:lnTo>
                </a:path>
              </a:pathLst>
            </a:custGeom>
            <a:ln w="19050" cap="flat">
              <a:solidFill>
                <a:srgbClr val="0B41CD"/>
              </a:solidFill>
              <a:prstDash val="solid"/>
              <a:miter/>
            </a:ln>
          </p:spPr>
          <p:txBody>
            <a:bodyPr rtlCol="0" anchor="ctr"/>
            <a:lstStyle/>
            <a:p>
              <a:pPr defTabSz="685800">
                <a:defRPr/>
              </a:pPr>
              <a:endParaRPr lang="en-GB" sz="825">
                <a:solidFill>
                  <a:srgbClr val="223341"/>
                </a:solidFill>
                <a:latin typeface="Calibri" panose="020F0502020204030204"/>
                <a:ea typeface="+mn-ea"/>
                <a:cs typeface="Arial" charset="0"/>
              </a:endParaRPr>
            </a:p>
          </p:txBody>
        </p:sp>
        <p:sp>
          <p:nvSpPr>
            <p:cNvPr id="248" name="Freeform: Shape 247">
              <a:extLst>
                <a:ext uri="{FF2B5EF4-FFF2-40B4-BE49-F238E27FC236}">
                  <a16:creationId xmlns:a16="http://schemas.microsoft.com/office/drawing/2014/main" id="{47893DB6-33DF-CEBB-739D-7D9DCEC00B5D}"/>
                </a:ext>
              </a:extLst>
            </p:cNvPr>
            <p:cNvSpPr/>
            <p:nvPr/>
          </p:nvSpPr>
          <p:spPr>
            <a:xfrm>
              <a:off x="3246497" y="1046807"/>
              <a:ext cx="50776" cy="24756"/>
            </a:xfrm>
            <a:custGeom>
              <a:avLst/>
              <a:gdLst>
                <a:gd name="connsiteX0" fmla="*/ 50860 w 50776"/>
                <a:gd name="connsiteY0" fmla="*/ 16 h 24756"/>
                <a:gd name="connsiteX1" fmla="*/ 83 w 50776"/>
                <a:gd name="connsiteY1" fmla="*/ 16 h 24756"/>
              </a:gdLst>
              <a:ahLst/>
              <a:cxnLst>
                <a:cxn ang="0">
                  <a:pos x="connsiteX0" y="connsiteY0"/>
                </a:cxn>
                <a:cxn ang="0">
                  <a:pos x="connsiteX1" y="connsiteY1"/>
                </a:cxn>
              </a:cxnLst>
              <a:rect l="l" t="t" r="r" b="b"/>
              <a:pathLst>
                <a:path w="50776" h="24756">
                  <a:moveTo>
                    <a:pt x="50860" y="16"/>
                  </a:moveTo>
                  <a:lnTo>
                    <a:pt x="83" y="16"/>
                  </a:lnTo>
                </a:path>
              </a:pathLst>
            </a:custGeom>
            <a:ln w="19050" cap="flat">
              <a:solidFill>
                <a:srgbClr val="0B41CD"/>
              </a:solidFill>
              <a:prstDash val="solid"/>
              <a:miter/>
            </a:ln>
          </p:spPr>
          <p:txBody>
            <a:bodyPr rtlCol="0" anchor="ctr"/>
            <a:lstStyle/>
            <a:p>
              <a:pPr defTabSz="685800">
                <a:defRPr/>
              </a:pPr>
              <a:endParaRPr lang="en-GB" sz="825">
                <a:solidFill>
                  <a:srgbClr val="223341"/>
                </a:solidFill>
                <a:latin typeface="Calibri" panose="020F0502020204030204"/>
                <a:ea typeface="+mn-ea"/>
                <a:cs typeface="Arial" charset="0"/>
              </a:endParaRPr>
            </a:p>
          </p:txBody>
        </p:sp>
      </p:grpSp>
      <p:grpSp>
        <p:nvGrpSpPr>
          <p:cNvPr id="249" name="Graphic 2">
            <a:extLst>
              <a:ext uri="{FF2B5EF4-FFF2-40B4-BE49-F238E27FC236}">
                <a16:creationId xmlns:a16="http://schemas.microsoft.com/office/drawing/2014/main" id="{17278B68-9353-BF58-231F-F7C5C5A65B78}"/>
              </a:ext>
            </a:extLst>
          </p:cNvPr>
          <p:cNvGrpSpPr/>
          <p:nvPr/>
        </p:nvGrpSpPr>
        <p:grpSpPr>
          <a:xfrm>
            <a:off x="1936555" y="1485076"/>
            <a:ext cx="24549" cy="34535"/>
            <a:chOff x="5912378" y="1204010"/>
            <a:chExt cx="50776" cy="70060"/>
          </a:xfrm>
        </p:grpSpPr>
        <p:sp>
          <p:nvSpPr>
            <p:cNvPr id="250" name="Freeform: Shape 249">
              <a:extLst>
                <a:ext uri="{FF2B5EF4-FFF2-40B4-BE49-F238E27FC236}">
                  <a16:creationId xmlns:a16="http://schemas.microsoft.com/office/drawing/2014/main" id="{F4C825E2-0292-6F77-066C-E93A5AD57762}"/>
                </a:ext>
              </a:extLst>
            </p:cNvPr>
            <p:cNvSpPr/>
            <p:nvPr/>
          </p:nvSpPr>
          <p:spPr>
            <a:xfrm>
              <a:off x="5937857" y="1204010"/>
              <a:ext cx="17942" cy="70060"/>
            </a:xfrm>
            <a:custGeom>
              <a:avLst/>
              <a:gdLst>
                <a:gd name="connsiteX0" fmla="*/ 231 w 17942"/>
                <a:gd name="connsiteY0" fmla="*/ 24 h 70060"/>
                <a:gd name="connsiteX1" fmla="*/ 231 w 17942"/>
                <a:gd name="connsiteY1" fmla="*/ 70084 h 70060"/>
              </a:gdLst>
              <a:ahLst/>
              <a:cxnLst>
                <a:cxn ang="0">
                  <a:pos x="connsiteX0" y="connsiteY0"/>
                </a:cxn>
                <a:cxn ang="0">
                  <a:pos x="connsiteX1" y="connsiteY1"/>
                </a:cxn>
              </a:cxnLst>
              <a:rect l="l" t="t" r="r" b="b"/>
              <a:pathLst>
                <a:path w="17942" h="70060">
                  <a:moveTo>
                    <a:pt x="231" y="24"/>
                  </a:moveTo>
                  <a:lnTo>
                    <a:pt x="231" y="70084"/>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251" name="Freeform: Shape 250">
              <a:extLst>
                <a:ext uri="{FF2B5EF4-FFF2-40B4-BE49-F238E27FC236}">
                  <a16:creationId xmlns:a16="http://schemas.microsoft.com/office/drawing/2014/main" id="{E856B0D6-E3D0-B16F-C186-D9BC7BAFD461}"/>
                </a:ext>
              </a:extLst>
            </p:cNvPr>
            <p:cNvSpPr/>
            <p:nvPr/>
          </p:nvSpPr>
          <p:spPr>
            <a:xfrm>
              <a:off x="5912378" y="1239165"/>
              <a:ext cx="50776" cy="24756"/>
            </a:xfrm>
            <a:custGeom>
              <a:avLst/>
              <a:gdLst>
                <a:gd name="connsiteX0" fmla="*/ 51008 w 50776"/>
                <a:gd name="connsiteY0" fmla="*/ 24 h 24756"/>
                <a:gd name="connsiteX1" fmla="*/ 231 w 50776"/>
                <a:gd name="connsiteY1" fmla="*/ 24 h 24756"/>
              </a:gdLst>
              <a:ahLst/>
              <a:cxnLst>
                <a:cxn ang="0">
                  <a:pos x="connsiteX0" y="connsiteY0"/>
                </a:cxn>
                <a:cxn ang="0">
                  <a:pos x="connsiteX1" y="connsiteY1"/>
                </a:cxn>
              </a:cxnLst>
              <a:rect l="l" t="t" r="r" b="b"/>
              <a:pathLst>
                <a:path w="50776" h="24756">
                  <a:moveTo>
                    <a:pt x="51008" y="24"/>
                  </a:moveTo>
                  <a:lnTo>
                    <a:pt x="231" y="24"/>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252" name="Graphic 2">
            <a:extLst>
              <a:ext uri="{FF2B5EF4-FFF2-40B4-BE49-F238E27FC236}">
                <a16:creationId xmlns:a16="http://schemas.microsoft.com/office/drawing/2014/main" id="{01506DCD-A0F1-EC92-9D3C-5AEC085A8510}"/>
              </a:ext>
            </a:extLst>
          </p:cNvPr>
          <p:cNvGrpSpPr/>
          <p:nvPr/>
        </p:nvGrpSpPr>
        <p:grpSpPr>
          <a:xfrm>
            <a:off x="1932825" y="1485076"/>
            <a:ext cx="24549" cy="34535"/>
            <a:chOff x="5904663" y="1204010"/>
            <a:chExt cx="50776" cy="70060"/>
          </a:xfrm>
        </p:grpSpPr>
        <p:sp>
          <p:nvSpPr>
            <p:cNvPr id="253" name="Freeform: Shape 252">
              <a:extLst>
                <a:ext uri="{FF2B5EF4-FFF2-40B4-BE49-F238E27FC236}">
                  <a16:creationId xmlns:a16="http://schemas.microsoft.com/office/drawing/2014/main" id="{FBD75D1F-6F17-D4CB-E14B-CFD435AB925A}"/>
                </a:ext>
              </a:extLst>
            </p:cNvPr>
            <p:cNvSpPr/>
            <p:nvPr/>
          </p:nvSpPr>
          <p:spPr>
            <a:xfrm>
              <a:off x="5930141" y="1204010"/>
              <a:ext cx="17942" cy="70060"/>
            </a:xfrm>
            <a:custGeom>
              <a:avLst/>
              <a:gdLst>
                <a:gd name="connsiteX0" fmla="*/ 231 w 17942"/>
                <a:gd name="connsiteY0" fmla="*/ 24 h 70060"/>
                <a:gd name="connsiteX1" fmla="*/ 231 w 17942"/>
                <a:gd name="connsiteY1" fmla="*/ 70084 h 70060"/>
              </a:gdLst>
              <a:ahLst/>
              <a:cxnLst>
                <a:cxn ang="0">
                  <a:pos x="connsiteX0" y="connsiteY0"/>
                </a:cxn>
                <a:cxn ang="0">
                  <a:pos x="connsiteX1" y="connsiteY1"/>
                </a:cxn>
              </a:cxnLst>
              <a:rect l="l" t="t" r="r" b="b"/>
              <a:pathLst>
                <a:path w="17942" h="70060">
                  <a:moveTo>
                    <a:pt x="231" y="24"/>
                  </a:moveTo>
                  <a:lnTo>
                    <a:pt x="231" y="70084"/>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254" name="Freeform: Shape 253">
              <a:extLst>
                <a:ext uri="{FF2B5EF4-FFF2-40B4-BE49-F238E27FC236}">
                  <a16:creationId xmlns:a16="http://schemas.microsoft.com/office/drawing/2014/main" id="{CBE0C326-9993-1FFC-2957-842E1313ADA1}"/>
                </a:ext>
              </a:extLst>
            </p:cNvPr>
            <p:cNvSpPr/>
            <p:nvPr/>
          </p:nvSpPr>
          <p:spPr>
            <a:xfrm>
              <a:off x="5904663" y="1239165"/>
              <a:ext cx="50776" cy="24756"/>
            </a:xfrm>
            <a:custGeom>
              <a:avLst/>
              <a:gdLst>
                <a:gd name="connsiteX0" fmla="*/ 51008 w 50776"/>
                <a:gd name="connsiteY0" fmla="*/ 24 h 24756"/>
                <a:gd name="connsiteX1" fmla="*/ 231 w 50776"/>
                <a:gd name="connsiteY1" fmla="*/ 24 h 24756"/>
              </a:gdLst>
              <a:ahLst/>
              <a:cxnLst>
                <a:cxn ang="0">
                  <a:pos x="connsiteX0" y="connsiteY0"/>
                </a:cxn>
                <a:cxn ang="0">
                  <a:pos x="connsiteX1" y="connsiteY1"/>
                </a:cxn>
              </a:cxnLst>
              <a:rect l="l" t="t" r="r" b="b"/>
              <a:pathLst>
                <a:path w="50776" h="24756">
                  <a:moveTo>
                    <a:pt x="51008" y="24"/>
                  </a:moveTo>
                  <a:lnTo>
                    <a:pt x="231" y="24"/>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255" name="Graphic 2">
            <a:extLst>
              <a:ext uri="{FF2B5EF4-FFF2-40B4-BE49-F238E27FC236}">
                <a16:creationId xmlns:a16="http://schemas.microsoft.com/office/drawing/2014/main" id="{10B209F4-67F4-CDAB-39A8-949D1B2780DF}"/>
              </a:ext>
            </a:extLst>
          </p:cNvPr>
          <p:cNvGrpSpPr/>
          <p:nvPr/>
        </p:nvGrpSpPr>
        <p:grpSpPr>
          <a:xfrm>
            <a:off x="2701669" y="1529861"/>
            <a:ext cx="24549" cy="34535"/>
            <a:chOff x="7494898" y="1294866"/>
            <a:chExt cx="50776" cy="70060"/>
          </a:xfrm>
        </p:grpSpPr>
        <p:sp>
          <p:nvSpPr>
            <p:cNvPr id="256" name="Freeform: Shape 255">
              <a:extLst>
                <a:ext uri="{FF2B5EF4-FFF2-40B4-BE49-F238E27FC236}">
                  <a16:creationId xmlns:a16="http://schemas.microsoft.com/office/drawing/2014/main" id="{A6DA3E41-36D7-FE71-57A2-27B8A6BA5299}"/>
                </a:ext>
              </a:extLst>
            </p:cNvPr>
            <p:cNvSpPr/>
            <p:nvPr/>
          </p:nvSpPr>
          <p:spPr>
            <a:xfrm>
              <a:off x="7520376" y="1294866"/>
              <a:ext cx="17942" cy="70060"/>
            </a:xfrm>
            <a:custGeom>
              <a:avLst/>
              <a:gdLst>
                <a:gd name="connsiteX0" fmla="*/ 319 w 17942"/>
                <a:gd name="connsiteY0" fmla="*/ 27 h 70060"/>
                <a:gd name="connsiteX1" fmla="*/ 319 w 17942"/>
                <a:gd name="connsiteY1" fmla="*/ 70088 h 70060"/>
              </a:gdLst>
              <a:ahLst/>
              <a:cxnLst>
                <a:cxn ang="0">
                  <a:pos x="connsiteX0" y="connsiteY0"/>
                </a:cxn>
                <a:cxn ang="0">
                  <a:pos x="connsiteX1" y="connsiteY1"/>
                </a:cxn>
              </a:cxnLst>
              <a:rect l="l" t="t" r="r" b="b"/>
              <a:pathLst>
                <a:path w="17942" h="70060">
                  <a:moveTo>
                    <a:pt x="319" y="27"/>
                  </a:moveTo>
                  <a:lnTo>
                    <a:pt x="319" y="70088"/>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257" name="Freeform: Shape 256">
              <a:extLst>
                <a:ext uri="{FF2B5EF4-FFF2-40B4-BE49-F238E27FC236}">
                  <a16:creationId xmlns:a16="http://schemas.microsoft.com/office/drawing/2014/main" id="{8F360304-A724-9321-4AEE-ED8A26F624DC}"/>
                </a:ext>
              </a:extLst>
            </p:cNvPr>
            <p:cNvSpPr/>
            <p:nvPr/>
          </p:nvSpPr>
          <p:spPr>
            <a:xfrm>
              <a:off x="7494898" y="1330021"/>
              <a:ext cx="50776" cy="24756"/>
            </a:xfrm>
            <a:custGeom>
              <a:avLst/>
              <a:gdLst>
                <a:gd name="connsiteX0" fmla="*/ 51096 w 50776"/>
                <a:gd name="connsiteY0" fmla="*/ 27 h 24756"/>
                <a:gd name="connsiteX1" fmla="*/ 319 w 50776"/>
                <a:gd name="connsiteY1" fmla="*/ 27 h 24756"/>
              </a:gdLst>
              <a:ahLst/>
              <a:cxnLst>
                <a:cxn ang="0">
                  <a:pos x="connsiteX0" y="connsiteY0"/>
                </a:cxn>
                <a:cxn ang="0">
                  <a:pos x="connsiteX1" y="connsiteY1"/>
                </a:cxn>
              </a:cxnLst>
              <a:rect l="l" t="t" r="r" b="b"/>
              <a:pathLst>
                <a:path w="50776" h="24756">
                  <a:moveTo>
                    <a:pt x="51096" y="27"/>
                  </a:moveTo>
                  <a:lnTo>
                    <a:pt x="319" y="27"/>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258" name="Graphic 2">
            <a:extLst>
              <a:ext uri="{FF2B5EF4-FFF2-40B4-BE49-F238E27FC236}">
                <a16:creationId xmlns:a16="http://schemas.microsoft.com/office/drawing/2014/main" id="{F5BE61FC-DE5D-F545-ACF6-7DD1650E92C6}"/>
              </a:ext>
            </a:extLst>
          </p:cNvPr>
          <p:cNvGrpSpPr/>
          <p:nvPr/>
        </p:nvGrpSpPr>
        <p:grpSpPr>
          <a:xfrm>
            <a:off x="2699154" y="1529861"/>
            <a:ext cx="24549" cy="34535"/>
            <a:chOff x="7489695" y="1294866"/>
            <a:chExt cx="50776" cy="70060"/>
          </a:xfrm>
        </p:grpSpPr>
        <p:sp>
          <p:nvSpPr>
            <p:cNvPr id="259" name="Freeform: Shape 258">
              <a:extLst>
                <a:ext uri="{FF2B5EF4-FFF2-40B4-BE49-F238E27FC236}">
                  <a16:creationId xmlns:a16="http://schemas.microsoft.com/office/drawing/2014/main" id="{6744CB97-101F-CDC1-ECCC-964785829304}"/>
                </a:ext>
              </a:extLst>
            </p:cNvPr>
            <p:cNvSpPr/>
            <p:nvPr/>
          </p:nvSpPr>
          <p:spPr>
            <a:xfrm>
              <a:off x="7515173" y="1294866"/>
              <a:ext cx="17942" cy="70060"/>
            </a:xfrm>
            <a:custGeom>
              <a:avLst/>
              <a:gdLst>
                <a:gd name="connsiteX0" fmla="*/ 319 w 17942"/>
                <a:gd name="connsiteY0" fmla="*/ 27 h 70060"/>
                <a:gd name="connsiteX1" fmla="*/ 319 w 17942"/>
                <a:gd name="connsiteY1" fmla="*/ 70088 h 70060"/>
              </a:gdLst>
              <a:ahLst/>
              <a:cxnLst>
                <a:cxn ang="0">
                  <a:pos x="connsiteX0" y="connsiteY0"/>
                </a:cxn>
                <a:cxn ang="0">
                  <a:pos x="connsiteX1" y="connsiteY1"/>
                </a:cxn>
              </a:cxnLst>
              <a:rect l="l" t="t" r="r" b="b"/>
              <a:pathLst>
                <a:path w="17942" h="70060">
                  <a:moveTo>
                    <a:pt x="319" y="27"/>
                  </a:moveTo>
                  <a:lnTo>
                    <a:pt x="319" y="70088"/>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260" name="Freeform: Shape 259">
              <a:extLst>
                <a:ext uri="{FF2B5EF4-FFF2-40B4-BE49-F238E27FC236}">
                  <a16:creationId xmlns:a16="http://schemas.microsoft.com/office/drawing/2014/main" id="{E9C742B4-1B9A-EA46-0A97-9EA3F7E031CD}"/>
                </a:ext>
              </a:extLst>
            </p:cNvPr>
            <p:cNvSpPr/>
            <p:nvPr/>
          </p:nvSpPr>
          <p:spPr>
            <a:xfrm>
              <a:off x="7489695" y="1330021"/>
              <a:ext cx="50776" cy="24756"/>
            </a:xfrm>
            <a:custGeom>
              <a:avLst/>
              <a:gdLst>
                <a:gd name="connsiteX0" fmla="*/ 51096 w 50776"/>
                <a:gd name="connsiteY0" fmla="*/ 27 h 24756"/>
                <a:gd name="connsiteX1" fmla="*/ 319 w 50776"/>
                <a:gd name="connsiteY1" fmla="*/ 27 h 24756"/>
              </a:gdLst>
              <a:ahLst/>
              <a:cxnLst>
                <a:cxn ang="0">
                  <a:pos x="connsiteX0" y="connsiteY0"/>
                </a:cxn>
                <a:cxn ang="0">
                  <a:pos x="connsiteX1" y="connsiteY1"/>
                </a:cxn>
              </a:cxnLst>
              <a:rect l="l" t="t" r="r" b="b"/>
              <a:pathLst>
                <a:path w="50776" h="24756">
                  <a:moveTo>
                    <a:pt x="51096" y="27"/>
                  </a:moveTo>
                  <a:lnTo>
                    <a:pt x="319" y="27"/>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261" name="Graphic 2">
            <a:extLst>
              <a:ext uri="{FF2B5EF4-FFF2-40B4-BE49-F238E27FC236}">
                <a16:creationId xmlns:a16="http://schemas.microsoft.com/office/drawing/2014/main" id="{5CC8B2F9-603E-089B-95B2-81B50520A568}"/>
              </a:ext>
            </a:extLst>
          </p:cNvPr>
          <p:cNvGrpSpPr/>
          <p:nvPr/>
        </p:nvGrpSpPr>
        <p:grpSpPr>
          <a:xfrm>
            <a:off x="2691607" y="1529861"/>
            <a:ext cx="24549" cy="34535"/>
            <a:chOff x="7474085" y="1294866"/>
            <a:chExt cx="50776" cy="70060"/>
          </a:xfrm>
        </p:grpSpPr>
        <p:sp>
          <p:nvSpPr>
            <p:cNvPr id="262" name="Freeform: Shape 261">
              <a:extLst>
                <a:ext uri="{FF2B5EF4-FFF2-40B4-BE49-F238E27FC236}">
                  <a16:creationId xmlns:a16="http://schemas.microsoft.com/office/drawing/2014/main" id="{C897C55A-6457-1F37-3675-85E532F227CF}"/>
                </a:ext>
              </a:extLst>
            </p:cNvPr>
            <p:cNvSpPr/>
            <p:nvPr/>
          </p:nvSpPr>
          <p:spPr>
            <a:xfrm>
              <a:off x="7499563" y="1294866"/>
              <a:ext cx="17942" cy="70060"/>
            </a:xfrm>
            <a:custGeom>
              <a:avLst/>
              <a:gdLst>
                <a:gd name="connsiteX0" fmla="*/ 318 w 17942"/>
                <a:gd name="connsiteY0" fmla="*/ 27 h 70060"/>
                <a:gd name="connsiteX1" fmla="*/ 318 w 17942"/>
                <a:gd name="connsiteY1" fmla="*/ 70088 h 70060"/>
              </a:gdLst>
              <a:ahLst/>
              <a:cxnLst>
                <a:cxn ang="0">
                  <a:pos x="connsiteX0" y="connsiteY0"/>
                </a:cxn>
                <a:cxn ang="0">
                  <a:pos x="connsiteX1" y="connsiteY1"/>
                </a:cxn>
              </a:cxnLst>
              <a:rect l="l" t="t" r="r" b="b"/>
              <a:pathLst>
                <a:path w="17942" h="70060">
                  <a:moveTo>
                    <a:pt x="318" y="27"/>
                  </a:moveTo>
                  <a:lnTo>
                    <a:pt x="318" y="70088"/>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263" name="Freeform: Shape 262">
              <a:extLst>
                <a:ext uri="{FF2B5EF4-FFF2-40B4-BE49-F238E27FC236}">
                  <a16:creationId xmlns:a16="http://schemas.microsoft.com/office/drawing/2014/main" id="{825B6BF0-AA12-6B19-1D16-174D005945F9}"/>
                </a:ext>
              </a:extLst>
            </p:cNvPr>
            <p:cNvSpPr/>
            <p:nvPr/>
          </p:nvSpPr>
          <p:spPr>
            <a:xfrm>
              <a:off x="7474085" y="1330021"/>
              <a:ext cx="50776" cy="24756"/>
            </a:xfrm>
            <a:custGeom>
              <a:avLst/>
              <a:gdLst>
                <a:gd name="connsiteX0" fmla="*/ 51095 w 50776"/>
                <a:gd name="connsiteY0" fmla="*/ 27 h 24756"/>
                <a:gd name="connsiteX1" fmla="*/ 318 w 50776"/>
                <a:gd name="connsiteY1" fmla="*/ 27 h 24756"/>
              </a:gdLst>
              <a:ahLst/>
              <a:cxnLst>
                <a:cxn ang="0">
                  <a:pos x="connsiteX0" y="connsiteY0"/>
                </a:cxn>
                <a:cxn ang="0">
                  <a:pos x="connsiteX1" y="connsiteY1"/>
                </a:cxn>
              </a:cxnLst>
              <a:rect l="l" t="t" r="r" b="b"/>
              <a:pathLst>
                <a:path w="50776" h="24756">
                  <a:moveTo>
                    <a:pt x="51095" y="27"/>
                  </a:moveTo>
                  <a:lnTo>
                    <a:pt x="318" y="27"/>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264" name="Graphic 2">
            <a:extLst>
              <a:ext uri="{FF2B5EF4-FFF2-40B4-BE49-F238E27FC236}">
                <a16:creationId xmlns:a16="http://schemas.microsoft.com/office/drawing/2014/main" id="{8540FEA3-6AB8-5AF1-37B8-CF5C1D0B89F4}"/>
              </a:ext>
            </a:extLst>
          </p:cNvPr>
          <p:cNvGrpSpPr/>
          <p:nvPr/>
        </p:nvGrpSpPr>
        <p:grpSpPr>
          <a:xfrm>
            <a:off x="2689004" y="1529861"/>
            <a:ext cx="24549" cy="34535"/>
            <a:chOff x="7468702" y="1294866"/>
            <a:chExt cx="50776" cy="70060"/>
          </a:xfrm>
        </p:grpSpPr>
        <p:sp>
          <p:nvSpPr>
            <p:cNvPr id="265" name="Freeform: Shape 264">
              <a:extLst>
                <a:ext uri="{FF2B5EF4-FFF2-40B4-BE49-F238E27FC236}">
                  <a16:creationId xmlns:a16="http://schemas.microsoft.com/office/drawing/2014/main" id="{3AABF7EE-BBF5-E6C9-F99B-4687688F583E}"/>
                </a:ext>
              </a:extLst>
            </p:cNvPr>
            <p:cNvSpPr/>
            <p:nvPr/>
          </p:nvSpPr>
          <p:spPr>
            <a:xfrm>
              <a:off x="7494180" y="1294866"/>
              <a:ext cx="17942" cy="70060"/>
            </a:xfrm>
            <a:custGeom>
              <a:avLst/>
              <a:gdLst>
                <a:gd name="connsiteX0" fmla="*/ 318 w 17942"/>
                <a:gd name="connsiteY0" fmla="*/ 27 h 70060"/>
                <a:gd name="connsiteX1" fmla="*/ 318 w 17942"/>
                <a:gd name="connsiteY1" fmla="*/ 70088 h 70060"/>
              </a:gdLst>
              <a:ahLst/>
              <a:cxnLst>
                <a:cxn ang="0">
                  <a:pos x="connsiteX0" y="connsiteY0"/>
                </a:cxn>
                <a:cxn ang="0">
                  <a:pos x="connsiteX1" y="connsiteY1"/>
                </a:cxn>
              </a:cxnLst>
              <a:rect l="l" t="t" r="r" b="b"/>
              <a:pathLst>
                <a:path w="17942" h="70060">
                  <a:moveTo>
                    <a:pt x="318" y="27"/>
                  </a:moveTo>
                  <a:lnTo>
                    <a:pt x="318" y="70088"/>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266" name="Freeform: Shape 265">
              <a:extLst>
                <a:ext uri="{FF2B5EF4-FFF2-40B4-BE49-F238E27FC236}">
                  <a16:creationId xmlns:a16="http://schemas.microsoft.com/office/drawing/2014/main" id="{00EECF0E-AA62-8A04-9D9B-084B5498F246}"/>
                </a:ext>
              </a:extLst>
            </p:cNvPr>
            <p:cNvSpPr/>
            <p:nvPr/>
          </p:nvSpPr>
          <p:spPr>
            <a:xfrm>
              <a:off x="7468702" y="1330021"/>
              <a:ext cx="50776" cy="24756"/>
            </a:xfrm>
            <a:custGeom>
              <a:avLst/>
              <a:gdLst>
                <a:gd name="connsiteX0" fmla="*/ 51095 w 50776"/>
                <a:gd name="connsiteY0" fmla="*/ 27 h 24756"/>
                <a:gd name="connsiteX1" fmla="*/ 318 w 50776"/>
                <a:gd name="connsiteY1" fmla="*/ 27 h 24756"/>
              </a:gdLst>
              <a:ahLst/>
              <a:cxnLst>
                <a:cxn ang="0">
                  <a:pos x="connsiteX0" y="connsiteY0"/>
                </a:cxn>
                <a:cxn ang="0">
                  <a:pos x="connsiteX1" y="connsiteY1"/>
                </a:cxn>
              </a:cxnLst>
              <a:rect l="l" t="t" r="r" b="b"/>
              <a:pathLst>
                <a:path w="50776" h="24756">
                  <a:moveTo>
                    <a:pt x="51095" y="27"/>
                  </a:moveTo>
                  <a:lnTo>
                    <a:pt x="318" y="27"/>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267" name="Graphic 2">
            <a:extLst>
              <a:ext uri="{FF2B5EF4-FFF2-40B4-BE49-F238E27FC236}">
                <a16:creationId xmlns:a16="http://schemas.microsoft.com/office/drawing/2014/main" id="{A30C68FE-7976-8AE9-F59E-BB6224F6AB8A}"/>
              </a:ext>
            </a:extLst>
          </p:cNvPr>
          <p:cNvGrpSpPr/>
          <p:nvPr/>
        </p:nvGrpSpPr>
        <p:grpSpPr>
          <a:xfrm>
            <a:off x="2681371" y="1529861"/>
            <a:ext cx="24549" cy="34535"/>
            <a:chOff x="7452913" y="1294866"/>
            <a:chExt cx="50776" cy="70060"/>
          </a:xfrm>
        </p:grpSpPr>
        <p:sp>
          <p:nvSpPr>
            <p:cNvPr id="268" name="Freeform: Shape 267">
              <a:extLst>
                <a:ext uri="{FF2B5EF4-FFF2-40B4-BE49-F238E27FC236}">
                  <a16:creationId xmlns:a16="http://schemas.microsoft.com/office/drawing/2014/main" id="{77A6D07E-57D2-81A8-FB8F-A1E31FA1CC4C}"/>
                </a:ext>
              </a:extLst>
            </p:cNvPr>
            <p:cNvSpPr/>
            <p:nvPr/>
          </p:nvSpPr>
          <p:spPr>
            <a:xfrm>
              <a:off x="7478391" y="1294866"/>
              <a:ext cx="17942" cy="70060"/>
            </a:xfrm>
            <a:custGeom>
              <a:avLst/>
              <a:gdLst>
                <a:gd name="connsiteX0" fmla="*/ 317 w 17942"/>
                <a:gd name="connsiteY0" fmla="*/ 27 h 70060"/>
                <a:gd name="connsiteX1" fmla="*/ 317 w 17942"/>
                <a:gd name="connsiteY1" fmla="*/ 70088 h 70060"/>
              </a:gdLst>
              <a:ahLst/>
              <a:cxnLst>
                <a:cxn ang="0">
                  <a:pos x="connsiteX0" y="connsiteY0"/>
                </a:cxn>
                <a:cxn ang="0">
                  <a:pos x="connsiteX1" y="connsiteY1"/>
                </a:cxn>
              </a:cxnLst>
              <a:rect l="l" t="t" r="r" b="b"/>
              <a:pathLst>
                <a:path w="17942" h="70060">
                  <a:moveTo>
                    <a:pt x="317" y="27"/>
                  </a:moveTo>
                  <a:lnTo>
                    <a:pt x="317" y="70088"/>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269" name="Freeform: Shape 268">
              <a:extLst>
                <a:ext uri="{FF2B5EF4-FFF2-40B4-BE49-F238E27FC236}">
                  <a16:creationId xmlns:a16="http://schemas.microsoft.com/office/drawing/2014/main" id="{A09FC196-DA06-D4E8-2B4C-74A8EE210A05}"/>
                </a:ext>
              </a:extLst>
            </p:cNvPr>
            <p:cNvSpPr/>
            <p:nvPr/>
          </p:nvSpPr>
          <p:spPr>
            <a:xfrm>
              <a:off x="7452913" y="1330021"/>
              <a:ext cx="50776" cy="24756"/>
            </a:xfrm>
            <a:custGeom>
              <a:avLst/>
              <a:gdLst>
                <a:gd name="connsiteX0" fmla="*/ 51094 w 50776"/>
                <a:gd name="connsiteY0" fmla="*/ 27 h 24756"/>
                <a:gd name="connsiteX1" fmla="*/ 317 w 50776"/>
                <a:gd name="connsiteY1" fmla="*/ 27 h 24756"/>
              </a:gdLst>
              <a:ahLst/>
              <a:cxnLst>
                <a:cxn ang="0">
                  <a:pos x="connsiteX0" y="connsiteY0"/>
                </a:cxn>
                <a:cxn ang="0">
                  <a:pos x="connsiteX1" y="connsiteY1"/>
                </a:cxn>
              </a:cxnLst>
              <a:rect l="l" t="t" r="r" b="b"/>
              <a:pathLst>
                <a:path w="50776" h="24756">
                  <a:moveTo>
                    <a:pt x="51094" y="27"/>
                  </a:moveTo>
                  <a:lnTo>
                    <a:pt x="317" y="27"/>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270" name="Graphic 2">
            <a:extLst>
              <a:ext uri="{FF2B5EF4-FFF2-40B4-BE49-F238E27FC236}">
                <a16:creationId xmlns:a16="http://schemas.microsoft.com/office/drawing/2014/main" id="{7A27643A-1EC0-4C35-BEE9-8D66425603F7}"/>
              </a:ext>
            </a:extLst>
          </p:cNvPr>
          <p:cNvGrpSpPr/>
          <p:nvPr/>
        </p:nvGrpSpPr>
        <p:grpSpPr>
          <a:xfrm>
            <a:off x="2678768" y="1529861"/>
            <a:ext cx="24549" cy="34535"/>
            <a:chOff x="7447530" y="1294866"/>
            <a:chExt cx="50776" cy="70060"/>
          </a:xfrm>
        </p:grpSpPr>
        <p:sp>
          <p:nvSpPr>
            <p:cNvPr id="271" name="Freeform: Shape 270">
              <a:extLst>
                <a:ext uri="{FF2B5EF4-FFF2-40B4-BE49-F238E27FC236}">
                  <a16:creationId xmlns:a16="http://schemas.microsoft.com/office/drawing/2014/main" id="{5EC67B28-4DFC-D4BA-74F2-9FE6BF814B92}"/>
                </a:ext>
              </a:extLst>
            </p:cNvPr>
            <p:cNvSpPr/>
            <p:nvPr/>
          </p:nvSpPr>
          <p:spPr>
            <a:xfrm>
              <a:off x="7473008" y="1294866"/>
              <a:ext cx="17942" cy="70060"/>
            </a:xfrm>
            <a:custGeom>
              <a:avLst/>
              <a:gdLst>
                <a:gd name="connsiteX0" fmla="*/ 317 w 17942"/>
                <a:gd name="connsiteY0" fmla="*/ 27 h 70060"/>
                <a:gd name="connsiteX1" fmla="*/ 317 w 17942"/>
                <a:gd name="connsiteY1" fmla="*/ 70088 h 70060"/>
              </a:gdLst>
              <a:ahLst/>
              <a:cxnLst>
                <a:cxn ang="0">
                  <a:pos x="connsiteX0" y="connsiteY0"/>
                </a:cxn>
                <a:cxn ang="0">
                  <a:pos x="connsiteX1" y="connsiteY1"/>
                </a:cxn>
              </a:cxnLst>
              <a:rect l="l" t="t" r="r" b="b"/>
              <a:pathLst>
                <a:path w="17942" h="70060">
                  <a:moveTo>
                    <a:pt x="317" y="27"/>
                  </a:moveTo>
                  <a:lnTo>
                    <a:pt x="317" y="70088"/>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272" name="Freeform: Shape 271">
              <a:extLst>
                <a:ext uri="{FF2B5EF4-FFF2-40B4-BE49-F238E27FC236}">
                  <a16:creationId xmlns:a16="http://schemas.microsoft.com/office/drawing/2014/main" id="{5F5D1B50-7794-C706-110F-675041C52AF7}"/>
                </a:ext>
              </a:extLst>
            </p:cNvPr>
            <p:cNvSpPr/>
            <p:nvPr/>
          </p:nvSpPr>
          <p:spPr>
            <a:xfrm>
              <a:off x="7447530" y="1330021"/>
              <a:ext cx="50776" cy="24756"/>
            </a:xfrm>
            <a:custGeom>
              <a:avLst/>
              <a:gdLst>
                <a:gd name="connsiteX0" fmla="*/ 51094 w 50776"/>
                <a:gd name="connsiteY0" fmla="*/ 27 h 24756"/>
                <a:gd name="connsiteX1" fmla="*/ 317 w 50776"/>
                <a:gd name="connsiteY1" fmla="*/ 27 h 24756"/>
              </a:gdLst>
              <a:ahLst/>
              <a:cxnLst>
                <a:cxn ang="0">
                  <a:pos x="connsiteX0" y="connsiteY0"/>
                </a:cxn>
                <a:cxn ang="0">
                  <a:pos x="connsiteX1" y="connsiteY1"/>
                </a:cxn>
              </a:cxnLst>
              <a:rect l="l" t="t" r="r" b="b"/>
              <a:pathLst>
                <a:path w="50776" h="24756">
                  <a:moveTo>
                    <a:pt x="51094" y="27"/>
                  </a:moveTo>
                  <a:lnTo>
                    <a:pt x="317" y="27"/>
                  </a:lnTo>
                </a:path>
              </a:pathLst>
            </a:custGeom>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273" name="Graphic 2">
            <a:extLst>
              <a:ext uri="{FF2B5EF4-FFF2-40B4-BE49-F238E27FC236}">
                <a16:creationId xmlns:a16="http://schemas.microsoft.com/office/drawing/2014/main" id="{C62E39A6-EDD2-C158-DA01-E8129D392343}"/>
              </a:ext>
            </a:extLst>
          </p:cNvPr>
          <p:cNvGrpSpPr/>
          <p:nvPr/>
        </p:nvGrpSpPr>
        <p:grpSpPr>
          <a:xfrm>
            <a:off x="4169180" y="2282418"/>
            <a:ext cx="24549" cy="34535"/>
            <a:chOff x="10530214" y="2821594"/>
            <a:chExt cx="50776" cy="70060"/>
          </a:xfrm>
        </p:grpSpPr>
        <p:sp>
          <p:nvSpPr>
            <p:cNvPr id="274" name="Freeform: Shape 273">
              <a:extLst>
                <a:ext uri="{FF2B5EF4-FFF2-40B4-BE49-F238E27FC236}">
                  <a16:creationId xmlns:a16="http://schemas.microsoft.com/office/drawing/2014/main" id="{06BAA5CD-A87D-E3CA-16A3-E0876BF2A68A}"/>
                </a:ext>
              </a:extLst>
            </p:cNvPr>
            <p:cNvSpPr/>
            <p:nvPr/>
          </p:nvSpPr>
          <p:spPr>
            <a:xfrm>
              <a:off x="10555692" y="2821594"/>
              <a:ext cx="17942" cy="70060"/>
            </a:xfrm>
            <a:custGeom>
              <a:avLst/>
              <a:gdLst>
                <a:gd name="connsiteX0" fmla="*/ 489 w 17942"/>
                <a:gd name="connsiteY0" fmla="*/ 89 h 70060"/>
                <a:gd name="connsiteX1" fmla="*/ 489 w 17942"/>
                <a:gd name="connsiteY1" fmla="*/ 70150 h 70060"/>
              </a:gdLst>
              <a:ahLst/>
              <a:cxnLst>
                <a:cxn ang="0">
                  <a:pos x="connsiteX0" y="connsiteY0"/>
                </a:cxn>
                <a:cxn ang="0">
                  <a:pos x="connsiteX1" y="connsiteY1"/>
                </a:cxn>
              </a:cxnLst>
              <a:rect l="l" t="t" r="r" b="b"/>
              <a:pathLst>
                <a:path w="17942" h="70060">
                  <a:moveTo>
                    <a:pt x="489" y="89"/>
                  </a:moveTo>
                  <a:lnTo>
                    <a:pt x="489" y="70150"/>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275" name="Freeform: Shape 274">
              <a:extLst>
                <a:ext uri="{FF2B5EF4-FFF2-40B4-BE49-F238E27FC236}">
                  <a16:creationId xmlns:a16="http://schemas.microsoft.com/office/drawing/2014/main" id="{266CB40F-A78F-339B-EE10-819879AB4F2F}"/>
                </a:ext>
              </a:extLst>
            </p:cNvPr>
            <p:cNvSpPr/>
            <p:nvPr/>
          </p:nvSpPr>
          <p:spPr>
            <a:xfrm>
              <a:off x="10530214" y="2856748"/>
              <a:ext cx="50776" cy="24756"/>
            </a:xfrm>
            <a:custGeom>
              <a:avLst/>
              <a:gdLst>
                <a:gd name="connsiteX0" fmla="*/ 51266 w 50776"/>
                <a:gd name="connsiteY0" fmla="*/ 89 h 24756"/>
                <a:gd name="connsiteX1" fmla="*/ 489 w 50776"/>
                <a:gd name="connsiteY1" fmla="*/ 89 h 24756"/>
              </a:gdLst>
              <a:ahLst/>
              <a:cxnLst>
                <a:cxn ang="0">
                  <a:pos x="connsiteX0" y="connsiteY0"/>
                </a:cxn>
                <a:cxn ang="0">
                  <a:pos x="connsiteX1" y="connsiteY1"/>
                </a:cxn>
              </a:cxnLst>
              <a:rect l="l" t="t" r="r" b="b"/>
              <a:pathLst>
                <a:path w="50776" h="24756">
                  <a:moveTo>
                    <a:pt x="51266" y="89"/>
                  </a:moveTo>
                  <a:lnTo>
                    <a:pt x="489" y="89"/>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276" name="Graphic 2">
            <a:extLst>
              <a:ext uri="{FF2B5EF4-FFF2-40B4-BE49-F238E27FC236}">
                <a16:creationId xmlns:a16="http://schemas.microsoft.com/office/drawing/2014/main" id="{1071AB17-9AE8-C2DB-1970-B4A2B0E5C9C6}"/>
              </a:ext>
            </a:extLst>
          </p:cNvPr>
          <p:cNvGrpSpPr/>
          <p:nvPr/>
        </p:nvGrpSpPr>
        <p:grpSpPr>
          <a:xfrm>
            <a:off x="4162327" y="2282418"/>
            <a:ext cx="24549" cy="34535"/>
            <a:chOff x="10516039" y="2821594"/>
            <a:chExt cx="50776" cy="70060"/>
          </a:xfrm>
        </p:grpSpPr>
        <p:sp>
          <p:nvSpPr>
            <p:cNvPr id="277" name="Freeform: Shape 276">
              <a:extLst>
                <a:ext uri="{FF2B5EF4-FFF2-40B4-BE49-F238E27FC236}">
                  <a16:creationId xmlns:a16="http://schemas.microsoft.com/office/drawing/2014/main" id="{FF6A511D-2581-0738-9210-14BCA08E59A1}"/>
                </a:ext>
              </a:extLst>
            </p:cNvPr>
            <p:cNvSpPr/>
            <p:nvPr/>
          </p:nvSpPr>
          <p:spPr>
            <a:xfrm>
              <a:off x="10541518" y="2821594"/>
              <a:ext cx="17942" cy="70060"/>
            </a:xfrm>
            <a:custGeom>
              <a:avLst/>
              <a:gdLst>
                <a:gd name="connsiteX0" fmla="*/ 488 w 17942"/>
                <a:gd name="connsiteY0" fmla="*/ 89 h 70060"/>
                <a:gd name="connsiteX1" fmla="*/ 488 w 17942"/>
                <a:gd name="connsiteY1" fmla="*/ 70150 h 70060"/>
              </a:gdLst>
              <a:ahLst/>
              <a:cxnLst>
                <a:cxn ang="0">
                  <a:pos x="connsiteX0" y="connsiteY0"/>
                </a:cxn>
                <a:cxn ang="0">
                  <a:pos x="connsiteX1" y="connsiteY1"/>
                </a:cxn>
              </a:cxnLst>
              <a:rect l="l" t="t" r="r" b="b"/>
              <a:pathLst>
                <a:path w="17942" h="70060">
                  <a:moveTo>
                    <a:pt x="488" y="89"/>
                  </a:moveTo>
                  <a:lnTo>
                    <a:pt x="488" y="70150"/>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278" name="Freeform: Shape 277">
              <a:extLst>
                <a:ext uri="{FF2B5EF4-FFF2-40B4-BE49-F238E27FC236}">
                  <a16:creationId xmlns:a16="http://schemas.microsoft.com/office/drawing/2014/main" id="{38247F08-C052-F072-34F1-FEEFE0FBB881}"/>
                </a:ext>
              </a:extLst>
            </p:cNvPr>
            <p:cNvSpPr/>
            <p:nvPr/>
          </p:nvSpPr>
          <p:spPr>
            <a:xfrm>
              <a:off x="10516039" y="2856748"/>
              <a:ext cx="50776" cy="24756"/>
            </a:xfrm>
            <a:custGeom>
              <a:avLst/>
              <a:gdLst>
                <a:gd name="connsiteX0" fmla="*/ 51265 w 50776"/>
                <a:gd name="connsiteY0" fmla="*/ 89 h 24756"/>
                <a:gd name="connsiteX1" fmla="*/ 488 w 50776"/>
                <a:gd name="connsiteY1" fmla="*/ 89 h 24756"/>
              </a:gdLst>
              <a:ahLst/>
              <a:cxnLst>
                <a:cxn ang="0">
                  <a:pos x="connsiteX0" y="connsiteY0"/>
                </a:cxn>
                <a:cxn ang="0">
                  <a:pos x="connsiteX1" y="connsiteY1"/>
                </a:cxn>
              </a:cxnLst>
              <a:rect l="l" t="t" r="r" b="b"/>
              <a:pathLst>
                <a:path w="50776" h="24756">
                  <a:moveTo>
                    <a:pt x="51265" y="89"/>
                  </a:moveTo>
                  <a:lnTo>
                    <a:pt x="488" y="89"/>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279" name="Graphic 2">
            <a:extLst>
              <a:ext uri="{FF2B5EF4-FFF2-40B4-BE49-F238E27FC236}">
                <a16:creationId xmlns:a16="http://schemas.microsoft.com/office/drawing/2014/main" id="{9AE079F5-EA5A-CE1F-15F7-514764D02698}"/>
              </a:ext>
            </a:extLst>
          </p:cNvPr>
          <p:cNvGrpSpPr/>
          <p:nvPr/>
        </p:nvGrpSpPr>
        <p:grpSpPr>
          <a:xfrm>
            <a:off x="3938345" y="2282418"/>
            <a:ext cx="24549" cy="34535"/>
            <a:chOff x="10052767" y="2821594"/>
            <a:chExt cx="50776" cy="70060"/>
          </a:xfrm>
        </p:grpSpPr>
        <p:sp>
          <p:nvSpPr>
            <p:cNvPr id="280" name="Freeform: Shape 279">
              <a:extLst>
                <a:ext uri="{FF2B5EF4-FFF2-40B4-BE49-F238E27FC236}">
                  <a16:creationId xmlns:a16="http://schemas.microsoft.com/office/drawing/2014/main" id="{865D2A5B-3E9D-EB0D-378C-5991E6EB1F9C}"/>
                </a:ext>
              </a:extLst>
            </p:cNvPr>
            <p:cNvSpPr/>
            <p:nvPr/>
          </p:nvSpPr>
          <p:spPr>
            <a:xfrm>
              <a:off x="10078245" y="2821594"/>
              <a:ext cx="17942" cy="70060"/>
            </a:xfrm>
            <a:custGeom>
              <a:avLst/>
              <a:gdLst>
                <a:gd name="connsiteX0" fmla="*/ 462 w 17942"/>
                <a:gd name="connsiteY0" fmla="*/ 89 h 70060"/>
                <a:gd name="connsiteX1" fmla="*/ 462 w 17942"/>
                <a:gd name="connsiteY1" fmla="*/ 70150 h 70060"/>
              </a:gdLst>
              <a:ahLst/>
              <a:cxnLst>
                <a:cxn ang="0">
                  <a:pos x="connsiteX0" y="connsiteY0"/>
                </a:cxn>
                <a:cxn ang="0">
                  <a:pos x="connsiteX1" y="connsiteY1"/>
                </a:cxn>
              </a:cxnLst>
              <a:rect l="l" t="t" r="r" b="b"/>
              <a:pathLst>
                <a:path w="17942" h="70060">
                  <a:moveTo>
                    <a:pt x="462" y="89"/>
                  </a:moveTo>
                  <a:lnTo>
                    <a:pt x="462" y="70150"/>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281" name="Freeform: Shape 280">
              <a:extLst>
                <a:ext uri="{FF2B5EF4-FFF2-40B4-BE49-F238E27FC236}">
                  <a16:creationId xmlns:a16="http://schemas.microsoft.com/office/drawing/2014/main" id="{1E3665CA-50E7-38C8-0725-24E484F08B5E}"/>
                </a:ext>
              </a:extLst>
            </p:cNvPr>
            <p:cNvSpPr/>
            <p:nvPr/>
          </p:nvSpPr>
          <p:spPr>
            <a:xfrm>
              <a:off x="10052767" y="2856748"/>
              <a:ext cx="50776" cy="24756"/>
            </a:xfrm>
            <a:custGeom>
              <a:avLst/>
              <a:gdLst>
                <a:gd name="connsiteX0" fmla="*/ 51239 w 50776"/>
                <a:gd name="connsiteY0" fmla="*/ 89 h 24756"/>
                <a:gd name="connsiteX1" fmla="*/ 462 w 50776"/>
                <a:gd name="connsiteY1" fmla="*/ 89 h 24756"/>
              </a:gdLst>
              <a:ahLst/>
              <a:cxnLst>
                <a:cxn ang="0">
                  <a:pos x="connsiteX0" y="connsiteY0"/>
                </a:cxn>
                <a:cxn ang="0">
                  <a:pos x="connsiteX1" y="connsiteY1"/>
                </a:cxn>
              </a:cxnLst>
              <a:rect l="l" t="t" r="r" b="b"/>
              <a:pathLst>
                <a:path w="50776" h="24756">
                  <a:moveTo>
                    <a:pt x="51239" y="89"/>
                  </a:moveTo>
                  <a:lnTo>
                    <a:pt x="462" y="89"/>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282" name="Graphic 2">
            <a:extLst>
              <a:ext uri="{FF2B5EF4-FFF2-40B4-BE49-F238E27FC236}">
                <a16:creationId xmlns:a16="http://schemas.microsoft.com/office/drawing/2014/main" id="{9F6C7191-8A41-EE47-7094-CB4EF8994DF8}"/>
              </a:ext>
            </a:extLst>
          </p:cNvPr>
          <p:cNvGrpSpPr/>
          <p:nvPr/>
        </p:nvGrpSpPr>
        <p:grpSpPr>
          <a:xfrm>
            <a:off x="3812039" y="2282418"/>
            <a:ext cx="24549" cy="34535"/>
            <a:chOff x="9791525" y="2821594"/>
            <a:chExt cx="50776" cy="70060"/>
          </a:xfrm>
        </p:grpSpPr>
        <p:sp>
          <p:nvSpPr>
            <p:cNvPr id="283" name="Freeform: Shape 282">
              <a:extLst>
                <a:ext uri="{FF2B5EF4-FFF2-40B4-BE49-F238E27FC236}">
                  <a16:creationId xmlns:a16="http://schemas.microsoft.com/office/drawing/2014/main" id="{5FC1C4DF-13D2-84B9-F562-265ACAD4D3C6}"/>
                </a:ext>
              </a:extLst>
            </p:cNvPr>
            <p:cNvSpPr/>
            <p:nvPr/>
          </p:nvSpPr>
          <p:spPr>
            <a:xfrm>
              <a:off x="9817003" y="2821594"/>
              <a:ext cx="17942" cy="70060"/>
            </a:xfrm>
            <a:custGeom>
              <a:avLst/>
              <a:gdLst>
                <a:gd name="connsiteX0" fmla="*/ 447 w 17942"/>
                <a:gd name="connsiteY0" fmla="*/ 89 h 70060"/>
                <a:gd name="connsiteX1" fmla="*/ 447 w 17942"/>
                <a:gd name="connsiteY1" fmla="*/ 70150 h 70060"/>
              </a:gdLst>
              <a:ahLst/>
              <a:cxnLst>
                <a:cxn ang="0">
                  <a:pos x="connsiteX0" y="connsiteY0"/>
                </a:cxn>
                <a:cxn ang="0">
                  <a:pos x="connsiteX1" y="connsiteY1"/>
                </a:cxn>
              </a:cxnLst>
              <a:rect l="l" t="t" r="r" b="b"/>
              <a:pathLst>
                <a:path w="17942" h="70060">
                  <a:moveTo>
                    <a:pt x="447" y="89"/>
                  </a:moveTo>
                  <a:lnTo>
                    <a:pt x="447" y="70150"/>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284" name="Freeform: Shape 283">
              <a:extLst>
                <a:ext uri="{FF2B5EF4-FFF2-40B4-BE49-F238E27FC236}">
                  <a16:creationId xmlns:a16="http://schemas.microsoft.com/office/drawing/2014/main" id="{C70C2DA0-29CC-52C6-9574-217B2A285C93}"/>
                </a:ext>
              </a:extLst>
            </p:cNvPr>
            <p:cNvSpPr/>
            <p:nvPr/>
          </p:nvSpPr>
          <p:spPr>
            <a:xfrm>
              <a:off x="9791525" y="2856748"/>
              <a:ext cx="50776" cy="24756"/>
            </a:xfrm>
            <a:custGeom>
              <a:avLst/>
              <a:gdLst>
                <a:gd name="connsiteX0" fmla="*/ 51224 w 50776"/>
                <a:gd name="connsiteY0" fmla="*/ 89 h 24756"/>
                <a:gd name="connsiteX1" fmla="*/ 447 w 50776"/>
                <a:gd name="connsiteY1" fmla="*/ 89 h 24756"/>
              </a:gdLst>
              <a:ahLst/>
              <a:cxnLst>
                <a:cxn ang="0">
                  <a:pos x="connsiteX0" y="connsiteY0"/>
                </a:cxn>
                <a:cxn ang="0">
                  <a:pos x="connsiteX1" y="connsiteY1"/>
                </a:cxn>
              </a:cxnLst>
              <a:rect l="l" t="t" r="r" b="b"/>
              <a:pathLst>
                <a:path w="50776" h="24756">
                  <a:moveTo>
                    <a:pt x="51224" y="89"/>
                  </a:moveTo>
                  <a:lnTo>
                    <a:pt x="447" y="89"/>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285" name="Graphic 2">
            <a:extLst>
              <a:ext uri="{FF2B5EF4-FFF2-40B4-BE49-F238E27FC236}">
                <a16:creationId xmlns:a16="http://schemas.microsoft.com/office/drawing/2014/main" id="{8F3E9ADA-967D-18DF-D97A-B8D9293240FD}"/>
              </a:ext>
            </a:extLst>
          </p:cNvPr>
          <p:cNvGrpSpPr/>
          <p:nvPr/>
        </p:nvGrpSpPr>
        <p:grpSpPr>
          <a:xfrm>
            <a:off x="3804406" y="2282418"/>
            <a:ext cx="24549" cy="34535"/>
            <a:chOff x="9775736" y="2821594"/>
            <a:chExt cx="50776" cy="70060"/>
          </a:xfrm>
        </p:grpSpPr>
        <p:sp>
          <p:nvSpPr>
            <p:cNvPr id="286" name="Freeform: Shape 285">
              <a:extLst>
                <a:ext uri="{FF2B5EF4-FFF2-40B4-BE49-F238E27FC236}">
                  <a16:creationId xmlns:a16="http://schemas.microsoft.com/office/drawing/2014/main" id="{5BCFF0BE-7B04-4E21-3487-98E0595C5C97}"/>
                </a:ext>
              </a:extLst>
            </p:cNvPr>
            <p:cNvSpPr/>
            <p:nvPr/>
          </p:nvSpPr>
          <p:spPr>
            <a:xfrm>
              <a:off x="9801214" y="2821594"/>
              <a:ext cx="17942" cy="70060"/>
            </a:xfrm>
            <a:custGeom>
              <a:avLst/>
              <a:gdLst>
                <a:gd name="connsiteX0" fmla="*/ 447 w 17942"/>
                <a:gd name="connsiteY0" fmla="*/ 89 h 70060"/>
                <a:gd name="connsiteX1" fmla="*/ 447 w 17942"/>
                <a:gd name="connsiteY1" fmla="*/ 70150 h 70060"/>
              </a:gdLst>
              <a:ahLst/>
              <a:cxnLst>
                <a:cxn ang="0">
                  <a:pos x="connsiteX0" y="connsiteY0"/>
                </a:cxn>
                <a:cxn ang="0">
                  <a:pos x="connsiteX1" y="connsiteY1"/>
                </a:cxn>
              </a:cxnLst>
              <a:rect l="l" t="t" r="r" b="b"/>
              <a:pathLst>
                <a:path w="17942" h="70060">
                  <a:moveTo>
                    <a:pt x="447" y="89"/>
                  </a:moveTo>
                  <a:lnTo>
                    <a:pt x="447" y="70150"/>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287" name="Freeform: Shape 286">
              <a:extLst>
                <a:ext uri="{FF2B5EF4-FFF2-40B4-BE49-F238E27FC236}">
                  <a16:creationId xmlns:a16="http://schemas.microsoft.com/office/drawing/2014/main" id="{3FF58345-0FFD-845F-230A-496A6E4095CD}"/>
                </a:ext>
              </a:extLst>
            </p:cNvPr>
            <p:cNvSpPr/>
            <p:nvPr/>
          </p:nvSpPr>
          <p:spPr>
            <a:xfrm>
              <a:off x="9775736" y="2856748"/>
              <a:ext cx="50776" cy="24756"/>
            </a:xfrm>
            <a:custGeom>
              <a:avLst/>
              <a:gdLst>
                <a:gd name="connsiteX0" fmla="*/ 51224 w 50776"/>
                <a:gd name="connsiteY0" fmla="*/ 89 h 24756"/>
                <a:gd name="connsiteX1" fmla="*/ 447 w 50776"/>
                <a:gd name="connsiteY1" fmla="*/ 89 h 24756"/>
              </a:gdLst>
              <a:ahLst/>
              <a:cxnLst>
                <a:cxn ang="0">
                  <a:pos x="connsiteX0" y="connsiteY0"/>
                </a:cxn>
                <a:cxn ang="0">
                  <a:pos x="connsiteX1" y="connsiteY1"/>
                </a:cxn>
              </a:cxnLst>
              <a:rect l="l" t="t" r="r" b="b"/>
              <a:pathLst>
                <a:path w="50776" h="24756">
                  <a:moveTo>
                    <a:pt x="51224" y="89"/>
                  </a:moveTo>
                  <a:lnTo>
                    <a:pt x="447" y="89"/>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288" name="Graphic 2">
            <a:extLst>
              <a:ext uri="{FF2B5EF4-FFF2-40B4-BE49-F238E27FC236}">
                <a16:creationId xmlns:a16="http://schemas.microsoft.com/office/drawing/2014/main" id="{6E4EB4FB-138F-A379-ED2C-D1D8FD0962C1}"/>
              </a:ext>
            </a:extLst>
          </p:cNvPr>
          <p:cNvGrpSpPr/>
          <p:nvPr/>
        </p:nvGrpSpPr>
        <p:grpSpPr>
          <a:xfrm>
            <a:off x="3801717" y="2282418"/>
            <a:ext cx="24549" cy="34535"/>
            <a:chOff x="9770174" y="2821594"/>
            <a:chExt cx="50776" cy="70060"/>
          </a:xfrm>
        </p:grpSpPr>
        <p:sp>
          <p:nvSpPr>
            <p:cNvPr id="289" name="Freeform: Shape 288">
              <a:extLst>
                <a:ext uri="{FF2B5EF4-FFF2-40B4-BE49-F238E27FC236}">
                  <a16:creationId xmlns:a16="http://schemas.microsoft.com/office/drawing/2014/main" id="{CDAAF02D-E194-A925-EB4D-0D37B611EC66}"/>
                </a:ext>
              </a:extLst>
            </p:cNvPr>
            <p:cNvSpPr/>
            <p:nvPr/>
          </p:nvSpPr>
          <p:spPr>
            <a:xfrm>
              <a:off x="9795652" y="2821594"/>
              <a:ext cx="17942" cy="70060"/>
            </a:xfrm>
            <a:custGeom>
              <a:avLst/>
              <a:gdLst>
                <a:gd name="connsiteX0" fmla="*/ 446 w 17942"/>
                <a:gd name="connsiteY0" fmla="*/ 89 h 70060"/>
                <a:gd name="connsiteX1" fmla="*/ 446 w 17942"/>
                <a:gd name="connsiteY1" fmla="*/ 70150 h 70060"/>
              </a:gdLst>
              <a:ahLst/>
              <a:cxnLst>
                <a:cxn ang="0">
                  <a:pos x="connsiteX0" y="connsiteY0"/>
                </a:cxn>
                <a:cxn ang="0">
                  <a:pos x="connsiteX1" y="connsiteY1"/>
                </a:cxn>
              </a:cxnLst>
              <a:rect l="l" t="t" r="r" b="b"/>
              <a:pathLst>
                <a:path w="17942" h="70060">
                  <a:moveTo>
                    <a:pt x="446" y="89"/>
                  </a:moveTo>
                  <a:lnTo>
                    <a:pt x="446" y="70150"/>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290" name="Freeform: Shape 289">
              <a:extLst>
                <a:ext uri="{FF2B5EF4-FFF2-40B4-BE49-F238E27FC236}">
                  <a16:creationId xmlns:a16="http://schemas.microsoft.com/office/drawing/2014/main" id="{DF21CF93-C87C-5FD4-3FE1-6838A2259B67}"/>
                </a:ext>
              </a:extLst>
            </p:cNvPr>
            <p:cNvSpPr/>
            <p:nvPr/>
          </p:nvSpPr>
          <p:spPr>
            <a:xfrm>
              <a:off x="9770174" y="2856748"/>
              <a:ext cx="50776" cy="24756"/>
            </a:xfrm>
            <a:custGeom>
              <a:avLst/>
              <a:gdLst>
                <a:gd name="connsiteX0" fmla="*/ 51223 w 50776"/>
                <a:gd name="connsiteY0" fmla="*/ 89 h 24756"/>
                <a:gd name="connsiteX1" fmla="*/ 446 w 50776"/>
                <a:gd name="connsiteY1" fmla="*/ 89 h 24756"/>
              </a:gdLst>
              <a:ahLst/>
              <a:cxnLst>
                <a:cxn ang="0">
                  <a:pos x="connsiteX0" y="connsiteY0"/>
                </a:cxn>
                <a:cxn ang="0">
                  <a:pos x="connsiteX1" y="connsiteY1"/>
                </a:cxn>
              </a:cxnLst>
              <a:rect l="l" t="t" r="r" b="b"/>
              <a:pathLst>
                <a:path w="50776" h="24756">
                  <a:moveTo>
                    <a:pt x="51223" y="89"/>
                  </a:moveTo>
                  <a:lnTo>
                    <a:pt x="446" y="89"/>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291" name="Graphic 2">
            <a:extLst>
              <a:ext uri="{FF2B5EF4-FFF2-40B4-BE49-F238E27FC236}">
                <a16:creationId xmlns:a16="http://schemas.microsoft.com/office/drawing/2014/main" id="{63F484D0-2818-CCCD-D950-63B7C7EFBD2D}"/>
              </a:ext>
            </a:extLst>
          </p:cNvPr>
          <p:cNvGrpSpPr/>
          <p:nvPr/>
        </p:nvGrpSpPr>
        <p:grpSpPr>
          <a:xfrm>
            <a:off x="3798854" y="2282418"/>
            <a:ext cx="24549" cy="34535"/>
            <a:chOff x="9764253" y="2821594"/>
            <a:chExt cx="50776" cy="70060"/>
          </a:xfrm>
        </p:grpSpPr>
        <p:sp>
          <p:nvSpPr>
            <p:cNvPr id="292" name="Freeform: Shape 291">
              <a:extLst>
                <a:ext uri="{FF2B5EF4-FFF2-40B4-BE49-F238E27FC236}">
                  <a16:creationId xmlns:a16="http://schemas.microsoft.com/office/drawing/2014/main" id="{8C3B690D-4343-68D0-DCD9-154992F34D94}"/>
                </a:ext>
              </a:extLst>
            </p:cNvPr>
            <p:cNvSpPr/>
            <p:nvPr/>
          </p:nvSpPr>
          <p:spPr>
            <a:xfrm>
              <a:off x="9789731" y="2821594"/>
              <a:ext cx="17942" cy="70060"/>
            </a:xfrm>
            <a:custGeom>
              <a:avLst/>
              <a:gdLst>
                <a:gd name="connsiteX0" fmla="*/ 446 w 17942"/>
                <a:gd name="connsiteY0" fmla="*/ 89 h 70060"/>
                <a:gd name="connsiteX1" fmla="*/ 446 w 17942"/>
                <a:gd name="connsiteY1" fmla="*/ 70150 h 70060"/>
              </a:gdLst>
              <a:ahLst/>
              <a:cxnLst>
                <a:cxn ang="0">
                  <a:pos x="connsiteX0" y="connsiteY0"/>
                </a:cxn>
                <a:cxn ang="0">
                  <a:pos x="connsiteX1" y="connsiteY1"/>
                </a:cxn>
              </a:cxnLst>
              <a:rect l="l" t="t" r="r" b="b"/>
              <a:pathLst>
                <a:path w="17942" h="70060">
                  <a:moveTo>
                    <a:pt x="446" y="89"/>
                  </a:moveTo>
                  <a:lnTo>
                    <a:pt x="446" y="70150"/>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293" name="Freeform: Shape 292">
              <a:extLst>
                <a:ext uri="{FF2B5EF4-FFF2-40B4-BE49-F238E27FC236}">
                  <a16:creationId xmlns:a16="http://schemas.microsoft.com/office/drawing/2014/main" id="{DD9CA491-753F-D7F6-1CF2-CD35107E1F82}"/>
                </a:ext>
              </a:extLst>
            </p:cNvPr>
            <p:cNvSpPr/>
            <p:nvPr/>
          </p:nvSpPr>
          <p:spPr>
            <a:xfrm>
              <a:off x="9764253" y="2856748"/>
              <a:ext cx="50776" cy="24756"/>
            </a:xfrm>
            <a:custGeom>
              <a:avLst/>
              <a:gdLst>
                <a:gd name="connsiteX0" fmla="*/ 51223 w 50776"/>
                <a:gd name="connsiteY0" fmla="*/ 89 h 24756"/>
                <a:gd name="connsiteX1" fmla="*/ 446 w 50776"/>
                <a:gd name="connsiteY1" fmla="*/ 89 h 24756"/>
              </a:gdLst>
              <a:ahLst/>
              <a:cxnLst>
                <a:cxn ang="0">
                  <a:pos x="connsiteX0" y="connsiteY0"/>
                </a:cxn>
                <a:cxn ang="0">
                  <a:pos x="connsiteX1" y="connsiteY1"/>
                </a:cxn>
              </a:cxnLst>
              <a:rect l="l" t="t" r="r" b="b"/>
              <a:pathLst>
                <a:path w="50776" h="24756">
                  <a:moveTo>
                    <a:pt x="51223" y="89"/>
                  </a:moveTo>
                  <a:lnTo>
                    <a:pt x="446" y="89"/>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294" name="Graphic 2">
            <a:extLst>
              <a:ext uri="{FF2B5EF4-FFF2-40B4-BE49-F238E27FC236}">
                <a16:creationId xmlns:a16="http://schemas.microsoft.com/office/drawing/2014/main" id="{00D619B1-37BD-C25C-865B-D9D5078ED494}"/>
              </a:ext>
            </a:extLst>
          </p:cNvPr>
          <p:cNvGrpSpPr/>
          <p:nvPr/>
        </p:nvGrpSpPr>
        <p:grpSpPr>
          <a:xfrm>
            <a:off x="3784541" y="2282418"/>
            <a:ext cx="24549" cy="34535"/>
            <a:chOff x="9734648" y="2821594"/>
            <a:chExt cx="50776" cy="70060"/>
          </a:xfrm>
        </p:grpSpPr>
        <p:sp>
          <p:nvSpPr>
            <p:cNvPr id="295" name="Freeform: Shape 294">
              <a:extLst>
                <a:ext uri="{FF2B5EF4-FFF2-40B4-BE49-F238E27FC236}">
                  <a16:creationId xmlns:a16="http://schemas.microsoft.com/office/drawing/2014/main" id="{9E2DA5A3-7225-D6BA-8D35-079069B90144}"/>
                </a:ext>
              </a:extLst>
            </p:cNvPr>
            <p:cNvSpPr/>
            <p:nvPr/>
          </p:nvSpPr>
          <p:spPr>
            <a:xfrm>
              <a:off x="9760126" y="2821594"/>
              <a:ext cx="17942" cy="70060"/>
            </a:xfrm>
            <a:custGeom>
              <a:avLst/>
              <a:gdLst>
                <a:gd name="connsiteX0" fmla="*/ 444 w 17942"/>
                <a:gd name="connsiteY0" fmla="*/ 89 h 70060"/>
                <a:gd name="connsiteX1" fmla="*/ 444 w 17942"/>
                <a:gd name="connsiteY1" fmla="*/ 70150 h 70060"/>
              </a:gdLst>
              <a:ahLst/>
              <a:cxnLst>
                <a:cxn ang="0">
                  <a:pos x="connsiteX0" y="connsiteY0"/>
                </a:cxn>
                <a:cxn ang="0">
                  <a:pos x="connsiteX1" y="connsiteY1"/>
                </a:cxn>
              </a:cxnLst>
              <a:rect l="l" t="t" r="r" b="b"/>
              <a:pathLst>
                <a:path w="17942" h="70060">
                  <a:moveTo>
                    <a:pt x="444" y="89"/>
                  </a:moveTo>
                  <a:lnTo>
                    <a:pt x="444" y="70150"/>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296" name="Freeform: Shape 295">
              <a:extLst>
                <a:ext uri="{FF2B5EF4-FFF2-40B4-BE49-F238E27FC236}">
                  <a16:creationId xmlns:a16="http://schemas.microsoft.com/office/drawing/2014/main" id="{11B3A7F3-93B1-75BD-3B83-27DA69195874}"/>
                </a:ext>
              </a:extLst>
            </p:cNvPr>
            <p:cNvSpPr/>
            <p:nvPr/>
          </p:nvSpPr>
          <p:spPr>
            <a:xfrm>
              <a:off x="9734648" y="2856748"/>
              <a:ext cx="50776" cy="24756"/>
            </a:xfrm>
            <a:custGeom>
              <a:avLst/>
              <a:gdLst>
                <a:gd name="connsiteX0" fmla="*/ 51221 w 50776"/>
                <a:gd name="connsiteY0" fmla="*/ 89 h 24756"/>
                <a:gd name="connsiteX1" fmla="*/ 444 w 50776"/>
                <a:gd name="connsiteY1" fmla="*/ 89 h 24756"/>
              </a:gdLst>
              <a:ahLst/>
              <a:cxnLst>
                <a:cxn ang="0">
                  <a:pos x="connsiteX0" y="connsiteY0"/>
                </a:cxn>
                <a:cxn ang="0">
                  <a:pos x="connsiteX1" y="connsiteY1"/>
                </a:cxn>
              </a:cxnLst>
              <a:rect l="l" t="t" r="r" b="b"/>
              <a:pathLst>
                <a:path w="50776" h="24756">
                  <a:moveTo>
                    <a:pt x="51221" y="89"/>
                  </a:moveTo>
                  <a:lnTo>
                    <a:pt x="444" y="89"/>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297" name="Graphic 2">
            <a:extLst>
              <a:ext uri="{FF2B5EF4-FFF2-40B4-BE49-F238E27FC236}">
                <a16:creationId xmlns:a16="http://schemas.microsoft.com/office/drawing/2014/main" id="{2CD2E66A-A4CB-015C-6874-4BDCD9D3A74D}"/>
              </a:ext>
            </a:extLst>
          </p:cNvPr>
          <p:cNvGrpSpPr/>
          <p:nvPr/>
        </p:nvGrpSpPr>
        <p:grpSpPr>
          <a:xfrm>
            <a:off x="3778208" y="2282418"/>
            <a:ext cx="24549" cy="34535"/>
            <a:chOff x="9721550" y="2821594"/>
            <a:chExt cx="50776" cy="70060"/>
          </a:xfrm>
        </p:grpSpPr>
        <p:sp>
          <p:nvSpPr>
            <p:cNvPr id="298" name="Freeform: Shape 297">
              <a:extLst>
                <a:ext uri="{FF2B5EF4-FFF2-40B4-BE49-F238E27FC236}">
                  <a16:creationId xmlns:a16="http://schemas.microsoft.com/office/drawing/2014/main" id="{6D9F033C-EF6E-CDCC-E951-6F092172CC23}"/>
                </a:ext>
              </a:extLst>
            </p:cNvPr>
            <p:cNvSpPr/>
            <p:nvPr/>
          </p:nvSpPr>
          <p:spPr>
            <a:xfrm>
              <a:off x="9747028" y="2821594"/>
              <a:ext cx="17942" cy="70060"/>
            </a:xfrm>
            <a:custGeom>
              <a:avLst/>
              <a:gdLst>
                <a:gd name="connsiteX0" fmla="*/ 444 w 17942"/>
                <a:gd name="connsiteY0" fmla="*/ 89 h 70060"/>
                <a:gd name="connsiteX1" fmla="*/ 444 w 17942"/>
                <a:gd name="connsiteY1" fmla="*/ 70150 h 70060"/>
              </a:gdLst>
              <a:ahLst/>
              <a:cxnLst>
                <a:cxn ang="0">
                  <a:pos x="connsiteX0" y="connsiteY0"/>
                </a:cxn>
                <a:cxn ang="0">
                  <a:pos x="connsiteX1" y="connsiteY1"/>
                </a:cxn>
              </a:cxnLst>
              <a:rect l="l" t="t" r="r" b="b"/>
              <a:pathLst>
                <a:path w="17942" h="70060">
                  <a:moveTo>
                    <a:pt x="444" y="89"/>
                  </a:moveTo>
                  <a:lnTo>
                    <a:pt x="444" y="70150"/>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299" name="Freeform: Shape 298">
              <a:extLst>
                <a:ext uri="{FF2B5EF4-FFF2-40B4-BE49-F238E27FC236}">
                  <a16:creationId xmlns:a16="http://schemas.microsoft.com/office/drawing/2014/main" id="{8EB37B3A-2552-DA15-2EB5-8EC34A630E0B}"/>
                </a:ext>
              </a:extLst>
            </p:cNvPr>
            <p:cNvSpPr/>
            <p:nvPr/>
          </p:nvSpPr>
          <p:spPr>
            <a:xfrm>
              <a:off x="9721550" y="2856748"/>
              <a:ext cx="50776" cy="24756"/>
            </a:xfrm>
            <a:custGeom>
              <a:avLst/>
              <a:gdLst>
                <a:gd name="connsiteX0" fmla="*/ 51221 w 50776"/>
                <a:gd name="connsiteY0" fmla="*/ 89 h 24756"/>
                <a:gd name="connsiteX1" fmla="*/ 444 w 50776"/>
                <a:gd name="connsiteY1" fmla="*/ 89 h 24756"/>
              </a:gdLst>
              <a:ahLst/>
              <a:cxnLst>
                <a:cxn ang="0">
                  <a:pos x="connsiteX0" y="connsiteY0"/>
                </a:cxn>
                <a:cxn ang="0">
                  <a:pos x="connsiteX1" y="connsiteY1"/>
                </a:cxn>
              </a:cxnLst>
              <a:rect l="l" t="t" r="r" b="b"/>
              <a:pathLst>
                <a:path w="50776" h="24756">
                  <a:moveTo>
                    <a:pt x="51221" y="89"/>
                  </a:moveTo>
                  <a:lnTo>
                    <a:pt x="444" y="89"/>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300" name="Graphic 2">
            <a:extLst>
              <a:ext uri="{FF2B5EF4-FFF2-40B4-BE49-F238E27FC236}">
                <a16:creationId xmlns:a16="http://schemas.microsoft.com/office/drawing/2014/main" id="{E697B260-6E57-14D6-75BE-557F6CBCC176}"/>
              </a:ext>
            </a:extLst>
          </p:cNvPr>
          <p:cNvGrpSpPr/>
          <p:nvPr/>
        </p:nvGrpSpPr>
        <p:grpSpPr>
          <a:xfrm>
            <a:off x="3573224" y="2282418"/>
            <a:ext cx="24549" cy="34535"/>
            <a:chOff x="9297571" y="2821594"/>
            <a:chExt cx="50776" cy="70060"/>
          </a:xfrm>
        </p:grpSpPr>
        <p:sp>
          <p:nvSpPr>
            <p:cNvPr id="301" name="Freeform: Shape 300">
              <a:extLst>
                <a:ext uri="{FF2B5EF4-FFF2-40B4-BE49-F238E27FC236}">
                  <a16:creationId xmlns:a16="http://schemas.microsoft.com/office/drawing/2014/main" id="{3C13FAC6-2877-1FC7-A0AF-778183D28F2C}"/>
                </a:ext>
              </a:extLst>
            </p:cNvPr>
            <p:cNvSpPr/>
            <p:nvPr/>
          </p:nvSpPr>
          <p:spPr>
            <a:xfrm>
              <a:off x="9323049" y="2821594"/>
              <a:ext cx="17942" cy="70060"/>
            </a:xfrm>
            <a:custGeom>
              <a:avLst/>
              <a:gdLst>
                <a:gd name="connsiteX0" fmla="*/ 420 w 17942"/>
                <a:gd name="connsiteY0" fmla="*/ 89 h 70060"/>
                <a:gd name="connsiteX1" fmla="*/ 420 w 17942"/>
                <a:gd name="connsiteY1" fmla="*/ 70150 h 70060"/>
              </a:gdLst>
              <a:ahLst/>
              <a:cxnLst>
                <a:cxn ang="0">
                  <a:pos x="connsiteX0" y="connsiteY0"/>
                </a:cxn>
                <a:cxn ang="0">
                  <a:pos x="connsiteX1" y="connsiteY1"/>
                </a:cxn>
              </a:cxnLst>
              <a:rect l="l" t="t" r="r" b="b"/>
              <a:pathLst>
                <a:path w="17942" h="70060">
                  <a:moveTo>
                    <a:pt x="420" y="89"/>
                  </a:moveTo>
                  <a:lnTo>
                    <a:pt x="420" y="70150"/>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302" name="Freeform: Shape 301">
              <a:extLst>
                <a:ext uri="{FF2B5EF4-FFF2-40B4-BE49-F238E27FC236}">
                  <a16:creationId xmlns:a16="http://schemas.microsoft.com/office/drawing/2014/main" id="{402EEB58-9662-F397-8FC6-34121711FAC1}"/>
                </a:ext>
              </a:extLst>
            </p:cNvPr>
            <p:cNvSpPr/>
            <p:nvPr/>
          </p:nvSpPr>
          <p:spPr>
            <a:xfrm>
              <a:off x="9297571" y="2856748"/>
              <a:ext cx="50776" cy="24756"/>
            </a:xfrm>
            <a:custGeom>
              <a:avLst/>
              <a:gdLst>
                <a:gd name="connsiteX0" fmla="*/ 51197 w 50776"/>
                <a:gd name="connsiteY0" fmla="*/ 89 h 24756"/>
                <a:gd name="connsiteX1" fmla="*/ 420 w 50776"/>
                <a:gd name="connsiteY1" fmla="*/ 89 h 24756"/>
              </a:gdLst>
              <a:ahLst/>
              <a:cxnLst>
                <a:cxn ang="0">
                  <a:pos x="connsiteX0" y="connsiteY0"/>
                </a:cxn>
                <a:cxn ang="0">
                  <a:pos x="connsiteX1" y="connsiteY1"/>
                </a:cxn>
              </a:cxnLst>
              <a:rect l="l" t="t" r="r" b="b"/>
              <a:pathLst>
                <a:path w="50776" h="24756">
                  <a:moveTo>
                    <a:pt x="51197" y="89"/>
                  </a:moveTo>
                  <a:lnTo>
                    <a:pt x="420" y="89"/>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303" name="Graphic 2">
            <a:extLst>
              <a:ext uri="{FF2B5EF4-FFF2-40B4-BE49-F238E27FC236}">
                <a16:creationId xmlns:a16="http://schemas.microsoft.com/office/drawing/2014/main" id="{9CDDE13E-6554-2599-A5DE-EAB5123360CA}"/>
              </a:ext>
            </a:extLst>
          </p:cNvPr>
          <p:cNvGrpSpPr/>
          <p:nvPr/>
        </p:nvGrpSpPr>
        <p:grpSpPr>
          <a:xfrm>
            <a:off x="3481965" y="2282418"/>
            <a:ext cx="24549" cy="34535"/>
            <a:chOff x="9108817" y="2821594"/>
            <a:chExt cx="50776" cy="70060"/>
          </a:xfrm>
        </p:grpSpPr>
        <p:sp>
          <p:nvSpPr>
            <p:cNvPr id="304" name="Freeform: Shape 303">
              <a:extLst>
                <a:ext uri="{FF2B5EF4-FFF2-40B4-BE49-F238E27FC236}">
                  <a16:creationId xmlns:a16="http://schemas.microsoft.com/office/drawing/2014/main" id="{6D37AAAF-E028-EA75-75A5-082BD1C4D472}"/>
                </a:ext>
              </a:extLst>
            </p:cNvPr>
            <p:cNvSpPr/>
            <p:nvPr/>
          </p:nvSpPr>
          <p:spPr>
            <a:xfrm>
              <a:off x="9134295" y="2821594"/>
              <a:ext cx="17942" cy="70060"/>
            </a:xfrm>
            <a:custGeom>
              <a:avLst/>
              <a:gdLst>
                <a:gd name="connsiteX0" fmla="*/ 409 w 17942"/>
                <a:gd name="connsiteY0" fmla="*/ 89 h 70060"/>
                <a:gd name="connsiteX1" fmla="*/ 409 w 17942"/>
                <a:gd name="connsiteY1" fmla="*/ 70150 h 70060"/>
              </a:gdLst>
              <a:ahLst/>
              <a:cxnLst>
                <a:cxn ang="0">
                  <a:pos x="connsiteX0" y="connsiteY0"/>
                </a:cxn>
                <a:cxn ang="0">
                  <a:pos x="connsiteX1" y="connsiteY1"/>
                </a:cxn>
              </a:cxnLst>
              <a:rect l="l" t="t" r="r" b="b"/>
              <a:pathLst>
                <a:path w="17942" h="70060">
                  <a:moveTo>
                    <a:pt x="409" y="89"/>
                  </a:moveTo>
                  <a:lnTo>
                    <a:pt x="409" y="70150"/>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305" name="Freeform: Shape 304">
              <a:extLst>
                <a:ext uri="{FF2B5EF4-FFF2-40B4-BE49-F238E27FC236}">
                  <a16:creationId xmlns:a16="http://schemas.microsoft.com/office/drawing/2014/main" id="{9FD2B5C4-EA41-A6DA-FE44-205EFAF8BD38}"/>
                </a:ext>
              </a:extLst>
            </p:cNvPr>
            <p:cNvSpPr/>
            <p:nvPr/>
          </p:nvSpPr>
          <p:spPr>
            <a:xfrm>
              <a:off x="9108817" y="2856748"/>
              <a:ext cx="50776" cy="24756"/>
            </a:xfrm>
            <a:custGeom>
              <a:avLst/>
              <a:gdLst>
                <a:gd name="connsiteX0" fmla="*/ 51186 w 50776"/>
                <a:gd name="connsiteY0" fmla="*/ 89 h 24756"/>
                <a:gd name="connsiteX1" fmla="*/ 409 w 50776"/>
                <a:gd name="connsiteY1" fmla="*/ 89 h 24756"/>
              </a:gdLst>
              <a:ahLst/>
              <a:cxnLst>
                <a:cxn ang="0">
                  <a:pos x="connsiteX0" y="connsiteY0"/>
                </a:cxn>
                <a:cxn ang="0">
                  <a:pos x="connsiteX1" y="connsiteY1"/>
                </a:cxn>
              </a:cxnLst>
              <a:rect l="l" t="t" r="r" b="b"/>
              <a:pathLst>
                <a:path w="50776" h="24756">
                  <a:moveTo>
                    <a:pt x="51186" y="89"/>
                  </a:moveTo>
                  <a:lnTo>
                    <a:pt x="409" y="89"/>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306" name="Graphic 2">
            <a:extLst>
              <a:ext uri="{FF2B5EF4-FFF2-40B4-BE49-F238E27FC236}">
                <a16:creationId xmlns:a16="http://schemas.microsoft.com/office/drawing/2014/main" id="{036BC17D-0A55-800B-6146-394E8A6D458C}"/>
              </a:ext>
            </a:extLst>
          </p:cNvPr>
          <p:cNvGrpSpPr/>
          <p:nvPr/>
        </p:nvGrpSpPr>
        <p:grpSpPr>
          <a:xfrm>
            <a:off x="3465309" y="2282418"/>
            <a:ext cx="24549" cy="34535"/>
            <a:chOff x="9074368" y="2821594"/>
            <a:chExt cx="50776" cy="70060"/>
          </a:xfrm>
        </p:grpSpPr>
        <p:sp>
          <p:nvSpPr>
            <p:cNvPr id="307" name="Freeform: Shape 306">
              <a:extLst>
                <a:ext uri="{FF2B5EF4-FFF2-40B4-BE49-F238E27FC236}">
                  <a16:creationId xmlns:a16="http://schemas.microsoft.com/office/drawing/2014/main" id="{82573A73-A14B-C286-7E28-EEFF9CBF184E}"/>
                </a:ext>
              </a:extLst>
            </p:cNvPr>
            <p:cNvSpPr/>
            <p:nvPr/>
          </p:nvSpPr>
          <p:spPr>
            <a:xfrm>
              <a:off x="9099846" y="2821594"/>
              <a:ext cx="17942" cy="70060"/>
            </a:xfrm>
            <a:custGeom>
              <a:avLst/>
              <a:gdLst>
                <a:gd name="connsiteX0" fmla="*/ 407 w 17942"/>
                <a:gd name="connsiteY0" fmla="*/ 89 h 70060"/>
                <a:gd name="connsiteX1" fmla="*/ 407 w 17942"/>
                <a:gd name="connsiteY1" fmla="*/ 70150 h 70060"/>
              </a:gdLst>
              <a:ahLst/>
              <a:cxnLst>
                <a:cxn ang="0">
                  <a:pos x="connsiteX0" y="connsiteY0"/>
                </a:cxn>
                <a:cxn ang="0">
                  <a:pos x="connsiteX1" y="connsiteY1"/>
                </a:cxn>
              </a:cxnLst>
              <a:rect l="l" t="t" r="r" b="b"/>
              <a:pathLst>
                <a:path w="17942" h="70060">
                  <a:moveTo>
                    <a:pt x="407" y="89"/>
                  </a:moveTo>
                  <a:lnTo>
                    <a:pt x="407" y="70150"/>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308" name="Freeform: Shape 307">
              <a:extLst>
                <a:ext uri="{FF2B5EF4-FFF2-40B4-BE49-F238E27FC236}">
                  <a16:creationId xmlns:a16="http://schemas.microsoft.com/office/drawing/2014/main" id="{46CCEC8F-1056-12DC-BC90-9AB1842D80C8}"/>
                </a:ext>
              </a:extLst>
            </p:cNvPr>
            <p:cNvSpPr/>
            <p:nvPr/>
          </p:nvSpPr>
          <p:spPr>
            <a:xfrm>
              <a:off x="9074368" y="2856748"/>
              <a:ext cx="50776" cy="24756"/>
            </a:xfrm>
            <a:custGeom>
              <a:avLst/>
              <a:gdLst>
                <a:gd name="connsiteX0" fmla="*/ 51184 w 50776"/>
                <a:gd name="connsiteY0" fmla="*/ 89 h 24756"/>
                <a:gd name="connsiteX1" fmla="*/ 408 w 50776"/>
                <a:gd name="connsiteY1" fmla="*/ 89 h 24756"/>
              </a:gdLst>
              <a:ahLst/>
              <a:cxnLst>
                <a:cxn ang="0">
                  <a:pos x="connsiteX0" y="connsiteY0"/>
                </a:cxn>
                <a:cxn ang="0">
                  <a:pos x="connsiteX1" y="connsiteY1"/>
                </a:cxn>
              </a:cxnLst>
              <a:rect l="l" t="t" r="r" b="b"/>
              <a:pathLst>
                <a:path w="50776" h="24756">
                  <a:moveTo>
                    <a:pt x="51184" y="89"/>
                  </a:moveTo>
                  <a:lnTo>
                    <a:pt x="408" y="89"/>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309" name="Graphic 2">
            <a:extLst>
              <a:ext uri="{FF2B5EF4-FFF2-40B4-BE49-F238E27FC236}">
                <a16:creationId xmlns:a16="http://schemas.microsoft.com/office/drawing/2014/main" id="{252EDDE6-C8AB-8B96-15AD-EACAA7787FA3}"/>
              </a:ext>
            </a:extLst>
          </p:cNvPr>
          <p:cNvGrpSpPr/>
          <p:nvPr/>
        </p:nvGrpSpPr>
        <p:grpSpPr>
          <a:xfrm>
            <a:off x="3436769" y="2282418"/>
            <a:ext cx="24549" cy="34535"/>
            <a:chOff x="9015337" y="2821594"/>
            <a:chExt cx="50776" cy="70060"/>
          </a:xfrm>
        </p:grpSpPr>
        <p:sp>
          <p:nvSpPr>
            <p:cNvPr id="310" name="Freeform: Shape 309">
              <a:extLst>
                <a:ext uri="{FF2B5EF4-FFF2-40B4-BE49-F238E27FC236}">
                  <a16:creationId xmlns:a16="http://schemas.microsoft.com/office/drawing/2014/main" id="{B242ABC1-9868-9772-B4B4-E2141A32093C}"/>
                </a:ext>
              </a:extLst>
            </p:cNvPr>
            <p:cNvSpPr/>
            <p:nvPr/>
          </p:nvSpPr>
          <p:spPr>
            <a:xfrm>
              <a:off x="9040815" y="2821594"/>
              <a:ext cx="17942" cy="70060"/>
            </a:xfrm>
            <a:custGeom>
              <a:avLst/>
              <a:gdLst>
                <a:gd name="connsiteX0" fmla="*/ 404 w 17942"/>
                <a:gd name="connsiteY0" fmla="*/ 89 h 70060"/>
                <a:gd name="connsiteX1" fmla="*/ 404 w 17942"/>
                <a:gd name="connsiteY1" fmla="*/ 70150 h 70060"/>
              </a:gdLst>
              <a:ahLst/>
              <a:cxnLst>
                <a:cxn ang="0">
                  <a:pos x="connsiteX0" y="connsiteY0"/>
                </a:cxn>
                <a:cxn ang="0">
                  <a:pos x="connsiteX1" y="connsiteY1"/>
                </a:cxn>
              </a:cxnLst>
              <a:rect l="l" t="t" r="r" b="b"/>
              <a:pathLst>
                <a:path w="17942" h="70060">
                  <a:moveTo>
                    <a:pt x="404" y="89"/>
                  </a:moveTo>
                  <a:lnTo>
                    <a:pt x="404" y="70150"/>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311" name="Freeform: Shape 310">
              <a:extLst>
                <a:ext uri="{FF2B5EF4-FFF2-40B4-BE49-F238E27FC236}">
                  <a16:creationId xmlns:a16="http://schemas.microsoft.com/office/drawing/2014/main" id="{BB60F8A4-DDB3-904B-344F-CDD5AD94377E}"/>
                </a:ext>
              </a:extLst>
            </p:cNvPr>
            <p:cNvSpPr/>
            <p:nvPr/>
          </p:nvSpPr>
          <p:spPr>
            <a:xfrm>
              <a:off x="9015337" y="2856748"/>
              <a:ext cx="50776" cy="24756"/>
            </a:xfrm>
            <a:custGeom>
              <a:avLst/>
              <a:gdLst>
                <a:gd name="connsiteX0" fmla="*/ 51181 w 50776"/>
                <a:gd name="connsiteY0" fmla="*/ 89 h 24756"/>
                <a:gd name="connsiteX1" fmla="*/ 404 w 50776"/>
                <a:gd name="connsiteY1" fmla="*/ 89 h 24756"/>
              </a:gdLst>
              <a:ahLst/>
              <a:cxnLst>
                <a:cxn ang="0">
                  <a:pos x="connsiteX0" y="connsiteY0"/>
                </a:cxn>
                <a:cxn ang="0">
                  <a:pos x="connsiteX1" y="connsiteY1"/>
                </a:cxn>
              </a:cxnLst>
              <a:rect l="l" t="t" r="r" b="b"/>
              <a:pathLst>
                <a:path w="50776" h="24756">
                  <a:moveTo>
                    <a:pt x="51181" y="89"/>
                  </a:moveTo>
                  <a:lnTo>
                    <a:pt x="404" y="89"/>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312" name="Graphic 2">
            <a:extLst>
              <a:ext uri="{FF2B5EF4-FFF2-40B4-BE49-F238E27FC236}">
                <a16:creationId xmlns:a16="http://schemas.microsoft.com/office/drawing/2014/main" id="{E4BB997F-2A02-399D-36C8-2A9D833BD43F}"/>
              </a:ext>
            </a:extLst>
          </p:cNvPr>
          <p:cNvGrpSpPr/>
          <p:nvPr/>
        </p:nvGrpSpPr>
        <p:grpSpPr>
          <a:xfrm>
            <a:off x="3414215" y="2231410"/>
            <a:ext cx="24549" cy="34535"/>
            <a:chOff x="8968687" y="2718112"/>
            <a:chExt cx="50776" cy="70060"/>
          </a:xfrm>
        </p:grpSpPr>
        <p:sp>
          <p:nvSpPr>
            <p:cNvPr id="313" name="Freeform: Shape 312">
              <a:extLst>
                <a:ext uri="{FF2B5EF4-FFF2-40B4-BE49-F238E27FC236}">
                  <a16:creationId xmlns:a16="http://schemas.microsoft.com/office/drawing/2014/main" id="{3F42B287-5461-E20E-D177-F19B876654D1}"/>
                </a:ext>
              </a:extLst>
            </p:cNvPr>
            <p:cNvSpPr/>
            <p:nvPr/>
          </p:nvSpPr>
          <p:spPr>
            <a:xfrm>
              <a:off x="8994165" y="2718112"/>
              <a:ext cx="17942" cy="70060"/>
            </a:xfrm>
            <a:custGeom>
              <a:avLst/>
              <a:gdLst>
                <a:gd name="connsiteX0" fmla="*/ 402 w 17942"/>
                <a:gd name="connsiteY0" fmla="*/ 85 h 70060"/>
                <a:gd name="connsiteX1" fmla="*/ 402 w 17942"/>
                <a:gd name="connsiteY1" fmla="*/ 70145 h 70060"/>
              </a:gdLst>
              <a:ahLst/>
              <a:cxnLst>
                <a:cxn ang="0">
                  <a:pos x="connsiteX0" y="connsiteY0"/>
                </a:cxn>
                <a:cxn ang="0">
                  <a:pos x="connsiteX1" y="connsiteY1"/>
                </a:cxn>
              </a:cxnLst>
              <a:rect l="l" t="t" r="r" b="b"/>
              <a:pathLst>
                <a:path w="17942" h="70060">
                  <a:moveTo>
                    <a:pt x="402" y="85"/>
                  </a:moveTo>
                  <a:lnTo>
                    <a:pt x="402" y="70145"/>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314" name="Freeform: Shape 313">
              <a:extLst>
                <a:ext uri="{FF2B5EF4-FFF2-40B4-BE49-F238E27FC236}">
                  <a16:creationId xmlns:a16="http://schemas.microsoft.com/office/drawing/2014/main" id="{9F7E33CD-25F8-EE67-411D-A86804F10AF6}"/>
                </a:ext>
              </a:extLst>
            </p:cNvPr>
            <p:cNvSpPr/>
            <p:nvPr/>
          </p:nvSpPr>
          <p:spPr>
            <a:xfrm>
              <a:off x="8968687" y="2753266"/>
              <a:ext cx="50776" cy="24756"/>
            </a:xfrm>
            <a:custGeom>
              <a:avLst/>
              <a:gdLst>
                <a:gd name="connsiteX0" fmla="*/ 51179 w 50776"/>
                <a:gd name="connsiteY0" fmla="*/ 85 h 24756"/>
                <a:gd name="connsiteX1" fmla="*/ 402 w 50776"/>
                <a:gd name="connsiteY1" fmla="*/ 85 h 24756"/>
              </a:gdLst>
              <a:ahLst/>
              <a:cxnLst>
                <a:cxn ang="0">
                  <a:pos x="connsiteX0" y="connsiteY0"/>
                </a:cxn>
                <a:cxn ang="0">
                  <a:pos x="connsiteX1" y="connsiteY1"/>
                </a:cxn>
              </a:cxnLst>
              <a:rect l="l" t="t" r="r" b="b"/>
              <a:pathLst>
                <a:path w="50776" h="24756">
                  <a:moveTo>
                    <a:pt x="51179" y="85"/>
                  </a:moveTo>
                  <a:lnTo>
                    <a:pt x="402" y="85"/>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315" name="Graphic 2">
            <a:extLst>
              <a:ext uri="{FF2B5EF4-FFF2-40B4-BE49-F238E27FC236}">
                <a16:creationId xmlns:a16="http://schemas.microsoft.com/office/drawing/2014/main" id="{EDF50673-2A06-C523-F8C1-1803E14A5D7B}"/>
              </a:ext>
            </a:extLst>
          </p:cNvPr>
          <p:cNvGrpSpPr/>
          <p:nvPr/>
        </p:nvGrpSpPr>
        <p:grpSpPr>
          <a:xfrm>
            <a:off x="3304566" y="2231410"/>
            <a:ext cx="24549" cy="34535"/>
            <a:chOff x="8741895" y="2718112"/>
            <a:chExt cx="50776" cy="70060"/>
          </a:xfrm>
        </p:grpSpPr>
        <p:sp>
          <p:nvSpPr>
            <p:cNvPr id="316" name="Freeform: Shape 315">
              <a:extLst>
                <a:ext uri="{FF2B5EF4-FFF2-40B4-BE49-F238E27FC236}">
                  <a16:creationId xmlns:a16="http://schemas.microsoft.com/office/drawing/2014/main" id="{7AF58706-D3C6-8E7C-2168-E14C8A5C8B8D}"/>
                </a:ext>
              </a:extLst>
            </p:cNvPr>
            <p:cNvSpPr/>
            <p:nvPr/>
          </p:nvSpPr>
          <p:spPr>
            <a:xfrm>
              <a:off x="8767373" y="2718112"/>
              <a:ext cx="17942" cy="70060"/>
            </a:xfrm>
            <a:custGeom>
              <a:avLst/>
              <a:gdLst>
                <a:gd name="connsiteX0" fmla="*/ 389 w 17942"/>
                <a:gd name="connsiteY0" fmla="*/ 85 h 70060"/>
                <a:gd name="connsiteX1" fmla="*/ 389 w 17942"/>
                <a:gd name="connsiteY1" fmla="*/ 70145 h 70060"/>
              </a:gdLst>
              <a:ahLst/>
              <a:cxnLst>
                <a:cxn ang="0">
                  <a:pos x="connsiteX0" y="connsiteY0"/>
                </a:cxn>
                <a:cxn ang="0">
                  <a:pos x="connsiteX1" y="connsiteY1"/>
                </a:cxn>
              </a:cxnLst>
              <a:rect l="l" t="t" r="r" b="b"/>
              <a:pathLst>
                <a:path w="17942" h="70060">
                  <a:moveTo>
                    <a:pt x="389" y="85"/>
                  </a:moveTo>
                  <a:lnTo>
                    <a:pt x="389" y="70145"/>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317" name="Freeform: Shape 316">
              <a:extLst>
                <a:ext uri="{FF2B5EF4-FFF2-40B4-BE49-F238E27FC236}">
                  <a16:creationId xmlns:a16="http://schemas.microsoft.com/office/drawing/2014/main" id="{8EBABB78-811E-1805-5344-76226EEA01C9}"/>
                </a:ext>
              </a:extLst>
            </p:cNvPr>
            <p:cNvSpPr/>
            <p:nvPr/>
          </p:nvSpPr>
          <p:spPr>
            <a:xfrm>
              <a:off x="8741895" y="2753266"/>
              <a:ext cx="50776" cy="24756"/>
            </a:xfrm>
            <a:custGeom>
              <a:avLst/>
              <a:gdLst>
                <a:gd name="connsiteX0" fmla="*/ 51166 w 50776"/>
                <a:gd name="connsiteY0" fmla="*/ 85 h 24756"/>
                <a:gd name="connsiteX1" fmla="*/ 389 w 50776"/>
                <a:gd name="connsiteY1" fmla="*/ 85 h 24756"/>
              </a:gdLst>
              <a:ahLst/>
              <a:cxnLst>
                <a:cxn ang="0">
                  <a:pos x="connsiteX0" y="connsiteY0"/>
                </a:cxn>
                <a:cxn ang="0">
                  <a:pos x="connsiteX1" y="connsiteY1"/>
                </a:cxn>
              </a:cxnLst>
              <a:rect l="l" t="t" r="r" b="b"/>
              <a:pathLst>
                <a:path w="50776" h="24756">
                  <a:moveTo>
                    <a:pt x="51166" y="85"/>
                  </a:moveTo>
                  <a:lnTo>
                    <a:pt x="389" y="85"/>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318" name="Graphic 2">
            <a:extLst>
              <a:ext uri="{FF2B5EF4-FFF2-40B4-BE49-F238E27FC236}">
                <a16:creationId xmlns:a16="http://schemas.microsoft.com/office/drawing/2014/main" id="{85D55B44-F90F-B5AC-6D54-F8320118417F}"/>
              </a:ext>
            </a:extLst>
          </p:cNvPr>
          <p:cNvGrpSpPr/>
          <p:nvPr/>
        </p:nvGrpSpPr>
        <p:grpSpPr>
          <a:xfrm>
            <a:off x="3230050" y="2231410"/>
            <a:ext cx="24549" cy="34535"/>
            <a:chOff x="8587770" y="2718112"/>
            <a:chExt cx="50776" cy="70060"/>
          </a:xfrm>
        </p:grpSpPr>
        <p:sp>
          <p:nvSpPr>
            <p:cNvPr id="319" name="Freeform: Shape 318">
              <a:extLst>
                <a:ext uri="{FF2B5EF4-FFF2-40B4-BE49-F238E27FC236}">
                  <a16:creationId xmlns:a16="http://schemas.microsoft.com/office/drawing/2014/main" id="{2C2BE9AB-E709-ABFF-9359-6695EB385725}"/>
                </a:ext>
              </a:extLst>
            </p:cNvPr>
            <p:cNvSpPr/>
            <p:nvPr/>
          </p:nvSpPr>
          <p:spPr>
            <a:xfrm>
              <a:off x="8613248" y="2718112"/>
              <a:ext cx="17942" cy="70060"/>
            </a:xfrm>
            <a:custGeom>
              <a:avLst/>
              <a:gdLst>
                <a:gd name="connsiteX0" fmla="*/ 380 w 17942"/>
                <a:gd name="connsiteY0" fmla="*/ 85 h 70060"/>
                <a:gd name="connsiteX1" fmla="*/ 380 w 17942"/>
                <a:gd name="connsiteY1" fmla="*/ 70145 h 70060"/>
              </a:gdLst>
              <a:ahLst/>
              <a:cxnLst>
                <a:cxn ang="0">
                  <a:pos x="connsiteX0" y="connsiteY0"/>
                </a:cxn>
                <a:cxn ang="0">
                  <a:pos x="connsiteX1" y="connsiteY1"/>
                </a:cxn>
              </a:cxnLst>
              <a:rect l="l" t="t" r="r" b="b"/>
              <a:pathLst>
                <a:path w="17942" h="70060">
                  <a:moveTo>
                    <a:pt x="380" y="85"/>
                  </a:moveTo>
                  <a:lnTo>
                    <a:pt x="380" y="70145"/>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320" name="Freeform: Shape 319">
              <a:extLst>
                <a:ext uri="{FF2B5EF4-FFF2-40B4-BE49-F238E27FC236}">
                  <a16:creationId xmlns:a16="http://schemas.microsoft.com/office/drawing/2014/main" id="{29CC4E36-C4F9-1731-1A05-2C7A2A0CE5B0}"/>
                </a:ext>
              </a:extLst>
            </p:cNvPr>
            <p:cNvSpPr/>
            <p:nvPr/>
          </p:nvSpPr>
          <p:spPr>
            <a:xfrm>
              <a:off x="8587770" y="2753266"/>
              <a:ext cx="50776" cy="24756"/>
            </a:xfrm>
            <a:custGeom>
              <a:avLst/>
              <a:gdLst>
                <a:gd name="connsiteX0" fmla="*/ 51157 w 50776"/>
                <a:gd name="connsiteY0" fmla="*/ 85 h 24756"/>
                <a:gd name="connsiteX1" fmla="*/ 380 w 50776"/>
                <a:gd name="connsiteY1" fmla="*/ 85 h 24756"/>
              </a:gdLst>
              <a:ahLst/>
              <a:cxnLst>
                <a:cxn ang="0">
                  <a:pos x="connsiteX0" y="connsiteY0"/>
                </a:cxn>
                <a:cxn ang="0">
                  <a:pos x="connsiteX1" y="connsiteY1"/>
                </a:cxn>
              </a:cxnLst>
              <a:rect l="l" t="t" r="r" b="b"/>
              <a:pathLst>
                <a:path w="50776" h="24756">
                  <a:moveTo>
                    <a:pt x="51157" y="85"/>
                  </a:moveTo>
                  <a:lnTo>
                    <a:pt x="380" y="85"/>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321" name="Graphic 2">
            <a:extLst>
              <a:ext uri="{FF2B5EF4-FFF2-40B4-BE49-F238E27FC236}">
                <a16:creationId xmlns:a16="http://schemas.microsoft.com/office/drawing/2014/main" id="{451F0211-ABC4-91B4-702C-4B6BC80BFB08}"/>
              </a:ext>
            </a:extLst>
          </p:cNvPr>
          <p:cNvGrpSpPr/>
          <p:nvPr/>
        </p:nvGrpSpPr>
        <p:grpSpPr>
          <a:xfrm>
            <a:off x="3144863" y="2186992"/>
            <a:ext cx="24549" cy="34535"/>
            <a:chOff x="8411575" y="2627999"/>
            <a:chExt cx="50776" cy="70060"/>
          </a:xfrm>
        </p:grpSpPr>
        <p:sp>
          <p:nvSpPr>
            <p:cNvPr id="322" name="Freeform: Shape 321">
              <a:extLst>
                <a:ext uri="{FF2B5EF4-FFF2-40B4-BE49-F238E27FC236}">
                  <a16:creationId xmlns:a16="http://schemas.microsoft.com/office/drawing/2014/main" id="{638F86FE-F3D5-B0BE-4D40-374642FB5F4E}"/>
                </a:ext>
              </a:extLst>
            </p:cNvPr>
            <p:cNvSpPr/>
            <p:nvPr/>
          </p:nvSpPr>
          <p:spPr>
            <a:xfrm>
              <a:off x="8437053" y="2627999"/>
              <a:ext cx="17942" cy="70060"/>
            </a:xfrm>
            <a:custGeom>
              <a:avLst/>
              <a:gdLst>
                <a:gd name="connsiteX0" fmla="*/ 371 w 17942"/>
                <a:gd name="connsiteY0" fmla="*/ 81 h 70060"/>
                <a:gd name="connsiteX1" fmla="*/ 371 w 17942"/>
                <a:gd name="connsiteY1" fmla="*/ 70142 h 70060"/>
              </a:gdLst>
              <a:ahLst/>
              <a:cxnLst>
                <a:cxn ang="0">
                  <a:pos x="connsiteX0" y="connsiteY0"/>
                </a:cxn>
                <a:cxn ang="0">
                  <a:pos x="connsiteX1" y="connsiteY1"/>
                </a:cxn>
              </a:cxnLst>
              <a:rect l="l" t="t" r="r" b="b"/>
              <a:pathLst>
                <a:path w="17942" h="70060">
                  <a:moveTo>
                    <a:pt x="371" y="81"/>
                  </a:moveTo>
                  <a:lnTo>
                    <a:pt x="371" y="70142"/>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323" name="Freeform: Shape 322">
              <a:extLst>
                <a:ext uri="{FF2B5EF4-FFF2-40B4-BE49-F238E27FC236}">
                  <a16:creationId xmlns:a16="http://schemas.microsoft.com/office/drawing/2014/main" id="{030435B0-D170-8D14-5F99-73A8EAD165C0}"/>
                </a:ext>
              </a:extLst>
            </p:cNvPr>
            <p:cNvSpPr/>
            <p:nvPr/>
          </p:nvSpPr>
          <p:spPr>
            <a:xfrm>
              <a:off x="8411575" y="2663153"/>
              <a:ext cx="50776" cy="24756"/>
            </a:xfrm>
            <a:custGeom>
              <a:avLst/>
              <a:gdLst>
                <a:gd name="connsiteX0" fmla="*/ 51148 w 50776"/>
                <a:gd name="connsiteY0" fmla="*/ 81 h 24756"/>
                <a:gd name="connsiteX1" fmla="*/ 371 w 50776"/>
                <a:gd name="connsiteY1" fmla="*/ 81 h 24756"/>
              </a:gdLst>
              <a:ahLst/>
              <a:cxnLst>
                <a:cxn ang="0">
                  <a:pos x="connsiteX0" y="connsiteY0"/>
                </a:cxn>
                <a:cxn ang="0">
                  <a:pos x="connsiteX1" y="connsiteY1"/>
                </a:cxn>
              </a:cxnLst>
              <a:rect l="l" t="t" r="r" b="b"/>
              <a:pathLst>
                <a:path w="50776" h="24756">
                  <a:moveTo>
                    <a:pt x="51148" y="81"/>
                  </a:moveTo>
                  <a:lnTo>
                    <a:pt x="371" y="81"/>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324" name="Graphic 2">
            <a:extLst>
              <a:ext uri="{FF2B5EF4-FFF2-40B4-BE49-F238E27FC236}">
                <a16:creationId xmlns:a16="http://schemas.microsoft.com/office/drawing/2014/main" id="{25FAC15A-EED6-DDAD-23E8-4205796C6707}"/>
              </a:ext>
            </a:extLst>
          </p:cNvPr>
          <p:cNvGrpSpPr/>
          <p:nvPr/>
        </p:nvGrpSpPr>
        <p:grpSpPr>
          <a:xfrm>
            <a:off x="3069133" y="2186992"/>
            <a:ext cx="24549" cy="34535"/>
            <a:chOff x="8254938" y="2627999"/>
            <a:chExt cx="50776" cy="70060"/>
          </a:xfrm>
        </p:grpSpPr>
        <p:sp>
          <p:nvSpPr>
            <p:cNvPr id="325" name="Freeform: Shape 324">
              <a:extLst>
                <a:ext uri="{FF2B5EF4-FFF2-40B4-BE49-F238E27FC236}">
                  <a16:creationId xmlns:a16="http://schemas.microsoft.com/office/drawing/2014/main" id="{1003A5A7-D03D-256E-052B-14A53FE99675}"/>
                </a:ext>
              </a:extLst>
            </p:cNvPr>
            <p:cNvSpPr/>
            <p:nvPr/>
          </p:nvSpPr>
          <p:spPr>
            <a:xfrm>
              <a:off x="8280416" y="2627999"/>
              <a:ext cx="17942" cy="70060"/>
            </a:xfrm>
            <a:custGeom>
              <a:avLst/>
              <a:gdLst>
                <a:gd name="connsiteX0" fmla="*/ 362 w 17942"/>
                <a:gd name="connsiteY0" fmla="*/ 81 h 70060"/>
                <a:gd name="connsiteX1" fmla="*/ 362 w 17942"/>
                <a:gd name="connsiteY1" fmla="*/ 70142 h 70060"/>
              </a:gdLst>
              <a:ahLst/>
              <a:cxnLst>
                <a:cxn ang="0">
                  <a:pos x="connsiteX0" y="connsiteY0"/>
                </a:cxn>
                <a:cxn ang="0">
                  <a:pos x="connsiteX1" y="connsiteY1"/>
                </a:cxn>
              </a:cxnLst>
              <a:rect l="l" t="t" r="r" b="b"/>
              <a:pathLst>
                <a:path w="17942" h="70060">
                  <a:moveTo>
                    <a:pt x="362" y="81"/>
                  </a:moveTo>
                  <a:lnTo>
                    <a:pt x="362" y="70142"/>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326" name="Freeform: Shape 325">
              <a:extLst>
                <a:ext uri="{FF2B5EF4-FFF2-40B4-BE49-F238E27FC236}">
                  <a16:creationId xmlns:a16="http://schemas.microsoft.com/office/drawing/2014/main" id="{69148FCD-F0EB-8DF4-9BE1-3A5D846EC5EE}"/>
                </a:ext>
              </a:extLst>
            </p:cNvPr>
            <p:cNvSpPr/>
            <p:nvPr/>
          </p:nvSpPr>
          <p:spPr>
            <a:xfrm>
              <a:off x="8254938" y="2663153"/>
              <a:ext cx="50776" cy="24756"/>
            </a:xfrm>
            <a:custGeom>
              <a:avLst/>
              <a:gdLst>
                <a:gd name="connsiteX0" fmla="*/ 51139 w 50776"/>
                <a:gd name="connsiteY0" fmla="*/ 81 h 24756"/>
                <a:gd name="connsiteX1" fmla="*/ 362 w 50776"/>
                <a:gd name="connsiteY1" fmla="*/ 81 h 24756"/>
              </a:gdLst>
              <a:ahLst/>
              <a:cxnLst>
                <a:cxn ang="0">
                  <a:pos x="connsiteX0" y="connsiteY0"/>
                </a:cxn>
                <a:cxn ang="0">
                  <a:pos x="connsiteX1" y="connsiteY1"/>
                </a:cxn>
              </a:cxnLst>
              <a:rect l="l" t="t" r="r" b="b"/>
              <a:pathLst>
                <a:path w="50776" h="24756">
                  <a:moveTo>
                    <a:pt x="51139" y="81"/>
                  </a:moveTo>
                  <a:lnTo>
                    <a:pt x="362" y="81"/>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327" name="Graphic 2">
            <a:extLst>
              <a:ext uri="{FF2B5EF4-FFF2-40B4-BE49-F238E27FC236}">
                <a16:creationId xmlns:a16="http://schemas.microsoft.com/office/drawing/2014/main" id="{E1CB609A-B771-419B-07C6-3B3B65AB278E}"/>
              </a:ext>
            </a:extLst>
          </p:cNvPr>
          <p:cNvGrpSpPr/>
          <p:nvPr/>
        </p:nvGrpSpPr>
        <p:grpSpPr>
          <a:xfrm>
            <a:off x="3066877" y="2186992"/>
            <a:ext cx="24549" cy="34535"/>
            <a:chOff x="8250273" y="2627999"/>
            <a:chExt cx="50776" cy="70060"/>
          </a:xfrm>
        </p:grpSpPr>
        <p:sp>
          <p:nvSpPr>
            <p:cNvPr id="328" name="Freeform: Shape 327">
              <a:extLst>
                <a:ext uri="{FF2B5EF4-FFF2-40B4-BE49-F238E27FC236}">
                  <a16:creationId xmlns:a16="http://schemas.microsoft.com/office/drawing/2014/main" id="{F56EB2D3-15C8-6C01-FBF5-FBE405F7059B}"/>
                </a:ext>
              </a:extLst>
            </p:cNvPr>
            <p:cNvSpPr/>
            <p:nvPr/>
          </p:nvSpPr>
          <p:spPr>
            <a:xfrm>
              <a:off x="8275751" y="2627999"/>
              <a:ext cx="17942" cy="70060"/>
            </a:xfrm>
            <a:custGeom>
              <a:avLst/>
              <a:gdLst>
                <a:gd name="connsiteX0" fmla="*/ 362 w 17942"/>
                <a:gd name="connsiteY0" fmla="*/ 81 h 70060"/>
                <a:gd name="connsiteX1" fmla="*/ 362 w 17942"/>
                <a:gd name="connsiteY1" fmla="*/ 70142 h 70060"/>
              </a:gdLst>
              <a:ahLst/>
              <a:cxnLst>
                <a:cxn ang="0">
                  <a:pos x="connsiteX0" y="connsiteY0"/>
                </a:cxn>
                <a:cxn ang="0">
                  <a:pos x="connsiteX1" y="connsiteY1"/>
                </a:cxn>
              </a:cxnLst>
              <a:rect l="l" t="t" r="r" b="b"/>
              <a:pathLst>
                <a:path w="17942" h="70060">
                  <a:moveTo>
                    <a:pt x="362" y="81"/>
                  </a:moveTo>
                  <a:lnTo>
                    <a:pt x="362" y="70142"/>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329" name="Freeform: Shape 328">
              <a:extLst>
                <a:ext uri="{FF2B5EF4-FFF2-40B4-BE49-F238E27FC236}">
                  <a16:creationId xmlns:a16="http://schemas.microsoft.com/office/drawing/2014/main" id="{09F7C16F-5DB6-64C7-631D-B99B6E0C7BE9}"/>
                </a:ext>
              </a:extLst>
            </p:cNvPr>
            <p:cNvSpPr/>
            <p:nvPr/>
          </p:nvSpPr>
          <p:spPr>
            <a:xfrm>
              <a:off x="8250273" y="2663153"/>
              <a:ext cx="50776" cy="24756"/>
            </a:xfrm>
            <a:custGeom>
              <a:avLst/>
              <a:gdLst>
                <a:gd name="connsiteX0" fmla="*/ 51139 w 50776"/>
                <a:gd name="connsiteY0" fmla="*/ 81 h 24756"/>
                <a:gd name="connsiteX1" fmla="*/ 362 w 50776"/>
                <a:gd name="connsiteY1" fmla="*/ 81 h 24756"/>
              </a:gdLst>
              <a:ahLst/>
              <a:cxnLst>
                <a:cxn ang="0">
                  <a:pos x="connsiteX0" y="connsiteY0"/>
                </a:cxn>
                <a:cxn ang="0">
                  <a:pos x="connsiteX1" y="connsiteY1"/>
                </a:cxn>
              </a:cxnLst>
              <a:rect l="l" t="t" r="r" b="b"/>
              <a:pathLst>
                <a:path w="50776" h="24756">
                  <a:moveTo>
                    <a:pt x="51139" y="81"/>
                  </a:moveTo>
                  <a:lnTo>
                    <a:pt x="362" y="81"/>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330" name="Graphic 2">
            <a:extLst>
              <a:ext uri="{FF2B5EF4-FFF2-40B4-BE49-F238E27FC236}">
                <a16:creationId xmlns:a16="http://schemas.microsoft.com/office/drawing/2014/main" id="{3AC6AA9D-C146-E488-F698-FA697628F77E}"/>
              </a:ext>
            </a:extLst>
          </p:cNvPr>
          <p:cNvGrpSpPr/>
          <p:nvPr/>
        </p:nvGrpSpPr>
        <p:grpSpPr>
          <a:xfrm>
            <a:off x="3052478" y="2186992"/>
            <a:ext cx="24549" cy="34535"/>
            <a:chOff x="8220489" y="2627999"/>
            <a:chExt cx="50776" cy="70060"/>
          </a:xfrm>
        </p:grpSpPr>
        <p:sp>
          <p:nvSpPr>
            <p:cNvPr id="331" name="Freeform: Shape 330">
              <a:extLst>
                <a:ext uri="{FF2B5EF4-FFF2-40B4-BE49-F238E27FC236}">
                  <a16:creationId xmlns:a16="http://schemas.microsoft.com/office/drawing/2014/main" id="{2C3FDDDE-1A4E-64B1-F783-3F6B7FCBFA96}"/>
                </a:ext>
              </a:extLst>
            </p:cNvPr>
            <p:cNvSpPr/>
            <p:nvPr/>
          </p:nvSpPr>
          <p:spPr>
            <a:xfrm>
              <a:off x="8245967" y="2627999"/>
              <a:ext cx="17942" cy="70060"/>
            </a:xfrm>
            <a:custGeom>
              <a:avLst/>
              <a:gdLst>
                <a:gd name="connsiteX0" fmla="*/ 360 w 17942"/>
                <a:gd name="connsiteY0" fmla="*/ 81 h 70060"/>
                <a:gd name="connsiteX1" fmla="*/ 360 w 17942"/>
                <a:gd name="connsiteY1" fmla="*/ 70142 h 70060"/>
              </a:gdLst>
              <a:ahLst/>
              <a:cxnLst>
                <a:cxn ang="0">
                  <a:pos x="connsiteX0" y="connsiteY0"/>
                </a:cxn>
                <a:cxn ang="0">
                  <a:pos x="connsiteX1" y="connsiteY1"/>
                </a:cxn>
              </a:cxnLst>
              <a:rect l="l" t="t" r="r" b="b"/>
              <a:pathLst>
                <a:path w="17942" h="70060">
                  <a:moveTo>
                    <a:pt x="360" y="81"/>
                  </a:moveTo>
                  <a:lnTo>
                    <a:pt x="360" y="70142"/>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332" name="Freeform: Shape 331">
              <a:extLst>
                <a:ext uri="{FF2B5EF4-FFF2-40B4-BE49-F238E27FC236}">
                  <a16:creationId xmlns:a16="http://schemas.microsoft.com/office/drawing/2014/main" id="{5B95C374-1B68-87A9-7365-129D279C9E2B}"/>
                </a:ext>
              </a:extLst>
            </p:cNvPr>
            <p:cNvSpPr/>
            <p:nvPr/>
          </p:nvSpPr>
          <p:spPr>
            <a:xfrm>
              <a:off x="8220489" y="2663153"/>
              <a:ext cx="50776" cy="24756"/>
            </a:xfrm>
            <a:custGeom>
              <a:avLst/>
              <a:gdLst>
                <a:gd name="connsiteX0" fmla="*/ 51137 w 50776"/>
                <a:gd name="connsiteY0" fmla="*/ 81 h 24756"/>
                <a:gd name="connsiteX1" fmla="*/ 360 w 50776"/>
                <a:gd name="connsiteY1" fmla="*/ 81 h 24756"/>
              </a:gdLst>
              <a:ahLst/>
              <a:cxnLst>
                <a:cxn ang="0">
                  <a:pos x="connsiteX0" y="connsiteY0"/>
                </a:cxn>
                <a:cxn ang="0">
                  <a:pos x="connsiteX1" y="connsiteY1"/>
                </a:cxn>
              </a:cxnLst>
              <a:rect l="l" t="t" r="r" b="b"/>
              <a:pathLst>
                <a:path w="50776" h="24756">
                  <a:moveTo>
                    <a:pt x="51137" y="81"/>
                  </a:moveTo>
                  <a:lnTo>
                    <a:pt x="360" y="81"/>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333" name="Graphic 2">
            <a:extLst>
              <a:ext uri="{FF2B5EF4-FFF2-40B4-BE49-F238E27FC236}">
                <a16:creationId xmlns:a16="http://schemas.microsoft.com/office/drawing/2014/main" id="{8E2BC259-C0BE-DDAD-12B7-4B231C3435BD}"/>
              </a:ext>
            </a:extLst>
          </p:cNvPr>
          <p:cNvGrpSpPr/>
          <p:nvPr/>
        </p:nvGrpSpPr>
        <p:grpSpPr>
          <a:xfrm>
            <a:off x="3032525" y="2186992"/>
            <a:ext cx="24549" cy="34535"/>
            <a:chOff x="8179221" y="2627999"/>
            <a:chExt cx="50776" cy="70060"/>
          </a:xfrm>
        </p:grpSpPr>
        <p:sp>
          <p:nvSpPr>
            <p:cNvPr id="334" name="Freeform: Shape 333">
              <a:extLst>
                <a:ext uri="{FF2B5EF4-FFF2-40B4-BE49-F238E27FC236}">
                  <a16:creationId xmlns:a16="http://schemas.microsoft.com/office/drawing/2014/main" id="{E861F16F-8071-C6D1-B296-F9BA65CAD333}"/>
                </a:ext>
              </a:extLst>
            </p:cNvPr>
            <p:cNvSpPr/>
            <p:nvPr/>
          </p:nvSpPr>
          <p:spPr>
            <a:xfrm>
              <a:off x="8204699" y="2627999"/>
              <a:ext cx="17942" cy="70060"/>
            </a:xfrm>
            <a:custGeom>
              <a:avLst/>
              <a:gdLst>
                <a:gd name="connsiteX0" fmla="*/ 358 w 17942"/>
                <a:gd name="connsiteY0" fmla="*/ 81 h 70060"/>
                <a:gd name="connsiteX1" fmla="*/ 358 w 17942"/>
                <a:gd name="connsiteY1" fmla="*/ 70142 h 70060"/>
              </a:gdLst>
              <a:ahLst/>
              <a:cxnLst>
                <a:cxn ang="0">
                  <a:pos x="connsiteX0" y="connsiteY0"/>
                </a:cxn>
                <a:cxn ang="0">
                  <a:pos x="connsiteX1" y="connsiteY1"/>
                </a:cxn>
              </a:cxnLst>
              <a:rect l="l" t="t" r="r" b="b"/>
              <a:pathLst>
                <a:path w="17942" h="70060">
                  <a:moveTo>
                    <a:pt x="358" y="81"/>
                  </a:moveTo>
                  <a:lnTo>
                    <a:pt x="358" y="70142"/>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335" name="Freeform: Shape 334">
              <a:extLst>
                <a:ext uri="{FF2B5EF4-FFF2-40B4-BE49-F238E27FC236}">
                  <a16:creationId xmlns:a16="http://schemas.microsoft.com/office/drawing/2014/main" id="{4E42ED97-EFBD-9CED-7DB3-989E327D0DC2}"/>
                </a:ext>
              </a:extLst>
            </p:cNvPr>
            <p:cNvSpPr/>
            <p:nvPr/>
          </p:nvSpPr>
          <p:spPr>
            <a:xfrm>
              <a:off x="8179221" y="2663153"/>
              <a:ext cx="50776" cy="24756"/>
            </a:xfrm>
            <a:custGeom>
              <a:avLst/>
              <a:gdLst>
                <a:gd name="connsiteX0" fmla="*/ 51135 w 50776"/>
                <a:gd name="connsiteY0" fmla="*/ 81 h 24756"/>
                <a:gd name="connsiteX1" fmla="*/ 358 w 50776"/>
                <a:gd name="connsiteY1" fmla="*/ 81 h 24756"/>
              </a:gdLst>
              <a:ahLst/>
              <a:cxnLst>
                <a:cxn ang="0">
                  <a:pos x="connsiteX0" y="connsiteY0"/>
                </a:cxn>
                <a:cxn ang="0">
                  <a:pos x="connsiteX1" y="connsiteY1"/>
                </a:cxn>
              </a:cxnLst>
              <a:rect l="l" t="t" r="r" b="b"/>
              <a:pathLst>
                <a:path w="50776" h="24756">
                  <a:moveTo>
                    <a:pt x="51135" y="81"/>
                  </a:moveTo>
                  <a:lnTo>
                    <a:pt x="358" y="81"/>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336" name="Graphic 2">
            <a:extLst>
              <a:ext uri="{FF2B5EF4-FFF2-40B4-BE49-F238E27FC236}">
                <a16:creationId xmlns:a16="http://schemas.microsoft.com/office/drawing/2014/main" id="{8886ECE2-4141-7563-1380-7DAC5CF1882A}"/>
              </a:ext>
            </a:extLst>
          </p:cNvPr>
          <p:cNvGrpSpPr/>
          <p:nvPr/>
        </p:nvGrpSpPr>
        <p:grpSpPr>
          <a:xfrm>
            <a:off x="2953845" y="2152457"/>
            <a:ext cx="24549" cy="34535"/>
            <a:chOff x="8016484" y="2557938"/>
            <a:chExt cx="50776" cy="70060"/>
          </a:xfrm>
        </p:grpSpPr>
        <p:sp>
          <p:nvSpPr>
            <p:cNvPr id="337" name="Freeform: Shape 336">
              <a:extLst>
                <a:ext uri="{FF2B5EF4-FFF2-40B4-BE49-F238E27FC236}">
                  <a16:creationId xmlns:a16="http://schemas.microsoft.com/office/drawing/2014/main" id="{5D9DF1C5-A13B-E3B7-5D6D-D4DD0AE9FEC8}"/>
                </a:ext>
              </a:extLst>
            </p:cNvPr>
            <p:cNvSpPr/>
            <p:nvPr/>
          </p:nvSpPr>
          <p:spPr>
            <a:xfrm>
              <a:off x="8041962" y="2557938"/>
              <a:ext cx="17942" cy="70060"/>
            </a:xfrm>
            <a:custGeom>
              <a:avLst/>
              <a:gdLst>
                <a:gd name="connsiteX0" fmla="*/ 349 w 17942"/>
                <a:gd name="connsiteY0" fmla="*/ 78 h 70060"/>
                <a:gd name="connsiteX1" fmla="*/ 349 w 17942"/>
                <a:gd name="connsiteY1" fmla="*/ 70139 h 70060"/>
              </a:gdLst>
              <a:ahLst/>
              <a:cxnLst>
                <a:cxn ang="0">
                  <a:pos x="connsiteX0" y="connsiteY0"/>
                </a:cxn>
                <a:cxn ang="0">
                  <a:pos x="connsiteX1" y="connsiteY1"/>
                </a:cxn>
              </a:cxnLst>
              <a:rect l="l" t="t" r="r" b="b"/>
              <a:pathLst>
                <a:path w="17942" h="70060">
                  <a:moveTo>
                    <a:pt x="349" y="78"/>
                  </a:moveTo>
                  <a:lnTo>
                    <a:pt x="349" y="70139"/>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338" name="Freeform: Shape 337">
              <a:extLst>
                <a:ext uri="{FF2B5EF4-FFF2-40B4-BE49-F238E27FC236}">
                  <a16:creationId xmlns:a16="http://schemas.microsoft.com/office/drawing/2014/main" id="{FB91CC0D-D3DD-4346-4924-A60373226F0A}"/>
                </a:ext>
              </a:extLst>
            </p:cNvPr>
            <p:cNvSpPr/>
            <p:nvPr/>
          </p:nvSpPr>
          <p:spPr>
            <a:xfrm>
              <a:off x="8016484" y="2593092"/>
              <a:ext cx="50776" cy="24756"/>
            </a:xfrm>
            <a:custGeom>
              <a:avLst/>
              <a:gdLst>
                <a:gd name="connsiteX0" fmla="*/ 51126 w 50776"/>
                <a:gd name="connsiteY0" fmla="*/ 78 h 24756"/>
                <a:gd name="connsiteX1" fmla="*/ 349 w 50776"/>
                <a:gd name="connsiteY1" fmla="*/ 78 h 24756"/>
              </a:gdLst>
              <a:ahLst/>
              <a:cxnLst>
                <a:cxn ang="0">
                  <a:pos x="connsiteX0" y="connsiteY0"/>
                </a:cxn>
                <a:cxn ang="0">
                  <a:pos x="connsiteX1" y="connsiteY1"/>
                </a:cxn>
              </a:cxnLst>
              <a:rect l="l" t="t" r="r" b="b"/>
              <a:pathLst>
                <a:path w="50776" h="24756">
                  <a:moveTo>
                    <a:pt x="51126" y="78"/>
                  </a:moveTo>
                  <a:lnTo>
                    <a:pt x="349" y="78"/>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339" name="Graphic 2">
            <a:extLst>
              <a:ext uri="{FF2B5EF4-FFF2-40B4-BE49-F238E27FC236}">
                <a16:creationId xmlns:a16="http://schemas.microsoft.com/office/drawing/2014/main" id="{A82A6991-7F16-AA64-B5DC-BF83A5AC569C}"/>
              </a:ext>
            </a:extLst>
          </p:cNvPr>
          <p:cNvGrpSpPr/>
          <p:nvPr/>
        </p:nvGrpSpPr>
        <p:grpSpPr>
          <a:xfrm>
            <a:off x="2869179" y="2152457"/>
            <a:ext cx="24549" cy="34535"/>
            <a:chOff x="7841366" y="2557938"/>
            <a:chExt cx="50776" cy="70060"/>
          </a:xfrm>
        </p:grpSpPr>
        <p:sp>
          <p:nvSpPr>
            <p:cNvPr id="340" name="Freeform: Shape 339">
              <a:extLst>
                <a:ext uri="{FF2B5EF4-FFF2-40B4-BE49-F238E27FC236}">
                  <a16:creationId xmlns:a16="http://schemas.microsoft.com/office/drawing/2014/main" id="{EF8F5806-295A-8590-792A-C5A362C94972}"/>
                </a:ext>
              </a:extLst>
            </p:cNvPr>
            <p:cNvSpPr/>
            <p:nvPr/>
          </p:nvSpPr>
          <p:spPr>
            <a:xfrm>
              <a:off x="7866844" y="2557938"/>
              <a:ext cx="17942" cy="70060"/>
            </a:xfrm>
            <a:custGeom>
              <a:avLst/>
              <a:gdLst>
                <a:gd name="connsiteX0" fmla="*/ 339 w 17942"/>
                <a:gd name="connsiteY0" fmla="*/ 78 h 70060"/>
                <a:gd name="connsiteX1" fmla="*/ 339 w 17942"/>
                <a:gd name="connsiteY1" fmla="*/ 70139 h 70060"/>
              </a:gdLst>
              <a:ahLst/>
              <a:cxnLst>
                <a:cxn ang="0">
                  <a:pos x="connsiteX0" y="connsiteY0"/>
                </a:cxn>
                <a:cxn ang="0">
                  <a:pos x="connsiteX1" y="connsiteY1"/>
                </a:cxn>
              </a:cxnLst>
              <a:rect l="l" t="t" r="r" b="b"/>
              <a:pathLst>
                <a:path w="17942" h="70060">
                  <a:moveTo>
                    <a:pt x="339" y="78"/>
                  </a:moveTo>
                  <a:lnTo>
                    <a:pt x="339" y="70139"/>
                  </a:lnTo>
                </a:path>
              </a:pathLst>
            </a:custGeom>
            <a:ln w="19050" cap="flat">
              <a:solidFill>
                <a:srgbClr val="AE2C2C"/>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341" name="Freeform: Shape 340">
              <a:extLst>
                <a:ext uri="{FF2B5EF4-FFF2-40B4-BE49-F238E27FC236}">
                  <a16:creationId xmlns:a16="http://schemas.microsoft.com/office/drawing/2014/main" id="{D2216644-14AA-1F9A-044E-8885B0E82A71}"/>
                </a:ext>
              </a:extLst>
            </p:cNvPr>
            <p:cNvSpPr/>
            <p:nvPr/>
          </p:nvSpPr>
          <p:spPr>
            <a:xfrm>
              <a:off x="7841366" y="2593092"/>
              <a:ext cx="50776" cy="24756"/>
            </a:xfrm>
            <a:custGeom>
              <a:avLst/>
              <a:gdLst>
                <a:gd name="connsiteX0" fmla="*/ 51116 w 50776"/>
                <a:gd name="connsiteY0" fmla="*/ 78 h 24756"/>
                <a:gd name="connsiteX1" fmla="*/ 339 w 50776"/>
                <a:gd name="connsiteY1" fmla="*/ 78 h 24756"/>
              </a:gdLst>
              <a:ahLst/>
              <a:cxnLst>
                <a:cxn ang="0">
                  <a:pos x="connsiteX0" y="connsiteY0"/>
                </a:cxn>
                <a:cxn ang="0">
                  <a:pos x="connsiteX1" y="connsiteY1"/>
                </a:cxn>
              </a:cxnLst>
              <a:rect l="l" t="t" r="r" b="b"/>
              <a:pathLst>
                <a:path w="50776" h="24756">
                  <a:moveTo>
                    <a:pt x="51116" y="78"/>
                  </a:moveTo>
                  <a:lnTo>
                    <a:pt x="339" y="78"/>
                  </a:lnTo>
                </a:path>
              </a:pathLst>
            </a:custGeom>
            <a:ln w="19050" cap="flat">
              <a:solidFill>
                <a:srgbClr val="AE2C2C"/>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342" name="Graphic 2">
            <a:extLst>
              <a:ext uri="{FF2B5EF4-FFF2-40B4-BE49-F238E27FC236}">
                <a16:creationId xmlns:a16="http://schemas.microsoft.com/office/drawing/2014/main" id="{258B6BEC-C6E9-FE8D-4785-02A410E77CD1}"/>
              </a:ext>
            </a:extLst>
          </p:cNvPr>
          <p:cNvGrpSpPr/>
          <p:nvPr/>
        </p:nvGrpSpPr>
        <p:grpSpPr>
          <a:xfrm>
            <a:off x="2759531" y="2152457"/>
            <a:ext cx="24549" cy="34535"/>
            <a:chOff x="7614574" y="2557938"/>
            <a:chExt cx="50776" cy="70060"/>
          </a:xfrm>
        </p:grpSpPr>
        <p:sp>
          <p:nvSpPr>
            <p:cNvPr id="343" name="Freeform: Shape 342">
              <a:extLst>
                <a:ext uri="{FF2B5EF4-FFF2-40B4-BE49-F238E27FC236}">
                  <a16:creationId xmlns:a16="http://schemas.microsoft.com/office/drawing/2014/main" id="{C4E28CD1-AD28-61F6-FCBE-4DBBBCF3FA42}"/>
                </a:ext>
              </a:extLst>
            </p:cNvPr>
            <p:cNvSpPr/>
            <p:nvPr/>
          </p:nvSpPr>
          <p:spPr>
            <a:xfrm>
              <a:off x="7640052" y="2557938"/>
              <a:ext cx="17942" cy="70060"/>
            </a:xfrm>
            <a:custGeom>
              <a:avLst/>
              <a:gdLst>
                <a:gd name="connsiteX0" fmla="*/ 326 w 17942"/>
                <a:gd name="connsiteY0" fmla="*/ 78 h 70060"/>
                <a:gd name="connsiteX1" fmla="*/ 326 w 17942"/>
                <a:gd name="connsiteY1" fmla="*/ 70139 h 70060"/>
              </a:gdLst>
              <a:ahLst/>
              <a:cxnLst>
                <a:cxn ang="0">
                  <a:pos x="connsiteX0" y="connsiteY0"/>
                </a:cxn>
                <a:cxn ang="0">
                  <a:pos x="connsiteX1" y="connsiteY1"/>
                </a:cxn>
              </a:cxnLst>
              <a:rect l="l" t="t" r="r" b="b"/>
              <a:pathLst>
                <a:path w="17942" h="70060">
                  <a:moveTo>
                    <a:pt x="326" y="78"/>
                  </a:moveTo>
                  <a:lnTo>
                    <a:pt x="326" y="70139"/>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344" name="Freeform: Shape 343">
              <a:extLst>
                <a:ext uri="{FF2B5EF4-FFF2-40B4-BE49-F238E27FC236}">
                  <a16:creationId xmlns:a16="http://schemas.microsoft.com/office/drawing/2014/main" id="{B5D6DFF6-5875-0EB3-3872-03C65D8DFF49}"/>
                </a:ext>
              </a:extLst>
            </p:cNvPr>
            <p:cNvSpPr/>
            <p:nvPr/>
          </p:nvSpPr>
          <p:spPr>
            <a:xfrm>
              <a:off x="7614574" y="2593092"/>
              <a:ext cx="50776" cy="24756"/>
            </a:xfrm>
            <a:custGeom>
              <a:avLst/>
              <a:gdLst>
                <a:gd name="connsiteX0" fmla="*/ 51103 w 50776"/>
                <a:gd name="connsiteY0" fmla="*/ 78 h 24756"/>
                <a:gd name="connsiteX1" fmla="*/ 326 w 50776"/>
                <a:gd name="connsiteY1" fmla="*/ 78 h 24756"/>
              </a:gdLst>
              <a:ahLst/>
              <a:cxnLst>
                <a:cxn ang="0">
                  <a:pos x="connsiteX0" y="connsiteY0"/>
                </a:cxn>
                <a:cxn ang="0">
                  <a:pos x="connsiteX1" y="connsiteY1"/>
                </a:cxn>
              </a:cxnLst>
              <a:rect l="l" t="t" r="r" b="b"/>
              <a:pathLst>
                <a:path w="50776" h="24756">
                  <a:moveTo>
                    <a:pt x="51103" y="78"/>
                  </a:moveTo>
                  <a:lnTo>
                    <a:pt x="326" y="78"/>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345" name="Graphic 2">
            <a:extLst>
              <a:ext uri="{FF2B5EF4-FFF2-40B4-BE49-F238E27FC236}">
                <a16:creationId xmlns:a16="http://schemas.microsoft.com/office/drawing/2014/main" id="{039988F8-C566-9DA9-B7A2-654F4E133B56}"/>
              </a:ext>
            </a:extLst>
          </p:cNvPr>
          <p:cNvGrpSpPr/>
          <p:nvPr/>
        </p:nvGrpSpPr>
        <p:grpSpPr>
          <a:xfrm>
            <a:off x="2711646" y="2152457"/>
            <a:ext cx="24549" cy="34535"/>
            <a:chOff x="7515532" y="2557938"/>
            <a:chExt cx="50776" cy="70060"/>
          </a:xfrm>
        </p:grpSpPr>
        <p:sp>
          <p:nvSpPr>
            <p:cNvPr id="346" name="Freeform: Shape 345">
              <a:extLst>
                <a:ext uri="{FF2B5EF4-FFF2-40B4-BE49-F238E27FC236}">
                  <a16:creationId xmlns:a16="http://schemas.microsoft.com/office/drawing/2014/main" id="{2C1F2DD9-C66B-180C-BC8D-2E4DBE939811}"/>
                </a:ext>
              </a:extLst>
            </p:cNvPr>
            <p:cNvSpPr/>
            <p:nvPr/>
          </p:nvSpPr>
          <p:spPr>
            <a:xfrm>
              <a:off x="7541010" y="2557938"/>
              <a:ext cx="17942" cy="70060"/>
            </a:xfrm>
            <a:custGeom>
              <a:avLst/>
              <a:gdLst>
                <a:gd name="connsiteX0" fmla="*/ 321 w 17942"/>
                <a:gd name="connsiteY0" fmla="*/ 78 h 70060"/>
                <a:gd name="connsiteX1" fmla="*/ 321 w 17942"/>
                <a:gd name="connsiteY1" fmla="*/ 70139 h 70060"/>
              </a:gdLst>
              <a:ahLst/>
              <a:cxnLst>
                <a:cxn ang="0">
                  <a:pos x="connsiteX0" y="connsiteY0"/>
                </a:cxn>
                <a:cxn ang="0">
                  <a:pos x="connsiteX1" y="connsiteY1"/>
                </a:cxn>
              </a:cxnLst>
              <a:rect l="l" t="t" r="r" b="b"/>
              <a:pathLst>
                <a:path w="17942" h="70060">
                  <a:moveTo>
                    <a:pt x="321" y="78"/>
                  </a:moveTo>
                  <a:lnTo>
                    <a:pt x="321" y="70139"/>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347" name="Freeform: Shape 346">
              <a:extLst>
                <a:ext uri="{FF2B5EF4-FFF2-40B4-BE49-F238E27FC236}">
                  <a16:creationId xmlns:a16="http://schemas.microsoft.com/office/drawing/2014/main" id="{17FAABDE-8936-1BFE-52C0-3FD37635FB3C}"/>
                </a:ext>
              </a:extLst>
            </p:cNvPr>
            <p:cNvSpPr/>
            <p:nvPr/>
          </p:nvSpPr>
          <p:spPr>
            <a:xfrm>
              <a:off x="7515532" y="2593092"/>
              <a:ext cx="50776" cy="24756"/>
            </a:xfrm>
            <a:custGeom>
              <a:avLst/>
              <a:gdLst>
                <a:gd name="connsiteX0" fmla="*/ 51098 w 50776"/>
                <a:gd name="connsiteY0" fmla="*/ 78 h 24756"/>
                <a:gd name="connsiteX1" fmla="*/ 321 w 50776"/>
                <a:gd name="connsiteY1" fmla="*/ 78 h 24756"/>
              </a:gdLst>
              <a:ahLst/>
              <a:cxnLst>
                <a:cxn ang="0">
                  <a:pos x="connsiteX0" y="connsiteY0"/>
                </a:cxn>
                <a:cxn ang="0">
                  <a:pos x="connsiteX1" y="connsiteY1"/>
                </a:cxn>
              </a:cxnLst>
              <a:rect l="l" t="t" r="r" b="b"/>
              <a:pathLst>
                <a:path w="50776" h="24756">
                  <a:moveTo>
                    <a:pt x="51098" y="78"/>
                  </a:moveTo>
                  <a:lnTo>
                    <a:pt x="321" y="78"/>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348" name="Graphic 2">
            <a:extLst>
              <a:ext uri="{FF2B5EF4-FFF2-40B4-BE49-F238E27FC236}">
                <a16:creationId xmlns:a16="http://schemas.microsoft.com/office/drawing/2014/main" id="{6DD42FCB-E324-BCCD-6FA0-A147512C4492}"/>
              </a:ext>
            </a:extLst>
          </p:cNvPr>
          <p:cNvGrpSpPr/>
          <p:nvPr/>
        </p:nvGrpSpPr>
        <p:grpSpPr>
          <a:xfrm>
            <a:off x="2709390" y="2152457"/>
            <a:ext cx="24549" cy="34535"/>
            <a:chOff x="7510867" y="2557938"/>
            <a:chExt cx="50776" cy="70060"/>
          </a:xfrm>
        </p:grpSpPr>
        <p:sp>
          <p:nvSpPr>
            <p:cNvPr id="349" name="Freeform: Shape 348">
              <a:extLst>
                <a:ext uri="{FF2B5EF4-FFF2-40B4-BE49-F238E27FC236}">
                  <a16:creationId xmlns:a16="http://schemas.microsoft.com/office/drawing/2014/main" id="{6985E808-00E3-A09E-57C3-08E4AD72B631}"/>
                </a:ext>
              </a:extLst>
            </p:cNvPr>
            <p:cNvSpPr/>
            <p:nvPr/>
          </p:nvSpPr>
          <p:spPr>
            <a:xfrm>
              <a:off x="7536345" y="2557938"/>
              <a:ext cx="17942" cy="70060"/>
            </a:xfrm>
            <a:custGeom>
              <a:avLst/>
              <a:gdLst>
                <a:gd name="connsiteX0" fmla="*/ 320 w 17942"/>
                <a:gd name="connsiteY0" fmla="*/ 78 h 70060"/>
                <a:gd name="connsiteX1" fmla="*/ 320 w 17942"/>
                <a:gd name="connsiteY1" fmla="*/ 70139 h 70060"/>
              </a:gdLst>
              <a:ahLst/>
              <a:cxnLst>
                <a:cxn ang="0">
                  <a:pos x="connsiteX0" y="connsiteY0"/>
                </a:cxn>
                <a:cxn ang="0">
                  <a:pos x="connsiteX1" y="connsiteY1"/>
                </a:cxn>
              </a:cxnLst>
              <a:rect l="l" t="t" r="r" b="b"/>
              <a:pathLst>
                <a:path w="17942" h="70060">
                  <a:moveTo>
                    <a:pt x="320" y="78"/>
                  </a:moveTo>
                  <a:lnTo>
                    <a:pt x="320" y="70139"/>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350" name="Freeform: Shape 349">
              <a:extLst>
                <a:ext uri="{FF2B5EF4-FFF2-40B4-BE49-F238E27FC236}">
                  <a16:creationId xmlns:a16="http://schemas.microsoft.com/office/drawing/2014/main" id="{3C1361D1-009E-0FBF-0B34-B2E5C7856AB3}"/>
                </a:ext>
              </a:extLst>
            </p:cNvPr>
            <p:cNvSpPr/>
            <p:nvPr/>
          </p:nvSpPr>
          <p:spPr>
            <a:xfrm>
              <a:off x="7510867" y="2593092"/>
              <a:ext cx="50776" cy="24756"/>
            </a:xfrm>
            <a:custGeom>
              <a:avLst/>
              <a:gdLst>
                <a:gd name="connsiteX0" fmla="*/ 51097 w 50776"/>
                <a:gd name="connsiteY0" fmla="*/ 78 h 24756"/>
                <a:gd name="connsiteX1" fmla="*/ 320 w 50776"/>
                <a:gd name="connsiteY1" fmla="*/ 78 h 24756"/>
              </a:gdLst>
              <a:ahLst/>
              <a:cxnLst>
                <a:cxn ang="0">
                  <a:pos x="connsiteX0" y="connsiteY0"/>
                </a:cxn>
                <a:cxn ang="0">
                  <a:pos x="connsiteX1" y="connsiteY1"/>
                </a:cxn>
              </a:cxnLst>
              <a:rect l="l" t="t" r="r" b="b"/>
              <a:pathLst>
                <a:path w="50776" h="24756">
                  <a:moveTo>
                    <a:pt x="51097" y="78"/>
                  </a:moveTo>
                  <a:lnTo>
                    <a:pt x="320" y="78"/>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351" name="Graphic 2">
            <a:extLst>
              <a:ext uri="{FF2B5EF4-FFF2-40B4-BE49-F238E27FC236}">
                <a16:creationId xmlns:a16="http://schemas.microsoft.com/office/drawing/2014/main" id="{4651F7BF-4953-01AE-9598-48B9684FD22D}"/>
              </a:ext>
            </a:extLst>
          </p:cNvPr>
          <p:cNvGrpSpPr/>
          <p:nvPr/>
        </p:nvGrpSpPr>
        <p:grpSpPr>
          <a:xfrm>
            <a:off x="2698199" y="2152457"/>
            <a:ext cx="24549" cy="34535"/>
            <a:chOff x="7487721" y="2557938"/>
            <a:chExt cx="50776" cy="70060"/>
          </a:xfrm>
        </p:grpSpPr>
        <p:sp>
          <p:nvSpPr>
            <p:cNvPr id="352" name="Freeform: Shape 351">
              <a:extLst>
                <a:ext uri="{FF2B5EF4-FFF2-40B4-BE49-F238E27FC236}">
                  <a16:creationId xmlns:a16="http://schemas.microsoft.com/office/drawing/2014/main" id="{81B20E89-EE89-290C-02B8-B5AF971DB77A}"/>
                </a:ext>
              </a:extLst>
            </p:cNvPr>
            <p:cNvSpPr/>
            <p:nvPr/>
          </p:nvSpPr>
          <p:spPr>
            <a:xfrm>
              <a:off x="7513199" y="2557938"/>
              <a:ext cx="17942" cy="70060"/>
            </a:xfrm>
            <a:custGeom>
              <a:avLst/>
              <a:gdLst>
                <a:gd name="connsiteX0" fmla="*/ 319 w 17942"/>
                <a:gd name="connsiteY0" fmla="*/ 78 h 70060"/>
                <a:gd name="connsiteX1" fmla="*/ 319 w 17942"/>
                <a:gd name="connsiteY1" fmla="*/ 70139 h 70060"/>
              </a:gdLst>
              <a:ahLst/>
              <a:cxnLst>
                <a:cxn ang="0">
                  <a:pos x="connsiteX0" y="connsiteY0"/>
                </a:cxn>
                <a:cxn ang="0">
                  <a:pos x="connsiteX1" y="connsiteY1"/>
                </a:cxn>
              </a:cxnLst>
              <a:rect l="l" t="t" r="r" b="b"/>
              <a:pathLst>
                <a:path w="17942" h="70060">
                  <a:moveTo>
                    <a:pt x="319" y="78"/>
                  </a:moveTo>
                  <a:lnTo>
                    <a:pt x="319" y="70139"/>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353" name="Freeform: Shape 352">
              <a:extLst>
                <a:ext uri="{FF2B5EF4-FFF2-40B4-BE49-F238E27FC236}">
                  <a16:creationId xmlns:a16="http://schemas.microsoft.com/office/drawing/2014/main" id="{06C45D7E-838D-6634-135D-91290441BC04}"/>
                </a:ext>
              </a:extLst>
            </p:cNvPr>
            <p:cNvSpPr/>
            <p:nvPr/>
          </p:nvSpPr>
          <p:spPr>
            <a:xfrm>
              <a:off x="7487721" y="2593092"/>
              <a:ext cx="50776" cy="24756"/>
            </a:xfrm>
            <a:custGeom>
              <a:avLst/>
              <a:gdLst>
                <a:gd name="connsiteX0" fmla="*/ 51096 w 50776"/>
                <a:gd name="connsiteY0" fmla="*/ 78 h 24756"/>
                <a:gd name="connsiteX1" fmla="*/ 319 w 50776"/>
                <a:gd name="connsiteY1" fmla="*/ 78 h 24756"/>
              </a:gdLst>
              <a:ahLst/>
              <a:cxnLst>
                <a:cxn ang="0">
                  <a:pos x="connsiteX0" y="connsiteY0"/>
                </a:cxn>
                <a:cxn ang="0">
                  <a:pos x="connsiteX1" y="connsiteY1"/>
                </a:cxn>
              </a:cxnLst>
              <a:rect l="l" t="t" r="r" b="b"/>
              <a:pathLst>
                <a:path w="50776" h="24756">
                  <a:moveTo>
                    <a:pt x="51096" y="78"/>
                  </a:moveTo>
                  <a:lnTo>
                    <a:pt x="319" y="78"/>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354" name="Graphic 2">
            <a:extLst>
              <a:ext uri="{FF2B5EF4-FFF2-40B4-BE49-F238E27FC236}">
                <a16:creationId xmlns:a16="http://schemas.microsoft.com/office/drawing/2014/main" id="{69A51DED-1164-AAE4-A2C8-1ED3B03CA761}"/>
              </a:ext>
            </a:extLst>
          </p:cNvPr>
          <p:cNvGrpSpPr/>
          <p:nvPr/>
        </p:nvGrpSpPr>
        <p:grpSpPr>
          <a:xfrm>
            <a:off x="2695944" y="2152457"/>
            <a:ext cx="24549" cy="34535"/>
            <a:chOff x="7483056" y="2557938"/>
            <a:chExt cx="50776" cy="70060"/>
          </a:xfrm>
        </p:grpSpPr>
        <p:sp>
          <p:nvSpPr>
            <p:cNvPr id="355" name="Freeform: Shape 354">
              <a:extLst>
                <a:ext uri="{FF2B5EF4-FFF2-40B4-BE49-F238E27FC236}">
                  <a16:creationId xmlns:a16="http://schemas.microsoft.com/office/drawing/2014/main" id="{A8C4B491-F6CD-C673-8C94-44C3D509033D}"/>
                </a:ext>
              </a:extLst>
            </p:cNvPr>
            <p:cNvSpPr/>
            <p:nvPr/>
          </p:nvSpPr>
          <p:spPr>
            <a:xfrm>
              <a:off x="7508534" y="2557938"/>
              <a:ext cx="17942" cy="70060"/>
            </a:xfrm>
            <a:custGeom>
              <a:avLst/>
              <a:gdLst>
                <a:gd name="connsiteX0" fmla="*/ 319 w 17942"/>
                <a:gd name="connsiteY0" fmla="*/ 78 h 70060"/>
                <a:gd name="connsiteX1" fmla="*/ 319 w 17942"/>
                <a:gd name="connsiteY1" fmla="*/ 70139 h 70060"/>
              </a:gdLst>
              <a:ahLst/>
              <a:cxnLst>
                <a:cxn ang="0">
                  <a:pos x="connsiteX0" y="connsiteY0"/>
                </a:cxn>
                <a:cxn ang="0">
                  <a:pos x="connsiteX1" y="connsiteY1"/>
                </a:cxn>
              </a:cxnLst>
              <a:rect l="l" t="t" r="r" b="b"/>
              <a:pathLst>
                <a:path w="17942" h="70060">
                  <a:moveTo>
                    <a:pt x="319" y="78"/>
                  </a:moveTo>
                  <a:lnTo>
                    <a:pt x="319" y="70139"/>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356" name="Freeform: Shape 355">
              <a:extLst>
                <a:ext uri="{FF2B5EF4-FFF2-40B4-BE49-F238E27FC236}">
                  <a16:creationId xmlns:a16="http://schemas.microsoft.com/office/drawing/2014/main" id="{A3A1D07D-BD04-1D54-4EB9-1ACD81B9074F}"/>
                </a:ext>
              </a:extLst>
            </p:cNvPr>
            <p:cNvSpPr/>
            <p:nvPr/>
          </p:nvSpPr>
          <p:spPr>
            <a:xfrm>
              <a:off x="7483056" y="2593092"/>
              <a:ext cx="50776" cy="24756"/>
            </a:xfrm>
            <a:custGeom>
              <a:avLst/>
              <a:gdLst>
                <a:gd name="connsiteX0" fmla="*/ 51096 w 50776"/>
                <a:gd name="connsiteY0" fmla="*/ 78 h 24756"/>
                <a:gd name="connsiteX1" fmla="*/ 319 w 50776"/>
                <a:gd name="connsiteY1" fmla="*/ 78 h 24756"/>
              </a:gdLst>
              <a:ahLst/>
              <a:cxnLst>
                <a:cxn ang="0">
                  <a:pos x="connsiteX0" y="connsiteY0"/>
                </a:cxn>
                <a:cxn ang="0">
                  <a:pos x="connsiteX1" y="connsiteY1"/>
                </a:cxn>
              </a:cxnLst>
              <a:rect l="l" t="t" r="r" b="b"/>
              <a:pathLst>
                <a:path w="50776" h="24756">
                  <a:moveTo>
                    <a:pt x="51096" y="78"/>
                  </a:moveTo>
                  <a:lnTo>
                    <a:pt x="319" y="78"/>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357" name="Graphic 2">
            <a:extLst>
              <a:ext uri="{FF2B5EF4-FFF2-40B4-BE49-F238E27FC236}">
                <a16:creationId xmlns:a16="http://schemas.microsoft.com/office/drawing/2014/main" id="{CDC8EEBF-62B9-CC46-9278-A34030AEF58E}"/>
              </a:ext>
            </a:extLst>
          </p:cNvPr>
          <p:cNvGrpSpPr/>
          <p:nvPr/>
        </p:nvGrpSpPr>
        <p:grpSpPr>
          <a:xfrm>
            <a:off x="2688830" y="2152457"/>
            <a:ext cx="24549" cy="34535"/>
            <a:chOff x="7468343" y="2557938"/>
            <a:chExt cx="50776" cy="70060"/>
          </a:xfrm>
        </p:grpSpPr>
        <p:sp>
          <p:nvSpPr>
            <p:cNvPr id="358" name="Freeform: Shape 357">
              <a:extLst>
                <a:ext uri="{FF2B5EF4-FFF2-40B4-BE49-F238E27FC236}">
                  <a16:creationId xmlns:a16="http://schemas.microsoft.com/office/drawing/2014/main" id="{0FD7BE88-FF33-54FF-4732-B3FD7E32D087}"/>
                </a:ext>
              </a:extLst>
            </p:cNvPr>
            <p:cNvSpPr/>
            <p:nvPr/>
          </p:nvSpPr>
          <p:spPr>
            <a:xfrm>
              <a:off x="7493821" y="2557938"/>
              <a:ext cx="17942" cy="70060"/>
            </a:xfrm>
            <a:custGeom>
              <a:avLst/>
              <a:gdLst>
                <a:gd name="connsiteX0" fmla="*/ 318 w 17942"/>
                <a:gd name="connsiteY0" fmla="*/ 78 h 70060"/>
                <a:gd name="connsiteX1" fmla="*/ 318 w 17942"/>
                <a:gd name="connsiteY1" fmla="*/ 70139 h 70060"/>
              </a:gdLst>
              <a:ahLst/>
              <a:cxnLst>
                <a:cxn ang="0">
                  <a:pos x="connsiteX0" y="connsiteY0"/>
                </a:cxn>
                <a:cxn ang="0">
                  <a:pos x="connsiteX1" y="connsiteY1"/>
                </a:cxn>
              </a:cxnLst>
              <a:rect l="l" t="t" r="r" b="b"/>
              <a:pathLst>
                <a:path w="17942" h="70060">
                  <a:moveTo>
                    <a:pt x="318" y="78"/>
                  </a:moveTo>
                  <a:lnTo>
                    <a:pt x="318" y="70139"/>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359" name="Freeform: Shape 358">
              <a:extLst>
                <a:ext uri="{FF2B5EF4-FFF2-40B4-BE49-F238E27FC236}">
                  <a16:creationId xmlns:a16="http://schemas.microsoft.com/office/drawing/2014/main" id="{E2602604-5580-33EA-70C8-FA8A1D4AE4C3}"/>
                </a:ext>
              </a:extLst>
            </p:cNvPr>
            <p:cNvSpPr/>
            <p:nvPr/>
          </p:nvSpPr>
          <p:spPr>
            <a:xfrm>
              <a:off x="7468343" y="2593092"/>
              <a:ext cx="50776" cy="24756"/>
            </a:xfrm>
            <a:custGeom>
              <a:avLst/>
              <a:gdLst>
                <a:gd name="connsiteX0" fmla="*/ 51095 w 50776"/>
                <a:gd name="connsiteY0" fmla="*/ 78 h 24756"/>
                <a:gd name="connsiteX1" fmla="*/ 318 w 50776"/>
                <a:gd name="connsiteY1" fmla="*/ 78 h 24756"/>
              </a:gdLst>
              <a:ahLst/>
              <a:cxnLst>
                <a:cxn ang="0">
                  <a:pos x="connsiteX0" y="connsiteY0"/>
                </a:cxn>
                <a:cxn ang="0">
                  <a:pos x="connsiteX1" y="connsiteY1"/>
                </a:cxn>
              </a:cxnLst>
              <a:rect l="l" t="t" r="r" b="b"/>
              <a:pathLst>
                <a:path w="50776" h="24756">
                  <a:moveTo>
                    <a:pt x="51095" y="78"/>
                  </a:moveTo>
                  <a:lnTo>
                    <a:pt x="318" y="78"/>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360" name="Graphic 2">
            <a:extLst>
              <a:ext uri="{FF2B5EF4-FFF2-40B4-BE49-F238E27FC236}">
                <a16:creationId xmlns:a16="http://schemas.microsoft.com/office/drawing/2014/main" id="{627BD0E4-0F9D-EAC8-8C5C-9314422704EF}"/>
              </a:ext>
            </a:extLst>
          </p:cNvPr>
          <p:cNvGrpSpPr/>
          <p:nvPr/>
        </p:nvGrpSpPr>
        <p:grpSpPr>
          <a:xfrm>
            <a:off x="2681371" y="2152457"/>
            <a:ext cx="24549" cy="34535"/>
            <a:chOff x="7452913" y="2557938"/>
            <a:chExt cx="50776" cy="70060"/>
          </a:xfrm>
        </p:grpSpPr>
        <p:sp>
          <p:nvSpPr>
            <p:cNvPr id="361" name="Freeform: Shape 360">
              <a:extLst>
                <a:ext uri="{FF2B5EF4-FFF2-40B4-BE49-F238E27FC236}">
                  <a16:creationId xmlns:a16="http://schemas.microsoft.com/office/drawing/2014/main" id="{577BCDCC-2FDF-A7F6-45C9-F9BA3C09C320}"/>
                </a:ext>
              </a:extLst>
            </p:cNvPr>
            <p:cNvSpPr/>
            <p:nvPr/>
          </p:nvSpPr>
          <p:spPr>
            <a:xfrm>
              <a:off x="7478391" y="2557938"/>
              <a:ext cx="17942" cy="70060"/>
            </a:xfrm>
            <a:custGeom>
              <a:avLst/>
              <a:gdLst>
                <a:gd name="connsiteX0" fmla="*/ 317 w 17942"/>
                <a:gd name="connsiteY0" fmla="*/ 78 h 70060"/>
                <a:gd name="connsiteX1" fmla="*/ 317 w 17942"/>
                <a:gd name="connsiteY1" fmla="*/ 70139 h 70060"/>
              </a:gdLst>
              <a:ahLst/>
              <a:cxnLst>
                <a:cxn ang="0">
                  <a:pos x="connsiteX0" y="connsiteY0"/>
                </a:cxn>
                <a:cxn ang="0">
                  <a:pos x="connsiteX1" y="connsiteY1"/>
                </a:cxn>
              </a:cxnLst>
              <a:rect l="l" t="t" r="r" b="b"/>
              <a:pathLst>
                <a:path w="17942" h="70060">
                  <a:moveTo>
                    <a:pt x="317" y="78"/>
                  </a:moveTo>
                  <a:lnTo>
                    <a:pt x="317" y="70139"/>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362" name="Freeform: Shape 361">
              <a:extLst>
                <a:ext uri="{FF2B5EF4-FFF2-40B4-BE49-F238E27FC236}">
                  <a16:creationId xmlns:a16="http://schemas.microsoft.com/office/drawing/2014/main" id="{C441B94E-37A7-FA43-010E-5DD22596CB93}"/>
                </a:ext>
              </a:extLst>
            </p:cNvPr>
            <p:cNvSpPr/>
            <p:nvPr/>
          </p:nvSpPr>
          <p:spPr>
            <a:xfrm>
              <a:off x="7452913" y="2593092"/>
              <a:ext cx="50776" cy="24756"/>
            </a:xfrm>
            <a:custGeom>
              <a:avLst/>
              <a:gdLst>
                <a:gd name="connsiteX0" fmla="*/ 51094 w 50776"/>
                <a:gd name="connsiteY0" fmla="*/ 78 h 24756"/>
                <a:gd name="connsiteX1" fmla="*/ 317 w 50776"/>
                <a:gd name="connsiteY1" fmla="*/ 78 h 24756"/>
              </a:gdLst>
              <a:ahLst/>
              <a:cxnLst>
                <a:cxn ang="0">
                  <a:pos x="connsiteX0" y="connsiteY0"/>
                </a:cxn>
                <a:cxn ang="0">
                  <a:pos x="connsiteX1" y="connsiteY1"/>
                </a:cxn>
              </a:cxnLst>
              <a:rect l="l" t="t" r="r" b="b"/>
              <a:pathLst>
                <a:path w="50776" h="24756">
                  <a:moveTo>
                    <a:pt x="51094" y="78"/>
                  </a:moveTo>
                  <a:lnTo>
                    <a:pt x="317" y="78"/>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363" name="Graphic 2">
            <a:extLst>
              <a:ext uri="{FF2B5EF4-FFF2-40B4-BE49-F238E27FC236}">
                <a16:creationId xmlns:a16="http://schemas.microsoft.com/office/drawing/2014/main" id="{9771333E-3A9F-9407-4A58-014FA47AE16C}"/>
              </a:ext>
            </a:extLst>
          </p:cNvPr>
          <p:cNvGrpSpPr/>
          <p:nvPr/>
        </p:nvGrpSpPr>
        <p:grpSpPr>
          <a:xfrm>
            <a:off x="2572763" y="2126586"/>
            <a:ext cx="24549" cy="34535"/>
            <a:chOff x="7228274" y="2505454"/>
            <a:chExt cx="50776" cy="70060"/>
          </a:xfrm>
        </p:grpSpPr>
        <p:sp>
          <p:nvSpPr>
            <p:cNvPr id="364" name="Freeform: Shape 363">
              <a:extLst>
                <a:ext uri="{FF2B5EF4-FFF2-40B4-BE49-F238E27FC236}">
                  <a16:creationId xmlns:a16="http://schemas.microsoft.com/office/drawing/2014/main" id="{A3CC3219-6BFE-C8A3-DD32-D02C84F5E128}"/>
                </a:ext>
              </a:extLst>
            </p:cNvPr>
            <p:cNvSpPr/>
            <p:nvPr/>
          </p:nvSpPr>
          <p:spPr>
            <a:xfrm>
              <a:off x="7253752" y="2505454"/>
              <a:ext cx="17942" cy="70060"/>
            </a:xfrm>
            <a:custGeom>
              <a:avLst/>
              <a:gdLst>
                <a:gd name="connsiteX0" fmla="*/ 305 w 17942"/>
                <a:gd name="connsiteY0" fmla="*/ 76 h 70060"/>
                <a:gd name="connsiteX1" fmla="*/ 305 w 17942"/>
                <a:gd name="connsiteY1" fmla="*/ 70137 h 70060"/>
              </a:gdLst>
              <a:ahLst/>
              <a:cxnLst>
                <a:cxn ang="0">
                  <a:pos x="connsiteX0" y="connsiteY0"/>
                </a:cxn>
                <a:cxn ang="0">
                  <a:pos x="connsiteX1" y="connsiteY1"/>
                </a:cxn>
              </a:cxnLst>
              <a:rect l="l" t="t" r="r" b="b"/>
              <a:pathLst>
                <a:path w="17942" h="70060">
                  <a:moveTo>
                    <a:pt x="305" y="76"/>
                  </a:moveTo>
                  <a:lnTo>
                    <a:pt x="305" y="70137"/>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365" name="Freeform: Shape 364">
              <a:extLst>
                <a:ext uri="{FF2B5EF4-FFF2-40B4-BE49-F238E27FC236}">
                  <a16:creationId xmlns:a16="http://schemas.microsoft.com/office/drawing/2014/main" id="{A6FE1688-748E-2676-FB51-18E646157A3F}"/>
                </a:ext>
              </a:extLst>
            </p:cNvPr>
            <p:cNvSpPr/>
            <p:nvPr/>
          </p:nvSpPr>
          <p:spPr>
            <a:xfrm>
              <a:off x="7228274" y="2540608"/>
              <a:ext cx="50776" cy="24756"/>
            </a:xfrm>
            <a:custGeom>
              <a:avLst/>
              <a:gdLst>
                <a:gd name="connsiteX0" fmla="*/ 51082 w 50776"/>
                <a:gd name="connsiteY0" fmla="*/ 76 h 24756"/>
                <a:gd name="connsiteX1" fmla="*/ 305 w 50776"/>
                <a:gd name="connsiteY1" fmla="*/ 76 h 24756"/>
              </a:gdLst>
              <a:ahLst/>
              <a:cxnLst>
                <a:cxn ang="0">
                  <a:pos x="connsiteX0" y="connsiteY0"/>
                </a:cxn>
                <a:cxn ang="0">
                  <a:pos x="connsiteX1" y="connsiteY1"/>
                </a:cxn>
              </a:cxnLst>
              <a:rect l="l" t="t" r="r" b="b"/>
              <a:pathLst>
                <a:path w="50776" h="24756">
                  <a:moveTo>
                    <a:pt x="51082" y="76"/>
                  </a:moveTo>
                  <a:lnTo>
                    <a:pt x="305" y="76"/>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366" name="Graphic 2">
            <a:extLst>
              <a:ext uri="{FF2B5EF4-FFF2-40B4-BE49-F238E27FC236}">
                <a16:creationId xmlns:a16="http://schemas.microsoft.com/office/drawing/2014/main" id="{FF51C261-E49C-BCA1-533D-8B7B7F821AD1}"/>
              </a:ext>
            </a:extLst>
          </p:cNvPr>
          <p:cNvGrpSpPr/>
          <p:nvPr/>
        </p:nvGrpSpPr>
        <p:grpSpPr>
          <a:xfrm>
            <a:off x="2521408" y="2126586"/>
            <a:ext cx="24549" cy="34535"/>
            <a:chOff x="7122055" y="2505454"/>
            <a:chExt cx="50776" cy="70060"/>
          </a:xfrm>
        </p:grpSpPr>
        <p:sp>
          <p:nvSpPr>
            <p:cNvPr id="367" name="Freeform: Shape 366">
              <a:extLst>
                <a:ext uri="{FF2B5EF4-FFF2-40B4-BE49-F238E27FC236}">
                  <a16:creationId xmlns:a16="http://schemas.microsoft.com/office/drawing/2014/main" id="{384017A7-14C3-57F0-A749-F85B7738D65C}"/>
                </a:ext>
              </a:extLst>
            </p:cNvPr>
            <p:cNvSpPr/>
            <p:nvPr/>
          </p:nvSpPr>
          <p:spPr>
            <a:xfrm>
              <a:off x="7147533" y="2505454"/>
              <a:ext cx="17942" cy="70060"/>
            </a:xfrm>
            <a:custGeom>
              <a:avLst/>
              <a:gdLst>
                <a:gd name="connsiteX0" fmla="*/ 299 w 17942"/>
                <a:gd name="connsiteY0" fmla="*/ 76 h 70060"/>
                <a:gd name="connsiteX1" fmla="*/ 299 w 17942"/>
                <a:gd name="connsiteY1" fmla="*/ 70137 h 70060"/>
              </a:gdLst>
              <a:ahLst/>
              <a:cxnLst>
                <a:cxn ang="0">
                  <a:pos x="connsiteX0" y="connsiteY0"/>
                </a:cxn>
                <a:cxn ang="0">
                  <a:pos x="connsiteX1" y="connsiteY1"/>
                </a:cxn>
              </a:cxnLst>
              <a:rect l="l" t="t" r="r" b="b"/>
              <a:pathLst>
                <a:path w="17942" h="70060">
                  <a:moveTo>
                    <a:pt x="299" y="76"/>
                  </a:moveTo>
                  <a:lnTo>
                    <a:pt x="299" y="70137"/>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368" name="Freeform: Shape 367">
              <a:extLst>
                <a:ext uri="{FF2B5EF4-FFF2-40B4-BE49-F238E27FC236}">
                  <a16:creationId xmlns:a16="http://schemas.microsoft.com/office/drawing/2014/main" id="{5CC41E01-48FF-3F36-880D-5E276DB43BFD}"/>
                </a:ext>
              </a:extLst>
            </p:cNvPr>
            <p:cNvSpPr/>
            <p:nvPr/>
          </p:nvSpPr>
          <p:spPr>
            <a:xfrm>
              <a:off x="7122055" y="2540608"/>
              <a:ext cx="50776" cy="24756"/>
            </a:xfrm>
            <a:custGeom>
              <a:avLst/>
              <a:gdLst>
                <a:gd name="connsiteX0" fmla="*/ 51076 w 50776"/>
                <a:gd name="connsiteY0" fmla="*/ 76 h 24756"/>
                <a:gd name="connsiteX1" fmla="*/ 299 w 50776"/>
                <a:gd name="connsiteY1" fmla="*/ 76 h 24756"/>
              </a:gdLst>
              <a:ahLst/>
              <a:cxnLst>
                <a:cxn ang="0">
                  <a:pos x="connsiteX0" y="connsiteY0"/>
                </a:cxn>
                <a:cxn ang="0">
                  <a:pos x="connsiteX1" y="connsiteY1"/>
                </a:cxn>
              </a:cxnLst>
              <a:rect l="l" t="t" r="r" b="b"/>
              <a:pathLst>
                <a:path w="50776" h="24756">
                  <a:moveTo>
                    <a:pt x="51076" y="76"/>
                  </a:moveTo>
                  <a:lnTo>
                    <a:pt x="299" y="76"/>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369" name="Graphic 2">
            <a:extLst>
              <a:ext uri="{FF2B5EF4-FFF2-40B4-BE49-F238E27FC236}">
                <a16:creationId xmlns:a16="http://schemas.microsoft.com/office/drawing/2014/main" id="{9874FBD9-DB12-27C9-F591-D1FCA71810D5}"/>
              </a:ext>
            </a:extLst>
          </p:cNvPr>
          <p:cNvGrpSpPr/>
          <p:nvPr/>
        </p:nvGrpSpPr>
        <p:grpSpPr>
          <a:xfrm>
            <a:off x="2320240" y="2006143"/>
            <a:ext cx="24549" cy="34535"/>
            <a:chOff x="6705971" y="2261109"/>
            <a:chExt cx="50776" cy="70060"/>
          </a:xfrm>
        </p:grpSpPr>
        <p:sp>
          <p:nvSpPr>
            <p:cNvPr id="370" name="Freeform: Shape 369">
              <a:extLst>
                <a:ext uri="{FF2B5EF4-FFF2-40B4-BE49-F238E27FC236}">
                  <a16:creationId xmlns:a16="http://schemas.microsoft.com/office/drawing/2014/main" id="{4BB0BABD-0C11-8D16-999F-AC4C97938B70}"/>
                </a:ext>
              </a:extLst>
            </p:cNvPr>
            <p:cNvSpPr/>
            <p:nvPr/>
          </p:nvSpPr>
          <p:spPr>
            <a:xfrm>
              <a:off x="6731449" y="2261109"/>
              <a:ext cx="17942" cy="70060"/>
            </a:xfrm>
            <a:custGeom>
              <a:avLst/>
              <a:gdLst>
                <a:gd name="connsiteX0" fmla="*/ 275 w 17942"/>
                <a:gd name="connsiteY0" fmla="*/ 66 h 70060"/>
                <a:gd name="connsiteX1" fmla="*/ 275 w 17942"/>
                <a:gd name="connsiteY1" fmla="*/ 70127 h 70060"/>
              </a:gdLst>
              <a:ahLst/>
              <a:cxnLst>
                <a:cxn ang="0">
                  <a:pos x="connsiteX0" y="connsiteY0"/>
                </a:cxn>
                <a:cxn ang="0">
                  <a:pos x="connsiteX1" y="connsiteY1"/>
                </a:cxn>
              </a:cxnLst>
              <a:rect l="l" t="t" r="r" b="b"/>
              <a:pathLst>
                <a:path w="17942" h="70060">
                  <a:moveTo>
                    <a:pt x="275" y="66"/>
                  </a:moveTo>
                  <a:lnTo>
                    <a:pt x="275" y="70127"/>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371" name="Freeform: Shape 370">
              <a:extLst>
                <a:ext uri="{FF2B5EF4-FFF2-40B4-BE49-F238E27FC236}">
                  <a16:creationId xmlns:a16="http://schemas.microsoft.com/office/drawing/2014/main" id="{DAF5B3B2-2918-FEC2-8491-E9F1A8CFFFB3}"/>
                </a:ext>
              </a:extLst>
            </p:cNvPr>
            <p:cNvSpPr/>
            <p:nvPr/>
          </p:nvSpPr>
          <p:spPr>
            <a:xfrm>
              <a:off x="6705971" y="2296263"/>
              <a:ext cx="50776" cy="24756"/>
            </a:xfrm>
            <a:custGeom>
              <a:avLst/>
              <a:gdLst>
                <a:gd name="connsiteX0" fmla="*/ 51052 w 50776"/>
                <a:gd name="connsiteY0" fmla="*/ 66 h 24756"/>
                <a:gd name="connsiteX1" fmla="*/ 276 w 50776"/>
                <a:gd name="connsiteY1" fmla="*/ 66 h 24756"/>
              </a:gdLst>
              <a:ahLst/>
              <a:cxnLst>
                <a:cxn ang="0">
                  <a:pos x="connsiteX0" y="connsiteY0"/>
                </a:cxn>
                <a:cxn ang="0">
                  <a:pos x="connsiteX1" y="connsiteY1"/>
                </a:cxn>
              </a:cxnLst>
              <a:rect l="l" t="t" r="r" b="b"/>
              <a:pathLst>
                <a:path w="50776" h="24756">
                  <a:moveTo>
                    <a:pt x="51052" y="66"/>
                  </a:moveTo>
                  <a:lnTo>
                    <a:pt x="276" y="66"/>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372" name="Graphic 2">
            <a:extLst>
              <a:ext uri="{FF2B5EF4-FFF2-40B4-BE49-F238E27FC236}">
                <a16:creationId xmlns:a16="http://schemas.microsoft.com/office/drawing/2014/main" id="{844AF88B-35F9-C494-971D-22AB83F3BE1C}"/>
              </a:ext>
            </a:extLst>
          </p:cNvPr>
          <p:cNvGrpSpPr/>
          <p:nvPr/>
        </p:nvGrpSpPr>
        <p:grpSpPr>
          <a:xfrm>
            <a:off x="2317117" y="2006143"/>
            <a:ext cx="24549" cy="34535"/>
            <a:chOff x="6699511" y="2261109"/>
            <a:chExt cx="50776" cy="70060"/>
          </a:xfrm>
        </p:grpSpPr>
        <p:sp>
          <p:nvSpPr>
            <p:cNvPr id="373" name="Freeform: Shape 372">
              <a:extLst>
                <a:ext uri="{FF2B5EF4-FFF2-40B4-BE49-F238E27FC236}">
                  <a16:creationId xmlns:a16="http://schemas.microsoft.com/office/drawing/2014/main" id="{5EB31C08-5B28-66A9-DFB2-84C873157645}"/>
                </a:ext>
              </a:extLst>
            </p:cNvPr>
            <p:cNvSpPr/>
            <p:nvPr/>
          </p:nvSpPr>
          <p:spPr>
            <a:xfrm>
              <a:off x="6724990" y="2261109"/>
              <a:ext cx="17942" cy="70060"/>
            </a:xfrm>
            <a:custGeom>
              <a:avLst/>
              <a:gdLst>
                <a:gd name="connsiteX0" fmla="*/ 275 w 17942"/>
                <a:gd name="connsiteY0" fmla="*/ 66 h 70060"/>
                <a:gd name="connsiteX1" fmla="*/ 275 w 17942"/>
                <a:gd name="connsiteY1" fmla="*/ 70127 h 70060"/>
              </a:gdLst>
              <a:ahLst/>
              <a:cxnLst>
                <a:cxn ang="0">
                  <a:pos x="connsiteX0" y="connsiteY0"/>
                </a:cxn>
                <a:cxn ang="0">
                  <a:pos x="connsiteX1" y="connsiteY1"/>
                </a:cxn>
              </a:cxnLst>
              <a:rect l="l" t="t" r="r" b="b"/>
              <a:pathLst>
                <a:path w="17942" h="70060">
                  <a:moveTo>
                    <a:pt x="275" y="66"/>
                  </a:moveTo>
                  <a:lnTo>
                    <a:pt x="275" y="70127"/>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374" name="Freeform: Shape 373">
              <a:extLst>
                <a:ext uri="{FF2B5EF4-FFF2-40B4-BE49-F238E27FC236}">
                  <a16:creationId xmlns:a16="http://schemas.microsoft.com/office/drawing/2014/main" id="{51AC30D4-8BA4-1B8F-B4BF-12D72EB24130}"/>
                </a:ext>
              </a:extLst>
            </p:cNvPr>
            <p:cNvSpPr/>
            <p:nvPr/>
          </p:nvSpPr>
          <p:spPr>
            <a:xfrm>
              <a:off x="6699511" y="2296263"/>
              <a:ext cx="50776" cy="24756"/>
            </a:xfrm>
            <a:custGeom>
              <a:avLst/>
              <a:gdLst>
                <a:gd name="connsiteX0" fmla="*/ 51052 w 50776"/>
                <a:gd name="connsiteY0" fmla="*/ 66 h 24756"/>
                <a:gd name="connsiteX1" fmla="*/ 275 w 50776"/>
                <a:gd name="connsiteY1" fmla="*/ 66 h 24756"/>
              </a:gdLst>
              <a:ahLst/>
              <a:cxnLst>
                <a:cxn ang="0">
                  <a:pos x="connsiteX0" y="connsiteY0"/>
                </a:cxn>
                <a:cxn ang="0">
                  <a:pos x="connsiteX1" y="connsiteY1"/>
                </a:cxn>
              </a:cxnLst>
              <a:rect l="l" t="t" r="r" b="b"/>
              <a:pathLst>
                <a:path w="50776" h="24756">
                  <a:moveTo>
                    <a:pt x="51052" y="66"/>
                  </a:moveTo>
                  <a:lnTo>
                    <a:pt x="275" y="66"/>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375" name="Graphic 2">
            <a:extLst>
              <a:ext uri="{FF2B5EF4-FFF2-40B4-BE49-F238E27FC236}">
                <a16:creationId xmlns:a16="http://schemas.microsoft.com/office/drawing/2014/main" id="{DAF69188-2498-975C-38C5-AB43CFA60790}"/>
              </a:ext>
            </a:extLst>
          </p:cNvPr>
          <p:cNvGrpSpPr/>
          <p:nvPr/>
        </p:nvGrpSpPr>
        <p:grpSpPr>
          <a:xfrm>
            <a:off x="2313994" y="2006143"/>
            <a:ext cx="24549" cy="34535"/>
            <a:chOff x="6693052" y="2261109"/>
            <a:chExt cx="50776" cy="70060"/>
          </a:xfrm>
        </p:grpSpPr>
        <p:sp>
          <p:nvSpPr>
            <p:cNvPr id="376" name="Freeform: Shape 375">
              <a:extLst>
                <a:ext uri="{FF2B5EF4-FFF2-40B4-BE49-F238E27FC236}">
                  <a16:creationId xmlns:a16="http://schemas.microsoft.com/office/drawing/2014/main" id="{23FDF519-19D1-F6AC-7445-C4885D5ACA34}"/>
                </a:ext>
              </a:extLst>
            </p:cNvPr>
            <p:cNvSpPr/>
            <p:nvPr/>
          </p:nvSpPr>
          <p:spPr>
            <a:xfrm>
              <a:off x="6718530" y="2261109"/>
              <a:ext cx="17942" cy="70060"/>
            </a:xfrm>
            <a:custGeom>
              <a:avLst/>
              <a:gdLst>
                <a:gd name="connsiteX0" fmla="*/ 275 w 17942"/>
                <a:gd name="connsiteY0" fmla="*/ 66 h 70060"/>
                <a:gd name="connsiteX1" fmla="*/ 275 w 17942"/>
                <a:gd name="connsiteY1" fmla="*/ 70127 h 70060"/>
              </a:gdLst>
              <a:ahLst/>
              <a:cxnLst>
                <a:cxn ang="0">
                  <a:pos x="connsiteX0" y="connsiteY0"/>
                </a:cxn>
                <a:cxn ang="0">
                  <a:pos x="connsiteX1" y="connsiteY1"/>
                </a:cxn>
              </a:cxnLst>
              <a:rect l="l" t="t" r="r" b="b"/>
              <a:pathLst>
                <a:path w="17942" h="70060">
                  <a:moveTo>
                    <a:pt x="275" y="66"/>
                  </a:moveTo>
                  <a:lnTo>
                    <a:pt x="275" y="70127"/>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377" name="Freeform: Shape 376">
              <a:extLst>
                <a:ext uri="{FF2B5EF4-FFF2-40B4-BE49-F238E27FC236}">
                  <a16:creationId xmlns:a16="http://schemas.microsoft.com/office/drawing/2014/main" id="{A7667F95-49B8-F90E-FF27-25A845F21B3D}"/>
                </a:ext>
              </a:extLst>
            </p:cNvPr>
            <p:cNvSpPr/>
            <p:nvPr/>
          </p:nvSpPr>
          <p:spPr>
            <a:xfrm>
              <a:off x="6693052" y="2296263"/>
              <a:ext cx="50776" cy="24756"/>
            </a:xfrm>
            <a:custGeom>
              <a:avLst/>
              <a:gdLst>
                <a:gd name="connsiteX0" fmla="*/ 51052 w 50776"/>
                <a:gd name="connsiteY0" fmla="*/ 66 h 24756"/>
                <a:gd name="connsiteX1" fmla="*/ 275 w 50776"/>
                <a:gd name="connsiteY1" fmla="*/ 66 h 24756"/>
              </a:gdLst>
              <a:ahLst/>
              <a:cxnLst>
                <a:cxn ang="0">
                  <a:pos x="connsiteX0" y="connsiteY0"/>
                </a:cxn>
                <a:cxn ang="0">
                  <a:pos x="connsiteX1" y="connsiteY1"/>
                </a:cxn>
              </a:cxnLst>
              <a:rect l="l" t="t" r="r" b="b"/>
              <a:pathLst>
                <a:path w="50776" h="24756">
                  <a:moveTo>
                    <a:pt x="51052" y="66"/>
                  </a:moveTo>
                  <a:lnTo>
                    <a:pt x="275" y="66"/>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378" name="Graphic 2">
            <a:extLst>
              <a:ext uri="{FF2B5EF4-FFF2-40B4-BE49-F238E27FC236}">
                <a16:creationId xmlns:a16="http://schemas.microsoft.com/office/drawing/2014/main" id="{0A4D752F-F75A-32C3-136E-A074465F8F33}"/>
              </a:ext>
            </a:extLst>
          </p:cNvPr>
          <p:cNvGrpSpPr/>
          <p:nvPr/>
        </p:nvGrpSpPr>
        <p:grpSpPr>
          <a:xfrm>
            <a:off x="2310871" y="2006143"/>
            <a:ext cx="24549" cy="34535"/>
            <a:chOff x="6686593" y="2261109"/>
            <a:chExt cx="50776" cy="70060"/>
          </a:xfrm>
        </p:grpSpPr>
        <p:sp>
          <p:nvSpPr>
            <p:cNvPr id="379" name="Freeform: Shape 378">
              <a:extLst>
                <a:ext uri="{FF2B5EF4-FFF2-40B4-BE49-F238E27FC236}">
                  <a16:creationId xmlns:a16="http://schemas.microsoft.com/office/drawing/2014/main" id="{8AADF147-73F8-5FC9-93DE-3F05FB6549F3}"/>
                </a:ext>
              </a:extLst>
            </p:cNvPr>
            <p:cNvSpPr/>
            <p:nvPr/>
          </p:nvSpPr>
          <p:spPr>
            <a:xfrm>
              <a:off x="6712071" y="2261109"/>
              <a:ext cx="17942" cy="70060"/>
            </a:xfrm>
            <a:custGeom>
              <a:avLst/>
              <a:gdLst>
                <a:gd name="connsiteX0" fmla="*/ 274 w 17942"/>
                <a:gd name="connsiteY0" fmla="*/ 66 h 70060"/>
                <a:gd name="connsiteX1" fmla="*/ 274 w 17942"/>
                <a:gd name="connsiteY1" fmla="*/ 70127 h 70060"/>
              </a:gdLst>
              <a:ahLst/>
              <a:cxnLst>
                <a:cxn ang="0">
                  <a:pos x="connsiteX0" y="connsiteY0"/>
                </a:cxn>
                <a:cxn ang="0">
                  <a:pos x="connsiteX1" y="connsiteY1"/>
                </a:cxn>
              </a:cxnLst>
              <a:rect l="l" t="t" r="r" b="b"/>
              <a:pathLst>
                <a:path w="17942" h="70060">
                  <a:moveTo>
                    <a:pt x="274" y="66"/>
                  </a:moveTo>
                  <a:lnTo>
                    <a:pt x="274" y="70127"/>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380" name="Freeform: Shape 379">
              <a:extLst>
                <a:ext uri="{FF2B5EF4-FFF2-40B4-BE49-F238E27FC236}">
                  <a16:creationId xmlns:a16="http://schemas.microsoft.com/office/drawing/2014/main" id="{25EE8113-394D-B022-6BD5-F1BB0A639CDD}"/>
                </a:ext>
              </a:extLst>
            </p:cNvPr>
            <p:cNvSpPr/>
            <p:nvPr/>
          </p:nvSpPr>
          <p:spPr>
            <a:xfrm>
              <a:off x="6686593" y="2296263"/>
              <a:ext cx="50776" cy="24756"/>
            </a:xfrm>
            <a:custGeom>
              <a:avLst/>
              <a:gdLst>
                <a:gd name="connsiteX0" fmla="*/ 51051 w 50776"/>
                <a:gd name="connsiteY0" fmla="*/ 66 h 24756"/>
                <a:gd name="connsiteX1" fmla="*/ 274 w 50776"/>
                <a:gd name="connsiteY1" fmla="*/ 66 h 24756"/>
              </a:gdLst>
              <a:ahLst/>
              <a:cxnLst>
                <a:cxn ang="0">
                  <a:pos x="connsiteX0" y="connsiteY0"/>
                </a:cxn>
                <a:cxn ang="0">
                  <a:pos x="connsiteX1" y="connsiteY1"/>
                </a:cxn>
              </a:cxnLst>
              <a:rect l="l" t="t" r="r" b="b"/>
              <a:pathLst>
                <a:path w="50776" h="24756">
                  <a:moveTo>
                    <a:pt x="51051" y="66"/>
                  </a:moveTo>
                  <a:lnTo>
                    <a:pt x="274" y="66"/>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381" name="Graphic 2">
            <a:extLst>
              <a:ext uri="{FF2B5EF4-FFF2-40B4-BE49-F238E27FC236}">
                <a16:creationId xmlns:a16="http://schemas.microsoft.com/office/drawing/2014/main" id="{602B2950-15E5-5216-B1E6-24DB8C76FAF8}"/>
              </a:ext>
            </a:extLst>
          </p:cNvPr>
          <p:cNvGrpSpPr/>
          <p:nvPr/>
        </p:nvGrpSpPr>
        <p:grpSpPr>
          <a:xfrm>
            <a:off x="2303845" y="2006143"/>
            <a:ext cx="24549" cy="34535"/>
            <a:chOff x="6672060" y="2261109"/>
            <a:chExt cx="50776" cy="70060"/>
          </a:xfrm>
        </p:grpSpPr>
        <p:sp>
          <p:nvSpPr>
            <p:cNvPr id="382" name="Freeform: Shape 381">
              <a:extLst>
                <a:ext uri="{FF2B5EF4-FFF2-40B4-BE49-F238E27FC236}">
                  <a16:creationId xmlns:a16="http://schemas.microsoft.com/office/drawing/2014/main" id="{5A821B22-B7C3-AEFA-F05B-C77E7178FE17}"/>
                </a:ext>
              </a:extLst>
            </p:cNvPr>
            <p:cNvSpPr/>
            <p:nvPr/>
          </p:nvSpPr>
          <p:spPr>
            <a:xfrm>
              <a:off x="6697538" y="2261109"/>
              <a:ext cx="17942" cy="70060"/>
            </a:xfrm>
            <a:custGeom>
              <a:avLst/>
              <a:gdLst>
                <a:gd name="connsiteX0" fmla="*/ 274 w 17942"/>
                <a:gd name="connsiteY0" fmla="*/ 66 h 70060"/>
                <a:gd name="connsiteX1" fmla="*/ 274 w 17942"/>
                <a:gd name="connsiteY1" fmla="*/ 70127 h 70060"/>
              </a:gdLst>
              <a:ahLst/>
              <a:cxnLst>
                <a:cxn ang="0">
                  <a:pos x="connsiteX0" y="connsiteY0"/>
                </a:cxn>
                <a:cxn ang="0">
                  <a:pos x="connsiteX1" y="connsiteY1"/>
                </a:cxn>
              </a:cxnLst>
              <a:rect l="l" t="t" r="r" b="b"/>
              <a:pathLst>
                <a:path w="17942" h="70060">
                  <a:moveTo>
                    <a:pt x="274" y="66"/>
                  </a:moveTo>
                  <a:lnTo>
                    <a:pt x="274" y="70127"/>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383" name="Freeform: Shape 382">
              <a:extLst>
                <a:ext uri="{FF2B5EF4-FFF2-40B4-BE49-F238E27FC236}">
                  <a16:creationId xmlns:a16="http://schemas.microsoft.com/office/drawing/2014/main" id="{BF95C15A-BC4A-37C9-5644-210C9BE4A738}"/>
                </a:ext>
              </a:extLst>
            </p:cNvPr>
            <p:cNvSpPr/>
            <p:nvPr/>
          </p:nvSpPr>
          <p:spPr>
            <a:xfrm>
              <a:off x="6672060" y="2296263"/>
              <a:ext cx="50776" cy="24756"/>
            </a:xfrm>
            <a:custGeom>
              <a:avLst/>
              <a:gdLst>
                <a:gd name="connsiteX0" fmla="*/ 51051 w 50776"/>
                <a:gd name="connsiteY0" fmla="*/ 66 h 24756"/>
                <a:gd name="connsiteX1" fmla="*/ 274 w 50776"/>
                <a:gd name="connsiteY1" fmla="*/ 66 h 24756"/>
              </a:gdLst>
              <a:ahLst/>
              <a:cxnLst>
                <a:cxn ang="0">
                  <a:pos x="connsiteX0" y="connsiteY0"/>
                </a:cxn>
                <a:cxn ang="0">
                  <a:pos x="connsiteX1" y="connsiteY1"/>
                </a:cxn>
              </a:cxnLst>
              <a:rect l="l" t="t" r="r" b="b"/>
              <a:pathLst>
                <a:path w="50776" h="24756">
                  <a:moveTo>
                    <a:pt x="51051" y="66"/>
                  </a:moveTo>
                  <a:lnTo>
                    <a:pt x="274" y="66"/>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384" name="Graphic 2">
            <a:extLst>
              <a:ext uri="{FF2B5EF4-FFF2-40B4-BE49-F238E27FC236}">
                <a16:creationId xmlns:a16="http://schemas.microsoft.com/office/drawing/2014/main" id="{E4DF3CF4-88F0-CFE6-9D7D-E56BC607EC0F}"/>
              </a:ext>
            </a:extLst>
          </p:cNvPr>
          <p:cNvGrpSpPr/>
          <p:nvPr/>
        </p:nvGrpSpPr>
        <p:grpSpPr>
          <a:xfrm>
            <a:off x="2140065" y="2006143"/>
            <a:ext cx="24549" cy="34535"/>
            <a:chOff x="6333307" y="2261109"/>
            <a:chExt cx="50776" cy="70060"/>
          </a:xfrm>
        </p:grpSpPr>
        <p:sp>
          <p:nvSpPr>
            <p:cNvPr id="385" name="Freeform: Shape 384">
              <a:extLst>
                <a:ext uri="{FF2B5EF4-FFF2-40B4-BE49-F238E27FC236}">
                  <a16:creationId xmlns:a16="http://schemas.microsoft.com/office/drawing/2014/main" id="{4B18705F-FD77-483E-D42A-079A8F1273AA}"/>
                </a:ext>
              </a:extLst>
            </p:cNvPr>
            <p:cNvSpPr/>
            <p:nvPr/>
          </p:nvSpPr>
          <p:spPr>
            <a:xfrm>
              <a:off x="6358785" y="2261109"/>
              <a:ext cx="17942" cy="70060"/>
            </a:xfrm>
            <a:custGeom>
              <a:avLst/>
              <a:gdLst>
                <a:gd name="connsiteX0" fmla="*/ 255 w 17942"/>
                <a:gd name="connsiteY0" fmla="*/ 66 h 70060"/>
                <a:gd name="connsiteX1" fmla="*/ 255 w 17942"/>
                <a:gd name="connsiteY1" fmla="*/ 70127 h 70060"/>
              </a:gdLst>
              <a:ahLst/>
              <a:cxnLst>
                <a:cxn ang="0">
                  <a:pos x="connsiteX0" y="connsiteY0"/>
                </a:cxn>
                <a:cxn ang="0">
                  <a:pos x="connsiteX1" y="connsiteY1"/>
                </a:cxn>
              </a:cxnLst>
              <a:rect l="l" t="t" r="r" b="b"/>
              <a:pathLst>
                <a:path w="17942" h="70060">
                  <a:moveTo>
                    <a:pt x="255" y="66"/>
                  </a:moveTo>
                  <a:lnTo>
                    <a:pt x="255" y="70127"/>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386" name="Freeform: Shape 385">
              <a:extLst>
                <a:ext uri="{FF2B5EF4-FFF2-40B4-BE49-F238E27FC236}">
                  <a16:creationId xmlns:a16="http://schemas.microsoft.com/office/drawing/2014/main" id="{2EDFC9E6-A708-F765-C51E-11BCC9D8DF5A}"/>
                </a:ext>
              </a:extLst>
            </p:cNvPr>
            <p:cNvSpPr/>
            <p:nvPr/>
          </p:nvSpPr>
          <p:spPr>
            <a:xfrm>
              <a:off x="6333307" y="2296263"/>
              <a:ext cx="50776" cy="24756"/>
            </a:xfrm>
            <a:custGeom>
              <a:avLst/>
              <a:gdLst>
                <a:gd name="connsiteX0" fmla="*/ 51032 w 50776"/>
                <a:gd name="connsiteY0" fmla="*/ 66 h 24756"/>
                <a:gd name="connsiteX1" fmla="*/ 255 w 50776"/>
                <a:gd name="connsiteY1" fmla="*/ 66 h 24756"/>
              </a:gdLst>
              <a:ahLst/>
              <a:cxnLst>
                <a:cxn ang="0">
                  <a:pos x="connsiteX0" y="connsiteY0"/>
                </a:cxn>
                <a:cxn ang="0">
                  <a:pos x="connsiteX1" y="connsiteY1"/>
                </a:cxn>
              </a:cxnLst>
              <a:rect l="l" t="t" r="r" b="b"/>
              <a:pathLst>
                <a:path w="50776" h="24756">
                  <a:moveTo>
                    <a:pt x="51032" y="66"/>
                  </a:moveTo>
                  <a:lnTo>
                    <a:pt x="255" y="66"/>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387" name="Graphic 2">
            <a:extLst>
              <a:ext uri="{FF2B5EF4-FFF2-40B4-BE49-F238E27FC236}">
                <a16:creationId xmlns:a16="http://schemas.microsoft.com/office/drawing/2014/main" id="{2AB2A7FA-5C2C-522F-0C36-7E0988A6FDAE}"/>
              </a:ext>
            </a:extLst>
          </p:cNvPr>
          <p:cNvGrpSpPr/>
          <p:nvPr/>
        </p:nvGrpSpPr>
        <p:grpSpPr>
          <a:xfrm>
            <a:off x="2130176" y="2006143"/>
            <a:ext cx="24549" cy="34535"/>
            <a:chOff x="6312853" y="2261109"/>
            <a:chExt cx="50776" cy="70060"/>
          </a:xfrm>
        </p:grpSpPr>
        <p:sp>
          <p:nvSpPr>
            <p:cNvPr id="388" name="Freeform: Shape 387">
              <a:extLst>
                <a:ext uri="{FF2B5EF4-FFF2-40B4-BE49-F238E27FC236}">
                  <a16:creationId xmlns:a16="http://schemas.microsoft.com/office/drawing/2014/main" id="{C97AE955-D630-BEA5-5380-9EFBA7B99F14}"/>
                </a:ext>
              </a:extLst>
            </p:cNvPr>
            <p:cNvSpPr/>
            <p:nvPr/>
          </p:nvSpPr>
          <p:spPr>
            <a:xfrm>
              <a:off x="6338331" y="2261109"/>
              <a:ext cx="17942" cy="70060"/>
            </a:xfrm>
            <a:custGeom>
              <a:avLst/>
              <a:gdLst>
                <a:gd name="connsiteX0" fmla="*/ 254 w 17942"/>
                <a:gd name="connsiteY0" fmla="*/ 66 h 70060"/>
                <a:gd name="connsiteX1" fmla="*/ 254 w 17942"/>
                <a:gd name="connsiteY1" fmla="*/ 70127 h 70060"/>
              </a:gdLst>
              <a:ahLst/>
              <a:cxnLst>
                <a:cxn ang="0">
                  <a:pos x="connsiteX0" y="connsiteY0"/>
                </a:cxn>
                <a:cxn ang="0">
                  <a:pos x="connsiteX1" y="connsiteY1"/>
                </a:cxn>
              </a:cxnLst>
              <a:rect l="l" t="t" r="r" b="b"/>
              <a:pathLst>
                <a:path w="17942" h="70060">
                  <a:moveTo>
                    <a:pt x="254" y="66"/>
                  </a:moveTo>
                  <a:lnTo>
                    <a:pt x="254" y="70127"/>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389" name="Freeform: Shape 388">
              <a:extLst>
                <a:ext uri="{FF2B5EF4-FFF2-40B4-BE49-F238E27FC236}">
                  <a16:creationId xmlns:a16="http://schemas.microsoft.com/office/drawing/2014/main" id="{C54E61C0-C44B-0DDD-7B8D-5E68B8BC7ACD}"/>
                </a:ext>
              </a:extLst>
            </p:cNvPr>
            <p:cNvSpPr/>
            <p:nvPr/>
          </p:nvSpPr>
          <p:spPr>
            <a:xfrm>
              <a:off x="6312853" y="2296263"/>
              <a:ext cx="50776" cy="24756"/>
            </a:xfrm>
            <a:custGeom>
              <a:avLst/>
              <a:gdLst>
                <a:gd name="connsiteX0" fmla="*/ 51031 w 50776"/>
                <a:gd name="connsiteY0" fmla="*/ 66 h 24756"/>
                <a:gd name="connsiteX1" fmla="*/ 254 w 50776"/>
                <a:gd name="connsiteY1" fmla="*/ 66 h 24756"/>
              </a:gdLst>
              <a:ahLst/>
              <a:cxnLst>
                <a:cxn ang="0">
                  <a:pos x="connsiteX0" y="connsiteY0"/>
                </a:cxn>
                <a:cxn ang="0">
                  <a:pos x="connsiteX1" y="connsiteY1"/>
                </a:cxn>
              </a:cxnLst>
              <a:rect l="l" t="t" r="r" b="b"/>
              <a:pathLst>
                <a:path w="50776" h="24756">
                  <a:moveTo>
                    <a:pt x="51031" y="66"/>
                  </a:moveTo>
                  <a:lnTo>
                    <a:pt x="254" y="66"/>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390" name="Graphic 2">
            <a:extLst>
              <a:ext uri="{FF2B5EF4-FFF2-40B4-BE49-F238E27FC236}">
                <a16:creationId xmlns:a16="http://schemas.microsoft.com/office/drawing/2014/main" id="{A90E727E-CD8B-3798-0192-B81B79771ED5}"/>
              </a:ext>
            </a:extLst>
          </p:cNvPr>
          <p:cNvGrpSpPr/>
          <p:nvPr/>
        </p:nvGrpSpPr>
        <p:grpSpPr>
          <a:xfrm>
            <a:off x="2007514" y="1949643"/>
            <a:ext cx="24549" cy="34535"/>
            <a:chOff x="6059147" y="2146487"/>
            <a:chExt cx="50776" cy="70060"/>
          </a:xfrm>
        </p:grpSpPr>
        <p:sp>
          <p:nvSpPr>
            <p:cNvPr id="391" name="Freeform: Shape 390">
              <a:extLst>
                <a:ext uri="{FF2B5EF4-FFF2-40B4-BE49-F238E27FC236}">
                  <a16:creationId xmlns:a16="http://schemas.microsoft.com/office/drawing/2014/main" id="{322B6F3B-71D2-31FA-A13A-D4B9AF85C564}"/>
                </a:ext>
              </a:extLst>
            </p:cNvPr>
            <p:cNvSpPr/>
            <p:nvPr/>
          </p:nvSpPr>
          <p:spPr>
            <a:xfrm>
              <a:off x="6084625" y="2146487"/>
              <a:ext cx="17942" cy="70060"/>
            </a:xfrm>
            <a:custGeom>
              <a:avLst/>
              <a:gdLst>
                <a:gd name="connsiteX0" fmla="*/ 239 w 17942"/>
                <a:gd name="connsiteY0" fmla="*/ 62 h 70060"/>
                <a:gd name="connsiteX1" fmla="*/ 239 w 17942"/>
                <a:gd name="connsiteY1" fmla="*/ 70122 h 70060"/>
              </a:gdLst>
              <a:ahLst/>
              <a:cxnLst>
                <a:cxn ang="0">
                  <a:pos x="connsiteX0" y="connsiteY0"/>
                </a:cxn>
                <a:cxn ang="0">
                  <a:pos x="connsiteX1" y="connsiteY1"/>
                </a:cxn>
              </a:cxnLst>
              <a:rect l="l" t="t" r="r" b="b"/>
              <a:pathLst>
                <a:path w="17942" h="70060">
                  <a:moveTo>
                    <a:pt x="239" y="62"/>
                  </a:moveTo>
                  <a:lnTo>
                    <a:pt x="239" y="70122"/>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392" name="Freeform: Shape 391">
              <a:extLst>
                <a:ext uri="{FF2B5EF4-FFF2-40B4-BE49-F238E27FC236}">
                  <a16:creationId xmlns:a16="http://schemas.microsoft.com/office/drawing/2014/main" id="{C63BB037-BB45-2BAB-ECAF-3197558072BA}"/>
                </a:ext>
              </a:extLst>
            </p:cNvPr>
            <p:cNvSpPr/>
            <p:nvPr/>
          </p:nvSpPr>
          <p:spPr>
            <a:xfrm>
              <a:off x="6059147" y="2181641"/>
              <a:ext cx="50776" cy="24756"/>
            </a:xfrm>
            <a:custGeom>
              <a:avLst/>
              <a:gdLst>
                <a:gd name="connsiteX0" fmla="*/ 51016 w 50776"/>
                <a:gd name="connsiteY0" fmla="*/ 62 h 24756"/>
                <a:gd name="connsiteX1" fmla="*/ 239 w 50776"/>
                <a:gd name="connsiteY1" fmla="*/ 62 h 24756"/>
              </a:gdLst>
              <a:ahLst/>
              <a:cxnLst>
                <a:cxn ang="0">
                  <a:pos x="connsiteX0" y="connsiteY0"/>
                </a:cxn>
                <a:cxn ang="0">
                  <a:pos x="connsiteX1" y="connsiteY1"/>
                </a:cxn>
              </a:cxnLst>
              <a:rect l="l" t="t" r="r" b="b"/>
              <a:pathLst>
                <a:path w="50776" h="24756">
                  <a:moveTo>
                    <a:pt x="51016" y="62"/>
                  </a:moveTo>
                  <a:lnTo>
                    <a:pt x="239" y="62"/>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393" name="Graphic 2">
            <a:extLst>
              <a:ext uri="{FF2B5EF4-FFF2-40B4-BE49-F238E27FC236}">
                <a16:creationId xmlns:a16="http://schemas.microsoft.com/office/drawing/2014/main" id="{DC0FF69F-CBBA-57A7-E3B4-7A41C53C93F7}"/>
              </a:ext>
            </a:extLst>
          </p:cNvPr>
          <p:cNvGrpSpPr/>
          <p:nvPr/>
        </p:nvGrpSpPr>
        <p:grpSpPr>
          <a:xfrm>
            <a:off x="1956420" y="1870080"/>
            <a:ext cx="24549" cy="34535"/>
            <a:chOff x="5953466" y="1985075"/>
            <a:chExt cx="50776" cy="70060"/>
          </a:xfrm>
        </p:grpSpPr>
        <p:sp>
          <p:nvSpPr>
            <p:cNvPr id="394" name="Freeform: Shape 393">
              <a:extLst>
                <a:ext uri="{FF2B5EF4-FFF2-40B4-BE49-F238E27FC236}">
                  <a16:creationId xmlns:a16="http://schemas.microsoft.com/office/drawing/2014/main" id="{E2337ADB-0644-0E67-5014-CD54881DB2C7}"/>
                </a:ext>
              </a:extLst>
            </p:cNvPr>
            <p:cNvSpPr/>
            <p:nvPr/>
          </p:nvSpPr>
          <p:spPr>
            <a:xfrm>
              <a:off x="5978945" y="1985075"/>
              <a:ext cx="17942" cy="70060"/>
            </a:xfrm>
            <a:custGeom>
              <a:avLst/>
              <a:gdLst>
                <a:gd name="connsiteX0" fmla="*/ 234 w 17942"/>
                <a:gd name="connsiteY0" fmla="*/ 55 h 70060"/>
                <a:gd name="connsiteX1" fmla="*/ 234 w 17942"/>
                <a:gd name="connsiteY1" fmla="*/ 70116 h 70060"/>
              </a:gdLst>
              <a:ahLst/>
              <a:cxnLst>
                <a:cxn ang="0">
                  <a:pos x="connsiteX0" y="connsiteY0"/>
                </a:cxn>
                <a:cxn ang="0">
                  <a:pos x="connsiteX1" y="connsiteY1"/>
                </a:cxn>
              </a:cxnLst>
              <a:rect l="l" t="t" r="r" b="b"/>
              <a:pathLst>
                <a:path w="17942" h="70060">
                  <a:moveTo>
                    <a:pt x="234" y="55"/>
                  </a:moveTo>
                  <a:lnTo>
                    <a:pt x="234" y="70116"/>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395" name="Freeform: Shape 394">
              <a:extLst>
                <a:ext uri="{FF2B5EF4-FFF2-40B4-BE49-F238E27FC236}">
                  <a16:creationId xmlns:a16="http://schemas.microsoft.com/office/drawing/2014/main" id="{5105B5AF-0D8B-38E3-D27E-755CC96F14C7}"/>
                </a:ext>
              </a:extLst>
            </p:cNvPr>
            <p:cNvSpPr/>
            <p:nvPr/>
          </p:nvSpPr>
          <p:spPr>
            <a:xfrm>
              <a:off x="5953466" y="2020229"/>
              <a:ext cx="50776" cy="24756"/>
            </a:xfrm>
            <a:custGeom>
              <a:avLst/>
              <a:gdLst>
                <a:gd name="connsiteX0" fmla="*/ 51011 w 50776"/>
                <a:gd name="connsiteY0" fmla="*/ 55 h 24756"/>
                <a:gd name="connsiteX1" fmla="*/ 234 w 50776"/>
                <a:gd name="connsiteY1" fmla="*/ 55 h 24756"/>
              </a:gdLst>
              <a:ahLst/>
              <a:cxnLst>
                <a:cxn ang="0">
                  <a:pos x="connsiteX0" y="connsiteY0"/>
                </a:cxn>
                <a:cxn ang="0">
                  <a:pos x="connsiteX1" y="connsiteY1"/>
                </a:cxn>
              </a:cxnLst>
              <a:rect l="l" t="t" r="r" b="b"/>
              <a:pathLst>
                <a:path w="50776" h="24756">
                  <a:moveTo>
                    <a:pt x="51011" y="55"/>
                  </a:moveTo>
                  <a:lnTo>
                    <a:pt x="234" y="55"/>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396" name="Graphic 2">
            <a:extLst>
              <a:ext uri="{FF2B5EF4-FFF2-40B4-BE49-F238E27FC236}">
                <a16:creationId xmlns:a16="http://schemas.microsoft.com/office/drawing/2014/main" id="{29A778D7-CDCB-5B29-4F55-C64F66BB6391}"/>
              </a:ext>
            </a:extLst>
          </p:cNvPr>
          <p:cNvGrpSpPr/>
          <p:nvPr/>
        </p:nvGrpSpPr>
        <p:grpSpPr>
          <a:xfrm>
            <a:off x="1953470" y="1870080"/>
            <a:ext cx="24549" cy="34535"/>
            <a:chOff x="5947366" y="1985075"/>
            <a:chExt cx="50776" cy="70060"/>
          </a:xfrm>
        </p:grpSpPr>
        <p:sp>
          <p:nvSpPr>
            <p:cNvPr id="397" name="Freeform: Shape 396">
              <a:extLst>
                <a:ext uri="{FF2B5EF4-FFF2-40B4-BE49-F238E27FC236}">
                  <a16:creationId xmlns:a16="http://schemas.microsoft.com/office/drawing/2014/main" id="{A72C2C98-846C-1AF4-711E-F5DA62A5D0F4}"/>
                </a:ext>
              </a:extLst>
            </p:cNvPr>
            <p:cNvSpPr/>
            <p:nvPr/>
          </p:nvSpPr>
          <p:spPr>
            <a:xfrm>
              <a:off x="5972844" y="1985075"/>
              <a:ext cx="17942" cy="70060"/>
            </a:xfrm>
            <a:custGeom>
              <a:avLst/>
              <a:gdLst>
                <a:gd name="connsiteX0" fmla="*/ 233 w 17942"/>
                <a:gd name="connsiteY0" fmla="*/ 55 h 70060"/>
                <a:gd name="connsiteX1" fmla="*/ 233 w 17942"/>
                <a:gd name="connsiteY1" fmla="*/ 70116 h 70060"/>
              </a:gdLst>
              <a:ahLst/>
              <a:cxnLst>
                <a:cxn ang="0">
                  <a:pos x="connsiteX0" y="connsiteY0"/>
                </a:cxn>
                <a:cxn ang="0">
                  <a:pos x="connsiteX1" y="connsiteY1"/>
                </a:cxn>
              </a:cxnLst>
              <a:rect l="l" t="t" r="r" b="b"/>
              <a:pathLst>
                <a:path w="17942" h="70060">
                  <a:moveTo>
                    <a:pt x="233" y="55"/>
                  </a:moveTo>
                  <a:lnTo>
                    <a:pt x="233" y="70116"/>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398" name="Freeform: Shape 397">
              <a:extLst>
                <a:ext uri="{FF2B5EF4-FFF2-40B4-BE49-F238E27FC236}">
                  <a16:creationId xmlns:a16="http://schemas.microsoft.com/office/drawing/2014/main" id="{DD3B6896-923B-A9FC-A9DB-80804A586F82}"/>
                </a:ext>
              </a:extLst>
            </p:cNvPr>
            <p:cNvSpPr/>
            <p:nvPr/>
          </p:nvSpPr>
          <p:spPr>
            <a:xfrm>
              <a:off x="5947366" y="2020229"/>
              <a:ext cx="50776" cy="24756"/>
            </a:xfrm>
            <a:custGeom>
              <a:avLst/>
              <a:gdLst>
                <a:gd name="connsiteX0" fmla="*/ 51010 w 50776"/>
                <a:gd name="connsiteY0" fmla="*/ 55 h 24756"/>
                <a:gd name="connsiteX1" fmla="*/ 233 w 50776"/>
                <a:gd name="connsiteY1" fmla="*/ 55 h 24756"/>
              </a:gdLst>
              <a:ahLst/>
              <a:cxnLst>
                <a:cxn ang="0">
                  <a:pos x="connsiteX0" y="connsiteY0"/>
                </a:cxn>
                <a:cxn ang="0">
                  <a:pos x="connsiteX1" y="connsiteY1"/>
                </a:cxn>
              </a:cxnLst>
              <a:rect l="l" t="t" r="r" b="b"/>
              <a:pathLst>
                <a:path w="50776" h="24756">
                  <a:moveTo>
                    <a:pt x="51010" y="55"/>
                  </a:moveTo>
                  <a:lnTo>
                    <a:pt x="233" y="55"/>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399" name="Graphic 2">
            <a:extLst>
              <a:ext uri="{FF2B5EF4-FFF2-40B4-BE49-F238E27FC236}">
                <a16:creationId xmlns:a16="http://schemas.microsoft.com/office/drawing/2014/main" id="{E7734DEA-08D9-D07E-A993-26321C63E5F6}"/>
              </a:ext>
            </a:extLst>
          </p:cNvPr>
          <p:cNvGrpSpPr/>
          <p:nvPr/>
        </p:nvGrpSpPr>
        <p:grpSpPr>
          <a:xfrm>
            <a:off x="1945664" y="1870080"/>
            <a:ext cx="24549" cy="34535"/>
            <a:chOff x="5931218" y="1985075"/>
            <a:chExt cx="50776" cy="70060"/>
          </a:xfrm>
        </p:grpSpPr>
        <p:sp>
          <p:nvSpPr>
            <p:cNvPr id="400" name="Freeform: Shape 399">
              <a:extLst>
                <a:ext uri="{FF2B5EF4-FFF2-40B4-BE49-F238E27FC236}">
                  <a16:creationId xmlns:a16="http://schemas.microsoft.com/office/drawing/2014/main" id="{1FAE6BC1-6F09-CDC5-CE48-47700BB604B5}"/>
                </a:ext>
              </a:extLst>
            </p:cNvPr>
            <p:cNvSpPr/>
            <p:nvPr/>
          </p:nvSpPr>
          <p:spPr>
            <a:xfrm>
              <a:off x="5956696" y="1985075"/>
              <a:ext cx="17942" cy="70060"/>
            </a:xfrm>
            <a:custGeom>
              <a:avLst/>
              <a:gdLst>
                <a:gd name="connsiteX0" fmla="*/ 232 w 17942"/>
                <a:gd name="connsiteY0" fmla="*/ 55 h 70060"/>
                <a:gd name="connsiteX1" fmla="*/ 232 w 17942"/>
                <a:gd name="connsiteY1" fmla="*/ 70116 h 70060"/>
              </a:gdLst>
              <a:ahLst/>
              <a:cxnLst>
                <a:cxn ang="0">
                  <a:pos x="connsiteX0" y="connsiteY0"/>
                </a:cxn>
                <a:cxn ang="0">
                  <a:pos x="connsiteX1" y="connsiteY1"/>
                </a:cxn>
              </a:cxnLst>
              <a:rect l="l" t="t" r="r" b="b"/>
              <a:pathLst>
                <a:path w="17942" h="70060">
                  <a:moveTo>
                    <a:pt x="232" y="55"/>
                  </a:moveTo>
                  <a:lnTo>
                    <a:pt x="232" y="70116"/>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401" name="Freeform: Shape 400">
              <a:extLst>
                <a:ext uri="{FF2B5EF4-FFF2-40B4-BE49-F238E27FC236}">
                  <a16:creationId xmlns:a16="http://schemas.microsoft.com/office/drawing/2014/main" id="{B557F73F-8893-0F67-01E9-9E8EF68A8D45}"/>
                </a:ext>
              </a:extLst>
            </p:cNvPr>
            <p:cNvSpPr/>
            <p:nvPr/>
          </p:nvSpPr>
          <p:spPr>
            <a:xfrm>
              <a:off x="5931218" y="2020229"/>
              <a:ext cx="50776" cy="24756"/>
            </a:xfrm>
            <a:custGeom>
              <a:avLst/>
              <a:gdLst>
                <a:gd name="connsiteX0" fmla="*/ 51009 w 50776"/>
                <a:gd name="connsiteY0" fmla="*/ 55 h 24756"/>
                <a:gd name="connsiteX1" fmla="*/ 232 w 50776"/>
                <a:gd name="connsiteY1" fmla="*/ 55 h 24756"/>
              </a:gdLst>
              <a:ahLst/>
              <a:cxnLst>
                <a:cxn ang="0">
                  <a:pos x="connsiteX0" y="connsiteY0"/>
                </a:cxn>
                <a:cxn ang="0">
                  <a:pos x="connsiteX1" y="connsiteY1"/>
                </a:cxn>
              </a:cxnLst>
              <a:rect l="l" t="t" r="r" b="b"/>
              <a:pathLst>
                <a:path w="50776" h="24756">
                  <a:moveTo>
                    <a:pt x="51009" y="55"/>
                  </a:moveTo>
                  <a:lnTo>
                    <a:pt x="232" y="55"/>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402" name="Graphic 2">
            <a:extLst>
              <a:ext uri="{FF2B5EF4-FFF2-40B4-BE49-F238E27FC236}">
                <a16:creationId xmlns:a16="http://schemas.microsoft.com/office/drawing/2014/main" id="{35E4F4FC-0EBC-5F85-21A5-088A5E69BD20}"/>
              </a:ext>
            </a:extLst>
          </p:cNvPr>
          <p:cNvGrpSpPr/>
          <p:nvPr/>
        </p:nvGrpSpPr>
        <p:grpSpPr>
          <a:xfrm>
            <a:off x="1942627" y="1870080"/>
            <a:ext cx="24549" cy="34535"/>
            <a:chOff x="5924938" y="1985075"/>
            <a:chExt cx="50776" cy="70060"/>
          </a:xfrm>
        </p:grpSpPr>
        <p:sp>
          <p:nvSpPr>
            <p:cNvPr id="403" name="Freeform: Shape 402">
              <a:extLst>
                <a:ext uri="{FF2B5EF4-FFF2-40B4-BE49-F238E27FC236}">
                  <a16:creationId xmlns:a16="http://schemas.microsoft.com/office/drawing/2014/main" id="{7B02FF94-4DEF-2335-1A7A-71A88364D574}"/>
                </a:ext>
              </a:extLst>
            </p:cNvPr>
            <p:cNvSpPr/>
            <p:nvPr/>
          </p:nvSpPr>
          <p:spPr>
            <a:xfrm>
              <a:off x="5950416" y="1985075"/>
              <a:ext cx="17942" cy="70060"/>
            </a:xfrm>
            <a:custGeom>
              <a:avLst/>
              <a:gdLst>
                <a:gd name="connsiteX0" fmla="*/ 232 w 17942"/>
                <a:gd name="connsiteY0" fmla="*/ 55 h 70060"/>
                <a:gd name="connsiteX1" fmla="*/ 232 w 17942"/>
                <a:gd name="connsiteY1" fmla="*/ 70116 h 70060"/>
              </a:gdLst>
              <a:ahLst/>
              <a:cxnLst>
                <a:cxn ang="0">
                  <a:pos x="connsiteX0" y="connsiteY0"/>
                </a:cxn>
                <a:cxn ang="0">
                  <a:pos x="connsiteX1" y="connsiteY1"/>
                </a:cxn>
              </a:cxnLst>
              <a:rect l="l" t="t" r="r" b="b"/>
              <a:pathLst>
                <a:path w="17942" h="70060">
                  <a:moveTo>
                    <a:pt x="232" y="55"/>
                  </a:moveTo>
                  <a:lnTo>
                    <a:pt x="232" y="70116"/>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404" name="Freeform: Shape 403">
              <a:extLst>
                <a:ext uri="{FF2B5EF4-FFF2-40B4-BE49-F238E27FC236}">
                  <a16:creationId xmlns:a16="http://schemas.microsoft.com/office/drawing/2014/main" id="{8FF75D5B-4F75-72EE-EA43-F337492BA2F3}"/>
                </a:ext>
              </a:extLst>
            </p:cNvPr>
            <p:cNvSpPr/>
            <p:nvPr/>
          </p:nvSpPr>
          <p:spPr>
            <a:xfrm>
              <a:off x="5924938" y="2020229"/>
              <a:ext cx="50776" cy="24756"/>
            </a:xfrm>
            <a:custGeom>
              <a:avLst/>
              <a:gdLst>
                <a:gd name="connsiteX0" fmla="*/ 51009 w 50776"/>
                <a:gd name="connsiteY0" fmla="*/ 55 h 24756"/>
                <a:gd name="connsiteX1" fmla="*/ 232 w 50776"/>
                <a:gd name="connsiteY1" fmla="*/ 55 h 24756"/>
              </a:gdLst>
              <a:ahLst/>
              <a:cxnLst>
                <a:cxn ang="0">
                  <a:pos x="connsiteX0" y="connsiteY0"/>
                </a:cxn>
                <a:cxn ang="0">
                  <a:pos x="connsiteX1" y="connsiteY1"/>
                </a:cxn>
              </a:cxnLst>
              <a:rect l="l" t="t" r="r" b="b"/>
              <a:pathLst>
                <a:path w="50776" h="24756">
                  <a:moveTo>
                    <a:pt x="51009" y="55"/>
                  </a:moveTo>
                  <a:lnTo>
                    <a:pt x="232" y="55"/>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405" name="Graphic 2">
            <a:extLst>
              <a:ext uri="{FF2B5EF4-FFF2-40B4-BE49-F238E27FC236}">
                <a16:creationId xmlns:a16="http://schemas.microsoft.com/office/drawing/2014/main" id="{51071C9D-E57E-7066-A579-9C56BBF3ECBE}"/>
              </a:ext>
            </a:extLst>
          </p:cNvPr>
          <p:cNvGrpSpPr/>
          <p:nvPr/>
        </p:nvGrpSpPr>
        <p:grpSpPr>
          <a:xfrm>
            <a:off x="1844169" y="1870080"/>
            <a:ext cx="24549" cy="34535"/>
            <a:chOff x="5721292" y="1985075"/>
            <a:chExt cx="50776" cy="70060"/>
          </a:xfrm>
        </p:grpSpPr>
        <p:sp>
          <p:nvSpPr>
            <p:cNvPr id="406" name="Freeform: Shape 405">
              <a:extLst>
                <a:ext uri="{FF2B5EF4-FFF2-40B4-BE49-F238E27FC236}">
                  <a16:creationId xmlns:a16="http://schemas.microsoft.com/office/drawing/2014/main" id="{5BE61568-ACBA-0D89-831F-EA10A15C2CCA}"/>
                </a:ext>
              </a:extLst>
            </p:cNvPr>
            <p:cNvSpPr/>
            <p:nvPr/>
          </p:nvSpPr>
          <p:spPr>
            <a:xfrm>
              <a:off x="5746770" y="1985075"/>
              <a:ext cx="17942" cy="70060"/>
            </a:xfrm>
            <a:custGeom>
              <a:avLst/>
              <a:gdLst>
                <a:gd name="connsiteX0" fmla="*/ 221 w 17942"/>
                <a:gd name="connsiteY0" fmla="*/ 55 h 70060"/>
                <a:gd name="connsiteX1" fmla="*/ 221 w 17942"/>
                <a:gd name="connsiteY1" fmla="*/ 70116 h 70060"/>
              </a:gdLst>
              <a:ahLst/>
              <a:cxnLst>
                <a:cxn ang="0">
                  <a:pos x="connsiteX0" y="connsiteY0"/>
                </a:cxn>
                <a:cxn ang="0">
                  <a:pos x="connsiteX1" y="connsiteY1"/>
                </a:cxn>
              </a:cxnLst>
              <a:rect l="l" t="t" r="r" b="b"/>
              <a:pathLst>
                <a:path w="17942" h="70060">
                  <a:moveTo>
                    <a:pt x="221" y="55"/>
                  </a:moveTo>
                  <a:lnTo>
                    <a:pt x="221" y="70116"/>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407" name="Freeform: Shape 406">
              <a:extLst>
                <a:ext uri="{FF2B5EF4-FFF2-40B4-BE49-F238E27FC236}">
                  <a16:creationId xmlns:a16="http://schemas.microsoft.com/office/drawing/2014/main" id="{81AE1684-AF4C-96E0-1693-A244442BA717}"/>
                </a:ext>
              </a:extLst>
            </p:cNvPr>
            <p:cNvSpPr/>
            <p:nvPr/>
          </p:nvSpPr>
          <p:spPr>
            <a:xfrm>
              <a:off x="5721292" y="2020229"/>
              <a:ext cx="50776" cy="24756"/>
            </a:xfrm>
            <a:custGeom>
              <a:avLst/>
              <a:gdLst>
                <a:gd name="connsiteX0" fmla="*/ 50998 w 50776"/>
                <a:gd name="connsiteY0" fmla="*/ 55 h 24756"/>
                <a:gd name="connsiteX1" fmla="*/ 221 w 50776"/>
                <a:gd name="connsiteY1" fmla="*/ 55 h 24756"/>
              </a:gdLst>
              <a:ahLst/>
              <a:cxnLst>
                <a:cxn ang="0">
                  <a:pos x="connsiteX0" y="connsiteY0"/>
                </a:cxn>
                <a:cxn ang="0">
                  <a:pos x="connsiteX1" y="connsiteY1"/>
                </a:cxn>
              </a:cxnLst>
              <a:rect l="l" t="t" r="r" b="b"/>
              <a:pathLst>
                <a:path w="50776" h="24756">
                  <a:moveTo>
                    <a:pt x="50998" y="55"/>
                  </a:moveTo>
                  <a:lnTo>
                    <a:pt x="221" y="55"/>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408" name="Graphic 2">
            <a:extLst>
              <a:ext uri="{FF2B5EF4-FFF2-40B4-BE49-F238E27FC236}">
                <a16:creationId xmlns:a16="http://schemas.microsoft.com/office/drawing/2014/main" id="{8D15D324-7AE2-57DE-C60C-CCD0761C552E}"/>
              </a:ext>
            </a:extLst>
          </p:cNvPr>
          <p:cNvGrpSpPr/>
          <p:nvPr/>
        </p:nvGrpSpPr>
        <p:grpSpPr>
          <a:xfrm>
            <a:off x="1809990" y="1823220"/>
            <a:ext cx="24549" cy="34535"/>
            <a:chOff x="5650599" y="1890010"/>
            <a:chExt cx="50776" cy="70060"/>
          </a:xfrm>
        </p:grpSpPr>
        <p:sp>
          <p:nvSpPr>
            <p:cNvPr id="409" name="Freeform: Shape 408">
              <a:extLst>
                <a:ext uri="{FF2B5EF4-FFF2-40B4-BE49-F238E27FC236}">
                  <a16:creationId xmlns:a16="http://schemas.microsoft.com/office/drawing/2014/main" id="{C8DAB7DD-459B-A914-247B-87B6C1D93AB5}"/>
                </a:ext>
              </a:extLst>
            </p:cNvPr>
            <p:cNvSpPr/>
            <p:nvPr/>
          </p:nvSpPr>
          <p:spPr>
            <a:xfrm>
              <a:off x="5676077" y="1890010"/>
              <a:ext cx="17942" cy="70060"/>
            </a:xfrm>
            <a:custGeom>
              <a:avLst/>
              <a:gdLst>
                <a:gd name="connsiteX0" fmla="*/ 217 w 17942"/>
                <a:gd name="connsiteY0" fmla="*/ 51 h 70060"/>
                <a:gd name="connsiteX1" fmla="*/ 217 w 17942"/>
                <a:gd name="connsiteY1" fmla="*/ 70112 h 70060"/>
              </a:gdLst>
              <a:ahLst/>
              <a:cxnLst>
                <a:cxn ang="0">
                  <a:pos x="connsiteX0" y="connsiteY0"/>
                </a:cxn>
                <a:cxn ang="0">
                  <a:pos x="connsiteX1" y="connsiteY1"/>
                </a:cxn>
              </a:cxnLst>
              <a:rect l="l" t="t" r="r" b="b"/>
              <a:pathLst>
                <a:path w="17942" h="70060">
                  <a:moveTo>
                    <a:pt x="217" y="51"/>
                  </a:moveTo>
                  <a:lnTo>
                    <a:pt x="217" y="70112"/>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410" name="Freeform: Shape 409">
              <a:extLst>
                <a:ext uri="{FF2B5EF4-FFF2-40B4-BE49-F238E27FC236}">
                  <a16:creationId xmlns:a16="http://schemas.microsoft.com/office/drawing/2014/main" id="{C882FD27-A7A0-B5D9-71D6-11DA2F07DE63}"/>
                </a:ext>
              </a:extLst>
            </p:cNvPr>
            <p:cNvSpPr/>
            <p:nvPr/>
          </p:nvSpPr>
          <p:spPr>
            <a:xfrm>
              <a:off x="5650599" y="1925164"/>
              <a:ext cx="50776" cy="24756"/>
            </a:xfrm>
            <a:custGeom>
              <a:avLst/>
              <a:gdLst>
                <a:gd name="connsiteX0" fmla="*/ 50994 w 50776"/>
                <a:gd name="connsiteY0" fmla="*/ 51 h 24756"/>
                <a:gd name="connsiteX1" fmla="*/ 217 w 50776"/>
                <a:gd name="connsiteY1" fmla="*/ 51 h 24756"/>
              </a:gdLst>
              <a:ahLst/>
              <a:cxnLst>
                <a:cxn ang="0">
                  <a:pos x="connsiteX0" y="connsiteY0"/>
                </a:cxn>
                <a:cxn ang="0">
                  <a:pos x="connsiteX1" y="connsiteY1"/>
                </a:cxn>
              </a:cxnLst>
              <a:rect l="l" t="t" r="r" b="b"/>
              <a:pathLst>
                <a:path w="50776" h="24756">
                  <a:moveTo>
                    <a:pt x="50994" y="51"/>
                  </a:moveTo>
                  <a:lnTo>
                    <a:pt x="217" y="51"/>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411" name="Graphic 2">
            <a:extLst>
              <a:ext uri="{FF2B5EF4-FFF2-40B4-BE49-F238E27FC236}">
                <a16:creationId xmlns:a16="http://schemas.microsoft.com/office/drawing/2014/main" id="{098E6A16-FB4C-A628-FD4E-99008B115A1C}"/>
              </a:ext>
            </a:extLst>
          </p:cNvPr>
          <p:cNvGrpSpPr/>
          <p:nvPr/>
        </p:nvGrpSpPr>
        <p:grpSpPr>
          <a:xfrm>
            <a:off x="1776506" y="1807601"/>
            <a:ext cx="24549" cy="34535"/>
            <a:chOff x="5581341" y="1858322"/>
            <a:chExt cx="50776" cy="70060"/>
          </a:xfrm>
        </p:grpSpPr>
        <p:sp>
          <p:nvSpPr>
            <p:cNvPr id="412" name="Freeform: Shape 411">
              <a:extLst>
                <a:ext uri="{FF2B5EF4-FFF2-40B4-BE49-F238E27FC236}">
                  <a16:creationId xmlns:a16="http://schemas.microsoft.com/office/drawing/2014/main" id="{BF6DBFA3-8DFF-38A1-DACA-6771F8787D4B}"/>
                </a:ext>
              </a:extLst>
            </p:cNvPr>
            <p:cNvSpPr/>
            <p:nvPr/>
          </p:nvSpPr>
          <p:spPr>
            <a:xfrm>
              <a:off x="5606819" y="1858322"/>
              <a:ext cx="17942" cy="70060"/>
            </a:xfrm>
            <a:custGeom>
              <a:avLst/>
              <a:gdLst>
                <a:gd name="connsiteX0" fmla="*/ 213 w 17942"/>
                <a:gd name="connsiteY0" fmla="*/ 50 h 70060"/>
                <a:gd name="connsiteX1" fmla="*/ 213 w 17942"/>
                <a:gd name="connsiteY1" fmla="*/ 70111 h 70060"/>
              </a:gdLst>
              <a:ahLst/>
              <a:cxnLst>
                <a:cxn ang="0">
                  <a:pos x="connsiteX0" y="connsiteY0"/>
                </a:cxn>
                <a:cxn ang="0">
                  <a:pos x="connsiteX1" y="connsiteY1"/>
                </a:cxn>
              </a:cxnLst>
              <a:rect l="l" t="t" r="r" b="b"/>
              <a:pathLst>
                <a:path w="17942" h="70060">
                  <a:moveTo>
                    <a:pt x="213" y="50"/>
                  </a:moveTo>
                  <a:lnTo>
                    <a:pt x="213" y="70111"/>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413" name="Freeform: Shape 412">
              <a:extLst>
                <a:ext uri="{FF2B5EF4-FFF2-40B4-BE49-F238E27FC236}">
                  <a16:creationId xmlns:a16="http://schemas.microsoft.com/office/drawing/2014/main" id="{1E5856B1-FF42-F848-2C3D-9005B2B0DE19}"/>
                </a:ext>
              </a:extLst>
            </p:cNvPr>
            <p:cNvSpPr/>
            <p:nvPr/>
          </p:nvSpPr>
          <p:spPr>
            <a:xfrm>
              <a:off x="5581341" y="1893476"/>
              <a:ext cx="50776" cy="24756"/>
            </a:xfrm>
            <a:custGeom>
              <a:avLst/>
              <a:gdLst>
                <a:gd name="connsiteX0" fmla="*/ 50990 w 50776"/>
                <a:gd name="connsiteY0" fmla="*/ 50 h 24756"/>
                <a:gd name="connsiteX1" fmla="*/ 213 w 50776"/>
                <a:gd name="connsiteY1" fmla="*/ 50 h 24756"/>
              </a:gdLst>
              <a:ahLst/>
              <a:cxnLst>
                <a:cxn ang="0">
                  <a:pos x="connsiteX0" y="connsiteY0"/>
                </a:cxn>
                <a:cxn ang="0">
                  <a:pos x="connsiteX1" y="connsiteY1"/>
                </a:cxn>
              </a:cxnLst>
              <a:rect l="l" t="t" r="r" b="b"/>
              <a:pathLst>
                <a:path w="50776" h="24756">
                  <a:moveTo>
                    <a:pt x="50990" y="50"/>
                  </a:moveTo>
                  <a:lnTo>
                    <a:pt x="213" y="50"/>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414" name="Graphic 2">
            <a:extLst>
              <a:ext uri="{FF2B5EF4-FFF2-40B4-BE49-F238E27FC236}">
                <a16:creationId xmlns:a16="http://schemas.microsoft.com/office/drawing/2014/main" id="{98E66B6F-217D-5AD6-5FCC-E3BF144FFE62}"/>
              </a:ext>
            </a:extLst>
          </p:cNvPr>
          <p:cNvGrpSpPr/>
          <p:nvPr/>
        </p:nvGrpSpPr>
        <p:grpSpPr>
          <a:xfrm>
            <a:off x="1769045" y="1807601"/>
            <a:ext cx="24549" cy="34535"/>
            <a:chOff x="5565911" y="1858322"/>
            <a:chExt cx="50776" cy="70060"/>
          </a:xfrm>
        </p:grpSpPr>
        <p:sp>
          <p:nvSpPr>
            <p:cNvPr id="415" name="Freeform: Shape 414">
              <a:extLst>
                <a:ext uri="{FF2B5EF4-FFF2-40B4-BE49-F238E27FC236}">
                  <a16:creationId xmlns:a16="http://schemas.microsoft.com/office/drawing/2014/main" id="{B4E8F81E-6EA7-A021-7E08-81E9A652FD54}"/>
                </a:ext>
              </a:extLst>
            </p:cNvPr>
            <p:cNvSpPr/>
            <p:nvPr/>
          </p:nvSpPr>
          <p:spPr>
            <a:xfrm>
              <a:off x="5591389" y="1858322"/>
              <a:ext cx="17942" cy="70060"/>
            </a:xfrm>
            <a:custGeom>
              <a:avLst/>
              <a:gdLst>
                <a:gd name="connsiteX0" fmla="*/ 212 w 17942"/>
                <a:gd name="connsiteY0" fmla="*/ 50 h 70060"/>
                <a:gd name="connsiteX1" fmla="*/ 212 w 17942"/>
                <a:gd name="connsiteY1" fmla="*/ 70111 h 70060"/>
              </a:gdLst>
              <a:ahLst/>
              <a:cxnLst>
                <a:cxn ang="0">
                  <a:pos x="connsiteX0" y="connsiteY0"/>
                </a:cxn>
                <a:cxn ang="0">
                  <a:pos x="connsiteX1" y="connsiteY1"/>
                </a:cxn>
              </a:cxnLst>
              <a:rect l="l" t="t" r="r" b="b"/>
              <a:pathLst>
                <a:path w="17942" h="70060">
                  <a:moveTo>
                    <a:pt x="212" y="50"/>
                  </a:moveTo>
                  <a:lnTo>
                    <a:pt x="212" y="70111"/>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416" name="Freeform: Shape 415">
              <a:extLst>
                <a:ext uri="{FF2B5EF4-FFF2-40B4-BE49-F238E27FC236}">
                  <a16:creationId xmlns:a16="http://schemas.microsoft.com/office/drawing/2014/main" id="{3D41F4F0-7AB3-2AD2-F75C-254BC856A1EA}"/>
                </a:ext>
              </a:extLst>
            </p:cNvPr>
            <p:cNvSpPr/>
            <p:nvPr/>
          </p:nvSpPr>
          <p:spPr>
            <a:xfrm>
              <a:off x="5565911" y="1893476"/>
              <a:ext cx="50776" cy="24756"/>
            </a:xfrm>
            <a:custGeom>
              <a:avLst/>
              <a:gdLst>
                <a:gd name="connsiteX0" fmla="*/ 50989 w 50776"/>
                <a:gd name="connsiteY0" fmla="*/ 50 h 24756"/>
                <a:gd name="connsiteX1" fmla="*/ 212 w 50776"/>
                <a:gd name="connsiteY1" fmla="*/ 50 h 24756"/>
              </a:gdLst>
              <a:ahLst/>
              <a:cxnLst>
                <a:cxn ang="0">
                  <a:pos x="connsiteX0" y="connsiteY0"/>
                </a:cxn>
                <a:cxn ang="0">
                  <a:pos x="connsiteX1" y="connsiteY1"/>
                </a:cxn>
              </a:cxnLst>
              <a:rect l="l" t="t" r="r" b="b"/>
              <a:pathLst>
                <a:path w="50776" h="24756">
                  <a:moveTo>
                    <a:pt x="50989" y="50"/>
                  </a:moveTo>
                  <a:lnTo>
                    <a:pt x="212" y="50"/>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417" name="Graphic 2">
            <a:extLst>
              <a:ext uri="{FF2B5EF4-FFF2-40B4-BE49-F238E27FC236}">
                <a16:creationId xmlns:a16="http://schemas.microsoft.com/office/drawing/2014/main" id="{409E5F35-0838-1E5F-BE41-6DA128696574}"/>
              </a:ext>
            </a:extLst>
          </p:cNvPr>
          <p:cNvGrpSpPr/>
          <p:nvPr/>
        </p:nvGrpSpPr>
        <p:grpSpPr>
          <a:xfrm>
            <a:off x="1766356" y="1807601"/>
            <a:ext cx="24549" cy="34535"/>
            <a:chOff x="5560348" y="1858322"/>
            <a:chExt cx="50776" cy="70060"/>
          </a:xfrm>
        </p:grpSpPr>
        <p:sp>
          <p:nvSpPr>
            <p:cNvPr id="418" name="Freeform: Shape 417">
              <a:extLst>
                <a:ext uri="{FF2B5EF4-FFF2-40B4-BE49-F238E27FC236}">
                  <a16:creationId xmlns:a16="http://schemas.microsoft.com/office/drawing/2014/main" id="{5AFCA66D-9A51-4C55-876F-AF53EF9BB8C3}"/>
                </a:ext>
              </a:extLst>
            </p:cNvPr>
            <p:cNvSpPr/>
            <p:nvPr/>
          </p:nvSpPr>
          <p:spPr>
            <a:xfrm>
              <a:off x="5585827" y="1858322"/>
              <a:ext cx="17942" cy="70060"/>
            </a:xfrm>
            <a:custGeom>
              <a:avLst/>
              <a:gdLst>
                <a:gd name="connsiteX0" fmla="*/ 212 w 17942"/>
                <a:gd name="connsiteY0" fmla="*/ 50 h 70060"/>
                <a:gd name="connsiteX1" fmla="*/ 212 w 17942"/>
                <a:gd name="connsiteY1" fmla="*/ 70111 h 70060"/>
              </a:gdLst>
              <a:ahLst/>
              <a:cxnLst>
                <a:cxn ang="0">
                  <a:pos x="connsiteX0" y="connsiteY0"/>
                </a:cxn>
                <a:cxn ang="0">
                  <a:pos x="connsiteX1" y="connsiteY1"/>
                </a:cxn>
              </a:cxnLst>
              <a:rect l="l" t="t" r="r" b="b"/>
              <a:pathLst>
                <a:path w="17942" h="70060">
                  <a:moveTo>
                    <a:pt x="212" y="50"/>
                  </a:moveTo>
                  <a:lnTo>
                    <a:pt x="212" y="70111"/>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419" name="Freeform: Shape 418">
              <a:extLst>
                <a:ext uri="{FF2B5EF4-FFF2-40B4-BE49-F238E27FC236}">
                  <a16:creationId xmlns:a16="http://schemas.microsoft.com/office/drawing/2014/main" id="{E07E5AB8-3414-C113-B65A-7B1547554062}"/>
                </a:ext>
              </a:extLst>
            </p:cNvPr>
            <p:cNvSpPr/>
            <p:nvPr/>
          </p:nvSpPr>
          <p:spPr>
            <a:xfrm>
              <a:off x="5560348" y="1893476"/>
              <a:ext cx="50776" cy="24756"/>
            </a:xfrm>
            <a:custGeom>
              <a:avLst/>
              <a:gdLst>
                <a:gd name="connsiteX0" fmla="*/ 50989 w 50776"/>
                <a:gd name="connsiteY0" fmla="*/ 50 h 24756"/>
                <a:gd name="connsiteX1" fmla="*/ 212 w 50776"/>
                <a:gd name="connsiteY1" fmla="*/ 50 h 24756"/>
              </a:gdLst>
              <a:ahLst/>
              <a:cxnLst>
                <a:cxn ang="0">
                  <a:pos x="connsiteX0" y="connsiteY0"/>
                </a:cxn>
                <a:cxn ang="0">
                  <a:pos x="connsiteX1" y="connsiteY1"/>
                </a:cxn>
              </a:cxnLst>
              <a:rect l="l" t="t" r="r" b="b"/>
              <a:pathLst>
                <a:path w="50776" h="24756">
                  <a:moveTo>
                    <a:pt x="50989" y="50"/>
                  </a:moveTo>
                  <a:lnTo>
                    <a:pt x="212" y="50"/>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420" name="Graphic 2">
            <a:extLst>
              <a:ext uri="{FF2B5EF4-FFF2-40B4-BE49-F238E27FC236}">
                <a16:creationId xmlns:a16="http://schemas.microsoft.com/office/drawing/2014/main" id="{C5BF0250-44C4-D828-C52E-6ABA32D42102}"/>
              </a:ext>
            </a:extLst>
          </p:cNvPr>
          <p:cNvGrpSpPr/>
          <p:nvPr/>
        </p:nvGrpSpPr>
        <p:grpSpPr>
          <a:xfrm>
            <a:off x="1758635" y="1794300"/>
            <a:ext cx="24549" cy="34535"/>
            <a:chOff x="5544380" y="1831338"/>
            <a:chExt cx="50776" cy="70060"/>
          </a:xfrm>
        </p:grpSpPr>
        <p:sp>
          <p:nvSpPr>
            <p:cNvPr id="421" name="Freeform: Shape 420">
              <a:extLst>
                <a:ext uri="{FF2B5EF4-FFF2-40B4-BE49-F238E27FC236}">
                  <a16:creationId xmlns:a16="http://schemas.microsoft.com/office/drawing/2014/main" id="{45BD78B3-280E-02E9-82FA-341A2D56071A}"/>
                </a:ext>
              </a:extLst>
            </p:cNvPr>
            <p:cNvSpPr/>
            <p:nvPr/>
          </p:nvSpPr>
          <p:spPr>
            <a:xfrm>
              <a:off x="5569858" y="1831338"/>
              <a:ext cx="17942" cy="70060"/>
            </a:xfrm>
            <a:custGeom>
              <a:avLst/>
              <a:gdLst>
                <a:gd name="connsiteX0" fmla="*/ 211 w 17942"/>
                <a:gd name="connsiteY0" fmla="*/ 49 h 70060"/>
                <a:gd name="connsiteX1" fmla="*/ 211 w 17942"/>
                <a:gd name="connsiteY1" fmla="*/ 70110 h 70060"/>
              </a:gdLst>
              <a:ahLst/>
              <a:cxnLst>
                <a:cxn ang="0">
                  <a:pos x="connsiteX0" y="connsiteY0"/>
                </a:cxn>
                <a:cxn ang="0">
                  <a:pos x="connsiteX1" y="connsiteY1"/>
                </a:cxn>
              </a:cxnLst>
              <a:rect l="l" t="t" r="r" b="b"/>
              <a:pathLst>
                <a:path w="17942" h="70060">
                  <a:moveTo>
                    <a:pt x="211" y="49"/>
                  </a:moveTo>
                  <a:lnTo>
                    <a:pt x="211" y="70110"/>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422" name="Freeform: Shape 421">
              <a:extLst>
                <a:ext uri="{FF2B5EF4-FFF2-40B4-BE49-F238E27FC236}">
                  <a16:creationId xmlns:a16="http://schemas.microsoft.com/office/drawing/2014/main" id="{801815EA-A35C-3061-2CA5-0891730D3D3E}"/>
                </a:ext>
              </a:extLst>
            </p:cNvPr>
            <p:cNvSpPr/>
            <p:nvPr/>
          </p:nvSpPr>
          <p:spPr>
            <a:xfrm>
              <a:off x="5544380" y="1866492"/>
              <a:ext cx="50776" cy="24756"/>
            </a:xfrm>
            <a:custGeom>
              <a:avLst/>
              <a:gdLst>
                <a:gd name="connsiteX0" fmla="*/ 50988 w 50776"/>
                <a:gd name="connsiteY0" fmla="*/ 49 h 24756"/>
                <a:gd name="connsiteX1" fmla="*/ 211 w 50776"/>
                <a:gd name="connsiteY1" fmla="*/ 49 h 24756"/>
              </a:gdLst>
              <a:ahLst/>
              <a:cxnLst>
                <a:cxn ang="0">
                  <a:pos x="connsiteX0" y="connsiteY0"/>
                </a:cxn>
                <a:cxn ang="0">
                  <a:pos x="connsiteX1" y="connsiteY1"/>
                </a:cxn>
              </a:cxnLst>
              <a:rect l="l" t="t" r="r" b="b"/>
              <a:pathLst>
                <a:path w="50776" h="24756">
                  <a:moveTo>
                    <a:pt x="50988" y="49"/>
                  </a:moveTo>
                  <a:lnTo>
                    <a:pt x="211" y="49"/>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423" name="Graphic 2">
            <a:extLst>
              <a:ext uri="{FF2B5EF4-FFF2-40B4-BE49-F238E27FC236}">
                <a16:creationId xmlns:a16="http://schemas.microsoft.com/office/drawing/2014/main" id="{B4514BEB-5891-CDE2-8BC4-0EC768361136}"/>
              </a:ext>
            </a:extLst>
          </p:cNvPr>
          <p:cNvGrpSpPr/>
          <p:nvPr/>
        </p:nvGrpSpPr>
        <p:grpSpPr>
          <a:xfrm>
            <a:off x="1517650" y="1707292"/>
            <a:ext cx="24549" cy="34535"/>
            <a:chOff x="5045940" y="1654825"/>
            <a:chExt cx="50776" cy="70060"/>
          </a:xfrm>
        </p:grpSpPr>
        <p:sp>
          <p:nvSpPr>
            <p:cNvPr id="424" name="Freeform: Shape 423">
              <a:extLst>
                <a:ext uri="{FF2B5EF4-FFF2-40B4-BE49-F238E27FC236}">
                  <a16:creationId xmlns:a16="http://schemas.microsoft.com/office/drawing/2014/main" id="{40C796CC-978C-F89D-A31A-910E52960ABF}"/>
                </a:ext>
              </a:extLst>
            </p:cNvPr>
            <p:cNvSpPr/>
            <p:nvPr/>
          </p:nvSpPr>
          <p:spPr>
            <a:xfrm>
              <a:off x="5071418" y="1654825"/>
              <a:ext cx="17942" cy="70060"/>
            </a:xfrm>
            <a:custGeom>
              <a:avLst/>
              <a:gdLst>
                <a:gd name="connsiteX0" fmla="*/ 183 w 17942"/>
                <a:gd name="connsiteY0" fmla="*/ 42 h 70060"/>
                <a:gd name="connsiteX1" fmla="*/ 183 w 17942"/>
                <a:gd name="connsiteY1" fmla="*/ 70102 h 70060"/>
              </a:gdLst>
              <a:ahLst/>
              <a:cxnLst>
                <a:cxn ang="0">
                  <a:pos x="connsiteX0" y="connsiteY0"/>
                </a:cxn>
                <a:cxn ang="0">
                  <a:pos x="connsiteX1" y="connsiteY1"/>
                </a:cxn>
              </a:cxnLst>
              <a:rect l="l" t="t" r="r" b="b"/>
              <a:pathLst>
                <a:path w="17942" h="70060">
                  <a:moveTo>
                    <a:pt x="183" y="42"/>
                  </a:moveTo>
                  <a:lnTo>
                    <a:pt x="183" y="70102"/>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425" name="Freeform: Shape 424">
              <a:extLst>
                <a:ext uri="{FF2B5EF4-FFF2-40B4-BE49-F238E27FC236}">
                  <a16:creationId xmlns:a16="http://schemas.microsoft.com/office/drawing/2014/main" id="{3DD279D6-0328-045E-F180-658FBA59ABE5}"/>
                </a:ext>
              </a:extLst>
            </p:cNvPr>
            <p:cNvSpPr/>
            <p:nvPr/>
          </p:nvSpPr>
          <p:spPr>
            <a:xfrm>
              <a:off x="5045940" y="1689979"/>
              <a:ext cx="50776" cy="24756"/>
            </a:xfrm>
            <a:custGeom>
              <a:avLst/>
              <a:gdLst>
                <a:gd name="connsiteX0" fmla="*/ 50960 w 50776"/>
                <a:gd name="connsiteY0" fmla="*/ 42 h 24756"/>
                <a:gd name="connsiteX1" fmla="*/ 183 w 50776"/>
                <a:gd name="connsiteY1" fmla="*/ 42 h 24756"/>
              </a:gdLst>
              <a:ahLst/>
              <a:cxnLst>
                <a:cxn ang="0">
                  <a:pos x="connsiteX0" y="connsiteY0"/>
                </a:cxn>
                <a:cxn ang="0">
                  <a:pos x="connsiteX1" y="connsiteY1"/>
                </a:cxn>
              </a:cxnLst>
              <a:rect l="l" t="t" r="r" b="b"/>
              <a:pathLst>
                <a:path w="50776" h="24756">
                  <a:moveTo>
                    <a:pt x="50960" y="42"/>
                  </a:moveTo>
                  <a:lnTo>
                    <a:pt x="183" y="42"/>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426" name="Graphic 2">
            <a:extLst>
              <a:ext uri="{FF2B5EF4-FFF2-40B4-BE49-F238E27FC236}">
                <a16:creationId xmlns:a16="http://schemas.microsoft.com/office/drawing/2014/main" id="{67A3ADCC-137C-FA35-8F36-7B9FB1C1676F}"/>
              </a:ext>
            </a:extLst>
          </p:cNvPr>
          <p:cNvGrpSpPr/>
          <p:nvPr/>
        </p:nvGrpSpPr>
        <p:grpSpPr>
          <a:xfrm>
            <a:off x="1036721" y="1520343"/>
            <a:ext cx="24549" cy="34535"/>
            <a:chOff x="4051213" y="1275556"/>
            <a:chExt cx="50776" cy="70060"/>
          </a:xfrm>
        </p:grpSpPr>
        <p:sp>
          <p:nvSpPr>
            <p:cNvPr id="427" name="Freeform: Shape 426">
              <a:extLst>
                <a:ext uri="{FF2B5EF4-FFF2-40B4-BE49-F238E27FC236}">
                  <a16:creationId xmlns:a16="http://schemas.microsoft.com/office/drawing/2014/main" id="{CA38B947-DE09-F18B-ACA6-7A346714C8D1}"/>
                </a:ext>
              </a:extLst>
            </p:cNvPr>
            <p:cNvSpPr/>
            <p:nvPr/>
          </p:nvSpPr>
          <p:spPr>
            <a:xfrm>
              <a:off x="4076691" y="1275556"/>
              <a:ext cx="17942" cy="70060"/>
            </a:xfrm>
            <a:custGeom>
              <a:avLst/>
              <a:gdLst>
                <a:gd name="connsiteX0" fmla="*/ 128 w 17942"/>
                <a:gd name="connsiteY0" fmla="*/ 26 h 70060"/>
                <a:gd name="connsiteX1" fmla="*/ 128 w 17942"/>
                <a:gd name="connsiteY1" fmla="*/ 70087 h 70060"/>
              </a:gdLst>
              <a:ahLst/>
              <a:cxnLst>
                <a:cxn ang="0">
                  <a:pos x="connsiteX0" y="connsiteY0"/>
                </a:cxn>
                <a:cxn ang="0">
                  <a:pos x="connsiteX1" y="connsiteY1"/>
                </a:cxn>
              </a:cxnLst>
              <a:rect l="l" t="t" r="r" b="b"/>
              <a:pathLst>
                <a:path w="17942" h="70060">
                  <a:moveTo>
                    <a:pt x="128" y="26"/>
                  </a:moveTo>
                  <a:lnTo>
                    <a:pt x="128" y="70087"/>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428" name="Freeform: Shape 427">
              <a:extLst>
                <a:ext uri="{FF2B5EF4-FFF2-40B4-BE49-F238E27FC236}">
                  <a16:creationId xmlns:a16="http://schemas.microsoft.com/office/drawing/2014/main" id="{F2C7ABE6-1176-B253-473E-6091359FA47F}"/>
                </a:ext>
              </a:extLst>
            </p:cNvPr>
            <p:cNvSpPr/>
            <p:nvPr/>
          </p:nvSpPr>
          <p:spPr>
            <a:xfrm>
              <a:off x="4051213" y="1310711"/>
              <a:ext cx="50776" cy="24756"/>
            </a:xfrm>
            <a:custGeom>
              <a:avLst/>
              <a:gdLst>
                <a:gd name="connsiteX0" fmla="*/ 50905 w 50776"/>
                <a:gd name="connsiteY0" fmla="*/ 26 h 24756"/>
                <a:gd name="connsiteX1" fmla="*/ 128 w 50776"/>
                <a:gd name="connsiteY1" fmla="*/ 26 h 24756"/>
              </a:gdLst>
              <a:ahLst/>
              <a:cxnLst>
                <a:cxn ang="0">
                  <a:pos x="connsiteX0" y="connsiteY0"/>
                </a:cxn>
                <a:cxn ang="0">
                  <a:pos x="connsiteX1" y="connsiteY1"/>
                </a:cxn>
              </a:cxnLst>
              <a:rect l="l" t="t" r="r" b="b"/>
              <a:pathLst>
                <a:path w="50776" h="24756">
                  <a:moveTo>
                    <a:pt x="50905" y="26"/>
                  </a:moveTo>
                  <a:lnTo>
                    <a:pt x="128" y="26"/>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grpSp>
        <p:nvGrpSpPr>
          <p:cNvPr id="429" name="Graphic 2">
            <a:extLst>
              <a:ext uri="{FF2B5EF4-FFF2-40B4-BE49-F238E27FC236}">
                <a16:creationId xmlns:a16="http://schemas.microsoft.com/office/drawing/2014/main" id="{7A15FCED-D118-FB03-389B-91C1B4DE353B}"/>
              </a:ext>
            </a:extLst>
          </p:cNvPr>
          <p:cNvGrpSpPr/>
          <p:nvPr/>
        </p:nvGrpSpPr>
        <p:grpSpPr>
          <a:xfrm>
            <a:off x="679320" y="1447491"/>
            <a:ext cx="24549" cy="34535"/>
            <a:chOff x="3311986" y="1127761"/>
            <a:chExt cx="50776" cy="70060"/>
          </a:xfrm>
        </p:grpSpPr>
        <p:sp>
          <p:nvSpPr>
            <p:cNvPr id="430" name="Freeform: Shape 429">
              <a:extLst>
                <a:ext uri="{FF2B5EF4-FFF2-40B4-BE49-F238E27FC236}">
                  <a16:creationId xmlns:a16="http://schemas.microsoft.com/office/drawing/2014/main" id="{A22BFCBB-6AC1-E795-2365-E76EBD1023C2}"/>
                </a:ext>
              </a:extLst>
            </p:cNvPr>
            <p:cNvSpPr/>
            <p:nvPr/>
          </p:nvSpPr>
          <p:spPr>
            <a:xfrm>
              <a:off x="3337465" y="1127761"/>
              <a:ext cx="17942" cy="70060"/>
            </a:xfrm>
            <a:custGeom>
              <a:avLst/>
              <a:gdLst>
                <a:gd name="connsiteX0" fmla="*/ 86 w 17942"/>
                <a:gd name="connsiteY0" fmla="*/ 21 h 70060"/>
                <a:gd name="connsiteX1" fmla="*/ 86 w 17942"/>
                <a:gd name="connsiteY1" fmla="*/ 70081 h 70060"/>
              </a:gdLst>
              <a:ahLst/>
              <a:cxnLst>
                <a:cxn ang="0">
                  <a:pos x="connsiteX0" y="connsiteY0"/>
                </a:cxn>
                <a:cxn ang="0">
                  <a:pos x="connsiteX1" y="connsiteY1"/>
                </a:cxn>
              </a:cxnLst>
              <a:rect l="l" t="t" r="r" b="b"/>
              <a:pathLst>
                <a:path w="17942" h="70060">
                  <a:moveTo>
                    <a:pt x="86" y="21"/>
                  </a:moveTo>
                  <a:lnTo>
                    <a:pt x="86" y="70081"/>
                  </a:lnTo>
                </a:path>
              </a:pathLst>
            </a:custGeom>
            <a:ln w="19050" cap="flat">
              <a:solidFill>
                <a:srgbClr val="808080"/>
              </a:solidFill>
              <a:prstDash val="solid"/>
              <a:miter/>
            </a:ln>
          </p:spPr>
          <p:txBody>
            <a:bodyPr rtlCol="0" anchor="ctr"/>
            <a:lstStyle/>
            <a:p>
              <a:pPr defTabSz="685800">
                <a:defRPr/>
              </a:pPr>
              <a:endParaRPr lang="en-GB" sz="825">
                <a:solidFill>
                  <a:srgbClr val="223341"/>
                </a:solidFill>
                <a:latin typeface="Calibri" panose="020F0502020204030204"/>
                <a:ea typeface="+mn-ea"/>
                <a:cs typeface="Arial" charset="0"/>
              </a:endParaRPr>
            </a:p>
          </p:txBody>
        </p:sp>
        <p:sp>
          <p:nvSpPr>
            <p:cNvPr id="431" name="Freeform: Shape 430">
              <a:extLst>
                <a:ext uri="{FF2B5EF4-FFF2-40B4-BE49-F238E27FC236}">
                  <a16:creationId xmlns:a16="http://schemas.microsoft.com/office/drawing/2014/main" id="{7E1B6CC1-1B54-858F-EE58-485702EFF00A}"/>
                </a:ext>
              </a:extLst>
            </p:cNvPr>
            <p:cNvSpPr/>
            <p:nvPr/>
          </p:nvSpPr>
          <p:spPr>
            <a:xfrm>
              <a:off x="3311986" y="1162915"/>
              <a:ext cx="50776" cy="24756"/>
            </a:xfrm>
            <a:custGeom>
              <a:avLst/>
              <a:gdLst>
                <a:gd name="connsiteX0" fmla="*/ 50863 w 50776"/>
                <a:gd name="connsiteY0" fmla="*/ 21 h 24756"/>
                <a:gd name="connsiteX1" fmla="*/ 86 w 50776"/>
                <a:gd name="connsiteY1" fmla="*/ 21 h 24756"/>
              </a:gdLst>
              <a:ahLst/>
              <a:cxnLst>
                <a:cxn ang="0">
                  <a:pos x="connsiteX0" y="connsiteY0"/>
                </a:cxn>
                <a:cxn ang="0">
                  <a:pos x="connsiteX1" y="connsiteY1"/>
                </a:cxn>
              </a:cxnLst>
              <a:rect l="l" t="t" r="r" b="b"/>
              <a:pathLst>
                <a:path w="50776" h="24756">
                  <a:moveTo>
                    <a:pt x="50863" y="21"/>
                  </a:moveTo>
                  <a:lnTo>
                    <a:pt x="86" y="21"/>
                  </a:lnTo>
                </a:path>
              </a:pathLst>
            </a:custGeom>
            <a:ln w="19050" cap="flat">
              <a:solidFill>
                <a:srgbClr val="808080"/>
              </a:solidFill>
              <a:prstDash val="solid"/>
              <a:miter/>
            </a:ln>
          </p:spPr>
          <p:txBody>
            <a:bodyPr rtlCol="0" anchor="ctr"/>
            <a:lstStyle/>
            <a:p>
              <a:pPr defTabSz="685800">
                <a:defRPr/>
              </a:pPr>
              <a:endParaRPr lang="en-GB" sz="825">
                <a:solidFill>
                  <a:srgbClr val="223341"/>
                </a:solidFill>
                <a:latin typeface="Calibri" panose="020F0502020204030204"/>
                <a:ea typeface="+mn-ea"/>
                <a:cs typeface="Arial" charset="0"/>
              </a:endParaRPr>
            </a:p>
          </p:txBody>
        </p:sp>
      </p:grpSp>
      <p:grpSp>
        <p:nvGrpSpPr>
          <p:cNvPr id="432" name="Graphic 2">
            <a:extLst>
              <a:ext uri="{FF2B5EF4-FFF2-40B4-BE49-F238E27FC236}">
                <a16:creationId xmlns:a16="http://schemas.microsoft.com/office/drawing/2014/main" id="{73680146-9A1F-2BA3-085F-6BD5A3CDDB79}"/>
              </a:ext>
            </a:extLst>
          </p:cNvPr>
          <p:cNvGrpSpPr/>
          <p:nvPr/>
        </p:nvGrpSpPr>
        <p:grpSpPr>
          <a:xfrm>
            <a:off x="472080" y="1377568"/>
            <a:ext cx="24549" cy="34535"/>
            <a:chOff x="2883342" y="985907"/>
            <a:chExt cx="50776" cy="70060"/>
          </a:xfrm>
        </p:grpSpPr>
        <p:sp>
          <p:nvSpPr>
            <p:cNvPr id="433" name="Freeform: Shape 432">
              <a:extLst>
                <a:ext uri="{FF2B5EF4-FFF2-40B4-BE49-F238E27FC236}">
                  <a16:creationId xmlns:a16="http://schemas.microsoft.com/office/drawing/2014/main" id="{A5500145-6FD1-CCE8-6681-53E4AAED1953}"/>
                </a:ext>
              </a:extLst>
            </p:cNvPr>
            <p:cNvSpPr/>
            <p:nvPr/>
          </p:nvSpPr>
          <p:spPr>
            <a:xfrm>
              <a:off x="2908821" y="985907"/>
              <a:ext cx="17942" cy="70060"/>
            </a:xfrm>
            <a:custGeom>
              <a:avLst/>
              <a:gdLst>
                <a:gd name="connsiteX0" fmla="*/ 62 w 17942"/>
                <a:gd name="connsiteY0" fmla="*/ 15 h 70060"/>
                <a:gd name="connsiteX1" fmla="*/ 62 w 17942"/>
                <a:gd name="connsiteY1" fmla="*/ 70075 h 70060"/>
              </a:gdLst>
              <a:ahLst/>
              <a:cxnLst>
                <a:cxn ang="0">
                  <a:pos x="connsiteX0" y="connsiteY0"/>
                </a:cxn>
                <a:cxn ang="0">
                  <a:pos x="connsiteX1" y="connsiteY1"/>
                </a:cxn>
              </a:cxnLst>
              <a:rect l="l" t="t" r="r" b="b"/>
              <a:pathLst>
                <a:path w="17942" h="70060">
                  <a:moveTo>
                    <a:pt x="62" y="15"/>
                  </a:moveTo>
                  <a:lnTo>
                    <a:pt x="62" y="70075"/>
                  </a:lnTo>
                </a:path>
              </a:pathLst>
            </a:custGeom>
            <a:ln w="19050" cap="flat">
              <a:solidFill>
                <a:srgbClr val="909090"/>
              </a:solidFill>
              <a:prstDash val="solid"/>
              <a:miter/>
            </a:ln>
          </p:spPr>
          <p:txBody>
            <a:bodyPr rtlCol="0" anchor="ctr"/>
            <a:lstStyle/>
            <a:p>
              <a:pPr defTabSz="685800">
                <a:defRPr/>
              </a:pPr>
              <a:endParaRPr lang="en-GB" sz="825">
                <a:solidFill>
                  <a:srgbClr val="223341"/>
                </a:solidFill>
                <a:latin typeface="Calibri" panose="020F0502020204030204"/>
                <a:ea typeface="+mn-ea"/>
                <a:cs typeface="Arial" charset="0"/>
              </a:endParaRPr>
            </a:p>
          </p:txBody>
        </p:sp>
        <p:sp>
          <p:nvSpPr>
            <p:cNvPr id="434" name="Freeform: Shape 433">
              <a:extLst>
                <a:ext uri="{FF2B5EF4-FFF2-40B4-BE49-F238E27FC236}">
                  <a16:creationId xmlns:a16="http://schemas.microsoft.com/office/drawing/2014/main" id="{5E7B4D7C-BADD-0E20-CC96-63E258047D68}"/>
                </a:ext>
              </a:extLst>
            </p:cNvPr>
            <p:cNvSpPr/>
            <p:nvPr/>
          </p:nvSpPr>
          <p:spPr>
            <a:xfrm>
              <a:off x="2883342" y="1021061"/>
              <a:ext cx="50776" cy="24756"/>
            </a:xfrm>
            <a:custGeom>
              <a:avLst/>
              <a:gdLst>
                <a:gd name="connsiteX0" fmla="*/ 50839 w 50776"/>
                <a:gd name="connsiteY0" fmla="*/ 15 h 24756"/>
                <a:gd name="connsiteX1" fmla="*/ 62 w 50776"/>
                <a:gd name="connsiteY1" fmla="*/ 15 h 24756"/>
              </a:gdLst>
              <a:ahLst/>
              <a:cxnLst>
                <a:cxn ang="0">
                  <a:pos x="connsiteX0" y="connsiteY0"/>
                </a:cxn>
                <a:cxn ang="0">
                  <a:pos x="connsiteX1" y="connsiteY1"/>
                </a:cxn>
              </a:cxnLst>
              <a:rect l="l" t="t" r="r" b="b"/>
              <a:pathLst>
                <a:path w="50776" h="24756">
                  <a:moveTo>
                    <a:pt x="50839" y="15"/>
                  </a:moveTo>
                  <a:lnTo>
                    <a:pt x="62" y="15"/>
                  </a:lnTo>
                </a:path>
              </a:pathLst>
            </a:custGeom>
            <a:ln w="19050" cap="flat">
              <a:solidFill>
                <a:srgbClr val="909090"/>
              </a:solidFill>
              <a:prstDash val="solid"/>
              <a:miter/>
            </a:ln>
          </p:spPr>
          <p:txBody>
            <a:bodyPr rtlCol="0" anchor="ctr"/>
            <a:lstStyle/>
            <a:p>
              <a:pPr defTabSz="685800">
                <a:defRPr/>
              </a:pPr>
              <a:endParaRPr lang="en-GB" sz="825">
                <a:solidFill>
                  <a:srgbClr val="223341"/>
                </a:solidFill>
                <a:latin typeface="Calibri" panose="020F0502020204030204"/>
                <a:ea typeface="+mn-ea"/>
                <a:cs typeface="Arial" charset="0"/>
              </a:endParaRPr>
            </a:p>
          </p:txBody>
        </p:sp>
      </p:grpSp>
      <p:grpSp>
        <p:nvGrpSpPr>
          <p:cNvPr id="435" name="Graphic 2">
            <a:extLst>
              <a:ext uri="{FF2B5EF4-FFF2-40B4-BE49-F238E27FC236}">
                <a16:creationId xmlns:a16="http://schemas.microsoft.com/office/drawing/2014/main" id="{2CDF83BC-8A6C-3969-5951-0D5E2D28E595}"/>
              </a:ext>
            </a:extLst>
          </p:cNvPr>
          <p:cNvGrpSpPr/>
          <p:nvPr/>
        </p:nvGrpSpPr>
        <p:grpSpPr>
          <a:xfrm>
            <a:off x="2300461" y="2006143"/>
            <a:ext cx="24549" cy="34535"/>
            <a:chOff x="6665062" y="2261109"/>
            <a:chExt cx="50776" cy="70060"/>
          </a:xfrm>
        </p:grpSpPr>
        <p:sp>
          <p:nvSpPr>
            <p:cNvPr id="436" name="Freeform: Shape 435">
              <a:extLst>
                <a:ext uri="{FF2B5EF4-FFF2-40B4-BE49-F238E27FC236}">
                  <a16:creationId xmlns:a16="http://schemas.microsoft.com/office/drawing/2014/main" id="{F5B98937-19E1-4859-2B87-3EDE3B4B8C13}"/>
                </a:ext>
              </a:extLst>
            </p:cNvPr>
            <p:cNvSpPr/>
            <p:nvPr/>
          </p:nvSpPr>
          <p:spPr>
            <a:xfrm>
              <a:off x="6690540" y="2261109"/>
              <a:ext cx="17942" cy="70060"/>
            </a:xfrm>
            <a:custGeom>
              <a:avLst/>
              <a:gdLst>
                <a:gd name="connsiteX0" fmla="*/ 273 w 17942"/>
                <a:gd name="connsiteY0" fmla="*/ 66 h 70060"/>
                <a:gd name="connsiteX1" fmla="*/ 273 w 17942"/>
                <a:gd name="connsiteY1" fmla="*/ 70127 h 70060"/>
              </a:gdLst>
              <a:ahLst/>
              <a:cxnLst>
                <a:cxn ang="0">
                  <a:pos x="connsiteX0" y="connsiteY0"/>
                </a:cxn>
                <a:cxn ang="0">
                  <a:pos x="connsiteX1" y="connsiteY1"/>
                </a:cxn>
              </a:cxnLst>
              <a:rect l="l" t="t" r="r" b="b"/>
              <a:pathLst>
                <a:path w="17942" h="70060">
                  <a:moveTo>
                    <a:pt x="273" y="66"/>
                  </a:moveTo>
                  <a:lnTo>
                    <a:pt x="273" y="70127"/>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437" name="Freeform: Shape 436">
              <a:extLst>
                <a:ext uri="{FF2B5EF4-FFF2-40B4-BE49-F238E27FC236}">
                  <a16:creationId xmlns:a16="http://schemas.microsoft.com/office/drawing/2014/main" id="{789F1803-F4EA-7968-720E-B6A4C3B0F724}"/>
                </a:ext>
              </a:extLst>
            </p:cNvPr>
            <p:cNvSpPr/>
            <p:nvPr/>
          </p:nvSpPr>
          <p:spPr>
            <a:xfrm>
              <a:off x="6665062" y="2296263"/>
              <a:ext cx="50776" cy="24756"/>
            </a:xfrm>
            <a:custGeom>
              <a:avLst/>
              <a:gdLst>
                <a:gd name="connsiteX0" fmla="*/ 51050 w 50776"/>
                <a:gd name="connsiteY0" fmla="*/ 66 h 24756"/>
                <a:gd name="connsiteX1" fmla="*/ 273 w 50776"/>
                <a:gd name="connsiteY1" fmla="*/ 66 h 24756"/>
              </a:gdLst>
              <a:ahLst/>
              <a:cxnLst>
                <a:cxn ang="0">
                  <a:pos x="connsiteX0" y="connsiteY0"/>
                </a:cxn>
                <a:cxn ang="0">
                  <a:pos x="connsiteX1" y="connsiteY1"/>
                </a:cxn>
              </a:cxnLst>
              <a:rect l="l" t="t" r="r" b="b"/>
              <a:pathLst>
                <a:path w="50776" h="24756">
                  <a:moveTo>
                    <a:pt x="51050" y="66"/>
                  </a:moveTo>
                  <a:lnTo>
                    <a:pt x="273" y="66"/>
                  </a:lnTo>
                </a:path>
              </a:pathLst>
            </a:custGeom>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grpSp>
      <p:sp>
        <p:nvSpPr>
          <p:cNvPr id="438" name="Freeform: Shape 437">
            <a:extLst>
              <a:ext uri="{FF2B5EF4-FFF2-40B4-BE49-F238E27FC236}">
                <a16:creationId xmlns:a16="http://schemas.microsoft.com/office/drawing/2014/main" id="{026359B6-2D95-7C15-0DE7-3C9A8190B85E}"/>
              </a:ext>
            </a:extLst>
          </p:cNvPr>
          <p:cNvSpPr/>
          <p:nvPr/>
        </p:nvSpPr>
        <p:spPr>
          <a:xfrm>
            <a:off x="478587" y="1394898"/>
            <a:ext cx="3702911" cy="904850"/>
          </a:xfrm>
          <a:custGeom>
            <a:avLst/>
            <a:gdLst>
              <a:gd name="connsiteX0" fmla="*/ 7658893 w 7658892"/>
              <a:gd name="connsiteY0" fmla="*/ 1835687 h 1835686"/>
              <a:gd name="connsiteX1" fmla="*/ 6122844 w 7658892"/>
              <a:gd name="connsiteY1" fmla="*/ 1835687 h 1835686"/>
              <a:gd name="connsiteX2" fmla="*/ 6122844 w 7658892"/>
              <a:gd name="connsiteY2" fmla="*/ 1731958 h 1835686"/>
              <a:gd name="connsiteX3" fmla="*/ 5700839 w 7658892"/>
              <a:gd name="connsiteY3" fmla="*/ 1731958 h 1835686"/>
              <a:gd name="connsiteX4" fmla="*/ 5700839 w 7658892"/>
              <a:gd name="connsiteY4" fmla="*/ 1642092 h 1835686"/>
              <a:gd name="connsiteX5" fmla="*/ 5166156 w 7658892"/>
              <a:gd name="connsiteY5" fmla="*/ 1642092 h 1835686"/>
              <a:gd name="connsiteX6" fmla="*/ 5166156 w 7658892"/>
              <a:gd name="connsiteY6" fmla="*/ 1571784 h 1835686"/>
              <a:gd name="connsiteX7" fmla="*/ 4581592 w 7658892"/>
              <a:gd name="connsiteY7" fmla="*/ 1571784 h 1835686"/>
              <a:gd name="connsiteX8" fmla="*/ 4581592 w 7658892"/>
              <a:gd name="connsiteY8" fmla="*/ 1519300 h 1835686"/>
              <a:gd name="connsiteX9" fmla="*/ 4229921 w 7658892"/>
              <a:gd name="connsiteY9" fmla="*/ 1519300 h 1835686"/>
              <a:gd name="connsiteX10" fmla="*/ 4229921 w 7658892"/>
              <a:gd name="connsiteY10" fmla="*/ 1424236 h 1835686"/>
              <a:gd name="connsiteX11" fmla="*/ 3959170 w 7658892"/>
              <a:gd name="connsiteY11" fmla="*/ 1424236 h 1835686"/>
              <a:gd name="connsiteX12" fmla="*/ 3959170 w 7658892"/>
              <a:gd name="connsiteY12" fmla="*/ 1372247 h 1835686"/>
              <a:gd name="connsiteX13" fmla="*/ 3884530 w 7658892"/>
              <a:gd name="connsiteY13" fmla="*/ 1372247 h 1835686"/>
              <a:gd name="connsiteX14" fmla="*/ 3884530 w 7658892"/>
              <a:gd name="connsiteY14" fmla="*/ 1274955 h 1835686"/>
              <a:gd name="connsiteX15" fmla="*/ 3433996 w 7658892"/>
              <a:gd name="connsiteY15" fmla="*/ 1274955 h 1835686"/>
              <a:gd name="connsiteX16" fmla="*/ 3433996 w 7658892"/>
              <a:gd name="connsiteY16" fmla="*/ 1237572 h 1835686"/>
              <a:gd name="connsiteX17" fmla="*/ 3276641 w 7658892"/>
              <a:gd name="connsiteY17" fmla="*/ 1237572 h 1835686"/>
              <a:gd name="connsiteX18" fmla="*/ 3276641 w 7658892"/>
              <a:gd name="connsiteY18" fmla="*/ 1197962 h 1835686"/>
              <a:gd name="connsiteX19" fmla="*/ 3196618 w 7658892"/>
              <a:gd name="connsiteY19" fmla="*/ 1197962 h 1835686"/>
              <a:gd name="connsiteX20" fmla="*/ 3196618 w 7658892"/>
              <a:gd name="connsiteY20" fmla="*/ 1160580 h 1835686"/>
              <a:gd name="connsiteX21" fmla="*/ 3162348 w 7658892"/>
              <a:gd name="connsiteY21" fmla="*/ 1160580 h 1835686"/>
              <a:gd name="connsiteX22" fmla="*/ 3162348 w 7658892"/>
              <a:gd name="connsiteY22" fmla="*/ 1101165 h 1835686"/>
              <a:gd name="connsiteX23" fmla="*/ 3103318 w 7658892"/>
              <a:gd name="connsiteY23" fmla="*/ 1101165 h 1835686"/>
              <a:gd name="connsiteX24" fmla="*/ 3103318 w 7658892"/>
              <a:gd name="connsiteY24" fmla="*/ 1039274 h 1835686"/>
              <a:gd name="connsiteX25" fmla="*/ 3096141 w 7658892"/>
              <a:gd name="connsiteY25" fmla="*/ 1039274 h 1835686"/>
              <a:gd name="connsiteX26" fmla="*/ 3096141 w 7658892"/>
              <a:gd name="connsiteY26" fmla="*/ 999168 h 1835686"/>
              <a:gd name="connsiteX27" fmla="*/ 2813010 w 7658892"/>
              <a:gd name="connsiteY27" fmla="*/ 999168 h 1835686"/>
              <a:gd name="connsiteX28" fmla="*/ 2813010 w 7658892"/>
              <a:gd name="connsiteY28" fmla="*/ 904104 h 1835686"/>
              <a:gd name="connsiteX29" fmla="*/ 2753800 w 7658892"/>
              <a:gd name="connsiteY29" fmla="*/ 904104 h 1835686"/>
              <a:gd name="connsiteX30" fmla="*/ 2753800 w 7658892"/>
              <a:gd name="connsiteY30" fmla="*/ 872416 h 1835686"/>
              <a:gd name="connsiteX31" fmla="*/ 2681133 w 7658892"/>
              <a:gd name="connsiteY31" fmla="*/ 872416 h 1835686"/>
              <a:gd name="connsiteX32" fmla="*/ 2681133 w 7658892"/>
              <a:gd name="connsiteY32" fmla="*/ 845183 h 1835686"/>
              <a:gd name="connsiteX33" fmla="*/ 2663549 w 7658892"/>
              <a:gd name="connsiteY33" fmla="*/ 845183 h 1835686"/>
              <a:gd name="connsiteX34" fmla="*/ 2663549 w 7658892"/>
              <a:gd name="connsiteY34" fmla="*/ 789729 h 1835686"/>
              <a:gd name="connsiteX35" fmla="*/ 2427428 w 7658892"/>
              <a:gd name="connsiteY35" fmla="*/ 789729 h 1835686"/>
              <a:gd name="connsiteX36" fmla="*/ 2427428 w 7658892"/>
              <a:gd name="connsiteY36" fmla="*/ 758289 h 1835686"/>
              <a:gd name="connsiteX37" fmla="*/ 2301651 w 7658892"/>
              <a:gd name="connsiteY37" fmla="*/ 758289 h 1835686"/>
              <a:gd name="connsiteX38" fmla="*/ 2301651 w 7658892"/>
              <a:gd name="connsiteY38" fmla="*/ 698626 h 1835686"/>
              <a:gd name="connsiteX39" fmla="*/ 2230958 w 7658892"/>
              <a:gd name="connsiteY39" fmla="*/ 698626 h 1835686"/>
              <a:gd name="connsiteX40" fmla="*/ 2230958 w 7658892"/>
              <a:gd name="connsiteY40" fmla="*/ 668918 h 1835686"/>
              <a:gd name="connsiteX41" fmla="*/ 2149141 w 7658892"/>
              <a:gd name="connsiteY41" fmla="*/ 668918 h 1835686"/>
              <a:gd name="connsiteX42" fmla="*/ 2149141 w 7658892"/>
              <a:gd name="connsiteY42" fmla="*/ 640201 h 1835686"/>
              <a:gd name="connsiteX43" fmla="*/ 1941188 w 7658892"/>
              <a:gd name="connsiteY43" fmla="*/ 640201 h 1835686"/>
              <a:gd name="connsiteX44" fmla="*/ 1941188 w 7658892"/>
              <a:gd name="connsiteY44" fmla="*/ 579052 h 1835686"/>
              <a:gd name="connsiteX45" fmla="*/ 1911942 w 7658892"/>
              <a:gd name="connsiteY45" fmla="*/ 579052 h 1835686"/>
              <a:gd name="connsiteX46" fmla="*/ 1911942 w 7658892"/>
              <a:gd name="connsiteY46" fmla="*/ 551078 h 1835686"/>
              <a:gd name="connsiteX47" fmla="*/ 1663619 w 7658892"/>
              <a:gd name="connsiteY47" fmla="*/ 551078 h 1835686"/>
              <a:gd name="connsiteX48" fmla="*/ 1663619 w 7658892"/>
              <a:gd name="connsiteY48" fmla="*/ 519142 h 1835686"/>
              <a:gd name="connsiteX49" fmla="*/ 1561168 w 7658892"/>
              <a:gd name="connsiteY49" fmla="*/ 519142 h 1835686"/>
              <a:gd name="connsiteX50" fmla="*/ 1561168 w 7658892"/>
              <a:gd name="connsiteY50" fmla="*/ 495376 h 1835686"/>
              <a:gd name="connsiteX51" fmla="*/ 1553453 w 7658892"/>
              <a:gd name="connsiteY51" fmla="*/ 495376 h 1835686"/>
              <a:gd name="connsiteX52" fmla="*/ 1553453 w 7658892"/>
              <a:gd name="connsiteY52" fmla="*/ 436208 h 1835686"/>
              <a:gd name="connsiteX53" fmla="*/ 1495140 w 7658892"/>
              <a:gd name="connsiteY53" fmla="*/ 436208 h 1835686"/>
              <a:gd name="connsiteX54" fmla="*/ 1495140 w 7658892"/>
              <a:gd name="connsiteY54" fmla="*/ 404272 h 1835686"/>
              <a:gd name="connsiteX55" fmla="*/ 1372235 w 7658892"/>
              <a:gd name="connsiteY55" fmla="*/ 404272 h 1835686"/>
              <a:gd name="connsiteX56" fmla="*/ 1372235 w 7658892"/>
              <a:gd name="connsiteY56" fmla="*/ 378525 h 1835686"/>
              <a:gd name="connsiteX57" fmla="*/ 1236949 w 7658892"/>
              <a:gd name="connsiteY57" fmla="*/ 378525 h 1835686"/>
              <a:gd name="connsiteX58" fmla="*/ 1236949 w 7658892"/>
              <a:gd name="connsiteY58" fmla="*/ 320843 h 1835686"/>
              <a:gd name="connsiteX59" fmla="*/ 1220442 w 7658892"/>
              <a:gd name="connsiteY59" fmla="*/ 320843 h 1835686"/>
              <a:gd name="connsiteX60" fmla="*/ 1220442 w 7658892"/>
              <a:gd name="connsiteY60" fmla="*/ 289650 h 1835686"/>
              <a:gd name="connsiteX61" fmla="*/ 1131268 w 7658892"/>
              <a:gd name="connsiteY61" fmla="*/ 289650 h 1835686"/>
              <a:gd name="connsiteX62" fmla="*/ 1131268 w 7658892"/>
              <a:gd name="connsiteY62" fmla="*/ 231967 h 1835686"/>
              <a:gd name="connsiteX63" fmla="*/ 1005672 w 7658892"/>
              <a:gd name="connsiteY63" fmla="*/ 231967 h 1835686"/>
              <a:gd name="connsiteX64" fmla="*/ 1005672 w 7658892"/>
              <a:gd name="connsiteY64" fmla="*/ 199537 h 1835686"/>
              <a:gd name="connsiteX65" fmla="*/ 858544 w 7658892"/>
              <a:gd name="connsiteY65" fmla="*/ 199537 h 1835686"/>
              <a:gd name="connsiteX66" fmla="*/ 858544 w 7658892"/>
              <a:gd name="connsiteY66" fmla="*/ 172305 h 1835686"/>
              <a:gd name="connsiteX67" fmla="*/ 786415 w 7658892"/>
              <a:gd name="connsiteY67" fmla="*/ 172305 h 1835686"/>
              <a:gd name="connsiteX68" fmla="*/ 786415 w 7658892"/>
              <a:gd name="connsiteY68" fmla="*/ 141854 h 1835686"/>
              <a:gd name="connsiteX69" fmla="*/ 421108 w 7658892"/>
              <a:gd name="connsiteY69" fmla="*/ 141854 h 1835686"/>
              <a:gd name="connsiteX70" fmla="*/ 421108 w 7658892"/>
              <a:gd name="connsiteY70" fmla="*/ 83182 h 1835686"/>
              <a:gd name="connsiteX71" fmla="*/ 392221 w 7658892"/>
              <a:gd name="connsiteY71" fmla="*/ 83182 h 1835686"/>
              <a:gd name="connsiteX72" fmla="*/ 392221 w 7658892"/>
              <a:gd name="connsiteY72" fmla="*/ 0 h 1835686"/>
              <a:gd name="connsiteX73" fmla="*/ 0 w 7658892"/>
              <a:gd name="connsiteY73" fmla="*/ 0 h 183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7658892" h="1835686">
                <a:moveTo>
                  <a:pt x="7658893" y="1835687"/>
                </a:moveTo>
                <a:lnTo>
                  <a:pt x="6122844" y="1835687"/>
                </a:lnTo>
                <a:lnTo>
                  <a:pt x="6122844" y="1731958"/>
                </a:lnTo>
                <a:lnTo>
                  <a:pt x="5700839" y="1731958"/>
                </a:lnTo>
                <a:lnTo>
                  <a:pt x="5700839" y="1642092"/>
                </a:lnTo>
                <a:lnTo>
                  <a:pt x="5166156" y="1642092"/>
                </a:lnTo>
                <a:lnTo>
                  <a:pt x="5166156" y="1571784"/>
                </a:lnTo>
                <a:lnTo>
                  <a:pt x="4581592" y="1571784"/>
                </a:lnTo>
                <a:lnTo>
                  <a:pt x="4581592" y="1519300"/>
                </a:lnTo>
                <a:lnTo>
                  <a:pt x="4229921" y="1519300"/>
                </a:lnTo>
                <a:lnTo>
                  <a:pt x="4229921" y="1424236"/>
                </a:lnTo>
                <a:lnTo>
                  <a:pt x="3959170" y="1424236"/>
                </a:lnTo>
                <a:lnTo>
                  <a:pt x="3959170" y="1372247"/>
                </a:lnTo>
                <a:lnTo>
                  <a:pt x="3884530" y="1372247"/>
                </a:lnTo>
                <a:lnTo>
                  <a:pt x="3884530" y="1274955"/>
                </a:lnTo>
                <a:lnTo>
                  <a:pt x="3433996" y="1274955"/>
                </a:lnTo>
                <a:lnTo>
                  <a:pt x="3433996" y="1237572"/>
                </a:lnTo>
                <a:lnTo>
                  <a:pt x="3276641" y="1237572"/>
                </a:lnTo>
                <a:lnTo>
                  <a:pt x="3276641" y="1197962"/>
                </a:lnTo>
                <a:lnTo>
                  <a:pt x="3196618" y="1197962"/>
                </a:lnTo>
                <a:lnTo>
                  <a:pt x="3196618" y="1160580"/>
                </a:lnTo>
                <a:lnTo>
                  <a:pt x="3162348" y="1160580"/>
                </a:lnTo>
                <a:lnTo>
                  <a:pt x="3162348" y="1101165"/>
                </a:lnTo>
                <a:lnTo>
                  <a:pt x="3103318" y="1101165"/>
                </a:lnTo>
                <a:lnTo>
                  <a:pt x="3103318" y="1039274"/>
                </a:lnTo>
                <a:lnTo>
                  <a:pt x="3096141" y="1039274"/>
                </a:lnTo>
                <a:lnTo>
                  <a:pt x="3096141" y="999168"/>
                </a:lnTo>
                <a:lnTo>
                  <a:pt x="2813010" y="999168"/>
                </a:lnTo>
                <a:lnTo>
                  <a:pt x="2813010" y="904104"/>
                </a:lnTo>
                <a:lnTo>
                  <a:pt x="2753800" y="904104"/>
                </a:lnTo>
                <a:lnTo>
                  <a:pt x="2753800" y="872416"/>
                </a:lnTo>
                <a:lnTo>
                  <a:pt x="2681133" y="872416"/>
                </a:lnTo>
                <a:lnTo>
                  <a:pt x="2681133" y="845183"/>
                </a:lnTo>
                <a:lnTo>
                  <a:pt x="2663549" y="845183"/>
                </a:lnTo>
                <a:lnTo>
                  <a:pt x="2663549" y="789729"/>
                </a:lnTo>
                <a:lnTo>
                  <a:pt x="2427428" y="789729"/>
                </a:lnTo>
                <a:lnTo>
                  <a:pt x="2427428" y="758289"/>
                </a:lnTo>
                <a:lnTo>
                  <a:pt x="2301651" y="758289"/>
                </a:lnTo>
                <a:lnTo>
                  <a:pt x="2301651" y="698626"/>
                </a:lnTo>
                <a:lnTo>
                  <a:pt x="2230958" y="698626"/>
                </a:lnTo>
                <a:lnTo>
                  <a:pt x="2230958" y="668918"/>
                </a:lnTo>
                <a:lnTo>
                  <a:pt x="2149141" y="668918"/>
                </a:lnTo>
                <a:lnTo>
                  <a:pt x="2149141" y="640201"/>
                </a:lnTo>
                <a:lnTo>
                  <a:pt x="1941188" y="640201"/>
                </a:lnTo>
                <a:lnTo>
                  <a:pt x="1941188" y="579052"/>
                </a:lnTo>
                <a:lnTo>
                  <a:pt x="1911942" y="579052"/>
                </a:lnTo>
                <a:lnTo>
                  <a:pt x="1911942" y="551078"/>
                </a:lnTo>
                <a:lnTo>
                  <a:pt x="1663619" y="551078"/>
                </a:lnTo>
                <a:lnTo>
                  <a:pt x="1663619" y="519142"/>
                </a:lnTo>
                <a:lnTo>
                  <a:pt x="1561168" y="519142"/>
                </a:lnTo>
                <a:lnTo>
                  <a:pt x="1561168" y="495376"/>
                </a:lnTo>
                <a:lnTo>
                  <a:pt x="1553453" y="495376"/>
                </a:lnTo>
                <a:lnTo>
                  <a:pt x="1553453" y="436208"/>
                </a:lnTo>
                <a:lnTo>
                  <a:pt x="1495140" y="436208"/>
                </a:lnTo>
                <a:lnTo>
                  <a:pt x="1495140" y="404272"/>
                </a:lnTo>
                <a:lnTo>
                  <a:pt x="1372235" y="404272"/>
                </a:lnTo>
                <a:lnTo>
                  <a:pt x="1372235" y="378525"/>
                </a:lnTo>
                <a:lnTo>
                  <a:pt x="1236949" y="378525"/>
                </a:lnTo>
                <a:lnTo>
                  <a:pt x="1236949" y="320843"/>
                </a:lnTo>
                <a:lnTo>
                  <a:pt x="1220442" y="320843"/>
                </a:lnTo>
                <a:lnTo>
                  <a:pt x="1220442" y="289650"/>
                </a:lnTo>
                <a:lnTo>
                  <a:pt x="1131268" y="289650"/>
                </a:lnTo>
                <a:lnTo>
                  <a:pt x="1131268" y="231967"/>
                </a:lnTo>
                <a:lnTo>
                  <a:pt x="1005672" y="231967"/>
                </a:lnTo>
                <a:lnTo>
                  <a:pt x="1005672" y="199537"/>
                </a:lnTo>
                <a:lnTo>
                  <a:pt x="858544" y="199537"/>
                </a:lnTo>
                <a:lnTo>
                  <a:pt x="858544" y="172305"/>
                </a:lnTo>
                <a:lnTo>
                  <a:pt x="786415" y="172305"/>
                </a:lnTo>
                <a:lnTo>
                  <a:pt x="786415" y="141854"/>
                </a:lnTo>
                <a:lnTo>
                  <a:pt x="421108" y="141854"/>
                </a:lnTo>
                <a:lnTo>
                  <a:pt x="421108" y="83182"/>
                </a:lnTo>
                <a:lnTo>
                  <a:pt x="392221" y="83182"/>
                </a:lnTo>
                <a:lnTo>
                  <a:pt x="392221" y="0"/>
                </a:lnTo>
                <a:lnTo>
                  <a:pt x="0" y="0"/>
                </a:lnTo>
              </a:path>
            </a:pathLst>
          </a:custGeom>
          <a:noFill/>
          <a:ln w="19050" cap="flat">
            <a:solidFill>
              <a:srgbClr val="808080"/>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439" name="TextBox 438">
            <a:extLst>
              <a:ext uri="{FF2B5EF4-FFF2-40B4-BE49-F238E27FC236}">
                <a16:creationId xmlns:a16="http://schemas.microsoft.com/office/drawing/2014/main" id="{350737EC-B1AA-7544-7FB3-B81266A16B1A}"/>
              </a:ext>
            </a:extLst>
          </p:cNvPr>
          <p:cNvSpPr txBox="1"/>
          <p:nvPr/>
        </p:nvSpPr>
        <p:spPr>
          <a:xfrm>
            <a:off x="2017238" y="1270100"/>
            <a:ext cx="524503" cy="253916"/>
          </a:xfrm>
          <a:prstGeom prst="rect">
            <a:avLst/>
          </a:prstGeom>
          <a:noFill/>
          <a:ln>
            <a:noFill/>
          </a:ln>
        </p:spPr>
        <p:txBody>
          <a:bodyPr wrap="none" rtlCol="0">
            <a:spAutoFit/>
          </a:bodyPr>
          <a:lstStyle/>
          <a:p>
            <a:pPr defTabSz="685800">
              <a:defRPr/>
            </a:pPr>
            <a:r>
              <a:rPr lang="en-GB" sz="1050" b="1">
                <a:solidFill>
                  <a:srgbClr val="298A49">
                    <a:lumMod val="75000"/>
                  </a:srgbClr>
                </a:solidFill>
                <a:latin typeface="Calibri" panose="020F0502020204030204"/>
                <a:ea typeface="+mn-ea"/>
                <a:cs typeface="Arial" charset="0"/>
              </a:rPr>
              <a:t>93.6%</a:t>
            </a:r>
          </a:p>
        </p:txBody>
      </p:sp>
      <p:sp>
        <p:nvSpPr>
          <p:cNvPr id="440" name="TextBox 439">
            <a:extLst>
              <a:ext uri="{FF2B5EF4-FFF2-40B4-BE49-F238E27FC236}">
                <a16:creationId xmlns:a16="http://schemas.microsoft.com/office/drawing/2014/main" id="{8B4B6177-D4C7-77F5-A22B-AB48EC251485}"/>
              </a:ext>
            </a:extLst>
          </p:cNvPr>
          <p:cNvSpPr txBox="1"/>
          <p:nvPr/>
        </p:nvSpPr>
        <p:spPr>
          <a:xfrm>
            <a:off x="2049863" y="1824464"/>
            <a:ext cx="524503" cy="253916"/>
          </a:xfrm>
          <a:prstGeom prst="rect">
            <a:avLst/>
          </a:prstGeom>
          <a:noFill/>
        </p:spPr>
        <p:txBody>
          <a:bodyPr wrap="none" rtlCol="0">
            <a:spAutoFit/>
          </a:bodyPr>
          <a:lstStyle/>
          <a:p>
            <a:pPr defTabSz="685800">
              <a:defRPr/>
            </a:pPr>
            <a:r>
              <a:rPr lang="en-GB" sz="1050" b="1">
                <a:solidFill>
                  <a:srgbClr val="808080"/>
                </a:solidFill>
                <a:latin typeface="Calibri" panose="020F0502020204030204"/>
                <a:ea typeface="+mn-ea"/>
                <a:cs typeface="Arial" charset="0"/>
              </a:rPr>
              <a:t>63.7%</a:t>
            </a:r>
          </a:p>
        </p:txBody>
      </p:sp>
      <p:sp>
        <p:nvSpPr>
          <p:cNvPr id="441" name="TextBox 440">
            <a:extLst>
              <a:ext uri="{FF2B5EF4-FFF2-40B4-BE49-F238E27FC236}">
                <a16:creationId xmlns:a16="http://schemas.microsoft.com/office/drawing/2014/main" id="{CD7F421A-E927-6BF2-E043-96742566DB26}"/>
              </a:ext>
            </a:extLst>
          </p:cNvPr>
          <p:cNvSpPr txBox="1"/>
          <p:nvPr/>
        </p:nvSpPr>
        <p:spPr>
          <a:xfrm>
            <a:off x="72337" y="3334377"/>
            <a:ext cx="306174" cy="103875"/>
          </a:xfrm>
          <a:prstGeom prst="rect">
            <a:avLst/>
          </a:prstGeom>
          <a:noFill/>
        </p:spPr>
        <p:txBody>
          <a:bodyPr wrap="none" lIns="0" tIns="0" rIns="0" bIns="0" rtlCol="0" anchor="ctr" anchorCtr="0">
            <a:spAutoFit/>
          </a:bodyPr>
          <a:lstStyle/>
          <a:p>
            <a:pPr defTabSz="685800">
              <a:defRPr/>
            </a:pPr>
            <a:r>
              <a:rPr lang="en-GB" sz="675">
                <a:ln/>
                <a:solidFill>
                  <a:srgbClr val="298A49">
                    <a:lumMod val="75000"/>
                  </a:srgbClr>
                </a:solidFill>
                <a:latin typeface="Calibri" panose="020F0502020204030204"/>
                <a:ea typeface="+mn-ea"/>
                <a:cs typeface="Arial" charset="0"/>
                <a:rtl val="0"/>
              </a:rPr>
              <a:t>Alectinib</a:t>
            </a:r>
          </a:p>
        </p:txBody>
      </p:sp>
      <p:sp>
        <p:nvSpPr>
          <p:cNvPr id="442" name="TextBox 441">
            <a:extLst>
              <a:ext uri="{FF2B5EF4-FFF2-40B4-BE49-F238E27FC236}">
                <a16:creationId xmlns:a16="http://schemas.microsoft.com/office/drawing/2014/main" id="{BD11F001-AB5A-0865-53B1-9447A736DB08}"/>
              </a:ext>
            </a:extLst>
          </p:cNvPr>
          <p:cNvSpPr txBox="1"/>
          <p:nvPr/>
        </p:nvSpPr>
        <p:spPr>
          <a:xfrm>
            <a:off x="59474" y="3236471"/>
            <a:ext cx="367088" cy="103875"/>
          </a:xfrm>
          <a:prstGeom prst="rect">
            <a:avLst/>
          </a:prstGeom>
          <a:noFill/>
        </p:spPr>
        <p:txBody>
          <a:bodyPr wrap="none" lIns="0" tIns="0" rIns="0" bIns="0" rtlCol="0" anchor="ctr" anchorCtr="0">
            <a:spAutoFit/>
          </a:bodyPr>
          <a:lstStyle/>
          <a:p>
            <a:pPr defTabSz="685800">
              <a:defRPr/>
            </a:pPr>
            <a:r>
              <a:rPr lang="en-GB" sz="675" b="1">
                <a:ln/>
                <a:solidFill>
                  <a:srgbClr val="223341"/>
                </a:solidFill>
                <a:latin typeface="Calibri" panose="020F0502020204030204"/>
                <a:ea typeface="+mn-ea"/>
                <a:cs typeface="Arial" charset="0"/>
                <a:rtl val="0"/>
              </a:rPr>
              <a:t>No. at risk</a:t>
            </a:r>
          </a:p>
        </p:txBody>
      </p:sp>
      <p:sp>
        <p:nvSpPr>
          <p:cNvPr id="443" name="TextBox 442">
            <a:extLst>
              <a:ext uri="{FF2B5EF4-FFF2-40B4-BE49-F238E27FC236}">
                <a16:creationId xmlns:a16="http://schemas.microsoft.com/office/drawing/2014/main" id="{828D9E67-0CEE-A851-9FF4-AF725F9FFEA6}"/>
              </a:ext>
            </a:extLst>
          </p:cNvPr>
          <p:cNvSpPr txBox="1"/>
          <p:nvPr/>
        </p:nvSpPr>
        <p:spPr>
          <a:xfrm>
            <a:off x="68556" y="3424932"/>
            <a:ext cx="248466" cy="103875"/>
          </a:xfrm>
          <a:prstGeom prst="rect">
            <a:avLst/>
          </a:prstGeom>
          <a:noFill/>
        </p:spPr>
        <p:txBody>
          <a:bodyPr wrap="none" lIns="0" tIns="0" rIns="0" bIns="0" rtlCol="0" anchor="ctr" anchorCtr="0">
            <a:spAutoFit/>
          </a:bodyPr>
          <a:lstStyle/>
          <a:p>
            <a:pPr defTabSz="685800">
              <a:defRPr/>
            </a:pPr>
            <a:r>
              <a:rPr lang="en-GB" sz="675">
                <a:ln/>
                <a:solidFill>
                  <a:srgbClr val="223341"/>
                </a:solidFill>
                <a:latin typeface="Calibri" panose="020F0502020204030204"/>
                <a:ea typeface="+mn-ea"/>
                <a:cs typeface="Arial" charset="0"/>
                <a:rtl val="0"/>
              </a:rPr>
              <a:t>Chemo</a:t>
            </a:r>
          </a:p>
        </p:txBody>
      </p:sp>
      <p:cxnSp>
        <p:nvCxnSpPr>
          <p:cNvPr id="444" name="Straight Connector 443">
            <a:extLst>
              <a:ext uri="{FF2B5EF4-FFF2-40B4-BE49-F238E27FC236}">
                <a16:creationId xmlns:a16="http://schemas.microsoft.com/office/drawing/2014/main" id="{736B5780-8A78-D8DA-C005-8217CA795AF8}"/>
              </a:ext>
            </a:extLst>
          </p:cNvPr>
          <p:cNvCxnSpPr>
            <a:cxnSpLocks/>
          </p:cNvCxnSpPr>
          <p:nvPr/>
        </p:nvCxnSpPr>
        <p:spPr>
          <a:xfrm flipV="1">
            <a:off x="2884118" y="1590323"/>
            <a:ext cx="0" cy="1487077"/>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45" name="TextBox 444">
            <a:extLst>
              <a:ext uri="{FF2B5EF4-FFF2-40B4-BE49-F238E27FC236}">
                <a16:creationId xmlns:a16="http://schemas.microsoft.com/office/drawing/2014/main" id="{A3D5624C-5797-A372-564C-955D1A5D5D6B}"/>
              </a:ext>
            </a:extLst>
          </p:cNvPr>
          <p:cNvSpPr txBox="1"/>
          <p:nvPr/>
        </p:nvSpPr>
        <p:spPr>
          <a:xfrm>
            <a:off x="2828387" y="1343472"/>
            <a:ext cx="531355" cy="253916"/>
          </a:xfrm>
          <a:prstGeom prst="rect">
            <a:avLst/>
          </a:prstGeom>
          <a:noFill/>
        </p:spPr>
        <p:txBody>
          <a:bodyPr wrap="square" rtlCol="0">
            <a:spAutoFit/>
          </a:bodyPr>
          <a:lstStyle/>
          <a:p>
            <a:pPr defTabSz="685800">
              <a:defRPr/>
            </a:pPr>
            <a:r>
              <a:rPr lang="en-GB" sz="1050" b="1">
                <a:solidFill>
                  <a:srgbClr val="298A49">
                    <a:lumMod val="75000"/>
                  </a:srgbClr>
                </a:solidFill>
                <a:latin typeface="Calibri" panose="020F0502020204030204"/>
                <a:ea typeface="+mn-ea"/>
                <a:cs typeface="Arial" charset="0"/>
              </a:rPr>
              <a:t>88.7%</a:t>
            </a:r>
          </a:p>
        </p:txBody>
      </p:sp>
      <p:sp>
        <p:nvSpPr>
          <p:cNvPr id="446" name="TextBox 445">
            <a:extLst>
              <a:ext uri="{FF2B5EF4-FFF2-40B4-BE49-F238E27FC236}">
                <a16:creationId xmlns:a16="http://schemas.microsoft.com/office/drawing/2014/main" id="{3B275326-7536-81CF-93B4-5A199D25E6C2}"/>
              </a:ext>
            </a:extLst>
          </p:cNvPr>
          <p:cNvSpPr txBox="1"/>
          <p:nvPr/>
        </p:nvSpPr>
        <p:spPr>
          <a:xfrm>
            <a:off x="2857146" y="1993603"/>
            <a:ext cx="571589" cy="253916"/>
          </a:xfrm>
          <a:prstGeom prst="rect">
            <a:avLst/>
          </a:prstGeom>
          <a:noFill/>
          <a:ln>
            <a:noFill/>
          </a:ln>
        </p:spPr>
        <p:txBody>
          <a:bodyPr wrap="square" rtlCol="0">
            <a:spAutoFit/>
          </a:bodyPr>
          <a:lstStyle/>
          <a:p>
            <a:pPr defTabSz="685800">
              <a:defRPr/>
            </a:pPr>
            <a:r>
              <a:rPr lang="en-GB" sz="1050" b="1">
                <a:solidFill>
                  <a:srgbClr val="808080"/>
                </a:solidFill>
                <a:latin typeface="Calibri" panose="020F0502020204030204"/>
                <a:ea typeface="+mn-ea"/>
                <a:cs typeface="Arial" charset="0"/>
              </a:rPr>
              <a:t>54.0%</a:t>
            </a:r>
          </a:p>
        </p:txBody>
      </p:sp>
      <p:sp>
        <p:nvSpPr>
          <p:cNvPr id="447" name="TextBox 446">
            <a:extLst>
              <a:ext uri="{FF2B5EF4-FFF2-40B4-BE49-F238E27FC236}">
                <a16:creationId xmlns:a16="http://schemas.microsoft.com/office/drawing/2014/main" id="{D045960F-B94B-9192-C3E9-95052B5A5179}"/>
              </a:ext>
            </a:extLst>
          </p:cNvPr>
          <p:cNvSpPr txBox="1"/>
          <p:nvPr/>
        </p:nvSpPr>
        <p:spPr>
          <a:xfrm>
            <a:off x="3870431" y="1615889"/>
            <a:ext cx="662467" cy="161583"/>
          </a:xfrm>
          <a:prstGeom prst="rect">
            <a:avLst/>
          </a:prstGeom>
          <a:noFill/>
          <a:ln>
            <a:noFill/>
          </a:ln>
        </p:spPr>
        <p:txBody>
          <a:bodyPr wrap="square" lIns="0" tIns="0" rIns="0" bIns="0" rtlCol="0" anchor="ctr" anchorCtr="0">
            <a:spAutoFit/>
          </a:bodyPr>
          <a:lstStyle/>
          <a:p>
            <a:pPr algn="ctr" defTabSz="685800">
              <a:defRPr/>
            </a:pPr>
            <a:r>
              <a:rPr lang="en-GB" sz="1050" b="1">
                <a:ln/>
                <a:solidFill>
                  <a:srgbClr val="298A49">
                    <a:lumMod val="75000"/>
                  </a:srgbClr>
                </a:solidFill>
                <a:latin typeface="Calibri" panose="020F0502020204030204"/>
                <a:ea typeface="+mn-ea"/>
                <a:cs typeface="Arial" charset="0"/>
                <a:rtl val="0"/>
              </a:rPr>
              <a:t>Alectinib</a:t>
            </a:r>
          </a:p>
        </p:txBody>
      </p:sp>
      <p:sp>
        <p:nvSpPr>
          <p:cNvPr id="448" name="TextBox 447">
            <a:extLst>
              <a:ext uri="{FF2B5EF4-FFF2-40B4-BE49-F238E27FC236}">
                <a16:creationId xmlns:a16="http://schemas.microsoft.com/office/drawing/2014/main" id="{514788D1-2A1E-DA66-EDFC-A37B8C0F331B}"/>
              </a:ext>
            </a:extLst>
          </p:cNvPr>
          <p:cNvSpPr txBox="1"/>
          <p:nvPr/>
        </p:nvSpPr>
        <p:spPr>
          <a:xfrm>
            <a:off x="3443102" y="2099022"/>
            <a:ext cx="867300" cy="161583"/>
          </a:xfrm>
          <a:prstGeom prst="rect">
            <a:avLst/>
          </a:prstGeom>
          <a:noFill/>
        </p:spPr>
        <p:txBody>
          <a:bodyPr wrap="square" lIns="0" tIns="0" rIns="0" bIns="0" rtlCol="0" anchor="ctr" anchorCtr="0">
            <a:spAutoFit/>
          </a:bodyPr>
          <a:lstStyle/>
          <a:p>
            <a:pPr algn="ctr" defTabSz="685800">
              <a:defRPr/>
            </a:pPr>
            <a:r>
              <a:rPr lang="en-GB" sz="1050" b="1">
                <a:ln/>
                <a:solidFill>
                  <a:srgbClr val="808080"/>
                </a:solidFill>
                <a:latin typeface="Calibri" panose="020F0502020204030204"/>
                <a:ea typeface="+mn-ea"/>
                <a:cs typeface="Arial" charset="0"/>
                <a:rtl val="0"/>
              </a:rPr>
              <a:t>Chemotherapy</a:t>
            </a:r>
          </a:p>
        </p:txBody>
      </p:sp>
      <p:sp>
        <p:nvSpPr>
          <p:cNvPr id="449" name="Freeform: Shape 448">
            <a:extLst>
              <a:ext uri="{FF2B5EF4-FFF2-40B4-BE49-F238E27FC236}">
                <a16:creationId xmlns:a16="http://schemas.microsoft.com/office/drawing/2014/main" id="{E51D9E19-0557-9516-0DF8-5FDBA735329F}"/>
              </a:ext>
            </a:extLst>
          </p:cNvPr>
          <p:cNvSpPr/>
          <p:nvPr/>
        </p:nvSpPr>
        <p:spPr>
          <a:xfrm>
            <a:off x="478587" y="1394897"/>
            <a:ext cx="3690593" cy="381831"/>
          </a:xfrm>
          <a:custGeom>
            <a:avLst/>
            <a:gdLst>
              <a:gd name="connsiteX0" fmla="*/ 0 w 7633414"/>
              <a:gd name="connsiteY0" fmla="*/ 0 h 774627"/>
              <a:gd name="connsiteX1" fmla="*/ 139592 w 7633414"/>
              <a:gd name="connsiteY1" fmla="*/ 0 h 774627"/>
              <a:gd name="connsiteX2" fmla="*/ 139592 w 7633414"/>
              <a:gd name="connsiteY2" fmla="*/ 25747 h 774627"/>
              <a:gd name="connsiteX3" fmla="*/ 597482 w 7633414"/>
              <a:gd name="connsiteY3" fmla="*/ 25747 h 774627"/>
              <a:gd name="connsiteX4" fmla="*/ 597482 w 7633414"/>
              <a:gd name="connsiteY4" fmla="*/ 54712 h 774627"/>
              <a:gd name="connsiteX5" fmla="*/ 673558 w 7633414"/>
              <a:gd name="connsiteY5" fmla="*/ 54712 h 774627"/>
              <a:gd name="connsiteX6" fmla="*/ 673558 w 7633414"/>
              <a:gd name="connsiteY6" fmla="*/ 82439 h 774627"/>
              <a:gd name="connsiteX7" fmla="*/ 1934550 w 7633414"/>
              <a:gd name="connsiteY7" fmla="*/ 82439 h 774627"/>
              <a:gd name="connsiteX8" fmla="*/ 1934550 w 7633414"/>
              <a:gd name="connsiteY8" fmla="*/ 109176 h 774627"/>
              <a:gd name="connsiteX9" fmla="*/ 1947648 w 7633414"/>
              <a:gd name="connsiteY9" fmla="*/ 109176 h 774627"/>
              <a:gd name="connsiteX10" fmla="*/ 1947648 w 7633414"/>
              <a:gd name="connsiteY10" fmla="*/ 134675 h 774627"/>
              <a:gd name="connsiteX11" fmla="*/ 1969537 w 7633414"/>
              <a:gd name="connsiteY11" fmla="*/ 134675 h 774627"/>
              <a:gd name="connsiteX12" fmla="*/ 1969537 w 7633414"/>
              <a:gd name="connsiteY12" fmla="*/ 159926 h 774627"/>
              <a:gd name="connsiteX13" fmla="*/ 2329462 w 7633414"/>
              <a:gd name="connsiteY13" fmla="*/ 159926 h 774627"/>
              <a:gd name="connsiteX14" fmla="*/ 2329462 w 7633414"/>
              <a:gd name="connsiteY14" fmla="*/ 192605 h 774627"/>
              <a:gd name="connsiteX15" fmla="*/ 2641301 w 7633414"/>
              <a:gd name="connsiteY15" fmla="*/ 192605 h 774627"/>
              <a:gd name="connsiteX16" fmla="*/ 2641301 w 7633414"/>
              <a:gd name="connsiteY16" fmla="*/ 217856 h 774627"/>
              <a:gd name="connsiteX17" fmla="*/ 3667068 w 7633414"/>
              <a:gd name="connsiteY17" fmla="*/ 217856 h 774627"/>
              <a:gd name="connsiteX18" fmla="*/ 3667068 w 7633414"/>
              <a:gd name="connsiteY18" fmla="*/ 263408 h 774627"/>
              <a:gd name="connsiteX19" fmla="*/ 3826396 w 7633414"/>
              <a:gd name="connsiteY19" fmla="*/ 263408 h 774627"/>
              <a:gd name="connsiteX20" fmla="*/ 3826396 w 7633414"/>
              <a:gd name="connsiteY20" fmla="*/ 308960 h 774627"/>
              <a:gd name="connsiteX21" fmla="*/ 4659283 w 7633414"/>
              <a:gd name="connsiteY21" fmla="*/ 308960 h 774627"/>
              <a:gd name="connsiteX22" fmla="*/ 4659283 w 7633414"/>
              <a:gd name="connsiteY22" fmla="*/ 385457 h 774627"/>
              <a:gd name="connsiteX23" fmla="*/ 5313642 w 7633414"/>
              <a:gd name="connsiteY23" fmla="*/ 385457 h 774627"/>
              <a:gd name="connsiteX24" fmla="*/ 5313642 w 7633414"/>
              <a:gd name="connsiteY24" fmla="*/ 467648 h 774627"/>
              <a:gd name="connsiteX25" fmla="*/ 5349527 w 7633414"/>
              <a:gd name="connsiteY25" fmla="*/ 467648 h 774627"/>
              <a:gd name="connsiteX26" fmla="*/ 5349527 w 7633414"/>
              <a:gd name="connsiteY26" fmla="*/ 552315 h 774627"/>
              <a:gd name="connsiteX27" fmla="*/ 5364419 w 7633414"/>
              <a:gd name="connsiteY27" fmla="*/ 552315 h 774627"/>
              <a:gd name="connsiteX28" fmla="*/ 5364419 w 7633414"/>
              <a:gd name="connsiteY28" fmla="*/ 654064 h 774627"/>
              <a:gd name="connsiteX29" fmla="*/ 5835586 w 7633414"/>
              <a:gd name="connsiteY29" fmla="*/ 654064 h 774627"/>
              <a:gd name="connsiteX30" fmla="*/ 5835586 w 7633414"/>
              <a:gd name="connsiteY30" fmla="*/ 774628 h 774627"/>
              <a:gd name="connsiteX31" fmla="*/ 7633415 w 7633414"/>
              <a:gd name="connsiteY31" fmla="*/ 774628 h 774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633414" h="774627">
                <a:moveTo>
                  <a:pt x="0" y="0"/>
                </a:moveTo>
                <a:lnTo>
                  <a:pt x="139592" y="0"/>
                </a:lnTo>
                <a:lnTo>
                  <a:pt x="139592" y="25747"/>
                </a:lnTo>
                <a:lnTo>
                  <a:pt x="597482" y="25747"/>
                </a:lnTo>
                <a:lnTo>
                  <a:pt x="597482" y="54712"/>
                </a:lnTo>
                <a:lnTo>
                  <a:pt x="673558" y="54712"/>
                </a:lnTo>
                <a:lnTo>
                  <a:pt x="673558" y="82439"/>
                </a:lnTo>
                <a:lnTo>
                  <a:pt x="1934550" y="82439"/>
                </a:lnTo>
                <a:lnTo>
                  <a:pt x="1934550" y="109176"/>
                </a:lnTo>
                <a:lnTo>
                  <a:pt x="1947648" y="109176"/>
                </a:lnTo>
                <a:lnTo>
                  <a:pt x="1947648" y="134675"/>
                </a:lnTo>
                <a:lnTo>
                  <a:pt x="1969537" y="134675"/>
                </a:lnTo>
                <a:lnTo>
                  <a:pt x="1969537" y="159926"/>
                </a:lnTo>
                <a:lnTo>
                  <a:pt x="2329462" y="159926"/>
                </a:lnTo>
                <a:lnTo>
                  <a:pt x="2329462" y="192605"/>
                </a:lnTo>
                <a:lnTo>
                  <a:pt x="2641301" y="192605"/>
                </a:lnTo>
                <a:lnTo>
                  <a:pt x="2641301" y="217856"/>
                </a:lnTo>
                <a:lnTo>
                  <a:pt x="3667068" y="217856"/>
                </a:lnTo>
                <a:lnTo>
                  <a:pt x="3667068" y="263408"/>
                </a:lnTo>
                <a:lnTo>
                  <a:pt x="3826396" y="263408"/>
                </a:lnTo>
                <a:lnTo>
                  <a:pt x="3826396" y="308960"/>
                </a:lnTo>
                <a:lnTo>
                  <a:pt x="4659283" y="308960"/>
                </a:lnTo>
                <a:lnTo>
                  <a:pt x="4659283" y="385457"/>
                </a:lnTo>
                <a:lnTo>
                  <a:pt x="5313642" y="385457"/>
                </a:lnTo>
                <a:lnTo>
                  <a:pt x="5313642" y="467648"/>
                </a:lnTo>
                <a:lnTo>
                  <a:pt x="5349527" y="467648"/>
                </a:lnTo>
                <a:lnTo>
                  <a:pt x="5349527" y="552315"/>
                </a:lnTo>
                <a:lnTo>
                  <a:pt x="5364419" y="552315"/>
                </a:lnTo>
                <a:lnTo>
                  <a:pt x="5364419" y="654064"/>
                </a:lnTo>
                <a:lnTo>
                  <a:pt x="5835586" y="654064"/>
                </a:lnTo>
                <a:lnTo>
                  <a:pt x="5835586" y="774628"/>
                </a:lnTo>
                <a:lnTo>
                  <a:pt x="7633415" y="774628"/>
                </a:lnTo>
              </a:path>
            </a:pathLst>
          </a:custGeom>
          <a:noFill/>
          <a:ln w="19050" cap="flat">
            <a:solidFill>
              <a:schemeClr val="accent3">
                <a:lumMod val="75000"/>
              </a:schemeClr>
            </a:solidFill>
            <a:prstDash val="solid"/>
            <a:miter/>
          </a:ln>
        </p:spPr>
        <p:txBody>
          <a:bodyPr rtlCol="0" anchor="ctr"/>
          <a:lstStyle/>
          <a:p>
            <a:pPr defTabSz="685800">
              <a:defRPr/>
            </a:pPr>
            <a:endParaRPr lang="en-GB" sz="788">
              <a:solidFill>
                <a:srgbClr val="223341"/>
              </a:solidFill>
              <a:latin typeface="Calibri" panose="020F0502020204030204"/>
              <a:ea typeface="+mn-ea"/>
              <a:cs typeface="Arial" charset="0"/>
            </a:endParaRPr>
          </a:p>
        </p:txBody>
      </p:sp>
      <p:sp>
        <p:nvSpPr>
          <p:cNvPr id="450" name="TextBox 449">
            <a:extLst>
              <a:ext uri="{FF2B5EF4-FFF2-40B4-BE49-F238E27FC236}">
                <a16:creationId xmlns:a16="http://schemas.microsoft.com/office/drawing/2014/main" id="{5121EF4A-E61F-516F-DE74-CF158556D9C3}"/>
              </a:ext>
            </a:extLst>
          </p:cNvPr>
          <p:cNvSpPr txBox="1"/>
          <p:nvPr/>
        </p:nvSpPr>
        <p:spPr>
          <a:xfrm>
            <a:off x="5638545" y="890901"/>
            <a:ext cx="2101473" cy="323165"/>
          </a:xfrm>
          <a:prstGeom prst="rect">
            <a:avLst/>
          </a:prstGeom>
          <a:noFill/>
        </p:spPr>
        <p:txBody>
          <a:bodyPr wrap="none" rtlCol="0">
            <a:spAutoFit/>
          </a:bodyPr>
          <a:lstStyle/>
          <a:p>
            <a:pPr defTabSz="685800">
              <a:spcBef>
                <a:spcPts val="900"/>
              </a:spcBef>
              <a:buClr>
                <a:srgbClr val="A5B839"/>
              </a:buClr>
              <a:defRPr/>
            </a:pPr>
            <a:r>
              <a:rPr lang="en-GB" sz="1500" b="1">
                <a:solidFill>
                  <a:srgbClr val="223341"/>
                </a:solidFill>
                <a:latin typeface="Calibri" panose="020F0502020204030204"/>
                <a:ea typeface="+mn-ea"/>
                <a:cs typeface="Arial" charset="0"/>
              </a:rPr>
              <a:t>CNS DFS: ITT population</a:t>
            </a:r>
          </a:p>
        </p:txBody>
      </p:sp>
      <p:cxnSp>
        <p:nvCxnSpPr>
          <p:cNvPr id="454" name="Straight Connector 453">
            <a:extLst>
              <a:ext uri="{FF2B5EF4-FFF2-40B4-BE49-F238E27FC236}">
                <a16:creationId xmlns:a16="http://schemas.microsoft.com/office/drawing/2014/main" id="{B178C94E-25AA-EA80-E31F-A13D5749FA05}"/>
              </a:ext>
            </a:extLst>
          </p:cNvPr>
          <p:cNvCxnSpPr>
            <a:cxnSpLocks/>
          </p:cNvCxnSpPr>
          <p:nvPr/>
        </p:nvCxnSpPr>
        <p:spPr>
          <a:xfrm flipV="1">
            <a:off x="6632607" y="1415368"/>
            <a:ext cx="0" cy="1666878"/>
          </a:xfrm>
          <a:prstGeom prst="line">
            <a:avLst/>
          </a:prstGeom>
          <a:noFill/>
          <a:ln w="12700" cap="flat" cmpd="sng" algn="ctr">
            <a:solidFill>
              <a:srgbClr val="000000">
                <a:lumMod val="50000"/>
                <a:lumOff val="50000"/>
              </a:srgbClr>
            </a:solidFill>
            <a:prstDash val="dash"/>
          </a:ln>
          <a:effectLst/>
        </p:spPr>
      </p:cxnSp>
      <p:cxnSp>
        <p:nvCxnSpPr>
          <p:cNvPr id="455" name="Straight Connector 454">
            <a:extLst>
              <a:ext uri="{FF2B5EF4-FFF2-40B4-BE49-F238E27FC236}">
                <a16:creationId xmlns:a16="http://schemas.microsoft.com/office/drawing/2014/main" id="{B6E82296-1F05-FCFB-C50D-B83E6825629E}"/>
              </a:ext>
            </a:extLst>
          </p:cNvPr>
          <p:cNvCxnSpPr>
            <a:cxnSpLocks/>
          </p:cNvCxnSpPr>
          <p:nvPr/>
        </p:nvCxnSpPr>
        <p:spPr>
          <a:xfrm flipV="1">
            <a:off x="7435226" y="1492334"/>
            <a:ext cx="0" cy="1587225"/>
          </a:xfrm>
          <a:prstGeom prst="line">
            <a:avLst/>
          </a:prstGeom>
          <a:noFill/>
          <a:ln w="12700" cap="flat" cmpd="sng" algn="ctr">
            <a:solidFill>
              <a:srgbClr val="000000">
                <a:lumMod val="50000"/>
                <a:lumOff val="50000"/>
              </a:srgbClr>
            </a:solidFill>
            <a:prstDash val="dash"/>
          </a:ln>
          <a:effectLst/>
        </p:spPr>
      </p:cxnSp>
      <p:sp>
        <p:nvSpPr>
          <p:cNvPr id="456" name="Freeform: Shape 455">
            <a:extLst>
              <a:ext uri="{FF2B5EF4-FFF2-40B4-BE49-F238E27FC236}">
                <a16:creationId xmlns:a16="http://schemas.microsoft.com/office/drawing/2014/main" id="{20AE398A-E22D-FC9A-CC7B-C0BBC4359854}"/>
              </a:ext>
            </a:extLst>
          </p:cNvPr>
          <p:cNvSpPr/>
          <p:nvPr/>
        </p:nvSpPr>
        <p:spPr>
          <a:xfrm>
            <a:off x="5029963" y="1392898"/>
            <a:ext cx="3770579" cy="1689348"/>
          </a:xfrm>
          <a:custGeom>
            <a:avLst/>
            <a:gdLst>
              <a:gd name="connsiteX0" fmla="*/ 7833293 w 7833292"/>
              <a:gd name="connsiteY0" fmla="*/ 3498822 h 3498821"/>
              <a:gd name="connsiteX1" fmla="*/ 4241942 w 7833292"/>
              <a:gd name="connsiteY1" fmla="*/ 3498822 h 3498821"/>
              <a:gd name="connsiteX2" fmla="*/ 0 w 7833292"/>
              <a:gd name="connsiteY2" fmla="*/ 3498822 h 3498821"/>
              <a:gd name="connsiteX3" fmla="*/ 0 w 7833292"/>
              <a:gd name="connsiteY3" fmla="*/ 0 h 3498821"/>
            </a:gdLst>
            <a:ahLst/>
            <a:cxnLst>
              <a:cxn ang="0">
                <a:pos x="connsiteX0" y="connsiteY0"/>
              </a:cxn>
              <a:cxn ang="0">
                <a:pos x="connsiteX1" y="connsiteY1"/>
              </a:cxn>
              <a:cxn ang="0">
                <a:pos x="connsiteX2" y="connsiteY2"/>
              </a:cxn>
              <a:cxn ang="0">
                <a:pos x="connsiteX3" y="connsiteY3"/>
              </a:cxn>
            </a:cxnLst>
            <a:rect l="l" t="t" r="r" b="b"/>
            <a:pathLst>
              <a:path w="7833292" h="3498821">
                <a:moveTo>
                  <a:pt x="7833293" y="3498822"/>
                </a:moveTo>
                <a:lnTo>
                  <a:pt x="4241942" y="3498822"/>
                </a:lnTo>
                <a:lnTo>
                  <a:pt x="0" y="3498822"/>
                </a:lnTo>
                <a:lnTo>
                  <a:pt x="0" y="0"/>
                </a:lnTo>
              </a:path>
            </a:pathLst>
          </a:custGeom>
          <a:noFill/>
          <a:ln w="19050" cap="sq">
            <a:solidFill>
              <a:srgbClr val="00000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nvGrpSpPr>
          <p:cNvPr id="457" name="Group 456">
            <a:extLst>
              <a:ext uri="{FF2B5EF4-FFF2-40B4-BE49-F238E27FC236}">
                <a16:creationId xmlns:a16="http://schemas.microsoft.com/office/drawing/2014/main" id="{7443CBC5-F383-CCDD-2A88-11C9BA9D1391}"/>
              </a:ext>
            </a:extLst>
          </p:cNvPr>
          <p:cNvGrpSpPr/>
          <p:nvPr/>
        </p:nvGrpSpPr>
        <p:grpSpPr>
          <a:xfrm>
            <a:off x="4997999" y="1392898"/>
            <a:ext cx="34658" cy="1689348"/>
            <a:chOff x="2830395" y="1021061"/>
            <a:chExt cx="72000" cy="3498821"/>
          </a:xfrm>
        </p:grpSpPr>
        <p:sp>
          <p:nvSpPr>
            <p:cNvPr id="458" name="Freeform: Shape 457">
              <a:extLst>
                <a:ext uri="{FF2B5EF4-FFF2-40B4-BE49-F238E27FC236}">
                  <a16:creationId xmlns:a16="http://schemas.microsoft.com/office/drawing/2014/main" id="{866D1007-B4F9-BADB-65BF-A0BC176F086F}"/>
                </a:ext>
              </a:extLst>
            </p:cNvPr>
            <p:cNvSpPr/>
            <p:nvPr/>
          </p:nvSpPr>
          <p:spPr>
            <a:xfrm>
              <a:off x="2830395" y="1021061"/>
              <a:ext cx="72000" cy="0"/>
            </a:xfrm>
            <a:custGeom>
              <a:avLst/>
              <a:gdLst>
                <a:gd name="connsiteX0" fmla="*/ 53468 w 53468"/>
                <a:gd name="connsiteY0" fmla="*/ 0 h 24756"/>
                <a:gd name="connsiteX1" fmla="*/ 0 w 53468"/>
                <a:gd name="connsiteY1" fmla="*/ 0 h 24756"/>
              </a:gdLst>
              <a:ahLst/>
              <a:cxnLst>
                <a:cxn ang="0">
                  <a:pos x="connsiteX0" y="connsiteY0"/>
                </a:cxn>
                <a:cxn ang="0">
                  <a:pos x="connsiteX1" y="connsiteY1"/>
                </a:cxn>
              </a:cxnLst>
              <a:rect l="l" t="t" r="r" b="b"/>
              <a:pathLst>
                <a:path w="53468" h="24756">
                  <a:moveTo>
                    <a:pt x="53468" y="0"/>
                  </a:moveTo>
                  <a:lnTo>
                    <a:pt x="0" y="0"/>
                  </a:lnTo>
                </a:path>
              </a:pathLst>
            </a:custGeom>
            <a:ln w="19050" cap="flat">
              <a:solidFill>
                <a:srgbClr val="00000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459" name="Freeform: Shape 458">
              <a:extLst>
                <a:ext uri="{FF2B5EF4-FFF2-40B4-BE49-F238E27FC236}">
                  <a16:creationId xmlns:a16="http://schemas.microsoft.com/office/drawing/2014/main" id="{499107D8-FB3E-7BFE-8C38-7FF617BB1A50}"/>
                </a:ext>
              </a:extLst>
            </p:cNvPr>
            <p:cNvSpPr/>
            <p:nvPr/>
          </p:nvSpPr>
          <p:spPr>
            <a:xfrm>
              <a:off x="2830395" y="1720677"/>
              <a:ext cx="72000" cy="0"/>
            </a:xfrm>
            <a:custGeom>
              <a:avLst/>
              <a:gdLst>
                <a:gd name="connsiteX0" fmla="*/ 53468 w 53468"/>
                <a:gd name="connsiteY0" fmla="*/ 0 h 24756"/>
                <a:gd name="connsiteX1" fmla="*/ 0 w 53468"/>
                <a:gd name="connsiteY1" fmla="*/ 0 h 24756"/>
              </a:gdLst>
              <a:ahLst/>
              <a:cxnLst>
                <a:cxn ang="0">
                  <a:pos x="connsiteX0" y="connsiteY0"/>
                </a:cxn>
                <a:cxn ang="0">
                  <a:pos x="connsiteX1" y="connsiteY1"/>
                </a:cxn>
              </a:cxnLst>
              <a:rect l="l" t="t" r="r" b="b"/>
              <a:pathLst>
                <a:path w="53468" h="24756">
                  <a:moveTo>
                    <a:pt x="53468" y="0"/>
                  </a:moveTo>
                  <a:lnTo>
                    <a:pt x="0" y="0"/>
                  </a:lnTo>
                </a:path>
              </a:pathLst>
            </a:custGeom>
            <a:ln w="19050" cap="flat">
              <a:solidFill>
                <a:srgbClr val="00000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460" name="Freeform: Shape 459">
              <a:extLst>
                <a:ext uri="{FF2B5EF4-FFF2-40B4-BE49-F238E27FC236}">
                  <a16:creationId xmlns:a16="http://schemas.microsoft.com/office/drawing/2014/main" id="{C6EDD013-A990-9C56-C544-D23D259E40D5}"/>
                </a:ext>
              </a:extLst>
            </p:cNvPr>
            <p:cNvSpPr/>
            <p:nvPr/>
          </p:nvSpPr>
          <p:spPr>
            <a:xfrm>
              <a:off x="2830395" y="2420540"/>
              <a:ext cx="72000" cy="0"/>
            </a:xfrm>
            <a:custGeom>
              <a:avLst/>
              <a:gdLst>
                <a:gd name="connsiteX0" fmla="*/ 53468 w 53468"/>
                <a:gd name="connsiteY0" fmla="*/ 0 h 24756"/>
                <a:gd name="connsiteX1" fmla="*/ 0 w 53468"/>
                <a:gd name="connsiteY1" fmla="*/ 0 h 24756"/>
              </a:gdLst>
              <a:ahLst/>
              <a:cxnLst>
                <a:cxn ang="0">
                  <a:pos x="connsiteX0" y="connsiteY0"/>
                </a:cxn>
                <a:cxn ang="0">
                  <a:pos x="connsiteX1" y="connsiteY1"/>
                </a:cxn>
              </a:cxnLst>
              <a:rect l="l" t="t" r="r" b="b"/>
              <a:pathLst>
                <a:path w="53468" h="24756">
                  <a:moveTo>
                    <a:pt x="53468" y="0"/>
                  </a:moveTo>
                  <a:lnTo>
                    <a:pt x="0" y="0"/>
                  </a:lnTo>
                </a:path>
              </a:pathLst>
            </a:custGeom>
            <a:ln w="19050" cap="flat">
              <a:solidFill>
                <a:srgbClr val="00000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461" name="Freeform: Shape 460">
              <a:extLst>
                <a:ext uri="{FF2B5EF4-FFF2-40B4-BE49-F238E27FC236}">
                  <a16:creationId xmlns:a16="http://schemas.microsoft.com/office/drawing/2014/main" id="{B864B23F-FB8F-D3F9-A2A3-1CC5364A4A1F}"/>
                </a:ext>
              </a:extLst>
            </p:cNvPr>
            <p:cNvSpPr/>
            <p:nvPr/>
          </p:nvSpPr>
          <p:spPr>
            <a:xfrm>
              <a:off x="2830395" y="3120156"/>
              <a:ext cx="72000" cy="0"/>
            </a:xfrm>
            <a:custGeom>
              <a:avLst/>
              <a:gdLst>
                <a:gd name="connsiteX0" fmla="*/ 53468 w 53468"/>
                <a:gd name="connsiteY0" fmla="*/ 0 h 24756"/>
                <a:gd name="connsiteX1" fmla="*/ 0 w 53468"/>
                <a:gd name="connsiteY1" fmla="*/ 0 h 24756"/>
              </a:gdLst>
              <a:ahLst/>
              <a:cxnLst>
                <a:cxn ang="0">
                  <a:pos x="connsiteX0" y="connsiteY0"/>
                </a:cxn>
                <a:cxn ang="0">
                  <a:pos x="connsiteX1" y="connsiteY1"/>
                </a:cxn>
              </a:cxnLst>
              <a:rect l="l" t="t" r="r" b="b"/>
              <a:pathLst>
                <a:path w="53468" h="24756">
                  <a:moveTo>
                    <a:pt x="53468" y="0"/>
                  </a:moveTo>
                  <a:lnTo>
                    <a:pt x="0" y="0"/>
                  </a:lnTo>
                </a:path>
              </a:pathLst>
            </a:custGeom>
            <a:ln w="19050" cap="flat">
              <a:solidFill>
                <a:srgbClr val="00000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462" name="Freeform: Shape 461">
              <a:extLst>
                <a:ext uri="{FF2B5EF4-FFF2-40B4-BE49-F238E27FC236}">
                  <a16:creationId xmlns:a16="http://schemas.microsoft.com/office/drawing/2014/main" id="{689E9F3A-D7F4-806D-0F11-DD8A82822B7F}"/>
                </a:ext>
              </a:extLst>
            </p:cNvPr>
            <p:cNvSpPr/>
            <p:nvPr/>
          </p:nvSpPr>
          <p:spPr>
            <a:xfrm>
              <a:off x="2830395" y="3820019"/>
              <a:ext cx="72000" cy="0"/>
            </a:xfrm>
            <a:custGeom>
              <a:avLst/>
              <a:gdLst>
                <a:gd name="connsiteX0" fmla="*/ 53468 w 53468"/>
                <a:gd name="connsiteY0" fmla="*/ 0 h 24756"/>
                <a:gd name="connsiteX1" fmla="*/ 0 w 53468"/>
                <a:gd name="connsiteY1" fmla="*/ 0 h 24756"/>
              </a:gdLst>
              <a:ahLst/>
              <a:cxnLst>
                <a:cxn ang="0">
                  <a:pos x="connsiteX0" y="connsiteY0"/>
                </a:cxn>
                <a:cxn ang="0">
                  <a:pos x="connsiteX1" y="connsiteY1"/>
                </a:cxn>
              </a:cxnLst>
              <a:rect l="l" t="t" r="r" b="b"/>
              <a:pathLst>
                <a:path w="53468" h="24756">
                  <a:moveTo>
                    <a:pt x="53468" y="0"/>
                  </a:moveTo>
                  <a:lnTo>
                    <a:pt x="0" y="0"/>
                  </a:lnTo>
                </a:path>
              </a:pathLst>
            </a:custGeom>
            <a:ln w="19050" cap="flat">
              <a:solidFill>
                <a:srgbClr val="00000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463" name="Freeform: Shape 462">
              <a:extLst>
                <a:ext uri="{FF2B5EF4-FFF2-40B4-BE49-F238E27FC236}">
                  <a16:creationId xmlns:a16="http://schemas.microsoft.com/office/drawing/2014/main" id="{F4CED47A-8EBE-2A41-726B-251B37B7118D}"/>
                </a:ext>
              </a:extLst>
            </p:cNvPr>
            <p:cNvSpPr/>
            <p:nvPr/>
          </p:nvSpPr>
          <p:spPr>
            <a:xfrm>
              <a:off x="2830395" y="4519882"/>
              <a:ext cx="72000" cy="0"/>
            </a:xfrm>
            <a:custGeom>
              <a:avLst/>
              <a:gdLst>
                <a:gd name="connsiteX0" fmla="*/ 53468 w 53468"/>
                <a:gd name="connsiteY0" fmla="*/ 0 h 24756"/>
                <a:gd name="connsiteX1" fmla="*/ 0 w 53468"/>
                <a:gd name="connsiteY1" fmla="*/ 0 h 24756"/>
              </a:gdLst>
              <a:ahLst/>
              <a:cxnLst>
                <a:cxn ang="0">
                  <a:pos x="connsiteX0" y="connsiteY0"/>
                </a:cxn>
                <a:cxn ang="0">
                  <a:pos x="connsiteX1" y="connsiteY1"/>
                </a:cxn>
              </a:cxnLst>
              <a:rect l="l" t="t" r="r" b="b"/>
              <a:pathLst>
                <a:path w="53468" h="24756">
                  <a:moveTo>
                    <a:pt x="53468" y="0"/>
                  </a:moveTo>
                  <a:lnTo>
                    <a:pt x="0" y="0"/>
                  </a:lnTo>
                </a:path>
              </a:pathLst>
            </a:custGeom>
            <a:ln w="19050" cap="flat">
              <a:solidFill>
                <a:srgbClr val="00000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sp>
        <p:nvSpPr>
          <p:cNvPr id="464" name="TextBox 463">
            <a:extLst>
              <a:ext uri="{FF2B5EF4-FFF2-40B4-BE49-F238E27FC236}">
                <a16:creationId xmlns:a16="http://schemas.microsoft.com/office/drawing/2014/main" id="{2530F1C1-2999-6C8D-1CC8-8C0E1CB1A6A7}"/>
              </a:ext>
            </a:extLst>
          </p:cNvPr>
          <p:cNvSpPr txBox="1"/>
          <p:nvPr/>
        </p:nvSpPr>
        <p:spPr>
          <a:xfrm rot="16200000">
            <a:off x="4514835" y="2174094"/>
            <a:ext cx="532197" cy="126958"/>
          </a:xfrm>
          <a:prstGeom prst="rect">
            <a:avLst/>
          </a:prstGeom>
          <a:noFill/>
        </p:spPr>
        <p:txBody>
          <a:bodyPr wrap="none" lIns="0" tIns="0" rIns="0" bIns="0" rtlCol="0" anchor="ctr" anchorCtr="0">
            <a:spAutoFit/>
          </a:bodyPr>
          <a:lstStyle/>
          <a:p>
            <a:pPr algn="ctr" defTabSz="685800" fontAlgn="auto">
              <a:spcBef>
                <a:spcPts val="0"/>
              </a:spcBef>
              <a:spcAft>
                <a:spcPts val="0"/>
              </a:spcAft>
              <a:buClr>
                <a:srgbClr val="000000"/>
              </a:buClr>
              <a:defRPr/>
            </a:pPr>
            <a:r>
              <a:rPr lang="en-GB" sz="825" b="1" kern="0">
                <a:solidFill>
                  <a:srgbClr val="000000"/>
                </a:solidFill>
                <a:latin typeface="Calibri" panose="020F0502020204030204"/>
                <a:ea typeface="+mn-ea"/>
                <a:cs typeface="Arial" panose="020B0604020202020204" pitchFamily="34" charset="0"/>
                <a:sym typeface="Arial"/>
              </a:rPr>
              <a:t>CNS DFS (%)</a:t>
            </a:r>
            <a:endParaRPr lang="en-GB" sz="825" b="1" kern="0">
              <a:ln/>
              <a:solidFill>
                <a:srgbClr val="000000"/>
              </a:solidFill>
              <a:latin typeface="Calibri" panose="020F0502020204030204"/>
              <a:ea typeface="+mn-ea"/>
              <a:cs typeface="Arial"/>
              <a:sym typeface="Arial"/>
              <a:rtl val="0"/>
            </a:endParaRPr>
          </a:p>
        </p:txBody>
      </p:sp>
      <p:sp>
        <p:nvSpPr>
          <p:cNvPr id="465" name="TextBox 464">
            <a:extLst>
              <a:ext uri="{FF2B5EF4-FFF2-40B4-BE49-F238E27FC236}">
                <a16:creationId xmlns:a16="http://schemas.microsoft.com/office/drawing/2014/main" id="{3BB74B9C-0684-E83B-FF00-87B58D49C29C}"/>
              </a:ext>
            </a:extLst>
          </p:cNvPr>
          <p:cNvSpPr txBox="1"/>
          <p:nvPr/>
        </p:nvSpPr>
        <p:spPr>
          <a:xfrm>
            <a:off x="4819614" y="1545971"/>
            <a:ext cx="129844" cy="103875"/>
          </a:xfrm>
          <a:prstGeom prst="rect">
            <a:avLst/>
          </a:prstGeom>
          <a:noFill/>
        </p:spPr>
        <p:txBody>
          <a:bodyPr wrap="none" lIns="0" tIns="0" rIns="0" bIns="0" rtlCol="0" anchor="ctr" anchorCtr="0">
            <a:spAutoFit/>
          </a:bodyPr>
          <a:lstStyle/>
          <a:p>
            <a:pPr algn="r" defTabSz="685800" fontAlgn="auto">
              <a:spcBef>
                <a:spcPts val="0"/>
              </a:spcBef>
              <a:spcAft>
                <a:spcPts val="0"/>
              </a:spcAft>
              <a:buClr>
                <a:srgbClr val="000000"/>
              </a:buClr>
              <a:defRPr/>
            </a:pPr>
            <a:r>
              <a:rPr lang="en-GB" sz="675" kern="0">
                <a:ln/>
                <a:solidFill>
                  <a:srgbClr val="000000"/>
                </a:solidFill>
                <a:latin typeface="Calibri" panose="020F0502020204030204"/>
                <a:ea typeface="+mn-ea"/>
                <a:cs typeface="Arial"/>
                <a:sym typeface="Arial"/>
                <a:rtl val="0"/>
              </a:rPr>
              <a:t>100</a:t>
            </a:r>
          </a:p>
        </p:txBody>
      </p:sp>
      <p:sp>
        <p:nvSpPr>
          <p:cNvPr id="466" name="TextBox 465">
            <a:extLst>
              <a:ext uri="{FF2B5EF4-FFF2-40B4-BE49-F238E27FC236}">
                <a16:creationId xmlns:a16="http://schemas.microsoft.com/office/drawing/2014/main" id="{87A07FEF-783C-74D0-64E9-00035B74B76F}"/>
              </a:ext>
            </a:extLst>
          </p:cNvPr>
          <p:cNvSpPr txBox="1"/>
          <p:nvPr/>
        </p:nvSpPr>
        <p:spPr>
          <a:xfrm>
            <a:off x="4862897" y="1885203"/>
            <a:ext cx="86562" cy="103875"/>
          </a:xfrm>
          <a:prstGeom prst="rect">
            <a:avLst/>
          </a:prstGeom>
          <a:noFill/>
        </p:spPr>
        <p:txBody>
          <a:bodyPr wrap="none" lIns="0" tIns="0" rIns="0" bIns="0" rtlCol="0" anchor="ctr" anchorCtr="0">
            <a:spAutoFit/>
          </a:bodyPr>
          <a:lstStyle/>
          <a:p>
            <a:pPr algn="r" defTabSz="685800" fontAlgn="auto">
              <a:spcBef>
                <a:spcPts val="0"/>
              </a:spcBef>
              <a:spcAft>
                <a:spcPts val="0"/>
              </a:spcAft>
              <a:buClr>
                <a:srgbClr val="000000"/>
              </a:buClr>
              <a:defRPr/>
            </a:pPr>
            <a:r>
              <a:rPr lang="en-GB" sz="675" kern="0">
                <a:ln/>
                <a:solidFill>
                  <a:srgbClr val="000000"/>
                </a:solidFill>
                <a:latin typeface="Calibri" panose="020F0502020204030204"/>
                <a:ea typeface="+mn-ea"/>
                <a:cs typeface="Arial"/>
                <a:sym typeface="Arial"/>
                <a:rtl val="0"/>
              </a:rPr>
              <a:t>80</a:t>
            </a:r>
          </a:p>
        </p:txBody>
      </p:sp>
      <p:sp>
        <p:nvSpPr>
          <p:cNvPr id="467" name="TextBox 466">
            <a:extLst>
              <a:ext uri="{FF2B5EF4-FFF2-40B4-BE49-F238E27FC236}">
                <a16:creationId xmlns:a16="http://schemas.microsoft.com/office/drawing/2014/main" id="{5009EC37-DBCB-80BA-6B3F-02A78FA9503F}"/>
              </a:ext>
            </a:extLst>
          </p:cNvPr>
          <p:cNvSpPr txBox="1"/>
          <p:nvPr/>
        </p:nvSpPr>
        <p:spPr>
          <a:xfrm>
            <a:off x="4862897" y="2224434"/>
            <a:ext cx="86562" cy="103875"/>
          </a:xfrm>
          <a:prstGeom prst="rect">
            <a:avLst/>
          </a:prstGeom>
          <a:noFill/>
        </p:spPr>
        <p:txBody>
          <a:bodyPr wrap="none" lIns="0" tIns="0" rIns="0" bIns="0" rtlCol="0" anchor="ctr" anchorCtr="0">
            <a:spAutoFit/>
          </a:bodyPr>
          <a:lstStyle/>
          <a:p>
            <a:pPr algn="r" defTabSz="685800" fontAlgn="auto">
              <a:spcBef>
                <a:spcPts val="0"/>
              </a:spcBef>
              <a:spcAft>
                <a:spcPts val="0"/>
              </a:spcAft>
              <a:buClr>
                <a:srgbClr val="000000"/>
              </a:buClr>
              <a:defRPr/>
            </a:pPr>
            <a:r>
              <a:rPr lang="en-GB" sz="675" kern="0">
                <a:ln/>
                <a:solidFill>
                  <a:srgbClr val="000000"/>
                </a:solidFill>
                <a:latin typeface="Calibri" panose="020F0502020204030204"/>
                <a:ea typeface="+mn-ea"/>
                <a:cs typeface="Arial"/>
                <a:sym typeface="Arial"/>
                <a:rtl val="0"/>
              </a:rPr>
              <a:t>60</a:t>
            </a:r>
          </a:p>
        </p:txBody>
      </p:sp>
      <p:sp>
        <p:nvSpPr>
          <p:cNvPr id="468" name="TextBox 467">
            <a:extLst>
              <a:ext uri="{FF2B5EF4-FFF2-40B4-BE49-F238E27FC236}">
                <a16:creationId xmlns:a16="http://schemas.microsoft.com/office/drawing/2014/main" id="{F4854CFE-0FEB-1369-C681-528417D208EB}"/>
              </a:ext>
            </a:extLst>
          </p:cNvPr>
          <p:cNvSpPr txBox="1"/>
          <p:nvPr/>
        </p:nvSpPr>
        <p:spPr>
          <a:xfrm>
            <a:off x="4885773" y="2354706"/>
            <a:ext cx="86562" cy="103875"/>
          </a:xfrm>
          <a:prstGeom prst="rect">
            <a:avLst/>
          </a:prstGeom>
          <a:noFill/>
        </p:spPr>
        <p:txBody>
          <a:bodyPr wrap="none" lIns="0" tIns="0" rIns="0" bIns="0" rtlCol="0" anchor="ctr" anchorCtr="0">
            <a:spAutoFit/>
          </a:bodyPr>
          <a:lstStyle/>
          <a:p>
            <a:pPr algn="r" defTabSz="685800" fontAlgn="auto">
              <a:spcBef>
                <a:spcPts val="0"/>
              </a:spcBef>
              <a:spcAft>
                <a:spcPts val="0"/>
              </a:spcAft>
              <a:buClr>
                <a:srgbClr val="000000"/>
              </a:buClr>
              <a:defRPr/>
            </a:pPr>
            <a:r>
              <a:rPr lang="en-GB" sz="675" kern="0">
                <a:ln/>
                <a:solidFill>
                  <a:srgbClr val="000000"/>
                </a:solidFill>
                <a:latin typeface="Calibri" panose="020F0502020204030204"/>
                <a:ea typeface="+mn-ea"/>
                <a:cs typeface="Arial"/>
                <a:sym typeface="Arial"/>
                <a:rtl val="0"/>
              </a:rPr>
              <a:t>40</a:t>
            </a:r>
          </a:p>
        </p:txBody>
      </p:sp>
      <p:sp>
        <p:nvSpPr>
          <p:cNvPr id="469" name="TextBox 468">
            <a:extLst>
              <a:ext uri="{FF2B5EF4-FFF2-40B4-BE49-F238E27FC236}">
                <a16:creationId xmlns:a16="http://schemas.microsoft.com/office/drawing/2014/main" id="{FFD623B0-7682-3C30-1AA3-6382D9973119}"/>
              </a:ext>
            </a:extLst>
          </p:cNvPr>
          <p:cNvSpPr txBox="1"/>
          <p:nvPr/>
        </p:nvSpPr>
        <p:spPr>
          <a:xfrm>
            <a:off x="4885773" y="2693939"/>
            <a:ext cx="86562" cy="103875"/>
          </a:xfrm>
          <a:prstGeom prst="rect">
            <a:avLst/>
          </a:prstGeom>
          <a:noFill/>
        </p:spPr>
        <p:txBody>
          <a:bodyPr wrap="none" lIns="0" tIns="0" rIns="0" bIns="0" rtlCol="0" anchor="ctr" anchorCtr="0">
            <a:spAutoFit/>
          </a:bodyPr>
          <a:lstStyle/>
          <a:p>
            <a:pPr algn="r" defTabSz="685800" fontAlgn="auto">
              <a:spcBef>
                <a:spcPts val="0"/>
              </a:spcBef>
              <a:spcAft>
                <a:spcPts val="0"/>
              </a:spcAft>
              <a:buClr>
                <a:srgbClr val="000000"/>
              </a:buClr>
              <a:defRPr/>
            </a:pPr>
            <a:r>
              <a:rPr lang="en-GB" sz="675" kern="0">
                <a:ln/>
                <a:solidFill>
                  <a:srgbClr val="000000"/>
                </a:solidFill>
                <a:latin typeface="Calibri" panose="020F0502020204030204"/>
                <a:ea typeface="+mn-ea"/>
                <a:cs typeface="Arial"/>
                <a:sym typeface="Arial"/>
                <a:rtl val="0"/>
              </a:rPr>
              <a:t>20</a:t>
            </a:r>
          </a:p>
        </p:txBody>
      </p:sp>
      <p:sp>
        <p:nvSpPr>
          <p:cNvPr id="470" name="TextBox 469">
            <a:extLst>
              <a:ext uri="{FF2B5EF4-FFF2-40B4-BE49-F238E27FC236}">
                <a16:creationId xmlns:a16="http://schemas.microsoft.com/office/drawing/2014/main" id="{27050D4F-E2D3-BED7-77E9-A62BBC81F05A}"/>
              </a:ext>
            </a:extLst>
          </p:cNvPr>
          <p:cNvSpPr txBox="1"/>
          <p:nvPr/>
        </p:nvSpPr>
        <p:spPr>
          <a:xfrm>
            <a:off x="8306175" y="1329510"/>
            <a:ext cx="496931" cy="161583"/>
          </a:xfrm>
          <a:prstGeom prst="rect">
            <a:avLst/>
          </a:prstGeom>
          <a:noFill/>
          <a:ln>
            <a:noFill/>
          </a:ln>
        </p:spPr>
        <p:txBody>
          <a:bodyPr wrap="none" lIns="0" tIns="0" rIns="0" bIns="0" rtlCol="0" anchor="ctr" anchorCtr="0">
            <a:spAutoFit/>
          </a:bodyPr>
          <a:lstStyle/>
          <a:p>
            <a:pPr algn="ctr" defTabSz="685800" fontAlgn="auto">
              <a:spcBef>
                <a:spcPts val="0"/>
              </a:spcBef>
              <a:spcAft>
                <a:spcPts val="0"/>
              </a:spcAft>
              <a:buClr>
                <a:srgbClr val="000000"/>
              </a:buClr>
              <a:defRPr/>
            </a:pPr>
            <a:r>
              <a:rPr lang="en-GB" sz="1050" b="1" kern="0">
                <a:ln/>
                <a:solidFill>
                  <a:srgbClr val="298A49">
                    <a:lumMod val="75000"/>
                  </a:srgbClr>
                </a:solidFill>
                <a:latin typeface="Calibri" panose="020F0502020204030204"/>
                <a:ea typeface="+mn-ea"/>
                <a:cs typeface="Arial"/>
                <a:sym typeface="Arial"/>
                <a:rtl val="0"/>
              </a:rPr>
              <a:t>Alectinib</a:t>
            </a:r>
          </a:p>
        </p:txBody>
      </p:sp>
      <p:sp>
        <p:nvSpPr>
          <p:cNvPr id="471" name="TextBox 470">
            <a:extLst>
              <a:ext uri="{FF2B5EF4-FFF2-40B4-BE49-F238E27FC236}">
                <a16:creationId xmlns:a16="http://schemas.microsoft.com/office/drawing/2014/main" id="{0880B4BC-13F0-360C-79F8-D171CC18B526}"/>
              </a:ext>
            </a:extLst>
          </p:cNvPr>
          <p:cNvSpPr txBox="1"/>
          <p:nvPr/>
        </p:nvSpPr>
        <p:spPr>
          <a:xfrm>
            <a:off x="8075732" y="1608687"/>
            <a:ext cx="827151" cy="161583"/>
          </a:xfrm>
          <a:prstGeom prst="rect">
            <a:avLst/>
          </a:prstGeom>
          <a:noFill/>
          <a:ln>
            <a:noFill/>
          </a:ln>
        </p:spPr>
        <p:txBody>
          <a:bodyPr wrap="none" lIns="0" tIns="0" rIns="0" bIns="0" rtlCol="0" anchor="ctr" anchorCtr="0">
            <a:spAutoFit/>
          </a:bodyPr>
          <a:lstStyle/>
          <a:p>
            <a:pPr algn="ctr" defTabSz="685800" fontAlgn="auto">
              <a:spcBef>
                <a:spcPts val="0"/>
              </a:spcBef>
              <a:spcAft>
                <a:spcPts val="0"/>
              </a:spcAft>
              <a:buClr>
                <a:srgbClr val="000000"/>
              </a:buClr>
              <a:defRPr/>
            </a:pPr>
            <a:r>
              <a:rPr lang="en-GB" sz="1050" b="1" kern="0">
                <a:ln/>
                <a:solidFill>
                  <a:srgbClr val="808080"/>
                </a:solidFill>
                <a:latin typeface="Calibri" panose="020F0502020204030204"/>
                <a:ea typeface="+mn-ea"/>
                <a:cs typeface="Arial"/>
                <a:sym typeface="Arial"/>
                <a:rtl val="0"/>
              </a:rPr>
              <a:t>Chemotherapy</a:t>
            </a:r>
          </a:p>
        </p:txBody>
      </p:sp>
      <p:grpSp>
        <p:nvGrpSpPr>
          <p:cNvPr id="472" name="Graphic 3">
            <a:extLst>
              <a:ext uri="{FF2B5EF4-FFF2-40B4-BE49-F238E27FC236}">
                <a16:creationId xmlns:a16="http://schemas.microsoft.com/office/drawing/2014/main" id="{7F17C9BC-4033-42D0-E820-7B4CFE5D45FA}"/>
              </a:ext>
            </a:extLst>
          </p:cNvPr>
          <p:cNvGrpSpPr/>
          <p:nvPr/>
        </p:nvGrpSpPr>
        <p:grpSpPr>
          <a:xfrm>
            <a:off x="8705789" y="1502153"/>
            <a:ext cx="24570" cy="33979"/>
            <a:chOff x="10497200" y="1233268"/>
            <a:chExt cx="50776" cy="70003"/>
          </a:xfrm>
        </p:grpSpPr>
        <p:sp>
          <p:nvSpPr>
            <p:cNvPr id="473" name="Freeform: Shape 472">
              <a:extLst>
                <a:ext uri="{FF2B5EF4-FFF2-40B4-BE49-F238E27FC236}">
                  <a16:creationId xmlns:a16="http://schemas.microsoft.com/office/drawing/2014/main" id="{1DB875C9-60CC-880D-CCC3-6472525DD700}"/>
                </a:ext>
              </a:extLst>
            </p:cNvPr>
            <p:cNvSpPr/>
            <p:nvPr/>
          </p:nvSpPr>
          <p:spPr>
            <a:xfrm>
              <a:off x="10522678" y="1233268"/>
              <a:ext cx="17942" cy="70003"/>
            </a:xfrm>
            <a:custGeom>
              <a:avLst/>
              <a:gdLst>
                <a:gd name="connsiteX0" fmla="*/ 487 w 17942"/>
                <a:gd name="connsiteY0" fmla="*/ 12 h 70003"/>
                <a:gd name="connsiteX1" fmla="*/ 487 w 17942"/>
                <a:gd name="connsiteY1" fmla="*/ 70016 h 70003"/>
              </a:gdLst>
              <a:ahLst/>
              <a:cxnLst>
                <a:cxn ang="0">
                  <a:pos x="connsiteX0" y="connsiteY0"/>
                </a:cxn>
                <a:cxn ang="0">
                  <a:pos x="connsiteX1" y="connsiteY1"/>
                </a:cxn>
              </a:cxnLst>
              <a:rect l="l" t="t" r="r" b="b"/>
              <a:pathLst>
                <a:path w="17942" h="70003">
                  <a:moveTo>
                    <a:pt x="487" y="12"/>
                  </a:moveTo>
                  <a:lnTo>
                    <a:pt x="487" y="70016"/>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474" name="Freeform: Shape 473">
              <a:extLst>
                <a:ext uri="{FF2B5EF4-FFF2-40B4-BE49-F238E27FC236}">
                  <a16:creationId xmlns:a16="http://schemas.microsoft.com/office/drawing/2014/main" id="{B201C2A3-7DCF-3A3A-BA14-1764B4236106}"/>
                </a:ext>
              </a:extLst>
            </p:cNvPr>
            <p:cNvSpPr/>
            <p:nvPr/>
          </p:nvSpPr>
          <p:spPr>
            <a:xfrm>
              <a:off x="10497200" y="1268394"/>
              <a:ext cx="50776" cy="24736"/>
            </a:xfrm>
            <a:custGeom>
              <a:avLst/>
              <a:gdLst>
                <a:gd name="connsiteX0" fmla="*/ 51264 w 50776"/>
                <a:gd name="connsiteY0" fmla="*/ 12 h 24736"/>
                <a:gd name="connsiteX1" fmla="*/ 487 w 50776"/>
                <a:gd name="connsiteY1" fmla="*/ 12 h 24736"/>
              </a:gdLst>
              <a:ahLst/>
              <a:cxnLst>
                <a:cxn ang="0">
                  <a:pos x="connsiteX0" y="connsiteY0"/>
                </a:cxn>
                <a:cxn ang="0">
                  <a:pos x="connsiteX1" y="connsiteY1"/>
                </a:cxn>
              </a:cxnLst>
              <a:rect l="l" t="t" r="r" b="b"/>
              <a:pathLst>
                <a:path w="50776" h="24736">
                  <a:moveTo>
                    <a:pt x="51264" y="12"/>
                  </a:moveTo>
                  <a:lnTo>
                    <a:pt x="487" y="12"/>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475" name="Graphic 3">
            <a:extLst>
              <a:ext uri="{FF2B5EF4-FFF2-40B4-BE49-F238E27FC236}">
                <a16:creationId xmlns:a16="http://schemas.microsoft.com/office/drawing/2014/main" id="{DCD665A3-2CAE-81E3-7BC5-3F959EBD30C5}"/>
              </a:ext>
            </a:extLst>
          </p:cNvPr>
          <p:cNvGrpSpPr/>
          <p:nvPr/>
        </p:nvGrpSpPr>
        <p:grpSpPr>
          <a:xfrm>
            <a:off x="8502190" y="1502153"/>
            <a:ext cx="24570" cy="33979"/>
            <a:chOff x="10076451" y="1233268"/>
            <a:chExt cx="50776" cy="70003"/>
          </a:xfrm>
        </p:grpSpPr>
        <p:sp>
          <p:nvSpPr>
            <p:cNvPr id="476" name="Freeform: Shape 475">
              <a:extLst>
                <a:ext uri="{FF2B5EF4-FFF2-40B4-BE49-F238E27FC236}">
                  <a16:creationId xmlns:a16="http://schemas.microsoft.com/office/drawing/2014/main" id="{1D069C16-C3EC-328E-9C1F-47A4D721C978}"/>
                </a:ext>
              </a:extLst>
            </p:cNvPr>
            <p:cNvSpPr/>
            <p:nvPr/>
          </p:nvSpPr>
          <p:spPr>
            <a:xfrm>
              <a:off x="10101929" y="1233268"/>
              <a:ext cx="17942" cy="70003"/>
            </a:xfrm>
            <a:custGeom>
              <a:avLst/>
              <a:gdLst>
                <a:gd name="connsiteX0" fmla="*/ 463 w 17942"/>
                <a:gd name="connsiteY0" fmla="*/ 12 h 70003"/>
                <a:gd name="connsiteX1" fmla="*/ 463 w 17942"/>
                <a:gd name="connsiteY1" fmla="*/ 70016 h 70003"/>
              </a:gdLst>
              <a:ahLst/>
              <a:cxnLst>
                <a:cxn ang="0">
                  <a:pos x="connsiteX0" y="connsiteY0"/>
                </a:cxn>
                <a:cxn ang="0">
                  <a:pos x="connsiteX1" y="connsiteY1"/>
                </a:cxn>
              </a:cxnLst>
              <a:rect l="l" t="t" r="r" b="b"/>
              <a:pathLst>
                <a:path w="17942" h="70003">
                  <a:moveTo>
                    <a:pt x="463" y="12"/>
                  </a:moveTo>
                  <a:lnTo>
                    <a:pt x="463" y="70016"/>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477" name="Freeform: Shape 476">
              <a:extLst>
                <a:ext uri="{FF2B5EF4-FFF2-40B4-BE49-F238E27FC236}">
                  <a16:creationId xmlns:a16="http://schemas.microsoft.com/office/drawing/2014/main" id="{AB207AA5-6DE2-07B7-DCB9-40437CE55C6F}"/>
                </a:ext>
              </a:extLst>
            </p:cNvPr>
            <p:cNvSpPr/>
            <p:nvPr/>
          </p:nvSpPr>
          <p:spPr>
            <a:xfrm>
              <a:off x="10076451" y="1268394"/>
              <a:ext cx="50776" cy="24736"/>
            </a:xfrm>
            <a:custGeom>
              <a:avLst/>
              <a:gdLst>
                <a:gd name="connsiteX0" fmla="*/ 51240 w 50776"/>
                <a:gd name="connsiteY0" fmla="*/ 12 h 24736"/>
                <a:gd name="connsiteX1" fmla="*/ 463 w 50776"/>
                <a:gd name="connsiteY1" fmla="*/ 12 h 24736"/>
              </a:gdLst>
              <a:ahLst/>
              <a:cxnLst>
                <a:cxn ang="0">
                  <a:pos x="connsiteX0" y="connsiteY0"/>
                </a:cxn>
                <a:cxn ang="0">
                  <a:pos x="connsiteX1" y="connsiteY1"/>
                </a:cxn>
              </a:cxnLst>
              <a:rect l="l" t="t" r="r" b="b"/>
              <a:pathLst>
                <a:path w="50776" h="24736">
                  <a:moveTo>
                    <a:pt x="51240" y="12"/>
                  </a:moveTo>
                  <a:lnTo>
                    <a:pt x="463" y="12"/>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478" name="Graphic 3">
            <a:extLst>
              <a:ext uri="{FF2B5EF4-FFF2-40B4-BE49-F238E27FC236}">
                <a16:creationId xmlns:a16="http://schemas.microsoft.com/office/drawing/2014/main" id="{8470468E-183B-1FBB-C730-4099A506B7A1}"/>
              </a:ext>
            </a:extLst>
          </p:cNvPr>
          <p:cNvGrpSpPr/>
          <p:nvPr/>
        </p:nvGrpSpPr>
        <p:grpSpPr>
          <a:xfrm>
            <a:off x="8464334" y="1502153"/>
            <a:ext cx="24570" cy="33979"/>
            <a:chOff x="9998222" y="1233268"/>
            <a:chExt cx="50776" cy="70003"/>
          </a:xfrm>
        </p:grpSpPr>
        <p:sp>
          <p:nvSpPr>
            <p:cNvPr id="479" name="Freeform: Shape 478">
              <a:extLst>
                <a:ext uri="{FF2B5EF4-FFF2-40B4-BE49-F238E27FC236}">
                  <a16:creationId xmlns:a16="http://schemas.microsoft.com/office/drawing/2014/main" id="{EE5306DF-4A1A-D293-8F93-EE544BAA3F63}"/>
                </a:ext>
              </a:extLst>
            </p:cNvPr>
            <p:cNvSpPr/>
            <p:nvPr/>
          </p:nvSpPr>
          <p:spPr>
            <a:xfrm>
              <a:off x="10023700" y="1233268"/>
              <a:ext cx="17942" cy="70003"/>
            </a:xfrm>
            <a:custGeom>
              <a:avLst/>
              <a:gdLst>
                <a:gd name="connsiteX0" fmla="*/ 459 w 17942"/>
                <a:gd name="connsiteY0" fmla="*/ 12 h 70003"/>
                <a:gd name="connsiteX1" fmla="*/ 459 w 17942"/>
                <a:gd name="connsiteY1" fmla="*/ 70016 h 70003"/>
              </a:gdLst>
              <a:ahLst/>
              <a:cxnLst>
                <a:cxn ang="0">
                  <a:pos x="connsiteX0" y="connsiteY0"/>
                </a:cxn>
                <a:cxn ang="0">
                  <a:pos x="connsiteX1" y="connsiteY1"/>
                </a:cxn>
              </a:cxnLst>
              <a:rect l="l" t="t" r="r" b="b"/>
              <a:pathLst>
                <a:path w="17942" h="70003">
                  <a:moveTo>
                    <a:pt x="459" y="12"/>
                  </a:moveTo>
                  <a:lnTo>
                    <a:pt x="459" y="70016"/>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480" name="Freeform: Shape 479">
              <a:extLst>
                <a:ext uri="{FF2B5EF4-FFF2-40B4-BE49-F238E27FC236}">
                  <a16:creationId xmlns:a16="http://schemas.microsoft.com/office/drawing/2014/main" id="{9588AC57-84D8-D2F5-DF72-5FEDF9C63212}"/>
                </a:ext>
              </a:extLst>
            </p:cNvPr>
            <p:cNvSpPr/>
            <p:nvPr/>
          </p:nvSpPr>
          <p:spPr>
            <a:xfrm>
              <a:off x="9998222" y="1268394"/>
              <a:ext cx="50776" cy="24736"/>
            </a:xfrm>
            <a:custGeom>
              <a:avLst/>
              <a:gdLst>
                <a:gd name="connsiteX0" fmla="*/ 51236 w 50776"/>
                <a:gd name="connsiteY0" fmla="*/ 12 h 24736"/>
                <a:gd name="connsiteX1" fmla="*/ 459 w 50776"/>
                <a:gd name="connsiteY1" fmla="*/ 12 h 24736"/>
              </a:gdLst>
              <a:ahLst/>
              <a:cxnLst>
                <a:cxn ang="0">
                  <a:pos x="connsiteX0" y="connsiteY0"/>
                </a:cxn>
                <a:cxn ang="0">
                  <a:pos x="connsiteX1" y="connsiteY1"/>
                </a:cxn>
              </a:cxnLst>
              <a:rect l="l" t="t" r="r" b="b"/>
              <a:pathLst>
                <a:path w="50776" h="24736">
                  <a:moveTo>
                    <a:pt x="51236" y="12"/>
                  </a:moveTo>
                  <a:lnTo>
                    <a:pt x="459" y="12"/>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481" name="Graphic 3">
            <a:extLst>
              <a:ext uri="{FF2B5EF4-FFF2-40B4-BE49-F238E27FC236}">
                <a16:creationId xmlns:a16="http://schemas.microsoft.com/office/drawing/2014/main" id="{81C9962F-C882-F283-D2E1-B2207EA8FD08}"/>
              </a:ext>
            </a:extLst>
          </p:cNvPr>
          <p:cNvGrpSpPr/>
          <p:nvPr/>
        </p:nvGrpSpPr>
        <p:grpSpPr>
          <a:xfrm>
            <a:off x="8430213" y="1502153"/>
            <a:ext cx="24570" cy="33979"/>
            <a:chOff x="9927708" y="1233268"/>
            <a:chExt cx="50776" cy="70003"/>
          </a:xfrm>
        </p:grpSpPr>
        <p:sp>
          <p:nvSpPr>
            <p:cNvPr id="482" name="Freeform: Shape 481">
              <a:extLst>
                <a:ext uri="{FF2B5EF4-FFF2-40B4-BE49-F238E27FC236}">
                  <a16:creationId xmlns:a16="http://schemas.microsoft.com/office/drawing/2014/main" id="{42EAFBE5-37A7-3073-F126-181E5431EFC4}"/>
                </a:ext>
              </a:extLst>
            </p:cNvPr>
            <p:cNvSpPr/>
            <p:nvPr/>
          </p:nvSpPr>
          <p:spPr>
            <a:xfrm>
              <a:off x="9953186" y="1233268"/>
              <a:ext cx="17942" cy="70003"/>
            </a:xfrm>
            <a:custGeom>
              <a:avLst/>
              <a:gdLst>
                <a:gd name="connsiteX0" fmla="*/ 455 w 17942"/>
                <a:gd name="connsiteY0" fmla="*/ 12 h 70003"/>
                <a:gd name="connsiteX1" fmla="*/ 455 w 17942"/>
                <a:gd name="connsiteY1" fmla="*/ 70016 h 70003"/>
              </a:gdLst>
              <a:ahLst/>
              <a:cxnLst>
                <a:cxn ang="0">
                  <a:pos x="connsiteX0" y="connsiteY0"/>
                </a:cxn>
                <a:cxn ang="0">
                  <a:pos x="connsiteX1" y="connsiteY1"/>
                </a:cxn>
              </a:cxnLst>
              <a:rect l="l" t="t" r="r" b="b"/>
              <a:pathLst>
                <a:path w="17942" h="70003">
                  <a:moveTo>
                    <a:pt x="455" y="12"/>
                  </a:moveTo>
                  <a:lnTo>
                    <a:pt x="455" y="70016"/>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483" name="Freeform: Shape 482">
              <a:extLst>
                <a:ext uri="{FF2B5EF4-FFF2-40B4-BE49-F238E27FC236}">
                  <a16:creationId xmlns:a16="http://schemas.microsoft.com/office/drawing/2014/main" id="{FD8D074A-3CCA-7869-EED2-AFB62F385C32}"/>
                </a:ext>
              </a:extLst>
            </p:cNvPr>
            <p:cNvSpPr/>
            <p:nvPr/>
          </p:nvSpPr>
          <p:spPr>
            <a:xfrm>
              <a:off x="9927708" y="1268394"/>
              <a:ext cx="50776" cy="24736"/>
            </a:xfrm>
            <a:custGeom>
              <a:avLst/>
              <a:gdLst>
                <a:gd name="connsiteX0" fmla="*/ 51232 w 50776"/>
                <a:gd name="connsiteY0" fmla="*/ 12 h 24736"/>
                <a:gd name="connsiteX1" fmla="*/ 455 w 50776"/>
                <a:gd name="connsiteY1" fmla="*/ 12 h 24736"/>
              </a:gdLst>
              <a:ahLst/>
              <a:cxnLst>
                <a:cxn ang="0">
                  <a:pos x="connsiteX0" y="connsiteY0"/>
                </a:cxn>
                <a:cxn ang="0">
                  <a:pos x="connsiteX1" y="connsiteY1"/>
                </a:cxn>
              </a:cxnLst>
              <a:rect l="l" t="t" r="r" b="b"/>
              <a:pathLst>
                <a:path w="50776" h="24736">
                  <a:moveTo>
                    <a:pt x="51232" y="12"/>
                  </a:moveTo>
                  <a:lnTo>
                    <a:pt x="455" y="12"/>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484" name="Graphic 3">
            <a:extLst>
              <a:ext uri="{FF2B5EF4-FFF2-40B4-BE49-F238E27FC236}">
                <a16:creationId xmlns:a16="http://schemas.microsoft.com/office/drawing/2014/main" id="{33742843-3E66-4A2E-3842-BE2399010154}"/>
              </a:ext>
            </a:extLst>
          </p:cNvPr>
          <p:cNvGrpSpPr/>
          <p:nvPr/>
        </p:nvGrpSpPr>
        <p:grpSpPr>
          <a:xfrm>
            <a:off x="8334101" y="1502153"/>
            <a:ext cx="24570" cy="33979"/>
            <a:chOff x="9729086" y="1233268"/>
            <a:chExt cx="50776" cy="70003"/>
          </a:xfrm>
        </p:grpSpPr>
        <p:sp>
          <p:nvSpPr>
            <p:cNvPr id="485" name="Freeform: Shape 484">
              <a:extLst>
                <a:ext uri="{FF2B5EF4-FFF2-40B4-BE49-F238E27FC236}">
                  <a16:creationId xmlns:a16="http://schemas.microsoft.com/office/drawing/2014/main" id="{3E410F53-1FA6-CD1C-5AE7-0CECD7393769}"/>
                </a:ext>
              </a:extLst>
            </p:cNvPr>
            <p:cNvSpPr/>
            <p:nvPr/>
          </p:nvSpPr>
          <p:spPr>
            <a:xfrm>
              <a:off x="9754564" y="1233268"/>
              <a:ext cx="17942" cy="70003"/>
            </a:xfrm>
            <a:custGeom>
              <a:avLst/>
              <a:gdLst>
                <a:gd name="connsiteX0" fmla="*/ 444 w 17942"/>
                <a:gd name="connsiteY0" fmla="*/ 12 h 70003"/>
                <a:gd name="connsiteX1" fmla="*/ 444 w 17942"/>
                <a:gd name="connsiteY1" fmla="*/ 70016 h 70003"/>
              </a:gdLst>
              <a:ahLst/>
              <a:cxnLst>
                <a:cxn ang="0">
                  <a:pos x="connsiteX0" y="connsiteY0"/>
                </a:cxn>
                <a:cxn ang="0">
                  <a:pos x="connsiteX1" y="connsiteY1"/>
                </a:cxn>
              </a:cxnLst>
              <a:rect l="l" t="t" r="r" b="b"/>
              <a:pathLst>
                <a:path w="17942" h="70003">
                  <a:moveTo>
                    <a:pt x="444" y="12"/>
                  </a:moveTo>
                  <a:lnTo>
                    <a:pt x="444" y="70016"/>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486" name="Freeform: Shape 485">
              <a:extLst>
                <a:ext uri="{FF2B5EF4-FFF2-40B4-BE49-F238E27FC236}">
                  <a16:creationId xmlns:a16="http://schemas.microsoft.com/office/drawing/2014/main" id="{54C57887-A4C1-4FC8-4DB3-F998C5B05F3A}"/>
                </a:ext>
              </a:extLst>
            </p:cNvPr>
            <p:cNvSpPr/>
            <p:nvPr/>
          </p:nvSpPr>
          <p:spPr>
            <a:xfrm>
              <a:off x="9729086" y="1268394"/>
              <a:ext cx="50776" cy="24736"/>
            </a:xfrm>
            <a:custGeom>
              <a:avLst/>
              <a:gdLst>
                <a:gd name="connsiteX0" fmla="*/ 51221 w 50776"/>
                <a:gd name="connsiteY0" fmla="*/ 12 h 24736"/>
                <a:gd name="connsiteX1" fmla="*/ 444 w 50776"/>
                <a:gd name="connsiteY1" fmla="*/ 12 h 24736"/>
              </a:gdLst>
              <a:ahLst/>
              <a:cxnLst>
                <a:cxn ang="0">
                  <a:pos x="connsiteX0" y="connsiteY0"/>
                </a:cxn>
                <a:cxn ang="0">
                  <a:pos x="connsiteX1" y="connsiteY1"/>
                </a:cxn>
              </a:cxnLst>
              <a:rect l="l" t="t" r="r" b="b"/>
              <a:pathLst>
                <a:path w="50776" h="24736">
                  <a:moveTo>
                    <a:pt x="51221" y="12"/>
                  </a:moveTo>
                  <a:lnTo>
                    <a:pt x="444" y="12"/>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487" name="Graphic 3">
            <a:extLst>
              <a:ext uri="{FF2B5EF4-FFF2-40B4-BE49-F238E27FC236}">
                <a16:creationId xmlns:a16="http://schemas.microsoft.com/office/drawing/2014/main" id="{FE3B8699-1E4C-2631-2F79-4E2A0B4783CC}"/>
              </a:ext>
            </a:extLst>
          </p:cNvPr>
          <p:cNvGrpSpPr/>
          <p:nvPr/>
        </p:nvGrpSpPr>
        <p:grpSpPr>
          <a:xfrm>
            <a:off x="8332103" y="1502153"/>
            <a:ext cx="24570" cy="33979"/>
            <a:chOff x="9724959" y="1233268"/>
            <a:chExt cx="50776" cy="70003"/>
          </a:xfrm>
        </p:grpSpPr>
        <p:sp>
          <p:nvSpPr>
            <p:cNvPr id="488" name="Freeform: Shape 487">
              <a:extLst>
                <a:ext uri="{FF2B5EF4-FFF2-40B4-BE49-F238E27FC236}">
                  <a16:creationId xmlns:a16="http://schemas.microsoft.com/office/drawing/2014/main" id="{A363802C-0744-72DE-A179-148DDFB76571}"/>
                </a:ext>
              </a:extLst>
            </p:cNvPr>
            <p:cNvSpPr/>
            <p:nvPr/>
          </p:nvSpPr>
          <p:spPr>
            <a:xfrm>
              <a:off x="9750437" y="1233268"/>
              <a:ext cx="17942" cy="70003"/>
            </a:xfrm>
            <a:custGeom>
              <a:avLst/>
              <a:gdLst>
                <a:gd name="connsiteX0" fmla="*/ 444 w 17942"/>
                <a:gd name="connsiteY0" fmla="*/ 12 h 70003"/>
                <a:gd name="connsiteX1" fmla="*/ 444 w 17942"/>
                <a:gd name="connsiteY1" fmla="*/ 70016 h 70003"/>
              </a:gdLst>
              <a:ahLst/>
              <a:cxnLst>
                <a:cxn ang="0">
                  <a:pos x="connsiteX0" y="connsiteY0"/>
                </a:cxn>
                <a:cxn ang="0">
                  <a:pos x="connsiteX1" y="connsiteY1"/>
                </a:cxn>
              </a:cxnLst>
              <a:rect l="l" t="t" r="r" b="b"/>
              <a:pathLst>
                <a:path w="17942" h="70003">
                  <a:moveTo>
                    <a:pt x="444" y="12"/>
                  </a:moveTo>
                  <a:lnTo>
                    <a:pt x="444" y="70016"/>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489" name="Freeform: Shape 488">
              <a:extLst>
                <a:ext uri="{FF2B5EF4-FFF2-40B4-BE49-F238E27FC236}">
                  <a16:creationId xmlns:a16="http://schemas.microsoft.com/office/drawing/2014/main" id="{1C6A8B57-0A8F-1946-6325-DE021DF1CDEF}"/>
                </a:ext>
              </a:extLst>
            </p:cNvPr>
            <p:cNvSpPr/>
            <p:nvPr/>
          </p:nvSpPr>
          <p:spPr>
            <a:xfrm>
              <a:off x="9724959" y="1268394"/>
              <a:ext cx="50776" cy="24736"/>
            </a:xfrm>
            <a:custGeom>
              <a:avLst/>
              <a:gdLst>
                <a:gd name="connsiteX0" fmla="*/ 51221 w 50776"/>
                <a:gd name="connsiteY0" fmla="*/ 12 h 24736"/>
                <a:gd name="connsiteX1" fmla="*/ 444 w 50776"/>
                <a:gd name="connsiteY1" fmla="*/ 12 h 24736"/>
              </a:gdLst>
              <a:ahLst/>
              <a:cxnLst>
                <a:cxn ang="0">
                  <a:pos x="connsiteX0" y="connsiteY0"/>
                </a:cxn>
                <a:cxn ang="0">
                  <a:pos x="connsiteX1" y="connsiteY1"/>
                </a:cxn>
              </a:cxnLst>
              <a:rect l="l" t="t" r="r" b="b"/>
              <a:pathLst>
                <a:path w="50776" h="24736">
                  <a:moveTo>
                    <a:pt x="51221" y="12"/>
                  </a:moveTo>
                  <a:lnTo>
                    <a:pt x="444" y="12"/>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490" name="Graphic 3">
            <a:extLst>
              <a:ext uri="{FF2B5EF4-FFF2-40B4-BE49-F238E27FC236}">
                <a16:creationId xmlns:a16="http://schemas.microsoft.com/office/drawing/2014/main" id="{0397100F-1F70-17DF-4DB2-A2F0AA8DAA25}"/>
              </a:ext>
            </a:extLst>
          </p:cNvPr>
          <p:cNvGrpSpPr/>
          <p:nvPr/>
        </p:nvGrpSpPr>
        <p:grpSpPr>
          <a:xfrm>
            <a:off x="8157675" y="1502153"/>
            <a:ext cx="24570" cy="33979"/>
            <a:chOff x="9364496" y="1233268"/>
            <a:chExt cx="50776" cy="70003"/>
          </a:xfrm>
        </p:grpSpPr>
        <p:sp>
          <p:nvSpPr>
            <p:cNvPr id="491" name="Freeform: Shape 490">
              <a:extLst>
                <a:ext uri="{FF2B5EF4-FFF2-40B4-BE49-F238E27FC236}">
                  <a16:creationId xmlns:a16="http://schemas.microsoft.com/office/drawing/2014/main" id="{5088ED09-518C-9A76-0ABC-B60EDE012E87}"/>
                </a:ext>
              </a:extLst>
            </p:cNvPr>
            <p:cNvSpPr/>
            <p:nvPr/>
          </p:nvSpPr>
          <p:spPr>
            <a:xfrm>
              <a:off x="9389974" y="1233268"/>
              <a:ext cx="17942" cy="70003"/>
            </a:xfrm>
            <a:custGeom>
              <a:avLst/>
              <a:gdLst>
                <a:gd name="connsiteX0" fmla="*/ 424 w 17942"/>
                <a:gd name="connsiteY0" fmla="*/ 12 h 70003"/>
                <a:gd name="connsiteX1" fmla="*/ 424 w 17942"/>
                <a:gd name="connsiteY1" fmla="*/ 70016 h 70003"/>
              </a:gdLst>
              <a:ahLst/>
              <a:cxnLst>
                <a:cxn ang="0">
                  <a:pos x="connsiteX0" y="connsiteY0"/>
                </a:cxn>
                <a:cxn ang="0">
                  <a:pos x="connsiteX1" y="connsiteY1"/>
                </a:cxn>
              </a:cxnLst>
              <a:rect l="l" t="t" r="r" b="b"/>
              <a:pathLst>
                <a:path w="17942" h="70003">
                  <a:moveTo>
                    <a:pt x="424" y="12"/>
                  </a:moveTo>
                  <a:lnTo>
                    <a:pt x="424" y="70016"/>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492" name="Freeform: Shape 491">
              <a:extLst>
                <a:ext uri="{FF2B5EF4-FFF2-40B4-BE49-F238E27FC236}">
                  <a16:creationId xmlns:a16="http://schemas.microsoft.com/office/drawing/2014/main" id="{EA381FFF-8ADC-A970-A0AA-E5EF02B8E0F8}"/>
                </a:ext>
              </a:extLst>
            </p:cNvPr>
            <p:cNvSpPr/>
            <p:nvPr/>
          </p:nvSpPr>
          <p:spPr>
            <a:xfrm>
              <a:off x="9364496" y="1268394"/>
              <a:ext cx="50776" cy="24736"/>
            </a:xfrm>
            <a:custGeom>
              <a:avLst/>
              <a:gdLst>
                <a:gd name="connsiteX0" fmla="*/ 51201 w 50776"/>
                <a:gd name="connsiteY0" fmla="*/ 12 h 24736"/>
                <a:gd name="connsiteX1" fmla="*/ 424 w 50776"/>
                <a:gd name="connsiteY1" fmla="*/ 12 h 24736"/>
              </a:gdLst>
              <a:ahLst/>
              <a:cxnLst>
                <a:cxn ang="0">
                  <a:pos x="connsiteX0" y="connsiteY0"/>
                </a:cxn>
                <a:cxn ang="0">
                  <a:pos x="connsiteX1" y="connsiteY1"/>
                </a:cxn>
              </a:cxnLst>
              <a:rect l="l" t="t" r="r" b="b"/>
              <a:pathLst>
                <a:path w="50776" h="24736">
                  <a:moveTo>
                    <a:pt x="51201" y="12"/>
                  </a:moveTo>
                  <a:lnTo>
                    <a:pt x="424" y="12"/>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493" name="Graphic 3">
            <a:extLst>
              <a:ext uri="{FF2B5EF4-FFF2-40B4-BE49-F238E27FC236}">
                <a16:creationId xmlns:a16="http://schemas.microsoft.com/office/drawing/2014/main" id="{A2BEFD04-4171-4C31-212B-672311F11B75}"/>
              </a:ext>
            </a:extLst>
          </p:cNvPr>
          <p:cNvGrpSpPr/>
          <p:nvPr/>
        </p:nvGrpSpPr>
        <p:grpSpPr>
          <a:xfrm>
            <a:off x="8150469" y="1502153"/>
            <a:ext cx="24570" cy="33979"/>
            <a:chOff x="9349604" y="1233268"/>
            <a:chExt cx="50776" cy="70003"/>
          </a:xfrm>
        </p:grpSpPr>
        <p:sp>
          <p:nvSpPr>
            <p:cNvPr id="494" name="Freeform: Shape 493">
              <a:extLst>
                <a:ext uri="{FF2B5EF4-FFF2-40B4-BE49-F238E27FC236}">
                  <a16:creationId xmlns:a16="http://schemas.microsoft.com/office/drawing/2014/main" id="{758A761E-D52B-8FA9-B57F-E5AB0B37486E}"/>
                </a:ext>
              </a:extLst>
            </p:cNvPr>
            <p:cNvSpPr/>
            <p:nvPr/>
          </p:nvSpPr>
          <p:spPr>
            <a:xfrm>
              <a:off x="9375082" y="1233268"/>
              <a:ext cx="17942" cy="70003"/>
            </a:xfrm>
            <a:custGeom>
              <a:avLst/>
              <a:gdLst>
                <a:gd name="connsiteX0" fmla="*/ 423 w 17942"/>
                <a:gd name="connsiteY0" fmla="*/ 12 h 70003"/>
                <a:gd name="connsiteX1" fmla="*/ 423 w 17942"/>
                <a:gd name="connsiteY1" fmla="*/ 70016 h 70003"/>
              </a:gdLst>
              <a:ahLst/>
              <a:cxnLst>
                <a:cxn ang="0">
                  <a:pos x="connsiteX0" y="connsiteY0"/>
                </a:cxn>
                <a:cxn ang="0">
                  <a:pos x="connsiteX1" y="connsiteY1"/>
                </a:cxn>
              </a:cxnLst>
              <a:rect l="l" t="t" r="r" b="b"/>
              <a:pathLst>
                <a:path w="17942" h="70003">
                  <a:moveTo>
                    <a:pt x="423" y="12"/>
                  </a:moveTo>
                  <a:lnTo>
                    <a:pt x="423" y="70016"/>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495" name="Freeform: Shape 494">
              <a:extLst>
                <a:ext uri="{FF2B5EF4-FFF2-40B4-BE49-F238E27FC236}">
                  <a16:creationId xmlns:a16="http://schemas.microsoft.com/office/drawing/2014/main" id="{77E5ECBE-BB50-E0C4-847F-54DA6777DBFF}"/>
                </a:ext>
              </a:extLst>
            </p:cNvPr>
            <p:cNvSpPr/>
            <p:nvPr/>
          </p:nvSpPr>
          <p:spPr>
            <a:xfrm>
              <a:off x="9349604" y="1268394"/>
              <a:ext cx="50776" cy="24736"/>
            </a:xfrm>
            <a:custGeom>
              <a:avLst/>
              <a:gdLst>
                <a:gd name="connsiteX0" fmla="*/ 51200 w 50776"/>
                <a:gd name="connsiteY0" fmla="*/ 12 h 24736"/>
                <a:gd name="connsiteX1" fmla="*/ 423 w 50776"/>
                <a:gd name="connsiteY1" fmla="*/ 12 h 24736"/>
              </a:gdLst>
              <a:ahLst/>
              <a:cxnLst>
                <a:cxn ang="0">
                  <a:pos x="connsiteX0" y="connsiteY0"/>
                </a:cxn>
                <a:cxn ang="0">
                  <a:pos x="connsiteX1" y="connsiteY1"/>
                </a:cxn>
              </a:cxnLst>
              <a:rect l="l" t="t" r="r" b="b"/>
              <a:pathLst>
                <a:path w="50776" h="24736">
                  <a:moveTo>
                    <a:pt x="51200" y="12"/>
                  </a:moveTo>
                  <a:lnTo>
                    <a:pt x="423" y="12"/>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496" name="Graphic 3">
            <a:extLst>
              <a:ext uri="{FF2B5EF4-FFF2-40B4-BE49-F238E27FC236}">
                <a16:creationId xmlns:a16="http://schemas.microsoft.com/office/drawing/2014/main" id="{FBD3EA78-9682-7590-95DA-D28002DE2F53}"/>
              </a:ext>
            </a:extLst>
          </p:cNvPr>
          <p:cNvGrpSpPr/>
          <p:nvPr/>
        </p:nvGrpSpPr>
        <p:grpSpPr>
          <a:xfrm>
            <a:off x="7979776" y="1502153"/>
            <a:ext cx="24570" cy="33979"/>
            <a:chOff x="8996856" y="1233268"/>
            <a:chExt cx="50776" cy="70003"/>
          </a:xfrm>
        </p:grpSpPr>
        <p:sp>
          <p:nvSpPr>
            <p:cNvPr id="497" name="Freeform: Shape 496">
              <a:extLst>
                <a:ext uri="{FF2B5EF4-FFF2-40B4-BE49-F238E27FC236}">
                  <a16:creationId xmlns:a16="http://schemas.microsoft.com/office/drawing/2014/main" id="{6FC58358-1DFD-0A70-6DED-FF871BFF4C26}"/>
                </a:ext>
              </a:extLst>
            </p:cNvPr>
            <p:cNvSpPr/>
            <p:nvPr/>
          </p:nvSpPr>
          <p:spPr>
            <a:xfrm>
              <a:off x="9022335" y="1233268"/>
              <a:ext cx="17942" cy="70003"/>
            </a:xfrm>
            <a:custGeom>
              <a:avLst/>
              <a:gdLst>
                <a:gd name="connsiteX0" fmla="*/ 403 w 17942"/>
                <a:gd name="connsiteY0" fmla="*/ 12 h 70003"/>
                <a:gd name="connsiteX1" fmla="*/ 403 w 17942"/>
                <a:gd name="connsiteY1" fmla="*/ 70016 h 70003"/>
              </a:gdLst>
              <a:ahLst/>
              <a:cxnLst>
                <a:cxn ang="0">
                  <a:pos x="connsiteX0" y="connsiteY0"/>
                </a:cxn>
                <a:cxn ang="0">
                  <a:pos x="connsiteX1" y="connsiteY1"/>
                </a:cxn>
              </a:cxnLst>
              <a:rect l="l" t="t" r="r" b="b"/>
              <a:pathLst>
                <a:path w="17942" h="70003">
                  <a:moveTo>
                    <a:pt x="403" y="12"/>
                  </a:moveTo>
                  <a:lnTo>
                    <a:pt x="403" y="70016"/>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498" name="Freeform: Shape 497">
              <a:extLst>
                <a:ext uri="{FF2B5EF4-FFF2-40B4-BE49-F238E27FC236}">
                  <a16:creationId xmlns:a16="http://schemas.microsoft.com/office/drawing/2014/main" id="{A39276B8-5AD2-FDE8-30AD-E716D5108A16}"/>
                </a:ext>
              </a:extLst>
            </p:cNvPr>
            <p:cNvSpPr/>
            <p:nvPr/>
          </p:nvSpPr>
          <p:spPr>
            <a:xfrm>
              <a:off x="8996856" y="1268394"/>
              <a:ext cx="50776" cy="24736"/>
            </a:xfrm>
            <a:custGeom>
              <a:avLst/>
              <a:gdLst>
                <a:gd name="connsiteX0" fmla="*/ 51180 w 50776"/>
                <a:gd name="connsiteY0" fmla="*/ 12 h 24736"/>
                <a:gd name="connsiteX1" fmla="*/ 403 w 50776"/>
                <a:gd name="connsiteY1" fmla="*/ 12 h 24736"/>
              </a:gdLst>
              <a:ahLst/>
              <a:cxnLst>
                <a:cxn ang="0">
                  <a:pos x="connsiteX0" y="connsiteY0"/>
                </a:cxn>
                <a:cxn ang="0">
                  <a:pos x="connsiteX1" y="connsiteY1"/>
                </a:cxn>
              </a:cxnLst>
              <a:rect l="l" t="t" r="r" b="b"/>
              <a:pathLst>
                <a:path w="50776" h="24736">
                  <a:moveTo>
                    <a:pt x="51180" y="12"/>
                  </a:moveTo>
                  <a:lnTo>
                    <a:pt x="403" y="12"/>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499" name="Graphic 3">
            <a:extLst>
              <a:ext uri="{FF2B5EF4-FFF2-40B4-BE49-F238E27FC236}">
                <a16:creationId xmlns:a16="http://schemas.microsoft.com/office/drawing/2014/main" id="{98F777B5-25CB-C165-60F3-FCFE0F53A7EF}"/>
              </a:ext>
            </a:extLst>
          </p:cNvPr>
          <p:cNvGrpSpPr/>
          <p:nvPr/>
        </p:nvGrpSpPr>
        <p:grpSpPr>
          <a:xfrm>
            <a:off x="7976476" y="1502153"/>
            <a:ext cx="24570" cy="33979"/>
            <a:chOff x="8990038" y="1233268"/>
            <a:chExt cx="50776" cy="70003"/>
          </a:xfrm>
        </p:grpSpPr>
        <p:sp>
          <p:nvSpPr>
            <p:cNvPr id="500" name="Freeform: Shape 499">
              <a:extLst>
                <a:ext uri="{FF2B5EF4-FFF2-40B4-BE49-F238E27FC236}">
                  <a16:creationId xmlns:a16="http://schemas.microsoft.com/office/drawing/2014/main" id="{4E688B4C-D3C8-88CD-2146-8BD79AC0C16C}"/>
                </a:ext>
              </a:extLst>
            </p:cNvPr>
            <p:cNvSpPr/>
            <p:nvPr/>
          </p:nvSpPr>
          <p:spPr>
            <a:xfrm>
              <a:off x="9015516" y="1233268"/>
              <a:ext cx="17942" cy="70003"/>
            </a:xfrm>
            <a:custGeom>
              <a:avLst/>
              <a:gdLst>
                <a:gd name="connsiteX0" fmla="*/ 403 w 17942"/>
                <a:gd name="connsiteY0" fmla="*/ 12 h 70003"/>
                <a:gd name="connsiteX1" fmla="*/ 403 w 17942"/>
                <a:gd name="connsiteY1" fmla="*/ 70016 h 70003"/>
              </a:gdLst>
              <a:ahLst/>
              <a:cxnLst>
                <a:cxn ang="0">
                  <a:pos x="connsiteX0" y="connsiteY0"/>
                </a:cxn>
                <a:cxn ang="0">
                  <a:pos x="connsiteX1" y="connsiteY1"/>
                </a:cxn>
              </a:cxnLst>
              <a:rect l="l" t="t" r="r" b="b"/>
              <a:pathLst>
                <a:path w="17942" h="70003">
                  <a:moveTo>
                    <a:pt x="403" y="12"/>
                  </a:moveTo>
                  <a:lnTo>
                    <a:pt x="403" y="70016"/>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501" name="Freeform: Shape 500">
              <a:extLst>
                <a:ext uri="{FF2B5EF4-FFF2-40B4-BE49-F238E27FC236}">
                  <a16:creationId xmlns:a16="http://schemas.microsoft.com/office/drawing/2014/main" id="{50E052AC-9F7C-5363-3E8D-AB40FC7317EB}"/>
                </a:ext>
              </a:extLst>
            </p:cNvPr>
            <p:cNvSpPr/>
            <p:nvPr/>
          </p:nvSpPr>
          <p:spPr>
            <a:xfrm>
              <a:off x="8990038" y="1268394"/>
              <a:ext cx="50776" cy="24736"/>
            </a:xfrm>
            <a:custGeom>
              <a:avLst/>
              <a:gdLst>
                <a:gd name="connsiteX0" fmla="*/ 51180 w 50776"/>
                <a:gd name="connsiteY0" fmla="*/ 12 h 24736"/>
                <a:gd name="connsiteX1" fmla="*/ 403 w 50776"/>
                <a:gd name="connsiteY1" fmla="*/ 12 h 24736"/>
              </a:gdLst>
              <a:ahLst/>
              <a:cxnLst>
                <a:cxn ang="0">
                  <a:pos x="connsiteX0" y="connsiteY0"/>
                </a:cxn>
                <a:cxn ang="0">
                  <a:pos x="connsiteX1" y="connsiteY1"/>
                </a:cxn>
              </a:cxnLst>
              <a:rect l="l" t="t" r="r" b="b"/>
              <a:pathLst>
                <a:path w="50776" h="24736">
                  <a:moveTo>
                    <a:pt x="51180" y="12"/>
                  </a:moveTo>
                  <a:lnTo>
                    <a:pt x="403" y="12"/>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502" name="Graphic 3">
            <a:extLst>
              <a:ext uri="{FF2B5EF4-FFF2-40B4-BE49-F238E27FC236}">
                <a16:creationId xmlns:a16="http://schemas.microsoft.com/office/drawing/2014/main" id="{68ED9920-DF95-654F-19A2-AD15BF0F04D0}"/>
              </a:ext>
            </a:extLst>
          </p:cNvPr>
          <p:cNvGrpSpPr/>
          <p:nvPr/>
        </p:nvGrpSpPr>
        <p:grpSpPr>
          <a:xfrm>
            <a:off x="7973958" y="1502153"/>
            <a:ext cx="24570" cy="33979"/>
            <a:chOff x="8984835" y="1233268"/>
            <a:chExt cx="50776" cy="70003"/>
          </a:xfrm>
        </p:grpSpPr>
        <p:sp>
          <p:nvSpPr>
            <p:cNvPr id="503" name="Freeform: Shape 502">
              <a:extLst>
                <a:ext uri="{FF2B5EF4-FFF2-40B4-BE49-F238E27FC236}">
                  <a16:creationId xmlns:a16="http://schemas.microsoft.com/office/drawing/2014/main" id="{01C00CEC-20B8-7631-05D8-F6ABB6D70DA3}"/>
                </a:ext>
              </a:extLst>
            </p:cNvPr>
            <p:cNvSpPr/>
            <p:nvPr/>
          </p:nvSpPr>
          <p:spPr>
            <a:xfrm>
              <a:off x="9010313" y="1233268"/>
              <a:ext cx="17942" cy="70003"/>
            </a:xfrm>
            <a:custGeom>
              <a:avLst/>
              <a:gdLst>
                <a:gd name="connsiteX0" fmla="*/ 403 w 17942"/>
                <a:gd name="connsiteY0" fmla="*/ 12 h 70003"/>
                <a:gd name="connsiteX1" fmla="*/ 403 w 17942"/>
                <a:gd name="connsiteY1" fmla="*/ 70016 h 70003"/>
              </a:gdLst>
              <a:ahLst/>
              <a:cxnLst>
                <a:cxn ang="0">
                  <a:pos x="connsiteX0" y="connsiteY0"/>
                </a:cxn>
                <a:cxn ang="0">
                  <a:pos x="connsiteX1" y="connsiteY1"/>
                </a:cxn>
              </a:cxnLst>
              <a:rect l="l" t="t" r="r" b="b"/>
              <a:pathLst>
                <a:path w="17942" h="70003">
                  <a:moveTo>
                    <a:pt x="403" y="12"/>
                  </a:moveTo>
                  <a:lnTo>
                    <a:pt x="403" y="70016"/>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504" name="Freeform: Shape 503">
              <a:extLst>
                <a:ext uri="{FF2B5EF4-FFF2-40B4-BE49-F238E27FC236}">
                  <a16:creationId xmlns:a16="http://schemas.microsoft.com/office/drawing/2014/main" id="{A9184B2B-9ADA-B5D9-FCBC-F2D25DAF1B8F}"/>
                </a:ext>
              </a:extLst>
            </p:cNvPr>
            <p:cNvSpPr/>
            <p:nvPr/>
          </p:nvSpPr>
          <p:spPr>
            <a:xfrm>
              <a:off x="8984835" y="1268394"/>
              <a:ext cx="50776" cy="24736"/>
            </a:xfrm>
            <a:custGeom>
              <a:avLst/>
              <a:gdLst>
                <a:gd name="connsiteX0" fmla="*/ 51180 w 50776"/>
                <a:gd name="connsiteY0" fmla="*/ 12 h 24736"/>
                <a:gd name="connsiteX1" fmla="*/ 403 w 50776"/>
                <a:gd name="connsiteY1" fmla="*/ 12 h 24736"/>
              </a:gdLst>
              <a:ahLst/>
              <a:cxnLst>
                <a:cxn ang="0">
                  <a:pos x="connsiteX0" y="connsiteY0"/>
                </a:cxn>
                <a:cxn ang="0">
                  <a:pos x="connsiteX1" y="connsiteY1"/>
                </a:cxn>
              </a:cxnLst>
              <a:rect l="l" t="t" r="r" b="b"/>
              <a:pathLst>
                <a:path w="50776" h="24736">
                  <a:moveTo>
                    <a:pt x="51180" y="12"/>
                  </a:moveTo>
                  <a:lnTo>
                    <a:pt x="403" y="12"/>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505" name="Graphic 3">
            <a:extLst>
              <a:ext uri="{FF2B5EF4-FFF2-40B4-BE49-F238E27FC236}">
                <a16:creationId xmlns:a16="http://schemas.microsoft.com/office/drawing/2014/main" id="{BE1F5585-28B5-4730-7CCA-3C7C2B2E22DC}"/>
              </a:ext>
            </a:extLst>
          </p:cNvPr>
          <p:cNvGrpSpPr/>
          <p:nvPr/>
        </p:nvGrpSpPr>
        <p:grpSpPr>
          <a:xfrm>
            <a:off x="7959980" y="1502153"/>
            <a:ext cx="24570" cy="33979"/>
            <a:chOff x="8955948" y="1233268"/>
            <a:chExt cx="50776" cy="70003"/>
          </a:xfrm>
        </p:grpSpPr>
        <p:sp>
          <p:nvSpPr>
            <p:cNvPr id="506" name="Freeform: Shape 505">
              <a:extLst>
                <a:ext uri="{FF2B5EF4-FFF2-40B4-BE49-F238E27FC236}">
                  <a16:creationId xmlns:a16="http://schemas.microsoft.com/office/drawing/2014/main" id="{8D37310C-231A-3757-B8DE-C25B4AF346F7}"/>
                </a:ext>
              </a:extLst>
            </p:cNvPr>
            <p:cNvSpPr/>
            <p:nvPr/>
          </p:nvSpPr>
          <p:spPr>
            <a:xfrm>
              <a:off x="8981426" y="1233268"/>
              <a:ext cx="17942" cy="70003"/>
            </a:xfrm>
            <a:custGeom>
              <a:avLst/>
              <a:gdLst>
                <a:gd name="connsiteX0" fmla="*/ 401 w 17942"/>
                <a:gd name="connsiteY0" fmla="*/ 12 h 70003"/>
                <a:gd name="connsiteX1" fmla="*/ 401 w 17942"/>
                <a:gd name="connsiteY1" fmla="*/ 70016 h 70003"/>
              </a:gdLst>
              <a:ahLst/>
              <a:cxnLst>
                <a:cxn ang="0">
                  <a:pos x="connsiteX0" y="connsiteY0"/>
                </a:cxn>
                <a:cxn ang="0">
                  <a:pos x="connsiteX1" y="connsiteY1"/>
                </a:cxn>
              </a:cxnLst>
              <a:rect l="l" t="t" r="r" b="b"/>
              <a:pathLst>
                <a:path w="17942" h="70003">
                  <a:moveTo>
                    <a:pt x="401" y="12"/>
                  </a:moveTo>
                  <a:lnTo>
                    <a:pt x="401" y="70016"/>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507" name="Freeform: Shape 506">
              <a:extLst>
                <a:ext uri="{FF2B5EF4-FFF2-40B4-BE49-F238E27FC236}">
                  <a16:creationId xmlns:a16="http://schemas.microsoft.com/office/drawing/2014/main" id="{B4D9ED01-D057-C041-3BFC-B920DE5D52C3}"/>
                </a:ext>
              </a:extLst>
            </p:cNvPr>
            <p:cNvSpPr/>
            <p:nvPr/>
          </p:nvSpPr>
          <p:spPr>
            <a:xfrm>
              <a:off x="8955948" y="1268394"/>
              <a:ext cx="50776" cy="24736"/>
            </a:xfrm>
            <a:custGeom>
              <a:avLst/>
              <a:gdLst>
                <a:gd name="connsiteX0" fmla="*/ 51178 w 50776"/>
                <a:gd name="connsiteY0" fmla="*/ 12 h 24736"/>
                <a:gd name="connsiteX1" fmla="*/ 401 w 50776"/>
                <a:gd name="connsiteY1" fmla="*/ 12 h 24736"/>
              </a:gdLst>
              <a:ahLst/>
              <a:cxnLst>
                <a:cxn ang="0">
                  <a:pos x="connsiteX0" y="connsiteY0"/>
                </a:cxn>
                <a:cxn ang="0">
                  <a:pos x="connsiteX1" y="connsiteY1"/>
                </a:cxn>
              </a:cxnLst>
              <a:rect l="l" t="t" r="r" b="b"/>
              <a:pathLst>
                <a:path w="50776" h="24736">
                  <a:moveTo>
                    <a:pt x="51178" y="12"/>
                  </a:moveTo>
                  <a:lnTo>
                    <a:pt x="401" y="12"/>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508" name="Graphic 3">
            <a:extLst>
              <a:ext uri="{FF2B5EF4-FFF2-40B4-BE49-F238E27FC236}">
                <a16:creationId xmlns:a16="http://schemas.microsoft.com/office/drawing/2014/main" id="{BC7FFFE9-D2EC-777E-DBC4-94D24E3C9F22}"/>
              </a:ext>
            </a:extLst>
          </p:cNvPr>
          <p:cNvGrpSpPr/>
          <p:nvPr/>
        </p:nvGrpSpPr>
        <p:grpSpPr>
          <a:xfrm>
            <a:off x="7953208" y="1502153"/>
            <a:ext cx="24570" cy="33979"/>
            <a:chOff x="8941953" y="1233268"/>
            <a:chExt cx="50776" cy="70003"/>
          </a:xfrm>
        </p:grpSpPr>
        <p:sp>
          <p:nvSpPr>
            <p:cNvPr id="509" name="Freeform: Shape 508">
              <a:extLst>
                <a:ext uri="{FF2B5EF4-FFF2-40B4-BE49-F238E27FC236}">
                  <a16:creationId xmlns:a16="http://schemas.microsoft.com/office/drawing/2014/main" id="{BB960BBD-7BB4-2CDE-AA09-9EAF9B130B39}"/>
                </a:ext>
              </a:extLst>
            </p:cNvPr>
            <p:cNvSpPr/>
            <p:nvPr/>
          </p:nvSpPr>
          <p:spPr>
            <a:xfrm>
              <a:off x="8967431" y="1233268"/>
              <a:ext cx="17942" cy="70003"/>
            </a:xfrm>
            <a:custGeom>
              <a:avLst/>
              <a:gdLst>
                <a:gd name="connsiteX0" fmla="*/ 400 w 17942"/>
                <a:gd name="connsiteY0" fmla="*/ 12 h 70003"/>
                <a:gd name="connsiteX1" fmla="*/ 400 w 17942"/>
                <a:gd name="connsiteY1" fmla="*/ 70016 h 70003"/>
              </a:gdLst>
              <a:ahLst/>
              <a:cxnLst>
                <a:cxn ang="0">
                  <a:pos x="connsiteX0" y="connsiteY0"/>
                </a:cxn>
                <a:cxn ang="0">
                  <a:pos x="connsiteX1" y="connsiteY1"/>
                </a:cxn>
              </a:cxnLst>
              <a:rect l="l" t="t" r="r" b="b"/>
              <a:pathLst>
                <a:path w="17942" h="70003">
                  <a:moveTo>
                    <a:pt x="400" y="12"/>
                  </a:moveTo>
                  <a:lnTo>
                    <a:pt x="400" y="70016"/>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510" name="Freeform: Shape 509">
              <a:extLst>
                <a:ext uri="{FF2B5EF4-FFF2-40B4-BE49-F238E27FC236}">
                  <a16:creationId xmlns:a16="http://schemas.microsoft.com/office/drawing/2014/main" id="{90595A79-7E40-8710-38F0-E24B0B213884}"/>
                </a:ext>
              </a:extLst>
            </p:cNvPr>
            <p:cNvSpPr/>
            <p:nvPr/>
          </p:nvSpPr>
          <p:spPr>
            <a:xfrm>
              <a:off x="8941953" y="1268394"/>
              <a:ext cx="50776" cy="24736"/>
            </a:xfrm>
            <a:custGeom>
              <a:avLst/>
              <a:gdLst>
                <a:gd name="connsiteX0" fmla="*/ 51177 w 50776"/>
                <a:gd name="connsiteY0" fmla="*/ 12 h 24736"/>
                <a:gd name="connsiteX1" fmla="*/ 400 w 50776"/>
                <a:gd name="connsiteY1" fmla="*/ 12 h 24736"/>
              </a:gdLst>
              <a:ahLst/>
              <a:cxnLst>
                <a:cxn ang="0">
                  <a:pos x="connsiteX0" y="connsiteY0"/>
                </a:cxn>
                <a:cxn ang="0">
                  <a:pos x="connsiteX1" y="connsiteY1"/>
                </a:cxn>
              </a:cxnLst>
              <a:rect l="l" t="t" r="r" b="b"/>
              <a:pathLst>
                <a:path w="50776" h="24736">
                  <a:moveTo>
                    <a:pt x="51177" y="12"/>
                  </a:moveTo>
                  <a:lnTo>
                    <a:pt x="400" y="12"/>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511" name="Graphic 3">
            <a:extLst>
              <a:ext uri="{FF2B5EF4-FFF2-40B4-BE49-F238E27FC236}">
                <a16:creationId xmlns:a16="http://schemas.microsoft.com/office/drawing/2014/main" id="{27230EB6-5A93-5E32-1D37-86BEBB3BB89D}"/>
              </a:ext>
            </a:extLst>
          </p:cNvPr>
          <p:cNvGrpSpPr/>
          <p:nvPr/>
        </p:nvGrpSpPr>
        <p:grpSpPr>
          <a:xfrm>
            <a:off x="7936537" y="1502153"/>
            <a:ext cx="24570" cy="33979"/>
            <a:chOff x="8907503" y="1233268"/>
            <a:chExt cx="50776" cy="70003"/>
          </a:xfrm>
        </p:grpSpPr>
        <p:sp>
          <p:nvSpPr>
            <p:cNvPr id="512" name="Freeform: Shape 511">
              <a:extLst>
                <a:ext uri="{FF2B5EF4-FFF2-40B4-BE49-F238E27FC236}">
                  <a16:creationId xmlns:a16="http://schemas.microsoft.com/office/drawing/2014/main" id="{8594809A-C926-3CB8-BA15-B224C6110780}"/>
                </a:ext>
              </a:extLst>
            </p:cNvPr>
            <p:cNvSpPr/>
            <p:nvPr/>
          </p:nvSpPr>
          <p:spPr>
            <a:xfrm>
              <a:off x="8932981" y="1233268"/>
              <a:ext cx="17942" cy="70003"/>
            </a:xfrm>
            <a:custGeom>
              <a:avLst/>
              <a:gdLst>
                <a:gd name="connsiteX0" fmla="*/ 398 w 17942"/>
                <a:gd name="connsiteY0" fmla="*/ 12 h 70003"/>
                <a:gd name="connsiteX1" fmla="*/ 398 w 17942"/>
                <a:gd name="connsiteY1" fmla="*/ 70016 h 70003"/>
              </a:gdLst>
              <a:ahLst/>
              <a:cxnLst>
                <a:cxn ang="0">
                  <a:pos x="connsiteX0" y="connsiteY0"/>
                </a:cxn>
                <a:cxn ang="0">
                  <a:pos x="connsiteX1" y="connsiteY1"/>
                </a:cxn>
              </a:cxnLst>
              <a:rect l="l" t="t" r="r" b="b"/>
              <a:pathLst>
                <a:path w="17942" h="70003">
                  <a:moveTo>
                    <a:pt x="398" y="12"/>
                  </a:moveTo>
                  <a:lnTo>
                    <a:pt x="398" y="70016"/>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513" name="Freeform: Shape 512">
              <a:extLst>
                <a:ext uri="{FF2B5EF4-FFF2-40B4-BE49-F238E27FC236}">
                  <a16:creationId xmlns:a16="http://schemas.microsoft.com/office/drawing/2014/main" id="{B18D3DD4-34FF-9400-C47E-26837FAF358B}"/>
                </a:ext>
              </a:extLst>
            </p:cNvPr>
            <p:cNvSpPr/>
            <p:nvPr/>
          </p:nvSpPr>
          <p:spPr>
            <a:xfrm>
              <a:off x="8907503" y="1268394"/>
              <a:ext cx="50776" cy="24736"/>
            </a:xfrm>
            <a:custGeom>
              <a:avLst/>
              <a:gdLst>
                <a:gd name="connsiteX0" fmla="*/ 51175 w 50776"/>
                <a:gd name="connsiteY0" fmla="*/ 12 h 24736"/>
                <a:gd name="connsiteX1" fmla="*/ 398 w 50776"/>
                <a:gd name="connsiteY1" fmla="*/ 12 h 24736"/>
              </a:gdLst>
              <a:ahLst/>
              <a:cxnLst>
                <a:cxn ang="0">
                  <a:pos x="connsiteX0" y="connsiteY0"/>
                </a:cxn>
                <a:cxn ang="0">
                  <a:pos x="connsiteX1" y="connsiteY1"/>
                </a:cxn>
              </a:cxnLst>
              <a:rect l="l" t="t" r="r" b="b"/>
              <a:pathLst>
                <a:path w="50776" h="24736">
                  <a:moveTo>
                    <a:pt x="51175" y="12"/>
                  </a:moveTo>
                  <a:lnTo>
                    <a:pt x="398" y="12"/>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514" name="Graphic 3">
            <a:extLst>
              <a:ext uri="{FF2B5EF4-FFF2-40B4-BE49-F238E27FC236}">
                <a16:creationId xmlns:a16="http://schemas.microsoft.com/office/drawing/2014/main" id="{F0BE8EDD-FE19-68AF-9320-6D31070BEF24}"/>
              </a:ext>
            </a:extLst>
          </p:cNvPr>
          <p:cNvGrpSpPr/>
          <p:nvPr/>
        </p:nvGrpSpPr>
        <p:grpSpPr>
          <a:xfrm>
            <a:off x="7837212" y="1502153"/>
            <a:ext cx="24570" cy="33979"/>
            <a:chOff x="8702242" y="1233268"/>
            <a:chExt cx="50776" cy="70003"/>
          </a:xfrm>
        </p:grpSpPr>
        <p:sp>
          <p:nvSpPr>
            <p:cNvPr id="515" name="Freeform: Shape 514">
              <a:extLst>
                <a:ext uri="{FF2B5EF4-FFF2-40B4-BE49-F238E27FC236}">
                  <a16:creationId xmlns:a16="http://schemas.microsoft.com/office/drawing/2014/main" id="{9901E0BC-8F38-3288-4200-02C10E216C5A}"/>
                </a:ext>
              </a:extLst>
            </p:cNvPr>
            <p:cNvSpPr/>
            <p:nvPr/>
          </p:nvSpPr>
          <p:spPr>
            <a:xfrm>
              <a:off x="8727720" y="1233268"/>
              <a:ext cx="17942" cy="70003"/>
            </a:xfrm>
            <a:custGeom>
              <a:avLst/>
              <a:gdLst>
                <a:gd name="connsiteX0" fmla="*/ 387 w 17942"/>
                <a:gd name="connsiteY0" fmla="*/ 12 h 70003"/>
                <a:gd name="connsiteX1" fmla="*/ 387 w 17942"/>
                <a:gd name="connsiteY1" fmla="*/ 70016 h 70003"/>
              </a:gdLst>
              <a:ahLst/>
              <a:cxnLst>
                <a:cxn ang="0">
                  <a:pos x="connsiteX0" y="connsiteY0"/>
                </a:cxn>
                <a:cxn ang="0">
                  <a:pos x="connsiteX1" y="connsiteY1"/>
                </a:cxn>
              </a:cxnLst>
              <a:rect l="l" t="t" r="r" b="b"/>
              <a:pathLst>
                <a:path w="17942" h="70003">
                  <a:moveTo>
                    <a:pt x="387" y="12"/>
                  </a:moveTo>
                  <a:lnTo>
                    <a:pt x="387" y="70016"/>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516" name="Freeform: Shape 515">
              <a:extLst>
                <a:ext uri="{FF2B5EF4-FFF2-40B4-BE49-F238E27FC236}">
                  <a16:creationId xmlns:a16="http://schemas.microsoft.com/office/drawing/2014/main" id="{99345AEA-11D5-03ED-733D-338A9F17FE24}"/>
                </a:ext>
              </a:extLst>
            </p:cNvPr>
            <p:cNvSpPr/>
            <p:nvPr/>
          </p:nvSpPr>
          <p:spPr>
            <a:xfrm>
              <a:off x="8702242" y="1268394"/>
              <a:ext cx="50776" cy="24736"/>
            </a:xfrm>
            <a:custGeom>
              <a:avLst/>
              <a:gdLst>
                <a:gd name="connsiteX0" fmla="*/ 51164 w 50776"/>
                <a:gd name="connsiteY0" fmla="*/ 12 h 24736"/>
                <a:gd name="connsiteX1" fmla="*/ 387 w 50776"/>
                <a:gd name="connsiteY1" fmla="*/ 12 h 24736"/>
              </a:gdLst>
              <a:ahLst/>
              <a:cxnLst>
                <a:cxn ang="0">
                  <a:pos x="connsiteX0" y="connsiteY0"/>
                </a:cxn>
                <a:cxn ang="0">
                  <a:pos x="connsiteX1" y="connsiteY1"/>
                </a:cxn>
              </a:cxnLst>
              <a:rect l="l" t="t" r="r" b="b"/>
              <a:pathLst>
                <a:path w="50776" h="24736">
                  <a:moveTo>
                    <a:pt x="51164" y="12"/>
                  </a:moveTo>
                  <a:lnTo>
                    <a:pt x="387" y="12"/>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517" name="Graphic 3">
            <a:extLst>
              <a:ext uri="{FF2B5EF4-FFF2-40B4-BE49-F238E27FC236}">
                <a16:creationId xmlns:a16="http://schemas.microsoft.com/office/drawing/2014/main" id="{8355F5E1-A062-971E-2A35-1E8978C9C052}"/>
              </a:ext>
            </a:extLst>
          </p:cNvPr>
          <p:cNvGrpSpPr/>
          <p:nvPr/>
        </p:nvGrpSpPr>
        <p:grpSpPr>
          <a:xfrm>
            <a:off x="7653321" y="1502153"/>
            <a:ext cx="24570" cy="33979"/>
            <a:chOff x="8322222" y="1233268"/>
            <a:chExt cx="50776" cy="70003"/>
          </a:xfrm>
        </p:grpSpPr>
        <p:sp>
          <p:nvSpPr>
            <p:cNvPr id="518" name="Freeform: Shape 517">
              <a:extLst>
                <a:ext uri="{FF2B5EF4-FFF2-40B4-BE49-F238E27FC236}">
                  <a16:creationId xmlns:a16="http://schemas.microsoft.com/office/drawing/2014/main" id="{C7848B26-5F2F-2848-78A7-4E425B774504}"/>
                </a:ext>
              </a:extLst>
            </p:cNvPr>
            <p:cNvSpPr/>
            <p:nvPr/>
          </p:nvSpPr>
          <p:spPr>
            <a:xfrm>
              <a:off x="8347700" y="1233268"/>
              <a:ext cx="17942" cy="70003"/>
            </a:xfrm>
            <a:custGeom>
              <a:avLst/>
              <a:gdLst>
                <a:gd name="connsiteX0" fmla="*/ 366 w 17942"/>
                <a:gd name="connsiteY0" fmla="*/ 12 h 70003"/>
                <a:gd name="connsiteX1" fmla="*/ 366 w 17942"/>
                <a:gd name="connsiteY1" fmla="*/ 70016 h 70003"/>
              </a:gdLst>
              <a:ahLst/>
              <a:cxnLst>
                <a:cxn ang="0">
                  <a:pos x="connsiteX0" y="connsiteY0"/>
                </a:cxn>
                <a:cxn ang="0">
                  <a:pos x="connsiteX1" y="connsiteY1"/>
                </a:cxn>
              </a:cxnLst>
              <a:rect l="l" t="t" r="r" b="b"/>
              <a:pathLst>
                <a:path w="17942" h="70003">
                  <a:moveTo>
                    <a:pt x="366" y="12"/>
                  </a:moveTo>
                  <a:lnTo>
                    <a:pt x="366" y="70016"/>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519" name="Freeform: Shape 518">
              <a:extLst>
                <a:ext uri="{FF2B5EF4-FFF2-40B4-BE49-F238E27FC236}">
                  <a16:creationId xmlns:a16="http://schemas.microsoft.com/office/drawing/2014/main" id="{46C4934C-B3E1-4AFD-A6B7-86749F044014}"/>
                </a:ext>
              </a:extLst>
            </p:cNvPr>
            <p:cNvSpPr/>
            <p:nvPr/>
          </p:nvSpPr>
          <p:spPr>
            <a:xfrm>
              <a:off x="8322222" y="1268394"/>
              <a:ext cx="50776" cy="24736"/>
            </a:xfrm>
            <a:custGeom>
              <a:avLst/>
              <a:gdLst>
                <a:gd name="connsiteX0" fmla="*/ 51143 w 50776"/>
                <a:gd name="connsiteY0" fmla="*/ 12 h 24736"/>
                <a:gd name="connsiteX1" fmla="*/ 366 w 50776"/>
                <a:gd name="connsiteY1" fmla="*/ 12 h 24736"/>
              </a:gdLst>
              <a:ahLst/>
              <a:cxnLst>
                <a:cxn ang="0">
                  <a:pos x="connsiteX0" y="connsiteY0"/>
                </a:cxn>
                <a:cxn ang="0">
                  <a:pos x="connsiteX1" y="connsiteY1"/>
                </a:cxn>
              </a:cxnLst>
              <a:rect l="l" t="t" r="r" b="b"/>
              <a:pathLst>
                <a:path w="50776" h="24736">
                  <a:moveTo>
                    <a:pt x="51143" y="12"/>
                  </a:moveTo>
                  <a:lnTo>
                    <a:pt x="366" y="12"/>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520" name="Graphic 3">
            <a:extLst>
              <a:ext uri="{FF2B5EF4-FFF2-40B4-BE49-F238E27FC236}">
                <a16:creationId xmlns:a16="http://schemas.microsoft.com/office/drawing/2014/main" id="{4479C5FD-C705-9AC3-AA32-3649BEE16445}"/>
              </a:ext>
            </a:extLst>
          </p:cNvPr>
          <p:cNvGrpSpPr/>
          <p:nvPr/>
        </p:nvGrpSpPr>
        <p:grpSpPr>
          <a:xfrm>
            <a:off x="7636912" y="1502153"/>
            <a:ext cx="24570" cy="33979"/>
            <a:chOff x="8288311" y="1233268"/>
            <a:chExt cx="50776" cy="70003"/>
          </a:xfrm>
        </p:grpSpPr>
        <p:sp>
          <p:nvSpPr>
            <p:cNvPr id="521" name="Freeform: Shape 520">
              <a:extLst>
                <a:ext uri="{FF2B5EF4-FFF2-40B4-BE49-F238E27FC236}">
                  <a16:creationId xmlns:a16="http://schemas.microsoft.com/office/drawing/2014/main" id="{8DB0B9B0-99B8-6590-9899-FFB45A72AEFD}"/>
                </a:ext>
              </a:extLst>
            </p:cNvPr>
            <p:cNvSpPr/>
            <p:nvPr/>
          </p:nvSpPr>
          <p:spPr>
            <a:xfrm>
              <a:off x="8313789" y="1233268"/>
              <a:ext cx="17942" cy="70003"/>
            </a:xfrm>
            <a:custGeom>
              <a:avLst/>
              <a:gdLst>
                <a:gd name="connsiteX0" fmla="*/ 364 w 17942"/>
                <a:gd name="connsiteY0" fmla="*/ 12 h 70003"/>
                <a:gd name="connsiteX1" fmla="*/ 364 w 17942"/>
                <a:gd name="connsiteY1" fmla="*/ 70016 h 70003"/>
              </a:gdLst>
              <a:ahLst/>
              <a:cxnLst>
                <a:cxn ang="0">
                  <a:pos x="connsiteX0" y="connsiteY0"/>
                </a:cxn>
                <a:cxn ang="0">
                  <a:pos x="connsiteX1" y="connsiteY1"/>
                </a:cxn>
              </a:cxnLst>
              <a:rect l="l" t="t" r="r" b="b"/>
              <a:pathLst>
                <a:path w="17942" h="70003">
                  <a:moveTo>
                    <a:pt x="364" y="12"/>
                  </a:moveTo>
                  <a:lnTo>
                    <a:pt x="364" y="70016"/>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522" name="Freeform: Shape 521">
              <a:extLst>
                <a:ext uri="{FF2B5EF4-FFF2-40B4-BE49-F238E27FC236}">
                  <a16:creationId xmlns:a16="http://schemas.microsoft.com/office/drawing/2014/main" id="{A07F5880-092A-E90D-E5DC-21C3EDD9D9A0}"/>
                </a:ext>
              </a:extLst>
            </p:cNvPr>
            <p:cNvSpPr/>
            <p:nvPr/>
          </p:nvSpPr>
          <p:spPr>
            <a:xfrm>
              <a:off x="8288311" y="1268394"/>
              <a:ext cx="50776" cy="24736"/>
            </a:xfrm>
            <a:custGeom>
              <a:avLst/>
              <a:gdLst>
                <a:gd name="connsiteX0" fmla="*/ 51141 w 50776"/>
                <a:gd name="connsiteY0" fmla="*/ 12 h 24736"/>
                <a:gd name="connsiteX1" fmla="*/ 364 w 50776"/>
                <a:gd name="connsiteY1" fmla="*/ 12 h 24736"/>
              </a:gdLst>
              <a:ahLst/>
              <a:cxnLst>
                <a:cxn ang="0">
                  <a:pos x="connsiteX0" y="connsiteY0"/>
                </a:cxn>
                <a:cxn ang="0">
                  <a:pos x="connsiteX1" y="connsiteY1"/>
                </a:cxn>
              </a:cxnLst>
              <a:rect l="l" t="t" r="r" b="b"/>
              <a:pathLst>
                <a:path w="50776" h="24736">
                  <a:moveTo>
                    <a:pt x="51141" y="12"/>
                  </a:moveTo>
                  <a:lnTo>
                    <a:pt x="364" y="12"/>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523" name="Graphic 3">
            <a:extLst>
              <a:ext uri="{FF2B5EF4-FFF2-40B4-BE49-F238E27FC236}">
                <a16:creationId xmlns:a16="http://schemas.microsoft.com/office/drawing/2014/main" id="{BC0023EB-70C4-D600-95E2-99FB0C97E98D}"/>
              </a:ext>
            </a:extLst>
          </p:cNvPr>
          <p:cNvGrpSpPr/>
          <p:nvPr/>
        </p:nvGrpSpPr>
        <p:grpSpPr>
          <a:xfrm>
            <a:off x="7615119" y="1502153"/>
            <a:ext cx="24570" cy="33979"/>
            <a:chOff x="8243276" y="1233268"/>
            <a:chExt cx="50776" cy="70003"/>
          </a:xfrm>
        </p:grpSpPr>
        <p:sp>
          <p:nvSpPr>
            <p:cNvPr id="524" name="Freeform: Shape 523">
              <a:extLst>
                <a:ext uri="{FF2B5EF4-FFF2-40B4-BE49-F238E27FC236}">
                  <a16:creationId xmlns:a16="http://schemas.microsoft.com/office/drawing/2014/main" id="{175C5CDB-31DD-B3A5-2A4F-AFEEC13795F2}"/>
                </a:ext>
              </a:extLst>
            </p:cNvPr>
            <p:cNvSpPr/>
            <p:nvPr/>
          </p:nvSpPr>
          <p:spPr>
            <a:xfrm>
              <a:off x="8268754" y="1233268"/>
              <a:ext cx="17942" cy="70003"/>
            </a:xfrm>
            <a:custGeom>
              <a:avLst/>
              <a:gdLst>
                <a:gd name="connsiteX0" fmla="*/ 361 w 17942"/>
                <a:gd name="connsiteY0" fmla="*/ 12 h 70003"/>
                <a:gd name="connsiteX1" fmla="*/ 361 w 17942"/>
                <a:gd name="connsiteY1" fmla="*/ 70016 h 70003"/>
              </a:gdLst>
              <a:ahLst/>
              <a:cxnLst>
                <a:cxn ang="0">
                  <a:pos x="connsiteX0" y="connsiteY0"/>
                </a:cxn>
                <a:cxn ang="0">
                  <a:pos x="connsiteX1" y="connsiteY1"/>
                </a:cxn>
              </a:cxnLst>
              <a:rect l="l" t="t" r="r" b="b"/>
              <a:pathLst>
                <a:path w="17942" h="70003">
                  <a:moveTo>
                    <a:pt x="361" y="12"/>
                  </a:moveTo>
                  <a:lnTo>
                    <a:pt x="361" y="70016"/>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525" name="Freeform: Shape 524">
              <a:extLst>
                <a:ext uri="{FF2B5EF4-FFF2-40B4-BE49-F238E27FC236}">
                  <a16:creationId xmlns:a16="http://schemas.microsoft.com/office/drawing/2014/main" id="{DCAEEF99-A22D-A495-F156-96FE10016D90}"/>
                </a:ext>
              </a:extLst>
            </p:cNvPr>
            <p:cNvSpPr/>
            <p:nvPr/>
          </p:nvSpPr>
          <p:spPr>
            <a:xfrm>
              <a:off x="8243276" y="1268394"/>
              <a:ext cx="50776" cy="24736"/>
            </a:xfrm>
            <a:custGeom>
              <a:avLst/>
              <a:gdLst>
                <a:gd name="connsiteX0" fmla="*/ 51138 w 50776"/>
                <a:gd name="connsiteY0" fmla="*/ 12 h 24736"/>
                <a:gd name="connsiteX1" fmla="*/ 361 w 50776"/>
                <a:gd name="connsiteY1" fmla="*/ 12 h 24736"/>
              </a:gdLst>
              <a:ahLst/>
              <a:cxnLst>
                <a:cxn ang="0">
                  <a:pos x="connsiteX0" y="connsiteY0"/>
                </a:cxn>
                <a:cxn ang="0">
                  <a:pos x="connsiteX1" y="connsiteY1"/>
                </a:cxn>
              </a:cxnLst>
              <a:rect l="l" t="t" r="r" b="b"/>
              <a:pathLst>
                <a:path w="50776" h="24736">
                  <a:moveTo>
                    <a:pt x="51138" y="12"/>
                  </a:moveTo>
                  <a:lnTo>
                    <a:pt x="361" y="12"/>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526" name="Graphic 3">
            <a:extLst>
              <a:ext uri="{FF2B5EF4-FFF2-40B4-BE49-F238E27FC236}">
                <a16:creationId xmlns:a16="http://schemas.microsoft.com/office/drawing/2014/main" id="{CAB3BF42-EF1F-A72E-18BD-7B974CCCB1DC}"/>
              </a:ext>
            </a:extLst>
          </p:cNvPr>
          <p:cNvGrpSpPr/>
          <p:nvPr/>
        </p:nvGrpSpPr>
        <p:grpSpPr>
          <a:xfrm>
            <a:off x="7612080" y="1502153"/>
            <a:ext cx="24570" cy="33979"/>
            <a:chOff x="8236996" y="1233268"/>
            <a:chExt cx="50776" cy="70003"/>
          </a:xfrm>
        </p:grpSpPr>
        <p:sp>
          <p:nvSpPr>
            <p:cNvPr id="527" name="Freeform: Shape 526">
              <a:extLst>
                <a:ext uri="{FF2B5EF4-FFF2-40B4-BE49-F238E27FC236}">
                  <a16:creationId xmlns:a16="http://schemas.microsoft.com/office/drawing/2014/main" id="{284EB2B4-2E6B-CD62-F1F0-C3CB2958F17C}"/>
                </a:ext>
              </a:extLst>
            </p:cNvPr>
            <p:cNvSpPr/>
            <p:nvPr/>
          </p:nvSpPr>
          <p:spPr>
            <a:xfrm>
              <a:off x="8262474" y="1233268"/>
              <a:ext cx="17942" cy="70003"/>
            </a:xfrm>
            <a:custGeom>
              <a:avLst/>
              <a:gdLst>
                <a:gd name="connsiteX0" fmla="*/ 361 w 17942"/>
                <a:gd name="connsiteY0" fmla="*/ 12 h 70003"/>
                <a:gd name="connsiteX1" fmla="*/ 361 w 17942"/>
                <a:gd name="connsiteY1" fmla="*/ 70016 h 70003"/>
              </a:gdLst>
              <a:ahLst/>
              <a:cxnLst>
                <a:cxn ang="0">
                  <a:pos x="connsiteX0" y="connsiteY0"/>
                </a:cxn>
                <a:cxn ang="0">
                  <a:pos x="connsiteX1" y="connsiteY1"/>
                </a:cxn>
              </a:cxnLst>
              <a:rect l="l" t="t" r="r" b="b"/>
              <a:pathLst>
                <a:path w="17942" h="70003">
                  <a:moveTo>
                    <a:pt x="361" y="12"/>
                  </a:moveTo>
                  <a:lnTo>
                    <a:pt x="361" y="70016"/>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528" name="Freeform: Shape 527">
              <a:extLst>
                <a:ext uri="{FF2B5EF4-FFF2-40B4-BE49-F238E27FC236}">
                  <a16:creationId xmlns:a16="http://schemas.microsoft.com/office/drawing/2014/main" id="{E24D2A3B-4B02-0141-945B-F6865C5C66EF}"/>
                </a:ext>
              </a:extLst>
            </p:cNvPr>
            <p:cNvSpPr/>
            <p:nvPr/>
          </p:nvSpPr>
          <p:spPr>
            <a:xfrm>
              <a:off x="8236996" y="1268394"/>
              <a:ext cx="50776" cy="24736"/>
            </a:xfrm>
            <a:custGeom>
              <a:avLst/>
              <a:gdLst>
                <a:gd name="connsiteX0" fmla="*/ 51138 w 50776"/>
                <a:gd name="connsiteY0" fmla="*/ 12 h 24736"/>
                <a:gd name="connsiteX1" fmla="*/ 361 w 50776"/>
                <a:gd name="connsiteY1" fmla="*/ 12 h 24736"/>
              </a:gdLst>
              <a:ahLst/>
              <a:cxnLst>
                <a:cxn ang="0">
                  <a:pos x="connsiteX0" y="connsiteY0"/>
                </a:cxn>
                <a:cxn ang="0">
                  <a:pos x="connsiteX1" y="connsiteY1"/>
                </a:cxn>
              </a:cxnLst>
              <a:rect l="l" t="t" r="r" b="b"/>
              <a:pathLst>
                <a:path w="50776" h="24736">
                  <a:moveTo>
                    <a:pt x="51138" y="12"/>
                  </a:moveTo>
                  <a:lnTo>
                    <a:pt x="361" y="12"/>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529" name="Graphic 3">
            <a:extLst>
              <a:ext uri="{FF2B5EF4-FFF2-40B4-BE49-F238E27FC236}">
                <a16:creationId xmlns:a16="http://schemas.microsoft.com/office/drawing/2014/main" id="{7B78573E-FF2A-F46C-3105-93EDF8FBA1C1}"/>
              </a:ext>
            </a:extLst>
          </p:cNvPr>
          <p:cNvGrpSpPr/>
          <p:nvPr/>
        </p:nvGrpSpPr>
        <p:grpSpPr>
          <a:xfrm>
            <a:off x="7609042" y="1502153"/>
            <a:ext cx="24570" cy="33979"/>
            <a:chOff x="8230716" y="1233268"/>
            <a:chExt cx="50776" cy="70003"/>
          </a:xfrm>
        </p:grpSpPr>
        <p:sp>
          <p:nvSpPr>
            <p:cNvPr id="530" name="Freeform: Shape 529">
              <a:extLst>
                <a:ext uri="{FF2B5EF4-FFF2-40B4-BE49-F238E27FC236}">
                  <a16:creationId xmlns:a16="http://schemas.microsoft.com/office/drawing/2014/main" id="{6E69A7B3-2D05-B1F4-2F3E-F0624F4169A3}"/>
                </a:ext>
              </a:extLst>
            </p:cNvPr>
            <p:cNvSpPr/>
            <p:nvPr/>
          </p:nvSpPr>
          <p:spPr>
            <a:xfrm>
              <a:off x="8256194" y="1233268"/>
              <a:ext cx="17942" cy="70003"/>
            </a:xfrm>
            <a:custGeom>
              <a:avLst/>
              <a:gdLst>
                <a:gd name="connsiteX0" fmla="*/ 360 w 17942"/>
                <a:gd name="connsiteY0" fmla="*/ 12 h 70003"/>
                <a:gd name="connsiteX1" fmla="*/ 360 w 17942"/>
                <a:gd name="connsiteY1" fmla="*/ 70016 h 70003"/>
              </a:gdLst>
              <a:ahLst/>
              <a:cxnLst>
                <a:cxn ang="0">
                  <a:pos x="connsiteX0" y="connsiteY0"/>
                </a:cxn>
                <a:cxn ang="0">
                  <a:pos x="connsiteX1" y="connsiteY1"/>
                </a:cxn>
              </a:cxnLst>
              <a:rect l="l" t="t" r="r" b="b"/>
              <a:pathLst>
                <a:path w="17942" h="70003">
                  <a:moveTo>
                    <a:pt x="360" y="12"/>
                  </a:moveTo>
                  <a:lnTo>
                    <a:pt x="360" y="70016"/>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531" name="Freeform: Shape 530">
              <a:extLst>
                <a:ext uri="{FF2B5EF4-FFF2-40B4-BE49-F238E27FC236}">
                  <a16:creationId xmlns:a16="http://schemas.microsoft.com/office/drawing/2014/main" id="{22181B63-73D1-F251-CDD6-561F962E02DC}"/>
                </a:ext>
              </a:extLst>
            </p:cNvPr>
            <p:cNvSpPr/>
            <p:nvPr/>
          </p:nvSpPr>
          <p:spPr>
            <a:xfrm>
              <a:off x="8230716" y="1268394"/>
              <a:ext cx="50776" cy="24736"/>
            </a:xfrm>
            <a:custGeom>
              <a:avLst/>
              <a:gdLst>
                <a:gd name="connsiteX0" fmla="*/ 51137 w 50776"/>
                <a:gd name="connsiteY0" fmla="*/ 12 h 24736"/>
                <a:gd name="connsiteX1" fmla="*/ 360 w 50776"/>
                <a:gd name="connsiteY1" fmla="*/ 12 h 24736"/>
              </a:gdLst>
              <a:ahLst/>
              <a:cxnLst>
                <a:cxn ang="0">
                  <a:pos x="connsiteX0" y="connsiteY0"/>
                </a:cxn>
                <a:cxn ang="0">
                  <a:pos x="connsiteX1" y="connsiteY1"/>
                </a:cxn>
              </a:cxnLst>
              <a:rect l="l" t="t" r="r" b="b"/>
              <a:pathLst>
                <a:path w="50776" h="24736">
                  <a:moveTo>
                    <a:pt x="51137" y="12"/>
                  </a:moveTo>
                  <a:lnTo>
                    <a:pt x="360" y="12"/>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532" name="Graphic 3">
            <a:extLst>
              <a:ext uri="{FF2B5EF4-FFF2-40B4-BE49-F238E27FC236}">
                <a16:creationId xmlns:a16="http://schemas.microsoft.com/office/drawing/2014/main" id="{2D7E4B5C-0298-6A88-13A8-7EE9421BE668}"/>
              </a:ext>
            </a:extLst>
          </p:cNvPr>
          <p:cNvGrpSpPr/>
          <p:nvPr/>
        </p:nvGrpSpPr>
        <p:grpSpPr>
          <a:xfrm>
            <a:off x="7606002" y="1502153"/>
            <a:ext cx="24570" cy="33979"/>
            <a:chOff x="8224436" y="1233268"/>
            <a:chExt cx="50776" cy="70003"/>
          </a:xfrm>
        </p:grpSpPr>
        <p:sp>
          <p:nvSpPr>
            <p:cNvPr id="533" name="Freeform: Shape 532">
              <a:extLst>
                <a:ext uri="{FF2B5EF4-FFF2-40B4-BE49-F238E27FC236}">
                  <a16:creationId xmlns:a16="http://schemas.microsoft.com/office/drawing/2014/main" id="{D94D1744-2062-4083-78A8-8A227C969D9D}"/>
                </a:ext>
              </a:extLst>
            </p:cNvPr>
            <p:cNvSpPr/>
            <p:nvPr/>
          </p:nvSpPr>
          <p:spPr>
            <a:xfrm>
              <a:off x="8249914" y="1233268"/>
              <a:ext cx="17942" cy="70003"/>
            </a:xfrm>
            <a:custGeom>
              <a:avLst/>
              <a:gdLst>
                <a:gd name="connsiteX0" fmla="*/ 360 w 17942"/>
                <a:gd name="connsiteY0" fmla="*/ 12 h 70003"/>
                <a:gd name="connsiteX1" fmla="*/ 360 w 17942"/>
                <a:gd name="connsiteY1" fmla="*/ 70016 h 70003"/>
              </a:gdLst>
              <a:ahLst/>
              <a:cxnLst>
                <a:cxn ang="0">
                  <a:pos x="connsiteX0" y="connsiteY0"/>
                </a:cxn>
                <a:cxn ang="0">
                  <a:pos x="connsiteX1" y="connsiteY1"/>
                </a:cxn>
              </a:cxnLst>
              <a:rect l="l" t="t" r="r" b="b"/>
              <a:pathLst>
                <a:path w="17942" h="70003">
                  <a:moveTo>
                    <a:pt x="360" y="12"/>
                  </a:moveTo>
                  <a:lnTo>
                    <a:pt x="360" y="70016"/>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534" name="Freeform: Shape 533">
              <a:extLst>
                <a:ext uri="{FF2B5EF4-FFF2-40B4-BE49-F238E27FC236}">
                  <a16:creationId xmlns:a16="http://schemas.microsoft.com/office/drawing/2014/main" id="{33F33F42-63D7-FA6D-513D-90FB58938B9F}"/>
                </a:ext>
              </a:extLst>
            </p:cNvPr>
            <p:cNvSpPr/>
            <p:nvPr/>
          </p:nvSpPr>
          <p:spPr>
            <a:xfrm>
              <a:off x="8224436" y="1268394"/>
              <a:ext cx="50776" cy="24736"/>
            </a:xfrm>
            <a:custGeom>
              <a:avLst/>
              <a:gdLst>
                <a:gd name="connsiteX0" fmla="*/ 51137 w 50776"/>
                <a:gd name="connsiteY0" fmla="*/ 12 h 24736"/>
                <a:gd name="connsiteX1" fmla="*/ 360 w 50776"/>
                <a:gd name="connsiteY1" fmla="*/ 12 h 24736"/>
              </a:gdLst>
              <a:ahLst/>
              <a:cxnLst>
                <a:cxn ang="0">
                  <a:pos x="connsiteX0" y="connsiteY0"/>
                </a:cxn>
                <a:cxn ang="0">
                  <a:pos x="connsiteX1" y="connsiteY1"/>
                </a:cxn>
              </a:cxnLst>
              <a:rect l="l" t="t" r="r" b="b"/>
              <a:pathLst>
                <a:path w="50776" h="24736">
                  <a:moveTo>
                    <a:pt x="51137" y="12"/>
                  </a:moveTo>
                  <a:lnTo>
                    <a:pt x="360" y="12"/>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535" name="Graphic 3">
            <a:extLst>
              <a:ext uri="{FF2B5EF4-FFF2-40B4-BE49-F238E27FC236}">
                <a16:creationId xmlns:a16="http://schemas.microsoft.com/office/drawing/2014/main" id="{9EAEE2FF-E921-5A92-8205-1C2F932CFF5C}"/>
              </a:ext>
            </a:extLst>
          </p:cNvPr>
          <p:cNvGrpSpPr/>
          <p:nvPr/>
        </p:nvGrpSpPr>
        <p:grpSpPr>
          <a:xfrm>
            <a:off x="7602963" y="1502153"/>
            <a:ext cx="24570" cy="33979"/>
            <a:chOff x="8218156" y="1233268"/>
            <a:chExt cx="50776" cy="70003"/>
          </a:xfrm>
        </p:grpSpPr>
        <p:sp>
          <p:nvSpPr>
            <p:cNvPr id="536" name="Freeform: Shape 535">
              <a:extLst>
                <a:ext uri="{FF2B5EF4-FFF2-40B4-BE49-F238E27FC236}">
                  <a16:creationId xmlns:a16="http://schemas.microsoft.com/office/drawing/2014/main" id="{273C7C23-ED51-5588-1C4B-58DC47203548}"/>
                </a:ext>
              </a:extLst>
            </p:cNvPr>
            <p:cNvSpPr/>
            <p:nvPr/>
          </p:nvSpPr>
          <p:spPr>
            <a:xfrm>
              <a:off x="8243634" y="1233268"/>
              <a:ext cx="17942" cy="70003"/>
            </a:xfrm>
            <a:custGeom>
              <a:avLst/>
              <a:gdLst>
                <a:gd name="connsiteX0" fmla="*/ 360 w 17942"/>
                <a:gd name="connsiteY0" fmla="*/ 12 h 70003"/>
                <a:gd name="connsiteX1" fmla="*/ 360 w 17942"/>
                <a:gd name="connsiteY1" fmla="*/ 70016 h 70003"/>
              </a:gdLst>
              <a:ahLst/>
              <a:cxnLst>
                <a:cxn ang="0">
                  <a:pos x="connsiteX0" y="connsiteY0"/>
                </a:cxn>
                <a:cxn ang="0">
                  <a:pos x="connsiteX1" y="connsiteY1"/>
                </a:cxn>
              </a:cxnLst>
              <a:rect l="l" t="t" r="r" b="b"/>
              <a:pathLst>
                <a:path w="17942" h="70003">
                  <a:moveTo>
                    <a:pt x="360" y="12"/>
                  </a:moveTo>
                  <a:lnTo>
                    <a:pt x="360" y="70016"/>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537" name="Freeform: Shape 536">
              <a:extLst>
                <a:ext uri="{FF2B5EF4-FFF2-40B4-BE49-F238E27FC236}">
                  <a16:creationId xmlns:a16="http://schemas.microsoft.com/office/drawing/2014/main" id="{A25114C6-E569-F732-1AFA-E7C47CE06241}"/>
                </a:ext>
              </a:extLst>
            </p:cNvPr>
            <p:cNvSpPr/>
            <p:nvPr/>
          </p:nvSpPr>
          <p:spPr>
            <a:xfrm>
              <a:off x="8218156" y="1268394"/>
              <a:ext cx="50776" cy="24736"/>
            </a:xfrm>
            <a:custGeom>
              <a:avLst/>
              <a:gdLst>
                <a:gd name="connsiteX0" fmla="*/ 51137 w 50776"/>
                <a:gd name="connsiteY0" fmla="*/ 12 h 24736"/>
                <a:gd name="connsiteX1" fmla="*/ 360 w 50776"/>
                <a:gd name="connsiteY1" fmla="*/ 12 h 24736"/>
              </a:gdLst>
              <a:ahLst/>
              <a:cxnLst>
                <a:cxn ang="0">
                  <a:pos x="connsiteX0" y="connsiteY0"/>
                </a:cxn>
                <a:cxn ang="0">
                  <a:pos x="connsiteX1" y="connsiteY1"/>
                </a:cxn>
              </a:cxnLst>
              <a:rect l="l" t="t" r="r" b="b"/>
              <a:pathLst>
                <a:path w="50776" h="24736">
                  <a:moveTo>
                    <a:pt x="51137" y="12"/>
                  </a:moveTo>
                  <a:lnTo>
                    <a:pt x="360" y="12"/>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538" name="Graphic 3">
            <a:extLst>
              <a:ext uri="{FF2B5EF4-FFF2-40B4-BE49-F238E27FC236}">
                <a16:creationId xmlns:a16="http://schemas.microsoft.com/office/drawing/2014/main" id="{901832B6-0F2B-6F0B-BCE1-3C393607CBA9}"/>
              </a:ext>
            </a:extLst>
          </p:cNvPr>
          <p:cNvGrpSpPr/>
          <p:nvPr/>
        </p:nvGrpSpPr>
        <p:grpSpPr>
          <a:xfrm>
            <a:off x="7598882" y="1453286"/>
            <a:ext cx="24570" cy="33979"/>
            <a:chOff x="8209723" y="1132592"/>
            <a:chExt cx="50776" cy="70003"/>
          </a:xfrm>
        </p:grpSpPr>
        <p:sp>
          <p:nvSpPr>
            <p:cNvPr id="539" name="Freeform: Shape 538">
              <a:extLst>
                <a:ext uri="{FF2B5EF4-FFF2-40B4-BE49-F238E27FC236}">
                  <a16:creationId xmlns:a16="http://schemas.microsoft.com/office/drawing/2014/main" id="{5641D6EC-B42E-E095-FE5A-2047FFC65D27}"/>
                </a:ext>
              </a:extLst>
            </p:cNvPr>
            <p:cNvSpPr/>
            <p:nvPr/>
          </p:nvSpPr>
          <p:spPr>
            <a:xfrm>
              <a:off x="8235201" y="1132592"/>
              <a:ext cx="17942" cy="70003"/>
            </a:xfrm>
            <a:custGeom>
              <a:avLst/>
              <a:gdLst>
                <a:gd name="connsiteX0" fmla="*/ 359 w 17942"/>
                <a:gd name="connsiteY0" fmla="*/ 8 h 70003"/>
                <a:gd name="connsiteX1" fmla="*/ 359 w 17942"/>
                <a:gd name="connsiteY1" fmla="*/ 70012 h 70003"/>
              </a:gdLst>
              <a:ahLst/>
              <a:cxnLst>
                <a:cxn ang="0">
                  <a:pos x="connsiteX0" y="connsiteY0"/>
                </a:cxn>
                <a:cxn ang="0">
                  <a:pos x="connsiteX1" y="connsiteY1"/>
                </a:cxn>
              </a:cxnLst>
              <a:rect l="l" t="t" r="r" b="b"/>
              <a:pathLst>
                <a:path w="17942" h="70003">
                  <a:moveTo>
                    <a:pt x="359" y="8"/>
                  </a:moveTo>
                  <a:lnTo>
                    <a:pt x="359" y="70012"/>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540" name="Freeform: Shape 539">
              <a:extLst>
                <a:ext uri="{FF2B5EF4-FFF2-40B4-BE49-F238E27FC236}">
                  <a16:creationId xmlns:a16="http://schemas.microsoft.com/office/drawing/2014/main" id="{C4C78207-73C5-70D6-BE2B-CAA13BCC1F98}"/>
                </a:ext>
              </a:extLst>
            </p:cNvPr>
            <p:cNvSpPr/>
            <p:nvPr/>
          </p:nvSpPr>
          <p:spPr>
            <a:xfrm>
              <a:off x="8209723" y="1167717"/>
              <a:ext cx="50776" cy="24736"/>
            </a:xfrm>
            <a:custGeom>
              <a:avLst/>
              <a:gdLst>
                <a:gd name="connsiteX0" fmla="*/ 51136 w 50776"/>
                <a:gd name="connsiteY0" fmla="*/ 8 h 24736"/>
                <a:gd name="connsiteX1" fmla="*/ 359 w 50776"/>
                <a:gd name="connsiteY1" fmla="*/ 8 h 24736"/>
              </a:gdLst>
              <a:ahLst/>
              <a:cxnLst>
                <a:cxn ang="0">
                  <a:pos x="connsiteX0" y="connsiteY0"/>
                </a:cxn>
                <a:cxn ang="0">
                  <a:pos x="connsiteX1" y="connsiteY1"/>
                </a:cxn>
              </a:cxnLst>
              <a:rect l="l" t="t" r="r" b="b"/>
              <a:pathLst>
                <a:path w="50776" h="24736">
                  <a:moveTo>
                    <a:pt x="51136" y="8"/>
                  </a:moveTo>
                  <a:lnTo>
                    <a:pt x="359" y="8"/>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541" name="Graphic 3">
            <a:extLst>
              <a:ext uri="{FF2B5EF4-FFF2-40B4-BE49-F238E27FC236}">
                <a16:creationId xmlns:a16="http://schemas.microsoft.com/office/drawing/2014/main" id="{B881AC07-3640-FBA0-4769-6CC6C719B156}"/>
              </a:ext>
            </a:extLst>
          </p:cNvPr>
          <p:cNvGrpSpPr/>
          <p:nvPr/>
        </p:nvGrpSpPr>
        <p:grpSpPr>
          <a:xfrm>
            <a:off x="7585859" y="1453286"/>
            <a:ext cx="24570" cy="33979"/>
            <a:chOff x="8182810" y="1132592"/>
            <a:chExt cx="50776" cy="70003"/>
          </a:xfrm>
        </p:grpSpPr>
        <p:sp>
          <p:nvSpPr>
            <p:cNvPr id="542" name="Freeform: Shape 541">
              <a:extLst>
                <a:ext uri="{FF2B5EF4-FFF2-40B4-BE49-F238E27FC236}">
                  <a16:creationId xmlns:a16="http://schemas.microsoft.com/office/drawing/2014/main" id="{4CB16817-A39B-34A5-09B4-EAC1CC0BC275}"/>
                </a:ext>
              </a:extLst>
            </p:cNvPr>
            <p:cNvSpPr/>
            <p:nvPr/>
          </p:nvSpPr>
          <p:spPr>
            <a:xfrm>
              <a:off x="8208288" y="1132592"/>
              <a:ext cx="17942" cy="70003"/>
            </a:xfrm>
            <a:custGeom>
              <a:avLst/>
              <a:gdLst>
                <a:gd name="connsiteX0" fmla="*/ 358 w 17942"/>
                <a:gd name="connsiteY0" fmla="*/ 8 h 70003"/>
                <a:gd name="connsiteX1" fmla="*/ 358 w 17942"/>
                <a:gd name="connsiteY1" fmla="*/ 70012 h 70003"/>
              </a:gdLst>
              <a:ahLst/>
              <a:cxnLst>
                <a:cxn ang="0">
                  <a:pos x="connsiteX0" y="connsiteY0"/>
                </a:cxn>
                <a:cxn ang="0">
                  <a:pos x="connsiteX1" y="connsiteY1"/>
                </a:cxn>
              </a:cxnLst>
              <a:rect l="l" t="t" r="r" b="b"/>
              <a:pathLst>
                <a:path w="17942" h="70003">
                  <a:moveTo>
                    <a:pt x="358" y="8"/>
                  </a:moveTo>
                  <a:lnTo>
                    <a:pt x="358" y="70012"/>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543" name="Freeform: Shape 542">
              <a:extLst>
                <a:ext uri="{FF2B5EF4-FFF2-40B4-BE49-F238E27FC236}">
                  <a16:creationId xmlns:a16="http://schemas.microsoft.com/office/drawing/2014/main" id="{BBB744F7-1490-0329-3055-2FE9D6041380}"/>
                </a:ext>
              </a:extLst>
            </p:cNvPr>
            <p:cNvSpPr/>
            <p:nvPr/>
          </p:nvSpPr>
          <p:spPr>
            <a:xfrm>
              <a:off x="8182810" y="1167717"/>
              <a:ext cx="50776" cy="24736"/>
            </a:xfrm>
            <a:custGeom>
              <a:avLst/>
              <a:gdLst>
                <a:gd name="connsiteX0" fmla="*/ 51135 w 50776"/>
                <a:gd name="connsiteY0" fmla="*/ 8 h 24736"/>
                <a:gd name="connsiteX1" fmla="*/ 358 w 50776"/>
                <a:gd name="connsiteY1" fmla="*/ 8 h 24736"/>
              </a:gdLst>
              <a:ahLst/>
              <a:cxnLst>
                <a:cxn ang="0">
                  <a:pos x="connsiteX0" y="connsiteY0"/>
                </a:cxn>
                <a:cxn ang="0">
                  <a:pos x="connsiteX1" y="connsiteY1"/>
                </a:cxn>
              </a:cxnLst>
              <a:rect l="l" t="t" r="r" b="b"/>
              <a:pathLst>
                <a:path w="50776" h="24736">
                  <a:moveTo>
                    <a:pt x="51135" y="8"/>
                  </a:moveTo>
                  <a:lnTo>
                    <a:pt x="358" y="8"/>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544" name="Graphic 3">
            <a:extLst>
              <a:ext uri="{FF2B5EF4-FFF2-40B4-BE49-F238E27FC236}">
                <a16:creationId xmlns:a16="http://schemas.microsoft.com/office/drawing/2014/main" id="{8B98384B-0796-B0B7-4706-3886A24D69AD}"/>
              </a:ext>
            </a:extLst>
          </p:cNvPr>
          <p:cNvGrpSpPr/>
          <p:nvPr/>
        </p:nvGrpSpPr>
        <p:grpSpPr>
          <a:xfrm>
            <a:off x="7435742" y="1453286"/>
            <a:ext cx="24570" cy="33979"/>
            <a:chOff x="7872586" y="1132592"/>
            <a:chExt cx="50776" cy="70003"/>
          </a:xfrm>
        </p:grpSpPr>
        <p:sp>
          <p:nvSpPr>
            <p:cNvPr id="545" name="Freeform: Shape 544">
              <a:extLst>
                <a:ext uri="{FF2B5EF4-FFF2-40B4-BE49-F238E27FC236}">
                  <a16:creationId xmlns:a16="http://schemas.microsoft.com/office/drawing/2014/main" id="{260D0296-DAD0-A5F0-E9FF-437CC5055C97}"/>
                </a:ext>
              </a:extLst>
            </p:cNvPr>
            <p:cNvSpPr/>
            <p:nvPr/>
          </p:nvSpPr>
          <p:spPr>
            <a:xfrm>
              <a:off x="7898064" y="1132592"/>
              <a:ext cx="17942" cy="70003"/>
            </a:xfrm>
            <a:custGeom>
              <a:avLst/>
              <a:gdLst>
                <a:gd name="connsiteX0" fmla="*/ 341 w 17942"/>
                <a:gd name="connsiteY0" fmla="*/ 8 h 70003"/>
                <a:gd name="connsiteX1" fmla="*/ 341 w 17942"/>
                <a:gd name="connsiteY1" fmla="*/ 70012 h 70003"/>
              </a:gdLst>
              <a:ahLst/>
              <a:cxnLst>
                <a:cxn ang="0">
                  <a:pos x="connsiteX0" y="connsiteY0"/>
                </a:cxn>
                <a:cxn ang="0">
                  <a:pos x="connsiteX1" y="connsiteY1"/>
                </a:cxn>
              </a:cxnLst>
              <a:rect l="l" t="t" r="r" b="b"/>
              <a:pathLst>
                <a:path w="17942" h="70003">
                  <a:moveTo>
                    <a:pt x="341" y="8"/>
                  </a:moveTo>
                  <a:lnTo>
                    <a:pt x="341" y="70012"/>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546" name="Freeform: Shape 545">
              <a:extLst>
                <a:ext uri="{FF2B5EF4-FFF2-40B4-BE49-F238E27FC236}">
                  <a16:creationId xmlns:a16="http://schemas.microsoft.com/office/drawing/2014/main" id="{9C1BA2FB-F154-53DD-26EF-A064045D96E7}"/>
                </a:ext>
              </a:extLst>
            </p:cNvPr>
            <p:cNvSpPr/>
            <p:nvPr/>
          </p:nvSpPr>
          <p:spPr>
            <a:xfrm>
              <a:off x="7872586" y="1167717"/>
              <a:ext cx="50776" cy="24736"/>
            </a:xfrm>
            <a:custGeom>
              <a:avLst/>
              <a:gdLst>
                <a:gd name="connsiteX0" fmla="*/ 51118 w 50776"/>
                <a:gd name="connsiteY0" fmla="*/ 8 h 24736"/>
                <a:gd name="connsiteX1" fmla="*/ 341 w 50776"/>
                <a:gd name="connsiteY1" fmla="*/ 8 h 24736"/>
              </a:gdLst>
              <a:ahLst/>
              <a:cxnLst>
                <a:cxn ang="0">
                  <a:pos x="connsiteX0" y="connsiteY0"/>
                </a:cxn>
                <a:cxn ang="0">
                  <a:pos x="connsiteX1" y="connsiteY1"/>
                </a:cxn>
              </a:cxnLst>
              <a:rect l="l" t="t" r="r" b="b"/>
              <a:pathLst>
                <a:path w="50776" h="24736">
                  <a:moveTo>
                    <a:pt x="51118" y="8"/>
                  </a:moveTo>
                  <a:lnTo>
                    <a:pt x="341" y="8"/>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547" name="Graphic 3">
            <a:extLst>
              <a:ext uri="{FF2B5EF4-FFF2-40B4-BE49-F238E27FC236}">
                <a16:creationId xmlns:a16="http://schemas.microsoft.com/office/drawing/2014/main" id="{4EF00C0C-03FD-0580-92A5-77E61BDEA8AF}"/>
              </a:ext>
            </a:extLst>
          </p:cNvPr>
          <p:cNvGrpSpPr/>
          <p:nvPr/>
        </p:nvGrpSpPr>
        <p:grpSpPr>
          <a:xfrm>
            <a:off x="7268174" y="1453286"/>
            <a:ext cx="24570" cy="33979"/>
            <a:chOff x="7526297" y="1132592"/>
            <a:chExt cx="50776" cy="70003"/>
          </a:xfrm>
        </p:grpSpPr>
        <p:sp>
          <p:nvSpPr>
            <p:cNvPr id="548" name="Freeform: Shape 547">
              <a:extLst>
                <a:ext uri="{FF2B5EF4-FFF2-40B4-BE49-F238E27FC236}">
                  <a16:creationId xmlns:a16="http://schemas.microsoft.com/office/drawing/2014/main" id="{F9A156F2-B230-DCFA-340E-B9031148EC90}"/>
                </a:ext>
              </a:extLst>
            </p:cNvPr>
            <p:cNvSpPr/>
            <p:nvPr/>
          </p:nvSpPr>
          <p:spPr>
            <a:xfrm>
              <a:off x="7551775" y="1132592"/>
              <a:ext cx="17942" cy="70003"/>
            </a:xfrm>
            <a:custGeom>
              <a:avLst/>
              <a:gdLst>
                <a:gd name="connsiteX0" fmla="*/ 321 w 17942"/>
                <a:gd name="connsiteY0" fmla="*/ 8 h 70003"/>
                <a:gd name="connsiteX1" fmla="*/ 321 w 17942"/>
                <a:gd name="connsiteY1" fmla="*/ 70012 h 70003"/>
              </a:gdLst>
              <a:ahLst/>
              <a:cxnLst>
                <a:cxn ang="0">
                  <a:pos x="connsiteX0" y="connsiteY0"/>
                </a:cxn>
                <a:cxn ang="0">
                  <a:pos x="connsiteX1" y="connsiteY1"/>
                </a:cxn>
              </a:cxnLst>
              <a:rect l="l" t="t" r="r" b="b"/>
              <a:pathLst>
                <a:path w="17942" h="70003">
                  <a:moveTo>
                    <a:pt x="321" y="8"/>
                  </a:moveTo>
                  <a:lnTo>
                    <a:pt x="321" y="70012"/>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549" name="Freeform: Shape 548">
              <a:extLst>
                <a:ext uri="{FF2B5EF4-FFF2-40B4-BE49-F238E27FC236}">
                  <a16:creationId xmlns:a16="http://schemas.microsoft.com/office/drawing/2014/main" id="{481C3F44-FD68-044E-E854-BCEB0DEBF00F}"/>
                </a:ext>
              </a:extLst>
            </p:cNvPr>
            <p:cNvSpPr/>
            <p:nvPr/>
          </p:nvSpPr>
          <p:spPr>
            <a:xfrm>
              <a:off x="7526297" y="1167717"/>
              <a:ext cx="50776" cy="24736"/>
            </a:xfrm>
            <a:custGeom>
              <a:avLst/>
              <a:gdLst>
                <a:gd name="connsiteX0" fmla="*/ 51098 w 50776"/>
                <a:gd name="connsiteY0" fmla="*/ 8 h 24736"/>
                <a:gd name="connsiteX1" fmla="*/ 321 w 50776"/>
                <a:gd name="connsiteY1" fmla="*/ 8 h 24736"/>
              </a:gdLst>
              <a:ahLst/>
              <a:cxnLst>
                <a:cxn ang="0">
                  <a:pos x="connsiteX0" y="connsiteY0"/>
                </a:cxn>
                <a:cxn ang="0">
                  <a:pos x="connsiteX1" y="connsiteY1"/>
                </a:cxn>
              </a:cxnLst>
              <a:rect l="l" t="t" r="r" b="b"/>
              <a:pathLst>
                <a:path w="50776" h="24736">
                  <a:moveTo>
                    <a:pt x="51098" y="8"/>
                  </a:moveTo>
                  <a:lnTo>
                    <a:pt x="321" y="8"/>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550" name="Graphic 3">
            <a:extLst>
              <a:ext uri="{FF2B5EF4-FFF2-40B4-BE49-F238E27FC236}">
                <a16:creationId xmlns:a16="http://schemas.microsoft.com/office/drawing/2014/main" id="{B6D36845-2737-8749-B90A-1745BA131C83}"/>
              </a:ext>
            </a:extLst>
          </p:cNvPr>
          <p:cNvGrpSpPr/>
          <p:nvPr/>
        </p:nvGrpSpPr>
        <p:grpSpPr>
          <a:xfrm>
            <a:off x="7261662" y="1453286"/>
            <a:ext cx="24570" cy="33979"/>
            <a:chOff x="7512840" y="1132592"/>
            <a:chExt cx="50776" cy="70003"/>
          </a:xfrm>
        </p:grpSpPr>
        <p:sp>
          <p:nvSpPr>
            <p:cNvPr id="551" name="Freeform: Shape 550">
              <a:extLst>
                <a:ext uri="{FF2B5EF4-FFF2-40B4-BE49-F238E27FC236}">
                  <a16:creationId xmlns:a16="http://schemas.microsoft.com/office/drawing/2014/main" id="{CCE4E785-5B1A-D436-B9D3-10BA1FDE19A9}"/>
                </a:ext>
              </a:extLst>
            </p:cNvPr>
            <p:cNvSpPr/>
            <p:nvPr/>
          </p:nvSpPr>
          <p:spPr>
            <a:xfrm>
              <a:off x="7538319" y="1132592"/>
              <a:ext cx="17942" cy="70003"/>
            </a:xfrm>
            <a:custGeom>
              <a:avLst/>
              <a:gdLst>
                <a:gd name="connsiteX0" fmla="*/ 320 w 17942"/>
                <a:gd name="connsiteY0" fmla="*/ 8 h 70003"/>
                <a:gd name="connsiteX1" fmla="*/ 320 w 17942"/>
                <a:gd name="connsiteY1" fmla="*/ 70012 h 70003"/>
              </a:gdLst>
              <a:ahLst/>
              <a:cxnLst>
                <a:cxn ang="0">
                  <a:pos x="connsiteX0" y="connsiteY0"/>
                </a:cxn>
                <a:cxn ang="0">
                  <a:pos x="connsiteX1" y="connsiteY1"/>
                </a:cxn>
              </a:cxnLst>
              <a:rect l="l" t="t" r="r" b="b"/>
              <a:pathLst>
                <a:path w="17942" h="70003">
                  <a:moveTo>
                    <a:pt x="320" y="8"/>
                  </a:moveTo>
                  <a:lnTo>
                    <a:pt x="320" y="70012"/>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552" name="Freeform: Shape 551">
              <a:extLst>
                <a:ext uri="{FF2B5EF4-FFF2-40B4-BE49-F238E27FC236}">
                  <a16:creationId xmlns:a16="http://schemas.microsoft.com/office/drawing/2014/main" id="{32F6CB3E-ECAB-0CF7-6CF3-171277F6300D}"/>
                </a:ext>
              </a:extLst>
            </p:cNvPr>
            <p:cNvSpPr/>
            <p:nvPr/>
          </p:nvSpPr>
          <p:spPr>
            <a:xfrm>
              <a:off x="7512840" y="1167717"/>
              <a:ext cx="50776" cy="24736"/>
            </a:xfrm>
            <a:custGeom>
              <a:avLst/>
              <a:gdLst>
                <a:gd name="connsiteX0" fmla="*/ 51097 w 50776"/>
                <a:gd name="connsiteY0" fmla="*/ 8 h 24736"/>
                <a:gd name="connsiteX1" fmla="*/ 320 w 50776"/>
                <a:gd name="connsiteY1" fmla="*/ 8 h 24736"/>
              </a:gdLst>
              <a:ahLst/>
              <a:cxnLst>
                <a:cxn ang="0">
                  <a:pos x="connsiteX0" y="connsiteY0"/>
                </a:cxn>
                <a:cxn ang="0">
                  <a:pos x="connsiteX1" y="connsiteY1"/>
                </a:cxn>
              </a:cxnLst>
              <a:rect l="l" t="t" r="r" b="b"/>
              <a:pathLst>
                <a:path w="50776" h="24736">
                  <a:moveTo>
                    <a:pt x="51097" y="8"/>
                  </a:moveTo>
                  <a:lnTo>
                    <a:pt x="320" y="8"/>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553" name="Graphic 3">
            <a:extLst>
              <a:ext uri="{FF2B5EF4-FFF2-40B4-BE49-F238E27FC236}">
                <a16:creationId xmlns:a16="http://schemas.microsoft.com/office/drawing/2014/main" id="{59C9DDC0-5749-4C8A-1345-D71610768E53}"/>
              </a:ext>
            </a:extLst>
          </p:cNvPr>
          <p:cNvGrpSpPr/>
          <p:nvPr/>
        </p:nvGrpSpPr>
        <p:grpSpPr>
          <a:xfrm>
            <a:off x="7251590" y="1453286"/>
            <a:ext cx="24570" cy="33979"/>
            <a:chOff x="7492027" y="1132592"/>
            <a:chExt cx="50776" cy="70003"/>
          </a:xfrm>
        </p:grpSpPr>
        <p:sp>
          <p:nvSpPr>
            <p:cNvPr id="554" name="Freeform: Shape 553">
              <a:extLst>
                <a:ext uri="{FF2B5EF4-FFF2-40B4-BE49-F238E27FC236}">
                  <a16:creationId xmlns:a16="http://schemas.microsoft.com/office/drawing/2014/main" id="{05FD3580-B22D-AEF3-1D32-2030C08F0BE5}"/>
                </a:ext>
              </a:extLst>
            </p:cNvPr>
            <p:cNvSpPr/>
            <p:nvPr/>
          </p:nvSpPr>
          <p:spPr>
            <a:xfrm>
              <a:off x="7517505" y="1132592"/>
              <a:ext cx="17942" cy="70003"/>
            </a:xfrm>
            <a:custGeom>
              <a:avLst/>
              <a:gdLst>
                <a:gd name="connsiteX0" fmla="*/ 319 w 17942"/>
                <a:gd name="connsiteY0" fmla="*/ 8 h 70003"/>
                <a:gd name="connsiteX1" fmla="*/ 319 w 17942"/>
                <a:gd name="connsiteY1" fmla="*/ 70012 h 70003"/>
              </a:gdLst>
              <a:ahLst/>
              <a:cxnLst>
                <a:cxn ang="0">
                  <a:pos x="connsiteX0" y="connsiteY0"/>
                </a:cxn>
                <a:cxn ang="0">
                  <a:pos x="connsiteX1" y="connsiteY1"/>
                </a:cxn>
              </a:cxnLst>
              <a:rect l="l" t="t" r="r" b="b"/>
              <a:pathLst>
                <a:path w="17942" h="70003">
                  <a:moveTo>
                    <a:pt x="319" y="8"/>
                  </a:moveTo>
                  <a:lnTo>
                    <a:pt x="319" y="70012"/>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555" name="Freeform: Shape 554">
              <a:extLst>
                <a:ext uri="{FF2B5EF4-FFF2-40B4-BE49-F238E27FC236}">
                  <a16:creationId xmlns:a16="http://schemas.microsoft.com/office/drawing/2014/main" id="{03E5A593-5279-0A1F-9AC5-343738F43BE3}"/>
                </a:ext>
              </a:extLst>
            </p:cNvPr>
            <p:cNvSpPr/>
            <p:nvPr/>
          </p:nvSpPr>
          <p:spPr>
            <a:xfrm>
              <a:off x="7492027" y="1167717"/>
              <a:ext cx="50776" cy="24736"/>
            </a:xfrm>
            <a:custGeom>
              <a:avLst/>
              <a:gdLst>
                <a:gd name="connsiteX0" fmla="*/ 51096 w 50776"/>
                <a:gd name="connsiteY0" fmla="*/ 8 h 24736"/>
                <a:gd name="connsiteX1" fmla="*/ 319 w 50776"/>
                <a:gd name="connsiteY1" fmla="*/ 8 h 24736"/>
              </a:gdLst>
              <a:ahLst/>
              <a:cxnLst>
                <a:cxn ang="0">
                  <a:pos x="connsiteX0" y="connsiteY0"/>
                </a:cxn>
                <a:cxn ang="0">
                  <a:pos x="connsiteX1" y="connsiteY1"/>
                </a:cxn>
              </a:cxnLst>
              <a:rect l="l" t="t" r="r" b="b"/>
              <a:pathLst>
                <a:path w="50776" h="24736">
                  <a:moveTo>
                    <a:pt x="51096" y="8"/>
                  </a:moveTo>
                  <a:lnTo>
                    <a:pt x="319" y="8"/>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556" name="Graphic 3">
            <a:extLst>
              <a:ext uri="{FF2B5EF4-FFF2-40B4-BE49-F238E27FC236}">
                <a16:creationId xmlns:a16="http://schemas.microsoft.com/office/drawing/2014/main" id="{5BDE2550-9C96-8A2D-A570-977BECF7BE36}"/>
              </a:ext>
            </a:extLst>
          </p:cNvPr>
          <p:cNvGrpSpPr/>
          <p:nvPr/>
        </p:nvGrpSpPr>
        <p:grpSpPr>
          <a:xfrm>
            <a:off x="7247944" y="1453286"/>
            <a:ext cx="24570" cy="33979"/>
            <a:chOff x="7484491" y="1132592"/>
            <a:chExt cx="50776" cy="70003"/>
          </a:xfrm>
        </p:grpSpPr>
        <p:sp>
          <p:nvSpPr>
            <p:cNvPr id="557" name="Freeform: Shape 556">
              <a:extLst>
                <a:ext uri="{FF2B5EF4-FFF2-40B4-BE49-F238E27FC236}">
                  <a16:creationId xmlns:a16="http://schemas.microsoft.com/office/drawing/2014/main" id="{D2CCC6F9-EF37-8856-02A7-8D5531A10C80}"/>
                </a:ext>
              </a:extLst>
            </p:cNvPr>
            <p:cNvSpPr/>
            <p:nvPr/>
          </p:nvSpPr>
          <p:spPr>
            <a:xfrm>
              <a:off x="7509970" y="1132592"/>
              <a:ext cx="17942" cy="70003"/>
            </a:xfrm>
            <a:custGeom>
              <a:avLst/>
              <a:gdLst>
                <a:gd name="connsiteX0" fmla="*/ 319 w 17942"/>
                <a:gd name="connsiteY0" fmla="*/ 8 h 70003"/>
                <a:gd name="connsiteX1" fmla="*/ 319 w 17942"/>
                <a:gd name="connsiteY1" fmla="*/ 70012 h 70003"/>
              </a:gdLst>
              <a:ahLst/>
              <a:cxnLst>
                <a:cxn ang="0">
                  <a:pos x="connsiteX0" y="connsiteY0"/>
                </a:cxn>
                <a:cxn ang="0">
                  <a:pos x="connsiteX1" y="connsiteY1"/>
                </a:cxn>
              </a:cxnLst>
              <a:rect l="l" t="t" r="r" b="b"/>
              <a:pathLst>
                <a:path w="17942" h="70003">
                  <a:moveTo>
                    <a:pt x="319" y="8"/>
                  </a:moveTo>
                  <a:lnTo>
                    <a:pt x="319" y="70012"/>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558" name="Freeform: Shape 557">
              <a:extLst>
                <a:ext uri="{FF2B5EF4-FFF2-40B4-BE49-F238E27FC236}">
                  <a16:creationId xmlns:a16="http://schemas.microsoft.com/office/drawing/2014/main" id="{00688639-1FF2-EE2B-EA44-110D192CDFA5}"/>
                </a:ext>
              </a:extLst>
            </p:cNvPr>
            <p:cNvSpPr/>
            <p:nvPr/>
          </p:nvSpPr>
          <p:spPr>
            <a:xfrm>
              <a:off x="7484491" y="1167717"/>
              <a:ext cx="50776" cy="24736"/>
            </a:xfrm>
            <a:custGeom>
              <a:avLst/>
              <a:gdLst>
                <a:gd name="connsiteX0" fmla="*/ 51096 w 50776"/>
                <a:gd name="connsiteY0" fmla="*/ 8 h 24736"/>
                <a:gd name="connsiteX1" fmla="*/ 319 w 50776"/>
                <a:gd name="connsiteY1" fmla="*/ 8 h 24736"/>
              </a:gdLst>
              <a:ahLst/>
              <a:cxnLst>
                <a:cxn ang="0">
                  <a:pos x="connsiteX0" y="connsiteY0"/>
                </a:cxn>
                <a:cxn ang="0">
                  <a:pos x="connsiteX1" y="connsiteY1"/>
                </a:cxn>
              </a:cxnLst>
              <a:rect l="l" t="t" r="r" b="b"/>
              <a:pathLst>
                <a:path w="50776" h="24736">
                  <a:moveTo>
                    <a:pt x="51096" y="8"/>
                  </a:moveTo>
                  <a:lnTo>
                    <a:pt x="319" y="8"/>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559" name="Graphic 3">
            <a:extLst>
              <a:ext uri="{FF2B5EF4-FFF2-40B4-BE49-F238E27FC236}">
                <a16:creationId xmlns:a16="http://schemas.microsoft.com/office/drawing/2014/main" id="{1B965200-FCC6-F018-2E9A-CB051226DAEF}"/>
              </a:ext>
            </a:extLst>
          </p:cNvPr>
          <p:cNvGrpSpPr/>
          <p:nvPr/>
        </p:nvGrpSpPr>
        <p:grpSpPr>
          <a:xfrm>
            <a:off x="7241172" y="1453286"/>
            <a:ext cx="24570" cy="33979"/>
            <a:chOff x="7470496" y="1132592"/>
            <a:chExt cx="50776" cy="70003"/>
          </a:xfrm>
        </p:grpSpPr>
        <p:sp>
          <p:nvSpPr>
            <p:cNvPr id="560" name="Freeform: Shape 559">
              <a:extLst>
                <a:ext uri="{FF2B5EF4-FFF2-40B4-BE49-F238E27FC236}">
                  <a16:creationId xmlns:a16="http://schemas.microsoft.com/office/drawing/2014/main" id="{814DAA3E-1482-3AEA-8473-5AFC8BF54DCA}"/>
                </a:ext>
              </a:extLst>
            </p:cNvPr>
            <p:cNvSpPr/>
            <p:nvPr/>
          </p:nvSpPr>
          <p:spPr>
            <a:xfrm>
              <a:off x="7495975" y="1132592"/>
              <a:ext cx="17942" cy="70003"/>
            </a:xfrm>
            <a:custGeom>
              <a:avLst/>
              <a:gdLst>
                <a:gd name="connsiteX0" fmla="*/ 318 w 17942"/>
                <a:gd name="connsiteY0" fmla="*/ 8 h 70003"/>
                <a:gd name="connsiteX1" fmla="*/ 318 w 17942"/>
                <a:gd name="connsiteY1" fmla="*/ 70012 h 70003"/>
              </a:gdLst>
              <a:ahLst/>
              <a:cxnLst>
                <a:cxn ang="0">
                  <a:pos x="connsiteX0" y="connsiteY0"/>
                </a:cxn>
                <a:cxn ang="0">
                  <a:pos x="connsiteX1" y="connsiteY1"/>
                </a:cxn>
              </a:cxnLst>
              <a:rect l="l" t="t" r="r" b="b"/>
              <a:pathLst>
                <a:path w="17942" h="70003">
                  <a:moveTo>
                    <a:pt x="318" y="8"/>
                  </a:moveTo>
                  <a:lnTo>
                    <a:pt x="318" y="70012"/>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561" name="Freeform: Shape 560">
              <a:extLst>
                <a:ext uri="{FF2B5EF4-FFF2-40B4-BE49-F238E27FC236}">
                  <a16:creationId xmlns:a16="http://schemas.microsoft.com/office/drawing/2014/main" id="{11609FD1-5EB0-5E3F-F09B-449890D3649E}"/>
                </a:ext>
              </a:extLst>
            </p:cNvPr>
            <p:cNvSpPr/>
            <p:nvPr/>
          </p:nvSpPr>
          <p:spPr>
            <a:xfrm>
              <a:off x="7470496" y="1167717"/>
              <a:ext cx="50776" cy="24736"/>
            </a:xfrm>
            <a:custGeom>
              <a:avLst/>
              <a:gdLst>
                <a:gd name="connsiteX0" fmla="*/ 51095 w 50776"/>
                <a:gd name="connsiteY0" fmla="*/ 8 h 24736"/>
                <a:gd name="connsiteX1" fmla="*/ 318 w 50776"/>
                <a:gd name="connsiteY1" fmla="*/ 8 h 24736"/>
              </a:gdLst>
              <a:ahLst/>
              <a:cxnLst>
                <a:cxn ang="0">
                  <a:pos x="connsiteX0" y="connsiteY0"/>
                </a:cxn>
                <a:cxn ang="0">
                  <a:pos x="connsiteX1" y="connsiteY1"/>
                </a:cxn>
              </a:cxnLst>
              <a:rect l="l" t="t" r="r" b="b"/>
              <a:pathLst>
                <a:path w="50776" h="24736">
                  <a:moveTo>
                    <a:pt x="51095" y="8"/>
                  </a:moveTo>
                  <a:lnTo>
                    <a:pt x="318" y="8"/>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562" name="Graphic 3">
            <a:extLst>
              <a:ext uri="{FF2B5EF4-FFF2-40B4-BE49-F238E27FC236}">
                <a16:creationId xmlns:a16="http://schemas.microsoft.com/office/drawing/2014/main" id="{636A7A1B-E235-656A-2D9D-BE833A7219DA}"/>
              </a:ext>
            </a:extLst>
          </p:cNvPr>
          <p:cNvGrpSpPr/>
          <p:nvPr/>
        </p:nvGrpSpPr>
        <p:grpSpPr>
          <a:xfrm>
            <a:off x="7237439" y="1453286"/>
            <a:ext cx="24570" cy="33979"/>
            <a:chOff x="7462781" y="1132592"/>
            <a:chExt cx="50776" cy="70003"/>
          </a:xfrm>
        </p:grpSpPr>
        <p:sp>
          <p:nvSpPr>
            <p:cNvPr id="563" name="Freeform: Shape 562">
              <a:extLst>
                <a:ext uri="{FF2B5EF4-FFF2-40B4-BE49-F238E27FC236}">
                  <a16:creationId xmlns:a16="http://schemas.microsoft.com/office/drawing/2014/main" id="{BBAF33EA-E25B-056F-529F-D14929160DC8}"/>
                </a:ext>
              </a:extLst>
            </p:cNvPr>
            <p:cNvSpPr/>
            <p:nvPr/>
          </p:nvSpPr>
          <p:spPr>
            <a:xfrm>
              <a:off x="7488259" y="1132592"/>
              <a:ext cx="17942" cy="70003"/>
            </a:xfrm>
            <a:custGeom>
              <a:avLst/>
              <a:gdLst>
                <a:gd name="connsiteX0" fmla="*/ 318 w 17942"/>
                <a:gd name="connsiteY0" fmla="*/ 8 h 70003"/>
                <a:gd name="connsiteX1" fmla="*/ 318 w 17942"/>
                <a:gd name="connsiteY1" fmla="*/ 70012 h 70003"/>
              </a:gdLst>
              <a:ahLst/>
              <a:cxnLst>
                <a:cxn ang="0">
                  <a:pos x="connsiteX0" y="connsiteY0"/>
                </a:cxn>
                <a:cxn ang="0">
                  <a:pos x="connsiteX1" y="connsiteY1"/>
                </a:cxn>
              </a:cxnLst>
              <a:rect l="l" t="t" r="r" b="b"/>
              <a:pathLst>
                <a:path w="17942" h="70003">
                  <a:moveTo>
                    <a:pt x="318" y="8"/>
                  </a:moveTo>
                  <a:lnTo>
                    <a:pt x="318" y="70012"/>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564" name="Freeform: Shape 563">
              <a:extLst>
                <a:ext uri="{FF2B5EF4-FFF2-40B4-BE49-F238E27FC236}">
                  <a16:creationId xmlns:a16="http://schemas.microsoft.com/office/drawing/2014/main" id="{34126C7A-A20E-83D6-E963-BF27818DFABF}"/>
                </a:ext>
              </a:extLst>
            </p:cNvPr>
            <p:cNvSpPr/>
            <p:nvPr/>
          </p:nvSpPr>
          <p:spPr>
            <a:xfrm>
              <a:off x="7462781" y="1167717"/>
              <a:ext cx="50776" cy="24736"/>
            </a:xfrm>
            <a:custGeom>
              <a:avLst/>
              <a:gdLst>
                <a:gd name="connsiteX0" fmla="*/ 51095 w 50776"/>
                <a:gd name="connsiteY0" fmla="*/ 8 h 24736"/>
                <a:gd name="connsiteX1" fmla="*/ 318 w 50776"/>
                <a:gd name="connsiteY1" fmla="*/ 8 h 24736"/>
              </a:gdLst>
              <a:ahLst/>
              <a:cxnLst>
                <a:cxn ang="0">
                  <a:pos x="connsiteX0" y="connsiteY0"/>
                </a:cxn>
                <a:cxn ang="0">
                  <a:pos x="connsiteX1" y="connsiteY1"/>
                </a:cxn>
              </a:cxnLst>
              <a:rect l="l" t="t" r="r" b="b"/>
              <a:pathLst>
                <a:path w="50776" h="24736">
                  <a:moveTo>
                    <a:pt x="51095" y="8"/>
                  </a:moveTo>
                  <a:lnTo>
                    <a:pt x="318" y="8"/>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565" name="Graphic 3">
            <a:extLst>
              <a:ext uri="{FF2B5EF4-FFF2-40B4-BE49-F238E27FC236}">
                <a16:creationId xmlns:a16="http://schemas.microsoft.com/office/drawing/2014/main" id="{CF7AF3E4-D0B3-53B7-66F8-72249544B33E}"/>
              </a:ext>
            </a:extLst>
          </p:cNvPr>
          <p:cNvGrpSpPr/>
          <p:nvPr/>
        </p:nvGrpSpPr>
        <p:grpSpPr>
          <a:xfrm>
            <a:off x="7230667" y="1453286"/>
            <a:ext cx="24570" cy="33979"/>
            <a:chOff x="7448786" y="1132592"/>
            <a:chExt cx="50776" cy="70003"/>
          </a:xfrm>
        </p:grpSpPr>
        <p:sp>
          <p:nvSpPr>
            <p:cNvPr id="566" name="Freeform: Shape 565">
              <a:extLst>
                <a:ext uri="{FF2B5EF4-FFF2-40B4-BE49-F238E27FC236}">
                  <a16:creationId xmlns:a16="http://schemas.microsoft.com/office/drawing/2014/main" id="{FF73CA9C-B4B9-6271-7DA1-D59937C055E9}"/>
                </a:ext>
              </a:extLst>
            </p:cNvPr>
            <p:cNvSpPr/>
            <p:nvPr/>
          </p:nvSpPr>
          <p:spPr>
            <a:xfrm>
              <a:off x="7474264" y="1132592"/>
              <a:ext cx="17942" cy="70003"/>
            </a:xfrm>
            <a:custGeom>
              <a:avLst/>
              <a:gdLst>
                <a:gd name="connsiteX0" fmla="*/ 317 w 17942"/>
                <a:gd name="connsiteY0" fmla="*/ 8 h 70003"/>
                <a:gd name="connsiteX1" fmla="*/ 317 w 17942"/>
                <a:gd name="connsiteY1" fmla="*/ 70012 h 70003"/>
              </a:gdLst>
              <a:ahLst/>
              <a:cxnLst>
                <a:cxn ang="0">
                  <a:pos x="connsiteX0" y="connsiteY0"/>
                </a:cxn>
                <a:cxn ang="0">
                  <a:pos x="connsiteX1" y="connsiteY1"/>
                </a:cxn>
              </a:cxnLst>
              <a:rect l="l" t="t" r="r" b="b"/>
              <a:pathLst>
                <a:path w="17942" h="70003">
                  <a:moveTo>
                    <a:pt x="317" y="8"/>
                  </a:moveTo>
                  <a:lnTo>
                    <a:pt x="317" y="70012"/>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567" name="Freeform: Shape 566">
              <a:extLst>
                <a:ext uri="{FF2B5EF4-FFF2-40B4-BE49-F238E27FC236}">
                  <a16:creationId xmlns:a16="http://schemas.microsoft.com/office/drawing/2014/main" id="{C6EEC8B8-5896-31AA-DFF4-2121B1B1B241}"/>
                </a:ext>
              </a:extLst>
            </p:cNvPr>
            <p:cNvSpPr/>
            <p:nvPr/>
          </p:nvSpPr>
          <p:spPr>
            <a:xfrm>
              <a:off x="7448786" y="1167717"/>
              <a:ext cx="50776" cy="24736"/>
            </a:xfrm>
            <a:custGeom>
              <a:avLst/>
              <a:gdLst>
                <a:gd name="connsiteX0" fmla="*/ 51094 w 50776"/>
                <a:gd name="connsiteY0" fmla="*/ 8 h 24736"/>
                <a:gd name="connsiteX1" fmla="*/ 317 w 50776"/>
                <a:gd name="connsiteY1" fmla="*/ 8 h 24736"/>
              </a:gdLst>
              <a:ahLst/>
              <a:cxnLst>
                <a:cxn ang="0">
                  <a:pos x="connsiteX0" y="connsiteY0"/>
                </a:cxn>
                <a:cxn ang="0">
                  <a:pos x="connsiteX1" y="connsiteY1"/>
                </a:cxn>
              </a:cxnLst>
              <a:rect l="l" t="t" r="r" b="b"/>
              <a:pathLst>
                <a:path w="50776" h="24736">
                  <a:moveTo>
                    <a:pt x="51094" y="8"/>
                  </a:moveTo>
                  <a:lnTo>
                    <a:pt x="317" y="8"/>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568" name="Graphic 3">
            <a:extLst>
              <a:ext uri="{FF2B5EF4-FFF2-40B4-BE49-F238E27FC236}">
                <a16:creationId xmlns:a16="http://schemas.microsoft.com/office/drawing/2014/main" id="{BD170FF6-6FD3-6157-1E10-21EF4995E0C6}"/>
              </a:ext>
            </a:extLst>
          </p:cNvPr>
          <p:cNvGrpSpPr/>
          <p:nvPr/>
        </p:nvGrpSpPr>
        <p:grpSpPr>
          <a:xfrm>
            <a:off x="7227020" y="1453286"/>
            <a:ext cx="24570" cy="33979"/>
            <a:chOff x="7441250" y="1132592"/>
            <a:chExt cx="50776" cy="70003"/>
          </a:xfrm>
        </p:grpSpPr>
        <p:sp>
          <p:nvSpPr>
            <p:cNvPr id="569" name="Freeform: Shape 568">
              <a:extLst>
                <a:ext uri="{FF2B5EF4-FFF2-40B4-BE49-F238E27FC236}">
                  <a16:creationId xmlns:a16="http://schemas.microsoft.com/office/drawing/2014/main" id="{26AA3C53-B08E-9BE4-7BDE-68D6AF5C07A1}"/>
                </a:ext>
              </a:extLst>
            </p:cNvPr>
            <p:cNvSpPr/>
            <p:nvPr/>
          </p:nvSpPr>
          <p:spPr>
            <a:xfrm>
              <a:off x="7466728" y="1132592"/>
              <a:ext cx="17942" cy="70003"/>
            </a:xfrm>
            <a:custGeom>
              <a:avLst/>
              <a:gdLst>
                <a:gd name="connsiteX0" fmla="*/ 316 w 17942"/>
                <a:gd name="connsiteY0" fmla="*/ 8 h 70003"/>
                <a:gd name="connsiteX1" fmla="*/ 316 w 17942"/>
                <a:gd name="connsiteY1" fmla="*/ 70012 h 70003"/>
              </a:gdLst>
              <a:ahLst/>
              <a:cxnLst>
                <a:cxn ang="0">
                  <a:pos x="connsiteX0" y="connsiteY0"/>
                </a:cxn>
                <a:cxn ang="0">
                  <a:pos x="connsiteX1" y="connsiteY1"/>
                </a:cxn>
              </a:cxnLst>
              <a:rect l="l" t="t" r="r" b="b"/>
              <a:pathLst>
                <a:path w="17942" h="70003">
                  <a:moveTo>
                    <a:pt x="316" y="8"/>
                  </a:moveTo>
                  <a:lnTo>
                    <a:pt x="316" y="70012"/>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570" name="Freeform: Shape 569">
              <a:extLst>
                <a:ext uri="{FF2B5EF4-FFF2-40B4-BE49-F238E27FC236}">
                  <a16:creationId xmlns:a16="http://schemas.microsoft.com/office/drawing/2014/main" id="{CCAE9AAD-2338-E53E-5D90-7A7314E00696}"/>
                </a:ext>
              </a:extLst>
            </p:cNvPr>
            <p:cNvSpPr/>
            <p:nvPr/>
          </p:nvSpPr>
          <p:spPr>
            <a:xfrm>
              <a:off x="7441250" y="1167717"/>
              <a:ext cx="50776" cy="24736"/>
            </a:xfrm>
            <a:custGeom>
              <a:avLst/>
              <a:gdLst>
                <a:gd name="connsiteX0" fmla="*/ 51093 w 50776"/>
                <a:gd name="connsiteY0" fmla="*/ 8 h 24736"/>
                <a:gd name="connsiteX1" fmla="*/ 316 w 50776"/>
                <a:gd name="connsiteY1" fmla="*/ 8 h 24736"/>
              </a:gdLst>
              <a:ahLst/>
              <a:cxnLst>
                <a:cxn ang="0">
                  <a:pos x="connsiteX0" y="connsiteY0"/>
                </a:cxn>
                <a:cxn ang="0">
                  <a:pos x="connsiteX1" y="connsiteY1"/>
                </a:cxn>
              </a:cxnLst>
              <a:rect l="l" t="t" r="r" b="b"/>
              <a:pathLst>
                <a:path w="50776" h="24736">
                  <a:moveTo>
                    <a:pt x="51093" y="8"/>
                  </a:moveTo>
                  <a:lnTo>
                    <a:pt x="316" y="8"/>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571" name="Graphic 3">
            <a:extLst>
              <a:ext uri="{FF2B5EF4-FFF2-40B4-BE49-F238E27FC236}">
                <a16:creationId xmlns:a16="http://schemas.microsoft.com/office/drawing/2014/main" id="{53D4FFB7-D395-10ED-FD7C-7ADCE81E1F23}"/>
              </a:ext>
            </a:extLst>
          </p:cNvPr>
          <p:cNvGrpSpPr/>
          <p:nvPr/>
        </p:nvGrpSpPr>
        <p:grpSpPr>
          <a:xfrm>
            <a:off x="7220335" y="1453286"/>
            <a:ext cx="24570" cy="33979"/>
            <a:chOff x="7427435" y="1132592"/>
            <a:chExt cx="50776" cy="70003"/>
          </a:xfrm>
        </p:grpSpPr>
        <p:sp>
          <p:nvSpPr>
            <p:cNvPr id="572" name="Freeform: Shape 571">
              <a:extLst>
                <a:ext uri="{FF2B5EF4-FFF2-40B4-BE49-F238E27FC236}">
                  <a16:creationId xmlns:a16="http://schemas.microsoft.com/office/drawing/2014/main" id="{9063E4D9-6FFE-88AD-CACD-6F454F6911DF}"/>
                </a:ext>
              </a:extLst>
            </p:cNvPr>
            <p:cNvSpPr/>
            <p:nvPr/>
          </p:nvSpPr>
          <p:spPr>
            <a:xfrm>
              <a:off x="7452913" y="1132592"/>
              <a:ext cx="17942" cy="70003"/>
            </a:xfrm>
            <a:custGeom>
              <a:avLst/>
              <a:gdLst>
                <a:gd name="connsiteX0" fmla="*/ 316 w 17942"/>
                <a:gd name="connsiteY0" fmla="*/ 8 h 70003"/>
                <a:gd name="connsiteX1" fmla="*/ 316 w 17942"/>
                <a:gd name="connsiteY1" fmla="*/ 70012 h 70003"/>
              </a:gdLst>
              <a:ahLst/>
              <a:cxnLst>
                <a:cxn ang="0">
                  <a:pos x="connsiteX0" y="connsiteY0"/>
                </a:cxn>
                <a:cxn ang="0">
                  <a:pos x="connsiteX1" y="connsiteY1"/>
                </a:cxn>
              </a:cxnLst>
              <a:rect l="l" t="t" r="r" b="b"/>
              <a:pathLst>
                <a:path w="17942" h="70003">
                  <a:moveTo>
                    <a:pt x="316" y="8"/>
                  </a:moveTo>
                  <a:lnTo>
                    <a:pt x="316" y="70012"/>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573" name="Freeform: Shape 572">
              <a:extLst>
                <a:ext uri="{FF2B5EF4-FFF2-40B4-BE49-F238E27FC236}">
                  <a16:creationId xmlns:a16="http://schemas.microsoft.com/office/drawing/2014/main" id="{2DF67FB9-D604-D668-C574-0C1B2D0ECF8E}"/>
                </a:ext>
              </a:extLst>
            </p:cNvPr>
            <p:cNvSpPr/>
            <p:nvPr/>
          </p:nvSpPr>
          <p:spPr>
            <a:xfrm>
              <a:off x="7427435" y="1167717"/>
              <a:ext cx="50776" cy="24736"/>
            </a:xfrm>
            <a:custGeom>
              <a:avLst/>
              <a:gdLst>
                <a:gd name="connsiteX0" fmla="*/ 51093 w 50776"/>
                <a:gd name="connsiteY0" fmla="*/ 8 h 24736"/>
                <a:gd name="connsiteX1" fmla="*/ 316 w 50776"/>
                <a:gd name="connsiteY1" fmla="*/ 8 h 24736"/>
              </a:gdLst>
              <a:ahLst/>
              <a:cxnLst>
                <a:cxn ang="0">
                  <a:pos x="connsiteX0" y="connsiteY0"/>
                </a:cxn>
                <a:cxn ang="0">
                  <a:pos x="connsiteX1" y="connsiteY1"/>
                </a:cxn>
              </a:cxnLst>
              <a:rect l="l" t="t" r="r" b="b"/>
              <a:pathLst>
                <a:path w="50776" h="24736">
                  <a:moveTo>
                    <a:pt x="51093" y="8"/>
                  </a:moveTo>
                  <a:lnTo>
                    <a:pt x="316" y="8"/>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574" name="Graphic 3">
            <a:extLst>
              <a:ext uri="{FF2B5EF4-FFF2-40B4-BE49-F238E27FC236}">
                <a16:creationId xmlns:a16="http://schemas.microsoft.com/office/drawing/2014/main" id="{66B50B83-DA92-2F7F-D6F4-5787C96B8E3B}"/>
              </a:ext>
            </a:extLst>
          </p:cNvPr>
          <p:cNvGrpSpPr/>
          <p:nvPr/>
        </p:nvGrpSpPr>
        <p:grpSpPr>
          <a:xfrm>
            <a:off x="7213302" y="1453286"/>
            <a:ext cx="24570" cy="33979"/>
            <a:chOff x="7412901" y="1132592"/>
            <a:chExt cx="50776" cy="70003"/>
          </a:xfrm>
        </p:grpSpPr>
        <p:sp>
          <p:nvSpPr>
            <p:cNvPr id="575" name="Freeform: Shape 574">
              <a:extLst>
                <a:ext uri="{FF2B5EF4-FFF2-40B4-BE49-F238E27FC236}">
                  <a16:creationId xmlns:a16="http://schemas.microsoft.com/office/drawing/2014/main" id="{EEDC487B-F06C-F119-4029-4EA8629D8BFA}"/>
                </a:ext>
              </a:extLst>
            </p:cNvPr>
            <p:cNvSpPr/>
            <p:nvPr/>
          </p:nvSpPr>
          <p:spPr>
            <a:xfrm>
              <a:off x="7438379" y="1132592"/>
              <a:ext cx="17942" cy="70003"/>
            </a:xfrm>
            <a:custGeom>
              <a:avLst/>
              <a:gdLst>
                <a:gd name="connsiteX0" fmla="*/ 315 w 17942"/>
                <a:gd name="connsiteY0" fmla="*/ 8 h 70003"/>
                <a:gd name="connsiteX1" fmla="*/ 315 w 17942"/>
                <a:gd name="connsiteY1" fmla="*/ 70012 h 70003"/>
              </a:gdLst>
              <a:ahLst/>
              <a:cxnLst>
                <a:cxn ang="0">
                  <a:pos x="connsiteX0" y="connsiteY0"/>
                </a:cxn>
                <a:cxn ang="0">
                  <a:pos x="connsiteX1" y="connsiteY1"/>
                </a:cxn>
              </a:cxnLst>
              <a:rect l="l" t="t" r="r" b="b"/>
              <a:pathLst>
                <a:path w="17942" h="70003">
                  <a:moveTo>
                    <a:pt x="315" y="8"/>
                  </a:moveTo>
                  <a:lnTo>
                    <a:pt x="315" y="70012"/>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576" name="Freeform: Shape 575">
              <a:extLst>
                <a:ext uri="{FF2B5EF4-FFF2-40B4-BE49-F238E27FC236}">
                  <a16:creationId xmlns:a16="http://schemas.microsoft.com/office/drawing/2014/main" id="{8ADAEE54-A3B6-C902-481A-30B590881B13}"/>
                </a:ext>
              </a:extLst>
            </p:cNvPr>
            <p:cNvSpPr/>
            <p:nvPr/>
          </p:nvSpPr>
          <p:spPr>
            <a:xfrm>
              <a:off x="7412901" y="1167717"/>
              <a:ext cx="50776" cy="24736"/>
            </a:xfrm>
            <a:custGeom>
              <a:avLst/>
              <a:gdLst>
                <a:gd name="connsiteX0" fmla="*/ 51092 w 50776"/>
                <a:gd name="connsiteY0" fmla="*/ 8 h 24736"/>
                <a:gd name="connsiteX1" fmla="*/ 315 w 50776"/>
                <a:gd name="connsiteY1" fmla="*/ 8 h 24736"/>
              </a:gdLst>
              <a:ahLst/>
              <a:cxnLst>
                <a:cxn ang="0">
                  <a:pos x="connsiteX0" y="connsiteY0"/>
                </a:cxn>
                <a:cxn ang="0">
                  <a:pos x="connsiteX1" y="connsiteY1"/>
                </a:cxn>
              </a:cxnLst>
              <a:rect l="l" t="t" r="r" b="b"/>
              <a:pathLst>
                <a:path w="50776" h="24736">
                  <a:moveTo>
                    <a:pt x="51092" y="8"/>
                  </a:moveTo>
                  <a:lnTo>
                    <a:pt x="315" y="8"/>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577" name="Graphic 3">
            <a:extLst>
              <a:ext uri="{FF2B5EF4-FFF2-40B4-BE49-F238E27FC236}">
                <a16:creationId xmlns:a16="http://schemas.microsoft.com/office/drawing/2014/main" id="{98353275-F7E9-46BF-6865-3806B9196D86}"/>
              </a:ext>
            </a:extLst>
          </p:cNvPr>
          <p:cNvGrpSpPr/>
          <p:nvPr/>
        </p:nvGrpSpPr>
        <p:grpSpPr>
          <a:xfrm>
            <a:off x="7200191" y="1453286"/>
            <a:ext cx="24570" cy="33979"/>
            <a:chOff x="7385808" y="1132592"/>
            <a:chExt cx="50776" cy="70003"/>
          </a:xfrm>
        </p:grpSpPr>
        <p:sp>
          <p:nvSpPr>
            <p:cNvPr id="578" name="Freeform: Shape 577">
              <a:extLst>
                <a:ext uri="{FF2B5EF4-FFF2-40B4-BE49-F238E27FC236}">
                  <a16:creationId xmlns:a16="http://schemas.microsoft.com/office/drawing/2014/main" id="{C7BC7E93-EB60-7184-7AA7-E0F5DC709FAF}"/>
                </a:ext>
              </a:extLst>
            </p:cNvPr>
            <p:cNvSpPr/>
            <p:nvPr/>
          </p:nvSpPr>
          <p:spPr>
            <a:xfrm>
              <a:off x="7411286" y="1132592"/>
              <a:ext cx="17942" cy="70003"/>
            </a:xfrm>
            <a:custGeom>
              <a:avLst/>
              <a:gdLst>
                <a:gd name="connsiteX0" fmla="*/ 313 w 17942"/>
                <a:gd name="connsiteY0" fmla="*/ 8 h 70003"/>
                <a:gd name="connsiteX1" fmla="*/ 313 w 17942"/>
                <a:gd name="connsiteY1" fmla="*/ 70012 h 70003"/>
              </a:gdLst>
              <a:ahLst/>
              <a:cxnLst>
                <a:cxn ang="0">
                  <a:pos x="connsiteX0" y="connsiteY0"/>
                </a:cxn>
                <a:cxn ang="0">
                  <a:pos x="connsiteX1" y="connsiteY1"/>
                </a:cxn>
              </a:cxnLst>
              <a:rect l="l" t="t" r="r" b="b"/>
              <a:pathLst>
                <a:path w="17942" h="70003">
                  <a:moveTo>
                    <a:pt x="313" y="8"/>
                  </a:moveTo>
                  <a:lnTo>
                    <a:pt x="313" y="70012"/>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579" name="Freeform: Shape 578">
              <a:extLst>
                <a:ext uri="{FF2B5EF4-FFF2-40B4-BE49-F238E27FC236}">
                  <a16:creationId xmlns:a16="http://schemas.microsoft.com/office/drawing/2014/main" id="{351A1CDB-0E00-F6B0-4397-DCA28F41115B}"/>
                </a:ext>
              </a:extLst>
            </p:cNvPr>
            <p:cNvSpPr/>
            <p:nvPr/>
          </p:nvSpPr>
          <p:spPr>
            <a:xfrm>
              <a:off x="7385808" y="1167717"/>
              <a:ext cx="50776" cy="24736"/>
            </a:xfrm>
            <a:custGeom>
              <a:avLst/>
              <a:gdLst>
                <a:gd name="connsiteX0" fmla="*/ 51090 w 50776"/>
                <a:gd name="connsiteY0" fmla="*/ 8 h 24736"/>
                <a:gd name="connsiteX1" fmla="*/ 313 w 50776"/>
                <a:gd name="connsiteY1" fmla="*/ 8 h 24736"/>
              </a:gdLst>
              <a:ahLst/>
              <a:cxnLst>
                <a:cxn ang="0">
                  <a:pos x="connsiteX0" y="connsiteY0"/>
                </a:cxn>
                <a:cxn ang="0">
                  <a:pos x="connsiteX1" y="connsiteY1"/>
                </a:cxn>
              </a:cxnLst>
              <a:rect l="l" t="t" r="r" b="b"/>
              <a:pathLst>
                <a:path w="50776" h="24736">
                  <a:moveTo>
                    <a:pt x="51090" y="8"/>
                  </a:moveTo>
                  <a:lnTo>
                    <a:pt x="313" y="8"/>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580" name="Graphic 3">
            <a:extLst>
              <a:ext uri="{FF2B5EF4-FFF2-40B4-BE49-F238E27FC236}">
                <a16:creationId xmlns:a16="http://schemas.microsoft.com/office/drawing/2014/main" id="{B26307DE-35B7-1234-C80A-00C4E867C33A}"/>
              </a:ext>
            </a:extLst>
          </p:cNvPr>
          <p:cNvGrpSpPr/>
          <p:nvPr/>
        </p:nvGrpSpPr>
        <p:grpSpPr>
          <a:xfrm>
            <a:off x="7100780" y="1453286"/>
            <a:ext cx="24570" cy="33979"/>
            <a:chOff x="7180368" y="1132592"/>
            <a:chExt cx="50776" cy="70003"/>
          </a:xfrm>
        </p:grpSpPr>
        <p:sp>
          <p:nvSpPr>
            <p:cNvPr id="581" name="Freeform: Shape 580">
              <a:extLst>
                <a:ext uri="{FF2B5EF4-FFF2-40B4-BE49-F238E27FC236}">
                  <a16:creationId xmlns:a16="http://schemas.microsoft.com/office/drawing/2014/main" id="{81FCA90A-3155-DEDA-1F5A-5C4AE596BB40}"/>
                </a:ext>
              </a:extLst>
            </p:cNvPr>
            <p:cNvSpPr/>
            <p:nvPr/>
          </p:nvSpPr>
          <p:spPr>
            <a:xfrm>
              <a:off x="7205846" y="1132592"/>
              <a:ext cx="17942" cy="70003"/>
            </a:xfrm>
            <a:custGeom>
              <a:avLst/>
              <a:gdLst>
                <a:gd name="connsiteX0" fmla="*/ 302 w 17942"/>
                <a:gd name="connsiteY0" fmla="*/ 8 h 70003"/>
                <a:gd name="connsiteX1" fmla="*/ 302 w 17942"/>
                <a:gd name="connsiteY1" fmla="*/ 70012 h 70003"/>
              </a:gdLst>
              <a:ahLst/>
              <a:cxnLst>
                <a:cxn ang="0">
                  <a:pos x="connsiteX0" y="connsiteY0"/>
                </a:cxn>
                <a:cxn ang="0">
                  <a:pos x="connsiteX1" y="connsiteY1"/>
                </a:cxn>
              </a:cxnLst>
              <a:rect l="l" t="t" r="r" b="b"/>
              <a:pathLst>
                <a:path w="17942" h="70003">
                  <a:moveTo>
                    <a:pt x="302" y="8"/>
                  </a:moveTo>
                  <a:lnTo>
                    <a:pt x="302" y="70012"/>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582" name="Freeform: Shape 581">
              <a:extLst>
                <a:ext uri="{FF2B5EF4-FFF2-40B4-BE49-F238E27FC236}">
                  <a16:creationId xmlns:a16="http://schemas.microsoft.com/office/drawing/2014/main" id="{64767DBD-B620-4BB5-3B9E-C20511CB40F4}"/>
                </a:ext>
              </a:extLst>
            </p:cNvPr>
            <p:cNvSpPr/>
            <p:nvPr/>
          </p:nvSpPr>
          <p:spPr>
            <a:xfrm>
              <a:off x="7180368" y="1167717"/>
              <a:ext cx="50776" cy="24736"/>
            </a:xfrm>
            <a:custGeom>
              <a:avLst/>
              <a:gdLst>
                <a:gd name="connsiteX0" fmla="*/ 51079 w 50776"/>
                <a:gd name="connsiteY0" fmla="*/ 8 h 24736"/>
                <a:gd name="connsiteX1" fmla="*/ 302 w 50776"/>
                <a:gd name="connsiteY1" fmla="*/ 8 h 24736"/>
              </a:gdLst>
              <a:ahLst/>
              <a:cxnLst>
                <a:cxn ang="0">
                  <a:pos x="connsiteX0" y="connsiteY0"/>
                </a:cxn>
                <a:cxn ang="0">
                  <a:pos x="connsiteX1" y="connsiteY1"/>
                </a:cxn>
              </a:cxnLst>
              <a:rect l="l" t="t" r="r" b="b"/>
              <a:pathLst>
                <a:path w="50776" h="24736">
                  <a:moveTo>
                    <a:pt x="51079" y="8"/>
                  </a:moveTo>
                  <a:lnTo>
                    <a:pt x="302" y="8"/>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583" name="Graphic 3">
            <a:extLst>
              <a:ext uri="{FF2B5EF4-FFF2-40B4-BE49-F238E27FC236}">
                <a16:creationId xmlns:a16="http://schemas.microsoft.com/office/drawing/2014/main" id="{DEF18612-E991-D559-9071-DA220B14E592}"/>
              </a:ext>
            </a:extLst>
          </p:cNvPr>
          <p:cNvGrpSpPr/>
          <p:nvPr/>
        </p:nvGrpSpPr>
        <p:grpSpPr>
          <a:xfrm>
            <a:off x="6985391" y="1453286"/>
            <a:ext cx="24570" cy="33979"/>
            <a:chOff x="6941913" y="1132592"/>
            <a:chExt cx="50776" cy="70003"/>
          </a:xfrm>
        </p:grpSpPr>
        <p:sp>
          <p:nvSpPr>
            <p:cNvPr id="584" name="Freeform: Shape 583">
              <a:extLst>
                <a:ext uri="{FF2B5EF4-FFF2-40B4-BE49-F238E27FC236}">
                  <a16:creationId xmlns:a16="http://schemas.microsoft.com/office/drawing/2014/main" id="{9F0AB8E8-3FD1-F5BE-556B-22FD4F267B2B}"/>
                </a:ext>
              </a:extLst>
            </p:cNvPr>
            <p:cNvSpPr/>
            <p:nvPr/>
          </p:nvSpPr>
          <p:spPr>
            <a:xfrm>
              <a:off x="6967391" y="1132592"/>
              <a:ext cx="17942" cy="70003"/>
            </a:xfrm>
            <a:custGeom>
              <a:avLst/>
              <a:gdLst>
                <a:gd name="connsiteX0" fmla="*/ 289 w 17942"/>
                <a:gd name="connsiteY0" fmla="*/ 8 h 70003"/>
                <a:gd name="connsiteX1" fmla="*/ 289 w 17942"/>
                <a:gd name="connsiteY1" fmla="*/ 70012 h 70003"/>
              </a:gdLst>
              <a:ahLst/>
              <a:cxnLst>
                <a:cxn ang="0">
                  <a:pos x="connsiteX0" y="connsiteY0"/>
                </a:cxn>
                <a:cxn ang="0">
                  <a:pos x="connsiteX1" y="connsiteY1"/>
                </a:cxn>
              </a:cxnLst>
              <a:rect l="l" t="t" r="r" b="b"/>
              <a:pathLst>
                <a:path w="17942" h="70003">
                  <a:moveTo>
                    <a:pt x="289" y="8"/>
                  </a:moveTo>
                  <a:lnTo>
                    <a:pt x="289" y="70012"/>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585" name="Freeform: Shape 584">
              <a:extLst>
                <a:ext uri="{FF2B5EF4-FFF2-40B4-BE49-F238E27FC236}">
                  <a16:creationId xmlns:a16="http://schemas.microsoft.com/office/drawing/2014/main" id="{2659638D-8D3B-073C-5985-D5792931235C}"/>
                </a:ext>
              </a:extLst>
            </p:cNvPr>
            <p:cNvSpPr/>
            <p:nvPr/>
          </p:nvSpPr>
          <p:spPr>
            <a:xfrm>
              <a:off x="6941913" y="1167717"/>
              <a:ext cx="50776" cy="24736"/>
            </a:xfrm>
            <a:custGeom>
              <a:avLst/>
              <a:gdLst>
                <a:gd name="connsiteX0" fmla="*/ 51066 w 50776"/>
                <a:gd name="connsiteY0" fmla="*/ 8 h 24736"/>
                <a:gd name="connsiteX1" fmla="*/ 289 w 50776"/>
                <a:gd name="connsiteY1" fmla="*/ 8 h 24736"/>
              </a:gdLst>
              <a:ahLst/>
              <a:cxnLst>
                <a:cxn ang="0">
                  <a:pos x="connsiteX0" y="connsiteY0"/>
                </a:cxn>
                <a:cxn ang="0">
                  <a:pos x="connsiteX1" y="connsiteY1"/>
                </a:cxn>
              </a:cxnLst>
              <a:rect l="l" t="t" r="r" b="b"/>
              <a:pathLst>
                <a:path w="50776" h="24736">
                  <a:moveTo>
                    <a:pt x="51066" y="8"/>
                  </a:moveTo>
                  <a:lnTo>
                    <a:pt x="289" y="8"/>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586" name="Graphic 3">
            <a:extLst>
              <a:ext uri="{FF2B5EF4-FFF2-40B4-BE49-F238E27FC236}">
                <a16:creationId xmlns:a16="http://schemas.microsoft.com/office/drawing/2014/main" id="{E2E687AB-7245-0BEF-A112-559B0FBC3433}"/>
              </a:ext>
            </a:extLst>
          </p:cNvPr>
          <p:cNvGrpSpPr/>
          <p:nvPr/>
        </p:nvGrpSpPr>
        <p:grpSpPr>
          <a:xfrm>
            <a:off x="6910898" y="1453286"/>
            <a:ext cx="24570" cy="33979"/>
            <a:chOff x="6787967" y="1132592"/>
            <a:chExt cx="50776" cy="70003"/>
          </a:xfrm>
        </p:grpSpPr>
        <p:sp>
          <p:nvSpPr>
            <p:cNvPr id="587" name="Freeform: Shape 586">
              <a:extLst>
                <a:ext uri="{FF2B5EF4-FFF2-40B4-BE49-F238E27FC236}">
                  <a16:creationId xmlns:a16="http://schemas.microsoft.com/office/drawing/2014/main" id="{8E3A0A04-11CA-4485-6E7C-4DD50B8921E4}"/>
                </a:ext>
              </a:extLst>
            </p:cNvPr>
            <p:cNvSpPr/>
            <p:nvPr/>
          </p:nvSpPr>
          <p:spPr>
            <a:xfrm>
              <a:off x="6813446" y="1132592"/>
              <a:ext cx="17942" cy="70003"/>
            </a:xfrm>
            <a:custGeom>
              <a:avLst/>
              <a:gdLst>
                <a:gd name="connsiteX0" fmla="*/ 280 w 17942"/>
                <a:gd name="connsiteY0" fmla="*/ 8 h 70003"/>
                <a:gd name="connsiteX1" fmla="*/ 280 w 17942"/>
                <a:gd name="connsiteY1" fmla="*/ 70012 h 70003"/>
              </a:gdLst>
              <a:ahLst/>
              <a:cxnLst>
                <a:cxn ang="0">
                  <a:pos x="connsiteX0" y="connsiteY0"/>
                </a:cxn>
                <a:cxn ang="0">
                  <a:pos x="connsiteX1" y="connsiteY1"/>
                </a:cxn>
              </a:cxnLst>
              <a:rect l="l" t="t" r="r" b="b"/>
              <a:pathLst>
                <a:path w="17942" h="70003">
                  <a:moveTo>
                    <a:pt x="280" y="8"/>
                  </a:moveTo>
                  <a:lnTo>
                    <a:pt x="280" y="70012"/>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588" name="Freeform: Shape 587">
              <a:extLst>
                <a:ext uri="{FF2B5EF4-FFF2-40B4-BE49-F238E27FC236}">
                  <a16:creationId xmlns:a16="http://schemas.microsoft.com/office/drawing/2014/main" id="{26847734-19E1-7017-8222-EE6818F7A916}"/>
                </a:ext>
              </a:extLst>
            </p:cNvPr>
            <p:cNvSpPr/>
            <p:nvPr/>
          </p:nvSpPr>
          <p:spPr>
            <a:xfrm>
              <a:off x="6787967" y="1167717"/>
              <a:ext cx="50776" cy="24736"/>
            </a:xfrm>
            <a:custGeom>
              <a:avLst/>
              <a:gdLst>
                <a:gd name="connsiteX0" fmla="*/ 51057 w 50776"/>
                <a:gd name="connsiteY0" fmla="*/ 8 h 24736"/>
                <a:gd name="connsiteX1" fmla="*/ 280 w 50776"/>
                <a:gd name="connsiteY1" fmla="*/ 8 h 24736"/>
              </a:gdLst>
              <a:ahLst/>
              <a:cxnLst>
                <a:cxn ang="0">
                  <a:pos x="connsiteX0" y="connsiteY0"/>
                </a:cxn>
                <a:cxn ang="0">
                  <a:pos x="connsiteX1" y="connsiteY1"/>
                </a:cxn>
              </a:cxnLst>
              <a:rect l="l" t="t" r="r" b="b"/>
              <a:pathLst>
                <a:path w="50776" h="24736">
                  <a:moveTo>
                    <a:pt x="51057" y="8"/>
                  </a:moveTo>
                  <a:lnTo>
                    <a:pt x="280" y="8"/>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589" name="Graphic 3">
            <a:extLst>
              <a:ext uri="{FF2B5EF4-FFF2-40B4-BE49-F238E27FC236}">
                <a16:creationId xmlns:a16="http://schemas.microsoft.com/office/drawing/2014/main" id="{E73168F2-6BD0-8296-845D-74D48A6E12F3}"/>
              </a:ext>
            </a:extLst>
          </p:cNvPr>
          <p:cNvGrpSpPr/>
          <p:nvPr/>
        </p:nvGrpSpPr>
        <p:grpSpPr>
          <a:xfrm>
            <a:off x="6897527" y="1453286"/>
            <a:ext cx="24570" cy="33979"/>
            <a:chOff x="6760336" y="1132592"/>
            <a:chExt cx="50776" cy="70003"/>
          </a:xfrm>
        </p:grpSpPr>
        <p:sp>
          <p:nvSpPr>
            <p:cNvPr id="590" name="Freeform: Shape 589">
              <a:extLst>
                <a:ext uri="{FF2B5EF4-FFF2-40B4-BE49-F238E27FC236}">
                  <a16:creationId xmlns:a16="http://schemas.microsoft.com/office/drawing/2014/main" id="{03B1E1EB-37BC-9A7A-1027-E3F946477C12}"/>
                </a:ext>
              </a:extLst>
            </p:cNvPr>
            <p:cNvSpPr/>
            <p:nvPr/>
          </p:nvSpPr>
          <p:spPr>
            <a:xfrm>
              <a:off x="6785814" y="1132592"/>
              <a:ext cx="17942" cy="70003"/>
            </a:xfrm>
            <a:custGeom>
              <a:avLst/>
              <a:gdLst>
                <a:gd name="connsiteX0" fmla="*/ 279 w 17942"/>
                <a:gd name="connsiteY0" fmla="*/ 8 h 70003"/>
                <a:gd name="connsiteX1" fmla="*/ 279 w 17942"/>
                <a:gd name="connsiteY1" fmla="*/ 70012 h 70003"/>
              </a:gdLst>
              <a:ahLst/>
              <a:cxnLst>
                <a:cxn ang="0">
                  <a:pos x="connsiteX0" y="connsiteY0"/>
                </a:cxn>
                <a:cxn ang="0">
                  <a:pos x="connsiteX1" y="connsiteY1"/>
                </a:cxn>
              </a:cxnLst>
              <a:rect l="l" t="t" r="r" b="b"/>
              <a:pathLst>
                <a:path w="17942" h="70003">
                  <a:moveTo>
                    <a:pt x="279" y="8"/>
                  </a:moveTo>
                  <a:lnTo>
                    <a:pt x="279" y="70012"/>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591" name="Freeform: Shape 590">
              <a:extLst>
                <a:ext uri="{FF2B5EF4-FFF2-40B4-BE49-F238E27FC236}">
                  <a16:creationId xmlns:a16="http://schemas.microsoft.com/office/drawing/2014/main" id="{749E4087-9FCA-8F4D-34D0-5A0FF43F5AB6}"/>
                </a:ext>
              </a:extLst>
            </p:cNvPr>
            <p:cNvSpPr/>
            <p:nvPr/>
          </p:nvSpPr>
          <p:spPr>
            <a:xfrm>
              <a:off x="6760336" y="1167717"/>
              <a:ext cx="50776" cy="24736"/>
            </a:xfrm>
            <a:custGeom>
              <a:avLst/>
              <a:gdLst>
                <a:gd name="connsiteX0" fmla="*/ 51056 w 50776"/>
                <a:gd name="connsiteY0" fmla="*/ 8 h 24736"/>
                <a:gd name="connsiteX1" fmla="*/ 279 w 50776"/>
                <a:gd name="connsiteY1" fmla="*/ 8 h 24736"/>
              </a:gdLst>
              <a:ahLst/>
              <a:cxnLst>
                <a:cxn ang="0">
                  <a:pos x="connsiteX0" y="connsiteY0"/>
                </a:cxn>
                <a:cxn ang="0">
                  <a:pos x="connsiteX1" y="connsiteY1"/>
                </a:cxn>
              </a:cxnLst>
              <a:rect l="l" t="t" r="r" b="b"/>
              <a:pathLst>
                <a:path w="50776" h="24736">
                  <a:moveTo>
                    <a:pt x="51056" y="8"/>
                  </a:moveTo>
                  <a:lnTo>
                    <a:pt x="279" y="8"/>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592" name="Graphic 3">
            <a:extLst>
              <a:ext uri="{FF2B5EF4-FFF2-40B4-BE49-F238E27FC236}">
                <a16:creationId xmlns:a16="http://schemas.microsoft.com/office/drawing/2014/main" id="{4BC99335-B61D-A376-D99A-38CC5ABCAB43}"/>
              </a:ext>
            </a:extLst>
          </p:cNvPr>
          <p:cNvGrpSpPr/>
          <p:nvPr/>
        </p:nvGrpSpPr>
        <p:grpSpPr>
          <a:xfrm>
            <a:off x="6880075" y="1453286"/>
            <a:ext cx="24570" cy="33979"/>
            <a:chOff x="6724272" y="1132592"/>
            <a:chExt cx="50776" cy="70003"/>
          </a:xfrm>
        </p:grpSpPr>
        <p:sp>
          <p:nvSpPr>
            <p:cNvPr id="593" name="Freeform: Shape 592">
              <a:extLst>
                <a:ext uri="{FF2B5EF4-FFF2-40B4-BE49-F238E27FC236}">
                  <a16:creationId xmlns:a16="http://schemas.microsoft.com/office/drawing/2014/main" id="{753A4AAF-10FC-EAAF-6F09-3F8CEB99BF16}"/>
                </a:ext>
              </a:extLst>
            </p:cNvPr>
            <p:cNvSpPr/>
            <p:nvPr/>
          </p:nvSpPr>
          <p:spPr>
            <a:xfrm>
              <a:off x="6749750" y="1132592"/>
              <a:ext cx="17942" cy="70003"/>
            </a:xfrm>
            <a:custGeom>
              <a:avLst/>
              <a:gdLst>
                <a:gd name="connsiteX0" fmla="*/ 277 w 17942"/>
                <a:gd name="connsiteY0" fmla="*/ 8 h 70003"/>
                <a:gd name="connsiteX1" fmla="*/ 277 w 17942"/>
                <a:gd name="connsiteY1" fmla="*/ 70012 h 70003"/>
              </a:gdLst>
              <a:ahLst/>
              <a:cxnLst>
                <a:cxn ang="0">
                  <a:pos x="connsiteX0" y="connsiteY0"/>
                </a:cxn>
                <a:cxn ang="0">
                  <a:pos x="connsiteX1" y="connsiteY1"/>
                </a:cxn>
              </a:cxnLst>
              <a:rect l="l" t="t" r="r" b="b"/>
              <a:pathLst>
                <a:path w="17942" h="70003">
                  <a:moveTo>
                    <a:pt x="277" y="8"/>
                  </a:moveTo>
                  <a:lnTo>
                    <a:pt x="277" y="70012"/>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594" name="Freeform: Shape 593">
              <a:extLst>
                <a:ext uri="{FF2B5EF4-FFF2-40B4-BE49-F238E27FC236}">
                  <a16:creationId xmlns:a16="http://schemas.microsoft.com/office/drawing/2014/main" id="{4005F939-CF41-335E-5EDD-C381A4FEBD07}"/>
                </a:ext>
              </a:extLst>
            </p:cNvPr>
            <p:cNvSpPr/>
            <p:nvPr/>
          </p:nvSpPr>
          <p:spPr>
            <a:xfrm>
              <a:off x="6724272" y="1167717"/>
              <a:ext cx="50776" cy="24736"/>
            </a:xfrm>
            <a:custGeom>
              <a:avLst/>
              <a:gdLst>
                <a:gd name="connsiteX0" fmla="*/ 51054 w 50776"/>
                <a:gd name="connsiteY0" fmla="*/ 8 h 24736"/>
                <a:gd name="connsiteX1" fmla="*/ 277 w 50776"/>
                <a:gd name="connsiteY1" fmla="*/ 8 h 24736"/>
              </a:gdLst>
              <a:ahLst/>
              <a:cxnLst>
                <a:cxn ang="0">
                  <a:pos x="connsiteX0" y="connsiteY0"/>
                </a:cxn>
                <a:cxn ang="0">
                  <a:pos x="connsiteX1" y="connsiteY1"/>
                </a:cxn>
              </a:cxnLst>
              <a:rect l="l" t="t" r="r" b="b"/>
              <a:pathLst>
                <a:path w="50776" h="24736">
                  <a:moveTo>
                    <a:pt x="51054" y="8"/>
                  </a:moveTo>
                  <a:lnTo>
                    <a:pt x="277" y="8"/>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595" name="Graphic 3">
            <a:extLst>
              <a:ext uri="{FF2B5EF4-FFF2-40B4-BE49-F238E27FC236}">
                <a16:creationId xmlns:a16="http://schemas.microsoft.com/office/drawing/2014/main" id="{1CEDA03B-2D72-C8E9-F849-B3EEFCFBCB99}"/>
              </a:ext>
            </a:extLst>
          </p:cNvPr>
          <p:cNvGrpSpPr/>
          <p:nvPr/>
        </p:nvGrpSpPr>
        <p:grpSpPr>
          <a:xfrm>
            <a:off x="6872956" y="1453286"/>
            <a:ext cx="24570" cy="33979"/>
            <a:chOff x="6709559" y="1132592"/>
            <a:chExt cx="50776" cy="70003"/>
          </a:xfrm>
        </p:grpSpPr>
        <p:sp>
          <p:nvSpPr>
            <p:cNvPr id="596" name="Freeform: Shape 595">
              <a:extLst>
                <a:ext uri="{FF2B5EF4-FFF2-40B4-BE49-F238E27FC236}">
                  <a16:creationId xmlns:a16="http://schemas.microsoft.com/office/drawing/2014/main" id="{E3083FFD-693E-D1CE-A7C3-5631F92D4C3D}"/>
                </a:ext>
              </a:extLst>
            </p:cNvPr>
            <p:cNvSpPr/>
            <p:nvPr/>
          </p:nvSpPr>
          <p:spPr>
            <a:xfrm>
              <a:off x="6735037" y="1132592"/>
              <a:ext cx="17942" cy="70003"/>
            </a:xfrm>
            <a:custGeom>
              <a:avLst/>
              <a:gdLst>
                <a:gd name="connsiteX0" fmla="*/ 276 w 17942"/>
                <a:gd name="connsiteY0" fmla="*/ 8 h 70003"/>
                <a:gd name="connsiteX1" fmla="*/ 276 w 17942"/>
                <a:gd name="connsiteY1" fmla="*/ 70012 h 70003"/>
              </a:gdLst>
              <a:ahLst/>
              <a:cxnLst>
                <a:cxn ang="0">
                  <a:pos x="connsiteX0" y="connsiteY0"/>
                </a:cxn>
                <a:cxn ang="0">
                  <a:pos x="connsiteX1" y="connsiteY1"/>
                </a:cxn>
              </a:cxnLst>
              <a:rect l="l" t="t" r="r" b="b"/>
              <a:pathLst>
                <a:path w="17942" h="70003">
                  <a:moveTo>
                    <a:pt x="276" y="8"/>
                  </a:moveTo>
                  <a:lnTo>
                    <a:pt x="276" y="70012"/>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597" name="Freeform: Shape 596">
              <a:extLst>
                <a:ext uri="{FF2B5EF4-FFF2-40B4-BE49-F238E27FC236}">
                  <a16:creationId xmlns:a16="http://schemas.microsoft.com/office/drawing/2014/main" id="{34573264-53C6-2995-6F3C-CCA6E39D7431}"/>
                </a:ext>
              </a:extLst>
            </p:cNvPr>
            <p:cNvSpPr/>
            <p:nvPr/>
          </p:nvSpPr>
          <p:spPr>
            <a:xfrm>
              <a:off x="6709559" y="1167717"/>
              <a:ext cx="50776" cy="24736"/>
            </a:xfrm>
            <a:custGeom>
              <a:avLst/>
              <a:gdLst>
                <a:gd name="connsiteX0" fmla="*/ 51053 w 50776"/>
                <a:gd name="connsiteY0" fmla="*/ 8 h 24736"/>
                <a:gd name="connsiteX1" fmla="*/ 276 w 50776"/>
                <a:gd name="connsiteY1" fmla="*/ 8 h 24736"/>
              </a:gdLst>
              <a:ahLst/>
              <a:cxnLst>
                <a:cxn ang="0">
                  <a:pos x="connsiteX0" y="connsiteY0"/>
                </a:cxn>
                <a:cxn ang="0">
                  <a:pos x="connsiteX1" y="connsiteY1"/>
                </a:cxn>
              </a:cxnLst>
              <a:rect l="l" t="t" r="r" b="b"/>
              <a:pathLst>
                <a:path w="50776" h="24736">
                  <a:moveTo>
                    <a:pt x="51053" y="8"/>
                  </a:moveTo>
                  <a:lnTo>
                    <a:pt x="276" y="8"/>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598" name="Graphic 3">
            <a:extLst>
              <a:ext uri="{FF2B5EF4-FFF2-40B4-BE49-F238E27FC236}">
                <a16:creationId xmlns:a16="http://schemas.microsoft.com/office/drawing/2014/main" id="{3D312D58-0329-B705-76F7-421B968E028D}"/>
              </a:ext>
            </a:extLst>
          </p:cNvPr>
          <p:cNvGrpSpPr/>
          <p:nvPr/>
        </p:nvGrpSpPr>
        <p:grpSpPr>
          <a:xfrm>
            <a:off x="6870524" y="1453286"/>
            <a:ext cx="24570" cy="33979"/>
            <a:chOff x="6704535" y="1132592"/>
            <a:chExt cx="50776" cy="70003"/>
          </a:xfrm>
        </p:grpSpPr>
        <p:sp>
          <p:nvSpPr>
            <p:cNvPr id="599" name="Freeform: Shape 598">
              <a:extLst>
                <a:ext uri="{FF2B5EF4-FFF2-40B4-BE49-F238E27FC236}">
                  <a16:creationId xmlns:a16="http://schemas.microsoft.com/office/drawing/2014/main" id="{3D0914EC-624C-B7C0-47A7-C7C6E3398505}"/>
                </a:ext>
              </a:extLst>
            </p:cNvPr>
            <p:cNvSpPr/>
            <p:nvPr/>
          </p:nvSpPr>
          <p:spPr>
            <a:xfrm>
              <a:off x="6730014" y="1132592"/>
              <a:ext cx="17942" cy="70003"/>
            </a:xfrm>
            <a:custGeom>
              <a:avLst/>
              <a:gdLst>
                <a:gd name="connsiteX0" fmla="*/ 275 w 17942"/>
                <a:gd name="connsiteY0" fmla="*/ 8 h 70003"/>
                <a:gd name="connsiteX1" fmla="*/ 275 w 17942"/>
                <a:gd name="connsiteY1" fmla="*/ 70012 h 70003"/>
              </a:gdLst>
              <a:ahLst/>
              <a:cxnLst>
                <a:cxn ang="0">
                  <a:pos x="connsiteX0" y="connsiteY0"/>
                </a:cxn>
                <a:cxn ang="0">
                  <a:pos x="connsiteX1" y="connsiteY1"/>
                </a:cxn>
              </a:cxnLst>
              <a:rect l="l" t="t" r="r" b="b"/>
              <a:pathLst>
                <a:path w="17942" h="70003">
                  <a:moveTo>
                    <a:pt x="275" y="8"/>
                  </a:moveTo>
                  <a:lnTo>
                    <a:pt x="275" y="70012"/>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600" name="Freeform: Shape 599">
              <a:extLst>
                <a:ext uri="{FF2B5EF4-FFF2-40B4-BE49-F238E27FC236}">
                  <a16:creationId xmlns:a16="http://schemas.microsoft.com/office/drawing/2014/main" id="{F4F44435-2710-B067-23A8-0E9176EC7BF7}"/>
                </a:ext>
              </a:extLst>
            </p:cNvPr>
            <p:cNvSpPr/>
            <p:nvPr/>
          </p:nvSpPr>
          <p:spPr>
            <a:xfrm>
              <a:off x="6704535" y="1167717"/>
              <a:ext cx="50776" cy="24736"/>
            </a:xfrm>
            <a:custGeom>
              <a:avLst/>
              <a:gdLst>
                <a:gd name="connsiteX0" fmla="*/ 51052 w 50776"/>
                <a:gd name="connsiteY0" fmla="*/ 8 h 24736"/>
                <a:gd name="connsiteX1" fmla="*/ 275 w 50776"/>
                <a:gd name="connsiteY1" fmla="*/ 8 h 24736"/>
              </a:gdLst>
              <a:ahLst/>
              <a:cxnLst>
                <a:cxn ang="0">
                  <a:pos x="connsiteX0" y="connsiteY0"/>
                </a:cxn>
                <a:cxn ang="0">
                  <a:pos x="connsiteX1" y="connsiteY1"/>
                </a:cxn>
              </a:cxnLst>
              <a:rect l="l" t="t" r="r" b="b"/>
              <a:pathLst>
                <a:path w="50776" h="24736">
                  <a:moveTo>
                    <a:pt x="51052" y="8"/>
                  </a:moveTo>
                  <a:lnTo>
                    <a:pt x="275" y="8"/>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601" name="Graphic 3">
            <a:extLst>
              <a:ext uri="{FF2B5EF4-FFF2-40B4-BE49-F238E27FC236}">
                <a16:creationId xmlns:a16="http://schemas.microsoft.com/office/drawing/2014/main" id="{1813E5E5-DDF9-D925-C905-B568958F4FA0}"/>
              </a:ext>
            </a:extLst>
          </p:cNvPr>
          <p:cNvGrpSpPr/>
          <p:nvPr/>
        </p:nvGrpSpPr>
        <p:grpSpPr>
          <a:xfrm>
            <a:off x="6862885" y="1428551"/>
            <a:ext cx="24570" cy="33979"/>
            <a:chOff x="6688746" y="1081635"/>
            <a:chExt cx="50776" cy="70003"/>
          </a:xfrm>
        </p:grpSpPr>
        <p:sp>
          <p:nvSpPr>
            <p:cNvPr id="602" name="Freeform: Shape 601">
              <a:extLst>
                <a:ext uri="{FF2B5EF4-FFF2-40B4-BE49-F238E27FC236}">
                  <a16:creationId xmlns:a16="http://schemas.microsoft.com/office/drawing/2014/main" id="{B393F0BC-8D59-D3D1-C49C-FA8245B72389}"/>
                </a:ext>
              </a:extLst>
            </p:cNvPr>
            <p:cNvSpPr/>
            <p:nvPr/>
          </p:nvSpPr>
          <p:spPr>
            <a:xfrm>
              <a:off x="6714224" y="1081635"/>
              <a:ext cx="17942" cy="70003"/>
            </a:xfrm>
            <a:custGeom>
              <a:avLst/>
              <a:gdLst>
                <a:gd name="connsiteX0" fmla="*/ 275 w 17942"/>
                <a:gd name="connsiteY0" fmla="*/ 6 h 70003"/>
                <a:gd name="connsiteX1" fmla="*/ 275 w 17942"/>
                <a:gd name="connsiteY1" fmla="*/ 70010 h 70003"/>
              </a:gdLst>
              <a:ahLst/>
              <a:cxnLst>
                <a:cxn ang="0">
                  <a:pos x="connsiteX0" y="connsiteY0"/>
                </a:cxn>
                <a:cxn ang="0">
                  <a:pos x="connsiteX1" y="connsiteY1"/>
                </a:cxn>
              </a:cxnLst>
              <a:rect l="l" t="t" r="r" b="b"/>
              <a:pathLst>
                <a:path w="17942" h="70003">
                  <a:moveTo>
                    <a:pt x="275" y="6"/>
                  </a:moveTo>
                  <a:lnTo>
                    <a:pt x="275" y="70010"/>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603" name="Freeform: Shape 602">
              <a:extLst>
                <a:ext uri="{FF2B5EF4-FFF2-40B4-BE49-F238E27FC236}">
                  <a16:creationId xmlns:a16="http://schemas.microsoft.com/office/drawing/2014/main" id="{56DC5593-661A-7105-3204-2338EE052EA8}"/>
                </a:ext>
              </a:extLst>
            </p:cNvPr>
            <p:cNvSpPr/>
            <p:nvPr/>
          </p:nvSpPr>
          <p:spPr>
            <a:xfrm>
              <a:off x="6688746" y="1116760"/>
              <a:ext cx="50776" cy="24736"/>
            </a:xfrm>
            <a:custGeom>
              <a:avLst/>
              <a:gdLst>
                <a:gd name="connsiteX0" fmla="*/ 51052 w 50776"/>
                <a:gd name="connsiteY0" fmla="*/ 6 h 24736"/>
                <a:gd name="connsiteX1" fmla="*/ 275 w 50776"/>
                <a:gd name="connsiteY1" fmla="*/ 6 h 24736"/>
              </a:gdLst>
              <a:ahLst/>
              <a:cxnLst>
                <a:cxn ang="0">
                  <a:pos x="connsiteX0" y="connsiteY0"/>
                </a:cxn>
                <a:cxn ang="0">
                  <a:pos x="connsiteX1" y="connsiteY1"/>
                </a:cxn>
              </a:cxnLst>
              <a:rect l="l" t="t" r="r" b="b"/>
              <a:pathLst>
                <a:path w="50776" h="24736">
                  <a:moveTo>
                    <a:pt x="51052" y="6"/>
                  </a:moveTo>
                  <a:lnTo>
                    <a:pt x="275" y="6"/>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604" name="Graphic 3">
            <a:extLst>
              <a:ext uri="{FF2B5EF4-FFF2-40B4-BE49-F238E27FC236}">
                <a16:creationId xmlns:a16="http://schemas.microsoft.com/office/drawing/2014/main" id="{2B2CEE00-5541-ACD6-85ED-F01133EAE62B}"/>
              </a:ext>
            </a:extLst>
          </p:cNvPr>
          <p:cNvGrpSpPr/>
          <p:nvPr/>
        </p:nvGrpSpPr>
        <p:grpSpPr>
          <a:xfrm>
            <a:off x="6860019" y="1428551"/>
            <a:ext cx="24570" cy="33979"/>
            <a:chOff x="6682825" y="1081635"/>
            <a:chExt cx="50776" cy="70003"/>
          </a:xfrm>
        </p:grpSpPr>
        <p:sp>
          <p:nvSpPr>
            <p:cNvPr id="605" name="Freeform: Shape 604">
              <a:extLst>
                <a:ext uri="{FF2B5EF4-FFF2-40B4-BE49-F238E27FC236}">
                  <a16:creationId xmlns:a16="http://schemas.microsoft.com/office/drawing/2014/main" id="{6FA4BED7-EDC8-FE06-743F-CB5D57C3D91E}"/>
                </a:ext>
              </a:extLst>
            </p:cNvPr>
            <p:cNvSpPr/>
            <p:nvPr/>
          </p:nvSpPr>
          <p:spPr>
            <a:xfrm>
              <a:off x="6708303" y="1081635"/>
              <a:ext cx="17942" cy="70003"/>
            </a:xfrm>
            <a:custGeom>
              <a:avLst/>
              <a:gdLst>
                <a:gd name="connsiteX0" fmla="*/ 274 w 17942"/>
                <a:gd name="connsiteY0" fmla="*/ 6 h 70003"/>
                <a:gd name="connsiteX1" fmla="*/ 274 w 17942"/>
                <a:gd name="connsiteY1" fmla="*/ 70010 h 70003"/>
              </a:gdLst>
              <a:ahLst/>
              <a:cxnLst>
                <a:cxn ang="0">
                  <a:pos x="connsiteX0" y="connsiteY0"/>
                </a:cxn>
                <a:cxn ang="0">
                  <a:pos x="connsiteX1" y="connsiteY1"/>
                </a:cxn>
              </a:cxnLst>
              <a:rect l="l" t="t" r="r" b="b"/>
              <a:pathLst>
                <a:path w="17942" h="70003">
                  <a:moveTo>
                    <a:pt x="274" y="6"/>
                  </a:moveTo>
                  <a:lnTo>
                    <a:pt x="274" y="70010"/>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606" name="Freeform: Shape 605">
              <a:extLst>
                <a:ext uri="{FF2B5EF4-FFF2-40B4-BE49-F238E27FC236}">
                  <a16:creationId xmlns:a16="http://schemas.microsoft.com/office/drawing/2014/main" id="{E02C9F39-88B8-8B25-889C-A308EB489A02}"/>
                </a:ext>
              </a:extLst>
            </p:cNvPr>
            <p:cNvSpPr/>
            <p:nvPr/>
          </p:nvSpPr>
          <p:spPr>
            <a:xfrm>
              <a:off x="6682825" y="1116760"/>
              <a:ext cx="50776" cy="24736"/>
            </a:xfrm>
            <a:custGeom>
              <a:avLst/>
              <a:gdLst>
                <a:gd name="connsiteX0" fmla="*/ 51051 w 50776"/>
                <a:gd name="connsiteY0" fmla="*/ 6 h 24736"/>
                <a:gd name="connsiteX1" fmla="*/ 274 w 50776"/>
                <a:gd name="connsiteY1" fmla="*/ 6 h 24736"/>
              </a:gdLst>
              <a:ahLst/>
              <a:cxnLst>
                <a:cxn ang="0">
                  <a:pos x="connsiteX0" y="connsiteY0"/>
                </a:cxn>
                <a:cxn ang="0">
                  <a:pos x="connsiteX1" y="connsiteY1"/>
                </a:cxn>
              </a:cxnLst>
              <a:rect l="l" t="t" r="r" b="b"/>
              <a:pathLst>
                <a:path w="50776" h="24736">
                  <a:moveTo>
                    <a:pt x="51051" y="6"/>
                  </a:moveTo>
                  <a:lnTo>
                    <a:pt x="274" y="6"/>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607" name="Graphic 3">
            <a:extLst>
              <a:ext uri="{FF2B5EF4-FFF2-40B4-BE49-F238E27FC236}">
                <a16:creationId xmlns:a16="http://schemas.microsoft.com/office/drawing/2014/main" id="{C6245BF2-7D88-6D9B-4BE5-9A0E75218421}"/>
              </a:ext>
            </a:extLst>
          </p:cNvPr>
          <p:cNvGrpSpPr/>
          <p:nvPr/>
        </p:nvGrpSpPr>
        <p:grpSpPr>
          <a:xfrm>
            <a:off x="6856373" y="1428551"/>
            <a:ext cx="24570" cy="33979"/>
            <a:chOff x="6675289" y="1081635"/>
            <a:chExt cx="50776" cy="70003"/>
          </a:xfrm>
        </p:grpSpPr>
        <p:sp>
          <p:nvSpPr>
            <p:cNvPr id="608" name="Freeform: Shape 607">
              <a:extLst>
                <a:ext uri="{FF2B5EF4-FFF2-40B4-BE49-F238E27FC236}">
                  <a16:creationId xmlns:a16="http://schemas.microsoft.com/office/drawing/2014/main" id="{51ACC49D-3EE6-964D-4013-E332F1DC8A64}"/>
                </a:ext>
              </a:extLst>
            </p:cNvPr>
            <p:cNvSpPr/>
            <p:nvPr/>
          </p:nvSpPr>
          <p:spPr>
            <a:xfrm>
              <a:off x="6700767" y="1081635"/>
              <a:ext cx="17942" cy="70003"/>
            </a:xfrm>
            <a:custGeom>
              <a:avLst/>
              <a:gdLst>
                <a:gd name="connsiteX0" fmla="*/ 274 w 17942"/>
                <a:gd name="connsiteY0" fmla="*/ 6 h 70003"/>
                <a:gd name="connsiteX1" fmla="*/ 274 w 17942"/>
                <a:gd name="connsiteY1" fmla="*/ 70010 h 70003"/>
              </a:gdLst>
              <a:ahLst/>
              <a:cxnLst>
                <a:cxn ang="0">
                  <a:pos x="connsiteX0" y="connsiteY0"/>
                </a:cxn>
                <a:cxn ang="0">
                  <a:pos x="connsiteX1" y="connsiteY1"/>
                </a:cxn>
              </a:cxnLst>
              <a:rect l="l" t="t" r="r" b="b"/>
              <a:pathLst>
                <a:path w="17942" h="70003">
                  <a:moveTo>
                    <a:pt x="274" y="6"/>
                  </a:moveTo>
                  <a:lnTo>
                    <a:pt x="274" y="70010"/>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609" name="Freeform: Shape 608">
              <a:extLst>
                <a:ext uri="{FF2B5EF4-FFF2-40B4-BE49-F238E27FC236}">
                  <a16:creationId xmlns:a16="http://schemas.microsoft.com/office/drawing/2014/main" id="{351827F1-B5F9-3947-F064-5581B6542B59}"/>
                </a:ext>
              </a:extLst>
            </p:cNvPr>
            <p:cNvSpPr/>
            <p:nvPr/>
          </p:nvSpPr>
          <p:spPr>
            <a:xfrm>
              <a:off x="6675289" y="1116760"/>
              <a:ext cx="50776" cy="24736"/>
            </a:xfrm>
            <a:custGeom>
              <a:avLst/>
              <a:gdLst>
                <a:gd name="connsiteX0" fmla="*/ 51051 w 50776"/>
                <a:gd name="connsiteY0" fmla="*/ 6 h 24736"/>
                <a:gd name="connsiteX1" fmla="*/ 274 w 50776"/>
                <a:gd name="connsiteY1" fmla="*/ 6 h 24736"/>
              </a:gdLst>
              <a:ahLst/>
              <a:cxnLst>
                <a:cxn ang="0">
                  <a:pos x="connsiteX0" y="connsiteY0"/>
                </a:cxn>
                <a:cxn ang="0">
                  <a:pos x="connsiteX1" y="connsiteY1"/>
                </a:cxn>
              </a:cxnLst>
              <a:rect l="l" t="t" r="r" b="b"/>
              <a:pathLst>
                <a:path w="50776" h="24736">
                  <a:moveTo>
                    <a:pt x="51051" y="6"/>
                  </a:moveTo>
                  <a:lnTo>
                    <a:pt x="274" y="6"/>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610" name="Graphic 3">
            <a:extLst>
              <a:ext uri="{FF2B5EF4-FFF2-40B4-BE49-F238E27FC236}">
                <a16:creationId xmlns:a16="http://schemas.microsoft.com/office/drawing/2014/main" id="{2C4FC92A-7A70-F5CA-50D4-DF6614DD9024}"/>
              </a:ext>
            </a:extLst>
          </p:cNvPr>
          <p:cNvGrpSpPr/>
          <p:nvPr/>
        </p:nvGrpSpPr>
        <p:grpSpPr>
          <a:xfrm>
            <a:off x="6849514" y="1428551"/>
            <a:ext cx="24570" cy="33979"/>
            <a:chOff x="6661115" y="1081635"/>
            <a:chExt cx="50776" cy="70003"/>
          </a:xfrm>
        </p:grpSpPr>
        <p:sp>
          <p:nvSpPr>
            <p:cNvPr id="611" name="Freeform: Shape 610">
              <a:extLst>
                <a:ext uri="{FF2B5EF4-FFF2-40B4-BE49-F238E27FC236}">
                  <a16:creationId xmlns:a16="http://schemas.microsoft.com/office/drawing/2014/main" id="{D295772C-07A6-ABE1-0859-C629AB77BD2E}"/>
                </a:ext>
              </a:extLst>
            </p:cNvPr>
            <p:cNvSpPr/>
            <p:nvPr/>
          </p:nvSpPr>
          <p:spPr>
            <a:xfrm>
              <a:off x="6686593" y="1081635"/>
              <a:ext cx="17942" cy="70003"/>
            </a:xfrm>
            <a:custGeom>
              <a:avLst/>
              <a:gdLst>
                <a:gd name="connsiteX0" fmla="*/ 273 w 17942"/>
                <a:gd name="connsiteY0" fmla="*/ 6 h 70003"/>
                <a:gd name="connsiteX1" fmla="*/ 273 w 17942"/>
                <a:gd name="connsiteY1" fmla="*/ 70010 h 70003"/>
              </a:gdLst>
              <a:ahLst/>
              <a:cxnLst>
                <a:cxn ang="0">
                  <a:pos x="connsiteX0" y="connsiteY0"/>
                </a:cxn>
                <a:cxn ang="0">
                  <a:pos x="connsiteX1" y="connsiteY1"/>
                </a:cxn>
              </a:cxnLst>
              <a:rect l="l" t="t" r="r" b="b"/>
              <a:pathLst>
                <a:path w="17942" h="70003">
                  <a:moveTo>
                    <a:pt x="273" y="6"/>
                  </a:moveTo>
                  <a:lnTo>
                    <a:pt x="273" y="70010"/>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612" name="Freeform: Shape 611">
              <a:extLst>
                <a:ext uri="{FF2B5EF4-FFF2-40B4-BE49-F238E27FC236}">
                  <a16:creationId xmlns:a16="http://schemas.microsoft.com/office/drawing/2014/main" id="{1DF0A2FC-EAFA-0CA1-6E58-A240BA809488}"/>
                </a:ext>
              </a:extLst>
            </p:cNvPr>
            <p:cNvSpPr/>
            <p:nvPr/>
          </p:nvSpPr>
          <p:spPr>
            <a:xfrm>
              <a:off x="6661115" y="1116760"/>
              <a:ext cx="50776" cy="24736"/>
            </a:xfrm>
            <a:custGeom>
              <a:avLst/>
              <a:gdLst>
                <a:gd name="connsiteX0" fmla="*/ 51050 w 50776"/>
                <a:gd name="connsiteY0" fmla="*/ 6 h 24736"/>
                <a:gd name="connsiteX1" fmla="*/ 273 w 50776"/>
                <a:gd name="connsiteY1" fmla="*/ 6 h 24736"/>
              </a:gdLst>
              <a:ahLst/>
              <a:cxnLst>
                <a:cxn ang="0">
                  <a:pos x="connsiteX0" y="connsiteY0"/>
                </a:cxn>
                <a:cxn ang="0">
                  <a:pos x="connsiteX1" y="connsiteY1"/>
                </a:cxn>
              </a:cxnLst>
              <a:rect l="l" t="t" r="r" b="b"/>
              <a:pathLst>
                <a:path w="50776" h="24736">
                  <a:moveTo>
                    <a:pt x="51050" y="6"/>
                  </a:moveTo>
                  <a:lnTo>
                    <a:pt x="273" y="6"/>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613" name="Graphic 3">
            <a:extLst>
              <a:ext uri="{FF2B5EF4-FFF2-40B4-BE49-F238E27FC236}">
                <a16:creationId xmlns:a16="http://schemas.microsoft.com/office/drawing/2014/main" id="{0C90ED89-CABF-60AE-8385-D4631196E1B5}"/>
              </a:ext>
            </a:extLst>
          </p:cNvPr>
          <p:cNvGrpSpPr/>
          <p:nvPr/>
        </p:nvGrpSpPr>
        <p:grpSpPr>
          <a:xfrm>
            <a:off x="6532436" y="1405499"/>
            <a:ext cx="24570" cy="33979"/>
            <a:chOff x="6005858" y="1034141"/>
            <a:chExt cx="50776" cy="70003"/>
          </a:xfrm>
        </p:grpSpPr>
        <p:sp>
          <p:nvSpPr>
            <p:cNvPr id="614" name="Freeform: Shape 613">
              <a:extLst>
                <a:ext uri="{FF2B5EF4-FFF2-40B4-BE49-F238E27FC236}">
                  <a16:creationId xmlns:a16="http://schemas.microsoft.com/office/drawing/2014/main" id="{7B02FBAA-F09F-D606-27EB-D5A99A0C7A49}"/>
                </a:ext>
              </a:extLst>
            </p:cNvPr>
            <p:cNvSpPr/>
            <p:nvPr/>
          </p:nvSpPr>
          <p:spPr>
            <a:xfrm>
              <a:off x="6031336" y="1034141"/>
              <a:ext cx="17942" cy="70003"/>
            </a:xfrm>
            <a:custGeom>
              <a:avLst/>
              <a:gdLst>
                <a:gd name="connsiteX0" fmla="*/ 236 w 17942"/>
                <a:gd name="connsiteY0" fmla="*/ 4 h 70003"/>
                <a:gd name="connsiteX1" fmla="*/ 236 w 17942"/>
                <a:gd name="connsiteY1" fmla="*/ 70008 h 70003"/>
              </a:gdLst>
              <a:ahLst/>
              <a:cxnLst>
                <a:cxn ang="0">
                  <a:pos x="connsiteX0" y="connsiteY0"/>
                </a:cxn>
                <a:cxn ang="0">
                  <a:pos x="connsiteX1" y="connsiteY1"/>
                </a:cxn>
              </a:cxnLst>
              <a:rect l="l" t="t" r="r" b="b"/>
              <a:pathLst>
                <a:path w="17942" h="70003">
                  <a:moveTo>
                    <a:pt x="236" y="4"/>
                  </a:moveTo>
                  <a:lnTo>
                    <a:pt x="236" y="70008"/>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615" name="Freeform: Shape 614">
              <a:extLst>
                <a:ext uri="{FF2B5EF4-FFF2-40B4-BE49-F238E27FC236}">
                  <a16:creationId xmlns:a16="http://schemas.microsoft.com/office/drawing/2014/main" id="{C246B4D5-F9F1-98DC-5101-C0849E0E59AC}"/>
                </a:ext>
              </a:extLst>
            </p:cNvPr>
            <p:cNvSpPr/>
            <p:nvPr/>
          </p:nvSpPr>
          <p:spPr>
            <a:xfrm>
              <a:off x="6005858" y="1069267"/>
              <a:ext cx="50776" cy="24736"/>
            </a:xfrm>
            <a:custGeom>
              <a:avLst/>
              <a:gdLst>
                <a:gd name="connsiteX0" fmla="*/ 51013 w 50776"/>
                <a:gd name="connsiteY0" fmla="*/ 4 h 24736"/>
                <a:gd name="connsiteX1" fmla="*/ 236 w 50776"/>
                <a:gd name="connsiteY1" fmla="*/ 4 h 24736"/>
              </a:gdLst>
              <a:ahLst/>
              <a:cxnLst>
                <a:cxn ang="0">
                  <a:pos x="connsiteX0" y="connsiteY0"/>
                </a:cxn>
                <a:cxn ang="0">
                  <a:pos x="connsiteX1" y="connsiteY1"/>
                </a:cxn>
              </a:cxnLst>
              <a:rect l="l" t="t" r="r" b="b"/>
              <a:pathLst>
                <a:path w="50776" h="24736">
                  <a:moveTo>
                    <a:pt x="51013" y="4"/>
                  </a:moveTo>
                  <a:lnTo>
                    <a:pt x="236" y="4"/>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616" name="Graphic 3">
            <a:extLst>
              <a:ext uri="{FF2B5EF4-FFF2-40B4-BE49-F238E27FC236}">
                <a16:creationId xmlns:a16="http://schemas.microsoft.com/office/drawing/2014/main" id="{4753F054-D2AA-955D-0D37-10FEDB92693F}"/>
              </a:ext>
            </a:extLst>
          </p:cNvPr>
          <p:cNvGrpSpPr/>
          <p:nvPr/>
        </p:nvGrpSpPr>
        <p:grpSpPr>
          <a:xfrm>
            <a:off x="6514724" y="1405499"/>
            <a:ext cx="24570" cy="33979"/>
            <a:chOff x="5969256" y="1034141"/>
            <a:chExt cx="50776" cy="70003"/>
          </a:xfrm>
        </p:grpSpPr>
        <p:sp>
          <p:nvSpPr>
            <p:cNvPr id="617" name="Freeform: Shape 616">
              <a:extLst>
                <a:ext uri="{FF2B5EF4-FFF2-40B4-BE49-F238E27FC236}">
                  <a16:creationId xmlns:a16="http://schemas.microsoft.com/office/drawing/2014/main" id="{E20DB7A3-CB9D-1B0B-F7DF-D85356B92C5A}"/>
                </a:ext>
              </a:extLst>
            </p:cNvPr>
            <p:cNvSpPr/>
            <p:nvPr/>
          </p:nvSpPr>
          <p:spPr>
            <a:xfrm>
              <a:off x="5994734" y="1034141"/>
              <a:ext cx="17942" cy="70003"/>
            </a:xfrm>
            <a:custGeom>
              <a:avLst/>
              <a:gdLst>
                <a:gd name="connsiteX0" fmla="*/ 234 w 17942"/>
                <a:gd name="connsiteY0" fmla="*/ 4 h 70003"/>
                <a:gd name="connsiteX1" fmla="*/ 234 w 17942"/>
                <a:gd name="connsiteY1" fmla="*/ 70008 h 70003"/>
              </a:gdLst>
              <a:ahLst/>
              <a:cxnLst>
                <a:cxn ang="0">
                  <a:pos x="connsiteX0" y="connsiteY0"/>
                </a:cxn>
                <a:cxn ang="0">
                  <a:pos x="connsiteX1" y="connsiteY1"/>
                </a:cxn>
              </a:cxnLst>
              <a:rect l="l" t="t" r="r" b="b"/>
              <a:pathLst>
                <a:path w="17942" h="70003">
                  <a:moveTo>
                    <a:pt x="234" y="4"/>
                  </a:moveTo>
                  <a:lnTo>
                    <a:pt x="234" y="70008"/>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618" name="Freeform: Shape 617">
              <a:extLst>
                <a:ext uri="{FF2B5EF4-FFF2-40B4-BE49-F238E27FC236}">
                  <a16:creationId xmlns:a16="http://schemas.microsoft.com/office/drawing/2014/main" id="{59479267-AFAA-4571-CB57-B8C6647C6D47}"/>
                </a:ext>
              </a:extLst>
            </p:cNvPr>
            <p:cNvSpPr/>
            <p:nvPr/>
          </p:nvSpPr>
          <p:spPr>
            <a:xfrm>
              <a:off x="5969256" y="1069267"/>
              <a:ext cx="50776" cy="24736"/>
            </a:xfrm>
            <a:custGeom>
              <a:avLst/>
              <a:gdLst>
                <a:gd name="connsiteX0" fmla="*/ 51011 w 50776"/>
                <a:gd name="connsiteY0" fmla="*/ 4 h 24736"/>
                <a:gd name="connsiteX1" fmla="*/ 234 w 50776"/>
                <a:gd name="connsiteY1" fmla="*/ 4 h 24736"/>
              </a:gdLst>
              <a:ahLst/>
              <a:cxnLst>
                <a:cxn ang="0">
                  <a:pos x="connsiteX0" y="connsiteY0"/>
                </a:cxn>
                <a:cxn ang="0">
                  <a:pos x="connsiteX1" y="connsiteY1"/>
                </a:cxn>
              </a:cxnLst>
              <a:rect l="l" t="t" r="r" b="b"/>
              <a:pathLst>
                <a:path w="50776" h="24736">
                  <a:moveTo>
                    <a:pt x="51011" y="4"/>
                  </a:moveTo>
                  <a:lnTo>
                    <a:pt x="234" y="4"/>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619" name="Graphic 3">
            <a:extLst>
              <a:ext uri="{FF2B5EF4-FFF2-40B4-BE49-F238E27FC236}">
                <a16:creationId xmlns:a16="http://schemas.microsoft.com/office/drawing/2014/main" id="{AC6E1011-4815-4664-252F-B0405EF8ECC3}"/>
              </a:ext>
            </a:extLst>
          </p:cNvPr>
          <p:cNvGrpSpPr/>
          <p:nvPr/>
        </p:nvGrpSpPr>
        <p:grpSpPr>
          <a:xfrm>
            <a:off x="6511511" y="1405499"/>
            <a:ext cx="24570" cy="33979"/>
            <a:chOff x="5962617" y="1034141"/>
            <a:chExt cx="50776" cy="70003"/>
          </a:xfrm>
        </p:grpSpPr>
        <p:sp>
          <p:nvSpPr>
            <p:cNvPr id="620" name="Freeform: Shape 619">
              <a:extLst>
                <a:ext uri="{FF2B5EF4-FFF2-40B4-BE49-F238E27FC236}">
                  <a16:creationId xmlns:a16="http://schemas.microsoft.com/office/drawing/2014/main" id="{FDEB4AFD-24D1-DF01-5676-592A9EA734F2}"/>
                </a:ext>
              </a:extLst>
            </p:cNvPr>
            <p:cNvSpPr/>
            <p:nvPr/>
          </p:nvSpPr>
          <p:spPr>
            <a:xfrm>
              <a:off x="5988095" y="1034141"/>
              <a:ext cx="17942" cy="70003"/>
            </a:xfrm>
            <a:custGeom>
              <a:avLst/>
              <a:gdLst>
                <a:gd name="connsiteX0" fmla="*/ 234 w 17942"/>
                <a:gd name="connsiteY0" fmla="*/ 4 h 70003"/>
                <a:gd name="connsiteX1" fmla="*/ 234 w 17942"/>
                <a:gd name="connsiteY1" fmla="*/ 70008 h 70003"/>
              </a:gdLst>
              <a:ahLst/>
              <a:cxnLst>
                <a:cxn ang="0">
                  <a:pos x="connsiteX0" y="connsiteY0"/>
                </a:cxn>
                <a:cxn ang="0">
                  <a:pos x="connsiteX1" y="connsiteY1"/>
                </a:cxn>
              </a:cxnLst>
              <a:rect l="l" t="t" r="r" b="b"/>
              <a:pathLst>
                <a:path w="17942" h="70003">
                  <a:moveTo>
                    <a:pt x="234" y="4"/>
                  </a:moveTo>
                  <a:lnTo>
                    <a:pt x="234" y="70008"/>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621" name="Freeform: Shape 620">
              <a:extLst>
                <a:ext uri="{FF2B5EF4-FFF2-40B4-BE49-F238E27FC236}">
                  <a16:creationId xmlns:a16="http://schemas.microsoft.com/office/drawing/2014/main" id="{1F9999CA-79DA-7284-BEF4-1E174A6CC38F}"/>
                </a:ext>
              </a:extLst>
            </p:cNvPr>
            <p:cNvSpPr/>
            <p:nvPr/>
          </p:nvSpPr>
          <p:spPr>
            <a:xfrm>
              <a:off x="5962617" y="1069267"/>
              <a:ext cx="50776" cy="24736"/>
            </a:xfrm>
            <a:custGeom>
              <a:avLst/>
              <a:gdLst>
                <a:gd name="connsiteX0" fmla="*/ 51011 w 50776"/>
                <a:gd name="connsiteY0" fmla="*/ 4 h 24736"/>
                <a:gd name="connsiteX1" fmla="*/ 234 w 50776"/>
                <a:gd name="connsiteY1" fmla="*/ 4 h 24736"/>
              </a:gdLst>
              <a:ahLst/>
              <a:cxnLst>
                <a:cxn ang="0">
                  <a:pos x="connsiteX0" y="connsiteY0"/>
                </a:cxn>
                <a:cxn ang="0">
                  <a:pos x="connsiteX1" y="connsiteY1"/>
                </a:cxn>
              </a:cxnLst>
              <a:rect l="l" t="t" r="r" b="b"/>
              <a:pathLst>
                <a:path w="50776" h="24736">
                  <a:moveTo>
                    <a:pt x="51011" y="4"/>
                  </a:moveTo>
                  <a:lnTo>
                    <a:pt x="234" y="4"/>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622" name="Graphic 3">
            <a:extLst>
              <a:ext uri="{FF2B5EF4-FFF2-40B4-BE49-F238E27FC236}">
                <a16:creationId xmlns:a16="http://schemas.microsoft.com/office/drawing/2014/main" id="{486A2E5E-F000-6A6D-56B1-FDFF06E19DFC}"/>
              </a:ext>
            </a:extLst>
          </p:cNvPr>
          <p:cNvGrpSpPr/>
          <p:nvPr/>
        </p:nvGrpSpPr>
        <p:grpSpPr>
          <a:xfrm>
            <a:off x="6508213" y="1405499"/>
            <a:ext cx="24570" cy="33979"/>
            <a:chOff x="5955799" y="1034141"/>
            <a:chExt cx="50776" cy="70003"/>
          </a:xfrm>
        </p:grpSpPr>
        <p:sp>
          <p:nvSpPr>
            <p:cNvPr id="623" name="Freeform: Shape 622">
              <a:extLst>
                <a:ext uri="{FF2B5EF4-FFF2-40B4-BE49-F238E27FC236}">
                  <a16:creationId xmlns:a16="http://schemas.microsoft.com/office/drawing/2014/main" id="{ADA97DCC-8718-BFB8-D855-837B6F457C99}"/>
                </a:ext>
              </a:extLst>
            </p:cNvPr>
            <p:cNvSpPr/>
            <p:nvPr/>
          </p:nvSpPr>
          <p:spPr>
            <a:xfrm>
              <a:off x="5981277" y="1034141"/>
              <a:ext cx="17942" cy="70003"/>
            </a:xfrm>
            <a:custGeom>
              <a:avLst/>
              <a:gdLst>
                <a:gd name="connsiteX0" fmla="*/ 234 w 17942"/>
                <a:gd name="connsiteY0" fmla="*/ 4 h 70003"/>
                <a:gd name="connsiteX1" fmla="*/ 234 w 17942"/>
                <a:gd name="connsiteY1" fmla="*/ 70008 h 70003"/>
              </a:gdLst>
              <a:ahLst/>
              <a:cxnLst>
                <a:cxn ang="0">
                  <a:pos x="connsiteX0" y="connsiteY0"/>
                </a:cxn>
                <a:cxn ang="0">
                  <a:pos x="connsiteX1" y="connsiteY1"/>
                </a:cxn>
              </a:cxnLst>
              <a:rect l="l" t="t" r="r" b="b"/>
              <a:pathLst>
                <a:path w="17942" h="70003">
                  <a:moveTo>
                    <a:pt x="234" y="4"/>
                  </a:moveTo>
                  <a:lnTo>
                    <a:pt x="234" y="70008"/>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624" name="Freeform: Shape 623">
              <a:extLst>
                <a:ext uri="{FF2B5EF4-FFF2-40B4-BE49-F238E27FC236}">
                  <a16:creationId xmlns:a16="http://schemas.microsoft.com/office/drawing/2014/main" id="{D5C198D4-D289-A110-439E-0D1CE4060546}"/>
                </a:ext>
              </a:extLst>
            </p:cNvPr>
            <p:cNvSpPr/>
            <p:nvPr/>
          </p:nvSpPr>
          <p:spPr>
            <a:xfrm>
              <a:off x="5955799" y="1069267"/>
              <a:ext cx="50776" cy="24736"/>
            </a:xfrm>
            <a:custGeom>
              <a:avLst/>
              <a:gdLst>
                <a:gd name="connsiteX0" fmla="*/ 51011 w 50776"/>
                <a:gd name="connsiteY0" fmla="*/ 4 h 24736"/>
                <a:gd name="connsiteX1" fmla="*/ 234 w 50776"/>
                <a:gd name="connsiteY1" fmla="*/ 4 h 24736"/>
              </a:gdLst>
              <a:ahLst/>
              <a:cxnLst>
                <a:cxn ang="0">
                  <a:pos x="connsiteX0" y="connsiteY0"/>
                </a:cxn>
                <a:cxn ang="0">
                  <a:pos x="connsiteX1" y="connsiteY1"/>
                </a:cxn>
              </a:cxnLst>
              <a:rect l="l" t="t" r="r" b="b"/>
              <a:pathLst>
                <a:path w="50776" h="24736">
                  <a:moveTo>
                    <a:pt x="51011" y="4"/>
                  </a:moveTo>
                  <a:lnTo>
                    <a:pt x="234" y="4"/>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625" name="Graphic 3">
            <a:extLst>
              <a:ext uri="{FF2B5EF4-FFF2-40B4-BE49-F238E27FC236}">
                <a16:creationId xmlns:a16="http://schemas.microsoft.com/office/drawing/2014/main" id="{045FBDFD-95C6-2281-B574-6EEC29C4B0F6}"/>
              </a:ext>
            </a:extLst>
          </p:cNvPr>
          <p:cNvGrpSpPr/>
          <p:nvPr/>
        </p:nvGrpSpPr>
        <p:grpSpPr>
          <a:xfrm>
            <a:off x="6505000" y="1405499"/>
            <a:ext cx="24570" cy="33979"/>
            <a:chOff x="5949160" y="1034141"/>
            <a:chExt cx="50776" cy="70003"/>
          </a:xfrm>
        </p:grpSpPr>
        <p:sp>
          <p:nvSpPr>
            <p:cNvPr id="626" name="Freeform: Shape 625">
              <a:extLst>
                <a:ext uri="{FF2B5EF4-FFF2-40B4-BE49-F238E27FC236}">
                  <a16:creationId xmlns:a16="http://schemas.microsoft.com/office/drawing/2014/main" id="{9EC4190B-2C5F-8BDC-43D3-41B943EF3EB6}"/>
                </a:ext>
              </a:extLst>
            </p:cNvPr>
            <p:cNvSpPr/>
            <p:nvPr/>
          </p:nvSpPr>
          <p:spPr>
            <a:xfrm>
              <a:off x="5974638" y="1034141"/>
              <a:ext cx="17942" cy="70003"/>
            </a:xfrm>
            <a:custGeom>
              <a:avLst/>
              <a:gdLst>
                <a:gd name="connsiteX0" fmla="*/ 233 w 17942"/>
                <a:gd name="connsiteY0" fmla="*/ 4 h 70003"/>
                <a:gd name="connsiteX1" fmla="*/ 233 w 17942"/>
                <a:gd name="connsiteY1" fmla="*/ 70008 h 70003"/>
              </a:gdLst>
              <a:ahLst/>
              <a:cxnLst>
                <a:cxn ang="0">
                  <a:pos x="connsiteX0" y="connsiteY0"/>
                </a:cxn>
                <a:cxn ang="0">
                  <a:pos x="connsiteX1" y="connsiteY1"/>
                </a:cxn>
              </a:cxnLst>
              <a:rect l="l" t="t" r="r" b="b"/>
              <a:pathLst>
                <a:path w="17942" h="70003">
                  <a:moveTo>
                    <a:pt x="233" y="4"/>
                  </a:moveTo>
                  <a:lnTo>
                    <a:pt x="233" y="70008"/>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627" name="Freeform: Shape 626">
              <a:extLst>
                <a:ext uri="{FF2B5EF4-FFF2-40B4-BE49-F238E27FC236}">
                  <a16:creationId xmlns:a16="http://schemas.microsoft.com/office/drawing/2014/main" id="{33AA12CD-E53D-9319-F4F4-E22DC1003F60}"/>
                </a:ext>
              </a:extLst>
            </p:cNvPr>
            <p:cNvSpPr/>
            <p:nvPr/>
          </p:nvSpPr>
          <p:spPr>
            <a:xfrm>
              <a:off x="5949160" y="1069267"/>
              <a:ext cx="50776" cy="24736"/>
            </a:xfrm>
            <a:custGeom>
              <a:avLst/>
              <a:gdLst>
                <a:gd name="connsiteX0" fmla="*/ 51010 w 50776"/>
                <a:gd name="connsiteY0" fmla="*/ 4 h 24736"/>
                <a:gd name="connsiteX1" fmla="*/ 233 w 50776"/>
                <a:gd name="connsiteY1" fmla="*/ 4 h 24736"/>
              </a:gdLst>
              <a:ahLst/>
              <a:cxnLst>
                <a:cxn ang="0">
                  <a:pos x="connsiteX0" y="connsiteY0"/>
                </a:cxn>
                <a:cxn ang="0">
                  <a:pos x="connsiteX1" y="connsiteY1"/>
                </a:cxn>
              </a:cxnLst>
              <a:rect l="l" t="t" r="r" b="b"/>
              <a:pathLst>
                <a:path w="50776" h="24736">
                  <a:moveTo>
                    <a:pt x="51010" y="4"/>
                  </a:moveTo>
                  <a:lnTo>
                    <a:pt x="233" y="4"/>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628" name="Graphic 3">
            <a:extLst>
              <a:ext uri="{FF2B5EF4-FFF2-40B4-BE49-F238E27FC236}">
                <a16:creationId xmlns:a16="http://schemas.microsoft.com/office/drawing/2014/main" id="{A412CA69-6ABE-9F8E-5AC3-483D3142CC1B}"/>
              </a:ext>
            </a:extLst>
          </p:cNvPr>
          <p:cNvGrpSpPr/>
          <p:nvPr/>
        </p:nvGrpSpPr>
        <p:grpSpPr>
          <a:xfrm>
            <a:off x="6501701" y="1405499"/>
            <a:ext cx="24570" cy="33979"/>
            <a:chOff x="5942342" y="1034141"/>
            <a:chExt cx="50776" cy="70003"/>
          </a:xfrm>
        </p:grpSpPr>
        <p:sp>
          <p:nvSpPr>
            <p:cNvPr id="629" name="Freeform: Shape 628">
              <a:extLst>
                <a:ext uri="{FF2B5EF4-FFF2-40B4-BE49-F238E27FC236}">
                  <a16:creationId xmlns:a16="http://schemas.microsoft.com/office/drawing/2014/main" id="{ACD342D3-E87D-88FE-B08F-387E447EB348}"/>
                </a:ext>
              </a:extLst>
            </p:cNvPr>
            <p:cNvSpPr/>
            <p:nvPr/>
          </p:nvSpPr>
          <p:spPr>
            <a:xfrm>
              <a:off x="5967820" y="1034141"/>
              <a:ext cx="17942" cy="70003"/>
            </a:xfrm>
            <a:custGeom>
              <a:avLst/>
              <a:gdLst>
                <a:gd name="connsiteX0" fmla="*/ 233 w 17942"/>
                <a:gd name="connsiteY0" fmla="*/ 4 h 70003"/>
                <a:gd name="connsiteX1" fmla="*/ 233 w 17942"/>
                <a:gd name="connsiteY1" fmla="*/ 70008 h 70003"/>
              </a:gdLst>
              <a:ahLst/>
              <a:cxnLst>
                <a:cxn ang="0">
                  <a:pos x="connsiteX0" y="connsiteY0"/>
                </a:cxn>
                <a:cxn ang="0">
                  <a:pos x="connsiteX1" y="connsiteY1"/>
                </a:cxn>
              </a:cxnLst>
              <a:rect l="l" t="t" r="r" b="b"/>
              <a:pathLst>
                <a:path w="17942" h="70003">
                  <a:moveTo>
                    <a:pt x="233" y="4"/>
                  </a:moveTo>
                  <a:lnTo>
                    <a:pt x="233" y="70008"/>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630" name="Freeform: Shape 629">
              <a:extLst>
                <a:ext uri="{FF2B5EF4-FFF2-40B4-BE49-F238E27FC236}">
                  <a16:creationId xmlns:a16="http://schemas.microsoft.com/office/drawing/2014/main" id="{AC965D7E-B303-B491-5A0E-E6097053F657}"/>
                </a:ext>
              </a:extLst>
            </p:cNvPr>
            <p:cNvSpPr/>
            <p:nvPr/>
          </p:nvSpPr>
          <p:spPr>
            <a:xfrm>
              <a:off x="5942342" y="1069267"/>
              <a:ext cx="50776" cy="24736"/>
            </a:xfrm>
            <a:custGeom>
              <a:avLst/>
              <a:gdLst>
                <a:gd name="connsiteX0" fmla="*/ 51010 w 50776"/>
                <a:gd name="connsiteY0" fmla="*/ 4 h 24736"/>
                <a:gd name="connsiteX1" fmla="*/ 233 w 50776"/>
                <a:gd name="connsiteY1" fmla="*/ 4 h 24736"/>
              </a:gdLst>
              <a:ahLst/>
              <a:cxnLst>
                <a:cxn ang="0">
                  <a:pos x="connsiteX0" y="connsiteY0"/>
                </a:cxn>
                <a:cxn ang="0">
                  <a:pos x="connsiteX1" y="connsiteY1"/>
                </a:cxn>
              </a:cxnLst>
              <a:rect l="l" t="t" r="r" b="b"/>
              <a:pathLst>
                <a:path w="50776" h="24736">
                  <a:moveTo>
                    <a:pt x="51010" y="4"/>
                  </a:moveTo>
                  <a:lnTo>
                    <a:pt x="233" y="4"/>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631" name="Graphic 3">
            <a:extLst>
              <a:ext uri="{FF2B5EF4-FFF2-40B4-BE49-F238E27FC236}">
                <a16:creationId xmlns:a16="http://schemas.microsoft.com/office/drawing/2014/main" id="{8927D537-ADAC-2D56-2FF1-BE6C9B4FBB4B}"/>
              </a:ext>
            </a:extLst>
          </p:cNvPr>
          <p:cNvGrpSpPr/>
          <p:nvPr/>
        </p:nvGrpSpPr>
        <p:grpSpPr>
          <a:xfrm>
            <a:off x="6498488" y="1405499"/>
            <a:ext cx="24570" cy="33979"/>
            <a:chOff x="5935703" y="1034141"/>
            <a:chExt cx="50776" cy="70003"/>
          </a:xfrm>
        </p:grpSpPr>
        <p:sp>
          <p:nvSpPr>
            <p:cNvPr id="632" name="Freeform: Shape 631">
              <a:extLst>
                <a:ext uri="{FF2B5EF4-FFF2-40B4-BE49-F238E27FC236}">
                  <a16:creationId xmlns:a16="http://schemas.microsoft.com/office/drawing/2014/main" id="{8001FDD9-BAFB-D996-DC5A-A73B213C572E}"/>
                </a:ext>
              </a:extLst>
            </p:cNvPr>
            <p:cNvSpPr/>
            <p:nvPr/>
          </p:nvSpPr>
          <p:spPr>
            <a:xfrm>
              <a:off x="5961182" y="1034141"/>
              <a:ext cx="17942" cy="70003"/>
            </a:xfrm>
            <a:custGeom>
              <a:avLst/>
              <a:gdLst>
                <a:gd name="connsiteX0" fmla="*/ 233 w 17942"/>
                <a:gd name="connsiteY0" fmla="*/ 4 h 70003"/>
                <a:gd name="connsiteX1" fmla="*/ 233 w 17942"/>
                <a:gd name="connsiteY1" fmla="*/ 70008 h 70003"/>
              </a:gdLst>
              <a:ahLst/>
              <a:cxnLst>
                <a:cxn ang="0">
                  <a:pos x="connsiteX0" y="connsiteY0"/>
                </a:cxn>
                <a:cxn ang="0">
                  <a:pos x="connsiteX1" y="connsiteY1"/>
                </a:cxn>
              </a:cxnLst>
              <a:rect l="l" t="t" r="r" b="b"/>
              <a:pathLst>
                <a:path w="17942" h="70003">
                  <a:moveTo>
                    <a:pt x="233" y="4"/>
                  </a:moveTo>
                  <a:lnTo>
                    <a:pt x="233" y="70008"/>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633" name="Freeform: Shape 632">
              <a:extLst>
                <a:ext uri="{FF2B5EF4-FFF2-40B4-BE49-F238E27FC236}">
                  <a16:creationId xmlns:a16="http://schemas.microsoft.com/office/drawing/2014/main" id="{5D5D0056-5F65-DB9D-8DF6-5222B6A55FC0}"/>
                </a:ext>
              </a:extLst>
            </p:cNvPr>
            <p:cNvSpPr/>
            <p:nvPr/>
          </p:nvSpPr>
          <p:spPr>
            <a:xfrm>
              <a:off x="5935703" y="1069267"/>
              <a:ext cx="50776" cy="24736"/>
            </a:xfrm>
            <a:custGeom>
              <a:avLst/>
              <a:gdLst>
                <a:gd name="connsiteX0" fmla="*/ 51010 w 50776"/>
                <a:gd name="connsiteY0" fmla="*/ 4 h 24736"/>
                <a:gd name="connsiteX1" fmla="*/ 233 w 50776"/>
                <a:gd name="connsiteY1" fmla="*/ 4 h 24736"/>
              </a:gdLst>
              <a:ahLst/>
              <a:cxnLst>
                <a:cxn ang="0">
                  <a:pos x="connsiteX0" y="connsiteY0"/>
                </a:cxn>
                <a:cxn ang="0">
                  <a:pos x="connsiteX1" y="connsiteY1"/>
                </a:cxn>
              </a:cxnLst>
              <a:rect l="l" t="t" r="r" b="b"/>
              <a:pathLst>
                <a:path w="50776" h="24736">
                  <a:moveTo>
                    <a:pt x="51010" y="4"/>
                  </a:moveTo>
                  <a:lnTo>
                    <a:pt x="233" y="4"/>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634" name="Graphic 3">
            <a:extLst>
              <a:ext uri="{FF2B5EF4-FFF2-40B4-BE49-F238E27FC236}">
                <a16:creationId xmlns:a16="http://schemas.microsoft.com/office/drawing/2014/main" id="{5DF5186F-B5F6-CEA0-8C8E-9E9A9C13931E}"/>
              </a:ext>
            </a:extLst>
          </p:cNvPr>
          <p:cNvGrpSpPr/>
          <p:nvPr/>
        </p:nvGrpSpPr>
        <p:grpSpPr>
          <a:xfrm>
            <a:off x="6495189" y="1405499"/>
            <a:ext cx="24570" cy="33979"/>
            <a:chOff x="5928885" y="1034141"/>
            <a:chExt cx="50776" cy="70003"/>
          </a:xfrm>
        </p:grpSpPr>
        <p:sp>
          <p:nvSpPr>
            <p:cNvPr id="635" name="Freeform: Shape 634">
              <a:extLst>
                <a:ext uri="{FF2B5EF4-FFF2-40B4-BE49-F238E27FC236}">
                  <a16:creationId xmlns:a16="http://schemas.microsoft.com/office/drawing/2014/main" id="{94964887-474F-388B-278E-212D2A412C7D}"/>
                </a:ext>
              </a:extLst>
            </p:cNvPr>
            <p:cNvSpPr/>
            <p:nvPr/>
          </p:nvSpPr>
          <p:spPr>
            <a:xfrm>
              <a:off x="5954364" y="1034141"/>
              <a:ext cx="17942" cy="70003"/>
            </a:xfrm>
            <a:custGeom>
              <a:avLst/>
              <a:gdLst>
                <a:gd name="connsiteX0" fmla="*/ 232 w 17942"/>
                <a:gd name="connsiteY0" fmla="*/ 4 h 70003"/>
                <a:gd name="connsiteX1" fmla="*/ 232 w 17942"/>
                <a:gd name="connsiteY1" fmla="*/ 70008 h 70003"/>
              </a:gdLst>
              <a:ahLst/>
              <a:cxnLst>
                <a:cxn ang="0">
                  <a:pos x="connsiteX0" y="connsiteY0"/>
                </a:cxn>
                <a:cxn ang="0">
                  <a:pos x="connsiteX1" y="connsiteY1"/>
                </a:cxn>
              </a:cxnLst>
              <a:rect l="l" t="t" r="r" b="b"/>
              <a:pathLst>
                <a:path w="17942" h="70003">
                  <a:moveTo>
                    <a:pt x="232" y="4"/>
                  </a:moveTo>
                  <a:lnTo>
                    <a:pt x="232" y="70008"/>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636" name="Freeform: Shape 635">
              <a:extLst>
                <a:ext uri="{FF2B5EF4-FFF2-40B4-BE49-F238E27FC236}">
                  <a16:creationId xmlns:a16="http://schemas.microsoft.com/office/drawing/2014/main" id="{FA9BF893-0311-F2AB-00FD-D9E4AAF2EAA9}"/>
                </a:ext>
              </a:extLst>
            </p:cNvPr>
            <p:cNvSpPr/>
            <p:nvPr/>
          </p:nvSpPr>
          <p:spPr>
            <a:xfrm>
              <a:off x="5928885" y="1069267"/>
              <a:ext cx="50776" cy="24736"/>
            </a:xfrm>
            <a:custGeom>
              <a:avLst/>
              <a:gdLst>
                <a:gd name="connsiteX0" fmla="*/ 51009 w 50776"/>
                <a:gd name="connsiteY0" fmla="*/ 4 h 24736"/>
                <a:gd name="connsiteX1" fmla="*/ 232 w 50776"/>
                <a:gd name="connsiteY1" fmla="*/ 4 h 24736"/>
              </a:gdLst>
              <a:ahLst/>
              <a:cxnLst>
                <a:cxn ang="0">
                  <a:pos x="connsiteX0" y="connsiteY0"/>
                </a:cxn>
                <a:cxn ang="0">
                  <a:pos x="connsiteX1" y="connsiteY1"/>
                </a:cxn>
              </a:cxnLst>
              <a:rect l="l" t="t" r="r" b="b"/>
              <a:pathLst>
                <a:path w="50776" h="24736">
                  <a:moveTo>
                    <a:pt x="51009" y="4"/>
                  </a:moveTo>
                  <a:lnTo>
                    <a:pt x="232" y="4"/>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637" name="Graphic 3">
            <a:extLst>
              <a:ext uri="{FF2B5EF4-FFF2-40B4-BE49-F238E27FC236}">
                <a16:creationId xmlns:a16="http://schemas.microsoft.com/office/drawing/2014/main" id="{E849310B-AF76-FF34-9C07-78B2EA00A80B}"/>
              </a:ext>
            </a:extLst>
          </p:cNvPr>
          <p:cNvGrpSpPr/>
          <p:nvPr/>
        </p:nvGrpSpPr>
        <p:grpSpPr>
          <a:xfrm>
            <a:off x="6491977" y="1405499"/>
            <a:ext cx="24570" cy="33979"/>
            <a:chOff x="5922247" y="1034141"/>
            <a:chExt cx="50776" cy="70003"/>
          </a:xfrm>
        </p:grpSpPr>
        <p:sp>
          <p:nvSpPr>
            <p:cNvPr id="638" name="Freeform: Shape 637">
              <a:extLst>
                <a:ext uri="{FF2B5EF4-FFF2-40B4-BE49-F238E27FC236}">
                  <a16:creationId xmlns:a16="http://schemas.microsoft.com/office/drawing/2014/main" id="{0CEB4322-7AC1-AB04-1F0C-E7853FA00F94}"/>
                </a:ext>
              </a:extLst>
            </p:cNvPr>
            <p:cNvSpPr/>
            <p:nvPr/>
          </p:nvSpPr>
          <p:spPr>
            <a:xfrm>
              <a:off x="5947725" y="1034141"/>
              <a:ext cx="17942" cy="70003"/>
            </a:xfrm>
            <a:custGeom>
              <a:avLst/>
              <a:gdLst>
                <a:gd name="connsiteX0" fmla="*/ 232 w 17942"/>
                <a:gd name="connsiteY0" fmla="*/ 4 h 70003"/>
                <a:gd name="connsiteX1" fmla="*/ 232 w 17942"/>
                <a:gd name="connsiteY1" fmla="*/ 70008 h 70003"/>
              </a:gdLst>
              <a:ahLst/>
              <a:cxnLst>
                <a:cxn ang="0">
                  <a:pos x="connsiteX0" y="connsiteY0"/>
                </a:cxn>
                <a:cxn ang="0">
                  <a:pos x="connsiteX1" y="connsiteY1"/>
                </a:cxn>
              </a:cxnLst>
              <a:rect l="l" t="t" r="r" b="b"/>
              <a:pathLst>
                <a:path w="17942" h="70003">
                  <a:moveTo>
                    <a:pt x="232" y="4"/>
                  </a:moveTo>
                  <a:lnTo>
                    <a:pt x="232" y="70008"/>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639" name="Freeform: Shape 638">
              <a:extLst>
                <a:ext uri="{FF2B5EF4-FFF2-40B4-BE49-F238E27FC236}">
                  <a16:creationId xmlns:a16="http://schemas.microsoft.com/office/drawing/2014/main" id="{185B5F6C-3F15-1B33-6668-42B2E5C55F6D}"/>
                </a:ext>
              </a:extLst>
            </p:cNvPr>
            <p:cNvSpPr/>
            <p:nvPr/>
          </p:nvSpPr>
          <p:spPr>
            <a:xfrm>
              <a:off x="5922247" y="1069267"/>
              <a:ext cx="50776" cy="24736"/>
            </a:xfrm>
            <a:custGeom>
              <a:avLst/>
              <a:gdLst>
                <a:gd name="connsiteX0" fmla="*/ 51009 w 50776"/>
                <a:gd name="connsiteY0" fmla="*/ 4 h 24736"/>
                <a:gd name="connsiteX1" fmla="*/ 232 w 50776"/>
                <a:gd name="connsiteY1" fmla="*/ 4 h 24736"/>
              </a:gdLst>
              <a:ahLst/>
              <a:cxnLst>
                <a:cxn ang="0">
                  <a:pos x="connsiteX0" y="connsiteY0"/>
                </a:cxn>
                <a:cxn ang="0">
                  <a:pos x="connsiteX1" y="connsiteY1"/>
                </a:cxn>
              </a:cxnLst>
              <a:rect l="l" t="t" r="r" b="b"/>
              <a:pathLst>
                <a:path w="50776" h="24736">
                  <a:moveTo>
                    <a:pt x="51009" y="4"/>
                  </a:moveTo>
                  <a:lnTo>
                    <a:pt x="232" y="4"/>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640" name="Graphic 3">
            <a:extLst>
              <a:ext uri="{FF2B5EF4-FFF2-40B4-BE49-F238E27FC236}">
                <a16:creationId xmlns:a16="http://schemas.microsoft.com/office/drawing/2014/main" id="{73653D43-B08B-1EA9-1F57-D08A20CD1259}"/>
              </a:ext>
            </a:extLst>
          </p:cNvPr>
          <p:cNvGrpSpPr/>
          <p:nvPr/>
        </p:nvGrpSpPr>
        <p:grpSpPr>
          <a:xfrm>
            <a:off x="6488677" y="1405499"/>
            <a:ext cx="24570" cy="33979"/>
            <a:chOff x="5915429" y="1034141"/>
            <a:chExt cx="50776" cy="70003"/>
          </a:xfrm>
        </p:grpSpPr>
        <p:sp>
          <p:nvSpPr>
            <p:cNvPr id="641" name="Freeform: Shape 640">
              <a:extLst>
                <a:ext uri="{FF2B5EF4-FFF2-40B4-BE49-F238E27FC236}">
                  <a16:creationId xmlns:a16="http://schemas.microsoft.com/office/drawing/2014/main" id="{4034F67F-A496-1219-8824-23839E77EF72}"/>
                </a:ext>
              </a:extLst>
            </p:cNvPr>
            <p:cNvSpPr/>
            <p:nvPr/>
          </p:nvSpPr>
          <p:spPr>
            <a:xfrm>
              <a:off x="5940907" y="1034141"/>
              <a:ext cx="17942" cy="70003"/>
            </a:xfrm>
            <a:custGeom>
              <a:avLst/>
              <a:gdLst>
                <a:gd name="connsiteX0" fmla="*/ 231 w 17942"/>
                <a:gd name="connsiteY0" fmla="*/ 4 h 70003"/>
                <a:gd name="connsiteX1" fmla="*/ 231 w 17942"/>
                <a:gd name="connsiteY1" fmla="*/ 70008 h 70003"/>
              </a:gdLst>
              <a:ahLst/>
              <a:cxnLst>
                <a:cxn ang="0">
                  <a:pos x="connsiteX0" y="connsiteY0"/>
                </a:cxn>
                <a:cxn ang="0">
                  <a:pos x="connsiteX1" y="connsiteY1"/>
                </a:cxn>
              </a:cxnLst>
              <a:rect l="l" t="t" r="r" b="b"/>
              <a:pathLst>
                <a:path w="17942" h="70003">
                  <a:moveTo>
                    <a:pt x="231" y="4"/>
                  </a:moveTo>
                  <a:lnTo>
                    <a:pt x="231" y="70008"/>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642" name="Freeform: Shape 641">
              <a:extLst>
                <a:ext uri="{FF2B5EF4-FFF2-40B4-BE49-F238E27FC236}">
                  <a16:creationId xmlns:a16="http://schemas.microsoft.com/office/drawing/2014/main" id="{9549684C-0FFB-7176-C37C-59171FCF4C18}"/>
                </a:ext>
              </a:extLst>
            </p:cNvPr>
            <p:cNvSpPr/>
            <p:nvPr/>
          </p:nvSpPr>
          <p:spPr>
            <a:xfrm>
              <a:off x="5915429" y="1069267"/>
              <a:ext cx="50776" cy="24736"/>
            </a:xfrm>
            <a:custGeom>
              <a:avLst/>
              <a:gdLst>
                <a:gd name="connsiteX0" fmla="*/ 51008 w 50776"/>
                <a:gd name="connsiteY0" fmla="*/ 4 h 24736"/>
                <a:gd name="connsiteX1" fmla="*/ 231 w 50776"/>
                <a:gd name="connsiteY1" fmla="*/ 4 h 24736"/>
              </a:gdLst>
              <a:ahLst/>
              <a:cxnLst>
                <a:cxn ang="0">
                  <a:pos x="connsiteX0" y="connsiteY0"/>
                </a:cxn>
                <a:cxn ang="0">
                  <a:pos x="connsiteX1" y="connsiteY1"/>
                </a:cxn>
              </a:cxnLst>
              <a:rect l="l" t="t" r="r" b="b"/>
              <a:pathLst>
                <a:path w="50776" h="24736">
                  <a:moveTo>
                    <a:pt x="51008" y="4"/>
                  </a:moveTo>
                  <a:lnTo>
                    <a:pt x="231" y="4"/>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643" name="Graphic 3">
            <a:extLst>
              <a:ext uri="{FF2B5EF4-FFF2-40B4-BE49-F238E27FC236}">
                <a16:creationId xmlns:a16="http://schemas.microsoft.com/office/drawing/2014/main" id="{84138C25-DE4B-DF77-1022-F1DC38BA877D}"/>
              </a:ext>
            </a:extLst>
          </p:cNvPr>
          <p:cNvGrpSpPr/>
          <p:nvPr/>
        </p:nvGrpSpPr>
        <p:grpSpPr>
          <a:xfrm>
            <a:off x="6485465" y="1405499"/>
            <a:ext cx="24570" cy="33979"/>
            <a:chOff x="5908790" y="1034141"/>
            <a:chExt cx="50776" cy="70003"/>
          </a:xfrm>
        </p:grpSpPr>
        <p:sp>
          <p:nvSpPr>
            <p:cNvPr id="644" name="Freeform: Shape 643">
              <a:extLst>
                <a:ext uri="{FF2B5EF4-FFF2-40B4-BE49-F238E27FC236}">
                  <a16:creationId xmlns:a16="http://schemas.microsoft.com/office/drawing/2014/main" id="{61C5A25A-D619-D29E-D971-847B82D2F49D}"/>
                </a:ext>
              </a:extLst>
            </p:cNvPr>
            <p:cNvSpPr/>
            <p:nvPr/>
          </p:nvSpPr>
          <p:spPr>
            <a:xfrm>
              <a:off x="5934268" y="1034141"/>
              <a:ext cx="17942" cy="70003"/>
            </a:xfrm>
            <a:custGeom>
              <a:avLst/>
              <a:gdLst>
                <a:gd name="connsiteX0" fmla="*/ 231 w 17942"/>
                <a:gd name="connsiteY0" fmla="*/ 4 h 70003"/>
                <a:gd name="connsiteX1" fmla="*/ 231 w 17942"/>
                <a:gd name="connsiteY1" fmla="*/ 70008 h 70003"/>
              </a:gdLst>
              <a:ahLst/>
              <a:cxnLst>
                <a:cxn ang="0">
                  <a:pos x="connsiteX0" y="connsiteY0"/>
                </a:cxn>
                <a:cxn ang="0">
                  <a:pos x="connsiteX1" y="connsiteY1"/>
                </a:cxn>
              </a:cxnLst>
              <a:rect l="l" t="t" r="r" b="b"/>
              <a:pathLst>
                <a:path w="17942" h="70003">
                  <a:moveTo>
                    <a:pt x="231" y="4"/>
                  </a:moveTo>
                  <a:lnTo>
                    <a:pt x="231" y="70008"/>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645" name="Freeform: Shape 644">
              <a:extLst>
                <a:ext uri="{FF2B5EF4-FFF2-40B4-BE49-F238E27FC236}">
                  <a16:creationId xmlns:a16="http://schemas.microsoft.com/office/drawing/2014/main" id="{D1C569EC-6508-53F4-B491-4DF136B23551}"/>
                </a:ext>
              </a:extLst>
            </p:cNvPr>
            <p:cNvSpPr/>
            <p:nvPr/>
          </p:nvSpPr>
          <p:spPr>
            <a:xfrm>
              <a:off x="5908790" y="1069267"/>
              <a:ext cx="50776" cy="24736"/>
            </a:xfrm>
            <a:custGeom>
              <a:avLst/>
              <a:gdLst>
                <a:gd name="connsiteX0" fmla="*/ 51008 w 50776"/>
                <a:gd name="connsiteY0" fmla="*/ 4 h 24736"/>
                <a:gd name="connsiteX1" fmla="*/ 231 w 50776"/>
                <a:gd name="connsiteY1" fmla="*/ 4 h 24736"/>
              </a:gdLst>
              <a:ahLst/>
              <a:cxnLst>
                <a:cxn ang="0">
                  <a:pos x="connsiteX0" y="connsiteY0"/>
                </a:cxn>
                <a:cxn ang="0">
                  <a:pos x="connsiteX1" y="connsiteY1"/>
                </a:cxn>
              </a:cxnLst>
              <a:rect l="l" t="t" r="r" b="b"/>
              <a:pathLst>
                <a:path w="50776" h="24736">
                  <a:moveTo>
                    <a:pt x="51008" y="4"/>
                  </a:moveTo>
                  <a:lnTo>
                    <a:pt x="231" y="4"/>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646" name="Graphic 3">
            <a:extLst>
              <a:ext uri="{FF2B5EF4-FFF2-40B4-BE49-F238E27FC236}">
                <a16:creationId xmlns:a16="http://schemas.microsoft.com/office/drawing/2014/main" id="{1617F2B8-F0BE-F83B-E20C-918A36C4FE81}"/>
              </a:ext>
            </a:extLst>
          </p:cNvPr>
          <p:cNvGrpSpPr/>
          <p:nvPr/>
        </p:nvGrpSpPr>
        <p:grpSpPr>
          <a:xfrm>
            <a:off x="6482165" y="1405499"/>
            <a:ext cx="24570" cy="33979"/>
            <a:chOff x="5901972" y="1034141"/>
            <a:chExt cx="50776" cy="70003"/>
          </a:xfrm>
        </p:grpSpPr>
        <p:sp>
          <p:nvSpPr>
            <p:cNvPr id="647" name="Freeform: Shape 646">
              <a:extLst>
                <a:ext uri="{FF2B5EF4-FFF2-40B4-BE49-F238E27FC236}">
                  <a16:creationId xmlns:a16="http://schemas.microsoft.com/office/drawing/2014/main" id="{CC5F94AA-65AE-5FFA-2794-1878CE85E803}"/>
                </a:ext>
              </a:extLst>
            </p:cNvPr>
            <p:cNvSpPr/>
            <p:nvPr/>
          </p:nvSpPr>
          <p:spPr>
            <a:xfrm>
              <a:off x="5927450" y="1034141"/>
              <a:ext cx="17942" cy="70003"/>
            </a:xfrm>
            <a:custGeom>
              <a:avLst/>
              <a:gdLst>
                <a:gd name="connsiteX0" fmla="*/ 231 w 17942"/>
                <a:gd name="connsiteY0" fmla="*/ 4 h 70003"/>
                <a:gd name="connsiteX1" fmla="*/ 231 w 17942"/>
                <a:gd name="connsiteY1" fmla="*/ 70008 h 70003"/>
              </a:gdLst>
              <a:ahLst/>
              <a:cxnLst>
                <a:cxn ang="0">
                  <a:pos x="connsiteX0" y="connsiteY0"/>
                </a:cxn>
                <a:cxn ang="0">
                  <a:pos x="connsiteX1" y="connsiteY1"/>
                </a:cxn>
              </a:cxnLst>
              <a:rect l="l" t="t" r="r" b="b"/>
              <a:pathLst>
                <a:path w="17942" h="70003">
                  <a:moveTo>
                    <a:pt x="231" y="4"/>
                  </a:moveTo>
                  <a:lnTo>
                    <a:pt x="231" y="70008"/>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648" name="Freeform: Shape 647">
              <a:extLst>
                <a:ext uri="{FF2B5EF4-FFF2-40B4-BE49-F238E27FC236}">
                  <a16:creationId xmlns:a16="http://schemas.microsoft.com/office/drawing/2014/main" id="{D4A7EECE-0939-457C-E755-E0BAC76293AC}"/>
                </a:ext>
              </a:extLst>
            </p:cNvPr>
            <p:cNvSpPr/>
            <p:nvPr/>
          </p:nvSpPr>
          <p:spPr>
            <a:xfrm>
              <a:off x="5901972" y="1069267"/>
              <a:ext cx="50776" cy="24736"/>
            </a:xfrm>
            <a:custGeom>
              <a:avLst/>
              <a:gdLst>
                <a:gd name="connsiteX0" fmla="*/ 51008 w 50776"/>
                <a:gd name="connsiteY0" fmla="*/ 4 h 24736"/>
                <a:gd name="connsiteX1" fmla="*/ 231 w 50776"/>
                <a:gd name="connsiteY1" fmla="*/ 4 h 24736"/>
              </a:gdLst>
              <a:ahLst/>
              <a:cxnLst>
                <a:cxn ang="0">
                  <a:pos x="connsiteX0" y="connsiteY0"/>
                </a:cxn>
                <a:cxn ang="0">
                  <a:pos x="connsiteX1" y="connsiteY1"/>
                </a:cxn>
              </a:cxnLst>
              <a:rect l="l" t="t" r="r" b="b"/>
              <a:pathLst>
                <a:path w="50776" h="24736">
                  <a:moveTo>
                    <a:pt x="51008" y="4"/>
                  </a:moveTo>
                  <a:lnTo>
                    <a:pt x="231" y="4"/>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649" name="Graphic 3">
            <a:extLst>
              <a:ext uri="{FF2B5EF4-FFF2-40B4-BE49-F238E27FC236}">
                <a16:creationId xmlns:a16="http://schemas.microsoft.com/office/drawing/2014/main" id="{41CA27AE-3D0A-093C-5BED-B7500E5330B9}"/>
              </a:ext>
            </a:extLst>
          </p:cNvPr>
          <p:cNvGrpSpPr/>
          <p:nvPr/>
        </p:nvGrpSpPr>
        <p:grpSpPr>
          <a:xfrm>
            <a:off x="6386573" y="1405499"/>
            <a:ext cx="24570" cy="33979"/>
            <a:chOff x="5704426" y="1034141"/>
            <a:chExt cx="50776" cy="70003"/>
          </a:xfrm>
        </p:grpSpPr>
        <p:sp>
          <p:nvSpPr>
            <p:cNvPr id="650" name="Freeform: Shape 649">
              <a:extLst>
                <a:ext uri="{FF2B5EF4-FFF2-40B4-BE49-F238E27FC236}">
                  <a16:creationId xmlns:a16="http://schemas.microsoft.com/office/drawing/2014/main" id="{F55EC223-20F6-7CBA-75E2-0673BFE3E349}"/>
                </a:ext>
              </a:extLst>
            </p:cNvPr>
            <p:cNvSpPr/>
            <p:nvPr/>
          </p:nvSpPr>
          <p:spPr>
            <a:xfrm>
              <a:off x="5729904" y="1034141"/>
              <a:ext cx="17942" cy="70003"/>
            </a:xfrm>
            <a:custGeom>
              <a:avLst/>
              <a:gdLst>
                <a:gd name="connsiteX0" fmla="*/ 220 w 17942"/>
                <a:gd name="connsiteY0" fmla="*/ 4 h 70003"/>
                <a:gd name="connsiteX1" fmla="*/ 220 w 17942"/>
                <a:gd name="connsiteY1" fmla="*/ 70008 h 70003"/>
              </a:gdLst>
              <a:ahLst/>
              <a:cxnLst>
                <a:cxn ang="0">
                  <a:pos x="connsiteX0" y="connsiteY0"/>
                </a:cxn>
                <a:cxn ang="0">
                  <a:pos x="connsiteX1" y="connsiteY1"/>
                </a:cxn>
              </a:cxnLst>
              <a:rect l="l" t="t" r="r" b="b"/>
              <a:pathLst>
                <a:path w="17942" h="70003">
                  <a:moveTo>
                    <a:pt x="220" y="4"/>
                  </a:moveTo>
                  <a:lnTo>
                    <a:pt x="220" y="70008"/>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651" name="Freeform: Shape 650">
              <a:extLst>
                <a:ext uri="{FF2B5EF4-FFF2-40B4-BE49-F238E27FC236}">
                  <a16:creationId xmlns:a16="http://schemas.microsoft.com/office/drawing/2014/main" id="{07BE297C-545B-4C48-2832-9ED8224D077B}"/>
                </a:ext>
              </a:extLst>
            </p:cNvPr>
            <p:cNvSpPr/>
            <p:nvPr/>
          </p:nvSpPr>
          <p:spPr>
            <a:xfrm>
              <a:off x="5704426" y="1069267"/>
              <a:ext cx="50776" cy="24736"/>
            </a:xfrm>
            <a:custGeom>
              <a:avLst/>
              <a:gdLst>
                <a:gd name="connsiteX0" fmla="*/ 50997 w 50776"/>
                <a:gd name="connsiteY0" fmla="*/ 4 h 24736"/>
                <a:gd name="connsiteX1" fmla="*/ 220 w 50776"/>
                <a:gd name="connsiteY1" fmla="*/ 4 h 24736"/>
              </a:gdLst>
              <a:ahLst/>
              <a:cxnLst>
                <a:cxn ang="0">
                  <a:pos x="connsiteX0" y="connsiteY0"/>
                </a:cxn>
                <a:cxn ang="0">
                  <a:pos x="connsiteX1" y="connsiteY1"/>
                </a:cxn>
              </a:cxnLst>
              <a:rect l="l" t="t" r="r" b="b"/>
              <a:pathLst>
                <a:path w="50776" h="24736">
                  <a:moveTo>
                    <a:pt x="50997" y="4"/>
                  </a:moveTo>
                  <a:lnTo>
                    <a:pt x="220" y="4"/>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652" name="Graphic 3">
            <a:extLst>
              <a:ext uri="{FF2B5EF4-FFF2-40B4-BE49-F238E27FC236}">
                <a16:creationId xmlns:a16="http://schemas.microsoft.com/office/drawing/2014/main" id="{ED82D21A-030F-473D-F059-30DE0440E0B8}"/>
              </a:ext>
            </a:extLst>
          </p:cNvPr>
          <p:cNvGrpSpPr/>
          <p:nvPr/>
        </p:nvGrpSpPr>
        <p:grpSpPr>
          <a:xfrm>
            <a:off x="6338734" y="1405499"/>
            <a:ext cx="24570" cy="33979"/>
            <a:chOff x="5605563" y="1034141"/>
            <a:chExt cx="50776" cy="70003"/>
          </a:xfrm>
        </p:grpSpPr>
        <p:sp>
          <p:nvSpPr>
            <p:cNvPr id="653" name="Freeform: Shape 652">
              <a:extLst>
                <a:ext uri="{FF2B5EF4-FFF2-40B4-BE49-F238E27FC236}">
                  <a16:creationId xmlns:a16="http://schemas.microsoft.com/office/drawing/2014/main" id="{46DD7FC7-2693-E19E-DF1D-65EE9D628F26}"/>
                </a:ext>
              </a:extLst>
            </p:cNvPr>
            <p:cNvSpPr/>
            <p:nvPr/>
          </p:nvSpPr>
          <p:spPr>
            <a:xfrm>
              <a:off x="5631042" y="1034141"/>
              <a:ext cx="17942" cy="70003"/>
            </a:xfrm>
            <a:custGeom>
              <a:avLst/>
              <a:gdLst>
                <a:gd name="connsiteX0" fmla="*/ 214 w 17942"/>
                <a:gd name="connsiteY0" fmla="*/ 4 h 70003"/>
                <a:gd name="connsiteX1" fmla="*/ 214 w 17942"/>
                <a:gd name="connsiteY1" fmla="*/ 70008 h 70003"/>
              </a:gdLst>
              <a:ahLst/>
              <a:cxnLst>
                <a:cxn ang="0">
                  <a:pos x="connsiteX0" y="connsiteY0"/>
                </a:cxn>
                <a:cxn ang="0">
                  <a:pos x="connsiteX1" y="connsiteY1"/>
                </a:cxn>
              </a:cxnLst>
              <a:rect l="l" t="t" r="r" b="b"/>
              <a:pathLst>
                <a:path w="17942" h="70003">
                  <a:moveTo>
                    <a:pt x="214" y="4"/>
                  </a:moveTo>
                  <a:lnTo>
                    <a:pt x="214" y="70008"/>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654" name="Freeform: Shape 653">
              <a:extLst>
                <a:ext uri="{FF2B5EF4-FFF2-40B4-BE49-F238E27FC236}">
                  <a16:creationId xmlns:a16="http://schemas.microsoft.com/office/drawing/2014/main" id="{A7FA9E77-782A-9333-A0B9-FC6127C3366F}"/>
                </a:ext>
              </a:extLst>
            </p:cNvPr>
            <p:cNvSpPr/>
            <p:nvPr/>
          </p:nvSpPr>
          <p:spPr>
            <a:xfrm>
              <a:off x="5605563" y="1069267"/>
              <a:ext cx="50776" cy="24736"/>
            </a:xfrm>
            <a:custGeom>
              <a:avLst/>
              <a:gdLst>
                <a:gd name="connsiteX0" fmla="*/ 50991 w 50776"/>
                <a:gd name="connsiteY0" fmla="*/ 4 h 24736"/>
                <a:gd name="connsiteX1" fmla="*/ 214 w 50776"/>
                <a:gd name="connsiteY1" fmla="*/ 4 h 24736"/>
              </a:gdLst>
              <a:ahLst/>
              <a:cxnLst>
                <a:cxn ang="0">
                  <a:pos x="connsiteX0" y="connsiteY0"/>
                </a:cxn>
                <a:cxn ang="0">
                  <a:pos x="connsiteX1" y="connsiteY1"/>
                </a:cxn>
              </a:cxnLst>
              <a:rect l="l" t="t" r="r" b="b"/>
              <a:pathLst>
                <a:path w="50776" h="24736">
                  <a:moveTo>
                    <a:pt x="50991" y="4"/>
                  </a:moveTo>
                  <a:lnTo>
                    <a:pt x="214" y="4"/>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655" name="Graphic 3">
            <a:extLst>
              <a:ext uri="{FF2B5EF4-FFF2-40B4-BE49-F238E27FC236}">
                <a16:creationId xmlns:a16="http://schemas.microsoft.com/office/drawing/2014/main" id="{EA8592B2-79DD-955E-2004-AF9915D4FDD9}"/>
              </a:ext>
            </a:extLst>
          </p:cNvPr>
          <p:cNvGrpSpPr/>
          <p:nvPr/>
        </p:nvGrpSpPr>
        <p:grpSpPr>
          <a:xfrm>
            <a:off x="6321282" y="1405499"/>
            <a:ext cx="24570" cy="33979"/>
            <a:chOff x="5569499" y="1034141"/>
            <a:chExt cx="50776" cy="70003"/>
          </a:xfrm>
        </p:grpSpPr>
        <p:sp>
          <p:nvSpPr>
            <p:cNvPr id="656" name="Freeform: Shape 655">
              <a:extLst>
                <a:ext uri="{FF2B5EF4-FFF2-40B4-BE49-F238E27FC236}">
                  <a16:creationId xmlns:a16="http://schemas.microsoft.com/office/drawing/2014/main" id="{3E02DFF9-298C-4B5C-8400-929D4BA5D9AA}"/>
                </a:ext>
              </a:extLst>
            </p:cNvPr>
            <p:cNvSpPr/>
            <p:nvPr/>
          </p:nvSpPr>
          <p:spPr>
            <a:xfrm>
              <a:off x="5594977" y="1034141"/>
              <a:ext cx="17942" cy="70003"/>
            </a:xfrm>
            <a:custGeom>
              <a:avLst/>
              <a:gdLst>
                <a:gd name="connsiteX0" fmla="*/ 212 w 17942"/>
                <a:gd name="connsiteY0" fmla="*/ 4 h 70003"/>
                <a:gd name="connsiteX1" fmla="*/ 212 w 17942"/>
                <a:gd name="connsiteY1" fmla="*/ 70008 h 70003"/>
              </a:gdLst>
              <a:ahLst/>
              <a:cxnLst>
                <a:cxn ang="0">
                  <a:pos x="connsiteX0" y="connsiteY0"/>
                </a:cxn>
                <a:cxn ang="0">
                  <a:pos x="connsiteX1" y="connsiteY1"/>
                </a:cxn>
              </a:cxnLst>
              <a:rect l="l" t="t" r="r" b="b"/>
              <a:pathLst>
                <a:path w="17942" h="70003">
                  <a:moveTo>
                    <a:pt x="212" y="4"/>
                  </a:moveTo>
                  <a:lnTo>
                    <a:pt x="212" y="70008"/>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657" name="Freeform: Shape 656">
              <a:extLst>
                <a:ext uri="{FF2B5EF4-FFF2-40B4-BE49-F238E27FC236}">
                  <a16:creationId xmlns:a16="http://schemas.microsoft.com/office/drawing/2014/main" id="{C470B2E3-5639-B86F-8BFF-AC3C66A19928}"/>
                </a:ext>
              </a:extLst>
            </p:cNvPr>
            <p:cNvSpPr/>
            <p:nvPr/>
          </p:nvSpPr>
          <p:spPr>
            <a:xfrm>
              <a:off x="5569499" y="1069267"/>
              <a:ext cx="50776" cy="24736"/>
            </a:xfrm>
            <a:custGeom>
              <a:avLst/>
              <a:gdLst>
                <a:gd name="connsiteX0" fmla="*/ 50989 w 50776"/>
                <a:gd name="connsiteY0" fmla="*/ 4 h 24736"/>
                <a:gd name="connsiteX1" fmla="*/ 212 w 50776"/>
                <a:gd name="connsiteY1" fmla="*/ 4 h 24736"/>
              </a:gdLst>
              <a:ahLst/>
              <a:cxnLst>
                <a:cxn ang="0">
                  <a:pos x="connsiteX0" y="connsiteY0"/>
                </a:cxn>
                <a:cxn ang="0">
                  <a:pos x="connsiteX1" y="connsiteY1"/>
                </a:cxn>
              </a:cxnLst>
              <a:rect l="l" t="t" r="r" b="b"/>
              <a:pathLst>
                <a:path w="50776" h="24736">
                  <a:moveTo>
                    <a:pt x="50989" y="4"/>
                  </a:moveTo>
                  <a:lnTo>
                    <a:pt x="212" y="4"/>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658" name="Graphic 3">
            <a:extLst>
              <a:ext uri="{FF2B5EF4-FFF2-40B4-BE49-F238E27FC236}">
                <a16:creationId xmlns:a16="http://schemas.microsoft.com/office/drawing/2014/main" id="{6BB52AC8-B6D2-BA37-E0A2-F1DAC27917C7}"/>
              </a:ext>
            </a:extLst>
          </p:cNvPr>
          <p:cNvGrpSpPr/>
          <p:nvPr/>
        </p:nvGrpSpPr>
        <p:grpSpPr>
          <a:xfrm>
            <a:off x="6314163" y="1405499"/>
            <a:ext cx="24570" cy="33979"/>
            <a:chOff x="5554786" y="1034141"/>
            <a:chExt cx="50776" cy="70003"/>
          </a:xfrm>
        </p:grpSpPr>
        <p:sp>
          <p:nvSpPr>
            <p:cNvPr id="659" name="Freeform: Shape 658">
              <a:extLst>
                <a:ext uri="{FF2B5EF4-FFF2-40B4-BE49-F238E27FC236}">
                  <a16:creationId xmlns:a16="http://schemas.microsoft.com/office/drawing/2014/main" id="{AF49CCCF-0D2F-83AA-EEEA-11457038810E}"/>
                </a:ext>
              </a:extLst>
            </p:cNvPr>
            <p:cNvSpPr/>
            <p:nvPr/>
          </p:nvSpPr>
          <p:spPr>
            <a:xfrm>
              <a:off x="5580265" y="1034141"/>
              <a:ext cx="17942" cy="70003"/>
            </a:xfrm>
            <a:custGeom>
              <a:avLst/>
              <a:gdLst>
                <a:gd name="connsiteX0" fmla="*/ 211 w 17942"/>
                <a:gd name="connsiteY0" fmla="*/ 4 h 70003"/>
                <a:gd name="connsiteX1" fmla="*/ 211 w 17942"/>
                <a:gd name="connsiteY1" fmla="*/ 70008 h 70003"/>
              </a:gdLst>
              <a:ahLst/>
              <a:cxnLst>
                <a:cxn ang="0">
                  <a:pos x="connsiteX0" y="connsiteY0"/>
                </a:cxn>
                <a:cxn ang="0">
                  <a:pos x="connsiteX1" y="connsiteY1"/>
                </a:cxn>
              </a:cxnLst>
              <a:rect l="l" t="t" r="r" b="b"/>
              <a:pathLst>
                <a:path w="17942" h="70003">
                  <a:moveTo>
                    <a:pt x="211" y="4"/>
                  </a:moveTo>
                  <a:lnTo>
                    <a:pt x="211" y="70008"/>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660" name="Freeform: Shape 659">
              <a:extLst>
                <a:ext uri="{FF2B5EF4-FFF2-40B4-BE49-F238E27FC236}">
                  <a16:creationId xmlns:a16="http://schemas.microsoft.com/office/drawing/2014/main" id="{E3C43C2E-0C9F-DC27-ABFC-4989D7EE11ED}"/>
                </a:ext>
              </a:extLst>
            </p:cNvPr>
            <p:cNvSpPr/>
            <p:nvPr/>
          </p:nvSpPr>
          <p:spPr>
            <a:xfrm>
              <a:off x="5554786" y="1069267"/>
              <a:ext cx="50776" cy="24736"/>
            </a:xfrm>
            <a:custGeom>
              <a:avLst/>
              <a:gdLst>
                <a:gd name="connsiteX0" fmla="*/ 50988 w 50776"/>
                <a:gd name="connsiteY0" fmla="*/ 4 h 24736"/>
                <a:gd name="connsiteX1" fmla="*/ 211 w 50776"/>
                <a:gd name="connsiteY1" fmla="*/ 4 h 24736"/>
              </a:gdLst>
              <a:ahLst/>
              <a:cxnLst>
                <a:cxn ang="0">
                  <a:pos x="connsiteX0" y="connsiteY0"/>
                </a:cxn>
                <a:cxn ang="0">
                  <a:pos x="connsiteX1" y="connsiteY1"/>
                </a:cxn>
              </a:cxnLst>
              <a:rect l="l" t="t" r="r" b="b"/>
              <a:pathLst>
                <a:path w="50776" h="24736">
                  <a:moveTo>
                    <a:pt x="50988" y="4"/>
                  </a:moveTo>
                  <a:lnTo>
                    <a:pt x="211" y="4"/>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661" name="Graphic 3">
            <a:extLst>
              <a:ext uri="{FF2B5EF4-FFF2-40B4-BE49-F238E27FC236}">
                <a16:creationId xmlns:a16="http://schemas.microsoft.com/office/drawing/2014/main" id="{5104CF1E-63C9-0A70-C8D7-375C20729FC9}"/>
              </a:ext>
            </a:extLst>
          </p:cNvPr>
          <p:cNvGrpSpPr/>
          <p:nvPr/>
        </p:nvGrpSpPr>
        <p:grpSpPr>
          <a:xfrm>
            <a:off x="6310169" y="1405499"/>
            <a:ext cx="24570" cy="33979"/>
            <a:chOff x="5546533" y="1034141"/>
            <a:chExt cx="50776" cy="70003"/>
          </a:xfrm>
        </p:grpSpPr>
        <p:sp>
          <p:nvSpPr>
            <p:cNvPr id="662" name="Freeform: Shape 661">
              <a:extLst>
                <a:ext uri="{FF2B5EF4-FFF2-40B4-BE49-F238E27FC236}">
                  <a16:creationId xmlns:a16="http://schemas.microsoft.com/office/drawing/2014/main" id="{7F184FC4-5650-E894-7AF0-5253202D3527}"/>
                </a:ext>
              </a:extLst>
            </p:cNvPr>
            <p:cNvSpPr/>
            <p:nvPr/>
          </p:nvSpPr>
          <p:spPr>
            <a:xfrm>
              <a:off x="5572011" y="1034141"/>
              <a:ext cx="17942" cy="70003"/>
            </a:xfrm>
            <a:custGeom>
              <a:avLst/>
              <a:gdLst>
                <a:gd name="connsiteX0" fmla="*/ 211 w 17942"/>
                <a:gd name="connsiteY0" fmla="*/ 4 h 70003"/>
                <a:gd name="connsiteX1" fmla="*/ 211 w 17942"/>
                <a:gd name="connsiteY1" fmla="*/ 70008 h 70003"/>
              </a:gdLst>
              <a:ahLst/>
              <a:cxnLst>
                <a:cxn ang="0">
                  <a:pos x="connsiteX0" y="connsiteY0"/>
                </a:cxn>
                <a:cxn ang="0">
                  <a:pos x="connsiteX1" y="connsiteY1"/>
                </a:cxn>
              </a:cxnLst>
              <a:rect l="l" t="t" r="r" b="b"/>
              <a:pathLst>
                <a:path w="17942" h="70003">
                  <a:moveTo>
                    <a:pt x="211" y="4"/>
                  </a:moveTo>
                  <a:lnTo>
                    <a:pt x="211" y="70008"/>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663" name="Freeform: Shape 662">
              <a:extLst>
                <a:ext uri="{FF2B5EF4-FFF2-40B4-BE49-F238E27FC236}">
                  <a16:creationId xmlns:a16="http://schemas.microsoft.com/office/drawing/2014/main" id="{A9C3A3DE-9470-8482-E0FC-C68B9FAEC49E}"/>
                </a:ext>
              </a:extLst>
            </p:cNvPr>
            <p:cNvSpPr/>
            <p:nvPr/>
          </p:nvSpPr>
          <p:spPr>
            <a:xfrm>
              <a:off x="5546533" y="1069267"/>
              <a:ext cx="50776" cy="24736"/>
            </a:xfrm>
            <a:custGeom>
              <a:avLst/>
              <a:gdLst>
                <a:gd name="connsiteX0" fmla="*/ 50988 w 50776"/>
                <a:gd name="connsiteY0" fmla="*/ 4 h 24736"/>
                <a:gd name="connsiteX1" fmla="*/ 211 w 50776"/>
                <a:gd name="connsiteY1" fmla="*/ 4 h 24736"/>
              </a:gdLst>
              <a:ahLst/>
              <a:cxnLst>
                <a:cxn ang="0">
                  <a:pos x="connsiteX0" y="connsiteY0"/>
                </a:cxn>
                <a:cxn ang="0">
                  <a:pos x="connsiteX1" y="connsiteY1"/>
                </a:cxn>
              </a:cxnLst>
              <a:rect l="l" t="t" r="r" b="b"/>
              <a:pathLst>
                <a:path w="50776" h="24736">
                  <a:moveTo>
                    <a:pt x="50988" y="4"/>
                  </a:moveTo>
                  <a:lnTo>
                    <a:pt x="211" y="4"/>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664" name="Graphic 3">
            <a:extLst>
              <a:ext uri="{FF2B5EF4-FFF2-40B4-BE49-F238E27FC236}">
                <a16:creationId xmlns:a16="http://schemas.microsoft.com/office/drawing/2014/main" id="{AFE1EF62-52C4-6C88-14B7-5FAD935511C2}"/>
              </a:ext>
            </a:extLst>
          </p:cNvPr>
          <p:cNvGrpSpPr/>
          <p:nvPr/>
        </p:nvGrpSpPr>
        <p:grpSpPr>
          <a:xfrm>
            <a:off x="6306263" y="1405499"/>
            <a:ext cx="24570" cy="33979"/>
            <a:chOff x="5538459" y="1034141"/>
            <a:chExt cx="50776" cy="70003"/>
          </a:xfrm>
        </p:grpSpPr>
        <p:sp>
          <p:nvSpPr>
            <p:cNvPr id="665" name="Freeform: Shape 664">
              <a:extLst>
                <a:ext uri="{FF2B5EF4-FFF2-40B4-BE49-F238E27FC236}">
                  <a16:creationId xmlns:a16="http://schemas.microsoft.com/office/drawing/2014/main" id="{7CB704D1-97B2-5965-3A4D-6F3D6CEFE473}"/>
                </a:ext>
              </a:extLst>
            </p:cNvPr>
            <p:cNvSpPr/>
            <p:nvPr/>
          </p:nvSpPr>
          <p:spPr>
            <a:xfrm>
              <a:off x="5563937" y="1034141"/>
              <a:ext cx="17942" cy="70003"/>
            </a:xfrm>
            <a:custGeom>
              <a:avLst/>
              <a:gdLst>
                <a:gd name="connsiteX0" fmla="*/ 210 w 17942"/>
                <a:gd name="connsiteY0" fmla="*/ 4 h 70003"/>
                <a:gd name="connsiteX1" fmla="*/ 210 w 17942"/>
                <a:gd name="connsiteY1" fmla="*/ 70008 h 70003"/>
              </a:gdLst>
              <a:ahLst/>
              <a:cxnLst>
                <a:cxn ang="0">
                  <a:pos x="connsiteX0" y="connsiteY0"/>
                </a:cxn>
                <a:cxn ang="0">
                  <a:pos x="connsiteX1" y="connsiteY1"/>
                </a:cxn>
              </a:cxnLst>
              <a:rect l="l" t="t" r="r" b="b"/>
              <a:pathLst>
                <a:path w="17942" h="70003">
                  <a:moveTo>
                    <a:pt x="210" y="4"/>
                  </a:moveTo>
                  <a:lnTo>
                    <a:pt x="210" y="70008"/>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666" name="Freeform: Shape 665">
              <a:extLst>
                <a:ext uri="{FF2B5EF4-FFF2-40B4-BE49-F238E27FC236}">
                  <a16:creationId xmlns:a16="http://schemas.microsoft.com/office/drawing/2014/main" id="{82D834E8-C1A3-3DD4-2ECE-08B8199EA889}"/>
                </a:ext>
              </a:extLst>
            </p:cNvPr>
            <p:cNvSpPr/>
            <p:nvPr/>
          </p:nvSpPr>
          <p:spPr>
            <a:xfrm>
              <a:off x="5538459" y="1069267"/>
              <a:ext cx="50776" cy="24736"/>
            </a:xfrm>
            <a:custGeom>
              <a:avLst/>
              <a:gdLst>
                <a:gd name="connsiteX0" fmla="*/ 50987 w 50776"/>
                <a:gd name="connsiteY0" fmla="*/ 4 h 24736"/>
                <a:gd name="connsiteX1" fmla="*/ 210 w 50776"/>
                <a:gd name="connsiteY1" fmla="*/ 4 h 24736"/>
              </a:gdLst>
              <a:ahLst/>
              <a:cxnLst>
                <a:cxn ang="0">
                  <a:pos x="connsiteX0" y="connsiteY0"/>
                </a:cxn>
                <a:cxn ang="0">
                  <a:pos x="connsiteX1" y="connsiteY1"/>
                </a:cxn>
              </a:cxnLst>
              <a:rect l="l" t="t" r="r" b="b"/>
              <a:pathLst>
                <a:path w="50776" h="24736">
                  <a:moveTo>
                    <a:pt x="50987" y="4"/>
                  </a:moveTo>
                  <a:lnTo>
                    <a:pt x="210" y="4"/>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667" name="Graphic 3">
            <a:extLst>
              <a:ext uri="{FF2B5EF4-FFF2-40B4-BE49-F238E27FC236}">
                <a16:creationId xmlns:a16="http://schemas.microsoft.com/office/drawing/2014/main" id="{1564E445-4580-6722-2A63-34B2F7095DC7}"/>
              </a:ext>
            </a:extLst>
          </p:cNvPr>
          <p:cNvGrpSpPr/>
          <p:nvPr/>
        </p:nvGrpSpPr>
        <p:grpSpPr>
          <a:xfrm>
            <a:off x="6302268" y="1405499"/>
            <a:ext cx="24570" cy="33979"/>
            <a:chOff x="5530205" y="1034141"/>
            <a:chExt cx="50776" cy="70003"/>
          </a:xfrm>
        </p:grpSpPr>
        <p:sp>
          <p:nvSpPr>
            <p:cNvPr id="668" name="Freeform: Shape 667">
              <a:extLst>
                <a:ext uri="{FF2B5EF4-FFF2-40B4-BE49-F238E27FC236}">
                  <a16:creationId xmlns:a16="http://schemas.microsoft.com/office/drawing/2014/main" id="{41680BF8-96DB-5ED0-B732-F2E1092307E1}"/>
                </a:ext>
              </a:extLst>
            </p:cNvPr>
            <p:cNvSpPr/>
            <p:nvPr/>
          </p:nvSpPr>
          <p:spPr>
            <a:xfrm>
              <a:off x="5555683" y="1034141"/>
              <a:ext cx="17942" cy="70003"/>
            </a:xfrm>
            <a:custGeom>
              <a:avLst/>
              <a:gdLst>
                <a:gd name="connsiteX0" fmla="*/ 210 w 17942"/>
                <a:gd name="connsiteY0" fmla="*/ 4 h 70003"/>
                <a:gd name="connsiteX1" fmla="*/ 210 w 17942"/>
                <a:gd name="connsiteY1" fmla="*/ 70008 h 70003"/>
              </a:gdLst>
              <a:ahLst/>
              <a:cxnLst>
                <a:cxn ang="0">
                  <a:pos x="connsiteX0" y="connsiteY0"/>
                </a:cxn>
                <a:cxn ang="0">
                  <a:pos x="connsiteX1" y="connsiteY1"/>
                </a:cxn>
              </a:cxnLst>
              <a:rect l="l" t="t" r="r" b="b"/>
              <a:pathLst>
                <a:path w="17942" h="70003">
                  <a:moveTo>
                    <a:pt x="210" y="4"/>
                  </a:moveTo>
                  <a:lnTo>
                    <a:pt x="210" y="70008"/>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669" name="Freeform: Shape 668">
              <a:extLst>
                <a:ext uri="{FF2B5EF4-FFF2-40B4-BE49-F238E27FC236}">
                  <a16:creationId xmlns:a16="http://schemas.microsoft.com/office/drawing/2014/main" id="{E78042AC-DFD3-7388-E6B8-A3EA53B8A7F9}"/>
                </a:ext>
              </a:extLst>
            </p:cNvPr>
            <p:cNvSpPr/>
            <p:nvPr/>
          </p:nvSpPr>
          <p:spPr>
            <a:xfrm>
              <a:off x="5530205" y="1069267"/>
              <a:ext cx="50776" cy="24736"/>
            </a:xfrm>
            <a:custGeom>
              <a:avLst/>
              <a:gdLst>
                <a:gd name="connsiteX0" fmla="*/ 50987 w 50776"/>
                <a:gd name="connsiteY0" fmla="*/ 4 h 24736"/>
                <a:gd name="connsiteX1" fmla="*/ 210 w 50776"/>
                <a:gd name="connsiteY1" fmla="*/ 4 h 24736"/>
              </a:gdLst>
              <a:ahLst/>
              <a:cxnLst>
                <a:cxn ang="0">
                  <a:pos x="connsiteX0" y="connsiteY0"/>
                </a:cxn>
                <a:cxn ang="0">
                  <a:pos x="connsiteX1" y="connsiteY1"/>
                </a:cxn>
              </a:cxnLst>
              <a:rect l="l" t="t" r="r" b="b"/>
              <a:pathLst>
                <a:path w="50776" h="24736">
                  <a:moveTo>
                    <a:pt x="50987" y="4"/>
                  </a:moveTo>
                  <a:lnTo>
                    <a:pt x="210" y="4"/>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670" name="Graphic 3">
            <a:extLst>
              <a:ext uri="{FF2B5EF4-FFF2-40B4-BE49-F238E27FC236}">
                <a16:creationId xmlns:a16="http://schemas.microsoft.com/office/drawing/2014/main" id="{83D1460E-6362-B791-0794-FC17CBA13763}"/>
              </a:ext>
            </a:extLst>
          </p:cNvPr>
          <p:cNvGrpSpPr/>
          <p:nvPr/>
        </p:nvGrpSpPr>
        <p:grpSpPr>
          <a:xfrm>
            <a:off x="6298361" y="1405499"/>
            <a:ext cx="24570" cy="33979"/>
            <a:chOff x="5522131" y="1034141"/>
            <a:chExt cx="50776" cy="70003"/>
          </a:xfrm>
        </p:grpSpPr>
        <p:sp>
          <p:nvSpPr>
            <p:cNvPr id="671" name="Freeform: Shape 670">
              <a:extLst>
                <a:ext uri="{FF2B5EF4-FFF2-40B4-BE49-F238E27FC236}">
                  <a16:creationId xmlns:a16="http://schemas.microsoft.com/office/drawing/2014/main" id="{AB2BDCB3-6537-9825-A331-7A35DEC79697}"/>
                </a:ext>
              </a:extLst>
            </p:cNvPr>
            <p:cNvSpPr/>
            <p:nvPr/>
          </p:nvSpPr>
          <p:spPr>
            <a:xfrm>
              <a:off x="5547609" y="1034141"/>
              <a:ext cx="17942" cy="70003"/>
            </a:xfrm>
            <a:custGeom>
              <a:avLst/>
              <a:gdLst>
                <a:gd name="connsiteX0" fmla="*/ 210 w 17942"/>
                <a:gd name="connsiteY0" fmla="*/ 4 h 70003"/>
                <a:gd name="connsiteX1" fmla="*/ 210 w 17942"/>
                <a:gd name="connsiteY1" fmla="*/ 70008 h 70003"/>
              </a:gdLst>
              <a:ahLst/>
              <a:cxnLst>
                <a:cxn ang="0">
                  <a:pos x="connsiteX0" y="connsiteY0"/>
                </a:cxn>
                <a:cxn ang="0">
                  <a:pos x="connsiteX1" y="connsiteY1"/>
                </a:cxn>
              </a:cxnLst>
              <a:rect l="l" t="t" r="r" b="b"/>
              <a:pathLst>
                <a:path w="17942" h="70003">
                  <a:moveTo>
                    <a:pt x="210" y="4"/>
                  </a:moveTo>
                  <a:lnTo>
                    <a:pt x="210" y="70008"/>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672" name="Freeform: Shape 671">
              <a:extLst>
                <a:ext uri="{FF2B5EF4-FFF2-40B4-BE49-F238E27FC236}">
                  <a16:creationId xmlns:a16="http://schemas.microsoft.com/office/drawing/2014/main" id="{D3BE5AB8-FDFF-767C-3E7D-4DD263CDA1E0}"/>
                </a:ext>
              </a:extLst>
            </p:cNvPr>
            <p:cNvSpPr/>
            <p:nvPr/>
          </p:nvSpPr>
          <p:spPr>
            <a:xfrm>
              <a:off x="5522131" y="1069267"/>
              <a:ext cx="50776" cy="24736"/>
            </a:xfrm>
            <a:custGeom>
              <a:avLst/>
              <a:gdLst>
                <a:gd name="connsiteX0" fmla="*/ 50987 w 50776"/>
                <a:gd name="connsiteY0" fmla="*/ 4 h 24736"/>
                <a:gd name="connsiteX1" fmla="*/ 210 w 50776"/>
                <a:gd name="connsiteY1" fmla="*/ 4 h 24736"/>
              </a:gdLst>
              <a:ahLst/>
              <a:cxnLst>
                <a:cxn ang="0">
                  <a:pos x="connsiteX0" y="connsiteY0"/>
                </a:cxn>
                <a:cxn ang="0">
                  <a:pos x="connsiteX1" y="connsiteY1"/>
                </a:cxn>
              </a:cxnLst>
              <a:rect l="l" t="t" r="r" b="b"/>
              <a:pathLst>
                <a:path w="50776" h="24736">
                  <a:moveTo>
                    <a:pt x="50987" y="4"/>
                  </a:moveTo>
                  <a:lnTo>
                    <a:pt x="210" y="4"/>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673" name="Graphic 3">
            <a:extLst>
              <a:ext uri="{FF2B5EF4-FFF2-40B4-BE49-F238E27FC236}">
                <a16:creationId xmlns:a16="http://schemas.microsoft.com/office/drawing/2014/main" id="{E97CD3FB-E638-B4C7-ACD6-930BAAD70E5A}"/>
              </a:ext>
            </a:extLst>
          </p:cNvPr>
          <p:cNvGrpSpPr/>
          <p:nvPr/>
        </p:nvGrpSpPr>
        <p:grpSpPr>
          <a:xfrm>
            <a:off x="6294455" y="1405499"/>
            <a:ext cx="24570" cy="33979"/>
            <a:chOff x="5514057" y="1034141"/>
            <a:chExt cx="50776" cy="70003"/>
          </a:xfrm>
        </p:grpSpPr>
        <p:sp>
          <p:nvSpPr>
            <p:cNvPr id="674" name="Freeform: Shape 673">
              <a:extLst>
                <a:ext uri="{FF2B5EF4-FFF2-40B4-BE49-F238E27FC236}">
                  <a16:creationId xmlns:a16="http://schemas.microsoft.com/office/drawing/2014/main" id="{1DE75E97-949B-1083-9526-D8F696D42D00}"/>
                </a:ext>
              </a:extLst>
            </p:cNvPr>
            <p:cNvSpPr/>
            <p:nvPr/>
          </p:nvSpPr>
          <p:spPr>
            <a:xfrm>
              <a:off x="5539535" y="1034141"/>
              <a:ext cx="17942" cy="70003"/>
            </a:xfrm>
            <a:custGeom>
              <a:avLst/>
              <a:gdLst>
                <a:gd name="connsiteX0" fmla="*/ 209 w 17942"/>
                <a:gd name="connsiteY0" fmla="*/ 4 h 70003"/>
                <a:gd name="connsiteX1" fmla="*/ 209 w 17942"/>
                <a:gd name="connsiteY1" fmla="*/ 70008 h 70003"/>
              </a:gdLst>
              <a:ahLst/>
              <a:cxnLst>
                <a:cxn ang="0">
                  <a:pos x="connsiteX0" y="connsiteY0"/>
                </a:cxn>
                <a:cxn ang="0">
                  <a:pos x="connsiteX1" y="connsiteY1"/>
                </a:cxn>
              </a:cxnLst>
              <a:rect l="l" t="t" r="r" b="b"/>
              <a:pathLst>
                <a:path w="17942" h="70003">
                  <a:moveTo>
                    <a:pt x="209" y="4"/>
                  </a:moveTo>
                  <a:lnTo>
                    <a:pt x="209" y="70008"/>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675" name="Freeform: Shape 674">
              <a:extLst>
                <a:ext uri="{FF2B5EF4-FFF2-40B4-BE49-F238E27FC236}">
                  <a16:creationId xmlns:a16="http://schemas.microsoft.com/office/drawing/2014/main" id="{89D32E08-5337-7D24-F232-1605EB3385FD}"/>
                </a:ext>
              </a:extLst>
            </p:cNvPr>
            <p:cNvSpPr/>
            <p:nvPr/>
          </p:nvSpPr>
          <p:spPr>
            <a:xfrm>
              <a:off x="5514057" y="1069267"/>
              <a:ext cx="50776" cy="24736"/>
            </a:xfrm>
            <a:custGeom>
              <a:avLst/>
              <a:gdLst>
                <a:gd name="connsiteX0" fmla="*/ 50986 w 50776"/>
                <a:gd name="connsiteY0" fmla="*/ 4 h 24736"/>
                <a:gd name="connsiteX1" fmla="*/ 209 w 50776"/>
                <a:gd name="connsiteY1" fmla="*/ 4 h 24736"/>
              </a:gdLst>
              <a:ahLst/>
              <a:cxnLst>
                <a:cxn ang="0">
                  <a:pos x="connsiteX0" y="connsiteY0"/>
                </a:cxn>
                <a:cxn ang="0">
                  <a:pos x="connsiteX1" y="connsiteY1"/>
                </a:cxn>
              </a:cxnLst>
              <a:rect l="l" t="t" r="r" b="b"/>
              <a:pathLst>
                <a:path w="50776" h="24736">
                  <a:moveTo>
                    <a:pt x="50986" y="4"/>
                  </a:moveTo>
                  <a:lnTo>
                    <a:pt x="209" y="4"/>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676" name="Graphic 3">
            <a:extLst>
              <a:ext uri="{FF2B5EF4-FFF2-40B4-BE49-F238E27FC236}">
                <a16:creationId xmlns:a16="http://schemas.microsoft.com/office/drawing/2014/main" id="{15E96720-1F2E-2766-E899-2E12B3D442BF}"/>
              </a:ext>
            </a:extLst>
          </p:cNvPr>
          <p:cNvGrpSpPr/>
          <p:nvPr/>
        </p:nvGrpSpPr>
        <p:grpSpPr>
          <a:xfrm>
            <a:off x="6141212" y="1405499"/>
            <a:ext cx="24570" cy="33979"/>
            <a:chOff x="5197374" y="1034141"/>
            <a:chExt cx="50776" cy="70003"/>
          </a:xfrm>
        </p:grpSpPr>
        <p:sp>
          <p:nvSpPr>
            <p:cNvPr id="677" name="Freeform: Shape 676">
              <a:extLst>
                <a:ext uri="{FF2B5EF4-FFF2-40B4-BE49-F238E27FC236}">
                  <a16:creationId xmlns:a16="http://schemas.microsoft.com/office/drawing/2014/main" id="{3387AD89-2160-10B8-674F-53CBE1033DFD}"/>
                </a:ext>
              </a:extLst>
            </p:cNvPr>
            <p:cNvSpPr/>
            <p:nvPr/>
          </p:nvSpPr>
          <p:spPr>
            <a:xfrm>
              <a:off x="5222852" y="1034141"/>
              <a:ext cx="17942" cy="70003"/>
            </a:xfrm>
            <a:custGeom>
              <a:avLst/>
              <a:gdLst>
                <a:gd name="connsiteX0" fmla="*/ 191 w 17942"/>
                <a:gd name="connsiteY0" fmla="*/ 4 h 70003"/>
                <a:gd name="connsiteX1" fmla="*/ 191 w 17942"/>
                <a:gd name="connsiteY1" fmla="*/ 70008 h 70003"/>
              </a:gdLst>
              <a:ahLst/>
              <a:cxnLst>
                <a:cxn ang="0">
                  <a:pos x="connsiteX0" y="connsiteY0"/>
                </a:cxn>
                <a:cxn ang="0">
                  <a:pos x="connsiteX1" y="connsiteY1"/>
                </a:cxn>
              </a:cxnLst>
              <a:rect l="l" t="t" r="r" b="b"/>
              <a:pathLst>
                <a:path w="17942" h="70003">
                  <a:moveTo>
                    <a:pt x="191" y="4"/>
                  </a:moveTo>
                  <a:lnTo>
                    <a:pt x="191" y="70008"/>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678" name="Freeform: Shape 677">
              <a:extLst>
                <a:ext uri="{FF2B5EF4-FFF2-40B4-BE49-F238E27FC236}">
                  <a16:creationId xmlns:a16="http://schemas.microsoft.com/office/drawing/2014/main" id="{F0AE9CA5-559E-CFB1-1191-1EC7E2A45C44}"/>
                </a:ext>
              </a:extLst>
            </p:cNvPr>
            <p:cNvSpPr/>
            <p:nvPr/>
          </p:nvSpPr>
          <p:spPr>
            <a:xfrm>
              <a:off x="5197374" y="1069267"/>
              <a:ext cx="50776" cy="24736"/>
            </a:xfrm>
            <a:custGeom>
              <a:avLst/>
              <a:gdLst>
                <a:gd name="connsiteX0" fmla="*/ 50968 w 50776"/>
                <a:gd name="connsiteY0" fmla="*/ 4 h 24736"/>
                <a:gd name="connsiteX1" fmla="*/ 191 w 50776"/>
                <a:gd name="connsiteY1" fmla="*/ 4 h 24736"/>
              </a:gdLst>
              <a:ahLst/>
              <a:cxnLst>
                <a:cxn ang="0">
                  <a:pos x="connsiteX0" y="connsiteY0"/>
                </a:cxn>
                <a:cxn ang="0">
                  <a:pos x="connsiteX1" y="connsiteY1"/>
                </a:cxn>
              </a:cxnLst>
              <a:rect l="l" t="t" r="r" b="b"/>
              <a:pathLst>
                <a:path w="50776" h="24736">
                  <a:moveTo>
                    <a:pt x="50968" y="4"/>
                  </a:moveTo>
                  <a:lnTo>
                    <a:pt x="191" y="4"/>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679" name="Graphic 3">
            <a:extLst>
              <a:ext uri="{FF2B5EF4-FFF2-40B4-BE49-F238E27FC236}">
                <a16:creationId xmlns:a16="http://schemas.microsoft.com/office/drawing/2014/main" id="{5719F9B1-A542-A6DD-22D7-DDE18F23A4C2}"/>
              </a:ext>
            </a:extLst>
          </p:cNvPr>
          <p:cNvGrpSpPr/>
          <p:nvPr/>
        </p:nvGrpSpPr>
        <p:grpSpPr>
          <a:xfrm>
            <a:off x="6110129" y="1405499"/>
            <a:ext cx="24570" cy="33979"/>
            <a:chOff x="5133140" y="1034141"/>
            <a:chExt cx="50776" cy="70003"/>
          </a:xfrm>
        </p:grpSpPr>
        <p:sp>
          <p:nvSpPr>
            <p:cNvPr id="680" name="Freeform: Shape 679">
              <a:extLst>
                <a:ext uri="{FF2B5EF4-FFF2-40B4-BE49-F238E27FC236}">
                  <a16:creationId xmlns:a16="http://schemas.microsoft.com/office/drawing/2014/main" id="{C0499987-18AA-3F36-9CBB-ACA469C0102B}"/>
                </a:ext>
              </a:extLst>
            </p:cNvPr>
            <p:cNvSpPr/>
            <p:nvPr/>
          </p:nvSpPr>
          <p:spPr>
            <a:xfrm>
              <a:off x="5158618" y="1034141"/>
              <a:ext cx="17942" cy="70003"/>
            </a:xfrm>
            <a:custGeom>
              <a:avLst/>
              <a:gdLst>
                <a:gd name="connsiteX0" fmla="*/ 188 w 17942"/>
                <a:gd name="connsiteY0" fmla="*/ 4 h 70003"/>
                <a:gd name="connsiteX1" fmla="*/ 188 w 17942"/>
                <a:gd name="connsiteY1" fmla="*/ 70008 h 70003"/>
              </a:gdLst>
              <a:ahLst/>
              <a:cxnLst>
                <a:cxn ang="0">
                  <a:pos x="connsiteX0" y="connsiteY0"/>
                </a:cxn>
                <a:cxn ang="0">
                  <a:pos x="connsiteX1" y="connsiteY1"/>
                </a:cxn>
              </a:cxnLst>
              <a:rect l="l" t="t" r="r" b="b"/>
              <a:pathLst>
                <a:path w="17942" h="70003">
                  <a:moveTo>
                    <a:pt x="188" y="4"/>
                  </a:moveTo>
                  <a:lnTo>
                    <a:pt x="188" y="70008"/>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681" name="Freeform: Shape 680">
              <a:extLst>
                <a:ext uri="{FF2B5EF4-FFF2-40B4-BE49-F238E27FC236}">
                  <a16:creationId xmlns:a16="http://schemas.microsoft.com/office/drawing/2014/main" id="{69073531-2FA8-0F77-A35E-FAEDBFA006E4}"/>
                </a:ext>
              </a:extLst>
            </p:cNvPr>
            <p:cNvSpPr/>
            <p:nvPr/>
          </p:nvSpPr>
          <p:spPr>
            <a:xfrm>
              <a:off x="5133140" y="1069267"/>
              <a:ext cx="50776" cy="24736"/>
            </a:xfrm>
            <a:custGeom>
              <a:avLst/>
              <a:gdLst>
                <a:gd name="connsiteX0" fmla="*/ 50965 w 50776"/>
                <a:gd name="connsiteY0" fmla="*/ 4 h 24736"/>
                <a:gd name="connsiteX1" fmla="*/ 188 w 50776"/>
                <a:gd name="connsiteY1" fmla="*/ 4 h 24736"/>
              </a:gdLst>
              <a:ahLst/>
              <a:cxnLst>
                <a:cxn ang="0">
                  <a:pos x="connsiteX0" y="connsiteY0"/>
                </a:cxn>
                <a:cxn ang="0">
                  <a:pos x="connsiteX1" y="connsiteY1"/>
                </a:cxn>
              </a:cxnLst>
              <a:rect l="l" t="t" r="r" b="b"/>
              <a:pathLst>
                <a:path w="50776" h="24736">
                  <a:moveTo>
                    <a:pt x="50965" y="4"/>
                  </a:moveTo>
                  <a:lnTo>
                    <a:pt x="188" y="4"/>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682" name="Graphic 3">
            <a:extLst>
              <a:ext uri="{FF2B5EF4-FFF2-40B4-BE49-F238E27FC236}">
                <a16:creationId xmlns:a16="http://schemas.microsoft.com/office/drawing/2014/main" id="{EA3E30DA-212B-5D42-B7EB-C18E67DD1942}"/>
              </a:ext>
            </a:extLst>
          </p:cNvPr>
          <p:cNvGrpSpPr/>
          <p:nvPr/>
        </p:nvGrpSpPr>
        <p:grpSpPr>
          <a:xfrm>
            <a:off x="5956106" y="1376323"/>
            <a:ext cx="24570" cy="33979"/>
            <a:chOff x="4814842" y="974032"/>
            <a:chExt cx="50776" cy="70003"/>
          </a:xfrm>
        </p:grpSpPr>
        <p:sp>
          <p:nvSpPr>
            <p:cNvPr id="683" name="Freeform: Shape 682">
              <a:extLst>
                <a:ext uri="{FF2B5EF4-FFF2-40B4-BE49-F238E27FC236}">
                  <a16:creationId xmlns:a16="http://schemas.microsoft.com/office/drawing/2014/main" id="{55E6F548-1A26-24FD-D8D7-A41363988697}"/>
                </a:ext>
              </a:extLst>
            </p:cNvPr>
            <p:cNvSpPr/>
            <p:nvPr/>
          </p:nvSpPr>
          <p:spPr>
            <a:xfrm>
              <a:off x="4840320" y="974032"/>
              <a:ext cx="17942" cy="70003"/>
            </a:xfrm>
            <a:custGeom>
              <a:avLst/>
              <a:gdLst>
                <a:gd name="connsiteX0" fmla="*/ 170 w 17942"/>
                <a:gd name="connsiteY0" fmla="*/ 2 h 70003"/>
                <a:gd name="connsiteX1" fmla="*/ 170 w 17942"/>
                <a:gd name="connsiteY1" fmla="*/ 70006 h 70003"/>
              </a:gdLst>
              <a:ahLst/>
              <a:cxnLst>
                <a:cxn ang="0">
                  <a:pos x="connsiteX0" y="connsiteY0"/>
                </a:cxn>
                <a:cxn ang="0">
                  <a:pos x="connsiteX1" y="connsiteY1"/>
                </a:cxn>
              </a:cxnLst>
              <a:rect l="l" t="t" r="r" b="b"/>
              <a:pathLst>
                <a:path w="17942" h="70003">
                  <a:moveTo>
                    <a:pt x="170" y="2"/>
                  </a:moveTo>
                  <a:lnTo>
                    <a:pt x="170" y="70006"/>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684" name="Freeform: Shape 683">
              <a:extLst>
                <a:ext uri="{FF2B5EF4-FFF2-40B4-BE49-F238E27FC236}">
                  <a16:creationId xmlns:a16="http://schemas.microsoft.com/office/drawing/2014/main" id="{31F3220F-DA30-5712-1677-445E85B2C254}"/>
                </a:ext>
              </a:extLst>
            </p:cNvPr>
            <p:cNvSpPr/>
            <p:nvPr/>
          </p:nvSpPr>
          <p:spPr>
            <a:xfrm>
              <a:off x="4814842" y="1009158"/>
              <a:ext cx="50776" cy="24736"/>
            </a:xfrm>
            <a:custGeom>
              <a:avLst/>
              <a:gdLst>
                <a:gd name="connsiteX0" fmla="*/ 50947 w 50776"/>
                <a:gd name="connsiteY0" fmla="*/ 2 h 24736"/>
                <a:gd name="connsiteX1" fmla="*/ 170 w 50776"/>
                <a:gd name="connsiteY1" fmla="*/ 2 h 24736"/>
              </a:gdLst>
              <a:ahLst/>
              <a:cxnLst>
                <a:cxn ang="0">
                  <a:pos x="connsiteX0" y="connsiteY0"/>
                </a:cxn>
                <a:cxn ang="0">
                  <a:pos x="connsiteX1" y="connsiteY1"/>
                </a:cxn>
              </a:cxnLst>
              <a:rect l="l" t="t" r="r" b="b"/>
              <a:pathLst>
                <a:path w="50776" h="24736">
                  <a:moveTo>
                    <a:pt x="50947" y="2"/>
                  </a:moveTo>
                  <a:lnTo>
                    <a:pt x="170" y="2"/>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685" name="Graphic 3">
            <a:extLst>
              <a:ext uri="{FF2B5EF4-FFF2-40B4-BE49-F238E27FC236}">
                <a16:creationId xmlns:a16="http://schemas.microsoft.com/office/drawing/2014/main" id="{ED38695D-9FF3-5815-A853-1443CF903F96}"/>
              </a:ext>
            </a:extLst>
          </p:cNvPr>
          <p:cNvGrpSpPr/>
          <p:nvPr/>
        </p:nvGrpSpPr>
        <p:grpSpPr>
          <a:xfrm>
            <a:off x="5954021" y="1376323"/>
            <a:ext cx="24570" cy="33979"/>
            <a:chOff x="4810536" y="974032"/>
            <a:chExt cx="50776" cy="70003"/>
          </a:xfrm>
        </p:grpSpPr>
        <p:sp>
          <p:nvSpPr>
            <p:cNvPr id="686" name="Freeform: Shape 685">
              <a:extLst>
                <a:ext uri="{FF2B5EF4-FFF2-40B4-BE49-F238E27FC236}">
                  <a16:creationId xmlns:a16="http://schemas.microsoft.com/office/drawing/2014/main" id="{43F932FB-C082-DCA9-A9A6-B50398E28A05}"/>
                </a:ext>
              </a:extLst>
            </p:cNvPr>
            <p:cNvSpPr/>
            <p:nvPr/>
          </p:nvSpPr>
          <p:spPr>
            <a:xfrm>
              <a:off x="4836014" y="974032"/>
              <a:ext cx="17942" cy="70003"/>
            </a:xfrm>
            <a:custGeom>
              <a:avLst/>
              <a:gdLst>
                <a:gd name="connsiteX0" fmla="*/ 170 w 17942"/>
                <a:gd name="connsiteY0" fmla="*/ 2 h 70003"/>
                <a:gd name="connsiteX1" fmla="*/ 170 w 17942"/>
                <a:gd name="connsiteY1" fmla="*/ 70006 h 70003"/>
              </a:gdLst>
              <a:ahLst/>
              <a:cxnLst>
                <a:cxn ang="0">
                  <a:pos x="connsiteX0" y="connsiteY0"/>
                </a:cxn>
                <a:cxn ang="0">
                  <a:pos x="connsiteX1" y="connsiteY1"/>
                </a:cxn>
              </a:cxnLst>
              <a:rect l="l" t="t" r="r" b="b"/>
              <a:pathLst>
                <a:path w="17942" h="70003">
                  <a:moveTo>
                    <a:pt x="170" y="2"/>
                  </a:moveTo>
                  <a:lnTo>
                    <a:pt x="170" y="70006"/>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687" name="Freeform: Shape 686">
              <a:extLst>
                <a:ext uri="{FF2B5EF4-FFF2-40B4-BE49-F238E27FC236}">
                  <a16:creationId xmlns:a16="http://schemas.microsoft.com/office/drawing/2014/main" id="{09A8B0CF-2D11-5DC3-FC5C-4AE0C2AE6E97}"/>
                </a:ext>
              </a:extLst>
            </p:cNvPr>
            <p:cNvSpPr/>
            <p:nvPr/>
          </p:nvSpPr>
          <p:spPr>
            <a:xfrm>
              <a:off x="4810536" y="1009158"/>
              <a:ext cx="50776" cy="24736"/>
            </a:xfrm>
            <a:custGeom>
              <a:avLst/>
              <a:gdLst>
                <a:gd name="connsiteX0" fmla="*/ 50947 w 50776"/>
                <a:gd name="connsiteY0" fmla="*/ 2 h 24736"/>
                <a:gd name="connsiteX1" fmla="*/ 170 w 50776"/>
                <a:gd name="connsiteY1" fmla="*/ 2 h 24736"/>
              </a:gdLst>
              <a:ahLst/>
              <a:cxnLst>
                <a:cxn ang="0">
                  <a:pos x="connsiteX0" y="connsiteY0"/>
                </a:cxn>
                <a:cxn ang="0">
                  <a:pos x="connsiteX1" y="connsiteY1"/>
                </a:cxn>
              </a:cxnLst>
              <a:rect l="l" t="t" r="r" b="b"/>
              <a:pathLst>
                <a:path w="50776" h="24736">
                  <a:moveTo>
                    <a:pt x="50947" y="2"/>
                  </a:moveTo>
                  <a:lnTo>
                    <a:pt x="170" y="2"/>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688" name="Graphic 3">
            <a:extLst>
              <a:ext uri="{FF2B5EF4-FFF2-40B4-BE49-F238E27FC236}">
                <a16:creationId xmlns:a16="http://schemas.microsoft.com/office/drawing/2014/main" id="{6E743434-F0B5-E962-556E-6A6DF2568F40}"/>
              </a:ext>
            </a:extLst>
          </p:cNvPr>
          <p:cNvGrpSpPr/>
          <p:nvPr/>
        </p:nvGrpSpPr>
        <p:grpSpPr>
          <a:xfrm>
            <a:off x="5340443" y="1376323"/>
            <a:ext cx="24570" cy="33979"/>
            <a:chOff x="3542546" y="974032"/>
            <a:chExt cx="50776" cy="70003"/>
          </a:xfrm>
        </p:grpSpPr>
        <p:sp>
          <p:nvSpPr>
            <p:cNvPr id="689" name="Freeform: Shape 688">
              <a:extLst>
                <a:ext uri="{FF2B5EF4-FFF2-40B4-BE49-F238E27FC236}">
                  <a16:creationId xmlns:a16="http://schemas.microsoft.com/office/drawing/2014/main" id="{5BD4DC52-A582-6CED-686D-6A95B93C9812}"/>
                </a:ext>
              </a:extLst>
            </p:cNvPr>
            <p:cNvSpPr/>
            <p:nvPr/>
          </p:nvSpPr>
          <p:spPr>
            <a:xfrm>
              <a:off x="3568024" y="974032"/>
              <a:ext cx="17942" cy="70003"/>
            </a:xfrm>
            <a:custGeom>
              <a:avLst/>
              <a:gdLst>
                <a:gd name="connsiteX0" fmla="*/ 99 w 17942"/>
                <a:gd name="connsiteY0" fmla="*/ 2 h 70003"/>
                <a:gd name="connsiteX1" fmla="*/ 99 w 17942"/>
                <a:gd name="connsiteY1" fmla="*/ 70006 h 70003"/>
              </a:gdLst>
              <a:ahLst/>
              <a:cxnLst>
                <a:cxn ang="0">
                  <a:pos x="connsiteX0" y="connsiteY0"/>
                </a:cxn>
                <a:cxn ang="0">
                  <a:pos x="connsiteX1" y="connsiteY1"/>
                </a:cxn>
              </a:cxnLst>
              <a:rect l="l" t="t" r="r" b="b"/>
              <a:pathLst>
                <a:path w="17942" h="70003">
                  <a:moveTo>
                    <a:pt x="99" y="2"/>
                  </a:moveTo>
                  <a:lnTo>
                    <a:pt x="99" y="70006"/>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690" name="Freeform: Shape 689">
              <a:extLst>
                <a:ext uri="{FF2B5EF4-FFF2-40B4-BE49-F238E27FC236}">
                  <a16:creationId xmlns:a16="http://schemas.microsoft.com/office/drawing/2014/main" id="{E644A312-F496-4126-4B90-8401FA5EA364}"/>
                </a:ext>
              </a:extLst>
            </p:cNvPr>
            <p:cNvSpPr/>
            <p:nvPr/>
          </p:nvSpPr>
          <p:spPr>
            <a:xfrm>
              <a:off x="3542546" y="1009158"/>
              <a:ext cx="50776" cy="24736"/>
            </a:xfrm>
            <a:custGeom>
              <a:avLst/>
              <a:gdLst>
                <a:gd name="connsiteX0" fmla="*/ 50876 w 50776"/>
                <a:gd name="connsiteY0" fmla="*/ 2 h 24736"/>
                <a:gd name="connsiteX1" fmla="*/ 99 w 50776"/>
                <a:gd name="connsiteY1" fmla="*/ 2 h 24736"/>
              </a:gdLst>
              <a:ahLst/>
              <a:cxnLst>
                <a:cxn ang="0">
                  <a:pos x="connsiteX0" y="connsiteY0"/>
                </a:cxn>
                <a:cxn ang="0">
                  <a:pos x="connsiteX1" y="connsiteY1"/>
                </a:cxn>
              </a:cxnLst>
              <a:rect l="l" t="t" r="r" b="b"/>
              <a:pathLst>
                <a:path w="50776" h="24736">
                  <a:moveTo>
                    <a:pt x="50876" y="2"/>
                  </a:moveTo>
                  <a:lnTo>
                    <a:pt x="99" y="2"/>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691" name="Graphic 3">
            <a:extLst>
              <a:ext uri="{FF2B5EF4-FFF2-40B4-BE49-F238E27FC236}">
                <a16:creationId xmlns:a16="http://schemas.microsoft.com/office/drawing/2014/main" id="{C0015EAD-B8F6-0D98-2929-9579FBC4673E}"/>
              </a:ext>
            </a:extLst>
          </p:cNvPr>
          <p:cNvGrpSpPr/>
          <p:nvPr/>
        </p:nvGrpSpPr>
        <p:grpSpPr>
          <a:xfrm>
            <a:off x="5197012" y="1376323"/>
            <a:ext cx="24570" cy="33979"/>
            <a:chOff x="3246138" y="974032"/>
            <a:chExt cx="50776" cy="70003"/>
          </a:xfrm>
        </p:grpSpPr>
        <p:sp>
          <p:nvSpPr>
            <p:cNvPr id="692" name="Freeform: Shape 691">
              <a:extLst>
                <a:ext uri="{FF2B5EF4-FFF2-40B4-BE49-F238E27FC236}">
                  <a16:creationId xmlns:a16="http://schemas.microsoft.com/office/drawing/2014/main" id="{79A37010-C5BA-5A27-4C1A-98798A395914}"/>
                </a:ext>
              </a:extLst>
            </p:cNvPr>
            <p:cNvSpPr/>
            <p:nvPr/>
          </p:nvSpPr>
          <p:spPr>
            <a:xfrm>
              <a:off x="3271616" y="974032"/>
              <a:ext cx="17942" cy="70003"/>
            </a:xfrm>
            <a:custGeom>
              <a:avLst/>
              <a:gdLst>
                <a:gd name="connsiteX0" fmla="*/ 83 w 17942"/>
                <a:gd name="connsiteY0" fmla="*/ 2 h 70003"/>
                <a:gd name="connsiteX1" fmla="*/ 83 w 17942"/>
                <a:gd name="connsiteY1" fmla="*/ 70006 h 70003"/>
              </a:gdLst>
              <a:ahLst/>
              <a:cxnLst>
                <a:cxn ang="0">
                  <a:pos x="connsiteX0" y="connsiteY0"/>
                </a:cxn>
                <a:cxn ang="0">
                  <a:pos x="connsiteX1" y="connsiteY1"/>
                </a:cxn>
              </a:cxnLst>
              <a:rect l="l" t="t" r="r" b="b"/>
              <a:pathLst>
                <a:path w="17942" h="70003">
                  <a:moveTo>
                    <a:pt x="83" y="2"/>
                  </a:moveTo>
                  <a:lnTo>
                    <a:pt x="83" y="70006"/>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693" name="Freeform: Shape 692">
              <a:extLst>
                <a:ext uri="{FF2B5EF4-FFF2-40B4-BE49-F238E27FC236}">
                  <a16:creationId xmlns:a16="http://schemas.microsoft.com/office/drawing/2014/main" id="{D8FB9B6C-C464-1D08-893A-AB79178848A4}"/>
                </a:ext>
              </a:extLst>
            </p:cNvPr>
            <p:cNvSpPr/>
            <p:nvPr/>
          </p:nvSpPr>
          <p:spPr>
            <a:xfrm>
              <a:off x="3246138" y="1009158"/>
              <a:ext cx="50776" cy="24736"/>
            </a:xfrm>
            <a:custGeom>
              <a:avLst/>
              <a:gdLst>
                <a:gd name="connsiteX0" fmla="*/ 50860 w 50776"/>
                <a:gd name="connsiteY0" fmla="*/ 2 h 24736"/>
                <a:gd name="connsiteX1" fmla="*/ 83 w 50776"/>
                <a:gd name="connsiteY1" fmla="*/ 2 h 24736"/>
              </a:gdLst>
              <a:ahLst/>
              <a:cxnLst>
                <a:cxn ang="0">
                  <a:pos x="connsiteX0" y="connsiteY0"/>
                </a:cxn>
                <a:cxn ang="0">
                  <a:pos x="connsiteX1" y="connsiteY1"/>
                </a:cxn>
              </a:cxnLst>
              <a:rect l="l" t="t" r="r" b="b"/>
              <a:pathLst>
                <a:path w="50776" h="24736">
                  <a:moveTo>
                    <a:pt x="50860" y="2"/>
                  </a:moveTo>
                  <a:lnTo>
                    <a:pt x="83" y="2"/>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694" name="Graphic 3">
            <a:extLst>
              <a:ext uri="{FF2B5EF4-FFF2-40B4-BE49-F238E27FC236}">
                <a16:creationId xmlns:a16="http://schemas.microsoft.com/office/drawing/2014/main" id="{ADCF72F7-428A-0693-85BC-EA387A217C4D}"/>
              </a:ext>
            </a:extLst>
          </p:cNvPr>
          <p:cNvGrpSpPr/>
          <p:nvPr/>
        </p:nvGrpSpPr>
        <p:grpSpPr>
          <a:xfrm>
            <a:off x="5081711" y="1376323"/>
            <a:ext cx="24570" cy="33979"/>
            <a:chOff x="3007863" y="974032"/>
            <a:chExt cx="50776" cy="70003"/>
          </a:xfrm>
        </p:grpSpPr>
        <p:sp>
          <p:nvSpPr>
            <p:cNvPr id="695" name="Freeform: Shape 694">
              <a:extLst>
                <a:ext uri="{FF2B5EF4-FFF2-40B4-BE49-F238E27FC236}">
                  <a16:creationId xmlns:a16="http://schemas.microsoft.com/office/drawing/2014/main" id="{4F92901F-FCC3-34E7-F5E8-503667D1C342}"/>
                </a:ext>
              </a:extLst>
            </p:cNvPr>
            <p:cNvSpPr/>
            <p:nvPr/>
          </p:nvSpPr>
          <p:spPr>
            <a:xfrm>
              <a:off x="3033341" y="974032"/>
              <a:ext cx="17942" cy="70003"/>
            </a:xfrm>
            <a:custGeom>
              <a:avLst/>
              <a:gdLst>
                <a:gd name="connsiteX0" fmla="*/ 69 w 17942"/>
                <a:gd name="connsiteY0" fmla="*/ 2 h 70003"/>
                <a:gd name="connsiteX1" fmla="*/ 69 w 17942"/>
                <a:gd name="connsiteY1" fmla="*/ 70006 h 70003"/>
              </a:gdLst>
              <a:ahLst/>
              <a:cxnLst>
                <a:cxn ang="0">
                  <a:pos x="connsiteX0" y="connsiteY0"/>
                </a:cxn>
                <a:cxn ang="0">
                  <a:pos x="connsiteX1" y="connsiteY1"/>
                </a:cxn>
              </a:cxnLst>
              <a:rect l="l" t="t" r="r" b="b"/>
              <a:pathLst>
                <a:path w="17942" h="70003">
                  <a:moveTo>
                    <a:pt x="69" y="2"/>
                  </a:moveTo>
                  <a:lnTo>
                    <a:pt x="69" y="70006"/>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696" name="Freeform: Shape 695">
              <a:extLst>
                <a:ext uri="{FF2B5EF4-FFF2-40B4-BE49-F238E27FC236}">
                  <a16:creationId xmlns:a16="http://schemas.microsoft.com/office/drawing/2014/main" id="{FA70EFA6-73DB-67B7-4A01-92B7F5924289}"/>
                </a:ext>
              </a:extLst>
            </p:cNvPr>
            <p:cNvSpPr/>
            <p:nvPr/>
          </p:nvSpPr>
          <p:spPr>
            <a:xfrm>
              <a:off x="3007863" y="1009158"/>
              <a:ext cx="50776" cy="24736"/>
            </a:xfrm>
            <a:custGeom>
              <a:avLst/>
              <a:gdLst>
                <a:gd name="connsiteX0" fmla="*/ 50846 w 50776"/>
                <a:gd name="connsiteY0" fmla="*/ 2 h 24736"/>
                <a:gd name="connsiteX1" fmla="*/ 69 w 50776"/>
                <a:gd name="connsiteY1" fmla="*/ 2 h 24736"/>
              </a:gdLst>
              <a:ahLst/>
              <a:cxnLst>
                <a:cxn ang="0">
                  <a:pos x="connsiteX0" y="connsiteY0"/>
                </a:cxn>
                <a:cxn ang="0">
                  <a:pos x="connsiteX1" y="connsiteY1"/>
                </a:cxn>
              </a:cxnLst>
              <a:rect l="l" t="t" r="r" b="b"/>
              <a:pathLst>
                <a:path w="50776" h="24736">
                  <a:moveTo>
                    <a:pt x="50846" y="2"/>
                  </a:moveTo>
                  <a:lnTo>
                    <a:pt x="69" y="2"/>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697" name="Graphic 3">
            <a:extLst>
              <a:ext uri="{FF2B5EF4-FFF2-40B4-BE49-F238E27FC236}">
                <a16:creationId xmlns:a16="http://schemas.microsoft.com/office/drawing/2014/main" id="{13D7C4C3-EAD1-FF1A-D54C-A82E9C81ADEC}"/>
              </a:ext>
            </a:extLst>
          </p:cNvPr>
          <p:cNvGrpSpPr/>
          <p:nvPr/>
        </p:nvGrpSpPr>
        <p:grpSpPr>
          <a:xfrm>
            <a:off x="5020153" y="1376323"/>
            <a:ext cx="24570" cy="33979"/>
            <a:chOff x="2880651" y="974032"/>
            <a:chExt cx="50776" cy="70003"/>
          </a:xfrm>
        </p:grpSpPr>
        <p:sp>
          <p:nvSpPr>
            <p:cNvPr id="698" name="Freeform: Shape 697">
              <a:extLst>
                <a:ext uri="{FF2B5EF4-FFF2-40B4-BE49-F238E27FC236}">
                  <a16:creationId xmlns:a16="http://schemas.microsoft.com/office/drawing/2014/main" id="{C8460362-5AE3-811F-44A4-2E4E01228B8E}"/>
                </a:ext>
              </a:extLst>
            </p:cNvPr>
            <p:cNvSpPr/>
            <p:nvPr/>
          </p:nvSpPr>
          <p:spPr>
            <a:xfrm>
              <a:off x="2906129" y="974032"/>
              <a:ext cx="17942" cy="70003"/>
            </a:xfrm>
            <a:custGeom>
              <a:avLst/>
              <a:gdLst>
                <a:gd name="connsiteX0" fmla="*/ 62 w 17942"/>
                <a:gd name="connsiteY0" fmla="*/ 2 h 70003"/>
                <a:gd name="connsiteX1" fmla="*/ 62 w 17942"/>
                <a:gd name="connsiteY1" fmla="*/ 70006 h 70003"/>
              </a:gdLst>
              <a:ahLst/>
              <a:cxnLst>
                <a:cxn ang="0">
                  <a:pos x="connsiteX0" y="connsiteY0"/>
                </a:cxn>
                <a:cxn ang="0">
                  <a:pos x="connsiteX1" y="connsiteY1"/>
                </a:cxn>
              </a:cxnLst>
              <a:rect l="l" t="t" r="r" b="b"/>
              <a:pathLst>
                <a:path w="17942" h="70003">
                  <a:moveTo>
                    <a:pt x="62" y="2"/>
                  </a:moveTo>
                  <a:lnTo>
                    <a:pt x="62" y="70006"/>
                  </a:lnTo>
                </a:path>
              </a:pathLst>
            </a:custGeom>
            <a:ln w="19050" cap="flat">
              <a:solidFill>
                <a:srgbClr val="CA3433"/>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699" name="Freeform: Shape 698">
              <a:extLst>
                <a:ext uri="{FF2B5EF4-FFF2-40B4-BE49-F238E27FC236}">
                  <a16:creationId xmlns:a16="http://schemas.microsoft.com/office/drawing/2014/main" id="{969AAC3E-3EFD-DF70-6FC1-CF3623889CDE}"/>
                </a:ext>
              </a:extLst>
            </p:cNvPr>
            <p:cNvSpPr/>
            <p:nvPr/>
          </p:nvSpPr>
          <p:spPr>
            <a:xfrm>
              <a:off x="2880651" y="1009158"/>
              <a:ext cx="50776" cy="24736"/>
            </a:xfrm>
            <a:custGeom>
              <a:avLst/>
              <a:gdLst>
                <a:gd name="connsiteX0" fmla="*/ 50839 w 50776"/>
                <a:gd name="connsiteY0" fmla="*/ 2 h 24736"/>
                <a:gd name="connsiteX1" fmla="*/ 62 w 50776"/>
                <a:gd name="connsiteY1" fmla="*/ 2 h 24736"/>
              </a:gdLst>
              <a:ahLst/>
              <a:cxnLst>
                <a:cxn ang="0">
                  <a:pos x="connsiteX0" y="connsiteY0"/>
                </a:cxn>
                <a:cxn ang="0">
                  <a:pos x="connsiteX1" y="connsiteY1"/>
                </a:cxn>
              </a:cxnLst>
              <a:rect l="l" t="t" r="r" b="b"/>
              <a:pathLst>
                <a:path w="50776" h="24736">
                  <a:moveTo>
                    <a:pt x="50839" y="2"/>
                  </a:moveTo>
                  <a:lnTo>
                    <a:pt x="62" y="2"/>
                  </a:lnTo>
                </a:path>
              </a:pathLst>
            </a:custGeom>
            <a:ln w="19050" cap="flat">
              <a:solidFill>
                <a:srgbClr val="CA3433"/>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700" name="Graphic 3">
            <a:extLst>
              <a:ext uri="{FF2B5EF4-FFF2-40B4-BE49-F238E27FC236}">
                <a16:creationId xmlns:a16="http://schemas.microsoft.com/office/drawing/2014/main" id="{5019326D-0E9E-208A-1CB9-E022719FF841}"/>
              </a:ext>
            </a:extLst>
          </p:cNvPr>
          <p:cNvGrpSpPr/>
          <p:nvPr/>
        </p:nvGrpSpPr>
        <p:grpSpPr>
          <a:xfrm>
            <a:off x="5220193" y="1405859"/>
            <a:ext cx="24570" cy="33979"/>
            <a:chOff x="3294044" y="1034883"/>
            <a:chExt cx="50776" cy="70003"/>
          </a:xfrm>
        </p:grpSpPr>
        <p:sp>
          <p:nvSpPr>
            <p:cNvPr id="701" name="Freeform: Shape 700">
              <a:extLst>
                <a:ext uri="{FF2B5EF4-FFF2-40B4-BE49-F238E27FC236}">
                  <a16:creationId xmlns:a16="http://schemas.microsoft.com/office/drawing/2014/main" id="{0714FCA9-5516-8A45-95BB-890B5130018D}"/>
                </a:ext>
              </a:extLst>
            </p:cNvPr>
            <p:cNvSpPr/>
            <p:nvPr/>
          </p:nvSpPr>
          <p:spPr>
            <a:xfrm>
              <a:off x="3319522" y="1034883"/>
              <a:ext cx="17942" cy="70003"/>
            </a:xfrm>
            <a:custGeom>
              <a:avLst/>
              <a:gdLst>
                <a:gd name="connsiteX0" fmla="*/ 85 w 17942"/>
                <a:gd name="connsiteY0" fmla="*/ 4 h 70003"/>
                <a:gd name="connsiteX1" fmla="*/ 85 w 17942"/>
                <a:gd name="connsiteY1" fmla="*/ 70008 h 70003"/>
              </a:gdLst>
              <a:ahLst/>
              <a:cxnLst>
                <a:cxn ang="0">
                  <a:pos x="connsiteX0" y="connsiteY0"/>
                </a:cxn>
                <a:cxn ang="0">
                  <a:pos x="connsiteX1" y="connsiteY1"/>
                </a:cxn>
              </a:cxnLst>
              <a:rect l="l" t="t" r="r" b="b"/>
              <a:pathLst>
                <a:path w="17942" h="70003">
                  <a:moveTo>
                    <a:pt x="85" y="4"/>
                  </a:moveTo>
                  <a:lnTo>
                    <a:pt x="85" y="70008"/>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702" name="Freeform: Shape 701">
              <a:extLst>
                <a:ext uri="{FF2B5EF4-FFF2-40B4-BE49-F238E27FC236}">
                  <a16:creationId xmlns:a16="http://schemas.microsoft.com/office/drawing/2014/main" id="{763BD522-3C92-AB55-DA4D-649C65898446}"/>
                </a:ext>
              </a:extLst>
            </p:cNvPr>
            <p:cNvSpPr/>
            <p:nvPr/>
          </p:nvSpPr>
          <p:spPr>
            <a:xfrm>
              <a:off x="3294044" y="1070009"/>
              <a:ext cx="50776" cy="24736"/>
            </a:xfrm>
            <a:custGeom>
              <a:avLst/>
              <a:gdLst>
                <a:gd name="connsiteX0" fmla="*/ 50862 w 50776"/>
                <a:gd name="connsiteY0" fmla="*/ 4 h 24736"/>
                <a:gd name="connsiteX1" fmla="*/ 85 w 50776"/>
                <a:gd name="connsiteY1" fmla="*/ 4 h 24736"/>
              </a:gdLst>
              <a:ahLst/>
              <a:cxnLst>
                <a:cxn ang="0">
                  <a:pos x="connsiteX0" y="connsiteY0"/>
                </a:cxn>
                <a:cxn ang="0">
                  <a:pos x="connsiteX1" y="connsiteY1"/>
                </a:cxn>
              </a:cxnLst>
              <a:rect l="l" t="t" r="r" b="b"/>
              <a:pathLst>
                <a:path w="50776" h="24736">
                  <a:moveTo>
                    <a:pt x="50862" y="4"/>
                  </a:moveTo>
                  <a:lnTo>
                    <a:pt x="85" y="4"/>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703" name="Graphic 3">
            <a:extLst>
              <a:ext uri="{FF2B5EF4-FFF2-40B4-BE49-F238E27FC236}">
                <a16:creationId xmlns:a16="http://schemas.microsoft.com/office/drawing/2014/main" id="{3B003DCA-E059-CEB0-D372-C64C03DBE8B3}"/>
              </a:ext>
            </a:extLst>
          </p:cNvPr>
          <p:cNvGrpSpPr/>
          <p:nvPr/>
        </p:nvGrpSpPr>
        <p:grpSpPr>
          <a:xfrm>
            <a:off x="5227660" y="1405859"/>
            <a:ext cx="24570" cy="33979"/>
            <a:chOff x="3309474" y="1034883"/>
            <a:chExt cx="50776" cy="70003"/>
          </a:xfrm>
        </p:grpSpPr>
        <p:sp>
          <p:nvSpPr>
            <p:cNvPr id="704" name="Freeform: Shape 703">
              <a:extLst>
                <a:ext uri="{FF2B5EF4-FFF2-40B4-BE49-F238E27FC236}">
                  <a16:creationId xmlns:a16="http://schemas.microsoft.com/office/drawing/2014/main" id="{364690AA-7FDC-DEAB-4A97-5A8AF0578210}"/>
                </a:ext>
              </a:extLst>
            </p:cNvPr>
            <p:cNvSpPr/>
            <p:nvPr/>
          </p:nvSpPr>
          <p:spPr>
            <a:xfrm>
              <a:off x="3334953" y="1034883"/>
              <a:ext cx="17942" cy="70003"/>
            </a:xfrm>
            <a:custGeom>
              <a:avLst/>
              <a:gdLst>
                <a:gd name="connsiteX0" fmla="*/ 86 w 17942"/>
                <a:gd name="connsiteY0" fmla="*/ 4 h 70003"/>
                <a:gd name="connsiteX1" fmla="*/ 86 w 17942"/>
                <a:gd name="connsiteY1" fmla="*/ 70008 h 70003"/>
              </a:gdLst>
              <a:ahLst/>
              <a:cxnLst>
                <a:cxn ang="0">
                  <a:pos x="connsiteX0" y="connsiteY0"/>
                </a:cxn>
                <a:cxn ang="0">
                  <a:pos x="connsiteX1" y="connsiteY1"/>
                </a:cxn>
              </a:cxnLst>
              <a:rect l="l" t="t" r="r" b="b"/>
              <a:pathLst>
                <a:path w="17942" h="70003">
                  <a:moveTo>
                    <a:pt x="86" y="4"/>
                  </a:moveTo>
                  <a:lnTo>
                    <a:pt x="86" y="70008"/>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705" name="Freeform: Shape 704">
              <a:extLst>
                <a:ext uri="{FF2B5EF4-FFF2-40B4-BE49-F238E27FC236}">
                  <a16:creationId xmlns:a16="http://schemas.microsoft.com/office/drawing/2014/main" id="{F6E569CA-AEA7-1868-23D6-59F7EE0C1175}"/>
                </a:ext>
              </a:extLst>
            </p:cNvPr>
            <p:cNvSpPr/>
            <p:nvPr/>
          </p:nvSpPr>
          <p:spPr>
            <a:xfrm>
              <a:off x="3309474" y="1070009"/>
              <a:ext cx="50776" cy="24736"/>
            </a:xfrm>
            <a:custGeom>
              <a:avLst/>
              <a:gdLst>
                <a:gd name="connsiteX0" fmla="*/ 50863 w 50776"/>
                <a:gd name="connsiteY0" fmla="*/ 4 h 24736"/>
                <a:gd name="connsiteX1" fmla="*/ 86 w 50776"/>
                <a:gd name="connsiteY1" fmla="*/ 4 h 24736"/>
              </a:gdLst>
              <a:ahLst/>
              <a:cxnLst>
                <a:cxn ang="0">
                  <a:pos x="connsiteX0" y="connsiteY0"/>
                </a:cxn>
                <a:cxn ang="0">
                  <a:pos x="connsiteX1" y="connsiteY1"/>
                </a:cxn>
              </a:cxnLst>
              <a:rect l="l" t="t" r="r" b="b"/>
              <a:pathLst>
                <a:path w="50776" h="24736">
                  <a:moveTo>
                    <a:pt x="50863" y="4"/>
                  </a:moveTo>
                  <a:lnTo>
                    <a:pt x="86" y="4"/>
                  </a:lnTo>
                </a:path>
              </a:pathLst>
            </a:custGeom>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706" name="Graphic 3">
            <a:extLst>
              <a:ext uri="{FF2B5EF4-FFF2-40B4-BE49-F238E27FC236}">
                <a16:creationId xmlns:a16="http://schemas.microsoft.com/office/drawing/2014/main" id="{9D8E210B-A134-C62C-B31A-37FA3480032B}"/>
              </a:ext>
            </a:extLst>
          </p:cNvPr>
          <p:cNvGrpSpPr/>
          <p:nvPr/>
        </p:nvGrpSpPr>
        <p:grpSpPr>
          <a:xfrm>
            <a:off x="5394621" y="1421228"/>
            <a:ext cx="24570" cy="33979"/>
            <a:chOff x="3654507" y="1066546"/>
            <a:chExt cx="50776" cy="70003"/>
          </a:xfrm>
        </p:grpSpPr>
        <p:sp>
          <p:nvSpPr>
            <p:cNvPr id="707" name="Freeform: Shape 706">
              <a:extLst>
                <a:ext uri="{FF2B5EF4-FFF2-40B4-BE49-F238E27FC236}">
                  <a16:creationId xmlns:a16="http://schemas.microsoft.com/office/drawing/2014/main" id="{19E1218E-EE10-5629-B754-5AE43B9BA698}"/>
                </a:ext>
              </a:extLst>
            </p:cNvPr>
            <p:cNvSpPr/>
            <p:nvPr/>
          </p:nvSpPr>
          <p:spPr>
            <a:xfrm>
              <a:off x="3679985" y="1066546"/>
              <a:ext cx="17942" cy="70003"/>
            </a:xfrm>
            <a:custGeom>
              <a:avLst/>
              <a:gdLst>
                <a:gd name="connsiteX0" fmla="*/ 105 w 17942"/>
                <a:gd name="connsiteY0" fmla="*/ 6 h 70003"/>
                <a:gd name="connsiteX1" fmla="*/ 105 w 17942"/>
                <a:gd name="connsiteY1" fmla="*/ 70009 h 70003"/>
              </a:gdLst>
              <a:ahLst/>
              <a:cxnLst>
                <a:cxn ang="0">
                  <a:pos x="connsiteX0" y="connsiteY0"/>
                </a:cxn>
                <a:cxn ang="0">
                  <a:pos x="connsiteX1" y="connsiteY1"/>
                </a:cxn>
              </a:cxnLst>
              <a:rect l="l" t="t" r="r" b="b"/>
              <a:pathLst>
                <a:path w="17942" h="70003">
                  <a:moveTo>
                    <a:pt x="105" y="6"/>
                  </a:moveTo>
                  <a:lnTo>
                    <a:pt x="105" y="70009"/>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708" name="Freeform: Shape 707">
              <a:extLst>
                <a:ext uri="{FF2B5EF4-FFF2-40B4-BE49-F238E27FC236}">
                  <a16:creationId xmlns:a16="http://schemas.microsoft.com/office/drawing/2014/main" id="{C3472126-87F6-F245-B154-DF758320E4DB}"/>
                </a:ext>
              </a:extLst>
            </p:cNvPr>
            <p:cNvSpPr/>
            <p:nvPr/>
          </p:nvSpPr>
          <p:spPr>
            <a:xfrm>
              <a:off x="3654507" y="1101671"/>
              <a:ext cx="50776" cy="24736"/>
            </a:xfrm>
            <a:custGeom>
              <a:avLst/>
              <a:gdLst>
                <a:gd name="connsiteX0" fmla="*/ 50882 w 50776"/>
                <a:gd name="connsiteY0" fmla="*/ 6 h 24736"/>
                <a:gd name="connsiteX1" fmla="*/ 105 w 50776"/>
                <a:gd name="connsiteY1" fmla="*/ 6 h 24736"/>
              </a:gdLst>
              <a:ahLst/>
              <a:cxnLst>
                <a:cxn ang="0">
                  <a:pos x="connsiteX0" y="connsiteY0"/>
                </a:cxn>
                <a:cxn ang="0">
                  <a:pos x="connsiteX1" y="connsiteY1"/>
                </a:cxn>
              </a:cxnLst>
              <a:rect l="l" t="t" r="r" b="b"/>
              <a:pathLst>
                <a:path w="50776" h="24736">
                  <a:moveTo>
                    <a:pt x="50882" y="6"/>
                  </a:moveTo>
                  <a:lnTo>
                    <a:pt x="105" y="6"/>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709" name="Graphic 3">
            <a:extLst>
              <a:ext uri="{FF2B5EF4-FFF2-40B4-BE49-F238E27FC236}">
                <a16:creationId xmlns:a16="http://schemas.microsoft.com/office/drawing/2014/main" id="{922CB27C-2F5C-53FF-6283-448276EB5CF9}"/>
              </a:ext>
            </a:extLst>
          </p:cNvPr>
          <p:cNvGrpSpPr/>
          <p:nvPr/>
        </p:nvGrpSpPr>
        <p:grpSpPr>
          <a:xfrm>
            <a:off x="5418150" y="1421228"/>
            <a:ext cx="24570" cy="33979"/>
            <a:chOff x="3703131" y="1066546"/>
            <a:chExt cx="50776" cy="70003"/>
          </a:xfrm>
        </p:grpSpPr>
        <p:sp>
          <p:nvSpPr>
            <p:cNvPr id="710" name="Freeform: Shape 709">
              <a:extLst>
                <a:ext uri="{FF2B5EF4-FFF2-40B4-BE49-F238E27FC236}">
                  <a16:creationId xmlns:a16="http://schemas.microsoft.com/office/drawing/2014/main" id="{7028A956-F2B9-BD14-0B70-E89CE49AA833}"/>
                </a:ext>
              </a:extLst>
            </p:cNvPr>
            <p:cNvSpPr/>
            <p:nvPr/>
          </p:nvSpPr>
          <p:spPr>
            <a:xfrm>
              <a:off x="3728609" y="1066546"/>
              <a:ext cx="17942" cy="70003"/>
            </a:xfrm>
            <a:custGeom>
              <a:avLst/>
              <a:gdLst>
                <a:gd name="connsiteX0" fmla="*/ 108 w 17942"/>
                <a:gd name="connsiteY0" fmla="*/ 6 h 70003"/>
                <a:gd name="connsiteX1" fmla="*/ 108 w 17942"/>
                <a:gd name="connsiteY1" fmla="*/ 70009 h 70003"/>
              </a:gdLst>
              <a:ahLst/>
              <a:cxnLst>
                <a:cxn ang="0">
                  <a:pos x="connsiteX0" y="connsiteY0"/>
                </a:cxn>
                <a:cxn ang="0">
                  <a:pos x="connsiteX1" y="connsiteY1"/>
                </a:cxn>
              </a:cxnLst>
              <a:rect l="l" t="t" r="r" b="b"/>
              <a:pathLst>
                <a:path w="17942" h="70003">
                  <a:moveTo>
                    <a:pt x="108" y="6"/>
                  </a:moveTo>
                  <a:lnTo>
                    <a:pt x="108" y="70009"/>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711" name="Freeform: Shape 710">
              <a:extLst>
                <a:ext uri="{FF2B5EF4-FFF2-40B4-BE49-F238E27FC236}">
                  <a16:creationId xmlns:a16="http://schemas.microsoft.com/office/drawing/2014/main" id="{DC31481A-FD51-3941-6CD1-1F3B85789CC1}"/>
                </a:ext>
              </a:extLst>
            </p:cNvPr>
            <p:cNvSpPr/>
            <p:nvPr/>
          </p:nvSpPr>
          <p:spPr>
            <a:xfrm>
              <a:off x="3703131" y="1101671"/>
              <a:ext cx="50776" cy="24736"/>
            </a:xfrm>
            <a:custGeom>
              <a:avLst/>
              <a:gdLst>
                <a:gd name="connsiteX0" fmla="*/ 50885 w 50776"/>
                <a:gd name="connsiteY0" fmla="*/ 6 h 24736"/>
                <a:gd name="connsiteX1" fmla="*/ 108 w 50776"/>
                <a:gd name="connsiteY1" fmla="*/ 6 h 24736"/>
              </a:gdLst>
              <a:ahLst/>
              <a:cxnLst>
                <a:cxn ang="0">
                  <a:pos x="connsiteX0" y="connsiteY0"/>
                </a:cxn>
                <a:cxn ang="0">
                  <a:pos x="connsiteX1" y="connsiteY1"/>
                </a:cxn>
              </a:cxnLst>
              <a:rect l="l" t="t" r="r" b="b"/>
              <a:pathLst>
                <a:path w="50776" h="24736">
                  <a:moveTo>
                    <a:pt x="50885" y="6"/>
                  </a:moveTo>
                  <a:lnTo>
                    <a:pt x="108" y="6"/>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712" name="Graphic 3">
            <a:extLst>
              <a:ext uri="{FF2B5EF4-FFF2-40B4-BE49-F238E27FC236}">
                <a16:creationId xmlns:a16="http://schemas.microsoft.com/office/drawing/2014/main" id="{192259F3-397C-8C1B-5CA4-201301D5875D}"/>
              </a:ext>
            </a:extLst>
          </p:cNvPr>
          <p:cNvGrpSpPr/>
          <p:nvPr/>
        </p:nvGrpSpPr>
        <p:grpSpPr>
          <a:xfrm>
            <a:off x="5500197" y="1421228"/>
            <a:ext cx="24570" cy="33979"/>
            <a:chOff x="3872686" y="1066546"/>
            <a:chExt cx="50776" cy="70003"/>
          </a:xfrm>
        </p:grpSpPr>
        <p:sp>
          <p:nvSpPr>
            <p:cNvPr id="713" name="Freeform: Shape 712">
              <a:extLst>
                <a:ext uri="{FF2B5EF4-FFF2-40B4-BE49-F238E27FC236}">
                  <a16:creationId xmlns:a16="http://schemas.microsoft.com/office/drawing/2014/main" id="{7D7F7095-B65A-28E6-A855-7C98BB9FC531}"/>
                </a:ext>
              </a:extLst>
            </p:cNvPr>
            <p:cNvSpPr/>
            <p:nvPr/>
          </p:nvSpPr>
          <p:spPr>
            <a:xfrm>
              <a:off x="3898165" y="1066546"/>
              <a:ext cx="17942" cy="70003"/>
            </a:xfrm>
            <a:custGeom>
              <a:avLst/>
              <a:gdLst>
                <a:gd name="connsiteX0" fmla="*/ 118 w 17942"/>
                <a:gd name="connsiteY0" fmla="*/ 6 h 70003"/>
                <a:gd name="connsiteX1" fmla="*/ 118 w 17942"/>
                <a:gd name="connsiteY1" fmla="*/ 70009 h 70003"/>
              </a:gdLst>
              <a:ahLst/>
              <a:cxnLst>
                <a:cxn ang="0">
                  <a:pos x="connsiteX0" y="connsiteY0"/>
                </a:cxn>
                <a:cxn ang="0">
                  <a:pos x="connsiteX1" y="connsiteY1"/>
                </a:cxn>
              </a:cxnLst>
              <a:rect l="l" t="t" r="r" b="b"/>
              <a:pathLst>
                <a:path w="17942" h="70003">
                  <a:moveTo>
                    <a:pt x="118" y="6"/>
                  </a:moveTo>
                  <a:lnTo>
                    <a:pt x="118" y="70009"/>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714" name="Freeform: Shape 713">
              <a:extLst>
                <a:ext uri="{FF2B5EF4-FFF2-40B4-BE49-F238E27FC236}">
                  <a16:creationId xmlns:a16="http://schemas.microsoft.com/office/drawing/2014/main" id="{71E38D24-2E47-8B41-3411-CC673DD9E7F5}"/>
                </a:ext>
              </a:extLst>
            </p:cNvPr>
            <p:cNvSpPr/>
            <p:nvPr/>
          </p:nvSpPr>
          <p:spPr>
            <a:xfrm>
              <a:off x="3872686" y="1101671"/>
              <a:ext cx="50776" cy="24736"/>
            </a:xfrm>
            <a:custGeom>
              <a:avLst/>
              <a:gdLst>
                <a:gd name="connsiteX0" fmla="*/ 50895 w 50776"/>
                <a:gd name="connsiteY0" fmla="*/ 6 h 24736"/>
                <a:gd name="connsiteX1" fmla="*/ 118 w 50776"/>
                <a:gd name="connsiteY1" fmla="*/ 6 h 24736"/>
              </a:gdLst>
              <a:ahLst/>
              <a:cxnLst>
                <a:cxn ang="0">
                  <a:pos x="connsiteX0" y="connsiteY0"/>
                </a:cxn>
                <a:cxn ang="0">
                  <a:pos x="connsiteX1" y="connsiteY1"/>
                </a:cxn>
              </a:cxnLst>
              <a:rect l="l" t="t" r="r" b="b"/>
              <a:pathLst>
                <a:path w="50776" h="24736">
                  <a:moveTo>
                    <a:pt x="50895" y="6"/>
                  </a:moveTo>
                  <a:lnTo>
                    <a:pt x="118" y="6"/>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715" name="Graphic 3">
            <a:extLst>
              <a:ext uri="{FF2B5EF4-FFF2-40B4-BE49-F238E27FC236}">
                <a16:creationId xmlns:a16="http://schemas.microsoft.com/office/drawing/2014/main" id="{43B44A34-4B13-A203-88A1-900E0E184377}"/>
              </a:ext>
            </a:extLst>
          </p:cNvPr>
          <p:cNvGrpSpPr/>
          <p:nvPr/>
        </p:nvGrpSpPr>
        <p:grpSpPr>
          <a:xfrm>
            <a:off x="5561756" y="1421228"/>
            <a:ext cx="24570" cy="33979"/>
            <a:chOff x="3999898" y="1066546"/>
            <a:chExt cx="50776" cy="70003"/>
          </a:xfrm>
        </p:grpSpPr>
        <p:sp>
          <p:nvSpPr>
            <p:cNvPr id="716" name="Freeform: Shape 715">
              <a:extLst>
                <a:ext uri="{FF2B5EF4-FFF2-40B4-BE49-F238E27FC236}">
                  <a16:creationId xmlns:a16="http://schemas.microsoft.com/office/drawing/2014/main" id="{1AAD6C2C-FB77-8377-E317-7FFE2D60A1F9}"/>
                </a:ext>
              </a:extLst>
            </p:cNvPr>
            <p:cNvSpPr/>
            <p:nvPr/>
          </p:nvSpPr>
          <p:spPr>
            <a:xfrm>
              <a:off x="4025376" y="1066546"/>
              <a:ext cx="17942" cy="70003"/>
            </a:xfrm>
            <a:custGeom>
              <a:avLst/>
              <a:gdLst>
                <a:gd name="connsiteX0" fmla="*/ 125 w 17942"/>
                <a:gd name="connsiteY0" fmla="*/ 6 h 70003"/>
                <a:gd name="connsiteX1" fmla="*/ 125 w 17942"/>
                <a:gd name="connsiteY1" fmla="*/ 70009 h 70003"/>
              </a:gdLst>
              <a:ahLst/>
              <a:cxnLst>
                <a:cxn ang="0">
                  <a:pos x="connsiteX0" y="connsiteY0"/>
                </a:cxn>
                <a:cxn ang="0">
                  <a:pos x="connsiteX1" y="connsiteY1"/>
                </a:cxn>
              </a:cxnLst>
              <a:rect l="l" t="t" r="r" b="b"/>
              <a:pathLst>
                <a:path w="17942" h="70003">
                  <a:moveTo>
                    <a:pt x="125" y="6"/>
                  </a:moveTo>
                  <a:lnTo>
                    <a:pt x="125" y="70009"/>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717" name="Freeform: Shape 716">
              <a:extLst>
                <a:ext uri="{FF2B5EF4-FFF2-40B4-BE49-F238E27FC236}">
                  <a16:creationId xmlns:a16="http://schemas.microsoft.com/office/drawing/2014/main" id="{C632D1BB-2DE4-69C4-2734-8EDC892D9765}"/>
                </a:ext>
              </a:extLst>
            </p:cNvPr>
            <p:cNvSpPr/>
            <p:nvPr/>
          </p:nvSpPr>
          <p:spPr>
            <a:xfrm>
              <a:off x="3999898" y="1101671"/>
              <a:ext cx="50776" cy="24736"/>
            </a:xfrm>
            <a:custGeom>
              <a:avLst/>
              <a:gdLst>
                <a:gd name="connsiteX0" fmla="*/ 50902 w 50776"/>
                <a:gd name="connsiteY0" fmla="*/ 6 h 24736"/>
                <a:gd name="connsiteX1" fmla="*/ 125 w 50776"/>
                <a:gd name="connsiteY1" fmla="*/ 6 h 24736"/>
              </a:gdLst>
              <a:ahLst/>
              <a:cxnLst>
                <a:cxn ang="0">
                  <a:pos x="connsiteX0" y="connsiteY0"/>
                </a:cxn>
                <a:cxn ang="0">
                  <a:pos x="connsiteX1" y="connsiteY1"/>
                </a:cxn>
              </a:cxnLst>
              <a:rect l="l" t="t" r="r" b="b"/>
              <a:pathLst>
                <a:path w="50776" h="24736">
                  <a:moveTo>
                    <a:pt x="50902" y="6"/>
                  </a:moveTo>
                  <a:lnTo>
                    <a:pt x="125" y="6"/>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718" name="Graphic 3">
            <a:extLst>
              <a:ext uri="{FF2B5EF4-FFF2-40B4-BE49-F238E27FC236}">
                <a16:creationId xmlns:a16="http://schemas.microsoft.com/office/drawing/2014/main" id="{14E02A3F-B6E8-DF14-913C-F0929B448D9B}"/>
              </a:ext>
            </a:extLst>
          </p:cNvPr>
          <p:cNvGrpSpPr/>
          <p:nvPr/>
        </p:nvGrpSpPr>
        <p:grpSpPr>
          <a:xfrm>
            <a:off x="5582506" y="1421228"/>
            <a:ext cx="24570" cy="33979"/>
            <a:chOff x="4042780" y="1066546"/>
            <a:chExt cx="50776" cy="70003"/>
          </a:xfrm>
        </p:grpSpPr>
        <p:sp>
          <p:nvSpPr>
            <p:cNvPr id="719" name="Freeform: Shape 718">
              <a:extLst>
                <a:ext uri="{FF2B5EF4-FFF2-40B4-BE49-F238E27FC236}">
                  <a16:creationId xmlns:a16="http://schemas.microsoft.com/office/drawing/2014/main" id="{C481549C-F7A8-0DDD-20B8-C7C10897BCA9}"/>
                </a:ext>
              </a:extLst>
            </p:cNvPr>
            <p:cNvSpPr/>
            <p:nvPr/>
          </p:nvSpPr>
          <p:spPr>
            <a:xfrm>
              <a:off x="4068258" y="1066546"/>
              <a:ext cx="17942" cy="70003"/>
            </a:xfrm>
            <a:custGeom>
              <a:avLst/>
              <a:gdLst>
                <a:gd name="connsiteX0" fmla="*/ 127 w 17942"/>
                <a:gd name="connsiteY0" fmla="*/ 6 h 70003"/>
                <a:gd name="connsiteX1" fmla="*/ 127 w 17942"/>
                <a:gd name="connsiteY1" fmla="*/ 70009 h 70003"/>
              </a:gdLst>
              <a:ahLst/>
              <a:cxnLst>
                <a:cxn ang="0">
                  <a:pos x="connsiteX0" y="connsiteY0"/>
                </a:cxn>
                <a:cxn ang="0">
                  <a:pos x="connsiteX1" y="connsiteY1"/>
                </a:cxn>
              </a:cxnLst>
              <a:rect l="l" t="t" r="r" b="b"/>
              <a:pathLst>
                <a:path w="17942" h="70003">
                  <a:moveTo>
                    <a:pt x="127" y="6"/>
                  </a:moveTo>
                  <a:lnTo>
                    <a:pt x="127" y="70009"/>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720" name="Freeform: Shape 719">
              <a:extLst>
                <a:ext uri="{FF2B5EF4-FFF2-40B4-BE49-F238E27FC236}">
                  <a16:creationId xmlns:a16="http://schemas.microsoft.com/office/drawing/2014/main" id="{E4419307-34C6-F861-0DAE-07177CB08131}"/>
                </a:ext>
              </a:extLst>
            </p:cNvPr>
            <p:cNvSpPr/>
            <p:nvPr/>
          </p:nvSpPr>
          <p:spPr>
            <a:xfrm>
              <a:off x="4042780" y="1101671"/>
              <a:ext cx="50776" cy="24736"/>
            </a:xfrm>
            <a:custGeom>
              <a:avLst/>
              <a:gdLst>
                <a:gd name="connsiteX0" fmla="*/ 50904 w 50776"/>
                <a:gd name="connsiteY0" fmla="*/ 6 h 24736"/>
                <a:gd name="connsiteX1" fmla="*/ 127 w 50776"/>
                <a:gd name="connsiteY1" fmla="*/ 6 h 24736"/>
              </a:gdLst>
              <a:ahLst/>
              <a:cxnLst>
                <a:cxn ang="0">
                  <a:pos x="connsiteX0" y="connsiteY0"/>
                </a:cxn>
                <a:cxn ang="0">
                  <a:pos x="connsiteX1" y="connsiteY1"/>
                </a:cxn>
              </a:cxnLst>
              <a:rect l="l" t="t" r="r" b="b"/>
              <a:pathLst>
                <a:path w="50776" h="24736">
                  <a:moveTo>
                    <a:pt x="50904" y="6"/>
                  </a:moveTo>
                  <a:lnTo>
                    <a:pt x="127" y="6"/>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721" name="Graphic 3">
            <a:extLst>
              <a:ext uri="{FF2B5EF4-FFF2-40B4-BE49-F238E27FC236}">
                <a16:creationId xmlns:a16="http://schemas.microsoft.com/office/drawing/2014/main" id="{9C59F706-43E1-D7B6-37DF-7B3F47D9644A}"/>
              </a:ext>
            </a:extLst>
          </p:cNvPr>
          <p:cNvGrpSpPr/>
          <p:nvPr/>
        </p:nvGrpSpPr>
        <p:grpSpPr>
          <a:xfrm>
            <a:off x="5585284" y="1421228"/>
            <a:ext cx="24570" cy="33979"/>
            <a:chOff x="4048522" y="1066546"/>
            <a:chExt cx="50776" cy="70003"/>
          </a:xfrm>
        </p:grpSpPr>
        <p:sp>
          <p:nvSpPr>
            <p:cNvPr id="722" name="Freeform: Shape 721">
              <a:extLst>
                <a:ext uri="{FF2B5EF4-FFF2-40B4-BE49-F238E27FC236}">
                  <a16:creationId xmlns:a16="http://schemas.microsoft.com/office/drawing/2014/main" id="{DA0E363B-1DB7-0588-749D-E3AE7A4CB743}"/>
                </a:ext>
              </a:extLst>
            </p:cNvPr>
            <p:cNvSpPr/>
            <p:nvPr/>
          </p:nvSpPr>
          <p:spPr>
            <a:xfrm>
              <a:off x="4074000" y="1066546"/>
              <a:ext cx="17942" cy="70003"/>
            </a:xfrm>
            <a:custGeom>
              <a:avLst/>
              <a:gdLst>
                <a:gd name="connsiteX0" fmla="*/ 127 w 17942"/>
                <a:gd name="connsiteY0" fmla="*/ 6 h 70003"/>
                <a:gd name="connsiteX1" fmla="*/ 127 w 17942"/>
                <a:gd name="connsiteY1" fmla="*/ 70009 h 70003"/>
              </a:gdLst>
              <a:ahLst/>
              <a:cxnLst>
                <a:cxn ang="0">
                  <a:pos x="connsiteX0" y="connsiteY0"/>
                </a:cxn>
                <a:cxn ang="0">
                  <a:pos x="connsiteX1" y="connsiteY1"/>
                </a:cxn>
              </a:cxnLst>
              <a:rect l="l" t="t" r="r" b="b"/>
              <a:pathLst>
                <a:path w="17942" h="70003">
                  <a:moveTo>
                    <a:pt x="127" y="6"/>
                  </a:moveTo>
                  <a:lnTo>
                    <a:pt x="127" y="70009"/>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723" name="Freeform: Shape 722">
              <a:extLst>
                <a:ext uri="{FF2B5EF4-FFF2-40B4-BE49-F238E27FC236}">
                  <a16:creationId xmlns:a16="http://schemas.microsoft.com/office/drawing/2014/main" id="{B439C590-21EA-F012-EF25-E78F203521A9}"/>
                </a:ext>
              </a:extLst>
            </p:cNvPr>
            <p:cNvSpPr/>
            <p:nvPr/>
          </p:nvSpPr>
          <p:spPr>
            <a:xfrm>
              <a:off x="4048522" y="1101671"/>
              <a:ext cx="50776" cy="24736"/>
            </a:xfrm>
            <a:custGeom>
              <a:avLst/>
              <a:gdLst>
                <a:gd name="connsiteX0" fmla="*/ 50904 w 50776"/>
                <a:gd name="connsiteY0" fmla="*/ 6 h 24736"/>
                <a:gd name="connsiteX1" fmla="*/ 127 w 50776"/>
                <a:gd name="connsiteY1" fmla="*/ 6 h 24736"/>
              </a:gdLst>
              <a:ahLst/>
              <a:cxnLst>
                <a:cxn ang="0">
                  <a:pos x="connsiteX0" y="connsiteY0"/>
                </a:cxn>
                <a:cxn ang="0">
                  <a:pos x="connsiteX1" y="connsiteY1"/>
                </a:cxn>
              </a:cxnLst>
              <a:rect l="l" t="t" r="r" b="b"/>
              <a:pathLst>
                <a:path w="50776" h="24736">
                  <a:moveTo>
                    <a:pt x="50904" y="6"/>
                  </a:moveTo>
                  <a:lnTo>
                    <a:pt x="127" y="6"/>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724" name="Graphic 3">
            <a:extLst>
              <a:ext uri="{FF2B5EF4-FFF2-40B4-BE49-F238E27FC236}">
                <a16:creationId xmlns:a16="http://schemas.microsoft.com/office/drawing/2014/main" id="{80574426-876C-FBD5-3916-6B5762D7C29A}"/>
              </a:ext>
            </a:extLst>
          </p:cNvPr>
          <p:cNvGrpSpPr/>
          <p:nvPr/>
        </p:nvGrpSpPr>
        <p:grpSpPr>
          <a:xfrm>
            <a:off x="5606209" y="1421228"/>
            <a:ext cx="24570" cy="33979"/>
            <a:chOff x="4091763" y="1066546"/>
            <a:chExt cx="50776" cy="70003"/>
          </a:xfrm>
        </p:grpSpPr>
        <p:sp>
          <p:nvSpPr>
            <p:cNvPr id="725" name="Freeform: Shape 724">
              <a:extLst>
                <a:ext uri="{FF2B5EF4-FFF2-40B4-BE49-F238E27FC236}">
                  <a16:creationId xmlns:a16="http://schemas.microsoft.com/office/drawing/2014/main" id="{914BEE7A-B6D0-DEEF-BC9D-322F29274400}"/>
                </a:ext>
              </a:extLst>
            </p:cNvPr>
            <p:cNvSpPr/>
            <p:nvPr/>
          </p:nvSpPr>
          <p:spPr>
            <a:xfrm>
              <a:off x="4117241" y="1066546"/>
              <a:ext cx="17942" cy="70003"/>
            </a:xfrm>
            <a:custGeom>
              <a:avLst/>
              <a:gdLst>
                <a:gd name="connsiteX0" fmla="*/ 130 w 17942"/>
                <a:gd name="connsiteY0" fmla="*/ 6 h 70003"/>
                <a:gd name="connsiteX1" fmla="*/ 130 w 17942"/>
                <a:gd name="connsiteY1" fmla="*/ 70009 h 70003"/>
              </a:gdLst>
              <a:ahLst/>
              <a:cxnLst>
                <a:cxn ang="0">
                  <a:pos x="connsiteX0" y="connsiteY0"/>
                </a:cxn>
                <a:cxn ang="0">
                  <a:pos x="connsiteX1" y="connsiteY1"/>
                </a:cxn>
              </a:cxnLst>
              <a:rect l="l" t="t" r="r" b="b"/>
              <a:pathLst>
                <a:path w="17942" h="70003">
                  <a:moveTo>
                    <a:pt x="130" y="6"/>
                  </a:moveTo>
                  <a:lnTo>
                    <a:pt x="130" y="70009"/>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726" name="Freeform: Shape 725">
              <a:extLst>
                <a:ext uri="{FF2B5EF4-FFF2-40B4-BE49-F238E27FC236}">
                  <a16:creationId xmlns:a16="http://schemas.microsoft.com/office/drawing/2014/main" id="{2091D56D-E908-2EEB-0B0B-9E0787921666}"/>
                </a:ext>
              </a:extLst>
            </p:cNvPr>
            <p:cNvSpPr/>
            <p:nvPr/>
          </p:nvSpPr>
          <p:spPr>
            <a:xfrm>
              <a:off x="4091763" y="1101671"/>
              <a:ext cx="50776" cy="24736"/>
            </a:xfrm>
            <a:custGeom>
              <a:avLst/>
              <a:gdLst>
                <a:gd name="connsiteX0" fmla="*/ 50907 w 50776"/>
                <a:gd name="connsiteY0" fmla="*/ 6 h 24736"/>
                <a:gd name="connsiteX1" fmla="*/ 130 w 50776"/>
                <a:gd name="connsiteY1" fmla="*/ 6 h 24736"/>
              </a:gdLst>
              <a:ahLst/>
              <a:cxnLst>
                <a:cxn ang="0">
                  <a:pos x="connsiteX0" y="connsiteY0"/>
                </a:cxn>
                <a:cxn ang="0">
                  <a:pos x="connsiteX1" y="connsiteY1"/>
                </a:cxn>
              </a:cxnLst>
              <a:rect l="l" t="t" r="r" b="b"/>
              <a:pathLst>
                <a:path w="50776" h="24736">
                  <a:moveTo>
                    <a:pt x="50907" y="6"/>
                  </a:moveTo>
                  <a:lnTo>
                    <a:pt x="130" y="6"/>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727" name="Graphic 3">
            <a:extLst>
              <a:ext uri="{FF2B5EF4-FFF2-40B4-BE49-F238E27FC236}">
                <a16:creationId xmlns:a16="http://schemas.microsoft.com/office/drawing/2014/main" id="{1F8C1EC4-49E4-234C-13FD-E6A705E3CFE3}"/>
              </a:ext>
            </a:extLst>
          </p:cNvPr>
          <p:cNvGrpSpPr/>
          <p:nvPr/>
        </p:nvGrpSpPr>
        <p:grpSpPr>
          <a:xfrm>
            <a:off x="5613502" y="1421228"/>
            <a:ext cx="24570" cy="33979"/>
            <a:chOff x="4106835" y="1066546"/>
            <a:chExt cx="50776" cy="70003"/>
          </a:xfrm>
        </p:grpSpPr>
        <p:sp>
          <p:nvSpPr>
            <p:cNvPr id="728" name="Freeform: Shape 727">
              <a:extLst>
                <a:ext uri="{FF2B5EF4-FFF2-40B4-BE49-F238E27FC236}">
                  <a16:creationId xmlns:a16="http://schemas.microsoft.com/office/drawing/2014/main" id="{283465BA-9CA8-1797-7BD3-D55FDDAD7F8B}"/>
                </a:ext>
              </a:extLst>
            </p:cNvPr>
            <p:cNvSpPr/>
            <p:nvPr/>
          </p:nvSpPr>
          <p:spPr>
            <a:xfrm>
              <a:off x="4132313" y="1066546"/>
              <a:ext cx="17942" cy="70003"/>
            </a:xfrm>
            <a:custGeom>
              <a:avLst/>
              <a:gdLst>
                <a:gd name="connsiteX0" fmla="*/ 131 w 17942"/>
                <a:gd name="connsiteY0" fmla="*/ 6 h 70003"/>
                <a:gd name="connsiteX1" fmla="*/ 131 w 17942"/>
                <a:gd name="connsiteY1" fmla="*/ 70009 h 70003"/>
              </a:gdLst>
              <a:ahLst/>
              <a:cxnLst>
                <a:cxn ang="0">
                  <a:pos x="connsiteX0" y="connsiteY0"/>
                </a:cxn>
                <a:cxn ang="0">
                  <a:pos x="connsiteX1" y="connsiteY1"/>
                </a:cxn>
              </a:cxnLst>
              <a:rect l="l" t="t" r="r" b="b"/>
              <a:pathLst>
                <a:path w="17942" h="70003">
                  <a:moveTo>
                    <a:pt x="131" y="6"/>
                  </a:moveTo>
                  <a:lnTo>
                    <a:pt x="131" y="70009"/>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729" name="Freeform: Shape 728">
              <a:extLst>
                <a:ext uri="{FF2B5EF4-FFF2-40B4-BE49-F238E27FC236}">
                  <a16:creationId xmlns:a16="http://schemas.microsoft.com/office/drawing/2014/main" id="{9DD872AB-739C-0501-5FFA-3AE5C29582F9}"/>
                </a:ext>
              </a:extLst>
            </p:cNvPr>
            <p:cNvSpPr/>
            <p:nvPr/>
          </p:nvSpPr>
          <p:spPr>
            <a:xfrm>
              <a:off x="4106835" y="1101671"/>
              <a:ext cx="50776" cy="24736"/>
            </a:xfrm>
            <a:custGeom>
              <a:avLst/>
              <a:gdLst>
                <a:gd name="connsiteX0" fmla="*/ 50908 w 50776"/>
                <a:gd name="connsiteY0" fmla="*/ 6 h 24736"/>
                <a:gd name="connsiteX1" fmla="*/ 131 w 50776"/>
                <a:gd name="connsiteY1" fmla="*/ 6 h 24736"/>
              </a:gdLst>
              <a:ahLst/>
              <a:cxnLst>
                <a:cxn ang="0">
                  <a:pos x="connsiteX0" y="connsiteY0"/>
                </a:cxn>
                <a:cxn ang="0">
                  <a:pos x="connsiteX1" y="connsiteY1"/>
                </a:cxn>
              </a:cxnLst>
              <a:rect l="l" t="t" r="r" b="b"/>
              <a:pathLst>
                <a:path w="50776" h="24736">
                  <a:moveTo>
                    <a:pt x="50908" y="6"/>
                  </a:moveTo>
                  <a:lnTo>
                    <a:pt x="131" y="6"/>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730" name="Graphic 3">
            <a:extLst>
              <a:ext uri="{FF2B5EF4-FFF2-40B4-BE49-F238E27FC236}">
                <a16:creationId xmlns:a16="http://schemas.microsoft.com/office/drawing/2014/main" id="{C12779ED-D4E0-6C9C-AA2E-D08200AB333F}"/>
              </a:ext>
            </a:extLst>
          </p:cNvPr>
          <p:cNvGrpSpPr/>
          <p:nvPr/>
        </p:nvGrpSpPr>
        <p:grpSpPr>
          <a:xfrm>
            <a:off x="5626785" y="1421228"/>
            <a:ext cx="24570" cy="33979"/>
            <a:chOff x="4134287" y="1066546"/>
            <a:chExt cx="50776" cy="70003"/>
          </a:xfrm>
        </p:grpSpPr>
        <p:sp>
          <p:nvSpPr>
            <p:cNvPr id="731" name="Freeform: Shape 730">
              <a:extLst>
                <a:ext uri="{FF2B5EF4-FFF2-40B4-BE49-F238E27FC236}">
                  <a16:creationId xmlns:a16="http://schemas.microsoft.com/office/drawing/2014/main" id="{B69341FA-30FB-3644-F301-04EE0121A962}"/>
                </a:ext>
              </a:extLst>
            </p:cNvPr>
            <p:cNvSpPr/>
            <p:nvPr/>
          </p:nvSpPr>
          <p:spPr>
            <a:xfrm>
              <a:off x="4159765" y="1066546"/>
              <a:ext cx="17942" cy="70003"/>
            </a:xfrm>
            <a:custGeom>
              <a:avLst/>
              <a:gdLst>
                <a:gd name="connsiteX0" fmla="*/ 132 w 17942"/>
                <a:gd name="connsiteY0" fmla="*/ 6 h 70003"/>
                <a:gd name="connsiteX1" fmla="*/ 132 w 17942"/>
                <a:gd name="connsiteY1" fmla="*/ 70009 h 70003"/>
              </a:gdLst>
              <a:ahLst/>
              <a:cxnLst>
                <a:cxn ang="0">
                  <a:pos x="connsiteX0" y="connsiteY0"/>
                </a:cxn>
                <a:cxn ang="0">
                  <a:pos x="connsiteX1" y="connsiteY1"/>
                </a:cxn>
              </a:cxnLst>
              <a:rect l="l" t="t" r="r" b="b"/>
              <a:pathLst>
                <a:path w="17942" h="70003">
                  <a:moveTo>
                    <a:pt x="132" y="6"/>
                  </a:moveTo>
                  <a:lnTo>
                    <a:pt x="132" y="70009"/>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732" name="Freeform: Shape 731">
              <a:extLst>
                <a:ext uri="{FF2B5EF4-FFF2-40B4-BE49-F238E27FC236}">
                  <a16:creationId xmlns:a16="http://schemas.microsoft.com/office/drawing/2014/main" id="{7B5DE222-8186-23F4-38E6-3A8B5713C918}"/>
                </a:ext>
              </a:extLst>
            </p:cNvPr>
            <p:cNvSpPr/>
            <p:nvPr/>
          </p:nvSpPr>
          <p:spPr>
            <a:xfrm>
              <a:off x="4134287" y="1101671"/>
              <a:ext cx="50776" cy="24736"/>
            </a:xfrm>
            <a:custGeom>
              <a:avLst/>
              <a:gdLst>
                <a:gd name="connsiteX0" fmla="*/ 50909 w 50776"/>
                <a:gd name="connsiteY0" fmla="*/ 6 h 24736"/>
                <a:gd name="connsiteX1" fmla="*/ 132 w 50776"/>
                <a:gd name="connsiteY1" fmla="*/ 6 h 24736"/>
              </a:gdLst>
              <a:ahLst/>
              <a:cxnLst>
                <a:cxn ang="0">
                  <a:pos x="connsiteX0" y="connsiteY0"/>
                </a:cxn>
                <a:cxn ang="0">
                  <a:pos x="connsiteX1" y="connsiteY1"/>
                </a:cxn>
              </a:cxnLst>
              <a:rect l="l" t="t" r="r" b="b"/>
              <a:pathLst>
                <a:path w="50776" h="24736">
                  <a:moveTo>
                    <a:pt x="50909" y="6"/>
                  </a:moveTo>
                  <a:lnTo>
                    <a:pt x="132" y="6"/>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733" name="Graphic 3">
            <a:extLst>
              <a:ext uri="{FF2B5EF4-FFF2-40B4-BE49-F238E27FC236}">
                <a16:creationId xmlns:a16="http://schemas.microsoft.com/office/drawing/2014/main" id="{3AF0512D-6E1E-D7B5-8755-E150E7B94221}"/>
              </a:ext>
            </a:extLst>
          </p:cNvPr>
          <p:cNvGrpSpPr/>
          <p:nvPr/>
        </p:nvGrpSpPr>
        <p:grpSpPr>
          <a:xfrm>
            <a:off x="5759451" y="1452445"/>
            <a:ext cx="24570" cy="33979"/>
            <a:chOff x="4408446" y="1130860"/>
            <a:chExt cx="50776" cy="70003"/>
          </a:xfrm>
        </p:grpSpPr>
        <p:sp>
          <p:nvSpPr>
            <p:cNvPr id="734" name="Freeform: Shape 733">
              <a:extLst>
                <a:ext uri="{FF2B5EF4-FFF2-40B4-BE49-F238E27FC236}">
                  <a16:creationId xmlns:a16="http://schemas.microsoft.com/office/drawing/2014/main" id="{78E41ED2-FAFE-1063-3EF7-D04948972A1A}"/>
                </a:ext>
              </a:extLst>
            </p:cNvPr>
            <p:cNvSpPr/>
            <p:nvPr/>
          </p:nvSpPr>
          <p:spPr>
            <a:xfrm>
              <a:off x="4433925" y="1130860"/>
              <a:ext cx="17942" cy="70003"/>
            </a:xfrm>
            <a:custGeom>
              <a:avLst/>
              <a:gdLst>
                <a:gd name="connsiteX0" fmla="*/ 147 w 17942"/>
                <a:gd name="connsiteY0" fmla="*/ 8 h 70003"/>
                <a:gd name="connsiteX1" fmla="*/ 147 w 17942"/>
                <a:gd name="connsiteY1" fmla="*/ 70012 h 70003"/>
              </a:gdLst>
              <a:ahLst/>
              <a:cxnLst>
                <a:cxn ang="0">
                  <a:pos x="connsiteX0" y="connsiteY0"/>
                </a:cxn>
                <a:cxn ang="0">
                  <a:pos x="connsiteX1" y="connsiteY1"/>
                </a:cxn>
              </a:cxnLst>
              <a:rect l="l" t="t" r="r" b="b"/>
              <a:pathLst>
                <a:path w="17942" h="70003">
                  <a:moveTo>
                    <a:pt x="147" y="8"/>
                  </a:moveTo>
                  <a:lnTo>
                    <a:pt x="147" y="70012"/>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735" name="Freeform: Shape 734">
              <a:extLst>
                <a:ext uri="{FF2B5EF4-FFF2-40B4-BE49-F238E27FC236}">
                  <a16:creationId xmlns:a16="http://schemas.microsoft.com/office/drawing/2014/main" id="{ACFDE0A3-ED78-70CA-228D-C2C1B8CBDC30}"/>
                </a:ext>
              </a:extLst>
            </p:cNvPr>
            <p:cNvSpPr/>
            <p:nvPr/>
          </p:nvSpPr>
          <p:spPr>
            <a:xfrm>
              <a:off x="4408446" y="1165986"/>
              <a:ext cx="50776" cy="24736"/>
            </a:xfrm>
            <a:custGeom>
              <a:avLst/>
              <a:gdLst>
                <a:gd name="connsiteX0" fmla="*/ 50924 w 50776"/>
                <a:gd name="connsiteY0" fmla="*/ 8 h 24736"/>
                <a:gd name="connsiteX1" fmla="*/ 147 w 50776"/>
                <a:gd name="connsiteY1" fmla="*/ 8 h 24736"/>
              </a:gdLst>
              <a:ahLst/>
              <a:cxnLst>
                <a:cxn ang="0">
                  <a:pos x="connsiteX0" y="connsiteY0"/>
                </a:cxn>
                <a:cxn ang="0">
                  <a:pos x="connsiteX1" y="connsiteY1"/>
                </a:cxn>
              </a:cxnLst>
              <a:rect l="l" t="t" r="r" b="b"/>
              <a:pathLst>
                <a:path w="50776" h="24736">
                  <a:moveTo>
                    <a:pt x="50924" y="8"/>
                  </a:moveTo>
                  <a:lnTo>
                    <a:pt x="147" y="8"/>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736" name="Graphic 3">
            <a:extLst>
              <a:ext uri="{FF2B5EF4-FFF2-40B4-BE49-F238E27FC236}">
                <a16:creationId xmlns:a16="http://schemas.microsoft.com/office/drawing/2014/main" id="{44F5008E-29C6-C277-F69A-6D65ACE712A3}"/>
              </a:ext>
            </a:extLst>
          </p:cNvPr>
          <p:cNvGrpSpPr/>
          <p:nvPr/>
        </p:nvGrpSpPr>
        <p:grpSpPr>
          <a:xfrm>
            <a:off x="5766310" y="1452445"/>
            <a:ext cx="24570" cy="33979"/>
            <a:chOff x="4422621" y="1130860"/>
            <a:chExt cx="50776" cy="70003"/>
          </a:xfrm>
        </p:grpSpPr>
        <p:sp>
          <p:nvSpPr>
            <p:cNvPr id="737" name="Freeform: Shape 736">
              <a:extLst>
                <a:ext uri="{FF2B5EF4-FFF2-40B4-BE49-F238E27FC236}">
                  <a16:creationId xmlns:a16="http://schemas.microsoft.com/office/drawing/2014/main" id="{6EDA446E-6588-EB6B-35C6-3E91F292AB47}"/>
                </a:ext>
              </a:extLst>
            </p:cNvPr>
            <p:cNvSpPr/>
            <p:nvPr/>
          </p:nvSpPr>
          <p:spPr>
            <a:xfrm>
              <a:off x="4448099" y="1130860"/>
              <a:ext cx="17942" cy="70003"/>
            </a:xfrm>
            <a:custGeom>
              <a:avLst/>
              <a:gdLst>
                <a:gd name="connsiteX0" fmla="*/ 148 w 17942"/>
                <a:gd name="connsiteY0" fmla="*/ 8 h 70003"/>
                <a:gd name="connsiteX1" fmla="*/ 148 w 17942"/>
                <a:gd name="connsiteY1" fmla="*/ 70012 h 70003"/>
              </a:gdLst>
              <a:ahLst/>
              <a:cxnLst>
                <a:cxn ang="0">
                  <a:pos x="connsiteX0" y="connsiteY0"/>
                </a:cxn>
                <a:cxn ang="0">
                  <a:pos x="connsiteX1" y="connsiteY1"/>
                </a:cxn>
              </a:cxnLst>
              <a:rect l="l" t="t" r="r" b="b"/>
              <a:pathLst>
                <a:path w="17942" h="70003">
                  <a:moveTo>
                    <a:pt x="148" y="8"/>
                  </a:moveTo>
                  <a:lnTo>
                    <a:pt x="148" y="70012"/>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738" name="Freeform: Shape 737">
              <a:extLst>
                <a:ext uri="{FF2B5EF4-FFF2-40B4-BE49-F238E27FC236}">
                  <a16:creationId xmlns:a16="http://schemas.microsoft.com/office/drawing/2014/main" id="{248A4DA2-C637-11D8-D31D-2CF9391D0787}"/>
                </a:ext>
              </a:extLst>
            </p:cNvPr>
            <p:cNvSpPr/>
            <p:nvPr/>
          </p:nvSpPr>
          <p:spPr>
            <a:xfrm>
              <a:off x="4422621" y="1165986"/>
              <a:ext cx="50776" cy="24736"/>
            </a:xfrm>
            <a:custGeom>
              <a:avLst/>
              <a:gdLst>
                <a:gd name="connsiteX0" fmla="*/ 50925 w 50776"/>
                <a:gd name="connsiteY0" fmla="*/ 8 h 24736"/>
                <a:gd name="connsiteX1" fmla="*/ 148 w 50776"/>
                <a:gd name="connsiteY1" fmla="*/ 8 h 24736"/>
              </a:gdLst>
              <a:ahLst/>
              <a:cxnLst>
                <a:cxn ang="0">
                  <a:pos x="connsiteX0" y="connsiteY0"/>
                </a:cxn>
                <a:cxn ang="0">
                  <a:pos x="connsiteX1" y="connsiteY1"/>
                </a:cxn>
              </a:cxnLst>
              <a:rect l="l" t="t" r="r" b="b"/>
              <a:pathLst>
                <a:path w="50776" h="24736">
                  <a:moveTo>
                    <a:pt x="50925" y="8"/>
                  </a:moveTo>
                  <a:lnTo>
                    <a:pt x="148" y="8"/>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739" name="Graphic 3">
            <a:extLst>
              <a:ext uri="{FF2B5EF4-FFF2-40B4-BE49-F238E27FC236}">
                <a16:creationId xmlns:a16="http://schemas.microsoft.com/office/drawing/2014/main" id="{FA2C0BBD-8B5B-D3BD-F1B7-673C0181864F}"/>
              </a:ext>
            </a:extLst>
          </p:cNvPr>
          <p:cNvGrpSpPr/>
          <p:nvPr/>
        </p:nvGrpSpPr>
        <p:grpSpPr>
          <a:xfrm>
            <a:off x="5769002" y="1452445"/>
            <a:ext cx="24570" cy="33979"/>
            <a:chOff x="4428183" y="1130860"/>
            <a:chExt cx="50776" cy="70003"/>
          </a:xfrm>
        </p:grpSpPr>
        <p:sp>
          <p:nvSpPr>
            <p:cNvPr id="740" name="Freeform: Shape 739">
              <a:extLst>
                <a:ext uri="{FF2B5EF4-FFF2-40B4-BE49-F238E27FC236}">
                  <a16:creationId xmlns:a16="http://schemas.microsoft.com/office/drawing/2014/main" id="{78601DE4-2708-C036-07C3-BFF68D05355D}"/>
                </a:ext>
              </a:extLst>
            </p:cNvPr>
            <p:cNvSpPr/>
            <p:nvPr/>
          </p:nvSpPr>
          <p:spPr>
            <a:xfrm>
              <a:off x="4453661" y="1130860"/>
              <a:ext cx="17942" cy="70003"/>
            </a:xfrm>
            <a:custGeom>
              <a:avLst/>
              <a:gdLst>
                <a:gd name="connsiteX0" fmla="*/ 149 w 17942"/>
                <a:gd name="connsiteY0" fmla="*/ 8 h 70003"/>
                <a:gd name="connsiteX1" fmla="*/ 149 w 17942"/>
                <a:gd name="connsiteY1" fmla="*/ 70012 h 70003"/>
              </a:gdLst>
              <a:ahLst/>
              <a:cxnLst>
                <a:cxn ang="0">
                  <a:pos x="connsiteX0" y="connsiteY0"/>
                </a:cxn>
                <a:cxn ang="0">
                  <a:pos x="connsiteX1" y="connsiteY1"/>
                </a:cxn>
              </a:cxnLst>
              <a:rect l="l" t="t" r="r" b="b"/>
              <a:pathLst>
                <a:path w="17942" h="70003">
                  <a:moveTo>
                    <a:pt x="149" y="8"/>
                  </a:moveTo>
                  <a:lnTo>
                    <a:pt x="149" y="70012"/>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741" name="Freeform: Shape 740">
              <a:extLst>
                <a:ext uri="{FF2B5EF4-FFF2-40B4-BE49-F238E27FC236}">
                  <a16:creationId xmlns:a16="http://schemas.microsoft.com/office/drawing/2014/main" id="{E8823E57-5E81-D239-49EE-5A67AD5E2622}"/>
                </a:ext>
              </a:extLst>
            </p:cNvPr>
            <p:cNvSpPr/>
            <p:nvPr/>
          </p:nvSpPr>
          <p:spPr>
            <a:xfrm>
              <a:off x="4428183" y="1165986"/>
              <a:ext cx="50776" cy="24736"/>
            </a:xfrm>
            <a:custGeom>
              <a:avLst/>
              <a:gdLst>
                <a:gd name="connsiteX0" fmla="*/ 50926 w 50776"/>
                <a:gd name="connsiteY0" fmla="*/ 8 h 24736"/>
                <a:gd name="connsiteX1" fmla="*/ 149 w 50776"/>
                <a:gd name="connsiteY1" fmla="*/ 8 h 24736"/>
              </a:gdLst>
              <a:ahLst/>
              <a:cxnLst>
                <a:cxn ang="0">
                  <a:pos x="connsiteX0" y="connsiteY0"/>
                </a:cxn>
                <a:cxn ang="0">
                  <a:pos x="connsiteX1" y="connsiteY1"/>
                </a:cxn>
              </a:cxnLst>
              <a:rect l="l" t="t" r="r" b="b"/>
              <a:pathLst>
                <a:path w="50776" h="24736">
                  <a:moveTo>
                    <a:pt x="50926" y="8"/>
                  </a:moveTo>
                  <a:lnTo>
                    <a:pt x="149" y="8"/>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742" name="Graphic 3">
            <a:extLst>
              <a:ext uri="{FF2B5EF4-FFF2-40B4-BE49-F238E27FC236}">
                <a16:creationId xmlns:a16="http://schemas.microsoft.com/office/drawing/2014/main" id="{2B33558F-4DEF-43F7-1450-A8AEA7D0CE14}"/>
              </a:ext>
            </a:extLst>
          </p:cNvPr>
          <p:cNvGrpSpPr/>
          <p:nvPr/>
        </p:nvGrpSpPr>
        <p:grpSpPr>
          <a:xfrm>
            <a:off x="5817275" y="1452445"/>
            <a:ext cx="24570" cy="33979"/>
            <a:chOff x="4527943" y="1130860"/>
            <a:chExt cx="50776" cy="70003"/>
          </a:xfrm>
        </p:grpSpPr>
        <p:sp>
          <p:nvSpPr>
            <p:cNvPr id="743" name="Freeform: Shape 742">
              <a:extLst>
                <a:ext uri="{FF2B5EF4-FFF2-40B4-BE49-F238E27FC236}">
                  <a16:creationId xmlns:a16="http://schemas.microsoft.com/office/drawing/2014/main" id="{BE8FB00A-658F-B842-8C28-E9B829DDA712}"/>
                </a:ext>
              </a:extLst>
            </p:cNvPr>
            <p:cNvSpPr/>
            <p:nvPr/>
          </p:nvSpPr>
          <p:spPr>
            <a:xfrm>
              <a:off x="4553421" y="1130860"/>
              <a:ext cx="17942" cy="70003"/>
            </a:xfrm>
            <a:custGeom>
              <a:avLst/>
              <a:gdLst>
                <a:gd name="connsiteX0" fmla="*/ 154 w 17942"/>
                <a:gd name="connsiteY0" fmla="*/ 8 h 70003"/>
                <a:gd name="connsiteX1" fmla="*/ 154 w 17942"/>
                <a:gd name="connsiteY1" fmla="*/ 70012 h 70003"/>
              </a:gdLst>
              <a:ahLst/>
              <a:cxnLst>
                <a:cxn ang="0">
                  <a:pos x="connsiteX0" y="connsiteY0"/>
                </a:cxn>
                <a:cxn ang="0">
                  <a:pos x="connsiteX1" y="connsiteY1"/>
                </a:cxn>
              </a:cxnLst>
              <a:rect l="l" t="t" r="r" b="b"/>
              <a:pathLst>
                <a:path w="17942" h="70003">
                  <a:moveTo>
                    <a:pt x="154" y="8"/>
                  </a:moveTo>
                  <a:lnTo>
                    <a:pt x="154" y="70012"/>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744" name="Freeform: Shape 743">
              <a:extLst>
                <a:ext uri="{FF2B5EF4-FFF2-40B4-BE49-F238E27FC236}">
                  <a16:creationId xmlns:a16="http://schemas.microsoft.com/office/drawing/2014/main" id="{689B243D-4E8A-0FF1-F6A6-3DAB9C8276B5}"/>
                </a:ext>
              </a:extLst>
            </p:cNvPr>
            <p:cNvSpPr/>
            <p:nvPr/>
          </p:nvSpPr>
          <p:spPr>
            <a:xfrm>
              <a:off x="4527943" y="1165986"/>
              <a:ext cx="50776" cy="24736"/>
            </a:xfrm>
            <a:custGeom>
              <a:avLst/>
              <a:gdLst>
                <a:gd name="connsiteX0" fmla="*/ 50931 w 50776"/>
                <a:gd name="connsiteY0" fmla="*/ 8 h 24736"/>
                <a:gd name="connsiteX1" fmla="*/ 154 w 50776"/>
                <a:gd name="connsiteY1" fmla="*/ 8 h 24736"/>
              </a:gdLst>
              <a:ahLst/>
              <a:cxnLst>
                <a:cxn ang="0">
                  <a:pos x="connsiteX0" y="connsiteY0"/>
                </a:cxn>
                <a:cxn ang="0">
                  <a:pos x="connsiteX1" y="connsiteY1"/>
                </a:cxn>
              </a:cxnLst>
              <a:rect l="l" t="t" r="r" b="b"/>
              <a:pathLst>
                <a:path w="50776" h="24736">
                  <a:moveTo>
                    <a:pt x="50931" y="8"/>
                  </a:moveTo>
                  <a:lnTo>
                    <a:pt x="154" y="8"/>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745" name="Graphic 3">
            <a:extLst>
              <a:ext uri="{FF2B5EF4-FFF2-40B4-BE49-F238E27FC236}">
                <a16:creationId xmlns:a16="http://schemas.microsoft.com/office/drawing/2014/main" id="{50D26D6D-D9BF-5A2A-99B4-1EA514B7DD69}"/>
              </a:ext>
            </a:extLst>
          </p:cNvPr>
          <p:cNvGrpSpPr/>
          <p:nvPr/>
        </p:nvGrpSpPr>
        <p:grpSpPr>
          <a:xfrm>
            <a:off x="6055865" y="1501192"/>
            <a:ext cx="24570" cy="33979"/>
            <a:chOff x="5021000" y="1231289"/>
            <a:chExt cx="50776" cy="70003"/>
          </a:xfrm>
        </p:grpSpPr>
        <p:sp>
          <p:nvSpPr>
            <p:cNvPr id="746" name="Freeform: Shape 745">
              <a:extLst>
                <a:ext uri="{FF2B5EF4-FFF2-40B4-BE49-F238E27FC236}">
                  <a16:creationId xmlns:a16="http://schemas.microsoft.com/office/drawing/2014/main" id="{1F51E9E6-6181-1BF2-586A-E5491482504B}"/>
                </a:ext>
              </a:extLst>
            </p:cNvPr>
            <p:cNvSpPr/>
            <p:nvPr/>
          </p:nvSpPr>
          <p:spPr>
            <a:xfrm>
              <a:off x="5046478" y="1231289"/>
              <a:ext cx="17942" cy="70003"/>
            </a:xfrm>
            <a:custGeom>
              <a:avLst/>
              <a:gdLst>
                <a:gd name="connsiteX0" fmla="*/ 182 w 17942"/>
                <a:gd name="connsiteY0" fmla="*/ 12 h 70003"/>
                <a:gd name="connsiteX1" fmla="*/ 182 w 17942"/>
                <a:gd name="connsiteY1" fmla="*/ 70016 h 70003"/>
              </a:gdLst>
              <a:ahLst/>
              <a:cxnLst>
                <a:cxn ang="0">
                  <a:pos x="connsiteX0" y="connsiteY0"/>
                </a:cxn>
                <a:cxn ang="0">
                  <a:pos x="connsiteX1" y="connsiteY1"/>
                </a:cxn>
              </a:cxnLst>
              <a:rect l="l" t="t" r="r" b="b"/>
              <a:pathLst>
                <a:path w="17942" h="70003">
                  <a:moveTo>
                    <a:pt x="182" y="12"/>
                  </a:moveTo>
                  <a:lnTo>
                    <a:pt x="182" y="70016"/>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747" name="Freeform: Shape 746">
              <a:extLst>
                <a:ext uri="{FF2B5EF4-FFF2-40B4-BE49-F238E27FC236}">
                  <a16:creationId xmlns:a16="http://schemas.microsoft.com/office/drawing/2014/main" id="{E5260818-A610-7867-D404-03D9213CAE12}"/>
                </a:ext>
              </a:extLst>
            </p:cNvPr>
            <p:cNvSpPr/>
            <p:nvPr/>
          </p:nvSpPr>
          <p:spPr>
            <a:xfrm>
              <a:off x="5021000" y="1266415"/>
              <a:ext cx="50776" cy="24736"/>
            </a:xfrm>
            <a:custGeom>
              <a:avLst/>
              <a:gdLst>
                <a:gd name="connsiteX0" fmla="*/ 50959 w 50776"/>
                <a:gd name="connsiteY0" fmla="*/ 12 h 24736"/>
                <a:gd name="connsiteX1" fmla="*/ 182 w 50776"/>
                <a:gd name="connsiteY1" fmla="*/ 12 h 24736"/>
              </a:gdLst>
              <a:ahLst/>
              <a:cxnLst>
                <a:cxn ang="0">
                  <a:pos x="connsiteX0" y="connsiteY0"/>
                </a:cxn>
                <a:cxn ang="0">
                  <a:pos x="connsiteX1" y="connsiteY1"/>
                </a:cxn>
              </a:cxnLst>
              <a:rect l="l" t="t" r="r" b="b"/>
              <a:pathLst>
                <a:path w="50776" h="24736">
                  <a:moveTo>
                    <a:pt x="50959" y="12"/>
                  </a:moveTo>
                  <a:lnTo>
                    <a:pt x="182" y="12"/>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748" name="Graphic 3">
            <a:extLst>
              <a:ext uri="{FF2B5EF4-FFF2-40B4-BE49-F238E27FC236}">
                <a16:creationId xmlns:a16="http://schemas.microsoft.com/office/drawing/2014/main" id="{5DF9A40C-8F38-013F-25F0-F17066789404}"/>
              </a:ext>
            </a:extLst>
          </p:cNvPr>
          <p:cNvGrpSpPr/>
          <p:nvPr/>
        </p:nvGrpSpPr>
        <p:grpSpPr>
          <a:xfrm>
            <a:off x="6065676" y="1501192"/>
            <a:ext cx="24570" cy="33979"/>
            <a:chOff x="5041275" y="1231289"/>
            <a:chExt cx="50776" cy="70003"/>
          </a:xfrm>
        </p:grpSpPr>
        <p:sp>
          <p:nvSpPr>
            <p:cNvPr id="749" name="Freeform: Shape 748">
              <a:extLst>
                <a:ext uri="{FF2B5EF4-FFF2-40B4-BE49-F238E27FC236}">
                  <a16:creationId xmlns:a16="http://schemas.microsoft.com/office/drawing/2014/main" id="{C3555F88-331D-5949-93E4-CD4CFA42A98B}"/>
                </a:ext>
              </a:extLst>
            </p:cNvPr>
            <p:cNvSpPr/>
            <p:nvPr/>
          </p:nvSpPr>
          <p:spPr>
            <a:xfrm>
              <a:off x="5066753" y="1231289"/>
              <a:ext cx="17942" cy="70003"/>
            </a:xfrm>
            <a:custGeom>
              <a:avLst/>
              <a:gdLst>
                <a:gd name="connsiteX0" fmla="*/ 183 w 17942"/>
                <a:gd name="connsiteY0" fmla="*/ 12 h 70003"/>
                <a:gd name="connsiteX1" fmla="*/ 183 w 17942"/>
                <a:gd name="connsiteY1" fmla="*/ 70016 h 70003"/>
              </a:gdLst>
              <a:ahLst/>
              <a:cxnLst>
                <a:cxn ang="0">
                  <a:pos x="connsiteX0" y="connsiteY0"/>
                </a:cxn>
                <a:cxn ang="0">
                  <a:pos x="connsiteX1" y="connsiteY1"/>
                </a:cxn>
              </a:cxnLst>
              <a:rect l="l" t="t" r="r" b="b"/>
              <a:pathLst>
                <a:path w="17942" h="70003">
                  <a:moveTo>
                    <a:pt x="183" y="12"/>
                  </a:moveTo>
                  <a:lnTo>
                    <a:pt x="183" y="70016"/>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750" name="Freeform: Shape 749">
              <a:extLst>
                <a:ext uri="{FF2B5EF4-FFF2-40B4-BE49-F238E27FC236}">
                  <a16:creationId xmlns:a16="http://schemas.microsoft.com/office/drawing/2014/main" id="{5C2E3768-BB59-87F8-38C6-9E6AEB1F4FF6}"/>
                </a:ext>
              </a:extLst>
            </p:cNvPr>
            <p:cNvSpPr/>
            <p:nvPr/>
          </p:nvSpPr>
          <p:spPr>
            <a:xfrm>
              <a:off x="5041275" y="1266415"/>
              <a:ext cx="50776" cy="24736"/>
            </a:xfrm>
            <a:custGeom>
              <a:avLst/>
              <a:gdLst>
                <a:gd name="connsiteX0" fmla="*/ 50960 w 50776"/>
                <a:gd name="connsiteY0" fmla="*/ 12 h 24736"/>
                <a:gd name="connsiteX1" fmla="*/ 183 w 50776"/>
                <a:gd name="connsiteY1" fmla="*/ 12 h 24736"/>
              </a:gdLst>
              <a:ahLst/>
              <a:cxnLst>
                <a:cxn ang="0">
                  <a:pos x="connsiteX0" y="connsiteY0"/>
                </a:cxn>
                <a:cxn ang="0">
                  <a:pos x="connsiteX1" y="connsiteY1"/>
                </a:cxn>
              </a:cxnLst>
              <a:rect l="l" t="t" r="r" b="b"/>
              <a:pathLst>
                <a:path w="50776" h="24736">
                  <a:moveTo>
                    <a:pt x="50960" y="12"/>
                  </a:moveTo>
                  <a:lnTo>
                    <a:pt x="183" y="12"/>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751" name="Graphic 3">
            <a:extLst>
              <a:ext uri="{FF2B5EF4-FFF2-40B4-BE49-F238E27FC236}">
                <a16:creationId xmlns:a16="http://schemas.microsoft.com/office/drawing/2014/main" id="{D1A1D692-2483-5DDA-0810-B72FF2243F1F}"/>
              </a:ext>
            </a:extLst>
          </p:cNvPr>
          <p:cNvGrpSpPr/>
          <p:nvPr/>
        </p:nvGrpSpPr>
        <p:grpSpPr>
          <a:xfrm>
            <a:off x="6127232" y="1501192"/>
            <a:ext cx="24570" cy="33979"/>
            <a:chOff x="5168486" y="1231289"/>
            <a:chExt cx="50776" cy="70003"/>
          </a:xfrm>
        </p:grpSpPr>
        <p:sp>
          <p:nvSpPr>
            <p:cNvPr id="752" name="Freeform: Shape 751">
              <a:extLst>
                <a:ext uri="{FF2B5EF4-FFF2-40B4-BE49-F238E27FC236}">
                  <a16:creationId xmlns:a16="http://schemas.microsoft.com/office/drawing/2014/main" id="{1154C9B5-B442-2B51-69E7-926E10D843CA}"/>
                </a:ext>
              </a:extLst>
            </p:cNvPr>
            <p:cNvSpPr/>
            <p:nvPr/>
          </p:nvSpPr>
          <p:spPr>
            <a:xfrm>
              <a:off x="5193965" y="1231289"/>
              <a:ext cx="17942" cy="70003"/>
            </a:xfrm>
            <a:custGeom>
              <a:avLst/>
              <a:gdLst>
                <a:gd name="connsiteX0" fmla="*/ 190 w 17942"/>
                <a:gd name="connsiteY0" fmla="*/ 12 h 70003"/>
                <a:gd name="connsiteX1" fmla="*/ 190 w 17942"/>
                <a:gd name="connsiteY1" fmla="*/ 70016 h 70003"/>
              </a:gdLst>
              <a:ahLst/>
              <a:cxnLst>
                <a:cxn ang="0">
                  <a:pos x="connsiteX0" y="connsiteY0"/>
                </a:cxn>
                <a:cxn ang="0">
                  <a:pos x="connsiteX1" y="connsiteY1"/>
                </a:cxn>
              </a:cxnLst>
              <a:rect l="l" t="t" r="r" b="b"/>
              <a:pathLst>
                <a:path w="17942" h="70003">
                  <a:moveTo>
                    <a:pt x="190" y="12"/>
                  </a:moveTo>
                  <a:lnTo>
                    <a:pt x="190" y="70016"/>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753" name="Freeform: Shape 752">
              <a:extLst>
                <a:ext uri="{FF2B5EF4-FFF2-40B4-BE49-F238E27FC236}">
                  <a16:creationId xmlns:a16="http://schemas.microsoft.com/office/drawing/2014/main" id="{0D9AC11E-0E9E-B065-6452-D54BBBD2FF68}"/>
                </a:ext>
              </a:extLst>
            </p:cNvPr>
            <p:cNvSpPr/>
            <p:nvPr/>
          </p:nvSpPr>
          <p:spPr>
            <a:xfrm>
              <a:off x="5168486" y="1266415"/>
              <a:ext cx="50776" cy="24736"/>
            </a:xfrm>
            <a:custGeom>
              <a:avLst/>
              <a:gdLst>
                <a:gd name="connsiteX0" fmla="*/ 50967 w 50776"/>
                <a:gd name="connsiteY0" fmla="*/ 12 h 24736"/>
                <a:gd name="connsiteX1" fmla="*/ 190 w 50776"/>
                <a:gd name="connsiteY1" fmla="*/ 12 h 24736"/>
              </a:gdLst>
              <a:ahLst/>
              <a:cxnLst>
                <a:cxn ang="0">
                  <a:pos x="connsiteX0" y="connsiteY0"/>
                </a:cxn>
                <a:cxn ang="0">
                  <a:pos x="connsiteX1" y="connsiteY1"/>
                </a:cxn>
              </a:cxnLst>
              <a:rect l="l" t="t" r="r" b="b"/>
              <a:pathLst>
                <a:path w="50776" h="24736">
                  <a:moveTo>
                    <a:pt x="50967" y="12"/>
                  </a:moveTo>
                  <a:lnTo>
                    <a:pt x="190" y="12"/>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754" name="Graphic 3">
            <a:extLst>
              <a:ext uri="{FF2B5EF4-FFF2-40B4-BE49-F238E27FC236}">
                <a16:creationId xmlns:a16="http://schemas.microsoft.com/office/drawing/2014/main" id="{BD573CCF-FE3A-F351-945E-08F57DEC1528}"/>
              </a:ext>
            </a:extLst>
          </p:cNvPr>
          <p:cNvGrpSpPr/>
          <p:nvPr/>
        </p:nvGrpSpPr>
        <p:grpSpPr>
          <a:xfrm>
            <a:off x="6188096" y="1517041"/>
            <a:ext cx="24570" cy="33979"/>
            <a:chOff x="5294263" y="1263941"/>
            <a:chExt cx="50776" cy="70003"/>
          </a:xfrm>
        </p:grpSpPr>
        <p:sp>
          <p:nvSpPr>
            <p:cNvPr id="755" name="Freeform: Shape 754">
              <a:extLst>
                <a:ext uri="{FF2B5EF4-FFF2-40B4-BE49-F238E27FC236}">
                  <a16:creationId xmlns:a16="http://schemas.microsoft.com/office/drawing/2014/main" id="{7D3AA6AD-0F6C-0925-E8E5-E26F62D5C1DA}"/>
                </a:ext>
              </a:extLst>
            </p:cNvPr>
            <p:cNvSpPr/>
            <p:nvPr/>
          </p:nvSpPr>
          <p:spPr>
            <a:xfrm>
              <a:off x="5319741" y="1263941"/>
              <a:ext cx="17942" cy="70003"/>
            </a:xfrm>
            <a:custGeom>
              <a:avLst/>
              <a:gdLst>
                <a:gd name="connsiteX0" fmla="*/ 197 w 17942"/>
                <a:gd name="connsiteY0" fmla="*/ 14 h 70003"/>
                <a:gd name="connsiteX1" fmla="*/ 197 w 17942"/>
                <a:gd name="connsiteY1" fmla="*/ 70017 h 70003"/>
              </a:gdLst>
              <a:ahLst/>
              <a:cxnLst>
                <a:cxn ang="0">
                  <a:pos x="connsiteX0" y="connsiteY0"/>
                </a:cxn>
                <a:cxn ang="0">
                  <a:pos x="connsiteX1" y="connsiteY1"/>
                </a:cxn>
              </a:cxnLst>
              <a:rect l="l" t="t" r="r" b="b"/>
              <a:pathLst>
                <a:path w="17942" h="70003">
                  <a:moveTo>
                    <a:pt x="197" y="14"/>
                  </a:moveTo>
                  <a:lnTo>
                    <a:pt x="197" y="70017"/>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756" name="Freeform: Shape 755">
              <a:extLst>
                <a:ext uri="{FF2B5EF4-FFF2-40B4-BE49-F238E27FC236}">
                  <a16:creationId xmlns:a16="http://schemas.microsoft.com/office/drawing/2014/main" id="{49C5AFFE-38FD-DC55-A523-7D27CF72A473}"/>
                </a:ext>
              </a:extLst>
            </p:cNvPr>
            <p:cNvSpPr/>
            <p:nvPr/>
          </p:nvSpPr>
          <p:spPr>
            <a:xfrm>
              <a:off x="5294263" y="1299067"/>
              <a:ext cx="50776" cy="24736"/>
            </a:xfrm>
            <a:custGeom>
              <a:avLst/>
              <a:gdLst>
                <a:gd name="connsiteX0" fmla="*/ 50974 w 50776"/>
                <a:gd name="connsiteY0" fmla="*/ 14 h 24736"/>
                <a:gd name="connsiteX1" fmla="*/ 197 w 50776"/>
                <a:gd name="connsiteY1" fmla="*/ 14 h 24736"/>
              </a:gdLst>
              <a:ahLst/>
              <a:cxnLst>
                <a:cxn ang="0">
                  <a:pos x="connsiteX0" y="connsiteY0"/>
                </a:cxn>
                <a:cxn ang="0">
                  <a:pos x="connsiteX1" y="connsiteY1"/>
                </a:cxn>
              </a:cxnLst>
              <a:rect l="l" t="t" r="r" b="b"/>
              <a:pathLst>
                <a:path w="50776" h="24736">
                  <a:moveTo>
                    <a:pt x="50974" y="14"/>
                  </a:moveTo>
                  <a:lnTo>
                    <a:pt x="197" y="14"/>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757" name="Graphic 3">
            <a:extLst>
              <a:ext uri="{FF2B5EF4-FFF2-40B4-BE49-F238E27FC236}">
                <a16:creationId xmlns:a16="http://schemas.microsoft.com/office/drawing/2014/main" id="{FEC27500-8C32-C154-CFCD-545E493093CB}"/>
              </a:ext>
            </a:extLst>
          </p:cNvPr>
          <p:cNvGrpSpPr/>
          <p:nvPr/>
        </p:nvGrpSpPr>
        <p:grpSpPr>
          <a:xfrm>
            <a:off x="6305915" y="1517041"/>
            <a:ext cx="24570" cy="33979"/>
            <a:chOff x="5537741" y="1263941"/>
            <a:chExt cx="50776" cy="70003"/>
          </a:xfrm>
        </p:grpSpPr>
        <p:sp>
          <p:nvSpPr>
            <p:cNvPr id="758" name="Freeform: Shape 757">
              <a:extLst>
                <a:ext uri="{FF2B5EF4-FFF2-40B4-BE49-F238E27FC236}">
                  <a16:creationId xmlns:a16="http://schemas.microsoft.com/office/drawing/2014/main" id="{242CDDAB-79EF-33AA-6842-18B604963005}"/>
                </a:ext>
              </a:extLst>
            </p:cNvPr>
            <p:cNvSpPr/>
            <p:nvPr/>
          </p:nvSpPr>
          <p:spPr>
            <a:xfrm>
              <a:off x="5563219" y="1263941"/>
              <a:ext cx="17942" cy="70003"/>
            </a:xfrm>
            <a:custGeom>
              <a:avLst/>
              <a:gdLst>
                <a:gd name="connsiteX0" fmla="*/ 210 w 17942"/>
                <a:gd name="connsiteY0" fmla="*/ 14 h 70003"/>
                <a:gd name="connsiteX1" fmla="*/ 210 w 17942"/>
                <a:gd name="connsiteY1" fmla="*/ 70017 h 70003"/>
              </a:gdLst>
              <a:ahLst/>
              <a:cxnLst>
                <a:cxn ang="0">
                  <a:pos x="connsiteX0" y="connsiteY0"/>
                </a:cxn>
                <a:cxn ang="0">
                  <a:pos x="connsiteX1" y="connsiteY1"/>
                </a:cxn>
              </a:cxnLst>
              <a:rect l="l" t="t" r="r" b="b"/>
              <a:pathLst>
                <a:path w="17942" h="70003">
                  <a:moveTo>
                    <a:pt x="210" y="14"/>
                  </a:moveTo>
                  <a:lnTo>
                    <a:pt x="210" y="70017"/>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759" name="Freeform: Shape 758">
              <a:extLst>
                <a:ext uri="{FF2B5EF4-FFF2-40B4-BE49-F238E27FC236}">
                  <a16:creationId xmlns:a16="http://schemas.microsoft.com/office/drawing/2014/main" id="{C60D4E25-713B-434F-F62A-2B9AE48D74A0}"/>
                </a:ext>
              </a:extLst>
            </p:cNvPr>
            <p:cNvSpPr/>
            <p:nvPr/>
          </p:nvSpPr>
          <p:spPr>
            <a:xfrm>
              <a:off x="5537741" y="1299067"/>
              <a:ext cx="50776" cy="24736"/>
            </a:xfrm>
            <a:custGeom>
              <a:avLst/>
              <a:gdLst>
                <a:gd name="connsiteX0" fmla="*/ 50987 w 50776"/>
                <a:gd name="connsiteY0" fmla="*/ 14 h 24736"/>
                <a:gd name="connsiteX1" fmla="*/ 210 w 50776"/>
                <a:gd name="connsiteY1" fmla="*/ 14 h 24736"/>
              </a:gdLst>
              <a:ahLst/>
              <a:cxnLst>
                <a:cxn ang="0">
                  <a:pos x="connsiteX0" y="connsiteY0"/>
                </a:cxn>
                <a:cxn ang="0">
                  <a:pos x="connsiteX1" y="connsiteY1"/>
                </a:cxn>
              </a:cxnLst>
              <a:rect l="l" t="t" r="r" b="b"/>
              <a:pathLst>
                <a:path w="50776" h="24736">
                  <a:moveTo>
                    <a:pt x="50987" y="14"/>
                  </a:moveTo>
                  <a:lnTo>
                    <a:pt x="210" y="14"/>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760" name="Graphic 3">
            <a:extLst>
              <a:ext uri="{FF2B5EF4-FFF2-40B4-BE49-F238E27FC236}">
                <a16:creationId xmlns:a16="http://schemas.microsoft.com/office/drawing/2014/main" id="{F2AEF23A-B12D-E357-642A-6DF88FCCA66A}"/>
              </a:ext>
            </a:extLst>
          </p:cNvPr>
          <p:cNvGrpSpPr/>
          <p:nvPr/>
        </p:nvGrpSpPr>
        <p:grpSpPr>
          <a:xfrm>
            <a:off x="6314163" y="1535291"/>
            <a:ext cx="24570" cy="33979"/>
            <a:chOff x="5554786" y="1301540"/>
            <a:chExt cx="50776" cy="70003"/>
          </a:xfrm>
        </p:grpSpPr>
        <p:sp>
          <p:nvSpPr>
            <p:cNvPr id="761" name="Freeform: Shape 760">
              <a:extLst>
                <a:ext uri="{FF2B5EF4-FFF2-40B4-BE49-F238E27FC236}">
                  <a16:creationId xmlns:a16="http://schemas.microsoft.com/office/drawing/2014/main" id="{D8EEF2F7-B8B8-9437-DFBB-888FA6D439EE}"/>
                </a:ext>
              </a:extLst>
            </p:cNvPr>
            <p:cNvSpPr/>
            <p:nvPr/>
          </p:nvSpPr>
          <p:spPr>
            <a:xfrm>
              <a:off x="5580265" y="1301540"/>
              <a:ext cx="17942" cy="70003"/>
            </a:xfrm>
            <a:custGeom>
              <a:avLst/>
              <a:gdLst>
                <a:gd name="connsiteX0" fmla="*/ 211 w 17942"/>
                <a:gd name="connsiteY0" fmla="*/ 15 h 70003"/>
                <a:gd name="connsiteX1" fmla="*/ 211 w 17942"/>
                <a:gd name="connsiteY1" fmla="*/ 70019 h 70003"/>
              </a:gdLst>
              <a:ahLst/>
              <a:cxnLst>
                <a:cxn ang="0">
                  <a:pos x="connsiteX0" y="connsiteY0"/>
                </a:cxn>
                <a:cxn ang="0">
                  <a:pos x="connsiteX1" y="connsiteY1"/>
                </a:cxn>
              </a:cxnLst>
              <a:rect l="l" t="t" r="r" b="b"/>
              <a:pathLst>
                <a:path w="17942" h="70003">
                  <a:moveTo>
                    <a:pt x="211" y="15"/>
                  </a:moveTo>
                  <a:lnTo>
                    <a:pt x="211" y="70019"/>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762" name="Freeform: Shape 761">
              <a:extLst>
                <a:ext uri="{FF2B5EF4-FFF2-40B4-BE49-F238E27FC236}">
                  <a16:creationId xmlns:a16="http://schemas.microsoft.com/office/drawing/2014/main" id="{FFF12AFC-3193-AA87-7E3D-ABE69868159B}"/>
                </a:ext>
              </a:extLst>
            </p:cNvPr>
            <p:cNvSpPr/>
            <p:nvPr/>
          </p:nvSpPr>
          <p:spPr>
            <a:xfrm>
              <a:off x="5554786" y="1336666"/>
              <a:ext cx="50776" cy="24736"/>
            </a:xfrm>
            <a:custGeom>
              <a:avLst/>
              <a:gdLst>
                <a:gd name="connsiteX0" fmla="*/ 50988 w 50776"/>
                <a:gd name="connsiteY0" fmla="*/ 15 h 24736"/>
                <a:gd name="connsiteX1" fmla="*/ 211 w 50776"/>
                <a:gd name="connsiteY1" fmla="*/ 15 h 24736"/>
              </a:gdLst>
              <a:ahLst/>
              <a:cxnLst>
                <a:cxn ang="0">
                  <a:pos x="connsiteX0" y="connsiteY0"/>
                </a:cxn>
                <a:cxn ang="0">
                  <a:pos x="connsiteX1" y="connsiteY1"/>
                </a:cxn>
              </a:cxnLst>
              <a:rect l="l" t="t" r="r" b="b"/>
              <a:pathLst>
                <a:path w="50776" h="24736">
                  <a:moveTo>
                    <a:pt x="50988" y="15"/>
                  </a:moveTo>
                  <a:lnTo>
                    <a:pt x="211" y="15"/>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763" name="Graphic 3">
            <a:extLst>
              <a:ext uri="{FF2B5EF4-FFF2-40B4-BE49-F238E27FC236}">
                <a16:creationId xmlns:a16="http://schemas.microsoft.com/office/drawing/2014/main" id="{247F11C9-1914-ED0F-723A-00D1DBB68D03}"/>
              </a:ext>
            </a:extLst>
          </p:cNvPr>
          <p:cNvGrpSpPr/>
          <p:nvPr/>
        </p:nvGrpSpPr>
        <p:grpSpPr>
          <a:xfrm>
            <a:off x="6317289" y="1535291"/>
            <a:ext cx="24570" cy="33979"/>
            <a:chOff x="5561246" y="1301540"/>
            <a:chExt cx="50776" cy="70003"/>
          </a:xfrm>
        </p:grpSpPr>
        <p:sp>
          <p:nvSpPr>
            <p:cNvPr id="764" name="Freeform: Shape 763">
              <a:extLst>
                <a:ext uri="{FF2B5EF4-FFF2-40B4-BE49-F238E27FC236}">
                  <a16:creationId xmlns:a16="http://schemas.microsoft.com/office/drawing/2014/main" id="{81F29B39-E395-4EC0-2F1F-D97FFCFAA5E7}"/>
                </a:ext>
              </a:extLst>
            </p:cNvPr>
            <p:cNvSpPr/>
            <p:nvPr/>
          </p:nvSpPr>
          <p:spPr>
            <a:xfrm>
              <a:off x="5586724" y="1301540"/>
              <a:ext cx="17942" cy="70003"/>
            </a:xfrm>
            <a:custGeom>
              <a:avLst/>
              <a:gdLst>
                <a:gd name="connsiteX0" fmla="*/ 212 w 17942"/>
                <a:gd name="connsiteY0" fmla="*/ 15 h 70003"/>
                <a:gd name="connsiteX1" fmla="*/ 212 w 17942"/>
                <a:gd name="connsiteY1" fmla="*/ 70019 h 70003"/>
              </a:gdLst>
              <a:ahLst/>
              <a:cxnLst>
                <a:cxn ang="0">
                  <a:pos x="connsiteX0" y="connsiteY0"/>
                </a:cxn>
                <a:cxn ang="0">
                  <a:pos x="connsiteX1" y="connsiteY1"/>
                </a:cxn>
              </a:cxnLst>
              <a:rect l="l" t="t" r="r" b="b"/>
              <a:pathLst>
                <a:path w="17942" h="70003">
                  <a:moveTo>
                    <a:pt x="212" y="15"/>
                  </a:moveTo>
                  <a:lnTo>
                    <a:pt x="212" y="70019"/>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765" name="Freeform: Shape 764">
              <a:extLst>
                <a:ext uri="{FF2B5EF4-FFF2-40B4-BE49-F238E27FC236}">
                  <a16:creationId xmlns:a16="http://schemas.microsoft.com/office/drawing/2014/main" id="{F7CC684D-D7D4-B6F3-0C05-0538C202A522}"/>
                </a:ext>
              </a:extLst>
            </p:cNvPr>
            <p:cNvSpPr/>
            <p:nvPr/>
          </p:nvSpPr>
          <p:spPr>
            <a:xfrm>
              <a:off x="5561246" y="1336666"/>
              <a:ext cx="50776" cy="24736"/>
            </a:xfrm>
            <a:custGeom>
              <a:avLst/>
              <a:gdLst>
                <a:gd name="connsiteX0" fmla="*/ 50989 w 50776"/>
                <a:gd name="connsiteY0" fmla="*/ 15 h 24736"/>
                <a:gd name="connsiteX1" fmla="*/ 212 w 50776"/>
                <a:gd name="connsiteY1" fmla="*/ 15 h 24736"/>
              </a:gdLst>
              <a:ahLst/>
              <a:cxnLst>
                <a:cxn ang="0">
                  <a:pos x="connsiteX0" y="connsiteY0"/>
                </a:cxn>
                <a:cxn ang="0">
                  <a:pos x="connsiteX1" y="connsiteY1"/>
                </a:cxn>
              </a:cxnLst>
              <a:rect l="l" t="t" r="r" b="b"/>
              <a:pathLst>
                <a:path w="50776" h="24736">
                  <a:moveTo>
                    <a:pt x="50989" y="15"/>
                  </a:moveTo>
                  <a:lnTo>
                    <a:pt x="212" y="15"/>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766" name="Graphic 3">
            <a:extLst>
              <a:ext uri="{FF2B5EF4-FFF2-40B4-BE49-F238E27FC236}">
                <a16:creationId xmlns:a16="http://schemas.microsoft.com/office/drawing/2014/main" id="{84ABB814-3B09-DAB6-4B05-492C520D9C41}"/>
              </a:ext>
            </a:extLst>
          </p:cNvPr>
          <p:cNvGrpSpPr/>
          <p:nvPr/>
        </p:nvGrpSpPr>
        <p:grpSpPr>
          <a:xfrm>
            <a:off x="6324929" y="1535291"/>
            <a:ext cx="24570" cy="33979"/>
            <a:chOff x="5577035" y="1301540"/>
            <a:chExt cx="50776" cy="70003"/>
          </a:xfrm>
        </p:grpSpPr>
        <p:sp>
          <p:nvSpPr>
            <p:cNvPr id="767" name="Freeform: Shape 766">
              <a:extLst>
                <a:ext uri="{FF2B5EF4-FFF2-40B4-BE49-F238E27FC236}">
                  <a16:creationId xmlns:a16="http://schemas.microsoft.com/office/drawing/2014/main" id="{EE3E1007-B69B-DC35-5BB9-654CFD56D92D}"/>
                </a:ext>
              </a:extLst>
            </p:cNvPr>
            <p:cNvSpPr/>
            <p:nvPr/>
          </p:nvSpPr>
          <p:spPr>
            <a:xfrm>
              <a:off x="5602513" y="1301540"/>
              <a:ext cx="17942" cy="70003"/>
            </a:xfrm>
            <a:custGeom>
              <a:avLst/>
              <a:gdLst>
                <a:gd name="connsiteX0" fmla="*/ 213 w 17942"/>
                <a:gd name="connsiteY0" fmla="*/ 15 h 70003"/>
                <a:gd name="connsiteX1" fmla="*/ 213 w 17942"/>
                <a:gd name="connsiteY1" fmla="*/ 70019 h 70003"/>
              </a:gdLst>
              <a:ahLst/>
              <a:cxnLst>
                <a:cxn ang="0">
                  <a:pos x="connsiteX0" y="connsiteY0"/>
                </a:cxn>
                <a:cxn ang="0">
                  <a:pos x="connsiteX1" y="connsiteY1"/>
                </a:cxn>
              </a:cxnLst>
              <a:rect l="l" t="t" r="r" b="b"/>
              <a:pathLst>
                <a:path w="17942" h="70003">
                  <a:moveTo>
                    <a:pt x="213" y="15"/>
                  </a:moveTo>
                  <a:lnTo>
                    <a:pt x="213" y="70019"/>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768" name="Freeform: Shape 767">
              <a:extLst>
                <a:ext uri="{FF2B5EF4-FFF2-40B4-BE49-F238E27FC236}">
                  <a16:creationId xmlns:a16="http://schemas.microsoft.com/office/drawing/2014/main" id="{52474AEA-8DC4-A3C3-CD01-A32DB1F6A545}"/>
                </a:ext>
              </a:extLst>
            </p:cNvPr>
            <p:cNvSpPr/>
            <p:nvPr/>
          </p:nvSpPr>
          <p:spPr>
            <a:xfrm>
              <a:off x="5577035" y="1336666"/>
              <a:ext cx="50776" cy="24736"/>
            </a:xfrm>
            <a:custGeom>
              <a:avLst/>
              <a:gdLst>
                <a:gd name="connsiteX0" fmla="*/ 50990 w 50776"/>
                <a:gd name="connsiteY0" fmla="*/ 15 h 24736"/>
                <a:gd name="connsiteX1" fmla="*/ 213 w 50776"/>
                <a:gd name="connsiteY1" fmla="*/ 15 h 24736"/>
              </a:gdLst>
              <a:ahLst/>
              <a:cxnLst>
                <a:cxn ang="0">
                  <a:pos x="connsiteX0" y="connsiteY0"/>
                </a:cxn>
                <a:cxn ang="0">
                  <a:pos x="connsiteX1" y="connsiteY1"/>
                </a:cxn>
              </a:cxnLst>
              <a:rect l="l" t="t" r="r" b="b"/>
              <a:pathLst>
                <a:path w="50776" h="24736">
                  <a:moveTo>
                    <a:pt x="50990" y="15"/>
                  </a:moveTo>
                  <a:lnTo>
                    <a:pt x="213" y="15"/>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769" name="Graphic 3">
            <a:extLst>
              <a:ext uri="{FF2B5EF4-FFF2-40B4-BE49-F238E27FC236}">
                <a16:creationId xmlns:a16="http://schemas.microsoft.com/office/drawing/2014/main" id="{4547D698-4A39-4240-4E92-E2CFB5052B12}"/>
              </a:ext>
            </a:extLst>
          </p:cNvPr>
          <p:cNvGrpSpPr/>
          <p:nvPr/>
        </p:nvGrpSpPr>
        <p:grpSpPr>
          <a:xfrm>
            <a:off x="6358616" y="1554982"/>
            <a:ext cx="24570" cy="33979"/>
            <a:chOff x="5646651" y="1342108"/>
            <a:chExt cx="50776" cy="70003"/>
          </a:xfrm>
        </p:grpSpPr>
        <p:sp>
          <p:nvSpPr>
            <p:cNvPr id="770" name="Freeform: Shape 769">
              <a:extLst>
                <a:ext uri="{FF2B5EF4-FFF2-40B4-BE49-F238E27FC236}">
                  <a16:creationId xmlns:a16="http://schemas.microsoft.com/office/drawing/2014/main" id="{6C761377-78AB-6111-22BE-1D39D2A5E837}"/>
                </a:ext>
              </a:extLst>
            </p:cNvPr>
            <p:cNvSpPr/>
            <p:nvPr/>
          </p:nvSpPr>
          <p:spPr>
            <a:xfrm>
              <a:off x="5672130" y="1342108"/>
              <a:ext cx="17942" cy="70003"/>
            </a:xfrm>
            <a:custGeom>
              <a:avLst/>
              <a:gdLst>
                <a:gd name="connsiteX0" fmla="*/ 216 w 17942"/>
                <a:gd name="connsiteY0" fmla="*/ 17 h 70003"/>
                <a:gd name="connsiteX1" fmla="*/ 216 w 17942"/>
                <a:gd name="connsiteY1" fmla="*/ 70021 h 70003"/>
              </a:gdLst>
              <a:ahLst/>
              <a:cxnLst>
                <a:cxn ang="0">
                  <a:pos x="connsiteX0" y="connsiteY0"/>
                </a:cxn>
                <a:cxn ang="0">
                  <a:pos x="connsiteX1" y="connsiteY1"/>
                </a:cxn>
              </a:cxnLst>
              <a:rect l="l" t="t" r="r" b="b"/>
              <a:pathLst>
                <a:path w="17942" h="70003">
                  <a:moveTo>
                    <a:pt x="216" y="17"/>
                  </a:moveTo>
                  <a:lnTo>
                    <a:pt x="216" y="70021"/>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771" name="Freeform: Shape 770">
              <a:extLst>
                <a:ext uri="{FF2B5EF4-FFF2-40B4-BE49-F238E27FC236}">
                  <a16:creationId xmlns:a16="http://schemas.microsoft.com/office/drawing/2014/main" id="{86BDEED4-9F53-BC42-91FF-83453E4025E4}"/>
                </a:ext>
              </a:extLst>
            </p:cNvPr>
            <p:cNvSpPr/>
            <p:nvPr/>
          </p:nvSpPr>
          <p:spPr>
            <a:xfrm>
              <a:off x="5646651" y="1377233"/>
              <a:ext cx="50776" cy="24736"/>
            </a:xfrm>
            <a:custGeom>
              <a:avLst/>
              <a:gdLst>
                <a:gd name="connsiteX0" fmla="*/ 50993 w 50776"/>
                <a:gd name="connsiteY0" fmla="*/ 17 h 24736"/>
                <a:gd name="connsiteX1" fmla="*/ 216 w 50776"/>
                <a:gd name="connsiteY1" fmla="*/ 17 h 24736"/>
              </a:gdLst>
              <a:ahLst/>
              <a:cxnLst>
                <a:cxn ang="0">
                  <a:pos x="connsiteX0" y="connsiteY0"/>
                </a:cxn>
                <a:cxn ang="0">
                  <a:pos x="connsiteX1" y="connsiteY1"/>
                </a:cxn>
              </a:cxnLst>
              <a:rect l="l" t="t" r="r" b="b"/>
              <a:pathLst>
                <a:path w="50776" h="24736">
                  <a:moveTo>
                    <a:pt x="50993" y="17"/>
                  </a:moveTo>
                  <a:lnTo>
                    <a:pt x="216" y="17"/>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772" name="Graphic 3">
            <a:extLst>
              <a:ext uri="{FF2B5EF4-FFF2-40B4-BE49-F238E27FC236}">
                <a16:creationId xmlns:a16="http://schemas.microsoft.com/office/drawing/2014/main" id="{130DE89F-EC2B-8741-5BAD-CB080ED9CD07}"/>
              </a:ext>
            </a:extLst>
          </p:cNvPr>
          <p:cNvGrpSpPr/>
          <p:nvPr/>
        </p:nvGrpSpPr>
        <p:grpSpPr>
          <a:xfrm>
            <a:off x="6361916" y="1554982"/>
            <a:ext cx="24570" cy="33979"/>
            <a:chOff x="5653470" y="1342108"/>
            <a:chExt cx="50776" cy="70003"/>
          </a:xfrm>
        </p:grpSpPr>
        <p:sp>
          <p:nvSpPr>
            <p:cNvPr id="773" name="Freeform: Shape 772">
              <a:extLst>
                <a:ext uri="{FF2B5EF4-FFF2-40B4-BE49-F238E27FC236}">
                  <a16:creationId xmlns:a16="http://schemas.microsoft.com/office/drawing/2014/main" id="{4073B5B1-D4F0-EDF1-5AD4-77A02CB25534}"/>
                </a:ext>
              </a:extLst>
            </p:cNvPr>
            <p:cNvSpPr/>
            <p:nvPr/>
          </p:nvSpPr>
          <p:spPr>
            <a:xfrm>
              <a:off x="5678948" y="1342108"/>
              <a:ext cx="17942" cy="70003"/>
            </a:xfrm>
            <a:custGeom>
              <a:avLst/>
              <a:gdLst>
                <a:gd name="connsiteX0" fmla="*/ 217 w 17942"/>
                <a:gd name="connsiteY0" fmla="*/ 17 h 70003"/>
                <a:gd name="connsiteX1" fmla="*/ 217 w 17942"/>
                <a:gd name="connsiteY1" fmla="*/ 70021 h 70003"/>
              </a:gdLst>
              <a:ahLst/>
              <a:cxnLst>
                <a:cxn ang="0">
                  <a:pos x="connsiteX0" y="connsiteY0"/>
                </a:cxn>
                <a:cxn ang="0">
                  <a:pos x="connsiteX1" y="connsiteY1"/>
                </a:cxn>
              </a:cxnLst>
              <a:rect l="l" t="t" r="r" b="b"/>
              <a:pathLst>
                <a:path w="17942" h="70003">
                  <a:moveTo>
                    <a:pt x="217" y="17"/>
                  </a:moveTo>
                  <a:lnTo>
                    <a:pt x="217" y="70021"/>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774" name="Freeform: Shape 773">
              <a:extLst>
                <a:ext uri="{FF2B5EF4-FFF2-40B4-BE49-F238E27FC236}">
                  <a16:creationId xmlns:a16="http://schemas.microsoft.com/office/drawing/2014/main" id="{CECBCEBC-8A9C-83D2-66C9-CAB2C742761E}"/>
                </a:ext>
              </a:extLst>
            </p:cNvPr>
            <p:cNvSpPr/>
            <p:nvPr/>
          </p:nvSpPr>
          <p:spPr>
            <a:xfrm>
              <a:off x="5653470" y="1377233"/>
              <a:ext cx="50776" cy="24736"/>
            </a:xfrm>
            <a:custGeom>
              <a:avLst/>
              <a:gdLst>
                <a:gd name="connsiteX0" fmla="*/ 50994 w 50776"/>
                <a:gd name="connsiteY0" fmla="*/ 17 h 24736"/>
                <a:gd name="connsiteX1" fmla="*/ 217 w 50776"/>
                <a:gd name="connsiteY1" fmla="*/ 17 h 24736"/>
              </a:gdLst>
              <a:ahLst/>
              <a:cxnLst>
                <a:cxn ang="0">
                  <a:pos x="connsiteX0" y="connsiteY0"/>
                </a:cxn>
                <a:cxn ang="0">
                  <a:pos x="connsiteX1" y="connsiteY1"/>
                </a:cxn>
              </a:cxnLst>
              <a:rect l="l" t="t" r="r" b="b"/>
              <a:pathLst>
                <a:path w="50776" h="24736">
                  <a:moveTo>
                    <a:pt x="50994" y="17"/>
                  </a:moveTo>
                  <a:lnTo>
                    <a:pt x="217" y="17"/>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775" name="Graphic 3">
            <a:extLst>
              <a:ext uri="{FF2B5EF4-FFF2-40B4-BE49-F238E27FC236}">
                <a16:creationId xmlns:a16="http://schemas.microsoft.com/office/drawing/2014/main" id="{2EB4DCC7-E8FC-C39C-62B6-C1E885611A01}"/>
              </a:ext>
            </a:extLst>
          </p:cNvPr>
          <p:cNvGrpSpPr/>
          <p:nvPr/>
        </p:nvGrpSpPr>
        <p:grpSpPr>
          <a:xfrm>
            <a:off x="6375634" y="1575033"/>
            <a:ext cx="24570" cy="33979"/>
            <a:chOff x="5681819" y="1383418"/>
            <a:chExt cx="50776" cy="70003"/>
          </a:xfrm>
        </p:grpSpPr>
        <p:sp>
          <p:nvSpPr>
            <p:cNvPr id="776" name="Freeform: Shape 775">
              <a:extLst>
                <a:ext uri="{FF2B5EF4-FFF2-40B4-BE49-F238E27FC236}">
                  <a16:creationId xmlns:a16="http://schemas.microsoft.com/office/drawing/2014/main" id="{537E0086-3F6C-99A2-30B8-9362147F7A03}"/>
                </a:ext>
              </a:extLst>
            </p:cNvPr>
            <p:cNvSpPr/>
            <p:nvPr/>
          </p:nvSpPr>
          <p:spPr>
            <a:xfrm>
              <a:off x="5707297" y="1383418"/>
              <a:ext cx="17942" cy="70003"/>
            </a:xfrm>
            <a:custGeom>
              <a:avLst/>
              <a:gdLst>
                <a:gd name="connsiteX0" fmla="*/ 218 w 17942"/>
                <a:gd name="connsiteY0" fmla="*/ 19 h 70003"/>
                <a:gd name="connsiteX1" fmla="*/ 218 w 17942"/>
                <a:gd name="connsiteY1" fmla="*/ 70022 h 70003"/>
              </a:gdLst>
              <a:ahLst/>
              <a:cxnLst>
                <a:cxn ang="0">
                  <a:pos x="connsiteX0" y="connsiteY0"/>
                </a:cxn>
                <a:cxn ang="0">
                  <a:pos x="connsiteX1" y="connsiteY1"/>
                </a:cxn>
              </a:cxnLst>
              <a:rect l="l" t="t" r="r" b="b"/>
              <a:pathLst>
                <a:path w="17942" h="70003">
                  <a:moveTo>
                    <a:pt x="218" y="19"/>
                  </a:moveTo>
                  <a:lnTo>
                    <a:pt x="218" y="70022"/>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777" name="Freeform: Shape 776">
              <a:extLst>
                <a:ext uri="{FF2B5EF4-FFF2-40B4-BE49-F238E27FC236}">
                  <a16:creationId xmlns:a16="http://schemas.microsoft.com/office/drawing/2014/main" id="{DF560701-3F70-AB6C-7C4D-EF2BAFC32D01}"/>
                </a:ext>
              </a:extLst>
            </p:cNvPr>
            <p:cNvSpPr/>
            <p:nvPr/>
          </p:nvSpPr>
          <p:spPr>
            <a:xfrm>
              <a:off x="5681819" y="1418543"/>
              <a:ext cx="50776" cy="24736"/>
            </a:xfrm>
            <a:custGeom>
              <a:avLst/>
              <a:gdLst>
                <a:gd name="connsiteX0" fmla="*/ 50995 w 50776"/>
                <a:gd name="connsiteY0" fmla="*/ 19 h 24736"/>
                <a:gd name="connsiteX1" fmla="*/ 218 w 50776"/>
                <a:gd name="connsiteY1" fmla="*/ 19 h 24736"/>
              </a:gdLst>
              <a:ahLst/>
              <a:cxnLst>
                <a:cxn ang="0">
                  <a:pos x="connsiteX0" y="connsiteY0"/>
                </a:cxn>
                <a:cxn ang="0">
                  <a:pos x="connsiteX1" y="connsiteY1"/>
                </a:cxn>
              </a:cxnLst>
              <a:rect l="l" t="t" r="r" b="b"/>
              <a:pathLst>
                <a:path w="50776" h="24736">
                  <a:moveTo>
                    <a:pt x="50995" y="19"/>
                  </a:moveTo>
                  <a:lnTo>
                    <a:pt x="218" y="19"/>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778" name="Graphic 3">
            <a:extLst>
              <a:ext uri="{FF2B5EF4-FFF2-40B4-BE49-F238E27FC236}">
                <a16:creationId xmlns:a16="http://schemas.microsoft.com/office/drawing/2014/main" id="{284E0A1F-031A-A618-323A-EA5325106C68}"/>
              </a:ext>
            </a:extLst>
          </p:cNvPr>
          <p:cNvGrpSpPr/>
          <p:nvPr/>
        </p:nvGrpSpPr>
        <p:grpSpPr>
          <a:xfrm>
            <a:off x="6375634" y="1593764"/>
            <a:ext cx="24570" cy="33979"/>
            <a:chOff x="5681819" y="1422006"/>
            <a:chExt cx="50776" cy="70003"/>
          </a:xfrm>
        </p:grpSpPr>
        <p:sp>
          <p:nvSpPr>
            <p:cNvPr id="779" name="Freeform: Shape 778">
              <a:extLst>
                <a:ext uri="{FF2B5EF4-FFF2-40B4-BE49-F238E27FC236}">
                  <a16:creationId xmlns:a16="http://schemas.microsoft.com/office/drawing/2014/main" id="{07A8472C-4D50-276F-D17B-9B48DED4074B}"/>
                </a:ext>
              </a:extLst>
            </p:cNvPr>
            <p:cNvSpPr/>
            <p:nvPr/>
          </p:nvSpPr>
          <p:spPr>
            <a:xfrm>
              <a:off x="5707297" y="1422006"/>
              <a:ext cx="17942" cy="70003"/>
            </a:xfrm>
            <a:custGeom>
              <a:avLst/>
              <a:gdLst>
                <a:gd name="connsiteX0" fmla="*/ 218 w 17942"/>
                <a:gd name="connsiteY0" fmla="*/ 20 h 70003"/>
                <a:gd name="connsiteX1" fmla="*/ 218 w 17942"/>
                <a:gd name="connsiteY1" fmla="*/ 70024 h 70003"/>
              </a:gdLst>
              <a:ahLst/>
              <a:cxnLst>
                <a:cxn ang="0">
                  <a:pos x="connsiteX0" y="connsiteY0"/>
                </a:cxn>
                <a:cxn ang="0">
                  <a:pos x="connsiteX1" y="connsiteY1"/>
                </a:cxn>
              </a:cxnLst>
              <a:rect l="l" t="t" r="r" b="b"/>
              <a:pathLst>
                <a:path w="17942" h="70003">
                  <a:moveTo>
                    <a:pt x="218" y="20"/>
                  </a:moveTo>
                  <a:lnTo>
                    <a:pt x="218" y="70024"/>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780" name="Freeform: Shape 779">
              <a:extLst>
                <a:ext uri="{FF2B5EF4-FFF2-40B4-BE49-F238E27FC236}">
                  <a16:creationId xmlns:a16="http://schemas.microsoft.com/office/drawing/2014/main" id="{E686BA96-93A0-D122-440F-F1E7B2BB099E}"/>
                </a:ext>
              </a:extLst>
            </p:cNvPr>
            <p:cNvSpPr/>
            <p:nvPr/>
          </p:nvSpPr>
          <p:spPr>
            <a:xfrm>
              <a:off x="5681819" y="1457132"/>
              <a:ext cx="50776" cy="24736"/>
            </a:xfrm>
            <a:custGeom>
              <a:avLst/>
              <a:gdLst>
                <a:gd name="connsiteX0" fmla="*/ 50995 w 50776"/>
                <a:gd name="connsiteY0" fmla="*/ 20 h 24736"/>
                <a:gd name="connsiteX1" fmla="*/ 218 w 50776"/>
                <a:gd name="connsiteY1" fmla="*/ 20 h 24736"/>
              </a:gdLst>
              <a:ahLst/>
              <a:cxnLst>
                <a:cxn ang="0">
                  <a:pos x="connsiteX0" y="connsiteY0"/>
                </a:cxn>
                <a:cxn ang="0">
                  <a:pos x="connsiteX1" y="connsiteY1"/>
                </a:cxn>
              </a:cxnLst>
              <a:rect l="l" t="t" r="r" b="b"/>
              <a:pathLst>
                <a:path w="50776" h="24736">
                  <a:moveTo>
                    <a:pt x="50995" y="20"/>
                  </a:moveTo>
                  <a:lnTo>
                    <a:pt x="218" y="20"/>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781" name="Graphic 3">
            <a:extLst>
              <a:ext uri="{FF2B5EF4-FFF2-40B4-BE49-F238E27FC236}">
                <a16:creationId xmlns:a16="http://schemas.microsoft.com/office/drawing/2014/main" id="{67CA6DC0-1AF2-B413-3FA6-E73D8A918E91}"/>
              </a:ext>
            </a:extLst>
          </p:cNvPr>
          <p:cNvGrpSpPr/>
          <p:nvPr/>
        </p:nvGrpSpPr>
        <p:grpSpPr>
          <a:xfrm>
            <a:off x="6393259" y="1593764"/>
            <a:ext cx="24570" cy="33979"/>
            <a:chOff x="5718242" y="1422006"/>
            <a:chExt cx="50776" cy="70003"/>
          </a:xfrm>
        </p:grpSpPr>
        <p:sp>
          <p:nvSpPr>
            <p:cNvPr id="782" name="Freeform: Shape 781">
              <a:extLst>
                <a:ext uri="{FF2B5EF4-FFF2-40B4-BE49-F238E27FC236}">
                  <a16:creationId xmlns:a16="http://schemas.microsoft.com/office/drawing/2014/main" id="{E042B5D9-438F-AF6E-7EDC-CD3054A60F5F}"/>
                </a:ext>
              </a:extLst>
            </p:cNvPr>
            <p:cNvSpPr/>
            <p:nvPr/>
          </p:nvSpPr>
          <p:spPr>
            <a:xfrm>
              <a:off x="5743720" y="1422006"/>
              <a:ext cx="17942" cy="70003"/>
            </a:xfrm>
            <a:custGeom>
              <a:avLst/>
              <a:gdLst>
                <a:gd name="connsiteX0" fmla="*/ 220 w 17942"/>
                <a:gd name="connsiteY0" fmla="*/ 20 h 70003"/>
                <a:gd name="connsiteX1" fmla="*/ 220 w 17942"/>
                <a:gd name="connsiteY1" fmla="*/ 70024 h 70003"/>
              </a:gdLst>
              <a:ahLst/>
              <a:cxnLst>
                <a:cxn ang="0">
                  <a:pos x="connsiteX0" y="connsiteY0"/>
                </a:cxn>
                <a:cxn ang="0">
                  <a:pos x="connsiteX1" y="connsiteY1"/>
                </a:cxn>
              </a:cxnLst>
              <a:rect l="l" t="t" r="r" b="b"/>
              <a:pathLst>
                <a:path w="17942" h="70003">
                  <a:moveTo>
                    <a:pt x="220" y="20"/>
                  </a:moveTo>
                  <a:lnTo>
                    <a:pt x="220" y="70024"/>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783" name="Freeform: Shape 782">
              <a:extLst>
                <a:ext uri="{FF2B5EF4-FFF2-40B4-BE49-F238E27FC236}">
                  <a16:creationId xmlns:a16="http://schemas.microsoft.com/office/drawing/2014/main" id="{53A8E6FD-556D-08F1-D222-ECA3D1CA9B5B}"/>
                </a:ext>
              </a:extLst>
            </p:cNvPr>
            <p:cNvSpPr/>
            <p:nvPr/>
          </p:nvSpPr>
          <p:spPr>
            <a:xfrm>
              <a:off x="5718242" y="1457132"/>
              <a:ext cx="50776" cy="24736"/>
            </a:xfrm>
            <a:custGeom>
              <a:avLst/>
              <a:gdLst>
                <a:gd name="connsiteX0" fmla="*/ 50997 w 50776"/>
                <a:gd name="connsiteY0" fmla="*/ 20 h 24736"/>
                <a:gd name="connsiteX1" fmla="*/ 220 w 50776"/>
                <a:gd name="connsiteY1" fmla="*/ 20 h 24736"/>
              </a:gdLst>
              <a:ahLst/>
              <a:cxnLst>
                <a:cxn ang="0">
                  <a:pos x="connsiteX0" y="connsiteY0"/>
                </a:cxn>
                <a:cxn ang="0">
                  <a:pos x="connsiteX1" y="connsiteY1"/>
                </a:cxn>
              </a:cxnLst>
              <a:rect l="l" t="t" r="r" b="b"/>
              <a:pathLst>
                <a:path w="50776" h="24736">
                  <a:moveTo>
                    <a:pt x="50997" y="20"/>
                  </a:moveTo>
                  <a:lnTo>
                    <a:pt x="220" y="20"/>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784" name="Graphic 3">
            <a:extLst>
              <a:ext uri="{FF2B5EF4-FFF2-40B4-BE49-F238E27FC236}">
                <a16:creationId xmlns:a16="http://schemas.microsoft.com/office/drawing/2014/main" id="{552D52A6-F038-DFF5-E963-AE162C329C55}"/>
              </a:ext>
            </a:extLst>
          </p:cNvPr>
          <p:cNvGrpSpPr/>
          <p:nvPr/>
        </p:nvGrpSpPr>
        <p:grpSpPr>
          <a:xfrm>
            <a:off x="6492237" y="1593764"/>
            <a:ext cx="24570" cy="33979"/>
            <a:chOff x="5922785" y="1422006"/>
            <a:chExt cx="50776" cy="70003"/>
          </a:xfrm>
        </p:grpSpPr>
        <p:sp>
          <p:nvSpPr>
            <p:cNvPr id="785" name="Freeform: Shape 784">
              <a:extLst>
                <a:ext uri="{FF2B5EF4-FFF2-40B4-BE49-F238E27FC236}">
                  <a16:creationId xmlns:a16="http://schemas.microsoft.com/office/drawing/2014/main" id="{28297599-0F94-EA77-1601-11CE241AD7D0}"/>
                </a:ext>
              </a:extLst>
            </p:cNvPr>
            <p:cNvSpPr/>
            <p:nvPr/>
          </p:nvSpPr>
          <p:spPr>
            <a:xfrm>
              <a:off x="5948263" y="1422006"/>
              <a:ext cx="17942" cy="70003"/>
            </a:xfrm>
            <a:custGeom>
              <a:avLst/>
              <a:gdLst>
                <a:gd name="connsiteX0" fmla="*/ 232 w 17942"/>
                <a:gd name="connsiteY0" fmla="*/ 20 h 70003"/>
                <a:gd name="connsiteX1" fmla="*/ 232 w 17942"/>
                <a:gd name="connsiteY1" fmla="*/ 70024 h 70003"/>
              </a:gdLst>
              <a:ahLst/>
              <a:cxnLst>
                <a:cxn ang="0">
                  <a:pos x="connsiteX0" y="connsiteY0"/>
                </a:cxn>
                <a:cxn ang="0">
                  <a:pos x="connsiteX1" y="connsiteY1"/>
                </a:cxn>
              </a:cxnLst>
              <a:rect l="l" t="t" r="r" b="b"/>
              <a:pathLst>
                <a:path w="17942" h="70003">
                  <a:moveTo>
                    <a:pt x="232" y="20"/>
                  </a:moveTo>
                  <a:lnTo>
                    <a:pt x="232" y="70024"/>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786" name="Freeform: Shape 785">
              <a:extLst>
                <a:ext uri="{FF2B5EF4-FFF2-40B4-BE49-F238E27FC236}">
                  <a16:creationId xmlns:a16="http://schemas.microsoft.com/office/drawing/2014/main" id="{B7D82776-D695-B49C-13C7-6563ABE44286}"/>
                </a:ext>
              </a:extLst>
            </p:cNvPr>
            <p:cNvSpPr/>
            <p:nvPr/>
          </p:nvSpPr>
          <p:spPr>
            <a:xfrm>
              <a:off x="5922785" y="1457132"/>
              <a:ext cx="50776" cy="24736"/>
            </a:xfrm>
            <a:custGeom>
              <a:avLst/>
              <a:gdLst>
                <a:gd name="connsiteX0" fmla="*/ 51009 w 50776"/>
                <a:gd name="connsiteY0" fmla="*/ 20 h 24736"/>
                <a:gd name="connsiteX1" fmla="*/ 232 w 50776"/>
                <a:gd name="connsiteY1" fmla="*/ 20 h 24736"/>
              </a:gdLst>
              <a:ahLst/>
              <a:cxnLst>
                <a:cxn ang="0">
                  <a:pos x="connsiteX0" y="connsiteY0"/>
                </a:cxn>
                <a:cxn ang="0">
                  <a:pos x="connsiteX1" y="connsiteY1"/>
                </a:cxn>
              </a:cxnLst>
              <a:rect l="l" t="t" r="r" b="b"/>
              <a:pathLst>
                <a:path w="50776" h="24736">
                  <a:moveTo>
                    <a:pt x="51009" y="20"/>
                  </a:moveTo>
                  <a:lnTo>
                    <a:pt x="232" y="20"/>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787" name="Graphic 3">
            <a:extLst>
              <a:ext uri="{FF2B5EF4-FFF2-40B4-BE49-F238E27FC236}">
                <a16:creationId xmlns:a16="http://schemas.microsoft.com/office/drawing/2014/main" id="{EA7D7207-099A-F7FC-8FB6-23BA6CCD692E}"/>
              </a:ext>
            </a:extLst>
          </p:cNvPr>
          <p:cNvGrpSpPr/>
          <p:nvPr/>
        </p:nvGrpSpPr>
        <p:grpSpPr>
          <a:xfrm>
            <a:off x="6494581" y="1593764"/>
            <a:ext cx="24570" cy="33979"/>
            <a:chOff x="5927629" y="1422006"/>
            <a:chExt cx="50776" cy="70003"/>
          </a:xfrm>
        </p:grpSpPr>
        <p:sp>
          <p:nvSpPr>
            <p:cNvPr id="788" name="Freeform: Shape 787">
              <a:extLst>
                <a:ext uri="{FF2B5EF4-FFF2-40B4-BE49-F238E27FC236}">
                  <a16:creationId xmlns:a16="http://schemas.microsoft.com/office/drawing/2014/main" id="{0E373C45-6816-412A-AC64-E324B5006602}"/>
                </a:ext>
              </a:extLst>
            </p:cNvPr>
            <p:cNvSpPr/>
            <p:nvPr/>
          </p:nvSpPr>
          <p:spPr>
            <a:xfrm>
              <a:off x="5953108" y="1422006"/>
              <a:ext cx="17942" cy="70003"/>
            </a:xfrm>
            <a:custGeom>
              <a:avLst/>
              <a:gdLst>
                <a:gd name="connsiteX0" fmla="*/ 232 w 17942"/>
                <a:gd name="connsiteY0" fmla="*/ 20 h 70003"/>
                <a:gd name="connsiteX1" fmla="*/ 232 w 17942"/>
                <a:gd name="connsiteY1" fmla="*/ 70024 h 70003"/>
              </a:gdLst>
              <a:ahLst/>
              <a:cxnLst>
                <a:cxn ang="0">
                  <a:pos x="connsiteX0" y="connsiteY0"/>
                </a:cxn>
                <a:cxn ang="0">
                  <a:pos x="connsiteX1" y="connsiteY1"/>
                </a:cxn>
              </a:cxnLst>
              <a:rect l="l" t="t" r="r" b="b"/>
              <a:pathLst>
                <a:path w="17942" h="70003">
                  <a:moveTo>
                    <a:pt x="232" y="20"/>
                  </a:moveTo>
                  <a:lnTo>
                    <a:pt x="232" y="70024"/>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789" name="Freeform: Shape 788">
              <a:extLst>
                <a:ext uri="{FF2B5EF4-FFF2-40B4-BE49-F238E27FC236}">
                  <a16:creationId xmlns:a16="http://schemas.microsoft.com/office/drawing/2014/main" id="{28D3340A-257D-AAC6-7F4D-818F8D4266F1}"/>
                </a:ext>
              </a:extLst>
            </p:cNvPr>
            <p:cNvSpPr/>
            <p:nvPr/>
          </p:nvSpPr>
          <p:spPr>
            <a:xfrm>
              <a:off x="5927629" y="1457132"/>
              <a:ext cx="50776" cy="24736"/>
            </a:xfrm>
            <a:custGeom>
              <a:avLst/>
              <a:gdLst>
                <a:gd name="connsiteX0" fmla="*/ 51009 w 50776"/>
                <a:gd name="connsiteY0" fmla="*/ 20 h 24736"/>
                <a:gd name="connsiteX1" fmla="*/ 232 w 50776"/>
                <a:gd name="connsiteY1" fmla="*/ 20 h 24736"/>
              </a:gdLst>
              <a:ahLst/>
              <a:cxnLst>
                <a:cxn ang="0">
                  <a:pos x="connsiteX0" y="connsiteY0"/>
                </a:cxn>
                <a:cxn ang="0">
                  <a:pos x="connsiteX1" y="connsiteY1"/>
                </a:cxn>
              </a:cxnLst>
              <a:rect l="l" t="t" r="r" b="b"/>
              <a:pathLst>
                <a:path w="50776" h="24736">
                  <a:moveTo>
                    <a:pt x="51009" y="20"/>
                  </a:moveTo>
                  <a:lnTo>
                    <a:pt x="232" y="20"/>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790" name="Graphic 3">
            <a:extLst>
              <a:ext uri="{FF2B5EF4-FFF2-40B4-BE49-F238E27FC236}">
                <a16:creationId xmlns:a16="http://schemas.microsoft.com/office/drawing/2014/main" id="{890B06B8-19A4-558C-CF5D-96BFED3F6FC5}"/>
              </a:ext>
            </a:extLst>
          </p:cNvPr>
          <p:cNvGrpSpPr/>
          <p:nvPr/>
        </p:nvGrpSpPr>
        <p:grpSpPr>
          <a:xfrm>
            <a:off x="6502395" y="1593764"/>
            <a:ext cx="24570" cy="33979"/>
            <a:chOff x="5943778" y="1422006"/>
            <a:chExt cx="50776" cy="70003"/>
          </a:xfrm>
        </p:grpSpPr>
        <p:sp>
          <p:nvSpPr>
            <p:cNvPr id="791" name="Freeform: Shape 790">
              <a:extLst>
                <a:ext uri="{FF2B5EF4-FFF2-40B4-BE49-F238E27FC236}">
                  <a16:creationId xmlns:a16="http://schemas.microsoft.com/office/drawing/2014/main" id="{EC2BF547-F5EE-1DE8-6517-138CB1C2B040}"/>
                </a:ext>
              </a:extLst>
            </p:cNvPr>
            <p:cNvSpPr/>
            <p:nvPr/>
          </p:nvSpPr>
          <p:spPr>
            <a:xfrm>
              <a:off x="5969256" y="1422006"/>
              <a:ext cx="17942" cy="70003"/>
            </a:xfrm>
            <a:custGeom>
              <a:avLst/>
              <a:gdLst>
                <a:gd name="connsiteX0" fmla="*/ 233 w 17942"/>
                <a:gd name="connsiteY0" fmla="*/ 20 h 70003"/>
                <a:gd name="connsiteX1" fmla="*/ 233 w 17942"/>
                <a:gd name="connsiteY1" fmla="*/ 70024 h 70003"/>
              </a:gdLst>
              <a:ahLst/>
              <a:cxnLst>
                <a:cxn ang="0">
                  <a:pos x="connsiteX0" y="connsiteY0"/>
                </a:cxn>
                <a:cxn ang="0">
                  <a:pos x="connsiteX1" y="connsiteY1"/>
                </a:cxn>
              </a:cxnLst>
              <a:rect l="l" t="t" r="r" b="b"/>
              <a:pathLst>
                <a:path w="17942" h="70003">
                  <a:moveTo>
                    <a:pt x="233" y="20"/>
                  </a:moveTo>
                  <a:lnTo>
                    <a:pt x="233" y="70024"/>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792" name="Freeform: Shape 791">
              <a:extLst>
                <a:ext uri="{FF2B5EF4-FFF2-40B4-BE49-F238E27FC236}">
                  <a16:creationId xmlns:a16="http://schemas.microsoft.com/office/drawing/2014/main" id="{4F9B602F-16FA-2422-DC31-0DABFBCCB1AB}"/>
                </a:ext>
              </a:extLst>
            </p:cNvPr>
            <p:cNvSpPr/>
            <p:nvPr/>
          </p:nvSpPr>
          <p:spPr>
            <a:xfrm>
              <a:off x="5943778" y="1457132"/>
              <a:ext cx="50776" cy="24736"/>
            </a:xfrm>
            <a:custGeom>
              <a:avLst/>
              <a:gdLst>
                <a:gd name="connsiteX0" fmla="*/ 51010 w 50776"/>
                <a:gd name="connsiteY0" fmla="*/ 20 h 24736"/>
                <a:gd name="connsiteX1" fmla="*/ 233 w 50776"/>
                <a:gd name="connsiteY1" fmla="*/ 20 h 24736"/>
              </a:gdLst>
              <a:ahLst/>
              <a:cxnLst>
                <a:cxn ang="0">
                  <a:pos x="connsiteX0" y="connsiteY0"/>
                </a:cxn>
                <a:cxn ang="0">
                  <a:pos x="connsiteX1" y="connsiteY1"/>
                </a:cxn>
              </a:cxnLst>
              <a:rect l="l" t="t" r="r" b="b"/>
              <a:pathLst>
                <a:path w="50776" h="24736">
                  <a:moveTo>
                    <a:pt x="51010" y="20"/>
                  </a:moveTo>
                  <a:lnTo>
                    <a:pt x="233" y="20"/>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793" name="Graphic 3">
            <a:extLst>
              <a:ext uri="{FF2B5EF4-FFF2-40B4-BE49-F238E27FC236}">
                <a16:creationId xmlns:a16="http://schemas.microsoft.com/office/drawing/2014/main" id="{47A96269-D17C-BF0C-4CF5-123C1B01B8FC}"/>
              </a:ext>
            </a:extLst>
          </p:cNvPr>
          <p:cNvGrpSpPr/>
          <p:nvPr/>
        </p:nvGrpSpPr>
        <p:grpSpPr>
          <a:xfrm>
            <a:off x="6504566" y="1593764"/>
            <a:ext cx="24570" cy="33979"/>
            <a:chOff x="5948263" y="1422006"/>
            <a:chExt cx="50776" cy="70003"/>
          </a:xfrm>
        </p:grpSpPr>
        <p:sp>
          <p:nvSpPr>
            <p:cNvPr id="794" name="Freeform: Shape 793">
              <a:extLst>
                <a:ext uri="{FF2B5EF4-FFF2-40B4-BE49-F238E27FC236}">
                  <a16:creationId xmlns:a16="http://schemas.microsoft.com/office/drawing/2014/main" id="{CAB9844E-D620-292A-585F-94A1F2DF24C0}"/>
                </a:ext>
              </a:extLst>
            </p:cNvPr>
            <p:cNvSpPr/>
            <p:nvPr/>
          </p:nvSpPr>
          <p:spPr>
            <a:xfrm>
              <a:off x="5973741" y="1422006"/>
              <a:ext cx="17942" cy="70003"/>
            </a:xfrm>
            <a:custGeom>
              <a:avLst/>
              <a:gdLst>
                <a:gd name="connsiteX0" fmla="*/ 233 w 17942"/>
                <a:gd name="connsiteY0" fmla="*/ 20 h 70003"/>
                <a:gd name="connsiteX1" fmla="*/ 233 w 17942"/>
                <a:gd name="connsiteY1" fmla="*/ 70024 h 70003"/>
              </a:gdLst>
              <a:ahLst/>
              <a:cxnLst>
                <a:cxn ang="0">
                  <a:pos x="connsiteX0" y="connsiteY0"/>
                </a:cxn>
                <a:cxn ang="0">
                  <a:pos x="connsiteX1" y="connsiteY1"/>
                </a:cxn>
              </a:cxnLst>
              <a:rect l="l" t="t" r="r" b="b"/>
              <a:pathLst>
                <a:path w="17942" h="70003">
                  <a:moveTo>
                    <a:pt x="233" y="20"/>
                  </a:moveTo>
                  <a:lnTo>
                    <a:pt x="233" y="70024"/>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795" name="Freeform: Shape 794">
              <a:extLst>
                <a:ext uri="{FF2B5EF4-FFF2-40B4-BE49-F238E27FC236}">
                  <a16:creationId xmlns:a16="http://schemas.microsoft.com/office/drawing/2014/main" id="{CAABB61D-FC3E-6EC4-33A0-064DA67EAB4D}"/>
                </a:ext>
              </a:extLst>
            </p:cNvPr>
            <p:cNvSpPr/>
            <p:nvPr/>
          </p:nvSpPr>
          <p:spPr>
            <a:xfrm>
              <a:off x="5948263" y="1457132"/>
              <a:ext cx="50776" cy="24736"/>
            </a:xfrm>
            <a:custGeom>
              <a:avLst/>
              <a:gdLst>
                <a:gd name="connsiteX0" fmla="*/ 51010 w 50776"/>
                <a:gd name="connsiteY0" fmla="*/ 20 h 24736"/>
                <a:gd name="connsiteX1" fmla="*/ 233 w 50776"/>
                <a:gd name="connsiteY1" fmla="*/ 20 h 24736"/>
              </a:gdLst>
              <a:ahLst/>
              <a:cxnLst>
                <a:cxn ang="0">
                  <a:pos x="connsiteX0" y="connsiteY0"/>
                </a:cxn>
                <a:cxn ang="0">
                  <a:pos x="connsiteX1" y="connsiteY1"/>
                </a:cxn>
              </a:cxnLst>
              <a:rect l="l" t="t" r="r" b="b"/>
              <a:pathLst>
                <a:path w="50776" h="24736">
                  <a:moveTo>
                    <a:pt x="51010" y="20"/>
                  </a:moveTo>
                  <a:lnTo>
                    <a:pt x="233" y="20"/>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796" name="Graphic 3">
            <a:extLst>
              <a:ext uri="{FF2B5EF4-FFF2-40B4-BE49-F238E27FC236}">
                <a16:creationId xmlns:a16="http://schemas.microsoft.com/office/drawing/2014/main" id="{8A96323E-3717-F147-2A40-B754FBB2424E}"/>
              </a:ext>
            </a:extLst>
          </p:cNvPr>
          <p:cNvGrpSpPr/>
          <p:nvPr/>
        </p:nvGrpSpPr>
        <p:grpSpPr>
          <a:xfrm>
            <a:off x="6514724" y="1616576"/>
            <a:ext cx="24570" cy="33979"/>
            <a:chOff x="5969256" y="1469005"/>
            <a:chExt cx="50776" cy="70003"/>
          </a:xfrm>
        </p:grpSpPr>
        <p:sp>
          <p:nvSpPr>
            <p:cNvPr id="797" name="Freeform: Shape 796">
              <a:extLst>
                <a:ext uri="{FF2B5EF4-FFF2-40B4-BE49-F238E27FC236}">
                  <a16:creationId xmlns:a16="http://schemas.microsoft.com/office/drawing/2014/main" id="{2C16DF7B-D8A1-5287-30C2-55BB537955D0}"/>
                </a:ext>
              </a:extLst>
            </p:cNvPr>
            <p:cNvSpPr/>
            <p:nvPr/>
          </p:nvSpPr>
          <p:spPr>
            <a:xfrm>
              <a:off x="5994734" y="1469005"/>
              <a:ext cx="17942" cy="70003"/>
            </a:xfrm>
            <a:custGeom>
              <a:avLst/>
              <a:gdLst>
                <a:gd name="connsiteX0" fmla="*/ 234 w 17942"/>
                <a:gd name="connsiteY0" fmla="*/ 22 h 70003"/>
                <a:gd name="connsiteX1" fmla="*/ 234 w 17942"/>
                <a:gd name="connsiteY1" fmla="*/ 70026 h 70003"/>
              </a:gdLst>
              <a:ahLst/>
              <a:cxnLst>
                <a:cxn ang="0">
                  <a:pos x="connsiteX0" y="connsiteY0"/>
                </a:cxn>
                <a:cxn ang="0">
                  <a:pos x="connsiteX1" y="connsiteY1"/>
                </a:cxn>
              </a:cxnLst>
              <a:rect l="l" t="t" r="r" b="b"/>
              <a:pathLst>
                <a:path w="17942" h="70003">
                  <a:moveTo>
                    <a:pt x="234" y="22"/>
                  </a:moveTo>
                  <a:lnTo>
                    <a:pt x="234" y="70026"/>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798" name="Freeform: Shape 797">
              <a:extLst>
                <a:ext uri="{FF2B5EF4-FFF2-40B4-BE49-F238E27FC236}">
                  <a16:creationId xmlns:a16="http://schemas.microsoft.com/office/drawing/2014/main" id="{C5A1FE60-D8F2-7BFA-F433-CA7B8AC3E59F}"/>
                </a:ext>
              </a:extLst>
            </p:cNvPr>
            <p:cNvSpPr/>
            <p:nvPr/>
          </p:nvSpPr>
          <p:spPr>
            <a:xfrm>
              <a:off x="5969256" y="1504131"/>
              <a:ext cx="50776" cy="24736"/>
            </a:xfrm>
            <a:custGeom>
              <a:avLst/>
              <a:gdLst>
                <a:gd name="connsiteX0" fmla="*/ 51011 w 50776"/>
                <a:gd name="connsiteY0" fmla="*/ 22 h 24736"/>
                <a:gd name="connsiteX1" fmla="*/ 234 w 50776"/>
                <a:gd name="connsiteY1" fmla="*/ 22 h 24736"/>
              </a:gdLst>
              <a:ahLst/>
              <a:cxnLst>
                <a:cxn ang="0">
                  <a:pos x="connsiteX0" y="connsiteY0"/>
                </a:cxn>
                <a:cxn ang="0">
                  <a:pos x="connsiteX1" y="connsiteY1"/>
                </a:cxn>
              </a:cxnLst>
              <a:rect l="l" t="t" r="r" b="b"/>
              <a:pathLst>
                <a:path w="50776" h="24736">
                  <a:moveTo>
                    <a:pt x="51011" y="22"/>
                  </a:moveTo>
                  <a:lnTo>
                    <a:pt x="234" y="22"/>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799" name="Graphic 3">
            <a:extLst>
              <a:ext uri="{FF2B5EF4-FFF2-40B4-BE49-F238E27FC236}">
                <a16:creationId xmlns:a16="http://schemas.microsoft.com/office/drawing/2014/main" id="{645C9794-3FA8-8392-7B68-3A3766817113}"/>
              </a:ext>
            </a:extLst>
          </p:cNvPr>
          <p:cNvGrpSpPr/>
          <p:nvPr/>
        </p:nvGrpSpPr>
        <p:grpSpPr>
          <a:xfrm>
            <a:off x="6536083" y="1616576"/>
            <a:ext cx="24570" cy="33979"/>
            <a:chOff x="6013394" y="1469005"/>
            <a:chExt cx="50776" cy="70003"/>
          </a:xfrm>
        </p:grpSpPr>
        <p:sp>
          <p:nvSpPr>
            <p:cNvPr id="800" name="Freeform: Shape 799">
              <a:extLst>
                <a:ext uri="{FF2B5EF4-FFF2-40B4-BE49-F238E27FC236}">
                  <a16:creationId xmlns:a16="http://schemas.microsoft.com/office/drawing/2014/main" id="{BCE284FF-72FA-D4D6-D7AB-5E5B569F69EB}"/>
                </a:ext>
              </a:extLst>
            </p:cNvPr>
            <p:cNvSpPr/>
            <p:nvPr/>
          </p:nvSpPr>
          <p:spPr>
            <a:xfrm>
              <a:off x="6038872" y="1469005"/>
              <a:ext cx="17942" cy="70003"/>
            </a:xfrm>
            <a:custGeom>
              <a:avLst/>
              <a:gdLst>
                <a:gd name="connsiteX0" fmla="*/ 237 w 17942"/>
                <a:gd name="connsiteY0" fmla="*/ 22 h 70003"/>
                <a:gd name="connsiteX1" fmla="*/ 237 w 17942"/>
                <a:gd name="connsiteY1" fmla="*/ 70026 h 70003"/>
              </a:gdLst>
              <a:ahLst/>
              <a:cxnLst>
                <a:cxn ang="0">
                  <a:pos x="connsiteX0" y="connsiteY0"/>
                </a:cxn>
                <a:cxn ang="0">
                  <a:pos x="connsiteX1" y="connsiteY1"/>
                </a:cxn>
              </a:cxnLst>
              <a:rect l="l" t="t" r="r" b="b"/>
              <a:pathLst>
                <a:path w="17942" h="70003">
                  <a:moveTo>
                    <a:pt x="237" y="22"/>
                  </a:moveTo>
                  <a:lnTo>
                    <a:pt x="237" y="70026"/>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801" name="Freeform: Shape 800">
              <a:extLst>
                <a:ext uri="{FF2B5EF4-FFF2-40B4-BE49-F238E27FC236}">
                  <a16:creationId xmlns:a16="http://schemas.microsoft.com/office/drawing/2014/main" id="{2C5A2529-DD24-4F74-82A1-74251A7CA748}"/>
                </a:ext>
              </a:extLst>
            </p:cNvPr>
            <p:cNvSpPr/>
            <p:nvPr/>
          </p:nvSpPr>
          <p:spPr>
            <a:xfrm>
              <a:off x="6013394" y="1504131"/>
              <a:ext cx="50776" cy="24736"/>
            </a:xfrm>
            <a:custGeom>
              <a:avLst/>
              <a:gdLst>
                <a:gd name="connsiteX0" fmla="*/ 51014 w 50776"/>
                <a:gd name="connsiteY0" fmla="*/ 22 h 24736"/>
                <a:gd name="connsiteX1" fmla="*/ 237 w 50776"/>
                <a:gd name="connsiteY1" fmla="*/ 22 h 24736"/>
              </a:gdLst>
              <a:ahLst/>
              <a:cxnLst>
                <a:cxn ang="0">
                  <a:pos x="connsiteX0" y="connsiteY0"/>
                </a:cxn>
                <a:cxn ang="0">
                  <a:pos x="connsiteX1" y="connsiteY1"/>
                </a:cxn>
              </a:cxnLst>
              <a:rect l="l" t="t" r="r" b="b"/>
              <a:pathLst>
                <a:path w="50776" h="24736">
                  <a:moveTo>
                    <a:pt x="51014" y="22"/>
                  </a:moveTo>
                  <a:lnTo>
                    <a:pt x="237" y="22"/>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802" name="Graphic 3">
            <a:extLst>
              <a:ext uri="{FF2B5EF4-FFF2-40B4-BE49-F238E27FC236}">
                <a16:creationId xmlns:a16="http://schemas.microsoft.com/office/drawing/2014/main" id="{63C7CE7A-1373-B3DD-341D-ADCFC5450E0E}"/>
              </a:ext>
            </a:extLst>
          </p:cNvPr>
          <p:cNvGrpSpPr/>
          <p:nvPr/>
        </p:nvGrpSpPr>
        <p:grpSpPr>
          <a:xfrm>
            <a:off x="6557007" y="1616576"/>
            <a:ext cx="24570" cy="33979"/>
            <a:chOff x="6056635" y="1469005"/>
            <a:chExt cx="50776" cy="70003"/>
          </a:xfrm>
        </p:grpSpPr>
        <p:sp>
          <p:nvSpPr>
            <p:cNvPr id="803" name="Freeform: Shape 802">
              <a:extLst>
                <a:ext uri="{FF2B5EF4-FFF2-40B4-BE49-F238E27FC236}">
                  <a16:creationId xmlns:a16="http://schemas.microsoft.com/office/drawing/2014/main" id="{ED7F52FD-2C8C-1817-E7F0-5C582070B39A}"/>
                </a:ext>
              </a:extLst>
            </p:cNvPr>
            <p:cNvSpPr/>
            <p:nvPr/>
          </p:nvSpPr>
          <p:spPr>
            <a:xfrm>
              <a:off x="6082113" y="1469005"/>
              <a:ext cx="17942" cy="70003"/>
            </a:xfrm>
            <a:custGeom>
              <a:avLst/>
              <a:gdLst>
                <a:gd name="connsiteX0" fmla="*/ 239 w 17942"/>
                <a:gd name="connsiteY0" fmla="*/ 22 h 70003"/>
                <a:gd name="connsiteX1" fmla="*/ 239 w 17942"/>
                <a:gd name="connsiteY1" fmla="*/ 70026 h 70003"/>
              </a:gdLst>
              <a:ahLst/>
              <a:cxnLst>
                <a:cxn ang="0">
                  <a:pos x="connsiteX0" y="connsiteY0"/>
                </a:cxn>
                <a:cxn ang="0">
                  <a:pos x="connsiteX1" y="connsiteY1"/>
                </a:cxn>
              </a:cxnLst>
              <a:rect l="l" t="t" r="r" b="b"/>
              <a:pathLst>
                <a:path w="17942" h="70003">
                  <a:moveTo>
                    <a:pt x="239" y="22"/>
                  </a:moveTo>
                  <a:lnTo>
                    <a:pt x="239" y="70026"/>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804" name="Freeform: Shape 803">
              <a:extLst>
                <a:ext uri="{FF2B5EF4-FFF2-40B4-BE49-F238E27FC236}">
                  <a16:creationId xmlns:a16="http://schemas.microsoft.com/office/drawing/2014/main" id="{9A91344B-9AC3-072D-5023-5B7B5872B9F7}"/>
                </a:ext>
              </a:extLst>
            </p:cNvPr>
            <p:cNvSpPr/>
            <p:nvPr/>
          </p:nvSpPr>
          <p:spPr>
            <a:xfrm>
              <a:off x="6056635" y="1504131"/>
              <a:ext cx="50776" cy="24736"/>
            </a:xfrm>
            <a:custGeom>
              <a:avLst/>
              <a:gdLst>
                <a:gd name="connsiteX0" fmla="*/ 51016 w 50776"/>
                <a:gd name="connsiteY0" fmla="*/ 22 h 24736"/>
                <a:gd name="connsiteX1" fmla="*/ 239 w 50776"/>
                <a:gd name="connsiteY1" fmla="*/ 22 h 24736"/>
              </a:gdLst>
              <a:ahLst/>
              <a:cxnLst>
                <a:cxn ang="0">
                  <a:pos x="connsiteX0" y="connsiteY0"/>
                </a:cxn>
                <a:cxn ang="0">
                  <a:pos x="connsiteX1" y="connsiteY1"/>
                </a:cxn>
              </a:cxnLst>
              <a:rect l="l" t="t" r="r" b="b"/>
              <a:pathLst>
                <a:path w="50776" h="24736">
                  <a:moveTo>
                    <a:pt x="51016" y="22"/>
                  </a:moveTo>
                  <a:lnTo>
                    <a:pt x="239" y="22"/>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805" name="Graphic 3">
            <a:extLst>
              <a:ext uri="{FF2B5EF4-FFF2-40B4-BE49-F238E27FC236}">
                <a16:creationId xmlns:a16="http://schemas.microsoft.com/office/drawing/2014/main" id="{CA2FFE7D-1D6D-D1BD-6412-75A8F40DEB88}"/>
              </a:ext>
            </a:extLst>
          </p:cNvPr>
          <p:cNvGrpSpPr/>
          <p:nvPr/>
        </p:nvGrpSpPr>
        <p:grpSpPr>
          <a:xfrm>
            <a:off x="6560654" y="1616576"/>
            <a:ext cx="24570" cy="33979"/>
            <a:chOff x="6064171" y="1469005"/>
            <a:chExt cx="50776" cy="70003"/>
          </a:xfrm>
        </p:grpSpPr>
        <p:sp>
          <p:nvSpPr>
            <p:cNvPr id="806" name="Freeform: Shape 805">
              <a:extLst>
                <a:ext uri="{FF2B5EF4-FFF2-40B4-BE49-F238E27FC236}">
                  <a16:creationId xmlns:a16="http://schemas.microsoft.com/office/drawing/2014/main" id="{8DE31DBB-61FE-0746-DA4C-EB00B9A2C0D6}"/>
                </a:ext>
              </a:extLst>
            </p:cNvPr>
            <p:cNvSpPr/>
            <p:nvPr/>
          </p:nvSpPr>
          <p:spPr>
            <a:xfrm>
              <a:off x="6089649" y="1469005"/>
              <a:ext cx="17942" cy="70003"/>
            </a:xfrm>
            <a:custGeom>
              <a:avLst/>
              <a:gdLst>
                <a:gd name="connsiteX0" fmla="*/ 240 w 17942"/>
                <a:gd name="connsiteY0" fmla="*/ 22 h 70003"/>
                <a:gd name="connsiteX1" fmla="*/ 240 w 17942"/>
                <a:gd name="connsiteY1" fmla="*/ 70026 h 70003"/>
              </a:gdLst>
              <a:ahLst/>
              <a:cxnLst>
                <a:cxn ang="0">
                  <a:pos x="connsiteX0" y="connsiteY0"/>
                </a:cxn>
                <a:cxn ang="0">
                  <a:pos x="connsiteX1" y="connsiteY1"/>
                </a:cxn>
              </a:cxnLst>
              <a:rect l="l" t="t" r="r" b="b"/>
              <a:pathLst>
                <a:path w="17942" h="70003">
                  <a:moveTo>
                    <a:pt x="240" y="22"/>
                  </a:moveTo>
                  <a:lnTo>
                    <a:pt x="240" y="70026"/>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807" name="Freeform: Shape 806">
              <a:extLst>
                <a:ext uri="{FF2B5EF4-FFF2-40B4-BE49-F238E27FC236}">
                  <a16:creationId xmlns:a16="http://schemas.microsoft.com/office/drawing/2014/main" id="{F2E3E3BF-EEA4-BA75-10E7-F74453818BE7}"/>
                </a:ext>
              </a:extLst>
            </p:cNvPr>
            <p:cNvSpPr/>
            <p:nvPr/>
          </p:nvSpPr>
          <p:spPr>
            <a:xfrm>
              <a:off x="6064171" y="1504131"/>
              <a:ext cx="50776" cy="24736"/>
            </a:xfrm>
            <a:custGeom>
              <a:avLst/>
              <a:gdLst>
                <a:gd name="connsiteX0" fmla="*/ 51017 w 50776"/>
                <a:gd name="connsiteY0" fmla="*/ 22 h 24736"/>
                <a:gd name="connsiteX1" fmla="*/ 240 w 50776"/>
                <a:gd name="connsiteY1" fmla="*/ 22 h 24736"/>
              </a:gdLst>
              <a:ahLst/>
              <a:cxnLst>
                <a:cxn ang="0">
                  <a:pos x="connsiteX0" y="connsiteY0"/>
                </a:cxn>
                <a:cxn ang="0">
                  <a:pos x="connsiteX1" y="connsiteY1"/>
                </a:cxn>
              </a:cxnLst>
              <a:rect l="l" t="t" r="r" b="b"/>
              <a:pathLst>
                <a:path w="50776" h="24736">
                  <a:moveTo>
                    <a:pt x="51017" y="22"/>
                  </a:moveTo>
                  <a:lnTo>
                    <a:pt x="240" y="22"/>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808" name="Graphic 3">
            <a:extLst>
              <a:ext uri="{FF2B5EF4-FFF2-40B4-BE49-F238E27FC236}">
                <a16:creationId xmlns:a16="http://schemas.microsoft.com/office/drawing/2014/main" id="{6B3F587C-4F25-0C8A-8FB6-15E4E7C42F3C}"/>
              </a:ext>
            </a:extLst>
          </p:cNvPr>
          <p:cNvGrpSpPr/>
          <p:nvPr/>
        </p:nvGrpSpPr>
        <p:grpSpPr>
          <a:xfrm>
            <a:off x="6679601" y="1616576"/>
            <a:ext cx="24570" cy="33979"/>
            <a:chOff x="6309982" y="1469005"/>
            <a:chExt cx="50776" cy="70003"/>
          </a:xfrm>
        </p:grpSpPr>
        <p:sp>
          <p:nvSpPr>
            <p:cNvPr id="809" name="Freeform: Shape 808">
              <a:extLst>
                <a:ext uri="{FF2B5EF4-FFF2-40B4-BE49-F238E27FC236}">
                  <a16:creationId xmlns:a16="http://schemas.microsoft.com/office/drawing/2014/main" id="{EFAB06BD-5B9D-4022-0CCA-EBF02C125C3D}"/>
                </a:ext>
              </a:extLst>
            </p:cNvPr>
            <p:cNvSpPr/>
            <p:nvPr/>
          </p:nvSpPr>
          <p:spPr>
            <a:xfrm>
              <a:off x="6335460" y="1469005"/>
              <a:ext cx="17942" cy="70003"/>
            </a:xfrm>
            <a:custGeom>
              <a:avLst/>
              <a:gdLst>
                <a:gd name="connsiteX0" fmla="*/ 253 w 17942"/>
                <a:gd name="connsiteY0" fmla="*/ 22 h 70003"/>
                <a:gd name="connsiteX1" fmla="*/ 253 w 17942"/>
                <a:gd name="connsiteY1" fmla="*/ 70026 h 70003"/>
              </a:gdLst>
              <a:ahLst/>
              <a:cxnLst>
                <a:cxn ang="0">
                  <a:pos x="connsiteX0" y="connsiteY0"/>
                </a:cxn>
                <a:cxn ang="0">
                  <a:pos x="connsiteX1" y="connsiteY1"/>
                </a:cxn>
              </a:cxnLst>
              <a:rect l="l" t="t" r="r" b="b"/>
              <a:pathLst>
                <a:path w="17942" h="70003">
                  <a:moveTo>
                    <a:pt x="253" y="22"/>
                  </a:moveTo>
                  <a:lnTo>
                    <a:pt x="253" y="70026"/>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810" name="Freeform: Shape 809">
              <a:extLst>
                <a:ext uri="{FF2B5EF4-FFF2-40B4-BE49-F238E27FC236}">
                  <a16:creationId xmlns:a16="http://schemas.microsoft.com/office/drawing/2014/main" id="{616532D6-45AA-C432-B8A8-AB6086C077DF}"/>
                </a:ext>
              </a:extLst>
            </p:cNvPr>
            <p:cNvSpPr/>
            <p:nvPr/>
          </p:nvSpPr>
          <p:spPr>
            <a:xfrm>
              <a:off x="6309982" y="1504131"/>
              <a:ext cx="50776" cy="24736"/>
            </a:xfrm>
            <a:custGeom>
              <a:avLst/>
              <a:gdLst>
                <a:gd name="connsiteX0" fmla="*/ 51030 w 50776"/>
                <a:gd name="connsiteY0" fmla="*/ 22 h 24736"/>
                <a:gd name="connsiteX1" fmla="*/ 253 w 50776"/>
                <a:gd name="connsiteY1" fmla="*/ 22 h 24736"/>
              </a:gdLst>
              <a:ahLst/>
              <a:cxnLst>
                <a:cxn ang="0">
                  <a:pos x="connsiteX0" y="connsiteY0"/>
                </a:cxn>
                <a:cxn ang="0">
                  <a:pos x="connsiteX1" y="connsiteY1"/>
                </a:cxn>
              </a:cxnLst>
              <a:rect l="l" t="t" r="r" b="b"/>
              <a:pathLst>
                <a:path w="50776" h="24736">
                  <a:moveTo>
                    <a:pt x="51030" y="22"/>
                  </a:moveTo>
                  <a:lnTo>
                    <a:pt x="253" y="22"/>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811" name="Graphic 3">
            <a:extLst>
              <a:ext uri="{FF2B5EF4-FFF2-40B4-BE49-F238E27FC236}">
                <a16:creationId xmlns:a16="http://schemas.microsoft.com/office/drawing/2014/main" id="{D6394342-AAAA-24D8-C6D8-238C0D656A53}"/>
              </a:ext>
            </a:extLst>
          </p:cNvPr>
          <p:cNvGrpSpPr/>
          <p:nvPr/>
        </p:nvGrpSpPr>
        <p:grpSpPr>
          <a:xfrm>
            <a:off x="6689065" y="1616576"/>
            <a:ext cx="24570" cy="33979"/>
            <a:chOff x="6329539" y="1469005"/>
            <a:chExt cx="50776" cy="70003"/>
          </a:xfrm>
        </p:grpSpPr>
        <p:sp>
          <p:nvSpPr>
            <p:cNvPr id="812" name="Freeform: Shape 811">
              <a:extLst>
                <a:ext uri="{FF2B5EF4-FFF2-40B4-BE49-F238E27FC236}">
                  <a16:creationId xmlns:a16="http://schemas.microsoft.com/office/drawing/2014/main" id="{5844D4BC-7F5D-14C9-89B9-158EEF330081}"/>
                </a:ext>
              </a:extLst>
            </p:cNvPr>
            <p:cNvSpPr/>
            <p:nvPr/>
          </p:nvSpPr>
          <p:spPr>
            <a:xfrm>
              <a:off x="6355017" y="1469005"/>
              <a:ext cx="17942" cy="70003"/>
            </a:xfrm>
            <a:custGeom>
              <a:avLst/>
              <a:gdLst>
                <a:gd name="connsiteX0" fmla="*/ 255 w 17942"/>
                <a:gd name="connsiteY0" fmla="*/ 22 h 70003"/>
                <a:gd name="connsiteX1" fmla="*/ 255 w 17942"/>
                <a:gd name="connsiteY1" fmla="*/ 70026 h 70003"/>
              </a:gdLst>
              <a:ahLst/>
              <a:cxnLst>
                <a:cxn ang="0">
                  <a:pos x="connsiteX0" y="connsiteY0"/>
                </a:cxn>
                <a:cxn ang="0">
                  <a:pos x="connsiteX1" y="connsiteY1"/>
                </a:cxn>
              </a:cxnLst>
              <a:rect l="l" t="t" r="r" b="b"/>
              <a:pathLst>
                <a:path w="17942" h="70003">
                  <a:moveTo>
                    <a:pt x="255" y="22"/>
                  </a:moveTo>
                  <a:lnTo>
                    <a:pt x="255" y="70026"/>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813" name="Freeform: Shape 812">
              <a:extLst>
                <a:ext uri="{FF2B5EF4-FFF2-40B4-BE49-F238E27FC236}">
                  <a16:creationId xmlns:a16="http://schemas.microsoft.com/office/drawing/2014/main" id="{EEED18F9-02C6-C4A7-3EF7-2D5AD52DC093}"/>
                </a:ext>
              </a:extLst>
            </p:cNvPr>
            <p:cNvSpPr/>
            <p:nvPr/>
          </p:nvSpPr>
          <p:spPr>
            <a:xfrm>
              <a:off x="6329539" y="1504131"/>
              <a:ext cx="50776" cy="24736"/>
            </a:xfrm>
            <a:custGeom>
              <a:avLst/>
              <a:gdLst>
                <a:gd name="connsiteX0" fmla="*/ 51032 w 50776"/>
                <a:gd name="connsiteY0" fmla="*/ 22 h 24736"/>
                <a:gd name="connsiteX1" fmla="*/ 255 w 50776"/>
                <a:gd name="connsiteY1" fmla="*/ 22 h 24736"/>
              </a:gdLst>
              <a:ahLst/>
              <a:cxnLst>
                <a:cxn ang="0">
                  <a:pos x="connsiteX0" y="connsiteY0"/>
                </a:cxn>
                <a:cxn ang="0">
                  <a:pos x="connsiteX1" y="connsiteY1"/>
                </a:cxn>
              </a:cxnLst>
              <a:rect l="l" t="t" r="r" b="b"/>
              <a:pathLst>
                <a:path w="50776" h="24736">
                  <a:moveTo>
                    <a:pt x="51032" y="22"/>
                  </a:moveTo>
                  <a:lnTo>
                    <a:pt x="255" y="22"/>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814" name="Graphic 3">
            <a:extLst>
              <a:ext uri="{FF2B5EF4-FFF2-40B4-BE49-F238E27FC236}">
                <a16:creationId xmlns:a16="http://schemas.microsoft.com/office/drawing/2014/main" id="{5F3913DF-745E-2E18-F146-F8E5D9D6ACFC}"/>
              </a:ext>
            </a:extLst>
          </p:cNvPr>
          <p:cNvGrpSpPr/>
          <p:nvPr/>
        </p:nvGrpSpPr>
        <p:grpSpPr>
          <a:xfrm>
            <a:off x="6849514" y="1616576"/>
            <a:ext cx="24570" cy="33979"/>
            <a:chOff x="6661115" y="1469005"/>
            <a:chExt cx="50776" cy="70003"/>
          </a:xfrm>
        </p:grpSpPr>
        <p:sp>
          <p:nvSpPr>
            <p:cNvPr id="815" name="Freeform: Shape 814">
              <a:extLst>
                <a:ext uri="{FF2B5EF4-FFF2-40B4-BE49-F238E27FC236}">
                  <a16:creationId xmlns:a16="http://schemas.microsoft.com/office/drawing/2014/main" id="{777EB578-2A14-51B3-CCC1-2829F932FA62}"/>
                </a:ext>
              </a:extLst>
            </p:cNvPr>
            <p:cNvSpPr/>
            <p:nvPr/>
          </p:nvSpPr>
          <p:spPr>
            <a:xfrm>
              <a:off x="6686593" y="1469005"/>
              <a:ext cx="17942" cy="70003"/>
            </a:xfrm>
            <a:custGeom>
              <a:avLst/>
              <a:gdLst>
                <a:gd name="connsiteX0" fmla="*/ 273 w 17942"/>
                <a:gd name="connsiteY0" fmla="*/ 22 h 70003"/>
                <a:gd name="connsiteX1" fmla="*/ 273 w 17942"/>
                <a:gd name="connsiteY1" fmla="*/ 70026 h 70003"/>
              </a:gdLst>
              <a:ahLst/>
              <a:cxnLst>
                <a:cxn ang="0">
                  <a:pos x="connsiteX0" y="connsiteY0"/>
                </a:cxn>
                <a:cxn ang="0">
                  <a:pos x="connsiteX1" y="connsiteY1"/>
                </a:cxn>
              </a:cxnLst>
              <a:rect l="l" t="t" r="r" b="b"/>
              <a:pathLst>
                <a:path w="17942" h="70003">
                  <a:moveTo>
                    <a:pt x="273" y="22"/>
                  </a:moveTo>
                  <a:lnTo>
                    <a:pt x="273" y="70026"/>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816" name="Freeform: Shape 815">
              <a:extLst>
                <a:ext uri="{FF2B5EF4-FFF2-40B4-BE49-F238E27FC236}">
                  <a16:creationId xmlns:a16="http://schemas.microsoft.com/office/drawing/2014/main" id="{F9BA924B-A957-2D42-C3CE-3C33B10B747C}"/>
                </a:ext>
              </a:extLst>
            </p:cNvPr>
            <p:cNvSpPr/>
            <p:nvPr/>
          </p:nvSpPr>
          <p:spPr>
            <a:xfrm>
              <a:off x="6661115" y="1504131"/>
              <a:ext cx="50776" cy="24736"/>
            </a:xfrm>
            <a:custGeom>
              <a:avLst/>
              <a:gdLst>
                <a:gd name="connsiteX0" fmla="*/ 51050 w 50776"/>
                <a:gd name="connsiteY0" fmla="*/ 22 h 24736"/>
                <a:gd name="connsiteX1" fmla="*/ 273 w 50776"/>
                <a:gd name="connsiteY1" fmla="*/ 22 h 24736"/>
              </a:gdLst>
              <a:ahLst/>
              <a:cxnLst>
                <a:cxn ang="0">
                  <a:pos x="connsiteX0" y="connsiteY0"/>
                </a:cxn>
                <a:cxn ang="0">
                  <a:pos x="connsiteX1" y="connsiteY1"/>
                </a:cxn>
              </a:cxnLst>
              <a:rect l="l" t="t" r="r" b="b"/>
              <a:pathLst>
                <a:path w="50776" h="24736">
                  <a:moveTo>
                    <a:pt x="51050" y="22"/>
                  </a:moveTo>
                  <a:lnTo>
                    <a:pt x="273" y="22"/>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817" name="Graphic 3">
            <a:extLst>
              <a:ext uri="{FF2B5EF4-FFF2-40B4-BE49-F238E27FC236}">
                <a16:creationId xmlns:a16="http://schemas.microsoft.com/office/drawing/2014/main" id="{A90B252B-2DE4-900D-B81E-1143D0BE5EE3}"/>
              </a:ext>
            </a:extLst>
          </p:cNvPr>
          <p:cNvGrpSpPr/>
          <p:nvPr/>
        </p:nvGrpSpPr>
        <p:grpSpPr>
          <a:xfrm>
            <a:off x="6853247" y="1616576"/>
            <a:ext cx="24570" cy="33979"/>
            <a:chOff x="6668830" y="1469005"/>
            <a:chExt cx="50776" cy="70003"/>
          </a:xfrm>
        </p:grpSpPr>
        <p:sp>
          <p:nvSpPr>
            <p:cNvPr id="818" name="Freeform: Shape 817">
              <a:extLst>
                <a:ext uri="{FF2B5EF4-FFF2-40B4-BE49-F238E27FC236}">
                  <a16:creationId xmlns:a16="http://schemas.microsoft.com/office/drawing/2014/main" id="{E48C429C-16D7-1EE9-F370-A5B36F7F3683}"/>
                </a:ext>
              </a:extLst>
            </p:cNvPr>
            <p:cNvSpPr/>
            <p:nvPr/>
          </p:nvSpPr>
          <p:spPr>
            <a:xfrm>
              <a:off x="6694308" y="1469005"/>
              <a:ext cx="17942" cy="70003"/>
            </a:xfrm>
            <a:custGeom>
              <a:avLst/>
              <a:gdLst>
                <a:gd name="connsiteX0" fmla="*/ 273 w 17942"/>
                <a:gd name="connsiteY0" fmla="*/ 22 h 70003"/>
                <a:gd name="connsiteX1" fmla="*/ 273 w 17942"/>
                <a:gd name="connsiteY1" fmla="*/ 70026 h 70003"/>
              </a:gdLst>
              <a:ahLst/>
              <a:cxnLst>
                <a:cxn ang="0">
                  <a:pos x="connsiteX0" y="connsiteY0"/>
                </a:cxn>
                <a:cxn ang="0">
                  <a:pos x="connsiteX1" y="connsiteY1"/>
                </a:cxn>
              </a:cxnLst>
              <a:rect l="l" t="t" r="r" b="b"/>
              <a:pathLst>
                <a:path w="17942" h="70003">
                  <a:moveTo>
                    <a:pt x="273" y="22"/>
                  </a:moveTo>
                  <a:lnTo>
                    <a:pt x="273" y="70026"/>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819" name="Freeform: Shape 818">
              <a:extLst>
                <a:ext uri="{FF2B5EF4-FFF2-40B4-BE49-F238E27FC236}">
                  <a16:creationId xmlns:a16="http://schemas.microsoft.com/office/drawing/2014/main" id="{65A8D663-F409-FF1A-BD4F-A763E0C8472E}"/>
                </a:ext>
              </a:extLst>
            </p:cNvPr>
            <p:cNvSpPr/>
            <p:nvPr/>
          </p:nvSpPr>
          <p:spPr>
            <a:xfrm>
              <a:off x="6668830" y="1504131"/>
              <a:ext cx="50776" cy="24736"/>
            </a:xfrm>
            <a:custGeom>
              <a:avLst/>
              <a:gdLst>
                <a:gd name="connsiteX0" fmla="*/ 51050 w 50776"/>
                <a:gd name="connsiteY0" fmla="*/ 22 h 24736"/>
                <a:gd name="connsiteX1" fmla="*/ 273 w 50776"/>
                <a:gd name="connsiteY1" fmla="*/ 22 h 24736"/>
              </a:gdLst>
              <a:ahLst/>
              <a:cxnLst>
                <a:cxn ang="0">
                  <a:pos x="connsiteX0" y="connsiteY0"/>
                </a:cxn>
                <a:cxn ang="0">
                  <a:pos x="connsiteX1" y="connsiteY1"/>
                </a:cxn>
              </a:cxnLst>
              <a:rect l="l" t="t" r="r" b="b"/>
              <a:pathLst>
                <a:path w="50776" h="24736">
                  <a:moveTo>
                    <a:pt x="51050" y="22"/>
                  </a:moveTo>
                  <a:lnTo>
                    <a:pt x="273" y="22"/>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820" name="Graphic 3">
            <a:extLst>
              <a:ext uri="{FF2B5EF4-FFF2-40B4-BE49-F238E27FC236}">
                <a16:creationId xmlns:a16="http://schemas.microsoft.com/office/drawing/2014/main" id="{806E9820-9FF1-1CC4-222E-2F37C152FA71}"/>
              </a:ext>
            </a:extLst>
          </p:cNvPr>
          <p:cNvGrpSpPr/>
          <p:nvPr/>
        </p:nvGrpSpPr>
        <p:grpSpPr>
          <a:xfrm>
            <a:off x="6860019" y="1616576"/>
            <a:ext cx="24570" cy="33979"/>
            <a:chOff x="6682825" y="1469005"/>
            <a:chExt cx="50776" cy="70003"/>
          </a:xfrm>
        </p:grpSpPr>
        <p:sp>
          <p:nvSpPr>
            <p:cNvPr id="821" name="Freeform: Shape 820">
              <a:extLst>
                <a:ext uri="{FF2B5EF4-FFF2-40B4-BE49-F238E27FC236}">
                  <a16:creationId xmlns:a16="http://schemas.microsoft.com/office/drawing/2014/main" id="{2C66D5CD-5E08-EDCB-9844-31A6DA84F3DB}"/>
                </a:ext>
              </a:extLst>
            </p:cNvPr>
            <p:cNvSpPr/>
            <p:nvPr/>
          </p:nvSpPr>
          <p:spPr>
            <a:xfrm>
              <a:off x="6708303" y="1469005"/>
              <a:ext cx="17942" cy="70003"/>
            </a:xfrm>
            <a:custGeom>
              <a:avLst/>
              <a:gdLst>
                <a:gd name="connsiteX0" fmla="*/ 274 w 17942"/>
                <a:gd name="connsiteY0" fmla="*/ 22 h 70003"/>
                <a:gd name="connsiteX1" fmla="*/ 274 w 17942"/>
                <a:gd name="connsiteY1" fmla="*/ 70026 h 70003"/>
              </a:gdLst>
              <a:ahLst/>
              <a:cxnLst>
                <a:cxn ang="0">
                  <a:pos x="connsiteX0" y="connsiteY0"/>
                </a:cxn>
                <a:cxn ang="0">
                  <a:pos x="connsiteX1" y="connsiteY1"/>
                </a:cxn>
              </a:cxnLst>
              <a:rect l="l" t="t" r="r" b="b"/>
              <a:pathLst>
                <a:path w="17942" h="70003">
                  <a:moveTo>
                    <a:pt x="274" y="22"/>
                  </a:moveTo>
                  <a:lnTo>
                    <a:pt x="274" y="70026"/>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822" name="Freeform: Shape 821">
              <a:extLst>
                <a:ext uri="{FF2B5EF4-FFF2-40B4-BE49-F238E27FC236}">
                  <a16:creationId xmlns:a16="http://schemas.microsoft.com/office/drawing/2014/main" id="{5EB0B9CC-1EA8-1A30-88AF-F509ECE4F986}"/>
                </a:ext>
              </a:extLst>
            </p:cNvPr>
            <p:cNvSpPr/>
            <p:nvPr/>
          </p:nvSpPr>
          <p:spPr>
            <a:xfrm>
              <a:off x="6682825" y="1504131"/>
              <a:ext cx="50776" cy="24736"/>
            </a:xfrm>
            <a:custGeom>
              <a:avLst/>
              <a:gdLst>
                <a:gd name="connsiteX0" fmla="*/ 51051 w 50776"/>
                <a:gd name="connsiteY0" fmla="*/ 22 h 24736"/>
                <a:gd name="connsiteX1" fmla="*/ 274 w 50776"/>
                <a:gd name="connsiteY1" fmla="*/ 22 h 24736"/>
              </a:gdLst>
              <a:ahLst/>
              <a:cxnLst>
                <a:cxn ang="0">
                  <a:pos x="connsiteX0" y="connsiteY0"/>
                </a:cxn>
                <a:cxn ang="0">
                  <a:pos x="connsiteX1" y="connsiteY1"/>
                </a:cxn>
              </a:cxnLst>
              <a:rect l="l" t="t" r="r" b="b"/>
              <a:pathLst>
                <a:path w="50776" h="24736">
                  <a:moveTo>
                    <a:pt x="51051" y="22"/>
                  </a:moveTo>
                  <a:lnTo>
                    <a:pt x="274" y="22"/>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823" name="Graphic 3">
            <a:extLst>
              <a:ext uri="{FF2B5EF4-FFF2-40B4-BE49-F238E27FC236}">
                <a16:creationId xmlns:a16="http://schemas.microsoft.com/office/drawing/2014/main" id="{D7D79D84-88C0-3C70-5D54-0BF106696D5A}"/>
              </a:ext>
            </a:extLst>
          </p:cNvPr>
          <p:cNvGrpSpPr/>
          <p:nvPr/>
        </p:nvGrpSpPr>
        <p:grpSpPr>
          <a:xfrm>
            <a:off x="6864360" y="1616576"/>
            <a:ext cx="24570" cy="33979"/>
            <a:chOff x="6691796" y="1469005"/>
            <a:chExt cx="50776" cy="70003"/>
          </a:xfrm>
        </p:grpSpPr>
        <p:sp>
          <p:nvSpPr>
            <p:cNvPr id="824" name="Freeform: Shape 823">
              <a:extLst>
                <a:ext uri="{FF2B5EF4-FFF2-40B4-BE49-F238E27FC236}">
                  <a16:creationId xmlns:a16="http://schemas.microsoft.com/office/drawing/2014/main" id="{B128E9EB-1672-F918-A1F2-8DE4EF41983F}"/>
                </a:ext>
              </a:extLst>
            </p:cNvPr>
            <p:cNvSpPr/>
            <p:nvPr/>
          </p:nvSpPr>
          <p:spPr>
            <a:xfrm>
              <a:off x="6717274" y="1469005"/>
              <a:ext cx="17942" cy="70003"/>
            </a:xfrm>
            <a:custGeom>
              <a:avLst/>
              <a:gdLst>
                <a:gd name="connsiteX0" fmla="*/ 275 w 17942"/>
                <a:gd name="connsiteY0" fmla="*/ 22 h 70003"/>
                <a:gd name="connsiteX1" fmla="*/ 275 w 17942"/>
                <a:gd name="connsiteY1" fmla="*/ 70026 h 70003"/>
              </a:gdLst>
              <a:ahLst/>
              <a:cxnLst>
                <a:cxn ang="0">
                  <a:pos x="connsiteX0" y="connsiteY0"/>
                </a:cxn>
                <a:cxn ang="0">
                  <a:pos x="connsiteX1" y="connsiteY1"/>
                </a:cxn>
              </a:cxnLst>
              <a:rect l="l" t="t" r="r" b="b"/>
              <a:pathLst>
                <a:path w="17942" h="70003">
                  <a:moveTo>
                    <a:pt x="275" y="22"/>
                  </a:moveTo>
                  <a:lnTo>
                    <a:pt x="275" y="70026"/>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825" name="Freeform: Shape 824">
              <a:extLst>
                <a:ext uri="{FF2B5EF4-FFF2-40B4-BE49-F238E27FC236}">
                  <a16:creationId xmlns:a16="http://schemas.microsoft.com/office/drawing/2014/main" id="{D097E272-6363-1A03-4541-6799C414B20A}"/>
                </a:ext>
              </a:extLst>
            </p:cNvPr>
            <p:cNvSpPr/>
            <p:nvPr/>
          </p:nvSpPr>
          <p:spPr>
            <a:xfrm>
              <a:off x="6691796" y="1504131"/>
              <a:ext cx="50776" cy="24736"/>
            </a:xfrm>
            <a:custGeom>
              <a:avLst/>
              <a:gdLst>
                <a:gd name="connsiteX0" fmla="*/ 51052 w 50776"/>
                <a:gd name="connsiteY0" fmla="*/ 22 h 24736"/>
                <a:gd name="connsiteX1" fmla="*/ 275 w 50776"/>
                <a:gd name="connsiteY1" fmla="*/ 22 h 24736"/>
              </a:gdLst>
              <a:ahLst/>
              <a:cxnLst>
                <a:cxn ang="0">
                  <a:pos x="connsiteX0" y="connsiteY0"/>
                </a:cxn>
                <a:cxn ang="0">
                  <a:pos x="connsiteX1" y="connsiteY1"/>
                </a:cxn>
              </a:cxnLst>
              <a:rect l="l" t="t" r="r" b="b"/>
              <a:pathLst>
                <a:path w="50776" h="24736">
                  <a:moveTo>
                    <a:pt x="51052" y="22"/>
                  </a:moveTo>
                  <a:lnTo>
                    <a:pt x="275" y="22"/>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826" name="Graphic 3">
            <a:extLst>
              <a:ext uri="{FF2B5EF4-FFF2-40B4-BE49-F238E27FC236}">
                <a16:creationId xmlns:a16="http://schemas.microsoft.com/office/drawing/2014/main" id="{AB479B16-858F-1930-0536-C2A7DBA8D132}"/>
              </a:ext>
            </a:extLst>
          </p:cNvPr>
          <p:cNvGrpSpPr/>
          <p:nvPr/>
        </p:nvGrpSpPr>
        <p:grpSpPr>
          <a:xfrm>
            <a:off x="6868701" y="1616576"/>
            <a:ext cx="24570" cy="33979"/>
            <a:chOff x="6700767" y="1469005"/>
            <a:chExt cx="50776" cy="70003"/>
          </a:xfrm>
        </p:grpSpPr>
        <p:sp>
          <p:nvSpPr>
            <p:cNvPr id="827" name="Freeform: Shape 826">
              <a:extLst>
                <a:ext uri="{FF2B5EF4-FFF2-40B4-BE49-F238E27FC236}">
                  <a16:creationId xmlns:a16="http://schemas.microsoft.com/office/drawing/2014/main" id="{04F55837-223D-70D0-8959-4D899CA25AF2}"/>
                </a:ext>
              </a:extLst>
            </p:cNvPr>
            <p:cNvSpPr/>
            <p:nvPr/>
          </p:nvSpPr>
          <p:spPr>
            <a:xfrm>
              <a:off x="6726246" y="1469005"/>
              <a:ext cx="17942" cy="70003"/>
            </a:xfrm>
            <a:custGeom>
              <a:avLst/>
              <a:gdLst>
                <a:gd name="connsiteX0" fmla="*/ 275 w 17942"/>
                <a:gd name="connsiteY0" fmla="*/ 22 h 70003"/>
                <a:gd name="connsiteX1" fmla="*/ 275 w 17942"/>
                <a:gd name="connsiteY1" fmla="*/ 70026 h 70003"/>
              </a:gdLst>
              <a:ahLst/>
              <a:cxnLst>
                <a:cxn ang="0">
                  <a:pos x="connsiteX0" y="connsiteY0"/>
                </a:cxn>
                <a:cxn ang="0">
                  <a:pos x="connsiteX1" y="connsiteY1"/>
                </a:cxn>
              </a:cxnLst>
              <a:rect l="l" t="t" r="r" b="b"/>
              <a:pathLst>
                <a:path w="17942" h="70003">
                  <a:moveTo>
                    <a:pt x="275" y="22"/>
                  </a:moveTo>
                  <a:lnTo>
                    <a:pt x="275" y="70026"/>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828" name="Freeform: Shape 827">
              <a:extLst>
                <a:ext uri="{FF2B5EF4-FFF2-40B4-BE49-F238E27FC236}">
                  <a16:creationId xmlns:a16="http://schemas.microsoft.com/office/drawing/2014/main" id="{128C099B-DA8D-D6D6-2FB3-FF66D8128992}"/>
                </a:ext>
              </a:extLst>
            </p:cNvPr>
            <p:cNvSpPr/>
            <p:nvPr/>
          </p:nvSpPr>
          <p:spPr>
            <a:xfrm>
              <a:off x="6700767" y="1504131"/>
              <a:ext cx="50776" cy="24736"/>
            </a:xfrm>
            <a:custGeom>
              <a:avLst/>
              <a:gdLst>
                <a:gd name="connsiteX0" fmla="*/ 51052 w 50776"/>
                <a:gd name="connsiteY0" fmla="*/ 22 h 24736"/>
                <a:gd name="connsiteX1" fmla="*/ 275 w 50776"/>
                <a:gd name="connsiteY1" fmla="*/ 22 h 24736"/>
              </a:gdLst>
              <a:ahLst/>
              <a:cxnLst>
                <a:cxn ang="0">
                  <a:pos x="connsiteX0" y="connsiteY0"/>
                </a:cxn>
                <a:cxn ang="0">
                  <a:pos x="connsiteX1" y="connsiteY1"/>
                </a:cxn>
              </a:cxnLst>
              <a:rect l="l" t="t" r="r" b="b"/>
              <a:pathLst>
                <a:path w="50776" h="24736">
                  <a:moveTo>
                    <a:pt x="51052" y="22"/>
                  </a:moveTo>
                  <a:lnTo>
                    <a:pt x="275" y="22"/>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829" name="Graphic 3">
            <a:extLst>
              <a:ext uri="{FF2B5EF4-FFF2-40B4-BE49-F238E27FC236}">
                <a16:creationId xmlns:a16="http://schemas.microsoft.com/office/drawing/2014/main" id="{9D356556-5E9D-5E16-D618-06DA6A771731}"/>
              </a:ext>
            </a:extLst>
          </p:cNvPr>
          <p:cNvGrpSpPr/>
          <p:nvPr/>
        </p:nvGrpSpPr>
        <p:grpSpPr>
          <a:xfrm>
            <a:off x="6872956" y="1616576"/>
            <a:ext cx="24570" cy="33979"/>
            <a:chOff x="6709559" y="1469005"/>
            <a:chExt cx="50776" cy="70003"/>
          </a:xfrm>
        </p:grpSpPr>
        <p:sp>
          <p:nvSpPr>
            <p:cNvPr id="830" name="Freeform: Shape 829">
              <a:extLst>
                <a:ext uri="{FF2B5EF4-FFF2-40B4-BE49-F238E27FC236}">
                  <a16:creationId xmlns:a16="http://schemas.microsoft.com/office/drawing/2014/main" id="{E73CDA01-0A72-ED27-B12B-2AF625DC0F9A}"/>
                </a:ext>
              </a:extLst>
            </p:cNvPr>
            <p:cNvSpPr/>
            <p:nvPr/>
          </p:nvSpPr>
          <p:spPr>
            <a:xfrm>
              <a:off x="6735037" y="1469005"/>
              <a:ext cx="17942" cy="70003"/>
            </a:xfrm>
            <a:custGeom>
              <a:avLst/>
              <a:gdLst>
                <a:gd name="connsiteX0" fmla="*/ 276 w 17942"/>
                <a:gd name="connsiteY0" fmla="*/ 22 h 70003"/>
                <a:gd name="connsiteX1" fmla="*/ 276 w 17942"/>
                <a:gd name="connsiteY1" fmla="*/ 70026 h 70003"/>
              </a:gdLst>
              <a:ahLst/>
              <a:cxnLst>
                <a:cxn ang="0">
                  <a:pos x="connsiteX0" y="connsiteY0"/>
                </a:cxn>
                <a:cxn ang="0">
                  <a:pos x="connsiteX1" y="connsiteY1"/>
                </a:cxn>
              </a:cxnLst>
              <a:rect l="l" t="t" r="r" b="b"/>
              <a:pathLst>
                <a:path w="17942" h="70003">
                  <a:moveTo>
                    <a:pt x="276" y="22"/>
                  </a:moveTo>
                  <a:lnTo>
                    <a:pt x="276" y="70026"/>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831" name="Freeform: Shape 830">
              <a:extLst>
                <a:ext uri="{FF2B5EF4-FFF2-40B4-BE49-F238E27FC236}">
                  <a16:creationId xmlns:a16="http://schemas.microsoft.com/office/drawing/2014/main" id="{D26D8E55-8F30-CD50-4D52-2E6D6127033D}"/>
                </a:ext>
              </a:extLst>
            </p:cNvPr>
            <p:cNvSpPr/>
            <p:nvPr/>
          </p:nvSpPr>
          <p:spPr>
            <a:xfrm>
              <a:off x="6709559" y="1504131"/>
              <a:ext cx="50776" cy="24736"/>
            </a:xfrm>
            <a:custGeom>
              <a:avLst/>
              <a:gdLst>
                <a:gd name="connsiteX0" fmla="*/ 51053 w 50776"/>
                <a:gd name="connsiteY0" fmla="*/ 22 h 24736"/>
                <a:gd name="connsiteX1" fmla="*/ 276 w 50776"/>
                <a:gd name="connsiteY1" fmla="*/ 22 h 24736"/>
              </a:gdLst>
              <a:ahLst/>
              <a:cxnLst>
                <a:cxn ang="0">
                  <a:pos x="connsiteX0" y="connsiteY0"/>
                </a:cxn>
                <a:cxn ang="0">
                  <a:pos x="connsiteX1" y="connsiteY1"/>
                </a:cxn>
              </a:cxnLst>
              <a:rect l="l" t="t" r="r" b="b"/>
              <a:pathLst>
                <a:path w="50776" h="24736">
                  <a:moveTo>
                    <a:pt x="51053" y="22"/>
                  </a:moveTo>
                  <a:lnTo>
                    <a:pt x="276" y="22"/>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832" name="Graphic 3">
            <a:extLst>
              <a:ext uri="{FF2B5EF4-FFF2-40B4-BE49-F238E27FC236}">
                <a16:creationId xmlns:a16="http://schemas.microsoft.com/office/drawing/2014/main" id="{A0E2BC37-3845-5FF5-C919-AB5C6351181D}"/>
              </a:ext>
            </a:extLst>
          </p:cNvPr>
          <p:cNvGrpSpPr/>
          <p:nvPr/>
        </p:nvGrpSpPr>
        <p:grpSpPr>
          <a:xfrm>
            <a:off x="6893272" y="1616576"/>
            <a:ext cx="24570" cy="33979"/>
            <a:chOff x="6751544" y="1469005"/>
            <a:chExt cx="50776" cy="70003"/>
          </a:xfrm>
        </p:grpSpPr>
        <p:sp>
          <p:nvSpPr>
            <p:cNvPr id="833" name="Freeform: Shape 832">
              <a:extLst>
                <a:ext uri="{FF2B5EF4-FFF2-40B4-BE49-F238E27FC236}">
                  <a16:creationId xmlns:a16="http://schemas.microsoft.com/office/drawing/2014/main" id="{5C13BF16-1262-707D-1ACE-8A4AD124ADAB}"/>
                </a:ext>
              </a:extLst>
            </p:cNvPr>
            <p:cNvSpPr/>
            <p:nvPr/>
          </p:nvSpPr>
          <p:spPr>
            <a:xfrm>
              <a:off x="6777023" y="1469005"/>
              <a:ext cx="17942" cy="70003"/>
            </a:xfrm>
            <a:custGeom>
              <a:avLst/>
              <a:gdLst>
                <a:gd name="connsiteX0" fmla="*/ 278 w 17942"/>
                <a:gd name="connsiteY0" fmla="*/ 22 h 70003"/>
                <a:gd name="connsiteX1" fmla="*/ 278 w 17942"/>
                <a:gd name="connsiteY1" fmla="*/ 70026 h 70003"/>
              </a:gdLst>
              <a:ahLst/>
              <a:cxnLst>
                <a:cxn ang="0">
                  <a:pos x="connsiteX0" y="connsiteY0"/>
                </a:cxn>
                <a:cxn ang="0">
                  <a:pos x="connsiteX1" y="connsiteY1"/>
                </a:cxn>
              </a:cxnLst>
              <a:rect l="l" t="t" r="r" b="b"/>
              <a:pathLst>
                <a:path w="17942" h="70003">
                  <a:moveTo>
                    <a:pt x="278" y="22"/>
                  </a:moveTo>
                  <a:lnTo>
                    <a:pt x="278" y="70026"/>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834" name="Freeform: Shape 833">
              <a:extLst>
                <a:ext uri="{FF2B5EF4-FFF2-40B4-BE49-F238E27FC236}">
                  <a16:creationId xmlns:a16="http://schemas.microsoft.com/office/drawing/2014/main" id="{88943D23-41F9-2809-C01B-4BD5F66134CC}"/>
                </a:ext>
              </a:extLst>
            </p:cNvPr>
            <p:cNvSpPr/>
            <p:nvPr/>
          </p:nvSpPr>
          <p:spPr>
            <a:xfrm>
              <a:off x="6751544" y="1504131"/>
              <a:ext cx="50776" cy="24736"/>
            </a:xfrm>
            <a:custGeom>
              <a:avLst/>
              <a:gdLst>
                <a:gd name="connsiteX0" fmla="*/ 51055 w 50776"/>
                <a:gd name="connsiteY0" fmla="*/ 22 h 24736"/>
                <a:gd name="connsiteX1" fmla="*/ 278 w 50776"/>
                <a:gd name="connsiteY1" fmla="*/ 22 h 24736"/>
              </a:gdLst>
              <a:ahLst/>
              <a:cxnLst>
                <a:cxn ang="0">
                  <a:pos x="connsiteX0" y="connsiteY0"/>
                </a:cxn>
                <a:cxn ang="0">
                  <a:pos x="connsiteX1" y="connsiteY1"/>
                </a:cxn>
              </a:cxnLst>
              <a:rect l="l" t="t" r="r" b="b"/>
              <a:pathLst>
                <a:path w="50776" h="24736">
                  <a:moveTo>
                    <a:pt x="51055" y="22"/>
                  </a:moveTo>
                  <a:lnTo>
                    <a:pt x="278" y="22"/>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835" name="Graphic 3">
            <a:extLst>
              <a:ext uri="{FF2B5EF4-FFF2-40B4-BE49-F238E27FC236}">
                <a16:creationId xmlns:a16="http://schemas.microsoft.com/office/drawing/2014/main" id="{AA4EEBC6-F7DA-B892-26A3-F48923093C80}"/>
              </a:ext>
            </a:extLst>
          </p:cNvPr>
          <p:cNvGrpSpPr/>
          <p:nvPr/>
        </p:nvGrpSpPr>
        <p:grpSpPr>
          <a:xfrm>
            <a:off x="6914631" y="1616576"/>
            <a:ext cx="24570" cy="33979"/>
            <a:chOff x="6795683" y="1469005"/>
            <a:chExt cx="50776" cy="70003"/>
          </a:xfrm>
        </p:grpSpPr>
        <p:sp>
          <p:nvSpPr>
            <p:cNvPr id="836" name="Freeform: Shape 835">
              <a:extLst>
                <a:ext uri="{FF2B5EF4-FFF2-40B4-BE49-F238E27FC236}">
                  <a16:creationId xmlns:a16="http://schemas.microsoft.com/office/drawing/2014/main" id="{12C7A914-603D-28AF-1E93-9FD1B26699F6}"/>
                </a:ext>
              </a:extLst>
            </p:cNvPr>
            <p:cNvSpPr/>
            <p:nvPr/>
          </p:nvSpPr>
          <p:spPr>
            <a:xfrm>
              <a:off x="6821161" y="1469005"/>
              <a:ext cx="17942" cy="70003"/>
            </a:xfrm>
            <a:custGeom>
              <a:avLst/>
              <a:gdLst>
                <a:gd name="connsiteX0" fmla="*/ 280 w 17942"/>
                <a:gd name="connsiteY0" fmla="*/ 22 h 70003"/>
                <a:gd name="connsiteX1" fmla="*/ 280 w 17942"/>
                <a:gd name="connsiteY1" fmla="*/ 70026 h 70003"/>
              </a:gdLst>
              <a:ahLst/>
              <a:cxnLst>
                <a:cxn ang="0">
                  <a:pos x="connsiteX0" y="connsiteY0"/>
                </a:cxn>
                <a:cxn ang="0">
                  <a:pos x="connsiteX1" y="connsiteY1"/>
                </a:cxn>
              </a:cxnLst>
              <a:rect l="l" t="t" r="r" b="b"/>
              <a:pathLst>
                <a:path w="17942" h="70003">
                  <a:moveTo>
                    <a:pt x="280" y="22"/>
                  </a:moveTo>
                  <a:lnTo>
                    <a:pt x="280" y="70026"/>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837" name="Freeform: Shape 836">
              <a:extLst>
                <a:ext uri="{FF2B5EF4-FFF2-40B4-BE49-F238E27FC236}">
                  <a16:creationId xmlns:a16="http://schemas.microsoft.com/office/drawing/2014/main" id="{CD617FDA-6E4A-01C8-64A4-19BE78E032D5}"/>
                </a:ext>
              </a:extLst>
            </p:cNvPr>
            <p:cNvSpPr/>
            <p:nvPr/>
          </p:nvSpPr>
          <p:spPr>
            <a:xfrm>
              <a:off x="6795683" y="1504131"/>
              <a:ext cx="50776" cy="24736"/>
            </a:xfrm>
            <a:custGeom>
              <a:avLst/>
              <a:gdLst>
                <a:gd name="connsiteX0" fmla="*/ 51057 w 50776"/>
                <a:gd name="connsiteY0" fmla="*/ 22 h 24736"/>
                <a:gd name="connsiteX1" fmla="*/ 281 w 50776"/>
                <a:gd name="connsiteY1" fmla="*/ 22 h 24736"/>
              </a:gdLst>
              <a:ahLst/>
              <a:cxnLst>
                <a:cxn ang="0">
                  <a:pos x="connsiteX0" y="connsiteY0"/>
                </a:cxn>
                <a:cxn ang="0">
                  <a:pos x="connsiteX1" y="connsiteY1"/>
                </a:cxn>
              </a:cxnLst>
              <a:rect l="l" t="t" r="r" b="b"/>
              <a:pathLst>
                <a:path w="50776" h="24736">
                  <a:moveTo>
                    <a:pt x="51057" y="22"/>
                  </a:moveTo>
                  <a:lnTo>
                    <a:pt x="281" y="22"/>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838" name="Graphic 3">
            <a:extLst>
              <a:ext uri="{FF2B5EF4-FFF2-40B4-BE49-F238E27FC236}">
                <a16:creationId xmlns:a16="http://schemas.microsoft.com/office/drawing/2014/main" id="{C34BBD4B-EF5A-C54E-1968-163D818664B3}"/>
              </a:ext>
            </a:extLst>
          </p:cNvPr>
          <p:cNvGrpSpPr/>
          <p:nvPr/>
        </p:nvGrpSpPr>
        <p:grpSpPr>
          <a:xfrm>
            <a:off x="7071173" y="1686215"/>
            <a:ext cx="24570" cy="33979"/>
            <a:chOff x="7119184" y="1612475"/>
            <a:chExt cx="50776" cy="70003"/>
          </a:xfrm>
        </p:grpSpPr>
        <p:sp>
          <p:nvSpPr>
            <p:cNvPr id="839" name="Freeform: Shape 838">
              <a:extLst>
                <a:ext uri="{FF2B5EF4-FFF2-40B4-BE49-F238E27FC236}">
                  <a16:creationId xmlns:a16="http://schemas.microsoft.com/office/drawing/2014/main" id="{E0A81F4C-FD8C-A691-0414-8C0567B361DC}"/>
                </a:ext>
              </a:extLst>
            </p:cNvPr>
            <p:cNvSpPr/>
            <p:nvPr/>
          </p:nvSpPr>
          <p:spPr>
            <a:xfrm>
              <a:off x="7144662" y="1612475"/>
              <a:ext cx="17942" cy="70003"/>
            </a:xfrm>
            <a:custGeom>
              <a:avLst/>
              <a:gdLst>
                <a:gd name="connsiteX0" fmla="*/ 299 w 17942"/>
                <a:gd name="connsiteY0" fmla="*/ 28 h 70003"/>
                <a:gd name="connsiteX1" fmla="*/ 299 w 17942"/>
                <a:gd name="connsiteY1" fmla="*/ 70031 h 70003"/>
              </a:gdLst>
              <a:ahLst/>
              <a:cxnLst>
                <a:cxn ang="0">
                  <a:pos x="connsiteX0" y="connsiteY0"/>
                </a:cxn>
                <a:cxn ang="0">
                  <a:pos x="connsiteX1" y="connsiteY1"/>
                </a:cxn>
              </a:cxnLst>
              <a:rect l="l" t="t" r="r" b="b"/>
              <a:pathLst>
                <a:path w="17942" h="70003">
                  <a:moveTo>
                    <a:pt x="299" y="28"/>
                  </a:moveTo>
                  <a:lnTo>
                    <a:pt x="299" y="70031"/>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840" name="Freeform: Shape 839">
              <a:extLst>
                <a:ext uri="{FF2B5EF4-FFF2-40B4-BE49-F238E27FC236}">
                  <a16:creationId xmlns:a16="http://schemas.microsoft.com/office/drawing/2014/main" id="{AB6C1017-CEB9-E5A0-6CC8-FADA72B7EAAB}"/>
                </a:ext>
              </a:extLst>
            </p:cNvPr>
            <p:cNvSpPr/>
            <p:nvPr/>
          </p:nvSpPr>
          <p:spPr>
            <a:xfrm>
              <a:off x="7119184" y="1647601"/>
              <a:ext cx="50776" cy="24736"/>
            </a:xfrm>
            <a:custGeom>
              <a:avLst/>
              <a:gdLst>
                <a:gd name="connsiteX0" fmla="*/ 51076 w 50776"/>
                <a:gd name="connsiteY0" fmla="*/ 28 h 24736"/>
                <a:gd name="connsiteX1" fmla="*/ 299 w 50776"/>
                <a:gd name="connsiteY1" fmla="*/ 28 h 24736"/>
              </a:gdLst>
              <a:ahLst/>
              <a:cxnLst>
                <a:cxn ang="0">
                  <a:pos x="connsiteX0" y="connsiteY0"/>
                </a:cxn>
                <a:cxn ang="0">
                  <a:pos x="connsiteX1" y="connsiteY1"/>
                </a:cxn>
              </a:cxnLst>
              <a:rect l="l" t="t" r="r" b="b"/>
              <a:pathLst>
                <a:path w="50776" h="24736">
                  <a:moveTo>
                    <a:pt x="51076" y="28"/>
                  </a:moveTo>
                  <a:lnTo>
                    <a:pt x="299" y="28"/>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841" name="Graphic 3">
            <a:extLst>
              <a:ext uri="{FF2B5EF4-FFF2-40B4-BE49-F238E27FC236}">
                <a16:creationId xmlns:a16="http://schemas.microsoft.com/office/drawing/2014/main" id="{F2BB7D6F-CC89-0745-2C2C-522187499E90}"/>
              </a:ext>
            </a:extLst>
          </p:cNvPr>
          <p:cNvGrpSpPr/>
          <p:nvPr/>
        </p:nvGrpSpPr>
        <p:grpSpPr>
          <a:xfrm>
            <a:off x="7121964" y="1686215"/>
            <a:ext cx="24570" cy="33979"/>
            <a:chOff x="7224147" y="1612475"/>
            <a:chExt cx="50776" cy="70003"/>
          </a:xfrm>
        </p:grpSpPr>
        <p:sp>
          <p:nvSpPr>
            <p:cNvPr id="842" name="Freeform: Shape 841">
              <a:extLst>
                <a:ext uri="{FF2B5EF4-FFF2-40B4-BE49-F238E27FC236}">
                  <a16:creationId xmlns:a16="http://schemas.microsoft.com/office/drawing/2014/main" id="{9C66554C-A06C-691B-3975-C14BCF5914AD}"/>
                </a:ext>
              </a:extLst>
            </p:cNvPr>
            <p:cNvSpPr/>
            <p:nvPr/>
          </p:nvSpPr>
          <p:spPr>
            <a:xfrm>
              <a:off x="7249625" y="1612475"/>
              <a:ext cx="17942" cy="70003"/>
            </a:xfrm>
            <a:custGeom>
              <a:avLst/>
              <a:gdLst>
                <a:gd name="connsiteX0" fmla="*/ 304 w 17942"/>
                <a:gd name="connsiteY0" fmla="*/ 28 h 70003"/>
                <a:gd name="connsiteX1" fmla="*/ 304 w 17942"/>
                <a:gd name="connsiteY1" fmla="*/ 70031 h 70003"/>
              </a:gdLst>
              <a:ahLst/>
              <a:cxnLst>
                <a:cxn ang="0">
                  <a:pos x="connsiteX0" y="connsiteY0"/>
                </a:cxn>
                <a:cxn ang="0">
                  <a:pos x="connsiteX1" y="connsiteY1"/>
                </a:cxn>
              </a:cxnLst>
              <a:rect l="l" t="t" r="r" b="b"/>
              <a:pathLst>
                <a:path w="17942" h="70003">
                  <a:moveTo>
                    <a:pt x="304" y="28"/>
                  </a:moveTo>
                  <a:lnTo>
                    <a:pt x="304" y="70031"/>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843" name="Freeform: Shape 842">
              <a:extLst>
                <a:ext uri="{FF2B5EF4-FFF2-40B4-BE49-F238E27FC236}">
                  <a16:creationId xmlns:a16="http://schemas.microsoft.com/office/drawing/2014/main" id="{6CCFE145-F4C6-692D-5CCD-343DD45EDE6E}"/>
                </a:ext>
              </a:extLst>
            </p:cNvPr>
            <p:cNvSpPr/>
            <p:nvPr/>
          </p:nvSpPr>
          <p:spPr>
            <a:xfrm>
              <a:off x="7224147" y="1647601"/>
              <a:ext cx="50776" cy="24736"/>
            </a:xfrm>
            <a:custGeom>
              <a:avLst/>
              <a:gdLst>
                <a:gd name="connsiteX0" fmla="*/ 51081 w 50776"/>
                <a:gd name="connsiteY0" fmla="*/ 28 h 24736"/>
                <a:gd name="connsiteX1" fmla="*/ 304 w 50776"/>
                <a:gd name="connsiteY1" fmla="*/ 28 h 24736"/>
              </a:gdLst>
              <a:ahLst/>
              <a:cxnLst>
                <a:cxn ang="0">
                  <a:pos x="connsiteX0" y="connsiteY0"/>
                </a:cxn>
                <a:cxn ang="0">
                  <a:pos x="connsiteX1" y="connsiteY1"/>
                </a:cxn>
              </a:cxnLst>
              <a:rect l="l" t="t" r="r" b="b"/>
              <a:pathLst>
                <a:path w="50776" h="24736">
                  <a:moveTo>
                    <a:pt x="51081" y="28"/>
                  </a:moveTo>
                  <a:lnTo>
                    <a:pt x="304" y="28"/>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844" name="Graphic 3">
            <a:extLst>
              <a:ext uri="{FF2B5EF4-FFF2-40B4-BE49-F238E27FC236}">
                <a16:creationId xmlns:a16="http://schemas.microsoft.com/office/drawing/2014/main" id="{C073C884-2C47-0AF3-A50A-783DE5684015}"/>
              </a:ext>
            </a:extLst>
          </p:cNvPr>
          <p:cNvGrpSpPr/>
          <p:nvPr/>
        </p:nvGrpSpPr>
        <p:grpSpPr>
          <a:xfrm>
            <a:off x="7230667" y="1720193"/>
            <a:ext cx="24570" cy="33979"/>
            <a:chOff x="7448786" y="1682479"/>
            <a:chExt cx="50776" cy="70003"/>
          </a:xfrm>
        </p:grpSpPr>
        <p:sp>
          <p:nvSpPr>
            <p:cNvPr id="845" name="Freeform: Shape 844">
              <a:extLst>
                <a:ext uri="{FF2B5EF4-FFF2-40B4-BE49-F238E27FC236}">
                  <a16:creationId xmlns:a16="http://schemas.microsoft.com/office/drawing/2014/main" id="{12D9EE3B-2F9B-2C5F-A5CF-2ABECD967664}"/>
                </a:ext>
              </a:extLst>
            </p:cNvPr>
            <p:cNvSpPr/>
            <p:nvPr/>
          </p:nvSpPr>
          <p:spPr>
            <a:xfrm>
              <a:off x="7474264" y="1682479"/>
              <a:ext cx="17942" cy="70003"/>
            </a:xfrm>
            <a:custGeom>
              <a:avLst/>
              <a:gdLst>
                <a:gd name="connsiteX0" fmla="*/ 317 w 17942"/>
                <a:gd name="connsiteY0" fmla="*/ 31 h 70003"/>
                <a:gd name="connsiteX1" fmla="*/ 317 w 17942"/>
                <a:gd name="connsiteY1" fmla="*/ 70034 h 70003"/>
              </a:gdLst>
              <a:ahLst/>
              <a:cxnLst>
                <a:cxn ang="0">
                  <a:pos x="connsiteX0" y="connsiteY0"/>
                </a:cxn>
                <a:cxn ang="0">
                  <a:pos x="connsiteX1" y="connsiteY1"/>
                </a:cxn>
              </a:cxnLst>
              <a:rect l="l" t="t" r="r" b="b"/>
              <a:pathLst>
                <a:path w="17942" h="70003">
                  <a:moveTo>
                    <a:pt x="317" y="31"/>
                  </a:moveTo>
                  <a:lnTo>
                    <a:pt x="317" y="70034"/>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846" name="Freeform: Shape 845">
              <a:extLst>
                <a:ext uri="{FF2B5EF4-FFF2-40B4-BE49-F238E27FC236}">
                  <a16:creationId xmlns:a16="http://schemas.microsoft.com/office/drawing/2014/main" id="{2406DC3E-A80C-AAB6-57E7-19ADCEACD0FE}"/>
                </a:ext>
              </a:extLst>
            </p:cNvPr>
            <p:cNvSpPr/>
            <p:nvPr/>
          </p:nvSpPr>
          <p:spPr>
            <a:xfrm>
              <a:off x="7448786" y="1717605"/>
              <a:ext cx="50776" cy="24736"/>
            </a:xfrm>
            <a:custGeom>
              <a:avLst/>
              <a:gdLst>
                <a:gd name="connsiteX0" fmla="*/ 51094 w 50776"/>
                <a:gd name="connsiteY0" fmla="*/ 31 h 24736"/>
                <a:gd name="connsiteX1" fmla="*/ 317 w 50776"/>
                <a:gd name="connsiteY1" fmla="*/ 31 h 24736"/>
              </a:gdLst>
              <a:ahLst/>
              <a:cxnLst>
                <a:cxn ang="0">
                  <a:pos x="connsiteX0" y="connsiteY0"/>
                </a:cxn>
                <a:cxn ang="0">
                  <a:pos x="connsiteX1" y="connsiteY1"/>
                </a:cxn>
              </a:cxnLst>
              <a:rect l="l" t="t" r="r" b="b"/>
              <a:pathLst>
                <a:path w="50776" h="24736">
                  <a:moveTo>
                    <a:pt x="51094" y="31"/>
                  </a:moveTo>
                  <a:lnTo>
                    <a:pt x="317" y="31"/>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847" name="Graphic 3">
            <a:extLst>
              <a:ext uri="{FF2B5EF4-FFF2-40B4-BE49-F238E27FC236}">
                <a16:creationId xmlns:a16="http://schemas.microsoft.com/office/drawing/2014/main" id="{8B738B0D-3B46-5A02-47B1-DA9271F3EBBF}"/>
              </a:ext>
            </a:extLst>
          </p:cNvPr>
          <p:cNvGrpSpPr/>
          <p:nvPr/>
        </p:nvGrpSpPr>
        <p:grpSpPr>
          <a:xfrm>
            <a:off x="7237960" y="1720193"/>
            <a:ext cx="24570" cy="33979"/>
            <a:chOff x="7463858" y="1682479"/>
            <a:chExt cx="50776" cy="70003"/>
          </a:xfrm>
        </p:grpSpPr>
        <p:sp>
          <p:nvSpPr>
            <p:cNvPr id="848" name="Freeform: Shape 847">
              <a:extLst>
                <a:ext uri="{FF2B5EF4-FFF2-40B4-BE49-F238E27FC236}">
                  <a16:creationId xmlns:a16="http://schemas.microsoft.com/office/drawing/2014/main" id="{8C147CD6-9458-5496-A34E-AC35C55E7BA1}"/>
                </a:ext>
              </a:extLst>
            </p:cNvPr>
            <p:cNvSpPr/>
            <p:nvPr/>
          </p:nvSpPr>
          <p:spPr>
            <a:xfrm>
              <a:off x="7489336" y="1682479"/>
              <a:ext cx="17942" cy="70003"/>
            </a:xfrm>
            <a:custGeom>
              <a:avLst/>
              <a:gdLst>
                <a:gd name="connsiteX0" fmla="*/ 318 w 17942"/>
                <a:gd name="connsiteY0" fmla="*/ 31 h 70003"/>
                <a:gd name="connsiteX1" fmla="*/ 318 w 17942"/>
                <a:gd name="connsiteY1" fmla="*/ 70034 h 70003"/>
              </a:gdLst>
              <a:ahLst/>
              <a:cxnLst>
                <a:cxn ang="0">
                  <a:pos x="connsiteX0" y="connsiteY0"/>
                </a:cxn>
                <a:cxn ang="0">
                  <a:pos x="connsiteX1" y="connsiteY1"/>
                </a:cxn>
              </a:cxnLst>
              <a:rect l="l" t="t" r="r" b="b"/>
              <a:pathLst>
                <a:path w="17942" h="70003">
                  <a:moveTo>
                    <a:pt x="318" y="31"/>
                  </a:moveTo>
                  <a:lnTo>
                    <a:pt x="318" y="70034"/>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849" name="Freeform: Shape 848">
              <a:extLst>
                <a:ext uri="{FF2B5EF4-FFF2-40B4-BE49-F238E27FC236}">
                  <a16:creationId xmlns:a16="http://schemas.microsoft.com/office/drawing/2014/main" id="{01065C4C-C211-DD15-FFB3-AE503FB2A3A9}"/>
                </a:ext>
              </a:extLst>
            </p:cNvPr>
            <p:cNvSpPr/>
            <p:nvPr/>
          </p:nvSpPr>
          <p:spPr>
            <a:xfrm>
              <a:off x="7463858" y="1717605"/>
              <a:ext cx="50776" cy="24736"/>
            </a:xfrm>
            <a:custGeom>
              <a:avLst/>
              <a:gdLst>
                <a:gd name="connsiteX0" fmla="*/ 51095 w 50776"/>
                <a:gd name="connsiteY0" fmla="*/ 31 h 24736"/>
                <a:gd name="connsiteX1" fmla="*/ 318 w 50776"/>
                <a:gd name="connsiteY1" fmla="*/ 31 h 24736"/>
              </a:gdLst>
              <a:ahLst/>
              <a:cxnLst>
                <a:cxn ang="0">
                  <a:pos x="connsiteX0" y="connsiteY0"/>
                </a:cxn>
                <a:cxn ang="0">
                  <a:pos x="connsiteX1" y="connsiteY1"/>
                </a:cxn>
              </a:cxnLst>
              <a:rect l="l" t="t" r="r" b="b"/>
              <a:pathLst>
                <a:path w="50776" h="24736">
                  <a:moveTo>
                    <a:pt x="51095" y="31"/>
                  </a:moveTo>
                  <a:lnTo>
                    <a:pt x="318" y="31"/>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850" name="Graphic 3">
            <a:extLst>
              <a:ext uri="{FF2B5EF4-FFF2-40B4-BE49-F238E27FC236}">
                <a16:creationId xmlns:a16="http://schemas.microsoft.com/office/drawing/2014/main" id="{023BEC47-6B8D-DC2A-37DF-27444D327AC5}"/>
              </a:ext>
            </a:extLst>
          </p:cNvPr>
          <p:cNvGrpSpPr/>
          <p:nvPr/>
        </p:nvGrpSpPr>
        <p:grpSpPr>
          <a:xfrm>
            <a:off x="7308894" y="1720193"/>
            <a:ext cx="24570" cy="33979"/>
            <a:chOff x="7610447" y="1682479"/>
            <a:chExt cx="50776" cy="70003"/>
          </a:xfrm>
        </p:grpSpPr>
        <p:sp>
          <p:nvSpPr>
            <p:cNvPr id="851" name="Freeform: Shape 850">
              <a:extLst>
                <a:ext uri="{FF2B5EF4-FFF2-40B4-BE49-F238E27FC236}">
                  <a16:creationId xmlns:a16="http://schemas.microsoft.com/office/drawing/2014/main" id="{672B9731-238B-6A7B-55EE-F767E171A25B}"/>
                </a:ext>
              </a:extLst>
            </p:cNvPr>
            <p:cNvSpPr/>
            <p:nvPr/>
          </p:nvSpPr>
          <p:spPr>
            <a:xfrm>
              <a:off x="7635925" y="1682479"/>
              <a:ext cx="17942" cy="70003"/>
            </a:xfrm>
            <a:custGeom>
              <a:avLst/>
              <a:gdLst>
                <a:gd name="connsiteX0" fmla="*/ 326 w 17942"/>
                <a:gd name="connsiteY0" fmla="*/ 31 h 70003"/>
                <a:gd name="connsiteX1" fmla="*/ 326 w 17942"/>
                <a:gd name="connsiteY1" fmla="*/ 70034 h 70003"/>
              </a:gdLst>
              <a:ahLst/>
              <a:cxnLst>
                <a:cxn ang="0">
                  <a:pos x="connsiteX0" y="connsiteY0"/>
                </a:cxn>
                <a:cxn ang="0">
                  <a:pos x="connsiteX1" y="connsiteY1"/>
                </a:cxn>
              </a:cxnLst>
              <a:rect l="l" t="t" r="r" b="b"/>
              <a:pathLst>
                <a:path w="17942" h="70003">
                  <a:moveTo>
                    <a:pt x="326" y="31"/>
                  </a:moveTo>
                  <a:lnTo>
                    <a:pt x="326" y="70034"/>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852" name="Freeform: Shape 851">
              <a:extLst>
                <a:ext uri="{FF2B5EF4-FFF2-40B4-BE49-F238E27FC236}">
                  <a16:creationId xmlns:a16="http://schemas.microsoft.com/office/drawing/2014/main" id="{DA0B7775-ADAF-AD1B-550F-4B5D409E94E6}"/>
                </a:ext>
              </a:extLst>
            </p:cNvPr>
            <p:cNvSpPr/>
            <p:nvPr/>
          </p:nvSpPr>
          <p:spPr>
            <a:xfrm>
              <a:off x="7610447" y="1717605"/>
              <a:ext cx="50776" cy="24736"/>
            </a:xfrm>
            <a:custGeom>
              <a:avLst/>
              <a:gdLst>
                <a:gd name="connsiteX0" fmla="*/ 51103 w 50776"/>
                <a:gd name="connsiteY0" fmla="*/ 31 h 24736"/>
                <a:gd name="connsiteX1" fmla="*/ 326 w 50776"/>
                <a:gd name="connsiteY1" fmla="*/ 31 h 24736"/>
              </a:gdLst>
              <a:ahLst/>
              <a:cxnLst>
                <a:cxn ang="0">
                  <a:pos x="connsiteX0" y="connsiteY0"/>
                </a:cxn>
                <a:cxn ang="0">
                  <a:pos x="connsiteX1" y="connsiteY1"/>
                </a:cxn>
              </a:cxnLst>
              <a:rect l="l" t="t" r="r" b="b"/>
              <a:pathLst>
                <a:path w="50776" h="24736">
                  <a:moveTo>
                    <a:pt x="51103" y="31"/>
                  </a:moveTo>
                  <a:lnTo>
                    <a:pt x="326" y="31"/>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853" name="Graphic 3">
            <a:extLst>
              <a:ext uri="{FF2B5EF4-FFF2-40B4-BE49-F238E27FC236}">
                <a16:creationId xmlns:a16="http://schemas.microsoft.com/office/drawing/2014/main" id="{4BDFA94A-6F2C-77DA-F645-ADAB71FB37D4}"/>
              </a:ext>
            </a:extLst>
          </p:cNvPr>
          <p:cNvGrpSpPr/>
          <p:nvPr/>
        </p:nvGrpSpPr>
        <p:grpSpPr>
          <a:xfrm>
            <a:off x="7418552" y="1720193"/>
            <a:ext cx="24570" cy="33979"/>
            <a:chOff x="7837060" y="1682479"/>
            <a:chExt cx="50776" cy="70003"/>
          </a:xfrm>
        </p:grpSpPr>
        <p:sp>
          <p:nvSpPr>
            <p:cNvPr id="854" name="Freeform: Shape 853">
              <a:extLst>
                <a:ext uri="{FF2B5EF4-FFF2-40B4-BE49-F238E27FC236}">
                  <a16:creationId xmlns:a16="http://schemas.microsoft.com/office/drawing/2014/main" id="{FCB78CA2-D7D3-FC69-0C5F-DF0D508AB2DB}"/>
                </a:ext>
              </a:extLst>
            </p:cNvPr>
            <p:cNvSpPr/>
            <p:nvPr/>
          </p:nvSpPr>
          <p:spPr>
            <a:xfrm>
              <a:off x="7862538" y="1682479"/>
              <a:ext cx="17942" cy="70003"/>
            </a:xfrm>
            <a:custGeom>
              <a:avLst/>
              <a:gdLst>
                <a:gd name="connsiteX0" fmla="*/ 339 w 17942"/>
                <a:gd name="connsiteY0" fmla="*/ 31 h 70003"/>
                <a:gd name="connsiteX1" fmla="*/ 339 w 17942"/>
                <a:gd name="connsiteY1" fmla="*/ 70034 h 70003"/>
              </a:gdLst>
              <a:ahLst/>
              <a:cxnLst>
                <a:cxn ang="0">
                  <a:pos x="connsiteX0" y="connsiteY0"/>
                </a:cxn>
                <a:cxn ang="0">
                  <a:pos x="connsiteX1" y="connsiteY1"/>
                </a:cxn>
              </a:cxnLst>
              <a:rect l="l" t="t" r="r" b="b"/>
              <a:pathLst>
                <a:path w="17942" h="70003">
                  <a:moveTo>
                    <a:pt x="339" y="31"/>
                  </a:moveTo>
                  <a:lnTo>
                    <a:pt x="339" y="70034"/>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855" name="Freeform: Shape 854">
              <a:extLst>
                <a:ext uri="{FF2B5EF4-FFF2-40B4-BE49-F238E27FC236}">
                  <a16:creationId xmlns:a16="http://schemas.microsoft.com/office/drawing/2014/main" id="{02EA25EB-BBCD-B24E-F05D-44C4345B1925}"/>
                </a:ext>
              </a:extLst>
            </p:cNvPr>
            <p:cNvSpPr/>
            <p:nvPr/>
          </p:nvSpPr>
          <p:spPr>
            <a:xfrm>
              <a:off x="7837060" y="1717605"/>
              <a:ext cx="50776" cy="24736"/>
            </a:xfrm>
            <a:custGeom>
              <a:avLst/>
              <a:gdLst>
                <a:gd name="connsiteX0" fmla="*/ 51116 w 50776"/>
                <a:gd name="connsiteY0" fmla="*/ 31 h 24736"/>
                <a:gd name="connsiteX1" fmla="*/ 339 w 50776"/>
                <a:gd name="connsiteY1" fmla="*/ 31 h 24736"/>
              </a:gdLst>
              <a:ahLst/>
              <a:cxnLst>
                <a:cxn ang="0">
                  <a:pos x="connsiteX0" y="connsiteY0"/>
                </a:cxn>
                <a:cxn ang="0">
                  <a:pos x="connsiteX1" y="connsiteY1"/>
                </a:cxn>
              </a:cxnLst>
              <a:rect l="l" t="t" r="r" b="b"/>
              <a:pathLst>
                <a:path w="50776" h="24736">
                  <a:moveTo>
                    <a:pt x="51116" y="31"/>
                  </a:moveTo>
                  <a:lnTo>
                    <a:pt x="339" y="31"/>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856" name="Graphic 3">
            <a:extLst>
              <a:ext uri="{FF2B5EF4-FFF2-40B4-BE49-F238E27FC236}">
                <a16:creationId xmlns:a16="http://schemas.microsoft.com/office/drawing/2014/main" id="{FF50A854-76FD-B55E-1724-63618709B307}"/>
              </a:ext>
            </a:extLst>
          </p:cNvPr>
          <p:cNvGrpSpPr/>
          <p:nvPr/>
        </p:nvGrpSpPr>
        <p:grpSpPr>
          <a:xfrm>
            <a:off x="7503638" y="1720193"/>
            <a:ext cx="24570" cy="33979"/>
            <a:chOff x="8012895" y="1682479"/>
            <a:chExt cx="50776" cy="70003"/>
          </a:xfrm>
        </p:grpSpPr>
        <p:sp>
          <p:nvSpPr>
            <p:cNvPr id="857" name="Freeform: Shape 856">
              <a:extLst>
                <a:ext uri="{FF2B5EF4-FFF2-40B4-BE49-F238E27FC236}">
                  <a16:creationId xmlns:a16="http://schemas.microsoft.com/office/drawing/2014/main" id="{BEE1331F-2A32-5079-E011-7AADB4D9C0E3}"/>
                </a:ext>
              </a:extLst>
            </p:cNvPr>
            <p:cNvSpPr/>
            <p:nvPr/>
          </p:nvSpPr>
          <p:spPr>
            <a:xfrm>
              <a:off x="8038373" y="1682479"/>
              <a:ext cx="17942" cy="70003"/>
            </a:xfrm>
            <a:custGeom>
              <a:avLst/>
              <a:gdLst>
                <a:gd name="connsiteX0" fmla="*/ 348 w 17942"/>
                <a:gd name="connsiteY0" fmla="*/ 31 h 70003"/>
                <a:gd name="connsiteX1" fmla="*/ 348 w 17942"/>
                <a:gd name="connsiteY1" fmla="*/ 70034 h 70003"/>
              </a:gdLst>
              <a:ahLst/>
              <a:cxnLst>
                <a:cxn ang="0">
                  <a:pos x="connsiteX0" y="connsiteY0"/>
                </a:cxn>
                <a:cxn ang="0">
                  <a:pos x="connsiteX1" y="connsiteY1"/>
                </a:cxn>
              </a:cxnLst>
              <a:rect l="l" t="t" r="r" b="b"/>
              <a:pathLst>
                <a:path w="17942" h="70003">
                  <a:moveTo>
                    <a:pt x="348" y="31"/>
                  </a:moveTo>
                  <a:lnTo>
                    <a:pt x="348" y="70034"/>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858" name="Freeform: Shape 857">
              <a:extLst>
                <a:ext uri="{FF2B5EF4-FFF2-40B4-BE49-F238E27FC236}">
                  <a16:creationId xmlns:a16="http://schemas.microsoft.com/office/drawing/2014/main" id="{354FC38A-1425-7CA6-7D60-8522C822B6D0}"/>
                </a:ext>
              </a:extLst>
            </p:cNvPr>
            <p:cNvSpPr/>
            <p:nvPr/>
          </p:nvSpPr>
          <p:spPr>
            <a:xfrm>
              <a:off x="8012895" y="1717605"/>
              <a:ext cx="50776" cy="24736"/>
            </a:xfrm>
            <a:custGeom>
              <a:avLst/>
              <a:gdLst>
                <a:gd name="connsiteX0" fmla="*/ 51125 w 50776"/>
                <a:gd name="connsiteY0" fmla="*/ 31 h 24736"/>
                <a:gd name="connsiteX1" fmla="*/ 348 w 50776"/>
                <a:gd name="connsiteY1" fmla="*/ 31 h 24736"/>
              </a:gdLst>
              <a:ahLst/>
              <a:cxnLst>
                <a:cxn ang="0">
                  <a:pos x="connsiteX0" y="connsiteY0"/>
                </a:cxn>
                <a:cxn ang="0">
                  <a:pos x="connsiteX1" y="connsiteY1"/>
                </a:cxn>
              </a:cxnLst>
              <a:rect l="l" t="t" r="r" b="b"/>
              <a:pathLst>
                <a:path w="50776" h="24736">
                  <a:moveTo>
                    <a:pt x="51125" y="31"/>
                  </a:moveTo>
                  <a:lnTo>
                    <a:pt x="348" y="31"/>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859" name="Graphic 3">
            <a:extLst>
              <a:ext uri="{FF2B5EF4-FFF2-40B4-BE49-F238E27FC236}">
                <a16:creationId xmlns:a16="http://schemas.microsoft.com/office/drawing/2014/main" id="{EC4E4AAD-C802-147D-46F4-CE1AEBC67393}"/>
              </a:ext>
            </a:extLst>
          </p:cNvPr>
          <p:cNvGrpSpPr/>
          <p:nvPr/>
        </p:nvGrpSpPr>
        <p:grpSpPr>
          <a:xfrm>
            <a:off x="7581779" y="1772542"/>
            <a:ext cx="24570" cy="33979"/>
            <a:chOff x="8174377" y="1790329"/>
            <a:chExt cx="50776" cy="70003"/>
          </a:xfrm>
        </p:grpSpPr>
        <p:sp>
          <p:nvSpPr>
            <p:cNvPr id="860" name="Freeform: Shape 859">
              <a:extLst>
                <a:ext uri="{FF2B5EF4-FFF2-40B4-BE49-F238E27FC236}">
                  <a16:creationId xmlns:a16="http://schemas.microsoft.com/office/drawing/2014/main" id="{17B11E07-BE5C-F344-BE54-90B4CD9AEF5E}"/>
                </a:ext>
              </a:extLst>
            </p:cNvPr>
            <p:cNvSpPr/>
            <p:nvPr/>
          </p:nvSpPr>
          <p:spPr>
            <a:xfrm>
              <a:off x="8199855" y="1790329"/>
              <a:ext cx="17942" cy="70003"/>
            </a:xfrm>
            <a:custGeom>
              <a:avLst/>
              <a:gdLst>
                <a:gd name="connsiteX0" fmla="*/ 357 w 17942"/>
                <a:gd name="connsiteY0" fmla="*/ 35 h 70003"/>
                <a:gd name="connsiteX1" fmla="*/ 357 w 17942"/>
                <a:gd name="connsiteY1" fmla="*/ 70039 h 70003"/>
              </a:gdLst>
              <a:ahLst/>
              <a:cxnLst>
                <a:cxn ang="0">
                  <a:pos x="connsiteX0" y="connsiteY0"/>
                </a:cxn>
                <a:cxn ang="0">
                  <a:pos x="connsiteX1" y="connsiteY1"/>
                </a:cxn>
              </a:cxnLst>
              <a:rect l="l" t="t" r="r" b="b"/>
              <a:pathLst>
                <a:path w="17942" h="70003">
                  <a:moveTo>
                    <a:pt x="357" y="35"/>
                  </a:moveTo>
                  <a:lnTo>
                    <a:pt x="357" y="70039"/>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861" name="Freeform: Shape 860">
              <a:extLst>
                <a:ext uri="{FF2B5EF4-FFF2-40B4-BE49-F238E27FC236}">
                  <a16:creationId xmlns:a16="http://schemas.microsoft.com/office/drawing/2014/main" id="{072752A8-E661-5B31-182A-DC92E6A11A08}"/>
                </a:ext>
              </a:extLst>
            </p:cNvPr>
            <p:cNvSpPr/>
            <p:nvPr/>
          </p:nvSpPr>
          <p:spPr>
            <a:xfrm>
              <a:off x="8174377" y="1825455"/>
              <a:ext cx="50776" cy="24736"/>
            </a:xfrm>
            <a:custGeom>
              <a:avLst/>
              <a:gdLst>
                <a:gd name="connsiteX0" fmla="*/ 51134 w 50776"/>
                <a:gd name="connsiteY0" fmla="*/ 35 h 24736"/>
                <a:gd name="connsiteX1" fmla="*/ 357 w 50776"/>
                <a:gd name="connsiteY1" fmla="*/ 35 h 24736"/>
              </a:gdLst>
              <a:ahLst/>
              <a:cxnLst>
                <a:cxn ang="0">
                  <a:pos x="connsiteX0" y="connsiteY0"/>
                </a:cxn>
                <a:cxn ang="0">
                  <a:pos x="connsiteX1" y="connsiteY1"/>
                </a:cxn>
              </a:cxnLst>
              <a:rect l="l" t="t" r="r" b="b"/>
              <a:pathLst>
                <a:path w="50776" h="24736">
                  <a:moveTo>
                    <a:pt x="51134" y="35"/>
                  </a:moveTo>
                  <a:lnTo>
                    <a:pt x="357" y="35"/>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862" name="Graphic 3">
            <a:extLst>
              <a:ext uri="{FF2B5EF4-FFF2-40B4-BE49-F238E27FC236}">
                <a16:creationId xmlns:a16="http://schemas.microsoft.com/office/drawing/2014/main" id="{E9547DF9-40BD-621E-01DD-A919B6238AA9}"/>
              </a:ext>
            </a:extLst>
          </p:cNvPr>
          <p:cNvGrpSpPr/>
          <p:nvPr/>
        </p:nvGrpSpPr>
        <p:grpSpPr>
          <a:xfrm>
            <a:off x="7602356" y="1772542"/>
            <a:ext cx="24570" cy="33979"/>
            <a:chOff x="8216900" y="1790329"/>
            <a:chExt cx="50776" cy="70003"/>
          </a:xfrm>
        </p:grpSpPr>
        <p:sp>
          <p:nvSpPr>
            <p:cNvPr id="863" name="Freeform: Shape 862">
              <a:extLst>
                <a:ext uri="{FF2B5EF4-FFF2-40B4-BE49-F238E27FC236}">
                  <a16:creationId xmlns:a16="http://schemas.microsoft.com/office/drawing/2014/main" id="{DC2E94BB-36D9-7225-9226-36B9A6461601}"/>
                </a:ext>
              </a:extLst>
            </p:cNvPr>
            <p:cNvSpPr/>
            <p:nvPr/>
          </p:nvSpPr>
          <p:spPr>
            <a:xfrm>
              <a:off x="8242378" y="1790329"/>
              <a:ext cx="17942" cy="70003"/>
            </a:xfrm>
            <a:custGeom>
              <a:avLst/>
              <a:gdLst>
                <a:gd name="connsiteX0" fmla="*/ 360 w 17942"/>
                <a:gd name="connsiteY0" fmla="*/ 35 h 70003"/>
                <a:gd name="connsiteX1" fmla="*/ 360 w 17942"/>
                <a:gd name="connsiteY1" fmla="*/ 70039 h 70003"/>
              </a:gdLst>
              <a:ahLst/>
              <a:cxnLst>
                <a:cxn ang="0">
                  <a:pos x="connsiteX0" y="connsiteY0"/>
                </a:cxn>
                <a:cxn ang="0">
                  <a:pos x="connsiteX1" y="connsiteY1"/>
                </a:cxn>
              </a:cxnLst>
              <a:rect l="l" t="t" r="r" b="b"/>
              <a:pathLst>
                <a:path w="17942" h="70003">
                  <a:moveTo>
                    <a:pt x="360" y="35"/>
                  </a:moveTo>
                  <a:lnTo>
                    <a:pt x="360" y="70039"/>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864" name="Freeform: Shape 863">
              <a:extLst>
                <a:ext uri="{FF2B5EF4-FFF2-40B4-BE49-F238E27FC236}">
                  <a16:creationId xmlns:a16="http://schemas.microsoft.com/office/drawing/2014/main" id="{EBEA9D38-21A3-2B00-3F6D-360A53658358}"/>
                </a:ext>
              </a:extLst>
            </p:cNvPr>
            <p:cNvSpPr/>
            <p:nvPr/>
          </p:nvSpPr>
          <p:spPr>
            <a:xfrm>
              <a:off x="8216900" y="1825455"/>
              <a:ext cx="50776" cy="24736"/>
            </a:xfrm>
            <a:custGeom>
              <a:avLst/>
              <a:gdLst>
                <a:gd name="connsiteX0" fmla="*/ 51137 w 50776"/>
                <a:gd name="connsiteY0" fmla="*/ 35 h 24736"/>
                <a:gd name="connsiteX1" fmla="*/ 360 w 50776"/>
                <a:gd name="connsiteY1" fmla="*/ 35 h 24736"/>
              </a:gdLst>
              <a:ahLst/>
              <a:cxnLst>
                <a:cxn ang="0">
                  <a:pos x="connsiteX0" y="connsiteY0"/>
                </a:cxn>
                <a:cxn ang="0">
                  <a:pos x="connsiteX1" y="connsiteY1"/>
                </a:cxn>
              </a:cxnLst>
              <a:rect l="l" t="t" r="r" b="b"/>
              <a:pathLst>
                <a:path w="50776" h="24736">
                  <a:moveTo>
                    <a:pt x="51137" y="35"/>
                  </a:moveTo>
                  <a:lnTo>
                    <a:pt x="360" y="35"/>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865" name="Graphic 3">
            <a:extLst>
              <a:ext uri="{FF2B5EF4-FFF2-40B4-BE49-F238E27FC236}">
                <a16:creationId xmlns:a16="http://schemas.microsoft.com/office/drawing/2014/main" id="{1618A541-90CA-CA2F-AEC2-110B4C679BB9}"/>
              </a:ext>
            </a:extLst>
          </p:cNvPr>
          <p:cNvGrpSpPr/>
          <p:nvPr/>
        </p:nvGrpSpPr>
        <p:grpSpPr>
          <a:xfrm>
            <a:off x="7616508" y="1772542"/>
            <a:ext cx="24570" cy="33979"/>
            <a:chOff x="8246146" y="1790329"/>
            <a:chExt cx="50776" cy="70003"/>
          </a:xfrm>
        </p:grpSpPr>
        <p:sp>
          <p:nvSpPr>
            <p:cNvPr id="866" name="Freeform: Shape 865">
              <a:extLst>
                <a:ext uri="{FF2B5EF4-FFF2-40B4-BE49-F238E27FC236}">
                  <a16:creationId xmlns:a16="http://schemas.microsoft.com/office/drawing/2014/main" id="{2F7EED6B-43D6-4A54-DA76-311ACA5FFBFD}"/>
                </a:ext>
              </a:extLst>
            </p:cNvPr>
            <p:cNvSpPr/>
            <p:nvPr/>
          </p:nvSpPr>
          <p:spPr>
            <a:xfrm>
              <a:off x="8271625" y="1790329"/>
              <a:ext cx="17942" cy="70003"/>
            </a:xfrm>
            <a:custGeom>
              <a:avLst/>
              <a:gdLst>
                <a:gd name="connsiteX0" fmla="*/ 361 w 17942"/>
                <a:gd name="connsiteY0" fmla="*/ 35 h 70003"/>
                <a:gd name="connsiteX1" fmla="*/ 361 w 17942"/>
                <a:gd name="connsiteY1" fmla="*/ 70039 h 70003"/>
              </a:gdLst>
              <a:ahLst/>
              <a:cxnLst>
                <a:cxn ang="0">
                  <a:pos x="connsiteX0" y="connsiteY0"/>
                </a:cxn>
                <a:cxn ang="0">
                  <a:pos x="connsiteX1" y="connsiteY1"/>
                </a:cxn>
              </a:cxnLst>
              <a:rect l="l" t="t" r="r" b="b"/>
              <a:pathLst>
                <a:path w="17942" h="70003">
                  <a:moveTo>
                    <a:pt x="361" y="35"/>
                  </a:moveTo>
                  <a:lnTo>
                    <a:pt x="361" y="70039"/>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867" name="Freeform: Shape 866">
              <a:extLst>
                <a:ext uri="{FF2B5EF4-FFF2-40B4-BE49-F238E27FC236}">
                  <a16:creationId xmlns:a16="http://schemas.microsoft.com/office/drawing/2014/main" id="{EE7B8884-A096-D4B7-E922-F1EB312DC6CB}"/>
                </a:ext>
              </a:extLst>
            </p:cNvPr>
            <p:cNvSpPr/>
            <p:nvPr/>
          </p:nvSpPr>
          <p:spPr>
            <a:xfrm>
              <a:off x="8246146" y="1825455"/>
              <a:ext cx="50776" cy="24736"/>
            </a:xfrm>
            <a:custGeom>
              <a:avLst/>
              <a:gdLst>
                <a:gd name="connsiteX0" fmla="*/ 51138 w 50776"/>
                <a:gd name="connsiteY0" fmla="*/ 35 h 24736"/>
                <a:gd name="connsiteX1" fmla="*/ 361 w 50776"/>
                <a:gd name="connsiteY1" fmla="*/ 35 h 24736"/>
              </a:gdLst>
              <a:ahLst/>
              <a:cxnLst>
                <a:cxn ang="0">
                  <a:pos x="connsiteX0" y="connsiteY0"/>
                </a:cxn>
                <a:cxn ang="0">
                  <a:pos x="connsiteX1" y="connsiteY1"/>
                </a:cxn>
              </a:cxnLst>
              <a:rect l="l" t="t" r="r" b="b"/>
              <a:pathLst>
                <a:path w="50776" h="24736">
                  <a:moveTo>
                    <a:pt x="51138" y="35"/>
                  </a:moveTo>
                  <a:lnTo>
                    <a:pt x="361" y="35"/>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868" name="Graphic 3">
            <a:extLst>
              <a:ext uri="{FF2B5EF4-FFF2-40B4-BE49-F238E27FC236}">
                <a16:creationId xmlns:a16="http://schemas.microsoft.com/office/drawing/2014/main" id="{12185064-0D1A-A5A2-E58E-7F438FB14C65}"/>
              </a:ext>
            </a:extLst>
          </p:cNvPr>
          <p:cNvGrpSpPr/>
          <p:nvPr/>
        </p:nvGrpSpPr>
        <p:grpSpPr>
          <a:xfrm>
            <a:off x="7619026" y="1772542"/>
            <a:ext cx="24570" cy="33979"/>
            <a:chOff x="8251350" y="1790329"/>
            <a:chExt cx="50776" cy="70003"/>
          </a:xfrm>
        </p:grpSpPr>
        <p:sp>
          <p:nvSpPr>
            <p:cNvPr id="869" name="Freeform: Shape 868">
              <a:extLst>
                <a:ext uri="{FF2B5EF4-FFF2-40B4-BE49-F238E27FC236}">
                  <a16:creationId xmlns:a16="http://schemas.microsoft.com/office/drawing/2014/main" id="{C403E085-B6A7-4806-7EE6-7B90E1173EAE}"/>
                </a:ext>
              </a:extLst>
            </p:cNvPr>
            <p:cNvSpPr/>
            <p:nvPr/>
          </p:nvSpPr>
          <p:spPr>
            <a:xfrm>
              <a:off x="8276828" y="1790329"/>
              <a:ext cx="17942" cy="70003"/>
            </a:xfrm>
            <a:custGeom>
              <a:avLst/>
              <a:gdLst>
                <a:gd name="connsiteX0" fmla="*/ 362 w 17942"/>
                <a:gd name="connsiteY0" fmla="*/ 35 h 70003"/>
                <a:gd name="connsiteX1" fmla="*/ 362 w 17942"/>
                <a:gd name="connsiteY1" fmla="*/ 70039 h 70003"/>
              </a:gdLst>
              <a:ahLst/>
              <a:cxnLst>
                <a:cxn ang="0">
                  <a:pos x="connsiteX0" y="connsiteY0"/>
                </a:cxn>
                <a:cxn ang="0">
                  <a:pos x="connsiteX1" y="connsiteY1"/>
                </a:cxn>
              </a:cxnLst>
              <a:rect l="l" t="t" r="r" b="b"/>
              <a:pathLst>
                <a:path w="17942" h="70003">
                  <a:moveTo>
                    <a:pt x="362" y="35"/>
                  </a:moveTo>
                  <a:lnTo>
                    <a:pt x="362" y="70039"/>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870" name="Freeform: Shape 869">
              <a:extLst>
                <a:ext uri="{FF2B5EF4-FFF2-40B4-BE49-F238E27FC236}">
                  <a16:creationId xmlns:a16="http://schemas.microsoft.com/office/drawing/2014/main" id="{4646B730-8D50-A6B1-B3ED-C639313E0449}"/>
                </a:ext>
              </a:extLst>
            </p:cNvPr>
            <p:cNvSpPr/>
            <p:nvPr/>
          </p:nvSpPr>
          <p:spPr>
            <a:xfrm>
              <a:off x="8251350" y="1825455"/>
              <a:ext cx="50776" cy="24736"/>
            </a:xfrm>
            <a:custGeom>
              <a:avLst/>
              <a:gdLst>
                <a:gd name="connsiteX0" fmla="*/ 51139 w 50776"/>
                <a:gd name="connsiteY0" fmla="*/ 35 h 24736"/>
                <a:gd name="connsiteX1" fmla="*/ 362 w 50776"/>
                <a:gd name="connsiteY1" fmla="*/ 35 h 24736"/>
              </a:gdLst>
              <a:ahLst/>
              <a:cxnLst>
                <a:cxn ang="0">
                  <a:pos x="connsiteX0" y="connsiteY0"/>
                </a:cxn>
                <a:cxn ang="0">
                  <a:pos x="connsiteX1" y="connsiteY1"/>
                </a:cxn>
              </a:cxnLst>
              <a:rect l="l" t="t" r="r" b="b"/>
              <a:pathLst>
                <a:path w="50776" h="24736">
                  <a:moveTo>
                    <a:pt x="51139" y="35"/>
                  </a:moveTo>
                  <a:lnTo>
                    <a:pt x="362" y="35"/>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871" name="Graphic 3">
            <a:extLst>
              <a:ext uri="{FF2B5EF4-FFF2-40B4-BE49-F238E27FC236}">
                <a16:creationId xmlns:a16="http://schemas.microsoft.com/office/drawing/2014/main" id="{DE7132B5-619E-DFF3-72CF-D6BE1C51A54D}"/>
              </a:ext>
            </a:extLst>
          </p:cNvPr>
          <p:cNvGrpSpPr/>
          <p:nvPr/>
        </p:nvGrpSpPr>
        <p:grpSpPr>
          <a:xfrm>
            <a:off x="7694822" y="1772542"/>
            <a:ext cx="24570" cy="33979"/>
            <a:chOff x="8407987" y="1790329"/>
            <a:chExt cx="50776" cy="70003"/>
          </a:xfrm>
        </p:grpSpPr>
        <p:sp>
          <p:nvSpPr>
            <p:cNvPr id="872" name="Freeform: Shape 871">
              <a:extLst>
                <a:ext uri="{FF2B5EF4-FFF2-40B4-BE49-F238E27FC236}">
                  <a16:creationId xmlns:a16="http://schemas.microsoft.com/office/drawing/2014/main" id="{5CC43F20-B871-710F-8BBC-476C6E9C9A4D}"/>
                </a:ext>
              </a:extLst>
            </p:cNvPr>
            <p:cNvSpPr/>
            <p:nvPr/>
          </p:nvSpPr>
          <p:spPr>
            <a:xfrm>
              <a:off x="8433465" y="1790329"/>
              <a:ext cx="17942" cy="70003"/>
            </a:xfrm>
            <a:custGeom>
              <a:avLst/>
              <a:gdLst>
                <a:gd name="connsiteX0" fmla="*/ 370 w 17942"/>
                <a:gd name="connsiteY0" fmla="*/ 35 h 70003"/>
                <a:gd name="connsiteX1" fmla="*/ 370 w 17942"/>
                <a:gd name="connsiteY1" fmla="*/ 70039 h 70003"/>
              </a:gdLst>
              <a:ahLst/>
              <a:cxnLst>
                <a:cxn ang="0">
                  <a:pos x="connsiteX0" y="connsiteY0"/>
                </a:cxn>
                <a:cxn ang="0">
                  <a:pos x="connsiteX1" y="connsiteY1"/>
                </a:cxn>
              </a:cxnLst>
              <a:rect l="l" t="t" r="r" b="b"/>
              <a:pathLst>
                <a:path w="17942" h="70003">
                  <a:moveTo>
                    <a:pt x="370" y="35"/>
                  </a:moveTo>
                  <a:lnTo>
                    <a:pt x="370" y="70039"/>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873" name="Freeform: Shape 872">
              <a:extLst>
                <a:ext uri="{FF2B5EF4-FFF2-40B4-BE49-F238E27FC236}">
                  <a16:creationId xmlns:a16="http://schemas.microsoft.com/office/drawing/2014/main" id="{D19B0519-4A6D-4070-50B6-D065CD8E0B85}"/>
                </a:ext>
              </a:extLst>
            </p:cNvPr>
            <p:cNvSpPr/>
            <p:nvPr/>
          </p:nvSpPr>
          <p:spPr>
            <a:xfrm>
              <a:off x="8407987" y="1825455"/>
              <a:ext cx="50776" cy="24736"/>
            </a:xfrm>
            <a:custGeom>
              <a:avLst/>
              <a:gdLst>
                <a:gd name="connsiteX0" fmla="*/ 51147 w 50776"/>
                <a:gd name="connsiteY0" fmla="*/ 35 h 24736"/>
                <a:gd name="connsiteX1" fmla="*/ 370 w 50776"/>
                <a:gd name="connsiteY1" fmla="*/ 35 h 24736"/>
              </a:gdLst>
              <a:ahLst/>
              <a:cxnLst>
                <a:cxn ang="0">
                  <a:pos x="connsiteX0" y="connsiteY0"/>
                </a:cxn>
                <a:cxn ang="0">
                  <a:pos x="connsiteX1" y="connsiteY1"/>
                </a:cxn>
              </a:cxnLst>
              <a:rect l="l" t="t" r="r" b="b"/>
              <a:pathLst>
                <a:path w="50776" h="24736">
                  <a:moveTo>
                    <a:pt x="51147" y="35"/>
                  </a:moveTo>
                  <a:lnTo>
                    <a:pt x="370" y="35"/>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874" name="Graphic 3">
            <a:extLst>
              <a:ext uri="{FF2B5EF4-FFF2-40B4-BE49-F238E27FC236}">
                <a16:creationId xmlns:a16="http://schemas.microsoft.com/office/drawing/2014/main" id="{95AFCE66-E90D-A2C6-C530-5577E89772C7}"/>
              </a:ext>
            </a:extLst>
          </p:cNvPr>
          <p:cNvGrpSpPr/>
          <p:nvPr/>
        </p:nvGrpSpPr>
        <p:grpSpPr>
          <a:xfrm>
            <a:off x="7772876" y="1772542"/>
            <a:ext cx="24570" cy="33979"/>
            <a:chOff x="8569289" y="1790329"/>
            <a:chExt cx="50776" cy="70003"/>
          </a:xfrm>
        </p:grpSpPr>
        <p:sp>
          <p:nvSpPr>
            <p:cNvPr id="875" name="Freeform: Shape 874">
              <a:extLst>
                <a:ext uri="{FF2B5EF4-FFF2-40B4-BE49-F238E27FC236}">
                  <a16:creationId xmlns:a16="http://schemas.microsoft.com/office/drawing/2014/main" id="{1A4DC53A-AC4D-0ADB-E942-7CF4E90F9D83}"/>
                </a:ext>
              </a:extLst>
            </p:cNvPr>
            <p:cNvSpPr/>
            <p:nvPr/>
          </p:nvSpPr>
          <p:spPr>
            <a:xfrm>
              <a:off x="8594767" y="1790329"/>
              <a:ext cx="17942" cy="70003"/>
            </a:xfrm>
            <a:custGeom>
              <a:avLst/>
              <a:gdLst>
                <a:gd name="connsiteX0" fmla="*/ 379 w 17942"/>
                <a:gd name="connsiteY0" fmla="*/ 35 h 70003"/>
                <a:gd name="connsiteX1" fmla="*/ 379 w 17942"/>
                <a:gd name="connsiteY1" fmla="*/ 70039 h 70003"/>
              </a:gdLst>
              <a:ahLst/>
              <a:cxnLst>
                <a:cxn ang="0">
                  <a:pos x="connsiteX0" y="connsiteY0"/>
                </a:cxn>
                <a:cxn ang="0">
                  <a:pos x="connsiteX1" y="connsiteY1"/>
                </a:cxn>
              </a:cxnLst>
              <a:rect l="l" t="t" r="r" b="b"/>
              <a:pathLst>
                <a:path w="17942" h="70003">
                  <a:moveTo>
                    <a:pt x="379" y="35"/>
                  </a:moveTo>
                  <a:lnTo>
                    <a:pt x="379" y="70039"/>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876" name="Freeform: Shape 875">
              <a:extLst>
                <a:ext uri="{FF2B5EF4-FFF2-40B4-BE49-F238E27FC236}">
                  <a16:creationId xmlns:a16="http://schemas.microsoft.com/office/drawing/2014/main" id="{8C02D6E2-5CC1-7814-CA28-FFAA34498719}"/>
                </a:ext>
              </a:extLst>
            </p:cNvPr>
            <p:cNvSpPr/>
            <p:nvPr/>
          </p:nvSpPr>
          <p:spPr>
            <a:xfrm>
              <a:off x="8569289" y="1825455"/>
              <a:ext cx="50776" cy="24736"/>
            </a:xfrm>
            <a:custGeom>
              <a:avLst/>
              <a:gdLst>
                <a:gd name="connsiteX0" fmla="*/ 51156 w 50776"/>
                <a:gd name="connsiteY0" fmla="*/ 35 h 24736"/>
                <a:gd name="connsiteX1" fmla="*/ 379 w 50776"/>
                <a:gd name="connsiteY1" fmla="*/ 35 h 24736"/>
              </a:gdLst>
              <a:ahLst/>
              <a:cxnLst>
                <a:cxn ang="0">
                  <a:pos x="connsiteX0" y="connsiteY0"/>
                </a:cxn>
                <a:cxn ang="0">
                  <a:pos x="connsiteX1" y="connsiteY1"/>
                </a:cxn>
              </a:cxnLst>
              <a:rect l="l" t="t" r="r" b="b"/>
              <a:pathLst>
                <a:path w="50776" h="24736">
                  <a:moveTo>
                    <a:pt x="51156" y="35"/>
                  </a:moveTo>
                  <a:lnTo>
                    <a:pt x="379" y="35"/>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877" name="Graphic 3">
            <a:extLst>
              <a:ext uri="{FF2B5EF4-FFF2-40B4-BE49-F238E27FC236}">
                <a16:creationId xmlns:a16="http://schemas.microsoft.com/office/drawing/2014/main" id="{5E923696-F163-9268-F1F5-5BF81D49DB45}"/>
              </a:ext>
            </a:extLst>
          </p:cNvPr>
          <p:cNvGrpSpPr/>
          <p:nvPr/>
        </p:nvGrpSpPr>
        <p:grpSpPr>
          <a:xfrm>
            <a:off x="7779128" y="1772542"/>
            <a:ext cx="24570" cy="33979"/>
            <a:chOff x="8582207" y="1790329"/>
            <a:chExt cx="50776" cy="70003"/>
          </a:xfrm>
        </p:grpSpPr>
        <p:sp>
          <p:nvSpPr>
            <p:cNvPr id="878" name="Freeform: Shape 877">
              <a:extLst>
                <a:ext uri="{FF2B5EF4-FFF2-40B4-BE49-F238E27FC236}">
                  <a16:creationId xmlns:a16="http://schemas.microsoft.com/office/drawing/2014/main" id="{B434ACA1-B733-7D27-0C5C-66528D81D242}"/>
                </a:ext>
              </a:extLst>
            </p:cNvPr>
            <p:cNvSpPr/>
            <p:nvPr/>
          </p:nvSpPr>
          <p:spPr>
            <a:xfrm>
              <a:off x="8607686" y="1790329"/>
              <a:ext cx="17942" cy="70003"/>
            </a:xfrm>
            <a:custGeom>
              <a:avLst/>
              <a:gdLst>
                <a:gd name="connsiteX0" fmla="*/ 380 w 17942"/>
                <a:gd name="connsiteY0" fmla="*/ 35 h 70003"/>
                <a:gd name="connsiteX1" fmla="*/ 380 w 17942"/>
                <a:gd name="connsiteY1" fmla="*/ 70039 h 70003"/>
              </a:gdLst>
              <a:ahLst/>
              <a:cxnLst>
                <a:cxn ang="0">
                  <a:pos x="connsiteX0" y="connsiteY0"/>
                </a:cxn>
                <a:cxn ang="0">
                  <a:pos x="connsiteX1" y="connsiteY1"/>
                </a:cxn>
              </a:cxnLst>
              <a:rect l="l" t="t" r="r" b="b"/>
              <a:pathLst>
                <a:path w="17942" h="70003">
                  <a:moveTo>
                    <a:pt x="380" y="35"/>
                  </a:moveTo>
                  <a:lnTo>
                    <a:pt x="380" y="70039"/>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879" name="Freeform: Shape 878">
              <a:extLst>
                <a:ext uri="{FF2B5EF4-FFF2-40B4-BE49-F238E27FC236}">
                  <a16:creationId xmlns:a16="http://schemas.microsoft.com/office/drawing/2014/main" id="{05A9F65C-7500-650A-1491-5042725161C0}"/>
                </a:ext>
              </a:extLst>
            </p:cNvPr>
            <p:cNvSpPr/>
            <p:nvPr/>
          </p:nvSpPr>
          <p:spPr>
            <a:xfrm>
              <a:off x="8582207" y="1825455"/>
              <a:ext cx="50776" cy="24736"/>
            </a:xfrm>
            <a:custGeom>
              <a:avLst/>
              <a:gdLst>
                <a:gd name="connsiteX0" fmla="*/ 51157 w 50776"/>
                <a:gd name="connsiteY0" fmla="*/ 35 h 24736"/>
                <a:gd name="connsiteX1" fmla="*/ 380 w 50776"/>
                <a:gd name="connsiteY1" fmla="*/ 35 h 24736"/>
              </a:gdLst>
              <a:ahLst/>
              <a:cxnLst>
                <a:cxn ang="0">
                  <a:pos x="connsiteX0" y="connsiteY0"/>
                </a:cxn>
                <a:cxn ang="0">
                  <a:pos x="connsiteX1" y="connsiteY1"/>
                </a:cxn>
              </a:cxnLst>
              <a:rect l="l" t="t" r="r" b="b"/>
              <a:pathLst>
                <a:path w="50776" h="24736">
                  <a:moveTo>
                    <a:pt x="51157" y="35"/>
                  </a:moveTo>
                  <a:lnTo>
                    <a:pt x="380" y="35"/>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880" name="Graphic 3">
            <a:extLst>
              <a:ext uri="{FF2B5EF4-FFF2-40B4-BE49-F238E27FC236}">
                <a16:creationId xmlns:a16="http://schemas.microsoft.com/office/drawing/2014/main" id="{DB4CC380-99E8-D74C-E606-6319905D17E6}"/>
              </a:ext>
            </a:extLst>
          </p:cNvPr>
          <p:cNvGrpSpPr/>
          <p:nvPr/>
        </p:nvGrpSpPr>
        <p:grpSpPr>
          <a:xfrm>
            <a:off x="7854317" y="1772542"/>
            <a:ext cx="24570" cy="33979"/>
            <a:chOff x="8737589" y="1790329"/>
            <a:chExt cx="50776" cy="70003"/>
          </a:xfrm>
        </p:grpSpPr>
        <p:sp>
          <p:nvSpPr>
            <p:cNvPr id="881" name="Freeform: Shape 880">
              <a:extLst>
                <a:ext uri="{FF2B5EF4-FFF2-40B4-BE49-F238E27FC236}">
                  <a16:creationId xmlns:a16="http://schemas.microsoft.com/office/drawing/2014/main" id="{FAF038A5-E5AD-06E2-0C00-59CFF4A4C9B6}"/>
                </a:ext>
              </a:extLst>
            </p:cNvPr>
            <p:cNvSpPr/>
            <p:nvPr/>
          </p:nvSpPr>
          <p:spPr>
            <a:xfrm>
              <a:off x="8763067" y="1790329"/>
              <a:ext cx="17942" cy="70003"/>
            </a:xfrm>
            <a:custGeom>
              <a:avLst/>
              <a:gdLst>
                <a:gd name="connsiteX0" fmla="*/ 389 w 17942"/>
                <a:gd name="connsiteY0" fmla="*/ 35 h 70003"/>
                <a:gd name="connsiteX1" fmla="*/ 389 w 17942"/>
                <a:gd name="connsiteY1" fmla="*/ 70039 h 70003"/>
              </a:gdLst>
              <a:ahLst/>
              <a:cxnLst>
                <a:cxn ang="0">
                  <a:pos x="connsiteX0" y="connsiteY0"/>
                </a:cxn>
                <a:cxn ang="0">
                  <a:pos x="connsiteX1" y="connsiteY1"/>
                </a:cxn>
              </a:cxnLst>
              <a:rect l="l" t="t" r="r" b="b"/>
              <a:pathLst>
                <a:path w="17942" h="70003">
                  <a:moveTo>
                    <a:pt x="389" y="35"/>
                  </a:moveTo>
                  <a:lnTo>
                    <a:pt x="389" y="70039"/>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882" name="Freeform: Shape 881">
              <a:extLst>
                <a:ext uri="{FF2B5EF4-FFF2-40B4-BE49-F238E27FC236}">
                  <a16:creationId xmlns:a16="http://schemas.microsoft.com/office/drawing/2014/main" id="{F3D3F60F-5B6B-A343-A5AE-030D06CBE212}"/>
                </a:ext>
              </a:extLst>
            </p:cNvPr>
            <p:cNvSpPr/>
            <p:nvPr/>
          </p:nvSpPr>
          <p:spPr>
            <a:xfrm>
              <a:off x="8737589" y="1825455"/>
              <a:ext cx="50776" cy="24736"/>
            </a:xfrm>
            <a:custGeom>
              <a:avLst/>
              <a:gdLst>
                <a:gd name="connsiteX0" fmla="*/ 51166 w 50776"/>
                <a:gd name="connsiteY0" fmla="*/ 35 h 24736"/>
                <a:gd name="connsiteX1" fmla="*/ 389 w 50776"/>
                <a:gd name="connsiteY1" fmla="*/ 35 h 24736"/>
              </a:gdLst>
              <a:ahLst/>
              <a:cxnLst>
                <a:cxn ang="0">
                  <a:pos x="connsiteX0" y="connsiteY0"/>
                </a:cxn>
                <a:cxn ang="0">
                  <a:pos x="connsiteX1" y="connsiteY1"/>
                </a:cxn>
              </a:cxnLst>
              <a:rect l="l" t="t" r="r" b="b"/>
              <a:pathLst>
                <a:path w="50776" h="24736">
                  <a:moveTo>
                    <a:pt x="51166" y="35"/>
                  </a:moveTo>
                  <a:lnTo>
                    <a:pt x="389" y="35"/>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883" name="Graphic 3">
            <a:extLst>
              <a:ext uri="{FF2B5EF4-FFF2-40B4-BE49-F238E27FC236}">
                <a16:creationId xmlns:a16="http://schemas.microsoft.com/office/drawing/2014/main" id="{9D1A1942-EC18-A8A5-0958-AA251F922058}"/>
              </a:ext>
            </a:extLst>
          </p:cNvPr>
          <p:cNvGrpSpPr/>
          <p:nvPr/>
        </p:nvGrpSpPr>
        <p:grpSpPr>
          <a:xfrm>
            <a:off x="7963714" y="1772542"/>
            <a:ext cx="24570" cy="33979"/>
            <a:chOff x="8963663" y="1790329"/>
            <a:chExt cx="50776" cy="70003"/>
          </a:xfrm>
        </p:grpSpPr>
        <p:sp>
          <p:nvSpPr>
            <p:cNvPr id="884" name="Freeform: Shape 883">
              <a:extLst>
                <a:ext uri="{FF2B5EF4-FFF2-40B4-BE49-F238E27FC236}">
                  <a16:creationId xmlns:a16="http://schemas.microsoft.com/office/drawing/2014/main" id="{58F31279-C49E-67FF-C354-3C3D6C677DA9}"/>
                </a:ext>
              </a:extLst>
            </p:cNvPr>
            <p:cNvSpPr/>
            <p:nvPr/>
          </p:nvSpPr>
          <p:spPr>
            <a:xfrm>
              <a:off x="8989141" y="1790329"/>
              <a:ext cx="17942" cy="70003"/>
            </a:xfrm>
            <a:custGeom>
              <a:avLst/>
              <a:gdLst>
                <a:gd name="connsiteX0" fmla="*/ 401 w 17942"/>
                <a:gd name="connsiteY0" fmla="*/ 35 h 70003"/>
                <a:gd name="connsiteX1" fmla="*/ 401 w 17942"/>
                <a:gd name="connsiteY1" fmla="*/ 70039 h 70003"/>
              </a:gdLst>
              <a:ahLst/>
              <a:cxnLst>
                <a:cxn ang="0">
                  <a:pos x="connsiteX0" y="connsiteY0"/>
                </a:cxn>
                <a:cxn ang="0">
                  <a:pos x="connsiteX1" y="connsiteY1"/>
                </a:cxn>
              </a:cxnLst>
              <a:rect l="l" t="t" r="r" b="b"/>
              <a:pathLst>
                <a:path w="17942" h="70003">
                  <a:moveTo>
                    <a:pt x="401" y="35"/>
                  </a:moveTo>
                  <a:lnTo>
                    <a:pt x="401" y="70039"/>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885" name="Freeform: Shape 884">
              <a:extLst>
                <a:ext uri="{FF2B5EF4-FFF2-40B4-BE49-F238E27FC236}">
                  <a16:creationId xmlns:a16="http://schemas.microsoft.com/office/drawing/2014/main" id="{6D86812A-672C-18F7-2862-22347F9F5432}"/>
                </a:ext>
              </a:extLst>
            </p:cNvPr>
            <p:cNvSpPr/>
            <p:nvPr/>
          </p:nvSpPr>
          <p:spPr>
            <a:xfrm>
              <a:off x="8963663" y="1825455"/>
              <a:ext cx="50776" cy="24736"/>
            </a:xfrm>
            <a:custGeom>
              <a:avLst/>
              <a:gdLst>
                <a:gd name="connsiteX0" fmla="*/ 51178 w 50776"/>
                <a:gd name="connsiteY0" fmla="*/ 35 h 24736"/>
                <a:gd name="connsiteX1" fmla="*/ 401 w 50776"/>
                <a:gd name="connsiteY1" fmla="*/ 35 h 24736"/>
              </a:gdLst>
              <a:ahLst/>
              <a:cxnLst>
                <a:cxn ang="0">
                  <a:pos x="connsiteX0" y="connsiteY0"/>
                </a:cxn>
                <a:cxn ang="0">
                  <a:pos x="connsiteX1" y="connsiteY1"/>
                </a:cxn>
              </a:cxnLst>
              <a:rect l="l" t="t" r="r" b="b"/>
              <a:pathLst>
                <a:path w="50776" h="24736">
                  <a:moveTo>
                    <a:pt x="51178" y="35"/>
                  </a:moveTo>
                  <a:lnTo>
                    <a:pt x="401" y="35"/>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886" name="Graphic 3">
            <a:extLst>
              <a:ext uri="{FF2B5EF4-FFF2-40B4-BE49-F238E27FC236}">
                <a16:creationId xmlns:a16="http://schemas.microsoft.com/office/drawing/2014/main" id="{7DB7C4D5-5C45-F959-875F-DFABDCD792DF}"/>
              </a:ext>
            </a:extLst>
          </p:cNvPr>
          <p:cNvGrpSpPr/>
          <p:nvPr/>
        </p:nvGrpSpPr>
        <p:grpSpPr>
          <a:xfrm>
            <a:off x="7976997" y="1772542"/>
            <a:ext cx="24570" cy="33979"/>
            <a:chOff x="8991115" y="1790329"/>
            <a:chExt cx="50776" cy="70003"/>
          </a:xfrm>
        </p:grpSpPr>
        <p:sp>
          <p:nvSpPr>
            <p:cNvPr id="887" name="Freeform: Shape 886">
              <a:extLst>
                <a:ext uri="{FF2B5EF4-FFF2-40B4-BE49-F238E27FC236}">
                  <a16:creationId xmlns:a16="http://schemas.microsoft.com/office/drawing/2014/main" id="{965AFC41-584E-097E-0EFB-3180B34685E9}"/>
                </a:ext>
              </a:extLst>
            </p:cNvPr>
            <p:cNvSpPr/>
            <p:nvPr/>
          </p:nvSpPr>
          <p:spPr>
            <a:xfrm>
              <a:off x="9016593" y="1790329"/>
              <a:ext cx="17942" cy="70003"/>
            </a:xfrm>
            <a:custGeom>
              <a:avLst/>
              <a:gdLst>
                <a:gd name="connsiteX0" fmla="*/ 403 w 17942"/>
                <a:gd name="connsiteY0" fmla="*/ 35 h 70003"/>
                <a:gd name="connsiteX1" fmla="*/ 403 w 17942"/>
                <a:gd name="connsiteY1" fmla="*/ 70039 h 70003"/>
              </a:gdLst>
              <a:ahLst/>
              <a:cxnLst>
                <a:cxn ang="0">
                  <a:pos x="connsiteX0" y="connsiteY0"/>
                </a:cxn>
                <a:cxn ang="0">
                  <a:pos x="connsiteX1" y="connsiteY1"/>
                </a:cxn>
              </a:cxnLst>
              <a:rect l="l" t="t" r="r" b="b"/>
              <a:pathLst>
                <a:path w="17942" h="70003">
                  <a:moveTo>
                    <a:pt x="403" y="35"/>
                  </a:moveTo>
                  <a:lnTo>
                    <a:pt x="403" y="70039"/>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888" name="Freeform: Shape 887">
              <a:extLst>
                <a:ext uri="{FF2B5EF4-FFF2-40B4-BE49-F238E27FC236}">
                  <a16:creationId xmlns:a16="http://schemas.microsoft.com/office/drawing/2014/main" id="{27F5E031-3C73-6B37-7BDA-44E8ED191636}"/>
                </a:ext>
              </a:extLst>
            </p:cNvPr>
            <p:cNvSpPr/>
            <p:nvPr/>
          </p:nvSpPr>
          <p:spPr>
            <a:xfrm>
              <a:off x="8991115" y="1825455"/>
              <a:ext cx="50776" cy="24736"/>
            </a:xfrm>
            <a:custGeom>
              <a:avLst/>
              <a:gdLst>
                <a:gd name="connsiteX0" fmla="*/ 51180 w 50776"/>
                <a:gd name="connsiteY0" fmla="*/ 35 h 24736"/>
                <a:gd name="connsiteX1" fmla="*/ 403 w 50776"/>
                <a:gd name="connsiteY1" fmla="*/ 35 h 24736"/>
              </a:gdLst>
              <a:ahLst/>
              <a:cxnLst>
                <a:cxn ang="0">
                  <a:pos x="connsiteX0" y="connsiteY0"/>
                </a:cxn>
                <a:cxn ang="0">
                  <a:pos x="connsiteX1" y="connsiteY1"/>
                </a:cxn>
              </a:cxnLst>
              <a:rect l="l" t="t" r="r" b="b"/>
              <a:pathLst>
                <a:path w="50776" h="24736">
                  <a:moveTo>
                    <a:pt x="51180" y="35"/>
                  </a:moveTo>
                  <a:lnTo>
                    <a:pt x="403" y="35"/>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889" name="Graphic 3">
            <a:extLst>
              <a:ext uri="{FF2B5EF4-FFF2-40B4-BE49-F238E27FC236}">
                <a16:creationId xmlns:a16="http://schemas.microsoft.com/office/drawing/2014/main" id="{FE51D96B-78CA-988A-1C54-02B5C0A85768}"/>
              </a:ext>
            </a:extLst>
          </p:cNvPr>
          <p:cNvGrpSpPr/>
          <p:nvPr/>
        </p:nvGrpSpPr>
        <p:grpSpPr>
          <a:xfrm>
            <a:off x="7987155" y="1772542"/>
            <a:ext cx="24570" cy="33979"/>
            <a:chOff x="9012107" y="1790329"/>
            <a:chExt cx="50776" cy="70003"/>
          </a:xfrm>
        </p:grpSpPr>
        <p:sp>
          <p:nvSpPr>
            <p:cNvPr id="890" name="Freeform: Shape 889">
              <a:extLst>
                <a:ext uri="{FF2B5EF4-FFF2-40B4-BE49-F238E27FC236}">
                  <a16:creationId xmlns:a16="http://schemas.microsoft.com/office/drawing/2014/main" id="{186F4F08-1D09-4593-2A46-EFA4D02768DB}"/>
                </a:ext>
              </a:extLst>
            </p:cNvPr>
            <p:cNvSpPr/>
            <p:nvPr/>
          </p:nvSpPr>
          <p:spPr>
            <a:xfrm>
              <a:off x="9037586" y="1790329"/>
              <a:ext cx="17942" cy="70003"/>
            </a:xfrm>
            <a:custGeom>
              <a:avLst/>
              <a:gdLst>
                <a:gd name="connsiteX0" fmla="*/ 404 w 17942"/>
                <a:gd name="connsiteY0" fmla="*/ 35 h 70003"/>
                <a:gd name="connsiteX1" fmla="*/ 404 w 17942"/>
                <a:gd name="connsiteY1" fmla="*/ 70039 h 70003"/>
              </a:gdLst>
              <a:ahLst/>
              <a:cxnLst>
                <a:cxn ang="0">
                  <a:pos x="connsiteX0" y="connsiteY0"/>
                </a:cxn>
                <a:cxn ang="0">
                  <a:pos x="connsiteX1" y="connsiteY1"/>
                </a:cxn>
              </a:cxnLst>
              <a:rect l="l" t="t" r="r" b="b"/>
              <a:pathLst>
                <a:path w="17942" h="70003">
                  <a:moveTo>
                    <a:pt x="404" y="35"/>
                  </a:moveTo>
                  <a:lnTo>
                    <a:pt x="404" y="70039"/>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891" name="Freeform: Shape 890">
              <a:extLst>
                <a:ext uri="{FF2B5EF4-FFF2-40B4-BE49-F238E27FC236}">
                  <a16:creationId xmlns:a16="http://schemas.microsoft.com/office/drawing/2014/main" id="{7DAB7284-6216-2A0B-BC6A-E57A2536B5A5}"/>
                </a:ext>
              </a:extLst>
            </p:cNvPr>
            <p:cNvSpPr/>
            <p:nvPr/>
          </p:nvSpPr>
          <p:spPr>
            <a:xfrm>
              <a:off x="9012107" y="1825455"/>
              <a:ext cx="50776" cy="24736"/>
            </a:xfrm>
            <a:custGeom>
              <a:avLst/>
              <a:gdLst>
                <a:gd name="connsiteX0" fmla="*/ 51181 w 50776"/>
                <a:gd name="connsiteY0" fmla="*/ 35 h 24736"/>
                <a:gd name="connsiteX1" fmla="*/ 404 w 50776"/>
                <a:gd name="connsiteY1" fmla="*/ 35 h 24736"/>
              </a:gdLst>
              <a:ahLst/>
              <a:cxnLst>
                <a:cxn ang="0">
                  <a:pos x="connsiteX0" y="connsiteY0"/>
                </a:cxn>
                <a:cxn ang="0">
                  <a:pos x="connsiteX1" y="connsiteY1"/>
                </a:cxn>
              </a:cxnLst>
              <a:rect l="l" t="t" r="r" b="b"/>
              <a:pathLst>
                <a:path w="50776" h="24736">
                  <a:moveTo>
                    <a:pt x="51181" y="35"/>
                  </a:moveTo>
                  <a:lnTo>
                    <a:pt x="404" y="35"/>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892" name="Graphic 3">
            <a:extLst>
              <a:ext uri="{FF2B5EF4-FFF2-40B4-BE49-F238E27FC236}">
                <a16:creationId xmlns:a16="http://schemas.microsoft.com/office/drawing/2014/main" id="{F5F9E90C-B100-3224-3CFB-8E2F42046EDC}"/>
              </a:ext>
            </a:extLst>
          </p:cNvPr>
          <p:cNvGrpSpPr/>
          <p:nvPr/>
        </p:nvGrpSpPr>
        <p:grpSpPr>
          <a:xfrm>
            <a:off x="8014244" y="1772542"/>
            <a:ext cx="24570" cy="33979"/>
            <a:chOff x="9068088" y="1790329"/>
            <a:chExt cx="50776" cy="70003"/>
          </a:xfrm>
        </p:grpSpPr>
        <p:sp>
          <p:nvSpPr>
            <p:cNvPr id="893" name="Freeform: Shape 892">
              <a:extLst>
                <a:ext uri="{FF2B5EF4-FFF2-40B4-BE49-F238E27FC236}">
                  <a16:creationId xmlns:a16="http://schemas.microsoft.com/office/drawing/2014/main" id="{FBA0FE2E-570A-3AD2-BBFB-5AF8F2EF518B}"/>
                </a:ext>
              </a:extLst>
            </p:cNvPr>
            <p:cNvSpPr/>
            <p:nvPr/>
          </p:nvSpPr>
          <p:spPr>
            <a:xfrm>
              <a:off x="9093566" y="1790329"/>
              <a:ext cx="17942" cy="70003"/>
            </a:xfrm>
            <a:custGeom>
              <a:avLst/>
              <a:gdLst>
                <a:gd name="connsiteX0" fmla="*/ 407 w 17942"/>
                <a:gd name="connsiteY0" fmla="*/ 35 h 70003"/>
                <a:gd name="connsiteX1" fmla="*/ 407 w 17942"/>
                <a:gd name="connsiteY1" fmla="*/ 70039 h 70003"/>
              </a:gdLst>
              <a:ahLst/>
              <a:cxnLst>
                <a:cxn ang="0">
                  <a:pos x="connsiteX0" y="connsiteY0"/>
                </a:cxn>
                <a:cxn ang="0">
                  <a:pos x="connsiteX1" y="connsiteY1"/>
                </a:cxn>
              </a:cxnLst>
              <a:rect l="l" t="t" r="r" b="b"/>
              <a:pathLst>
                <a:path w="17942" h="70003">
                  <a:moveTo>
                    <a:pt x="407" y="35"/>
                  </a:moveTo>
                  <a:lnTo>
                    <a:pt x="407" y="70039"/>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894" name="Freeform: Shape 893">
              <a:extLst>
                <a:ext uri="{FF2B5EF4-FFF2-40B4-BE49-F238E27FC236}">
                  <a16:creationId xmlns:a16="http://schemas.microsoft.com/office/drawing/2014/main" id="{373328FD-3F61-038C-AF55-4B5B1A6989BC}"/>
                </a:ext>
              </a:extLst>
            </p:cNvPr>
            <p:cNvSpPr/>
            <p:nvPr/>
          </p:nvSpPr>
          <p:spPr>
            <a:xfrm>
              <a:off x="9068088" y="1825455"/>
              <a:ext cx="50776" cy="24736"/>
            </a:xfrm>
            <a:custGeom>
              <a:avLst/>
              <a:gdLst>
                <a:gd name="connsiteX0" fmla="*/ 51184 w 50776"/>
                <a:gd name="connsiteY0" fmla="*/ 35 h 24736"/>
                <a:gd name="connsiteX1" fmla="*/ 407 w 50776"/>
                <a:gd name="connsiteY1" fmla="*/ 35 h 24736"/>
              </a:gdLst>
              <a:ahLst/>
              <a:cxnLst>
                <a:cxn ang="0">
                  <a:pos x="connsiteX0" y="connsiteY0"/>
                </a:cxn>
                <a:cxn ang="0">
                  <a:pos x="connsiteX1" y="connsiteY1"/>
                </a:cxn>
              </a:cxnLst>
              <a:rect l="l" t="t" r="r" b="b"/>
              <a:pathLst>
                <a:path w="50776" h="24736">
                  <a:moveTo>
                    <a:pt x="51184" y="35"/>
                  </a:moveTo>
                  <a:lnTo>
                    <a:pt x="407" y="35"/>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895" name="Graphic 3">
            <a:extLst>
              <a:ext uri="{FF2B5EF4-FFF2-40B4-BE49-F238E27FC236}">
                <a16:creationId xmlns:a16="http://schemas.microsoft.com/office/drawing/2014/main" id="{17A3044A-2AC7-4235-A73E-61422D0EDE7C}"/>
              </a:ext>
            </a:extLst>
          </p:cNvPr>
          <p:cNvGrpSpPr/>
          <p:nvPr/>
        </p:nvGrpSpPr>
        <p:grpSpPr>
          <a:xfrm>
            <a:off x="8031088" y="1772542"/>
            <a:ext cx="24570" cy="33979"/>
            <a:chOff x="9102896" y="1790329"/>
            <a:chExt cx="50776" cy="70003"/>
          </a:xfrm>
        </p:grpSpPr>
        <p:sp>
          <p:nvSpPr>
            <p:cNvPr id="896" name="Freeform: Shape 895">
              <a:extLst>
                <a:ext uri="{FF2B5EF4-FFF2-40B4-BE49-F238E27FC236}">
                  <a16:creationId xmlns:a16="http://schemas.microsoft.com/office/drawing/2014/main" id="{25DD4BBC-42A3-DEE2-9D52-DE60AD61A203}"/>
                </a:ext>
              </a:extLst>
            </p:cNvPr>
            <p:cNvSpPr/>
            <p:nvPr/>
          </p:nvSpPr>
          <p:spPr>
            <a:xfrm>
              <a:off x="9128374" y="1790329"/>
              <a:ext cx="17942" cy="70003"/>
            </a:xfrm>
            <a:custGeom>
              <a:avLst/>
              <a:gdLst>
                <a:gd name="connsiteX0" fmla="*/ 409 w 17942"/>
                <a:gd name="connsiteY0" fmla="*/ 35 h 70003"/>
                <a:gd name="connsiteX1" fmla="*/ 409 w 17942"/>
                <a:gd name="connsiteY1" fmla="*/ 70039 h 70003"/>
              </a:gdLst>
              <a:ahLst/>
              <a:cxnLst>
                <a:cxn ang="0">
                  <a:pos x="connsiteX0" y="connsiteY0"/>
                </a:cxn>
                <a:cxn ang="0">
                  <a:pos x="connsiteX1" y="connsiteY1"/>
                </a:cxn>
              </a:cxnLst>
              <a:rect l="l" t="t" r="r" b="b"/>
              <a:pathLst>
                <a:path w="17942" h="70003">
                  <a:moveTo>
                    <a:pt x="409" y="35"/>
                  </a:moveTo>
                  <a:lnTo>
                    <a:pt x="409" y="70039"/>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897" name="Freeform: Shape 896">
              <a:extLst>
                <a:ext uri="{FF2B5EF4-FFF2-40B4-BE49-F238E27FC236}">
                  <a16:creationId xmlns:a16="http://schemas.microsoft.com/office/drawing/2014/main" id="{2EE11532-E998-FBAC-0BFB-676F55E76CC9}"/>
                </a:ext>
              </a:extLst>
            </p:cNvPr>
            <p:cNvSpPr/>
            <p:nvPr/>
          </p:nvSpPr>
          <p:spPr>
            <a:xfrm>
              <a:off x="9102896" y="1825455"/>
              <a:ext cx="50776" cy="24736"/>
            </a:xfrm>
            <a:custGeom>
              <a:avLst/>
              <a:gdLst>
                <a:gd name="connsiteX0" fmla="*/ 51186 w 50776"/>
                <a:gd name="connsiteY0" fmla="*/ 35 h 24736"/>
                <a:gd name="connsiteX1" fmla="*/ 409 w 50776"/>
                <a:gd name="connsiteY1" fmla="*/ 35 h 24736"/>
              </a:gdLst>
              <a:ahLst/>
              <a:cxnLst>
                <a:cxn ang="0">
                  <a:pos x="connsiteX0" y="connsiteY0"/>
                </a:cxn>
                <a:cxn ang="0">
                  <a:pos x="connsiteX1" y="connsiteY1"/>
                </a:cxn>
              </a:cxnLst>
              <a:rect l="l" t="t" r="r" b="b"/>
              <a:pathLst>
                <a:path w="50776" h="24736">
                  <a:moveTo>
                    <a:pt x="51186" y="35"/>
                  </a:moveTo>
                  <a:lnTo>
                    <a:pt x="409" y="35"/>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898" name="Graphic 3">
            <a:extLst>
              <a:ext uri="{FF2B5EF4-FFF2-40B4-BE49-F238E27FC236}">
                <a16:creationId xmlns:a16="http://schemas.microsoft.com/office/drawing/2014/main" id="{9159FB69-302C-F067-C554-BEB6DC3FA59B}"/>
              </a:ext>
            </a:extLst>
          </p:cNvPr>
          <p:cNvGrpSpPr/>
          <p:nvPr/>
        </p:nvGrpSpPr>
        <p:grpSpPr>
          <a:xfrm>
            <a:off x="8123728" y="1772542"/>
            <a:ext cx="24570" cy="33979"/>
            <a:chOff x="9294341" y="1790329"/>
            <a:chExt cx="50776" cy="70003"/>
          </a:xfrm>
        </p:grpSpPr>
        <p:sp>
          <p:nvSpPr>
            <p:cNvPr id="899" name="Freeform: Shape 898">
              <a:extLst>
                <a:ext uri="{FF2B5EF4-FFF2-40B4-BE49-F238E27FC236}">
                  <a16:creationId xmlns:a16="http://schemas.microsoft.com/office/drawing/2014/main" id="{D6D39FC7-4996-67A0-8F2C-E27C1E194445}"/>
                </a:ext>
              </a:extLst>
            </p:cNvPr>
            <p:cNvSpPr/>
            <p:nvPr/>
          </p:nvSpPr>
          <p:spPr>
            <a:xfrm>
              <a:off x="9319820" y="1790329"/>
              <a:ext cx="17942" cy="70003"/>
            </a:xfrm>
            <a:custGeom>
              <a:avLst/>
              <a:gdLst>
                <a:gd name="connsiteX0" fmla="*/ 420 w 17942"/>
                <a:gd name="connsiteY0" fmla="*/ 35 h 70003"/>
                <a:gd name="connsiteX1" fmla="*/ 420 w 17942"/>
                <a:gd name="connsiteY1" fmla="*/ 70039 h 70003"/>
              </a:gdLst>
              <a:ahLst/>
              <a:cxnLst>
                <a:cxn ang="0">
                  <a:pos x="connsiteX0" y="connsiteY0"/>
                </a:cxn>
                <a:cxn ang="0">
                  <a:pos x="connsiteX1" y="connsiteY1"/>
                </a:cxn>
              </a:cxnLst>
              <a:rect l="l" t="t" r="r" b="b"/>
              <a:pathLst>
                <a:path w="17942" h="70003">
                  <a:moveTo>
                    <a:pt x="420" y="35"/>
                  </a:moveTo>
                  <a:lnTo>
                    <a:pt x="420" y="70039"/>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900" name="Freeform: Shape 899">
              <a:extLst>
                <a:ext uri="{FF2B5EF4-FFF2-40B4-BE49-F238E27FC236}">
                  <a16:creationId xmlns:a16="http://schemas.microsoft.com/office/drawing/2014/main" id="{30F26D82-7068-7423-767A-561FA0E04EA0}"/>
                </a:ext>
              </a:extLst>
            </p:cNvPr>
            <p:cNvSpPr/>
            <p:nvPr/>
          </p:nvSpPr>
          <p:spPr>
            <a:xfrm>
              <a:off x="9294341" y="1825455"/>
              <a:ext cx="50776" cy="24736"/>
            </a:xfrm>
            <a:custGeom>
              <a:avLst/>
              <a:gdLst>
                <a:gd name="connsiteX0" fmla="*/ 51197 w 50776"/>
                <a:gd name="connsiteY0" fmla="*/ 35 h 24736"/>
                <a:gd name="connsiteX1" fmla="*/ 420 w 50776"/>
                <a:gd name="connsiteY1" fmla="*/ 35 h 24736"/>
              </a:gdLst>
              <a:ahLst/>
              <a:cxnLst>
                <a:cxn ang="0">
                  <a:pos x="connsiteX0" y="connsiteY0"/>
                </a:cxn>
                <a:cxn ang="0">
                  <a:pos x="connsiteX1" y="connsiteY1"/>
                </a:cxn>
              </a:cxnLst>
              <a:rect l="l" t="t" r="r" b="b"/>
              <a:pathLst>
                <a:path w="50776" h="24736">
                  <a:moveTo>
                    <a:pt x="51197" y="35"/>
                  </a:moveTo>
                  <a:lnTo>
                    <a:pt x="420" y="35"/>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901" name="Graphic 3">
            <a:extLst>
              <a:ext uri="{FF2B5EF4-FFF2-40B4-BE49-F238E27FC236}">
                <a16:creationId xmlns:a16="http://schemas.microsoft.com/office/drawing/2014/main" id="{A80AA85A-84DA-4C1D-A51B-CDB376D38A19}"/>
              </a:ext>
            </a:extLst>
          </p:cNvPr>
          <p:cNvGrpSpPr/>
          <p:nvPr/>
        </p:nvGrpSpPr>
        <p:grpSpPr>
          <a:xfrm>
            <a:off x="8327849" y="1772542"/>
            <a:ext cx="24570" cy="33979"/>
            <a:chOff x="9716167" y="1790329"/>
            <a:chExt cx="50776" cy="70003"/>
          </a:xfrm>
        </p:grpSpPr>
        <p:sp>
          <p:nvSpPr>
            <p:cNvPr id="902" name="Freeform: Shape 901">
              <a:extLst>
                <a:ext uri="{FF2B5EF4-FFF2-40B4-BE49-F238E27FC236}">
                  <a16:creationId xmlns:a16="http://schemas.microsoft.com/office/drawing/2014/main" id="{65969D72-A20C-834A-B507-0F8D2850B970}"/>
                </a:ext>
              </a:extLst>
            </p:cNvPr>
            <p:cNvSpPr/>
            <p:nvPr/>
          </p:nvSpPr>
          <p:spPr>
            <a:xfrm>
              <a:off x="9741645" y="1790329"/>
              <a:ext cx="17942" cy="70003"/>
            </a:xfrm>
            <a:custGeom>
              <a:avLst/>
              <a:gdLst>
                <a:gd name="connsiteX0" fmla="*/ 443 w 17942"/>
                <a:gd name="connsiteY0" fmla="*/ 35 h 70003"/>
                <a:gd name="connsiteX1" fmla="*/ 443 w 17942"/>
                <a:gd name="connsiteY1" fmla="*/ 70039 h 70003"/>
              </a:gdLst>
              <a:ahLst/>
              <a:cxnLst>
                <a:cxn ang="0">
                  <a:pos x="connsiteX0" y="connsiteY0"/>
                </a:cxn>
                <a:cxn ang="0">
                  <a:pos x="connsiteX1" y="connsiteY1"/>
                </a:cxn>
              </a:cxnLst>
              <a:rect l="l" t="t" r="r" b="b"/>
              <a:pathLst>
                <a:path w="17942" h="70003">
                  <a:moveTo>
                    <a:pt x="443" y="35"/>
                  </a:moveTo>
                  <a:lnTo>
                    <a:pt x="443" y="70039"/>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903" name="Freeform: Shape 902">
              <a:extLst>
                <a:ext uri="{FF2B5EF4-FFF2-40B4-BE49-F238E27FC236}">
                  <a16:creationId xmlns:a16="http://schemas.microsoft.com/office/drawing/2014/main" id="{00BF2917-8B32-4CC2-7FD7-A1CD490E9477}"/>
                </a:ext>
              </a:extLst>
            </p:cNvPr>
            <p:cNvSpPr/>
            <p:nvPr/>
          </p:nvSpPr>
          <p:spPr>
            <a:xfrm>
              <a:off x="9716167" y="1825455"/>
              <a:ext cx="50776" cy="24736"/>
            </a:xfrm>
            <a:custGeom>
              <a:avLst/>
              <a:gdLst>
                <a:gd name="connsiteX0" fmla="*/ 51220 w 50776"/>
                <a:gd name="connsiteY0" fmla="*/ 35 h 24736"/>
                <a:gd name="connsiteX1" fmla="*/ 443 w 50776"/>
                <a:gd name="connsiteY1" fmla="*/ 35 h 24736"/>
              </a:gdLst>
              <a:ahLst/>
              <a:cxnLst>
                <a:cxn ang="0">
                  <a:pos x="connsiteX0" y="connsiteY0"/>
                </a:cxn>
                <a:cxn ang="0">
                  <a:pos x="connsiteX1" y="connsiteY1"/>
                </a:cxn>
              </a:cxnLst>
              <a:rect l="l" t="t" r="r" b="b"/>
              <a:pathLst>
                <a:path w="50776" h="24736">
                  <a:moveTo>
                    <a:pt x="51220" y="35"/>
                  </a:moveTo>
                  <a:lnTo>
                    <a:pt x="443" y="35"/>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904" name="Graphic 3">
            <a:extLst>
              <a:ext uri="{FF2B5EF4-FFF2-40B4-BE49-F238E27FC236}">
                <a16:creationId xmlns:a16="http://schemas.microsoft.com/office/drawing/2014/main" id="{78A3AD74-C240-6AF9-FB4A-AB80E0688F3B}"/>
              </a:ext>
            </a:extLst>
          </p:cNvPr>
          <p:cNvGrpSpPr/>
          <p:nvPr/>
        </p:nvGrpSpPr>
        <p:grpSpPr>
          <a:xfrm>
            <a:off x="8335055" y="1772542"/>
            <a:ext cx="24570" cy="33979"/>
            <a:chOff x="9731059" y="1790329"/>
            <a:chExt cx="50776" cy="70003"/>
          </a:xfrm>
        </p:grpSpPr>
        <p:sp>
          <p:nvSpPr>
            <p:cNvPr id="905" name="Freeform: Shape 904">
              <a:extLst>
                <a:ext uri="{FF2B5EF4-FFF2-40B4-BE49-F238E27FC236}">
                  <a16:creationId xmlns:a16="http://schemas.microsoft.com/office/drawing/2014/main" id="{221BB6E6-4B60-CE1D-9CEC-4047968A82FD}"/>
                </a:ext>
              </a:extLst>
            </p:cNvPr>
            <p:cNvSpPr/>
            <p:nvPr/>
          </p:nvSpPr>
          <p:spPr>
            <a:xfrm>
              <a:off x="9756538" y="1790329"/>
              <a:ext cx="17942" cy="70003"/>
            </a:xfrm>
            <a:custGeom>
              <a:avLst/>
              <a:gdLst>
                <a:gd name="connsiteX0" fmla="*/ 444 w 17942"/>
                <a:gd name="connsiteY0" fmla="*/ 35 h 70003"/>
                <a:gd name="connsiteX1" fmla="*/ 444 w 17942"/>
                <a:gd name="connsiteY1" fmla="*/ 70039 h 70003"/>
              </a:gdLst>
              <a:ahLst/>
              <a:cxnLst>
                <a:cxn ang="0">
                  <a:pos x="connsiteX0" y="connsiteY0"/>
                </a:cxn>
                <a:cxn ang="0">
                  <a:pos x="connsiteX1" y="connsiteY1"/>
                </a:cxn>
              </a:cxnLst>
              <a:rect l="l" t="t" r="r" b="b"/>
              <a:pathLst>
                <a:path w="17942" h="70003">
                  <a:moveTo>
                    <a:pt x="444" y="35"/>
                  </a:moveTo>
                  <a:lnTo>
                    <a:pt x="444" y="70039"/>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906" name="Freeform: Shape 905">
              <a:extLst>
                <a:ext uri="{FF2B5EF4-FFF2-40B4-BE49-F238E27FC236}">
                  <a16:creationId xmlns:a16="http://schemas.microsoft.com/office/drawing/2014/main" id="{3A0C0B24-30EF-8C85-D24B-AF5AE4F2D01C}"/>
                </a:ext>
              </a:extLst>
            </p:cNvPr>
            <p:cNvSpPr/>
            <p:nvPr/>
          </p:nvSpPr>
          <p:spPr>
            <a:xfrm>
              <a:off x="9731059" y="1825455"/>
              <a:ext cx="50776" cy="24736"/>
            </a:xfrm>
            <a:custGeom>
              <a:avLst/>
              <a:gdLst>
                <a:gd name="connsiteX0" fmla="*/ 51221 w 50776"/>
                <a:gd name="connsiteY0" fmla="*/ 35 h 24736"/>
                <a:gd name="connsiteX1" fmla="*/ 444 w 50776"/>
                <a:gd name="connsiteY1" fmla="*/ 35 h 24736"/>
              </a:gdLst>
              <a:ahLst/>
              <a:cxnLst>
                <a:cxn ang="0">
                  <a:pos x="connsiteX0" y="connsiteY0"/>
                </a:cxn>
                <a:cxn ang="0">
                  <a:pos x="connsiteX1" y="connsiteY1"/>
                </a:cxn>
              </a:cxnLst>
              <a:rect l="l" t="t" r="r" b="b"/>
              <a:pathLst>
                <a:path w="50776" h="24736">
                  <a:moveTo>
                    <a:pt x="51221" y="35"/>
                  </a:moveTo>
                  <a:lnTo>
                    <a:pt x="444" y="35"/>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907" name="Graphic 3">
            <a:extLst>
              <a:ext uri="{FF2B5EF4-FFF2-40B4-BE49-F238E27FC236}">
                <a16:creationId xmlns:a16="http://schemas.microsoft.com/office/drawing/2014/main" id="{E04C4C12-6008-11B8-ECB8-E3FD5228AA91}"/>
              </a:ext>
            </a:extLst>
          </p:cNvPr>
          <p:cNvGrpSpPr/>
          <p:nvPr/>
        </p:nvGrpSpPr>
        <p:grpSpPr>
          <a:xfrm>
            <a:off x="8349294" y="1772542"/>
            <a:ext cx="24570" cy="33979"/>
            <a:chOff x="9760485" y="1790329"/>
            <a:chExt cx="50776" cy="70003"/>
          </a:xfrm>
        </p:grpSpPr>
        <p:sp>
          <p:nvSpPr>
            <p:cNvPr id="908" name="Freeform: Shape 907">
              <a:extLst>
                <a:ext uri="{FF2B5EF4-FFF2-40B4-BE49-F238E27FC236}">
                  <a16:creationId xmlns:a16="http://schemas.microsoft.com/office/drawing/2014/main" id="{F7B6943A-19DC-BC46-BE7C-703CFCA92F02}"/>
                </a:ext>
              </a:extLst>
            </p:cNvPr>
            <p:cNvSpPr/>
            <p:nvPr/>
          </p:nvSpPr>
          <p:spPr>
            <a:xfrm>
              <a:off x="9785963" y="1790329"/>
              <a:ext cx="17942" cy="70003"/>
            </a:xfrm>
            <a:custGeom>
              <a:avLst/>
              <a:gdLst>
                <a:gd name="connsiteX0" fmla="*/ 446 w 17942"/>
                <a:gd name="connsiteY0" fmla="*/ 35 h 70003"/>
                <a:gd name="connsiteX1" fmla="*/ 446 w 17942"/>
                <a:gd name="connsiteY1" fmla="*/ 70039 h 70003"/>
              </a:gdLst>
              <a:ahLst/>
              <a:cxnLst>
                <a:cxn ang="0">
                  <a:pos x="connsiteX0" y="connsiteY0"/>
                </a:cxn>
                <a:cxn ang="0">
                  <a:pos x="connsiteX1" y="connsiteY1"/>
                </a:cxn>
              </a:cxnLst>
              <a:rect l="l" t="t" r="r" b="b"/>
              <a:pathLst>
                <a:path w="17942" h="70003">
                  <a:moveTo>
                    <a:pt x="446" y="35"/>
                  </a:moveTo>
                  <a:lnTo>
                    <a:pt x="446" y="70039"/>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909" name="Freeform: Shape 908">
              <a:extLst>
                <a:ext uri="{FF2B5EF4-FFF2-40B4-BE49-F238E27FC236}">
                  <a16:creationId xmlns:a16="http://schemas.microsoft.com/office/drawing/2014/main" id="{8E235059-8EAB-CFE1-F69B-55AF4391F3F5}"/>
                </a:ext>
              </a:extLst>
            </p:cNvPr>
            <p:cNvSpPr/>
            <p:nvPr/>
          </p:nvSpPr>
          <p:spPr>
            <a:xfrm>
              <a:off x="9760485" y="1825455"/>
              <a:ext cx="50776" cy="24736"/>
            </a:xfrm>
            <a:custGeom>
              <a:avLst/>
              <a:gdLst>
                <a:gd name="connsiteX0" fmla="*/ 51223 w 50776"/>
                <a:gd name="connsiteY0" fmla="*/ 35 h 24736"/>
                <a:gd name="connsiteX1" fmla="*/ 446 w 50776"/>
                <a:gd name="connsiteY1" fmla="*/ 35 h 24736"/>
              </a:gdLst>
              <a:ahLst/>
              <a:cxnLst>
                <a:cxn ang="0">
                  <a:pos x="connsiteX0" y="connsiteY0"/>
                </a:cxn>
                <a:cxn ang="0">
                  <a:pos x="connsiteX1" y="connsiteY1"/>
                </a:cxn>
              </a:cxnLst>
              <a:rect l="l" t="t" r="r" b="b"/>
              <a:pathLst>
                <a:path w="50776" h="24736">
                  <a:moveTo>
                    <a:pt x="51223" y="35"/>
                  </a:moveTo>
                  <a:lnTo>
                    <a:pt x="446" y="35"/>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910" name="Graphic 3">
            <a:extLst>
              <a:ext uri="{FF2B5EF4-FFF2-40B4-BE49-F238E27FC236}">
                <a16:creationId xmlns:a16="http://schemas.microsoft.com/office/drawing/2014/main" id="{8C5778AA-5E41-0A2E-179E-D3BDE05FA4EF}"/>
              </a:ext>
            </a:extLst>
          </p:cNvPr>
          <p:cNvGrpSpPr/>
          <p:nvPr/>
        </p:nvGrpSpPr>
        <p:grpSpPr>
          <a:xfrm>
            <a:off x="8352419" y="1772542"/>
            <a:ext cx="24570" cy="33979"/>
            <a:chOff x="9766944" y="1790329"/>
            <a:chExt cx="50776" cy="70003"/>
          </a:xfrm>
        </p:grpSpPr>
        <p:sp>
          <p:nvSpPr>
            <p:cNvPr id="911" name="Freeform: Shape 910">
              <a:extLst>
                <a:ext uri="{FF2B5EF4-FFF2-40B4-BE49-F238E27FC236}">
                  <a16:creationId xmlns:a16="http://schemas.microsoft.com/office/drawing/2014/main" id="{F1C2D6A0-4EBD-C907-C269-6EE940CA8315}"/>
                </a:ext>
              </a:extLst>
            </p:cNvPr>
            <p:cNvSpPr/>
            <p:nvPr/>
          </p:nvSpPr>
          <p:spPr>
            <a:xfrm>
              <a:off x="9792422" y="1790329"/>
              <a:ext cx="17942" cy="70003"/>
            </a:xfrm>
            <a:custGeom>
              <a:avLst/>
              <a:gdLst>
                <a:gd name="connsiteX0" fmla="*/ 446 w 17942"/>
                <a:gd name="connsiteY0" fmla="*/ 35 h 70003"/>
                <a:gd name="connsiteX1" fmla="*/ 446 w 17942"/>
                <a:gd name="connsiteY1" fmla="*/ 70039 h 70003"/>
              </a:gdLst>
              <a:ahLst/>
              <a:cxnLst>
                <a:cxn ang="0">
                  <a:pos x="connsiteX0" y="connsiteY0"/>
                </a:cxn>
                <a:cxn ang="0">
                  <a:pos x="connsiteX1" y="connsiteY1"/>
                </a:cxn>
              </a:cxnLst>
              <a:rect l="l" t="t" r="r" b="b"/>
              <a:pathLst>
                <a:path w="17942" h="70003">
                  <a:moveTo>
                    <a:pt x="446" y="35"/>
                  </a:moveTo>
                  <a:lnTo>
                    <a:pt x="446" y="70039"/>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912" name="Freeform: Shape 911">
              <a:extLst>
                <a:ext uri="{FF2B5EF4-FFF2-40B4-BE49-F238E27FC236}">
                  <a16:creationId xmlns:a16="http://schemas.microsoft.com/office/drawing/2014/main" id="{48558804-6A8C-D17B-700A-0E06F054ACC1}"/>
                </a:ext>
              </a:extLst>
            </p:cNvPr>
            <p:cNvSpPr/>
            <p:nvPr/>
          </p:nvSpPr>
          <p:spPr>
            <a:xfrm>
              <a:off x="9766944" y="1825455"/>
              <a:ext cx="50776" cy="24736"/>
            </a:xfrm>
            <a:custGeom>
              <a:avLst/>
              <a:gdLst>
                <a:gd name="connsiteX0" fmla="*/ 51223 w 50776"/>
                <a:gd name="connsiteY0" fmla="*/ 35 h 24736"/>
                <a:gd name="connsiteX1" fmla="*/ 446 w 50776"/>
                <a:gd name="connsiteY1" fmla="*/ 35 h 24736"/>
              </a:gdLst>
              <a:ahLst/>
              <a:cxnLst>
                <a:cxn ang="0">
                  <a:pos x="connsiteX0" y="connsiteY0"/>
                </a:cxn>
                <a:cxn ang="0">
                  <a:pos x="connsiteX1" y="connsiteY1"/>
                </a:cxn>
              </a:cxnLst>
              <a:rect l="l" t="t" r="r" b="b"/>
              <a:pathLst>
                <a:path w="50776" h="24736">
                  <a:moveTo>
                    <a:pt x="51223" y="35"/>
                  </a:moveTo>
                  <a:lnTo>
                    <a:pt x="446" y="35"/>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913" name="Graphic 3">
            <a:extLst>
              <a:ext uri="{FF2B5EF4-FFF2-40B4-BE49-F238E27FC236}">
                <a16:creationId xmlns:a16="http://schemas.microsoft.com/office/drawing/2014/main" id="{ABC27758-17BC-E706-B348-6AA2E569E3E9}"/>
              </a:ext>
            </a:extLst>
          </p:cNvPr>
          <p:cNvGrpSpPr/>
          <p:nvPr/>
        </p:nvGrpSpPr>
        <p:grpSpPr>
          <a:xfrm>
            <a:off x="8354851" y="1772542"/>
            <a:ext cx="24570" cy="33979"/>
            <a:chOff x="9771968" y="1790329"/>
            <a:chExt cx="50776" cy="70003"/>
          </a:xfrm>
        </p:grpSpPr>
        <p:sp>
          <p:nvSpPr>
            <p:cNvPr id="914" name="Freeform: Shape 913">
              <a:extLst>
                <a:ext uri="{FF2B5EF4-FFF2-40B4-BE49-F238E27FC236}">
                  <a16:creationId xmlns:a16="http://schemas.microsoft.com/office/drawing/2014/main" id="{BF06553D-EE59-338E-42F2-0B338F6F626B}"/>
                </a:ext>
              </a:extLst>
            </p:cNvPr>
            <p:cNvSpPr/>
            <p:nvPr/>
          </p:nvSpPr>
          <p:spPr>
            <a:xfrm>
              <a:off x="9797446" y="1790329"/>
              <a:ext cx="17942" cy="70003"/>
            </a:xfrm>
            <a:custGeom>
              <a:avLst/>
              <a:gdLst>
                <a:gd name="connsiteX0" fmla="*/ 446 w 17942"/>
                <a:gd name="connsiteY0" fmla="*/ 35 h 70003"/>
                <a:gd name="connsiteX1" fmla="*/ 446 w 17942"/>
                <a:gd name="connsiteY1" fmla="*/ 70039 h 70003"/>
              </a:gdLst>
              <a:ahLst/>
              <a:cxnLst>
                <a:cxn ang="0">
                  <a:pos x="connsiteX0" y="connsiteY0"/>
                </a:cxn>
                <a:cxn ang="0">
                  <a:pos x="connsiteX1" y="connsiteY1"/>
                </a:cxn>
              </a:cxnLst>
              <a:rect l="l" t="t" r="r" b="b"/>
              <a:pathLst>
                <a:path w="17942" h="70003">
                  <a:moveTo>
                    <a:pt x="446" y="35"/>
                  </a:moveTo>
                  <a:lnTo>
                    <a:pt x="446" y="70039"/>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915" name="Freeform: Shape 914">
              <a:extLst>
                <a:ext uri="{FF2B5EF4-FFF2-40B4-BE49-F238E27FC236}">
                  <a16:creationId xmlns:a16="http://schemas.microsoft.com/office/drawing/2014/main" id="{555DD1F2-7734-9E1D-E1B3-F8BC4D519AA2}"/>
                </a:ext>
              </a:extLst>
            </p:cNvPr>
            <p:cNvSpPr/>
            <p:nvPr/>
          </p:nvSpPr>
          <p:spPr>
            <a:xfrm>
              <a:off x="9771968" y="1825455"/>
              <a:ext cx="50776" cy="24736"/>
            </a:xfrm>
            <a:custGeom>
              <a:avLst/>
              <a:gdLst>
                <a:gd name="connsiteX0" fmla="*/ 51223 w 50776"/>
                <a:gd name="connsiteY0" fmla="*/ 35 h 24736"/>
                <a:gd name="connsiteX1" fmla="*/ 446 w 50776"/>
                <a:gd name="connsiteY1" fmla="*/ 35 h 24736"/>
              </a:gdLst>
              <a:ahLst/>
              <a:cxnLst>
                <a:cxn ang="0">
                  <a:pos x="connsiteX0" y="connsiteY0"/>
                </a:cxn>
                <a:cxn ang="0">
                  <a:pos x="connsiteX1" y="connsiteY1"/>
                </a:cxn>
              </a:cxnLst>
              <a:rect l="l" t="t" r="r" b="b"/>
              <a:pathLst>
                <a:path w="50776" h="24736">
                  <a:moveTo>
                    <a:pt x="51223" y="35"/>
                  </a:moveTo>
                  <a:lnTo>
                    <a:pt x="446" y="35"/>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916" name="Graphic 3">
            <a:extLst>
              <a:ext uri="{FF2B5EF4-FFF2-40B4-BE49-F238E27FC236}">
                <a16:creationId xmlns:a16="http://schemas.microsoft.com/office/drawing/2014/main" id="{A45CDE9A-A262-2446-8093-7903C367F247}"/>
              </a:ext>
            </a:extLst>
          </p:cNvPr>
          <p:cNvGrpSpPr/>
          <p:nvPr/>
        </p:nvGrpSpPr>
        <p:grpSpPr>
          <a:xfrm>
            <a:off x="8361536" y="1772542"/>
            <a:ext cx="24570" cy="33979"/>
            <a:chOff x="9785784" y="1790329"/>
            <a:chExt cx="50776" cy="70003"/>
          </a:xfrm>
        </p:grpSpPr>
        <p:sp>
          <p:nvSpPr>
            <p:cNvPr id="917" name="Freeform: Shape 916">
              <a:extLst>
                <a:ext uri="{FF2B5EF4-FFF2-40B4-BE49-F238E27FC236}">
                  <a16:creationId xmlns:a16="http://schemas.microsoft.com/office/drawing/2014/main" id="{05E53FF1-BDF3-5418-F706-04F23844E186}"/>
                </a:ext>
              </a:extLst>
            </p:cNvPr>
            <p:cNvSpPr/>
            <p:nvPr/>
          </p:nvSpPr>
          <p:spPr>
            <a:xfrm>
              <a:off x="9811262" y="1790329"/>
              <a:ext cx="17942" cy="70003"/>
            </a:xfrm>
            <a:custGeom>
              <a:avLst/>
              <a:gdLst>
                <a:gd name="connsiteX0" fmla="*/ 447 w 17942"/>
                <a:gd name="connsiteY0" fmla="*/ 35 h 70003"/>
                <a:gd name="connsiteX1" fmla="*/ 447 w 17942"/>
                <a:gd name="connsiteY1" fmla="*/ 70039 h 70003"/>
              </a:gdLst>
              <a:ahLst/>
              <a:cxnLst>
                <a:cxn ang="0">
                  <a:pos x="connsiteX0" y="connsiteY0"/>
                </a:cxn>
                <a:cxn ang="0">
                  <a:pos x="connsiteX1" y="connsiteY1"/>
                </a:cxn>
              </a:cxnLst>
              <a:rect l="l" t="t" r="r" b="b"/>
              <a:pathLst>
                <a:path w="17942" h="70003">
                  <a:moveTo>
                    <a:pt x="447" y="35"/>
                  </a:moveTo>
                  <a:lnTo>
                    <a:pt x="447" y="70039"/>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918" name="Freeform: Shape 917">
              <a:extLst>
                <a:ext uri="{FF2B5EF4-FFF2-40B4-BE49-F238E27FC236}">
                  <a16:creationId xmlns:a16="http://schemas.microsoft.com/office/drawing/2014/main" id="{A003A656-D9BC-5F54-4248-F439CFFBB6ED}"/>
                </a:ext>
              </a:extLst>
            </p:cNvPr>
            <p:cNvSpPr/>
            <p:nvPr/>
          </p:nvSpPr>
          <p:spPr>
            <a:xfrm>
              <a:off x="9785784" y="1825455"/>
              <a:ext cx="50776" cy="24736"/>
            </a:xfrm>
            <a:custGeom>
              <a:avLst/>
              <a:gdLst>
                <a:gd name="connsiteX0" fmla="*/ 51224 w 50776"/>
                <a:gd name="connsiteY0" fmla="*/ 35 h 24736"/>
                <a:gd name="connsiteX1" fmla="*/ 447 w 50776"/>
                <a:gd name="connsiteY1" fmla="*/ 35 h 24736"/>
              </a:gdLst>
              <a:ahLst/>
              <a:cxnLst>
                <a:cxn ang="0">
                  <a:pos x="connsiteX0" y="connsiteY0"/>
                </a:cxn>
                <a:cxn ang="0">
                  <a:pos x="connsiteX1" y="connsiteY1"/>
                </a:cxn>
              </a:cxnLst>
              <a:rect l="l" t="t" r="r" b="b"/>
              <a:pathLst>
                <a:path w="50776" h="24736">
                  <a:moveTo>
                    <a:pt x="51224" y="35"/>
                  </a:moveTo>
                  <a:lnTo>
                    <a:pt x="447" y="35"/>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919" name="Graphic 3">
            <a:extLst>
              <a:ext uri="{FF2B5EF4-FFF2-40B4-BE49-F238E27FC236}">
                <a16:creationId xmlns:a16="http://schemas.microsoft.com/office/drawing/2014/main" id="{87B6864F-122D-EAB6-6B24-0A19761E95ED}"/>
              </a:ext>
            </a:extLst>
          </p:cNvPr>
          <p:cNvGrpSpPr/>
          <p:nvPr/>
        </p:nvGrpSpPr>
        <p:grpSpPr>
          <a:xfrm>
            <a:off x="8488037" y="1772542"/>
            <a:ext cx="24570" cy="33979"/>
            <a:chOff x="10047204" y="1790329"/>
            <a:chExt cx="50776" cy="70003"/>
          </a:xfrm>
        </p:grpSpPr>
        <p:sp>
          <p:nvSpPr>
            <p:cNvPr id="920" name="Freeform: Shape 919">
              <a:extLst>
                <a:ext uri="{FF2B5EF4-FFF2-40B4-BE49-F238E27FC236}">
                  <a16:creationId xmlns:a16="http://schemas.microsoft.com/office/drawing/2014/main" id="{90B0902B-3939-2331-5156-4BB69E344A84}"/>
                </a:ext>
              </a:extLst>
            </p:cNvPr>
            <p:cNvSpPr/>
            <p:nvPr/>
          </p:nvSpPr>
          <p:spPr>
            <a:xfrm>
              <a:off x="10072683" y="1790329"/>
              <a:ext cx="17942" cy="70003"/>
            </a:xfrm>
            <a:custGeom>
              <a:avLst/>
              <a:gdLst>
                <a:gd name="connsiteX0" fmla="*/ 462 w 17942"/>
                <a:gd name="connsiteY0" fmla="*/ 35 h 70003"/>
                <a:gd name="connsiteX1" fmla="*/ 462 w 17942"/>
                <a:gd name="connsiteY1" fmla="*/ 70039 h 70003"/>
              </a:gdLst>
              <a:ahLst/>
              <a:cxnLst>
                <a:cxn ang="0">
                  <a:pos x="connsiteX0" y="connsiteY0"/>
                </a:cxn>
                <a:cxn ang="0">
                  <a:pos x="connsiteX1" y="connsiteY1"/>
                </a:cxn>
              </a:cxnLst>
              <a:rect l="l" t="t" r="r" b="b"/>
              <a:pathLst>
                <a:path w="17942" h="70003">
                  <a:moveTo>
                    <a:pt x="462" y="35"/>
                  </a:moveTo>
                  <a:lnTo>
                    <a:pt x="462" y="70039"/>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921" name="Freeform: Shape 920">
              <a:extLst>
                <a:ext uri="{FF2B5EF4-FFF2-40B4-BE49-F238E27FC236}">
                  <a16:creationId xmlns:a16="http://schemas.microsoft.com/office/drawing/2014/main" id="{FECF3812-8C9E-B047-B1D3-6B3B6F3A95A6}"/>
                </a:ext>
              </a:extLst>
            </p:cNvPr>
            <p:cNvSpPr/>
            <p:nvPr/>
          </p:nvSpPr>
          <p:spPr>
            <a:xfrm>
              <a:off x="10047204" y="1825455"/>
              <a:ext cx="50776" cy="24736"/>
            </a:xfrm>
            <a:custGeom>
              <a:avLst/>
              <a:gdLst>
                <a:gd name="connsiteX0" fmla="*/ 51239 w 50776"/>
                <a:gd name="connsiteY0" fmla="*/ 35 h 24736"/>
                <a:gd name="connsiteX1" fmla="*/ 462 w 50776"/>
                <a:gd name="connsiteY1" fmla="*/ 35 h 24736"/>
              </a:gdLst>
              <a:ahLst/>
              <a:cxnLst>
                <a:cxn ang="0">
                  <a:pos x="connsiteX0" y="connsiteY0"/>
                </a:cxn>
                <a:cxn ang="0">
                  <a:pos x="connsiteX1" y="connsiteY1"/>
                </a:cxn>
              </a:cxnLst>
              <a:rect l="l" t="t" r="r" b="b"/>
              <a:pathLst>
                <a:path w="50776" h="24736">
                  <a:moveTo>
                    <a:pt x="51239" y="35"/>
                  </a:moveTo>
                  <a:lnTo>
                    <a:pt x="462" y="35"/>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922" name="Graphic 3">
            <a:extLst>
              <a:ext uri="{FF2B5EF4-FFF2-40B4-BE49-F238E27FC236}">
                <a16:creationId xmlns:a16="http://schemas.microsoft.com/office/drawing/2014/main" id="{F702400C-F730-3C0E-38AA-3B19AC71583C}"/>
              </a:ext>
            </a:extLst>
          </p:cNvPr>
          <p:cNvGrpSpPr/>
          <p:nvPr/>
        </p:nvGrpSpPr>
        <p:grpSpPr>
          <a:xfrm>
            <a:off x="8712822" y="1772542"/>
            <a:ext cx="24570" cy="33979"/>
            <a:chOff x="10511733" y="1790329"/>
            <a:chExt cx="50776" cy="70003"/>
          </a:xfrm>
        </p:grpSpPr>
        <p:sp>
          <p:nvSpPr>
            <p:cNvPr id="923" name="Freeform: Shape 922">
              <a:extLst>
                <a:ext uri="{FF2B5EF4-FFF2-40B4-BE49-F238E27FC236}">
                  <a16:creationId xmlns:a16="http://schemas.microsoft.com/office/drawing/2014/main" id="{FE2E97A6-FB17-FC2D-1EE9-86BD82E1D120}"/>
                </a:ext>
              </a:extLst>
            </p:cNvPr>
            <p:cNvSpPr/>
            <p:nvPr/>
          </p:nvSpPr>
          <p:spPr>
            <a:xfrm>
              <a:off x="10537211" y="1790329"/>
              <a:ext cx="17942" cy="70003"/>
            </a:xfrm>
            <a:custGeom>
              <a:avLst/>
              <a:gdLst>
                <a:gd name="connsiteX0" fmla="*/ 488 w 17942"/>
                <a:gd name="connsiteY0" fmla="*/ 35 h 70003"/>
                <a:gd name="connsiteX1" fmla="*/ 488 w 17942"/>
                <a:gd name="connsiteY1" fmla="*/ 70039 h 70003"/>
              </a:gdLst>
              <a:ahLst/>
              <a:cxnLst>
                <a:cxn ang="0">
                  <a:pos x="connsiteX0" y="connsiteY0"/>
                </a:cxn>
                <a:cxn ang="0">
                  <a:pos x="connsiteX1" y="connsiteY1"/>
                </a:cxn>
              </a:cxnLst>
              <a:rect l="l" t="t" r="r" b="b"/>
              <a:pathLst>
                <a:path w="17942" h="70003">
                  <a:moveTo>
                    <a:pt x="488" y="35"/>
                  </a:moveTo>
                  <a:lnTo>
                    <a:pt x="488" y="70039"/>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924" name="Freeform: Shape 923">
              <a:extLst>
                <a:ext uri="{FF2B5EF4-FFF2-40B4-BE49-F238E27FC236}">
                  <a16:creationId xmlns:a16="http://schemas.microsoft.com/office/drawing/2014/main" id="{462E5F24-B546-1ECF-6553-0BC135EF452C}"/>
                </a:ext>
              </a:extLst>
            </p:cNvPr>
            <p:cNvSpPr/>
            <p:nvPr/>
          </p:nvSpPr>
          <p:spPr>
            <a:xfrm>
              <a:off x="10511733" y="1825455"/>
              <a:ext cx="50776" cy="24736"/>
            </a:xfrm>
            <a:custGeom>
              <a:avLst/>
              <a:gdLst>
                <a:gd name="connsiteX0" fmla="*/ 51265 w 50776"/>
                <a:gd name="connsiteY0" fmla="*/ 35 h 24736"/>
                <a:gd name="connsiteX1" fmla="*/ 488 w 50776"/>
                <a:gd name="connsiteY1" fmla="*/ 35 h 24736"/>
              </a:gdLst>
              <a:ahLst/>
              <a:cxnLst>
                <a:cxn ang="0">
                  <a:pos x="connsiteX0" y="connsiteY0"/>
                </a:cxn>
                <a:cxn ang="0">
                  <a:pos x="connsiteX1" y="connsiteY1"/>
                </a:cxn>
              </a:cxnLst>
              <a:rect l="l" t="t" r="r" b="b"/>
              <a:pathLst>
                <a:path w="50776" h="24736">
                  <a:moveTo>
                    <a:pt x="51265" y="35"/>
                  </a:moveTo>
                  <a:lnTo>
                    <a:pt x="488" y="35"/>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925" name="Graphic 3">
            <a:extLst>
              <a:ext uri="{FF2B5EF4-FFF2-40B4-BE49-F238E27FC236}">
                <a16:creationId xmlns:a16="http://schemas.microsoft.com/office/drawing/2014/main" id="{4758CC79-1967-2874-34F4-F99A8733FB9C}"/>
              </a:ext>
            </a:extLst>
          </p:cNvPr>
          <p:cNvGrpSpPr/>
          <p:nvPr/>
        </p:nvGrpSpPr>
        <p:grpSpPr>
          <a:xfrm>
            <a:off x="8719594" y="1772542"/>
            <a:ext cx="24570" cy="33979"/>
            <a:chOff x="10525728" y="1790329"/>
            <a:chExt cx="50776" cy="70003"/>
          </a:xfrm>
        </p:grpSpPr>
        <p:sp>
          <p:nvSpPr>
            <p:cNvPr id="926" name="Freeform: Shape 925">
              <a:extLst>
                <a:ext uri="{FF2B5EF4-FFF2-40B4-BE49-F238E27FC236}">
                  <a16:creationId xmlns:a16="http://schemas.microsoft.com/office/drawing/2014/main" id="{FBF90F32-6312-CD00-FA41-066BBCF03851}"/>
                </a:ext>
              </a:extLst>
            </p:cNvPr>
            <p:cNvSpPr/>
            <p:nvPr/>
          </p:nvSpPr>
          <p:spPr>
            <a:xfrm>
              <a:off x="10551206" y="1790329"/>
              <a:ext cx="17942" cy="70003"/>
            </a:xfrm>
            <a:custGeom>
              <a:avLst/>
              <a:gdLst>
                <a:gd name="connsiteX0" fmla="*/ 488 w 17942"/>
                <a:gd name="connsiteY0" fmla="*/ 35 h 70003"/>
                <a:gd name="connsiteX1" fmla="*/ 488 w 17942"/>
                <a:gd name="connsiteY1" fmla="*/ 70039 h 70003"/>
              </a:gdLst>
              <a:ahLst/>
              <a:cxnLst>
                <a:cxn ang="0">
                  <a:pos x="connsiteX0" y="connsiteY0"/>
                </a:cxn>
                <a:cxn ang="0">
                  <a:pos x="connsiteX1" y="connsiteY1"/>
                </a:cxn>
              </a:cxnLst>
              <a:rect l="l" t="t" r="r" b="b"/>
              <a:pathLst>
                <a:path w="17942" h="70003">
                  <a:moveTo>
                    <a:pt x="488" y="35"/>
                  </a:moveTo>
                  <a:lnTo>
                    <a:pt x="488" y="70039"/>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927" name="Freeform: Shape 926">
              <a:extLst>
                <a:ext uri="{FF2B5EF4-FFF2-40B4-BE49-F238E27FC236}">
                  <a16:creationId xmlns:a16="http://schemas.microsoft.com/office/drawing/2014/main" id="{91A813AD-0E12-B3B4-90C0-E11C6D3CBC03}"/>
                </a:ext>
              </a:extLst>
            </p:cNvPr>
            <p:cNvSpPr/>
            <p:nvPr/>
          </p:nvSpPr>
          <p:spPr>
            <a:xfrm>
              <a:off x="10525728" y="1825455"/>
              <a:ext cx="50776" cy="24736"/>
            </a:xfrm>
            <a:custGeom>
              <a:avLst/>
              <a:gdLst>
                <a:gd name="connsiteX0" fmla="*/ 51265 w 50776"/>
                <a:gd name="connsiteY0" fmla="*/ 35 h 24736"/>
                <a:gd name="connsiteX1" fmla="*/ 488 w 50776"/>
                <a:gd name="connsiteY1" fmla="*/ 35 h 24736"/>
              </a:gdLst>
              <a:ahLst/>
              <a:cxnLst>
                <a:cxn ang="0">
                  <a:pos x="connsiteX0" y="connsiteY0"/>
                </a:cxn>
                <a:cxn ang="0">
                  <a:pos x="connsiteX1" y="connsiteY1"/>
                </a:cxn>
              </a:cxnLst>
              <a:rect l="l" t="t" r="r" b="b"/>
              <a:pathLst>
                <a:path w="50776" h="24736">
                  <a:moveTo>
                    <a:pt x="51265" y="35"/>
                  </a:moveTo>
                  <a:lnTo>
                    <a:pt x="488" y="35"/>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928" name="Graphic 3">
            <a:extLst>
              <a:ext uri="{FF2B5EF4-FFF2-40B4-BE49-F238E27FC236}">
                <a16:creationId xmlns:a16="http://schemas.microsoft.com/office/drawing/2014/main" id="{115CB6EB-2872-BB74-BB1B-4F69AB88F33C}"/>
              </a:ext>
            </a:extLst>
          </p:cNvPr>
          <p:cNvGrpSpPr/>
          <p:nvPr/>
        </p:nvGrpSpPr>
        <p:grpSpPr>
          <a:xfrm>
            <a:off x="7244993" y="1720193"/>
            <a:ext cx="24570" cy="33979"/>
            <a:chOff x="7478391" y="1682479"/>
            <a:chExt cx="50776" cy="70003"/>
          </a:xfrm>
        </p:grpSpPr>
        <p:sp>
          <p:nvSpPr>
            <p:cNvPr id="929" name="Freeform: Shape 928">
              <a:extLst>
                <a:ext uri="{FF2B5EF4-FFF2-40B4-BE49-F238E27FC236}">
                  <a16:creationId xmlns:a16="http://schemas.microsoft.com/office/drawing/2014/main" id="{6A9CC266-F7D4-A9B7-1CB8-A4DE3EA193F4}"/>
                </a:ext>
              </a:extLst>
            </p:cNvPr>
            <p:cNvSpPr/>
            <p:nvPr/>
          </p:nvSpPr>
          <p:spPr>
            <a:xfrm>
              <a:off x="7503869" y="1682479"/>
              <a:ext cx="17942" cy="70003"/>
            </a:xfrm>
            <a:custGeom>
              <a:avLst/>
              <a:gdLst>
                <a:gd name="connsiteX0" fmla="*/ 319 w 17942"/>
                <a:gd name="connsiteY0" fmla="*/ 31 h 70003"/>
                <a:gd name="connsiteX1" fmla="*/ 319 w 17942"/>
                <a:gd name="connsiteY1" fmla="*/ 70034 h 70003"/>
              </a:gdLst>
              <a:ahLst/>
              <a:cxnLst>
                <a:cxn ang="0">
                  <a:pos x="connsiteX0" y="connsiteY0"/>
                </a:cxn>
                <a:cxn ang="0">
                  <a:pos x="connsiteX1" y="connsiteY1"/>
                </a:cxn>
              </a:cxnLst>
              <a:rect l="l" t="t" r="r" b="b"/>
              <a:pathLst>
                <a:path w="17942" h="70003">
                  <a:moveTo>
                    <a:pt x="319" y="31"/>
                  </a:moveTo>
                  <a:lnTo>
                    <a:pt x="319" y="70034"/>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930" name="Freeform: Shape 929">
              <a:extLst>
                <a:ext uri="{FF2B5EF4-FFF2-40B4-BE49-F238E27FC236}">
                  <a16:creationId xmlns:a16="http://schemas.microsoft.com/office/drawing/2014/main" id="{0099F4CE-892F-187F-EEFA-0D9F3FB5544A}"/>
                </a:ext>
              </a:extLst>
            </p:cNvPr>
            <p:cNvSpPr/>
            <p:nvPr/>
          </p:nvSpPr>
          <p:spPr>
            <a:xfrm>
              <a:off x="7478391" y="1717605"/>
              <a:ext cx="50776" cy="24736"/>
            </a:xfrm>
            <a:custGeom>
              <a:avLst/>
              <a:gdLst>
                <a:gd name="connsiteX0" fmla="*/ 51096 w 50776"/>
                <a:gd name="connsiteY0" fmla="*/ 31 h 24736"/>
                <a:gd name="connsiteX1" fmla="*/ 319 w 50776"/>
                <a:gd name="connsiteY1" fmla="*/ 31 h 24736"/>
              </a:gdLst>
              <a:ahLst/>
              <a:cxnLst>
                <a:cxn ang="0">
                  <a:pos x="connsiteX0" y="connsiteY0"/>
                </a:cxn>
                <a:cxn ang="0">
                  <a:pos x="connsiteX1" y="connsiteY1"/>
                </a:cxn>
              </a:cxnLst>
              <a:rect l="l" t="t" r="r" b="b"/>
              <a:pathLst>
                <a:path w="50776" h="24736">
                  <a:moveTo>
                    <a:pt x="51096" y="31"/>
                  </a:moveTo>
                  <a:lnTo>
                    <a:pt x="319" y="31"/>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931" name="Graphic 3">
            <a:extLst>
              <a:ext uri="{FF2B5EF4-FFF2-40B4-BE49-F238E27FC236}">
                <a16:creationId xmlns:a16="http://schemas.microsoft.com/office/drawing/2014/main" id="{ED3031CF-5E3C-01C1-CC4A-A24A6385F4E7}"/>
              </a:ext>
            </a:extLst>
          </p:cNvPr>
          <p:cNvGrpSpPr/>
          <p:nvPr/>
        </p:nvGrpSpPr>
        <p:grpSpPr>
          <a:xfrm>
            <a:off x="7247944" y="1720193"/>
            <a:ext cx="24570" cy="33979"/>
            <a:chOff x="7484491" y="1682479"/>
            <a:chExt cx="50776" cy="70003"/>
          </a:xfrm>
        </p:grpSpPr>
        <p:sp>
          <p:nvSpPr>
            <p:cNvPr id="932" name="Freeform: Shape 931">
              <a:extLst>
                <a:ext uri="{FF2B5EF4-FFF2-40B4-BE49-F238E27FC236}">
                  <a16:creationId xmlns:a16="http://schemas.microsoft.com/office/drawing/2014/main" id="{9197CAE8-D7AD-EF0E-D6E6-6B09C3D4FCD1}"/>
                </a:ext>
              </a:extLst>
            </p:cNvPr>
            <p:cNvSpPr/>
            <p:nvPr/>
          </p:nvSpPr>
          <p:spPr>
            <a:xfrm>
              <a:off x="7509970" y="1682479"/>
              <a:ext cx="17942" cy="70003"/>
            </a:xfrm>
            <a:custGeom>
              <a:avLst/>
              <a:gdLst>
                <a:gd name="connsiteX0" fmla="*/ 319 w 17942"/>
                <a:gd name="connsiteY0" fmla="*/ 31 h 70003"/>
                <a:gd name="connsiteX1" fmla="*/ 319 w 17942"/>
                <a:gd name="connsiteY1" fmla="*/ 70034 h 70003"/>
              </a:gdLst>
              <a:ahLst/>
              <a:cxnLst>
                <a:cxn ang="0">
                  <a:pos x="connsiteX0" y="connsiteY0"/>
                </a:cxn>
                <a:cxn ang="0">
                  <a:pos x="connsiteX1" y="connsiteY1"/>
                </a:cxn>
              </a:cxnLst>
              <a:rect l="l" t="t" r="r" b="b"/>
              <a:pathLst>
                <a:path w="17942" h="70003">
                  <a:moveTo>
                    <a:pt x="319" y="31"/>
                  </a:moveTo>
                  <a:lnTo>
                    <a:pt x="319" y="70034"/>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933" name="Freeform: Shape 932">
              <a:extLst>
                <a:ext uri="{FF2B5EF4-FFF2-40B4-BE49-F238E27FC236}">
                  <a16:creationId xmlns:a16="http://schemas.microsoft.com/office/drawing/2014/main" id="{901E6637-9CBB-EA80-7646-43134E2EA232}"/>
                </a:ext>
              </a:extLst>
            </p:cNvPr>
            <p:cNvSpPr/>
            <p:nvPr/>
          </p:nvSpPr>
          <p:spPr>
            <a:xfrm>
              <a:off x="7484491" y="1717605"/>
              <a:ext cx="50776" cy="24736"/>
            </a:xfrm>
            <a:custGeom>
              <a:avLst/>
              <a:gdLst>
                <a:gd name="connsiteX0" fmla="*/ 51096 w 50776"/>
                <a:gd name="connsiteY0" fmla="*/ 31 h 24736"/>
                <a:gd name="connsiteX1" fmla="*/ 319 w 50776"/>
                <a:gd name="connsiteY1" fmla="*/ 31 h 24736"/>
              </a:gdLst>
              <a:ahLst/>
              <a:cxnLst>
                <a:cxn ang="0">
                  <a:pos x="connsiteX0" y="connsiteY0"/>
                </a:cxn>
                <a:cxn ang="0">
                  <a:pos x="connsiteX1" y="connsiteY1"/>
                </a:cxn>
              </a:cxnLst>
              <a:rect l="l" t="t" r="r" b="b"/>
              <a:pathLst>
                <a:path w="50776" h="24736">
                  <a:moveTo>
                    <a:pt x="51096" y="31"/>
                  </a:moveTo>
                  <a:lnTo>
                    <a:pt x="319" y="31"/>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934" name="Graphic 3">
            <a:extLst>
              <a:ext uri="{FF2B5EF4-FFF2-40B4-BE49-F238E27FC236}">
                <a16:creationId xmlns:a16="http://schemas.microsoft.com/office/drawing/2014/main" id="{4BA6B1B1-A953-8014-0628-ECB6C799F7DC}"/>
              </a:ext>
            </a:extLst>
          </p:cNvPr>
          <p:cNvGrpSpPr/>
          <p:nvPr/>
        </p:nvGrpSpPr>
        <p:grpSpPr>
          <a:xfrm>
            <a:off x="7258797" y="1720193"/>
            <a:ext cx="24570" cy="33979"/>
            <a:chOff x="7506919" y="1682479"/>
            <a:chExt cx="50776" cy="70003"/>
          </a:xfrm>
        </p:grpSpPr>
        <p:sp>
          <p:nvSpPr>
            <p:cNvPr id="935" name="Freeform: Shape 934">
              <a:extLst>
                <a:ext uri="{FF2B5EF4-FFF2-40B4-BE49-F238E27FC236}">
                  <a16:creationId xmlns:a16="http://schemas.microsoft.com/office/drawing/2014/main" id="{27DDCC29-946F-25B3-5319-E990EA8327E9}"/>
                </a:ext>
              </a:extLst>
            </p:cNvPr>
            <p:cNvSpPr/>
            <p:nvPr/>
          </p:nvSpPr>
          <p:spPr>
            <a:xfrm>
              <a:off x="7532398" y="1682479"/>
              <a:ext cx="17942" cy="70003"/>
            </a:xfrm>
            <a:custGeom>
              <a:avLst/>
              <a:gdLst>
                <a:gd name="connsiteX0" fmla="*/ 320 w 17942"/>
                <a:gd name="connsiteY0" fmla="*/ 31 h 70003"/>
                <a:gd name="connsiteX1" fmla="*/ 320 w 17942"/>
                <a:gd name="connsiteY1" fmla="*/ 70034 h 70003"/>
              </a:gdLst>
              <a:ahLst/>
              <a:cxnLst>
                <a:cxn ang="0">
                  <a:pos x="connsiteX0" y="connsiteY0"/>
                </a:cxn>
                <a:cxn ang="0">
                  <a:pos x="connsiteX1" y="connsiteY1"/>
                </a:cxn>
              </a:cxnLst>
              <a:rect l="l" t="t" r="r" b="b"/>
              <a:pathLst>
                <a:path w="17942" h="70003">
                  <a:moveTo>
                    <a:pt x="320" y="31"/>
                  </a:moveTo>
                  <a:lnTo>
                    <a:pt x="320" y="70034"/>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936" name="Freeform: Shape 935">
              <a:extLst>
                <a:ext uri="{FF2B5EF4-FFF2-40B4-BE49-F238E27FC236}">
                  <a16:creationId xmlns:a16="http://schemas.microsoft.com/office/drawing/2014/main" id="{52978DAD-BDD1-134A-2A30-7BD3DD1C99E5}"/>
                </a:ext>
              </a:extLst>
            </p:cNvPr>
            <p:cNvSpPr/>
            <p:nvPr/>
          </p:nvSpPr>
          <p:spPr>
            <a:xfrm>
              <a:off x="7506919" y="1717605"/>
              <a:ext cx="50776" cy="24736"/>
            </a:xfrm>
            <a:custGeom>
              <a:avLst/>
              <a:gdLst>
                <a:gd name="connsiteX0" fmla="*/ 51097 w 50776"/>
                <a:gd name="connsiteY0" fmla="*/ 31 h 24736"/>
                <a:gd name="connsiteX1" fmla="*/ 320 w 50776"/>
                <a:gd name="connsiteY1" fmla="*/ 31 h 24736"/>
              </a:gdLst>
              <a:ahLst/>
              <a:cxnLst>
                <a:cxn ang="0">
                  <a:pos x="connsiteX0" y="connsiteY0"/>
                </a:cxn>
                <a:cxn ang="0">
                  <a:pos x="connsiteX1" y="connsiteY1"/>
                </a:cxn>
              </a:cxnLst>
              <a:rect l="l" t="t" r="r" b="b"/>
              <a:pathLst>
                <a:path w="50776" h="24736">
                  <a:moveTo>
                    <a:pt x="51097" y="31"/>
                  </a:moveTo>
                  <a:lnTo>
                    <a:pt x="320" y="31"/>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grpSp>
        <p:nvGrpSpPr>
          <p:cNvPr id="937" name="Graphic 3">
            <a:extLst>
              <a:ext uri="{FF2B5EF4-FFF2-40B4-BE49-F238E27FC236}">
                <a16:creationId xmlns:a16="http://schemas.microsoft.com/office/drawing/2014/main" id="{5428B5D4-F19C-D45B-E3BE-A05CA1414479}"/>
              </a:ext>
            </a:extLst>
          </p:cNvPr>
          <p:cNvGrpSpPr/>
          <p:nvPr/>
        </p:nvGrpSpPr>
        <p:grpSpPr>
          <a:xfrm>
            <a:off x="7261662" y="1720193"/>
            <a:ext cx="24570" cy="33979"/>
            <a:chOff x="7512840" y="1682479"/>
            <a:chExt cx="50776" cy="70003"/>
          </a:xfrm>
        </p:grpSpPr>
        <p:sp>
          <p:nvSpPr>
            <p:cNvPr id="938" name="Freeform: Shape 937">
              <a:extLst>
                <a:ext uri="{FF2B5EF4-FFF2-40B4-BE49-F238E27FC236}">
                  <a16:creationId xmlns:a16="http://schemas.microsoft.com/office/drawing/2014/main" id="{32ED96F2-0AEB-81DB-A179-B46FF0448504}"/>
                </a:ext>
              </a:extLst>
            </p:cNvPr>
            <p:cNvSpPr/>
            <p:nvPr/>
          </p:nvSpPr>
          <p:spPr>
            <a:xfrm>
              <a:off x="7538319" y="1682479"/>
              <a:ext cx="17942" cy="70003"/>
            </a:xfrm>
            <a:custGeom>
              <a:avLst/>
              <a:gdLst>
                <a:gd name="connsiteX0" fmla="*/ 320 w 17942"/>
                <a:gd name="connsiteY0" fmla="*/ 31 h 70003"/>
                <a:gd name="connsiteX1" fmla="*/ 320 w 17942"/>
                <a:gd name="connsiteY1" fmla="*/ 70034 h 70003"/>
              </a:gdLst>
              <a:ahLst/>
              <a:cxnLst>
                <a:cxn ang="0">
                  <a:pos x="connsiteX0" y="connsiteY0"/>
                </a:cxn>
                <a:cxn ang="0">
                  <a:pos x="connsiteX1" y="connsiteY1"/>
                </a:cxn>
              </a:cxnLst>
              <a:rect l="l" t="t" r="r" b="b"/>
              <a:pathLst>
                <a:path w="17942" h="70003">
                  <a:moveTo>
                    <a:pt x="320" y="31"/>
                  </a:moveTo>
                  <a:lnTo>
                    <a:pt x="320" y="70034"/>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939" name="Freeform: Shape 938">
              <a:extLst>
                <a:ext uri="{FF2B5EF4-FFF2-40B4-BE49-F238E27FC236}">
                  <a16:creationId xmlns:a16="http://schemas.microsoft.com/office/drawing/2014/main" id="{4A02E42B-7026-9659-84C2-2B09D539C99A}"/>
                </a:ext>
              </a:extLst>
            </p:cNvPr>
            <p:cNvSpPr/>
            <p:nvPr/>
          </p:nvSpPr>
          <p:spPr>
            <a:xfrm>
              <a:off x="7512840" y="1717605"/>
              <a:ext cx="50776" cy="24736"/>
            </a:xfrm>
            <a:custGeom>
              <a:avLst/>
              <a:gdLst>
                <a:gd name="connsiteX0" fmla="*/ 51097 w 50776"/>
                <a:gd name="connsiteY0" fmla="*/ 31 h 24736"/>
                <a:gd name="connsiteX1" fmla="*/ 320 w 50776"/>
                <a:gd name="connsiteY1" fmla="*/ 31 h 24736"/>
              </a:gdLst>
              <a:ahLst/>
              <a:cxnLst>
                <a:cxn ang="0">
                  <a:pos x="connsiteX0" y="connsiteY0"/>
                </a:cxn>
                <a:cxn ang="0">
                  <a:pos x="connsiteX1" y="connsiteY1"/>
                </a:cxn>
              </a:cxnLst>
              <a:rect l="l" t="t" r="r" b="b"/>
              <a:pathLst>
                <a:path w="50776" h="24736">
                  <a:moveTo>
                    <a:pt x="51097" y="31"/>
                  </a:moveTo>
                  <a:lnTo>
                    <a:pt x="320" y="31"/>
                  </a:lnTo>
                </a:path>
              </a:pathLst>
            </a:custGeom>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sp>
        <p:nvSpPr>
          <p:cNvPr id="940" name="Freeform: Shape 939">
            <a:extLst>
              <a:ext uri="{FF2B5EF4-FFF2-40B4-BE49-F238E27FC236}">
                <a16:creationId xmlns:a16="http://schemas.microsoft.com/office/drawing/2014/main" id="{50AA2647-C4B4-A0C7-33C1-05DDAC2F4F86}"/>
              </a:ext>
            </a:extLst>
          </p:cNvPr>
          <p:cNvSpPr/>
          <p:nvPr/>
        </p:nvSpPr>
        <p:spPr>
          <a:xfrm>
            <a:off x="5032482" y="1393372"/>
            <a:ext cx="3699441" cy="396099"/>
          </a:xfrm>
          <a:custGeom>
            <a:avLst/>
            <a:gdLst>
              <a:gd name="connsiteX0" fmla="*/ 7645077 w 7645077"/>
              <a:gd name="connsiteY0" fmla="*/ 816050 h 816049"/>
              <a:gd name="connsiteX1" fmla="*/ 5157543 w 7645077"/>
              <a:gd name="connsiteY1" fmla="*/ 816050 h 816049"/>
              <a:gd name="connsiteX2" fmla="*/ 5157543 w 7645077"/>
              <a:gd name="connsiteY2" fmla="*/ 708447 h 816049"/>
              <a:gd name="connsiteX3" fmla="*/ 4483806 w 7645077"/>
              <a:gd name="connsiteY3" fmla="*/ 708447 h 816049"/>
              <a:gd name="connsiteX4" fmla="*/ 4483806 w 7645077"/>
              <a:gd name="connsiteY4" fmla="*/ 638196 h 816049"/>
              <a:gd name="connsiteX5" fmla="*/ 4217361 w 7645077"/>
              <a:gd name="connsiteY5" fmla="*/ 638196 h 816049"/>
              <a:gd name="connsiteX6" fmla="*/ 4217361 w 7645077"/>
              <a:gd name="connsiteY6" fmla="*/ 494726 h 816049"/>
              <a:gd name="connsiteX7" fmla="*/ 3080351 w 7645077"/>
              <a:gd name="connsiteY7" fmla="*/ 494726 h 816049"/>
              <a:gd name="connsiteX8" fmla="*/ 3080351 w 7645077"/>
              <a:gd name="connsiteY8" fmla="*/ 447974 h 816049"/>
              <a:gd name="connsiteX9" fmla="*/ 2801168 w 7645077"/>
              <a:gd name="connsiteY9" fmla="*/ 447974 h 816049"/>
              <a:gd name="connsiteX10" fmla="*/ 2801168 w 7645077"/>
              <a:gd name="connsiteY10" fmla="*/ 368076 h 816049"/>
              <a:gd name="connsiteX11" fmla="*/ 2733704 w 7645077"/>
              <a:gd name="connsiteY11" fmla="*/ 368076 h 816049"/>
              <a:gd name="connsiteX12" fmla="*/ 2733704 w 7645077"/>
              <a:gd name="connsiteY12" fmla="*/ 327261 h 816049"/>
              <a:gd name="connsiteX13" fmla="*/ 2666958 w 7645077"/>
              <a:gd name="connsiteY13" fmla="*/ 327261 h 816049"/>
              <a:gd name="connsiteX14" fmla="*/ 2666958 w 7645077"/>
              <a:gd name="connsiteY14" fmla="*/ 289909 h 816049"/>
              <a:gd name="connsiteX15" fmla="*/ 2328744 w 7645077"/>
              <a:gd name="connsiteY15" fmla="*/ 289909 h 816049"/>
              <a:gd name="connsiteX16" fmla="*/ 2328744 w 7645077"/>
              <a:gd name="connsiteY16" fmla="*/ 257257 h 816049"/>
              <a:gd name="connsiteX17" fmla="*/ 1951595 w 7645077"/>
              <a:gd name="connsiteY17" fmla="*/ 257257 h 816049"/>
              <a:gd name="connsiteX18" fmla="*/ 1951595 w 7645077"/>
              <a:gd name="connsiteY18" fmla="*/ 227821 h 816049"/>
              <a:gd name="connsiteX19" fmla="*/ 1929885 w 7645077"/>
              <a:gd name="connsiteY19" fmla="*/ 227821 h 816049"/>
              <a:gd name="connsiteX20" fmla="*/ 1929885 w 7645077"/>
              <a:gd name="connsiteY20" fmla="*/ 191706 h 816049"/>
              <a:gd name="connsiteX21" fmla="*/ 1908713 w 7645077"/>
              <a:gd name="connsiteY21" fmla="*/ 191706 h 816049"/>
              <a:gd name="connsiteX22" fmla="*/ 1908713 w 7645077"/>
              <a:gd name="connsiteY22" fmla="*/ 156828 h 816049"/>
              <a:gd name="connsiteX23" fmla="*/ 1435033 w 7645077"/>
              <a:gd name="connsiteY23" fmla="*/ 156828 h 816049"/>
              <a:gd name="connsiteX24" fmla="*/ 1435033 w 7645077"/>
              <a:gd name="connsiteY24" fmla="*/ 127639 h 816049"/>
              <a:gd name="connsiteX25" fmla="*/ 1360213 w 7645077"/>
              <a:gd name="connsiteY25" fmla="*/ 127639 h 816049"/>
              <a:gd name="connsiteX26" fmla="*/ 1360213 w 7645077"/>
              <a:gd name="connsiteY26" fmla="*/ 92514 h 816049"/>
              <a:gd name="connsiteX27" fmla="*/ 664228 w 7645077"/>
              <a:gd name="connsiteY27" fmla="*/ 92514 h 816049"/>
              <a:gd name="connsiteX28" fmla="*/ 664228 w 7645077"/>
              <a:gd name="connsiteY28" fmla="*/ 60604 h 816049"/>
              <a:gd name="connsiteX29" fmla="*/ 380200 w 7645077"/>
              <a:gd name="connsiteY29" fmla="*/ 60604 h 816049"/>
              <a:gd name="connsiteX30" fmla="*/ 380200 w 7645077"/>
              <a:gd name="connsiteY30" fmla="*/ 0 h 816049"/>
              <a:gd name="connsiteX31" fmla="*/ 0 w 7645077"/>
              <a:gd name="connsiteY31" fmla="*/ 0 h 81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645077" h="816049">
                <a:moveTo>
                  <a:pt x="7645077" y="816050"/>
                </a:moveTo>
                <a:lnTo>
                  <a:pt x="5157543" y="816050"/>
                </a:lnTo>
                <a:lnTo>
                  <a:pt x="5157543" y="708447"/>
                </a:lnTo>
                <a:lnTo>
                  <a:pt x="4483806" y="708447"/>
                </a:lnTo>
                <a:lnTo>
                  <a:pt x="4483806" y="638196"/>
                </a:lnTo>
                <a:lnTo>
                  <a:pt x="4217361" y="638196"/>
                </a:lnTo>
                <a:lnTo>
                  <a:pt x="4217361" y="494726"/>
                </a:lnTo>
                <a:lnTo>
                  <a:pt x="3080351" y="494726"/>
                </a:lnTo>
                <a:lnTo>
                  <a:pt x="3080351" y="447974"/>
                </a:lnTo>
                <a:lnTo>
                  <a:pt x="2801168" y="447974"/>
                </a:lnTo>
                <a:lnTo>
                  <a:pt x="2801168" y="368076"/>
                </a:lnTo>
                <a:lnTo>
                  <a:pt x="2733704" y="368076"/>
                </a:lnTo>
                <a:lnTo>
                  <a:pt x="2733704" y="327261"/>
                </a:lnTo>
                <a:lnTo>
                  <a:pt x="2666958" y="327261"/>
                </a:lnTo>
                <a:lnTo>
                  <a:pt x="2666958" y="289909"/>
                </a:lnTo>
                <a:lnTo>
                  <a:pt x="2328744" y="289909"/>
                </a:lnTo>
                <a:lnTo>
                  <a:pt x="2328744" y="257257"/>
                </a:lnTo>
                <a:lnTo>
                  <a:pt x="1951595" y="257257"/>
                </a:lnTo>
                <a:lnTo>
                  <a:pt x="1951595" y="227821"/>
                </a:lnTo>
                <a:lnTo>
                  <a:pt x="1929885" y="227821"/>
                </a:lnTo>
                <a:lnTo>
                  <a:pt x="1929885" y="191706"/>
                </a:lnTo>
                <a:lnTo>
                  <a:pt x="1908713" y="191706"/>
                </a:lnTo>
                <a:lnTo>
                  <a:pt x="1908713" y="156828"/>
                </a:lnTo>
                <a:lnTo>
                  <a:pt x="1435033" y="156828"/>
                </a:lnTo>
                <a:lnTo>
                  <a:pt x="1435033" y="127639"/>
                </a:lnTo>
                <a:lnTo>
                  <a:pt x="1360213" y="127639"/>
                </a:lnTo>
                <a:lnTo>
                  <a:pt x="1360213" y="92514"/>
                </a:lnTo>
                <a:lnTo>
                  <a:pt x="664228" y="92514"/>
                </a:lnTo>
                <a:lnTo>
                  <a:pt x="664228" y="60604"/>
                </a:lnTo>
                <a:lnTo>
                  <a:pt x="380200" y="60604"/>
                </a:lnTo>
                <a:lnTo>
                  <a:pt x="380200" y="0"/>
                </a:lnTo>
                <a:lnTo>
                  <a:pt x="0" y="0"/>
                </a:lnTo>
              </a:path>
            </a:pathLst>
          </a:custGeom>
          <a:noFill/>
          <a:ln w="19050" cap="flat">
            <a:solidFill>
              <a:srgbClr val="808080"/>
            </a:solidFill>
            <a:prstDash val="solid"/>
            <a:miter/>
          </a:ln>
        </p:spPr>
        <p:txBody>
          <a:bodyPr rtlCol="0" anchor="ctr"/>
          <a:lstStyle/>
          <a:p>
            <a:pPr defTabSz="685800" fontAlgn="auto">
              <a:spcBef>
                <a:spcPts val="0"/>
              </a:spcBef>
              <a:spcAft>
                <a:spcPts val="0"/>
              </a:spcAft>
              <a:buClr>
                <a:srgbClr val="000000"/>
              </a:buClr>
              <a:defRPr/>
            </a:pPr>
            <a:endParaRPr lang="en-GB" sz="1050" kern="0">
              <a:solidFill>
                <a:srgbClr val="000000"/>
              </a:solidFill>
              <a:latin typeface="Calibri" panose="020F0502020204030204"/>
              <a:ea typeface="+mn-ea"/>
              <a:cs typeface="Arial"/>
              <a:sym typeface="Arial"/>
            </a:endParaRPr>
          </a:p>
        </p:txBody>
      </p:sp>
      <p:sp>
        <p:nvSpPr>
          <p:cNvPr id="941" name="Freeform: Shape 940">
            <a:extLst>
              <a:ext uri="{FF2B5EF4-FFF2-40B4-BE49-F238E27FC236}">
                <a16:creationId xmlns:a16="http://schemas.microsoft.com/office/drawing/2014/main" id="{4E4F42A6-729B-3275-44DA-91CCC5C2F3B7}"/>
              </a:ext>
            </a:extLst>
          </p:cNvPr>
          <p:cNvSpPr/>
          <p:nvPr/>
        </p:nvSpPr>
        <p:spPr>
          <a:xfrm>
            <a:off x="5032482" y="1393373"/>
            <a:ext cx="3685637" cy="125830"/>
          </a:xfrm>
          <a:custGeom>
            <a:avLst/>
            <a:gdLst>
              <a:gd name="connsiteX0" fmla="*/ 7616549 w 7616548"/>
              <a:gd name="connsiteY0" fmla="*/ 259236 h 259236"/>
              <a:gd name="connsiteX1" fmla="*/ 5330866 w 7616548"/>
              <a:gd name="connsiteY1" fmla="*/ 259236 h 259236"/>
              <a:gd name="connsiteX2" fmla="*/ 5330866 w 7616548"/>
              <a:gd name="connsiteY2" fmla="*/ 158312 h 259236"/>
              <a:gd name="connsiteX3" fmla="*/ 3811145 w 7616548"/>
              <a:gd name="connsiteY3" fmla="*/ 158312 h 259236"/>
              <a:gd name="connsiteX4" fmla="*/ 3811145 w 7616548"/>
              <a:gd name="connsiteY4" fmla="*/ 107355 h 259236"/>
              <a:gd name="connsiteX5" fmla="*/ 3652893 w 7616548"/>
              <a:gd name="connsiteY5" fmla="*/ 107355 h 259236"/>
              <a:gd name="connsiteX6" fmla="*/ 3652893 w 7616548"/>
              <a:gd name="connsiteY6" fmla="*/ 59862 h 259236"/>
              <a:gd name="connsiteX7" fmla="*/ 2215707 w 7616548"/>
              <a:gd name="connsiteY7" fmla="*/ 59862 h 259236"/>
              <a:gd name="connsiteX8" fmla="*/ 2215707 w 7616548"/>
              <a:gd name="connsiteY8" fmla="*/ 28447 h 259236"/>
              <a:gd name="connsiteX9" fmla="*/ 1955363 w 7616548"/>
              <a:gd name="connsiteY9" fmla="*/ 28447 h 259236"/>
              <a:gd name="connsiteX10" fmla="*/ 1955363 w 7616548"/>
              <a:gd name="connsiteY10" fmla="*/ 0 h 259236"/>
              <a:gd name="connsiteX11" fmla="*/ 0 w 7616548"/>
              <a:gd name="connsiteY11" fmla="*/ 0 h 259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6548" h="259236">
                <a:moveTo>
                  <a:pt x="7616549" y="259236"/>
                </a:moveTo>
                <a:lnTo>
                  <a:pt x="5330866" y="259236"/>
                </a:lnTo>
                <a:lnTo>
                  <a:pt x="5330866" y="158312"/>
                </a:lnTo>
                <a:lnTo>
                  <a:pt x="3811145" y="158312"/>
                </a:lnTo>
                <a:lnTo>
                  <a:pt x="3811145" y="107355"/>
                </a:lnTo>
                <a:lnTo>
                  <a:pt x="3652893" y="107355"/>
                </a:lnTo>
                <a:lnTo>
                  <a:pt x="3652893" y="59862"/>
                </a:lnTo>
                <a:lnTo>
                  <a:pt x="2215707" y="59862"/>
                </a:lnTo>
                <a:lnTo>
                  <a:pt x="2215707" y="28447"/>
                </a:lnTo>
                <a:lnTo>
                  <a:pt x="1955363" y="28447"/>
                </a:lnTo>
                <a:lnTo>
                  <a:pt x="1955363" y="0"/>
                </a:lnTo>
                <a:lnTo>
                  <a:pt x="0" y="0"/>
                </a:lnTo>
              </a:path>
            </a:pathLst>
          </a:custGeom>
          <a:noFill/>
          <a:ln w="19050" cap="flat">
            <a:solidFill>
              <a:schemeClr val="accent3">
                <a:lumMod val="75000"/>
              </a:schemeClr>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942" name="TextBox 941">
            <a:extLst>
              <a:ext uri="{FF2B5EF4-FFF2-40B4-BE49-F238E27FC236}">
                <a16:creationId xmlns:a16="http://schemas.microsoft.com/office/drawing/2014/main" id="{7516CB00-6CA6-F8DD-040A-1B7902E872DD}"/>
              </a:ext>
            </a:extLst>
          </p:cNvPr>
          <p:cNvSpPr txBox="1"/>
          <p:nvPr/>
        </p:nvSpPr>
        <p:spPr>
          <a:xfrm>
            <a:off x="6589483" y="1248980"/>
            <a:ext cx="524503" cy="253916"/>
          </a:xfrm>
          <a:prstGeom prst="rect">
            <a:avLst/>
          </a:prstGeom>
          <a:noFill/>
        </p:spPr>
        <p:txBody>
          <a:bodyPr wrap="none" rtlCol="0">
            <a:spAutoFit/>
          </a:bodyPr>
          <a:lstStyle/>
          <a:p>
            <a:pPr defTabSz="685800" fontAlgn="auto">
              <a:spcBef>
                <a:spcPts val="0"/>
              </a:spcBef>
              <a:spcAft>
                <a:spcPts val="0"/>
              </a:spcAft>
              <a:buClr>
                <a:srgbClr val="000000"/>
              </a:buClr>
              <a:defRPr/>
            </a:pPr>
            <a:r>
              <a:rPr lang="en-GB" sz="1050" b="1" kern="0">
                <a:solidFill>
                  <a:srgbClr val="298A49">
                    <a:lumMod val="75000"/>
                  </a:srgbClr>
                </a:solidFill>
                <a:latin typeface="Calibri" panose="020F0502020204030204"/>
                <a:ea typeface="+mn-ea"/>
                <a:cs typeface="Arial"/>
                <a:sym typeface="Arial"/>
              </a:rPr>
              <a:t>98.4%</a:t>
            </a:r>
          </a:p>
        </p:txBody>
      </p:sp>
      <p:sp>
        <p:nvSpPr>
          <p:cNvPr id="943" name="TextBox 942">
            <a:extLst>
              <a:ext uri="{FF2B5EF4-FFF2-40B4-BE49-F238E27FC236}">
                <a16:creationId xmlns:a16="http://schemas.microsoft.com/office/drawing/2014/main" id="{5728C71B-B326-6462-8238-54E21B23406F}"/>
              </a:ext>
            </a:extLst>
          </p:cNvPr>
          <p:cNvSpPr txBox="1"/>
          <p:nvPr/>
        </p:nvSpPr>
        <p:spPr>
          <a:xfrm>
            <a:off x="6597226" y="1665847"/>
            <a:ext cx="524503" cy="253916"/>
          </a:xfrm>
          <a:prstGeom prst="rect">
            <a:avLst/>
          </a:prstGeom>
          <a:noFill/>
          <a:ln>
            <a:noFill/>
          </a:ln>
        </p:spPr>
        <p:txBody>
          <a:bodyPr wrap="none" rtlCol="0">
            <a:spAutoFit/>
          </a:bodyPr>
          <a:lstStyle/>
          <a:p>
            <a:pPr defTabSz="685800" fontAlgn="auto">
              <a:spcBef>
                <a:spcPts val="0"/>
              </a:spcBef>
              <a:spcAft>
                <a:spcPts val="0"/>
              </a:spcAft>
              <a:buClr>
                <a:srgbClr val="000000"/>
              </a:buClr>
              <a:defRPr/>
            </a:pPr>
            <a:r>
              <a:rPr lang="en-GB" sz="1050" b="1" kern="0">
                <a:solidFill>
                  <a:srgbClr val="808080"/>
                </a:solidFill>
                <a:latin typeface="Calibri" panose="020F0502020204030204"/>
                <a:ea typeface="+mn-ea"/>
                <a:cs typeface="Arial"/>
                <a:sym typeface="Arial"/>
              </a:rPr>
              <a:t>85.8%</a:t>
            </a:r>
          </a:p>
        </p:txBody>
      </p:sp>
      <p:grpSp>
        <p:nvGrpSpPr>
          <p:cNvPr id="944" name="Group 943">
            <a:extLst>
              <a:ext uri="{FF2B5EF4-FFF2-40B4-BE49-F238E27FC236}">
                <a16:creationId xmlns:a16="http://schemas.microsoft.com/office/drawing/2014/main" id="{B500ECE8-444B-2E83-AC07-24B078394A14}"/>
              </a:ext>
            </a:extLst>
          </p:cNvPr>
          <p:cNvGrpSpPr/>
          <p:nvPr/>
        </p:nvGrpSpPr>
        <p:grpSpPr>
          <a:xfrm>
            <a:off x="5031032" y="3079868"/>
            <a:ext cx="3611141" cy="34648"/>
            <a:chOff x="2896799" y="4519882"/>
            <a:chExt cx="7504191" cy="72000"/>
          </a:xfrm>
        </p:grpSpPr>
        <p:sp>
          <p:nvSpPr>
            <p:cNvPr id="945" name="Freeform: Shape 944">
              <a:extLst>
                <a:ext uri="{FF2B5EF4-FFF2-40B4-BE49-F238E27FC236}">
                  <a16:creationId xmlns:a16="http://schemas.microsoft.com/office/drawing/2014/main" id="{C0A314B1-EB12-1AD6-D30E-6938145EFA16}"/>
                </a:ext>
              </a:extLst>
            </p:cNvPr>
            <p:cNvSpPr/>
            <p:nvPr/>
          </p:nvSpPr>
          <p:spPr>
            <a:xfrm>
              <a:off x="3730598" y="4519882"/>
              <a:ext cx="0" cy="72000"/>
            </a:xfrm>
            <a:custGeom>
              <a:avLst/>
              <a:gdLst>
                <a:gd name="connsiteX0" fmla="*/ 0 w 17942"/>
                <a:gd name="connsiteY0" fmla="*/ 0 h 82686"/>
                <a:gd name="connsiteX1" fmla="*/ 0 w 17942"/>
                <a:gd name="connsiteY1" fmla="*/ 82686 h 82686"/>
              </a:gdLst>
              <a:ahLst/>
              <a:cxnLst>
                <a:cxn ang="0">
                  <a:pos x="connsiteX0" y="connsiteY0"/>
                </a:cxn>
                <a:cxn ang="0">
                  <a:pos x="connsiteX1" y="connsiteY1"/>
                </a:cxn>
              </a:cxnLst>
              <a:rect l="l" t="t" r="r" b="b"/>
              <a:pathLst>
                <a:path w="17942" h="82686">
                  <a:moveTo>
                    <a:pt x="0" y="0"/>
                  </a:moveTo>
                  <a:lnTo>
                    <a:pt x="0" y="82686"/>
                  </a:lnTo>
                </a:path>
              </a:pathLst>
            </a:custGeom>
            <a:ln w="19050" cap="flat">
              <a:solidFill>
                <a:srgbClr val="00000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946" name="Freeform: Shape 945">
              <a:extLst>
                <a:ext uri="{FF2B5EF4-FFF2-40B4-BE49-F238E27FC236}">
                  <a16:creationId xmlns:a16="http://schemas.microsoft.com/office/drawing/2014/main" id="{1F08C0A5-D0AF-78C5-4350-D5E0D5744674}"/>
                </a:ext>
              </a:extLst>
            </p:cNvPr>
            <p:cNvSpPr/>
            <p:nvPr/>
          </p:nvSpPr>
          <p:spPr>
            <a:xfrm>
              <a:off x="2896799" y="4519882"/>
              <a:ext cx="0" cy="72000"/>
            </a:xfrm>
            <a:custGeom>
              <a:avLst/>
              <a:gdLst>
                <a:gd name="connsiteX0" fmla="*/ 0 w 17942"/>
                <a:gd name="connsiteY0" fmla="*/ 0 h 82686"/>
                <a:gd name="connsiteX1" fmla="*/ 0 w 17942"/>
                <a:gd name="connsiteY1" fmla="*/ 82686 h 82686"/>
              </a:gdLst>
              <a:ahLst/>
              <a:cxnLst>
                <a:cxn ang="0">
                  <a:pos x="connsiteX0" y="connsiteY0"/>
                </a:cxn>
                <a:cxn ang="0">
                  <a:pos x="connsiteX1" y="connsiteY1"/>
                </a:cxn>
              </a:cxnLst>
              <a:rect l="l" t="t" r="r" b="b"/>
              <a:pathLst>
                <a:path w="17942" h="82686">
                  <a:moveTo>
                    <a:pt x="0" y="0"/>
                  </a:moveTo>
                  <a:lnTo>
                    <a:pt x="0" y="82686"/>
                  </a:lnTo>
                </a:path>
              </a:pathLst>
            </a:custGeom>
            <a:ln w="19050" cap="flat">
              <a:solidFill>
                <a:srgbClr val="00000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947" name="Freeform: Shape 946">
              <a:extLst>
                <a:ext uri="{FF2B5EF4-FFF2-40B4-BE49-F238E27FC236}">
                  <a16:creationId xmlns:a16="http://schemas.microsoft.com/office/drawing/2014/main" id="{6551DEA7-4547-2106-7884-4C5E80F537A4}"/>
                </a:ext>
              </a:extLst>
            </p:cNvPr>
            <p:cNvSpPr/>
            <p:nvPr/>
          </p:nvSpPr>
          <p:spPr>
            <a:xfrm>
              <a:off x="4564397" y="4519882"/>
              <a:ext cx="0" cy="72000"/>
            </a:xfrm>
            <a:custGeom>
              <a:avLst/>
              <a:gdLst>
                <a:gd name="connsiteX0" fmla="*/ 0 w 17942"/>
                <a:gd name="connsiteY0" fmla="*/ 0 h 82686"/>
                <a:gd name="connsiteX1" fmla="*/ 0 w 17942"/>
                <a:gd name="connsiteY1" fmla="*/ 82686 h 82686"/>
              </a:gdLst>
              <a:ahLst/>
              <a:cxnLst>
                <a:cxn ang="0">
                  <a:pos x="connsiteX0" y="connsiteY0"/>
                </a:cxn>
                <a:cxn ang="0">
                  <a:pos x="connsiteX1" y="connsiteY1"/>
                </a:cxn>
              </a:cxnLst>
              <a:rect l="l" t="t" r="r" b="b"/>
              <a:pathLst>
                <a:path w="17942" h="82686">
                  <a:moveTo>
                    <a:pt x="0" y="0"/>
                  </a:moveTo>
                  <a:lnTo>
                    <a:pt x="0" y="82686"/>
                  </a:lnTo>
                </a:path>
              </a:pathLst>
            </a:custGeom>
            <a:ln w="19050" cap="flat">
              <a:solidFill>
                <a:srgbClr val="00000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948" name="Freeform: Shape 947">
              <a:extLst>
                <a:ext uri="{FF2B5EF4-FFF2-40B4-BE49-F238E27FC236}">
                  <a16:creationId xmlns:a16="http://schemas.microsoft.com/office/drawing/2014/main" id="{C111C170-B032-004E-D015-F4339B79C8E1}"/>
                </a:ext>
              </a:extLst>
            </p:cNvPr>
            <p:cNvSpPr/>
            <p:nvPr/>
          </p:nvSpPr>
          <p:spPr>
            <a:xfrm>
              <a:off x="5398196" y="4519882"/>
              <a:ext cx="0" cy="72000"/>
            </a:xfrm>
            <a:custGeom>
              <a:avLst/>
              <a:gdLst>
                <a:gd name="connsiteX0" fmla="*/ 0 w 17942"/>
                <a:gd name="connsiteY0" fmla="*/ 0 h 82686"/>
                <a:gd name="connsiteX1" fmla="*/ 0 w 17942"/>
                <a:gd name="connsiteY1" fmla="*/ 82686 h 82686"/>
              </a:gdLst>
              <a:ahLst/>
              <a:cxnLst>
                <a:cxn ang="0">
                  <a:pos x="connsiteX0" y="connsiteY0"/>
                </a:cxn>
                <a:cxn ang="0">
                  <a:pos x="connsiteX1" y="connsiteY1"/>
                </a:cxn>
              </a:cxnLst>
              <a:rect l="l" t="t" r="r" b="b"/>
              <a:pathLst>
                <a:path w="17942" h="82686">
                  <a:moveTo>
                    <a:pt x="0" y="0"/>
                  </a:moveTo>
                  <a:lnTo>
                    <a:pt x="0" y="82686"/>
                  </a:lnTo>
                </a:path>
              </a:pathLst>
            </a:custGeom>
            <a:ln w="19050" cap="flat">
              <a:solidFill>
                <a:srgbClr val="00000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949" name="Freeform: Shape 948">
              <a:extLst>
                <a:ext uri="{FF2B5EF4-FFF2-40B4-BE49-F238E27FC236}">
                  <a16:creationId xmlns:a16="http://schemas.microsoft.com/office/drawing/2014/main" id="{695827B3-87F6-96F2-FBFD-0A95C10F9CA6}"/>
                </a:ext>
              </a:extLst>
            </p:cNvPr>
            <p:cNvSpPr/>
            <p:nvPr/>
          </p:nvSpPr>
          <p:spPr>
            <a:xfrm>
              <a:off x="6231995" y="4519882"/>
              <a:ext cx="0" cy="72000"/>
            </a:xfrm>
            <a:custGeom>
              <a:avLst/>
              <a:gdLst>
                <a:gd name="connsiteX0" fmla="*/ 0 w 17942"/>
                <a:gd name="connsiteY0" fmla="*/ 0 h 82686"/>
                <a:gd name="connsiteX1" fmla="*/ 0 w 17942"/>
                <a:gd name="connsiteY1" fmla="*/ 82686 h 82686"/>
              </a:gdLst>
              <a:ahLst/>
              <a:cxnLst>
                <a:cxn ang="0">
                  <a:pos x="connsiteX0" y="connsiteY0"/>
                </a:cxn>
                <a:cxn ang="0">
                  <a:pos x="connsiteX1" y="connsiteY1"/>
                </a:cxn>
              </a:cxnLst>
              <a:rect l="l" t="t" r="r" b="b"/>
              <a:pathLst>
                <a:path w="17942" h="82686">
                  <a:moveTo>
                    <a:pt x="0" y="0"/>
                  </a:moveTo>
                  <a:lnTo>
                    <a:pt x="0" y="82686"/>
                  </a:lnTo>
                </a:path>
              </a:pathLst>
            </a:custGeom>
            <a:ln w="19050" cap="flat">
              <a:solidFill>
                <a:srgbClr val="00000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950" name="Freeform: Shape 949">
              <a:extLst>
                <a:ext uri="{FF2B5EF4-FFF2-40B4-BE49-F238E27FC236}">
                  <a16:creationId xmlns:a16="http://schemas.microsoft.com/office/drawing/2014/main" id="{B190660B-33B7-1DED-42BF-7CFBA7BCF452}"/>
                </a:ext>
              </a:extLst>
            </p:cNvPr>
            <p:cNvSpPr/>
            <p:nvPr/>
          </p:nvSpPr>
          <p:spPr>
            <a:xfrm>
              <a:off x="7065794" y="4519882"/>
              <a:ext cx="0" cy="72000"/>
            </a:xfrm>
            <a:custGeom>
              <a:avLst/>
              <a:gdLst>
                <a:gd name="connsiteX0" fmla="*/ 0 w 17942"/>
                <a:gd name="connsiteY0" fmla="*/ 0 h 82686"/>
                <a:gd name="connsiteX1" fmla="*/ 0 w 17942"/>
                <a:gd name="connsiteY1" fmla="*/ 82686 h 82686"/>
              </a:gdLst>
              <a:ahLst/>
              <a:cxnLst>
                <a:cxn ang="0">
                  <a:pos x="connsiteX0" y="connsiteY0"/>
                </a:cxn>
                <a:cxn ang="0">
                  <a:pos x="connsiteX1" y="connsiteY1"/>
                </a:cxn>
              </a:cxnLst>
              <a:rect l="l" t="t" r="r" b="b"/>
              <a:pathLst>
                <a:path w="17942" h="82686">
                  <a:moveTo>
                    <a:pt x="0" y="0"/>
                  </a:moveTo>
                  <a:lnTo>
                    <a:pt x="0" y="82686"/>
                  </a:lnTo>
                </a:path>
              </a:pathLst>
            </a:custGeom>
            <a:ln w="19050" cap="flat">
              <a:solidFill>
                <a:srgbClr val="00000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951" name="Freeform: Shape 950">
              <a:extLst>
                <a:ext uri="{FF2B5EF4-FFF2-40B4-BE49-F238E27FC236}">
                  <a16:creationId xmlns:a16="http://schemas.microsoft.com/office/drawing/2014/main" id="{5953C392-21B9-3F62-01B5-2244A2183FE4}"/>
                </a:ext>
              </a:extLst>
            </p:cNvPr>
            <p:cNvSpPr/>
            <p:nvPr/>
          </p:nvSpPr>
          <p:spPr>
            <a:xfrm>
              <a:off x="7899593" y="4519882"/>
              <a:ext cx="0" cy="72000"/>
            </a:xfrm>
            <a:custGeom>
              <a:avLst/>
              <a:gdLst>
                <a:gd name="connsiteX0" fmla="*/ 0 w 17942"/>
                <a:gd name="connsiteY0" fmla="*/ 0 h 82686"/>
                <a:gd name="connsiteX1" fmla="*/ 0 w 17942"/>
                <a:gd name="connsiteY1" fmla="*/ 82686 h 82686"/>
              </a:gdLst>
              <a:ahLst/>
              <a:cxnLst>
                <a:cxn ang="0">
                  <a:pos x="connsiteX0" y="connsiteY0"/>
                </a:cxn>
                <a:cxn ang="0">
                  <a:pos x="connsiteX1" y="connsiteY1"/>
                </a:cxn>
              </a:cxnLst>
              <a:rect l="l" t="t" r="r" b="b"/>
              <a:pathLst>
                <a:path w="17942" h="82686">
                  <a:moveTo>
                    <a:pt x="0" y="0"/>
                  </a:moveTo>
                  <a:lnTo>
                    <a:pt x="0" y="82686"/>
                  </a:lnTo>
                </a:path>
              </a:pathLst>
            </a:custGeom>
            <a:ln w="19050" cap="flat">
              <a:solidFill>
                <a:srgbClr val="00000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952" name="Freeform: Shape 951">
              <a:extLst>
                <a:ext uri="{FF2B5EF4-FFF2-40B4-BE49-F238E27FC236}">
                  <a16:creationId xmlns:a16="http://schemas.microsoft.com/office/drawing/2014/main" id="{0DE33DE3-70F4-9A0D-696D-5AFEC18C1CCC}"/>
                </a:ext>
              </a:extLst>
            </p:cNvPr>
            <p:cNvSpPr/>
            <p:nvPr/>
          </p:nvSpPr>
          <p:spPr>
            <a:xfrm>
              <a:off x="8733392" y="4519882"/>
              <a:ext cx="0" cy="72000"/>
            </a:xfrm>
            <a:custGeom>
              <a:avLst/>
              <a:gdLst>
                <a:gd name="connsiteX0" fmla="*/ 0 w 17942"/>
                <a:gd name="connsiteY0" fmla="*/ 0 h 82686"/>
                <a:gd name="connsiteX1" fmla="*/ 0 w 17942"/>
                <a:gd name="connsiteY1" fmla="*/ 82686 h 82686"/>
              </a:gdLst>
              <a:ahLst/>
              <a:cxnLst>
                <a:cxn ang="0">
                  <a:pos x="connsiteX0" y="connsiteY0"/>
                </a:cxn>
                <a:cxn ang="0">
                  <a:pos x="connsiteX1" y="connsiteY1"/>
                </a:cxn>
              </a:cxnLst>
              <a:rect l="l" t="t" r="r" b="b"/>
              <a:pathLst>
                <a:path w="17942" h="82686">
                  <a:moveTo>
                    <a:pt x="0" y="0"/>
                  </a:moveTo>
                  <a:lnTo>
                    <a:pt x="0" y="82686"/>
                  </a:lnTo>
                </a:path>
              </a:pathLst>
            </a:custGeom>
            <a:ln w="19050" cap="flat">
              <a:solidFill>
                <a:srgbClr val="00000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953" name="Freeform: Shape 952">
              <a:extLst>
                <a:ext uri="{FF2B5EF4-FFF2-40B4-BE49-F238E27FC236}">
                  <a16:creationId xmlns:a16="http://schemas.microsoft.com/office/drawing/2014/main" id="{7CE045F9-C526-E12C-5046-7E72EA423162}"/>
                </a:ext>
              </a:extLst>
            </p:cNvPr>
            <p:cNvSpPr/>
            <p:nvPr/>
          </p:nvSpPr>
          <p:spPr>
            <a:xfrm>
              <a:off x="9567191" y="4519882"/>
              <a:ext cx="0" cy="72000"/>
            </a:xfrm>
            <a:custGeom>
              <a:avLst/>
              <a:gdLst>
                <a:gd name="connsiteX0" fmla="*/ 0 w 17942"/>
                <a:gd name="connsiteY0" fmla="*/ 0 h 82686"/>
                <a:gd name="connsiteX1" fmla="*/ 0 w 17942"/>
                <a:gd name="connsiteY1" fmla="*/ 82686 h 82686"/>
              </a:gdLst>
              <a:ahLst/>
              <a:cxnLst>
                <a:cxn ang="0">
                  <a:pos x="connsiteX0" y="connsiteY0"/>
                </a:cxn>
                <a:cxn ang="0">
                  <a:pos x="connsiteX1" y="connsiteY1"/>
                </a:cxn>
              </a:cxnLst>
              <a:rect l="l" t="t" r="r" b="b"/>
              <a:pathLst>
                <a:path w="17942" h="82686">
                  <a:moveTo>
                    <a:pt x="0" y="0"/>
                  </a:moveTo>
                  <a:lnTo>
                    <a:pt x="0" y="82686"/>
                  </a:lnTo>
                </a:path>
              </a:pathLst>
            </a:custGeom>
            <a:ln w="19050" cap="flat">
              <a:solidFill>
                <a:srgbClr val="00000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sp>
          <p:nvSpPr>
            <p:cNvPr id="954" name="Freeform: Shape 953">
              <a:extLst>
                <a:ext uri="{FF2B5EF4-FFF2-40B4-BE49-F238E27FC236}">
                  <a16:creationId xmlns:a16="http://schemas.microsoft.com/office/drawing/2014/main" id="{BA311BBC-D086-5519-B0A2-FC5D09712CD1}"/>
                </a:ext>
              </a:extLst>
            </p:cNvPr>
            <p:cNvSpPr/>
            <p:nvPr/>
          </p:nvSpPr>
          <p:spPr>
            <a:xfrm>
              <a:off x="10400990" y="4519882"/>
              <a:ext cx="0" cy="72000"/>
            </a:xfrm>
            <a:custGeom>
              <a:avLst/>
              <a:gdLst>
                <a:gd name="connsiteX0" fmla="*/ 0 w 17942"/>
                <a:gd name="connsiteY0" fmla="*/ 0 h 82686"/>
                <a:gd name="connsiteX1" fmla="*/ 0 w 17942"/>
                <a:gd name="connsiteY1" fmla="*/ 82686 h 82686"/>
              </a:gdLst>
              <a:ahLst/>
              <a:cxnLst>
                <a:cxn ang="0">
                  <a:pos x="connsiteX0" y="connsiteY0"/>
                </a:cxn>
                <a:cxn ang="0">
                  <a:pos x="connsiteX1" y="connsiteY1"/>
                </a:cxn>
              </a:cxnLst>
              <a:rect l="l" t="t" r="r" b="b"/>
              <a:pathLst>
                <a:path w="17942" h="82686">
                  <a:moveTo>
                    <a:pt x="0" y="0"/>
                  </a:moveTo>
                  <a:lnTo>
                    <a:pt x="0" y="82686"/>
                  </a:lnTo>
                </a:path>
              </a:pathLst>
            </a:custGeom>
            <a:ln w="19050" cap="flat">
              <a:solidFill>
                <a:srgbClr val="000000"/>
              </a:solidFill>
              <a:prstDash val="solid"/>
              <a:miter/>
            </a:ln>
          </p:spPr>
          <p:txBody>
            <a:bodyPr rtlCol="0" anchor="ctr"/>
            <a:lstStyle/>
            <a:p>
              <a:pPr defTabSz="685800" fontAlgn="auto">
                <a:spcBef>
                  <a:spcPts val="0"/>
                </a:spcBef>
                <a:spcAft>
                  <a:spcPts val="0"/>
                </a:spcAft>
                <a:buClr>
                  <a:srgbClr val="000000"/>
                </a:buClr>
                <a:defRPr/>
              </a:pPr>
              <a:endParaRPr lang="en-GB" sz="825" kern="0">
                <a:solidFill>
                  <a:srgbClr val="000000"/>
                </a:solidFill>
                <a:latin typeface="Calibri" panose="020F0502020204030204"/>
                <a:ea typeface="+mn-ea"/>
                <a:cs typeface="Arial"/>
                <a:sym typeface="Arial"/>
              </a:endParaRPr>
            </a:p>
          </p:txBody>
        </p:sp>
      </p:grpSp>
      <p:sp>
        <p:nvSpPr>
          <p:cNvPr id="955" name="TextBox 954">
            <a:extLst>
              <a:ext uri="{FF2B5EF4-FFF2-40B4-BE49-F238E27FC236}">
                <a16:creationId xmlns:a16="http://schemas.microsoft.com/office/drawing/2014/main" id="{555F90B5-EDDD-D99B-C40D-2E7AE7DEFFEA}"/>
              </a:ext>
            </a:extLst>
          </p:cNvPr>
          <p:cNvSpPr txBox="1"/>
          <p:nvPr/>
        </p:nvSpPr>
        <p:spPr>
          <a:xfrm>
            <a:off x="5411360" y="3110430"/>
            <a:ext cx="43282" cy="103875"/>
          </a:xfrm>
          <a:prstGeom prst="rect">
            <a:avLst/>
          </a:prstGeom>
          <a:noFill/>
        </p:spPr>
        <p:txBody>
          <a:bodyPr wrap="none" lIns="0" tIns="0" rIns="0" bIns="0" rtlCol="0" anchor="ctr" anchorCtr="0">
            <a:spAutoFit/>
          </a:bodyPr>
          <a:lstStyle/>
          <a:p>
            <a:pPr algn="ctr" defTabSz="685800" fontAlgn="auto">
              <a:spcBef>
                <a:spcPts val="0"/>
              </a:spcBef>
              <a:spcAft>
                <a:spcPts val="0"/>
              </a:spcAft>
              <a:buClr>
                <a:srgbClr val="000000"/>
              </a:buClr>
              <a:defRPr/>
            </a:pPr>
            <a:r>
              <a:rPr lang="en-GB" sz="675" kern="0">
                <a:ln/>
                <a:solidFill>
                  <a:srgbClr val="000000"/>
                </a:solidFill>
                <a:latin typeface="Calibri" panose="020F0502020204030204"/>
                <a:ea typeface="+mn-ea"/>
                <a:cs typeface="Arial"/>
                <a:sym typeface="Arial"/>
                <a:rtl val="0"/>
              </a:rPr>
              <a:t>6</a:t>
            </a:r>
          </a:p>
        </p:txBody>
      </p:sp>
      <p:sp>
        <p:nvSpPr>
          <p:cNvPr id="956" name="TextBox 955">
            <a:extLst>
              <a:ext uri="{FF2B5EF4-FFF2-40B4-BE49-F238E27FC236}">
                <a16:creationId xmlns:a16="http://schemas.microsoft.com/office/drawing/2014/main" id="{1BB3435B-B90D-1EE7-F2BA-EEA459FADCD7}"/>
              </a:ext>
            </a:extLst>
          </p:cNvPr>
          <p:cNvSpPr txBox="1"/>
          <p:nvPr/>
        </p:nvSpPr>
        <p:spPr>
          <a:xfrm>
            <a:off x="5010213" y="3110430"/>
            <a:ext cx="43282" cy="103875"/>
          </a:xfrm>
          <a:prstGeom prst="rect">
            <a:avLst/>
          </a:prstGeom>
          <a:noFill/>
        </p:spPr>
        <p:txBody>
          <a:bodyPr wrap="none" lIns="0" tIns="0" rIns="0" bIns="0" rtlCol="0" anchor="ctr" anchorCtr="0">
            <a:spAutoFit/>
          </a:bodyPr>
          <a:lstStyle/>
          <a:p>
            <a:pPr algn="ctr" defTabSz="685800" fontAlgn="auto">
              <a:spcBef>
                <a:spcPts val="0"/>
              </a:spcBef>
              <a:spcAft>
                <a:spcPts val="0"/>
              </a:spcAft>
              <a:buClr>
                <a:srgbClr val="000000"/>
              </a:buClr>
              <a:defRPr/>
            </a:pPr>
            <a:r>
              <a:rPr lang="en-GB" sz="675" kern="0">
                <a:ln/>
                <a:solidFill>
                  <a:srgbClr val="000000"/>
                </a:solidFill>
                <a:latin typeface="Calibri" panose="020F0502020204030204"/>
                <a:ea typeface="+mn-ea"/>
                <a:cs typeface="Arial"/>
                <a:sym typeface="Arial"/>
                <a:rtl val="0"/>
              </a:rPr>
              <a:t>0</a:t>
            </a:r>
          </a:p>
        </p:txBody>
      </p:sp>
      <p:sp>
        <p:nvSpPr>
          <p:cNvPr id="957" name="TextBox 956">
            <a:extLst>
              <a:ext uri="{FF2B5EF4-FFF2-40B4-BE49-F238E27FC236}">
                <a16:creationId xmlns:a16="http://schemas.microsoft.com/office/drawing/2014/main" id="{1BEF7E6A-ED21-6AF8-6BE1-39979664C49B}"/>
              </a:ext>
            </a:extLst>
          </p:cNvPr>
          <p:cNvSpPr txBox="1"/>
          <p:nvPr/>
        </p:nvSpPr>
        <p:spPr>
          <a:xfrm>
            <a:off x="5790865" y="3110430"/>
            <a:ext cx="86563" cy="103875"/>
          </a:xfrm>
          <a:prstGeom prst="rect">
            <a:avLst/>
          </a:prstGeom>
          <a:noFill/>
        </p:spPr>
        <p:txBody>
          <a:bodyPr wrap="none" lIns="0" tIns="0" rIns="0" bIns="0" rtlCol="0" anchor="ctr" anchorCtr="0">
            <a:spAutoFit/>
          </a:bodyPr>
          <a:lstStyle/>
          <a:p>
            <a:pPr algn="ctr" defTabSz="685800" fontAlgn="auto">
              <a:spcBef>
                <a:spcPts val="0"/>
              </a:spcBef>
              <a:spcAft>
                <a:spcPts val="0"/>
              </a:spcAft>
              <a:buClr>
                <a:srgbClr val="000000"/>
              </a:buClr>
              <a:defRPr/>
            </a:pPr>
            <a:r>
              <a:rPr lang="en-GB" sz="675" kern="0">
                <a:ln/>
                <a:solidFill>
                  <a:srgbClr val="000000"/>
                </a:solidFill>
                <a:latin typeface="Calibri" panose="020F0502020204030204"/>
                <a:ea typeface="+mn-ea"/>
                <a:cs typeface="Arial"/>
                <a:sym typeface="Arial"/>
                <a:rtl val="0"/>
              </a:rPr>
              <a:t>12</a:t>
            </a:r>
          </a:p>
        </p:txBody>
      </p:sp>
      <p:sp>
        <p:nvSpPr>
          <p:cNvPr id="958" name="TextBox 957">
            <a:extLst>
              <a:ext uri="{FF2B5EF4-FFF2-40B4-BE49-F238E27FC236}">
                <a16:creationId xmlns:a16="http://schemas.microsoft.com/office/drawing/2014/main" id="{C62660DC-7492-79D1-C529-204551078953}"/>
              </a:ext>
            </a:extLst>
          </p:cNvPr>
          <p:cNvSpPr txBox="1"/>
          <p:nvPr/>
        </p:nvSpPr>
        <p:spPr>
          <a:xfrm>
            <a:off x="6192011" y="3110430"/>
            <a:ext cx="86563" cy="103875"/>
          </a:xfrm>
          <a:prstGeom prst="rect">
            <a:avLst/>
          </a:prstGeom>
          <a:noFill/>
        </p:spPr>
        <p:txBody>
          <a:bodyPr wrap="none" lIns="0" tIns="0" rIns="0" bIns="0" rtlCol="0" anchor="ctr" anchorCtr="0">
            <a:spAutoFit/>
          </a:bodyPr>
          <a:lstStyle/>
          <a:p>
            <a:pPr algn="ctr" defTabSz="685800" fontAlgn="auto">
              <a:spcBef>
                <a:spcPts val="0"/>
              </a:spcBef>
              <a:spcAft>
                <a:spcPts val="0"/>
              </a:spcAft>
              <a:buClr>
                <a:srgbClr val="000000"/>
              </a:buClr>
              <a:defRPr/>
            </a:pPr>
            <a:r>
              <a:rPr lang="en-GB" sz="675" kern="0">
                <a:ln/>
                <a:solidFill>
                  <a:srgbClr val="000000"/>
                </a:solidFill>
                <a:latin typeface="Calibri" panose="020F0502020204030204"/>
                <a:ea typeface="+mn-ea"/>
                <a:cs typeface="Arial"/>
                <a:sym typeface="Arial"/>
                <a:rtl val="0"/>
              </a:rPr>
              <a:t>18</a:t>
            </a:r>
          </a:p>
        </p:txBody>
      </p:sp>
      <p:sp>
        <p:nvSpPr>
          <p:cNvPr id="959" name="TextBox 958">
            <a:extLst>
              <a:ext uri="{FF2B5EF4-FFF2-40B4-BE49-F238E27FC236}">
                <a16:creationId xmlns:a16="http://schemas.microsoft.com/office/drawing/2014/main" id="{418E174D-4FC9-A7F9-0408-A4B8AD76459E}"/>
              </a:ext>
            </a:extLst>
          </p:cNvPr>
          <p:cNvSpPr txBox="1"/>
          <p:nvPr/>
        </p:nvSpPr>
        <p:spPr>
          <a:xfrm>
            <a:off x="6593158" y="3110430"/>
            <a:ext cx="86563" cy="103875"/>
          </a:xfrm>
          <a:prstGeom prst="rect">
            <a:avLst/>
          </a:prstGeom>
          <a:noFill/>
        </p:spPr>
        <p:txBody>
          <a:bodyPr wrap="none" lIns="0" tIns="0" rIns="0" bIns="0" rtlCol="0" anchor="ctr" anchorCtr="0">
            <a:spAutoFit/>
          </a:bodyPr>
          <a:lstStyle/>
          <a:p>
            <a:pPr algn="ctr" defTabSz="685800" fontAlgn="auto">
              <a:spcBef>
                <a:spcPts val="0"/>
              </a:spcBef>
              <a:spcAft>
                <a:spcPts val="0"/>
              </a:spcAft>
              <a:buClr>
                <a:srgbClr val="000000"/>
              </a:buClr>
              <a:defRPr/>
            </a:pPr>
            <a:r>
              <a:rPr lang="en-GB" sz="675" kern="0">
                <a:ln/>
                <a:solidFill>
                  <a:srgbClr val="000000"/>
                </a:solidFill>
                <a:latin typeface="Calibri" panose="020F0502020204030204"/>
                <a:ea typeface="+mn-ea"/>
                <a:cs typeface="Arial"/>
                <a:sym typeface="Arial"/>
                <a:rtl val="0"/>
              </a:rPr>
              <a:t>24</a:t>
            </a:r>
          </a:p>
        </p:txBody>
      </p:sp>
      <p:sp>
        <p:nvSpPr>
          <p:cNvPr id="960" name="TextBox 959">
            <a:extLst>
              <a:ext uri="{FF2B5EF4-FFF2-40B4-BE49-F238E27FC236}">
                <a16:creationId xmlns:a16="http://schemas.microsoft.com/office/drawing/2014/main" id="{33CFFCA3-51A6-D3EA-324F-8DB79CA851AD}"/>
              </a:ext>
            </a:extLst>
          </p:cNvPr>
          <p:cNvSpPr txBox="1"/>
          <p:nvPr/>
        </p:nvSpPr>
        <p:spPr>
          <a:xfrm>
            <a:off x="6658581" y="3206429"/>
            <a:ext cx="527388" cy="103875"/>
          </a:xfrm>
          <a:prstGeom prst="rect">
            <a:avLst/>
          </a:prstGeom>
          <a:noFill/>
        </p:spPr>
        <p:txBody>
          <a:bodyPr wrap="none" lIns="0" tIns="0" rIns="0" bIns="0" rtlCol="0" anchor="ctr" anchorCtr="0">
            <a:spAutoFit/>
          </a:bodyPr>
          <a:lstStyle/>
          <a:p>
            <a:pPr algn="ctr" defTabSz="685800" fontAlgn="auto">
              <a:spcBef>
                <a:spcPts val="0"/>
              </a:spcBef>
              <a:spcAft>
                <a:spcPts val="0"/>
              </a:spcAft>
              <a:buClr>
                <a:srgbClr val="000000"/>
              </a:buClr>
              <a:defRPr/>
            </a:pPr>
            <a:r>
              <a:rPr lang="en-GB" sz="675" b="1" kern="0">
                <a:ln/>
                <a:solidFill>
                  <a:srgbClr val="000000"/>
                </a:solidFill>
                <a:latin typeface="Calibri" panose="020F0502020204030204"/>
                <a:ea typeface="+mn-ea"/>
                <a:cs typeface="Arial"/>
                <a:sym typeface="Arial"/>
                <a:rtl val="0"/>
              </a:rPr>
              <a:t>Time (months)</a:t>
            </a:r>
          </a:p>
        </p:txBody>
      </p:sp>
      <p:sp>
        <p:nvSpPr>
          <p:cNvPr id="961" name="TextBox 960">
            <a:extLst>
              <a:ext uri="{FF2B5EF4-FFF2-40B4-BE49-F238E27FC236}">
                <a16:creationId xmlns:a16="http://schemas.microsoft.com/office/drawing/2014/main" id="{01826F34-A419-3504-6889-F32930A281CB}"/>
              </a:ext>
            </a:extLst>
          </p:cNvPr>
          <p:cNvSpPr txBox="1"/>
          <p:nvPr/>
        </p:nvSpPr>
        <p:spPr>
          <a:xfrm>
            <a:off x="6994304" y="3110430"/>
            <a:ext cx="86563" cy="103875"/>
          </a:xfrm>
          <a:prstGeom prst="rect">
            <a:avLst/>
          </a:prstGeom>
          <a:noFill/>
        </p:spPr>
        <p:txBody>
          <a:bodyPr wrap="none" lIns="0" tIns="0" rIns="0" bIns="0" rtlCol="0" anchor="ctr" anchorCtr="0">
            <a:spAutoFit/>
          </a:bodyPr>
          <a:lstStyle/>
          <a:p>
            <a:pPr algn="ctr" defTabSz="685800" fontAlgn="auto">
              <a:spcBef>
                <a:spcPts val="0"/>
              </a:spcBef>
              <a:spcAft>
                <a:spcPts val="0"/>
              </a:spcAft>
              <a:buClr>
                <a:srgbClr val="000000"/>
              </a:buClr>
              <a:defRPr/>
            </a:pPr>
            <a:r>
              <a:rPr lang="en-GB" sz="675" kern="0">
                <a:ln/>
                <a:solidFill>
                  <a:srgbClr val="000000"/>
                </a:solidFill>
                <a:latin typeface="Calibri" panose="020F0502020204030204"/>
                <a:ea typeface="+mn-ea"/>
                <a:cs typeface="Arial"/>
                <a:sym typeface="Arial"/>
                <a:rtl val="0"/>
              </a:rPr>
              <a:t>30</a:t>
            </a:r>
          </a:p>
        </p:txBody>
      </p:sp>
      <p:sp>
        <p:nvSpPr>
          <p:cNvPr id="962" name="TextBox 961">
            <a:extLst>
              <a:ext uri="{FF2B5EF4-FFF2-40B4-BE49-F238E27FC236}">
                <a16:creationId xmlns:a16="http://schemas.microsoft.com/office/drawing/2014/main" id="{9B2876B4-CCF1-405E-9233-453EDEA972B5}"/>
              </a:ext>
            </a:extLst>
          </p:cNvPr>
          <p:cNvSpPr txBox="1"/>
          <p:nvPr/>
        </p:nvSpPr>
        <p:spPr>
          <a:xfrm>
            <a:off x="7395452" y="3110430"/>
            <a:ext cx="86563" cy="103875"/>
          </a:xfrm>
          <a:prstGeom prst="rect">
            <a:avLst/>
          </a:prstGeom>
          <a:noFill/>
        </p:spPr>
        <p:txBody>
          <a:bodyPr wrap="none" lIns="0" tIns="0" rIns="0" bIns="0" rtlCol="0" anchor="ctr" anchorCtr="0">
            <a:spAutoFit/>
          </a:bodyPr>
          <a:lstStyle/>
          <a:p>
            <a:pPr algn="ctr" defTabSz="685800" fontAlgn="auto">
              <a:spcBef>
                <a:spcPts val="0"/>
              </a:spcBef>
              <a:spcAft>
                <a:spcPts val="0"/>
              </a:spcAft>
              <a:buClr>
                <a:srgbClr val="000000"/>
              </a:buClr>
              <a:defRPr/>
            </a:pPr>
            <a:r>
              <a:rPr lang="en-GB" sz="675" kern="0">
                <a:ln/>
                <a:solidFill>
                  <a:srgbClr val="000000"/>
                </a:solidFill>
                <a:latin typeface="Calibri" panose="020F0502020204030204"/>
                <a:ea typeface="+mn-ea"/>
                <a:cs typeface="Arial"/>
                <a:sym typeface="Arial"/>
                <a:rtl val="0"/>
              </a:rPr>
              <a:t>36</a:t>
            </a:r>
          </a:p>
        </p:txBody>
      </p:sp>
      <p:sp>
        <p:nvSpPr>
          <p:cNvPr id="963" name="TextBox 962">
            <a:extLst>
              <a:ext uri="{FF2B5EF4-FFF2-40B4-BE49-F238E27FC236}">
                <a16:creationId xmlns:a16="http://schemas.microsoft.com/office/drawing/2014/main" id="{5AF37F5E-E490-653D-0B4D-853E8229759D}"/>
              </a:ext>
            </a:extLst>
          </p:cNvPr>
          <p:cNvSpPr txBox="1"/>
          <p:nvPr/>
        </p:nvSpPr>
        <p:spPr>
          <a:xfrm>
            <a:off x="7796597" y="3110430"/>
            <a:ext cx="86563" cy="103875"/>
          </a:xfrm>
          <a:prstGeom prst="rect">
            <a:avLst/>
          </a:prstGeom>
          <a:noFill/>
        </p:spPr>
        <p:txBody>
          <a:bodyPr wrap="none" lIns="0" tIns="0" rIns="0" bIns="0" rtlCol="0" anchor="ctr" anchorCtr="0">
            <a:spAutoFit/>
          </a:bodyPr>
          <a:lstStyle/>
          <a:p>
            <a:pPr algn="ctr" defTabSz="685800" fontAlgn="auto">
              <a:spcBef>
                <a:spcPts val="0"/>
              </a:spcBef>
              <a:spcAft>
                <a:spcPts val="0"/>
              </a:spcAft>
              <a:buClr>
                <a:srgbClr val="000000"/>
              </a:buClr>
              <a:defRPr/>
            </a:pPr>
            <a:r>
              <a:rPr lang="en-GB" sz="675" kern="0">
                <a:ln/>
                <a:solidFill>
                  <a:srgbClr val="000000"/>
                </a:solidFill>
                <a:latin typeface="Calibri" panose="020F0502020204030204"/>
                <a:ea typeface="+mn-ea"/>
                <a:cs typeface="Arial"/>
                <a:sym typeface="Arial"/>
                <a:rtl val="0"/>
              </a:rPr>
              <a:t>42</a:t>
            </a:r>
          </a:p>
        </p:txBody>
      </p:sp>
      <p:sp>
        <p:nvSpPr>
          <p:cNvPr id="964" name="TextBox 963">
            <a:extLst>
              <a:ext uri="{FF2B5EF4-FFF2-40B4-BE49-F238E27FC236}">
                <a16:creationId xmlns:a16="http://schemas.microsoft.com/office/drawing/2014/main" id="{956F1DF9-2040-ADF8-F221-285DF2742008}"/>
              </a:ext>
            </a:extLst>
          </p:cNvPr>
          <p:cNvSpPr txBox="1"/>
          <p:nvPr/>
        </p:nvSpPr>
        <p:spPr>
          <a:xfrm>
            <a:off x="8197744" y="3110430"/>
            <a:ext cx="86563" cy="103875"/>
          </a:xfrm>
          <a:prstGeom prst="rect">
            <a:avLst/>
          </a:prstGeom>
          <a:noFill/>
        </p:spPr>
        <p:txBody>
          <a:bodyPr wrap="none" lIns="0" tIns="0" rIns="0" bIns="0" rtlCol="0" anchor="ctr" anchorCtr="0">
            <a:spAutoFit/>
          </a:bodyPr>
          <a:lstStyle/>
          <a:p>
            <a:pPr algn="ctr" defTabSz="685800" fontAlgn="auto">
              <a:spcBef>
                <a:spcPts val="0"/>
              </a:spcBef>
              <a:spcAft>
                <a:spcPts val="0"/>
              </a:spcAft>
              <a:buClr>
                <a:srgbClr val="000000"/>
              </a:buClr>
              <a:defRPr/>
            </a:pPr>
            <a:r>
              <a:rPr lang="en-GB" sz="675" kern="0">
                <a:ln/>
                <a:solidFill>
                  <a:srgbClr val="000000"/>
                </a:solidFill>
                <a:latin typeface="Calibri" panose="020F0502020204030204"/>
                <a:ea typeface="+mn-ea"/>
                <a:cs typeface="Arial"/>
                <a:sym typeface="Arial"/>
                <a:rtl val="0"/>
              </a:rPr>
              <a:t>48</a:t>
            </a:r>
          </a:p>
        </p:txBody>
      </p:sp>
      <p:sp>
        <p:nvSpPr>
          <p:cNvPr id="965" name="TextBox 964">
            <a:extLst>
              <a:ext uri="{FF2B5EF4-FFF2-40B4-BE49-F238E27FC236}">
                <a16:creationId xmlns:a16="http://schemas.microsoft.com/office/drawing/2014/main" id="{A9095F6F-074B-1252-3272-B67665BB05F3}"/>
              </a:ext>
            </a:extLst>
          </p:cNvPr>
          <p:cNvSpPr txBox="1"/>
          <p:nvPr/>
        </p:nvSpPr>
        <p:spPr>
          <a:xfrm>
            <a:off x="8598891" y="3110430"/>
            <a:ext cx="86563" cy="103875"/>
          </a:xfrm>
          <a:prstGeom prst="rect">
            <a:avLst/>
          </a:prstGeom>
          <a:noFill/>
        </p:spPr>
        <p:txBody>
          <a:bodyPr wrap="none" lIns="0" tIns="0" rIns="0" bIns="0" rtlCol="0" anchor="ctr" anchorCtr="0">
            <a:spAutoFit/>
          </a:bodyPr>
          <a:lstStyle/>
          <a:p>
            <a:pPr algn="ctr" defTabSz="685800" fontAlgn="auto">
              <a:spcBef>
                <a:spcPts val="0"/>
              </a:spcBef>
              <a:spcAft>
                <a:spcPts val="0"/>
              </a:spcAft>
              <a:buClr>
                <a:srgbClr val="000000"/>
              </a:buClr>
              <a:defRPr/>
            </a:pPr>
            <a:r>
              <a:rPr lang="en-GB" sz="675" kern="0">
                <a:ln/>
                <a:solidFill>
                  <a:srgbClr val="000000"/>
                </a:solidFill>
                <a:latin typeface="Calibri" panose="020F0502020204030204"/>
                <a:ea typeface="+mn-ea"/>
                <a:cs typeface="Arial"/>
                <a:sym typeface="Arial"/>
                <a:rtl val="0"/>
              </a:rPr>
              <a:t>54</a:t>
            </a:r>
          </a:p>
        </p:txBody>
      </p:sp>
      <p:sp>
        <p:nvSpPr>
          <p:cNvPr id="966" name="TextBox 965">
            <a:extLst>
              <a:ext uri="{FF2B5EF4-FFF2-40B4-BE49-F238E27FC236}">
                <a16:creationId xmlns:a16="http://schemas.microsoft.com/office/drawing/2014/main" id="{F0D3D3B5-5D6E-8247-957C-F2208A7A5D97}"/>
              </a:ext>
            </a:extLst>
          </p:cNvPr>
          <p:cNvSpPr txBox="1"/>
          <p:nvPr/>
        </p:nvSpPr>
        <p:spPr>
          <a:xfrm>
            <a:off x="5374564" y="3325385"/>
            <a:ext cx="129844" cy="103875"/>
          </a:xfrm>
          <a:prstGeom prst="rect">
            <a:avLst/>
          </a:prstGeom>
          <a:noFill/>
        </p:spPr>
        <p:txBody>
          <a:bodyPr wrap="none" lIns="0" tIns="0" rIns="0" bIns="0" rtlCol="0" anchor="ctr" anchorCtr="0">
            <a:spAutoFit/>
          </a:bodyPr>
          <a:lstStyle/>
          <a:p>
            <a:pPr algn="ctr" defTabSz="685800" fontAlgn="auto">
              <a:spcBef>
                <a:spcPts val="0"/>
              </a:spcBef>
              <a:spcAft>
                <a:spcPts val="0"/>
              </a:spcAft>
              <a:buClr>
                <a:srgbClr val="000000"/>
              </a:buClr>
              <a:defRPr/>
            </a:pPr>
            <a:r>
              <a:rPr lang="en-GB" sz="675" kern="0">
                <a:ln/>
                <a:solidFill>
                  <a:srgbClr val="000000"/>
                </a:solidFill>
                <a:latin typeface="Calibri" panose="020F0502020204030204"/>
                <a:ea typeface="+mn-ea"/>
                <a:cs typeface="Arial"/>
                <a:sym typeface="Arial"/>
                <a:rtl val="0"/>
              </a:rPr>
              <a:t>124</a:t>
            </a:r>
          </a:p>
        </p:txBody>
      </p:sp>
      <p:sp>
        <p:nvSpPr>
          <p:cNvPr id="967" name="TextBox 966">
            <a:extLst>
              <a:ext uri="{FF2B5EF4-FFF2-40B4-BE49-F238E27FC236}">
                <a16:creationId xmlns:a16="http://schemas.microsoft.com/office/drawing/2014/main" id="{FAA06D67-95E0-03C3-AA76-4E3D7C975596}"/>
              </a:ext>
            </a:extLst>
          </p:cNvPr>
          <p:cNvSpPr txBox="1"/>
          <p:nvPr/>
        </p:nvSpPr>
        <p:spPr>
          <a:xfrm>
            <a:off x="4973418" y="3325385"/>
            <a:ext cx="129844" cy="103875"/>
          </a:xfrm>
          <a:prstGeom prst="rect">
            <a:avLst/>
          </a:prstGeom>
          <a:noFill/>
        </p:spPr>
        <p:txBody>
          <a:bodyPr wrap="none" lIns="0" tIns="0" rIns="0" bIns="0" rtlCol="0" anchor="ctr" anchorCtr="0">
            <a:spAutoFit/>
          </a:bodyPr>
          <a:lstStyle/>
          <a:p>
            <a:pPr algn="ctr" defTabSz="685800" fontAlgn="auto">
              <a:spcBef>
                <a:spcPts val="0"/>
              </a:spcBef>
              <a:spcAft>
                <a:spcPts val="0"/>
              </a:spcAft>
              <a:buClr>
                <a:srgbClr val="000000"/>
              </a:buClr>
              <a:defRPr/>
            </a:pPr>
            <a:r>
              <a:rPr lang="en-GB" sz="675" kern="0">
                <a:ln/>
                <a:solidFill>
                  <a:srgbClr val="000000"/>
                </a:solidFill>
                <a:latin typeface="Calibri" panose="020F0502020204030204"/>
                <a:ea typeface="+mn-ea"/>
                <a:cs typeface="Arial"/>
                <a:sym typeface="Arial"/>
                <a:rtl val="0"/>
              </a:rPr>
              <a:t>130</a:t>
            </a:r>
          </a:p>
        </p:txBody>
      </p:sp>
      <p:sp>
        <p:nvSpPr>
          <p:cNvPr id="968" name="TextBox 967">
            <a:extLst>
              <a:ext uri="{FF2B5EF4-FFF2-40B4-BE49-F238E27FC236}">
                <a16:creationId xmlns:a16="http://schemas.microsoft.com/office/drawing/2014/main" id="{A11F3315-68CE-CE5D-9C90-E67E7F82A493}"/>
              </a:ext>
            </a:extLst>
          </p:cNvPr>
          <p:cNvSpPr txBox="1"/>
          <p:nvPr/>
        </p:nvSpPr>
        <p:spPr>
          <a:xfrm>
            <a:off x="5775711" y="3325385"/>
            <a:ext cx="129844" cy="103875"/>
          </a:xfrm>
          <a:prstGeom prst="rect">
            <a:avLst/>
          </a:prstGeom>
          <a:noFill/>
        </p:spPr>
        <p:txBody>
          <a:bodyPr wrap="none" lIns="0" tIns="0" rIns="0" bIns="0" rtlCol="0" anchor="ctr" anchorCtr="0">
            <a:spAutoFit/>
          </a:bodyPr>
          <a:lstStyle/>
          <a:p>
            <a:pPr algn="ctr" defTabSz="685800" fontAlgn="auto">
              <a:spcBef>
                <a:spcPts val="0"/>
              </a:spcBef>
              <a:spcAft>
                <a:spcPts val="0"/>
              </a:spcAft>
              <a:buClr>
                <a:srgbClr val="000000"/>
              </a:buClr>
              <a:defRPr/>
            </a:pPr>
            <a:r>
              <a:rPr lang="en-GB" sz="675" kern="0">
                <a:ln/>
                <a:solidFill>
                  <a:srgbClr val="000000"/>
                </a:solidFill>
                <a:latin typeface="Calibri" panose="020F0502020204030204"/>
                <a:ea typeface="+mn-ea"/>
                <a:cs typeface="Arial"/>
                <a:sym typeface="Arial"/>
                <a:rtl val="0"/>
              </a:rPr>
              <a:t>124</a:t>
            </a:r>
          </a:p>
        </p:txBody>
      </p:sp>
      <p:sp>
        <p:nvSpPr>
          <p:cNvPr id="969" name="TextBox 968">
            <a:extLst>
              <a:ext uri="{FF2B5EF4-FFF2-40B4-BE49-F238E27FC236}">
                <a16:creationId xmlns:a16="http://schemas.microsoft.com/office/drawing/2014/main" id="{A8A28016-6AC2-91AA-BA38-4BF0974C6CA3}"/>
              </a:ext>
            </a:extLst>
          </p:cNvPr>
          <p:cNvSpPr txBox="1"/>
          <p:nvPr/>
        </p:nvSpPr>
        <p:spPr>
          <a:xfrm>
            <a:off x="6176858" y="3325385"/>
            <a:ext cx="129844" cy="103875"/>
          </a:xfrm>
          <a:prstGeom prst="rect">
            <a:avLst/>
          </a:prstGeom>
          <a:noFill/>
        </p:spPr>
        <p:txBody>
          <a:bodyPr wrap="none" lIns="0" tIns="0" rIns="0" bIns="0" rtlCol="0" anchor="ctr" anchorCtr="0">
            <a:spAutoFit/>
          </a:bodyPr>
          <a:lstStyle/>
          <a:p>
            <a:pPr algn="ctr" defTabSz="685800" fontAlgn="auto">
              <a:spcBef>
                <a:spcPts val="0"/>
              </a:spcBef>
              <a:spcAft>
                <a:spcPts val="0"/>
              </a:spcAft>
              <a:buClr>
                <a:srgbClr val="000000"/>
              </a:buClr>
              <a:defRPr/>
            </a:pPr>
            <a:r>
              <a:rPr lang="en-GB" sz="675" kern="0">
                <a:ln/>
                <a:solidFill>
                  <a:srgbClr val="000000"/>
                </a:solidFill>
                <a:latin typeface="Calibri" panose="020F0502020204030204"/>
                <a:ea typeface="+mn-ea"/>
                <a:cs typeface="Arial"/>
                <a:sym typeface="Arial"/>
                <a:rtl val="0"/>
              </a:rPr>
              <a:t>118</a:t>
            </a:r>
          </a:p>
        </p:txBody>
      </p:sp>
      <p:sp>
        <p:nvSpPr>
          <p:cNvPr id="970" name="TextBox 969">
            <a:extLst>
              <a:ext uri="{FF2B5EF4-FFF2-40B4-BE49-F238E27FC236}">
                <a16:creationId xmlns:a16="http://schemas.microsoft.com/office/drawing/2014/main" id="{D1AC4947-F777-A032-4EB0-507DF428196D}"/>
              </a:ext>
            </a:extLst>
          </p:cNvPr>
          <p:cNvSpPr txBox="1"/>
          <p:nvPr/>
        </p:nvSpPr>
        <p:spPr>
          <a:xfrm>
            <a:off x="6599644" y="3325385"/>
            <a:ext cx="86563" cy="103875"/>
          </a:xfrm>
          <a:prstGeom prst="rect">
            <a:avLst/>
          </a:prstGeom>
          <a:noFill/>
        </p:spPr>
        <p:txBody>
          <a:bodyPr wrap="none" lIns="0" tIns="0" rIns="0" bIns="0" rtlCol="0" anchor="ctr" anchorCtr="0">
            <a:spAutoFit/>
          </a:bodyPr>
          <a:lstStyle/>
          <a:p>
            <a:pPr algn="ctr" defTabSz="685800" fontAlgn="auto">
              <a:spcBef>
                <a:spcPts val="0"/>
              </a:spcBef>
              <a:spcAft>
                <a:spcPts val="0"/>
              </a:spcAft>
              <a:buClr>
                <a:srgbClr val="000000"/>
              </a:buClr>
              <a:defRPr/>
            </a:pPr>
            <a:r>
              <a:rPr lang="en-GB" sz="675" kern="0">
                <a:ln/>
                <a:solidFill>
                  <a:srgbClr val="000000"/>
                </a:solidFill>
                <a:latin typeface="Calibri" panose="020F0502020204030204"/>
                <a:ea typeface="+mn-ea"/>
                <a:cs typeface="Arial"/>
                <a:sym typeface="Arial"/>
                <a:rtl val="0"/>
              </a:rPr>
              <a:t>74</a:t>
            </a:r>
          </a:p>
        </p:txBody>
      </p:sp>
      <p:sp>
        <p:nvSpPr>
          <p:cNvPr id="971" name="TextBox 970">
            <a:extLst>
              <a:ext uri="{FF2B5EF4-FFF2-40B4-BE49-F238E27FC236}">
                <a16:creationId xmlns:a16="http://schemas.microsoft.com/office/drawing/2014/main" id="{66DB8A21-7632-ADED-8AB6-B47F167EEA4E}"/>
              </a:ext>
            </a:extLst>
          </p:cNvPr>
          <p:cNvSpPr txBox="1"/>
          <p:nvPr/>
        </p:nvSpPr>
        <p:spPr>
          <a:xfrm>
            <a:off x="7000790" y="3325385"/>
            <a:ext cx="86563" cy="103875"/>
          </a:xfrm>
          <a:prstGeom prst="rect">
            <a:avLst/>
          </a:prstGeom>
          <a:noFill/>
        </p:spPr>
        <p:txBody>
          <a:bodyPr wrap="none" lIns="0" tIns="0" rIns="0" bIns="0" rtlCol="0" anchor="ctr" anchorCtr="0">
            <a:spAutoFit/>
          </a:bodyPr>
          <a:lstStyle/>
          <a:p>
            <a:pPr algn="ctr" defTabSz="685800" fontAlgn="auto">
              <a:spcBef>
                <a:spcPts val="0"/>
              </a:spcBef>
              <a:spcAft>
                <a:spcPts val="0"/>
              </a:spcAft>
              <a:buClr>
                <a:srgbClr val="000000"/>
              </a:buClr>
              <a:defRPr/>
            </a:pPr>
            <a:r>
              <a:rPr lang="en-GB" sz="675" kern="0">
                <a:ln/>
                <a:solidFill>
                  <a:srgbClr val="000000"/>
                </a:solidFill>
                <a:latin typeface="Calibri" panose="020F0502020204030204"/>
                <a:ea typeface="+mn-ea"/>
                <a:cs typeface="Arial"/>
                <a:sym typeface="Arial"/>
                <a:rtl val="0"/>
              </a:rPr>
              <a:t>55</a:t>
            </a:r>
          </a:p>
        </p:txBody>
      </p:sp>
      <p:sp>
        <p:nvSpPr>
          <p:cNvPr id="972" name="TextBox 971">
            <a:extLst>
              <a:ext uri="{FF2B5EF4-FFF2-40B4-BE49-F238E27FC236}">
                <a16:creationId xmlns:a16="http://schemas.microsoft.com/office/drawing/2014/main" id="{224F3BA2-A2C8-3848-5CDB-1267F0102100}"/>
              </a:ext>
            </a:extLst>
          </p:cNvPr>
          <p:cNvSpPr txBox="1"/>
          <p:nvPr/>
        </p:nvSpPr>
        <p:spPr>
          <a:xfrm>
            <a:off x="7401938" y="3325385"/>
            <a:ext cx="86563" cy="103875"/>
          </a:xfrm>
          <a:prstGeom prst="rect">
            <a:avLst/>
          </a:prstGeom>
          <a:noFill/>
        </p:spPr>
        <p:txBody>
          <a:bodyPr wrap="none" lIns="0" tIns="0" rIns="0" bIns="0" rtlCol="0" anchor="ctr" anchorCtr="0">
            <a:spAutoFit/>
          </a:bodyPr>
          <a:lstStyle/>
          <a:p>
            <a:pPr algn="ctr" defTabSz="685800" fontAlgn="auto">
              <a:spcBef>
                <a:spcPts val="0"/>
              </a:spcBef>
              <a:spcAft>
                <a:spcPts val="0"/>
              </a:spcAft>
              <a:buClr>
                <a:srgbClr val="000000"/>
              </a:buClr>
              <a:defRPr/>
            </a:pPr>
            <a:r>
              <a:rPr lang="en-GB" sz="675" kern="0">
                <a:ln/>
                <a:solidFill>
                  <a:srgbClr val="000000"/>
                </a:solidFill>
                <a:latin typeface="Calibri" panose="020F0502020204030204"/>
                <a:ea typeface="+mn-ea"/>
                <a:cs typeface="Arial"/>
                <a:sym typeface="Arial"/>
                <a:rtl val="0"/>
              </a:rPr>
              <a:t>39</a:t>
            </a:r>
          </a:p>
        </p:txBody>
      </p:sp>
      <p:sp>
        <p:nvSpPr>
          <p:cNvPr id="973" name="TextBox 972">
            <a:extLst>
              <a:ext uri="{FF2B5EF4-FFF2-40B4-BE49-F238E27FC236}">
                <a16:creationId xmlns:a16="http://schemas.microsoft.com/office/drawing/2014/main" id="{07A83261-50A1-648B-52D8-F0A1031C37D4}"/>
              </a:ext>
            </a:extLst>
          </p:cNvPr>
          <p:cNvSpPr txBox="1"/>
          <p:nvPr/>
        </p:nvSpPr>
        <p:spPr>
          <a:xfrm>
            <a:off x="7803083" y="3325385"/>
            <a:ext cx="86563" cy="103875"/>
          </a:xfrm>
          <a:prstGeom prst="rect">
            <a:avLst/>
          </a:prstGeom>
          <a:noFill/>
        </p:spPr>
        <p:txBody>
          <a:bodyPr wrap="none" lIns="0" tIns="0" rIns="0" bIns="0" rtlCol="0" anchor="ctr" anchorCtr="0">
            <a:spAutoFit/>
          </a:bodyPr>
          <a:lstStyle/>
          <a:p>
            <a:pPr algn="ctr" defTabSz="685800" fontAlgn="auto">
              <a:spcBef>
                <a:spcPts val="0"/>
              </a:spcBef>
              <a:spcAft>
                <a:spcPts val="0"/>
              </a:spcAft>
              <a:buClr>
                <a:srgbClr val="000000"/>
              </a:buClr>
              <a:defRPr/>
            </a:pPr>
            <a:r>
              <a:rPr lang="en-GB" sz="675" kern="0">
                <a:ln/>
                <a:solidFill>
                  <a:srgbClr val="000000"/>
                </a:solidFill>
                <a:latin typeface="Calibri" panose="020F0502020204030204"/>
                <a:ea typeface="+mn-ea"/>
                <a:cs typeface="Arial"/>
                <a:sym typeface="Arial"/>
                <a:rtl val="0"/>
              </a:rPr>
              <a:t>22</a:t>
            </a:r>
          </a:p>
        </p:txBody>
      </p:sp>
      <p:sp>
        <p:nvSpPr>
          <p:cNvPr id="974" name="TextBox 973">
            <a:extLst>
              <a:ext uri="{FF2B5EF4-FFF2-40B4-BE49-F238E27FC236}">
                <a16:creationId xmlns:a16="http://schemas.microsoft.com/office/drawing/2014/main" id="{FCB82DF6-251F-6CD7-478F-8E3D12440B1D}"/>
              </a:ext>
            </a:extLst>
          </p:cNvPr>
          <p:cNvSpPr txBox="1"/>
          <p:nvPr/>
        </p:nvSpPr>
        <p:spPr>
          <a:xfrm>
            <a:off x="8204230" y="3325385"/>
            <a:ext cx="86563" cy="103875"/>
          </a:xfrm>
          <a:prstGeom prst="rect">
            <a:avLst/>
          </a:prstGeom>
          <a:noFill/>
        </p:spPr>
        <p:txBody>
          <a:bodyPr wrap="none" lIns="0" tIns="0" rIns="0" bIns="0" rtlCol="0" anchor="ctr" anchorCtr="0">
            <a:spAutoFit/>
          </a:bodyPr>
          <a:lstStyle/>
          <a:p>
            <a:pPr algn="ctr" defTabSz="685800" fontAlgn="auto">
              <a:spcBef>
                <a:spcPts val="0"/>
              </a:spcBef>
              <a:spcAft>
                <a:spcPts val="0"/>
              </a:spcAft>
              <a:buClr>
                <a:srgbClr val="000000"/>
              </a:buClr>
              <a:defRPr/>
            </a:pPr>
            <a:r>
              <a:rPr lang="en-GB" sz="675" kern="0">
                <a:ln/>
                <a:solidFill>
                  <a:srgbClr val="000000"/>
                </a:solidFill>
                <a:latin typeface="Calibri" panose="020F0502020204030204"/>
                <a:ea typeface="+mn-ea"/>
                <a:cs typeface="Arial"/>
                <a:sym typeface="Arial"/>
                <a:rtl val="0"/>
              </a:rPr>
              <a:t>10</a:t>
            </a:r>
          </a:p>
        </p:txBody>
      </p:sp>
      <p:sp>
        <p:nvSpPr>
          <p:cNvPr id="975" name="TextBox 974">
            <a:extLst>
              <a:ext uri="{FF2B5EF4-FFF2-40B4-BE49-F238E27FC236}">
                <a16:creationId xmlns:a16="http://schemas.microsoft.com/office/drawing/2014/main" id="{655C8120-433F-D6EA-0EE7-D85061A935F4}"/>
              </a:ext>
            </a:extLst>
          </p:cNvPr>
          <p:cNvSpPr txBox="1"/>
          <p:nvPr/>
        </p:nvSpPr>
        <p:spPr>
          <a:xfrm>
            <a:off x="8627019" y="3325385"/>
            <a:ext cx="43282" cy="103875"/>
          </a:xfrm>
          <a:prstGeom prst="rect">
            <a:avLst/>
          </a:prstGeom>
          <a:noFill/>
        </p:spPr>
        <p:txBody>
          <a:bodyPr wrap="none" lIns="0" tIns="0" rIns="0" bIns="0" rtlCol="0" anchor="ctr" anchorCtr="0">
            <a:spAutoFit/>
          </a:bodyPr>
          <a:lstStyle/>
          <a:p>
            <a:pPr algn="ctr" defTabSz="685800" fontAlgn="auto">
              <a:spcBef>
                <a:spcPts val="0"/>
              </a:spcBef>
              <a:spcAft>
                <a:spcPts val="0"/>
              </a:spcAft>
              <a:buClr>
                <a:srgbClr val="000000"/>
              </a:buClr>
              <a:defRPr/>
            </a:pPr>
            <a:r>
              <a:rPr lang="en-GB" sz="675" kern="0">
                <a:ln/>
                <a:solidFill>
                  <a:srgbClr val="000000"/>
                </a:solidFill>
                <a:latin typeface="Calibri" panose="020F0502020204030204"/>
                <a:ea typeface="+mn-ea"/>
                <a:cs typeface="Arial"/>
                <a:sym typeface="Arial"/>
                <a:rtl val="0"/>
              </a:rPr>
              <a:t>3</a:t>
            </a:r>
          </a:p>
        </p:txBody>
      </p:sp>
      <p:sp>
        <p:nvSpPr>
          <p:cNvPr id="976" name="TextBox 975">
            <a:extLst>
              <a:ext uri="{FF2B5EF4-FFF2-40B4-BE49-F238E27FC236}">
                <a16:creationId xmlns:a16="http://schemas.microsoft.com/office/drawing/2014/main" id="{16551EDE-44B1-0F69-5C32-E9C477A6E143}"/>
              </a:ext>
            </a:extLst>
          </p:cNvPr>
          <p:cNvSpPr txBox="1"/>
          <p:nvPr/>
        </p:nvSpPr>
        <p:spPr>
          <a:xfrm>
            <a:off x="5374564" y="3425457"/>
            <a:ext cx="129844" cy="103875"/>
          </a:xfrm>
          <a:prstGeom prst="rect">
            <a:avLst/>
          </a:prstGeom>
          <a:noFill/>
        </p:spPr>
        <p:txBody>
          <a:bodyPr wrap="none" lIns="0" tIns="0" rIns="0" bIns="0" rtlCol="0" anchor="ctr" anchorCtr="0">
            <a:spAutoFit/>
          </a:bodyPr>
          <a:lstStyle/>
          <a:p>
            <a:pPr algn="ctr" defTabSz="685800" fontAlgn="auto">
              <a:spcBef>
                <a:spcPts val="0"/>
              </a:spcBef>
              <a:spcAft>
                <a:spcPts val="0"/>
              </a:spcAft>
              <a:buClr>
                <a:srgbClr val="000000"/>
              </a:buClr>
              <a:defRPr/>
            </a:pPr>
            <a:r>
              <a:rPr lang="en-GB" sz="675" kern="0">
                <a:ln/>
                <a:solidFill>
                  <a:srgbClr val="000000"/>
                </a:solidFill>
                <a:latin typeface="Calibri" panose="020F0502020204030204"/>
                <a:ea typeface="+mn-ea"/>
                <a:cs typeface="Arial"/>
                <a:sym typeface="Arial"/>
                <a:rtl val="0"/>
              </a:rPr>
              <a:t>113</a:t>
            </a:r>
          </a:p>
        </p:txBody>
      </p:sp>
      <p:sp>
        <p:nvSpPr>
          <p:cNvPr id="977" name="TextBox 976">
            <a:extLst>
              <a:ext uri="{FF2B5EF4-FFF2-40B4-BE49-F238E27FC236}">
                <a16:creationId xmlns:a16="http://schemas.microsoft.com/office/drawing/2014/main" id="{C3A30ED3-5087-292E-0ED6-15F800EDCE6F}"/>
              </a:ext>
            </a:extLst>
          </p:cNvPr>
          <p:cNvSpPr txBox="1"/>
          <p:nvPr/>
        </p:nvSpPr>
        <p:spPr>
          <a:xfrm>
            <a:off x="4973418" y="3425456"/>
            <a:ext cx="129844" cy="103875"/>
          </a:xfrm>
          <a:prstGeom prst="rect">
            <a:avLst/>
          </a:prstGeom>
          <a:noFill/>
        </p:spPr>
        <p:txBody>
          <a:bodyPr wrap="none" lIns="0" tIns="0" rIns="0" bIns="0" rtlCol="0" anchor="ctr" anchorCtr="0">
            <a:spAutoFit/>
          </a:bodyPr>
          <a:lstStyle/>
          <a:p>
            <a:pPr algn="ctr" defTabSz="685800" fontAlgn="auto">
              <a:spcBef>
                <a:spcPts val="0"/>
              </a:spcBef>
              <a:spcAft>
                <a:spcPts val="0"/>
              </a:spcAft>
              <a:buClr>
                <a:srgbClr val="000000"/>
              </a:buClr>
              <a:defRPr/>
            </a:pPr>
            <a:r>
              <a:rPr lang="en-GB" sz="675" kern="0">
                <a:ln/>
                <a:solidFill>
                  <a:srgbClr val="000000"/>
                </a:solidFill>
                <a:latin typeface="Calibri" panose="020F0502020204030204"/>
                <a:ea typeface="+mn-ea"/>
                <a:cs typeface="Arial"/>
                <a:sym typeface="Arial"/>
                <a:rtl val="0"/>
              </a:rPr>
              <a:t>127</a:t>
            </a:r>
          </a:p>
        </p:txBody>
      </p:sp>
      <p:sp>
        <p:nvSpPr>
          <p:cNvPr id="978" name="TextBox 977">
            <a:extLst>
              <a:ext uri="{FF2B5EF4-FFF2-40B4-BE49-F238E27FC236}">
                <a16:creationId xmlns:a16="http://schemas.microsoft.com/office/drawing/2014/main" id="{5D09A2D5-8241-770B-AF10-285F68CB1DB7}"/>
              </a:ext>
            </a:extLst>
          </p:cNvPr>
          <p:cNvSpPr txBox="1"/>
          <p:nvPr/>
        </p:nvSpPr>
        <p:spPr>
          <a:xfrm>
            <a:off x="5797351" y="3425456"/>
            <a:ext cx="86563" cy="103875"/>
          </a:xfrm>
          <a:prstGeom prst="rect">
            <a:avLst/>
          </a:prstGeom>
          <a:noFill/>
        </p:spPr>
        <p:txBody>
          <a:bodyPr wrap="none" lIns="0" tIns="0" rIns="0" bIns="0" rtlCol="0" anchor="ctr" anchorCtr="0">
            <a:spAutoFit/>
          </a:bodyPr>
          <a:lstStyle/>
          <a:p>
            <a:pPr algn="ctr" defTabSz="685800" fontAlgn="auto">
              <a:spcBef>
                <a:spcPts val="0"/>
              </a:spcBef>
              <a:spcAft>
                <a:spcPts val="0"/>
              </a:spcAft>
              <a:buClr>
                <a:srgbClr val="000000"/>
              </a:buClr>
              <a:defRPr/>
            </a:pPr>
            <a:r>
              <a:rPr lang="en-GB" sz="675" kern="0">
                <a:ln/>
                <a:solidFill>
                  <a:srgbClr val="000000"/>
                </a:solidFill>
                <a:latin typeface="Calibri" panose="020F0502020204030204"/>
                <a:ea typeface="+mn-ea"/>
                <a:cs typeface="Arial"/>
                <a:sym typeface="Arial"/>
                <a:rtl val="0"/>
              </a:rPr>
              <a:t>98</a:t>
            </a:r>
          </a:p>
        </p:txBody>
      </p:sp>
      <p:sp>
        <p:nvSpPr>
          <p:cNvPr id="979" name="TextBox 978">
            <a:extLst>
              <a:ext uri="{FF2B5EF4-FFF2-40B4-BE49-F238E27FC236}">
                <a16:creationId xmlns:a16="http://schemas.microsoft.com/office/drawing/2014/main" id="{8206A81C-63E4-F11F-279B-4101204E75B9}"/>
              </a:ext>
            </a:extLst>
          </p:cNvPr>
          <p:cNvSpPr txBox="1"/>
          <p:nvPr/>
        </p:nvSpPr>
        <p:spPr>
          <a:xfrm>
            <a:off x="6198497" y="3425457"/>
            <a:ext cx="86563" cy="103875"/>
          </a:xfrm>
          <a:prstGeom prst="rect">
            <a:avLst/>
          </a:prstGeom>
          <a:noFill/>
        </p:spPr>
        <p:txBody>
          <a:bodyPr wrap="none" lIns="0" tIns="0" rIns="0" bIns="0" rtlCol="0" anchor="ctr" anchorCtr="0">
            <a:spAutoFit/>
          </a:bodyPr>
          <a:lstStyle/>
          <a:p>
            <a:pPr algn="ctr" defTabSz="685800" fontAlgn="auto">
              <a:spcBef>
                <a:spcPts val="0"/>
              </a:spcBef>
              <a:spcAft>
                <a:spcPts val="0"/>
              </a:spcAft>
              <a:buClr>
                <a:srgbClr val="000000"/>
              </a:buClr>
              <a:defRPr/>
            </a:pPr>
            <a:r>
              <a:rPr lang="en-GB" sz="675" kern="0">
                <a:ln/>
                <a:solidFill>
                  <a:srgbClr val="000000"/>
                </a:solidFill>
                <a:latin typeface="Calibri" panose="020F0502020204030204"/>
                <a:ea typeface="+mn-ea"/>
                <a:cs typeface="Arial"/>
                <a:sym typeface="Arial"/>
                <a:rtl val="0"/>
              </a:rPr>
              <a:t>90</a:t>
            </a:r>
          </a:p>
        </p:txBody>
      </p:sp>
      <p:sp>
        <p:nvSpPr>
          <p:cNvPr id="980" name="TextBox 979">
            <a:extLst>
              <a:ext uri="{FF2B5EF4-FFF2-40B4-BE49-F238E27FC236}">
                <a16:creationId xmlns:a16="http://schemas.microsoft.com/office/drawing/2014/main" id="{E5346F81-EEEB-D296-325D-CBBDAD771137}"/>
              </a:ext>
            </a:extLst>
          </p:cNvPr>
          <p:cNvSpPr txBox="1"/>
          <p:nvPr/>
        </p:nvSpPr>
        <p:spPr>
          <a:xfrm>
            <a:off x="6599644" y="3425457"/>
            <a:ext cx="86563" cy="103875"/>
          </a:xfrm>
          <a:prstGeom prst="rect">
            <a:avLst/>
          </a:prstGeom>
          <a:noFill/>
        </p:spPr>
        <p:txBody>
          <a:bodyPr wrap="none" lIns="0" tIns="0" rIns="0" bIns="0" rtlCol="0" anchor="ctr" anchorCtr="0">
            <a:spAutoFit/>
          </a:bodyPr>
          <a:lstStyle/>
          <a:p>
            <a:pPr algn="ctr" defTabSz="685800" fontAlgn="auto">
              <a:spcBef>
                <a:spcPts val="0"/>
              </a:spcBef>
              <a:spcAft>
                <a:spcPts val="0"/>
              </a:spcAft>
              <a:buClr>
                <a:srgbClr val="000000"/>
              </a:buClr>
              <a:defRPr/>
            </a:pPr>
            <a:r>
              <a:rPr lang="en-GB" sz="675" kern="0">
                <a:ln/>
                <a:solidFill>
                  <a:srgbClr val="000000"/>
                </a:solidFill>
                <a:latin typeface="Calibri" panose="020F0502020204030204"/>
                <a:ea typeface="+mn-ea"/>
                <a:cs typeface="Arial"/>
                <a:sym typeface="Arial"/>
                <a:rtl val="0"/>
              </a:rPr>
              <a:t>57</a:t>
            </a:r>
          </a:p>
        </p:txBody>
      </p:sp>
      <p:sp>
        <p:nvSpPr>
          <p:cNvPr id="981" name="TextBox 980">
            <a:extLst>
              <a:ext uri="{FF2B5EF4-FFF2-40B4-BE49-F238E27FC236}">
                <a16:creationId xmlns:a16="http://schemas.microsoft.com/office/drawing/2014/main" id="{D78FBE99-CC6A-16BC-3098-920C25207F34}"/>
              </a:ext>
            </a:extLst>
          </p:cNvPr>
          <p:cNvSpPr txBox="1"/>
          <p:nvPr/>
        </p:nvSpPr>
        <p:spPr>
          <a:xfrm>
            <a:off x="7000790" y="3425457"/>
            <a:ext cx="86563" cy="103875"/>
          </a:xfrm>
          <a:prstGeom prst="rect">
            <a:avLst/>
          </a:prstGeom>
          <a:noFill/>
        </p:spPr>
        <p:txBody>
          <a:bodyPr wrap="none" lIns="0" tIns="0" rIns="0" bIns="0" rtlCol="0" anchor="ctr" anchorCtr="0">
            <a:spAutoFit/>
          </a:bodyPr>
          <a:lstStyle/>
          <a:p>
            <a:pPr algn="ctr" defTabSz="685800" fontAlgn="auto">
              <a:spcBef>
                <a:spcPts val="0"/>
              </a:spcBef>
              <a:spcAft>
                <a:spcPts val="0"/>
              </a:spcAft>
              <a:buClr>
                <a:srgbClr val="000000"/>
              </a:buClr>
              <a:defRPr/>
            </a:pPr>
            <a:r>
              <a:rPr lang="en-GB" sz="675" kern="0">
                <a:ln/>
                <a:solidFill>
                  <a:srgbClr val="000000"/>
                </a:solidFill>
                <a:latin typeface="Calibri" panose="020F0502020204030204"/>
                <a:ea typeface="+mn-ea"/>
                <a:cs typeface="Arial"/>
                <a:sym typeface="Arial"/>
                <a:rtl val="0"/>
              </a:rPr>
              <a:t>43</a:t>
            </a:r>
          </a:p>
        </p:txBody>
      </p:sp>
      <p:sp>
        <p:nvSpPr>
          <p:cNvPr id="982" name="TextBox 981">
            <a:extLst>
              <a:ext uri="{FF2B5EF4-FFF2-40B4-BE49-F238E27FC236}">
                <a16:creationId xmlns:a16="http://schemas.microsoft.com/office/drawing/2014/main" id="{38C6C9BE-A1E2-FFE6-F4BE-234916520CA4}"/>
              </a:ext>
            </a:extLst>
          </p:cNvPr>
          <p:cNvSpPr txBox="1"/>
          <p:nvPr/>
        </p:nvSpPr>
        <p:spPr>
          <a:xfrm>
            <a:off x="7401938" y="3425456"/>
            <a:ext cx="86563" cy="103875"/>
          </a:xfrm>
          <a:prstGeom prst="rect">
            <a:avLst/>
          </a:prstGeom>
          <a:noFill/>
        </p:spPr>
        <p:txBody>
          <a:bodyPr wrap="none" lIns="0" tIns="0" rIns="0" bIns="0" rtlCol="0" anchor="ctr" anchorCtr="0">
            <a:spAutoFit/>
          </a:bodyPr>
          <a:lstStyle/>
          <a:p>
            <a:pPr algn="ctr" defTabSz="685800" fontAlgn="auto">
              <a:spcBef>
                <a:spcPts val="0"/>
              </a:spcBef>
              <a:spcAft>
                <a:spcPts val="0"/>
              </a:spcAft>
              <a:buClr>
                <a:srgbClr val="000000"/>
              </a:buClr>
              <a:defRPr/>
            </a:pPr>
            <a:r>
              <a:rPr lang="en-GB" sz="675" kern="0">
                <a:ln/>
                <a:solidFill>
                  <a:srgbClr val="000000"/>
                </a:solidFill>
                <a:latin typeface="Calibri" panose="020F0502020204030204"/>
                <a:ea typeface="+mn-ea"/>
                <a:cs typeface="Arial"/>
                <a:sym typeface="Arial"/>
                <a:rtl val="0"/>
              </a:rPr>
              <a:t>27</a:t>
            </a:r>
          </a:p>
        </p:txBody>
      </p:sp>
      <p:sp>
        <p:nvSpPr>
          <p:cNvPr id="983" name="TextBox 982">
            <a:extLst>
              <a:ext uri="{FF2B5EF4-FFF2-40B4-BE49-F238E27FC236}">
                <a16:creationId xmlns:a16="http://schemas.microsoft.com/office/drawing/2014/main" id="{3D51EE7F-CCB1-B928-7B9F-B1DC871E1C55}"/>
              </a:ext>
            </a:extLst>
          </p:cNvPr>
          <p:cNvSpPr txBox="1"/>
          <p:nvPr/>
        </p:nvSpPr>
        <p:spPr>
          <a:xfrm>
            <a:off x="7803083" y="3425456"/>
            <a:ext cx="86563" cy="103875"/>
          </a:xfrm>
          <a:prstGeom prst="rect">
            <a:avLst/>
          </a:prstGeom>
          <a:noFill/>
        </p:spPr>
        <p:txBody>
          <a:bodyPr wrap="none" lIns="0" tIns="0" rIns="0" bIns="0" rtlCol="0" anchor="ctr" anchorCtr="0">
            <a:spAutoFit/>
          </a:bodyPr>
          <a:lstStyle/>
          <a:p>
            <a:pPr algn="ctr" defTabSz="685800" fontAlgn="auto">
              <a:spcBef>
                <a:spcPts val="0"/>
              </a:spcBef>
              <a:spcAft>
                <a:spcPts val="0"/>
              </a:spcAft>
              <a:buClr>
                <a:srgbClr val="000000"/>
              </a:buClr>
              <a:defRPr/>
            </a:pPr>
            <a:r>
              <a:rPr lang="en-GB" sz="675" kern="0">
                <a:ln/>
                <a:solidFill>
                  <a:srgbClr val="000000"/>
                </a:solidFill>
                <a:latin typeface="Calibri" panose="020F0502020204030204"/>
                <a:ea typeface="+mn-ea"/>
                <a:cs typeface="Arial"/>
                <a:sym typeface="Arial"/>
                <a:rtl val="0"/>
              </a:rPr>
              <a:t>18</a:t>
            </a:r>
          </a:p>
        </p:txBody>
      </p:sp>
      <p:sp>
        <p:nvSpPr>
          <p:cNvPr id="984" name="TextBox 983">
            <a:extLst>
              <a:ext uri="{FF2B5EF4-FFF2-40B4-BE49-F238E27FC236}">
                <a16:creationId xmlns:a16="http://schemas.microsoft.com/office/drawing/2014/main" id="{F8EF4B8F-824A-3E23-25B7-96FBF3F73AFD}"/>
              </a:ext>
            </a:extLst>
          </p:cNvPr>
          <p:cNvSpPr txBox="1"/>
          <p:nvPr/>
        </p:nvSpPr>
        <p:spPr>
          <a:xfrm>
            <a:off x="8204230" y="3425456"/>
            <a:ext cx="86563" cy="103875"/>
          </a:xfrm>
          <a:prstGeom prst="rect">
            <a:avLst/>
          </a:prstGeom>
          <a:noFill/>
        </p:spPr>
        <p:txBody>
          <a:bodyPr wrap="none" lIns="0" tIns="0" rIns="0" bIns="0" rtlCol="0" anchor="ctr" anchorCtr="0">
            <a:spAutoFit/>
          </a:bodyPr>
          <a:lstStyle/>
          <a:p>
            <a:pPr algn="ctr" defTabSz="685800" fontAlgn="auto">
              <a:spcBef>
                <a:spcPts val="0"/>
              </a:spcBef>
              <a:spcAft>
                <a:spcPts val="0"/>
              </a:spcAft>
              <a:buClr>
                <a:srgbClr val="000000"/>
              </a:buClr>
              <a:defRPr/>
            </a:pPr>
            <a:r>
              <a:rPr lang="en-GB" sz="675" kern="0">
                <a:ln/>
                <a:solidFill>
                  <a:srgbClr val="000000"/>
                </a:solidFill>
                <a:latin typeface="Calibri" panose="020F0502020204030204"/>
                <a:ea typeface="+mn-ea"/>
                <a:cs typeface="Arial"/>
                <a:sym typeface="Arial"/>
                <a:rtl val="0"/>
              </a:rPr>
              <a:t>11</a:t>
            </a:r>
          </a:p>
        </p:txBody>
      </p:sp>
      <p:sp>
        <p:nvSpPr>
          <p:cNvPr id="985" name="TextBox 984">
            <a:extLst>
              <a:ext uri="{FF2B5EF4-FFF2-40B4-BE49-F238E27FC236}">
                <a16:creationId xmlns:a16="http://schemas.microsoft.com/office/drawing/2014/main" id="{A8AD777B-256D-9918-7A99-777EDE9EF195}"/>
              </a:ext>
            </a:extLst>
          </p:cNvPr>
          <p:cNvSpPr txBox="1"/>
          <p:nvPr/>
        </p:nvSpPr>
        <p:spPr>
          <a:xfrm>
            <a:off x="8627019" y="3425456"/>
            <a:ext cx="43282" cy="103875"/>
          </a:xfrm>
          <a:prstGeom prst="rect">
            <a:avLst/>
          </a:prstGeom>
          <a:noFill/>
        </p:spPr>
        <p:txBody>
          <a:bodyPr wrap="none" lIns="0" tIns="0" rIns="0" bIns="0" rtlCol="0" anchor="ctr" anchorCtr="0">
            <a:spAutoFit/>
          </a:bodyPr>
          <a:lstStyle/>
          <a:p>
            <a:pPr algn="ctr" defTabSz="685800" fontAlgn="auto">
              <a:spcBef>
                <a:spcPts val="0"/>
              </a:spcBef>
              <a:spcAft>
                <a:spcPts val="0"/>
              </a:spcAft>
              <a:buClr>
                <a:srgbClr val="000000"/>
              </a:buClr>
              <a:defRPr/>
            </a:pPr>
            <a:r>
              <a:rPr lang="en-GB" sz="675" kern="0">
                <a:ln/>
                <a:solidFill>
                  <a:srgbClr val="000000"/>
                </a:solidFill>
                <a:latin typeface="Calibri" panose="020F0502020204030204"/>
                <a:ea typeface="+mn-ea"/>
                <a:cs typeface="Arial"/>
                <a:sym typeface="Arial"/>
                <a:rtl val="0"/>
              </a:rPr>
              <a:t>2</a:t>
            </a:r>
          </a:p>
        </p:txBody>
      </p:sp>
      <p:sp>
        <p:nvSpPr>
          <p:cNvPr id="986" name="TextBox 985">
            <a:extLst>
              <a:ext uri="{FF2B5EF4-FFF2-40B4-BE49-F238E27FC236}">
                <a16:creationId xmlns:a16="http://schemas.microsoft.com/office/drawing/2014/main" id="{17EA3149-B287-95CD-19E4-BA2E24585E5E}"/>
              </a:ext>
            </a:extLst>
          </p:cNvPr>
          <p:cNvSpPr txBox="1"/>
          <p:nvPr/>
        </p:nvSpPr>
        <p:spPr>
          <a:xfrm>
            <a:off x="4604276" y="3325522"/>
            <a:ext cx="306174" cy="103875"/>
          </a:xfrm>
          <a:prstGeom prst="rect">
            <a:avLst/>
          </a:prstGeom>
          <a:noFill/>
        </p:spPr>
        <p:txBody>
          <a:bodyPr wrap="none" lIns="0" tIns="0" rIns="0" bIns="0" rtlCol="0" anchor="ctr" anchorCtr="0">
            <a:spAutoFit/>
          </a:bodyPr>
          <a:lstStyle/>
          <a:p>
            <a:pPr defTabSz="685800" fontAlgn="auto">
              <a:spcBef>
                <a:spcPts val="0"/>
              </a:spcBef>
              <a:spcAft>
                <a:spcPts val="0"/>
              </a:spcAft>
              <a:buClr>
                <a:srgbClr val="000000"/>
              </a:buClr>
              <a:defRPr/>
            </a:pPr>
            <a:r>
              <a:rPr lang="en-GB" sz="675" kern="0">
                <a:ln/>
                <a:solidFill>
                  <a:srgbClr val="298A49">
                    <a:lumMod val="75000"/>
                  </a:srgbClr>
                </a:solidFill>
                <a:latin typeface="Calibri" panose="020F0502020204030204"/>
                <a:ea typeface="+mn-ea"/>
                <a:cs typeface="Arial"/>
                <a:sym typeface="Arial"/>
                <a:rtl val="0"/>
              </a:rPr>
              <a:t>Alectinib</a:t>
            </a:r>
          </a:p>
        </p:txBody>
      </p:sp>
      <p:sp>
        <p:nvSpPr>
          <p:cNvPr id="987" name="TextBox 986">
            <a:extLst>
              <a:ext uri="{FF2B5EF4-FFF2-40B4-BE49-F238E27FC236}">
                <a16:creationId xmlns:a16="http://schemas.microsoft.com/office/drawing/2014/main" id="{7CD904E7-2575-45E2-35EC-0664BFBC6AE4}"/>
              </a:ext>
            </a:extLst>
          </p:cNvPr>
          <p:cNvSpPr txBox="1"/>
          <p:nvPr/>
        </p:nvSpPr>
        <p:spPr>
          <a:xfrm>
            <a:off x="4600103" y="3227589"/>
            <a:ext cx="367088" cy="103875"/>
          </a:xfrm>
          <a:prstGeom prst="rect">
            <a:avLst/>
          </a:prstGeom>
          <a:noFill/>
        </p:spPr>
        <p:txBody>
          <a:bodyPr wrap="none" lIns="0" tIns="0" rIns="0" bIns="0" rtlCol="0" anchor="ctr" anchorCtr="0">
            <a:spAutoFit/>
          </a:bodyPr>
          <a:lstStyle/>
          <a:p>
            <a:pPr defTabSz="685800" fontAlgn="auto">
              <a:spcBef>
                <a:spcPts val="0"/>
              </a:spcBef>
              <a:spcAft>
                <a:spcPts val="0"/>
              </a:spcAft>
              <a:buClr>
                <a:srgbClr val="000000"/>
              </a:buClr>
              <a:defRPr/>
            </a:pPr>
            <a:r>
              <a:rPr lang="en-GB" sz="675" b="1" kern="0">
                <a:ln/>
                <a:solidFill>
                  <a:srgbClr val="000000"/>
                </a:solidFill>
                <a:latin typeface="Calibri" panose="020F0502020204030204"/>
                <a:ea typeface="+mn-ea"/>
                <a:cs typeface="Arial"/>
                <a:sym typeface="Arial"/>
                <a:rtl val="0"/>
              </a:rPr>
              <a:t>No. at risk</a:t>
            </a:r>
          </a:p>
        </p:txBody>
      </p:sp>
      <p:sp>
        <p:nvSpPr>
          <p:cNvPr id="988" name="TextBox 987">
            <a:extLst>
              <a:ext uri="{FF2B5EF4-FFF2-40B4-BE49-F238E27FC236}">
                <a16:creationId xmlns:a16="http://schemas.microsoft.com/office/drawing/2014/main" id="{CCA47D9C-558F-4286-2EF7-A849B2170D1D}"/>
              </a:ext>
            </a:extLst>
          </p:cNvPr>
          <p:cNvSpPr txBox="1"/>
          <p:nvPr/>
        </p:nvSpPr>
        <p:spPr>
          <a:xfrm>
            <a:off x="4599074" y="3418573"/>
            <a:ext cx="248466" cy="103875"/>
          </a:xfrm>
          <a:prstGeom prst="rect">
            <a:avLst/>
          </a:prstGeom>
          <a:noFill/>
        </p:spPr>
        <p:txBody>
          <a:bodyPr wrap="none" lIns="0" tIns="0" rIns="0" bIns="0" rtlCol="0" anchor="ctr" anchorCtr="0">
            <a:spAutoFit/>
          </a:bodyPr>
          <a:lstStyle/>
          <a:p>
            <a:pPr defTabSz="685800" fontAlgn="auto">
              <a:spcBef>
                <a:spcPts val="0"/>
              </a:spcBef>
              <a:spcAft>
                <a:spcPts val="0"/>
              </a:spcAft>
              <a:buClr>
                <a:srgbClr val="000000"/>
              </a:buClr>
              <a:defRPr/>
            </a:pPr>
            <a:r>
              <a:rPr lang="en-GB" sz="675" kern="0">
                <a:ln/>
                <a:solidFill>
                  <a:srgbClr val="000000"/>
                </a:solidFill>
                <a:latin typeface="Calibri" panose="020F0502020204030204"/>
                <a:ea typeface="+mn-ea"/>
                <a:cs typeface="Arial"/>
                <a:sym typeface="Arial"/>
                <a:rtl val="0"/>
              </a:rPr>
              <a:t>Chemo</a:t>
            </a:r>
          </a:p>
        </p:txBody>
      </p:sp>
      <p:sp>
        <p:nvSpPr>
          <p:cNvPr id="989" name="TextBox 988">
            <a:extLst>
              <a:ext uri="{FF2B5EF4-FFF2-40B4-BE49-F238E27FC236}">
                <a16:creationId xmlns:a16="http://schemas.microsoft.com/office/drawing/2014/main" id="{ED4C3ED6-4217-067D-8BDA-B2D8046CEC00}"/>
              </a:ext>
            </a:extLst>
          </p:cNvPr>
          <p:cNvSpPr txBox="1"/>
          <p:nvPr/>
        </p:nvSpPr>
        <p:spPr>
          <a:xfrm>
            <a:off x="4930137" y="3030663"/>
            <a:ext cx="43282" cy="103875"/>
          </a:xfrm>
          <a:prstGeom prst="rect">
            <a:avLst/>
          </a:prstGeom>
          <a:noFill/>
        </p:spPr>
        <p:txBody>
          <a:bodyPr wrap="none" lIns="0" tIns="0" rIns="0" bIns="0" rtlCol="0" anchor="ctr" anchorCtr="0">
            <a:spAutoFit/>
          </a:bodyPr>
          <a:lstStyle/>
          <a:p>
            <a:pPr algn="r" defTabSz="685800" fontAlgn="auto">
              <a:spcBef>
                <a:spcPts val="0"/>
              </a:spcBef>
              <a:spcAft>
                <a:spcPts val="0"/>
              </a:spcAft>
              <a:buClr>
                <a:srgbClr val="000000"/>
              </a:buClr>
              <a:defRPr/>
            </a:pPr>
            <a:r>
              <a:rPr lang="en-GB" sz="675" kern="0">
                <a:ln/>
                <a:solidFill>
                  <a:srgbClr val="000000"/>
                </a:solidFill>
                <a:latin typeface="Calibri" panose="020F0502020204030204"/>
                <a:ea typeface="+mn-ea"/>
                <a:cs typeface="Arial"/>
                <a:sym typeface="Arial"/>
                <a:rtl val="0"/>
              </a:rPr>
              <a:t>0</a:t>
            </a:r>
          </a:p>
        </p:txBody>
      </p:sp>
      <p:sp>
        <p:nvSpPr>
          <p:cNvPr id="990" name="TextBox 989">
            <a:extLst>
              <a:ext uri="{FF2B5EF4-FFF2-40B4-BE49-F238E27FC236}">
                <a16:creationId xmlns:a16="http://schemas.microsoft.com/office/drawing/2014/main" id="{AE24440C-4C37-4246-B621-0B5005D3FB54}"/>
              </a:ext>
            </a:extLst>
          </p:cNvPr>
          <p:cNvSpPr txBox="1"/>
          <p:nvPr/>
        </p:nvSpPr>
        <p:spPr>
          <a:xfrm>
            <a:off x="7398222" y="1297563"/>
            <a:ext cx="524503" cy="253916"/>
          </a:xfrm>
          <a:prstGeom prst="rect">
            <a:avLst/>
          </a:prstGeom>
          <a:noFill/>
          <a:ln>
            <a:noFill/>
          </a:ln>
        </p:spPr>
        <p:txBody>
          <a:bodyPr wrap="none" rtlCol="0">
            <a:spAutoFit/>
          </a:bodyPr>
          <a:lstStyle/>
          <a:p>
            <a:pPr defTabSz="685800" fontAlgn="auto">
              <a:spcBef>
                <a:spcPts val="0"/>
              </a:spcBef>
              <a:spcAft>
                <a:spcPts val="0"/>
              </a:spcAft>
              <a:buClr>
                <a:srgbClr val="000000"/>
              </a:buClr>
              <a:defRPr/>
            </a:pPr>
            <a:r>
              <a:rPr lang="en-GB" sz="1050" b="1" kern="0">
                <a:solidFill>
                  <a:srgbClr val="298A49">
                    <a:lumMod val="75000"/>
                  </a:srgbClr>
                </a:solidFill>
                <a:latin typeface="Calibri" panose="020F0502020204030204"/>
                <a:ea typeface="+mn-ea"/>
                <a:cs typeface="Arial"/>
                <a:sym typeface="Arial"/>
              </a:rPr>
              <a:t>95.5%</a:t>
            </a:r>
          </a:p>
        </p:txBody>
      </p:sp>
      <p:sp>
        <p:nvSpPr>
          <p:cNvPr id="991" name="TextBox 990">
            <a:extLst>
              <a:ext uri="{FF2B5EF4-FFF2-40B4-BE49-F238E27FC236}">
                <a16:creationId xmlns:a16="http://schemas.microsoft.com/office/drawing/2014/main" id="{1F868464-8043-F109-5D5A-FB3D7E4EF22D}"/>
              </a:ext>
            </a:extLst>
          </p:cNvPr>
          <p:cNvSpPr txBox="1"/>
          <p:nvPr/>
        </p:nvSpPr>
        <p:spPr>
          <a:xfrm>
            <a:off x="7405965" y="1815450"/>
            <a:ext cx="524503" cy="253916"/>
          </a:xfrm>
          <a:prstGeom prst="rect">
            <a:avLst/>
          </a:prstGeom>
          <a:noFill/>
          <a:ln>
            <a:noFill/>
          </a:ln>
        </p:spPr>
        <p:txBody>
          <a:bodyPr wrap="none" rtlCol="0">
            <a:spAutoFit/>
          </a:bodyPr>
          <a:lstStyle/>
          <a:p>
            <a:pPr defTabSz="685800" fontAlgn="auto">
              <a:spcBef>
                <a:spcPts val="0"/>
              </a:spcBef>
              <a:spcAft>
                <a:spcPts val="0"/>
              </a:spcAft>
              <a:buClr>
                <a:srgbClr val="000000"/>
              </a:buClr>
              <a:defRPr/>
            </a:pPr>
            <a:r>
              <a:rPr lang="en-GB" sz="1050" b="1" kern="0">
                <a:solidFill>
                  <a:srgbClr val="808080"/>
                </a:solidFill>
                <a:latin typeface="Calibri" panose="020F0502020204030204"/>
                <a:ea typeface="+mn-ea"/>
                <a:cs typeface="Arial"/>
                <a:sym typeface="Arial"/>
              </a:rPr>
              <a:t>79.7%</a:t>
            </a:r>
          </a:p>
        </p:txBody>
      </p:sp>
    </p:spTree>
    <p:extLst>
      <p:ext uri="{BB962C8B-B14F-4D97-AF65-F5344CB8AC3E}">
        <p14:creationId xmlns:p14="http://schemas.microsoft.com/office/powerpoint/2010/main" val="263189708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0AA16-1260-7DE7-FF6F-35CEE27226F6}"/>
              </a:ext>
            </a:extLst>
          </p:cNvPr>
          <p:cNvSpPr>
            <a:spLocks noGrp="1"/>
          </p:cNvSpPr>
          <p:nvPr>
            <p:ph type="title"/>
          </p:nvPr>
        </p:nvSpPr>
        <p:spPr>
          <a:xfrm>
            <a:off x="459000" y="127612"/>
            <a:ext cx="7694400" cy="625037"/>
          </a:xfrm>
        </p:spPr>
        <p:txBody>
          <a:bodyPr/>
          <a:lstStyle/>
          <a:p>
            <a:pPr algn="l"/>
            <a:r>
              <a:rPr lang="en-US" sz="2400" err="1">
                <a:latin typeface="Calibri" panose="020F0502020204030204" pitchFamily="34" charset="0"/>
                <a:cs typeface="Calibri" panose="020F0502020204030204" pitchFamily="34" charset="0"/>
              </a:rPr>
              <a:t>Repotrectinib</a:t>
            </a:r>
            <a:r>
              <a:rPr lang="en-US" sz="2400">
                <a:latin typeface="Calibri" panose="020F0502020204030204" pitchFamily="34" charset="0"/>
                <a:cs typeface="Calibri" panose="020F0502020204030204" pitchFamily="34" charset="0"/>
              </a:rPr>
              <a:t> in patients with </a:t>
            </a:r>
            <a:r>
              <a:rPr lang="en-US" sz="2400" i="1">
                <a:latin typeface="Calibri" panose="020F0502020204030204" pitchFamily="34" charset="0"/>
                <a:cs typeface="Calibri" panose="020F0502020204030204" pitchFamily="34" charset="0"/>
              </a:rPr>
              <a:t>ROS1</a:t>
            </a:r>
            <a:r>
              <a:rPr lang="en-US" sz="2400">
                <a:latin typeface="Calibri" panose="020F0502020204030204" pitchFamily="34" charset="0"/>
                <a:cs typeface="Calibri" panose="020F0502020204030204" pitchFamily="34" charset="0"/>
              </a:rPr>
              <a:t>+ NSCLC:</a:t>
            </a:r>
            <a:br>
              <a:rPr lang="en-US" sz="2400" i="1">
                <a:latin typeface="Calibri" panose="020F0502020204030204" pitchFamily="34" charset="0"/>
                <a:cs typeface="Calibri" panose="020F0502020204030204" pitchFamily="34" charset="0"/>
              </a:rPr>
            </a:br>
            <a:r>
              <a:rPr lang="en-US" sz="2400" i="1">
                <a:latin typeface="Calibri" panose="020F0502020204030204" pitchFamily="34" charset="0"/>
                <a:cs typeface="Calibri" panose="020F0502020204030204" pitchFamily="34" charset="0"/>
              </a:rPr>
              <a:t>P</a:t>
            </a:r>
            <a:r>
              <a:rPr lang="en-US" sz="2400">
                <a:latin typeface="Calibri" panose="020F0502020204030204" pitchFamily="34" charset="0"/>
                <a:cs typeface="Calibri" panose="020F0502020204030204" pitchFamily="34" charset="0"/>
              </a:rPr>
              <a:t>hase 1 / 2 TRIDENT‑1 trial </a:t>
            </a:r>
          </a:p>
        </p:txBody>
      </p:sp>
      <p:sp>
        <p:nvSpPr>
          <p:cNvPr id="3" name="Text Placeholder 2">
            <a:extLst>
              <a:ext uri="{FF2B5EF4-FFF2-40B4-BE49-F238E27FC236}">
                <a16:creationId xmlns:a16="http://schemas.microsoft.com/office/drawing/2014/main" id="{B5762738-9897-596D-F0BD-2B68A0114779}"/>
              </a:ext>
            </a:extLst>
          </p:cNvPr>
          <p:cNvSpPr>
            <a:spLocks noGrp="1"/>
          </p:cNvSpPr>
          <p:nvPr>
            <p:ph type="body" sz="quarter" idx="10"/>
          </p:nvPr>
        </p:nvSpPr>
        <p:spPr/>
        <p:txBody>
          <a:bodyPr/>
          <a:lstStyle/>
          <a:p>
            <a:endParaRPr lang="en-US"/>
          </a:p>
        </p:txBody>
      </p:sp>
      <p:sp>
        <p:nvSpPr>
          <p:cNvPr id="5" name="TextBox 4">
            <a:extLst>
              <a:ext uri="{FF2B5EF4-FFF2-40B4-BE49-F238E27FC236}">
                <a16:creationId xmlns:a16="http://schemas.microsoft.com/office/drawing/2014/main" id="{DE6C9D94-F370-C7BA-EBB6-A5DDE0DB8AD2}"/>
              </a:ext>
            </a:extLst>
          </p:cNvPr>
          <p:cNvSpPr txBox="1"/>
          <p:nvPr/>
        </p:nvSpPr>
        <p:spPr>
          <a:xfrm>
            <a:off x="838200" y="882646"/>
            <a:ext cx="6477000" cy="923330"/>
          </a:xfrm>
          <a:prstGeom prst="rect">
            <a:avLst/>
          </a:prstGeom>
          <a:noFill/>
        </p:spPr>
        <p:txBody>
          <a:bodyPr wrap="square">
            <a:spAutoFit/>
          </a:bodyPr>
          <a:lstStyle/>
          <a:p>
            <a:r>
              <a:rPr lang="en-US" sz="1800" err="1">
                <a:latin typeface="Calibri" panose="020F0502020204030204" pitchFamily="34" charset="0"/>
                <a:cs typeface="Calibri" panose="020F0502020204030204" pitchFamily="34" charset="0"/>
              </a:rPr>
              <a:t>Repotrectinib</a:t>
            </a:r>
            <a:r>
              <a:rPr lang="en-US" sz="1800">
                <a:latin typeface="Calibri" panose="020F0502020204030204" pitchFamily="34" charset="0"/>
                <a:cs typeface="Calibri" panose="020F0502020204030204" pitchFamily="34" charset="0"/>
              </a:rPr>
              <a:t> is a next‑generation ROS1 and TRK TKI </a:t>
            </a:r>
          </a:p>
          <a:p>
            <a:pPr lvl="1"/>
            <a:r>
              <a:rPr lang="en-US" sz="1800">
                <a:latin typeface="Calibri" panose="020F0502020204030204" pitchFamily="34" charset="0"/>
                <a:cs typeface="Calibri" panose="020F0502020204030204" pitchFamily="34" charset="0"/>
              </a:rPr>
              <a:t>Macrocyclic structure </a:t>
            </a:r>
          </a:p>
          <a:p>
            <a:pPr lvl="1"/>
            <a:r>
              <a:rPr lang="en-US" sz="1800">
                <a:latin typeface="Calibri" panose="020F0502020204030204" pitchFamily="34" charset="0"/>
                <a:cs typeface="Calibri" panose="020F0502020204030204" pitchFamily="34" charset="0"/>
              </a:rPr>
              <a:t>Designed to decrease potential of developing ROS1 resistance </a:t>
            </a:r>
          </a:p>
        </p:txBody>
      </p:sp>
      <p:pic>
        <p:nvPicPr>
          <p:cNvPr id="7" name="Picture 6" descr="A comparison of a graph&#10;&#10;Description automatically generated">
            <a:extLst>
              <a:ext uri="{FF2B5EF4-FFF2-40B4-BE49-F238E27FC236}">
                <a16:creationId xmlns:a16="http://schemas.microsoft.com/office/drawing/2014/main" id="{FBC5E5EF-2A67-2B30-7F04-4401AC16B6A4}"/>
              </a:ext>
            </a:extLst>
          </p:cNvPr>
          <p:cNvPicPr>
            <a:picLocks noChangeAspect="1"/>
          </p:cNvPicPr>
          <p:nvPr/>
        </p:nvPicPr>
        <p:blipFill>
          <a:blip r:embed="rId2"/>
          <a:stretch>
            <a:fillRect/>
          </a:stretch>
        </p:blipFill>
        <p:spPr>
          <a:xfrm>
            <a:off x="1422400" y="1935973"/>
            <a:ext cx="5892800" cy="2495917"/>
          </a:xfrm>
          <a:prstGeom prst="rect">
            <a:avLst/>
          </a:prstGeom>
        </p:spPr>
      </p:pic>
    </p:spTree>
    <p:extLst>
      <p:ext uri="{BB962C8B-B14F-4D97-AF65-F5344CB8AC3E}">
        <p14:creationId xmlns:p14="http://schemas.microsoft.com/office/powerpoint/2010/main" val="412564075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324A5-5A5C-E695-3E61-A9E0E4A66537}"/>
              </a:ext>
            </a:extLst>
          </p:cNvPr>
          <p:cNvSpPr>
            <a:spLocks noGrp="1"/>
          </p:cNvSpPr>
          <p:nvPr>
            <p:ph type="title"/>
          </p:nvPr>
        </p:nvSpPr>
        <p:spPr/>
        <p:txBody>
          <a:bodyPr/>
          <a:lstStyle/>
          <a:p>
            <a:pPr algn="l"/>
            <a:r>
              <a:rPr lang="en-US" err="1">
                <a:latin typeface="Calibri" panose="020F0502020204030204" pitchFamily="34" charset="0"/>
                <a:cs typeface="Calibri" panose="020F0502020204030204" pitchFamily="34" charset="0"/>
              </a:rPr>
              <a:t>Repotrectinib</a:t>
            </a:r>
            <a:r>
              <a:rPr lang="en-US">
                <a:latin typeface="Calibri" panose="020F0502020204030204" pitchFamily="34" charset="0"/>
                <a:cs typeface="Calibri" panose="020F0502020204030204" pitchFamily="34" charset="0"/>
              </a:rPr>
              <a:t> in ROS1+ NSCLC</a:t>
            </a:r>
          </a:p>
        </p:txBody>
      </p:sp>
      <p:sp>
        <p:nvSpPr>
          <p:cNvPr id="3" name="Text Placeholder 2">
            <a:extLst>
              <a:ext uri="{FF2B5EF4-FFF2-40B4-BE49-F238E27FC236}">
                <a16:creationId xmlns:a16="http://schemas.microsoft.com/office/drawing/2014/main" id="{5FF7877E-9003-6B2C-B501-952604A24829}"/>
              </a:ext>
            </a:extLst>
          </p:cNvPr>
          <p:cNvSpPr>
            <a:spLocks noGrp="1"/>
          </p:cNvSpPr>
          <p:nvPr>
            <p:ph type="body" sz="quarter" idx="10"/>
          </p:nvPr>
        </p:nvSpPr>
        <p:spPr/>
        <p:txBody>
          <a:bodyPr/>
          <a:lstStyle/>
          <a:p>
            <a:endParaRPr lang="en-US"/>
          </a:p>
        </p:txBody>
      </p:sp>
      <p:pic>
        <p:nvPicPr>
          <p:cNvPr id="5" name="Picture 4" descr="A comparison of a graph&#10;&#10;Description automatically generated">
            <a:extLst>
              <a:ext uri="{FF2B5EF4-FFF2-40B4-BE49-F238E27FC236}">
                <a16:creationId xmlns:a16="http://schemas.microsoft.com/office/drawing/2014/main" id="{F596E49F-435D-BE4B-20E1-DE24FC91BAF0}"/>
              </a:ext>
            </a:extLst>
          </p:cNvPr>
          <p:cNvPicPr>
            <a:picLocks noChangeAspect="1"/>
          </p:cNvPicPr>
          <p:nvPr/>
        </p:nvPicPr>
        <p:blipFill>
          <a:blip r:embed="rId2"/>
          <a:stretch>
            <a:fillRect/>
          </a:stretch>
        </p:blipFill>
        <p:spPr>
          <a:xfrm>
            <a:off x="685800" y="890070"/>
            <a:ext cx="7772400" cy="3165163"/>
          </a:xfrm>
          <a:prstGeom prst="rect">
            <a:avLst/>
          </a:prstGeom>
        </p:spPr>
      </p:pic>
    </p:spTree>
    <p:extLst>
      <p:ext uri="{BB962C8B-B14F-4D97-AF65-F5344CB8AC3E}">
        <p14:creationId xmlns:p14="http://schemas.microsoft.com/office/powerpoint/2010/main" val="307826023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85099-5E7E-0153-50A2-0D299062EB1C}"/>
              </a:ext>
            </a:extLst>
          </p:cNvPr>
          <p:cNvSpPr>
            <a:spLocks noGrp="1"/>
          </p:cNvSpPr>
          <p:nvPr>
            <p:ph type="title"/>
          </p:nvPr>
        </p:nvSpPr>
        <p:spPr/>
        <p:txBody>
          <a:bodyPr/>
          <a:lstStyle/>
          <a:p>
            <a:pPr algn="l"/>
            <a:r>
              <a:rPr lang="en-US">
                <a:latin typeface="Calibri" panose="020F0502020204030204" pitchFamily="34" charset="0"/>
                <a:cs typeface="Calibri" panose="020F0502020204030204" pitchFamily="34" charset="0"/>
              </a:rPr>
              <a:t>ROS1+ TKIs</a:t>
            </a:r>
          </a:p>
        </p:txBody>
      </p:sp>
      <p:graphicFrame>
        <p:nvGraphicFramePr>
          <p:cNvPr id="4" name="Content Placeholder 1">
            <a:extLst>
              <a:ext uri="{FF2B5EF4-FFF2-40B4-BE49-F238E27FC236}">
                <a16:creationId xmlns:a16="http://schemas.microsoft.com/office/drawing/2014/main" id="{C24DCF5F-8DB5-35DA-868F-CA10052D9A85}"/>
              </a:ext>
            </a:extLst>
          </p:cNvPr>
          <p:cNvGraphicFramePr>
            <a:graphicFrameLocks/>
          </p:cNvGraphicFramePr>
          <p:nvPr/>
        </p:nvGraphicFramePr>
        <p:xfrm>
          <a:off x="441697" y="1006951"/>
          <a:ext cx="8260605" cy="2485548"/>
        </p:xfrm>
        <a:graphic>
          <a:graphicData uri="http://schemas.openxmlformats.org/drawingml/2006/table">
            <a:tbl>
              <a:tblPr firstRow="1" bandRow="1">
                <a:tableStyleId>{5C22544A-7EE6-4342-B048-85BDC9FD1C3A}</a:tableStyleId>
              </a:tblPr>
              <a:tblGrid>
                <a:gridCol w="1652121">
                  <a:extLst>
                    <a:ext uri="{9D8B030D-6E8A-4147-A177-3AD203B41FA5}">
                      <a16:colId xmlns:a16="http://schemas.microsoft.com/office/drawing/2014/main" val="20000"/>
                    </a:ext>
                  </a:extLst>
                </a:gridCol>
                <a:gridCol w="1652121">
                  <a:extLst>
                    <a:ext uri="{9D8B030D-6E8A-4147-A177-3AD203B41FA5}">
                      <a16:colId xmlns:a16="http://schemas.microsoft.com/office/drawing/2014/main" val="20001"/>
                    </a:ext>
                  </a:extLst>
                </a:gridCol>
                <a:gridCol w="1652121">
                  <a:extLst>
                    <a:ext uri="{9D8B030D-6E8A-4147-A177-3AD203B41FA5}">
                      <a16:colId xmlns:a16="http://schemas.microsoft.com/office/drawing/2014/main" val="20002"/>
                    </a:ext>
                  </a:extLst>
                </a:gridCol>
                <a:gridCol w="1652121">
                  <a:extLst>
                    <a:ext uri="{9D8B030D-6E8A-4147-A177-3AD203B41FA5}">
                      <a16:colId xmlns:a16="http://schemas.microsoft.com/office/drawing/2014/main" val="20003"/>
                    </a:ext>
                  </a:extLst>
                </a:gridCol>
                <a:gridCol w="1652121">
                  <a:extLst>
                    <a:ext uri="{9D8B030D-6E8A-4147-A177-3AD203B41FA5}">
                      <a16:colId xmlns:a16="http://schemas.microsoft.com/office/drawing/2014/main" val="20004"/>
                    </a:ext>
                  </a:extLst>
                </a:gridCol>
              </a:tblGrid>
              <a:tr h="342834">
                <a:tc>
                  <a:txBody>
                    <a:bodyPr/>
                    <a:lstStyle/>
                    <a:p>
                      <a:endParaRPr lang="en-US" sz="1600">
                        <a:latin typeface="Calibri" panose="020F0502020204030204" pitchFamily="34" charset="0"/>
                        <a:cs typeface="Calibri" panose="020F0502020204030204" pitchFamily="34" charset="0"/>
                      </a:endParaRPr>
                    </a:p>
                  </a:txBody>
                  <a:tcPr/>
                </a:tc>
                <a:tc>
                  <a:txBody>
                    <a:bodyPr/>
                    <a:lstStyle/>
                    <a:p>
                      <a:r>
                        <a:rPr lang="en-US" sz="1600" err="1">
                          <a:solidFill>
                            <a:schemeClr val="accent6">
                              <a:lumMod val="50000"/>
                            </a:schemeClr>
                          </a:solidFill>
                          <a:latin typeface="Calibri" panose="020F0502020204030204" pitchFamily="34" charset="0"/>
                          <a:cs typeface="Calibri" panose="020F0502020204030204" pitchFamily="34" charset="0"/>
                        </a:rPr>
                        <a:t>Crizotinib</a:t>
                      </a:r>
                      <a:endParaRPr lang="en-US" sz="1600">
                        <a:solidFill>
                          <a:schemeClr val="accent6">
                            <a:lumMod val="50000"/>
                          </a:schemeClr>
                        </a:solidFill>
                        <a:latin typeface="Calibri" panose="020F0502020204030204" pitchFamily="34" charset="0"/>
                        <a:cs typeface="Calibri" panose="020F0502020204030204" pitchFamily="34" charset="0"/>
                      </a:endParaRPr>
                    </a:p>
                  </a:txBody>
                  <a:tcPr/>
                </a:tc>
                <a:tc>
                  <a:txBody>
                    <a:bodyPr/>
                    <a:lstStyle/>
                    <a:p>
                      <a:r>
                        <a:rPr lang="en-US" sz="1600" err="1">
                          <a:solidFill>
                            <a:schemeClr val="accent6">
                              <a:lumMod val="50000"/>
                            </a:schemeClr>
                          </a:solidFill>
                          <a:latin typeface="Calibri" panose="020F0502020204030204" pitchFamily="34" charset="0"/>
                          <a:cs typeface="Calibri" panose="020F0502020204030204" pitchFamily="34" charset="0"/>
                        </a:rPr>
                        <a:t>Ceritinib</a:t>
                      </a:r>
                      <a:r>
                        <a:rPr lang="en-US" sz="1600">
                          <a:solidFill>
                            <a:schemeClr val="accent6">
                              <a:lumMod val="50000"/>
                            </a:schemeClr>
                          </a:solidFill>
                          <a:latin typeface="Calibri" panose="020F0502020204030204" pitchFamily="34" charset="0"/>
                          <a:cs typeface="Calibri" panose="020F0502020204030204" pitchFamily="34" charset="0"/>
                        </a:rPr>
                        <a:t> </a:t>
                      </a:r>
                    </a:p>
                  </a:txBody>
                  <a:tcPr/>
                </a:tc>
                <a:tc>
                  <a:txBody>
                    <a:bodyPr/>
                    <a:lstStyle/>
                    <a:p>
                      <a:r>
                        <a:rPr lang="en-US" sz="1600" err="1">
                          <a:solidFill>
                            <a:schemeClr val="accent6">
                              <a:lumMod val="50000"/>
                            </a:schemeClr>
                          </a:solidFill>
                          <a:latin typeface="Calibri" panose="020F0502020204030204" pitchFamily="34" charset="0"/>
                          <a:cs typeface="Calibri" panose="020F0502020204030204" pitchFamily="34" charset="0"/>
                        </a:rPr>
                        <a:t>Entrectinib</a:t>
                      </a:r>
                      <a:r>
                        <a:rPr lang="en-US" sz="1600">
                          <a:solidFill>
                            <a:schemeClr val="accent6">
                              <a:lumMod val="50000"/>
                            </a:schemeClr>
                          </a:solidFill>
                          <a:latin typeface="Calibri" panose="020F0502020204030204" pitchFamily="34" charset="0"/>
                          <a:cs typeface="Calibri" panose="020F0502020204030204" pitchFamily="34" charset="0"/>
                        </a:rPr>
                        <a:t> </a:t>
                      </a:r>
                    </a:p>
                  </a:txBody>
                  <a:tcPr/>
                </a:tc>
                <a:tc>
                  <a:txBody>
                    <a:bodyPr/>
                    <a:lstStyle/>
                    <a:p>
                      <a:r>
                        <a:rPr lang="en-US" sz="1600" err="1">
                          <a:solidFill>
                            <a:schemeClr val="accent6">
                              <a:lumMod val="50000"/>
                            </a:schemeClr>
                          </a:solidFill>
                          <a:latin typeface="Calibri" panose="020F0502020204030204" pitchFamily="34" charset="0"/>
                          <a:cs typeface="Calibri" panose="020F0502020204030204" pitchFamily="34" charset="0"/>
                        </a:rPr>
                        <a:t>Repotrectinib</a:t>
                      </a:r>
                      <a:r>
                        <a:rPr lang="en-US" sz="1600">
                          <a:solidFill>
                            <a:schemeClr val="accent6">
                              <a:lumMod val="50000"/>
                            </a:schemeClr>
                          </a:solidFill>
                          <a:latin typeface="Calibri" panose="020F0502020204030204" pitchFamily="34" charset="0"/>
                          <a:cs typeface="Calibri" panose="020F0502020204030204" pitchFamily="34" charset="0"/>
                        </a:rPr>
                        <a:t> </a:t>
                      </a:r>
                    </a:p>
                  </a:txBody>
                  <a:tcPr/>
                </a:tc>
                <a:extLst>
                  <a:ext uri="{0D108BD9-81ED-4DB2-BD59-A6C34878D82A}">
                    <a16:rowId xmlns:a16="http://schemas.microsoft.com/office/drawing/2014/main" val="10000"/>
                  </a:ext>
                </a:extLst>
              </a:tr>
              <a:tr h="342834">
                <a:tc>
                  <a:txBody>
                    <a:bodyPr/>
                    <a:lstStyle/>
                    <a:p>
                      <a:r>
                        <a:rPr lang="en-US" sz="1600">
                          <a:latin typeface="Calibri" panose="020F0502020204030204" pitchFamily="34" charset="0"/>
                          <a:cs typeface="Calibri" panose="020F0502020204030204" pitchFamily="34" charset="0"/>
                        </a:rPr>
                        <a:t>n</a:t>
                      </a:r>
                    </a:p>
                  </a:txBody>
                  <a:tcPr/>
                </a:tc>
                <a:tc>
                  <a:txBody>
                    <a:bodyPr/>
                    <a:lstStyle/>
                    <a:p>
                      <a:r>
                        <a:rPr lang="en-US" sz="1600">
                          <a:latin typeface="Calibri" panose="020F0502020204030204" pitchFamily="34" charset="0"/>
                          <a:cs typeface="Calibri" panose="020F0502020204030204" pitchFamily="34" charset="0"/>
                        </a:rPr>
                        <a:t>50 </a:t>
                      </a:r>
                    </a:p>
                  </a:txBody>
                  <a:tcPr/>
                </a:tc>
                <a:tc>
                  <a:txBody>
                    <a:bodyPr/>
                    <a:lstStyle/>
                    <a:p>
                      <a:r>
                        <a:rPr lang="en-US" sz="1600">
                          <a:latin typeface="Calibri" panose="020F0502020204030204" pitchFamily="34" charset="0"/>
                          <a:cs typeface="Calibri" panose="020F0502020204030204" pitchFamily="34" charset="0"/>
                        </a:rPr>
                        <a:t>30 </a:t>
                      </a:r>
                    </a:p>
                  </a:txBody>
                  <a:tcPr/>
                </a:tc>
                <a:tc>
                  <a:txBody>
                    <a:bodyPr/>
                    <a:lstStyle/>
                    <a:p>
                      <a:r>
                        <a:rPr lang="en-US" sz="1600">
                          <a:latin typeface="Calibri" panose="020F0502020204030204" pitchFamily="34" charset="0"/>
                          <a:cs typeface="Calibri" panose="020F0502020204030204" pitchFamily="34" charset="0"/>
                        </a:rPr>
                        <a:t>53</a:t>
                      </a:r>
                    </a:p>
                  </a:txBody>
                  <a:tcPr/>
                </a:tc>
                <a:tc>
                  <a:txBody>
                    <a:bodyPr/>
                    <a:lstStyle/>
                    <a:p>
                      <a:r>
                        <a:rPr lang="en-US" sz="1600">
                          <a:latin typeface="Calibri" panose="020F0502020204030204" pitchFamily="34" charset="0"/>
                          <a:cs typeface="Calibri" panose="020F0502020204030204" pitchFamily="34" charset="0"/>
                        </a:rPr>
                        <a:t>71</a:t>
                      </a:r>
                    </a:p>
                  </a:txBody>
                  <a:tcPr/>
                </a:tc>
                <a:extLst>
                  <a:ext uri="{0D108BD9-81ED-4DB2-BD59-A6C34878D82A}">
                    <a16:rowId xmlns:a16="http://schemas.microsoft.com/office/drawing/2014/main" val="10001"/>
                  </a:ext>
                </a:extLst>
              </a:tr>
              <a:tr h="342834">
                <a:tc>
                  <a:txBody>
                    <a:bodyPr/>
                    <a:lstStyle/>
                    <a:p>
                      <a:r>
                        <a:rPr lang="en-US" sz="1600">
                          <a:latin typeface="Calibri" panose="020F0502020204030204" pitchFamily="34" charset="0"/>
                          <a:cs typeface="Calibri" panose="020F0502020204030204" pitchFamily="34" charset="0"/>
                        </a:rPr>
                        <a:t>ORR (%)</a:t>
                      </a:r>
                      <a:r>
                        <a:rPr lang="en-US" sz="1600" baseline="0">
                          <a:latin typeface="Calibri" panose="020F0502020204030204" pitchFamily="34" charset="0"/>
                          <a:cs typeface="Calibri" panose="020F0502020204030204" pitchFamily="34" charset="0"/>
                        </a:rPr>
                        <a:t> </a:t>
                      </a:r>
                      <a:endParaRPr lang="en-US" sz="1600">
                        <a:latin typeface="Calibri" panose="020F0502020204030204" pitchFamily="34" charset="0"/>
                        <a:cs typeface="Calibri" panose="020F0502020204030204" pitchFamily="34" charset="0"/>
                      </a:endParaRPr>
                    </a:p>
                  </a:txBody>
                  <a:tcPr/>
                </a:tc>
                <a:tc>
                  <a:txBody>
                    <a:bodyPr/>
                    <a:lstStyle/>
                    <a:p>
                      <a:r>
                        <a:rPr lang="en-US" sz="1600">
                          <a:latin typeface="Calibri" panose="020F0502020204030204" pitchFamily="34" charset="0"/>
                          <a:cs typeface="Calibri" panose="020F0502020204030204" pitchFamily="34" charset="0"/>
                        </a:rPr>
                        <a:t>72 </a:t>
                      </a:r>
                    </a:p>
                  </a:txBody>
                  <a:tcPr/>
                </a:tc>
                <a:tc>
                  <a:txBody>
                    <a:bodyPr/>
                    <a:lstStyle/>
                    <a:p>
                      <a:r>
                        <a:rPr lang="en-US" sz="1600">
                          <a:latin typeface="Calibri" panose="020F0502020204030204" pitchFamily="34" charset="0"/>
                          <a:cs typeface="Calibri" panose="020F0502020204030204" pitchFamily="34" charset="0"/>
                        </a:rPr>
                        <a:t>67</a:t>
                      </a:r>
                    </a:p>
                  </a:txBody>
                  <a:tcPr/>
                </a:tc>
                <a:tc>
                  <a:txBody>
                    <a:bodyPr/>
                    <a:lstStyle/>
                    <a:p>
                      <a:r>
                        <a:rPr lang="en-US" sz="1600">
                          <a:latin typeface="Calibri" panose="020F0502020204030204" pitchFamily="34" charset="0"/>
                          <a:cs typeface="Calibri" panose="020F0502020204030204" pitchFamily="34" charset="0"/>
                        </a:rPr>
                        <a:t>77</a:t>
                      </a:r>
                    </a:p>
                  </a:txBody>
                  <a:tcPr/>
                </a:tc>
                <a:tc>
                  <a:txBody>
                    <a:bodyPr/>
                    <a:lstStyle/>
                    <a:p>
                      <a:r>
                        <a:rPr lang="en-US" sz="1600">
                          <a:latin typeface="Calibri" panose="020F0502020204030204" pitchFamily="34" charset="0"/>
                          <a:cs typeface="Calibri" panose="020F0502020204030204" pitchFamily="34" charset="0"/>
                        </a:rPr>
                        <a:t>79</a:t>
                      </a:r>
                    </a:p>
                  </a:txBody>
                  <a:tcPr/>
                </a:tc>
                <a:extLst>
                  <a:ext uri="{0D108BD9-81ED-4DB2-BD59-A6C34878D82A}">
                    <a16:rowId xmlns:a16="http://schemas.microsoft.com/office/drawing/2014/main" val="10002"/>
                  </a:ext>
                </a:extLst>
              </a:tr>
              <a:tr h="342834">
                <a:tc>
                  <a:txBody>
                    <a:bodyPr/>
                    <a:lstStyle/>
                    <a:p>
                      <a:r>
                        <a:rPr lang="en-US" sz="1600" err="1">
                          <a:latin typeface="Calibri" panose="020F0502020204030204" pitchFamily="34" charset="0"/>
                          <a:cs typeface="Calibri" panose="020F0502020204030204" pitchFamily="34" charset="0"/>
                        </a:rPr>
                        <a:t>mPFS</a:t>
                      </a:r>
                      <a:r>
                        <a:rPr lang="en-US" sz="1600">
                          <a:latin typeface="Calibri" panose="020F0502020204030204" pitchFamily="34" charset="0"/>
                          <a:cs typeface="Calibri" panose="020F0502020204030204" pitchFamily="34" charset="0"/>
                        </a:rPr>
                        <a:t> (</a:t>
                      </a:r>
                      <a:r>
                        <a:rPr lang="en-US" sz="1600" err="1">
                          <a:latin typeface="Calibri" panose="020F0502020204030204" pitchFamily="34" charset="0"/>
                          <a:cs typeface="Calibri" panose="020F0502020204030204" pitchFamily="34" charset="0"/>
                        </a:rPr>
                        <a:t>mo</a:t>
                      </a:r>
                      <a:r>
                        <a:rPr lang="en-US" sz="1600">
                          <a:latin typeface="Calibri" panose="020F0502020204030204" pitchFamily="34" charset="0"/>
                          <a:cs typeface="Calibri" panose="020F0502020204030204" pitchFamily="34" charset="0"/>
                        </a:rPr>
                        <a:t>) </a:t>
                      </a:r>
                    </a:p>
                  </a:txBody>
                  <a:tcPr/>
                </a:tc>
                <a:tc>
                  <a:txBody>
                    <a:bodyPr/>
                    <a:lstStyle/>
                    <a:p>
                      <a:r>
                        <a:rPr lang="en-US" sz="1600">
                          <a:latin typeface="Calibri" panose="020F0502020204030204" pitchFamily="34" charset="0"/>
                          <a:cs typeface="Calibri" panose="020F0502020204030204" pitchFamily="34" charset="0"/>
                        </a:rPr>
                        <a:t>19.2 </a:t>
                      </a:r>
                    </a:p>
                  </a:txBody>
                  <a:tcPr/>
                </a:tc>
                <a:tc>
                  <a:txBody>
                    <a:bodyPr/>
                    <a:lstStyle/>
                    <a:p>
                      <a:r>
                        <a:rPr lang="en-US" sz="1600">
                          <a:latin typeface="Calibri" panose="020F0502020204030204" pitchFamily="34" charset="0"/>
                          <a:cs typeface="Calibri" panose="020F0502020204030204" pitchFamily="34" charset="0"/>
                        </a:rPr>
                        <a:t>19.3</a:t>
                      </a:r>
                    </a:p>
                  </a:txBody>
                  <a:tcPr/>
                </a:tc>
                <a:tc>
                  <a:txBody>
                    <a:bodyPr/>
                    <a:lstStyle/>
                    <a:p>
                      <a:r>
                        <a:rPr lang="en-US" sz="1600">
                          <a:latin typeface="Calibri" panose="020F0502020204030204" pitchFamily="34" charset="0"/>
                          <a:cs typeface="Calibri" panose="020F0502020204030204" pitchFamily="34" charset="0"/>
                        </a:rPr>
                        <a:t>19.0 </a:t>
                      </a:r>
                    </a:p>
                  </a:txBody>
                  <a:tcPr/>
                </a:tc>
                <a:tc>
                  <a:txBody>
                    <a:bodyPr/>
                    <a:lstStyle/>
                    <a:p>
                      <a:r>
                        <a:rPr lang="en-US" sz="1600">
                          <a:latin typeface="Calibri" panose="020F0502020204030204" pitchFamily="34" charset="0"/>
                          <a:cs typeface="Calibri" panose="020F0502020204030204" pitchFamily="34" charset="0"/>
                        </a:rPr>
                        <a:t>35.7 </a:t>
                      </a:r>
                    </a:p>
                  </a:txBody>
                  <a:tcPr/>
                </a:tc>
                <a:extLst>
                  <a:ext uri="{0D108BD9-81ED-4DB2-BD59-A6C34878D82A}">
                    <a16:rowId xmlns:a16="http://schemas.microsoft.com/office/drawing/2014/main" val="10003"/>
                  </a:ext>
                </a:extLst>
              </a:tr>
              <a:tr h="1114212">
                <a:tc>
                  <a:txBody>
                    <a:bodyPr/>
                    <a:lstStyle/>
                    <a:p>
                      <a:r>
                        <a:rPr lang="en-US" sz="1600">
                          <a:latin typeface="Calibri" panose="020F0502020204030204" pitchFamily="34" charset="0"/>
                          <a:cs typeface="Calibri" panose="020F0502020204030204" pitchFamily="34" charset="0"/>
                        </a:rPr>
                        <a:t>Common AEs </a:t>
                      </a:r>
                    </a:p>
                  </a:txBody>
                  <a:tcPr/>
                </a:tc>
                <a:tc>
                  <a:txBody>
                    <a:bodyPr/>
                    <a:lstStyle/>
                    <a:p>
                      <a:r>
                        <a:rPr lang="en-US" sz="1600">
                          <a:latin typeface="Calibri" panose="020F0502020204030204" pitchFamily="34" charset="0"/>
                          <a:cs typeface="Calibri" panose="020F0502020204030204" pitchFamily="34" charset="0"/>
                        </a:rPr>
                        <a:t>Visual impairment</a:t>
                      </a:r>
                      <a:r>
                        <a:rPr lang="en-US" sz="1600" baseline="0">
                          <a:latin typeface="Calibri" panose="020F0502020204030204" pitchFamily="34" charset="0"/>
                          <a:cs typeface="Calibri" panose="020F0502020204030204" pitchFamily="34" charset="0"/>
                        </a:rPr>
                        <a:t> 82% </a:t>
                      </a:r>
                    </a:p>
                    <a:p>
                      <a:r>
                        <a:rPr lang="en-US" sz="1600" baseline="0">
                          <a:latin typeface="Calibri" panose="020F0502020204030204" pitchFamily="34" charset="0"/>
                          <a:cs typeface="Calibri" panose="020F0502020204030204" pitchFamily="34" charset="0"/>
                        </a:rPr>
                        <a:t>Diarrhea 44% </a:t>
                      </a:r>
                      <a:endParaRPr lang="en-US" sz="1600">
                        <a:latin typeface="Calibri" panose="020F0502020204030204" pitchFamily="34" charset="0"/>
                        <a:cs typeface="Calibri" panose="020F0502020204030204" pitchFamily="34" charset="0"/>
                      </a:endParaRPr>
                    </a:p>
                  </a:txBody>
                  <a:tcPr/>
                </a:tc>
                <a:tc>
                  <a:txBody>
                    <a:bodyPr/>
                    <a:lstStyle/>
                    <a:p>
                      <a:r>
                        <a:rPr lang="en-US" sz="1600">
                          <a:latin typeface="Calibri" panose="020F0502020204030204" pitchFamily="34" charset="0"/>
                          <a:cs typeface="Calibri" panose="020F0502020204030204" pitchFamily="34" charset="0"/>
                        </a:rPr>
                        <a:t>Diarrhea 78% </a:t>
                      </a:r>
                    </a:p>
                    <a:p>
                      <a:r>
                        <a:rPr lang="en-US" sz="1600">
                          <a:latin typeface="Calibri" panose="020F0502020204030204" pitchFamily="34" charset="0"/>
                          <a:cs typeface="Calibri" panose="020F0502020204030204" pitchFamily="34" charset="0"/>
                        </a:rPr>
                        <a:t>Nausea 59% </a:t>
                      </a:r>
                    </a:p>
                    <a:p>
                      <a:r>
                        <a:rPr lang="en-US" sz="1600">
                          <a:latin typeface="Calibri" panose="020F0502020204030204" pitchFamily="34" charset="0"/>
                          <a:cs typeface="Calibri" panose="020F0502020204030204" pitchFamily="34" charset="0"/>
                        </a:rPr>
                        <a:t>Anorexia 56% </a:t>
                      </a:r>
                    </a:p>
                  </a:txBody>
                  <a:tcPr/>
                </a:tc>
                <a:tc>
                  <a:txBody>
                    <a:bodyPr/>
                    <a:lstStyle/>
                    <a:p>
                      <a:r>
                        <a:rPr lang="en-US" sz="1600" err="1">
                          <a:latin typeface="Calibri" panose="020F0502020204030204" pitchFamily="34" charset="0"/>
                          <a:cs typeface="Calibri" panose="020F0502020204030204" pitchFamily="34" charset="0"/>
                        </a:rPr>
                        <a:t>Dysgeusia</a:t>
                      </a:r>
                      <a:r>
                        <a:rPr lang="en-US" sz="1600" baseline="0">
                          <a:latin typeface="Calibri" panose="020F0502020204030204" pitchFamily="34" charset="0"/>
                          <a:cs typeface="Calibri" panose="020F0502020204030204" pitchFamily="34" charset="0"/>
                        </a:rPr>
                        <a:t> 42% </a:t>
                      </a:r>
                    </a:p>
                    <a:p>
                      <a:r>
                        <a:rPr lang="en-US" sz="1600" baseline="0">
                          <a:latin typeface="Calibri" panose="020F0502020204030204" pitchFamily="34" charset="0"/>
                          <a:cs typeface="Calibri" panose="020F0502020204030204" pitchFamily="34" charset="0"/>
                        </a:rPr>
                        <a:t>Dizziness 33% </a:t>
                      </a:r>
                      <a:endParaRPr lang="en-US" sz="1600">
                        <a:latin typeface="Calibri" panose="020F0502020204030204" pitchFamily="34" charset="0"/>
                        <a:cs typeface="Calibri" panose="020F0502020204030204" pitchFamily="34" charset="0"/>
                      </a:endParaRPr>
                    </a:p>
                  </a:txBody>
                  <a:tcPr/>
                </a:tc>
                <a:tc>
                  <a:txBody>
                    <a:bodyPr/>
                    <a:lstStyle/>
                    <a:p>
                      <a:r>
                        <a:rPr lang="en-US" sz="1600">
                          <a:latin typeface="Calibri" panose="020F0502020204030204" pitchFamily="34" charset="0"/>
                          <a:cs typeface="Calibri" panose="020F0502020204030204" pitchFamily="34" charset="0"/>
                        </a:rPr>
                        <a:t>Dizziness 62% </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88888991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4BCF7-0B86-FC3D-54AD-A87B07B365E0}"/>
              </a:ext>
            </a:extLst>
          </p:cNvPr>
          <p:cNvSpPr>
            <a:spLocks noGrp="1"/>
          </p:cNvSpPr>
          <p:nvPr>
            <p:ph type="title"/>
          </p:nvPr>
        </p:nvSpPr>
        <p:spPr/>
        <p:txBody>
          <a:bodyPr/>
          <a:lstStyle/>
          <a:p>
            <a:r>
              <a:rPr lang="en-US"/>
              <a:t>Conclusions</a:t>
            </a:r>
            <a:br>
              <a:rPr lang="en-US"/>
            </a:br>
            <a:endParaRPr lang="en-US"/>
          </a:p>
        </p:txBody>
      </p:sp>
      <p:sp>
        <p:nvSpPr>
          <p:cNvPr id="4" name="Content Placeholder 3">
            <a:extLst>
              <a:ext uri="{FF2B5EF4-FFF2-40B4-BE49-F238E27FC236}">
                <a16:creationId xmlns:a16="http://schemas.microsoft.com/office/drawing/2014/main" id="{3C5CC7FA-D747-3F9A-E213-2A2782B0230C}"/>
              </a:ext>
            </a:extLst>
          </p:cNvPr>
          <p:cNvSpPr>
            <a:spLocks noGrp="1"/>
          </p:cNvSpPr>
          <p:nvPr>
            <p:ph idx="1"/>
          </p:nvPr>
        </p:nvSpPr>
        <p:spPr>
          <a:xfrm>
            <a:off x="698002" y="1042776"/>
            <a:ext cx="7347440" cy="2979317"/>
          </a:xfrm>
        </p:spPr>
        <p:txBody>
          <a:bodyPr/>
          <a:lstStyle/>
          <a:p>
            <a:r>
              <a:rPr lang="en-US">
                <a:latin typeface="Calibri" panose="020F0502020204030204" pitchFamily="34" charset="0"/>
                <a:cs typeface="Calibri" panose="020F0502020204030204" pitchFamily="34" charset="0"/>
              </a:rPr>
              <a:t>Molecular subtyping is an integral part of optimal therapy</a:t>
            </a:r>
          </a:p>
          <a:p>
            <a:r>
              <a:rPr lang="en-US">
                <a:latin typeface="Calibri" panose="020F0502020204030204" pitchFamily="34" charset="0"/>
                <a:cs typeface="Calibri" panose="020F0502020204030204" pitchFamily="34" charset="0"/>
              </a:rPr>
              <a:t>There is rapid evolution in treatment paradigms for EGFRm NSCLC. Patient preference and share decision making will guide treatment selection</a:t>
            </a:r>
          </a:p>
          <a:p>
            <a:r>
              <a:rPr lang="en-US">
                <a:latin typeface="Calibri" panose="020F0502020204030204" pitchFamily="34" charset="0"/>
                <a:cs typeface="Calibri" panose="020F0502020204030204" pitchFamily="34" charset="0"/>
              </a:rPr>
              <a:t>Early supportive care is required to ensure best outcomes</a:t>
            </a:r>
          </a:p>
        </p:txBody>
      </p:sp>
      <p:sp>
        <p:nvSpPr>
          <p:cNvPr id="5" name="Text Placeholder 4">
            <a:extLst>
              <a:ext uri="{FF2B5EF4-FFF2-40B4-BE49-F238E27FC236}">
                <a16:creationId xmlns:a16="http://schemas.microsoft.com/office/drawing/2014/main" id="{D8748B68-DB43-5E4F-B2B6-E53189511F90}"/>
              </a:ext>
            </a:extLst>
          </p:cNvPr>
          <p:cNvSpPr>
            <a:spLocks noGrp="1"/>
          </p:cNvSpPr>
          <p:nvPr>
            <p:ph type="body" sz="quarter" idx="13"/>
          </p:nvPr>
        </p:nvSpPr>
        <p:spPr>
          <a:xfrm>
            <a:off x="865179" y="280070"/>
            <a:ext cx="7180263" cy="457623"/>
          </a:xfrm>
        </p:spPr>
        <p:txBody>
          <a:bodyPr/>
          <a:lstStyle/>
          <a:p>
            <a:r>
              <a:rPr lang="en-US" sz="4000">
                <a:latin typeface="Calibri" panose="020F0502020204030204" pitchFamily="34" charset="0"/>
                <a:cs typeface="Calibri" panose="020F0502020204030204" pitchFamily="34" charset="0"/>
              </a:rPr>
              <a:t>Conclusions</a:t>
            </a:r>
          </a:p>
        </p:txBody>
      </p:sp>
    </p:spTree>
    <p:extLst>
      <p:ext uri="{BB962C8B-B14F-4D97-AF65-F5344CB8AC3E}">
        <p14:creationId xmlns:p14="http://schemas.microsoft.com/office/powerpoint/2010/main" val="37913009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7704" y="107917"/>
            <a:ext cx="6606540" cy="748282"/>
          </a:xfrm>
          <a:prstGeom prst="rect">
            <a:avLst/>
          </a:prstGeom>
        </p:spPr>
        <p:txBody>
          <a:bodyPr vert="horz" wrap="square" lIns="0" tIns="9525" rIns="0" bIns="0" rtlCol="0">
            <a:spAutoFit/>
          </a:bodyPr>
          <a:lstStyle/>
          <a:p>
            <a:pPr marL="9525" marR="3810">
              <a:spcBef>
                <a:spcPts val="75"/>
              </a:spcBef>
            </a:pPr>
            <a:r>
              <a:rPr spc="-191"/>
              <a:t>Time</a:t>
            </a:r>
            <a:r>
              <a:rPr spc="-161"/>
              <a:t> </a:t>
            </a:r>
            <a:r>
              <a:rPr spc="-8"/>
              <a:t>to</a:t>
            </a:r>
            <a:r>
              <a:rPr spc="-165"/>
              <a:t> </a:t>
            </a:r>
            <a:r>
              <a:rPr spc="-98"/>
              <a:t>Intra-</a:t>
            </a:r>
            <a:r>
              <a:rPr spc="-143"/>
              <a:t>cranial</a:t>
            </a:r>
            <a:r>
              <a:rPr spc="-158"/>
              <a:t> </a:t>
            </a:r>
            <a:r>
              <a:rPr spc="-191"/>
              <a:t>Progression</a:t>
            </a:r>
            <a:r>
              <a:rPr spc="-165"/>
              <a:t> </a:t>
            </a:r>
            <a:r>
              <a:rPr spc="-53"/>
              <a:t>in</a:t>
            </a:r>
            <a:r>
              <a:rPr spc="-172"/>
              <a:t> </a:t>
            </a:r>
            <a:r>
              <a:rPr spc="-161"/>
              <a:t>Patients</a:t>
            </a:r>
            <a:r>
              <a:rPr spc="-165"/>
              <a:t> </a:t>
            </a:r>
            <a:r>
              <a:rPr spc="-38"/>
              <a:t>Who </a:t>
            </a:r>
            <a:r>
              <a:rPr spc="-153"/>
              <a:t>Did</a:t>
            </a:r>
            <a:r>
              <a:rPr spc="-180"/>
              <a:t> </a:t>
            </a:r>
            <a:r>
              <a:rPr spc="-90"/>
              <a:t>Not</a:t>
            </a:r>
            <a:r>
              <a:rPr spc="-165"/>
              <a:t> </a:t>
            </a:r>
            <a:r>
              <a:rPr spc="-240"/>
              <a:t>Receive</a:t>
            </a:r>
            <a:r>
              <a:rPr spc="-172"/>
              <a:t> </a:t>
            </a:r>
            <a:r>
              <a:rPr spc="-382"/>
              <a:t>PCI</a:t>
            </a:r>
          </a:p>
        </p:txBody>
      </p:sp>
      <p:graphicFrame>
        <p:nvGraphicFramePr>
          <p:cNvPr id="3" name="object 3"/>
          <p:cNvGraphicFramePr>
            <a:graphicFrameLocks noGrp="1"/>
          </p:cNvGraphicFramePr>
          <p:nvPr/>
        </p:nvGraphicFramePr>
        <p:xfrm>
          <a:off x="4963859" y="975169"/>
          <a:ext cx="3637121" cy="1680974"/>
        </p:xfrm>
        <a:graphic>
          <a:graphicData uri="http://schemas.openxmlformats.org/drawingml/2006/table">
            <a:tbl>
              <a:tblPr firstRow="1" bandRow="1">
                <a:tableStyleId>{2D5ABB26-0587-4C30-8999-92F81FD0307C}</a:tableStyleId>
              </a:tblPr>
              <a:tblGrid>
                <a:gridCol w="1426369">
                  <a:extLst>
                    <a:ext uri="{9D8B030D-6E8A-4147-A177-3AD203B41FA5}">
                      <a16:colId xmlns:a16="http://schemas.microsoft.com/office/drawing/2014/main" val="20000"/>
                    </a:ext>
                  </a:extLst>
                </a:gridCol>
                <a:gridCol w="1105376">
                  <a:extLst>
                    <a:ext uri="{9D8B030D-6E8A-4147-A177-3AD203B41FA5}">
                      <a16:colId xmlns:a16="http://schemas.microsoft.com/office/drawing/2014/main" val="20001"/>
                    </a:ext>
                  </a:extLst>
                </a:gridCol>
                <a:gridCol w="1105376">
                  <a:extLst>
                    <a:ext uri="{9D8B030D-6E8A-4147-A177-3AD203B41FA5}">
                      <a16:colId xmlns:a16="http://schemas.microsoft.com/office/drawing/2014/main" val="20002"/>
                    </a:ext>
                  </a:extLst>
                </a:gridCol>
              </a:tblGrid>
              <a:tr h="371475">
                <a:tc>
                  <a:txBody>
                    <a:bodyPr/>
                    <a:lstStyle/>
                    <a:p>
                      <a:pPr>
                        <a:lnSpc>
                          <a:spcPct val="100000"/>
                        </a:lnSpc>
                      </a:pPr>
                      <a:endParaRPr sz="1100">
                        <a:latin typeface="Times New Roman"/>
                        <a:cs typeface="Times New Roman"/>
                      </a:endParaRPr>
                    </a:p>
                  </a:txBody>
                  <a:tcPr marL="0" marR="0" marT="0" marB="0">
                    <a:lnR w="12700">
                      <a:solidFill>
                        <a:srgbClr val="000000"/>
                      </a:solidFill>
                      <a:prstDash val="solid"/>
                    </a:lnR>
                    <a:lnB w="12700">
                      <a:solidFill>
                        <a:srgbClr val="000000"/>
                      </a:solidFill>
                      <a:prstDash val="solid"/>
                    </a:lnB>
                  </a:tcPr>
                </a:tc>
                <a:tc>
                  <a:txBody>
                    <a:bodyPr/>
                    <a:lstStyle/>
                    <a:p>
                      <a:pPr marL="415290" marR="222250" indent="-184785">
                        <a:lnSpc>
                          <a:spcPct val="100000"/>
                        </a:lnSpc>
                        <a:spcBef>
                          <a:spcPts val="180"/>
                        </a:spcBef>
                      </a:pPr>
                      <a:r>
                        <a:rPr sz="1100" b="1" spc="-120">
                          <a:solidFill>
                            <a:srgbClr val="3952A3"/>
                          </a:solidFill>
                          <a:latin typeface="Arial"/>
                          <a:cs typeface="Arial"/>
                        </a:rPr>
                        <a:t>Atezo</a:t>
                      </a:r>
                      <a:r>
                        <a:rPr sz="1100" b="1" spc="-65">
                          <a:solidFill>
                            <a:srgbClr val="3952A3"/>
                          </a:solidFill>
                          <a:latin typeface="Arial"/>
                          <a:cs typeface="Arial"/>
                        </a:rPr>
                        <a:t> </a:t>
                      </a:r>
                      <a:r>
                        <a:rPr sz="1100" b="1" spc="-130">
                          <a:solidFill>
                            <a:srgbClr val="3952A3"/>
                          </a:solidFill>
                          <a:latin typeface="Arial"/>
                          <a:cs typeface="Arial"/>
                        </a:rPr>
                        <a:t>+</a:t>
                      </a:r>
                      <a:r>
                        <a:rPr sz="1100" b="1" spc="-65">
                          <a:solidFill>
                            <a:srgbClr val="3952A3"/>
                          </a:solidFill>
                          <a:latin typeface="Arial"/>
                          <a:cs typeface="Arial"/>
                        </a:rPr>
                        <a:t> </a:t>
                      </a:r>
                      <a:r>
                        <a:rPr sz="1100" b="1" spc="-150">
                          <a:solidFill>
                            <a:srgbClr val="3952A3"/>
                          </a:solidFill>
                          <a:latin typeface="Arial"/>
                          <a:cs typeface="Arial"/>
                        </a:rPr>
                        <a:t>CP/ET </a:t>
                      </a:r>
                      <a:r>
                        <a:rPr sz="1100" b="1" spc="-75">
                          <a:solidFill>
                            <a:srgbClr val="3952A3"/>
                          </a:solidFill>
                          <a:latin typeface="Arial"/>
                          <a:cs typeface="Arial"/>
                        </a:rPr>
                        <a:t>(n</a:t>
                      </a:r>
                      <a:r>
                        <a:rPr sz="1100" b="1" spc="-65">
                          <a:solidFill>
                            <a:srgbClr val="3952A3"/>
                          </a:solidFill>
                          <a:latin typeface="Arial"/>
                          <a:cs typeface="Arial"/>
                        </a:rPr>
                        <a:t> </a:t>
                      </a:r>
                      <a:r>
                        <a:rPr sz="1100" b="1" spc="-130">
                          <a:solidFill>
                            <a:srgbClr val="3952A3"/>
                          </a:solidFill>
                          <a:latin typeface="Arial"/>
                          <a:cs typeface="Arial"/>
                        </a:rPr>
                        <a:t>=</a:t>
                      </a:r>
                      <a:r>
                        <a:rPr sz="1100" b="1" spc="-60">
                          <a:solidFill>
                            <a:srgbClr val="3952A3"/>
                          </a:solidFill>
                          <a:latin typeface="Arial"/>
                          <a:cs typeface="Arial"/>
                        </a:rPr>
                        <a:t> </a:t>
                      </a:r>
                      <a:r>
                        <a:rPr sz="1100" b="1" spc="-20">
                          <a:solidFill>
                            <a:srgbClr val="3952A3"/>
                          </a:solidFill>
                          <a:latin typeface="Arial"/>
                          <a:cs typeface="Arial"/>
                        </a:rPr>
                        <a:t>179)</a:t>
                      </a:r>
                      <a:endParaRPr sz="1100">
                        <a:latin typeface="Arial"/>
                        <a:cs typeface="Arial"/>
                      </a:endParaRPr>
                    </a:p>
                  </a:txBody>
                  <a:tcPr marL="0" marR="0" marT="17145" marB="0">
                    <a:lnL w="12700">
                      <a:solidFill>
                        <a:srgbClr val="000000"/>
                      </a:solidFill>
                      <a:prstDash val="solid"/>
                    </a:lnL>
                    <a:lnR w="12700">
                      <a:solidFill>
                        <a:srgbClr val="000000"/>
                      </a:solidFill>
                      <a:prstDash val="solid"/>
                    </a:lnR>
                    <a:lnB w="12700">
                      <a:solidFill>
                        <a:srgbClr val="000000"/>
                      </a:solidFill>
                      <a:prstDash val="solid"/>
                    </a:lnB>
                  </a:tcPr>
                </a:tc>
                <a:tc>
                  <a:txBody>
                    <a:bodyPr/>
                    <a:lstStyle/>
                    <a:p>
                      <a:pPr marL="415290" marR="138430" indent="-268605">
                        <a:lnSpc>
                          <a:spcPct val="100000"/>
                        </a:lnSpc>
                        <a:spcBef>
                          <a:spcPts val="180"/>
                        </a:spcBef>
                      </a:pPr>
                      <a:r>
                        <a:rPr sz="1100" b="1" spc="-120">
                          <a:solidFill>
                            <a:srgbClr val="C00000"/>
                          </a:solidFill>
                          <a:latin typeface="Arial"/>
                          <a:cs typeface="Arial"/>
                        </a:rPr>
                        <a:t>Placebo</a:t>
                      </a:r>
                      <a:r>
                        <a:rPr sz="1100" b="1" spc="-55">
                          <a:solidFill>
                            <a:srgbClr val="C00000"/>
                          </a:solidFill>
                          <a:latin typeface="Arial"/>
                          <a:cs typeface="Arial"/>
                        </a:rPr>
                        <a:t> </a:t>
                      </a:r>
                      <a:r>
                        <a:rPr sz="1100" b="1" spc="-130">
                          <a:solidFill>
                            <a:srgbClr val="C00000"/>
                          </a:solidFill>
                          <a:latin typeface="Arial"/>
                          <a:cs typeface="Arial"/>
                        </a:rPr>
                        <a:t>+</a:t>
                      </a:r>
                      <a:r>
                        <a:rPr sz="1100" b="1" spc="-50">
                          <a:solidFill>
                            <a:srgbClr val="C00000"/>
                          </a:solidFill>
                          <a:latin typeface="Arial"/>
                          <a:cs typeface="Arial"/>
                        </a:rPr>
                        <a:t> </a:t>
                      </a:r>
                      <a:r>
                        <a:rPr sz="1100" b="1" spc="-155">
                          <a:solidFill>
                            <a:srgbClr val="C00000"/>
                          </a:solidFill>
                          <a:latin typeface="Arial"/>
                          <a:cs typeface="Arial"/>
                        </a:rPr>
                        <a:t>CP/ET </a:t>
                      </a:r>
                      <a:r>
                        <a:rPr sz="1100" b="1" spc="-75">
                          <a:solidFill>
                            <a:srgbClr val="C00000"/>
                          </a:solidFill>
                          <a:latin typeface="Arial"/>
                          <a:cs typeface="Arial"/>
                        </a:rPr>
                        <a:t>(n</a:t>
                      </a:r>
                      <a:r>
                        <a:rPr sz="1100" b="1" spc="-65">
                          <a:solidFill>
                            <a:srgbClr val="C00000"/>
                          </a:solidFill>
                          <a:latin typeface="Arial"/>
                          <a:cs typeface="Arial"/>
                        </a:rPr>
                        <a:t> </a:t>
                      </a:r>
                      <a:r>
                        <a:rPr sz="1100" b="1" spc="-130">
                          <a:solidFill>
                            <a:srgbClr val="C00000"/>
                          </a:solidFill>
                          <a:latin typeface="Arial"/>
                          <a:cs typeface="Arial"/>
                        </a:rPr>
                        <a:t>=</a:t>
                      </a:r>
                      <a:r>
                        <a:rPr sz="1100" b="1" spc="-60">
                          <a:solidFill>
                            <a:srgbClr val="C00000"/>
                          </a:solidFill>
                          <a:latin typeface="Arial"/>
                          <a:cs typeface="Arial"/>
                        </a:rPr>
                        <a:t> </a:t>
                      </a:r>
                      <a:r>
                        <a:rPr sz="1100" b="1" spc="-20">
                          <a:solidFill>
                            <a:srgbClr val="C00000"/>
                          </a:solidFill>
                          <a:latin typeface="Arial"/>
                          <a:cs typeface="Arial"/>
                        </a:rPr>
                        <a:t>180)</a:t>
                      </a:r>
                      <a:endParaRPr sz="1100">
                        <a:latin typeface="Arial"/>
                        <a:cs typeface="Arial"/>
                      </a:endParaRPr>
                    </a:p>
                  </a:txBody>
                  <a:tcPr marL="0" marR="0" marT="17145" marB="0">
                    <a:lnL w="12700">
                      <a:solidFill>
                        <a:srgbClr val="000000"/>
                      </a:solidFill>
                      <a:prstDash val="solid"/>
                    </a:lnL>
                    <a:lnB w="12700">
                      <a:solidFill>
                        <a:srgbClr val="000000"/>
                      </a:solidFill>
                      <a:prstDash val="solid"/>
                    </a:lnB>
                  </a:tcPr>
                </a:tc>
                <a:extLst>
                  <a:ext uri="{0D108BD9-81ED-4DB2-BD59-A6C34878D82A}">
                    <a16:rowId xmlns:a16="http://schemas.microsoft.com/office/drawing/2014/main" val="10000"/>
                  </a:ext>
                </a:extLst>
              </a:tr>
              <a:tr h="483394">
                <a:tc>
                  <a:txBody>
                    <a:bodyPr/>
                    <a:lstStyle/>
                    <a:p>
                      <a:pPr marL="34290">
                        <a:lnSpc>
                          <a:spcPts val="1595"/>
                        </a:lnSpc>
                        <a:spcBef>
                          <a:spcPts val="10"/>
                        </a:spcBef>
                      </a:pPr>
                      <a:r>
                        <a:rPr sz="1100" b="1" spc="-70">
                          <a:latin typeface="Arial"/>
                          <a:cs typeface="Arial"/>
                        </a:rPr>
                        <a:t>Median</a:t>
                      </a:r>
                      <a:r>
                        <a:rPr sz="1100" b="1" spc="-50">
                          <a:latin typeface="Arial"/>
                          <a:cs typeface="Arial"/>
                        </a:rPr>
                        <a:t> </a:t>
                      </a:r>
                      <a:r>
                        <a:rPr sz="1100" b="1" spc="-65">
                          <a:latin typeface="Arial"/>
                          <a:cs typeface="Arial"/>
                        </a:rPr>
                        <a:t>time</a:t>
                      </a:r>
                      <a:r>
                        <a:rPr sz="1100" b="1" spc="-50">
                          <a:latin typeface="Arial"/>
                          <a:cs typeface="Arial"/>
                        </a:rPr>
                        <a:t> </a:t>
                      </a:r>
                      <a:r>
                        <a:rPr sz="1100" b="1" spc="-25">
                          <a:latin typeface="Arial"/>
                          <a:cs typeface="Arial"/>
                        </a:rPr>
                        <a:t>to</a:t>
                      </a:r>
                      <a:endParaRPr sz="1100">
                        <a:latin typeface="Arial"/>
                        <a:cs typeface="Arial"/>
                      </a:endParaRPr>
                    </a:p>
                    <a:p>
                      <a:pPr marL="34290" marR="64769">
                        <a:lnSpc>
                          <a:spcPts val="1510"/>
                        </a:lnSpc>
                        <a:spcBef>
                          <a:spcPts val="105"/>
                        </a:spcBef>
                      </a:pPr>
                      <a:r>
                        <a:rPr sz="1100" b="1" spc="-70">
                          <a:latin typeface="Arial"/>
                          <a:cs typeface="Arial"/>
                        </a:rPr>
                        <a:t>intra-</a:t>
                      </a:r>
                      <a:r>
                        <a:rPr sz="1100" b="1" spc="-100">
                          <a:latin typeface="Arial"/>
                          <a:cs typeface="Arial"/>
                        </a:rPr>
                        <a:t>cranial</a:t>
                      </a:r>
                      <a:r>
                        <a:rPr sz="1100" b="1" spc="15">
                          <a:latin typeface="Arial"/>
                          <a:cs typeface="Arial"/>
                        </a:rPr>
                        <a:t> </a:t>
                      </a:r>
                      <a:r>
                        <a:rPr sz="1100" b="1" spc="-120">
                          <a:latin typeface="Arial"/>
                          <a:cs typeface="Arial"/>
                        </a:rPr>
                        <a:t>progression </a:t>
                      </a:r>
                      <a:r>
                        <a:rPr sz="1100" b="1" spc="-105">
                          <a:latin typeface="Arial"/>
                          <a:cs typeface="Arial"/>
                        </a:rPr>
                        <a:t>(95%</a:t>
                      </a:r>
                      <a:r>
                        <a:rPr sz="1100" b="1" spc="-55">
                          <a:latin typeface="Arial"/>
                          <a:cs typeface="Arial"/>
                        </a:rPr>
                        <a:t> </a:t>
                      </a:r>
                      <a:r>
                        <a:rPr sz="1100" b="1" spc="-90">
                          <a:latin typeface="Arial"/>
                          <a:cs typeface="Arial"/>
                        </a:rPr>
                        <a:t>CI),</a:t>
                      </a:r>
                      <a:r>
                        <a:rPr sz="1100" b="1" spc="-60">
                          <a:latin typeface="Arial"/>
                          <a:cs typeface="Arial"/>
                        </a:rPr>
                        <a:t> </a:t>
                      </a:r>
                      <a:r>
                        <a:rPr sz="1100" b="1" spc="-25">
                          <a:latin typeface="Arial"/>
                          <a:cs typeface="Arial"/>
                        </a:rPr>
                        <a:t>mo</a:t>
                      </a:r>
                      <a:endParaRPr sz="1100">
                        <a:latin typeface="Arial"/>
                        <a:cs typeface="Arial"/>
                      </a:endParaRPr>
                    </a:p>
                  </a:txBody>
                  <a:tcPr marL="0" marR="0" marT="953" marB="0">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35" algn="ctr">
                        <a:lnSpc>
                          <a:spcPts val="1595"/>
                        </a:lnSpc>
                        <a:spcBef>
                          <a:spcPts val="765"/>
                        </a:spcBef>
                      </a:pPr>
                      <a:r>
                        <a:rPr sz="1100" spc="-20">
                          <a:latin typeface="Arial"/>
                          <a:cs typeface="Arial"/>
                        </a:rPr>
                        <a:t>16.7</a:t>
                      </a:r>
                      <a:endParaRPr sz="1100">
                        <a:latin typeface="Arial"/>
                        <a:cs typeface="Arial"/>
                      </a:endParaRPr>
                    </a:p>
                    <a:p>
                      <a:pPr marL="1270" algn="ctr">
                        <a:lnSpc>
                          <a:spcPts val="1595"/>
                        </a:lnSpc>
                      </a:pPr>
                      <a:r>
                        <a:rPr sz="1100" spc="-55">
                          <a:latin typeface="Arial"/>
                          <a:cs typeface="Arial"/>
                        </a:rPr>
                        <a:t>(10.0,</a:t>
                      </a:r>
                      <a:r>
                        <a:rPr sz="1100" spc="-65">
                          <a:latin typeface="Arial"/>
                          <a:cs typeface="Arial"/>
                        </a:rPr>
                        <a:t> </a:t>
                      </a:r>
                      <a:r>
                        <a:rPr sz="1100" spc="-20">
                          <a:latin typeface="Arial"/>
                          <a:cs typeface="Arial"/>
                        </a:rPr>
                        <a:t>24.6)</a:t>
                      </a:r>
                      <a:endParaRPr sz="1100">
                        <a:latin typeface="Arial"/>
                        <a:cs typeface="Arial"/>
                      </a:endParaRPr>
                    </a:p>
                  </a:txBody>
                  <a:tcPr marL="0" marR="0" marT="72866"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35" algn="ctr">
                        <a:lnSpc>
                          <a:spcPts val="1595"/>
                        </a:lnSpc>
                        <a:spcBef>
                          <a:spcPts val="765"/>
                        </a:spcBef>
                      </a:pPr>
                      <a:r>
                        <a:rPr sz="1100" spc="-25">
                          <a:latin typeface="Arial"/>
                          <a:cs typeface="Arial"/>
                        </a:rPr>
                        <a:t>9.8</a:t>
                      </a:r>
                      <a:endParaRPr sz="1100">
                        <a:latin typeface="Arial"/>
                        <a:cs typeface="Arial"/>
                      </a:endParaRPr>
                    </a:p>
                    <a:p>
                      <a:pPr algn="ctr">
                        <a:lnSpc>
                          <a:spcPts val="1595"/>
                        </a:lnSpc>
                      </a:pPr>
                      <a:r>
                        <a:rPr sz="1100" spc="-55">
                          <a:latin typeface="Arial"/>
                          <a:cs typeface="Arial"/>
                        </a:rPr>
                        <a:t>(8.6, </a:t>
                      </a:r>
                      <a:r>
                        <a:rPr sz="1100" spc="-10">
                          <a:latin typeface="Arial"/>
                          <a:cs typeface="Arial"/>
                        </a:rPr>
                        <a:t>12.3)</a:t>
                      </a:r>
                      <a:endParaRPr sz="1100">
                        <a:latin typeface="Arial"/>
                        <a:cs typeface="Arial"/>
                      </a:endParaRPr>
                    </a:p>
                  </a:txBody>
                  <a:tcPr marL="0" marR="0" marT="72866" marB="0">
                    <a:lnL w="12700">
                      <a:solidFill>
                        <a:srgbClr val="000000"/>
                      </a:solidFill>
                      <a:prstDash val="solid"/>
                    </a:lnL>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339090">
                <a:tc>
                  <a:txBody>
                    <a:bodyPr/>
                    <a:lstStyle/>
                    <a:p>
                      <a:pPr marL="34290">
                        <a:lnSpc>
                          <a:spcPct val="100000"/>
                        </a:lnSpc>
                        <a:spcBef>
                          <a:spcPts val="765"/>
                        </a:spcBef>
                      </a:pPr>
                      <a:r>
                        <a:rPr sz="1100" b="1" spc="-190">
                          <a:latin typeface="Arial"/>
                          <a:cs typeface="Arial"/>
                        </a:rPr>
                        <a:t>HR</a:t>
                      </a:r>
                      <a:r>
                        <a:rPr sz="1100" b="1" spc="-55">
                          <a:latin typeface="Arial"/>
                          <a:cs typeface="Arial"/>
                        </a:rPr>
                        <a:t> </a:t>
                      </a:r>
                      <a:r>
                        <a:rPr sz="1100" b="1" spc="-105">
                          <a:latin typeface="Arial"/>
                          <a:cs typeface="Arial"/>
                        </a:rPr>
                        <a:t>(95%</a:t>
                      </a:r>
                      <a:r>
                        <a:rPr sz="1100" b="1" spc="-40">
                          <a:latin typeface="Arial"/>
                          <a:cs typeface="Arial"/>
                        </a:rPr>
                        <a:t> </a:t>
                      </a:r>
                      <a:r>
                        <a:rPr sz="1100" b="1" spc="-25">
                          <a:latin typeface="Arial"/>
                          <a:cs typeface="Arial"/>
                        </a:rPr>
                        <a:t>CI)</a:t>
                      </a:r>
                      <a:endParaRPr sz="1100">
                        <a:latin typeface="Arial"/>
                        <a:cs typeface="Arial"/>
                      </a:endParaRPr>
                    </a:p>
                  </a:txBody>
                  <a:tcPr marL="0" marR="0" marT="72866" marB="0">
                    <a:lnR w="12700">
                      <a:solidFill>
                        <a:srgbClr val="000000"/>
                      </a:solidFill>
                      <a:prstDash val="solid"/>
                    </a:lnR>
                    <a:lnT w="12700">
                      <a:solidFill>
                        <a:srgbClr val="000000"/>
                      </a:solidFill>
                      <a:prstDash val="solid"/>
                    </a:lnT>
                  </a:tcPr>
                </a:tc>
                <a:tc gridSpan="2">
                  <a:txBody>
                    <a:bodyPr/>
                    <a:lstStyle/>
                    <a:p>
                      <a:pPr marL="635" algn="ctr">
                        <a:lnSpc>
                          <a:spcPts val="1595"/>
                        </a:lnSpc>
                        <a:spcBef>
                          <a:spcPts val="10"/>
                        </a:spcBef>
                      </a:pPr>
                      <a:r>
                        <a:rPr sz="1100" spc="-70">
                          <a:latin typeface="Arial"/>
                          <a:cs typeface="Arial"/>
                        </a:rPr>
                        <a:t>0.72</a:t>
                      </a:r>
                      <a:r>
                        <a:rPr sz="1100" spc="-50">
                          <a:latin typeface="Arial"/>
                          <a:cs typeface="Arial"/>
                        </a:rPr>
                        <a:t> </a:t>
                      </a:r>
                      <a:r>
                        <a:rPr sz="1100" spc="-55">
                          <a:latin typeface="Arial"/>
                          <a:cs typeface="Arial"/>
                        </a:rPr>
                        <a:t>(0.48,</a:t>
                      </a:r>
                      <a:r>
                        <a:rPr sz="1100" spc="-45">
                          <a:latin typeface="Arial"/>
                          <a:cs typeface="Arial"/>
                        </a:rPr>
                        <a:t> </a:t>
                      </a:r>
                      <a:r>
                        <a:rPr sz="1100" spc="-10">
                          <a:latin typeface="Arial"/>
                          <a:cs typeface="Arial"/>
                        </a:rPr>
                        <a:t>1.09)</a:t>
                      </a:r>
                      <a:endParaRPr sz="1100">
                        <a:latin typeface="Arial"/>
                        <a:cs typeface="Arial"/>
                      </a:endParaRPr>
                    </a:p>
                    <a:p>
                      <a:pPr algn="ctr">
                        <a:lnSpc>
                          <a:spcPts val="1595"/>
                        </a:lnSpc>
                      </a:pPr>
                      <a:r>
                        <a:rPr sz="1100" i="1" spc="-225">
                          <a:latin typeface="Arial"/>
                          <a:cs typeface="Arial"/>
                        </a:rPr>
                        <a:t>P</a:t>
                      </a:r>
                      <a:r>
                        <a:rPr sz="1100" i="1" spc="-70">
                          <a:latin typeface="Arial"/>
                          <a:cs typeface="Arial"/>
                        </a:rPr>
                        <a:t> </a:t>
                      </a:r>
                      <a:r>
                        <a:rPr sz="1100" spc="-130">
                          <a:latin typeface="Arial"/>
                          <a:cs typeface="Arial"/>
                        </a:rPr>
                        <a:t>=</a:t>
                      </a:r>
                      <a:r>
                        <a:rPr sz="1100" spc="-65">
                          <a:latin typeface="Arial"/>
                          <a:cs typeface="Arial"/>
                        </a:rPr>
                        <a:t> </a:t>
                      </a:r>
                      <a:r>
                        <a:rPr sz="1100" spc="-10">
                          <a:latin typeface="Arial"/>
                          <a:cs typeface="Arial"/>
                        </a:rPr>
                        <a:t>0.12</a:t>
                      </a:r>
                      <a:r>
                        <a:rPr sz="1000" spc="-15" baseline="24691">
                          <a:latin typeface="Arial"/>
                          <a:cs typeface="Arial"/>
                        </a:rPr>
                        <a:t>a</a:t>
                      </a:r>
                      <a:endParaRPr sz="1000" baseline="24691">
                        <a:latin typeface="Arial"/>
                        <a:cs typeface="Arial"/>
                      </a:endParaRPr>
                    </a:p>
                  </a:txBody>
                  <a:tcPr marL="0" marR="0" marT="953" marB="0">
                    <a:lnL w="12700">
                      <a:solidFill>
                        <a:srgbClr val="000000"/>
                      </a:solidFill>
                      <a:prstDash val="solid"/>
                    </a:lnL>
                    <a:lnT w="12700">
                      <a:solidFill>
                        <a:srgbClr val="000000"/>
                      </a:solidFill>
                      <a:prstDash val="solid"/>
                    </a:lnT>
                  </a:tcPr>
                </a:tc>
                <a:tc hMerge="1">
                  <a:txBody>
                    <a:bodyPr/>
                    <a:lstStyle/>
                    <a:p>
                      <a:endParaRPr/>
                    </a:p>
                  </a:txBody>
                  <a:tcPr marL="0" marR="0" marT="0" marB="0"/>
                </a:tc>
                <a:extLst>
                  <a:ext uri="{0D108BD9-81ED-4DB2-BD59-A6C34878D82A}">
                    <a16:rowId xmlns:a16="http://schemas.microsoft.com/office/drawing/2014/main" val="10002"/>
                  </a:ext>
                </a:extLst>
              </a:tr>
            </a:tbl>
          </a:graphicData>
        </a:graphic>
      </p:graphicFrame>
      <p:pic>
        <p:nvPicPr>
          <p:cNvPr id="4" name="object 4"/>
          <p:cNvPicPr/>
          <p:nvPr/>
        </p:nvPicPr>
        <p:blipFill>
          <a:blip r:embed="rId2" cstate="print"/>
          <a:stretch>
            <a:fillRect/>
          </a:stretch>
        </p:blipFill>
        <p:spPr>
          <a:xfrm>
            <a:off x="925258" y="1133951"/>
            <a:ext cx="6587681" cy="3226118"/>
          </a:xfrm>
          <a:prstGeom prst="rect">
            <a:avLst/>
          </a:prstGeom>
        </p:spPr>
      </p:pic>
    </p:spTree>
    <p:extLst>
      <p:ext uri="{BB962C8B-B14F-4D97-AF65-F5344CB8AC3E}">
        <p14:creationId xmlns:p14="http://schemas.microsoft.com/office/powerpoint/2010/main" val="129047953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315076-DBA1-D5C5-A31A-634B8301EF0C}"/>
              </a:ext>
            </a:extLst>
          </p:cNvPr>
          <p:cNvSpPr/>
          <p:nvPr/>
        </p:nvSpPr>
        <p:spPr>
          <a:xfrm>
            <a:off x="0" y="2586831"/>
            <a:ext cx="9129925" cy="461665"/>
          </a:xfrm>
          <a:prstGeom prst="rect">
            <a:avLst/>
          </a:prstGeom>
        </p:spPr>
        <p:txBody>
          <a:bodyPr wrap="square">
            <a:spAutoFit/>
          </a:bodyPr>
          <a:lstStyle/>
          <a:p>
            <a:pPr algn="ctr"/>
            <a:r>
              <a:rPr lang="en-US" spc="600">
                <a:solidFill>
                  <a:srgbClr val="FFC82C"/>
                </a:solidFill>
                <a:latin typeface="Corporate A Medium" panose="02000503080000020004" pitchFamily="2" charset="0"/>
              </a:rPr>
              <a:t>Lung Cancers</a:t>
            </a:r>
          </a:p>
        </p:txBody>
      </p:sp>
      <p:sp>
        <p:nvSpPr>
          <p:cNvPr id="3" name="Rectangle 2">
            <a:extLst>
              <a:ext uri="{FF2B5EF4-FFF2-40B4-BE49-F238E27FC236}">
                <a16:creationId xmlns:a16="http://schemas.microsoft.com/office/drawing/2014/main" id="{1FE53E99-9D97-9543-891B-6D21CCF7E15F}"/>
              </a:ext>
            </a:extLst>
          </p:cNvPr>
          <p:cNvSpPr/>
          <p:nvPr/>
        </p:nvSpPr>
        <p:spPr>
          <a:xfrm>
            <a:off x="14075" y="3073896"/>
            <a:ext cx="9129925" cy="338554"/>
          </a:xfrm>
          <a:prstGeom prst="rect">
            <a:avLst/>
          </a:prstGeom>
        </p:spPr>
        <p:txBody>
          <a:bodyPr wrap="square">
            <a:spAutoFit/>
          </a:bodyPr>
          <a:lstStyle/>
          <a:p>
            <a:pPr algn="ctr"/>
            <a:r>
              <a:rPr lang="en-US" sz="1600">
                <a:solidFill>
                  <a:schemeClr val="bg1"/>
                </a:solidFill>
                <a:latin typeface="Corporate S Demi" panose="02020500000000000000" pitchFamily="18" charset="0"/>
              </a:rPr>
              <a:t>Thursday, January 18</a:t>
            </a:r>
            <a:r>
              <a:rPr lang="en-US" sz="1600" baseline="30000">
                <a:solidFill>
                  <a:schemeClr val="bg1"/>
                </a:solidFill>
                <a:latin typeface="Corporate S Demi" panose="02020500000000000000" pitchFamily="18" charset="0"/>
              </a:rPr>
              <a:t>th</a:t>
            </a:r>
            <a:r>
              <a:rPr lang="en-US" sz="1600">
                <a:solidFill>
                  <a:schemeClr val="bg1"/>
                </a:solidFill>
                <a:latin typeface="Corporate S Demi" panose="02020500000000000000" pitchFamily="18" charset="0"/>
              </a:rPr>
              <a:t>, 2024</a:t>
            </a:r>
          </a:p>
        </p:txBody>
      </p:sp>
    </p:spTree>
    <p:extLst>
      <p:ext uri="{BB962C8B-B14F-4D97-AF65-F5344CB8AC3E}">
        <p14:creationId xmlns:p14="http://schemas.microsoft.com/office/powerpoint/2010/main" val="212525994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970888" y="1789965"/>
            <a:ext cx="7401697" cy="2251910"/>
          </a:xfrm>
        </p:spPr>
        <p:txBody>
          <a:bodyPr/>
          <a:lstStyle/>
          <a:p>
            <a:r>
              <a:rPr lang="en-US" b="1">
                <a:solidFill>
                  <a:srgbClr val="002E51"/>
                </a:solidFill>
              </a:rPr>
              <a:t>Diego Avella, MD</a:t>
            </a:r>
          </a:p>
          <a:p>
            <a:r>
              <a:rPr lang="en-US">
                <a:solidFill>
                  <a:srgbClr val="002E51"/>
                </a:solidFill>
              </a:rPr>
              <a:t>Assistant Professor of Surgery</a:t>
            </a:r>
          </a:p>
          <a:p>
            <a:r>
              <a:rPr lang="en-US">
                <a:solidFill>
                  <a:srgbClr val="002E51"/>
                </a:solidFill>
              </a:rPr>
              <a:t>Northwestern University, Canning Thoracic Institute</a:t>
            </a:r>
          </a:p>
          <a:p>
            <a:r>
              <a:rPr lang="en-US">
                <a:solidFill>
                  <a:srgbClr val="002E51"/>
                </a:solidFill>
              </a:rPr>
              <a:t>Chicago, IL</a:t>
            </a:r>
          </a:p>
        </p:txBody>
      </p:sp>
      <p:sp>
        <p:nvSpPr>
          <p:cNvPr id="4" name="Title 3"/>
          <p:cNvSpPr>
            <a:spLocks noGrp="1"/>
          </p:cNvSpPr>
          <p:nvPr>
            <p:ph type="title"/>
          </p:nvPr>
        </p:nvSpPr>
        <p:spPr>
          <a:xfrm>
            <a:off x="0" y="127465"/>
            <a:ext cx="9144000" cy="786936"/>
          </a:xfrm>
        </p:spPr>
        <p:txBody>
          <a:bodyPr/>
          <a:lstStyle/>
          <a:p>
            <a:r>
              <a:rPr lang="en-US" sz="3200" b="1" kern="0">
                <a:solidFill>
                  <a:srgbClr val="000000"/>
                </a:solidFill>
                <a:effectLst/>
                <a:latin typeface="Calibri" panose="020F0502020204030204" pitchFamily="34" charset="0"/>
                <a:ea typeface="Calibri" panose="020F0502020204030204" pitchFamily="34" charset="0"/>
              </a:rPr>
              <a:t>Advances in Surgical Approaches for Lung Cancer</a:t>
            </a:r>
            <a:endParaRPr lang="en-US" sz="3200" b="1">
              <a:solidFill>
                <a:srgbClr val="002E51"/>
              </a:solidFill>
            </a:endParaRPr>
          </a:p>
        </p:txBody>
      </p:sp>
    </p:spTree>
    <p:extLst>
      <p:ext uri="{BB962C8B-B14F-4D97-AF65-F5344CB8AC3E}">
        <p14:creationId xmlns:p14="http://schemas.microsoft.com/office/powerpoint/2010/main" val="38509863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88355" y="843788"/>
            <a:ext cx="8215478" cy="2873359"/>
          </a:xfrm>
        </p:spPr>
        <p:txBody>
          <a:bodyPr/>
          <a:lstStyle/>
          <a:p>
            <a:pPr marL="342900" indent="-342900" algn="l">
              <a:buFont typeface="Arial" panose="020B0604020202020204" pitchFamily="34" charset="0"/>
              <a:buChar char="•"/>
            </a:pPr>
            <a:r>
              <a:rPr lang="en-US">
                <a:solidFill>
                  <a:srgbClr val="002E51"/>
                </a:solidFill>
              </a:rPr>
              <a:t>Lobectomy has been the standard mode of surgery since 1960</a:t>
            </a:r>
          </a:p>
          <a:p>
            <a:pPr algn="l"/>
            <a:endParaRPr lang="en-US">
              <a:solidFill>
                <a:srgbClr val="002E51"/>
              </a:solidFill>
            </a:endParaRPr>
          </a:p>
          <a:p>
            <a:pPr marL="342900" indent="-342900" algn="l">
              <a:buFont typeface="Arial" panose="020B0604020202020204" pitchFamily="34" charset="0"/>
              <a:buChar char="•"/>
            </a:pPr>
            <a:r>
              <a:rPr lang="en-US">
                <a:solidFill>
                  <a:srgbClr val="002E51"/>
                </a:solidFill>
              </a:rPr>
              <a:t>More recently, sub-lobar resection has been demonstrated to produce equivalent results as compared to lobar resection for early stage lung cancer</a:t>
            </a:r>
          </a:p>
        </p:txBody>
      </p:sp>
      <p:sp>
        <p:nvSpPr>
          <p:cNvPr id="4" name="Title 3"/>
          <p:cNvSpPr>
            <a:spLocks noGrp="1"/>
          </p:cNvSpPr>
          <p:nvPr>
            <p:ph type="title"/>
          </p:nvPr>
        </p:nvSpPr>
        <p:spPr>
          <a:xfrm>
            <a:off x="0" y="127465"/>
            <a:ext cx="9144000" cy="807256"/>
          </a:xfrm>
        </p:spPr>
        <p:txBody>
          <a:bodyPr/>
          <a:lstStyle/>
          <a:p>
            <a:pPr algn="l"/>
            <a:r>
              <a:rPr lang="en-US" sz="3200" b="1" kern="0">
                <a:solidFill>
                  <a:srgbClr val="000000"/>
                </a:solidFill>
                <a:effectLst/>
                <a:latin typeface="Calibri" panose="020F0502020204030204" pitchFamily="34" charset="0"/>
                <a:ea typeface="Calibri" panose="020F0502020204030204" pitchFamily="34" charset="0"/>
              </a:rPr>
              <a:t>Standard of Care and Recent Advances</a:t>
            </a:r>
            <a:endParaRPr lang="en-US" sz="3200" b="1"/>
          </a:p>
        </p:txBody>
      </p:sp>
    </p:spTree>
    <p:extLst>
      <p:ext uri="{BB962C8B-B14F-4D97-AF65-F5344CB8AC3E}">
        <p14:creationId xmlns:p14="http://schemas.microsoft.com/office/powerpoint/2010/main" val="289878463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8A4921F5-B513-416A-A8A0-B6D9E0B8EDDD}"/>
              </a:ext>
            </a:extLst>
          </p:cNvPr>
          <p:cNvPicPr>
            <a:picLocks noGrp="1" noChangeAspect="1"/>
          </p:cNvPicPr>
          <p:nvPr>
            <p:ph sz="half" idx="2"/>
          </p:nvPr>
        </p:nvPicPr>
        <p:blipFill>
          <a:blip r:embed="rId2"/>
          <a:stretch>
            <a:fillRect/>
          </a:stretch>
        </p:blipFill>
        <p:spPr>
          <a:xfrm>
            <a:off x="5467027" y="156153"/>
            <a:ext cx="3277891" cy="3865984"/>
          </a:xfrm>
          <a:prstGeom prst="rect">
            <a:avLst/>
          </a:prstGeom>
        </p:spPr>
      </p:pic>
      <p:pic>
        <p:nvPicPr>
          <p:cNvPr id="10" name="Content Placeholder 9">
            <a:extLst>
              <a:ext uri="{FF2B5EF4-FFF2-40B4-BE49-F238E27FC236}">
                <a16:creationId xmlns:a16="http://schemas.microsoft.com/office/drawing/2014/main" id="{992BACFB-AFB0-4B5E-A97D-E7A64641ACB4}"/>
              </a:ext>
            </a:extLst>
          </p:cNvPr>
          <p:cNvPicPr>
            <a:picLocks noGrp="1" noChangeAspect="1"/>
          </p:cNvPicPr>
          <p:nvPr>
            <p:ph sz="half" idx="1"/>
          </p:nvPr>
        </p:nvPicPr>
        <p:blipFill rotWithShape="1">
          <a:blip r:embed="rId3"/>
          <a:srcRect l="11987" t="9905" r="76924" b="65461"/>
          <a:stretch/>
        </p:blipFill>
        <p:spPr>
          <a:xfrm>
            <a:off x="162732" y="92990"/>
            <a:ext cx="4563162" cy="4223510"/>
          </a:xfrm>
        </p:spPr>
      </p:pic>
      <p:sp>
        <p:nvSpPr>
          <p:cNvPr id="11" name="TextBox 10">
            <a:extLst>
              <a:ext uri="{FF2B5EF4-FFF2-40B4-BE49-F238E27FC236}">
                <a16:creationId xmlns:a16="http://schemas.microsoft.com/office/drawing/2014/main" id="{00437F81-E9C8-4439-80B1-47351DE437E0}"/>
              </a:ext>
            </a:extLst>
          </p:cNvPr>
          <p:cNvSpPr txBox="1"/>
          <p:nvPr/>
        </p:nvSpPr>
        <p:spPr>
          <a:xfrm>
            <a:off x="6052088" y="4022137"/>
            <a:ext cx="2854373" cy="338554"/>
          </a:xfrm>
          <a:prstGeom prst="rect">
            <a:avLst/>
          </a:prstGeom>
          <a:noFill/>
        </p:spPr>
        <p:txBody>
          <a:bodyPr wrap="square" rtlCol="0">
            <a:spAutoFit/>
          </a:bodyPr>
          <a:lstStyle/>
          <a:p>
            <a:r>
              <a:rPr lang="en-US" sz="1600"/>
              <a:t>CALGB 140503. NEJM 2023</a:t>
            </a:r>
          </a:p>
        </p:txBody>
      </p:sp>
      <p:sp>
        <p:nvSpPr>
          <p:cNvPr id="12" name="TextBox 11">
            <a:extLst>
              <a:ext uri="{FF2B5EF4-FFF2-40B4-BE49-F238E27FC236}">
                <a16:creationId xmlns:a16="http://schemas.microsoft.com/office/drawing/2014/main" id="{957AC1D9-0A78-48E3-A032-9EF3BEB74F46}"/>
              </a:ext>
            </a:extLst>
          </p:cNvPr>
          <p:cNvSpPr txBox="1"/>
          <p:nvPr/>
        </p:nvSpPr>
        <p:spPr>
          <a:xfrm>
            <a:off x="2209800" y="4022463"/>
            <a:ext cx="2649020" cy="338554"/>
          </a:xfrm>
          <a:prstGeom prst="rect">
            <a:avLst/>
          </a:prstGeom>
          <a:noFill/>
        </p:spPr>
        <p:txBody>
          <a:bodyPr wrap="square" rtlCol="0">
            <a:spAutoFit/>
          </a:bodyPr>
          <a:lstStyle/>
          <a:p>
            <a:r>
              <a:rPr lang="en-US" sz="1600"/>
              <a:t>JCOG0802. Lancet 2022</a:t>
            </a:r>
          </a:p>
        </p:txBody>
      </p:sp>
    </p:spTree>
    <p:extLst>
      <p:ext uri="{BB962C8B-B14F-4D97-AF65-F5344CB8AC3E}">
        <p14:creationId xmlns:p14="http://schemas.microsoft.com/office/powerpoint/2010/main" val="95821897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67172" y="744937"/>
            <a:ext cx="8098971" cy="3244062"/>
          </a:xfrm>
        </p:spPr>
        <p:txBody>
          <a:bodyPr/>
          <a:lstStyle/>
          <a:p>
            <a:endParaRPr lang="en-US">
              <a:solidFill>
                <a:srgbClr val="002E51"/>
              </a:solidFill>
            </a:endParaRPr>
          </a:p>
          <a:p>
            <a:pPr marL="342900" indent="-342900" algn="l">
              <a:buFont typeface="Arial" panose="020B0604020202020204" pitchFamily="34" charset="0"/>
              <a:buChar char="•"/>
            </a:pPr>
            <a:r>
              <a:rPr lang="en-US">
                <a:solidFill>
                  <a:srgbClr val="002E51"/>
                </a:solidFill>
              </a:rPr>
              <a:t>What explains the differences in the survival between the Japanese and American trials?</a:t>
            </a:r>
          </a:p>
          <a:p>
            <a:r>
              <a:rPr lang="en-US">
                <a:solidFill>
                  <a:srgbClr val="002E51"/>
                </a:solidFill>
              </a:rPr>
              <a:t> </a:t>
            </a:r>
          </a:p>
        </p:txBody>
      </p:sp>
      <p:sp>
        <p:nvSpPr>
          <p:cNvPr id="4" name="Title 3"/>
          <p:cNvSpPr>
            <a:spLocks noGrp="1"/>
          </p:cNvSpPr>
          <p:nvPr>
            <p:ph type="title"/>
          </p:nvPr>
        </p:nvSpPr>
        <p:spPr>
          <a:xfrm>
            <a:off x="0" y="127465"/>
            <a:ext cx="9144000" cy="807256"/>
          </a:xfrm>
        </p:spPr>
        <p:txBody>
          <a:bodyPr/>
          <a:lstStyle/>
          <a:p>
            <a:pPr algn="l"/>
            <a:r>
              <a:rPr lang="en-US" sz="3200" b="1" kern="0">
                <a:solidFill>
                  <a:srgbClr val="000000"/>
                </a:solidFill>
                <a:effectLst/>
                <a:latin typeface="Calibri" panose="020F0502020204030204" pitchFamily="34" charset="0"/>
                <a:ea typeface="Calibri" panose="020F0502020204030204" pitchFamily="34" charset="0"/>
              </a:rPr>
              <a:t>Significant Differences in Two Landmark Trials</a:t>
            </a:r>
            <a:endParaRPr lang="en-US" sz="3200" b="1"/>
          </a:p>
        </p:txBody>
      </p:sp>
    </p:spTree>
    <p:extLst>
      <p:ext uri="{BB962C8B-B14F-4D97-AF65-F5344CB8AC3E}">
        <p14:creationId xmlns:p14="http://schemas.microsoft.com/office/powerpoint/2010/main" val="180579104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69557" y="854381"/>
            <a:ext cx="8183703" cy="3229940"/>
          </a:xfrm>
        </p:spPr>
        <p:txBody>
          <a:bodyPr/>
          <a:lstStyle/>
          <a:p>
            <a:pPr algn="l"/>
            <a:endParaRPr lang="en-US">
              <a:solidFill>
                <a:srgbClr val="002E51"/>
              </a:solidFill>
            </a:endParaRPr>
          </a:p>
          <a:p>
            <a:pPr marL="342900" indent="-342900" algn="l">
              <a:buFont typeface="Arial" panose="020B0604020202020204" pitchFamily="34" charset="0"/>
              <a:buChar char="•"/>
            </a:pPr>
            <a:r>
              <a:rPr lang="en-US">
                <a:solidFill>
                  <a:srgbClr val="002E51"/>
                </a:solidFill>
              </a:rPr>
              <a:t>Different biology of the cancers in Asian and Caucasian populations </a:t>
            </a:r>
          </a:p>
          <a:p>
            <a:pPr algn="l"/>
            <a:endParaRPr lang="en-US">
              <a:solidFill>
                <a:srgbClr val="002E51"/>
              </a:solidFill>
            </a:endParaRPr>
          </a:p>
          <a:p>
            <a:pPr marL="342900" indent="-342900" algn="l">
              <a:buFont typeface="Arial" panose="020B0604020202020204" pitchFamily="34" charset="0"/>
              <a:buChar char="•"/>
            </a:pPr>
            <a:r>
              <a:rPr lang="en-US">
                <a:solidFill>
                  <a:srgbClr val="002E51"/>
                </a:solidFill>
              </a:rPr>
              <a:t>Technical aspects of the operation (margin, hilar and mediastinal LN dissection)</a:t>
            </a:r>
          </a:p>
          <a:p>
            <a:pPr algn="l"/>
            <a:endParaRPr lang="en-US">
              <a:solidFill>
                <a:srgbClr val="002E51"/>
              </a:solidFill>
            </a:endParaRPr>
          </a:p>
          <a:p>
            <a:pPr marL="342900" indent="-342900" algn="l">
              <a:buFont typeface="Arial" panose="020B0604020202020204" pitchFamily="34" charset="0"/>
              <a:buChar char="•"/>
            </a:pPr>
            <a:r>
              <a:rPr lang="en-US">
                <a:solidFill>
                  <a:srgbClr val="002E51"/>
                </a:solidFill>
              </a:rPr>
              <a:t>Different patient characteristics</a:t>
            </a:r>
          </a:p>
        </p:txBody>
      </p:sp>
      <p:sp>
        <p:nvSpPr>
          <p:cNvPr id="4" name="Title 3"/>
          <p:cNvSpPr>
            <a:spLocks noGrp="1"/>
          </p:cNvSpPr>
          <p:nvPr>
            <p:ph type="title"/>
          </p:nvPr>
        </p:nvSpPr>
        <p:spPr>
          <a:xfrm>
            <a:off x="0" y="127465"/>
            <a:ext cx="9144000" cy="807256"/>
          </a:xfrm>
        </p:spPr>
        <p:txBody>
          <a:bodyPr/>
          <a:lstStyle/>
          <a:p>
            <a:pPr algn="l"/>
            <a:r>
              <a:rPr lang="en-US" sz="3200" b="1" kern="0">
                <a:solidFill>
                  <a:srgbClr val="000000"/>
                </a:solidFill>
                <a:effectLst/>
                <a:latin typeface="Calibri" panose="020F0502020204030204" pitchFamily="34" charset="0"/>
                <a:ea typeface="Calibri" panose="020F0502020204030204" pitchFamily="34" charset="0"/>
              </a:rPr>
              <a:t>Hypothesis</a:t>
            </a:r>
            <a:endParaRPr lang="en-US" sz="3200" b="1"/>
          </a:p>
        </p:txBody>
      </p:sp>
    </p:spTree>
    <p:extLst>
      <p:ext uri="{BB962C8B-B14F-4D97-AF65-F5344CB8AC3E}">
        <p14:creationId xmlns:p14="http://schemas.microsoft.com/office/powerpoint/2010/main" val="25735895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pPr algn="l"/>
            <a:r>
              <a:rPr lang="en-US" sz="2400" b="1" kern="0">
                <a:solidFill>
                  <a:srgbClr val="000000"/>
                </a:solidFill>
                <a:effectLst/>
                <a:latin typeface="Calibri" panose="020F0502020204030204" pitchFamily="34" charset="0"/>
                <a:ea typeface="Calibri" panose="020F0502020204030204" pitchFamily="34" charset="0"/>
              </a:rPr>
              <a:t>Three Dimensional Reconstruction for Preoperative Planning</a:t>
            </a:r>
            <a:endParaRPr lang="en-US" sz="2400" b="1"/>
          </a:p>
        </p:txBody>
      </p:sp>
      <p:pic>
        <p:nvPicPr>
          <p:cNvPr id="1026" name="Picture 2">
            <a:extLst>
              <a:ext uri="{FF2B5EF4-FFF2-40B4-BE49-F238E27FC236}">
                <a16:creationId xmlns:a16="http://schemas.microsoft.com/office/drawing/2014/main" id="{1EF6E959-C45F-4DCF-8747-42B34812C0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339" t="10069" r="19895" b="5560"/>
          <a:stretch/>
        </p:blipFill>
        <p:spPr bwMode="auto">
          <a:xfrm>
            <a:off x="2118300" y="799421"/>
            <a:ext cx="5420183" cy="3530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64780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315076-DBA1-D5C5-A31A-634B8301EF0C}"/>
              </a:ext>
            </a:extLst>
          </p:cNvPr>
          <p:cNvSpPr/>
          <p:nvPr/>
        </p:nvSpPr>
        <p:spPr>
          <a:xfrm>
            <a:off x="0" y="2586831"/>
            <a:ext cx="9129925" cy="461665"/>
          </a:xfrm>
          <a:prstGeom prst="rect">
            <a:avLst/>
          </a:prstGeom>
        </p:spPr>
        <p:txBody>
          <a:bodyPr wrap="square">
            <a:spAutoFit/>
          </a:bodyPr>
          <a:lstStyle/>
          <a:p>
            <a:pPr algn="ctr"/>
            <a:r>
              <a:rPr lang="en-US" spc="600">
                <a:solidFill>
                  <a:srgbClr val="FFC82C"/>
                </a:solidFill>
                <a:latin typeface="Corporate A Medium" panose="02000503080000020004" pitchFamily="2" charset="0"/>
              </a:rPr>
              <a:t>Lung Cancers</a:t>
            </a:r>
          </a:p>
        </p:txBody>
      </p:sp>
      <p:sp>
        <p:nvSpPr>
          <p:cNvPr id="3" name="Rectangle 2">
            <a:extLst>
              <a:ext uri="{FF2B5EF4-FFF2-40B4-BE49-F238E27FC236}">
                <a16:creationId xmlns:a16="http://schemas.microsoft.com/office/drawing/2014/main" id="{1FE53E99-9D97-9543-891B-6D21CCF7E15F}"/>
              </a:ext>
            </a:extLst>
          </p:cNvPr>
          <p:cNvSpPr/>
          <p:nvPr/>
        </p:nvSpPr>
        <p:spPr>
          <a:xfrm>
            <a:off x="14075" y="3073896"/>
            <a:ext cx="9129925" cy="338554"/>
          </a:xfrm>
          <a:prstGeom prst="rect">
            <a:avLst/>
          </a:prstGeom>
        </p:spPr>
        <p:txBody>
          <a:bodyPr wrap="square">
            <a:spAutoFit/>
          </a:bodyPr>
          <a:lstStyle/>
          <a:p>
            <a:pPr algn="ctr"/>
            <a:r>
              <a:rPr lang="en-US" sz="1600">
                <a:solidFill>
                  <a:schemeClr val="bg1"/>
                </a:solidFill>
                <a:latin typeface="Corporate S Demi" panose="02020500000000000000" pitchFamily="18" charset="0"/>
              </a:rPr>
              <a:t>Thursday, January 18</a:t>
            </a:r>
            <a:r>
              <a:rPr lang="en-US" sz="1600" baseline="30000">
                <a:solidFill>
                  <a:schemeClr val="bg1"/>
                </a:solidFill>
                <a:latin typeface="Corporate S Demi" panose="02020500000000000000" pitchFamily="18" charset="0"/>
              </a:rPr>
              <a:t>th</a:t>
            </a:r>
            <a:r>
              <a:rPr lang="en-US" sz="1600">
                <a:solidFill>
                  <a:schemeClr val="bg1"/>
                </a:solidFill>
                <a:latin typeface="Corporate S Demi" panose="02020500000000000000" pitchFamily="18" charset="0"/>
              </a:rPr>
              <a:t>, 2024</a:t>
            </a:r>
          </a:p>
        </p:txBody>
      </p:sp>
    </p:spTree>
    <p:extLst>
      <p:ext uri="{BB962C8B-B14F-4D97-AF65-F5344CB8AC3E}">
        <p14:creationId xmlns:p14="http://schemas.microsoft.com/office/powerpoint/2010/main" val="427378143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798064"/>
            <a:ext cx="6400800" cy="2204975"/>
          </a:xfrm>
        </p:spPr>
        <p:txBody>
          <a:bodyPr/>
          <a:lstStyle/>
          <a:p>
            <a:r>
              <a:rPr lang="en-US" b="1">
                <a:solidFill>
                  <a:srgbClr val="002E51"/>
                </a:solidFill>
              </a:rPr>
              <a:t>Tarita Thomas, MD, PhD, MBA</a:t>
            </a:r>
          </a:p>
          <a:p>
            <a:r>
              <a:rPr lang="en-US">
                <a:solidFill>
                  <a:srgbClr val="002E51"/>
                </a:solidFill>
              </a:rPr>
              <a:t>Associate Professor, Radiation Oncology</a:t>
            </a:r>
          </a:p>
          <a:p>
            <a:r>
              <a:rPr lang="en-US">
                <a:solidFill>
                  <a:srgbClr val="002E51"/>
                </a:solidFill>
              </a:rPr>
              <a:t>Northwestern University </a:t>
            </a:r>
          </a:p>
          <a:p>
            <a:r>
              <a:rPr lang="en-US">
                <a:solidFill>
                  <a:srgbClr val="002E51"/>
                </a:solidFill>
              </a:rPr>
              <a:t>Chicago, IL </a:t>
            </a:r>
          </a:p>
        </p:txBody>
      </p:sp>
      <p:sp>
        <p:nvSpPr>
          <p:cNvPr id="4" name="Title 3"/>
          <p:cNvSpPr>
            <a:spLocks noGrp="1"/>
          </p:cNvSpPr>
          <p:nvPr>
            <p:ph type="title"/>
          </p:nvPr>
        </p:nvSpPr>
        <p:spPr>
          <a:xfrm>
            <a:off x="0" y="127465"/>
            <a:ext cx="9144000" cy="786936"/>
          </a:xfrm>
        </p:spPr>
        <p:txBody>
          <a:bodyPr/>
          <a:lstStyle/>
          <a:p>
            <a:r>
              <a:rPr lang="en-US" b="1">
                <a:solidFill>
                  <a:srgbClr val="002E51"/>
                </a:solidFill>
              </a:rPr>
              <a:t>Updates in Radiation Approaches</a:t>
            </a:r>
          </a:p>
        </p:txBody>
      </p:sp>
    </p:spTree>
    <p:extLst>
      <p:ext uri="{BB962C8B-B14F-4D97-AF65-F5344CB8AC3E}">
        <p14:creationId xmlns:p14="http://schemas.microsoft.com/office/powerpoint/2010/main" val="222033782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991873" y="1034722"/>
            <a:ext cx="7299049" cy="2915920"/>
          </a:xfrm>
        </p:spPr>
        <p:txBody>
          <a:bodyPr/>
          <a:lstStyle/>
          <a:p>
            <a:pPr marL="342900" indent="-342900" algn="l">
              <a:buFont typeface="Arial" panose="020B0604020202020204" pitchFamily="34" charset="0"/>
              <a:buChar char="•"/>
            </a:pPr>
            <a:r>
              <a:rPr lang="en-US" sz="2300">
                <a:solidFill>
                  <a:srgbClr val="002E51"/>
                </a:solidFill>
              </a:rPr>
              <a:t>SBRT for central &amp; </a:t>
            </a:r>
            <a:r>
              <a:rPr lang="en-US" sz="2300" err="1">
                <a:solidFill>
                  <a:srgbClr val="002E51"/>
                </a:solidFill>
              </a:rPr>
              <a:t>ultracentral</a:t>
            </a:r>
            <a:r>
              <a:rPr lang="en-US" sz="2300">
                <a:solidFill>
                  <a:srgbClr val="002E51"/>
                </a:solidFill>
              </a:rPr>
              <a:t> lung (UCLT) tumors  </a:t>
            </a:r>
          </a:p>
          <a:p>
            <a:pPr marL="342900" indent="-342900" algn="l">
              <a:buFont typeface="Arial" panose="020B0604020202020204" pitchFamily="34" charset="0"/>
              <a:buChar char="•"/>
            </a:pPr>
            <a:r>
              <a:rPr lang="en-US" sz="2300">
                <a:solidFill>
                  <a:srgbClr val="002E51"/>
                </a:solidFill>
              </a:rPr>
              <a:t>SBRT for </a:t>
            </a:r>
            <a:r>
              <a:rPr lang="en-US" sz="2300" err="1">
                <a:solidFill>
                  <a:srgbClr val="002E51"/>
                </a:solidFill>
              </a:rPr>
              <a:t>oligoprogression</a:t>
            </a:r>
            <a:r>
              <a:rPr lang="en-US" sz="2300">
                <a:solidFill>
                  <a:srgbClr val="002E51"/>
                </a:solidFill>
              </a:rPr>
              <a:t> </a:t>
            </a:r>
          </a:p>
          <a:p>
            <a:pPr marL="342900" indent="-342900" algn="l">
              <a:buFont typeface="Arial" panose="020B0604020202020204" pitchFamily="34" charset="0"/>
              <a:buChar char="•"/>
            </a:pPr>
            <a:r>
              <a:rPr lang="en-US" sz="2300">
                <a:solidFill>
                  <a:srgbClr val="002E51"/>
                </a:solidFill>
              </a:rPr>
              <a:t>Re-irradiation in the lung </a:t>
            </a:r>
          </a:p>
          <a:p>
            <a:pPr marL="342900" indent="-342900" algn="l">
              <a:buFont typeface="Arial" panose="020B0604020202020204" pitchFamily="34" charset="0"/>
              <a:buChar char="•"/>
            </a:pPr>
            <a:r>
              <a:rPr lang="en-US" sz="2300">
                <a:solidFill>
                  <a:srgbClr val="002E51"/>
                </a:solidFill>
              </a:rPr>
              <a:t>Altered fractionation for locally advanced, unresectable NSCLC</a:t>
            </a:r>
          </a:p>
          <a:p>
            <a:pPr marL="342900" indent="-342900" algn="l">
              <a:buFont typeface="Arial" panose="020B0604020202020204" pitchFamily="34" charset="0"/>
              <a:buChar char="•"/>
            </a:pPr>
            <a:r>
              <a:rPr lang="en-US" sz="2300">
                <a:solidFill>
                  <a:srgbClr val="002E51"/>
                </a:solidFill>
              </a:rPr>
              <a:t>Fractionation for LS-SCLC</a:t>
            </a:r>
          </a:p>
        </p:txBody>
      </p:sp>
      <p:sp>
        <p:nvSpPr>
          <p:cNvPr id="4" name="Title 3"/>
          <p:cNvSpPr>
            <a:spLocks noGrp="1"/>
          </p:cNvSpPr>
          <p:nvPr>
            <p:ph type="title"/>
          </p:nvPr>
        </p:nvSpPr>
        <p:spPr>
          <a:xfrm>
            <a:off x="135730" y="224141"/>
            <a:ext cx="8859181" cy="807256"/>
          </a:xfrm>
        </p:spPr>
        <p:txBody>
          <a:bodyPr/>
          <a:lstStyle/>
          <a:p>
            <a:r>
              <a:rPr lang="en-US" b="1"/>
              <a:t>Outline </a:t>
            </a:r>
          </a:p>
        </p:txBody>
      </p:sp>
    </p:spTree>
    <p:extLst>
      <p:ext uri="{BB962C8B-B14F-4D97-AF65-F5344CB8AC3E}">
        <p14:creationId xmlns:p14="http://schemas.microsoft.com/office/powerpoint/2010/main" val="18294556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55266" y="4494271"/>
            <a:ext cx="3467100" cy="135935"/>
          </a:xfrm>
          <a:prstGeom prst="rect">
            <a:avLst/>
          </a:prstGeom>
        </p:spPr>
        <p:txBody>
          <a:bodyPr vert="horz" wrap="square" lIns="0" tIns="12700" rIns="0" bIns="0" rtlCol="0">
            <a:spAutoFit/>
          </a:bodyPr>
          <a:lstStyle/>
          <a:p>
            <a:pPr marL="38100"/>
            <a:r>
              <a:rPr sz="800">
                <a:latin typeface="Arial"/>
                <a:cs typeface="Arial"/>
              </a:rPr>
              <a:t>Higgins</a:t>
            </a:r>
            <a:r>
              <a:rPr sz="800" spc="-20">
                <a:latin typeface="Arial"/>
                <a:cs typeface="Arial"/>
              </a:rPr>
              <a:t> </a:t>
            </a:r>
            <a:r>
              <a:rPr sz="800">
                <a:latin typeface="Arial"/>
                <a:cs typeface="Arial"/>
              </a:rPr>
              <a:t>et</a:t>
            </a:r>
            <a:r>
              <a:rPr sz="800" spc="-15">
                <a:latin typeface="Arial"/>
                <a:cs typeface="Arial"/>
              </a:rPr>
              <a:t> </a:t>
            </a:r>
            <a:r>
              <a:rPr sz="800">
                <a:latin typeface="Arial"/>
                <a:cs typeface="Arial"/>
              </a:rPr>
              <a:t>al.</a:t>
            </a:r>
            <a:r>
              <a:rPr sz="800" spc="-25">
                <a:latin typeface="Arial"/>
                <a:cs typeface="Arial"/>
              </a:rPr>
              <a:t> </a:t>
            </a:r>
            <a:r>
              <a:rPr sz="800">
                <a:latin typeface="Arial"/>
                <a:cs typeface="Arial"/>
              </a:rPr>
              <a:t>ASTRO</a:t>
            </a:r>
            <a:r>
              <a:rPr sz="800" spc="-35">
                <a:latin typeface="Arial"/>
                <a:cs typeface="Arial"/>
              </a:rPr>
              <a:t> </a:t>
            </a:r>
            <a:r>
              <a:rPr sz="800">
                <a:latin typeface="Arial"/>
                <a:cs typeface="Arial"/>
              </a:rPr>
              <a:t>2020.</a:t>
            </a:r>
            <a:r>
              <a:rPr sz="800" spc="5">
                <a:latin typeface="Arial"/>
                <a:cs typeface="Arial"/>
              </a:rPr>
              <a:t> </a:t>
            </a:r>
            <a:r>
              <a:rPr sz="800">
                <a:latin typeface="Arial"/>
                <a:cs typeface="Arial"/>
              </a:rPr>
              <a:t>Abstract</a:t>
            </a:r>
            <a:r>
              <a:rPr sz="800" spc="-35">
                <a:latin typeface="Arial"/>
                <a:cs typeface="Arial"/>
              </a:rPr>
              <a:t> </a:t>
            </a:r>
            <a:r>
              <a:rPr sz="800" spc="-20">
                <a:latin typeface="Arial"/>
                <a:cs typeface="Arial"/>
              </a:rPr>
              <a:t>LBA3.</a:t>
            </a:r>
            <a:endParaRPr sz="800">
              <a:latin typeface="Arial"/>
              <a:cs typeface="Arial"/>
            </a:endParaRPr>
          </a:p>
        </p:txBody>
      </p:sp>
      <p:sp>
        <p:nvSpPr>
          <p:cNvPr id="3" name="object 3"/>
          <p:cNvSpPr txBox="1">
            <a:spLocks noGrp="1"/>
          </p:cNvSpPr>
          <p:nvPr>
            <p:ph type="title"/>
          </p:nvPr>
        </p:nvSpPr>
        <p:spPr>
          <a:xfrm>
            <a:off x="457200" y="331313"/>
            <a:ext cx="8229240" cy="607551"/>
          </a:xfrm>
          <a:prstGeom prst="rect">
            <a:avLst/>
          </a:prstGeom>
        </p:spPr>
        <p:txBody>
          <a:bodyPr vert="horz" wrap="square" lIns="0" tIns="195275" rIns="0" bIns="0" rtlCol="0">
            <a:spAutoFit/>
          </a:bodyPr>
          <a:lstStyle/>
          <a:p>
            <a:pPr marL="579755">
              <a:spcBef>
                <a:spcPts val="100"/>
              </a:spcBef>
            </a:pPr>
            <a:r>
              <a:rPr lang="en-US" sz="4000" b="1" spc="-15" baseline="24305">
                <a:solidFill>
                  <a:srgbClr val="002E51"/>
                </a:solidFill>
                <a:latin typeface="Arial" panose="020B0604020202020204" pitchFamily="34" charset="0"/>
                <a:cs typeface="Arial" panose="020B0604020202020204" pitchFamily="34" charset="0"/>
              </a:rPr>
              <a:t>Sites of Progression: </a:t>
            </a:r>
            <a:r>
              <a:rPr lang="en-US" sz="4000" b="1" spc="-15" baseline="24305" err="1">
                <a:solidFill>
                  <a:srgbClr val="002E51"/>
                </a:solidFill>
                <a:latin typeface="Arial" panose="020B0604020202020204" pitchFamily="34" charset="0"/>
                <a:cs typeface="Arial" panose="020B0604020202020204" pitchFamily="34" charset="0"/>
              </a:rPr>
              <a:t>IMpower</a:t>
            </a:r>
            <a:r>
              <a:rPr lang="en-US" sz="4000" b="1" spc="-15" baseline="24305">
                <a:solidFill>
                  <a:srgbClr val="002E51"/>
                </a:solidFill>
                <a:latin typeface="Arial" panose="020B0604020202020204" pitchFamily="34" charset="0"/>
                <a:cs typeface="Arial" panose="020B0604020202020204" pitchFamily="34" charset="0"/>
              </a:rPr>
              <a:t> 133</a:t>
            </a:r>
            <a:endParaRPr sz="4000" b="1" baseline="24305">
              <a:solidFill>
                <a:srgbClr val="002E51"/>
              </a:solidFill>
              <a:latin typeface="Arial" panose="020B0604020202020204" pitchFamily="34" charset="0"/>
              <a:cs typeface="Arial" panose="020B0604020202020204" pitchFamily="34" charset="0"/>
            </a:endParaRPr>
          </a:p>
        </p:txBody>
      </p:sp>
      <p:pic>
        <p:nvPicPr>
          <p:cNvPr id="4" name="object 4"/>
          <p:cNvPicPr/>
          <p:nvPr/>
        </p:nvPicPr>
        <p:blipFill>
          <a:blip r:embed="rId2" cstate="print"/>
          <a:stretch>
            <a:fillRect/>
          </a:stretch>
        </p:blipFill>
        <p:spPr>
          <a:xfrm>
            <a:off x="373490" y="1146873"/>
            <a:ext cx="8391820" cy="3157272"/>
          </a:xfrm>
          <a:prstGeom prst="rect">
            <a:avLst/>
          </a:prstGeom>
        </p:spPr>
      </p:pic>
      <p:sp>
        <p:nvSpPr>
          <p:cNvPr id="5" name="object 5"/>
          <p:cNvSpPr/>
          <p:nvPr/>
        </p:nvSpPr>
        <p:spPr>
          <a:xfrm>
            <a:off x="172402" y="2715875"/>
            <a:ext cx="3500754" cy="370840"/>
          </a:xfrm>
          <a:custGeom>
            <a:avLst/>
            <a:gdLst/>
            <a:ahLst/>
            <a:cxnLst/>
            <a:rect l="l" t="t" r="r" b="b"/>
            <a:pathLst>
              <a:path w="3500754" h="370839">
                <a:moveTo>
                  <a:pt x="1626857" y="0"/>
                </a:moveTo>
                <a:lnTo>
                  <a:pt x="0" y="0"/>
                </a:lnTo>
                <a:lnTo>
                  <a:pt x="0" y="370827"/>
                </a:lnTo>
                <a:lnTo>
                  <a:pt x="1626857" y="370827"/>
                </a:lnTo>
                <a:lnTo>
                  <a:pt x="1626857" y="0"/>
                </a:lnTo>
                <a:close/>
              </a:path>
              <a:path w="3500754" h="370839">
                <a:moveTo>
                  <a:pt x="2563672" y="0"/>
                </a:moveTo>
                <a:lnTo>
                  <a:pt x="1626933" y="0"/>
                </a:lnTo>
                <a:lnTo>
                  <a:pt x="1626933" y="370827"/>
                </a:lnTo>
                <a:lnTo>
                  <a:pt x="2563672" y="370827"/>
                </a:lnTo>
                <a:lnTo>
                  <a:pt x="2563672" y="0"/>
                </a:lnTo>
                <a:close/>
              </a:path>
              <a:path w="3500754" h="370839">
                <a:moveTo>
                  <a:pt x="3500424" y="0"/>
                </a:moveTo>
                <a:lnTo>
                  <a:pt x="2563685" y="0"/>
                </a:lnTo>
                <a:lnTo>
                  <a:pt x="2563685" y="370827"/>
                </a:lnTo>
                <a:lnTo>
                  <a:pt x="3500424" y="370827"/>
                </a:lnTo>
                <a:lnTo>
                  <a:pt x="3500424" y="0"/>
                </a:lnTo>
                <a:close/>
              </a:path>
            </a:pathLst>
          </a:custGeom>
          <a:solidFill>
            <a:srgbClr val="FFFFFF"/>
          </a:solidFill>
        </p:spPr>
        <p:txBody>
          <a:bodyPr wrap="square" lIns="0" tIns="0" rIns="0" bIns="0" rtlCol="0"/>
          <a:lstStyle/>
          <a:p>
            <a:endParaRPr/>
          </a:p>
        </p:txBody>
      </p:sp>
      <p:sp>
        <p:nvSpPr>
          <p:cNvPr id="6" name="object 6"/>
          <p:cNvSpPr/>
          <p:nvPr/>
        </p:nvSpPr>
        <p:spPr>
          <a:xfrm>
            <a:off x="172402" y="3457542"/>
            <a:ext cx="3500754" cy="370840"/>
          </a:xfrm>
          <a:custGeom>
            <a:avLst/>
            <a:gdLst/>
            <a:ahLst/>
            <a:cxnLst/>
            <a:rect l="l" t="t" r="r" b="b"/>
            <a:pathLst>
              <a:path w="3500754" h="370839">
                <a:moveTo>
                  <a:pt x="1626857" y="0"/>
                </a:moveTo>
                <a:lnTo>
                  <a:pt x="0" y="0"/>
                </a:lnTo>
                <a:lnTo>
                  <a:pt x="0" y="370840"/>
                </a:lnTo>
                <a:lnTo>
                  <a:pt x="1626857" y="370840"/>
                </a:lnTo>
                <a:lnTo>
                  <a:pt x="1626857" y="0"/>
                </a:lnTo>
                <a:close/>
              </a:path>
              <a:path w="3500754" h="370839">
                <a:moveTo>
                  <a:pt x="2563672" y="0"/>
                </a:moveTo>
                <a:lnTo>
                  <a:pt x="1626933" y="0"/>
                </a:lnTo>
                <a:lnTo>
                  <a:pt x="1626933" y="370840"/>
                </a:lnTo>
                <a:lnTo>
                  <a:pt x="2563672" y="370840"/>
                </a:lnTo>
                <a:lnTo>
                  <a:pt x="2563672" y="0"/>
                </a:lnTo>
                <a:close/>
              </a:path>
              <a:path w="3500754" h="370839">
                <a:moveTo>
                  <a:pt x="3500424" y="0"/>
                </a:moveTo>
                <a:lnTo>
                  <a:pt x="2563685" y="0"/>
                </a:lnTo>
                <a:lnTo>
                  <a:pt x="2563685" y="370840"/>
                </a:lnTo>
                <a:lnTo>
                  <a:pt x="3500424" y="370840"/>
                </a:lnTo>
                <a:lnTo>
                  <a:pt x="3500424" y="0"/>
                </a:lnTo>
                <a:close/>
              </a:path>
            </a:pathLst>
          </a:custGeom>
          <a:solidFill>
            <a:srgbClr val="FFFFFF"/>
          </a:solidFill>
        </p:spPr>
        <p:txBody>
          <a:bodyPr wrap="square" lIns="0" tIns="0" rIns="0" bIns="0" rtlCol="0"/>
          <a:lstStyle/>
          <a:p>
            <a:endParaRPr/>
          </a:p>
        </p:txBody>
      </p:sp>
      <p:graphicFrame>
        <p:nvGraphicFramePr>
          <p:cNvPr id="7" name="object 7"/>
          <p:cNvGraphicFramePr>
            <a:graphicFrameLocks noGrp="1"/>
          </p:cNvGraphicFramePr>
          <p:nvPr/>
        </p:nvGraphicFramePr>
        <p:xfrm>
          <a:off x="274579" y="1778724"/>
          <a:ext cx="3504564" cy="1893570"/>
        </p:xfrm>
        <a:graphic>
          <a:graphicData uri="http://schemas.openxmlformats.org/drawingml/2006/table">
            <a:tbl>
              <a:tblPr firstRow="1" bandRow="1">
                <a:tableStyleId>{2D5ABB26-0587-4C30-8999-92F81FD0307C}</a:tableStyleId>
              </a:tblPr>
              <a:tblGrid>
                <a:gridCol w="1613535">
                  <a:extLst>
                    <a:ext uri="{9D8B030D-6E8A-4147-A177-3AD203B41FA5}">
                      <a16:colId xmlns:a16="http://schemas.microsoft.com/office/drawing/2014/main" val="20000"/>
                    </a:ext>
                  </a:extLst>
                </a:gridCol>
                <a:gridCol w="953135">
                  <a:extLst>
                    <a:ext uri="{9D8B030D-6E8A-4147-A177-3AD203B41FA5}">
                      <a16:colId xmlns:a16="http://schemas.microsoft.com/office/drawing/2014/main" val="20001"/>
                    </a:ext>
                  </a:extLst>
                </a:gridCol>
                <a:gridCol w="937894">
                  <a:extLst>
                    <a:ext uri="{9D8B030D-6E8A-4147-A177-3AD203B41FA5}">
                      <a16:colId xmlns:a16="http://schemas.microsoft.com/office/drawing/2014/main" val="20002"/>
                    </a:ext>
                  </a:extLst>
                </a:gridCol>
              </a:tblGrid>
              <a:tr h="411480">
                <a:tc>
                  <a:txBody>
                    <a:bodyPr/>
                    <a:lstStyle/>
                    <a:p>
                      <a:pPr marL="71755">
                        <a:lnSpc>
                          <a:spcPct val="100000"/>
                        </a:lnSpc>
                        <a:spcBef>
                          <a:spcPts val="960"/>
                        </a:spcBef>
                      </a:pPr>
                      <a:r>
                        <a:rPr sz="1050" b="1">
                          <a:solidFill>
                            <a:srgbClr val="FFFFFF"/>
                          </a:solidFill>
                          <a:latin typeface="Arial"/>
                          <a:cs typeface="Arial"/>
                        </a:rPr>
                        <a:t>n</a:t>
                      </a:r>
                      <a:r>
                        <a:rPr sz="1050" b="1" spc="-10">
                          <a:solidFill>
                            <a:srgbClr val="FFFFFF"/>
                          </a:solidFill>
                          <a:latin typeface="Arial"/>
                          <a:cs typeface="Arial"/>
                        </a:rPr>
                        <a:t> </a:t>
                      </a:r>
                      <a:r>
                        <a:rPr sz="1050" b="1" spc="-25">
                          <a:solidFill>
                            <a:srgbClr val="FFFFFF"/>
                          </a:solidFill>
                          <a:latin typeface="Arial"/>
                          <a:cs typeface="Arial"/>
                        </a:rPr>
                        <a:t>(%)</a:t>
                      </a:r>
                      <a:endParaRPr sz="1050">
                        <a:latin typeface="Arial"/>
                        <a:cs typeface="Arial"/>
                      </a:endParaRPr>
                    </a:p>
                  </a:txBody>
                  <a:tcPr marL="0" marR="0" marT="121920" marB="0">
                    <a:lnT w="28575">
                      <a:solidFill>
                        <a:srgbClr val="000000"/>
                      </a:solidFill>
                      <a:prstDash val="solid"/>
                    </a:lnT>
                    <a:lnB w="28575">
                      <a:solidFill>
                        <a:srgbClr val="000000"/>
                      </a:solidFill>
                      <a:prstDash val="solid"/>
                    </a:lnB>
                    <a:solidFill>
                      <a:srgbClr val="08345A"/>
                    </a:solidFill>
                  </a:tcPr>
                </a:tc>
                <a:tc>
                  <a:txBody>
                    <a:bodyPr/>
                    <a:lstStyle/>
                    <a:p>
                      <a:pPr marL="302260">
                        <a:lnSpc>
                          <a:spcPct val="100000"/>
                        </a:lnSpc>
                        <a:spcBef>
                          <a:spcPts val="335"/>
                        </a:spcBef>
                      </a:pPr>
                      <a:r>
                        <a:rPr sz="1050" b="1" spc="-20">
                          <a:solidFill>
                            <a:srgbClr val="FFFFFF"/>
                          </a:solidFill>
                          <a:latin typeface="Arial"/>
                          <a:cs typeface="Arial"/>
                        </a:rPr>
                        <a:t>Atezo</a:t>
                      </a:r>
                      <a:endParaRPr sz="1050">
                        <a:latin typeface="Arial"/>
                        <a:cs typeface="Arial"/>
                      </a:endParaRPr>
                    </a:p>
                    <a:p>
                      <a:pPr marL="227965">
                        <a:lnSpc>
                          <a:spcPct val="100000"/>
                        </a:lnSpc>
                      </a:pPr>
                      <a:r>
                        <a:rPr sz="1050" b="1">
                          <a:solidFill>
                            <a:srgbClr val="FFFFFF"/>
                          </a:solidFill>
                          <a:latin typeface="Arial"/>
                          <a:cs typeface="Arial"/>
                        </a:rPr>
                        <a:t>+</a:t>
                      </a:r>
                      <a:r>
                        <a:rPr sz="1050" b="1" spc="-10">
                          <a:solidFill>
                            <a:srgbClr val="FFFFFF"/>
                          </a:solidFill>
                          <a:latin typeface="Arial"/>
                          <a:cs typeface="Arial"/>
                        </a:rPr>
                        <a:t> CP/ET</a:t>
                      </a:r>
                      <a:endParaRPr sz="1050">
                        <a:latin typeface="Arial"/>
                        <a:cs typeface="Arial"/>
                      </a:endParaRPr>
                    </a:p>
                  </a:txBody>
                  <a:tcPr marL="0" marR="0" marT="42545" marB="0">
                    <a:lnT w="28575">
                      <a:solidFill>
                        <a:srgbClr val="000000"/>
                      </a:solidFill>
                      <a:prstDash val="solid"/>
                    </a:lnT>
                    <a:lnB w="28575">
                      <a:solidFill>
                        <a:srgbClr val="000000"/>
                      </a:solidFill>
                      <a:prstDash val="solid"/>
                    </a:lnB>
                    <a:solidFill>
                      <a:srgbClr val="08345A"/>
                    </a:solidFill>
                  </a:tcPr>
                </a:tc>
                <a:tc>
                  <a:txBody>
                    <a:bodyPr/>
                    <a:lstStyle/>
                    <a:p>
                      <a:pPr marL="209550">
                        <a:lnSpc>
                          <a:spcPct val="100000"/>
                        </a:lnSpc>
                        <a:spcBef>
                          <a:spcPts val="335"/>
                        </a:spcBef>
                      </a:pPr>
                      <a:r>
                        <a:rPr sz="1050" b="1" spc="-10">
                          <a:solidFill>
                            <a:srgbClr val="FFFFFF"/>
                          </a:solidFill>
                          <a:latin typeface="Arial"/>
                          <a:cs typeface="Arial"/>
                        </a:rPr>
                        <a:t>Placebo</a:t>
                      </a:r>
                      <a:endParaRPr sz="1050">
                        <a:latin typeface="Arial"/>
                        <a:cs typeface="Arial"/>
                      </a:endParaRPr>
                    </a:p>
                    <a:p>
                      <a:pPr marL="211454">
                        <a:lnSpc>
                          <a:spcPct val="100000"/>
                        </a:lnSpc>
                      </a:pPr>
                      <a:r>
                        <a:rPr sz="1050" b="1">
                          <a:solidFill>
                            <a:srgbClr val="FFFFFF"/>
                          </a:solidFill>
                          <a:latin typeface="Arial"/>
                          <a:cs typeface="Arial"/>
                        </a:rPr>
                        <a:t>+</a:t>
                      </a:r>
                      <a:r>
                        <a:rPr sz="1050" b="1" spc="-10">
                          <a:solidFill>
                            <a:srgbClr val="FFFFFF"/>
                          </a:solidFill>
                          <a:latin typeface="Arial"/>
                          <a:cs typeface="Arial"/>
                        </a:rPr>
                        <a:t> CP/ET</a:t>
                      </a:r>
                      <a:endParaRPr sz="1050">
                        <a:latin typeface="Arial"/>
                        <a:cs typeface="Arial"/>
                      </a:endParaRPr>
                    </a:p>
                  </a:txBody>
                  <a:tcPr marL="0" marR="0" marT="42545" marB="0">
                    <a:lnT w="28575">
                      <a:solidFill>
                        <a:srgbClr val="000000"/>
                      </a:solidFill>
                      <a:prstDash val="solid"/>
                    </a:lnT>
                    <a:lnB w="28575">
                      <a:solidFill>
                        <a:srgbClr val="000000"/>
                      </a:solidFill>
                      <a:prstDash val="solid"/>
                    </a:lnB>
                    <a:solidFill>
                      <a:srgbClr val="08345A"/>
                    </a:solidFill>
                  </a:tcPr>
                </a:tc>
                <a:extLst>
                  <a:ext uri="{0D108BD9-81ED-4DB2-BD59-A6C34878D82A}">
                    <a16:rowId xmlns:a16="http://schemas.microsoft.com/office/drawing/2014/main" val="10000"/>
                  </a:ext>
                </a:extLst>
              </a:tr>
              <a:tr h="370205">
                <a:tc>
                  <a:txBody>
                    <a:bodyPr/>
                    <a:lstStyle/>
                    <a:p>
                      <a:pPr marL="71755">
                        <a:lnSpc>
                          <a:spcPct val="100000"/>
                        </a:lnSpc>
                        <a:spcBef>
                          <a:spcPts val="805"/>
                        </a:spcBef>
                      </a:pPr>
                      <a:r>
                        <a:rPr sz="1050" spc="-25">
                          <a:latin typeface="Arial"/>
                          <a:cs typeface="Arial"/>
                        </a:rPr>
                        <a:t>PD</a:t>
                      </a:r>
                      <a:endParaRPr sz="1050">
                        <a:latin typeface="Arial"/>
                        <a:cs typeface="Arial"/>
                      </a:endParaRPr>
                    </a:p>
                  </a:txBody>
                  <a:tcPr marL="0" marR="0" marT="102235" marB="0">
                    <a:lnT w="28575">
                      <a:solidFill>
                        <a:srgbClr val="000000"/>
                      </a:solidFill>
                      <a:prstDash val="solid"/>
                    </a:lnT>
                    <a:solidFill>
                      <a:srgbClr val="E6E6E6"/>
                    </a:solidFill>
                  </a:tcPr>
                </a:tc>
                <a:tc>
                  <a:txBody>
                    <a:bodyPr/>
                    <a:lstStyle/>
                    <a:p>
                      <a:pPr marL="15875" algn="ctr">
                        <a:lnSpc>
                          <a:spcPct val="100000"/>
                        </a:lnSpc>
                        <a:spcBef>
                          <a:spcPts val="805"/>
                        </a:spcBef>
                      </a:pPr>
                      <a:r>
                        <a:rPr sz="1050">
                          <a:latin typeface="Arial"/>
                          <a:cs typeface="Arial"/>
                        </a:rPr>
                        <a:t>160</a:t>
                      </a:r>
                      <a:r>
                        <a:rPr sz="1050" spc="-25">
                          <a:latin typeface="Arial"/>
                          <a:cs typeface="Arial"/>
                        </a:rPr>
                        <a:t> </a:t>
                      </a:r>
                      <a:r>
                        <a:rPr sz="1050" spc="-10">
                          <a:latin typeface="Arial"/>
                          <a:cs typeface="Arial"/>
                        </a:rPr>
                        <a:t>(79.6)</a:t>
                      </a:r>
                      <a:endParaRPr sz="1050">
                        <a:latin typeface="Arial"/>
                        <a:cs typeface="Arial"/>
                      </a:endParaRPr>
                    </a:p>
                  </a:txBody>
                  <a:tcPr marL="0" marR="0" marT="102235" marB="0">
                    <a:lnT w="28575">
                      <a:solidFill>
                        <a:srgbClr val="000000"/>
                      </a:solidFill>
                      <a:prstDash val="solid"/>
                    </a:lnT>
                    <a:solidFill>
                      <a:srgbClr val="E6E6E6"/>
                    </a:solidFill>
                  </a:tcPr>
                </a:tc>
                <a:tc>
                  <a:txBody>
                    <a:bodyPr/>
                    <a:lstStyle/>
                    <a:p>
                      <a:pPr algn="ctr">
                        <a:lnSpc>
                          <a:spcPct val="100000"/>
                        </a:lnSpc>
                        <a:spcBef>
                          <a:spcPts val="805"/>
                        </a:spcBef>
                      </a:pPr>
                      <a:r>
                        <a:rPr sz="1050">
                          <a:latin typeface="Arial"/>
                          <a:cs typeface="Arial"/>
                        </a:rPr>
                        <a:t>173</a:t>
                      </a:r>
                      <a:r>
                        <a:rPr sz="1050" spc="-30">
                          <a:latin typeface="Arial"/>
                          <a:cs typeface="Arial"/>
                        </a:rPr>
                        <a:t> </a:t>
                      </a:r>
                      <a:r>
                        <a:rPr sz="1050" spc="-10">
                          <a:latin typeface="Arial"/>
                          <a:cs typeface="Arial"/>
                        </a:rPr>
                        <a:t>(85.6)</a:t>
                      </a:r>
                      <a:endParaRPr sz="1050">
                        <a:latin typeface="Arial"/>
                        <a:cs typeface="Arial"/>
                      </a:endParaRPr>
                    </a:p>
                  </a:txBody>
                  <a:tcPr marL="0" marR="0" marT="102235" marB="0">
                    <a:lnT w="28575">
                      <a:solidFill>
                        <a:srgbClr val="000000"/>
                      </a:solidFill>
                      <a:prstDash val="solid"/>
                    </a:lnT>
                    <a:solidFill>
                      <a:srgbClr val="E6E6E6"/>
                    </a:solidFill>
                  </a:tcPr>
                </a:tc>
                <a:extLst>
                  <a:ext uri="{0D108BD9-81ED-4DB2-BD59-A6C34878D82A}">
                    <a16:rowId xmlns:a16="http://schemas.microsoft.com/office/drawing/2014/main" val="10001"/>
                  </a:ext>
                </a:extLst>
              </a:tr>
              <a:tr h="370840">
                <a:tc>
                  <a:txBody>
                    <a:bodyPr/>
                    <a:lstStyle/>
                    <a:p>
                      <a:pPr marL="74295">
                        <a:lnSpc>
                          <a:spcPct val="100000"/>
                        </a:lnSpc>
                        <a:spcBef>
                          <a:spcPts val="805"/>
                        </a:spcBef>
                      </a:pPr>
                      <a:r>
                        <a:rPr sz="1050">
                          <a:latin typeface="Arial"/>
                          <a:cs typeface="Arial"/>
                        </a:rPr>
                        <a:t>PD</a:t>
                      </a:r>
                      <a:r>
                        <a:rPr sz="1050" spc="-25">
                          <a:latin typeface="Arial"/>
                          <a:cs typeface="Arial"/>
                        </a:rPr>
                        <a:t> </a:t>
                      </a:r>
                      <a:r>
                        <a:rPr sz="1050">
                          <a:latin typeface="Arial"/>
                          <a:cs typeface="Arial"/>
                        </a:rPr>
                        <a:t>on</a:t>
                      </a:r>
                      <a:r>
                        <a:rPr sz="1050" spc="-10">
                          <a:latin typeface="Arial"/>
                          <a:cs typeface="Arial"/>
                        </a:rPr>
                        <a:t> </a:t>
                      </a:r>
                      <a:r>
                        <a:rPr sz="1050">
                          <a:latin typeface="Arial"/>
                          <a:cs typeface="Arial"/>
                        </a:rPr>
                        <a:t>target</a:t>
                      </a:r>
                      <a:r>
                        <a:rPr sz="1050" spc="-20">
                          <a:latin typeface="Arial"/>
                          <a:cs typeface="Arial"/>
                        </a:rPr>
                        <a:t> </a:t>
                      </a:r>
                      <a:r>
                        <a:rPr sz="1050" spc="-10">
                          <a:latin typeface="Arial"/>
                          <a:cs typeface="Arial"/>
                        </a:rPr>
                        <a:t>lesion</a:t>
                      </a:r>
                      <a:endParaRPr sz="1050">
                        <a:latin typeface="Arial"/>
                        <a:cs typeface="Arial"/>
                      </a:endParaRPr>
                    </a:p>
                  </a:txBody>
                  <a:tcPr marL="0" marR="0" marT="102235" marB="0">
                    <a:solidFill>
                      <a:srgbClr val="FFFFFF"/>
                    </a:solidFill>
                  </a:tcPr>
                </a:tc>
                <a:tc>
                  <a:txBody>
                    <a:bodyPr/>
                    <a:lstStyle/>
                    <a:p>
                      <a:pPr marL="15875" algn="ctr">
                        <a:lnSpc>
                          <a:spcPct val="100000"/>
                        </a:lnSpc>
                        <a:spcBef>
                          <a:spcPts val="805"/>
                        </a:spcBef>
                      </a:pPr>
                      <a:r>
                        <a:rPr sz="1050">
                          <a:latin typeface="Arial"/>
                          <a:cs typeface="Arial"/>
                        </a:rPr>
                        <a:t>103</a:t>
                      </a:r>
                      <a:r>
                        <a:rPr sz="1050" spc="-25">
                          <a:latin typeface="Arial"/>
                          <a:cs typeface="Arial"/>
                        </a:rPr>
                        <a:t> </a:t>
                      </a:r>
                      <a:r>
                        <a:rPr sz="1050" spc="-10">
                          <a:latin typeface="Arial"/>
                          <a:cs typeface="Arial"/>
                        </a:rPr>
                        <a:t>(51.2)</a:t>
                      </a:r>
                      <a:endParaRPr sz="1050">
                        <a:latin typeface="Arial"/>
                        <a:cs typeface="Arial"/>
                      </a:endParaRPr>
                    </a:p>
                  </a:txBody>
                  <a:tcPr marL="0" marR="0" marT="102235" marB="0">
                    <a:solidFill>
                      <a:srgbClr val="FFFFFF"/>
                    </a:solidFill>
                  </a:tcPr>
                </a:tc>
                <a:tc>
                  <a:txBody>
                    <a:bodyPr/>
                    <a:lstStyle/>
                    <a:p>
                      <a:pPr algn="ctr">
                        <a:lnSpc>
                          <a:spcPct val="100000"/>
                        </a:lnSpc>
                        <a:spcBef>
                          <a:spcPts val="805"/>
                        </a:spcBef>
                      </a:pPr>
                      <a:r>
                        <a:rPr sz="1050">
                          <a:latin typeface="Arial"/>
                          <a:cs typeface="Arial"/>
                        </a:rPr>
                        <a:t>114</a:t>
                      </a:r>
                      <a:r>
                        <a:rPr sz="1050" spc="-30">
                          <a:latin typeface="Arial"/>
                          <a:cs typeface="Arial"/>
                        </a:rPr>
                        <a:t> </a:t>
                      </a:r>
                      <a:r>
                        <a:rPr sz="1050" spc="-10">
                          <a:latin typeface="Arial"/>
                          <a:cs typeface="Arial"/>
                        </a:rPr>
                        <a:t>(56.4)</a:t>
                      </a:r>
                      <a:endParaRPr sz="1050">
                        <a:latin typeface="Arial"/>
                        <a:cs typeface="Arial"/>
                      </a:endParaRPr>
                    </a:p>
                  </a:txBody>
                  <a:tcPr marL="0" marR="0" marT="102235" marB="0">
                    <a:solidFill>
                      <a:srgbClr val="FFFFFF"/>
                    </a:solidFill>
                  </a:tcPr>
                </a:tc>
                <a:extLst>
                  <a:ext uri="{0D108BD9-81ED-4DB2-BD59-A6C34878D82A}">
                    <a16:rowId xmlns:a16="http://schemas.microsoft.com/office/drawing/2014/main" val="10002"/>
                  </a:ext>
                </a:extLst>
              </a:tr>
              <a:tr h="370205">
                <a:tc>
                  <a:txBody>
                    <a:bodyPr/>
                    <a:lstStyle/>
                    <a:p>
                      <a:pPr marL="71755">
                        <a:lnSpc>
                          <a:spcPct val="100000"/>
                        </a:lnSpc>
                        <a:spcBef>
                          <a:spcPts val="805"/>
                        </a:spcBef>
                      </a:pPr>
                      <a:r>
                        <a:rPr sz="1050">
                          <a:latin typeface="Arial"/>
                          <a:cs typeface="Arial"/>
                        </a:rPr>
                        <a:t>PD</a:t>
                      </a:r>
                      <a:r>
                        <a:rPr sz="1050" spc="-25">
                          <a:latin typeface="Arial"/>
                          <a:cs typeface="Arial"/>
                        </a:rPr>
                        <a:t> </a:t>
                      </a:r>
                      <a:r>
                        <a:rPr sz="1050">
                          <a:latin typeface="Arial"/>
                          <a:cs typeface="Arial"/>
                        </a:rPr>
                        <a:t>on</a:t>
                      </a:r>
                      <a:r>
                        <a:rPr sz="1050" spc="-15">
                          <a:latin typeface="Arial"/>
                          <a:cs typeface="Arial"/>
                        </a:rPr>
                        <a:t> </a:t>
                      </a:r>
                      <a:r>
                        <a:rPr sz="1050">
                          <a:latin typeface="Arial"/>
                          <a:cs typeface="Arial"/>
                        </a:rPr>
                        <a:t>nontarget</a:t>
                      </a:r>
                      <a:r>
                        <a:rPr sz="1050" spc="-35">
                          <a:latin typeface="Arial"/>
                          <a:cs typeface="Arial"/>
                        </a:rPr>
                        <a:t> </a:t>
                      </a:r>
                      <a:r>
                        <a:rPr sz="1050" spc="-10">
                          <a:latin typeface="Arial"/>
                          <a:cs typeface="Arial"/>
                        </a:rPr>
                        <a:t>lesion</a:t>
                      </a:r>
                      <a:endParaRPr sz="1050">
                        <a:latin typeface="Arial"/>
                        <a:cs typeface="Arial"/>
                      </a:endParaRPr>
                    </a:p>
                  </a:txBody>
                  <a:tcPr marL="0" marR="0" marT="102235" marB="0">
                    <a:solidFill>
                      <a:srgbClr val="E6E6E6"/>
                    </a:solidFill>
                  </a:tcPr>
                </a:tc>
                <a:tc>
                  <a:txBody>
                    <a:bodyPr/>
                    <a:lstStyle/>
                    <a:p>
                      <a:pPr marL="13335" algn="ctr">
                        <a:lnSpc>
                          <a:spcPct val="100000"/>
                        </a:lnSpc>
                        <a:spcBef>
                          <a:spcPts val="805"/>
                        </a:spcBef>
                      </a:pPr>
                      <a:r>
                        <a:rPr sz="1050">
                          <a:latin typeface="Arial"/>
                          <a:cs typeface="Arial"/>
                        </a:rPr>
                        <a:t>32</a:t>
                      </a:r>
                      <a:r>
                        <a:rPr sz="1050" spc="-25">
                          <a:latin typeface="Arial"/>
                          <a:cs typeface="Arial"/>
                        </a:rPr>
                        <a:t> </a:t>
                      </a:r>
                      <a:r>
                        <a:rPr sz="1050" spc="-10">
                          <a:latin typeface="Arial"/>
                          <a:cs typeface="Arial"/>
                        </a:rPr>
                        <a:t>(15.9)</a:t>
                      </a:r>
                      <a:endParaRPr sz="1050">
                        <a:latin typeface="Arial"/>
                        <a:cs typeface="Arial"/>
                      </a:endParaRPr>
                    </a:p>
                  </a:txBody>
                  <a:tcPr marL="0" marR="0" marT="102235" marB="0">
                    <a:solidFill>
                      <a:srgbClr val="E6E6E6"/>
                    </a:solidFill>
                  </a:tcPr>
                </a:tc>
                <a:tc>
                  <a:txBody>
                    <a:bodyPr/>
                    <a:lstStyle/>
                    <a:p>
                      <a:pPr algn="ctr">
                        <a:lnSpc>
                          <a:spcPct val="100000"/>
                        </a:lnSpc>
                        <a:spcBef>
                          <a:spcPts val="805"/>
                        </a:spcBef>
                      </a:pPr>
                      <a:r>
                        <a:rPr sz="1050">
                          <a:latin typeface="Arial"/>
                          <a:cs typeface="Arial"/>
                        </a:rPr>
                        <a:t>47</a:t>
                      </a:r>
                      <a:r>
                        <a:rPr sz="1050" spc="-25">
                          <a:latin typeface="Arial"/>
                          <a:cs typeface="Arial"/>
                        </a:rPr>
                        <a:t> </a:t>
                      </a:r>
                      <a:r>
                        <a:rPr sz="1050" spc="-10">
                          <a:latin typeface="Arial"/>
                          <a:cs typeface="Arial"/>
                        </a:rPr>
                        <a:t>(23.3)</a:t>
                      </a:r>
                      <a:endParaRPr sz="1050">
                        <a:latin typeface="Arial"/>
                        <a:cs typeface="Arial"/>
                      </a:endParaRPr>
                    </a:p>
                  </a:txBody>
                  <a:tcPr marL="0" marR="0" marT="102235" marB="0">
                    <a:solidFill>
                      <a:srgbClr val="E6E6E6"/>
                    </a:solidFill>
                  </a:tcPr>
                </a:tc>
                <a:extLst>
                  <a:ext uri="{0D108BD9-81ED-4DB2-BD59-A6C34878D82A}">
                    <a16:rowId xmlns:a16="http://schemas.microsoft.com/office/drawing/2014/main" val="10003"/>
                  </a:ext>
                </a:extLst>
              </a:tr>
              <a:tr h="370840">
                <a:tc>
                  <a:txBody>
                    <a:bodyPr/>
                    <a:lstStyle/>
                    <a:p>
                      <a:pPr marL="74295">
                        <a:lnSpc>
                          <a:spcPct val="100000"/>
                        </a:lnSpc>
                        <a:spcBef>
                          <a:spcPts val="805"/>
                        </a:spcBef>
                      </a:pPr>
                      <a:r>
                        <a:rPr sz="1050">
                          <a:latin typeface="Arial"/>
                          <a:cs typeface="Arial"/>
                        </a:rPr>
                        <a:t>PD</a:t>
                      </a:r>
                      <a:r>
                        <a:rPr sz="1050" spc="-35">
                          <a:latin typeface="Arial"/>
                          <a:cs typeface="Arial"/>
                        </a:rPr>
                        <a:t> </a:t>
                      </a:r>
                      <a:r>
                        <a:rPr sz="1050">
                          <a:latin typeface="Arial"/>
                          <a:cs typeface="Arial"/>
                        </a:rPr>
                        <a:t>on</a:t>
                      </a:r>
                      <a:r>
                        <a:rPr sz="1050" spc="-20">
                          <a:latin typeface="Arial"/>
                          <a:cs typeface="Arial"/>
                        </a:rPr>
                        <a:t> </a:t>
                      </a:r>
                      <a:r>
                        <a:rPr sz="1050">
                          <a:latin typeface="Arial"/>
                          <a:cs typeface="Arial"/>
                        </a:rPr>
                        <a:t>new</a:t>
                      </a:r>
                      <a:r>
                        <a:rPr sz="1050" spc="-25">
                          <a:latin typeface="Arial"/>
                          <a:cs typeface="Arial"/>
                        </a:rPr>
                        <a:t> </a:t>
                      </a:r>
                      <a:r>
                        <a:rPr sz="1050" spc="-10">
                          <a:latin typeface="Arial"/>
                          <a:cs typeface="Arial"/>
                        </a:rPr>
                        <a:t>lesion</a:t>
                      </a:r>
                      <a:endParaRPr sz="1050">
                        <a:latin typeface="Arial"/>
                        <a:cs typeface="Arial"/>
                      </a:endParaRPr>
                    </a:p>
                  </a:txBody>
                  <a:tcPr marL="0" marR="0" marT="102235" marB="0">
                    <a:lnB w="28575">
                      <a:solidFill>
                        <a:srgbClr val="000000"/>
                      </a:solidFill>
                      <a:prstDash val="solid"/>
                    </a:lnB>
                    <a:solidFill>
                      <a:srgbClr val="FFFFFF"/>
                    </a:solidFill>
                  </a:tcPr>
                </a:tc>
                <a:tc>
                  <a:txBody>
                    <a:bodyPr/>
                    <a:lstStyle/>
                    <a:p>
                      <a:pPr marL="13335" algn="ctr">
                        <a:lnSpc>
                          <a:spcPct val="100000"/>
                        </a:lnSpc>
                        <a:spcBef>
                          <a:spcPts val="805"/>
                        </a:spcBef>
                      </a:pPr>
                      <a:r>
                        <a:rPr sz="1050">
                          <a:latin typeface="Arial"/>
                          <a:cs typeface="Arial"/>
                        </a:rPr>
                        <a:t>86</a:t>
                      </a:r>
                      <a:r>
                        <a:rPr sz="1050" spc="-25">
                          <a:latin typeface="Arial"/>
                          <a:cs typeface="Arial"/>
                        </a:rPr>
                        <a:t> </a:t>
                      </a:r>
                      <a:r>
                        <a:rPr sz="1050" spc="-10">
                          <a:latin typeface="Arial"/>
                          <a:cs typeface="Arial"/>
                        </a:rPr>
                        <a:t>(42.8)</a:t>
                      </a:r>
                      <a:endParaRPr sz="1050">
                        <a:latin typeface="Arial"/>
                        <a:cs typeface="Arial"/>
                      </a:endParaRPr>
                    </a:p>
                  </a:txBody>
                  <a:tcPr marL="0" marR="0" marT="102235" marB="0">
                    <a:lnB w="28575">
                      <a:solidFill>
                        <a:srgbClr val="000000"/>
                      </a:solidFill>
                      <a:prstDash val="solid"/>
                    </a:lnB>
                    <a:solidFill>
                      <a:srgbClr val="FFFFFF"/>
                    </a:solidFill>
                  </a:tcPr>
                </a:tc>
                <a:tc>
                  <a:txBody>
                    <a:bodyPr/>
                    <a:lstStyle/>
                    <a:p>
                      <a:pPr algn="ctr">
                        <a:lnSpc>
                          <a:spcPct val="100000"/>
                        </a:lnSpc>
                        <a:spcBef>
                          <a:spcPts val="805"/>
                        </a:spcBef>
                      </a:pPr>
                      <a:r>
                        <a:rPr sz="1050">
                          <a:latin typeface="Arial"/>
                          <a:cs typeface="Arial"/>
                        </a:rPr>
                        <a:t>99</a:t>
                      </a:r>
                      <a:r>
                        <a:rPr sz="1050" spc="-25">
                          <a:latin typeface="Arial"/>
                          <a:cs typeface="Arial"/>
                        </a:rPr>
                        <a:t> </a:t>
                      </a:r>
                      <a:r>
                        <a:rPr sz="1050" spc="-10">
                          <a:latin typeface="Arial"/>
                          <a:cs typeface="Arial"/>
                        </a:rPr>
                        <a:t>(49.0)</a:t>
                      </a:r>
                      <a:endParaRPr sz="1050">
                        <a:latin typeface="Arial"/>
                        <a:cs typeface="Arial"/>
                      </a:endParaRPr>
                    </a:p>
                  </a:txBody>
                  <a:tcPr marL="0" marR="0" marT="102235" marB="0">
                    <a:lnB w="28575">
                      <a:solidFill>
                        <a:srgbClr val="000000"/>
                      </a:solidFill>
                      <a:prstDash val="solid"/>
                    </a:lnB>
                    <a:solidFill>
                      <a:srgbClr val="FFFFFF"/>
                    </a:solidFill>
                  </a:tcPr>
                </a:tc>
                <a:extLst>
                  <a:ext uri="{0D108BD9-81ED-4DB2-BD59-A6C34878D82A}">
                    <a16:rowId xmlns:a16="http://schemas.microsoft.com/office/drawing/2014/main" val="10004"/>
                  </a:ext>
                </a:extLst>
              </a:tr>
            </a:tbl>
          </a:graphicData>
        </a:graphic>
      </p:graphicFrame>
      <p:sp>
        <p:nvSpPr>
          <p:cNvPr id="8" name="object 8"/>
          <p:cNvSpPr/>
          <p:nvPr/>
        </p:nvSpPr>
        <p:spPr>
          <a:xfrm>
            <a:off x="3939541" y="1486757"/>
            <a:ext cx="277495" cy="2624455"/>
          </a:xfrm>
          <a:custGeom>
            <a:avLst/>
            <a:gdLst/>
            <a:ahLst/>
            <a:cxnLst/>
            <a:rect l="l" t="t" r="r" b="b"/>
            <a:pathLst>
              <a:path w="277495" h="2624454">
                <a:moveTo>
                  <a:pt x="277367" y="0"/>
                </a:moveTo>
                <a:lnTo>
                  <a:pt x="0" y="0"/>
                </a:lnTo>
                <a:lnTo>
                  <a:pt x="0" y="2624328"/>
                </a:lnTo>
                <a:lnTo>
                  <a:pt x="277367" y="2624328"/>
                </a:lnTo>
                <a:lnTo>
                  <a:pt x="277367" y="0"/>
                </a:lnTo>
                <a:close/>
              </a:path>
            </a:pathLst>
          </a:custGeom>
          <a:solidFill>
            <a:srgbClr val="FFFFFF"/>
          </a:solidFill>
        </p:spPr>
        <p:txBody>
          <a:bodyPr wrap="square" lIns="0" tIns="0" rIns="0" bIns="0" rtlCol="0"/>
          <a:lstStyle/>
          <a:p>
            <a:endParaRPr/>
          </a:p>
        </p:txBody>
      </p:sp>
      <p:sp>
        <p:nvSpPr>
          <p:cNvPr id="9" name="object 9"/>
          <p:cNvSpPr txBox="1"/>
          <p:nvPr/>
        </p:nvSpPr>
        <p:spPr>
          <a:xfrm>
            <a:off x="3885129" y="2379566"/>
            <a:ext cx="179536" cy="838835"/>
          </a:xfrm>
          <a:prstGeom prst="rect">
            <a:avLst/>
          </a:prstGeom>
        </p:spPr>
        <p:txBody>
          <a:bodyPr vert="vert270" wrap="square" lIns="0" tIns="0" rIns="0" bIns="0" rtlCol="0">
            <a:spAutoFit/>
          </a:bodyPr>
          <a:lstStyle/>
          <a:p>
            <a:pPr marL="12700">
              <a:lnSpc>
                <a:spcPts val="1430"/>
              </a:lnSpc>
            </a:pPr>
            <a:r>
              <a:rPr sz="1200" b="1">
                <a:latin typeface="Arial"/>
                <a:cs typeface="Arial"/>
              </a:rPr>
              <a:t>Patients,</a:t>
            </a:r>
            <a:r>
              <a:rPr sz="1200" b="1" spc="-50">
                <a:latin typeface="Arial"/>
                <a:cs typeface="Arial"/>
              </a:rPr>
              <a:t> %</a:t>
            </a:r>
            <a:endParaRPr sz="1200">
              <a:latin typeface="Arial"/>
              <a:cs typeface="Arial"/>
            </a:endParaRPr>
          </a:p>
        </p:txBody>
      </p:sp>
      <p:sp>
        <p:nvSpPr>
          <p:cNvPr id="10" name="TextBox 9">
            <a:extLst>
              <a:ext uri="{FF2B5EF4-FFF2-40B4-BE49-F238E27FC236}">
                <a16:creationId xmlns:a16="http://schemas.microsoft.com/office/drawing/2014/main" id="{AA2099E7-303D-38C0-40D4-57828027BD62}"/>
              </a:ext>
            </a:extLst>
          </p:cNvPr>
          <p:cNvSpPr txBox="1"/>
          <p:nvPr/>
        </p:nvSpPr>
        <p:spPr>
          <a:xfrm>
            <a:off x="199608" y="3774781"/>
            <a:ext cx="3712727" cy="523220"/>
          </a:xfrm>
          <a:prstGeom prst="rect">
            <a:avLst/>
          </a:prstGeom>
          <a:noFill/>
        </p:spPr>
        <p:txBody>
          <a:bodyPr wrap="square" rtlCol="0">
            <a:spAutoFit/>
          </a:bodyPr>
          <a:lstStyle/>
          <a:p>
            <a:pPr marL="285750" indent="-285750">
              <a:buFont typeface="Arial" panose="020B0604020202020204" pitchFamily="34" charset="0"/>
              <a:buChar char="•"/>
            </a:pPr>
            <a:r>
              <a:rPr lang="en-US" sz="1400" spc="-45">
                <a:solidFill>
                  <a:srgbClr val="004A8E"/>
                </a:solidFill>
                <a:latin typeface="Arial"/>
                <a:cs typeface="Arial"/>
              </a:rPr>
              <a:t>Dominant</a:t>
            </a:r>
            <a:r>
              <a:rPr lang="en-US" sz="1400" spc="-79">
                <a:solidFill>
                  <a:srgbClr val="004A8E"/>
                </a:solidFill>
                <a:latin typeface="Arial"/>
                <a:cs typeface="Arial"/>
              </a:rPr>
              <a:t> </a:t>
            </a:r>
            <a:r>
              <a:rPr lang="en-US" sz="1400" spc="-34">
                <a:solidFill>
                  <a:srgbClr val="004A8E"/>
                </a:solidFill>
                <a:latin typeface="Arial"/>
                <a:cs typeface="Arial"/>
              </a:rPr>
              <a:t>pattern</a:t>
            </a:r>
            <a:r>
              <a:rPr lang="en-US" sz="1400" spc="-94">
                <a:solidFill>
                  <a:srgbClr val="004A8E"/>
                </a:solidFill>
                <a:latin typeface="Arial"/>
                <a:cs typeface="Arial"/>
              </a:rPr>
              <a:t> </a:t>
            </a:r>
            <a:r>
              <a:rPr lang="en-US" sz="1400">
                <a:solidFill>
                  <a:srgbClr val="004A8E"/>
                </a:solidFill>
                <a:latin typeface="Arial"/>
                <a:cs typeface="Arial"/>
              </a:rPr>
              <a:t>of</a:t>
            </a:r>
            <a:r>
              <a:rPr lang="en-US" sz="1400" spc="-64">
                <a:solidFill>
                  <a:srgbClr val="004A8E"/>
                </a:solidFill>
                <a:latin typeface="Arial"/>
                <a:cs typeface="Arial"/>
              </a:rPr>
              <a:t> </a:t>
            </a:r>
            <a:r>
              <a:rPr lang="en-US" sz="1400" spc="-79">
                <a:solidFill>
                  <a:srgbClr val="004A8E"/>
                </a:solidFill>
                <a:latin typeface="Arial"/>
                <a:cs typeface="Arial"/>
              </a:rPr>
              <a:t>progression</a:t>
            </a:r>
            <a:r>
              <a:rPr lang="en-US" sz="1400" spc="-94">
                <a:solidFill>
                  <a:srgbClr val="004A8E"/>
                </a:solidFill>
                <a:latin typeface="Arial"/>
                <a:cs typeface="Arial"/>
              </a:rPr>
              <a:t> </a:t>
            </a:r>
            <a:r>
              <a:rPr lang="en-US" sz="1400" spc="-15">
                <a:solidFill>
                  <a:srgbClr val="004A8E"/>
                </a:solidFill>
                <a:latin typeface="Arial"/>
                <a:cs typeface="Arial"/>
              </a:rPr>
              <a:t>in</a:t>
            </a:r>
            <a:r>
              <a:rPr lang="en-US" sz="1400" spc="-71">
                <a:solidFill>
                  <a:srgbClr val="004A8E"/>
                </a:solidFill>
                <a:latin typeface="Arial"/>
                <a:cs typeface="Arial"/>
              </a:rPr>
              <a:t> </a:t>
            </a:r>
            <a:r>
              <a:rPr lang="en-US" sz="1400" spc="-26">
                <a:solidFill>
                  <a:srgbClr val="004A8E"/>
                </a:solidFill>
                <a:latin typeface="Arial"/>
                <a:cs typeface="Arial"/>
              </a:rPr>
              <a:t>both</a:t>
            </a:r>
            <a:r>
              <a:rPr lang="en-US" sz="1400" spc="-83">
                <a:solidFill>
                  <a:srgbClr val="004A8E"/>
                </a:solidFill>
                <a:latin typeface="Arial"/>
                <a:cs typeface="Arial"/>
              </a:rPr>
              <a:t> </a:t>
            </a:r>
            <a:r>
              <a:rPr lang="en-US" sz="1400" spc="-30">
                <a:solidFill>
                  <a:srgbClr val="004A8E"/>
                </a:solidFill>
                <a:latin typeface="Arial"/>
                <a:cs typeface="Arial"/>
              </a:rPr>
              <a:t>treatment</a:t>
            </a:r>
            <a:r>
              <a:rPr lang="en-US" sz="1400" spc="-75">
                <a:solidFill>
                  <a:srgbClr val="004A8E"/>
                </a:solidFill>
                <a:latin typeface="Arial"/>
                <a:cs typeface="Arial"/>
              </a:rPr>
              <a:t> </a:t>
            </a:r>
            <a:r>
              <a:rPr lang="en-US" sz="1400" spc="-101">
                <a:solidFill>
                  <a:srgbClr val="004A8E"/>
                </a:solidFill>
                <a:latin typeface="Arial"/>
                <a:cs typeface="Arial"/>
              </a:rPr>
              <a:t>arms</a:t>
            </a:r>
            <a:r>
              <a:rPr lang="en-US" sz="1400" spc="-79">
                <a:solidFill>
                  <a:srgbClr val="004A8E"/>
                </a:solidFill>
                <a:latin typeface="Arial"/>
                <a:cs typeface="Arial"/>
              </a:rPr>
              <a:t> </a:t>
            </a:r>
            <a:r>
              <a:rPr lang="en-US" sz="1400" spc="-124">
                <a:solidFill>
                  <a:srgbClr val="004A8E"/>
                </a:solidFill>
                <a:latin typeface="Arial"/>
                <a:cs typeface="Arial"/>
              </a:rPr>
              <a:t>was</a:t>
            </a:r>
            <a:r>
              <a:rPr lang="en-US" sz="1400" spc="-71">
                <a:solidFill>
                  <a:srgbClr val="004A8E"/>
                </a:solidFill>
                <a:latin typeface="Arial"/>
                <a:cs typeface="Arial"/>
              </a:rPr>
              <a:t> </a:t>
            </a:r>
            <a:r>
              <a:rPr lang="en-US" sz="1400" spc="-23">
                <a:solidFill>
                  <a:srgbClr val="004A8E"/>
                </a:solidFill>
                <a:latin typeface="Arial"/>
                <a:cs typeface="Arial"/>
              </a:rPr>
              <a:t>in</a:t>
            </a:r>
            <a:r>
              <a:rPr lang="en-US" sz="1400" spc="-79">
                <a:solidFill>
                  <a:srgbClr val="004A8E"/>
                </a:solidFill>
                <a:latin typeface="Arial"/>
                <a:cs typeface="Arial"/>
              </a:rPr>
              <a:t> </a:t>
            </a:r>
            <a:r>
              <a:rPr lang="en-US" sz="1400" spc="-8">
                <a:solidFill>
                  <a:srgbClr val="004A8E"/>
                </a:solidFill>
                <a:latin typeface="Arial"/>
                <a:cs typeface="Arial"/>
              </a:rPr>
              <a:t>initial</a:t>
            </a:r>
            <a:r>
              <a:rPr lang="en-US" sz="1400" spc="-75">
                <a:solidFill>
                  <a:srgbClr val="004A8E"/>
                </a:solidFill>
                <a:latin typeface="Arial"/>
                <a:cs typeface="Arial"/>
              </a:rPr>
              <a:t> </a:t>
            </a:r>
            <a:r>
              <a:rPr lang="en-US" sz="1400" spc="-19">
                <a:solidFill>
                  <a:srgbClr val="004A8E"/>
                </a:solidFill>
                <a:latin typeface="Arial"/>
                <a:cs typeface="Arial"/>
              </a:rPr>
              <a:t>sites </a:t>
            </a:r>
            <a:r>
              <a:rPr lang="en-US" sz="1400">
                <a:solidFill>
                  <a:srgbClr val="004A8E"/>
                </a:solidFill>
                <a:latin typeface="Arial"/>
                <a:cs typeface="Arial"/>
              </a:rPr>
              <a:t>of</a:t>
            </a:r>
            <a:r>
              <a:rPr lang="en-US" sz="1400" spc="-101">
                <a:solidFill>
                  <a:srgbClr val="004A8E"/>
                </a:solidFill>
                <a:latin typeface="Arial"/>
                <a:cs typeface="Arial"/>
              </a:rPr>
              <a:t> </a:t>
            </a:r>
            <a:r>
              <a:rPr lang="en-US" sz="1400" spc="-8">
                <a:solidFill>
                  <a:srgbClr val="004A8E"/>
                </a:solidFill>
                <a:latin typeface="Arial"/>
                <a:cs typeface="Arial"/>
              </a:rPr>
              <a:t>disease</a:t>
            </a:r>
            <a:endParaRPr lang="en-US" sz="1400"/>
          </a:p>
        </p:txBody>
      </p:sp>
    </p:spTree>
    <p:extLst>
      <p:ext uri="{BB962C8B-B14F-4D97-AF65-F5344CB8AC3E}">
        <p14:creationId xmlns:p14="http://schemas.microsoft.com/office/powerpoint/2010/main" val="207656611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b="1"/>
              <a:t> Anatomical Central Lung for SBRT</a:t>
            </a:r>
          </a:p>
        </p:txBody>
      </p:sp>
      <p:sp>
        <p:nvSpPr>
          <p:cNvPr id="5" name="Content Placeholder 7">
            <a:extLst>
              <a:ext uri="{FF2B5EF4-FFF2-40B4-BE49-F238E27FC236}">
                <a16:creationId xmlns:a16="http://schemas.microsoft.com/office/drawing/2014/main" id="{20868218-5412-4878-8A62-9C053A676DA9}"/>
              </a:ext>
            </a:extLst>
          </p:cNvPr>
          <p:cNvSpPr txBox="1">
            <a:spLocks/>
          </p:cNvSpPr>
          <p:nvPr/>
        </p:nvSpPr>
        <p:spPr>
          <a:xfrm>
            <a:off x="4341519" y="1037184"/>
            <a:ext cx="3957656" cy="3191588"/>
          </a:xfrm>
          <a:prstGeom prst="rect">
            <a:avLst/>
          </a:prstGeom>
        </p:spPr>
        <p:txBody>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r>
              <a:rPr lang="en-US" sz="1600" kern="0"/>
              <a:t>Central: tumor within 2cm in all directions around the PBT or immediately adjacent to mediastinal or pericardial pleura (PTV touching the mediastinal pleura) </a:t>
            </a:r>
          </a:p>
          <a:p>
            <a:pPr marL="0" indent="0">
              <a:buFontTx/>
              <a:buNone/>
            </a:pPr>
            <a:endParaRPr lang="en-US" sz="1600" kern="0"/>
          </a:p>
          <a:p>
            <a:pPr marL="232410" indent="-232410"/>
            <a:r>
              <a:rPr lang="en-US" sz="1600" kern="0"/>
              <a:t>Ultra-central: planning PTV touches or overlaps the central bronchial tree, esophagus, pulmonary vein, pulmonary artery </a:t>
            </a:r>
            <a:endParaRPr lang="en-US" sz="1600" kern="0">
              <a:cs typeface="Calibri"/>
            </a:endParaRPr>
          </a:p>
          <a:p>
            <a:endParaRPr lang="en-US" kern="0"/>
          </a:p>
        </p:txBody>
      </p:sp>
      <p:pic>
        <p:nvPicPr>
          <p:cNvPr id="6" name="Content Placeholder 2">
            <a:extLst>
              <a:ext uri="{FF2B5EF4-FFF2-40B4-BE49-F238E27FC236}">
                <a16:creationId xmlns:a16="http://schemas.microsoft.com/office/drawing/2014/main" id="{008E02DD-BD75-4348-AF1C-76541DB43EC5}"/>
              </a:ext>
            </a:extLst>
          </p:cNvPr>
          <p:cNvPicPr>
            <a:picLocks noChangeAspect="1"/>
          </p:cNvPicPr>
          <p:nvPr/>
        </p:nvPicPr>
        <p:blipFill>
          <a:blip r:embed="rId2"/>
          <a:stretch>
            <a:fillRect/>
          </a:stretch>
        </p:blipFill>
        <p:spPr bwMode="auto">
          <a:xfrm>
            <a:off x="158291" y="1037184"/>
            <a:ext cx="4183227" cy="2921662"/>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746243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sz="2400" b="1"/>
              <a:t>HILUS Trial: Phase II Prospective UCLT treated with SBRT</a:t>
            </a:r>
          </a:p>
        </p:txBody>
      </p:sp>
      <p:sp>
        <p:nvSpPr>
          <p:cNvPr id="3" name="TextBox 2">
            <a:extLst>
              <a:ext uri="{FF2B5EF4-FFF2-40B4-BE49-F238E27FC236}">
                <a16:creationId xmlns:a16="http://schemas.microsoft.com/office/drawing/2014/main" id="{3DF6C1A9-5EBB-4057-8C3B-0F0D3BD1D7BC}"/>
              </a:ext>
            </a:extLst>
          </p:cNvPr>
          <p:cNvSpPr txBox="1"/>
          <p:nvPr/>
        </p:nvSpPr>
        <p:spPr>
          <a:xfrm>
            <a:off x="6530331" y="4131413"/>
            <a:ext cx="2623282" cy="276999"/>
          </a:xfrm>
          <a:prstGeom prst="rect">
            <a:avLst/>
          </a:prstGeom>
          <a:noFill/>
        </p:spPr>
        <p:txBody>
          <a:bodyPr wrap="none" rtlCol="0">
            <a:spAutoFit/>
          </a:bodyPr>
          <a:lstStyle/>
          <a:p>
            <a:r>
              <a:rPr lang="en-US" sz="1200"/>
              <a:t>Lindberg et al, J Thoracic </a:t>
            </a:r>
            <a:r>
              <a:rPr lang="en-US" sz="1200" err="1"/>
              <a:t>Onc</a:t>
            </a:r>
            <a:r>
              <a:rPr lang="en-US" sz="1200"/>
              <a:t> 2021</a:t>
            </a:r>
          </a:p>
        </p:txBody>
      </p:sp>
      <p:pic>
        <p:nvPicPr>
          <p:cNvPr id="7" name="Picture 5" descr="Chart, diagram, radar chart&#10;&#10;Description automatically generated">
            <a:extLst>
              <a:ext uri="{FF2B5EF4-FFF2-40B4-BE49-F238E27FC236}">
                <a16:creationId xmlns:a16="http://schemas.microsoft.com/office/drawing/2014/main" id="{1C22C2B6-9249-47E3-8CEA-F5F95E09A903}"/>
              </a:ext>
            </a:extLst>
          </p:cNvPr>
          <p:cNvPicPr>
            <a:picLocks noChangeAspect="1"/>
          </p:cNvPicPr>
          <p:nvPr/>
        </p:nvPicPr>
        <p:blipFill>
          <a:blip r:embed="rId2"/>
          <a:stretch>
            <a:fillRect/>
          </a:stretch>
        </p:blipFill>
        <p:spPr>
          <a:xfrm>
            <a:off x="1" y="1294726"/>
            <a:ext cx="4631636" cy="2981788"/>
          </a:xfrm>
          <a:prstGeom prst="rect">
            <a:avLst/>
          </a:prstGeom>
        </p:spPr>
      </p:pic>
      <p:sp>
        <p:nvSpPr>
          <p:cNvPr id="8" name="Content Placeholder 7">
            <a:extLst>
              <a:ext uri="{FF2B5EF4-FFF2-40B4-BE49-F238E27FC236}">
                <a16:creationId xmlns:a16="http://schemas.microsoft.com/office/drawing/2014/main" id="{3C79DE8B-8DA7-4AAE-BF99-4D119BA41CAD}"/>
              </a:ext>
            </a:extLst>
          </p:cNvPr>
          <p:cNvSpPr txBox="1">
            <a:spLocks/>
          </p:cNvSpPr>
          <p:nvPr/>
        </p:nvSpPr>
        <p:spPr bwMode="auto">
          <a:xfrm>
            <a:off x="4384110" y="934721"/>
            <a:ext cx="4769503" cy="396874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91440" bIns="45720" numCol="1" rtlCol="0" anchor="t" anchorCtr="0" compatLnSpc="1">
            <a:prstTxWarp prst="textNoShape">
              <a:avLst/>
            </a:prstTxWarp>
            <a:noAutofit/>
          </a:bodyPr>
          <a:lstStyle>
            <a:lvl1pPr marL="0" indent="0" algn="ctr"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defRPr>
            </a:lvl2pPr>
            <a:lvl3pPr marL="914400" indent="0" algn="ctr" rtl="0" eaLnBrk="1" fontAlgn="base" hangingPunct="1">
              <a:spcBef>
                <a:spcPct val="20000"/>
              </a:spcBef>
              <a:spcAft>
                <a:spcPct val="0"/>
              </a:spcAft>
              <a:buNone/>
              <a:defRPr>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pPr marL="342900" indent="-342900" algn="l">
              <a:buFont typeface="Arial" panose="020B0604020202020204" pitchFamily="34" charset="0"/>
              <a:buChar char="•"/>
            </a:pPr>
            <a:r>
              <a:rPr lang="en-US" sz="1900" kern="0" err="1">
                <a:cs typeface="Calibri"/>
              </a:rPr>
              <a:t>Ultracentral</a:t>
            </a:r>
            <a:r>
              <a:rPr lang="en-US" sz="1900" kern="0">
                <a:cs typeface="Calibri"/>
              </a:rPr>
              <a:t> located ≤ 1cm from proximal bronchial tree</a:t>
            </a:r>
          </a:p>
          <a:p>
            <a:pPr marL="342900" indent="-342900" algn="l">
              <a:buFont typeface="Arial" panose="020B0604020202020204" pitchFamily="34" charset="0"/>
              <a:buChar char="•"/>
            </a:pPr>
            <a:r>
              <a:rPr lang="en-US" sz="1900" kern="0">
                <a:cs typeface="Calibri"/>
              </a:rPr>
              <a:t>1ry endpoint: LC</a:t>
            </a:r>
          </a:p>
          <a:p>
            <a:pPr marL="342900" indent="-342900" algn="l">
              <a:buFont typeface="Arial" panose="020B0604020202020204" pitchFamily="34" charset="0"/>
              <a:buChar char="•"/>
            </a:pPr>
            <a:r>
              <a:rPr lang="en-US" sz="1900" kern="0">
                <a:cs typeface="Calibri"/>
              </a:rPr>
              <a:t>2ndry endpoint: toxicity</a:t>
            </a:r>
          </a:p>
          <a:p>
            <a:pPr marL="342900" indent="-342900" algn="l">
              <a:buFont typeface="Arial" panose="020B0604020202020204" pitchFamily="34" charset="0"/>
              <a:buChar char="•"/>
            </a:pPr>
            <a:r>
              <a:rPr lang="en-US" sz="1900" kern="0">
                <a:cs typeface="Calibri"/>
              </a:rPr>
              <a:t>Dose 7Gy x 8 prescribed 67% isodose</a:t>
            </a:r>
          </a:p>
          <a:p>
            <a:pPr marL="342900" indent="-342900" algn="l">
              <a:buFont typeface="Arial" panose="020B0604020202020204" pitchFamily="34" charset="0"/>
              <a:buChar char="•"/>
            </a:pPr>
            <a:r>
              <a:rPr lang="en-US" sz="1900" kern="0">
                <a:cs typeface="Calibri"/>
              </a:rPr>
              <a:t>65 total patients recruited 2011-2016</a:t>
            </a:r>
          </a:p>
          <a:p>
            <a:pPr marL="575945" lvl="1" indent="-342900" algn="l">
              <a:buFont typeface="Arial" panose="020B0604020202020204" pitchFamily="34" charset="0"/>
              <a:buChar char="•"/>
            </a:pPr>
            <a:r>
              <a:rPr lang="en-US" sz="1900" kern="0">
                <a:cs typeface="Calibri"/>
              </a:rPr>
              <a:t>Group A: 39 pts tumors </a:t>
            </a:r>
            <a:r>
              <a:rPr lang="en-US" sz="1900" kern="0">
                <a:ea typeface="+mn-lt"/>
                <a:cs typeface="+mn-lt"/>
              </a:rPr>
              <a:t>≤ 1cm from main bronchi and trachea</a:t>
            </a:r>
          </a:p>
          <a:p>
            <a:pPr marL="575945" lvl="1" indent="-342900" algn="l">
              <a:buFont typeface="Arial" panose="020B0604020202020204" pitchFamily="34" charset="0"/>
              <a:buChar char="•"/>
            </a:pPr>
            <a:r>
              <a:rPr lang="en-US" sz="1900" kern="0">
                <a:cs typeface="Calibri"/>
              </a:rPr>
              <a:t>Group B: 26 pts all others</a:t>
            </a:r>
          </a:p>
        </p:txBody>
      </p:sp>
    </p:spTree>
    <p:extLst>
      <p:ext uri="{BB962C8B-B14F-4D97-AF65-F5344CB8AC3E}">
        <p14:creationId xmlns:p14="http://schemas.microsoft.com/office/powerpoint/2010/main" val="123981953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95222B-6FC7-4EA2-A19E-273C8E18E5C5}"/>
              </a:ext>
            </a:extLst>
          </p:cNvPr>
          <p:cNvSpPr>
            <a:spLocks noGrp="1"/>
          </p:cNvSpPr>
          <p:nvPr>
            <p:ph sz="half" idx="1"/>
          </p:nvPr>
        </p:nvSpPr>
        <p:spPr>
          <a:xfrm>
            <a:off x="69574" y="707274"/>
            <a:ext cx="4313583" cy="3406691"/>
          </a:xfrm>
        </p:spPr>
        <p:txBody>
          <a:bodyPr/>
          <a:lstStyle/>
          <a:p>
            <a:pPr marL="232410" indent="-232410"/>
            <a:r>
              <a:rPr lang="en-US" sz="1800">
                <a:ea typeface="+mn-lt"/>
                <a:cs typeface="+mn-lt"/>
              </a:rPr>
              <a:t>Results: </a:t>
            </a:r>
          </a:p>
          <a:p>
            <a:pPr marL="537202" lvl="1" indent="-232410"/>
            <a:r>
              <a:rPr lang="en-US" sz="1800">
                <a:ea typeface="+mn-lt"/>
                <a:cs typeface="+mn-lt"/>
              </a:rPr>
              <a:t>2yr LC 83%</a:t>
            </a:r>
          </a:p>
          <a:p>
            <a:pPr marL="537210" lvl="1" indent="-304165"/>
            <a:r>
              <a:rPr lang="en-US" sz="1800">
                <a:ea typeface="+mn-lt"/>
                <a:cs typeface="+mn-lt"/>
              </a:rPr>
              <a:t>34% Grade 3 to 5 toxicity (22 pts)</a:t>
            </a:r>
          </a:p>
          <a:p>
            <a:pPr marL="537429" lvl="1" indent="-232410"/>
            <a:r>
              <a:rPr lang="en-US" sz="1800">
                <a:ea typeface="+mn-lt"/>
                <a:cs typeface="+mn-lt"/>
              </a:rPr>
              <a:t>15% Grade 5 toxicity (10 pts) </a:t>
            </a:r>
          </a:p>
          <a:p>
            <a:pPr marL="840105" lvl="2" indent="-232410"/>
            <a:r>
              <a:rPr lang="en-US" sz="1800">
                <a:ea typeface="+mn-lt"/>
                <a:cs typeface="+mn-lt"/>
              </a:rPr>
              <a:t>txt related deaths:  8 bronchopulmonary hemorrhage, 1 fistula, 1 pneumonitis </a:t>
            </a:r>
          </a:p>
          <a:p>
            <a:pPr marL="537210" lvl="1" indent="-304165"/>
            <a:r>
              <a:rPr lang="en-US" sz="1800">
                <a:ea typeface="+mn-lt"/>
                <a:cs typeface="+mn-lt"/>
              </a:rPr>
              <a:t>RF toxicity dose to combined main bronchi/ trachea and tumor distance to main bronchi</a:t>
            </a:r>
          </a:p>
          <a:p>
            <a:endParaRPr lang="en-US"/>
          </a:p>
        </p:txBody>
      </p:sp>
      <p:sp>
        <p:nvSpPr>
          <p:cNvPr id="5" name="Content Placeholder 4">
            <a:extLst>
              <a:ext uri="{FF2B5EF4-FFF2-40B4-BE49-F238E27FC236}">
                <a16:creationId xmlns:a16="http://schemas.microsoft.com/office/drawing/2014/main" id="{7553D384-147B-4F14-AB07-C3CD4F97436D}"/>
              </a:ext>
            </a:extLst>
          </p:cNvPr>
          <p:cNvSpPr>
            <a:spLocks noGrp="1"/>
          </p:cNvSpPr>
          <p:nvPr>
            <p:ph sz="half" idx="2"/>
          </p:nvPr>
        </p:nvSpPr>
        <p:spPr>
          <a:xfrm>
            <a:off x="4270513" y="822960"/>
            <a:ext cx="4724400" cy="3182509"/>
          </a:xfrm>
        </p:spPr>
        <p:txBody>
          <a:bodyPr/>
          <a:lstStyle/>
          <a:p>
            <a:r>
              <a:rPr lang="en-US" sz="1800"/>
              <a:t>Heterogeneity in txt set-up &amp; margins -&gt;  large treatment volumes </a:t>
            </a:r>
          </a:p>
          <a:p>
            <a:r>
              <a:rPr lang="en-US" sz="1800"/>
              <a:t>Contouring of critical organs at risk was not mandated -&gt; significant hot spots in critical organs</a:t>
            </a:r>
          </a:p>
          <a:p>
            <a:r>
              <a:rPr lang="en-US" sz="1800"/>
              <a:t>Plan prescribed to 67% isodose line, 150% hotspots -&gt; significant higher than prior studies for central/ UCLT</a:t>
            </a:r>
          </a:p>
          <a:p>
            <a:r>
              <a:rPr lang="en-US" sz="1800"/>
              <a:t>No forgiveness in plan for intra-fraction and inter-fraction motion</a:t>
            </a:r>
          </a:p>
          <a:p>
            <a:endParaRPr lang="en-US"/>
          </a:p>
        </p:txBody>
      </p:sp>
      <p:sp>
        <p:nvSpPr>
          <p:cNvPr id="4" name="Title 3"/>
          <p:cNvSpPr>
            <a:spLocks noGrp="1"/>
          </p:cNvSpPr>
          <p:nvPr>
            <p:ph type="title"/>
          </p:nvPr>
        </p:nvSpPr>
        <p:spPr/>
        <p:txBody>
          <a:bodyPr/>
          <a:lstStyle/>
          <a:p>
            <a:r>
              <a:rPr lang="en-US" sz="2400" b="1"/>
              <a:t>HILUS Trial Results and Commentary</a:t>
            </a:r>
          </a:p>
        </p:txBody>
      </p:sp>
      <p:sp>
        <p:nvSpPr>
          <p:cNvPr id="3" name="TextBox 2">
            <a:extLst>
              <a:ext uri="{FF2B5EF4-FFF2-40B4-BE49-F238E27FC236}">
                <a16:creationId xmlns:a16="http://schemas.microsoft.com/office/drawing/2014/main" id="{3DF6C1A9-5EBB-4057-8C3B-0F0D3BD1D7BC}"/>
              </a:ext>
            </a:extLst>
          </p:cNvPr>
          <p:cNvSpPr txBox="1"/>
          <p:nvPr/>
        </p:nvSpPr>
        <p:spPr>
          <a:xfrm>
            <a:off x="6202019" y="3883132"/>
            <a:ext cx="2792894" cy="461665"/>
          </a:xfrm>
          <a:prstGeom prst="rect">
            <a:avLst/>
          </a:prstGeom>
          <a:noFill/>
        </p:spPr>
        <p:txBody>
          <a:bodyPr wrap="square" rtlCol="0">
            <a:spAutoFit/>
          </a:bodyPr>
          <a:lstStyle/>
          <a:p>
            <a:r>
              <a:rPr lang="en-US" sz="1200"/>
              <a:t>Lindberg et al, J Thoracic </a:t>
            </a:r>
            <a:r>
              <a:rPr lang="en-US" sz="1200" err="1"/>
              <a:t>Onc</a:t>
            </a:r>
            <a:r>
              <a:rPr lang="en-US" sz="1200"/>
              <a:t> 2021</a:t>
            </a:r>
          </a:p>
          <a:p>
            <a:r>
              <a:rPr lang="en-US" sz="1200"/>
              <a:t>Rosenberg et al, J Thoracic </a:t>
            </a:r>
            <a:r>
              <a:rPr lang="en-US" sz="1200" err="1"/>
              <a:t>Onc</a:t>
            </a:r>
            <a:r>
              <a:rPr lang="en-US" sz="1200"/>
              <a:t>, 2021</a:t>
            </a:r>
          </a:p>
        </p:txBody>
      </p:sp>
    </p:spTree>
    <p:extLst>
      <p:ext uri="{BB962C8B-B14F-4D97-AF65-F5344CB8AC3E}">
        <p14:creationId xmlns:p14="http://schemas.microsoft.com/office/powerpoint/2010/main" val="111438749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95222B-6FC7-4EA2-A19E-273C8E18E5C5}"/>
              </a:ext>
            </a:extLst>
          </p:cNvPr>
          <p:cNvSpPr>
            <a:spLocks noGrp="1"/>
          </p:cNvSpPr>
          <p:nvPr>
            <p:ph sz="half" idx="1"/>
          </p:nvPr>
        </p:nvSpPr>
        <p:spPr>
          <a:xfrm>
            <a:off x="69574" y="707274"/>
            <a:ext cx="4581007" cy="3578976"/>
          </a:xfrm>
        </p:spPr>
        <p:txBody>
          <a:bodyPr/>
          <a:lstStyle/>
          <a:p>
            <a:pPr marL="232410" indent="-232410"/>
            <a:r>
              <a:rPr lang="en-US" sz="1800">
                <a:ea typeface="+mn-lt"/>
                <a:cs typeface="+mn-lt"/>
              </a:rPr>
              <a:t>65pt from HILUS trial with retrospective expansion cohort 165pt</a:t>
            </a:r>
          </a:p>
          <a:p>
            <a:pPr marL="232410" indent="-232410"/>
            <a:r>
              <a:rPr lang="en-US" sz="1800">
                <a:ea typeface="+mn-lt"/>
                <a:cs typeface="+mn-lt"/>
              </a:rPr>
              <a:t>Treated 56Gy in 8 </a:t>
            </a:r>
            <a:r>
              <a:rPr lang="en-US" sz="1800" err="1">
                <a:ea typeface="+mn-lt"/>
                <a:cs typeface="+mn-lt"/>
              </a:rPr>
              <a:t>fxn</a:t>
            </a:r>
            <a:r>
              <a:rPr lang="en-US" sz="1800">
                <a:ea typeface="+mn-lt"/>
                <a:cs typeface="+mn-lt"/>
              </a:rPr>
              <a:t>, </a:t>
            </a:r>
            <a:r>
              <a:rPr lang="en-US" sz="1800" err="1">
                <a:ea typeface="+mn-lt"/>
                <a:cs typeface="+mn-lt"/>
              </a:rPr>
              <a:t>Dmax</a:t>
            </a:r>
            <a:r>
              <a:rPr lang="en-US" sz="1800">
                <a:ea typeface="+mn-lt"/>
                <a:cs typeface="+mn-lt"/>
              </a:rPr>
              <a:t> 150% to lesions within 2cm of tracheobronchial tree</a:t>
            </a:r>
          </a:p>
          <a:p>
            <a:pPr marL="232410" indent="-232410"/>
            <a:r>
              <a:rPr lang="en-US" sz="1800">
                <a:ea typeface="+mn-lt"/>
                <a:cs typeface="+mn-lt"/>
              </a:rPr>
              <a:t>G3-4 toxicity: 15%; G5 13%, majority of fatal events 66% </a:t>
            </a:r>
            <a:r>
              <a:rPr lang="en-US" sz="1800" err="1">
                <a:ea typeface="+mn-lt"/>
                <a:cs typeface="+mn-lt"/>
              </a:rPr>
              <a:t>bronchopulm</a:t>
            </a:r>
            <a:r>
              <a:rPr lang="en-US" sz="1800">
                <a:ea typeface="+mn-lt"/>
                <a:cs typeface="+mn-lt"/>
              </a:rPr>
              <a:t> hemorrhage </a:t>
            </a:r>
          </a:p>
          <a:p>
            <a:pPr marL="232410" indent="-232410"/>
            <a:r>
              <a:rPr lang="en-US" sz="1800">
                <a:ea typeface="+mn-lt"/>
                <a:cs typeface="+mn-lt"/>
              </a:rPr>
              <a:t>MVA: max dose to mainstem bronchi or bronchus </a:t>
            </a:r>
            <a:r>
              <a:rPr lang="en-US" sz="1800" err="1">
                <a:ea typeface="+mn-lt"/>
                <a:cs typeface="+mn-lt"/>
              </a:rPr>
              <a:t>intermeidus</a:t>
            </a:r>
            <a:r>
              <a:rPr lang="en-US" sz="1800">
                <a:ea typeface="+mn-lt"/>
                <a:cs typeface="+mn-lt"/>
              </a:rPr>
              <a:t>, tracheobronchial compression were independent predictors of G5 toxicity</a:t>
            </a:r>
          </a:p>
          <a:p>
            <a:pPr marL="232410" indent="-232410"/>
            <a:endParaRPr lang="en-US" sz="1800">
              <a:ea typeface="+mn-lt"/>
              <a:cs typeface="+mn-lt"/>
            </a:endParaRPr>
          </a:p>
          <a:p>
            <a:endParaRPr lang="en-US"/>
          </a:p>
        </p:txBody>
      </p:sp>
      <p:pic>
        <p:nvPicPr>
          <p:cNvPr id="7" name="Content Placeholder 6">
            <a:extLst>
              <a:ext uri="{FF2B5EF4-FFF2-40B4-BE49-F238E27FC236}">
                <a16:creationId xmlns:a16="http://schemas.microsoft.com/office/drawing/2014/main" id="{90F2DA67-36EF-483D-A534-964B5B9576C5}"/>
              </a:ext>
            </a:extLst>
          </p:cNvPr>
          <p:cNvPicPr>
            <a:picLocks noGrp="1" noChangeAspect="1"/>
          </p:cNvPicPr>
          <p:nvPr>
            <p:ph sz="half" idx="2"/>
          </p:nvPr>
        </p:nvPicPr>
        <p:blipFill>
          <a:blip r:embed="rId2"/>
          <a:stretch>
            <a:fillRect/>
          </a:stretch>
        </p:blipFill>
        <p:spPr>
          <a:xfrm>
            <a:off x="4760845" y="905261"/>
            <a:ext cx="4155738" cy="2800892"/>
          </a:xfrm>
        </p:spPr>
      </p:pic>
      <p:sp>
        <p:nvSpPr>
          <p:cNvPr id="4" name="Title 3"/>
          <p:cNvSpPr>
            <a:spLocks noGrp="1"/>
          </p:cNvSpPr>
          <p:nvPr>
            <p:ph type="title"/>
          </p:nvPr>
        </p:nvSpPr>
        <p:spPr/>
        <p:txBody>
          <a:bodyPr/>
          <a:lstStyle/>
          <a:p>
            <a:r>
              <a:rPr lang="en-US" sz="2400" b="1"/>
              <a:t>HILUS Pooled Analysis of Risk Factors for Toxicity  </a:t>
            </a:r>
          </a:p>
        </p:txBody>
      </p:sp>
      <p:sp>
        <p:nvSpPr>
          <p:cNvPr id="3" name="TextBox 2">
            <a:extLst>
              <a:ext uri="{FF2B5EF4-FFF2-40B4-BE49-F238E27FC236}">
                <a16:creationId xmlns:a16="http://schemas.microsoft.com/office/drawing/2014/main" id="{3DF6C1A9-5EBB-4057-8C3B-0F0D3BD1D7BC}"/>
              </a:ext>
            </a:extLst>
          </p:cNvPr>
          <p:cNvSpPr txBox="1"/>
          <p:nvPr/>
        </p:nvSpPr>
        <p:spPr>
          <a:xfrm>
            <a:off x="5936666" y="3967384"/>
            <a:ext cx="3647661" cy="646331"/>
          </a:xfrm>
          <a:prstGeom prst="rect">
            <a:avLst/>
          </a:prstGeom>
          <a:noFill/>
        </p:spPr>
        <p:txBody>
          <a:bodyPr wrap="square" rtlCol="0">
            <a:spAutoFit/>
          </a:bodyPr>
          <a:lstStyle/>
          <a:p>
            <a:r>
              <a:rPr lang="en-US" sz="1200" err="1"/>
              <a:t>Safavi</a:t>
            </a:r>
            <a:r>
              <a:rPr lang="en-US" sz="1200"/>
              <a:t> AH et al, Int J Rad </a:t>
            </a:r>
            <a:r>
              <a:rPr lang="en-US" sz="1200" err="1"/>
              <a:t>Onc</a:t>
            </a:r>
            <a:r>
              <a:rPr lang="en-US" sz="1200"/>
              <a:t> Bio Phys 2023</a:t>
            </a:r>
          </a:p>
          <a:p>
            <a:r>
              <a:rPr lang="en-US" sz="1200"/>
              <a:t>Lindberg et al, Int J Rad </a:t>
            </a:r>
            <a:r>
              <a:rPr lang="en-US" sz="1200" err="1"/>
              <a:t>Onc</a:t>
            </a:r>
            <a:r>
              <a:rPr lang="en-US" sz="1200"/>
              <a:t> Bio Phys 2023</a:t>
            </a:r>
          </a:p>
          <a:p>
            <a:r>
              <a:rPr lang="en-US" sz="1200"/>
              <a:t> </a:t>
            </a:r>
          </a:p>
        </p:txBody>
      </p:sp>
    </p:spTree>
    <p:extLst>
      <p:ext uri="{BB962C8B-B14F-4D97-AF65-F5344CB8AC3E}">
        <p14:creationId xmlns:p14="http://schemas.microsoft.com/office/powerpoint/2010/main" val="331071145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95222B-6FC7-4EA2-A19E-273C8E18E5C5}"/>
              </a:ext>
            </a:extLst>
          </p:cNvPr>
          <p:cNvSpPr>
            <a:spLocks noGrp="1"/>
          </p:cNvSpPr>
          <p:nvPr>
            <p:ph sz="half" idx="1"/>
          </p:nvPr>
        </p:nvSpPr>
        <p:spPr>
          <a:xfrm>
            <a:off x="327991" y="796530"/>
            <a:ext cx="8488017" cy="3406691"/>
          </a:xfrm>
        </p:spPr>
        <p:txBody>
          <a:bodyPr/>
          <a:lstStyle/>
          <a:p>
            <a:pPr marL="232410" indent="-232410"/>
            <a:r>
              <a:rPr lang="en-US" sz="2000">
                <a:ea typeface="+mn-lt"/>
                <a:cs typeface="+mn-lt"/>
              </a:rPr>
              <a:t>Multicenter Phase I prospective trial aimed to determine MTD using time-to-event continual reassessment methodology (TITE-CRM)</a:t>
            </a:r>
          </a:p>
          <a:p>
            <a:pPr marL="232410" indent="-232410"/>
            <a:r>
              <a:rPr lang="en-US" sz="2000">
                <a:ea typeface="+mn-lt"/>
                <a:cs typeface="+mn-lt"/>
              </a:rPr>
              <a:t>Eligibility: ECOG 0-2, T1-T3N0M0(≤ 6 cm)</a:t>
            </a:r>
          </a:p>
          <a:p>
            <a:pPr marL="232410" indent="-232410"/>
            <a:r>
              <a:rPr lang="en-US" sz="2000">
                <a:ea typeface="+mn-lt"/>
                <a:cs typeface="+mn-lt"/>
              </a:rPr>
              <a:t>MTD: dose of RT associated with ≤ 30% G3-5 toxicity within 2 years of txt</a:t>
            </a:r>
          </a:p>
          <a:p>
            <a:pPr marL="232410" indent="-232410"/>
            <a:r>
              <a:rPr lang="en-US" sz="2000">
                <a:ea typeface="+mn-lt"/>
                <a:cs typeface="+mn-lt"/>
              </a:rPr>
              <a:t>Starting Dose: 60Gy in 8 </a:t>
            </a:r>
            <a:r>
              <a:rPr lang="en-US" sz="2000" err="1">
                <a:ea typeface="+mn-lt"/>
                <a:cs typeface="+mn-lt"/>
              </a:rPr>
              <a:t>fxn</a:t>
            </a:r>
            <a:r>
              <a:rPr lang="en-US" sz="2000">
                <a:ea typeface="+mn-lt"/>
                <a:cs typeface="+mn-lt"/>
              </a:rPr>
              <a:t>; de-</a:t>
            </a:r>
            <a:r>
              <a:rPr lang="en-US" sz="2000" err="1">
                <a:ea typeface="+mn-lt"/>
                <a:cs typeface="+mn-lt"/>
              </a:rPr>
              <a:t>escal</a:t>
            </a:r>
            <a:r>
              <a:rPr lang="en-US" sz="2000">
                <a:ea typeface="+mn-lt"/>
                <a:cs typeface="+mn-lt"/>
              </a:rPr>
              <a:t> 60Gy in 10 or 15 if toxicity ≥30%</a:t>
            </a:r>
          </a:p>
          <a:p>
            <a:pPr marL="232410" indent="-232410"/>
            <a:r>
              <a:rPr lang="en-US" sz="2000">
                <a:ea typeface="+mn-lt"/>
                <a:cs typeface="+mn-lt"/>
              </a:rPr>
              <a:t>CT simulation with contrast </a:t>
            </a:r>
          </a:p>
          <a:p>
            <a:pPr marL="232410" indent="-232410"/>
            <a:r>
              <a:rPr lang="en-US" sz="2000">
                <a:ea typeface="+mn-lt"/>
                <a:cs typeface="+mn-lt"/>
              </a:rPr>
              <a:t>Hot spot limited to 120%</a:t>
            </a:r>
          </a:p>
          <a:p>
            <a:endParaRPr lang="en-US"/>
          </a:p>
        </p:txBody>
      </p:sp>
      <p:sp>
        <p:nvSpPr>
          <p:cNvPr id="4" name="Title 3"/>
          <p:cNvSpPr>
            <a:spLocks noGrp="1"/>
          </p:cNvSpPr>
          <p:nvPr>
            <p:ph type="title"/>
          </p:nvPr>
        </p:nvSpPr>
        <p:spPr>
          <a:xfrm>
            <a:off x="-168965" y="93138"/>
            <a:ext cx="9481930" cy="695496"/>
          </a:xfrm>
        </p:spPr>
        <p:txBody>
          <a:bodyPr/>
          <a:lstStyle/>
          <a:p>
            <a:r>
              <a:rPr lang="en-US" sz="2400" b="1"/>
              <a:t>SBRT for UCLT NSCLC: Safety &amp; Efficacy Trial (SUNSET)</a:t>
            </a:r>
          </a:p>
        </p:txBody>
      </p:sp>
      <p:sp>
        <p:nvSpPr>
          <p:cNvPr id="3" name="TextBox 2">
            <a:extLst>
              <a:ext uri="{FF2B5EF4-FFF2-40B4-BE49-F238E27FC236}">
                <a16:creationId xmlns:a16="http://schemas.microsoft.com/office/drawing/2014/main" id="{3DF6C1A9-5EBB-4057-8C3B-0F0D3BD1D7BC}"/>
              </a:ext>
            </a:extLst>
          </p:cNvPr>
          <p:cNvSpPr txBox="1"/>
          <p:nvPr/>
        </p:nvSpPr>
        <p:spPr>
          <a:xfrm>
            <a:off x="5585791" y="3883132"/>
            <a:ext cx="3647661" cy="461665"/>
          </a:xfrm>
          <a:prstGeom prst="rect">
            <a:avLst/>
          </a:prstGeom>
          <a:noFill/>
        </p:spPr>
        <p:txBody>
          <a:bodyPr wrap="square" rtlCol="0">
            <a:spAutoFit/>
          </a:bodyPr>
          <a:lstStyle/>
          <a:p>
            <a:r>
              <a:rPr lang="en-US" sz="1200"/>
              <a:t>Giuliani ME et al, Int J Rad </a:t>
            </a:r>
            <a:r>
              <a:rPr lang="en-US" sz="1200" err="1"/>
              <a:t>Onc</a:t>
            </a:r>
            <a:r>
              <a:rPr lang="en-US" sz="1200"/>
              <a:t> Bio Phys 2023</a:t>
            </a:r>
          </a:p>
          <a:p>
            <a:r>
              <a:rPr lang="en-US" sz="1200"/>
              <a:t>2023 </a:t>
            </a:r>
            <a:r>
              <a:rPr lang="en-US" sz="1200" err="1"/>
              <a:t>Multid</a:t>
            </a:r>
            <a:r>
              <a:rPr lang="en-US" sz="1200"/>
              <a:t> Thoracic Cancers Symposium  </a:t>
            </a:r>
          </a:p>
        </p:txBody>
      </p:sp>
    </p:spTree>
    <p:extLst>
      <p:ext uri="{BB962C8B-B14F-4D97-AF65-F5344CB8AC3E}">
        <p14:creationId xmlns:p14="http://schemas.microsoft.com/office/powerpoint/2010/main" val="344709962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95222B-6FC7-4EA2-A19E-273C8E18E5C5}"/>
              </a:ext>
            </a:extLst>
          </p:cNvPr>
          <p:cNvSpPr>
            <a:spLocks noGrp="1"/>
          </p:cNvSpPr>
          <p:nvPr>
            <p:ph sz="half" idx="1"/>
          </p:nvPr>
        </p:nvSpPr>
        <p:spPr>
          <a:xfrm>
            <a:off x="327991" y="796530"/>
            <a:ext cx="8488017" cy="3406691"/>
          </a:xfrm>
        </p:spPr>
        <p:txBody>
          <a:bodyPr/>
          <a:lstStyle/>
          <a:p>
            <a:pPr marL="232410" indent="-232410"/>
            <a:r>
              <a:rPr lang="en-US" sz="2000">
                <a:ea typeface="+mn-lt"/>
                <a:cs typeface="+mn-lt"/>
              </a:rPr>
              <a:t>Accrued 30 patients between March 2018 to April 2021</a:t>
            </a:r>
          </a:p>
          <a:p>
            <a:pPr marL="232410" indent="-232410"/>
            <a:r>
              <a:rPr lang="en-US" sz="2000">
                <a:ea typeface="+mn-lt"/>
                <a:cs typeface="+mn-lt"/>
              </a:rPr>
              <a:t>Median FU 36.5 </a:t>
            </a:r>
            <a:r>
              <a:rPr lang="en-US" sz="2000" err="1">
                <a:ea typeface="+mn-lt"/>
                <a:cs typeface="+mn-lt"/>
              </a:rPr>
              <a:t>mo</a:t>
            </a:r>
            <a:endParaRPr lang="en-US" sz="2000">
              <a:ea typeface="+mn-lt"/>
              <a:cs typeface="+mn-lt"/>
            </a:endParaRPr>
          </a:p>
          <a:p>
            <a:pPr marL="232410" indent="-232410"/>
            <a:r>
              <a:rPr lang="en-US" sz="2000">
                <a:ea typeface="+mn-lt"/>
                <a:cs typeface="+mn-lt"/>
              </a:rPr>
              <a:t>Median age: 73yo; 56.7% female</a:t>
            </a:r>
          </a:p>
          <a:p>
            <a:pPr marL="232410" indent="-232410"/>
            <a:r>
              <a:rPr lang="en-US" sz="2000">
                <a:ea typeface="+mn-lt"/>
                <a:cs typeface="+mn-lt"/>
              </a:rPr>
              <a:t>76.7% T1, 20% T2, 3.3% T3</a:t>
            </a:r>
          </a:p>
          <a:p>
            <a:pPr marL="232410" indent="-232410"/>
            <a:r>
              <a:rPr lang="en-US" sz="2000">
                <a:ea typeface="+mn-lt"/>
                <a:cs typeface="+mn-lt"/>
              </a:rPr>
              <a:t>2 </a:t>
            </a:r>
            <a:r>
              <a:rPr lang="en-US" sz="2000" err="1">
                <a:ea typeface="+mn-lt"/>
                <a:cs typeface="+mn-lt"/>
              </a:rPr>
              <a:t>pt</a:t>
            </a:r>
            <a:r>
              <a:rPr lang="en-US" sz="2000">
                <a:ea typeface="+mn-lt"/>
                <a:cs typeface="+mn-lt"/>
              </a:rPr>
              <a:t> (6.7%) G3-5 adverse events: 1 </a:t>
            </a:r>
            <a:r>
              <a:rPr lang="en-US" sz="2000" err="1">
                <a:ea typeface="+mn-lt"/>
                <a:cs typeface="+mn-lt"/>
              </a:rPr>
              <a:t>pt</a:t>
            </a:r>
            <a:r>
              <a:rPr lang="en-US" sz="2000">
                <a:ea typeface="+mn-lt"/>
                <a:cs typeface="+mn-lt"/>
              </a:rPr>
              <a:t> G3 dyspnea, 1pt G5 pneumonia related to ILD</a:t>
            </a:r>
          </a:p>
          <a:p>
            <a:pPr marL="232410" indent="-232410"/>
            <a:r>
              <a:rPr lang="en-US" sz="2000">
                <a:ea typeface="+mn-lt"/>
                <a:cs typeface="+mn-lt"/>
              </a:rPr>
              <a:t>3 </a:t>
            </a:r>
            <a:r>
              <a:rPr lang="en-US" sz="2000" err="1">
                <a:ea typeface="+mn-lt"/>
                <a:cs typeface="+mn-lt"/>
              </a:rPr>
              <a:t>yr</a:t>
            </a:r>
            <a:r>
              <a:rPr lang="en-US" sz="2000">
                <a:ea typeface="+mn-lt"/>
                <a:cs typeface="+mn-lt"/>
              </a:rPr>
              <a:t> actuarial outcomes: OS 72.5%, PFS 66.1%, LC 89.6%</a:t>
            </a:r>
          </a:p>
          <a:p>
            <a:pPr marL="232410" indent="-232410"/>
            <a:r>
              <a:rPr lang="en-US" sz="2000">
                <a:ea typeface="+mn-lt"/>
                <a:cs typeface="+mn-lt"/>
              </a:rPr>
              <a:t>60Gy in 8 fractions with moderate hotspot has fav adverse event rate, excellent tumor control</a:t>
            </a:r>
          </a:p>
        </p:txBody>
      </p:sp>
      <p:sp>
        <p:nvSpPr>
          <p:cNvPr id="4" name="Title 3"/>
          <p:cNvSpPr>
            <a:spLocks noGrp="1"/>
          </p:cNvSpPr>
          <p:nvPr>
            <p:ph type="title"/>
          </p:nvPr>
        </p:nvSpPr>
        <p:spPr>
          <a:xfrm>
            <a:off x="-168965" y="107970"/>
            <a:ext cx="9481930" cy="695496"/>
          </a:xfrm>
        </p:spPr>
        <p:txBody>
          <a:bodyPr/>
          <a:lstStyle/>
          <a:p>
            <a:r>
              <a:rPr lang="en-US" sz="2400" b="1"/>
              <a:t>SBRT for UCLT NSCLC: Safety &amp; Efficacy Trial (SUNSET)</a:t>
            </a:r>
          </a:p>
        </p:txBody>
      </p:sp>
      <p:sp>
        <p:nvSpPr>
          <p:cNvPr id="3" name="TextBox 2">
            <a:extLst>
              <a:ext uri="{FF2B5EF4-FFF2-40B4-BE49-F238E27FC236}">
                <a16:creationId xmlns:a16="http://schemas.microsoft.com/office/drawing/2014/main" id="{3DF6C1A9-5EBB-4057-8C3B-0F0D3BD1D7BC}"/>
              </a:ext>
            </a:extLst>
          </p:cNvPr>
          <p:cNvSpPr txBox="1"/>
          <p:nvPr/>
        </p:nvSpPr>
        <p:spPr>
          <a:xfrm>
            <a:off x="5784574" y="3972388"/>
            <a:ext cx="3647661" cy="461665"/>
          </a:xfrm>
          <a:prstGeom prst="rect">
            <a:avLst/>
          </a:prstGeom>
          <a:noFill/>
        </p:spPr>
        <p:txBody>
          <a:bodyPr wrap="square" rtlCol="0">
            <a:spAutoFit/>
          </a:bodyPr>
          <a:lstStyle/>
          <a:p>
            <a:r>
              <a:rPr lang="en-US" sz="1200"/>
              <a:t>Giuliani ME et al, Int J Rad </a:t>
            </a:r>
            <a:r>
              <a:rPr lang="en-US" sz="1200" err="1"/>
              <a:t>Onc</a:t>
            </a:r>
            <a:r>
              <a:rPr lang="en-US" sz="1200"/>
              <a:t> Bio Phys 2023</a:t>
            </a:r>
          </a:p>
          <a:p>
            <a:r>
              <a:rPr lang="en-US" sz="1200"/>
              <a:t>2023 </a:t>
            </a:r>
            <a:r>
              <a:rPr lang="en-US" sz="1200" err="1"/>
              <a:t>Multid</a:t>
            </a:r>
            <a:r>
              <a:rPr lang="en-US" sz="1200"/>
              <a:t> Thoracic Cancers Symposium  </a:t>
            </a:r>
          </a:p>
        </p:txBody>
      </p:sp>
    </p:spTree>
    <p:extLst>
      <p:ext uri="{BB962C8B-B14F-4D97-AF65-F5344CB8AC3E}">
        <p14:creationId xmlns:p14="http://schemas.microsoft.com/office/powerpoint/2010/main" val="421678140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sz="2800" b="1"/>
              <a:t>SBRT for UCLT Systematic Review &amp; Meta-Analysis </a:t>
            </a:r>
            <a:br>
              <a:rPr lang="en-US" sz="2800" b="1"/>
            </a:br>
            <a:r>
              <a:rPr lang="en-US" sz="2800" b="1"/>
              <a:t>International SRS Practice Guideline </a:t>
            </a:r>
          </a:p>
        </p:txBody>
      </p:sp>
      <p:sp>
        <p:nvSpPr>
          <p:cNvPr id="3" name="TextBox 2">
            <a:extLst>
              <a:ext uri="{FF2B5EF4-FFF2-40B4-BE49-F238E27FC236}">
                <a16:creationId xmlns:a16="http://schemas.microsoft.com/office/drawing/2014/main" id="{3DF6C1A9-5EBB-4057-8C3B-0F0D3BD1D7BC}"/>
              </a:ext>
            </a:extLst>
          </p:cNvPr>
          <p:cNvSpPr txBox="1"/>
          <p:nvPr/>
        </p:nvSpPr>
        <p:spPr>
          <a:xfrm>
            <a:off x="7018290" y="4124816"/>
            <a:ext cx="2125710" cy="276999"/>
          </a:xfrm>
          <a:prstGeom prst="rect">
            <a:avLst/>
          </a:prstGeom>
          <a:noFill/>
        </p:spPr>
        <p:txBody>
          <a:bodyPr wrap="none" rtlCol="0">
            <a:spAutoFit/>
          </a:bodyPr>
          <a:lstStyle/>
          <a:p>
            <a:r>
              <a:rPr lang="en-US" sz="1200"/>
              <a:t>Yan et al, Lung Cancer 2023</a:t>
            </a:r>
          </a:p>
        </p:txBody>
      </p:sp>
      <p:sp>
        <p:nvSpPr>
          <p:cNvPr id="6" name="Content Placeholder 7">
            <a:extLst>
              <a:ext uri="{FF2B5EF4-FFF2-40B4-BE49-F238E27FC236}">
                <a16:creationId xmlns:a16="http://schemas.microsoft.com/office/drawing/2014/main" id="{D27F516C-72A3-4D20-832C-9FA15688E678}"/>
              </a:ext>
            </a:extLst>
          </p:cNvPr>
          <p:cNvSpPr txBox="1">
            <a:spLocks/>
          </p:cNvSpPr>
          <p:nvPr/>
        </p:nvSpPr>
        <p:spPr>
          <a:xfrm>
            <a:off x="339048" y="1303417"/>
            <a:ext cx="8075487" cy="3472582"/>
          </a:xfrm>
          <a:prstGeom prst="rect">
            <a:avLst/>
          </a:prstGeom>
        </p:spPr>
        <p:txBody>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r>
              <a:rPr lang="en-US" kern="0"/>
              <a:t>PubMed and EMBASE database searches with 602 unique studies identified. 27 included with 1183 treated targets.</a:t>
            </a:r>
          </a:p>
          <a:p>
            <a:r>
              <a:rPr lang="en-US" kern="0"/>
              <a:t>Dose </a:t>
            </a:r>
            <a:r>
              <a:rPr lang="en-US" kern="0" err="1"/>
              <a:t>fxn</a:t>
            </a:r>
            <a:r>
              <a:rPr lang="en-US" kern="0"/>
              <a:t> utilized: 50Gy/ 5, 60Gy/ 8, 60Gy/ 12</a:t>
            </a:r>
          </a:p>
          <a:p>
            <a:r>
              <a:rPr lang="en-US" kern="0"/>
              <a:t>Pooled 1- &amp; 2- year LC estimates: 92%, 89%</a:t>
            </a:r>
          </a:p>
          <a:p>
            <a:r>
              <a:rPr lang="en-US" kern="0"/>
              <a:t>BED10 significant predictor of 1 </a:t>
            </a:r>
            <a:r>
              <a:rPr lang="en-US" kern="0" err="1"/>
              <a:t>yr</a:t>
            </a:r>
            <a:r>
              <a:rPr lang="en-US" kern="0"/>
              <a:t> LC</a:t>
            </a:r>
          </a:p>
        </p:txBody>
      </p:sp>
    </p:spTree>
    <p:extLst>
      <p:ext uri="{BB962C8B-B14F-4D97-AF65-F5344CB8AC3E}">
        <p14:creationId xmlns:p14="http://schemas.microsoft.com/office/powerpoint/2010/main" val="263008200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sz="2300" b="1"/>
              <a:t>SBRT for UCLT Systematic Review &amp; Meta-Analysis </a:t>
            </a:r>
            <a:br>
              <a:rPr lang="en-US" sz="2300" b="1"/>
            </a:br>
            <a:r>
              <a:rPr lang="en-US" sz="2300" b="1"/>
              <a:t>International SRS Practice Guideline </a:t>
            </a:r>
          </a:p>
        </p:txBody>
      </p:sp>
      <p:sp>
        <p:nvSpPr>
          <p:cNvPr id="3" name="TextBox 2">
            <a:extLst>
              <a:ext uri="{FF2B5EF4-FFF2-40B4-BE49-F238E27FC236}">
                <a16:creationId xmlns:a16="http://schemas.microsoft.com/office/drawing/2014/main" id="{3DF6C1A9-5EBB-4057-8C3B-0F0D3BD1D7BC}"/>
              </a:ext>
            </a:extLst>
          </p:cNvPr>
          <p:cNvSpPr txBox="1"/>
          <p:nvPr/>
        </p:nvSpPr>
        <p:spPr>
          <a:xfrm>
            <a:off x="7018290" y="4124816"/>
            <a:ext cx="2125710" cy="276999"/>
          </a:xfrm>
          <a:prstGeom prst="rect">
            <a:avLst/>
          </a:prstGeom>
          <a:noFill/>
        </p:spPr>
        <p:txBody>
          <a:bodyPr wrap="none" rtlCol="0">
            <a:spAutoFit/>
          </a:bodyPr>
          <a:lstStyle/>
          <a:p>
            <a:r>
              <a:rPr lang="en-US" sz="1200"/>
              <a:t>Yan et al, Lung Cancer 2023</a:t>
            </a:r>
          </a:p>
        </p:txBody>
      </p:sp>
      <p:sp>
        <p:nvSpPr>
          <p:cNvPr id="8" name="Content Placeholder 7">
            <a:extLst>
              <a:ext uri="{FF2B5EF4-FFF2-40B4-BE49-F238E27FC236}">
                <a16:creationId xmlns:a16="http://schemas.microsoft.com/office/drawing/2014/main" id="{585736B9-9845-40C4-B41B-C44B8C825F66}"/>
              </a:ext>
            </a:extLst>
          </p:cNvPr>
          <p:cNvSpPr txBox="1">
            <a:spLocks/>
          </p:cNvSpPr>
          <p:nvPr/>
        </p:nvSpPr>
        <p:spPr>
          <a:xfrm>
            <a:off x="4572000" y="965738"/>
            <a:ext cx="4646609" cy="3472582"/>
          </a:xfrm>
          <a:prstGeom prst="rect">
            <a:avLst/>
          </a:prstGeom>
        </p:spPr>
        <p:txBody>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endParaRPr lang="en-US" sz="2000" kern="0"/>
          </a:p>
        </p:txBody>
      </p:sp>
      <p:sp>
        <p:nvSpPr>
          <p:cNvPr id="6" name="Content Placeholder 7">
            <a:extLst>
              <a:ext uri="{FF2B5EF4-FFF2-40B4-BE49-F238E27FC236}">
                <a16:creationId xmlns:a16="http://schemas.microsoft.com/office/drawing/2014/main" id="{D27F516C-72A3-4D20-832C-9FA15688E678}"/>
              </a:ext>
            </a:extLst>
          </p:cNvPr>
          <p:cNvSpPr txBox="1">
            <a:spLocks/>
          </p:cNvSpPr>
          <p:nvPr/>
        </p:nvSpPr>
        <p:spPr>
          <a:xfrm>
            <a:off x="-71919" y="984918"/>
            <a:ext cx="4716747" cy="3472582"/>
          </a:xfrm>
          <a:prstGeom prst="rect">
            <a:avLst/>
          </a:prstGeom>
        </p:spPr>
        <p:txBody>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r>
              <a:rPr lang="en-US" sz="1900" kern="0"/>
              <a:t>G3-4 toxicity: 6%, most common pneumonitis </a:t>
            </a:r>
          </a:p>
          <a:p>
            <a:r>
              <a:rPr lang="en-US" sz="1900" kern="0"/>
              <a:t>G5 toxicity: 4%, most common hemoptysis </a:t>
            </a:r>
          </a:p>
          <a:p>
            <a:r>
              <a:rPr lang="en-US" sz="1900" kern="0"/>
              <a:t>Risk factors for fatal toxicity: anticoagulation, ILD, endobronchial tumor, concomitant targeted therapies</a:t>
            </a:r>
          </a:p>
          <a:p>
            <a:r>
              <a:rPr lang="en-US" sz="1900" kern="0"/>
              <a:t>Consider limiting PBT </a:t>
            </a:r>
            <a:r>
              <a:rPr lang="en-US" sz="1900" kern="0" err="1"/>
              <a:t>Dmax</a:t>
            </a:r>
            <a:r>
              <a:rPr lang="en-US" sz="1900" kern="0"/>
              <a:t> &lt;133-150Gy BED (EQD2 &lt;80-90Gy)</a:t>
            </a:r>
          </a:p>
          <a:p>
            <a:pPr lvl="1"/>
            <a:r>
              <a:rPr lang="en-US" sz="1500" kern="0" err="1"/>
              <a:t>Dmax</a:t>
            </a:r>
            <a:r>
              <a:rPr lang="en-US" sz="1500" kern="0"/>
              <a:t> &lt;150%</a:t>
            </a:r>
          </a:p>
          <a:p>
            <a:pPr lvl="1"/>
            <a:r>
              <a:rPr lang="en-US" sz="1500" kern="0"/>
              <a:t>Prescribe to higher isodose 80-85%</a:t>
            </a:r>
          </a:p>
          <a:p>
            <a:endParaRPr lang="en-US" sz="2000" kern="0"/>
          </a:p>
        </p:txBody>
      </p:sp>
      <p:pic>
        <p:nvPicPr>
          <p:cNvPr id="5" name="Picture 4">
            <a:extLst>
              <a:ext uri="{FF2B5EF4-FFF2-40B4-BE49-F238E27FC236}">
                <a16:creationId xmlns:a16="http://schemas.microsoft.com/office/drawing/2014/main" id="{2055E19F-270F-45E6-BABC-170DA062CF89}"/>
              </a:ext>
            </a:extLst>
          </p:cNvPr>
          <p:cNvPicPr>
            <a:picLocks noChangeAspect="1"/>
          </p:cNvPicPr>
          <p:nvPr/>
        </p:nvPicPr>
        <p:blipFill>
          <a:blip r:embed="rId3"/>
          <a:stretch>
            <a:fillRect/>
          </a:stretch>
        </p:blipFill>
        <p:spPr>
          <a:xfrm>
            <a:off x="4611237" y="967058"/>
            <a:ext cx="3096451" cy="3186419"/>
          </a:xfrm>
          <a:prstGeom prst="rect">
            <a:avLst/>
          </a:prstGeom>
        </p:spPr>
      </p:pic>
    </p:spTree>
    <p:extLst>
      <p:ext uri="{BB962C8B-B14F-4D97-AF65-F5344CB8AC3E}">
        <p14:creationId xmlns:p14="http://schemas.microsoft.com/office/powerpoint/2010/main" val="95439110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43FEBE9-A4DB-4FBE-BA6B-B8897F4F4ACE}"/>
              </a:ext>
            </a:extLst>
          </p:cNvPr>
          <p:cNvPicPr>
            <a:picLocks noGrp="1" noChangeAspect="1"/>
          </p:cNvPicPr>
          <p:nvPr>
            <p:ph sz="half" idx="1"/>
          </p:nvPr>
        </p:nvPicPr>
        <p:blipFill>
          <a:blip r:embed="rId3"/>
          <a:stretch>
            <a:fillRect/>
          </a:stretch>
        </p:blipFill>
        <p:spPr>
          <a:xfrm>
            <a:off x="299665" y="870752"/>
            <a:ext cx="4581281" cy="2936240"/>
          </a:xfrm>
        </p:spPr>
      </p:pic>
      <p:sp>
        <p:nvSpPr>
          <p:cNvPr id="7" name="Content Placeholder 6">
            <a:extLst>
              <a:ext uri="{FF2B5EF4-FFF2-40B4-BE49-F238E27FC236}">
                <a16:creationId xmlns:a16="http://schemas.microsoft.com/office/drawing/2014/main" id="{7434C547-6CAA-4B1B-968C-8DAC052CA68D}"/>
              </a:ext>
            </a:extLst>
          </p:cNvPr>
          <p:cNvSpPr>
            <a:spLocks noGrp="1"/>
          </p:cNvSpPr>
          <p:nvPr>
            <p:ph sz="half" idx="2"/>
          </p:nvPr>
        </p:nvSpPr>
        <p:spPr>
          <a:xfrm>
            <a:off x="4866427" y="1074010"/>
            <a:ext cx="3977908" cy="2936240"/>
          </a:xfrm>
        </p:spPr>
        <p:txBody>
          <a:bodyPr/>
          <a:lstStyle/>
          <a:p>
            <a:r>
              <a:rPr lang="en-US" sz="2400"/>
              <a:t>Patients with extensive metastatic disease on systemic therapy manifest primarily stable disease except for progression at a few sites</a:t>
            </a:r>
          </a:p>
        </p:txBody>
      </p:sp>
      <p:sp>
        <p:nvSpPr>
          <p:cNvPr id="4" name="Title 3"/>
          <p:cNvSpPr>
            <a:spLocks noGrp="1"/>
          </p:cNvSpPr>
          <p:nvPr>
            <p:ph type="title"/>
          </p:nvPr>
        </p:nvSpPr>
        <p:spPr/>
        <p:txBody>
          <a:bodyPr/>
          <a:lstStyle/>
          <a:p>
            <a:r>
              <a:rPr lang="en-US" sz="2400" b="1"/>
              <a:t> </a:t>
            </a:r>
            <a:r>
              <a:rPr lang="en-US" sz="2400" b="1" err="1"/>
              <a:t>Oligoprogression</a:t>
            </a:r>
            <a:r>
              <a:rPr lang="en-US" sz="2400" b="1"/>
              <a:t> </a:t>
            </a:r>
          </a:p>
        </p:txBody>
      </p:sp>
      <p:sp>
        <p:nvSpPr>
          <p:cNvPr id="3" name="TextBox 2">
            <a:extLst>
              <a:ext uri="{FF2B5EF4-FFF2-40B4-BE49-F238E27FC236}">
                <a16:creationId xmlns:a16="http://schemas.microsoft.com/office/drawing/2014/main" id="{3DF6C1A9-5EBB-4057-8C3B-0F0D3BD1D7BC}"/>
              </a:ext>
            </a:extLst>
          </p:cNvPr>
          <p:cNvSpPr txBox="1"/>
          <p:nvPr/>
        </p:nvSpPr>
        <p:spPr>
          <a:xfrm>
            <a:off x="6992177" y="3972388"/>
            <a:ext cx="3647661" cy="461665"/>
          </a:xfrm>
          <a:prstGeom prst="rect">
            <a:avLst/>
          </a:prstGeom>
          <a:noFill/>
        </p:spPr>
        <p:txBody>
          <a:bodyPr wrap="square" rtlCol="0">
            <a:spAutoFit/>
          </a:bodyPr>
          <a:lstStyle/>
          <a:p>
            <a:r>
              <a:rPr lang="en-US" sz="1200"/>
              <a:t> </a:t>
            </a:r>
          </a:p>
          <a:p>
            <a:r>
              <a:rPr lang="en-US" sz="1200"/>
              <a:t>Tsai CJ et al, Lancet 2024</a:t>
            </a:r>
          </a:p>
        </p:txBody>
      </p:sp>
    </p:spTree>
    <p:extLst>
      <p:ext uri="{BB962C8B-B14F-4D97-AF65-F5344CB8AC3E}">
        <p14:creationId xmlns:p14="http://schemas.microsoft.com/office/powerpoint/2010/main" val="168331254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95222B-6FC7-4EA2-A19E-273C8E18E5C5}"/>
              </a:ext>
            </a:extLst>
          </p:cNvPr>
          <p:cNvSpPr>
            <a:spLocks noGrp="1"/>
          </p:cNvSpPr>
          <p:nvPr>
            <p:ph sz="half" idx="1"/>
          </p:nvPr>
        </p:nvSpPr>
        <p:spPr>
          <a:xfrm>
            <a:off x="240208" y="945042"/>
            <a:ext cx="8488017" cy="3406691"/>
          </a:xfrm>
        </p:spPr>
        <p:txBody>
          <a:bodyPr/>
          <a:lstStyle/>
          <a:p>
            <a:pPr marL="232410" indent="-232410"/>
            <a:r>
              <a:rPr lang="en-US" sz="2200">
                <a:ea typeface="+mn-lt"/>
                <a:cs typeface="+mn-lt"/>
              </a:rPr>
              <a:t>Phase II randomized controlled phase 2 study: SOC vs SOC +SBRT</a:t>
            </a:r>
          </a:p>
          <a:p>
            <a:pPr marL="232410" indent="-232410"/>
            <a:r>
              <a:rPr lang="en-US" sz="2200" err="1">
                <a:ea typeface="+mn-lt"/>
                <a:cs typeface="+mn-lt"/>
              </a:rPr>
              <a:t>Oligoprogression</a:t>
            </a:r>
            <a:r>
              <a:rPr lang="en-US" sz="2200">
                <a:ea typeface="+mn-lt"/>
                <a:cs typeface="+mn-lt"/>
              </a:rPr>
              <a:t> (≤5) in breast or NSCLC completing 1</a:t>
            </a:r>
            <a:r>
              <a:rPr lang="en-US" sz="2200" baseline="30000">
                <a:ea typeface="+mn-lt"/>
                <a:cs typeface="+mn-lt"/>
              </a:rPr>
              <a:t>st</a:t>
            </a:r>
            <a:r>
              <a:rPr lang="en-US" sz="2200">
                <a:ea typeface="+mn-lt"/>
                <a:cs typeface="+mn-lt"/>
              </a:rPr>
              <a:t> line systemic therapy</a:t>
            </a:r>
          </a:p>
          <a:p>
            <a:pPr marL="232410" indent="-232410"/>
            <a:r>
              <a:rPr lang="en-US" sz="2200">
                <a:ea typeface="+mn-lt"/>
                <a:cs typeface="+mn-lt"/>
              </a:rPr>
              <a:t>Exclusion: </a:t>
            </a:r>
            <a:r>
              <a:rPr lang="en-US" sz="2200" err="1">
                <a:ea typeface="+mn-lt"/>
                <a:cs typeface="+mn-lt"/>
              </a:rPr>
              <a:t>lepto</a:t>
            </a:r>
            <a:r>
              <a:rPr lang="en-US" sz="2200">
                <a:ea typeface="+mn-lt"/>
                <a:cs typeface="+mn-lt"/>
              </a:rPr>
              <a:t>, re-RT to the same tumor location</a:t>
            </a:r>
          </a:p>
          <a:p>
            <a:pPr marL="232410" indent="-232410"/>
            <a:r>
              <a:rPr lang="en-US" sz="2200">
                <a:ea typeface="+mn-lt"/>
                <a:cs typeface="+mn-lt"/>
              </a:rPr>
              <a:t>Patients were stratified based on # </a:t>
            </a:r>
            <a:r>
              <a:rPr lang="en-US" sz="2200" err="1">
                <a:ea typeface="+mn-lt"/>
                <a:cs typeface="+mn-lt"/>
              </a:rPr>
              <a:t>oligoprogressive</a:t>
            </a:r>
            <a:r>
              <a:rPr lang="en-US" sz="2200">
                <a:ea typeface="+mn-lt"/>
                <a:cs typeface="+mn-lt"/>
              </a:rPr>
              <a:t> sites: </a:t>
            </a:r>
          </a:p>
          <a:p>
            <a:pPr marL="632460" lvl="1" indent="-232410"/>
            <a:r>
              <a:rPr lang="en-US" sz="1800">
                <a:ea typeface="+mn-lt"/>
                <a:cs typeface="+mn-lt"/>
              </a:rPr>
              <a:t>1 vs 2-5; receptor or driver genetic alteration status</a:t>
            </a:r>
          </a:p>
          <a:p>
            <a:pPr marL="232410" indent="-232410"/>
            <a:r>
              <a:rPr lang="en-US" sz="2200">
                <a:ea typeface="+mn-lt"/>
                <a:cs typeface="+mn-lt"/>
              </a:rPr>
              <a:t>SBRT doses: 27-30Gy in 3 </a:t>
            </a:r>
            <a:r>
              <a:rPr lang="en-US" sz="2200" err="1">
                <a:ea typeface="+mn-lt"/>
                <a:cs typeface="+mn-lt"/>
              </a:rPr>
              <a:t>fxn</a:t>
            </a:r>
            <a:r>
              <a:rPr lang="en-US" sz="2200">
                <a:ea typeface="+mn-lt"/>
                <a:cs typeface="+mn-lt"/>
              </a:rPr>
              <a:t>; 30-50Gy in 5 </a:t>
            </a:r>
            <a:r>
              <a:rPr lang="en-US" sz="2200" err="1">
                <a:ea typeface="+mn-lt"/>
                <a:cs typeface="+mn-lt"/>
              </a:rPr>
              <a:t>fxn</a:t>
            </a:r>
            <a:endParaRPr lang="en-US" sz="2200">
              <a:ea typeface="+mn-lt"/>
              <a:cs typeface="+mn-lt"/>
            </a:endParaRPr>
          </a:p>
        </p:txBody>
      </p:sp>
      <p:sp>
        <p:nvSpPr>
          <p:cNvPr id="4" name="Title 3"/>
          <p:cNvSpPr>
            <a:spLocks noGrp="1"/>
          </p:cNvSpPr>
          <p:nvPr>
            <p:ph type="title"/>
          </p:nvPr>
        </p:nvSpPr>
        <p:spPr>
          <a:xfrm>
            <a:off x="-168965" y="107970"/>
            <a:ext cx="9481930" cy="695496"/>
          </a:xfrm>
        </p:spPr>
        <p:txBody>
          <a:bodyPr/>
          <a:lstStyle/>
          <a:p>
            <a:r>
              <a:rPr lang="en-US" sz="2400" b="1"/>
              <a:t>CURB (</a:t>
            </a:r>
            <a:r>
              <a:rPr lang="en-US" sz="2400" b="1">
                <a:ea typeface="+mn-lt"/>
                <a:cs typeface="+mn-lt"/>
              </a:rPr>
              <a:t>consolidative use of radiotherapy to block </a:t>
            </a:r>
            <a:r>
              <a:rPr lang="en-US" sz="2400" b="1" err="1">
                <a:ea typeface="+mn-lt"/>
                <a:cs typeface="+mn-lt"/>
              </a:rPr>
              <a:t>oligoprogression</a:t>
            </a:r>
            <a:r>
              <a:rPr lang="en-US" sz="2400" b="1">
                <a:ea typeface="+mn-lt"/>
                <a:cs typeface="+mn-lt"/>
              </a:rPr>
              <a:t>) </a:t>
            </a:r>
            <a:r>
              <a:rPr lang="en-US" sz="2400" b="1"/>
              <a:t>Trial  </a:t>
            </a:r>
          </a:p>
        </p:txBody>
      </p:sp>
      <p:sp>
        <p:nvSpPr>
          <p:cNvPr id="3" name="TextBox 2">
            <a:extLst>
              <a:ext uri="{FF2B5EF4-FFF2-40B4-BE49-F238E27FC236}">
                <a16:creationId xmlns:a16="http://schemas.microsoft.com/office/drawing/2014/main" id="{3DF6C1A9-5EBB-4057-8C3B-0F0D3BD1D7BC}"/>
              </a:ext>
            </a:extLst>
          </p:cNvPr>
          <p:cNvSpPr txBox="1"/>
          <p:nvPr/>
        </p:nvSpPr>
        <p:spPr>
          <a:xfrm>
            <a:off x="7127599" y="4074734"/>
            <a:ext cx="3647661" cy="276999"/>
          </a:xfrm>
          <a:prstGeom prst="rect">
            <a:avLst/>
          </a:prstGeom>
          <a:noFill/>
        </p:spPr>
        <p:txBody>
          <a:bodyPr wrap="square" rtlCol="0">
            <a:spAutoFit/>
          </a:bodyPr>
          <a:lstStyle/>
          <a:p>
            <a:r>
              <a:rPr lang="en-US" sz="1200"/>
              <a:t>Tsai CJ et al, Lancet 2024</a:t>
            </a:r>
          </a:p>
        </p:txBody>
      </p:sp>
    </p:spTree>
    <p:extLst>
      <p:ext uri="{BB962C8B-B14F-4D97-AF65-F5344CB8AC3E}">
        <p14:creationId xmlns:p14="http://schemas.microsoft.com/office/powerpoint/2010/main" val="31630919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itle 58">
            <a:extLst>
              <a:ext uri="{FF2B5EF4-FFF2-40B4-BE49-F238E27FC236}">
                <a16:creationId xmlns:a16="http://schemas.microsoft.com/office/drawing/2014/main" id="{D8280C29-3479-B608-37C6-31484C2FE753}"/>
              </a:ext>
            </a:extLst>
          </p:cNvPr>
          <p:cNvSpPr>
            <a:spLocks noGrp="1"/>
          </p:cNvSpPr>
          <p:nvPr>
            <p:ph type="title"/>
          </p:nvPr>
        </p:nvSpPr>
        <p:spPr/>
        <p:txBody>
          <a:bodyPr/>
          <a:lstStyle/>
          <a:p>
            <a:r>
              <a:rPr lang="en-US" sz="2800" b="1">
                <a:solidFill>
                  <a:srgbClr val="002E51"/>
                </a:solidFill>
              </a:rPr>
              <a:t>5-year OS: </a:t>
            </a:r>
            <a:r>
              <a:rPr lang="en-US" sz="2800" b="1" err="1">
                <a:solidFill>
                  <a:srgbClr val="002E51"/>
                </a:solidFill>
              </a:rPr>
              <a:t>Imbrella</a:t>
            </a:r>
            <a:r>
              <a:rPr lang="en-US" sz="2800" b="1">
                <a:solidFill>
                  <a:srgbClr val="002E51"/>
                </a:solidFill>
              </a:rPr>
              <a:t> A Extension Study</a:t>
            </a:r>
          </a:p>
        </p:txBody>
      </p:sp>
      <p:grpSp>
        <p:nvGrpSpPr>
          <p:cNvPr id="4" name="object 4"/>
          <p:cNvGrpSpPr/>
          <p:nvPr/>
        </p:nvGrpSpPr>
        <p:grpSpPr>
          <a:xfrm>
            <a:off x="2580036" y="2636141"/>
            <a:ext cx="921068" cy="1595438"/>
            <a:chOff x="3440048" y="3511680"/>
            <a:chExt cx="1228090" cy="2127250"/>
          </a:xfrm>
        </p:grpSpPr>
        <p:sp>
          <p:nvSpPr>
            <p:cNvPr id="5" name="object 5"/>
            <p:cNvSpPr/>
            <p:nvPr/>
          </p:nvSpPr>
          <p:spPr>
            <a:xfrm>
              <a:off x="4446269" y="5065014"/>
              <a:ext cx="150495" cy="0"/>
            </a:xfrm>
            <a:custGeom>
              <a:avLst/>
              <a:gdLst/>
              <a:ahLst/>
              <a:cxnLst/>
              <a:rect l="l" t="t" r="r" b="b"/>
              <a:pathLst>
                <a:path w="150495">
                  <a:moveTo>
                    <a:pt x="0" y="0"/>
                  </a:moveTo>
                  <a:lnTo>
                    <a:pt x="149961" y="0"/>
                  </a:lnTo>
                </a:path>
              </a:pathLst>
            </a:custGeom>
            <a:ln w="28575">
              <a:solidFill>
                <a:srgbClr val="000000"/>
              </a:solidFill>
            </a:ln>
          </p:spPr>
          <p:txBody>
            <a:bodyPr wrap="square" lIns="0" tIns="0" rIns="0" bIns="0" rtlCol="0"/>
            <a:lstStyle/>
            <a:p>
              <a:endParaRPr sz="1800"/>
            </a:p>
          </p:txBody>
        </p:sp>
        <p:sp>
          <p:nvSpPr>
            <p:cNvPr id="6" name="object 6"/>
            <p:cNvSpPr/>
            <p:nvPr/>
          </p:nvSpPr>
          <p:spPr>
            <a:xfrm>
              <a:off x="4581947" y="5022154"/>
              <a:ext cx="85725" cy="85725"/>
            </a:xfrm>
            <a:custGeom>
              <a:avLst/>
              <a:gdLst/>
              <a:ahLst/>
              <a:cxnLst/>
              <a:rect l="l" t="t" r="r" b="b"/>
              <a:pathLst>
                <a:path w="85725" h="85725">
                  <a:moveTo>
                    <a:pt x="0" y="0"/>
                  </a:moveTo>
                  <a:lnTo>
                    <a:pt x="0" y="85725"/>
                  </a:lnTo>
                  <a:lnTo>
                    <a:pt x="85725" y="42862"/>
                  </a:lnTo>
                  <a:lnTo>
                    <a:pt x="0" y="0"/>
                  </a:lnTo>
                  <a:close/>
                </a:path>
              </a:pathLst>
            </a:custGeom>
            <a:solidFill>
              <a:srgbClr val="000000"/>
            </a:solidFill>
          </p:spPr>
          <p:txBody>
            <a:bodyPr wrap="square" lIns="0" tIns="0" rIns="0" bIns="0" rtlCol="0"/>
            <a:lstStyle/>
            <a:p>
              <a:endParaRPr sz="1800"/>
            </a:p>
          </p:txBody>
        </p:sp>
        <p:sp>
          <p:nvSpPr>
            <p:cNvPr id="7" name="object 7"/>
            <p:cNvSpPr/>
            <p:nvPr/>
          </p:nvSpPr>
          <p:spPr>
            <a:xfrm>
              <a:off x="4446269" y="4106418"/>
              <a:ext cx="150495" cy="0"/>
            </a:xfrm>
            <a:custGeom>
              <a:avLst/>
              <a:gdLst/>
              <a:ahLst/>
              <a:cxnLst/>
              <a:rect l="l" t="t" r="r" b="b"/>
              <a:pathLst>
                <a:path w="150495">
                  <a:moveTo>
                    <a:pt x="0" y="0"/>
                  </a:moveTo>
                  <a:lnTo>
                    <a:pt x="149961" y="0"/>
                  </a:lnTo>
                </a:path>
              </a:pathLst>
            </a:custGeom>
            <a:ln w="28575">
              <a:solidFill>
                <a:srgbClr val="000000"/>
              </a:solidFill>
            </a:ln>
          </p:spPr>
          <p:txBody>
            <a:bodyPr wrap="square" lIns="0" tIns="0" rIns="0" bIns="0" rtlCol="0"/>
            <a:lstStyle/>
            <a:p>
              <a:endParaRPr sz="1800"/>
            </a:p>
          </p:txBody>
        </p:sp>
        <p:sp>
          <p:nvSpPr>
            <p:cNvPr id="8" name="object 8"/>
            <p:cNvSpPr/>
            <p:nvPr/>
          </p:nvSpPr>
          <p:spPr>
            <a:xfrm>
              <a:off x="4581947" y="4063551"/>
              <a:ext cx="85725" cy="85725"/>
            </a:xfrm>
            <a:custGeom>
              <a:avLst/>
              <a:gdLst/>
              <a:ahLst/>
              <a:cxnLst/>
              <a:rect l="l" t="t" r="r" b="b"/>
              <a:pathLst>
                <a:path w="85725" h="85725">
                  <a:moveTo>
                    <a:pt x="0" y="0"/>
                  </a:moveTo>
                  <a:lnTo>
                    <a:pt x="0" y="85725"/>
                  </a:lnTo>
                  <a:lnTo>
                    <a:pt x="85725" y="42862"/>
                  </a:lnTo>
                  <a:lnTo>
                    <a:pt x="0" y="0"/>
                  </a:lnTo>
                  <a:close/>
                </a:path>
              </a:pathLst>
            </a:custGeom>
            <a:solidFill>
              <a:srgbClr val="000000"/>
            </a:solidFill>
          </p:spPr>
          <p:txBody>
            <a:bodyPr wrap="square" lIns="0" tIns="0" rIns="0" bIns="0" rtlCol="0"/>
            <a:lstStyle/>
            <a:p>
              <a:endParaRPr sz="1800"/>
            </a:p>
          </p:txBody>
        </p:sp>
        <p:sp>
          <p:nvSpPr>
            <p:cNvPr id="9" name="object 9"/>
            <p:cNvSpPr/>
            <p:nvPr/>
          </p:nvSpPr>
          <p:spPr>
            <a:xfrm>
              <a:off x="4341875" y="3617976"/>
              <a:ext cx="207645" cy="1949450"/>
            </a:xfrm>
            <a:custGeom>
              <a:avLst/>
              <a:gdLst/>
              <a:ahLst/>
              <a:cxnLst/>
              <a:rect l="l" t="t" r="r" b="b"/>
              <a:pathLst>
                <a:path w="207645" h="1949450">
                  <a:moveTo>
                    <a:pt x="0" y="0"/>
                  </a:moveTo>
                  <a:lnTo>
                    <a:pt x="0" y="1949195"/>
                  </a:lnTo>
                  <a:lnTo>
                    <a:pt x="207264" y="974597"/>
                  </a:lnTo>
                  <a:lnTo>
                    <a:pt x="0" y="0"/>
                  </a:lnTo>
                  <a:close/>
                </a:path>
              </a:pathLst>
            </a:custGeom>
            <a:solidFill>
              <a:srgbClr val="BEBEBE"/>
            </a:solidFill>
          </p:spPr>
          <p:txBody>
            <a:bodyPr wrap="square" lIns="0" tIns="0" rIns="0" bIns="0" rtlCol="0"/>
            <a:lstStyle/>
            <a:p>
              <a:endParaRPr sz="1800"/>
            </a:p>
          </p:txBody>
        </p:sp>
        <p:sp>
          <p:nvSpPr>
            <p:cNvPr id="10" name="object 10"/>
            <p:cNvSpPr/>
            <p:nvPr/>
          </p:nvSpPr>
          <p:spPr>
            <a:xfrm>
              <a:off x="3449573" y="3521205"/>
              <a:ext cx="885825" cy="2108200"/>
            </a:xfrm>
            <a:custGeom>
              <a:avLst/>
              <a:gdLst/>
              <a:ahLst/>
              <a:cxnLst/>
              <a:rect l="l" t="t" r="r" b="b"/>
              <a:pathLst>
                <a:path w="885825" h="2108200">
                  <a:moveTo>
                    <a:pt x="737870" y="0"/>
                  </a:moveTo>
                  <a:lnTo>
                    <a:pt x="147574" y="0"/>
                  </a:lnTo>
                  <a:lnTo>
                    <a:pt x="100931" y="7522"/>
                  </a:lnTo>
                  <a:lnTo>
                    <a:pt x="60421" y="28471"/>
                  </a:lnTo>
                  <a:lnTo>
                    <a:pt x="28475" y="60416"/>
                  </a:lnTo>
                  <a:lnTo>
                    <a:pt x="7524" y="100927"/>
                  </a:lnTo>
                  <a:lnTo>
                    <a:pt x="0" y="147573"/>
                  </a:lnTo>
                  <a:lnTo>
                    <a:pt x="0" y="1960105"/>
                  </a:lnTo>
                  <a:lnTo>
                    <a:pt x="7524" y="2006753"/>
                  </a:lnTo>
                  <a:lnTo>
                    <a:pt x="28475" y="2047267"/>
                  </a:lnTo>
                  <a:lnTo>
                    <a:pt x="60421" y="2079215"/>
                  </a:lnTo>
                  <a:lnTo>
                    <a:pt x="100931" y="2100167"/>
                  </a:lnTo>
                  <a:lnTo>
                    <a:pt x="147574" y="2107691"/>
                  </a:lnTo>
                  <a:lnTo>
                    <a:pt x="737870" y="2107691"/>
                  </a:lnTo>
                  <a:lnTo>
                    <a:pt x="784512" y="2100167"/>
                  </a:lnTo>
                  <a:lnTo>
                    <a:pt x="825022" y="2079215"/>
                  </a:lnTo>
                  <a:lnTo>
                    <a:pt x="856968" y="2047267"/>
                  </a:lnTo>
                  <a:lnTo>
                    <a:pt x="877919" y="2006753"/>
                  </a:lnTo>
                  <a:lnTo>
                    <a:pt x="885444" y="1960105"/>
                  </a:lnTo>
                  <a:lnTo>
                    <a:pt x="885444" y="147573"/>
                  </a:lnTo>
                  <a:lnTo>
                    <a:pt x="877919" y="100927"/>
                  </a:lnTo>
                  <a:lnTo>
                    <a:pt x="856968" y="60416"/>
                  </a:lnTo>
                  <a:lnTo>
                    <a:pt x="825022" y="28471"/>
                  </a:lnTo>
                  <a:lnTo>
                    <a:pt x="784512" y="7522"/>
                  </a:lnTo>
                  <a:lnTo>
                    <a:pt x="737870" y="0"/>
                  </a:lnTo>
                  <a:close/>
                </a:path>
              </a:pathLst>
            </a:custGeom>
            <a:solidFill>
              <a:srgbClr val="E7E6E6"/>
            </a:solidFill>
          </p:spPr>
          <p:txBody>
            <a:bodyPr wrap="square" lIns="0" tIns="0" rIns="0" bIns="0" rtlCol="0"/>
            <a:lstStyle/>
            <a:p>
              <a:endParaRPr sz="1800"/>
            </a:p>
          </p:txBody>
        </p:sp>
        <p:sp>
          <p:nvSpPr>
            <p:cNvPr id="11" name="object 11"/>
            <p:cNvSpPr/>
            <p:nvPr/>
          </p:nvSpPr>
          <p:spPr>
            <a:xfrm>
              <a:off x="3449573" y="3521205"/>
              <a:ext cx="885825" cy="2108200"/>
            </a:xfrm>
            <a:custGeom>
              <a:avLst/>
              <a:gdLst/>
              <a:ahLst/>
              <a:cxnLst/>
              <a:rect l="l" t="t" r="r" b="b"/>
              <a:pathLst>
                <a:path w="885825" h="2108200">
                  <a:moveTo>
                    <a:pt x="0" y="147573"/>
                  </a:moveTo>
                  <a:lnTo>
                    <a:pt x="7524" y="100927"/>
                  </a:lnTo>
                  <a:lnTo>
                    <a:pt x="28475" y="60416"/>
                  </a:lnTo>
                  <a:lnTo>
                    <a:pt x="60421" y="28471"/>
                  </a:lnTo>
                  <a:lnTo>
                    <a:pt x="100931" y="7522"/>
                  </a:lnTo>
                  <a:lnTo>
                    <a:pt x="147574" y="0"/>
                  </a:lnTo>
                  <a:lnTo>
                    <a:pt x="737870" y="0"/>
                  </a:lnTo>
                  <a:lnTo>
                    <a:pt x="784512" y="7522"/>
                  </a:lnTo>
                  <a:lnTo>
                    <a:pt x="825022" y="28471"/>
                  </a:lnTo>
                  <a:lnTo>
                    <a:pt x="856968" y="60416"/>
                  </a:lnTo>
                  <a:lnTo>
                    <a:pt x="877919" y="100927"/>
                  </a:lnTo>
                  <a:lnTo>
                    <a:pt x="885444" y="147573"/>
                  </a:lnTo>
                  <a:lnTo>
                    <a:pt x="885444" y="1960105"/>
                  </a:lnTo>
                  <a:lnTo>
                    <a:pt x="877919" y="2006753"/>
                  </a:lnTo>
                  <a:lnTo>
                    <a:pt x="856968" y="2047267"/>
                  </a:lnTo>
                  <a:lnTo>
                    <a:pt x="825022" y="2079215"/>
                  </a:lnTo>
                  <a:lnTo>
                    <a:pt x="784512" y="2100167"/>
                  </a:lnTo>
                  <a:lnTo>
                    <a:pt x="737870" y="2107691"/>
                  </a:lnTo>
                  <a:lnTo>
                    <a:pt x="147574" y="2107691"/>
                  </a:lnTo>
                  <a:lnTo>
                    <a:pt x="100931" y="2100167"/>
                  </a:lnTo>
                  <a:lnTo>
                    <a:pt x="60421" y="2079215"/>
                  </a:lnTo>
                  <a:lnTo>
                    <a:pt x="28475" y="2047267"/>
                  </a:lnTo>
                  <a:lnTo>
                    <a:pt x="7524" y="2006753"/>
                  </a:lnTo>
                  <a:lnTo>
                    <a:pt x="0" y="1960105"/>
                  </a:lnTo>
                  <a:lnTo>
                    <a:pt x="0" y="147573"/>
                  </a:lnTo>
                  <a:close/>
                </a:path>
              </a:pathLst>
            </a:custGeom>
            <a:ln w="19050">
              <a:solidFill>
                <a:srgbClr val="D9D9D9"/>
              </a:solidFill>
            </a:ln>
          </p:spPr>
          <p:txBody>
            <a:bodyPr wrap="square" lIns="0" tIns="0" rIns="0" bIns="0" rtlCol="0"/>
            <a:lstStyle/>
            <a:p>
              <a:endParaRPr sz="1800"/>
            </a:p>
          </p:txBody>
        </p:sp>
      </p:grpSp>
      <p:sp>
        <p:nvSpPr>
          <p:cNvPr id="12" name="object 12"/>
          <p:cNvSpPr txBox="1"/>
          <p:nvPr/>
        </p:nvSpPr>
        <p:spPr>
          <a:xfrm>
            <a:off x="2627503" y="3013897"/>
            <a:ext cx="582454" cy="817531"/>
          </a:xfrm>
          <a:prstGeom prst="rect">
            <a:avLst/>
          </a:prstGeom>
        </p:spPr>
        <p:txBody>
          <a:bodyPr vert="horz" wrap="square" lIns="0" tIns="9525" rIns="0" bIns="0" rtlCol="0">
            <a:spAutoFit/>
          </a:bodyPr>
          <a:lstStyle/>
          <a:p>
            <a:pPr marL="49054" marR="43814" algn="ctr">
              <a:spcBef>
                <a:spcPts val="75"/>
              </a:spcBef>
            </a:pPr>
            <a:r>
              <a:rPr sz="1050" b="1" spc="-64">
                <a:latin typeface="Arial"/>
                <a:cs typeface="Arial"/>
              </a:rPr>
              <a:t>Updated </a:t>
            </a:r>
            <a:r>
              <a:rPr sz="1050" b="1" spc="-19">
                <a:latin typeface="Arial"/>
                <a:cs typeface="Arial"/>
              </a:rPr>
              <a:t>OS</a:t>
            </a:r>
            <a:endParaRPr sz="1050">
              <a:latin typeface="Arial"/>
              <a:cs typeface="Arial"/>
            </a:endParaRPr>
          </a:p>
          <a:p>
            <a:pPr marL="28575" marR="22860" algn="ctr">
              <a:spcBef>
                <a:spcPts val="4"/>
              </a:spcBef>
            </a:pPr>
            <a:r>
              <a:rPr sz="1050" b="1" spc="-8">
                <a:latin typeface="Arial"/>
                <a:cs typeface="Arial"/>
              </a:rPr>
              <a:t>analysis </a:t>
            </a:r>
            <a:r>
              <a:rPr sz="1050" b="1" spc="-15">
                <a:latin typeface="Arial"/>
                <a:cs typeface="Arial"/>
              </a:rPr>
              <a:t>CCOD </a:t>
            </a:r>
            <a:r>
              <a:rPr sz="1050" b="1" spc="-131">
                <a:latin typeface="Arial"/>
                <a:cs typeface="Arial"/>
              </a:rPr>
              <a:t>Jan</a:t>
            </a:r>
            <a:r>
              <a:rPr sz="1050" b="1" spc="-60">
                <a:latin typeface="Arial"/>
                <a:cs typeface="Arial"/>
              </a:rPr>
              <a:t> </a:t>
            </a:r>
            <a:r>
              <a:rPr sz="1050" b="1" spc="-53">
                <a:latin typeface="Arial"/>
                <a:cs typeface="Arial"/>
              </a:rPr>
              <a:t>2019</a:t>
            </a:r>
            <a:r>
              <a:rPr sz="1013" b="1" spc="-78" baseline="24691">
                <a:latin typeface="Arial"/>
                <a:cs typeface="Arial"/>
              </a:rPr>
              <a:t>2</a:t>
            </a:r>
            <a:endParaRPr sz="1013" baseline="24691">
              <a:latin typeface="Arial"/>
              <a:cs typeface="Arial"/>
            </a:endParaRPr>
          </a:p>
        </p:txBody>
      </p:sp>
      <p:grpSp>
        <p:nvGrpSpPr>
          <p:cNvPr id="13" name="object 13"/>
          <p:cNvGrpSpPr/>
          <p:nvPr/>
        </p:nvGrpSpPr>
        <p:grpSpPr>
          <a:xfrm>
            <a:off x="3489722" y="3516108"/>
            <a:ext cx="792956" cy="571500"/>
            <a:chOff x="4652962" y="4684969"/>
            <a:chExt cx="1057275" cy="762000"/>
          </a:xfrm>
        </p:grpSpPr>
        <p:sp>
          <p:nvSpPr>
            <p:cNvPr id="14" name="object 14"/>
            <p:cNvSpPr/>
            <p:nvPr/>
          </p:nvSpPr>
          <p:spPr>
            <a:xfrm>
              <a:off x="4667250" y="4699256"/>
              <a:ext cx="1028700" cy="733425"/>
            </a:xfrm>
            <a:custGeom>
              <a:avLst/>
              <a:gdLst/>
              <a:ahLst/>
              <a:cxnLst/>
              <a:rect l="l" t="t" r="r" b="b"/>
              <a:pathLst>
                <a:path w="1028700" h="733425">
                  <a:moveTo>
                    <a:pt x="906526" y="0"/>
                  </a:moveTo>
                  <a:lnTo>
                    <a:pt x="122173" y="0"/>
                  </a:lnTo>
                  <a:lnTo>
                    <a:pt x="74618" y="9601"/>
                  </a:lnTo>
                  <a:lnTo>
                    <a:pt x="35783" y="35783"/>
                  </a:lnTo>
                  <a:lnTo>
                    <a:pt x="9601" y="74618"/>
                  </a:lnTo>
                  <a:lnTo>
                    <a:pt x="0" y="122174"/>
                  </a:lnTo>
                  <a:lnTo>
                    <a:pt x="0" y="610870"/>
                  </a:lnTo>
                  <a:lnTo>
                    <a:pt x="9601" y="658425"/>
                  </a:lnTo>
                  <a:lnTo>
                    <a:pt x="35783" y="697260"/>
                  </a:lnTo>
                  <a:lnTo>
                    <a:pt x="74618" y="723442"/>
                  </a:lnTo>
                  <a:lnTo>
                    <a:pt x="122173" y="733044"/>
                  </a:lnTo>
                  <a:lnTo>
                    <a:pt x="906526" y="733044"/>
                  </a:lnTo>
                  <a:lnTo>
                    <a:pt x="954081" y="723442"/>
                  </a:lnTo>
                  <a:lnTo>
                    <a:pt x="992916" y="697260"/>
                  </a:lnTo>
                  <a:lnTo>
                    <a:pt x="1019098" y="658425"/>
                  </a:lnTo>
                  <a:lnTo>
                    <a:pt x="1028700" y="610870"/>
                  </a:lnTo>
                  <a:lnTo>
                    <a:pt x="1028700" y="122174"/>
                  </a:lnTo>
                  <a:lnTo>
                    <a:pt x="1019098" y="74618"/>
                  </a:lnTo>
                  <a:lnTo>
                    <a:pt x="992916" y="35783"/>
                  </a:lnTo>
                  <a:lnTo>
                    <a:pt x="954081" y="9601"/>
                  </a:lnTo>
                  <a:lnTo>
                    <a:pt x="906526" y="0"/>
                  </a:lnTo>
                  <a:close/>
                </a:path>
              </a:pathLst>
            </a:custGeom>
            <a:solidFill>
              <a:srgbClr val="FFFFFF"/>
            </a:solidFill>
          </p:spPr>
          <p:txBody>
            <a:bodyPr wrap="square" lIns="0" tIns="0" rIns="0" bIns="0" rtlCol="0"/>
            <a:lstStyle/>
            <a:p>
              <a:endParaRPr sz="1800"/>
            </a:p>
          </p:txBody>
        </p:sp>
        <p:sp>
          <p:nvSpPr>
            <p:cNvPr id="15" name="object 15"/>
            <p:cNvSpPr/>
            <p:nvPr/>
          </p:nvSpPr>
          <p:spPr>
            <a:xfrm>
              <a:off x="4667250" y="4699256"/>
              <a:ext cx="1028700" cy="733425"/>
            </a:xfrm>
            <a:custGeom>
              <a:avLst/>
              <a:gdLst/>
              <a:ahLst/>
              <a:cxnLst/>
              <a:rect l="l" t="t" r="r" b="b"/>
              <a:pathLst>
                <a:path w="1028700" h="733425">
                  <a:moveTo>
                    <a:pt x="0" y="122174"/>
                  </a:moveTo>
                  <a:lnTo>
                    <a:pt x="9601" y="74618"/>
                  </a:lnTo>
                  <a:lnTo>
                    <a:pt x="35783" y="35783"/>
                  </a:lnTo>
                  <a:lnTo>
                    <a:pt x="74618" y="9601"/>
                  </a:lnTo>
                  <a:lnTo>
                    <a:pt x="122173" y="0"/>
                  </a:lnTo>
                  <a:lnTo>
                    <a:pt x="906526" y="0"/>
                  </a:lnTo>
                  <a:lnTo>
                    <a:pt x="954081" y="9601"/>
                  </a:lnTo>
                  <a:lnTo>
                    <a:pt x="992916" y="35783"/>
                  </a:lnTo>
                  <a:lnTo>
                    <a:pt x="1019098" y="74618"/>
                  </a:lnTo>
                  <a:lnTo>
                    <a:pt x="1028700" y="122174"/>
                  </a:lnTo>
                  <a:lnTo>
                    <a:pt x="1028700" y="610870"/>
                  </a:lnTo>
                  <a:lnTo>
                    <a:pt x="1019098" y="658425"/>
                  </a:lnTo>
                  <a:lnTo>
                    <a:pt x="992916" y="697260"/>
                  </a:lnTo>
                  <a:lnTo>
                    <a:pt x="954081" y="723442"/>
                  </a:lnTo>
                  <a:lnTo>
                    <a:pt x="906526" y="733044"/>
                  </a:lnTo>
                  <a:lnTo>
                    <a:pt x="122173" y="733044"/>
                  </a:lnTo>
                  <a:lnTo>
                    <a:pt x="74618" y="723442"/>
                  </a:lnTo>
                  <a:lnTo>
                    <a:pt x="35783" y="697260"/>
                  </a:lnTo>
                  <a:lnTo>
                    <a:pt x="9601" y="658425"/>
                  </a:lnTo>
                  <a:lnTo>
                    <a:pt x="0" y="610870"/>
                  </a:lnTo>
                  <a:lnTo>
                    <a:pt x="0" y="122174"/>
                  </a:lnTo>
                  <a:close/>
                </a:path>
              </a:pathLst>
            </a:custGeom>
            <a:ln w="28575">
              <a:solidFill>
                <a:srgbClr val="C00000"/>
              </a:solidFill>
            </a:ln>
          </p:spPr>
          <p:txBody>
            <a:bodyPr wrap="square" lIns="0" tIns="0" rIns="0" bIns="0" rtlCol="0"/>
            <a:lstStyle/>
            <a:p>
              <a:endParaRPr sz="1800"/>
            </a:p>
          </p:txBody>
        </p:sp>
      </p:grpSp>
      <p:sp>
        <p:nvSpPr>
          <p:cNvPr id="16" name="object 16"/>
          <p:cNvSpPr txBox="1"/>
          <p:nvPr/>
        </p:nvSpPr>
        <p:spPr>
          <a:xfrm>
            <a:off x="3606155" y="3542409"/>
            <a:ext cx="560070" cy="494366"/>
          </a:xfrm>
          <a:prstGeom prst="rect">
            <a:avLst/>
          </a:prstGeom>
        </p:spPr>
        <p:txBody>
          <a:bodyPr vert="horz" wrap="square" lIns="0" tIns="9525" rIns="0" bIns="0" rtlCol="0">
            <a:spAutoFit/>
          </a:bodyPr>
          <a:lstStyle/>
          <a:p>
            <a:pPr marL="9049" marR="3810" indent="-476" algn="ctr">
              <a:spcBef>
                <a:spcPts val="75"/>
              </a:spcBef>
            </a:pPr>
            <a:r>
              <a:rPr sz="1050" b="1" spc="-8">
                <a:latin typeface="Arial"/>
                <a:cs typeface="Arial"/>
              </a:rPr>
              <a:t>Placebo </a:t>
            </a:r>
            <a:r>
              <a:rPr sz="1050" spc="-116">
                <a:latin typeface="Arial"/>
                <a:cs typeface="Arial"/>
              </a:rPr>
              <a:t>LPLV:</a:t>
            </a:r>
            <a:r>
              <a:rPr sz="1050" spc="-53">
                <a:latin typeface="Arial"/>
                <a:cs typeface="Arial"/>
              </a:rPr>
              <a:t> </a:t>
            </a:r>
            <a:r>
              <a:rPr sz="1050" spc="-56">
                <a:latin typeface="Arial"/>
                <a:cs typeface="Arial"/>
              </a:rPr>
              <a:t>Nov </a:t>
            </a:r>
            <a:r>
              <a:rPr sz="1050" spc="-15">
                <a:latin typeface="Arial"/>
                <a:cs typeface="Arial"/>
              </a:rPr>
              <a:t>2019</a:t>
            </a:r>
            <a:endParaRPr sz="1050">
              <a:latin typeface="Arial"/>
              <a:cs typeface="Arial"/>
            </a:endParaRPr>
          </a:p>
        </p:txBody>
      </p:sp>
      <p:grpSp>
        <p:nvGrpSpPr>
          <p:cNvPr id="17" name="object 17"/>
          <p:cNvGrpSpPr/>
          <p:nvPr/>
        </p:nvGrpSpPr>
        <p:grpSpPr>
          <a:xfrm>
            <a:off x="3489722" y="2791445"/>
            <a:ext cx="1011555" cy="589598"/>
            <a:chOff x="4652962" y="3718752"/>
            <a:chExt cx="1348740" cy="786130"/>
          </a:xfrm>
        </p:grpSpPr>
        <p:sp>
          <p:nvSpPr>
            <p:cNvPr id="18" name="object 18"/>
            <p:cNvSpPr/>
            <p:nvPr/>
          </p:nvSpPr>
          <p:spPr>
            <a:xfrm>
              <a:off x="4667250" y="3733040"/>
              <a:ext cx="1320165" cy="757555"/>
            </a:xfrm>
            <a:custGeom>
              <a:avLst/>
              <a:gdLst/>
              <a:ahLst/>
              <a:cxnLst/>
              <a:rect l="l" t="t" r="r" b="b"/>
              <a:pathLst>
                <a:path w="1320164" h="757554">
                  <a:moveTo>
                    <a:pt x="1193546" y="0"/>
                  </a:moveTo>
                  <a:lnTo>
                    <a:pt x="126238" y="0"/>
                  </a:lnTo>
                  <a:lnTo>
                    <a:pt x="77098" y="9919"/>
                  </a:lnTo>
                  <a:lnTo>
                    <a:pt x="36972" y="36972"/>
                  </a:lnTo>
                  <a:lnTo>
                    <a:pt x="9919" y="77098"/>
                  </a:lnTo>
                  <a:lnTo>
                    <a:pt x="0" y="126237"/>
                  </a:lnTo>
                  <a:lnTo>
                    <a:pt x="0" y="631190"/>
                  </a:lnTo>
                  <a:lnTo>
                    <a:pt x="9919" y="680323"/>
                  </a:lnTo>
                  <a:lnTo>
                    <a:pt x="36972" y="720450"/>
                  </a:lnTo>
                  <a:lnTo>
                    <a:pt x="77098" y="747506"/>
                  </a:lnTo>
                  <a:lnTo>
                    <a:pt x="126238" y="757428"/>
                  </a:lnTo>
                  <a:lnTo>
                    <a:pt x="1193546" y="757428"/>
                  </a:lnTo>
                  <a:lnTo>
                    <a:pt x="1242685" y="747506"/>
                  </a:lnTo>
                  <a:lnTo>
                    <a:pt x="1282811" y="720450"/>
                  </a:lnTo>
                  <a:lnTo>
                    <a:pt x="1309864" y="680323"/>
                  </a:lnTo>
                  <a:lnTo>
                    <a:pt x="1319784" y="631190"/>
                  </a:lnTo>
                  <a:lnTo>
                    <a:pt x="1319784" y="126237"/>
                  </a:lnTo>
                  <a:lnTo>
                    <a:pt x="1309864" y="77098"/>
                  </a:lnTo>
                  <a:lnTo>
                    <a:pt x="1282811" y="36972"/>
                  </a:lnTo>
                  <a:lnTo>
                    <a:pt x="1242685" y="9919"/>
                  </a:lnTo>
                  <a:lnTo>
                    <a:pt x="1193546" y="0"/>
                  </a:lnTo>
                  <a:close/>
                </a:path>
              </a:pathLst>
            </a:custGeom>
            <a:solidFill>
              <a:srgbClr val="FFFFFF"/>
            </a:solidFill>
          </p:spPr>
          <p:txBody>
            <a:bodyPr wrap="square" lIns="0" tIns="0" rIns="0" bIns="0" rtlCol="0"/>
            <a:lstStyle/>
            <a:p>
              <a:endParaRPr sz="1800"/>
            </a:p>
          </p:txBody>
        </p:sp>
        <p:sp>
          <p:nvSpPr>
            <p:cNvPr id="19" name="object 19"/>
            <p:cNvSpPr/>
            <p:nvPr/>
          </p:nvSpPr>
          <p:spPr>
            <a:xfrm>
              <a:off x="4667250" y="3733040"/>
              <a:ext cx="1320165" cy="757555"/>
            </a:xfrm>
            <a:custGeom>
              <a:avLst/>
              <a:gdLst/>
              <a:ahLst/>
              <a:cxnLst/>
              <a:rect l="l" t="t" r="r" b="b"/>
              <a:pathLst>
                <a:path w="1320164" h="757554">
                  <a:moveTo>
                    <a:pt x="0" y="126237"/>
                  </a:moveTo>
                  <a:lnTo>
                    <a:pt x="9919" y="77098"/>
                  </a:lnTo>
                  <a:lnTo>
                    <a:pt x="36972" y="36972"/>
                  </a:lnTo>
                  <a:lnTo>
                    <a:pt x="77098" y="9919"/>
                  </a:lnTo>
                  <a:lnTo>
                    <a:pt x="126238" y="0"/>
                  </a:lnTo>
                  <a:lnTo>
                    <a:pt x="1193546" y="0"/>
                  </a:lnTo>
                  <a:lnTo>
                    <a:pt x="1242685" y="9919"/>
                  </a:lnTo>
                  <a:lnTo>
                    <a:pt x="1282811" y="36972"/>
                  </a:lnTo>
                  <a:lnTo>
                    <a:pt x="1309864" y="77098"/>
                  </a:lnTo>
                  <a:lnTo>
                    <a:pt x="1319784" y="126237"/>
                  </a:lnTo>
                  <a:lnTo>
                    <a:pt x="1319784" y="631190"/>
                  </a:lnTo>
                  <a:lnTo>
                    <a:pt x="1309864" y="680323"/>
                  </a:lnTo>
                  <a:lnTo>
                    <a:pt x="1282811" y="720450"/>
                  </a:lnTo>
                  <a:lnTo>
                    <a:pt x="1242685" y="747506"/>
                  </a:lnTo>
                  <a:lnTo>
                    <a:pt x="1193546" y="757428"/>
                  </a:lnTo>
                  <a:lnTo>
                    <a:pt x="126238" y="757428"/>
                  </a:lnTo>
                  <a:lnTo>
                    <a:pt x="77098" y="747506"/>
                  </a:lnTo>
                  <a:lnTo>
                    <a:pt x="36972" y="720450"/>
                  </a:lnTo>
                  <a:lnTo>
                    <a:pt x="9919" y="680323"/>
                  </a:lnTo>
                  <a:lnTo>
                    <a:pt x="0" y="631190"/>
                  </a:lnTo>
                  <a:lnTo>
                    <a:pt x="0" y="126237"/>
                  </a:lnTo>
                  <a:close/>
                </a:path>
              </a:pathLst>
            </a:custGeom>
            <a:ln w="28575">
              <a:solidFill>
                <a:srgbClr val="3952A3"/>
              </a:solidFill>
            </a:ln>
          </p:spPr>
          <p:txBody>
            <a:bodyPr wrap="square" lIns="0" tIns="0" rIns="0" bIns="0" rtlCol="0"/>
            <a:lstStyle/>
            <a:p>
              <a:endParaRPr sz="1800"/>
            </a:p>
          </p:txBody>
        </p:sp>
      </p:grpSp>
      <p:sp>
        <p:nvSpPr>
          <p:cNvPr id="20" name="object 20"/>
          <p:cNvSpPr txBox="1"/>
          <p:nvPr/>
        </p:nvSpPr>
        <p:spPr>
          <a:xfrm>
            <a:off x="3602454" y="2906614"/>
            <a:ext cx="784860" cy="332783"/>
          </a:xfrm>
          <a:prstGeom prst="rect">
            <a:avLst/>
          </a:prstGeom>
        </p:spPr>
        <p:txBody>
          <a:bodyPr vert="horz" wrap="square" lIns="0" tIns="9525" rIns="0" bIns="0" rtlCol="0">
            <a:spAutoFit/>
          </a:bodyPr>
          <a:lstStyle/>
          <a:p>
            <a:pPr marL="12859">
              <a:spcBef>
                <a:spcPts val="75"/>
              </a:spcBef>
            </a:pPr>
            <a:r>
              <a:rPr sz="1050" b="1" spc="-64">
                <a:latin typeface="Arial"/>
                <a:cs typeface="Arial"/>
              </a:rPr>
              <a:t>Atezolizumab</a:t>
            </a:r>
            <a:endParaRPr sz="1050">
              <a:latin typeface="Arial"/>
              <a:cs typeface="Arial"/>
            </a:endParaRPr>
          </a:p>
          <a:p>
            <a:pPr marL="9525">
              <a:spcBef>
                <a:spcPts val="4"/>
              </a:spcBef>
            </a:pPr>
            <a:r>
              <a:rPr sz="1050" spc="-116">
                <a:latin typeface="Arial"/>
                <a:cs typeface="Arial"/>
              </a:rPr>
              <a:t>LPLV:</a:t>
            </a:r>
            <a:r>
              <a:rPr sz="1050" spc="-41">
                <a:latin typeface="Arial"/>
                <a:cs typeface="Arial"/>
              </a:rPr>
              <a:t> </a:t>
            </a:r>
            <a:r>
              <a:rPr sz="1050" spc="-83">
                <a:latin typeface="Arial"/>
                <a:cs typeface="Arial"/>
              </a:rPr>
              <a:t>Jul</a:t>
            </a:r>
            <a:r>
              <a:rPr sz="1050" spc="-38">
                <a:latin typeface="Arial"/>
                <a:cs typeface="Arial"/>
              </a:rPr>
              <a:t> 2020</a:t>
            </a:r>
            <a:endParaRPr sz="1050">
              <a:latin typeface="Arial"/>
              <a:cs typeface="Arial"/>
            </a:endParaRPr>
          </a:p>
        </p:txBody>
      </p:sp>
      <p:grpSp>
        <p:nvGrpSpPr>
          <p:cNvPr id="21" name="object 21"/>
          <p:cNvGrpSpPr/>
          <p:nvPr/>
        </p:nvGrpSpPr>
        <p:grpSpPr>
          <a:xfrm>
            <a:off x="5527691" y="2622275"/>
            <a:ext cx="2260759" cy="1152049"/>
            <a:chOff x="7370254" y="3493192"/>
            <a:chExt cx="3014345" cy="1536065"/>
          </a:xfrm>
        </p:grpSpPr>
        <p:sp>
          <p:nvSpPr>
            <p:cNvPr id="22" name="object 22"/>
            <p:cNvSpPr/>
            <p:nvPr/>
          </p:nvSpPr>
          <p:spPr>
            <a:xfrm>
              <a:off x="7384542" y="3507479"/>
              <a:ext cx="2985770" cy="1507490"/>
            </a:xfrm>
            <a:custGeom>
              <a:avLst/>
              <a:gdLst/>
              <a:ahLst/>
              <a:cxnLst/>
              <a:rect l="l" t="t" r="r" b="b"/>
              <a:pathLst>
                <a:path w="2985770" h="1507489">
                  <a:moveTo>
                    <a:pt x="2734297" y="0"/>
                  </a:moveTo>
                  <a:lnTo>
                    <a:pt x="251218" y="0"/>
                  </a:lnTo>
                  <a:lnTo>
                    <a:pt x="206060" y="4047"/>
                  </a:lnTo>
                  <a:lnTo>
                    <a:pt x="163559" y="15717"/>
                  </a:lnTo>
                  <a:lnTo>
                    <a:pt x="124422" y="34300"/>
                  </a:lnTo>
                  <a:lnTo>
                    <a:pt x="89360" y="59086"/>
                  </a:lnTo>
                  <a:lnTo>
                    <a:pt x="59082" y="89365"/>
                  </a:lnTo>
                  <a:lnTo>
                    <a:pt x="34297" y="124428"/>
                  </a:lnTo>
                  <a:lnTo>
                    <a:pt x="15716" y="163564"/>
                  </a:lnTo>
                  <a:lnTo>
                    <a:pt x="4047" y="206064"/>
                  </a:lnTo>
                  <a:lnTo>
                    <a:pt x="0" y="251218"/>
                  </a:lnTo>
                  <a:lnTo>
                    <a:pt x="0" y="1256029"/>
                  </a:lnTo>
                  <a:lnTo>
                    <a:pt x="4047" y="1301183"/>
                  </a:lnTo>
                  <a:lnTo>
                    <a:pt x="15716" y="1343682"/>
                  </a:lnTo>
                  <a:lnTo>
                    <a:pt x="34297" y="1382817"/>
                  </a:lnTo>
                  <a:lnTo>
                    <a:pt x="59082" y="1417877"/>
                  </a:lnTo>
                  <a:lnTo>
                    <a:pt x="89360" y="1448154"/>
                  </a:lnTo>
                  <a:lnTo>
                    <a:pt x="124422" y="1472938"/>
                  </a:lnTo>
                  <a:lnTo>
                    <a:pt x="163559" y="1491519"/>
                  </a:lnTo>
                  <a:lnTo>
                    <a:pt x="206060" y="1503188"/>
                  </a:lnTo>
                  <a:lnTo>
                    <a:pt x="251218" y="1507235"/>
                  </a:lnTo>
                  <a:lnTo>
                    <a:pt x="2734297" y="1507235"/>
                  </a:lnTo>
                  <a:lnTo>
                    <a:pt x="2779455" y="1503188"/>
                  </a:lnTo>
                  <a:lnTo>
                    <a:pt x="2821956" y="1491519"/>
                  </a:lnTo>
                  <a:lnTo>
                    <a:pt x="2861093" y="1472938"/>
                  </a:lnTo>
                  <a:lnTo>
                    <a:pt x="2896155" y="1448154"/>
                  </a:lnTo>
                  <a:lnTo>
                    <a:pt x="2926433" y="1417877"/>
                  </a:lnTo>
                  <a:lnTo>
                    <a:pt x="2951218" y="1382817"/>
                  </a:lnTo>
                  <a:lnTo>
                    <a:pt x="2969799" y="1343682"/>
                  </a:lnTo>
                  <a:lnTo>
                    <a:pt x="2981468" y="1301183"/>
                  </a:lnTo>
                  <a:lnTo>
                    <a:pt x="2985516" y="1256029"/>
                  </a:lnTo>
                  <a:lnTo>
                    <a:pt x="2985516" y="251218"/>
                  </a:lnTo>
                  <a:lnTo>
                    <a:pt x="2981468" y="206064"/>
                  </a:lnTo>
                  <a:lnTo>
                    <a:pt x="2969799" y="163564"/>
                  </a:lnTo>
                  <a:lnTo>
                    <a:pt x="2951218" y="124428"/>
                  </a:lnTo>
                  <a:lnTo>
                    <a:pt x="2926433" y="89365"/>
                  </a:lnTo>
                  <a:lnTo>
                    <a:pt x="2896155" y="59086"/>
                  </a:lnTo>
                  <a:lnTo>
                    <a:pt x="2861093" y="34300"/>
                  </a:lnTo>
                  <a:lnTo>
                    <a:pt x="2821956" y="15717"/>
                  </a:lnTo>
                  <a:lnTo>
                    <a:pt x="2779455" y="4047"/>
                  </a:lnTo>
                  <a:lnTo>
                    <a:pt x="2734297" y="0"/>
                  </a:lnTo>
                  <a:close/>
                </a:path>
              </a:pathLst>
            </a:custGeom>
            <a:solidFill>
              <a:srgbClr val="FFFFFF"/>
            </a:solidFill>
          </p:spPr>
          <p:txBody>
            <a:bodyPr wrap="square" lIns="0" tIns="0" rIns="0" bIns="0" rtlCol="0"/>
            <a:lstStyle/>
            <a:p>
              <a:endParaRPr sz="1800"/>
            </a:p>
          </p:txBody>
        </p:sp>
        <p:sp>
          <p:nvSpPr>
            <p:cNvPr id="23" name="object 23"/>
            <p:cNvSpPr/>
            <p:nvPr/>
          </p:nvSpPr>
          <p:spPr>
            <a:xfrm>
              <a:off x="7384542" y="3507479"/>
              <a:ext cx="2985770" cy="1507490"/>
            </a:xfrm>
            <a:custGeom>
              <a:avLst/>
              <a:gdLst/>
              <a:ahLst/>
              <a:cxnLst/>
              <a:rect l="l" t="t" r="r" b="b"/>
              <a:pathLst>
                <a:path w="2985770" h="1507489">
                  <a:moveTo>
                    <a:pt x="0" y="251218"/>
                  </a:moveTo>
                  <a:lnTo>
                    <a:pt x="4047" y="206064"/>
                  </a:lnTo>
                  <a:lnTo>
                    <a:pt x="15716" y="163564"/>
                  </a:lnTo>
                  <a:lnTo>
                    <a:pt x="34297" y="124428"/>
                  </a:lnTo>
                  <a:lnTo>
                    <a:pt x="59082" y="89365"/>
                  </a:lnTo>
                  <a:lnTo>
                    <a:pt x="89360" y="59086"/>
                  </a:lnTo>
                  <a:lnTo>
                    <a:pt x="124422" y="34300"/>
                  </a:lnTo>
                  <a:lnTo>
                    <a:pt x="163559" y="15717"/>
                  </a:lnTo>
                  <a:lnTo>
                    <a:pt x="206060" y="4047"/>
                  </a:lnTo>
                  <a:lnTo>
                    <a:pt x="251218" y="0"/>
                  </a:lnTo>
                  <a:lnTo>
                    <a:pt x="2734297" y="0"/>
                  </a:lnTo>
                  <a:lnTo>
                    <a:pt x="2779455" y="4047"/>
                  </a:lnTo>
                  <a:lnTo>
                    <a:pt x="2821956" y="15717"/>
                  </a:lnTo>
                  <a:lnTo>
                    <a:pt x="2861093" y="34300"/>
                  </a:lnTo>
                  <a:lnTo>
                    <a:pt x="2896155" y="59086"/>
                  </a:lnTo>
                  <a:lnTo>
                    <a:pt x="2926433" y="89365"/>
                  </a:lnTo>
                  <a:lnTo>
                    <a:pt x="2951218" y="124428"/>
                  </a:lnTo>
                  <a:lnTo>
                    <a:pt x="2969799" y="163564"/>
                  </a:lnTo>
                  <a:lnTo>
                    <a:pt x="2981468" y="206064"/>
                  </a:lnTo>
                  <a:lnTo>
                    <a:pt x="2985516" y="251218"/>
                  </a:lnTo>
                  <a:lnTo>
                    <a:pt x="2985516" y="1256029"/>
                  </a:lnTo>
                  <a:lnTo>
                    <a:pt x="2981468" y="1301183"/>
                  </a:lnTo>
                  <a:lnTo>
                    <a:pt x="2969799" y="1343682"/>
                  </a:lnTo>
                  <a:lnTo>
                    <a:pt x="2951218" y="1382817"/>
                  </a:lnTo>
                  <a:lnTo>
                    <a:pt x="2926433" y="1417877"/>
                  </a:lnTo>
                  <a:lnTo>
                    <a:pt x="2896155" y="1448154"/>
                  </a:lnTo>
                  <a:lnTo>
                    <a:pt x="2861093" y="1472938"/>
                  </a:lnTo>
                  <a:lnTo>
                    <a:pt x="2821956" y="1491519"/>
                  </a:lnTo>
                  <a:lnTo>
                    <a:pt x="2779455" y="1503188"/>
                  </a:lnTo>
                  <a:lnTo>
                    <a:pt x="2734297" y="1507235"/>
                  </a:lnTo>
                  <a:lnTo>
                    <a:pt x="251218" y="1507235"/>
                  </a:lnTo>
                  <a:lnTo>
                    <a:pt x="206060" y="1503188"/>
                  </a:lnTo>
                  <a:lnTo>
                    <a:pt x="163559" y="1491519"/>
                  </a:lnTo>
                  <a:lnTo>
                    <a:pt x="124422" y="1472938"/>
                  </a:lnTo>
                  <a:lnTo>
                    <a:pt x="89360" y="1448154"/>
                  </a:lnTo>
                  <a:lnTo>
                    <a:pt x="59082" y="1417877"/>
                  </a:lnTo>
                  <a:lnTo>
                    <a:pt x="34297" y="1382817"/>
                  </a:lnTo>
                  <a:lnTo>
                    <a:pt x="15716" y="1343682"/>
                  </a:lnTo>
                  <a:lnTo>
                    <a:pt x="4047" y="1301183"/>
                  </a:lnTo>
                  <a:lnTo>
                    <a:pt x="0" y="1256029"/>
                  </a:lnTo>
                  <a:lnTo>
                    <a:pt x="0" y="251218"/>
                  </a:lnTo>
                  <a:close/>
                </a:path>
              </a:pathLst>
            </a:custGeom>
            <a:ln w="28575">
              <a:solidFill>
                <a:srgbClr val="3952A3"/>
              </a:solidFill>
            </a:ln>
          </p:spPr>
          <p:txBody>
            <a:bodyPr wrap="square" lIns="0" tIns="0" rIns="0" bIns="0" rtlCol="0"/>
            <a:lstStyle/>
            <a:p>
              <a:endParaRPr sz="1800"/>
            </a:p>
          </p:txBody>
        </p:sp>
      </p:grpSp>
      <p:sp>
        <p:nvSpPr>
          <p:cNvPr id="24" name="object 24"/>
          <p:cNvSpPr txBox="1"/>
          <p:nvPr/>
        </p:nvSpPr>
        <p:spPr>
          <a:xfrm>
            <a:off x="5651559" y="2687317"/>
            <a:ext cx="1596866" cy="355386"/>
          </a:xfrm>
          <a:prstGeom prst="rect">
            <a:avLst/>
          </a:prstGeom>
        </p:spPr>
        <p:txBody>
          <a:bodyPr vert="horz" wrap="square" lIns="0" tIns="9049" rIns="0" bIns="0" rtlCol="0">
            <a:spAutoFit/>
          </a:bodyPr>
          <a:lstStyle/>
          <a:p>
            <a:pPr marR="18574" algn="r">
              <a:spcBef>
                <a:spcPts val="71"/>
              </a:spcBef>
            </a:pPr>
            <a:r>
              <a:rPr sz="1200" b="1" spc="-49">
                <a:latin typeface="Arial"/>
                <a:cs typeface="Arial"/>
              </a:rPr>
              <a:t>IMbrella</a:t>
            </a:r>
            <a:r>
              <a:rPr sz="1200" b="1" spc="-45">
                <a:latin typeface="Arial"/>
                <a:cs typeface="Arial"/>
              </a:rPr>
              <a:t> </a:t>
            </a:r>
            <a:r>
              <a:rPr sz="1200" b="1" spc="-143">
                <a:latin typeface="Arial"/>
                <a:cs typeface="Arial"/>
              </a:rPr>
              <a:t>A</a:t>
            </a:r>
            <a:r>
              <a:rPr sz="1200" b="1" spc="-41">
                <a:latin typeface="Arial"/>
                <a:cs typeface="Arial"/>
              </a:rPr>
              <a:t> </a:t>
            </a:r>
            <a:r>
              <a:rPr sz="1200" spc="-8">
                <a:latin typeface="Arial"/>
                <a:cs typeface="Arial"/>
              </a:rPr>
              <a:t>(n=18)</a:t>
            </a:r>
            <a:endParaRPr sz="1200">
              <a:latin typeface="Arial"/>
              <a:cs typeface="Arial"/>
            </a:endParaRPr>
          </a:p>
          <a:p>
            <a:pPr marR="3810" algn="r">
              <a:spcBef>
                <a:spcPts val="4"/>
              </a:spcBef>
            </a:pPr>
            <a:r>
              <a:rPr sz="1050" spc="-45">
                <a:latin typeface="Arial"/>
                <a:cs typeface="Arial"/>
              </a:rPr>
              <a:t>Patients</a:t>
            </a:r>
            <a:r>
              <a:rPr sz="1050" spc="-8">
                <a:latin typeface="Arial"/>
                <a:cs typeface="Arial"/>
              </a:rPr>
              <a:t> </a:t>
            </a:r>
            <a:r>
              <a:rPr sz="1050" spc="-34">
                <a:latin typeface="Arial"/>
                <a:cs typeface="Arial"/>
              </a:rPr>
              <a:t>were</a:t>
            </a:r>
            <a:r>
              <a:rPr sz="1050" spc="-53">
                <a:latin typeface="Arial"/>
                <a:cs typeface="Arial"/>
              </a:rPr>
              <a:t> </a:t>
            </a:r>
            <a:r>
              <a:rPr sz="1050" spc="-30">
                <a:latin typeface="Arial"/>
                <a:cs typeface="Arial"/>
              </a:rPr>
              <a:t>eligible</a:t>
            </a:r>
            <a:r>
              <a:rPr sz="1050" spc="-26">
                <a:latin typeface="Arial"/>
                <a:cs typeface="Arial"/>
              </a:rPr>
              <a:t> </a:t>
            </a:r>
            <a:r>
              <a:rPr sz="1050">
                <a:latin typeface="Arial"/>
                <a:cs typeface="Arial"/>
              </a:rPr>
              <a:t>if</a:t>
            </a:r>
            <a:r>
              <a:rPr sz="1050" spc="-34">
                <a:latin typeface="Arial"/>
                <a:cs typeface="Arial"/>
              </a:rPr>
              <a:t> </a:t>
            </a:r>
            <a:r>
              <a:rPr sz="1050" spc="-15">
                <a:latin typeface="Arial"/>
                <a:cs typeface="Arial"/>
              </a:rPr>
              <a:t>they:</a:t>
            </a:r>
            <a:endParaRPr sz="1050">
              <a:latin typeface="Arial"/>
              <a:cs typeface="Arial"/>
            </a:endParaRPr>
          </a:p>
        </p:txBody>
      </p:sp>
      <p:sp>
        <p:nvSpPr>
          <p:cNvPr id="25" name="object 25"/>
          <p:cNvSpPr txBox="1"/>
          <p:nvPr/>
        </p:nvSpPr>
        <p:spPr>
          <a:xfrm>
            <a:off x="5770430" y="3030217"/>
            <a:ext cx="1646873" cy="655949"/>
          </a:xfrm>
          <a:prstGeom prst="rect">
            <a:avLst/>
          </a:prstGeom>
        </p:spPr>
        <p:txBody>
          <a:bodyPr vert="horz" wrap="square" lIns="0" tIns="9525" rIns="0" bIns="0" rtlCol="0">
            <a:spAutoFit/>
          </a:bodyPr>
          <a:lstStyle/>
          <a:p>
            <a:pPr marL="233363" marR="217646" indent="-224314">
              <a:spcBef>
                <a:spcPts val="75"/>
              </a:spcBef>
              <a:buSzPct val="78571"/>
              <a:buChar char="●"/>
              <a:tabLst>
                <a:tab pos="233363" algn="l"/>
              </a:tabLst>
            </a:pPr>
            <a:r>
              <a:rPr sz="1050" spc="-30">
                <a:latin typeface="Arial"/>
                <a:cs typeface="Arial"/>
              </a:rPr>
              <a:t>continued</a:t>
            </a:r>
            <a:r>
              <a:rPr sz="1050" spc="-26">
                <a:latin typeface="Arial"/>
                <a:cs typeface="Arial"/>
              </a:rPr>
              <a:t> </a:t>
            </a:r>
            <a:r>
              <a:rPr sz="1050">
                <a:latin typeface="Arial"/>
                <a:cs typeface="Arial"/>
              </a:rPr>
              <a:t>to</a:t>
            </a:r>
            <a:r>
              <a:rPr sz="1050" spc="-38">
                <a:latin typeface="Arial"/>
                <a:cs typeface="Arial"/>
              </a:rPr>
              <a:t> </a:t>
            </a:r>
            <a:r>
              <a:rPr sz="1050" spc="-8">
                <a:latin typeface="Arial"/>
                <a:cs typeface="Arial"/>
              </a:rPr>
              <a:t>receive </a:t>
            </a:r>
            <a:r>
              <a:rPr sz="1050" spc="-49">
                <a:latin typeface="Arial"/>
                <a:cs typeface="Arial"/>
              </a:rPr>
              <a:t>atezolizumab</a:t>
            </a:r>
            <a:r>
              <a:rPr sz="1050" spc="-38">
                <a:latin typeface="Arial"/>
                <a:cs typeface="Arial"/>
              </a:rPr>
              <a:t> </a:t>
            </a:r>
            <a:r>
              <a:rPr sz="1050" spc="-8">
                <a:latin typeface="Arial"/>
                <a:cs typeface="Arial"/>
              </a:rPr>
              <a:t>at</a:t>
            </a:r>
            <a:r>
              <a:rPr sz="1050" spc="-30">
                <a:latin typeface="Arial"/>
                <a:cs typeface="Arial"/>
              </a:rPr>
              <a:t> study </a:t>
            </a:r>
            <a:r>
              <a:rPr sz="1050" spc="-45">
                <a:latin typeface="Arial"/>
                <a:cs typeface="Arial"/>
              </a:rPr>
              <a:t>closure,</a:t>
            </a:r>
            <a:r>
              <a:rPr sz="1050" spc="-38">
                <a:latin typeface="Arial"/>
                <a:cs typeface="Arial"/>
              </a:rPr>
              <a:t> </a:t>
            </a:r>
            <a:r>
              <a:rPr sz="1050" spc="-19">
                <a:latin typeface="Arial"/>
                <a:cs typeface="Arial"/>
              </a:rPr>
              <a:t>or</a:t>
            </a:r>
            <a:endParaRPr sz="1050">
              <a:latin typeface="Arial"/>
              <a:cs typeface="Arial"/>
            </a:endParaRPr>
          </a:p>
          <a:p>
            <a:pPr marL="233363" indent="-223838">
              <a:buSzPct val="78571"/>
              <a:buChar char="●"/>
              <a:tabLst>
                <a:tab pos="233363" algn="l"/>
              </a:tabLst>
            </a:pPr>
            <a:r>
              <a:rPr sz="1050" spc="-30">
                <a:latin typeface="Arial"/>
                <a:cs typeface="Arial"/>
              </a:rPr>
              <a:t>were</a:t>
            </a:r>
            <a:r>
              <a:rPr sz="1050" spc="-45">
                <a:latin typeface="Arial"/>
                <a:cs typeface="Arial"/>
              </a:rPr>
              <a:t> </a:t>
            </a:r>
            <a:r>
              <a:rPr sz="1050" spc="-15">
                <a:latin typeface="Arial"/>
                <a:cs typeface="Arial"/>
              </a:rPr>
              <a:t>in</a:t>
            </a:r>
            <a:r>
              <a:rPr sz="1050" spc="-45">
                <a:latin typeface="Arial"/>
                <a:cs typeface="Arial"/>
              </a:rPr>
              <a:t> </a:t>
            </a:r>
            <a:r>
              <a:rPr sz="1050" spc="-41">
                <a:latin typeface="Arial"/>
                <a:cs typeface="Arial"/>
              </a:rPr>
              <a:t>survival</a:t>
            </a:r>
            <a:r>
              <a:rPr sz="1050" spc="-30">
                <a:latin typeface="Arial"/>
                <a:cs typeface="Arial"/>
              </a:rPr>
              <a:t> </a:t>
            </a:r>
            <a:r>
              <a:rPr sz="1050" spc="-8">
                <a:latin typeface="Arial"/>
                <a:cs typeface="Arial"/>
              </a:rPr>
              <a:t>follow-</a:t>
            </a:r>
            <a:r>
              <a:rPr sz="1050" spc="-19">
                <a:latin typeface="Arial"/>
                <a:cs typeface="Arial"/>
              </a:rPr>
              <a:t>up</a:t>
            </a:r>
            <a:endParaRPr sz="1050">
              <a:latin typeface="Arial"/>
              <a:cs typeface="Arial"/>
            </a:endParaRPr>
          </a:p>
        </p:txBody>
      </p:sp>
      <p:grpSp>
        <p:nvGrpSpPr>
          <p:cNvPr id="26" name="object 26"/>
          <p:cNvGrpSpPr/>
          <p:nvPr/>
        </p:nvGrpSpPr>
        <p:grpSpPr>
          <a:xfrm>
            <a:off x="1821085" y="2628139"/>
            <a:ext cx="757238" cy="1596390"/>
            <a:chOff x="2428113" y="3501010"/>
            <a:chExt cx="1009650" cy="2128520"/>
          </a:xfrm>
        </p:grpSpPr>
        <p:sp>
          <p:nvSpPr>
            <p:cNvPr id="27" name="object 27"/>
            <p:cNvSpPr/>
            <p:nvPr/>
          </p:nvSpPr>
          <p:spPr>
            <a:xfrm>
              <a:off x="2437638" y="3510535"/>
              <a:ext cx="990600" cy="2109470"/>
            </a:xfrm>
            <a:custGeom>
              <a:avLst/>
              <a:gdLst/>
              <a:ahLst/>
              <a:cxnLst/>
              <a:rect l="l" t="t" r="r" b="b"/>
              <a:pathLst>
                <a:path w="990600" h="2109470">
                  <a:moveTo>
                    <a:pt x="825500" y="0"/>
                  </a:moveTo>
                  <a:lnTo>
                    <a:pt x="165100" y="0"/>
                  </a:lnTo>
                  <a:lnTo>
                    <a:pt x="121208" y="5897"/>
                  </a:lnTo>
                  <a:lnTo>
                    <a:pt x="81769" y="22540"/>
                  </a:lnTo>
                  <a:lnTo>
                    <a:pt x="48355" y="48355"/>
                  </a:lnTo>
                  <a:lnTo>
                    <a:pt x="22540" y="81769"/>
                  </a:lnTo>
                  <a:lnTo>
                    <a:pt x="5897" y="121208"/>
                  </a:lnTo>
                  <a:lnTo>
                    <a:pt x="0" y="165100"/>
                  </a:lnTo>
                  <a:lnTo>
                    <a:pt x="0" y="1944116"/>
                  </a:lnTo>
                  <a:lnTo>
                    <a:pt x="5897" y="1988003"/>
                  </a:lnTo>
                  <a:lnTo>
                    <a:pt x="22540" y="2027441"/>
                  </a:lnTo>
                  <a:lnTo>
                    <a:pt x="48355" y="2060855"/>
                  </a:lnTo>
                  <a:lnTo>
                    <a:pt x="81769" y="2086673"/>
                  </a:lnTo>
                  <a:lnTo>
                    <a:pt x="121208" y="2103317"/>
                  </a:lnTo>
                  <a:lnTo>
                    <a:pt x="165100" y="2109216"/>
                  </a:lnTo>
                  <a:lnTo>
                    <a:pt x="825500" y="2109216"/>
                  </a:lnTo>
                  <a:lnTo>
                    <a:pt x="869391" y="2103317"/>
                  </a:lnTo>
                  <a:lnTo>
                    <a:pt x="908830" y="2086673"/>
                  </a:lnTo>
                  <a:lnTo>
                    <a:pt x="942244" y="2060855"/>
                  </a:lnTo>
                  <a:lnTo>
                    <a:pt x="968059" y="2027441"/>
                  </a:lnTo>
                  <a:lnTo>
                    <a:pt x="984702" y="1988003"/>
                  </a:lnTo>
                  <a:lnTo>
                    <a:pt x="990600" y="1944116"/>
                  </a:lnTo>
                  <a:lnTo>
                    <a:pt x="990600" y="165100"/>
                  </a:lnTo>
                  <a:lnTo>
                    <a:pt x="984702" y="121208"/>
                  </a:lnTo>
                  <a:lnTo>
                    <a:pt x="968059" y="81769"/>
                  </a:lnTo>
                  <a:lnTo>
                    <a:pt x="942244" y="48355"/>
                  </a:lnTo>
                  <a:lnTo>
                    <a:pt x="908830" y="22540"/>
                  </a:lnTo>
                  <a:lnTo>
                    <a:pt x="869391" y="5897"/>
                  </a:lnTo>
                  <a:lnTo>
                    <a:pt x="825500" y="0"/>
                  </a:lnTo>
                  <a:close/>
                </a:path>
              </a:pathLst>
            </a:custGeom>
            <a:solidFill>
              <a:srgbClr val="E7E6E6"/>
            </a:solidFill>
          </p:spPr>
          <p:txBody>
            <a:bodyPr wrap="square" lIns="0" tIns="0" rIns="0" bIns="0" rtlCol="0"/>
            <a:lstStyle/>
            <a:p>
              <a:endParaRPr sz="1800"/>
            </a:p>
          </p:txBody>
        </p:sp>
        <p:sp>
          <p:nvSpPr>
            <p:cNvPr id="28" name="object 28"/>
            <p:cNvSpPr/>
            <p:nvPr/>
          </p:nvSpPr>
          <p:spPr>
            <a:xfrm>
              <a:off x="2437638" y="3510535"/>
              <a:ext cx="990600" cy="2109470"/>
            </a:xfrm>
            <a:custGeom>
              <a:avLst/>
              <a:gdLst/>
              <a:ahLst/>
              <a:cxnLst/>
              <a:rect l="l" t="t" r="r" b="b"/>
              <a:pathLst>
                <a:path w="990600" h="2109470">
                  <a:moveTo>
                    <a:pt x="0" y="165100"/>
                  </a:moveTo>
                  <a:lnTo>
                    <a:pt x="5897" y="121208"/>
                  </a:lnTo>
                  <a:lnTo>
                    <a:pt x="22540" y="81769"/>
                  </a:lnTo>
                  <a:lnTo>
                    <a:pt x="48355" y="48355"/>
                  </a:lnTo>
                  <a:lnTo>
                    <a:pt x="81769" y="22540"/>
                  </a:lnTo>
                  <a:lnTo>
                    <a:pt x="121208" y="5897"/>
                  </a:lnTo>
                  <a:lnTo>
                    <a:pt x="165100" y="0"/>
                  </a:lnTo>
                  <a:lnTo>
                    <a:pt x="825500" y="0"/>
                  </a:lnTo>
                  <a:lnTo>
                    <a:pt x="869391" y="5897"/>
                  </a:lnTo>
                  <a:lnTo>
                    <a:pt x="908830" y="22540"/>
                  </a:lnTo>
                  <a:lnTo>
                    <a:pt x="942244" y="48355"/>
                  </a:lnTo>
                  <a:lnTo>
                    <a:pt x="968059" y="81769"/>
                  </a:lnTo>
                  <a:lnTo>
                    <a:pt x="984702" y="121208"/>
                  </a:lnTo>
                  <a:lnTo>
                    <a:pt x="990600" y="165100"/>
                  </a:lnTo>
                  <a:lnTo>
                    <a:pt x="990600" y="1944116"/>
                  </a:lnTo>
                  <a:lnTo>
                    <a:pt x="984702" y="1988003"/>
                  </a:lnTo>
                  <a:lnTo>
                    <a:pt x="968059" y="2027441"/>
                  </a:lnTo>
                  <a:lnTo>
                    <a:pt x="942244" y="2060855"/>
                  </a:lnTo>
                  <a:lnTo>
                    <a:pt x="908830" y="2086673"/>
                  </a:lnTo>
                  <a:lnTo>
                    <a:pt x="869391" y="2103317"/>
                  </a:lnTo>
                  <a:lnTo>
                    <a:pt x="825500" y="2109216"/>
                  </a:lnTo>
                  <a:lnTo>
                    <a:pt x="165100" y="2109216"/>
                  </a:lnTo>
                  <a:lnTo>
                    <a:pt x="121208" y="2103317"/>
                  </a:lnTo>
                  <a:lnTo>
                    <a:pt x="81769" y="2086673"/>
                  </a:lnTo>
                  <a:lnTo>
                    <a:pt x="48355" y="2060855"/>
                  </a:lnTo>
                  <a:lnTo>
                    <a:pt x="22540" y="2027441"/>
                  </a:lnTo>
                  <a:lnTo>
                    <a:pt x="5897" y="1988003"/>
                  </a:lnTo>
                  <a:lnTo>
                    <a:pt x="0" y="1944116"/>
                  </a:lnTo>
                  <a:lnTo>
                    <a:pt x="0" y="165100"/>
                  </a:lnTo>
                  <a:close/>
                </a:path>
              </a:pathLst>
            </a:custGeom>
            <a:ln w="19050">
              <a:solidFill>
                <a:srgbClr val="D9D9D9"/>
              </a:solidFill>
            </a:ln>
          </p:spPr>
          <p:txBody>
            <a:bodyPr wrap="square" lIns="0" tIns="0" rIns="0" bIns="0" rtlCol="0"/>
            <a:lstStyle/>
            <a:p>
              <a:endParaRPr sz="1800"/>
            </a:p>
          </p:txBody>
        </p:sp>
      </p:grpSp>
      <p:sp>
        <p:nvSpPr>
          <p:cNvPr id="29" name="object 29"/>
          <p:cNvSpPr txBox="1"/>
          <p:nvPr/>
        </p:nvSpPr>
        <p:spPr>
          <a:xfrm>
            <a:off x="1861786" y="3006953"/>
            <a:ext cx="673894" cy="817531"/>
          </a:xfrm>
          <a:prstGeom prst="rect">
            <a:avLst/>
          </a:prstGeom>
        </p:spPr>
        <p:txBody>
          <a:bodyPr vert="horz" wrap="square" lIns="0" tIns="9525" rIns="0" bIns="0" rtlCol="0">
            <a:spAutoFit/>
          </a:bodyPr>
          <a:lstStyle/>
          <a:p>
            <a:pPr marL="28575" marR="22860" indent="-476" algn="ctr">
              <a:spcBef>
                <a:spcPts val="75"/>
              </a:spcBef>
            </a:pPr>
            <a:r>
              <a:rPr sz="1050" b="1" spc="-8">
                <a:latin typeface="Arial"/>
                <a:cs typeface="Arial"/>
              </a:rPr>
              <a:t>Primary </a:t>
            </a:r>
            <a:r>
              <a:rPr sz="1050" b="1" spc="-176">
                <a:latin typeface="Arial"/>
                <a:cs typeface="Arial"/>
              </a:rPr>
              <a:t>PFS</a:t>
            </a:r>
            <a:r>
              <a:rPr sz="1050" b="1" spc="-56">
                <a:latin typeface="Arial"/>
                <a:cs typeface="Arial"/>
              </a:rPr>
              <a:t> </a:t>
            </a:r>
            <a:r>
              <a:rPr sz="1050" b="1" spc="-75">
                <a:latin typeface="Arial"/>
                <a:cs typeface="Arial"/>
              </a:rPr>
              <a:t>and</a:t>
            </a:r>
            <a:r>
              <a:rPr sz="1050" b="1" spc="-64">
                <a:latin typeface="Arial"/>
                <a:cs typeface="Arial"/>
              </a:rPr>
              <a:t> </a:t>
            </a:r>
            <a:r>
              <a:rPr sz="1050" b="1" spc="-158">
                <a:latin typeface="Arial"/>
                <a:cs typeface="Arial"/>
              </a:rPr>
              <a:t>OS</a:t>
            </a:r>
            <a:r>
              <a:rPr sz="1050" b="1" spc="-8">
                <a:latin typeface="Arial"/>
                <a:cs typeface="Arial"/>
              </a:rPr>
              <a:t> analysis </a:t>
            </a:r>
            <a:r>
              <a:rPr sz="1050" b="1" spc="-15">
                <a:latin typeface="Arial"/>
                <a:cs typeface="Arial"/>
              </a:rPr>
              <a:t>CCOD</a:t>
            </a:r>
            <a:endParaRPr sz="1050">
              <a:latin typeface="Arial"/>
              <a:cs typeface="Arial"/>
            </a:endParaRPr>
          </a:p>
          <a:p>
            <a:pPr algn="ctr">
              <a:spcBef>
                <a:spcPts val="4"/>
              </a:spcBef>
            </a:pPr>
            <a:r>
              <a:rPr sz="1050" b="1" spc="-83">
                <a:latin typeface="Arial"/>
                <a:cs typeface="Arial"/>
              </a:rPr>
              <a:t>Apr</a:t>
            </a:r>
            <a:r>
              <a:rPr sz="1050" b="1" spc="-56">
                <a:latin typeface="Arial"/>
                <a:cs typeface="Arial"/>
              </a:rPr>
              <a:t> </a:t>
            </a:r>
            <a:r>
              <a:rPr sz="1050" b="1" spc="-15">
                <a:latin typeface="Arial"/>
                <a:cs typeface="Arial"/>
              </a:rPr>
              <a:t>2018</a:t>
            </a:r>
            <a:r>
              <a:rPr sz="1013" b="1" spc="-23" baseline="24691">
                <a:latin typeface="Arial"/>
                <a:cs typeface="Arial"/>
              </a:rPr>
              <a:t>1</a:t>
            </a:r>
            <a:endParaRPr sz="1013" baseline="24691">
              <a:latin typeface="Arial"/>
              <a:cs typeface="Arial"/>
            </a:endParaRPr>
          </a:p>
        </p:txBody>
      </p:sp>
      <p:grpSp>
        <p:nvGrpSpPr>
          <p:cNvPr id="30" name="object 30"/>
          <p:cNvGrpSpPr/>
          <p:nvPr/>
        </p:nvGrpSpPr>
        <p:grpSpPr>
          <a:xfrm>
            <a:off x="186309" y="3034043"/>
            <a:ext cx="1636871" cy="758189"/>
            <a:chOff x="248411" y="4042215"/>
            <a:chExt cx="2182495" cy="1010919"/>
          </a:xfrm>
        </p:grpSpPr>
        <p:sp>
          <p:nvSpPr>
            <p:cNvPr id="31" name="object 31"/>
            <p:cNvSpPr/>
            <p:nvPr/>
          </p:nvSpPr>
          <p:spPr>
            <a:xfrm>
              <a:off x="2298954" y="4085081"/>
              <a:ext cx="59690" cy="0"/>
            </a:xfrm>
            <a:custGeom>
              <a:avLst/>
              <a:gdLst/>
              <a:ahLst/>
              <a:cxnLst/>
              <a:rect l="l" t="t" r="r" b="b"/>
              <a:pathLst>
                <a:path w="59689">
                  <a:moveTo>
                    <a:pt x="0" y="0"/>
                  </a:moveTo>
                  <a:lnTo>
                    <a:pt x="59664" y="0"/>
                  </a:lnTo>
                </a:path>
              </a:pathLst>
            </a:custGeom>
            <a:ln w="28575">
              <a:solidFill>
                <a:srgbClr val="000000"/>
              </a:solidFill>
            </a:ln>
          </p:spPr>
          <p:txBody>
            <a:bodyPr wrap="square" lIns="0" tIns="0" rIns="0" bIns="0" rtlCol="0"/>
            <a:lstStyle/>
            <a:p>
              <a:endParaRPr sz="1800"/>
            </a:p>
          </p:txBody>
        </p:sp>
        <p:sp>
          <p:nvSpPr>
            <p:cNvPr id="32" name="object 32"/>
            <p:cNvSpPr/>
            <p:nvPr/>
          </p:nvSpPr>
          <p:spPr>
            <a:xfrm>
              <a:off x="2344331" y="4042215"/>
              <a:ext cx="85725" cy="85725"/>
            </a:xfrm>
            <a:custGeom>
              <a:avLst/>
              <a:gdLst/>
              <a:ahLst/>
              <a:cxnLst/>
              <a:rect l="l" t="t" r="r" b="b"/>
              <a:pathLst>
                <a:path w="85725" h="85725">
                  <a:moveTo>
                    <a:pt x="0" y="0"/>
                  </a:moveTo>
                  <a:lnTo>
                    <a:pt x="0" y="85725"/>
                  </a:lnTo>
                  <a:lnTo>
                    <a:pt x="85725" y="42862"/>
                  </a:lnTo>
                  <a:lnTo>
                    <a:pt x="0" y="0"/>
                  </a:lnTo>
                  <a:close/>
                </a:path>
              </a:pathLst>
            </a:custGeom>
            <a:solidFill>
              <a:srgbClr val="000000"/>
            </a:solidFill>
          </p:spPr>
          <p:txBody>
            <a:bodyPr wrap="square" lIns="0" tIns="0" rIns="0" bIns="0" rtlCol="0"/>
            <a:lstStyle/>
            <a:p>
              <a:endParaRPr sz="1800"/>
            </a:p>
          </p:txBody>
        </p:sp>
        <p:sp>
          <p:nvSpPr>
            <p:cNvPr id="33" name="object 33"/>
            <p:cNvSpPr/>
            <p:nvPr/>
          </p:nvSpPr>
          <p:spPr>
            <a:xfrm>
              <a:off x="2298954" y="5010150"/>
              <a:ext cx="60325" cy="0"/>
            </a:xfrm>
            <a:custGeom>
              <a:avLst/>
              <a:gdLst/>
              <a:ahLst/>
              <a:cxnLst/>
              <a:rect l="l" t="t" r="r" b="b"/>
              <a:pathLst>
                <a:path w="60325">
                  <a:moveTo>
                    <a:pt x="0" y="0"/>
                  </a:moveTo>
                  <a:lnTo>
                    <a:pt x="59956" y="0"/>
                  </a:lnTo>
                </a:path>
              </a:pathLst>
            </a:custGeom>
            <a:ln w="28575">
              <a:solidFill>
                <a:srgbClr val="000000"/>
              </a:solidFill>
            </a:ln>
          </p:spPr>
          <p:txBody>
            <a:bodyPr wrap="square" lIns="0" tIns="0" rIns="0" bIns="0" rtlCol="0"/>
            <a:lstStyle/>
            <a:p>
              <a:endParaRPr sz="1800"/>
            </a:p>
          </p:txBody>
        </p:sp>
        <p:sp>
          <p:nvSpPr>
            <p:cNvPr id="34" name="object 34"/>
            <p:cNvSpPr/>
            <p:nvPr/>
          </p:nvSpPr>
          <p:spPr>
            <a:xfrm>
              <a:off x="248412" y="4347971"/>
              <a:ext cx="2182495" cy="705485"/>
            </a:xfrm>
            <a:custGeom>
              <a:avLst/>
              <a:gdLst/>
              <a:ahLst/>
              <a:cxnLst/>
              <a:rect l="l" t="t" r="r" b="b"/>
              <a:pathLst>
                <a:path w="2182495" h="705485">
                  <a:moveTo>
                    <a:pt x="426720" y="211074"/>
                  </a:moveTo>
                  <a:lnTo>
                    <a:pt x="421081" y="162687"/>
                  </a:lnTo>
                  <a:lnTo>
                    <a:pt x="405028" y="118249"/>
                  </a:lnTo>
                  <a:lnTo>
                    <a:pt x="379844" y="79070"/>
                  </a:lnTo>
                  <a:lnTo>
                    <a:pt x="346798" y="46380"/>
                  </a:lnTo>
                  <a:lnTo>
                    <a:pt x="307187" y="21463"/>
                  </a:lnTo>
                  <a:lnTo>
                    <a:pt x="262267" y="5575"/>
                  </a:lnTo>
                  <a:lnTo>
                    <a:pt x="213360" y="0"/>
                  </a:lnTo>
                  <a:lnTo>
                    <a:pt x="164439" y="5575"/>
                  </a:lnTo>
                  <a:lnTo>
                    <a:pt x="119519" y="21463"/>
                  </a:lnTo>
                  <a:lnTo>
                    <a:pt x="79908" y="46380"/>
                  </a:lnTo>
                  <a:lnTo>
                    <a:pt x="46863" y="79070"/>
                  </a:lnTo>
                  <a:lnTo>
                    <a:pt x="21678" y="118249"/>
                  </a:lnTo>
                  <a:lnTo>
                    <a:pt x="5626" y="162687"/>
                  </a:lnTo>
                  <a:lnTo>
                    <a:pt x="0" y="211074"/>
                  </a:lnTo>
                  <a:lnTo>
                    <a:pt x="5626" y="259473"/>
                  </a:lnTo>
                  <a:lnTo>
                    <a:pt x="21678" y="303911"/>
                  </a:lnTo>
                  <a:lnTo>
                    <a:pt x="46863" y="343090"/>
                  </a:lnTo>
                  <a:lnTo>
                    <a:pt x="79908" y="375780"/>
                  </a:lnTo>
                  <a:lnTo>
                    <a:pt x="119519" y="400697"/>
                  </a:lnTo>
                  <a:lnTo>
                    <a:pt x="164439" y="416585"/>
                  </a:lnTo>
                  <a:lnTo>
                    <a:pt x="213360" y="422148"/>
                  </a:lnTo>
                  <a:lnTo>
                    <a:pt x="262267" y="416585"/>
                  </a:lnTo>
                  <a:lnTo>
                    <a:pt x="307187" y="400697"/>
                  </a:lnTo>
                  <a:lnTo>
                    <a:pt x="346798" y="375780"/>
                  </a:lnTo>
                  <a:lnTo>
                    <a:pt x="379844" y="343090"/>
                  </a:lnTo>
                  <a:lnTo>
                    <a:pt x="405028" y="303911"/>
                  </a:lnTo>
                  <a:lnTo>
                    <a:pt x="421081" y="259473"/>
                  </a:lnTo>
                  <a:lnTo>
                    <a:pt x="426720" y="211074"/>
                  </a:lnTo>
                  <a:close/>
                </a:path>
                <a:path w="2182495" h="705485">
                  <a:moveTo>
                    <a:pt x="2181936" y="662178"/>
                  </a:moveTo>
                  <a:lnTo>
                    <a:pt x="2096211" y="619315"/>
                  </a:lnTo>
                  <a:lnTo>
                    <a:pt x="2096211" y="705040"/>
                  </a:lnTo>
                  <a:lnTo>
                    <a:pt x="2181936" y="662178"/>
                  </a:lnTo>
                  <a:close/>
                </a:path>
              </a:pathLst>
            </a:custGeom>
            <a:solidFill>
              <a:srgbClr val="000000"/>
            </a:solidFill>
          </p:spPr>
          <p:txBody>
            <a:bodyPr wrap="square" lIns="0" tIns="0" rIns="0" bIns="0" rtlCol="0"/>
            <a:lstStyle/>
            <a:p>
              <a:endParaRPr sz="1800"/>
            </a:p>
          </p:txBody>
        </p:sp>
      </p:grpSp>
      <p:sp>
        <p:nvSpPr>
          <p:cNvPr id="35" name="object 35"/>
          <p:cNvSpPr txBox="1"/>
          <p:nvPr/>
        </p:nvSpPr>
        <p:spPr>
          <a:xfrm>
            <a:off x="268367" y="3279300"/>
            <a:ext cx="154305" cy="263534"/>
          </a:xfrm>
          <a:prstGeom prst="rect">
            <a:avLst/>
          </a:prstGeom>
        </p:spPr>
        <p:txBody>
          <a:bodyPr vert="horz" wrap="square" lIns="0" tIns="9525" rIns="0" bIns="0" rtlCol="0">
            <a:spAutoFit/>
          </a:bodyPr>
          <a:lstStyle/>
          <a:p>
            <a:pPr marL="9525" marR="3810" indent="38576">
              <a:spcBef>
                <a:spcPts val="75"/>
              </a:spcBef>
            </a:pPr>
            <a:r>
              <a:rPr sz="825" b="1" spc="-38">
                <a:solidFill>
                  <a:srgbClr val="FFFFFF"/>
                </a:solidFill>
                <a:latin typeface="Arial"/>
                <a:cs typeface="Arial"/>
              </a:rPr>
              <a:t>R </a:t>
            </a:r>
            <a:r>
              <a:rPr sz="825" b="1" spc="-56">
                <a:solidFill>
                  <a:srgbClr val="FFFFFF"/>
                </a:solidFill>
                <a:latin typeface="Arial"/>
                <a:cs typeface="Arial"/>
              </a:rPr>
              <a:t>1:1</a:t>
            </a:r>
            <a:endParaRPr sz="825">
              <a:latin typeface="Arial"/>
              <a:cs typeface="Arial"/>
            </a:endParaRPr>
          </a:p>
        </p:txBody>
      </p:sp>
      <p:sp>
        <p:nvSpPr>
          <p:cNvPr id="36" name="object 36"/>
          <p:cNvSpPr/>
          <p:nvPr/>
        </p:nvSpPr>
        <p:spPr>
          <a:xfrm>
            <a:off x="754379" y="2797017"/>
            <a:ext cx="969645" cy="536258"/>
          </a:xfrm>
          <a:custGeom>
            <a:avLst/>
            <a:gdLst/>
            <a:ahLst/>
            <a:cxnLst/>
            <a:rect l="l" t="t" r="r" b="b"/>
            <a:pathLst>
              <a:path w="1292860" h="715010">
                <a:moveTo>
                  <a:pt x="1173226" y="0"/>
                </a:moveTo>
                <a:lnTo>
                  <a:pt x="119126" y="0"/>
                </a:lnTo>
                <a:lnTo>
                  <a:pt x="72759" y="9360"/>
                </a:lnTo>
                <a:lnTo>
                  <a:pt x="34893" y="34888"/>
                </a:lnTo>
                <a:lnTo>
                  <a:pt x="9362" y="72753"/>
                </a:lnTo>
                <a:lnTo>
                  <a:pt x="0" y="119125"/>
                </a:lnTo>
                <a:lnTo>
                  <a:pt x="0" y="595629"/>
                </a:lnTo>
                <a:lnTo>
                  <a:pt x="9362" y="641996"/>
                </a:lnTo>
                <a:lnTo>
                  <a:pt x="34893" y="679862"/>
                </a:lnTo>
                <a:lnTo>
                  <a:pt x="72759" y="705393"/>
                </a:lnTo>
                <a:lnTo>
                  <a:pt x="119126" y="714755"/>
                </a:lnTo>
                <a:lnTo>
                  <a:pt x="1173226" y="714755"/>
                </a:lnTo>
                <a:lnTo>
                  <a:pt x="1219592" y="705393"/>
                </a:lnTo>
                <a:lnTo>
                  <a:pt x="1257458" y="679862"/>
                </a:lnTo>
                <a:lnTo>
                  <a:pt x="1282989" y="641996"/>
                </a:lnTo>
                <a:lnTo>
                  <a:pt x="1292352" y="595629"/>
                </a:lnTo>
                <a:lnTo>
                  <a:pt x="1292352" y="119125"/>
                </a:lnTo>
                <a:lnTo>
                  <a:pt x="1282989" y="72753"/>
                </a:lnTo>
                <a:lnTo>
                  <a:pt x="1257458" y="34888"/>
                </a:lnTo>
                <a:lnTo>
                  <a:pt x="1219592" y="9360"/>
                </a:lnTo>
                <a:lnTo>
                  <a:pt x="1173226" y="0"/>
                </a:lnTo>
                <a:close/>
              </a:path>
            </a:pathLst>
          </a:custGeom>
          <a:solidFill>
            <a:srgbClr val="3952A3"/>
          </a:solidFill>
        </p:spPr>
        <p:txBody>
          <a:bodyPr wrap="square" lIns="0" tIns="0" rIns="0" bIns="0" rtlCol="0"/>
          <a:lstStyle/>
          <a:p>
            <a:endParaRPr sz="1800"/>
          </a:p>
        </p:txBody>
      </p:sp>
      <p:sp>
        <p:nvSpPr>
          <p:cNvPr id="37" name="object 37"/>
          <p:cNvSpPr txBox="1"/>
          <p:nvPr/>
        </p:nvSpPr>
        <p:spPr>
          <a:xfrm>
            <a:off x="849994" y="2806454"/>
            <a:ext cx="779145" cy="494366"/>
          </a:xfrm>
          <a:prstGeom prst="rect">
            <a:avLst/>
          </a:prstGeom>
        </p:spPr>
        <p:txBody>
          <a:bodyPr vert="horz" wrap="square" lIns="0" tIns="9525" rIns="0" bIns="0" rtlCol="0">
            <a:spAutoFit/>
          </a:bodyPr>
          <a:lstStyle/>
          <a:p>
            <a:pPr algn="ctr">
              <a:spcBef>
                <a:spcPts val="75"/>
              </a:spcBef>
            </a:pPr>
            <a:r>
              <a:rPr sz="1050" b="1" spc="-60">
                <a:solidFill>
                  <a:srgbClr val="FFFFFF"/>
                </a:solidFill>
                <a:latin typeface="Arial"/>
                <a:cs typeface="Arial"/>
              </a:rPr>
              <a:t>Atezolizumab</a:t>
            </a:r>
            <a:endParaRPr sz="1050">
              <a:latin typeface="Arial"/>
              <a:cs typeface="Arial"/>
            </a:endParaRPr>
          </a:p>
          <a:p>
            <a:pPr marL="174784" marR="171450" algn="ctr">
              <a:spcBef>
                <a:spcPts val="4"/>
              </a:spcBef>
            </a:pPr>
            <a:r>
              <a:rPr sz="1050" b="1" spc="-90">
                <a:solidFill>
                  <a:srgbClr val="FFFFFF"/>
                </a:solidFill>
                <a:latin typeface="Arial"/>
                <a:cs typeface="Arial"/>
              </a:rPr>
              <a:t>+</a:t>
            </a:r>
            <a:r>
              <a:rPr sz="1050" b="1" spc="-60">
                <a:solidFill>
                  <a:srgbClr val="FFFFFF"/>
                </a:solidFill>
                <a:latin typeface="Arial"/>
                <a:cs typeface="Arial"/>
              </a:rPr>
              <a:t> </a:t>
            </a:r>
            <a:r>
              <a:rPr sz="1050" b="1" spc="-109">
                <a:solidFill>
                  <a:srgbClr val="FFFFFF"/>
                </a:solidFill>
                <a:latin typeface="Arial"/>
                <a:cs typeface="Arial"/>
              </a:rPr>
              <a:t>CP/ET </a:t>
            </a:r>
            <a:r>
              <a:rPr sz="1050" b="1" spc="-56">
                <a:solidFill>
                  <a:srgbClr val="FFFFFF"/>
                </a:solidFill>
                <a:latin typeface="Arial"/>
                <a:cs typeface="Arial"/>
              </a:rPr>
              <a:t>(n=201)</a:t>
            </a:r>
            <a:endParaRPr sz="1050">
              <a:latin typeface="Arial"/>
              <a:cs typeface="Arial"/>
            </a:endParaRPr>
          </a:p>
        </p:txBody>
      </p:sp>
      <p:sp>
        <p:nvSpPr>
          <p:cNvPr id="38" name="object 38"/>
          <p:cNvSpPr/>
          <p:nvPr/>
        </p:nvSpPr>
        <p:spPr>
          <a:xfrm>
            <a:off x="754379" y="3491961"/>
            <a:ext cx="969645" cy="536258"/>
          </a:xfrm>
          <a:custGeom>
            <a:avLst/>
            <a:gdLst/>
            <a:ahLst/>
            <a:cxnLst/>
            <a:rect l="l" t="t" r="r" b="b"/>
            <a:pathLst>
              <a:path w="1292860" h="715010">
                <a:moveTo>
                  <a:pt x="1173226" y="0"/>
                </a:moveTo>
                <a:lnTo>
                  <a:pt x="119126" y="0"/>
                </a:lnTo>
                <a:lnTo>
                  <a:pt x="72759" y="9360"/>
                </a:lnTo>
                <a:lnTo>
                  <a:pt x="34893" y="34888"/>
                </a:lnTo>
                <a:lnTo>
                  <a:pt x="9362" y="72753"/>
                </a:lnTo>
                <a:lnTo>
                  <a:pt x="0" y="119126"/>
                </a:lnTo>
                <a:lnTo>
                  <a:pt x="0" y="595630"/>
                </a:lnTo>
                <a:lnTo>
                  <a:pt x="9362" y="641996"/>
                </a:lnTo>
                <a:lnTo>
                  <a:pt x="34893" y="679862"/>
                </a:lnTo>
                <a:lnTo>
                  <a:pt x="72759" y="705393"/>
                </a:lnTo>
                <a:lnTo>
                  <a:pt x="119126" y="714756"/>
                </a:lnTo>
                <a:lnTo>
                  <a:pt x="1173226" y="714756"/>
                </a:lnTo>
                <a:lnTo>
                  <a:pt x="1219592" y="705393"/>
                </a:lnTo>
                <a:lnTo>
                  <a:pt x="1257458" y="679862"/>
                </a:lnTo>
                <a:lnTo>
                  <a:pt x="1282989" y="641996"/>
                </a:lnTo>
                <a:lnTo>
                  <a:pt x="1292352" y="595630"/>
                </a:lnTo>
                <a:lnTo>
                  <a:pt x="1292352" y="119126"/>
                </a:lnTo>
                <a:lnTo>
                  <a:pt x="1282989" y="72753"/>
                </a:lnTo>
                <a:lnTo>
                  <a:pt x="1257458" y="34888"/>
                </a:lnTo>
                <a:lnTo>
                  <a:pt x="1219592" y="9360"/>
                </a:lnTo>
                <a:lnTo>
                  <a:pt x="1173226" y="0"/>
                </a:lnTo>
                <a:close/>
              </a:path>
            </a:pathLst>
          </a:custGeom>
          <a:solidFill>
            <a:srgbClr val="C00000"/>
          </a:solidFill>
        </p:spPr>
        <p:txBody>
          <a:bodyPr wrap="square" lIns="0" tIns="0" rIns="0" bIns="0" rtlCol="0"/>
          <a:lstStyle/>
          <a:p>
            <a:endParaRPr sz="1800"/>
          </a:p>
        </p:txBody>
      </p:sp>
      <p:sp>
        <p:nvSpPr>
          <p:cNvPr id="39" name="object 39"/>
          <p:cNvSpPr txBox="1"/>
          <p:nvPr/>
        </p:nvSpPr>
        <p:spPr>
          <a:xfrm>
            <a:off x="1010037" y="3500975"/>
            <a:ext cx="456724" cy="494366"/>
          </a:xfrm>
          <a:prstGeom prst="rect">
            <a:avLst/>
          </a:prstGeom>
        </p:spPr>
        <p:txBody>
          <a:bodyPr vert="horz" wrap="square" lIns="0" tIns="9525" rIns="0" bIns="0" rtlCol="0">
            <a:spAutoFit/>
          </a:bodyPr>
          <a:lstStyle/>
          <a:p>
            <a:pPr marL="9525">
              <a:spcBef>
                <a:spcPts val="75"/>
              </a:spcBef>
            </a:pPr>
            <a:r>
              <a:rPr sz="1050" b="1" spc="-83">
                <a:solidFill>
                  <a:srgbClr val="FFFFFF"/>
                </a:solidFill>
                <a:latin typeface="Arial"/>
                <a:cs typeface="Arial"/>
              </a:rPr>
              <a:t>Placebo</a:t>
            </a:r>
            <a:endParaRPr sz="1050">
              <a:latin typeface="Arial"/>
              <a:cs typeface="Arial"/>
            </a:endParaRPr>
          </a:p>
          <a:p>
            <a:pPr marL="17145" marR="9049" indent="-2381">
              <a:spcBef>
                <a:spcPts val="4"/>
              </a:spcBef>
            </a:pPr>
            <a:r>
              <a:rPr sz="1050" b="1" spc="-90">
                <a:solidFill>
                  <a:srgbClr val="FFFFFF"/>
                </a:solidFill>
                <a:latin typeface="Arial"/>
                <a:cs typeface="Arial"/>
              </a:rPr>
              <a:t>+</a:t>
            </a:r>
            <a:r>
              <a:rPr sz="1050" b="1" spc="-60">
                <a:solidFill>
                  <a:srgbClr val="FFFFFF"/>
                </a:solidFill>
                <a:latin typeface="Arial"/>
                <a:cs typeface="Arial"/>
              </a:rPr>
              <a:t> </a:t>
            </a:r>
            <a:r>
              <a:rPr sz="1050" b="1" spc="-109">
                <a:solidFill>
                  <a:srgbClr val="FFFFFF"/>
                </a:solidFill>
                <a:latin typeface="Arial"/>
                <a:cs typeface="Arial"/>
              </a:rPr>
              <a:t>CP/ET </a:t>
            </a:r>
            <a:r>
              <a:rPr sz="1050" b="1" spc="-60">
                <a:solidFill>
                  <a:srgbClr val="FFFFFF"/>
                </a:solidFill>
                <a:latin typeface="Arial"/>
                <a:cs typeface="Arial"/>
              </a:rPr>
              <a:t>(n=202)</a:t>
            </a:r>
            <a:endParaRPr sz="1050">
              <a:latin typeface="Arial"/>
              <a:cs typeface="Arial"/>
            </a:endParaRPr>
          </a:p>
        </p:txBody>
      </p:sp>
      <p:grpSp>
        <p:nvGrpSpPr>
          <p:cNvPr id="40" name="object 40"/>
          <p:cNvGrpSpPr/>
          <p:nvPr/>
        </p:nvGrpSpPr>
        <p:grpSpPr>
          <a:xfrm>
            <a:off x="496205" y="2793444"/>
            <a:ext cx="5015865" cy="998696"/>
            <a:chOff x="661606" y="3721417"/>
            <a:chExt cx="6687820" cy="1331595"/>
          </a:xfrm>
        </p:grpSpPr>
        <p:sp>
          <p:nvSpPr>
            <p:cNvPr id="41" name="object 41"/>
            <p:cNvSpPr/>
            <p:nvPr/>
          </p:nvSpPr>
          <p:spPr>
            <a:xfrm>
              <a:off x="675894" y="4085076"/>
              <a:ext cx="259079" cy="475615"/>
            </a:xfrm>
            <a:custGeom>
              <a:avLst/>
              <a:gdLst/>
              <a:ahLst/>
              <a:cxnLst/>
              <a:rect l="l" t="t" r="r" b="b"/>
              <a:pathLst>
                <a:path w="259080" h="475614">
                  <a:moveTo>
                    <a:pt x="0" y="475018"/>
                  </a:moveTo>
                  <a:lnTo>
                    <a:pt x="112699" y="475018"/>
                  </a:lnTo>
                  <a:lnTo>
                    <a:pt x="112699" y="0"/>
                  </a:lnTo>
                  <a:lnTo>
                    <a:pt x="258470" y="0"/>
                  </a:lnTo>
                </a:path>
              </a:pathLst>
            </a:custGeom>
            <a:ln w="28575">
              <a:solidFill>
                <a:srgbClr val="000000"/>
              </a:solidFill>
            </a:ln>
          </p:spPr>
          <p:txBody>
            <a:bodyPr wrap="square" lIns="0" tIns="0" rIns="0" bIns="0" rtlCol="0"/>
            <a:lstStyle/>
            <a:p>
              <a:endParaRPr sz="1800"/>
            </a:p>
          </p:txBody>
        </p:sp>
        <p:sp>
          <p:nvSpPr>
            <p:cNvPr id="42" name="object 42"/>
            <p:cNvSpPr/>
            <p:nvPr/>
          </p:nvSpPr>
          <p:spPr>
            <a:xfrm>
              <a:off x="920083" y="4042223"/>
              <a:ext cx="85725" cy="85725"/>
            </a:xfrm>
            <a:custGeom>
              <a:avLst/>
              <a:gdLst/>
              <a:ahLst/>
              <a:cxnLst/>
              <a:rect l="l" t="t" r="r" b="b"/>
              <a:pathLst>
                <a:path w="85725" h="85725">
                  <a:moveTo>
                    <a:pt x="0" y="0"/>
                  </a:moveTo>
                  <a:lnTo>
                    <a:pt x="0" y="85725"/>
                  </a:lnTo>
                  <a:lnTo>
                    <a:pt x="85725" y="42862"/>
                  </a:lnTo>
                  <a:lnTo>
                    <a:pt x="0" y="0"/>
                  </a:lnTo>
                  <a:close/>
                </a:path>
              </a:pathLst>
            </a:custGeom>
            <a:solidFill>
              <a:srgbClr val="000000"/>
            </a:solidFill>
          </p:spPr>
          <p:txBody>
            <a:bodyPr wrap="square" lIns="0" tIns="0" rIns="0" bIns="0" rtlCol="0"/>
            <a:lstStyle/>
            <a:p>
              <a:endParaRPr sz="1800"/>
            </a:p>
          </p:txBody>
        </p:sp>
        <p:sp>
          <p:nvSpPr>
            <p:cNvPr id="43" name="object 43"/>
            <p:cNvSpPr/>
            <p:nvPr/>
          </p:nvSpPr>
          <p:spPr>
            <a:xfrm>
              <a:off x="675894" y="4559045"/>
              <a:ext cx="259079" cy="451484"/>
            </a:xfrm>
            <a:custGeom>
              <a:avLst/>
              <a:gdLst/>
              <a:ahLst/>
              <a:cxnLst/>
              <a:rect l="l" t="t" r="r" b="b"/>
              <a:pathLst>
                <a:path w="259080" h="451485">
                  <a:moveTo>
                    <a:pt x="0" y="0"/>
                  </a:moveTo>
                  <a:lnTo>
                    <a:pt x="112699" y="0"/>
                  </a:lnTo>
                  <a:lnTo>
                    <a:pt x="112699" y="451015"/>
                  </a:lnTo>
                  <a:lnTo>
                    <a:pt x="258470" y="451015"/>
                  </a:lnTo>
                </a:path>
              </a:pathLst>
            </a:custGeom>
            <a:ln w="28575">
              <a:solidFill>
                <a:srgbClr val="000000"/>
              </a:solidFill>
            </a:ln>
          </p:spPr>
          <p:txBody>
            <a:bodyPr wrap="square" lIns="0" tIns="0" rIns="0" bIns="0" rtlCol="0"/>
            <a:lstStyle/>
            <a:p>
              <a:endParaRPr sz="1800"/>
            </a:p>
          </p:txBody>
        </p:sp>
        <p:sp>
          <p:nvSpPr>
            <p:cNvPr id="44" name="object 44"/>
            <p:cNvSpPr/>
            <p:nvPr/>
          </p:nvSpPr>
          <p:spPr>
            <a:xfrm>
              <a:off x="920083" y="4967194"/>
              <a:ext cx="85725" cy="85725"/>
            </a:xfrm>
            <a:custGeom>
              <a:avLst/>
              <a:gdLst/>
              <a:ahLst/>
              <a:cxnLst/>
              <a:rect l="l" t="t" r="r" b="b"/>
              <a:pathLst>
                <a:path w="85725" h="85725">
                  <a:moveTo>
                    <a:pt x="0" y="0"/>
                  </a:moveTo>
                  <a:lnTo>
                    <a:pt x="0" y="85725"/>
                  </a:lnTo>
                  <a:lnTo>
                    <a:pt x="85725" y="42862"/>
                  </a:lnTo>
                  <a:lnTo>
                    <a:pt x="0" y="0"/>
                  </a:lnTo>
                  <a:close/>
                </a:path>
              </a:pathLst>
            </a:custGeom>
            <a:solidFill>
              <a:srgbClr val="000000"/>
            </a:solidFill>
          </p:spPr>
          <p:txBody>
            <a:bodyPr wrap="square" lIns="0" tIns="0" rIns="0" bIns="0" rtlCol="0"/>
            <a:lstStyle/>
            <a:p>
              <a:endParaRPr sz="1800"/>
            </a:p>
          </p:txBody>
        </p:sp>
        <p:sp>
          <p:nvSpPr>
            <p:cNvPr id="45" name="object 45"/>
            <p:cNvSpPr/>
            <p:nvPr/>
          </p:nvSpPr>
          <p:spPr>
            <a:xfrm>
              <a:off x="6073140" y="3726179"/>
              <a:ext cx="1271270" cy="812800"/>
            </a:xfrm>
            <a:custGeom>
              <a:avLst/>
              <a:gdLst/>
              <a:ahLst/>
              <a:cxnLst/>
              <a:rect l="l" t="t" r="r" b="b"/>
              <a:pathLst>
                <a:path w="1271270" h="812800">
                  <a:moveTo>
                    <a:pt x="25387" y="203073"/>
                  </a:moveTo>
                  <a:lnTo>
                    <a:pt x="0" y="203073"/>
                  </a:lnTo>
                  <a:lnTo>
                    <a:pt x="0" y="609219"/>
                  </a:lnTo>
                  <a:lnTo>
                    <a:pt x="25387" y="609219"/>
                  </a:lnTo>
                  <a:lnTo>
                    <a:pt x="25387" y="203073"/>
                  </a:lnTo>
                  <a:close/>
                </a:path>
                <a:path w="1271270" h="812800">
                  <a:moveTo>
                    <a:pt x="101536" y="203073"/>
                  </a:moveTo>
                  <a:lnTo>
                    <a:pt x="50761" y="203073"/>
                  </a:lnTo>
                  <a:lnTo>
                    <a:pt x="50761" y="609219"/>
                  </a:lnTo>
                  <a:lnTo>
                    <a:pt x="101536" y="609219"/>
                  </a:lnTo>
                  <a:lnTo>
                    <a:pt x="101536" y="203073"/>
                  </a:lnTo>
                  <a:close/>
                </a:path>
                <a:path w="1271270" h="812800">
                  <a:moveTo>
                    <a:pt x="864869" y="0"/>
                  </a:moveTo>
                  <a:lnTo>
                    <a:pt x="864869" y="203073"/>
                  </a:lnTo>
                  <a:lnTo>
                    <a:pt x="126923" y="203073"/>
                  </a:lnTo>
                  <a:lnTo>
                    <a:pt x="126923" y="609219"/>
                  </a:lnTo>
                  <a:lnTo>
                    <a:pt x="864869" y="609219"/>
                  </a:lnTo>
                  <a:lnTo>
                    <a:pt x="864869" y="812292"/>
                  </a:lnTo>
                  <a:lnTo>
                    <a:pt x="1271015" y="406146"/>
                  </a:lnTo>
                  <a:lnTo>
                    <a:pt x="864869" y="0"/>
                  </a:lnTo>
                  <a:close/>
                </a:path>
              </a:pathLst>
            </a:custGeom>
            <a:solidFill>
              <a:srgbClr val="E7E6E6"/>
            </a:solidFill>
          </p:spPr>
          <p:txBody>
            <a:bodyPr wrap="square" lIns="0" tIns="0" rIns="0" bIns="0" rtlCol="0"/>
            <a:lstStyle/>
            <a:p>
              <a:endParaRPr sz="1800"/>
            </a:p>
          </p:txBody>
        </p:sp>
        <p:sp>
          <p:nvSpPr>
            <p:cNvPr id="46" name="object 46"/>
            <p:cNvSpPr/>
            <p:nvPr/>
          </p:nvSpPr>
          <p:spPr>
            <a:xfrm>
              <a:off x="6073140" y="3726179"/>
              <a:ext cx="1271270" cy="812800"/>
            </a:xfrm>
            <a:custGeom>
              <a:avLst/>
              <a:gdLst/>
              <a:ahLst/>
              <a:cxnLst/>
              <a:rect l="l" t="t" r="r" b="b"/>
              <a:pathLst>
                <a:path w="1271270" h="812800">
                  <a:moveTo>
                    <a:pt x="0" y="203073"/>
                  </a:moveTo>
                  <a:lnTo>
                    <a:pt x="25387" y="203073"/>
                  </a:lnTo>
                  <a:lnTo>
                    <a:pt x="25387" y="609219"/>
                  </a:lnTo>
                  <a:lnTo>
                    <a:pt x="0" y="609219"/>
                  </a:lnTo>
                  <a:lnTo>
                    <a:pt x="0" y="203073"/>
                  </a:lnTo>
                  <a:close/>
                </a:path>
                <a:path w="1271270" h="812800">
                  <a:moveTo>
                    <a:pt x="50761" y="203073"/>
                  </a:moveTo>
                  <a:lnTo>
                    <a:pt x="101536" y="203073"/>
                  </a:lnTo>
                  <a:lnTo>
                    <a:pt x="101536" y="609219"/>
                  </a:lnTo>
                  <a:lnTo>
                    <a:pt x="50761" y="609219"/>
                  </a:lnTo>
                  <a:lnTo>
                    <a:pt x="50761" y="203073"/>
                  </a:lnTo>
                  <a:close/>
                </a:path>
                <a:path w="1271270" h="812800">
                  <a:moveTo>
                    <a:pt x="126923" y="203073"/>
                  </a:moveTo>
                  <a:lnTo>
                    <a:pt x="864869" y="203073"/>
                  </a:lnTo>
                  <a:lnTo>
                    <a:pt x="864869" y="0"/>
                  </a:lnTo>
                  <a:lnTo>
                    <a:pt x="1271015" y="406146"/>
                  </a:lnTo>
                  <a:lnTo>
                    <a:pt x="864869" y="812292"/>
                  </a:lnTo>
                  <a:lnTo>
                    <a:pt x="864869" y="609219"/>
                  </a:lnTo>
                  <a:lnTo>
                    <a:pt x="126923" y="609219"/>
                  </a:lnTo>
                  <a:lnTo>
                    <a:pt x="126923" y="203073"/>
                  </a:lnTo>
                  <a:close/>
                </a:path>
              </a:pathLst>
            </a:custGeom>
            <a:ln w="9525">
              <a:solidFill>
                <a:srgbClr val="E7E6E6"/>
              </a:solidFill>
            </a:ln>
          </p:spPr>
          <p:txBody>
            <a:bodyPr wrap="square" lIns="0" tIns="0" rIns="0" bIns="0" rtlCol="0"/>
            <a:lstStyle/>
            <a:p>
              <a:endParaRPr sz="1800"/>
            </a:p>
          </p:txBody>
        </p:sp>
      </p:grpSp>
      <p:sp>
        <p:nvSpPr>
          <p:cNvPr id="47" name="object 47"/>
          <p:cNvSpPr txBox="1"/>
          <p:nvPr/>
        </p:nvSpPr>
        <p:spPr>
          <a:xfrm>
            <a:off x="4690027" y="3003186"/>
            <a:ext cx="569119" cy="171201"/>
          </a:xfrm>
          <a:prstGeom prst="rect">
            <a:avLst/>
          </a:prstGeom>
        </p:spPr>
        <p:txBody>
          <a:bodyPr vert="horz" wrap="square" lIns="0" tIns="9525" rIns="0" bIns="0" rtlCol="0">
            <a:spAutoFit/>
          </a:bodyPr>
          <a:lstStyle/>
          <a:p>
            <a:pPr marL="28575">
              <a:spcBef>
                <a:spcPts val="75"/>
              </a:spcBef>
            </a:pPr>
            <a:r>
              <a:rPr sz="1050" b="1" spc="-49">
                <a:latin typeface="Arial"/>
                <a:cs typeface="Arial"/>
              </a:rPr>
              <a:t>Rollover</a:t>
            </a:r>
            <a:r>
              <a:rPr sz="1013" b="1" spc="-73" baseline="24691">
                <a:latin typeface="Arial"/>
                <a:cs typeface="Arial"/>
              </a:rPr>
              <a:t>b</a:t>
            </a:r>
            <a:endParaRPr sz="1013" baseline="24691">
              <a:latin typeface="Arial"/>
              <a:cs typeface="Arial"/>
            </a:endParaRPr>
          </a:p>
        </p:txBody>
      </p:sp>
      <p:sp>
        <p:nvSpPr>
          <p:cNvPr id="48" name="object 48"/>
          <p:cNvSpPr txBox="1"/>
          <p:nvPr/>
        </p:nvSpPr>
        <p:spPr>
          <a:xfrm>
            <a:off x="687693" y="971069"/>
            <a:ext cx="7522845" cy="1592103"/>
          </a:xfrm>
          <a:prstGeom prst="rect">
            <a:avLst/>
          </a:prstGeom>
        </p:spPr>
        <p:txBody>
          <a:bodyPr vert="horz" wrap="square" lIns="0" tIns="24765" rIns="0" bIns="0" rtlCol="0">
            <a:spAutoFit/>
          </a:bodyPr>
          <a:lstStyle/>
          <a:p>
            <a:pPr marL="180499" indent="-170974">
              <a:spcBef>
                <a:spcPts val="195"/>
              </a:spcBef>
              <a:buSzPct val="111111"/>
              <a:buChar char="•"/>
              <a:tabLst>
                <a:tab pos="180499" algn="l"/>
              </a:tabLst>
            </a:pPr>
            <a:r>
              <a:rPr sz="1350" spc="-30">
                <a:latin typeface="Arial"/>
                <a:cs typeface="Arial"/>
              </a:rPr>
              <a:t>IMbrella</a:t>
            </a:r>
            <a:r>
              <a:rPr sz="1350" spc="-41">
                <a:latin typeface="Arial"/>
                <a:cs typeface="Arial"/>
              </a:rPr>
              <a:t> </a:t>
            </a:r>
            <a:r>
              <a:rPr sz="1350" spc="-131">
                <a:latin typeface="Arial"/>
                <a:cs typeface="Arial"/>
              </a:rPr>
              <a:t>A</a:t>
            </a:r>
            <a:r>
              <a:rPr sz="1350" spc="-45">
                <a:latin typeface="Arial"/>
                <a:cs typeface="Arial"/>
              </a:rPr>
              <a:t> </a:t>
            </a:r>
            <a:r>
              <a:rPr sz="1350" spc="-79">
                <a:latin typeface="Arial"/>
                <a:cs typeface="Arial"/>
              </a:rPr>
              <a:t>is</a:t>
            </a:r>
            <a:r>
              <a:rPr sz="1350" spc="-49">
                <a:latin typeface="Arial"/>
                <a:cs typeface="Arial"/>
              </a:rPr>
              <a:t> </a:t>
            </a:r>
            <a:r>
              <a:rPr sz="1350" spc="-75">
                <a:latin typeface="Arial"/>
                <a:cs typeface="Arial"/>
              </a:rPr>
              <a:t>an</a:t>
            </a:r>
            <a:r>
              <a:rPr sz="1350" spc="-45">
                <a:latin typeface="Arial"/>
                <a:cs typeface="Arial"/>
              </a:rPr>
              <a:t> </a:t>
            </a:r>
            <a:r>
              <a:rPr sz="1350" spc="-56">
                <a:latin typeface="Arial"/>
                <a:cs typeface="Arial"/>
              </a:rPr>
              <a:t>open-</a:t>
            </a:r>
            <a:r>
              <a:rPr sz="1350" spc="-45">
                <a:latin typeface="Arial"/>
                <a:cs typeface="Arial"/>
              </a:rPr>
              <a:t>label,</a:t>
            </a:r>
            <a:r>
              <a:rPr sz="1350" spc="-34">
                <a:latin typeface="Arial"/>
                <a:cs typeface="Arial"/>
              </a:rPr>
              <a:t> </a:t>
            </a:r>
            <a:r>
              <a:rPr sz="1350" spc="-49">
                <a:latin typeface="Arial"/>
                <a:cs typeface="Arial"/>
              </a:rPr>
              <a:t>non-</a:t>
            </a:r>
            <a:r>
              <a:rPr sz="1350" spc="-56">
                <a:latin typeface="Arial"/>
                <a:cs typeface="Arial"/>
              </a:rPr>
              <a:t>randomised,</a:t>
            </a:r>
            <a:r>
              <a:rPr sz="1350" spc="-34">
                <a:latin typeface="Arial"/>
                <a:cs typeface="Arial"/>
              </a:rPr>
              <a:t> </a:t>
            </a:r>
            <a:r>
              <a:rPr sz="1350" spc="-26">
                <a:latin typeface="Arial"/>
                <a:cs typeface="Arial"/>
              </a:rPr>
              <a:t>multicentre</a:t>
            </a:r>
            <a:r>
              <a:rPr sz="1350" spc="-41">
                <a:latin typeface="Arial"/>
                <a:cs typeface="Arial"/>
              </a:rPr>
              <a:t> </a:t>
            </a:r>
            <a:r>
              <a:rPr sz="1350" spc="-53">
                <a:latin typeface="Arial"/>
                <a:cs typeface="Arial"/>
              </a:rPr>
              <a:t>extension</a:t>
            </a:r>
            <a:r>
              <a:rPr sz="1350" spc="-38">
                <a:latin typeface="Arial"/>
                <a:cs typeface="Arial"/>
              </a:rPr>
              <a:t> </a:t>
            </a:r>
            <a:r>
              <a:rPr sz="1350" spc="-71">
                <a:latin typeface="Arial"/>
                <a:cs typeface="Arial"/>
              </a:rPr>
              <a:t>and</a:t>
            </a:r>
            <a:r>
              <a:rPr sz="1350" spc="-45">
                <a:latin typeface="Arial"/>
                <a:cs typeface="Arial"/>
              </a:rPr>
              <a:t> </a:t>
            </a:r>
            <a:r>
              <a:rPr sz="1350" spc="-56">
                <a:latin typeface="Arial"/>
                <a:cs typeface="Arial"/>
              </a:rPr>
              <a:t>long-</a:t>
            </a:r>
            <a:r>
              <a:rPr sz="1350" spc="-8">
                <a:latin typeface="Arial"/>
                <a:cs typeface="Arial"/>
              </a:rPr>
              <a:t>term</a:t>
            </a:r>
            <a:r>
              <a:rPr sz="1350" spc="-41">
                <a:latin typeface="Arial"/>
                <a:cs typeface="Arial"/>
              </a:rPr>
              <a:t> </a:t>
            </a:r>
            <a:r>
              <a:rPr sz="1350" spc="-53">
                <a:latin typeface="Arial"/>
                <a:cs typeface="Arial"/>
              </a:rPr>
              <a:t>observational </a:t>
            </a:r>
            <a:r>
              <a:rPr sz="1350" spc="-8">
                <a:latin typeface="Arial"/>
                <a:cs typeface="Arial"/>
              </a:rPr>
              <a:t>study</a:t>
            </a:r>
            <a:endParaRPr sz="1350">
              <a:latin typeface="Arial"/>
              <a:cs typeface="Arial"/>
            </a:endParaRPr>
          </a:p>
          <a:p>
            <a:pPr marL="180499" indent="-170974">
              <a:spcBef>
                <a:spcPts val="289"/>
              </a:spcBef>
              <a:buSzPct val="111111"/>
              <a:buChar char="•"/>
              <a:tabLst>
                <a:tab pos="180499" algn="l"/>
              </a:tabLst>
            </a:pPr>
            <a:r>
              <a:rPr sz="1350" spc="-60">
                <a:latin typeface="Arial"/>
                <a:cs typeface="Arial"/>
              </a:rPr>
              <a:t>Patients</a:t>
            </a:r>
            <a:r>
              <a:rPr sz="1350" spc="-64">
                <a:latin typeface="Arial"/>
                <a:cs typeface="Arial"/>
              </a:rPr>
              <a:t> </a:t>
            </a:r>
            <a:r>
              <a:rPr sz="1350" spc="-15">
                <a:latin typeface="Arial"/>
                <a:cs typeface="Arial"/>
              </a:rPr>
              <a:t>in</a:t>
            </a:r>
            <a:r>
              <a:rPr sz="1350" spc="-53">
                <a:latin typeface="Arial"/>
                <a:cs typeface="Arial"/>
              </a:rPr>
              <a:t> </a:t>
            </a:r>
            <a:r>
              <a:rPr sz="1350" spc="-15">
                <a:latin typeface="Arial"/>
                <a:cs typeface="Arial"/>
              </a:rPr>
              <a:t>the</a:t>
            </a:r>
            <a:r>
              <a:rPr sz="1350" spc="-53">
                <a:latin typeface="Arial"/>
                <a:cs typeface="Arial"/>
              </a:rPr>
              <a:t> </a:t>
            </a:r>
            <a:r>
              <a:rPr sz="1350" spc="-45">
                <a:latin typeface="Arial"/>
                <a:cs typeface="Arial"/>
              </a:rPr>
              <a:t>IMpower133</a:t>
            </a:r>
            <a:r>
              <a:rPr sz="1350" spc="-56">
                <a:latin typeface="Arial"/>
                <a:cs typeface="Arial"/>
              </a:rPr>
              <a:t> </a:t>
            </a:r>
            <a:r>
              <a:rPr sz="1350" spc="-26">
                <a:latin typeface="Arial"/>
                <a:cs typeface="Arial"/>
              </a:rPr>
              <a:t>control</a:t>
            </a:r>
            <a:r>
              <a:rPr sz="1350" spc="-60">
                <a:latin typeface="Arial"/>
                <a:cs typeface="Arial"/>
              </a:rPr>
              <a:t> </a:t>
            </a:r>
            <a:r>
              <a:rPr sz="1350" spc="-53">
                <a:latin typeface="Arial"/>
                <a:cs typeface="Arial"/>
              </a:rPr>
              <a:t>arm </a:t>
            </a:r>
            <a:r>
              <a:rPr sz="1350" spc="-49">
                <a:latin typeface="Arial"/>
                <a:cs typeface="Arial"/>
              </a:rPr>
              <a:t>were</a:t>
            </a:r>
            <a:r>
              <a:rPr sz="1350" spc="-60">
                <a:latin typeface="Arial"/>
                <a:cs typeface="Arial"/>
              </a:rPr>
              <a:t> </a:t>
            </a:r>
            <a:r>
              <a:rPr sz="1350">
                <a:latin typeface="Arial"/>
                <a:cs typeface="Arial"/>
              </a:rPr>
              <a:t>not</a:t>
            </a:r>
            <a:r>
              <a:rPr sz="1350" spc="-56">
                <a:latin typeface="Arial"/>
                <a:cs typeface="Arial"/>
              </a:rPr>
              <a:t> </a:t>
            </a:r>
            <a:r>
              <a:rPr sz="1350" spc="-41">
                <a:latin typeface="Arial"/>
                <a:cs typeface="Arial"/>
              </a:rPr>
              <a:t>eligible </a:t>
            </a:r>
            <a:r>
              <a:rPr sz="1350">
                <a:latin typeface="Arial"/>
                <a:cs typeface="Arial"/>
              </a:rPr>
              <a:t>for</a:t>
            </a:r>
            <a:r>
              <a:rPr sz="1350" spc="-64">
                <a:latin typeface="Arial"/>
                <a:cs typeface="Arial"/>
              </a:rPr>
              <a:t> </a:t>
            </a:r>
            <a:r>
              <a:rPr sz="1350" spc="-26">
                <a:latin typeface="Arial"/>
                <a:cs typeface="Arial"/>
              </a:rPr>
              <a:t>enrollment</a:t>
            </a:r>
            <a:r>
              <a:rPr sz="1350" spc="-49">
                <a:latin typeface="Arial"/>
                <a:cs typeface="Arial"/>
              </a:rPr>
              <a:t> </a:t>
            </a:r>
            <a:r>
              <a:rPr sz="1350" spc="-15">
                <a:latin typeface="Arial"/>
                <a:cs typeface="Arial"/>
              </a:rPr>
              <a:t>in</a:t>
            </a:r>
            <a:r>
              <a:rPr sz="1350" spc="-53">
                <a:latin typeface="Arial"/>
                <a:cs typeface="Arial"/>
              </a:rPr>
              <a:t> </a:t>
            </a:r>
            <a:r>
              <a:rPr sz="1350" spc="-30">
                <a:latin typeface="Arial"/>
                <a:cs typeface="Arial"/>
              </a:rPr>
              <a:t>IMbrella</a:t>
            </a:r>
            <a:r>
              <a:rPr sz="1350" spc="-53">
                <a:latin typeface="Arial"/>
                <a:cs typeface="Arial"/>
              </a:rPr>
              <a:t> </a:t>
            </a:r>
            <a:r>
              <a:rPr sz="1350" spc="-38">
                <a:latin typeface="Arial"/>
                <a:cs typeface="Arial"/>
              </a:rPr>
              <a:t>A</a:t>
            </a:r>
            <a:endParaRPr sz="1350">
              <a:latin typeface="Arial"/>
              <a:cs typeface="Arial"/>
            </a:endParaRPr>
          </a:p>
          <a:p>
            <a:pPr marL="180975" marR="3810" indent="-171450">
              <a:lnSpc>
                <a:spcPts val="1454"/>
              </a:lnSpc>
              <a:spcBef>
                <a:spcPts val="472"/>
              </a:spcBef>
              <a:buSzPct val="111111"/>
              <a:buChar char="•"/>
              <a:tabLst>
                <a:tab pos="180975" algn="l"/>
              </a:tabLst>
            </a:pPr>
            <a:r>
              <a:rPr sz="1350" spc="-64">
                <a:latin typeface="Arial"/>
                <a:cs typeface="Arial"/>
              </a:rPr>
              <a:t>Rollover</a:t>
            </a:r>
            <a:r>
              <a:rPr sz="1350" spc="-60">
                <a:latin typeface="Arial"/>
                <a:cs typeface="Arial"/>
              </a:rPr>
              <a:t> </a:t>
            </a:r>
            <a:r>
              <a:rPr sz="1350" spc="-15">
                <a:latin typeface="Arial"/>
                <a:cs typeface="Arial"/>
              </a:rPr>
              <a:t>from</a:t>
            </a:r>
            <a:r>
              <a:rPr sz="1350" spc="-45">
                <a:latin typeface="Arial"/>
                <a:cs typeface="Arial"/>
              </a:rPr>
              <a:t> IMpower133</a:t>
            </a:r>
            <a:r>
              <a:rPr sz="1350" spc="-49">
                <a:latin typeface="Arial"/>
                <a:cs typeface="Arial"/>
              </a:rPr>
              <a:t> </a:t>
            </a:r>
            <a:r>
              <a:rPr sz="1350">
                <a:latin typeface="Arial"/>
                <a:cs typeface="Arial"/>
              </a:rPr>
              <a:t>to</a:t>
            </a:r>
            <a:r>
              <a:rPr sz="1350" spc="-60">
                <a:latin typeface="Arial"/>
                <a:cs typeface="Arial"/>
              </a:rPr>
              <a:t> </a:t>
            </a:r>
            <a:r>
              <a:rPr sz="1350" spc="-30">
                <a:latin typeface="Arial"/>
                <a:cs typeface="Arial"/>
              </a:rPr>
              <a:t>IMbrella</a:t>
            </a:r>
            <a:r>
              <a:rPr sz="1350" spc="-45">
                <a:latin typeface="Arial"/>
                <a:cs typeface="Arial"/>
              </a:rPr>
              <a:t> </a:t>
            </a:r>
            <a:r>
              <a:rPr sz="1350" spc="-131">
                <a:latin typeface="Arial"/>
                <a:cs typeface="Arial"/>
              </a:rPr>
              <a:t>A</a:t>
            </a:r>
            <a:r>
              <a:rPr sz="1350" spc="-53">
                <a:latin typeface="Arial"/>
                <a:cs typeface="Arial"/>
              </a:rPr>
              <a:t> </a:t>
            </a:r>
            <a:r>
              <a:rPr sz="1350">
                <a:latin typeface="Arial"/>
                <a:cs typeface="Arial"/>
              </a:rPr>
              <a:t>for</a:t>
            </a:r>
            <a:r>
              <a:rPr sz="1350" spc="-64">
                <a:latin typeface="Arial"/>
                <a:cs typeface="Arial"/>
              </a:rPr>
              <a:t> </a:t>
            </a:r>
            <a:r>
              <a:rPr sz="1350" spc="-38">
                <a:latin typeface="Arial"/>
                <a:cs typeface="Arial"/>
              </a:rPr>
              <a:t>patients</a:t>
            </a:r>
            <a:r>
              <a:rPr sz="1350" spc="-45">
                <a:latin typeface="Arial"/>
                <a:cs typeface="Arial"/>
              </a:rPr>
              <a:t> </a:t>
            </a:r>
            <a:r>
              <a:rPr sz="1350" spc="-26">
                <a:latin typeface="Arial"/>
                <a:cs typeface="Arial"/>
              </a:rPr>
              <a:t>treated</a:t>
            </a:r>
            <a:r>
              <a:rPr sz="1350" spc="-53">
                <a:latin typeface="Arial"/>
                <a:cs typeface="Arial"/>
              </a:rPr>
              <a:t> </a:t>
            </a:r>
            <a:r>
              <a:rPr sz="1350">
                <a:latin typeface="Arial"/>
                <a:cs typeface="Arial"/>
              </a:rPr>
              <a:t>with</a:t>
            </a:r>
            <a:r>
              <a:rPr sz="1350" spc="-49">
                <a:latin typeface="Arial"/>
                <a:cs typeface="Arial"/>
              </a:rPr>
              <a:t> </a:t>
            </a:r>
            <a:r>
              <a:rPr sz="1350" spc="-60">
                <a:latin typeface="Arial"/>
                <a:cs typeface="Arial"/>
              </a:rPr>
              <a:t>atezolizumab</a:t>
            </a:r>
            <a:r>
              <a:rPr sz="1350" spc="-38">
                <a:latin typeface="Arial"/>
                <a:cs typeface="Arial"/>
              </a:rPr>
              <a:t> </a:t>
            </a:r>
            <a:r>
              <a:rPr sz="1350" spc="-8">
                <a:latin typeface="Arial"/>
                <a:cs typeface="Arial"/>
              </a:rPr>
              <a:t>in</a:t>
            </a:r>
            <a:r>
              <a:rPr sz="1350" spc="-45">
                <a:latin typeface="Arial"/>
                <a:cs typeface="Arial"/>
              </a:rPr>
              <a:t> IMpower133</a:t>
            </a:r>
            <a:r>
              <a:rPr sz="1350" spc="-49">
                <a:latin typeface="Arial"/>
                <a:cs typeface="Arial"/>
              </a:rPr>
              <a:t> </a:t>
            </a:r>
            <a:r>
              <a:rPr sz="1350" spc="-8">
                <a:latin typeface="Arial"/>
                <a:cs typeface="Arial"/>
              </a:rPr>
              <a:t>occurred </a:t>
            </a:r>
            <a:r>
              <a:rPr sz="1350" spc="-49">
                <a:latin typeface="Arial"/>
                <a:cs typeface="Arial"/>
              </a:rPr>
              <a:t>between</a:t>
            </a:r>
            <a:r>
              <a:rPr sz="1350" spc="-41">
                <a:latin typeface="Arial"/>
                <a:cs typeface="Arial"/>
              </a:rPr>
              <a:t> </a:t>
            </a:r>
            <a:r>
              <a:rPr sz="1350" spc="-75">
                <a:latin typeface="Arial"/>
                <a:cs typeface="Arial"/>
              </a:rPr>
              <a:t>December</a:t>
            </a:r>
            <a:r>
              <a:rPr sz="1350" spc="-34">
                <a:latin typeface="Arial"/>
                <a:cs typeface="Arial"/>
              </a:rPr>
              <a:t> </a:t>
            </a:r>
            <a:r>
              <a:rPr sz="1350" spc="-71">
                <a:latin typeface="Arial"/>
                <a:cs typeface="Arial"/>
              </a:rPr>
              <a:t>2019</a:t>
            </a:r>
            <a:r>
              <a:rPr sz="1350" spc="-49">
                <a:latin typeface="Arial"/>
                <a:cs typeface="Arial"/>
              </a:rPr>
              <a:t> </a:t>
            </a:r>
            <a:r>
              <a:rPr sz="1350" spc="-71">
                <a:latin typeface="Arial"/>
                <a:cs typeface="Arial"/>
              </a:rPr>
              <a:t>and</a:t>
            </a:r>
            <a:r>
              <a:rPr sz="1350" spc="-38">
                <a:latin typeface="Arial"/>
                <a:cs typeface="Arial"/>
              </a:rPr>
              <a:t> </a:t>
            </a:r>
            <a:r>
              <a:rPr sz="1350" spc="-98">
                <a:latin typeface="Arial"/>
                <a:cs typeface="Arial"/>
              </a:rPr>
              <a:t>July</a:t>
            </a:r>
            <a:r>
              <a:rPr sz="1350" spc="-49">
                <a:latin typeface="Arial"/>
                <a:cs typeface="Arial"/>
              </a:rPr>
              <a:t> </a:t>
            </a:r>
            <a:r>
              <a:rPr sz="1350" spc="-15">
                <a:latin typeface="Arial"/>
                <a:cs typeface="Arial"/>
              </a:rPr>
              <a:t>2020</a:t>
            </a:r>
            <a:endParaRPr sz="1350">
              <a:latin typeface="Arial"/>
              <a:cs typeface="Arial"/>
            </a:endParaRPr>
          </a:p>
          <a:p>
            <a:pPr marL="180499" indent="-170974">
              <a:spcBef>
                <a:spcPts val="270"/>
              </a:spcBef>
              <a:buSzPct val="111111"/>
              <a:buChar char="•"/>
              <a:tabLst>
                <a:tab pos="180499" algn="l"/>
              </a:tabLst>
            </a:pPr>
            <a:r>
              <a:rPr sz="1350" spc="-90">
                <a:latin typeface="Arial"/>
                <a:cs typeface="Arial"/>
              </a:rPr>
              <a:t>We</a:t>
            </a:r>
            <a:r>
              <a:rPr sz="1350" spc="-56">
                <a:latin typeface="Arial"/>
                <a:cs typeface="Arial"/>
              </a:rPr>
              <a:t> </a:t>
            </a:r>
            <a:r>
              <a:rPr sz="1350" spc="-15">
                <a:latin typeface="Arial"/>
                <a:cs typeface="Arial"/>
              </a:rPr>
              <a:t>report</a:t>
            </a:r>
            <a:r>
              <a:rPr sz="1350" spc="-53">
                <a:latin typeface="Arial"/>
                <a:cs typeface="Arial"/>
              </a:rPr>
              <a:t> </a:t>
            </a:r>
            <a:r>
              <a:rPr sz="1350" spc="-105">
                <a:latin typeface="Arial"/>
                <a:cs typeface="Arial"/>
              </a:rPr>
              <a:t>a</a:t>
            </a:r>
            <a:r>
              <a:rPr sz="1350" spc="-56">
                <a:latin typeface="Arial"/>
                <a:cs typeface="Arial"/>
              </a:rPr>
              <a:t> </a:t>
            </a:r>
            <a:r>
              <a:rPr sz="1350" spc="-64">
                <a:latin typeface="Arial"/>
                <a:cs typeface="Arial"/>
              </a:rPr>
              <a:t>merged</a:t>
            </a:r>
            <a:r>
              <a:rPr sz="1350" spc="-60">
                <a:latin typeface="Arial"/>
                <a:cs typeface="Arial"/>
              </a:rPr>
              <a:t> </a:t>
            </a:r>
            <a:r>
              <a:rPr sz="1350" spc="-79">
                <a:latin typeface="Arial"/>
                <a:cs typeface="Arial"/>
              </a:rPr>
              <a:t>analysis</a:t>
            </a:r>
            <a:r>
              <a:rPr sz="1350" spc="-56">
                <a:latin typeface="Arial"/>
                <a:cs typeface="Arial"/>
              </a:rPr>
              <a:t> </a:t>
            </a:r>
            <a:r>
              <a:rPr sz="1350" spc="-15">
                <a:latin typeface="Arial"/>
                <a:cs typeface="Arial"/>
              </a:rPr>
              <a:t>from</a:t>
            </a:r>
            <a:r>
              <a:rPr sz="1350" spc="-56">
                <a:latin typeface="Arial"/>
                <a:cs typeface="Arial"/>
              </a:rPr>
              <a:t> </a:t>
            </a:r>
            <a:r>
              <a:rPr sz="1350" spc="-45">
                <a:latin typeface="Arial"/>
                <a:cs typeface="Arial"/>
              </a:rPr>
              <a:t>IMpower133</a:t>
            </a:r>
            <a:r>
              <a:rPr sz="1350" spc="-53">
                <a:latin typeface="Arial"/>
                <a:cs typeface="Arial"/>
              </a:rPr>
              <a:t> </a:t>
            </a:r>
            <a:r>
              <a:rPr sz="1350" spc="-71">
                <a:latin typeface="Arial"/>
                <a:cs typeface="Arial"/>
              </a:rPr>
              <a:t>and</a:t>
            </a:r>
            <a:r>
              <a:rPr sz="1350" spc="-56">
                <a:latin typeface="Arial"/>
                <a:cs typeface="Arial"/>
              </a:rPr>
              <a:t> </a:t>
            </a:r>
            <a:r>
              <a:rPr sz="1350" spc="-30">
                <a:latin typeface="Arial"/>
                <a:cs typeface="Arial"/>
              </a:rPr>
              <a:t>IMbrella</a:t>
            </a:r>
            <a:r>
              <a:rPr sz="1350" spc="-49">
                <a:latin typeface="Arial"/>
                <a:cs typeface="Arial"/>
              </a:rPr>
              <a:t> </a:t>
            </a:r>
            <a:r>
              <a:rPr sz="1350" spc="-131">
                <a:latin typeface="Arial"/>
                <a:cs typeface="Arial"/>
              </a:rPr>
              <a:t>A</a:t>
            </a:r>
            <a:r>
              <a:rPr sz="1350" spc="-56">
                <a:latin typeface="Arial"/>
                <a:cs typeface="Arial"/>
              </a:rPr>
              <a:t> </a:t>
            </a:r>
            <a:r>
              <a:rPr sz="1350">
                <a:latin typeface="Arial"/>
                <a:cs typeface="Arial"/>
              </a:rPr>
              <a:t>with</a:t>
            </a:r>
            <a:r>
              <a:rPr sz="1350" spc="-49">
                <a:latin typeface="Arial"/>
                <a:cs typeface="Arial"/>
              </a:rPr>
              <a:t> </a:t>
            </a:r>
            <a:r>
              <a:rPr sz="1350" spc="-105">
                <a:latin typeface="Arial"/>
                <a:cs typeface="Arial"/>
              </a:rPr>
              <a:t>a</a:t>
            </a:r>
            <a:r>
              <a:rPr sz="1350" spc="-56">
                <a:latin typeface="Arial"/>
                <a:cs typeface="Arial"/>
              </a:rPr>
              <a:t> </a:t>
            </a:r>
            <a:r>
              <a:rPr sz="1350" spc="-210">
                <a:latin typeface="Arial"/>
                <a:cs typeface="Arial"/>
              </a:rPr>
              <a:t>CCOD</a:t>
            </a:r>
            <a:r>
              <a:rPr sz="1350" spc="-45">
                <a:latin typeface="Arial"/>
                <a:cs typeface="Arial"/>
              </a:rPr>
              <a:t> </a:t>
            </a:r>
            <a:r>
              <a:rPr sz="1350">
                <a:latin typeface="Arial"/>
                <a:cs typeface="Arial"/>
              </a:rPr>
              <a:t>of</a:t>
            </a:r>
            <a:r>
              <a:rPr sz="1350" spc="-56">
                <a:latin typeface="Arial"/>
                <a:cs typeface="Arial"/>
              </a:rPr>
              <a:t> </a:t>
            </a:r>
            <a:r>
              <a:rPr sz="1350" spc="-75">
                <a:latin typeface="Arial"/>
                <a:cs typeface="Arial"/>
              </a:rPr>
              <a:t>16</a:t>
            </a:r>
            <a:r>
              <a:rPr sz="1350" spc="-53">
                <a:latin typeface="Arial"/>
                <a:cs typeface="Arial"/>
              </a:rPr>
              <a:t> March</a:t>
            </a:r>
            <a:r>
              <a:rPr sz="1350" spc="-45">
                <a:latin typeface="Arial"/>
                <a:cs typeface="Arial"/>
              </a:rPr>
              <a:t> </a:t>
            </a:r>
            <a:r>
              <a:rPr sz="1350" spc="-15">
                <a:latin typeface="Arial"/>
                <a:cs typeface="Arial"/>
              </a:rPr>
              <a:t>2023</a:t>
            </a:r>
            <a:endParaRPr sz="1350">
              <a:latin typeface="Arial"/>
              <a:cs typeface="Arial"/>
            </a:endParaRPr>
          </a:p>
          <a:p>
            <a:pPr>
              <a:spcBef>
                <a:spcPts val="244"/>
              </a:spcBef>
            </a:pPr>
            <a:endParaRPr sz="1350">
              <a:latin typeface="Arial"/>
              <a:cs typeface="Arial"/>
            </a:endParaRPr>
          </a:p>
          <a:p>
            <a:pPr marL="1195388">
              <a:tabLst>
                <a:tab pos="5090160" algn="l"/>
              </a:tabLst>
            </a:pPr>
            <a:r>
              <a:rPr sz="1800" b="1" spc="-90" baseline="1736">
                <a:latin typeface="Arial"/>
                <a:cs typeface="Arial"/>
              </a:rPr>
              <a:t>IMpower133</a:t>
            </a:r>
            <a:r>
              <a:rPr sz="1800" b="1" spc="56" baseline="1736">
                <a:latin typeface="Arial"/>
                <a:cs typeface="Arial"/>
              </a:rPr>
              <a:t> </a:t>
            </a:r>
            <a:r>
              <a:rPr sz="1800" b="1" spc="-11" baseline="1736">
                <a:latin typeface="Arial"/>
                <a:cs typeface="Arial"/>
              </a:rPr>
              <a:t>study</a:t>
            </a:r>
            <a:r>
              <a:rPr sz="1800" b="1" baseline="1736">
                <a:latin typeface="Arial"/>
                <a:cs typeface="Arial"/>
              </a:rPr>
              <a:t>	</a:t>
            </a:r>
            <a:r>
              <a:rPr sz="1200" b="1" spc="-49">
                <a:latin typeface="Arial"/>
                <a:cs typeface="Arial"/>
              </a:rPr>
              <a:t>IMbrella</a:t>
            </a:r>
            <a:r>
              <a:rPr sz="1200" b="1" spc="-45">
                <a:latin typeface="Arial"/>
                <a:cs typeface="Arial"/>
              </a:rPr>
              <a:t> </a:t>
            </a:r>
            <a:r>
              <a:rPr sz="1200" b="1" spc="-143">
                <a:latin typeface="Arial"/>
                <a:cs typeface="Arial"/>
              </a:rPr>
              <a:t>A</a:t>
            </a:r>
            <a:r>
              <a:rPr sz="1200" b="1" spc="-53">
                <a:latin typeface="Arial"/>
                <a:cs typeface="Arial"/>
              </a:rPr>
              <a:t> </a:t>
            </a:r>
            <a:r>
              <a:rPr sz="1200" b="1" spc="-86">
                <a:latin typeface="Arial"/>
                <a:cs typeface="Arial"/>
              </a:rPr>
              <a:t>extension</a:t>
            </a:r>
            <a:r>
              <a:rPr sz="1200" b="1" spc="-49">
                <a:latin typeface="Arial"/>
                <a:cs typeface="Arial"/>
              </a:rPr>
              <a:t> </a:t>
            </a:r>
            <a:r>
              <a:rPr sz="1200" b="1" spc="-8">
                <a:latin typeface="Arial"/>
                <a:cs typeface="Arial"/>
              </a:rPr>
              <a:t>study</a:t>
            </a:r>
            <a:endParaRPr sz="1200">
              <a:latin typeface="Arial"/>
              <a:cs typeface="Arial"/>
            </a:endParaRPr>
          </a:p>
        </p:txBody>
      </p:sp>
      <p:grpSp>
        <p:nvGrpSpPr>
          <p:cNvPr id="49" name="object 49"/>
          <p:cNvGrpSpPr/>
          <p:nvPr/>
        </p:nvGrpSpPr>
        <p:grpSpPr>
          <a:xfrm>
            <a:off x="4518136" y="2446114"/>
            <a:ext cx="4421505" cy="1783080"/>
            <a:chOff x="6024181" y="3258311"/>
            <a:chExt cx="5895340" cy="2377440"/>
          </a:xfrm>
        </p:grpSpPr>
        <p:sp>
          <p:nvSpPr>
            <p:cNvPr id="50" name="object 50"/>
            <p:cNvSpPr/>
            <p:nvPr/>
          </p:nvSpPr>
          <p:spPr>
            <a:xfrm>
              <a:off x="6028944" y="3258311"/>
              <a:ext cx="0" cy="2377440"/>
            </a:xfrm>
            <a:custGeom>
              <a:avLst/>
              <a:gdLst/>
              <a:ahLst/>
              <a:cxnLst/>
              <a:rect l="l" t="t" r="r" b="b"/>
              <a:pathLst>
                <a:path h="2377440">
                  <a:moveTo>
                    <a:pt x="0" y="0"/>
                  </a:moveTo>
                  <a:lnTo>
                    <a:pt x="0" y="2377440"/>
                  </a:lnTo>
                </a:path>
              </a:pathLst>
            </a:custGeom>
            <a:ln w="9525">
              <a:solidFill>
                <a:srgbClr val="44536A"/>
              </a:solidFill>
              <a:prstDash val="sysDash"/>
            </a:ln>
          </p:spPr>
          <p:txBody>
            <a:bodyPr wrap="square" lIns="0" tIns="0" rIns="0" bIns="0" rtlCol="0"/>
            <a:lstStyle/>
            <a:p>
              <a:endParaRPr sz="1800"/>
            </a:p>
          </p:txBody>
        </p:sp>
        <p:sp>
          <p:nvSpPr>
            <p:cNvPr id="51" name="object 51"/>
            <p:cNvSpPr/>
            <p:nvPr/>
          </p:nvSpPr>
          <p:spPr>
            <a:xfrm>
              <a:off x="10408920" y="3713987"/>
              <a:ext cx="196850" cy="958850"/>
            </a:xfrm>
            <a:custGeom>
              <a:avLst/>
              <a:gdLst/>
              <a:ahLst/>
              <a:cxnLst/>
              <a:rect l="l" t="t" r="r" b="b"/>
              <a:pathLst>
                <a:path w="196850" h="958850">
                  <a:moveTo>
                    <a:pt x="0" y="0"/>
                  </a:moveTo>
                  <a:lnTo>
                    <a:pt x="0" y="958596"/>
                  </a:lnTo>
                  <a:lnTo>
                    <a:pt x="196596" y="479298"/>
                  </a:lnTo>
                  <a:lnTo>
                    <a:pt x="0" y="0"/>
                  </a:lnTo>
                  <a:close/>
                </a:path>
              </a:pathLst>
            </a:custGeom>
            <a:solidFill>
              <a:srgbClr val="BEBEBE"/>
            </a:solidFill>
          </p:spPr>
          <p:txBody>
            <a:bodyPr wrap="square" lIns="0" tIns="0" rIns="0" bIns="0" rtlCol="0"/>
            <a:lstStyle/>
            <a:p>
              <a:endParaRPr sz="1800"/>
            </a:p>
          </p:txBody>
        </p:sp>
        <p:sp>
          <p:nvSpPr>
            <p:cNvPr id="52" name="object 52"/>
            <p:cNvSpPr/>
            <p:nvPr/>
          </p:nvSpPr>
          <p:spPr>
            <a:xfrm>
              <a:off x="10643615" y="3713991"/>
              <a:ext cx="1275715" cy="958850"/>
            </a:xfrm>
            <a:custGeom>
              <a:avLst/>
              <a:gdLst/>
              <a:ahLst/>
              <a:cxnLst/>
              <a:rect l="l" t="t" r="r" b="b"/>
              <a:pathLst>
                <a:path w="1275715" h="958850">
                  <a:moveTo>
                    <a:pt x="1115822" y="0"/>
                  </a:moveTo>
                  <a:lnTo>
                    <a:pt x="159766" y="0"/>
                  </a:lnTo>
                  <a:lnTo>
                    <a:pt x="109266" y="8144"/>
                  </a:lnTo>
                  <a:lnTo>
                    <a:pt x="65408" y="30824"/>
                  </a:lnTo>
                  <a:lnTo>
                    <a:pt x="30824" y="65408"/>
                  </a:lnTo>
                  <a:lnTo>
                    <a:pt x="8144" y="109266"/>
                  </a:lnTo>
                  <a:lnTo>
                    <a:pt x="0" y="159766"/>
                  </a:lnTo>
                  <a:lnTo>
                    <a:pt x="0" y="798817"/>
                  </a:lnTo>
                  <a:lnTo>
                    <a:pt x="8144" y="849318"/>
                  </a:lnTo>
                  <a:lnTo>
                    <a:pt x="30824" y="893178"/>
                  </a:lnTo>
                  <a:lnTo>
                    <a:pt x="65408" y="927766"/>
                  </a:lnTo>
                  <a:lnTo>
                    <a:pt x="109266" y="950450"/>
                  </a:lnTo>
                  <a:lnTo>
                    <a:pt x="159766" y="958596"/>
                  </a:lnTo>
                  <a:lnTo>
                    <a:pt x="1115822" y="958596"/>
                  </a:lnTo>
                  <a:lnTo>
                    <a:pt x="1166321" y="950450"/>
                  </a:lnTo>
                  <a:lnTo>
                    <a:pt x="1210179" y="927766"/>
                  </a:lnTo>
                  <a:lnTo>
                    <a:pt x="1244763" y="893178"/>
                  </a:lnTo>
                  <a:lnTo>
                    <a:pt x="1267443" y="849318"/>
                  </a:lnTo>
                  <a:lnTo>
                    <a:pt x="1275588" y="798817"/>
                  </a:lnTo>
                  <a:lnTo>
                    <a:pt x="1275588" y="159766"/>
                  </a:lnTo>
                  <a:lnTo>
                    <a:pt x="1267443" y="109266"/>
                  </a:lnTo>
                  <a:lnTo>
                    <a:pt x="1244763" y="65408"/>
                  </a:lnTo>
                  <a:lnTo>
                    <a:pt x="1210179" y="30824"/>
                  </a:lnTo>
                  <a:lnTo>
                    <a:pt x="1166321" y="8144"/>
                  </a:lnTo>
                  <a:lnTo>
                    <a:pt x="1115822" y="0"/>
                  </a:lnTo>
                  <a:close/>
                </a:path>
              </a:pathLst>
            </a:custGeom>
            <a:solidFill>
              <a:srgbClr val="4F88E7"/>
            </a:solidFill>
          </p:spPr>
          <p:txBody>
            <a:bodyPr wrap="square" lIns="0" tIns="0" rIns="0" bIns="0" rtlCol="0"/>
            <a:lstStyle/>
            <a:p>
              <a:endParaRPr sz="1800"/>
            </a:p>
          </p:txBody>
        </p:sp>
      </p:grpSp>
      <p:sp>
        <p:nvSpPr>
          <p:cNvPr id="53" name="object 53"/>
          <p:cNvSpPr txBox="1"/>
          <p:nvPr/>
        </p:nvSpPr>
        <p:spPr>
          <a:xfrm>
            <a:off x="8072522" y="2808551"/>
            <a:ext cx="779145" cy="655949"/>
          </a:xfrm>
          <a:prstGeom prst="rect">
            <a:avLst/>
          </a:prstGeom>
        </p:spPr>
        <p:txBody>
          <a:bodyPr vert="horz" wrap="square" lIns="0" tIns="9525" rIns="0" bIns="0" rtlCol="0">
            <a:spAutoFit/>
          </a:bodyPr>
          <a:lstStyle/>
          <a:p>
            <a:pPr marL="9525" marR="3810" algn="ctr">
              <a:spcBef>
                <a:spcPts val="75"/>
              </a:spcBef>
            </a:pPr>
            <a:r>
              <a:rPr sz="1050" b="1" spc="-71">
                <a:solidFill>
                  <a:srgbClr val="FFFFFF"/>
                </a:solidFill>
                <a:latin typeface="Arial"/>
                <a:cs typeface="Arial"/>
              </a:rPr>
              <a:t>Atezolizumab </a:t>
            </a:r>
            <a:r>
              <a:rPr sz="1050" b="1" spc="-8">
                <a:solidFill>
                  <a:srgbClr val="FFFFFF"/>
                </a:solidFill>
                <a:latin typeface="Arial"/>
                <a:cs typeface="Arial"/>
              </a:rPr>
              <a:t>and/or survival </a:t>
            </a:r>
            <a:r>
              <a:rPr sz="1050" b="1" spc="-49">
                <a:solidFill>
                  <a:srgbClr val="FFFFFF"/>
                </a:solidFill>
                <a:latin typeface="Arial"/>
                <a:cs typeface="Arial"/>
              </a:rPr>
              <a:t>follow-</a:t>
            </a:r>
            <a:r>
              <a:rPr sz="1050" b="1" spc="-19">
                <a:solidFill>
                  <a:srgbClr val="FFFFFF"/>
                </a:solidFill>
                <a:latin typeface="Arial"/>
                <a:cs typeface="Arial"/>
              </a:rPr>
              <a:t>up</a:t>
            </a:r>
            <a:endParaRPr sz="1050">
              <a:latin typeface="Arial"/>
              <a:cs typeface="Arial"/>
            </a:endParaRPr>
          </a:p>
        </p:txBody>
      </p:sp>
      <p:sp>
        <p:nvSpPr>
          <p:cNvPr id="55" name="object 55"/>
          <p:cNvSpPr txBox="1"/>
          <p:nvPr/>
        </p:nvSpPr>
        <p:spPr>
          <a:xfrm>
            <a:off x="8188829" y="4816110"/>
            <a:ext cx="108109" cy="115416"/>
          </a:xfrm>
          <a:prstGeom prst="rect">
            <a:avLst/>
          </a:prstGeom>
        </p:spPr>
        <p:txBody>
          <a:bodyPr vert="horz" wrap="square" lIns="0" tIns="0" rIns="0" bIns="0" rtlCol="0">
            <a:spAutoFit/>
          </a:bodyPr>
          <a:lstStyle/>
          <a:p>
            <a:pPr marL="9525">
              <a:lnSpc>
                <a:spcPts val="930"/>
              </a:lnSpc>
            </a:pPr>
            <a:r>
              <a:rPr sz="900" b="1" spc="-19">
                <a:solidFill>
                  <a:srgbClr val="FFFFFF"/>
                </a:solidFill>
                <a:latin typeface="Arial"/>
                <a:cs typeface="Arial"/>
              </a:rPr>
              <a:t>4.</a:t>
            </a:r>
            <a:endParaRPr sz="900">
              <a:latin typeface="Arial"/>
              <a:cs typeface="Arial"/>
            </a:endParaRPr>
          </a:p>
        </p:txBody>
      </p:sp>
      <p:sp>
        <p:nvSpPr>
          <p:cNvPr id="58" name="object 58"/>
          <p:cNvSpPr txBox="1"/>
          <p:nvPr/>
        </p:nvSpPr>
        <p:spPr>
          <a:xfrm>
            <a:off x="7074870" y="4941817"/>
            <a:ext cx="829151" cy="102592"/>
          </a:xfrm>
          <a:prstGeom prst="rect">
            <a:avLst/>
          </a:prstGeom>
        </p:spPr>
        <p:txBody>
          <a:bodyPr vert="horz" wrap="square" lIns="0" tIns="0" rIns="0" bIns="0" rtlCol="0">
            <a:spAutoFit/>
          </a:bodyPr>
          <a:lstStyle/>
          <a:p>
            <a:pPr marL="9525">
              <a:lnSpc>
                <a:spcPts val="784"/>
              </a:lnSpc>
            </a:pPr>
            <a:r>
              <a:rPr sz="750" b="1" spc="-15">
                <a:solidFill>
                  <a:srgbClr val="FFFFFF"/>
                </a:solidFill>
                <a:latin typeface="Arial"/>
                <a:cs typeface="Arial"/>
              </a:rPr>
              <a:t>https://ter.li/b12nvl</a:t>
            </a:r>
            <a:endParaRPr sz="750">
              <a:latin typeface="Arial"/>
              <a:cs typeface="Arial"/>
            </a:endParaRPr>
          </a:p>
        </p:txBody>
      </p:sp>
      <p:sp>
        <p:nvSpPr>
          <p:cNvPr id="62" name="TextBox 61">
            <a:extLst>
              <a:ext uri="{FF2B5EF4-FFF2-40B4-BE49-F238E27FC236}">
                <a16:creationId xmlns:a16="http://schemas.microsoft.com/office/drawing/2014/main" id="{739533B3-F5EC-68C2-581A-B69F02A8D8E6}"/>
              </a:ext>
            </a:extLst>
          </p:cNvPr>
          <p:cNvSpPr txBox="1"/>
          <p:nvPr/>
        </p:nvSpPr>
        <p:spPr>
          <a:xfrm>
            <a:off x="5508309" y="4421528"/>
            <a:ext cx="2222083" cy="261610"/>
          </a:xfrm>
          <a:prstGeom prst="rect">
            <a:avLst/>
          </a:prstGeom>
          <a:noFill/>
        </p:spPr>
        <p:txBody>
          <a:bodyPr wrap="none" rtlCol="0">
            <a:spAutoFit/>
          </a:bodyPr>
          <a:lstStyle/>
          <a:p>
            <a:r>
              <a:rPr lang="en-US" sz="1100"/>
              <a:t>Presented by S Liu, WCLC 2023</a:t>
            </a:r>
          </a:p>
        </p:txBody>
      </p:sp>
    </p:spTree>
    <p:extLst>
      <p:ext uri="{BB962C8B-B14F-4D97-AF65-F5344CB8AC3E}">
        <p14:creationId xmlns:p14="http://schemas.microsoft.com/office/powerpoint/2010/main" val="332125589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2405EB0-7DFB-492C-8FD1-89279C9E0C58}"/>
              </a:ext>
            </a:extLst>
          </p:cNvPr>
          <p:cNvPicPr>
            <a:picLocks noGrp="1" noChangeAspect="1"/>
          </p:cNvPicPr>
          <p:nvPr>
            <p:ph sz="half" idx="1"/>
          </p:nvPr>
        </p:nvPicPr>
        <p:blipFill>
          <a:blip r:embed="rId3"/>
          <a:stretch>
            <a:fillRect/>
          </a:stretch>
        </p:blipFill>
        <p:spPr>
          <a:xfrm>
            <a:off x="-96585" y="1230133"/>
            <a:ext cx="2987666" cy="2402204"/>
          </a:xfrm>
        </p:spPr>
      </p:pic>
      <p:sp>
        <p:nvSpPr>
          <p:cNvPr id="4" name="Title 3"/>
          <p:cNvSpPr>
            <a:spLocks noGrp="1"/>
          </p:cNvSpPr>
          <p:nvPr>
            <p:ph type="title"/>
          </p:nvPr>
        </p:nvSpPr>
        <p:spPr>
          <a:xfrm>
            <a:off x="-168965" y="107970"/>
            <a:ext cx="9481930" cy="695496"/>
          </a:xfrm>
        </p:spPr>
        <p:txBody>
          <a:bodyPr/>
          <a:lstStyle/>
          <a:p>
            <a:r>
              <a:rPr lang="en-US" sz="2400" b="1"/>
              <a:t>CURB (</a:t>
            </a:r>
            <a:r>
              <a:rPr lang="en-US" sz="2400" b="1">
                <a:ea typeface="+mn-lt"/>
                <a:cs typeface="+mn-lt"/>
              </a:rPr>
              <a:t>consolidative use of radiotherapy to block </a:t>
            </a:r>
            <a:r>
              <a:rPr lang="en-US" sz="2400" b="1" err="1">
                <a:ea typeface="+mn-lt"/>
                <a:cs typeface="+mn-lt"/>
              </a:rPr>
              <a:t>oligoprogression</a:t>
            </a:r>
            <a:r>
              <a:rPr lang="en-US" sz="2400" b="1">
                <a:ea typeface="+mn-lt"/>
                <a:cs typeface="+mn-lt"/>
              </a:rPr>
              <a:t>) </a:t>
            </a:r>
            <a:r>
              <a:rPr lang="en-US" sz="2400" b="1"/>
              <a:t>Trial  </a:t>
            </a:r>
          </a:p>
        </p:txBody>
      </p:sp>
      <p:sp>
        <p:nvSpPr>
          <p:cNvPr id="3" name="TextBox 2">
            <a:extLst>
              <a:ext uri="{FF2B5EF4-FFF2-40B4-BE49-F238E27FC236}">
                <a16:creationId xmlns:a16="http://schemas.microsoft.com/office/drawing/2014/main" id="{3DF6C1A9-5EBB-4057-8C3B-0F0D3BD1D7BC}"/>
              </a:ext>
            </a:extLst>
          </p:cNvPr>
          <p:cNvSpPr txBox="1"/>
          <p:nvPr/>
        </p:nvSpPr>
        <p:spPr>
          <a:xfrm>
            <a:off x="7127599" y="4074734"/>
            <a:ext cx="3647661" cy="276999"/>
          </a:xfrm>
          <a:prstGeom prst="rect">
            <a:avLst/>
          </a:prstGeom>
          <a:noFill/>
        </p:spPr>
        <p:txBody>
          <a:bodyPr wrap="square" rtlCol="0">
            <a:spAutoFit/>
          </a:bodyPr>
          <a:lstStyle/>
          <a:p>
            <a:r>
              <a:rPr lang="en-US" sz="1200"/>
              <a:t>Tsai CJ et al, Lancet 2024</a:t>
            </a:r>
          </a:p>
        </p:txBody>
      </p:sp>
      <p:pic>
        <p:nvPicPr>
          <p:cNvPr id="8" name="Picture 7">
            <a:extLst>
              <a:ext uri="{FF2B5EF4-FFF2-40B4-BE49-F238E27FC236}">
                <a16:creationId xmlns:a16="http://schemas.microsoft.com/office/drawing/2014/main" id="{F3E40485-C2AE-4952-AD56-003535EF0331}"/>
              </a:ext>
            </a:extLst>
          </p:cNvPr>
          <p:cNvPicPr>
            <a:picLocks noChangeAspect="1"/>
          </p:cNvPicPr>
          <p:nvPr/>
        </p:nvPicPr>
        <p:blipFill>
          <a:blip r:embed="rId4"/>
          <a:stretch>
            <a:fillRect/>
          </a:stretch>
        </p:blipFill>
        <p:spPr>
          <a:xfrm>
            <a:off x="2975487" y="1178319"/>
            <a:ext cx="2969598" cy="2453411"/>
          </a:xfrm>
          <a:prstGeom prst="rect">
            <a:avLst/>
          </a:prstGeom>
        </p:spPr>
      </p:pic>
      <p:pic>
        <p:nvPicPr>
          <p:cNvPr id="10" name="Picture 9">
            <a:extLst>
              <a:ext uri="{FF2B5EF4-FFF2-40B4-BE49-F238E27FC236}">
                <a16:creationId xmlns:a16="http://schemas.microsoft.com/office/drawing/2014/main" id="{5ACF11A7-F6C5-4286-B7A9-826D4A89AA23}"/>
              </a:ext>
            </a:extLst>
          </p:cNvPr>
          <p:cNvPicPr>
            <a:picLocks noChangeAspect="1"/>
          </p:cNvPicPr>
          <p:nvPr/>
        </p:nvPicPr>
        <p:blipFill>
          <a:blip r:embed="rId5"/>
          <a:stretch>
            <a:fillRect/>
          </a:stretch>
        </p:blipFill>
        <p:spPr>
          <a:xfrm>
            <a:off x="6029491" y="1111910"/>
            <a:ext cx="2955118" cy="2519820"/>
          </a:xfrm>
          <a:prstGeom prst="rect">
            <a:avLst/>
          </a:prstGeom>
        </p:spPr>
      </p:pic>
      <p:pic>
        <p:nvPicPr>
          <p:cNvPr id="12" name="Picture 11">
            <a:extLst>
              <a:ext uri="{FF2B5EF4-FFF2-40B4-BE49-F238E27FC236}">
                <a16:creationId xmlns:a16="http://schemas.microsoft.com/office/drawing/2014/main" id="{5891BD6C-7388-4F53-9E2C-7B895F42B3C1}"/>
              </a:ext>
            </a:extLst>
          </p:cNvPr>
          <p:cNvPicPr>
            <a:picLocks noChangeAspect="1"/>
          </p:cNvPicPr>
          <p:nvPr/>
        </p:nvPicPr>
        <p:blipFill>
          <a:blip r:embed="rId6"/>
          <a:stretch>
            <a:fillRect/>
          </a:stretch>
        </p:blipFill>
        <p:spPr>
          <a:xfrm>
            <a:off x="870344" y="3722028"/>
            <a:ext cx="3019425" cy="628650"/>
          </a:xfrm>
          <a:prstGeom prst="rect">
            <a:avLst/>
          </a:prstGeom>
        </p:spPr>
      </p:pic>
      <p:sp>
        <p:nvSpPr>
          <p:cNvPr id="2" name="TextBox 1">
            <a:extLst>
              <a:ext uri="{FF2B5EF4-FFF2-40B4-BE49-F238E27FC236}">
                <a16:creationId xmlns:a16="http://schemas.microsoft.com/office/drawing/2014/main" id="{4A8398B0-6094-461C-B427-3D0BF290DDDC}"/>
              </a:ext>
            </a:extLst>
          </p:cNvPr>
          <p:cNvSpPr txBox="1"/>
          <p:nvPr/>
        </p:nvSpPr>
        <p:spPr>
          <a:xfrm>
            <a:off x="2242268" y="2112466"/>
            <a:ext cx="510076" cy="461665"/>
          </a:xfrm>
          <a:prstGeom prst="rect">
            <a:avLst/>
          </a:prstGeom>
          <a:noFill/>
        </p:spPr>
        <p:txBody>
          <a:bodyPr wrap="none" rtlCol="0">
            <a:spAutoFit/>
          </a:bodyPr>
          <a:lstStyle/>
          <a:p>
            <a:r>
              <a:rPr lang="en-US"/>
              <a:t>2x</a:t>
            </a:r>
          </a:p>
        </p:txBody>
      </p:sp>
      <p:sp>
        <p:nvSpPr>
          <p:cNvPr id="9" name="TextBox 8">
            <a:extLst>
              <a:ext uri="{FF2B5EF4-FFF2-40B4-BE49-F238E27FC236}">
                <a16:creationId xmlns:a16="http://schemas.microsoft.com/office/drawing/2014/main" id="{1388DAB3-6331-4672-8F43-67AC82897CB0}"/>
              </a:ext>
            </a:extLst>
          </p:cNvPr>
          <p:cNvSpPr txBox="1"/>
          <p:nvPr/>
        </p:nvSpPr>
        <p:spPr>
          <a:xfrm>
            <a:off x="5097283" y="1969570"/>
            <a:ext cx="510076" cy="461665"/>
          </a:xfrm>
          <a:prstGeom prst="rect">
            <a:avLst/>
          </a:prstGeom>
          <a:noFill/>
        </p:spPr>
        <p:txBody>
          <a:bodyPr wrap="none" rtlCol="0">
            <a:spAutoFit/>
          </a:bodyPr>
          <a:lstStyle/>
          <a:p>
            <a:r>
              <a:rPr lang="en-US"/>
              <a:t>4x</a:t>
            </a:r>
          </a:p>
        </p:txBody>
      </p:sp>
    </p:spTree>
    <p:extLst>
      <p:ext uri="{BB962C8B-B14F-4D97-AF65-F5344CB8AC3E}">
        <p14:creationId xmlns:p14="http://schemas.microsoft.com/office/powerpoint/2010/main" val="48610966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b="1"/>
              <a:t>CURB Trial  </a:t>
            </a:r>
          </a:p>
        </p:txBody>
      </p:sp>
      <p:sp>
        <p:nvSpPr>
          <p:cNvPr id="3" name="TextBox 2">
            <a:extLst>
              <a:ext uri="{FF2B5EF4-FFF2-40B4-BE49-F238E27FC236}">
                <a16:creationId xmlns:a16="http://schemas.microsoft.com/office/drawing/2014/main" id="{3DF6C1A9-5EBB-4057-8C3B-0F0D3BD1D7BC}"/>
              </a:ext>
            </a:extLst>
          </p:cNvPr>
          <p:cNvSpPr txBox="1"/>
          <p:nvPr/>
        </p:nvSpPr>
        <p:spPr>
          <a:xfrm>
            <a:off x="7127599" y="4074734"/>
            <a:ext cx="3647661" cy="276999"/>
          </a:xfrm>
          <a:prstGeom prst="rect">
            <a:avLst/>
          </a:prstGeom>
          <a:noFill/>
        </p:spPr>
        <p:txBody>
          <a:bodyPr wrap="square" rtlCol="0">
            <a:spAutoFit/>
          </a:bodyPr>
          <a:lstStyle/>
          <a:p>
            <a:r>
              <a:rPr lang="en-US" sz="1200"/>
              <a:t>Tsai CJ et al, Lancet 2024</a:t>
            </a:r>
          </a:p>
        </p:txBody>
      </p:sp>
      <p:sp>
        <p:nvSpPr>
          <p:cNvPr id="11" name="Content Placeholder 10">
            <a:extLst>
              <a:ext uri="{FF2B5EF4-FFF2-40B4-BE49-F238E27FC236}">
                <a16:creationId xmlns:a16="http://schemas.microsoft.com/office/drawing/2014/main" id="{504DF25A-639C-4BA3-A085-1621D7FA6528}"/>
              </a:ext>
            </a:extLst>
          </p:cNvPr>
          <p:cNvSpPr>
            <a:spLocks noGrp="1"/>
          </p:cNvSpPr>
          <p:nvPr>
            <p:ph sz="half" idx="1"/>
          </p:nvPr>
        </p:nvSpPr>
        <p:spPr>
          <a:xfrm>
            <a:off x="341042" y="796530"/>
            <a:ext cx="8300550" cy="2936240"/>
          </a:xfrm>
        </p:spPr>
        <p:txBody>
          <a:bodyPr/>
          <a:lstStyle/>
          <a:p>
            <a:r>
              <a:rPr lang="en-US"/>
              <a:t>Breast patients: &gt; sites </a:t>
            </a:r>
            <a:r>
              <a:rPr lang="en-US" err="1"/>
              <a:t>mets</a:t>
            </a:r>
            <a:r>
              <a:rPr lang="en-US"/>
              <a:t>, &gt; # triple neg, &gt; # prior therapies, longer interval between dx of </a:t>
            </a:r>
            <a:r>
              <a:rPr lang="en-US" err="1"/>
              <a:t>mets</a:t>
            </a:r>
            <a:r>
              <a:rPr lang="en-US"/>
              <a:t> and enrollment -&gt; more diverse biology</a:t>
            </a:r>
          </a:p>
          <a:p>
            <a:r>
              <a:rPr lang="en-US"/>
              <a:t>NSCLC majority did not have actionable driver mutations </a:t>
            </a:r>
          </a:p>
          <a:p>
            <a:r>
              <a:rPr lang="en-US"/>
              <a:t>Progression: breast patients were new met sites; NSCLC in pre-existing non-irradiated sites </a:t>
            </a:r>
          </a:p>
        </p:txBody>
      </p:sp>
    </p:spTree>
    <p:extLst>
      <p:ext uri="{BB962C8B-B14F-4D97-AF65-F5344CB8AC3E}">
        <p14:creationId xmlns:p14="http://schemas.microsoft.com/office/powerpoint/2010/main" val="248961626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6882994-970A-4D7E-BC03-CC0D60B14222}"/>
              </a:ext>
            </a:extLst>
          </p:cNvPr>
          <p:cNvPicPr>
            <a:picLocks noGrp="1" noChangeAspect="1"/>
          </p:cNvPicPr>
          <p:nvPr>
            <p:ph sz="half" idx="1"/>
          </p:nvPr>
        </p:nvPicPr>
        <p:blipFill>
          <a:blip r:embed="rId2"/>
          <a:stretch>
            <a:fillRect/>
          </a:stretch>
        </p:blipFill>
        <p:spPr>
          <a:xfrm>
            <a:off x="3711143" y="730092"/>
            <a:ext cx="4895852" cy="3277183"/>
          </a:xfrm>
          <a:prstGeom prst="rect">
            <a:avLst/>
          </a:prstGeom>
        </p:spPr>
      </p:pic>
      <p:pic>
        <p:nvPicPr>
          <p:cNvPr id="7" name="Content Placeholder 6">
            <a:extLst>
              <a:ext uri="{FF2B5EF4-FFF2-40B4-BE49-F238E27FC236}">
                <a16:creationId xmlns:a16="http://schemas.microsoft.com/office/drawing/2014/main" id="{5C9DFCDB-F7D4-4CBF-B92E-6DC7C75A662E}"/>
              </a:ext>
            </a:extLst>
          </p:cNvPr>
          <p:cNvPicPr>
            <a:picLocks noGrp="1" noChangeAspect="1"/>
          </p:cNvPicPr>
          <p:nvPr>
            <p:ph sz="half" idx="2"/>
          </p:nvPr>
        </p:nvPicPr>
        <p:blipFill>
          <a:blip r:embed="rId3"/>
          <a:stretch>
            <a:fillRect/>
          </a:stretch>
        </p:blipFill>
        <p:spPr>
          <a:xfrm>
            <a:off x="673152" y="559103"/>
            <a:ext cx="2774723" cy="3900160"/>
          </a:xfrm>
          <a:prstGeom prst="rect">
            <a:avLst/>
          </a:prstGeom>
        </p:spPr>
      </p:pic>
      <p:sp>
        <p:nvSpPr>
          <p:cNvPr id="4" name="Title 3">
            <a:extLst>
              <a:ext uri="{FF2B5EF4-FFF2-40B4-BE49-F238E27FC236}">
                <a16:creationId xmlns:a16="http://schemas.microsoft.com/office/drawing/2014/main" id="{0A93B783-730F-45A6-A056-2F2A2DAF17BE}"/>
              </a:ext>
            </a:extLst>
          </p:cNvPr>
          <p:cNvSpPr>
            <a:spLocks noGrp="1"/>
          </p:cNvSpPr>
          <p:nvPr>
            <p:ph type="title"/>
          </p:nvPr>
        </p:nvSpPr>
        <p:spPr>
          <a:xfrm>
            <a:off x="0" y="34596"/>
            <a:ext cx="9144000" cy="695496"/>
          </a:xfrm>
        </p:spPr>
        <p:txBody>
          <a:bodyPr/>
          <a:lstStyle/>
          <a:p>
            <a:r>
              <a:rPr lang="en-US" sz="3200">
                <a:solidFill>
                  <a:schemeClr val="tx1"/>
                </a:solidFill>
              </a:rPr>
              <a:t>ESTRO Consensus on Re-irradiation </a:t>
            </a:r>
          </a:p>
        </p:txBody>
      </p:sp>
      <p:sp>
        <p:nvSpPr>
          <p:cNvPr id="9" name="TextBox 8">
            <a:extLst>
              <a:ext uri="{FF2B5EF4-FFF2-40B4-BE49-F238E27FC236}">
                <a16:creationId xmlns:a16="http://schemas.microsoft.com/office/drawing/2014/main" id="{4301A15C-1B25-44CF-B604-44F919E5A8F2}"/>
              </a:ext>
            </a:extLst>
          </p:cNvPr>
          <p:cNvSpPr txBox="1"/>
          <p:nvPr/>
        </p:nvSpPr>
        <p:spPr>
          <a:xfrm>
            <a:off x="4536282" y="4098374"/>
            <a:ext cx="4607718"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effectLst/>
                <a:uLnTx/>
                <a:uFillTx/>
                <a:latin typeface="+mn-lt"/>
                <a:ea typeface="+mn-ea"/>
                <a:cs typeface="+mn-cs"/>
              </a:rPr>
              <a:t>Andratschke</a:t>
            </a:r>
            <a:r>
              <a:rPr kumimoji="0" lang="en-US" sz="1200" b="0" i="0" u="none" strike="noStrike" kern="1200" cap="none" spc="0" normalizeH="0" baseline="0" noProof="0">
                <a:ln>
                  <a:noFill/>
                </a:ln>
                <a:effectLst/>
                <a:uLnTx/>
                <a:uFillTx/>
                <a:latin typeface="+mn-lt"/>
                <a:ea typeface="+mn-ea"/>
                <a:cs typeface="+mn-cs"/>
              </a:rPr>
              <a:t> N et al, Lancet Oncology, 2022</a:t>
            </a:r>
          </a:p>
        </p:txBody>
      </p:sp>
    </p:spTree>
    <p:extLst>
      <p:ext uri="{BB962C8B-B14F-4D97-AF65-F5344CB8AC3E}">
        <p14:creationId xmlns:p14="http://schemas.microsoft.com/office/powerpoint/2010/main" val="272969170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95222B-6FC7-4EA2-A19E-273C8E18E5C5}"/>
              </a:ext>
            </a:extLst>
          </p:cNvPr>
          <p:cNvSpPr>
            <a:spLocks noGrp="1"/>
          </p:cNvSpPr>
          <p:nvPr>
            <p:ph sz="half" idx="1"/>
          </p:nvPr>
        </p:nvSpPr>
        <p:spPr>
          <a:xfrm>
            <a:off x="407988" y="749428"/>
            <a:ext cx="8203705" cy="3406691"/>
          </a:xfrm>
        </p:spPr>
        <p:txBody>
          <a:bodyPr/>
          <a:lstStyle/>
          <a:p>
            <a:r>
              <a:rPr lang="en-US" sz="1900"/>
              <a:t>Local relapse: ~ 1/3 of patients 2 years after radical RT</a:t>
            </a:r>
          </a:p>
          <a:p>
            <a:r>
              <a:rPr lang="en-US" sz="1900"/>
              <a:t>Rate of 2</a:t>
            </a:r>
            <a:r>
              <a:rPr lang="en-US" sz="1900" baseline="30000"/>
              <a:t>nd</a:t>
            </a:r>
            <a:r>
              <a:rPr lang="en-US" sz="1900"/>
              <a:t> 1ry ca at 10 years:  14%</a:t>
            </a:r>
          </a:p>
          <a:p>
            <a:r>
              <a:rPr lang="en-US" sz="1900"/>
              <a:t>Consensus: if ≥ 75% of committee agreed</a:t>
            </a:r>
          </a:p>
          <a:p>
            <a:r>
              <a:rPr lang="en-US" sz="1900"/>
              <a:t>Cumulative dose constraints expressed as EQD2 – no consensus on dose to PBT</a:t>
            </a:r>
          </a:p>
          <a:p>
            <a:r>
              <a:rPr lang="en-US" sz="1900"/>
              <a:t>Consensus recommendations on RT planning </a:t>
            </a:r>
          </a:p>
          <a:p>
            <a:r>
              <a:rPr lang="en-US" sz="1900"/>
              <a:t>Definition of re-RT: type I </a:t>
            </a:r>
            <a:r>
              <a:rPr lang="en-US" sz="1900" err="1"/>
              <a:t>reRT</a:t>
            </a:r>
            <a:r>
              <a:rPr lang="en-US" sz="1900"/>
              <a:t> for local relapse with likely high degree of OAR overlap, type II </a:t>
            </a:r>
            <a:r>
              <a:rPr lang="en-US" sz="1900" err="1"/>
              <a:t>reRT</a:t>
            </a:r>
            <a:r>
              <a:rPr lang="en-US" sz="1900"/>
              <a:t> new NSCLC with little or no overlap but increase volume of lung irradiated (71% agreement)</a:t>
            </a:r>
          </a:p>
          <a:p>
            <a:r>
              <a:rPr lang="en-US" sz="1900"/>
              <a:t>Recommended at least 6mo between courses (73% agreement)</a:t>
            </a:r>
          </a:p>
        </p:txBody>
      </p:sp>
      <p:sp>
        <p:nvSpPr>
          <p:cNvPr id="4" name="Title 3"/>
          <p:cNvSpPr>
            <a:spLocks noGrp="1"/>
          </p:cNvSpPr>
          <p:nvPr>
            <p:ph type="title"/>
          </p:nvPr>
        </p:nvSpPr>
        <p:spPr>
          <a:xfrm>
            <a:off x="-168965" y="107970"/>
            <a:ext cx="9481930" cy="695496"/>
          </a:xfrm>
        </p:spPr>
        <p:txBody>
          <a:bodyPr/>
          <a:lstStyle/>
          <a:p>
            <a:r>
              <a:rPr lang="en-US" sz="2400" b="1"/>
              <a:t>Re-irradiation in the Thorax</a:t>
            </a:r>
          </a:p>
        </p:txBody>
      </p:sp>
      <p:sp>
        <p:nvSpPr>
          <p:cNvPr id="3" name="TextBox 2">
            <a:extLst>
              <a:ext uri="{FF2B5EF4-FFF2-40B4-BE49-F238E27FC236}">
                <a16:creationId xmlns:a16="http://schemas.microsoft.com/office/drawing/2014/main" id="{3DF6C1A9-5EBB-4057-8C3B-0F0D3BD1D7BC}"/>
              </a:ext>
            </a:extLst>
          </p:cNvPr>
          <p:cNvSpPr txBox="1"/>
          <p:nvPr/>
        </p:nvSpPr>
        <p:spPr>
          <a:xfrm>
            <a:off x="5496339" y="4138976"/>
            <a:ext cx="3647661" cy="276999"/>
          </a:xfrm>
          <a:prstGeom prst="rect">
            <a:avLst/>
          </a:prstGeom>
          <a:noFill/>
        </p:spPr>
        <p:txBody>
          <a:bodyPr wrap="square" rtlCol="0">
            <a:spAutoFit/>
          </a:bodyPr>
          <a:lstStyle/>
          <a:p>
            <a:pPr algn="r"/>
            <a:r>
              <a:rPr lang="en-US" sz="1200" err="1">
                <a:latin typeface="+mn-lt"/>
              </a:rPr>
              <a:t>Rulach</a:t>
            </a:r>
            <a:r>
              <a:rPr lang="en-US" sz="1200">
                <a:latin typeface="+mn-lt"/>
              </a:rPr>
              <a:t>, R et al, Advances in Rad </a:t>
            </a:r>
            <a:r>
              <a:rPr lang="en-US" sz="1200" err="1">
                <a:latin typeface="+mn-lt"/>
              </a:rPr>
              <a:t>Onc</a:t>
            </a:r>
            <a:r>
              <a:rPr lang="en-US" sz="1200">
                <a:latin typeface="+mn-lt"/>
              </a:rPr>
              <a:t>, 2021</a:t>
            </a:r>
          </a:p>
        </p:txBody>
      </p:sp>
    </p:spTree>
    <p:extLst>
      <p:ext uri="{BB962C8B-B14F-4D97-AF65-F5344CB8AC3E}">
        <p14:creationId xmlns:p14="http://schemas.microsoft.com/office/powerpoint/2010/main" val="76778391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8965" y="107970"/>
            <a:ext cx="9481930" cy="695496"/>
          </a:xfrm>
        </p:spPr>
        <p:txBody>
          <a:bodyPr/>
          <a:lstStyle/>
          <a:p>
            <a:r>
              <a:rPr lang="en-US" sz="2400" b="1"/>
              <a:t>Re-irradiation in the Thorax</a:t>
            </a:r>
          </a:p>
        </p:txBody>
      </p:sp>
      <p:sp>
        <p:nvSpPr>
          <p:cNvPr id="3" name="TextBox 2">
            <a:extLst>
              <a:ext uri="{FF2B5EF4-FFF2-40B4-BE49-F238E27FC236}">
                <a16:creationId xmlns:a16="http://schemas.microsoft.com/office/drawing/2014/main" id="{3DF6C1A9-5EBB-4057-8C3B-0F0D3BD1D7BC}"/>
              </a:ext>
            </a:extLst>
          </p:cNvPr>
          <p:cNvSpPr txBox="1"/>
          <p:nvPr/>
        </p:nvSpPr>
        <p:spPr>
          <a:xfrm>
            <a:off x="5496339" y="4138976"/>
            <a:ext cx="3647661" cy="261610"/>
          </a:xfrm>
          <a:prstGeom prst="rect">
            <a:avLst/>
          </a:prstGeom>
          <a:noFill/>
        </p:spPr>
        <p:txBody>
          <a:bodyPr wrap="square" rtlCol="0">
            <a:spAutoFit/>
          </a:bodyPr>
          <a:lstStyle/>
          <a:p>
            <a:pPr algn="r"/>
            <a:r>
              <a:rPr lang="en-US" sz="1100" err="1">
                <a:latin typeface="+mn-lt"/>
              </a:rPr>
              <a:t>Rulach</a:t>
            </a:r>
            <a:r>
              <a:rPr lang="en-US" sz="1100">
                <a:latin typeface="+mn-lt"/>
              </a:rPr>
              <a:t>, R et al, Advances in Rad </a:t>
            </a:r>
            <a:r>
              <a:rPr lang="en-US" sz="1100" err="1">
                <a:latin typeface="+mn-lt"/>
              </a:rPr>
              <a:t>Onc</a:t>
            </a:r>
            <a:r>
              <a:rPr lang="en-US" sz="1100">
                <a:latin typeface="+mn-lt"/>
              </a:rPr>
              <a:t>, 2021</a:t>
            </a:r>
          </a:p>
        </p:txBody>
      </p:sp>
      <p:pic>
        <p:nvPicPr>
          <p:cNvPr id="8" name="Content Placeholder 7">
            <a:extLst>
              <a:ext uri="{FF2B5EF4-FFF2-40B4-BE49-F238E27FC236}">
                <a16:creationId xmlns:a16="http://schemas.microsoft.com/office/drawing/2014/main" id="{1993BEA6-D20B-4AC1-9696-8AF6CB8619BA}"/>
              </a:ext>
            </a:extLst>
          </p:cNvPr>
          <p:cNvPicPr>
            <a:picLocks noGrp="1" noChangeAspect="1"/>
          </p:cNvPicPr>
          <p:nvPr>
            <p:ph sz="half" idx="1"/>
          </p:nvPr>
        </p:nvPicPr>
        <p:blipFill>
          <a:blip r:embed="rId3"/>
          <a:stretch>
            <a:fillRect/>
          </a:stretch>
        </p:blipFill>
        <p:spPr>
          <a:xfrm>
            <a:off x="509798" y="747677"/>
            <a:ext cx="7939995" cy="3286870"/>
          </a:xfrm>
          <a:prstGeom prst="rect">
            <a:avLst/>
          </a:prstGeom>
        </p:spPr>
      </p:pic>
    </p:spTree>
    <p:extLst>
      <p:ext uri="{BB962C8B-B14F-4D97-AF65-F5344CB8AC3E}">
        <p14:creationId xmlns:p14="http://schemas.microsoft.com/office/powerpoint/2010/main" val="269650444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0033F66-BC5C-44AA-8D75-30A9DA0540A1}"/>
              </a:ext>
            </a:extLst>
          </p:cNvPr>
          <p:cNvPicPr>
            <a:picLocks noGrp="1" noChangeAspect="1"/>
          </p:cNvPicPr>
          <p:nvPr>
            <p:ph sz="half" idx="1"/>
          </p:nvPr>
        </p:nvPicPr>
        <p:blipFill>
          <a:blip r:embed="rId3"/>
          <a:stretch>
            <a:fillRect/>
          </a:stretch>
        </p:blipFill>
        <p:spPr>
          <a:xfrm>
            <a:off x="469900" y="1333014"/>
            <a:ext cx="8204200" cy="2537796"/>
          </a:xfrm>
        </p:spPr>
      </p:pic>
      <p:sp>
        <p:nvSpPr>
          <p:cNvPr id="4" name="Title 3"/>
          <p:cNvSpPr>
            <a:spLocks noGrp="1"/>
          </p:cNvSpPr>
          <p:nvPr>
            <p:ph type="title"/>
          </p:nvPr>
        </p:nvSpPr>
        <p:spPr>
          <a:xfrm>
            <a:off x="407700" y="75277"/>
            <a:ext cx="7627040" cy="556997"/>
          </a:xfrm>
        </p:spPr>
        <p:txBody>
          <a:bodyPr/>
          <a:lstStyle/>
          <a:p>
            <a:r>
              <a:rPr lang="en-US" sz="2400" b="1">
                <a:solidFill>
                  <a:srgbClr val="002E51"/>
                </a:solidFill>
                <a:latin typeface="Arial" panose="020B0604020202020204" pitchFamily="34" charset="0"/>
                <a:cs typeface="Arial" panose="020B0604020202020204" pitchFamily="34" charset="0"/>
              </a:rPr>
              <a:t>Altered </a:t>
            </a:r>
            <a:r>
              <a:rPr lang="en-US" sz="2400" b="1" err="1">
                <a:solidFill>
                  <a:srgbClr val="002E51"/>
                </a:solidFill>
                <a:latin typeface="Arial" panose="020B0604020202020204" pitchFamily="34" charset="0"/>
                <a:cs typeface="Arial" panose="020B0604020202020204" pitchFamily="34" charset="0"/>
              </a:rPr>
              <a:t>Hypofractionated</a:t>
            </a:r>
            <a:r>
              <a:rPr lang="en-US" sz="2400" b="1">
                <a:solidFill>
                  <a:srgbClr val="002E51"/>
                </a:solidFill>
                <a:latin typeface="Arial" panose="020B0604020202020204" pitchFamily="34" charset="0"/>
                <a:cs typeface="Arial" panose="020B0604020202020204" pitchFamily="34" charset="0"/>
              </a:rPr>
              <a:t> CRT followed by SABR Boost for locally advanced, unresectable NSCLC</a:t>
            </a:r>
          </a:p>
        </p:txBody>
      </p:sp>
      <p:sp>
        <p:nvSpPr>
          <p:cNvPr id="3" name="TextBox 2">
            <a:extLst>
              <a:ext uri="{FF2B5EF4-FFF2-40B4-BE49-F238E27FC236}">
                <a16:creationId xmlns:a16="http://schemas.microsoft.com/office/drawing/2014/main" id="{3DF6C1A9-5EBB-4057-8C3B-0F0D3BD1D7BC}"/>
              </a:ext>
            </a:extLst>
          </p:cNvPr>
          <p:cNvSpPr txBox="1"/>
          <p:nvPr/>
        </p:nvSpPr>
        <p:spPr>
          <a:xfrm>
            <a:off x="5496339" y="4138976"/>
            <a:ext cx="3647661" cy="276999"/>
          </a:xfrm>
          <a:prstGeom prst="rect">
            <a:avLst/>
          </a:prstGeom>
          <a:noFill/>
        </p:spPr>
        <p:txBody>
          <a:bodyPr wrap="square" rtlCol="0">
            <a:spAutoFit/>
          </a:bodyPr>
          <a:lstStyle/>
          <a:p>
            <a:pPr algn="r"/>
            <a:r>
              <a:rPr lang="en-US" sz="1200">
                <a:latin typeface="+mn-lt"/>
              </a:rPr>
              <a:t>Wu TC et al, JAMA 2024</a:t>
            </a:r>
          </a:p>
        </p:txBody>
      </p:sp>
    </p:spTree>
    <p:extLst>
      <p:ext uri="{BB962C8B-B14F-4D97-AF65-F5344CB8AC3E}">
        <p14:creationId xmlns:p14="http://schemas.microsoft.com/office/powerpoint/2010/main" val="233677975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2312CE4-DF23-43AE-ADBB-9C9C1A122899}"/>
              </a:ext>
            </a:extLst>
          </p:cNvPr>
          <p:cNvSpPr>
            <a:spLocks noGrp="1"/>
          </p:cNvSpPr>
          <p:nvPr>
            <p:ph sz="half" idx="1"/>
          </p:nvPr>
        </p:nvSpPr>
        <p:spPr>
          <a:xfrm>
            <a:off x="134471" y="1030614"/>
            <a:ext cx="9226193" cy="3265238"/>
          </a:xfrm>
        </p:spPr>
        <p:txBody>
          <a:bodyPr/>
          <a:lstStyle/>
          <a:p>
            <a:r>
              <a:rPr lang="en-US" sz="1600"/>
              <a:t>1ry objective: MTD (highest total dose in which &lt;33% patients experienced DLTE within 90 day risk assessment period)</a:t>
            </a:r>
          </a:p>
          <a:p>
            <a:pPr lvl="1"/>
            <a:r>
              <a:rPr lang="en-US" sz="1200"/>
              <a:t>DLTE: txt related G </a:t>
            </a:r>
            <a:r>
              <a:rPr lang="en-US" sz="1200">
                <a:ea typeface="+mn-lt"/>
                <a:cs typeface="+mn-lt"/>
              </a:rPr>
              <a:t>≥ 3 pulmonary, upper GI, cardiac toxic effect; any nonheme txt related </a:t>
            </a:r>
            <a:r>
              <a:rPr lang="en-US" sz="1200"/>
              <a:t>G </a:t>
            </a:r>
            <a:r>
              <a:rPr lang="en-US" sz="1200">
                <a:ea typeface="+mn-lt"/>
                <a:cs typeface="+mn-lt"/>
              </a:rPr>
              <a:t>≥ 4</a:t>
            </a:r>
            <a:endParaRPr lang="en-US" sz="1200"/>
          </a:p>
          <a:p>
            <a:r>
              <a:rPr lang="en-US" sz="1600"/>
              <a:t>Majority of patients were unresectable stage III</a:t>
            </a:r>
          </a:p>
          <a:p>
            <a:pPr lvl="1"/>
            <a:r>
              <a:rPr lang="en-US" sz="1200"/>
              <a:t>Patients accrued: 5/2011 to 5/2018 pre-PACIFIC/ pre-RTOG 0617</a:t>
            </a:r>
          </a:p>
          <a:p>
            <a:r>
              <a:rPr lang="en-US" sz="1600"/>
              <a:t>% of remaining FDG active tumor noted in 83.3% patients</a:t>
            </a:r>
          </a:p>
          <a:p>
            <a:r>
              <a:rPr lang="en-US" sz="1600"/>
              <a:t>21% patients had consolidation carb/paclitaxel</a:t>
            </a:r>
          </a:p>
          <a:p>
            <a:r>
              <a:rPr lang="en-US" sz="1600"/>
              <a:t>Median FU: 18.2 </a:t>
            </a:r>
            <a:r>
              <a:rPr lang="en-US" sz="1600" err="1"/>
              <a:t>mo</a:t>
            </a:r>
            <a:endParaRPr lang="en-US" sz="1600"/>
          </a:p>
          <a:p>
            <a:r>
              <a:rPr lang="en-US" sz="1600"/>
              <a:t>Toxicity: </a:t>
            </a:r>
          </a:p>
          <a:p>
            <a:pPr lvl="1"/>
            <a:r>
              <a:rPr lang="en-US" sz="1200"/>
              <a:t>Low dose cohort: 1 G3 bronchial stenosis; 1 G3 esophageal stenosis, no G4/5</a:t>
            </a:r>
          </a:p>
          <a:p>
            <a:pPr lvl="1"/>
            <a:r>
              <a:rPr lang="en-US" sz="1200"/>
              <a:t>Intermediate dose cohort: no G</a:t>
            </a:r>
            <a:r>
              <a:rPr lang="en-US" sz="1200">
                <a:ea typeface="+mn-lt"/>
                <a:cs typeface="+mn-lt"/>
              </a:rPr>
              <a:t> ≥ 3</a:t>
            </a:r>
          </a:p>
          <a:p>
            <a:pPr lvl="1"/>
            <a:r>
              <a:rPr lang="en-US" sz="1200">
                <a:ea typeface="+mn-lt"/>
                <a:cs typeface="+mn-lt"/>
              </a:rPr>
              <a:t>High dose cohort: 2 G5 deaths</a:t>
            </a:r>
          </a:p>
          <a:p>
            <a:r>
              <a:rPr lang="en-US" sz="1600">
                <a:ea typeface="+mn-lt"/>
                <a:cs typeface="+mn-lt"/>
              </a:rPr>
              <a:t>Study did not reach the MTD, all 3 dose-escalation cohorts were completed with limited DLTEs</a:t>
            </a:r>
            <a:endParaRPr lang="en-US" sz="1600"/>
          </a:p>
        </p:txBody>
      </p:sp>
      <p:sp>
        <p:nvSpPr>
          <p:cNvPr id="4" name="Title 3"/>
          <p:cNvSpPr>
            <a:spLocks noGrp="1"/>
          </p:cNvSpPr>
          <p:nvPr>
            <p:ph type="title"/>
          </p:nvPr>
        </p:nvSpPr>
        <p:spPr/>
        <p:txBody>
          <a:bodyPr/>
          <a:lstStyle/>
          <a:p>
            <a:r>
              <a:rPr lang="en-US" sz="2400" b="1">
                <a:solidFill>
                  <a:srgbClr val="002E51"/>
                </a:solidFill>
                <a:latin typeface="Arial" panose="020B0604020202020204" pitchFamily="34" charset="0"/>
                <a:cs typeface="Arial" panose="020B0604020202020204" pitchFamily="34" charset="0"/>
              </a:rPr>
              <a:t>Altered </a:t>
            </a:r>
            <a:r>
              <a:rPr lang="en-US" sz="2400" b="1" err="1">
                <a:solidFill>
                  <a:srgbClr val="002E51"/>
                </a:solidFill>
                <a:latin typeface="Arial" panose="020B0604020202020204" pitchFamily="34" charset="0"/>
                <a:cs typeface="Arial" panose="020B0604020202020204" pitchFamily="34" charset="0"/>
              </a:rPr>
              <a:t>Hypofractionated</a:t>
            </a:r>
            <a:r>
              <a:rPr lang="en-US" sz="2400" b="1">
                <a:solidFill>
                  <a:srgbClr val="002E51"/>
                </a:solidFill>
                <a:latin typeface="Arial" panose="020B0604020202020204" pitchFamily="34" charset="0"/>
                <a:cs typeface="Arial" panose="020B0604020202020204" pitchFamily="34" charset="0"/>
              </a:rPr>
              <a:t> CRT followed by SABR Boost for locally advanced, unresectable NSCLC</a:t>
            </a:r>
          </a:p>
        </p:txBody>
      </p:sp>
      <p:sp>
        <p:nvSpPr>
          <p:cNvPr id="3" name="TextBox 2">
            <a:extLst>
              <a:ext uri="{FF2B5EF4-FFF2-40B4-BE49-F238E27FC236}">
                <a16:creationId xmlns:a16="http://schemas.microsoft.com/office/drawing/2014/main" id="{3DF6C1A9-5EBB-4057-8C3B-0F0D3BD1D7BC}"/>
              </a:ext>
            </a:extLst>
          </p:cNvPr>
          <p:cNvSpPr txBox="1"/>
          <p:nvPr/>
        </p:nvSpPr>
        <p:spPr>
          <a:xfrm>
            <a:off x="5496339" y="4415975"/>
            <a:ext cx="3647661" cy="276999"/>
          </a:xfrm>
          <a:prstGeom prst="rect">
            <a:avLst/>
          </a:prstGeom>
          <a:noFill/>
        </p:spPr>
        <p:txBody>
          <a:bodyPr wrap="square" rtlCol="0">
            <a:spAutoFit/>
          </a:bodyPr>
          <a:lstStyle/>
          <a:p>
            <a:pPr algn="r"/>
            <a:r>
              <a:rPr lang="en-US" sz="1200">
                <a:latin typeface="+mn-lt"/>
              </a:rPr>
              <a:t>Wu TC et al, JAMA 2024</a:t>
            </a:r>
          </a:p>
        </p:txBody>
      </p:sp>
    </p:spTree>
    <p:extLst>
      <p:ext uri="{BB962C8B-B14F-4D97-AF65-F5344CB8AC3E}">
        <p14:creationId xmlns:p14="http://schemas.microsoft.com/office/powerpoint/2010/main" val="254046504"/>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212C4D6-C435-47FA-84A1-2BB87A522D7C}"/>
              </a:ext>
            </a:extLst>
          </p:cNvPr>
          <p:cNvPicPr>
            <a:picLocks noGrp="1" noChangeAspect="1"/>
          </p:cNvPicPr>
          <p:nvPr>
            <p:ph sz="half" idx="1"/>
          </p:nvPr>
        </p:nvPicPr>
        <p:blipFill>
          <a:blip r:embed="rId3"/>
          <a:stretch>
            <a:fillRect/>
          </a:stretch>
        </p:blipFill>
        <p:spPr>
          <a:xfrm>
            <a:off x="148768" y="1202736"/>
            <a:ext cx="5347571" cy="2706823"/>
          </a:xfrm>
        </p:spPr>
      </p:pic>
      <p:sp>
        <p:nvSpPr>
          <p:cNvPr id="2" name="Content Placeholder 1">
            <a:extLst>
              <a:ext uri="{FF2B5EF4-FFF2-40B4-BE49-F238E27FC236}">
                <a16:creationId xmlns:a16="http://schemas.microsoft.com/office/drawing/2014/main" id="{F83F8B9B-2E92-4DFB-B65C-31DAF592603A}"/>
              </a:ext>
            </a:extLst>
          </p:cNvPr>
          <p:cNvSpPr>
            <a:spLocks noGrp="1"/>
          </p:cNvSpPr>
          <p:nvPr>
            <p:ph sz="half" idx="2"/>
          </p:nvPr>
        </p:nvSpPr>
        <p:spPr>
          <a:xfrm>
            <a:off x="5334000" y="1202736"/>
            <a:ext cx="3810000" cy="2936240"/>
          </a:xfrm>
        </p:spPr>
        <p:txBody>
          <a:bodyPr/>
          <a:lstStyle/>
          <a:p>
            <a:r>
              <a:rPr lang="en-US" sz="1800"/>
              <a:t>2yr OS 30%, 76%, 56% low, int, high dose cohort for boost</a:t>
            </a:r>
          </a:p>
          <a:p>
            <a:r>
              <a:rPr lang="en-US" sz="1800"/>
              <a:t>2yr LC 74%, 86%, 100%</a:t>
            </a:r>
          </a:p>
          <a:p>
            <a:r>
              <a:rPr lang="en-US" sz="1800"/>
              <a:t>PACIFIC trial had majority of failures at 2 years from intrathoracic failures </a:t>
            </a:r>
          </a:p>
          <a:p>
            <a:r>
              <a:rPr lang="en-US" sz="1800"/>
              <a:t>Backbone: SWOG S1933, DUART, LU004</a:t>
            </a:r>
          </a:p>
        </p:txBody>
      </p:sp>
      <p:sp>
        <p:nvSpPr>
          <p:cNvPr id="4" name="Title 3"/>
          <p:cNvSpPr>
            <a:spLocks noGrp="1"/>
          </p:cNvSpPr>
          <p:nvPr>
            <p:ph type="title"/>
          </p:nvPr>
        </p:nvSpPr>
        <p:spPr/>
        <p:txBody>
          <a:bodyPr/>
          <a:lstStyle/>
          <a:p>
            <a:r>
              <a:rPr lang="en-US" sz="2400" b="1">
                <a:solidFill>
                  <a:srgbClr val="002E51"/>
                </a:solidFill>
                <a:latin typeface="Arial" panose="020B0604020202020204" pitchFamily="34" charset="0"/>
                <a:cs typeface="Arial" panose="020B0604020202020204" pitchFamily="34" charset="0"/>
              </a:rPr>
              <a:t>Altered </a:t>
            </a:r>
            <a:r>
              <a:rPr lang="en-US" sz="2400" b="1" err="1">
                <a:solidFill>
                  <a:srgbClr val="002E51"/>
                </a:solidFill>
                <a:latin typeface="Arial" panose="020B0604020202020204" pitchFamily="34" charset="0"/>
                <a:cs typeface="Arial" panose="020B0604020202020204" pitchFamily="34" charset="0"/>
              </a:rPr>
              <a:t>Hypofractionated</a:t>
            </a:r>
            <a:r>
              <a:rPr lang="en-US" sz="2400" b="1">
                <a:solidFill>
                  <a:srgbClr val="002E51"/>
                </a:solidFill>
                <a:latin typeface="Arial" panose="020B0604020202020204" pitchFamily="34" charset="0"/>
                <a:cs typeface="Arial" panose="020B0604020202020204" pitchFamily="34" charset="0"/>
              </a:rPr>
              <a:t> CRT followed by SABR Boost for locally advanced, unresectable NSCLC</a:t>
            </a:r>
          </a:p>
        </p:txBody>
      </p:sp>
      <p:sp>
        <p:nvSpPr>
          <p:cNvPr id="3" name="TextBox 2">
            <a:extLst>
              <a:ext uri="{FF2B5EF4-FFF2-40B4-BE49-F238E27FC236}">
                <a16:creationId xmlns:a16="http://schemas.microsoft.com/office/drawing/2014/main" id="{3DF6C1A9-5EBB-4057-8C3B-0F0D3BD1D7BC}"/>
              </a:ext>
            </a:extLst>
          </p:cNvPr>
          <p:cNvSpPr txBox="1"/>
          <p:nvPr/>
        </p:nvSpPr>
        <p:spPr>
          <a:xfrm>
            <a:off x="5496339" y="4138976"/>
            <a:ext cx="3647661" cy="276999"/>
          </a:xfrm>
          <a:prstGeom prst="rect">
            <a:avLst/>
          </a:prstGeom>
          <a:noFill/>
        </p:spPr>
        <p:txBody>
          <a:bodyPr wrap="square" rtlCol="0">
            <a:spAutoFit/>
          </a:bodyPr>
          <a:lstStyle/>
          <a:p>
            <a:pPr algn="r"/>
            <a:r>
              <a:rPr lang="en-US" sz="1200">
                <a:latin typeface="+mn-lt"/>
              </a:rPr>
              <a:t>Wu TC et al, JAMA 2024</a:t>
            </a:r>
          </a:p>
        </p:txBody>
      </p:sp>
    </p:spTree>
    <p:extLst>
      <p:ext uri="{BB962C8B-B14F-4D97-AF65-F5344CB8AC3E}">
        <p14:creationId xmlns:p14="http://schemas.microsoft.com/office/powerpoint/2010/main" val="27407891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95222B-6FC7-4EA2-A19E-273C8E18E5C5}"/>
              </a:ext>
            </a:extLst>
          </p:cNvPr>
          <p:cNvSpPr>
            <a:spLocks noGrp="1"/>
          </p:cNvSpPr>
          <p:nvPr>
            <p:ph sz="half" idx="1"/>
          </p:nvPr>
        </p:nvSpPr>
        <p:spPr>
          <a:xfrm>
            <a:off x="327991" y="796530"/>
            <a:ext cx="8488017" cy="3406691"/>
          </a:xfrm>
        </p:spPr>
        <p:txBody>
          <a:bodyPr/>
          <a:lstStyle/>
          <a:p>
            <a:pPr marL="232410" indent="-232410"/>
            <a:r>
              <a:rPr lang="en-US" sz="2000">
                <a:ea typeface="+mn-lt"/>
                <a:cs typeface="+mn-lt"/>
              </a:rPr>
              <a:t>2 stage trial randomly assigned to 45Gy BID, 70Gy QD or 61.2Gy concomitant boost starting with 1</a:t>
            </a:r>
            <a:r>
              <a:rPr lang="en-US" sz="2000" baseline="30000">
                <a:ea typeface="+mn-lt"/>
                <a:cs typeface="+mn-lt"/>
              </a:rPr>
              <a:t>st</a:t>
            </a:r>
            <a:r>
              <a:rPr lang="en-US" sz="2000">
                <a:ea typeface="+mn-lt"/>
                <a:cs typeface="+mn-lt"/>
              </a:rPr>
              <a:t> or 2</a:t>
            </a:r>
            <a:r>
              <a:rPr lang="en-US" sz="2000" baseline="30000">
                <a:ea typeface="+mn-lt"/>
                <a:cs typeface="+mn-lt"/>
              </a:rPr>
              <a:t>nd</a:t>
            </a:r>
            <a:r>
              <a:rPr lang="en-US" sz="2000">
                <a:ea typeface="+mn-lt"/>
                <a:cs typeface="+mn-lt"/>
              </a:rPr>
              <a:t> cycle of 4 cycles chemo</a:t>
            </a:r>
          </a:p>
          <a:p>
            <a:pPr marL="632460" lvl="1" indent="-232410"/>
            <a:r>
              <a:rPr lang="en-US" sz="1600">
                <a:ea typeface="+mn-lt"/>
                <a:cs typeface="+mn-lt"/>
              </a:rPr>
              <a:t>2</a:t>
            </a:r>
            <a:r>
              <a:rPr lang="en-US" sz="1600" baseline="30000">
                <a:ea typeface="+mn-lt"/>
                <a:cs typeface="+mn-lt"/>
              </a:rPr>
              <a:t>nd</a:t>
            </a:r>
            <a:r>
              <a:rPr lang="en-US" sz="1600">
                <a:ea typeface="+mn-lt"/>
                <a:cs typeface="+mn-lt"/>
              </a:rPr>
              <a:t> stage 61.2Gy was d/c following interim toxicity analysis</a:t>
            </a:r>
          </a:p>
          <a:p>
            <a:pPr marL="232410" indent="-232410"/>
            <a:r>
              <a:rPr lang="en-US" sz="2000">
                <a:ea typeface="+mn-lt"/>
                <a:cs typeface="+mn-lt"/>
              </a:rPr>
              <a:t>1ry endpoint OS</a:t>
            </a:r>
          </a:p>
          <a:p>
            <a:pPr marL="232410" indent="-232410"/>
            <a:r>
              <a:rPr lang="en-US" sz="2000">
                <a:ea typeface="+mn-lt"/>
                <a:cs typeface="+mn-lt"/>
              </a:rPr>
              <a:t>Accrual: 3/2008 to 12/2019</a:t>
            </a:r>
          </a:p>
          <a:p>
            <a:pPr marL="232410" indent="-232410"/>
            <a:r>
              <a:rPr lang="en-US" sz="2000">
                <a:ea typeface="+mn-lt"/>
                <a:cs typeface="+mn-lt"/>
              </a:rPr>
              <a:t>313 pts in 45Gy BID; 325 </a:t>
            </a:r>
            <a:r>
              <a:rPr lang="en-US" sz="2000" err="1">
                <a:ea typeface="+mn-lt"/>
                <a:cs typeface="+mn-lt"/>
              </a:rPr>
              <a:t>pt</a:t>
            </a:r>
            <a:r>
              <a:rPr lang="en-US" sz="2000">
                <a:ea typeface="+mn-lt"/>
                <a:cs typeface="+mn-lt"/>
              </a:rPr>
              <a:t> in 70Gy QD</a:t>
            </a:r>
          </a:p>
          <a:p>
            <a:pPr marL="232410" indent="-232410"/>
            <a:r>
              <a:rPr lang="en-US" sz="2000">
                <a:ea typeface="+mn-lt"/>
                <a:cs typeface="+mn-lt"/>
              </a:rPr>
              <a:t>Median FU 4.7 years</a:t>
            </a:r>
          </a:p>
          <a:p>
            <a:pPr marL="232410" indent="-232410"/>
            <a:r>
              <a:rPr lang="en-US" sz="2000">
                <a:ea typeface="+mn-lt"/>
                <a:cs typeface="+mn-lt"/>
              </a:rPr>
              <a:t>OS not improved in QD p=0.594</a:t>
            </a:r>
          </a:p>
          <a:p>
            <a:pPr marL="232410" indent="-232410"/>
            <a:r>
              <a:rPr lang="en-US" sz="2000">
                <a:ea typeface="+mn-lt"/>
                <a:cs typeface="+mn-lt"/>
              </a:rPr>
              <a:t>Median survival: 28.5 </a:t>
            </a:r>
            <a:r>
              <a:rPr lang="en-US" sz="2000" err="1">
                <a:ea typeface="+mn-lt"/>
                <a:cs typeface="+mn-lt"/>
              </a:rPr>
              <a:t>mo</a:t>
            </a:r>
            <a:r>
              <a:rPr lang="en-US" sz="2000">
                <a:ea typeface="+mn-lt"/>
                <a:cs typeface="+mn-lt"/>
              </a:rPr>
              <a:t> BID; 30.1 </a:t>
            </a:r>
            <a:r>
              <a:rPr lang="en-US" sz="2000" err="1">
                <a:ea typeface="+mn-lt"/>
                <a:cs typeface="+mn-lt"/>
              </a:rPr>
              <a:t>mo</a:t>
            </a:r>
            <a:r>
              <a:rPr lang="en-US" sz="2000">
                <a:ea typeface="+mn-lt"/>
                <a:cs typeface="+mn-lt"/>
              </a:rPr>
              <a:t> QD; 5 year OS 29% vs 32%</a:t>
            </a:r>
          </a:p>
        </p:txBody>
      </p:sp>
      <p:sp>
        <p:nvSpPr>
          <p:cNvPr id="4" name="Title 3"/>
          <p:cNvSpPr>
            <a:spLocks noGrp="1"/>
          </p:cNvSpPr>
          <p:nvPr>
            <p:ph type="title"/>
          </p:nvPr>
        </p:nvSpPr>
        <p:spPr>
          <a:xfrm>
            <a:off x="-168965" y="107970"/>
            <a:ext cx="9481930" cy="695496"/>
          </a:xfrm>
        </p:spPr>
        <p:txBody>
          <a:bodyPr/>
          <a:lstStyle/>
          <a:p>
            <a:r>
              <a:rPr lang="en-US" sz="2400" b="1"/>
              <a:t>CALGB 30610/ RTOG 0538 High Dose Once Daily   </a:t>
            </a:r>
            <a:br>
              <a:rPr lang="en-US" sz="2400" b="1"/>
            </a:br>
            <a:r>
              <a:rPr lang="en-US" sz="2400" b="1"/>
              <a:t>Thoracic  RT  in LC-SCLC</a:t>
            </a:r>
            <a:br>
              <a:rPr lang="en-US" sz="2400" b="1" i="0">
                <a:solidFill>
                  <a:srgbClr val="212121"/>
                </a:solidFill>
                <a:effectLst/>
                <a:latin typeface="Merriweather" panose="00000500000000000000" pitchFamily="2" charset="0"/>
              </a:rPr>
            </a:br>
            <a:endParaRPr lang="en-US" sz="2400" b="1"/>
          </a:p>
        </p:txBody>
      </p:sp>
      <p:sp>
        <p:nvSpPr>
          <p:cNvPr id="3" name="TextBox 2">
            <a:extLst>
              <a:ext uri="{FF2B5EF4-FFF2-40B4-BE49-F238E27FC236}">
                <a16:creationId xmlns:a16="http://schemas.microsoft.com/office/drawing/2014/main" id="{3DF6C1A9-5EBB-4057-8C3B-0F0D3BD1D7BC}"/>
              </a:ext>
            </a:extLst>
          </p:cNvPr>
          <p:cNvSpPr txBox="1"/>
          <p:nvPr/>
        </p:nvSpPr>
        <p:spPr>
          <a:xfrm>
            <a:off x="5869098" y="4105213"/>
            <a:ext cx="3647661" cy="276999"/>
          </a:xfrm>
          <a:prstGeom prst="rect">
            <a:avLst/>
          </a:prstGeom>
          <a:noFill/>
        </p:spPr>
        <p:txBody>
          <a:bodyPr wrap="square" rtlCol="0">
            <a:spAutoFit/>
          </a:bodyPr>
          <a:lstStyle/>
          <a:p>
            <a:r>
              <a:rPr lang="en-US" sz="1200"/>
              <a:t>Lindberg S et al, Int J Rad </a:t>
            </a:r>
            <a:r>
              <a:rPr lang="en-US" sz="1200" err="1"/>
              <a:t>Onc</a:t>
            </a:r>
            <a:r>
              <a:rPr lang="en-US" sz="1200"/>
              <a:t> Bio Phys 2023</a:t>
            </a:r>
          </a:p>
        </p:txBody>
      </p:sp>
    </p:spTree>
    <p:extLst>
      <p:ext uri="{BB962C8B-B14F-4D97-AF65-F5344CB8AC3E}">
        <p14:creationId xmlns:p14="http://schemas.microsoft.com/office/powerpoint/2010/main" val="679252876"/>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21C7C-4FA5-F688-A79C-ECEAC6B6DE2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193A18-CE2E-18CB-36C4-F99FE40DC05D}"/>
              </a:ext>
            </a:extLst>
          </p:cNvPr>
          <p:cNvSpPr>
            <a:spLocks noGrp="1"/>
          </p:cNvSpPr>
          <p:nvPr>
            <p:ph sz="half" idx="1"/>
          </p:nvPr>
        </p:nvSpPr>
        <p:spPr>
          <a:xfrm>
            <a:off x="327991" y="796530"/>
            <a:ext cx="8488017" cy="3406691"/>
          </a:xfrm>
        </p:spPr>
        <p:txBody>
          <a:bodyPr/>
          <a:lstStyle/>
          <a:p>
            <a:pPr marL="342900" indent="-342900" algn="l">
              <a:buFont typeface="Arial" panose="020B0604020202020204" pitchFamily="34" charset="0"/>
              <a:buChar char="•"/>
            </a:pPr>
            <a:r>
              <a:rPr lang="en-US" sz="2000">
                <a:solidFill>
                  <a:srgbClr val="002E51"/>
                </a:solidFill>
              </a:rPr>
              <a:t>SBRT for central &amp; </a:t>
            </a:r>
            <a:r>
              <a:rPr lang="en-US" sz="2000" err="1">
                <a:solidFill>
                  <a:srgbClr val="002E51"/>
                </a:solidFill>
              </a:rPr>
              <a:t>ultracentral</a:t>
            </a:r>
            <a:r>
              <a:rPr lang="en-US" sz="2000">
                <a:solidFill>
                  <a:srgbClr val="002E51"/>
                </a:solidFill>
              </a:rPr>
              <a:t> lung (UCLT) tumors can be performed safely </a:t>
            </a:r>
          </a:p>
          <a:p>
            <a:pPr marL="342900" indent="-342900" algn="l">
              <a:buFont typeface="Arial" panose="020B0604020202020204" pitchFamily="34" charset="0"/>
              <a:buChar char="•"/>
            </a:pPr>
            <a:r>
              <a:rPr lang="en-US" sz="2000">
                <a:solidFill>
                  <a:srgbClr val="002E51"/>
                </a:solidFill>
              </a:rPr>
              <a:t>SBRT for </a:t>
            </a:r>
            <a:r>
              <a:rPr lang="en-US" sz="2000" err="1">
                <a:solidFill>
                  <a:srgbClr val="002E51"/>
                </a:solidFill>
              </a:rPr>
              <a:t>oligoprogression</a:t>
            </a:r>
            <a:r>
              <a:rPr lang="en-US" sz="2000">
                <a:solidFill>
                  <a:srgbClr val="002E51"/>
                </a:solidFill>
              </a:rPr>
              <a:t> for NSCLC does provide benefit more studies are needed </a:t>
            </a:r>
          </a:p>
          <a:p>
            <a:pPr marL="342900" indent="-342900" algn="l">
              <a:buFont typeface="Arial" panose="020B0604020202020204" pitchFamily="34" charset="0"/>
              <a:buChar char="•"/>
            </a:pPr>
            <a:r>
              <a:rPr lang="en-US" sz="2000">
                <a:solidFill>
                  <a:srgbClr val="002E51"/>
                </a:solidFill>
              </a:rPr>
              <a:t>Re-irradiation in the lung is being performed more frequently </a:t>
            </a:r>
          </a:p>
          <a:p>
            <a:pPr marL="342900" indent="-342900" algn="l">
              <a:buFont typeface="Arial" panose="020B0604020202020204" pitchFamily="34" charset="0"/>
              <a:buChar char="•"/>
            </a:pPr>
            <a:r>
              <a:rPr lang="en-US" sz="2000">
                <a:solidFill>
                  <a:srgbClr val="002E51"/>
                </a:solidFill>
              </a:rPr>
              <a:t>Altered fractionation for locally advanced, unresectable NSCLC is being used as a backbone for future studies</a:t>
            </a:r>
          </a:p>
          <a:p>
            <a:pPr marL="342900" indent="-342900" algn="l">
              <a:buFont typeface="Arial" panose="020B0604020202020204" pitchFamily="34" charset="0"/>
              <a:buChar char="•"/>
            </a:pPr>
            <a:r>
              <a:rPr lang="en-US" sz="2000">
                <a:solidFill>
                  <a:srgbClr val="002E51"/>
                </a:solidFill>
              </a:rPr>
              <a:t>LS-SCLC BID or QD are equivalent </a:t>
            </a:r>
          </a:p>
          <a:p>
            <a:pPr marL="232410" indent="-232410"/>
            <a:endParaRPr lang="en-US" sz="2000">
              <a:ea typeface="+mn-lt"/>
              <a:cs typeface="+mn-lt"/>
            </a:endParaRPr>
          </a:p>
        </p:txBody>
      </p:sp>
      <p:sp>
        <p:nvSpPr>
          <p:cNvPr id="4" name="Title 3">
            <a:extLst>
              <a:ext uri="{FF2B5EF4-FFF2-40B4-BE49-F238E27FC236}">
                <a16:creationId xmlns:a16="http://schemas.microsoft.com/office/drawing/2014/main" id="{88370AEA-A71A-B7EC-E8CF-82D35EA7255C}"/>
              </a:ext>
            </a:extLst>
          </p:cNvPr>
          <p:cNvSpPr>
            <a:spLocks noGrp="1"/>
          </p:cNvSpPr>
          <p:nvPr>
            <p:ph type="title"/>
          </p:nvPr>
        </p:nvSpPr>
        <p:spPr>
          <a:xfrm>
            <a:off x="-168965" y="107970"/>
            <a:ext cx="9481930" cy="695496"/>
          </a:xfrm>
        </p:spPr>
        <p:txBody>
          <a:bodyPr/>
          <a:lstStyle/>
          <a:p>
            <a:r>
              <a:rPr lang="en-US" sz="2400" b="1" i="0">
                <a:solidFill>
                  <a:srgbClr val="212121"/>
                </a:solidFill>
                <a:effectLst/>
              </a:rPr>
              <a:t>Conclusions</a:t>
            </a:r>
            <a:br>
              <a:rPr lang="en-US" sz="2400" b="1" i="0">
                <a:solidFill>
                  <a:srgbClr val="212121"/>
                </a:solidFill>
                <a:effectLst/>
                <a:latin typeface="Merriweather" panose="00000500000000000000" pitchFamily="2" charset="0"/>
              </a:rPr>
            </a:br>
            <a:endParaRPr lang="en-US" sz="2400" b="1"/>
          </a:p>
        </p:txBody>
      </p:sp>
    </p:spTree>
    <p:extLst>
      <p:ext uri="{BB962C8B-B14F-4D97-AF65-F5344CB8AC3E}">
        <p14:creationId xmlns:p14="http://schemas.microsoft.com/office/powerpoint/2010/main" val="33361787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7200" y="415074"/>
            <a:ext cx="8229240" cy="440025"/>
          </a:xfrm>
          <a:prstGeom prst="rect">
            <a:avLst/>
          </a:prstGeom>
        </p:spPr>
        <p:txBody>
          <a:bodyPr vert="horz" wrap="square" lIns="0" tIns="9049" rIns="0" bIns="0" rtlCol="0">
            <a:spAutoFit/>
          </a:bodyPr>
          <a:lstStyle/>
          <a:p>
            <a:pPr marL="9525">
              <a:spcBef>
                <a:spcPts val="71"/>
              </a:spcBef>
            </a:pPr>
            <a:r>
              <a:rPr lang="en-US" sz="2800" b="1" spc="-127">
                <a:solidFill>
                  <a:srgbClr val="002E51"/>
                </a:solidFill>
              </a:rPr>
              <a:t>OS: Combined </a:t>
            </a:r>
            <a:r>
              <a:rPr lang="en-US" sz="2800" b="1" spc="-127" err="1">
                <a:solidFill>
                  <a:srgbClr val="002E51"/>
                </a:solidFill>
              </a:rPr>
              <a:t>IMbrella</a:t>
            </a:r>
            <a:r>
              <a:rPr lang="en-US" sz="2800" b="1" spc="-127">
                <a:solidFill>
                  <a:srgbClr val="002E51"/>
                </a:solidFill>
              </a:rPr>
              <a:t> + </a:t>
            </a:r>
            <a:r>
              <a:rPr lang="en-US" sz="2800" b="1" spc="-127" err="1">
                <a:solidFill>
                  <a:srgbClr val="002E51"/>
                </a:solidFill>
              </a:rPr>
              <a:t>IMpower</a:t>
            </a:r>
            <a:r>
              <a:rPr lang="en-US" sz="2800" b="1" spc="-127">
                <a:solidFill>
                  <a:srgbClr val="002E51"/>
                </a:solidFill>
              </a:rPr>
              <a:t> 133</a:t>
            </a:r>
            <a:endParaRPr sz="2800" b="1" spc="-450">
              <a:solidFill>
                <a:srgbClr val="002E51"/>
              </a:solidFill>
            </a:endParaRPr>
          </a:p>
        </p:txBody>
      </p:sp>
      <p:graphicFrame>
        <p:nvGraphicFramePr>
          <p:cNvPr id="3" name="object 3"/>
          <p:cNvGraphicFramePr>
            <a:graphicFrameLocks noGrp="1"/>
          </p:cNvGraphicFramePr>
          <p:nvPr/>
        </p:nvGraphicFramePr>
        <p:xfrm>
          <a:off x="6017214" y="1025703"/>
          <a:ext cx="2929890" cy="2548891"/>
        </p:xfrm>
        <a:graphic>
          <a:graphicData uri="http://schemas.openxmlformats.org/drawingml/2006/table">
            <a:tbl>
              <a:tblPr firstRow="1" bandRow="1">
                <a:tableStyleId>{2D5ABB26-0587-4C30-8999-92F81FD0307C}</a:tableStyleId>
              </a:tblPr>
              <a:tblGrid>
                <a:gridCol w="781050">
                  <a:extLst>
                    <a:ext uri="{9D8B030D-6E8A-4147-A177-3AD203B41FA5}">
                      <a16:colId xmlns:a16="http://schemas.microsoft.com/office/drawing/2014/main" val="20000"/>
                    </a:ext>
                  </a:extLst>
                </a:gridCol>
                <a:gridCol w="1032034">
                  <a:extLst>
                    <a:ext uri="{9D8B030D-6E8A-4147-A177-3AD203B41FA5}">
                      <a16:colId xmlns:a16="http://schemas.microsoft.com/office/drawing/2014/main" val="20001"/>
                    </a:ext>
                  </a:extLst>
                </a:gridCol>
                <a:gridCol w="1116806">
                  <a:extLst>
                    <a:ext uri="{9D8B030D-6E8A-4147-A177-3AD203B41FA5}">
                      <a16:colId xmlns:a16="http://schemas.microsoft.com/office/drawing/2014/main" val="20002"/>
                    </a:ext>
                  </a:extLst>
                </a:gridCol>
              </a:tblGrid>
              <a:tr h="776764">
                <a:tc>
                  <a:txBody>
                    <a:bodyPr/>
                    <a:lstStyle/>
                    <a:p>
                      <a:pPr>
                        <a:lnSpc>
                          <a:spcPct val="100000"/>
                        </a:lnSpc>
                      </a:pPr>
                      <a:endParaRPr sz="1100">
                        <a:latin typeface="Times New Roman"/>
                        <a:cs typeface="Times New Roman"/>
                      </a:endParaRPr>
                    </a:p>
                    <a:p>
                      <a:pPr>
                        <a:lnSpc>
                          <a:spcPct val="100000"/>
                        </a:lnSpc>
                        <a:spcBef>
                          <a:spcPts val="765"/>
                        </a:spcBef>
                      </a:pPr>
                      <a:endParaRPr sz="1100">
                        <a:latin typeface="Times New Roman"/>
                        <a:cs typeface="Times New Roman"/>
                      </a:endParaRPr>
                    </a:p>
                    <a:p>
                      <a:pPr marL="90805">
                        <a:lnSpc>
                          <a:spcPct val="100000"/>
                        </a:lnSpc>
                      </a:pPr>
                      <a:r>
                        <a:rPr sz="1100" spc="-240">
                          <a:latin typeface="Arial"/>
                          <a:cs typeface="Arial"/>
                        </a:rPr>
                        <a:t>OS</a:t>
                      </a:r>
                      <a:r>
                        <a:rPr sz="1100" spc="-85">
                          <a:latin typeface="Arial"/>
                          <a:cs typeface="Arial"/>
                        </a:rPr>
                        <a:t> </a:t>
                      </a:r>
                      <a:r>
                        <a:rPr sz="1100" spc="-20">
                          <a:latin typeface="Arial"/>
                          <a:cs typeface="Arial"/>
                        </a:rPr>
                        <a:t>rate</a:t>
                      </a:r>
                      <a:endParaRPr sz="1100">
                        <a:latin typeface="Arial"/>
                        <a:cs typeface="Arial"/>
                      </a:endParaRPr>
                    </a:p>
                    <a:p>
                      <a:pPr marL="90805">
                        <a:lnSpc>
                          <a:spcPct val="100000"/>
                        </a:lnSpc>
                      </a:pPr>
                      <a:r>
                        <a:rPr sz="1100" spc="-120">
                          <a:latin typeface="Arial"/>
                          <a:cs typeface="Arial"/>
                        </a:rPr>
                        <a:t>(95%</a:t>
                      </a:r>
                      <a:r>
                        <a:rPr sz="1100" spc="-55">
                          <a:latin typeface="Arial"/>
                          <a:cs typeface="Arial"/>
                        </a:rPr>
                        <a:t> </a:t>
                      </a:r>
                      <a:r>
                        <a:rPr sz="1100" spc="-100">
                          <a:latin typeface="Arial"/>
                          <a:cs typeface="Arial"/>
                        </a:rPr>
                        <a:t>CI),</a:t>
                      </a:r>
                      <a:r>
                        <a:rPr sz="1100" spc="-55">
                          <a:latin typeface="Arial"/>
                          <a:cs typeface="Arial"/>
                        </a:rPr>
                        <a:t> </a:t>
                      </a:r>
                      <a:r>
                        <a:rPr sz="1100" spc="-60">
                          <a:latin typeface="Arial"/>
                          <a:cs typeface="Arial"/>
                        </a:rPr>
                        <a:t>%</a:t>
                      </a:r>
                      <a:endParaRPr sz="11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40335" marR="134620" indent="1270" algn="ctr">
                        <a:lnSpc>
                          <a:spcPct val="100000"/>
                        </a:lnSpc>
                        <a:spcBef>
                          <a:spcPts val="625"/>
                        </a:spcBef>
                      </a:pPr>
                      <a:r>
                        <a:rPr sz="1100" b="1" spc="-10">
                          <a:solidFill>
                            <a:srgbClr val="3952A3"/>
                          </a:solidFill>
                          <a:latin typeface="Arial"/>
                          <a:cs typeface="Arial"/>
                        </a:rPr>
                        <a:t>IMpower133 </a:t>
                      </a:r>
                      <a:r>
                        <a:rPr sz="1100" b="1" spc="-100">
                          <a:solidFill>
                            <a:srgbClr val="3952A3"/>
                          </a:solidFill>
                          <a:latin typeface="Arial"/>
                          <a:cs typeface="Arial"/>
                        </a:rPr>
                        <a:t>and</a:t>
                      </a:r>
                      <a:r>
                        <a:rPr sz="1100" b="1" spc="-75">
                          <a:solidFill>
                            <a:srgbClr val="3952A3"/>
                          </a:solidFill>
                          <a:latin typeface="Arial"/>
                          <a:cs typeface="Arial"/>
                        </a:rPr>
                        <a:t> </a:t>
                      </a:r>
                      <a:r>
                        <a:rPr sz="1100" b="1" spc="-50">
                          <a:solidFill>
                            <a:srgbClr val="3952A3"/>
                          </a:solidFill>
                          <a:latin typeface="Arial"/>
                          <a:cs typeface="Arial"/>
                        </a:rPr>
                        <a:t>IMbrella</a:t>
                      </a:r>
                      <a:r>
                        <a:rPr sz="1100" b="1" spc="-60">
                          <a:solidFill>
                            <a:srgbClr val="3952A3"/>
                          </a:solidFill>
                          <a:latin typeface="Arial"/>
                          <a:cs typeface="Arial"/>
                        </a:rPr>
                        <a:t> </a:t>
                      </a:r>
                      <a:r>
                        <a:rPr sz="1100" b="1" spc="-145">
                          <a:solidFill>
                            <a:srgbClr val="3952A3"/>
                          </a:solidFill>
                          <a:latin typeface="Arial"/>
                          <a:cs typeface="Arial"/>
                        </a:rPr>
                        <a:t>A </a:t>
                      </a:r>
                      <a:r>
                        <a:rPr sz="1100" b="1" spc="-100">
                          <a:solidFill>
                            <a:srgbClr val="3952A3"/>
                          </a:solidFill>
                          <a:latin typeface="Arial"/>
                          <a:cs typeface="Arial"/>
                        </a:rPr>
                        <a:t>Atezo</a:t>
                      </a:r>
                      <a:r>
                        <a:rPr sz="1100" b="1" spc="-80">
                          <a:solidFill>
                            <a:srgbClr val="3952A3"/>
                          </a:solidFill>
                          <a:latin typeface="Arial"/>
                          <a:cs typeface="Arial"/>
                        </a:rPr>
                        <a:t> </a:t>
                      </a:r>
                      <a:r>
                        <a:rPr sz="1100" b="1" spc="-120">
                          <a:solidFill>
                            <a:srgbClr val="3952A3"/>
                          </a:solidFill>
                          <a:latin typeface="Arial"/>
                          <a:cs typeface="Arial"/>
                        </a:rPr>
                        <a:t>+</a:t>
                      </a:r>
                      <a:r>
                        <a:rPr sz="1100" b="1" spc="-45">
                          <a:solidFill>
                            <a:srgbClr val="3952A3"/>
                          </a:solidFill>
                          <a:latin typeface="Arial"/>
                          <a:cs typeface="Arial"/>
                        </a:rPr>
                        <a:t> CP/ET </a:t>
                      </a:r>
                      <a:r>
                        <a:rPr sz="1100" b="1" spc="-10">
                          <a:solidFill>
                            <a:srgbClr val="3952A3"/>
                          </a:solidFill>
                          <a:latin typeface="Arial"/>
                          <a:cs typeface="Arial"/>
                        </a:rPr>
                        <a:t>(n=201)</a:t>
                      </a:r>
                      <a:endParaRPr sz="1100">
                        <a:latin typeface="Arial"/>
                        <a:cs typeface="Arial"/>
                      </a:endParaRPr>
                    </a:p>
                  </a:txBody>
                  <a:tcPr marL="0" marR="0" marT="59531"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67970" marR="262255" algn="ctr">
                        <a:lnSpc>
                          <a:spcPct val="100000"/>
                        </a:lnSpc>
                        <a:spcBef>
                          <a:spcPts val="630"/>
                        </a:spcBef>
                      </a:pPr>
                      <a:r>
                        <a:rPr sz="1100" b="1" spc="-60">
                          <a:solidFill>
                            <a:srgbClr val="CC0000"/>
                          </a:solidFill>
                          <a:latin typeface="Arial"/>
                          <a:cs typeface="Arial"/>
                        </a:rPr>
                        <a:t>IMpower133 </a:t>
                      </a:r>
                      <a:r>
                        <a:rPr sz="1100" b="1" spc="-20">
                          <a:solidFill>
                            <a:srgbClr val="CC0000"/>
                          </a:solidFill>
                          <a:latin typeface="Arial"/>
                          <a:cs typeface="Arial"/>
                        </a:rPr>
                        <a:t>only</a:t>
                      </a:r>
                      <a:endParaRPr sz="1100">
                        <a:latin typeface="Arial"/>
                        <a:cs typeface="Arial"/>
                      </a:endParaRPr>
                    </a:p>
                    <a:p>
                      <a:pPr marL="168910" marR="121920" algn="ctr">
                        <a:lnSpc>
                          <a:spcPct val="100000"/>
                        </a:lnSpc>
                      </a:pPr>
                      <a:r>
                        <a:rPr sz="1100" b="1" spc="-120">
                          <a:solidFill>
                            <a:srgbClr val="CC0000"/>
                          </a:solidFill>
                          <a:latin typeface="Arial"/>
                          <a:cs typeface="Arial"/>
                        </a:rPr>
                        <a:t>Placebo</a:t>
                      </a:r>
                      <a:r>
                        <a:rPr sz="1100" b="1" spc="-80">
                          <a:solidFill>
                            <a:srgbClr val="CC0000"/>
                          </a:solidFill>
                          <a:latin typeface="Arial"/>
                          <a:cs typeface="Arial"/>
                        </a:rPr>
                        <a:t> </a:t>
                      </a:r>
                      <a:r>
                        <a:rPr sz="1100" b="1" spc="-120">
                          <a:solidFill>
                            <a:srgbClr val="CC0000"/>
                          </a:solidFill>
                          <a:latin typeface="Arial"/>
                          <a:cs typeface="Arial"/>
                        </a:rPr>
                        <a:t>+</a:t>
                      </a:r>
                      <a:r>
                        <a:rPr sz="1100" b="1" spc="-40">
                          <a:solidFill>
                            <a:srgbClr val="CC0000"/>
                          </a:solidFill>
                          <a:latin typeface="Arial"/>
                          <a:cs typeface="Arial"/>
                        </a:rPr>
                        <a:t> </a:t>
                      </a:r>
                      <a:r>
                        <a:rPr sz="1100" b="1" spc="-135">
                          <a:solidFill>
                            <a:srgbClr val="CC0000"/>
                          </a:solidFill>
                          <a:latin typeface="Arial"/>
                          <a:cs typeface="Arial"/>
                        </a:rPr>
                        <a:t>CP/ET </a:t>
                      </a:r>
                      <a:r>
                        <a:rPr sz="1100" b="1" spc="-10">
                          <a:solidFill>
                            <a:srgbClr val="CC0000"/>
                          </a:solidFill>
                          <a:latin typeface="Arial"/>
                          <a:cs typeface="Arial"/>
                        </a:rPr>
                        <a:t>(n=202)</a:t>
                      </a:r>
                      <a:endParaRPr sz="1100">
                        <a:latin typeface="Arial"/>
                        <a:cs typeface="Arial"/>
                      </a:endParaRPr>
                    </a:p>
                  </a:txBody>
                  <a:tcPr marL="0" marR="0" marT="60008"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0"/>
                  </a:ext>
                </a:extLst>
              </a:tr>
              <a:tr h="296704">
                <a:tc>
                  <a:txBody>
                    <a:bodyPr/>
                    <a:lstStyle/>
                    <a:p>
                      <a:pPr marL="90805">
                        <a:lnSpc>
                          <a:spcPct val="100000"/>
                        </a:lnSpc>
                        <a:spcBef>
                          <a:spcPts val="630"/>
                        </a:spcBef>
                      </a:pPr>
                      <a:r>
                        <a:rPr sz="1100" spc="-65">
                          <a:latin typeface="Arial"/>
                          <a:cs typeface="Arial"/>
                        </a:rPr>
                        <a:t>1-</a:t>
                      </a:r>
                      <a:r>
                        <a:rPr sz="1100" spc="-20">
                          <a:latin typeface="Arial"/>
                          <a:cs typeface="Arial"/>
                        </a:rPr>
                        <a:t>year</a:t>
                      </a:r>
                      <a:endParaRPr sz="1100">
                        <a:latin typeface="Arial"/>
                        <a:cs typeface="Arial"/>
                      </a:endParaRPr>
                    </a:p>
                  </a:txBody>
                  <a:tcPr marL="0" marR="0" marT="60008"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630"/>
                        </a:spcBef>
                      </a:pPr>
                      <a:r>
                        <a:rPr sz="1100" spc="-135">
                          <a:latin typeface="Arial"/>
                          <a:cs typeface="Arial"/>
                        </a:rPr>
                        <a:t>52%</a:t>
                      </a:r>
                      <a:r>
                        <a:rPr sz="1100" spc="-50">
                          <a:latin typeface="Arial"/>
                          <a:cs typeface="Arial"/>
                        </a:rPr>
                        <a:t> </a:t>
                      </a:r>
                      <a:r>
                        <a:rPr sz="1100" spc="-65">
                          <a:latin typeface="Arial"/>
                          <a:cs typeface="Arial"/>
                        </a:rPr>
                        <a:t>(45-</a:t>
                      </a:r>
                      <a:r>
                        <a:rPr sz="1100" spc="-25">
                          <a:latin typeface="Arial"/>
                          <a:cs typeface="Arial"/>
                        </a:rPr>
                        <a:t>59)</a:t>
                      </a:r>
                      <a:endParaRPr sz="1100">
                        <a:latin typeface="Arial"/>
                        <a:cs typeface="Arial"/>
                      </a:endParaRPr>
                    </a:p>
                  </a:txBody>
                  <a:tcPr marL="0" marR="0" marT="60008"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630"/>
                        </a:spcBef>
                      </a:pPr>
                      <a:r>
                        <a:rPr sz="1100" spc="-135">
                          <a:latin typeface="Arial"/>
                          <a:cs typeface="Arial"/>
                        </a:rPr>
                        <a:t>39%</a:t>
                      </a:r>
                      <a:r>
                        <a:rPr sz="1100" spc="-50">
                          <a:latin typeface="Arial"/>
                          <a:cs typeface="Arial"/>
                        </a:rPr>
                        <a:t> </a:t>
                      </a:r>
                      <a:r>
                        <a:rPr sz="1100" spc="-65">
                          <a:latin typeface="Arial"/>
                          <a:cs typeface="Arial"/>
                        </a:rPr>
                        <a:t>(32-</a:t>
                      </a:r>
                      <a:r>
                        <a:rPr sz="1100" spc="-25">
                          <a:latin typeface="Arial"/>
                          <a:cs typeface="Arial"/>
                        </a:rPr>
                        <a:t>46)</a:t>
                      </a:r>
                      <a:endParaRPr sz="1100">
                        <a:latin typeface="Arial"/>
                        <a:cs typeface="Arial"/>
                      </a:endParaRPr>
                    </a:p>
                  </a:txBody>
                  <a:tcPr marL="0" marR="0" marT="60008"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296704">
                <a:tc>
                  <a:txBody>
                    <a:bodyPr/>
                    <a:lstStyle/>
                    <a:p>
                      <a:pPr marL="90805">
                        <a:lnSpc>
                          <a:spcPct val="100000"/>
                        </a:lnSpc>
                        <a:spcBef>
                          <a:spcPts val="630"/>
                        </a:spcBef>
                      </a:pPr>
                      <a:r>
                        <a:rPr sz="1100" spc="-65">
                          <a:latin typeface="Arial"/>
                          <a:cs typeface="Arial"/>
                        </a:rPr>
                        <a:t>2-</a:t>
                      </a:r>
                      <a:r>
                        <a:rPr sz="1100" spc="-20">
                          <a:latin typeface="Arial"/>
                          <a:cs typeface="Arial"/>
                        </a:rPr>
                        <a:t>year</a:t>
                      </a:r>
                      <a:endParaRPr sz="1100">
                        <a:latin typeface="Arial"/>
                        <a:cs typeface="Arial"/>
                      </a:endParaRPr>
                    </a:p>
                  </a:txBody>
                  <a:tcPr marL="0" marR="0" marT="60008"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630"/>
                        </a:spcBef>
                      </a:pPr>
                      <a:r>
                        <a:rPr sz="1100" spc="-135">
                          <a:latin typeface="Arial"/>
                          <a:cs typeface="Arial"/>
                        </a:rPr>
                        <a:t>22%</a:t>
                      </a:r>
                      <a:r>
                        <a:rPr sz="1100" spc="-50">
                          <a:latin typeface="Arial"/>
                          <a:cs typeface="Arial"/>
                        </a:rPr>
                        <a:t> </a:t>
                      </a:r>
                      <a:r>
                        <a:rPr sz="1100" spc="-65">
                          <a:latin typeface="Arial"/>
                          <a:cs typeface="Arial"/>
                        </a:rPr>
                        <a:t>(16-</a:t>
                      </a:r>
                      <a:r>
                        <a:rPr sz="1100" spc="-25">
                          <a:latin typeface="Arial"/>
                          <a:cs typeface="Arial"/>
                        </a:rPr>
                        <a:t>28)</a:t>
                      </a:r>
                      <a:endParaRPr sz="1100">
                        <a:latin typeface="Arial"/>
                        <a:cs typeface="Arial"/>
                      </a:endParaRPr>
                    </a:p>
                  </a:txBody>
                  <a:tcPr marL="0" marR="0" marT="60008"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630"/>
                        </a:spcBef>
                      </a:pPr>
                      <a:r>
                        <a:rPr sz="1100" spc="-135">
                          <a:latin typeface="Arial"/>
                          <a:cs typeface="Arial"/>
                        </a:rPr>
                        <a:t>16%</a:t>
                      </a:r>
                      <a:r>
                        <a:rPr sz="1100" spc="-50">
                          <a:latin typeface="Arial"/>
                          <a:cs typeface="Arial"/>
                        </a:rPr>
                        <a:t> </a:t>
                      </a:r>
                      <a:r>
                        <a:rPr sz="1100" spc="-65">
                          <a:latin typeface="Arial"/>
                          <a:cs typeface="Arial"/>
                        </a:rPr>
                        <a:t>(11-</a:t>
                      </a:r>
                      <a:r>
                        <a:rPr sz="1100" spc="-25">
                          <a:latin typeface="Arial"/>
                          <a:cs typeface="Arial"/>
                        </a:rPr>
                        <a:t>21)</a:t>
                      </a:r>
                      <a:endParaRPr sz="1100">
                        <a:latin typeface="Arial"/>
                        <a:cs typeface="Arial"/>
                      </a:endParaRPr>
                    </a:p>
                  </a:txBody>
                  <a:tcPr marL="0" marR="0" marT="60008"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296704">
                <a:tc>
                  <a:txBody>
                    <a:bodyPr/>
                    <a:lstStyle/>
                    <a:p>
                      <a:pPr marL="91440">
                        <a:lnSpc>
                          <a:spcPct val="100000"/>
                        </a:lnSpc>
                        <a:spcBef>
                          <a:spcPts val="630"/>
                        </a:spcBef>
                      </a:pPr>
                      <a:r>
                        <a:rPr sz="1100" spc="-65">
                          <a:latin typeface="Arial"/>
                          <a:cs typeface="Arial"/>
                        </a:rPr>
                        <a:t>3-</a:t>
                      </a:r>
                      <a:r>
                        <a:rPr sz="1100" spc="-20">
                          <a:latin typeface="Arial"/>
                          <a:cs typeface="Arial"/>
                        </a:rPr>
                        <a:t>year</a:t>
                      </a:r>
                      <a:endParaRPr sz="1100">
                        <a:latin typeface="Arial"/>
                        <a:cs typeface="Arial"/>
                      </a:endParaRPr>
                    </a:p>
                  </a:txBody>
                  <a:tcPr marL="0" marR="0" marT="60008"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630"/>
                        </a:spcBef>
                      </a:pPr>
                      <a:r>
                        <a:rPr sz="1100" spc="-135">
                          <a:latin typeface="Arial"/>
                          <a:cs typeface="Arial"/>
                        </a:rPr>
                        <a:t>16%</a:t>
                      </a:r>
                      <a:r>
                        <a:rPr sz="1100" spc="-50">
                          <a:latin typeface="Arial"/>
                          <a:cs typeface="Arial"/>
                        </a:rPr>
                        <a:t> </a:t>
                      </a:r>
                      <a:r>
                        <a:rPr sz="1100" spc="-65">
                          <a:latin typeface="Arial"/>
                          <a:cs typeface="Arial"/>
                        </a:rPr>
                        <a:t>(11-</a:t>
                      </a:r>
                      <a:r>
                        <a:rPr sz="1100" spc="-25">
                          <a:latin typeface="Arial"/>
                          <a:cs typeface="Arial"/>
                        </a:rPr>
                        <a:t>21)</a:t>
                      </a:r>
                      <a:endParaRPr sz="1100">
                        <a:latin typeface="Arial"/>
                        <a:cs typeface="Arial"/>
                      </a:endParaRPr>
                    </a:p>
                  </a:txBody>
                  <a:tcPr marL="0" marR="0" marT="60008"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630"/>
                        </a:spcBef>
                      </a:pPr>
                      <a:r>
                        <a:rPr sz="1100" spc="-25">
                          <a:latin typeface="Arial"/>
                          <a:cs typeface="Arial"/>
                        </a:rPr>
                        <a:t>NE</a:t>
                      </a:r>
                      <a:r>
                        <a:rPr sz="1000" spc="-37" baseline="24691">
                          <a:latin typeface="Arial"/>
                          <a:cs typeface="Arial"/>
                        </a:rPr>
                        <a:t>a</a:t>
                      </a:r>
                      <a:endParaRPr sz="1000" baseline="24691">
                        <a:latin typeface="Arial"/>
                        <a:cs typeface="Arial"/>
                      </a:endParaRPr>
                    </a:p>
                  </a:txBody>
                  <a:tcPr marL="0" marR="0" marT="60008"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296704">
                <a:tc>
                  <a:txBody>
                    <a:bodyPr/>
                    <a:lstStyle/>
                    <a:p>
                      <a:pPr marL="90805">
                        <a:lnSpc>
                          <a:spcPct val="100000"/>
                        </a:lnSpc>
                        <a:spcBef>
                          <a:spcPts val="625"/>
                        </a:spcBef>
                      </a:pPr>
                      <a:r>
                        <a:rPr sz="1100" spc="-65">
                          <a:latin typeface="Arial"/>
                          <a:cs typeface="Arial"/>
                        </a:rPr>
                        <a:t>4-</a:t>
                      </a:r>
                      <a:r>
                        <a:rPr sz="1100" spc="-20">
                          <a:latin typeface="Arial"/>
                          <a:cs typeface="Arial"/>
                        </a:rPr>
                        <a:t>year</a:t>
                      </a:r>
                      <a:endParaRPr sz="1100">
                        <a:latin typeface="Arial"/>
                        <a:cs typeface="Arial"/>
                      </a:endParaRPr>
                    </a:p>
                  </a:txBody>
                  <a:tcPr marL="0" marR="0" marT="59531"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625"/>
                        </a:spcBef>
                      </a:pPr>
                      <a:r>
                        <a:rPr sz="1100" spc="-135">
                          <a:latin typeface="Arial"/>
                          <a:cs typeface="Arial"/>
                        </a:rPr>
                        <a:t>13%</a:t>
                      </a:r>
                      <a:r>
                        <a:rPr sz="1100" spc="-55">
                          <a:latin typeface="Arial"/>
                          <a:cs typeface="Arial"/>
                        </a:rPr>
                        <a:t> </a:t>
                      </a:r>
                      <a:r>
                        <a:rPr sz="1100" spc="-60">
                          <a:latin typeface="Arial"/>
                          <a:cs typeface="Arial"/>
                        </a:rPr>
                        <a:t>(8-</a:t>
                      </a:r>
                      <a:r>
                        <a:rPr sz="1100" spc="-25">
                          <a:latin typeface="Arial"/>
                          <a:cs typeface="Arial"/>
                        </a:rPr>
                        <a:t>18)</a:t>
                      </a:r>
                      <a:endParaRPr sz="1100">
                        <a:latin typeface="Arial"/>
                        <a:cs typeface="Arial"/>
                      </a:endParaRPr>
                    </a:p>
                  </a:txBody>
                  <a:tcPr marL="0" marR="0" marT="59531"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625"/>
                        </a:spcBef>
                      </a:pPr>
                      <a:r>
                        <a:rPr sz="1100" spc="-25">
                          <a:latin typeface="Arial"/>
                          <a:cs typeface="Arial"/>
                        </a:rPr>
                        <a:t>NE</a:t>
                      </a:r>
                      <a:r>
                        <a:rPr sz="1000" spc="-37" baseline="24691">
                          <a:latin typeface="Arial"/>
                          <a:cs typeface="Arial"/>
                        </a:rPr>
                        <a:t>a</a:t>
                      </a:r>
                      <a:endParaRPr sz="1000" baseline="24691">
                        <a:latin typeface="Arial"/>
                        <a:cs typeface="Arial"/>
                      </a:endParaRPr>
                    </a:p>
                  </a:txBody>
                  <a:tcPr marL="0" marR="0" marT="59531"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r h="296704">
                <a:tc>
                  <a:txBody>
                    <a:bodyPr/>
                    <a:lstStyle/>
                    <a:p>
                      <a:pPr marL="90805">
                        <a:lnSpc>
                          <a:spcPct val="100000"/>
                        </a:lnSpc>
                        <a:spcBef>
                          <a:spcPts val="625"/>
                        </a:spcBef>
                      </a:pPr>
                      <a:r>
                        <a:rPr sz="1100" spc="-65">
                          <a:latin typeface="Arial"/>
                          <a:cs typeface="Arial"/>
                        </a:rPr>
                        <a:t>5-</a:t>
                      </a:r>
                      <a:r>
                        <a:rPr sz="1100" spc="-20">
                          <a:latin typeface="Arial"/>
                          <a:cs typeface="Arial"/>
                        </a:rPr>
                        <a:t>year</a:t>
                      </a:r>
                      <a:endParaRPr sz="1100">
                        <a:latin typeface="Arial"/>
                        <a:cs typeface="Arial"/>
                      </a:endParaRPr>
                    </a:p>
                  </a:txBody>
                  <a:tcPr marL="0" marR="0" marT="59531"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625"/>
                        </a:spcBef>
                      </a:pPr>
                      <a:r>
                        <a:rPr sz="1100" spc="-135">
                          <a:latin typeface="Arial"/>
                          <a:cs typeface="Arial"/>
                        </a:rPr>
                        <a:t>12%</a:t>
                      </a:r>
                      <a:r>
                        <a:rPr sz="1100" spc="-55">
                          <a:latin typeface="Arial"/>
                          <a:cs typeface="Arial"/>
                        </a:rPr>
                        <a:t> </a:t>
                      </a:r>
                      <a:r>
                        <a:rPr sz="1100" spc="-60">
                          <a:latin typeface="Arial"/>
                          <a:cs typeface="Arial"/>
                        </a:rPr>
                        <a:t>(7-</a:t>
                      </a:r>
                      <a:r>
                        <a:rPr sz="1100" spc="-25">
                          <a:latin typeface="Arial"/>
                          <a:cs typeface="Arial"/>
                        </a:rPr>
                        <a:t>17)</a:t>
                      </a:r>
                      <a:endParaRPr sz="1100">
                        <a:latin typeface="Arial"/>
                        <a:cs typeface="Arial"/>
                      </a:endParaRPr>
                    </a:p>
                  </a:txBody>
                  <a:tcPr marL="0" marR="0" marT="59531"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625"/>
                        </a:spcBef>
                      </a:pPr>
                      <a:r>
                        <a:rPr sz="1100" spc="-25">
                          <a:latin typeface="Arial"/>
                          <a:cs typeface="Arial"/>
                        </a:rPr>
                        <a:t>NE</a:t>
                      </a:r>
                      <a:r>
                        <a:rPr sz="1000" spc="-37" baseline="24691">
                          <a:latin typeface="Arial"/>
                          <a:cs typeface="Arial"/>
                        </a:rPr>
                        <a:t>a</a:t>
                      </a:r>
                      <a:endParaRPr sz="1000" baseline="24691">
                        <a:latin typeface="Arial"/>
                        <a:cs typeface="Arial"/>
                      </a:endParaRPr>
                    </a:p>
                  </a:txBody>
                  <a:tcPr marL="0" marR="0" marT="59531"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5"/>
                  </a:ext>
                </a:extLst>
              </a:tr>
            </a:tbl>
          </a:graphicData>
        </a:graphic>
      </p:graphicFrame>
      <p:grpSp>
        <p:nvGrpSpPr>
          <p:cNvPr id="4" name="object 4"/>
          <p:cNvGrpSpPr/>
          <p:nvPr/>
        </p:nvGrpSpPr>
        <p:grpSpPr>
          <a:xfrm>
            <a:off x="2206133" y="998112"/>
            <a:ext cx="3501866" cy="819150"/>
            <a:chOff x="2941510" y="1327641"/>
            <a:chExt cx="4669155" cy="1092200"/>
          </a:xfrm>
        </p:grpSpPr>
        <p:sp>
          <p:nvSpPr>
            <p:cNvPr id="5" name="object 5"/>
            <p:cNvSpPr/>
            <p:nvPr/>
          </p:nvSpPr>
          <p:spPr>
            <a:xfrm>
              <a:off x="5069801" y="1340345"/>
              <a:ext cx="1219835" cy="487680"/>
            </a:xfrm>
            <a:custGeom>
              <a:avLst/>
              <a:gdLst/>
              <a:ahLst/>
              <a:cxnLst/>
              <a:rect l="l" t="t" r="r" b="b"/>
              <a:pathLst>
                <a:path w="1219835" h="487680">
                  <a:moveTo>
                    <a:pt x="1219796" y="0"/>
                  </a:moveTo>
                  <a:lnTo>
                    <a:pt x="0" y="0"/>
                  </a:lnTo>
                  <a:lnTo>
                    <a:pt x="0" y="487679"/>
                  </a:lnTo>
                  <a:lnTo>
                    <a:pt x="1219796" y="487679"/>
                  </a:lnTo>
                  <a:lnTo>
                    <a:pt x="1219796" y="0"/>
                  </a:lnTo>
                  <a:close/>
                </a:path>
              </a:pathLst>
            </a:custGeom>
            <a:solidFill>
              <a:srgbClr val="3952A3"/>
            </a:solidFill>
          </p:spPr>
          <p:txBody>
            <a:bodyPr wrap="square" lIns="0" tIns="0" rIns="0" bIns="0" rtlCol="0"/>
            <a:lstStyle/>
            <a:p>
              <a:endParaRPr sz="1800"/>
            </a:p>
          </p:txBody>
        </p:sp>
        <p:sp>
          <p:nvSpPr>
            <p:cNvPr id="6" name="object 6"/>
            <p:cNvSpPr/>
            <p:nvPr/>
          </p:nvSpPr>
          <p:spPr>
            <a:xfrm>
              <a:off x="6289598" y="1340345"/>
              <a:ext cx="1308100" cy="487680"/>
            </a:xfrm>
            <a:custGeom>
              <a:avLst/>
              <a:gdLst/>
              <a:ahLst/>
              <a:cxnLst/>
              <a:rect l="l" t="t" r="r" b="b"/>
              <a:pathLst>
                <a:path w="1308100" h="487680">
                  <a:moveTo>
                    <a:pt x="1308061" y="0"/>
                  </a:moveTo>
                  <a:lnTo>
                    <a:pt x="0" y="0"/>
                  </a:lnTo>
                  <a:lnTo>
                    <a:pt x="0" y="487679"/>
                  </a:lnTo>
                  <a:lnTo>
                    <a:pt x="1308061" y="487679"/>
                  </a:lnTo>
                  <a:lnTo>
                    <a:pt x="1308061" y="0"/>
                  </a:lnTo>
                  <a:close/>
                </a:path>
              </a:pathLst>
            </a:custGeom>
            <a:solidFill>
              <a:srgbClr val="FF0000"/>
            </a:solidFill>
          </p:spPr>
          <p:txBody>
            <a:bodyPr wrap="square" lIns="0" tIns="0" rIns="0" bIns="0" rtlCol="0"/>
            <a:lstStyle/>
            <a:p>
              <a:endParaRPr sz="1800"/>
            </a:p>
          </p:txBody>
        </p:sp>
        <p:sp>
          <p:nvSpPr>
            <p:cNvPr id="7" name="object 7"/>
            <p:cNvSpPr/>
            <p:nvPr/>
          </p:nvSpPr>
          <p:spPr>
            <a:xfrm>
              <a:off x="5069798" y="1333991"/>
              <a:ext cx="0" cy="1079500"/>
            </a:xfrm>
            <a:custGeom>
              <a:avLst/>
              <a:gdLst/>
              <a:ahLst/>
              <a:cxnLst/>
              <a:rect l="l" t="t" r="r" b="b"/>
              <a:pathLst>
                <a:path h="1079500">
                  <a:moveTo>
                    <a:pt x="0" y="0"/>
                  </a:moveTo>
                  <a:lnTo>
                    <a:pt x="0" y="1079500"/>
                  </a:lnTo>
                </a:path>
              </a:pathLst>
            </a:custGeom>
            <a:ln w="12700">
              <a:solidFill>
                <a:srgbClr val="000000"/>
              </a:solidFill>
            </a:ln>
          </p:spPr>
          <p:txBody>
            <a:bodyPr wrap="square" lIns="0" tIns="0" rIns="0" bIns="0" rtlCol="0"/>
            <a:lstStyle/>
            <a:p>
              <a:endParaRPr sz="1800"/>
            </a:p>
          </p:txBody>
        </p:sp>
        <p:sp>
          <p:nvSpPr>
            <p:cNvPr id="8" name="object 8"/>
            <p:cNvSpPr/>
            <p:nvPr/>
          </p:nvSpPr>
          <p:spPr>
            <a:xfrm>
              <a:off x="6289594" y="1333991"/>
              <a:ext cx="0" cy="1079500"/>
            </a:xfrm>
            <a:custGeom>
              <a:avLst/>
              <a:gdLst/>
              <a:ahLst/>
              <a:cxnLst/>
              <a:rect l="l" t="t" r="r" b="b"/>
              <a:pathLst>
                <a:path h="1079500">
                  <a:moveTo>
                    <a:pt x="0" y="0"/>
                  </a:moveTo>
                  <a:lnTo>
                    <a:pt x="0" y="1079500"/>
                  </a:lnTo>
                </a:path>
              </a:pathLst>
            </a:custGeom>
            <a:ln w="12700">
              <a:solidFill>
                <a:srgbClr val="000000"/>
              </a:solidFill>
            </a:ln>
          </p:spPr>
          <p:txBody>
            <a:bodyPr wrap="square" lIns="0" tIns="0" rIns="0" bIns="0" rtlCol="0"/>
            <a:lstStyle/>
            <a:p>
              <a:endParaRPr sz="1800"/>
            </a:p>
          </p:txBody>
        </p:sp>
        <p:sp>
          <p:nvSpPr>
            <p:cNvPr id="9" name="object 9"/>
            <p:cNvSpPr/>
            <p:nvPr/>
          </p:nvSpPr>
          <p:spPr>
            <a:xfrm>
              <a:off x="2947861" y="1828021"/>
              <a:ext cx="4656455" cy="0"/>
            </a:xfrm>
            <a:custGeom>
              <a:avLst/>
              <a:gdLst/>
              <a:ahLst/>
              <a:cxnLst/>
              <a:rect l="l" t="t" r="r" b="b"/>
              <a:pathLst>
                <a:path w="4656455">
                  <a:moveTo>
                    <a:pt x="0" y="0"/>
                  </a:moveTo>
                  <a:lnTo>
                    <a:pt x="4656137" y="0"/>
                  </a:lnTo>
                </a:path>
              </a:pathLst>
            </a:custGeom>
            <a:ln w="12700">
              <a:solidFill>
                <a:srgbClr val="000000"/>
              </a:solidFill>
            </a:ln>
          </p:spPr>
          <p:txBody>
            <a:bodyPr wrap="square" lIns="0" tIns="0" rIns="0" bIns="0" rtlCol="0"/>
            <a:lstStyle/>
            <a:p>
              <a:endParaRPr sz="1800"/>
            </a:p>
          </p:txBody>
        </p:sp>
        <p:sp>
          <p:nvSpPr>
            <p:cNvPr id="10" name="object 10"/>
            <p:cNvSpPr/>
            <p:nvPr/>
          </p:nvSpPr>
          <p:spPr>
            <a:xfrm>
              <a:off x="2947860" y="2117581"/>
              <a:ext cx="4656455" cy="0"/>
            </a:xfrm>
            <a:custGeom>
              <a:avLst/>
              <a:gdLst/>
              <a:ahLst/>
              <a:cxnLst/>
              <a:rect l="l" t="t" r="r" b="b"/>
              <a:pathLst>
                <a:path w="4656455">
                  <a:moveTo>
                    <a:pt x="0" y="0"/>
                  </a:moveTo>
                  <a:lnTo>
                    <a:pt x="4656137" y="0"/>
                  </a:lnTo>
                </a:path>
              </a:pathLst>
            </a:custGeom>
            <a:ln w="12700">
              <a:solidFill>
                <a:srgbClr val="000000"/>
              </a:solidFill>
            </a:ln>
          </p:spPr>
          <p:txBody>
            <a:bodyPr wrap="square" lIns="0" tIns="0" rIns="0" bIns="0" rtlCol="0"/>
            <a:lstStyle/>
            <a:p>
              <a:endParaRPr sz="1800"/>
            </a:p>
          </p:txBody>
        </p:sp>
        <p:sp>
          <p:nvSpPr>
            <p:cNvPr id="11" name="object 11"/>
            <p:cNvSpPr/>
            <p:nvPr/>
          </p:nvSpPr>
          <p:spPr>
            <a:xfrm>
              <a:off x="2954210" y="1333991"/>
              <a:ext cx="0" cy="1079500"/>
            </a:xfrm>
            <a:custGeom>
              <a:avLst/>
              <a:gdLst/>
              <a:ahLst/>
              <a:cxnLst/>
              <a:rect l="l" t="t" r="r" b="b"/>
              <a:pathLst>
                <a:path h="1079500">
                  <a:moveTo>
                    <a:pt x="0" y="0"/>
                  </a:moveTo>
                  <a:lnTo>
                    <a:pt x="0" y="1079500"/>
                  </a:lnTo>
                </a:path>
              </a:pathLst>
            </a:custGeom>
            <a:ln w="12700">
              <a:solidFill>
                <a:srgbClr val="000000"/>
              </a:solidFill>
            </a:ln>
          </p:spPr>
          <p:txBody>
            <a:bodyPr wrap="square" lIns="0" tIns="0" rIns="0" bIns="0" rtlCol="0"/>
            <a:lstStyle/>
            <a:p>
              <a:endParaRPr sz="1800"/>
            </a:p>
          </p:txBody>
        </p:sp>
        <p:sp>
          <p:nvSpPr>
            <p:cNvPr id="12" name="object 12"/>
            <p:cNvSpPr/>
            <p:nvPr/>
          </p:nvSpPr>
          <p:spPr>
            <a:xfrm>
              <a:off x="7597651" y="1333991"/>
              <a:ext cx="0" cy="1079500"/>
            </a:xfrm>
            <a:custGeom>
              <a:avLst/>
              <a:gdLst/>
              <a:ahLst/>
              <a:cxnLst/>
              <a:rect l="l" t="t" r="r" b="b"/>
              <a:pathLst>
                <a:path h="1079500">
                  <a:moveTo>
                    <a:pt x="0" y="0"/>
                  </a:moveTo>
                  <a:lnTo>
                    <a:pt x="0" y="1079500"/>
                  </a:lnTo>
                </a:path>
              </a:pathLst>
            </a:custGeom>
            <a:ln w="12700">
              <a:solidFill>
                <a:srgbClr val="000000"/>
              </a:solidFill>
            </a:ln>
          </p:spPr>
          <p:txBody>
            <a:bodyPr wrap="square" lIns="0" tIns="0" rIns="0" bIns="0" rtlCol="0"/>
            <a:lstStyle/>
            <a:p>
              <a:endParaRPr sz="1800"/>
            </a:p>
          </p:txBody>
        </p:sp>
        <p:sp>
          <p:nvSpPr>
            <p:cNvPr id="13" name="object 13"/>
            <p:cNvSpPr/>
            <p:nvPr/>
          </p:nvSpPr>
          <p:spPr>
            <a:xfrm>
              <a:off x="2947860" y="1340341"/>
              <a:ext cx="4656455" cy="0"/>
            </a:xfrm>
            <a:custGeom>
              <a:avLst/>
              <a:gdLst/>
              <a:ahLst/>
              <a:cxnLst/>
              <a:rect l="l" t="t" r="r" b="b"/>
              <a:pathLst>
                <a:path w="4656455">
                  <a:moveTo>
                    <a:pt x="0" y="0"/>
                  </a:moveTo>
                  <a:lnTo>
                    <a:pt x="4656137" y="0"/>
                  </a:lnTo>
                </a:path>
              </a:pathLst>
            </a:custGeom>
            <a:ln w="12700">
              <a:solidFill>
                <a:srgbClr val="000000"/>
              </a:solidFill>
            </a:ln>
          </p:spPr>
          <p:txBody>
            <a:bodyPr wrap="square" lIns="0" tIns="0" rIns="0" bIns="0" rtlCol="0"/>
            <a:lstStyle/>
            <a:p>
              <a:endParaRPr sz="1800"/>
            </a:p>
          </p:txBody>
        </p:sp>
        <p:sp>
          <p:nvSpPr>
            <p:cNvPr id="14" name="object 14"/>
            <p:cNvSpPr/>
            <p:nvPr/>
          </p:nvSpPr>
          <p:spPr>
            <a:xfrm>
              <a:off x="2947860" y="2407141"/>
              <a:ext cx="4656455" cy="0"/>
            </a:xfrm>
            <a:custGeom>
              <a:avLst/>
              <a:gdLst/>
              <a:ahLst/>
              <a:cxnLst/>
              <a:rect l="l" t="t" r="r" b="b"/>
              <a:pathLst>
                <a:path w="4656455">
                  <a:moveTo>
                    <a:pt x="0" y="0"/>
                  </a:moveTo>
                  <a:lnTo>
                    <a:pt x="4656137" y="0"/>
                  </a:lnTo>
                </a:path>
              </a:pathLst>
            </a:custGeom>
            <a:ln w="12700">
              <a:solidFill>
                <a:srgbClr val="000000"/>
              </a:solidFill>
            </a:ln>
          </p:spPr>
          <p:txBody>
            <a:bodyPr wrap="square" lIns="0" tIns="0" rIns="0" bIns="0" rtlCol="0"/>
            <a:lstStyle/>
            <a:p>
              <a:endParaRPr sz="1800"/>
            </a:p>
          </p:txBody>
        </p:sp>
      </p:grpSp>
      <p:sp>
        <p:nvSpPr>
          <p:cNvPr id="15" name="object 15"/>
          <p:cNvSpPr txBox="1"/>
          <p:nvPr/>
        </p:nvSpPr>
        <p:spPr>
          <a:xfrm>
            <a:off x="3807111" y="1024401"/>
            <a:ext cx="905351" cy="309220"/>
          </a:xfrm>
          <a:prstGeom prst="rect">
            <a:avLst/>
          </a:prstGeom>
        </p:spPr>
        <p:txBody>
          <a:bodyPr vert="horz" wrap="square" lIns="0" tIns="9049" rIns="0" bIns="0" rtlCol="0">
            <a:spAutoFit/>
          </a:bodyPr>
          <a:lstStyle/>
          <a:p>
            <a:pPr marL="254794" marR="87154" indent="-161449">
              <a:spcBef>
                <a:spcPts val="71"/>
              </a:spcBef>
            </a:pPr>
            <a:r>
              <a:rPr sz="975" b="1" spc="-75">
                <a:solidFill>
                  <a:srgbClr val="FFFFFF"/>
                </a:solidFill>
                <a:latin typeface="Arial"/>
                <a:cs typeface="Arial"/>
              </a:rPr>
              <a:t>Atezo</a:t>
            </a:r>
            <a:r>
              <a:rPr sz="975" b="1" spc="-34">
                <a:solidFill>
                  <a:srgbClr val="FFFFFF"/>
                </a:solidFill>
                <a:latin typeface="Arial"/>
                <a:cs typeface="Arial"/>
              </a:rPr>
              <a:t> </a:t>
            </a:r>
            <a:r>
              <a:rPr sz="975" b="1" spc="-98">
                <a:solidFill>
                  <a:srgbClr val="FFFFFF"/>
                </a:solidFill>
                <a:latin typeface="Arial"/>
                <a:cs typeface="Arial"/>
              </a:rPr>
              <a:t>+</a:t>
            </a:r>
            <a:r>
              <a:rPr sz="975" b="1" spc="-38">
                <a:solidFill>
                  <a:srgbClr val="FFFFFF"/>
                </a:solidFill>
                <a:latin typeface="Arial"/>
                <a:cs typeface="Arial"/>
              </a:rPr>
              <a:t> </a:t>
            </a:r>
            <a:r>
              <a:rPr sz="975" b="1" spc="-101">
                <a:solidFill>
                  <a:srgbClr val="FFFFFF"/>
                </a:solidFill>
                <a:latin typeface="Arial"/>
                <a:cs typeface="Arial"/>
              </a:rPr>
              <a:t>CP/ET </a:t>
            </a:r>
            <a:r>
              <a:rPr sz="975" b="1" spc="-8">
                <a:solidFill>
                  <a:srgbClr val="FFFFFF"/>
                </a:solidFill>
                <a:latin typeface="Arial"/>
                <a:cs typeface="Arial"/>
              </a:rPr>
              <a:t>(n=201)</a:t>
            </a:r>
            <a:endParaRPr sz="975">
              <a:latin typeface="Arial"/>
              <a:cs typeface="Arial"/>
            </a:endParaRPr>
          </a:p>
        </p:txBody>
      </p:sp>
      <p:sp>
        <p:nvSpPr>
          <p:cNvPr id="16" name="object 16"/>
          <p:cNvSpPr txBox="1"/>
          <p:nvPr/>
        </p:nvSpPr>
        <p:spPr>
          <a:xfrm>
            <a:off x="4721959" y="1024401"/>
            <a:ext cx="971550" cy="309220"/>
          </a:xfrm>
          <a:prstGeom prst="rect">
            <a:avLst/>
          </a:prstGeom>
        </p:spPr>
        <p:txBody>
          <a:bodyPr vert="horz" wrap="square" lIns="0" tIns="9049" rIns="0" bIns="0" rtlCol="0">
            <a:spAutoFit/>
          </a:bodyPr>
          <a:lstStyle/>
          <a:p>
            <a:pPr marL="288131" marR="65246" indent="-216218">
              <a:spcBef>
                <a:spcPts val="71"/>
              </a:spcBef>
            </a:pPr>
            <a:r>
              <a:rPr sz="975" b="1" spc="-94">
                <a:solidFill>
                  <a:srgbClr val="FFFFFF"/>
                </a:solidFill>
                <a:latin typeface="Arial"/>
                <a:cs typeface="Arial"/>
              </a:rPr>
              <a:t>Placebo</a:t>
            </a:r>
            <a:r>
              <a:rPr sz="975" b="1" spc="-4">
                <a:solidFill>
                  <a:srgbClr val="FFFFFF"/>
                </a:solidFill>
                <a:latin typeface="Arial"/>
                <a:cs typeface="Arial"/>
              </a:rPr>
              <a:t> </a:t>
            </a:r>
            <a:r>
              <a:rPr sz="975" b="1" spc="-98">
                <a:solidFill>
                  <a:srgbClr val="FFFFFF"/>
                </a:solidFill>
                <a:latin typeface="Arial"/>
                <a:cs typeface="Arial"/>
              </a:rPr>
              <a:t>+</a:t>
            </a:r>
            <a:r>
              <a:rPr sz="975" b="1" spc="-15">
                <a:solidFill>
                  <a:srgbClr val="FFFFFF"/>
                </a:solidFill>
                <a:latin typeface="Arial"/>
                <a:cs typeface="Arial"/>
              </a:rPr>
              <a:t> </a:t>
            </a:r>
            <a:r>
              <a:rPr sz="975" b="1" spc="-98">
                <a:solidFill>
                  <a:srgbClr val="FFFFFF"/>
                </a:solidFill>
                <a:latin typeface="Arial"/>
                <a:cs typeface="Arial"/>
              </a:rPr>
              <a:t>CP/ET </a:t>
            </a:r>
            <a:r>
              <a:rPr sz="975" b="1" spc="-8">
                <a:solidFill>
                  <a:srgbClr val="FFFFFF"/>
                </a:solidFill>
                <a:latin typeface="Arial"/>
                <a:cs typeface="Arial"/>
              </a:rPr>
              <a:t>(n=202)</a:t>
            </a:r>
            <a:endParaRPr sz="975">
              <a:latin typeface="Arial"/>
              <a:cs typeface="Arial"/>
            </a:endParaRPr>
          </a:p>
        </p:txBody>
      </p:sp>
      <p:sp>
        <p:nvSpPr>
          <p:cNvPr id="17" name="object 17"/>
          <p:cNvSpPr txBox="1"/>
          <p:nvPr/>
        </p:nvSpPr>
        <p:spPr>
          <a:xfrm>
            <a:off x="2220420" y="1390165"/>
            <a:ext cx="1577340" cy="159178"/>
          </a:xfrm>
          <a:prstGeom prst="rect">
            <a:avLst/>
          </a:prstGeom>
        </p:spPr>
        <p:txBody>
          <a:bodyPr vert="horz" wrap="square" lIns="0" tIns="9049" rIns="0" bIns="0" rtlCol="0">
            <a:spAutoFit/>
          </a:bodyPr>
          <a:lstStyle/>
          <a:p>
            <a:pPr marL="29528">
              <a:spcBef>
                <a:spcPts val="71"/>
              </a:spcBef>
            </a:pPr>
            <a:r>
              <a:rPr sz="975" spc="-165">
                <a:latin typeface="Arial"/>
                <a:cs typeface="Arial"/>
              </a:rPr>
              <a:t>OS</a:t>
            </a:r>
            <a:r>
              <a:rPr sz="975" spc="-38">
                <a:latin typeface="Arial"/>
                <a:cs typeface="Arial"/>
              </a:rPr>
              <a:t> </a:t>
            </a:r>
            <a:r>
              <a:rPr sz="975" spc="-45">
                <a:latin typeface="Arial"/>
                <a:cs typeface="Arial"/>
              </a:rPr>
              <a:t>events,</a:t>
            </a:r>
            <a:r>
              <a:rPr sz="975" spc="-23">
                <a:latin typeface="Arial"/>
                <a:cs typeface="Arial"/>
              </a:rPr>
              <a:t> </a:t>
            </a:r>
            <a:r>
              <a:rPr sz="975" spc="-45">
                <a:latin typeface="Arial"/>
                <a:cs typeface="Arial"/>
              </a:rPr>
              <a:t>n</a:t>
            </a:r>
            <a:r>
              <a:rPr sz="975" spc="-38">
                <a:latin typeface="Arial"/>
                <a:cs typeface="Arial"/>
              </a:rPr>
              <a:t> </a:t>
            </a:r>
            <a:r>
              <a:rPr sz="975" spc="-19">
                <a:latin typeface="Arial"/>
                <a:cs typeface="Arial"/>
              </a:rPr>
              <a:t>(%)</a:t>
            </a:r>
            <a:endParaRPr sz="975">
              <a:latin typeface="Arial"/>
              <a:cs typeface="Arial"/>
            </a:endParaRPr>
          </a:p>
        </p:txBody>
      </p:sp>
      <p:sp>
        <p:nvSpPr>
          <p:cNvPr id="18" name="object 18"/>
          <p:cNvSpPr txBox="1"/>
          <p:nvPr/>
        </p:nvSpPr>
        <p:spPr>
          <a:xfrm>
            <a:off x="3802348" y="1373397"/>
            <a:ext cx="914876" cy="176010"/>
          </a:xfrm>
          <a:prstGeom prst="rect">
            <a:avLst/>
          </a:prstGeom>
          <a:ln w="12700">
            <a:solidFill>
              <a:srgbClr val="000000"/>
            </a:solidFill>
          </a:ln>
        </p:spPr>
        <p:txBody>
          <a:bodyPr vert="horz" wrap="square" lIns="0" tIns="25718" rIns="0" bIns="0" rtlCol="0">
            <a:spAutoFit/>
          </a:bodyPr>
          <a:lstStyle/>
          <a:p>
            <a:pPr marL="200501">
              <a:spcBef>
                <a:spcPts val="203"/>
              </a:spcBef>
            </a:pPr>
            <a:r>
              <a:rPr sz="975" spc="-60">
                <a:latin typeface="Arial"/>
                <a:cs typeface="Arial"/>
              </a:rPr>
              <a:t>159</a:t>
            </a:r>
            <a:r>
              <a:rPr sz="975" spc="-23">
                <a:latin typeface="Arial"/>
                <a:cs typeface="Arial"/>
              </a:rPr>
              <a:t> </a:t>
            </a:r>
            <a:r>
              <a:rPr sz="975" spc="-8">
                <a:latin typeface="Arial"/>
                <a:cs typeface="Arial"/>
              </a:rPr>
              <a:t>(79.1)</a:t>
            </a:r>
            <a:endParaRPr sz="975">
              <a:latin typeface="Arial"/>
              <a:cs typeface="Arial"/>
            </a:endParaRPr>
          </a:p>
        </p:txBody>
      </p:sp>
      <p:sp>
        <p:nvSpPr>
          <p:cNvPr id="19" name="object 19"/>
          <p:cNvSpPr txBox="1"/>
          <p:nvPr/>
        </p:nvSpPr>
        <p:spPr>
          <a:xfrm>
            <a:off x="4721959" y="1390165"/>
            <a:ext cx="971550" cy="159178"/>
          </a:xfrm>
          <a:prstGeom prst="rect">
            <a:avLst/>
          </a:prstGeom>
        </p:spPr>
        <p:txBody>
          <a:bodyPr vert="horz" wrap="square" lIns="0" tIns="9049" rIns="0" bIns="0" rtlCol="0">
            <a:spAutoFit/>
          </a:bodyPr>
          <a:lstStyle/>
          <a:p>
            <a:pPr marL="228600">
              <a:spcBef>
                <a:spcPts val="71"/>
              </a:spcBef>
            </a:pPr>
            <a:r>
              <a:rPr sz="975" spc="-60">
                <a:latin typeface="Arial"/>
                <a:cs typeface="Arial"/>
              </a:rPr>
              <a:t>169</a:t>
            </a:r>
            <a:r>
              <a:rPr sz="975" spc="-23">
                <a:latin typeface="Arial"/>
                <a:cs typeface="Arial"/>
              </a:rPr>
              <a:t> </a:t>
            </a:r>
            <a:r>
              <a:rPr sz="975" spc="-8">
                <a:latin typeface="Arial"/>
                <a:cs typeface="Arial"/>
              </a:rPr>
              <a:t>(83.7)</a:t>
            </a:r>
            <a:endParaRPr sz="975">
              <a:latin typeface="Arial"/>
              <a:cs typeface="Arial"/>
            </a:endParaRPr>
          </a:p>
        </p:txBody>
      </p:sp>
      <p:sp>
        <p:nvSpPr>
          <p:cNvPr id="20" name="object 20"/>
          <p:cNvSpPr txBox="1"/>
          <p:nvPr/>
        </p:nvSpPr>
        <p:spPr>
          <a:xfrm>
            <a:off x="2220420" y="1607303"/>
            <a:ext cx="1577340" cy="159178"/>
          </a:xfrm>
          <a:prstGeom prst="rect">
            <a:avLst/>
          </a:prstGeom>
        </p:spPr>
        <p:txBody>
          <a:bodyPr vert="horz" wrap="square" lIns="0" tIns="9049" rIns="0" bIns="0" rtlCol="0">
            <a:spAutoFit/>
          </a:bodyPr>
          <a:lstStyle/>
          <a:p>
            <a:pPr marL="29528">
              <a:spcBef>
                <a:spcPts val="71"/>
              </a:spcBef>
            </a:pPr>
            <a:r>
              <a:rPr sz="975" spc="-38">
                <a:latin typeface="Arial"/>
                <a:cs typeface="Arial"/>
              </a:rPr>
              <a:t>Median</a:t>
            </a:r>
            <a:r>
              <a:rPr sz="975" spc="-11">
                <a:latin typeface="Arial"/>
                <a:cs typeface="Arial"/>
              </a:rPr>
              <a:t> </a:t>
            </a:r>
            <a:r>
              <a:rPr sz="975" spc="-165">
                <a:latin typeface="Arial"/>
                <a:cs typeface="Arial"/>
              </a:rPr>
              <a:t>OS</a:t>
            </a:r>
            <a:r>
              <a:rPr sz="975" spc="-38">
                <a:latin typeface="Arial"/>
                <a:cs typeface="Arial"/>
              </a:rPr>
              <a:t> </a:t>
            </a:r>
            <a:r>
              <a:rPr sz="975" spc="-83">
                <a:latin typeface="Arial"/>
                <a:cs typeface="Arial"/>
              </a:rPr>
              <a:t>(95%</a:t>
            </a:r>
            <a:r>
              <a:rPr sz="975" spc="-26">
                <a:latin typeface="Arial"/>
                <a:cs typeface="Arial"/>
              </a:rPr>
              <a:t> </a:t>
            </a:r>
            <a:r>
              <a:rPr sz="975" spc="-71">
                <a:latin typeface="Arial"/>
                <a:cs typeface="Arial"/>
              </a:rPr>
              <a:t>CI),</a:t>
            </a:r>
            <a:r>
              <a:rPr sz="975" spc="-34">
                <a:latin typeface="Arial"/>
                <a:cs typeface="Arial"/>
              </a:rPr>
              <a:t> </a:t>
            </a:r>
            <a:r>
              <a:rPr sz="975" spc="-8">
                <a:latin typeface="Arial"/>
                <a:cs typeface="Arial"/>
              </a:rPr>
              <a:t>months</a:t>
            </a:r>
            <a:endParaRPr sz="975">
              <a:latin typeface="Arial"/>
              <a:cs typeface="Arial"/>
            </a:endParaRPr>
          </a:p>
        </p:txBody>
      </p:sp>
      <p:sp>
        <p:nvSpPr>
          <p:cNvPr id="21" name="object 21"/>
          <p:cNvSpPr txBox="1"/>
          <p:nvPr/>
        </p:nvSpPr>
        <p:spPr>
          <a:xfrm>
            <a:off x="3802348" y="1590567"/>
            <a:ext cx="914876" cy="176010"/>
          </a:xfrm>
          <a:prstGeom prst="rect">
            <a:avLst/>
          </a:prstGeom>
          <a:ln w="12700">
            <a:solidFill>
              <a:srgbClr val="000000"/>
            </a:solidFill>
          </a:ln>
        </p:spPr>
        <p:txBody>
          <a:bodyPr vert="horz" wrap="square" lIns="0" tIns="25718" rIns="0" bIns="0" rtlCol="0">
            <a:spAutoFit/>
          </a:bodyPr>
          <a:lstStyle/>
          <a:p>
            <a:pPr marL="45244">
              <a:spcBef>
                <a:spcPts val="203"/>
              </a:spcBef>
            </a:pPr>
            <a:r>
              <a:rPr sz="975" spc="-53">
                <a:latin typeface="Arial"/>
                <a:cs typeface="Arial"/>
              </a:rPr>
              <a:t>12.3</a:t>
            </a:r>
            <a:r>
              <a:rPr sz="975" spc="-26">
                <a:latin typeface="Arial"/>
                <a:cs typeface="Arial"/>
              </a:rPr>
              <a:t> </a:t>
            </a:r>
            <a:r>
              <a:rPr sz="975" spc="-45">
                <a:latin typeface="Arial"/>
                <a:cs typeface="Arial"/>
              </a:rPr>
              <a:t>(10.8,</a:t>
            </a:r>
            <a:r>
              <a:rPr sz="975" spc="-23">
                <a:latin typeface="Arial"/>
                <a:cs typeface="Arial"/>
              </a:rPr>
              <a:t> </a:t>
            </a:r>
            <a:r>
              <a:rPr sz="975" spc="-8">
                <a:latin typeface="Arial"/>
                <a:cs typeface="Arial"/>
              </a:rPr>
              <a:t>15.8)</a:t>
            </a:r>
            <a:endParaRPr sz="975">
              <a:latin typeface="Arial"/>
              <a:cs typeface="Arial"/>
            </a:endParaRPr>
          </a:p>
        </p:txBody>
      </p:sp>
      <p:sp>
        <p:nvSpPr>
          <p:cNvPr id="22" name="object 22"/>
          <p:cNvSpPr txBox="1"/>
          <p:nvPr/>
        </p:nvSpPr>
        <p:spPr>
          <a:xfrm>
            <a:off x="4721959" y="1607303"/>
            <a:ext cx="971550" cy="159178"/>
          </a:xfrm>
          <a:prstGeom prst="rect">
            <a:avLst/>
          </a:prstGeom>
        </p:spPr>
        <p:txBody>
          <a:bodyPr vert="horz" wrap="square" lIns="0" tIns="9049" rIns="0" bIns="0" rtlCol="0">
            <a:spAutoFit/>
          </a:bodyPr>
          <a:lstStyle/>
          <a:p>
            <a:pPr marL="105251">
              <a:spcBef>
                <a:spcPts val="71"/>
              </a:spcBef>
            </a:pPr>
            <a:r>
              <a:rPr sz="975" spc="-53">
                <a:latin typeface="Arial"/>
                <a:cs typeface="Arial"/>
              </a:rPr>
              <a:t>10.3</a:t>
            </a:r>
            <a:r>
              <a:rPr sz="975" spc="-30">
                <a:latin typeface="Arial"/>
                <a:cs typeface="Arial"/>
              </a:rPr>
              <a:t> </a:t>
            </a:r>
            <a:r>
              <a:rPr sz="975" spc="-41">
                <a:latin typeface="Arial"/>
                <a:cs typeface="Arial"/>
              </a:rPr>
              <a:t>(9.3,</a:t>
            </a:r>
            <a:r>
              <a:rPr sz="975" spc="-26">
                <a:latin typeface="Arial"/>
                <a:cs typeface="Arial"/>
              </a:rPr>
              <a:t> </a:t>
            </a:r>
            <a:r>
              <a:rPr sz="975" spc="-15">
                <a:latin typeface="Arial"/>
                <a:cs typeface="Arial"/>
              </a:rPr>
              <a:t>11.3)</a:t>
            </a:r>
            <a:endParaRPr sz="975">
              <a:latin typeface="Arial"/>
              <a:cs typeface="Arial"/>
            </a:endParaRPr>
          </a:p>
        </p:txBody>
      </p:sp>
      <p:grpSp>
        <p:nvGrpSpPr>
          <p:cNvPr id="23" name="object 23"/>
          <p:cNvGrpSpPr/>
          <p:nvPr/>
        </p:nvGrpSpPr>
        <p:grpSpPr>
          <a:xfrm>
            <a:off x="1012508" y="1193196"/>
            <a:ext cx="4684395" cy="2300288"/>
            <a:chOff x="1350010" y="1587753"/>
            <a:chExt cx="6245860" cy="3067050"/>
          </a:xfrm>
        </p:grpSpPr>
        <p:sp>
          <p:nvSpPr>
            <p:cNvPr id="24" name="object 24"/>
            <p:cNvSpPr/>
            <p:nvPr/>
          </p:nvSpPr>
          <p:spPr>
            <a:xfrm>
              <a:off x="1405128" y="1594103"/>
              <a:ext cx="6184900" cy="3004185"/>
            </a:xfrm>
            <a:custGeom>
              <a:avLst/>
              <a:gdLst/>
              <a:ahLst/>
              <a:cxnLst/>
              <a:rect l="l" t="t" r="r" b="b"/>
              <a:pathLst>
                <a:path w="6184900" h="3004185">
                  <a:moveTo>
                    <a:pt x="0" y="0"/>
                  </a:moveTo>
                  <a:lnTo>
                    <a:pt x="0" y="3003804"/>
                  </a:lnTo>
                  <a:lnTo>
                    <a:pt x="6184392" y="3003804"/>
                  </a:lnTo>
                </a:path>
              </a:pathLst>
            </a:custGeom>
            <a:ln w="12700">
              <a:solidFill>
                <a:srgbClr val="000000"/>
              </a:solidFill>
            </a:ln>
          </p:spPr>
          <p:txBody>
            <a:bodyPr wrap="square" lIns="0" tIns="0" rIns="0" bIns="0" rtlCol="0"/>
            <a:lstStyle/>
            <a:p>
              <a:endParaRPr sz="1800"/>
            </a:p>
          </p:txBody>
        </p:sp>
        <p:sp>
          <p:nvSpPr>
            <p:cNvPr id="25" name="object 25"/>
            <p:cNvSpPr/>
            <p:nvPr/>
          </p:nvSpPr>
          <p:spPr>
            <a:xfrm>
              <a:off x="1356360" y="1641347"/>
              <a:ext cx="48895" cy="0"/>
            </a:xfrm>
            <a:custGeom>
              <a:avLst/>
              <a:gdLst/>
              <a:ahLst/>
              <a:cxnLst/>
              <a:rect l="l" t="t" r="r" b="b"/>
              <a:pathLst>
                <a:path w="48894">
                  <a:moveTo>
                    <a:pt x="0" y="0"/>
                  </a:moveTo>
                  <a:lnTo>
                    <a:pt x="48768" y="0"/>
                  </a:lnTo>
                </a:path>
              </a:pathLst>
            </a:custGeom>
            <a:ln w="12700">
              <a:solidFill>
                <a:srgbClr val="000000"/>
              </a:solidFill>
            </a:ln>
          </p:spPr>
          <p:txBody>
            <a:bodyPr wrap="square" lIns="0" tIns="0" rIns="0" bIns="0" rtlCol="0"/>
            <a:lstStyle/>
            <a:p>
              <a:endParaRPr sz="1800"/>
            </a:p>
          </p:txBody>
        </p:sp>
        <p:sp>
          <p:nvSpPr>
            <p:cNvPr id="26" name="object 26"/>
            <p:cNvSpPr/>
            <p:nvPr/>
          </p:nvSpPr>
          <p:spPr>
            <a:xfrm>
              <a:off x="1356360" y="2221991"/>
              <a:ext cx="48895" cy="0"/>
            </a:xfrm>
            <a:custGeom>
              <a:avLst/>
              <a:gdLst/>
              <a:ahLst/>
              <a:cxnLst/>
              <a:rect l="l" t="t" r="r" b="b"/>
              <a:pathLst>
                <a:path w="48894">
                  <a:moveTo>
                    <a:pt x="0" y="0"/>
                  </a:moveTo>
                  <a:lnTo>
                    <a:pt x="48768" y="0"/>
                  </a:lnTo>
                </a:path>
              </a:pathLst>
            </a:custGeom>
            <a:ln w="12700">
              <a:solidFill>
                <a:srgbClr val="000000"/>
              </a:solidFill>
            </a:ln>
          </p:spPr>
          <p:txBody>
            <a:bodyPr wrap="square" lIns="0" tIns="0" rIns="0" bIns="0" rtlCol="0"/>
            <a:lstStyle/>
            <a:p>
              <a:endParaRPr sz="1800"/>
            </a:p>
          </p:txBody>
        </p:sp>
        <p:sp>
          <p:nvSpPr>
            <p:cNvPr id="27" name="object 27"/>
            <p:cNvSpPr/>
            <p:nvPr/>
          </p:nvSpPr>
          <p:spPr>
            <a:xfrm>
              <a:off x="1356360" y="2802636"/>
              <a:ext cx="48895" cy="0"/>
            </a:xfrm>
            <a:custGeom>
              <a:avLst/>
              <a:gdLst/>
              <a:ahLst/>
              <a:cxnLst/>
              <a:rect l="l" t="t" r="r" b="b"/>
              <a:pathLst>
                <a:path w="48894">
                  <a:moveTo>
                    <a:pt x="0" y="0"/>
                  </a:moveTo>
                  <a:lnTo>
                    <a:pt x="48768" y="0"/>
                  </a:lnTo>
                </a:path>
              </a:pathLst>
            </a:custGeom>
            <a:ln w="12700">
              <a:solidFill>
                <a:srgbClr val="000000"/>
              </a:solidFill>
            </a:ln>
          </p:spPr>
          <p:txBody>
            <a:bodyPr wrap="square" lIns="0" tIns="0" rIns="0" bIns="0" rtlCol="0"/>
            <a:lstStyle/>
            <a:p>
              <a:endParaRPr sz="1800"/>
            </a:p>
          </p:txBody>
        </p:sp>
        <p:sp>
          <p:nvSpPr>
            <p:cNvPr id="28" name="object 28"/>
            <p:cNvSpPr/>
            <p:nvPr/>
          </p:nvSpPr>
          <p:spPr>
            <a:xfrm>
              <a:off x="1356360" y="3383280"/>
              <a:ext cx="48895" cy="0"/>
            </a:xfrm>
            <a:custGeom>
              <a:avLst/>
              <a:gdLst/>
              <a:ahLst/>
              <a:cxnLst/>
              <a:rect l="l" t="t" r="r" b="b"/>
              <a:pathLst>
                <a:path w="48894">
                  <a:moveTo>
                    <a:pt x="0" y="0"/>
                  </a:moveTo>
                  <a:lnTo>
                    <a:pt x="48768" y="0"/>
                  </a:lnTo>
                </a:path>
              </a:pathLst>
            </a:custGeom>
            <a:ln w="12700">
              <a:solidFill>
                <a:srgbClr val="000000"/>
              </a:solidFill>
            </a:ln>
          </p:spPr>
          <p:txBody>
            <a:bodyPr wrap="square" lIns="0" tIns="0" rIns="0" bIns="0" rtlCol="0"/>
            <a:lstStyle/>
            <a:p>
              <a:endParaRPr sz="1800"/>
            </a:p>
          </p:txBody>
        </p:sp>
        <p:sp>
          <p:nvSpPr>
            <p:cNvPr id="29" name="object 29"/>
            <p:cNvSpPr/>
            <p:nvPr/>
          </p:nvSpPr>
          <p:spPr>
            <a:xfrm>
              <a:off x="1356360" y="3962399"/>
              <a:ext cx="48895" cy="0"/>
            </a:xfrm>
            <a:custGeom>
              <a:avLst/>
              <a:gdLst/>
              <a:ahLst/>
              <a:cxnLst/>
              <a:rect l="l" t="t" r="r" b="b"/>
              <a:pathLst>
                <a:path w="48894">
                  <a:moveTo>
                    <a:pt x="0" y="0"/>
                  </a:moveTo>
                  <a:lnTo>
                    <a:pt x="48768" y="0"/>
                  </a:lnTo>
                </a:path>
              </a:pathLst>
            </a:custGeom>
            <a:ln w="12700">
              <a:solidFill>
                <a:srgbClr val="000000"/>
              </a:solidFill>
            </a:ln>
          </p:spPr>
          <p:txBody>
            <a:bodyPr wrap="square" lIns="0" tIns="0" rIns="0" bIns="0" rtlCol="0"/>
            <a:lstStyle/>
            <a:p>
              <a:endParaRPr sz="1800"/>
            </a:p>
          </p:txBody>
        </p:sp>
        <p:sp>
          <p:nvSpPr>
            <p:cNvPr id="30" name="object 30"/>
            <p:cNvSpPr/>
            <p:nvPr/>
          </p:nvSpPr>
          <p:spPr>
            <a:xfrm>
              <a:off x="1356360" y="4543043"/>
              <a:ext cx="48895" cy="0"/>
            </a:xfrm>
            <a:custGeom>
              <a:avLst/>
              <a:gdLst/>
              <a:ahLst/>
              <a:cxnLst/>
              <a:rect l="l" t="t" r="r" b="b"/>
              <a:pathLst>
                <a:path w="48894">
                  <a:moveTo>
                    <a:pt x="0" y="0"/>
                  </a:moveTo>
                  <a:lnTo>
                    <a:pt x="48768" y="0"/>
                  </a:lnTo>
                </a:path>
              </a:pathLst>
            </a:custGeom>
            <a:ln w="12700">
              <a:solidFill>
                <a:srgbClr val="000000"/>
              </a:solidFill>
            </a:ln>
          </p:spPr>
          <p:txBody>
            <a:bodyPr wrap="square" lIns="0" tIns="0" rIns="0" bIns="0" rtlCol="0"/>
            <a:lstStyle/>
            <a:p>
              <a:endParaRPr sz="1800"/>
            </a:p>
          </p:txBody>
        </p:sp>
        <p:sp>
          <p:nvSpPr>
            <p:cNvPr id="31" name="object 31"/>
            <p:cNvSpPr/>
            <p:nvPr/>
          </p:nvSpPr>
          <p:spPr>
            <a:xfrm>
              <a:off x="1618488" y="4597909"/>
              <a:ext cx="0" cy="50800"/>
            </a:xfrm>
            <a:custGeom>
              <a:avLst/>
              <a:gdLst/>
              <a:ahLst/>
              <a:cxnLst/>
              <a:rect l="l" t="t" r="r" b="b"/>
              <a:pathLst>
                <a:path h="50800">
                  <a:moveTo>
                    <a:pt x="0" y="50292"/>
                  </a:moveTo>
                  <a:lnTo>
                    <a:pt x="0" y="0"/>
                  </a:lnTo>
                </a:path>
              </a:pathLst>
            </a:custGeom>
            <a:ln w="12700">
              <a:solidFill>
                <a:srgbClr val="000000"/>
              </a:solidFill>
            </a:ln>
          </p:spPr>
          <p:txBody>
            <a:bodyPr wrap="square" lIns="0" tIns="0" rIns="0" bIns="0" rtlCol="0"/>
            <a:lstStyle/>
            <a:p>
              <a:endParaRPr sz="1800"/>
            </a:p>
          </p:txBody>
        </p:sp>
        <p:sp>
          <p:nvSpPr>
            <p:cNvPr id="32" name="object 32"/>
            <p:cNvSpPr/>
            <p:nvPr/>
          </p:nvSpPr>
          <p:spPr>
            <a:xfrm>
              <a:off x="1850136" y="4597909"/>
              <a:ext cx="0" cy="50800"/>
            </a:xfrm>
            <a:custGeom>
              <a:avLst/>
              <a:gdLst/>
              <a:ahLst/>
              <a:cxnLst/>
              <a:rect l="l" t="t" r="r" b="b"/>
              <a:pathLst>
                <a:path h="50800">
                  <a:moveTo>
                    <a:pt x="0" y="50292"/>
                  </a:moveTo>
                  <a:lnTo>
                    <a:pt x="0" y="0"/>
                  </a:lnTo>
                </a:path>
              </a:pathLst>
            </a:custGeom>
            <a:ln w="12700">
              <a:solidFill>
                <a:srgbClr val="000000"/>
              </a:solidFill>
            </a:ln>
          </p:spPr>
          <p:txBody>
            <a:bodyPr wrap="square" lIns="0" tIns="0" rIns="0" bIns="0" rtlCol="0"/>
            <a:lstStyle/>
            <a:p>
              <a:endParaRPr sz="1800"/>
            </a:p>
          </p:txBody>
        </p:sp>
        <p:sp>
          <p:nvSpPr>
            <p:cNvPr id="33" name="object 33"/>
            <p:cNvSpPr/>
            <p:nvPr/>
          </p:nvSpPr>
          <p:spPr>
            <a:xfrm>
              <a:off x="2080260" y="4597909"/>
              <a:ext cx="0" cy="50800"/>
            </a:xfrm>
            <a:custGeom>
              <a:avLst/>
              <a:gdLst/>
              <a:ahLst/>
              <a:cxnLst/>
              <a:rect l="l" t="t" r="r" b="b"/>
              <a:pathLst>
                <a:path h="50800">
                  <a:moveTo>
                    <a:pt x="0" y="50292"/>
                  </a:moveTo>
                  <a:lnTo>
                    <a:pt x="0" y="0"/>
                  </a:lnTo>
                </a:path>
              </a:pathLst>
            </a:custGeom>
            <a:ln w="12700">
              <a:solidFill>
                <a:srgbClr val="000000"/>
              </a:solidFill>
            </a:ln>
          </p:spPr>
          <p:txBody>
            <a:bodyPr wrap="square" lIns="0" tIns="0" rIns="0" bIns="0" rtlCol="0"/>
            <a:lstStyle/>
            <a:p>
              <a:endParaRPr sz="1800"/>
            </a:p>
          </p:txBody>
        </p:sp>
        <p:sp>
          <p:nvSpPr>
            <p:cNvPr id="34" name="object 34"/>
            <p:cNvSpPr/>
            <p:nvPr/>
          </p:nvSpPr>
          <p:spPr>
            <a:xfrm>
              <a:off x="2310384" y="4597909"/>
              <a:ext cx="0" cy="50800"/>
            </a:xfrm>
            <a:custGeom>
              <a:avLst/>
              <a:gdLst/>
              <a:ahLst/>
              <a:cxnLst/>
              <a:rect l="l" t="t" r="r" b="b"/>
              <a:pathLst>
                <a:path h="50800">
                  <a:moveTo>
                    <a:pt x="0" y="50292"/>
                  </a:moveTo>
                  <a:lnTo>
                    <a:pt x="0" y="0"/>
                  </a:lnTo>
                </a:path>
              </a:pathLst>
            </a:custGeom>
            <a:ln w="12700">
              <a:solidFill>
                <a:srgbClr val="000000"/>
              </a:solidFill>
            </a:ln>
          </p:spPr>
          <p:txBody>
            <a:bodyPr wrap="square" lIns="0" tIns="0" rIns="0" bIns="0" rtlCol="0"/>
            <a:lstStyle/>
            <a:p>
              <a:endParaRPr sz="1800"/>
            </a:p>
          </p:txBody>
        </p:sp>
        <p:sp>
          <p:nvSpPr>
            <p:cNvPr id="35" name="object 35"/>
            <p:cNvSpPr/>
            <p:nvPr/>
          </p:nvSpPr>
          <p:spPr>
            <a:xfrm>
              <a:off x="2540508" y="4597909"/>
              <a:ext cx="0" cy="50800"/>
            </a:xfrm>
            <a:custGeom>
              <a:avLst/>
              <a:gdLst/>
              <a:ahLst/>
              <a:cxnLst/>
              <a:rect l="l" t="t" r="r" b="b"/>
              <a:pathLst>
                <a:path h="50800">
                  <a:moveTo>
                    <a:pt x="0" y="50292"/>
                  </a:moveTo>
                  <a:lnTo>
                    <a:pt x="0" y="0"/>
                  </a:lnTo>
                </a:path>
              </a:pathLst>
            </a:custGeom>
            <a:ln w="12700">
              <a:solidFill>
                <a:srgbClr val="000000"/>
              </a:solidFill>
            </a:ln>
          </p:spPr>
          <p:txBody>
            <a:bodyPr wrap="square" lIns="0" tIns="0" rIns="0" bIns="0" rtlCol="0"/>
            <a:lstStyle/>
            <a:p>
              <a:endParaRPr sz="1800"/>
            </a:p>
          </p:txBody>
        </p:sp>
        <p:sp>
          <p:nvSpPr>
            <p:cNvPr id="36" name="object 36"/>
            <p:cNvSpPr/>
            <p:nvPr/>
          </p:nvSpPr>
          <p:spPr>
            <a:xfrm>
              <a:off x="2770632" y="4597909"/>
              <a:ext cx="0" cy="50800"/>
            </a:xfrm>
            <a:custGeom>
              <a:avLst/>
              <a:gdLst/>
              <a:ahLst/>
              <a:cxnLst/>
              <a:rect l="l" t="t" r="r" b="b"/>
              <a:pathLst>
                <a:path h="50800">
                  <a:moveTo>
                    <a:pt x="0" y="50292"/>
                  </a:moveTo>
                  <a:lnTo>
                    <a:pt x="0" y="0"/>
                  </a:lnTo>
                </a:path>
              </a:pathLst>
            </a:custGeom>
            <a:ln w="12700">
              <a:solidFill>
                <a:srgbClr val="000000"/>
              </a:solidFill>
            </a:ln>
          </p:spPr>
          <p:txBody>
            <a:bodyPr wrap="square" lIns="0" tIns="0" rIns="0" bIns="0" rtlCol="0"/>
            <a:lstStyle/>
            <a:p>
              <a:endParaRPr sz="1800"/>
            </a:p>
          </p:txBody>
        </p:sp>
        <p:sp>
          <p:nvSpPr>
            <p:cNvPr id="37" name="object 37"/>
            <p:cNvSpPr/>
            <p:nvPr/>
          </p:nvSpPr>
          <p:spPr>
            <a:xfrm>
              <a:off x="3000755" y="4597909"/>
              <a:ext cx="0" cy="50800"/>
            </a:xfrm>
            <a:custGeom>
              <a:avLst/>
              <a:gdLst/>
              <a:ahLst/>
              <a:cxnLst/>
              <a:rect l="l" t="t" r="r" b="b"/>
              <a:pathLst>
                <a:path h="50800">
                  <a:moveTo>
                    <a:pt x="0" y="50292"/>
                  </a:moveTo>
                  <a:lnTo>
                    <a:pt x="0" y="0"/>
                  </a:lnTo>
                </a:path>
              </a:pathLst>
            </a:custGeom>
            <a:ln w="12700">
              <a:solidFill>
                <a:srgbClr val="000000"/>
              </a:solidFill>
            </a:ln>
          </p:spPr>
          <p:txBody>
            <a:bodyPr wrap="square" lIns="0" tIns="0" rIns="0" bIns="0" rtlCol="0"/>
            <a:lstStyle/>
            <a:p>
              <a:endParaRPr sz="1800"/>
            </a:p>
          </p:txBody>
        </p:sp>
        <p:sp>
          <p:nvSpPr>
            <p:cNvPr id="38" name="object 38"/>
            <p:cNvSpPr/>
            <p:nvPr/>
          </p:nvSpPr>
          <p:spPr>
            <a:xfrm>
              <a:off x="3232404" y="4597909"/>
              <a:ext cx="0" cy="50800"/>
            </a:xfrm>
            <a:custGeom>
              <a:avLst/>
              <a:gdLst/>
              <a:ahLst/>
              <a:cxnLst/>
              <a:rect l="l" t="t" r="r" b="b"/>
              <a:pathLst>
                <a:path h="50800">
                  <a:moveTo>
                    <a:pt x="0" y="50292"/>
                  </a:moveTo>
                  <a:lnTo>
                    <a:pt x="0" y="0"/>
                  </a:lnTo>
                </a:path>
              </a:pathLst>
            </a:custGeom>
            <a:ln w="12700">
              <a:solidFill>
                <a:srgbClr val="000000"/>
              </a:solidFill>
            </a:ln>
          </p:spPr>
          <p:txBody>
            <a:bodyPr wrap="square" lIns="0" tIns="0" rIns="0" bIns="0" rtlCol="0"/>
            <a:lstStyle/>
            <a:p>
              <a:endParaRPr sz="1800"/>
            </a:p>
          </p:txBody>
        </p:sp>
        <p:sp>
          <p:nvSpPr>
            <p:cNvPr id="39" name="object 39"/>
            <p:cNvSpPr/>
            <p:nvPr/>
          </p:nvSpPr>
          <p:spPr>
            <a:xfrm>
              <a:off x="3462527" y="4597909"/>
              <a:ext cx="0" cy="50800"/>
            </a:xfrm>
            <a:custGeom>
              <a:avLst/>
              <a:gdLst/>
              <a:ahLst/>
              <a:cxnLst/>
              <a:rect l="l" t="t" r="r" b="b"/>
              <a:pathLst>
                <a:path h="50800">
                  <a:moveTo>
                    <a:pt x="0" y="50292"/>
                  </a:moveTo>
                  <a:lnTo>
                    <a:pt x="0" y="0"/>
                  </a:lnTo>
                </a:path>
              </a:pathLst>
            </a:custGeom>
            <a:ln w="12700">
              <a:solidFill>
                <a:srgbClr val="000000"/>
              </a:solidFill>
            </a:ln>
          </p:spPr>
          <p:txBody>
            <a:bodyPr wrap="square" lIns="0" tIns="0" rIns="0" bIns="0" rtlCol="0"/>
            <a:lstStyle/>
            <a:p>
              <a:endParaRPr sz="1800"/>
            </a:p>
          </p:txBody>
        </p:sp>
        <p:sp>
          <p:nvSpPr>
            <p:cNvPr id="40" name="object 40"/>
            <p:cNvSpPr/>
            <p:nvPr/>
          </p:nvSpPr>
          <p:spPr>
            <a:xfrm>
              <a:off x="3692652" y="4597909"/>
              <a:ext cx="0" cy="50800"/>
            </a:xfrm>
            <a:custGeom>
              <a:avLst/>
              <a:gdLst/>
              <a:ahLst/>
              <a:cxnLst/>
              <a:rect l="l" t="t" r="r" b="b"/>
              <a:pathLst>
                <a:path h="50800">
                  <a:moveTo>
                    <a:pt x="0" y="50292"/>
                  </a:moveTo>
                  <a:lnTo>
                    <a:pt x="0" y="0"/>
                  </a:lnTo>
                </a:path>
              </a:pathLst>
            </a:custGeom>
            <a:ln w="12700">
              <a:solidFill>
                <a:srgbClr val="000000"/>
              </a:solidFill>
            </a:ln>
          </p:spPr>
          <p:txBody>
            <a:bodyPr wrap="square" lIns="0" tIns="0" rIns="0" bIns="0" rtlCol="0"/>
            <a:lstStyle/>
            <a:p>
              <a:endParaRPr sz="1800"/>
            </a:p>
          </p:txBody>
        </p:sp>
        <p:sp>
          <p:nvSpPr>
            <p:cNvPr id="41" name="object 41"/>
            <p:cNvSpPr/>
            <p:nvPr/>
          </p:nvSpPr>
          <p:spPr>
            <a:xfrm>
              <a:off x="3922776" y="4597909"/>
              <a:ext cx="0" cy="50800"/>
            </a:xfrm>
            <a:custGeom>
              <a:avLst/>
              <a:gdLst/>
              <a:ahLst/>
              <a:cxnLst/>
              <a:rect l="l" t="t" r="r" b="b"/>
              <a:pathLst>
                <a:path h="50800">
                  <a:moveTo>
                    <a:pt x="0" y="50292"/>
                  </a:moveTo>
                  <a:lnTo>
                    <a:pt x="0" y="0"/>
                  </a:lnTo>
                </a:path>
              </a:pathLst>
            </a:custGeom>
            <a:ln w="12700">
              <a:solidFill>
                <a:srgbClr val="000000"/>
              </a:solidFill>
            </a:ln>
          </p:spPr>
          <p:txBody>
            <a:bodyPr wrap="square" lIns="0" tIns="0" rIns="0" bIns="0" rtlCol="0"/>
            <a:lstStyle/>
            <a:p>
              <a:endParaRPr sz="1800"/>
            </a:p>
          </p:txBody>
        </p:sp>
        <p:sp>
          <p:nvSpPr>
            <p:cNvPr id="42" name="object 42"/>
            <p:cNvSpPr/>
            <p:nvPr/>
          </p:nvSpPr>
          <p:spPr>
            <a:xfrm>
              <a:off x="4152900" y="4597909"/>
              <a:ext cx="0" cy="50800"/>
            </a:xfrm>
            <a:custGeom>
              <a:avLst/>
              <a:gdLst/>
              <a:ahLst/>
              <a:cxnLst/>
              <a:rect l="l" t="t" r="r" b="b"/>
              <a:pathLst>
                <a:path h="50800">
                  <a:moveTo>
                    <a:pt x="0" y="50292"/>
                  </a:moveTo>
                  <a:lnTo>
                    <a:pt x="0" y="0"/>
                  </a:lnTo>
                </a:path>
              </a:pathLst>
            </a:custGeom>
            <a:ln w="12700">
              <a:solidFill>
                <a:srgbClr val="000000"/>
              </a:solidFill>
            </a:ln>
          </p:spPr>
          <p:txBody>
            <a:bodyPr wrap="square" lIns="0" tIns="0" rIns="0" bIns="0" rtlCol="0"/>
            <a:lstStyle/>
            <a:p>
              <a:endParaRPr sz="1800"/>
            </a:p>
          </p:txBody>
        </p:sp>
        <p:sp>
          <p:nvSpPr>
            <p:cNvPr id="43" name="object 43"/>
            <p:cNvSpPr/>
            <p:nvPr/>
          </p:nvSpPr>
          <p:spPr>
            <a:xfrm>
              <a:off x="4383024" y="4597909"/>
              <a:ext cx="0" cy="50800"/>
            </a:xfrm>
            <a:custGeom>
              <a:avLst/>
              <a:gdLst/>
              <a:ahLst/>
              <a:cxnLst/>
              <a:rect l="l" t="t" r="r" b="b"/>
              <a:pathLst>
                <a:path h="50800">
                  <a:moveTo>
                    <a:pt x="0" y="50292"/>
                  </a:moveTo>
                  <a:lnTo>
                    <a:pt x="0" y="0"/>
                  </a:lnTo>
                </a:path>
              </a:pathLst>
            </a:custGeom>
            <a:ln w="12700">
              <a:solidFill>
                <a:srgbClr val="000000"/>
              </a:solidFill>
            </a:ln>
          </p:spPr>
          <p:txBody>
            <a:bodyPr wrap="square" lIns="0" tIns="0" rIns="0" bIns="0" rtlCol="0"/>
            <a:lstStyle/>
            <a:p>
              <a:endParaRPr sz="1800"/>
            </a:p>
          </p:txBody>
        </p:sp>
        <p:sp>
          <p:nvSpPr>
            <p:cNvPr id="44" name="object 44"/>
            <p:cNvSpPr/>
            <p:nvPr/>
          </p:nvSpPr>
          <p:spPr>
            <a:xfrm>
              <a:off x="4613148" y="4597909"/>
              <a:ext cx="0" cy="50800"/>
            </a:xfrm>
            <a:custGeom>
              <a:avLst/>
              <a:gdLst/>
              <a:ahLst/>
              <a:cxnLst/>
              <a:rect l="l" t="t" r="r" b="b"/>
              <a:pathLst>
                <a:path h="50800">
                  <a:moveTo>
                    <a:pt x="0" y="50292"/>
                  </a:moveTo>
                  <a:lnTo>
                    <a:pt x="0" y="0"/>
                  </a:lnTo>
                </a:path>
              </a:pathLst>
            </a:custGeom>
            <a:ln w="12700">
              <a:solidFill>
                <a:srgbClr val="000000"/>
              </a:solidFill>
            </a:ln>
          </p:spPr>
          <p:txBody>
            <a:bodyPr wrap="square" lIns="0" tIns="0" rIns="0" bIns="0" rtlCol="0"/>
            <a:lstStyle/>
            <a:p>
              <a:endParaRPr sz="1800"/>
            </a:p>
          </p:txBody>
        </p:sp>
        <p:sp>
          <p:nvSpPr>
            <p:cNvPr id="45" name="object 45"/>
            <p:cNvSpPr/>
            <p:nvPr/>
          </p:nvSpPr>
          <p:spPr>
            <a:xfrm>
              <a:off x="4844795" y="4597909"/>
              <a:ext cx="0" cy="50800"/>
            </a:xfrm>
            <a:custGeom>
              <a:avLst/>
              <a:gdLst/>
              <a:ahLst/>
              <a:cxnLst/>
              <a:rect l="l" t="t" r="r" b="b"/>
              <a:pathLst>
                <a:path h="50800">
                  <a:moveTo>
                    <a:pt x="0" y="50292"/>
                  </a:moveTo>
                  <a:lnTo>
                    <a:pt x="0" y="0"/>
                  </a:lnTo>
                </a:path>
              </a:pathLst>
            </a:custGeom>
            <a:ln w="12700">
              <a:solidFill>
                <a:srgbClr val="000000"/>
              </a:solidFill>
            </a:ln>
          </p:spPr>
          <p:txBody>
            <a:bodyPr wrap="square" lIns="0" tIns="0" rIns="0" bIns="0" rtlCol="0"/>
            <a:lstStyle/>
            <a:p>
              <a:endParaRPr sz="1800"/>
            </a:p>
          </p:txBody>
        </p:sp>
        <p:sp>
          <p:nvSpPr>
            <p:cNvPr id="46" name="object 46"/>
            <p:cNvSpPr/>
            <p:nvPr/>
          </p:nvSpPr>
          <p:spPr>
            <a:xfrm>
              <a:off x="5074919" y="4597909"/>
              <a:ext cx="0" cy="50800"/>
            </a:xfrm>
            <a:custGeom>
              <a:avLst/>
              <a:gdLst/>
              <a:ahLst/>
              <a:cxnLst/>
              <a:rect l="l" t="t" r="r" b="b"/>
              <a:pathLst>
                <a:path h="50800">
                  <a:moveTo>
                    <a:pt x="0" y="50292"/>
                  </a:moveTo>
                  <a:lnTo>
                    <a:pt x="0" y="0"/>
                  </a:lnTo>
                </a:path>
              </a:pathLst>
            </a:custGeom>
            <a:ln w="12700">
              <a:solidFill>
                <a:srgbClr val="000000"/>
              </a:solidFill>
            </a:ln>
          </p:spPr>
          <p:txBody>
            <a:bodyPr wrap="square" lIns="0" tIns="0" rIns="0" bIns="0" rtlCol="0"/>
            <a:lstStyle/>
            <a:p>
              <a:endParaRPr sz="1800"/>
            </a:p>
          </p:txBody>
        </p:sp>
        <p:sp>
          <p:nvSpPr>
            <p:cNvPr id="47" name="object 47"/>
            <p:cNvSpPr/>
            <p:nvPr/>
          </p:nvSpPr>
          <p:spPr>
            <a:xfrm>
              <a:off x="5305044" y="4597909"/>
              <a:ext cx="0" cy="50800"/>
            </a:xfrm>
            <a:custGeom>
              <a:avLst/>
              <a:gdLst/>
              <a:ahLst/>
              <a:cxnLst/>
              <a:rect l="l" t="t" r="r" b="b"/>
              <a:pathLst>
                <a:path h="50800">
                  <a:moveTo>
                    <a:pt x="0" y="50292"/>
                  </a:moveTo>
                  <a:lnTo>
                    <a:pt x="0" y="0"/>
                  </a:lnTo>
                </a:path>
              </a:pathLst>
            </a:custGeom>
            <a:ln w="12700">
              <a:solidFill>
                <a:srgbClr val="000000"/>
              </a:solidFill>
            </a:ln>
          </p:spPr>
          <p:txBody>
            <a:bodyPr wrap="square" lIns="0" tIns="0" rIns="0" bIns="0" rtlCol="0"/>
            <a:lstStyle/>
            <a:p>
              <a:endParaRPr sz="1800"/>
            </a:p>
          </p:txBody>
        </p:sp>
        <p:sp>
          <p:nvSpPr>
            <p:cNvPr id="48" name="object 48"/>
            <p:cNvSpPr/>
            <p:nvPr/>
          </p:nvSpPr>
          <p:spPr>
            <a:xfrm>
              <a:off x="5535168" y="4597909"/>
              <a:ext cx="0" cy="50800"/>
            </a:xfrm>
            <a:custGeom>
              <a:avLst/>
              <a:gdLst/>
              <a:ahLst/>
              <a:cxnLst/>
              <a:rect l="l" t="t" r="r" b="b"/>
              <a:pathLst>
                <a:path h="50800">
                  <a:moveTo>
                    <a:pt x="0" y="50292"/>
                  </a:moveTo>
                  <a:lnTo>
                    <a:pt x="0" y="0"/>
                  </a:lnTo>
                </a:path>
              </a:pathLst>
            </a:custGeom>
            <a:ln w="12700">
              <a:solidFill>
                <a:srgbClr val="000000"/>
              </a:solidFill>
            </a:ln>
          </p:spPr>
          <p:txBody>
            <a:bodyPr wrap="square" lIns="0" tIns="0" rIns="0" bIns="0" rtlCol="0"/>
            <a:lstStyle/>
            <a:p>
              <a:endParaRPr sz="1800"/>
            </a:p>
          </p:txBody>
        </p:sp>
        <p:sp>
          <p:nvSpPr>
            <p:cNvPr id="49" name="object 49"/>
            <p:cNvSpPr/>
            <p:nvPr/>
          </p:nvSpPr>
          <p:spPr>
            <a:xfrm>
              <a:off x="5765292" y="4597909"/>
              <a:ext cx="0" cy="50800"/>
            </a:xfrm>
            <a:custGeom>
              <a:avLst/>
              <a:gdLst/>
              <a:ahLst/>
              <a:cxnLst/>
              <a:rect l="l" t="t" r="r" b="b"/>
              <a:pathLst>
                <a:path h="50800">
                  <a:moveTo>
                    <a:pt x="0" y="50292"/>
                  </a:moveTo>
                  <a:lnTo>
                    <a:pt x="0" y="0"/>
                  </a:lnTo>
                </a:path>
              </a:pathLst>
            </a:custGeom>
            <a:ln w="12700">
              <a:solidFill>
                <a:srgbClr val="000000"/>
              </a:solidFill>
            </a:ln>
          </p:spPr>
          <p:txBody>
            <a:bodyPr wrap="square" lIns="0" tIns="0" rIns="0" bIns="0" rtlCol="0"/>
            <a:lstStyle/>
            <a:p>
              <a:endParaRPr sz="1800"/>
            </a:p>
          </p:txBody>
        </p:sp>
        <p:sp>
          <p:nvSpPr>
            <p:cNvPr id="50" name="object 50"/>
            <p:cNvSpPr/>
            <p:nvPr/>
          </p:nvSpPr>
          <p:spPr>
            <a:xfrm>
              <a:off x="5995416" y="4597909"/>
              <a:ext cx="0" cy="50800"/>
            </a:xfrm>
            <a:custGeom>
              <a:avLst/>
              <a:gdLst/>
              <a:ahLst/>
              <a:cxnLst/>
              <a:rect l="l" t="t" r="r" b="b"/>
              <a:pathLst>
                <a:path h="50800">
                  <a:moveTo>
                    <a:pt x="0" y="50292"/>
                  </a:moveTo>
                  <a:lnTo>
                    <a:pt x="0" y="0"/>
                  </a:lnTo>
                </a:path>
              </a:pathLst>
            </a:custGeom>
            <a:ln w="12700">
              <a:solidFill>
                <a:srgbClr val="000000"/>
              </a:solidFill>
            </a:ln>
          </p:spPr>
          <p:txBody>
            <a:bodyPr wrap="square" lIns="0" tIns="0" rIns="0" bIns="0" rtlCol="0"/>
            <a:lstStyle/>
            <a:p>
              <a:endParaRPr sz="1800"/>
            </a:p>
          </p:txBody>
        </p:sp>
        <p:sp>
          <p:nvSpPr>
            <p:cNvPr id="51" name="object 51"/>
            <p:cNvSpPr/>
            <p:nvPr/>
          </p:nvSpPr>
          <p:spPr>
            <a:xfrm>
              <a:off x="6227063" y="4597909"/>
              <a:ext cx="0" cy="50800"/>
            </a:xfrm>
            <a:custGeom>
              <a:avLst/>
              <a:gdLst/>
              <a:ahLst/>
              <a:cxnLst/>
              <a:rect l="l" t="t" r="r" b="b"/>
              <a:pathLst>
                <a:path h="50800">
                  <a:moveTo>
                    <a:pt x="0" y="50292"/>
                  </a:moveTo>
                  <a:lnTo>
                    <a:pt x="0" y="0"/>
                  </a:lnTo>
                </a:path>
              </a:pathLst>
            </a:custGeom>
            <a:ln w="12700">
              <a:solidFill>
                <a:srgbClr val="000000"/>
              </a:solidFill>
            </a:ln>
          </p:spPr>
          <p:txBody>
            <a:bodyPr wrap="square" lIns="0" tIns="0" rIns="0" bIns="0" rtlCol="0"/>
            <a:lstStyle/>
            <a:p>
              <a:endParaRPr sz="1800"/>
            </a:p>
          </p:txBody>
        </p:sp>
        <p:sp>
          <p:nvSpPr>
            <p:cNvPr id="52" name="object 52"/>
            <p:cNvSpPr/>
            <p:nvPr/>
          </p:nvSpPr>
          <p:spPr>
            <a:xfrm>
              <a:off x="6457188" y="4597909"/>
              <a:ext cx="0" cy="50800"/>
            </a:xfrm>
            <a:custGeom>
              <a:avLst/>
              <a:gdLst/>
              <a:ahLst/>
              <a:cxnLst/>
              <a:rect l="l" t="t" r="r" b="b"/>
              <a:pathLst>
                <a:path h="50800">
                  <a:moveTo>
                    <a:pt x="0" y="50292"/>
                  </a:moveTo>
                  <a:lnTo>
                    <a:pt x="0" y="0"/>
                  </a:lnTo>
                </a:path>
              </a:pathLst>
            </a:custGeom>
            <a:ln w="12700">
              <a:solidFill>
                <a:srgbClr val="000000"/>
              </a:solidFill>
            </a:ln>
          </p:spPr>
          <p:txBody>
            <a:bodyPr wrap="square" lIns="0" tIns="0" rIns="0" bIns="0" rtlCol="0"/>
            <a:lstStyle/>
            <a:p>
              <a:endParaRPr sz="1800"/>
            </a:p>
          </p:txBody>
        </p:sp>
        <p:sp>
          <p:nvSpPr>
            <p:cNvPr id="53" name="object 53"/>
            <p:cNvSpPr/>
            <p:nvPr/>
          </p:nvSpPr>
          <p:spPr>
            <a:xfrm>
              <a:off x="6687312" y="4597909"/>
              <a:ext cx="0" cy="50800"/>
            </a:xfrm>
            <a:custGeom>
              <a:avLst/>
              <a:gdLst/>
              <a:ahLst/>
              <a:cxnLst/>
              <a:rect l="l" t="t" r="r" b="b"/>
              <a:pathLst>
                <a:path h="50800">
                  <a:moveTo>
                    <a:pt x="0" y="50292"/>
                  </a:moveTo>
                  <a:lnTo>
                    <a:pt x="0" y="0"/>
                  </a:lnTo>
                </a:path>
              </a:pathLst>
            </a:custGeom>
            <a:ln w="12700">
              <a:solidFill>
                <a:srgbClr val="000000"/>
              </a:solidFill>
            </a:ln>
          </p:spPr>
          <p:txBody>
            <a:bodyPr wrap="square" lIns="0" tIns="0" rIns="0" bIns="0" rtlCol="0"/>
            <a:lstStyle/>
            <a:p>
              <a:endParaRPr sz="1800"/>
            </a:p>
          </p:txBody>
        </p:sp>
        <p:sp>
          <p:nvSpPr>
            <p:cNvPr id="54" name="object 54"/>
            <p:cNvSpPr/>
            <p:nvPr/>
          </p:nvSpPr>
          <p:spPr>
            <a:xfrm>
              <a:off x="6917436" y="4597909"/>
              <a:ext cx="0" cy="50800"/>
            </a:xfrm>
            <a:custGeom>
              <a:avLst/>
              <a:gdLst/>
              <a:ahLst/>
              <a:cxnLst/>
              <a:rect l="l" t="t" r="r" b="b"/>
              <a:pathLst>
                <a:path h="50800">
                  <a:moveTo>
                    <a:pt x="0" y="50292"/>
                  </a:moveTo>
                  <a:lnTo>
                    <a:pt x="0" y="0"/>
                  </a:lnTo>
                </a:path>
              </a:pathLst>
            </a:custGeom>
            <a:ln w="12700">
              <a:solidFill>
                <a:srgbClr val="000000"/>
              </a:solidFill>
            </a:ln>
          </p:spPr>
          <p:txBody>
            <a:bodyPr wrap="square" lIns="0" tIns="0" rIns="0" bIns="0" rtlCol="0"/>
            <a:lstStyle/>
            <a:p>
              <a:endParaRPr sz="1800"/>
            </a:p>
          </p:txBody>
        </p:sp>
        <p:sp>
          <p:nvSpPr>
            <p:cNvPr id="55" name="object 55"/>
            <p:cNvSpPr/>
            <p:nvPr/>
          </p:nvSpPr>
          <p:spPr>
            <a:xfrm>
              <a:off x="7147560" y="4597909"/>
              <a:ext cx="0" cy="50800"/>
            </a:xfrm>
            <a:custGeom>
              <a:avLst/>
              <a:gdLst/>
              <a:ahLst/>
              <a:cxnLst/>
              <a:rect l="l" t="t" r="r" b="b"/>
              <a:pathLst>
                <a:path h="50800">
                  <a:moveTo>
                    <a:pt x="0" y="50292"/>
                  </a:moveTo>
                  <a:lnTo>
                    <a:pt x="0" y="0"/>
                  </a:lnTo>
                </a:path>
              </a:pathLst>
            </a:custGeom>
            <a:ln w="12700">
              <a:solidFill>
                <a:srgbClr val="000000"/>
              </a:solidFill>
            </a:ln>
          </p:spPr>
          <p:txBody>
            <a:bodyPr wrap="square" lIns="0" tIns="0" rIns="0" bIns="0" rtlCol="0"/>
            <a:lstStyle/>
            <a:p>
              <a:endParaRPr sz="1800"/>
            </a:p>
          </p:txBody>
        </p:sp>
        <p:sp>
          <p:nvSpPr>
            <p:cNvPr id="56" name="object 56"/>
            <p:cNvSpPr/>
            <p:nvPr/>
          </p:nvSpPr>
          <p:spPr>
            <a:xfrm>
              <a:off x="7377683" y="4597909"/>
              <a:ext cx="0" cy="50800"/>
            </a:xfrm>
            <a:custGeom>
              <a:avLst/>
              <a:gdLst/>
              <a:ahLst/>
              <a:cxnLst/>
              <a:rect l="l" t="t" r="r" b="b"/>
              <a:pathLst>
                <a:path h="50800">
                  <a:moveTo>
                    <a:pt x="0" y="50292"/>
                  </a:moveTo>
                  <a:lnTo>
                    <a:pt x="0" y="0"/>
                  </a:lnTo>
                </a:path>
              </a:pathLst>
            </a:custGeom>
            <a:ln w="12700">
              <a:solidFill>
                <a:srgbClr val="000000"/>
              </a:solidFill>
            </a:ln>
          </p:spPr>
          <p:txBody>
            <a:bodyPr wrap="square" lIns="0" tIns="0" rIns="0" bIns="0" rtlCol="0"/>
            <a:lstStyle/>
            <a:p>
              <a:endParaRPr sz="1800"/>
            </a:p>
          </p:txBody>
        </p:sp>
      </p:grpSp>
      <p:sp>
        <p:nvSpPr>
          <p:cNvPr id="57" name="object 57"/>
          <p:cNvSpPr txBox="1"/>
          <p:nvPr/>
        </p:nvSpPr>
        <p:spPr>
          <a:xfrm>
            <a:off x="782692" y="1156267"/>
            <a:ext cx="221456" cy="171681"/>
          </a:xfrm>
          <a:prstGeom prst="rect">
            <a:avLst/>
          </a:prstGeom>
        </p:spPr>
        <p:txBody>
          <a:bodyPr vert="horz" wrap="square" lIns="0" tIns="10001" rIns="0" bIns="0" rtlCol="0">
            <a:spAutoFit/>
          </a:bodyPr>
          <a:lstStyle/>
          <a:p>
            <a:pPr marL="9525">
              <a:spcBef>
                <a:spcPts val="79"/>
              </a:spcBef>
            </a:pPr>
            <a:r>
              <a:rPr sz="1050" spc="-38">
                <a:latin typeface="Arial"/>
                <a:cs typeface="Arial"/>
              </a:rPr>
              <a:t>100</a:t>
            </a:r>
            <a:endParaRPr sz="1050">
              <a:latin typeface="Arial"/>
              <a:cs typeface="Arial"/>
            </a:endParaRPr>
          </a:p>
        </p:txBody>
      </p:sp>
      <p:sp>
        <p:nvSpPr>
          <p:cNvPr id="58" name="object 58"/>
          <p:cNvSpPr txBox="1"/>
          <p:nvPr/>
        </p:nvSpPr>
        <p:spPr>
          <a:xfrm>
            <a:off x="616907" y="2132424"/>
            <a:ext cx="141064" cy="381953"/>
          </a:xfrm>
          <a:prstGeom prst="rect">
            <a:avLst/>
          </a:prstGeom>
        </p:spPr>
        <p:txBody>
          <a:bodyPr vert="vert270" wrap="square" lIns="0" tIns="0" rIns="0" bIns="0" rtlCol="0">
            <a:spAutoFit/>
          </a:bodyPr>
          <a:lstStyle/>
          <a:p>
            <a:pPr marL="9525">
              <a:lnSpc>
                <a:spcPts val="1076"/>
              </a:lnSpc>
            </a:pPr>
            <a:r>
              <a:rPr sz="1050" b="1" spc="-161">
                <a:latin typeface="Arial"/>
                <a:cs typeface="Arial"/>
              </a:rPr>
              <a:t>OS</a:t>
            </a:r>
            <a:r>
              <a:rPr sz="1050" b="1" spc="-64">
                <a:latin typeface="Arial"/>
                <a:cs typeface="Arial"/>
              </a:rPr>
              <a:t> </a:t>
            </a:r>
            <a:r>
              <a:rPr sz="1050" b="1" spc="-60">
                <a:latin typeface="Arial"/>
                <a:cs typeface="Arial"/>
              </a:rPr>
              <a:t>(%)</a:t>
            </a:r>
            <a:endParaRPr sz="1050">
              <a:latin typeface="Arial"/>
              <a:cs typeface="Arial"/>
            </a:endParaRPr>
          </a:p>
        </p:txBody>
      </p:sp>
      <p:sp>
        <p:nvSpPr>
          <p:cNvPr id="59" name="object 59"/>
          <p:cNvSpPr txBox="1"/>
          <p:nvPr/>
        </p:nvSpPr>
        <p:spPr>
          <a:xfrm>
            <a:off x="851222" y="1592608"/>
            <a:ext cx="154305" cy="171681"/>
          </a:xfrm>
          <a:prstGeom prst="rect">
            <a:avLst/>
          </a:prstGeom>
        </p:spPr>
        <p:txBody>
          <a:bodyPr vert="horz" wrap="square" lIns="0" tIns="10001" rIns="0" bIns="0" rtlCol="0">
            <a:spAutoFit/>
          </a:bodyPr>
          <a:lstStyle/>
          <a:p>
            <a:pPr marL="9525">
              <a:spcBef>
                <a:spcPts val="79"/>
              </a:spcBef>
            </a:pPr>
            <a:r>
              <a:rPr sz="1050" spc="-30">
                <a:latin typeface="Arial"/>
                <a:cs typeface="Arial"/>
              </a:rPr>
              <a:t>80</a:t>
            </a:r>
            <a:endParaRPr sz="1050">
              <a:latin typeface="Arial"/>
              <a:cs typeface="Arial"/>
            </a:endParaRPr>
          </a:p>
        </p:txBody>
      </p:sp>
      <p:sp>
        <p:nvSpPr>
          <p:cNvPr id="60" name="object 60"/>
          <p:cNvSpPr txBox="1"/>
          <p:nvPr/>
        </p:nvSpPr>
        <p:spPr>
          <a:xfrm>
            <a:off x="851222" y="2028973"/>
            <a:ext cx="154305" cy="171681"/>
          </a:xfrm>
          <a:prstGeom prst="rect">
            <a:avLst/>
          </a:prstGeom>
        </p:spPr>
        <p:txBody>
          <a:bodyPr vert="horz" wrap="square" lIns="0" tIns="10001" rIns="0" bIns="0" rtlCol="0">
            <a:spAutoFit/>
          </a:bodyPr>
          <a:lstStyle/>
          <a:p>
            <a:pPr marL="9525">
              <a:spcBef>
                <a:spcPts val="79"/>
              </a:spcBef>
            </a:pPr>
            <a:r>
              <a:rPr sz="1050" spc="-30">
                <a:latin typeface="Arial"/>
                <a:cs typeface="Arial"/>
              </a:rPr>
              <a:t>60</a:t>
            </a:r>
            <a:endParaRPr sz="1050">
              <a:latin typeface="Arial"/>
              <a:cs typeface="Arial"/>
            </a:endParaRPr>
          </a:p>
        </p:txBody>
      </p:sp>
      <p:sp>
        <p:nvSpPr>
          <p:cNvPr id="61" name="object 61"/>
          <p:cNvSpPr txBox="1"/>
          <p:nvPr/>
        </p:nvSpPr>
        <p:spPr>
          <a:xfrm>
            <a:off x="851222" y="2465337"/>
            <a:ext cx="154305" cy="623087"/>
          </a:xfrm>
          <a:prstGeom prst="rect">
            <a:avLst/>
          </a:prstGeom>
        </p:spPr>
        <p:txBody>
          <a:bodyPr vert="horz" wrap="square" lIns="0" tIns="10001" rIns="0" bIns="0" rtlCol="0">
            <a:spAutoFit/>
          </a:bodyPr>
          <a:lstStyle/>
          <a:p>
            <a:pPr marL="9525">
              <a:spcBef>
                <a:spcPts val="79"/>
              </a:spcBef>
            </a:pPr>
            <a:r>
              <a:rPr sz="1050" spc="-30">
                <a:latin typeface="Arial"/>
                <a:cs typeface="Arial"/>
              </a:rPr>
              <a:t>40</a:t>
            </a:r>
            <a:endParaRPr sz="1050">
              <a:latin typeface="Arial"/>
              <a:cs typeface="Arial"/>
            </a:endParaRPr>
          </a:p>
          <a:p>
            <a:pPr>
              <a:spcBef>
                <a:spcPts val="968"/>
              </a:spcBef>
            </a:pPr>
            <a:endParaRPr sz="1050">
              <a:latin typeface="Arial"/>
              <a:cs typeface="Arial"/>
            </a:endParaRPr>
          </a:p>
          <a:p>
            <a:pPr marL="9525"/>
            <a:r>
              <a:rPr sz="1050" spc="-30">
                <a:latin typeface="Arial"/>
                <a:cs typeface="Arial"/>
              </a:rPr>
              <a:t>20</a:t>
            </a:r>
            <a:endParaRPr sz="1050">
              <a:latin typeface="Arial"/>
              <a:cs typeface="Arial"/>
            </a:endParaRPr>
          </a:p>
        </p:txBody>
      </p:sp>
      <p:sp>
        <p:nvSpPr>
          <p:cNvPr id="62" name="object 62"/>
          <p:cNvSpPr txBox="1"/>
          <p:nvPr/>
        </p:nvSpPr>
        <p:spPr>
          <a:xfrm>
            <a:off x="917418" y="3338065"/>
            <a:ext cx="87154" cy="171201"/>
          </a:xfrm>
          <a:prstGeom prst="rect">
            <a:avLst/>
          </a:prstGeom>
        </p:spPr>
        <p:txBody>
          <a:bodyPr vert="horz" wrap="square" lIns="0" tIns="9525" rIns="0" bIns="0" rtlCol="0">
            <a:spAutoFit/>
          </a:bodyPr>
          <a:lstStyle/>
          <a:p>
            <a:pPr marL="9525">
              <a:spcBef>
                <a:spcPts val="75"/>
              </a:spcBef>
            </a:pPr>
            <a:r>
              <a:rPr sz="1050" spc="-38">
                <a:latin typeface="Arial"/>
                <a:cs typeface="Arial"/>
              </a:rPr>
              <a:t>0</a:t>
            </a:r>
            <a:endParaRPr sz="1050">
              <a:latin typeface="Arial"/>
              <a:cs typeface="Arial"/>
            </a:endParaRPr>
          </a:p>
        </p:txBody>
      </p:sp>
      <p:sp>
        <p:nvSpPr>
          <p:cNvPr id="63" name="object 63"/>
          <p:cNvSpPr txBox="1"/>
          <p:nvPr/>
        </p:nvSpPr>
        <p:spPr>
          <a:xfrm>
            <a:off x="594379" y="3732320"/>
            <a:ext cx="465296" cy="136576"/>
          </a:xfrm>
          <a:prstGeom prst="rect">
            <a:avLst/>
          </a:prstGeom>
        </p:spPr>
        <p:txBody>
          <a:bodyPr vert="horz" wrap="square" lIns="0" tIns="9525" rIns="0" bIns="0" rtlCol="0">
            <a:spAutoFit/>
          </a:bodyPr>
          <a:lstStyle/>
          <a:p>
            <a:pPr marL="9525">
              <a:spcBef>
                <a:spcPts val="75"/>
              </a:spcBef>
            </a:pPr>
            <a:r>
              <a:rPr sz="825" b="1" spc="-49">
                <a:latin typeface="Arial"/>
                <a:cs typeface="Arial"/>
              </a:rPr>
              <a:t>No.</a:t>
            </a:r>
            <a:r>
              <a:rPr sz="825" b="1" spc="-38">
                <a:latin typeface="Arial"/>
                <a:cs typeface="Arial"/>
              </a:rPr>
              <a:t> </a:t>
            </a:r>
            <a:r>
              <a:rPr sz="825" b="1" spc="-30">
                <a:latin typeface="Arial"/>
                <a:cs typeface="Arial"/>
              </a:rPr>
              <a:t>at </a:t>
            </a:r>
            <a:r>
              <a:rPr sz="825" b="1" spc="-45">
                <a:latin typeface="Arial"/>
                <a:cs typeface="Arial"/>
              </a:rPr>
              <a:t>risk</a:t>
            </a:r>
            <a:endParaRPr sz="825">
              <a:latin typeface="Arial"/>
              <a:cs typeface="Arial"/>
            </a:endParaRPr>
          </a:p>
        </p:txBody>
      </p:sp>
      <p:graphicFrame>
        <p:nvGraphicFramePr>
          <p:cNvPr id="64" name="object 64"/>
          <p:cNvGraphicFramePr>
            <a:graphicFrameLocks noGrp="1"/>
          </p:cNvGraphicFramePr>
          <p:nvPr/>
        </p:nvGraphicFramePr>
        <p:xfrm>
          <a:off x="337180" y="3888839"/>
          <a:ext cx="5080159" cy="447294"/>
        </p:xfrm>
        <a:graphic>
          <a:graphicData uri="http://schemas.openxmlformats.org/drawingml/2006/table">
            <a:tbl>
              <a:tblPr firstRow="1" bandRow="1">
                <a:tableStyleId>{2D5ABB26-0587-4C30-8999-92F81FD0307C}</a:tableStyleId>
              </a:tblPr>
              <a:tblGrid>
                <a:gridCol w="757714">
                  <a:extLst>
                    <a:ext uri="{9D8B030D-6E8A-4147-A177-3AD203B41FA5}">
                      <a16:colId xmlns:a16="http://schemas.microsoft.com/office/drawing/2014/main" val="20000"/>
                    </a:ext>
                  </a:extLst>
                </a:gridCol>
                <a:gridCol w="1947863">
                  <a:extLst>
                    <a:ext uri="{9D8B030D-6E8A-4147-A177-3AD203B41FA5}">
                      <a16:colId xmlns:a16="http://schemas.microsoft.com/office/drawing/2014/main" val="20001"/>
                    </a:ext>
                  </a:extLst>
                </a:gridCol>
                <a:gridCol w="2065973">
                  <a:extLst>
                    <a:ext uri="{9D8B030D-6E8A-4147-A177-3AD203B41FA5}">
                      <a16:colId xmlns:a16="http://schemas.microsoft.com/office/drawing/2014/main" val="20002"/>
                    </a:ext>
                  </a:extLst>
                </a:gridCol>
                <a:gridCol w="172878">
                  <a:extLst>
                    <a:ext uri="{9D8B030D-6E8A-4147-A177-3AD203B41FA5}">
                      <a16:colId xmlns:a16="http://schemas.microsoft.com/office/drawing/2014/main" val="20003"/>
                    </a:ext>
                  </a:extLst>
                </a:gridCol>
                <a:gridCol w="135731">
                  <a:extLst>
                    <a:ext uri="{9D8B030D-6E8A-4147-A177-3AD203B41FA5}">
                      <a16:colId xmlns:a16="http://schemas.microsoft.com/office/drawing/2014/main" val="20004"/>
                    </a:ext>
                  </a:extLst>
                </a:gridCol>
              </a:tblGrid>
              <a:tr h="135255">
                <a:tc>
                  <a:txBody>
                    <a:bodyPr/>
                    <a:lstStyle/>
                    <a:p>
                      <a:pPr marR="52069" algn="r">
                        <a:lnSpc>
                          <a:spcPts val="1310"/>
                        </a:lnSpc>
                      </a:pPr>
                      <a:r>
                        <a:rPr sz="800" spc="-60">
                          <a:solidFill>
                            <a:srgbClr val="3952A3"/>
                          </a:solidFill>
                          <a:latin typeface="Arial"/>
                          <a:cs typeface="Arial"/>
                        </a:rPr>
                        <a:t>Atezo</a:t>
                      </a:r>
                      <a:r>
                        <a:rPr sz="800" spc="-55">
                          <a:solidFill>
                            <a:srgbClr val="3952A3"/>
                          </a:solidFill>
                          <a:latin typeface="Arial"/>
                          <a:cs typeface="Arial"/>
                        </a:rPr>
                        <a:t> </a:t>
                      </a:r>
                      <a:r>
                        <a:rPr sz="800" spc="-95">
                          <a:solidFill>
                            <a:srgbClr val="3952A3"/>
                          </a:solidFill>
                          <a:latin typeface="Arial"/>
                          <a:cs typeface="Arial"/>
                        </a:rPr>
                        <a:t>+</a:t>
                      </a:r>
                      <a:r>
                        <a:rPr sz="800" spc="-35">
                          <a:solidFill>
                            <a:srgbClr val="3952A3"/>
                          </a:solidFill>
                          <a:latin typeface="Arial"/>
                          <a:cs typeface="Arial"/>
                        </a:rPr>
                        <a:t> </a:t>
                      </a:r>
                      <a:r>
                        <a:rPr sz="800" spc="-20">
                          <a:solidFill>
                            <a:srgbClr val="3952A3"/>
                          </a:solidFill>
                          <a:latin typeface="Arial"/>
                          <a:cs typeface="Arial"/>
                        </a:rPr>
                        <a:t>CP/ET</a:t>
                      </a:r>
                      <a:endParaRPr sz="800">
                        <a:latin typeface="Arial"/>
                        <a:cs typeface="Arial"/>
                      </a:endParaRPr>
                    </a:p>
                  </a:txBody>
                  <a:tcPr marL="0" marR="0" marT="0" marB="0"/>
                </a:tc>
                <a:tc>
                  <a:txBody>
                    <a:bodyPr/>
                    <a:lstStyle/>
                    <a:p>
                      <a:pPr marL="12700" algn="ctr">
                        <a:lnSpc>
                          <a:spcPts val="1250"/>
                        </a:lnSpc>
                      </a:pPr>
                      <a:r>
                        <a:rPr sz="800" spc="-55">
                          <a:solidFill>
                            <a:srgbClr val="3952A3"/>
                          </a:solidFill>
                          <a:latin typeface="Arial"/>
                          <a:cs typeface="Arial"/>
                        </a:rPr>
                        <a:t>201 182 </a:t>
                      </a:r>
                      <a:r>
                        <a:rPr sz="800" spc="-60">
                          <a:solidFill>
                            <a:srgbClr val="3952A3"/>
                          </a:solidFill>
                          <a:latin typeface="Arial"/>
                          <a:cs typeface="Arial"/>
                        </a:rPr>
                        <a:t>159</a:t>
                      </a:r>
                      <a:r>
                        <a:rPr sz="800" spc="-135">
                          <a:solidFill>
                            <a:srgbClr val="3952A3"/>
                          </a:solidFill>
                          <a:latin typeface="Arial"/>
                          <a:cs typeface="Arial"/>
                        </a:rPr>
                        <a:t> </a:t>
                      </a:r>
                      <a:r>
                        <a:rPr sz="800">
                          <a:solidFill>
                            <a:srgbClr val="3952A3"/>
                          </a:solidFill>
                          <a:latin typeface="Arial"/>
                          <a:cs typeface="Arial"/>
                        </a:rPr>
                        <a:t>121</a:t>
                      </a:r>
                      <a:r>
                        <a:rPr sz="800" spc="90">
                          <a:solidFill>
                            <a:srgbClr val="3952A3"/>
                          </a:solidFill>
                          <a:latin typeface="Arial"/>
                          <a:cs typeface="Arial"/>
                        </a:rPr>
                        <a:t> </a:t>
                      </a:r>
                      <a:r>
                        <a:rPr sz="800">
                          <a:solidFill>
                            <a:srgbClr val="3952A3"/>
                          </a:solidFill>
                          <a:latin typeface="Arial"/>
                          <a:cs typeface="Arial"/>
                        </a:rPr>
                        <a:t>93</a:t>
                      </a:r>
                      <a:r>
                        <a:rPr sz="800" spc="335">
                          <a:solidFill>
                            <a:srgbClr val="3952A3"/>
                          </a:solidFill>
                          <a:latin typeface="Arial"/>
                          <a:cs typeface="Arial"/>
                        </a:rPr>
                        <a:t> </a:t>
                      </a:r>
                      <a:r>
                        <a:rPr sz="800">
                          <a:solidFill>
                            <a:srgbClr val="3952A3"/>
                          </a:solidFill>
                          <a:latin typeface="Arial"/>
                          <a:cs typeface="Arial"/>
                        </a:rPr>
                        <a:t>81</a:t>
                      </a:r>
                      <a:r>
                        <a:rPr sz="800" spc="335">
                          <a:solidFill>
                            <a:srgbClr val="3952A3"/>
                          </a:solidFill>
                          <a:latin typeface="Arial"/>
                          <a:cs typeface="Arial"/>
                        </a:rPr>
                        <a:t> </a:t>
                      </a:r>
                      <a:r>
                        <a:rPr sz="800">
                          <a:solidFill>
                            <a:srgbClr val="3952A3"/>
                          </a:solidFill>
                          <a:latin typeface="Arial"/>
                          <a:cs typeface="Arial"/>
                        </a:rPr>
                        <a:t>61</a:t>
                      </a:r>
                      <a:r>
                        <a:rPr sz="800" spc="335">
                          <a:solidFill>
                            <a:srgbClr val="3952A3"/>
                          </a:solidFill>
                          <a:latin typeface="Arial"/>
                          <a:cs typeface="Arial"/>
                        </a:rPr>
                        <a:t> </a:t>
                      </a:r>
                      <a:r>
                        <a:rPr sz="800">
                          <a:solidFill>
                            <a:srgbClr val="3952A3"/>
                          </a:solidFill>
                          <a:latin typeface="Arial"/>
                          <a:cs typeface="Arial"/>
                        </a:rPr>
                        <a:t>48</a:t>
                      </a:r>
                      <a:r>
                        <a:rPr sz="800" spc="335">
                          <a:solidFill>
                            <a:srgbClr val="3952A3"/>
                          </a:solidFill>
                          <a:latin typeface="Arial"/>
                          <a:cs typeface="Arial"/>
                        </a:rPr>
                        <a:t> </a:t>
                      </a:r>
                      <a:r>
                        <a:rPr sz="800">
                          <a:solidFill>
                            <a:srgbClr val="3952A3"/>
                          </a:solidFill>
                          <a:latin typeface="Arial"/>
                          <a:cs typeface="Arial"/>
                        </a:rPr>
                        <a:t>38</a:t>
                      </a:r>
                      <a:r>
                        <a:rPr sz="800" spc="335">
                          <a:solidFill>
                            <a:srgbClr val="3952A3"/>
                          </a:solidFill>
                          <a:latin typeface="Arial"/>
                          <a:cs typeface="Arial"/>
                        </a:rPr>
                        <a:t> </a:t>
                      </a:r>
                      <a:r>
                        <a:rPr sz="800">
                          <a:solidFill>
                            <a:srgbClr val="3952A3"/>
                          </a:solidFill>
                          <a:latin typeface="Arial"/>
                          <a:cs typeface="Arial"/>
                        </a:rPr>
                        <a:t>33</a:t>
                      </a:r>
                      <a:r>
                        <a:rPr sz="800" spc="335">
                          <a:solidFill>
                            <a:srgbClr val="3952A3"/>
                          </a:solidFill>
                          <a:latin typeface="Arial"/>
                          <a:cs typeface="Arial"/>
                        </a:rPr>
                        <a:t> </a:t>
                      </a:r>
                      <a:r>
                        <a:rPr sz="800" spc="-25">
                          <a:solidFill>
                            <a:srgbClr val="3952A3"/>
                          </a:solidFill>
                          <a:latin typeface="Arial"/>
                          <a:cs typeface="Arial"/>
                        </a:rPr>
                        <a:t>30</a:t>
                      </a:r>
                      <a:endParaRPr sz="800">
                        <a:latin typeface="Arial"/>
                        <a:cs typeface="Arial"/>
                      </a:endParaRPr>
                    </a:p>
                  </a:txBody>
                  <a:tcPr marL="0" marR="0" marT="0" marB="0"/>
                </a:tc>
                <a:tc>
                  <a:txBody>
                    <a:bodyPr/>
                    <a:lstStyle/>
                    <a:p>
                      <a:pPr marL="46355">
                        <a:lnSpc>
                          <a:spcPts val="1250"/>
                        </a:lnSpc>
                      </a:pPr>
                      <a:r>
                        <a:rPr sz="800">
                          <a:solidFill>
                            <a:srgbClr val="3952A3"/>
                          </a:solidFill>
                          <a:latin typeface="Arial"/>
                          <a:cs typeface="Arial"/>
                        </a:rPr>
                        <a:t>30</a:t>
                      </a:r>
                      <a:r>
                        <a:rPr sz="800" spc="330">
                          <a:solidFill>
                            <a:srgbClr val="3952A3"/>
                          </a:solidFill>
                          <a:latin typeface="Arial"/>
                          <a:cs typeface="Arial"/>
                        </a:rPr>
                        <a:t> </a:t>
                      </a:r>
                      <a:r>
                        <a:rPr sz="800">
                          <a:solidFill>
                            <a:srgbClr val="3952A3"/>
                          </a:solidFill>
                          <a:latin typeface="Arial"/>
                          <a:cs typeface="Arial"/>
                        </a:rPr>
                        <a:t>28</a:t>
                      </a:r>
                      <a:r>
                        <a:rPr sz="800" spc="330">
                          <a:solidFill>
                            <a:srgbClr val="3952A3"/>
                          </a:solidFill>
                          <a:latin typeface="Arial"/>
                          <a:cs typeface="Arial"/>
                        </a:rPr>
                        <a:t> </a:t>
                      </a:r>
                      <a:r>
                        <a:rPr sz="800">
                          <a:solidFill>
                            <a:srgbClr val="3952A3"/>
                          </a:solidFill>
                          <a:latin typeface="Arial"/>
                          <a:cs typeface="Arial"/>
                        </a:rPr>
                        <a:t>26</a:t>
                      </a:r>
                      <a:r>
                        <a:rPr sz="800" spc="335">
                          <a:solidFill>
                            <a:srgbClr val="3952A3"/>
                          </a:solidFill>
                          <a:latin typeface="Arial"/>
                          <a:cs typeface="Arial"/>
                        </a:rPr>
                        <a:t> </a:t>
                      </a:r>
                      <a:r>
                        <a:rPr sz="800">
                          <a:solidFill>
                            <a:srgbClr val="3952A3"/>
                          </a:solidFill>
                          <a:latin typeface="Arial"/>
                          <a:cs typeface="Arial"/>
                        </a:rPr>
                        <a:t>17</a:t>
                      </a:r>
                      <a:r>
                        <a:rPr sz="800" spc="330">
                          <a:solidFill>
                            <a:srgbClr val="3952A3"/>
                          </a:solidFill>
                          <a:latin typeface="Arial"/>
                          <a:cs typeface="Arial"/>
                        </a:rPr>
                        <a:t> </a:t>
                      </a:r>
                      <a:r>
                        <a:rPr sz="800">
                          <a:solidFill>
                            <a:srgbClr val="3952A3"/>
                          </a:solidFill>
                          <a:latin typeface="Arial"/>
                          <a:cs typeface="Arial"/>
                        </a:rPr>
                        <a:t>15</a:t>
                      </a:r>
                      <a:r>
                        <a:rPr sz="800" spc="330">
                          <a:solidFill>
                            <a:srgbClr val="3952A3"/>
                          </a:solidFill>
                          <a:latin typeface="Arial"/>
                          <a:cs typeface="Arial"/>
                        </a:rPr>
                        <a:t> </a:t>
                      </a:r>
                      <a:r>
                        <a:rPr sz="800">
                          <a:solidFill>
                            <a:srgbClr val="3952A3"/>
                          </a:solidFill>
                          <a:latin typeface="Arial"/>
                          <a:cs typeface="Arial"/>
                        </a:rPr>
                        <a:t>15</a:t>
                      </a:r>
                      <a:r>
                        <a:rPr sz="800" spc="335">
                          <a:solidFill>
                            <a:srgbClr val="3952A3"/>
                          </a:solidFill>
                          <a:latin typeface="Arial"/>
                          <a:cs typeface="Arial"/>
                        </a:rPr>
                        <a:t> </a:t>
                      </a:r>
                      <a:r>
                        <a:rPr sz="800">
                          <a:solidFill>
                            <a:srgbClr val="3952A3"/>
                          </a:solidFill>
                          <a:latin typeface="Arial"/>
                          <a:cs typeface="Arial"/>
                        </a:rPr>
                        <a:t>14</a:t>
                      </a:r>
                      <a:r>
                        <a:rPr sz="800" spc="330">
                          <a:solidFill>
                            <a:srgbClr val="3952A3"/>
                          </a:solidFill>
                          <a:latin typeface="Arial"/>
                          <a:cs typeface="Arial"/>
                        </a:rPr>
                        <a:t> </a:t>
                      </a:r>
                      <a:r>
                        <a:rPr sz="800">
                          <a:solidFill>
                            <a:srgbClr val="3952A3"/>
                          </a:solidFill>
                          <a:latin typeface="Arial"/>
                          <a:cs typeface="Arial"/>
                        </a:rPr>
                        <a:t>14</a:t>
                      </a:r>
                      <a:r>
                        <a:rPr sz="800" spc="330">
                          <a:solidFill>
                            <a:srgbClr val="3952A3"/>
                          </a:solidFill>
                          <a:latin typeface="Arial"/>
                          <a:cs typeface="Arial"/>
                        </a:rPr>
                        <a:t> </a:t>
                      </a:r>
                      <a:r>
                        <a:rPr sz="800">
                          <a:solidFill>
                            <a:srgbClr val="3952A3"/>
                          </a:solidFill>
                          <a:latin typeface="Arial"/>
                          <a:cs typeface="Arial"/>
                        </a:rPr>
                        <a:t>12</a:t>
                      </a:r>
                      <a:r>
                        <a:rPr sz="800" spc="335">
                          <a:solidFill>
                            <a:srgbClr val="3952A3"/>
                          </a:solidFill>
                          <a:latin typeface="Arial"/>
                          <a:cs typeface="Arial"/>
                        </a:rPr>
                        <a:t> </a:t>
                      </a:r>
                      <a:r>
                        <a:rPr sz="800">
                          <a:solidFill>
                            <a:srgbClr val="3952A3"/>
                          </a:solidFill>
                          <a:latin typeface="Arial"/>
                          <a:cs typeface="Arial"/>
                        </a:rPr>
                        <a:t>11</a:t>
                      </a:r>
                      <a:r>
                        <a:rPr sz="800" spc="330">
                          <a:solidFill>
                            <a:srgbClr val="3952A3"/>
                          </a:solidFill>
                          <a:latin typeface="Arial"/>
                          <a:cs typeface="Arial"/>
                        </a:rPr>
                        <a:t> </a:t>
                      </a:r>
                      <a:r>
                        <a:rPr sz="800">
                          <a:solidFill>
                            <a:srgbClr val="3952A3"/>
                          </a:solidFill>
                          <a:latin typeface="Arial"/>
                          <a:cs typeface="Arial"/>
                        </a:rPr>
                        <a:t>10</a:t>
                      </a:r>
                      <a:r>
                        <a:rPr sz="800" spc="495">
                          <a:solidFill>
                            <a:srgbClr val="3952A3"/>
                          </a:solidFill>
                          <a:latin typeface="Arial"/>
                          <a:cs typeface="Arial"/>
                        </a:rPr>
                        <a:t> </a:t>
                      </a:r>
                      <a:r>
                        <a:rPr sz="800" spc="-50">
                          <a:solidFill>
                            <a:srgbClr val="3952A3"/>
                          </a:solidFill>
                          <a:latin typeface="Arial"/>
                          <a:cs typeface="Arial"/>
                        </a:rPr>
                        <a:t>8</a:t>
                      </a:r>
                      <a:endParaRPr sz="800">
                        <a:latin typeface="Arial"/>
                        <a:cs typeface="Arial"/>
                      </a:endParaRPr>
                    </a:p>
                  </a:txBody>
                  <a:tcPr marL="0" marR="0" marT="0" marB="0"/>
                </a:tc>
                <a:tc>
                  <a:txBody>
                    <a:bodyPr/>
                    <a:lstStyle/>
                    <a:p>
                      <a:pPr algn="ctr">
                        <a:lnSpc>
                          <a:spcPts val="1250"/>
                        </a:lnSpc>
                      </a:pPr>
                      <a:r>
                        <a:rPr sz="800" spc="-50">
                          <a:solidFill>
                            <a:srgbClr val="3952A3"/>
                          </a:solidFill>
                          <a:latin typeface="Arial"/>
                          <a:cs typeface="Arial"/>
                        </a:rPr>
                        <a:t>7</a:t>
                      </a:r>
                      <a:endParaRPr sz="800">
                        <a:latin typeface="Arial"/>
                        <a:cs typeface="Arial"/>
                      </a:endParaRPr>
                    </a:p>
                  </a:txBody>
                  <a:tcPr marL="0" marR="0" marT="0" marB="0"/>
                </a:tc>
                <a:tc>
                  <a:txBody>
                    <a:bodyPr/>
                    <a:lstStyle/>
                    <a:p>
                      <a:pPr marL="80645">
                        <a:lnSpc>
                          <a:spcPts val="1250"/>
                        </a:lnSpc>
                      </a:pPr>
                      <a:r>
                        <a:rPr sz="800" spc="-50">
                          <a:solidFill>
                            <a:srgbClr val="3952A3"/>
                          </a:solidFill>
                          <a:latin typeface="Arial"/>
                          <a:cs typeface="Arial"/>
                        </a:rPr>
                        <a:t>2</a:t>
                      </a:r>
                      <a:endParaRPr sz="800">
                        <a:latin typeface="Arial"/>
                        <a:cs typeface="Arial"/>
                      </a:endParaRPr>
                    </a:p>
                  </a:txBody>
                  <a:tcPr marL="0" marR="0" marT="0" marB="0"/>
                </a:tc>
                <a:extLst>
                  <a:ext uri="{0D108BD9-81ED-4DB2-BD59-A6C34878D82A}">
                    <a16:rowId xmlns:a16="http://schemas.microsoft.com/office/drawing/2014/main" val="10000"/>
                  </a:ext>
                </a:extLst>
              </a:tr>
              <a:tr h="135255">
                <a:tc>
                  <a:txBody>
                    <a:bodyPr/>
                    <a:lstStyle/>
                    <a:p>
                      <a:pPr marR="53340" algn="r">
                        <a:lnSpc>
                          <a:spcPts val="1120"/>
                        </a:lnSpc>
                      </a:pPr>
                      <a:r>
                        <a:rPr sz="800" spc="-75">
                          <a:solidFill>
                            <a:srgbClr val="FF0000"/>
                          </a:solidFill>
                          <a:latin typeface="Arial"/>
                          <a:cs typeface="Arial"/>
                        </a:rPr>
                        <a:t>Placebo</a:t>
                      </a:r>
                      <a:r>
                        <a:rPr sz="800" spc="-85">
                          <a:solidFill>
                            <a:srgbClr val="FF0000"/>
                          </a:solidFill>
                          <a:latin typeface="Arial"/>
                          <a:cs typeface="Arial"/>
                        </a:rPr>
                        <a:t> </a:t>
                      </a:r>
                      <a:r>
                        <a:rPr sz="800" spc="-95">
                          <a:solidFill>
                            <a:srgbClr val="FF0000"/>
                          </a:solidFill>
                          <a:latin typeface="Arial"/>
                          <a:cs typeface="Arial"/>
                        </a:rPr>
                        <a:t>+</a:t>
                      </a:r>
                      <a:r>
                        <a:rPr sz="800" spc="-30">
                          <a:solidFill>
                            <a:srgbClr val="FF0000"/>
                          </a:solidFill>
                          <a:latin typeface="Arial"/>
                          <a:cs typeface="Arial"/>
                        </a:rPr>
                        <a:t> </a:t>
                      </a:r>
                      <a:r>
                        <a:rPr sz="800" spc="-70">
                          <a:solidFill>
                            <a:srgbClr val="FF0000"/>
                          </a:solidFill>
                          <a:latin typeface="Arial"/>
                          <a:cs typeface="Arial"/>
                        </a:rPr>
                        <a:t>CP/ET</a:t>
                      </a:r>
                      <a:endParaRPr sz="800">
                        <a:latin typeface="Arial"/>
                        <a:cs typeface="Arial"/>
                      </a:endParaRPr>
                    </a:p>
                  </a:txBody>
                  <a:tcPr marL="0" marR="0" marT="0" marB="0"/>
                </a:tc>
                <a:tc>
                  <a:txBody>
                    <a:bodyPr/>
                    <a:lstStyle/>
                    <a:p>
                      <a:pPr marR="22860" algn="ctr">
                        <a:lnSpc>
                          <a:spcPts val="1060"/>
                        </a:lnSpc>
                      </a:pPr>
                      <a:r>
                        <a:rPr sz="800" spc="-55">
                          <a:solidFill>
                            <a:srgbClr val="FF0000"/>
                          </a:solidFill>
                          <a:latin typeface="Arial"/>
                          <a:cs typeface="Arial"/>
                        </a:rPr>
                        <a:t>202 186 </a:t>
                      </a:r>
                      <a:r>
                        <a:rPr sz="800" spc="-60">
                          <a:solidFill>
                            <a:srgbClr val="FF0000"/>
                          </a:solidFill>
                          <a:latin typeface="Arial"/>
                          <a:cs typeface="Arial"/>
                        </a:rPr>
                        <a:t>160</a:t>
                      </a:r>
                      <a:r>
                        <a:rPr sz="800" spc="-135">
                          <a:solidFill>
                            <a:srgbClr val="FF0000"/>
                          </a:solidFill>
                          <a:latin typeface="Arial"/>
                          <a:cs typeface="Arial"/>
                        </a:rPr>
                        <a:t> </a:t>
                      </a:r>
                      <a:r>
                        <a:rPr sz="800">
                          <a:solidFill>
                            <a:srgbClr val="FF0000"/>
                          </a:solidFill>
                          <a:latin typeface="Arial"/>
                          <a:cs typeface="Arial"/>
                        </a:rPr>
                        <a:t>114</a:t>
                      </a:r>
                      <a:r>
                        <a:rPr sz="800" spc="95">
                          <a:solidFill>
                            <a:srgbClr val="FF0000"/>
                          </a:solidFill>
                          <a:latin typeface="Arial"/>
                          <a:cs typeface="Arial"/>
                        </a:rPr>
                        <a:t> </a:t>
                      </a:r>
                      <a:r>
                        <a:rPr sz="800">
                          <a:solidFill>
                            <a:srgbClr val="FF0000"/>
                          </a:solidFill>
                          <a:latin typeface="Arial"/>
                          <a:cs typeface="Arial"/>
                        </a:rPr>
                        <a:t>74</a:t>
                      </a:r>
                      <a:r>
                        <a:rPr sz="800" spc="335">
                          <a:solidFill>
                            <a:srgbClr val="FF0000"/>
                          </a:solidFill>
                          <a:latin typeface="Arial"/>
                          <a:cs typeface="Arial"/>
                        </a:rPr>
                        <a:t> </a:t>
                      </a:r>
                      <a:r>
                        <a:rPr sz="800">
                          <a:solidFill>
                            <a:srgbClr val="FF0000"/>
                          </a:solidFill>
                          <a:latin typeface="Arial"/>
                          <a:cs typeface="Arial"/>
                        </a:rPr>
                        <a:t>55</a:t>
                      </a:r>
                      <a:r>
                        <a:rPr sz="800" spc="340">
                          <a:solidFill>
                            <a:srgbClr val="FF0000"/>
                          </a:solidFill>
                          <a:latin typeface="Arial"/>
                          <a:cs typeface="Arial"/>
                        </a:rPr>
                        <a:t> </a:t>
                      </a:r>
                      <a:r>
                        <a:rPr sz="800">
                          <a:solidFill>
                            <a:srgbClr val="FF0000"/>
                          </a:solidFill>
                          <a:latin typeface="Arial"/>
                          <a:cs typeface="Arial"/>
                        </a:rPr>
                        <a:t>39</a:t>
                      </a:r>
                      <a:r>
                        <a:rPr sz="800" spc="340">
                          <a:solidFill>
                            <a:srgbClr val="FF0000"/>
                          </a:solidFill>
                          <a:latin typeface="Arial"/>
                          <a:cs typeface="Arial"/>
                        </a:rPr>
                        <a:t> </a:t>
                      </a:r>
                      <a:r>
                        <a:rPr sz="800">
                          <a:solidFill>
                            <a:srgbClr val="FF0000"/>
                          </a:solidFill>
                          <a:latin typeface="Arial"/>
                          <a:cs typeface="Arial"/>
                        </a:rPr>
                        <a:t>34</a:t>
                      </a:r>
                      <a:r>
                        <a:rPr sz="800" spc="335">
                          <a:solidFill>
                            <a:srgbClr val="FF0000"/>
                          </a:solidFill>
                          <a:latin typeface="Arial"/>
                          <a:cs typeface="Arial"/>
                        </a:rPr>
                        <a:t> </a:t>
                      </a:r>
                      <a:r>
                        <a:rPr sz="800">
                          <a:solidFill>
                            <a:srgbClr val="FF0000"/>
                          </a:solidFill>
                          <a:latin typeface="Arial"/>
                          <a:cs typeface="Arial"/>
                        </a:rPr>
                        <a:t>25</a:t>
                      </a:r>
                      <a:r>
                        <a:rPr sz="800" spc="340">
                          <a:solidFill>
                            <a:srgbClr val="FF0000"/>
                          </a:solidFill>
                          <a:latin typeface="Arial"/>
                          <a:cs typeface="Arial"/>
                        </a:rPr>
                        <a:t> </a:t>
                      </a:r>
                      <a:r>
                        <a:rPr sz="800">
                          <a:solidFill>
                            <a:srgbClr val="FF0000"/>
                          </a:solidFill>
                          <a:latin typeface="Arial"/>
                          <a:cs typeface="Arial"/>
                        </a:rPr>
                        <a:t>11</a:t>
                      </a:r>
                      <a:r>
                        <a:rPr sz="800" spc="105">
                          <a:solidFill>
                            <a:srgbClr val="FF0000"/>
                          </a:solidFill>
                          <a:latin typeface="Arial"/>
                          <a:cs typeface="Arial"/>
                        </a:rPr>
                        <a:t>  </a:t>
                      </a:r>
                      <a:r>
                        <a:rPr sz="800" spc="-50">
                          <a:solidFill>
                            <a:srgbClr val="FF0000"/>
                          </a:solidFill>
                          <a:latin typeface="Arial"/>
                          <a:cs typeface="Arial"/>
                        </a:rPr>
                        <a:t>3</a:t>
                      </a:r>
                      <a:endParaRPr sz="800">
                        <a:latin typeface="Arial"/>
                        <a:cs typeface="Arial"/>
                      </a:endParaRPr>
                    </a:p>
                  </a:txBody>
                  <a:tcPr marL="0" marR="0" marT="0" marB="0"/>
                </a:tc>
                <a:tc>
                  <a:txBody>
                    <a:bodyPr/>
                    <a:lstStyle/>
                    <a:p>
                      <a:pPr marL="71120">
                        <a:lnSpc>
                          <a:spcPts val="1060"/>
                        </a:lnSpc>
                      </a:pPr>
                      <a:r>
                        <a:rPr sz="800" spc="-50">
                          <a:solidFill>
                            <a:srgbClr val="FF0000"/>
                          </a:solidFill>
                          <a:latin typeface="Arial"/>
                          <a:cs typeface="Arial"/>
                        </a:rPr>
                        <a:t>2</a:t>
                      </a:r>
                      <a:endParaRPr sz="800">
                        <a:latin typeface="Arial"/>
                        <a:cs typeface="Arial"/>
                      </a:endParaRPr>
                    </a:p>
                  </a:txBody>
                  <a:tcPr marL="0" marR="0" marT="0" marB="0"/>
                </a:tc>
                <a:tc>
                  <a:txBody>
                    <a:bodyPr/>
                    <a:lstStyle/>
                    <a:p>
                      <a:pPr>
                        <a:lnSpc>
                          <a:spcPct val="100000"/>
                        </a:lnSpc>
                      </a:pPr>
                      <a:endParaRPr sz="800">
                        <a:latin typeface="Times New Roman"/>
                        <a:cs typeface="Times New Roman"/>
                      </a:endParaRPr>
                    </a:p>
                  </a:txBody>
                  <a:tcPr marL="0" marR="0" marT="0" marB="0"/>
                </a:tc>
                <a:tc>
                  <a:txBody>
                    <a:bodyPr/>
                    <a:lstStyle/>
                    <a:p>
                      <a:pPr>
                        <a:lnSpc>
                          <a:spcPct val="100000"/>
                        </a:lnSpc>
                      </a:pPr>
                      <a:endParaRPr sz="800">
                        <a:latin typeface="Times New Roman"/>
                        <a:cs typeface="Times New Roman"/>
                      </a:endParaRPr>
                    </a:p>
                  </a:txBody>
                  <a:tcPr marL="0" marR="0" marT="0" marB="0"/>
                </a:tc>
                <a:extLst>
                  <a:ext uri="{0D108BD9-81ED-4DB2-BD59-A6C34878D82A}">
                    <a16:rowId xmlns:a16="http://schemas.microsoft.com/office/drawing/2014/main" val="10001"/>
                  </a:ext>
                </a:extLst>
              </a:tr>
            </a:tbl>
          </a:graphicData>
        </a:graphic>
      </p:graphicFrame>
      <p:sp>
        <p:nvSpPr>
          <p:cNvPr id="65" name="object 65"/>
          <p:cNvSpPr txBox="1"/>
          <p:nvPr/>
        </p:nvSpPr>
        <p:spPr>
          <a:xfrm>
            <a:off x="1177660" y="3437561"/>
            <a:ext cx="4446746" cy="404437"/>
          </a:xfrm>
          <a:prstGeom prst="rect">
            <a:avLst/>
          </a:prstGeom>
        </p:spPr>
        <p:txBody>
          <a:bodyPr vert="horz" wrap="square" lIns="0" tIns="42386" rIns="0" bIns="0" rtlCol="0">
            <a:spAutoFit/>
          </a:bodyPr>
          <a:lstStyle/>
          <a:p>
            <a:pPr marL="9525">
              <a:spcBef>
                <a:spcPts val="334"/>
              </a:spcBef>
              <a:tabLst>
                <a:tab pos="181928" algn="l"/>
                <a:tab pos="354806" algn="l"/>
                <a:tab pos="527685" algn="l"/>
              </a:tabLst>
            </a:pPr>
            <a:r>
              <a:rPr sz="1050" spc="-38">
                <a:latin typeface="Arial"/>
                <a:cs typeface="Arial"/>
              </a:rPr>
              <a:t>0</a:t>
            </a:r>
            <a:r>
              <a:rPr sz="1050">
                <a:latin typeface="Arial"/>
                <a:cs typeface="Arial"/>
              </a:rPr>
              <a:t>	</a:t>
            </a:r>
            <a:r>
              <a:rPr sz="1050" spc="-38">
                <a:latin typeface="Arial"/>
                <a:cs typeface="Arial"/>
              </a:rPr>
              <a:t>3</a:t>
            </a:r>
            <a:r>
              <a:rPr sz="1050">
                <a:latin typeface="Arial"/>
                <a:cs typeface="Arial"/>
              </a:rPr>
              <a:t>	</a:t>
            </a:r>
            <a:r>
              <a:rPr sz="1050" spc="-38">
                <a:latin typeface="Arial"/>
                <a:cs typeface="Arial"/>
              </a:rPr>
              <a:t>6</a:t>
            </a:r>
            <a:r>
              <a:rPr sz="1050">
                <a:latin typeface="Arial"/>
                <a:cs typeface="Arial"/>
              </a:rPr>
              <a:t>	9</a:t>
            </a:r>
            <a:r>
              <a:rPr sz="1050" spc="251">
                <a:latin typeface="Arial"/>
                <a:cs typeface="Arial"/>
              </a:rPr>
              <a:t> </a:t>
            </a:r>
            <a:r>
              <a:rPr sz="1050" spc="-38">
                <a:latin typeface="Arial"/>
                <a:cs typeface="Arial"/>
              </a:rPr>
              <a:t>12</a:t>
            </a:r>
            <a:r>
              <a:rPr sz="1050" spc="-26">
                <a:latin typeface="Arial"/>
                <a:cs typeface="Arial"/>
              </a:rPr>
              <a:t> </a:t>
            </a:r>
            <a:r>
              <a:rPr sz="1050" spc="-38">
                <a:latin typeface="Arial"/>
                <a:cs typeface="Arial"/>
              </a:rPr>
              <a:t>15</a:t>
            </a:r>
            <a:r>
              <a:rPr sz="1050" spc="-30">
                <a:latin typeface="Arial"/>
                <a:cs typeface="Arial"/>
              </a:rPr>
              <a:t> </a:t>
            </a:r>
            <a:r>
              <a:rPr sz="1050" spc="-38">
                <a:latin typeface="Arial"/>
                <a:cs typeface="Arial"/>
              </a:rPr>
              <a:t>18</a:t>
            </a:r>
            <a:r>
              <a:rPr sz="1050" spc="-30">
                <a:latin typeface="Arial"/>
                <a:cs typeface="Arial"/>
              </a:rPr>
              <a:t> </a:t>
            </a:r>
            <a:r>
              <a:rPr sz="1050" spc="-38">
                <a:latin typeface="Arial"/>
                <a:cs typeface="Arial"/>
              </a:rPr>
              <a:t>21</a:t>
            </a:r>
            <a:r>
              <a:rPr sz="1050" spc="-26">
                <a:latin typeface="Arial"/>
                <a:cs typeface="Arial"/>
              </a:rPr>
              <a:t> </a:t>
            </a:r>
            <a:r>
              <a:rPr sz="1050" spc="-38">
                <a:latin typeface="Arial"/>
                <a:cs typeface="Arial"/>
              </a:rPr>
              <a:t>24</a:t>
            </a:r>
            <a:r>
              <a:rPr sz="1050" spc="-30">
                <a:latin typeface="Arial"/>
                <a:cs typeface="Arial"/>
              </a:rPr>
              <a:t> </a:t>
            </a:r>
            <a:r>
              <a:rPr sz="1050" spc="-38">
                <a:latin typeface="Arial"/>
                <a:cs typeface="Arial"/>
              </a:rPr>
              <a:t>27</a:t>
            </a:r>
            <a:r>
              <a:rPr sz="1050" spc="-30">
                <a:latin typeface="Arial"/>
                <a:cs typeface="Arial"/>
              </a:rPr>
              <a:t> </a:t>
            </a:r>
            <a:r>
              <a:rPr sz="1050" spc="-38">
                <a:latin typeface="Arial"/>
                <a:cs typeface="Arial"/>
              </a:rPr>
              <a:t>30</a:t>
            </a:r>
            <a:r>
              <a:rPr sz="1050" spc="-30">
                <a:latin typeface="Arial"/>
                <a:cs typeface="Arial"/>
              </a:rPr>
              <a:t> </a:t>
            </a:r>
            <a:r>
              <a:rPr sz="1050" spc="-38">
                <a:latin typeface="Arial"/>
                <a:cs typeface="Arial"/>
              </a:rPr>
              <a:t>33</a:t>
            </a:r>
            <a:r>
              <a:rPr sz="1050" spc="-26">
                <a:latin typeface="Arial"/>
                <a:cs typeface="Arial"/>
              </a:rPr>
              <a:t> </a:t>
            </a:r>
            <a:r>
              <a:rPr sz="1050" spc="-38">
                <a:latin typeface="Arial"/>
                <a:cs typeface="Arial"/>
              </a:rPr>
              <a:t>36</a:t>
            </a:r>
            <a:r>
              <a:rPr sz="1050" spc="-30">
                <a:latin typeface="Arial"/>
                <a:cs typeface="Arial"/>
              </a:rPr>
              <a:t> </a:t>
            </a:r>
            <a:r>
              <a:rPr sz="1050" spc="-38">
                <a:latin typeface="Arial"/>
                <a:cs typeface="Arial"/>
              </a:rPr>
              <a:t>39</a:t>
            </a:r>
            <a:r>
              <a:rPr sz="1050" spc="-30">
                <a:latin typeface="Arial"/>
                <a:cs typeface="Arial"/>
              </a:rPr>
              <a:t> </a:t>
            </a:r>
            <a:r>
              <a:rPr sz="1050" spc="-38">
                <a:latin typeface="Arial"/>
                <a:cs typeface="Arial"/>
              </a:rPr>
              <a:t>42</a:t>
            </a:r>
            <a:r>
              <a:rPr sz="1050" spc="-26">
                <a:latin typeface="Arial"/>
                <a:cs typeface="Arial"/>
              </a:rPr>
              <a:t> </a:t>
            </a:r>
            <a:r>
              <a:rPr sz="1050" spc="-38">
                <a:latin typeface="Arial"/>
                <a:cs typeface="Arial"/>
              </a:rPr>
              <a:t>45</a:t>
            </a:r>
            <a:r>
              <a:rPr sz="1050" spc="-30">
                <a:latin typeface="Arial"/>
                <a:cs typeface="Arial"/>
              </a:rPr>
              <a:t> </a:t>
            </a:r>
            <a:r>
              <a:rPr sz="1050" spc="-38">
                <a:latin typeface="Arial"/>
                <a:cs typeface="Arial"/>
              </a:rPr>
              <a:t>48</a:t>
            </a:r>
            <a:r>
              <a:rPr sz="1050" spc="-30">
                <a:latin typeface="Arial"/>
                <a:cs typeface="Arial"/>
              </a:rPr>
              <a:t> </a:t>
            </a:r>
            <a:r>
              <a:rPr sz="1050" spc="-38">
                <a:latin typeface="Arial"/>
                <a:cs typeface="Arial"/>
              </a:rPr>
              <a:t>51</a:t>
            </a:r>
            <a:r>
              <a:rPr sz="1050" spc="-30">
                <a:latin typeface="Arial"/>
                <a:cs typeface="Arial"/>
              </a:rPr>
              <a:t> </a:t>
            </a:r>
            <a:r>
              <a:rPr sz="1050" spc="-38">
                <a:latin typeface="Arial"/>
                <a:cs typeface="Arial"/>
              </a:rPr>
              <a:t>54</a:t>
            </a:r>
            <a:r>
              <a:rPr sz="1050" spc="-26">
                <a:latin typeface="Arial"/>
                <a:cs typeface="Arial"/>
              </a:rPr>
              <a:t> </a:t>
            </a:r>
            <a:r>
              <a:rPr sz="1050" spc="-38">
                <a:latin typeface="Arial"/>
                <a:cs typeface="Arial"/>
              </a:rPr>
              <a:t>57</a:t>
            </a:r>
            <a:r>
              <a:rPr sz="1050" spc="-30">
                <a:latin typeface="Arial"/>
                <a:cs typeface="Arial"/>
              </a:rPr>
              <a:t> </a:t>
            </a:r>
            <a:r>
              <a:rPr sz="1050" spc="-38">
                <a:latin typeface="Arial"/>
                <a:cs typeface="Arial"/>
              </a:rPr>
              <a:t>60</a:t>
            </a:r>
            <a:r>
              <a:rPr sz="1050" spc="-30">
                <a:latin typeface="Arial"/>
                <a:cs typeface="Arial"/>
              </a:rPr>
              <a:t> </a:t>
            </a:r>
            <a:r>
              <a:rPr sz="1050" spc="-38">
                <a:latin typeface="Arial"/>
                <a:cs typeface="Arial"/>
              </a:rPr>
              <a:t>63</a:t>
            </a:r>
            <a:r>
              <a:rPr sz="1050" spc="-26">
                <a:latin typeface="Arial"/>
                <a:cs typeface="Arial"/>
              </a:rPr>
              <a:t> </a:t>
            </a:r>
            <a:r>
              <a:rPr sz="1050" spc="-38">
                <a:latin typeface="Arial"/>
                <a:cs typeface="Arial"/>
              </a:rPr>
              <a:t>66</a:t>
            </a:r>
            <a:r>
              <a:rPr sz="1050" spc="-30">
                <a:latin typeface="Arial"/>
                <a:cs typeface="Arial"/>
              </a:rPr>
              <a:t> </a:t>
            </a:r>
            <a:r>
              <a:rPr sz="1050" spc="-38">
                <a:latin typeface="Arial"/>
                <a:cs typeface="Arial"/>
              </a:rPr>
              <a:t>69</a:t>
            </a:r>
            <a:r>
              <a:rPr sz="1050" spc="-30">
                <a:latin typeface="Arial"/>
                <a:cs typeface="Arial"/>
              </a:rPr>
              <a:t> </a:t>
            </a:r>
            <a:r>
              <a:rPr sz="1050" spc="-38">
                <a:latin typeface="Arial"/>
                <a:cs typeface="Arial"/>
              </a:rPr>
              <a:t>72</a:t>
            </a:r>
            <a:r>
              <a:rPr sz="1050" spc="-30">
                <a:latin typeface="Arial"/>
                <a:cs typeface="Arial"/>
              </a:rPr>
              <a:t> </a:t>
            </a:r>
            <a:r>
              <a:rPr sz="1050" spc="-19">
                <a:latin typeface="Arial"/>
                <a:cs typeface="Arial"/>
              </a:rPr>
              <a:t>75</a:t>
            </a:r>
            <a:endParaRPr sz="1050">
              <a:latin typeface="Arial"/>
              <a:cs typeface="Arial"/>
            </a:endParaRPr>
          </a:p>
          <a:p>
            <a:pPr marL="2054543">
              <a:spcBef>
                <a:spcPts val="259"/>
              </a:spcBef>
            </a:pPr>
            <a:r>
              <a:rPr sz="1050" b="1" spc="-8">
                <a:latin typeface="Arial"/>
                <a:cs typeface="Arial"/>
              </a:rPr>
              <a:t>Months</a:t>
            </a:r>
            <a:endParaRPr sz="1050">
              <a:latin typeface="Arial"/>
              <a:cs typeface="Arial"/>
            </a:endParaRPr>
          </a:p>
        </p:txBody>
      </p:sp>
      <p:grpSp>
        <p:nvGrpSpPr>
          <p:cNvPr id="66" name="object 66"/>
          <p:cNvGrpSpPr/>
          <p:nvPr/>
        </p:nvGrpSpPr>
        <p:grpSpPr>
          <a:xfrm>
            <a:off x="1190868" y="1202388"/>
            <a:ext cx="4209574" cy="2080260"/>
            <a:chOff x="1587823" y="1600009"/>
            <a:chExt cx="5612765" cy="2773680"/>
          </a:xfrm>
        </p:grpSpPr>
        <p:sp>
          <p:nvSpPr>
            <p:cNvPr id="67" name="object 67"/>
            <p:cNvSpPr/>
            <p:nvPr/>
          </p:nvSpPr>
          <p:spPr>
            <a:xfrm>
              <a:off x="1631441" y="1642110"/>
              <a:ext cx="2627630" cy="2722245"/>
            </a:xfrm>
            <a:custGeom>
              <a:avLst/>
              <a:gdLst/>
              <a:ahLst/>
              <a:cxnLst/>
              <a:rect l="l" t="t" r="r" b="b"/>
              <a:pathLst>
                <a:path w="2627629" h="2722245">
                  <a:moveTo>
                    <a:pt x="2627376" y="2721864"/>
                  </a:moveTo>
                  <a:lnTo>
                    <a:pt x="2366149" y="2721864"/>
                  </a:lnTo>
                  <a:lnTo>
                    <a:pt x="2366149" y="2623820"/>
                  </a:lnTo>
                  <a:lnTo>
                    <a:pt x="2122970" y="2623820"/>
                  </a:lnTo>
                  <a:lnTo>
                    <a:pt x="2122970" y="2593606"/>
                  </a:lnTo>
                  <a:lnTo>
                    <a:pt x="2106764" y="2593606"/>
                  </a:lnTo>
                  <a:lnTo>
                    <a:pt x="2106764" y="2582176"/>
                  </a:lnTo>
                  <a:lnTo>
                    <a:pt x="2093137" y="2582176"/>
                  </a:lnTo>
                  <a:lnTo>
                    <a:pt x="2093137" y="2571851"/>
                  </a:lnTo>
                  <a:lnTo>
                    <a:pt x="2061451" y="2571851"/>
                  </a:lnTo>
                  <a:lnTo>
                    <a:pt x="2061451" y="2557856"/>
                  </a:lnTo>
                  <a:lnTo>
                    <a:pt x="2019071" y="2557856"/>
                  </a:lnTo>
                  <a:lnTo>
                    <a:pt x="2019071" y="2540533"/>
                  </a:lnTo>
                  <a:lnTo>
                    <a:pt x="2011705" y="2540533"/>
                  </a:lnTo>
                  <a:lnTo>
                    <a:pt x="2011705" y="2524683"/>
                  </a:lnTo>
                  <a:lnTo>
                    <a:pt x="2003971" y="2524683"/>
                  </a:lnTo>
                  <a:lnTo>
                    <a:pt x="2003971" y="2502941"/>
                  </a:lnTo>
                  <a:lnTo>
                    <a:pt x="1953488" y="2502941"/>
                  </a:lnTo>
                  <a:lnTo>
                    <a:pt x="1953488" y="2476030"/>
                  </a:lnTo>
                  <a:lnTo>
                    <a:pt x="1946122" y="2476030"/>
                  </a:lnTo>
                  <a:lnTo>
                    <a:pt x="1946122" y="2463863"/>
                  </a:lnTo>
                  <a:lnTo>
                    <a:pt x="1885695" y="2463863"/>
                  </a:lnTo>
                  <a:lnTo>
                    <a:pt x="1885695" y="2445067"/>
                  </a:lnTo>
                  <a:lnTo>
                    <a:pt x="1758950" y="2445067"/>
                  </a:lnTo>
                  <a:lnTo>
                    <a:pt x="1758950" y="2433650"/>
                  </a:lnTo>
                  <a:lnTo>
                    <a:pt x="1742744" y="2433650"/>
                  </a:lnTo>
                  <a:lnTo>
                    <a:pt x="1742744" y="2410790"/>
                  </a:lnTo>
                  <a:lnTo>
                    <a:pt x="1673110" y="2410790"/>
                  </a:lnTo>
                  <a:lnTo>
                    <a:pt x="1673110" y="2393467"/>
                  </a:lnTo>
                  <a:lnTo>
                    <a:pt x="1620786" y="2393467"/>
                  </a:lnTo>
                  <a:lnTo>
                    <a:pt x="1620786" y="2376144"/>
                  </a:lnTo>
                  <a:lnTo>
                    <a:pt x="1486306" y="2376144"/>
                  </a:lnTo>
                  <a:lnTo>
                    <a:pt x="1486306" y="2354770"/>
                  </a:lnTo>
                  <a:lnTo>
                    <a:pt x="1450936" y="2354770"/>
                  </a:lnTo>
                  <a:lnTo>
                    <a:pt x="1450936" y="2324912"/>
                  </a:lnTo>
                  <a:lnTo>
                    <a:pt x="1417408" y="2324912"/>
                  </a:lnTo>
                  <a:lnTo>
                    <a:pt x="1417408" y="2312390"/>
                  </a:lnTo>
                  <a:lnTo>
                    <a:pt x="1369872" y="2312390"/>
                  </a:lnTo>
                  <a:lnTo>
                    <a:pt x="1369872" y="2295067"/>
                  </a:lnTo>
                  <a:lnTo>
                    <a:pt x="1334503" y="2295067"/>
                  </a:lnTo>
                  <a:lnTo>
                    <a:pt x="1334503" y="2270366"/>
                  </a:lnTo>
                  <a:lnTo>
                    <a:pt x="1315720" y="2270366"/>
                  </a:lnTo>
                  <a:lnTo>
                    <a:pt x="1315720" y="2224303"/>
                  </a:lnTo>
                  <a:lnTo>
                    <a:pt x="1299870" y="2224303"/>
                  </a:lnTo>
                  <a:lnTo>
                    <a:pt x="1299870" y="2176754"/>
                  </a:lnTo>
                  <a:lnTo>
                    <a:pt x="1228394" y="2176754"/>
                  </a:lnTo>
                  <a:lnTo>
                    <a:pt x="1209598" y="2176754"/>
                  </a:lnTo>
                  <a:lnTo>
                    <a:pt x="1209598" y="2130679"/>
                  </a:lnTo>
                  <a:lnTo>
                    <a:pt x="1200759" y="2130679"/>
                  </a:lnTo>
                  <a:lnTo>
                    <a:pt x="1200759" y="2098624"/>
                  </a:lnTo>
                  <a:lnTo>
                    <a:pt x="1181595" y="2098624"/>
                  </a:lnTo>
                  <a:lnTo>
                    <a:pt x="1181595" y="2074659"/>
                  </a:lnTo>
                  <a:lnTo>
                    <a:pt x="1154709" y="2074659"/>
                  </a:lnTo>
                  <a:lnTo>
                    <a:pt x="1154709" y="2038172"/>
                  </a:lnTo>
                  <a:lnTo>
                    <a:pt x="1127442" y="2038172"/>
                  </a:lnTo>
                  <a:lnTo>
                    <a:pt x="1127442" y="2021217"/>
                  </a:lnTo>
                  <a:lnTo>
                    <a:pt x="1075118" y="2021217"/>
                  </a:lnTo>
                  <a:lnTo>
                    <a:pt x="1075118" y="2004999"/>
                  </a:lnTo>
                  <a:lnTo>
                    <a:pt x="1045273" y="2004999"/>
                  </a:lnTo>
                  <a:lnTo>
                    <a:pt x="1045273" y="1979942"/>
                  </a:lnTo>
                  <a:lnTo>
                    <a:pt x="1009904" y="1979942"/>
                  </a:lnTo>
                  <a:lnTo>
                    <a:pt x="1009904" y="1955977"/>
                  </a:lnTo>
                  <a:lnTo>
                    <a:pt x="989266" y="1955977"/>
                  </a:lnTo>
                  <a:lnTo>
                    <a:pt x="989266" y="1918385"/>
                  </a:lnTo>
                  <a:lnTo>
                    <a:pt x="965326" y="1918385"/>
                  </a:lnTo>
                  <a:lnTo>
                    <a:pt x="965326" y="1864944"/>
                  </a:lnTo>
                  <a:lnTo>
                    <a:pt x="949845" y="1864944"/>
                  </a:lnTo>
                  <a:lnTo>
                    <a:pt x="949845" y="1838782"/>
                  </a:lnTo>
                  <a:lnTo>
                    <a:pt x="930325" y="1838782"/>
                  </a:lnTo>
                  <a:lnTo>
                    <a:pt x="930325" y="1800821"/>
                  </a:lnTo>
                  <a:lnTo>
                    <a:pt x="913371" y="1800821"/>
                  </a:lnTo>
                  <a:lnTo>
                    <a:pt x="913371" y="1762112"/>
                  </a:lnTo>
                  <a:lnTo>
                    <a:pt x="898270" y="1762112"/>
                  </a:lnTo>
                  <a:lnTo>
                    <a:pt x="898270" y="1729308"/>
                  </a:lnTo>
                  <a:lnTo>
                    <a:pt x="874318" y="1729308"/>
                  </a:lnTo>
                  <a:lnTo>
                    <a:pt x="874318" y="1698358"/>
                  </a:lnTo>
                  <a:lnTo>
                    <a:pt x="862533" y="1698358"/>
                  </a:lnTo>
                  <a:lnTo>
                    <a:pt x="862533" y="1641220"/>
                  </a:lnTo>
                  <a:lnTo>
                    <a:pt x="849261" y="1641220"/>
                  </a:lnTo>
                  <a:lnTo>
                    <a:pt x="849261" y="1605838"/>
                  </a:lnTo>
                  <a:lnTo>
                    <a:pt x="838949" y="1605838"/>
                  </a:lnTo>
                  <a:lnTo>
                    <a:pt x="838949" y="1556829"/>
                  </a:lnTo>
                  <a:lnTo>
                    <a:pt x="825309" y="1556829"/>
                  </a:lnTo>
                  <a:lnTo>
                    <a:pt x="825309" y="1515541"/>
                  </a:lnTo>
                  <a:lnTo>
                    <a:pt x="798055" y="1515541"/>
                  </a:lnTo>
                  <a:lnTo>
                    <a:pt x="798055" y="1485696"/>
                  </a:lnTo>
                  <a:lnTo>
                    <a:pt x="787730" y="1485696"/>
                  </a:lnTo>
                  <a:lnTo>
                    <a:pt x="787730" y="1443672"/>
                  </a:lnTo>
                  <a:lnTo>
                    <a:pt x="774839" y="1443672"/>
                  </a:lnTo>
                  <a:lnTo>
                    <a:pt x="774839" y="1411605"/>
                  </a:lnTo>
                  <a:lnTo>
                    <a:pt x="747941" y="1411605"/>
                  </a:lnTo>
                  <a:lnTo>
                    <a:pt x="747941" y="1361122"/>
                  </a:lnTo>
                  <a:lnTo>
                    <a:pt x="735050" y="1361122"/>
                  </a:lnTo>
                  <a:lnTo>
                    <a:pt x="735050" y="1301038"/>
                  </a:lnTo>
                  <a:lnTo>
                    <a:pt x="714413" y="1301038"/>
                  </a:lnTo>
                  <a:lnTo>
                    <a:pt x="714413" y="1271549"/>
                  </a:lnTo>
                  <a:lnTo>
                    <a:pt x="701890" y="1271549"/>
                  </a:lnTo>
                  <a:lnTo>
                    <a:pt x="701890" y="1213319"/>
                  </a:lnTo>
                  <a:lnTo>
                    <a:pt x="684568" y="1213319"/>
                  </a:lnTo>
                  <a:lnTo>
                    <a:pt x="684568" y="1183093"/>
                  </a:lnTo>
                  <a:lnTo>
                    <a:pt x="673150" y="1183093"/>
                  </a:lnTo>
                  <a:lnTo>
                    <a:pt x="673150" y="1124127"/>
                  </a:lnTo>
                  <a:lnTo>
                    <a:pt x="652513" y="1124127"/>
                  </a:lnTo>
                  <a:lnTo>
                    <a:pt x="652513" y="1083957"/>
                  </a:lnTo>
                  <a:lnTo>
                    <a:pt x="642937" y="1083957"/>
                  </a:lnTo>
                  <a:lnTo>
                    <a:pt x="642937" y="1019086"/>
                  </a:lnTo>
                  <a:lnTo>
                    <a:pt x="631507" y="1019086"/>
                  </a:lnTo>
                  <a:lnTo>
                    <a:pt x="631507" y="984440"/>
                  </a:lnTo>
                  <a:lnTo>
                    <a:pt x="605726" y="984440"/>
                  </a:lnTo>
                  <a:lnTo>
                    <a:pt x="605726" y="929157"/>
                  </a:lnTo>
                  <a:lnTo>
                    <a:pt x="588035" y="929157"/>
                  </a:lnTo>
                  <a:lnTo>
                    <a:pt x="588035" y="908151"/>
                  </a:lnTo>
                  <a:lnTo>
                    <a:pt x="572935" y="908151"/>
                  </a:lnTo>
                  <a:lnTo>
                    <a:pt x="572935" y="844016"/>
                  </a:lnTo>
                  <a:lnTo>
                    <a:pt x="556717" y="844016"/>
                  </a:lnTo>
                  <a:lnTo>
                    <a:pt x="556717" y="814895"/>
                  </a:lnTo>
                  <a:lnTo>
                    <a:pt x="548246" y="814895"/>
                  </a:lnTo>
                  <a:lnTo>
                    <a:pt x="548246" y="743762"/>
                  </a:lnTo>
                  <a:lnTo>
                    <a:pt x="532764" y="743762"/>
                  </a:lnTo>
                  <a:lnTo>
                    <a:pt x="532764" y="716127"/>
                  </a:lnTo>
                  <a:lnTo>
                    <a:pt x="522452" y="716127"/>
                  </a:lnTo>
                  <a:lnTo>
                    <a:pt x="522452" y="646836"/>
                  </a:lnTo>
                  <a:lnTo>
                    <a:pt x="506615" y="646836"/>
                  </a:lnTo>
                  <a:lnTo>
                    <a:pt x="506615" y="613663"/>
                  </a:lnTo>
                  <a:lnTo>
                    <a:pt x="485241" y="613663"/>
                  </a:lnTo>
                  <a:lnTo>
                    <a:pt x="485241" y="581964"/>
                  </a:lnTo>
                  <a:lnTo>
                    <a:pt x="465340" y="581964"/>
                  </a:lnTo>
                  <a:lnTo>
                    <a:pt x="465340" y="552107"/>
                  </a:lnTo>
                  <a:lnTo>
                    <a:pt x="453555" y="552107"/>
                  </a:lnTo>
                  <a:lnTo>
                    <a:pt x="453555" y="504570"/>
                  </a:lnTo>
                  <a:lnTo>
                    <a:pt x="435863" y="504570"/>
                  </a:lnTo>
                  <a:lnTo>
                    <a:pt x="435863" y="461073"/>
                  </a:lnTo>
                  <a:lnTo>
                    <a:pt x="399389" y="461073"/>
                  </a:lnTo>
                  <a:lnTo>
                    <a:pt x="399389" y="420535"/>
                  </a:lnTo>
                  <a:lnTo>
                    <a:pt x="389077" y="420535"/>
                  </a:lnTo>
                  <a:lnTo>
                    <a:pt x="389077" y="386626"/>
                  </a:lnTo>
                  <a:lnTo>
                    <a:pt x="365493" y="386626"/>
                  </a:lnTo>
                  <a:lnTo>
                    <a:pt x="365493" y="335394"/>
                  </a:lnTo>
                  <a:lnTo>
                    <a:pt x="341185" y="335394"/>
                  </a:lnTo>
                  <a:lnTo>
                    <a:pt x="341185" y="296697"/>
                  </a:lnTo>
                  <a:lnTo>
                    <a:pt x="330123" y="296697"/>
                  </a:lnTo>
                  <a:lnTo>
                    <a:pt x="330123" y="248780"/>
                  </a:lnTo>
                  <a:lnTo>
                    <a:pt x="313918" y="248780"/>
                  </a:lnTo>
                  <a:lnTo>
                    <a:pt x="313918" y="218922"/>
                  </a:lnTo>
                  <a:lnTo>
                    <a:pt x="281127" y="218922"/>
                  </a:lnTo>
                  <a:lnTo>
                    <a:pt x="281127" y="207505"/>
                  </a:lnTo>
                  <a:lnTo>
                    <a:pt x="238378" y="207505"/>
                  </a:lnTo>
                  <a:lnTo>
                    <a:pt x="238378" y="189077"/>
                  </a:lnTo>
                  <a:lnTo>
                    <a:pt x="215544" y="189077"/>
                  </a:lnTo>
                  <a:lnTo>
                    <a:pt x="215544" y="177647"/>
                  </a:lnTo>
                  <a:lnTo>
                    <a:pt x="165798" y="177647"/>
                  </a:lnTo>
                  <a:lnTo>
                    <a:pt x="165798" y="153695"/>
                  </a:lnTo>
                  <a:lnTo>
                    <a:pt x="140373" y="153695"/>
                  </a:lnTo>
                  <a:lnTo>
                    <a:pt x="140373" y="145948"/>
                  </a:lnTo>
                  <a:lnTo>
                    <a:pt x="116433" y="145948"/>
                  </a:lnTo>
                  <a:lnTo>
                    <a:pt x="116433" y="111671"/>
                  </a:lnTo>
                  <a:lnTo>
                    <a:pt x="81432" y="111671"/>
                  </a:lnTo>
                  <a:lnTo>
                    <a:pt x="81432" y="96939"/>
                  </a:lnTo>
                  <a:lnTo>
                    <a:pt x="51587" y="96939"/>
                  </a:lnTo>
                  <a:lnTo>
                    <a:pt x="51587" y="71869"/>
                  </a:lnTo>
                  <a:lnTo>
                    <a:pt x="34632" y="71869"/>
                  </a:lnTo>
                  <a:lnTo>
                    <a:pt x="34632" y="47180"/>
                  </a:lnTo>
                  <a:lnTo>
                    <a:pt x="21005" y="47180"/>
                  </a:lnTo>
                  <a:lnTo>
                    <a:pt x="21005" y="23583"/>
                  </a:lnTo>
                  <a:lnTo>
                    <a:pt x="0" y="23583"/>
                  </a:lnTo>
                  <a:lnTo>
                    <a:pt x="0" y="0"/>
                  </a:lnTo>
                </a:path>
              </a:pathLst>
            </a:custGeom>
            <a:ln w="19050">
              <a:solidFill>
                <a:srgbClr val="FF0000"/>
              </a:solidFill>
            </a:ln>
          </p:spPr>
          <p:txBody>
            <a:bodyPr wrap="square" lIns="0" tIns="0" rIns="0" bIns="0" rtlCol="0"/>
            <a:lstStyle/>
            <a:p>
              <a:endParaRPr sz="1800"/>
            </a:p>
          </p:txBody>
        </p:sp>
        <p:sp>
          <p:nvSpPr>
            <p:cNvPr id="68" name="object 68"/>
            <p:cNvSpPr/>
            <p:nvPr/>
          </p:nvSpPr>
          <p:spPr>
            <a:xfrm>
              <a:off x="1613155" y="1642110"/>
              <a:ext cx="5577840" cy="2592705"/>
            </a:xfrm>
            <a:custGeom>
              <a:avLst/>
              <a:gdLst/>
              <a:ahLst/>
              <a:cxnLst/>
              <a:rect l="l" t="t" r="r" b="b"/>
              <a:pathLst>
                <a:path w="5577840" h="2592704">
                  <a:moveTo>
                    <a:pt x="5577840" y="2592324"/>
                  </a:moveTo>
                  <a:lnTo>
                    <a:pt x="4766792" y="2592324"/>
                  </a:lnTo>
                  <a:lnTo>
                    <a:pt x="4766792" y="2561742"/>
                  </a:lnTo>
                  <a:lnTo>
                    <a:pt x="4200423" y="2561742"/>
                  </a:lnTo>
                  <a:lnTo>
                    <a:pt x="4200423" y="2535948"/>
                  </a:lnTo>
                  <a:lnTo>
                    <a:pt x="3352520" y="2535948"/>
                  </a:lnTo>
                  <a:lnTo>
                    <a:pt x="3352520" y="2513838"/>
                  </a:lnTo>
                  <a:lnTo>
                    <a:pt x="3191129" y="2513838"/>
                  </a:lnTo>
                  <a:lnTo>
                    <a:pt x="3191129" y="2489149"/>
                  </a:lnTo>
                  <a:lnTo>
                    <a:pt x="3158324" y="2489149"/>
                  </a:lnTo>
                  <a:lnTo>
                    <a:pt x="3158324" y="2469248"/>
                  </a:lnTo>
                  <a:lnTo>
                    <a:pt x="3135490" y="2469248"/>
                  </a:lnTo>
                  <a:lnTo>
                    <a:pt x="3135490" y="2446401"/>
                  </a:lnTo>
                  <a:lnTo>
                    <a:pt x="2775102" y="2446401"/>
                  </a:lnTo>
                  <a:lnTo>
                    <a:pt x="2566898" y="2446401"/>
                  </a:lnTo>
                  <a:lnTo>
                    <a:pt x="2566898" y="2414346"/>
                  </a:lnTo>
                  <a:lnTo>
                    <a:pt x="2182571" y="2414346"/>
                  </a:lnTo>
                  <a:lnTo>
                    <a:pt x="2182571" y="2397391"/>
                  </a:lnTo>
                  <a:lnTo>
                    <a:pt x="2109241" y="2397391"/>
                  </a:lnTo>
                  <a:lnTo>
                    <a:pt x="2109241" y="2377859"/>
                  </a:lnTo>
                  <a:lnTo>
                    <a:pt x="2086394" y="2377859"/>
                  </a:lnTo>
                  <a:lnTo>
                    <a:pt x="2086394" y="2361285"/>
                  </a:lnTo>
                  <a:lnTo>
                    <a:pt x="2024849" y="2361285"/>
                  </a:lnTo>
                  <a:lnTo>
                    <a:pt x="2024849" y="2346540"/>
                  </a:lnTo>
                  <a:lnTo>
                    <a:pt x="1963318" y="2346540"/>
                  </a:lnTo>
                  <a:lnTo>
                    <a:pt x="1963318" y="2311908"/>
                  </a:lnTo>
                  <a:lnTo>
                    <a:pt x="1950783" y="2311908"/>
                  </a:lnTo>
                  <a:lnTo>
                    <a:pt x="1950783" y="2293848"/>
                  </a:lnTo>
                  <a:lnTo>
                    <a:pt x="1880400" y="2293848"/>
                  </a:lnTo>
                  <a:lnTo>
                    <a:pt x="1880400" y="2280945"/>
                  </a:lnTo>
                  <a:lnTo>
                    <a:pt x="1843557" y="2280945"/>
                  </a:lnTo>
                  <a:lnTo>
                    <a:pt x="1843557" y="2261793"/>
                  </a:lnTo>
                  <a:lnTo>
                    <a:pt x="1746643" y="2261793"/>
                  </a:lnTo>
                  <a:lnTo>
                    <a:pt x="1746643" y="2250363"/>
                  </a:lnTo>
                  <a:lnTo>
                    <a:pt x="1674787" y="2250363"/>
                  </a:lnTo>
                  <a:lnTo>
                    <a:pt x="1674787" y="2169299"/>
                  </a:lnTo>
                  <a:lnTo>
                    <a:pt x="1632038" y="2169299"/>
                  </a:lnTo>
                  <a:lnTo>
                    <a:pt x="1632038" y="2136140"/>
                  </a:lnTo>
                  <a:lnTo>
                    <a:pt x="1602562" y="2136140"/>
                  </a:lnTo>
                  <a:lnTo>
                    <a:pt x="1602562" y="2081593"/>
                  </a:lnTo>
                  <a:lnTo>
                    <a:pt x="1576400" y="2081593"/>
                  </a:lnTo>
                  <a:lnTo>
                    <a:pt x="1576400" y="2051748"/>
                  </a:lnTo>
                  <a:lnTo>
                    <a:pt x="1496809" y="2051748"/>
                  </a:lnTo>
                  <a:lnTo>
                    <a:pt x="1496809" y="1987994"/>
                  </a:lnTo>
                  <a:lnTo>
                    <a:pt x="1475803" y="1987994"/>
                  </a:lnTo>
                  <a:lnTo>
                    <a:pt x="1475803" y="1967001"/>
                  </a:lnTo>
                  <a:lnTo>
                    <a:pt x="1445590" y="1967001"/>
                  </a:lnTo>
                  <a:lnTo>
                    <a:pt x="1445590" y="1952625"/>
                  </a:lnTo>
                  <a:lnTo>
                    <a:pt x="1394739" y="1952625"/>
                  </a:lnTo>
                  <a:lnTo>
                    <a:pt x="1394739" y="1890725"/>
                  </a:lnTo>
                  <a:lnTo>
                    <a:pt x="1359725" y="1890725"/>
                  </a:lnTo>
                  <a:lnTo>
                    <a:pt x="1359725" y="1795284"/>
                  </a:lnTo>
                  <a:lnTo>
                    <a:pt x="1331353" y="1795284"/>
                  </a:lnTo>
                  <a:lnTo>
                    <a:pt x="1331353" y="1754009"/>
                  </a:lnTo>
                  <a:lnTo>
                    <a:pt x="1276451" y="1754009"/>
                  </a:lnTo>
                  <a:lnTo>
                    <a:pt x="1276451" y="1724533"/>
                  </a:lnTo>
                  <a:lnTo>
                    <a:pt x="1256918" y="1724533"/>
                  </a:lnTo>
                  <a:lnTo>
                    <a:pt x="1256918" y="1678838"/>
                  </a:lnTo>
                  <a:lnTo>
                    <a:pt x="1221917" y="1678838"/>
                  </a:lnTo>
                  <a:lnTo>
                    <a:pt x="1221917" y="1656727"/>
                  </a:lnTo>
                  <a:lnTo>
                    <a:pt x="1213434" y="1656727"/>
                  </a:lnTo>
                  <a:lnTo>
                    <a:pt x="1213434" y="1636458"/>
                  </a:lnTo>
                  <a:lnTo>
                    <a:pt x="1197228" y="1636458"/>
                  </a:lnTo>
                  <a:lnTo>
                    <a:pt x="1197228" y="1610296"/>
                  </a:lnTo>
                  <a:lnTo>
                    <a:pt x="1164424" y="1610296"/>
                  </a:lnTo>
                  <a:lnTo>
                    <a:pt x="1164424" y="1591868"/>
                  </a:lnTo>
                  <a:lnTo>
                    <a:pt x="1150429" y="1591868"/>
                  </a:lnTo>
                  <a:lnTo>
                    <a:pt x="1150429" y="1560550"/>
                  </a:lnTo>
                  <a:lnTo>
                    <a:pt x="1110627" y="1560550"/>
                  </a:lnTo>
                  <a:lnTo>
                    <a:pt x="1110627" y="1529969"/>
                  </a:lnTo>
                  <a:lnTo>
                    <a:pt x="1088885" y="1529969"/>
                  </a:lnTo>
                  <a:lnTo>
                    <a:pt x="1088885" y="1496809"/>
                  </a:lnTo>
                  <a:lnTo>
                    <a:pt x="996391" y="1496809"/>
                  </a:lnTo>
                  <a:lnTo>
                    <a:pt x="996391" y="1465846"/>
                  </a:lnTo>
                  <a:lnTo>
                    <a:pt x="953287" y="1465846"/>
                  </a:lnTo>
                  <a:lnTo>
                    <a:pt x="953287" y="1444472"/>
                  </a:lnTo>
                  <a:lnTo>
                    <a:pt x="916431" y="1444472"/>
                  </a:lnTo>
                  <a:lnTo>
                    <a:pt x="916431" y="1368196"/>
                  </a:lnTo>
                  <a:lnTo>
                    <a:pt x="881062" y="1368196"/>
                  </a:lnTo>
                  <a:lnTo>
                    <a:pt x="881062" y="1306664"/>
                  </a:lnTo>
                  <a:lnTo>
                    <a:pt x="860793" y="1306664"/>
                  </a:lnTo>
                  <a:lnTo>
                    <a:pt x="860793" y="1240332"/>
                  </a:lnTo>
                  <a:lnTo>
                    <a:pt x="825792" y="1240332"/>
                  </a:lnTo>
                  <a:lnTo>
                    <a:pt x="825792" y="1155585"/>
                  </a:lnTo>
                  <a:lnTo>
                    <a:pt x="764247" y="1155585"/>
                  </a:lnTo>
                  <a:lnTo>
                    <a:pt x="764247" y="1116152"/>
                  </a:lnTo>
                  <a:lnTo>
                    <a:pt x="737717" y="1116152"/>
                  </a:lnTo>
                  <a:lnTo>
                    <a:pt x="737717" y="1066406"/>
                  </a:lnTo>
                  <a:lnTo>
                    <a:pt x="722604" y="1066406"/>
                  </a:lnTo>
                  <a:lnTo>
                    <a:pt x="722604" y="1049451"/>
                  </a:lnTo>
                  <a:lnTo>
                    <a:pt x="711555" y="1049451"/>
                  </a:lnTo>
                  <a:lnTo>
                    <a:pt x="711555" y="982395"/>
                  </a:lnTo>
                  <a:lnTo>
                    <a:pt x="666597" y="982395"/>
                  </a:lnTo>
                  <a:lnTo>
                    <a:pt x="666597" y="918273"/>
                  </a:lnTo>
                  <a:lnTo>
                    <a:pt x="654443" y="918273"/>
                  </a:lnTo>
                  <a:lnTo>
                    <a:pt x="654443" y="887323"/>
                  </a:lnTo>
                  <a:lnTo>
                    <a:pt x="628281" y="887323"/>
                  </a:lnTo>
                  <a:lnTo>
                    <a:pt x="628281" y="840524"/>
                  </a:lnTo>
                  <a:lnTo>
                    <a:pt x="615378" y="840524"/>
                  </a:lnTo>
                  <a:lnTo>
                    <a:pt x="615378" y="776770"/>
                  </a:lnTo>
                  <a:lnTo>
                    <a:pt x="590689" y="776770"/>
                  </a:lnTo>
                  <a:lnTo>
                    <a:pt x="590689" y="716343"/>
                  </a:lnTo>
                  <a:lnTo>
                    <a:pt x="563791" y="716343"/>
                  </a:lnTo>
                  <a:lnTo>
                    <a:pt x="563791" y="665124"/>
                  </a:lnTo>
                  <a:lnTo>
                    <a:pt x="539838" y="665124"/>
                  </a:lnTo>
                  <a:lnTo>
                    <a:pt x="539838" y="609117"/>
                  </a:lnTo>
                  <a:lnTo>
                    <a:pt x="515150" y="609117"/>
                  </a:lnTo>
                  <a:lnTo>
                    <a:pt x="515150" y="551992"/>
                  </a:lnTo>
                  <a:lnTo>
                    <a:pt x="491197" y="551992"/>
                  </a:lnTo>
                  <a:lnTo>
                    <a:pt x="491197" y="481622"/>
                  </a:lnTo>
                  <a:lnTo>
                    <a:pt x="474243" y="481622"/>
                  </a:lnTo>
                  <a:lnTo>
                    <a:pt x="474243" y="386549"/>
                  </a:lnTo>
                  <a:lnTo>
                    <a:pt x="452500" y="386549"/>
                  </a:lnTo>
                  <a:lnTo>
                    <a:pt x="452500" y="346748"/>
                  </a:lnTo>
                  <a:lnTo>
                    <a:pt x="424129" y="346748"/>
                  </a:lnTo>
                  <a:lnTo>
                    <a:pt x="424129" y="288531"/>
                  </a:lnTo>
                  <a:lnTo>
                    <a:pt x="391706" y="288531"/>
                  </a:lnTo>
                  <a:lnTo>
                    <a:pt x="391706" y="227723"/>
                  </a:lnTo>
                  <a:lnTo>
                    <a:pt x="372173" y="227723"/>
                  </a:lnTo>
                  <a:lnTo>
                    <a:pt x="372173" y="169506"/>
                  </a:lnTo>
                  <a:lnTo>
                    <a:pt x="295897" y="169506"/>
                  </a:lnTo>
                  <a:lnTo>
                    <a:pt x="295897" y="137820"/>
                  </a:lnTo>
                  <a:lnTo>
                    <a:pt x="207086" y="137820"/>
                  </a:lnTo>
                  <a:lnTo>
                    <a:pt x="207086" y="102438"/>
                  </a:lnTo>
                  <a:lnTo>
                    <a:pt x="158076" y="102438"/>
                  </a:lnTo>
                  <a:lnTo>
                    <a:pt x="158076" y="86233"/>
                  </a:lnTo>
                  <a:lnTo>
                    <a:pt x="125653" y="86233"/>
                  </a:lnTo>
                  <a:lnTo>
                    <a:pt x="125653" y="74066"/>
                  </a:lnTo>
                  <a:lnTo>
                    <a:pt x="108699" y="74066"/>
                  </a:lnTo>
                  <a:lnTo>
                    <a:pt x="108699" y="61163"/>
                  </a:lnTo>
                  <a:lnTo>
                    <a:pt x="42748" y="61163"/>
                  </a:lnTo>
                  <a:lnTo>
                    <a:pt x="42748" y="37211"/>
                  </a:lnTo>
                  <a:lnTo>
                    <a:pt x="25425" y="37211"/>
                  </a:lnTo>
                  <a:lnTo>
                    <a:pt x="25425" y="0"/>
                  </a:lnTo>
                  <a:lnTo>
                    <a:pt x="0" y="0"/>
                  </a:lnTo>
                </a:path>
              </a:pathLst>
            </a:custGeom>
            <a:ln w="19049">
              <a:solidFill>
                <a:srgbClr val="3952A3"/>
              </a:solidFill>
            </a:ln>
          </p:spPr>
          <p:txBody>
            <a:bodyPr wrap="square" lIns="0" tIns="0" rIns="0" bIns="0" rtlCol="0"/>
            <a:lstStyle/>
            <a:p>
              <a:endParaRPr sz="1800"/>
            </a:p>
          </p:txBody>
        </p:sp>
        <p:sp>
          <p:nvSpPr>
            <p:cNvPr id="69" name="object 69"/>
            <p:cNvSpPr/>
            <p:nvPr/>
          </p:nvSpPr>
          <p:spPr>
            <a:xfrm>
              <a:off x="7109460" y="4201667"/>
              <a:ext cx="0" cy="64135"/>
            </a:xfrm>
            <a:custGeom>
              <a:avLst/>
              <a:gdLst/>
              <a:ahLst/>
              <a:cxnLst/>
              <a:rect l="l" t="t" r="r" b="b"/>
              <a:pathLst>
                <a:path h="64135">
                  <a:moveTo>
                    <a:pt x="0" y="0"/>
                  </a:moveTo>
                  <a:lnTo>
                    <a:pt x="0" y="63753"/>
                  </a:lnTo>
                </a:path>
              </a:pathLst>
            </a:custGeom>
            <a:ln w="9525">
              <a:solidFill>
                <a:srgbClr val="3952A3"/>
              </a:solidFill>
            </a:ln>
          </p:spPr>
          <p:txBody>
            <a:bodyPr wrap="square" lIns="0" tIns="0" rIns="0" bIns="0" rtlCol="0"/>
            <a:lstStyle/>
            <a:p>
              <a:endParaRPr sz="1800"/>
            </a:p>
          </p:txBody>
        </p:sp>
        <p:sp>
          <p:nvSpPr>
            <p:cNvPr id="70" name="object 70"/>
            <p:cNvSpPr/>
            <p:nvPr/>
          </p:nvSpPr>
          <p:spPr>
            <a:xfrm>
              <a:off x="7077462" y="4233672"/>
              <a:ext cx="64135" cy="0"/>
            </a:xfrm>
            <a:custGeom>
              <a:avLst/>
              <a:gdLst/>
              <a:ahLst/>
              <a:cxnLst/>
              <a:rect l="l" t="t" r="r" b="b"/>
              <a:pathLst>
                <a:path w="64134">
                  <a:moveTo>
                    <a:pt x="63753" y="0"/>
                  </a:moveTo>
                  <a:lnTo>
                    <a:pt x="0" y="0"/>
                  </a:lnTo>
                </a:path>
              </a:pathLst>
            </a:custGeom>
            <a:ln w="9525">
              <a:solidFill>
                <a:srgbClr val="3952A3"/>
              </a:solidFill>
            </a:ln>
          </p:spPr>
          <p:txBody>
            <a:bodyPr wrap="square" lIns="0" tIns="0" rIns="0" bIns="0" rtlCol="0"/>
            <a:lstStyle/>
            <a:p>
              <a:endParaRPr sz="1800"/>
            </a:p>
          </p:txBody>
        </p:sp>
        <p:sp>
          <p:nvSpPr>
            <p:cNvPr id="71" name="object 71"/>
            <p:cNvSpPr/>
            <p:nvPr/>
          </p:nvSpPr>
          <p:spPr>
            <a:xfrm>
              <a:off x="7068311" y="4201667"/>
              <a:ext cx="0" cy="64135"/>
            </a:xfrm>
            <a:custGeom>
              <a:avLst/>
              <a:gdLst/>
              <a:ahLst/>
              <a:cxnLst/>
              <a:rect l="l" t="t" r="r" b="b"/>
              <a:pathLst>
                <a:path h="64135">
                  <a:moveTo>
                    <a:pt x="0" y="0"/>
                  </a:moveTo>
                  <a:lnTo>
                    <a:pt x="0" y="63753"/>
                  </a:lnTo>
                </a:path>
              </a:pathLst>
            </a:custGeom>
            <a:ln w="9525">
              <a:solidFill>
                <a:srgbClr val="3952A3"/>
              </a:solidFill>
            </a:ln>
          </p:spPr>
          <p:txBody>
            <a:bodyPr wrap="square" lIns="0" tIns="0" rIns="0" bIns="0" rtlCol="0"/>
            <a:lstStyle/>
            <a:p>
              <a:endParaRPr sz="1800"/>
            </a:p>
          </p:txBody>
        </p:sp>
        <p:sp>
          <p:nvSpPr>
            <p:cNvPr id="72" name="object 72"/>
            <p:cNvSpPr/>
            <p:nvPr/>
          </p:nvSpPr>
          <p:spPr>
            <a:xfrm>
              <a:off x="7036314" y="4233672"/>
              <a:ext cx="64135" cy="0"/>
            </a:xfrm>
            <a:custGeom>
              <a:avLst/>
              <a:gdLst/>
              <a:ahLst/>
              <a:cxnLst/>
              <a:rect l="l" t="t" r="r" b="b"/>
              <a:pathLst>
                <a:path w="64134">
                  <a:moveTo>
                    <a:pt x="63753" y="0"/>
                  </a:moveTo>
                  <a:lnTo>
                    <a:pt x="0" y="0"/>
                  </a:lnTo>
                </a:path>
              </a:pathLst>
            </a:custGeom>
            <a:ln w="9525">
              <a:solidFill>
                <a:srgbClr val="3952A3"/>
              </a:solidFill>
            </a:ln>
          </p:spPr>
          <p:txBody>
            <a:bodyPr wrap="square" lIns="0" tIns="0" rIns="0" bIns="0" rtlCol="0"/>
            <a:lstStyle/>
            <a:p>
              <a:endParaRPr sz="1800"/>
            </a:p>
          </p:txBody>
        </p:sp>
        <p:sp>
          <p:nvSpPr>
            <p:cNvPr id="73" name="object 73"/>
            <p:cNvSpPr/>
            <p:nvPr/>
          </p:nvSpPr>
          <p:spPr>
            <a:xfrm>
              <a:off x="6922007" y="4201667"/>
              <a:ext cx="0" cy="64135"/>
            </a:xfrm>
            <a:custGeom>
              <a:avLst/>
              <a:gdLst/>
              <a:ahLst/>
              <a:cxnLst/>
              <a:rect l="l" t="t" r="r" b="b"/>
              <a:pathLst>
                <a:path h="64135">
                  <a:moveTo>
                    <a:pt x="0" y="0"/>
                  </a:moveTo>
                  <a:lnTo>
                    <a:pt x="0" y="63753"/>
                  </a:lnTo>
                </a:path>
              </a:pathLst>
            </a:custGeom>
            <a:ln w="9525">
              <a:solidFill>
                <a:srgbClr val="3952A3"/>
              </a:solidFill>
            </a:ln>
          </p:spPr>
          <p:txBody>
            <a:bodyPr wrap="square" lIns="0" tIns="0" rIns="0" bIns="0" rtlCol="0"/>
            <a:lstStyle/>
            <a:p>
              <a:endParaRPr sz="1800"/>
            </a:p>
          </p:txBody>
        </p:sp>
        <p:sp>
          <p:nvSpPr>
            <p:cNvPr id="74" name="object 74"/>
            <p:cNvSpPr/>
            <p:nvPr/>
          </p:nvSpPr>
          <p:spPr>
            <a:xfrm>
              <a:off x="6891534" y="4233672"/>
              <a:ext cx="64135" cy="0"/>
            </a:xfrm>
            <a:custGeom>
              <a:avLst/>
              <a:gdLst/>
              <a:ahLst/>
              <a:cxnLst/>
              <a:rect l="l" t="t" r="r" b="b"/>
              <a:pathLst>
                <a:path w="64134">
                  <a:moveTo>
                    <a:pt x="63753" y="0"/>
                  </a:moveTo>
                  <a:lnTo>
                    <a:pt x="0" y="0"/>
                  </a:lnTo>
                </a:path>
              </a:pathLst>
            </a:custGeom>
            <a:ln w="9525">
              <a:solidFill>
                <a:srgbClr val="3952A3"/>
              </a:solidFill>
            </a:ln>
          </p:spPr>
          <p:txBody>
            <a:bodyPr wrap="square" lIns="0" tIns="0" rIns="0" bIns="0" rtlCol="0"/>
            <a:lstStyle/>
            <a:p>
              <a:endParaRPr sz="1800"/>
            </a:p>
          </p:txBody>
        </p:sp>
        <p:sp>
          <p:nvSpPr>
            <p:cNvPr id="75" name="object 75"/>
            <p:cNvSpPr/>
            <p:nvPr/>
          </p:nvSpPr>
          <p:spPr>
            <a:xfrm>
              <a:off x="6903719" y="4201667"/>
              <a:ext cx="0" cy="64135"/>
            </a:xfrm>
            <a:custGeom>
              <a:avLst/>
              <a:gdLst/>
              <a:ahLst/>
              <a:cxnLst/>
              <a:rect l="l" t="t" r="r" b="b"/>
              <a:pathLst>
                <a:path h="64135">
                  <a:moveTo>
                    <a:pt x="0" y="0"/>
                  </a:moveTo>
                  <a:lnTo>
                    <a:pt x="0" y="63753"/>
                  </a:lnTo>
                </a:path>
              </a:pathLst>
            </a:custGeom>
            <a:ln w="9525">
              <a:solidFill>
                <a:srgbClr val="3952A3"/>
              </a:solidFill>
            </a:ln>
          </p:spPr>
          <p:txBody>
            <a:bodyPr wrap="square" lIns="0" tIns="0" rIns="0" bIns="0" rtlCol="0"/>
            <a:lstStyle/>
            <a:p>
              <a:endParaRPr sz="1800"/>
            </a:p>
          </p:txBody>
        </p:sp>
        <p:sp>
          <p:nvSpPr>
            <p:cNvPr id="76" name="object 76"/>
            <p:cNvSpPr/>
            <p:nvPr/>
          </p:nvSpPr>
          <p:spPr>
            <a:xfrm>
              <a:off x="6871722" y="4233672"/>
              <a:ext cx="64135" cy="0"/>
            </a:xfrm>
            <a:custGeom>
              <a:avLst/>
              <a:gdLst/>
              <a:ahLst/>
              <a:cxnLst/>
              <a:rect l="l" t="t" r="r" b="b"/>
              <a:pathLst>
                <a:path w="64134">
                  <a:moveTo>
                    <a:pt x="63753" y="0"/>
                  </a:moveTo>
                  <a:lnTo>
                    <a:pt x="0" y="0"/>
                  </a:lnTo>
                </a:path>
              </a:pathLst>
            </a:custGeom>
            <a:ln w="9525">
              <a:solidFill>
                <a:srgbClr val="3952A3"/>
              </a:solidFill>
            </a:ln>
          </p:spPr>
          <p:txBody>
            <a:bodyPr wrap="square" lIns="0" tIns="0" rIns="0" bIns="0" rtlCol="0"/>
            <a:lstStyle/>
            <a:p>
              <a:endParaRPr sz="1800"/>
            </a:p>
          </p:txBody>
        </p:sp>
        <p:sp>
          <p:nvSpPr>
            <p:cNvPr id="77" name="object 77"/>
            <p:cNvSpPr/>
            <p:nvPr/>
          </p:nvSpPr>
          <p:spPr>
            <a:xfrm>
              <a:off x="6883907" y="4201667"/>
              <a:ext cx="0" cy="64135"/>
            </a:xfrm>
            <a:custGeom>
              <a:avLst/>
              <a:gdLst/>
              <a:ahLst/>
              <a:cxnLst/>
              <a:rect l="l" t="t" r="r" b="b"/>
              <a:pathLst>
                <a:path h="64135">
                  <a:moveTo>
                    <a:pt x="0" y="0"/>
                  </a:moveTo>
                  <a:lnTo>
                    <a:pt x="0" y="63753"/>
                  </a:lnTo>
                </a:path>
              </a:pathLst>
            </a:custGeom>
            <a:ln w="9525">
              <a:solidFill>
                <a:srgbClr val="3952A3"/>
              </a:solidFill>
            </a:ln>
          </p:spPr>
          <p:txBody>
            <a:bodyPr wrap="square" lIns="0" tIns="0" rIns="0" bIns="0" rtlCol="0"/>
            <a:lstStyle/>
            <a:p>
              <a:endParaRPr sz="1800"/>
            </a:p>
          </p:txBody>
        </p:sp>
        <p:sp>
          <p:nvSpPr>
            <p:cNvPr id="78" name="object 78"/>
            <p:cNvSpPr/>
            <p:nvPr/>
          </p:nvSpPr>
          <p:spPr>
            <a:xfrm>
              <a:off x="6853434" y="4233672"/>
              <a:ext cx="64135" cy="0"/>
            </a:xfrm>
            <a:custGeom>
              <a:avLst/>
              <a:gdLst/>
              <a:ahLst/>
              <a:cxnLst/>
              <a:rect l="l" t="t" r="r" b="b"/>
              <a:pathLst>
                <a:path w="64134">
                  <a:moveTo>
                    <a:pt x="63753" y="0"/>
                  </a:moveTo>
                  <a:lnTo>
                    <a:pt x="0" y="0"/>
                  </a:lnTo>
                </a:path>
              </a:pathLst>
            </a:custGeom>
            <a:ln w="9525">
              <a:solidFill>
                <a:srgbClr val="3952A3"/>
              </a:solidFill>
            </a:ln>
          </p:spPr>
          <p:txBody>
            <a:bodyPr wrap="square" lIns="0" tIns="0" rIns="0" bIns="0" rtlCol="0"/>
            <a:lstStyle/>
            <a:p>
              <a:endParaRPr sz="1800"/>
            </a:p>
          </p:txBody>
        </p:sp>
        <p:sp>
          <p:nvSpPr>
            <p:cNvPr id="79" name="object 79"/>
            <p:cNvSpPr/>
            <p:nvPr/>
          </p:nvSpPr>
          <p:spPr>
            <a:xfrm>
              <a:off x="6868668" y="4201667"/>
              <a:ext cx="0" cy="64135"/>
            </a:xfrm>
            <a:custGeom>
              <a:avLst/>
              <a:gdLst/>
              <a:ahLst/>
              <a:cxnLst/>
              <a:rect l="l" t="t" r="r" b="b"/>
              <a:pathLst>
                <a:path h="64135">
                  <a:moveTo>
                    <a:pt x="0" y="0"/>
                  </a:moveTo>
                  <a:lnTo>
                    <a:pt x="0" y="63753"/>
                  </a:lnTo>
                </a:path>
              </a:pathLst>
            </a:custGeom>
            <a:ln w="9525">
              <a:solidFill>
                <a:srgbClr val="3952A3"/>
              </a:solidFill>
            </a:ln>
          </p:spPr>
          <p:txBody>
            <a:bodyPr wrap="square" lIns="0" tIns="0" rIns="0" bIns="0" rtlCol="0"/>
            <a:lstStyle/>
            <a:p>
              <a:endParaRPr sz="1800"/>
            </a:p>
          </p:txBody>
        </p:sp>
        <p:sp>
          <p:nvSpPr>
            <p:cNvPr id="80" name="object 80"/>
            <p:cNvSpPr/>
            <p:nvPr/>
          </p:nvSpPr>
          <p:spPr>
            <a:xfrm>
              <a:off x="6836670" y="4233672"/>
              <a:ext cx="64135" cy="0"/>
            </a:xfrm>
            <a:custGeom>
              <a:avLst/>
              <a:gdLst/>
              <a:ahLst/>
              <a:cxnLst/>
              <a:rect l="l" t="t" r="r" b="b"/>
              <a:pathLst>
                <a:path w="64134">
                  <a:moveTo>
                    <a:pt x="63753" y="0"/>
                  </a:moveTo>
                  <a:lnTo>
                    <a:pt x="0" y="0"/>
                  </a:lnTo>
                </a:path>
              </a:pathLst>
            </a:custGeom>
            <a:ln w="9525">
              <a:solidFill>
                <a:srgbClr val="3952A3"/>
              </a:solidFill>
            </a:ln>
          </p:spPr>
          <p:txBody>
            <a:bodyPr wrap="square" lIns="0" tIns="0" rIns="0" bIns="0" rtlCol="0"/>
            <a:lstStyle/>
            <a:p>
              <a:endParaRPr sz="1800"/>
            </a:p>
          </p:txBody>
        </p:sp>
        <p:sp>
          <p:nvSpPr>
            <p:cNvPr id="81" name="object 81"/>
            <p:cNvSpPr/>
            <p:nvPr/>
          </p:nvSpPr>
          <p:spPr>
            <a:xfrm>
              <a:off x="6673595" y="4201667"/>
              <a:ext cx="0" cy="64135"/>
            </a:xfrm>
            <a:custGeom>
              <a:avLst/>
              <a:gdLst/>
              <a:ahLst/>
              <a:cxnLst/>
              <a:rect l="l" t="t" r="r" b="b"/>
              <a:pathLst>
                <a:path h="64135">
                  <a:moveTo>
                    <a:pt x="0" y="0"/>
                  </a:moveTo>
                  <a:lnTo>
                    <a:pt x="0" y="63753"/>
                  </a:lnTo>
                </a:path>
              </a:pathLst>
            </a:custGeom>
            <a:ln w="9525">
              <a:solidFill>
                <a:srgbClr val="3952A3"/>
              </a:solidFill>
            </a:ln>
          </p:spPr>
          <p:txBody>
            <a:bodyPr wrap="square" lIns="0" tIns="0" rIns="0" bIns="0" rtlCol="0"/>
            <a:lstStyle/>
            <a:p>
              <a:endParaRPr sz="1800"/>
            </a:p>
          </p:txBody>
        </p:sp>
        <p:sp>
          <p:nvSpPr>
            <p:cNvPr id="82" name="object 82"/>
            <p:cNvSpPr/>
            <p:nvPr/>
          </p:nvSpPr>
          <p:spPr>
            <a:xfrm>
              <a:off x="6641598" y="4233672"/>
              <a:ext cx="64135" cy="0"/>
            </a:xfrm>
            <a:custGeom>
              <a:avLst/>
              <a:gdLst/>
              <a:ahLst/>
              <a:cxnLst/>
              <a:rect l="l" t="t" r="r" b="b"/>
              <a:pathLst>
                <a:path w="64134">
                  <a:moveTo>
                    <a:pt x="63753" y="0"/>
                  </a:moveTo>
                  <a:lnTo>
                    <a:pt x="0" y="0"/>
                  </a:lnTo>
                </a:path>
              </a:pathLst>
            </a:custGeom>
            <a:ln w="9525">
              <a:solidFill>
                <a:srgbClr val="3952A3"/>
              </a:solidFill>
            </a:ln>
          </p:spPr>
          <p:txBody>
            <a:bodyPr wrap="square" lIns="0" tIns="0" rIns="0" bIns="0" rtlCol="0"/>
            <a:lstStyle/>
            <a:p>
              <a:endParaRPr sz="1800"/>
            </a:p>
          </p:txBody>
        </p:sp>
        <p:sp>
          <p:nvSpPr>
            <p:cNvPr id="83" name="object 83"/>
            <p:cNvSpPr/>
            <p:nvPr/>
          </p:nvSpPr>
          <p:spPr>
            <a:xfrm>
              <a:off x="6585204" y="4201667"/>
              <a:ext cx="0" cy="64135"/>
            </a:xfrm>
            <a:custGeom>
              <a:avLst/>
              <a:gdLst/>
              <a:ahLst/>
              <a:cxnLst/>
              <a:rect l="l" t="t" r="r" b="b"/>
              <a:pathLst>
                <a:path h="64135">
                  <a:moveTo>
                    <a:pt x="0" y="0"/>
                  </a:moveTo>
                  <a:lnTo>
                    <a:pt x="0" y="63753"/>
                  </a:lnTo>
                </a:path>
              </a:pathLst>
            </a:custGeom>
            <a:ln w="9525">
              <a:solidFill>
                <a:srgbClr val="3952A3"/>
              </a:solidFill>
            </a:ln>
          </p:spPr>
          <p:txBody>
            <a:bodyPr wrap="square" lIns="0" tIns="0" rIns="0" bIns="0" rtlCol="0"/>
            <a:lstStyle/>
            <a:p>
              <a:endParaRPr sz="1800"/>
            </a:p>
          </p:txBody>
        </p:sp>
        <p:sp>
          <p:nvSpPr>
            <p:cNvPr id="84" name="object 84"/>
            <p:cNvSpPr/>
            <p:nvPr/>
          </p:nvSpPr>
          <p:spPr>
            <a:xfrm>
              <a:off x="6553205" y="4233672"/>
              <a:ext cx="64135" cy="0"/>
            </a:xfrm>
            <a:custGeom>
              <a:avLst/>
              <a:gdLst/>
              <a:ahLst/>
              <a:cxnLst/>
              <a:rect l="l" t="t" r="r" b="b"/>
              <a:pathLst>
                <a:path w="64134">
                  <a:moveTo>
                    <a:pt x="63753" y="0"/>
                  </a:moveTo>
                  <a:lnTo>
                    <a:pt x="0" y="0"/>
                  </a:lnTo>
                </a:path>
              </a:pathLst>
            </a:custGeom>
            <a:ln w="9525">
              <a:solidFill>
                <a:srgbClr val="3952A3"/>
              </a:solidFill>
            </a:ln>
          </p:spPr>
          <p:txBody>
            <a:bodyPr wrap="square" lIns="0" tIns="0" rIns="0" bIns="0" rtlCol="0"/>
            <a:lstStyle/>
            <a:p>
              <a:endParaRPr sz="1800"/>
            </a:p>
          </p:txBody>
        </p:sp>
        <p:sp>
          <p:nvSpPr>
            <p:cNvPr id="85" name="object 85"/>
            <p:cNvSpPr/>
            <p:nvPr/>
          </p:nvSpPr>
          <p:spPr>
            <a:xfrm>
              <a:off x="6481572" y="4201667"/>
              <a:ext cx="0" cy="64135"/>
            </a:xfrm>
            <a:custGeom>
              <a:avLst/>
              <a:gdLst/>
              <a:ahLst/>
              <a:cxnLst/>
              <a:rect l="l" t="t" r="r" b="b"/>
              <a:pathLst>
                <a:path h="64135">
                  <a:moveTo>
                    <a:pt x="0" y="0"/>
                  </a:moveTo>
                  <a:lnTo>
                    <a:pt x="0" y="63753"/>
                  </a:lnTo>
                </a:path>
              </a:pathLst>
            </a:custGeom>
            <a:ln w="9525">
              <a:solidFill>
                <a:srgbClr val="3952A3"/>
              </a:solidFill>
            </a:ln>
          </p:spPr>
          <p:txBody>
            <a:bodyPr wrap="square" lIns="0" tIns="0" rIns="0" bIns="0" rtlCol="0"/>
            <a:lstStyle/>
            <a:p>
              <a:endParaRPr sz="1800"/>
            </a:p>
          </p:txBody>
        </p:sp>
        <p:sp>
          <p:nvSpPr>
            <p:cNvPr id="86" name="object 86"/>
            <p:cNvSpPr/>
            <p:nvPr/>
          </p:nvSpPr>
          <p:spPr>
            <a:xfrm>
              <a:off x="6449574" y="4233672"/>
              <a:ext cx="64135" cy="0"/>
            </a:xfrm>
            <a:custGeom>
              <a:avLst/>
              <a:gdLst/>
              <a:ahLst/>
              <a:cxnLst/>
              <a:rect l="l" t="t" r="r" b="b"/>
              <a:pathLst>
                <a:path w="64134">
                  <a:moveTo>
                    <a:pt x="63753" y="0"/>
                  </a:moveTo>
                  <a:lnTo>
                    <a:pt x="0" y="0"/>
                  </a:lnTo>
                </a:path>
              </a:pathLst>
            </a:custGeom>
            <a:ln w="9525">
              <a:solidFill>
                <a:srgbClr val="3952A3"/>
              </a:solidFill>
            </a:ln>
          </p:spPr>
          <p:txBody>
            <a:bodyPr wrap="square" lIns="0" tIns="0" rIns="0" bIns="0" rtlCol="0"/>
            <a:lstStyle/>
            <a:p>
              <a:endParaRPr sz="1800"/>
            </a:p>
          </p:txBody>
        </p:sp>
        <p:sp>
          <p:nvSpPr>
            <p:cNvPr id="87" name="object 87"/>
            <p:cNvSpPr/>
            <p:nvPr/>
          </p:nvSpPr>
          <p:spPr>
            <a:xfrm>
              <a:off x="6118860" y="4165092"/>
              <a:ext cx="0" cy="64135"/>
            </a:xfrm>
            <a:custGeom>
              <a:avLst/>
              <a:gdLst/>
              <a:ahLst/>
              <a:cxnLst/>
              <a:rect l="l" t="t" r="r" b="b"/>
              <a:pathLst>
                <a:path h="64135">
                  <a:moveTo>
                    <a:pt x="0" y="0"/>
                  </a:moveTo>
                  <a:lnTo>
                    <a:pt x="0" y="63753"/>
                  </a:lnTo>
                </a:path>
              </a:pathLst>
            </a:custGeom>
            <a:ln w="9525">
              <a:solidFill>
                <a:srgbClr val="3952A3"/>
              </a:solidFill>
            </a:ln>
          </p:spPr>
          <p:txBody>
            <a:bodyPr wrap="square" lIns="0" tIns="0" rIns="0" bIns="0" rtlCol="0"/>
            <a:lstStyle/>
            <a:p>
              <a:endParaRPr sz="1800"/>
            </a:p>
          </p:txBody>
        </p:sp>
        <p:sp>
          <p:nvSpPr>
            <p:cNvPr id="88" name="object 88"/>
            <p:cNvSpPr/>
            <p:nvPr/>
          </p:nvSpPr>
          <p:spPr>
            <a:xfrm>
              <a:off x="6086861" y="4197095"/>
              <a:ext cx="64135" cy="0"/>
            </a:xfrm>
            <a:custGeom>
              <a:avLst/>
              <a:gdLst/>
              <a:ahLst/>
              <a:cxnLst/>
              <a:rect l="l" t="t" r="r" b="b"/>
              <a:pathLst>
                <a:path w="64135">
                  <a:moveTo>
                    <a:pt x="63753" y="0"/>
                  </a:moveTo>
                  <a:lnTo>
                    <a:pt x="0" y="0"/>
                  </a:lnTo>
                </a:path>
              </a:pathLst>
            </a:custGeom>
            <a:ln w="9525">
              <a:solidFill>
                <a:srgbClr val="3952A3"/>
              </a:solidFill>
            </a:ln>
          </p:spPr>
          <p:txBody>
            <a:bodyPr wrap="square" lIns="0" tIns="0" rIns="0" bIns="0" rtlCol="0"/>
            <a:lstStyle/>
            <a:p>
              <a:endParaRPr sz="1800"/>
            </a:p>
          </p:txBody>
        </p:sp>
        <p:sp>
          <p:nvSpPr>
            <p:cNvPr id="89" name="object 89"/>
            <p:cNvSpPr/>
            <p:nvPr/>
          </p:nvSpPr>
          <p:spPr>
            <a:xfrm>
              <a:off x="5843016" y="4169664"/>
              <a:ext cx="0" cy="64135"/>
            </a:xfrm>
            <a:custGeom>
              <a:avLst/>
              <a:gdLst/>
              <a:ahLst/>
              <a:cxnLst/>
              <a:rect l="l" t="t" r="r" b="b"/>
              <a:pathLst>
                <a:path h="64135">
                  <a:moveTo>
                    <a:pt x="0" y="0"/>
                  </a:moveTo>
                  <a:lnTo>
                    <a:pt x="0" y="63753"/>
                  </a:lnTo>
                </a:path>
              </a:pathLst>
            </a:custGeom>
            <a:ln w="9525">
              <a:solidFill>
                <a:srgbClr val="3952A3"/>
              </a:solidFill>
            </a:ln>
          </p:spPr>
          <p:txBody>
            <a:bodyPr wrap="square" lIns="0" tIns="0" rIns="0" bIns="0" rtlCol="0"/>
            <a:lstStyle/>
            <a:p>
              <a:endParaRPr sz="1800"/>
            </a:p>
          </p:txBody>
        </p:sp>
        <p:sp>
          <p:nvSpPr>
            <p:cNvPr id="90" name="object 90"/>
            <p:cNvSpPr/>
            <p:nvPr/>
          </p:nvSpPr>
          <p:spPr>
            <a:xfrm>
              <a:off x="5811017" y="4201667"/>
              <a:ext cx="64135" cy="0"/>
            </a:xfrm>
            <a:custGeom>
              <a:avLst/>
              <a:gdLst/>
              <a:ahLst/>
              <a:cxnLst/>
              <a:rect l="l" t="t" r="r" b="b"/>
              <a:pathLst>
                <a:path w="64135">
                  <a:moveTo>
                    <a:pt x="63753" y="0"/>
                  </a:moveTo>
                  <a:lnTo>
                    <a:pt x="0" y="0"/>
                  </a:lnTo>
                </a:path>
              </a:pathLst>
            </a:custGeom>
            <a:ln w="9525">
              <a:solidFill>
                <a:srgbClr val="3952A3"/>
              </a:solidFill>
            </a:ln>
          </p:spPr>
          <p:txBody>
            <a:bodyPr wrap="square" lIns="0" tIns="0" rIns="0" bIns="0" rtlCol="0"/>
            <a:lstStyle/>
            <a:p>
              <a:endParaRPr sz="1800"/>
            </a:p>
          </p:txBody>
        </p:sp>
        <p:sp>
          <p:nvSpPr>
            <p:cNvPr id="91" name="object 91"/>
            <p:cNvSpPr/>
            <p:nvPr/>
          </p:nvSpPr>
          <p:spPr>
            <a:xfrm>
              <a:off x="5375148" y="4143755"/>
              <a:ext cx="0" cy="64135"/>
            </a:xfrm>
            <a:custGeom>
              <a:avLst/>
              <a:gdLst/>
              <a:ahLst/>
              <a:cxnLst/>
              <a:rect l="l" t="t" r="r" b="b"/>
              <a:pathLst>
                <a:path h="64135">
                  <a:moveTo>
                    <a:pt x="0" y="0"/>
                  </a:moveTo>
                  <a:lnTo>
                    <a:pt x="0" y="63754"/>
                  </a:lnTo>
                </a:path>
              </a:pathLst>
            </a:custGeom>
            <a:ln w="9525">
              <a:solidFill>
                <a:srgbClr val="3952A3"/>
              </a:solidFill>
            </a:ln>
          </p:spPr>
          <p:txBody>
            <a:bodyPr wrap="square" lIns="0" tIns="0" rIns="0" bIns="0" rtlCol="0"/>
            <a:lstStyle/>
            <a:p>
              <a:endParaRPr sz="1800"/>
            </a:p>
          </p:txBody>
        </p:sp>
        <p:sp>
          <p:nvSpPr>
            <p:cNvPr id="92" name="object 92"/>
            <p:cNvSpPr/>
            <p:nvPr/>
          </p:nvSpPr>
          <p:spPr>
            <a:xfrm>
              <a:off x="5343148" y="4175760"/>
              <a:ext cx="64135" cy="0"/>
            </a:xfrm>
            <a:custGeom>
              <a:avLst/>
              <a:gdLst/>
              <a:ahLst/>
              <a:cxnLst/>
              <a:rect l="l" t="t" r="r" b="b"/>
              <a:pathLst>
                <a:path w="64135">
                  <a:moveTo>
                    <a:pt x="63753" y="0"/>
                  </a:moveTo>
                  <a:lnTo>
                    <a:pt x="0" y="0"/>
                  </a:lnTo>
                </a:path>
              </a:pathLst>
            </a:custGeom>
            <a:ln w="9525">
              <a:solidFill>
                <a:srgbClr val="3952A3"/>
              </a:solidFill>
            </a:ln>
          </p:spPr>
          <p:txBody>
            <a:bodyPr wrap="square" lIns="0" tIns="0" rIns="0" bIns="0" rtlCol="0"/>
            <a:lstStyle/>
            <a:p>
              <a:endParaRPr sz="1800"/>
            </a:p>
          </p:txBody>
        </p:sp>
        <p:sp>
          <p:nvSpPr>
            <p:cNvPr id="93" name="object 93"/>
            <p:cNvSpPr/>
            <p:nvPr/>
          </p:nvSpPr>
          <p:spPr>
            <a:xfrm>
              <a:off x="4985004" y="4143755"/>
              <a:ext cx="0" cy="64135"/>
            </a:xfrm>
            <a:custGeom>
              <a:avLst/>
              <a:gdLst/>
              <a:ahLst/>
              <a:cxnLst/>
              <a:rect l="l" t="t" r="r" b="b"/>
              <a:pathLst>
                <a:path h="64135">
                  <a:moveTo>
                    <a:pt x="0" y="0"/>
                  </a:moveTo>
                  <a:lnTo>
                    <a:pt x="0" y="63754"/>
                  </a:lnTo>
                </a:path>
              </a:pathLst>
            </a:custGeom>
            <a:ln w="9525">
              <a:solidFill>
                <a:srgbClr val="3952A3"/>
              </a:solidFill>
            </a:ln>
          </p:spPr>
          <p:txBody>
            <a:bodyPr wrap="square" lIns="0" tIns="0" rIns="0" bIns="0" rtlCol="0"/>
            <a:lstStyle/>
            <a:p>
              <a:endParaRPr sz="1800"/>
            </a:p>
          </p:txBody>
        </p:sp>
        <p:sp>
          <p:nvSpPr>
            <p:cNvPr id="94" name="object 94"/>
            <p:cNvSpPr/>
            <p:nvPr/>
          </p:nvSpPr>
          <p:spPr>
            <a:xfrm>
              <a:off x="4954529" y="4175760"/>
              <a:ext cx="64135" cy="0"/>
            </a:xfrm>
            <a:custGeom>
              <a:avLst/>
              <a:gdLst/>
              <a:ahLst/>
              <a:cxnLst/>
              <a:rect l="l" t="t" r="r" b="b"/>
              <a:pathLst>
                <a:path w="64135">
                  <a:moveTo>
                    <a:pt x="63753" y="0"/>
                  </a:moveTo>
                  <a:lnTo>
                    <a:pt x="0" y="0"/>
                  </a:lnTo>
                </a:path>
              </a:pathLst>
            </a:custGeom>
            <a:ln w="9525">
              <a:solidFill>
                <a:srgbClr val="3952A3"/>
              </a:solidFill>
            </a:ln>
          </p:spPr>
          <p:txBody>
            <a:bodyPr wrap="square" lIns="0" tIns="0" rIns="0" bIns="0" rtlCol="0"/>
            <a:lstStyle/>
            <a:p>
              <a:endParaRPr sz="1800"/>
            </a:p>
          </p:txBody>
        </p:sp>
        <p:sp>
          <p:nvSpPr>
            <p:cNvPr id="95" name="object 95"/>
            <p:cNvSpPr/>
            <p:nvPr/>
          </p:nvSpPr>
          <p:spPr>
            <a:xfrm>
              <a:off x="4747260" y="4070604"/>
              <a:ext cx="0" cy="64135"/>
            </a:xfrm>
            <a:custGeom>
              <a:avLst/>
              <a:gdLst/>
              <a:ahLst/>
              <a:cxnLst/>
              <a:rect l="l" t="t" r="r" b="b"/>
              <a:pathLst>
                <a:path h="64135">
                  <a:moveTo>
                    <a:pt x="0" y="0"/>
                  </a:moveTo>
                  <a:lnTo>
                    <a:pt x="0" y="63754"/>
                  </a:lnTo>
                </a:path>
              </a:pathLst>
            </a:custGeom>
            <a:ln w="9525">
              <a:solidFill>
                <a:srgbClr val="3952A3"/>
              </a:solidFill>
            </a:ln>
          </p:spPr>
          <p:txBody>
            <a:bodyPr wrap="square" lIns="0" tIns="0" rIns="0" bIns="0" rtlCol="0"/>
            <a:lstStyle/>
            <a:p>
              <a:endParaRPr sz="1800"/>
            </a:p>
          </p:txBody>
        </p:sp>
        <p:sp>
          <p:nvSpPr>
            <p:cNvPr id="96" name="object 96"/>
            <p:cNvSpPr/>
            <p:nvPr/>
          </p:nvSpPr>
          <p:spPr>
            <a:xfrm>
              <a:off x="4715261" y="4102607"/>
              <a:ext cx="64135" cy="0"/>
            </a:xfrm>
            <a:custGeom>
              <a:avLst/>
              <a:gdLst/>
              <a:ahLst/>
              <a:cxnLst/>
              <a:rect l="l" t="t" r="r" b="b"/>
              <a:pathLst>
                <a:path w="64135">
                  <a:moveTo>
                    <a:pt x="63753" y="0"/>
                  </a:moveTo>
                  <a:lnTo>
                    <a:pt x="0" y="0"/>
                  </a:lnTo>
                </a:path>
              </a:pathLst>
            </a:custGeom>
            <a:ln w="9525">
              <a:solidFill>
                <a:srgbClr val="3952A3"/>
              </a:solidFill>
            </a:ln>
          </p:spPr>
          <p:txBody>
            <a:bodyPr wrap="square" lIns="0" tIns="0" rIns="0" bIns="0" rtlCol="0"/>
            <a:lstStyle/>
            <a:p>
              <a:endParaRPr sz="1800"/>
            </a:p>
          </p:txBody>
        </p:sp>
        <p:sp>
          <p:nvSpPr>
            <p:cNvPr id="97" name="object 97"/>
            <p:cNvSpPr/>
            <p:nvPr/>
          </p:nvSpPr>
          <p:spPr>
            <a:xfrm>
              <a:off x="4698491" y="4055364"/>
              <a:ext cx="0" cy="64135"/>
            </a:xfrm>
            <a:custGeom>
              <a:avLst/>
              <a:gdLst/>
              <a:ahLst/>
              <a:cxnLst/>
              <a:rect l="l" t="t" r="r" b="b"/>
              <a:pathLst>
                <a:path h="64135">
                  <a:moveTo>
                    <a:pt x="0" y="0"/>
                  </a:moveTo>
                  <a:lnTo>
                    <a:pt x="0" y="63753"/>
                  </a:lnTo>
                </a:path>
              </a:pathLst>
            </a:custGeom>
            <a:ln w="9525">
              <a:solidFill>
                <a:srgbClr val="3952A3"/>
              </a:solidFill>
            </a:ln>
          </p:spPr>
          <p:txBody>
            <a:bodyPr wrap="square" lIns="0" tIns="0" rIns="0" bIns="0" rtlCol="0"/>
            <a:lstStyle/>
            <a:p>
              <a:endParaRPr sz="1800"/>
            </a:p>
          </p:txBody>
        </p:sp>
        <p:sp>
          <p:nvSpPr>
            <p:cNvPr id="98" name="object 98"/>
            <p:cNvSpPr/>
            <p:nvPr/>
          </p:nvSpPr>
          <p:spPr>
            <a:xfrm>
              <a:off x="4666493" y="4087367"/>
              <a:ext cx="64135" cy="0"/>
            </a:xfrm>
            <a:custGeom>
              <a:avLst/>
              <a:gdLst/>
              <a:ahLst/>
              <a:cxnLst/>
              <a:rect l="l" t="t" r="r" b="b"/>
              <a:pathLst>
                <a:path w="64135">
                  <a:moveTo>
                    <a:pt x="63753" y="0"/>
                  </a:moveTo>
                  <a:lnTo>
                    <a:pt x="0" y="0"/>
                  </a:lnTo>
                </a:path>
              </a:pathLst>
            </a:custGeom>
            <a:ln w="9525">
              <a:solidFill>
                <a:srgbClr val="3952A3"/>
              </a:solidFill>
            </a:ln>
          </p:spPr>
          <p:txBody>
            <a:bodyPr wrap="square" lIns="0" tIns="0" rIns="0" bIns="0" rtlCol="0"/>
            <a:lstStyle/>
            <a:p>
              <a:endParaRPr sz="1800"/>
            </a:p>
          </p:txBody>
        </p:sp>
        <p:sp>
          <p:nvSpPr>
            <p:cNvPr id="99" name="object 99"/>
            <p:cNvSpPr/>
            <p:nvPr/>
          </p:nvSpPr>
          <p:spPr>
            <a:xfrm>
              <a:off x="4675632" y="4055364"/>
              <a:ext cx="0" cy="64135"/>
            </a:xfrm>
            <a:custGeom>
              <a:avLst/>
              <a:gdLst/>
              <a:ahLst/>
              <a:cxnLst/>
              <a:rect l="l" t="t" r="r" b="b"/>
              <a:pathLst>
                <a:path h="64135">
                  <a:moveTo>
                    <a:pt x="0" y="0"/>
                  </a:moveTo>
                  <a:lnTo>
                    <a:pt x="0" y="63753"/>
                  </a:lnTo>
                </a:path>
              </a:pathLst>
            </a:custGeom>
            <a:ln w="9525">
              <a:solidFill>
                <a:srgbClr val="3952A3"/>
              </a:solidFill>
            </a:ln>
          </p:spPr>
          <p:txBody>
            <a:bodyPr wrap="square" lIns="0" tIns="0" rIns="0" bIns="0" rtlCol="0"/>
            <a:lstStyle/>
            <a:p>
              <a:endParaRPr sz="1800"/>
            </a:p>
          </p:txBody>
        </p:sp>
        <p:sp>
          <p:nvSpPr>
            <p:cNvPr id="100" name="object 100"/>
            <p:cNvSpPr/>
            <p:nvPr/>
          </p:nvSpPr>
          <p:spPr>
            <a:xfrm>
              <a:off x="4645158" y="4087367"/>
              <a:ext cx="64135" cy="0"/>
            </a:xfrm>
            <a:custGeom>
              <a:avLst/>
              <a:gdLst/>
              <a:ahLst/>
              <a:cxnLst/>
              <a:rect l="l" t="t" r="r" b="b"/>
              <a:pathLst>
                <a:path w="64135">
                  <a:moveTo>
                    <a:pt x="63753" y="0"/>
                  </a:moveTo>
                  <a:lnTo>
                    <a:pt x="0" y="0"/>
                  </a:lnTo>
                </a:path>
              </a:pathLst>
            </a:custGeom>
            <a:ln w="9525">
              <a:solidFill>
                <a:srgbClr val="3952A3"/>
              </a:solidFill>
            </a:ln>
          </p:spPr>
          <p:txBody>
            <a:bodyPr wrap="square" lIns="0" tIns="0" rIns="0" bIns="0" rtlCol="0"/>
            <a:lstStyle/>
            <a:p>
              <a:endParaRPr sz="1800"/>
            </a:p>
          </p:txBody>
        </p:sp>
        <p:sp>
          <p:nvSpPr>
            <p:cNvPr id="101" name="object 101"/>
            <p:cNvSpPr/>
            <p:nvPr/>
          </p:nvSpPr>
          <p:spPr>
            <a:xfrm>
              <a:off x="4629911" y="4055364"/>
              <a:ext cx="0" cy="64135"/>
            </a:xfrm>
            <a:custGeom>
              <a:avLst/>
              <a:gdLst/>
              <a:ahLst/>
              <a:cxnLst/>
              <a:rect l="l" t="t" r="r" b="b"/>
              <a:pathLst>
                <a:path h="64135">
                  <a:moveTo>
                    <a:pt x="0" y="0"/>
                  </a:moveTo>
                  <a:lnTo>
                    <a:pt x="0" y="63753"/>
                  </a:lnTo>
                </a:path>
              </a:pathLst>
            </a:custGeom>
            <a:ln w="9525">
              <a:solidFill>
                <a:srgbClr val="3952A3"/>
              </a:solidFill>
            </a:ln>
          </p:spPr>
          <p:txBody>
            <a:bodyPr wrap="square" lIns="0" tIns="0" rIns="0" bIns="0" rtlCol="0"/>
            <a:lstStyle/>
            <a:p>
              <a:endParaRPr sz="1800"/>
            </a:p>
          </p:txBody>
        </p:sp>
        <p:sp>
          <p:nvSpPr>
            <p:cNvPr id="102" name="object 102"/>
            <p:cNvSpPr/>
            <p:nvPr/>
          </p:nvSpPr>
          <p:spPr>
            <a:xfrm>
              <a:off x="4597914" y="4087367"/>
              <a:ext cx="64135" cy="0"/>
            </a:xfrm>
            <a:custGeom>
              <a:avLst/>
              <a:gdLst/>
              <a:ahLst/>
              <a:cxnLst/>
              <a:rect l="l" t="t" r="r" b="b"/>
              <a:pathLst>
                <a:path w="64135">
                  <a:moveTo>
                    <a:pt x="63753" y="0"/>
                  </a:moveTo>
                  <a:lnTo>
                    <a:pt x="0" y="0"/>
                  </a:lnTo>
                </a:path>
              </a:pathLst>
            </a:custGeom>
            <a:ln w="9525">
              <a:solidFill>
                <a:srgbClr val="3952A3"/>
              </a:solidFill>
            </a:ln>
          </p:spPr>
          <p:txBody>
            <a:bodyPr wrap="square" lIns="0" tIns="0" rIns="0" bIns="0" rtlCol="0"/>
            <a:lstStyle/>
            <a:p>
              <a:endParaRPr sz="1800"/>
            </a:p>
          </p:txBody>
        </p:sp>
        <p:sp>
          <p:nvSpPr>
            <p:cNvPr id="103" name="object 103"/>
            <p:cNvSpPr/>
            <p:nvPr/>
          </p:nvSpPr>
          <p:spPr>
            <a:xfrm>
              <a:off x="4597907" y="4055364"/>
              <a:ext cx="0" cy="64135"/>
            </a:xfrm>
            <a:custGeom>
              <a:avLst/>
              <a:gdLst/>
              <a:ahLst/>
              <a:cxnLst/>
              <a:rect l="l" t="t" r="r" b="b"/>
              <a:pathLst>
                <a:path h="64135">
                  <a:moveTo>
                    <a:pt x="0" y="0"/>
                  </a:moveTo>
                  <a:lnTo>
                    <a:pt x="0" y="63753"/>
                  </a:lnTo>
                </a:path>
              </a:pathLst>
            </a:custGeom>
            <a:ln w="9525">
              <a:solidFill>
                <a:srgbClr val="3952A3"/>
              </a:solidFill>
            </a:ln>
          </p:spPr>
          <p:txBody>
            <a:bodyPr wrap="square" lIns="0" tIns="0" rIns="0" bIns="0" rtlCol="0"/>
            <a:lstStyle/>
            <a:p>
              <a:endParaRPr sz="1800"/>
            </a:p>
          </p:txBody>
        </p:sp>
        <p:sp>
          <p:nvSpPr>
            <p:cNvPr id="104" name="object 104"/>
            <p:cNvSpPr/>
            <p:nvPr/>
          </p:nvSpPr>
          <p:spPr>
            <a:xfrm>
              <a:off x="4567434" y="4087367"/>
              <a:ext cx="64135" cy="0"/>
            </a:xfrm>
            <a:custGeom>
              <a:avLst/>
              <a:gdLst/>
              <a:ahLst/>
              <a:cxnLst/>
              <a:rect l="l" t="t" r="r" b="b"/>
              <a:pathLst>
                <a:path w="64135">
                  <a:moveTo>
                    <a:pt x="63753" y="0"/>
                  </a:moveTo>
                  <a:lnTo>
                    <a:pt x="0" y="0"/>
                  </a:lnTo>
                </a:path>
              </a:pathLst>
            </a:custGeom>
            <a:ln w="9525">
              <a:solidFill>
                <a:srgbClr val="3952A3"/>
              </a:solidFill>
            </a:ln>
          </p:spPr>
          <p:txBody>
            <a:bodyPr wrap="square" lIns="0" tIns="0" rIns="0" bIns="0" rtlCol="0"/>
            <a:lstStyle/>
            <a:p>
              <a:endParaRPr sz="1800"/>
            </a:p>
          </p:txBody>
        </p:sp>
        <p:sp>
          <p:nvSpPr>
            <p:cNvPr id="105" name="object 105"/>
            <p:cNvSpPr/>
            <p:nvPr/>
          </p:nvSpPr>
          <p:spPr>
            <a:xfrm>
              <a:off x="4518660" y="4055364"/>
              <a:ext cx="0" cy="64135"/>
            </a:xfrm>
            <a:custGeom>
              <a:avLst/>
              <a:gdLst/>
              <a:ahLst/>
              <a:cxnLst/>
              <a:rect l="l" t="t" r="r" b="b"/>
              <a:pathLst>
                <a:path h="64135">
                  <a:moveTo>
                    <a:pt x="0" y="0"/>
                  </a:moveTo>
                  <a:lnTo>
                    <a:pt x="0" y="63753"/>
                  </a:lnTo>
                </a:path>
              </a:pathLst>
            </a:custGeom>
            <a:ln w="9525">
              <a:solidFill>
                <a:srgbClr val="3952A3"/>
              </a:solidFill>
            </a:ln>
          </p:spPr>
          <p:txBody>
            <a:bodyPr wrap="square" lIns="0" tIns="0" rIns="0" bIns="0" rtlCol="0"/>
            <a:lstStyle/>
            <a:p>
              <a:endParaRPr sz="1800"/>
            </a:p>
          </p:txBody>
        </p:sp>
        <p:sp>
          <p:nvSpPr>
            <p:cNvPr id="106" name="object 106"/>
            <p:cNvSpPr/>
            <p:nvPr/>
          </p:nvSpPr>
          <p:spPr>
            <a:xfrm>
              <a:off x="4486661" y="4087367"/>
              <a:ext cx="64135" cy="0"/>
            </a:xfrm>
            <a:custGeom>
              <a:avLst/>
              <a:gdLst/>
              <a:ahLst/>
              <a:cxnLst/>
              <a:rect l="l" t="t" r="r" b="b"/>
              <a:pathLst>
                <a:path w="64135">
                  <a:moveTo>
                    <a:pt x="63753" y="0"/>
                  </a:moveTo>
                  <a:lnTo>
                    <a:pt x="0" y="0"/>
                  </a:lnTo>
                </a:path>
              </a:pathLst>
            </a:custGeom>
            <a:ln w="9525">
              <a:solidFill>
                <a:srgbClr val="3952A3"/>
              </a:solidFill>
            </a:ln>
          </p:spPr>
          <p:txBody>
            <a:bodyPr wrap="square" lIns="0" tIns="0" rIns="0" bIns="0" rtlCol="0"/>
            <a:lstStyle/>
            <a:p>
              <a:endParaRPr sz="1800"/>
            </a:p>
          </p:txBody>
        </p:sp>
        <p:sp>
          <p:nvSpPr>
            <p:cNvPr id="107" name="object 107"/>
            <p:cNvSpPr/>
            <p:nvPr/>
          </p:nvSpPr>
          <p:spPr>
            <a:xfrm>
              <a:off x="4436363" y="4055364"/>
              <a:ext cx="0" cy="64135"/>
            </a:xfrm>
            <a:custGeom>
              <a:avLst/>
              <a:gdLst/>
              <a:ahLst/>
              <a:cxnLst/>
              <a:rect l="l" t="t" r="r" b="b"/>
              <a:pathLst>
                <a:path h="64135">
                  <a:moveTo>
                    <a:pt x="0" y="0"/>
                  </a:moveTo>
                  <a:lnTo>
                    <a:pt x="0" y="63753"/>
                  </a:lnTo>
                </a:path>
              </a:pathLst>
            </a:custGeom>
            <a:ln w="9525">
              <a:solidFill>
                <a:srgbClr val="3952A3"/>
              </a:solidFill>
            </a:ln>
          </p:spPr>
          <p:txBody>
            <a:bodyPr wrap="square" lIns="0" tIns="0" rIns="0" bIns="0" rtlCol="0"/>
            <a:lstStyle/>
            <a:p>
              <a:endParaRPr sz="1800"/>
            </a:p>
          </p:txBody>
        </p:sp>
        <p:sp>
          <p:nvSpPr>
            <p:cNvPr id="108" name="object 108"/>
            <p:cNvSpPr/>
            <p:nvPr/>
          </p:nvSpPr>
          <p:spPr>
            <a:xfrm>
              <a:off x="4404366" y="4087367"/>
              <a:ext cx="64135" cy="0"/>
            </a:xfrm>
            <a:custGeom>
              <a:avLst/>
              <a:gdLst/>
              <a:ahLst/>
              <a:cxnLst/>
              <a:rect l="l" t="t" r="r" b="b"/>
              <a:pathLst>
                <a:path w="64135">
                  <a:moveTo>
                    <a:pt x="63753" y="0"/>
                  </a:moveTo>
                  <a:lnTo>
                    <a:pt x="0" y="0"/>
                  </a:lnTo>
                </a:path>
              </a:pathLst>
            </a:custGeom>
            <a:ln w="9525">
              <a:solidFill>
                <a:srgbClr val="3952A3"/>
              </a:solidFill>
            </a:ln>
          </p:spPr>
          <p:txBody>
            <a:bodyPr wrap="square" lIns="0" tIns="0" rIns="0" bIns="0" rtlCol="0"/>
            <a:lstStyle/>
            <a:p>
              <a:endParaRPr sz="1800"/>
            </a:p>
          </p:txBody>
        </p:sp>
        <p:sp>
          <p:nvSpPr>
            <p:cNvPr id="109" name="object 109"/>
            <p:cNvSpPr/>
            <p:nvPr/>
          </p:nvSpPr>
          <p:spPr>
            <a:xfrm>
              <a:off x="3081527" y="3579876"/>
              <a:ext cx="0" cy="64135"/>
            </a:xfrm>
            <a:custGeom>
              <a:avLst/>
              <a:gdLst/>
              <a:ahLst/>
              <a:cxnLst/>
              <a:rect l="l" t="t" r="r" b="b"/>
              <a:pathLst>
                <a:path h="64135">
                  <a:moveTo>
                    <a:pt x="0" y="0"/>
                  </a:moveTo>
                  <a:lnTo>
                    <a:pt x="0" y="63753"/>
                  </a:lnTo>
                </a:path>
              </a:pathLst>
            </a:custGeom>
            <a:ln w="9525">
              <a:solidFill>
                <a:srgbClr val="3952A3"/>
              </a:solidFill>
            </a:ln>
          </p:spPr>
          <p:txBody>
            <a:bodyPr wrap="square" lIns="0" tIns="0" rIns="0" bIns="0" rtlCol="0"/>
            <a:lstStyle/>
            <a:p>
              <a:endParaRPr sz="1800"/>
            </a:p>
          </p:txBody>
        </p:sp>
        <p:sp>
          <p:nvSpPr>
            <p:cNvPr id="110" name="object 110"/>
            <p:cNvSpPr/>
            <p:nvPr/>
          </p:nvSpPr>
          <p:spPr>
            <a:xfrm>
              <a:off x="3049530" y="3610355"/>
              <a:ext cx="64135" cy="0"/>
            </a:xfrm>
            <a:custGeom>
              <a:avLst/>
              <a:gdLst/>
              <a:ahLst/>
              <a:cxnLst/>
              <a:rect l="l" t="t" r="r" b="b"/>
              <a:pathLst>
                <a:path w="64135">
                  <a:moveTo>
                    <a:pt x="63754" y="0"/>
                  </a:moveTo>
                  <a:lnTo>
                    <a:pt x="0" y="0"/>
                  </a:lnTo>
                </a:path>
              </a:pathLst>
            </a:custGeom>
            <a:ln w="9525">
              <a:solidFill>
                <a:srgbClr val="3952A3"/>
              </a:solidFill>
            </a:ln>
          </p:spPr>
          <p:txBody>
            <a:bodyPr wrap="square" lIns="0" tIns="0" rIns="0" bIns="0" rtlCol="0"/>
            <a:lstStyle/>
            <a:p>
              <a:endParaRPr sz="1800"/>
            </a:p>
          </p:txBody>
        </p:sp>
        <p:sp>
          <p:nvSpPr>
            <p:cNvPr id="111" name="object 111"/>
            <p:cNvSpPr/>
            <p:nvPr/>
          </p:nvSpPr>
          <p:spPr>
            <a:xfrm>
              <a:off x="1943099" y="1780032"/>
              <a:ext cx="0" cy="64135"/>
            </a:xfrm>
            <a:custGeom>
              <a:avLst/>
              <a:gdLst/>
              <a:ahLst/>
              <a:cxnLst/>
              <a:rect l="l" t="t" r="r" b="b"/>
              <a:pathLst>
                <a:path h="64135">
                  <a:moveTo>
                    <a:pt x="0" y="0"/>
                  </a:moveTo>
                  <a:lnTo>
                    <a:pt x="0" y="63753"/>
                  </a:lnTo>
                </a:path>
              </a:pathLst>
            </a:custGeom>
            <a:ln w="9525">
              <a:solidFill>
                <a:srgbClr val="3952A3"/>
              </a:solidFill>
            </a:ln>
          </p:spPr>
          <p:txBody>
            <a:bodyPr wrap="square" lIns="0" tIns="0" rIns="0" bIns="0" rtlCol="0"/>
            <a:lstStyle/>
            <a:p>
              <a:endParaRPr sz="1800"/>
            </a:p>
          </p:txBody>
        </p:sp>
        <p:sp>
          <p:nvSpPr>
            <p:cNvPr id="112" name="object 112"/>
            <p:cNvSpPr/>
            <p:nvPr/>
          </p:nvSpPr>
          <p:spPr>
            <a:xfrm>
              <a:off x="1911102" y="1812036"/>
              <a:ext cx="64135" cy="0"/>
            </a:xfrm>
            <a:custGeom>
              <a:avLst/>
              <a:gdLst/>
              <a:ahLst/>
              <a:cxnLst/>
              <a:rect l="l" t="t" r="r" b="b"/>
              <a:pathLst>
                <a:path w="64135">
                  <a:moveTo>
                    <a:pt x="63754" y="0"/>
                  </a:moveTo>
                  <a:lnTo>
                    <a:pt x="0" y="0"/>
                  </a:lnTo>
                </a:path>
              </a:pathLst>
            </a:custGeom>
            <a:ln w="9525">
              <a:solidFill>
                <a:srgbClr val="3952A3"/>
              </a:solidFill>
            </a:ln>
          </p:spPr>
          <p:txBody>
            <a:bodyPr wrap="square" lIns="0" tIns="0" rIns="0" bIns="0" rtlCol="0"/>
            <a:lstStyle/>
            <a:p>
              <a:endParaRPr sz="1800"/>
            </a:p>
          </p:txBody>
        </p:sp>
        <p:sp>
          <p:nvSpPr>
            <p:cNvPr id="113" name="object 113"/>
            <p:cNvSpPr/>
            <p:nvPr/>
          </p:nvSpPr>
          <p:spPr>
            <a:xfrm>
              <a:off x="1691639" y="1668780"/>
              <a:ext cx="0" cy="64135"/>
            </a:xfrm>
            <a:custGeom>
              <a:avLst/>
              <a:gdLst/>
              <a:ahLst/>
              <a:cxnLst/>
              <a:rect l="l" t="t" r="r" b="b"/>
              <a:pathLst>
                <a:path h="64135">
                  <a:moveTo>
                    <a:pt x="0" y="0"/>
                  </a:moveTo>
                  <a:lnTo>
                    <a:pt x="0" y="63753"/>
                  </a:lnTo>
                </a:path>
              </a:pathLst>
            </a:custGeom>
            <a:ln w="9525">
              <a:solidFill>
                <a:srgbClr val="3952A3"/>
              </a:solidFill>
            </a:ln>
          </p:spPr>
          <p:txBody>
            <a:bodyPr wrap="square" lIns="0" tIns="0" rIns="0" bIns="0" rtlCol="0"/>
            <a:lstStyle/>
            <a:p>
              <a:endParaRPr sz="1800"/>
            </a:p>
          </p:txBody>
        </p:sp>
        <p:sp>
          <p:nvSpPr>
            <p:cNvPr id="114" name="object 114"/>
            <p:cNvSpPr/>
            <p:nvPr/>
          </p:nvSpPr>
          <p:spPr>
            <a:xfrm>
              <a:off x="1659642" y="1700784"/>
              <a:ext cx="64135" cy="0"/>
            </a:xfrm>
            <a:custGeom>
              <a:avLst/>
              <a:gdLst/>
              <a:ahLst/>
              <a:cxnLst/>
              <a:rect l="l" t="t" r="r" b="b"/>
              <a:pathLst>
                <a:path w="64135">
                  <a:moveTo>
                    <a:pt x="63754" y="0"/>
                  </a:moveTo>
                  <a:lnTo>
                    <a:pt x="0" y="0"/>
                  </a:lnTo>
                </a:path>
              </a:pathLst>
            </a:custGeom>
            <a:ln w="9525">
              <a:solidFill>
                <a:srgbClr val="3952A3"/>
              </a:solidFill>
            </a:ln>
          </p:spPr>
          <p:txBody>
            <a:bodyPr wrap="square" lIns="0" tIns="0" rIns="0" bIns="0" rtlCol="0"/>
            <a:lstStyle/>
            <a:p>
              <a:endParaRPr sz="1800"/>
            </a:p>
          </p:txBody>
        </p:sp>
        <p:sp>
          <p:nvSpPr>
            <p:cNvPr id="115" name="object 115"/>
            <p:cNvSpPr/>
            <p:nvPr/>
          </p:nvSpPr>
          <p:spPr>
            <a:xfrm>
              <a:off x="1624583" y="1604772"/>
              <a:ext cx="0" cy="64135"/>
            </a:xfrm>
            <a:custGeom>
              <a:avLst/>
              <a:gdLst/>
              <a:ahLst/>
              <a:cxnLst/>
              <a:rect l="l" t="t" r="r" b="b"/>
              <a:pathLst>
                <a:path h="64135">
                  <a:moveTo>
                    <a:pt x="0" y="0"/>
                  </a:moveTo>
                  <a:lnTo>
                    <a:pt x="0" y="63753"/>
                  </a:lnTo>
                </a:path>
              </a:pathLst>
            </a:custGeom>
            <a:ln w="9525">
              <a:solidFill>
                <a:srgbClr val="3952A3"/>
              </a:solidFill>
            </a:ln>
          </p:spPr>
          <p:txBody>
            <a:bodyPr wrap="square" lIns="0" tIns="0" rIns="0" bIns="0" rtlCol="0"/>
            <a:lstStyle/>
            <a:p>
              <a:endParaRPr sz="1800"/>
            </a:p>
          </p:txBody>
        </p:sp>
        <p:sp>
          <p:nvSpPr>
            <p:cNvPr id="116" name="object 116"/>
            <p:cNvSpPr/>
            <p:nvPr/>
          </p:nvSpPr>
          <p:spPr>
            <a:xfrm>
              <a:off x="1592586" y="1636776"/>
              <a:ext cx="64135" cy="0"/>
            </a:xfrm>
            <a:custGeom>
              <a:avLst/>
              <a:gdLst/>
              <a:ahLst/>
              <a:cxnLst/>
              <a:rect l="l" t="t" r="r" b="b"/>
              <a:pathLst>
                <a:path w="64135">
                  <a:moveTo>
                    <a:pt x="63753" y="0"/>
                  </a:moveTo>
                  <a:lnTo>
                    <a:pt x="0" y="0"/>
                  </a:lnTo>
                </a:path>
              </a:pathLst>
            </a:custGeom>
            <a:ln w="9525">
              <a:solidFill>
                <a:srgbClr val="3952A3"/>
              </a:solidFill>
            </a:ln>
          </p:spPr>
          <p:txBody>
            <a:bodyPr wrap="square" lIns="0" tIns="0" rIns="0" bIns="0" rtlCol="0"/>
            <a:lstStyle/>
            <a:p>
              <a:endParaRPr sz="1800"/>
            </a:p>
          </p:txBody>
        </p:sp>
        <p:sp>
          <p:nvSpPr>
            <p:cNvPr id="117" name="object 117"/>
            <p:cNvSpPr/>
            <p:nvPr/>
          </p:nvSpPr>
          <p:spPr>
            <a:xfrm>
              <a:off x="1840991" y="1748028"/>
              <a:ext cx="0" cy="64135"/>
            </a:xfrm>
            <a:custGeom>
              <a:avLst/>
              <a:gdLst/>
              <a:ahLst/>
              <a:cxnLst/>
              <a:rect l="l" t="t" r="r" b="b"/>
              <a:pathLst>
                <a:path h="64135">
                  <a:moveTo>
                    <a:pt x="0" y="0"/>
                  </a:moveTo>
                  <a:lnTo>
                    <a:pt x="0" y="63753"/>
                  </a:lnTo>
                </a:path>
              </a:pathLst>
            </a:custGeom>
            <a:ln w="9525">
              <a:solidFill>
                <a:srgbClr val="3952A3"/>
              </a:solidFill>
            </a:ln>
          </p:spPr>
          <p:txBody>
            <a:bodyPr wrap="square" lIns="0" tIns="0" rIns="0" bIns="0" rtlCol="0"/>
            <a:lstStyle/>
            <a:p>
              <a:endParaRPr sz="1800"/>
            </a:p>
          </p:txBody>
        </p:sp>
        <p:sp>
          <p:nvSpPr>
            <p:cNvPr id="118" name="object 118"/>
            <p:cNvSpPr/>
            <p:nvPr/>
          </p:nvSpPr>
          <p:spPr>
            <a:xfrm>
              <a:off x="1808994" y="1780032"/>
              <a:ext cx="64135" cy="0"/>
            </a:xfrm>
            <a:custGeom>
              <a:avLst/>
              <a:gdLst/>
              <a:ahLst/>
              <a:cxnLst/>
              <a:rect l="l" t="t" r="r" b="b"/>
              <a:pathLst>
                <a:path w="64135">
                  <a:moveTo>
                    <a:pt x="63754" y="0"/>
                  </a:moveTo>
                  <a:lnTo>
                    <a:pt x="0" y="0"/>
                  </a:lnTo>
                </a:path>
              </a:pathLst>
            </a:custGeom>
            <a:ln w="9525">
              <a:solidFill>
                <a:srgbClr val="3952A3"/>
              </a:solidFill>
            </a:ln>
          </p:spPr>
          <p:txBody>
            <a:bodyPr wrap="square" lIns="0" tIns="0" rIns="0" bIns="0" rtlCol="0"/>
            <a:lstStyle/>
            <a:p>
              <a:endParaRPr sz="1800"/>
            </a:p>
          </p:txBody>
        </p:sp>
        <p:sp>
          <p:nvSpPr>
            <p:cNvPr id="119" name="object 119"/>
            <p:cNvSpPr/>
            <p:nvPr/>
          </p:nvSpPr>
          <p:spPr>
            <a:xfrm>
              <a:off x="1947671" y="1848612"/>
              <a:ext cx="0" cy="64135"/>
            </a:xfrm>
            <a:custGeom>
              <a:avLst/>
              <a:gdLst/>
              <a:ahLst/>
              <a:cxnLst/>
              <a:rect l="l" t="t" r="r" b="b"/>
              <a:pathLst>
                <a:path h="64135">
                  <a:moveTo>
                    <a:pt x="0" y="0"/>
                  </a:moveTo>
                  <a:lnTo>
                    <a:pt x="0" y="63753"/>
                  </a:lnTo>
                </a:path>
              </a:pathLst>
            </a:custGeom>
            <a:ln w="9525">
              <a:solidFill>
                <a:srgbClr val="FF0000"/>
              </a:solidFill>
            </a:ln>
          </p:spPr>
          <p:txBody>
            <a:bodyPr wrap="square" lIns="0" tIns="0" rIns="0" bIns="0" rtlCol="0"/>
            <a:lstStyle/>
            <a:p>
              <a:endParaRPr sz="1800"/>
            </a:p>
          </p:txBody>
        </p:sp>
        <p:sp>
          <p:nvSpPr>
            <p:cNvPr id="120" name="object 120"/>
            <p:cNvSpPr/>
            <p:nvPr/>
          </p:nvSpPr>
          <p:spPr>
            <a:xfrm>
              <a:off x="1915674" y="1880615"/>
              <a:ext cx="64135" cy="0"/>
            </a:xfrm>
            <a:custGeom>
              <a:avLst/>
              <a:gdLst/>
              <a:ahLst/>
              <a:cxnLst/>
              <a:rect l="l" t="t" r="r" b="b"/>
              <a:pathLst>
                <a:path w="64135">
                  <a:moveTo>
                    <a:pt x="63754" y="0"/>
                  </a:moveTo>
                  <a:lnTo>
                    <a:pt x="0" y="0"/>
                  </a:lnTo>
                </a:path>
              </a:pathLst>
            </a:custGeom>
            <a:ln w="9525">
              <a:solidFill>
                <a:srgbClr val="FF0000"/>
              </a:solidFill>
            </a:ln>
          </p:spPr>
          <p:txBody>
            <a:bodyPr wrap="square" lIns="0" tIns="0" rIns="0" bIns="0" rtlCol="0"/>
            <a:lstStyle/>
            <a:p>
              <a:endParaRPr sz="1800"/>
            </a:p>
          </p:txBody>
        </p:sp>
        <p:sp>
          <p:nvSpPr>
            <p:cNvPr id="121" name="object 121"/>
            <p:cNvSpPr/>
            <p:nvPr/>
          </p:nvSpPr>
          <p:spPr>
            <a:xfrm>
              <a:off x="1990343" y="1950720"/>
              <a:ext cx="0" cy="64135"/>
            </a:xfrm>
            <a:custGeom>
              <a:avLst/>
              <a:gdLst/>
              <a:ahLst/>
              <a:cxnLst/>
              <a:rect l="l" t="t" r="r" b="b"/>
              <a:pathLst>
                <a:path h="64135">
                  <a:moveTo>
                    <a:pt x="0" y="0"/>
                  </a:moveTo>
                  <a:lnTo>
                    <a:pt x="0" y="63753"/>
                  </a:lnTo>
                </a:path>
              </a:pathLst>
            </a:custGeom>
            <a:ln w="9525">
              <a:solidFill>
                <a:srgbClr val="FF0000"/>
              </a:solidFill>
            </a:ln>
          </p:spPr>
          <p:txBody>
            <a:bodyPr wrap="square" lIns="0" tIns="0" rIns="0" bIns="0" rtlCol="0"/>
            <a:lstStyle/>
            <a:p>
              <a:endParaRPr sz="1800"/>
            </a:p>
          </p:txBody>
        </p:sp>
        <p:sp>
          <p:nvSpPr>
            <p:cNvPr id="122" name="object 122"/>
            <p:cNvSpPr/>
            <p:nvPr/>
          </p:nvSpPr>
          <p:spPr>
            <a:xfrm>
              <a:off x="1958346" y="1981200"/>
              <a:ext cx="64135" cy="0"/>
            </a:xfrm>
            <a:custGeom>
              <a:avLst/>
              <a:gdLst/>
              <a:ahLst/>
              <a:cxnLst/>
              <a:rect l="l" t="t" r="r" b="b"/>
              <a:pathLst>
                <a:path w="64135">
                  <a:moveTo>
                    <a:pt x="63754" y="0"/>
                  </a:moveTo>
                  <a:lnTo>
                    <a:pt x="0" y="0"/>
                  </a:lnTo>
                </a:path>
              </a:pathLst>
            </a:custGeom>
            <a:ln w="9525">
              <a:solidFill>
                <a:srgbClr val="FF0000"/>
              </a:solidFill>
            </a:ln>
          </p:spPr>
          <p:txBody>
            <a:bodyPr wrap="square" lIns="0" tIns="0" rIns="0" bIns="0" rtlCol="0"/>
            <a:lstStyle/>
            <a:p>
              <a:endParaRPr sz="1800"/>
            </a:p>
          </p:txBody>
        </p:sp>
        <p:sp>
          <p:nvSpPr>
            <p:cNvPr id="123" name="object 123"/>
            <p:cNvSpPr/>
            <p:nvPr/>
          </p:nvSpPr>
          <p:spPr>
            <a:xfrm>
              <a:off x="2060447" y="2071116"/>
              <a:ext cx="0" cy="64135"/>
            </a:xfrm>
            <a:custGeom>
              <a:avLst/>
              <a:gdLst/>
              <a:ahLst/>
              <a:cxnLst/>
              <a:rect l="l" t="t" r="r" b="b"/>
              <a:pathLst>
                <a:path h="64135">
                  <a:moveTo>
                    <a:pt x="0" y="0"/>
                  </a:moveTo>
                  <a:lnTo>
                    <a:pt x="0" y="63753"/>
                  </a:lnTo>
                </a:path>
              </a:pathLst>
            </a:custGeom>
            <a:ln w="9525">
              <a:solidFill>
                <a:srgbClr val="FF0000"/>
              </a:solidFill>
            </a:ln>
          </p:spPr>
          <p:txBody>
            <a:bodyPr wrap="square" lIns="0" tIns="0" rIns="0" bIns="0" rtlCol="0"/>
            <a:lstStyle/>
            <a:p>
              <a:endParaRPr sz="1800"/>
            </a:p>
          </p:txBody>
        </p:sp>
        <p:sp>
          <p:nvSpPr>
            <p:cNvPr id="124" name="object 124"/>
            <p:cNvSpPr/>
            <p:nvPr/>
          </p:nvSpPr>
          <p:spPr>
            <a:xfrm>
              <a:off x="2028450" y="2103120"/>
              <a:ext cx="64135" cy="0"/>
            </a:xfrm>
            <a:custGeom>
              <a:avLst/>
              <a:gdLst/>
              <a:ahLst/>
              <a:cxnLst/>
              <a:rect l="l" t="t" r="r" b="b"/>
              <a:pathLst>
                <a:path w="64135">
                  <a:moveTo>
                    <a:pt x="63754" y="0"/>
                  </a:moveTo>
                  <a:lnTo>
                    <a:pt x="0" y="0"/>
                  </a:lnTo>
                </a:path>
              </a:pathLst>
            </a:custGeom>
            <a:ln w="9525">
              <a:solidFill>
                <a:srgbClr val="FF0000"/>
              </a:solidFill>
            </a:ln>
          </p:spPr>
          <p:txBody>
            <a:bodyPr wrap="square" lIns="0" tIns="0" rIns="0" bIns="0" rtlCol="0"/>
            <a:lstStyle/>
            <a:p>
              <a:endParaRPr sz="1800"/>
            </a:p>
          </p:txBody>
        </p:sp>
        <p:sp>
          <p:nvSpPr>
            <p:cNvPr id="125" name="object 125"/>
            <p:cNvSpPr/>
            <p:nvPr/>
          </p:nvSpPr>
          <p:spPr>
            <a:xfrm>
              <a:off x="2022347" y="2001012"/>
              <a:ext cx="0" cy="64135"/>
            </a:xfrm>
            <a:custGeom>
              <a:avLst/>
              <a:gdLst/>
              <a:ahLst/>
              <a:cxnLst/>
              <a:rect l="l" t="t" r="r" b="b"/>
              <a:pathLst>
                <a:path h="64135">
                  <a:moveTo>
                    <a:pt x="0" y="0"/>
                  </a:moveTo>
                  <a:lnTo>
                    <a:pt x="0" y="63753"/>
                  </a:lnTo>
                </a:path>
              </a:pathLst>
            </a:custGeom>
            <a:ln w="9525">
              <a:solidFill>
                <a:srgbClr val="FF0000"/>
              </a:solidFill>
            </a:ln>
          </p:spPr>
          <p:txBody>
            <a:bodyPr wrap="square" lIns="0" tIns="0" rIns="0" bIns="0" rtlCol="0"/>
            <a:lstStyle/>
            <a:p>
              <a:endParaRPr sz="1800"/>
            </a:p>
          </p:txBody>
        </p:sp>
        <p:sp>
          <p:nvSpPr>
            <p:cNvPr id="126" name="object 126"/>
            <p:cNvSpPr/>
            <p:nvPr/>
          </p:nvSpPr>
          <p:spPr>
            <a:xfrm>
              <a:off x="1990350" y="2033016"/>
              <a:ext cx="64135" cy="0"/>
            </a:xfrm>
            <a:custGeom>
              <a:avLst/>
              <a:gdLst/>
              <a:ahLst/>
              <a:cxnLst/>
              <a:rect l="l" t="t" r="r" b="b"/>
              <a:pathLst>
                <a:path w="64135">
                  <a:moveTo>
                    <a:pt x="63754" y="0"/>
                  </a:moveTo>
                  <a:lnTo>
                    <a:pt x="0" y="0"/>
                  </a:lnTo>
                </a:path>
              </a:pathLst>
            </a:custGeom>
            <a:ln w="9525">
              <a:solidFill>
                <a:srgbClr val="FF0000"/>
              </a:solidFill>
            </a:ln>
          </p:spPr>
          <p:txBody>
            <a:bodyPr wrap="square" lIns="0" tIns="0" rIns="0" bIns="0" rtlCol="0"/>
            <a:lstStyle/>
            <a:p>
              <a:endParaRPr sz="1800"/>
            </a:p>
          </p:txBody>
        </p:sp>
        <p:sp>
          <p:nvSpPr>
            <p:cNvPr id="127" name="object 127"/>
            <p:cNvSpPr/>
            <p:nvPr/>
          </p:nvSpPr>
          <p:spPr>
            <a:xfrm>
              <a:off x="3912107" y="4227576"/>
              <a:ext cx="0" cy="64135"/>
            </a:xfrm>
            <a:custGeom>
              <a:avLst/>
              <a:gdLst/>
              <a:ahLst/>
              <a:cxnLst/>
              <a:rect l="l" t="t" r="r" b="b"/>
              <a:pathLst>
                <a:path h="64135">
                  <a:moveTo>
                    <a:pt x="0" y="0"/>
                  </a:moveTo>
                  <a:lnTo>
                    <a:pt x="0" y="63753"/>
                  </a:lnTo>
                </a:path>
              </a:pathLst>
            </a:custGeom>
            <a:ln w="9525">
              <a:solidFill>
                <a:srgbClr val="FF0000"/>
              </a:solidFill>
            </a:ln>
          </p:spPr>
          <p:txBody>
            <a:bodyPr wrap="square" lIns="0" tIns="0" rIns="0" bIns="0" rtlCol="0"/>
            <a:lstStyle/>
            <a:p>
              <a:endParaRPr sz="1800"/>
            </a:p>
          </p:txBody>
        </p:sp>
        <p:sp>
          <p:nvSpPr>
            <p:cNvPr id="128" name="object 128"/>
            <p:cNvSpPr/>
            <p:nvPr/>
          </p:nvSpPr>
          <p:spPr>
            <a:xfrm>
              <a:off x="3880110" y="4256532"/>
              <a:ext cx="64135" cy="0"/>
            </a:xfrm>
            <a:custGeom>
              <a:avLst/>
              <a:gdLst/>
              <a:ahLst/>
              <a:cxnLst/>
              <a:rect l="l" t="t" r="r" b="b"/>
              <a:pathLst>
                <a:path w="64135">
                  <a:moveTo>
                    <a:pt x="63753" y="0"/>
                  </a:moveTo>
                  <a:lnTo>
                    <a:pt x="0" y="0"/>
                  </a:lnTo>
                </a:path>
              </a:pathLst>
            </a:custGeom>
            <a:ln w="9525">
              <a:solidFill>
                <a:srgbClr val="FF0000"/>
              </a:solidFill>
            </a:ln>
          </p:spPr>
          <p:txBody>
            <a:bodyPr wrap="square" lIns="0" tIns="0" rIns="0" bIns="0" rtlCol="0"/>
            <a:lstStyle/>
            <a:p>
              <a:endParaRPr sz="1800"/>
            </a:p>
          </p:txBody>
        </p:sp>
        <p:sp>
          <p:nvSpPr>
            <p:cNvPr id="129" name="object 129"/>
            <p:cNvSpPr/>
            <p:nvPr/>
          </p:nvSpPr>
          <p:spPr>
            <a:xfrm>
              <a:off x="3587495" y="4113276"/>
              <a:ext cx="0" cy="64135"/>
            </a:xfrm>
            <a:custGeom>
              <a:avLst/>
              <a:gdLst/>
              <a:ahLst/>
              <a:cxnLst/>
              <a:rect l="l" t="t" r="r" b="b"/>
              <a:pathLst>
                <a:path h="64135">
                  <a:moveTo>
                    <a:pt x="0" y="0"/>
                  </a:moveTo>
                  <a:lnTo>
                    <a:pt x="0" y="63753"/>
                  </a:lnTo>
                </a:path>
              </a:pathLst>
            </a:custGeom>
            <a:ln w="9525">
              <a:solidFill>
                <a:srgbClr val="FF0000"/>
              </a:solidFill>
            </a:ln>
          </p:spPr>
          <p:txBody>
            <a:bodyPr wrap="square" lIns="0" tIns="0" rIns="0" bIns="0" rtlCol="0"/>
            <a:lstStyle/>
            <a:p>
              <a:endParaRPr sz="1800"/>
            </a:p>
          </p:txBody>
        </p:sp>
        <p:sp>
          <p:nvSpPr>
            <p:cNvPr id="130" name="object 130"/>
            <p:cNvSpPr/>
            <p:nvPr/>
          </p:nvSpPr>
          <p:spPr>
            <a:xfrm>
              <a:off x="3557022" y="4143755"/>
              <a:ext cx="64135" cy="0"/>
            </a:xfrm>
            <a:custGeom>
              <a:avLst/>
              <a:gdLst/>
              <a:ahLst/>
              <a:cxnLst/>
              <a:rect l="l" t="t" r="r" b="b"/>
              <a:pathLst>
                <a:path w="64135">
                  <a:moveTo>
                    <a:pt x="63753" y="0"/>
                  </a:moveTo>
                  <a:lnTo>
                    <a:pt x="0" y="0"/>
                  </a:lnTo>
                </a:path>
              </a:pathLst>
            </a:custGeom>
            <a:ln w="9525">
              <a:solidFill>
                <a:srgbClr val="FF0000"/>
              </a:solidFill>
            </a:ln>
          </p:spPr>
          <p:txBody>
            <a:bodyPr wrap="square" lIns="0" tIns="0" rIns="0" bIns="0" rtlCol="0"/>
            <a:lstStyle/>
            <a:p>
              <a:endParaRPr sz="1800"/>
            </a:p>
          </p:txBody>
        </p:sp>
        <p:sp>
          <p:nvSpPr>
            <p:cNvPr id="131" name="object 131"/>
            <p:cNvSpPr/>
            <p:nvPr/>
          </p:nvSpPr>
          <p:spPr>
            <a:xfrm>
              <a:off x="3462527" y="4055364"/>
              <a:ext cx="0" cy="64135"/>
            </a:xfrm>
            <a:custGeom>
              <a:avLst/>
              <a:gdLst/>
              <a:ahLst/>
              <a:cxnLst/>
              <a:rect l="l" t="t" r="r" b="b"/>
              <a:pathLst>
                <a:path h="64135">
                  <a:moveTo>
                    <a:pt x="0" y="0"/>
                  </a:moveTo>
                  <a:lnTo>
                    <a:pt x="0" y="63753"/>
                  </a:lnTo>
                </a:path>
              </a:pathLst>
            </a:custGeom>
            <a:ln w="9525">
              <a:solidFill>
                <a:srgbClr val="FF0000"/>
              </a:solidFill>
            </a:ln>
          </p:spPr>
          <p:txBody>
            <a:bodyPr wrap="square" lIns="0" tIns="0" rIns="0" bIns="0" rtlCol="0"/>
            <a:lstStyle/>
            <a:p>
              <a:endParaRPr sz="1800"/>
            </a:p>
          </p:txBody>
        </p:sp>
        <p:sp>
          <p:nvSpPr>
            <p:cNvPr id="132" name="object 132"/>
            <p:cNvSpPr/>
            <p:nvPr/>
          </p:nvSpPr>
          <p:spPr>
            <a:xfrm>
              <a:off x="3435102" y="4087367"/>
              <a:ext cx="64135" cy="0"/>
            </a:xfrm>
            <a:custGeom>
              <a:avLst/>
              <a:gdLst/>
              <a:ahLst/>
              <a:cxnLst/>
              <a:rect l="l" t="t" r="r" b="b"/>
              <a:pathLst>
                <a:path w="64135">
                  <a:moveTo>
                    <a:pt x="63753" y="0"/>
                  </a:moveTo>
                  <a:lnTo>
                    <a:pt x="0" y="0"/>
                  </a:lnTo>
                </a:path>
              </a:pathLst>
            </a:custGeom>
            <a:ln w="9525">
              <a:solidFill>
                <a:srgbClr val="FF0000"/>
              </a:solidFill>
            </a:ln>
          </p:spPr>
          <p:txBody>
            <a:bodyPr wrap="square" lIns="0" tIns="0" rIns="0" bIns="0" rtlCol="0"/>
            <a:lstStyle/>
            <a:p>
              <a:endParaRPr sz="1800"/>
            </a:p>
          </p:txBody>
        </p:sp>
        <p:sp>
          <p:nvSpPr>
            <p:cNvPr id="133" name="object 133"/>
            <p:cNvSpPr/>
            <p:nvPr/>
          </p:nvSpPr>
          <p:spPr>
            <a:xfrm>
              <a:off x="3343655" y="4017264"/>
              <a:ext cx="0" cy="64135"/>
            </a:xfrm>
            <a:custGeom>
              <a:avLst/>
              <a:gdLst/>
              <a:ahLst/>
              <a:cxnLst/>
              <a:rect l="l" t="t" r="r" b="b"/>
              <a:pathLst>
                <a:path h="64135">
                  <a:moveTo>
                    <a:pt x="0" y="0"/>
                  </a:moveTo>
                  <a:lnTo>
                    <a:pt x="0" y="63753"/>
                  </a:lnTo>
                </a:path>
              </a:pathLst>
            </a:custGeom>
            <a:ln w="9525">
              <a:solidFill>
                <a:srgbClr val="FF0000"/>
              </a:solidFill>
            </a:ln>
          </p:spPr>
          <p:txBody>
            <a:bodyPr wrap="square" lIns="0" tIns="0" rIns="0" bIns="0" rtlCol="0"/>
            <a:lstStyle/>
            <a:p>
              <a:endParaRPr sz="1800"/>
            </a:p>
          </p:txBody>
        </p:sp>
        <p:sp>
          <p:nvSpPr>
            <p:cNvPr id="134" name="object 134"/>
            <p:cNvSpPr/>
            <p:nvPr/>
          </p:nvSpPr>
          <p:spPr>
            <a:xfrm>
              <a:off x="3311658" y="4049267"/>
              <a:ext cx="64135" cy="0"/>
            </a:xfrm>
            <a:custGeom>
              <a:avLst/>
              <a:gdLst/>
              <a:ahLst/>
              <a:cxnLst/>
              <a:rect l="l" t="t" r="r" b="b"/>
              <a:pathLst>
                <a:path w="64135">
                  <a:moveTo>
                    <a:pt x="63753" y="0"/>
                  </a:moveTo>
                  <a:lnTo>
                    <a:pt x="0" y="0"/>
                  </a:lnTo>
                </a:path>
              </a:pathLst>
            </a:custGeom>
            <a:ln w="9525">
              <a:solidFill>
                <a:srgbClr val="FF0000"/>
              </a:solidFill>
            </a:ln>
          </p:spPr>
          <p:txBody>
            <a:bodyPr wrap="square" lIns="0" tIns="0" rIns="0" bIns="0" rtlCol="0"/>
            <a:lstStyle/>
            <a:p>
              <a:endParaRPr sz="1800"/>
            </a:p>
          </p:txBody>
        </p:sp>
      </p:grpSp>
      <p:sp>
        <p:nvSpPr>
          <p:cNvPr id="135" name="object 135"/>
          <p:cNvSpPr txBox="1"/>
          <p:nvPr/>
        </p:nvSpPr>
        <p:spPr>
          <a:xfrm>
            <a:off x="2565877" y="1841346"/>
            <a:ext cx="3058001" cy="286617"/>
          </a:xfrm>
          <a:prstGeom prst="rect">
            <a:avLst/>
          </a:prstGeom>
        </p:spPr>
        <p:txBody>
          <a:bodyPr vert="horz" wrap="square" lIns="0" tIns="9525" rIns="0" bIns="0" rtlCol="0">
            <a:spAutoFit/>
          </a:bodyPr>
          <a:lstStyle/>
          <a:p>
            <a:pPr marL="9525" marR="3810" indent="99060">
              <a:spcBef>
                <a:spcPts val="75"/>
              </a:spcBef>
            </a:pPr>
            <a:r>
              <a:rPr sz="900" spc="-41">
                <a:latin typeface="Arial"/>
                <a:cs typeface="Arial"/>
              </a:rPr>
              <a:t>Atezo</a:t>
            </a:r>
            <a:r>
              <a:rPr sz="900" spc="-30">
                <a:latin typeface="Arial"/>
                <a:cs typeface="Arial"/>
              </a:rPr>
              <a:t> </a:t>
            </a:r>
            <a:r>
              <a:rPr sz="900" spc="-79">
                <a:latin typeface="Arial"/>
                <a:cs typeface="Arial"/>
              </a:rPr>
              <a:t>+</a:t>
            </a:r>
            <a:r>
              <a:rPr sz="900" spc="-23">
                <a:latin typeface="Arial"/>
                <a:cs typeface="Arial"/>
              </a:rPr>
              <a:t> </a:t>
            </a:r>
            <a:r>
              <a:rPr sz="900" spc="-101">
                <a:latin typeface="Arial"/>
                <a:cs typeface="Arial"/>
              </a:rPr>
              <a:t>CP/ET</a:t>
            </a:r>
            <a:r>
              <a:rPr sz="900" spc="-15">
                <a:latin typeface="Arial"/>
                <a:cs typeface="Arial"/>
              </a:rPr>
              <a:t> </a:t>
            </a:r>
            <a:r>
              <a:rPr sz="900" spc="-38">
                <a:latin typeface="Arial"/>
                <a:cs typeface="Arial"/>
              </a:rPr>
              <a:t>median </a:t>
            </a:r>
            <a:r>
              <a:rPr sz="900" spc="-8">
                <a:latin typeface="Arial"/>
                <a:cs typeface="Arial"/>
              </a:rPr>
              <a:t>follow-</a:t>
            </a:r>
            <a:r>
              <a:rPr sz="900" spc="-23">
                <a:latin typeface="Arial"/>
                <a:cs typeface="Arial"/>
              </a:rPr>
              <a:t>up:</a:t>
            </a:r>
            <a:r>
              <a:rPr sz="900" spc="-49">
                <a:latin typeface="Arial"/>
                <a:cs typeface="Arial"/>
              </a:rPr>
              <a:t> 59.4</a:t>
            </a:r>
            <a:r>
              <a:rPr sz="900" spc="-8">
                <a:latin typeface="Arial"/>
                <a:cs typeface="Arial"/>
              </a:rPr>
              <a:t> </a:t>
            </a:r>
            <a:r>
              <a:rPr sz="900" spc="-30">
                <a:latin typeface="Arial"/>
                <a:cs typeface="Arial"/>
              </a:rPr>
              <a:t>months</a:t>
            </a:r>
            <a:r>
              <a:rPr sz="900" spc="-41">
                <a:latin typeface="Arial"/>
                <a:cs typeface="Arial"/>
              </a:rPr>
              <a:t> </a:t>
            </a:r>
            <a:r>
              <a:rPr sz="900" spc="-45">
                <a:latin typeface="Arial"/>
                <a:cs typeface="Arial"/>
              </a:rPr>
              <a:t>(range,</a:t>
            </a:r>
            <a:r>
              <a:rPr sz="900" spc="-41">
                <a:latin typeface="Arial"/>
                <a:cs typeface="Arial"/>
              </a:rPr>
              <a:t> 0.0-</a:t>
            </a:r>
            <a:r>
              <a:rPr sz="900" spc="-8">
                <a:latin typeface="Arial"/>
                <a:cs typeface="Arial"/>
              </a:rPr>
              <a:t>72.6) </a:t>
            </a:r>
            <a:r>
              <a:rPr sz="900" spc="-56">
                <a:latin typeface="Arial"/>
                <a:cs typeface="Arial"/>
              </a:rPr>
              <a:t>Placebo</a:t>
            </a:r>
            <a:r>
              <a:rPr sz="900" spc="-19">
                <a:latin typeface="Arial"/>
                <a:cs typeface="Arial"/>
              </a:rPr>
              <a:t> </a:t>
            </a:r>
            <a:r>
              <a:rPr sz="900" spc="-79">
                <a:latin typeface="Arial"/>
                <a:cs typeface="Arial"/>
              </a:rPr>
              <a:t>+</a:t>
            </a:r>
            <a:r>
              <a:rPr sz="900" spc="-23">
                <a:latin typeface="Arial"/>
                <a:cs typeface="Arial"/>
              </a:rPr>
              <a:t> </a:t>
            </a:r>
            <a:r>
              <a:rPr sz="900" spc="-101">
                <a:latin typeface="Arial"/>
                <a:cs typeface="Arial"/>
              </a:rPr>
              <a:t>CP/ET</a:t>
            </a:r>
            <a:r>
              <a:rPr sz="900" spc="-30">
                <a:latin typeface="Arial"/>
                <a:cs typeface="Arial"/>
              </a:rPr>
              <a:t> </a:t>
            </a:r>
            <a:r>
              <a:rPr sz="900" spc="-38">
                <a:latin typeface="Arial"/>
                <a:cs typeface="Arial"/>
              </a:rPr>
              <a:t>median </a:t>
            </a:r>
            <a:r>
              <a:rPr sz="900" spc="-8">
                <a:latin typeface="Arial"/>
                <a:cs typeface="Arial"/>
              </a:rPr>
              <a:t>follow-</a:t>
            </a:r>
            <a:r>
              <a:rPr sz="900" spc="-23">
                <a:latin typeface="Arial"/>
                <a:cs typeface="Arial"/>
              </a:rPr>
              <a:t>up:</a:t>
            </a:r>
            <a:r>
              <a:rPr sz="900" spc="-38">
                <a:latin typeface="Arial"/>
                <a:cs typeface="Arial"/>
              </a:rPr>
              <a:t> </a:t>
            </a:r>
            <a:r>
              <a:rPr sz="900" spc="-49">
                <a:latin typeface="Arial"/>
                <a:cs typeface="Arial"/>
              </a:rPr>
              <a:t>26.4</a:t>
            </a:r>
            <a:r>
              <a:rPr sz="900" spc="-19">
                <a:latin typeface="Arial"/>
                <a:cs typeface="Arial"/>
              </a:rPr>
              <a:t> </a:t>
            </a:r>
            <a:r>
              <a:rPr sz="900" spc="-30">
                <a:latin typeface="Arial"/>
                <a:cs typeface="Arial"/>
              </a:rPr>
              <a:t>months</a:t>
            </a:r>
            <a:r>
              <a:rPr sz="900" spc="-41">
                <a:latin typeface="Arial"/>
                <a:cs typeface="Arial"/>
              </a:rPr>
              <a:t> (range,</a:t>
            </a:r>
            <a:r>
              <a:rPr sz="900" spc="-30">
                <a:latin typeface="Arial"/>
                <a:cs typeface="Arial"/>
              </a:rPr>
              <a:t> </a:t>
            </a:r>
            <a:r>
              <a:rPr sz="900" spc="-41">
                <a:latin typeface="Arial"/>
                <a:cs typeface="Arial"/>
              </a:rPr>
              <a:t>0.0-</a:t>
            </a:r>
            <a:r>
              <a:rPr sz="900" spc="-15">
                <a:latin typeface="Arial"/>
                <a:cs typeface="Arial"/>
              </a:rPr>
              <a:t>34.4)</a:t>
            </a:r>
            <a:endParaRPr sz="900">
              <a:latin typeface="Arial"/>
              <a:cs typeface="Arial"/>
            </a:endParaRPr>
          </a:p>
        </p:txBody>
      </p:sp>
      <p:grpSp>
        <p:nvGrpSpPr>
          <p:cNvPr id="136" name="object 136"/>
          <p:cNvGrpSpPr/>
          <p:nvPr/>
        </p:nvGrpSpPr>
        <p:grpSpPr>
          <a:xfrm>
            <a:off x="1372747" y="1313402"/>
            <a:ext cx="3302318" cy="2133124"/>
            <a:chOff x="1830330" y="1748027"/>
            <a:chExt cx="4403090" cy="2844165"/>
          </a:xfrm>
        </p:grpSpPr>
        <p:sp>
          <p:nvSpPr>
            <p:cNvPr id="137" name="object 137"/>
            <p:cNvSpPr/>
            <p:nvPr/>
          </p:nvSpPr>
          <p:spPr>
            <a:xfrm>
              <a:off x="6227063" y="3403092"/>
              <a:ext cx="0" cy="1188720"/>
            </a:xfrm>
            <a:custGeom>
              <a:avLst/>
              <a:gdLst/>
              <a:ahLst/>
              <a:cxnLst/>
              <a:rect l="l" t="t" r="r" b="b"/>
              <a:pathLst>
                <a:path h="1188720">
                  <a:moveTo>
                    <a:pt x="0" y="0"/>
                  </a:moveTo>
                  <a:lnTo>
                    <a:pt x="0" y="1188720"/>
                  </a:lnTo>
                </a:path>
              </a:pathLst>
            </a:custGeom>
            <a:ln w="12700">
              <a:solidFill>
                <a:srgbClr val="3952A3"/>
              </a:solidFill>
              <a:prstDash val="sysDash"/>
            </a:ln>
          </p:spPr>
          <p:txBody>
            <a:bodyPr wrap="square" lIns="0" tIns="0" rIns="0" bIns="0" rtlCol="0"/>
            <a:lstStyle/>
            <a:p>
              <a:endParaRPr sz="1800"/>
            </a:p>
          </p:txBody>
        </p:sp>
        <p:sp>
          <p:nvSpPr>
            <p:cNvPr id="138" name="object 138"/>
            <p:cNvSpPr/>
            <p:nvPr/>
          </p:nvSpPr>
          <p:spPr>
            <a:xfrm>
              <a:off x="3739895" y="4197095"/>
              <a:ext cx="0" cy="64135"/>
            </a:xfrm>
            <a:custGeom>
              <a:avLst/>
              <a:gdLst/>
              <a:ahLst/>
              <a:cxnLst/>
              <a:rect l="l" t="t" r="r" b="b"/>
              <a:pathLst>
                <a:path h="64135">
                  <a:moveTo>
                    <a:pt x="0" y="0"/>
                  </a:moveTo>
                  <a:lnTo>
                    <a:pt x="0" y="63753"/>
                  </a:lnTo>
                </a:path>
              </a:pathLst>
            </a:custGeom>
            <a:ln w="9525">
              <a:solidFill>
                <a:srgbClr val="FF0000"/>
              </a:solidFill>
            </a:ln>
          </p:spPr>
          <p:txBody>
            <a:bodyPr wrap="square" lIns="0" tIns="0" rIns="0" bIns="0" rtlCol="0"/>
            <a:lstStyle/>
            <a:p>
              <a:endParaRPr sz="1800"/>
            </a:p>
          </p:txBody>
        </p:sp>
        <p:sp>
          <p:nvSpPr>
            <p:cNvPr id="139" name="object 139"/>
            <p:cNvSpPr/>
            <p:nvPr/>
          </p:nvSpPr>
          <p:spPr>
            <a:xfrm>
              <a:off x="3396995" y="4055363"/>
              <a:ext cx="0" cy="64135"/>
            </a:xfrm>
            <a:custGeom>
              <a:avLst/>
              <a:gdLst/>
              <a:ahLst/>
              <a:cxnLst/>
              <a:rect l="l" t="t" r="r" b="b"/>
              <a:pathLst>
                <a:path h="64135">
                  <a:moveTo>
                    <a:pt x="0" y="0"/>
                  </a:moveTo>
                  <a:lnTo>
                    <a:pt x="0" y="63753"/>
                  </a:lnTo>
                </a:path>
              </a:pathLst>
            </a:custGeom>
            <a:ln w="9525">
              <a:solidFill>
                <a:srgbClr val="FF0000"/>
              </a:solidFill>
            </a:ln>
          </p:spPr>
          <p:txBody>
            <a:bodyPr wrap="square" lIns="0" tIns="0" rIns="0" bIns="0" rtlCol="0"/>
            <a:lstStyle/>
            <a:p>
              <a:endParaRPr sz="1800"/>
            </a:p>
          </p:txBody>
        </p:sp>
        <p:sp>
          <p:nvSpPr>
            <p:cNvPr id="140" name="object 140"/>
            <p:cNvSpPr/>
            <p:nvPr/>
          </p:nvSpPr>
          <p:spPr>
            <a:xfrm>
              <a:off x="3366522" y="4087367"/>
              <a:ext cx="64135" cy="0"/>
            </a:xfrm>
            <a:custGeom>
              <a:avLst/>
              <a:gdLst/>
              <a:ahLst/>
              <a:cxnLst/>
              <a:rect l="l" t="t" r="r" b="b"/>
              <a:pathLst>
                <a:path w="64135">
                  <a:moveTo>
                    <a:pt x="63753" y="0"/>
                  </a:moveTo>
                  <a:lnTo>
                    <a:pt x="0" y="0"/>
                  </a:lnTo>
                </a:path>
              </a:pathLst>
            </a:custGeom>
            <a:ln w="9525">
              <a:solidFill>
                <a:srgbClr val="FF0000"/>
              </a:solidFill>
            </a:ln>
          </p:spPr>
          <p:txBody>
            <a:bodyPr wrap="square" lIns="0" tIns="0" rIns="0" bIns="0" rtlCol="0"/>
            <a:lstStyle/>
            <a:p>
              <a:endParaRPr sz="1800"/>
            </a:p>
          </p:txBody>
        </p:sp>
        <p:sp>
          <p:nvSpPr>
            <p:cNvPr id="141" name="object 141"/>
            <p:cNvSpPr/>
            <p:nvPr/>
          </p:nvSpPr>
          <p:spPr>
            <a:xfrm>
              <a:off x="3558539" y="4067555"/>
              <a:ext cx="0" cy="64135"/>
            </a:xfrm>
            <a:custGeom>
              <a:avLst/>
              <a:gdLst/>
              <a:ahLst/>
              <a:cxnLst/>
              <a:rect l="l" t="t" r="r" b="b"/>
              <a:pathLst>
                <a:path h="64135">
                  <a:moveTo>
                    <a:pt x="0" y="0"/>
                  </a:moveTo>
                  <a:lnTo>
                    <a:pt x="0" y="63754"/>
                  </a:lnTo>
                </a:path>
              </a:pathLst>
            </a:custGeom>
            <a:ln w="9525">
              <a:solidFill>
                <a:srgbClr val="FF0000"/>
              </a:solidFill>
            </a:ln>
          </p:spPr>
          <p:txBody>
            <a:bodyPr wrap="square" lIns="0" tIns="0" rIns="0" bIns="0" rtlCol="0"/>
            <a:lstStyle/>
            <a:p>
              <a:endParaRPr sz="1800"/>
            </a:p>
          </p:txBody>
        </p:sp>
        <p:sp>
          <p:nvSpPr>
            <p:cNvPr id="142" name="object 142"/>
            <p:cNvSpPr/>
            <p:nvPr/>
          </p:nvSpPr>
          <p:spPr>
            <a:xfrm>
              <a:off x="3526541" y="4099560"/>
              <a:ext cx="64135" cy="0"/>
            </a:xfrm>
            <a:custGeom>
              <a:avLst/>
              <a:gdLst/>
              <a:ahLst/>
              <a:cxnLst/>
              <a:rect l="l" t="t" r="r" b="b"/>
              <a:pathLst>
                <a:path w="64135">
                  <a:moveTo>
                    <a:pt x="63753" y="0"/>
                  </a:moveTo>
                  <a:lnTo>
                    <a:pt x="0" y="0"/>
                  </a:lnTo>
                </a:path>
              </a:pathLst>
            </a:custGeom>
            <a:ln w="9525">
              <a:solidFill>
                <a:srgbClr val="FF0000"/>
              </a:solidFill>
            </a:ln>
          </p:spPr>
          <p:txBody>
            <a:bodyPr wrap="square" lIns="0" tIns="0" rIns="0" bIns="0" rtlCol="0"/>
            <a:lstStyle/>
            <a:p>
              <a:endParaRPr sz="1800"/>
            </a:p>
          </p:txBody>
        </p:sp>
        <p:sp>
          <p:nvSpPr>
            <p:cNvPr id="143" name="object 143"/>
            <p:cNvSpPr/>
            <p:nvPr/>
          </p:nvSpPr>
          <p:spPr>
            <a:xfrm>
              <a:off x="3573779" y="4067555"/>
              <a:ext cx="0" cy="64135"/>
            </a:xfrm>
            <a:custGeom>
              <a:avLst/>
              <a:gdLst/>
              <a:ahLst/>
              <a:cxnLst/>
              <a:rect l="l" t="t" r="r" b="b"/>
              <a:pathLst>
                <a:path h="64135">
                  <a:moveTo>
                    <a:pt x="0" y="0"/>
                  </a:moveTo>
                  <a:lnTo>
                    <a:pt x="0" y="63754"/>
                  </a:lnTo>
                </a:path>
              </a:pathLst>
            </a:custGeom>
            <a:ln w="9525">
              <a:solidFill>
                <a:srgbClr val="FF0000"/>
              </a:solidFill>
            </a:ln>
          </p:spPr>
          <p:txBody>
            <a:bodyPr wrap="square" lIns="0" tIns="0" rIns="0" bIns="0" rtlCol="0"/>
            <a:lstStyle/>
            <a:p>
              <a:endParaRPr sz="1800"/>
            </a:p>
          </p:txBody>
        </p:sp>
        <p:sp>
          <p:nvSpPr>
            <p:cNvPr id="144" name="object 144"/>
            <p:cNvSpPr/>
            <p:nvPr/>
          </p:nvSpPr>
          <p:spPr>
            <a:xfrm>
              <a:off x="3541782" y="4099560"/>
              <a:ext cx="64135" cy="0"/>
            </a:xfrm>
            <a:custGeom>
              <a:avLst/>
              <a:gdLst/>
              <a:ahLst/>
              <a:cxnLst/>
              <a:rect l="l" t="t" r="r" b="b"/>
              <a:pathLst>
                <a:path w="64135">
                  <a:moveTo>
                    <a:pt x="63753" y="0"/>
                  </a:moveTo>
                  <a:lnTo>
                    <a:pt x="0" y="0"/>
                  </a:lnTo>
                </a:path>
              </a:pathLst>
            </a:custGeom>
            <a:ln w="9525">
              <a:solidFill>
                <a:srgbClr val="FF0000"/>
              </a:solidFill>
            </a:ln>
          </p:spPr>
          <p:txBody>
            <a:bodyPr wrap="square" lIns="0" tIns="0" rIns="0" bIns="0" rtlCol="0"/>
            <a:lstStyle/>
            <a:p>
              <a:endParaRPr sz="1800"/>
            </a:p>
          </p:txBody>
        </p:sp>
        <p:sp>
          <p:nvSpPr>
            <p:cNvPr id="145" name="object 145"/>
            <p:cNvSpPr/>
            <p:nvPr/>
          </p:nvSpPr>
          <p:spPr>
            <a:xfrm>
              <a:off x="3602735" y="4111751"/>
              <a:ext cx="0" cy="64135"/>
            </a:xfrm>
            <a:custGeom>
              <a:avLst/>
              <a:gdLst/>
              <a:ahLst/>
              <a:cxnLst/>
              <a:rect l="l" t="t" r="r" b="b"/>
              <a:pathLst>
                <a:path h="64135">
                  <a:moveTo>
                    <a:pt x="0" y="0"/>
                  </a:moveTo>
                  <a:lnTo>
                    <a:pt x="0" y="63753"/>
                  </a:lnTo>
                </a:path>
              </a:pathLst>
            </a:custGeom>
            <a:ln w="9525">
              <a:solidFill>
                <a:srgbClr val="FF0000"/>
              </a:solidFill>
            </a:ln>
          </p:spPr>
          <p:txBody>
            <a:bodyPr wrap="square" lIns="0" tIns="0" rIns="0" bIns="0" rtlCol="0"/>
            <a:lstStyle/>
            <a:p>
              <a:endParaRPr sz="1800"/>
            </a:p>
          </p:txBody>
        </p:sp>
        <p:sp>
          <p:nvSpPr>
            <p:cNvPr id="146" name="object 146"/>
            <p:cNvSpPr/>
            <p:nvPr/>
          </p:nvSpPr>
          <p:spPr>
            <a:xfrm>
              <a:off x="3570738" y="4143755"/>
              <a:ext cx="64135" cy="0"/>
            </a:xfrm>
            <a:custGeom>
              <a:avLst/>
              <a:gdLst/>
              <a:ahLst/>
              <a:cxnLst/>
              <a:rect l="l" t="t" r="r" b="b"/>
              <a:pathLst>
                <a:path w="64135">
                  <a:moveTo>
                    <a:pt x="63753" y="0"/>
                  </a:moveTo>
                  <a:lnTo>
                    <a:pt x="0" y="0"/>
                  </a:lnTo>
                </a:path>
              </a:pathLst>
            </a:custGeom>
            <a:ln w="9525">
              <a:solidFill>
                <a:srgbClr val="FF0000"/>
              </a:solidFill>
            </a:ln>
          </p:spPr>
          <p:txBody>
            <a:bodyPr wrap="square" lIns="0" tIns="0" rIns="0" bIns="0" rtlCol="0"/>
            <a:lstStyle/>
            <a:p>
              <a:endParaRPr sz="1800"/>
            </a:p>
          </p:txBody>
        </p:sp>
        <p:sp>
          <p:nvSpPr>
            <p:cNvPr id="147" name="object 147"/>
            <p:cNvSpPr/>
            <p:nvPr/>
          </p:nvSpPr>
          <p:spPr>
            <a:xfrm>
              <a:off x="3628644" y="4111751"/>
              <a:ext cx="0" cy="64135"/>
            </a:xfrm>
            <a:custGeom>
              <a:avLst/>
              <a:gdLst/>
              <a:ahLst/>
              <a:cxnLst/>
              <a:rect l="l" t="t" r="r" b="b"/>
              <a:pathLst>
                <a:path h="64135">
                  <a:moveTo>
                    <a:pt x="0" y="0"/>
                  </a:moveTo>
                  <a:lnTo>
                    <a:pt x="0" y="63753"/>
                  </a:lnTo>
                </a:path>
              </a:pathLst>
            </a:custGeom>
            <a:ln w="9525">
              <a:solidFill>
                <a:srgbClr val="FF0000"/>
              </a:solidFill>
            </a:ln>
          </p:spPr>
          <p:txBody>
            <a:bodyPr wrap="square" lIns="0" tIns="0" rIns="0" bIns="0" rtlCol="0"/>
            <a:lstStyle/>
            <a:p>
              <a:endParaRPr sz="1800"/>
            </a:p>
          </p:txBody>
        </p:sp>
        <p:sp>
          <p:nvSpPr>
            <p:cNvPr id="148" name="object 148"/>
            <p:cNvSpPr/>
            <p:nvPr/>
          </p:nvSpPr>
          <p:spPr>
            <a:xfrm>
              <a:off x="2371343" y="2967227"/>
              <a:ext cx="0" cy="64135"/>
            </a:xfrm>
            <a:custGeom>
              <a:avLst/>
              <a:gdLst/>
              <a:ahLst/>
              <a:cxnLst/>
              <a:rect l="l" t="t" r="r" b="b"/>
              <a:pathLst>
                <a:path h="64135">
                  <a:moveTo>
                    <a:pt x="0" y="0"/>
                  </a:moveTo>
                  <a:lnTo>
                    <a:pt x="0" y="63753"/>
                  </a:lnTo>
                </a:path>
              </a:pathLst>
            </a:custGeom>
            <a:ln w="9525">
              <a:solidFill>
                <a:srgbClr val="FF0000"/>
              </a:solidFill>
            </a:ln>
          </p:spPr>
          <p:txBody>
            <a:bodyPr wrap="square" lIns="0" tIns="0" rIns="0" bIns="0" rtlCol="0"/>
            <a:lstStyle/>
            <a:p>
              <a:endParaRPr sz="1800"/>
            </a:p>
          </p:txBody>
        </p:sp>
        <p:sp>
          <p:nvSpPr>
            <p:cNvPr id="149" name="object 149"/>
            <p:cNvSpPr/>
            <p:nvPr/>
          </p:nvSpPr>
          <p:spPr>
            <a:xfrm>
              <a:off x="2339346" y="2999231"/>
              <a:ext cx="64135" cy="0"/>
            </a:xfrm>
            <a:custGeom>
              <a:avLst/>
              <a:gdLst/>
              <a:ahLst/>
              <a:cxnLst/>
              <a:rect l="l" t="t" r="r" b="b"/>
              <a:pathLst>
                <a:path w="64135">
                  <a:moveTo>
                    <a:pt x="63754" y="0"/>
                  </a:moveTo>
                  <a:lnTo>
                    <a:pt x="0" y="0"/>
                  </a:lnTo>
                </a:path>
              </a:pathLst>
            </a:custGeom>
            <a:ln w="9525">
              <a:solidFill>
                <a:srgbClr val="FF0000"/>
              </a:solidFill>
            </a:ln>
          </p:spPr>
          <p:txBody>
            <a:bodyPr wrap="square" lIns="0" tIns="0" rIns="0" bIns="0" rtlCol="0"/>
            <a:lstStyle/>
            <a:p>
              <a:endParaRPr sz="1800"/>
            </a:p>
          </p:txBody>
        </p:sp>
        <p:sp>
          <p:nvSpPr>
            <p:cNvPr id="150" name="object 150"/>
            <p:cNvSpPr/>
            <p:nvPr/>
          </p:nvSpPr>
          <p:spPr>
            <a:xfrm>
              <a:off x="1862327" y="1748027"/>
              <a:ext cx="0" cy="64135"/>
            </a:xfrm>
            <a:custGeom>
              <a:avLst/>
              <a:gdLst/>
              <a:ahLst/>
              <a:cxnLst/>
              <a:rect l="l" t="t" r="r" b="b"/>
              <a:pathLst>
                <a:path h="64135">
                  <a:moveTo>
                    <a:pt x="0" y="0"/>
                  </a:moveTo>
                  <a:lnTo>
                    <a:pt x="0" y="63753"/>
                  </a:lnTo>
                </a:path>
              </a:pathLst>
            </a:custGeom>
            <a:ln w="9525">
              <a:solidFill>
                <a:srgbClr val="3952A3"/>
              </a:solidFill>
            </a:ln>
          </p:spPr>
          <p:txBody>
            <a:bodyPr wrap="square" lIns="0" tIns="0" rIns="0" bIns="0" rtlCol="0"/>
            <a:lstStyle/>
            <a:p>
              <a:endParaRPr sz="1800"/>
            </a:p>
          </p:txBody>
        </p:sp>
        <p:sp>
          <p:nvSpPr>
            <p:cNvPr id="151" name="object 151"/>
            <p:cNvSpPr/>
            <p:nvPr/>
          </p:nvSpPr>
          <p:spPr>
            <a:xfrm>
              <a:off x="1830330" y="1780031"/>
              <a:ext cx="64135" cy="0"/>
            </a:xfrm>
            <a:custGeom>
              <a:avLst/>
              <a:gdLst/>
              <a:ahLst/>
              <a:cxnLst/>
              <a:rect l="l" t="t" r="r" b="b"/>
              <a:pathLst>
                <a:path w="64135">
                  <a:moveTo>
                    <a:pt x="63754" y="0"/>
                  </a:moveTo>
                  <a:lnTo>
                    <a:pt x="0" y="0"/>
                  </a:lnTo>
                </a:path>
              </a:pathLst>
            </a:custGeom>
            <a:ln w="9525">
              <a:solidFill>
                <a:srgbClr val="3952A3"/>
              </a:solidFill>
            </a:ln>
          </p:spPr>
          <p:txBody>
            <a:bodyPr wrap="square" lIns="0" tIns="0" rIns="0" bIns="0" rtlCol="0"/>
            <a:lstStyle/>
            <a:p>
              <a:endParaRPr sz="1800"/>
            </a:p>
          </p:txBody>
        </p:sp>
        <p:sp>
          <p:nvSpPr>
            <p:cNvPr id="152" name="object 152"/>
            <p:cNvSpPr/>
            <p:nvPr/>
          </p:nvSpPr>
          <p:spPr>
            <a:xfrm>
              <a:off x="1889759" y="1824227"/>
              <a:ext cx="0" cy="64135"/>
            </a:xfrm>
            <a:custGeom>
              <a:avLst/>
              <a:gdLst/>
              <a:ahLst/>
              <a:cxnLst/>
              <a:rect l="l" t="t" r="r" b="b"/>
              <a:pathLst>
                <a:path h="64135">
                  <a:moveTo>
                    <a:pt x="0" y="0"/>
                  </a:moveTo>
                  <a:lnTo>
                    <a:pt x="0" y="63753"/>
                  </a:lnTo>
                </a:path>
              </a:pathLst>
            </a:custGeom>
            <a:ln w="9525">
              <a:solidFill>
                <a:srgbClr val="FF0000"/>
              </a:solidFill>
            </a:ln>
          </p:spPr>
          <p:txBody>
            <a:bodyPr wrap="square" lIns="0" tIns="0" rIns="0" bIns="0" rtlCol="0"/>
            <a:lstStyle/>
            <a:p>
              <a:endParaRPr sz="1800"/>
            </a:p>
          </p:txBody>
        </p:sp>
        <p:sp>
          <p:nvSpPr>
            <p:cNvPr id="153" name="object 153"/>
            <p:cNvSpPr/>
            <p:nvPr/>
          </p:nvSpPr>
          <p:spPr>
            <a:xfrm>
              <a:off x="1857762" y="1856231"/>
              <a:ext cx="64135" cy="0"/>
            </a:xfrm>
            <a:custGeom>
              <a:avLst/>
              <a:gdLst/>
              <a:ahLst/>
              <a:cxnLst/>
              <a:rect l="l" t="t" r="r" b="b"/>
              <a:pathLst>
                <a:path w="64135">
                  <a:moveTo>
                    <a:pt x="63754" y="0"/>
                  </a:moveTo>
                  <a:lnTo>
                    <a:pt x="0" y="0"/>
                  </a:lnTo>
                </a:path>
              </a:pathLst>
            </a:custGeom>
            <a:ln w="9525">
              <a:solidFill>
                <a:srgbClr val="FF0000"/>
              </a:solidFill>
            </a:ln>
          </p:spPr>
          <p:txBody>
            <a:bodyPr wrap="square" lIns="0" tIns="0" rIns="0" bIns="0" rtlCol="0"/>
            <a:lstStyle/>
            <a:p>
              <a:endParaRPr sz="1800"/>
            </a:p>
          </p:txBody>
        </p:sp>
        <p:sp>
          <p:nvSpPr>
            <p:cNvPr id="154" name="object 154"/>
            <p:cNvSpPr/>
            <p:nvPr/>
          </p:nvSpPr>
          <p:spPr>
            <a:xfrm>
              <a:off x="2246375" y="2596895"/>
              <a:ext cx="0" cy="64135"/>
            </a:xfrm>
            <a:custGeom>
              <a:avLst/>
              <a:gdLst/>
              <a:ahLst/>
              <a:cxnLst/>
              <a:rect l="l" t="t" r="r" b="b"/>
              <a:pathLst>
                <a:path h="64135">
                  <a:moveTo>
                    <a:pt x="0" y="0"/>
                  </a:moveTo>
                  <a:lnTo>
                    <a:pt x="0" y="63753"/>
                  </a:lnTo>
                </a:path>
              </a:pathLst>
            </a:custGeom>
            <a:ln w="9525">
              <a:solidFill>
                <a:srgbClr val="FF0000"/>
              </a:solidFill>
            </a:ln>
          </p:spPr>
          <p:txBody>
            <a:bodyPr wrap="square" lIns="0" tIns="0" rIns="0" bIns="0" rtlCol="0"/>
            <a:lstStyle/>
            <a:p>
              <a:endParaRPr sz="1800"/>
            </a:p>
          </p:txBody>
        </p:sp>
        <p:sp>
          <p:nvSpPr>
            <p:cNvPr id="155" name="object 155"/>
            <p:cNvSpPr/>
            <p:nvPr/>
          </p:nvSpPr>
          <p:spPr>
            <a:xfrm>
              <a:off x="2214378" y="2628900"/>
              <a:ext cx="64135" cy="0"/>
            </a:xfrm>
            <a:custGeom>
              <a:avLst/>
              <a:gdLst/>
              <a:ahLst/>
              <a:cxnLst/>
              <a:rect l="l" t="t" r="r" b="b"/>
              <a:pathLst>
                <a:path w="64135">
                  <a:moveTo>
                    <a:pt x="63754" y="0"/>
                  </a:moveTo>
                  <a:lnTo>
                    <a:pt x="0" y="0"/>
                  </a:lnTo>
                </a:path>
              </a:pathLst>
            </a:custGeom>
            <a:ln w="9525">
              <a:solidFill>
                <a:srgbClr val="FF0000"/>
              </a:solidFill>
            </a:ln>
          </p:spPr>
          <p:txBody>
            <a:bodyPr wrap="square" lIns="0" tIns="0" rIns="0" bIns="0" rtlCol="0"/>
            <a:lstStyle/>
            <a:p>
              <a:endParaRPr sz="1800"/>
            </a:p>
          </p:txBody>
        </p:sp>
        <p:sp>
          <p:nvSpPr>
            <p:cNvPr id="156" name="object 156"/>
            <p:cNvSpPr/>
            <p:nvPr/>
          </p:nvSpPr>
          <p:spPr>
            <a:xfrm>
              <a:off x="4197095" y="4329683"/>
              <a:ext cx="0" cy="64135"/>
            </a:xfrm>
            <a:custGeom>
              <a:avLst/>
              <a:gdLst/>
              <a:ahLst/>
              <a:cxnLst/>
              <a:rect l="l" t="t" r="r" b="b"/>
              <a:pathLst>
                <a:path h="64135">
                  <a:moveTo>
                    <a:pt x="0" y="0"/>
                  </a:moveTo>
                  <a:lnTo>
                    <a:pt x="0" y="63754"/>
                  </a:lnTo>
                </a:path>
              </a:pathLst>
            </a:custGeom>
            <a:ln w="9525">
              <a:solidFill>
                <a:srgbClr val="FF0000"/>
              </a:solidFill>
            </a:ln>
          </p:spPr>
          <p:txBody>
            <a:bodyPr wrap="square" lIns="0" tIns="0" rIns="0" bIns="0" rtlCol="0"/>
            <a:lstStyle/>
            <a:p>
              <a:endParaRPr sz="1800"/>
            </a:p>
          </p:txBody>
        </p:sp>
        <p:sp>
          <p:nvSpPr>
            <p:cNvPr id="157" name="object 157"/>
            <p:cNvSpPr/>
            <p:nvPr/>
          </p:nvSpPr>
          <p:spPr>
            <a:xfrm>
              <a:off x="4166622" y="4361688"/>
              <a:ext cx="64135" cy="0"/>
            </a:xfrm>
            <a:custGeom>
              <a:avLst/>
              <a:gdLst/>
              <a:ahLst/>
              <a:cxnLst/>
              <a:rect l="l" t="t" r="r" b="b"/>
              <a:pathLst>
                <a:path w="64135">
                  <a:moveTo>
                    <a:pt x="63753" y="0"/>
                  </a:moveTo>
                  <a:lnTo>
                    <a:pt x="0" y="0"/>
                  </a:lnTo>
                </a:path>
              </a:pathLst>
            </a:custGeom>
            <a:ln w="9525">
              <a:solidFill>
                <a:srgbClr val="FF0000"/>
              </a:solidFill>
            </a:ln>
          </p:spPr>
          <p:txBody>
            <a:bodyPr wrap="square" lIns="0" tIns="0" rIns="0" bIns="0" rtlCol="0"/>
            <a:lstStyle/>
            <a:p>
              <a:endParaRPr sz="1800"/>
            </a:p>
          </p:txBody>
        </p:sp>
        <p:sp>
          <p:nvSpPr>
            <p:cNvPr id="158" name="object 158"/>
            <p:cNvSpPr/>
            <p:nvPr/>
          </p:nvSpPr>
          <p:spPr>
            <a:xfrm>
              <a:off x="4224527" y="4329683"/>
              <a:ext cx="0" cy="64135"/>
            </a:xfrm>
            <a:custGeom>
              <a:avLst/>
              <a:gdLst/>
              <a:ahLst/>
              <a:cxnLst/>
              <a:rect l="l" t="t" r="r" b="b"/>
              <a:pathLst>
                <a:path h="64135">
                  <a:moveTo>
                    <a:pt x="0" y="0"/>
                  </a:moveTo>
                  <a:lnTo>
                    <a:pt x="0" y="63754"/>
                  </a:lnTo>
                </a:path>
              </a:pathLst>
            </a:custGeom>
            <a:ln w="9525">
              <a:solidFill>
                <a:srgbClr val="FF0000"/>
              </a:solidFill>
            </a:ln>
          </p:spPr>
          <p:txBody>
            <a:bodyPr wrap="square" lIns="0" tIns="0" rIns="0" bIns="0" rtlCol="0"/>
            <a:lstStyle/>
            <a:p>
              <a:endParaRPr sz="1800"/>
            </a:p>
          </p:txBody>
        </p:sp>
        <p:sp>
          <p:nvSpPr>
            <p:cNvPr id="159" name="object 159"/>
            <p:cNvSpPr/>
            <p:nvPr/>
          </p:nvSpPr>
          <p:spPr>
            <a:xfrm>
              <a:off x="4192528" y="4361688"/>
              <a:ext cx="64135" cy="0"/>
            </a:xfrm>
            <a:custGeom>
              <a:avLst/>
              <a:gdLst/>
              <a:ahLst/>
              <a:cxnLst/>
              <a:rect l="l" t="t" r="r" b="b"/>
              <a:pathLst>
                <a:path w="64135">
                  <a:moveTo>
                    <a:pt x="63753" y="0"/>
                  </a:moveTo>
                  <a:lnTo>
                    <a:pt x="0" y="0"/>
                  </a:lnTo>
                </a:path>
              </a:pathLst>
            </a:custGeom>
            <a:ln w="9525">
              <a:solidFill>
                <a:srgbClr val="FF0000"/>
              </a:solidFill>
            </a:ln>
          </p:spPr>
          <p:txBody>
            <a:bodyPr wrap="square" lIns="0" tIns="0" rIns="0" bIns="0" rtlCol="0"/>
            <a:lstStyle/>
            <a:p>
              <a:endParaRPr sz="1800"/>
            </a:p>
          </p:txBody>
        </p:sp>
        <p:sp>
          <p:nvSpPr>
            <p:cNvPr id="160" name="object 160"/>
            <p:cNvSpPr/>
            <p:nvPr/>
          </p:nvSpPr>
          <p:spPr>
            <a:xfrm>
              <a:off x="3666744" y="4165092"/>
              <a:ext cx="0" cy="64135"/>
            </a:xfrm>
            <a:custGeom>
              <a:avLst/>
              <a:gdLst/>
              <a:ahLst/>
              <a:cxnLst/>
              <a:rect l="l" t="t" r="r" b="b"/>
              <a:pathLst>
                <a:path h="64135">
                  <a:moveTo>
                    <a:pt x="0" y="0"/>
                  </a:moveTo>
                  <a:lnTo>
                    <a:pt x="0" y="63753"/>
                  </a:lnTo>
                </a:path>
              </a:pathLst>
            </a:custGeom>
            <a:ln w="9525">
              <a:solidFill>
                <a:srgbClr val="FF0000"/>
              </a:solidFill>
            </a:ln>
          </p:spPr>
          <p:txBody>
            <a:bodyPr wrap="square" lIns="0" tIns="0" rIns="0" bIns="0" rtlCol="0"/>
            <a:lstStyle/>
            <a:p>
              <a:endParaRPr sz="1800"/>
            </a:p>
          </p:txBody>
        </p:sp>
        <p:sp>
          <p:nvSpPr>
            <p:cNvPr id="161" name="object 161"/>
            <p:cNvSpPr/>
            <p:nvPr/>
          </p:nvSpPr>
          <p:spPr>
            <a:xfrm>
              <a:off x="3634746" y="4197095"/>
              <a:ext cx="64135" cy="0"/>
            </a:xfrm>
            <a:custGeom>
              <a:avLst/>
              <a:gdLst/>
              <a:ahLst/>
              <a:cxnLst/>
              <a:rect l="l" t="t" r="r" b="b"/>
              <a:pathLst>
                <a:path w="64135">
                  <a:moveTo>
                    <a:pt x="63753" y="0"/>
                  </a:moveTo>
                  <a:lnTo>
                    <a:pt x="0" y="0"/>
                  </a:lnTo>
                </a:path>
              </a:pathLst>
            </a:custGeom>
            <a:ln w="9525">
              <a:solidFill>
                <a:srgbClr val="FF0000"/>
              </a:solidFill>
            </a:ln>
          </p:spPr>
          <p:txBody>
            <a:bodyPr wrap="square" lIns="0" tIns="0" rIns="0" bIns="0" rtlCol="0"/>
            <a:lstStyle/>
            <a:p>
              <a:endParaRPr sz="1800"/>
            </a:p>
          </p:txBody>
        </p:sp>
        <p:sp>
          <p:nvSpPr>
            <p:cNvPr id="162" name="object 162"/>
            <p:cNvSpPr/>
            <p:nvPr/>
          </p:nvSpPr>
          <p:spPr>
            <a:xfrm>
              <a:off x="3447288" y="4056888"/>
              <a:ext cx="0" cy="64135"/>
            </a:xfrm>
            <a:custGeom>
              <a:avLst/>
              <a:gdLst/>
              <a:ahLst/>
              <a:cxnLst/>
              <a:rect l="l" t="t" r="r" b="b"/>
              <a:pathLst>
                <a:path h="64135">
                  <a:moveTo>
                    <a:pt x="0" y="0"/>
                  </a:moveTo>
                  <a:lnTo>
                    <a:pt x="0" y="63753"/>
                  </a:lnTo>
                </a:path>
              </a:pathLst>
            </a:custGeom>
            <a:ln w="9525">
              <a:solidFill>
                <a:srgbClr val="FF0000"/>
              </a:solidFill>
            </a:ln>
          </p:spPr>
          <p:txBody>
            <a:bodyPr wrap="square" lIns="0" tIns="0" rIns="0" bIns="0" rtlCol="0"/>
            <a:lstStyle/>
            <a:p>
              <a:endParaRPr sz="1800"/>
            </a:p>
          </p:txBody>
        </p:sp>
        <p:sp>
          <p:nvSpPr>
            <p:cNvPr id="163" name="object 163"/>
            <p:cNvSpPr/>
            <p:nvPr/>
          </p:nvSpPr>
          <p:spPr>
            <a:xfrm>
              <a:off x="3415290" y="4088892"/>
              <a:ext cx="64135" cy="0"/>
            </a:xfrm>
            <a:custGeom>
              <a:avLst/>
              <a:gdLst/>
              <a:ahLst/>
              <a:cxnLst/>
              <a:rect l="l" t="t" r="r" b="b"/>
              <a:pathLst>
                <a:path w="64135">
                  <a:moveTo>
                    <a:pt x="63753" y="0"/>
                  </a:moveTo>
                  <a:lnTo>
                    <a:pt x="0" y="0"/>
                  </a:lnTo>
                </a:path>
              </a:pathLst>
            </a:custGeom>
            <a:ln w="9525">
              <a:solidFill>
                <a:srgbClr val="FF0000"/>
              </a:solidFill>
            </a:ln>
          </p:spPr>
          <p:txBody>
            <a:bodyPr wrap="square" lIns="0" tIns="0" rIns="0" bIns="0" rtlCol="0"/>
            <a:lstStyle/>
            <a:p>
              <a:endParaRPr sz="1800"/>
            </a:p>
          </p:txBody>
        </p:sp>
        <p:sp>
          <p:nvSpPr>
            <p:cNvPr id="164" name="object 164"/>
            <p:cNvSpPr/>
            <p:nvPr/>
          </p:nvSpPr>
          <p:spPr>
            <a:xfrm>
              <a:off x="3493007" y="4055363"/>
              <a:ext cx="0" cy="64135"/>
            </a:xfrm>
            <a:custGeom>
              <a:avLst/>
              <a:gdLst/>
              <a:ahLst/>
              <a:cxnLst/>
              <a:rect l="l" t="t" r="r" b="b"/>
              <a:pathLst>
                <a:path h="64135">
                  <a:moveTo>
                    <a:pt x="0" y="0"/>
                  </a:moveTo>
                  <a:lnTo>
                    <a:pt x="0" y="63753"/>
                  </a:lnTo>
                </a:path>
              </a:pathLst>
            </a:custGeom>
            <a:ln w="9525">
              <a:solidFill>
                <a:srgbClr val="FF0000"/>
              </a:solidFill>
            </a:ln>
          </p:spPr>
          <p:txBody>
            <a:bodyPr wrap="square" lIns="0" tIns="0" rIns="0" bIns="0" rtlCol="0"/>
            <a:lstStyle/>
            <a:p>
              <a:endParaRPr sz="1800"/>
            </a:p>
          </p:txBody>
        </p:sp>
        <p:sp>
          <p:nvSpPr>
            <p:cNvPr id="165" name="object 165"/>
            <p:cNvSpPr/>
            <p:nvPr/>
          </p:nvSpPr>
          <p:spPr>
            <a:xfrm>
              <a:off x="3461010" y="4087367"/>
              <a:ext cx="64135" cy="0"/>
            </a:xfrm>
            <a:custGeom>
              <a:avLst/>
              <a:gdLst/>
              <a:ahLst/>
              <a:cxnLst/>
              <a:rect l="l" t="t" r="r" b="b"/>
              <a:pathLst>
                <a:path w="64135">
                  <a:moveTo>
                    <a:pt x="63753" y="0"/>
                  </a:moveTo>
                  <a:lnTo>
                    <a:pt x="0" y="0"/>
                  </a:lnTo>
                </a:path>
              </a:pathLst>
            </a:custGeom>
            <a:ln w="9525">
              <a:solidFill>
                <a:srgbClr val="FF0000"/>
              </a:solidFill>
            </a:ln>
          </p:spPr>
          <p:txBody>
            <a:bodyPr wrap="square" lIns="0" tIns="0" rIns="0" bIns="0" rtlCol="0"/>
            <a:lstStyle/>
            <a:p>
              <a:endParaRPr sz="1800"/>
            </a:p>
          </p:txBody>
        </p:sp>
        <p:sp>
          <p:nvSpPr>
            <p:cNvPr id="166" name="object 166"/>
            <p:cNvSpPr/>
            <p:nvPr/>
          </p:nvSpPr>
          <p:spPr>
            <a:xfrm>
              <a:off x="3880104" y="4226051"/>
              <a:ext cx="0" cy="64135"/>
            </a:xfrm>
            <a:custGeom>
              <a:avLst/>
              <a:gdLst/>
              <a:ahLst/>
              <a:cxnLst/>
              <a:rect l="l" t="t" r="r" b="b"/>
              <a:pathLst>
                <a:path h="64135">
                  <a:moveTo>
                    <a:pt x="0" y="0"/>
                  </a:moveTo>
                  <a:lnTo>
                    <a:pt x="0" y="63753"/>
                  </a:lnTo>
                </a:path>
              </a:pathLst>
            </a:custGeom>
            <a:ln w="9525">
              <a:solidFill>
                <a:srgbClr val="FF0000"/>
              </a:solidFill>
            </a:ln>
          </p:spPr>
          <p:txBody>
            <a:bodyPr wrap="square" lIns="0" tIns="0" rIns="0" bIns="0" rtlCol="0"/>
            <a:lstStyle/>
            <a:p>
              <a:endParaRPr sz="1800"/>
            </a:p>
          </p:txBody>
        </p:sp>
        <p:sp>
          <p:nvSpPr>
            <p:cNvPr id="167" name="object 167"/>
            <p:cNvSpPr/>
            <p:nvPr/>
          </p:nvSpPr>
          <p:spPr>
            <a:xfrm>
              <a:off x="3848105" y="4258055"/>
              <a:ext cx="64135" cy="0"/>
            </a:xfrm>
            <a:custGeom>
              <a:avLst/>
              <a:gdLst/>
              <a:ahLst/>
              <a:cxnLst/>
              <a:rect l="l" t="t" r="r" b="b"/>
              <a:pathLst>
                <a:path w="64135">
                  <a:moveTo>
                    <a:pt x="63753" y="0"/>
                  </a:moveTo>
                  <a:lnTo>
                    <a:pt x="0" y="0"/>
                  </a:lnTo>
                </a:path>
              </a:pathLst>
            </a:custGeom>
            <a:ln w="9525">
              <a:solidFill>
                <a:srgbClr val="FF0000"/>
              </a:solidFill>
            </a:ln>
          </p:spPr>
          <p:txBody>
            <a:bodyPr wrap="square" lIns="0" tIns="0" rIns="0" bIns="0" rtlCol="0"/>
            <a:lstStyle/>
            <a:p>
              <a:endParaRPr sz="1800"/>
            </a:p>
          </p:txBody>
        </p:sp>
        <p:sp>
          <p:nvSpPr>
            <p:cNvPr id="168" name="object 168"/>
            <p:cNvSpPr/>
            <p:nvPr/>
          </p:nvSpPr>
          <p:spPr>
            <a:xfrm>
              <a:off x="3866388" y="4226051"/>
              <a:ext cx="0" cy="64135"/>
            </a:xfrm>
            <a:custGeom>
              <a:avLst/>
              <a:gdLst/>
              <a:ahLst/>
              <a:cxnLst/>
              <a:rect l="l" t="t" r="r" b="b"/>
              <a:pathLst>
                <a:path h="64135">
                  <a:moveTo>
                    <a:pt x="0" y="0"/>
                  </a:moveTo>
                  <a:lnTo>
                    <a:pt x="0" y="63753"/>
                  </a:lnTo>
                </a:path>
              </a:pathLst>
            </a:custGeom>
            <a:ln w="9525">
              <a:solidFill>
                <a:srgbClr val="FF0000"/>
              </a:solidFill>
            </a:ln>
          </p:spPr>
          <p:txBody>
            <a:bodyPr wrap="square" lIns="0" tIns="0" rIns="0" bIns="0" rtlCol="0"/>
            <a:lstStyle/>
            <a:p>
              <a:endParaRPr sz="1800"/>
            </a:p>
          </p:txBody>
        </p:sp>
        <p:sp>
          <p:nvSpPr>
            <p:cNvPr id="169" name="object 169"/>
            <p:cNvSpPr/>
            <p:nvPr/>
          </p:nvSpPr>
          <p:spPr>
            <a:xfrm>
              <a:off x="3834390" y="4258055"/>
              <a:ext cx="64135" cy="0"/>
            </a:xfrm>
            <a:custGeom>
              <a:avLst/>
              <a:gdLst/>
              <a:ahLst/>
              <a:cxnLst/>
              <a:rect l="l" t="t" r="r" b="b"/>
              <a:pathLst>
                <a:path w="64135">
                  <a:moveTo>
                    <a:pt x="63753" y="0"/>
                  </a:moveTo>
                  <a:lnTo>
                    <a:pt x="0" y="0"/>
                  </a:lnTo>
                </a:path>
              </a:pathLst>
            </a:custGeom>
            <a:ln w="9525">
              <a:solidFill>
                <a:srgbClr val="FF0000"/>
              </a:solidFill>
            </a:ln>
          </p:spPr>
          <p:txBody>
            <a:bodyPr wrap="square" lIns="0" tIns="0" rIns="0" bIns="0" rtlCol="0"/>
            <a:lstStyle/>
            <a:p>
              <a:endParaRPr sz="1800"/>
            </a:p>
          </p:txBody>
        </p:sp>
        <p:sp>
          <p:nvSpPr>
            <p:cNvPr id="170" name="object 170"/>
            <p:cNvSpPr/>
            <p:nvPr/>
          </p:nvSpPr>
          <p:spPr>
            <a:xfrm>
              <a:off x="2907791" y="3781044"/>
              <a:ext cx="0" cy="64135"/>
            </a:xfrm>
            <a:custGeom>
              <a:avLst/>
              <a:gdLst/>
              <a:ahLst/>
              <a:cxnLst/>
              <a:rect l="l" t="t" r="r" b="b"/>
              <a:pathLst>
                <a:path h="64135">
                  <a:moveTo>
                    <a:pt x="0" y="0"/>
                  </a:moveTo>
                  <a:lnTo>
                    <a:pt x="0" y="63753"/>
                  </a:lnTo>
                </a:path>
              </a:pathLst>
            </a:custGeom>
            <a:ln w="9525">
              <a:solidFill>
                <a:srgbClr val="FF0000"/>
              </a:solidFill>
            </a:ln>
          </p:spPr>
          <p:txBody>
            <a:bodyPr wrap="square" lIns="0" tIns="0" rIns="0" bIns="0" rtlCol="0"/>
            <a:lstStyle/>
            <a:p>
              <a:endParaRPr sz="1800"/>
            </a:p>
          </p:txBody>
        </p:sp>
        <p:sp>
          <p:nvSpPr>
            <p:cNvPr id="171" name="object 171"/>
            <p:cNvSpPr/>
            <p:nvPr/>
          </p:nvSpPr>
          <p:spPr>
            <a:xfrm>
              <a:off x="2875794" y="3813048"/>
              <a:ext cx="64135" cy="0"/>
            </a:xfrm>
            <a:custGeom>
              <a:avLst/>
              <a:gdLst/>
              <a:ahLst/>
              <a:cxnLst/>
              <a:rect l="l" t="t" r="r" b="b"/>
              <a:pathLst>
                <a:path w="64135">
                  <a:moveTo>
                    <a:pt x="63754" y="0"/>
                  </a:moveTo>
                  <a:lnTo>
                    <a:pt x="0" y="0"/>
                  </a:lnTo>
                </a:path>
              </a:pathLst>
            </a:custGeom>
            <a:ln w="9525">
              <a:solidFill>
                <a:srgbClr val="FF0000"/>
              </a:solidFill>
            </a:ln>
          </p:spPr>
          <p:txBody>
            <a:bodyPr wrap="square" lIns="0" tIns="0" rIns="0" bIns="0" rtlCol="0"/>
            <a:lstStyle/>
            <a:p>
              <a:endParaRPr sz="1800"/>
            </a:p>
          </p:txBody>
        </p:sp>
        <p:sp>
          <p:nvSpPr>
            <p:cNvPr id="172" name="object 172"/>
            <p:cNvSpPr/>
            <p:nvPr/>
          </p:nvSpPr>
          <p:spPr>
            <a:xfrm>
              <a:off x="2481071" y="2913888"/>
              <a:ext cx="0" cy="64135"/>
            </a:xfrm>
            <a:custGeom>
              <a:avLst/>
              <a:gdLst/>
              <a:ahLst/>
              <a:cxnLst/>
              <a:rect l="l" t="t" r="r" b="b"/>
              <a:pathLst>
                <a:path h="64135">
                  <a:moveTo>
                    <a:pt x="0" y="0"/>
                  </a:moveTo>
                  <a:lnTo>
                    <a:pt x="0" y="63753"/>
                  </a:lnTo>
                </a:path>
              </a:pathLst>
            </a:custGeom>
            <a:ln w="9525">
              <a:solidFill>
                <a:srgbClr val="3952A3"/>
              </a:solidFill>
            </a:ln>
          </p:spPr>
          <p:txBody>
            <a:bodyPr wrap="square" lIns="0" tIns="0" rIns="0" bIns="0" rtlCol="0"/>
            <a:lstStyle/>
            <a:p>
              <a:endParaRPr sz="1800"/>
            </a:p>
          </p:txBody>
        </p:sp>
        <p:sp>
          <p:nvSpPr>
            <p:cNvPr id="173" name="object 173"/>
            <p:cNvSpPr/>
            <p:nvPr/>
          </p:nvSpPr>
          <p:spPr>
            <a:xfrm>
              <a:off x="2449074" y="2945891"/>
              <a:ext cx="64135" cy="0"/>
            </a:xfrm>
            <a:custGeom>
              <a:avLst/>
              <a:gdLst/>
              <a:ahLst/>
              <a:cxnLst/>
              <a:rect l="l" t="t" r="r" b="b"/>
              <a:pathLst>
                <a:path w="64135">
                  <a:moveTo>
                    <a:pt x="63754" y="0"/>
                  </a:moveTo>
                  <a:lnTo>
                    <a:pt x="0" y="0"/>
                  </a:lnTo>
                </a:path>
              </a:pathLst>
            </a:custGeom>
            <a:ln w="9525">
              <a:solidFill>
                <a:srgbClr val="3952A3"/>
              </a:solidFill>
            </a:ln>
          </p:spPr>
          <p:txBody>
            <a:bodyPr wrap="square" lIns="0" tIns="0" rIns="0" bIns="0" rtlCol="0"/>
            <a:lstStyle/>
            <a:p>
              <a:endParaRPr sz="1800"/>
            </a:p>
          </p:txBody>
        </p:sp>
        <p:sp>
          <p:nvSpPr>
            <p:cNvPr id="174" name="object 174"/>
            <p:cNvSpPr/>
            <p:nvPr/>
          </p:nvSpPr>
          <p:spPr>
            <a:xfrm>
              <a:off x="2333243" y="2671572"/>
              <a:ext cx="0" cy="64135"/>
            </a:xfrm>
            <a:custGeom>
              <a:avLst/>
              <a:gdLst/>
              <a:ahLst/>
              <a:cxnLst/>
              <a:rect l="l" t="t" r="r" b="b"/>
              <a:pathLst>
                <a:path h="64135">
                  <a:moveTo>
                    <a:pt x="0" y="0"/>
                  </a:moveTo>
                  <a:lnTo>
                    <a:pt x="0" y="63753"/>
                  </a:lnTo>
                </a:path>
              </a:pathLst>
            </a:custGeom>
            <a:ln w="9525">
              <a:solidFill>
                <a:srgbClr val="3952A3"/>
              </a:solidFill>
            </a:ln>
          </p:spPr>
          <p:txBody>
            <a:bodyPr wrap="square" lIns="0" tIns="0" rIns="0" bIns="0" rtlCol="0"/>
            <a:lstStyle/>
            <a:p>
              <a:endParaRPr sz="1800"/>
            </a:p>
          </p:txBody>
        </p:sp>
        <p:sp>
          <p:nvSpPr>
            <p:cNvPr id="175" name="object 175"/>
            <p:cNvSpPr/>
            <p:nvPr/>
          </p:nvSpPr>
          <p:spPr>
            <a:xfrm>
              <a:off x="2302770" y="2703575"/>
              <a:ext cx="64135" cy="0"/>
            </a:xfrm>
            <a:custGeom>
              <a:avLst/>
              <a:gdLst/>
              <a:ahLst/>
              <a:cxnLst/>
              <a:rect l="l" t="t" r="r" b="b"/>
              <a:pathLst>
                <a:path w="64135">
                  <a:moveTo>
                    <a:pt x="63754" y="0"/>
                  </a:moveTo>
                  <a:lnTo>
                    <a:pt x="0" y="0"/>
                  </a:lnTo>
                </a:path>
              </a:pathLst>
            </a:custGeom>
            <a:ln w="9525">
              <a:solidFill>
                <a:srgbClr val="3952A3"/>
              </a:solidFill>
            </a:ln>
          </p:spPr>
          <p:txBody>
            <a:bodyPr wrap="square" lIns="0" tIns="0" rIns="0" bIns="0" rtlCol="0"/>
            <a:lstStyle/>
            <a:p>
              <a:endParaRPr sz="1800"/>
            </a:p>
          </p:txBody>
        </p:sp>
        <p:sp>
          <p:nvSpPr>
            <p:cNvPr id="176" name="object 176"/>
            <p:cNvSpPr/>
            <p:nvPr/>
          </p:nvSpPr>
          <p:spPr>
            <a:xfrm>
              <a:off x="2065019" y="1999487"/>
              <a:ext cx="0" cy="64135"/>
            </a:xfrm>
            <a:custGeom>
              <a:avLst/>
              <a:gdLst/>
              <a:ahLst/>
              <a:cxnLst/>
              <a:rect l="l" t="t" r="r" b="b"/>
              <a:pathLst>
                <a:path h="64135">
                  <a:moveTo>
                    <a:pt x="0" y="0"/>
                  </a:moveTo>
                  <a:lnTo>
                    <a:pt x="0" y="63753"/>
                  </a:lnTo>
                </a:path>
              </a:pathLst>
            </a:custGeom>
            <a:ln w="9525">
              <a:solidFill>
                <a:srgbClr val="3952A3"/>
              </a:solidFill>
            </a:ln>
          </p:spPr>
          <p:txBody>
            <a:bodyPr wrap="square" lIns="0" tIns="0" rIns="0" bIns="0" rtlCol="0"/>
            <a:lstStyle/>
            <a:p>
              <a:endParaRPr sz="1800"/>
            </a:p>
          </p:txBody>
        </p:sp>
        <p:sp>
          <p:nvSpPr>
            <p:cNvPr id="177" name="object 177"/>
            <p:cNvSpPr/>
            <p:nvPr/>
          </p:nvSpPr>
          <p:spPr>
            <a:xfrm>
              <a:off x="2033022" y="2031491"/>
              <a:ext cx="64135" cy="0"/>
            </a:xfrm>
            <a:custGeom>
              <a:avLst/>
              <a:gdLst/>
              <a:ahLst/>
              <a:cxnLst/>
              <a:rect l="l" t="t" r="r" b="b"/>
              <a:pathLst>
                <a:path w="64135">
                  <a:moveTo>
                    <a:pt x="63754" y="0"/>
                  </a:moveTo>
                  <a:lnTo>
                    <a:pt x="0" y="0"/>
                  </a:lnTo>
                </a:path>
              </a:pathLst>
            </a:custGeom>
            <a:ln w="9525">
              <a:solidFill>
                <a:srgbClr val="3952A3"/>
              </a:solidFill>
            </a:ln>
          </p:spPr>
          <p:txBody>
            <a:bodyPr wrap="square" lIns="0" tIns="0" rIns="0" bIns="0" rtlCol="0"/>
            <a:lstStyle/>
            <a:p>
              <a:endParaRPr sz="1800"/>
            </a:p>
          </p:txBody>
        </p:sp>
        <p:sp>
          <p:nvSpPr>
            <p:cNvPr id="178" name="object 178"/>
            <p:cNvSpPr/>
            <p:nvPr/>
          </p:nvSpPr>
          <p:spPr>
            <a:xfrm>
              <a:off x="2020823" y="1895855"/>
              <a:ext cx="0" cy="64135"/>
            </a:xfrm>
            <a:custGeom>
              <a:avLst/>
              <a:gdLst/>
              <a:ahLst/>
              <a:cxnLst/>
              <a:rect l="l" t="t" r="r" b="b"/>
              <a:pathLst>
                <a:path h="64135">
                  <a:moveTo>
                    <a:pt x="0" y="0"/>
                  </a:moveTo>
                  <a:lnTo>
                    <a:pt x="0" y="63753"/>
                  </a:lnTo>
                </a:path>
              </a:pathLst>
            </a:custGeom>
            <a:ln w="9525">
              <a:solidFill>
                <a:srgbClr val="3952A3"/>
              </a:solidFill>
            </a:ln>
          </p:spPr>
          <p:txBody>
            <a:bodyPr wrap="square" lIns="0" tIns="0" rIns="0" bIns="0" rtlCol="0"/>
            <a:lstStyle/>
            <a:p>
              <a:endParaRPr sz="1800"/>
            </a:p>
          </p:txBody>
        </p:sp>
        <p:sp>
          <p:nvSpPr>
            <p:cNvPr id="179" name="object 179"/>
            <p:cNvSpPr/>
            <p:nvPr/>
          </p:nvSpPr>
          <p:spPr>
            <a:xfrm>
              <a:off x="1990350" y="1927859"/>
              <a:ext cx="64135" cy="0"/>
            </a:xfrm>
            <a:custGeom>
              <a:avLst/>
              <a:gdLst/>
              <a:ahLst/>
              <a:cxnLst/>
              <a:rect l="l" t="t" r="r" b="b"/>
              <a:pathLst>
                <a:path w="64135">
                  <a:moveTo>
                    <a:pt x="63754" y="0"/>
                  </a:moveTo>
                  <a:lnTo>
                    <a:pt x="0" y="0"/>
                  </a:lnTo>
                </a:path>
              </a:pathLst>
            </a:custGeom>
            <a:ln w="9525">
              <a:solidFill>
                <a:srgbClr val="3952A3"/>
              </a:solidFill>
            </a:ln>
          </p:spPr>
          <p:txBody>
            <a:bodyPr wrap="square" lIns="0" tIns="0" rIns="0" bIns="0" rtlCol="0"/>
            <a:lstStyle/>
            <a:p>
              <a:endParaRPr sz="1800"/>
            </a:p>
          </p:txBody>
        </p:sp>
        <p:sp>
          <p:nvSpPr>
            <p:cNvPr id="180" name="object 180"/>
            <p:cNvSpPr/>
            <p:nvPr/>
          </p:nvSpPr>
          <p:spPr>
            <a:xfrm>
              <a:off x="2034539" y="1894331"/>
              <a:ext cx="0" cy="64135"/>
            </a:xfrm>
            <a:custGeom>
              <a:avLst/>
              <a:gdLst/>
              <a:ahLst/>
              <a:cxnLst/>
              <a:rect l="l" t="t" r="r" b="b"/>
              <a:pathLst>
                <a:path h="64135">
                  <a:moveTo>
                    <a:pt x="0" y="0"/>
                  </a:moveTo>
                  <a:lnTo>
                    <a:pt x="0" y="63753"/>
                  </a:lnTo>
                </a:path>
              </a:pathLst>
            </a:custGeom>
            <a:ln w="9525">
              <a:solidFill>
                <a:srgbClr val="3952A3"/>
              </a:solidFill>
            </a:ln>
          </p:spPr>
          <p:txBody>
            <a:bodyPr wrap="square" lIns="0" tIns="0" rIns="0" bIns="0" rtlCol="0"/>
            <a:lstStyle/>
            <a:p>
              <a:endParaRPr sz="1800"/>
            </a:p>
          </p:txBody>
        </p:sp>
        <p:sp>
          <p:nvSpPr>
            <p:cNvPr id="181" name="object 181"/>
            <p:cNvSpPr/>
            <p:nvPr/>
          </p:nvSpPr>
          <p:spPr>
            <a:xfrm>
              <a:off x="2002542" y="1926335"/>
              <a:ext cx="64135" cy="0"/>
            </a:xfrm>
            <a:custGeom>
              <a:avLst/>
              <a:gdLst/>
              <a:ahLst/>
              <a:cxnLst/>
              <a:rect l="l" t="t" r="r" b="b"/>
              <a:pathLst>
                <a:path w="64135">
                  <a:moveTo>
                    <a:pt x="63754" y="0"/>
                  </a:moveTo>
                  <a:lnTo>
                    <a:pt x="0" y="0"/>
                  </a:lnTo>
                </a:path>
              </a:pathLst>
            </a:custGeom>
            <a:ln w="9525">
              <a:solidFill>
                <a:srgbClr val="3952A3"/>
              </a:solidFill>
            </a:ln>
          </p:spPr>
          <p:txBody>
            <a:bodyPr wrap="square" lIns="0" tIns="0" rIns="0" bIns="0" rtlCol="0"/>
            <a:lstStyle/>
            <a:p>
              <a:endParaRPr sz="1800"/>
            </a:p>
          </p:txBody>
        </p:sp>
      </p:grpSp>
      <p:sp>
        <p:nvSpPr>
          <p:cNvPr id="182" name="object 182"/>
          <p:cNvSpPr txBox="1"/>
          <p:nvPr/>
        </p:nvSpPr>
        <p:spPr>
          <a:xfrm>
            <a:off x="4301816" y="2365263"/>
            <a:ext cx="731996" cy="148117"/>
          </a:xfrm>
          <a:prstGeom prst="rect">
            <a:avLst/>
          </a:prstGeom>
        </p:spPr>
        <p:txBody>
          <a:bodyPr vert="horz" wrap="square" lIns="0" tIns="9525" rIns="0" bIns="0" rtlCol="0">
            <a:spAutoFit/>
          </a:bodyPr>
          <a:lstStyle/>
          <a:p>
            <a:pPr marL="9525">
              <a:spcBef>
                <a:spcPts val="75"/>
              </a:spcBef>
            </a:pPr>
            <a:r>
              <a:rPr sz="900" b="1" spc="-41">
                <a:solidFill>
                  <a:srgbClr val="3952A3"/>
                </a:solidFill>
                <a:latin typeface="Arial"/>
                <a:cs typeface="Arial"/>
              </a:rPr>
              <a:t>5-</a:t>
            </a:r>
            <a:r>
              <a:rPr sz="900" b="1" spc="-60">
                <a:solidFill>
                  <a:srgbClr val="3952A3"/>
                </a:solidFill>
                <a:latin typeface="Arial"/>
                <a:cs typeface="Arial"/>
              </a:rPr>
              <a:t>year</a:t>
            </a:r>
            <a:r>
              <a:rPr sz="900" b="1" spc="-38">
                <a:solidFill>
                  <a:srgbClr val="3952A3"/>
                </a:solidFill>
                <a:latin typeface="Arial"/>
                <a:cs typeface="Arial"/>
              </a:rPr>
              <a:t> </a:t>
            </a:r>
            <a:r>
              <a:rPr sz="900" b="1" spc="-109">
                <a:solidFill>
                  <a:srgbClr val="3952A3"/>
                </a:solidFill>
                <a:latin typeface="Arial"/>
                <a:cs typeface="Arial"/>
              </a:rPr>
              <a:t>OS,</a:t>
            </a:r>
            <a:r>
              <a:rPr sz="900" b="1" spc="-15">
                <a:solidFill>
                  <a:srgbClr val="3952A3"/>
                </a:solidFill>
                <a:latin typeface="Arial"/>
                <a:cs typeface="Arial"/>
              </a:rPr>
              <a:t> </a:t>
            </a:r>
            <a:r>
              <a:rPr sz="900" b="1" spc="-53">
                <a:solidFill>
                  <a:srgbClr val="3952A3"/>
                </a:solidFill>
                <a:latin typeface="Arial"/>
                <a:cs typeface="Arial"/>
              </a:rPr>
              <a:t>12%</a:t>
            </a:r>
            <a:endParaRPr sz="900">
              <a:latin typeface="Arial"/>
              <a:cs typeface="Arial"/>
            </a:endParaRPr>
          </a:p>
        </p:txBody>
      </p:sp>
      <p:sp>
        <p:nvSpPr>
          <p:cNvPr id="184" name="object 184"/>
          <p:cNvSpPr txBox="1"/>
          <p:nvPr/>
        </p:nvSpPr>
        <p:spPr>
          <a:xfrm>
            <a:off x="8188829" y="4816110"/>
            <a:ext cx="108109" cy="115416"/>
          </a:xfrm>
          <a:prstGeom prst="rect">
            <a:avLst/>
          </a:prstGeom>
        </p:spPr>
        <p:txBody>
          <a:bodyPr vert="horz" wrap="square" lIns="0" tIns="0" rIns="0" bIns="0" rtlCol="0">
            <a:spAutoFit/>
          </a:bodyPr>
          <a:lstStyle/>
          <a:p>
            <a:pPr marL="9525">
              <a:lnSpc>
                <a:spcPts val="930"/>
              </a:lnSpc>
            </a:pPr>
            <a:r>
              <a:rPr sz="900" b="1" spc="-19">
                <a:solidFill>
                  <a:srgbClr val="FFFFFF"/>
                </a:solidFill>
                <a:latin typeface="Arial"/>
                <a:cs typeface="Arial"/>
              </a:rPr>
              <a:t>6.</a:t>
            </a:r>
            <a:endParaRPr sz="900">
              <a:latin typeface="Arial"/>
              <a:cs typeface="Arial"/>
            </a:endParaRPr>
          </a:p>
        </p:txBody>
      </p:sp>
      <p:sp>
        <p:nvSpPr>
          <p:cNvPr id="187" name="object 187"/>
          <p:cNvSpPr txBox="1"/>
          <p:nvPr/>
        </p:nvSpPr>
        <p:spPr>
          <a:xfrm>
            <a:off x="7074870" y="4941817"/>
            <a:ext cx="829151" cy="102592"/>
          </a:xfrm>
          <a:prstGeom prst="rect">
            <a:avLst/>
          </a:prstGeom>
        </p:spPr>
        <p:txBody>
          <a:bodyPr vert="horz" wrap="square" lIns="0" tIns="0" rIns="0" bIns="0" rtlCol="0">
            <a:spAutoFit/>
          </a:bodyPr>
          <a:lstStyle/>
          <a:p>
            <a:pPr marL="9525">
              <a:lnSpc>
                <a:spcPts val="784"/>
              </a:lnSpc>
            </a:pPr>
            <a:r>
              <a:rPr sz="750" b="1" spc="-15">
                <a:solidFill>
                  <a:srgbClr val="FFFFFF"/>
                </a:solidFill>
                <a:latin typeface="Arial"/>
                <a:cs typeface="Arial"/>
              </a:rPr>
              <a:t>https://ter.li/b12nvl</a:t>
            </a:r>
            <a:endParaRPr sz="750">
              <a:latin typeface="Arial"/>
              <a:cs typeface="Arial"/>
            </a:endParaRPr>
          </a:p>
        </p:txBody>
      </p:sp>
      <p:sp>
        <p:nvSpPr>
          <p:cNvPr id="191" name="Rectangle 190">
            <a:extLst>
              <a:ext uri="{FF2B5EF4-FFF2-40B4-BE49-F238E27FC236}">
                <a16:creationId xmlns:a16="http://schemas.microsoft.com/office/drawing/2014/main" id="{27591CF6-69F7-7F0F-C42C-A310BDC5790F}"/>
              </a:ext>
            </a:extLst>
          </p:cNvPr>
          <p:cNvSpPr/>
          <p:nvPr/>
        </p:nvSpPr>
        <p:spPr bwMode="auto">
          <a:xfrm>
            <a:off x="6017214" y="3297745"/>
            <a:ext cx="2929890" cy="276849"/>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83" name="TextBox 182">
            <a:extLst>
              <a:ext uri="{FF2B5EF4-FFF2-40B4-BE49-F238E27FC236}">
                <a16:creationId xmlns:a16="http://schemas.microsoft.com/office/drawing/2014/main" id="{CC131F7B-C16F-715D-E369-7C6F6B130858}"/>
              </a:ext>
            </a:extLst>
          </p:cNvPr>
          <p:cNvSpPr txBox="1"/>
          <p:nvPr/>
        </p:nvSpPr>
        <p:spPr>
          <a:xfrm>
            <a:off x="3851964" y="4514589"/>
            <a:ext cx="2222083" cy="261610"/>
          </a:xfrm>
          <a:prstGeom prst="rect">
            <a:avLst/>
          </a:prstGeom>
          <a:noFill/>
        </p:spPr>
        <p:txBody>
          <a:bodyPr wrap="none" rtlCol="0">
            <a:spAutoFit/>
          </a:bodyPr>
          <a:lstStyle/>
          <a:p>
            <a:r>
              <a:rPr lang="en-US" sz="1100"/>
              <a:t>Presented by S Liu, WCLC 2023</a:t>
            </a:r>
          </a:p>
        </p:txBody>
      </p:sp>
    </p:spTree>
    <p:extLst>
      <p:ext uri="{BB962C8B-B14F-4D97-AF65-F5344CB8AC3E}">
        <p14:creationId xmlns:p14="http://schemas.microsoft.com/office/powerpoint/2010/main" val="498307579"/>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721271-0DBB-479C-929A-F115BD143B0B}"/>
              </a:ext>
            </a:extLst>
          </p:cNvPr>
          <p:cNvSpPr>
            <a:spLocks noGrp="1"/>
          </p:cNvSpPr>
          <p:nvPr>
            <p:ph type="title"/>
          </p:nvPr>
        </p:nvSpPr>
        <p:spPr>
          <a:xfrm>
            <a:off x="-107576" y="1772621"/>
            <a:ext cx="9144000" cy="1006507"/>
          </a:xfrm>
        </p:spPr>
        <p:txBody>
          <a:bodyPr/>
          <a:lstStyle/>
          <a:p>
            <a:r>
              <a:rPr lang="en-US"/>
              <a:t>Thank You!</a:t>
            </a:r>
          </a:p>
        </p:txBody>
      </p:sp>
    </p:spTree>
    <p:extLst>
      <p:ext uri="{BB962C8B-B14F-4D97-AF65-F5344CB8AC3E}">
        <p14:creationId xmlns:p14="http://schemas.microsoft.com/office/powerpoint/2010/main" val="394907755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315076-DBA1-D5C5-A31A-634B8301EF0C}"/>
              </a:ext>
            </a:extLst>
          </p:cNvPr>
          <p:cNvSpPr/>
          <p:nvPr/>
        </p:nvSpPr>
        <p:spPr>
          <a:xfrm>
            <a:off x="0" y="2586831"/>
            <a:ext cx="9129925"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600" normalizeH="0" baseline="0" noProof="0">
                <a:ln>
                  <a:noFill/>
                </a:ln>
                <a:solidFill>
                  <a:srgbClr val="FFC82C"/>
                </a:solidFill>
                <a:effectLst/>
                <a:uLnTx/>
                <a:uFillTx/>
                <a:latin typeface="Corporate A Medium" panose="02000503080000020004" pitchFamily="2" charset="0"/>
                <a:ea typeface="ＭＳ Ｐゴシック" charset="0"/>
              </a:rPr>
              <a:t>Lung Cancers</a:t>
            </a:r>
          </a:p>
        </p:txBody>
      </p:sp>
      <p:sp>
        <p:nvSpPr>
          <p:cNvPr id="3" name="Rectangle 2">
            <a:extLst>
              <a:ext uri="{FF2B5EF4-FFF2-40B4-BE49-F238E27FC236}">
                <a16:creationId xmlns:a16="http://schemas.microsoft.com/office/drawing/2014/main" id="{1FE53E99-9D97-9543-891B-6D21CCF7E15F}"/>
              </a:ext>
            </a:extLst>
          </p:cNvPr>
          <p:cNvSpPr/>
          <p:nvPr/>
        </p:nvSpPr>
        <p:spPr>
          <a:xfrm>
            <a:off x="14075" y="3073896"/>
            <a:ext cx="9129925" cy="33855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orporate S Demi" panose="02020500000000000000" pitchFamily="18" charset="0"/>
                <a:ea typeface="ＭＳ Ｐゴシック" charset="0"/>
              </a:rPr>
              <a:t>Thursday, January 18</a:t>
            </a:r>
            <a:r>
              <a:rPr kumimoji="0" lang="en-US" sz="1600" b="0" i="0" u="none" strike="noStrike" kern="1200" cap="none" spc="0" normalizeH="0" baseline="30000" noProof="0">
                <a:ln>
                  <a:noFill/>
                </a:ln>
                <a:solidFill>
                  <a:prstClr val="white"/>
                </a:solidFill>
                <a:effectLst/>
                <a:uLnTx/>
                <a:uFillTx/>
                <a:latin typeface="Corporate S Demi" panose="02020500000000000000" pitchFamily="18" charset="0"/>
                <a:ea typeface="ＭＳ Ｐゴシック" charset="0"/>
              </a:rPr>
              <a:t>th</a:t>
            </a:r>
            <a:r>
              <a:rPr kumimoji="0" lang="en-US" sz="1600" b="0" i="0" u="none" strike="noStrike" kern="1200" cap="none" spc="0" normalizeH="0" baseline="0" noProof="0">
                <a:ln>
                  <a:noFill/>
                </a:ln>
                <a:solidFill>
                  <a:prstClr val="white"/>
                </a:solidFill>
                <a:effectLst/>
                <a:uLnTx/>
                <a:uFillTx/>
                <a:latin typeface="Corporate S Demi" panose="02020500000000000000" pitchFamily="18" charset="0"/>
                <a:ea typeface="ＭＳ Ｐゴシック" charset="0"/>
              </a:rPr>
              <a:t>, 2024</a:t>
            </a:r>
          </a:p>
        </p:txBody>
      </p:sp>
    </p:spTree>
    <p:extLst>
      <p:ext uri="{BB962C8B-B14F-4D97-AF65-F5344CB8AC3E}">
        <p14:creationId xmlns:p14="http://schemas.microsoft.com/office/powerpoint/2010/main" val="2604839947"/>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960504" y="1320806"/>
            <a:ext cx="7184572" cy="2915920"/>
          </a:xfrm>
        </p:spPr>
        <p:txBody>
          <a:bodyPr/>
          <a:lstStyle/>
          <a:p>
            <a:r>
              <a:rPr lang="en-US" sz="4800" b="1">
                <a:solidFill>
                  <a:srgbClr val="003767"/>
                </a:solidFill>
                <a:latin typeface="Arial" panose="020B0604020202020204" pitchFamily="34" charset="0"/>
                <a:cs typeface="Arial" panose="020B0604020202020204" pitchFamily="34" charset="0"/>
              </a:rPr>
              <a:t>Question-and-Answer</a:t>
            </a:r>
            <a:endParaRPr lang="en-US" sz="4800" kern="1200">
              <a:solidFill>
                <a:srgbClr val="002060"/>
              </a:solidFill>
              <a:latin typeface="Arial" panose="020B0604020202020204" pitchFamily="34" charset="0"/>
              <a:cs typeface="Arial" panose="020B0604020202020204" pitchFamily="34" charset="0"/>
            </a:endParaRPr>
          </a:p>
          <a:p>
            <a:endParaRPr lang="en-US">
              <a:solidFill>
                <a:srgbClr val="002E51"/>
              </a:solidFill>
            </a:endParaRPr>
          </a:p>
        </p:txBody>
      </p:sp>
    </p:spTree>
    <p:extLst>
      <p:ext uri="{BB962C8B-B14F-4D97-AF65-F5344CB8AC3E}">
        <p14:creationId xmlns:p14="http://schemas.microsoft.com/office/powerpoint/2010/main" val="38131093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b="1">
                <a:solidFill>
                  <a:srgbClr val="003767"/>
                </a:solidFill>
              </a:rPr>
              <a:t>Thank You to Our Supporters:</a:t>
            </a:r>
            <a:endParaRPr lang="en-US" b="1"/>
          </a:p>
        </p:txBody>
      </p:sp>
      <p:pic>
        <p:nvPicPr>
          <p:cNvPr id="3" name="Picture 2" descr="A close up of a logo&#10;&#10;Description automatically generated">
            <a:extLst>
              <a:ext uri="{FF2B5EF4-FFF2-40B4-BE49-F238E27FC236}">
                <a16:creationId xmlns:a16="http://schemas.microsoft.com/office/drawing/2014/main" id="{C3560543-53B0-A2A1-EE15-E4251B7A2AF1}"/>
              </a:ext>
            </a:extLst>
          </p:cNvPr>
          <p:cNvPicPr>
            <a:picLocks noChangeAspect="1"/>
          </p:cNvPicPr>
          <p:nvPr/>
        </p:nvPicPr>
        <p:blipFill>
          <a:blip r:embed="rId2"/>
          <a:stretch>
            <a:fillRect/>
          </a:stretch>
        </p:blipFill>
        <p:spPr>
          <a:xfrm>
            <a:off x="444289" y="934721"/>
            <a:ext cx="3984171" cy="1080977"/>
          </a:xfrm>
          <a:prstGeom prst="rect">
            <a:avLst/>
          </a:prstGeom>
        </p:spPr>
      </p:pic>
      <p:pic>
        <p:nvPicPr>
          <p:cNvPr id="7" name="Picture 6" descr="A black and grey logo&#10;&#10;Description automatically generated">
            <a:extLst>
              <a:ext uri="{FF2B5EF4-FFF2-40B4-BE49-F238E27FC236}">
                <a16:creationId xmlns:a16="http://schemas.microsoft.com/office/drawing/2014/main" id="{1C1423AC-48BF-7C0A-8C6E-4BD69C6E5D4D}"/>
              </a:ext>
            </a:extLst>
          </p:cNvPr>
          <p:cNvPicPr>
            <a:picLocks noChangeAspect="1"/>
          </p:cNvPicPr>
          <p:nvPr/>
        </p:nvPicPr>
        <p:blipFill>
          <a:blip r:embed="rId3"/>
          <a:stretch>
            <a:fillRect/>
          </a:stretch>
        </p:blipFill>
        <p:spPr>
          <a:xfrm>
            <a:off x="4981559" y="1069990"/>
            <a:ext cx="3718152" cy="1047094"/>
          </a:xfrm>
          <a:prstGeom prst="rect">
            <a:avLst/>
          </a:prstGeom>
        </p:spPr>
      </p:pic>
      <p:pic>
        <p:nvPicPr>
          <p:cNvPr id="10" name="Picture 9" descr="A blue and black logo&#10;&#10;Description automatically generated">
            <a:extLst>
              <a:ext uri="{FF2B5EF4-FFF2-40B4-BE49-F238E27FC236}">
                <a16:creationId xmlns:a16="http://schemas.microsoft.com/office/drawing/2014/main" id="{647CC2C8-B3D4-99E7-692B-6BB77515E38C}"/>
              </a:ext>
            </a:extLst>
          </p:cNvPr>
          <p:cNvPicPr>
            <a:picLocks noChangeAspect="1"/>
          </p:cNvPicPr>
          <p:nvPr/>
        </p:nvPicPr>
        <p:blipFill>
          <a:blip r:embed="rId4"/>
          <a:stretch>
            <a:fillRect/>
          </a:stretch>
        </p:blipFill>
        <p:spPr>
          <a:xfrm>
            <a:off x="103600" y="2362887"/>
            <a:ext cx="4868466" cy="1539355"/>
          </a:xfrm>
          <a:prstGeom prst="rect">
            <a:avLst/>
          </a:prstGeom>
        </p:spPr>
      </p:pic>
      <p:pic>
        <p:nvPicPr>
          <p:cNvPr id="13" name="Picture 12" descr="A blue text on a black background&#10;&#10;Description automatically generated">
            <a:extLst>
              <a:ext uri="{FF2B5EF4-FFF2-40B4-BE49-F238E27FC236}">
                <a16:creationId xmlns:a16="http://schemas.microsoft.com/office/drawing/2014/main" id="{D9A4DF02-66D9-4DCB-52B4-F7F35A9448BC}"/>
              </a:ext>
            </a:extLst>
          </p:cNvPr>
          <p:cNvPicPr>
            <a:picLocks noChangeAspect="1"/>
          </p:cNvPicPr>
          <p:nvPr/>
        </p:nvPicPr>
        <p:blipFill>
          <a:blip r:embed="rId5"/>
          <a:stretch>
            <a:fillRect/>
          </a:stretch>
        </p:blipFill>
        <p:spPr>
          <a:xfrm>
            <a:off x="4800601" y="1737437"/>
            <a:ext cx="4319570" cy="2879713"/>
          </a:xfrm>
          <a:prstGeom prst="rect">
            <a:avLst/>
          </a:prstGeom>
        </p:spPr>
      </p:pic>
    </p:spTree>
    <p:extLst>
      <p:ext uri="{BB962C8B-B14F-4D97-AF65-F5344CB8AC3E}">
        <p14:creationId xmlns:p14="http://schemas.microsoft.com/office/powerpoint/2010/main" val="2764910503"/>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695242"/>
            <a:ext cx="6400800" cy="567266"/>
          </a:xfrm>
        </p:spPr>
        <p:txBody>
          <a:bodyPr/>
          <a:lstStyle/>
          <a:p>
            <a:r>
              <a:rPr lang="en-US" sz="2800">
                <a:solidFill>
                  <a:srgbClr val="002E51"/>
                </a:solidFill>
              </a:rPr>
              <a:t>Thank you for coming!</a:t>
            </a:r>
          </a:p>
        </p:txBody>
      </p:sp>
      <p:sp>
        <p:nvSpPr>
          <p:cNvPr id="4" name="Title 3"/>
          <p:cNvSpPr>
            <a:spLocks noGrp="1"/>
          </p:cNvSpPr>
          <p:nvPr>
            <p:ph type="title"/>
          </p:nvPr>
        </p:nvSpPr>
        <p:spPr>
          <a:xfrm>
            <a:off x="0" y="891686"/>
            <a:ext cx="9144000" cy="807256"/>
          </a:xfrm>
        </p:spPr>
        <p:txBody>
          <a:bodyPr/>
          <a:lstStyle/>
          <a:p>
            <a:r>
              <a:rPr lang="en-US" sz="4000" b="1" i="1"/>
              <a:t>Concluding Remarks</a:t>
            </a:r>
          </a:p>
        </p:txBody>
      </p:sp>
      <p:pic>
        <p:nvPicPr>
          <p:cNvPr id="5" name="Picture 4" descr="A qr code with black squares&#10;&#10;Description automatically generated with low confidence">
            <a:extLst>
              <a:ext uri="{FF2B5EF4-FFF2-40B4-BE49-F238E27FC236}">
                <a16:creationId xmlns:a16="http://schemas.microsoft.com/office/drawing/2014/main" id="{7A354AB6-E479-1B15-5D28-25D6702496BB}"/>
              </a:ext>
            </a:extLst>
          </p:cNvPr>
          <p:cNvPicPr>
            <a:picLocks noChangeAspect="1"/>
          </p:cNvPicPr>
          <p:nvPr/>
        </p:nvPicPr>
        <p:blipFill>
          <a:blip r:embed="rId2"/>
          <a:stretch>
            <a:fillRect/>
          </a:stretch>
        </p:blipFill>
        <p:spPr>
          <a:xfrm>
            <a:off x="2546596" y="2709331"/>
            <a:ext cx="1232439" cy="1232439"/>
          </a:xfrm>
          <a:prstGeom prst="rect">
            <a:avLst/>
          </a:prstGeom>
        </p:spPr>
      </p:pic>
      <p:sp>
        <p:nvSpPr>
          <p:cNvPr id="6" name="Subtitle 1">
            <a:extLst>
              <a:ext uri="{FF2B5EF4-FFF2-40B4-BE49-F238E27FC236}">
                <a16:creationId xmlns:a16="http://schemas.microsoft.com/office/drawing/2014/main" id="{3F62123A-5C1F-D58F-6ECF-3363DE8965B5}"/>
              </a:ext>
            </a:extLst>
          </p:cNvPr>
          <p:cNvSpPr txBox="1">
            <a:spLocks/>
          </p:cNvSpPr>
          <p:nvPr/>
        </p:nvSpPr>
        <p:spPr bwMode="auto">
          <a:xfrm>
            <a:off x="3913027" y="3149597"/>
            <a:ext cx="2894170" cy="73565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defRPr>
            </a:lvl2pPr>
            <a:lvl3pPr marL="914400" indent="0" algn="ctr" rtl="0" eaLnBrk="1" fontAlgn="base" hangingPunct="1">
              <a:spcBef>
                <a:spcPct val="20000"/>
              </a:spcBef>
              <a:spcAft>
                <a:spcPct val="0"/>
              </a:spcAft>
              <a:buNone/>
              <a:defRPr>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0" cap="none" spc="0" normalizeH="0" baseline="0" noProof="0">
                <a:ln>
                  <a:noFill/>
                </a:ln>
                <a:solidFill>
                  <a:srgbClr val="002E51"/>
                </a:solidFill>
                <a:effectLst/>
                <a:uLnTx/>
                <a:uFillTx/>
                <a:latin typeface="Arial"/>
                <a:ea typeface="ＭＳ Ｐゴシック"/>
              </a:rPr>
              <a:t>Please scan the QR code here to complete a brief survey about tonight's event. </a:t>
            </a:r>
          </a:p>
        </p:txBody>
      </p:sp>
    </p:spTree>
    <p:extLst>
      <p:ext uri="{BB962C8B-B14F-4D97-AF65-F5344CB8AC3E}">
        <p14:creationId xmlns:p14="http://schemas.microsoft.com/office/powerpoint/2010/main" val="126358168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6B129-6024-710F-98FD-0FD72F277C5E}"/>
            </a:ext>
          </a:extLst>
        </p:cNvPr>
        <p:cNvGrpSpPr/>
        <p:nvPr/>
      </p:nvGrpSpPr>
      <p:grpSpPr>
        <a:xfrm>
          <a:off x="0" y="0"/>
          <a:ext cx="0" cy="0"/>
          <a:chOff x="0" y="0"/>
          <a:chExt cx="0" cy="0"/>
        </a:xfrm>
      </p:grpSpPr>
      <p:sp>
        <p:nvSpPr>
          <p:cNvPr id="2" name="Subtitle 1">
            <a:extLst>
              <a:ext uri="{FF2B5EF4-FFF2-40B4-BE49-F238E27FC236}">
                <a16:creationId xmlns:a16="http://schemas.microsoft.com/office/drawing/2014/main" id="{098FE3AB-6A2D-CE04-C81B-1FA9A64D0E3B}"/>
              </a:ext>
            </a:extLst>
          </p:cNvPr>
          <p:cNvSpPr>
            <a:spLocks noGrp="1"/>
          </p:cNvSpPr>
          <p:nvPr>
            <p:ph type="subTitle" idx="1"/>
          </p:nvPr>
        </p:nvSpPr>
        <p:spPr>
          <a:xfrm>
            <a:off x="1371600" y="1695242"/>
            <a:ext cx="6400800" cy="567266"/>
          </a:xfrm>
        </p:spPr>
        <p:txBody>
          <a:bodyPr/>
          <a:lstStyle/>
          <a:p>
            <a:r>
              <a:rPr lang="en-US" sz="2800">
                <a:solidFill>
                  <a:srgbClr val="002E51"/>
                </a:solidFill>
              </a:rPr>
              <a:t>Thank you for coming!</a:t>
            </a:r>
          </a:p>
        </p:txBody>
      </p:sp>
      <p:sp>
        <p:nvSpPr>
          <p:cNvPr id="4" name="Title 3">
            <a:extLst>
              <a:ext uri="{FF2B5EF4-FFF2-40B4-BE49-F238E27FC236}">
                <a16:creationId xmlns:a16="http://schemas.microsoft.com/office/drawing/2014/main" id="{D2185906-2A72-C2F0-ABCB-241F73F86B26}"/>
              </a:ext>
            </a:extLst>
          </p:cNvPr>
          <p:cNvSpPr>
            <a:spLocks noGrp="1"/>
          </p:cNvSpPr>
          <p:nvPr>
            <p:ph type="title"/>
          </p:nvPr>
        </p:nvSpPr>
        <p:spPr>
          <a:xfrm>
            <a:off x="0" y="891686"/>
            <a:ext cx="9144000" cy="807256"/>
          </a:xfrm>
        </p:spPr>
        <p:txBody>
          <a:bodyPr/>
          <a:lstStyle/>
          <a:p>
            <a:r>
              <a:rPr lang="en-US" sz="4000" b="1" i="1"/>
              <a:t>Concluding Remarks</a:t>
            </a:r>
          </a:p>
        </p:txBody>
      </p:sp>
      <p:pic>
        <p:nvPicPr>
          <p:cNvPr id="5" name="Picture 4" descr="A qr code with black squares&#10;&#10;Description automatically generated with low confidence">
            <a:extLst>
              <a:ext uri="{FF2B5EF4-FFF2-40B4-BE49-F238E27FC236}">
                <a16:creationId xmlns:a16="http://schemas.microsoft.com/office/drawing/2014/main" id="{7B1BD71D-ECCD-FBD5-CF4E-F9344DCEFD01}"/>
              </a:ext>
            </a:extLst>
          </p:cNvPr>
          <p:cNvPicPr>
            <a:picLocks noChangeAspect="1"/>
          </p:cNvPicPr>
          <p:nvPr/>
        </p:nvPicPr>
        <p:blipFill>
          <a:blip r:embed="rId2"/>
          <a:stretch>
            <a:fillRect/>
          </a:stretch>
        </p:blipFill>
        <p:spPr>
          <a:xfrm>
            <a:off x="2546596" y="2709331"/>
            <a:ext cx="1232439" cy="1232439"/>
          </a:xfrm>
          <a:prstGeom prst="rect">
            <a:avLst/>
          </a:prstGeom>
        </p:spPr>
      </p:pic>
      <p:sp>
        <p:nvSpPr>
          <p:cNvPr id="6" name="Subtitle 1">
            <a:extLst>
              <a:ext uri="{FF2B5EF4-FFF2-40B4-BE49-F238E27FC236}">
                <a16:creationId xmlns:a16="http://schemas.microsoft.com/office/drawing/2014/main" id="{A2B749E4-F375-604A-01DB-9E382835EA37}"/>
              </a:ext>
            </a:extLst>
          </p:cNvPr>
          <p:cNvSpPr txBox="1">
            <a:spLocks/>
          </p:cNvSpPr>
          <p:nvPr/>
        </p:nvSpPr>
        <p:spPr bwMode="auto">
          <a:xfrm>
            <a:off x="3913027" y="3149597"/>
            <a:ext cx="2894170" cy="73565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defRPr>
            </a:lvl2pPr>
            <a:lvl3pPr marL="914400" indent="0" algn="ctr" rtl="0" eaLnBrk="1" fontAlgn="base" hangingPunct="1">
              <a:spcBef>
                <a:spcPct val="20000"/>
              </a:spcBef>
              <a:spcAft>
                <a:spcPct val="0"/>
              </a:spcAft>
              <a:buNone/>
              <a:defRPr>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0" cap="none" spc="0" normalizeH="0" baseline="0" noProof="0">
                <a:ln>
                  <a:noFill/>
                </a:ln>
                <a:solidFill>
                  <a:srgbClr val="002E51"/>
                </a:solidFill>
                <a:effectLst/>
                <a:uLnTx/>
                <a:uFillTx/>
                <a:latin typeface="Arial"/>
                <a:ea typeface="ＭＳ Ｐゴシック"/>
              </a:rPr>
              <a:t>Please scan the QR code here to complete a brief survey about tonight's event. </a:t>
            </a:r>
          </a:p>
        </p:txBody>
      </p:sp>
    </p:spTree>
    <p:extLst>
      <p:ext uri="{BB962C8B-B14F-4D97-AF65-F5344CB8AC3E}">
        <p14:creationId xmlns:p14="http://schemas.microsoft.com/office/powerpoint/2010/main" val="360872984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656AB-4072-DCF7-7319-3E293B778D6A}"/>
            </a:ext>
          </a:extLst>
        </p:cNvPr>
        <p:cNvGrpSpPr/>
        <p:nvPr/>
      </p:nvGrpSpPr>
      <p:grpSpPr>
        <a:xfrm>
          <a:off x="0" y="0"/>
          <a:ext cx="0" cy="0"/>
          <a:chOff x="0" y="0"/>
          <a:chExt cx="0" cy="0"/>
        </a:xfrm>
      </p:grpSpPr>
      <p:sp>
        <p:nvSpPr>
          <p:cNvPr id="2" name="Subtitle 1">
            <a:extLst>
              <a:ext uri="{FF2B5EF4-FFF2-40B4-BE49-F238E27FC236}">
                <a16:creationId xmlns:a16="http://schemas.microsoft.com/office/drawing/2014/main" id="{F51D1A72-E3F3-F24D-B912-79D87CC6A8E6}"/>
              </a:ext>
            </a:extLst>
          </p:cNvPr>
          <p:cNvSpPr>
            <a:spLocks noGrp="1"/>
          </p:cNvSpPr>
          <p:nvPr>
            <p:ph type="subTitle" idx="1"/>
          </p:nvPr>
        </p:nvSpPr>
        <p:spPr>
          <a:xfrm>
            <a:off x="1371600" y="1695242"/>
            <a:ext cx="6400800" cy="567266"/>
          </a:xfrm>
        </p:spPr>
        <p:txBody>
          <a:bodyPr/>
          <a:lstStyle/>
          <a:p>
            <a:r>
              <a:rPr lang="en-US" sz="2800">
                <a:solidFill>
                  <a:srgbClr val="002E51"/>
                </a:solidFill>
              </a:rPr>
              <a:t>Thank you for coming!</a:t>
            </a:r>
          </a:p>
        </p:txBody>
      </p:sp>
      <p:sp>
        <p:nvSpPr>
          <p:cNvPr id="4" name="Title 3">
            <a:extLst>
              <a:ext uri="{FF2B5EF4-FFF2-40B4-BE49-F238E27FC236}">
                <a16:creationId xmlns:a16="http://schemas.microsoft.com/office/drawing/2014/main" id="{F6F79A29-ABA4-55D5-C398-B8E8D38C651D}"/>
              </a:ext>
            </a:extLst>
          </p:cNvPr>
          <p:cNvSpPr>
            <a:spLocks noGrp="1"/>
          </p:cNvSpPr>
          <p:nvPr>
            <p:ph type="title"/>
          </p:nvPr>
        </p:nvSpPr>
        <p:spPr>
          <a:xfrm>
            <a:off x="0" y="891686"/>
            <a:ext cx="9144000" cy="807256"/>
          </a:xfrm>
        </p:spPr>
        <p:txBody>
          <a:bodyPr/>
          <a:lstStyle/>
          <a:p>
            <a:r>
              <a:rPr lang="en-US" sz="4000" b="1" i="1"/>
              <a:t>Concluding Remarks</a:t>
            </a:r>
          </a:p>
        </p:txBody>
      </p:sp>
      <p:pic>
        <p:nvPicPr>
          <p:cNvPr id="5" name="Picture 4" descr="A qr code with black squares&#10;&#10;Description automatically generated with low confidence">
            <a:extLst>
              <a:ext uri="{FF2B5EF4-FFF2-40B4-BE49-F238E27FC236}">
                <a16:creationId xmlns:a16="http://schemas.microsoft.com/office/drawing/2014/main" id="{408696B4-D746-7B6C-72CF-752D17364BC2}"/>
              </a:ext>
            </a:extLst>
          </p:cNvPr>
          <p:cNvPicPr>
            <a:picLocks noChangeAspect="1"/>
          </p:cNvPicPr>
          <p:nvPr/>
        </p:nvPicPr>
        <p:blipFill>
          <a:blip r:embed="rId2"/>
          <a:stretch>
            <a:fillRect/>
          </a:stretch>
        </p:blipFill>
        <p:spPr>
          <a:xfrm>
            <a:off x="2546596" y="2709331"/>
            <a:ext cx="1232439" cy="1232439"/>
          </a:xfrm>
          <a:prstGeom prst="rect">
            <a:avLst/>
          </a:prstGeom>
        </p:spPr>
      </p:pic>
      <p:sp>
        <p:nvSpPr>
          <p:cNvPr id="6" name="Subtitle 1">
            <a:extLst>
              <a:ext uri="{FF2B5EF4-FFF2-40B4-BE49-F238E27FC236}">
                <a16:creationId xmlns:a16="http://schemas.microsoft.com/office/drawing/2014/main" id="{84F0DD79-9AD4-A166-820F-DACDB3355EE1}"/>
              </a:ext>
            </a:extLst>
          </p:cNvPr>
          <p:cNvSpPr txBox="1">
            <a:spLocks/>
          </p:cNvSpPr>
          <p:nvPr/>
        </p:nvSpPr>
        <p:spPr bwMode="auto">
          <a:xfrm>
            <a:off x="3913027" y="3149597"/>
            <a:ext cx="2894170" cy="73565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defRPr>
            </a:lvl2pPr>
            <a:lvl3pPr marL="914400" indent="0" algn="ctr" rtl="0" eaLnBrk="1" fontAlgn="base" hangingPunct="1">
              <a:spcBef>
                <a:spcPct val="20000"/>
              </a:spcBef>
              <a:spcAft>
                <a:spcPct val="0"/>
              </a:spcAft>
              <a:buNone/>
              <a:defRPr>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0" cap="none" spc="0" normalizeH="0" baseline="0" noProof="0">
                <a:ln>
                  <a:noFill/>
                </a:ln>
                <a:solidFill>
                  <a:srgbClr val="002E51"/>
                </a:solidFill>
                <a:effectLst/>
                <a:uLnTx/>
                <a:uFillTx/>
                <a:latin typeface="Arial"/>
                <a:ea typeface="ＭＳ Ｐゴシック"/>
              </a:rPr>
              <a:t>Please scan the QR code here to complete a brief survey about tonight's event. </a:t>
            </a:r>
          </a:p>
        </p:txBody>
      </p:sp>
    </p:spTree>
    <p:extLst>
      <p:ext uri="{BB962C8B-B14F-4D97-AF65-F5344CB8AC3E}">
        <p14:creationId xmlns:p14="http://schemas.microsoft.com/office/powerpoint/2010/main" val="414860685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3F325-15D0-0675-1B84-60DBAE3D32D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BF19664-34ED-7B3D-3ADB-F04B68BAD966}"/>
              </a:ext>
            </a:extLst>
          </p:cNvPr>
          <p:cNvSpPr/>
          <p:nvPr/>
        </p:nvSpPr>
        <p:spPr>
          <a:xfrm>
            <a:off x="0" y="2586831"/>
            <a:ext cx="9129925"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600" normalizeH="0" baseline="0" noProof="0">
                <a:ln>
                  <a:noFill/>
                </a:ln>
                <a:solidFill>
                  <a:srgbClr val="FFC82C"/>
                </a:solidFill>
                <a:effectLst/>
                <a:uLnTx/>
                <a:uFillTx/>
                <a:latin typeface="Corporate A Medium" panose="02000503080000020004" pitchFamily="2" charset="0"/>
                <a:ea typeface="ＭＳ Ｐゴシック" charset="0"/>
              </a:rPr>
              <a:t>Lung Cancers</a:t>
            </a:r>
          </a:p>
        </p:txBody>
      </p:sp>
      <p:sp>
        <p:nvSpPr>
          <p:cNvPr id="3" name="Rectangle 2">
            <a:extLst>
              <a:ext uri="{FF2B5EF4-FFF2-40B4-BE49-F238E27FC236}">
                <a16:creationId xmlns:a16="http://schemas.microsoft.com/office/drawing/2014/main" id="{43319C0F-478F-14FE-BE48-06A257031196}"/>
              </a:ext>
            </a:extLst>
          </p:cNvPr>
          <p:cNvSpPr/>
          <p:nvPr/>
        </p:nvSpPr>
        <p:spPr>
          <a:xfrm>
            <a:off x="14075" y="3073896"/>
            <a:ext cx="9129925" cy="33855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orporate S Demi" panose="02020500000000000000" pitchFamily="18" charset="0"/>
                <a:ea typeface="ＭＳ Ｐゴシック" charset="0"/>
              </a:rPr>
              <a:t>Thursday, January 18</a:t>
            </a:r>
            <a:r>
              <a:rPr kumimoji="0" lang="en-US" sz="1600" b="0" i="0" u="none" strike="noStrike" kern="1200" cap="none" spc="0" normalizeH="0" baseline="30000" noProof="0">
                <a:ln>
                  <a:noFill/>
                </a:ln>
                <a:solidFill>
                  <a:prstClr val="white"/>
                </a:solidFill>
                <a:effectLst/>
                <a:uLnTx/>
                <a:uFillTx/>
                <a:latin typeface="Corporate S Demi" panose="02020500000000000000" pitchFamily="18" charset="0"/>
                <a:ea typeface="ＭＳ Ｐゴシック" charset="0"/>
              </a:rPr>
              <a:t>th</a:t>
            </a:r>
            <a:r>
              <a:rPr kumimoji="0" lang="en-US" sz="1600" b="0" i="0" u="none" strike="noStrike" kern="1200" cap="none" spc="0" normalizeH="0" baseline="0" noProof="0">
                <a:ln>
                  <a:noFill/>
                </a:ln>
                <a:solidFill>
                  <a:prstClr val="white"/>
                </a:solidFill>
                <a:effectLst/>
                <a:uLnTx/>
                <a:uFillTx/>
                <a:latin typeface="Corporate S Demi" panose="02020500000000000000" pitchFamily="18" charset="0"/>
                <a:ea typeface="ＭＳ Ｐゴシック" charset="0"/>
              </a:rPr>
              <a:t>, 2024</a:t>
            </a:r>
          </a:p>
        </p:txBody>
      </p:sp>
    </p:spTree>
    <p:extLst>
      <p:ext uri="{BB962C8B-B14F-4D97-AF65-F5344CB8AC3E}">
        <p14:creationId xmlns:p14="http://schemas.microsoft.com/office/powerpoint/2010/main" val="138923504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4165B-E5CB-738C-7AFD-8A2369B66BD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D6A4F3C-B350-049F-B4BB-9E12E5A15FB6}"/>
              </a:ext>
            </a:extLst>
          </p:cNvPr>
          <p:cNvSpPr/>
          <p:nvPr/>
        </p:nvSpPr>
        <p:spPr>
          <a:xfrm>
            <a:off x="0" y="2586831"/>
            <a:ext cx="9129925"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600" normalizeH="0" baseline="0" noProof="0">
                <a:ln>
                  <a:noFill/>
                </a:ln>
                <a:solidFill>
                  <a:srgbClr val="FFC82C"/>
                </a:solidFill>
                <a:effectLst/>
                <a:uLnTx/>
                <a:uFillTx/>
                <a:latin typeface="Corporate A Medium" panose="02000503080000020004" pitchFamily="2" charset="0"/>
                <a:ea typeface="ＭＳ Ｐゴシック" charset="0"/>
              </a:rPr>
              <a:t>Lung Cancers</a:t>
            </a:r>
          </a:p>
        </p:txBody>
      </p:sp>
      <p:sp>
        <p:nvSpPr>
          <p:cNvPr id="3" name="Rectangle 2">
            <a:extLst>
              <a:ext uri="{FF2B5EF4-FFF2-40B4-BE49-F238E27FC236}">
                <a16:creationId xmlns:a16="http://schemas.microsoft.com/office/drawing/2014/main" id="{60D972D2-BA02-5AC3-427B-F500A2E3DC60}"/>
              </a:ext>
            </a:extLst>
          </p:cNvPr>
          <p:cNvSpPr/>
          <p:nvPr/>
        </p:nvSpPr>
        <p:spPr>
          <a:xfrm>
            <a:off x="14075" y="3073896"/>
            <a:ext cx="9129925" cy="33855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orporate S Demi" panose="02020500000000000000" pitchFamily="18" charset="0"/>
                <a:ea typeface="ＭＳ Ｐゴシック" charset="0"/>
              </a:rPr>
              <a:t>Thursday, January 18</a:t>
            </a:r>
            <a:r>
              <a:rPr kumimoji="0" lang="en-US" sz="1600" b="0" i="0" u="none" strike="noStrike" kern="1200" cap="none" spc="0" normalizeH="0" baseline="30000" noProof="0">
                <a:ln>
                  <a:noFill/>
                </a:ln>
                <a:solidFill>
                  <a:prstClr val="white"/>
                </a:solidFill>
                <a:effectLst/>
                <a:uLnTx/>
                <a:uFillTx/>
                <a:latin typeface="Corporate S Demi" panose="02020500000000000000" pitchFamily="18" charset="0"/>
                <a:ea typeface="ＭＳ Ｐゴシック" charset="0"/>
              </a:rPr>
              <a:t>th</a:t>
            </a:r>
            <a:r>
              <a:rPr kumimoji="0" lang="en-US" sz="1600" b="0" i="0" u="none" strike="noStrike" kern="1200" cap="none" spc="0" normalizeH="0" baseline="0" noProof="0">
                <a:ln>
                  <a:noFill/>
                </a:ln>
                <a:solidFill>
                  <a:prstClr val="white"/>
                </a:solidFill>
                <a:effectLst/>
                <a:uLnTx/>
                <a:uFillTx/>
                <a:latin typeface="Corporate S Demi" panose="02020500000000000000" pitchFamily="18" charset="0"/>
                <a:ea typeface="ＭＳ Ｐゴシック" charset="0"/>
              </a:rPr>
              <a:t>, 2024</a:t>
            </a:r>
          </a:p>
        </p:txBody>
      </p:sp>
    </p:spTree>
    <p:extLst>
      <p:ext uri="{BB962C8B-B14F-4D97-AF65-F5344CB8AC3E}">
        <p14:creationId xmlns:p14="http://schemas.microsoft.com/office/powerpoint/2010/main" val="199664565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9FAE0-40B8-F10E-1CB5-87EB9566ABB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0A488AC-109E-4187-03B6-9B20F98BDECE}"/>
              </a:ext>
            </a:extLst>
          </p:cNvPr>
          <p:cNvSpPr/>
          <p:nvPr/>
        </p:nvSpPr>
        <p:spPr>
          <a:xfrm>
            <a:off x="0" y="2586831"/>
            <a:ext cx="9129925"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600" normalizeH="0" baseline="0" noProof="0">
                <a:ln>
                  <a:noFill/>
                </a:ln>
                <a:solidFill>
                  <a:srgbClr val="FFC82C"/>
                </a:solidFill>
                <a:effectLst/>
                <a:uLnTx/>
                <a:uFillTx/>
                <a:latin typeface="Corporate A Medium" panose="02000503080000020004" pitchFamily="2" charset="0"/>
                <a:ea typeface="ＭＳ Ｐゴシック" charset="0"/>
              </a:rPr>
              <a:t>Lung Cancers</a:t>
            </a:r>
          </a:p>
        </p:txBody>
      </p:sp>
      <p:sp>
        <p:nvSpPr>
          <p:cNvPr id="3" name="Rectangle 2">
            <a:extLst>
              <a:ext uri="{FF2B5EF4-FFF2-40B4-BE49-F238E27FC236}">
                <a16:creationId xmlns:a16="http://schemas.microsoft.com/office/drawing/2014/main" id="{7EED9D29-2AA3-EB99-26D1-60A61A6E35D6}"/>
              </a:ext>
            </a:extLst>
          </p:cNvPr>
          <p:cNvSpPr/>
          <p:nvPr/>
        </p:nvSpPr>
        <p:spPr>
          <a:xfrm>
            <a:off x="14075" y="3073896"/>
            <a:ext cx="9129925" cy="33855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orporate S Demi" panose="02020500000000000000" pitchFamily="18" charset="0"/>
                <a:ea typeface="ＭＳ Ｐゴシック" charset="0"/>
              </a:rPr>
              <a:t>Thursday, January 18</a:t>
            </a:r>
            <a:r>
              <a:rPr kumimoji="0" lang="en-US" sz="1600" b="0" i="0" u="none" strike="noStrike" kern="1200" cap="none" spc="0" normalizeH="0" baseline="30000" noProof="0">
                <a:ln>
                  <a:noFill/>
                </a:ln>
                <a:solidFill>
                  <a:prstClr val="white"/>
                </a:solidFill>
                <a:effectLst/>
                <a:uLnTx/>
                <a:uFillTx/>
                <a:latin typeface="Corporate S Demi" panose="02020500000000000000" pitchFamily="18" charset="0"/>
                <a:ea typeface="ＭＳ Ｐゴシック" charset="0"/>
              </a:rPr>
              <a:t>th</a:t>
            </a:r>
            <a:r>
              <a:rPr kumimoji="0" lang="en-US" sz="1600" b="0" i="0" u="none" strike="noStrike" kern="1200" cap="none" spc="0" normalizeH="0" baseline="0" noProof="0">
                <a:ln>
                  <a:noFill/>
                </a:ln>
                <a:solidFill>
                  <a:prstClr val="white"/>
                </a:solidFill>
                <a:effectLst/>
                <a:uLnTx/>
                <a:uFillTx/>
                <a:latin typeface="Corporate S Demi" panose="02020500000000000000" pitchFamily="18" charset="0"/>
                <a:ea typeface="ＭＳ Ｐゴシック" charset="0"/>
              </a:rPr>
              <a:t>, 2024</a:t>
            </a:r>
          </a:p>
        </p:txBody>
      </p:sp>
    </p:spTree>
    <p:extLst>
      <p:ext uri="{BB962C8B-B14F-4D97-AF65-F5344CB8AC3E}">
        <p14:creationId xmlns:p14="http://schemas.microsoft.com/office/powerpoint/2010/main" val="589022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0" y="1798064"/>
            <a:ext cx="9144000" cy="2204975"/>
          </a:xfrm>
        </p:spPr>
        <p:txBody>
          <a:bodyPr/>
          <a:lstStyle/>
          <a:p>
            <a:pPr>
              <a:spcBef>
                <a:spcPts val="20"/>
              </a:spcBef>
            </a:pPr>
            <a:r>
              <a:rPr lang="en-US" b="1" kern="1200">
                <a:solidFill>
                  <a:srgbClr val="002060"/>
                </a:solidFill>
                <a:cs typeface="Arial"/>
              </a:rPr>
              <a:t>Steven Frommeyer</a:t>
            </a:r>
          </a:p>
          <a:p>
            <a:pPr>
              <a:spcBef>
                <a:spcPts val="20"/>
              </a:spcBef>
            </a:pPr>
            <a:r>
              <a:rPr lang="en-US" kern="1200">
                <a:solidFill>
                  <a:srgbClr val="002060"/>
                </a:solidFill>
                <a:cs typeface="Arial"/>
              </a:rPr>
              <a:t>Executive Director, Global Ambassador Strategies, Oncology</a:t>
            </a:r>
          </a:p>
          <a:p>
            <a:pPr>
              <a:spcBef>
                <a:spcPts val="20"/>
              </a:spcBef>
            </a:pPr>
            <a:r>
              <a:rPr lang="en-US" kern="1200">
                <a:solidFill>
                  <a:srgbClr val="002060"/>
                </a:solidFill>
                <a:latin typeface="Arial" panose="020B0604020202020204" pitchFamily="34" charset="0"/>
                <a:cs typeface="Arial" panose="020B0604020202020204" pitchFamily="34" charset="0"/>
              </a:rPr>
              <a:t>MJH Life Sciences™</a:t>
            </a:r>
          </a:p>
        </p:txBody>
      </p:sp>
      <p:sp>
        <p:nvSpPr>
          <p:cNvPr id="4" name="Title 3"/>
          <p:cNvSpPr>
            <a:spLocks noGrp="1"/>
          </p:cNvSpPr>
          <p:nvPr>
            <p:ph type="title"/>
          </p:nvPr>
        </p:nvSpPr>
        <p:spPr>
          <a:xfrm>
            <a:off x="0" y="127465"/>
            <a:ext cx="9144000" cy="786936"/>
          </a:xfrm>
        </p:spPr>
        <p:txBody>
          <a:bodyPr/>
          <a:lstStyle/>
          <a:p>
            <a:r>
              <a:rPr lang="en-US" b="1">
                <a:solidFill>
                  <a:srgbClr val="002E51"/>
                </a:solidFill>
              </a:rPr>
              <a:t>Welcome</a:t>
            </a:r>
          </a:p>
        </p:txBody>
      </p:sp>
    </p:spTree>
    <p:extLst>
      <p:ext uri="{BB962C8B-B14F-4D97-AF65-F5344CB8AC3E}">
        <p14:creationId xmlns:p14="http://schemas.microsoft.com/office/powerpoint/2010/main" val="12500686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606175-D99C-B143-4C54-79E5888CF0FF}"/>
              </a:ext>
            </a:extLst>
          </p:cNvPr>
          <p:cNvSpPr>
            <a:spLocks noGrp="1"/>
          </p:cNvSpPr>
          <p:nvPr>
            <p:ph type="title"/>
          </p:nvPr>
        </p:nvSpPr>
        <p:spPr/>
        <p:txBody>
          <a:bodyPr/>
          <a:lstStyle/>
          <a:p>
            <a:r>
              <a:rPr lang="en-US" sz="2400" b="1">
                <a:solidFill>
                  <a:srgbClr val="002E51"/>
                </a:solidFill>
              </a:rPr>
              <a:t>CASPIAN Study Design: Durvalumab+/-</a:t>
            </a:r>
            <a:r>
              <a:rPr lang="en-US" sz="2400" b="1" err="1">
                <a:solidFill>
                  <a:srgbClr val="002E51"/>
                </a:solidFill>
              </a:rPr>
              <a:t>Tremelimumab</a:t>
            </a:r>
            <a:r>
              <a:rPr lang="en-US" sz="2400" b="1">
                <a:solidFill>
                  <a:srgbClr val="002E51"/>
                </a:solidFill>
              </a:rPr>
              <a:t>+/- EP</a:t>
            </a:r>
          </a:p>
        </p:txBody>
      </p:sp>
      <p:pic>
        <p:nvPicPr>
          <p:cNvPr id="11266" name="Picture 2" descr="Image">
            <a:extLst>
              <a:ext uri="{FF2B5EF4-FFF2-40B4-BE49-F238E27FC236}">
                <a16:creationId xmlns:a16="http://schemas.microsoft.com/office/drawing/2014/main" id="{0C334652-0B6A-43E2-9A13-4E464E12A9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908" b="25091"/>
          <a:stretch/>
        </p:blipFill>
        <p:spPr bwMode="auto">
          <a:xfrm>
            <a:off x="0" y="1268414"/>
            <a:ext cx="9144000" cy="2874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9712562"/>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7D3FD-72EB-D7C6-608A-F5F15A09035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42EBDFB-64D4-06FA-BB7A-ECE824E4BE18}"/>
              </a:ext>
            </a:extLst>
          </p:cNvPr>
          <p:cNvSpPr/>
          <p:nvPr/>
        </p:nvSpPr>
        <p:spPr>
          <a:xfrm>
            <a:off x="0" y="2586831"/>
            <a:ext cx="9129925"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600" normalizeH="0" baseline="0" noProof="0">
                <a:ln>
                  <a:noFill/>
                </a:ln>
                <a:solidFill>
                  <a:srgbClr val="FFC82C"/>
                </a:solidFill>
                <a:effectLst/>
                <a:uLnTx/>
                <a:uFillTx/>
                <a:latin typeface="Corporate A Medium" panose="02000503080000020004" pitchFamily="2" charset="0"/>
                <a:ea typeface="ＭＳ Ｐゴシック" charset="0"/>
              </a:rPr>
              <a:t>Lung Cancers</a:t>
            </a:r>
          </a:p>
        </p:txBody>
      </p:sp>
      <p:sp>
        <p:nvSpPr>
          <p:cNvPr id="3" name="Rectangle 2">
            <a:extLst>
              <a:ext uri="{FF2B5EF4-FFF2-40B4-BE49-F238E27FC236}">
                <a16:creationId xmlns:a16="http://schemas.microsoft.com/office/drawing/2014/main" id="{EB74784E-4833-50B1-67F4-50BD331BCB08}"/>
              </a:ext>
            </a:extLst>
          </p:cNvPr>
          <p:cNvSpPr/>
          <p:nvPr/>
        </p:nvSpPr>
        <p:spPr>
          <a:xfrm>
            <a:off x="14075" y="3073896"/>
            <a:ext cx="9129925" cy="33855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orporate S Demi" panose="02020500000000000000" pitchFamily="18" charset="0"/>
                <a:ea typeface="ＭＳ Ｐゴシック" charset="0"/>
              </a:rPr>
              <a:t>Thursday, January 18</a:t>
            </a:r>
            <a:r>
              <a:rPr kumimoji="0" lang="en-US" sz="1600" b="0" i="0" u="none" strike="noStrike" kern="1200" cap="none" spc="0" normalizeH="0" baseline="30000" noProof="0">
                <a:ln>
                  <a:noFill/>
                </a:ln>
                <a:solidFill>
                  <a:prstClr val="white"/>
                </a:solidFill>
                <a:effectLst/>
                <a:uLnTx/>
                <a:uFillTx/>
                <a:latin typeface="Corporate S Demi" panose="02020500000000000000" pitchFamily="18" charset="0"/>
                <a:ea typeface="ＭＳ Ｐゴシック" charset="0"/>
              </a:rPr>
              <a:t>th</a:t>
            </a:r>
            <a:r>
              <a:rPr kumimoji="0" lang="en-US" sz="1600" b="0" i="0" u="none" strike="noStrike" kern="1200" cap="none" spc="0" normalizeH="0" baseline="0" noProof="0">
                <a:ln>
                  <a:noFill/>
                </a:ln>
                <a:solidFill>
                  <a:prstClr val="white"/>
                </a:solidFill>
                <a:effectLst/>
                <a:uLnTx/>
                <a:uFillTx/>
                <a:latin typeface="Corporate S Demi" panose="02020500000000000000" pitchFamily="18" charset="0"/>
                <a:ea typeface="ＭＳ Ｐゴシック" charset="0"/>
              </a:rPr>
              <a:t>, 2024</a:t>
            </a:r>
          </a:p>
        </p:txBody>
      </p:sp>
    </p:spTree>
    <p:extLst>
      <p:ext uri="{BB962C8B-B14F-4D97-AF65-F5344CB8AC3E}">
        <p14:creationId xmlns:p14="http://schemas.microsoft.com/office/powerpoint/2010/main" val="93800710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AFC27-AF10-DFD5-30F9-E535C033830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27422AB-E6F3-B336-5C93-A7DE73D18E70}"/>
              </a:ext>
            </a:extLst>
          </p:cNvPr>
          <p:cNvSpPr/>
          <p:nvPr/>
        </p:nvSpPr>
        <p:spPr>
          <a:xfrm>
            <a:off x="0" y="2586831"/>
            <a:ext cx="9129925"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600" normalizeH="0" baseline="0" noProof="0">
                <a:ln>
                  <a:noFill/>
                </a:ln>
                <a:solidFill>
                  <a:srgbClr val="FFC82C"/>
                </a:solidFill>
                <a:effectLst/>
                <a:uLnTx/>
                <a:uFillTx/>
                <a:latin typeface="Corporate A Medium" panose="02000503080000020004" pitchFamily="2" charset="0"/>
                <a:ea typeface="ＭＳ Ｐゴシック" charset="0"/>
              </a:rPr>
              <a:t>Lung Cancers</a:t>
            </a:r>
          </a:p>
        </p:txBody>
      </p:sp>
      <p:sp>
        <p:nvSpPr>
          <p:cNvPr id="3" name="Rectangle 2">
            <a:extLst>
              <a:ext uri="{FF2B5EF4-FFF2-40B4-BE49-F238E27FC236}">
                <a16:creationId xmlns:a16="http://schemas.microsoft.com/office/drawing/2014/main" id="{0D73895D-B71E-9B84-1F4A-28F301641D40}"/>
              </a:ext>
            </a:extLst>
          </p:cNvPr>
          <p:cNvSpPr/>
          <p:nvPr/>
        </p:nvSpPr>
        <p:spPr>
          <a:xfrm>
            <a:off x="14075" y="3073896"/>
            <a:ext cx="9129925" cy="33855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orporate S Demi" panose="02020500000000000000" pitchFamily="18" charset="0"/>
                <a:ea typeface="ＭＳ Ｐゴシック" charset="0"/>
              </a:rPr>
              <a:t>Thursday, January 18</a:t>
            </a:r>
            <a:r>
              <a:rPr kumimoji="0" lang="en-US" sz="1600" b="0" i="0" u="none" strike="noStrike" kern="1200" cap="none" spc="0" normalizeH="0" baseline="30000" noProof="0">
                <a:ln>
                  <a:noFill/>
                </a:ln>
                <a:solidFill>
                  <a:prstClr val="white"/>
                </a:solidFill>
                <a:effectLst/>
                <a:uLnTx/>
                <a:uFillTx/>
                <a:latin typeface="Corporate S Demi" panose="02020500000000000000" pitchFamily="18" charset="0"/>
                <a:ea typeface="ＭＳ Ｐゴシック" charset="0"/>
              </a:rPr>
              <a:t>th</a:t>
            </a:r>
            <a:r>
              <a:rPr kumimoji="0" lang="en-US" sz="1600" b="0" i="0" u="none" strike="noStrike" kern="1200" cap="none" spc="0" normalizeH="0" baseline="0" noProof="0">
                <a:ln>
                  <a:noFill/>
                </a:ln>
                <a:solidFill>
                  <a:prstClr val="white"/>
                </a:solidFill>
                <a:effectLst/>
                <a:uLnTx/>
                <a:uFillTx/>
                <a:latin typeface="Corporate S Demi" panose="02020500000000000000" pitchFamily="18" charset="0"/>
                <a:ea typeface="ＭＳ Ｐゴシック" charset="0"/>
              </a:rPr>
              <a:t>, 2024</a:t>
            </a:r>
          </a:p>
        </p:txBody>
      </p:sp>
    </p:spTree>
    <p:extLst>
      <p:ext uri="{BB962C8B-B14F-4D97-AF65-F5344CB8AC3E}">
        <p14:creationId xmlns:p14="http://schemas.microsoft.com/office/powerpoint/2010/main" val="1253727014"/>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F4576-ABB9-44CF-3D01-D8F74DDFB64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0BD47AB-256E-E383-04BA-A2D0913E1B1C}"/>
              </a:ext>
            </a:extLst>
          </p:cNvPr>
          <p:cNvSpPr/>
          <p:nvPr/>
        </p:nvSpPr>
        <p:spPr>
          <a:xfrm>
            <a:off x="0" y="2586831"/>
            <a:ext cx="9129925"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600" normalizeH="0" baseline="0" noProof="0">
                <a:ln>
                  <a:noFill/>
                </a:ln>
                <a:solidFill>
                  <a:srgbClr val="FFC82C"/>
                </a:solidFill>
                <a:effectLst/>
                <a:uLnTx/>
                <a:uFillTx/>
                <a:latin typeface="Corporate A Medium" panose="02000503080000020004" pitchFamily="2" charset="0"/>
                <a:ea typeface="ＭＳ Ｐゴシック" charset="0"/>
              </a:rPr>
              <a:t>Lung Cancers</a:t>
            </a:r>
          </a:p>
        </p:txBody>
      </p:sp>
      <p:sp>
        <p:nvSpPr>
          <p:cNvPr id="3" name="Rectangle 2">
            <a:extLst>
              <a:ext uri="{FF2B5EF4-FFF2-40B4-BE49-F238E27FC236}">
                <a16:creationId xmlns:a16="http://schemas.microsoft.com/office/drawing/2014/main" id="{FF3E7171-BDD3-0C45-D7B1-CFC8181BF95C}"/>
              </a:ext>
            </a:extLst>
          </p:cNvPr>
          <p:cNvSpPr/>
          <p:nvPr/>
        </p:nvSpPr>
        <p:spPr>
          <a:xfrm>
            <a:off x="14075" y="3073896"/>
            <a:ext cx="9129925" cy="33855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orporate S Demi" panose="02020500000000000000" pitchFamily="18" charset="0"/>
                <a:ea typeface="ＭＳ Ｐゴシック" charset="0"/>
              </a:rPr>
              <a:t>Thursday, January 18</a:t>
            </a:r>
            <a:r>
              <a:rPr kumimoji="0" lang="en-US" sz="1600" b="0" i="0" u="none" strike="noStrike" kern="1200" cap="none" spc="0" normalizeH="0" baseline="30000" noProof="0">
                <a:ln>
                  <a:noFill/>
                </a:ln>
                <a:solidFill>
                  <a:prstClr val="white"/>
                </a:solidFill>
                <a:effectLst/>
                <a:uLnTx/>
                <a:uFillTx/>
                <a:latin typeface="Corporate S Demi" panose="02020500000000000000" pitchFamily="18" charset="0"/>
                <a:ea typeface="ＭＳ Ｐゴシック" charset="0"/>
              </a:rPr>
              <a:t>th</a:t>
            </a:r>
            <a:r>
              <a:rPr kumimoji="0" lang="en-US" sz="1600" b="0" i="0" u="none" strike="noStrike" kern="1200" cap="none" spc="0" normalizeH="0" baseline="0" noProof="0">
                <a:ln>
                  <a:noFill/>
                </a:ln>
                <a:solidFill>
                  <a:prstClr val="white"/>
                </a:solidFill>
                <a:effectLst/>
                <a:uLnTx/>
                <a:uFillTx/>
                <a:latin typeface="Corporate S Demi" panose="02020500000000000000" pitchFamily="18" charset="0"/>
                <a:ea typeface="ＭＳ Ｐゴシック" charset="0"/>
              </a:rPr>
              <a:t>, 2024</a:t>
            </a:r>
          </a:p>
        </p:txBody>
      </p:sp>
    </p:spTree>
    <p:extLst>
      <p:ext uri="{BB962C8B-B14F-4D97-AF65-F5344CB8AC3E}">
        <p14:creationId xmlns:p14="http://schemas.microsoft.com/office/powerpoint/2010/main" val="17142091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650929" y="4484103"/>
            <a:ext cx="4831715" cy="135935"/>
          </a:xfrm>
          <a:prstGeom prst="rect">
            <a:avLst/>
          </a:prstGeom>
        </p:spPr>
        <p:txBody>
          <a:bodyPr vert="horz" wrap="square" lIns="0" tIns="12700" rIns="0" bIns="0" rtlCol="0">
            <a:spAutoFit/>
          </a:bodyPr>
          <a:lstStyle/>
          <a:p>
            <a:pPr marL="12700">
              <a:spcBef>
                <a:spcPts val="100"/>
              </a:spcBef>
            </a:pPr>
            <a:r>
              <a:rPr sz="800" spc="-10">
                <a:latin typeface="Arial"/>
                <a:cs typeface="Arial"/>
              </a:rPr>
              <a:t>Paz-</a:t>
            </a:r>
            <a:r>
              <a:rPr sz="800">
                <a:latin typeface="Arial"/>
                <a:cs typeface="Arial"/>
              </a:rPr>
              <a:t>Ares</a:t>
            </a:r>
            <a:r>
              <a:rPr sz="800" spc="-5">
                <a:latin typeface="Arial"/>
                <a:cs typeface="Arial"/>
              </a:rPr>
              <a:t> </a:t>
            </a:r>
            <a:r>
              <a:rPr sz="800">
                <a:latin typeface="Arial"/>
                <a:cs typeface="Arial"/>
              </a:rPr>
              <a:t>L</a:t>
            </a:r>
            <a:r>
              <a:rPr lang="en-US" sz="800">
                <a:latin typeface="Arial"/>
                <a:cs typeface="Arial"/>
              </a:rPr>
              <a:t>, </a:t>
            </a:r>
            <a:r>
              <a:rPr sz="800" i="1">
                <a:latin typeface="Arial"/>
                <a:cs typeface="Arial"/>
              </a:rPr>
              <a:t>ESMO</a:t>
            </a:r>
            <a:r>
              <a:rPr sz="800" i="1" spc="-35">
                <a:latin typeface="Arial"/>
                <a:cs typeface="Arial"/>
              </a:rPr>
              <a:t> </a:t>
            </a:r>
            <a:r>
              <a:rPr sz="800" i="1">
                <a:latin typeface="Arial"/>
                <a:cs typeface="Arial"/>
              </a:rPr>
              <a:t>Open</a:t>
            </a:r>
            <a:r>
              <a:rPr sz="800">
                <a:latin typeface="Arial"/>
                <a:cs typeface="Arial"/>
              </a:rPr>
              <a:t>.</a:t>
            </a:r>
            <a:r>
              <a:rPr sz="800" spc="5">
                <a:latin typeface="Arial"/>
                <a:cs typeface="Arial"/>
              </a:rPr>
              <a:t> </a:t>
            </a:r>
            <a:r>
              <a:rPr sz="800" spc="-10">
                <a:latin typeface="Arial"/>
                <a:cs typeface="Arial"/>
              </a:rPr>
              <a:t>2022;7(2):100408.</a:t>
            </a:r>
            <a:endParaRPr sz="800">
              <a:latin typeface="Arial"/>
              <a:cs typeface="Arial"/>
            </a:endParaRPr>
          </a:p>
        </p:txBody>
      </p:sp>
      <p:grpSp>
        <p:nvGrpSpPr>
          <p:cNvPr id="4" name="object 4"/>
          <p:cNvGrpSpPr/>
          <p:nvPr/>
        </p:nvGrpSpPr>
        <p:grpSpPr>
          <a:xfrm>
            <a:off x="1119887" y="1178782"/>
            <a:ext cx="7719695" cy="2531745"/>
            <a:chOff x="1119886" y="1176400"/>
            <a:chExt cx="7719695" cy="2531745"/>
          </a:xfrm>
        </p:grpSpPr>
        <p:sp>
          <p:nvSpPr>
            <p:cNvPr id="5" name="object 5"/>
            <p:cNvSpPr/>
            <p:nvPr/>
          </p:nvSpPr>
          <p:spPr>
            <a:xfrm>
              <a:off x="1177290" y="1191005"/>
              <a:ext cx="0" cy="2461260"/>
            </a:xfrm>
            <a:custGeom>
              <a:avLst/>
              <a:gdLst/>
              <a:ahLst/>
              <a:cxnLst/>
              <a:rect l="l" t="t" r="r" b="b"/>
              <a:pathLst>
                <a:path h="2461260">
                  <a:moveTo>
                    <a:pt x="0" y="2461260"/>
                  </a:moveTo>
                  <a:lnTo>
                    <a:pt x="0" y="0"/>
                  </a:lnTo>
                </a:path>
              </a:pathLst>
            </a:custGeom>
            <a:ln w="19812">
              <a:solidFill>
                <a:srgbClr val="000000"/>
              </a:solidFill>
            </a:ln>
          </p:spPr>
          <p:txBody>
            <a:bodyPr wrap="square" lIns="0" tIns="0" rIns="0" bIns="0" rtlCol="0"/>
            <a:lstStyle/>
            <a:p>
              <a:endParaRPr/>
            </a:p>
          </p:txBody>
        </p:sp>
        <p:sp>
          <p:nvSpPr>
            <p:cNvPr id="6" name="object 6"/>
            <p:cNvSpPr/>
            <p:nvPr/>
          </p:nvSpPr>
          <p:spPr>
            <a:xfrm>
              <a:off x="1130046" y="1191005"/>
              <a:ext cx="47625" cy="2461260"/>
            </a:xfrm>
            <a:custGeom>
              <a:avLst/>
              <a:gdLst/>
              <a:ahLst/>
              <a:cxnLst/>
              <a:rect l="l" t="t" r="r" b="b"/>
              <a:pathLst>
                <a:path w="47625" h="2461260">
                  <a:moveTo>
                    <a:pt x="0" y="2461260"/>
                  </a:moveTo>
                  <a:lnTo>
                    <a:pt x="47244" y="2461260"/>
                  </a:lnTo>
                </a:path>
                <a:path w="47625" h="2461260">
                  <a:moveTo>
                    <a:pt x="0" y="1969008"/>
                  </a:moveTo>
                  <a:lnTo>
                    <a:pt x="47244" y="1969008"/>
                  </a:lnTo>
                </a:path>
                <a:path w="47625" h="2461260">
                  <a:moveTo>
                    <a:pt x="0" y="1476756"/>
                  </a:moveTo>
                  <a:lnTo>
                    <a:pt x="47244" y="1476756"/>
                  </a:lnTo>
                </a:path>
                <a:path w="47625" h="2461260">
                  <a:moveTo>
                    <a:pt x="0" y="984504"/>
                  </a:moveTo>
                  <a:lnTo>
                    <a:pt x="47244" y="984504"/>
                  </a:lnTo>
                </a:path>
                <a:path w="47625" h="2461260">
                  <a:moveTo>
                    <a:pt x="0" y="492252"/>
                  </a:moveTo>
                  <a:lnTo>
                    <a:pt x="47244" y="492252"/>
                  </a:lnTo>
                </a:path>
                <a:path w="47625" h="2461260">
                  <a:moveTo>
                    <a:pt x="0" y="0"/>
                  </a:moveTo>
                  <a:lnTo>
                    <a:pt x="47244" y="0"/>
                  </a:lnTo>
                </a:path>
              </a:pathLst>
            </a:custGeom>
            <a:ln w="19812">
              <a:solidFill>
                <a:srgbClr val="000000"/>
              </a:solidFill>
            </a:ln>
          </p:spPr>
          <p:txBody>
            <a:bodyPr wrap="square" lIns="0" tIns="0" rIns="0" bIns="0" rtlCol="0"/>
            <a:lstStyle/>
            <a:p>
              <a:endParaRPr/>
            </a:p>
          </p:txBody>
        </p:sp>
        <p:sp>
          <p:nvSpPr>
            <p:cNvPr id="7" name="object 7"/>
            <p:cNvSpPr/>
            <p:nvPr/>
          </p:nvSpPr>
          <p:spPr>
            <a:xfrm>
              <a:off x="1177290" y="3652265"/>
              <a:ext cx="7320280" cy="45720"/>
            </a:xfrm>
            <a:custGeom>
              <a:avLst/>
              <a:gdLst/>
              <a:ahLst/>
              <a:cxnLst/>
              <a:rect l="l" t="t" r="r" b="b"/>
              <a:pathLst>
                <a:path w="7320280" h="45720">
                  <a:moveTo>
                    <a:pt x="0" y="0"/>
                  </a:moveTo>
                  <a:lnTo>
                    <a:pt x="7319772" y="0"/>
                  </a:lnTo>
                </a:path>
                <a:path w="7320280" h="45720">
                  <a:moveTo>
                    <a:pt x="0" y="0"/>
                  </a:moveTo>
                  <a:lnTo>
                    <a:pt x="0" y="45720"/>
                  </a:lnTo>
                </a:path>
                <a:path w="7320280" h="45720">
                  <a:moveTo>
                    <a:pt x="429768" y="0"/>
                  </a:moveTo>
                  <a:lnTo>
                    <a:pt x="429768" y="45720"/>
                  </a:lnTo>
                </a:path>
                <a:path w="7320280" h="45720">
                  <a:moveTo>
                    <a:pt x="861060" y="0"/>
                  </a:moveTo>
                  <a:lnTo>
                    <a:pt x="861060" y="45720"/>
                  </a:lnTo>
                </a:path>
                <a:path w="7320280" h="45720">
                  <a:moveTo>
                    <a:pt x="1290828" y="0"/>
                  </a:moveTo>
                  <a:lnTo>
                    <a:pt x="1290828" y="45720"/>
                  </a:lnTo>
                </a:path>
                <a:path w="7320280" h="45720">
                  <a:moveTo>
                    <a:pt x="1722120" y="0"/>
                  </a:moveTo>
                  <a:lnTo>
                    <a:pt x="1722120" y="45720"/>
                  </a:lnTo>
                </a:path>
                <a:path w="7320280" h="45720">
                  <a:moveTo>
                    <a:pt x="2151888" y="0"/>
                  </a:moveTo>
                  <a:lnTo>
                    <a:pt x="2151888" y="45720"/>
                  </a:lnTo>
                </a:path>
                <a:path w="7320280" h="45720">
                  <a:moveTo>
                    <a:pt x="2583180" y="0"/>
                  </a:moveTo>
                  <a:lnTo>
                    <a:pt x="2583180" y="45720"/>
                  </a:lnTo>
                </a:path>
                <a:path w="7320280" h="45720">
                  <a:moveTo>
                    <a:pt x="3014472" y="0"/>
                  </a:moveTo>
                  <a:lnTo>
                    <a:pt x="3014472" y="45720"/>
                  </a:lnTo>
                </a:path>
                <a:path w="7320280" h="45720">
                  <a:moveTo>
                    <a:pt x="3444240" y="0"/>
                  </a:moveTo>
                  <a:lnTo>
                    <a:pt x="3444240" y="45720"/>
                  </a:lnTo>
                </a:path>
                <a:path w="7320280" h="45720">
                  <a:moveTo>
                    <a:pt x="3875532" y="0"/>
                  </a:moveTo>
                  <a:lnTo>
                    <a:pt x="3875532" y="45720"/>
                  </a:lnTo>
                </a:path>
                <a:path w="7320280" h="45720">
                  <a:moveTo>
                    <a:pt x="4305300" y="0"/>
                  </a:moveTo>
                  <a:lnTo>
                    <a:pt x="4305300" y="45720"/>
                  </a:lnTo>
                </a:path>
                <a:path w="7320280" h="45720">
                  <a:moveTo>
                    <a:pt x="4736592" y="0"/>
                  </a:moveTo>
                  <a:lnTo>
                    <a:pt x="4736592" y="45720"/>
                  </a:lnTo>
                </a:path>
                <a:path w="7320280" h="45720">
                  <a:moveTo>
                    <a:pt x="5167884" y="0"/>
                  </a:moveTo>
                  <a:lnTo>
                    <a:pt x="5167884" y="45720"/>
                  </a:lnTo>
                </a:path>
                <a:path w="7320280" h="45720">
                  <a:moveTo>
                    <a:pt x="5597652" y="0"/>
                  </a:moveTo>
                  <a:lnTo>
                    <a:pt x="5597652" y="45720"/>
                  </a:lnTo>
                </a:path>
                <a:path w="7320280" h="45720">
                  <a:moveTo>
                    <a:pt x="6028944" y="0"/>
                  </a:moveTo>
                  <a:lnTo>
                    <a:pt x="6028944" y="45720"/>
                  </a:lnTo>
                </a:path>
                <a:path w="7320280" h="45720">
                  <a:moveTo>
                    <a:pt x="6458712" y="0"/>
                  </a:moveTo>
                  <a:lnTo>
                    <a:pt x="6458712" y="45720"/>
                  </a:lnTo>
                </a:path>
                <a:path w="7320280" h="45720">
                  <a:moveTo>
                    <a:pt x="6890004" y="0"/>
                  </a:moveTo>
                  <a:lnTo>
                    <a:pt x="6890004" y="45720"/>
                  </a:lnTo>
                </a:path>
                <a:path w="7320280" h="45720">
                  <a:moveTo>
                    <a:pt x="7319772" y="0"/>
                  </a:moveTo>
                  <a:lnTo>
                    <a:pt x="7319772" y="45720"/>
                  </a:lnTo>
                </a:path>
              </a:pathLst>
            </a:custGeom>
            <a:ln w="19812">
              <a:solidFill>
                <a:srgbClr val="000000"/>
              </a:solidFill>
            </a:ln>
          </p:spPr>
          <p:txBody>
            <a:bodyPr wrap="square" lIns="0" tIns="0" rIns="0" bIns="0" rtlCol="0"/>
            <a:lstStyle/>
            <a:p>
              <a:endParaRPr/>
            </a:p>
          </p:txBody>
        </p:sp>
        <p:sp>
          <p:nvSpPr>
            <p:cNvPr id="8" name="object 8"/>
            <p:cNvSpPr/>
            <p:nvPr/>
          </p:nvSpPr>
          <p:spPr>
            <a:xfrm>
              <a:off x="4113021" y="1182750"/>
              <a:ext cx="4719955" cy="0"/>
            </a:xfrm>
            <a:custGeom>
              <a:avLst/>
              <a:gdLst/>
              <a:ahLst/>
              <a:cxnLst/>
              <a:rect l="l" t="t" r="r" b="b"/>
              <a:pathLst>
                <a:path w="4719955">
                  <a:moveTo>
                    <a:pt x="0" y="0"/>
                  </a:moveTo>
                  <a:lnTo>
                    <a:pt x="4719828" y="0"/>
                  </a:lnTo>
                </a:path>
              </a:pathLst>
            </a:custGeom>
            <a:ln w="12700">
              <a:solidFill>
                <a:srgbClr val="000000"/>
              </a:solidFill>
            </a:ln>
          </p:spPr>
          <p:txBody>
            <a:bodyPr wrap="square" lIns="0" tIns="0" rIns="0" bIns="0" rtlCol="0"/>
            <a:lstStyle/>
            <a:p>
              <a:endParaRPr/>
            </a:p>
          </p:txBody>
        </p:sp>
      </p:grpSp>
      <p:sp>
        <p:nvSpPr>
          <p:cNvPr id="9" name="object 9"/>
          <p:cNvSpPr txBox="1"/>
          <p:nvPr/>
        </p:nvSpPr>
        <p:spPr>
          <a:xfrm>
            <a:off x="833628" y="3566214"/>
            <a:ext cx="127635" cy="170815"/>
          </a:xfrm>
          <a:prstGeom prst="rect">
            <a:avLst/>
          </a:prstGeom>
        </p:spPr>
        <p:txBody>
          <a:bodyPr vert="horz" wrap="square" lIns="0" tIns="0" rIns="0" bIns="0" rtlCol="0">
            <a:spAutoFit/>
          </a:bodyPr>
          <a:lstStyle/>
          <a:p>
            <a:pPr>
              <a:lnSpc>
                <a:spcPts val="1325"/>
              </a:lnSpc>
            </a:pPr>
            <a:r>
              <a:rPr sz="1200" spc="-25">
                <a:latin typeface="Arial"/>
                <a:cs typeface="Arial"/>
              </a:rPr>
              <a:t>0.</a:t>
            </a:r>
            <a:endParaRPr sz="1200">
              <a:latin typeface="Arial"/>
              <a:cs typeface="Arial"/>
            </a:endParaRPr>
          </a:p>
        </p:txBody>
      </p:sp>
      <p:sp>
        <p:nvSpPr>
          <p:cNvPr id="10" name="object 10"/>
          <p:cNvSpPr txBox="1"/>
          <p:nvPr/>
        </p:nvSpPr>
        <p:spPr>
          <a:xfrm>
            <a:off x="947268" y="3539077"/>
            <a:ext cx="110489" cy="197490"/>
          </a:xfrm>
          <a:prstGeom prst="rect">
            <a:avLst/>
          </a:prstGeom>
        </p:spPr>
        <p:txBody>
          <a:bodyPr vert="horz" wrap="square" lIns="0" tIns="12700" rIns="0" bIns="0" rtlCol="0">
            <a:spAutoFit/>
          </a:bodyPr>
          <a:lstStyle/>
          <a:p>
            <a:pPr marL="12700">
              <a:spcBef>
                <a:spcPts val="100"/>
              </a:spcBef>
            </a:pPr>
            <a:r>
              <a:rPr sz="1200" spc="-50">
                <a:latin typeface="Arial"/>
                <a:cs typeface="Arial"/>
              </a:rPr>
              <a:t>0</a:t>
            </a:r>
            <a:endParaRPr sz="1200">
              <a:latin typeface="Arial"/>
              <a:cs typeface="Arial"/>
            </a:endParaRPr>
          </a:p>
        </p:txBody>
      </p:sp>
      <p:sp>
        <p:nvSpPr>
          <p:cNvPr id="11" name="object 11"/>
          <p:cNvSpPr txBox="1"/>
          <p:nvPr/>
        </p:nvSpPr>
        <p:spPr>
          <a:xfrm>
            <a:off x="820927" y="3046825"/>
            <a:ext cx="236854" cy="197490"/>
          </a:xfrm>
          <a:prstGeom prst="rect">
            <a:avLst/>
          </a:prstGeom>
        </p:spPr>
        <p:txBody>
          <a:bodyPr vert="horz" wrap="square" lIns="0" tIns="12700" rIns="0" bIns="0" rtlCol="0">
            <a:spAutoFit/>
          </a:bodyPr>
          <a:lstStyle/>
          <a:p>
            <a:pPr marL="12700">
              <a:spcBef>
                <a:spcPts val="100"/>
              </a:spcBef>
            </a:pPr>
            <a:r>
              <a:rPr sz="1200" spc="-25">
                <a:latin typeface="Arial"/>
                <a:cs typeface="Arial"/>
              </a:rPr>
              <a:t>0.2</a:t>
            </a:r>
            <a:endParaRPr sz="1200">
              <a:latin typeface="Arial"/>
              <a:cs typeface="Arial"/>
            </a:endParaRPr>
          </a:p>
        </p:txBody>
      </p:sp>
      <p:sp>
        <p:nvSpPr>
          <p:cNvPr id="12" name="object 12"/>
          <p:cNvSpPr txBox="1"/>
          <p:nvPr/>
        </p:nvSpPr>
        <p:spPr>
          <a:xfrm>
            <a:off x="820927" y="2554826"/>
            <a:ext cx="236854" cy="197490"/>
          </a:xfrm>
          <a:prstGeom prst="rect">
            <a:avLst/>
          </a:prstGeom>
        </p:spPr>
        <p:txBody>
          <a:bodyPr vert="horz" wrap="square" lIns="0" tIns="12700" rIns="0" bIns="0" rtlCol="0">
            <a:spAutoFit/>
          </a:bodyPr>
          <a:lstStyle/>
          <a:p>
            <a:pPr marL="12700">
              <a:spcBef>
                <a:spcPts val="100"/>
              </a:spcBef>
            </a:pPr>
            <a:r>
              <a:rPr sz="1200" spc="-25">
                <a:latin typeface="Arial"/>
                <a:cs typeface="Arial"/>
              </a:rPr>
              <a:t>0.4</a:t>
            </a:r>
            <a:endParaRPr sz="1200">
              <a:latin typeface="Arial"/>
              <a:cs typeface="Arial"/>
            </a:endParaRPr>
          </a:p>
        </p:txBody>
      </p:sp>
      <p:sp>
        <p:nvSpPr>
          <p:cNvPr id="13" name="object 13"/>
          <p:cNvSpPr txBox="1"/>
          <p:nvPr/>
        </p:nvSpPr>
        <p:spPr>
          <a:xfrm>
            <a:off x="820927" y="2062575"/>
            <a:ext cx="236854" cy="197490"/>
          </a:xfrm>
          <a:prstGeom prst="rect">
            <a:avLst/>
          </a:prstGeom>
        </p:spPr>
        <p:txBody>
          <a:bodyPr vert="horz" wrap="square" lIns="0" tIns="12700" rIns="0" bIns="0" rtlCol="0">
            <a:spAutoFit/>
          </a:bodyPr>
          <a:lstStyle/>
          <a:p>
            <a:pPr marL="12700">
              <a:spcBef>
                <a:spcPts val="100"/>
              </a:spcBef>
            </a:pPr>
            <a:r>
              <a:rPr sz="1200" spc="-25">
                <a:latin typeface="Arial"/>
                <a:cs typeface="Arial"/>
              </a:rPr>
              <a:t>0.6</a:t>
            </a:r>
            <a:endParaRPr sz="1200">
              <a:latin typeface="Arial"/>
              <a:cs typeface="Arial"/>
            </a:endParaRPr>
          </a:p>
        </p:txBody>
      </p:sp>
      <p:sp>
        <p:nvSpPr>
          <p:cNvPr id="14" name="object 14"/>
          <p:cNvSpPr txBox="1"/>
          <p:nvPr/>
        </p:nvSpPr>
        <p:spPr>
          <a:xfrm>
            <a:off x="820927" y="1570322"/>
            <a:ext cx="236854" cy="197490"/>
          </a:xfrm>
          <a:prstGeom prst="rect">
            <a:avLst/>
          </a:prstGeom>
        </p:spPr>
        <p:txBody>
          <a:bodyPr vert="horz" wrap="square" lIns="0" tIns="12700" rIns="0" bIns="0" rtlCol="0">
            <a:spAutoFit/>
          </a:bodyPr>
          <a:lstStyle/>
          <a:p>
            <a:pPr marL="12700">
              <a:spcBef>
                <a:spcPts val="100"/>
              </a:spcBef>
            </a:pPr>
            <a:r>
              <a:rPr sz="1200" spc="-25">
                <a:latin typeface="Arial"/>
                <a:cs typeface="Arial"/>
              </a:rPr>
              <a:t>0.8</a:t>
            </a:r>
            <a:endParaRPr sz="1200">
              <a:latin typeface="Arial"/>
              <a:cs typeface="Arial"/>
            </a:endParaRPr>
          </a:p>
        </p:txBody>
      </p:sp>
      <p:sp>
        <p:nvSpPr>
          <p:cNvPr id="15" name="object 15"/>
          <p:cNvSpPr txBox="1"/>
          <p:nvPr/>
        </p:nvSpPr>
        <p:spPr>
          <a:xfrm>
            <a:off x="820927" y="1078452"/>
            <a:ext cx="236854" cy="197490"/>
          </a:xfrm>
          <a:prstGeom prst="rect">
            <a:avLst/>
          </a:prstGeom>
        </p:spPr>
        <p:txBody>
          <a:bodyPr vert="horz" wrap="square" lIns="0" tIns="12700" rIns="0" bIns="0" rtlCol="0">
            <a:spAutoFit/>
          </a:bodyPr>
          <a:lstStyle/>
          <a:p>
            <a:pPr marL="12700">
              <a:spcBef>
                <a:spcPts val="100"/>
              </a:spcBef>
            </a:pPr>
            <a:r>
              <a:rPr sz="1200" spc="-25">
                <a:latin typeface="Arial"/>
                <a:cs typeface="Arial"/>
              </a:rPr>
              <a:t>1.0</a:t>
            </a:r>
            <a:endParaRPr sz="1200">
              <a:latin typeface="Arial"/>
              <a:cs typeface="Arial"/>
            </a:endParaRPr>
          </a:p>
        </p:txBody>
      </p:sp>
      <p:sp>
        <p:nvSpPr>
          <p:cNvPr id="16" name="object 16"/>
          <p:cNvSpPr txBox="1"/>
          <p:nvPr/>
        </p:nvSpPr>
        <p:spPr>
          <a:xfrm>
            <a:off x="1121766" y="3720737"/>
            <a:ext cx="110489" cy="197490"/>
          </a:xfrm>
          <a:prstGeom prst="rect">
            <a:avLst/>
          </a:prstGeom>
        </p:spPr>
        <p:txBody>
          <a:bodyPr vert="horz" wrap="square" lIns="0" tIns="12700" rIns="0" bIns="0" rtlCol="0">
            <a:spAutoFit/>
          </a:bodyPr>
          <a:lstStyle/>
          <a:p>
            <a:pPr marL="12700">
              <a:spcBef>
                <a:spcPts val="100"/>
              </a:spcBef>
            </a:pPr>
            <a:r>
              <a:rPr sz="1200" spc="-50">
                <a:latin typeface="Arial"/>
                <a:cs typeface="Arial"/>
              </a:rPr>
              <a:t>0</a:t>
            </a:r>
            <a:endParaRPr sz="1200">
              <a:latin typeface="Arial"/>
              <a:cs typeface="Arial"/>
            </a:endParaRPr>
          </a:p>
        </p:txBody>
      </p:sp>
      <p:sp>
        <p:nvSpPr>
          <p:cNvPr id="17" name="object 17"/>
          <p:cNvSpPr txBox="1"/>
          <p:nvPr/>
        </p:nvSpPr>
        <p:spPr>
          <a:xfrm>
            <a:off x="1552448" y="3720737"/>
            <a:ext cx="110489" cy="197490"/>
          </a:xfrm>
          <a:prstGeom prst="rect">
            <a:avLst/>
          </a:prstGeom>
        </p:spPr>
        <p:txBody>
          <a:bodyPr vert="horz" wrap="square" lIns="0" tIns="12700" rIns="0" bIns="0" rtlCol="0">
            <a:spAutoFit/>
          </a:bodyPr>
          <a:lstStyle/>
          <a:p>
            <a:pPr marL="12700">
              <a:spcBef>
                <a:spcPts val="100"/>
              </a:spcBef>
            </a:pPr>
            <a:r>
              <a:rPr sz="1200" spc="-50">
                <a:latin typeface="Arial"/>
                <a:cs typeface="Arial"/>
              </a:rPr>
              <a:t>3</a:t>
            </a:r>
            <a:endParaRPr sz="1200">
              <a:latin typeface="Arial"/>
              <a:cs typeface="Arial"/>
            </a:endParaRPr>
          </a:p>
        </p:txBody>
      </p:sp>
      <p:sp>
        <p:nvSpPr>
          <p:cNvPr id="18" name="object 18"/>
          <p:cNvSpPr txBox="1"/>
          <p:nvPr/>
        </p:nvSpPr>
        <p:spPr>
          <a:xfrm>
            <a:off x="1983105" y="3720737"/>
            <a:ext cx="110489" cy="197490"/>
          </a:xfrm>
          <a:prstGeom prst="rect">
            <a:avLst/>
          </a:prstGeom>
        </p:spPr>
        <p:txBody>
          <a:bodyPr vert="horz" wrap="square" lIns="0" tIns="12700" rIns="0" bIns="0" rtlCol="0">
            <a:spAutoFit/>
          </a:bodyPr>
          <a:lstStyle/>
          <a:p>
            <a:pPr marL="12700">
              <a:spcBef>
                <a:spcPts val="100"/>
              </a:spcBef>
            </a:pPr>
            <a:r>
              <a:rPr sz="1200" spc="-50">
                <a:latin typeface="Arial"/>
                <a:cs typeface="Arial"/>
              </a:rPr>
              <a:t>6</a:t>
            </a:r>
            <a:endParaRPr sz="1200">
              <a:latin typeface="Arial"/>
              <a:cs typeface="Arial"/>
            </a:endParaRPr>
          </a:p>
        </p:txBody>
      </p:sp>
      <p:sp>
        <p:nvSpPr>
          <p:cNvPr id="19" name="object 19"/>
          <p:cNvSpPr txBox="1"/>
          <p:nvPr/>
        </p:nvSpPr>
        <p:spPr>
          <a:xfrm>
            <a:off x="6104890" y="952848"/>
            <a:ext cx="735330" cy="175048"/>
          </a:xfrm>
          <a:prstGeom prst="rect">
            <a:avLst/>
          </a:prstGeom>
        </p:spPr>
        <p:txBody>
          <a:bodyPr vert="horz" wrap="square" lIns="0" tIns="13335" rIns="0" bIns="0" rtlCol="0">
            <a:spAutoFit/>
          </a:bodyPr>
          <a:lstStyle/>
          <a:p>
            <a:pPr marL="12700">
              <a:spcBef>
                <a:spcPts val="105"/>
              </a:spcBef>
            </a:pPr>
            <a:r>
              <a:rPr sz="1050" b="1">
                <a:latin typeface="Arial"/>
                <a:cs typeface="Arial"/>
              </a:rPr>
              <a:t>Durva</a:t>
            </a:r>
            <a:r>
              <a:rPr sz="1050" b="1" spc="-25">
                <a:latin typeface="Arial"/>
                <a:cs typeface="Arial"/>
              </a:rPr>
              <a:t> </a:t>
            </a:r>
            <a:r>
              <a:rPr sz="1050" b="1">
                <a:latin typeface="Arial"/>
                <a:cs typeface="Arial"/>
              </a:rPr>
              <a:t>+</a:t>
            </a:r>
            <a:r>
              <a:rPr sz="1050" b="1" spc="-25">
                <a:latin typeface="Arial"/>
                <a:cs typeface="Arial"/>
              </a:rPr>
              <a:t> EP</a:t>
            </a:r>
            <a:endParaRPr sz="1050">
              <a:latin typeface="Arial"/>
              <a:cs typeface="Arial"/>
            </a:endParaRPr>
          </a:p>
        </p:txBody>
      </p:sp>
      <p:sp>
        <p:nvSpPr>
          <p:cNvPr id="20" name="object 20"/>
          <p:cNvSpPr txBox="1"/>
          <p:nvPr/>
        </p:nvSpPr>
        <p:spPr>
          <a:xfrm>
            <a:off x="7943850" y="952848"/>
            <a:ext cx="205740" cy="175048"/>
          </a:xfrm>
          <a:prstGeom prst="rect">
            <a:avLst/>
          </a:prstGeom>
        </p:spPr>
        <p:txBody>
          <a:bodyPr vert="horz" wrap="square" lIns="0" tIns="13335" rIns="0" bIns="0" rtlCol="0">
            <a:spAutoFit/>
          </a:bodyPr>
          <a:lstStyle/>
          <a:p>
            <a:pPr marL="12700">
              <a:spcBef>
                <a:spcPts val="105"/>
              </a:spcBef>
            </a:pPr>
            <a:r>
              <a:rPr sz="1050" b="1" spc="-25">
                <a:latin typeface="Arial"/>
                <a:cs typeface="Arial"/>
              </a:rPr>
              <a:t>EP</a:t>
            </a:r>
            <a:endParaRPr sz="1050">
              <a:latin typeface="Arial"/>
              <a:cs typeface="Arial"/>
            </a:endParaRPr>
          </a:p>
        </p:txBody>
      </p:sp>
      <p:sp>
        <p:nvSpPr>
          <p:cNvPr id="21" name="object 21"/>
          <p:cNvSpPr txBox="1"/>
          <p:nvPr/>
        </p:nvSpPr>
        <p:spPr>
          <a:xfrm>
            <a:off x="5984495" y="1223181"/>
            <a:ext cx="977265" cy="457834"/>
          </a:xfrm>
          <a:prstGeom prst="rect">
            <a:avLst/>
          </a:prstGeom>
        </p:spPr>
        <p:txBody>
          <a:bodyPr vert="horz" wrap="square" lIns="0" tIns="13335" rIns="0" bIns="0" rtlCol="0">
            <a:spAutoFit/>
          </a:bodyPr>
          <a:lstStyle/>
          <a:p>
            <a:pPr marL="53340">
              <a:spcBef>
                <a:spcPts val="105"/>
              </a:spcBef>
            </a:pPr>
            <a:r>
              <a:rPr sz="1050">
                <a:latin typeface="Arial"/>
                <a:cs typeface="Arial"/>
              </a:rPr>
              <a:t>221/268</a:t>
            </a:r>
            <a:r>
              <a:rPr sz="1050" spc="-40">
                <a:latin typeface="Arial"/>
                <a:cs typeface="Arial"/>
              </a:rPr>
              <a:t> </a:t>
            </a:r>
            <a:r>
              <a:rPr sz="1050" spc="-10">
                <a:latin typeface="Arial"/>
                <a:cs typeface="Arial"/>
              </a:rPr>
              <a:t>(82.5)</a:t>
            </a:r>
            <a:endParaRPr sz="1050">
              <a:latin typeface="Arial"/>
              <a:cs typeface="Arial"/>
            </a:endParaRPr>
          </a:p>
          <a:p>
            <a:pPr marL="12700">
              <a:spcBef>
                <a:spcPts val="875"/>
              </a:spcBef>
            </a:pPr>
            <a:r>
              <a:rPr sz="1050">
                <a:latin typeface="Arial"/>
                <a:cs typeface="Arial"/>
              </a:rPr>
              <a:t>12.9</a:t>
            </a:r>
            <a:r>
              <a:rPr sz="1050" spc="15">
                <a:latin typeface="Arial"/>
                <a:cs typeface="Arial"/>
              </a:rPr>
              <a:t> </a:t>
            </a:r>
            <a:r>
              <a:rPr sz="1050" spc="-10">
                <a:latin typeface="Arial"/>
                <a:cs typeface="Arial"/>
              </a:rPr>
              <a:t>(11.3-14.7)</a:t>
            </a:r>
            <a:endParaRPr sz="1050">
              <a:latin typeface="Arial"/>
              <a:cs typeface="Arial"/>
            </a:endParaRPr>
          </a:p>
        </p:txBody>
      </p:sp>
      <p:sp>
        <p:nvSpPr>
          <p:cNvPr id="22" name="object 22"/>
          <p:cNvSpPr txBox="1"/>
          <p:nvPr/>
        </p:nvSpPr>
        <p:spPr>
          <a:xfrm>
            <a:off x="7596379" y="1223181"/>
            <a:ext cx="902335" cy="457834"/>
          </a:xfrm>
          <a:prstGeom prst="rect">
            <a:avLst/>
          </a:prstGeom>
        </p:spPr>
        <p:txBody>
          <a:bodyPr vert="horz" wrap="square" lIns="0" tIns="13335" rIns="0" bIns="0" rtlCol="0">
            <a:spAutoFit/>
          </a:bodyPr>
          <a:lstStyle/>
          <a:p>
            <a:pPr marL="15240">
              <a:spcBef>
                <a:spcPts val="105"/>
              </a:spcBef>
            </a:pPr>
            <a:r>
              <a:rPr sz="1050">
                <a:latin typeface="Arial"/>
                <a:cs typeface="Arial"/>
              </a:rPr>
              <a:t>248/269</a:t>
            </a:r>
            <a:r>
              <a:rPr sz="1050" spc="-40">
                <a:latin typeface="Arial"/>
                <a:cs typeface="Arial"/>
              </a:rPr>
              <a:t> </a:t>
            </a:r>
            <a:r>
              <a:rPr sz="1050" spc="-10">
                <a:latin typeface="Arial"/>
                <a:cs typeface="Arial"/>
              </a:rPr>
              <a:t>(92.2)</a:t>
            </a:r>
            <a:endParaRPr sz="1050">
              <a:latin typeface="Arial"/>
              <a:cs typeface="Arial"/>
            </a:endParaRPr>
          </a:p>
          <a:p>
            <a:pPr marL="12700">
              <a:spcBef>
                <a:spcPts val="875"/>
              </a:spcBef>
            </a:pPr>
            <a:r>
              <a:rPr sz="1050">
                <a:latin typeface="Arial"/>
                <a:cs typeface="Arial"/>
              </a:rPr>
              <a:t>10.5</a:t>
            </a:r>
            <a:r>
              <a:rPr sz="1050" spc="5">
                <a:latin typeface="Arial"/>
                <a:cs typeface="Arial"/>
              </a:rPr>
              <a:t> </a:t>
            </a:r>
            <a:r>
              <a:rPr sz="1050" spc="-10">
                <a:latin typeface="Arial"/>
                <a:cs typeface="Arial"/>
              </a:rPr>
              <a:t>(9.3-11.2)</a:t>
            </a:r>
            <a:endParaRPr sz="1050">
              <a:latin typeface="Arial"/>
              <a:cs typeface="Arial"/>
            </a:endParaRPr>
          </a:p>
        </p:txBody>
      </p:sp>
      <p:sp>
        <p:nvSpPr>
          <p:cNvPr id="23" name="object 23"/>
          <p:cNvSpPr txBox="1"/>
          <p:nvPr/>
        </p:nvSpPr>
        <p:spPr>
          <a:xfrm>
            <a:off x="4192270" y="1223181"/>
            <a:ext cx="1173480" cy="999490"/>
          </a:xfrm>
          <a:prstGeom prst="rect">
            <a:avLst/>
          </a:prstGeom>
        </p:spPr>
        <p:txBody>
          <a:bodyPr vert="horz" wrap="square" lIns="0" tIns="13335" rIns="0" bIns="0" rtlCol="0">
            <a:spAutoFit/>
          </a:bodyPr>
          <a:lstStyle/>
          <a:p>
            <a:pPr marL="12700">
              <a:spcBef>
                <a:spcPts val="105"/>
              </a:spcBef>
            </a:pPr>
            <a:r>
              <a:rPr sz="1050" b="1">
                <a:latin typeface="Arial"/>
                <a:cs typeface="Arial"/>
              </a:rPr>
              <a:t>Events,</a:t>
            </a:r>
            <a:r>
              <a:rPr sz="1050" b="1" spc="-40">
                <a:latin typeface="Arial"/>
                <a:cs typeface="Arial"/>
              </a:rPr>
              <a:t> </a:t>
            </a:r>
            <a:r>
              <a:rPr sz="1050" b="1">
                <a:latin typeface="Arial"/>
                <a:cs typeface="Arial"/>
              </a:rPr>
              <a:t>n/N</a:t>
            </a:r>
            <a:r>
              <a:rPr sz="1050" b="1" spc="-25">
                <a:latin typeface="Arial"/>
                <a:cs typeface="Arial"/>
              </a:rPr>
              <a:t> (%)</a:t>
            </a:r>
            <a:endParaRPr sz="1050">
              <a:latin typeface="Arial"/>
              <a:cs typeface="Arial"/>
            </a:endParaRPr>
          </a:p>
          <a:p>
            <a:pPr marL="12700" marR="5080">
              <a:lnSpc>
                <a:spcPct val="169100"/>
              </a:lnSpc>
              <a:spcBef>
                <a:spcPts val="5"/>
              </a:spcBef>
            </a:pPr>
            <a:r>
              <a:rPr sz="1050" b="1">
                <a:latin typeface="Arial"/>
                <a:cs typeface="Arial"/>
              </a:rPr>
              <a:t>mOS,</a:t>
            </a:r>
            <a:r>
              <a:rPr sz="1050" b="1" spc="-35">
                <a:latin typeface="Arial"/>
                <a:cs typeface="Arial"/>
              </a:rPr>
              <a:t> </a:t>
            </a:r>
            <a:r>
              <a:rPr sz="1050" b="1">
                <a:latin typeface="Arial"/>
                <a:cs typeface="Arial"/>
              </a:rPr>
              <a:t>mo</a:t>
            </a:r>
            <a:r>
              <a:rPr sz="1050" b="1" spc="-25">
                <a:latin typeface="Arial"/>
                <a:cs typeface="Arial"/>
              </a:rPr>
              <a:t> </a:t>
            </a:r>
            <a:r>
              <a:rPr sz="1050" b="1">
                <a:latin typeface="Arial"/>
                <a:cs typeface="Arial"/>
              </a:rPr>
              <a:t>(95%</a:t>
            </a:r>
            <a:r>
              <a:rPr sz="1050" b="1" spc="-15">
                <a:latin typeface="Arial"/>
                <a:cs typeface="Arial"/>
              </a:rPr>
              <a:t> </a:t>
            </a:r>
            <a:r>
              <a:rPr sz="1050" b="1" spc="-25">
                <a:latin typeface="Arial"/>
                <a:cs typeface="Arial"/>
              </a:rPr>
              <a:t>CI) </a:t>
            </a:r>
            <a:r>
              <a:rPr sz="1050" b="1">
                <a:latin typeface="Arial"/>
                <a:cs typeface="Arial"/>
              </a:rPr>
              <a:t>HR</a:t>
            </a:r>
            <a:r>
              <a:rPr sz="1050" b="1" spc="-25">
                <a:latin typeface="Arial"/>
                <a:cs typeface="Arial"/>
              </a:rPr>
              <a:t> </a:t>
            </a:r>
            <a:r>
              <a:rPr sz="1050" b="1">
                <a:latin typeface="Arial"/>
                <a:cs typeface="Arial"/>
              </a:rPr>
              <a:t>(95%</a:t>
            </a:r>
            <a:r>
              <a:rPr sz="1050" b="1" spc="-15">
                <a:latin typeface="Arial"/>
                <a:cs typeface="Arial"/>
              </a:rPr>
              <a:t> </a:t>
            </a:r>
            <a:r>
              <a:rPr sz="1050" b="1" spc="-25">
                <a:latin typeface="Arial"/>
                <a:cs typeface="Arial"/>
              </a:rPr>
              <a:t>CI)</a:t>
            </a:r>
            <a:endParaRPr sz="1050">
              <a:latin typeface="Arial"/>
              <a:cs typeface="Arial"/>
            </a:endParaRPr>
          </a:p>
          <a:p>
            <a:pPr marL="12700">
              <a:spcBef>
                <a:spcPts val="869"/>
              </a:spcBef>
            </a:pPr>
            <a:r>
              <a:rPr sz="1050" b="1">
                <a:latin typeface="Arial"/>
                <a:cs typeface="Arial"/>
              </a:rPr>
              <a:t>Nominal</a:t>
            </a:r>
            <a:r>
              <a:rPr sz="1050" b="1" spc="-30">
                <a:latin typeface="Arial"/>
                <a:cs typeface="Arial"/>
              </a:rPr>
              <a:t> </a:t>
            </a:r>
            <a:r>
              <a:rPr sz="1050" b="1" i="1">
                <a:latin typeface="Arial"/>
                <a:cs typeface="Arial"/>
              </a:rPr>
              <a:t>P</a:t>
            </a:r>
            <a:r>
              <a:rPr sz="1050" b="1" i="1" spc="-15">
                <a:latin typeface="Arial"/>
                <a:cs typeface="Arial"/>
              </a:rPr>
              <a:t> </a:t>
            </a:r>
            <a:r>
              <a:rPr sz="1050" b="1" spc="-10">
                <a:latin typeface="Arial"/>
                <a:cs typeface="Arial"/>
              </a:rPr>
              <a:t>value</a:t>
            </a:r>
            <a:endParaRPr sz="1050">
              <a:latin typeface="Arial"/>
              <a:cs typeface="Arial"/>
            </a:endParaRPr>
          </a:p>
        </p:txBody>
      </p:sp>
      <p:sp>
        <p:nvSpPr>
          <p:cNvPr id="24" name="object 24"/>
          <p:cNvSpPr txBox="1"/>
          <p:nvPr/>
        </p:nvSpPr>
        <p:spPr>
          <a:xfrm>
            <a:off x="6772783" y="1765141"/>
            <a:ext cx="977265" cy="457200"/>
          </a:xfrm>
          <a:prstGeom prst="rect">
            <a:avLst/>
          </a:prstGeom>
        </p:spPr>
        <p:txBody>
          <a:bodyPr vert="horz" wrap="square" lIns="0" tIns="13335" rIns="0" bIns="0" rtlCol="0">
            <a:spAutoFit/>
          </a:bodyPr>
          <a:lstStyle/>
          <a:p>
            <a:pPr marL="12700">
              <a:spcBef>
                <a:spcPts val="105"/>
              </a:spcBef>
            </a:pPr>
            <a:r>
              <a:rPr sz="1050">
                <a:latin typeface="Arial"/>
                <a:cs typeface="Arial"/>
              </a:rPr>
              <a:t>0.71</a:t>
            </a:r>
            <a:r>
              <a:rPr sz="1050" spc="-5">
                <a:latin typeface="Arial"/>
                <a:cs typeface="Arial"/>
              </a:rPr>
              <a:t> </a:t>
            </a:r>
            <a:r>
              <a:rPr sz="1050" spc="-10">
                <a:latin typeface="Arial"/>
                <a:cs typeface="Arial"/>
              </a:rPr>
              <a:t>(0.60-0.86)</a:t>
            </a:r>
            <a:endParaRPr sz="1050">
              <a:latin typeface="Arial"/>
              <a:cs typeface="Arial"/>
            </a:endParaRPr>
          </a:p>
          <a:p>
            <a:pPr marL="320040">
              <a:spcBef>
                <a:spcPts val="869"/>
              </a:spcBef>
            </a:pPr>
            <a:r>
              <a:rPr sz="1050" spc="-10">
                <a:latin typeface="Arial"/>
                <a:cs typeface="Arial"/>
              </a:rPr>
              <a:t>.0003</a:t>
            </a:r>
            <a:endParaRPr sz="1050">
              <a:latin typeface="Arial"/>
              <a:cs typeface="Arial"/>
            </a:endParaRPr>
          </a:p>
        </p:txBody>
      </p:sp>
      <p:graphicFrame>
        <p:nvGraphicFramePr>
          <p:cNvPr id="25" name="object 25"/>
          <p:cNvGraphicFramePr>
            <a:graphicFrameLocks noGrp="1"/>
          </p:cNvGraphicFramePr>
          <p:nvPr/>
        </p:nvGraphicFramePr>
        <p:xfrm>
          <a:off x="290215" y="4023557"/>
          <a:ext cx="8229596" cy="475615"/>
        </p:xfrm>
        <a:graphic>
          <a:graphicData uri="http://schemas.openxmlformats.org/drawingml/2006/table">
            <a:tbl>
              <a:tblPr firstRow="1" bandRow="1">
                <a:tableStyleId>{2D5ABB26-0587-4C30-8999-92F81FD0307C}</a:tableStyleId>
              </a:tblPr>
              <a:tblGrid>
                <a:gridCol w="700405">
                  <a:extLst>
                    <a:ext uri="{9D8B030D-6E8A-4147-A177-3AD203B41FA5}">
                      <a16:colId xmlns:a16="http://schemas.microsoft.com/office/drawing/2014/main" val="20000"/>
                    </a:ext>
                  </a:extLst>
                </a:gridCol>
                <a:gridCol w="392430">
                  <a:extLst>
                    <a:ext uri="{9D8B030D-6E8A-4147-A177-3AD203B41FA5}">
                      <a16:colId xmlns:a16="http://schemas.microsoft.com/office/drawing/2014/main" val="20001"/>
                    </a:ext>
                  </a:extLst>
                </a:gridCol>
                <a:gridCol w="429259">
                  <a:extLst>
                    <a:ext uri="{9D8B030D-6E8A-4147-A177-3AD203B41FA5}">
                      <a16:colId xmlns:a16="http://schemas.microsoft.com/office/drawing/2014/main" val="20002"/>
                    </a:ext>
                  </a:extLst>
                </a:gridCol>
                <a:gridCol w="429259">
                  <a:extLst>
                    <a:ext uri="{9D8B030D-6E8A-4147-A177-3AD203B41FA5}">
                      <a16:colId xmlns:a16="http://schemas.microsoft.com/office/drawing/2014/main" val="20003"/>
                    </a:ext>
                  </a:extLst>
                </a:gridCol>
                <a:gridCol w="429260">
                  <a:extLst>
                    <a:ext uri="{9D8B030D-6E8A-4147-A177-3AD203B41FA5}">
                      <a16:colId xmlns:a16="http://schemas.microsoft.com/office/drawing/2014/main" val="20004"/>
                    </a:ext>
                  </a:extLst>
                </a:gridCol>
                <a:gridCol w="429260">
                  <a:extLst>
                    <a:ext uri="{9D8B030D-6E8A-4147-A177-3AD203B41FA5}">
                      <a16:colId xmlns:a16="http://schemas.microsoft.com/office/drawing/2014/main" val="20005"/>
                    </a:ext>
                  </a:extLst>
                </a:gridCol>
                <a:gridCol w="445135">
                  <a:extLst>
                    <a:ext uri="{9D8B030D-6E8A-4147-A177-3AD203B41FA5}">
                      <a16:colId xmlns:a16="http://schemas.microsoft.com/office/drawing/2014/main" val="20006"/>
                    </a:ext>
                  </a:extLst>
                </a:gridCol>
                <a:gridCol w="412750">
                  <a:extLst>
                    <a:ext uri="{9D8B030D-6E8A-4147-A177-3AD203B41FA5}">
                      <a16:colId xmlns:a16="http://schemas.microsoft.com/office/drawing/2014/main" val="20007"/>
                    </a:ext>
                  </a:extLst>
                </a:gridCol>
                <a:gridCol w="428625">
                  <a:extLst>
                    <a:ext uri="{9D8B030D-6E8A-4147-A177-3AD203B41FA5}">
                      <a16:colId xmlns:a16="http://schemas.microsoft.com/office/drawing/2014/main" val="20008"/>
                    </a:ext>
                  </a:extLst>
                </a:gridCol>
                <a:gridCol w="428625">
                  <a:extLst>
                    <a:ext uri="{9D8B030D-6E8A-4147-A177-3AD203B41FA5}">
                      <a16:colId xmlns:a16="http://schemas.microsoft.com/office/drawing/2014/main" val="20009"/>
                    </a:ext>
                  </a:extLst>
                </a:gridCol>
                <a:gridCol w="428625">
                  <a:extLst>
                    <a:ext uri="{9D8B030D-6E8A-4147-A177-3AD203B41FA5}">
                      <a16:colId xmlns:a16="http://schemas.microsoft.com/office/drawing/2014/main" val="20010"/>
                    </a:ext>
                  </a:extLst>
                </a:gridCol>
                <a:gridCol w="428625">
                  <a:extLst>
                    <a:ext uri="{9D8B030D-6E8A-4147-A177-3AD203B41FA5}">
                      <a16:colId xmlns:a16="http://schemas.microsoft.com/office/drawing/2014/main" val="20011"/>
                    </a:ext>
                  </a:extLst>
                </a:gridCol>
                <a:gridCol w="428625">
                  <a:extLst>
                    <a:ext uri="{9D8B030D-6E8A-4147-A177-3AD203B41FA5}">
                      <a16:colId xmlns:a16="http://schemas.microsoft.com/office/drawing/2014/main" val="20012"/>
                    </a:ext>
                  </a:extLst>
                </a:gridCol>
                <a:gridCol w="428625">
                  <a:extLst>
                    <a:ext uri="{9D8B030D-6E8A-4147-A177-3AD203B41FA5}">
                      <a16:colId xmlns:a16="http://schemas.microsoft.com/office/drawing/2014/main" val="20013"/>
                    </a:ext>
                  </a:extLst>
                </a:gridCol>
                <a:gridCol w="428624">
                  <a:extLst>
                    <a:ext uri="{9D8B030D-6E8A-4147-A177-3AD203B41FA5}">
                      <a16:colId xmlns:a16="http://schemas.microsoft.com/office/drawing/2014/main" val="20014"/>
                    </a:ext>
                  </a:extLst>
                </a:gridCol>
                <a:gridCol w="444500">
                  <a:extLst>
                    <a:ext uri="{9D8B030D-6E8A-4147-A177-3AD203B41FA5}">
                      <a16:colId xmlns:a16="http://schemas.microsoft.com/office/drawing/2014/main" val="20015"/>
                    </a:ext>
                  </a:extLst>
                </a:gridCol>
                <a:gridCol w="412115">
                  <a:extLst>
                    <a:ext uri="{9D8B030D-6E8A-4147-A177-3AD203B41FA5}">
                      <a16:colId xmlns:a16="http://schemas.microsoft.com/office/drawing/2014/main" val="20016"/>
                    </a:ext>
                  </a:extLst>
                </a:gridCol>
                <a:gridCol w="427990">
                  <a:extLst>
                    <a:ext uri="{9D8B030D-6E8A-4147-A177-3AD203B41FA5}">
                      <a16:colId xmlns:a16="http://schemas.microsoft.com/office/drawing/2014/main" val="20017"/>
                    </a:ext>
                  </a:extLst>
                </a:gridCol>
                <a:gridCol w="276859">
                  <a:extLst>
                    <a:ext uri="{9D8B030D-6E8A-4147-A177-3AD203B41FA5}">
                      <a16:colId xmlns:a16="http://schemas.microsoft.com/office/drawing/2014/main" val="20018"/>
                    </a:ext>
                  </a:extLst>
                </a:gridCol>
              </a:tblGrid>
              <a:tr h="151130">
                <a:tc>
                  <a:txBody>
                    <a:bodyPr/>
                    <a:lstStyle/>
                    <a:p>
                      <a:pPr marL="31750">
                        <a:lnSpc>
                          <a:spcPts val="994"/>
                        </a:lnSpc>
                      </a:pPr>
                      <a:r>
                        <a:rPr sz="900" b="1">
                          <a:latin typeface="Arial"/>
                          <a:cs typeface="Arial"/>
                        </a:rPr>
                        <a:t>No.</a:t>
                      </a:r>
                      <a:r>
                        <a:rPr sz="900" b="1" spc="-10">
                          <a:latin typeface="Arial"/>
                          <a:cs typeface="Arial"/>
                        </a:rPr>
                        <a:t> </a:t>
                      </a:r>
                      <a:r>
                        <a:rPr sz="900" b="1">
                          <a:latin typeface="Arial"/>
                          <a:cs typeface="Arial"/>
                        </a:rPr>
                        <a:t>at</a:t>
                      </a:r>
                      <a:r>
                        <a:rPr sz="900" b="1" spc="-20">
                          <a:latin typeface="Arial"/>
                          <a:cs typeface="Arial"/>
                        </a:rPr>
                        <a:t> Risk</a:t>
                      </a:r>
                      <a:endParaRPr sz="900">
                        <a:latin typeface="Arial"/>
                        <a:cs typeface="Arial"/>
                      </a:endParaRPr>
                    </a:p>
                  </a:txBody>
                  <a:tcPr marL="0" marR="0" marT="0" marB="0"/>
                </a:tc>
                <a:tc>
                  <a:txBody>
                    <a:bodyPr/>
                    <a:lstStyle/>
                    <a:p>
                      <a:pPr>
                        <a:lnSpc>
                          <a:spcPct val="100000"/>
                        </a:lnSpc>
                      </a:pPr>
                      <a:endParaRPr sz="800">
                        <a:latin typeface="Times New Roman"/>
                        <a:cs typeface="Times New Roman"/>
                      </a:endParaRPr>
                    </a:p>
                  </a:txBody>
                  <a:tcPr marL="0" marR="0" marT="0" marB="0"/>
                </a:tc>
                <a:tc>
                  <a:txBody>
                    <a:bodyPr/>
                    <a:lstStyle/>
                    <a:p>
                      <a:pPr>
                        <a:lnSpc>
                          <a:spcPct val="100000"/>
                        </a:lnSpc>
                      </a:pPr>
                      <a:endParaRPr sz="800">
                        <a:latin typeface="Times New Roman"/>
                        <a:cs typeface="Times New Roman"/>
                      </a:endParaRPr>
                    </a:p>
                  </a:txBody>
                  <a:tcPr marL="0" marR="0" marT="0" marB="0"/>
                </a:tc>
                <a:tc>
                  <a:txBody>
                    <a:bodyPr/>
                    <a:lstStyle/>
                    <a:p>
                      <a:pPr>
                        <a:lnSpc>
                          <a:spcPct val="100000"/>
                        </a:lnSpc>
                      </a:pPr>
                      <a:endParaRPr sz="800">
                        <a:latin typeface="Times New Roman"/>
                        <a:cs typeface="Times New Roman"/>
                      </a:endParaRPr>
                    </a:p>
                  </a:txBody>
                  <a:tcPr marL="0" marR="0" marT="0" marB="0"/>
                </a:tc>
                <a:tc>
                  <a:txBody>
                    <a:bodyPr/>
                    <a:lstStyle/>
                    <a:p>
                      <a:pPr>
                        <a:lnSpc>
                          <a:spcPct val="100000"/>
                        </a:lnSpc>
                      </a:pPr>
                      <a:endParaRPr sz="800">
                        <a:latin typeface="Times New Roman"/>
                        <a:cs typeface="Times New Roman"/>
                      </a:endParaRPr>
                    </a:p>
                  </a:txBody>
                  <a:tcPr marL="0" marR="0" marT="0" marB="0"/>
                </a:tc>
                <a:tc>
                  <a:txBody>
                    <a:bodyPr/>
                    <a:lstStyle/>
                    <a:p>
                      <a:pPr>
                        <a:lnSpc>
                          <a:spcPct val="100000"/>
                        </a:lnSpc>
                      </a:pPr>
                      <a:endParaRPr sz="800">
                        <a:latin typeface="Times New Roman"/>
                        <a:cs typeface="Times New Roman"/>
                      </a:endParaRPr>
                    </a:p>
                  </a:txBody>
                  <a:tcPr marL="0" marR="0" marT="0" marB="0"/>
                </a:tc>
                <a:tc>
                  <a:txBody>
                    <a:bodyPr/>
                    <a:lstStyle/>
                    <a:p>
                      <a:pPr>
                        <a:lnSpc>
                          <a:spcPct val="100000"/>
                        </a:lnSpc>
                      </a:pPr>
                      <a:endParaRPr sz="800">
                        <a:latin typeface="Times New Roman"/>
                        <a:cs typeface="Times New Roman"/>
                      </a:endParaRPr>
                    </a:p>
                  </a:txBody>
                  <a:tcPr marL="0" marR="0" marT="0" marB="0"/>
                </a:tc>
                <a:tc>
                  <a:txBody>
                    <a:bodyPr/>
                    <a:lstStyle/>
                    <a:p>
                      <a:pPr>
                        <a:lnSpc>
                          <a:spcPct val="100000"/>
                        </a:lnSpc>
                      </a:pPr>
                      <a:endParaRPr sz="800">
                        <a:latin typeface="Times New Roman"/>
                        <a:cs typeface="Times New Roman"/>
                      </a:endParaRPr>
                    </a:p>
                  </a:txBody>
                  <a:tcPr marL="0" marR="0" marT="0" marB="0"/>
                </a:tc>
                <a:tc>
                  <a:txBody>
                    <a:bodyPr/>
                    <a:lstStyle/>
                    <a:p>
                      <a:pPr>
                        <a:lnSpc>
                          <a:spcPct val="100000"/>
                        </a:lnSpc>
                      </a:pPr>
                      <a:endParaRPr sz="800">
                        <a:latin typeface="Times New Roman"/>
                        <a:cs typeface="Times New Roman"/>
                      </a:endParaRPr>
                    </a:p>
                  </a:txBody>
                  <a:tcPr marL="0" marR="0" marT="0" marB="0"/>
                </a:tc>
                <a:tc>
                  <a:txBody>
                    <a:bodyPr/>
                    <a:lstStyle/>
                    <a:p>
                      <a:pPr>
                        <a:lnSpc>
                          <a:spcPct val="100000"/>
                        </a:lnSpc>
                      </a:pPr>
                      <a:endParaRPr sz="800">
                        <a:latin typeface="Times New Roman"/>
                        <a:cs typeface="Times New Roman"/>
                      </a:endParaRPr>
                    </a:p>
                  </a:txBody>
                  <a:tcPr marL="0" marR="0" marT="0" marB="0"/>
                </a:tc>
                <a:tc>
                  <a:txBody>
                    <a:bodyPr/>
                    <a:lstStyle/>
                    <a:p>
                      <a:pPr>
                        <a:lnSpc>
                          <a:spcPct val="100000"/>
                        </a:lnSpc>
                      </a:pPr>
                      <a:endParaRPr sz="800">
                        <a:latin typeface="Times New Roman"/>
                        <a:cs typeface="Times New Roman"/>
                      </a:endParaRPr>
                    </a:p>
                  </a:txBody>
                  <a:tcPr marL="0" marR="0" marT="0" marB="0"/>
                </a:tc>
                <a:tc>
                  <a:txBody>
                    <a:bodyPr/>
                    <a:lstStyle/>
                    <a:p>
                      <a:pPr>
                        <a:lnSpc>
                          <a:spcPct val="100000"/>
                        </a:lnSpc>
                      </a:pPr>
                      <a:endParaRPr sz="800">
                        <a:latin typeface="Times New Roman"/>
                        <a:cs typeface="Times New Roman"/>
                      </a:endParaRPr>
                    </a:p>
                  </a:txBody>
                  <a:tcPr marL="0" marR="0" marT="0" marB="0"/>
                </a:tc>
                <a:tc>
                  <a:txBody>
                    <a:bodyPr/>
                    <a:lstStyle/>
                    <a:p>
                      <a:pPr>
                        <a:lnSpc>
                          <a:spcPct val="100000"/>
                        </a:lnSpc>
                      </a:pPr>
                      <a:endParaRPr sz="800">
                        <a:latin typeface="Times New Roman"/>
                        <a:cs typeface="Times New Roman"/>
                      </a:endParaRPr>
                    </a:p>
                  </a:txBody>
                  <a:tcPr marL="0" marR="0" marT="0" marB="0"/>
                </a:tc>
                <a:tc>
                  <a:txBody>
                    <a:bodyPr/>
                    <a:lstStyle/>
                    <a:p>
                      <a:pPr>
                        <a:lnSpc>
                          <a:spcPct val="100000"/>
                        </a:lnSpc>
                      </a:pPr>
                      <a:endParaRPr sz="800">
                        <a:latin typeface="Times New Roman"/>
                        <a:cs typeface="Times New Roman"/>
                      </a:endParaRPr>
                    </a:p>
                  </a:txBody>
                  <a:tcPr marL="0" marR="0" marT="0" marB="0"/>
                </a:tc>
                <a:tc>
                  <a:txBody>
                    <a:bodyPr/>
                    <a:lstStyle/>
                    <a:p>
                      <a:pPr>
                        <a:lnSpc>
                          <a:spcPct val="100000"/>
                        </a:lnSpc>
                      </a:pPr>
                      <a:endParaRPr sz="800">
                        <a:latin typeface="Times New Roman"/>
                        <a:cs typeface="Times New Roman"/>
                      </a:endParaRPr>
                    </a:p>
                  </a:txBody>
                  <a:tcPr marL="0" marR="0" marT="0" marB="0"/>
                </a:tc>
                <a:tc>
                  <a:txBody>
                    <a:bodyPr/>
                    <a:lstStyle/>
                    <a:p>
                      <a:pPr>
                        <a:lnSpc>
                          <a:spcPct val="100000"/>
                        </a:lnSpc>
                      </a:pPr>
                      <a:endParaRPr sz="800">
                        <a:latin typeface="Times New Roman"/>
                        <a:cs typeface="Times New Roman"/>
                      </a:endParaRPr>
                    </a:p>
                  </a:txBody>
                  <a:tcPr marL="0" marR="0" marT="0" marB="0"/>
                </a:tc>
                <a:tc>
                  <a:txBody>
                    <a:bodyPr/>
                    <a:lstStyle/>
                    <a:p>
                      <a:pPr>
                        <a:lnSpc>
                          <a:spcPct val="100000"/>
                        </a:lnSpc>
                      </a:pPr>
                      <a:endParaRPr sz="800">
                        <a:latin typeface="Times New Roman"/>
                        <a:cs typeface="Times New Roman"/>
                      </a:endParaRPr>
                    </a:p>
                  </a:txBody>
                  <a:tcPr marL="0" marR="0" marT="0" marB="0"/>
                </a:tc>
                <a:tc>
                  <a:txBody>
                    <a:bodyPr/>
                    <a:lstStyle/>
                    <a:p>
                      <a:pPr>
                        <a:lnSpc>
                          <a:spcPct val="100000"/>
                        </a:lnSpc>
                      </a:pPr>
                      <a:endParaRPr sz="800">
                        <a:latin typeface="Times New Roman"/>
                        <a:cs typeface="Times New Roman"/>
                      </a:endParaRPr>
                    </a:p>
                  </a:txBody>
                  <a:tcPr marL="0" marR="0" marT="0" marB="0"/>
                </a:tc>
                <a:tc>
                  <a:txBody>
                    <a:bodyPr/>
                    <a:lstStyle/>
                    <a:p>
                      <a:pPr>
                        <a:lnSpc>
                          <a:spcPct val="100000"/>
                        </a:lnSpc>
                      </a:pPr>
                      <a:endParaRPr sz="800">
                        <a:latin typeface="Times New Roman"/>
                        <a:cs typeface="Times New Roman"/>
                      </a:endParaRPr>
                    </a:p>
                  </a:txBody>
                  <a:tcPr marL="0" marR="0" marT="0" marB="0"/>
                </a:tc>
                <a:extLst>
                  <a:ext uri="{0D108BD9-81ED-4DB2-BD59-A6C34878D82A}">
                    <a16:rowId xmlns:a16="http://schemas.microsoft.com/office/drawing/2014/main" val="10000"/>
                  </a:ext>
                </a:extLst>
              </a:tr>
              <a:tr h="173990">
                <a:tc>
                  <a:txBody>
                    <a:bodyPr/>
                    <a:lstStyle/>
                    <a:p>
                      <a:pPr marL="31750">
                        <a:lnSpc>
                          <a:spcPct val="100000"/>
                        </a:lnSpc>
                        <a:spcBef>
                          <a:spcPts val="100"/>
                        </a:spcBef>
                      </a:pPr>
                      <a:r>
                        <a:rPr sz="900">
                          <a:latin typeface="Arial"/>
                          <a:cs typeface="Arial"/>
                        </a:rPr>
                        <a:t>Durva</a:t>
                      </a:r>
                      <a:r>
                        <a:rPr sz="900" spc="-5">
                          <a:latin typeface="Arial"/>
                          <a:cs typeface="Arial"/>
                        </a:rPr>
                        <a:t> </a:t>
                      </a:r>
                      <a:r>
                        <a:rPr sz="900">
                          <a:latin typeface="Arial"/>
                          <a:cs typeface="Arial"/>
                        </a:rPr>
                        <a:t>+</a:t>
                      </a:r>
                      <a:r>
                        <a:rPr sz="900" spc="-10">
                          <a:latin typeface="Arial"/>
                          <a:cs typeface="Arial"/>
                        </a:rPr>
                        <a:t> </a:t>
                      </a:r>
                      <a:r>
                        <a:rPr sz="900" spc="-25">
                          <a:latin typeface="Arial"/>
                          <a:cs typeface="Arial"/>
                        </a:rPr>
                        <a:t>EP</a:t>
                      </a:r>
                      <a:endParaRPr sz="900">
                        <a:latin typeface="Arial"/>
                        <a:cs typeface="Arial"/>
                      </a:endParaRPr>
                    </a:p>
                  </a:txBody>
                  <a:tcPr marL="0" marR="0" marT="12700" marB="0"/>
                </a:tc>
                <a:tc>
                  <a:txBody>
                    <a:bodyPr/>
                    <a:lstStyle/>
                    <a:p>
                      <a:pPr marR="28575" algn="ctr">
                        <a:lnSpc>
                          <a:spcPct val="100000"/>
                        </a:lnSpc>
                        <a:spcBef>
                          <a:spcPts val="100"/>
                        </a:spcBef>
                      </a:pPr>
                      <a:r>
                        <a:rPr sz="900" spc="-25">
                          <a:latin typeface="Arial"/>
                          <a:cs typeface="Arial"/>
                        </a:rPr>
                        <a:t>268</a:t>
                      </a:r>
                      <a:endParaRPr sz="900">
                        <a:latin typeface="Arial"/>
                        <a:cs typeface="Arial"/>
                      </a:endParaRPr>
                    </a:p>
                  </a:txBody>
                  <a:tcPr marL="0" marR="0" marT="12700" marB="0"/>
                </a:tc>
                <a:tc>
                  <a:txBody>
                    <a:bodyPr/>
                    <a:lstStyle/>
                    <a:p>
                      <a:pPr algn="ctr">
                        <a:lnSpc>
                          <a:spcPct val="100000"/>
                        </a:lnSpc>
                        <a:spcBef>
                          <a:spcPts val="100"/>
                        </a:spcBef>
                      </a:pPr>
                      <a:r>
                        <a:rPr sz="900" spc="-25">
                          <a:latin typeface="Arial"/>
                          <a:cs typeface="Arial"/>
                        </a:rPr>
                        <a:t>244</a:t>
                      </a:r>
                      <a:endParaRPr sz="900">
                        <a:latin typeface="Arial"/>
                        <a:cs typeface="Arial"/>
                      </a:endParaRPr>
                    </a:p>
                  </a:txBody>
                  <a:tcPr marL="0" marR="0" marT="12700" marB="0"/>
                </a:tc>
                <a:tc>
                  <a:txBody>
                    <a:bodyPr/>
                    <a:lstStyle/>
                    <a:p>
                      <a:pPr algn="ctr">
                        <a:lnSpc>
                          <a:spcPct val="100000"/>
                        </a:lnSpc>
                        <a:spcBef>
                          <a:spcPts val="100"/>
                        </a:spcBef>
                      </a:pPr>
                      <a:r>
                        <a:rPr sz="900" spc="-25">
                          <a:latin typeface="Arial"/>
                          <a:cs typeface="Arial"/>
                        </a:rPr>
                        <a:t>214</a:t>
                      </a:r>
                      <a:endParaRPr sz="900">
                        <a:latin typeface="Arial"/>
                        <a:cs typeface="Arial"/>
                      </a:endParaRPr>
                    </a:p>
                  </a:txBody>
                  <a:tcPr marL="0" marR="0" marT="12700" marB="0"/>
                </a:tc>
                <a:tc>
                  <a:txBody>
                    <a:bodyPr/>
                    <a:lstStyle/>
                    <a:p>
                      <a:pPr algn="ctr">
                        <a:lnSpc>
                          <a:spcPct val="100000"/>
                        </a:lnSpc>
                        <a:spcBef>
                          <a:spcPts val="100"/>
                        </a:spcBef>
                      </a:pPr>
                      <a:r>
                        <a:rPr sz="900" spc="-25">
                          <a:latin typeface="Arial"/>
                          <a:cs typeface="Arial"/>
                        </a:rPr>
                        <a:t>177</a:t>
                      </a:r>
                      <a:endParaRPr sz="900">
                        <a:latin typeface="Arial"/>
                        <a:cs typeface="Arial"/>
                      </a:endParaRPr>
                    </a:p>
                  </a:txBody>
                  <a:tcPr marL="0" marR="0" marT="12700" marB="0"/>
                </a:tc>
                <a:tc>
                  <a:txBody>
                    <a:bodyPr/>
                    <a:lstStyle/>
                    <a:p>
                      <a:pPr algn="ctr">
                        <a:lnSpc>
                          <a:spcPct val="100000"/>
                        </a:lnSpc>
                        <a:spcBef>
                          <a:spcPts val="100"/>
                        </a:spcBef>
                      </a:pPr>
                      <a:r>
                        <a:rPr sz="900" spc="-25">
                          <a:latin typeface="Arial"/>
                          <a:cs typeface="Arial"/>
                        </a:rPr>
                        <a:t>140</a:t>
                      </a:r>
                      <a:endParaRPr sz="900">
                        <a:latin typeface="Arial"/>
                        <a:cs typeface="Arial"/>
                      </a:endParaRPr>
                    </a:p>
                  </a:txBody>
                  <a:tcPr marL="0" marR="0" marT="12700" marB="0"/>
                </a:tc>
                <a:tc>
                  <a:txBody>
                    <a:bodyPr/>
                    <a:lstStyle/>
                    <a:p>
                      <a:pPr marR="8255" algn="ctr">
                        <a:lnSpc>
                          <a:spcPct val="100000"/>
                        </a:lnSpc>
                        <a:spcBef>
                          <a:spcPts val="100"/>
                        </a:spcBef>
                      </a:pPr>
                      <a:r>
                        <a:rPr sz="900" spc="-25">
                          <a:latin typeface="Arial"/>
                          <a:cs typeface="Arial"/>
                        </a:rPr>
                        <a:t>109</a:t>
                      </a:r>
                      <a:endParaRPr sz="900">
                        <a:latin typeface="Arial"/>
                        <a:cs typeface="Arial"/>
                      </a:endParaRPr>
                    </a:p>
                  </a:txBody>
                  <a:tcPr marL="0" marR="0" marT="12700" marB="0"/>
                </a:tc>
                <a:tc>
                  <a:txBody>
                    <a:bodyPr/>
                    <a:lstStyle/>
                    <a:p>
                      <a:pPr marR="8255" algn="ctr">
                        <a:lnSpc>
                          <a:spcPct val="100000"/>
                        </a:lnSpc>
                        <a:spcBef>
                          <a:spcPts val="100"/>
                        </a:spcBef>
                      </a:pPr>
                      <a:r>
                        <a:rPr sz="900" spc="-25">
                          <a:latin typeface="Arial"/>
                          <a:cs typeface="Arial"/>
                        </a:rPr>
                        <a:t>85</a:t>
                      </a:r>
                      <a:endParaRPr sz="900">
                        <a:latin typeface="Arial"/>
                        <a:cs typeface="Arial"/>
                      </a:endParaRPr>
                    </a:p>
                  </a:txBody>
                  <a:tcPr marL="0" marR="0" marT="12700" marB="0"/>
                </a:tc>
                <a:tc>
                  <a:txBody>
                    <a:bodyPr/>
                    <a:lstStyle/>
                    <a:p>
                      <a:pPr algn="ctr">
                        <a:lnSpc>
                          <a:spcPct val="100000"/>
                        </a:lnSpc>
                        <a:spcBef>
                          <a:spcPts val="100"/>
                        </a:spcBef>
                      </a:pPr>
                      <a:r>
                        <a:rPr sz="900" spc="-25">
                          <a:latin typeface="Arial"/>
                          <a:cs typeface="Arial"/>
                        </a:rPr>
                        <a:t>70</a:t>
                      </a:r>
                      <a:endParaRPr sz="900">
                        <a:latin typeface="Arial"/>
                        <a:cs typeface="Arial"/>
                      </a:endParaRPr>
                    </a:p>
                  </a:txBody>
                  <a:tcPr marL="0" marR="0" marT="12700" marB="0"/>
                </a:tc>
                <a:tc>
                  <a:txBody>
                    <a:bodyPr/>
                    <a:lstStyle/>
                    <a:p>
                      <a:pPr algn="ctr">
                        <a:lnSpc>
                          <a:spcPct val="100000"/>
                        </a:lnSpc>
                        <a:spcBef>
                          <a:spcPts val="100"/>
                        </a:spcBef>
                      </a:pPr>
                      <a:r>
                        <a:rPr sz="900" spc="-25">
                          <a:latin typeface="Arial"/>
                          <a:cs typeface="Arial"/>
                        </a:rPr>
                        <a:t>60</a:t>
                      </a:r>
                      <a:endParaRPr sz="900">
                        <a:latin typeface="Arial"/>
                        <a:cs typeface="Arial"/>
                      </a:endParaRPr>
                    </a:p>
                  </a:txBody>
                  <a:tcPr marL="0" marR="0" marT="12700" marB="0"/>
                </a:tc>
                <a:tc>
                  <a:txBody>
                    <a:bodyPr/>
                    <a:lstStyle/>
                    <a:p>
                      <a:pPr algn="ctr">
                        <a:lnSpc>
                          <a:spcPct val="100000"/>
                        </a:lnSpc>
                        <a:spcBef>
                          <a:spcPts val="100"/>
                        </a:spcBef>
                      </a:pPr>
                      <a:r>
                        <a:rPr sz="900" spc="-25">
                          <a:latin typeface="Arial"/>
                          <a:cs typeface="Arial"/>
                        </a:rPr>
                        <a:t>54</a:t>
                      </a:r>
                      <a:endParaRPr sz="900">
                        <a:latin typeface="Arial"/>
                        <a:cs typeface="Arial"/>
                      </a:endParaRPr>
                    </a:p>
                  </a:txBody>
                  <a:tcPr marL="0" marR="0" marT="12700" marB="0"/>
                </a:tc>
                <a:tc>
                  <a:txBody>
                    <a:bodyPr/>
                    <a:lstStyle/>
                    <a:p>
                      <a:pPr algn="ctr">
                        <a:lnSpc>
                          <a:spcPct val="100000"/>
                        </a:lnSpc>
                        <a:spcBef>
                          <a:spcPts val="100"/>
                        </a:spcBef>
                      </a:pPr>
                      <a:r>
                        <a:rPr sz="900" spc="-25">
                          <a:latin typeface="Arial"/>
                          <a:cs typeface="Arial"/>
                        </a:rPr>
                        <a:t>50</a:t>
                      </a:r>
                      <a:endParaRPr sz="900">
                        <a:latin typeface="Arial"/>
                        <a:cs typeface="Arial"/>
                      </a:endParaRPr>
                    </a:p>
                  </a:txBody>
                  <a:tcPr marL="0" marR="0" marT="12700" marB="0"/>
                </a:tc>
                <a:tc>
                  <a:txBody>
                    <a:bodyPr/>
                    <a:lstStyle/>
                    <a:p>
                      <a:pPr algn="ctr">
                        <a:lnSpc>
                          <a:spcPct val="100000"/>
                        </a:lnSpc>
                        <a:spcBef>
                          <a:spcPts val="100"/>
                        </a:spcBef>
                      </a:pPr>
                      <a:r>
                        <a:rPr sz="900" spc="-25">
                          <a:latin typeface="Arial"/>
                          <a:cs typeface="Arial"/>
                        </a:rPr>
                        <a:t>46</a:t>
                      </a:r>
                      <a:endParaRPr sz="900">
                        <a:latin typeface="Arial"/>
                        <a:cs typeface="Arial"/>
                      </a:endParaRPr>
                    </a:p>
                  </a:txBody>
                  <a:tcPr marL="0" marR="0" marT="12700" marB="0"/>
                </a:tc>
                <a:tc>
                  <a:txBody>
                    <a:bodyPr/>
                    <a:lstStyle/>
                    <a:p>
                      <a:pPr algn="ctr">
                        <a:lnSpc>
                          <a:spcPct val="100000"/>
                        </a:lnSpc>
                        <a:spcBef>
                          <a:spcPts val="100"/>
                        </a:spcBef>
                      </a:pPr>
                      <a:r>
                        <a:rPr sz="900" spc="-25">
                          <a:latin typeface="Arial"/>
                          <a:cs typeface="Arial"/>
                        </a:rPr>
                        <a:t>39</a:t>
                      </a:r>
                      <a:endParaRPr sz="900">
                        <a:latin typeface="Arial"/>
                        <a:cs typeface="Arial"/>
                      </a:endParaRPr>
                    </a:p>
                  </a:txBody>
                  <a:tcPr marL="0" marR="0" marT="12700" marB="0"/>
                </a:tc>
                <a:tc>
                  <a:txBody>
                    <a:bodyPr/>
                    <a:lstStyle/>
                    <a:p>
                      <a:pPr algn="ctr">
                        <a:lnSpc>
                          <a:spcPct val="100000"/>
                        </a:lnSpc>
                        <a:spcBef>
                          <a:spcPts val="100"/>
                        </a:spcBef>
                      </a:pPr>
                      <a:r>
                        <a:rPr sz="900" spc="-25">
                          <a:latin typeface="Arial"/>
                          <a:cs typeface="Arial"/>
                        </a:rPr>
                        <a:t>25</a:t>
                      </a:r>
                      <a:endParaRPr sz="900">
                        <a:latin typeface="Arial"/>
                        <a:cs typeface="Arial"/>
                      </a:endParaRPr>
                    </a:p>
                  </a:txBody>
                  <a:tcPr marL="0" marR="0" marT="12700" marB="0"/>
                </a:tc>
                <a:tc>
                  <a:txBody>
                    <a:bodyPr/>
                    <a:lstStyle/>
                    <a:p>
                      <a:pPr marR="8255" algn="ctr">
                        <a:lnSpc>
                          <a:spcPct val="100000"/>
                        </a:lnSpc>
                        <a:spcBef>
                          <a:spcPts val="100"/>
                        </a:spcBef>
                      </a:pPr>
                      <a:r>
                        <a:rPr sz="900" spc="-25">
                          <a:latin typeface="Arial"/>
                          <a:cs typeface="Arial"/>
                        </a:rPr>
                        <a:t>13</a:t>
                      </a:r>
                      <a:endParaRPr sz="900">
                        <a:latin typeface="Arial"/>
                        <a:cs typeface="Arial"/>
                      </a:endParaRPr>
                    </a:p>
                  </a:txBody>
                  <a:tcPr marL="0" marR="0" marT="12700" marB="0"/>
                </a:tc>
                <a:tc>
                  <a:txBody>
                    <a:bodyPr/>
                    <a:lstStyle/>
                    <a:p>
                      <a:pPr marR="8255" algn="ctr">
                        <a:lnSpc>
                          <a:spcPct val="100000"/>
                        </a:lnSpc>
                        <a:spcBef>
                          <a:spcPts val="100"/>
                        </a:spcBef>
                      </a:pPr>
                      <a:r>
                        <a:rPr sz="900" spc="-50">
                          <a:latin typeface="Arial"/>
                          <a:cs typeface="Arial"/>
                        </a:rPr>
                        <a:t>3</a:t>
                      </a:r>
                      <a:endParaRPr sz="900">
                        <a:latin typeface="Arial"/>
                        <a:cs typeface="Arial"/>
                      </a:endParaRPr>
                    </a:p>
                  </a:txBody>
                  <a:tcPr marL="0" marR="0" marT="12700" marB="0"/>
                </a:tc>
                <a:tc>
                  <a:txBody>
                    <a:bodyPr/>
                    <a:lstStyle/>
                    <a:p>
                      <a:pPr algn="ctr">
                        <a:lnSpc>
                          <a:spcPct val="100000"/>
                        </a:lnSpc>
                        <a:spcBef>
                          <a:spcPts val="100"/>
                        </a:spcBef>
                      </a:pPr>
                      <a:r>
                        <a:rPr sz="900" spc="-50">
                          <a:latin typeface="Arial"/>
                          <a:cs typeface="Arial"/>
                        </a:rPr>
                        <a:t>0</a:t>
                      </a:r>
                      <a:endParaRPr sz="900">
                        <a:latin typeface="Arial"/>
                        <a:cs typeface="Arial"/>
                      </a:endParaRPr>
                    </a:p>
                  </a:txBody>
                  <a:tcPr marL="0" marR="0" marT="12700" marB="0"/>
                </a:tc>
                <a:tc>
                  <a:txBody>
                    <a:bodyPr/>
                    <a:lstStyle/>
                    <a:p>
                      <a:pPr marR="24130" algn="r">
                        <a:lnSpc>
                          <a:spcPct val="100000"/>
                        </a:lnSpc>
                        <a:spcBef>
                          <a:spcPts val="100"/>
                        </a:spcBef>
                      </a:pPr>
                      <a:r>
                        <a:rPr sz="900" spc="-50">
                          <a:latin typeface="Arial"/>
                          <a:cs typeface="Arial"/>
                        </a:rPr>
                        <a:t>0</a:t>
                      </a:r>
                      <a:endParaRPr sz="900">
                        <a:latin typeface="Arial"/>
                        <a:cs typeface="Arial"/>
                      </a:endParaRPr>
                    </a:p>
                  </a:txBody>
                  <a:tcPr marL="0" marR="0" marT="12700" marB="0"/>
                </a:tc>
                <a:extLst>
                  <a:ext uri="{0D108BD9-81ED-4DB2-BD59-A6C34878D82A}">
                    <a16:rowId xmlns:a16="http://schemas.microsoft.com/office/drawing/2014/main" val="10001"/>
                  </a:ext>
                </a:extLst>
              </a:tr>
              <a:tr h="150495">
                <a:tc>
                  <a:txBody>
                    <a:bodyPr/>
                    <a:lstStyle/>
                    <a:p>
                      <a:pPr marL="31750">
                        <a:lnSpc>
                          <a:spcPts val="990"/>
                        </a:lnSpc>
                        <a:spcBef>
                          <a:spcPts val="95"/>
                        </a:spcBef>
                      </a:pPr>
                      <a:r>
                        <a:rPr sz="900" spc="-25">
                          <a:latin typeface="Arial"/>
                          <a:cs typeface="Arial"/>
                        </a:rPr>
                        <a:t>EP</a:t>
                      </a:r>
                      <a:endParaRPr sz="900">
                        <a:latin typeface="Arial"/>
                        <a:cs typeface="Arial"/>
                      </a:endParaRPr>
                    </a:p>
                  </a:txBody>
                  <a:tcPr marL="0" marR="0" marT="12065" marB="0"/>
                </a:tc>
                <a:tc>
                  <a:txBody>
                    <a:bodyPr/>
                    <a:lstStyle/>
                    <a:p>
                      <a:pPr marR="28575" algn="ctr">
                        <a:lnSpc>
                          <a:spcPts val="990"/>
                        </a:lnSpc>
                        <a:spcBef>
                          <a:spcPts val="95"/>
                        </a:spcBef>
                      </a:pPr>
                      <a:r>
                        <a:rPr sz="900" spc="-25">
                          <a:latin typeface="Arial"/>
                          <a:cs typeface="Arial"/>
                        </a:rPr>
                        <a:t>269</a:t>
                      </a:r>
                      <a:endParaRPr sz="900">
                        <a:latin typeface="Arial"/>
                        <a:cs typeface="Arial"/>
                      </a:endParaRPr>
                    </a:p>
                  </a:txBody>
                  <a:tcPr marL="0" marR="0" marT="12065" marB="0"/>
                </a:tc>
                <a:tc>
                  <a:txBody>
                    <a:bodyPr/>
                    <a:lstStyle/>
                    <a:p>
                      <a:pPr algn="ctr">
                        <a:lnSpc>
                          <a:spcPts val="990"/>
                        </a:lnSpc>
                        <a:spcBef>
                          <a:spcPts val="95"/>
                        </a:spcBef>
                      </a:pPr>
                      <a:r>
                        <a:rPr sz="900" spc="-25">
                          <a:latin typeface="Arial"/>
                          <a:cs typeface="Arial"/>
                        </a:rPr>
                        <a:t>243</a:t>
                      </a:r>
                      <a:endParaRPr sz="900">
                        <a:latin typeface="Arial"/>
                        <a:cs typeface="Arial"/>
                      </a:endParaRPr>
                    </a:p>
                  </a:txBody>
                  <a:tcPr marL="0" marR="0" marT="12065" marB="0"/>
                </a:tc>
                <a:tc>
                  <a:txBody>
                    <a:bodyPr/>
                    <a:lstStyle/>
                    <a:p>
                      <a:pPr algn="ctr">
                        <a:lnSpc>
                          <a:spcPts val="990"/>
                        </a:lnSpc>
                        <a:spcBef>
                          <a:spcPts val="95"/>
                        </a:spcBef>
                      </a:pPr>
                      <a:r>
                        <a:rPr sz="900" spc="-25">
                          <a:latin typeface="Arial"/>
                          <a:cs typeface="Arial"/>
                        </a:rPr>
                        <a:t>212</a:t>
                      </a:r>
                      <a:endParaRPr sz="900">
                        <a:latin typeface="Arial"/>
                        <a:cs typeface="Arial"/>
                      </a:endParaRPr>
                    </a:p>
                  </a:txBody>
                  <a:tcPr marL="0" marR="0" marT="12065" marB="0"/>
                </a:tc>
                <a:tc>
                  <a:txBody>
                    <a:bodyPr/>
                    <a:lstStyle/>
                    <a:p>
                      <a:pPr algn="ctr">
                        <a:lnSpc>
                          <a:spcPts val="990"/>
                        </a:lnSpc>
                        <a:spcBef>
                          <a:spcPts val="95"/>
                        </a:spcBef>
                      </a:pPr>
                      <a:r>
                        <a:rPr sz="900" spc="-25">
                          <a:latin typeface="Arial"/>
                          <a:cs typeface="Arial"/>
                        </a:rPr>
                        <a:t>156</a:t>
                      </a:r>
                      <a:endParaRPr sz="900">
                        <a:latin typeface="Arial"/>
                        <a:cs typeface="Arial"/>
                      </a:endParaRPr>
                    </a:p>
                  </a:txBody>
                  <a:tcPr marL="0" marR="0" marT="12065" marB="0"/>
                </a:tc>
                <a:tc>
                  <a:txBody>
                    <a:bodyPr/>
                    <a:lstStyle/>
                    <a:p>
                      <a:pPr algn="ctr">
                        <a:lnSpc>
                          <a:spcPts val="990"/>
                        </a:lnSpc>
                        <a:spcBef>
                          <a:spcPts val="95"/>
                        </a:spcBef>
                      </a:pPr>
                      <a:r>
                        <a:rPr sz="900" spc="-25">
                          <a:latin typeface="Arial"/>
                          <a:cs typeface="Arial"/>
                        </a:rPr>
                        <a:t>104</a:t>
                      </a:r>
                      <a:endParaRPr sz="900">
                        <a:latin typeface="Arial"/>
                        <a:cs typeface="Arial"/>
                      </a:endParaRPr>
                    </a:p>
                  </a:txBody>
                  <a:tcPr marL="0" marR="0" marT="12065" marB="0"/>
                </a:tc>
                <a:tc>
                  <a:txBody>
                    <a:bodyPr/>
                    <a:lstStyle/>
                    <a:p>
                      <a:pPr marR="8255" algn="ctr">
                        <a:lnSpc>
                          <a:spcPts val="990"/>
                        </a:lnSpc>
                        <a:spcBef>
                          <a:spcPts val="95"/>
                        </a:spcBef>
                      </a:pPr>
                      <a:r>
                        <a:rPr sz="900" spc="-25">
                          <a:latin typeface="Arial"/>
                          <a:cs typeface="Arial"/>
                        </a:rPr>
                        <a:t>82</a:t>
                      </a:r>
                      <a:endParaRPr sz="900">
                        <a:latin typeface="Arial"/>
                        <a:cs typeface="Arial"/>
                      </a:endParaRPr>
                    </a:p>
                  </a:txBody>
                  <a:tcPr marL="0" marR="0" marT="12065" marB="0"/>
                </a:tc>
                <a:tc>
                  <a:txBody>
                    <a:bodyPr/>
                    <a:lstStyle/>
                    <a:p>
                      <a:pPr marR="8255" algn="ctr">
                        <a:lnSpc>
                          <a:spcPts val="990"/>
                        </a:lnSpc>
                        <a:spcBef>
                          <a:spcPts val="95"/>
                        </a:spcBef>
                      </a:pPr>
                      <a:r>
                        <a:rPr sz="900" spc="-25">
                          <a:latin typeface="Arial"/>
                          <a:cs typeface="Arial"/>
                        </a:rPr>
                        <a:t>64</a:t>
                      </a:r>
                      <a:endParaRPr sz="900">
                        <a:latin typeface="Arial"/>
                        <a:cs typeface="Arial"/>
                      </a:endParaRPr>
                    </a:p>
                  </a:txBody>
                  <a:tcPr marL="0" marR="0" marT="12065" marB="0"/>
                </a:tc>
                <a:tc>
                  <a:txBody>
                    <a:bodyPr/>
                    <a:lstStyle/>
                    <a:p>
                      <a:pPr algn="ctr">
                        <a:lnSpc>
                          <a:spcPts val="990"/>
                        </a:lnSpc>
                        <a:spcBef>
                          <a:spcPts val="95"/>
                        </a:spcBef>
                      </a:pPr>
                      <a:r>
                        <a:rPr sz="900" spc="-25">
                          <a:latin typeface="Arial"/>
                          <a:cs typeface="Arial"/>
                        </a:rPr>
                        <a:t>51</a:t>
                      </a:r>
                      <a:endParaRPr sz="900">
                        <a:latin typeface="Arial"/>
                        <a:cs typeface="Arial"/>
                      </a:endParaRPr>
                    </a:p>
                  </a:txBody>
                  <a:tcPr marL="0" marR="0" marT="12065" marB="0"/>
                </a:tc>
                <a:tc>
                  <a:txBody>
                    <a:bodyPr/>
                    <a:lstStyle/>
                    <a:p>
                      <a:pPr algn="ctr">
                        <a:lnSpc>
                          <a:spcPts val="990"/>
                        </a:lnSpc>
                        <a:spcBef>
                          <a:spcPts val="95"/>
                        </a:spcBef>
                      </a:pPr>
                      <a:r>
                        <a:rPr sz="900" spc="-25">
                          <a:latin typeface="Arial"/>
                          <a:cs typeface="Arial"/>
                        </a:rPr>
                        <a:t>36</a:t>
                      </a:r>
                      <a:endParaRPr sz="900">
                        <a:latin typeface="Arial"/>
                        <a:cs typeface="Arial"/>
                      </a:endParaRPr>
                    </a:p>
                  </a:txBody>
                  <a:tcPr marL="0" marR="0" marT="12065" marB="0"/>
                </a:tc>
                <a:tc>
                  <a:txBody>
                    <a:bodyPr/>
                    <a:lstStyle/>
                    <a:p>
                      <a:pPr algn="ctr">
                        <a:lnSpc>
                          <a:spcPts val="990"/>
                        </a:lnSpc>
                        <a:spcBef>
                          <a:spcPts val="95"/>
                        </a:spcBef>
                      </a:pPr>
                      <a:r>
                        <a:rPr sz="900" spc="-25">
                          <a:latin typeface="Arial"/>
                          <a:cs typeface="Arial"/>
                        </a:rPr>
                        <a:t>24</a:t>
                      </a:r>
                      <a:endParaRPr sz="900">
                        <a:latin typeface="Arial"/>
                        <a:cs typeface="Arial"/>
                      </a:endParaRPr>
                    </a:p>
                  </a:txBody>
                  <a:tcPr marL="0" marR="0" marT="12065" marB="0"/>
                </a:tc>
                <a:tc>
                  <a:txBody>
                    <a:bodyPr/>
                    <a:lstStyle/>
                    <a:p>
                      <a:pPr algn="ctr">
                        <a:lnSpc>
                          <a:spcPts val="990"/>
                        </a:lnSpc>
                        <a:spcBef>
                          <a:spcPts val="95"/>
                        </a:spcBef>
                      </a:pPr>
                      <a:r>
                        <a:rPr sz="900" spc="-25">
                          <a:latin typeface="Arial"/>
                          <a:cs typeface="Arial"/>
                        </a:rPr>
                        <a:t>19</a:t>
                      </a:r>
                      <a:endParaRPr sz="900">
                        <a:latin typeface="Arial"/>
                        <a:cs typeface="Arial"/>
                      </a:endParaRPr>
                    </a:p>
                  </a:txBody>
                  <a:tcPr marL="0" marR="0" marT="12065" marB="0"/>
                </a:tc>
                <a:tc>
                  <a:txBody>
                    <a:bodyPr/>
                    <a:lstStyle/>
                    <a:p>
                      <a:pPr algn="ctr">
                        <a:lnSpc>
                          <a:spcPts val="990"/>
                        </a:lnSpc>
                        <a:spcBef>
                          <a:spcPts val="95"/>
                        </a:spcBef>
                      </a:pPr>
                      <a:r>
                        <a:rPr sz="900" spc="-25">
                          <a:latin typeface="Arial"/>
                          <a:cs typeface="Arial"/>
                        </a:rPr>
                        <a:t>17</a:t>
                      </a:r>
                      <a:endParaRPr sz="900">
                        <a:latin typeface="Arial"/>
                        <a:cs typeface="Arial"/>
                      </a:endParaRPr>
                    </a:p>
                  </a:txBody>
                  <a:tcPr marL="0" marR="0" marT="12065" marB="0"/>
                </a:tc>
                <a:tc>
                  <a:txBody>
                    <a:bodyPr/>
                    <a:lstStyle/>
                    <a:p>
                      <a:pPr algn="ctr">
                        <a:lnSpc>
                          <a:spcPts val="990"/>
                        </a:lnSpc>
                        <a:spcBef>
                          <a:spcPts val="95"/>
                        </a:spcBef>
                      </a:pPr>
                      <a:r>
                        <a:rPr sz="900" spc="-25">
                          <a:latin typeface="Arial"/>
                          <a:cs typeface="Arial"/>
                        </a:rPr>
                        <a:t>13</a:t>
                      </a:r>
                      <a:endParaRPr sz="900">
                        <a:latin typeface="Arial"/>
                        <a:cs typeface="Arial"/>
                      </a:endParaRPr>
                    </a:p>
                  </a:txBody>
                  <a:tcPr marL="0" marR="0" marT="12065" marB="0"/>
                </a:tc>
                <a:tc>
                  <a:txBody>
                    <a:bodyPr/>
                    <a:lstStyle/>
                    <a:p>
                      <a:pPr algn="ctr">
                        <a:lnSpc>
                          <a:spcPts val="990"/>
                        </a:lnSpc>
                        <a:spcBef>
                          <a:spcPts val="95"/>
                        </a:spcBef>
                      </a:pPr>
                      <a:r>
                        <a:rPr sz="900" spc="-25">
                          <a:latin typeface="Arial"/>
                          <a:cs typeface="Arial"/>
                        </a:rPr>
                        <a:t>10</a:t>
                      </a:r>
                      <a:endParaRPr sz="900">
                        <a:latin typeface="Arial"/>
                        <a:cs typeface="Arial"/>
                      </a:endParaRPr>
                    </a:p>
                  </a:txBody>
                  <a:tcPr marL="0" marR="0" marT="12065" marB="0"/>
                </a:tc>
                <a:tc>
                  <a:txBody>
                    <a:bodyPr/>
                    <a:lstStyle/>
                    <a:p>
                      <a:pPr marR="8255" algn="ctr">
                        <a:lnSpc>
                          <a:spcPts val="990"/>
                        </a:lnSpc>
                        <a:spcBef>
                          <a:spcPts val="95"/>
                        </a:spcBef>
                      </a:pPr>
                      <a:r>
                        <a:rPr sz="900" spc="-50">
                          <a:latin typeface="Arial"/>
                          <a:cs typeface="Arial"/>
                        </a:rPr>
                        <a:t>3</a:t>
                      </a:r>
                      <a:endParaRPr sz="900">
                        <a:latin typeface="Arial"/>
                        <a:cs typeface="Arial"/>
                      </a:endParaRPr>
                    </a:p>
                  </a:txBody>
                  <a:tcPr marL="0" marR="0" marT="12065" marB="0"/>
                </a:tc>
                <a:tc>
                  <a:txBody>
                    <a:bodyPr/>
                    <a:lstStyle/>
                    <a:p>
                      <a:pPr marR="8255" algn="ctr">
                        <a:lnSpc>
                          <a:spcPts val="990"/>
                        </a:lnSpc>
                        <a:spcBef>
                          <a:spcPts val="95"/>
                        </a:spcBef>
                      </a:pPr>
                      <a:r>
                        <a:rPr sz="900" spc="-50">
                          <a:latin typeface="Arial"/>
                          <a:cs typeface="Arial"/>
                        </a:rPr>
                        <a:t>0</a:t>
                      </a:r>
                      <a:endParaRPr sz="900">
                        <a:latin typeface="Arial"/>
                        <a:cs typeface="Arial"/>
                      </a:endParaRPr>
                    </a:p>
                  </a:txBody>
                  <a:tcPr marL="0" marR="0" marT="12065" marB="0"/>
                </a:tc>
                <a:tc>
                  <a:txBody>
                    <a:bodyPr/>
                    <a:lstStyle/>
                    <a:p>
                      <a:pPr algn="ctr">
                        <a:lnSpc>
                          <a:spcPts val="990"/>
                        </a:lnSpc>
                        <a:spcBef>
                          <a:spcPts val="95"/>
                        </a:spcBef>
                      </a:pPr>
                      <a:r>
                        <a:rPr sz="900" spc="-50">
                          <a:latin typeface="Arial"/>
                          <a:cs typeface="Arial"/>
                        </a:rPr>
                        <a:t>0</a:t>
                      </a:r>
                      <a:endParaRPr sz="900">
                        <a:latin typeface="Arial"/>
                        <a:cs typeface="Arial"/>
                      </a:endParaRPr>
                    </a:p>
                  </a:txBody>
                  <a:tcPr marL="0" marR="0" marT="12065" marB="0"/>
                </a:tc>
                <a:tc>
                  <a:txBody>
                    <a:bodyPr/>
                    <a:lstStyle/>
                    <a:p>
                      <a:pPr marR="24130" algn="r">
                        <a:lnSpc>
                          <a:spcPts val="990"/>
                        </a:lnSpc>
                        <a:spcBef>
                          <a:spcPts val="95"/>
                        </a:spcBef>
                      </a:pPr>
                      <a:r>
                        <a:rPr sz="900" spc="-50">
                          <a:latin typeface="Arial"/>
                          <a:cs typeface="Arial"/>
                        </a:rPr>
                        <a:t>0</a:t>
                      </a:r>
                      <a:endParaRPr sz="900">
                        <a:latin typeface="Arial"/>
                        <a:cs typeface="Arial"/>
                      </a:endParaRPr>
                    </a:p>
                  </a:txBody>
                  <a:tcPr marL="0" marR="0" marT="12065" marB="0"/>
                </a:tc>
                <a:extLst>
                  <a:ext uri="{0D108BD9-81ED-4DB2-BD59-A6C34878D82A}">
                    <a16:rowId xmlns:a16="http://schemas.microsoft.com/office/drawing/2014/main" val="10002"/>
                  </a:ext>
                </a:extLst>
              </a:tr>
            </a:tbl>
          </a:graphicData>
        </a:graphic>
      </p:graphicFrame>
      <p:grpSp>
        <p:nvGrpSpPr>
          <p:cNvPr id="26" name="object 26"/>
          <p:cNvGrpSpPr/>
          <p:nvPr/>
        </p:nvGrpSpPr>
        <p:grpSpPr>
          <a:xfrm>
            <a:off x="2881629" y="2353658"/>
            <a:ext cx="5712460" cy="1323340"/>
            <a:chOff x="2881629" y="2351277"/>
            <a:chExt cx="5712460" cy="1323340"/>
          </a:xfrm>
        </p:grpSpPr>
        <p:sp>
          <p:nvSpPr>
            <p:cNvPr id="27" name="object 27"/>
            <p:cNvSpPr/>
            <p:nvPr/>
          </p:nvSpPr>
          <p:spPr>
            <a:xfrm>
              <a:off x="2891789" y="2362961"/>
              <a:ext cx="0" cy="1301750"/>
            </a:xfrm>
            <a:custGeom>
              <a:avLst/>
              <a:gdLst/>
              <a:ahLst/>
              <a:cxnLst/>
              <a:rect l="l" t="t" r="r" b="b"/>
              <a:pathLst>
                <a:path h="1301750">
                  <a:moveTo>
                    <a:pt x="0" y="0"/>
                  </a:moveTo>
                  <a:lnTo>
                    <a:pt x="0" y="1301496"/>
                  </a:lnTo>
                </a:path>
              </a:pathLst>
            </a:custGeom>
            <a:ln w="19812">
              <a:solidFill>
                <a:srgbClr val="000000"/>
              </a:solidFill>
            </a:ln>
          </p:spPr>
          <p:txBody>
            <a:bodyPr wrap="square" lIns="0" tIns="0" rIns="0" bIns="0" rtlCol="0"/>
            <a:lstStyle/>
            <a:p>
              <a:endParaRPr/>
            </a:p>
          </p:txBody>
        </p:sp>
        <p:sp>
          <p:nvSpPr>
            <p:cNvPr id="28" name="object 28"/>
            <p:cNvSpPr/>
            <p:nvPr/>
          </p:nvSpPr>
          <p:spPr>
            <a:xfrm>
              <a:off x="3751325" y="2868929"/>
              <a:ext cx="0" cy="788035"/>
            </a:xfrm>
            <a:custGeom>
              <a:avLst/>
              <a:gdLst/>
              <a:ahLst/>
              <a:cxnLst/>
              <a:rect l="l" t="t" r="r" b="b"/>
              <a:pathLst>
                <a:path h="788035">
                  <a:moveTo>
                    <a:pt x="0" y="0"/>
                  </a:moveTo>
                  <a:lnTo>
                    <a:pt x="0" y="787908"/>
                  </a:lnTo>
                </a:path>
              </a:pathLst>
            </a:custGeom>
            <a:ln w="19812">
              <a:solidFill>
                <a:srgbClr val="052240"/>
              </a:solidFill>
            </a:ln>
          </p:spPr>
          <p:txBody>
            <a:bodyPr wrap="square" lIns="0" tIns="0" rIns="0" bIns="0" rtlCol="0"/>
            <a:lstStyle/>
            <a:p>
              <a:endParaRPr/>
            </a:p>
          </p:txBody>
        </p:sp>
        <p:sp>
          <p:nvSpPr>
            <p:cNvPr id="29" name="object 29"/>
            <p:cNvSpPr/>
            <p:nvPr/>
          </p:nvSpPr>
          <p:spPr>
            <a:xfrm>
              <a:off x="4616957" y="3106673"/>
              <a:ext cx="0" cy="558165"/>
            </a:xfrm>
            <a:custGeom>
              <a:avLst/>
              <a:gdLst/>
              <a:ahLst/>
              <a:cxnLst/>
              <a:rect l="l" t="t" r="r" b="b"/>
              <a:pathLst>
                <a:path h="558164">
                  <a:moveTo>
                    <a:pt x="0" y="0"/>
                  </a:moveTo>
                  <a:lnTo>
                    <a:pt x="0" y="557784"/>
                  </a:lnTo>
                </a:path>
              </a:pathLst>
            </a:custGeom>
            <a:ln w="19812">
              <a:solidFill>
                <a:srgbClr val="052240"/>
              </a:solidFill>
            </a:ln>
          </p:spPr>
          <p:txBody>
            <a:bodyPr wrap="square" lIns="0" tIns="0" rIns="0" bIns="0" rtlCol="0"/>
            <a:lstStyle/>
            <a:p>
              <a:endParaRPr/>
            </a:p>
          </p:txBody>
        </p:sp>
        <p:sp>
          <p:nvSpPr>
            <p:cNvPr id="30" name="object 30"/>
            <p:cNvSpPr/>
            <p:nvPr/>
          </p:nvSpPr>
          <p:spPr>
            <a:xfrm>
              <a:off x="6336029" y="3227069"/>
              <a:ext cx="0" cy="437515"/>
            </a:xfrm>
            <a:custGeom>
              <a:avLst/>
              <a:gdLst/>
              <a:ahLst/>
              <a:cxnLst/>
              <a:rect l="l" t="t" r="r" b="b"/>
              <a:pathLst>
                <a:path h="437514">
                  <a:moveTo>
                    <a:pt x="0" y="0"/>
                  </a:moveTo>
                  <a:lnTo>
                    <a:pt x="0" y="437388"/>
                  </a:lnTo>
                </a:path>
              </a:pathLst>
            </a:custGeom>
            <a:ln w="19812">
              <a:solidFill>
                <a:srgbClr val="052240"/>
              </a:solidFill>
            </a:ln>
          </p:spPr>
          <p:txBody>
            <a:bodyPr wrap="square" lIns="0" tIns="0" rIns="0" bIns="0" rtlCol="0"/>
            <a:lstStyle/>
            <a:p>
              <a:endParaRPr/>
            </a:p>
          </p:txBody>
        </p:sp>
        <p:sp>
          <p:nvSpPr>
            <p:cNvPr id="31" name="object 31"/>
            <p:cNvSpPr/>
            <p:nvPr/>
          </p:nvSpPr>
          <p:spPr>
            <a:xfrm>
              <a:off x="4362449" y="2361437"/>
              <a:ext cx="4221480" cy="280670"/>
            </a:xfrm>
            <a:custGeom>
              <a:avLst/>
              <a:gdLst/>
              <a:ahLst/>
              <a:cxnLst/>
              <a:rect l="l" t="t" r="r" b="b"/>
              <a:pathLst>
                <a:path w="4221480" h="280669">
                  <a:moveTo>
                    <a:pt x="0" y="46736"/>
                  </a:moveTo>
                  <a:lnTo>
                    <a:pt x="3677" y="28557"/>
                  </a:lnTo>
                  <a:lnTo>
                    <a:pt x="13700" y="13700"/>
                  </a:lnTo>
                  <a:lnTo>
                    <a:pt x="28557" y="3677"/>
                  </a:lnTo>
                  <a:lnTo>
                    <a:pt x="46736" y="0"/>
                  </a:lnTo>
                  <a:lnTo>
                    <a:pt x="4174744" y="0"/>
                  </a:lnTo>
                  <a:lnTo>
                    <a:pt x="4192922" y="3677"/>
                  </a:lnTo>
                  <a:lnTo>
                    <a:pt x="4207779" y="13700"/>
                  </a:lnTo>
                  <a:lnTo>
                    <a:pt x="4217802" y="28557"/>
                  </a:lnTo>
                  <a:lnTo>
                    <a:pt x="4221480" y="46736"/>
                  </a:lnTo>
                  <a:lnTo>
                    <a:pt x="4221480" y="233680"/>
                  </a:lnTo>
                  <a:lnTo>
                    <a:pt x="4217802" y="251858"/>
                  </a:lnTo>
                  <a:lnTo>
                    <a:pt x="4207779" y="266715"/>
                  </a:lnTo>
                  <a:lnTo>
                    <a:pt x="4192922" y="276738"/>
                  </a:lnTo>
                  <a:lnTo>
                    <a:pt x="4174744" y="280416"/>
                  </a:lnTo>
                  <a:lnTo>
                    <a:pt x="46736" y="280416"/>
                  </a:lnTo>
                  <a:lnTo>
                    <a:pt x="28557" y="276738"/>
                  </a:lnTo>
                  <a:lnTo>
                    <a:pt x="13700" y="266715"/>
                  </a:lnTo>
                  <a:lnTo>
                    <a:pt x="3677" y="251858"/>
                  </a:lnTo>
                  <a:lnTo>
                    <a:pt x="0" y="233680"/>
                  </a:lnTo>
                  <a:lnTo>
                    <a:pt x="0" y="46736"/>
                  </a:lnTo>
                  <a:close/>
                </a:path>
              </a:pathLst>
            </a:custGeom>
            <a:ln w="19812">
              <a:solidFill>
                <a:srgbClr val="08345A"/>
              </a:solidFill>
            </a:ln>
          </p:spPr>
          <p:txBody>
            <a:bodyPr wrap="square" lIns="0" tIns="0" rIns="0" bIns="0" rtlCol="0"/>
            <a:lstStyle/>
            <a:p>
              <a:endParaRPr/>
            </a:p>
          </p:txBody>
        </p:sp>
      </p:grpSp>
      <p:sp>
        <p:nvSpPr>
          <p:cNvPr id="32" name="object 32"/>
          <p:cNvSpPr txBox="1"/>
          <p:nvPr/>
        </p:nvSpPr>
        <p:spPr>
          <a:xfrm>
            <a:off x="4542791" y="2405475"/>
            <a:ext cx="3861435" cy="175048"/>
          </a:xfrm>
          <a:prstGeom prst="rect">
            <a:avLst/>
          </a:prstGeom>
        </p:spPr>
        <p:txBody>
          <a:bodyPr vert="horz" wrap="square" lIns="0" tIns="13335" rIns="0" bIns="0" rtlCol="0">
            <a:spAutoFit/>
          </a:bodyPr>
          <a:lstStyle/>
          <a:p>
            <a:pPr marL="12700">
              <a:spcBef>
                <a:spcPts val="105"/>
              </a:spcBef>
            </a:pPr>
            <a:r>
              <a:rPr sz="1050">
                <a:latin typeface="Arial"/>
                <a:cs typeface="Arial"/>
              </a:rPr>
              <a:t>Median</a:t>
            </a:r>
            <a:r>
              <a:rPr sz="1050" spc="-30">
                <a:latin typeface="Arial"/>
                <a:cs typeface="Arial"/>
              </a:rPr>
              <a:t> </a:t>
            </a:r>
            <a:r>
              <a:rPr sz="1050" spc="-10">
                <a:latin typeface="Arial"/>
                <a:cs typeface="Arial"/>
              </a:rPr>
              <a:t>follow-</a:t>
            </a:r>
            <a:r>
              <a:rPr sz="1050">
                <a:latin typeface="Arial"/>
                <a:cs typeface="Arial"/>
              </a:rPr>
              <a:t>up</a:t>
            </a:r>
            <a:r>
              <a:rPr sz="1050" spc="-15">
                <a:latin typeface="Arial"/>
                <a:cs typeface="Arial"/>
              </a:rPr>
              <a:t> </a:t>
            </a:r>
            <a:r>
              <a:rPr sz="1050">
                <a:latin typeface="Arial"/>
                <a:cs typeface="Arial"/>
              </a:rPr>
              <a:t>in</a:t>
            </a:r>
            <a:r>
              <a:rPr sz="1050" spc="-35">
                <a:latin typeface="Arial"/>
                <a:cs typeface="Arial"/>
              </a:rPr>
              <a:t> </a:t>
            </a:r>
            <a:r>
              <a:rPr sz="1050">
                <a:latin typeface="Arial"/>
                <a:cs typeface="Arial"/>
              </a:rPr>
              <a:t>censored</a:t>
            </a:r>
            <a:r>
              <a:rPr sz="1050" spc="-15">
                <a:latin typeface="Arial"/>
                <a:cs typeface="Arial"/>
              </a:rPr>
              <a:t> </a:t>
            </a:r>
            <a:r>
              <a:rPr sz="1050">
                <a:latin typeface="Arial"/>
                <a:cs typeface="Arial"/>
              </a:rPr>
              <a:t>patients:</a:t>
            </a:r>
            <a:r>
              <a:rPr sz="1050" spc="-35">
                <a:latin typeface="Arial"/>
                <a:cs typeface="Arial"/>
              </a:rPr>
              <a:t> </a:t>
            </a:r>
            <a:r>
              <a:rPr sz="1050">
                <a:latin typeface="Arial"/>
                <a:cs typeface="Arial"/>
              </a:rPr>
              <a:t>39.4</a:t>
            </a:r>
            <a:r>
              <a:rPr sz="1050" spc="-20">
                <a:latin typeface="Arial"/>
                <a:cs typeface="Arial"/>
              </a:rPr>
              <a:t> </a:t>
            </a:r>
            <a:r>
              <a:rPr sz="1050">
                <a:latin typeface="Arial"/>
                <a:cs typeface="Arial"/>
              </a:rPr>
              <a:t>mo</a:t>
            </a:r>
            <a:r>
              <a:rPr sz="1050" spc="-30">
                <a:latin typeface="Arial"/>
                <a:cs typeface="Arial"/>
              </a:rPr>
              <a:t> </a:t>
            </a:r>
            <a:r>
              <a:rPr sz="1050">
                <a:latin typeface="Arial"/>
                <a:cs typeface="Arial"/>
              </a:rPr>
              <a:t>(range,</a:t>
            </a:r>
            <a:r>
              <a:rPr sz="1050" spc="-25">
                <a:latin typeface="Arial"/>
                <a:cs typeface="Arial"/>
              </a:rPr>
              <a:t> </a:t>
            </a:r>
            <a:r>
              <a:rPr sz="1050" spc="-10">
                <a:latin typeface="Arial"/>
                <a:cs typeface="Arial"/>
              </a:rPr>
              <a:t>0.1-47.5)</a:t>
            </a:r>
            <a:endParaRPr sz="1050">
              <a:latin typeface="Arial"/>
              <a:cs typeface="Arial"/>
            </a:endParaRPr>
          </a:p>
        </p:txBody>
      </p:sp>
      <p:grpSp>
        <p:nvGrpSpPr>
          <p:cNvPr id="33" name="object 33"/>
          <p:cNvGrpSpPr/>
          <p:nvPr/>
        </p:nvGrpSpPr>
        <p:grpSpPr>
          <a:xfrm>
            <a:off x="1168908" y="1116425"/>
            <a:ext cx="6878320" cy="2482850"/>
            <a:chOff x="1168908" y="1114044"/>
            <a:chExt cx="6878320" cy="2482850"/>
          </a:xfrm>
        </p:grpSpPr>
        <p:sp>
          <p:nvSpPr>
            <p:cNvPr id="34" name="object 34"/>
            <p:cNvSpPr/>
            <p:nvPr/>
          </p:nvSpPr>
          <p:spPr>
            <a:xfrm>
              <a:off x="1189482" y="1195578"/>
              <a:ext cx="6207760" cy="2329180"/>
            </a:xfrm>
            <a:custGeom>
              <a:avLst/>
              <a:gdLst/>
              <a:ahLst/>
              <a:cxnLst/>
              <a:rect l="l" t="t" r="r" b="b"/>
              <a:pathLst>
                <a:path w="6207759" h="2329179">
                  <a:moveTo>
                    <a:pt x="0" y="0"/>
                  </a:moveTo>
                  <a:lnTo>
                    <a:pt x="34521" y="13041"/>
                  </a:lnTo>
                  <a:lnTo>
                    <a:pt x="49907" y="18796"/>
                  </a:lnTo>
                  <a:lnTo>
                    <a:pt x="63707" y="23502"/>
                  </a:lnTo>
                  <a:lnTo>
                    <a:pt x="93472" y="33401"/>
                  </a:lnTo>
                  <a:lnTo>
                    <a:pt x="100076" y="35560"/>
                  </a:lnTo>
                  <a:lnTo>
                    <a:pt x="107569" y="36195"/>
                  </a:lnTo>
                  <a:lnTo>
                    <a:pt x="113411" y="40005"/>
                  </a:lnTo>
                  <a:lnTo>
                    <a:pt x="126718" y="49123"/>
                  </a:lnTo>
                  <a:lnTo>
                    <a:pt x="132810" y="53038"/>
                  </a:lnTo>
                  <a:lnTo>
                    <a:pt x="139235" y="55453"/>
                  </a:lnTo>
                  <a:lnTo>
                    <a:pt x="153543" y="60071"/>
                  </a:lnTo>
                  <a:lnTo>
                    <a:pt x="159263" y="79025"/>
                  </a:lnTo>
                  <a:lnTo>
                    <a:pt x="160162" y="80073"/>
                  </a:lnTo>
                  <a:lnTo>
                    <a:pt x="164419" y="77787"/>
                  </a:lnTo>
                  <a:lnTo>
                    <a:pt x="180213" y="86741"/>
                  </a:lnTo>
                  <a:lnTo>
                    <a:pt x="186436" y="91694"/>
                  </a:lnTo>
                  <a:lnTo>
                    <a:pt x="187833" y="101092"/>
                  </a:lnTo>
                  <a:lnTo>
                    <a:pt x="193548" y="106807"/>
                  </a:lnTo>
                  <a:lnTo>
                    <a:pt x="199263" y="112395"/>
                  </a:lnTo>
                  <a:lnTo>
                    <a:pt x="206883" y="115697"/>
                  </a:lnTo>
                  <a:lnTo>
                    <a:pt x="213614" y="120142"/>
                  </a:lnTo>
                  <a:lnTo>
                    <a:pt x="218059" y="126746"/>
                  </a:lnTo>
                  <a:lnTo>
                    <a:pt x="220090" y="135890"/>
                  </a:lnTo>
                  <a:lnTo>
                    <a:pt x="226949" y="140081"/>
                  </a:lnTo>
                  <a:lnTo>
                    <a:pt x="238236" y="145325"/>
                  </a:lnTo>
                  <a:lnTo>
                    <a:pt x="251428" y="149558"/>
                  </a:lnTo>
                  <a:lnTo>
                    <a:pt x="262382" y="152386"/>
                  </a:lnTo>
                  <a:lnTo>
                    <a:pt x="266954" y="153416"/>
                  </a:lnTo>
                  <a:lnTo>
                    <a:pt x="297678" y="174529"/>
                  </a:lnTo>
                  <a:lnTo>
                    <a:pt x="312912" y="182213"/>
                  </a:lnTo>
                  <a:lnTo>
                    <a:pt x="333551" y="183848"/>
                  </a:lnTo>
                  <a:lnTo>
                    <a:pt x="380492" y="186817"/>
                  </a:lnTo>
                  <a:lnTo>
                    <a:pt x="440563" y="206883"/>
                  </a:lnTo>
                  <a:lnTo>
                    <a:pt x="460502" y="213486"/>
                  </a:lnTo>
                  <a:lnTo>
                    <a:pt x="467233" y="217932"/>
                  </a:lnTo>
                  <a:lnTo>
                    <a:pt x="473329" y="223265"/>
                  </a:lnTo>
                  <a:lnTo>
                    <a:pt x="480568" y="226822"/>
                  </a:lnTo>
                  <a:lnTo>
                    <a:pt x="491085" y="230816"/>
                  </a:lnTo>
                  <a:lnTo>
                    <a:pt x="504126" y="234394"/>
                  </a:lnTo>
                  <a:lnTo>
                    <a:pt x="517072" y="237519"/>
                  </a:lnTo>
                  <a:lnTo>
                    <a:pt x="527304" y="240157"/>
                  </a:lnTo>
                  <a:lnTo>
                    <a:pt x="537358" y="243330"/>
                  </a:lnTo>
                  <a:lnTo>
                    <a:pt x="547354" y="246681"/>
                  </a:lnTo>
                  <a:lnTo>
                    <a:pt x="557325" y="250104"/>
                  </a:lnTo>
                  <a:lnTo>
                    <a:pt x="567309" y="253492"/>
                  </a:lnTo>
                  <a:lnTo>
                    <a:pt x="574040" y="255778"/>
                  </a:lnTo>
                  <a:lnTo>
                    <a:pt x="581533" y="256286"/>
                  </a:lnTo>
                  <a:lnTo>
                    <a:pt x="587375" y="260222"/>
                  </a:lnTo>
                  <a:lnTo>
                    <a:pt x="627380" y="286893"/>
                  </a:lnTo>
                  <a:lnTo>
                    <a:pt x="634047" y="308615"/>
                  </a:lnTo>
                  <a:lnTo>
                    <a:pt x="634047" y="306943"/>
                  </a:lnTo>
                  <a:lnTo>
                    <a:pt x="637381" y="301912"/>
                  </a:lnTo>
                  <a:lnTo>
                    <a:pt x="654050" y="313563"/>
                  </a:lnTo>
                  <a:lnTo>
                    <a:pt x="659130" y="318516"/>
                  </a:lnTo>
                  <a:lnTo>
                    <a:pt x="656844" y="327787"/>
                  </a:lnTo>
                  <a:lnTo>
                    <a:pt x="660781" y="333629"/>
                  </a:lnTo>
                  <a:lnTo>
                    <a:pt x="665255" y="339050"/>
                  </a:lnTo>
                  <a:lnTo>
                    <a:pt x="670480" y="343852"/>
                  </a:lnTo>
                  <a:lnTo>
                    <a:pt x="675872" y="348559"/>
                  </a:lnTo>
                  <a:lnTo>
                    <a:pt x="680847" y="353695"/>
                  </a:lnTo>
                  <a:lnTo>
                    <a:pt x="692146" y="370294"/>
                  </a:lnTo>
                  <a:lnTo>
                    <a:pt x="702659" y="387619"/>
                  </a:lnTo>
                  <a:lnTo>
                    <a:pt x="715601" y="402969"/>
                  </a:lnTo>
                  <a:lnTo>
                    <a:pt x="734187" y="413639"/>
                  </a:lnTo>
                  <a:lnTo>
                    <a:pt x="774192" y="426973"/>
                  </a:lnTo>
                  <a:lnTo>
                    <a:pt x="794258" y="433705"/>
                  </a:lnTo>
                  <a:lnTo>
                    <a:pt x="800989" y="438150"/>
                  </a:lnTo>
                  <a:lnTo>
                    <a:pt x="808609" y="441325"/>
                  </a:lnTo>
                  <a:lnTo>
                    <a:pt x="814324" y="447040"/>
                  </a:lnTo>
                  <a:lnTo>
                    <a:pt x="819912" y="452755"/>
                  </a:lnTo>
                  <a:lnTo>
                    <a:pt x="822452" y="460883"/>
                  </a:lnTo>
                  <a:lnTo>
                    <a:pt x="827659" y="467106"/>
                  </a:lnTo>
                  <a:lnTo>
                    <a:pt x="832453" y="472257"/>
                  </a:lnTo>
                  <a:lnTo>
                    <a:pt x="837628" y="477075"/>
                  </a:lnTo>
                  <a:lnTo>
                    <a:pt x="842803" y="481893"/>
                  </a:lnTo>
                  <a:lnTo>
                    <a:pt x="847597" y="487045"/>
                  </a:lnTo>
                  <a:lnTo>
                    <a:pt x="859389" y="502908"/>
                  </a:lnTo>
                  <a:lnTo>
                    <a:pt x="860964" y="507079"/>
                  </a:lnTo>
                  <a:lnTo>
                    <a:pt x="864207" y="509583"/>
                  </a:lnTo>
                  <a:lnTo>
                    <a:pt x="880999" y="520445"/>
                  </a:lnTo>
                  <a:lnTo>
                    <a:pt x="886452" y="537862"/>
                  </a:lnTo>
                  <a:lnTo>
                    <a:pt x="887952" y="540432"/>
                  </a:lnTo>
                  <a:lnTo>
                    <a:pt x="892643" y="541359"/>
                  </a:lnTo>
                  <a:lnTo>
                    <a:pt x="907669" y="553847"/>
                  </a:lnTo>
                  <a:lnTo>
                    <a:pt x="924192" y="572797"/>
                  </a:lnTo>
                  <a:lnTo>
                    <a:pt x="921083" y="573817"/>
                  </a:lnTo>
                  <a:lnTo>
                    <a:pt x="919616" y="573170"/>
                  </a:lnTo>
                  <a:lnTo>
                    <a:pt x="941069" y="587121"/>
                  </a:lnTo>
                  <a:lnTo>
                    <a:pt x="946862" y="606095"/>
                  </a:lnTo>
                  <a:lnTo>
                    <a:pt x="947785" y="607187"/>
                  </a:lnTo>
                  <a:lnTo>
                    <a:pt x="952017" y="604944"/>
                  </a:lnTo>
                  <a:lnTo>
                    <a:pt x="967740" y="613918"/>
                  </a:lnTo>
                  <a:lnTo>
                    <a:pt x="974090" y="618871"/>
                  </a:lnTo>
                  <a:lnTo>
                    <a:pt x="975487" y="628269"/>
                  </a:lnTo>
                  <a:lnTo>
                    <a:pt x="981202" y="633857"/>
                  </a:lnTo>
                  <a:lnTo>
                    <a:pt x="986790" y="639572"/>
                  </a:lnTo>
                  <a:lnTo>
                    <a:pt x="994537" y="642747"/>
                  </a:lnTo>
                  <a:lnTo>
                    <a:pt x="1001141" y="647192"/>
                  </a:lnTo>
                  <a:lnTo>
                    <a:pt x="1005586" y="653923"/>
                  </a:lnTo>
                  <a:lnTo>
                    <a:pt x="1011301" y="659892"/>
                  </a:lnTo>
                  <a:lnTo>
                    <a:pt x="1014476" y="667258"/>
                  </a:lnTo>
                  <a:lnTo>
                    <a:pt x="1018345" y="677044"/>
                  </a:lnTo>
                  <a:lnTo>
                    <a:pt x="1021619" y="687070"/>
                  </a:lnTo>
                  <a:lnTo>
                    <a:pt x="1024655" y="697190"/>
                  </a:lnTo>
                  <a:lnTo>
                    <a:pt x="1027811" y="707263"/>
                  </a:lnTo>
                  <a:lnTo>
                    <a:pt x="1034541" y="727329"/>
                  </a:lnTo>
                  <a:lnTo>
                    <a:pt x="1037891" y="737830"/>
                  </a:lnTo>
                  <a:lnTo>
                    <a:pt x="1041812" y="748760"/>
                  </a:lnTo>
                  <a:lnTo>
                    <a:pt x="1047115" y="758975"/>
                  </a:lnTo>
                  <a:lnTo>
                    <a:pt x="1054608" y="767334"/>
                  </a:lnTo>
                  <a:lnTo>
                    <a:pt x="1060069" y="771779"/>
                  </a:lnTo>
                  <a:lnTo>
                    <a:pt x="1067943" y="771779"/>
                  </a:lnTo>
                  <a:lnTo>
                    <a:pt x="1074547" y="773938"/>
                  </a:lnTo>
                  <a:lnTo>
                    <a:pt x="1089438" y="796428"/>
                  </a:lnTo>
                  <a:lnTo>
                    <a:pt x="1091108" y="799046"/>
                  </a:lnTo>
                  <a:lnTo>
                    <a:pt x="1086675" y="791956"/>
                  </a:lnTo>
                  <a:lnTo>
                    <a:pt x="1083258" y="785320"/>
                  </a:lnTo>
                  <a:lnTo>
                    <a:pt x="1087976" y="789304"/>
                  </a:lnTo>
                  <a:lnTo>
                    <a:pt x="1107948" y="814069"/>
                  </a:lnTo>
                  <a:lnTo>
                    <a:pt x="1115044" y="823749"/>
                  </a:lnTo>
                  <a:lnTo>
                    <a:pt x="1121664" y="833786"/>
                  </a:lnTo>
                  <a:lnTo>
                    <a:pt x="1128093" y="843966"/>
                  </a:lnTo>
                  <a:lnTo>
                    <a:pt x="1134618" y="854075"/>
                  </a:lnTo>
                  <a:lnTo>
                    <a:pt x="1139063" y="860679"/>
                  </a:lnTo>
                  <a:lnTo>
                    <a:pt x="1145413" y="866521"/>
                  </a:lnTo>
                  <a:lnTo>
                    <a:pt x="1147953" y="874141"/>
                  </a:lnTo>
                  <a:lnTo>
                    <a:pt x="1155065" y="899533"/>
                  </a:lnTo>
                  <a:lnTo>
                    <a:pt x="1157986" y="910780"/>
                  </a:lnTo>
                  <a:lnTo>
                    <a:pt x="1164240" y="915360"/>
                  </a:lnTo>
                  <a:lnTo>
                    <a:pt x="1181354" y="920750"/>
                  </a:lnTo>
                  <a:lnTo>
                    <a:pt x="1187021" y="939472"/>
                  </a:lnTo>
                  <a:lnTo>
                    <a:pt x="1188021" y="940800"/>
                  </a:lnTo>
                  <a:lnTo>
                    <a:pt x="1229756" y="965961"/>
                  </a:lnTo>
                  <a:lnTo>
                    <a:pt x="1255776" y="1001903"/>
                  </a:lnTo>
                  <a:lnTo>
                    <a:pt x="1261491" y="1007491"/>
                  </a:lnTo>
                  <a:lnTo>
                    <a:pt x="1267206" y="1013206"/>
                  </a:lnTo>
                  <a:lnTo>
                    <a:pt x="1274826" y="1016381"/>
                  </a:lnTo>
                  <a:lnTo>
                    <a:pt x="1281557" y="1020826"/>
                  </a:lnTo>
                  <a:lnTo>
                    <a:pt x="1286002" y="1027557"/>
                  </a:lnTo>
                  <a:lnTo>
                    <a:pt x="1289177" y="1035177"/>
                  </a:lnTo>
                  <a:lnTo>
                    <a:pt x="1294892" y="1040891"/>
                  </a:lnTo>
                  <a:lnTo>
                    <a:pt x="1300480" y="1046607"/>
                  </a:lnTo>
                  <a:lnTo>
                    <a:pt x="1310640" y="1047496"/>
                  </a:lnTo>
                  <a:lnTo>
                    <a:pt x="1314831" y="1054227"/>
                  </a:lnTo>
                  <a:lnTo>
                    <a:pt x="1318682" y="1064121"/>
                  </a:lnTo>
                  <a:lnTo>
                    <a:pt x="1320593" y="1074991"/>
                  </a:lnTo>
                  <a:lnTo>
                    <a:pt x="1322957" y="1085480"/>
                  </a:lnTo>
                  <a:lnTo>
                    <a:pt x="1356240" y="1120592"/>
                  </a:lnTo>
                  <a:lnTo>
                    <a:pt x="1381633" y="1132078"/>
                  </a:lnTo>
                  <a:lnTo>
                    <a:pt x="1388237" y="1134364"/>
                  </a:lnTo>
                  <a:lnTo>
                    <a:pt x="1392682" y="1140968"/>
                  </a:lnTo>
                  <a:lnTo>
                    <a:pt x="1395349" y="1149350"/>
                  </a:lnTo>
                  <a:lnTo>
                    <a:pt x="1401699" y="1154303"/>
                  </a:lnTo>
                  <a:lnTo>
                    <a:pt x="1407160" y="1158748"/>
                  </a:lnTo>
                  <a:lnTo>
                    <a:pt x="1416685" y="1156081"/>
                  </a:lnTo>
                  <a:lnTo>
                    <a:pt x="1421638" y="1161034"/>
                  </a:lnTo>
                  <a:lnTo>
                    <a:pt x="1426591" y="1165987"/>
                  </a:lnTo>
                  <a:lnTo>
                    <a:pt x="1424432" y="1175131"/>
                  </a:lnTo>
                  <a:lnTo>
                    <a:pt x="1428369" y="1180973"/>
                  </a:lnTo>
                  <a:lnTo>
                    <a:pt x="1432877" y="1186376"/>
                  </a:lnTo>
                  <a:lnTo>
                    <a:pt x="1438148" y="1191148"/>
                  </a:lnTo>
                  <a:lnTo>
                    <a:pt x="1443513" y="1195849"/>
                  </a:lnTo>
                  <a:lnTo>
                    <a:pt x="1448308" y="1201039"/>
                  </a:lnTo>
                  <a:lnTo>
                    <a:pt x="1455423" y="1210772"/>
                  </a:lnTo>
                  <a:lnTo>
                    <a:pt x="1462087" y="1220803"/>
                  </a:lnTo>
                  <a:lnTo>
                    <a:pt x="1468560" y="1230953"/>
                  </a:lnTo>
                  <a:lnTo>
                    <a:pt x="1475105" y="1241044"/>
                  </a:lnTo>
                  <a:lnTo>
                    <a:pt x="1479550" y="1247775"/>
                  </a:lnTo>
                  <a:lnTo>
                    <a:pt x="1481709" y="1256665"/>
                  </a:lnTo>
                  <a:lnTo>
                    <a:pt x="1488440" y="1261110"/>
                  </a:lnTo>
                  <a:lnTo>
                    <a:pt x="1508379" y="1274445"/>
                  </a:lnTo>
                  <a:lnTo>
                    <a:pt x="1535176" y="1314450"/>
                  </a:lnTo>
                  <a:lnTo>
                    <a:pt x="1548511" y="1334516"/>
                  </a:lnTo>
                  <a:lnTo>
                    <a:pt x="1553696" y="1350928"/>
                  </a:lnTo>
                  <a:lnTo>
                    <a:pt x="1555797" y="1355232"/>
                  </a:lnTo>
                  <a:lnTo>
                    <a:pt x="1560923" y="1359179"/>
                  </a:lnTo>
                  <a:lnTo>
                    <a:pt x="1575181" y="1374521"/>
                  </a:lnTo>
                  <a:lnTo>
                    <a:pt x="1586972" y="1390384"/>
                  </a:lnTo>
                  <a:lnTo>
                    <a:pt x="1588547" y="1394555"/>
                  </a:lnTo>
                  <a:lnTo>
                    <a:pt x="1591790" y="1397059"/>
                  </a:lnTo>
                  <a:lnTo>
                    <a:pt x="1608582" y="1407922"/>
                  </a:lnTo>
                  <a:lnTo>
                    <a:pt x="1613027" y="1414526"/>
                  </a:lnTo>
                  <a:lnTo>
                    <a:pt x="1615821" y="1422654"/>
                  </a:lnTo>
                  <a:lnTo>
                    <a:pt x="1621917" y="1427861"/>
                  </a:lnTo>
                  <a:lnTo>
                    <a:pt x="1633257" y="1436475"/>
                  </a:lnTo>
                  <a:lnTo>
                    <a:pt x="1646443" y="1445148"/>
                  </a:lnTo>
                  <a:lnTo>
                    <a:pt x="1657367" y="1451846"/>
                  </a:lnTo>
                  <a:lnTo>
                    <a:pt x="1661922" y="1454531"/>
                  </a:lnTo>
                  <a:lnTo>
                    <a:pt x="1674383" y="1473805"/>
                  </a:lnTo>
                  <a:lnTo>
                    <a:pt x="1675606" y="1472612"/>
                  </a:lnTo>
                  <a:lnTo>
                    <a:pt x="1683353" y="1470729"/>
                  </a:lnTo>
                  <a:lnTo>
                    <a:pt x="1715389" y="1487932"/>
                  </a:lnTo>
                  <a:lnTo>
                    <a:pt x="1721993" y="1492377"/>
                  </a:lnTo>
                  <a:lnTo>
                    <a:pt x="1728089" y="1498092"/>
                  </a:lnTo>
                  <a:lnTo>
                    <a:pt x="1735327" y="1501267"/>
                  </a:lnTo>
                  <a:lnTo>
                    <a:pt x="1747010" y="1505761"/>
                  </a:lnTo>
                  <a:lnTo>
                    <a:pt x="1760204" y="1510077"/>
                  </a:lnTo>
                  <a:lnTo>
                    <a:pt x="1770993" y="1513322"/>
                  </a:lnTo>
                  <a:lnTo>
                    <a:pt x="1775460" y="1514602"/>
                  </a:lnTo>
                  <a:lnTo>
                    <a:pt x="1779905" y="1521333"/>
                  </a:lnTo>
                  <a:lnTo>
                    <a:pt x="1782445" y="1529588"/>
                  </a:lnTo>
                  <a:lnTo>
                    <a:pt x="1788795" y="1534668"/>
                  </a:lnTo>
                  <a:lnTo>
                    <a:pt x="1794256" y="1538986"/>
                  </a:lnTo>
                  <a:lnTo>
                    <a:pt x="1802511" y="1538224"/>
                  </a:lnTo>
                  <a:lnTo>
                    <a:pt x="1808733" y="1541272"/>
                  </a:lnTo>
                  <a:lnTo>
                    <a:pt x="1829774" y="1552979"/>
                  </a:lnTo>
                  <a:lnTo>
                    <a:pt x="1829323" y="1554734"/>
                  </a:lnTo>
                  <a:lnTo>
                    <a:pt x="1828611" y="1554773"/>
                  </a:lnTo>
                  <a:lnTo>
                    <a:pt x="1848866" y="1561338"/>
                  </a:lnTo>
                  <a:lnTo>
                    <a:pt x="1851025" y="1568069"/>
                  </a:lnTo>
                  <a:lnTo>
                    <a:pt x="1850517" y="1576451"/>
                  </a:lnTo>
                  <a:lnTo>
                    <a:pt x="1855470" y="1581404"/>
                  </a:lnTo>
                  <a:lnTo>
                    <a:pt x="1872855" y="1596693"/>
                  </a:lnTo>
                  <a:lnTo>
                    <a:pt x="1887489" y="1605137"/>
                  </a:lnTo>
                  <a:lnTo>
                    <a:pt x="1902815" y="1610032"/>
                  </a:lnTo>
                  <a:lnTo>
                    <a:pt x="1922272" y="1614678"/>
                  </a:lnTo>
                  <a:lnTo>
                    <a:pt x="1928876" y="1619123"/>
                  </a:lnTo>
                  <a:lnTo>
                    <a:pt x="1935099" y="1624457"/>
                  </a:lnTo>
                  <a:lnTo>
                    <a:pt x="1942211" y="1628013"/>
                  </a:lnTo>
                  <a:lnTo>
                    <a:pt x="1948561" y="1631188"/>
                  </a:lnTo>
                  <a:lnTo>
                    <a:pt x="1956181" y="1631314"/>
                  </a:lnTo>
                  <a:lnTo>
                    <a:pt x="1962277" y="1634744"/>
                  </a:lnTo>
                  <a:lnTo>
                    <a:pt x="1972349" y="1641465"/>
                  </a:lnTo>
                  <a:lnTo>
                    <a:pt x="1981898" y="1649079"/>
                  </a:lnTo>
                  <a:lnTo>
                    <a:pt x="1991637" y="1656193"/>
                  </a:lnTo>
                  <a:lnTo>
                    <a:pt x="2002282" y="1661414"/>
                  </a:lnTo>
                  <a:lnTo>
                    <a:pt x="2022348" y="1668145"/>
                  </a:lnTo>
                  <a:lnTo>
                    <a:pt x="2015744" y="1668145"/>
                  </a:lnTo>
                  <a:lnTo>
                    <a:pt x="2030737" y="1669623"/>
                  </a:lnTo>
                  <a:lnTo>
                    <a:pt x="2045779" y="1671018"/>
                  </a:lnTo>
                  <a:lnTo>
                    <a:pt x="2060821" y="1672627"/>
                  </a:lnTo>
                  <a:lnTo>
                    <a:pt x="2075814" y="1674749"/>
                  </a:lnTo>
                  <a:lnTo>
                    <a:pt x="2082673" y="1675892"/>
                  </a:lnTo>
                  <a:lnTo>
                    <a:pt x="2088895" y="1680083"/>
                  </a:lnTo>
                  <a:lnTo>
                    <a:pt x="2095754" y="1681480"/>
                  </a:lnTo>
                  <a:lnTo>
                    <a:pt x="2107396" y="1683494"/>
                  </a:lnTo>
                  <a:lnTo>
                    <a:pt x="2119074" y="1685115"/>
                  </a:lnTo>
                  <a:lnTo>
                    <a:pt x="2130776" y="1686569"/>
                  </a:lnTo>
                  <a:lnTo>
                    <a:pt x="2142490" y="1688083"/>
                  </a:lnTo>
                  <a:lnTo>
                    <a:pt x="2152723" y="1690953"/>
                  </a:lnTo>
                  <a:lnTo>
                    <a:pt x="2163111" y="1693513"/>
                  </a:lnTo>
                  <a:lnTo>
                    <a:pt x="2173190" y="1696692"/>
                  </a:lnTo>
                  <a:lnTo>
                    <a:pt x="2182495" y="1701419"/>
                  </a:lnTo>
                  <a:lnTo>
                    <a:pt x="2189226" y="1705864"/>
                  </a:lnTo>
                  <a:lnTo>
                    <a:pt x="2195449" y="1711198"/>
                  </a:lnTo>
                  <a:lnTo>
                    <a:pt x="2202561" y="1714754"/>
                  </a:lnTo>
                  <a:lnTo>
                    <a:pt x="2224063" y="1724193"/>
                  </a:lnTo>
                  <a:lnTo>
                    <a:pt x="2221801" y="1720834"/>
                  </a:lnTo>
                  <a:lnTo>
                    <a:pt x="2219920" y="1719451"/>
                  </a:lnTo>
                  <a:lnTo>
                    <a:pt x="2242566" y="1734820"/>
                  </a:lnTo>
                  <a:lnTo>
                    <a:pt x="2244852" y="1741551"/>
                  </a:lnTo>
                  <a:lnTo>
                    <a:pt x="2244344" y="1749933"/>
                  </a:lnTo>
                  <a:lnTo>
                    <a:pt x="2249297" y="1754886"/>
                  </a:lnTo>
                  <a:lnTo>
                    <a:pt x="2269355" y="1772158"/>
                  </a:lnTo>
                  <a:lnTo>
                    <a:pt x="2286412" y="1780667"/>
                  </a:lnTo>
                  <a:lnTo>
                    <a:pt x="2304946" y="1784604"/>
                  </a:lnTo>
                  <a:lnTo>
                    <a:pt x="2329434" y="1788160"/>
                  </a:lnTo>
                  <a:lnTo>
                    <a:pt x="2348738" y="1794637"/>
                  </a:lnTo>
                  <a:lnTo>
                    <a:pt x="2350865" y="1794589"/>
                  </a:lnTo>
                  <a:lnTo>
                    <a:pt x="2376170" y="1801495"/>
                  </a:lnTo>
                  <a:lnTo>
                    <a:pt x="2382901" y="1803527"/>
                  </a:lnTo>
                  <a:lnTo>
                    <a:pt x="2390013" y="1804797"/>
                  </a:lnTo>
                  <a:lnTo>
                    <a:pt x="2396109" y="1808226"/>
                  </a:lnTo>
                  <a:lnTo>
                    <a:pt x="2406183" y="1814947"/>
                  </a:lnTo>
                  <a:lnTo>
                    <a:pt x="2415746" y="1822561"/>
                  </a:lnTo>
                  <a:lnTo>
                    <a:pt x="2425523" y="1829675"/>
                  </a:lnTo>
                  <a:lnTo>
                    <a:pt x="2436241" y="1834895"/>
                  </a:lnTo>
                  <a:lnTo>
                    <a:pt x="2469852" y="1846191"/>
                  </a:lnTo>
                  <a:lnTo>
                    <a:pt x="2484125" y="1851086"/>
                  </a:lnTo>
                  <a:lnTo>
                    <a:pt x="2485240" y="1851525"/>
                  </a:lnTo>
                  <a:lnTo>
                    <a:pt x="2479373" y="1849453"/>
                  </a:lnTo>
                  <a:lnTo>
                    <a:pt x="2472702" y="1846815"/>
                  </a:lnTo>
                  <a:lnTo>
                    <a:pt x="2471406" y="1845558"/>
                  </a:lnTo>
                  <a:lnTo>
                    <a:pt x="2481661" y="1847625"/>
                  </a:lnTo>
                  <a:lnTo>
                    <a:pt x="2509647" y="1854962"/>
                  </a:lnTo>
                  <a:lnTo>
                    <a:pt x="2519755" y="1857974"/>
                  </a:lnTo>
                  <a:lnTo>
                    <a:pt x="2529744" y="1861343"/>
                  </a:lnTo>
                  <a:lnTo>
                    <a:pt x="2539686" y="1864856"/>
                  </a:lnTo>
                  <a:lnTo>
                    <a:pt x="2549652" y="1868297"/>
                  </a:lnTo>
                  <a:lnTo>
                    <a:pt x="2589657" y="1881632"/>
                  </a:lnTo>
                  <a:lnTo>
                    <a:pt x="2596388" y="1883791"/>
                  </a:lnTo>
                  <a:lnTo>
                    <a:pt x="2602738" y="1887601"/>
                  </a:lnTo>
                  <a:lnTo>
                    <a:pt x="2654565" y="1892750"/>
                  </a:lnTo>
                  <a:lnTo>
                    <a:pt x="2694197" y="1896969"/>
                  </a:lnTo>
                  <a:lnTo>
                    <a:pt x="2736469" y="1901698"/>
                  </a:lnTo>
                  <a:lnTo>
                    <a:pt x="2743209" y="1903283"/>
                  </a:lnTo>
                  <a:lnTo>
                    <a:pt x="2749915" y="1904857"/>
                  </a:lnTo>
                  <a:lnTo>
                    <a:pt x="2756596" y="1906502"/>
                  </a:lnTo>
                  <a:lnTo>
                    <a:pt x="2763266" y="1908302"/>
                  </a:lnTo>
                  <a:lnTo>
                    <a:pt x="2769997" y="1910207"/>
                  </a:lnTo>
                  <a:lnTo>
                    <a:pt x="2776474" y="1913255"/>
                  </a:lnTo>
                  <a:lnTo>
                    <a:pt x="2783205" y="1915033"/>
                  </a:lnTo>
                  <a:lnTo>
                    <a:pt x="2826642" y="1923242"/>
                  </a:lnTo>
                  <a:lnTo>
                    <a:pt x="2836703" y="1924669"/>
                  </a:lnTo>
                  <a:lnTo>
                    <a:pt x="2846716" y="1926262"/>
                  </a:lnTo>
                  <a:lnTo>
                    <a:pt x="2856611" y="1928368"/>
                  </a:lnTo>
                  <a:lnTo>
                    <a:pt x="2866792" y="1931273"/>
                  </a:lnTo>
                  <a:lnTo>
                    <a:pt x="2876819" y="1934654"/>
                  </a:lnTo>
                  <a:lnTo>
                    <a:pt x="2886775" y="1938226"/>
                  </a:lnTo>
                  <a:lnTo>
                    <a:pt x="2896743" y="1941702"/>
                  </a:lnTo>
                  <a:lnTo>
                    <a:pt x="2903347" y="1943862"/>
                  </a:lnTo>
                  <a:lnTo>
                    <a:pt x="2909824" y="1946910"/>
                  </a:lnTo>
                  <a:lnTo>
                    <a:pt x="2916682" y="1948307"/>
                  </a:lnTo>
                  <a:lnTo>
                    <a:pt x="2940940" y="1953085"/>
                  </a:lnTo>
                  <a:lnTo>
                    <a:pt x="2952067" y="1955577"/>
                  </a:lnTo>
                  <a:lnTo>
                    <a:pt x="2963884" y="1959451"/>
                  </a:lnTo>
                  <a:lnTo>
                    <a:pt x="2990215" y="1968373"/>
                  </a:lnTo>
                  <a:lnTo>
                    <a:pt x="3010154" y="1974977"/>
                  </a:lnTo>
                  <a:lnTo>
                    <a:pt x="3015021" y="1980219"/>
                  </a:lnTo>
                  <a:lnTo>
                    <a:pt x="3019758" y="1985581"/>
                  </a:lnTo>
                  <a:lnTo>
                    <a:pt x="3024709" y="1990657"/>
                  </a:lnTo>
                  <a:lnTo>
                    <a:pt x="3066796" y="2004663"/>
                  </a:lnTo>
                  <a:lnTo>
                    <a:pt x="3096895" y="2008377"/>
                  </a:lnTo>
                  <a:lnTo>
                    <a:pt x="3109608" y="2011104"/>
                  </a:lnTo>
                  <a:lnTo>
                    <a:pt x="3150362" y="2026158"/>
                  </a:lnTo>
                  <a:lnTo>
                    <a:pt x="3156331" y="2031873"/>
                  </a:lnTo>
                  <a:lnTo>
                    <a:pt x="3163697" y="2035048"/>
                  </a:lnTo>
                  <a:lnTo>
                    <a:pt x="3199780" y="2047414"/>
                  </a:lnTo>
                  <a:lnTo>
                    <a:pt x="3237103" y="2055114"/>
                  </a:lnTo>
                  <a:lnTo>
                    <a:pt x="3287426" y="2062210"/>
                  </a:lnTo>
                  <a:lnTo>
                    <a:pt x="3337179" y="2068449"/>
                  </a:lnTo>
                  <a:lnTo>
                    <a:pt x="3343910" y="2072894"/>
                  </a:lnTo>
                  <a:lnTo>
                    <a:pt x="3350133" y="2078227"/>
                  </a:lnTo>
                  <a:lnTo>
                    <a:pt x="3357245" y="2081783"/>
                  </a:lnTo>
                  <a:lnTo>
                    <a:pt x="3363595" y="2084958"/>
                  </a:lnTo>
                  <a:lnTo>
                    <a:pt x="3372358" y="2083435"/>
                  </a:lnTo>
                  <a:lnTo>
                    <a:pt x="3377311" y="2088514"/>
                  </a:lnTo>
                  <a:lnTo>
                    <a:pt x="3382264" y="2093468"/>
                  </a:lnTo>
                  <a:lnTo>
                    <a:pt x="3423705" y="2120151"/>
                  </a:lnTo>
                  <a:lnTo>
                    <a:pt x="3430651" y="2121789"/>
                  </a:lnTo>
                  <a:lnTo>
                    <a:pt x="3461710" y="2131710"/>
                  </a:lnTo>
                  <a:lnTo>
                    <a:pt x="3470529" y="2135060"/>
                  </a:lnTo>
                  <a:lnTo>
                    <a:pt x="3479442" y="2136790"/>
                  </a:lnTo>
                  <a:lnTo>
                    <a:pt x="3510788" y="2141855"/>
                  </a:lnTo>
                  <a:lnTo>
                    <a:pt x="3528353" y="2147760"/>
                  </a:lnTo>
                  <a:lnTo>
                    <a:pt x="3533394" y="2148998"/>
                  </a:lnTo>
                  <a:lnTo>
                    <a:pt x="3542149" y="2149998"/>
                  </a:lnTo>
                  <a:lnTo>
                    <a:pt x="3570859" y="2155190"/>
                  </a:lnTo>
                  <a:lnTo>
                    <a:pt x="3629648" y="2164553"/>
                  </a:lnTo>
                  <a:lnTo>
                    <a:pt x="3684270" y="2168525"/>
                  </a:lnTo>
                  <a:lnTo>
                    <a:pt x="3694755" y="2171090"/>
                  </a:lnTo>
                  <a:lnTo>
                    <a:pt x="3705574" y="2173144"/>
                  </a:lnTo>
                  <a:lnTo>
                    <a:pt x="3715773" y="2176222"/>
                  </a:lnTo>
                  <a:lnTo>
                    <a:pt x="3724402" y="2181860"/>
                  </a:lnTo>
                  <a:lnTo>
                    <a:pt x="3729142" y="2187192"/>
                  </a:lnTo>
                  <a:lnTo>
                    <a:pt x="3733752" y="2192702"/>
                  </a:lnTo>
                  <a:lnTo>
                    <a:pt x="3738671" y="2197808"/>
                  </a:lnTo>
                  <a:lnTo>
                    <a:pt x="3779934" y="2214141"/>
                  </a:lnTo>
                  <a:lnTo>
                    <a:pt x="3784473" y="2215261"/>
                  </a:lnTo>
                  <a:lnTo>
                    <a:pt x="3796899" y="2223625"/>
                  </a:lnTo>
                  <a:lnTo>
                    <a:pt x="3831082" y="2241931"/>
                  </a:lnTo>
                  <a:lnTo>
                    <a:pt x="3867640" y="2252950"/>
                  </a:lnTo>
                  <a:lnTo>
                    <a:pt x="3914671" y="2261546"/>
                  </a:lnTo>
                  <a:lnTo>
                    <a:pt x="3979330" y="2266249"/>
                  </a:lnTo>
                  <a:lnTo>
                    <a:pt x="4024757" y="2268601"/>
                  </a:lnTo>
                  <a:lnTo>
                    <a:pt x="4053861" y="2278721"/>
                  </a:lnTo>
                  <a:lnTo>
                    <a:pt x="4067476" y="2282412"/>
                  </a:lnTo>
                  <a:lnTo>
                    <a:pt x="4083067" y="2282531"/>
                  </a:lnTo>
                  <a:lnTo>
                    <a:pt x="4118102" y="2281936"/>
                  </a:lnTo>
                  <a:lnTo>
                    <a:pt x="4478528" y="2281936"/>
                  </a:lnTo>
                  <a:lnTo>
                    <a:pt x="4491863" y="2295271"/>
                  </a:lnTo>
                  <a:lnTo>
                    <a:pt x="4638802" y="2295271"/>
                  </a:lnTo>
                  <a:lnTo>
                    <a:pt x="4645406" y="2302002"/>
                  </a:lnTo>
                  <a:lnTo>
                    <a:pt x="4798949" y="2302002"/>
                  </a:lnTo>
                  <a:lnTo>
                    <a:pt x="4798949" y="2321941"/>
                  </a:lnTo>
                  <a:lnTo>
                    <a:pt x="5025898" y="2321941"/>
                  </a:lnTo>
                  <a:lnTo>
                    <a:pt x="5032502" y="2328672"/>
                  </a:lnTo>
                  <a:lnTo>
                    <a:pt x="6207252" y="2328672"/>
                  </a:lnTo>
                </a:path>
              </a:pathLst>
            </a:custGeom>
            <a:ln w="19811">
              <a:solidFill>
                <a:srgbClr val="FF0000"/>
              </a:solidFill>
            </a:ln>
          </p:spPr>
          <p:txBody>
            <a:bodyPr wrap="square" lIns="0" tIns="0" rIns="0" bIns="0" rtlCol="0"/>
            <a:lstStyle/>
            <a:p>
              <a:endParaRPr/>
            </a:p>
          </p:txBody>
        </p:sp>
        <p:sp>
          <p:nvSpPr>
            <p:cNvPr id="35" name="object 35"/>
            <p:cNvSpPr/>
            <p:nvPr/>
          </p:nvSpPr>
          <p:spPr>
            <a:xfrm>
              <a:off x="1188720" y="1114044"/>
              <a:ext cx="0" cy="140335"/>
            </a:xfrm>
            <a:custGeom>
              <a:avLst/>
              <a:gdLst/>
              <a:ahLst/>
              <a:cxnLst/>
              <a:rect l="l" t="t" r="r" b="b"/>
              <a:pathLst>
                <a:path h="140334">
                  <a:moveTo>
                    <a:pt x="0" y="0"/>
                  </a:moveTo>
                  <a:lnTo>
                    <a:pt x="0" y="140208"/>
                  </a:lnTo>
                </a:path>
              </a:pathLst>
            </a:custGeom>
            <a:ln w="12192">
              <a:solidFill>
                <a:srgbClr val="D67623"/>
              </a:solidFill>
            </a:ln>
          </p:spPr>
          <p:txBody>
            <a:bodyPr wrap="square" lIns="0" tIns="0" rIns="0" bIns="0" rtlCol="0"/>
            <a:lstStyle/>
            <a:p>
              <a:endParaRPr/>
            </a:p>
          </p:txBody>
        </p:sp>
        <p:sp>
          <p:nvSpPr>
            <p:cNvPr id="36" name="object 36"/>
            <p:cNvSpPr/>
            <p:nvPr/>
          </p:nvSpPr>
          <p:spPr>
            <a:xfrm>
              <a:off x="1287780" y="1159764"/>
              <a:ext cx="0" cy="140335"/>
            </a:xfrm>
            <a:custGeom>
              <a:avLst/>
              <a:gdLst/>
              <a:ahLst/>
              <a:cxnLst/>
              <a:rect l="l" t="t" r="r" b="b"/>
              <a:pathLst>
                <a:path h="140334">
                  <a:moveTo>
                    <a:pt x="0" y="0"/>
                  </a:moveTo>
                  <a:lnTo>
                    <a:pt x="0" y="140208"/>
                  </a:lnTo>
                </a:path>
              </a:pathLst>
            </a:custGeom>
            <a:ln w="12192">
              <a:solidFill>
                <a:srgbClr val="D67623"/>
              </a:solidFill>
            </a:ln>
          </p:spPr>
          <p:txBody>
            <a:bodyPr wrap="square" lIns="0" tIns="0" rIns="0" bIns="0" rtlCol="0"/>
            <a:lstStyle/>
            <a:p>
              <a:endParaRPr/>
            </a:p>
          </p:txBody>
        </p:sp>
        <p:sp>
          <p:nvSpPr>
            <p:cNvPr id="37" name="object 37"/>
            <p:cNvSpPr/>
            <p:nvPr/>
          </p:nvSpPr>
          <p:spPr>
            <a:xfrm>
              <a:off x="1639824" y="1339596"/>
              <a:ext cx="0" cy="140335"/>
            </a:xfrm>
            <a:custGeom>
              <a:avLst/>
              <a:gdLst/>
              <a:ahLst/>
              <a:cxnLst/>
              <a:rect l="l" t="t" r="r" b="b"/>
              <a:pathLst>
                <a:path h="140334">
                  <a:moveTo>
                    <a:pt x="0" y="0"/>
                  </a:moveTo>
                  <a:lnTo>
                    <a:pt x="0" y="140208"/>
                  </a:lnTo>
                </a:path>
              </a:pathLst>
            </a:custGeom>
            <a:ln w="12192">
              <a:solidFill>
                <a:srgbClr val="D67623"/>
              </a:solidFill>
            </a:ln>
          </p:spPr>
          <p:txBody>
            <a:bodyPr wrap="square" lIns="0" tIns="0" rIns="0" bIns="0" rtlCol="0"/>
            <a:lstStyle/>
            <a:p>
              <a:endParaRPr/>
            </a:p>
          </p:txBody>
        </p:sp>
        <p:sp>
          <p:nvSpPr>
            <p:cNvPr id="38" name="object 38"/>
            <p:cNvSpPr/>
            <p:nvPr/>
          </p:nvSpPr>
          <p:spPr>
            <a:xfrm>
              <a:off x="1705356" y="1365504"/>
              <a:ext cx="0" cy="140335"/>
            </a:xfrm>
            <a:custGeom>
              <a:avLst/>
              <a:gdLst/>
              <a:ahLst/>
              <a:cxnLst/>
              <a:rect l="l" t="t" r="r" b="b"/>
              <a:pathLst>
                <a:path h="140334">
                  <a:moveTo>
                    <a:pt x="0" y="0"/>
                  </a:moveTo>
                  <a:lnTo>
                    <a:pt x="0" y="140208"/>
                  </a:lnTo>
                </a:path>
              </a:pathLst>
            </a:custGeom>
            <a:ln w="12192">
              <a:solidFill>
                <a:srgbClr val="D67623"/>
              </a:solidFill>
            </a:ln>
          </p:spPr>
          <p:txBody>
            <a:bodyPr wrap="square" lIns="0" tIns="0" rIns="0" bIns="0" rtlCol="0"/>
            <a:lstStyle/>
            <a:p>
              <a:endParaRPr/>
            </a:p>
          </p:txBody>
        </p:sp>
        <p:sp>
          <p:nvSpPr>
            <p:cNvPr id="39" name="object 39"/>
            <p:cNvSpPr/>
            <p:nvPr/>
          </p:nvSpPr>
          <p:spPr>
            <a:xfrm>
              <a:off x="2993136" y="2673096"/>
              <a:ext cx="0" cy="140335"/>
            </a:xfrm>
            <a:custGeom>
              <a:avLst/>
              <a:gdLst/>
              <a:ahLst/>
              <a:cxnLst/>
              <a:rect l="l" t="t" r="r" b="b"/>
              <a:pathLst>
                <a:path h="140335">
                  <a:moveTo>
                    <a:pt x="0" y="0"/>
                  </a:moveTo>
                  <a:lnTo>
                    <a:pt x="0" y="140208"/>
                  </a:lnTo>
                </a:path>
              </a:pathLst>
            </a:custGeom>
            <a:ln w="12192">
              <a:solidFill>
                <a:srgbClr val="D67623"/>
              </a:solidFill>
            </a:ln>
          </p:spPr>
          <p:txBody>
            <a:bodyPr wrap="square" lIns="0" tIns="0" rIns="0" bIns="0" rtlCol="0"/>
            <a:lstStyle/>
            <a:p>
              <a:endParaRPr/>
            </a:p>
          </p:txBody>
        </p:sp>
        <p:sp>
          <p:nvSpPr>
            <p:cNvPr id="40" name="object 40"/>
            <p:cNvSpPr/>
            <p:nvPr/>
          </p:nvSpPr>
          <p:spPr>
            <a:xfrm>
              <a:off x="3518915" y="2926079"/>
              <a:ext cx="0" cy="140335"/>
            </a:xfrm>
            <a:custGeom>
              <a:avLst/>
              <a:gdLst/>
              <a:ahLst/>
              <a:cxnLst/>
              <a:rect l="l" t="t" r="r" b="b"/>
              <a:pathLst>
                <a:path h="140335">
                  <a:moveTo>
                    <a:pt x="0" y="0"/>
                  </a:moveTo>
                  <a:lnTo>
                    <a:pt x="0" y="140208"/>
                  </a:lnTo>
                </a:path>
              </a:pathLst>
            </a:custGeom>
            <a:ln w="12192">
              <a:solidFill>
                <a:srgbClr val="D67623"/>
              </a:solidFill>
            </a:ln>
          </p:spPr>
          <p:txBody>
            <a:bodyPr wrap="square" lIns="0" tIns="0" rIns="0" bIns="0" rtlCol="0"/>
            <a:lstStyle/>
            <a:p>
              <a:endParaRPr/>
            </a:p>
          </p:txBody>
        </p:sp>
        <p:sp>
          <p:nvSpPr>
            <p:cNvPr id="41" name="object 41"/>
            <p:cNvSpPr/>
            <p:nvPr/>
          </p:nvSpPr>
          <p:spPr>
            <a:xfrm>
              <a:off x="6088379" y="3438144"/>
              <a:ext cx="0" cy="140335"/>
            </a:xfrm>
            <a:custGeom>
              <a:avLst/>
              <a:gdLst/>
              <a:ahLst/>
              <a:cxnLst/>
              <a:rect l="l" t="t" r="r" b="b"/>
              <a:pathLst>
                <a:path h="140335">
                  <a:moveTo>
                    <a:pt x="0" y="0"/>
                  </a:moveTo>
                  <a:lnTo>
                    <a:pt x="0" y="140207"/>
                  </a:lnTo>
                </a:path>
              </a:pathLst>
            </a:custGeom>
            <a:ln w="12192">
              <a:solidFill>
                <a:srgbClr val="D67623"/>
              </a:solidFill>
            </a:ln>
          </p:spPr>
          <p:txBody>
            <a:bodyPr wrap="square" lIns="0" tIns="0" rIns="0" bIns="0" rtlCol="0"/>
            <a:lstStyle/>
            <a:p>
              <a:endParaRPr/>
            </a:p>
          </p:txBody>
        </p:sp>
        <p:sp>
          <p:nvSpPr>
            <p:cNvPr id="42" name="object 42"/>
            <p:cNvSpPr/>
            <p:nvPr/>
          </p:nvSpPr>
          <p:spPr>
            <a:xfrm>
              <a:off x="6262116" y="3451860"/>
              <a:ext cx="0" cy="140335"/>
            </a:xfrm>
            <a:custGeom>
              <a:avLst/>
              <a:gdLst/>
              <a:ahLst/>
              <a:cxnLst/>
              <a:rect l="l" t="t" r="r" b="b"/>
              <a:pathLst>
                <a:path h="140335">
                  <a:moveTo>
                    <a:pt x="0" y="0"/>
                  </a:moveTo>
                  <a:lnTo>
                    <a:pt x="0" y="140208"/>
                  </a:lnTo>
                </a:path>
              </a:pathLst>
            </a:custGeom>
            <a:ln w="12192">
              <a:solidFill>
                <a:srgbClr val="D67623"/>
              </a:solidFill>
            </a:ln>
          </p:spPr>
          <p:txBody>
            <a:bodyPr wrap="square" lIns="0" tIns="0" rIns="0" bIns="0" rtlCol="0"/>
            <a:lstStyle/>
            <a:p>
              <a:endParaRPr/>
            </a:p>
          </p:txBody>
        </p:sp>
        <p:sp>
          <p:nvSpPr>
            <p:cNvPr id="43" name="object 43"/>
            <p:cNvSpPr/>
            <p:nvPr/>
          </p:nvSpPr>
          <p:spPr>
            <a:xfrm>
              <a:off x="6467855" y="3450336"/>
              <a:ext cx="0" cy="140335"/>
            </a:xfrm>
            <a:custGeom>
              <a:avLst/>
              <a:gdLst/>
              <a:ahLst/>
              <a:cxnLst/>
              <a:rect l="l" t="t" r="r" b="b"/>
              <a:pathLst>
                <a:path h="140335">
                  <a:moveTo>
                    <a:pt x="0" y="0"/>
                  </a:moveTo>
                  <a:lnTo>
                    <a:pt x="0" y="140208"/>
                  </a:lnTo>
                </a:path>
              </a:pathLst>
            </a:custGeom>
            <a:ln w="12192">
              <a:solidFill>
                <a:srgbClr val="D67623"/>
              </a:solidFill>
            </a:ln>
          </p:spPr>
          <p:txBody>
            <a:bodyPr wrap="square" lIns="0" tIns="0" rIns="0" bIns="0" rtlCol="0"/>
            <a:lstStyle/>
            <a:p>
              <a:endParaRPr/>
            </a:p>
          </p:txBody>
        </p:sp>
        <p:sp>
          <p:nvSpPr>
            <p:cNvPr id="44" name="object 44"/>
            <p:cNvSpPr/>
            <p:nvPr/>
          </p:nvSpPr>
          <p:spPr>
            <a:xfrm>
              <a:off x="6554723" y="3450336"/>
              <a:ext cx="0" cy="140335"/>
            </a:xfrm>
            <a:custGeom>
              <a:avLst/>
              <a:gdLst/>
              <a:ahLst/>
              <a:cxnLst/>
              <a:rect l="l" t="t" r="r" b="b"/>
              <a:pathLst>
                <a:path h="140335">
                  <a:moveTo>
                    <a:pt x="0" y="0"/>
                  </a:moveTo>
                  <a:lnTo>
                    <a:pt x="0" y="140208"/>
                  </a:lnTo>
                </a:path>
              </a:pathLst>
            </a:custGeom>
            <a:ln w="12192">
              <a:solidFill>
                <a:srgbClr val="D67623"/>
              </a:solidFill>
            </a:ln>
          </p:spPr>
          <p:txBody>
            <a:bodyPr wrap="square" lIns="0" tIns="0" rIns="0" bIns="0" rtlCol="0"/>
            <a:lstStyle/>
            <a:p>
              <a:endParaRPr/>
            </a:p>
          </p:txBody>
        </p:sp>
        <p:sp>
          <p:nvSpPr>
            <p:cNvPr id="45" name="object 45"/>
            <p:cNvSpPr/>
            <p:nvPr/>
          </p:nvSpPr>
          <p:spPr>
            <a:xfrm>
              <a:off x="6621779" y="3450336"/>
              <a:ext cx="0" cy="140335"/>
            </a:xfrm>
            <a:custGeom>
              <a:avLst/>
              <a:gdLst/>
              <a:ahLst/>
              <a:cxnLst/>
              <a:rect l="l" t="t" r="r" b="b"/>
              <a:pathLst>
                <a:path h="140335">
                  <a:moveTo>
                    <a:pt x="0" y="0"/>
                  </a:moveTo>
                  <a:lnTo>
                    <a:pt x="0" y="140208"/>
                  </a:lnTo>
                </a:path>
              </a:pathLst>
            </a:custGeom>
            <a:ln w="12192">
              <a:solidFill>
                <a:srgbClr val="D67623"/>
              </a:solidFill>
            </a:ln>
          </p:spPr>
          <p:txBody>
            <a:bodyPr wrap="square" lIns="0" tIns="0" rIns="0" bIns="0" rtlCol="0"/>
            <a:lstStyle/>
            <a:p>
              <a:endParaRPr/>
            </a:p>
          </p:txBody>
        </p:sp>
        <p:sp>
          <p:nvSpPr>
            <p:cNvPr id="46" name="object 46"/>
            <p:cNvSpPr/>
            <p:nvPr/>
          </p:nvSpPr>
          <p:spPr>
            <a:xfrm>
              <a:off x="6941819" y="3450336"/>
              <a:ext cx="0" cy="140335"/>
            </a:xfrm>
            <a:custGeom>
              <a:avLst/>
              <a:gdLst/>
              <a:ahLst/>
              <a:cxnLst/>
              <a:rect l="l" t="t" r="r" b="b"/>
              <a:pathLst>
                <a:path h="140335">
                  <a:moveTo>
                    <a:pt x="0" y="0"/>
                  </a:moveTo>
                  <a:lnTo>
                    <a:pt x="0" y="140208"/>
                  </a:lnTo>
                </a:path>
              </a:pathLst>
            </a:custGeom>
            <a:ln w="12192">
              <a:solidFill>
                <a:srgbClr val="D67623"/>
              </a:solidFill>
            </a:ln>
          </p:spPr>
          <p:txBody>
            <a:bodyPr wrap="square" lIns="0" tIns="0" rIns="0" bIns="0" rtlCol="0"/>
            <a:lstStyle/>
            <a:p>
              <a:endParaRPr/>
            </a:p>
          </p:txBody>
        </p:sp>
        <p:sp>
          <p:nvSpPr>
            <p:cNvPr id="47" name="object 47"/>
            <p:cNvSpPr/>
            <p:nvPr/>
          </p:nvSpPr>
          <p:spPr>
            <a:xfrm>
              <a:off x="6967728" y="3450336"/>
              <a:ext cx="0" cy="139065"/>
            </a:xfrm>
            <a:custGeom>
              <a:avLst/>
              <a:gdLst/>
              <a:ahLst/>
              <a:cxnLst/>
              <a:rect l="l" t="t" r="r" b="b"/>
              <a:pathLst>
                <a:path h="139064">
                  <a:moveTo>
                    <a:pt x="0" y="0"/>
                  </a:moveTo>
                  <a:lnTo>
                    <a:pt x="0" y="138684"/>
                  </a:lnTo>
                </a:path>
              </a:pathLst>
            </a:custGeom>
            <a:ln w="12192">
              <a:solidFill>
                <a:srgbClr val="D67623"/>
              </a:solidFill>
            </a:ln>
          </p:spPr>
          <p:txBody>
            <a:bodyPr wrap="square" lIns="0" tIns="0" rIns="0" bIns="0" rtlCol="0"/>
            <a:lstStyle/>
            <a:p>
              <a:endParaRPr/>
            </a:p>
          </p:txBody>
        </p:sp>
        <p:sp>
          <p:nvSpPr>
            <p:cNvPr id="48" name="object 48"/>
            <p:cNvSpPr/>
            <p:nvPr/>
          </p:nvSpPr>
          <p:spPr>
            <a:xfrm>
              <a:off x="7011923" y="3448811"/>
              <a:ext cx="0" cy="140335"/>
            </a:xfrm>
            <a:custGeom>
              <a:avLst/>
              <a:gdLst/>
              <a:ahLst/>
              <a:cxnLst/>
              <a:rect l="l" t="t" r="r" b="b"/>
              <a:pathLst>
                <a:path h="140335">
                  <a:moveTo>
                    <a:pt x="0" y="0"/>
                  </a:moveTo>
                  <a:lnTo>
                    <a:pt x="0" y="140208"/>
                  </a:lnTo>
                </a:path>
              </a:pathLst>
            </a:custGeom>
            <a:ln w="12192">
              <a:solidFill>
                <a:srgbClr val="D67623"/>
              </a:solidFill>
            </a:ln>
          </p:spPr>
          <p:txBody>
            <a:bodyPr wrap="square" lIns="0" tIns="0" rIns="0" bIns="0" rtlCol="0"/>
            <a:lstStyle/>
            <a:p>
              <a:endParaRPr/>
            </a:p>
          </p:txBody>
        </p:sp>
        <p:sp>
          <p:nvSpPr>
            <p:cNvPr id="49" name="object 49"/>
            <p:cNvSpPr/>
            <p:nvPr/>
          </p:nvSpPr>
          <p:spPr>
            <a:xfrm>
              <a:off x="7074408" y="3444239"/>
              <a:ext cx="0" cy="140335"/>
            </a:xfrm>
            <a:custGeom>
              <a:avLst/>
              <a:gdLst/>
              <a:ahLst/>
              <a:cxnLst/>
              <a:rect l="l" t="t" r="r" b="b"/>
              <a:pathLst>
                <a:path h="140335">
                  <a:moveTo>
                    <a:pt x="0" y="0"/>
                  </a:moveTo>
                  <a:lnTo>
                    <a:pt x="0" y="140208"/>
                  </a:lnTo>
                </a:path>
              </a:pathLst>
            </a:custGeom>
            <a:ln w="12192">
              <a:solidFill>
                <a:srgbClr val="D67623"/>
              </a:solidFill>
            </a:ln>
          </p:spPr>
          <p:txBody>
            <a:bodyPr wrap="square" lIns="0" tIns="0" rIns="0" bIns="0" rtlCol="0"/>
            <a:lstStyle/>
            <a:p>
              <a:endParaRPr/>
            </a:p>
          </p:txBody>
        </p:sp>
        <p:sp>
          <p:nvSpPr>
            <p:cNvPr id="50" name="object 50"/>
            <p:cNvSpPr/>
            <p:nvPr/>
          </p:nvSpPr>
          <p:spPr>
            <a:xfrm>
              <a:off x="7106411" y="3448811"/>
              <a:ext cx="0" cy="139065"/>
            </a:xfrm>
            <a:custGeom>
              <a:avLst/>
              <a:gdLst/>
              <a:ahLst/>
              <a:cxnLst/>
              <a:rect l="l" t="t" r="r" b="b"/>
              <a:pathLst>
                <a:path h="139064">
                  <a:moveTo>
                    <a:pt x="0" y="0"/>
                  </a:moveTo>
                  <a:lnTo>
                    <a:pt x="0" y="138684"/>
                  </a:lnTo>
                </a:path>
              </a:pathLst>
            </a:custGeom>
            <a:ln w="12192">
              <a:solidFill>
                <a:srgbClr val="D67623"/>
              </a:solidFill>
            </a:ln>
          </p:spPr>
          <p:txBody>
            <a:bodyPr wrap="square" lIns="0" tIns="0" rIns="0" bIns="0" rtlCol="0"/>
            <a:lstStyle/>
            <a:p>
              <a:endParaRPr/>
            </a:p>
          </p:txBody>
        </p:sp>
        <p:sp>
          <p:nvSpPr>
            <p:cNvPr id="51" name="object 51"/>
            <p:cNvSpPr/>
            <p:nvPr/>
          </p:nvSpPr>
          <p:spPr>
            <a:xfrm>
              <a:off x="7142987" y="3444239"/>
              <a:ext cx="0" cy="140335"/>
            </a:xfrm>
            <a:custGeom>
              <a:avLst/>
              <a:gdLst/>
              <a:ahLst/>
              <a:cxnLst/>
              <a:rect l="l" t="t" r="r" b="b"/>
              <a:pathLst>
                <a:path h="140335">
                  <a:moveTo>
                    <a:pt x="0" y="0"/>
                  </a:moveTo>
                  <a:lnTo>
                    <a:pt x="0" y="140208"/>
                  </a:lnTo>
                </a:path>
              </a:pathLst>
            </a:custGeom>
            <a:ln w="12192">
              <a:solidFill>
                <a:srgbClr val="D67623"/>
              </a:solidFill>
            </a:ln>
          </p:spPr>
          <p:txBody>
            <a:bodyPr wrap="square" lIns="0" tIns="0" rIns="0" bIns="0" rtlCol="0"/>
            <a:lstStyle/>
            <a:p>
              <a:endParaRPr/>
            </a:p>
          </p:txBody>
        </p:sp>
        <p:sp>
          <p:nvSpPr>
            <p:cNvPr id="52" name="object 52"/>
            <p:cNvSpPr/>
            <p:nvPr/>
          </p:nvSpPr>
          <p:spPr>
            <a:xfrm>
              <a:off x="7174992" y="3448811"/>
              <a:ext cx="0" cy="139065"/>
            </a:xfrm>
            <a:custGeom>
              <a:avLst/>
              <a:gdLst/>
              <a:ahLst/>
              <a:cxnLst/>
              <a:rect l="l" t="t" r="r" b="b"/>
              <a:pathLst>
                <a:path h="139064">
                  <a:moveTo>
                    <a:pt x="0" y="0"/>
                  </a:moveTo>
                  <a:lnTo>
                    <a:pt x="0" y="138684"/>
                  </a:lnTo>
                </a:path>
              </a:pathLst>
            </a:custGeom>
            <a:ln w="12192">
              <a:solidFill>
                <a:srgbClr val="D67623"/>
              </a:solidFill>
            </a:ln>
          </p:spPr>
          <p:txBody>
            <a:bodyPr wrap="square" lIns="0" tIns="0" rIns="0" bIns="0" rtlCol="0"/>
            <a:lstStyle/>
            <a:p>
              <a:endParaRPr/>
            </a:p>
          </p:txBody>
        </p:sp>
        <p:sp>
          <p:nvSpPr>
            <p:cNvPr id="53" name="object 53"/>
            <p:cNvSpPr/>
            <p:nvPr/>
          </p:nvSpPr>
          <p:spPr>
            <a:xfrm>
              <a:off x="7264908" y="3456432"/>
              <a:ext cx="0" cy="140335"/>
            </a:xfrm>
            <a:custGeom>
              <a:avLst/>
              <a:gdLst/>
              <a:ahLst/>
              <a:cxnLst/>
              <a:rect l="l" t="t" r="r" b="b"/>
              <a:pathLst>
                <a:path h="140335">
                  <a:moveTo>
                    <a:pt x="0" y="0"/>
                  </a:moveTo>
                  <a:lnTo>
                    <a:pt x="0" y="140208"/>
                  </a:lnTo>
                </a:path>
              </a:pathLst>
            </a:custGeom>
            <a:ln w="12192">
              <a:solidFill>
                <a:srgbClr val="D67623"/>
              </a:solidFill>
            </a:ln>
          </p:spPr>
          <p:txBody>
            <a:bodyPr wrap="square" lIns="0" tIns="0" rIns="0" bIns="0" rtlCol="0"/>
            <a:lstStyle/>
            <a:p>
              <a:endParaRPr/>
            </a:p>
          </p:txBody>
        </p:sp>
        <p:sp>
          <p:nvSpPr>
            <p:cNvPr id="54" name="object 54"/>
            <p:cNvSpPr/>
            <p:nvPr/>
          </p:nvSpPr>
          <p:spPr>
            <a:xfrm>
              <a:off x="7368540" y="3456432"/>
              <a:ext cx="0" cy="140335"/>
            </a:xfrm>
            <a:custGeom>
              <a:avLst/>
              <a:gdLst/>
              <a:ahLst/>
              <a:cxnLst/>
              <a:rect l="l" t="t" r="r" b="b"/>
              <a:pathLst>
                <a:path h="140335">
                  <a:moveTo>
                    <a:pt x="0" y="0"/>
                  </a:moveTo>
                  <a:lnTo>
                    <a:pt x="0" y="140208"/>
                  </a:lnTo>
                </a:path>
              </a:pathLst>
            </a:custGeom>
            <a:ln w="12192">
              <a:solidFill>
                <a:srgbClr val="D67623"/>
              </a:solidFill>
            </a:ln>
          </p:spPr>
          <p:txBody>
            <a:bodyPr wrap="square" lIns="0" tIns="0" rIns="0" bIns="0" rtlCol="0"/>
            <a:lstStyle/>
            <a:p>
              <a:endParaRPr/>
            </a:p>
          </p:txBody>
        </p:sp>
        <p:sp>
          <p:nvSpPr>
            <p:cNvPr id="55" name="object 55"/>
            <p:cNvSpPr/>
            <p:nvPr/>
          </p:nvSpPr>
          <p:spPr>
            <a:xfrm>
              <a:off x="7394448" y="3454908"/>
              <a:ext cx="0" cy="140335"/>
            </a:xfrm>
            <a:custGeom>
              <a:avLst/>
              <a:gdLst/>
              <a:ahLst/>
              <a:cxnLst/>
              <a:rect l="l" t="t" r="r" b="b"/>
              <a:pathLst>
                <a:path h="140335">
                  <a:moveTo>
                    <a:pt x="0" y="0"/>
                  </a:moveTo>
                  <a:lnTo>
                    <a:pt x="0" y="140208"/>
                  </a:lnTo>
                </a:path>
              </a:pathLst>
            </a:custGeom>
            <a:ln w="12192">
              <a:solidFill>
                <a:srgbClr val="D67623"/>
              </a:solidFill>
            </a:ln>
          </p:spPr>
          <p:txBody>
            <a:bodyPr wrap="square" lIns="0" tIns="0" rIns="0" bIns="0" rtlCol="0"/>
            <a:lstStyle/>
            <a:p>
              <a:endParaRPr/>
            </a:p>
          </p:txBody>
        </p:sp>
        <p:sp>
          <p:nvSpPr>
            <p:cNvPr id="56" name="object 56"/>
            <p:cNvSpPr/>
            <p:nvPr/>
          </p:nvSpPr>
          <p:spPr>
            <a:xfrm>
              <a:off x="1178814" y="1178814"/>
              <a:ext cx="6818630" cy="2077720"/>
            </a:xfrm>
            <a:custGeom>
              <a:avLst/>
              <a:gdLst/>
              <a:ahLst/>
              <a:cxnLst/>
              <a:rect l="l" t="t" r="r" b="b"/>
              <a:pathLst>
                <a:path w="6818630" h="2077720">
                  <a:moveTo>
                    <a:pt x="0" y="0"/>
                  </a:moveTo>
                  <a:lnTo>
                    <a:pt x="10744" y="16138"/>
                  </a:lnTo>
                  <a:lnTo>
                    <a:pt x="19021" y="28622"/>
                  </a:lnTo>
                  <a:lnTo>
                    <a:pt x="28360" y="38701"/>
                  </a:lnTo>
                  <a:lnTo>
                    <a:pt x="42291" y="47625"/>
                  </a:lnTo>
                  <a:lnTo>
                    <a:pt x="47269" y="50038"/>
                  </a:lnTo>
                  <a:lnTo>
                    <a:pt x="52857" y="51053"/>
                  </a:lnTo>
                  <a:lnTo>
                    <a:pt x="58140" y="52832"/>
                  </a:lnTo>
                  <a:lnTo>
                    <a:pt x="89547" y="76454"/>
                  </a:lnTo>
                  <a:lnTo>
                    <a:pt x="95504" y="76835"/>
                  </a:lnTo>
                  <a:lnTo>
                    <a:pt x="100457" y="79248"/>
                  </a:lnTo>
                  <a:lnTo>
                    <a:pt x="106045" y="82169"/>
                  </a:lnTo>
                  <a:lnTo>
                    <a:pt x="109982" y="88773"/>
                  </a:lnTo>
                  <a:lnTo>
                    <a:pt x="116332" y="89916"/>
                  </a:lnTo>
                  <a:lnTo>
                    <a:pt x="134649" y="92247"/>
                  </a:lnTo>
                  <a:lnTo>
                    <a:pt x="153146" y="93424"/>
                  </a:lnTo>
                  <a:lnTo>
                    <a:pt x="171713" y="94148"/>
                  </a:lnTo>
                  <a:lnTo>
                    <a:pt x="190246" y="95123"/>
                  </a:lnTo>
                  <a:lnTo>
                    <a:pt x="195580" y="98679"/>
                  </a:lnTo>
                  <a:lnTo>
                    <a:pt x="202184" y="100711"/>
                  </a:lnTo>
                  <a:lnTo>
                    <a:pt x="206121" y="105664"/>
                  </a:lnTo>
                  <a:lnTo>
                    <a:pt x="209677" y="110109"/>
                  </a:lnTo>
                  <a:lnTo>
                    <a:pt x="207518" y="117602"/>
                  </a:lnTo>
                  <a:lnTo>
                    <a:pt x="211454" y="121539"/>
                  </a:lnTo>
                  <a:lnTo>
                    <a:pt x="215392" y="125476"/>
                  </a:lnTo>
                  <a:lnTo>
                    <a:pt x="222250" y="124332"/>
                  </a:lnTo>
                  <a:lnTo>
                    <a:pt x="227329" y="126873"/>
                  </a:lnTo>
                  <a:lnTo>
                    <a:pt x="242982" y="136907"/>
                  </a:lnTo>
                  <a:lnTo>
                    <a:pt x="240919" y="138191"/>
                  </a:lnTo>
                  <a:lnTo>
                    <a:pt x="247904" y="137785"/>
                  </a:lnTo>
                  <a:lnTo>
                    <a:pt x="290703" y="142748"/>
                  </a:lnTo>
                  <a:lnTo>
                    <a:pt x="337042" y="154384"/>
                  </a:lnTo>
                  <a:lnTo>
                    <a:pt x="357122" y="171376"/>
                  </a:lnTo>
                  <a:lnTo>
                    <a:pt x="359457" y="174450"/>
                  </a:lnTo>
                  <a:lnTo>
                    <a:pt x="363102" y="176214"/>
                  </a:lnTo>
                  <a:lnTo>
                    <a:pt x="375285" y="185039"/>
                  </a:lnTo>
                  <a:lnTo>
                    <a:pt x="384270" y="193178"/>
                  </a:lnTo>
                  <a:lnTo>
                    <a:pt x="385921" y="195675"/>
                  </a:lnTo>
                  <a:lnTo>
                    <a:pt x="388858" y="196790"/>
                  </a:lnTo>
                  <a:lnTo>
                    <a:pt x="401701" y="200787"/>
                  </a:lnTo>
                  <a:lnTo>
                    <a:pt x="407034" y="204343"/>
                  </a:lnTo>
                  <a:lnTo>
                    <a:pt x="412623" y="207390"/>
                  </a:lnTo>
                  <a:lnTo>
                    <a:pt x="417576" y="211454"/>
                  </a:lnTo>
                  <a:lnTo>
                    <a:pt x="421513" y="214503"/>
                  </a:lnTo>
                  <a:lnTo>
                    <a:pt x="423798" y="219456"/>
                  </a:lnTo>
                  <a:lnTo>
                    <a:pt x="428117" y="221996"/>
                  </a:lnTo>
                  <a:lnTo>
                    <a:pt x="432943" y="224917"/>
                  </a:lnTo>
                  <a:lnTo>
                    <a:pt x="438658" y="225552"/>
                  </a:lnTo>
                  <a:lnTo>
                    <a:pt x="443992" y="227329"/>
                  </a:lnTo>
                  <a:lnTo>
                    <a:pt x="475742" y="248411"/>
                  </a:lnTo>
                  <a:lnTo>
                    <a:pt x="480948" y="251968"/>
                  </a:lnTo>
                  <a:lnTo>
                    <a:pt x="485520" y="256921"/>
                  </a:lnTo>
                  <a:lnTo>
                    <a:pt x="491617" y="258953"/>
                  </a:lnTo>
                  <a:lnTo>
                    <a:pt x="528955" y="279654"/>
                  </a:lnTo>
                  <a:lnTo>
                    <a:pt x="533273" y="286131"/>
                  </a:lnTo>
                  <a:lnTo>
                    <a:pt x="539115" y="290703"/>
                  </a:lnTo>
                  <a:lnTo>
                    <a:pt x="554700" y="302652"/>
                  </a:lnTo>
                  <a:lnTo>
                    <a:pt x="564165" y="308864"/>
                  </a:lnTo>
                  <a:lnTo>
                    <a:pt x="573012" y="312598"/>
                  </a:lnTo>
                  <a:lnTo>
                    <a:pt x="586740" y="317119"/>
                  </a:lnTo>
                  <a:lnTo>
                    <a:pt x="595991" y="326487"/>
                  </a:lnTo>
                  <a:lnTo>
                    <a:pt x="601122" y="330057"/>
                  </a:lnTo>
                  <a:lnTo>
                    <a:pt x="609635" y="332460"/>
                  </a:lnTo>
                  <a:lnTo>
                    <a:pt x="629031" y="338328"/>
                  </a:lnTo>
                  <a:lnTo>
                    <a:pt x="639526" y="345503"/>
                  </a:lnTo>
                  <a:lnTo>
                    <a:pt x="644318" y="348583"/>
                  </a:lnTo>
                  <a:lnTo>
                    <a:pt x="649372" y="350472"/>
                  </a:lnTo>
                  <a:lnTo>
                    <a:pt x="660654" y="354076"/>
                  </a:lnTo>
                  <a:lnTo>
                    <a:pt x="664210" y="359410"/>
                  </a:lnTo>
                  <a:lnTo>
                    <a:pt x="699325" y="379791"/>
                  </a:lnTo>
                  <a:lnTo>
                    <a:pt x="702945" y="380619"/>
                  </a:lnTo>
                  <a:lnTo>
                    <a:pt x="709376" y="387092"/>
                  </a:lnTo>
                  <a:lnTo>
                    <a:pt x="714867" y="392303"/>
                  </a:lnTo>
                  <a:lnTo>
                    <a:pt x="721000" y="396942"/>
                  </a:lnTo>
                  <a:lnTo>
                    <a:pt x="729361" y="401701"/>
                  </a:lnTo>
                  <a:lnTo>
                    <a:pt x="734441" y="404241"/>
                  </a:lnTo>
                  <a:lnTo>
                    <a:pt x="740410" y="404241"/>
                  </a:lnTo>
                  <a:lnTo>
                    <a:pt x="745236" y="407034"/>
                  </a:lnTo>
                  <a:lnTo>
                    <a:pt x="776986" y="428117"/>
                  </a:lnTo>
                  <a:lnTo>
                    <a:pt x="788060" y="445138"/>
                  </a:lnTo>
                  <a:lnTo>
                    <a:pt x="787574" y="443992"/>
                  </a:lnTo>
                  <a:lnTo>
                    <a:pt x="788398" y="441511"/>
                  </a:lnTo>
                  <a:lnTo>
                    <a:pt x="803402" y="454533"/>
                  </a:lnTo>
                  <a:lnTo>
                    <a:pt x="807847" y="459105"/>
                  </a:lnTo>
                  <a:lnTo>
                    <a:pt x="808609" y="467106"/>
                  </a:lnTo>
                  <a:lnTo>
                    <a:pt x="813943" y="470408"/>
                  </a:lnTo>
                  <a:lnTo>
                    <a:pt x="821439" y="474091"/>
                  </a:lnTo>
                  <a:lnTo>
                    <a:pt x="829437" y="476631"/>
                  </a:lnTo>
                  <a:lnTo>
                    <a:pt x="837624" y="478694"/>
                  </a:lnTo>
                  <a:lnTo>
                    <a:pt x="845693" y="480948"/>
                  </a:lnTo>
                  <a:lnTo>
                    <a:pt x="861568" y="486283"/>
                  </a:lnTo>
                  <a:lnTo>
                    <a:pt x="866775" y="488061"/>
                  </a:lnTo>
                  <a:lnTo>
                    <a:pt x="872744" y="488442"/>
                  </a:lnTo>
                  <a:lnTo>
                    <a:pt x="877443" y="491617"/>
                  </a:lnTo>
                  <a:lnTo>
                    <a:pt x="882650" y="495045"/>
                  </a:lnTo>
                  <a:lnTo>
                    <a:pt x="887476" y="499491"/>
                  </a:lnTo>
                  <a:lnTo>
                    <a:pt x="924941" y="512698"/>
                  </a:lnTo>
                  <a:lnTo>
                    <a:pt x="926719" y="518033"/>
                  </a:lnTo>
                  <a:lnTo>
                    <a:pt x="926719" y="524256"/>
                  </a:lnTo>
                  <a:lnTo>
                    <a:pt x="930275" y="528574"/>
                  </a:lnTo>
                  <a:lnTo>
                    <a:pt x="934212" y="533527"/>
                  </a:lnTo>
                  <a:lnTo>
                    <a:pt x="970565" y="570468"/>
                  </a:lnTo>
                  <a:lnTo>
                    <a:pt x="981229" y="586464"/>
                  </a:lnTo>
                  <a:lnTo>
                    <a:pt x="988441" y="597281"/>
                  </a:lnTo>
                  <a:lnTo>
                    <a:pt x="991869" y="602488"/>
                  </a:lnTo>
                  <a:lnTo>
                    <a:pt x="994537" y="608584"/>
                  </a:lnTo>
                  <a:lnTo>
                    <a:pt x="998982" y="613156"/>
                  </a:lnTo>
                  <a:lnTo>
                    <a:pt x="1004316" y="618363"/>
                  </a:lnTo>
                  <a:lnTo>
                    <a:pt x="1010031" y="623189"/>
                  </a:lnTo>
                  <a:lnTo>
                    <a:pt x="1014857" y="629031"/>
                  </a:lnTo>
                  <a:lnTo>
                    <a:pt x="1022774" y="640478"/>
                  </a:lnTo>
                  <a:lnTo>
                    <a:pt x="1030478" y="652891"/>
                  </a:lnTo>
                  <a:lnTo>
                    <a:pt x="1039610" y="663946"/>
                  </a:lnTo>
                  <a:lnTo>
                    <a:pt x="1051814" y="671322"/>
                  </a:lnTo>
                  <a:lnTo>
                    <a:pt x="1072562" y="678033"/>
                  </a:lnTo>
                  <a:lnTo>
                    <a:pt x="1066355" y="676148"/>
                  </a:lnTo>
                  <a:lnTo>
                    <a:pt x="1103249" y="694118"/>
                  </a:lnTo>
                  <a:lnTo>
                    <a:pt x="1115314" y="697738"/>
                  </a:lnTo>
                  <a:lnTo>
                    <a:pt x="1118743" y="702945"/>
                  </a:lnTo>
                  <a:lnTo>
                    <a:pt x="1120902" y="709549"/>
                  </a:lnTo>
                  <a:lnTo>
                    <a:pt x="1125855" y="713486"/>
                  </a:lnTo>
                  <a:lnTo>
                    <a:pt x="1130173" y="717042"/>
                  </a:lnTo>
                  <a:lnTo>
                    <a:pt x="1137793" y="714883"/>
                  </a:lnTo>
                  <a:lnTo>
                    <a:pt x="1141730" y="718820"/>
                  </a:lnTo>
                  <a:lnTo>
                    <a:pt x="1145667" y="722757"/>
                  </a:lnTo>
                  <a:lnTo>
                    <a:pt x="1143508" y="730377"/>
                  </a:lnTo>
                  <a:lnTo>
                    <a:pt x="1146937" y="734695"/>
                  </a:lnTo>
                  <a:lnTo>
                    <a:pt x="1150874" y="739648"/>
                  </a:lnTo>
                  <a:lnTo>
                    <a:pt x="1157478" y="741680"/>
                  </a:lnTo>
                  <a:lnTo>
                    <a:pt x="1162812" y="745236"/>
                  </a:lnTo>
                  <a:lnTo>
                    <a:pt x="1166368" y="750570"/>
                  </a:lnTo>
                  <a:lnTo>
                    <a:pt x="1168654" y="756920"/>
                  </a:lnTo>
                  <a:lnTo>
                    <a:pt x="1173353" y="761111"/>
                  </a:lnTo>
                  <a:lnTo>
                    <a:pt x="1180903" y="766960"/>
                  </a:lnTo>
                  <a:lnTo>
                    <a:pt x="1188894" y="772191"/>
                  </a:lnTo>
                  <a:lnTo>
                    <a:pt x="1197052" y="777184"/>
                  </a:lnTo>
                  <a:lnTo>
                    <a:pt x="1205103" y="782320"/>
                  </a:lnTo>
                  <a:lnTo>
                    <a:pt x="1210437" y="785749"/>
                  </a:lnTo>
                  <a:lnTo>
                    <a:pt x="1216533" y="788289"/>
                  </a:lnTo>
                  <a:lnTo>
                    <a:pt x="1220978" y="792861"/>
                  </a:lnTo>
                  <a:lnTo>
                    <a:pt x="1226312" y="798068"/>
                  </a:lnTo>
                  <a:lnTo>
                    <a:pt x="1230757" y="804291"/>
                  </a:lnTo>
                  <a:lnTo>
                    <a:pt x="1236853" y="808736"/>
                  </a:lnTo>
                  <a:lnTo>
                    <a:pt x="1245627" y="814018"/>
                  </a:lnTo>
                  <a:lnTo>
                    <a:pt x="1254760" y="818038"/>
                  </a:lnTo>
                  <a:lnTo>
                    <a:pt x="1264177" y="821344"/>
                  </a:lnTo>
                  <a:lnTo>
                    <a:pt x="1273810" y="824484"/>
                  </a:lnTo>
                  <a:lnTo>
                    <a:pt x="1279144" y="828040"/>
                  </a:lnTo>
                  <a:lnTo>
                    <a:pt x="1317902" y="844671"/>
                  </a:lnTo>
                  <a:lnTo>
                    <a:pt x="1321435" y="845693"/>
                  </a:lnTo>
                  <a:lnTo>
                    <a:pt x="1324864" y="851027"/>
                  </a:lnTo>
                  <a:lnTo>
                    <a:pt x="1355586" y="869783"/>
                  </a:lnTo>
                  <a:lnTo>
                    <a:pt x="1363726" y="872109"/>
                  </a:lnTo>
                  <a:lnTo>
                    <a:pt x="1395349" y="882650"/>
                  </a:lnTo>
                  <a:lnTo>
                    <a:pt x="1411224" y="887984"/>
                  </a:lnTo>
                  <a:lnTo>
                    <a:pt x="1427099" y="893191"/>
                  </a:lnTo>
                  <a:lnTo>
                    <a:pt x="1443722" y="910310"/>
                  </a:lnTo>
                  <a:lnTo>
                    <a:pt x="1443440" y="907067"/>
                  </a:lnTo>
                  <a:lnTo>
                    <a:pt x="1458849" y="914400"/>
                  </a:lnTo>
                  <a:lnTo>
                    <a:pt x="1463040" y="916940"/>
                  </a:lnTo>
                  <a:lnTo>
                    <a:pt x="1465453" y="921893"/>
                  </a:lnTo>
                  <a:lnTo>
                    <a:pt x="1469390" y="924941"/>
                  </a:lnTo>
                  <a:lnTo>
                    <a:pt x="1474343" y="928878"/>
                  </a:lnTo>
                  <a:lnTo>
                    <a:pt x="1479931" y="932053"/>
                  </a:lnTo>
                  <a:lnTo>
                    <a:pt x="1485265" y="935482"/>
                  </a:lnTo>
                  <a:lnTo>
                    <a:pt x="1496321" y="952505"/>
                  </a:lnTo>
                  <a:lnTo>
                    <a:pt x="1495806" y="951372"/>
                  </a:lnTo>
                  <a:lnTo>
                    <a:pt x="1496623" y="948930"/>
                  </a:lnTo>
                  <a:lnTo>
                    <a:pt x="1511681" y="962025"/>
                  </a:lnTo>
                  <a:lnTo>
                    <a:pt x="1516126" y="966469"/>
                  </a:lnTo>
                  <a:lnTo>
                    <a:pt x="1518666" y="972566"/>
                  </a:lnTo>
                  <a:lnTo>
                    <a:pt x="1522222" y="977772"/>
                  </a:lnTo>
                  <a:lnTo>
                    <a:pt x="1524000" y="983107"/>
                  </a:lnTo>
                  <a:lnTo>
                    <a:pt x="1523619" y="989711"/>
                  </a:lnTo>
                  <a:lnTo>
                    <a:pt x="1527556" y="993647"/>
                  </a:lnTo>
                  <a:lnTo>
                    <a:pt x="1536301" y="1000765"/>
                  </a:lnTo>
                  <a:lnTo>
                    <a:pt x="1546748" y="1007633"/>
                  </a:lnTo>
                  <a:lnTo>
                    <a:pt x="1555505" y="1012811"/>
                  </a:lnTo>
                  <a:lnTo>
                    <a:pt x="1559179" y="1014857"/>
                  </a:lnTo>
                  <a:lnTo>
                    <a:pt x="1564278" y="1031003"/>
                  </a:lnTo>
                  <a:lnTo>
                    <a:pt x="1564544" y="1030208"/>
                  </a:lnTo>
                  <a:lnTo>
                    <a:pt x="1567430" y="1028340"/>
                  </a:lnTo>
                  <a:lnTo>
                    <a:pt x="1580388" y="1041272"/>
                  </a:lnTo>
                  <a:lnTo>
                    <a:pt x="1586565" y="1052395"/>
                  </a:lnTo>
                  <a:lnTo>
                    <a:pt x="1585420" y="1057671"/>
                  </a:lnTo>
                  <a:lnTo>
                    <a:pt x="1585727" y="1062686"/>
                  </a:lnTo>
                  <a:lnTo>
                    <a:pt x="1596263" y="1073023"/>
                  </a:lnTo>
                  <a:lnTo>
                    <a:pt x="1600581" y="1076452"/>
                  </a:lnTo>
                  <a:lnTo>
                    <a:pt x="1606804" y="1076452"/>
                  </a:lnTo>
                  <a:lnTo>
                    <a:pt x="1612138" y="1078230"/>
                  </a:lnTo>
                  <a:lnTo>
                    <a:pt x="1615567" y="1081786"/>
                  </a:lnTo>
                  <a:lnTo>
                    <a:pt x="1620139" y="1084580"/>
                  </a:lnTo>
                  <a:lnTo>
                    <a:pt x="1622679" y="1088771"/>
                  </a:lnTo>
                  <a:lnTo>
                    <a:pt x="1626141" y="1097268"/>
                  </a:lnTo>
                  <a:lnTo>
                    <a:pt x="1628282" y="1105789"/>
                  </a:lnTo>
                  <a:lnTo>
                    <a:pt x="1631590" y="1113738"/>
                  </a:lnTo>
                  <a:lnTo>
                    <a:pt x="1638554" y="1120521"/>
                  </a:lnTo>
                  <a:lnTo>
                    <a:pt x="1646156" y="1123828"/>
                  </a:lnTo>
                  <a:lnTo>
                    <a:pt x="1654413" y="1125743"/>
                  </a:lnTo>
                  <a:lnTo>
                    <a:pt x="1662646" y="1127682"/>
                  </a:lnTo>
                  <a:lnTo>
                    <a:pt x="1670177" y="1131062"/>
                  </a:lnTo>
                  <a:lnTo>
                    <a:pt x="1701927" y="1152271"/>
                  </a:lnTo>
                  <a:lnTo>
                    <a:pt x="1707261" y="1155827"/>
                  </a:lnTo>
                  <a:lnTo>
                    <a:pt x="1713357" y="1158367"/>
                  </a:lnTo>
                  <a:lnTo>
                    <a:pt x="1717802" y="1162812"/>
                  </a:lnTo>
                  <a:lnTo>
                    <a:pt x="1727888" y="1173394"/>
                  </a:lnTo>
                  <a:lnTo>
                    <a:pt x="1732486" y="1177940"/>
                  </a:lnTo>
                  <a:lnTo>
                    <a:pt x="1737679" y="1180224"/>
                  </a:lnTo>
                  <a:lnTo>
                    <a:pt x="1749552" y="1184021"/>
                  </a:lnTo>
                  <a:lnTo>
                    <a:pt x="1758803" y="1193369"/>
                  </a:lnTo>
                  <a:lnTo>
                    <a:pt x="1763934" y="1196895"/>
                  </a:lnTo>
                  <a:lnTo>
                    <a:pt x="1772447" y="1199255"/>
                  </a:lnTo>
                  <a:lnTo>
                    <a:pt x="1791843" y="1205103"/>
                  </a:lnTo>
                  <a:lnTo>
                    <a:pt x="1807718" y="1210437"/>
                  </a:lnTo>
                  <a:lnTo>
                    <a:pt x="1812925" y="1215644"/>
                  </a:lnTo>
                  <a:lnTo>
                    <a:pt x="1819402" y="1219962"/>
                  </a:lnTo>
                  <a:lnTo>
                    <a:pt x="1823466" y="1226185"/>
                  </a:lnTo>
                  <a:lnTo>
                    <a:pt x="1826641" y="1230884"/>
                  </a:lnTo>
                  <a:lnTo>
                    <a:pt x="1824863" y="1238123"/>
                  </a:lnTo>
                  <a:lnTo>
                    <a:pt x="1828800" y="1242060"/>
                  </a:lnTo>
                  <a:lnTo>
                    <a:pt x="1832737" y="1245997"/>
                  </a:lnTo>
                  <a:lnTo>
                    <a:pt x="1839341" y="1245616"/>
                  </a:lnTo>
                  <a:lnTo>
                    <a:pt x="1844675" y="1247394"/>
                  </a:lnTo>
                  <a:lnTo>
                    <a:pt x="1863619" y="1258308"/>
                  </a:lnTo>
                  <a:lnTo>
                    <a:pt x="1872980" y="1262126"/>
                  </a:lnTo>
                  <a:lnTo>
                    <a:pt x="1876125" y="1265181"/>
                  </a:lnTo>
                  <a:lnTo>
                    <a:pt x="1876425" y="1273810"/>
                  </a:lnTo>
                  <a:lnTo>
                    <a:pt x="1976755" y="1273810"/>
                  </a:lnTo>
                  <a:lnTo>
                    <a:pt x="1976755" y="1279144"/>
                  </a:lnTo>
                  <a:lnTo>
                    <a:pt x="2019045" y="1294892"/>
                  </a:lnTo>
                  <a:lnTo>
                    <a:pt x="2026971" y="1297666"/>
                  </a:lnTo>
                  <a:lnTo>
                    <a:pt x="2034920" y="1300321"/>
                  </a:lnTo>
                  <a:lnTo>
                    <a:pt x="2042870" y="1302928"/>
                  </a:lnTo>
                  <a:lnTo>
                    <a:pt x="2050795" y="1305560"/>
                  </a:lnTo>
                  <a:lnTo>
                    <a:pt x="2056130" y="1307338"/>
                  </a:lnTo>
                  <a:lnTo>
                    <a:pt x="2061972" y="1307719"/>
                  </a:lnTo>
                  <a:lnTo>
                    <a:pt x="2066670" y="1310767"/>
                  </a:lnTo>
                  <a:lnTo>
                    <a:pt x="2082545" y="1321435"/>
                  </a:lnTo>
                  <a:lnTo>
                    <a:pt x="2091295" y="1334222"/>
                  </a:lnTo>
                  <a:lnTo>
                    <a:pt x="2093388" y="1338389"/>
                  </a:lnTo>
                  <a:lnTo>
                    <a:pt x="2094029" y="1344652"/>
                  </a:lnTo>
                  <a:lnTo>
                    <a:pt x="2098421" y="1363726"/>
                  </a:lnTo>
                  <a:lnTo>
                    <a:pt x="2100800" y="1371685"/>
                  </a:lnTo>
                  <a:lnTo>
                    <a:pt x="2103453" y="1379585"/>
                  </a:lnTo>
                  <a:lnTo>
                    <a:pt x="2106225" y="1387461"/>
                  </a:lnTo>
                  <a:lnTo>
                    <a:pt x="2108962" y="1395349"/>
                  </a:lnTo>
                  <a:lnTo>
                    <a:pt x="2110740" y="1400683"/>
                  </a:lnTo>
                  <a:lnTo>
                    <a:pt x="2113153" y="1405763"/>
                  </a:lnTo>
                  <a:lnTo>
                    <a:pt x="2114169" y="1411224"/>
                  </a:lnTo>
                  <a:lnTo>
                    <a:pt x="2130044" y="1453515"/>
                  </a:lnTo>
                  <a:lnTo>
                    <a:pt x="2161794" y="1469390"/>
                  </a:lnTo>
                  <a:lnTo>
                    <a:pt x="2167935" y="1478863"/>
                  </a:lnTo>
                  <a:lnTo>
                    <a:pt x="2170541" y="1482979"/>
                  </a:lnTo>
                  <a:lnTo>
                    <a:pt x="2172741" y="1485570"/>
                  </a:lnTo>
                  <a:lnTo>
                    <a:pt x="2177669" y="1490472"/>
                  </a:lnTo>
                  <a:lnTo>
                    <a:pt x="2246376" y="1490472"/>
                  </a:lnTo>
                  <a:lnTo>
                    <a:pt x="2251710" y="1501140"/>
                  </a:lnTo>
                  <a:lnTo>
                    <a:pt x="2261092" y="1507535"/>
                  </a:lnTo>
                  <a:lnTo>
                    <a:pt x="2270569" y="1513824"/>
                  </a:lnTo>
                  <a:lnTo>
                    <a:pt x="2279856" y="1520374"/>
                  </a:lnTo>
                  <a:lnTo>
                    <a:pt x="2288667" y="1527556"/>
                  </a:lnTo>
                  <a:lnTo>
                    <a:pt x="2299973" y="1539922"/>
                  </a:lnTo>
                  <a:lnTo>
                    <a:pt x="2299493" y="1543240"/>
                  </a:lnTo>
                  <a:lnTo>
                    <a:pt x="2300204" y="1543986"/>
                  </a:lnTo>
                  <a:lnTo>
                    <a:pt x="2315083" y="1548638"/>
                  </a:lnTo>
                  <a:lnTo>
                    <a:pt x="2320417" y="1552194"/>
                  </a:lnTo>
                  <a:lnTo>
                    <a:pt x="2325243" y="1556385"/>
                  </a:lnTo>
                  <a:lnTo>
                    <a:pt x="2330958" y="1559179"/>
                  </a:lnTo>
                  <a:lnTo>
                    <a:pt x="2347956" y="1566677"/>
                  </a:lnTo>
                  <a:lnTo>
                    <a:pt x="2346166" y="1564020"/>
                  </a:lnTo>
                  <a:lnTo>
                    <a:pt x="2344709" y="1562911"/>
                  </a:lnTo>
                  <a:lnTo>
                    <a:pt x="2362708" y="1575054"/>
                  </a:lnTo>
                  <a:lnTo>
                    <a:pt x="2364359" y="1580388"/>
                  </a:lnTo>
                  <a:lnTo>
                    <a:pt x="2365121" y="1586103"/>
                  </a:lnTo>
                  <a:lnTo>
                    <a:pt x="2367915" y="1590929"/>
                  </a:lnTo>
                  <a:lnTo>
                    <a:pt x="2407348" y="1611550"/>
                  </a:lnTo>
                  <a:lnTo>
                    <a:pt x="2420925" y="1614060"/>
                  </a:lnTo>
                  <a:lnTo>
                    <a:pt x="2436622" y="1617345"/>
                  </a:lnTo>
                  <a:lnTo>
                    <a:pt x="2442083" y="1618742"/>
                  </a:lnTo>
                  <a:lnTo>
                    <a:pt x="2447671" y="1620012"/>
                  </a:lnTo>
                  <a:lnTo>
                    <a:pt x="2452497" y="1622679"/>
                  </a:lnTo>
                  <a:lnTo>
                    <a:pt x="2460422" y="1627991"/>
                  </a:lnTo>
                  <a:lnTo>
                    <a:pt x="2467991" y="1634029"/>
                  </a:lnTo>
                  <a:lnTo>
                    <a:pt x="2475749" y="1639663"/>
                  </a:lnTo>
                  <a:lnTo>
                    <a:pt x="2484247" y="1643761"/>
                  </a:lnTo>
                  <a:lnTo>
                    <a:pt x="2489454" y="1645539"/>
                  </a:lnTo>
                  <a:lnTo>
                    <a:pt x="2495042" y="1646555"/>
                  </a:lnTo>
                  <a:lnTo>
                    <a:pt x="2500122" y="1649095"/>
                  </a:lnTo>
                  <a:lnTo>
                    <a:pt x="2505710" y="1651889"/>
                  </a:lnTo>
                  <a:lnTo>
                    <a:pt x="2510028" y="1657477"/>
                  </a:lnTo>
                  <a:lnTo>
                    <a:pt x="2515870" y="1659636"/>
                  </a:lnTo>
                  <a:lnTo>
                    <a:pt x="2522374" y="1661469"/>
                  </a:lnTo>
                  <a:lnTo>
                    <a:pt x="2529046" y="1662588"/>
                  </a:lnTo>
                  <a:lnTo>
                    <a:pt x="2535765" y="1663565"/>
                  </a:lnTo>
                  <a:lnTo>
                    <a:pt x="2542413" y="1664970"/>
                  </a:lnTo>
                  <a:lnTo>
                    <a:pt x="2550372" y="1667349"/>
                  </a:lnTo>
                  <a:lnTo>
                    <a:pt x="2558272" y="1670002"/>
                  </a:lnTo>
                  <a:lnTo>
                    <a:pt x="2566148" y="1672774"/>
                  </a:lnTo>
                  <a:lnTo>
                    <a:pt x="2574036" y="1675511"/>
                  </a:lnTo>
                  <a:lnTo>
                    <a:pt x="2621661" y="1691386"/>
                  </a:lnTo>
                  <a:lnTo>
                    <a:pt x="2637536" y="1696593"/>
                  </a:lnTo>
                  <a:lnTo>
                    <a:pt x="2653411" y="1701927"/>
                  </a:lnTo>
                  <a:lnTo>
                    <a:pt x="2657526" y="1714960"/>
                  </a:lnTo>
                  <a:lnTo>
                    <a:pt x="2659189" y="1718373"/>
                  </a:lnTo>
                  <a:lnTo>
                    <a:pt x="2663233" y="1721500"/>
                  </a:lnTo>
                  <a:lnTo>
                    <a:pt x="2674493" y="1733677"/>
                  </a:lnTo>
                  <a:lnTo>
                    <a:pt x="2682428" y="1745178"/>
                  </a:lnTo>
                  <a:lnTo>
                    <a:pt x="2690161" y="1757584"/>
                  </a:lnTo>
                  <a:lnTo>
                    <a:pt x="2699299" y="1768609"/>
                  </a:lnTo>
                  <a:lnTo>
                    <a:pt x="2711450" y="1775968"/>
                  </a:lnTo>
                  <a:lnTo>
                    <a:pt x="2740098" y="1785574"/>
                  </a:lnTo>
                  <a:lnTo>
                    <a:pt x="2754423" y="1788715"/>
                  </a:lnTo>
                  <a:lnTo>
                    <a:pt x="2775011" y="1789451"/>
                  </a:lnTo>
                  <a:lnTo>
                    <a:pt x="2822448" y="1791843"/>
                  </a:lnTo>
                  <a:lnTo>
                    <a:pt x="2841404" y="1798187"/>
                  </a:lnTo>
                  <a:lnTo>
                    <a:pt x="2836084" y="1796303"/>
                  </a:lnTo>
                  <a:lnTo>
                    <a:pt x="2833217" y="1794825"/>
                  </a:lnTo>
                  <a:lnTo>
                    <a:pt x="2859532" y="1802383"/>
                  </a:lnTo>
                  <a:lnTo>
                    <a:pt x="2867491" y="1804870"/>
                  </a:lnTo>
                  <a:lnTo>
                    <a:pt x="2875391" y="1807511"/>
                  </a:lnTo>
                  <a:lnTo>
                    <a:pt x="2883267" y="1810224"/>
                  </a:lnTo>
                  <a:lnTo>
                    <a:pt x="2891155" y="1812925"/>
                  </a:lnTo>
                  <a:lnTo>
                    <a:pt x="2896489" y="1814702"/>
                  </a:lnTo>
                  <a:lnTo>
                    <a:pt x="2901569" y="1817116"/>
                  </a:lnTo>
                  <a:lnTo>
                    <a:pt x="2907030" y="1818258"/>
                  </a:lnTo>
                  <a:lnTo>
                    <a:pt x="2913693" y="1819501"/>
                  </a:lnTo>
                  <a:lnTo>
                    <a:pt x="2920333" y="1820671"/>
                  </a:lnTo>
                  <a:lnTo>
                    <a:pt x="2926925" y="1821938"/>
                  </a:lnTo>
                  <a:lnTo>
                    <a:pt x="2933446" y="1823466"/>
                  </a:lnTo>
                  <a:lnTo>
                    <a:pt x="2941478" y="1825865"/>
                  </a:lnTo>
                  <a:lnTo>
                    <a:pt x="2949416" y="1828561"/>
                  </a:lnTo>
                  <a:lnTo>
                    <a:pt x="2957306" y="1831377"/>
                  </a:lnTo>
                  <a:lnTo>
                    <a:pt x="2965196" y="1834133"/>
                  </a:lnTo>
                  <a:lnTo>
                    <a:pt x="2996946" y="1844675"/>
                  </a:lnTo>
                  <a:lnTo>
                    <a:pt x="3076194" y="1871091"/>
                  </a:lnTo>
                  <a:lnTo>
                    <a:pt x="3086022" y="1874416"/>
                  </a:lnTo>
                  <a:lnTo>
                    <a:pt x="3094148" y="1877028"/>
                  </a:lnTo>
                  <a:lnTo>
                    <a:pt x="3136921" y="1886168"/>
                  </a:lnTo>
                  <a:lnTo>
                    <a:pt x="3185858" y="1888761"/>
                  </a:lnTo>
                  <a:lnTo>
                    <a:pt x="3226816" y="1889998"/>
                  </a:lnTo>
                  <a:lnTo>
                    <a:pt x="3267773" y="1891020"/>
                  </a:lnTo>
                  <a:lnTo>
                    <a:pt x="3308730" y="1892173"/>
                  </a:lnTo>
                  <a:lnTo>
                    <a:pt x="3350093" y="1899531"/>
                  </a:lnTo>
                  <a:lnTo>
                    <a:pt x="3376914" y="1912858"/>
                  </a:lnTo>
                  <a:lnTo>
                    <a:pt x="3382262" y="1916217"/>
                  </a:lnTo>
                  <a:lnTo>
                    <a:pt x="3393313" y="1918589"/>
                  </a:lnTo>
                  <a:lnTo>
                    <a:pt x="3410477" y="1920404"/>
                  </a:lnTo>
                  <a:lnTo>
                    <a:pt x="3427666" y="1921684"/>
                  </a:lnTo>
                  <a:lnTo>
                    <a:pt x="3444855" y="1922750"/>
                  </a:lnTo>
                  <a:lnTo>
                    <a:pt x="3462020" y="1923923"/>
                  </a:lnTo>
                  <a:lnTo>
                    <a:pt x="3502989" y="1937228"/>
                  </a:lnTo>
                  <a:lnTo>
                    <a:pt x="3541258" y="1941613"/>
                  </a:lnTo>
                  <a:lnTo>
                    <a:pt x="3594165" y="1943959"/>
                  </a:lnTo>
                  <a:lnTo>
                    <a:pt x="3620642" y="1945132"/>
                  </a:lnTo>
                  <a:lnTo>
                    <a:pt x="3673475" y="1960880"/>
                  </a:lnTo>
                  <a:lnTo>
                    <a:pt x="3685119" y="1964832"/>
                  </a:lnTo>
                  <a:lnTo>
                    <a:pt x="3692715" y="1967166"/>
                  </a:lnTo>
                  <a:lnTo>
                    <a:pt x="3701264" y="1969023"/>
                  </a:lnTo>
                  <a:lnTo>
                    <a:pt x="3715766" y="1971548"/>
                  </a:lnTo>
                  <a:lnTo>
                    <a:pt x="3717544" y="1971802"/>
                  </a:lnTo>
                  <a:lnTo>
                    <a:pt x="3719322" y="1971548"/>
                  </a:lnTo>
                  <a:lnTo>
                    <a:pt x="3720973" y="1971548"/>
                  </a:lnTo>
                  <a:lnTo>
                    <a:pt x="3884929" y="1971548"/>
                  </a:lnTo>
                  <a:lnTo>
                    <a:pt x="3884929" y="2003170"/>
                  </a:lnTo>
                  <a:lnTo>
                    <a:pt x="3953637" y="2003170"/>
                  </a:lnTo>
                  <a:lnTo>
                    <a:pt x="3953637" y="2019045"/>
                  </a:lnTo>
                  <a:lnTo>
                    <a:pt x="4376420" y="2019045"/>
                  </a:lnTo>
                  <a:lnTo>
                    <a:pt x="4381754" y="2024380"/>
                  </a:lnTo>
                  <a:lnTo>
                    <a:pt x="4503293" y="2024380"/>
                  </a:lnTo>
                  <a:lnTo>
                    <a:pt x="4503293" y="2034920"/>
                  </a:lnTo>
                  <a:lnTo>
                    <a:pt x="4550918" y="2034920"/>
                  </a:lnTo>
                  <a:lnTo>
                    <a:pt x="4550918" y="2045462"/>
                  </a:lnTo>
                  <a:lnTo>
                    <a:pt x="4672457" y="2045462"/>
                  </a:lnTo>
                  <a:lnTo>
                    <a:pt x="4672457" y="2050795"/>
                  </a:lnTo>
                  <a:lnTo>
                    <a:pt x="5253863" y="2050795"/>
                  </a:lnTo>
                  <a:lnTo>
                    <a:pt x="5253863" y="2066670"/>
                  </a:lnTo>
                  <a:lnTo>
                    <a:pt x="5481066" y="2066670"/>
                  </a:lnTo>
                  <a:lnTo>
                    <a:pt x="5481066" y="2077212"/>
                  </a:lnTo>
                  <a:lnTo>
                    <a:pt x="6818376" y="2077212"/>
                  </a:lnTo>
                </a:path>
              </a:pathLst>
            </a:custGeom>
            <a:ln w="19812">
              <a:solidFill>
                <a:srgbClr val="1168B3"/>
              </a:solidFill>
            </a:ln>
          </p:spPr>
          <p:txBody>
            <a:bodyPr wrap="square" lIns="0" tIns="0" rIns="0" bIns="0" rtlCol="0"/>
            <a:lstStyle/>
            <a:p>
              <a:endParaRPr/>
            </a:p>
          </p:txBody>
        </p:sp>
        <p:sp>
          <p:nvSpPr>
            <p:cNvPr id="57" name="object 57"/>
            <p:cNvSpPr/>
            <p:nvPr/>
          </p:nvSpPr>
          <p:spPr>
            <a:xfrm>
              <a:off x="1990344" y="1568195"/>
              <a:ext cx="0" cy="140335"/>
            </a:xfrm>
            <a:custGeom>
              <a:avLst/>
              <a:gdLst/>
              <a:ahLst/>
              <a:cxnLst/>
              <a:rect l="l" t="t" r="r" b="b"/>
              <a:pathLst>
                <a:path h="140335">
                  <a:moveTo>
                    <a:pt x="0" y="0"/>
                  </a:moveTo>
                  <a:lnTo>
                    <a:pt x="0" y="140208"/>
                  </a:lnTo>
                </a:path>
              </a:pathLst>
            </a:custGeom>
            <a:ln w="12192">
              <a:solidFill>
                <a:srgbClr val="1168B3"/>
              </a:solidFill>
            </a:ln>
          </p:spPr>
          <p:txBody>
            <a:bodyPr wrap="square" lIns="0" tIns="0" rIns="0" bIns="0" rtlCol="0"/>
            <a:lstStyle/>
            <a:p>
              <a:endParaRPr/>
            </a:p>
          </p:txBody>
        </p:sp>
        <p:sp>
          <p:nvSpPr>
            <p:cNvPr id="58" name="object 58"/>
            <p:cNvSpPr/>
            <p:nvPr/>
          </p:nvSpPr>
          <p:spPr>
            <a:xfrm>
              <a:off x="2333244" y="1825752"/>
              <a:ext cx="0" cy="140335"/>
            </a:xfrm>
            <a:custGeom>
              <a:avLst/>
              <a:gdLst/>
              <a:ahLst/>
              <a:cxnLst/>
              <a:rect l="l" t="t" r="r" b="b"/>
              <a:pathLst>
                <a:path h="140335">
                  <a:moveTo>
                    <a:pt x="0" y="0"/>
                  </a:moveTo>
                  <a:lnTo>
                    <a:pt x="0" y="140208"/>
                  </a:lnTo>
                </a:path>
              </a:pathLst>
            </a:custGeom>
            <a:ln w="12192">
              <a:solidFill>
                <a:srgbClr val="1168B3"/>
              </a:solidFill>
            </a:ln>
          </p:spPr>
          <p:txBody>
            <a:bodyPr wrap="square" lIns="0" tIns="0" rIns="0" bIns="0" rtlCol="0"/>
            <a:lstStyle/>
            <a:p>
              <a:endParaRPr/>
            </a:p>
          </p:txBody>
        </p:sp>
        <p:sp>
          <p:nvSpPr>
            <p:cNvPr id="59" name="object 59"/>
            <p:cNvSpPr/>
            <p:nvPr/>
          </p:nvSpPr>
          <p:spPr>
            <a:xfrm>
              <a:off x="4245863" y="2962655"/>
              <a:ext cx="0" cy="140335"/>
            </a:xfrm>
            <a:custGeom>
              <a:avLst/>
              <a:gdLst/>
              <a:ahLst/>
              <a:cxnLst/>
              <a:rect l="l" t="t" r="r" b="b"/>
              <a:pathLst>
                <a:path h="140335">
                  <a:moveTo>
                    <a:pt x="0" y="0"/>
                  </a:moveTo>
                  <a:lnTo>
                    <a:pt x="0" y="140208"/>
                  </a:lnTo>
                </a:path>
              </a:pathLst>
            </a:custGeom>
            <a:ln w="12192">
              <a:solidFill>
                <a:srgbClr val="1168B3"/>
              </a:solidFill>
            </a:ln>
          </p:spPr>
          <p:txBody>
            <a:bodyPr wrap="square" lIns="0" tIns="0" rIns="0" bIns="0" rtlCol="0"/>
            <a:lstStyle/>
            <a:p>
              <a:endParaRPr/>
            </a:p>
          </p:txBody>
        </p:sp>
        <p:sp>
          <p:nvSpPr>
            <p:cNvPr id="60" name="object 60"/>
            <p:cNvSpPr/>
            <p:nvPr/>
          </p:nvSpPr>
          <p:spPr>
            <a:xfrm>
              <a:off x="2263140" y="1906524"/>
              <a:ext cx="139065" cy="0"/>
            </a:xfrm>
            <a:custGeom>
              <a:avLst/>
              <a:gdLst/>
              <a:ahLst/>
              <a:cxnLst/>
              <a:rect l="l" t="t" r="r" b="b"/>
              <a:pathLst>
                <a:path w="139064">
                  <a:moveTo>
                    <a:pt x="138683" y="0"/>
                  </a:moveTo>
                  <a:lnTo>
                    <a:pt x="0" y="0"/>
                  </a:lnTo>
                </a:path>
              </a:pathLst>
            </a:custGeom>
            <a:ln w="12192">
              <a:solidFill>
                <a:srgbClr val="1168B3"/>
              </a:solidFill>
            </a:ln>
          </p:spPr>
          <p:txBody>
            <a:bodyPr wrap="square" lIns="0" tIns="0" rIns="0" bIns="0" rtlCol="0"/>
            <a:lstStyle/>
            <a:p>
              <a:endParaRPr/>
            </a:p>
          </p:txBody>
        </p:sp>
        <p:sp>
          <p:nvSpPr>
            <p:cNvPr id="61" name="object 61"/>
            <p:cNvSpPr/>
            <p:nvPr/>
          </p:nvSpPr>
          <p:spPr>
            <a:xfrm>
              <a:off x="7906512" y="3249167"/>
              <a:ext cx="140335" cy="0"/>
            </a:xfrm>
            <a:custGeom>
              <a:avLst/>
              <a:gdLst/>
              <a:ahLst/>
              <a:cxnLst/>
              <a:rect l="l" t="t" r="r" b="b"/>
              <a:pathLst>
                <a:path w="140334">
                  <a:moveTo>
                    <a:pt x="140207" y="0"/>
                  </a:moveTo>
                  <a:lnTo>
                    <a:pt x="0" y="0"/>
                  </a:lnTo>
                </a:path>
              </a:pathLst>
            </a:custGeom>
            <a:ln w="12192">
              <a:solidFill>
                <a:srgbClr val="1168B3"/>
              </a:solidFill>
            </a:ln>
          </p:spPr>
          <p:txBody>
            <a:bodyPr wrap="square" lIns="0" tIns="0" rIns="0" bIns="0" rtlCol="0"/>
            <a:lstStyle/>
            <a:p>
              <a:endParaRPr/>
            </a:p>
          </p:txBody>
        </p:sp>
        <p:sp>
          <p:nvSpPr>
            <p:cNvPr id="62" name="object 62"/>
            <p:cNvSpPr/>
            <p:nvPr/>
          </p:nvSpPr>
          <p:spPr>
            <a:xfrm>
              <a:off x="6025896" y="3168395"/>
              <a:ext cx="0" cy="140335"/>
            </a:xfrm>
            <a:custGeom>
              <a:avLst/>
              <a:gdLst/>
              <a:ahLst/>
              <a:cxnLst/>
              <a:rect l="l" t="t" r="r" b="b"/>
              <a:pathLst>
                <a:path h="140335">
                  <a:moveTo>
                    <a:pt x="0" y="0"/>
                  </a:moveTo>
                  <a:lnTo>
                    <a:pt x="0" y="140208"/>
                  </a:lnTo>
                </a:path>
              </a:pathLst>
            </a:custGeom>
            <a:ln w="12192">
              <a:solidFill>
                <a:srgbClr val="1168B3"/>
              </a:solidFill>
            </a:ln>
          </p:spPr>
          <p:txBody>
            <a:bodyPr wrap="square" lIns="0" tIns="0" rIns="0" bIns="0" rtlCol="0"/>
            <a:lstStyle/>
            <a:p>
              <a:endParaRPr/>
            </a:p>
          </p:txBody>
        </p:sp>
        <p:sp>
          <p:nvSpPr>
            <p:cNvPr id="63" name="object 63"/>
            <p:cNvSpPr/>
            <p:nvPr/>
          </p:nvSpPr>
          <p:spPr>
            <a:xfrm>
              <a:off x="6099048" y="3166872"/>
              <a:ext cx="0" cy="140335"/>
            </a:xfrm>
            <a:custGeom>
              <a:avLst/>
              <a:gdLst/>
              <a:ahLst/>
              <a:cxnLst/>
              <a:rect l="l" t="t" r="r" b="b"/>
              <a:pathLst>
                <a:path h="140335">
                  <a:moveTo>
                    <a:pt x="0" y="0"/>
                  </a:moveTo>
                  <a:lnTo>
                    <a:pt x="0" y="140208"/>
                  </a:lnTo>
                </a:path>
              </a:pathLst>
            </a:custGeom>
            <a:ln w="12192">
              <a:solidFill>
                <a:srgbClr val="1168B3"/>
              </a:solidFill>
            </a:ln>
          </p:spPr>
          <p:txBody>
            <a:bodyPr wrap="square" lIns="0" tIns="0" rIns="0" bIns="0" rtlCol="0"/>
            <a:lstStyle/>
            <a:p>
              <a:endParaRPr/>
            </a:p>
          </p:txBody>
        </p:sp>
        <p:sp>
          <p:nvSpPr>
            <p:cNvPr id="64" name="object 64"/>
            <p:cNvSpPr/>
            <p:nvPr/>
          </p:nvSpPr>
          <p:spPr>
            <a:xfrm>
              <a:off x="6129528" y="3166872"/>
              <a:ext cx="0" cy="139065"/>
            </a:xfrm>
            <a:custGeom>
              <a:avLst/>
              <a:gdLst/>
              <a:ahLst/>
              <a:cxnLst/>
              <a:rect l="l" t="t" r="r" b="b"/>
              <a:pathLst>
                <a:path h="139064">
                  <a:moveTo>
                    <a:pt x="0" y="0"/>
                  </a:moveTo>
                  <a:lnTo>
                    <a:pt x="0" y="138684"/>
                  </a:lnTo>
                </a:path>
              </a:pathLst>
            </a:custGeom>
            <a:ln w="12192">
              <a:solidFill>
                <a:srgbClr val="1168B3"/>
              </a:solidFill>
            </a:ln>
          </p:spPr>
          <p:txBody>
            <a:bodyPr wrap="square" lIns="0" tIns="0" rIns="0" bIns="0" rtlCol="0"/>
            <a:lstStyle/>
            <a:p>
              <a:endParaRPr/>
            </a:p>
          </p:txBody>
        </p:sp>
        <p:sp>
          <p:nvSpPr>
            <p:cNvPr id="65" name="object 65"/>
            <p:cNvSpPr/>
            <p:nvPr/>
          </p:nvSpPr>
          <p:spPr>
            <a:xfrm>
              <a:off x="6230111" y="3166872"/>
              <a:ext cx="0" cy="139065"/>
            </a:xfrm>
            <a:custGeom>
              <a:avLst/>
              <a:gdLst/>
              <a:ahLst/>
              <a:cxnLst/>
              <a:rect l="l" t="t" r="r" b="b"/>
              <a:pathLst>
                <a:path h="139064">
                  <a:moveTo>
                    <a:pt x="0" y="0"/>
                  </a:moveTo>
                  <a:lnTo>
                    <a:pt x="0" y="138684"/>
                  </a:lnTo>
                </a:path>
              </a:pathLst>
            </a:custGeom>
            <a:ln w="12192">
              <a:solidFill>
                <a:srgbClr val="1168B3"/>
              </a:solidFill>
            </a:ln>
          </p:spPr>
          <p:txBody>
            <a:bodyPr wrap="square" lIns="0" tIns="0" rIns="0" bIns="0" rtlCol="0"/>
            <a:lstStyle/>
            <a:p>
              <a:endParaRPr/>
            </a:p>
          </p:txBody>
        </p:sp>
        <p:sp>
          <p:nvSpPr>
            <p:cNvPr id="66" name="object 66"/>
            <p:cNvSpPr/>
            <p:nvPr/>
          </p:nvSpPr>
          <p:spPr>
            <a:xfrm>
              <a:off x="6262116" y="3165348"/>
              <a:ext cx="0" cy="140335"/>
            </a:xfrm>
            <a:custGeom>
              <a:avLst/>
              <a:gdLst/>
              <a:ahLst/>
              <a:cxnLst/>
              <a:rect l="l" t="t" r="r" b="b"/>
              <a:pathLst>
                <a:path h="140335">
                  <a:moveTo>
                    <a:pt x="0" y="0"/>
                  </a:moveTo>
                  <a:lnTo>
                    <a:pt x="0" y="140208"/>
                  </a:lnTo>
                </a:path>
              </a:pathLst>
            </a:custGeom>
            <a:ln w="12192">
              <a:solidFill>
                <a:srgbClr val="1168B3"/>
              </a:solidFill>
            </a:ln>
          </p:spPr>
          <p:txBody>
            <a:bodyPr wrap="square" lIns="0" tIns="0" rIns="0" bIns="0" rtlCol="0"/>
            <a:lstStyle/>
            <a:p>
              <a:endParaRPr/>
            </a:p>
          </p:txBody>
        </p:sp>
        <p:sp>
          <p:nvSpPr>
            <p:cNvPr id="67" name="object 67"/>
            <p:cNvSpPr/>
            <p:nvPr/>
          </p:nvSpPr>
          <p:spPr>
            <a:xfrm>
              <a:off x="6178296" y="3166872"/>
              <a:ext cx="0" cy="140335"/>
            </a:xfrm>
            <a:custGeom>
              <a:avLst/>
              <a:gdLst/>
              <a:ahLst/>
              <a:cxnLst/>
              <a:rect l="l" t="t" r="r" b="b"/>
              <a:pathLst>
                <a:path h="140335">
                  <a:moveTo>
                    <a:pt x="0" y="0"/>
                  </a:moveTo>
                  <a:lnTo>
                    <a:pt x="0" y="140208"/>
                  </a:lnTo>
                </a:path>
              </a:pathLst>
            </a:custGeom>
            <a:ln w="12192">
              <a:solidFill>
                <a:srgbClr val="1168B3"/>
              </a:solidFill>
            </a:ln>
          </p:spPr>
          <p:txBody>
            <a:bodyPr wrap="square" lIns="0" tIns="0" rIns="0" bIns="0" rtlCol="0"/>
            <a:lstStyle/>
            <a:p>
              <a:endParaRPr/>
            </a:p>
          </p:txBody>
        </p:sp>
        <p:sp>
          <p:nvSpPr>
            <p:cNvPr id="68" name="object 68"/>
            <p:cNvSpPr/>
            <p:nvPr/>
          </p:nvSpPr>
          <p:spPr>
            <a:xfrm>
              <a:off x="6304787" y="3171444"/>
              <a:ext cx="0" cy="140335"/>
            </a:xfrm>
            <a:custGeom>
              <a:avLst/>
              <a:gdLst/>
              <a:ahLst/>
              <a:cxnLst/>
              <a:rect l="l" t="t" r="r" b="b"/>
              <a:pathLst>
                <a:path h="140335">
                  <a:moveTo>
                    <a:pt x="0" y="0"/>
                  </a:moveTo>
                  <a:lnTo>
                    <a:pt x="0" y="140208"/>
                  </a:lnTo>
                </a:path>
              </a:pathLst>
            </a:custGeom>
            <a:ln w="12192">
              <a:solidFill>
                <a:srgbClr val="1168B3"/>
              </a:solidFill>
            </a:ln>
          </p:spPr>
          <p:txBody>
            <a:bodyPr wrap="square" lIns="0" tIns="0" rIns="0" bIns="0" rtlCol="0"/>
            <a:lstStyle/>
            <a:p>
              <a:endParaRPr/>
            </a:p>
          </p:txBody>
        </p:sp>
        <p:sp>
          <p:nvSpPr>
            <p:cNvPr id="69" name="object 69"/>
            <p:cNvSpPr/>
            <p:nvPr/>
          </p:nvSpPr>
          <p:spPr>
            <a:xfrm>
              <a:off x="6350508" y="3169920"/>
              <a:ext cx="0" cy="140335"/>
            </a:xfrm>
            <a:custGeom>
              <a:avLst/>
              <a:gdLst/>
              <a:ahLst/>
              <a:cxnLst/>
              <a:rect l="l" t="t" r="r" b="b"/>
              <a:pathLst>
                <a:path h="140335">
                  <a:moveTo>
                    <a:pt x="0" y="0"/>
                  </a:moveTo>
                  <a:lnTo>
                    <a:pt x="0" y="140208"/>
                  </a:lnTo>
                </a:path>
              </a:pathLst>
            </a:custGeom>
            <a:ln w="12192">
              <a:solidFill>
                <a:srgbClr val="1168B3"/>
              </a:solidFill>
            </a:ln>
          </p:spPr>
          <p:txBody>
            <a:bodyPr wrap="square" lIns="0" tIns="0" rIns="0" bIns="0" rtlCol="0"/>
            <a:lstStyle/>
            <a:p>
              <a:endParaRPr/>
            </a:p>
          </p:txBody>
        </p:sp>
        <p:sp>
          <p:nvSpPr>
            <p:cNvPr id="70" name="object 70"/>
            <p:cNvSpPr/>
            <p:nvPr/>
          </p:nvSpPr>
          <p:spPr>
            <a:xfrm>
              <a:off x="6382511" y="3169920"/>
              <a:ext cx="0" cy="140335"/>
            </a:xfrm>
            <a:custGeom>
              <a:avLst/>
              <a:gdLst/>
              <a:ahLst/>
              <a:cxnLst/>
              <a:rect l="l" t="t" r="r" b="b"/>
              <a:pathLst>
                <a:path h="140335">
                  <a:moveTo>
                    <a:pt x="0" y="0"/>
                  </a:moveTo>
                  <a:lnTo>
                    <a:pt x="0" y="140208"/>
                  </a:lnTo>
                </a:path>
              </a:pathLst>
            </a:custGeom>
            <a:ln w="12192">
              <a:solidFill>
                <a:srgbClr val="1168B3"/>
              </a:solidFill>
            </a:ln>
          </p:spPr>
          <p:txBody>
            <a:bodyPr wrap="square" lIns="0" tIns="0" rIns="0" bIns="0" rtlCol="0"/>
            <a:lstStyle/>
            <a:p>
              <a:endParaRPr/>
            </a:p>
          </p:txBody>
        </p:sp>
        <p:sp>
          <p:nvSpPr>
            <p:cNvPr id="71" name="object 71"/>
            <p:cNvSpPr/>
            <p:nvPr/>
          </p:nvSpPr>
          <p:spPr>
            <a:xfrm>
              <a:off x="6426708" y="3171444"/>
              <a:ext cx="0" cy="140335"/>
            </a:xfrm>
            <a:custGeom>
              <a:avLst/>
              <a:gdLst/>
              <a:ahLst/>
              <a:cxnLst/>
              <a:rect l="l" t="t" r="r" b="b"/>
              <a:pathLst>
                <a:path h="140335">
                  <a:moveTo>
                    <a:pt x="0" y="0"/>
                  </a:moveTo>
                  <a:lnTo>
                    <a:pt x="0" y="140208"/>
                  </a:lnTo>
                </a:path>
              </a:pathLst>
            </a:custGeom>
            <a:ln w="12192">
              <a:solidFill>
                <a:srgbClr val="1168B3"/>
              </a:solidFill>
            </a:ln>
          </p:spPr>
          <p:txBody>
            <a:bodyPr wrap="square" lIns="0" tIns="0" rIns="0" bIns="0" rtlCol="0"/>
            <a:lstStyle/>
            <a:p>
              <a:endParaRPr/>
            </a:p>
          </p:txBody>
        </p:sp>
        <p:sp>
          <p:nvSpPr>
            <p:cNvPr id="72" name="object 72"/>
            <p:cNvSpPr/>
            <p:nvPr/>
          </p:nvSpPr>
          <p:spPr>
            <a:xfrm>
              <a:off x="6457187" y="3180588"/>
              <a:ext cx="0" cy="140335"/>
            </a:xfrm>
            <a:custGeom>
              <a:avLst/>
              <a:gdLst/>
              <a:ahLst/>
              <a:cxnLst/>
              <a:rect l="l" t="t" r="r" b="b"/>
              <a:pathLst>
                <a:path h="140335">
                  <a:moveTo>
                    <a:pt x="0" y="0"/>
                  </a:moveTo>
                  <a:lnTo>
                    <a:pt x="0" y="140208"/>
                  </a:lnTo>
                </a:path>
              </a:pathLst>
            </a:custGeom>
            <a:ln w="12192">
              <a:solidFill>
                <a:srgbClr val="1168B3"/>
              </a:solidFill>
            </a:ln>
          </p:spPr>
          <p:txBody>
            <a:bodyPr wrap="square" lIns="0" tIns="0" rIns="0" bIns="0" rtlCol="0"/>
            <a:lstStyle/>
            <a:p>
              <a:endParaRPr/>
            </a:p>
          </p:txBody>
        </p:sp>
        <p:sp>
          <p:nvSpPr>
            <p:cNvPr id="73" name="object 73"/>
            <p:cNvSpPr/>
            <p:nvPr/>
          </p:nvSpPr>
          <p:spPr>
            <a:xfrm>
              <a:off x="6493763" y="3180588"/>
              <a:ext cx="0" cy="140335"/>
            </a:xfrm>
            <a:custGeom>
              <a:avLst/>
              <a:gdLst/>
              <a:ahLst/>
              <a:cxnLst/>
              <a:rect l="l" t="t" r="r" b="b"/>
              <a:pathLst>
                <a:path h="140335">
                  <a:moveTo>
                    <a:pt x="0" y="0"/>
                  </a:moveTo>
                  <a:lnTo>
                    <a:pt x="0" y="140208"/>
                  </a:lnTo>
                </a:path>
              </a:pathLst>
            </a:custGeom>
            <a:ln w="12191">
              <a:solidFill>
                <a:srgbClr val="1168B3"/>
              </a:solidFill>
            </a:ln>
          </p:spPr>
          <p:txBody>
            <a:bodyPr wrap="square" lIns="0" tIns="0" rIns="0" bIns="0" rtlCol="0"/>
            <a:lstStyle/>
            <a:p>
              <a:endParaRPr/>
            </a:p>
          </p:txBody>
        </p:sp>
        <p:sp>
          <p:nvSpPr>
            <p:cNvPr id="74" name="object 74"/>
            <p:cNvSpPr/>
            <p:nvPr/>
          </p:nvSpPr>
          <p:spPr>
            <a:xfrm>
              <a:off x="6551675" y="3180588"/>
              <a:ext cx="0" cy="140335"/>
            </a:xfrm>
            <a:custGeom>
              <a:avLst/>
              <a:gdLst/>
              <a:ahLst/>
              <a:cxnLst/>
              <a:rect l="l" t="t" r="r" b="b"/>
              <a:pathLst>
                <a:path h="140335">
                  <a:moveTo>
                    <a:pt x="0" y="0"/>
                  </a:moveTo>
                  <a:lnTo>
                    <a:pt x="0" y="140208"/>
                  </a:lnTo>
                </a:path>
              </a:pathLst>
            </a:custGeom>
            <a:ln w="12192">
              <a:solidFill>
                <a:srgbClr val="1168B3"/>
              </a:solidFill>
            </a:ln>
          </p:spPr>
          <p:txBody>
            <a:bodyPr wrap="square" lIns="0" tIns="0" rIns="0" bIns="0" rtlCol="0"/>
            <a:lstStyle/>
            <a:p>
              <a:endParaRPr/>
            </a:p>
          </p:txBody>
        </p:sp>
        <p:sp>
          <p:nvSpPr>
            <p:cNvPr id="75" name="object 75"/>
            <p:cNvSpPr/>
            <p:nvPr/>
          </p:nvSpPr>
          <p:spPr>
            <a:xfrm>
              <a:off x="6624828" y="3174492"/>
              <a:ext cx="0" cy="140335"/>
            </a:xfrm>
            <a:custGeom>
              <a:avLst/>
              <a:gdLst/>
              <a:ahLst/>
              <a:cxnLst/>
              <a:rect l="l" t="t" r="r" b="b"/>
              <a:pathLst>
                <a:path h="140335">
                  <a:moveTo>
                    <a:pt x="0" y="0"/>
                  </a:moveTo>
                  <a:lnTo>
                    <a:pt x="0" y="140208"/>
                  </a:lnTo>
                </a:path>
              </a:pathLst>
            </a:custGeom>
            <a:ln w="12192">
              <a:solidFill>
                <a:srgbClr val="1168B3"/>
              </a:solidFill>
            </a:ln>
          </p:spPr>
          <p:txBody>
            <a:bodyPr wrap="square" lIns="0" tIns="0" rIns="0" bIns="0" rtlCol="0"/>
            <a:lstStyle/>
            <a:p>
              <a:endParaRPr/>
            </a:p>
          </p:txBody>
        </p:sp>
        <p:sp>
          <p:nvSpPr>
            <p:cNvPr id="76" name="object 76"/>
            <p:cNvSpPr/>
            <p:nvPr/>
          </p:nvSpPr>
          <p:spPr>
            <a:xfrm>
              <a:off x="6655308" y="3174492"/>
              <a:ext cx="0" cy="140335"/>
            </a:xfrm>
            <a:custGeom>
              <a:avLst/>
              <a:gdLst/>
              <a:ahLst/>
              <a:cxnLst/>
              <a:rect l="l" t="t" r="r" b="b"/>
              <a:pathLst>
                <a:path h="140335">
                  <a:moveTo>
                    <a:pt x="0" y="0"/>
                  </a:moveTo>
                  <a:lnTo>
                    <a:pt x="0" y="140208"/>
                  </a:lnTo>
                </a:path>
              </a:pathLst>
            </a:custGeom>
            <a:ln w="12192">
              <a:solidFill>
                <a:srgbClr val="1168B3"/>
              </a:solidFill>
            </a:ln>
          </p:spPr>
          <p:txBody>
            <a:bodyPr wrap="square" lIns="0" tIns="0" rIns="0" bIns="0" rtlCol="0"/>
            <a:lstStyle/>
            <a:p>
              <a:endParaRPr/>
            </a:p>
          </p:txBody>
        </p:sp>
        <p:sp>
          <p:nvSpPr>
            <p:cNvPr id="77" name="object 77"/>
            <p:cNvSpPr/>
            <p:nvPr/>
          </p:nvSpPr>
          <p:spPr>
            <a:xfrm>
              <a:off x="6697979" y="3189732"/>
              <a:ext cx="0" cy="140335"/>
            </a:xfrm>
            <a:custGeom>
              <a:avLst/>
              <a:gdLst/>
              <a:ahLst/>
              <a:cxnLst/>
              <a:rect l="l" t="t" r="r" b="b"/>
              <a:pathLst>
                <a:path h="140335">
                  <a:moveTo>
                    <a:pt x="0" y="0"/>
                  </a:moveTo>
                  <a:lnTo>
                    <a:pt x="0" y="140208"/>
                  </a:lnTo>
                </a:path>
              </a:pathLst>
            </a:custGeom>
            <a:ln w="12192">
              <a:solidFill>
                <a:srgbClr val="1168B3"/>
              </a:solidFill>
            </a:ln>
          </p:spPr>
          <p:txBody>
            <a:bodyPr wrap="square" lIns="0" tIns="0" rIns="0" bIns="0" rtlCol="0"/>
            <a:lstStyle/>
            <a:p>
              <a:endParaRPr/>
            </a:p>
          </p:txBody>
        </p:sp>
        <p:sp>
          <p:nvSpPr>
            <p:cNvPr id="78" name="object 78"/>
            <p:cNvSpPr/>
            <p:nvPr/>
          </p:nvSpPr>
          <p:spPr>
            <a:xfrm>
              <a:off x="6728460" y="3194304"/>
              <a:ext cx="0" cy="140335"/>
            </a:xfrm>
            <a:custGeom>
              <a:avLst/>
              <a:gdLst/>
              <a:ahLst/>
              <a:cxnLst/>
              <a:rect l="l" t="t" r="r" b="b"/>
              <a:pathLst>
                <a:path h="140335">
                  <a:moveTo>
                    <a:pt x="0" y="0"/>
                  </a:moveTo>
                  <a:lnTo>
                    <a:pt x="0" y="140208"/>
                  </a:lnTo>
                </a:path>
              </a:pathLst>
            </a:custGeom>
            <a:ln w="12192">
              <a:solidFill>
                <a:srgbClr val="1168B3"/>
              </a:solidFill>
            </a:ln>
          </p:spPr>
          <p:txBody>
            <a:bodyPr wrap="square" lIns="0" tIns="0" rIns="0" bIns="0" rtlCol="0"/>
            <a:lstStyle/>
            <a:p>
              <a:endParaRPr/>
            </a:p>
          </p:txBody>
        </p:sp>
        <p:sp>
          <p:nvSpPr>
            <p:cNvPr id="79" name="object 79"/>
            <p:cNvSpPr/>
            <p:nvPr/>
          </p:nvSpPr>
          <p:spPr>
            <a:xfrm>
              <a:off x="6787896" y="3189732"/>
              <a:ext cx="0" cy="140335"/>
            </a:xfrm>
            <a:custGeom>
              <a:avLst/>
              <a:gdLst/>
              <a:ahLst/>
              <a:cxnLst/>
              <a:rect l="l" t="t" r="r" b="b"/>
              <a:pathLst>
                <a:path h="140335">
                  <a:moveTo>
                    <a:pt x="0" y="0"/>
                  </a:moveTo>
                  <a:lnTo>
                    <a:pt x="0" y="140208"/>
                  </a:lnTo>
                </a:path>
              </a:pathLst>
            </a:custGeom>
            <a:ln w="12192">
              <a:solidFill>
                <a:srgbClr val="1168B3"/>
              </a:solidFill>
            </a:ln>
          </p:spPr>
          <p:txBody>
            <a:bodyPr wrap="square" lIns="0" tIns="0" rIns="0" bIns="0" rtlCol="0"/>
            <a:lstStyle/>
            <a:p>
              <a:endParaRPr/>
            </a:p>
          </p:txBody>
        </p:sp>
        <p:sp>
          <p:nvSpPr>
            <p:cNvPr id="80" name="object 80"/>
            <p:cNvSpPr/>
            <p:nvPr/>
          </p:nvSpPr>
          <p:spPr>
            <a:xfrm>
              <a:off x="6818375" y="3188208"/>
              <a:ext cx="0" cy="140335"/>
            </a:xfrm>
            <a:custGeom>
              <a:avLst/>
              <a:gdLst/>
              <a:ahLst/>
              <a:cxnLst/>
              <a:rect l="l" t="t" r="r" b="b"/>
              <a:pathLst>
                <a:path h="140335">
                  <a:moveTo>
                    <a:pt x="0" y="0"/>
                  </a:moveTo>
                  <a:lnTo>
                    <a:pt x="0" y="140208"/>
                  </a:lnTo>
                </a:path>
              </a:pathLst>
            </a:custGeom>
            <a:ln w="12192">
              <a:solidFill>
                <a:srgbClr val="1168B3"/>
              </a:solidFill>
            </a:ln>
          </p:spPr>
          <p:txBody>
            <a:bodyPr wrap="square" lIns="0" tIns="0" rIns="0" bIns="0" rtlCol="0"/>
            <a:lstStyle/>
            <a:p>
              <a:endParaRPr/>
            </a:p>
          </p:txBody>
        </p:sp>
        <p:sp>
          <p:nvSpPr>
            <p:cNvPr id="81" name="object 81"/>
            <p:cNvSpPr/>
            <p:nvPr/>
          </p:nvSpPr>
          <p:spPr>
            <a:xfrm>
              <a:off x="6854952" y="3188208"/>
              <a:ext cx="0" cy="140335"/>
            </a:xfrm>
            <a:custGeom>
              <a:avLst/>
              <a:gdLst/>
              <a:ahLst/>
              <a:cxnLst/>
              <a:rect l="l" t="t" r="r" b="b"/>
              <a:pathLst>
                <a:path h="140335">
                  <a:moveTo>
                    <a:pt x="0" y="0"/>
                  </a:moveTo>
                  <a:lnTo>
                    <a:pt x="0" y="140208"/>
                  </a:lnTo>
                </a:path>
              </a:pathLst>
            </a:custGeom>
            <a:ln w="12192">
              <a:solidFill>
                <a:srgbClr val="1168B3"/>
              </a:solidFill>
            </a:ln>
          </p:spPr>
          <p:txBody>
            <a:bodyPr wrap="square" lIns="0" tIns="0" rIns="0" bIns="0" rtlCol="0"/>
            <a:lstStyle/>
            <a:p>
              <a:endParaRPr/>
            </a:p>
          </p:txBody>
        </p:sp>
        <p:sp>
          <p:nvSpPr>
            <p:cNvPr id="82" name="object 82"/>
            <p:cNvSpPr/>
            <p:nvPr/>
          </p:nvSpPr>
          <p:spPr>
            <a:xfrm>
              <a:off x="6885431" y="3186683"/>
              <a:ext cx="0" cy="140335"/>
            </a:xfrm>
            <a:custGeom>
              <a:avLst/>
              <a:gdLst/>
              <a:ahLst/>
              <a:cxnLst/>
              <a:rect l="l" t="t" r="r" b="b"/>
              <a:pathLst>
                <a:path h="140335">
                  <a:moveTo>
                    <a:pt x="0" y="0"/>
                  </a:moveTo>
                  <a:lnTo>
                    <a:pt x="0" y="140208"/>
                  </a:lnTo>
                </a:path>
              </a:pathLst>
            </a:custGeom>
            <a:ln w="12192">
              <a:solidFill>
                <a:srgbClr val="1168B3"/>
              </a:solidFill>
            </a:ln>
          </p:spPr>
          <p:txBody>
            <a:bodyPr wrap="square" lIns="0" tIns="0" rIns="0" bIns="0" rtlCol="0"/>
            <a:lstStyle/>
            <a:p>
              <a:endParaRPr/>
            </a:p>
          </p:txBody>
        </p:sp>
        <p:sp>
          <p:nvSpPr>
            <p:cNvPr id="83" name="object 83"/>
            <p:cNvSpPr/>
            <p:nvPr/>
          </p:nvSpPr>
          <p:spPr>
            <a:xfrm>
              <a:off x="6926579" y="3185160"/>
              <a:ext cx="0" cy="140335"/>
            </a:xfrm>
            <a:custGeom>
              <a:avLst/>
              <a:gdLst/>
              <a:ahLst/>
              <a:cxnLst/>
              <a:rect l="l" t="t" r="r" b="b"/>
              <a:pathLst>
                <a:path h="140335">
                  <a:moveTo>
                    <a:pt x="0" y="0"/>
                  </a:moveTo>
                  <a:lnTo>
                    <a:pt x="0" y="140208"/>
                  </a:lnTo>
                </a:path>
              </a:pathLst>
            </a:custGeom>
            <a:ln w="12192">
              <a:solidFill>
                <a:srgbClr val="1168B3"/>
              </a:solidFill>
            </a:ln>
          </p:spPr>
          <p:txBody>
            <a:bodyPr wrap="square" lIns="0" tIns="0" rIns="0" bIns="0" rtlCol="0"/>
            <a:lstStyle/>
            <a:p>
              <a:endParaRPr/>
            </a:p>
          </p:txBody>
        </p:sp>
        <p:sp>
          <p:nvSpPr>
            <p:cNvPr id="84" name="object 84"/>
            <p:cNvSpPr/>
            <p:nvPr/>
          </p:nvSpPr>
          <p:spPr>
            <a:xfrm>
              <a:off x="6967728" y="3185160"/>
              <a:ext cx="0" cy="140335"/>
            </a:xfrm>
            <a:custGeom>
              <a:avLst/>
              <a:gdLst/>
              <a:ahLst/>
              <a:cxnLst/>
              <a:rect l="l" t="t" r="r" b="b"/>
              <a:pathLst>
                <a:path h="140335">
                  <a:moveTo>
                    <a:pt x="0" y="0"/>
                  </a:moveTo>
                  <a:lnTo>
                    <a:pt x="0" y="140208"/>
                  </a:lnTo>
                </a:path>
              </a:pathLst>
            </a:custGeom>
            <a:ln w="12192">
              <a:solidFill>
                <a:srgbClr val="1168B3"/>
              </a:solidFill>
            </a:ln>
          </p:spPr>
          <p:txBody>
            <a:bodyPr wrap="square" lIns="0" tIns="0" rIns="0" bIns="0" rtlCol="0"/>
            <a:lstStyle/>
            <a:p>
              <a:endParaRPr/>
            </a:p>
          </p:txBody>
        </p:sp>
        <p:sp>
          <p:nvSpPr>
            <p:cNvPr id="85" name="object 85"/>
            <p:cNvSpPr/>
            <p:nvPr/>
          </p:nvSpPr>
          <p:spPr>
            <a:xfrm>
              <a:off x="7008875" y="3189732"/>
              <a:ext cx="0" cy="140335"/>
            </a:xfrm>
            <a:custGeom>
              <a:avLst/>
              <a:gdLst/>
              <a:ahLst/>
              <a:cxnLst/>
              <a:rect l="l" t="t" r="r" b="b"/>
              <a:pathLst>
                <a:path h="140335">
                  <a:moveTo>
                    <a:pt x="0" y="0"/>
                  </a:moveTo>
                  <a:lnTo>
                    <a:pt x="0" y="140208"/>
                  </a:lnTo>
                </a:path>
              </a:pathLst>
            </a:custGeom>
            <a:ln w="12192">
              <a:solidFill>
                <a:srgbClr val="1168B3"/>
              </a:solidFill>
            </a:ln>
          </p:spPr>
          <p:txBody>
            <a:bodyPr wrap="square" lIns="0" tIns="0" rIns="0" bIns="0" rtlCol="0"/>
            <a:lstStyle/>
            <a:p>
              <a:endParaRPr/>
            </a:p>
          </p:txBody>
        </p:sp>
        <p:sp>
          <p:nvSpPr>
            <p:cNvPr id="86" name="object 86"/>
            <p:cNvSpPr/>
            <p:nvPr/>
          </p:nvSpPr>
          <p:spPr>
            <a:xfrm>
              <a:off x="7066787" y="3189732"/>
              <a:ext cx="0" cy="140335"/>
            </a:xfrm>
            <a:custGeom>
              <a:avLst/>
              <a:gdLst/>
              <a:ahLst/>
              <a:cxnLst/>
              <a:rect l="l" t="t" r="r" b="b"/>
              <a:pathLst>
                <a:path h="140335">
                  <a:moveTo>
                    <a:pt x="0" y="0"/>
                  </a:moveTo>
                  <a:lnTo>
                    <a:pt x="0" y="140208"/>
                  </a:lnTo>
                </a:path>
              </a:pathLst>
            </a:custGeom>
            <a:ln w="12192">
              <a:solidFill>
                <a:srgbClr val="1168B3"/>
              </a:solidFill>
            </a:ln>
          </p:spPr>
          <p:txBody>
            <a:bodyPr wrap="square" lIns="0" tIns="0" rIns="0" bIns="0" rtlCol="0"/>
            <a:lstStyle/>
            <a:p>
              <a:endParaRPr/>
            </a:p>
          </p:txBody>
        </p:sp>
        <p:sp>
          <p:nvSpPr>
            <p:cNvPr id="87" name="object 87"/>
            <p:cNvSpPr/>
            <p:nvPr/>
          </p:nvSpPr>
          <p:spPr>
            <a:xfrm>
              <a:off x="7120128" y="3188208"/>
              <a:ext cx="0" cy="140335"/>
            </a:xfrm>
            <a:custGeom>
              <a:avLst/>
              <a:gdLst/>
              <a:ahLst/>
              <a:cxnLst/>
              <a:rect l="l" t="t" r="r" b="b"/>
              <a:pathLst>
                <a:path h="140335">
                  <a:moveTo>
                    <a:pt x="0" y="0"/>
                  </a:moveTo>
                  <a:lnTo>
                    <a:pt x="0" y="140208"/>
                  </a:lnTo>
                </a:path>
              </a:pathLst>
            </a:custGeom>
            <a:ln w="12192">
              <a:solidFill>
                <a:srgbClr val="1168B3"/>
              </a:solidFill>
            </a:ln>
          </p:spPr>
          <p:txBody>
            <a:bodyPr wrap="square" lIns="0" tIns="0" rIns="0" bIns="0" rtlCol="0"/>
            <a:lstStyle/>
            <a:p>
              <a:endParaRPr/>
            </a:p>
          </p:txBody>
        </p:sp>
        <p:sp>
          <p:nvSpPr>
            <p:cNvPr id="88" name="object 88"/>
            <p:cNvSpPr/>
            <p:nvPr/>
          </p:nvSpPr>
          <p:spPr>
            <a:xfrm>
              <a:off x="7150608" y="3186683"/>
              <a:ext cx="0" cy="140335"/>
            </a:xfrm>
            <a:custGeom>
              <a:avLst/>
              <a:gdLst/>
              <a:ahLst/>
              <a:cxnLst/>
              <a:rect l="l" t="t" r="r" b="b"/>
              <a:pathLst>
                <a:path h="140335">
                  <a:moveTo>
                    <a:pt x="0" y="0"/>
                  </a:moveTo>
                  <a:lnTo>
                    <a:pt x="0" y="140208"/>
                  </a:lnTo>
                </a:path>
              </a:pathLst>
            </a:custGeom>
            <a:ln w="12192">
              <a:solidFill>
                <a:srgbClr val="1168B3"/>
              </a:solidFill>
            </a:ln>
          </p:spPr>
          <p:txBody>
            <a:bodyPr wrap="square" lIns="0" tIns="0" rIns="0" bIns="0" rtlCol="0"/>
            <a:lstStyle/>
            <a:p>
              <a:endParaRPr/>
            </a:p>
          </p:txBody>
        </p:sp>
        <p:sp>
          <p:nvSpPr>
            <p:cNvPr id="89" name="object 89"/>
            <p:cNvSpPr/>
            <p:nvPr/>
          </p:nvSpPr>
          <p:spPr>
            <a:xfrm>
              <a:off x="7187184" y="3186683"/>
              <a:ext cx="0" cy="140335"/>
            </a:xfrm>
            <a:custGeom>
              <a:avLst/>
              <a:gdLst/>
              <a:ahLst/>
              <a:cxnLst/>
              <a:rect l="l" t="t" r="r" b="b"/>
              <a:pathLst>
                <a:path h="140335">
                  <a:moveTo>
                    <a:pt x="0" y="0"/>
                  </a:moveTo>
                  <a:lnTo>
                    <a:pt x="0" y="140208"/>
                  </a:lnTo>
                </a:path>
              </a:pathLst>
            </a:custGeom>
            <a:ln w="12192">
              <a:solidFill>
                <a:srgbClr val="1168B3"/>
              </a:solidFill>
            </a:ln>
          </p:spPr>
          <p:txBody>
            <a:bodyPr wrap="square" lIns="0" tIns="0" rIns="0" bIns="0" rtlCol="0"/>
            <a:lstStyle/>
            <a:p>
              <a:endParaRPr/>
            </a:p>
          </p:txBody>
        </p:sp>
        <p:sp>
          <p:nvSpPr>
            <p:cNvPr id="90" name="object 90"/>
            <p:cNvSpPr/>
            <p:nvPr/>
          </p:nvSpPr>
          <p:spPr>
            <a:xfrm>
              <a:off x="7213092" y="3186683"/>
              <a:ext cx="0" cy="140335"/>
            </a:xfrm>
            <a:custGeom>
              <a:avLst/>
              <a:gdLst/>
              <a:ahLst/>
              <a:cxnLst/>
              <a:rect l="l" t="t" r="r" b="b"/>
              <a:pathLst>
                <a:path h="140335">
                  <a:moveTo>
                    <a:pt x="0" y="0"/>
                  </a:moveTo>
                  <a:lnTo>
                    <a:pt x="0" y="140208"/>
                  </a:lnTo>
                </a:path>
              </a:pathLst>
            </a:custGeom>
            <a:ln w="12192">
              <a:solidFill>
                <a:srgbClr val="1168B3"/>
              </a:solidFill>
            </a:ln>
          </p:spPr>
          <p:txBody>
            <a:bodyPr wrap="square" lIns="0" tIns="0" rIns="0" bIns="0" rtlCol="0"/>
            <a:lstStyle/>
            <a:p>
              <a:endParaRPr/>
            </a:p>
          </p:txBody>
        </p:sp>
        <p:sp>
          <p:nvSpPr>
            <p:cNvPr id="91" name="object 91"/>
            <p:cNvSpPr/>
            <p:nvPr/>
          </p:nvSpPr>
          <p:spPr>
            <a:xfrm>
              <a:off x="7267955" y="3188208"/>
              <a:ext cx="0" cy="140335"/>
            </a:xfrm>
            <a:custGeom>
              <a:avLst/>
              <a:gdLst/>
              <a:ahLst/>
              <a:cxnLst/>
              <a:rect l="l" t="t" r="r" b="b"/>
              <a:pathLst>
                <a:path h="140335">
                  <a:moveTo>
                    <a:pt x="0" y="0"/>
                  </a:moveTo>
                  <a:lnTo>
                    <a:pt x="0" y="140208"/>
                  </a:lnTo>
                </a:path>
              </a:pathLst>
            </a:custGeom>
            <a:ln w="12192">
              <a:solidFill>
                <a:srgbClr val="1168B3"/>
              </a:solidFill>
            </a:ln>
          </p:spPr>
          <p:txBody>
            <a:bodyPr wrap="square" lIns="0" tIns="0" rIns="0" bIns="0" rtlCol="0"/>
            <a:lstStyle/>
            <a:p>
              <a:endParaRPr/>
            </a:p>
          </p:txBody>
        </p:sp>
        <p:sp>
          <p:nvSpPr>
            <p:cNvPr id="92" name="object 92"/>
            <p:cNvSpPr/>
            <p:nvPr/>
          </p:nvSpPr>
          <p:spPr>
            <a:xfrm>
              <a:off x="7367016" y="3186683"/>
              <a:ext cx="0" cy="140335"/>
            </a:xfrm>
            <a:custGeom>
              <a:avLst/>
              <a:gdLst/>
              <a:ahLst/>
              <a:cxnLst/>
              <a:rect l="l" t="t" r="r" b="b"/>
              <a:pathLst>
                <a:path h="140335">
                  <a:moveTo>
                    <a:pt x="0" y="0"/>
                  </a:moveTo>
                  <a:lnTo>
                    <a:pt x="0" y="140208"/>
                  </a:lnTo>
                </a:path>
              </a:pathLst>
            </a:custGeom>
            <a:ln w="12192">
              <a:solidFill>
                <a:srgbClr val="1168B3"/>
              </a:solidFill>
            </a:ln>
          </p:spPr>
          <p:txBody>
            <a:bodyPr wrap="square" lIns="0" tIns="0" rIns="0" bIns="0" rtlCol="0"/>
            <a:lstStyle/>
            <a:p>
              <a:endParaRPr/>
            </a:p>
          </p:txBody>
        </p:sp>
        <p:sp>
          <p:nvSpPr>
            <p:cNvPr id="93" name="object 93"/>
            <p:cNvSpPr/>
            <p:nvPr/>
          </p:nvSpPr>
          <p:spPr>
            <a:xfrm>
              <a:off x="7420355" y="3186683"/>
              <a:ext cx="0" cy="140335"/>
            </a:xfrm>
            <a:custGeom>
              <a:avLst/>
              <a:gdLst/>
              <a:ahLst/>
              <a:cxnLst/>
              <a:rect l="l" t="t" r="r" b="b"/>
              <a:pathLst>
                <a:path h="140335">
                  <a:moveTo>
                    <a:pt x="0" y="0"/>
                  </a:moveTo>
                  <a:lnTo>
                    <a:pt x="0" y="140208"/>
                  </a:lnTo>
                </a:path>
              </a:pathLst>
            </a:custGeom>
            <a:ln w="12192">
              <a:solidFill>
                <a:srgbClr val="1168B3"/>
              </a:solidFill>
            </a:ln>
          </p:spPr>
          <p:txBody>
            <a:bodyPr wrap="square" lIns="0" tIns="0" rIns="0" bIns="0" rtlCol="0"/>
            <a:lstStyle/>
            <a:p>
              <a:endParaRPr/>
            </a:p>
          </p:txBody>
        </p:sp>
        <p:sp>
          <p:nvSpPr>
            <p:cNvPr id="94" name="object 94"/>
            <p:cNvSpPr/>
            <p:nvPr/>
          </p:nvSpPr>
          <p:spPr>
            <a:xfrm>
              <a:off x="7450836" y="3186683"/>
              <a:ext cx="0" cy="140335"/>
            </a:xfrm>
            <a:custGeom>
              <a:avLst/>
              <a:gdLst/>
              <a:ahLst/>
              <a:cxnLst/>
              <a:rect l="l" t="t" r="r" b="b"/>
              <a:pathLst>
                <a:path h="140335">
                  <a:moveTo>
                    <a:pt x="0" y="0"/>
                  </a:moveTo>
                  <a:lnTo>
                    <a:pt x="0" y="140208"/>
                  </a:lnTo>
                </a:path>
              </a:pathLst>
            </a:custGeom>
            <a:ln w="12192">
              <a:solidFill>
                <a:srgbClr val="1168B3"/>
              </a:solidFill>
            </a:ln>
          </p:spPr>
          <p:txBody>
            <a:bodyPr wrap="square" lIns="0" tIns="0" rIns="0" bIns="0" rtlCol="0"/>
            <a:lstStyle/>
            <a:p>
              <a:endParaRPr/>
            </a:p>
          </p:txBody>
        </p:sp>
        <p:sp>
          <p:nvSpPr>
            <p:cNvPr id="95" name="object 95"/>
            <p:cNvSpPr/>
            <p:nvPr/>
          </p:nvSpPr>
          <p:spPr>
            <a:xfrm>
              <a:off x="7546848" y="3186683"/>
              <a:ext cx="0" cy="140335"/>
            </a:xfrm>
            <a:custGeom>
              <a:avLst/>
              <a:gdLst/>
              <a:ahLst/>
              <a:cxnLst/>
              <a:rect l="l" t="t" r="r" b="b"/>
              <a:pathLst>
                <a:path h="140335">
                  <a:moveTo>
                    <a:pt x="0" y="0"/>
                  </a:moveTo>
                  <a:lnTo>
                    <a:pt x="0" y="140208"/>
                  </a:lnTo>
                </a:path>
              </a:pathLst>
            </a:custGeom>
            <a:ln w="12192">
              <a:solidFill>
                <a:srgbClr val="1168B3"/>
              </a:solidFill>
            </a:ln>
          </p:spPr>
          <p:txBody>
            <a:bodyPr wrap="square" lIns="0" tIns="0" rIns="0" bIns="0" rtlCol="0"/>
            <a:lstStyle/>
            <a:p>
              <a:endParaRPr/>
            </a:p>
          </p:txBody>
        </p:sp>
        <p:sp>
          <p:nvSpPr>
            <p:cNvPr id="96" name="object 96"/>
            <p:cNvSpPr/>
            <p:nvPr/>
          </p:nvSpPr>
          <p:spPr>
            <a:xfrm>
              <a:off x="7577328" y="3186683"/>
              <a:ext cx="0" cy="140335"/>
            </a:xfrm>
            <a:custGeom>
              <a:avLst/>
              <a:gdLst/>
              <a:ahLst/>
              <a:cxnLst/>
              <a:rect l="l" t="t" r="r" b="b"/>
              <a:pathLst>
                <a:path h="140335">
                  <a:moveTo>
                    <a:pt x="0" y="0"/>
                  </a:moveTo>
                  <a:lnTo>
                    <a:pt x="0" y="140208"/>
                  </a:lnTo>
                </a:path>
              </a:pathLst>
            </a:custGeom>
            <a:ln w="12192">
              <a:solidFill>
                <a:srgbClr val="1168B3"/>
              </a:solidFill>
            </a:ln>
          </p:spPr>
          <p:txBody>
            <a:bodyPr wrap="square" lIns="0" tIns="0" rIns="0" bIns="0" rtlCol="0"/>
            <a:lstStyle/>
            <a:p>
              <a:endParaRPr/>
            </a:p>
          </p:txBody>
        </p:sp>
        <p:sp>
          <p:nvSpPr>
            <p:cNvPr id="97" name="object 97"/>
            <p:cNvSpPr/>
            <p:nvPr/>
          </p:nvSpPr>
          <p:spPr>
            <a:xfrm>
              <a:off x="7607808" y="3185160"/>
              <a:ext cx="0" cy="140335"/>
            </a:xfrm>
            <a:custGeom>
              <a:avLst/>
              <a:gdLst/>
              <a:ahLst/>
              <a:cxnLst/>
              <a:rect l="l" t="t" r="r" b="b"/>
              <a:pathLst>
                <a:path h="140335">
                  <a:moveTo>
                    <a:pt x="0" y="0"/>
                  </a:moveTo>
                  <a:lnTo>
                    <a:pt x="0" y="140208"/>
                  </a:lnTo>
                </a:path>
              </a:pathLst>
            </a:custGeom>
            <a:ln w="12192">
              <a:solidFill>
                <a:srgbClr val="1168B3"/>
              </a:solidFill>
            </a:ln>
          </p:spPr>
          <p:txBody>
            <a:bodyPr wrap="square" lIns="0" tIns="0" rIns="0" bIns="0" rtlCol="0"/>
            <a:lstStyle/>
            <a:p>
              <a:endParaRPr/>
            </a:p>
          </p:txBody>
        </p:sp>
        <p:sp>
          <p:nvSpPr>
            <p:cNvPr id="98" name="object 98"/>
            <p:cNvSpPr/>
            <p:nvPr/>
          </p:nvSpPr>
          <p:spPr>
            <a:xfrm>
              <a:off x="7673339" y="3186683"/>
              <a:ext cx="0" cy="140335"/>
            </a:xfrm>
            <a:custGeom>
              <a:avLst/>
              <a:gdLst/>
              <a:ahLst/>
              <a:cxnLst/>
              <a:rect l="l" t="t" r="r" b="b"/>
              <a:pathLst>
                <a:path h="140335">
                  <a:moveTo>
                    <a:pt x="0" y="0"/>
                  </a:moveTo>
                  <a:lnTo>
                    <a:pt x="0" y="140208"/>
                  </a:lnTo>
                </a:path>
              </a:pathLst>
            </a:custGeom>
            <a:ln w="12192">
              <a:solidFill>
                <a:srgbClr val="1168B3"/>
              </a:solidFill>
            </a:ln>
          </p:spPr>
          <p:txBody>
            <a:bodyPr wrap="square" lIns="0" tIns="0" rIns="0" bIns="0" rtlCol="0"/>
            <a:lstStyle/>
            <a:p>
              <a:endParaRPr/>
            </a:p>
          </p:txBody>
        </p:sp>
        <p:sp>
          <p:nvSpPr>
            <p:cNvPr id="99" name="object 99"/>
            <p:cNvSpPr/>
            <p:nvPr/>
          </p:nvSpPr>
          <p:spPr>
            <a:xfrm>
              <a:off x="7740396" y="3185160"/>
              <a:ext cx="0" cy="140335"/>
            </a:xfrm>
            <a:custGeom>
              <a:avLst/>
              <a:gdLst/>
              <a:ahLst/>
              <a:cxnLst/>
              <a:rect l="l" t="t" r="r" b="b"/>
              <a:pathLst>
                <a:path h="140335">
                  <a:moveTo>
                    <a:pt x="0" y="0"/>
                  </a:moveTo>
                  <a:lnTo>
                    <a:pt x="0" y="140208"/>
                  </a:lnTo>
                </a:path>
              </a:pathLst>
            </a:custGeom>
            <a:ln w="12192">
              <a:solidFill>
                <a:srgbClr val="1168B3"/>
              </a:solidFill>
            </a:ln>
          </p:spPr>
          <p:txBody>
            <a:bodyPr wrap="square" lIns="0" tIns="0" rIns="0" bIns="0" rtlCol="0"/>
            <a:lstStyle/>
            <a:p>
              <a:endParaRPr/>
            </a:p>
          </p:txBody>
        </p:sp>
        <p:sp>
          <p:nvSpPr>
            <p:cNvPr id="100" name="object 100"/>
            <p:cNvSpPr/>
            <p:nvPr/>
          </p:nvSpPr>
          <p:spPr>
            <a:xfrm>
              <a:off x="7994903" y="3174492"/>
              <a:ext cx="0" cy="140335"/>
            </a:xfrm>
            <a:custGeom>
              <a:avLst/>
              <a:gdLst/>
              <a:ahLst/>
              <a:cxnLst/>
              <a:rect l="l" t="t" r="r" b="b"/>
              <a:pathLst>
                <a:path h="140335">
                  <a:moveTo>
                    <a:pt x="0" y="0"/>
                  </a:moveTo>
                  <a:lnTo>
                    <a:pt x="0" y="140208"/>
                  </a:lnTo>
                </a:path>
              </a:pathLst>
            </a:custGeom>
            <a:ln w="12192">
              <a:solidFill>
                <a:srgbClr val="1168B3"/>
              </a:solidFill>
            </a:ln>
          </p:spPr>
          <p:txBody>
            <a:bodyPr wrap="square" lIns="0" tIns="0" rIns="0" bIns="0" rtlCol="0"/>
            <a:lstStyle/>
            <a:p>
              <a:endParaRPr/>
            </a:p>
          </p:txBody>
        </p:sp>
      </p:grpSp>
      <p:sp>
        <p:nvSpPr>
          <p:cNvPr id="101" name="object 101"/>
          <p:cNvSpPr txBox="1"/>
          <p:nvPr/>
        </p:nvSpPr>
        <p:spPr>
          <a:xfrm>
            <a:off x="2930145" y="2158334"/>
            <a:ext cx="423545" cy="182101"/>
          </a:xfrm>
          <a:prstGeom prst="rect">
            <a:avLst/>
          </a:prstGeom>
        </p:spPr>
        <p:txBody>
          <a:bodyPr vert="horz" wrap="square" lIns="0" tIns="12700" rIns="0" bIns="0" rtlCol="0">
            <a:spAutoFit/>
          </a:bodyPr>
          <a:lstStyle/>
          <a:p>
            <a:pPr marL="12700">
              <a:spcBef>
                <a:spcPts val="100"/>
              </a:spcBef>
            </a:pPr>
            <a:r>
              <a:rPr sz="1100" spc="-10">
                <a:solidFill>
                  <a:srgbClr val="1168B3"/>
                </a:solidFill>
                <a:latin typeface="Arial"/>
                <a:cs typeface="Arial"/>
              </a:rPr>
              <a:t>52.8%</a:t>
            </a:r>
            <a:endParaRPr sz="1100">
              <a:latin typeface="Arial"/>
              <a:cs typeface="Arial"/>
            </a:endParaRPr>
          </a:p>
        </p:txBody>
      </p:sp>
      <p:sp>
        <p:nvSpPr>
          <p:cNvPr id="102" name="object 102"/>
          <p:cNvSpPr txBox="1"/>
          <p:nvPr/>
        </p:nvSpPr>
        <p:spPr>
          <a:xfrm>
            <a:off x="3787522" y="2672811"/>
            <a:ext cx="423545" cy="182101"/>
          </a:xfrm>
          <a:prstGeom prst="rect">
            <a:avLst/>
          </a:prstGeom>
        </p:spPr>
        <p:txBody>
          <a:bodyPr vert="horz" wrap="square" lIns="0" tIns="12700" rIns="0" bIns="0" rtlCol="0">
            <a:spAutoFit/>
          </a:bodyPr>
          <a:lstStyle/>
          <a:p>
            <a:pPr marL="12700">
              <a:spcBef>
                <a:spcPts val="100"/>
              </a:spcBef>
            </a:pPr>
            <a:r>
              <a:rPr sz="1100" spc="-10">
                <a:solidFill>
                  <a:srgbClr val="1168B3"/>
                </a:solidFill>
                <a:latin typeface="Arial"/>
                <a:cs typeface="Arial"/>
              </a:rPr>
              <a:t>32.0%</a:t>
            </a:r>
            <a:endParaRPr sz="1100">
              <a:latin typeface="Arial"/>
              <a:cs typeface="Arial"/>
            </a:endParaRPr>
          </a:p>
        </p:txBody>
      </p:sp>
      <p:sp>
        <p:nvSpPr>
          <p:cNvPr id="103" name="object 103"/>
          <p:cNvSpPr txBox="1"/>
          <p:nvPr/>
        </p:nvSpPr>
        <p:spPr>
          <a:xfrm>
            <a:off x="4638548" y="2888584"/>
            <a:ext cx="423545" cy="182101"/>
          </a:xfrm>
          <a:prstGeom prst="rect">
            <a:avLst/>
          </a:prstGeom>
        </p:spPr>
        <p:txBody>
          <a:bodyPr vert="horz" wrap="square" lIns="0" tIns="12700" rIns="0" bIns="0" rtlCol="0">
            <a:spAutoFit/>
          </a:bodyPr>
          <a:lstStyle/>
          <a:p>
            <a:pPr marL="12700">
              <a:spcBef>
                <a:spcPts val="100"/>
              </a:spcBef>
            </a:pPr>
            <a:r>
              <a:rPr sz="1100" spc="-10">
                <a:solidFill>
                  <a:srgbClr val="1168B3"/>
                </a:solidFill>
                <a:latin typeface="Arial"/>
                <a:cs typeface="Arial"/>
              </a:rPr>
              <a:t>22.9%</a:t>
            </a:r>
            <a:endParaRPr sz="1100">
              <a:latin typeface="Arial"/>
              <a:cs typeface="Arial"/>
            </a:endParaRPr>
          </a:p>
        </p:txBody>
      </p:sp>
      <p:sp>
        <p:nvSpPr>
          <p:cNvPr id="104" name="object 104"/>
          <p:cNvSpPr txBox="1"/>
          <p:nvPr/>
        </p:nvSpPr>
        <p:spPr>
          <a:xfrm>
            <a:off x="6340603" y="2984088"/>
            <a:ext cx="423545" cy="182101"/>
          </a:xfrm>
          <a:prstGeom prst="rect">
            <a:avLst/>
          </a:prstGeom>
        </p:spPr>
        <p:txBody>
          <a:bodyPr vert="horz" wrap="square" lIns="0" tIns="12700" rIns="0" bIns="0" rtlCol="0">
            <a:spAutoFit/>
          </a:bodyPr>
          <a:lstStyle/>
          <a:p>
            <a:pPr marL="12700">
              <a:spcBef>
                <a:spcPts val="100"/>
              </a:spcBef>
            </a:pPr>
            <a:r>
              <a:rPr sz="1100" spc="-10">
                <a:solidFill>
                  <a:srgbClr val="1168B3"/>
                </a:solidFill>
                <a:latin typeface="Arial"/>
                <a:cs typeface="Arial"/>
              </a:rPr>
              <a:t>17.6%</a:t>
            </a:r>
            <a:endParaRPr sz="1100">
              <a:latin typeface="Arial"/>
              <a:cs typeface="Arial"/>
            </a:endParaRPr>
          </a:p>
        </p:txBody>
      </p:sp>
      <p:sp>
        <p:nvSpPr>
          <p:cNvPr id="105" name="object 105"/>
          <p:cNvSpPr txBox="1"/>
          <p:nvPr/>
        </p:nvSpPr>
        <p:spPr>
          <a:xfrm>
            <a:off x="2923795" y="2888584"/>
            <a:ext cx="423545" cy="182101"/>
          </a:xfrm>
          <a:prstGeom prst="rect">
            <a:avLst/>
          </a:prstGeom>
        </p:spPr>
        <p:txBody>
          <a:bodyPr vert="horz" wrap="square" lIns="0" tIns="12700" rIns="0" bIns="0" rtlCol="0">
            <a:spAutoFit/>
          </a:bodyPr>
          <a:lstStyle/>
          <a:p>
            <a:pPr marL="12700">
              <a:spcBef>
                <a:spcPts val="100"/>
              </a:spcBef>
            </a:pPr>
            <a:r>
              <a:rPr sz="1100" spc="-10">
                <a:solidFill>
                  <a:srgbClr val="FF0000"/>
                </a:solidFill>
                <a:latin typeface="Arial"/>
                <a:cs typeface="Arial"/>
              </a:rPr>
              <a:t>39.3%</a:t>
            </a:r>
            <a:endParaRPr sz="1100">
              <a:solidFill>
                <a:srgbClr val="FF0000"/>
              </a:solidFill>
              <a:latin typeface="Arial"/>
              <a:cs typeface="Arial"/>
            </a:endParaRPr>
          </a:p>
        </p:txBody>
      </p:sp>
      <p:sp>
        <p:nvSpPr>
          <p:cNvPr id="106" name="object 106"/>
          <p:cNvSpPr txBox="1"/>
          <p:nvPr/>
        </p:nvSpPr>
        <p:spPr>
          <a:xfrm>
            <a:off x="3793998" y="3168111"/>
            <a:ext cx="423545" cy="182101"/>
          </a:xfrm>
          <a:prstGeom prst="rect">
            <a:avLst/>
          </a:prstGeom>
        </p:spPr>
        <p:txBody>
          <a:bodyPr vert="horz" wrap="square" lIns="0" tIns="12700" rIns="0" bIns="0" rtlCol="0">
            <a:spAutoFit/>
          </a:bodyPr>
          <a:lstStyle/>
          <a:p>
            <a:pPr marL="12700">
              <a:spcBef>
                <a:spcPts val="100"/>
              </a:spcBef>
            </a:pPr>
            <a:r>
              <a:rPr sz="1100" spc="-10">
                <a:solidFill>
                  <a:srgbClr val="FF0000"/>
                </a:solidFill>
                <a:latin typeface="Arial"/>
                <a:cs typeface="Arial"/>
              </a:rPr>
              <a:t>24.8%</a:t>
            </a:r>
            <a:endParaRPr sz="1100">
              <a:solidFill>
                <a:srgbClr val="FF0000"/>
              </a:solidFill>
              <a:latin typeface="Arial"/>
              <a:cs typeface="Arial"/>
            </a:endParaRPr>
          </a:p>
        </p:txBody>
      </p:sp>
      <p:sp>
        <p:nvSpPr>
          <p:cNvPr id="107" name="object 107"/>
          <p:cNvSpPr txBox="1"/>
          <p:nvPr/>
        </p:nvSpPr>
        <p:spPr>
          <a:xfrm>
            <a:off x="6372859" y="3288887"/>
            <a:ext cx="345440" cy="182101"/>
          </a:xfrm>
          <a:prstGeom prst="rect">
            <a:avLst/>
          </a:prstGeom>
        </p:spPr>
        <p:txBody>
          <a:bodyPr vert="horz" wrap="square" lIns="0" tIns="12700" rIns="0" bIns="0" rtlCol="0">
            <a:spAutoFit/>
          </a:bodyPr>
          <a:lstStyle/>
          <a:p>
            <a:pPr marL="12700">
              <a:spcBef>
                <a:spcPts val="100"/>
              </a:spcBef>
            </a:pPr>
            <a:r>
              <a:rPr sz="1100" spc="-20">
                <a:solidFill>
                  <a:srgbClr val="FF0000"/>
                </a:solidFill>
                <a:latin typeface="Arial"/>
                <a:cs typeface="Arial"/>
              </a:rPr>
              <a:t>5.8</a:t>
            </a:r>
            <a:r>
              <a:rPr sz="1100" spc="-20">
                <a:solidFill>
                  <a:srgbClr val="D67623"/>
                </a:solidFill>
                <a:latin typeface="Arial"/>
                <a:cs typeface="Arial"/>
              </a:rPr>
              <a:t>%</a:t>
            </a:r>
            <a:endParaRPr sz="1100">
              <a:latin typeface="Arial"/>
              <a:cs typeface="Arial"/>
            </a:endParaRPr>
          </a:p>
        </p:txBody>
      </p:sp>
      <p:sp>
        <p:nvSpPr>
          <p:cNvPr id="108" name="object 108"/>
          <p:cNvSpPr txBox="1"/>
          <p:nvPr/>
        </p:nvSpPr>
        <p:spPr>
          <a:xfrm>
            <a:off x="2413762" y="3428714"/>
            <a:ext cx="6184265" cy="751840"/>
          </a:xfrm>
          <a:prstGeom prst="rect">
            <a:avLst/>
          </a:prstGeom>
        </p:spPr>
        <p:txBody>
          <a:bodyPr vert="horz" wrap="square" lIns="0" tIns="12700" rIns="0" bIns="0" rtlCol="0">
            <a:spAutoFit/>
          </a:bodyPr>
          <a:lstStyle/>
          <a:p>
            <a:pPr marR="1303655" algn="ctr">
              <a:spcBef>
                <a:spcPts val="100"/>
              </a:spcBef>
            </a:pPr>
            <a:r>
              <a:rPr sz="1100" spc="-10">
                <a:solidFill>
                  <a:srgbClr val="FF0000"/>
                </a:solidFill>
                <a:latin typeface="Arial"/>
                <a:cs typeface="Arial"/>
              </a:rPr>
              <a:t>13.9%</a:t>
            </a:r>
            <a:endParaRPr sz="1100">
              <a:solidFill>
                <a:srgbClr val="FF0000"/>
              </a:solidFill>
              <a:latin typeface="Arial"/>
              <a:cs typeface="Arial"/>
            </a:endParaRPr>
          </a:p>
          <a:p>
            <a:pPr marL="12700">
              <a:spcBef>
                <a:spcPts val="980"/>
              </a:spcBef>
              <a:tabLst>
                <a:tab pos="400685" algn="l"/>
                <a:tab pos="831215" algn="l"/>
                <a:tab pos="1261745" algn="l"/>
                <a:tab pos="1692910" algn="l"/>
                <a:tab pos="2123440" algn="l"/>
                <a:tab pos="2554605" algn="l"/>
                <a:tab pos="2985135" algn="l"/>
                <a:tab pos="3415665" algn="l"/>
                <a:tab pos="3846195" algn="l"/>
                <a:tab pos="4277360" algn="l"/>
                <a:tab pos="4707890" algn="l"/>
                <a:tab pos="5138420" algn="l"/>
                <a:tab pos="5569585" algn="l"/>
                <a:tab pos="6000115" algn="l"/>
              </a:tabLst>
            </a:pPr>
            <a:r>
              <a:rPr sz="1200" spc="-50">
                <a:latin typeface="Arial"/>
                <a:cs typeface="Arial"/>
              </a:rPr>
              <a:t>9</a:t>
            </a:r>
            <a:r>
              <a:rPr sz="1200">
                <a:latin typeface="Arial"/>
                <a:cs typeface="Arial"/>
              </a:rPr>
              <a:t>	</a:t>
            </a:r>
            <a:r>
              <a:rPr sz="1200" spc="-25">
                <a:latin typeface="Arial"/>
                <a:cs typeface="Arial"/>
              </a:rPr>
              <a:t>12</a:t>
            </a:r>
            <a:r>
              <a:rPr sz="1200">
                <a:latin typeface="Arial"/>
                <a:cs typeface="Arial"/>
              </a:rPr>
              <a:t>	</a:t>
            </a:r>
            <a:r>
              <a:rPr sz="1200" spc="-25">
                <a:latin typeface="Arial"/>
                <a:cs typeface="Arial"/>
              </a:rPr>
              <a:t>15</a:t>
            </a:r>
            <a:r>
              <a:rPr sz="1200">
                <a:latin typeface="Arial"/>
                <a:cs typeface="Arial"/>
              </a:rPr>
              <a:t>	</a:t>
            </a:r>
            <a:r>
              <a:rPr sz="1200" spc="-25">
                <a:latin typeface="Arial"/>
                <a:cs typeface="Arial"/>
              </a:rPr>
              <a:t>18</a:t>
            </a:r>
            <a:r>
              <a:rPr sz="1200">
                <a:latin typeface="Arial"/>
                <a:cs typeface="Arial"/>
              </a:rPr>
              <a:t>	</a:t>
            </a:r>
            <a:r>
              <a:rPr sz="1200" spc="-25">
                <a:latin typeface="Arial"/>
                <a:cs typeface="Arial"/>
              </a:rPr>
              <a:t>21</a:t>
            </a:r>
            <a:r>
              <a:rPr sz="1200">
                <a:latin typeface="Arial"/>
                <a:cs typeface="Arial"/>
              </a:rPr>
              <a:t>	</a:t>
            </a:r>
            <a:r>
              <a:rPr sz="1200" spc="-25">
                <a:latin typeface="Arial"/>
                <a:cs typeface="Arial"/>
              </a:rPr>
              <a:t>24</a:t>
            </a:r>
            <a:r>
              <a:rPr sz="1200">
                <a:latin typeface="Arial"/>
                <a:cs typeface="Arial"/>
              </a:rPr>
              <a:t>	</a:t>
            </a:r>
            <a:r>
              <a:rPr sz="1200" spc="-25">
                <a:latin typeface="Arial"/>
                <a:cs typeface="Arial"/>
              </a:rPr>
              <a:t>27</a:t>
            </a:r>
            <a:r>
              <a:rPr sz="1200">
                <a:latin typeface="Arial"/>
                <a:cs typeface="Arial"/>
              </a:rPr>
              <a:t>	</a:t>
            </a:r>
            <a:r>
              <a:rPr sz="1200" spc="-25">
                <a:latin typeface="Arial"/>
                <a:cs typeface="Arial"/>
              </a:rPr>
              <a:t>30</a:t>
            </a:r>
            <a:r>
              <a:rPr sz="1200">
                <a:latin typeface="Arial"/>
                <a:cs typeface="Arial"/>
              </a:rPr>
              <a:t>	</a:t>
            </a:r>
            <a:r>
              <a:rPr sz="1200" spc="-25">
                <a:latin typeface="Arial"/>
                <a:cs typeface="Arial"/>
              </a:rPr>
              <a:t>33</a:t>
            </a:r>
            <a:r>
              <a:rPr sz="1200">
                <a:latin typeface="Arial"/>
                <a:cs typeface="Arial"/>
              </a:rPr>
              <a:t>	</a:t>
            </a:r>
            <a:r>
              <a:rPr sz="1200" spc="-25">
                <a:latin typeface="Arial"/>
                <a:cs typeface="Arial"/>
              </a:rPr>
              <a:t>36</a:t>
            </a:r>
            <a:r>
              <a:rPr sz="1200">
                <a:latin typeface="Arial"/>
                <a:cs typeface="Arial"/>
              </a:rPr>
              <a:t>	</a:t>
            </a:r>
            <a:r>
              <a:rPr sz="1200" spc="-25">
                <a:latin typeface="Arial"/>
                <a:cs typeface="Arial"/>
              </a:rPr>
              <a:t>39</a:t>
            </a:r>
            <a:r>
              <a:rPr sz="1200">
                <a:latin typeface="Arial"/>
                <a:cs typeface="Arial"/>
              </a:rPr>
              <a:t>	</a:t>
            </a:r>
            <a:r>
              <a:rPr sz="1200" spc="-25">
                <a:latin typeface="Arial"/>
                <a:cs typeface="Arial"/>
              </a:rPr>
              <a:t>42</a:t>
            </a:r>
            <a:r>
              <a:rPr sz="1200">
                <a:latin typeface="Arial"/>
                <a:cs typeface="Arial"/>
              </a:rPr>
              <a:t>	</a:t>
            </a:r>
            <a:r>
              <a:rPr sz="1200" spc="-25">
                <a:latin typeface="Arial"/>
                <a:cs typeface="Arial"/>
              </a:rPr>
              <a:t>45</a:t>
            </a:r>
            <a:r>
              <a:rPr sz="1200">
                <a:latin typeface="Arial"/>
                <a:cs typeface="Arial"/>
              </a:rPr>
              <a:t>	</a:t>
            </a:r>
            <a:r>
              <a:rPr sz="1200" spc="-25">
                <a:latin typeface="Arial"/>
                <a:cs typeface="Arial"/>
              </a:rPr>
              <a:t>48</a:t>
            </a:r>
            <a:r>
              <a:rPr sz="1200">
                <a:latin typeface="Arial"/>
                <a:cs typeface="Arial"/>
              </a:rPr>
              <a:t>	</a:t>
            </a:r>
            <a:r>
              <a:rPr sz="1200" spc="-25">
                <a:latin typeface="Arial"/>
                <a:cs typeface="Arial"/>
              </a:rPr>
              <a:t>51</a:t>
            </a:r>
            <a:endParaRPr sz="1200">
              <a:latin typeface="Arial"/>
              <a:cs typeface="Arial"/>
            </a:endParaRPr>
          </a:p>
          <a:p>
            <a:pPr marL="1201420">
              <a:spcBef>
                <a:spcPts val="415"/>
              </a:spcBef>
            </a:pPr>
            <a:r>
              <a:rPr sz="1300" b="1">
                <a:latin typeface="Arial"/>
                <a:cs typeface="Arial"/>
              </a:rPr>
              <a:t>Time</a:t>
            </a:r>
            <a:r>
              <a:rPr sz="1300" b="1" spc="-65">
                <a:latin typeface="Arial"/>
                <a:cs typeface="Arial"/>
              </a:rPr>
              <a:t> </a:t>
            </a:r>
            <a:r>
              <a:rPr sz="1300" b="1">
                <a:latin typeface="Arial"/>
                <a:cs typeface="Arial"/>
              </a:rPr>
              <a:t>Since</a:t>
            </a:r>
            <a:r>
              <a:rPr sz="1300" b="1" spc="-55">
                <a:latin typeface="Arial"/>
                <a:cs typeface="Arial"/>
              </a:rPr>
              <a:t> </a:t>
            </a:r>
            <a:r>
              <a:rPr sz="1300" b="1">
                <a:latin typeface="Arial"/>
                <a:cs typeface="Arial"/>
              </a:rPr>
              <a:t>Randomization,</a:t>
            </a:r>
            <a:r>
              <a:rPr sz="1300" b="1" spc="-25">
                <a:latin typeface="Arial"/>
                <a:cs typeface="Arial"/>
              </a:rPr>
              <a:t> mo</a:t>
            </a:r>
            <a:endParaRPr sz="1300">
              <a:latin typeface="Arial"/>
              <a:cs typeface="Arial"/>
            </a:endParaRPr>
          </a:p>
        </p:txBody>
      </p:sp>
      <p:sp>
        <p:nvSpPr>
          <p:cNvPr id="109" name="object 109"/>
          <p:cNvSpPr txBox="1"/>
          <p:nvPr/>
        </p:nvSpPr>
        <p:spPr>
          <a:xfrm>
            <a:off x="494838" y="1831350"/>
            <a:ext cx="192360" cy="1197610"/>
          </a:xfrm>
          <a:prstGeom prst="rect">
            <a:avLst/>
          </a:prstGeom>
        </p:spPr>
        <p:txBody>
          <a:bodyPr vert="vert270" wrap="square" lIns="0" tIns="0" rIns="0" bIns="0" rtlCol="0">
            <a:spAutoFit/>
          </a:bodyPr>
          <a:lstStyle/>
          <a:p>
            <a:pPr marL="12700">
              <a:lnSpc>
                <a:spcPts val="1535"/>
              </a:lnSpc>
            </a:pPr>
            <a:r>
              <a:rPr sz="1300" b="1">
                <a:latin typeface="Arial"/>
                <a:cs typeface="Arial"/>
              </a:rPr>
              <a:t>OS,</a:t>
            </a:r>
            <a:r>
              <a:rPr sz="1300" b="1" spc="-20">
                <a:latin typeface="Arial"/>
                <a:cs typeface="Arial"/>
              </a:rPr>
              <a:t> </a:t>
            </a:r>
            <a:r>
              <a:rPr sz="1300" b="1" spc="-10">
                <a:latin typeface="Arial"/>
                <a:cs typeface="Arial"/>
              </a:rPr>
              <a:t>Proportion</a:t>
            </a:r>
            <a:endParaRPr sz="1300">
              <a:latin typeface="Arial"/>
              <a:cs typeface="Arial"/>
            </a:endParaRPr>
          </a:p>
        </p:txBody>
      </p:sp>
      <p:grpSp>
        <p:nvGrpSpPr>
          <p:cNvPr id="110" name="object 110"/>
          <p:cNvGrpSpPr/>
          <p:nvPr/>
        </p:nvGrpSpPr>
        <p:grpSpPr>
          <a:xfrm>
            <a:off x="775717" y="3521297"/>
            <a:ext cx="184785" cy="231775"/>
            <a:chOff x="775716" y="3518915"/>
            <a:chExt cx="184785" cy="231775"/>
          </a:xfrm>
        </p:grpSpPr>
        <p:sp>
          <p:nvSpPr>
            <p:cNvPr id="111" name="object 111"/>
            <p:cNvSpPr/>
            <p:nvPr/>
          </p:nvSpPr>
          <p:spPr>
            <a:xfrm>
              <a:off x="788670" y="3531869"/>
              <a:ext cx="158750" cy="205740"/>
            </a:xfrm>
            <a:custGeom>
              <a:avLst/>
              <a:gdLst/>
              <a:ahLst/>
              <a:cxnLst/>
              <a:rect l="l" t="t" r="r" b="b"/>
              <a:pathLst>
                <a:path w="158750" h="205739">
                  <a:moveTo>
                    <a:pt x="158495" y="0"/>
                  </a:moveTo>
                  <a:lnTo>
                    <a:pt x="0" y="0"/>
                  </a:lnTo>
                  <a:lnTo>
                    <a:pt x="0" y="205739"/>
                  </a:lnTo>
                  <a:lnTo>
                    <a:pt x="158495" y="205739"/>
                  </a:lnTo>
                  <a:lnTo>
                    <a:pt x="158495" y="0"/>
                  </a:lnTo>
                  <a:close/>
                </a:path>
              </a:pathLst>
            </a:custGeom>
            <a:solidFill>
              <a:srgbClr val="FFFFFF"/>
            </a:solidFill>
          </p:spPr>
          <p:txBody>
            <a:bodyPr wrap="square" lIns="0" tIns="0" rIns="0" bIns="0" rtlCol="0"/>
            <a:lstStyle/>
            <a:p>
              <a:endParaRPr/>
            </a:p>
          </p:txBody>
        </p:sp>
        <p:sp>
          <p:nvSpPr>
            <p:cNvPr id="112" name="object 112"/>
            <p:cNvSpPr/>
            <p:nvPr/>
          </p:nvSpPr>
          <p:spPr>
            <a:xfrm>
              <a:off x="788670" y="3531869"/>
              <a:ext cx="158750" cy="205740"/>
            </a:xfrm>
            <a:custGeom>
              <a:avLst/>
              <a:gdLst/>
              <a:ahLst/>
              <a:cxnLst/>
              <a:rect l="l" t="t" r="r" b="b"/>
              <a:pathLst>
                <a:path w="158750" h="205739">
                  <a:moveTo>
                    <a:pt x="0" y="205739"/>
                  </a:moveTo>
                  <a:lnTo>
                    <a:pt x="158495" y="205739"/>
                  </a:lnTo>
                  <a:lnTo>
                    <a:pt x="158495" y="0"/>
                  </a:lnTo>
                  <a:lnTo>
                    <a:pt x="0" y="0"/>
                  </a:lnTo>
                  <a:lnTo>
                    <a:pt x="0" y="205739"/>
                  </a:lnTo>
                  <a:close/>
                </a:path>
              </a:pathLst>
            </a:custGeom>
            <a:ln w="25908">
              <a:solidFill>
                <a:srgbClr val="FFFFFF"/>
              </a:solidFill>
            </a:ln>
          </p:spPr>
          <p:txBody>
            <a:bodyPr wrap="square" lIns="0" tIns="0" rIns="0" bIns="0" rtlCol="0"/>
            <a:lstStyle/>
            <a:p>
              <a:endParaRPr/>
            </a:p>
          </p:txBody>
        </p:sp>
      </p:grpSp>
      <p:sp>
        <p:nvSpPr>
          <p:cNvPr id="113" name="object 113"/>
          <p:cNvSpPr txBox="1"/>
          <p:nvPr/>
        </p:nvSpPr>
        <p:spPr>
          <a:xfrm>
            <a:off x="8161782" y="3151727"/>
            <a:ext cx="676275" cy="166071"/>
          </a:xfrm>
          <a:prstGeom prst="rect">
            <a:avLst/>
          </a:prstGeom>
        </p:spPr>
        <p:txBody>
          <a:bodyPr vert="horz" wrap="square" lIns="0" tIns="12065" rIns="0" bIns="0" rtlCol="0">
            <a:spAutoFit/>
          </a:bodyPr>
          <a:lstStyle/>
          <a:p>
            <a:pPr marL="12700">
              <a:spcBef>
                <a:spcPts val="95"/>
              </a:spcBef>
            </a:pPr>
            <a:r>
              <a:rPr sz="1000">
                <a:solidFill>
                  <a:srgbClr val="1267B4"/>
                </a:solidFill>
                <a:latin typeface="Arial"/>
                <a:cs typeface="Arial"/>
              </a:rPr>
              <a:t>Durva</a:t>
            </a:r>
            <a:r>
              <a:rPr sz="1000" spc="-15">
                <a:solidFill>
                  <a:srgbClr val="1267B4"/>
                </a:solidFill>
                <a:latin typeface="Arial"/>
                <a:cs typeface="Arial"/>
              </a:rPr>
              <a:t> </a:t>
            </a:r>
            <a:r>
              <a:rPr sz="1000">
                <a:solidFill>
                  <a:srgbClr val="1267B4"/>
                </a:solidFill>
                <a:latin typeface="Arial"/>
                <a:cs typeface="Arial"/>
              </a:rPr>
              <a:t>+</a:t>
            </a:r>
            <a:r>
              <a:rPr sz="1000" spc="-20">
                <a:solidFill>
                  <a:srgbClr val="1267B4"/>
                </a:solidFill>
                <a:latin typeface="Arial"/>
                <a:cs typeface="Arial"/>
              </a:rPr>
              <a:t> </a:t>
            </a:r>
            <a:r>
              <a:rPr sz="1000" spc="-25">
                <a:solidFill>
                  <a:srgbClr val="1267B4"/>
                </a:solidFill>
                <a:latin typeface="Arial"/>
                <a:cs typeface="Arial"/>
              </a:rPr>
              <a:t>EP</a:t>
            </a:r>
            <a:endParaRPr sz="1000">
              <a:latin typeface="Arial"/>
              <a:cs typeface="Arial"/>
            </a:endParaRPr>
          </a:p>
        </p:txBody>
      </p:sp>
      <p:sp>
        <p:nvSpPr>
          <p:cNvPr id="114" name="object 114"/>
          <p:cNvSpPr txBox="1"/>
          <p:nvPr/>
        </p:nvSpPr>
        <p:spPr>
          <a:xfrm>
            <a:off x="7509509" y="3432652"/>
            <a:ext cx="193040" cy="166071"/>
          </a:xfrm>
          <a:prstGeom prst="rect">
            <a:avLst/>
          </a:prstGeom>
        </p:spPr>
        <p:txBody>
          <a:bodyPr vert="horz" wrap="square" lIns="0" tIns="12065" rIns="0" bIns="0" rtlCol="0">
            <a:spAutoFit/>
          </a:bodyPr>
          <a:lstStyle/>
          <a:p>
            <a:pPr marL="12700">
              <a:spcBef>
                <a:spcPts val="95"/>
              </a:spcBef>
            </a:pPr>
            <a:r>
              <a:rPr sz="1000" spc="-25">
                <a:solidFill>
                  <a:srgbClr val="FF0000"/>
                </a:solidFill>
                <a:latin typeface="Arial"/>
                <a:cs typeface="Arial"/>
              </a:rPr>
              <a:t>EP</a:t>
            </a:r>
            <a:endParaRPr sz="1000">
              <a:solidFill>
                <a:srgbClr val="FF0000"/>
              </a:solidFill>
              <a:latin typeface="Arial"/>
              <a:cs typeface="Arial"/>
            </a:endParaRPr>
          </a:p>
        </p:txBody>
      </p:sp>
      <p:sp>
        <p:nvSpPr>
          <p:cNvPr id="116" name="Title 115">
            <a:extLst>
              <a:ext uri="{FF2B5EF4-FFF2-40B4-BE49-F238E27FC236}">
                <a16:creationId xmlns:a16="http://schemas.microsoft.com/office/drawing/2014/main" id="{43A00B4F-7FB5-AA86-0704-FCFA6F07752A}"/>
              </a:ext>
            </a:extLst>
          </p:cNvPr>
          <p:cNvSpPr>
            <a:spLocks noGrp="1"/>
          </p:cNvSpPr>
          <p:nvPr>
            <p:ph type="title"/>
          </p:nvPr>
        </p:nvSpPr>
        <p:spPr/>
        <p:txBody>
          <a:bodyPr/>
          <a:lstStyle/>
          <a:p>
            <a:r>
              <a:rPr lang="en-US" sz="3200" b="1">
                <a:solidFill>
                  <a:srgbClr val="002E51"/>
                </a:solidFill>
              </a:rPr>
              <a:t>CASPIAN: Overall Survival</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A6FDCFB-490E-45A5-A70D-5FD1E1499B71}"/>
              </a:ext>
            </a:extLst>
          </p:cNvPr>
          <p:cNvSpPr>
            <a:spLocks noGrp="1"/>
          </p:cNvSpPr>
          <p:nvPr>
            <p:ph type="title"/>
          </p:nvPr>
        </p:nvSpPr>
        <p:spPr/>
        <p:txBody>
          <a:bodyPr/>
          <a:lstStyle/>
          <a:p>
            <a:r>
              <a:rPr lang="en-US" sz="2800" b="1"/>
              <a:t>CASPIAN: 3-year OS update</a:t>
            </a:r>
          </a:p>
        </p:txBody>
      </p:sp>
      <p:pic>
        <p:nvPicPr>
          <p:cNvPr id="4" name="Main graphic">
            <a:extLst>
              <a:ext uri="{FF2B5EF4-FFF2-40B4-BE49-F238E27FC236}">
                <a16:creationId xmlns:a16="http://schemas.microsoft.com/office/drawing/2014/main" id="{ED5FB885-CB19-CF15-6596-7C0895FE06C6}"/>
              </a:ext>
            </a:extLst>
          </p:cNvPr>
          <p:cNvPicPr/>
          <p:nvPr/>
        </p:nvPicPr>
        <p:blipFill rotWithShape="1">
          <a:blip r:embed="rId2"/>
          <a:srcRect l="1490" t="186" r="-231" b="61414"/>
          <a:stretch/>
        </p:blipFill>
        <p:spPr>
          <a:xfrm>
            <a:off x="694480" y="635372"/>
            <a:ext cx="6655443" cy="3877518"/>
          </a:xfrm>
          <a:prstGeom prst="rect">
            <a:avLst/>
          </a:prstGeom>
          <a:ln>
            <a:noFill/>
          </a:ln>
        </p:spPr>
      </p:pic>
      <p:sp>
        <p:nvSpPr>
          <p:cNvPr id="5" name="Rectangle 4">
            <a:extLst>
              <a:ext uri="{FF2B5EF4-FFF2-40B4-BE49-F238E27FC236}">
                <a16:creationId xmlns:a16="http://schemas.microsoft.com/office/drawing/2014/main" id="{0DAA8DF6-CAD5-AE24-FA05-699CD52DBD7D}"/>
              </a:ext>
            </a:extLst>
          </p:cNvPr>
          <p:cNvSpPr/>
          <p:nvPr/>
        </p:nvSpPr>
        <p:spPr bwMode="auto">
          <a:xfrm>
            <a:off x="6632294" y="630717"/>
            <a:ext cx="717629" cy="1076445"/>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150585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186253" y="4503430"/>
            <a:ext cx="2344420" cy="135935"/>
          </a:xfrm>
          <a:prstGeom prst="rect">
            <a:avLst/>
          </a:prstGeom>
        </p:spPr>
        <p:txBody>
          <a:bodyPr vert="horz" wrap="square" lIns="0" tIns="12700" rIns="0" bIns="0" rtlCol="0">
            <a:spAutoFit/>
          </a:bodyPr>
          <a:lstStyle/>
          <a:p>
            <a:pPr marL="12700">
              <a:spcBef>
                <a:spcPts val="100"/>
              </a:spcBef>
            </a:pPr>
            <a:r>
              <a:rPr sz="800">
                <a:latin typeface="Arial"/>
                <a:cs typeface="Arial"/>
              </a:rPr>
              <a:t>Chen</a:t>
            </a:r>
            <a:r>
              <a:rPr sz="800" spc="-5">
                <a:latin typeface="Arial"/>
                <a:cs typeface="Arial"/>
              </a:rPr>
              <a:t> </a:t>
            </a:r>
            <a:r>
              <a:rPr sz="800">
                <a:latin typeface="Arial"/>
                <a:cs typeface="Arial"/>
              </a:rPr>
              <a:t>Y et</a:t>
            </a:r>
            <a:r>
              <a:rPr sz="800" spc="-10">
                <a:latin typeface="Arial"/>
                <a:cs typeface="Arial"/>
              </a:rPr>
              <a:t> </a:t>
            </a:r>
            <a:r>
              <a:rPr sz="800">
                <a:latin typeface="Arial"/>
                <a:cs typeface="Arial"/>
              </a:rPr>
              <a:t>al.</a:t>
            </a:r>
            <a:r>
              <a:rPr sz="800" spc="-10">
                <a:latin typeface="Arial"/>
                <a:cs typeface="Arial"/>
              </a:rPr>
              <a:t> </a:t>
            </a:r>
            <a:r>
              <a:rPr sz="800" i="1">
                <a:latin typeface="Arial"/>
                <a:cs typeface="Arial"/>
              </a:rPr>
              <a:t>JTO</a:t>
            </a:r>
            <a:r>
              <a:rPr sz="800" i="1" spc="-20">
                <a:latin typeface="Arial"/>
                <a:cs typeface="Arial"/>
              </a:rPr>
              <a:t> </a:t>
            </a:r>
            <a:r>
              <a:rPr sz="800" i="1">
                <a:latin typeface="Arial"/>
                <a:cs typeface="Arial"/>
              </a:rPr>
              <a:t>Clin</a:t>
            </a:r>
            <a:r>
              <a:rPr sz="800" i="1" spc="-25">
                <a:latin typeface="Arial"/>
                <a:cs typeface="Arial"/>
              </a:rPr>
              <a:t> </a:t>
            </a:r>
            <a:r>
              <a:rPr sz="800" i="1">
                <a:latin typeface="Arial"/>
                <a:cs typeface="Arial"/>
              </a:rPr>
              <a:t>Res Rep</a:t>
            </a:r>
            <a:r>
              <a:rPr sz="800">
                <a:latin typeface="Arial"/>
                <a:cs typeface="Arial"/>
              </a:rPr>
              <a:t>.</a:t>
            </a:r>
            <a:r>
              <a:rPr sz="800" spc="-10">
                <a:latin typeface="Arial"/>
                <a:cs typeface="Arial"/>
              </a:rPr>
              <a:t> 2022;3:100330.</a:t>
            </a:r>
            <a:endParaRPr sz="800">
              <a:latin typeface="Arial"/>
              <a:cs typeface="Arial"/>
            </a:endParaRPr>
          </a:p>
        </p:txBody>
      </p:sp>
      <p:sp>
        <p:nvSpPr>
          <p:cNvPr id="3" name="object 3"/>
          <p:cNvSpPr txBox="1">
            <a:spLocks noGrp="1"/>
          </p:cNvSpPr>
          <p:nvPr>
            <p:ph type="title"/>
          </p:nvPr>
        </p:nvSpPr>
        <p:spPr>
          <a:xfrm>
            <a:off x="921614" y="282637"/>
            <a:ext cx="7768311" cy="382156"/>
          </a:xfrm>
          <a:prstGeom prst="rect">
            <a:avLst/>
          </a:prstGeom>
        </p:spPr>
        <p:txBody>
          <a:bodyPr vert="horz" wrap="square" lIns="0" tIns="12700" rIns="0" bIns="0" rtlCol="0">
            <a:spAutoFit/>
          </a:bodyPr>
          <a:lstStyle/>
          <a:p>
            <a:pPr marL="1631950" marR="17780" indent="-1607185">
              <a:spcBef>
                <a:spcPts val="100"/>
              </a:spcBef>
            </a:pPr>
            <a:r>
              <a:rPr lang="en-US"/>
              <a:t>CASPIAN: </a:t>
            </a:r>
            <a:r>
              <a:t>Impact</a:t>
            </a:r>
            <a:r>
              <a:rPr spc="-75"/>
              <a:t> </a:t>
            </a:r>
            <a:r>
              <a:t>of</a:t>
            </a:r>
            <a:r>
              <a:rPr spc="-70"/>
              <a:t> </a:t>
            </a:r>
            <a:r>
              <a:t>Brain</a:t>
            </a:r>
            <a:r>
              <a:rPr spc="-75"/>
              <a:t> </a:t>
            </a:r>
            <a:r>
              <a:t>Metastases</a:t>
            </a:r>
            <a:r>
              <a:rPr spc="-55"/>
              <a:t> </a:t>
            </a:r>
            <a:r>
              <a:t>on</a:t>
            </a:r>
            <a:r>
              <a:rPr spc="-85"/>
              <a:t> </a:t>
            </a:r>
            <a:r>
              <a:t>Outcomes</a:t>
            </a:r>
            <a:endParaRPr baseline="24305"/>
          </a:p>
        </p:txBody>
      </p:sp>
      <p:sp>
        <p:nvSpPr>
          <p:cNvPr id="4" name="object 4"/>
          <p:cNvSpPr txBox="1"/>
          <p:nvPr/>
        </p:nvSpPr>
        <p:spPr>
          <a:xfrm>
            <a:off x="836469" y="1486345"/>
            <a:ext cx="4140391" cy="417422"/>
          </a:xfrm>
          <a:prstGeom prst="rect">
            <a:avLst/>
          </a:prstGeom>
        </p:spPr>
        <p:txBody>
          <a:bodyPr vert="horz" wrap="square" lIns="0" tIns="13335" rIns="0" bIns="0" rtlCol="0">
            <a:spAutoFit/>
          </a:bodyPr>
          <a:lstStyle/>
          <a:p>
            <a:pPr marL="12700">
              <a:spcBef>
                <a:spcPts val="105"/>
              </a:spcBef>
              <a:tabLst>
                <a:tab pos="5020945" algn="l"/>
              </a:tabLst>
            </a:pPr>
            <a:r>
              <a:rPr sz="1575" b="1" baseline="2645">
                <a:latin typeface="Arial"/>
                <a:cs typeface="Arial"/>
              </a:rPr>
              <a:t>OS</a:t>
            </a:r>
            <a:r>
              <a:rPr sz="1575" b="1" spc="-37" baseline="2645">
                <a:latin typeface="Arial"/>
                <a:cs typeface="Arial"/>
              </a:rPr>
              <a:t> </a:t>
            </a:r>
            <a:r>
              <a:rPr sz="1575" b="1" baseline="2645">
                <a:latin typeface="Arial"/>
                <a:cs typeface="Arial"/>
              </a:rPr>
              <a:t>in</a:t>
            </a:r>
            <a:r>
              <a:rPr sz="1575" b="1" spc="-30" baseline="2645">
                <a:latin typeface="Arial"/>
                <a:cs typeface="Arial"/>
              </a:rPr>
              <a:t> </a:t>
            </a:r>
            <a:r>
              <a:rPr sz="1575" b="1" baseline="2645">
                <a:latin typeface="Arial"/>
                <a:cs typeface="Arial"/>
              </a:rPr>
              <a:t>Patients</a:t>
            </a:r>
            <a:r>
              <a:rPr sz="1575" b="1" spc="-44" baseline="2645">
                <a:latin typeface="Arial"/>
                <a:cs typeface="Arial"/>
              </a:rPr>
              <a:t> </a:t>
            </a:r>
            <a:r>
              <a:rPr sz="1575" b="1" baseline="2645">
                <a:latin typeface="Arial"/>
                <a:cs typeface="Arial"/>
              </a:rPr>
              <a:t>With</a:t>
            </a:r>
            <a:r>
              <a:rPr sz="1575" b="1" spc="-44" baseline="2645">
                <a:latin typeface="Arial"/>
                <a:cs typeface="Arial"/>
              </a:rPr>
              <a:t> </a:t>
            </a:r>
            <a:r>
              <a:rPr sz="1575" b="1" baseline="2645">
                <a:latin typeface="Arial"/>
                <a:cs typeface="Arial"/>
              </a:rPr>
              <a:t>Brain</a:t>
            </a:r>
            <a:r>
              <a:rPr sz="1575" b="1" spc="-30" baseline="2645">
                <a:latin typeface="Arial"/>
                <a:cs typeface="Arial"/>
              </a:rPr>
              <a:t> </a:t>
            </a:r>
            <a:r>
              <a:rPr sz="1575" b="1" baseline="2645">
                <a:latin typeface="Arial"/>
                <a:cs typeface="Arial"/>
              </a:rPr>
              <a:t>Metastases</a:t>
            </a:r>
            <a:r>
              <a:rPr lang="en-US" sz="1575" b="1" spc="-60" baseline="2645">
                <a:latin typeface="Arial"/>
                <a:cs typeface="Arial"/>
              </a:rPr>
              <a:t> </a:t>
            </a:r>
            <a:r>
              <a:rPr sz="1575" b="1" baseline="2645">
                <a:latin typeface="Arial"/>
                <a:cs typeface="Arial"/>
              </a:rPr>
              <a:t>	</a:t>
            </a:r>
            <a:endParaRPr sz="1050">
              <a:latin typeface="Arial"/>
              <a:cs typeface="Arial"/>
            </a:endParaRPr>
          </a:p>
        </p:txBody>
      </p:sp>
      <p:pic>
        <p:nvPicPr>
          <p:cNvPr id="5" name="object 5"/>
          <p:cNvPicPr/>
          <p:nvPr/>
        </p:nvPicPr>
        <p:blipFill>
          <a:blip r:embed="rId2" cstate="print"/>
          <a:stretch>
            <a:fillRect/>
          </a:stretch>
        </p:blipFill>
        <p:spPr>
          <a:xfrm>
            <a:off x="312422" y="2063420"/>
            <a:ext cx="3854719" cy="2089346"/>
          </a:xfrm>
          <a:prstGeom prst="rect">
            <a:avLst/>
          </a:prstGeom>
        </p:spPr>
      </p:pic>
      <p:pic>
        <p:nvPicPr>
          <p:cNvPr id="8" name="object 8"/>
          <p:cNvPicPr/>
          <p:nvPr/>
        </p:nvPicPr>
        <p:blipFill>
          <a:blip r:embed="rId3" cstate="print"/>
          <a:stretch>
            <a:fillRect/>
          </a:stretch>
        </p:blipFill>
        <p:spPr>
          <a:xfrm>
            <a:off x="4976860" y="1955665"/>
            <a:ext cx="3854719" cy="2304855"/>
          </a:xfrm>
          <a:prstGeom prst="rect">
            <a:avLst/>
          </a:prstGeom>
        </p:spPr>
      </p:pic>
      <p:sp>
        <p:nvSpPr>
          <p:cNvPr id="9" name="object 9"/>
          <p:cNvSpPr txBox="1"/>
          <p:nvPr/>
        </p:nvSpPr>
        <p:spPr>
          <a:xfrm>
            <a:off x="5353635" y="1486345"/>
            <a:ext cx="3336290" cy="175048"/>
          </a:xfrm>
          <a:prstGeom prst="rect">
            <a:avLst/>
          </a:prstGeom>
        </p:spPr>
        <p:txBody>
          <a:bodyPr vert="horz" wrap="square" lIns="0" tIns="13335" rIns="0" bIns="0" rtlCol="0">
            <a:spAutoFit/>
          </a:bodyPr>
          <a:lstStyle/>
          <a:p>
            <a:pPr marL="12700">
              <a:spcBef>
                <a:spcPts val="105"/>
              </a:spcBef>
            </a:pPr>
            <a:r>
              <a:rPr sz="1050" b="1">
                <a:latin typeface="Arial"/>
                <a:cs typeface="Arial"/>
              </a:rPr>
              <a:t>OS</a:t>
            </a:r>
            <a:r>
              <a:rPr sz="1050" b="1" spc="-25">
                <a:latin typeface="Arial"/>
                <a:cs typeface="Arial"/>
              </a:rPr>
              <a:t> </a:t>
            </a:r>
            <a:r>
              <a:rPr sz="1050" b="1">
                <a:latin typeface="Arial"/>
                <a:cs typeface="Arial"/>
              </a:rPr>
              <a:t>in</a:t>
            </a:r>
            <a:r>
              <a:rPr sz="1050" b="1" spc="-20">
                <a:latin typeface="Arial"/>
                <a:cs typeface="Arial"/>
              </a:rPr>
              <a:t> </a:t>
            </a:r>
            <a:r>
              <a:rPr sz="1050" b="1">
                <a:latin typeface="Arial"/>
                <a:cs typeface="Arial"/>
              </a:rPr>
              <a:t>Patients</a:t>
            </a:r>
            <a:r>
              <a:rPr sz="1050" b="1" spc="-25">
                <a:latin typeface="Arial"/>
                <a:cs typeface="Arial"/>
              </a:rPr>
              <a:t> </a:t>
            </a:r>
            <a:r>
              <a:rPr sz="1050" b="1">
                <a:latin typeface="Arial"/>
                <a:cs typeface="Arial"/>
              </a:rPr>
              <a:t>Without</a:t>
            </a:r>
            <a:r>
              <a:rPr sz="1050" b="1" spc="-45">
                <a:latin typeface="Arial"/>
                <a:cs typeface="Arial"/>
              </a:rPr>
              <a:t> </a:t>
            </a:r>
            <a:r>
              <a:rPr sz="1050" b="1">
                <a:latin typeface="Arial"/>
                <a:cs typeface="Arial"/>
              </a:rPr>
              <a:t>Brain</a:t>
            </a:r>
            <a:r>
              <a:rPr sz="1050" b="1" spc="-30">
                <a:latin typeface="Arial"/>
                <a:cs typeface="Arial"/>
              </a:rPr>
              <a:t> </a:t>
            </a:r>
            <a:r>
              <a:rPr sz="1050" b="1">
                <a:latin typeface="Arial"/>
                <a:cs typeface="Arial"/>
              </a:rPr>
              <a:t>Metastases</a:t>
            </a:r>
            <a:r>
              <a:rPr sz="1050" b="1" spc="-35">
                <a:latin typeface="Arial"/>
                <a:cs typeface="Arial"/>
              </a:rPr>
              <a:t> </a:t>
            </a:r>
            <a:r>
              <a:rPr sz="1050" b="1">
                <a:latin typeface="Arial"/>
                <a:cs typeface="Arial"/>
              </a:rPr>
              <a:t>at</a:t>
            </a:r>
            <a:r>
              <a:rPr sz="1050" b="1" spc="-20">
                <a:latin typeface="Arial"/>
                <a:cs typeface="Arial"/>
              </a:rPr>
              <a:t> </a:t>
            </a:r>
            <a:r>
              <a:rPr sz="1050" b="1" spc="-10">
                <a:latin typeface="Arial"/>
                <a:cs typeface="Arial"/>
              </a:rPr>
              <a:t>Baseline</a:t>
            </a:r>
            <a:endParaRPr sz="1050">
              <a:latin typeface="Arial"/>
              <a:cs typeface="Arial"/>
            </a:endParaRPr>
          </a:p>
        </p:txBody>
      </p:sp>
      <p:sp>
        <p:nvSpPr>
          <p:cNvPr id="11" name="object 4">
            <a:extLst>
              <a:ext uri="{FF2B5EF4-FFF2-40B4-BE49-F238E27FC236}">
                <a16:creationId xmlns:a16="http://schemas.microsoft.com/office/drawing/2014/main" id="{5B7C15BC-81B1-9173-3AF2-5ACE00573E63}"/>
              </a:ext>
            </a:extLst>
          </p:cNvPr>
          <p:cNvSpPr txBox="1"/>
          <p:nvPr/>
        </p:nvSpPr>
        <p:spPr>
          <a:xfrm>
            <a:off x="921614" y="892807"/>
            <a:ext cx="7377434" cy="255839"/>
          </a:xfrm>
          <a:prstGeom prst="rect">
            <a:avLst/>
          </a:prstGeom>
        </p:spPr>
        <p:txBody>
          <a:bodyPr vert="horz" wrap="square" lIns="0" tIns="13335" rIns="0" bIns="0" rtlCol="0">
            <a:spAutoFit/>
          </a:bodyPr>
          <a:lstStyle/>
          <a:p>
            <a:pPr marL="12700">
              <a:spcBef>
                <a:spcPts val="105"/>
              </a:spcBef>
              <a:tabLst>
                <a:tab pos="5020945" algn="l"/>
              </a:tabLst>
            </a:pPr>
            <a:r>
              <a:rPr lang="en-US" sz="2000" b="1" baseline="2645">
                <a:solidFill>
                  <a:srgbClr val="FF0000"/>
                </a:solidFill>
                <a:latin typeface="Arial"/>
                <a:cs typeface="Arial"/>
              </a:rPr>
              <a:t>OS benefit with D+ EP maintained regardless of presence of brain metastases at baseline</a:t>
            </a:r>
            <a:r>
              <a:rPr sz="1575" b="1" baseline="2645">
                <a:latin typeface="Arial"/>
                <a:cs typeface="Arial"/>
              </a:rPr>
              <a:t>	</a:t>
            </a:r>
            <a:endParaRPr sz="1050">
              <a:latin typeface="Arial"/>
              <a:cs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0BEBFF9-FC95-7EBC-4746-D867909C2ABA}"/>
              </a:ext>
            </a:extLst>
          </p:cNvPr>
          <p:cNvSpPr>
            <a:spLocks noGrp="1"/>
          </p:cNvSpPr>
          <p:nvPr>
            <p:ph type="subTitle"/>
          </p:nvPr>
        </p:nvSpPr>
        <p:spPr>
          <a:xfrm>
            <a:off x="478786" y="1262519"/>
            <a:ext cx="8511308" cy="3428071"/>
          </a:xfrm>
        </p:spPr>
        <p:txBody>
          <a:bodyPr/>
          <a:lstStyle/>
          <a:p>
            <a:endParaRPr lang="en-US" sz="1400"/>
          </a:p>
          <a:p>
            <a:endParaRPr lang="en-US" sz="1400"/>
          </a:p>
          <a:p>
            <a:pPr marL="0" indent="0">
              <a:buNone/>
            </a:pPr>
            <a:endParaRPr lang="en-US" sz="1400">
              <a:solidFill>
                <a:schemeClr val="tx1"/>
              </a:solidFill>
            </a:endParaRPr>
          </a:p>
          <a:p>
            <a:pPr marL="0" indent="0" algn="l">
              <a:buNone/>
            </a:pPr>
            <a:endParaRPr lang="en-US" sz="1400">
              <a:solidFill>
                <a:schemeClr val="tx1"/>
              </a:solidFill>
            </a:endParaRPr>
          </a:p>
          <a:p>
            <a:pPr algn="l"/>
            <a:r>
              <a:rPr lang="en-US" sz="1600">
                <a:solidFill>
                  <a:schemeClr val="tx1"/>
                </a:solidFill>
                <a:latin typeface="Arial" panose="020B0604020202020204" pitchFamily="34" charset="0"/>
                <a:cs typeface="Arial" panose="020B0604020202020204" pitchFamily="34" charset="0"/>
              </a:rPr>
              <a:t>E</a:t>
            </a:r>
            <a:r>
              <a:rPr lang="en-US" sz="1600">
                <a:solidFill>
                  <a:schemeClr val="tx1"/>
                </a:solidFill>
                <a:effectLst/>
                <a:latin typeface="Arial" panose="020B0604020202020204" pitchFamily="34" charset="0"/>
                <a:cs typeface="Arial" panose="020B0604020202020204" pitchFamily="34" charset="0"/>
              </a:rPr>
              <a:t>pigenetic and gene expression studies on preclinical models and on primary human tumors have resulted in molecular classification of four distinct SCLC subtypes based on relative expression of key transcription regulators. </a:t>
            </a:r>
          </a:p>
          <a:p>
            <a:pPr algn="l"/>
            <a:endParaRPr lang="en-US" sz="1600">
              <a:solidFill>
                <a:schemeClr val="tx1"/>
              </a:solidFill>
              <a:effectLst/>
              <a:latin typeface="Arial" panose="020B0604020202020204" pitchFamily="34" charset="0"/>
              <a:cs typeface="Arial" panose="020B0604020202020204" pitchFamily="34" charset="0"/>
            </a:endParaRPr>
          </a:p>
          <a:p>
            <a:pPr marL="703580" lvl="1" indent="-233679">
              <a:spcBef>
                <a:spcPts val="1200"/>
              </a:spcBef>
              <a:buFont typeface="Arial"/>
              <a:buChar char="–"/>
              <a:tabLst>
                <a:tab pos="703580" algn="l"/>
              </a:tabLst>
            </a:pPr>
            <a:r>
              <a:rPr lang="en-US" sz="1600" i="1">
                <a:solidFill>
                  <a:schemeClr val="tx1"/>
                </a:solidFill>
                <a:latin typeface="Arial" panose="020B0604020202020204" pitchFamily="34" charset="0"/>
                <a:cs typeface="Arial" panose="020B0604020202020204" pitchFamily="34" charset="0"/>
              </a:rPr>
              <a:t>ASCL1</a:t>
            </a:r>
            <a:r>
              <a:rPr lang="en-US" sz="1600" i="1" spc="-30">
                <a:solidFill>
                  <a:schemeClr val="tx1"/>
                </a:solidFill>
                <a:latin typeface="Arial" panose="020B0604020202020204" pitchFamily="34" charset="0"/>
                <a:cs typeface="Arial" panose="020B0604020202020204" pitchFamily="34" charset="0"/>
              </a:rPr>
              <a:t> </a:t>
            </a:r>
            <a:r>
              <a:rPr lang="en-US" sz="1600" spc="-10">
                <a:solidFill>
                  <a:schemeClr val="tx1"/>
                </a:solidFill>
                <a:latin typeface="Arial" panose="020B0604020202020204" pitchFamily="34" charset="0"/>
                <a:cs typeface="Arial" panose="020B0604020202020204" pitchFamily="34" charset="0"/>
              </a:rPr>
              <a:t>(</a:t>
            </a:r>
            <a:r>
              <a:rPr lang="en-US" sz="1600" spc="-10" err="1">
                <a:solidFill>
                  <a:schemeClr val="tx1"/>
                </a:solidFill>
                <a:latin typeface="Arial" panose="020B0604020202020204" pitchFamily="34" charset="0"/>
                <a:cs typeface="Arial" panose="020B0604020202020204" pitchFamily="34" charset="0"/>
              </a:rPr>
              <a:t>achaete</a:t>
            </a:r>
            <a:r>
              <a:rPr lang="en-US" sz="1600" spc="-10">
                <a:solidFill>
                  <a:schemeClr val="tx1"/>
                </a:solidFill>
                <a:latin typeface="Arial" panose="020B0604020202020204" pitchFamily="34" charset="0"/>
                <a:cs typeface="Arial" panose="020B0604020202020204" pitchFamily="34" charset="0"/>
              </a:rPr>
              <a:t>-</a:t>
            </a:r>
            <a:r>
              <a:rPr lang="en-US" sz="1600">
                <a:solidFill>
                  <a:schemeClr val="tx1"/>
                </a:solidFill>
                <a:latin typeface="Arial" panose="020B0604020202020204" pitchFamily="34" charset="0"/>
                <a:cs typeface="Arial" panose="020B0604020202020204" pitchFamily="34" charset="0"/>
              </a:rPr>
              <a:t>scute</a:t>
            </a:r>
            <a:r>
              <a:rPr lang="en-US" sz="1600" spc="-10">
                <a:solidFill>
                  <a:schemeClr val="tx1"/>
                </a:solidFill>
                <a:latin typeface="Arial" panose="020B0604020202020204" pitchFamily="34" charset="0"/>
                <a:cs typeface="Arial" panose="020B0604020202020204" pitchFamily="34" charset="0"/>
              </a:rPr>
              <a:t> homologue</a:t>
            </a:r>
            <a:r>
              <a:rPr lang="en-US" sz="1600" spc="-30">
                <a:solidFill>
                  <a:schemeClr val="tx1"/>
                </a:solidFill>
                <a:latin typeface="Arial" panose="020B0604020202020204" pitchFamily="34" charset="0"/>
                <a:cs typeface="Arial" panose="020B0604020202020204" pitchFamily="34" charset="0"/>
              </a:rPr>
              <a:t> </a:t>
            </a:r>
            <a:r>
              <a:rPr lang="en-US" sz="1600" spc="-25">
                <a:solidFill>
                  <a:schemeClr val="tx1"/>
                </a:solidFill>
                <a:latin typeface="Arial" panose="020B0604020202020204" pitchFamily="34" charset="0"/>
                <a:cs typeface="Arial" panose="020B0604020202020204" pitchFamily="34" charset="0"/>
              </a:rPr>
              <a:t>1)</a:t>
            </a:r>
            <a:endParaRPr lang="en-US" sz="1600">
              <a:solidFill>
                <a:schemeClr val="tx1"/>
              </a:solidFill>
              <a:latin typeface="Arial" panose="020B0604020202020204" pitchFamily="34" charset="0"/>
              <a:cs typeface="Arial" panose="020B0604020202020204" pitchFamily="34" charset="0"/>
            </a:endParaRPr>
          </a:p>
          <a:p>
            <a:pPr marL="702945" lvl="1" indent="-233045">
              <a:spcBef>
                <a:spcPts val="1200"/>
              </a:spcBef>
              <a:buFont typeface="Arial"/>
              <a:buChar char="–"/>
              <a:tabLst>
                <a:tab pos="702945" algn="l"/>
              </a:tabLst>
            </a:pPr>
            <a:r>
              <a:rPr lang="en-US" sz="1600" i="1">
                <a:solidFill>
                  <a:schemeClr val="tx1"/>
                </a:solidFill>
                <a:latin typeface="Arial" panose="020B0604020202020204" pitchFamily="34" charset="0"/>
                <a:cs typeface="Arial" panose="020B0604020202020204" pitchFamily="34" charset="0"/>
              </a:rPr>
              <a:t>NEUROD1</a:t>
            </a:r>
            <a:r>
              <a:rPr lang="en-US" sz="1600" i="1" spc="-60">
                <a:solidFill>
                  <a:schemeClr val="tx1"/>
                </a:solidFill>
                <a:latin typeface="Arial" panose="020B0604020202020204" pitchFamily="34" charset="0"/>
                <a:cs typeface="Arial" panose="020B0604020202020204" pitchFamily="34" charset="0"/>
              </a:rPr>
              <a:t> </a:t>
            </a:r>
            <a:r>
              <a:rPr lang="en-US" sz="1600">
                <a:solidFill>
                  <a:schemeClr val="tx1"/>
                </a:solidFill>
                <a:latin typeface="Arial" panose="020B0604020202020204" pitchFamily="34" charset="0"/>
                <a:cs typeface="Arial" panose="020B0604020202020204" pitchFamily="34" charset="0"/>
              </a:rPr>
              <a:t>(neurogenic</a:t>
            </a:r>
            <a:r>
              <a:rPr lang="en-US" sz="1600" spc="-10">
                <a:solidFill>
                  <a:schemeClr val="tx1"/>
                </a:solidFill>
                <a:latin typeface="Arial" panose="020B0604020202020204" pitchFamily="34" charset="0"/>
                <a:cs typeface="Arial" panose="020B0604020202020204" pitchFamily="34" charset="0"/>
              </a:rPr>
              <a:t> differentiation</a:t>
            </a:r>
            <a:r>
              <a:rPr lang="en-US" sz="1600" spc="-5">
                <a:solidFill>
                  <a:schemeClr val="tx1"/>
                </a:solidFill>
                <a:latin typeface="Arial" panose="020B0604020202020204" pitchFamily="34" charset="0"/>
                <a:cs typeface="Arial" panose="020B0604020202020204" pitchFamily="34" charset="0"/>
              </a:rPr>
              <a:t> </a:t>
            </a:r>
            <a:r>
              <a:rPr lang="en-US" sz="1600">
                <a:solidFill>
                  <a:schemeClr val="tx1"/>
                </a:solidFill>
                <a:latin typeface="Arial" panose="020B0604020202020204" pitchFamily="34" charset="0"/>
                <a:cs typeface="Arial" panose="020B0604020202020204" pitchFamily="34" charset="0"/>
              </a:rPr>
              <a:t>factor</a:t>
            </a:r>
            <a:r>
              <a:rPr lang="en-US" sz="1600" spc="-5">
                <a:solidFill>
                  <a:schemeClr val="tx1"/>
                </a:solidFill>
                <a:latin typeface="Arial" panose="020B0604020202020204" pitchFamily="34" charset="0"/>
                <a:cs typeface="Arial" panose="020B0604020202020204" pitchFamily="34" charset="0"/>
              </a:rPr>
              <a:t> </a:t>
            </a:r>
            <a:r>
              <a:rPr lang="en-US" sz="1600" spc="-25">
                <a:solidFill>
                  <a:schemeClr val="tx1"/>
                </a:solidFill>
                <a:latin typeface="Arial" panose="020B0604020202020204" pitchFamily="34" charset="0"/>
                <a:cs typeface="Arial" panose="020B0604020202020204" pitchFamily="34" charset="0"/>
              </a:rPr>
              <a:t>1)</a:t>
            </a:r>
            <a:endParaRPr lang="en-US" sz="1600">
              <a:solidFill>
                <a:schemeClr val="tx1"/>
              </a:solidFill>
              <a:latin typeface="Arial" panose="020B0604020202020204" pitchFamily="34" charset="0"/>
              <a:cs typeface="Arial" panose="020B0604020202020204" pitchFamily="34" charset="0"/>
            </a:endParaRPr>
          </a:p>
          <a:p>
            <a:pPr marL="703580" lvl="1" indent="-233679">
              <a:spcBef>
                <a:spcPts val="1205"/>
              </a:spcBef>
              <a:buFont typeface="Arial"/>
              <a:buChar char="–"/>
              <a:tabLst>
                <a:tab pos="703580" algn="l"/>
              </a:tabLst>
            </a:pPr>
            <a:r>
              <a:rPr lang="en-US" sz="1600" i="1">
                <a:solidFill>
                  <a:schemeClr val="tx1"/>
                </a:solidFill>
                <a:latin typeface="Arial" panose="020B0604020202020204" pitchFamily="34" charset="0"/>
                <a:cs typeface="Arial" panose="020B0604020202020204" pitchFamily="34" charset="0"/>
              </a:rPr>
              <a:t>POU2F3</a:t>
            </a:r>
            <a:r>
              <a:rPr lang="en-US" sz="1600" i="1" spc="-30">
                <a:solidFill>
                  <a:schemeClr val="tx1"/>
                </a:solidFill>
                <a:latin typeface="Arial" panose="020B0604020202020204" pitchFamily="34" charset="0"/>
                <a:cs typeface="Arial" panose="020B0604020202020204" pitchFamily="34" charset="0"/>
              </a:rPr>
              <a:t> </a:t>
            </a:r>
            <a:r>
              <a:rPr lang="en-US" sz="1600">
                <a:solidFill>
                  <a:schemeClr val="tx1"/>
                </a:solidFill>
                <a:latin typeface="Arial" panose="020B0604020202020204" pitchFamily="34" charset="0"/>
                <a:cs typeface="Arial" panose="020B0604020202020204" pitchFamily="34" charset="0"/>
              </a:rPr>
              <a:t>(POU</a:t>
            </a:r>
            <a:r>
              <a:rPr lang="en-US" sz="1600" spc="-35">
                <a:solidFill>
                  <a:schemeClr val="tx1"/>
                </a:solidFill>
                <a:latin typeface="Arial" panose="020B0604020202020204" pitchFamily="34" charset="0"/>
                <a:cs typeface="Arial" panose="020B0604020202020204" pitchFamily="34" charset="0"/>
              </a:rPr>
              <a:t> </a:t>
            </a:r>
            <a:r>
              <a:rPr lang="en-US" sz="1600">
                <a:solidFill>
                  <a:schemeClr val="tx1"/>
                </a:solidFill>
                <a:latin typeface="Arial" panose="020B0604020202020204" pitchFamily="34" charset="0"/>
                <a:cs typeface="Arial" panose="020B0604020202020204" pitchFamily="34" charset="0"/>
              </a:rPr>
              <a:t>class</a:t>
            </a:r>
            <a:r>
              <a:rPr lang="en-US" sz="1600" spc="-25">
                <a:solidFill>
                  <a:schemeClr val="tx1"/>
                </a:solidFill>
                <a:latin typeface="Arial" panose="020B0604020202020204" pitchFamily="34" charset="0"/>
                <a:cs typeface="Arial" panose="020B0604020202020204" pitchFamily="34" charset="0"/>
              </a:rPr>
              <a:t> </a:t>
            </a:r>
            <a:r>
              <a:rPr lang="en-US" sz="1600">
                <a:solidFill>
                  <a:schemeClr val="tx1"/>
                </a:solidFill>
                <a:latin typeface="Arial" panose="020B0604020202020204" pitchFamily="34" charset="0"/>
                <a:cs typeface="Arial" panose="020B0604020202020204" pitchFamily="34" charset="0"/>
              </a:rPr>
              <a:t>2</a:t>
            </a:r>
            <a:r>
              <a:rPr lang="en-US" sz="1600" spc="-15">
                <a:solidFill>
                  <a:schemeClr val="tx1"/>
                </a:solidFill>
                <a:latin typeface="Arial" panose="020B0604020202020204" pitchFamily="34" charset="0"/>
                <a:cs typeface="Arial" panose="020B0604020202020204" pitchFamily="34" charset="0"/>
              </a:rPr>
              <a:t> </a:t>
            </a:r>
            <a:r>
              <a:rPr lang="en-US" sz="1600">
                <a:solidFill>
                  <a:schemeClr val="tx1"/>
                </a:solidFill>
                <a:latin typeface="Arial" panose="020B0604020202020204" pitchFamily="34" charset="0"/>
                <a:cs typeface="Arial" panose="020B0604020202020204" pitchFamily="34" charset="0"/>
              </a:rPr>
              <a:t>homeobox</a:t>
            </a:r>
            <a:r>
              <a:rPr lang="en-US" sz="1600" spc="-15">
                <a:solidFill>
                  <a:schemeClr val="tx1"/>
                </a:solidFill>
                <a:latin typeface="Arial" panose="020B0604020202020204" pitchFamily="34" charset="0"/>
                <a:cs typeface="Arial" panose="020B0604020202020204" pitchFamily="34" charset="0"/>
              </a:rPr>
              <a:t> </a:t>
            </a:r>
            <a:r>
              <a:rPr lang="en-US" sz="1600" spc="-25">
                <a:solidFill>
                  <a:schemeClr val="tx1"/>
                </a:solidFill>
                <a:latin typeface="Arial" panose="020B0604020202020204" pitchFamily="34" charset="0"/>
                <a:cs typeface="Arial" panose="020B0604020202020204" pitchFamily="34" charset="0"/>
              </a:rPr>
              <a:t>3)</a:t>
            </a:r>
          </a:p>
          <a:p>
            <a:pPr marL="703580" lvl="1" indent="-233679">
              <a:spcBef>
                <a:spcPts val="1205"/>
              </a:spcBef>
              <a:buFont typeface="Arial"/>
              <a:buChar char="–"/>
              <a:tabLst>
                <a:tab pos="703580" algn="l"/>
              </a:tabLst>
            </a:pPr>
            <a:r>
              <a:rPr lang="en-US" sz="1600" i="1" spc="-25">
                <a:solidFill>
                  <a:schemeClr val="tx1"/>
                </a:solidFill>
                <a:latin typeface="Arial" panose="020B0604020202020204" pitchFamily="34" charset="0"/>
                <a:cs typeface="Arial" panose="020B0604020202020204" pitchFamily="34" charset="0"/>
              </a:rPr>
              <a:t>YAP1*</a:t>
            </a:r>
            <a:r>
              <a:rPr lang="en-US" sz="1600" spc="-25">
                <a:solidFill>
                  <a:schemeClr val="tx1"/>
                </a:solidFill>
                <a:latin typeface="Arial" panose="020B0604020202020204" pitchFamily="34" charset="0"/>
                <a:cs typeface="Arial" panose="020B0604020202020204" pitchFamily="34" charset="0"/>
              </a:rPr>
              <a:t>  versus inflamed</a:t>
            </a:r>
          </a:p>
          <a:p>
            <a:pPr marL="355601" indent="-285750" algn="l">
              <a:spcBef>
                <a:spcPts val="1205"/>
              </a:spcBef>
              <a:tabLst>
                <a:tab pos="703580" algn="l"/>
              </a:tabLst>
            </a:pPr>
            <a:r>
              <a:rPr lang="en-US" sz="1600">
                <a:solidFill>
                  <a:schemeClr val="tx1"/>
                </a:solidFill>
                <a:latin typeface="Arial" panose="020B0604020202020204" pitchFamily="34" charset="0"/>
                <a:cs typeface="Arial" panose="020B0604020202020204" pitchFamily="34" charset="0"/>
              </a:rPr>
              <a:t>Subtypes based</a:t>
            </a:r>
            <a:r>
              <a:rPr lang="en-US" sz="1600" spc="-25">
                <a:solidFill>
                  <a:schemeClr val="tx1"/>
                </a:solidFill>
                <a:latin typeface="Arial" panose="020B0604020202020204" pitchFamily="34" charset="0"/>
                <a:cs typeface="Arial" panose="020B0604020202020204" pitchFamily="34" charset="0"/>
              </a:rPr>
              <a:t> </a:t>
            </a:r>
            <a:r>
              <a:rPr lang="en-US" sz="1600">
                <a:solidFill>
                  <a:schemeClr val="tx1"/>
                </a:solidFill>
                <a:latin typeface="Arial" panose="020B0604020202020204" pitchFamily="34" charset="0"/>
                <a:cs typeface="Arial" panose="020B0604020202020204" pitchFamily="34" charset="0"/>
              </a:rPr>
              <a:t>on</a:t>
            </a:r>
            <a:r>
              <a:rPr lang="en-US" sz="1600" spc="-20">
                <a:solidFill>
                  <a:schemeClr val="tx1"/>
                </a:solidFill>
                <a:latin typeface="Arial" panose="020B0604020202020204" pitchFamily="34" charset="0"/>
                <a:cs typeface="Arial" panose="020B0604020202020204" pitchFamily="34" charset="0"/>
              </a:rPr>
              <a:t> </a:t>
            </a:r>
            <a:r>
              <a:rPr lang="en-US" sz="1600" spc="-10">
                <a:solidFill>
                  <a:schemeClr val="tx1"/>
                </a:solidFill>
                <a:latin typeface="Arial" panose="020B0604020202020204" pitchFamily="34" charset="0"/>
                <a:cs typeface="Arial" panose="020B0604020202020204" pitchFamily="34" charset="0"/>
              </a:rPr>
              <a:t>neuroendocrine</a:t>
            </a:r>
            <a:r>
              <a:rPr lang="en-US" sz="1600" spc="-25">
                <a:solidFill>
                  <a:schemeClr val="tx1"/>
                </a:solidFill>
                <a:latin typeface="Arial" panose="020B0604020202020204" pitchFamily="34" charset="0"/>
                <a:cs typeface="Arial" panose="020B0604020202020204" pitchFamily="34" charset="0"/>
              </a:rPr>
              <a:t> </a:t>
            </a:r>
            <a:r>
              <a:rPr lang="en-US" sz="1600">
                <a:solidFill>
                  <a:schemeClr val="tx1"/>
                </a:solidFill>
                <a:latin typeface="Arial" panose="020B0604020202020204" pitchFamily="34" charset="0"/>
                <a:cs typeface="Arial" panose="020B0604020202020204" pitchFamily="34" charset="0"/>
              </a:rPr>
              <a:t>(SCLC-</a:t>
            </a:r>
            <a:r>
              <a:rPr lang="en-US" sz="1600" spc="-20">
                <a:solidFill>
                  <a:schemeClr val="tx1"/>
                </a:solidFill>
                <a:latin typeface="Arial" panose="020B0604020202020204" pitchFamily="34" charset="0"/>
                <a:cs typeface="Arial" panose="020B0604020202020204" pitchFamily="34" charset="0"/>
              </a:rPr>
              <a:t>A</a:t>
            </a:r>
            <a:r>
              <a:rPr lang="en-US" sz="1600" spc="-110">
                <a:solidFill>
                  <a:schemeClr val="tx1"/>
                </a:solidFill>
                <a:latin typeface="Arial" panose="020B0604020202020204" pitchFamily="34" charset="0"/>
                <a:cs typeface="Arial" panose="020B0604020202020204" pitchFamily="34" charset="0"/>
              </a:rPr>
              <a:t> </a:t>
            </a:r>
            <a:r>
              <a:rPr lang="en-US" sz="1600">
                <a:solidFill>
                  <a:schemeClr val="tx1"/>
                </a:solidFill>
                <a:latin typeface="Arial" panose="020B0604020202020204" pitchFamily="34" charset="0"/>
                <a:cs typeface="Arial" panose="020B0604020202020204" pitchFamily="34" charset="0"/>
              </a:rPr>
              <a:t>and</a:t>
            </a:r>
            <a:r>
              <a:rPr lang="en-US" sz="1600" spc="-25">
                <a:solidFill>
                  <a:schemeClr val="tx1"/>
                </a:solidFill>
                <a:latin typeface="Arial" panose="020B0604020202020204" pitchFamily="34" charset="0"/>
                <a:cs typeface="Arial" panose="020B0604020202020204" pitchFamily="34" charset="0"/>
              </a:rPr>
              <a:t> </a:t>
            </a:r>
            <a:r>
              <a:rPr lang="en-US" sz="1600" spc="-10">
                <a:solidFill>
                  <a:schemeClr val="tx1"/>
                </a:solidFill>
                <a:latin typeface="Arial" panose="020B0604020202020204" pitchFamily="34" charset="0"/>
                <a:cs typeface="Arial" panose="020B0604020202020204" pitchFamily="34" charset="0"/>
              </a:rPr>
              <a:t>SCLC-</a:t>
            </a:r>
            <a:r>
              <a:rPr lang="en-US" sz="1600">
                <a:solidFill>
                  <a:schemeClr val="tx1"/>
                </a:solidFill>
                <a:latin typeface="Arial" panose="020B0604020202020204" pitchFamily="34" charset="0"/>
                <a:cs typeface="Arial" panose="020B0604020202020204" pitchFamily="34" charset="0"/>
              </a:rPr>
              <a:t>N),</a:t>
            </a:r>
            <a:r>
              <a:rPr lang="en-US" sz="1600" spc="-65">
                <a:solidFill>
                  <a:schemeClr val="tx1"/>
                </a:solidFill>
                <a:latin typeface="Arial" panose="020B0604020202020204" pitchFamily="34" charset="0"/>
                <a:cs typeface="Arial" panose="020B0604020202020204" pitchFamily="34" charset="0"/>
              </a:rPr>
              <a:t> </a:t>
            </a:r>
            <a:r>
              <a:rPr lang="en-US" sz="1600" spc="-10">
                <a:solidFill>
                  <a:schemeClr val="tx1"/>
                </a:solidFill>
                <a:latin typeface="Arial" panose="020B0604020202020204" pitchFamily="34" charset="0"/>
                <a:cs typeface="Arial" panose="020B0604020202020204" pitchFamily="34" charset="0"/>
              </a:rPr>
              <a:t>non-neuroendocrine (SCLC-</a:t>
            </a:r>
            <a:r>
              <a:rPr lang="en-US" sz="1600">
                <a:solidFill>
                  <a:schemeClr val="tx1"/>
                </a:solidFill>
                <a:latin typeface="Arial" panose="020B0604020202020204" pitchFamily="34" charset="0"/>
                <a:cs typeface="Arial" panose="020B0604020202020204" pitchFamily="34" charset="0"/>
              </a:rPr>
              <a:t>P),</a:t>
            </a:r>
            <a:r>
              <a:rPr lang="en-US" sz="1600" spc="-50">
                <a:solidFill>
                  <a:schemeClr val="tx1"/>
                </a:solidFill>
                <a:latin typeface="Arial" panose="020B0604020202020204" pitchFamily="34" charset="0"/>
                <a:cs typeface="Arial" panose="020B0604020202020204" pitchFamily="34" charset="0"/>
              </a:rPr>
              <a:t> </a:t>
            </a:r>
            <a:r>
              <a:rPr lang="en-US" sz="1600">
                <a:solidFill>
                  <a:schemeClr val="tx1"/>
                </a:solidFill>
                <a:latin typeface="Arial" panose="020B0604020202020204" pitchFamily="34" charset="0"/>
                <a:cs typeface="Arial" panose="020B0604020202020204" pitchFamily="34" charset="0"/>
              </a:rPr>
              <a:t>and</a:t>
            </a:r>
            <a:r>
              <a:rPr lang="en-US" sz="1600" spc="-25">
                <a:solidFill>
                  <a:schemeClr val="tx1"/>
                </a:solidFill>
                <a:latin typeface="Arial" panose="020B0604020202020204" pitchFamily="34" charset="0"/>
                <a:cs typeface="Arial" panose="020B0604020202020204" pitchFamily="34" charset="0"/>
              </a:rPr>
              <a:t> </a:t>
            </a:r>
            <a:r>
              <a:rPr lang="en-US" sz="1600" spc="-10">
                <a:solidFill>
                  <a:schemeClr val="tx1"/>
                </a:solidFill>
                <a:latin typeface="Arial" panose="020B0604020202020204" pitchFamily="34" charset="0"/>
                <a:cs typeface="Arial" panose="020B0604020202020204" pitchFamily="34" charset="0"/>
              </a:rPr>
              <a:t>immune-</a:t>
            </a:r>
            <a:r>
              <a:rPr lang="en-US" sz="1600">
                <a:solidFill>
                  <a:schemeClr val="tx1"/>
                </a:solidFill>
                <a:latin typeface="Arial" panose="020B0604020202020204" pitchFamily="34" charset="0"/>
                <a:cs typeface="Arial" panose="020B0604020202020204" pitchFamily="34" charset="0"/>
              </a:rPr>
              <a:t>infiltrated</a:t>
            </a:r>
            <a:r>
              <a:rPr lang="en-US" sz="1600" spc="-40">
                <a:solidFill>
                  <a:schemeClr val="tx1"/>
                </a:solidFill>
                <a:latin typeface="Arial" panose="020B0604020202020204" pitchFamily="34" charset="0"/>
                <a:cs typeface="Arial" panose="020B0604020202020204" pitchFamily="34" charset="0"/>
              </a:rPr>
              <a:t> </a:t>
            </a:r>
            <a:r>
              <a:rPr lang="en-US" sz="1600" spc="-10">
                <a:solidFill>
                  <a:schemeClr val="tx1"/>
                </a:solidFill>
                <a:latin typeface="Arial" panose="020B0604020202020204" pitchFamily="34" charset="0"/>
                <a:cs typeface="Arial" panose="020B0604020202020204" pitchFamily="34" charset="0"/>
              </a:rPr>
              <a:t>(SCLC-</a:t>
            </a:r>
            <a:r>
              <a:rPr lang="en-US" sz="1600">
                <a:solidFill>
                  <a:schemeClr val="tx1"/>
                </a:solidFill>
                <a:latin typeface="Arial" panose="020B0604020202020204" pitchFamily="34" charset="0"/>
                <a:cs typeface="Arial" panose="020B0604020202020204" pitchFamily="34" charset="0"/>
              </a:rPr>
              <a:t>I)</a:t>
            </a:r>
            <a:r>
              <a:rPr lang="en-US" sz="1600" spc="-50">
                <a:solidFill>
                  <a:schemeClr val="tx1"/>
                </a:solidFill>
                <a:latin typeface="Arial" panose="020B0604020202020204" pitchFamily="34" charset="0"/>
                <a:cs typeface="Arial" panose="020B0604020202020204" pitchFamily="34" charset="0"/>
              </a:rPr>
              <a:t> </a:t>
            </a:r>
            <a:r>
              <a:rPr lang="en-US" sz="1600">
                <a:solidFill>
                  <a:schemeClr val="tx1"/>
                </a:solidFill>
                <a:latin typeface="Arial" panose="020B0604020202020204" pitchFamily="34" charset="0"/>
                <a:cs typeface="Arial" panose="020B0604020202020204" pitchFamily="34" charset="0"/>
              </a:rPr>
              <a:t>transcription</a:t>
            </a:r>
            <a:r>
              <a:rPr lang="en-US" sz="1600" spc="-20">
                <a:solidFill>
                  <a:schemeClr val="tx1"/>
                </a:solidFill>
                <a:latin typeface="Arial" panose="020B0604020202020204" pitchFamily="34" charset="0"/>
                <a:cs typeface="Arial" panose="020B0604020202020204" pitchFamily="34" charset="0"/>
              </a:rPr>
              <a:t> </a:t>
            </a:r>
            <a:r>
              <a:rPr lang="en-US" sz="1600">
                <a:solidFill>
                  <a:schemeClr val="tx1"/>
                </a:solidFill>
                <a:latin typeface="Arial" panose="020B0604020202020204" pitchFamily="34" charset="0"/>
                <a:cs typeface="Arial" panose="020B0604020202020204" pitchFamily="34" charset="0"/>
              </a:rPr>
              <a:t>signatures</a:t>
            </a:r>
            <a:r>
              <a:rPr lang="en-US" sz="1600" spc="-25">
                <a:solidFill>
                  <a:schemeClr val="tx1"/>
                </a:solidFill>
                <a:latin typeface="Arial" panose="020B0604020202020204" pitchFamily="34" charset="0"/>
                <a:cs typeface="Arial" panose="020B0604020202020204" pitchFamily="34" charset="0"/>
              </a:rPr>
              <a:t> </a:t>
            </a:r>
            <a:r>
              <a:rPr lang="en-US" sz="1600">
                <a:solidFill>
                  <a:schemeClr val="tx1"/>
                </a:solidFill>
                <a:latin typeface="Arial" panose="020B0604020202020204" pitchFamily="34" charset="0"/>
                <a:cs typeface="Arial" panose="020B0604020202020204" pitchFamily="34" charset="0"/>
              </a:rPr>
              <a:t>have been evaluated as biomarkers </a:t>
            </a:r>
          </a:p>
          <a:p>
            <a:pPr marL="355601" indent="-285750">
              <a:spcBef>
                <a:spcPts val="1205"/>
              </a:spcBef>
              <a:tabLst>
                <a:tab pos="703580" algn="l"/>
              </a:tabLst>
            </a:pPr>
            <a:endParaRPr lang="en-US" sz="1800">
              <a:solidFill>
                <a:schemeClr val="tx1"/>
              </a:solidFill>
              <a:effectLst/>
            </a:endParaRPr>
          </a:p>
          <a:p>
            <a:pPr marL="703580" lvl="1" indent="-233679">
              <a:spcBef>
                <a:spcPts val="1205"/>
              </a:spcBef>
              <a:buFont typeface="Arial"/>
              <a:buChar char="–"/>
              <a:tabLst>
                <a:tab pos="703580" algn="l"/>
              </a:tabLst>
            </a:pPr>
            <a:endParaRPr lang="en-US" sz="1400">
              <a:solidFill>
                <a:schemeClr val="tx1"/>
              </a:solidFill>
            </a:endParaRPr>
          </a:p>
          <a:p>
            <a:endParaRPr lang="en-US"/>
          </a:p>
        </p:txBody>
      </p:sp>
      <p:sp>
        <p:nvSpPr>
          <p:cNvPr id="4" name="Right Brace 3">
            <a:extLst>
              <a:ext uri="{FF2B5EF4-FFF2-40B4-BE49-F238E27FC236}">
                <a16:creationId xmlns:a16="http://schemas.microsoft.com/office/drawing/2014/main" id="{51D3415E-00F4-3E41-2718-7F867C8E66E1}"/>
              </a:ext>
            </a:extLst>
          </p:cNvPr>
          <p:cNvSpPr/>
          <p:nvPr/>
        </p:nvSpPr>
        <p:spPr bwMode="auto">
          <a:xfrm>
            <a:off x="5544116" y="2194638"/>
            <a:ext cx="674255" cy="665018"/>
          </a:xfrm>
          <a:prstGeom prst="rightBrac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5" name="Right Brace 4">
            <a:extLst>
              <a:ext uri="{FF2B5EF4-FFF2-40B4-BE49-F238E27FC236}">
                <a16:creationId xmlns:a16="http://schemas.microsoft.com/office/drawing/2014/main" id="{6F717D8C-CA89-103B-87BA-CB4EF5F57B6C}"/>
              </a:ext>
            </a:extLst>
          </p:cNvPr>
          <p:cNvSpPr/>
          <p:nvPr/>
        </p:nvSpPr>
        <p:spPr bwMode="auto">
          <a:xfrm>
            <a:off x="4763642" y="2976554"/>
            <a:ext cx="674255" cy="486398"/>
          </a:xfrm>
          <a:prstGeom prst="rightBrac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6" name="TextBox 5">
            <a:extLst>
              <a:ext uri="{FF2B5EF4-FFF2-40B4-BE49-F238E27FC236}">
                <a16:creationId xmlns:a16="http://schemas.microsoft.com/office/drawing/2014/main" id="{38EF187C-7326-AFEF-8743-F26E50A0097D}"/>
              </a:ext>
            </a:extLst>
          </p:cNvPr>
          <p:cNvSpPr txBox="1"/>
          <p:nvPr/>
        </p:nvSpPr>
        <p:spPr>
          <a:xfrm>
            <a:off x="6370443" y="2354144"/>
            <a:ext cx="1426994" cy="307777"/>
          </a:xfrm>
          <a:prstGeom prst="rect">
            <a:avLst/>
          </a:prstGeom>
          <a:noFill/>
        </p:spPr>
        <p:txBody>
          <a:bodyPr wrap="none" rtlCol="0">
            <a:spAutoFit/>
          </a:bodyPr>
          <a:lstStyle/>
          <a:p>
            <a:r>
              <a:rPr lang="en-US" sz="1400">
                <a:solidFill>
                  <a:srgbClr val="FF0000"/>
                </a:solidFill>
              </a:rPr>
              <a:t>neuroendocrine</a:t>
            </a:r>
          </a:p>
        </p:txBody>
      </p:sp>
      <p:sp>
        <p:nvSpPr>
          <p:cNvPr id="7" name="TextBox 6">
            <a:extLst>
              <a:ext uri="{FF2B5EF4-FFF2-40B4-BE49-F238E27FC236}">
                <a16:creationId xmlns:a16="http://schemas.microsoft.com/office/drawing/2014/main" id="{195AFBC1-901C-6115-F020-EF0E47BE0DA1}"/>
              </a:ext>
            </a:extLst>
          </p:cNvPr>
          <p:cNvSpPr txBox="1"/>
          <p:nvPr/>
        </p:nvSpPr>
        <p:spPr>
          <a:xfrm>
            <a:off x="5544116" y="3148402"/>
            <a:ext cx="1814920" cy="307777"/>
          </a:xfrm>
          <a:prstGeom prst="rect">
            <a:avLst/>
          </a:prstGeom>
          <a:noFill/>
        </p:spPr>
        <p:txBody>
          <a:bodyPr wrap="none" rtlCol="0">
            <a:spAutoFit/>
          </a:bodyPr>
          <a:lstStyle/>
          <a:p>
            <a:r>
              <a:rPr lang="en-US" sz="1400">
                <a:solidFill>
                  <a:srgbClr val="FF0000"/>
                </a:solidFill>
              </a:rPr>
              <a:t>Non-neuroendocrine</a:t>
            </a:r>
          </a:p>
        </p:txBody>
      </p:sp>
      <p:sp>
        <p:nvSpPr>
          <p:cNvPr id="10" name="Title 3">
            <a:extLst>
              <a:ext uri="{FF2B5EF4-FFF2-40B4-BE49-F238E27FC236}">
                <a16:creationId xmlns:a16="http://schemas.microsoft.com/office/drawing/2014/main" id="{48BF8C09-4C72-A428-1921-2E3C36A72164}"/>
              </a:ext>
            </a:extLst>
          </p:cNvPr>
          <p:cNvSpPr>
            <a:spLocks noGrp="1"/>
          </p:cNvSpPr>
          <p:nvPr>
            <p:ph type="title"/>
          </p:nvPr>
        </p:nvSpPr>
        <p:spPr>
          <a:xfrm>
            <a:off x="457200" y="205390"/>
            <a:ext cx="8229240" cy="859395"/>
          </a:xfrm>
        </p:spPr>
        <p:txBody>
          <a:bodyPr/>
          <a:lstStyle/>
          <a:p>
            <a:r>
              <a:rPr lang="en-US" sz="2800" b="1">
                <a:solidFill>
                  <a:srgbClr val="003767"/>
                </a:solidFill>
              </a:rPr>
              <a:t>Emerging Subtypes in SCLC</a:t>
            </a:r>
          </a:p>
        </p:txBody>
      </p:sp>
      <p:sp>
        <p:nvSpPr>
          <p:cNvPr id="11" name="object 3">
            <a:extLst>
              <a:ext uri="{FF2B5EF4-FFF2-40B4-BE49-F238E27FC236}">
                <a16:creationId xmlns:a16="http://schemas.microsoft.com/office/drawing/2014/main" id="{EF4AF135-4C06-FC28-C055-43156B14A29A}"/>
              </a:ext>
            </a:extLst>
          </p:cNvPr>
          <p:cNvSpPr txBox="1"/>
          <p:nvPr/>
        </p:nvSpPr>
        <p:spPr>
          <a:xfrm>
            <a:off x="4734440" y="4456792"/>
            <a:ext cx="4699000" cy="271869"/>
          </a:xfrm>
          <a:prstGeom prst="rect">
            <a:avLst/>
          </a:prstGeom>
        </p:spPr>
        <p:txBody>
          <a:bodyPr vert="horz" wrap="square" lIns="0" tIns="12700" rIns="0" bIns="0" rtlCol="0">
            <a:spAutoFit/>
          </a:bodyPr>
          <a:lstStyle/>
          <a:p>
            <a:pPr marL="12700">
              <a:spcBef>
                <a:spcPts val="100"/>
              </a:spcBef>
            </a:pPr>
            <a:r>
              <a:rPr sz="800">
                <a:latin typeface="Arial"/>
                <a:cs typeface="Arial"/>
              </a:rPr>
              <a:t>1.</a:t>
            </a:r>
            <a:r>
              <a:rPr sz="800" spc="-10">
                <a:latin typeface="Arial"/>
                <a:cs typeface="Arial"/>
              </a:rPr>
              <a:t> </a:t>
            </a:r>
            <a:r>
              <a:rPr sz="800">
                <a:latin typeface="Arial"/>
                <a:cs typeface="Arial"/>
              </a:rPr>
              <a:t>Rudin C</a:t>
            </a:r>
            <a:r>
              <a:rPr lang="en-US" sz="800">
                <a:latin typeface="Arial"/>
                <a:cs typeface="Arial"/>
              </a:rPr>
              <a:t> et al, </a:t>
            </a:r>
            <a:r>
              <a:rPr sz="800" i="1">
                <a:latin typeface="Arial"/>
                <a:cs typeface="Arial"/>
              </a:rPr>
              <a:t>Nat</a:t>
            </a:r>
            <a:r>
              <a:rPr sz="800" i="1" spc="-10">
                <a:latin typeface="Arial"/>
                <a:cs typeface="Arial"/>
              </a:rPr>
              <a:t> </a:t>
            </a:r>
            <a:r>
              <a:rPr sz="800" i="1">
                <a:latin typeface="Arial"/>
                <a:cs typeface="Arial"/>
              </a:rPr>
              <a:t>Rev</a:t>
            </a:r>
            <a:r>
              <a:rPr sz="800" i="1" spc="-5">
                <a:latin typeface="Arial"/>
                <a:cs typeface="Arial"/>
              </a:rPr>
              <a:t> </a:t>
            </a:r>
            <a:r>
              <a:rPr sz="800" i="1">
                <a:latin typeface="Arial"/>
                <a:cs typeface="Arial"/>
              </a:rPr>
              <a:t>Cancer</a:t>
            </a:r>
            <a:r>
              <a:rPr lang="en-US" sz="800">
                <a:latin typeface="Arial"/>
                <a:cs typeface="Arial"/>
              </a:rPr>
              <a:t>.</a:t>
            </a:r>
            <a:r>
              <a:rPr lang="en-US" sz="800" spc="-5">
                <a:latin typeface="Arial"/>
                <a:cs typeface="Arial"/>
              </a:rPr>
              <a:t> </a:t>
            </a:r>
            <a:r>
              <a:rPr lang="en-US" sz="800" spc="-10">
                <a:latin typeface="Arial"/>
                <a:cs typeface="Arial"/>
              </a:rPr>
              <a:t>2019;19:289-</a:t>
            </a:r>
            <a:r>
              <a:rPr lang="en-US" sz="800">
                <a:latin typeface="Arial"/>
                <a:cs typeface="Arial"/>
              </a:rPr>
              <a:t>297.</a:t>
            </a:r>
            <a:r>
              <a:rPr lang="en-US" sz="800" spc="45">
                <a:latin typeface="Arial"/>
                <a:cs typeface="Arial"/>
              </a:rPr>
              <a:t> </a:t>
            </a:r>
          </a:p>
          <a:p>
            <a:pPr marL="12700">
              <a:spcBef>
                <a:spcPts val="100"/>
              </a:spcBef>
            </a:pPr>
            <a:r>
              <a:rPr lang="en-US" sz="800">
                <a:latin typeface="Arial"/>
                <a:cs typeface="Arial"/>
              </a:rPr>
              <a:t>2. </a:t>
            </a:r>
            <a:r>
              <a:rPr sz="800">
                <a:latin typeface="Arial"/>
                <a:cs typeface="Arial"/>
              </a:rPr>
              <a:t>Gay</a:t>
            </a:r>
            <a:r>
              <a:rPr sz="800" spc="-5">
                <a:latin typeface="Arial"/>
                <a:cs typeface="Arial"/>
              </a:rPr>
              <a:t> </a:t>
            </a:r>
            <a:r>
              <a:rPr sz="800">
                <a:latin typeface="Arial"/>
                <a:cs typeface="Arial"/>
              </a:rPr>
              <a:t>C</a:t>
            </a:r>
            <a:r>
              <a:rPr sz="800" spc="-15">
                <a:latin typeface="Arial"/>
                <a:cs typeface="Arial"/>
              </a:rPr>
              <a:t> </a:t>
            </a:r>
            <a:r>
              <a:rPr sz="800">
                <a:latin typeface="Arial"/>
                <a:cs typeface="Arial"/>
              </a:rPr>
              <a:t>et</a:t>
            </a:r>
            <a:r>
              <a:rPr sz="800" spc="-10">
                <a:latin typeface="Arial"/>
                <a:cs typeface="Arial"/>
              </a:rPr>
              <a:t> </a:t>
            </a:r>
            <a:r>
              <a:rPr sz="800">
                <a:latin typeface="Arial"/>
                <a:cs typeface="Arial"/>
              </a:rPr>
              <a:t>al.</a:t>
            </a:r>
            <a:r>
              <a:rPr sz="800" spc="-10">
                <a:latin typeface="Arial"/>
                <a:cs typeface="Arial"/>
              </a:rPr>
              <a:t> </a:t>
            </a:r>
            <a:r>
              <a:rPr sz="800" i="1">
                <a:latin typeface="Arial"/>
                <a:cs typeface="Arial"/>
              </a:rPr>
              <a:t>Cancer</a:t>
            </a:r>
            <a:r>
              <a:rPr sz="800" i="1" spc="-15">
                <a:latin typeface="Arial"/>
                <a:cs typeface="Arial"/>
              </a:rPr>
              <a:t> </a:t>
            </a:r>
            <a:r>
              <a:rPr sz="800" i="1">
                <a:latin typeface="Arial"/>
                <a:cs typeface="Arial"/>
              </a:rPr>
              <a:t>Cell</a:t>
            </a:r>
            <a:r>
              <a:rPr sz="800">
                <a:latin typeface="Arial"/>
                <a:cs typeface="Arial"/>
              </a:rPr>
              <a:t>.</a:t>
            </a:r>
            <a:r>
              <a:rPr sz="800" spc="-5">
                <a:latin typeface="Arial"/>
                <a:cs typeface="Arial"/>
              </a:rPr>
              <a:t> </a:t>
            </a:r>
            <a:r>
              <a:rPr sz="800" spc="-10">
                <a:latin typeface="Arial"/>
                <a:cs typeface="Arial"/>
              </a:rPr>
              <a:t>2021;39:346-</a:t>
            </a:r>
            <a:r>
              <a:rPr sz="800">
                <a:latin typeface="Arial"/>
                <a:cs typeface="Arial"/>
              </a:rPr>
              <a:t>60.e7.</a:t>
            </a:r>
            <a:r>
              <a:rPr sz="800" spc="50">
                <a:latin typeface="Arial"/>
                <a:cs typeface="Arial"/>
              </a:rPr>
              <a:t> </a:t>
            </a:r>
            <a:endParaRPr sz="800">
              <a:latin typeface="Arial"/>
              <a:cs typeface="Arial"/>
            </a:endParaRPr>
          </a:p>
        </p:txBody>
      </p:sp>
    </p:spTree>
    <p:extLst>
      <p:ext uri="{BB962C8B-B14F-4D97-AF65-F5344CB8AC3E}">
        <p14:creationId xmlns:p14="http://schemas.microsoft.com/office/powerpoint/2010/main" val="16250955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7069B9-839B-2974-D1C6-0BA975080227}"/>
              </a:ext>
            </a:extLst>
          </p:cNvPr>
          <p:cNvSpPr>
            <a:spLocks noGrp="1"/>
          </p:cNvSpPr>
          <p:nvPr>
            <p:ph type="title"/>
          </p:nvPr>
        </p:nvSpPr>
        <p:spPr/>
        <p:txBody>
          <a:bodyPr/>
          <a:lstStyle/>
          <a:p>
            <a:r>
              <a:rPr lang="en-US" sz="2800" b="1">
                <a:solidFill>
                  <a:srgbClr val="002E51"/>
                </a:solidFill>
              </a:rPr>
              <a:t>Molecular Subtypes</a:t>
            </a:r>
          </a:p>
        </p:txBody>
      </p:sp>
      <p:pic>
        <p:nvPicPr>
          <p:cNvPr id="8194" name="Picture 2">
            <a:extLst>
              <a:ext uri="{FF2B5EF4-FFF2-40B4-BE49-F238E27FC236}">
                <a16:creationId xmlns:a16="http://schemas.microsoft.com/office/drawing/2014/main" id="{87ECFF14-F6CD-8620-9BAA-FB6DDC91C8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5688" y="843585"/>
            <a:ext cx="5916834" cy="3461092"/>
          </a:xfrm>
          <a:prstGeom prst="rect">
            <a:avLst/>
          </a:prstGeom>
          <a:noFill/>
          <a:extLst>
            <a:ext uri="{909E8E84-426E-40DD-AFC4-6F175D3DCCD1}">
              <a14:hiddenFill xmlns:a14="http://schemas.microsoft.com/office/drawing/2010/main">
                <a:solidFill>
                  <a:srgbClr val="FFFFFF"/>
                </a:solidFill>
              </a14:hiddenFill>
            </a:ext>
          </a:extLst>
        </p:spPr>
      </p:pic>
      <p:sp>
        <p:nvSpPr>
          <p:cNvPr id="4" name="object 3">
            <a:extLst>
              <a:ext uri="{FF2B5EF4-FFF2-40B4-BE49-F238E27FC236}">
                <a16:creationId xmlns:a16="http://schemas.microsoft.com/office/drawing/2014/main" id="{2B978D0C-4FDE-7A4B-6540-7C70A6F76939}"/>
              </a:ext>
            </a:extLst>
          </p:cNvPr>
          <p:cNvSpPr txBox="1"/>
          <p:nvPr/>
        </p:nvSpPr>
        <p:spPr>
          <a:xfrm>
            <a:off x="4734440" y="4456792"/>
            <a:ext cx="4699000" cy="135935"/>
          </a:xfrm>
          <a:prstGeom prst="rect">
            <a:avLst/>
          </a:prstGeom>
        </p:spPr>
        <p:txBody>
          <a:bodyPr vert="horz" wrap="square" lIns="0" tIns="12700" rIns="0" bIns="0" rtlCol="0">
            <a:spAutoFit/>
          </a:bodyPr>
          <a:lstStyle/>
          <a:p>
            <a:pPr marL="12700">
              <a:spcBef>
                <a:spcPts val="100"/>
              </a:spcBef>
            </a:pPr>
            <a:r>
              <a:rPr sz="800" spc="-10">
                <a:latin typeface="Arial"/>
                <a:cs typeface="Arial"/>
              </a:rPr>
              <a:t> </a:t>
            </a:r>
            <a:r>
              <a:rPr sz="800">
                <a:latin typeface="Arial"/>
                <a:cs typeface="Arial"/>
              </a:rPr>
              <a:t>Rudin C</a:t>
            </a:r>
            <a:r>
              <a:rPr lang="en-US" sz="800">
                <a:latin typeface="Arial"/>
                <a:cs typeface="Arial"/>
              </a:rPr>
              <a:t> et al, </a:t>
            </a:r>
            <a:r>
              <a:rPr sz="800" i="1">
                <a:latin typeface="Arial"/>
                <a:cs typeface="Arial"/>
              </a:rPr>
              <a:t>Nat</a:t>
            </a:r>
            <a:r>
              <a:rPr sz="800" i="1" spc="-10">
                <a:latin typeface="Arial"/>
                <a:cs typeface="Arial"/>
              </a:rPr>
              <a:t> </a:t>
            </a:r>
            <a:r>
              <a:rPr sz="800" i="1">
                <a:latin typeface="Arial"/>
                <a:cs typeface="Arial"/>
              </a:rPr>
              <a:t>Rev</a:t>
            </a:r>
            <a:r>
              <a:rPr sz="800" i="1" spc="-5">
                <a:latin typeface="Arial"/>
                <a:cs typeface="Arial"/>
              </a:rPr>
              <a:t> </a:t>
            </a:r>
            <a:r>
              <a:rPr sz="800" i="1">
                <a:latin typeface="Arial"/>
                <a:cs typeface="Arial"/>
              </a:rPr>
              <a:t>Cancer</a:t>
            </a:r>
            <a:r>
              <a:rPr lang="en-US" sz="800">
                <a:latin typeface="Arial"/>
                <a:cs typeface="Arial"/>
              </a:rPr>
              <a:t>.</a:t>
            </a:r>
            <a:r>
              <a:rPr lang="en-US" sz="800" spc="-5">
                <a:latin typeface="Arial"/>
                <a:cs typeface="Arial"/>
              </a:rPr>
              <a:t> </a:t>
            </a:r>
            <a:r>
              <a:rPr lang="en-US" sz="800" spc="-10">
                <a:latin typeface="Arial"/>
                <a:cs typeface="Arial"/>
              </a:rPr>
              <a:t>2019;19:289-</a:t>
            </a:r>
            <a:r>
              <a:rPr lang="en-US" sz="800">
                <a:latin typeface="Arial"/>
                <a:cs typeface="Arial"/>
              </a:rPr>
              <a:t>297.</a:t>
            </a:r>
            <a:r>
              <a:rPr lang="en-US" sz="800" spc="45">
                <a:latin typeface="Arial"/>
                <a:cs typeface="Arial"/>
              </a:rPr>
              <a:t> </a:t>
            </a:r>
          </a:p>
        </p:txBody>
      </p:sp>
    </p:spTree>
    <p:extLst>
      <p:ext uri="{BB962C8B-B14F-4D97-AF65-F5344CB8AC3E}">
        <p14:creationId xmlns:p14="http://schemas.microsoft.com/office/powerpoint/2010/main" val="18425759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BC3E2-A4E0-5D43-83BB-DFDF33F408FB}"/>
              </a:ext>
            </a:extLst>
          </p:cNvPr>
          <p:cNvSpPr>
            <a:spLocks noGrp="1"/>
          </p:cNvSpPr>
          <p:nvPr>
            <p:ph type="title"/>
          </p:nvPr>
        </p:nvSpPr>
        <p:spPr/>
        <p:txBody>
          <a:bodyPr/>
          <a:lstStyle/>
          <a:p>
            <a:endParaRPr lang="en-US"/>
          </a:p>
        </p:txBody>
      </p:sp>
      <p:pic>
        <p:nvPicPr>
          <p:cNvPr id="14338" name="Picture 2">
            <a:extLst>
              <a:ext uri="{FF2B5EF4-FFF2-40B4-BE49-F238E27FC236}">
                <a16:creationId xmlns:a16="http://schemas.microsoft.com/office/drawing/2014/main" id="{97ED9218-F8B3-B97D-9FCA-D7B282B854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092" y="274638"/>
            <a:ext cx="4482089" cy="4482089"/>
          </a:xfrm>
          <a:prstGeom prst="rect">
            <a:avLst/>
          </a:prstGeom>
          <a:noFill/>
          <a:extLst>
            <a:ext uri="{909E8E84-426E-40DD-AFC4-6F175D3DCCD1}">
              <a14:hiddenFill xmlns:a14="http://schemas.microsoft.com/office/drawing/2010/main">
                <a:solidFill>
                  <a:srgbClr val="FFFFFF"/>
                </a:solidFill>
              </a14:hiddenFill>
            </a:ext>
          </a:extLst>
        </p:spPr>
      </p:pic>
      <p:sp>
        <p:nvSpPr>
          <p:cNvPr id="5" name="object 7">
            <a:extLst>
              <a:ext uri="{FF2B5EF4-FFF2-40B4-BE49-F238E27FC236}">
                <a16:creationId xmlns:a16="http://schemas.microsoft.com/office/drawing/2014/main" id="{8C6D4906-FEC1-4011-41C6-86FECC604D4D}"/>
              </a:ext>
            </a:extLst>
          </p:cNvPr>
          <p:cNvSpPr txBox="1"/>
          <p:nvPr/>
        </p:nvSpPr>
        <p:spPr>
          <a:xfrm>
            <a:off x="3647173" y="4873625"/>
            <a:ext cx="2263775" cy="135935"/>
          </a:xfrm>
          <a:prstGeom prst="rect">
            <a:avLst/>
          </a:prstGeom>
        </p:spPr>
        <p:txBody>
          <a:bodyPr vert="horz" wrap="square" lIns="0" tIns="12700" rIns="0" bIns="0" rtlCol="0">
            <a:spAutoFit/>
          </a:bodyPr>
          <a:lstStyle/>
          <a:p>
            <a:pPr marL="12700">
              <a:spcBef>
                <a:spcPts val="100"/>
              </a:spcBef>
            </a:pPr>
            <a:r>
              <a:rPr sz="800">
                <a:latin typeface="Arial"/>
                <a:cs typeface="Arial"/>
              </a:rPr>
              <a:t> Gay CM</a:t>
            </a:r>
            <a:r>
              <a:rPr sz="800" spc="-15">
                <a:latin typeface="Arial"/>
                <a:cs typeface="Arial"/>
              </a:rPr>
              <a:t> </a:t>
            </a:r>
            <a:r>
              <a:rPr sz="800">
                <a:latin typeface="Arial"/>
                <a:cs typeface="Arial"/>
              </a:rPr>
              <a:t>et al.</a:t>
            </a:r>
            <a:r>
              <a:rPr sz="800" spc="-10">
                <a:latin typeface="Arial"/>
                <a:cs typeface="Arial"/>
              </a:rPr>
              <a:t> </a:t>
            </a:r>
            <a:r>
              <a:rPr sz="800" i="1">
                <a:latin typeface="Arial"/>
                <a:cs typeface="Arial"/>
              </a:rPr>
              <a:t>Cancer</a:t>
            </a:r>
            <a:r>
              <a:rPr sz="800" i="1" spc="-10">
                <a:latin typeface="Arial"/>
                <a:cs typeface="Arial"/>
              </a:rPr>
              <a:t> </a:t>
            </a:r>
            <a:r>
              <a:rPr sz="800" i="1">
                <a:latin typeface="Arial"/>
                <a:cs typeface="Arial"/>
              </a:rPr>
              <a:t>Cell</a:t>
            </a:r>
            <a:r>
              <a:rPr sz="800">
                <a:latin typeface="Arial"/>
                <a:cs typeface="Arial"/>
              </a:rPr>
              <a:t>.</a:t>
            </a:r>
            <a:r>
              <a:rPr sz="800" spc="-5">
                <a:latin typeface="Arial"/>
                <a:cs typeface="Arial"/>
              </a:rPr>
              <a:t> </a:t>
            </a:r>
            <a:r>
              <a:rPr sz="800" spc="-10">
                <a:latin typeface="Arial"/>
                <a:cs typeface="Arial"/>
              </a:rPr>
              <a:t>2021;39:346-60.e7.</a:t>
            </a:r>
            <a:endParaRPr sz="800">
              <a:latin typeface="Arial"/>
              <a:cs typeface="Arial"/>
            </a:endParaRPr>
          </a:p>
        </p:txBody>
      </p:sp>
      <p:sp>
        <p:nvSpPr>
          <p:cNvPr id="3" name="TextBox 2">
            <a:extLst>
              <a:ext uri="{FF2B5EF4-FFF2-40B4-BE49-F238E27FC236}">
                <a16:creationId xmlns:a16="http://schemas.microsoft.com/office/drawing/2014/main" id="{6A3BD2EA-9026-1801-0454-E20E267E1FE7}"/>
              </a:ext>
            </a:extLst>
          </p:cNvPr>
          <p:cNvSpPr txBox="1"/>
          <p:nvPr/>
        </p:nvSpPr>
        <p:spPr>
          <a:xfrm>
            <a:off x="5485626" y="2312521"/>
            <a:ext cx="3658374" cy="1415772"/>
          </a:xfrm>
          <a:prstGeom prst="rect">
            <a:avLst/>
          </a:prstGeom>
          <a:noFill/>
        </p:spPr>
        <p:txBody>
          <a:bodyPr wrap="square" rtlCol="0">
            <a:spAutoFit/>
          </a:bodyPr>
          <a:lstStyle/>
          <a:p>
            <a:pPr marL="285750" indent="-285750">
              <a:buFont typeface="Arial" panose="020B0604020202020204" pitchFamily="34" charset="0"/>
              <a:buChar char="•"/>
            </a:pPr>
            <a:r>
              <a:rPr lang="en-US" sz="1400"/>
              <a:t>Plasticity (subtype switching on therapy)</a:t>
            </a:r>
          </a:p>
          <a:p>
            <a:pPr marL="285750" indent="-285750">
              <a:buFont typeface="Arial" panose="020B0604020202020204" pitchFamily="34" charset="0"/>
              <a:buChar char="•"/>
            </a:pPr>
            <a:r>
              <a:rPr lang="en-US" sz="1400"/>
              <a:t>Multiple subtypes in 1 tumor</a:t>
            </a:r>
          </a:p>
          <a:p>
            <a:pPr marL="285750" indent="-285750">
              <a:buFont typeface="Arial" panose="020B0604020202020204" pitchFamily="34" charset="0"/>
              <a:buChar char="•"/>
            </a:pPr>
            <a:r>
              <a:rPr lang="en-US" sz="1400"/>
              <a:t>SCLC- I Subtype: </a:t>
            </a:r>
          </a:p>
          <a:p>
            <a:pPr marL="742950" lvl="1" indent="-285750">
              <a:buFont typeface="Arial" panose="020B0604020202020204" pitchFamily="34" charset="0"/>
              <a:buChar char="•"/>
            </a:pPr>
            <a:r>
              <a:rPr lang="en-US" sz="1100" b="0" i="0" u="none" strike="noStrike">
                <a:effectLst/>
                <a:latin typeface="Helvetica" pitchFamily="2" charset="0"/>
              </a:rPr>
              <a:t>EMT and an inflamed phenotype</a:t>
            </a:r>
          </a:p>
          <a:p>
            <a:pPr marL="742950" lvl="1" indent="-285750">
              <a:buFont typeface="Arial" panose="020B0604020202020204" pitchFamily="34" charset="0"/>
              <a:buChar char="•"/>
            </a:pPr>
            <a:r>
              <a:rPr lang="en-US" sz="1100" b="0" i="0" u="none" strike="noStrike">
                <a:effectLst/>
                <a:latin typeface="Helvetica" pitchFamily="2" charset="0"/>
              </a:rPr>
              <a:t>high expression of genes related to HLAs, interferon-</a:t>
            </a:r>
            <a:r>
              <a:rPr lang="el-GR" sz="1100" b="0" i="0" u="none" strike="noStrike">
                <a:effectLst/>
                <a:latin typeface="Helvetica" pitchFamily="2" charset="0"/>
              </a:rPr>
              <a:t>γ </a:t>
            </a:r>
            <a:r>
              <a:rPr lang="en-US" sz="1100" b="0" i="0" u="none" strike="noStrike">
                <a:effectLst/>
                <a:latin typeface="Helvetica" pitchFamily="2" charset="0"/>
              </a:rPr>
              <a:t>activation, and immune checkpoints</a:t>
            </a:r>
            <a:endParaRPr lang="en-US" sz="1400"/>
          </a:p>
        </p:txBody>
      </p:sp>
    </p:spTree>
    <p:extLst>
      <p:ext uri="{BB962C8B-B14F-4D97-AF65-F5344CB8AC3E}">
        <p14:creationId xmlns:p14="http://schemas.microsoft.com/office/powerpoint/2010/main" val="33245258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D661D0-34AF-9725-CD7F-69FD40A9DDA5}"/>
              </a:ext>
            </a:extLst>
          </p:cNvPr>
          <p:cNvSpPr>
            <a:spLocks noGrp="1"/>
          </p:cNvSpPr>
          <p:nvPr>
            <p:ph type="title"/>
          </p:nvPr>
        </p:nvSpPr>
        <p:spPr/>
        <p:txBody>
          <a:bodyPr/>
          <a:lstStyle/>
          <a:p>
            <a:r>
              <a:rPr lang="en-US" sz="3200" b="1">
                <a:solidFill>
                  <a:srgbClr val="002E51"/>
                </a:solidFill>
              </a:rPr>
              <a:t>IMpower-133 OS by Subtype</a:t>
            </a:r>
          </a:p>
        </p:txBody>
      </p:sp>
      <p:sp>
        <p:nvSpPr>
          <p:cNvPr id="6" name="TextBox 5">
            <a:extLst>
              <a:ext uri="{FF2B5EF4-FFF2-40B4-BE49-F238E27FC236}">
                <a16:creationId xmlns:a16="http://schemas.microsoft.com/office/drawing/2014/main" id="{72428AC3-73F0-CA9E-9321-103690E866C2}"/>
              </a:ext>
            </a:extLst>
          </p:cNvPr>
          <p:cNvSpPr txBox="1"/>
          <p:nvPr/>
        </p:nvSpPr>
        <p:spPr>
          <a:xfrm>
            <a:off x="2724727" y="683491"/>
            <a:ext cx="184731" cy="461665"/>
          </a:xfrm>
          <a:prstGeom prst="rect">
            <a:avLst/>
          </a:prstGeom>
          <a:noFill/>
        </p:spPr>
        <p:txBody>
          <a:bodyPr wrap="none" rtlCol="0">
            <a:spAutoFit/>
          </a:bodyPr>
          <a:lstStyle/>
          <a:p>
            <a:endParaRPr lang="en-US"/>
          </a:p>
        </p:txBody>
      </p:sp>
      <p:pic>
        <p:nvPicPr>
          <p:cNvPr id="15362" name="Picture 2">
            <a:extLst>
              <a:ext uri="{FF2B5EF4-FFF2-40B4-BE49-F238E27FC236}">
                <a16:creationId xmlns:a16="http://schemas.microsoft.com/office/drawing/2014/main" id="{D15FB756-57CC-B376-EC24-0772E064E9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0281"/>
          <a:stretch/>
        </p:blipFill>
        <p:spPr bwMode="auto">
          <a:xfrm>
            <a:off x="257213" y="1348432"/>
            <a:ext cx="8629214" cy="2697868"/>
          </a:xfrm>
          <a:prstGeom prst="rect">
            <a:avLst/>
          </a:prstGeom>
          <a:noFill/>
          <a:extLst>
            <a:ext uri="{909E8E84-426E-40DD-AFC4-6F175D3DCCD1}">
              <a14:hiddenFill xmlns:a14="http://schemas.microsoft.com/office/drawing/2010/main">
                <a:solidFill>
                  <a:srgbClr val="FFFFFF"/>
                </a:solidFill>
              </a14:hiddenFill>
            </a:ext>
          </a:extLst>
        </p:spPr>
      </p:pic>
      <p:sp>
        <p:nvSpPr>
          <p:cNvPr id="7" name="object 7">
            <a:extLst>
              <a:ext uri="{FF2B5EF4-FFF2-40B4-BE49-F238E27FC236}">
                <a16:creationId xmlns:a16="http://schemas.microsoft.com/office/drawing/2014/main" id="{13A1DD6F-B08F-3277-B123-E021D1DF3C3C}"/>
              </a:ext>
            </a:extLst>
          </p:cNvPr>
          <p:cNvSpPr txBox="1"/>
          <p:nvPr/>
        </p:nvSpPr>
        <p:spPr>
          <a:xfrm>
            <a:off x="4072045" y="4521474"/>
            <a:ext cx="2263775" cy="135935"/>
          </a:xfrm>
          <a:prstGeom prst="rect">
            <a:avLst/>
          </a:prstGeom>
        </p:spPr>
        <p:txBody>
          <a:bodyPr vert="horz" wrap="square" lIns="0" tIns="12700" rIns="0" bIns="0" rtlCol="0">
            <a:spAutoFit/>
          </a:bodyPr>
          <a:lstStyle/>
          <a:p>
            <a:pPr marL="12700">
              <a:spcBef>
                <a:spcPts val="100"/>
              </a:spcBef>
            </a:pPr>
            <a:r>
              <a:rPr sz="800">
                <a:latin typeface="Arial"/>
                <a:cs typeface="Arial"/>
              </a:rPr>
              <a:t> Gay CM</a:t>
            </a:r>
            <a:r>
              <a:rPr sz="800" spc="-15">
                <a:latin typeface="Arial"/>
                <a:cs typeface="Arial"/>
              </a:rPr>
              <a:t> </a:t>
            </a:r>
            <a:r>
              <a:rPr sz="800">
                <a:latin typeface="Arial"/>
                <a:cs typeface="Arial"/>
              </a:rPr>
              <a:t>et al.</a:t>
            </a:r>
            <a:r>
              <a:rPr sz="800" spc="-10">
                <a:latin typeface="Arial"/>
                <a:cs typeface="Arial"/>
              </a:rPr>
              <a:t> </a:t>
            </a:r>
            <a:r>
              <a:rPr sz="800" i="1">
                <a:latin typeface="Arial"/>
                <a:cs typeface="Arial"/>
              </a:rPr>
              <a:t>Cancer</a:t>
            </a:r>
            <a:r>
              <a:rPr sz="800" i="1" spc="-10">
                <a:latin typeface="Arial"/>
                <a:cs typeface="Arial"/>
              </a:rPr>
              <a:t> </a:t>
            </a:r>
            <a:r>
              <a:rPr sz="800" i="1">
                <a:latin typeface="Arial"/>
                <a:cs typeface="Arial"/>
              </a:rPr>
              <a:t>Cell</a:t>
            </a:r>
            <a:r>
              <a:rPr sz="800">
                <a:latin typeface="Arial"/>
                <a:cs typeface="Arial"/>
              </a:rPr>
              <a:t>.</a:t>
            </a:r>
            <a:r>
              <a:rPr sz="800" spc="-5">
                <a:latin typeface="Arial"/>
                <a:cs typeface="Arial"/>
              </a:rPr>
              <a:t> </a:t>
            </a:r>
            <a:r>
              <a:rPr sz="800" spc="-10">
                <a:latin typeface="Arial"/>
                <a:cs typeface="Arial"/>
              </a:rPr>
              <a:t>2021;39:346-60.e7.</a:t>
            </a:r>
            <a:endParaRPr sz="800">
              <a:latin typeface="Arial"/>
              <a:cs typeface="Arial"/>
            </a:endParaRPr>
          </a:p>
        </p:txBody>
      </p:sp>
      <p:sp>
        <p:nvSpPr>
          <p:cNvPr id="8" name="Oval 7">
            <a:extLst>
              <a:ext uri="{FF2B5EF4-FFF2-40B4-BE49-F238E27FC236}">
                <a16:creationId xmlns:a16="http://schemas.microsoft.com/office/drawing/2014/main" id="{8039728F-4B67-8EED-2991-48B9B798A5A1}"/>
              </a:ext>
            </a:extLst>
          </p:cNvPr>
          <p:cNvSpPr/>
          <p:nvPr/>
        </p:nvSpPr>
        <p:spPr bwMode="auto">
          <a:xfrm>
            <a:off x="257213" y="1204505"/>
            <a:ext cx="199987" cy="402622"/>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14443113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54A8BD-B8C8-D658-E6DE-BEE38F4D437C}"/>
              </a:ext>
            </a:extLst>
          </p:cNvPr>
          <p:cNvSpPr>
            <a:spLocks noGrp="1"/>
          </p:cNvSpPr>
          <p:nvPr>
            <p:ph type="title"/>
          </p:nvPr>
        </p:nvSpPr>
        <p:spPr/>
        <p:txBody>
          <a:bodyPr/>
          <a:lstStyle/>
          <a:p>
            <a:r>
              <a:rPr lang="en-US" sz="2800" b="1">
                <a:solidFill>
                  <a:srgbClr val="002E51"/>
                </a:solidFill>
              </a:rPr>
              <a:t>CASPIAN OS By Molecular Subtype</a:t>
            </a:r>
          </a:p>
        </p:txBody>
      </p:sp>
      <p:pic>
        <p:nvPicPr>
          <p:cNvPr id="16386" name="Picture 2" descr="Image">
            <a:extLst>
              <a:ext uri="{FF2B5EF4-FFF2-40B4-BE49-F238E27FC236}">
                <a16:creationId xmlns:a16="http://schemas.microsoft.com/office/drawing/2014/main" id="{E4A2D211-BA8C-D908-7DDC-0F473C104F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772"/>
          <a:stretch/>
        </p:blipFill>
        <p:spPr bwMode="auto">
          <a:xfrm>
            <a:off x="1042300" y="1163782"/>
            <a:ext cx="7059399" cy="3223491"/>
          </a:xfrm>
          <a:prstGeom prst="rect">
            <a:avLst/>
          </a:prstGeom>
          <a:noFill/>
          <a:extLst>
            <a:ext uri="{909E8E84-426E-40DD-AFC4-6F175D3DCCD1}">
              <a14:hiddenFill xmlns:a14="http://schemas.microsoft.com/office/drawing/2010/main">
                <a:solidFill>
                  <a:srgbClr val="FFFFFF"/>
                </a:solidFill>
              </a14:hiddenFill>
            </a:ext>
          </a:extLst>
        </p:spPr>
      </p:pic>
      <p:sp>
        <p:nvSpPr>
          <p:cNvPr id="4" name="object 27">
            <a:extLst>
              <a:ext uri="{FF2B5EF4-FFF2-40B4-BE49-F238E27FC236}">
                <a16:creationId xmlns:a16="http://schemas.microsoft.com/office/drawing/2014/main" id="{364B3E86-F31A-1FC7-6617-3B746FD6F1F0}"/>
              </a:ext>
            </a:extLst>
          </p:cNvPr>
          <p:cNvSpPr txBox="1"/>
          <p:nvPr/>
        </p:nvSpPr>
        <p:spPr>
          <a:xfrm>
            <a:off x="3794955" y="4560092"/>
            <a:ext cx="2011045" cy="135935"/>
          </a:xfrm>
          <a:prstGeom prst="rect">
            <a:avLst/>
          </a:prstGeom>
        </p:spPr>
        <p:txBody>
          <a:bodyPr vert="horz" wrap="square" lIns="0" tIns="12700" rIns="0" bIns="0" rtlCol="0">
            <a:spAutoFit/>
          </a:bodyPr>
          <a:lstStyle/>
          <a:p>
            <a:pPr marL="12700">
              <a:spcBef>
                <a:spcPts val="100"/>
              </a:spcBef>
            </a:pPr>
            <a:r>
              <a:rPr sz="800" spc="-10">
                <a:latin typeface="Arial"/>
                <a:cs typeface="Arial"/>
              </a:rPr>
              <a:t> </a:t>
            </a:r>
            <a:r>
              <a:rPr sz="800">
                <a:latin typeface="Arial"/>
                <a:cs typeface="Arial"/>
              </a:rPr>
              <a:t>Xie</a:t>
            </a:r>
            <a:r>
              <a:rPr sz="800" spc="5">
                <a:latin typeface="Arial"/>
                <a:cs typeface="Arial"/>
              </a:rPr>
              <a:t> </a:t>
            </a:r>
            <a:r>
              <a:rPr sz="800">
                <a:latin typeface="Arial"/>
                <a:cs typeface="Arial"/>
              </a:rPr>
              <a:t>M</a:t>
            </a:r>
            <a:r>
              <a:rPr sz="800" spc="-25">
                <a:latin typeface="Arial"/>
                <a:cs typeface="Arial"/>
              </a:rPr>
              <a:t> </a:t>
            </a:r>
            <a:r>
              <a:rPr sz="800">
                <a:latin typeface="Arial"/>
                <a:cs typeface="Arial"/>
              </a:rPr>
              <a:t>et</a:t>
            </a:r>
            <a:r>
              <a:rPr sz="800" spc="-15">
                <a:latin typeface="Arial"/>
                <a:cs typeface="Arial"/>
              </a:rPr>
              <a:t> </a:t>
            </a:r>
            <a:r>
              <a:rPr sz="800">
                <a:latin typeface="Arial"/>
                <a:cs typeface="Arial"/>
              </a:rPr>
              <a:t>al.</a:t>
            </a:r>
            <a:r>
              <a:rPr sz="800" spc="-20">
                <a:latin typeface="Arial"/>
                <a:cs typeface="Arial"/>
              </a:rPr>
              <a:t> </a:t>
            </a:r>
            <a:r>
              <a:rPr sz="800">
                <a:latin typeface="Arial"/>
                <a:cs typeface="Arial"/>
              </a:rPr>
              <a:t>AACR</a:t>
            </a:r>
            <a:r>
              <a:rPr sz="800" spc="-35">
                <a:latin typeface="Arial"/>
                <a:cs typeface="Arial"/>
              </a:rPr>
              <a:t> </a:t>
            </a:r>
            <a:r>
              <a:rPr sz="800">
                <a:latin typeface="Arial"/>
                <a:cs typeface="Arial"/>
              </a:rPr>
              <a:t>2022.</a:t>
            </a:r>
            <a:r>
              <a:rPr sz="800" spc="10">
                <a:latin typeface="Arial"/>
                <a:cs typeface="Arial"/>
              </a:rPr>
              <a:t> </a:t>
            </a:r>
            <a:r>
              <a:rPr sz="800">
                <a:latin typeface="Arial"/>
                <a:cs typeface="Arial"/>
              </a:rPr>
              <a:t>Abstract</a:t>
            </a:r>
            <a:r>
              <a:rPr sz="800" spc="-30">
                <a:latin typeface="Arial"/>
                <a:cs typeface="Arial"/>
              </a:rPr>
              <a:t> </a:t>
            </a:r>
            <a:r>
              <a:rPr sz="800" spc="-10">
                <a:latin typeface="Arial"/>
                <a:cs typeface="Arial"/>
              </a:rPr>
              <a:t>CT024.</a:t>
            </a:r>
            <a:endParaRPr sz="800">
              <a:latin typeface="Arial"/>
              <a:cs typeface="Arial"/>
            </a:endParaRPr>
          </a:p>
        </p:txBody>
      </p:sp>
    </p:spTree>
    <p:extLst>
      <p:ext uri="{BB962C8B-B14F-4D97-AF65-F5344CB8AC3E}">
        <p14:creationId xmlns:p14="http://schemas.microsoft.com/office/powerpoint/2010/main" val="15864955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A1A90-FDA7-A462-A724-F8F547A8D12D}"/>
              </a:ext>
            </a:extLst>
          </p:cNvPr>
          <p:cNvSpPr>
            <a:spLocks noGrp="1"/>
          </p:cNvSpPr>
          <p:nvPr>
            <p:ph type="title"/>
          </p:nvPr>
        </p:nvSpPr>
        <p:spPr/>
        <p:txBody>
          <a:bodyPr/>
          <a:lstStyle/>
          <a:p>
            <a:endParaRPr lang="en-US"/>
          </a:p>
        </p:txBody>
      </p:sp>
      <p:pic>
        <p:nvPicPr>
          <p:cNvPr id="17410" name="Picture 2" descr="Image">
            <a:extLst>
              <a:ext uri="{FF2B5EF4-FFF2-40B4-BE49-F238E27FC236}">
                <a16:creationId xmlns:a16="http://schemas.microsoft.com/office/drawing/2014/main" id="{EA2B7F59-A67E-29B7-263A-3FF6580C92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479" y="750"/>
            <a:ext cx="7737042" cy="4402743"/>
          </a:xfrm>
          <a:prstGeom prst="rect">
            <a:avLst/>
          </a:prstGeom>
          <a:noFill/>
          <a:extLst>
            <a:ext uri="{909E8E84-426E-40DD-AFC4-6F175D3DCCD1}">
              <a14:hiddenFill xmlns:a14="http://schemas.microsoft.com/office/drawing/2010/main">
                <a:solidFill>
                  <a:srgbClr val="FFFFFF"/>
                </a:solidFill>
              </a14:hiddenFill>
            </a:ext>
          </a:extLst>
        </p:spPr>
      </p:pic>
      <p:sp>
        <p:nvSpPr>
          <p:cNvPr id="3" name="object 27">
            <a:extLst>
              <a:ext uri="{FF2B5EF4-FFF2-40B4-BE49-F238E27FC236}">
                <a16:creationId xmlns:a16="http://schemas.microsoft.com/office/drawing/2014/main" id="{2B9D8251-2C87-309F-4433-58919DE1CB72}"/>
              </a:ext>
            </a:extLst>
          </p:cNvPr>
          <p:cNvSpPr txBox="1"/>
          <p:nvPr/>
        </p:nvSpPr>
        <p:spPr>
          <a:xfrm>
            <a:off x="3794955" y="4560092"/>
            <a:ext cx="2011045" cy="135935"/>
          </a:xfrm>
          <a:prstGeom prst="rect">
            <a:avLst/>
          </a:prstGeom>
        </p:spPr>
        <p:txBody>
          <a:bodyPr vert="horz" wrap="square" lIns="0" tIns="12700" rIns="0" bIns="0" rtlCol="0">
            <a:spAutoFit/>
          </a:bodyPr>
          <a:lstStyle/>
          <a:p>
            <a:pPr marL="12700">
              <a:spcBef>
                <a:spcPts val="100"/>
              </a:spcBef>
            </a:pPr>
            <a:r>
              <a:rPr sz="800" spc="-10">
                <a:latin typeface="Arial"/>
                <a:cs typeface="Arial"/>
              </a:rPr>
              <a:t> </a:t>
            </a:r>
            <a:r>
              <a:rPr sz="800">
                <a:latin typeface="Arial"/>
                <a:cs typeface="Arial"/>
              </a:rPr>
              <a:t>Xie</a:t>
            </a:r>
            <a:r>
              <a:rPr sz="800" spc="5">
                <a:latin typeface="Arial"/>
                <a:cs typeface="Arial"/>
              </a:rPr>
              <a:t> </a:t>
            </a:r>
            <a:r>
              <a:rPr sz="800">
                <a:latin typeface="Arial"/>
                <a:cs typeface="Arial"/>
              </a:rPr>
              <a:t>M</a:t>
            </a:r>
            <a:r>
              <a:rPr sz="800" spc="-25">
                <a:latin typeface="Arial"/>
                <a:cs typeface="Arial"/>
              </a:rPr>
              <a:t> </a:t>
            </a:r>
            <a:r>
              <a:rPr sz="800">
                <a:latin typeface="Arial"/>
                <a:cs typeface="Arial"/>
              </a:rPr>
              <a:t>et</a:t>
            </a:r>
            <a:r>
              <a:rPr sz="800" spc="-15">
                <a:latin typeface="Arial"/>
                <a:cs typeface="Arial"/>
              </a:rPr>
              <a:t> </a:t>
            </a:r>
            <a:r>
              <a:rPr sz="800">
                <a:latin typeface="Arial"/>
                <a:cs typeface="Arial"/>
              </a:rPr>
              <a:t>al.</a:t>
            </a:r>
            <a:r>
              <a:rPr sz="800" spc="-20">
                <a:latin typeface="Arial"/>
                <a:cs typeface="Arial"/>
              </a:rPr>
              <a:t> </a:t>
            </a:r>
            <a:r>
              <a:rPr sz="800">
                <a:latin typeface="Arial"/>
                <a:cs typeface="Arial"/>
              </a:rPr>
              <a:t>AACR</a:t>
            </a:r>
            <a:r>
              <a:rPr sz="800" spc="-35">
                <a:latin typeface="Arial"/>
                <a:cs typeface="Arial"/>
              </a:rPr>
              <a:t> </a:t>
            </a:r>
            <a:r>
              <a:rPr sz="800">
                <a:latin typeface="Arial"/>
                <a:cs typeface="Arial"/>
              </a:rPr>
              <a:t>2022.</a:t>
            </a:r>
            <a:r>
              <a:rPr sz="800" spc="10">
                <a:latin typeface="Arial"/>
                <a:cs typeface="Arial"/>
              </a:rPr>
              <a:t> </a:t>
            </a:r>
            <a:r>
              <a:rPr sz="800">
                <a:latin typeface="Arial"/>
                <a:cs typeface="Arial"/>
              </a:rPr>
              <a:t>Abstract</a:t>
            </a:r>
            <a:r>
              <a:rPr sz="800" spc="-30">
                <a:latin typeface="Arial"/>
                <a:cs typeface="Arial"/>
              </a:rPr>
              <a:t> </a:t>
            </a:r>
            <a:r>
              <a:rPr sz="800" spc="-10">
                <a:latin typeface="Arial"/>
                <a:cs typeface="Arial"/>
              </a:rPr>
              <a:t>CT024.</a:t>
            </a:r>
            <a:endParaRPr sz="800">
              <a:latin typeface="Arial"/>
              <a:cs typeface="Arial"/>
            </a:endParaRPr>
          </a:p>
        </p:txBody>
      </p:sp>
    </p:spTree>
    <p:extLst>
      <p:ext uri="{BB962C8B-B14F-4D97-AF65-F5344CB8AC3E}">
        <p14:creationId xmlns:p14="http://schemas.microsoft.com/office/powerpoint/2010/main" val="7896646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b="1">
                <a:solidFill>
                  <a:srgbClr val="003767"/>
                </a:solidFill>
              </a:rPr>
              <a:t>Thank You to Our Supporters:</a:t>
            </a:r>
            <a:endParaRPr lang="en-US" b="1"/>
          </a:p>
        </p:txBody>
      </p:sp>
      <p:pic>
        <p:nvPicPr>
          <p:cNvPr id="3" name="Picture 2" descr="A close up of a logo&#10;&#10;Description automatically generated">
            <a:extLst>
              <a:ext uri="{FF2B5EF4-FFF2-40B4-BE49-F238E27FC236}">
                <a16:creationId xmlns:a16="http://schemas.microsoft.com/office/drawing/2014/main" id="{C3560543-53B0-A2A1-EE15-E4251B7A2AF1}"/>
              </a:ext>
            </a:extLst>
          </p:cNvPr>
          <p:cNvPicPr>
            <a:picLocks noChangeAspect="1"/>
          </p:cNvPicPr>
          <p:nvPr/>
        </p:nvPicPr>
        <p:blipFill>
          <a:blip r:embed="rId2"/>
          <a:stretch>
            <a:fillRect/>
          </a:stretch>
        </p:blipFill>
        <p:spPr>
          <a:xfrm>
            <a:off x="444289" y="934721"/>
            <a:ext cx="3984171" cy="1080977"/>
          </a:xfrm>
          <a:prstGeom prst="rect">
            <a:avLst/>
          </a:prstGeom>
        </p:spPr>
      </p:pic>
      <p:pic>
        <p:nvPicPr>
          <p:cNvPr id="7" name="Picture 6" descr="A black and grey logo&#10;&#10;Description automatically generated">
            <a:extLst>
              <a:ext uri="{FF2B5EF4-FFF2-40B4-BE49-F238E27FC236}">
                <a16:creationId xmlns:a16="http://schemas.microsoft.com/office/drawing/2014/main" id="{1C1423AC-48BF-7C0A-8C6E-4BD69C6E5D4D}"/>
              </a:ext>
            </a:extLst>
          </p:cNvPr>
          <p:cNvPicPr>
            <a:picLocks noChangeAspect="1"/>
          </p:cNvPicPr>
          <p:nvPr/>
        </p:nvPicPr>
        <p:blipFill>
          <a:blip r:embed="rId3"/>
          <a:stretch>
            <a:fillRect/>
          </a:stretch>
        </p:blipFill>
        <p:spPr>
          <a:xfrm>
            <a:off x="4981559" y="1069990"/>
            <a:ext cx="3718152" cy="1047094"/>
          </a:xfrm>
          <a:prstGeom prst="rect">
            <a:avLst/>
          </a:prstGeom>
        </p:spPr>
      </p:pic>
      <p:pic>
        <p:nvPicPr>
          <p:cNvPr id="10" name="Picture 9" descr="A blue and black logo&#10;&#10;Description automatically generated">
            <a:extLst>
              <a:ext uri="{FF2B5EF4-FFF2-40B4-BE49-F238E27FC236}">
                <a16:creationId xmlns:a16="http://schemas.microsoft.com/office/drawing/2014/main" id="{647CC2C8-B3D4-99E7-692B-6BB77515E38C}"/>
              </a:ext>
            </a:extLst>
          </p:cNvPr>
          <p:cNvPicPr>
            <a:picLocks noChangeAspect="1"/>
          </p:cNvPicPr>
          <p:nvPr/>
        </p:nvPicPr>
        <p:blipFill>
          <a:blip r:embed="rId4"/>
          <a:stretch>
            <a:fillRect/>
          </a:stretch>
        </p:blipFill>
        <p:spPr>
          <a:xfrm>
            <a:off x="103600" y="2362887"/>
            <a:ext cx="4868466" cy="1539355"/>
          </a:xfrm>
          <a:prstGeom prst="rect">
            <a:avLst/>
          </a:prstGeom>
        </p:spPr>
      </p:pic>
      <p:pic>
        <p:nvPicPr>
          <p:cNvPr id="13" name="Picture 12" descr="A blue text on a black background&#10;&#10;Description automatically generated">
            <a:extLst>
              <a:ext uri="{FF2B5EF4-FFF2-40B4-BE49-F238E27FC236}">
                <a16:creationId xmlns:a16="http://schemas.microsoft.com/office/drawing/2014/main" id="{D9A4DF02-66D9-4DCB-52B4-F7F35A9448BC}"/>
              </a:ext>
            </a:extLst>
          </p:cNvPr>
          <p:cNvPicPr>
            <a:picLocks noChangeAspect="1"/>
          </p:cNvPicPr>
          <p:nvPr/>
        </p:nvPicPr>
        <p:blipFill>
          <a:blip r:embed="rId5"/>
          <a:stretch>
            <a:fillRect/>
          </a:stretch>
        </p:blipFill>
        <p:spPr>
          <a:xfrm>
            <a:off x="4800601" y="1737437"/>
            <a:ext cx="4319570" cy="2879713"/>
          </a:xfrm>
          <a:prstGeom prst="rect">
            <a:avLst/>
          </a:prstGeom>
        </p:spPr>
      </p:pic>
    </p:spTree>
    <p:extLst>
      <p:ext uri="{BB962C8B-B14F-4D97-AF65-F5344CB8AC3E}">
        <p14:creationId xmlns:p14="http://schemas.microsoft.com/office/powerpoint/2010/main" val="42814715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426793" y="4846772"/>
            <a:ext cx="2532380" cy="135935"/>
          </a:xfrm>
          <a:prstGeom prst="rect">
            <a:avLst/>
          </a:prstGeom>
        </p:spPr>
        <p:txBody>
          <a:bodyPr vert="horz" wrap="square" lIns="0" tIns="12700" rIns="0" bIns="0" rtlCol="0">
            <a:spAutoFit/>
          </a:bodyPr>
          <a:lstStyle/>
          <a:p>
            <a:pPr marL="12700">
              <a:spcBef>
                <a:spcPts val="100"/>
              </a:spcBef>
            </a:pPr>
            <a:r>
              <a:rPr sz="800">
                <a:latin typeface="Arial"/>
                <a:cs typeface="Arial"/>
              </a:rPr>
              <a:t>Rudin CM</a:t>
            </a:r>
            <a:r>
              <a:rPr sz="800" spc="-15">
                <a:latin typeface="Arial"/>
                <a:cs typeface="Arial"/>
              </a:rPr>
              <a:t> </a:t>
            </a:r>
            <a:r>
              <a:rPr sz="800">
                <a:latin typeface="Arial"/>
                <a:cs typeface="Arial"/>
              </a:rPr>
              <a:t>et</a:t>
            </a:r>
            <a:r>
              <a:rPr sz="800" spc="-10">
                <a:latin typeface="Arial"/>
                <a:cs typeface="Arial"/>
              </a:rPr>
              <a:t> </a:t>
            </a:r>
            <a:r>
              <a:rPr sz="800">
                <a:latin typeface="Arial"/>
                <a:cs typeface="Arial"/>
              </a:rPr>
              <a:t>al.</a:t>
            </a:r>
            <a:r>
              <a:rPr sz="800" spc="-10">
                <a:latin typeface="Arial"/>
                <a:cs typeface="Arial"/>
              </a:rPr>
              <a:t> </a:t>
            </a:r>
            <a:r>
              <a:rPr sz="800" i="1">
                <a:latin typeface="Arial"/>
                <a:cs typeface="Arial"/>
              </a:rPr>
              <a:t>J</a:t>
            </a:r>
            <a:r>
              <a:rPr sz="800" i="1" spc="-20">
                <a:latin typeface="Arial"/>
                <a:cs typeface="Arial"/>
              </a:rPr>
              <a:t> </a:t>
            </a:r>
            <a:r>
              <a:rPr sz="800" i="1">
                <a:latin typeface="Arial"/>
                <a:cs typeface="Arial"/>
              </a:rPr>
              <a:t>Thorac Oncol</a:t>
            </a:r>
            <a:r>
              <a:rPr sz="800">
                <a:latin typeface="Arial"/>
                <a:cs typeface="Arial"/>
              </a:rPr>
              <a:t>.</a:t>
            </a:r>
            <a:r>
              <a:rPr sz="800" spc="-10">
                <a:latin typeface="Arial"/>
                <a:cs typeface="Arial"/>
              </a:rPr>
              <a:t> 2023;18:1222-</a:t>
            </a:r>
            <a:r>
              <a:rPr sz="800" spc="-20">
                <a:latin typeface="Arial"/>
                <a:cs typeface="Arial"/>
              </a:rPr>
              <a:t>1232.</a:t>
            </a:r>
            <a:endParaRPr sz="800">
              <a:latin typeface="Arial"/>
              <a:cs typeface="Arial"/>
            </a:endParaRPr>
          </a:p>
        </p:txBody>
      </p:sp>
      <p:sp>
        <p:nvSpPr>
          <p:cNvPr id="3" name="object 3"/>
          <p:cNvSpPr txBox="1">
            <a:spLocks noGrp="1"/>
          </p:cNvSpPr>
          <p:nvPr>
            <p:ph type="title"/>
          </p:nvPr>
        </p:nvSpPr>
        <p:spPr>
          <a:xfrm>
            <a:off x="457200" y="280780"/>
            <a:ext cx="8229240" cy="428322"/>
          </a:xfrm>
          <a:prstGeom prst="rect">
            <a:avLst/>
          </a:prstGeom>
        </p:spPr>
        <p:txBody>
          <a:bodyPr vert="horz" wrap="square" lIns="0" tIns="58420" rIns="0" bIns="0" rtlCol="0">
            <a:spAutoFit/>
          </a:bodyPr>
          <a:lstStyle/>
          <a:p>
            <a:pPr>
              <a:spcBef>
                <a:spcPts val="100"/>
              </a:spcBef>
            </a:pPr>
            <a:r>
              <a:rPr lang="en-US" sz="2400" b="1">
                <a:solidFill>
                  <a:srgbClr val="002E51"/>
                </a:solidFill>
              </a:rPr>
              <a:t>YAP-1 Correlates with immune signature</a:t>
            </a:r>
            <a:endParaRPr sz="2400" b="1">
              <a:solidFill>
                <a:srgbClr val="002E51"/>
              </a:solidFill>
            </a:endParaRPr>
          </a:p>
        </p:txBody>
      </p:sp>
      <p:sp>
        <p:nvSpPr>
          <p:cNvPr id="4" name="object 4"/>
          <p:cNvSpPr txBox="1"/>
          <p:nvPr/>
        </p:nvSpPr>
        <p:spPr>
          <a:xfrm>
            <a:off x="170180" y="874236"/>
            <a:ext cx="8528685" cy="751488"/>
          </a:xfrm>
          <a:prstGeom prst="rect">
            <a:avLst/>
          </a:prstGeom>
        </p:spPr>
        <p:txBody>
          <a:bodyPr vert="horz" wrap="square" lIns="0" tIns="12700" rIns="0" bIns="0" rtlCol="0">
            <a:spAutoFit/>
          </a:bodyPr>
          <a:lstStyle/>
          <a:p>
            <a:pPr marL="299085" marR="75565" indent="-287020">
              <a:spcBef>
                <a:spcPts val="100"/>
              </a:spcBef>
              <a:buChar char="•"/>
              <a:tabLst>
                <a:tab pos="299085" algn="l"/>
              </a:tabLst>
            </a:pPr>
            <a:r>
              <a:rPr sz="1200">
                <a:latin typeface="Arial"/>
                <a:cs typeface="Arial"/>
              </a:rPr>
              <a:t>Analysis</a:t>
            </a:r>
            <a:r>
              <a:rPr sz="1200" spc="-30">
                <a:latin typeface="Arial"/>
                <a:cs typeface="Arial"/>
              </a:rPr>
              <a:t> </a:t>
            </a:r>
            <a:r>
              <a:rPr sz="1200">
                <a:latin typeface="Arial"/>
                <a:cs typeface="Arial"/>
              </a:rPr>
              <a:t>of</a:t>
            </a:r>
            <a:r>
              <a:rPr sz="1200" spc="-25">
                <a:latin typeface="Arial"/>
                <a:cs typeface="Arial"/>
              </a:rPr>
              <a:t> </a:t>
            </a:r>
            <a:r>
              <a:rPr sz="1200">
                <a:latin typeface="Arial"/>
                <a:cs typeface="Arial"/>
              </a:rPr>
              <a:t>gene</a:t>
            </a:r>
            <a:r>
              <a:rPr sz="1200" spc="-35">
                <a:latin typeface="Arial"/>
                <a:cs typeface="Arial"/>
              </a:rPr>
              <a:t> </a:t>
            </a:r>
            <a:r>
              <a:rPr sz="1200">
                <a:latin typeface="Arial"/>
                <a:cs typeface="Arial"/>
              </a:rPr>
              <a:t>expression</a:t>
            </a:r>
            <a:r>
              <a:rPr sz="1200" spc="-30">
                <a:latin typeface="Arial"/>
                <a:cs typeface="Arial"/>
              </a:rPr>
              <a:t> </a:t>
            </a:r>
            <a:r>
              <a:rPr sz="1200">
                <a:latin typeface="Arial"/>
                <a:cs typeface="Arial"/>
              </a:rPr>
              <a:t>profiling</a:t>
            </a:r>
            <a:r>
              <a:rPr sz="1200" spc="-45">
                <a:latin typeface="Arial"/>
                <a:cs typeface="Arial"/>
              </a:rPr>
              <a:t> </a:t>
            </a:r>
            <a:r>
              <a:rPr sz="1200">
                <a:latin typeface="Arial"/>
                <a:cs typeface="Arial"/>
              </a:rPr>
              <a:t>by</a:t>
            </a:r>
            <a:r>
              <a:rPr sz="1200" spc="-30">
                <a:latin typeface="Arial"/>
                <a:cs typeface="Arial"/>
              </a:rPr>
              <a:t> </a:t>
            </a:r>
            <a:r>
              <a:rPr sz="1200">
                <a:latin typeface="Arial"/>
                <a:cs typeface="Arial"/>
              </a:rPr>
              <a:t>RNA-seq</a:t>
            </a:r>
            <a:r>
              <a:rPr sz="1200" spc="-35">
                <a:latin typeface="Arial"/>
                <a:cs typeface="Arial"/>
              </a:rPr>
              <a:t> </a:t>
            </a:r>
            <a:r>
              <a:rPr sz="1200">
                <a:latin typeface="Arial"/>
                <a:cs typeface="Arial"/>
              </a:rPr>
              <a:t>of</a:t>
            </a:r>
            <a:r>
              <a:rPr sz="1200" spc="-15">
                <a:latin typeface="Arial"/>
                <a:cs typeface="Arial"/>
              </a:rPr>
              <a:t> </a:t>
            </a:r>
            <a:r>
              <a:rPr sz="1200">
                <a:latin typeface="Arial"/>
                <a:cs typeface="Arial"/>
              </a:rPr>
              <a:t>pretreatment</a:t>
            </a:r>
            <a:r>
              <a:rPr sz="1200" spc="-30">
                <a:latin typeface="Arial"/>
                <a:cs typeface="Arial"/>
              </a:rPr>
              <a:t> </a:t>
            </a:r>
            <a:r>
              <a:rPr sz="1200">
                <a:latin typeface="Arial"/>
                <a:cs typeface="Arial"/>
              </a:rPr>
              <a:t>SCLC</a:t>
            </a:r>
            <a:r>
              <a:rPr sz="1200" spc="-40">
                <a:latin typeface="Arial"/>
                <a:cs typeface="Arial"/>
              </a:rPr>
              <a:t> </a:t>
            </a:r>
            <a:r>
              <a:rPr sz="1200">
                <a:latin typeface="Arial"/>
                <a:cs typeface="Arial"/>
              </a:rPr>
              <a:t>tumor</a:t>
            </a:r>
            <a:r>
              <a:rPr sz="1200" spc="-30">
                <a:latin typeface="Arial"/>
                <a:cs typeface="Arial"/>
              </a:rPr>
              <a:t> </a:t>
            </a:r>
            <a:r>
              <a:rPr sz="1200">
                <a:latin typeface="Arial"/>
                <a:cs typeface="Arial"/>
              </a:rPr>
              <a:t>samples</a:t>
            </a:r>
            <a:r>
              <a:rPr sz="1200" spc="-50">
                <a:latin typeface="Arial"/>
                <a:cs typeface="Arial"/>
              </a:rPr>
              <a:t> </a:t>
            </a:r>
            <a:r>
              <a:rPr sz="1200">
                <a:latin typeface="Arial"/>
                <a:cs typeface="Arial"/>
              </a:rPr>
              <a:t>from</a:t>
            </a:r>
            <a:r>
              <a:rPr sz="1200" spc="-10">
                <a:latin typeface="Arial"/>
                <a:cs typeface="Arial"/>
              </a:rPr>
              <a:t> </a:t>
            </a:r>
            <a:r>
              <a:rPr sz="1200">
                <a:latin typeface="Arial"/>
                <a:cs typeface="Arial"/>
              </a:rPr>
              <a:t>CheckMate</a:t>
            </a:r>
            <a:r>
              <a:rPr sz="1200" spc="-40">
                <a:latin typeface="Arial"/>
                <a:cs typeface="Arial"/>
              </a:rPr>
              <a:t> </a:t>
            </a:r>
            <a:r>
              <a:rPr sz="1200" spc="-10">
                <a:latin typeface="Arial"/>
                <a:cs typeface="Arial"/>
              </a:rPr>
              <a:t>-</a:t>
            </a:r>
            <a:r>
              <a:rPr sz="1200">
                <a:latin typeface="Arial"/>
                <a:cs typeface="Arial"/>
              </a:rPr>
              <a:t>032</a:t>
            </a:r>
            <a:r>
              <a:rPr sz="1200" spc="-30">
                <a:latin typeface="Arial"/>
                <a:cs typeface="Arial"/>
              </a:rPr>
              <a:t> </a:t>
            </a:r>
            <a:r>
              <a:rPr sz="1200">
                <a:latin typeface="Arial"/>
                <a:cs typeface="Arial"/>
              </a:rPr>
              <a:t>revealed</a:t>
            </a:r>
            <a:r>
              <a:rPr sz="1200" spc="-35">
                <a:latin typeface="Arial"/>
                <a:cs typeface="Arial"/>
              </a:rPr>
              <a:t> </a:t>
            </a:r>
            <a:r>
              <a:rPr sz="1200" spc="-50">
                <a:latin typeface="Arial"/>
                <a:cs typeface="Arial"/>
              </a:rPr>
              <a:t>a </a:t>
            </a:r>
            <a:r>
              <a:rPr sz="1200">
                <a:latin typeface="Arial"/>
                <a:cs typeface="Arial"/>
              </a:rPr>
              <a:t>trend</a:t>
            </a:r>
            <a:r>
              <a:rPr sz="1200" spc="-30">
                <a:latin typeface="Arial"/>
                <a:cs typeface="Arial"/>
              </a:rPr>
              <a:t> </a:t>
            </a:r>
            <a:r>
              <a:rPr sz="1200">
                <a:latin typeface="Arial"/>
                <a:cs typeface="Arial"/>
              </a:rPr>
              <a:t>toward</a:t>
            </a:r>
            <a:r>
              <a:rPr sz="1200" spc="-20">
                <a:latin typeface="Arial"/>
                <a:cs typeface="Arial"/>
              </a:rPr>
              <a:t> </a:t>
            </a:r>
            <a:r>
              <a:rPr sz="1200">
                <a:latin typeface="Arial"/>
                <a:cs typeface="Arial"/>
              </a:rPr>
              <a:t>higher</a:t>
            </a:r>
            <a:r>
              <a:rPr sz="1200" spc="-30">
                <a:latin typeface="Arial"/>
                <a:cs typeface="Arial"/>
              </a:rPr>
              <a:t> </a:t>
            </a:r>
            <a:r>
              <a:rPr sz="1200">
                <a:latin typeface="Arial"/>
                <a:cs typeface="Arial"/>
              </a:rPr>
              <a:t>levels</a:t>
            </a:r>
            <a:r>
              <a:rPr sz="1200" spc="-10">
                <a:latin typeface="Arial"/>
                <a:cs typeface="Arial"/>
              </a:rPr>
              <a:t> </a:t>
            </a:r>
            <a:r>
              <a:rPr sz="1200">
                <a:latin typeface="Arial"/>
                <a:cs typeface="Arial"/>
              </a:rPr>
              <a:t>of</a:t>
            </a:r>
            <a:r>
              <a:rPr sz="1200" spc="-20">
                <a:latin typeface="Arial"/>
                <a:cs typeface="Arial"/>
              </a:rPr>
              <a:t> </a:t>
            </a:r>
            <a:r>
              <a:rPr sz="1200">
                <a:latin typeface="Arial"/>
                <a:cs typeface="Arial"/>
              </a:rPr>
              <a:t>inflammation</a:t>
            </a:r>
            <a:r>
              <a:rPr sz="1200" spc="-50">
                <a:latin typeface="Arial"/>
                <a:cs typeface="Arial"/>
              </a:rPr>
              <a:t> </a:t>
            </a:r>
            <a:r>
              <a:rPr sz="1200">
                <a:latin typeface="Arial"/>
                <a:cs typeface="Arial"/>
              </a:rPr>
              <a:t>gene</a:t>
            </a:r>
            <a:r>
              <a:rPr sz="1200" spc="-30">
                <a:latin typeface="Arial"/>
                <a:cs typeface="Arial"/>
              </a:rPr>
              <a:t> </a:t>
            </a:r>
            <a:r>
              <a:rPr sz="1200">
                <a:latin typeface="Arial"/>
                <a:cs typeface="Arial"/>
              </a:rPr>
              <a:t>signature</a:t>
            </a:r>
            <a:r>
              <a:rPr sz="1200" spc="-45">
                <a:latin typeface="Arial"/>
                <a:cs typeface="Arial"/>
              </a:rPr>
              <a:t> </a:t>
            </a:r>
            <a:r>
              <a:rPr sz="1200">
                <a:latin typeface="Arial"/>
                <a:cs typeface="Arial"/>
              </a:rPr>
              <a:t>in</a:t>
            </a:r>
            <a:r>
              <a:rPr sz="1200" spc="-5">
                <a:latin typeface="Arial"/>
                <a:cs typeface="Arial"/>
              </a:rPr>
              <a:t> </a:t>
            </a:r>
            <a:r>
              <a:rPr sz="1200">
                <a:latin typeface="Arial"/>
                <a:cs typeface="Arial"/>
              </a:rPr>
              <a:t>SCLC-Y</a:t>
            </a:r>
            <a:r>
              <a:rPr sz="1200" spc="-30">
                <a:latin typeface="Arial"/>
                <a:cs typeface="Arial"/>
              </a:rPr>
              <a:t> </a:t>
            </a:r>
            <a:r>
              <a:rPr sz="1200">
                <a:latin typeface="Arial"/>
                <a:cs typeface="Arial"/>
              </a:rPr>
              <a:t>tumors</a:t>
            </a:r>
            <a:r>
              <a:rPr sz="1200" spc="-25">
                <a:latin typeface="Arial"/>
                <a:cs typeface="Arial"/>
              </a:rPr>
              <a:t> </a:t>
            </a:r>
            <a:r>
              <a:rPr sz="1200">
                <a:latin typeface="Arial"/>
                <a:cs typeface="Arial"/>
              </a:rPr>
              <a:t>at</a:t>
            </a:r>
            <a:r>
              <a:rPr sz="1200" spc="-15">
                <a:latin typeface="Arial"/>
                <a:cs typeface="Arial"/>
              </a:rPr>
              <a:t> </a:t>
            </a:r>
            <a:r>
              <a:rPr sz="1200">
                <a:latin typeface="Arial"/>
                <a:cs typeface="Arial"/>
              </a:rPr>
              <a:t>baseline</a:t>
            </a:r>
            <a:r>
              <a:rPr sz="1200" spc="-50">
                <a:latin typeface="Arial"/>
                <a:cs typeface="Arial"/>
              </a:rPr>
              <a:t> </a:t>
            </a:r>
            <a:r>
              <a:rPr sz="1200">
                <a:latin typeface="Arial"/>
                <a:cs typeface="Arial"/>
              </a:rPr>
              <a:t>vs</a:t>
            </a:r>
            <a:r>
              <a:rPr sz="1200" spc="5">
                <a:latin typeface="Arial"/>
                <a:cs typeface="Arial"/>
              </a:rPr>
              <a:t> </a:t>
            </a:r>
            <a:r>
              <a:rPr sz="1200">
                <a:latin typeface="Arial"/>
                <a:cs typeface="Arial"/>
              </a:rPr>
              <a:t>other</a:t>
            </a:r>
            <a:r>
              <a:rPr sz="1200" spc="-30">
                <a:latin typeface="Arial"/>
                <a:cs typeface="Arial"/>
              </a:rPr>
              <a:t> </a:t>
            </a:r>
            <a:r>
              <a:rPr sz="1200">
                <a:latin typeface="Arial"/>
                <a:cs typeface="Arial"/>
              </a:rPr>
              <a:t>transcriptional</a:t>
            </a:r>
            <a:r>
              <a:rPr sz="1200" spc="-50">
                <a:latin typeface="Arial"/>
                <a:cs typeface="Arial"/>
              </a:rPr>
              <a:t> </a:t>
            </a:r>
            <a:r>
              <a:rPr sz="1200" spc="-10">
                <a:latin typeface="Arial"/>
                <a:cs typeface="Arial"/>
              </a:rPr>
              <a:t>subsets, </a:t>
            </a:r>
            <a:r>
              <a:rPr sz="1200">
                <a:latin typeface="Arial"/>
                <a:cs typeface="Arial"/>
              </a:rPr>
              <a:t>but</a:t>
            </a:r>
            <a:r>
              <a:rPr sz="1200" spc="-25">
                <a:latin typeface="Arial"/>
                <a:cs typeface="Arial"/>
              </a:rPr>
              <a:t> </a:t>
            </a:r>
            <a:r>
              <a:rPr sz="1200">
                <a:latin typeface="Arial"/>
                <a:cs typeface="Arial"/>
              </a:rPr>
              <a:t>this</a:t>
            </a:r>
            <a:r>
              <a:rPr sz="1200" spc="-20">
                <a:latin typeface="Arial"/>
                <a:cs typeface="Arial"/>
              </a:rPr>
              <a:t> </a:t>
            </a:r>
            <a:r>
              <a:rPr sz="1200">
                <a:latin typeface="Arial"/>
                <a:cs typeface="Arial"/>
              </a:rPr>
              <a:t>did</a:t>
            </a:r>
            <a:r>
              <a:rPr sz="1200" spc="-30">
                <a:latin typeface="Arial"/>
                <a:cs typeface="Arial"/>
              </a:rPr>
              <a:t> </a:t>
            </a:r>
            <a:r>
              <a:rPr sz="1200">
                <a:latin typeface="Arial"/>
                <a:cs typeface="Arial"/>
              </a:rPr>
              <a:t>not</a:t>
            </a:r>
            <a:r>
              <a:rPr sz="1200" spc="-20">
                <a:latin typeface="Arial"/>
                <a:cs typeface="Arial"/>
              </a:rPr>
              <a:t> </a:t>
            </a:r>
            <a:r>
              <a:rPr sz="1200">
                <a:latin typeface="Arial"/>
                <a:cs typeface="Arial"/>
              </a:rPr>
              <a:t>reach</a:t>
            </a:r>
            <a:r>
              <a:rPr sz="1200" spc="-30">
                <a:latin typeface="Arial"/>
                <a:cs typeface="Arial"/>
              </a:rPr>
              <a:t> </a:t>
            </a:r>
            <a:r>
              <a:rPr sz="1200">
                <a:latin typeface="Arial"/>
                <a:cs typeface="Arial"/>
              </a:rPr>
              <a:t>statistical</a:t>
            </a:r>
            <a:r>
              <a:rPr sz="1200" spc="-25">
                <a:latin typeface="Arial"/>
                <a:cs typeface="Arial"/>
              </a:rPr>
              <a:t> </a:t>
            </a:r>
            <a:r>
              <a:rPr sz="1200">
                <a:latin typeface="Arial"/>
                <a:cs typeface="Arial"/>
              </a:rPr>
              <a:t>significance</a:t>
            </a:r>
            <a:r>
              <a:rPr sz="1200" spc="-40">
                <a:latin typeface="Arial"/>
                <a:cs typeface="Arial"/>
              </a:rPr>
              <a:t> </a:t>
            </a:r>
            <a:r>
              <a:rPr sz="1200">
                <a:latin typeface="Arial"/>
                <a:cs typeface="Arial"/>
              </a:rPr>
              <a:t>(</a:t>
            </a:r>
            <a:r>
              <a:rPr sz="1200" i="1">
                <a:latin typeface="Arial"/>
                <a:cs typeface="Arial"/>
              </a:rPr>
              <a:t>P</a:t>
            </a:r>
            <a:r>
              <a:rPr sz="1200" i="1" spc="-5">
                <a:latin typeface="Arial"/>
                <a:cs typeface="Arial"/>
              </a:rPr>
              <a:t> </a:t>
            </a:r>
            <a:r>
              <a:rPr sz="1200">
                <a:latin typeface="Arial"/>
                <a:cs typeface="Arial"/>
              </a:rPr>
              <a:t>=</a:t>
            </a:r>
            <a:r>
              <a:rPr sz="1200" spc="-15">
                <a:latin typeface="Arial"/>
                <a:cs typeface="Arial"/>
              </a:rPr>
              <a:t> </a:t>
            </a:r>
            <a:r>
              <a:rPr sz="1200" spc="-10">
                <a:latin typeface="Arial"/>
                <a:cs typeface="Arial"/>
              </a:rPr>
              <a:t>.062)</a:t>
            </a:r>
            <a:endParaRPr sz="1200">
              <a:latin typeface="Arial"/>
              <a:cs typeface="Arial"/>
            </a:endParaRPr>
          </a:p>
          <a:p>
            <a:pPr marL="299085" indent="-286385">
              <a:buChar char="•"/>
              <a:tabLst>
                <a:tab pos="299085" algn="l"/>
              </a:tabLst>
            </a:pPr>
            <a:r>
              <a:rPr lang="en-US" sz="1200">
                <a:latin typeface="Arial"/>
                <a:cs typeface="Arial"/>
              </a:rPr>
              <a:t>YAP1</a:t>
            </a:r>
            <a:r>
              <a:rPr lang="en-US" sz="1200" spc="-20">
                <a:latin typeface="Arial"/>
                <a:cs typeface="Arial"/>
              </a:rPr>
              <a:t> </a:t>
            </a:r>
            <a:r>
              <a:rPr lang="en-US" sz="1200">
                <a:latin typeface="Arial"/>
                <a:cs typeface="Arial"/>
              </a:rPr>
              <a:t>gene</a:t>
            </a:r>
            <a:r>
              <a:rPr lang="en-US" sz="1200" spc="-30">
                <a:latin typeface="Arial"/>
                <a:cs typeface="Arial"/>
              </a:rPr>
              <a:t> </a:t>
            </a:r>
            <a:r>
              <a:rPr lang="en-US" sz="1200">
                <a:latin typeface="Arial"/>
                <a:cs typeface="Arial"/>
              </a:rPr>
              <a:t>expression</a:t>
            </a:r>
            <a:r>
              <a:rPr lang="en-US" sz="1200" spc="-30">
                <a:latin typeface="Arial"/>
                <a:cs typeface="Arial"/>
              </a:rPr>
              <a:t> </a:t>
            </a:r>
            <a:r>
              <a:rPr lang="en-US" sz="1200">
                <a:latin typeface="Arial"/>
                <a:cs typeface="Arial"/>
              </a:rPr>
              <a:t>across</a:t>
            </a:r>
            <a:r>
              <a:rPr lang="en-US" sz="1200" spc="-20">
                <a:latin typeface="Arial"/>
                <a:cs typeface="Arial"/>
              </a:rPr>
              <a:t> </a:t>
            </a:r>
            <a:r>
              <a:rPr lang="en-US" sz="1200">
                <a:latin typeface="Arial"/>
                <a:cs typeface="Arial"/>
              </a:rPr>
              <a:t>the</a:t>
            </a:r>
            <a:r>
              <a:rPr lang="en-US" sz="1200" spc="-30">
                <a:latin typeface="Arial"/>
                <a:cs typeface="Arial"/>
              </a:rPr>
              <a:t> </a:t>
            </a:r>
            <a:r>
              <a:rPr lang="en-US" sz="1200">
                <a:latin typeface="Arial"/>
                <a:cs typeface="Arial"/>
              </a:rPr>
              <a:t>data</a:t>
            </a:r>
            <a:r>
              <a:rPr lang="en-US" sz="1200" spc="-30">
                <a:latin typeface="Arial"/>
                <a:cs typeface="Arial"/>
              </a:rPr>
              <a:t> </a:t>
            </a:r>
            <a:r>
              <a:rPr lang="en-US" sz="1200">
                <a:latin typeface="Arial"/>
                <a:cs typeface="Arial"/>
              </a:rPr>
              <a:t>set</a:t>
            </a:r>
            <a:r>
              <a:rPr lang="en-US" sz="1200" spc="-10">
                <a:latin typeface="Arial"/>
                <a:cs typeface="Arial"/>
              </a:rPr>
              <a:t> </a:t>
            </a:r>
            <a:r>
              <a:rPr lang="en-US" sz="1200">
                <a:latin typeface="Arial"/>
                <a:cs typeface="Arial"/>
              </a:rPr>
              <a:t>did</a:t>
            </a:r>
            <a:r>
              <a:rPr lang="en-US" sz="1200" spc="-35">
                <a:latin typeface="Arial"/>
                <a:cs typeface="Arial"/>
              </a:rPr>
              <a:t> </a:t>
            </a:r>
            <a:r>
              <a:rPr lang="en-US" sz="1200">
                <a:latin typeface="Arial"/>
                <a:cs typeface="Arial"/>
              </a:rPr>
              <a:t>significantly</a:t>
            </a:r>
            <a:r>
              <a:rPr lang="en-US" sz="1200" spc="-50">
                <a:latin typeface="Arial"/>
                <a:cs typeface="Arial"/>
              </a:rPr>
              <a:t> </a:t>
            </a:r>
            <a:r>
              <a:rPr lang="en-US" sz="1200">
                <a:latin typeface="Arial"/>
                <a:cs typeface="Arial"/>
              </a:rPr>
              <a:t>correlate</a:t>
            </a:r>
            <a:r>
              <a:rPr lang="en-US" sz="1200" spc="-40">
                <a:latin typeface="Arial"/>
                <a:cs typeface="Arial"/>
              </a:rPr>
              <a:t> </a:t>
            </a:r>
            <a:r>
              <a:rPr lang="en-US" sz="1200">
                <a:latin typeface="Arial"/>
                <a:cs typeface="Arial"/>
              </a:rPr>
              <a:t>with</a:t>
            </a:r>
            <a:r>
              <a:rPr lang="en-US" sz="1200" spc="5">
                <a:latin typeface="Arial"/>
                <a:cs typeface="Arial"/>
              </a:rPr>
              <a:t> </a:t>
            </a:r>
            <a:r>
              <a:rPr lang="en-US" sz="1200">
                <a:latin typeface="Arial"/>
                <a:cs typeface="Arial"/>
              </a:rPr>
              <a:t>inflammation</a:t>
            </a:r>
            <a:r>
              <a:rPr lang="en-US" sz="1200" spc="-50">
                <a:latin typeface="Arial"/>
                <a:cs typeface="Arial"/>
              </a:rPr>
              <a:t> </a:t>
            </a:r>
            <a:r>
              <a:rPr lang="en-US" sz="1200">
                <a:latin typeface="Arial"/>
                <a:cs typeface="Arial"/>
              </a:rPr>
              <a:t>signature</a:t>
            </a:r>
            <a:r>
              <a:rPr lang="en-US" sz="1200" spc="-30">
                <a:latin typeface="Arial"/>
                <a:cs typeface="Arial"/>
              </a:rPr>
              <a:t> </a:t>
            </a:r>
            <a:r>
              <a:rPr lang="en-US" sz="1200">
                <a:latin typeface="Arial"/>
                <a:cs typeface="Arial"/>
              </a:rPr>
              <a:t>(</a:t>
            </a:r>
            <a:r>
              <a:rPr lang="en-US" sz="1200" i="1">
                <a:latin typeface="Arial"/>
                <a:cs typeface="Arial"/>
              </a:rPr>
              <a:t>R</a:t>
            </a:r>
            <a:r>
              <a:rPr lang="en-US" sz="1200" i="1" spc="-10">
                <a:latin typeface="Arial"/>
                <a:cs typeface="Arial"/>
              </a:rPr>
              <a:t> </a:t>
            </a:r>
            <a:r>
              <a:rPr lang="en-US" sz="1200">
                <a:latin typeface="Arial"/>
                <a:cs typeface="Arial"/>
              </a:rPr>
              <a:t>=</a:t>
            </a:r>
            <a:r>
              <a:rPr lang="en-US" sz="1200" spc="-5">
                <a:latin typeface="Arial"/>
                <a:cs typeface="Arial"/>
              </a:rPr>
              <a:t> </a:t>
            </a:r>
            <a:r>
              <a:rPr lang="en-US" sz="1200">
                <a:latin typeface="Arial"/>
                <a:cs typeface="Arial"/>
              </a:rPr>
              <a:t>0.25,</a:t>
            </a:r>
            <a:r>
              <a:rPr lang="en-US" sz="1200" spc="-30">
                <a:latin typeface="Arial"/>
                <a:cs typeface="Arial"/>
              </a:rPr>
              <a:t> </a:t>
            </a:r>
            <a:r>
              <a:rPr lang="en-US" sz="1200" i="1">
                <a:latin typeface="Arial"/>
                <a:cs typeface="Arial"/>
              </a:rPr>
              <a:t>P</a:t>
            </a:r>
            <a:r>
              <a:rPr lang="en-US" sz="1200" i="1" spc="-20">
                <a:latin typeface="Arial"/>
                <a:cs typeface="Arial"/>
              </a:rPr>
              <a:t> </a:t>
            </a:r>
            <a:r>
              <a:rPr lang="en-US" sz="1200">
                <a:latin typeface="Arial"/>
                <a:cs typeface="Arial"/>
              </a:rPr>
              <a:t>=</a:t>
            </a:r>
            <a:r>
              <a:rPr lang="en-US" sz="1200" spc="-5">
                <a:latin typeface="Arial"/>
                <a:cs typeface="Arial"/>
              </a:rPr>
              <a:t> </a:t>
            </a:r>
            <a:r>
              <a:rPr lang="en-US" sz="1200">
                <a:latin typeface="Arial"/>
                <a:cs typeface="Arial"/>
              </a:rPr>
              <a:t>.00014)</a:t>
            </a:r>
          </a:p>
        </p:txBody>
      </p:sp>
      <p:pic>
        <p:nvPicPr>
          <p:cNvPr id="5" name="object 5"/>
          <p:cNvPicPr/>
          <p:nvPr/>
        </p:nvPicPr>
        <p:blipFill>
          <a:blip r:embed="rId2" cstate="print"/>
          <a:stretch>
            <a:fillRect/>
          </a:stretch>
        </p:blipFill>
        <p:spPr>
          <a:xfrm>
            <a:off x="318965" y="1930975"/>
            <a:ext cx="8514384" cy="2860772"/>
          </a:xfrm>
          <a:prstGeom prst="rect">
            <a:avLst/>
          </a:prstGeom>
        </p:spPr>
      </p:pic>
    </p:spTree>
    <p:extLst>
      <p:ext uri="{BB962C8B-B14F-4D97-AF65-F5344CB8AC3E}">
        <p14:creationId xmlns:p14="http://schemas.microsoft.com/office/powerpoint/2010/main" val="1100415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26396-8A0E-984B-B481-DE6F56A833A9}"/>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D5B56C85-5CF3-033E-1EF0-50CAEC99EB67}"/>
              </a:ext>
            </a:extLst>
          </p:cNvPr>
          <p:cNvSpPr>
            <a:spLocks noGrp="1"/>
          </p:cNvSpPr>
          <p:nvPr>
            <p:ph type="body" idx="1"/>
          </p:nvPr>
        </p:nvSpPr>
        <p:spPr/>
        <p:txBody>
          <a:bodyPr/>
          <a:lstStyle/>
          <a:p>
            <a:pPr marL="0" indent="0">
              <a:buNone/>
            </a:pPr>
            <a:r>
              <a:rPr lang="en-US"/>
              <a:t>What about second line treatment?</a:t>
            </a:r>
          </a:p>
        </p:txBody>
      </p:sp>
    </p:spTree>
    <p:extLst>
      <p:ext uri="{BB962C8B-B14F-4D97-AF65-F5344CB8AC3E}">
        <p14:creationId xmlns:p14="http://schemas.microsoft.com/office/powerpoint/2010/main" val="30052033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994211" y="4504008"/>
            <a:ext cx="2347595" cy="135935"/>
          </a:xfrm>
          <a:prstGeom prst="rect">
            <a:avLst/>
          </a:prstGeom>
        </p:spPr>
        <p:txBody>
          <a:bodyPr vert="horz" wrap="square" lIns="0" tIns="12700" rIns="0" bIns="0" rtlCol="0">
            <a:spAutoFit/>
          </a:bodyPr>
          <a:lstStyle/>
          <a:p>
            <a:pPr marL="12700">
              <a:spcBef>
                <a:spcPts val="100"/>
              </a:spcBef>
            </a:pPr>
            <a:r>
              <a:rPr sz="800">
                <a:latin typeface="Arial"/>
                <a:cs typeface="Arial"/>
              </a:rPr>
              <a:t>Baize</a:t>
            </a:r>
            <a:r>
              <a:rPr sz="800" spc="-15">
                <a:latin typeface="Arial"/>
                <a:cs typeface="Arial"/>
              </a:rPr>
              <a:t> </a:t>
            </a:r>
            <a:r>
              <a:rPr sz="800">
                <a:latin typeface="Arial"/>
                <a:cs typeface="Arial"/>
              </a:rPr>
              <a:t>N</a:t>
            </a:r>
            <a:r>
              <a:rPr sz="800" spc="-10">
                <a:latin typeface="Arial"/>
                <a:cs typeface="Arial"/>
              </a:rPr>
              <a:t> </a:t>
            </a:r>
            <a:r>
              <a:rPr sz="800">
                <a:latin typeface="Arial"/>
                <a:cs typeface="Arial"/>
              </a:rPr>
              <a:t>et</a:t>
            </a:r>
            <a:r>
              <a:rPr sz="800" spc="-10">
                <a:latin typeface="Arial"/>
                <a:cs typeface="Arial"/>
              </a:rPr>
              <a:t> </a:t>
            </a:r>
            <a:r>
              <a:rPr sz="800">
                <a:latin typeface="Arial"/>
                <a:cs typeface="Arial"/>
              </a:rPr>
              <a:t>al. </a:t>
            </a:r>
            <a:r>
              <a:rPr sz="800" i="1">
                <a:latin typeface="Arial"/>
                <a:cs typeface="Arial"/>
              </a:rPr>
              <a:t>Lancet</a:t>
            </a:r>
            <a:r>
              <a:rPr sz="800" i="1" spc="5">
                <a:latin typeface="Arial"/>
                <a:cs typeface="Arial"/>
              </a:rPr>
              <a:t> </a:t>
            </a:r>
            <a:r>
              <a:rPr sz="800" i="1">
                <a:latin typeface="Arial"/>
                <a:cs typeface="Arial"/>
              </a:rPr>
              <a:t>Oncol.</a:t>
            </a:r>
            <a:r>
              <a:rPr sz="800" i="1" spc="-10">
                <a:latin typeface="Arial"/>
                <a:cs typeface="Arial"/>
              </a:rPr>
              <a:t> </a:t>
            </a:r>
            <a:r>
              <a:rPr sz="800" spc="-10">
                <a:latin typeface="Arial"/>
                <a:cs typeface="Arial"/>
              </a:rPr>
              <a:t>2020;21:1224-</a:t>
            </a:r>
            <a:r>
              <a:rPr sz="800" spc="-20">
                <a:latin typeface="Arial"/>
                <a:cs typeface="Arial"/>
              </a:rPr>
              <a:t>1233.</a:t>
            </a:r>
            <a:endParaRPr sz="800">
              <a:latin typeface="Arial"/>
              <a:cs typeface="Arial"/>
            </a:endParaRPr>
          </a:p>
        </p:txBody>
      </p:sp>
      <p:sp>
        <p:nvSpPr>
          <p:cNvPr id="4" name="object 4"/>
          <p:cNvSpPr txBox="1"/>
          <p:nvPr/>
        </p:nvSpPr>
        <p:spPr>
          <a:xfrm>
            <a:off x="78436" y="3727799"/>
            <a:ext cx="1274445" cy="391795"/>
          </a:xfrm>
          <a:prstGeom prst="rect">
            <a:avLst/>
          </a:prstGeom>
        </p:spPr>
        <p:txBody>
          <a:bodyPr vert="horz" wrap="square" lIns="0" tIns="12700" rIns="0" bIns="0" rtlCol="0">
            <a:spAutoFit/>
          </a:bodyPr>
          <a:lstStyle/>
          <a:p>
            <a:pPr marR="5080" algn="r">
              <a:spcBef>
                <a:spcPts val="100"/>
              </a:spcBef>
            </a:pPr>
            <a:r>
              <a:rPr sz="800" b="1">
                <a:latin typeface="Arial"/>
                <a:cs typeface="Arial"/>
              </a:rPr>
              <a:t>No.</a:t>
            </a:r>
            <a:r>
              <a:rPr sz="800" b="1" spc="-20">
                <a:latin typeface="Arial"/>
                <a:cs typeface="Arial"/>
              </a:rPr>
              <a:t> </a:t>
            </a:r>
            <a:r>
              <a:rPr sz="800" b="1">
                <a:latin typeface="Arial"/>
                <a:cs typeface="Arial"/>
              </a:rPr>
              <a:t>at</a:t>
            </a:r>
            <a:r>
              <a:rPr sz="800" b="1" spc="-10">
                <a:latin typeface="Arial"/>
                <a:cs typeface="Arial"/>
              </a:rPr>
              <a:t> </a:t>
            </a:r>
            <a:r>
              <a:rPr sz="800" b="1">
                <a:latin typeface="Arial"/>
                <a:cs typeface="Arial"/>
              </a:rPr>
              <a:t>Risk </a:t>
            </a:r>
            <a:r>
              <a:rPr sz="800" b="1" spc="-10">
                <a:latin typeface="Arial"/>
                <a:cs typeface="Arial"/>
              </a:rPr>
              <a:t>(Censored)</a:t>
            </a:r>
            <a:endParaRPr sz="800">
              <a:latin typeface="Arial"/>
              <a:cs typeface="Arial"/>
            </a:endParaRPr>
          </a:p>
          <a:p>
            <a:pPr marL="12700" marR="5080" indent="766445" algn="r"/>
            <a:r>
              <a:rPr sz="800" spc="-10">
                <a:latin typeface="Arial"/>
                <a:cs typeface="Arial"/>
              </a:rPr>
              <a:t>Topotecan </a:t>
            </a:r>
            <a:r>
              <a:rPr sz="800">
                <a:latin typeface="Arial"/>
                <a:cs typeface="Arial"/>
              </a:rPr>
              <a:t>Combination</a:t>
            </a:r>
            <a:r>
              <a:rPr sz="800" spc="-60">
                <a:latin typeface="Arial"/>
                <a:cs typeface="Arial"/>
              </a:rPr>
              <a:t> </a:t>
            </a:r>
            <a:r>
              <a:rPr sz="800" spc="-10">
                <a:latin typeface="Arial"/>
                <a:cs typeface="Arial"/>
              </a:rPr>
              <a:t>chemotherapy</a:t>
            </a:r>
            <a:endParaRPr sz="800">
              <a:latin typeface="Arial"/>
              <a:cs typeface="Arial"/>
            </a:endParaRPr>
          </a:p>
        </p:txBody>
      </p:sp>
      <p:graphicFrame>
        <p:nvGraphicFramePr>
          <p:cNvPr id="5" name="object 5"/>
          <p:cNvGraphicFramePr>
            <a:graphicFrameLocks noGrp="1"/>
          </p:cNvGraphicFramePr>
          <p:nvPr/>
        </p:nvGraphicFramePr>
        <p:xfrm>
          <a:off x="1329437" y="3881489"/>
          <a:ext cx="3105148" cy="234950"/>
        </p:xfrm>
        <a:graphic>
          <a:graphicData uri="http://schemas.openxmlformats.org/drawingml/2006/table">
            <a:tbl>
              <a:tblPr firstRow="1" bandRow="1">
                <a:tableStyleId>{2D5ABB26-0587-4C30-8999-92F81FD0307C}</a:tableStyleId>
              </a:tblPr>
              <a:tblGrid>
                <a:gridCol w="515620">
                  <a:extLst>
                    <a:ext uri="{9D8B030D-6E8A-4147-A177-3AD203B41FA5}">
                      <a16:colId xmlns:a16="http://schemas.microsoft.com/office/drawing/2014/main" val="20000"/>
                    </a:ext>
                  </a:extLst>
                </a:gridCol>
                <a:gridCol w="701040">
                  <a:extLst>
                    <a:ext uri="{9D8B030D-6E8A-4147-A177-3AD203B41FA5}">
                      <a16:colId xmlns:a16="http://schemas.microsoft.com/office/drawing/2014/main" val="20001"/>
                    </a:ext>
                  </a:extLst>
                </a:gridCol>
                <a:gridCol w="715644">
                  <a:extLst>
                    <a:ext uri="{9D8B030D-6E8A-4147-A177-3AD203B41FA5}">
                      <a16:colId xmlns:a16="http://schemas.microsoft.com/office/drawing/2014/main" val="20002"/>
                    </a:ext>
                  </a:extLst>
                </a:gridCol>
                <a:gridCol w="686434">
                  <a:extLst>
                    <a:ext uri="{9D8B030D-6E8A-4147-A177-3AD203B41FA5}">
                      <a16:colId xmlns:a16="http://schemas.microsoft.com/office/drawing/2014/main" val="20003"/>
                    </a:ext>
                  </a:extLst>
                </a:gridCol>
                <a:gridCol w="486410">
                  <a:extLst>
                    <a:ext uri="{9D8B030D-6E8A-4147-A177-3AD203B41FA5}">
                      <a16:colId xmlns:a16="http://schemas.microsoft.com/office/drawing/2014/main" val="20004"/>
                    </a:ext>
                  </a:extLst>
                </a:gridCol>
              </a:tblGrid>
              <a:tr h="117475">
                <a:tc>
                  <a:txBody>
                    <a:bodyPr/>
                    <a:lstStyle/>
                    <a:p>
                      <a:pPr marL="31750">
                        <a:lnSpc>
                          <a:spcPts val="830"/>
                        </a:lnSpc>
                      </a:pPr>
                      <a:r>
                        <a:rPr sz="800">
                          <a:latin typeface="Arial"/>
                          <a:cs typeface="Arial"/>
                        </a:rPr>
                        <a:t>81</a:t>
                      </a:r>
                      <a:r>
                        <a:rPr sz="800" spc="-5">
                          <a:latin typeface="Arial"/>
                          <a:cs typeface="Arial"/>
                        </a:rPr>
                        <a:t> </a:t>
                      </a:r>
                      <a:r>
                        <a:rPr sz="800" spc="-25">
                          <a:latin typeface="Arial"/>
                          <a:cs typeface="Arial"/>
                        </a:rPr>
                        <a:t>(0)</a:t>
                      </a:r>
                      <a:endParaRPr sz="800">
                        <a:latin typeface="Arial"/>
                        <a:cs typeface="Arial"/>
                      </a:endParaRPr>
                    </a:p>
                  </a:txBody>
                  <a:tcPr marL="0" marR="0" marT="0" marB="0"/>
                </a:tc>
                <a:tc>
                  <a:txBody>
                    <a:bodyPr/>
                    <a:lstStyle/>
                    <a:p>
                      <a:pPr algn="ctr">
                        <a:lnSpc>
                          <a:spcPts val="830"/>
                        </a:lnSpc>
                      </a:pPr>
                      <a:r>
                        <a:rPr sz="800">
                          <a:latin typeface="Arial"/>
                          <a:cs typeface="Arial"/>
                        </a:rPr>
                        <a:t>45</a:t>
                      </a:r>
                      <a:r>
                        <a:rPr sz="800" spc="-5">
                          <a:latin typeface="Arial"/>
                          <a:cs typeface="Arial"/>
                        </a:rPr>
                        <a:t> </a:t>
                      </a:r>
                      <a:r>
                        <a:rPr sz="800" spc="-25">
                          <a:latin typeface="Arial"/>
                          <a:cs typeface="Arial"/>
                        </a:rPr>
                        <a:t>(0)</a:t>
                      </a:r>
                      <a:endParaRPr sz="800">
                        <a:latin typeface="Arial"/>
                        <a:cs typeface="Arial"/>
                      </a:endParaRPr>
                    </a:p>
                  </a:txBody>
                  <a:tcPr marL="0" marR="0" marT="0" marB="0"/>
                </a:tc>
                <a:tc>
                  <a:txBody>
                    <a:bodyPr/>
                    <a:lstStyle/>
                    <a:p>
                      <a:pPr marR="6350" algn="ctr">
                        <a:lnSpc>
                          <a:spcPts val="830"/>
                        </a:lnSpc>
                      </a:pPr>
                      <a:r>
                        <a:rPr sz="800">
                          <a:latin typeface="Arial"/>
                          <a:cs typeface="Arial"/>
                        </a:rPr>
                        <a:t>15</a:t>
                      </a:r>
                      <a:r>
                        <a:rPr sz="800" spc="-5">
                          <a:latin typeface="Arial"/>
                          <a:cs typeface="Arial"/>
                        </a:rPr>
                        <a:t> </a:t>
                      </a:r>
                      <a:r>
                        <a:rPr sz="800" spc="-25">
                          <a:latin typeface="Arial"/>
                          <a:cs typeface="Arial"/>
                        </a:rPr>
                        <a:t>(0)</a:t>
                      </a:r>
                      <a:endParaRPr sz="800">
                        <a:latin typeface="Arial"/>
                        <a:cs typeface="Arial"/>
                      </a:endParaRPr>
                    </a:p>
                  </a:txBody>
                  <a:tcPr marL="0" marR="0" marT="0" marB="0"/>
                </a:tc>
                <a:tc>
                  <a:txBody>
                    <a:bodyPr/>
                    <a:lstStyle/>
                    <a:p>
                      <a:pPr marR="6350" algn="ctr">
                        <a:lnSpc>
                          <a:spcPts val="830"/>
                        </a:lnSpc>
                      </a:pPr>
                      <a:r>
                        <a:rPr sz="800">
                          <a:latin typeface="Arial"/>
                          <a:cs typeface="Arial"/>
                        </a:rPr>
                        <a:t>2</a:t>
                      </a:r>
                      <a:r>
                        <a:rPr sz="800" spc="-5">
                          <a:latin typeface="Arial"/>
                          <a:cs typeface="Arial"/>
                        </a:rPr>
                        <a:t> </a:t>
                      </a:r>
                      <a:r>
                        <a:rPr sz="800" spc="-25">
                          <a:latin typeface="Arial"/>
                          <a:cs typeface="Arial"/>
                        </a:rPr>
                        <a:t>(0)</a:t>
                      </a:r>
                      <a:endParaRPr sz="800">
                        <a:latin typeface="Arial"/>
                        <a:cs typeface="Arial"/>
                      </a:endParaRPr>
                    </a:p>
                  </a:txBody>
                  <a:tcPr marL="0" marR="0" marT="0" marB="0"/>
                </a:tc>
                <a:tc>
                  <a:txBody>
                    <a:bodyPr/>
                    <a:lstStyle/>
                    <a:p>
                      <a:pPr marR="24130" algn="r">
                        <a:lnSpc>
                          <a:spcPts val="830"/>
                        </a:lnSpc>
                      </a:pPr>
                      <a:r>
                        <a:rPr sz="800">
                          <a:latin typeface="Arial"/>
                          <a:cs typeface="Arial"/>
                        </a:rPr>
                        <a:t>1</a:t>
                      </a:r>
                      <a:r>
                        <a:rPr sz="800" spc="-5">
                          <a:latin typeface="Arial"/>
                          <a:cs typeface="Arial"/>
                        </a:rPr>
                        <a:t> </a:t>
                      </a:r>
                      <a:r>
                        <a:rPr sz="800" spc="-25">
                          <a:latin typeface="Arial"/>
                          <a:cs typeface="Arial"/>
                        </a:rPr>
                        <a:t>(0)</a:t>
                      </a:r>
                      <a:endParaRPr sz="800">
                        <a:latin typeface="Arial"/>
                        <a:cs typeface="Arial"/>
                      </a:endParaRPr>
                    </a:p>
                  </a:txBody>
                  <a:tcPr marL="0" marR="0" marT="0" marB="0"/>
                </a:tc>
                <a:extLst>
                  <a:ext uri="{0D108BD9-81ED-4DB2-BD59-A6C34878D82A}">
                    <a16:rowId xmlns:a16="http://schemas.microsoft.com/office/drawing/2014/main" val="10000"/>
                  </a:ext>
                </a:extLst>
              </a:tr>
              <a:tr h="117475">
                <a:tc>
                  <a:txBody>
                    <a:bodyPr/>
                    <a:lstStyle/>
                    <a:p>
                      <a:pPr marL="31750">
                        <a:lnSpc>
                          <a:spcPts val="830"/>
                        </a:lnSpc>
                      </a:pPr>
                      <a:r>
                        <a:rPr sz="800">
                          <a:latin typeface="Arial"/>
                          <a:cs typeface="Arial"/>
                        </a:rPr>
                        <a:t>81</a:t>
                      </a:r>
                      <a:r>
                        <a:rPr sz="800" spc="-5">
                          <a:latin typeface="Arial"/>
                          <a:cs typeface="Arial"/>
                        </a:rPr>
                        <a:t> </a:t>
                      </a:r>
                      <a:r>
                        <a:rPr sz="800" spc="-25">
                          <a:latin typeface="Arial"/>
                          <a:cs typeface="Arial"/>
                        </a:rPr>
                        <a:t>(0)</a:t>
                      </a:r>
                      <a:endParaRPr sz="800">
                        <a:latin typeface="Arial"/>
                        <a:cs typeface="Arial"/>
                      </a:endParaRPr>
                    </a:p>
                  </a:txBody>
                  <a:tcPr marL="0" marR="0" marT="0" marB="0"/>
                </a:tc>
                <a:tc>
                  <a:txBody>
                    <a:bodyPr/>
                    <a:lstStyle/>
                    <a:p>
                      <a:pPr algn="ctr">
                        <a:lnSpc>
                          <a:spcPts val="830"/>
                        </a:lnSpc>
                      </a:pPr>
                      <a:r>
                        <a:rPr sz="800">
                          <a:latin typeface="Arial"/>
                          <a:cs typeface="Arial"/>
                        </a:rPr>
                        <a:t>63</a:t>
                      </a:r>
                      <a:r>
                        <a:rPr sz="800" spc="-5">
                          <a:latin typeface="Arial"/>
                          <a:cs typeface="Arial"/>
                        </a:rPr>
                        <a:t> </a:t>
                      </a:r>
                      <a:r>
                        <a:rPr sz="800" spc="-25">
                          <a:latin typeface="Arial"/>
                          <a:cs typeface="Arial"/>
                        </a:rPr>
                        <a:t>(0)</a:t>
                      </a:r>
                      <a:endParaRPr sz="800">
                        <a:latin typeface="Arial"/>
                        <a:cs typeface="Arial"/>
                      </a:endParaRPr>
                    </a:p>
                  </a:txBody>
                  <a:tcPr marL="0" marR="0" marT="0" marB="0"/>
                </a:tc>
                <a:tc>
                  <a:txBody>
                    <a:bodyPr/>
                    <a:lstStyle/>
                    <a:p>
                      <a:pPr marR="6350" algn="ctr">
                        <a:lnSpc>
                          <a:spcPts val="830"/>
                        </a:lnSpc>
                      </a:pPr>
                      <a:r>
                        <a:rPr sz="800">
                          <a:latin typeface="Arial"/>
                          <a:cs typeface="Arial"/>
                        </a:rPr>
                        <a:t>7</a:t>
                      </a:r>
                      <a:r>
                        <a:rPr sz="800" spc="-5">
                          <a:latin typeface="Arial"/>
                          <a:cs typeface="Arial"/>
                        </a:rPr>
                        <a:t> </a:t>
                      </a:r>
                      <a:r>
                        <a:rPr sz="800" spc="-25">
                          <a:latin typeface="Arial"/>
                          <a:cs typeface="Arial"/>
                        </a:rPr>
                        <a:t>(0)</a:t>
                      </a:r>
                      <a:endParaRPr sz="800">
                        <a:latin typeface="Arial"/>
                        <a:cs typeface="Arial"/>
                      </a:endParaRPr>
                    </a:p>
                  </a:txBody>
                  <a:tcPr marL="0" marR="0" marT="0" marB="0"/>
                </a:tc>
                <a:tc>
                  <a:txBody>
                    <a:bodyPr/>
                    <a:lstStyle/>
                    <a:p>
                      <a:pPr marR="6350" algn="ctr">
                        <a:lnSpc>
                          <a:spcPts val="830"/>
                        </a:lnSpc>
                      </a:pPr>
                      <a:r>
                        <a:rPr sz="800">
                          <a:latin typeface="Arial"/>
                          <a:cs typeface="Arial"/>
                        </a:rPr>
                        <a:t>6</a:t>
                      </a:r>
                      <a:r>
                        <a:rPr sz="800" spc="-5">
                          <a:latin typeface="Arial"/>
                          <a:cs typeface="Arial"/>
                        </a:rPr>
                        <a:t> </a:t>
                      </a:r>
                      <a:r>
                        <a:rPr sz="800" spc="-25">
                          <a:latin typeface="Arial"/>
                          <a:cs typeface="Arial"/>
                        </a:rPr>
                        <a:t>(2)</a:t>
                      </a:r>
                      <a:endParaRPr sz="800">
                        <a:latin typeface="Arial"/>
                        <a:cs typeface="Arial"/>
                      </a:endParaRPr>
                    </a:p>
                  </a:txBody>
                  <a:tcPr marL="0" marR="0" marT="0" marB="0"/>
                </a:tc>
                <a:tc>
                  <a:txBody>
                    <a:bodyPr/>
                    <a:lstStyle/>
                    <a:p>
                      <a:pPr marR="24130" algn="r">
                        <a:lnSpc>
                          <a:spcPts val="830"/>
                        </a:lnSpc>
                      </a:pPr>
                      <a:r>
                        <a:rPr sz="800">
                          <a:latin typeface="Arial"/>
                          <a:cs typeface="Arial"/>
                        </a:rPr>
                        <a:t>0</a:t>
                      </a:r>
                      <a:r>
                        <a:rPr sz="800" spc="-5">
                          <a:latin typeface="Arial"/>
                          <a:cs typeface="Arial"/>
                        </a:rPr>
                        <a:t> </a:t>
                      </a:r>
                      <a:r>
                        <a:rPr sz="800" spc="-25">
                          <a:latin typeface="Arial"/>
                          <a:cs typeface="Arial"/>
                        </a:rPr>
                        <a:t>(2)</a:t>
                      </a:r>
                      <a:endParaRPr sz="800">
                        <a:latin typeface="Arial"/>
                        <a:cs typeface="Arial"/>
                      </a:endParaRPr>
                    </a:p>
                  </a:txBody>
                  <a:tcPr marL="0" marR="0" marT="0" marB="0"/>
                </a:tc>
                <a:extLst>
                  <a:ext uri="{0D108BD9-81ED-4DB2-BD59-A6C34878D82A}">
                    <a16:rowId xmlns:a16="http://schemas.microsoft.com/office/drawing/2014/main" val="10001"/>
                  </a:ext>
                </a:extLst>
              </a:tr>
            </a:tbl>
          </a:graphicData>
        </a:graphic>
      </p:graphicFrame>
      <p:graphicFrame>
        <p:nvGraphicFramePr>
          <p:cNvPr id="6" name="object 6"/>
          <p:cNvGraphicFramePr>
            <a:graphicFrameLocks noGrp="1"/>
          </p:cNvGraphicFramePr>
          <p:nvPr/>
        </p:nvGraphicFramePr>
        <p:xfrm>
          <a:off x="5864860" y="3873259"/>
          <a:ext cx="3093084" cy="241300"/>
        </p:xfrm>
        <a:graphic>
          <a:graphicData uri="http://schemas.openxmlformats.org/drawingml/2006/table">
            <a:tbl>
              <a:tblPr firstRow="1" bandRow="1">
                <a:tableStyleId>{2D5ABB26-0587-4C30-8999-92F81FD0307C}</a:tableStyleId>
              </a:tblPr>
              <a:tblGrid>
                <a:gridCol w="514350">
                  <a:extLst>
                    <a:ext uri="{9D8B030D-6E8A-4147-A177-3AD203B41FA5}">
                      <a16:colId xmlns:a16="http://schemas.microsoft.com/office/drawing/2014/main" val="20000"/>
                    </a:ext>
                  </a:extLst>
                </a:gridCol>
                <a:gridCol w="697865">
                  <a:extLst>
                    <a:ext uri="{9D8B030D-6E8A-4147-A177-3AD203B41FA5}">
                      <a16:colId xmlns:a16="http://schemas.microsoft.com/office/drawing/2014/main" val="20001"/>
                    </a:ext>
                  </a:extLst>
                </a:gridCol>
                <a:gridCol w="712470">
                  <a:extLst>
                    <a:ext uri="{9D8B030D-6E8A-4147-A177-3AD203B41FA5}">
                      <a16:colId xmlns:a16="http://schemas.microsoft.com/office/drawing/2014/main" val="20002"/>
                    </a:ext>
                  </a:extLst>
                </a:gridCol>
                <a:gridCol w="683260">
                  <a:extLst>
                    <a:ext uri="{9D8B030D-6E8A-4147-A177-3AD203B41FA5}">
                      <a16:colId xmlns:a16="http://schemas.microsoft.com/office/drawing/2014/main" val="20003"/>
                    </a:ext>
                  </a:extLst>
                </a:gridCol>
                <a:gridCol w="485139">
                  <a:extLst>
                    <a:ext uri="{9D8B030D-6E8A-4147-A177-3AD203B41FA5}">
                      <a16:colId xmlns:a16="http://schemas.microsoft.com/office/drawing/2014/main" val="20004"/>
                    </a:ext>
                  </a:extLst>
                </a:gridCol>
              </a:tblGrid>
              <a:tr h="120650">
                <a:tc>
                  <a:txBody>
                    <a:bodyPr/>
                    <a:lstStyle/>
                    <a:p>
                      <a:pPr marL="31750">
                        <a:lnSpc>
                          <a:spcPts val="850"/>
                        </a:lnSpc>
                      </a:pPr>
                      <a:r>
                        <a:rPr sz="800">
                          <a:latin typeface="Arial"/>
                          <a:cs typeface="Arial"/>
                        </a:rPr>
                        <a:t>79</a:t>
                      </a:r>
                      <a:r>
                        <a:rPr sz="800" spc="-5">
                          <a:latin typeface="Arial"/>
                          <a:cs typeface="Arial"/>
                        </a:rPr>
                        <a:t> </a:t>
                      </a:r>
                      <a:r>
                        <a:rPr sz="800" spc="-25">
                          <a:latin typeface="Arial"/>
                          <a:cs typeface="Arial"/>
                        </a:rPr>
                        <a:t>(0)</a:t>
                      </a:r>
                      <a:endParaRPr sz="800">
                        <a:latin typeface="Arial"/>
                        <a:cs typeface="Arial"/>
                      </a:endParaRPr>
                    </a:p>
                  </a:txBody>
                  <a:tcPr marL="0" marR="0" marT="0" marB="0"/>
                </a:tc>
                <a:tc>
                  <a:txBody>
                    <a:bodyPr/>
                    <a:lstStyle/>
                    <a:p>
                      <a:pPr algn="ctr">
                        <a:lnSpc>
                          <a:spcPts val="850"/>
                        </a:lnSpc>
                      </a:pPr>
                      <a:r>
                        <a:rPr sz="800">
                          <a:latin typeface="Arial"/>
                          <a:cs typeface="Arial"/>
                        </a:rPr>
                        <a:t>27</a:t>
                      </a:r>
                      <a:r>
                        <a:rPr sz="800" spc="-5">
                          <a:latin typeface="Arial"/>
                          <a:cs typeface="Arial"/>
                        </a:rPr>
                        <a:t> </a:t>
                      </a:r>
                      <a:r>
                        <a:rPr sz="800" spc="-25">
                          <a:latin typeface="Arial"/>
                          <a:cs typeface="Arial"/>
                        </a:rPr>
                        <a:t>(0)</a:t>
                      </a:r>
                      <a:endParaRPr sz="800">
                        <a:latin typeface="Arial"/>
                        <a:cs typeface="Arial"/>
                      </a:endParaRPr>
                    </a:p>
                  </a:txBody>
                  <a:tcPr marL="0" marR="0" marT="0" marB="0"/>
                </a:tc>
                <a:tc>
                  <a:txBody>
                    <a:bodyPr/>
                    <a:lstStyle/>
                    <a:p>
                      <a:pPr marR="7620" algn="ctr">
                        <a:lnSpc>
                          <a:spcPts val="850"/>
                        </a:lnSpc>
                      </a:pPr>
                      <a:r>
                        <a:rPr sz="800">
                          <a:latin typeface="Arial"/>
                          <a:cs typeface="Arial"/>
                        </a:rPr>
                        <a:t>15</a:t>
                      </a:r>
                      <a:r>
                        <a:rPr sz="800" spc="-5">
                          <a:latin typeface="Arial"/>
                          <a:cs typeface="Arial"/>
                        </a:rPr>
                        <a:t> </a:t>
                      </a:r>
                      <a:r>
                        <a:rPr sz="800" spc="-25">
                          <a:latin typeface="Arial"/>
                          <a:cs typeface="Arial"/>
                        </a:rPr>
                        <a:t>(0)</a:t>
                      </a:r>
                      <a:endParaRPr sz="800">
                        <a:latin typeface="Arial"/>
                        <a:cs typeface="Arial"/>
                      </a:endParaRPr>
                    </a:p>
                  </a:txBody>
                  <a:tcPr marL="0" marR="0" marT="0" marB="0"/>
                </a:tc>
                <a:tc>
                  <a:txBody>
                    <a:bodyPr/>
                    <a:lstStyle/>
                    <a:p>
                      <a:pPr marR="6350" algn="ctr">
                        <a:lnSpc>
                          <a:spcPts val="850"/>
                        </a:lnSpc>
                      </a:pPr>
                      <a:r>
                        <a:rPr sz="800">
                          <a:latin typeface="Arial"/>
                          <a:cs typeface="Arial"/>
                        </a:rPr>
                        <a:t>2</a:t>
                      </a:r>
                      <a:r>
                        <a:rPr sz="800" spc="-5">
                          <a:latin typeface="Arial"/>
                          <a:cs typeface="Arial"/>
                        </a:rPr>
                        <a:t> </a:t>
                      </a:r>
                      <a:r>
                        <a:rPr sz="800" spc="-25">
                          <a:latin typeface="Arial"/>
                          <a:cs typeface="Arial"/>
                        </a:rPr>
                        <a:t>(2)</a:t>
                      </a:r>
                      <a:endParaRPr sz="800">
                        <a:latin typeface="Arial"/>
                        <a:cs typeface="Arial"/>
                      </a:endParaRPr>
                    </a:p>
                  </a:txBody>
                  <a:tcPr marL="0" marR="0" marT="0" marB="0"/>
                </a:tc>
                <a:tc>
                  <a:txBody>
                    <a:bodyPr/>
                    <a:lstStyle/>
                    <a:p>
                      <a:pPr marR="24130" algn="r">
                        <a:lnSpc>
                          <a:spcPts val="850"/>
                        </a:lnSpc>
                      </a:pPr>
                      <a:r>
                        <a:rPr sz="800">
                          <a:latin typeface="Arial"/>
                          <a:cs typeface="Arial"/>
                        </a:rPr>
                        <a:t>1</a:t>
                      </a:r>
                      <a:r>
                        <a:rPr sz="800" spc="-5">
                          <a:latin typeface="Arial"/>
                          <a:cs typeface="Arial"/>
                        </a:rPr>
                        <a:t> </a:t>
                      </a:r>
                      <a:r>
                        <a:rPr sz="800" spc="-25">
                          <a:latin typeface="Arial"/>
                          <a:cs typeface="Arial"/>
                        </a:rPr>
                        <a:t>(2)</a:t>
                      </a:r>
                      <a:endParaRPr sz="800">
                        <a:latin typeface="Arial"/>
                        <a:cs typeface="Arial"/>
                      </a:endParaRPr>
                    </a:p>
                  </a:txBody>
                  <a:tcPr marL="0" marR="0" marT="0" marB="0"/>
                </a:tc>
                <a:extLst>
                  <a:ext uri="{0D108BD9-81ED-4DB2-BD59-A6C34878D82A}">
                    <a16:rowId xmlns:a16="http://schemas.microsoft.com/office/drawing/2014/main" val="10000"/>
                  </a:ext>
                </a:extLst>
              </a:tr>
              <a:tr h="120650">
                <a:tc>
                  <a:txBody>
                    <a:bodyPr/>
                    <a:lstStyle/>
                    <a:p>
                      <a:pPr marL="31750">
                        <a:lnSpc>
                          <a:spcPts val="850"/>
                        </a:lnSpc>
                      </a:pPr>
                      <a:r>
                        <a:rPr sz="800">
                          <a:latin typeface="Arial"/>
                          <a:cs typeface="Arial"/>
                        </a:rPr>
                        <a:t>77</a:t>
                      </a:r>
                      <a:r>
                        <a:rPr sz="800" spc="-5">
                          <a:latin typeface="Arial"/>
                          <a:cs typeface="Arial"/>
                        </a:rPr>
                        <a:t> </a:t>
                      </a:r>
                      <a:r>
                        <a:rPr sz="800" spc="-25">
                          <a:latin typeface="Arial"/>
                          <a:cs typeface="Arial"/>
                        </a:rPr>
                        <a:t>(0)</a:t>
                      </a:r>
                      <a:endParaRPr sz="800">
                        <a:latin typeface="Arial"/>
                        <a:cs typeface="Arial"/>
                      </a:endParaRPr>
                    </a:p>
                  </a:txBody>
                  <a:tcPr marL="0" marR="0" marT="0" marB="0"/>
                </a:tc>
                <a:tc>
                  <a:txBody>
                    <a:bodyPr/>
                    <a:lstStyle/>
                    <a:p>
                      <a:pPr algn="ctr">
                        <a:lnSpc>
                          <a:spcPts val="850"/>
                        </a:lnSpc>
                      </a:pPr>
                      <a:r>
                        <a:rPr sz="800">
                          <a:latin typeface="Arial"/>
                          <a:cs typeface="Arial"/>
                        </a:rPr>
                        <a:t>25</a:t>
                      </a:r>
                      <a:r>
                        <a:rPr sz="800" spc="-5">
                          <a:latin typeface="Arial"/>
                          <a:cs typeface="Arial"/>
                        </a:rPr>
                        <a:t> </a:t>
                      </a:r>
                      <a:r>
                        <a:rPr sz="800" spc="-25">
                          <a:latin typeface="Arial"/>
                          <a:cs typeface="Arial"/>
                        </a:rPr>
                        <a:t>(0)</a:t>
                      </a:r>
                      <a:endParaRPr sz="800">
                        <a:latin typeface="Arial"/>
                        <a:cs typeface="Arial"/>
                      </a:endParaRPr>
                    </a:p>
                  </a:txBody>
                  <a:tcPr marL="0" marR="0" marT="0" marB="0"/>
                </a:tc>
                <a:tc>
                  <a:txBody>
                    <a:bodyPr/>
                    <a:lstStyle/>
                    <a:p>
                      <a:pPr marR="6350" algn="ctr">
                        <a:lnSpc>
                          <a:spcPts val="850"/>
                        </a:lnSpc>
                      </a:pPr>
                      <a:r>
                        <a:rPr sz="800">
                          <a:latin typeface="Arial"/>
                          <a:cs typeface="Arial"/>
                        </a:rPr>
                        <a:t>0</a:t>
                      </a:r>
                      <a:r>
                        <a:rPr sz="800" spc="-5">
                          <a:latin typeface="Arial"/>
                          <a:cs typeface="Arial"/>
                        </a:rPr>
                        <a:t> </a:t>
                      </a:r>
                      <a:r>
                        <a:rPr sz="800" spc="-25">
                          <a:latin typeface="Arial"/>
                          <a:cs typeface="Arial"/>
                        </a:rPr>
                        <a:t>(0)</a:t>
                      </a:r>
                      <a:endParaRPr sz="800">
                        <a:latin typeface="Arial"/>
                        <a:cs typeface="Arial"/>
                      </a:endParaRPr>
                    </a:p>
                  </a:txBody>
                  <a:tcPr marL="0" marR="0" marT="0" marB="0"/>
                </a:tc>
                <a:tc>
                  <a:txBody>
                    <a:bodyPr/>
                    <a:lstStyle/>
                    <a:p>
                      <a:pPr marR="6350" algn="ctr">
                        <a:lnSpc>
                          <a:spcPts val="850"/>
                        </a:lnSpc>
                      </a:pPr>
                      <a:r>
                        <a:rPr sz="800">
                          <a:latin typeface="Arial"/>
                          <a:cs typeface="Arial"/>
                        </a:rPr>
                        <a:t>0</a:t>
                      </a:r>
                      <a:r>
                        <a:rPr sz="800" spc="-5">
                          <a:latin typeface="Arial"/>
                          <a:cs typeface="Arial"/>
                        </a:rPr>
                        <a:t> </a:t>
                      </a:r>
                      <a:r>
                        <a:rPr sz="800" spc="-25">
                          <a:latin typeface="Arial"/>
                          <a:cs typeface="Arial"/>
                        </a:rPr>
                        <a:t>(4)</a:t>
                      </a:r>
                      <a:endParaRPr sz="800">
                        <a:latin typeface="Arial"/>
                        <a:cs typeface="Arial"/>
                      </a:endParaRPr>
                    </a:p>
                  </a:txBody>
                  <a:tcPr marL="0" marR="0" marT="0" marB="0"/>
                </a:tc>
                <a:tc>
                  <a:txBody>
                    <a:bodyPr/>
                    <a:lstStyle/>
                    <a:p>
                      <a:pPr marR="24130" algn="r">
                        <a:lnSpc>
                          <a:spcPts val="850"/>
                        </a:lnSpc>
                      </a:pPr>
                      <a:r>
                        <a:rPr sz="800">
                          <a:latin typeface="Arial"/>
                          <a:cs typeface="Arial"/>
                        </a:rPr>
                        <a:t>0</a:t>
                      </a:r>
                      <a:r>
                        <a:rPr sz="800" spc="-5">
                          <a:latin typeface="Arial"/>
                          <a:cs typeface="Arial"/>
                        </a:rPr>
                        <a:t> </a:t>
                      </a:r>
                      <a:r>
                        <a:rPr sz="800" spc="-25">
                          <a:latin typeface="Arial"/>
                          <a:cs typeface="Arial"/>
                        </a:rPr>
                        <a:t>(5)</a:t>
                      </a:r>
                      <a:endParaRPr sz="800">
                        <a:latin typeface="Arial"/>
                        <a:cs typeface="Arial"/>
                      </a:endParaRPr>
                    </a:p>
                  </a:txBody>
                  <a:tcPr marL="0" marR="0" marT="0" marB="0"/>
                </a:tc>
                <a:extLst>
                  <a:ext uri="{0D108BD9-81ED-4DB2-BD59-A6C34878D82A}">
                    <a16:rowId xmlns:a16="http://schemas.microsoft.com/office/drawing/2014/main" val="10001"/>
                  </a:ext>
                </a:extLst>
              </a:tr>
            </a:tbl>
          </a:graphicData>
        </a:graphic>
      </p:graphicFrame>
      <p:sp>
        <p:nvSpPr>
          <p:cNvPr id="7" name="object 7"/>
          <p:cNvSpPr txBox="1"/>
          <p:nvPr/>
        </p:nvSpPr>
        <p:spPr>
          <a:xfrm>
            <a:off x="4583048" y="3727799"/>
            <a:ext cx="1273810" cy="391795"/>
          </a:xfrm>
          <a:prstGeom prst="rect">
            <a:avLst/>
          </a:prstGeom>
        </p:spPr>
        <p:txBody>
          <a:bodyPr vert="horz" wrap="square" lIns="0" tIns="12700" rIns="0" bIns="0" rtlCol="0">
            <a:spAutoFit/>
          </a:bodyPr>
          <a:lstStyle/>
          <a:p>
            <a:pPr marR="5080" algn="r">
              <a:spcBef>
                <a:spcPts val="100"/>
              </a:spcBef>
            </a:pPr>
            <a:r>
              <a:rPr sz="800" b="1">
                <a:latin typeface="Arial"/>
                <a:cs typeface="Arial"/>
              </a:rPr>
              <a:t>No.</a:t>
            </a:r>
            <a:r>
              <a:rPr sz="800" b="1" spc="-20">
                <a:latin typeface="Arial"/>
                <a:cs typeface="Arial"/>
              </a:rPr>
              <a:t> </a:t>
            </a:r>
            <a:r>
              <a:rPr sz="800" b="1">
                <a:latin typeface="Arial"/>
                <a:cs typeface="Arial"/>
              </a:rPr>
              <a:t>at</a:t>
            </a:r>
            <a:r>
              <a:rPr sz="800" b="1" spc="-10">
                <a:latin typeface="Arial"/>
                <a:cs typeface="Arial"/>
              </a:rPr>
              <a:t> </a:t>
            </a:r>
            <a:r>
              <a:rPr sz="800" b="1">
                <a:latin typeface="Arial"/>
                <a:cs typeface="Arial"/>
              </a:rPr>
              <a:t>Risk </a:t>
            </a:r>
            <a:r>
              <a:rPr sz="800" b="1" spc="-10">
                <a:latin typeface="Arial"/>
                <a:cs typeface="Arial"/>
              </a:rPr>
              <a:t>(Censored)</a:t>
            </a:r>
            <a:endParaRPr sz="800">
              <a:latin typeface="Arial"/>
              <a:cs typeface="Arial"/>
            </a:endParaRPr>
          </a:p>
          <a:p>
            <a:pPr marL="12700" marR="5080" indent="766445" algn="r"/>
            <a:r>
              <a:rPr sz="800" spc="-10">
                <a:latin typeface="Arial"/>
                <a:cs typeface="Arial"/>
              </a:rPr>
              <a:t>Topotecan </a:t>
            </a:r>
            <a:r>
              <a:rPr sz="800">
                <a:latin typeface="Arial"/>
                <a:cs typeface="Arial"/>
              </a:rPr>
              <a:t>Combination</a:t>
            </a:r>
            <a:r>
              <a:rPr sz="800" spc="-60">
                <a:latin typeface="Arial"/>
                <a:cs typeface="Arial"/>
              </a:rPr>
              <a:t> </a:t>
            </a:r>
            <a:r>
              <a:rPr sz="800" spc="-10">
                <a:latin typeface="Arial"/>
                <a:cs typeface="Arial"/>
              </a:rPr>
              <a:t>chemotherapy</a:t>
            </a:r>
            <a:endParaRPr sz="800">
              <a:latin typeface="Arial"/>
              <a:cs typeface="Arial"/>
            </a:endParaRPr>
          </a:p>
        </p:txBody>
      </p:sp>
      <p:grpSp>
        <p:nvGrpSpPr>
          <p:cNvPr id="8" name="object 8"/>
          <p:cNvGrpSpPr/>
          <p:nvPr/>
        </p:nvGrpSpPr>
        <p:grpSpPr>
          <a:xfrm>
            <a:off x="5940298" y="1533748"/>
            <a:ext cx="2850515" cy="1863089"/>
            <a:chOff x="5940297" y="1531366"/>
            <a:chExt cx="2850515" cy="1863089"/>
          </a:xfrm>
        </p:grpSpPr>
        <p:sp>
          <p:nvSpPr>
            <p:cNvPr id="9" name="object 9"/>
            <p:cNvSpPr/>
            <p:nvPr/>
          </p:nvSpPr>
          <p:spPr>
            <a:xfrm>
              <a:off x="5988557" y="1541526"/>
              <a:ext cx="0" cy="1804670"/>
            </a:xfrm>
            <a:custGeom>
              <a:avLst/>
              <a:gdLst/>
              <a:ahLst/>
              <a:cxnLst/>
              <a:rect l="l" t="t" r="r" b="b"/>
              <a:pathLst>
                <a:path h="1804670">
                  <a:moveTo>
                    <a:pt x="0" y="1804416"/>
                  </a:moveTo>
                  <a:lnTo>
                    <a:pt x="0" y="0"/>
                  </a:lnTo>
                </a:path>
              </a:pathLst>
            </a:custGeom>
            <a:ln w="19812">
              <a:solidFill>
                <a:srgbClr val="000000"/>
              </a:solidFill>
            </a:ln>
          </p:spPr>
          <p:txBody>
            <a:bodyPr wrap="square" lIns="0" tIns="0" rIns="0" bIns="0" rtlCol="0"/>
            <a:lstStyle/>
            <a:p>
              <a:endParaRPr/>
            </a:p>
          </p:txBody>
        </p:sp>
        <p:sp>
          <p:nvSpPr>
            <p:cNvPr id="10" name="object 10"/>
            <p:cNvSpPr/>
            <p:nvPr/>
          </p:nvSpPr>
          <p:spPr>
            <a:xfrm>
              <a:off x="5950457" y="1541526"/>
              <a:ext cx="38100" cy="1804670"/>
            </a:xfrm>
            <a:custGeom>
              <a:avLst/>
              <a:gdLst/>
              <a:ahLst/>
              <a:cxnLst/>
              <a:rect l="l" t="t" r="r" b="b"/>
              <a:pathLst>
                <a:path w="38100" h="1804670">
                  <a:moveTo>
                    <a:pt x="0" y="1804416"/>
                  </a:moveTo>
                  <a:lnTo>
                    <a:pt x="38100" y="1804416"/>
                  </a:lnTo>
                </a:path>
                <a:path w="38100" h="1804670">
                  <a:moveTo>
                    <a:pt x="0" y="1353312"/>
                  </a:moveTo>
                  <a:lnTo>
                    <a:pt x="38100" y="1353312"/>
                  </a:lnTo>
                </a:path>
                <a:path w="38100" h="1804670">
                  <a:moveTo>
                    <a:pt x="0" y="902208"/>
                  </a:moveTo>
                  <a:lnTo>
                    <a:pt x="38100" y="902208"/>
                  </a:lnTo>
                </a:path>
                <a:path w="38100" h="1804670">
                  <a:moveTo>
                    <a:pt x="0" y="451104"/>
                  </a:moveTo>
                  <a:lnTo>
                    <a:pt x="38100" y="451104"/>
                  </a:lnTo>
                </a:path>
                <a:path w="38100" h="1804670">
                  <a:moveTo>
                    <a:pt x="0" y="0"/>
                  </a:moveTo>
                  <a:lnTo>
                    <a:pt x="38100" y="0"/>
                  </a:lnTo>
                </a:path>
              </a:pathLst>
            </a:custGeom>
            <a:ln w="19812">
              <a:solidFill>
                <a:srgbClr val="000000"/>
              </a:solidFill>
            </a:ln>
          </p:spPr>
          <p:txBody>
            <a:bodyPr wrap="square" lIns="0" tIns="0" rIns="0" bIns="0" rtlCol="0"/>
            <a:lstStyle/>
            <a:p>
              <a:endParaRPr/>
            </a:p>
          </p:txBody>
        </p:sp>
        <p:sp>
          <p:nvSpPr>
            <p:cNvPr id="11" name="object 11"/>
            <p:cNvSpPr/>
            <p:nvPr/>
          </p:nvSpPr>
          <p:spPr>
            <a:xfrm>
              <a:off x="5988557" y="3345942"/>
              <a:ext cx="2776855" cy="38100"/>
            </a:xfrm>
            <a:custGeom>
              <a:avLst/>
              <a:gdLst/>
              <a:ahLst/>
              <a:cxnLst/>
              <a:rect l="l" t="t" r="r" b="b"/>
              <a:pathLst>
                <a:path w="2776854" h="38100">
                  <a:moveTo>
                    <a:pt x="0" y="0"/>
                  </a:moveTo>
                  <a:lnTo>
                    <a:pt x="2776728" y="0"/>
                  </a:lnTo>
                </a:path>
                <a:path w="2776854" h="38100">
                  <a:moveTo>
                    <a:pt x="0" y="0"/>
                  </a:moveTo>
                  <a:lnTo>
                    <a:pt x="0" y="38099"/>
                  </a:lnTo>
                </a:path>
                <a:path w="2776854" h="38100">
                  <a:moveTo>
                    <a:pt x="693420" y="0"/>
                  </a:moveTo>
                  <a:lnTo>
                    <a:pt x="693420" y="38099"/>
                  </a:lnTo>
                </a:path>
                <a:path w="2776854" h="38100">
                  <a:moveTo>
                    <a:pt x="1388364" y="0"/>
                  </a:moveTo>
                  <a:lnTo>
                    <a:pt x="1388364" y="38099"/>
                  </a:lnTo>
                </a:path>
                <a:path w="2776854" h="38100">
                  <a:moveTo>
                    <a:pt x="2083308" y="0"/>
                  </a:moveTo>
                  <a:lnTo>
                    <a:pt x="2083308" y="38099"/>
                  </a:lnTo>
                </a:path>
                <a:path w="2776854" h="38100">
                  <a:moveTo>
                    <a:pt x="2776728" y="0"/>
                  </a:moveTo>
                  <a:lnTo>
                    <a:pt x="2776728" y="38099"/>
                  </a:lnTo>
                </a:path>
              </a:pathLst>
            </a:custGeom>
            <a:ln w="19812">
              <a:solidFill>
                <a:srgbClr val="000000"/>
              </a:solidFill>
            </a:ln>
          </p:spPr>
          <p:txBody>
            <a:bodyPr wrap="square" lIns="0" tIns="0" rIns="0" bIns="0" rtlCol="0"/>
            <a:lstStyle/>
            <a:p>
              <a:endParaRPr/>
            </a:p>
          </p:txBody>
        </p:sp>
        <p:sp>
          <p:nvSpPr>
            <p:cNvPr id="12" name="object 12"/>
            <p:cNvSpPr/>
            <p:nvPr/>
          </p:nvSpPr>
          <p:spPr>
            <a:xfrm>
              <a:off x="6039611" y="1545336"/>
              <a:ext cx="2750820" cy="1792605"/>
            </a:xfrm>
            <a:custGeom>
              <a:avLst/>
              <a:gdLst/>
              <a:ahLst/>
              <a:cxnLst/>
              <a:rect l="l" t="t" r="r" b="b"/>
              <a:pathLst>
                <a:path w="2750820" h="1792604">
                  <a:moveTo>
                    <a:pt x="1300099" y="1630680"/>
                  </a:moveTo>
                  <a:lnTo>
                    <a:pt x="943864" y="1630680"/>
                  </a:lnTo>
                  <a:lnTo>
                    <a:pt x="943864" y="1648968"/>
                  </a:lnTo>
                  <a:lnTo>
                    <a:pt x="958596" y="1648968"/>
                  </a:lnTo>
                  <a:lnTo>
                    <a:pt x="958596" y="1689354"/>
                  </a:lnTo>
                  <a:lnTo>
                    <a:pt x="1020953" y="1689354"/>
                  </a:lnTo>
                  <a:lnTo>
                    <a:pt x="1020953" y="1715135"/>
                  </a:lnTo>
                  <a:lnTo>
                    <a:pt x="1054100" y="1715135"/>
                  </a:lnTo>
                  <a:lnTo>
                    <a:pt x="1054100" y="1726057"/>
                  </a:lnTo>
                  <a:lnTo>
                    <a:pt x="1090803" y="1726057"/>
                  </a:lnTo>
                  <a:lnTo>
                    <a:pt x="1090803" y="1740789"/>
                  </a:lnTo>
                  <a:lnTo>
                    <a:pt x="1252347" y="1740789"/>
                  </a:lnTo>
                  <a:lnTo>
                    <a:pt x="1252347" y="1781175"/>
                  </a:lnTo>
                  <a:lnTo>
                    <a:pt x="2750820" y="1792224"/>
                  </a:lnTo>
                  <a:lnTo>
                    <a:pt x="2750820" y="1645285"/>
                  </a:lnTo>
                  <a:lnTo>
                    <a:pt x="1300099" y="1645285"/>
                  </a:lnTo>
                  <a:lnTo>
                    <a:pt x="1300099" y="1630680"/>
                  </a:lnTo>
                  <a:close/>
                </a:path>
                <a:path w="2750820" h="1792604">
                  <a:moveTo>
                    <a:pt x="1248664" y="1593850"/>
                  </a:moveTo>
                  <a:lnTo>
                    <a:pt x="855726" y="1593850"/>
                  </a:lnTo>
                  <a:lnTo>
                    <a:pt x="855726" y="1612265"/>
                  </a:lnTo>
                  <a:lnTo>
                    <a:pt x="877824" y="1612265"/>
                  </a:lnTo>
                  <a:lnTo>
                    <a:pt x="877824" y="1623314"/>
                  </a:lnTo>
                  <a:lnTo>
                    <a:pt x="888746" y="1623314"/>
                  </a:lnTo>
                  <a:lnTo>
                    <a:pt x="888746" y="1630680"/>
                  </a:lnTo>
                  <a:lnTo>
                    <a:pt x="1248664" y="1630680"/>
                  </a:lnTo>
                  <a:lnTo>
                    <a:pt x="1248664" y="1593850"/>
                  </a:lnTo>
                  <a:close/>
                </a:path>
                <a:path w="2750820" h="1792604">
                  <a:moveTo>
                    <a:pt x="719836" y="1149477"/>
                  </a:moveTo>
                  <a:lnTo>
                    <a:pt x="514223" y="1149477"/>
                  </a:lnTo>
                  <a:lnTo>
                    <a:pt x="514223" y="1167892"/>
                  </a:lnTo>
                  <a:lnTo>
                    <a:pt x="558292" y="1167892"/>
                  </a:lnTo>
                  <a:lnTo>
                    <a:pt x="558292" y="1197229"/>
                  </a:lnTo>
                  <a:lnTo>
                    <a:pt x="569214" y="1208278"/>
                  </a:lnTo>
                  <a:lnTo>
                    <a:pt x="569214" y="1219327"/>
                  </a:lnTo>
                  <a:lnTo>
                    <a:pt x="587629" y="1219327"/>
                  </a:lnTo>
                  <a:lnTo>
                    <a:pt x="587629" y="1230376"/>
                  </a:lnTo>
                  <a:lnTo>
                    <a:pt x="613283" y="1230376"/>
                  </a:lnTo>
                  <a:lnTo>
                    <a:pt x="613283" y="1248664"/>
                  </a:lnTo>
                  <a:lnTo>
                    <a:pt x="620649" y="1256030"/>
                  </a:lnTo>
                  <a:lnTo>
                    <a:pt x="620649" y="1314831"/>
                  </a:lnTo>
                  <a:lnTo>
                    <a:pt x="631698" y="1314831"/>
                  </a:lnTo>
                  <a:lnTo>
                    <a:pt x="631698" y="1336802"/>
                  </a:lnTo>
                  <a:lnTo>
                    <a:pt x="650113" y="1336802"/>
                  </a:lnTo>
                  <a:lnTo>
                    <a:pt x="650113" y="1347851"/>
                  </a:lnTo>
                  <a:lnTo>
                    <a:pt x="657352" y="1347851"/>
                  </a:lnTo>
                  <a:lnTo>
                    <a:pt x="657352" y="1362583"/>
                  </a:lnTo>
                  <a:lnTo>
                    <a:pt x="672084" y="1362583"/>
                  </a:lnTo>
                  <a:lnTo>
                    <a:pt x="672084" y="1395603"/>
                  </a:lnTo>
                  <a:lnTo>
                    <a:pt x="679450" y="1395603"/>
                  </a:lnTo>
                  <a:lnTo>
                    <a:pt x="679450" y="1421257"/>
                  </a:lnTo>
                  <a:lnTo>
                    <a:pt x="701421" y="1421257"/>
                  </a:lnTo>
                  <a:lnTo>
                    <a:pt x="701421" y="1469009"/>
                  </a:lnTo>
                  <a:lnTo>
                    <a:pt x="719836" y="1469009"/>
                  </a:lnTo>
                  <a:lnTo>
                    <a:pt x="719836" y="1520444"/>
                  </a:lnTo>
                  <a:lnTo>
                    <a:pt x="760222" y="1520444"/>
                  </a:lnTo>
                  <a:lnTo>
                    <a:pt x="760222" y="1535176"/>
                  </a:lnTo>
                  <a:lnTo>
                    <a:pt x="767588" y="1535176"/>
                  </a:lnTo>
                  <a:lnTo>
                    <a:pt x="767588" y="1568196"/>
                  </a:lnTo>
                  <a:lnTo>
                    <a:pt x="774954" y="1568196"/>
                  </a:lnTo>
                  <a:lnTo>
                    <a:pt x="774954" y="1582928"/>
                  </a:lnTo>
                  <a:lnTo>
                    <a:pt x="822706" y="1582928"/>
                  </a:lnTo>
                  <a:lnTo>
                    <a:pt x="822706" y="1593850"/>
                  </a:lnTo>
                  <a:lnTo>
                    <a:pt x="1244981" y="1593850"/>
                  </a:lnTo>
                  <a:lnTo>
                    <a:pt x="1244981" y="1564513"/>
                  </a:lnTo>
                  <a:lnTo>
                    <a:pt x="1186307" y="1564513"/>
                  </a:lnTo>
                  <a:lnTo>
                    <a:pt x="1186307" y="1546098"/>
                  </a:lnTo>
                  <a:lnTo>
                    <a:pt x="1142238" y="1546098"/>
                  </a:lnTo>
                  <a:lnTo>
                    <a:pt x="1142238" y="1516761"/>
                  </a:lnTo>
                  <a:lnTo>
                    <a:pt x="1054100" y="1516761"/>
                  </a:lnTo>
                  <a:lnTo>
                    <a:pt x="1054100" y="1494790"/>
                  </a:lnTo>
                  <a:lnTo>
                    <a:pt x="1020953" y="1494790"/>
                  </a:lnTo>
                  <a:lnTo>
                    <a:pt x="1020953" y="1428623"/>
                  </a:lnTo>
                  <a:lnTo>
                    <a:pt x="951230" y="1428623"/>
                  </a:lnTo>
                  <a:lnTo>
                    <a:pt x="951230" y="1373505"/>
                  </a:lnTo>
                  <a:lnTo>
                    <a:pt x="936498" y="1373505"/>
                  </a:lnTo>
                  <a:lnTo>
                    <a:pt x="936498" y="1351534"/>
                  </a:lnTo>
                  <a:lnTo>
                    <a:pt x="881380" y="1351534"/>
                  </a:lnTo>
                  <a:lnTo>
                    <a:pt x="881380" y="1325753"/>
                  </a:lnTo>
                  <a:lnTo>
                    <a:pt x="852043" y="1325753"/>
                  </a:lnTo>
                  <a:lnTo>
                    <a:pt x="852043" y="1296416"/>
                  </a:lnTo>
                  <a:lnTo>
                    <a:pt x="815340" y="1296416"/>
                  </a:lnTo>
                  <a:lnTo>
                    <a:pt x="815340" y="1281684"/>
                  </a:lnTo>
                  <a:lnTo>
                    <a:pt x="771271" y="1281684"/>
                  </a:lnTo>
                  <a:lnTo>
                    <a:pt x="771271" y="1244981"/>
                  </a:lnTo>
                  <a:lnTo>
                    <a:pt x="763905" y="1244981"/>
                  </a:lnTo>
                  <a:lnTo>
                    <a:pt x="763905" y="1197229"/>
                  </a:lnTo>
                  <a:lnTo>
                    <a:pt x="719836" y="1197229"/>
                  </a:lnTo>
                  <a:lnTo>
                    <a:pt x="719836" y="1149477"/>
                  </a:lnTo>
                  <a:close/>
                </a:path>
                <a:path w="2750820" h="1792604">
                  <a:moveTo>
                    <a:pt x="708787" y="1116457"/>
                  </a:moveTo>
                  <a:lnTo>
                    <a:pt x="492125" y="1116457"/>
                  </a:lnTo>
                  <a:lnTo>
                    <a:pt x="492125" y="1149477"/>
                  </a:lnTo>
                  <a:lnTo>
                    <a:pt x="708787" y="1149477"/>
                  </a:lnTo>
                  <a:lnTo>
                    <a:pt x="708787" y="1116457"/>
                  </a:lnTo>
                  <a:close/>
                </a:path>
                <a:path w="2750820" h="1792604">
                  <a:moveTo>
                    <a:pt x="602361" y="903478"/>
                  </a:moveTo>
                  <a:lnTo>
                    <a:pt x="418719" y="903478"/>
                  </a:lnTo>
                  <a:lnTo>
                    <a:pt x="418719" y="984250"/>
                  </a:lnTo>
                  <a:lnTo>
                    <a:pt x="455422" y="984250"/>
                  </a:lnTo>
                  <a:lnTo>
                    <a:pt x="455422" y="1035685"/>
                  </a:lnTo>
                  <a:lnTo>
                    <a:pt x="462788" y="1035685"/>
                  </a:lnTo>
                  <a:lnTo>
                    <a:pt x="462788" y="1053973"/>
                  </a:lnTo>
                  <a:lnTo>
                    <a:pt x="473710" y="1053973"/>
                  </a:lnTo>
                  <a:lnTo>
                    <a:pt x="473710" y="1094486"/>
                  </a:lnTo>
                  <a:lnTo>
                    <a:pt x="481076" y="1094486"/>
                  </a:lnTo>
                  <a:lnTo>
                    <a:pt x="481076" y="1116457"/>
                  </a:lnTo>
                  <a:lnTo>
                    <a:pt x="690499" y="1116457"/>
                  </a:lnTo>
                  <a:lnTo>
                    <a:pt x="690499" y="1087120"/>
                  </a:lnTo>
                  <a:lnTo>
                    <a:pt x="683133" y="1087120"/>
                  </a:lnTo>
                  <a:lnTo>
                    <a:pt x="683133" y="1057656"/>
                  </a:lnTo>
                  <a:lnTo>
                    <a:pt x="672084" y="1057656"/>
                  </a:lnTo>
                  <a:lnTo>
                    <a:pt x="672084" y="1043051"/>
                  </a:lnTo>
                  <a:lnTo>
                    <a:pt x="664718" y="1043051"/>
                  </a:lnTo>
                  <a:lnTo>
                    <a:pt x="664718" y="995299"/>
                  </a:lnTo>
                  <a:lnTo>
                    <a:pt x="653796" y="995299"/>
                  </a:lnTo>
                  <a:lnTo>
                    <a:pt x="653796" y="976884"/>
                  </a:lnTo>
                  <a:lnTo>
                    <a:pt x="628015" y="976884"/>
                  </a:lnTo>
                  <a:lnTo>
                    <a:pt x="628015" y="958596"/>
                  </a:lnTo>
                  <a:lnTo>
                    <a:pt x="602361" y="958596"/>
                  </a:lnTo>
                  <a:lnTo>
                    <a:pt x="602361" y="903478"/>
                  </a:lnTo>
                  <a:close/>
                </a:path>
                <a:path w="2750820" h="1792604">
                  <a:moveTo>
                    <a:pt x="253365" y="264414"/>
                  </a:moveTo>
                  <a:lnTo>
                    <a:pt x="113792" y="264414"/>
                  </a:lnTo>
                  <a:lnTo>
                    <a:pt x="113792" y="301117"/>
                  </a:lnTo>
                  <a:lnTo>
                    <a:pt x="146939" y="301117"/>
                  </a:lnTo>
                  <a:lnTo>
                    <a:pt x="146939" y="326898"/>
                  </a:lnTo>
                  <a:lnTo>
                    <a:pt x="161544" y="326898"/>
                  </a:lnTo>
                  <a:lnTo>
                    <a:pt x="161544" y="359918"/>
                  </a:lnTo>
                  <a:lnTo>
                    <a:pt x="172593" y="359918"/>
                  </a:lnTo>
                  <a:lnTo>
                    <a:pt x="172593" y="378333"/>
                  </a:lnTo>
                  <a:lnTo>
                    <a:pt x="179959" y="378333"/>
                  </a:lnTo>
                  <a:lnTo>
                    <a:pt x="179959" y="422402"/>
                  </a:lnTo>
                  <a:lnTo>
                    <a:pt x="194691" y="422402"/>
                  </a:lnTo>
                  <a:lnTo>
                    <a:pt x="194691" y="510540"/>
                  </a:lnTo>
                  <a:lnTo>
                    <a:pt x="216662" y="510540"/>
                  </a:lnTo>
                  <a:lnTo>
                    <a:pt x="216662" y="543560"/>
                  </a:lnTo>
                  <a:lnTo>
                    <a:pt x="227711" y="543560"/>
                  </a:lnTo>
                  <a:lnTo>
                    <a:pt x="227711" y="565531"/>
                  </a:lnTo>
                  <a:lnTo>
                    <a:pt x="235077" y="565531"/>
                  </a:lnTo>
                  <a:lnTo>
                    <a:pt x="235077" y="609600"/>
                  </a:lnTo>
                  <a:lnTo>
                    <a:pt x="246126" y="609600"/>
                  </a:lnTo>
                  <a:lnTo>
                    <a:pt x="246126" y="631698"/>
                  </a:lnTo>
                  <a:lnTo>
                    <a:pt x="271780" y="631698"/>
                  </a:lnTo>
                  <a:lnTo>
                    <a:pt x="271780" y="686816"/>
                  </a:lnTo>
                  <a:lnTo>
                    <a:pt x="282829" y="686816"/>
                  </a:lnTo>
                  <a:lnTo>
                    <a:pt x="282829" y="712470"/>
                  </a:lnTo>
                  <a:lnTo>
                    <a:pt x="290195" y="712470"/>
                  </a:lnTo>
                  <a:lnTo>
                    <a:pt x="290195" y="756539"/>
                  </a:lnTo>
                  <a:lnTo>
                    <a:pt x="319532" y="756539"/>
                  </a:lnTo>
                  <a:lnTo>
                    <a:pt x="319532" y="785876"/>
                  </a:lnTo>
                  <a:lnTo>
                    <a:pt x="341503" y="785876"/>
                  </a:lnTo>
                  <a:lnTo>
                    <a:pt x="341503" y="829945"/>
                  </a:lnTo>
                  <a:lnTo>
                    <a:pt x="345186" y="829945"/>
                  </a:lnTo>
                  <a:lnTo>
                    <a:pt x="345186" y="852043"/>
                  </a:lnTo>
                  <a:lnTo>
                    <a:pt x="359918" y="852043"/>
                  </a:lnTo>
                  <a:lnTo>
                    <a:pt x="359918" y="903478"/>
                  </a:lnTo>
                  <a:lnTo>
                    <a:pt x="598678" y="903478"/>
                  </a:lnTo>
                  <a:lnTo>
                    <a:pt x="598678" y="837311"/>
                  </a:lnTo>
                  <a:lnTo>
                    <a:pt x="565531" y="837311"/>
                  </a:lnTo>
                  <a:lnTo>
                    <a:pt x="565531" y="789559"/>
                  </a:lnTo>
                  <a:lnTo>
                    <a:pt x="528828" y="789559"/>
                  </a:lnTo>
                  <a:lnTo>
                    <a:pt x="528828" y="778637"/>
                  </a:lnTo>
                  <a:lnTo>
                    <a:pt x="510540" y="778637"/>
                  </a:lnTo>
                  <a:lnTo>
                    <a:pt x="510540" y="767588"/>
                  </a:lnTo>
                  <a:lnTo>
                    <a:pt x="488442" y="767588"/>
                  </a:lnTo>
                  <a:lnTo>
                    <a:pt x="488442" y="734568"/>
                  </a:lnTo>
                  <a:lnTo>
                    <a:pt x="477393" y="734568"/>
                  </a:lnTo>
                  <a:lnTo>
                    <a:pt x="477393" y="697738"/>
                  </a:lnTo>
                  <a:lnTo>
                    <a:pt x="466471" y="697738"/>
                  </a:lnTo>
                  <a:lnTo>
                    <a:pt x="466471" y="649986"/>
                  </a:lnTo>
                  <a:lnTo>
                    <a:pt x="462788" y="649986"/>
                  </a:lnTo>
                  <a:lnTo>
                    <a:pt x="462788" y="613283"/>
                  </a:lnTo>
                  <a:lnTo>
                    <a:pt x="433324" y="613283"/>
                  </a:lnTo>
                  <a:lnTo>
                    <a:pt x="433324" y="591312"/>
                  </a:lnTo>
                  <a:lnTo>
                    <a:pt x="411353" y="591312"/>
                  </a:lnTo>
                  <a:lnTo>
                    <a:pt x="411353" y="547243"/>
                  </a:lnTo>
                  <a:lnTo>
                    <a:pt x="403987" y="547243"/>
                  </a:lnTo>
                  <a:lnTo>
                    <a:pt x="403987" y="514223"/>
                  </a:lnTo>
                  <a:lnTo>
                    <a:pt x="359918" y="514223"/>
                  </a:lnTo>
                  <a:lnTo>
                    <a:pt x="359918" y="477393"/>
                  </a:lnTo>
                  <a:lnTo>
                    <a:pt x="352552" y="477393"/>
                  </a:lnTo>
                  <a:lnTo>
                    <a:pt x="352552" y="459105"/>
                  </a:lnTo>
                  <a:lnTo>
                    <a:pt x="345186" y="459105"/>
                  </a:lnTo>
                  <a:lnTo>
                    <a:pt x="345186" y="451739"/>
                  </a:lnTo>
                  <a:lnTo>
                    <a:pt x="323215" y="451739"/>
                  </a:lnTo>
                  <a:lnTo>
                    <a:pt x="323215" y="415036"/>
                  </a:lnTo>
                  <a:lnTo>
                    <a:pt x="315849" y="415036"/>
                  </a:lnTo>
                  <a:lnTo>
                    <a:pt x="315849" y="389255"/>
                  </a:lnTo>
                  <a:lnTo>
                    <a:pt x="312166" y="389255"/>
                  </a:lnTo>
                  <a:lnTo>
                    <a:pt x="312166" y="367284"/>
                  </a:lnTo>
                  <a:lnTo>
                    <a:pt x="297434" y="367284"/>
                  </a:lnTo>
                  <a:lnTo>
                    <a:pt x="297434" y="345186"/>
                  </a:lnTo>
                  <a:lnTo>
                    <a:pt x="271780" y="345186"/>
                  </a:lnTo>
                  <a:lnTo>
                    <a:pt x="271780" y="319532"/>
                  </a:lnTo>
                  <a:lnTo>
                    <a:pt x="268097" y="319532"/>
                  </a:lnTo>
                  <a:lnTo>
                    <a:pt x="268097" y="297434"/>
                  </a:lnTo>
                  <a:lnTo>
                    <a:pt x="253365" y="297434"/>
                  </a:lnTo>
                  <a:lnTo>
                    <a:pt x="253365" y="264414"/>
                  </a:lnTo>
                  <a:close/>
                </a:path>
                <a:path w="2750820" h="1792604">
                  <a:moveTo>
                    <a:pt x="51435" y="0"/>
                  </a:moveTo>
                  <a:lnTo>
                    <a:pt x="0" y="0"/>
                  </a:lnTo>
                  <a:lnTo>
                    <a:pt x="0" y="135890"/>
                  </a:lnTo>
                  <a:lnTo>
                    <a:pt x="33020" y="135890"/>
                  </a:lnTo>
                  <a:lnTo>
                    <a:pt x="33020" y="224028"/>
                  </a:lnTo>
                  <a:lnTo>
                    <a:pt x="95504" y="224028"/>
                  </a:lnTo>
                  <a:lnTo>
                    <a:pt x="95504" y="264414"/>
                  </a:lnTo>
                  <a:lnTo>
                    <a:pt x="231394" y="264414"/>
                  </a:lnTo>
                  <a:lnTo>
                    <a:pt x="231394" y="246126"/>
                  </a:lnTo>
                  <a:lnTo>
                    <a:pt x="227711" y="246126"/>
                  </a:lnTo>
                  <a:lnTo>
                    <a:pt x="227711" y="227711"/>
                  </a:lnTo>
                  <a:lnTo>
                    <a:pt x="209296" y="227711"/>
                  </a:lnTo>
                  <a:lnTo>
                    <a:pt x="202057" y="220345"/>
                  </a:lnTo>
                  <a:lnTo>
                    <a:pt x="194691" y="212979"/>
                  </a:lnTo>
                  <a:lnTo>
                    <a:pt x="194691" y="194690"/>
                  </a:lnTo>
                  <a:lnTo>
                    <a:pt x="191008" y="194690"/>
                  </a:lnTo>
                  <a:lnTo>
                    <a:pt x="191008" y="124841"/>
                  </a:lnTo>
                  <a:lnTo>
                    <a:pt x="179959" y="124841"/>
                  </a:lnTo>
                  <a:lnTo>
                    <a:pt x="179959" y="113792"/>
                  </a:lnTo>
                  <a:lnTo>
                    <a:pt x="168910" y="113792"/>
                  </a:lnTo>
                  <a:lnTo>
                    <a:pt x="168910" y="95504"/>
                  </a:lnTo>
                  <a:lnTo>
                    <a:pt x="150622" y="95504"/>
                  </a:lnTo>
                  <a:lnTo>
                    <a:pt x="150622" y="88137"/>
                  </a:lnTo>
                  <a:lnTo>
                    <a:pt x="135890" y="88137"/>
                  </a:lnTo>
                  <a:lnTo>
                    <a:pt x="135890" y="66167"/>
                  </a:lnTo>
                  <a:lnTo>
                    <a:pt x="113792" y="66167"/>
                  </a:lnTo>
                  <a:lnTo>
                    <a:pt x="113792" y="58800"/>
                  </a:lnTo>
                  <a:lnTo>
                    <a:pt x="102870" y="58800"/>
                  </a:lnTo>
                  <a:lnTo>
                    <a:pt x="102870" y="47751"/>
                  </a:lnTo>
                  <a:lnTo>
                    <a:pt x="99187" y="47751"/>
                  </a:lnTo>
                  <a:lnTo>
                    <a:pt x="99187" y="29337"/>
                  </a:lnTo>
                  <a:lnTo>
                    <a:pt x="51435" y="29337"/>
                  </a:lnTo>
                  <a:lnTo>
                    <a:pt x="51435" y="0"/>
                  </a:lnTo>
                  <a:close/>
                </a:path>
              </a:pathLst>
            </a:custGeom>
            <a:solidFill>
              <a:srgbClr val="08345A">
                <a:alpha val="30195"/>
              </a:srgbClr>
            </a:solidFill>
          </p:spPr>
          <p:txBody>
            <a:bodyPr wrap="square" lIns="0" tIns="0" rIns="0" bIns="0" rtlCol="0"/>
            <a:lstStyle/>
            <a:p>
              <a:endParaRPr/>
            </a:p>
          </p:txBody>
        </p:sp>
        <p:sp>
          <p:nvSpPr>
            <p:cNvPr id="13" name="object 13"/>
            <p:cNvSpPr/>
            <p:nvPr/>
          </p:nvSpPr>
          <p:spPr>
            <a:xfrm>
              <a:off x="6008369" y="1572006"/>
              <a:ext cx="2771140" cy="1758950"/>
            </a:xfrm>
            <a:custGeom>
              <a:avLst/>
              <a:gdLst/>
              <a:ahLst/>
              <a:cxnLst/>
              <a:rect l="l" t="t" r="r" b="b"/>
              <a:pathLst>
                <a:path w="2771140" h="1758950">
                  <a:moveTo>
                    <a:pt x="2770631" y="1758696"/>
                  </a:moveTo>
                  <a:lnTo>
                    <a:pt x="1332610" y="1758696"/>
                  </a:lnTo>
                  <a:lnTo>
                    <a:pt x="1332610" y="1739138"/>
                  </a:lnTo>
                  <a:lnTo>
                    <a:pt x="1285620" y="1739138"/>
                  </a:lnTo>
                  <a:lnTo>
                    <a:pt x="1285620" y="1692275"/>
                  </a:lnTo>
                  <a:lnTo>
                    <a:pt x="1238757" y="1692275"/>
                  </a:lnTo>
                  <a:lnTo>
                    <a:pt x="1238757" y="1668780"/>
                  </a:lnTo>
                  <a:lnTo>
                    <a:pt x="1176273" y="1668780"/>
                  </a:lnTo>
                  <a:lnTo>
                    <a:pt x="1176273" y="1641475"/>
                  </a:lnTo>
                  <a:lnTo>
                    <a:pt x="1094231" y="1641475"/>
                  </a:lnTo>
                  <a:lnTo>
                    <a:pt x="1094231" y="1629664"/>
                  </a:lnTo>
                  <a:lnTo>
                    <a:pt x="1055115" y="1629664"/>
                  </a:lnTo>
                  <a:lnTo>
                    <a:pt x="1055115" y="1578864"/>
                  </a:lnTo>
                  <a:lnTo>
                    <a:pt x="1012062" y="1578864"/>
                  </a:lnTo>
                  <a:lnTo>
                    <a:pt x="1012062" y="1559433"/>
                  </a:lnTo>
                  <a:lnTo>
                    <a:pt x="988694" y="1559433"/>
                  </a:lnTo>
                  <a:lnTo>
                    <a:pt x="988694" y="1539875"/>
                  </a:lnTo>
                  <a:lnTo>
                    <a:pt x="973073" y="1539875"/>
                  </a:lnTo>
                  <a:lnTo>
                    <a:pt x="973073" y="1508633"/>
                  </a:lnTo>
                  <a:lnTo>
                    <a:pt x="918336" y="1508633"/>
                  </a:lnTo>
                  <a:lnTo>
                    <a:pt x="918336" y="1481201"/>
                  </a:lnTo>
                  <a:lnTo>
                    <a:pt x="887094" y="1481201"/>
                  </a:lnTo>
                  <a:lnTo>
                    <a:pt x="887094" y="1457706"/>
                  </a:lnTo>
                  <a:lnTo>
                    <a:pt x="851915" y="1457706"/>
                  </a:lnTo>
                  <a:lnTo>
                    <a:pt x="851915" y="1434338"/>
                  </a:lnTo>
                  <a:lnTo>
                    <a:pt x="812799" y="1434338"/>
                  </a:lnTo>
                  <a:lnTo>
                    <a:pt x="812799" y="1414780"/>
                  </a:lnTo>
                  <a:lnTo>
                    <a:pt x="808862" y="1418717"/>
                  </a:lnTo>
                  <a:lnTo>
                    <a:pt x="808862" y="1406906"/>
                  </a:lnTo>
                  <a:lnTo>
                    <a:pt x="805052" y="1406906"/>
                  </a:lnTo>
                  <a:lnTo>
                    <a:pt x="805052" y="1399159"/>
                  </a:lnTo>
                  <a:lnTo>
                    <a:pt x="797178" y="1399159"/>
                  </a:lnTo>
                  <a:lnTo>
                    <a:pt x="797178" y="1371727"/>
                  </a:lnTo>
                  <a:lnTo>
                    <a:pt x="758062" y="1371727"/>
                  </a:lnTo>
                  <a:lnTo>
                    <a:pt x="758062" y="1360043"/>
                  </a:lnTo>
                  <a:lnTo>
                    <a:pt x="750315" y="1360043"/>
                  </a:lnTo>
                  <a:lnTo>
                    <a:pt x="750315" y="1317117"/>
                  </a:lnTo>
                  <a:lnTo>
                    <a:pt x="734694" y="1317117"/>
                  </a:lnTo>
                  <a:lnTo>
                    <a:pt x="734694" y="1289685"/>
                  </a:lnTo>
                  <a:lnTo>
                    <a:pt x="726820" y="1281938"/>
                  </a:lnTo>
                  <a:lnTo>
                    <a:pt x="719073" y="1274064"/>
                  </a:lnTo>
                  <a:lnTo>
                    <a:pt x="719073" y="1242822"/>
                  </a:lnTo>
                  <a:lnTo>
                    <a:pt x="695578" y="1219327"/>
                  </a:lnTo>
                  <a:lnTo>
                    <a:pt x="679957" y="1203706"/>
                  </a:lnTo>
                  <a:lnTo>
                    <a:pt x="679957" y="1168527"/>
                  </a:lnTo>
                  <a:lnTo>
                    <a:pt x="660399" y="1168527"/>
                  </a:lnTo>
                  <a:lnTo>
                    <a:pt x="660399" y="1133348"/>
                  </a:lnTo>
                  <a:lnTo>
                    <a:pt x="640841" y="1133348"/>
                  </a:lnTo>
                  <a:lnTo>
                    <a:pt x="640841" y="1094359"/>
                  </a:lnTo>
                  <a:lnTo>
                    <a:pt x="633094" y="1094359"/>
                  </a:lnTo>
                  <a:lnTo>
                    <a:pt x="633094" y="1070864"/>
                  </a:lnTo>
                  <a:lnTo>
                    <a:pt x="625220" y="1070864"/>
                  </a:lnTo>
                  <a:lnTo>
                    <a:pt x="625220" y="1039622"/>
                  </a:lnTo>
                  <a:lnTo>
                    <a:pt x="593978" y="1039622"/>
                  </a:lnTo>
                  <a:lnTo>
                    <a:pt x="593978" y="980948"/>
                  </a:lnTo>
                  <a:lnTo>
                    <a:pt x="554862" y="980948"/>
                  </a:lnTo>
                  <a:lnTo>
                    <a:pt x="554862" y="965327"/>
                  </a:lnTo>
                  <a:lnTo>
                    <a:pt x="527557" y="965327"/>
                  </a:lnTo>
                  <a:lnTo>
                    <a:pt x="527557" y="949706"/>
                  </a:lnTo>
                  <a:lnTo>
                    <a:pt x="523620" y="949706"/>
                  </a:lnTo>
                  <a:lnTo>
                    <a:pt x="523620" y="894969"/>
                  </a:lnTo>
                  <a:lnTo>
                    <a:pt x="500252" y="894969"/>
                  </a:lnTo>
                  <a:lnTo>
                    <a:pt x="500252" y="852043"/>
                  </a:lnTo>
                  <a:lnTo>
                    <a:pt x="488441" y="852043"/>
                  </a:lnTo>
                  <a:lnTo>
                    <a:pt x="488441" y="805053"/>
                  </a:lnTo>
                  <a:lnTo>
                    <a:pt x="457199" y="805053"/>
                  </a:lnTo>
                  <a:lnTo>
                    <a:pt x="457199" y="742569"/>
                  </a:lnTo>
                  <a:lnTo>
                    <a:pt x="453262" y="742569"/>
                  </a:lnTo>
                  <a:lnTo>
                    <a:pt x="453262" y="715264"/>
                  </a:lnTo>
                  <a:lnTo>
                    <a:pt x="398652" y="715264"/>
                  </a:lnTo>
                  <a:lnTo>
                    <a:pt x="398652" y="695706"/>
                  </a:lnTo>
                  <a:lnTo>
                    <a:pt x="394715" y="695706"/>
                  </a:lnTo>
                  <a:lnTo>
                    <a:pt x="394715" y="660527"/>
                  </a:lnTo>
                  <a:lnTo>
                    <a:pt x="386841" y="660527"/>
                  </a:lnTo>
                  <a:lnTo>
                    <a:pt x="386841" y="637032"/>
                  </a:lnTo>
                  <a:lnTo>
                    <a:pt x="375157" y="637032"/>
                  </a:lnTo>
                  <a:lnTo>
                    <a:pt x="375157" y="613537"/>
                  </a:lnTo>
                  <a:lnTo>
                    <a:pt x="359536" y="613537"/>
                  </a:lnTo>
                  <a:lnTo>
                    <a:pt x="359536" y="601853"/>
                  </a:lnTo>
                  <a:lnTo>
                    <a:pt x="343915" y="601853"/>
                  </a:lnTo>
                  <a:lnTo>
                    <a:pt x="343915" y="578358"/>
                  </a:lnTo>
                  <a:lnTo>
                    <a:pt x="324357" y="578358"/>
                  </a:lnTo>
                  <a:lnTo>
                    <a:pt x="324357" y="523748"/>
                  </a:lnTo>
                  <a:lnTo>
                    <a:pt x="304799" y="523748"/>
                  </a:lnTo>
                  <a:lnTo>
                    <a:pt x="304799" y="508127"/>
                  </a:lnTo>
                  <a:lnTo>
                    <a:pt x="297052" y="508127"/>
                  </a:lnTo>
                  <a:lnTo>
                    <a:pt x="297052" y="453390"/>
                  </a:lnTo>
                  <a:lnTo>
                    <a:pt x="261873" y="453390"/>
                  </a:lnTo>
                  <a:lnTo>
                    <a:pt x="261873" y="414274"/>
                  </a:lnTo>
                  <a:lnTo>
                    <a:pt x="261873" y="410337"/>
                  </a:lnTo>
                  <a:lnTo>
                    <a:pt x="261873" y="394716"/>
                  </a:lnTo>
                  <a:lnTo>
                    <a:pt x="250062" y="394716"/>
                  </a:lnTo>
                  <a:lnTo>
                    <a:pt x="250062" y="363474"/>
                  </a:lnTo>
                  <a:lnTo>
                    <a:pt x="234441" y="363474"/>
                  </a:lnTo>
                  <a:lnTo>
                    <a:pt x="234441" y="297053"/>
                  </a:lnTo>
                  <a:lnTo>
                    <a:pt x="226694" y="297053"/>
                  </a:lnTo>
                  <a:lnTo>
                    <a:pt x="226694" y="277495"/>
                  </a:lnTo>
                  <a:lnTo>
                    <a:pt x="218820" y="277495"/>
                  </a:lnTo>
                  <a:lnTo>
                    <a:pt x="218820" y="265811"/>
                  </a:lnTo>
                  <a:lnTo>
                    <a:pt x="211073" y="265811"/>
                  </a:lnTo>
                  <a:lnTo>
                    <a:pt x="211073" y="246253"/>
                  </a:lnTo>
                  <a:lnTo>
                    <a:pt x="207136" y="246253"/>
                  </a:lnTo>
                  <a:lnTo>
                    <a:pt x="207136" y="234442"/>
                  </a:lnTo>
                  <a:lnTo>
                    <a:pt x="199262" y="234442"/>
                  </a:lnTo>
                  <a:lnTo>
                    <a:pt x="199262" y="215011"/>
                  </a:lnTo>
                  <a:lnTo>
                    <a:pt x="187578" y="215011"/>
                  </a:lnTo>
                  <a:lnTo>
                    <a:pt x="187578" y="187579"/>
                  </a:lnTo>
                  <a:lnTo>
                    <a:pt x="171957" y="187579"/>
                  </a:lnTo>
                  <a:lnTo>
                    <a:pt x="171957" y="164084"/>
                  </a:lnTo>
                  <a:lnTo>
                    <a:pt x="144525" y="164084"/>
                  </a:lnTo>
                  <a:lnTo>
                    <a:pt x="144525" y="144653"/>
                  </a:lnTo>
                  <a:lnTo>
                    <a:pt x="125094" y="144653"/>
                  </a:lnTo>
                  <a:lnTo>
                    <a:pt x="125094" y="132842"/>
                  </a:lnTo>
                  <a:lnTo>
                    <a:pt x="121157" y="132842"/>
                  </a:lnTo>
                  <a:lnTo>
                    <a:pt x="121157" y="125095"/>
                  </a:lnTo>
                  <a:lnTo>
                    <a:pt x="113283" y="117221"/>
                  </a:lnTo>
                  <a:lnTo>
                    <a:pt x="74294" y="117221"/>
                  </a:lnTo>
                  <a:lnTo>
                    <a:pt x="74294" y="70358"/>
                  </a:lnTo>
                  <a:lnTo>
                    <a:pt x="62483" y="70358"/>
                  </a:lnTo>
                  <a:lnTo>
                    <a:pt x="62483" y="43053"/>
                  </a:lnTo>
                  <a:lnTo>
                    <a:pt x="23494" y="43053"/>
                  </a:lnTo>
                  <a:lnTo>
                    <a:pt x="23494" y="0"/>
                  </a:lnTo>
                  <a:lnTo>
                    <a:pt x="0" y="0"/>
                  </a:lnTo>
                </a:path>
              </a:pathLst>
            </a:custGeom>
            <a:ln w="19812">
              <a:solidFill>
                <a:srgbClr val="08345A"/>
              </a:solidFill>
            </a:ln>
          </p:spPr>
          <p:txBody>
            <a:bodyPr wrap="square" lIns="0" tIns="0" rIns="0" bIns="0" rtlCol="0"/>
            <a:lstStyle/>
            <a:p>
              <a:endParaRPr/>
            </a:p>
          </p:txBody>
        </p:sp>
        <p:sp>
          <p:nvSpPr>
            <p:cNvPr id="14" name="object 14"/>
            <p:cNvSpPr/>
            <p:nvPr/>
          </p:nvSpPr>
          <p:spPr>
            <a:xfrm>
              <a:off x="6013703" y="1546860"/>
              <a:ext cx="1369060" cy="1775460"/>
            </a:xfrm>
            <a:custGeom>
              <a:avLst/>
              <a:gdLst/>
              <a:ahLst/>
              <a:cxnLst/>
              <a:rect l="l" t="t" r="r" b="b"/>
              <a:pathLst>
                <a:path w="1369059" h="1775460">
                  <a:moveTo>
                    <a:pt x="114299" y="0"/>
                  </a:moveTo>
                  <a:lnTo>
                    <a:pt x="0" y="0"/>
                  </a:lnTo>
                  <a:lnTo>
                    <a:pt x="0" y="110744"/>
                  </a:lnTo>
                  <a:lnTo>
                    <a:pt x="103631" y="110744"/>
                  </a:lnTo>
                  <a:lnTo>
                    <a:pt x="103631" y="149987"/>
                  </a:lnTo>
                  <a:lnTo>
                    <a:pt x="114299" y="149987"/>
                  </a:lnTo>
                  <a:lnTo>
                    <a:pt x="114299" y="200025"/>
                  </a:lnTo>
                  <a:lnTo>
                    <a:pt x="135762" y="200025"/>
                  </a:lnTo>
                  <a:lnTo>
                    <a:pt x="135762" y="275082"/>
                  </a:lnTo>
                  <a:lnTo>
                    <a:pt x="150113" y="275082"/>
                  </a:lnTo>
                  <a:lnTo>
                    <a:pt x="150113" y="300101"/>
                  </a:lnTo>
                  <a:lnTo>
                    <a:pt x="221487" y="300101"/>
                  </a:lnTo>
                  <a:lnTo>
                    <a:pt x="221487" y="360807"/>
                  </a:lnTo>
                  <a:lnTo>
                    <a:pt x="235838" y="360807"/>
                  </a:lnTo>
                  <a:lnTo>
                    <a:pt x="235838" y="385826"/>
                  </a:lnTo>
                  <a:lnTo>
                    <a:pt x="271525" y="385826"/>
                  </a:lnTo>
                  <a:lnTo>
                    <a:pt x="271525" y="417957"/>
                  </a:lnTo>
                  <a:lnTo>
                    <a:pt x="278764" y="425069"/>
                  </a:lnTo>
                  <a:lnTo>
                    <a:pt x="278764" y="475107"/>
                  </a:lnTo>
                  <a:lnTo>
                    <a:pt x="310895" y="475107"/>
                  </a:lnTo>
                  <a:lnTo>
                    <a:pt x="310895" y="539369"/>
                  </a:lnTo>
                  <a:lnTo>
                    <a:pt x="343026" y="539369"/>
                  </a:lnTo>
                  <a:lnTo>
                    <a:pt x="343026" y="657352"/>
                  </a:lnTo>
                  <a:lnTo>
                    <a:pt x="360933" y="657352"/>
                  </a:lnTo>
                  <a:lnTo>
                    <a:pt x="360933" y="682371"/>
                  </a:lnTo>
                  <a:lnTo>
                    <a:pt x="368045" y="682371"/>
                  </a:lnTo>
                  <a:lnTo>
                    <a:pt x="368045" y="703707"/>
                  </a:lnTo>
                  <a:lnTo>
                    <a:pt x="371601" y="703707"/>
                  </a:lnTo>
                  <a:lnTo>
                    <a:pt x="371601" y="721614"/>
                  </a:lnTo>
                  <a:lnTo>
                    <a:pt x="378713" y="721614"/>
                  </a:lnTo>
                  <a:lnTo>
                    <a:pt x="378713" y="757301"/>
                  </a:lnTo>
                  <a:lnTo>
                    <a:pt x="393064" y="757301"/>
                  </a:lnTo>
                  <a:lnTo>
                    <a:pt x="393064" y="835914"/>
                  </a:lnTo>
                  <a:lnTo>
                    <a:pt x="407288" y="835914"/>
                  </a:lnTo>
                  <a:lnTo>
                    <a:pt x="407288" y="850265"/>
                  </a:lnTo>
                  <a:lnTo>
                    <a:pt x="421639" y="850265"/>
                  </a:lnTo>
                  <a:lnTo>
                    <a:pt x="421639" y="939546"/>
                  </a:lnTo>
                  <a:lnTo>
                    <a:pt x="428751" y="939546"/>
                  </a:lnTo>
                  <a:lnTo>
                    <a:pt x="428751" y="961009"/>
                  </a:lnTo>
                  <a:lnTo>
                    <a:pt x="439546" y="961009"/>
                  </a:lnTo>
                  <a:lnTo>
                    <a:pt x="439546" y="1035939"/>
                  </a:lnTo>
                  <a:lnTo>
                    <a:pt x="457326" y="1035939"/>
                  </a:lnTo>
                  <a:lnTo>
                    <a:pt x="457326" y="1050290"/>
                  </a:lnTo>
                  <a:lnTo>
                    <a:pt x="471677" y="1050290"/>
                  </a:lnTo>
                  <a:lnTo>
                    <a:pt x="471677" y="1068197"/>
                  </a:lnTo>
                  <a:lnTo>
                    <a:pt x="510920" y="1068197"/>
                  </a:lnTo>
                  <a:lnTo>
                    <a:pt x="510920" y="1082421"/>
                  </a:lnTo>
                  <a:lnTo>
                    <a:pt x="543179" y="1082421"/>
                  </a:lnTo>
                  <a:lnTo>
                    <a:pt x="543179" y="1161034"/>
                  </a:lnTo>
                  <a:lnTo>
                    <a:pt x="560958" y="1161034"/>
                  </a:lnTo>
                  <a:lnTo>
                    <a:pt x="560958" y="1175258"/>
                  </a:lnTo>
                  <a:lnTo>
                    <a:pt x="593216" y="1175258"/>
                  </a:lnTo>
                  <a:lnTo>
                    <a:pt x="593216" y="1211072"/>
                  </a:lnTo>
                  <a:lnTo>
                    <a:pt x="618108" y="1211072"/>
                  </a:lnTo>
                  <a:lnTo>
                    <a:pt x="618108" y="1246759"/>
                  </a:lnTo>
                  <a:lnTo>
                    <a:pt x="636015" y="1246759"/>
                  </a:lnTo>
                  <a:lnTo>
                    <a:pt x="636015" y="1311021"/>
                  </a:lnTo>
                  <a:lnTo>
                    <a:pt x="668146" y="1311021"/>
                  </a:lnTo>
                  <a:lnTo>
                    <a:pt x="668146" y="1350391"/>
                  </a:lnTo>
                  <a:lnTo>
                    <a:pt x="682497" y="1350391"/>
                  </a:lnTo>
                  <a:lnTo>
                    <a:pt x="682497" y="1382522"/>
                  </a:lnTo>
                  <a:lnTo>
                    <a:pt x="686053" y="1382522"/>
                  </a:lnTo>
                  <a:lnTo>
                    <a:pt x="686053" y="1411097"/>
                  </a:lnTo>
                  <a:lnTo>
                    <a:pt x="696721" y="1411097"/>
                  </a:lnTo>
                  <a:lnTo>
                    <a:pt x="696721" y="1432560"/>
                  </a:lnTo>
                  <a:lnTo>
                    <a:pt x="714628" y="1432560"/>
                  </a:lnTo>
                  <a:lnTo>
                    <a:pt x="714628" y="1478915"/>
                  </a:lnTo>
                  <a:lnTo>
                    <a:pt x="736091" y="1478915"/>
                  </a:lnTo>
                  <a:lnTo>
                    <a:pt x="736091" y="1539621"/>
                  </a:lnTo>
                  <a:lnTo>
                    <a:pt x="757554" y="1539621"/>
                  </a:lnTo>
                  <a:lnTo>
                    <a:pt x="757554" y="1568323"/>
                  </a:lnTo>
                  <a:lnTo>
                    <a:pt x="771778" y="1568323"/>
                  </a:lnTo>
                  <a:lnTo>
                    <a:pt x="771778" y="1586103"/>
                  </a:lnTo>
                  <a:lnTo>
                    <a:pt x="793241" y="1586103"/>
                  </a:lnTo>
                  <a:lnTo>
                    <a:pt x="793241" y="1611122"/>
                  </a:lnTo>
                  <a:lnTo>
                    <a:pt x="811148" y="1611122"/>
                  </a:lnTo>
                  <a:lnTo>
                    <a:pt x="811148" y="1629029"/>
                  </a:lnTo>
                  <a:lnTo>
                    <a:pt x="821816" y="1629029"/>
                  </a:lnTo>
                  <a:lnTo>
                    <a:pt x="821816" y="1650365"/>
                  </a:lnTo>
                  <a:lnTo>
                    <a:pt x="871854" y="1650365"/>
                  </a:lnTo>
                  <a:lnTo>
                    <a:pt x="871854" y="1661160"/>
                  </a:lnTo>
                  <a:lnTo>
                    <a:pt x="907541" y="1661160"/>
                  </a:lnTo>
                  <a:lnTo>
                    <a:pt x="907541" y="1675384"/>
                  </a:lnTo>
                  <a:lnTo>
                    <a:pt x="979042" y="1675384"/>
                  </a:lnTo>
                  <a:lnTo>
                    <a:pt x="979042" y="1689735"/>
                  </a:lnTo>
                  <a:lnTo>
                    <a:pt x="1004061" y="1689735"/>
                  </a:lnTo>
                  <a:lnTo>
                    <a:pt x="1004061" y="1711198"/>
                  </a:lnTo>
                  <a:lnTo>
                    <a:pt x="1018413" y="1725422"/>
                  </a:lnTo>
                  <a:lnTo>
                    <a:pt x="1068451" y="1725422"/>
                  </a:lnTo>
                  <a:lnTo>
                    <a:pt x="1068451" y="1743329"/>
                  </a:lnTo>
                  <a:lnTo>
                    <a:pt x="1093470" y="1743329"/>
                  </a:lnTo>
                  <a:lnTo>
                    <a:pt x="1093470" y="1775460"/>
                  </a:lnTo>
                  <a:lnTo>
                    <a:pt x="1368552" y="1775460"/>
                  </a:lnTo>
                  <a:lnTo>
                    <a:pt x="1368552" y="1632585"/>
                  </a:lnTo>
                  <a:lnTo>
                    <a:pt x="1336420" y="1632585"/>
                  </a:lnTo>
                  <a:lnTo>
                    <a:pt x="1336420" y="1596898"/>
                  </a:lnTo>
                  <a:lnTo>
                    <a:pt x="1122045" y="1596898"/>
                  </a:lnTo>
                  <a:lnTo>
                    <a:pt x="1122045" y="1575435"/>
                  </a:lnTo>
                  <a:lnTo>
                    <a:pt x="1079119" y="1575435"/>
                  </a:lnTo>
                  <a:lnTo>
                    <a:pt x="1079119" y="1543304"/>
                  </a:lnTo>
                  <a:lnTo>
                    <a:pt x="1068451" y="1543304"/>
                  </a:lnTo>
                  <a:lnTo>
                    <a:pt x="1068451" y="1482471"/>
                  </a:lnTo>
                  <a:lnTo>
                    <a:pt x="1018413" y="1482471"/>
                  </a:lnTo>
                  <a:lnTo>
                    <a:pt x="1018413" y="1457579"/>
                  </a:lnTo>
                  <a:lnTo>
                    <a:pt x="1004061" y="1457579"/>
                  </a:lnTo>
                  <a:lnTo>
                    <a:pt x="1004061" y="1421765"/>
                  </a:lnTo>
                  <a:lnTo>
                    <a:pt x="986154" y="1421765"/>
                  </a:lnTo>
                  <a:lnTo>
                    <a:pt x="986154" y="1393190"/>
                  </a:lnTo>
                  <a:lnTo>
                    <a:pt x="893317" y="1393190"/>
                  </a:lnTo>
                  <a:lnTo>
                    <a:pt x="893317" y="1371727"/>
                  </a:lnTo>
                  <a:lnTo>
                    <a:pt x="850391" y="1371727"/>
                  </a:lnTo>
                  <a:lnTo>
                    <a:pt x="850391" y="1339596"/>
                  </a:lnTo>
                  <a:lnTo>
                    <a:pt x="814704" y="1339596"/>
                  </a:lnTo>
                  <a:lnTo>
                    <a:pt x="814704" y="1307465"/>
                  </a:lnTo>
                  <a:lnTo>
                    <a:pt x="800353" y="1307465"/>
                  </a:lnTo>
                  <a:lnTo>
                    <a:pt x="800353" y="1293241"/>
                  </a:lnTo>
                  <a:lnTo>
                    <a:pt x="789685" y="1293241"/>
                  </a:lnTo>
                  <a:lnTo>
                    <a:pt x="789685" y="1257427"/>
                  </a:lnTo>
                  <a:lnTo>
                    <a:pt x="775334" y="1257427"/>
                  </a:lnTo>
                  <a:lnTo>
                    <a:pt x="775334" y="1243203"/>
                  </a:lnTo>
                  <a:lnTo>
                    <a:pt x="764666" y="1243203"/>
                  </a:lnTo>
                  <a:lnTo>
                    <a:pt x="764666" y="1207516"/>
                  </a:lnTo>
                  <a:lnTo>
                    <a:pt x="739647" y="1207516"/>
                  </a:lnTo>
                  <a:lnTo>
                    <a:pt x="739647" y="1114552"/>
                  </a:lnTo>
                  <a:lnTo>
                    <a:pt x="725423" y="1114552"/>
                  </a:lnTo>
                  <a:lnTo>
                    <a:pt x="725423" y="1075309"/>
                  </a:lnTo>
                  <a:lnTo>
                    <a:pt x="707516" y="1075309"/>
                  </a:lnTo>
                  <a:lnTo>
                    <a:pt x="707516" y="1060958"/>
                  </a:lnTo>
                  <a:lnTo>
                    <a:pt x="696721" y="1060958"/>
                  </a:lnTo>
                  <a:lnTo>
                    <a:pt x="696721" y="1025271"/>
                  </a:lnTo>
                  <a:lnTo>
                    <a:pt x="678941" y="1025271"/>
                  </a:lnTo>
                  <a:lnTo>
                    <a:pt x="678941" y="1003808"/>
                  </a:lnTo>
                  <a:lnTo>
                    <a:pt x="664590" y="1003808"/>
                  </a:lnTo>
                  <a:lnTo>
                    <a:pt x="664590" y="982345"/>
                  </a:lnTo>
                  <a:lnTo>
                    <a:pt x="657478" y="982345"/>
                  </a:lnTo>
                  <a:lnTo>
                    <a:pt x="657478" y="932434"/>
                  </a:lnTo>
                  <a:lnTo>
                    <a:pt x="636015" y="932434"/>
                  </a:lnTo>
                  <a:lnTo>
                    <a:pt x="636015" y="860933"/>
                  </a:lnTo>
                  <a:lnTo>
                    <a:pt x="621791" y="860933"/>
                  </a:lnTo>
                  <a:lnTo>
                    <a:pt x="621791" y="832358"/>
                  </a:lnTo>
                  <a:lnTo>
                    <a:pt x="614552" y="832358"/>
                  </a:lnTo>
                  <a:lnTo>
                    <a:pt x="614552" y="821690"/>
                  </a:lnTo>
                  <a:lnTo>
                    <a:pt x="607440" y="814451"/>
                  </a:lnTo>
                  <a:lnTo>
                    <a:pt x="585977" y="814451"/>
                  </a:lnTo>
                  <a:lnTo>
                    <a:pt x="585977" y="782320"/>
                  </a:lnTo>
                  <a:lnTo>
                    <a:pt x="578865" y="782320"/>
                  </a:lnTo>
                  <a:lnTo>
                    <a:pt x="578865" y="764540"/>
                  </a:lnTo>
                  <a:lnTo>
                    <a:pt x="543179" y="764540"/>
                  </a:lnTo>
                  <a:lnTo>
                    <a:pt x="543179" y="743077"/>
                  </a:lnTo>
                  <a:lnTo>
                    <a:pt x="535939" y="743077"/>
                  </a:lnTo>
                  <a:lnTo>
                    <a:pt x="535939" y="696595"/>
                  </a:lnTo>
                  <a:lnTo>
                    <a:pt x="507364" y="696595"/>
                  </a:lnTo>
                  <a:lnTo>
                    <a:pt x="507364" y="671576"/>
                  </a:lnTo>
                  <a:lnTo>
                    <a:pt x="478789" y="671576"/>
                  </a:lnTo>
                  <a:lnTo>
                    <a:pt x="478789" y="646557"/>
                  </a:lnTo>
                  <a:lnTo>
                    <a:pt x="468121" y="646557"/>
                  </a:lnTo>
                  <a:lnTo>
                    <a:pt x="468121" y="625221"/>
                  </a:lnTo>
                  <a:lnTo>
                    <a:pt x="461009" y="625221"/>
                  </a:lnTo>
                  <a:lnTo>
                    <a:pt x="461009" y="610870"/>
                  </a:lnTo>
                  <a:lnTo>
                    <a:pt x="446658" y="610870"/>
                  </a:lnTo>
                  <a:lnTo>
                    <a:pt x="446658" y="592963"/>
                  </a:lnTo>
                  <a:lnTo>
                    <a:pt x="439546" y="592963"/>
                  </a:lnTo>
                  <a:lnTo>
                    <a:pt x="439546" y="575183"/>
                  </a:lnTo>
                  <a:lnTo>
                    <a:pt x="432307" y="575183"/>
                  </a:lnTo>
                  <a:lnTo>
                    <a:pt x="432307" y="546608"/>
                  </a:lnTo>
                  <a:lnTo>
                    <a:pt x="421639" y="546608"/>
                  </a:lnTo>
                  <a:lnTo>
                    <a:pt x="421639" y="478663"/>
                  </a:lnTo>
                  <a:lnTo>
                    <a:pt x="407288" y="478663"/>
                  </a:lnTo>
                  <a:lnTo>
                    <a:pt x="389508" y="460883"/>
                  </a:lnTo>
                  <a:lnTo>
                    <a:pt x="389508" y="410845"/>
                  </a:lnTo>
                  <a:lnTo>
                    <a:pt x="382396" y="410845"/>
                  </a:lnTo>
                  <a:lnTo>
                    <a:pt x="382396" y="392938"/>
                  </a:lnTo>
                  <a:lnTo>
                    <a:pt x="368045" y="392938"/>
                  </a:lnTo>
                  <a:lnTo>
                    <a:pt x="368045" y="367919"/>
                  </a:lnTo>
                  <a:lnTo>
                    <a:pt x="364489" y="364363"/>
                  </a:lnTo>
                  <a:lnTo>
                    <a:pt x="364489" y="346456"/>
                  </a:lnTo>
                  <a:lnTo>
                    <a:pt x="353694" y="346456"/>
                  </a:lnTo>
                  <a:lnTo>
                    <a:pt x="353694" y="321564"/>
                  </a:lnTo>
                  <a:lnTo>
                    <a:pt x="346582" y="314325"/>
                  </a:lnTo>
                  <a:lnTo>
                    <a:pt x="346582" y="267970"/>
                  </a:lnTo>
                  <a:lnTo>
                    <a:pt x="343026" y="264414"/>
                  </a:lnTo>
                  <a:lnTo>
                    <a:pt x="343026" y="232156"/>
                  </a:lnTo>
                  <a:lnTo>
                    <a:pt x="332358" y="232156"/>
                  </a:lnTo>
                  <a:lnTo>
                    <a:pt x="332358" y="217932"/>
                  </a:lnTo>
                  <a:lnTo>
                    <a:pt x="321563" y="217932"/>
                  </a:lnTo>
                  <a:lnTo>
                    <a:pt x="321563" y="203581"/>
                  </a:lnTo>
                  <a:lnTo>
                    <a:pt x="303783" y="203581"/>
                  </a:lnTo>
                  <a:lnTo>
                    <a:pt x="303783" y="185801"/>
                  </a:lnTo>
                  <a:lnTo>
                    <a:pt x="289432" y="185801"/>
                  </a:lnTo>
                  <a:lnTo>
                    <a:pt x="289432" y="160782"/>
                  </a:lnTo>
                  <a:lnTo>
                    <a:pt x="285876" y="160782"/>
                  </a:lnTo>
                  <a:lnTo>
                    <a:pt x="285876" y="146431"/>
                  </a:lnTo>
                  <a:lnTo>
                    <a:pt x="278764" y="146431"/>
                  </a:lnTo>
                  <a:lnTo>
                    <a:pt x="278764" y="121412"/>
                  </a:lnTo>
                  <a:lnTo>
                    <a:pt x="225170" y="121412"/>
                  </a:lnTo>
                  <a:lnTo>
                    <a:pt x="225170" y="78613"/>
                  </a:lnTo>
                  <a:lnTo>
                    <a:pt x="214375" y="78613"/>
                  </a:lnTo>
                  <a:lnTo>
                    <a:pt x="214375" y="60706"/>
                  </a:lnTo>
                  <a:lnTo>
                    <a:pt x="132206" y="60706"/>
                  </a:lnTo>
                  <a:lnTo>
                    <a:pt x="132206" y="14351"/>
                  </a:lnTo>
                  <a:lnTo>
                    <a:pt x="114299" y="14351"/>
                  </a:lnTo>
                  <a:lnTo>
                    <a:pt x="114299" y="0"/>
                  </a:lnTo>
                  <a:close/>
                </a:path>
              </a:pathLst>
            </a:custGeom>
            <a:solidFill>
              <a:srgbClr val="D67623">
                <a:alpha val="30195"/>
              </a:srgbClr>
            </a:solidFill>
          </p:spPr>
          <p:txBody>
            <a:bodyPr wrap="square" lIns="0" tIns="0" rIns="0" bIns="0" rtlCol="0"/>
            <a:lstStyle/>
            <a:p>
              <a:endParaRPr/>
            </a:p>
          </p:txBody>
        </p:sp>
        <p:sp>
          <p:nvSpPr>
            <p:cNvPr id="15" name="object 15"/>
            <p:cNvSpPr/>
            <p:nvPr/>
          </p:nvSpPr>
          <p:spPr>
            <a:xfrm>
              <a:off x="5990081" y="1546098"/>
              <a:ext cx="1384300" cy="1804670"/>
            </a:xfrm>
            <a:custGeom>
              <a:avLst/>
              <a:gdLst/>
              <a:ahLst/>
              <a:cxnLst/>
              <a:rect l="l" t="t" r="r" b="b"/>
              <a:pathLst>
                <a:path w="1384300" h="1804670">
                  <a:moveTo>
                    <a:pt x="0" y="0"/>
                  </a:moveTo>
                  <a:lnTo>
                    <a:pt x="24257" y="0"/>
                  </a:lnTo>
                  <a:lnTo>
                    <a:pt x="24257" y="52577"/>
                  </a:lnTo>
                  <a:lnTo>
                    <a:pt x="121412" y="52577"/>
                  </a:lnTo>
                  <a:lnTo>
                    <a:pt x="121412" y="64769"/>
                  </a:lnTo>
                  <a:lnTo>
                    <a:pt x="129539" y="64769"/>
                  </a:lnTo>
                  <a:lnTo>
                    <a:pt x="129539" y="72771"/>
                  </a:lnTo>
                  <a:lnTo>
                    <a:pt x="137541" y="72771"/>
                  </a:lnTo>
                  <a:lnTo>
                    <a:pt x="137541" y="93091"/>
                  </a:lnTo>
                  <a:lnTo>
                    <a:pt x="149733" y="93091"/>
                  </a:lnTo>
                  <a:lnTo>
                    <a:pt x="149733" y="113284"/>
                  </a:lnTo>
                  <a:lnTo>
                    <a:pt x="153797" y="117348"/>
                  </a:lnTo>
                  <a:lnTo>
                    <a:pt x="153797" y="169926"/>
                  </a:lnTo>
                  <a:lnTo>
                    <a:pt x="169926" y="169926"/>
                  </a:lnTo>
                  <a:lnTo>
                    <a:pt x="169926" y="182118"/>
                  </a:lnTo>
                  <a:lnTo>
                    <a:pt x="230632" y="182118"/>
                  </a:lnTo>
                  <a:lnTo>
                    <a:pt x="230632" y="198247"/>
                  </a:lnTo>
                  <a:lnTo>
                    <a:pt x="238760" y="198247"/>
                  </a:lnTo>
                  <a:lnTo>
                    <a:pt x="238760" y="263017"/>
                  </a:lnTo>
                  <a:lnTo>
                    <a:pt x="303403" y="263017"/>
                  </a:lnTo>
                  <a:lnTo>
                    <a:pt x="303403" y="283210"/>
                  </a:lnTo>
                  <a:lnTo>
                    <a:pt x="311531" y="283210"/>
                  </a:lnTo>
                  <a:lnTo>
                    <a:pt x="311531" y="299339"/>
                  </a:lnTo>
                  <a:lnTo>
                    <a:pt x="315595" y="303403"/>
                  </a:lnTo>
                  <a:lnTo>
                    <a:pt x="315595" y="319659"/>
                  </a:lnTo>
                  <a:lnTo>
                    <a:pt x="319659" y="323723"/>
                  </a:lnTo>
                  <a:lnTo>
                    <a:pt x="319659" y="331724"/>
                  </a:lnTo>
                  <a:lnTo>
                    <a:pt x="327787" y="331724"/>
                  </a:lnTo>
                  <a:lnTo>
                    <a:pt x="327787" y="343916"/>
                  </a:lnTo>
                  <a:lnTo>
                    <a:pt x="335788" y="343916"/>
                  </a:lnTo>
                  <a:lnTo>
                    <a:pt x="335788" y="360045"/>
                  </a:lnTo>
                  <a:lnTo>
                    <a:pt x="347980" y="360045"/>
                  </a:lnTo>
                  <a:lnTo>
                    <a:pt x="347980" y="388366"/>
                  </a:lnTo>
                  <a:lnTo>
                    <a:pt x="356108" y="396494"/>
                  </a:lnTo>
                  <a:lnTo>
                    <a:pt x="356108" y="445008"/>
                  </a:lnTo>
                  <a:lnTo>
                    <a:pt x="376301" y="445008"/>
                  </a:lnTo>
                  <a:lnTo>
                    <a:pt x="376301" y="493522"/>
                  </a:lnTo>
                  <a:lnTo>
                    <a:pt x="376301" y="501650"/>
                  </a:lnTo>
                  <a:lnTo>
                    <a:pt x="380365" y="501650"/>
                  </a:lnTo>
                  <a:lnTo>
                    <a:pt x="380365" y="513842"/>
                  </a:lnTo>
                  <a:lnTo>
                    <a:pt x="380365" y="525907"/>
                  </a:lnTo>
                  <a:lnTo>
                    <a:pt x="384429" y="529971"/>
                  </a:lnTo>
                  <a:lnTo>
                    <a:pt x="384429" y="538099"/>
                  </a:lnTo>
                  <a:lnTo>
                    <a:pt x="392430" y="538099"/>
                  </a:lnTo>
                  <a:lnTo>
                    <a:pt x="392430" y="550164"/>
                  </a:lnTo>
                  <a:lnTo>
                    <a:pt x="400558" y="550164"/>
                  </a:lnTo>
                  <a:lnTo>
                    <a:pt x="400558" y="570484"/>
                  </a:lnTo>
                  <a:lnTo>
                    <a:pt x="404622" y="574548"/>
                  </a:lnTo>
                  <a:lnTo>
                    <a:pt x="404622" y="647319"/>
                  </a:lnTo>
                  <a:lnTo>
                    <a:pt x="441070" y="647319"/>
                  </a:lnTo>
                  <a:lnTo>
                    <a:pt x="441070" y="683768"/>
                  </a:lnTo>
                  <a:lnTo>
                    <a:pt x="445134" y="683768"/>
                  </a:lnTo>
                  <a:lnTo>
                    <a:pt x="445134" y="720090"/>
                  </a:lnTo>
                  <a:lnTo>
                    <a:pt x="449072" y="720090"/>
                  </a:lnTo>
                  <a:lnTo>
                    <a:pt x="449072" y="788924"/>
                  </a:lnTo>
                  <a:lnTo>
                    <a:pt x="465328" y="788924"/>
                  </a:lnTo>
                  <a:lnTo>
                    <a:pt x="465328" y="805053"/>
                  </a:lnTo>
                  <a:lnTo>
                    <a:pt x="473456" y="805053"/>
                  </a:lnTo>
                  <a:lnTo>
                    <a:pt x="473456" y="869822"/>
                  </a:lnTo>
                  <a:lnTo>
                    <a:pt x="493648" y="869822"/>
                  </a:lnTo>
                  <a:lnTo>
                    <a:pt x="493648" y="890016"/>
                  </a:lnTo>
                  <a:lnTo>
                    <a:pt x="530098" y="890016"/>
                  </a:lnTo>
                  <a:lnTo>
                    <a:pt x="530098" y="914400"/>
                  </a:lnTo>
                  <a:lnTo>
                    <a:pt x="554355" y="914400"/>
                  </a:lnTo>
                  <a:lnTo>
                    <a:pt x="554355" y="950722"/>
                  </a:lnTo>
                  <a:lnTo>
                    <a:pt x="558419" y="950722"/>
                  </a:lnTo>
                  <a:lnTo>
                    <a:pt x="558419" y="958850"/>
                  </a:lnTo>
                  <a:lnTo>
                    <a:pt x="562356" y="958850"/>
                  </a:lnTo>
                  <a:lnTo>
                    <a:pt x="570484" y="966978"/>
                  </a:lnTo>
                  <a:lnTo>
                    <a:pt x="570484" y="987171"/>
                  </a:lnTo>
                  <a:lnTo>
                    <a:pt x="602869" y="987171"/>
                  </a:lnTo>
                  <a:lnTo>
                    <a:pt x="602869" y="1007363"/>
                  </a:lnTo>
                  <a:lnTo>
                    <a:pt x="619125" y="1007363"/>
                  </a:lnTo>
                  <a:lnTo>
                    <a:pt x="619125" y="1027684"/>
                  </a:lnTo>
                  <a:lnTo>
                    <a:pt x="635254" y="1027684"/>
                  </a:lnTo>
                  <a:lnTo>
                    <a:pt x="635254" y="1056005"/>
                  </a:lnTo>
                  <a:lnTo>
                    <a:pt x="647446" y="1056005"/>
                  </a:lnTo>
                  <a:lnTo>
                    <a:pt x="647446" y="1084326"/>
                  </a:lnTo>
                  <a:lnTo>
                    <a:pt x="655447" y="1084326"/>
                  </a:lnTo>
                  <a:lnTo>
                    <a:pt x="655447" y="1108583"/>
                  </a:lnTo>
                  <a:lnTo>
                    <a:pt x="663575" y="1108583"/>
                  </a:lnTo>
                  <a:lnTo>
                    <a:pt x="663575" y="1153033"/>
                  </a:lnTo>
                  <a:lnTo>
                    <a:pt x="679704" y="1153033"/>
                  </a:lnTo>
                  <a:lnTo>
                    <a:pt x="679704" y="1189482"/>
                  </a:lnTo>
                  <a:lnTo>
                    <a:pt x="695960" y="1189482"/>
                  </a:lnTo>
                  <a:lnTo>
                    <a:pt x="695960" y="1205611"/>
                  </a:lnTo>
                  <a:lnTo>
                    <a:pt x="695960" y="1225931"/>
                  </a:lnTo>
                  <a:lnTo>
                    <a:pt x="708025" y="1225931"/>
                  </a:lnTo>
                  <a:lnTo>
                    <a:pt x="708025" y="1250188"/>
                  </a:lnTo>
                  <a:lnTo>
                    <a:pt x="728345" y="1250188"/>
                  </a:lnTo>
                  <a:lnTo>
                    <a:pt x="728345" y="1270381"/>
                  </a:lnTo>
                  <a:lnTo>
                    <a:pt x="732409" y="1274445"/>
                  </a:lnTo>
                  <a:lnTo>
                    <a:pt x="732409" y="1286510"/>
                  </a:lnTo>
                  <a:lnTo>
                    <a:pt x="748538" y="1286510"/>
                  </a:lnTo>
                  <a:lnTo>
                    <a:pt x="748538" y="1331087"/>
                  </a:lnTo>
                  <a:lnTo>
                    <a:pt x="768731" y="1331087"/>
                  </a:lnTo>
                  <a:lnTo>
                    <a:pt x="768731" y="1363472"/>
                  </a:lnTo>
                  <a:lnTo>
                    <a:pt x="768731" y="1379601"/>
                  </a:lnTo>
                  <a:lnTo>
                    <a:pt x="776859" y="1379601"/>
                  </a:lnTo>
                  <a:lnTo>
                    <a:pt x="776859" y="1399794"/>
                  </a:lnTo>
                  <a:lnTo>
                    <a:pt x="776859" y="1420114"/>
                  </a:lnTo>
                  <a:lnTo>
                    <a:pt x="784987" y="1420114"/>
                  </a:lnTo>
                  <a:lnTo>
                    <a:pt x="784987" y="1428115"/>
                  </a:lnTo>
                  <a:lnTo>
                    <a:pt x="792988" y="1428115"/>
                  </a:lnTo>
                  <a:lnTo>
                    <a:pt x="792988" y="1456436"/>
                  </a:lnTo>
                  <a:lnTo>
                    <a:pt x="821436" y="1456436"/>
                  </a:lnTo>
                  <a:lnTo>
                    <a:pt x="821436" y="1480693"/>
                  </a:lnTo>
                  <a:lnTo>
                    <a:pt x="829437" y="1488821"/>
                  </a:lnTo>
                  <a:lnTo>
                    <a:pt x="833501" y="1492885"/>
                  </a:lnTo>
                  <a:lnTo>
                    <a:pt x="841629" y="1501013"/>
                  </a:lnTo>
                  <a:lnTo>
                    <a:pt x="841629" y="1525270"/>
                  </a:lnTo>
                  <a:lnTo>
                    <a:pt x="869950" y="1525270"/>
                  </a:lnTo>
                  <a:lnTo>
                    <a:pt x="869950" y="1549527"/>
                  </a:lnTo>
                  <a:lnTo>
                    <a:pt x="918463" y="1549527"/>
                  </a:lnTo>
                  <a:lnTo>
                    <a:pt x="918463" y="1573784"/>
                  </a:lnTo>
                  <a:lnTo>
                    <a:pt x="1015619" y="1573784"/>
                  </a:lnTo>
                  <a:lnTo>
                    <a:pt x="1015619" y="1593977"/>
                  </a:lnTo>
                  <a:lnTo>
                    <a:pt x="1023619" y="1593977"/>
                  </a:lnTo>
                  <a:lnTo>
                    <a:pt x="1023619" y="1618361"/>
                  </a:lnTo>
                  <a:lnTo>
                    <a:pt x="1043940" y="1618361"/>
                  </a:lnTo>
                  <a:lnTo>
                    <a:pt x="1043940" y="1646682"/>
                  </a:lnTo>
                  <a:lnTo>
                    <a:pt x="1084326" y="1646682"/>
                  </a:lnTo>
                  <a:lnTo>
                    <a:pt x="1084326" y="1687068"/>
                  </a:lnTo>
                  <a:lnTo>
                    <a:pt x="1108710" y="1687068"/>
                  </a:lnTo>
                  <a:lnTo>
                    <a:pt x="1108710" y="1703324"/>
                  </a:lnTo>
                  <a:lnTo>
                    <a:pt x="1137031" y="1703324"/>
                  </a:lnTo>
                  <a:lnTo>
                    <a:pt x="1137031" y="1743710"/>
                  </a:lnTo>
                  <a:lnTo>
                    <a:pt x="1355471" y="1743710"/>
                  </a:lnTo>
                  <a:lnTo>
                    <a:pt x="1355471" y="1755902"/>
                  </a:lnTo>
                  <a:lnTo>
                    <a:pt x="1383792" y="1755902"/>
                  </a:lnTo>
                  <a:lnTo>
                    <a:pt x="1383792" y="1804416"/>
                  </a:lnTo>
                </a:path>
              </a:pathLst>
            </a:custGeom>
            <a:ln w="19812">
              <a:solidFill>
                <a:srgbClr val="D67623"/>
              </a:solidFill>
            </a:ln>
          </p:spPr>
          <p:txBody>
            <a:bodyPr wrap="square" lIns="0" tIns="0" rIns="0" bIns="0" rtlCol="0"/>
            <a:lstStyle/>
            <a:p>
              <a:endParaRPr/>
            </a:p>
          </p:txBody>
        </p:sp>
      </p:grpSp>
      <p:sp>
        <p:nvSpPr>
          <p:cNvPr id="16" name="object 16"/>
          <p:cNvSpPr txBox="1"/>
          <p:nvPr/>
        </p:nvSpPr>
        <p:spPr>
          <a:xfrm>
            <a:off x="5796535" y="3249771"/>
            <a:ext cx="95885" cy="166071"/>
          </a:xfrm>
          <a:prstGeom prst="rect">
            <a:avLst/>
          </a:prstGeom>
        </p:spPr>
        <p:txBody>
          <a:bodyPr vert="horz" wrap="square" lIns="0" tIns="12065" rIns="0" bIns="0" rtlCol="0">
            <a:spAutoFit/>
          </a:bodyPr>
          <a:lstStyle/>
          <a:p>
            <a:pPr marL="12700">
              <a:spcBef>
                <a:spcPts val="95"/>
              </a:spcBef>
            </a:pPr>
            <a:r>
              <a:rPr sz="1000" spc="-50">
                <a:latin typeface="Arial"/>
                <a:cs typeface="Arial"/>
              </a:rPr>
              <a:t>0</a:t>
            </a:r>
            <a:endParaRPr sz="1000">
              <a:latin typeface="Arial"/>
              <a:cs typeface="Arial"/>
            </a:endParaRPr>
          </a:p>
        </p:txBody>
      </p:sp>
      <p:sp>
        <p:nvSpPr>
          <p:cNvPr id="17" name="object 17"/>
          <p:cNvSpPr txBox="1"/>
          <p:nvPr/>
        </p:nvSpPr>
        <p:spPr>
          <a:xfrm>
            <a:off x="5725796" y="2798413"/>
            <a:ext cx="165735" cy="166071"/>
          </a:xfrm>
          <a:prstGeom prst="rect">
            <a:avLst/>
          </a:prstGeom>
        </p:spPr>
        <p:txBody>
          <a:bodyPr vert="horz" wrap="square" lIns="0" tIns="12065" rIns="0" bIns="0" rtlCol="0">
            <a:spAutoFit/>
          </a:bodyPr>
          <a:lstStyle/>
          <a:p>
            <a:pPr marL="12700">
              <a:spcBef>
                <a:spcPts val="95"/>
              </a:spcBef>
            </a:pPr>
            <a:r>
              <a:rPr sz="1000" spc="-25">
                <a:latin typeface="Arial"/>
                <a:cs typeface="Arial"/>
              </a:rPr>
              <a:t>25</a:t>
            </a:r>
            <a:endParaRPr sz="1000">
              <a:latin typeface="Arial"/>
              <a:cs typeface="Arial"/>
            </a:endParaRPr>
          </a:p>
        </p:txBody>
      </p:sp>
      <p:sp>
        <p:nvSpPr>
          <p:cNvPr id="18" name="object 18"/>
          <p:cNvSpPr txBox="1"/>
          <p:nvPr/>
        </p:nvSpPr>
        <p:spPr>
          <a:xfrm>
            <a:off x="5725796" y="2347055"/>
            <a:ext cx="165735" cy="166071"/>
          </a:xfrm>
          <a:prstGeom prst="rect">
            <a:avLst/>
          </a:prstGeom>
        </p:spPr>
        <p:txBody>
          <a:bodyPr vert="horz" wrap="square" lIns="0" tIns="12065" rIns="0" bIns="0" rtlCol="0">
            <a:spAutoFit/>
          </a:bodyPr>
          <a:lstStyle/>
          <a:p>
            <a:pPr marL="12700">
              <a:spcBef>
                <a:spcPts val="95"/>
              </a:spcBef>
            </a:pPr>
            <a:r>
              <a:rPr sz="1000" spc="-25">
                <a:latin typeface="Arial"/>
                <a:cs typeface="Arial"/>
              </a:rPr>
              <a:t>50</a:t>
            </a:r>
            <a:endParaRPr sz="1000">
              <a:latin typeface="Arial"/>
              <a:cs typeface="Arial"/>
            </a:endParaRPr>
          </a:p>
        </p:txBody>
      </p:sp>
      <p:sp>
        <p:nvSpPr>
          <p:cNvPr id="19" name="object 19"/>
          <p:cNvSpPr txBox="1"/>
          <p:nvPr/>
        </p:nvSpPr>
        <p:spPr>
          <a:xfrm>
            <a:off x="5725796" y="1895570"/>
            <a:ext cx="165735" cy="166071"/>
          </a:xfrm>
          <a:prstGeom prst="rect">
            <a:avLst/>
          </a:prstGeom>
        </p:spPr>
        <p:txBody>
          <a:bodyPr vert="horz" wrap="square" lIns="0" tIns="12065" rIns="0" bIns="0" rtlCol="0">
            <a:spAutoFit/>
          </a:bodyPr>
          <a:lstStyle/>
          <a:p>
            <a:pPr marL="12700">
              <a:spcBef>
                <a:spcPts val="95"/>
              </a:spcBef>
            </a:pPr>
            <a:r>
              <a:rPr sz="1000" spc="-25">
                <a:latin typeface="Arial"/>
                <a:cs typeface="Arial"/>
              </a:rPr>
              <a:t>75</a:t>
            </a:r>
            <a:endParaRPr sz="1000">
              <a:latin typeface="Arial"/>
              <a:cs typeface="Arial"/>
            </a:endParaRPr>
          </a:p>
        </p:txBody>
      </p:sp>
      <p:sp>
        <p:nvSpPr>
          <p:cNvPr id="20" name="object 20"/>
          <p:cNvSpPr txBox="1"/>
          <p:nvPr/>
        </p:nvSpPr>
        <p:spPr>
          <a:xfrm>
            <a:off x="5655055" y="1444212"/>
            <a:ext cx="237490" cy="166071"/>
          </a:xfrm>
          <a:prstGeom prst="rect">
            <a:avLst/>
          </a:prstGeom>
        </p:spPr>
        <p:txBody>
          <a:bodyPr vert="horz" wrap="square" lIns="0" tIns="12065" rIns="0" bIns="0" rtlCol="0">
            <a:spAutoFit/>
          </a:bodyPr>
          <a:lstStyle/>
          <a:p>
            <a:pPr marL="12700">
              <a:spcBef>
                <a:spcPts val="95"/>
              </a:spcBef>
            </a:pPr>
            <a:r>
              <a:rPr sz="1000" spc="-25">
                <a:latin typeface="Arial"/>
                <a:cs typeface="Arial"/>
              </a:rPr>
              <a:t>100</a:t>
            </a:r>
            <a:endParaRPr sz="1000">
              <a:latin typeface="Arial"/>
              <a:cs typeface="Arial"/>
            </a:endParaRPr>
          </a:p>
        </p:txBody>
      </p:sp>
      <p:sp>
        <p:nvSpPr>
          <p:cNvPr id="21" name="object 21"/>
          <p:cNvSpPr txBox="1"/>
          <p:nvPr/>
        </p:nvSpPr>
        <p:spPr>
          <a:xfrm>
            <a:off x="5940934" y="3401283"/>
            <a:ext cx="95885" cy="166071"/>
          </a:xfrm>
          <a:prstGeom prst="rect">
            <a:avLst/>
          </a:prstGeom>
        </p:spPr>
        <p:txBody>
          <a:bodyPr vert="horz" wrap="square" lIns="0" tIns="12065" rIns="0" bIns="0" rtlCol="0">
            <a:spAutoFit/>
          </a:bodyPr>
          <a:lstStyle/>
          <a:p>
            <a:pPr marL="12700">
              <a:spcBef>
                <a:spcPts val="95"/>
              </a:spcBef>
            </a:pPr>
            <a:r>
              <a:rPr sz="1000" spc="-50">
                <a:latin typeface="Arial"/>
                <a:cs typeface="Arial"/>
              </a:rPr>
              <a:t>0</a:t>
            </a:r>
            <a:endParaRPr sz="1000">
              <a:latin typeface="Arial"/>
              <a:cs typeface="Arial"/>
            </a:endParaRPr>
          </a:p>
        </p:txBody>
      </p:sp>
      <p:sp>
        <p:nvSpPr>
          <p:cNvPr id="22" name="object 22"/>
          <p:cNvSpPr txBox="1"/>
          <p:nvPr/>
        </p:nvSpPr>
        <p:spPr>
          <a:xfrm>
            <a:off x="6600191" y="3401283"/>
            <a:ext cx="165735" cy="166071"/>
          </a:xfrm>
          <a:prstGeom prst="rect">
            <a:avLst/>
          </a:prstGeom>
        </p:spPr>
        <p:txBody>
          <a:bodyPr vert="horz" wrap="square" lIns="0" tIns="12065" rIns="0" bIns="0" rtlCol="0">
            <a:spAutoFit/>
          </a:bodyPr>
          <a:lstStyle/>
          <a:p>
            <a:pPr marL="12700">
              <a:spcBef>
                <a:spcPts val="95"/>
              </a:spcBef>
            </a:pPr>
            <a:r>
              <a:rPr sz="1000" spc="-25">
                <a:latin typeface="Arial"/>
                <a:cs typeface="Arial"/>
              </a:rPr>
              <a:t>10</a:t>
            </a:r>
            <a:endParaRPr sz="1000">
              <a:latin typeface="Arial"/>
              <a:cs typeface="Arial"/>
            </a:endParaRPr>
          </a:p>
        </p:txBody>
      </p:sp>
      <p:sp>
        <p:nvSpPr>
          <p:cNvPr id="23" name="object 23"/>
          <p:cNvSpPr txBox="1"/>
          <p:nvPr/>
        </p:nvSpPr>
        <p:spPr>
          <a:xfrm>
            <a:off x="7022719" y="3401283"/>
            <a:ext cx="638175" cy="348615"/>
          </a:xfrm>
          <a:prstGeom prst="rect">
            <a:avLst/>
          </a:prstGeom>
        </p:spPr>
        <p:txBody>
          <a:bodyPr vert="horz" wrap="square" lIns="0" tIns="12065" rIns="0" bIns="0" rtlCol="0">
            <a:spAutoFit/>
          </a:bodyPr>
          <a:lstStyle/>
          <a:p>
            <a:pPr marL="71755" algn="ctr">
              <a:spcBef>
                <a:spcPts val="95"/>
              </a:spcBef>
            </a:pPr>
            <a:r>
              <a:rPr sz="1000" spc="-25">
                <a:latin typeface="Arial"/>
                <a:cs typeface="Arial"/>
              </a:rPr>
              <a:t>20</a:t>
            </a:r>
            <a:endParaRPr sz="1000">
              <a:latin typeface="Arial"/>
              <a:cs typeface="Arial"/>
            </a:endParaRPr>
          </a:p>
          <a:p>
            <a:pPr algn="ctr">
              <a:spcBef>
                <a:spcPts val="25"/>
              </a:spcBef>
            </a:pPr>
            <a:r>
              <a:rPr sz="1100" b="1">
                <a:latin typeface="Arial"/>
                <a:cs typeface="Arial"/>
              </a:rPr>
              <a:t>Time,</a:t>
            </a:r>
            <a:r>
              <a:rPr sz="1100" b="1" spc="-35">
                <a:latin typeface="Arial"/>
                <a:cs typeface="Arial"/>
              </a:rPr>
              <a:t> </a:t>
            </a:r>
            <a:r>
              <a:rPr sz="1100" b="1" spc="-25">
                <a:latin typeface="Arial"/>
                <a:cs typeface="Arial"/>
              </a:rPr>
              <a:t>mo</a:t>
            </a:r>
            <a:endParaRPr sz="1100">
              <a:latin typeface="Arial"/>
              <a:cs typeface="Arial"/>
            </a:endParaRPr>
          </a:p>
        </p:txBody>
      </p:sp>
      <p:sp>
        <p:nvSpPr>
          <p:cNvPr id="24" name="object 24"/>
          <p:cNvSpPr txBox="1"/>
          <p:nvPr/>
        </p:nvSpPr>
        <p:spPr>
          <a:xfrm>
            <a:off x="7989190" y="3401283"/>
            <a:ext cx="165735" cy="166071"/>
          </a:xfrm>
          <a:prstGeom prst="rect">
            <a:avLst/>
          </a:prstGeom>
        </p:spPr>
        <p:txBody>
          <a:bodyPr vert="horz" wrap="square" lIns="0" tIns="12065" rIns="0" bIns="0" rtlCol="0">
            <a:spAutoFit/>
          </a:bodyPr>
          <a:lstStyle/>
          <a:p>
            <a:pPr marL="12700">
              <a:spcBef>
                <a:spcPts val="95"/>
              </a:spcBef>
            </a:pPr>
            <a:r>
              <a:rPr sz="1000" spc="-25">
                <a:latin typeface="Arial"/>
                <a:cs typeface="Arial"/>
              </a:rPr>
              <a:t>30</a:t>
            </a:r>
            <a:endParaRPr sz="1000">
              <a:latin typeface="Arial"/>
              <a:cs typeface="Arial"/>
            </a:endParaRPr>
          </a:p>
        </p:txBody>
      </p:sp>
      <p:sp>
        <p:nvSpPr>
          <p:cNvPr id="25" name="object 25"/>
          <p:cNvSpPr txBox="1"/>
          <p:nvPr/>
        </p:nvSpPr>
        <p:spPr>
          <a:xfrm>
            <a:off x="8683880" y="3401283"/>
            <a:ext cx="165735" cy="166071"/>
          </a:xfrm>
          <a:prstGeom prst="rect">
            <a:avLst/>
          </a:prstGeom>
        </p:spPr>
        <p:txBody>
          <a:bodyPr vert="horz" wrap="square" lIns="0" tIns="12065" rIns="0" bIns="0" rtlCol="0">
            <a:spAutoFit/>
          </a:bodyPr>
          <a:lstStyle/>
          <a:p>
            <a:pPr marL="12700">
              <a:spcBef>
                <a:spcPts val="95"/>
              </a:spcBef>
            </a:pPr>
            <a:r>
              <a:rPr sz="1000" spc="-25">
                <a:latin typeface="Arial"/>
                <a:cs typeface="Arial"/>
              </a:rPr>
              <a:t>40</a:t>
            </a:r>
            <a:endParaRPr sz="1000">
              <a:latin typeface="Arial"/>
              <a:cs typeface="Arial"/>
            </a:endParaRPr>
          </a:p>
        </p:txBody>
      </p:sp>
      <p:sp>
        <p:nvSpPr>
          <p:cNvPr id="26" name="object 26"/>
          <p:cNvSpPr txBox="1"/>
          <p:nvPr/>
        </p:nvSpPr>
        <p:spPr>
          <a:xfrm>
            <a:off x="5387668" y="2208214"/>
            <a:ext cx="169277" cy="427355"/>
          </a:xfrm>
          <a:prstGeom prst="rect">
            <a:avLst/>
          </a:prstGeom>
        </p:spPr>
        <p:txBody>
          <a:bodyPr vert="vert270" wrap="square" lIns="0" tIns="0" rIns="0" bIns="0" rtlCol="0">
            <a:spAutoFit/>
          </a:bodyPr>
          <a:lstStyle/>
          <a:p>
            <a:pPr marL="12700"/>
            <a:r>
              <a:rPr sz="1100" b="1">
                <a:latin typeface="Arial"/>
                <a:cs typeface="Arial"/>
              </a:rPr>
              <a:t>OS,</a:t>
            </a:r>
            <a:r>
              <a:rPr sz="1100" b="1" spc="-25">
                <a:latin typeface="Arial"/>
                <a:cs typeface="Arial"/>
              </a:rPr>
              <a:t> </a:t>
            </a:r>
            <a:r>
              <a:rPr sz="1100" b="1" spc="-50">
                <a:latin typeface="Arial"/>
                <a:cs typeface="Arial"/>
              </a:rPr>
              <a:t>%</a:t>
            </a:r>
            <a:endParaRPr sz="1100">
              <a:latin typeface="Arial"/>
              <a:cs typeface="Arial"/>
            </a:endParaRPr>
          </a:p>
        </p:txBody>
      </p:sp>
      <p:sp>
        <p:nvSpPr>
          <p:cNvPr id="27" name="object 27"/>
          <p:cNvSpPr txBox="1"/>
          <p:nvPr/>
        </p:nvSpPr>
        <p:spPr>
          <a:xfrm>
            <a:off x="7074789" y="1616678"/>
            <a:ext cx="1273810" cy="269875"/>
          </a:xfrm>
          <a:prstGeom prst="rect">
            <a:avLst/>
          </a:prstGeom>
        </p:spPr>
        <p:txBody>
          <a:bodyPr vert="horz" wrap="square" lIns="0" tIns="13335" rIns="0" bIns="0" rtlCol="0">
            <a:spAutoFit/>
          </a:bodyPr>
          <a:lstStyle/>
          <a:p>
            <a:pPr marL="12700">
              <a:spcBef>
                <a:spcPts val="105"/>
              </a:spcBef>
            </a:pPr>
            <a:r>
              <a:rPr sz="800" spc="-10">
                <a:latin typeface="Arial"/>
                <a:cs typeface="Arial"/>
              </a:rPr>
              <a:t>Topotecan</a:t>
            </a:r>
            <a:endParaRPr sz="800">
              <a:latin typeface="Arial"/>
              <a:cs typeface="Arial"/>
            </a:endParaRPr>
          </a:p>
          <a:p>
            <a:pPr marL="12700"/>
            <a:r>
              <a:rPr sz="800">
                <a:latin typeface="Arial"/>
                <a:cs typeface="Arial"/>
              </a:rPr>
              <a:t>Combination</a:t>
            </a:r>
            <a:r>
              <a:rPr sz="800" spc="-60">
                <a:latin typeface="Arial"/>
                <a:cs typeface="Arial"/>
              </a:rPr>
              <a:t> </a:t>
            </a:r>
            <a:r>
              <a:rPr sz="800" spc="-10">
                <a:latin typeface="Arial"/>
                <a:cs typeface="Arial"/>
              </a:rPr>
              <a:t>chemotherapy</a:t>
            </a:r>
            <a:endParaRPr sz="800">
              <a:latin typeface="Arial"/>
              <a:cs typeface="Arial"/>
            </a:endParaRPr>
          </a:p>
        </p:txBody>
      </p:sp>
      <p:grpSp>
        <p:nvGrpSpPr>
          <p:cNvPr id="28" name="object 28"/>
          <p:cNvGrpSpPr/>
          <p:nvPr/>
        </p:nvGrpSpPr>
        <p:grpSpPr>
          <a:xfrm>
            <a:off x="6906007" y="1684876"/>
            <a:ext cx="139065" cy="144780"/>
            <a:chOff x="6906006" y="1682495"/>
            <a:chExt cx="139065" cy="144780"/>
          </a:xfrm>
        </p:grpSpPr>
        <p:sp>
          <p:nvSpPr>
            <p:cNvPr id="29" name="object 29"/>
            <p:cNvSpPr/>
            <p:nvPr/>
          </p:nvSpPr>
          <p:spPr>
            <a:xfrm>
              <a:off x="6907530" y="1817369"/>
              <a:ext cx="137160" cy="0"/>
            </a:xfrm>
            <a:custGeom>
              <a:avLst/>
              <a:gdLst/>
              <a:ahLst/>
              <a:cxnLst/>
              <a:rect l="l" t="t" r="r" b="b"/>
              <a:pathLst>
                <a:path w="137159">
                  <a:moveTo>
                    <a:pt x="0" y="0"/>
                  </a:moveTo>
                  <a:lnTo>
                    <a:pt x="137160" y="0"/>
                  </a:lnTo>
                </a:path>
              </a:pathLst>
            </a:custGeom>
            <a:ln w="19812">
              <a:solidFill>
                <a:srgbClr val="D67623"/>
              </a:solidFill>
            </a:ln>
          </p:spPr>
          <p:txBody>
            <a:bodyPr wrap="square" lIns="0" tIns="0" rIns="0" bIns="0" rtlCol="0"/>
            <a:lstStyle/>
            <a:p>
              <a:endParaRPr/>
            </a:p>
          </p:txBody>
        </p:sp>
        <p:sp>
          <p:nvSpPr>
            <p:cNvPr id="30" name="object 30"/>
            <p:cNvSpPr/>
            <p:nvPr/>
          </p:nvSpPr>
          <p:spPr>
            <a:xfrm>
              <a:off x="6906006" y="1692401"/>
              <a:ext cx="137160" cy="0"/>
            </a:xfrm>
            <a:custGeom>
              <a:avLst/>
              <a:gdLst/>
              <a:ahLst/>
              <a:cxnLst/>
              <a:rect l="l" t="t" r="r" b="b"/>
              <a:pathLst>
                <a:path w="137159">
                  <a:moveTo>
                    <a:pt x="0" y="0"/>
                  </a:moveTo>
                  <a:lnTo>
                    <a:pt x="137160" y="0"/>
                  </a:lnTo>
                </a:path>
              </a:pathLst>
            </a:custGeom>
            <a:ln w="19812">
              <a:solidFill>
                <a:srgbClr val="08345A"/>
              </a:solidFill>
            </a:ln>
          </p:spPr>
          <p:txBody>
            <a:bodyPr wrap="square" lIns="0" tIns="0" rIns="0" bIns="0" rtlCol="0"/>
            <a:lstStyle/>
            <a:p>
              <a:endParaRPr/>
            </a:p>
          </p:txBody>
        </p:sp>
      </p:grpSp>
      <p:grpSp>
        <p:nvGrpSpPr>
          <p:cNvPr id="31" name="object 31"/>
          <p:cNvGrpSpPr/>
          <p:nvPr/>
        </p:nvGrpSpPr>
        <p:grpSpPr>
          <a:xfrm>
            <a:off x="1489710" y="1541620"/>
            <a:ext cx="2866390" cy="1852930"/>
            <a:chOff x="1489710" y="1539239"/>
            <a:chExt cx="2866390" cy="1852930"/>
          </a:xfrm>
        </p:grpSpPr>
        <p:sp>
          <p:nvSpPr>
            <p:cNvPr id="32" name="object 32"/>
            <p:cNvSpPr/>
            <p:nvPr/>
          </p:nvSpPr>
          <p:spPr>
            <a:xfrm>
              <a:off x="1527810" y="1549145"/>
              <a:ext cx="0" cy="1804670"/>
            </a:xfrm>
            <a:custGeom>
              <a:avLst/>
              <a:gdLst/>
              <a:ahLst/>
              <a:cxnLst/>
              <a:rect l="l" t="t" r="r" b="b"/>
              <a:pathLst>
                <a:path h="1804670">
                  <a:moveTo>
                    <a:pt x="0" y="1804415"/>
                  </a:moveTo>
                  <a:lnTo>
                    <a:pt x="0" y="0"/>
                  </a:lnTo>
                </a:path>
              </a:pathLst>
            </a:custGeom>
            <a:ln w="19812">
              <a:solidFill>
                <a:srgbClr val="000000"/>
              </a:solidFill>
            </a:ln>
          </p:spPr>
          <p:txBody>
            <a:bodyPr wrap="square" lIns="0" tIns="0" rIns="0" bIns="0" rtlCol="0"/>
            <a:lstStyle/>
            <a:p>
              <a:endParaRPr/>
            </a:p>
          </p:txBody>
        </p:sp>
        <p:sp>
          <p:nvSpPr>
            <p:cNvPr id="33" name="object 33"/>
            <p:cNvSpPr/>
            <p:nvPr/>
          </p:nvSpPr>
          <p:spPr>
            <a:xfrm>
              <a:off x="1489710" y="1549145"/>
              <a:ext cx="38100" cy="1804670"/>
            </a:xfrm>
            <a:custGeom>
              <a:avLst/>
              <a:gdLst/>
              <a:ahLst/>
              <a:cxnLst/>
              <a:rect l="l" t="t" r="r" b="b"/>
              <a:pathLst>
                <a:path w="38100" h="1804670">
                  <a:moveTo>
                    <a:pt x="0" y="1804415"/>
                  </a:moveTo>
                  <a:lnTo>
                    <a:pt x="38100" y="1804415"/>
                  </a:lnTo>
                </a:path>
                <a:path w="38100" h="1804670">
                  <a:moveTo>
                    <a:pt x="0" y="1353311"/>
                  </a:moveTo>
                  <a:lnTo>
                    <a:pt x="38100" y="1353311"/>
                  </a:lnTo>
                </a:path>
                <a:path w="38100" h="1804670">
                  <a:moveTo>
                    <a:pt x="0" y="902207"/>
                  </a:moveTo>
                  <a:lnTo>
                    <a:pt x="38100" y="902207"/>
                  </a:lnTo>
                </a:path>
                <a:path w="38100" h="1804670">
                  <a:moveTo>
                    <a:pt x="0" y="451103"/>
                  </a:moveTo>
                  <a:lnTo>
                    <a:pt x="38100" y="451103"/>
                  </a:lnTo>
                </a:path>
                <a:path w="38100" h="1804670">
                  <a:moveTo>
                    <a:pt x="0" y="0"/>
                  </a:moveTo>
                  <a:lnTo>
                    <a:pt x="38100" y="0"/>
                  </a:lnTo>
                </a:path>
              </a:pathLst>
            </a:custGeom>
            <a:ln w="19812">
              <a:solidFill>
                <a:srgbClr val="000000"/>
              </a:solidFill>
            </a:ln>
          </p:spPr>
          <p:txBody>
            <a:bodyPr wrap="square" lIns="0" tIns="0" rIns="0" bIns="0" rtlCol="0"/>
            <a:lstStyle/>
            <a:p>
              <a:endParaRPr/>
            </a:p>
          </p:txBody>
        </p:sp>
        <p:sp>
          <p:nvSpPr>
            <p:cNvPr id="34" name="object 34"/>
            <p:cNvSpPr/>
            <p:nvPr/>
          </p:nvSpPr>
          <p:spPr>
            <a:xfrm>
              <a:off x="1527810" y="3353561"/>
              <a:ext cx="2778760" cy="38100"/>
            </a:xfrm>
            <a:custGeom>
              <a:avLst/>
              <a:gdLst/>
              <a:ahLst/>
              <a:cxnLst/>
              <a:rect l="l" t="t" r="r" b="b"/>
              <a:pathLst>
                <a:path w="2778760" h="38100">
                  <a:moveTo>
                    <a:pt x="0" y="0"/>
                  </a:moveTo>
                  <a:lnTo>
                    <a:pt x="2778252" y="0"/>
                  </a:lnTo>
                </a:path>
                <a:path w="2778760" h="38100">
                  <a:moveTo>
                    <a:pt x="0" y="0"/>
                  </a:moveTo>
                  <a:lnTo>
                    <a:pt x="0" y="38100"/>
                  </a:lnTo>
                </a:path>
                <a:path w="2778760" h="38100">
                  <a:moveTo>
                    <a:pt x="694944" y="0"/>
                  </a:moveTo>
                  <a:lnTo>
                    <a:pt x="694944" y="38100"/>
                  </a:lnTo>
                </a:path>
                <a:path w="2778760" h="38100">
                  <a:moveTo>
                    <a:pt x="1389888" y="0"/>
                  </a:moveTo>
                  <a:lnTo>
                    <a:pt x="1389888" y="38100"/>
                  </a:lnTo>
                </a:path>
                <a:path w="2778760" h="38100">
                  <a:moveTo>
                    <a:pt x="2083308" y="0"/>
                  </a:moveTo>
                  <a:lnTo>
                    <a:pt x="2083308" y="38100"/>
                  </a:lnTo>
                </a:path>
                <a:path w="2778760" h="38100">
                  <a:moveTo>
                    <a:pt x="2778252" y="0"/>
                  </a:moveTo>
                  <a:lnTo>
                    <a:pt x="2778252" y="38100"/>
                  </a:lnTo>
                </a:path>
              </a:pathLst>
            </a:custGeom>
            <a:ln w="19812">
              <a:solidFill>
                <a:srgbClr val="000000"/>
              </a:solidFill>
            </a:ln>
          </p:spPr>
          <p:txBody>
            <a:bodyPr wrap="square" lIns="0" tIns="0" rIns="0" bIns="0" rtlCol="0"/>
            <a:lstStyle/>
            <a:p>
              <a:endParaRPr/>
            </a:p>
          </p:txBody>
        </p:sp>
        <p:sp>
          <p:nvSpPr>
            <p:cNvPr id="35" name="object 35"/>
            <p:cNvSpPr/>
            <p:nvPr/>
          </p:nvSpPr>
          <p:spPr>
            <a:xfrm>
              <a:off x="1577340" y="1558035"/>
              <a:ext cx="2771140" cy="1778000"/>
            </a:xfrm>
            <a:custGeom>
              <a:avLst/>
              <a:gdLst/>
              <a:ahLst/>
              <a:cxnLst/>
              <a:rect l="l" t="t" r="r" b="b"/>
              <a:pathLst>
                <a:path w="2771140" h="1778000">
                  <a:moveTo>
                    <a:pt x="1796795" y="1536700"/>
                  </a:moveTo>
                  <a:lnTo>
                    <a:pt x="1195959" y="1536700"/>
                  </a:lnTo>
                  <a:lnTo>
                    <a:pt x="1195959" y="1587500"/>
                  </a:lnTo>
                  <a:lnTo>
                    <a:pt x="1346835" y="1587500"/>
                  </a:lnTo>
                  <a:lnTo>
                    <a:pt x="1346835" y="1600200"/>
                  </a:lnTo>
                  <a:lnTo>
                    <a:pt x="1409446" y="1600200"/>
                  </a:lnTo>
                  <a:lnTo>
                    <a:pt x="1409446" y="1612900"/>
                  </a:lnTo>
                  <a:lnTo>
                    <a:pt x="1500632" y="1612900"/>
                  </a:lnTo>
                  <a:lnTo>
                    <a:pt x="1509141" y="1625600"/>
                  </a:lnTo>
                  <a:lnTo>
                    <a:pt x="1509141" y="1638300"/>
                  </a:lnTo>
                  <a:lnTo>
                    <a:pt x="1526286" y="1638300"/>
                  </a:lnTo>
                  <a:lnTo>
                    <a:pt x="1526286" y="1663700"/>
                  </a:lnTo>
                  <a:lnTo>
                    <a:pt x="1554734" y="1663700"/>
                  </a:lnTo>
                  <a:lnTo>
                    <a:pt x="1554734" y="1689100"/>
                  </a:lnTo>
                  <a:lnTo>
                    <a:pt x="1623060" y="1689100"/>
                  </a:lnTo>
                  <a:lnTo>
                    <a:pt x="1627318" y="1701800"/>
                  </a:lnTo>
                  <a:lnTo>
                    <a:pt x="1630743" y="1701800"/>
                  </a:lnTo>
                  <a:lnTo>
                    <a:pt x="1635311" y="1714500"/>
                  </a:lnTo>
                  <a:lnTo>
                    <a:pt x="1650619" y="1714500"/>
                  </a:lnTo>
                  <a:lnTo>
                    <a:pt x="1654429" y="1727200"/>
                  </a:lnTo>
                  <a:lnTo>
                    <a:pt x="1688592" y="1727200"/>
                  </a:lnTo>
                  <a:lnTo>
                    <a:pt x="1694815" y="1739900"/>
                  </a:lnTo>
                  <a:lnTo>
                    <a:pt x="1796795" y="1739900"/>
                  </a:lnTo>
                  <a:lnTo>
                    <a:pt x="1796795" y="1752600"/>
                  </a:lnTo>
                  <a:lnTo>
                    <a:pt x="1941957" y="1752600"/>
                  </a:lnTo>
                  <a:lnTo>
                    <a:pt x="1941957" y="1778000"/>
                  </a:lnTo>
                  <a:lnTo>
                    <a:pt x="2770632" y="1778000"/>
                  </a:lnTo>
                  <a:lnTo>
                    <a:pt x="2770632" y="1651000"/>
                  </a:lnTo>
                  <a:lnTo>
                    <a:pt x="2388997" y="1651000"/>
                  </a:lnTo>
                  <a:lnTo>
                    <a:pt x="2388997" y="1625600"/>
                  </a:lnTo>
                  <a:lnTo>
                    <a:pt x="1953387" y="1625600"/>
                  </a:lnTo>
                  <a:lnTo>
                    <a:pt x="1953387" y="1574800"/>
                  </a:lnTo>
                  <a:lnTo>
                    <a:pt x="1796795" y="1574800"/>
                  </a:lnTo>
                  <a:lnTo>
                    <a:pt x="1796795" y="1536700"/>
                  </a:lnTo>
                  <a:close/>
                </a:path>
                <a:path w="2771140" h="1778000">
                  <a:moveTo>
                    <a:pt x="1679956" y="1511300"/>
                  </a:moveTo>
                  <a:lnTo>
                    <a:pt x="1149985" y="1511300"/>
                  </a:lnTo>
                  <a:lnTo>
                    <a:pt x="1151382" y="1524000"/>
                  </a:lnTo>
                  <a:lnTo>
                    <a:pt x="1154176" y="1524000"/>
                  </a:lnTo>
                  <a:lnTo>
                    <a:pt x="1156081" y="1536700"/>
                  </a:lnTo>
                  <a:lnTo>
                    <a:pt x="1679956" y="1536700"/>
                  </a:lnTo>
                  <a:lnTo>
                    <a:pt x="1679956" y="1511300"/>
                  </a:lnTo>
                  <a:close/>
                </a:path>
                <a:path w="2771140" h="1778000">
                  <a:moveTo>
                    <a:pt x="1620266" y="1460500"/>
                  </a:moveTo>
                  <a:lnTo>
                    <a:pt x="1130427" y="1460500"/>
                  </a:lnTo>
                  <a:lnTo>
                    <a:pt x="1137017" y="1485900"/>
                  </a:lnTo>
                  <a:lnTo>
                    <a:pt x="1142607" y="1498600"/>
                  </a:lnTo>
                  <a:lnTo>
                    <a:pt x="1141472" y="1498600"/>
                  </a:lnTo>
                  <a:lnTo>
                    <a:pt x="1147572" y="1511300"/>
                  </a:lnTo>
                  <a:lnTo>
                    <a:pt x="1645793" y="1511300"/>
                  </a:lnTo>
                  <a:lnTo>
                    <a:pt x="1645793" y="1485900"/>
                  </a:lnTo>
                  <a:lnTo>
                    <a:pt x="1620266" y="1485900"/>
                  </a:lnTo>
                  <a:lnTo>
                    <a:pt x="1620266" y="1460500"/>
                  </a:lnTo>
                  <a:close/>
                </a:path>
                <a:path w="2771140" h="1778000">
                  <a:moveTo>
                    <a:pt x="1557528" y="1397000"/>
                  </a:moveTo>
                  <a:lnTo>
                    <a:pt x="1099058" y="1397000"/>
                  </a:lnTo>
                  <a:lnTo>
                    <a:pt x="1104646" y="1409700"/>
                  </a:lnTo>
                  <a:lnTo>
                    <a:pt x="1117473" y="1409700"/>
                  </a:lnTo>
                  <a:lnTo>
                    <a:pt x="1118997" y="1422400"/>
                  </a:lnTo>
                  <a:lnTo>
                    <a:pt x="1124712" y="1422400"/>
                  </a:lnTo>
                  <a:lnTo>
                    <a:pt x="1125954" y="1435100"/>
                  </a:lnTo>
                  <a:lnTo>
                    <a:pt x="1126553" y="1435100"/>
                  </a:lnTo>
                  <a:lnTo>
                    <a:pt x="1126962" y="1447800"/>
                  </a:lnTo>
                  <a:lnTo>
                    <a:pt x="1127633" y="1447800"/>
                  </a:lnTo>
                  <a:lnTo>
                    <a:pt x="1128268" y="1460500"/>
                  </a:lnTo>
                  <a:lnTo>
                    <a:pt x="1557528" y="1460500"/>
                  </a:lnTo>
                  <a:lnTo>
                    <a:pt x="1557528" y="1397000"/>
                  </a:lnTo>
                  <a:close/>
                </a:path>
                <a:path w="2771140" h="1778000">
                  <a:moveTo>
                    <a:pt x="1506347" y="1358900"/>
                  </a:moveTo>
                  <a:lnTo>
                    <a:pt x="1074420" y="1358900"/>
                  </a:lnTo>
                  <a:lnTo>
                    <a:pt x="1074674" y="1371600"/>
                  </a:lnTo>
                  <a:lnTo>
                    <a:pt x="1077595" y="1384300"/>
                  </a:lnTo>
                  <a:lnTo>
                    <a:pt x="1076325" y="1397000"/>
                  </a:lnTo>
                  <a:lnTo>
                    <a:pt x="1506347" y="1397000"/>
                  </a:lnTo>
                  <a:lnTo>
                    <a:pt x="1506347" y="1358900"/>
                  </a:lnTo>
                  <a:close/>
                </a:path>
                <a:path w="2771140" h="1778000">
                  <a:moveTo>
                    <a:pt x="1420876" y="1295400"/>
                  </a:moveTo>
                  <a:lnTo>
                    <a:pt x="1013714" y="1295400"/>
                  </a:lnTo>
                  <a:lnTo>
                    <a:pt x="1013714" y="1308100"/>
                  </a:lnTo>
                  <a:lnTo>
                    <a:pt x="1059307" y="1308100"/>
                  </a:lnTo>
                  <a:lnTo>
                    <a:pt x="1062101" y="1320800"/>
                  </a:lnTo>
                  <a:lnTo>
                    <a:pt x="1065022" y="1333500"/>
                  </a:lnTo>
                  <a:lnTo>
                    <a:pt x="1069848" y="1346200"/>
                  </a:lnTo>
                  <a:lnTo>
                    <a:pt x="1073531" y="1358900"/>
                  </a:lnTo>
                  <a:lnTo>
                    <a:pt x="1494917" y="1358900"/>
                  </a:lnTo>
                  <a:lnTo>
                    <a:pt x="1494917" y="1320800"/>
                  </a:lnTo>
                  <a:lnTo>
                    <a:pt x="1420876" y="1320800"/>
                  </a:lnTo>
                  <a:lnTo>
                    <a:pt x="1420876" y="1295400"/>
                  </a:lnTo>
                  <a:close/>
                </a:path>
                <a:path w="2771140" h="1778000">
                  <a:moveTo>
                    <a:pt x="1349756" y="1270000"/>
                  </a:moveTo>
                  <a:lnTo>
                    <a:pt x="860679" y="1270000"/>
                  </a:lnTo>
                  <a:lnTo>
                    <a:pt x="862711" y="1282700"/>
                  </a:lnTo>
                  <a:lnTo>
                    <a:pt x="877046" y="1282700"/>
                  </a:lnTo>
                  <a:lnTo>
                    <a:pt x="877579" y="1295400"/>
                  </a:lnTo>
                  <a:lnTo>
                    <a:pt x="1349756" y="1295400"/>
                  </a:lnTo>
                  <a:lnTo>
                    <a:pt x="1349756" y="1270000"/>
                  </a:lnTo>
                  <a:close/>
                </a:path>
                <a:path w="2771140" h="1778000">
                  <a:moveTo>
                    <a:pt x="1193038" y="1231900"/>
                  </a:moveTo>
                  <a:lnTo>
                    <a:pt x="825754" y="1231900"/>
                  </a:lnTo>
                  <a:lnTo>
                    <a:pt x="830453" y="1244600"/>
                  </a:lnTo>
                  <a:lnTo>
                    <a:pt x="835787" y="1244600"/>
                  </a:lnTo>
                  <a:lnTo>
                    <a:pt x="841502" y="1257300"/>
                  </a:lnTo>
                  <a:lnTo>
                    <a:pt x="842899" y="1257300"/>
                  </a:lnTo>
                  <a:lnTo>
                    <a:pt x="845947" y="1270000"/>
                  </a:lnTo>
                  <a:lnTo>
                    <a:pt x="1193038" y="1270000"/>
                  </a:lnTo>
                  <a:lnTo>
                    <a:pt x="1193038" y="1231900"/>
                  </a:lnTo>
                  <a:close/>
                </a:path>
                <a:path w="2771140" h="1778000">
                  <a:moveTo>
                    <a:pt x="1139571" y="1143000"/>
                  </a:moveTo>
                  <a:lnTo>
                    <a:pt x="740283" y="1143000"/>
                  </a:lnTo>
                  <a:lnTo>
                    <a:pt x="743204" y="1155700"/>
                  </a:lnTo>
                  <a:lnTo>
                    <a:pt x="745839" y="1181100"/>
                  </a:lnTo>
                  <a:lnTo>
                    <a:pt x="746025" y="1193800"/>
                  </a:lnTo>
                  <a:lnTo>
                    <a:pt x="745998" y="1206500"/>
                  </a:lnTo>
                  <a:lnTo>
                    <a:pt x="780161" y="1206500"/>
                  </a:lnTo>
                  <a:lnTo>
                    <a:pt x="780161" y="1231900"/>
                  </a:lnTo>
                  <a:lnTo>
                    <a:pt x="1144651" y="1231900"/>
                  </a:lnTo>
                  <a:lnTo>
                    <a:pt x="1144651" y="1181100"/>
                  </a:lnTo>
                  <a:lnTo>
                    <a:pt x="1144035" y="1168400"/>
                  </a:lnTo>
                  <a:lnTo>
                    <a:pt x="1143444" y="1168400"/>
                  </a:lnTo>
                  <a:lnTo>
                    <a:pt x="1142757" y="1155700"/>
                  </a:lnTo>
                  <a:lnTo>
                    <a:pt x="1141349" y="1155700"/>
                  </a:lnTo>
                  <a:lnTo>
                    <a:pt x="1139571" y="1143000"/>
                  </a:lnTo>
                  <a:close/>
                </a:path>
                <a:path w="2771140" h="1778000">
                  <a:moveTo>
                    <a:pt x="1136651" y="1130300"/>
                  </a:moveTo>
                  <a:lnTo>
                    <a:pt x="735838" y="1130300"/>
                  </a:lnTo>
                  <a:lnTo>
                    <a:pt x="738378" y="1143000"/>
                  </a:lnTo>
                  <a:lnTo>
                    <a:pt x="1138936" y="1143000"/>
                  </a:lnTo>
                  <a:lnTo>
                    <a:pt x="1136651" y="1130300"/>
                  </a:lnTo>
                  <a:close/>
                </a:path>
                <a:path w="2771140" h="1778000">
                  <a:moveTo>
                    <a:pt x="1135846" y="1117600"/>
                  </a:moveTo>
                  <a:lnTo>
                    <a:pt x="733577" y="1117600"/>
                  </a:lnTo>
                  <a:lnTo>
                    <a:pt x="734568" y="1130300"/>
                  </a:lnTo>
                  <a:lnTo>
                    <a:pt x="1136284" y="1130300"/>
                  </a:lnTo>
                  <a:lnTo>
                    <a:pt x="1135846" y="1117600"/>
                  </a:lnTo>
                  <a:close/>
                </a:path>
                <a:path w="2771140" h="1778000">
                  <a:moveTo>
                    <a:pt x="1132459" y="1104900"/>
                  </a:moveTo>
                  <a:lnTo>
                    <a:pt x="732407" y="1104900"/>
                  </a:lnTo>
                  <a:lnTo>
                    <a:pt x="732932" y="1117600"/>
                  </a:lnTo>
                  <a:lnTo>
                    <a:pt x="1133348" y="1117600"/>
                  </a:lnTo>
                  <a:lnTo>
                    <a:pt x="1132459" y="1104900"/>
                  </a:lnTo>
                  <a:close/>
                </a:path>
                <a:path w="2771140" h="1778000">
                  <a:moveTo>
                    <a:pt x="1121410" y="1079500"/>
                  </a:moveTo>
                  <a:lnTo>
                    <a:pt x="724662" y="1079500"/>
                  </a:lnTo>
                  <a:lnTo>
                    <a:pt x="728472" y="1092200"/>
                  </a:lnTo>
                  <a:lnTo>
                    <a:pt x="731774" y="1104900"/>
                  </a:lnTo>
                  <a:lnTo>
                    <a:pt x="1130427" y="1104900"/>
                  </a:lnTo>
                  <a:lnTo>
                    <a:pt x="1125982" y="1092200"/>
                  </a:lnTo>
                  <a:lnTo>
                    <a:pt x="1123315" y="1092200"/>
                  </a:lnTo>
                  <a:lnTo>
                    <a:pt x="1121410" y="1079500"/>
                  </a:lnTo>
                  <a:close/>
                </a:path>
                <a:path w="2771140" h="1778000">
                  <a:moveTo>
                    <a:pt x="1119012" y="1054100"/>
                  </a:moveTo>
                  <a:lnTo>
                    <a:pt x="714398" y="1054100"/>
                  </a:lnTo>
                  <a:lnTo>
                    <a:pt x="717550" y="1066800"/>
                  </a:lnTo>
                  <a:lnTo>
                    <a:pt x="718439" y="1066800"/>
                  </a:lnTo>
                  <a:lnTo>
                    <a:pt x="718693" y="1079500"/>
                  </a:lnTo>
                  <a:lnTo>
                    <a:pt x="1121918" y="1079500"/>
                  </a:lnTo>
                  <a:lnTo>
                    <a:pt x="1121918" y="1066800"/>
                  </a:lnTo>
                  <a:lnTo>
                    <a:pt x="1119012" y="1054100"/>
                  </a:lnTo>
                  <a:close/>
                </a:path>
                <a:path w="2771140" h="1778000">
                  <a:moveTo>
                    <a:pt x="1115187" y="1041400"/>
                  </a:moveTo>
                  <a:lnTo>
                    <a:pt x="703191" y="1041400"/>
                  </a:lnTo>
                  <a:lnTo>
                    <a:pt x="709199" y="1054100"/>
                  </a:lnTo>
                  <a:lnTo>
                    <a:pt x="1117578" y="1054100"/>
                  </a:lnTo>
                  <a:lnTo>
                    <a:pt x="1115187" y="1041400"/>
                  </a:lnTo>
                  <a:close/>
                </a:path>
                <a:path w="2771140" h="1778000">
                  <a:moveTo>
                    <a:pt x="1113409" y="1028700"/>
                  </a:moveTo>
                  <a:lnTo>
                    <a:pt x="697611" y="1028700"/>
                  </a:lnTo>
                  <a:lnTo>
                    <a:pt x="697611" y="1041400"/>
                  </a:lnTo>
                  <a:lnTo>
                    <a:pt x="1115314" y="1041400"/>
                  </a:lnTo>
                  <a:lnTo>
                    <a:pt x="1113409" y="1028700"/>
                  </a:lnTo>
                  <a:close/>
                </a:path>
                <a:path w="2771140" h="1778000">
                  <a:moveTo>
                    <a:pt x="1077763" y="1016000"/>
                  </a:moveTo>
                  <a:lnTo>
                    <a:pt x="662162" y="1016000"/>
                  </a:lnTo>
                  <a:lnTo>
                    <a:pt x="669163" y="1028700"/>
                  </a:lnTo>
                  <a:lnTo>
                    <a:pt x="1079246" y="1028700"/>
                  </a:lnTo>
                  <a:lnTo>
                    <a:pt x="1077763" y="1016000"/>
                  </a:lnTo>
                  <a:close/>
                </a:path>
                <a:path w="2771140" h="1778000">
                  <a:moveTo>
                    <a:pt x="1074799" y="1003300"/>
                  </a:moveTo>
                  <a:lnTo>
                    <a:pt x="657733" y="1003300"/>
                  </a:lnTo>
                  <a:lnTo>
                    <a:pt x="660447" y="1016000"/>
                  </a:lnTo>
                  <a:lnTo>
                    <a:pt x="1076245" y="1016000"/>
                  </a:lnTo>
                  <a:lnTo>
                    <a:pt x="1074799" y="1003300"/>
                  </a:lnTo>
                  <a:close/>
                </a:path>
                <a:path w="2771140" h="1778000">
                  <a:moveTo>
                    <a:pt x="1070610" y="965200"/>
                  </a:moveTo>
                  <a:lnTo>
                    <a:pt x="626364" y="965200"/>
                  </a:lnTo>
                  <a:lnTo>
                    <a:pt x="629213" y="977900"/>
                  </a:lnTo>
                  <a:lnTo>
                    <a:pt x="636270" y="977900"/>
                  </a:lnTo>
                  <a:lnTo>
                    <a:pt x="636270" y="990600"/>
                  </a:lnTo>
                  <a:lnTo>
                    <a:pt x="643509" y="990600"/>
                  </a:lnTo>
                  <a:lnTo>
                    <a:pt x="648231" y="1003300"/>
                  </a:lnTo>
                  <a:lnTo>
                    <a:pt x="1073531" y="1003300"/>
                  </a:lnTo>
                  <a:lnTo>
                    <a:pt x="1072261" y="990600"/>
                  </a:lnTo>
                  <a:lnTo>
                    <a:pt x="1070610" y="977900"/>
                  </a:lnTo>
                  <a:lnTo>
                    <a:pt x="1070610" y="965200"/>
                  </a:lnTo>
                  <a:close/>
                </a:path>
                <a:path w="2771140" h="1778000">
                  <a:moveTo>
                    <a:pt x="1050671" y="939800"/>
                  </a:moveTo>
                  <a:lnTo>
                    <a:pt x="607980" y="939800"/>
                  </a:lnTo>
                  <a:lnTo>
                    <a:pt x="614299" y="952500"/>
                  </a:lnTo>
                  <a:lnTo>
                    <a:pt x="615442" y="952500"/>
                  </a:lnTo>
                  <a:lnTo>
                    <a:pt x="620268" y="965200"/>
                  </a:lnTo>
                  <a:lnTo>
                    <a:pt x="1050671" y="965200"/>
                  </a:lnTo>
                  <a:lnTo>
                    <a:pt x="1050671" y="939800"/>
                  </a:lnTo>
                  <a:close/>
                </a:path>
                <a:path w="2771140" h="1778000">
                  <a:moveTo>
                    <a:pt x="825754" y="838200"/>
                  </a:moveTo>
                  <a:lnTo>
                    <a:pt x="506857" y="838200"/>
                  </a:lnTo>
                  <a:lnTo>
                    <a:pt x="508889" y="850900"/>
                  </a:lnTo>
                  <a:lnTo>
                    <a:pt x="512572" y="850900"/>
                  </a:lnTo>
                  <a:lnTo>
                    <a:pt x="516391" y="863600"/>
                  </a:lnTo>
                  <a:lnTo>
                    <a:pt x="558038" y="863600"/>
                  </a:lnTo>
                  <a:lnTo>
                    <a:pt x="558038" y="927100"/>
                  </a:lnTo>
                  <a:lnTo>
                    <a:pt x="595122" y="927100"/>
                  </a:lnTo>
                  <a:lnTo>
                    <a:pt x="603726" y="939800"/>
                  </a:lnTo>
                  <a:lnTo>
                    <a:pt x="1007999" y="939800"/>
                  </a:lnTo>
                  <a:lnTo>
                    <a:pt x="1007999" y="914400"/>
                  </a:lnTo>
                  <a:lnTo>
                    <a:pt x="871347" y="914400"/>
                  </a:lnTo>
                  <a:lnTo>
                    <a:pt x="871347" y="889000"/>
                  </a:lnTo>
                  <a:lnTo>
                    <a:pt x="842899" y="889000"/>
                  </a:lnTo>
                  <a:lnTo>
                    <a:pt x="842899" y="876300"/>
                  </a:lnTo>
                  <a:lnTo>
                    <a:pt x="825754" y="876300"/>
                  </a:lnTo>
                  <a:lnTo>
                    <a:pt x="825754" y="838200"/>
                  </a:lnTo>
                  <a:close/>
                </a:path>
                <a:path w="2771140" h="1778000">
                  <a:moveTo>
                    <a:pt x="780161" y="825500"/>
                  </a:moveTo>
                  <a:lnTo>
                    <a:pt x="506857" y="825500"/>
                  </a:lnTo>
                  <a:lnTo>
                    <a:pt x="503936" y="838200"/>
                  </a:lnTo>
                  <a:lnTo>
                    <a:pt x="780161" y="838200"/>
                  </a:lnTo>
                  <a:lnTo>
                    <a:pt x="780161" y="825500"/>
                  </a:lnTo>
                  <a:close/>
                </a:path>
                <a:path w="2771140" h="1778000">
                  <a:moveTo>
                    <a:pt x="745998" y="736600"/>
                  </a:moveTo>
                  <a:lnTo>
                    <a:pt x="427101" y="736600"/>
                  </a:lnTo>
                  <a:lnTo>
                    <a:pt x="427101" y="812800"/>
                  </a:lnTo>
                  <a:lnTo>
                    <a:pt x="464058" y="812800"/>
                  </a:lnTo>
                  <a:lnTo>
                    <a:pt x="464058" y="825500"/>
                  </a:lnTo>
                  <a:lnTo>
                    <a:pt x="740283" y="825500"/>
                  </a:lnTo>
                  <a:lnTo>
                    <a:pt x="740283" y="800100"/>
                  </a:lnTo>
                  <a:lnTo>
                    <a:pt x="745998" y="787400"/>
                  </a:lnTo>
                  <a:lnTo>
                    <a:pt x="745998" y="736600"/>
                  </a:lnTo>
                  <a:close/>
                </a:path>
                <a:path w="2771140" h="1778000">
                  <a:moveTo>
                    <a:pt x="700405" y="660400"/>
                  </a:moveTo>
                  <a:lnTo>
                    <a:pt x="390017" y="660400"/>
                  </a:lnTo>
                  <a:lnTo>
                    <a:pt x="390017" y="711200"/>
                  </a:lnTo>
                  <a:lnTo>
                    <a:pt x="409956" y="711200"/>
                  </a:lnTo>
                  <a:lnTo>
                    <a:pt x="409956" y="736600"/>
                  </a:lnTo>
                  <a:lnTo>
                    <a:pt x="714756" y="736600"/>
                  </a:lnTo>
                  <a:lnTo>
                    <a:pt x="714756" y="698500"/>
                  </a:lnTo>
                  <a:lnTo>
                    <a:pt x="700405" y="698500"/>
                  </a:lnTo>
                  <a:lnTo>
                    <a:pt x="700405" y="660400"/>
                  </a:lnTo>
                  <a:close/>
                </a:path>
                <a:path w="2771140" h="1778000">
                  <a:moveTo>
                    <a:pt x="652653" y="622300"/>
                  </a:moveTo>
                  <a:lnTo>
                    <a:pt x="354006" y="622300"/>
                  </a:lnTo>
                  <a:lnTo>
                    <a:pt x="355854" y="635000"/>
                  </a:lnTo>
                  <a:lnTo>
                    <a:pt x="356997" y="635000"/>
                  </a:lnTo>
                  <a:lnTo>
                    <a:pt x="356362" y="647700"/>
                  </a:lnTo>
                  <a:lnTo>
                    <a:pt x="367284" y="647700"/>
                  </a:lnTo>
                  <a:lnTo>
                    <a:pt x="369443" y="660400"/>
                  </a:lnTo>
                  <a:lnTo>
                    <a:pt x="659082" y="660400"/>
                  </a:lnTo>
                  <a:lnTo>
                    <a:pt x="656177" y="647700"/>
                  </a:lnTo>
                  <a:lnTo>
                    <a:pt x="652653" y="622300"/>
                  </a:lnTo>
                  <a:close/>
                </a:path>
                <a:path w="2771140" h="1778000">
                  <a:moveTo>
                    <a:pt x="635017" y="596900"/>
                  </a:moveTo>
                  <a:lnTo>
                    <a:pt x="344551" y="596900"/>
                  </a:lnTo>
                  <a:lnTo>
                    <a:pt x="347345" y="609600"/>
                  </a:lnTo>
                  <a:lnTo>
                    <a:pt x="352313" y="622300"/>
                  </a:lnTo>
                  <a:lnTo>
                    <a:pt x="649224" y="622300"/>
                  </a:lnTo>
                  <a:lnTo>
                    <a:pt x="645527" y="609600"/>
                  </a:lnTo>
                  <a:lnTo>
                    <a:pt x="637794" y="609600"/>
                  </a:lnTo>
                  <a:lnTo>
                    <a:pt x="635017" y="596900"/>
                  </a:lnTo>
                  <a:close/>
                </a:path>
                <a:path w="2771140" h="1778000">
                  <a:moveTo>
                    <a:pt x="623222" y="571500"/>
                  </a:moveTo>
                  <a:lnTo>
                    <a:pt x="332882" y="571500"/>
                  </a:lnTo>
                  <a:lnTo>
                    <a:pt x="334309" y="584200"/>
                  </a:lnTo>
                  <a:lnTo>
                    <a:pt x="335915" y="596900"/>
                  </a:lnTo>
                  <a:lnTo>
                    <a:pt x="634275" y="596900"/>
                  </a:lnTo>
                  <a:lnTo>
                    <a:pt x="629285" y="584200"/>
                  </a:lnTo>
                  <a:lnTo>
                    <a:pt x="626364" y="584200"/>
                  </a:lnTo>
                  <a:lnTo>
                    <a:pt x="623222" y="571500"/>
                  </a:lnTo>
                  <a:close/>
                </a:path>
                <a:path w="2771140" h="1778000">
                  <a:moveTo>
                    <a:pt x="595193" y="546100"/>
                  </a:moveTo>
                  <a:lnTo>
                    <a:pt x="327665" y="546100"/>
                  </a:lnTo>
                  <a:lnTo>
                    <a:pt x="330327" y="558800"/>
                  </a:lnTo>
                  <a:lnTo>
                    <a:pt x="331575" y="571500"/>
                  </a:lnTo>
                  <a:lnTo>
                    <a:pt x="618474" y="571500"/>
                  </a:lnTo>
                  <a:lnTo>
                    <a:pt x="613415" y="558800"/>
                  </a:lnTo>
                  <a:lnTo>
                    <a:pt x="600837" y="558800"/>
                  </a:lnTo>
                  <a:lnTo>
                    <a:pt x="595193" y="546100"/>
                  </a:lnTo>
                  <a:close/>
                </a:path>
                <a:path w="2771140" h="1778000">
                  <a:moveTo>
                    <a:pt x="419862" y="381000"/>
                  </a:moveTo>
                  <a:lnTo>
                    <a:pt x="304673" y="381000"/>
                  </a:lnTo>
                  <a:lnTo>
                    <a:pt x="305994" y="393700"/>
                  </a:lnTo>
                  <a:lnTo>
                    <a:pt x="307149" y="406400"/>
                  </a:lnTo>
                  <a:lnTo>
                    <a:pt x="308494" y="406400"/>
                  </a:lnTo>
                  <a:lnTo>
                    <a:pt x="310388" y="419100"/>
                  </a:lnTo>
                  <a:lnTo>
                    <a:pt x="314199" y="431800"/>
                  </a:lnTo>
                  <a:lnTo>
                    <a:pt x="316870" y="431800"/>
                  </a:lnTo>
                  <a:lnTo>
                    <a:pt x="318897" y="444500"/>
                  </a:lnTo>
                  <a:lnTo>
                    <a:pt x="320151" y="469900"/>
                  </a:lnTo>
                  <a:lnTo>
                    <a:pt x="320843" y="482600"/>
                  </a:lnTo>
                  <a:lnTo>
                    <a:pt x="321691" y="495300"/>
                  </a:lnTo>
                  <a:lnTo>
                    <a:pt x="322326" y="508000"/>
                  </a:lnTo>
                  <a:lnTo>
                    <a:pt x="323850" y="508000"/>
                  </a:lnTo>
                  <a:lnTo>
                    <a:pt x="324612" y="520700"/>
                  </a:lnTo>
                  <a:lnTo>
                    <a:pt x="327344" y="546100"/>
                  </a:lnTo>
                  <a:lnTo>
                    <a:pt x="560959" y="546100"/>
                  </a:lnTo>
                  <a:lnTo>
                    <a:pt x="560959" y="495300"/>
                  </a:lnTo>
                  <a:lnTo>
                    <a:pt x="509651" y="495300"/>
                  </a:lnTo>
                  <a:lnTo>
                    <a:pt x="509651" y="457200"/>
                  </a:lnTo>
                  <a:lnTo>
                    <a:pt x="461264" y="457200"/>
                  </a:lnTo>
                  <a:lnTo>
                    <a:pt x="461264" y="444500"/>
                  </a:lnTo>
                  <a:lnTo>
                    <a:pt x="427101" y="444500"/>
                  </a:lnTo>
                  <a:lnTo>
                    <a:pt x="427011" y="431800"/>
                  </a:lnTo>
                  <a:lnTo>
                    <a:pt x="426672" y="419100"/>
                  </a:lnTo>
                  <a:lnTo>
                    <a:pt x="425118" y="406400"/>
                  </a:lnTo>
                  <a:lnTo>
                    <a:pt x="421386" y="393700"/>
                  </a:lnTo>
                  <a:lnTo>
                    <a:pt x="419862" y="381000"/>
                  </a:lnTo>
                  <a:close/>
                </a:path>
                <a:path w="2771140" h="1778000">
                  <a:moveTo>
                    <a:pt x="407289" y="368300"/>
                  </a:moveTo>
                  <a:lnTo>
                    <a:pt x="301752" y="368300"/>
                  </a:lnTo>
                  <a:lnTo>
                    <a:pt x="302895" y="381000"/>
                  </a:lnTo>
                  <a:lnTo>
                    <a:pt x="412242" y="381000"/>
                  </a:lnTo>
                  <a:lnTo>
                    <a:pt x="407289" y="368300"/>
                  </a:lnTo>
                  <a:close/>
                </a:path>
                <a:path w="2771140" h="1778000">
                  <a:moveTo>
                    <a:pt x="396240" y="355600"/>
                  </a:moveTo>
                  <a:lnTo>
                    <a:pt x="297688" y="355600"/>
                  </a:lnTo>
                  <a:lnTo>
                    <a:pt x="298958" y="368300"/>
                  </a:lnTo>
                  <a:lnTo>
                    <a:pt x="401066" y="368300"/>
                  </a:lnTo>
                  <a:lnTo>
                    <a:pt x="396240" y="355600"/>
                  </a:lnTo>
                  <a:close/>
                </a:path>
                <a:path w="2771140" h="1778000">
                  <a:moveTo>
                    <a:pt x="354076" y="304800"/>
                  </a:moveTo>
                  <a:lnTo>
                    <a:pt x="281001" y="304800"/>
                  </a:lnTo>
                  <a:lnTo>
                    <a:pt x="287528" y="317500"/>
                  </a:lnTo>
                  <a:lnTo>
                    <a:pt x="293243" y="342900"/>
                  </a:lnTo>
                  <a:lnTo>
                    <a:pt x="296164" y="342900"/>
                  </a:lnTo>
                  <a:lnTo>
                    <a:pt x="297053" y="355600"/>
                  </a:lnTo>
                  <a:lnTo>
                    <a:pt x="390017" y="355600"/>
                  </a:lnTo>
                  <a:lnTo>
                    <a:pt x="390017" y="317500"/>
                  </a:lnTo>
                  <a:lnTo>
                    <a:pt x="359664" y="317500"/>
                  </a:lnTo>
                  <a:lnTo>
                    <a:pt x="354076" y="304800"/>
                  </a:lnTo>
                  <a:close/>
                </a:path>
                <a:path w="2771140" h="1778000">
                  <a:moveTo>
                    <a:pt x="281352" y="312159"/>
                  </a:moveTo>
                  <a:lnTo>
                    <a:pt x="281606" y="317500"/>
                  </a:lnTo>
                  <a:lnTo>
                    <a:pt x="283045" y="317500"/>
                  </a:lnTo>
                  <a:lnTo>
                    <a:pt x="281352" y="312159"/>
                  </a:lnTo>
                  <a:close/>
                </a:path>
                <a:path w="2771140" h="1778000">
                  <a:moveTo>
                    <a:pt x="347345" y="292100"/>
                  </a:moveTo>
                  <a:lnTo>
                    <a:pt x="275463" y="292100"/>
                  </a:lnTo>
                  <a:lnTo>
                    <a:pt x="279019" y="304800"/>
                  </a:lnTo>
                  <a:lnTo>
                    <a:pt x="281352" y="312159"/>
                  </a:lnTo>
                  <a:lnTo>
                    <a:pt x="281001" y="304800"/>
                  </a:lnTo>
                  <a:lnTo>
                    <a:pt x="350266" y="304800"/>
                  </a:lnTo>
                  <a:lnTo>
                    <a:pt x="347345" y="292100"/>
                  </a:lnTo>
                  <a:close/>
                </a:path>
                <a:path w="2771140" h="1778000">
                  <a:moveTo>
                    <a:pt x="341086" y="279400"/>
                  </a:moveTo>
                  <a:lnTo>
                    <a:pt x="263398" y="279400"/>
                  </a:lnTo>
                  <a:lnTo>
                    <a:pt x="272923" y="292100"/>
                  </a:lnTo>
                  <a:lnTo>
                    <a:pt x="344551" y="292100"/>
                  </a:lnTo>
                  <a:lnTo>
                    <a:pt x="341086" y="279400"/>
                  </a:lnTo>
                  <a:close/>
                </a:path>
                <a:path w="2771140" h="1778000">
                  <a:moveTo>
                    <a:pt x="338836" y="266700"/>
                  </a:moveTo>
                  <a:lnTo>
                    <a:pt x="261874" y="266700"/>
                  </a:lnTo>
                  <a:lnTo>
                    <a:pt x="262890" y="279400"/>
                  </a:lnTo>
                  <a:lnTo>
                    <a:pt x="342872" y="279400"/>
                  </a:lnTo>
                  <a:lnTo>
                    <a:pt x="338836" y="266700"/>
                  </a:lnTo>
                  <a:close/>
                </a:path>
                <a:path w="2771140" h="1778000">
                  <a:moveTo>
                    <a:pt x="283591" y="63500"/>
                  </a:moveTo>
                  <a:lnTo>
                    <a:pt x="102489" y="63500"/>
                  </a:lnTo>
                  <a:lnTo>
                    <a:pt x="102489" y="127000"/>
                  </a:lnTo>
                  <a:lnTo>
                    <a:pt x="148082" y="127000"/>
                  </a:lnTo>
                  <a:lnTo>
                    <a:pt x="148082" y="152400"/>
                  </a:lnTo>
                  <a:lnTo>
                    <a:pt x="187960" y="152400"/>
                  </a:lnTo>
                  <a:lnTo>
                    <a:pt x="187960" y="177800"/>
                  </a:lnTo>
                  <a:lnTo>
                    <a:pt x="199263" y="190500"/>
                  </a:lnTo>
                  <a:lnTo>
                    <a:pt x="199263" y="228600"/>
                  </a:lnTo>
                  <a:lnTo>
                    <a:pt x="259080" y="228600"/>
                  </a:lnTo>
                  <a:lnTo>
                    <a:pt x="259677" y="241300"/>
                  </a:lnTo>
                  <a:lnTo>
                    <a:pt x="260143" y="254000"/>
                  </a:lnTo>
                  <a:lnTo>
                    <a:pt x="260776" y="266700"/>
                  </a:lnTo>
                  <a:lnTo>
                    <a:pt x="337058" y="266700"/>
                  </a:lnTo>
                  <a:lnTo>
                    <a:pt x="335026" y="254000"/>
                  </a:lnTo>
                  <a:lnTo>
                    <a:pt x="324612" y="228600"/>
                  </a:lnTo>
                  <a:lnTo>
                    <a:pt x="321691" y="215900"/>
                  </a:lnTo>
                  <a:lnTo>
                    <a:pt x="318897" y="203200"/>
                  </a:lnTo>
                  <a:lnTo>
                    <a:pt x="317013" y="190500"/>
                  </a:lnTo>
                  <a:lnTo>
                    <a:pt x="316023" y="190500"/>
                  </a:lnTo>
                  <a:lnTo>
                    <a:pt x="314342" y="177800"/>
                  </a:lnTo>
                  <a:lnTo>
                    <a:pt x="310388" y="177800"/>
                  </a:lnTo>
                  <a:lnTo>
                    <a:pt x="307467" y="165100"/>
                  </a:lnTo>
                  <a:lnTo>
                    <a:pt x="306806" y="152400"/>
                  </a:lnTo>
                  <a:lnTo>
                    <a:pt x="306085" y="139700"/>
                  </a:lnTo>
                  <a:lnTo>
                    <a:pt x="304627" y="127000"/>
                  </a:lnTo>
                  <a:lnTo>
                    <a:pt x="301752" y="101600"/>
                  </a:lnTo>
                  <a:lnTo>
                    <a:pt x="300228" y="101600"/>
                  </a:lnTo>
                  <a:lnTo>
                    <a:pt x="300355" y="88900"/>
                  </a:lnTo>
                  <a:lnTo>
                    <a:pt x="290068" y="88900"/>
                  </a:lnTo>
                  <a:lnTo>
                    <a:pt x="288377" y="76200"/>
                  </a:lnTo>
                  <a:lnTo>
                    <a:pt x="283718" y="76200"/>
                  </a:lnTo>
                  <a:lnTo>
                    <a:pt x="283591" y="63500"/>
                  </a:lnTo>
                  <a:close/>
                </a:path>
                <a:path w="2771140" h="1778000">
                  <a:moveTo>
                    <a:pt x="182245" y="0"/>
                  </a:moveTo>
                  <a:lnTo>
                    <a:pt x="0" y="0"/>
                  </a:lnTo>
                  <a:lnTo>
                    <a:pt x="5715" y="38100"/>
                  </a:lnTo>
                  <a:lnTo>
                    <a:pt x="59817" y="50800"/>
                  </a:lnTo>
                  <a:lnTo>
                    <a:pt x="59817" y="63500"/>
                  </a:lnTo>
                  <a:lnTo>
                    <a:pt x="278765" y="63500"/>
                  </a:lnTo>
                  <a:lnTo>
                    <a:pt x="270510" y="50800"/>
                  </a:lnTo>
                  <a:lnTo>
                    <a:pt x="266192" y="50800"/>
                  </a:lnTo>
                  <a:lnTo>
                    <a:pt x="264033" y="38100"/>
                  </a:lnTo>
                  <a:lnTo>
                    <a:pt x="253402" y="38100"/>
                  </a:lnTo>
                  <a:lnTo>
                    <a:pt x="249539" y="25400"/>
                  </a:lnTo>
                  <a:lnTo>
                    <a:pt x="199263" y="25400"/>
                  </a:lnTo>
                  <a:lnTo>
                    <a:pt x="182245" y="0"/>
                  </a:lnTo>
                  <a:close/>
                </a:path>
              </a:pathLst>
            </a:custGeom>
            <a:solidFill>
              <a:srgbClr val="08345A">
                <a:alpha val="30195"/>
              </a:srgbClr>
            </a:solidFill>
          </p:spPr>
          <p:txBody>
            <a:bodyPr wrap="square" lIns="0" tIns="0" rIns="0" bIns="0" rtlCol="0"/>
            <a:lstStyle/>
            <a:p>
              <a:endParaRPr/>
            </a:p>
          </p:txBody>
        </p:sp>
        <p:sp>
          <p:nvSpPr>
            <p:cNvPr id="36" name="object 36"/>
            <p:cNvSpPr/>
            <p:nvPr/>
          </p:nvSpPr>
          <p:spPr>
            <a:xfrm>
              <a:off x="1512570" y="1550669"/>
              <a:ext cx="2833370" cy="1789430"/>
            </a:xfrm>
            <a:custGeom>
              <a:avLst/>
              <a:gdLst/>
              <a:ahLst/>
              <a:cxnLst/>
              <a:rect l="l" t="t" r="r" b="b"/>
              <a:pathLst>
                <a:path w="2833370" h="1789429">
                  <a:moveTo>
                    <a:pt x="0" y="0"/>
                  </a:moveTo>
                  <a:lnTo>
                    <a:pt x="68326" y="0"/>
                  </a:lnTo>
                  <a:lnTo>
                    <a:pt x="76835" y="22733"/>
                  </a:lnTo>
                  <a:lnTo>
                    <a:pt x="156591" y="22733"/>
                  </a:lnTo>
                  <a:lnTo>
                    <a:pt x="156591" y="42672"/>
                  </a:lnTo>
                  <a:lnTo>
                    <a:pt x="173736" y="42672"/>
                  </a:lnTo>
                  <a:lnTo>
                    <a:pt x="173736" y="65532"/>
                  </a:lnTo>
                  <a:lnTo>
                    <a:pt x="213614" y="65532"/>
                  </a:lnTo>
                  <a:lnTo>
                    <a:pt x="213614" y="79756"/>
                  </a:lnTo>
                  <a:lnTo>
                    <a:pt x="247777" y="79756"/>
                  </a:lnTo>
                  <a:lnTo>
                    <a:pt x="247777" y="105410"/>
                  </a:lnTo>
                  <a:lnTo>
                    <a:pt x="264795" y="105410"/>
                  </a:lnTo>
                  <a:lnTo>
                    <a:pt x="264795" y="128143"/>
                  </a:lnTo>
                  <a:lnTo>
                    <a:pt x="318897" y="128143"/>
                  </a:lnTo>
                  <a:lnTo>
                    <a:pt x="313182" y="131064"/>
                  </a:lnTo>
                  <a:lnTo>
                    <a:pt x="316103" y="138684"/>
                  </a:lnTo>
                  <a:lnTo>
                    <a:pt x="319024" y="146177"/>
                  </a:lnTo>
                  <a:lnTo>
                    <a:pt x="321691" y="153797"/>
                  </a:lnTo>
                  <a:lnTo>
                    <a:pt x="323723" y="159512"/>
                  </a:lnTo>
                  <a:lnTo>
                    <a:pt x="323215" y="166751"/>
                  </a:lnTo>
                  <a:lnTo>
                    <a:pt x="327406" y="170942"/>
                  </a:lnTo>
                  <a:lnTo>
                    <a:pt x="338836" y="182372"/>
                  </a:lnTo>
                  <a:lnTo>
                    <a:pt x="339725" y="185166"/>
                  </a:lnTo>
                  <a:lnTo>
                    <a:pt x="339598" y="188722"/>
                  </a:lnTo>
                  <a:lnTo>
                    <a:pt x="341630" y="190881"/>
                  </a:lnTo>
                  <a:lnTo>
                    <a:pt x="349051" y="196024"/>
                  </a:lnTo>
                  <a:lnTo>
                    <a:pt x="350234" y="193262"/>
                  </a:lnTo>
                  <a:lnTo>
                    <a:pt x="350702" y="192166"/>
                  </a:lnTo>
                  <a:lnTo>
                    <a:pt x="355981" y="202311"/>
                  </a:lnTo>
                  <a:lnTo>
                    <a:pt x="358265" y="208516"/>
                  </a:lnTo>
                  <a:lnTo>
                    <a:pt x="359489" y="214899"/>
                  </a:lnTo>
                  <a:lnTo>
                    <a:pt x="360356" y="221402"/>
                  </a:lnTo>
                  <a:lnTo>
                    <a:pt x="361569" y="227965"/>
                  </a:lnTo>
                  <a:lnTo>
                    <a:pt x="363093" y="233807"/>
                  </a:lnTo>
                  <a:lnTo>
                    <a:pt x="365379" y="239268"/>
                  </a:lnTo>
                  <a:lnTo>
                    <a:pt x="367284" y="244983"/>
                  </a:lnTo>
                  <a:lnTo>
                    <a:pt x="368300" y="247904"/>
                  </a:lnTo>
                  <a:lnTo>
                    <a:pt x="369570" y="250571"/>
                  </a:lnTo>
                  <a:lnTo>
                    <a:pt x="370205" y="253619"/>
                  </a:lnTo>
                  <a:lnTo>
                    <a:pt x="379603" y="284861"/>
                  </a:lnTo>
                  <a:lnTo>
                    <a:pt x="381508" y="287782"/>
                  </a:lnTo>
                  <a:lnTo>
                    <a:pt x="382524" y="290576"/>
                  </a:lnTo>
                  <a:lnTo>
                    <a:pt x="384048" y="293370"/>
                  </a:lnTo>
                  <a:lnTo>
                    <a:pt x="384429" y="296291"/>
                  </a:lnTo>
                  <a:lnTo>
                    <a:pt x="385187" y="304825"/>
                  </a:lnTo>
                  <a:lnTo>
                    <a:pt x="385540" y="313420"/>
                  </a:lnTo>
                  <a:lnTo>
                    <a:pt x="386036" y="321990"/>
                  </a:lnTo>
                  <a:lnTo>
                    <a:pt x="387223" y="330454"/>
                  </a:lnTo>
                  <a:lnTo>
                    <a:pt x="387858" y="333883"/>
                  </a:lnTo>
                  <a:lnTo>
                    <a:pt x="391033" y="336169"/>
                  </a:lnTo>
                  <a:lnTo>
                    <a:pt x="392938" y="339090"/>
                  </a:lnTo>
                  <a:lnTo>
                    <a:pt x="393827" y="343789"/>
                  </a:lnTo>
                  <a:lnTo>
                    <a:pt x="395351" y="348488"/>
                  </a:lnTo>
                  <a:lnTo>
                    <a:pt x="395732" y="353314"/>
                  </a:lnTo>
                  <a:lnTo>
                    <a:pt x="396599" y="368214"/>
                  </a:lnTo>
                  <a:lnTo>
                    <a:pt x="397144" y="383174"/>
                  </a:lnTo>
                  <a:lnTo>
                    <a:pt x="397714" y="398158"/>
                  </a:lnTo>
                  <a:lnTo>
                    <a:pt x="405257" y="430148"/>
                  </a:lnTo>
                  <a:lnTo>
                    <a:pt x="407162" y="433070"/>
                  </a:lnTo>
                  <a:lnTo>
                    <a:pt x="408178" y="436880"/>
                  </a:lnTo>
                  <a:lnTo>
                    <a:pt x="409194" y="440563"/>
                  </a:lnTo>
                  <a:lnTo>
                    <a:pt x="409956" y="444500"/>
                  </a:lnTo>
                  <a:lnTo>
                    <a:pt x="411098" y="449198"/>
                  </a:lnTo>
                  <a:lnTo>
                    <a:pt x="411734" y="454025"/>
                  </a:lnTo>
                  <a:lnTo>
                    <a:pt x="412877" y="458723"/>
                  </a:lnTo>
                  <a:lnTo>
                    <a:pt x="413639" y="461645"/>
                  </a:lnTo>
                  <a:lnTo>
                    <a:pt x="414147" y="464693"/>
                  </a:lnTo>
                  <a:lnTo>
                    <a:pt x="415670" y="467233"/>
                  </a:lnTo>
                  <a:lnTo>
                    <a:pt x="417068" y="469519"/>
                  </a:lnTo>
                  <a:lnTo>
                    <a:pt x="419734" y="470789"/>
                  </a:lnTo>
                  <a:lnTo>
                    <a:pt x="421386" y="472948"/>
                  </a:lnTo>
                  <a:lnTo>
                    <a:pt x="423545" y="475615"/>
                  </a:lnTo>
                  <a:lnTo>
                    <a:pt x="425195" y="478663"/>
                  </a:lnTo>
                  <a:lnTo>
                    <a:pt x="427101" y="481456"/>
                  </a:lnTo>
                  <a:lnTo>
                    <a:pt x="427990" y="485267"/>
                  </a:lnTo>
                  <a:lnTo>
                    <a:pt x="428879" y="489077"/>
                  </a:lnTo>
                  <a:lnTo>
                    <a:pt x="429895" y="492887"/>
                  </a:lnTo>
                  <a:lnTo>
                    <a:pt x="432315" y="503173"/>
                  </a:lnTo>
                  <a:lnTo>
                    <a:pt x="432974" y="508222"/>
                  </a:lnTo>
                  <a:lnTo>
                    <a:pt x="434252" y="509889"/>
                  </a:lnTo>
                  <a:lnTo>
                    <a:pt x="438531" y="510031"/>
                  </a:lnTo>
                  <a:lnTo>
                    <a:pt x="461264" y="510031"/>
                  </a:lnTo>
                  <a:lnTo>
                    <a:pt x="461264" y="555498"/>
                  </a:lnTo>
                  <a:lnTo>
                    <a:pt x="475488" y="555498"/>
                  </a:lnTo>
                  <a:lnTo>
                    <a:pt x="475488" y="572643"/>
                  </a:lnTo>
                  <a:lnTo>
                    <a:pt x="495427" y="572643"/>
                  </a:lnTo>
                  <a:lnTo>
                    <a:pt x="495427" y="638175"/>
                  </a:lnTo>
                  <a:lnTo>
                    <a:pt x="521081" y="638175"/>
                  </a:lnTo>
                  <a:lnTo>
                    <a:pt x="521081" y="663829"/>
                  </a:lnTo>
                  <a:lnTo>
                    <a:pt x="566674" y="663829"/>
                  </a:lnTo>
                  <a:lnTo>
                    <a:pt x="570357" y="671449"/>
                  </a:lnTo>
                  <a:lnTo>
                    <a:pt x="573913" y="679196"/>
                  </a:lnTo>
                  <a:lnTo>
                    <a:pt x="577977" y="686562"/>
                  </a:lnTo>
                  <a:lnTo>
                    <a:pt x="579628" y="689610"/>
                  </a:lnTo>
                  <a:lnTo>
                    <a:pt x="582930" y="691896"/>
                  </a:lnTo>
                  <a:lnTo>
                    <a:pt x="583692" y="695198"/>
                  </a:lnTo>
                  <a:lnTo>
                    <a:pt x="584835" y="699770"/>
                  </a:lnTo>
                  <a:lnTo>
                    <a:pt x="583692" y="704596"/>
                  </a:lnTo>
                  <a:lnTo>
                    <a:pt x="583692" y="709422"/>
                  </a:lnTo>
                  <a:lnTo>
                    <a:pt x="620776" y="709422"/>
                  </a:lnTo>
                  <a:lnTo>
                    <a:pt x="620776" y="746379"/>
                  </a:lnTo>
                  <a:lnTo>
                    <a:pt x="657733" y="746379"/>
                  </a:lnTo>
                  <a:lnTo>
                    <a:pt x="657733" y="752094"/>
                  </a:lnTo>
                  <a:lnTo>
                    <a:pt x="660429" y="757898"/>
                  </a:lnTo>
                  <a:lnTo>
                    <a:pt x="675259" y="778256"/>
                  </a:lnTo>
                  <a:lnTo>
                    <a:pt x="677672" y="780669"/>
                  </a:lnTo>
                  <a:lnTo>
                    <a:pt x="684680" y="788731"/>
                  </a:lnTo>
                  <a:lnTo>
                    <a:pt x="683355" y="789162"/>
                  </a:lnTo>
                  <a:lnTo>
                    <a:pt x="682744" y="788902"/>
                  </a:lnTo>
                  <a:lnTo>
                    <a:pt x="691896" y="794893"/>
                  </a:lnTo>
                  <a:lnTo>
                    <a:pt x="692912" y="797687"/>
                  </a:lnTo>
                  <a:lnTo>
                    <a:pt x="693420" y="800735"/>
                  </a:lnTo>
                  <a:lnTo>
                    <a:pt x="694817" y="803402"/>
                  </a:lnTo>
                  <a:lnTo>
                    <a:pt x="696341" y="806450"/>
                  </a:lnTo>
                  <a:lnTo>
                    <a:pt x="699008" y="808863"/>
                  </a:lnTo>
                  <a:lnTo>
                    <a:pt x="700405" y="811911"/>
                  </a:lnTo>
                  <a:lnTo>
                    <a:pt x="703673" y="820876"/>
                  </a:lnTo>
                  <a:lnTo>
                    <a:pt x="704929" y="826103"/>
                  </a:lnTo>
                  <a:lnTo>
                    <a:pt x="706780" y="829948"/>
                  </a:lnTo>
                  <a:lnTo>
                    <a:pt x="711835" y="834771"/>
                  </a:lnTo>
                  <a:lnTo>
                    <a:pt x="714502" y="836930"/>
                  </a:lnTo>
                  <a:lnTo>
                    <a:pt x="717550" y="838581"/>
                  </a:lnTo>
                  <a:lnTo>
                    <a:pt x="720344" y="840486"/>
                  </a:lnTo>
                  <a:lnTo>
                    <a:pt x="722249" y="843280"/>
                  </a:lnTo>
                  <a:lnTo>
                    <a:pt x="723773" y="846455"/>
                  </a:lnTo>
                  <a:lnTo>
                    <a:pt x="726059" y="848994"/>
                  </a:lnTo>
                  <a:lnTo>
                    <a:pt x="732915" y="856646"/>
                  </a:lnTo>
                  <a:lnTo>
                    <a:pt x="737473" y="861060"/>
                  </a:lnTo>
                  <a:lnTo>
                    <a:pt x="742007" y="864425"/>
                  </a:lnTo>
                  <a:lnTo>
                    <a:pt x="748792" y="868934"/>
                  </a:lnTo>
                  <a:lnTo>
                    <a:pt x="755318" y="879603"/>
                  </a:lnTo>
                  <a:lnTo>
                    <a:pt x="758047" y="884380"/>
                  </a:lnTo>
                  <a:lnTo>
                    <a:pt x="761132" y="886418"/>
                  </a:lnTo>
                  <a:lnTo>
                    <a:pt x="768731" y="888872"/>
                  </a:lnTo>
                  <a:lnTo>
                    <a:pt x="770636" y="891794"/>
                  </a:lnTo>
                  <a:lnTo>
                    <a:pt x="773303" y="894207"/>
                  </a:lnTo>
                  <a:lnTo>
                    <a:pt x="774446" y="897382"/>
                  </a:lnTo>
                  <a:lnTo>
                    <a:pt x="776224" y="901954"/>
                  </a:lnTo>
                  <a:lnTo>
                    <a:pt x="785957" y="917430"/>
                  </a:lnTo>
                  <a:lnTo>
                    <a:pt x="780161" y="914527"/>
                  </a:lnTo>
                  <a:lnTo>
                    <a:pt x="785876" y="923036"/>
                  </a:lnTo>
                  <a:lnTo>
                    <a:pt x="785876" y="948690"/>
                  </a:lnTo>
                  <a:lnTo>
                    <a:pt x="802894" y="948690"/>
                  </a:lnTo>
                  <a:lnTo>
                    <a:pt x="802894" y="982853"/>
                  </a:lnTo>
                  <a:lnTo>
                    <a:pt x="814324" y="1005713"/>
                  </a:lnTo>
                  <a:lnTo>
                    <a:pt x="814324" y="1045591"/>
                  </a:lnTo>
                  <a:lnTo>
                    <a:pt x="845693" y="1045591"/>
                  </a:lnTo>
                  <a:lnTo>
                    <a:pt x="845693" y="1065530"/>
                  </a:lnTo>
                  <a:lnTo>
                    <a:pt x="888365" y="1065530"/>
                  </a:lnTo>
                  <a:lnTo>
                    <a:pt x="888365" y="1085469"/>
                  </a:lnTo>
                  <a:lnTo>
                    <a:pt x="911097" y="1085469"/>
                  </a:lnTo>
                  <a:lnTo>
                    <a:pt x="911097" y="1108202"/>
                  </a:lnTo>
                  <a:lnTo>
                    <a:pt x="945261" y="1108202"/>
                  </a:lnTo>
                  <a:lnTo>
                    <a:pt x="945261" y="1131062"/>
                  </a:lnTo>
                  <a:lnTo>
                    <a:pt x="1079119" y="1131062"/>
                  </a:lnTo>
                  <a:lnTo>
                    <a:pt x="1079119" y="1153795"/>
                  </a:lnTo>
                  <a:lnTo>
                    <a:pt x="1124712" y="1153795"/>
                  </a:lnTo>
                  <a:lnTo>
                    <a:pt x="1133221" y="1176655"/>
                  </a:lnTo>
                  <a:lnTo>
                    <a:pt x="1133221" y="1219327"/>
                  </a:lnTo>
                  <a:lnTo>
                    <a:pt x="1147445" y="1227963"/>
                  </a:lnTo>
                  <a:lnTo>
                    <a:pt x="1147445" y="1242187"/>
                  </a:lnTo>
                  <a:lnTo>
                    <a:pt x="1184529" y="1242187"/>
                  </a:lnTo>
                  <a:lnTo>
                    <a:pt x="1184529" y="1262126"/>
                  </a:lnTo>
                  <a:lnTo>
                    <a:pt x="1193038" y="1267841"/>
                  </a:lnTo>
                  <a:lnTo>
                    <a:pt x="1193038" y="1330452"/>
                  </a:lnTo>
                  <a:lnTo>
                    <a:pt x="1210183" y="1359027"/>
                  </a:lnTo>
                  <a:lnTo>
                    <a:pt x="1210183" y="1390269"/>
                  </a:lnTo>
                  <a:lnTo>
                    <a:pt x="1224407" y="1418844"/>
                  </a:lnTo>
                  <a:lnTo>
                    <a:pt x="1264285" y="1418844"/>
                  </a:lnTo>
                  <a:lnTo>
                    <a:pt x="1264285" y="1461516"/>
                  </a:lnTo>
                  <a:lnTo>
                    <a:pt x="1409446" y="1461516"/>
                  </a:lnTo>
                  <a:lnTo>
                    <a:pt x="1409446" y="1484376"/>
                  </a:lnTo>
                  <a:lnTo>
                    <a:pt x="1489202" y="1484376"/>
                  </a:lnTo>
                  <a:lnTo>
                    <a:pt x="1489202" y="1512824"/>
                  </a:lnTo>
                  <a:lnTo>
                    <a:pt x="1568831" y="1512824"/>
                  </a:lnTo>
                  <a:lnTo>
                    <a:pt x="1568831" y="1529969"/>
                  </a:lnTo>
                  <a:lnTo>
                    <a:pt x="1583182" y="1529969"/>
                  </a:lnTo>
                  <a:lnTo>
                    <a:pt x="1583182" y="1581150"/>
                  </a:lnTo>
                  <a:lnTo>
                    <a:pt x="1625854" y="1581150"/>
                  </a:lnTo>
                  <a:lnTo>
                    <a:pt x="1625854" y="1618234"/>
                  </a:lnTo>
                  <a:lnTo>
                    <a:pt x="1691386" y="1618234"/>
                  </a:lnTo>
                  <a:lnTo>
                    <a:pt x="1691386" y="1638173"/>
                  </a:lnTo>
                  <a:lnTo>
                    <a:pt x="1714119" y="1638173"/>
                  </a:lnTo>
                  <a:lnTo>
                    <a:pt x="1714119" y="1661033"/>
                  </a:lnTo>
                  <a:lnTo>
                    <a:pt x="1759712" y="1661033"/>
                  </a:lnTo>
                  <a:lnTo>
                    <a:pt x="1759712" y="1689481"/>
                  </a:lnTo>
                  <a:lnTo>
                    <a:pt x="1856486" y="1689481"/>
                  </a:lnTo>
                  <a:lnTo>
                    <a:pt x="1862201" y="1712214"/>
                  </a:lnTo>
                  <a:lnTo>
                    <a:pt x="2018792" y="1712214"/>
                  </a:lnTo>
                  <a:lnTo>
                    <a:pt x="2018792" y="1755013"/>
                  </a:lnTo>
                  <a:lnTo>
                    <a:pt x="2460117" y="1755013"/>
                  </a:lnTo>
                  <a:lnTo>
                    <a:pt x="2460117" y="1772031"/>
                  </a:lnTo>
                  <a:lnTo>
                    <a:pt x="2833116" y="1772031"/>
                  </a:lnTo>
                  <a:lnTo>
                    <a:pt x="2833116" y="1789176"/>
                  </a:lnTo>
                </a:path>
              </a:pathLst>
            </a:custGeom>
            <a:ln w="19811">
              <a:solidFill>
                <a:srgbClr val="08345A"/>
              </a:solidFill>
            </a:ln>
          </p:spPr>
          <p:txBody>
            <a:bodyPr wrap="square" lIns="0" tIns="0" rIns="0" bIns="0" rtlCol="0"/>
            <a:lstStyle/>
            <a:p>
              <a:endParaRPr/>
            </a:p>
          </p:txBody>
        </p:sp>
        <p:sp>
          <p:nvSpPr>
            <p:cNvPr id="37" name="object 37"/>
            <p:cNvSpPr/>
            <p:nvPr/>
          </p:nvSpPr>
          <p:spPr>
            <a:xfrm>
              <a:off x="1511808" y="1551431"/>
              <a:ext cx="2586355" cy="1790700"/>
            </a:xfrm>
            <a:custGeom>
              <a:avLst/>
              <a:gdLst/>
              <a:ahLst/>
              <a:cxnLst/>
              <a:rect l="l" t="t" r="r" b="b"/>
              <a:pathLst>
                <a:path w="2586354" h="1790700">
                  <a:moveTo>
                    <a:pt x="2537841" y="1625600"/>
                  </a:moveTo>
                  <a:lnTo>
                    <a:pt x="1857120" y="1625600"/>
                  </a:lnTo>
                  <a:lnTo>
                    <a:pt x="1859914" y="1638300"/>
                  </a:lnTo>
                  <a:lnTo>
                    <a:pt x="1871345" y="1638300"/>
                  </a:lnTo>
                  <a:lnTo>
                    <a:pt x="1888363" y="1651000"/>
                  </a:lnTo>
                  <a:lnTo>
                    <a:pt x="1899719" y="1663700"/>
                  </a:lnTo>
                  <a:lnTo>
                    <a:pt x="1922526" y="1663700"/>
                  </a:lnTo>
                  <a:lnTo>
                    <a:pt x="1929130" y="1676400"/>
                  </a:lnTo>
                  <a:lnTo>
                    <a:pt x="1945386" y="1676400"/>
                  </a:lnTo>
                  <a:lnTo>
                    <a:pt x="1948180" y="1689100"/>
                  </a:lnTo>
                  <a:lnTo>
                    <a:pt x="2006473" y="1689100"/>
                  </a:lnTo>
                  <a:lnTo>
                    <a:pt x="2010918" y="1701800"/>
                  </a:lnTo>
                  <a:lnTo>
                    <a:pt x="2015744" y="1701800"/>
                  </a:lnTo>
                  <a:lnTo>
                    <a:pt x="2018411" y="1714500"/>
                  </a:lnTo>
                  <a:lnTo>
                    <a:pt x="2022220" y="1727200"/>
                  </a:lnTo>
                  <a:lnTo>
                    <a:pt x="2167509" y="1727200"/>
                  </a:lnTo>
                  <a:lnTo>
                    <a:pt x="2167509" y="1752600"/>
                  </a:lnTo>
                  <a:lnTo>
                    <a:pt x="2267204" y="1752600"/>
                  </a:lnTo>
                  <a:lnTo>
                    <a:pt x="2267204" y="1790700"/>
                  </a:lnTo>
                  <a:lnTo>
                    <a:pt x="2586228" y="1790700"/>
                  </a:lnTo>
                  <a:lnTo>
                    <a:pt x="2586228" y="1651000"/>
                  </a:lnTo>
                  <a:lnTo>
                    <a:pt x="2537841" y="1651000"/>
                  </a:lnTo>
                  <a:lnTo>
                    <a:pt x="2537841" y="1625600"/>
                  </a:lnTo>
                  <a:close/>
                </a:path>
                <a:path w="2586354" h="1790700">
                  <a:moveTo>
                    <a:pt x="2432431" y="1600200"/>
                  </a:moveTo>
                  <a:lnTo>
                    <a:pt x="1829137" y="1600200"/>
                  </a:lnTo>
                  <a:lnTo>
                    <a:pt x="1831467" y="1612900"/>
                  </a:lnTo>
                  <a:lnTo>
                    <a:pt x="1834007" y="1612900"/>
                  </a:lnTo>
                  <a:lnTo>
                    <a:pt x="1838325" y="1625600"/>
                  </a:lnTo>
                  <a:lnTo>
                    <a:pt x="2432431" y="1625600"/>
                  </a:lnTo>
                  <a:lnTo>
                    <a:pt x="2432431" y="1600200"/>
                  </a:lnTo>
                  <a:close/>
                </a:path>
                <a:path w="2586354" h="1790700">
                  <a:moveTo>
                    <a:pt x="2244471" y="1562100"/>
                  </a:moveTo>
                  <a:lnTo>
                    <a:pt x="1804543" y="1562100"/>
                  </a:lnTo>
                  <a:lnTo>
                    <a:pt x="1806134" y="1574800"/>
                  </a:lnTo>
                  <a:lnTo>
                    <a:pt x="1808607" y="1574800"/>
                  </a:lnTo>
                  <a:lnTo>
                    <a:pt x="1817243" y="1587500"/>
                  </a:lnTo>
                  <a:lnTo>
                    <a:pt x="1822573" y="1587500"/>
                  </a:lnTo>
                  <a:lnTo>
                    <a:pt x="1826355" y="1600200"/>
                  </a:lnTo>
                  <a:lnTo>
                    <a:pt x="2244471" y="1600200"/>
                  </a:lnTo>
                  <a:lnTo>
                    <a:pt x="2244471" y="1562100"/>
                  </a:lnTo>
                  <a:close/>
                </a:path>
                <a:path w="2586354" h="1790700">
                  <a:moveTo>
                    <a:pt x="2161794" y="1511300"/>
                  </a:moveTo>
                  <a:lnTo>
                    <a:pt x="1767586" y="1511300"/>
                  </a:lnTo>
                  <a:lnTo>
                    <a:pt x="1771650" y="1524000"/>
                  </a:lnTo>
                  <a:lnTo>
                    <a:pt x="1780883" y="1524000"/>
                  </a:lnTo>
                  <a:lnTo>
                    <a:pt x="1782952" y="1536700"/>
                  </a:lnTo>
                  <a:lnTo>
                    <a:pt x="1788668" y="1549400"/>
                  </a:lnTo>
                  <a:lnTo>
                    <a:pt x="1794383" y="1549400"/>
                  </a:lnTo>
                  <a:lnTo>
                    <a:pt x="1801427" y="1562100"/>
                  </a:lnTo>
                  <a:lnTo>
                    <a:pt x="2215896" y="1562100"/>
                  </a:lnTo>
                  <a:lnTo>
                    <a:pt x="2215896" y="1536700"/>
                  </a:lnTo>
                  <a:lnTo>
                    <a:pt x="2161794" y="1536700"/>
                  </a:lnTo>
                  <a:lnTo>
                    <a:pt x="2161794" y="1511300"/>
                  </a:lnTo>
                  <a:close/>
                </a:path>
                <a:path w="2586354" h="1790700">
                  <a:moveTo>
                    <a:pt x="2079244" y="1485900"/>
                  </a:moveTo>
                  <a:lnTo>
                    <a:pt x="1744980" y="1485900"/>
                  </a:lnTo>
                  <a:lnTo>
                    <a:pt x="1745995" y="1498600"/>
                  </a:lnTo>
                  <a:lnTo>
                    <a:pt x="1756918" y="1498600"/>
                  </a:lnTo>
                  <a:lnTo>
                    <a:pt x="1758314" y="1511300"/>
                  </a:lnTo>
                  <a:lnTo>
                    <a:pt x="2079244" y="1511300"/>
                  </a:lnTo>
                  <a:lnTo>
                    <a:pt x="2079244" y="1485900"/>
                  </a:lnTo>
                  <a:close/>
                </a:path>
                <a:path w="2586354" h="1790700">
                  <a:moveTo>
                    <a:pt x="1985264" y="1435100"/>
                  </a:moveTo>
                  <a:lnTo>
                    <a:pt x="1709420" y="1435100"/>
                  </a:lnTo>
                  <a:lnTo>
                    <a:pt x="1714245" y="1447800"/>
                  </a:lnTo>
                  <a:lnTo>
                    <a:pt x="1717548" y="1447800"/>
                  </a:lnTo>
                  <a:lnTo>
                    <a:pt x="1720469" y="1460500"/>
                  </a:lnTo>
                  <a:lnTo>
                    <a:pt x="1725041" y="1460500"/>
                  </a:lnTo>
                  <a:lnTo>
                    <a:pt x="1733169" y="1473200"/>
                  </a:lnTo>
                  <a:lnTo>
                    <a:pt x="1731391" y="1473200"/>
                  </a:lnTo>
                  <a:lnTo>
                    <a:pt x="1734566" y="1485900"/>
                  </a:lnTo>
                  <a:lnTo>
                    <a:pt x="1993773" y="1485900"/>
                  </a:lnTo>
                  <a:lnTo>
                    <a:pt x="1993773" y="1460500"/>
                  </a:lnTo>
                  <a:lnTo>
                    <a:pt x="1985264" y="1447800"/>
                  </a:lnTo>
                  <a:lnTo>
                    <a:pt x="1985264" y="1435100"/>
                  </a:lnTo>
                  <a:close/>
                </a:path>
                <a:path w="2586354" h="1790700">
                  <a:moveTo>
                    <a:pt x="1888363" y="1397000"/>
                  </a:moveTo>
                  <a:lnTo>
                    <a:pt x="1680464" y="1397000"/>
                  </a:lnTo>
                  <a:lnTo>
                    <a:pt x="1686179" y="1409700"/>
                  </a:lnTo>
                  <a:lnTo>
                    <a:pt x="1691483" y="1422400"/>
                  </a:lnTo>
                  <a:lnTo>
                    <a:pt x="1696662" y="1422400"/>
                  </a:lnTo>
                  <a:lnTo>
                    <a:pt x="1703324" y="1435100"/>
                  </a:lnTo>
                  <a:lnTo>
                    <a:pt x="1936877" y="1435100"/>
                  </a:lnTo>
                  <a:lnTo>
                    <a:pt x="1936877" y="1409700"/>
                  </a:lnTo>
                  <a:lnTo>
                    <a:pt x="1894077" y="1409700"/>
                  </a:lnTo>
                  <a:lnTo>
                    <a:pt x="1894077" y="1408430"/>
                  </a:lnTo>
                  <a:lnTo>
                    <a:pt x="1888363" y="1397000"/>
                  </a:lnTo>
                  <a:close/>
                </a:path>
                <a:path w="2586354" h="1790700">
                  <a:moveTo>
                    <a:pt x="1894077" y="1397000"/>
                  </a:moveTo>
                  <a:lnTo>
                    <a:pt x="1894077" y="1408430"/>
                  </a:lnTo>
                  <a:lnTo>
                    <a:pt x="1894713" y="1409700"/>
                  </a:lnTo>
                  <a:lnTo>
                    <a:pt x="1894077" y="1397000"/>
                  </a:lnTo>
                  <a:close/>
                </a:path>
                <a:path w="2586354" h="1790700">
                  <a:moveTo>
                    <a:pt x="1881377" y="1384300"/>
                  </a:moveTo>
                  <a:lnTo>
                    <a:pt x="1674749" y="1384300"/>
                  </a:lnTo>
                  <a:lnTo>
                    <a:pt x="1679702" y="1397000"/>
                  </a:lnTo>
                  <a:lnTo>
                    <a:pt x="1882648" y="1397000"/>
                  </a:lnTo>
                  <a:lnTo>
                    <a:pt x="1881377" y="1384300"/>
                  </a:lnTo>
                  <a:close/>
                </a:path>
                <a:path w="2586354" h="1790700">
                  <a:moveTo>
                    <a:pt x="1874863" y="1371600"/>
                  </a:moveTo>
                  <a:lnTo>
                    <a:pt x="1660348" y="1371600"/>
                  </a:lnTo>
                  <a:lnTo>
                    <a:pt x="1669033" y="1384300"/>
                  </a:lnTo>
                  <a:lnTo>
                    <a:pt x="1879854" y="1384300"/>
                  </a:lnTo>
                  <a:lnTo>
                    <a:pt x="1874863" y="1371600"/>
                  </a:lnTo>
                  <a:close/>
                </a:path>
                <a:path w="2586354" h="1790700">
                  <a:moveTo>
                    <a:pt x="1866011" y="1358900"/>
                  </a:moveTo>
                  <a:lnTo>
                    <a:pt x="1617853" y="1358900"/>
                  </a:lnTo>
                  <a:lnTo>
                    <a:pt x="1620520" y="1371600"/>
                  </a:lnTo>
                  <a:lnTo>
                    <a:pt x="1871345" y="1371600"/>
                  </a:lnTo>
                  <a:lnTo>
                    <a:pt x="1866011" y="1358900"/>
                  </a:lnTo>
                  <a:close/>
                </a:path>
                <a:path w="2586354" h="1790700">
                  <a:moveTo>
                    <a:pt x="1848485" y="1346200"/>
                  </a:moveTo>
                  <a:lnTo>
                    <a:pt x="1610106" y="1346200"/>
                  </a:lnTo>
                  <a:lnTo>
                    <a:pt x="1617091" y="1358900"/>
                  </a:lnTo>
                  <a:lnTo>
                    <a:pt x="1850898" y="1358900"/>
                  </a:lnTo>
                  <a:lnTo>
                    <a:pt x="1848485" y="1346200"/>
                  </a:lnTo>
                  <a:close/>
                </a:path>
                <a:path w="2586354" h="1790700">
                  <a:moveTo>
                    <a:pt x="1837182" y="1333500"/>
                  </a:moveTo>
                  <a:lnTo>
                    <a:pt x="1593012" y="1333500"/>
                  </a:lnTo>
                  <a:lnTo>
                    <a:pt x="1597914" y="1346200"/>
                  </a:lnTo>
                  <a:lnTo>
                    <a:pt x="1838833" y="1346200"/>
                  </a:lnTo>
                  <a:lnTo>
                    <a:pt x="1837182" y="1333500"/>
                  </a:lnTo>
                  <a:close/>
                </a:path>
                <a:path w="2586354" h="1790700">
                  <a:moveTo>
                    <a:pt x="1825752" y="1308100"/>
                  </a:moveTo>
                  <a:lnTo>
                    <a:pt x="1569847" y="1308100"/>
                  </a:lnTo>
                  <a:lnTo>
                    <a:pt x="1572260" y="1320800"/>
                  </a:lnTo>
                  <a:lnTo>
                    <a:pt x="1578617" y="1320800"/>
                  </a:lnTo>
                  <a:lnTo>
                    <a:pt x="1583690" y="1333500"/>
                  </a:lnTo>
                  <a:lnTo>
                    <a:pt x="1830752" y="1333500"/>
                  </a:lnTo>
                  <a:lnTo>
                    <a:pt x="1829484" y="1320800"/>
                  </a:lnTo>
                  <a:lnTo>
                    <a:pt x="1825752" y="1308100"/>
                  </a:lnTo>
                  <a:close/>
                </a:path>
                <a:path w="2586354" h="1790700">
                  <a:moveTo>
                    <a:pt x="1816735" y="1295400"/>
                  </a:moveTo>
                  <a:lnTo>
                    <a:pt x="1549400" y="1295400"/>
                  </a:lnTo>
                  <a:lnTo>
                    <a:pt x="1556517" y="1308100"/>
                  </a:lnTo>
                  <a:lnTo>
                    <a:pt x="1820037" y="1308100"/>
                  </a:lnTo>
                  <a:lnTo>
                    <a:pt x="1816735" y="1295400"/>
                  </a:lnTo>
                  <a:close/>
                </a:path>
                <a:path w="2586354" h="1790700">
                  <a:moveTo>
                    <a:pt x="1814322" y="1282700"/>
                  </a:moveTo>
                  <a:lnTo>
                    <a:pt x="1504823" y="1282700"/>
                  </a:lnTo>
                  <a:lnTo>
                    <a:pt x="1509522" y="1295400"/>
                  </a:lnTo>
                  <a:lnTo>
                    <a:pt x="1816227" y="1295400"/>
                  </a:lnTo>
                  <a:lnTo>
                    <a:pt x="1814322" y="1282700"/>
                  </a:lnTo>
                  <a:close/>
                </a:path>
                <a:path w="2586354" h="1790700">
                  <a:moveTo>
                    <a:pt x="1803892" y="1270000"/>
                  </a:moveTo>
                  <a:lnTo>
                    <a:pt x="1489837" y="1270000"/>
                  </a:lnTo>
                  <a:lnTo>
                    <a:pt x="1495298" y="1282700"/>
                  </a:lnTo>
                  <a:lnTo>
                    <a:pt x="1806670" y="1282700"/>
                  </a:lnTo>
                  <a:lnTo>
                    <a:pt x="1803892" y="1270000"/>
                  </a:lnTo>
                  <a:close/>
                </a:path>
                <a:path w="2586354" h="1790700">
                  <a:moveTo>
                    <a:pt x="1795145" y="1257300"/>
                  </a:moveTo>
                  <a:lnTo>
                    <a:pt x="1468592" y="1257300"/>
                  </a:lnTo>
                  <a:lnTo>
                    <a:pt x="1472565" y="1270000"/>
                  </a:lnTo>
                  <a:lnTo>
                    <a:pt x="1797304" y="1270000"/>
                  </a:lnTo>
                  <a:lnTo>
                    <a:pt x="1795145" y="1257300"/>
                  </a:lnTo>
                  <a:close/>
                </a:path>
                <a:path w="2586354" h="1790700">
                  <a:moveTo>
                    <a:pt x="1781048" y="1244600"/>
                  </a:moveTo>
                  <a:lnTo>
                    <a:pt x="1461984" y="1244600"/>
                  </a:lnTo>
                  <a:lnTo>
                    <a:pt x="1464056" y="1257300"/>
                  </a:lnTo>
                  <a:lnTo>
                    <a:pt x="1782952" y="1257300"/>
                  </a:lnTo>
                  <a:lnTo>
                    <a:pt x="1781048" y="1244600"/>
                  </a:lnTo>
                  <a:close/>
                </a:path>
                <a:path w="2586354" h="1790700">
                  <a:moveTo>
                    <a:pt x="1780158" y="1231900"/>
                  </a:moveTo>
                  <a:lnTo>
                    <a:pt x="1456840" y="1231900"/>
                  </a:lnTo>
                  <a:lnTo>
                    <a:pt x="1459769" y="1244600"/>
                  </a:lnTo>
                  <a:lnTo>
                    <a:pt x="1781175" y="1244600"/>
                  </a:lnTo>
                  <a:lnTo>
                    <a:pt x="1780158" y="1231900"/>
                  </a:lnTo>
                  <a:close/>
                </a:path>
                <a:path w="2586354" h="1790700">
                  <a:moveTo>
                    <a:pt x="1775841" y="1219200"/>
                  </a:moveTo>
                  <a:lnTo>
                    <a:pt x="1450213" y="1219200"/>
                  </a:lnTo>
                  <a:lnTo>
                    <a:pt x="1452626" y="1231900"/>
                  </a:lnTo>
                  <a:lnTo>
                    <a:pt x="1777364" y="1231900"/>
                  </a:lnTo>
                  <a:lnTo>
                    <a:pt x="1775841" y="1219200"/>
                  </a:lnTo>
                  <a:close/>
                </a:path>
                <a:path w="2586354" h="1790700">
                  <a:moveTo>
                    <a:pt x="1750695" y="1181100"/>
                  </a:moveTo>
                  <a:lnTo>
                    <a:pt x="1432687" y="1181100"/>
                  </a:lnTo>
                  <a:lnTo>
                    <a:pt x="1444117" y="1219200"/>
                  </a:lnTo>
                  <a:lnTo>
                    <a:pt x="1769491" y="1219200"/>
                  </a:lnTo>
                  <a:lnTo>
                    <a:pt x="1767839" y="1206500"/>
                  </a:lnTo>
                  <a:lnTo>
                    <a:pt x="1765935" y="1206500"/>
                  </a:lnTo>
                  <a:lnTo>
                    <a:pt x="1754505" y="1193800"/>
                  </a:lnTo>
                  <a:lnTo>
                    <a:pt x="1750314" y="1193800"/>
                  </a:lnTo>
                  <a:lnTo>
                    <a:pt x="1750695" y="1181100"/>
                  </a:lnTo>
                  <a:close/>
                </a:path>
                <a:path w="2586354" h="1790700">
                  <a:moveTo>
                    <a:pt x="1740281" y="1168400"/>
                  </a:moveTo>
                  <a:lnTo>
                    <a:pt x="1428623" y="1168400"/>
                  </a:lnTo>
                  <a:lnTo>
                    <a:pt x="1428877" y="1181100"/>
                  </a:lnTo>
                  <a:lnTo>
                    <a:pt x="1742439" y="1181100"/>
                  </a:lnTo>
                  <a:lnTo>
                    <a:pt x="1740281" y="1168400"/>
                  </a:lnTo>
                  <a:close/>
                </a:path>
                <a:path w="2586354" h="1790700">
                  <a:moveTo>
                    <a:pt x="1734058" y="1143000"/>
                  </a:moveTo>
                  <a:lnTo>
                    <a:pt x="1375029" y="1143000"/>
                  </a:lnTo>
                  <a:lnTo>
                    <a:pt x="1381379" y="1155700"/>
                  </a:lnTo>
                  <a:lnTo>
                    <a:pt x="1422400" y="1155700"/>
                  </a:lnTo>
                  <a:lnTo>
                    <a:pt x="1423162" y="1168400"/>
                  </a:lnTo>
                  <a:lnTo>
                    <a:pt x="1737995" y="1168400"/>
                  </a:lnTo>
                  <a:lnTo>
                    <a:pt x="1734058" y="1143000"/>
                  </a:lnTo>
                  <a:close/>
                </a:path>
                <a:path w="2586354" h="1790700">
                  <a:moveTo>
                    <a:pt x="1724967" y="1117600"/>
                  </a:moveTo>
                  <a:lnTo>
                    <a:pt x="1353693" y="1117600"/>
                  </a:lnTo>
                  <a:lnTo>
                    <a:pt x="1355725" y="1130300"/>
                  </a:lnTo>
                  <a:lnTo>
                    <a:pt x="1364996" y="1130300"/>
                  </a:lnTo>
                  <a:lnTo>
                    <a:pt x="1367155" y="1143000"/>
                  </a:lnTo>
                  <a:lnTo>
                    <a:pt x="1731772" y="1143000"/>
                  </a:lnTo>
                  <a:lnTo>
                    <a:pt x="1726866" y="1130300"/>
                  </a:lnTo>
                  <a:lnTo>
                    <a:pt x="1724967" y="1117600"/>
                  </a:lnTo>
                  <a:close/>
                </a:path>
                <a:path w="2586354" h="1790700">
                  <a:moveTo>
                    <a:pt x="1695285" y="1104900"/>
                  </a:moveTo>
                  <a:lnTo>
                    <a:pt x="1341501" y="1104900"/>
                  </a:lnTo>
                  <a:lnTo>
                    <a:pt x="1344422" y="1117600"/>
                  </a:lnTo>
                  <a:lnTo>
                    <a:pt x="1704133" y="1117600"/>
                  </a:lnTo>
                  <a:lnTo>
                    <a:pt x="1695285" y="1104900"/>
                  </a:lnTo>
                  <a:close/>
                </a:path>
                <a:path w="2586354" h="1790700">
                  <a:moveTo>
                    <a:pt x="1683982" y="1066800"/>
                  </a:moveTo>
                  <a:lnTo>
                    <a:pt x="1317117" y="1066800"/>
                  </a:lnTo>
                  <a:lnTo>
                    <a:pt x="1315974" y="1079500"/>
                  </a:lnTo>
                  <a:lnTo>
                    <a:pt x="1321562" y="1079500"/>
                  </a:lnTo>
                  <a:lnTo>
                    <a:pt x="1326261" y="1092200"/>
                  </a:lnTo>
                  <a:lnTo>
                    <a:pt x="1340866" y="1092200"/>
                  </a:lnTo>
                  <a:lnTo>
                    <a:pt x="1339596" y="1104900"/>
                  </a:lnTo>
                  <a:lnTo>
                    <a:pt x="1686179" y="1104900"/>
                  </a:lnTo>
                  <a:lnTo>
                    <a:pt x="1685224" y="1092200"/>
                  </a:lnTo>
                  <a:lnTo>
                    <a:pt x="1684543" y="1079500"/>
                  </a:lnTo>
                  <a:lnTo>
                    <a:pt x="1683982" y="1066800"/>
                  </a:lnTo>
                  <a:close/>
                </a:path>
                <a:path w="2586354" h="1790700">
                  <a:moveTo>
                    <a:pt x="1677670" y="1041400"/>
                  </a:moveTo>
                  <a:lnTo>
                    <a:pt x="1287399" y="1041400"/>
                  </a:lnTo>
                  <a:lnTo>
                    <a:pt x="1290320" y="1054100"/>
                  </a:lnTo>
                  <a:lnTo>
                    <a:pt x="1293114" y="1054100"/>
                  </a:lnTo>
                  <a:lnTo>
                    <a:pt x="1304671" y="1066800"/>
                  </a:lnTo>
                  <a:lnTo>
                    <a:pt x="1683385" y="1066800"/>
                  </a:lnTo>
                  <a:lnTo>
                    <a:pt x="1679320" y="1054100"/>
                  </a:lnTo>
                  <a:lnTo>
                    <a:pt x="1677670" y="1041400"/>
                  </a:lnTo>
                  <a:close/>
                </a:path>
                <a:path w="2586354" h="1790700">
                  <a:moveTo>
                    <a:pt x="1663445" y="1003300"/>
                  </a:moveTo>
                  <a:lnTo>
                    <a:pt x="1258951" y="1003300"/>
                  </a:lnTo>
                  <a:lnTo>
                    <a:pt x="1258951" y="1041400"/>
                  </a:lnTo>
                  <a:lnTo>
                    <a:pt x="1674749" y="1041400"/>
                  </a:lnTo>
                  <a:lnTo>
                    <a:pt x="1672179" y="1028700"/>
                  </a:lnTo>
                  <a:lnTo>
                    <a:pt x="1668573" y="1016000"/>
                  </a:lnTo>
                  <a:lnTo>
                    <a:pt x="1663445" y="1003300"/>
                  </a:lnTo>
                  <a:close/>
                </a:path>
                <a:path w="2586354" h="1790700">
                  <a:moveTo>
                    <a:pt x="1618583" y="977900"/>
                  </a:moveTo>
                  <a:lnTo>
                    <a:pt x="1216152" y="977900"/>
                  </a:lnTo>
                  <a:lnTo>
                    <a:pt x="1216152" y="1003300"/>
                  </a:lnTo>
                  <a:lnTo>
                    <a:pt x="1626362" y="1003300"/>
                  </a:lnTo>
                  <a:lnTo>
                    <a:pt x="1623568" y="990600"/>
                  </a:lnTo>
                  <a:lnTo>
                    <a:pt x="1620182" y="990600"/>
                  </a:lnTo>
                  <a:lnTo>
                    <a:pt x="1618583" y="977900"/>
                  </a:lnTo>
                  <a:close/>
                </a:path>
                <a:path w="2586354" h="1790700">
                  <a:moveTo>
                    <a:pt x="1562354" y="927100"/>
                  </a:moveTo>
                  <a:lnTo>
                    <a:pt x="1187704" y="927100"/>
                  </a:lnTo>
                  <a:lnTo>
                    <a:pt x="1187704" y="977900"/>
                  </a:lnTo>
                  <a:lnTo>
                    <a:pt x="1615888" y="977900"/>
                  </a:lnTo>
                  <a:lnTo>
                    <a:pt x="1609217" y="965200"/>
                  </a:lnTo>
                  <a:lnTo>
                    <a:pt x="1597483" y="965200"/>
                  </a:lnTo>
                  <a:lnTo>
                    <a:pt x="1589278" y="952500"/>
                  </a:lnTo>
                  <a:lnTo>
                    <a:pt x="1577213" y="952500"/>
                  </a:lnTo>
                  <a:lnTo>
                    <a:pt x="1575054" y="939800"/>
                  </a:lnTo>
                  <a:lnTo>
                    <a:pt x="1566545" y="939800"/>
                  </a:lnTo>
                  <a:lnTo>
                    <a:pt x="1562354" y="927100"/>
                  </a:lnTo>
                  <a:close/>
                </a:path>
                <a:path w="2586354" h="1790700">
                  <a:moveTo>
                    <a:pt x="1558036" y="914400"/>
                  </a:moveTo>
                  <a:lnTo>
                    <a:pt x="1176528" y="914400"/>
                  </a:lnTo>
                  <a:lnTo>
                    <a:pt x="1179222" y="927100"/>
                  </a:lnTo>
                  <a:lnTo>
                    <a:pt x="1560830" y="927100"/>
                  </a:lnTo>
                  <a:lnTo>
                    <a:pt x="1558036" y="914400"/>
                  </a:lnTo>
                  <a:close/>
                </a:path>
                <a:path w="2586354" h="1790700">
                  <a:moveTo>
                    <a:pt x="1506728" y="901700"/>
                  </a:moveTo>
                  <a:lnTo>
                    <a:pt x="1170686" y="901700"/>
                  </a:lnTo>
                  <a:lnTo>
                    <a:pt x="1173737" y="914400"/>
                  </a:lnTo>
                  <a:lnTo>
                    <a:pt x="1506728" y="914400"/>
                  </a:lnTo>
                  <a:lnTo>
                    <a:pt x="1506728" y="901700"/>
                  </a:lnTo>
                  <a:close/>
                </a:path>
                <a:path w="2586354" h="1790700">
                  <a:moveTo>
                    <a:pt x="1469644" y="850900"/>
                  </a:moveTo>
                  <a:lnTo>
                    <a:pt x="1109472" y="850900"/>
                  </a:lnTo>
                  <a:lnTo>
                    <a:pt x="1113663" y="863600"/>
                  </a:lnTo>
                  <a:lnTo>
                    <a:pt x="1115187" y="863600"/>
                  </a:lnTo>
                  <a:lnTo>
                    <a:pt x="1118108" y="876300"/>
                  </a:lnTo>
                  <a:lnTo>
                    <a:pt x="1143817" y="876300"/>
                  </a:lnTo>
                  <a:lnTo>
                    <a:pt x="1150747" y="889000"/>
                  </a:lnTo>
                  <a:lnTo>
                    <a:pt x="1161669" y="889000"/>
                  </a:lnTo>
                  <a:lnTo>
                    <a:pt x="1162812" y="901700"/>
                  </a:lnTo>
                  <a:lnTo>
                    <a:pt x="1469644" y="901700"/>
                  </a:lnTo>
                  <a:lnTo>
                    <a:pt x="1469644" y="850900"/>
                  </a:lnTo>
                  <a:close/>
                </a:path>
                <a:path w="2586354" h="1790700">
                  <a:moveTo>
                    <a:pt x="1432687" y="825500"/>
                  </a:moveTo>
                  <a:lnTo>
                    <a:pt x="1099439" y="825500"/>
                  </a:lnTo>
                  <a:lnTo>
                    <a:pt x="1099439" y="863600"/>
                  </a:lnTo>
                  <a:lnTo>
                    <a:pt x="1104138" y="863600"/>
                  </a:lnTo>
                  <a:lnTo>
                    <a:pt x="1109472" y="850900"/>
                  </a:lnTo>
                  <a:lnTo>
                    <a:pt x="1444117" y="850900"/>
                  </a:lnTo>
                  <a:lnTo>
                    <a:pt x="1444009" y="838200"/>
                  </a:lnTo>
                  <a:lnTo>
                    <a:pt x="1439509" y="838200"/>
                  </a:lnTo>
                  <a:lnTo>
                    <a:pt x="1432687" y="825500"/>
                  </a:lnTo>
                  <a:close/>
                </a:path>
                <a:path w="2586354" h="1790700">
                  <a:moveTo>
                    <a:pt x="1424813" y="800100"/>
                  </a:moveTo>
                  <a:lnTo>
                    <a:pt x="1010412" y="800100"/>
                  </a:lnTo>
                  <a:lnTo>
                    <a:pt x="1014984" y="812800"/>
                  </a:lnTo>
                  <a:lnTo>
                    <a:pt x="1019683" y="812800"/>
                  </a:lnTo>
                  <a:lnTo>
                    <a:pt x="1019683" y="825500"/>
                  </a:lnTo>
                  <a:lnTo>
                    <a:pt x="1429385" y="825500"/>
                  </a:lnTo>
                  <a:lnTo>
                    <a:pt x="1428877" y="812800"/>
                  </a:lnTo>
                  <a:lnTo>
                    <a:pt x="1424813" y="800100"/>
                  </a:lnTo>
                  <a:close/>
                </a:path>
                <a:path w="2586354" h="1790700">
                  <a:moveTo>
                    <a:pt x="1415542" y="787400"/>
                  </a:moveTo>
                  <a:lnTo>
                    <a:pt x="1000887" y="787400"/>
                  </a:lnTo>
                  <a:lnTo>
                    <a:pt x="1003808" y="800100"/>
                  </a:lnTo>
                  <a:lnTo>
                    <a:pt x="1418971" y="800100"/>
                  </a:lnTo>
                  <a:lnTo>
                    <a:pt x="1415542" y="787400"/>
                  </a:lnTo>
                  <a:close/>
                </a:path>
                <a:path w="2586354" h="1790700">
                  <a:moveTo>
                    <a:pt x="1401191" y="774700"/>
                  </a:moveTo>
                  <a:lnTo>
                    <a:pt x="995934" y="774700"/>
                  </a:lnTo>
                  <a:lnTo>
                    <a:pt x="997077" y="787400"/>
                  </a:lnTo>
                  <a:lnTo>
                    <a:pt x="1408811" y="787400"/>
                  </a:lnTo>
                  <a:lnTo>
                    <a:pt x="1401191" y="774700"/>
                  </a:lnTo>
                  <a:close/>
                </a:path>
                <a:path w="2586354" h="1790700">
                  <a:moveTo>
                    <a:pt x="1396619" y="762000"/>
                  </a:moveTo>
                  <a:lnTo>
                    <a:pt x="992886" y="762000"/>
                  </a:lnTo>
                  <a:lnTo>
                    <a:pt x="993140" y="774700"/>
                  </a:lnTo>
                  <a:lnTo>
                    <a:pt x="1397000" y="774700"/>
                  </a:lnTo>
                  <a:lnTo>
                    <a:pt x="1396619" y="762000"/>
                  </a:lnTo>
                  <a:close/>
                </a:path>
                <a:path w="2586354" h="1790700">
                  <a:moveTo>
                    <a:pt x="1367609" y="749300"/>
                  </a:moveTo>
                  <a:lnTo>
                    <a:pt x="984122" y="749300"/>
                  </a:lnTo>
                  <a:lnTo>
                    <a:pt x="985519" y="762000"/>
                  </a:lnTo>
                  <a:lnTo>
                    <a:pt x="1372790" y="762000"/>
                  </a:lnTo>
                  <a:lnTo>
                    <a:pt x="1367609" y="749300"/>
                  </a:lnTo>
                  <a:close/>
                </a:path>
                <a:path w="2586354" h="1790700">
                  <a:moveTo>
                    <a:pt x="1347216" y="736600"/>
                  </a:moveTo>
                  <a:lnTo>
                    <a:pt x="971296" y="736600"/>
                  </a:lnTo>
                  <a:lnTo>
                    <a:pt x="977772" y="749300"/>
                  </a:lnTo>
                  <a:lnTo>
                    <a:pt x="1357671" y="749300"/>
                  </a:lnTo>
                  <a:lnTo>
                    <a:pt x="1347216" y="736600"/>
                  </a:lnTo>
                  <a:close/>
                </a:path>
                <a:path w="2586354" h="1790700">
                  <a:moveTo>
                    <a:pt x="1338072" y="723900"/>
                  </a:moveTo>
                  <a:lnTo>
                    <a:pt x="955166" y="723900"/>
                  </a:lnTo>
                  <a:lnTo>
                    <a:pt x="959485" y="736600"/>
                  </a:lnTo>
                  <a:lnTo>
                    <a:pt x="1341628" y="736600"/>
                  </a:lnTo>
                  <a:lnTo>
                    <a:pt x="1338072" y="723900"/>
                  </a:lnTo>
                  <a:close/>
                </a:path>
                <a:path w="2586354" h="1790700">
                  <a:moveTo>
                    <a:pt x="1322070" y="711200"/>
                  </a:moveTo>
                  <a:lnTo>
                    <a:pt x="937133" y="711200"/>
                  </a:lnTo>
                  <a:lnTo>
                    <a:pt x="938784" y="723900"/>
                  </a:lnTo>
                  <a:lnTo>
                    <a:pt x="1324483" y="723900"/>
                  </a:lnTo>
                  <a:lnTo>
                    <a:pt x="1322070" y="711200"/>
                  </a:lnTo>
                  <a:close/>
                </a:path>
                <a:path w="2586354" h="1790700">
                  <a:moveTo>
                    <a:pt x="1308227" y="698500"/>
                  </a:moveTo>
                  <a:lnTo>
                    <a:pt x="925703" y="698500"/>
                  </a:lnTo>
                  <a:lnTo>
                    <a:pt x="929005" y="711200"/>
                  </a:lnTo>
                  <a:lnTo>
                    <a:pt x="1314958" y="711200"/>
                  </a:lnTo>
                  <a:lnTo>
                    <a:pt x="1308227" y="698500"/>
                  </a:lnTo>
                  <a:close/>
                </a:path>
                <a:path w="2586354" h="1790700">
                  <a:moveTo>
                    <a:pt x="1301623" y="685800"/>
                  </a:moveTo>
                  <a:lnTo>
                    <a:pt x="908558" y="685800"/>
                  </a:lnTo>
                  <a:lnTo>
                    <a:pt x="916513" y="698500"/>
                  </a:lnTo>
                  <a:lnTo>
                    <a:pt x="1306195" y="698500"/>
                  </a:lnTo>
                  <a:lnTo>
                    <a:pt x="1301623" y="685800"/>
                  </a:lnTo>
                  <a:close/>
                </a:path>
                <a:path w="2586354" h="1790700">
                  <a:moveTo>
                    <a:pt x="1273175" y="660400"/>
                  </a:moveTo>
                  <a:lnTo>
                    <a:pt x="890651" y="660400"/>
                  </a:lnTo>
                  <a:lnTo>
                    <a:pt x="893953" y="673100"/>
                  </a:lnTo>
                  <a:lnTo>
                    <a:pt x="902843" y="673100"/>
                  </a:lnTo>
                  <a:lnTo>
                    <a:pt x="905002" y="685800"/>
                  </a:lnTo>
                  <a:lnTo>
                    <a:pt x="1292818" y="685800"/>
                  </a:lnTo>
                  <a:lnTo>
                    <a:pt x="1290320" y="673100"/>
                  </a:lnTo>
                  <a:lnTo>
                    <a:pt x="1273175" y="660400"/>
                  </a:lnTo>
                  <a:close/>
                </a:path>
                <a:path w="2586354" h="1790700">
                  <a:moveTo>
                    <a:pt x="1201928" y="596900"/>
                  </a:moveTo>
                  <a:lnTo>
                    <a:pt x="794639" y="596900"/>
                  </a:lnTo>
                  <a:lnTo>
                    <a:pt x="794639" y="622300"/>
                  </a:lnTo>
                  <a:lnTo>
                    <a:pt x="828802" y="622300"/>
                  </a:lnTo>
                  <a:lnTo>
                    <a:pt x="828802" y="647700"/>
                  </a:lnTo>
                  <a:lnTo>
                    <a:pt x="891540" y="647700"/>
                  </a:lnTo>
                  <a:lnTo>
                    <a:pt x="891540" y="660400"/>
                  </a:lnTo>
                  <a:lnTo>
                    <a:pt x="1254426" y="660400"/>
                  </a:lnTo>
                  <a:lnTo>
                    <a:pt x="1249618" y="647700"/>
                  </a:lnTo>
                  <a:lnTo>
                    <a:pt x="1239012" y="635000"/>
                  </a:lnTo>
                  <a:lnTo>
                    <a:pt x="1239012" y="609600"/>
                  </a:lnTo>
                  <a:lnTo>
                    <a:pt x="1208045" y="609600"/>
                  </a:lnTo>
                  <a:lnTo>
                    <a:pt x="1201928" y="596900"/>
                  </a:lnTo>
                  <a:close/>
                </a:path>
                <a:path w="2586354" h="1790700">
                  <a:moveTo>
                    <a:pt x="1210484" y="596900"/>
                  </a:moveTo>
                  <a:lnTo>
                    <a:pt x="1208045" y="609600"/>
                  </a:lnTo>
                  <a:lnTo>
                    <a:pt x="1210804" y="609600"/>
                  </a:lnTo>
                  <a:lnTo>
                    <a:pt x="1210484" y="596900"/>
                  </a:lnTo>
                  <a:close/>
                </a:path>
                <a:path w="2586354" h="1790700">
                  <a:moveTo>
                    <a:pt x="1181608" y="571500"/>
                  </a:moveTo>
                  <a:lnTo>
                    <a:pt x="751967" y="571500"/>
                  </a:lnTo>
                  <a:lnTo>
                    <a:pt x="751967" y="596900"/>
                  </a:lnTo>
                  <a:lnTo>
                    <a:pt x="1199134" y="596900"/>
                  </a:lnTo>
                  <a:lnTo>
                    <a:pt x="1191990" y="584200"/>
                  </a:lnTo>
                  <a:lnTo>
                    <a:pt x="1184910" y="584200"/>
                  </a:lnTo>
                  <a:lnTo>
                    <a:pt x="1181608" y="571500"/>
                  </a:lnTo>
                  <a:close/>
                </a:path>
                <a:path w="2586354" h="1790700">
                  <a:moveTo>
                    <a:pt x="1168781" y="546100"/>
                  </a:moveTo>
                  <a:lnTo>
                    <a:pt x="740537" y="546100"/>
                  </a:lnTo>
                  <a:lnTo>
                    <a:pt x="740537" y="571500"/>
                  </a:lnTo>
                  <a:lnTo>
                    <a:pt x="1173607" y="571500"/>
                  </a:lnTo>
                  <a:lnTo>
                    <a:pt x="1172972" y="558800"/>
                  </a:lnTo>
                  <a:lnTo>
                    <a:pt x="1170686" y="558800"/>
                  </a:lnTo>
                  <a:lnTo>
                    <a:pt x="1168781" y="546100"/>
                  </a:lnTo>
                  <a:close/>
                </a:path>
                <a:path w="2586354" h="1790700">
                  <a:moveTo>
                    <a:pt x="1158240" y="520700"/>
                  </a:moveTo>
                  <a:lnTo>
                    <a:pt x="677926" y="520700"/>
                  </a:lnTo>
                  <a:lnTo>
                    <a:pt x="677926" y="546100"/>
                  </a:lnTo>
                  <a:lnTo>
                    <a:pt x="1164971" y="546100"/>
                  </a:lnTo>
                  <a:lnTo>
                    <a:pt x="1163828" y="533400"/>
                  </a:lnTo>
                  <a:lnTo>
                    <a:pt x="1162050" y="533400"/>
                  </a:lnTo>
                  <a:lnTo>
                    <a:pt x="1158240" y="520700"/>
                  </a:lnTo>
                  <a:close/>
                </a:path>
                <a:path w="2586354" h="1790700">
                  <a:moveTo>
                    <a:pt x="1147826" y="508000"/>
                  </a:moveTo>
                  <a:lnTo>
                    <a:pt x="603885" y="508000"/>
                  </a:lnTo>
                  <a:lnTo>
                    <a:pt x="606679" y="520700"/>
                  </a:lnTo>
                  <a:lnTo>
                    <a:pt x="1152652" y="520700"/>
                  </a:lnTo>
                  <a:lnTo>
                    <a:pt x="1147826" y="508000"/>
                  </a:lnTo>
                  <a:close/>
                </a:path>
                <a:path w="2586354" h="1790700">
                  <a:moveTo>
                    <a:pt x="1113663" y="482600"/>
                  </a:moveTo>
                  <a:lnTo>
                    <a:pt x="595249" y="482600"/>
                  </a:lnTo>
                  <a:lnTo>
                    <a:pt x="596011" y="495300"/>
                  </a:lnTo>
                  <a:lnTo>
                    <a:pt x="597154" y="495300"/>
                  </a:lnTo>
                  <a:lnTo>
                    <a:pt x="600964" y="508000"/>
                  </a:lnTo>
                  <a:lnTo>
                    <a:pt x="1113663" y="508000"/>
                  </a:lnTo>
                  <a:lnTo>
                    <a:pt x="1113663" y="482600"/>
                  </a:lnTo>
                  <a:close/>
                </a:path>
                <a:path w="2586354" h="1790700">
                  <a:moveTo>
                    <a:pt x="1085215" y="444500"/>
                  </a:moveTo>
                  <a:lnTo>
                    <a:pt x="572643" y="444500"/>
                  </a:lnTo>
                  <a:lnTo>
                    <a:pt x="575310" y="457200"/>
                  </a:lnTo>
                  <a:lnTo>
                    <a:pt x="583946" y="457200"/>
                  </a:lnTo>
                  <a:lnTo>
                    <a:pt x="588926" y="469900"/>
                  </a:lnTo>
                  <a:lnTo>
                    <a:pt x="591788" y="469900"/>
                  </a:lnTo>
                  <a:lnTo>
                    <a:pt x="593554" y="482600"/>
                  </a:lnTo>
                  <a:lnTo>
                    <a:pt x="1085215" y="482600"/>
                  </a:lnTo>
                  <a:lnTo>
                    <a:pt x="1085215" y="444500"/>
                  </a:lnTo>
                  <a:close/>
                </a:path>
                <a:path w="2586354" h="1790700">
                  <a:moveTo>
                    <a:pt x="551164" y="444500"/>
                  </a:moveTo>
                  <a:lnTo>
                    <a:pt x="519556" y="444500"/>
                  </a:lnTo>
                  <a:lnTo>
                    <a:pt x="531876" y="457200"/>
                  </a:lnTo>
                  <a:lnTo>
                    <a:pt x="543315" y="457200"/>
                  </a:lnTo>
                  <a:lnTo>
                    <a:pt x="551164" y="444500"/>
                  </a:lnTo>
                  <a:close/>
                </a:path>
                <a:path w="2586354" h="1790700">
                  <a:moveTo>
                    <a:pt x="1002538" y="431800"/>
                  </a:moveTo>
                  <a:lnTo>
                    <a:pt x="509778" y="431800"/>
                  </a:lnTo>
                  <a:lnTo>
                    <a:pt x="512572" y="444500"/>
                  </a:lnTo>
                  <a:lnTo>
                    <a:pt x="1007237" y="444500"/>
                  </a:lnTo>
                  <a:lnTo>
                    <a:pt x="1002538" y="431800"/>
                  </a:lnTo>
                  <a:close/>
                </a:path>
                <a:path w="2586354" h="1790700">
                  <a:moveTo>
                    <a:pt x="993140" y="419100"/>
                  </a:moveTo>
                  <a:lnTo>
                    <a:pt x="496316" y="419100"/>
                  </a:lnTo>
                  <a:lnTo>
                    <a:pt x="498475" y="431800"/>
                  </a:lnTo>
                  <a:lnTo>
                    <a:pt x="991869" y="431800"/>
                  </a:lnTo>
                  <a:lnTo>
                    <a:pt x="993140" y="419100"/>
                  </a:lnTo>
                  <a:close/>
                </a:path>
                <a:path w="2586354" h="1790700">
                  <a:moveTo>
                    <a:pt x="989330" y="406400"/>
                  </a:moveTo>
                  <a:lnTo>
                    <a:pt x="479313" y="406400"/>
                  </a:lnTo>
                  <a:lnTo>
                    <a:pt x="489839" y="419100"/>
                  </a:lnTo>
                  <a:lnTo>
                    <a:pt x="991235" y="419100"/>
                  </a:lnTo>
                  <a:lnTo>
                    <a:pt x="989330" y="406400"/>
                  </a:lnTo>
                  <a:close/>
                </a:path>
                <a:path w="2586354" h="1790700">
                  <a:moveTo>
                    <a:pt x="974090" y="393700"/>
                  </a:moveTo>
                  <a:lnTo>
                    <a:pt x="466848" y="393700"/>
                  </a:lnTo>
                  <a:lnTo>
                    <a:pt x="470027" y="406400"/>
                  </a:lnTo>
                  <a:lnTo>
                    <a:pt x="980281" y="406400"/>
                  </a:lnTo>
                  <a:lnTo>
                    <a:pt x="980170" y="404901"/>
                  </a:lnTo>
                  <a:lnTo>
                    <a:pt x="974090" y="393700"/>
                  </a:lnTo>
                  <a:close/>
                </a:path>
                <a:path w="2586354" h="1790700">
                  <a:moveTo>
                    <a:pt x="979340" y="393700"/>
                  </a:moveTo>
                  <a:lnTo>
                    <a:pt x="980170" y="404901"/>
                  </a:lnTo>
                  <a:lnTo>
                    <a:pt x="980983" y="406400"/>
                  </a:lnTo>
                  <a:lnTo>
                    <a:pt x="985519" y="406400"/>
                  </a:lnTo>
                  <a:lnTo>
                    <a:pt x="979340" y="393700"/>
                  </a:lnTo>
                  <a:close/>
                </a:path>
                <a:path w="2586354" h="1790700">
                  <a:moveTo>
                    <a:pt x="958341" y="381000"/>
                  </a:moveTo>
                  <a:lnTo>
                    <a:pt x="463633" y="381000"/>
                  </a:lnTo>
                  <a:lnTo>
                    <a:pt x="465550" y="393700"/>
                  </a:lnTo>
                  <a:lnTo>
                    <a:pt x="965581" y="393700"/>
                  </a:lnTo>
                  <a:lnTo>
                    <a:pt x="958341" y="381000"/>
                  </a:lnTo>
                  <a:close/>
                </a:path>
                <a:path w="2586354" h="1790700">
                  <a:moveTo>
                    <a:pt x="919861" y="342900"/>
                  </a:moveTo>
                  <a:lnTo>
                    <a:pt x="447167" y="342900"/>
                  </a:lnTo>
                  <a:lnTo>
                    <a:pt x="450088" y="355600"/>
                  </a:lnTo>
                  <a:lnTo>
                    <a:pt x="458597" y="381000"/>
                  </a:lnTo>
                  <a:lnTo>
                    <a:pt x="942721" y="381000"/>
                  </a:lnTo>
                  <a:lnTo>
                    <a:pt x="940435" y="368300"/>
                  </a:lnTo>
                  <a:lnTo>
                    <a:pt x="937133" y="368300"/>
                  </a:lnTo>
                  <a:lnTo>
                    <a:pt x="930783" y="355600"/>
                  </a:lnTo>
                  <a:lnTo>
                    <a:pt x="921916" y="355600"/>
                  </a:lnTo>
                  <a:lnTo>
                    <a:pt x="919861" y="342900"/>
                  </a:lnTo>
                  <a:close/>
                </a:path>
                <a:path w="2586354" h="1790700">
                  <a:moveTo>
                    <a:pt x="885825" y="304800"/>
                  </a:moveTo>
                  <a:lnTo>
                    <a:pt x="441452" y="304800"/>
                  </a:lnTo>
                  <a:lnTo>
                    <a:pt x="444434" y="317500"/>
                  </a:lnTo>
                  <a:lnTo>
                    <a:pt x="445976" y="330200"/>
                  </a:lnTo>
                  <a:lnTo>
                    <a:pt x="446684" y="342900"/>
                  </a:lnTo>
                  <a:lnTo>
                    <a:pt x="909955" y="342900"/>
                  </a:lnTo>
                  <a:lnTo>
                    <a:pt x="908558" y="330200"/>
                  </a:lnTo>
                  <a:lnTo>
                    <a:pt x="905763" y="330200"/>
                  </a:lnTo>
                  <a:lnTo>
                    <a:pt x="901112" y="317500"/>
                  </a:lnTo>
                  <a:lnTo>
                    <a:pt x="890904" y="317500"/>
                  </a:lnTo>
                  <a:lnTo>
                    <a:pt x="885825" y="304800"/>
                  </a:lnTo>
                  <a:close/>
                </a:path>
                <a:path w="2586354" h="1790700">
                  <a:moveTo>
                    <a:pt x="826008" y="292100"/>
                  </a:moveTo>
                  <a:lnTo>
                    <a:pt x="431419" y="292100"/>
                  </a:lnTo>
                  <a:lnTo>
                    <a:pt x="435737" y="304800"/>
                  </a:lnTo>
                  <a:lnTo>
                    <a:pt x="826008" y="304800"/>
                  </a:lnTo>
                  <a:lnTo>
                    <a:pt x="826008" y="292100"/>
                  </a:lnTo>
                  <a:close/>
                </a:path>
                <a:path w="2586354" h="1790700">
                  <a:moveTo>
                    <a:pt x="754761" y="266700"/>
                  </a:moveTo>
                  <a:lnTo>
                    <a:pt x="416522" y="266700"/>
                  </a:lnTo>
                  <a:lnTo>
                    <a:pt x="421513" y="292100"/>
                  </a:lnTo>
                  <a:lnTo>
                    <a:pt x="823849" y="292100"/>
                  </a:lnTo>
                  <a:lnTo>
                    <a:pt x="813181" y="279400"/>
                  </a:lnTo>
                  <a:lnTo>
                    <a:pt x="762000" y="279400"/>
                  </a:lnTo>
                  <a:lnTo>
                    <a:pt x="754761" y="266700"/>
                  </a:lnTo>
                  <a:close/>
                </a:path>
                <a:path w="2586354" h="1790700">
                  <a:moveTo>
                    <a:pt x="679916" y="228600"/>
                  </a:moveTo>
                  <a:lnTo>
                    <a:pt x="412495" y="228600"/>
                  </a:lnTo>
                  <a:lnTo>
                    <a:pt x="413004" y="241300"/>
                  </a:lnTo>
                  <a:lnTo>
                    <a:pt x="415351" y="254000"/>
                  </a:lnTo>
                  <a:lnTo>
                    <a:pt x="415496" y="266700"/>
                  </a:lnTo>
                  <a:lnTo>
                    <a:pt x="751205" y="266700"/>
                  </a:lnTo>
                  <a:lnTo>
                    <a:pt x="749046" y="254000"/>
                  </a:lnTo>
                  <a:lnTo>
                    <a:pt x="734822" y="254000"/>
                  </a:lnTo>
                  <a:lnTo>
                    <a:pt x="727545" y="241300"/>
                  </a:lnTo>
                  <a:lnTo>
                    <a:pt x="683244" y="241300"/>
                  </a:lnTo>
                  <a:lnTo>
                    <a:pt x="679916" y="228600"/>
                  </a:lnTo>
                  <a:close/>
                </a:path>
                <a:path w="2586354" h="1790700">
                  <a:moveTo>
                    <a:pt x="626618" y="215900"/>
                  </a:moveTo>
                  <a:lnTo>
                    <a:pt x="408940" y="215900"/>
                  </a:lnTo>
                  <a:lnTo>
                    <a:pt x="410209" y="228600"/>
                  </a:lnTo>
                  <a:lnTo>
                    <a:pt x="630174" y="228600"/>
                  </a:lnTo>
                  <a:lnTo>
                    <a:pt x="626618" y="215900"/>
                  </a:lnTo>
                  <a:close/>
                </a:path>
                <a:path w="2586354" h="1790700">
                  <a:moveTo>
                    <a:pt x="595249" y="177800"/>
                  </a:moveTo>
                  <a:lnTo>
                    <a:pt x="400698" y="177800"/>
                  </a:lnTo>
                  <a:lnTo>
                    <a:pt x="407289" y="203200"/>
                  </a:lnTo>
                  <a:lnTo>
                    <a:pt x="408813" y="215900"/>
                  </a:lnTo>
                  <a:lnTo>
                    <a:pt x="606425" y="215900"/>
                  </a:lnTo>
                  <a:lnTo>
                    <a:pt x="600964" y="203200"/>
                  </a:lnTo>
                  <a:lnTo>
                    <a:pt x="598678" y="203200"/>
                  </a:lnTo>
                  <a:lnTo>
                    <a:pt x="595249" y="177800"/>
                  </a:lnTo>
                  <a:close/>
                </a:path>
                <a:path w="2586354" h="1790700">
                  <a:moveTo>
                    <a:pt x="515493" y="152400"/>
                  </a:moveTo>
                  <a:lnTo>
                    <a:pt x="391160" y="152400"/>
                  </a:lnTo>
                  <a:lnTo>
                    <a:pt x="393065" y="165100"/>
                  </a:lnTo>
                  <a:lnTo>
                    <a:pt x="398780" y="177800"/>
                  </a:lnTo>
                  <a:lnTo>
                    <a:pt x="586105" y="177800"/>
                  </a:lnTo>
                  <a:lnTo>
                    <a:pt x="581025" y="165100"/>
                  </a:lnTo>
                  <a:lnTo>
                    <a:pt x="528778" y="165100"/>
                  </a:lnTo>
                  <a:lnTo>
                    <a:pt x="515493" y="152400"/>
                  </a:lnTo>
                  <a:close/>
                </a:path>
                <a:path w="2586354" h="1790700">
                  <a:moveTo>
                    <a:pt x="506095" y="139700"/>
                  </a:moveTo>
                  <a:lnTo>
                    <a:pt x="386588" y="139700"/>
                  </a:lnTo>
                  <a:lnTo>
                    <a:pt x="386080" y="152400"/>
                  </a:lnTo>
                  <a:lnTo>
                    <a:pt x="511683" y="152400"/>
                  </a:lnTo>
                  <a:lnTo>
                    <a:pt x="506095" y="139700"/>
                  </a:lnTo>
                  <a:close/>
                </a:path>
                <a:path w="2586354" h="1790700">
                  <a:moveTo>
                    <a:pt x="372491" y="127000"/>
                  </a:moveTo>
                  <a:lnTo>
                    <a:pt x="367411" y="127000"/>
                  </a:lnTo>
                  <a:lnTo>
                    <a:pt x="375793" y="139700"/>
                  </a:lnTo>
                  <a:lnTo>
                    <a:pt x="372491" y="127000"/>
                  </a:lnTo>
                  <a:close/>
                </a:path>
                <a:path w="2586354" h="1790700">
                  <a:moveTo>
                    <a:pt x="477266" y="127000"/>
                  </a:moveTo>
                  <a:lnTo>
                    <a:pt x="372491" y="127000"/>
                  </a:lnTo>
                  <a:lnTo>
                    <a:pt x="375920" y="139700"/>
                  </a:lnTo>
                  <a:lnTo>
                    <a:pt x="492759" y="139700"/>
                  </a:lnTo>
                  <a:lnTo>
                    <a:pt x="477266" y="127000"/>
                  </a:lnTo>
                  <a:close/>
                </a:path>
                <a:path w="2586354" h="1790700">
                  <a:moveTo>
                    <a:pt x="455295" y="101600"/>
                  </a:moveTo>
                  <a:lnTo>
                    <a:pt x="131064" y="101600"/>
                  </a:lnTo>
                  <a:lnTo>
                    <a:pt x="131064" y="127000"/>
                  </a:lnTo>
                  <a:lnTo>
                    <a:pt x="458978" y="127000"/>
                  </a:lnTo>
                  <a:lnTo>
                    <a:pt x="459486" y="114300"/>
                  </a:lnTo>
                  <a:lnTo>
                    <a:pt x="456692" y="114300"/>
                  </a:lnTo>
                  <a:lnTo>
                    <a:pt x="455295" y="101600"/>
                  </a:lnTo>
                  <a:close/>
                </a:path>
                <a:path w="2586354" h="1790700">
                  <a:moveTo>
                    <a:pt x="444373" y="76200"/>
                  </a:moveTo>
                  <a:lnTo>
                    <a:pt x="82550" y="76200"/>
                  </a:lnTo>
                  <a:lnTo>
                    <a:pt x="82550" y="101600"/>
                  </a:lnTo>
                  <a:lnTo>
                    <a:pt x="452881" y="101600"/>
                  </a:lnTo>
                  <a:lnTo>
                    <a:pt x="446801" y="88900"/>
                  </a:lnTo>
                  <a:lnTo>
                    <a:pt x="448024" y="88900"/>
                  </a:lnTo>
                  <a:lnTo>
                    <a:pt x="444373" y="76200"/>
                  </a:lnTo>
                  <a:close/>
                </a:path>
                <a:path w="2586354" h="1790700">
                  <a:moveTo>
                    <a:pt x="393065" y="0"/>
                  </a:moveTo>
                  <a:lnTo>
                    <a:pt x="0" y="0"/>
                  </a:lnTo>
                  <a:lnTo>
                    <a:pt x="62611" y="12700"/>
                  </a:lnTo>
                  <a:lnTo>
                    <a:pt x="62611" y="76200"/>
                  </a:lnTo>
                  <a:lnTo>
                    <a:pt x="438836" y="76200"/>
                  </a:lnTo>
                  <a:lnTo>
                    <a:pt x="432943" y="63500"/>
                  </a:lnTo>
                  <a:lnTo>
                    <a:pt x="425704" y="63500"/>
                  </a:lnTo>
                  <a:lnTo>
                    <a:pt x="425958" y="50800"/>
                  </a:lnTo>
                  <a:lnTo>
                    <a:pt x="418915" y="50800"/>
                  </a:lnTo>
                  <a:lnTo>
                    <a:pt x="415798" y="38100"/>
                  </a:lnTo>
                  <a:lnTo>
                    <a:pt x="409829" y="38100"/>
                  </a:lnTo>
                  <a:lnTo>
                    <a:pt x="407289" y="25400"/>
                  </a:lnTo>
                  <a:lnTo>
                    <a:pt x="402012" y="25400"/>
                  </a:lnTo>
                  <a:lnTo>
                    <a:pt x="398700" y="12700"/>
                  </a:lnTo>
                  <a:lnTo>
                    <a:pt x="393065" y="0"/>
                  </a:lnTo>
                  <a:close/>
                </a:path>
              </a:pathLst>
            </a:custGeom>
            <a:solidFill>
              <a:srgbClr val="D67623">
                <a:alpha val="30195"/>
              </a:srgbClr>
            </a:solidFill>
          </p:spPr>
          <p:txBody>
            <a:bodyPr wrap="square" lIns="0" tIns="0" rIns="0" bIns="0" rtlCol="0"/>
            <a:lstStyle/>
            <a:p>
              <a:endParaRPr/>
            </a:p>
          </p:txBody>
        </p:sp>
        <p:sp>
          <p:nvSpPr>
            <p:cNvPr id="38" name="object 38"/>
            <p:cNvSpPr/>
            <p:nvPr/>
          </p:nvSpPr>
          <p:spPr>
            <a:xfrm>
              <a:off x="1506474" y="1550669"/>
              <a:ext cx="1315720" cy="908685"/>
            </a:xfrm>
            <a:custGeom>
              <a:avLst/>
              <a:gdLst/>
              <a:ahLst/>
              <a:cxnLst/>
              <a:rect l="l" t="t" r="r" b="b"/>
              <a:pathLst>
                <a:path w="1315720" h="908685">
                  <a:moveTo>
                    <a:pt x="0" y="0"/>
                  </a:moveTo>
                  <a:lnTo>
                    <a:pt x="71120" y="0"/>
                  </a:lnTo>
                  <a:lnTo>
                    <a:pt x="71120" y="22733"/>
                  </a:lnTo>
                  <a:lnTo>
                    <a:pt x="82550" y="22733"/>
                  </a:lnTo>
                  <a:lnTo>
                    <a:pt x="82550" y="39878"/>
                  </a:lnTo>
                  <a:lnTo>
                    <a:pt x="139446" y="39878"/>
                  </a:lnTo>
                  <a:lnTo>
                    <a:pt x="139446" y="59817"/>
                  </a:lnTo>
                  <a:lnTo>
                    <a:pt x="401447" y="59817"/>
                  </a:lnTo>
                  <a:lnTo>
                    <a:pt x="398526" y="65532"/>
                  </a:lnTo>
                  <a:lnTo>
                    <a:pt x="401419" y="71155"/>
                  </a:lnTo>
                  <a:lnTo>
                    <a:pt x="414474" y="106963"/>
                  </a:lnTo>
                  <a:lnTo>
                    <a:pt x="415670" y="113919"/>
                  </a:lnTo>
                  <a:lnTo>
                    <a:pt x="417393" y="121382"/>
                  </a:lnTo>
                  <a:lnTo>
                    <a:pt x="419354" y="128095"/>
                  </a:lnTo>
                  <a:lnTo>
                    <a:pt x="421600" y="134832"/>
                  </a:lnTo>
                  <a:lnTo>
                    <a:pt x="424180" y="142367"/>
                  </a:lnTo>
                  <a:lnTo>
                    <a:pt x="429895" y="159512"/>
                  </a:lnTo>
                  <a:lnTo>
                    <a:pt x="432689" y="168021"/>
                  </a:lnTo>
                  <a:lnTo>
                    <a:pt x="433705" y="170815"/>
                  </a:lnTo>
                  <a:lnTo>
                    <a:pt x="434848" y="173609"/>
                  </a:lnTo>
                  <a:lnTo>
                    <a:pt x="435609" y="176530"/>
                  </a:lnTo>
                  <a:lnTo>
                    <a:pt x="437769" y="185293"/>
                  </a:lnTo>
                  <a:lnTo>
                    <a:pt x="437515" y="189865"/>
                  </a:lnTo>
                  <a:lnTo>
                    <a:pt x="444119" y="196469"/>
                  </a:lnTo>
                  <a:lnTo>
                    <a:pt x="446531" y="198882"/>
                  </a:lnTo>
                  <a:lnTo>
                    <a:pt x="449834" y="200279"/>
                  </a:lnTo>
                  <a:lnTo>
                    <a:pt x="452628" y="202184"/>
                  </a:lnTo>
                  <a:lnTo>
                    <a:pt x="461137" y="227838"/>
                  </a:lnTo>
                  <a:lnTo>
                    <a:pt x="462153" y="230632"/>
                  </a:lnTo>
                  <a:lnTo>
                    <a:pt x="463550" y="233426"/>
                  </a:lnTo>
                  <a:lnTo>
                    <a:pt x="464058" y="236347"/>
                  </a:lnTo>
                  <a:lnTo>
                    <a:pt x="464947" y="242061"/>
                  </a:lnTo>
                  <a:lnTo>
                    <a:pt x="464312" y="248285"/>
                  </a:lnTo>
                  <a:lnTo>
                    <a:pt x="466852" y="253365"/>
                  </a:lnTo>
                  <a:lnTo>
                    <a:pt x="468376" y="256413"/>
                  </a:lnTo>
                  <a:lnTo>
                    <a:pt x="472694" y="256921"/>
                  </a:lnTo>
                  <a:lnTo>
                    <a:pt x="475361" y="259079"/>
                  </a:lnTo>
                  <a:lnTo>
                    <a:pt x="477520" y="260731"/>
                  </a:lnTo>
                  <a:lnTo>
                    <a:pt x="479044" y="263144"/>
                  </a:lnTo>
                  <a:lnTo>
                    <a:pt x="481076" y="264795"/>
                  </a:lnTo>
                  <a:lnTo>
                    <a:pt x="483743" y="266954"/>
                  </a:lnTo>
                  <a:lnTo>
                    <a:pt x="487045" y="268224"/>
                  </a:lnTo>
                  <a:lnTo>
                    <a:pt x="489584" y="270510"/>
                  </a:lnTo>
                  <a:lnTo>
                    <a:pt x="493776" y="273939"/>
                  </a:lnTo>
                  <a:lnTo>
                    <a:pt x="495934" y="280162"/>
                  </a:lnTo>
                  <a:lnTo>
                    <a:pt x="501015" y="281940"/>
                  </a:lnTo>
                  <a:lnTo>
                    <a:pt x="510899" y="284841"/>
                  </a:lnTo>
                  <a:lnTo>
                    <a:pt x="515223" y="285813"/>
                  </a:lnTo>
                  <a:lnTo>
                    <a:pt x="517427" y="286976"/>
                  </a:lnTo>
                  <a:lnTo>
                    <a:pt x="520954" y="290449"/>
                  </a:lnTo>
                  <a:lnTo>
                    <a:pt x="520954" y="310388"/>
                  </a:lnTo>
                  <a:lnTo>
                    <a:pt x="589280" y="310388"/>
                  </a:lnTo>
                  <a:lnTo>
                    <a:pt x="589280" y="307467"/>
                  </a:lnTo>
                  <a:lnTo>
                    <a:pt x="593979" y="314198"/>
                  </a:lnTo>
                  <a:lnTo>
                    <a:pt x="599567" y="320294"/>
                  </a:lnTo>
                  <a:lnTo>
                    <a:pt x="603504" y="327406"/>
                  </a:lnTo>
                  <a:lnTo>
                    <a:pt x="605409" y="330835"/>
                  </a:lnTo>
                  <a:lnTo>
                    <a:pt x="605282" y="335026"/>
                  </a:lnTo>
                  <a:lnTo>
                    <a:pt x="606425" y="338836"/>
                  </a:lnTo>
                  <a:lnTo>
                    <a:pt x="608076" y="344551"/>
                  </a:lnTo>
                  <a:lnTo>
                    <a:pt x="610108" y="350266"/>
                  </a:lnTo>
                  <a:lnTo>
                    <a:pt x="612013" y="355981"/>
                  </a:lnTo>
                  <a:lnTo>
                    <a:pt x="613029" y="358775"/>
                  </a:lnTo>
                  <a:lnTo>
                    <a:pt x="614934" y="361442"/>
                  </a:lnTo>
                  <a:lnTo>
                    <a:pt x="614934" y="364490"/>
                  </a:lnTo>
                  <a:lnTo>
                    <a:pt x="614934" y="375793"/>
                  </a:lnTo>
                  <a:lnTo>
                    <a:pt x="677545" y="375793"/>
                  </a:lnTo>
                  <a:lnTo>
                    <a:pt x="677545" y="395732"/>
                  </a:lnTo>
                  <a:lnTo>
                    <a:pt x="740156" y="395732"/>
                  </a:lnTo>
                  <a:lnTo>
                    <a:pt x="740156" y="415670"/>
                  </a:lnTo>
                  <a:lnTo>
                    <a:pt x="748665" y="424306"/>
                  </a:lnTo>
                  <a:lnTo>
                    <a:pt x="751586" y="435609"/>
                  </a:lnTo>
                  <a:lnTo>
                    <a:pt x="799973" y="435609"/>
                  </a:lnTo>
                  <a:lnTo>
                    <a:pt x="799973" y="461264"/>
                  </a:lnTo>
                  <a:lnTo>
                    <a:pt x="834136" y="461264"/>
                  </a:lnTo>
                  <a:lnTo>
                    <a:pt x="834136" y="483997"/>
                  </a:lnTo>
                  <a:lnTo>
                    <a:pt x="902462" y="483997"/>
                  </a:lnTo>
                  <a:lnTo>
                    <a:pt x="902462" y="501142"/>
                  </a:lnTo>
                  <a:lnTo>
                    <a:pt x="905256" y="506856"/>
                  </a:lnTo>
                  <a:lnTo>
                    <a:pt x="916130" y="523847"/>
                  </a:lnTo>
                  <a:lnTo>
                    <a:pt x="920337" y="531622"/>
                  </a:lnTo>
                  <a:lnTo>
                    <a:pt x="924115" y="534824"/>
                  </a:lnTo>
                  <a:lnTo>
                    <a:pt x="933704" y="538099"/>
                  </a:lnTo>
                  <a:lnTo>
                    <a:pt x="939291" y="541909"/>
                  </a:lnTo>
                  <a:lnTo>
                    <a:pt x="943863" y="544195"/>
                  </a:lnTo>
                  <a:lnTo>
                    <a:pt x="947928" y="549529"/>
                  </a:lnTo>
                  <a:lnTo>
                    <a:pt x="952119" y="554990"/>
                  </a:lnTo>
                  <a:lnTo>
                    <a:pt x="959358" y="559816"/>
                  </a:lnTo>
                  <a:lnTo>
                    <a:pt x="959358" y="566674"/>
                  </a:lnTo>
                  <a:lnTo>
                    <a:pt x="959358" y="575183"/>
                  </a:lnTo>
                  <a:lnTo>
                    <a:pt x="993521" y="575183"/>
                  </a:lnTo>
                  <a:lnTo>
                    <a:pt x="993521" y="580898"/>
                  </a:lnTo>
                  <a:lnTo>
                    <a:pt x="998219" y="587502"/>
                  </a:lnTo>
                  <a:lnTo>
                    <a:pt x="1003554" y="593852"/>
                  </a:lnTo>
                  <a:lnTo>
                    <a:pt x="1007744" y="600837"/>
                  </a:lnTo>
                  <a:lnTo>
                    <a:pt x="1009269" y="603377"/>
                  </a:lnTo>
                  <a:lnTo>
                    <a:pt x="1009015" y="606806"/>
                  </a:lnTo>
                  <a:lnTo>
                    <a:pt x="1010666" y="609346"/>
                  </a:lnTo>
                  <a:lnTo>
                    <a:pt x="1014039" y="613461"/>
                  </a:lnTo>
                  <a:lnTo>
                    <a:pt x="1016984" y="615410"/>
                  </a:lnTo>
                  <a:lnTo>
                    <a:pt x="1019595" y="617882"/>
                  </a:lnTo>
                  <a:lnTo>
                    <a:pt x="1021969" y="623570"/>
                  </a:lnTo>
                  <a:lnTo>
                    <a:pt x="1022985" y="627253"/>
                  </a:lnTo>
                  <a:lnTo>
                    <a:pt x="1021969" y="631190"/>
                  </a:lnTo>
                  <a:lnTo>
                    <a:pt x="1021969" y="635000"/>
                  </a:lnTo>
                  <a:lnTo>
                    <a:pt x="1101725" y="635000"/>
                  </a:lnTo>
                  <a:lnTo>
                    <a:pt x="1101725" y="680466"/>
                  </a:lnTo>
                  <a:lnTo>
                    <a:pt x="1124458" y="680466"/>
                  </a:lnTo>
                  <a:lnTo>
                    <a:pt x="1124458" y="714629"/>
                  </a:lnTo>
                  <a:lnTo>
                    <a:pt x="1161542" y="714629"/>
                  </a:lnTo>
                  <a:lnTo>
                    <a:pt x="1161542" y="731774"/>
                  </a:lnTo>
                  <a:lnTo>
                    <a:pt x="1181354" y="731774"/>
                  </a:lnTo>
                  <a:lnTo>
                    <a:pt x="1181354" y="771652"/>
                  </a:lnTo>
                  <a:lnTo>
                    <a:pt x="1187069" y="777367"/>
                  </a:lnTo>
                  <a:lnTo>
                    <a:pt x="1187069" y="794385"/>
                  </a:lnTo>
                  <a:lnTo>
                    <a:pt x="1218438" y="794385"/>
                  </a:lnTo>
                  <a:lnTo>
                    <a:pt x="1218438" y="822833"/>
                  </a:lnTo>
                  <a:lnTo>
                    <a:pt x="1249680" y="822833"/>
                  </a:lnTo>
                  <a:lnTo>
                    <a:pt x="1256645" y="833671"/>
                  </a:lnTo>
                  <a:lnTo>
                    <a:pt x="1262443" y="842962"/>
                  </a:lnTo>
                  <a:lnTo>
                    <a:pt x="1269003" y="850729"/>
                  </a:lnTo>
                  <a:lnTo>
                    <a:pt x="1278255" y="856996"/>
                  </a:lnTo>
                  <a:lnTo>
                    <a:pt x="1280922" y="858393"/>
                  </a:lnTo>
                  <a:lnTo>
                    <a:pt x="1283843" y="858901"/>
                  </a:lnTo>
                  <a:lnTo>
                    <a:pt x="1286764" y="859916"/>
                  </a:lnTo>
                  <a:lnTo>
                    <a:pt x="1290004" y="869951"/>
                  </a:lnTo>
                  <a:lnTo>
                    <a:pt x="1291351" y="874283"/>
                  </a:lnTo>
                  <a:lnTo>
                    <a:pt x="1292532" y="877115"/>
                  </a:lnTo>
                  <a:lnTo>
                    <a:pt x="1295273" y="882650"/>
                  </a:lnTo>
                  <a:lnTo>
                    <a:pt x="1315212" y="882650"/>
                  </a:lnTo>
                  <a:lnTo>
                    <a:pt x="1315212" y="908304"/>
                  </a:lnTo>
                </a:path>
              </a:pathLst>
            </a:custGeom>
            <a:ln w="19812">
              <a:solidFill>
                <a:srgbClr val="D67623"/>
              </a:solidFill>
            </a:ln>
          </p:spPr>
          <p:txBody>
            <a:bodyPr wrap="square" lIns="0" tIns="0" rIns="0" bIns="0" rtlCol="0"/>
            <a:lstStyle/>
            <a:p>
              <a:endParaRPr/>
            </a:p>
          </p:txBody>
        </p:sp>
        <p:sp>
          <p:nvSpPr>
            <p:cNvPr id="39" name="object 39"/>
            <p:cNvSpPr/>
            <p:nvPr/>
          </p:nvSpPr>
          <p:spPr>
            <a:xfrm>
              <a:off x="2820162" y="2455925"/>
              <a:ext cx="1272540" cy="894715"/>
            </a:xfrm>
            <a:custGeom>
              <a:avLst/>
              <a:gdLst/>
              <a:ahLst/>
              <a:cxnLst/>
              <a:rect l="l" t="t" r="r" b="b"/>
              <a:pathLst>
                <a:path w="1272539" h="894714">
                  <a:moveTo>
                    <a:pt x="0" y="0"/>
                  </a:moveTo>
                  <a:lnTo>
                    <a:pt x="5715" y="5715"/>
                  </a:lnTo>
                  <a:lnTo>
                    <a:pt x="7473" y="7562"/>
                  </a:lnTo>
                  <a:lnTo>
                    <a:pt x="4540" y="5921"/>
                  </a:lnTo>
                  <a:lnTo>
                    <a:pt x="8608" y="10590"/>
                  </a:lnTo>
                  <a:lnTo>
                    <a:pt x="31368" y="31368"/>
                  </a:lnTo>
                  <a:lnTo>
                    <a:pt x="31368" y="42672"/>
                  </a:lnTo>
                  <a:lnTo>
                    <a:pt x="45593" y="42672"/>
                  </a:lnTo>
                  <a:lnTo>
                    <a:pt x="45593" y="71247"/>
                  </a:lnTo>
                  <a:lnTo>
                    <a:pt x="102489" y="71247"/>
                  </a:lnTo>
                  <a:lnTo>
                    <a:pt x="102489" y="88265"/>
                  </a:lnTo>
                  <a:lnTo>
                    <a:pt x="113919" y="88265"/>
                  </a:lnTo>
                  <a:lnTo>
                    <a:pt x="113919" y="91186"/>
                  </a:lnTo>
                  <a:lnTo>
                    <a:pt x="114274" y="96523"/>
                  </a:lnTo>
                  <a:lnTo>
                    <a:pt x="127889" y="132588"/>
                  </a:lnTo>
                  <a:lnTo>
                    <a:pt x="132588" y="131191"/>
                  </a:lnTo>
                  <a:lnTo>
                    <a:pt x="133858" y="133858"/>
                  </a:lnTo>
                  <a:lnTo>
                    <a:pt x="136017" y="139192"/>
                  </a:lnTo>
                  <a:lnTo>
                    <a:pt x="133858" y="145288"/>
                  </a:lnTo>
                  <a:lnTo>
                    <a:pt x="133858" y="151003"/>
                  </a:lnTo>
                  <a:lnTo>
                    <a:pt x="168021" y="151003"/>
                  </a:lnTo>
                  <a:lnTo>
                    <a:pt x="168021" y="205104"/>
                  </a:lnTo>
                  <a:lnTo>
                    <a:pt x="202184" y="205104"/>
                  </a:lnTo>
                  <a:lnTo>
                    <a:pt x="202184" y="222250"/>
                  </a:lnTo>
                  <a:lnTo>
                    <a:pt x="259079" y="222250"/>
                  </a:lnTo>
                  <a:lnTo>
                    <a:pt x="259079" y="242189"/>
                  </a:lnTo>
                  <a:lnTo>
                    <a:pt x="273304" y="242189"/>
                  </a:lnTo>
                  <a:lnTo>
                    <a:pt x="273304" y="273558"/>
                  </a:lnTo>
                  <a:lnTo>
                    <a:pt x="298958" y="273558"/>
                  </a:lnTo>
                  <a:lnTo>
                    <a:pt x="298958" y="287782"/>
                  </a:lnTo>
                  <a:lnTo>
                    <a:pt x="318897" y="287782"/>
                  </a:lnTo>
                  <a:lnTo>
                    <a:pt x="318897" y="316230"/>
                  </a:lnTo>
                  <a:lnTo>
                    <a:pt x="355854" y="316230"/>
                  </a:lnTo>
                  <a:lnTo>
                    <a:pt x="355854" y="330454"/>
                  </a:lnTo>
                  <a:lnTo>
                    <a:pt x="370078" y="339090"/>
                  </a:lnTo>
                  <a:lnTo>
                    <a:pt x="370078" y="376047"/>
                  </a:lnTo>
                  <a:lnTo>
                    <a:pt x="387223" y="376047"/>
                  </a:lnTo>
                  <a:lnTo>
                    <a:pt x="387223" y="404622"/>
                  </a:lnTo>
                  <a:lnTo>
                    <a:pt x="424180" y="404622"/>
                  </a:lnTo>
                  <a:lnTo>
                    <a:pt x="424180" y="441579"/>
                  </a:lnTo>
                  <a:lnTo>
                    <a:pt x="432689" y="461518"/>
                  </a:lnTo>
                  <a:lnTo>
                    <a:pt x="449834" y="470027"/>
                  </a:lnTo>
                  <a:lnTo>
                    <a:pt x="449834" y="492887"/>
                  </a:lnTo>
                  <a:lnTo>
                    <a:pt x="466852" y="492887"/>
                  </a:lnTo>
                  <a:lnTo>
                    <a:pt x="466852" y="510031"/>
                  </a:lnTo>
                  <a:lnTo>
                    <a:pt x="478281" y="524256"/>
                  </a:lnTo>
                  <a:lnTo>
                    <a:pt x="492506" y="538480"/>
                  </a:lnTo>
                  <a:lnTo>
                    <a:pt x="509523" y="538480"/>
                  </a:lnTo>
                  <a:lnTo>
                    <a:pt x="506730" y="544195"/>
                  </a:lnTo>
                  <a:lnTo>
                    <a:pt x="509426" y="549979"/>
                  </a:lnTo>
                  <a:lnTo>
                    <a:pt x="512016" y="555799"/>
                  </a:lnTo>
                  <a:lnTo>
                    <a:pt x="514820" y="561500"/>
                  </a:lnTo>
                  <a:lnTo>
                    <a:pt x="518159" y="566928"/>
                  </a:lnTo>
                  <a:lnTo>
                    <a:pt x="525454" y="573357"/>
                  </a:lnTo>
                  <a:lnTo>
                    <a:pt x="528224" y="570071"/>
                  </a:lnTo>
                  <a:lnTo>
                    <a:pt x="530947" y="570928"/>
                  </a:lnTo>
                  <a:lnTo>
                    <a:pt x="538099" y="589788"/>
                  </a:lnTo>
                  <a:lnTo>
                    <a:pt x="543687" y="606806"/>
                  </a:lnTo>
                  <a:lnTo>
                    <a:pt x="544703" y="609727"/>
                  </a:lnTo>
                  <a:lnTo>
                    <a:pt x="544068" y="613664"/>
                  </a:lnTo>
                  <a:lnTo>
                    <a:pt x="546608" y="615442"/>
                  </a:lnTo>
                  <a:lnTo>
                    <a:pt x="554499" y="620647"/>
                  </a:lnTo>
                  <a:lnTo>
                    <a:pt x="554974" y="621077"/>
                  </a:lnTo>
                  <a:lnTo>
                    <a:pt x="555519" y="622246"/>
                  </a:lnTo>
                  <a:lnTo>
                    <a:pt x="563626" y="629666"/>
                  </a:lnTo>
                  <a:lnTo>
                    <a:pt x="569849" y="634873"/>
                  </a:lnTo>
                  <a:lnTo>
                    <a:pt x="576834" y="639318"/>
                  </a:lnTo>
                  <a:lnTo>
                    <a:pt x="583565" y="643890"/>
                  </a:lnTo>
                  <a:lnTo>
                    <a:pt x="585307" y="651853"/>
                  </a:lnTo>
                  <a:lnTo>
                    <a:pt x="586168" y="655208"/>
                  </a:lnTo>
                  <a:lnTo>
                    <a:pt x="586458" y="657159"/>
                  </a:lnTo>
                  <a:lnTo>
                    <a:pt x="586486" y="660908"/>
                  </a:lnTo>
                  <a:lnTo>
                    <a:pt x="634873" y="660908"/>
                  </a:lnTo>
                  <a:lnTo>
                    <a:pt x="634873" y="692277"/>
                  </a:lnTo>
                  <a:lnTo>
                    <a:pt x="671830" y="692277"/>
                  </a:lnTo>
                  <a:lnTo>
                    <a:pt x="680339" y="700913"/>
                  </a:lnTo>
                  <a:lnTo>
                    <a:pt x="680339" y="715137"/>
                  </a:lnTo>
                  <a:lnTo>
                    <a:pt x="700278" y="715137"/>
                  </a:lnTo>
                  <a:lnTo>
                    <a:pt x="700278" y="743585"/>
                  </a:lnTo>
                  <a:lnTo>
                    <a:pt x="777240" y="743585"/>
                  </a:lnTo>
                  <a:lnTo>
                    <a:pt x="777240" y="757809"/>
                  </a:lnTo>
                  <a:lnTo>
                    <a:pt x="865378" y="757809"/>
                  </a:lnTo>
                  <a:lnTo>
                    <a:pt x="865378" y="777748"/>
                  </a:lnTo>
                  <a:lnTo>
                    <a:pt x="908177" y="777748"/>
                  </a:lnTo>
                  <a:lnTo>
                    <a:pt x="908177" y="800608"/>
                  </a:lnTo>
                  <a:lnTo>
                    <a:pt x="950849" y="800608"/>
                  </a:lnTo>
                  <a:lnTo>
                    <a:pt x="950849" y="820547"/>
                  </a:lnTo>
                  <a:lnTo>
                    <a:pt x="1118870" y="820547"/>
                  </a:lnTo>
                  <a:lnTo>
                    <a:pt x="1118870" y="851916"/>
                  </a:lnTo>
                  <a:lnTo>
                    <a:pt x="1235583" y="851916"/>
                  </a:lnTo>
                  <a:lnTo>
                    <a:pt x="1235583" y="874649"/>
                  </a:lnTo>
                  <a:lnTo>
                    <a:pt x="1272540" y="874649"/>
                  </a:lnTo>
                  <a:lnTo>
                    <a:pt x="1272540" y="894588"/>
                  </a:lnTo>
                </a:path>
              </a:pathLst>
            </a:custGeom>
            <a:ln w="19812">
              <a:solidFill>
                <a:srgbClr val="D67623"/>
              </a:solidFill>
            </a:ln>
          </p:spPr>
          <p:txBody>
            <a:bodyPr wrap="square" lIns="0" tIns="0" rIns="0" bIns="0" rtlCol="0"/>
            <a:lstStyle/>
            <a:p>
              <a:endParaRPr/>
            </a:p>
          </p:txBody>
        </p:sp>
        <p:sp>
          <p:nvSpPr>
            <p:cNvPr id="40" name="object 40"/>
            <p:cNvSpPr/>
            <p:nvPr/>
          </p:nvSpPr>
          <p:spPr>
            <a:xfrm>
              <a:off x="2436113" y="1724405"/>
              <a:ext cx="137160" cy="0"/>
            </a:xfrm>
            <a:custGeom>
              <a:avLst/>
              <a:gdLst/>
              <a:ahLst/>
              <a:cxnLst/>
              <a:rect l="l" t="t" r="r" b="b"/>
              <a:pathLst>
                <a:path w="137160">
                  <a:moveTo>
                    <a:pt x="0" y="0"/>
                  </a:moveTo>
                  <a:lnTo>
                    <a:pt x="137160" y="0"/>
                  </a:lnTo>
                </a:path>
              </a:pathLst>
            </a:custGeom>
            <a:ln w="19812">
              <a:solidFill>
                <a:srgbClr val="D67623"/>
              </a:solidFill>
            </a:ln>
          </p:spPr>
          <p:txBody>
            <a:bodyPr wrap="square" lIns="0" tIns="0" rIns="0" bIns="0" rtlCol="0"/>
            <a:lstStyle/>
            <a:p>
              <a:endParaRPr/>
            </a:p>
          </p:txBody>
        </p:sp>
        <p:sp>
          <p:nvSpPr>
            <p:cNvPr id="41" name="object 41"/>
            <p:cNvSpPr/>
            <p:nvPr/>
          </p:nvSpPr>
          <p:spPr>
            <a:xfrm>
              <a:off x="2434590" y="1599437"/>
              <a:ext cx="137160" cy="0"/>
            </a:xfrm>
            <a:custGeom>
              <a:avLst/>
              <a:gdLst/>
              <a:ahLst/>
              <a:cxnLst/>
              <a:rect l="l" t="t" r="r" b="b"/>
              <a:pathLst>
                <a:path w="137160">
                  <a:moveTo>
                    <a:pt x="0" y="0"/>
                  </a:moveTo>
                  <a:lnTo>
                    <a:pt x="137160" y="0"/>
                  </a:lnTo>
                </a:path>
              </a:pathLst>
            </a:custGeom>
            <a:ln w="19812">
              <a:solidFill>
                <a:srgbClr val="08345A"/>
              </a:solidFill>
            </a:ln>
          </p:spPr>
          <p:txBody>
            <a:bodyPr wrap="square" lIns="0" tIns="0" rIns="0" bIns="0" rtlCol="0"/>
            <a:lstStyle/>
            <a:p>
              <a:endParaRPr/>
            </a:p>
          </p:txBody>
        </p:sp>
      </p:grpSp>
      <p:sp>
        <p:nvSpPr>
          <p:cNvPr id="42" name="object 42"/>
          <p:cNvSpPr txBox="1"/>
          <p:nvPr/>
        </p:nvSpPr>
        <p:spPr>
          <a:xfrm>
            <a:off x="1336040" y="3257772"/>
            <a:ext cx="95885" cy="166071"/>
          </a:xfrm>
          <a:prstGeom prst="rect">
            <a:avLst/>
          </a:prstGeom>
        </p:spPr>
        <p:txBody>
          <a:bodyPr vert="horz" wrap="square" lIns="0" tIns="12065" rIns="0" bIns="0" rtlCol="0">
            <a:spAutoFit/>
          </a:bodyPr>
          <a:lstStyle/>
          <a:p>
            <a:pPr marL="12700">
              <a:spcBef>
                <a:spcPts val="95"/>
              </a:spcBef>
            </a:pPr>
            <a:r>
              <a:rPr sz="1000" spc="-50">
                <a:latin typeface="Arial"/>
                <a:cs typeface="Arial"/>
              </a:rPr>
              <a:t>0</a:t>
            </a:r>
            <a:endParaRPr sz="1000">
              <a:latin typeface="Arial"/>
              <a:cs typeface="Arial"/>
            </a:endParaRPr>
          </a:p>
        </p:txBody>
      </p:sp>
      <p:sp>
        <p:nvSpPr>
          <p:cNvPr id="43" name="object 43"/>
          <p:cNvSpPr txBox="1"/>
          <p:nvPr/>
        </p:nvSpPr>
        <p:spPr>
          <a:xfrm>
            <a:off x="1265301" y="2806287"/>
            <a:ext cx="165735" cy="166071"/>
          </a:xfrm>
          <a:prstGeom prst="rect">
            <a:avLst/>
          </a:prstGeom>
        </p:spPr>
        <p:txBody>
          <a:bodyPr vert="horz" wrap="square" lIns="0" tIns="12065" rIns="0" bIns="0" rtlCol="0">
            <a:spAutoFit/>
          </a:bodyPr>
          <a:lstStyle/>
          <a:p>
            <a:pPr marL="12700">
              <a:spcBef>
                <a:spcPts val="95"/>
              </a:spcBef>
            </a:pPr>
            <a:r>
              <a:rPr sz="1000" spc="-25">
                <a:latin typeface="Arial"/>
                <a:cs typeface="Arial"/>
              </a:rPr>
              <a:t>25</a:t>
            </a:r>
            <a:endParaRPr sz="1000">
              <a:latin typeface="Arial"/>
              <a:cs typeface="Arial"/>
            </a:endParaRPr>
          </a:p>
        </p:txBody>
      </p:sp>
      <p:sp>
        <p:nvSpPr>
          <p:cNvPr id="44" name="object 44"/>
          <p:cNvSpPr txBox="1"/>
          <p:nvPr/>
        </p:nvSpPr>
        <p:spPr>
          <a:xfrm>
            <a:off x="1265301" y="2354929"/>
            <a:ext cx="165735" cy="166071"/>
          </a:xfrm>
          <a:prstGeom prst="rect">
            <a:avLst/>
          </a:prstGeom>
        </p:spPr>
        <p:txBody>
          <a:bodyPr vert="horz" wrap="square" lIns="0" tIns="12065" rIns="0" bIns="0" rtlCol="0">
            <a:spAutoFit/>
          </a:bodyPr>
          <a:lstStyle/>
          <a:p>
            <a:pPr marL="12700">
              <a:spcBef>
                <a:spcPts val="95"/>
              </a:spcBef>
            </a:pPr>
            <a:r>
              <a:rPr sz="1000" spc="-25">
                <a:latin typeface="Arial"/>
                <a:cs typeface="Arial"/>
              </a:rPr>
              <a:t>50</a:t>
            </a:r>
            <a:endParaRPr sz="1000">
              <a:latin typeface="Arial"/>
              <a:cs typeface="Arial"/>
            </a:endParaRPr>
          </a:p>
        </p:txBody>
      </p:sp>
      <p:sp>
        <p:nvSpPr>
          <p:cNvPr id="45" name="object 45"/>
          <p:cNvSpPr txBox="1"/>
          <p:nvPr/>
        </p:nvSpPr>
        <p:spPr>
          <a:xfrm>
            <a:off x="1265301" y="1903571"/>
            <a:ext cx="165735" cy="166071"/>
          </a:xfrm>
          <a:prstGeom prst="rect">
            <a:avLst/>
          </a:prstGeom>
        </p:spPr>
        <p:txBody>
          <a:bodyPr vert="horz" wrap="square" lIns="0" tIns="12065" rIns="0" bIns="0" rtlCol="0">
            <a:spAutoFit/>
          </a:bodyPr>
          <a:lstStyle/>
          <a:p>
            <a:pPr marL="12700">
              <a:spcBef>
                <a:spcPts val="95"/>
              </a:spcBef>
            </a:pPr>
            <a:r>
              <a:rPr sz="1000" spc="-25">
                <a:latin typeface="Arial"/>
                <a:cs typeface="Arial"/>
              </a:rPr>
              <a:t>75</a:t>
            </a:r>
            <a:endParaRPr sz="1000">
              <a:latin typeface="Arial"/>
              <a:cs typeface="Arial"/>
            </a:endParaRPr>
          </a:p>
        </p:txBody>
      </p:sp>
      <p:sp>
        <p:nvSpPr>
          <p:cNvPr id="46" name="object 46"/>
          <p:cNvSpPr txBox="1"/>
          <p:nvPr/>
        </p:nvSpPr>
        <p:spPr>
          <a:xfrm>
            <a:off x="1194612" y="1452086"/>
            <a:ext cx="237490" cy="166071"/>
          </a:xfrm>
          <a:prstGeom prst="rect">
            <a:avLst/>
          </a:prstGeom>
        </p:spPr>
        <p:txBody>
          <a:bodyPr vert="horz" wrap="square" lIns="0" tIns="12065" rIns="0" bIns="0" rtlCol="0">
            <a:spAutoFit/>
          </a:bodyPr>
          <a:lstStyle/>
          <a:p>
            <a:pPr marL="12700">
              <a:spcBef>
                <a:spcPts val="95"/>
              </a:spcBef>
            </a:pPr>
            <a:r>
              <a:rPr sz="1000" spc="-25">
                <a:latin typeface="Arial"/>
                <a:cs typeface="Arial"/>
              </a:rPr>
              <a:t>100</a:t>
            </a:r>
            <a:endParaRPr sz="1000">
              <a:latin typeface="Arial"/>
              <a:cs typeface="Arial"/>
            </a:endParaRPr>
          </a:p>
        </p:txBody>
      </p:sp>
      <p:sp>
        <p:nvSpPr>
          <p:cNvPr id="47" name="object 47"/>
          <p:cNvSpPr txBox="1"/>
          <p:nvPr/>
        </p:nvSpPr>
        <p:spPr>
          <a:xfrm>
            <a:off x="1480567" y="3409284"/>
            <a:ext cx="95885" cy="166071"/>
          </a:xfrm>
          <a:prstGeom prst="rect">
            <a:avLst/>
          </a:prstGeom>
        </p:spPr>
        <p:txBody>
          <a:bodyPr vert="horz" wrap="square" lIns="0" tIns="12065" rIns="0" bIns="0" rtlCol="0">
            <a:spAutoFit/>
          </a:bodyPr>
          <a:lstStyle/>
          <a:p>
            <a:pPr marL="12700">
              <a:spcBef>
                <a:spcPts val="95"/>
              </a:spcBef>
            </a:pPr>
            <a:r>
              <a:rPr sz="1000" spc="-50">
                <a:latin typeface="Arial"/>
                <a:cs typeface="Arial"/>
              </a:rPr>
              <a:t>0</a:t>
            </a:r>
            <a:endParaRPr sz="1000">
              <a:latin typeface="Arial"/>
              <a:cs typeface="Arial"/>
            </a:endParaRPr>
          </a:p>
        </p:txBody>
      </p:sp>
      <p:sp>
        <p:nvSpPr>
          <p:cNvPr id="48" name="object 48"/>
          <p:cNvSpPr txBox="1"/>
          <p:nvPr/>
        </p:nvSpPr>
        <p:spPr>
          <a:xfrm>
            <a:off x="2122171" y="3409284"/>
            <a:ext cx="202565" cy="166071"/>
          </a:xfrm>
          <a:prstGeom prst="rect">
            <a:avLst/>
          </a:prstGeom>
        </p:spPr>
        <p:txBody>
          <a:bodyPr vert="horz" wrap="square" lIns="0" tIns="12065" rIns="0" bIns="0" rtlCol="0">
            <a:spAutoFit/>
          </a:bodyPr>
          <a:lstStyle/>
          <a:p>
            <a:pPr marL="12700">
              <a:spcBef>
                <a:spcPts val="95"/>
              </a:spcBef>
            </a:pPr>
            <a:r>
              <a:rPr sz="1000" spc="-25">
                <a:latin typeface="Arial"/>
                <a:cs typeface="Arial"/>
              </a:rPr>
              <a:t>2.5</a:t>
            </a:r>
            <a:endParaRPr sz="1000">
              <a:latin typeface="Arial"/>
              <a:cs typeface="Arial"/>
            </a:endParaRPr>
          </a:p>
        </p:txBody>
      </p:sp>
      <p:sp>
        <p:nvSpPr>
          <p:cNvPr id="49" name="object 49"/>
          <p:cNvSpPr txBox="1"/>
          <p:nvPr/>
        </p:nvSpPr>
        <p:spPr>
          <a:xfrm>
            <a:off x="2550668" y="3383756"/>
            <a:ext cx="638175" cy="399415"/>
          </a:xfrm>
          <a:prstGeom prst="rect">
            <a:avLst/>
          </a:prstGeom>
        </p:spPr>
        <p:txBody>
          <a:bodyPr vert="horz" wrap="square" lIns="0" tIns="37465" rIns="0" bIns="0" rtlCol="0">
            <a:spAutoFit/>
          </a:bodyPr>
          <a:lstStyle/>
          <a:p>
            <a:pPr marL="278130">
              <a:spcBef>
                <a:spcPts val="295"/>
              </a:spcBef>
            </a:pPr>
            <a:r>
              <a:rPr sz="1000" spc="-25">
                <a:latin typeface="Arial"/>
                <a:cs typeface="Arial"/>
              </a:rPr>
              <a:t>5.0</a:t>
            </a:r>
            <a:endParaRPr sz="1000">
              <a:latin typeface="Arial"/>
              <a:cs typeface="Arial"/>
            </a:endParaRPr>
          </a:p>
          <a:p>
            <a:pPr marL="12700">
              <a:spcBef>
                <a:spcPts val="225"/>
              </a:spcBef>
            </a:pPr>
            <a:r>
              <a:rPr sz="1100" b="1">
                <a:latin typeface="Arial"/>
                <a:cs typeface="Arial"/>
              </a:rPr>
              <a:t>Time,</a:t>
            </a:r>
            <a:r>
              <a:rPr sz="1100" b="1" spc="-35">
                <a:latin typeface="Arial"/>
                <a:cs typeface="Arial"/>
              </a:rPr>
              <a:t> </a:t>
            </a:r>
            <a:r>
              <a:rPr sz="1100" b="1" spc="-25">
                <a:latin typeface="Arial"/>
                <a:cs typeface="Arial"/>
              </a:rPr>
              <a:t>mo</a:t>
            </a:r>
            <a:endParaRPr sz="1100">
              <a:latin typeface="Arial"/>
              <a:cs typeface="Arial"/>
            </a:endParaRPr>
          </a:p>
        </p:txBody>
      </p:sp>
      <p:sp>
        <p:nvSpPr>
          <p:cNvPr id="50" name="object 50"/>
          <p:cNvSpPr txBox="1"/>
          <p:nvPr/>
        </p:nvSpPr>
        <p:spPr>
          <a:xfrm>
            <a:off x="3511042" y="3409284"/>
            <a:ext cx="202565" cy="166071"/>
          </a:xfrm>
          <a:prstGeom prst="rect">
            <a:avLst/>
          </a:prstGeom>
        </p:spPr>
        <p:txBody>
          <a:bodyPr vert="horz" wrap="square" lIns="0" tIns="12065" rIns="0" bIns="0" rtlCol="0">
            <a:spAutoFit/>
          </a:bodyPr>
          <a:lstStyle/>
          <a:p>
            <a:pPr marL="12700">
              <a:spcBef>
                <a:spcPts val="95"/>
              </a:spcBef>
            </a:pPr>
            <a:r>
              <a:rPr sz="1000" spc="-25">
                <a:latin typeface="Arial"/>
                <a:cs typeface="Arial"/>
              </a:rPr>
              <a:t>7.5</a:t>
            </a:r>
            <a:endParaRPr sz="1000">
              <a:latin typeface="Arial"/>
              <a:cs typeface="Arial"/>
            </a:endParaRPr>
          </a:p>
        </p:txBody>
      </p:sp>
      <p:sp>
        <p:nvSpPr>
          <p:cNvPr id="51" name="object 51"/>
          <p:cNvSpPr txBox="1"/>
          <p:nvPr/>
        </p:nvSpPr>
        <p:spPr>
          <a:xfrm>
            <a:off x="4170427" y="3409284"/>
            <a:ext cx="272415" cy="166071"/>
          </a:xfrm>
          <a:prstGeom prst="rect">
            <a:avLst/>
          </a:prstGeom>
        </p:spPr>
        <p:txBody>
          <a:bodyPr vert="horz" wrap="square" lIns="0" tIns="12065" rIns="0" bIns="0" rtlCol="0">
            <a:spAutoFit/>
          </a:bodyPr>
          <a:lstStyle/>
          <a:p>
            <a:pPr marL="12700">
              <a:spcBef>
                <a:spcPts val="95"/>
              </a:spcBef>
            </a:pPr>
            <a:r>
              <a:rPr sz="1000" spc="-20">
                <a:latin typeface="Arial"/>
                <a:cs typeface="Arial"/>
              </a:rPr>
              <a:t>10.0</a:t>
            </a:r>
            <a:endParaRPr sz="1000">
              <a:latin typeface="Arial"/>
              <a:cs typeface="Arial"/>
            </a:endParaRPr>
          </a:p>
        </p:txBody>
      </p:sp>
      <p:sp>
        <p:nvSpPr>
          <p:cNvPr id="52" name="object 52"/>
          <p:cNvSpPr txBox="1"/>
          <p:nvPr/>
        </p:nvSpPr>
        <p:spPr>
          <a:xfrm>
            <a:off x="982343" y="2196774"/>
            <a:ext cx="169277" cy="499109"/>
          </a:xfrm>
          <a:prstGeom prst="rect">
            <a:avLst/>
          </a:prstGeom>
        </p:spPr>
        <p:txBody>
          <a:bodyPr vert="vert270" wrap="square" lIns="0" tIns="0" rIns="0" bIns="0" rtlCol="0">
            <a:spAutoFit/>
          </a:bodyPr>
          <a:lstStyle/>
          <a:p>
            <a:pPr marL="12700"/>
            <a:r>
              <a:rPr sz="1100" b="1">
                <a:latin typeface="Arial"/>
                <a:cs typeface="Arial"/>
              </a:rPr>
              <a:t>PFS,</a:t>
            </a:r>
            <a:r>
              <a:rPr sz="1100" b="1" spc="-40">
                <a:latin typeface="Arial"/>
                <a:cs typeface="Arial"/>
              </a:rPr>
              <a:t> </a:t>
            </a:r>
            <a:r>
              <a:rPr sz="1100" b="1" spc="-50">
                <a:latin typeface="Arial"/>
                <a:cs typeface="Arial"/>
              </a:rPr>
              <a:t>%</a:t>
            </a:r>
            <a:endParaRPr sz="1100">
              <a:latin typeface="Arial"/>
              <a:cs typeface="Arial"/>
            </a:endParaRPr>
          </a:p>
        </p:txBody>
      </p:sp>
      <p:sp>
        <p:nvSpPr>
          <p:cNvPr id="53" name="object 53"/>
          <p:cNvSpPr txBox="1"/>
          <p:nvPr/>
        </p:nvSpPr>
        <p:spPr>
          <a:xfrm>
            <a:off x="2607310" y="1523408"/>
            <a:ext cx="2449830" cy="514984"/>
          </a:xfrm>
          <a:prstGeom prst="rect">
            <a:avLst/>
          </a:prstGeom>
        </p:spPr>
        <p:txBody>
          <a:bodyPr vert="horz" wrap="square" lIns="0" tIns="13335" rIns="0" bIns="0" rtlCol="0">
            <a:spAutoFit/>
          </a:bodyPr>
          <a:lstStyle/>
          <a:p>
            <a:pPr marL="12700">
              <a:spcBef>
                <a:spcPts val="105"/>
              </a:spcBef>
            </a:pPr>
            <a:r>
              <a:rPr sz="800">
                <a:latin typeface="Arial"/>
                <a:cs typeface="Arial"/>
              </a:rPr>
              <a:t>Topotecan</a:t>
            </a:r>
            <a:r>
              <a:rPr sz="800" spc="-5">
                <a:latin typeface="Arial"/>
                <a:cs typeface="Arial"/>
              </a:rPr>
              <a:t> </a:t>
            </a:r>
            <a:r>
              <a:rPr sz="800">
                <a:latin typeface="Arial"/>
                <a:cs typeface="Arial"/>
              </a:rPr>
              <a:t>(2.7</a:t>
            </a:r>
            <a:r>
              <a:rPr sz="800" spc="-5">
                <a:latin typeface="Arial"/>
                <a:cs typeface="Arial"/>
              </a:rPr>
              <a:t> </a:t>
            </a:r>
            <a:r>
              <a:rPr sz="800">
                <a:latin typeface="Arial"/>
                <a:cs typeface="Arial"/>
              </a:rPr>
              <a:t>mo;</a:t>
            </a:r>
            <a:r>
              <a:rPr sz="800" spc="-30">
                <a:latin typeface="Arial"/>
                <a:cs typeface="Arial"/>
              </a:rPr>
              <a:t> </a:t>
            </a:r>
            <a:r>
              <a:rPr sz="800">
                <a:latin typeface="Arial"/>
                <a:cs typeface="Arial"/>
              </a:rPr>
              <a:t>90%</a:t>
            </a:r>
            <a:r>
              <a:rPr sz="800" spc="-10">
                <a:latin typeface="Arial"/>
                <a:cs typeface="Arial"/>
              </a:rPr>
              <a:t> </a:t>
            </a:r>
            <a:r>
              <a:rPr sz="800">
                <a:latin typeface="Arial"/>
                <a:cs typeface="Arial"/>
              </a:rPr>
              <a:t>CI,</a:t>
            </a:r>
            <a:r>
              <a:rPr sz="800" spc="-15">
                <a:latin typeface="Arial"/>
                <a:cs typeface="Arial"/>
              </a:rPr>
              <a:t> </a:t>
            </a:r>
            <a:r>
              <a:rPr sz="800" spc="-10">
                <a:latin typeface="Arial"/>
                <a:cs typeface="Arial"/>
              </a:rPr>
              <a:t>2.3-</a:t>
            </a:r>
            <a:r>
              <a:rPr sz="800" spc="-20">
                <a:latin typeface="Arial"/>
                <a:cs typeface="Arial"/>
              </a:rPr>
              <a:t>3.2)</a:t>
            </a:r>
            <a:endParaRPr sz="800">
              <a:latin typeface="Arial"/>
              <a:cs typeface="Arial"/>
            </a:endParaRPr>
          </a:p>
          <a:p>
            <a:pPr marL="12700">
              <a:spcBef>
                <a:spcPts val="5"/>
              </a:spcBef>
            </a:pPr>
            <a:r>
              <a:rPr sz="800">
                <a:latin typeface="Arial"/>
                <a:cs typeface="Arial"/>
              </a:rPr>
              <a:t>Combination</a:t>
            </a:r>
            <a:r>
              <a:rPr sz="800" spc="-25">
                <a:latin typeface="Arial"/>
                <a:cs typeface="Arial"/>
              </a:rPr>
              <a:t> </a:t>
            </a:r>
            <a:r>
              <a:rPr sz="800">
                <a:latin typeface="Arial"/>
                <a:cs typeface="Arial"/>
              </a:rPr>
              <a:t>chemotherapy</a:t>
            </a:r>
            <a:r>
              <a:rPr sz="800" spc="-10">
                <a:latin typeface="Arial"/>
                <a:cs typeface="Arial"/>
              </a:rPr>
              <a:t> </a:t>
            </a:r>
            <a:r>
              <a:rPr sz="800">
                <a:latin typeface="Arial"/>
                <a:cs typeface="Arial"/>
              </a:rPr>
              <a:t>(4.7</a:t>
            </a:r>
            <a:r>
              <a:rPr sz="800" spc="-20">
                <a:latin typeface="Arial"/>
                <a:cs typeface="Arial"/>
              </a:rPr>
              <a:t> </a:t>
            </a:r>
            <a:r>
              <a:rPr sz="800">
                <a:latin typeface="Arial"/>
                <a:cs typeface="Arial"/>
              </a:rPr>
              <a:t>mo;</a:t>
            </a:r>
            <a:r>
              <a:rPr sz="800" spc="-35">
                <a:latin typeface="Arial"/>
                <a:cs typeface="Arial"/>
              </a:rPr>
              <a:t> </a:t>
            </a:r>
            <a:r>
              <a:rPr sz="800">
                <a:latin typeface="Arial"/>
                <a:cs typeface="Arial"/>
              </a:rPr>
              <a:t>90%</a:t>
            </a:r>
            <a:r>
              <a:rPr sz="800" spc="-10">
                <a:latin typeface="Arial"/>
                <a:cs typeface="Arial"/>
              </a:rPr>
              <a:t> </a:t>
            </a:r>
            <a:r>
              <a:rPr sz="800">
                <a:latin typeface="Arial"/>
                <a:cs typeface="Arial"/>
              </a:rPr>
              <a:t>CI,</a:t>
            </a:r>
            <a:r>
              <a:rPr sz="800" spc="-25">
                <a:latin typeface="Arial"/>
                <a:cs typeface="Arial"/>
              </a:rPr>
              <a:t> </a:t>
            </a:r>
            <a:r>
              <a:rPr sz="800" spc="-10">
                <a:latin typeface="Arial"/>
                <a:cs typeface="Arial"/>
              </a:rPr>
              <a:t>3.9-</a:t>
            </a:r>
            <a:r>
              <a:rPr sz="800" spc="-20">
                <a:latin typeface="Arial"/>
                <a:cs typeface="Arial"/>
              </a:rPr>
              <a:t>5.5)</a:t>
            </a:r>
            <a:endParaRPr sz="800">
              <a:latin typeface="Arial"/>
              <a:cs typeface="Arial"/>
            </a:endParaRPr>
          </a:p>
          <a:p>
            <a:pPr marL="12700"/>
            <a:r>
              <a:rPr sz="800">
                <a:latin typeface="Arial"/>
                <a:cs typeface="Arial"/>
              </a:rPr>
              <a:t>HR</a:t>
            </a:r>
            <a:r>
              <a:rPr sz="800" spc="-10">
                <a:latin typeface="Arial"/>
                <a:cs typeface="Arial"/>
              </a:rPr>
              <a:t> </a:t>
            </a:r>
            <a:r>
              <a:rPr sz="800">
                <a:latin typeface="Arial"/>
                <a:cs typeface="Arial"/>
              </a:rPr>
              <a:t>=</a:t>
            </a:r>
            <a:r>
              <a:rPr sz="800" spc="-15">
                <a:latin typeface="Arial"/>
                <a:cs typeface="Arial"/>
              </a:rPr>
              <a:t> </a:t>
            </a:r>
            <a:r>
              <a:rPr sz="800">
                <a:latin typeface="Arial"/>
                <a:cs typeface="Arial"/>
              </a:rPr>
              <a:t>0.57 (90%</a:t>
            </a:r>
            <a:r>
              <a:rPr sz="800" spc="5">
                <a:latin typeface="Arial"/>
                <a:cs typeface="Arial"/>
              </a:rPr>
              <a:t> </a:t>
            </a:r>
            <a:r>
              <a:rPr sz="800">
                <a:latin typeface="Arial"/>
                <a:cs typeface="Arial"/>
              </a:rPr>
              <a:t>CI,</a:t>
            </a:r>
            <a:r>
              <a:rPr sz="800" spc="-15">
                <a:latin typeface="Arial"/>
                <a:cs typeface="Arial"/>
              </a:rPr>
              <a:t> </a:t>
            </a:r>
            <a:r>
              <a:rPr sz="800" spc="-10">
                <a:latin typeface="Arial"/>
                <a:cs typeface="Arial"/>
              </a:rPr>
              <a:t>0.41-</a:t>
            </a:r>
            <a:r>
              <a:rPr sz="800" spc="-20">
                <a:latin typeface="Arial"/>
                <a:cs typeface="Arial"/>
              </a:rPr>
              <a:t>0.73)</a:t>
            </a:r>
            <a:endParaRPr sz="800">
              <a:latin typeface="Arial"/>
              <a:cs typeface="Arial"/>
            </a:endParaRPr>
          </a:p>
          <a:p>
            <a:pPr marL="12700"/>
            <a:r>
              <a:rPr sz="800" spc="-10">
                <a:latin typeface="Arial"/>
                <a:cs typeface="Arial"/>
              </a:rPr>
              <a:t>Log-</a:t>
            </a:r>
            <a:r>
              <a:rPr sz="800">
                <a:latin typeface="Arial"/>
                <a:cs typeface="Arial"/>
              </a:rPr>
              <a:t>rank</a:t>
            </a:r>
            <a:r>
              <a:rPr sz="800" spc="15">
                <a:latin typeface="Arial"/>
                <a:cs typeface="Arial"/>
              </a:rPr>
              <a:t> </a:t>
            </a:r>
            <a:r>
              <a:rPr sz="800" i="1">
                <a:latin typeface="Arial"/>
                <a:cs typeface="Arial"/>
              </a:rPr>
              <a:t>P </a:t>
            </a:r>
            <a:r>
              <a:rPr sz="800">
                <a:latin typeface="Arial"/>
                <a:cs typeface="Arial"/>
              </a:rPr>
              <a:t>=</a:t>
            </a:r>
            <a:r>
              <a:rPr sz="800" spc="-15">
                <a:latin typeface="Arial"/>
                <a:cs typeface="Arial"/>
              </a:rPr>
              <a:t> </a:t>
            </a:r>
            <a:r>
              <a:rPr sz="800" spc="-10">
                <a:latin typeface="Arial"/>
                <a:cs typeface="Arial"/>
              </a:rPr>
              <a:t>.0041</a:t>
            </a:r>
            <a:endParaRPr sz="800">
              <a:latin typeface="Arial"/>
              <a:cs typeface="Arial"/>
            </a:endParaRPr>
          </a:p>
        </p:txBody>
      </p:sp>
      <p:sp>
        <p:nvSpPr>
          <p:cNvPr id="54" name="Title 53">
            <a:extLst>
              <a:ext uri="{FF2B5EF4-FFF2-40B4-BE49-F238E27FC236}">
                <a16:creationId xmlns:a16="http://schemas.microsoft.com/office/drawing/2014/main" id="{4190834C-B44B-F000-6B0A-8025E802B71B}"/>
              </a:ext>
            </a:extLst>
          </p:cNvPr>
          <p:cNvSpPr>
            <a:spLocks noGrp="1"/>
          </p:cNvSpPr>
          <p:nvPr>
            <p:ph type="title"/>
          </p:nvPr>
        </p:nvSpPr>
        <p:spPr/>
        <p:txBody>
          <a:bodyPr/>
          <a:lstStyle/>
          <a:p>
            <a:r>
              <a:rPr lang="en-US" sz="2800" b="1"/>
              <a:t>Platinum Rechallenge vs Topotecan</a:t>
            </a:r>
          </a:p>
        </p:txBody>
      </p:sp>
      <p:sp>
        <p:nvSpPr>
          <p:cNvPr id="55" name="TextBox 54">
            <a:extLst>
              <a:ext uri="{FF2B5EF4-FFF2-40B4-BE49-F238E27FC236}">
                <a16:creationId xmlns:a16="http://schemas.microsoft.com/office/drawing/2014/main" id="{AB84D498-D1A6-5090-1EC4-9CE0F868B190}"/>
              </a:ext>
            </a:extLst>
          </p:cNvPr>
          <p:cNvSpPr txBox="1"/>
          <p:nvPr/>
        </p:nvSpPr>
        <p:spPr>
          <a:xfrm>
            <a:off x="526288" y="854963"/>
            <a:ext cx="1250663" cy="338554"/>
          </a:xfrm>
          <a:prstGeom prst="rect">
            <a:avLst/>
          </a:prstGeom>
          <a:noFill/>
        </p:spPr>
        <p:txBody>
          <a:bodyPr wrap="none" rtlCol="0">
            <a:spAutoFit/>
          </a:bodyPr>
          <a:lstStyle/>
          <a:p>
            <a:r>
              <a:rPr lang="en-US" sz="1600"/>
              <a:t>&gt;90day CTI</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sz="2800" b="1">
                <a:solidFill>
                  <a:srgbClr val="003767"/>
                </a:solidFill>
              </a:rPr>
              <a:t>Lurbinectedin: Mechanism of Action</a:t>
            </a:r>
          </a:p>
        </p:txBody>
      </p:sp>
      <p:sp>
        <p:nvSpPr>
          <p:cNvPr id="6" name="Rectangle 5">
            <a:extLst>
              <a:ext uri="{FF2B5EF4-FFF2-40B4-BE49-F238E27FC236}">
                <a16:creationId xmlns:a16="http://schemas.microsoft.com/office/drawing/2014/main" id="{EB1D542E-DA68-4F48-9C2F-213D783CBBB2}"/>
              </a:ext>
            </a:extLst>
          </p:cNvPr>
          <p:cNvSpPr/>
          <p:nvPr/>
        </p:nvSpPr>
        <p:spPr bwMode="auto">
          <a:xfrm>
            <a:off x="6300788" y="4443413"/>
            <a:ext cx="2657475" cy="57738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pic>
        <p:nvPicPr>
          <p:cNvPr id="5" name="Picture 2" descr="Image result for northwestern medicine robert h lurie logo">
            <a:extLst>
              <a:ext uri="{FF2B5EF4-FFF2-40B4-BE49-F238E27FC236}">
                <a16:creationId xmlns:a16="http://schemas.microsoft.com/office/drawing/2014/main" id="{A658536A-F4EC-4268-93CF-35D900630C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7695" y="4314572"/>
            <a:ext cx="2657475" cy="8336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333369B6-E0CE-2944-8693-648963D60EB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8452" b="9409"/>
          <a:stretch/>
        </p:blipFill>
        <p:spPr bwMode="auto">
          <a:xfrm>
            <a:off x="720191" y="1495223"/>
            <a:ext cx="7719645" cy="269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6FF35BB9-1825-0549-80C8-9ED038194B0B}"/>
              </a:ext>
            </a:extLst>
          </p:cNvPr>
          <p:cNvSpPr txBox="1"/>
          <p:nvPr/>
        </p:nvSpPr>
        <p:spPr>
          <a:xfrm>
            <a:off x="5501071" y="4448919"/>
            <a:ext cx="1205779" cy="246221"/>
          </a:xfrm>
          <a:prstGeom prst="rect">
            <a:avLst/>
          </a:prstGeom>
          <a:noFill/>
        </p:spPr>
        <p:txBody>
          <a:bodyPr wrap="none" rtlCol="0">
            <a:spAutoFit/>
          </a:bodyPr>
          <a:lstStyle/>
          <a:p>
            <a:r>
              <a:rPr lang="en-US" sz="500"/>
              <a:t>Paz-Ares, ASCO 2019</a:t>
            </a:r>
          </a:p>
          <a:p>
            <a:r>
              <a:rPr lang="en-US" sz="500"/>
              <a:t>Trigo J, Lancet Oncology, May 2020</a:t>
            </a:r>
          </a:p>
        </p:txBody>
      </p:sp>
      <p:sp>
        <p:nvSpPr>
          <p:cNvPr id="10" name="TextBox 9">
            <a:extLst>
              <a:ext uri="{FF2B5EF4-FFF2-40B4-BE49-F238E27FC236}">
                <a16:creationId xmlns:a16="http://schemas.microsoft.com/office/drawing/2014/main" id="{22193E28-4056-E840-B432-3540DF6A1041}"/>
              </a:ext>
            </a:extLst>
          </p:cNvPr>
          <p:cNvSpPr txBox="1"/>
          <p:nvPr/>
        </p:nvSpPr>
        <p:spPr>
          <a:xfrm>
            <a:off x="326867" y="731130"/>
            <a:ext cx="3108543" cy="900246"/>
          </a:xfrm>
          <a:prstGeom prst="rect">
            <a:avLst/>
          </a:prstGeom>
          <a:noFill/>
        </p:spPr>
        <p:txBody>
          <a:bodyPr wrap="none" rtlCol="0">
            <a:spAutoFit/>
          </a:bodyPr>
          <a:lstStyle/>
          <a:p>
            <a:r>
              <a:rPr lang="en-US" sz="1050">
                <a:solidFill>
                  <a:srgbClr val="FF0000"/>
                </a:solidFill>
              </a:rPr>
              <a:t>SCLC transcriptionally active disease</a:t>
            </a:r>
          </a:p>
          <a:p>
            <a:endParaRPr lang="en-US" sz="1050">
              <a:solidFill>
                <a:srgbClr val="FF0000"/>
              </a:solidFill>
            </a:endParaRPr>
          </a:p>
          <a:p>
            <a:r>
              <a:rPr lang="en-US" sz="1050" err="1">
                <a:solidFill>
                  <a:srgbClr val="FF0000"/>
                </a:solidFill>
              </a:rPr>
              <a:t>Lurbinectidin</a:t>
            </a:r>
            <a:r>
              <a:rPr lang="en-US" sz="1050">
                <a:solidFill>
                  <a:srgbClr val="FF0000"/>
                </a:solidFill>
              </a:rPr>
              <a:t>:</a:t>
            </a:r>
          </a:p>
          <a:p>
            <a:pPr marL="285750" indent="-285750">
              <a:buFont typeface="Arial" panose="020B0604020202020204" pitchFamily="34" charset="0"/>
              <a:buChar char="•"/>
            </a:pPr>
            <a:r>
              <a:rPr lang="en-US" sz="1050">
                <a:solidFill>
                  <a:srgbClr val="FF0000"/>
                </a:solidFill>
              </a:rPr>
              <a:t>Binds to DNA promotors</a:t>
            </a:r>
            <a:r>
              <a:rPr lang="en-US" sz="1050">
                <a:solidFill>
                  <a:srgbClr val="FF0000"/>
                </a:solidFill>
                <a:sym typeface="Wingdings" pitchFamily="2" charset="2"/>
              </a:rPr>
              <a:t></a:t>
            </a:r>
            <a:endParaRPr lang="en-US" sz="1050">
              <a:solidFill>
                <a:srgbClr val="FF0000"/>
              </a:solidFill>
            </a:endParaRPr>
          </a:p>
          <a:p>
            <a:pPr marL="285750" indent="-285750">
              <a:buFont typeface="Arial" panose="020B0604020202020204" pitchFamily="34" charset="0"/>
              <a:buChar char="•"/>
            </a:pPr>
            <a:r>
              <a:rPr lang="en-US" sz="1050">
                <a:solidFill>
                  <a:srgbClr val="FF0000"/>
                </a:solidFill>
              </a:rPr>
              <a:t>Selective inhibitor of oncogenic transcription</a:t>
            </a:r>
          </a:p>
        </p:txBody>
      </p:sp>
      <p:sp>
        <p:nvSpPr>
          <p:cNvPr id="11" name="TextBox 10">
            <a:extLst>
              <a:ext uri="{FF2B5EF4-FFF2-40B4-BE49-F238E27FC236}">
                <a16:creationId xmlns:a16="http://schemas.microsoft.com/office/drawing/2014/main" id="{89DFE8BE-BDE8-7D4B-8490-EA38492B8E72}"/>
              </a:ext>
            </a:extLst>
          </p:cNvPr>
          <p:cNvSpPr txBox="1"/>
          <p:nvPr/>
        </p:nvSpPr>
        <p:spPr>
          <a:xfrm>
            <a:off x="4806167" y="714579"/>
            <a:ext cx="2941831" cy="430887"/>
          </a:xfrm>
          <a:prstGeom prst="rect">
            <a:avLst/>
          </a:prstGeom>
          <a:noFill/>
        </p:spPr>
        <p:txBody>
          <a:bodyPr wrap="none" rtlCol="0">
            <a:spAutoFit/>
          </a:bodyPr>
          <a:lstStyle/>
          <a:p>
            <a:r>
              <a:rPr lang="en-US" sz="1100">
                <a:solidFill>
                  <a:srgbClr val="FF0000"/>
                </a:solidFill>
              </a:rPr>
              <a:t>Inhibitor of transcription within macrophages</a:t>
            </a:r>
          </a:p>
          <a:p>
            <a:r>
              <a:rPr lang="en-US" sz="1100">
                <a:solidFill>
                  <a:srgbClr val="FF0000"/>
                </a:solidFill>
              </a:rPr>
              <a:t>	IL-6, IL-8, CCL2, VEGF</a:t>
            </a:r>
          </a:p>
        </p:txBody>
      </p:sp>
      <p:cxnSp>
        <p:nvCxnSpPr>
          <p:cNvPr id="13" name="Straight Arrow Connector 12">
            <a:extLst>
              <a:ext uri="{FF2B5EF4-FFF2-40B4-BE49-F238E27FC236}">
                <a16:creationId xmlns:a16="http://schemas.microsoft.com/office/drawing/2014/main" id="{86820CDA-007A-8946-AE9F-D9250B368A15}"/>
              </a:ext>
            </a:extLst>
          </p:cNvPr>
          <p:cNvCxnSpPr>
            <a:cxnSpLocks/>
          </p:cNvCxnSpPr>
          <p:nvPr/>
        </p:nvCxnSpPr>
        <p:spPr bwMode="auto">
          <a:xfrm>
            <a:off x="6541078" y="1292808"/>
            <a:ext cx="0" cy="299798"/>
          </a:xfrm>
          <a:prstGeom prst="straightConnector1">
            <a:avLst/>
          </a:prstGeom>
          <a:solidFill>
            <a:schemeClr val="accent1"/>
          </a:solidFill>
          <a:ln w="3175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37492531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6D5EC372-E170-BF43-B930-B73AA4C34338}"/>
              </a:ext>
            </a:extLst>
          </p:cNvPr>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t="33517" b="15178"/>
          <a:stretch/>
        </p:blipFill>
        <p:spPr bwMode="auto">
          <a:xfrm>
            <a:off x="472926" y="1736997"/>
            <a:ext cx="8531225" cy="2462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2D501C8B-2E87-1845-A826-6515A01BD61B}"/>
              </a:ext>
            </a:extLst>
          </p:cNvPr>
          <p:cNvSpPr txBox="1"/>
          <p:nvPr/>
        </p:nvSpPr>
        <p:spPr>
          <a:xfrm>
            <a:off x="6641004" y="1398443"/>
            <a:ext cx="2363147" cy="338554"/>
          </a:xfrm>
          <a:prstGeom prst="rect">
            <a:avLst/>
          </a:prstGeom>
          <a:noFill/>
        </p:spPr>
        <p:txBody>
          <a:bodyPr wrap="none" rtlCol="0">
            <a:spAutoFit/>
          </a:bodyPr>
          <a:lstStyle/>
          <a:p>
            <a:r>
              <a:rPr lang="en-US" sz="1600">
                <a:solidFill>
                  <a:srgbClr val="FF0000"/>
                </a:solidFill>
              </a:rPr>
              <a:t>Primary end point: ORR</a:t>
            </a:r>
          </a:p>
        </p:txBody>
      </p:sp>
      <p:sp>
        <p:nvSpPr>
          <p:cNvPr id="9" name="Title 3">
            <a:extLst>
              <a:ext uri="{FF2B5EF4-FFF2-40B4-BE49-F238E27FC236}">
                <a16:creationId xmlns:a16="http://schemas.microsoft.com/office/drawing/2014/main" id="{06E75EBF-BA4F-9247-834A-7B89F42CF6C6}"/>
              </a:ext>
            </a:extLst>
          </p:cNvPr>
          <p:cNvSpPr>
            <a:spLocks noGrp="1"/>
          </p:cNvSpPr>
          <p:nvPr>
            <p:ph type="title"/>
          </p:nvPr>
        </p:nvSpPr>
        <p:spPr>
          <a:xfrm>
            <a:off x="306387" y="252998"/>
            <a:ext cx="9144000" cy="1006507"/>
          </a:xfrm>
        </p:spPr>
        <p:txBody>
          <a:bodyPr>
            <a:noAutofit/>
          </a:bodyPr>
          <a:lstStyle/>
          <a:p>
            <a:r>
              <a:rPr lang="en-US" sz="2600" b="1">
                <a:latin typeface="Arial" panose="020B0604020202020204" pitchFamily="34" charset="0"/>
                <a:cs typeface="Arial" panose="020B0604020202020204" pitchFamily="34" charset="0"/>
              </a:rPr>
              <a:t>Phase II Basket trial of Single Agent Lurbinectedin</a:t>
            </a:r>
          </a:p>
        </p:txBody>
      </p:sp>
    </p:spTree>
    <p:extLst>
      <p:ext uri="{BB962C8B-B14F-4D97-AF65-F5344CB8AC3E}">
        <p14:creationId xmlns:p14="http://schemas.microsoft.com/office/powerpoint/2010/main" val="12885229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6"/>
          <p:cNvGraphicFramePr>
            <a:graphicFrameLocks noGrp="1"/>
          </p:cNvGraphicFramePr>
          <p:nvPr/>
        </p:nvGraphicFramePr>
        <p:xfrm>
          <a:off x="335666" y="876293"/>
          <a:ext cx="8640058" cy="3451860"/>
        </p:xfrm>
        <a:graphic>
          <a:graphicData uri="http://schemas.openxmlformats.org/drawingml/2006/table">
            <a:tbl>
              <a:tblPr firstRow="1" bandRow="1">
                <a:tableStyleId>{10A1B5D5-9B99-4C35-A422-299274C87663}</a:tableStyleId>
              </a:tblPr>
              <a:tblGrid>
                <a:gridCol w="2170679">
                  <a:extLst>
                    <a:ext uri="{9D8B030D-6E8A-4147-A177-3AD203B41FA5}">
                      <a16:colId xmlns:a16="http://schemas.microsoft.com/office/drawing/2014/main" val="20000"/>
                    </a:ext>
                  </a:extLst>
                </a:gridCol>
                <a:gridCol w="1367790">
                  <a:extLst>
                    <a:ext uri="{9D8B030D-6E8A-4147-A177-3AD203B41FA5}">
                      <a16:colId xmlns:a16="http://schemas.microsoft.com/office/drawing/2014/main" val="20001"/>
                    </a:ext>
                  </a:extLst>
                </a:gridCol>
                <a:gridCol w="2585085">
                  <a:extLst>
                    <a:ext uri="{9D8B030D-6E8A-4147-A177-3AD203B41FA5}">
                      <a16:colId xmlns:a16="http://schemas.microsoft.com/office/drawing/2014/main" val="20002"/>
                    </a:ext>
                  </a:extLst>
                </a:gridCol>
                <a:gridCol w="2516504">
                  <a:extLst>
                    <a:ext uri="{9D8B030D-6E8A-4147-A177-3AD203B41FA5}">
                      <a16:colId xmlns:a16="http://schemas.microsoft.com/office/drawing/2014/main" val="20003"/>
                    </a:ext>
                  </a:extLst>
                </a:gridCol>
              </a:tblGrid>
              <a:tr h="111608">
                <a:tc>
                  <a:txBody>
                    <a:bodyPr/>
                    <a:lstStyle/>
                    <a:p>
                      <a:pPr>
                        <a:lnSpc>
                          <a:spcPct val="100000"/>
                        </a:lnSpc>
                      </a:pPr>
                      <a:endParaRPr sz="800">
                        <a:latin typeface="Times New Roman"/>
                        <a:cs typeface="Times New Roman"/>
                      </a:endParaRPr>
                    </a:p>
                  </a:txBody>
                  <a:tcPr marL="0" marR="0" marT="0" marB="0"/>
                </a:tc>
                <a:tc>
                  <a:txBody>
                    <a:bodyPr/>
                    <a:lstStyle/>
                    <a:p>
                      <a:pPr marL="38100">
                        <a:lnSpc>
                          <a:spcPct val="100000"/>
                        </a:lnSpc>
                        <a:spcBef>
                          <a:spcPts val="20"/>
                        </a:spcBef>
                      </a:pPr>
                      <a:r>
                        <a:rPr sz="900" b="1">
                          <a:solidFill>
                            <a:srgbClr val="FFFFFF"/>
                          </a:solidFill>
                        </a:rPr>
                        <a:t>All</a:t>
                      </a:r>
                      <a:r>
                        <a:rPr sz="900" b="1" spc="-5">
                          <a:solidFill>
                            <a:srgbClr val="FFFFFF"/>
                          </a:solidFill>
                        </a:rPr>
                        <a:t> </a:t>
                      </a:r>
                      <a:r>
                        <a:rPr sz="900" b="1">
                          <a:solidFill>
                            <a:srgbClr val="FFFFFF"/>
                          </a:solidFill>
                        </a:rPr>
                        <a:t>Patients</a:t>
                      </a:r>
                      <a:r>
                        <a:rPr sz="900" b="1" spc="-25">
                          <a:solidFill>
                            <a:srgbClr val="FFFFFF"/>
                          </a:solidFill>
                        </a:rPr>
                        <a:t> </a:t>
                      </a:r>
                      <a:r>
                        <a:rPr sz="900" b="1">
                          <a:solidFill>
                            <a:srgbClr val="FFFFFF"/>
                          </a:solidFill>
                        </a:rPr>
                        <a:t>(N</a:t>
                      </a:r>
                      <a:r>
                        <a:rPr sz="900" b="1" spc="-15">
                          <a:solidFill>
                            <a:srgbClr val="FFFFFF"/>
                          </a:solidFill>
                        </a:rPr>
                        <a:t> </a:t>
                      </a:r>
                      <a:r>
                        <a:rPr sz="900" b="1">
                          <a:solidFill>
                            <a:srgbClr val="FFFFFF"/>
                          </a:solidFill>
                        </a:rPr>
                        <a:t>=</a:t>
                      </a:r>
                      <a:r>
                        <a:rPr sz="900" b="1" spc="-15">
                          <a:solidFill>
                            <a:srgbClr val="FFFFFF"/>
                          </a:solidFill>
                        </a:rPr>
                        <a:t> </a:t>
                      </a:r>
                      <a:r>
                        <a:rPr sz="900" b="1" spc="-20">
                          <a:solidFill>
                            <a:srgbClr val="FFFFFF"/>
                          </a:solidFill>
                        </a:rPr>
                        <a:t>105)</a:t>
                      </a:r>
                      <a:endParaRPr sz="900">
                        <a:latin typeface="Arial"/>
                        <a:cs typeface="Arial"/>
                      </a:endParaRPr>
                    </a:p>
                  </a:txBody>
                  <a:tcPr marL="0" marR="0" marT="2540" marB="0"/>
                </a:tc>
                <a:tc>
                  <a:txBody>
                    <a:bodyPr/>
                    <a:lstStyle/>
                    <a:p>
                      <a:pPr marL="194310">
                        <a:lnSpc>
                          <a:spcPct val="100000"/>
                        </a:lnSpc>
                        <a:spcBef>
                          <a:spcPts val="20"/>
                        </a:spcBef>
                      </a:pPr>
                      <a:r>
                        <a:rPr sz="900" b="1" spc="-10">
                          <a:solidFill>
                            <a:srgbClr val="FFFFFF"/>
                          </a:solidFill>
                        </a:rPr>
                        <a:t>Chemotherapy-</a:t>
                      </a:r>
                      <a:r>
                        <a:rPr sz="900" b="1">
                          <a:solidFill>
                            <a:srgbClr val="FFFFFF"/>
                          </a:solidFill>
                        </a:rPr>
                        <a:t>Free</a:t>
                      </a:r>
                      <a:r>
                        <a:rPr sz="900" b="1" spc="15">
                          <a:solidFill>
                            <a:srgbClr val="FFFFFF"/>
                          </a:solidFill>
                        </a:rPr>
                        <a:t> </a:t>
                      </a:r>
                      <a:r>
                        <a:rPr sz="900" b="1">
                          <a:solidFill>
                            <a:srgbClr val="FFFFFF"/>
                          </a:solidFill>
                        </a:rPr>
                        <a:t>Interval &lt;90</a:t>
                      </a:r>
                      <a:r>
                        <a:rPr sz="900" b="1" spc="-10">
                          <a:solidFill>
                            <a:srgbClr val="FFFFFF"/>
                          </a:solidFill>
                        </a:rPr>
                        <a:t> </a:t>
                      </a:r>
                      <a:r>
                        <a:rPr sz="900" b="1">
                          <a:solidFill>
                            <a:srgbClr val="FFFFFF"/>
                          </a:solidFill>
                        </a:rPr>
                        <a:t>d</a:t>
                      </a:r>
                      <a:r>
                        <a:rPr sz="900" b="1" spc="-10">
                          <a:solidFill>
                            <a:srgbClr val="FFFFFF"/>
                          </a:solidFill>
                        </a:rPr>
                        <a:t> </a:t>
                      </a:r>
                      <a:r>
                        <a:rPr sz="900" b="1">
                          <a:solidFill>
                            <a:srgbClr val="FFFFFF"/>
                          </a:solidFill>
                        </a:rPr>
                        <a:t>(n</a:t>
                      </a:r>
                      <a:r>
                        <a:rPr sz="900" b="1" spc="5">
                          <a:solidFill>
                            <a:srgbClr val="FFFFFF"/>
                          </a:solidFill>
                        </a:rPr>
                        <a:t> </a:t>
                      </a:r>
                      <a:r>
                        <a:rPr sz="900" b="1">
                          <a:solidFill>
                            <a:srgbClr val="FFFFFF"/>
                          </a:solidFill>
                        </a:rPr>
                        <a:t>= </a:t>
                      </a:r>
                      <a:r>
                        <a:rPr sz="900" b="1" spc="-25">
                          <a:solidFill>
                            <a:srgbClr val="FFFFFF"/>
                          </a:solidFill>
                        </a:rPr>
                        <a:t>45)</a:t>
                      </a:r>
                      <a:endParaRPr sz="900">
                        <a:latin typeface="Arial"/>
                        <a:cs typeface="Arial"/>
                      </a:endParaRPr>
                    </a:p>
                  </a:txBody>
                  <a:tcPr marL="0" marR="0" marT="2540" marB="0"/>
                </a:tc>
                <a:tc>
                  <a:txBody>
                    <a:bodyPr/>
                    <a:lstStyle/>
                    <a:p>
                      <a:pPr marR="21590" algn="ctr">
                        <a:lnSpc>
                          <a:spcPct val="100000"/>
                        </a:lnSpc>
                        <a:spcBef>
                          <a:spcPts val="20"/>
                        </a:spcBef>
                      </a:pPr>
                      <a:r>
                        <a:rPr sz="900" b="1" spc="-10">
                          <a:solidFill>
                            <a:srgbClr val="FFFFFF"/>
                          </a:solidFill>
                        </a:rPr>
                        <a:t>Chemotherapy-</a:t>
                      </a:r>
                      <a:r>
                        <a:rPr sz="900" b="1">
                          <a:solidFill>
                            <a:srgbClr val="FFFFFF"/>
                          </a:solidFill>
                        </a:rPr>
                        <a:t>Free</a:t>
                      </a:r>
                      <a:r>
                        <a:rPr sz="900" b="1" spc="10">
                          <a:solidFill>
                            <a:srgbClr val="FFFFFF"/>
                          </a:solidFill>
                        </a:rPr>
                        <a:t> </a:t>
                      </a:r>
                      <a:r>
                        <a:rPr sz="900" b="1">
                          <a:solidFill>
                            <a:srgbClr val="FFFFFF"/>
                          </a:solidFill>
                        </a:rPr>
                        <a:t>Interval ≥90</a:t>
                      </a:r>
                      <a:r>
                        <a:rPr sz="900" b="1" spc="-5">
                          <a:solidFill>
                            <a:srgbClr val="FFFFFF"/>
                          </a:solidFill>
                        </a:rPr>
                        <a:t> </a:t>
                      </a:r>
                      <a:r>
                        <a:rPr sz="900" b="1">
                          <a:solidFill>
                            <a:srgbClr val="FFFFFF"/>
                          </a:solidFill>
                        </a:rPr>
                        <a:t>d</a:t>
                      </a:r>
                      <a:r>
                        <a:rPr sz="900" b="1" spc="-5">
                          <a:solidFill>
                            <a:srgbClr val="FFFFFF"/>
                          </a:solidFill>
                        </a:rPr>
                        <a:t> </a:t>
                      </a:r>
                      <a:r>
                        <a:rPr sz="900" b="1">
                          <a:solidFill>
                            <a:srgbClr val="FFFFFF"/>
                          </a:solidFill>
                        </a:rPr>
                        <a:t>(n</a:t>
                      </a:r>
                      <a:r>
                        <a:rPr sz="900" b="1" spc="-5">
                          <a:solidFill>
                            <a:srgbClr val="FFFFFF"/>
                          </a:solidFill>
                        </a:rPr>
                        <a:t> </a:t>
                      </a:r>
                      <a:r>
                        <a:rPr sz="900" b="1">
                          <a:solidFill>
                            <a:srgbClr val="FFFFFF"/>
                          </a:solidFill>
                        </a:rPr>
                        <a:t>=</a:t>
                      </a:r>
                      <a:r>
                        <a:rPr sz="900" b="1" spc="-5">
                          <a:solidFill>
                            <a:srgbClr val="FFFFFF"/>
                          </a:solidFill>
                        </a:rPr>
                        <a:t> </a:t>
                      </a:r>
                      <a:r>
                        <a:rPr sz="900" b="1" spc="-25">
                          <a:solidFill>
                            <a:srgbClr val="FFFFFF"/>
                          </a:solidFill>
                        </a:rPr>
                        <a:t>60)</a:t>
                      </a:r>
                      <a:endParaRPr sz="900">
                        <a:latin typeface="Arial"/>
                        <a:cs typeface="Arial"/>
                      </a:endParaRPr>
                    </a:p>
                  </a:txBody>
                  <a:tcPr marL="0" marR="0" marT="2540" marB="0"/>
                </a:tc>
                <a:extLst>
                  <a:ext uri="{0D108BD9-81ED-4DB2-BD59-A6C34878D82A}">
                    <a16:rowId xmlns:a16="http://schemas.microsoft.com/office/drawing/2014/main" val="10000"/>
                  </a:ext>
                </a:extLst>
              </a:tr>
              <a:tr h="163195">
                <a:tc>
                  <a:txBody>
                    <a:bodyPr/>
                    <a:lstStyle/>
                    <a:p>
                      <a:pPr marL="22860">
                        <a:lnSpc>
                          <a:spcPct val="100000"/>
                        </a:lnSpc>
                        <a:spcBef>
                          <a:spcPts val="55"/>
                        </a:spcBef>
                      </a:pPr>
                      <a:r>
                        <a:rPr sz="900" b="1"/>
                        <a:t>RECIST</a:t>
                      </a:r>
                      <a:r>
                        <a:rPr sz="900" b="1" spc="-15"/>
                        <a:t> </a:t>
                      </a:r>
                      <a:r>
                        <a:rPr sz="900" b="1" spc="-10"/>
                        <a:t>responses</a:t>
                      </a:r>
                      <a:endParaRPr sz="900">
                        <a:latin typeface="Arial"/>
                        <a:cs typeface="Arial"/>
                      </a:endParaRPr>
                    </a:p>
                  </a:txBody>
                  <a:tcPr marL="0" marR="0" marT="6985" marB="0">
                    <a:solidFill>
                      <a:schemeClr val="accent1"/>
                    </a:solidFill>
                  </a:tcPr>
                </a:tc>
                <a:tc>
                  <a:txBody>
                    <a:bodyPr/>
                    <a:lstStyle/>
                    <a:p>
                      <a:pPr>
                        <a:lnSpc>
                          <a:spcPct val="100000"/>
                        </a:lnSpc>
                      </a:pPr>
                      <a:endParaRPr sz="800">
                        <a:latin typeface="Times New Roman"/>
                        <a:cs typeface="Times New Roman"/>
                      </a:endParaRPr>
                    </a:p>
                  </a:txBody>
                  <a:tcPr marL="0" marR="0" marT="0" marB="0">
                    <a:solidFill>
                      <a:schemeClr val="accent1"/>
                    </a:solidFill>
                  </a:tcPr>
                </a:tc>
                <a:tc>
                  <a:txBody>
                    <a:bodyPr/>
                    <a:lstStyle/>
                    <a:p>
                      <a:pPr>
                        <a:lnSpc>
                          <a:spcPct val="100000"/>
                        </a:lnSpc>
                      </a:pPr>
                      <a:endParaRPr sz="800">
                        <a:latin typeface="Times New Roman"/>
                        <a:cs typeface="Times New Roman"/>
                      </a:endParaRPr>
                    </a:p>
                  </a:txBody>
                  <a:tcPr marL="0" marR="0" marT="0" marB="0">
                    <a:solidFill>
                      <a:schemeClr val="accent1"/>
                    </a:solidFill>
                  </a:tcPr>
                </a:tc>
                <a:tc>
                  <a:txBody>
                    <a:bodyPr/>
                    <a:lstStyle/>
                    <a:p>
                      <a:pPr>
                        <a:lnSpc>
                          <a:spcPct val="100000"/>
                        </a:lnSpc>
                      </a:pPr>
                      <a:endParaRPr sz="800">
                        <a:latin typeface="Times New Roman"/>
                        <a:cs typeface="Times New Roman"/>
                      </a:endParaRPr>
                    </a:p>
                  </a:txBody>
                  <a:tcPr marL="0" marR="0" marT="0" marB="0">
                    <a:solidFill>
                      <a:schemeClr val="accent1"/>
                    </a:solidFill>
                  </a:tcPr>
                </a:tc>
                <a:extLst>
                  <a:ext uri="{0D108BD9-81ED-4DB2-BD59-A6C34878D82A}">
                    <a16:rowId xmlns:a16="http://schemas.microsoft.com/office/drawing/2014/main" val="10001"/>
                  </a:ext>
                </a:extLst>
              </a:tr>
              <a:tr h="137160">
                <a:tc>
                  <a:txBody>
                    <a:bodyPr/>
                    <a:lstStyle/>
                    <a:p>
                      <a:pPr marL="1270">
                        <a:lnSpc>
                          <a:spcPts val="980"/>
                        </a:lnSpc>
                      </a:pPr>
                      <a:r>
                        <a:rPr sz="900"/>
                        <a:t>Complete</a:t>
                      </a:r>
                      <a:r>
                        <a:rPr sz="900" spc="-25"/>
                        <a:t> </a:t>
                      </a:r>
                      <a:r>
                        <a:rPr sz="900" spc="-10"/>
                        <a:t>response</a:t>
                      </a:r>
                      <a:endParaRPr sz="900">
                        <a:latin typeface="Arial"/>
                        <a:cs typeface="Arial"/>
                      </a:endParaRPr>
                    </a:p>
                  </a:txBody>
                  <a:tcPr marL="0" marR="0" marT="0" marB="0"/>
                </a:tc>
                <a:tc>
                  <a:txBody>
                    <a:bodyPr/>
                    <a:lstStyle/>
                    <a:p>
                      <a:pPr marR="9525" algn="ctr">
                        <a:lnSpc>
                          <a:spcPts val="980"/>
                        </a:lnSpc>
                      </a:pPr>
                      <a:r>
                        <a:rPr sz="900" spc="-50"/>
                        <a:t>0</a:t>
                      </a:r>
                      <a:endParaRPr sz="900">
                        <a:latin typeface="Arial"/>
                        <a:cs typeface="Arial"/>
                      </a:endParaRPr>
                    </a:p>
                  </a:txBody>
                  <a:tcPr marL="0" marR="0" marT="0" marB="0"/>
                </a:tc>
                <a:tc>
                  <a:txBody>
                    <a:bodyPr/>
                    <a:lstStyle/>
                    <a:p>
                      <a:pPr marL="222250" algn="ctr">
                        <a:lnSpc>
                          <a:spcPts val="980"/>
                        </a:lnSpc>
                      </a:pPr>
                      <a:r>
                        <a:rPr sz="900" spc="-50"/>
                        <a:t>0</a:t>
                      </a:r>
                      <a:endParaRPr sz="900">
                        <a:latin typeface="Arial"/>
                        <a:cs typeface="Arial"/>
                      </a:endParaRPr>
                    </a:p>
                  </a:txBody>
                  <a:tcPr marL="0" marR="0" marT="0" marB="0"/>
                </a:tc>
                <a:tc>
                  <a:txBody>
                    <a:bodyPr/>
                    <a:lstStyle/>
                    <a:p>
                      <a:pPr marR="12065" algn="ctr">
                        <a:lnSpc>
                          <a:spcPts val="980"/>
                        </a:lnSpc>
                      </a:pPr>
                      <a:r>
                        <a:rPr sz="900" spc="-50"/>
                        <a:t>0</a:t>
                      </a:r>
                      <a:endParaRPr sz="900">
                        <a:latin typeface="Arial"/>
                        <a:cs typeface="Arial"/>
                      </a:endParaRPr>
                    </a:p>
                  </a:txBody>
                  <a:tcPr marL="0" marR="0" marT="0" marB="0"/>
                </a:tc>
                <a:extLst>
                  <a:ext uri="{0D108BD9-81ED-4DB2-BD59-A6C34878D82A}">
                    <a16:rowId xmlns:a16="http://schemas.microsoft.com/office/drawing/2014/main" val="10002"/>
                  </a:ext>
                </a:extLst>
              </a:tr>
              <a:tr h="130175">
                <a:tc>
                  <a:txBody>
                    <a:bodyPr/>
                    <a:lstStyle/>
                    <a:p>
                      <a:pPr>
                        <a:lnSpc>
                          <a:spcPts val="980"/>
                        </a:lnSpc>
                      </a:pPr>
                      <a:r>
                        <a:rPr sz="900"/>
                        <a:t>Partial</a:t>
                      </a:r>
                      <a:r>
                        <a:rPr sz="900" spc="-25"/>
                        <a:t> </a:t>
                      </a:r>
                      <a:r>
                        <a:rPr sz="900"/>
                        <a:t>response,</a:t>
                      </a:r>
                      <a:r>
                        <a:rPr sz="900" spc="-40"/>
                        <a:t> </a:t>
                      </a:r>
                      <a:r>
                        <a:rPr sz="900"/>
                        <a:t>n</a:t>
                      </a:r>
                      <a:r>
                        <a:rPr sz="900" spc="-5"/>
                        <a:t> </a:t>
                      </a:r>
                      <a:r>
                        <a:rPr sz="900" spc="-25"/>
                        <a:t>(%)</a:t>
                      </a:r>
                      <a:endParaRPr sz="900">
                        <a:latin typeface="Arial"/>
                        <a:cs typeface="Arial"/>
                      </a:endParaRPr>
                    </a:p>
                  </a:txBody>
                  <a:tcPr marL="0" marR="0" marT="0" marB="0"/>
                </a:tc>
                <a:tc>
                  <a:txBody>
                    <a:bodyPr/>
                    <a:lstStyle/>
                    <a:p>
                      <a:pPr marR="9525" algn="ctr">
                        <a:lnSpc>
                          <a:spcPts val="980"/>
                        </a:lnSpc>
                      </a:pPr>
                      <a:r>
                        <a:rPr sz="900"/>
                        <a:t>37</a:t>
                      </a:r>
                      <a:r>
                        <a:rPr sz="900" spc="-10"/>
                        <a:t> </a:t>
                      </a:r>
                      <a:r>
                        <a:rPr sz="900" spc="-20"/>
                        <a:t>(35)</a:t>
                      </a:r>
                      <a:endParaRPr sz="900">
                        <a:latin typeface="Arial"/>
                        <a:cs typeface="Arial"/>
                      </a:endParaRPr>
                    </a:p>
                  </a:txBody>
                  <a:tcPr marL="0" marR="0" marT="0" marB="0"/>
                </a:tc>
                <a:tc>
                  <a:txBody>
                    <a:bodyPr/>
                    <a:lstStyle/>
                    <a:p>
                      <a:pPr marL="221615" algn="ctr">
                        <a:lnSpc>
                          <a:spcPts val="980"/>
                        </a:lnSpc>
                      </a:pPr>
                      <a:r>
                        <a:rPr sz="900"/>
                        <a:t>10</a:t>
                      </a:r>
                      <a:r>
                        <a:rPr sz="900" spc="-10"/>
                        <a:t> </a:t>
                      </a:r>
                      <a:r>
                        <a:rPr sz="900" spc="-20"/>
                        <a:t>(22)</a:t>
                      </a:r>
                      <a:endParaRPr sz="900">
                        <a:latin typeface="Arial"/>
                        <a:cs typeface="Arial"/>
                      </a:endParaRPr>
                    </a:p>
                  </a:txBody>
                  <a:tcPr marL="0" marR="0" marT="0" marB="0"/>
                </a:tc>
                <a:tc>
                  <a:txBody>
                    <a:bodyPr/>
                    <a:lstStyle/>
                    <a:p>
                      <a:pPr marR="12065" algn="ctr">
                        <a:lnSpc>
                          <a:spcPts val="980"/>
                        </a:lnSpc>
                      </a:pPr>
                      <a:r>
                        <a:rPr sz="900"/>
                        <a:t>27</a:t>
                      </a:r>
                      <a:r>
                        <a:rPr sz="900" spc="-10"/>
                        <a:t> </a:t>
                      </a:r>
                      <a:r>
                        <a:rPr sz="900" spc="-20"/>
                        <a:t>(45)</a:t>
                      </a:r>
                      <a:endParaRPr sz="900">
                        <a:latin typeface="Arial"/>
                        <a:cs typeface="Arial"/>
                      </a:endParaRPr>
                    </a:p>
                  </a:txBody>
                  <a:tcPr marL="0" marR="0" marT="0" marB="0"/>
                </a:tc>
                <a:extLst>
                  <a:ext uri="{0D108BD9-81ED-4DB2-BD59-A6C34878D82A}">
                    <a16:rowId xmlns:a16="http://schemas.microsoft.com/office/drawing/2014/main" val="10003"/>
                  </a:ext>
                </a:extLst>
              </a:tr>
              <a:tr h="143510">
                <a:tc>
                  <a:txBody>
                    <a:bodyPr/>
                    <a:lstStyle/>
                    <a:p>
                      <a:pPr>
                        <a:lnSpc>
                          <a:spcPts val="980"/>
                        </a:lnSpc>
                      </a:pPr>
                      <a:r>
                        <a:rPr sz="900"/>
                        <a:t>Stable</a:t>
                      </a:r>
                      <a:r>
                        <a:rPr sz="900" spc="-25"/>
                        <a:t> </a:t>
                      </a:r>
                      <a:r>
                        <a:rPr sz="900"/>
                        <a:t>disease,</a:t>
                      </a:r>
                      <a:r>
                        <a:rPr sz="900" spc="-35"/>
                        <a:t> </a:t>
                      </a:r>
                      <a:r>
                        <a:rPr sz="900"/>
                        <a:t>n </a:t>
                      </a:r>
                      <a:r>
                        <a:rPr sz="900" spc="-20"/>
                        <a:t>(%)</a:t>
                      </a:r>
                      <a:r>
                        <a:rPr sz="900" spc="-30" baseline="37037"/>
                        <a:t>a</a:t>
                      </a:r>
                      <a:endParaRPr sz="900" baseline="37037">
                        <a:latin typeface="Arial"/>
                        <a:cs typeface="Arial"/>
                      </a:endParaRPr>
                    </a:p>
                  </a:txBody>
                  <a:tcPr marL="0" marR="0" marT="0" marB="0"/>
                </a:tc>
                <a:tc>
                  <a:txBody>
                    <a:bodyPr/>
                    <a:lstStyle/>
                    <a:p>
                      <a:pPr marR="9525" algn="ctr">
                        <a:lnSpc>
                          <a:spcPts val="980"/>
                        </a:lnSpc>
                      </a:pPr>
                      <a:r>
                        <a:rPr sz="900"/>
                        <a:t>35</a:t>
                      </a:r>
                      <a:r>
                        <a:rPr sz="900" spc="-10"/>
                        <a:t> </a:t>
                      </a:r>
                      <a:r>
                        <a:rPr sz="900" spc="-20"/>
                        <a:t>(33)</a:t>
                      </a:r>
                      <a:endParaRPr sz="900">
                        <a:latin typeface="Arial"/>
                        <a:cs typeface="Arial"/>
                      </a:endParaRPr>
                    </a:p>
                  </a:txBody>
                  <a:tcPr marL="0" marR="0" marT="0" marB="0"/>
                </a:tc>
                <a:tc>
                  <a:txBody>
                    <a:bodyPr/>
                    <a:lstStyle/>
                    <a:p>
                      <a:pPr marL="221615" algn="ctr">
                        <a:lnSpc>
                          <a:spcPts val="980"/>
                        </a:lnSpc>
                      </a:pPr>
                      <a:r>
                        <a:rPr sz="900"/>
                        <a:t>13</a:t>
                      </a:r>
                      <a:r>
                        <a:rPr sz="900" spc="-10"/>
                        <a:t> </a:t>
                      </a:r>
                      <a:r>
                        <a:rPr sz="900" spc="-20"/>
                        <a:t>(29)</a:t>
                      </a:r>
                      <a:endParaRPr sz="900">
                        <a:latin typeface="Arial"/>
                        <a:cs typeface="Arial"/>
                      </a:endParaRPr>
                    </a:p>
                  </a:txBody>
                  <a:tcPr marL="0" marR="0" marT="0" marB="0"/>
                </a:tc>
                <a:tc>
                  <a:txBody>
                    <a:bodyPr/>
                    <a:lstStyle/>
                    <a:p>
                      <a:pPr marR="12065" algn="ctr">
                        <a:lnSpc>
                          <a:spcPts val="980"/>
                        </a:lnSpc>
                      </a:pPr>
                      <a:r>
                        <a:rPr sz="900"/>
                        <a:t>22</a:t>
                      </a:r>
                      <a:r>
                        <a:rPr sz="900" spc="-10"/>
                        <a:t> </a:t>
                      </a:r>
                      <a:r>
                        <a:rPr sz="900" spc="-20"/>
                        <a:t>(37)</a:t>
                      </a:r>
                      <a:endParaRPr sz="900">
                        <a:latin typeface="Arial"/>
                        <a:cs typeface="Arial"/>
                      </a:endParaRPr>
                    </a:p>
                  </a:txBody>
                  <a:tcPr marL="0" marR="0" marT="0" marB="0"/>
                </a:tc>
                <a:extLst>
                  <a:ext uri="{0D108BD9-81ED-4DB2-BD59-A6C34878D82A}">
                    <a16:rowId xmlns:a16="http://schemas.microsoft.com/office/drawing/2014/main" val="10004"/>
                  </a:ext>
                </a:extLst>
              </a:tr>
              <a:tr h="130175">
                <a:tc>
                  <a:txBody>
                    <a:bodyPr/>
                    <a:lstStyle/>
                    <a:p>
                      <a:pPr>
                        <a:lnSpc>
                          <a:spcPts val="980"/>
                        </a:lnSpc>
                      </a:pPr>
                      <a:r>
                        <a:rPr sz="900"/>
                        <a:t>Progressive</a:t>
                      </a:r>
                      <a:r>
                        <a:rPr sz="900" spc="-25"/>
                        <a:t> </a:t>
                      </a:r>
                      <a:r>
                        <a:rPr sz="900"/>
                        <a:t>disease,</a:t>
                      </a:r>
                      <a:r>
                        <a:rPr sz="900" spc="-40"/>
                        <a:t> </a:t>
                      </a:r>
                      <a:r>
                        <a:rPr sz="900"/>
                        <a:t>n</a:t>
                      </a:r>
                      <a:r>
                        <a:rPr sz="900" spc="-10"/>
                        <a:t> </a:t>
                      </a:r>
                      <a:r>
                        <a:rPr sz="900" spc="-25"/>
                        <a:t>(%)</a:t>
                      </a:r>
                      <a:endParaRPr sz="900">
                        <a:latin typeface="Arial"/>
                        <a:cs typeface="Arial"/>
                      </a:endParaRPr>
                    </a:p>
                  </a:txBody>
                  <a:tcPr marL="0" marR="0" marT="0" marB="0"/>
                </a:tc>
                <a:tc>
                  <a:txBody>
                    <a:bodyPr/>
                    <a:lstStyle/>
                    <a:p>
                      <a:pPr marR="9525" algn="ctr">
                        <a:lnSpc>
                          <a:spcPts val="980"/>
                        </a:lnSpc>
                      </a:pPr>
                      <a:r>
                        <a:rPr sz="900"/>
                        <a:t>28</a:t>
                      </a:r>
                      <a:r>
                        <a:rPr sz="900" spc="-10"/>
                        <a:t> </a:t>
                      </a:r>
                      <a:r>
                        <a:rPr sz="900" spc="-20"/>
                        <a:t>(27)</a:t>
                      </a:r>
                      <a:endParaRPr sz="900">
                        <a:latin typeface="Arial"/>
                        <a:cs typeface="Arial"/>
                      </a:endParaRPr>
                    </a:p>
                  </a:txBody>
                  <a:tcPr marL="0" marR="0" marT="0" marB="0"/>
                </a:tc>
                <a:tc>
                  <a:txBody>
                    <a:bodyPr/>
                    <a:lstStyle/>
                    <a:p>
                      <a:pPr marL="221615" algn="ctr">
                        <a:lnSpc>
                          <a:spcPts val="980"/>
                        </a:lnSpc>
                      </a:pPr>
                      <a:r>
                        <a:rPr sz="900"/>
                        <a:t>18</a:t>
                      </a:r>
                      <a:r>
                        <a:rPr sz="900" spc="-10"/>
                        <a:t> </a:t>
                      </a:r>
                      <a:r>
                        <a:rPr sz="900" spc="-20"/>
                        <a:t>(40)</a:t>
                      </a:r>
                      <a:endParaRPr sz="900">
                        <a:latin typeface="Arial"/>
                        <a:cs typeface="Arial"/>
                      </a:endParaRPr>
                    </a:p>
                  </a:txBody>
                  <a:tcPr marL="0" marR="0" marT="0" marB="0"/>
                </a:tc>
                <a:tc>
                  <a:txBody>
                    <a:bodyPr/>
                    <a:lstStyle/>
                    <a:p>
                      <a:pPr marR="12065" algn="ctr">
                        <a:lnSpc>
                          <a:spcPts val="980"/>
                        </a:lnSpc>
                      </a:pPr>
                      <a:r>
                        <a:rPr sz="900"/>
                        <a:t>10</a:t>
                      </a:r>
                      <a:r>
                        <a:rPr sz="900" spc="-10"/>
                        <a:t> </a:t>
                      </a:r>
                      <a:r>
                        <a:rPr sz="900" spc="-20"/>
                        <a:t>(17)</a:t>
                      </a:r>
                      <a:endParaRPr sz="900">
                        <a:latin typeface="Arial"/>
                        <a:cs typeface="Arial"/>
                      </a:endParaRPr>
                    </a:p>
                  </a:txBody>
                  <a:tcPr marL="0" marR="0" marT="0" marB="0"/>
                </a:tc>
                <a:extLst>
                  <a:ext uri="{0D108BD9-81ED-4DB2-BD59-A6C34878D82A}">
                    <a16:rowId xmlns:a16="http://schemas.microsoft.com/office/drawing/2014/main" val="10005"/>
                  </a:ext>
                </a:extLst>
              </a:tr>
              <a:tr h="143510">
                <a:tc>
                  <a:txBody>
                    <a:bodyPr/>
                    <a:lstStyle/>
                    <a:p>
                      <a:pPr>
                        <a:lnSpc>
                          <a:spcPts val="980"/>
                        </a:lnSpc>
                      </a:pPr>
                      <a:r>
                        <a:rPr sz="900"/>
                        <a:t>Not</a:t>
                      </a:r>
                      <a:r>
                        <a:rPr sz="900" spc="-15"/>
                        <a:t> </a:t>
                      </a:r>
                      <a:r>
                        <a:rPr sz="900"/>
                        <a:t>evaluable,</a:t>
                      </a:r>
                      <a:r>
                        <a:rPr sz="900" spc="-30"/>
                        <a:t> </a:t>
                      </a:r>
                      <a:r>
                        <a:rPr sz="900"/>
                        <a:t>n</a:t>
                      </a:r>
                      <a:r>
                        <a:rPr sz="900" spc="-15"/>
                        <a:t> </a:t>
                      </a:r>
                      <a:r>
                        <a:rPr sz="900" spc="-20"/>
                        <a:t>(%)</a:t>
                      </a:r>
                      <a:r>
                        <a:rPr sz="900" spc="-30" baseline="37037"/>
                        <a:t>b</a:t>
                      </a:r>
                      <a:endParaRPr sz="900" baseline="37037">
                        <a:latin typeface="Arial"/>
                        <a:cs typeface="Arial"/>
                      </a:endParaRPr>
                    </a:p>
                  </a:txBody>
                  <a:tcPr marL="0" marR="0" marT="0" marB="0"/>
                </a:tc>
                <a:tc>
                  <a:txBody>
                    <a:bodyPr/>
                    <a:lstStyle/>
                    <a:p>
                      <a:pPr marR="9525" algn="ctr">
                        <a:lnSpc>
                          <a:spcPts val="980"/>
                        </a:lnSpc>
                      </a:pPr>
                      <a:r>
                        <a:rPr sz="900"/>
                        <a:t>5</a:t>
                      </a:r>
                      <a:r>
                        <a:rPr sz="900" spc="-10"/>
                        <a:t> </a:t>
                      </a:r>
                      <a:r>
                        <a:rPr sz="900" spc="-25"/>
                        <a:t>(5)</a:t>
                      </a:r>
                      <a:endParaRPr sz="900">
                        <a:latin typeface="Arial"/>
                        <a:cs typeface="Arial"/>
                      </a:endParaRPr>
                    </a:p>
                  </a:txBody>
                  <a:tcPr marL="0" marR="0" marT="0" marB="0"/>
                </a:tc>
                <a:tc>
                  <a:txBody>
                    <a:bodyPr/>
                    <a:lstStyle/>
                    <a:p>
                      <a:pPr marL="222250" algn="ctr">
                        <a:lnSpc>
                          <a:spcPts val="980"/>
                        </a:lnSpc>
                      </a:pPr>
                      <a:r>
                        <a:rPr sz="900"/>
                        <a:t>4</a:t>
                      </a:r>
                      <a:r>
                        <a:rPr sz="900" spc="-10"/>
                        <a:t> </a:t>
                      </a:r>
                      <a:r>
                        <a:rPr sz="900" spc="-25"/>
                        <a:t>(9)</a:t>
                      </a:r>
                      <a:endParaRPr sz="900">
                        <a:latin typeface="Arial"/>
                        <a:cs typeface="Arial"/>
                      </a:endParaRPr>
                    </a:p>
                  </a:txBody>
                  <a:tcPr marL="0" marR="0" marT="0" marB="0"/>
                </a:tc>
                <a:tc>
                  <a:txBody>
                    <a:bodyPr/>
                    <a:lstStyle/>
                    <a:p>
                      <a:pPr marR="11430" algn="ctr">
                        <a:lnSpc>
                          <a:spcPts val="980"/>
                        </a:lnSpc>
                      </a:pPr>
                      <a:r>
                        <a:rPr sz="900"/>
                        <a:t>1</a:t>
                      </a:r>
                      <a:r>
                        <a:rPr sz="900" spc="-10"/>
                        <a:t> </a:t>
                      </a:r>
                      <a:r>
                        <a:rPr sz="900" spc="-25"/>
                        <a:t>(2)</a:t>
                      </a:r>
                      <a:endParaRPr sz="900">
                        <a:latin typeface="Arial"/>
                        <a:cs typeface="Arial"/>
                      </a:endParaRPr>
                    </a:p>
                  </a:txBody>
                  <a:tcPr marL="0" marR="0" marT="0" marB="0"/>
                </a:tc>
                <a:extLst>
                  <a:ext uri="{0D108BD9-81ED-4DB2-BD59-A6C34878D82A}">
                    <a16:rowId xmlns:a16="http://schemas.microsoft.com/office/drawing/2014/main" val="10006"/>
                  </a:ext>
                </a:extLst>
              </a:tr>
              <a:tr h="130175">
                <a:tc>
                  <a:txBody>
                    <a:bodyPr/>
                    <a:lstStyle/>
                    <a:p>
                      <a:pPr>
                        <a:lnSpc>
                          <a:spcPts val="980"/>
                        </a:lnSpc>
                      </a:pPr>
                      <a:r>
                        <a:rPr sz="900"/>
                        <a:t>Overall</a:t>
                      </a:r>
                      <a:r>
                        <a:rPr sz="900" spc="-25"/>
                        <a:t> </a:t>
                      </a:r>
                      <a:r>
                        <a:rPr sz="900"/>
                        <a:t>response,</a:t>
                      </a:r>
                      <a:r>
                        <a:rPr sz="900" spc="-105"/>
                        <a:t> </a:t>
                      </a:r>
                      <a:r>
                        <a:rPr sz="900"/>
                        <a:t>%</a:t>
                      </a:r>
                      <a:r>
                        <a:rPr sz="900" spc="-5"/>
                        <a:t> </a:t>
                      </a:r>
                      <a:r>
                        <a:rPr sz="900"/>
                        <a:t>(95%</a:t>
                      </a:r>
                      <a:r>
                        <a:rPr sz="900" spc="-25"/>
                        <a:t> CI)</a:t>
                      </a:r>
                      <a:endParaRPr sz="900">
                        <a:latin typeface="Arial"/>
                        <a:cs typeface="Arial"/>
                      </a:endParaRPr>
                    </a:p>
                  </a:txBody>
                  <a:tcPr marL="0" marR="0" marT="0" marB="0"/>
                </a:tc>
                <a:tc>
                  <a:txBody>
                    <a:bodyPr/>
                    <a:lstStyle/>
                    <a:p>
                      <a:pPr marL="266700">
                        <a:lnSpc>
                          <a:spcPts val="980"/>
                        </a:lnSpc>
                      </a:pPr>
                      <a:r>
                        <a:rPr sz="900"/>
                        <a:t>35.2</a:t>
                      </a:r>
                      <a:r>
                        <a:rPr sz="900" spc="40"/>
                        <a:t> </a:t>
                      </a:r>
                      <a:r>
                        <a:rPr sz="900" spc="-10"/>
                        <a:t>(26.2-45.2)</a:t>
                      </a:r>
                      <a:endParaRPr sz="900">
                        <a:latin typeface="Arial"/>
                        <a:cs typeface="Arial"/>
                      </a:endParaRPr>
                    </a:p>
                  </a:txBody>
                  <a:tcPr marL="0" marR="0" marT="0" marB="0"/>
                </a:tc>
                <a:tc>
                  <a:txBody>
                    <a:bodyPr/>
                    <a:lstStyle/>
                    <a:p>
                      <a:pPr marL="995044">
                        <a:lnSpc>
                          <a:spcPts val="980"/>
                        </a:lnSpc>
                      </a:pPr>
                      <a:r>
                        <a:rPr sz="900"/>
                        <a:t>22.2</a:t>
                      </a:r>
                      <a:r>
                        <a:rPr sz="900" spc="40"/>
                        <a:t> </a:t>
                      </a:r>
                      <a:r>
                        <a:rPr sz="900" spc="-10"/>
                        <a:t>(11.2-37.1)</a:t>
                      </a:r>
                      <a:endParaRPr sz="900">
                        <a:latin typeface="Arial"/>
                        <a:cs typeface="Arial"/>
                      </a:endParaRPr>
                    </a:p>
                  </a:txBody>
                  <a:tcPr marL="0" marR="0" marT="0" marB="0"/>
                </a:tc>
                <a:tc>
                  <a:txBody>
                    <a:bodyPr/>
                    <a:lstStyle/>
                    <a:p>
                      <a:pPr marL="840105">
                        <a:lnSpc>
                          <a:spcPts val="980"/>
                        </a:lnSpc>
                      </a:pPr>
                      <a:r>
                        <a:rPr sz="900"/>
                        <a:t>45.0</a:t>
                      </a:r>
                      <a:r>
                        <a:rPr sz="900" spc="40"/>
                        <a:t> </a:t>
                      </a:r>
                      <a:r>
                        <a:rPr sz="900" spc="-10"/>
                        <a:t>(32.1-58.4)</a:t>
                      </a:r>
                      <a:endParaRPr sz="900">
                        <a:latin typeface="Arial"/>
                        <a:cs typeface="Arial"/>
                      </a:endParaRPr>
                    </a:p>
                  </a:txBody>
                  <a:tcPr marL="0" marR="0" marT="0" marB="0"/>
                </a:tc>
                <a:extLst>
                  <a:ext uri="{0D108BD9-81ED-4DB2-BD59-A6C34878D82A}">
                    <a16:rowId xmlns:a16="http://schemas.microsoft.com/office/drawing/2014/main" val="10007"/>
                  </a:ext>
                </a:extLst>
              </a:tr>
              <a:tr h="143510">
                <a:tc>
                  <a:txBody>
                    <a:bodyPr/>
                    <a:lstStyle/>
                    <a:p>
                      <a:pPr>
                        <a:lnSpc>
                          <a:spcPts val="980"/>
                        </a:lnSpc>
                      </a:pPr>
                      <a:r>
                        <a:rPr sz="900"/>
                        <a:t>Disease</a:t>
                      </a:r>
                      <a:r>
                        <a:rPr sz="900" spc="-45"/>
                        <a:t> </a:t>
                      </a:r>
                      <a:r>
                        <a:rPr sz="900"/>
                        <a:t>control,</a:t>
                      </a:r>
                      <a:r>
                        <a:rPr sz="900" spc="-35"/>
                        <a:t> </a:t>
                      </a:r>
                      <a:r>
                        <a:rPr sz="900"/>
                        <a:t>%</a:t>
                      </a:r>
                      <a:r>
                        <a:rPr sz="900" spc="-10"/>
                        <a:t> </a:t>
                      </a:r>
                      <a:r>
                        <a:rPr sz="900"/>
                        <a:t>(95%</a:t>
                      </a:r>
                      <a:r>
                        <a:rPr sz="900" spc="-15"/>
                        <a:t> </a:t>
                      </a:r>
                      <a:r>
                        <a:rPr sz="900" spc="-20"/>
                        <a:t>CI)</a:t>
                      </a:r>
                      <a:r>
                        <a:rPr sz="900" spc="-30" baseline="37037"/>
                        <a:t>c</a:t>
                      </a:r>
                      <a:endParaRPr sz="900" baseline="37037">
                        <a:latin typeface="Arial"/>
                        <a:cs typeface="Arial"/>
                      </a:endParaRPr>
                    </a:p>
                  </a:txBody>
                  <a:tcPr marL="0" marR="0" marT="0" marB="0"/>
                </a:tc>
                <a:tc>
                  <a:txBody>
                    <a:bodyPr/>
                    <a:lstStyle/>
                    <a:p>
                      <a:pPr marL="266700">
                        <a:lnSpc>
                          <a:spcPts val="980"/>
                        </a:lnSpc>
                      </a:pPr>
                      <a:r>
                        <a:rPr sz="900"/>
                        <a:t>68.6</a:t>
                      </a:r>
                      <a:r>
                        <a:rPr sz="900" spc="15"/>
                        <a:t> </a:t>
                      </a:r>
                      <a:r>
                        <a:rPr sz="900" spc="-10"/>
                        <a:t>(58.8-77.3)</a:t>
                      </a:r>
                      <a:endParaRPr sz="900">
                        <a:latin typeface="Arial"/>
                        <a:cs typeface="Arial"/>
                      </a:endParaRPr>
                    </a:p>
                  </a:txBody>
                  <a:tcPr marL="0" marR="0" marT="0" marB="0"/>
                </a:tc>
                <a:tc>
                  <a:txBody>
                    <a:bodyPr/>
                    <a:lstStyle/>
                    <a:p>
                      <a:pPr marL="995044">
                        <a:lnSpc>
                          <a:spcPts val="980"/>
                        </a:lnSpc>
                      </a:pPr>
                      <a:r>
                        <a:rPr sz="900"/>
                        <a:t>51.1</a:t>
                      </a:r>
                      <a:r>
                        <a:rPr sz="900" spc="15"/>
                        <a:t> </a:t>
                      </a:r>
                      <a:r>
                        <a:rPr sz="900" spc="-10"/>
                        <a:t>(35.8-66.3)</a:t>
                      </a:r>
                      <a:endParaRPr sz="900">
                        <a:latin typeface="Arial"/>
                        <a:cs typeface="Arial"/>
                      </a:endParaRPr>
                    </a:p>
                  </a:txBody>
                  <a:tcPr marL="0" marR="0" marT="0" marB="0"/>
                </a:tc>
                <a:tc>
                  <a:txBody>
                    <a:bodyPr/>
                    <a:lstStyle/>
                    <a:p>
                      <a:pPr marL="840105">
                        <a:lnSpc>
                          <a:spcPts val="980"/>
                        </a:lnSpc>
                      </a:pPr>
                      <a:r>
                        <a:rPr sz="900"/>
                        <a:t>81.7</a:t>
                      </a:r>
                      <a:r>
                        <a:rPr sz="900" spc="15"/>
                        <a:t> </a:t>
                      </a:r>
                      <a:r>
                        <a:rPr sz="900" spc="-10"/>
                        <a:t>(69.6-90.5)</a:t>
                      </a:r>
                      <a:endParaRPr sz="900">
                        <a:latin typeface="Arial"/>
                        <a:cs typeface="Arial"/>
                      </a:endParaRPr>
                    </a:p>
                  </a:txBody>
                  <a:tcPr marL="0" marR="0" marT="0" marB="0"/>
                </a:tc>
                <a:extLst>
                  <a:ext uri="{0D108BD9-81ED-4DB2-BD59-A6C34878D82A}">
                    <a16:rowId xmlns:a16="http://schemas.microsoft.com/office/drawing/2014/main" val="10008"/>
                  </a:ext>
                </a:extLst>
              </a:tr>
              <a:tr h="137160">
                <a:tc>
                  <a:txBody>
                    <a:bodyPr/>
                    <a:lstStyle/>
                    <a:p>
                      <a:pPr>
                        <a:lnSpc>
                          <a:spcPts val="980"/>
                        </a:lnSpc>
                      </a:pPr>
                      <a:r>
                        <a:rPr sz="900" b="1"/>
                        <a:t>Duration</a:t>
                      </a:r>
                      <a:r>
                        <a:rPr sz="900" b="1" spc="-20"/>
                        <a:t> </a:t>
                      </a:r>
                      <a:r>
                        <a:rPr sz="900" b="1"/>
                        <a:t>of</a:t>
                      </a:r>
                      <a:r>
                        <a:rPr sz="900" b="1" spc="-10"/>
                        <a:t> response</a:t>
                      </a:r>
                      <a:endParaRPr sz="900">
                        <a:latin typeface="Arial"/>
                        <a:cs typeface="Arial"/>
                      </a:endParaRPr>
                    </a:p>
                  </a:txBody>
                  <a:tcPr marL="0" marR="0" marT="0" marB="0">
                    <a:solidFill>
                      <a:schemeClr val="accent1"/>
                    </a:solidFill>
                  </a:tcPr>
                </a:tc>
                <a:tc>
                  <a:txBody>
                    <a:bodyPr/>
                    <a:lstStyle/>
                    <a:p>
                      <a:pPr>
                        <a:lnSpc>
                          <a:spcPct val="100000"/>
                        </a:lnSpc>
                      </a:pPr>
                      <a:endParaRPr sz="700">
                        <a:latin typeface="Times New Roman"/>
                        <a:cs typeface="Times New Roman"/>
                      </a:endParaRPr>
                    </a:p>
                  </a:txBody>
                  <a:tcPr marL="0" marR="0" marT="0" marB="0">
                    <a:solidFill>
                      <a:schemeClr val="accent1"/>
                    </a:solidFill>
                  </a:tcPr>
                </a:tc>
                <a:tc>
                  <a:txBody>
                    <a:bodyPr/>
                    <a:lstStyle/>
                    <a:p>
                      <a:pPr>
                        <a:lnSpc>
                          <a:spcPct val="100000"/>
                        </a:lnSpc>
                      </a:pPr>
                      <a:endParaRPr sz="700">
                        <a:latin typeface="Times New Roman"/>
                        <a:cs typeface="Times New Roman"/>
                      </a:endParaRPr>
                    </a:p>
                  </a:txBody>
                  <a:tcPr marL="0" marR="0" marT="0" marB="0">
                    <a:solidFill>
                      <a:schemeClr val="accent1"/>
                    </a:solidFill>
                  </a:tcPr>
                </a:tc>
                <a:tc>
                  <a:txBody>
                    <a:bodyPr/>
                    <a:lstStyle/>
                    <a:p>
                      <a:pPr>
                        <a:lnSpc>
                          <a:spcPct val="100000"/>
                        </a:lnSpc>
                      </a:pPr>
                      <a:endParaRPr sz="700">
                        <a:latin typeface="Times New Roman"/>
                        <a:cs typeface="Times New Roman"/>
                      </a:endParaRPr>
                    </a:p>
                  </a:txBody>
                  <a:tcPr marL="0" marR="0" marT="0" marB="0">
                    <a:solidFill>
                      <a:schemeClr val="accent1"/>
                    </a:solidFill>
                  </a:tcPr>
                </a:tc>
                <a:extLst>
                  <a:ext uri="{0D108BD9-81ED-4DB2-BD59-A6C34878D82A}">
                    <a16:rowId xmlns:a16="http://schemas.microsoft.com/office/drawing/2014/main" val="10009"/>
                  </a:ext>
                </a:extLst>
              </a:tr>
              <a:tr h="274320">
                <a:tc>
                  <a:txBody>
                    <a:bodyPr/>
                    <a:lstStyle/>
                    <a:p>
                      <a:pPr marL="1270">
                        <a:lnSpc>
                          <a:spcPts val="1040"/>
                        </a:lnSpc>
                      </a:pPr>
                      <a:r>
                        <a:rPr sz="900"/>
                        <a:t>Disease</a:t>
                      </a:r>
                      <a:r>
                        <a:rPr sz="900" spc="-25"/>
                        <a:t> </a:t>
                      </a:r>
                      <a:r>
                        <a:rPr sz="900"/>
                        <a:t>progression,</a:t>
                      </a:r>
                      <a:r>
                        <a:rPr sz="900" spc="-40"/>
                        <a:t> </a:t>
                      </a:r>
                      <a:r>
                        <a:rPr sz="900"/>
                        <a:t>relapse,</a:t>
                      </a:r>
                      <a:r>
                        <a:rPr sz="900" spc="-20"/>
                        <a:t> </a:t>
                      </a:r>
                      <a:r>
                        <a:rPr sz="900"/>
                        <a:t>or</a:t>
                      </a:r>
                      <a:r>
                        <a:rPr sz="900" spc="-5"/>
                        <a:t> </a:t>
                      </a:r>
                      <a:r>
                        <a:rPr sz="900" spc="-10"/>
                        <a:t>death</a:t>
                      </a:r>
                      <a:endParaRPr sz="900"/>
                    </a:p>
                    <a:p>
                      <a:pPr marL="1270">
                        <a:lnSpc>
                          <a:spcPts val="1019"/>
                        </a:lnSpc>
                      </a:pPr>
                      <a:r>
                        <a:rPr sz="900"/>
                        <a:t>events</a:t>
                      </a:r>
                      <a:r>
                        <a:rPr sz="900" spc="-10"/>
                        <a:t> </a:t>
                      </a:r>
                      <a:r>
                        <a:rPr sz="900"/>
                        <a:t>in</a:t>
                      </a:r>
                      <a:r>
                        <a:rPr sz="900" spc="-15"/>
                        <a:t> </a:t>
                      </a:r>
                      <a:r>
                        <a:rPr sz="900"/>
                        <a:t>responding</a:t>
                      </a:r>
                      <a:r>
                        <a:rPr sz="900" spc="-45"/>
                        <a:t> </a:t>
                      </a:r>
                      <a:r>
                        <a:rPr sz="900"/>
                        <a:t>patients,</a:t>
                      </a:r>
                      <a:r>
                        <a:rPr sz="900" spc="-30"/>
                        <a:t> </a:t>
                      </a:r>
                      <a:r>
                        <a:rPr sz="900"/>
                        <a:t>n/N</a:t>
                      </a:r>
                      <a:r>
                        <a:rPr sz="900" spc="-10"/>
                        <a:t> </a:t>
                      </a:r>
                      <a:r>
                        <a:rPr sz="900" spc="-25"/>
                        <a:t>(%)</a:t>
                      </a:r>
                      <a:endParaRPr sz="900">
                        <a:latin typeface="Arial"/>
                        <a:cs typeface="Arial"/>
                      </a:endParaRPr>
                    </a:p>
                  </a:txBody>
                  <a:tcPr marL="0" marR="0" marT="0" marB="0"/>
                </a:tc>
                <a:tc>
                  <a:txBody>
                    <a:bodyPr/>
                    <a:lstStyle/>
                    <a:p>
                      <a:pPr marL="414655">
                        <a:lnSpc>
                          <a:spcPct val="100000"/>
                        </a:lnSpc>
                        <a:spcBef>
                          <a:spcPts val="495"/>
                        </a:spcBef>
                      </a:pPr>
                      <a:r>
                        <a:rPr sz="900"/>
                        <a:t>29/37</a:t>
                      </a:r>
                      <a:r>
                        <a:rPr sz="900" spc="-35"/>
                        <a:t> </a:t>
                      </a:r>
                      <a:r>
                        <a:rPr sz="900" spc="-20"/>
                        <a:t>(78)</a:t>
                      </a:r>
                      <a:endParaRPr sz="900">
                        <a:latin typeface="Arial"/>
                        <a:cs typeface="Arial"/>
                      </a:endParaRPr>
                    </a:p>
                  </a:txBody>
                  <a:tcPr marL="0" marR="0" marT="62865" marB="0"/>
                </a:tc>
                <a:tc>
                  <a:txBody>
                    <a:bodyPr/>
                    <a:lstStyle/>
                    <a:p>
                      <a:pPr marL="222885" algn="ctr">
                        <a:lnSpc>
                          <a:spcPct val="100000"/>
                        </a:lnSpc>
                        <a:spcBef>
                          <a:spcPts val="495"/>
                        </a:spcBef>
                      </a:pPr>
                      <a:r>
                        <a:rPr sz="900"/>
                        <a:t>9/10</a:t>
                      </a:r>
                      <a:r>
                        <a:rPr sz="900" spc="-15"/>
                        <a:t> </a:t>
                      </a:r>
                      <a:r>
                        <a:rPr sz="900" spc="-20"/>
                        <a:t>(90)</a:t>
                      </a:r>
                      <a:endParaRPr sz="900">
                        <a:latin typeface="Arial"/>
                        <a:cs typeface="Arial"/>
                      </a:endParaRPr>
                    </a:p>
                  </a:txBody>
                  <a:tcPr marL="0" marR="0" marT="62865" marB="0"/>
                </a:tc>
                <a:tc>
                  <a:txBody>
                    <a:bodyPr/>
                    <a:lstStyle/>
                    <a:p>
                      <a:pPr marR="12065" algn="ctr">
                        <a:lnSpc>
                          <a:spcPct val="100000"/>
                        </a:lnSpc>
                        <a:spcBef>
                          <a:spcPts val="495"/>
                        </a:spcBef>
                      </a:pPr>
                      <a:r>
                        <a:rPr sz="900"/>
                        <a:t>20/27</a:t>
                      </a:r>
                      <a:r>
                        <a:rPr sz="900" spc="-35"/>
                        <a:t> </a:t>
                      </a:r>
                      <a:r>
                        <a:rPr sz="900" spc="-20"/>
                        <a:t>(74)</a:t>
                      </a:r>
                      <a:endParaRPr sz="900">
                        <a:latin typeface="Arial"/>
                        <a:cs typeface="Arial"/>
                      </a:endParaRPr>
                    </a:p>
                  </a:txBody>
                  <a:tcPr marL="0" marR="0" marT="62865" marB="0"/>
                </a:tc>
                <a:extLst>
                  <a:ext uri="{0D108BD9-81ED-4DB2-BD59-A6C34878D82A}">
                    <a16:rowId xmlns:a16="http://schemas.microsoft.com/office/drawing/2014/main" val="10010"/>
                  </a:ext>
                </a:extLst>
              </a:tr>
              <a:tr h="137160">
                <a:tc>
                  <a:txBody>
                    <a:bodyPr/>
                    <a:lstStyle/>
                    <a:p>
                      <a:pPr>
                        <a:lnSpc>
                          <a:spcPts val="980"/>
                        </a:lnSpc>
                      </a:pPr>
                      <a:r>
                        <a:rPr sz="900"/>
                        <a:t>Median</a:t>
                      </a:r>
                      <a:r>
                        <a:rPr sz="900" spc="-10"/>
                        <a:t> </a:t>
                      </a:r>
                      <a:r>
                        <a:rPr sz="900"/>
                        <a:t>duration</a:t>
                      </a:r>
                      <a:r>
                        <a:rPr sz="900" spc="-40"/>
                        <a:t> </a:t>
                      </a:r>
                      <a:r>
                        <a:rPr sz="900"/>
                        <a:t>of</a:t>
                      </a:r>
                      <a:r>
                        <a:rPr sz="900" spc="-5"/>
                        <a:t> </a:t>
                      </a:r>
                      <a:r>
                        <a:rPr sz="900"/>
                        <a:t>response,</a:t>
                      </a:r>
                      <a:r>
                        <a:rPr sz="900" spc="-45"/>
                        <a:t> </a:t>
                      </a:r>
                      <a:r>
                        <a:rPr sz="900"/>
                        <a:t>mo</a:t>
                      </a:r>
                      <a:r>
                        <a:rPr sz="900" spc="-15"/>
                        <a:t> </a:t>
                      </a:r>
                      <a:r>
                        <a:rPr sz="900" spc="-10"/>
                        <a:t>(range)</a:t>
                      </a:r>
                      <a:endParaRPr sz="900">
                        <a:latin typeface="Arial"/>
                        <a:cs typeface="Arial"/>
                      </a:endParaRPr>
                    </a:p>
                  </a:txBody>
                  <a:tcPr marL="0" marR="0" marT="0" marB="0"/>
                </a:tc>
                <a:tc>
                  <a:txBody>
                    <a:bodyPr/>
                    <a:lstStyle/>
                    <a:p>
                      <a:pPr marL="362585">
                        <a:lnSpc>
                          <a:spcPts val="980"/>
                        </a:lnSpc>
                      </a:pPr>
                      <a:r>
                        <a:rPr sz="900"/>
                        <a:t>5.3</a:t>
                      </a:r>
                      <a:r>
                        <a:rPr sz="900" spc="25"/>
                        <a:t> </a:t>
                      </a:r>
                      <a:r>
                        <a:rPr sz="900" spc="-10"/>
                        <a:t>(4.1-</a:t>
                      </a:r>
                      <a:r>
                        <a:rPr sz="900" spc="-20"/>
                        <a:t>6.4)</a:t>
                      </a:r>
                      <a:endParaRPr sz="900">
                        <a:latin typeface="Arial"/>
                        <a:cs typeface="Arial"/>
                      </a:endParaRPr>
                    </a:p>
                  </a:txBody>
                  <a:tcPr marL="0" marR="0" marT="0" marB="0"/>
                </a:tc>
                <a:tc>
                  <a:txBody>
                    <a:bodyPr/>
                    <a:lstStyle/>
                    <a:p>
                      <a:pPr marL="1090930">
                        <a:lnSpc>
                          <a:spcPts val="980"/>
                        </a:lnSpc>
                      </a:pPr>
                      <a:r>
                        <a:rPr sz="900"/>
                        <a:t>4.7</a:t>
                      </a:r>
                      <a:r>
                        <a:rPr sz="900" spc="30"/>
                        <a:t> </a:t>
                      </a:r>
                      <a:r>
                        <a:rPr sz="900" spc="-10"/>
                        <a:t>(2.6-</a:t>
                      </a:r>
                      <a:r>
                        <a:rPr sz="900" spc="-20"/>
                        <a:t>5.6)</a:t>
                      </a:r>
                      <a:endParaRPr sz="900">
                        <a:latin typeface="Arial"/>
                        <a:cs typeface="Arial"/>
                      </a:endParaRPr>
                    </a:p>
                  </a:txBody>
                  <a:tcPr marL="0" marR="0" marT="0" marB="0"/>
                </a:tc>
                <a:tc>
                  <a:txBody>
                    <a:bodyPr/>
                    <a:lstStyle/>
                    <a:p>
                      <a:pPr marL="935990">
                        <a:lnSpc>
                          <a:spcPts val="980"/>
                        </a:lnSpc>
                      </a:pPr>
                      <a:r>
                        <a:rPr sz="900"/>
                        <a:t>6.2</a:t>
                      </a:r>
                      <a:r>
                        <a:rPr sz="900" spc="30"/>
                        <a:t> </a:t>
                      </a:r>
                      <a:r>
                        <a:rPr sz="900" spc="-10"/>
                        <a:t>(3.5-</a:t>
                      </a:r>
                      <a:r>
                        <a:rPr sz="900" spc="-20"/>
                        <a:t>7.3)</a:t>
                      </a:r>
                      <a:endParaRPr sz="900">
                        <a:latin typeface="Arial"/>
                        <a:cs typeface="Arial"/>
                      </a:endParaRPr>
                    </a:p>
                  </a:txBody>
                  <a:tcPr marL="0" marR="0" marT="0" marB="0"/>
                </a:tc>
                <a:extLst>
                  <a:ext uri="{0D108BD9-81ED-4DB2-BD59-A6C34878D82A}">
                    <a16:rowId xmlns:a16="http://schemas.microsoft.com/office/drawing/2014/main" val="10011"/>
                  </a:ext>
                </a:extLst>
              </a:tr>
              <a:tr h="271780">
                <a:tc>
                  <a:txBody>
                    <a:bodyPr/>
                    <a:lstStyle/>
                    <a:p>
                      <a:pPr marL="1270">
                        <a:lnSpc>
                          <a:spcPts val="1040"/>
                        </a:lnSpc>
                      </a:pPr>
                      <a:r>
                        <a:rPr sz="900"/>
                        <a:t>Patients</a:t>
                      </a:r>
                      <a:r>
                        <a:rPr sz="900" spc="-35"/>
                        <a:t> </a:t>
                      </a:r>
                      <a:r>
                        <a:rPr sz="900"/>
                        <a:t>still</a:t>
                      </a:r>
                      <a:r>
                        <a:rPr sz="900" spc="-30"/>
                        <a:t> </a:t>
                      </a:r>
                      <a:r>
                        <a:rPr sz="900" spc="-10"/>
                        <a:t>responding</a:t>
                      </a:r>
                      <a:endParaRPr sz="900"/>
                    </a:p>
                    <a:p>
                      <a:pPr marL="1270">
                        <a:lnSpc>
                          <a:spcPts val="1000"/>
                        </a:lnSpc>
                      </a:pPr>
                      <a:r>
                        <a:rPr sz="900"/>
                        <a:t>at</a:t>
                      </a:r>
                      <a:r>
                        <a:rPr sz="900" spc="-15"/>
                        <a:t> </a:t>
                      </a:r>
                      <a:r>
                        <a:rPr sz="900"/>
                        <a:t>6 mo,</a:t>
                      </a:r>
                      <a:r>
                        <a:rPr sz="900" spc="-10"/>
                        <a:t> </a:t>
                      </a:r>
                      <a:r>
                        <a:rPr sz="900"/>
                        <a:t>%</a:t>
                      </a:r>
                      <a:r>
                        <a:rPr sz="900" spc="-10"/>
                        <a:t> (range</a:t>
                      </a:r>
                      <a:r>
                        <a:rPr lang="en-US" sz="900" spc="-10"/>
                        <a:t>)</a:t>
                      </a:r>
                      <a:endParaRPr sz="900">
                        <a:latin typeface="Arial"/>
                        <a:cs typeface="Arial"/>
                      </a:endParaRPr>
                    </a:p>
                  </a:txBody>
                  <a:tcPr marL="0" marR="0" marT="0" marB="0"/>
                </a:tc>
                <a:tc>
                  <a:txBody>
                    <a:bodyPr/>
                    <a:lstStyle/>
                    <a:p>
                      <a:pPr marL="266700">
                        <a:lnSpc>
                          <a:spcPct val="100000"/>
                        </a:lnSpc>
                        <a:spcBef>
                          <a:spcPts val="500"/>
                        </a:spcBef>
                      </a:pPr>
                      <a:r>
                        <a:rPr sz="900"/>
                        <a:t>43.0</a:t>
                      </a:r>
                      <a:r>
                        <a:rPr sz="900" spc="40"/>
                        <a:t> </a:t>
                      </a:r>
                      <a:r>
                        <a:rPr sz="900" spc="-10"/>
                        <a:t>(25.6-60.5)</a:t>
                      </a:r>
                      <a:endParaRPr sz="900">
                        <a:latin typeface="Arial"/>
                        <a:cs typeface="Arial"/>
                      </a:endParaRPr>
                    </a:p>
                  </a:txBody>
                  <a:tcPr marL="0" marR="0" marT="63500" marB="0"/>
                </a:tc>
                <a:tc>
                  <a:txBody>
                    <a:bodyPr/>
                    <a:lstStyle/>
                    <a:p>
                      <a:pPr marL="1027430">
                        <a:lnSpc>
                          <a:spcPct val="100000"/>
                        </a:lnSpc>
                        <a:spcBef>
                          <a:spcPts val="500"/>
                        </a:spcBef>
                      </a:pPr>
                      <a:r>
                        <a:rPr sz="900"/>
                        <a:t>11.7</a:t>
                      </a:r>
                      <a:r>
                        <a:rPr sz="900" spc="30"/>
                        <a:t> </a:t>
                      </a:r>
                      <a:r>
                        <a:rPr sz="900" spc="-10"/>
                        <a:t>(0.0-33.1)</a:t>
                      </a:r>
                      <a:endParaRPr sz="900">
                        <a:latin typeface="Arial"/>
                        <a:cs typeface="Arial"/>
                      </a:endParaRPr>
                    </a:p>
                  </a:txBody>
                  <a:tcPr marL="0" marR="0" marT="63500" marB="0"/>
                </a:tc>
                <a:tc>
                  <a:txBody>
                    <a:bodyPr/>
                    <a:lstStyle/>
                    <a:p>
                      <a:pPr marL="840105">
                        <a:lnSpc>
                          <a:spcPct val="100000"/>
                        </a:lnSpc>
                        <a:spcBef>
                          <a:spcPts val="500"/>
                        </a:spcBef>
                      </a:pPr>
                      <a:r>
                        <a:rPr sz="900"/>
                        <a:t>55.3</a:t>
                      </a:r>
                      <a:r>
                        <a:rPr sz="900" spc="40"/>
                        <a:t> </a:t>
                      </a:r>
                      <a:r>
                        <a:rPr sz="900" spc="-10"/>
                        <a:t>(34.5-76.0)</a:t>
                      </a:r>
                      <a:endParaRPr sz="900">
                        <a:latin typeface="Arial"/>
                        <a:cs typeface="Arial"/>
                      </a:endParaRPr>
                    </a:p>
                  </a:txBody>
                  <a:tcPr marL="0" marR="0" marT="63500" marB="0"/>
                </a:tc>
                <a:extLst>
                  <a:ext uri="{0D108BD9-81ED-4DB2-BD59-A6C34878D82A}">
                    <a16:rowId xmlns:a16="http://schemas.microsoft.com/office/drawing/2014/main" val="10012"/>
                  </a:ext>
                </a:extLst>
              </a:tr>
              <a:tr h="139065">
                <a:tc>
                  <a:txBody>
                    <a:bodyPr/>
                    <a:lstStyle/>
                    <a:p>
                      <a:pPr marL="12700">
                        <a:lnSpc>
                          <a:spcPts val="1000"/>
                        </a:lnSpc>
                      </a:pPr>
                      <a:r>
                        <a:rPr sz="900" b="1" spc="-25"/>
                        <a:t>PFS</a:t>
                      </a:r>
                      <a:endParaRPr sz="900">
                        <a:latin typeface="Arial"/>
                        <a:cs typeface="Arial"/>
                      </a:endParaRPr>
                    </a:p>
                  </a:txBody>
                  <a:tcPr marL="0" marR="0" marT="0" marB="0">
                    <a:solidFill>
                      <a:schemeClr val="accent1"/>
                    </a:solidFill>
                  </a:tcPr>
                </a:tc>
                <a:tc>
                  <a:txBody>
                    <a:bodyPr/>
                    <a:lstStyle/>
                    <a:p>
                      <a:pPr>
                        <a:lnSpc>
                          <a:spcPct val="100000"/>
                        </a:lnSpc>
                      </a:pPr>
                      <a:endParaRPr sz="700">
                        <a:latin typeface="Times New Roman"/>
                        <a:cs typeface="Times New Roman"/>
                      </a:endParaRPr>
                    </a:p>
                  </a:txBody>
                  <a:tcPr marL="0" marR="0" marT="0" marB="0">
                    <a:solidFill>
                      <a:schemeClr val="accent1"/>
                    </a:solidFill>
                  </a:tcPr>
                </a:tc>
                <a:tc>
                  <a:txBody>
                    <a:bodyPr/>
                    <a:lstStyle/>
                    <a:p>
                      <a:pPr>
                        <a:lnSpc>
                          <a:spcPct val="100000"/>
                        </a:lnSpc>
                      </a:pPr>
                      <a:endParaRPr sz="700">
                        <a:latin typeface="Times New Roman"/>
                        <a:cs typeface="Times New Roman"/>
                      </a:endParaRPr>
                    </a:p>
                  </a:txBody>
                  <a:tcPr marL="0" marR="0" marT="0" marB="0">
                    <a:solidFill>
                      <a:schemeClr val="accent1"/>
                    </a:solidFill>
                  </a:tcPr>
                </a:tc>
                <a:tc>
                  <a:txBody>
                    <a:bodyPr/>
                    <a:lstStyle/>
                    <a:p>
                      <a:pPr>
                        <a:lnSpc>
                          <a:spcPct val="100000"/>
                        </a:lnSpc>
                      </a:pPr>
                      <a:endParaRPr sz="700">
                        <a:latin typeface="Times New Roman"/>
                        <a:cs typeface="Times New Roman"/>
                      </a:endParaRPr>
                    </a:p>
                  </a:txBody>
                  <a:tcPr marL="0" marR="0" marT="0" marB="0">
                    <a:solidFill>
                      <a:schemeClr val="accent1"/>
                    </a:solidFill>
                  </a:tcPr>
                </a:tc>
                <a:extLst>
                  <a:ext uri="{0D108BD9-81ED-4DB2-BD59-A6C34878D82A}">
                    <a16:rowId xmlns:a16="http://schemas.microsoft.com/office/drawing/2014/main" val="10013"/>
                  </a:ext>
                </a:extLst>
              </a:tr>
              <a:tr h="136525">
                <a:tc>
                  <a:txBody>
                    <a:bodyPr/>
                    <a:lstStyle/>
                    <a:p>
                      <a:pPr marL="12700">
                        <a:lnSpc>
                          <a:spcPts val="980"/>
                        </a:lnSpc>
                      </a:pPr>
                      <a:r>
                        <a:rPr sz="900"/>
                        <a:t>PFS</a:t>
                      </a:r>
                      <a:r>
                        <a:rPr sz="900" spc="-15"/>
                        <a:t> </a:t>
                      </a:r>
                      <a:r>
                        <a:rPr sz="900"/>
                        <a:t>events,</a:t>
                      </a:r>
                      <a:r>
                        <a:rPr sz="900" spc="-25"/>
                        <a:t> </a:t>
                      </a:r>
                      <a:r>
                        <a:rPr sz="900"/>
                        <a:t>n </a:t>
                      </a:r>
                      <a:r>
                        <a:rPr sz="900" spc="-25"/>
                        <a:t>(%)</a:t>
                      </a:r>
                      <a:endParaRPr sz="900">
                        <a:latin typeface="Arial"/>
                        <a:cs typeface="Arial"/>
                      </a:endParaRPr>
                    </a:p>
                  </a:txBody>
                  <a:tcPr marL="0" marR="0" marT="0" marB="0"/>
                </a:tc>
                <a:tc>
                  <a:txBody>
                    <a:bodyPr/>
                    <a:lstStyle/>
                    <a:p>
                      <a:pPr marR="9525" algn="ctr">
                        <a:lnSpc>
                          <a:spcPts val="980"/>
                        </a:lnSpc>
                      </a:pPr>
                      <a:r>
                        <a:rPr sz="900"/>
                        <a:t>90</a:t>
                      </a:r>
                      <a:r>
                        <a:rPr sz="900" spc="-10"/>
                        <a:t> </a:t>
                      </a:r>
                      <a:r>
                        <a:rPr sz="900" spc="-20"/>
                        <a:t>(86)</a:t>
                      </a:r>
                      <a:endParaRPr sz="900">
                        <a:latin typeface="Arial"/>
                        <a:cs typeface="Arial"/>
                      </a:endParaRPr>
                    </a:p>
                  </a:txBody>
                  <a:tcPr marL="0" marR="0" marT="0" marB="0"/>
                </a:tc>
                <a:tc>
                  <a:txBody>
                    <a:bodyPr/>
                    <a:lstStyle/>
                    <a:p>
                      <a:pPr marL="221615" algn="ctr">
                        <a:lnSpc>
                          <a:spcPts val="980"/>
                        </a:lnSpc>
                      </a:pPr>
                      <a:r>
                        <a:rPr sz="900"/>
                        <a:t>41</a:t>
                      </a:r>
                      <a:r>
                        <a:rPr sz="900" spc="-10"/>
                        <a:t> </a:t>
                      </a:r>
                      <a:r>
                        <a:rPr sz="900" spc="-20"/>
                        <a:t>(91)</a:t>
                      </a:r>
                      <a:endParaRPr sz="900">
                        <a:latin typeface="Arial"/>
                        <a:cs typeface="Arial"/>
                      </a:endParaRPr>
                    </a:p>
                  </a:txBody>
                  <a:tcPr marL="0" marR="0" marT="0" marB="0"/>
                </a:tc>
                <a:tc>
                  <a:txBody>
                    <a:bodyPr/>
                    <a:lstStyle/>
                    <a:p>
                      <a:pPr marR="12065" algn="ctr">
                        <a:lnSpc>
                          <a:spcPts val="980"/>
                        </a:lnSpc>
                      </a:pPr>
                      <a:r>
                        <a:rPr sz="900"/>
                        <a:t>49</a:t>
                      </a:r>
                      <a:r>
                        <a:rPr sz="900" spc="-10"/>
                        <a:t> </a:t>
                      </a:r>
                      <a:r>
                        <a:rPr sz="900" spc="-20"/>
                        <a:t>(82)</a:t>
                      </a:r>
                      <a:endParaRPr sz="900">
                        <a:latin typeface="Arial"/>
                        <a:cs typeface="Arial"/>
                      </a:endParaRPr>
                    </a:p>
                  </a:txBody>
                  <a:tcPr marL="0" marR="0" marT="0" marB="0"/>
                </a:tc>
                <a:extLst>
                  <a:ext uri="{0D108BD9-81ED-4DB2-BD59-A6C34878D82A}">
                    <a16:rowId xmlns:a16="http://schemas.microsoft.com/office/drawing/2014/main" val="10014"/>
                  </a:ext>
                </a:extLst>
              </a:tr>
              <a:tr h="137160">
                <a:tc>
                  <a:txBody>
                    <a:bodyPr/>
                    <a:lstStyle/>
                    <a:p>
                      <a:pPr marL="12700">
                        <a:lnSpc>
                          <a:spcPts val="980"/>
                        </a:lnSpc>
                      </a:pPr>
                      <a:r>
                        <a:rPr sz="900"/>
                        <a:t>Median</a:t>
                      </a:r>
                      <a:r>
                        <a:rPr sz="900" spc="-5"/>
                        <a:t> </a:t>
                      </a:r>
                      <a:r>
                        <a:rPr sz="900"/>
                        <a:t>PFS,</a:t>
                      </a:r>
                      <a:r>
                        <a:rPr sz="900" spc="-20"/>
                        <a:t> </a:t>
                      </a:r>
                      <a:r>
                        <a:rPr sz="900"/>
                        <a:t>mo</a:t>
                      </a:r>
                      <a:r>
                        <a:rPr sz="900" spc="-20"/>
                        <a:t> </a:t>
                      </a:r>
                      <a:r>
                        <a:rPr sz="900"/>
                        <a:t>(95%</a:t>
                      </a:r>
                      <a:r>
                        <a:rPr sz="900" spc="-20"/>
                        <a:t> </a:t>
                      </a:r>
                      <a:r>
                        <a:rPr sz="900" spc="-25"/>
                        <a:t>CI)</a:t>
                      </a:r>
                      <a:endParaRPr sz="900">
                        <a:latin typeface="Arial"/>
                        <a:cs typeface="Arial"/>
                      </a:endParaRPr>
                    </a:p>
                  </a:txBody>
                  <a:tcPr marL="0" marR="0" marT="0" marB="0"/>
                </a:tc>
                <a:tc>
                  <a:txBody>
                    <a:bodyPr/>
                    <a:lstStyle/>
                    <a:p>
                      <a:pPr marL="362585">
                        <a:lnSpc>
                          <a:spcPts val="980"/>
                        </a:lnSpc>
                      </a:pPr>
                      <a:r>
                        <a:rPr sz="900"/>
                        <a:t>3.5</a:t>
                      </a:r>
                      <a:r>
                        <a:rPr sz="900" spc="25"/>
                        <a:t> </a:t>
                      </a:r>
                      <a:r>
                        <a:rPr sz="900" spc="-10"/>
                        <a:t>(2.6-</a:t>
                      </a:r>
                      <a:r>
                        <a:rPr sz="900" spc="-20"/>
                        <a:t>4.3)</a:t>
                      </a:r>
                      <a:endParaRPr sz="900">
                        <a:latin typeface="Arial"/>
                        <a:cs typeface="Arial"/>
                      </a:endParaRPr>
                    </a:p>
                  </a:txBody>
                  <a:tcPr marL="0" marR="0" marT="0" marB="0"/>
                </a:tc>
                <a:tc>
                  <a:txBody>
                    <a:bodyPr/>
                    <a:lstStyle/>
                    <a:p>
                      <a:pPr marL="1090930">
                        <a:lnSpc>
                          <a:spcPts val="980"/>
                        </a:lnSpc>
                      </a:pPr>
                      <a:r>
                        <a:rPr sz="900"/>
                        <a:t>2.6</a:t>
                      </a:r>
                      <a:r>
                        <a:rPr sz="900" spc="30"/>
                        <a:t> </a:t>
                      </a:r>
                      <a:r>
                        <a:rPr sz="900" spc="-10"/>
                        <a:t>(1.3-</a:t>
                      </a:r>
                      <a:r>
                        <a:rPr sz="900" spc="-20"/>
                        <a:t>3.9)</a:t>
                      </a:r>
                      <a:endParaRPr sz="900">
                        <a:latin typeface="Arial"/>
                        <a:cs typeface="Arial"/>
                      </a:endParaRPr>
                    </a:p>
                  </a:txBody>
                  <a:tcPr marL="0" marR="0" marT="0" marB="0"/>
                </a:tc>
                <a:tc>
                  <a:txBody>
                    <a:bodyPr/>
                    <a:lstStyle/>
                    <a:p>
                      <a:pPr marL="935990">
                        <a:lnSpc>
                          <a:spcPts val="980"/>
                        </a:lnSpc>
                      </a:pPr>
                      <a:r>
                        <a:rPr sz="900"/>
                        <a:t>4.6</a:t>
                      </a:r>
                      <a:r>
                        <a:rPr sz="900" spc="30"/>
                        <a:t> </a:t>
                      </a:r>
                      <a:r>
                        <a:rPr sz="900" spc="-10"/>
                        <a:t>(2.8-</a:t>
                      </a:r>
                      <a:r>
                        <a:rPr sz="900" spc="-20"/>
                        <a:t>6.5)</a:t>
                      </a:r>
                      <a:endParaRPr sz="900">
                        <a:latin typeface="Arial"/>
                        <a:cs typeface="Arial"/>
                      </a:endParaRPr>
                    </a:p>
                  </a:txBody>
                  <a:tcPr marL="0" marR="0" marT="0" marB="0"/>
                </a:tc>
                <a:extLst>
                  <a:ext uri="{0D108BD9-81ED-4DB2-BD59-A6C34878D82A}">
                    <a16:rowId xmlns:a16="http://schemas.microsoft.com/office/drawing/2014/main" val="10015"/>
                  </a:ext>
                </a:extLst>
              </a:tr>
              <a:tr h="137160">
                <a:tc>
                  <a:txBody>
                    <a:bodyPr/>
                    <a:lstStyle/>
                    <a:p>
                      <a:pPr marL="12700">
                        <a:lnSpc>
                          <a:spcPts val="980"/>
                        </a:lnSpc>
                      </a:pPr>
                      <a:r>
                        <a:rPr sz="900" spc="-10"/>
                        <a:t>4-</a:t>
                      </a:r>
                      <a:r>
                        <a:rPr sz="900"/>
                        <a:t>mo</a:t>
                      </a:r>
                      <a:r>
                        <a:rPr sz="900" spc="-10"/>
                        <a:t> </a:t>
                      </a:r>
                      <a:r>
                        <a:rPr sz="900"/>
                        <a:t>PFS,</a:t>
                      </a:r>
                      <a:r>
                        <a:rPr sz="900" spc="-5"/>
                        <a:t> </a:t>
                      </a:r>
                      <a:r>
                        <a:rPr sz="900"/>
                        <a:t>%</a:t>
                      </a:r>
                      <a:r>
                        <a:rPr sz="900" spc="5"/>
                        <a:t> </a:t>
                      </a:r>
                      <a:r>
                        <a:rPr sz="900"/>
                        <a:t>(95%</a:t>
                      </a:r>
                      <a:r>
                        <a:rPr sz="900" spc="-15"/>
                        <a:t> </a:t>
                      </a:r>
                      <a:r>
                        <a:rPr sz="900" spc="-25"/>
                        <a:t>CI)</a:t>
                      </a:r>
                      <a:endParaRPr sz="900">
                        <a:latin typeface="Arial"/>
                        <a:cs typeface="Arial"/>
                      </a:endParaRPr>
                    </a:p>
                  </a:txBody>
                  <a:tcPr marL="0" marR="0" marT="0" marB="0"/>
                </a:tc>
                <a:tc>
                  <a:txBody>
                    <a:bodyPr/>
                    <a:lstStyle/>
                    <a:p>
                      <a:pPr marL="266700">
                        <a:lnSpc>
                          <a:spcPts val="980"/>
                        </a:lnSpc>
                      </a:pPr>
                      <a:r>
                        <a:rPr sz="900"/>
                        <a:t>46.6</a:t>
                      </a:r>
                      <a:r>
                        <a:rPr sz="900" spc="40"/>
                        <a:t> </a:t>
                      </a:r>
                      <a:r>
                        <a:rPr sz="900" spc="-10"/>
                        <a:t>(36.7-56.5)</a:t>
                      </a:r>
                      <a:endParaRPr sz="900">
                        <a:latin typeface="Arial"/>
                        <a:cs typeface="Arial"/>
                      </a:endParaRPr>
                    </a:p>
                  </a:txBody>
                  <a:tcPr marL="0" marR="0" marT="0" marB="0"/>
                </a:tc>
                <a:tc>
                  <a:txBody>
                    <a:bodyPr/>
                    <a:lstStyle/>
                    <a:p>
                      <a:pPr marL="995044">
                        <a:lnSpc>
                          <a:spcPts val="980"/>
                        </a:lnSpc>
                      </a:pPr>
                      <a:r>
                        <a:rPr sz="900"/>
                        <a:t>29.1</a:t>
                      </a:r>
                      <a:r>
                        <a:rPr sz="900" spc="40"/>
                        <a:t> </a:t>
                      </a:r>
                      <a:r>
                        <a:rPr sz="900" spc="-10"/>
                        <a:t>(15.3-42.8)</a:t>
                      </a:r>
                      <a:endParaRPr sz="900">
                        <a:latin typeface="Arial"/>
                        <a:cs typeface="Arial"/>
                      </a:endParaRPr>
                    </a:p>
                  </a:txBody>
                  <a:tcPr marL="0" marR="0" marT="0" marB="0"/>
                </a:tc>
                <a:tc>
                  <a:txBody>
                    <a:bodyPr/>
                    <a:lstStyle/>
                    <a:p>
                      <a:pPr marL="840105">
                        <a:lnSpc>
                          <a:spcPts val="980"/>
                        </a:lnSpc>
                      </a:pPr>
                      <a:r>
                        <a:rPr sz="900"/>
                        <a:t>59.9</a:t>
                      </a:r>
                      <a:r>
                        <a:rPr sz="900" spc="40"/>
                        <a:t> </a:t>
                      </a:r>
                      <a:r>
                        <a:rPr sz="900" spc="-10"/>
                        <a:t>(47.1-72.7)</a:t>
                      </a:r>
                      <a:endParaRPr sz="900">
                        <a:latin typeface="Arial"/>
                        <a:cs typeface="Arial"/>
                      </a:endParaRPr>
                    </a:p>
                  </a:txBody>
                  <a:tcPr marL="0" marR="0" marT="0" marB="0"/>
                </a:tc>
                <a:extLst>
                  <a:ext uri="{0D108BD9-81ED-4DB2-BD59-A6C34878D82A}">
                    <a16:rowId xmlns:a16="http://schemas.microsoft.com/office/drawing/2014/main" val="10016"/>
                  </a:ext>
                </a:extLst>
              </a:tr>
              <a:tr h="142875">
                <a:tc>
                  <a:txBody>
                    <a:bodyPr/>
                    <a:lstStyle/>
                    <a:p>
                      <a:pPr marL="12700">
                        <a:lnSpc>
                          <a:spcPts val="1040"/>
                        </a:lnSpc>
                      </a:pPr>
                      <a:r>
                        <a:rPr sz="900" spc="-10"/>
                        <a:t>6-</a:t>
                      </a:r>
                      <a:r>
                        <a:rPr sz="900"/>
                        <a:t>mo</a:t>
                      </a:r>
                      <a:r>
                        <a:rPr sz="900" spc="-10"/>
                        <a:t> </a:t>
                      </a:r>
                      <a:r>
                        <a:rPr sz="900"/>
                        <a:t>PFS,</a:t>
                      </a:r>
                      <a:r>
                        <a:rPr sz="900" spc="-10"/>
                        <a:t> </a:t>
                      </a:r>
                      <a:r>
                        <a:rPr sz="900"/>
                        <a:t>%</a:t>
                      </a:r>
                      <a:r>
                        <a:rPr sz="900" spc="10"/>
                        <a:t> </a:t>
                      </a:r>
                      <a:r>
                        <a:rPr sz="900"/>
                        <a:t>(95%</a:t>
                      </a:r>
                      <a:r>
                        <a:rPr sz="900" spc="-20"/>
                        <a:t> </a:t>
                      </a:r>
                      <a:r>
                        <a:rPr sz="900" spc="-25"/>
                        <a:t>CI)</a:t>
                      </a:r>
                      <a:endParaRPr sz="900">
                        <a:latin typeface="Arial"/>
                        <a:cs typeface="Arial"/>
                      </a:endParaRPr>
                    </a:p>
                  </a:txBody>
                  <a:tcPr marL="0" marR="0" marT="0" marB="0"/>
                </a:tc>
                <a:tc>
                  <a:txBody>
                    <a:bodyPr/>
                    <a:lstStyle/>
                    <a:p>
                      <a:pPr marL="266700">
                        <a:lnSpc>
                          <a:spcPts val="1040"/>
                        </a:lnSpc>
                      </a:pPr>
                      <a:r>
                        <a:rPr sz="900"/>
                        <a:t>32.9</a:t>
                      </a:r>
                      <a:r>
                        <a:rPr sz="900" spc="40"/>
                        <a:t> </a:t>
                      </a:r>
                      <a:r>
                        <a:rPr sz="900" spc="-10"/>
                        <a:t>(23.3-42.5)</a:t>
                      </a:r>
                      <a:endParaRPr sz="900">
                        <a:latin typeface="Arial"/>
                        <a:cs typeface="Arial"/>
                      </a:endParaRPr>
                    </a:p>
                  </a:txBody>
                  <a:tcPr marL="0" marR="0" marT="0" marB="0"/>
                </a:tc>
                <a:tc>
                  <a:txBody>
                    <a:bodyPr/>
                    <a:lstStyle/>
                    <a:p>
                      <a:pPr marL="1027430">
                        <a:lnSpc>
                          <a:spcPts val="1040"/>
                        </a:lnSpc>
                      </a:pPr>
                      <a:r>
                        <a:rPr sz="900"/>
                        <a:t>18.8</a:t>
                      </a:r>
                      <a:r>
                        <a:rPr sz="900" spc="30"/>
                        <a:t> </a:t>
                      </a:r>
                      <a:r>
                        <a:rPr sz="900" spc="-10"/>
                        <a:t>(6.8-30.9)</a:t>
                      </a:r>
                      <a:endParaRPr sz="900">
                        <a:latin typeface="Arial"/>
                        <a:cs typeface="Arial"/>
                      </a:endParaRPr>
                    </a:p>
                  </a:txBody>
                  <a:tcPr marL="0" marR="0" marT="0" marB="0"/>
                </a:tc>
                <a:tc>
                  <a:txBody>
                    <a:bodyPr/>
                    <a:lstStyle/>
                    <a:p>
                      <a:pPr marL="840105">
                        <a:lnSpc>
                          <a:spcPts val="1040"/>
                        </a:lnSpc>
                      </a:pPr>
                      <a:r>
                        <a:rPr sz="900"/>
                        <a:t>43.5</a:t>
                      </a:r>
                      <a:r>
                        <a:rPr sz="900" spc="40"/>
                        <a:t> </a:t>
                      </a:r>
                      <a:r>
                        <a:rPr sz="900" spc="-10"/>
                        <a:t>(30.1-56.9)</a:t>
                      </a:r>
                      <a:endParaRPr sz="900">
                        <a:latin typeface="Arial"/>
                        <a:cs typeface="Arial"/>
                      </a:endParaRPr>
                    </a:p>
                  </a:txBody>
                  <a:tcPr marL="0" marR="0" marT="0" marB="0"/>
                </a:tc>
                <a:extLst>
                  <a:ext uri="{0D108BD9-81ED-4DB2-BD59-A6C34878D82A}">
                    <a16:rowId xmlns:a16="http://schemas.microsoft.com/office/drawing/2014/main" val="10017"/>
                  </a:ext>
                </a:extLst>
              </a:tr>
              <a:tr h="130810">
                <a:tc>
                  <a:txBody>
                    <a:bodyPr/>
                    <a:lstStyle/>
                    <a:p>
                      <a:pPr marL="12700">
                        <a:lnSpc>
                          <a:spcPts val="905"/>
                        </a:lnSpc>
                      </a:pPr>
                      <a:r>
                        <a:rPr sz="900" b="1" spc="-25"/>
                        <a:t>OS</a:t>
                      </a:r>
                      <a:endParaRPr sz="900">
                        <a:latin typeface="Arial"/>
                        <a:cs typeface="Arial"/>
                      </a:endParaRPr>
                    </a:p>
                  </a:txBody>
                  <a:tcPr marL="0" marR="0" marT="0" marB="0">
                    <a:solidFill>
                      <a:schemeClr val="accent1"/>
                    </a:solidFill>
                  </a:tcPr>
                </a:tc>
                <a:tc>
                  <a:txBody>
                    <a:bodyPr/>
                    <a:lstStyle/>
                    <a:p>
                      <a:pPr>
                        <a:lnSpc>
                          <a:spcPct val="100000"/>
                        </a:lnSpc>
                      </a:pPr>
                      <a:endParaRPr sz="600">
                        <a:latin typeface="Times New Roman"/>
                        <a:cs typeface="Times New Roman"/>
                      </a:endParaRPr>
                    </a:p>
                  </a:txBody>
                  <a:tcPr marL="0" marR="0" marT="0" marB="0">
                    <a:solidFill>
                      <a:schemeClr val="accent1"/>
                    </a:solidFill>
                  </a:tcPr>
                </a:tc>
                <a:tc>
                  <a:txBody>
                    <a:bodyPr/>
                    <a:lstStyle/>
                    <a:p>
                      <a:pPr>
                        <a:lnSpc>
                          <a:spcPct val="100000"/>
                        </a:lnSpc>
                      </a:pPr>
                      <a:endParaRPr sz="600">
                        <a:latin typeface="Times New Roman"/>
                        <a:cs typeface="Times New Roman"/>
                      </a:endParaRPr>
                    </a:p>
                  </a:txBody>
                  <a:tcPr marL="0" marR="0" marT="0" marB="0">
                    <a:solidFill>
                      <a:schemeClr val="accent1"/>
                    </a:solidFill>
                  </a:tcPr>
                </a:tc>
                <a:tc>
                  <a:txBody>
                    <a:bodyPr/>
                    <a:lstStyle/>
                    <a:p>
                      <a:pPr>
                        <a:lnSpc>
                          <a:spcPct val="100000"/>
                        </a:lnSpc>
                      </a:pPr>
                      <a:endParaRPr sz="600">
                        <a:latin typeface="Times New Roman"/>
                        <a:cs typeface="Times New Roman"/>
                      </a:endParaRPr>
                    </a:p>
                  </a:txBody>
                  <a:tcPr marL="0" marR="0" marT="0" marB="0">
                    <a:solidFill>
                      <a:schemeClr val="accent1"/>
                    </a:solidFill>
                  </a:tcPr>
                </a:tc>
                <a:extLst>
                  <a:ext uri="{0D108BD9-81ED-4DB2-BD59-A6C34878D82A}">
                    <a16:rowId xmlns:a16="http://schemas.microsoft.com/office/drawing/2014/main" val="10018"/>
                  </a:ext>
                </a:extLst>
              </a:tr>
              <a:tr h="137160">
                <a:tc>
                  <a:txBody>
                    <a:bodyPr/>
                    <a:lstStyle/>
                    <a:p>
                      <a:pPr marL="12700">
                        <a:lnSpc>
                          <a:spcPts val="980"/>
                        </a:lnSpc>
                      </a:pPr>
                      <a:r>
                        <a:rPr sz="900"/>
                        <a:t>Deaths,</a:t>
                      </a:r>
                      <a:r>
                        <a:rPr sz="900" spc="-45"/>
                        <a:t> </a:t>
                      </a:r>
                      <a:r>
                        <a:rPr sz="900"/>
                        <a:t>n</a:t>
                      </a:r>
                      <a:r>
                        <a:rPr sz="900" spc="-5"/>
                        <a:t> </a:t>
                      </a:r>
                      <a:r>
                        <a:rPr sz="900" spc="-25"/>
                        <a:t>(%)</a:t>
                      </a:r>
                      <a:endParaRPr sz="900">
                        <a:latin typeface="Arial"/>
                        <a:cs typeface="Arial"/>
                      </a:endParaRPr>
                    </a:p>
                  </a:txBody>
                  <a:tcPr marL="0" marR="0" marT="0" marB="0"/>
                </a:tc>
                <a:tc>
                  <a:txBody>
                    <a:bodyPr/>
                    <a:lstStyle/>
                    <a:p>
                      <a:pPr marR="9525" algn="ctr">
                        <a:lnSpc>
                          <a:spcPts val="980"/>
                        </a:lnSpc>
                      </a:pPr>
                      <a:r>
                        <a:rPr sz="900"/>
                        <a:t>66</a:t>
                      </a:r>
                      <a:r>
                        <a:rPr sz="900" spc="-15"/>
                        <a:t> </a:t>
                      </a:r>
                      <a:r>
                        <a:rPr sz="900" spc="-20"/>
                        <a:t>(63)</a:t>
                      </a:r>
                      <a:endParaRPr sz="900">
                        <a:latin typeface="Arial"/>
                        <a:cs typeface="Arial"/>
                      </a:endParaRPr>
                    </a:p>
                  </a:txBody>
                  <a:tcPr marL="0" marR="0" marT="0" marB="0"/>
                </a:tc>
                <a:tc>
                  <a:txBody>
                    <a:bodyPr/>
                    <a:lstStyle/>
                    <a:p>
                      <a:pPr marL="222250" algn="ctr">
                        <a:lnSpc>
                          <a:spcPts val="980"/>
                        </a:lnSpc>
                      </a:pPr>
                      <a:r>
                        <a:rPr sz="900"/>
                        <a:t>37</a:t>
                      </a:r>
                      <a:r>
                        <a:rPr sz="900" spc="-15"/>
                        <a:t> </a:t>
                      </a:r>
                      <a:r>
                        <a:rPr sz="900" spc="-20"/>
                        <a:t>(82)</a:t>
                      </a:r>
                      <a:endParaRPr sz="900">
                        <a:latin typeface="Arial"/>
                        <a:cs typeface="Arial"/>
                      </a:endParaRPr>
                    </a:p>
                  </a:txBody>
                  <a:tcPr marL="0" marR="0" marT="0" marB="0"/>
                </a:tc>
                <a:tc>
                  <a:txBody>
                    <a:bodyPr/>
                    <a:lstStyle/>
                    <a:p>
                      <a:pPr marR="12065" algn="ctr">
                        <a:lnSpc>
                          <a:spcPts val="980"/>
                        </a:lnSpc>
                      </a:pPr>
                      <a:r>
                        <a:rPr sz="900"/>
                        <a:t>29</a:t>
                      </a:r>
                      <a:r>
                        <a:rPr sz="900" spc="-15"/>
                        <a:t> </a:t>
                      </a:r>
                      <a:r>
                        <a:rPr sz="900" spc="-20"/>
                        <a:t>(48)</a:t>
                      </a:r>
                      <a:endParaRPr sz="900">
                        <a:latin typeface="Arial"/>
                        <a:cs typeface="Arial"/>
                      </a:endParaRPr>
                    </a:p>
                  </a:txBody>
                  <a:tcPr marL="0" marR="0" marT="0" marB="0"/>
                </a:tc>
                <a:extLst>
                  <a:ext uri="{0D108BD9-81ED-4DB2-BD59-A6C34878D82A}">
                    <a16:rowId xmlns:a16="http://schemas.microsoft.com/office/drawing/2014/main" val="10019"/>
                  </a:ext>
                </a:extLst>
              </a:tr>
              <a:tr h="136525">
                <a:tc>
                  <a:txBody>
                    <a:bodyPr/>
                    <a:lstStyle/>
                    <a:p>
                      <a:pPr marL="1270">
                        <a:lnSpc>
                          <a:spcPts val="980"/>
                        </a:lnSpc>
                      </a:pPr>
                      <a:r>
                        <a:rPr sz="900"/>
                        <a:t>Median</a:t>
                      </a:r>
                      <a:r>
                        <a:rPr sz="900" spc="-15"/>
                        <a:t> </a:t>
                      </a:r>
                      <a:r>
                        <a:rPr sz="900"/>
                        <a:t>OS,</a:t>
                      </a:r>
                      <a:r>
                        <a:rPr sz="900" spc="-10"/>
                        <a:t> </a:t>
                      </a:r>
                      <a:r>
                        <a:rPr sz="900"/>
                        <a:t>mo</a:t>
                      </a:r>
                      <a:r>
                        <a:rPr sz="900" spc="-10"/>
                        <a:t> </a:t>
                      </a:r>
                      <a:r>
                        <a:rPr sz="900"/>
                        <a:t>(95%</a:t>
                      </a:r>
                      <a:r>
                        <a:rPr sz="900" spc="-30"/>
                        <a:t> </a:t>
                      </a:r>
                      <a:r>
                        <a:rPr sz="900" spc="-25"/>
                        <a:t>CI)</a:t>
                      </a:r>
                      <a:endParaRPr sz="900">
                        <a:latin typeface="Arial"/>
                        <a:cs typeface="Arial"/>
                      </a:endParaRPr>
                    </a:p>
                  </a:txBody>
                  <a:tcPr marL="0" marR="0" marT="0" marB="0"/>
                </a:tc>
                <a:tc>
                  <a:txBody>
                    <a:bodyPr/>
                    <a:lstStyle/>
                    <a:p>
                      <a:pPr marL="330835">
                        <a:lnSpc>
                          <a:spcPts val="980"/>
                        </a:lnSpc>
                      </a:pPr>
                      <a:r>
                        <a:rPr sz="900"/>
                        <a:t>9.3</a:t>
                      </a:r>
                      <a:r>
                        <a:rPr sz="900" spc="25"/>
                        <a:t> </a:t>
                      </a:r>
                      <a:r>
                        <a:rPr sz="900" spc="-10"/>
                        <a:t>(6.3-11.8)</a:t>
                      </a:r>
                      <a:endParaRPr sz="900">
                        <a:latin typeface="Arial"/>
                        <a:cs typeface="Arial"/>
                      </a:endParaRPr>
                    </a:p>
                  </a:txBody>
                  <a:tcPr marL="0" marR="0" marT="0" marB="0"/>
                </a:tc>
                <a:tc>
                  <a:txBody>
                    <a:bodyPr/>
                    <a:lstStyle/>
                    <a:p>
                      <a:pPr marL="1090930">
                        <a:lnSpc>
                          <a:spcPts val="980"/>
                        </a:lnSpc>
                      </a:pPr>
                      <a:r>
                        <a:rPr sz="900"/>
                        <a:t>5.0</a:t>
                      </a:r>
                      <a:r>
                        <a:rPr sz="900" spc="30"/>
                        <a:t> </a:t>
                      </a:r>
                      <a:r>
                        <a:rPr sz="900" spc="-10"/>
                        <a:t>(4.1-</a:t>
                      </a:r>
                      <a:r>
                        <a:rPr sz="900" spc="-20"/>
                        <a:t>6.3)</a:t>
                      </a:r>
                      <a:endParaRPr sz="900">
                        <a:latin typeface="Arial"/>
                        <a:cs typeface="Arial"/>
                      </a:endParaRPr>
                    </a:p>
                  </a:txBody>
                  <a:tcPr marL="0" marR="0" marT="0" marB="0"/>
                </a:tc>
                <a:tc>
                  <a:txBody>
                    <a:bodyPr/>
                    <a:lstStyle/>
                    <a:p>
                      <a:pPr marL="871855">
                        <a:lnSpc>
                          <a:spcPts val="980"/>
                        </a:lnSpc>
                      </a:pPr>
                      <a:r>
                        <a:rPr sz="900"/>
                        <a:t>11.9</a:t>
                      </a:r>
                      <a:r>
                        <a:rPr sz="900" spc="30"/>
                        <a:t> </a:t>
                      </a:r>
                      <a:r>
                        <a:rPr sz="900" spc="-10"/>
                        <a:t>(9.7-16.2)</a:t>
                      </a:r>
                      <a:endParaRPr sz="900">
                        <a:latin typeface="Arial"/>
                        <a:cs typeface="Arial"/>
                      </a:endParaRPr>
                    </a:p>
                  </a:txBody>
                  <a:tcPr marL="0" marR="0" marT="0" marB="0"/>
                </a:tc>
                <a:extLst>
                  <a:ext uri="{0D108BD9-81ED-4DB2-BD59-A6C34878D82A}">
                    <a16:rowId xmlns:a16="http://schemas.microsoft.com/office/drawing/2014/main" val="10020"/>
                  </a:ext>
                </a:extLst>
              </a:tr>
              <a:tr h="136525">
                <a:tc>
                  <a:txBody>
                    <a:bodyPr/>
                    <a:lstStyle/>
                    <a:p>
                      <a:pPr>
                        <a:lnSpc>
                          <a:spcPts val="980"/>
                        </a:lnSpc>
                      </a:pPr>
                      <a:r>
                        <a:rPr sz="900" spc="-10"/>
                        <a:t>6-</a:t>
                      </a:r>
                      <a:r>
                        <a:rPr sz="900"/>
                        <a:t>mo</a:t>
                      </a:r>
                      <a:r>
                        <a:rPr sz="900" spc="-10"/>
                        <a:t> </a:t>
                      </a:r>
                      <a:r>
                        <a:rPr sz="900"/>
                        <a:t>OS, %</a:t>
                      </a:r>
                      <a:r>
                        <a:rPr sz="900" spc="-5"/>
                        <a:t> </a:t>
                      </a:r>
                      <a:r>
                        <a:rPr sz="900"/>
                        <a:t>(95%</a:t>
                      </a:r>
                      <a:r>
                        <a:rPr sz="900" spc="-5"/>
                        <a:t> </a:t>
                      </a:r>
                      <a:r>
                        <a:rPr sz="900" spc="-25"/>
                        <a:t>CI)</a:t>
                      </a:r>
                      <a:endParaRPr sz="900">
                        <a:latin typeface="Arial"/>
                        <a:cs typeface="Arial"/>
                      </a:endParaRPr>
                    </a:p>
                  </a:txBody>
                  <a:tcPr marL="0" marR="0" marT="0" marB="0"/>
                </a:tc>
                <a:tc>
                  <a:txBody>
                    <a:bodyPr/>
                    <a:lstStyle/>
                    <a:p>
                      <a:pPr marL="266700">
                        <a:lnSpc>
                          <a:spcPts val="980"/>
                        </a:lnSpc>
                      </a:pPr>
                      <a:r>
                        <a:rPr sz="900"/>
                        <a:t>67.1</a:t>
                      </a:r>
                      <a:r>
                        <a:rPr sz="900" spc="40"/>
                        <a:t> </a:t>
                      </a:r>
                      <a:r>
                        <a:rPr sz="900" spc="-10"/>
                        <a:t>(57.6-76.7)</a:t>
                      </a:r>
                      <a:endParaRPr sz="900">
                        <a:latin typeface="Arial"/>
                        <a:cs typeface="Arial"/>
                      </a:endParaRPr>
                    </a:p>
                  </a:txBody>
                  <a:tcPr marL="0" marR="0" marT="0" marB="0"/>
                </a:tc>
                <a:tc>
                  <a:txBody>
                    <a:bodyPr/>
                    <a:lstStyle/>
                    <a:p>
                      <a:pPr marL="995044">
                        <a:lnSpc>
                          <a:spcPts val="980"/>
                        </a:lnSpc>
                      </a:pPr>
                      <a:r>
                        <a:rPr sz="900"/>
                        <a:t>45.8</a:t>
                      </a:r>
                      <a:r>
                        <a:rPr sz="900" spc="40"/>
                        <a:t> </a:t>
                      </a:r>
                      <a:r>
                        <a:rPr sz="900" spc="-10"/>
                        <a:t>(30.4-61.3)</a:t>
                      </a:r>
                      <a:endParaRPr sz="900">
                        <a:latin typeface="Arial"/>
                        <a:cs typeface="Arial"/>
                      </a:endParaRPr>
                    </a:p>
                  </a:txBody>
                  <a:tcPr marL="0" marR="0" marT="0" marB="0"/>
                </a:tc>
                <a:tc>
                  <a:txBody>
                    <a:bodyPr/>
                    <a:lstStyle/>
                    <a:p>
                      <a:pPr marL="840105">
                        <a:lnSpc>
                          <a:spcPts val="980"/>
                        </a:lnSpc>
                      </a:pPr>
                      <a:r>
                        <a:rPr sz="900"/>
                        <a:t>83.6</a:t>
                      </a:r>
                      <a:r>
                        <a:rPr sz="900" spc="40"/>
                        <a:t> </a:t>
                      </a:r>
                      <a:r>
                        <a:rPr sz="900" spc="-10"/>
                        <a:t>(73.7-93.5)</a:t>
                      </a:r>
                      <a:endParaRPr sz="900">
                        <a:latin typeface="Arial"/>
                        <a:cs typeface="Arial"/>
                      </a:endParaRPr>
                    </a:p>
                  </a:txBody>
                  <a:tcPr marL="0" marR="0" marT="0" marB="0"/>
                </a:tc>
                <a:extLst>
                  <a:ext uri="{0D108BD9-81ED-4DB2-BD59-A6C34878D82A}">
                    <a16:rowId xmlns:a16="http://schemas.microsoft.com/office/drawing/2014/main" val="10021"/>
                  </a:ext>
                </a:extLst>
              </a:tr>
              <a:tr h="136525">
                <a:tc>
                  <a:txBody>
                    <a:bodyPr/>
                    <a:lstStyle/>
                    <a:p>
                      <a:pPr marL="1270">
                        <a:lnSpc>
                          <a:spcPts val="980"/>
                        </a:lnSpc>
                      </a:pPr>
                      <a:r>
                        <a:rPr sz="900" spc="-10"/>
                        <a:t>12-</a:t>
                      </a:r>
                      <a:r>
                        <a:rPr sz="900"/>
                        <a:t>mo</a:t>
                      </a:r>
                      <a:r>
                        <a:rPr sz="900" spc="-20"/>
                        <a:t> </a:t>
                      </a:r>
                      <a:r>
                        <a:rPr sz="900"/>
                        <a:t>OS,</a:t>
                      </a:r>
                      <a:r>
                        <a:rPr sz="900" spc="5"/>
                        <a:t> </a:t>
                      </a:r>
                      <a:r>
                        <a:rPr sz="900"/>
                        <a:t>%</a:t>
                      </a:r>
                      <a:r>
                        <a:rPr sz="900" spc="10"/>
                        <a:t> </a:t>
                      </a:r>
                      <a:r>
                        <a:rPr sz="900"/>
                        <a:t>(95%</a:t>
                      </a:r>
                      <a:r>
                        <a:rPr sz="900" spc="-5"/>
                        <a:t> </a:t>
                      </a:r>
                      <a:r>
                        <a:rPr sz="900" spc="-25"/>
                        <a:t>CI)</a:t>
                      </a:r>
                      <a:endParaRPr sz="900">
                        <a:latin typeface="Arial"/>
                        <a:cs typeface="Arial"/>
                      </a:endParaRPr>
                    </a:p>
                  </a:txBody>
                  <a:tcPr marL="0" marR="0" marT="0" marB="0"/>
                </a:tc>
                <a:tc>
                  <a:txBody>
                    <a:bodyPr/>
                    <a:lstStyle/>
                    <a:p>
                      <a:pPr marL="266700">
                        <a:lnSpc>
                          <a:spcPts val="980"/>
                        </a:lnSpc>
                      </a:pPr>
                      <a:r>
                        <a:rPr sz="900"/>
                        <a:t>34.2</a:t>
                      </a:r>
                      <a:r>
                        <a:rPr sz="900" spc="40"/>
                        <a:t> </a:t>
                      </a:r>
                      <a:r>
                        <a:rPr sz="900" spc="-10"/>
                        <a:t>(23.2-45.1)</a:t>
                      </a:r>
                      <a:endParaRPr sz="900">
                        <a:latin typeface="Arial"/>
                        <a:cs typeface="Arial"/>
                      </a:endParaRPr>
                    </a:p>
                  </a:txBody>
                  <a:tcPr marL="0" marR="0" marT="0" marB="0"/>
                </a:tc>
                <a:tc>
                  <a:txBody>
                    <a:bodyPr/>
                    <a:lstStyle/>
                    <a:p>
                      <a:pPr marL="1027430">
                        <a:lnSpc>
                          <a:spcPts val="980"/>
                        </a:lnSpc>
                      </a:pPr>
                      <a:r>
                        <a:rPr sz="900"/>
                        <a:t>15.9</a:t>
                      </a:r>
                      <a:r>
                        <a:rPr sz="900" spc="30"/>
                        <a:t> </a:t>
                      </a:r>
                      <a:r>
                        <a:rPr sz="900" spc="-10"/>
                        <a:t>(3.6-28.2)</a:t>
                      </a:r>
                      <a:endParaRPr sz="900">
                        <a:latin typeface="Arial"/>
                        <a:cs typeface="Arial"/>
                      </a:endParaRPr>
                    </a:p>
                  </a:txBody>
                  <a:tcPr marL="0" marR="0" marT="0" marB="0"/>
                </a:tc>
                <a:tc>
                  <a:txBody>
                    <a:bodyPr/>
                    <a:lstStyle/>
                    <a:p>
                      <a:pPr marL="840105">
                        <a:lnSpc>
                          <a:spcPts val="980"/>
                        </a:lnSpc>
                      </a:pPr>
                      <a:r>
                        <a:rPr sz="900"/>
                        <a:t>48.3</a:t>
                      </a:r>
                      <a:r>
                        <a:rPr sz="900" spc="40"/>
                        <a:t> </a:t>
                      </a:r>
                      <a:r>
                        <a:rPr sz="900" spc="-10"/>
                        <a:t>(32.5-64.1)</a:t>
                      </a:r>
                      <a:endParaRPr sz="900">
                        <a:latin typeface="Arial"/>
                        <a:cs typeface="Arial"/>
                      </a:endParaRPr>
                    </a:p>
                  </a:txBody>
                  <a:tcPr marL="0" marR="0" marT="0" marB="0"/>
                </a:tc>
                <a:extLst>
                  <a:ext uri="{0D108BD9-81ED-4DB2-BD59-A6C34878D82A}">
                    <a16:rowId xmlns:a16="http://schemas.microsoft.com/office/drawing/2014/main" val="10022"/>
                  </a:ext>
                </a:extLst>
              </a:tr>
            </a:tbl>
          </a:graphicData>
        </a:graphic>
      </p:graphicFrame>
      <p:sp>
        <p:nvSpPr>
          <p:cNvPr id="21" name="object 21"/>
          <p:cNvSpPr txBox="1"/>
          <p:nvPr/>
        </p:nvSpPr>
        <p:spPr>
          <a:xfrm>
            <a:off x="5045107" y="4462240"/>
            <a:ext cx="7646670" cy="137602"/>
          </a:xfrm>
          <a:prstGeom prst="rect">
            <a:avLst/>
          </a:prstGeom>
        </p:spPr>
        <p:txBody>
          <a:bodyPr vert="horz" wrap="square" lIns="0" tIns="46355" rIns="0" bIns="0" rtlCol="0">
            <a:spAutoFit/>
          </a:bodyPr>
          <a:lstStyle/>
          <a:p>
            <a:pPr marL="38100" marR="30480">
              <a:lnSpc>
                <a:spcPct val="72500"/>
              </a:lnSpc>
              <a:spcBef>
                <a:spcPts val="365"/>
              </a:spcBef>
            </a:pPr>
            <a:r>
              <a:rPr sz="800">
                <a:latin typeface="Arial"/>
                <a:cs typeface="Arial"/>
              </a:rPr>
              <a:t>Trigo</a:t>
            </a:r>
            <a:r>
              <a:rPr sz="800" spc="-10">
                <a:latin typeface="Arial"/>
                <a:cs typeface="Arial"/>
              </a:rPr>
              <a:t> </a:t>
            </a:r>
            <a:r>
              <a:rPr sz="800">
                <a:latin typeface="Arial"/>
                <a:cs typeface="Arial"/>
              </a:rPr>
              <a:t>J</a:t>
            </a:r>
            <a:r>
              <a:rPr sz="800" spc="-15">
                <a:latin typeface="Arial"/>
                <a:cs typeface="Arial"/>
              </a:rPr>
              <a:t> </a:t>
            </a:r>
            <a:r>
              <a:rPr sz="800">
                <a:latin typeface="Arial"/>
                <a:cs typeface="Arial"/>
              </a:rPr>
              <a:t>et</a:t>
            </a:r>
            <a:r>
              <a:rPr sz="800" spc="-10">
                <a:latin typeface="Arial"/>
                <a:cs typeface="Arial"/>
              </a:rPr>
              <a:t> </a:t>
            </a:r>
            <a:r>
              <a:rPr sz="800">
                <a:latin typeface="Arial"/>
                <a:cs typeface="Arial"/>
              </a:rPr>
              <a:t>al.</a:t>
            </a:r>
            <a:r>
              <a:rPr sz="800" spc="-10">
                <a:latin typeface="Arial"/>
                <a:cs typeface="Arial"/>
              </a:rPr>
              <a:t> </a:t>
            </a:r>
            <a:r>
              <a:rPr sz="800" i="1">
                <a:latin typeface="Arial"/>
                <a:cs typeface="Arial"/>
              </a:rPr>
              <a:t>Lancet</a:t>
            </a:r>
            <a:r>
              <a:rPr sz="800" i="1" spc="5">
                <a:latin typeface="Arial"/>
                <a:cs typeface="Arial"/>
              </a:rPr>
              <a:t> </a:t>
            </a:r>
            <a:r>
              <a:rPr sz="800" i="1">
                <a:latin typeface="Arial"/>
                <a:cs typeface="Arial"/>
              </a:rPr>
              <a:t>Oncol</a:t>
            </a:r>
            <a:r>
              <a:rPr sz="800">
                <a:latin typeface="Arial"/>
                <a:cs typeface="Arial"/>
              </a:rPr>
              <a:t>.</a:t>
            </a:r>
            <a:r>
              <a:rPr sz="800" spc="-5">
                <a:latin typeface="Arial"/>
                <a:cs typeface="Arial"/>
              </a:rPr>
              <a:t> </a:t>
            </a:r>
            <a:r>
              <a:rPr sz="800" spc="-10">
                <a:latin typeface="Arial"/>
                <a:cs typeface="Arial"/>
              </a:rPr>
              <a:t>2020;21:645-</a:t>
            </a:r>
            <a:r>
              <a:rPr sz="800" spc="-20">
                <a:latin typeface="Arial"/>
                <a:cs typeface="Arial"/>
              </a:rPr>
              <a:t>654.</a:t>
            </a:r>
            <a:endParaRPr sz="800">
              <a:latin typeface="Arial"/>
              <a:cs typeface="Arial"/>
            </a:endParaRPr>
          </a:p>
        </p:txBody>
      </p:sp>
      <p:sp>
        <p:nvSpPr>
          <p:cNvPr id="22" name="Title 21">
            <a:extLst>
              <a:ext uri="{FF2B5EF4-FFF2-40B4-BE49-F238E27FC236}">
                <a16:creationId xmlns:a16="http://schemas.microsoft.com/office/drawing/2014/main" id="{5A9D8447-00BD-0467-2E7E-6D27CF7E3E67}"/>
              </a:ext>
            </a:extLst>
          </p:cNvPr>
          <p:cNvSpPr>
            <a:spLocks noGrp="1"/>
          </p:cNvSpPr>
          <p:nvPr>
            <p:ph type="title"/>
          </p:nvPr>
        </p:nvSpPr>
        <p:spPr/>
        <p:txBody>
          <a:bodyPr/>
          <a:lstStyle/>
          <a:p>
            <a:r>
              <a:rPr lang="en-US" sz="2800" b="1">
                <a:solidFill>
                  <a:srgbClr val="002E51"/>
                </a:solidFill>
              </a:rPr>
              <a:t>Lurbinectedin: Efficacy Data</a:t>
            </a:r>
          </a:p>
        </p:txBody>
      </p:sp>
      <p:sp>
        <p:nvSpPr>
          <p:cNvPr id="24" name="Rectangle 23">
            <a:extLst>
              <a:ext uri="{FF2B5EF4-FFF2-40B4-BE49-F238E27FC236}">
                <a16:creationId xmlns:a16="http://schemas.microsoft.com/office/drawing/2014/main" id="{B45B812D-105B-7D1D-4139-C6AF7AAE3511}"/>
              </a:ext>
            </a:extLst>
          </p:cNvPr>
          <p:cNvSpPr/>
          <p:nvPr/>
        </p:nvSpPr>
        <p:spPr bwMode="auto">
          <a:xfrm>
            <a:off x="335666" y="1856509"/>
            <a:ext cx="8640058" cy="138546"/>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25" name="Rectangle 24">
            <a:extLst>
              <a:ext uri="{FF2B5EF4-FFF2-40B4-BE49-F238E27FC236}">
                <a16:creationId xmlns:a16="http://schemas.microsoft.com/office/drawing/2014/main" id="{27DF11B7-DCD3-9DA2-A2C8-E8F5301B9262}"/>
              </a:ext>
            </a:extLst>
          </p:cNvPr>
          <p:cNvSpPr/>
          <p:nvPr/>
        </p:nvSpPr>
        <p:spPr bwMode="auto">
          <a:xfrm>
            <a:off x="335666" y="2546422"/>
            <a:ext cx="8640058" cy="138546"/>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26" name="Rectangle 25">
            <a:extLst>
              <a:ext uri="{FF2B5EF4-FFF2-40B4-BE49-F238E27FC236}">
                <a16:creationId xmlns:a16="http://schemas.microsoft.com/office/drawing/2014/main" id="{38626A79-9865-8D6D-E0EE-EBE96F7C384B}"/>
              </a:ext>
            </a:extLst>
          </p:cNvPr>
          <p:cNvSpPr/>
          <p:nvPr/>
        </p:nvSpPr>
        <p:spPr bwMode="auto">
          <a:xfrm>
            <a:off x="335666" y="3236335"/>
            <a:ext cx="8640058" cy="138546"/>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27" name="Rectangle 26">
            <a:extLst>
              <a:ext uri="{FF2B5EF4-FFF2-40B4-BE49-F238E27FC236}">
                <a16:creationId xmlns:a16="http://schemas.microsoft.com/office/drawing/2014/main" id="{22C59E7C-20EE-1928-67F2-6C95CF8CF3D9}"/>
              </a:ext>
            </a:extLst>
          </p:cNvPr>
          <p:cNvSpPr/>
          <p:nvPr/>
        </p:nvSpPr>
        <p:spPr bwMode="auto">
          <a:xfrm>
            <a:off x="335666" y="3907263"/>
            <a:ext cx="8640058" cy="138546"/>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28DE2FC-4B57-16F8-31B7-38F58083DF21}"/>
              </a:ext>
            </a:extLst>
          </p:cNvPr>
          <p:cNvSpPr>
            <a:spLocks noGrp="1"/>
          </p:cNvSpPr>
          <p:nvPr>
            <p:ph type="title"/>
          </p:nvPr>
        </p:nvSpPr>
        <p:spPr/>
        <p:txBody>
          <a:bodyPr/>
          <a:lstStyle/>
          <a:p>
            <a:r>
              <a:rPr lang="en-US" sz="2800" b="1">
                <a:solidFill>
                  <a:srgbClr val="002E51"/>
                </a:solidFill>
              </a:rPr>
              <a:t>Lurbinectedin: Duration of Response by CTI</a:t>
            </a:r>
          </a:p>
        </p:txBody>
      </p:sp>
      <p:pic>
        <p:nvPicPr>
          <p:cNvPr id="12290" name="Picture 2">
            <a:extLst>
              <a:ext uri="{FF2B5EF4-FFF2-40B4-BE49-F238E27FC236}">
                <a16:creationId xmlns:a16="http://schemas.microsoft.com/office/drawing/2014/main" id="{5F904156-D61F-6920-A27F-15E0ADD2B0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6454" y="898202"/>
            <a:ext cx="4478858" cy="3492412"/>
          </a:xfrm>
          <a:prstGeom prst="rect">
            <a:avLst/>
          </a:prstGeom>
          <a:noFill/>
          <a:extLst>
            <a:ext uri="{909E8E84-426E-40DD-AFC4-6F175D3DCCD1}">
              <a14:hiddenFill xmlns:a14="http://schemas.microsoft.com/office/drawing/2010/main">
                <a:solidFill>
                  <a:srgbClr val="FFFFFF"/>
                </a:solidFill>
              </a14:hiddenFill>
            </a:ext>
          </a:extLst>
        </p:spPr>
      </p:pic>
      <p:pic>
        <p:nvPicPr>
          <p:cNvPr id="4" name="object 4">
            <a:extLst>
              <a:ext uri="{FF2B5EF4-FFF2-40B4-BE49-F238E27FC236}">
                <a16:creationId xmlns:a16="http://schemas.microsoft.com/office/drawing/2014/main" id="{1581DBE1-85A3-6334-5724-944147A7E7AD}"/>
              </a:ext>
            </a:extLst>
          </p:cNvPr>
          <p:cNvPicPr/>
          <p:nvPr/>
        </p:nvPicPr>
        <p:blipFill>
          <a:blip r:embed="rId3" cstate="print"/>
          <a:stretch>
            <a:fillRect/>
          </a:stretch>
        </p:blipFill>
        <p:spPr>
          <a:xfrm>
            <a:off x="796607" y="907064"/>
            <a:ext cx="2494810" cy="1520753"/>
          </a:xfrm>
          <a:prstGeom prst="rect">
            <a:avLst/>
          </a:prstGeom>
        </p:spPr>
      </p:pic>
      <p:pic>
        <p:nvPicPr>
          <p:cNvPr id="5" name="object 6">
            <a:extLst>
              <a:ext uri="{FF2B5EF4-FFF2-40B4-BE49-F238E27FC236}">
                <a16:creationId xmlns:a16="http://schemas.microsoft.com/office/drawing/2014/main" id="{80056F8C-985A-D450-EF58-6340FD373CAC}"/>
              </a:ext>
            </a:extLst>
          </p:cNvPr>
          <p:cNvPicPr/>
          <p:nvPr/>
        </p:nvPicPr>
        <p:blipFill>
          <a:blip r:embed="rId4" cstate="print"/>
          <a:stretch>
            <a:fillRect/>
          </a:stretch>
        </p:blipFill>
        <p:spPr>
          <a:xfrm>
            <a:off x="853740" y="2644408"/>
            <a:ext cx="2437677" cy="1596791"/>
          </a:xfrm>
          <a:prstGeom prst="rect">
            <a:avLst/>
          </a:prstGeom>
        </p:spPr>
      </p:pic>
    </p:spTree>
    <p:extLst>
      <p:ext uri="{BB962C8B-B14F-4D97-AF65-F5344CB8AC3E}">
        <p14:creationId xmlns:p14="http://schemas.microsoft.com/office/powerpoint/2010/main" val="40132267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B12221-ECE2-B2B1-DDA0-EAC3952AE729}"/>
              </a:ext>
            </a:extLst>
          </p:cNvPr>
          <p:cNvSpPr>
            <a:spLocks noGrp="1"/>
          </p:cNvSpPr>
          <p:nvPr>
            <p:ph type="title"/>
          </p:nvPr>
        </p:nvSpPr>
        <p:spPr/>
        <p:txBody>
          <a:bodyPr/>
          <a:lstStyle/>
          <a:p>
            <a:r>
              <a:rPr lang="en-US" sz="2800" b="1">
                <a:solidFill>
                  <a:srgbClr val="002E51"/>
                </a:solidFill>
              </a:rPr>
              <a:t>LUPER: </a:t>
            </a:r>
            <a:r>
              <a:rPr lang="en-US" sz="2800" b="1" err="1">
                <a:solidFill>
                  <a:srgbClr val="002E51"/>
                </a:solidFill>
              </a:rPr>
              <a:t>PhaseI</a:t>
            </a:r>
            <a:r>
              <a:rPr lang="en-US" sz="2800" b="1">
                <a:solidFill>
                  <a:srgbClr val="002E51"/>
                </a:solidFill>
              </a:rPr>
              <a:t>/II </a:t>
            </a:r>
            <a:r>
              <a:rPr lang="en-US" sz="2800" b="1" err="1">
                <a:solidFill>
                  <a:srgbClr val="002E51"/>
                </a:solidFill>
              </a:rPr>
              <a:t>Lurbinectedin+pembrolizumab</a:t>
            </a:r>
            <a:endParaRPr lang="en-US" sz="2800" b="1">
              <a:solidFill>
                <a:srgbClr val="002E51"/>
              </a:solidFill>
            </a:endParaRPr>
          </a:p>
        </p:txBody>
      </p:sp>
      <p:pic>
        <p:nvPicPr>
          <p:cNvPr id="18434" name="Picture 2" descr="Image">
            <a:extLst>
              <a:ext uri="{FF2B5EF4-FFF2-40B4-BE49-F238E27FC236}">
                <a16:creationId xmlns:a16="http://schemas.microsoft.com/office/drawing/2014/main" id="{D9E7A0BF-754A-F976-322C-3D141F1B2B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6389" b="10674"/>
          <a:stretch/>
        </p:blipFill>
        <p:spPr bwMode="auto">
          <a:xfrm>
            <a:off x="-180" y="1450108"/>
            <a:ext cx="9144000" cy="16810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8B09889-6621-CB10-103A-997896BAF68B}"/>
              </a:ext>
            </a:extLst>
          </p:cNvPr>
          <p:cNvSpPr txBox="1"/>
          <p:nvPr/>
        </p:nvSpPr>
        <p:spPr>
          <a:xfrm>
            <a:off x="3980873" y="4636655"/>
            <a:ext cx="1188146" cy="215444"/>
          </a:xfrm>
          <a:prstGeom prst="rect">
            <a:avLst/>
          </a:prstGeom>
          <a:noFill/>
        </p:spPr>
        <p:txBody>
          <a:bodyPr wrap="none" rtlCol="0">
            <a:spAutoFit/>
          </a:bodyPr>
          <a:lstStyle/>
          <a:p>
            <a:r>
              <a:rPr lang="en-US" sz="800"/>
              <a:t>Calles A, ESMO 2023</a:t>
            </a:r>
          </a:p>
        </p:txBody>
      </p:sp>
      <p:sp>
        <p:nvSpPr>
          <p:cNvPr id="6" name="TextBox 5">
            <a:extLst>
              <a:ext uri="{FF2B5EF4-FFF2-40B4-BE49-F238E27FC236}">
                <a16:creationId xmlns:a16="http://schemas.microsoft.com/office/drawing/2014/main" id="{ED048D9C-25BE-7171-C370-2C8DD8A2EE80}"/>
              </a:ext>
            </a:extLst>
          </p:cNvPr>
          <p:cNvSpPr txBox="1"/>
          <p:nvPr/>
        </p:nvSpPr>
        <p:spPr>
          <a:xfrm>
            <a:off x="5458691" y="3362562"/>
            <a:ext cx="3671198" cy="523220"/>
          </a:xfrm>
          <a:prstGeom prst="rect">
            <a:avLst/>
          </a:prstGeom>
          <a:noFill/>
        </p:spPr>
        <p:txBody>
          <a:bodyPr wrap="none" rtlCol="0">
            <a:spAutoFit/>
          </a:bodyPr>
          <a:lstStyle/>
          <a:p>
            <a:r>
              <a:rPr lang="en-US" sz="1400"/>
              <a:t>Primary endpoint: ORR</a:t>
            </a:r>
          </a:p>
          <a:p>
            <a:r>
              <a:rPr lang="en-US" sz="1400"/>
              <a:t>Secondary Endpoint: </a:t>
            </a:r>
            <a:r>
              <a:rPr lang="en-US" sz="1400" err="1"/>
              <a:t>DoR</a:t>
            </a:r>
            <a:r>
              <a:rPr lang="en-US" sz="1400"/>
              <a:t>, PFS, OS, Safety</a:t>
            </a:r>
          </a:p>
        </p:txBody>
      </p:sp>
      <p:cxnSp>
        <p:nvCxnSpPr>
          <p:cNvPr id="8" name="Straight Arrow Connector 7">
            <a:extLst>
              <a:ext uri="{FF2B5EF4-FFF2-40B4-BE49-F238E27FC236}">
                <a16:creationId xmlns:a16="http://schemas.microsoft.com/office/drawing/2014/main" id="{DA306847-377A-381D-DC57-67067DAD1B48}"/>
              </a:ext>
            </a:extLst>
          </p:cNvPr>
          <p:cNvCxnSpPr>
            <a:cxnSpLocks/>
          </p:cNvCxnSpPr>
          <p:nvPr/>
        </p:nvCxnSpPr>
        <p:spPr bwMode="auto">
          <a:xfrm>
            <a:off x="-180" y="2161309"/>
            <a:ext cx="258798" cy="110836"/>
          </a:xfrm>
          <a:prstGeom prst="straightConnector1">
            <a:avLst/>
          </a:prstGeom>
          <a:solidFill>
            <a:schemeClr val="accent1"/>
          </a:solidFill>
          <a:ln w="22225"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21790805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3960684" y="4488947"/>
            <a:ext cx="4747895" cy="135935"/>
          </a:xfrm>
          <a:prstGeom prst="rect">
            <a:avLst/>
          </a:prstGeom>
        </p:spPr>
        <p:txBody>
          <a:bodyPr vert="horz" wrap="square" lIns="0" tIns="12700" rIns="0" bIns="0" rtlCol="0">
            <a:spAutoFit/>
          </a:bodyPr>
          <a:lstStyle/>
          <a:p>
            <a:pPr marL="38100">
              <a:spcBef>
                <a:spcPts val="100"/>
              </a:spcBef>
            </a:pPr>
            <a:r>
              <a:rPr sz="800">
                <a:latin typeface="Arial"/>
                <a:cs typeface="Arial"/>
              </a:rPr>
              <a:t>Calles</a:t>
            </a:r>
            <a:r>
              <a:rPr sz="800" spc="-20">
                <a:latin typeface="Arial"/>
                <a:cs typeface="Arial"/>
              </a:rPr>
              <a:t> </a:t>
            </a:r>
            <a:r>
              <a:rPr sz="800">
                <a:latin typeface="Arial"/>
                <a:cs typeface="Arial"/>
              </a:rPr>
              <a:t>Blanco</a:t>
            </a:r>
            <a:r>
              <a:rPr sz="800" spc="-20">
                <a:latin typeface="Arial"/>
                <a:cs typeface="Arial"/>
              </a:rPr>
              <a:t> </a:t>
            </a:r>
            <a:r>
              <a:rPr sz="800">
                <a:latin typeface="Arial"/>
                <a:cs typeface="Arial"/>
              </a:rPr>
              <a:t>A</a:t>
            </a:r>
            <a:r>
              <a:rPr sz="800" spc="-20">
                <a:latin typeface="Arial"/>
                <a:cs typeface="Arial"/>
              </a:rPr>
              <a:t> </a:t>
            </a:r>
            <a:r>
              <a:rPr sz="800">
                <a:latin typeface="Arial"/>
                <a:cs typeface="Arial"/>
              </a:rPr>
              <a:t>et</a:t>
            </a:r>
            <a:r>
              <a:rPr sz="800" spc="-15">
                <a:latin typeface="Arial"/>
                <a:cs typeface="Arial"/>
              </a:rPr>
              <a:t> </a:t>
            </a:r>
            <a:r>
              <a:rPr sz="800">
                <a:latin typeface="Arial"/>
                <a:cs typeface="Arial"/>
              </a:rPr>
              <a:t>al.</a:t>
            </a:r>
            <a:r>
              <a:rPr sz="800" spc="-25">
                <a:latin typeface="Arial"/>
                <a:cs typeface="Arial"/>
              </a:rPr>
              <a:t> </a:t>
            </a:r>
            <a:r>
              <a:rPr sz="800">
                <a:latin typeface="Arial"/>
                <a:cs typeface="Arial"/>
              </a:rPr>
              <a:t>ESMO</a:t>
            </a:r>
            <a:r>
              <a:rPr sz="800" spc="-20">
                <a:latin typeface="Arial"/>
                <a:cs typeface="Arial"/>
              </a:rPr>
              <a:t> </a:t>
            </a:r>
            <a:r>
              <a:rPr sz="800">
                <a:latin typeface="Arial"/>
                <a:cs typeface="Arial"/>
              </a:rPr>
              <a:t>2023. Abstract</a:t>
            </a:r>
            <a:r>
              <a:rPr sz="800" spc="-25">
                <a:latin typeface="Arial"/>
                <a:cs typeface="Arial"/>
              </a:rPr>
              <a:t> </a:t>
            </a:r>
            <a:r>
              <a:rPr sz="800" spc="-10">
                <a:latin typeface="Arial"/>
                <a:cs typeface="Arial"/>
              </a:rPr>
              <a:t>1989MO.</a:t>
            </a:r>
            <a:endParaRPr sz="800">
              <a:latin typeface="Arial"/>
              <a:cs typeface="Arial"/>
            </a:endParaRPr>
          </a:p>
        </p:txBody>
      </p:sp>
      <p:sp>
        <p:nvSpPr>
          <p:cNvPr id="86" name="Title 85">
            <a:extLst>
              <a:ext uri="{FF2B5EF4-FFF2-40B4-BE49-F238E27FC236}">
                <a16:creationId xmlns:a16="http://schemas.microsoft.com/office/drawing/2014/main" id="{421B4DC4-E964-62A3-5AB0-76B8C7030AE9}"/>
              </a:ext>
            </a:extLst>
          </p:cNvPr>
          <p:cNvSpPr>
            <a:spLocks noGrp="1"/>
          </p:cNvSpPr>
          <p:nvPr>
            <p:ph type="title"/>
          </p:nvPr>
        </p:nvSpPr>
        <p:spPr/>
        <p:txBody>
          <a:bodyPr/>
          <a:lstStyle/>
          <a:p>
            <a:r>
              <a:rPr lang="en-US" sz="2800" b="1">
                <a:solidFill>
                  <a:srgbClr val="002E51"/>
                </a:solidFill>
              </a:rPr>
              <a:t>LUPER: Efficacy, ORR</a:t>
            </a:r>
          </a:p>
        </p:txBody>
      </p:sp>
      <p:graphicFrame>
        <p:nvGraphicFramePr>
          <p:cNvPr id="28" name="object 28"/>
          <p:cNvGraphicFramePr>
            <a:graphicFrameLocks noGrp="1"/>
          </p:cNvGraphicFramePr>
          <p:nvPr/>
        </p:nvGraphicFramePr>
        <p:xfrm>
          <a:off x="785577" y="1311565"/>
          <a:ext cx="3268223" cy="3006230"/>
        </p:xfrm>
        <a:graphic>
          <a:graphicData uri="http://schemas.openxmlformats.org/drawingml/2006/table">
            <a:tbl>
              <a:tblPr firstRow="1" bandRow="1">
                <a:tableStyleId>{2D5ABB26-0587-4C30-8999-92F81FD0307C}</a:tableStyleId>
              </a:tblPr>
              <a:tblGrid>
                <a:gridCol w="930681">
                  <a:extLst>
                    <a:ext uri="{9D8B030D-6E8A-4147-A177-3AD203B41FA5}">
                      <a16:colId xmlns:a16="http://schemas.microsoft.com/office/drawing/2014/main" val="20000"/>
                    </a:ext>
                  </a:extLst>
                </a:gridCol>
                <a:gridCol w="910606">
                  <a:extLst>
                    <a:ext uri="{9D8B030D-6E8A-4147-A177-3AD203B41FA5}">
                      <a16:colId xmlns:a16="http://schemas.microsoft.com/office/drawing/2014/main" val="20001"/>
                    </a:ext>
                  </a:extLst>
                </a:gridCol>
                <a:gridCol w="887319">
                  <a:extLst>
                    <a:ext uri="{9D8B030D-6E8A-4147-A177-3AD203B41FA5}">
                      <a16:colId xmlns:a16="http://schemas.microsoft.com/office/drawing/2014/main" val="20002"/>
                    </a:ext>
                  </a:extLst>
                </a:gridCol>
                <a:gridCol w="539617">
                  <a:extLst>
                    <a:ext uri="{9D8B030D-6E8A-4147-A177-3AD203B41FA5}">
                      <a16:colId xmlns:a16="http://schemas.microsoft.com/office/drawing/2014/main" val="20003"/>
                    </a:ext>
                  </a:extLst>
                </a:gridCol>
              </a:tblGrid>
              <a:tr h="438763">
                <a:tc>
                  <a:txBody>
                    <a:bodyPr/>
                    <a:lstStyle/>
                    <a:p>
                      <a:pPr marL="35560" marR="48260">
                        <a:lnSpc>
                          <a:spcPct val="100000"/>
                        </a:lnSpc>
                        <a:spcBef>
                          <a:spcPts val="640"/>
                        </a:spcBef>
                      </a:pPr>
                      <a:r>
                        <a:rPr sz="900" b="1">
                          <a:solidFill>
                            <a:srgbClr val="FFFFFF"/>
                          </a:solidFill>
                          <a:latin typeface="Arial"/>
                          <a:cs typeface="Arial"/>
                        </a:rPr>
                        <a:t>Tumor</a:t>
                      </a:r>
                      <a:r>
                        <a:rPr sz="900" b="1" spc="-25">
                          <a:solidFill>
                            <a:srgbClr val="FFFFFF"/>
                          </a:solidFill>
                          <a:latin typeface="Arial"/>
                          <a:cs typeface="Arial"/>
                        </a:rPr>
                        <a:t> </a:t>
                      </a:r>
                      <a:r>
                        <a:rPr sz="900" b="1" spc="-10">
                          <a:solidFill>
                            <a:srgbClr val="FFFFFF"/>
                          </a:solidFill>
                          <a:latin typeface="Arial"/>
                          <a:cs typeface="Arial"/>
                        </a:rPr>
                        <a:t>Response,</a:t>
                      </a:r>
                      <a:r>
                        <a:rPr sz="900" b="1" spc="500">
                          <a:solidFill>
                            <a:srgbClr val="FFFFFF"/>
                          </a:solidFill>
                          <a:latin typeface="Arial"/>
                          <a:cs typeface="Arial"/>
                        </a:rPr>
                        <a:t> </a:t>
                      </a:r>
                      <a:r>
                        <a:rPr sz="900" b="1">
                          <a:solidFill>
                            <a:srgbClr val="FFFFFF"/>
                          </a:solidFill>
                          <a:latin typeface="Arial"/>
                          <a:cs typeface="Arial"/>
                        </a:rPr>
                        <a:t>n</a:t>
                      </a:r>
                      <a:r>
                        <a:rPr sz="900" b="1" spc="-10">
                          <a:solidFill>
                            <a:srgbClr val="FFFFFF"/>
                          </a:solidFill>
                          <a:latin typeface="Arial"/>
                          <a:cs typeface="Arial"/>
                        </a:rPr>
                        <a:t> </a:t>
                      </a:r>
                      <a:r>
                        <a:rPr sz="900" b="1" spc="-25">
                          <a:solidFill>
                            <a:srgbClr val="FFFFFF"/>
                          </a:solidFill>
                          <a:latin typeface="Arial"/>
                          <a:cs typeface="Arial"/>
                        </a:rPr>
                        <a:t>(%)</a:t>
                      </a:r>
                      <a:endParaRPr sz="900">
                        <a:latin typeface="Arial"/>
                        <a:cs typeface="Arial"/>
                      </a:endParaRPr>
                    </a:p>
                  </a:txBody>
                  <a:tcPr marL="0" marR="0" marT="81280" marB="0">
                    <a:lnT w="28575">
                      <a:solidFill>
                        <a:srgbClr val="000000"/>
                      </a:solidFill>
                      <a:prstDash val="solid"/>
                    </a:lnT>
                    <a:lnB w="28575">
                      <a:solidFill>
                        <a:srgbClr val="000000"/>
                      </a:solidFill>
                      <a:prstDash val="solid"/>
                    </a:lnB>
                    <a:solidFill>
                      <a:srgbClr val="08345A"/>
                    </a:solidFill>
                  </a:tcPr>
                </a:tc>
                <a:tc>
                  <a:txBody>
                    <a:bodyPr/>
                    <a:lstStyle/>
                    <a:p>
                      <a:pPr marL="55880" marR="32384" indent="-1270" algn="ctr">
                        <a:lnSpc>
                          <a:spcPct val="100000"/>
                        </a:lnSpc>
                        <a:spcBef>
                          <a:spcPts val="280"/>
                        </a:spcBef>
                      </a:pPr>
                      <a:r>
                        <a:rPr sz="900" b="1" spc="-10">
                          <a:solidFill>
                            <a:srgbClr val="FFFFFF"/>
                          </a:solidFill>
                          <a:latin typeface="Arial"/>
                          <a:cs typeface="Arial"/>
                        </a:rPr>
                        <a:t>Platinum-</a:t>
                      </a:r>
                      <a:r>
                        <a:rPr sz="900" b="1" spc="-20">
                          <a:solidFill>
                            <a:srgbClr val="FFFFFF"/>
                          </a:solidFill>
                          <a:latin typeface="Arial"/>
                          <a:cs typeface="Arial"/>
                        </a:rPr>
                        <a:t>Free</a:t>
                      </a:r>
                      <a:r>
                        <a:rPr sz="900" b="1" spc="500">
                          <a:solidFill>
                            <a:srgbClr val="FFFFFF"/>
                          </a:solidFill>
                          <a:latin typeface="Arial"/>
                          <a:cs typeface="Arial"/>
                        </a:rPr>
                        <a:t> </a:t>
                      </a:r>
                      <a:r>
                        <a:rPr sz="900" b="1">
                          <a:solidFill>
                            <a:srgbClr val="FFFFFF"/>
                          </a:solidFill>
                          <a:latin typeface="Arial"/>
                          <a:cs typeface="Arial"/>
                        </a:rPr>
                        <a:t>Interval</a:t>
                      </a:r>
                      <a:r>
                        <a:rPr sz="900" b="1" spc="-20">
                          <a:solidFill>
                            <a:srgbClr val="FFFFFF"/>
                          </a:solidFill>
                          <a:latin typeface="Arial"/>
                          <a:cs typeface="Arial"/>
                        </a:rPr>
                        <a:t> </a:t>
                      </a:r>
                      <a:r>
                        <a:rPr sz="900" b="1">
                          <a:solidFill>
                            <a:srgbClr val="FFFFFF"/>
                          </a:solidFill>
                          <a:latin typeface="Arial"/>
                          <a:cs typeface="Arial"/>
                        </a:rPr>
                        <a:t>&lt;90</a:t>
                      </a:r>
                      <a:r>
                        <a:rPr sz="900" b="1" spc="-40">
                          <a:solidFill>
                            <a:srgbClr val="FFFFFF"/>
                          </a:solidFill>
                          <a:latin typeface="Arial"/>
                          <a:cs typeface="Arial"/>
                        </a:rPr>
                        <a:t> </a:t>
                      </a:r>
                      <a:r>
                        <a:rPr sz="900" b="1" spc="-20">
                          <a:solidFill>
                            <a:srgbClr val="FFFFFF"/>
                          </a:solidFill>
                          <a:latin typeface="Arial"/>
                          <a:cs typeface="Arial"/>
                        </a:rPr>
                        <a:t>Days</a:t>
                      </a:r>
                      <a:endParaRPr sz="900">
                        <a:latin typeface="Arial"/>
                        <a:cs typeface="Arial"/>
                      </a:endParaRPr>
                    </a:p>
                    <a:p>
                      <a:pPr marL="15240" algn="ctr">
                        <a:lnSpc>
                          <a:spcPct val="100000"/>
                        </a:lnSpc>
                      </a:pPr>
                      <a:r>
                        <a:rPr sz="900" b="1">
                          <a:solidFill>
                            <a:srgbClr val="FFFFFF"/>
                          </a:solidFill>
                          <a:latin typeface="Arial"/>
                          <a:cs typeface="Arial"/>
                        </a:rPr>
                        <a:t>(n</a:t>
                      </a:r>
                      <a:r>
                        <a:rPr sz="900" b="1" spc="-20">
                          <a:solidFill>
                            <a:srgbClr val="FFFFFF"/>
                          </a:solidFill>
                          <a:latin typeface="Arial"/>
                          <a:cs typeface="Arial"/>
                        </a:rPr>
                        <a:t> </a:t>
                      </a:r>
                      <a:r>
                        <a:rPr sz="900" b="1">
                          <a:solidFill>
                            <a:srgbClr val="FFFFFF"/>
                          </a:solidFill>
                          <a:latin typeface="Arial"/>
                          <a:cs typeface="Arial"/>
                        </a:rPr>
                        <a:t>=</a:t>
                      </a:r>
                      <a:r>
                        <a:rPr sz="900" b="1" spc="-5">
                          <a:solidFill>
                            <a:srgbClr val="FFFFFF"/>
                          </a:solidFill>
                          <a:latin typeface="Arial"/>
                          <a:cs typeface="Arial"/>
                        </a:rPr>
                        <a:t> </a:t>
                      </a:r>
                      <a:r>
                        <a:rPr sz="900" b="1" spc="-25">
                          <a:solidFill>
                            <a:srgbClr val="FFFFFF"/>
                          </a:solidFill>
                          <a:latin typeface="Arial"/>
                          <a:cs typeface="Arial"/>
                        </a:rPr>
                        <a:t>14)</a:t>
                      </a:r>
                      <a:endParaRPr sz="900">
                        <a:latin typeface="Arial"/>
                        <a:cs typeface="Arial"/>
                      </a:endParaRPr>
                    </a:p>
                  </a:txBody>
                  <a:tcPr marL="0" marR="0" marT="35560" marB="0">
                    <a:lnT w="28575">
                      <a:solidFill>
                        <a:srgbClr val="000000"/>
                      </a:solidFill>
                      <a:prstDash val="solid"/>
                    </a:lnT>
                    <a:lnB w="28575">
                      <a:solidFill>
                        <a:srgbClr val="000000"/>
                      </a:solidFill>
                      <a:prstDash val="solid"/>
                    </a:lnB>
                    <a:solidFill>
                      <a:srgbClr val="08345A"/>
                    </a:solidFill>
                  </a:tcPr>
                </a:tc>
                <a:tc>
                  <a:txBody>
                    <a:bodyPr/>
                    <a:lstStyle/>
                    <a:p>
                      <a:pPr marL="40005" marR="33020" indent="-1270" algn="ctr">
                        <a:lnSpc>
                          <a:spcPct val="100000"/>
                        </a:lnSpc>
                        <a:spcBef>
                          <a:spcPts val="280"/>
                        </a:spcBef>
                      </a:pPr>
                      <a:r>
                        <a:rPr sz="900" b="1" spc="-10">
                          <a:solidFill>
                            <a:srgbClr val="FFFFFF"/>
                          </a:solidFill>
                          <a:latin typeface="Arial"/>
                          <a:cs typeface="Arial"/>
                        </a:rPr>
                        <a:t>Platinum-</a:t>
                      </a:r>
                      <a:r>
                        <a:rPr sz="900" b="1" spc="-20">
                          <a:solidFill>
                            <a:srgbClr val="FFFFFF"/>
                          </a:solidFill>
                          <a:latin typeface="Arial"/>
                          <a:cs typeface="Arial"/>
                        </a:rPr>
                        <a:t>Free</a:t>
                      </a:r>
                      <a:r>
                        <a:rPr sz="900" b="1" spc="500">
                          <a:solidFill>
                            <a:srgbClr val="FFFFFF"/>
                          </a:solidFill>
                          <a:latin typeface="Arial"/>
                          <a:cs typeface="Arial"/>
                        </a:rPr>
                        <a:t> </a:t>
                      </a:r>
                      <a:r>
                        <a:rPr sz="900" b="1">
                          <a:solidFill>
                            <a:srgbClr val="FFFFFF"/>
                          </a:solidFill>
                          <a:latin typeface="Arial"/>
                          <a:cs typeface="Arial"/>
                        </a:rPr>
                        <a:t>Interval</a:t>
                      </a:r>
                      <a:r>
                        <a:rPr sz="900" b="1" spc="-20">
                          <a:solidFill>
                            <a:srgbClr val="FFFFFF"/>
                          </a:solidFill>
                          <a:latin typeface="Arial"/>
                          <a:cs typeface="Arial"/>
                        </a:rPr>
                        <a:t> </a:t>
                      </a:r>
                      <a:r>
                        <a:rPr sz="900" b="1">
                          <a:solidFill>
                            <a:srgbClr val="FFFFFF"/>
                          </a:solidFill>
                          <a:latin typeface="Arial"/>
                          <a:cs typeface="Arial"/>
                        </a:rPr>
                        <a:t>≥90</a:t>
                      </a:r>
                      <a:r>
                        <a:rPr sz="900" b="1" spc="-40">
                          <a:solidFill>
                            <a:srgbClr val="FFFFFF"/>
                          </a:solidFill>
                          <a:latin typeface="Arial"/>
                          <a:cs typeface="Arial"/>
                        </a:rPr>
                        <a:t> </a:t>
                      </a:r>
                      <a:r>
                        <a:rPr sz="900" b="1" spc="-20">
                          <a:solidFill>
                            <a:srgbClr val="FFFFFF"/>
                          </a:solidFill>
                          <a:latin typeface="Arial"/>
                          <a:cs typeface="Arial"/>
                        </a:rPr>
                        <a:t>Days</a:t>
                      </a:r>
                      <a:r>
                        <a:rPr sz="900" b="1" spc="500">
                          <a:solidFill>
                            <a:srgbClr val="FFFFFF"/>
                          </a:solidFill>
                          <a:latin typeface="Arial"/>
                          <a:cs typeface="Arial"/>
                        </a:rPr>
                        <a:t> </a:t>
                      </a:r>
                      <a:r>
                        <a:rPr sz="900" b="1">
                          <a:solidFill>
                            <a:srgbClr val="FFFFFF"/>
                          </a:solidFill>
                          <a:latin typeface="Arial"/>
                          <a:cs typeface="Arial"/>
                        </a:rPr>
                        <a:t>(n</a:t>
                      </a:r>
                      <a:r>
                        <a:rPr sz="900" b="1" spc="-20">
                          <a:solidFill>
                            <a:srgbClr val="FFFFFF"/>
                          </a:solidFill>
                          <a:latin typeface="Arial"/>
                          <a:cs typeface="Arial"/>
                        </a:rPr>
                        <a:t> </a:t>
                      </a:r>
                      <a:r>
                        <a:rPr sz="900" b="1">
                          <a:solidFill>
                            <a:srgbClr val="FFFFFF"/>
                          </a:solidFill>
                          <a:latin typeface="Arial"/>
                          <a:cs typeface="Arial"/>
                        </a:rPr>
                        <a:t>=</a:t>
                      </a:r>
                      <a:r>
                        <a:rPr sz="900" b="1" spc="-5">
                          <a:solidFill>
                            <a:srgbClr val="FFFFFF"/>
                          </a:solidFill>
                          <a:latin typeface="Arial"/>
                          <a:cs typeface="Arial"/>
                        </a:rPr>
                        <a:t> </a:t>
                      </a:r>
                      <a:r>
                        <a:rPr sz="900" b="1" spc="-25">
                          <a:solidFill>
                            <a:srgbClr val="FFFFFF"/>
                          </a:solidFill>
                          <a:latin typeface="Arial"/>
                          <a:cs typeface="Arial"/>
                        </a:rPr>
                        <a:t>13)</a:t>
                      </a:r>
                      <a:endParaRPr sz="900">
                        <a:latin typeface="Arial"/>
                        <a:cs typeface="Arial"/>
                      </a:endParaRPr>
                    </a:p>
                  </a:txBody>
                  <a:tcPr marL="0" marR="0" marT="35560" marB="0">
                    <a:lnT w="28575">
                      <a:solidFill>
                        <a:srgbClr val="000000"/>
                      </a:solidFill>
                      <a:prstDash val="solid"/>
                    </a:lnT>
                    <a:lnB w="28575">
                      <a:solidFill>
                        <a:srgbClr val="000000"/>
                      </a:solidFill>
                      <a:prstDash val="solid"/>
                    </a:lnB>
                    <a:solidFill>
                      <a:srgbClr val="08345A"/>
                    </a:solidFill>
                  </a:tcPr>
                </a:tc>
                <a:tc>
                  <a:txBody>
                    <a:bodyPr/>
                    <a:lstStyle/>
                    <a:p>
                      <a:pPr marL="55880" marR="86995" indent="10160">
                        <a:lnSpc>
                          <a:spcPct val="100000"/>
                        </a:lnSpc>
                        <a:spcBef>
                          <a:spcPts val="640"/>
                        </a:spcBef>
                      </a:pPr>
                      <a:r>
                        <a:rPr sz="900" b="1" spc="-10">
                          <a:solidFill>
                            <a:srgbClr val="FFFFFF"/>
                          </a:solidFill>
                          <a:latin typeface="Arial"/>
                          <a:cs typeface="Arial"/>
                        </a:rPr>
                        <a:t>Overall</a:t>
                      </a:r>
                      <a:r>
                        <a:rPr sz="900" b="1" spc="500">
                          <a:solidFill>
                            <a:srgbClr val="FFFFFF"/>
                          </a:solidFill>
                          <a:latin typeface="Arial"/>
                          <a:cs typeface="Arial"/>
                        </a:rPr>
                        <a:t> </a:t>
                      </a:r>
                      <a:r>
                        <a:rPr sz="900" b="1">
                          <a:solidFill>
                            <a:srgbClr val="FFFFFF"/>
                          </a:solidFill>
                          <a:latin typeface="Arial"/>
                          <a:cs typeface="Arial"/>
                        </a:rPr>
                        <a:t>(N</a:t>
                      </a:r>
                      <a:r>
                        <a:rPr sz="900" b="1" spc="-5">
                          <a:solidFill>
                            <a:srgbClr val="FFFFFF"/>
                          </a:solidFill>
                          <a:latin typeface="Arial"/>
                          <a:cs typeface="Arial"/>
                        </a:rPr>
                        <a:t> </a:t>
                      </a:r>
                      <a:r>
                        <a:rPr sz="900" b="1">
                          <a:solidFill>
                            <a:srgbClr val="FFFFFF"/>
                          </a:solidFill>
                          <a:latin typeface="Arial"/>
                          <a:cs typeface="Arial"/>
                        </a:rPr>
                        <a:t>=</a:t>
                      </a:r>
                      <a:r>
                        <a:rPr sz="900" b="1" spc="-20">
                          <a:solidFill>
                            <a:srgbClr val="FFFFFF"/>
                          </a:solidFill>
                          <a:latin typeface="Arial"/>
                          <a:cs typeface="Arial"/>
                        </a:rPr>
                        <a:t> </a:t>
                      </a:r>
                      <a:r>
                        <a:rPr sz="900" b="1" spc="-25">
                          <a:solidFill>
                            <a:srgbClr val="FFFFFF"/>
                          </a:solidFill>
                          <a:latin typeface="Arial"/>
                          <a:cs typeface="Arial"/>
                        </a:rPr>
                        <a:t>28)</a:t>
                      </a:r>
                      <a:endParaRPr sz="900">
                        <a:latin typeface="Arial"/>
                        <a:cs typeface="Arial"/>
                      </a:endParaRPr>
                    </a:p>
                  </a:txBody>
                  <a:tcPr marL="0" marR="0" marT="81280" marB="0">
                    <a:lnR w="76200">
                      <a:solidFill>
                        <a:srgbClr val="FFFFFF"/>
                      </a:solidFill>
                      <a:prstDash val="solid"/>
                    </a:lnR>
                    <a:lnT w="28575">
                      <a:solidFill>
                        <a:srgbClr val="000000"/>
                      </a:solidFill>
                      <a:prstDash val="solid"/>
                    </a:lnT>
                    <a:lnB w="28575">
                      <a:solidFill>
                        <a:srgbClr val="000000"/>
                      </a:solidFill>
                      <a:prstDash val="solid"/>
                    </a:lnB>
                    <a:solidFill>
                      <a:srgbClr val="08345A"/>
                    </a:solidFill>
                  </a:tcPr>
                </a:tc>
                <a:extLst>
                  <a:ext uri="{0D108BD9-81ED-4DB2-BD59-A6C34878D82A}">
                    <a16:rowId xmlns:a16="http://schemas.microsoft.com/office/drawing/2014/main" val="10000"/>
                  </a:ext>
                </a:extLst>
              </a:tr>
              <a:tr h="181612">
                <a:tc>
                  <a:txBody>
                    <a:bodyPr/>
                    <a:lstStyle/>
                    <a:p>
                      <a:pPr marL="35560">
                        <a:lnSpc>
                          <a:spcPct val="100000"/>
                        </a:lnSpc>
                        <a:spcBef>
                          <a:spcPts val="200"/>
                        </a:spcBef>
                      </a:pPr>
                      <a:r>
                        <a:rPr sz="900" spc="-25">
                          <a:latin typeface="Arial"/>
                          <a:cs typeface="Arial"/>
                        </a:rPr>
                        <a:t>BOR</a:t>
                      </a:r>
                      <a:endParaRPr sz="900">
                        <a:latin typeface="Arial"/>
                        <a:cs typeface="Arial"/>
                      </a:endParaRPr>
                    </a:p>
                  </a:txBody>
                  <a:tcPr marL="0" marR="0" marT="25400" marB="0">
                    <a:lnT w="28575">
                      <a:solidFill>
                        <a:srgbClr val="000000"/>
                      </a:solidFill>
                      <a:prstDash val="solid"/>
                    </a:lnT>
                    <a:solidFill>
                      <a:srgbClr val="E7E7E7"/>
                    </a:solidFill>
                  </a:tcPr>
                </a:tc>
                <a:tc>
                  <a:txBody>
                    <a:bodyPr/>
                    <a:lstStyle/>
                    <a:p>
                      <a:pPr>
                        <a:lnSpc>
                          <a:spcPct val="100000"/>
                        </a:lnSpc>
                      </a:pPr>
                      <a:endParaRPr sz="1000">
                        <a:latin typeface="Times New Roman"/>
                        <a:cs typeface="Times New Roman"/>
                      </a:endParaRPr>
                    </a:p>
                  </a:txBody>
                  <a:tcPr marL="0" marR="0" marT="0" marB="0">
                    <a:lnT w="28575">
                      <a:solidFill>
                        <a:srgbClr val="000000"/>
                      </a:solidFill>
                      <a:prstDash val="solid"/>
                    </a:lnT>
                    <a:solidFill>
                      <a:srgbClr val="E7E7E7"/>
                    </a:solidFill>
                  </a:tcPr>
                </a:tc>
                <a:tc>
                  <a:txBody>
                    <a:bodyPr/>
                    <a:lstStyle/>
                    <a:p>
                      <a:pPr>
                        <a:lnSpc>
                          <a:spcPct val="100000"/>
                        </a:lnSpc>
                      </a:pPr>
                      <a:endParaRPr sz="1000">
                        <a:latin typeface="Times New Roman"/>
                        <a:cs typeface="Times New Roman"/>
                      </a:endParaRPr>
                    </a:p>
                  </a:txBody>
                  <a:tcPr marL="0" marR="0" marT="0" marB="0">
                    <a:lnT w="28575">
                      <a:solidFill>
                        <a:srgbClr val="000000"/>
                      </a:solidFill>
                      <a:prstDash val="solid"/>
                    </a:lnT>
                    <a:solidFill>
                      <a:srgbClr val="E7E7E7"/>
                    </a:solidFill>
                  </a:tcPr>
                </a:tc>
                <a:tc>
                  <a:txBody>
                    <a:bodyPr/>
                    <a:lstStyle/>
                    <a:p>
                      <a:pPr>
                        <a:lnSpc>
                          <a:spcPct val="100000"/>
                        </a:lnSpc>
                      </a:pPr>
                      <a:endParaRPr sz="1000">
                        <a:latin typeface="Times New Roman"/>
                        <a:cs typeface="Times New Roman"/>
                      </a:endParaRPr>
                    </a:p>
                  </a:txBody>
                  <a:tcPr marL="0" marR="0" marT="0" marB="0">
                    <a:lnR w="76200">
                      <a:solidFill>
                        <a:srgbClr val="FFFFFF"/>
                      </a:solidFill>
                      <a:prstDash val="solid"/>
                    </a:lnR>
                    <a:lnT w="28575">
                      <a:solidFill>
                        <a:srgbClr val="000000"/>
                      </a:solidFill>
                      <a:prstDash val="solid"/>
                    </a:lnT>
                    <a:solidFill>
                      <a:srgbClr val="E7E7E7"/>
                    </a:solidFill>
                  </a:tcPr>
                </a:tc>
                <a:extLst>
                  <a:ext uri="{0D108BD9-81ED-4DB2-BD59-A6C34878D82A}">
                    <a16:rowId xmlns:a16="http://schemas.microsoft.com/office/drawing/2014/main" val="10001"/>
                  </a:ext>
                </a:extLst>
              </a:tr>
              <a:tr h="181612">
                <a:tc>
                  <a:txBody>
                    <a:bodyPr/>
                    <a:lstStyle/>
                    <a:p>
                      <a:pPr marL="125730">
                        <a:lnSpc>
                          <a:spcPct val="100000"/>
                        </a:lnSpc>
                        <a:spcBef>
                          <a:spcPts val="200"/>
                        </a:spcBef>
                      </a:pPr>
                      <a:r>
                        <a:rPr sz="900" spc="-25">
                          <a:latin typeface="Arial"/>
                          <a:cs typeface="Arial"/>
                        </a:rPr>
                        <a:t>CR</a:t>
                      </a:r>
                      <a:r>
                        <a:rPr sz="900" spc="-37" baseline="27777">
                          <a:latin typeface="Arial"/>
                          <a:cs typeface="Arial"/>
                        </a:rPr>
                        <a:t>a</a:t>
                      </a:r>
                      <a:endParaRPr sz="900" baseline="27777">
                        <a:latin typeface="Arial"/>
                        <a:cs typeface="Arial"/>
                      </a:endParaRPr>
                    </a:p>
                  </a:txBody>
                  <a:tcPr marL="0" marR="0" marT="25400" marB="0"/>
                </a:tc>
                <a:tc>
                  <a:txBody>
                    <a:bodyPr/>
                    <a:lstStyle/>
                    <a:p>
                      <a:pPr marL="15240" algn="ctr">
                        <a:lnSpc>
                          <a:spcPct val="100000"/>
                        </a:lnSpc>
                        <a:spcBef>
                          <a:spcPts val="200"/>
                        </a:spcBef>
                      </a:pPr>
                      <a:r>
                        <a:rPr sz="900">
                          <a:latin typeface="Arial"/>
                          <a:cs typeface="Arial"/>
                        </a:rPr>
                        <a:t>0</a:t>
                      </a:r>
                      <a:r>
                        <a:rPr sz="900" spc="-10">
                          <a:latin typeface="Arial"/>
                          <a:cs typeface="Arial"/>
                        </a:rPr>
                        <a:t> </a:t>
                      </a:r>
                      <a:r>
                        <a:rPr sz="900" spc="-25">
                          <a:latin typeface="Arial"/>
                          <a:cs typeface="Arial"/>
                        </a:rPr>
                        <a:t>(0)</a:t>
                      </a:r>
                      <a:endParaRPr sz="900">
                        <a:latin typeface="Arial"/>
                        <a:cs typeface="Arial"/>
                      </a:endParaRPr>
                    </a:p>
                  </a:txBody>
                  <a:tcPr marL="0" marR="0" marT="25400" marB="0"/>
                </a:tc>
                <a:tc>
                  <a:txBody>
                    <a:bodyPr/>
                    <a:lstStyle/>
                    <a:p>
                      <a:pPr algn="ctr">
                        <a:lnSpc>
                          <a:spcPct val="100000"/>
                        </a:lnSpc>
                        <a:spcBef>
                          <a:spcPts val="200"/>
                        </a:spcBef>
                      </a:pPr>
                      <a:r>
                        <a:rPr sz="900">
                          <a:latin typeface="Arial"/>
                          <a:cs typeface="Arial"/>
                        </a:rPr>
                        <a:t>1</a:t>
                      </a:r>
                      <a:r>
                        <a:rPr sz="900" spc="-10">
                          <a:latin typeface="Arial"/>
                          <a:cs typeface="Arial"/>
                        </a:rPr>
                        <a:t> (7.7)</a:t>
                      </a:r>
                      <a:endParaRPr sz="900">
                        <a:latin typeface="Arial"/>
                        <a:cs typeface="Arial"/>
                      </a:endParaRPr>
                    </a:p>
                  </a:txBody>
                  <a:tcPr marL="0" marR="0" marT="25400" marB="0"/>
                </a:tc>
                <a:tc>
                  <a:txBody>
                    <a:bodyPr/>
                    <a:lstStyle/>
                    <a:p>
                      <a:pPr marR="31115" algn="ctr">
                        <a:lnSpc>
                          <a:spcPct val="100000"/>
                        </a:lnSpc>
                        <a:spcBef>
                          <a:spcPts val="200"/>
                        </a:spcBef>
                      </a:pPr>
                      <a:r>
                        <a:rPr sz="900">
                          <a:latin typeface="Arial"/>
                          <a:cs typeface="Arial"/>
                        </a:rPr>
                        <a:t>2</a:t>
                      </a:r>
                      <a:r>
                        <a:rPr sz="900" spc="-10">
                          <a:latin typeface="Arial"/>
                          <a:cs typeface="Arial"/>
                        </a:rPr>
                        <a:t> (7.1)</a:t>
                      </a:r>
                      <a:endParaRPr sz="900">
                        <a:latin typeface="Arial"/>
                        <a:cs typeface="Arial"/>
                      </a:endParaRPr>
                    </a:p>
                  </a:txBody>
                  <a:tcPr marL="0" marR="0" marT="25400" marB="0">
                    <a:lnR w="76200">
                      <a:solidFill>
                        <a:srgbClr val="FFFFFF"/>
                      </a:solidFill>
                      <a:prstDash val="solid"/>
                    </a:lnR>
                  </a:tcPr>
                </a:tc>
                <a:extLst>
                  <a:ext uri="{0D108BD9-81ED-4DB2-BD59-A6C34878D82A}">
                    <a16:rowId xmlns:a16="http://schemas.microsoft.com/office/drawing/2014/main" val="10002"/>
                  </a:ext>
                </a:extLst>
              </a:tr>
              <a:tr h="181612">
                <a:tc>
                  <a:txBody>
                    <a:bodyPr/>
                    <a:lstStyle/>
                    <a:p>
                      <a:pPr marL="125730">
                        <a:lnSpc>
                          <a:spcPct val="100000"/>
                        </a:lnSpc>
                        <a:spcBef>
                          <a:spcPts val="200"/>
                        </a:spcBef>
                      </a:pPr>
                      <a:r>
                        <a:rPr sz="900" spc="-25">
                          <a:latin typeface="Arial"/>
                          <a:cs typeface="Arial"/>
                        </a:rPr>
                        <a:t>PR</a:t>
                      </a:r>
                      <a:endParaRPr sz="900">
                        <a:latin typeface="Arial"/>
                        <a:cs typeface="Arial"/>
                      </a:endParaRPr>
                    </a:p>
                  </a:txBody>
                  <a:tcPr marL="0" marR="0" marT="25400" marB="0">
                    <a:solidFill>
                      <a:srgbClr val="E7E7E7"/>
                    </a:solidFill>
                  </a:tcPr>
                </a:tc>
                <a:tc>
                  <a:txBody>
                    <a:bodyPr/>
                    <a:lstStyle/>
                    <a:p>
                      <a:pPr marL="15240" algn="ctr">
                        <a:lnSpc>
                          <a:spcPct val="100000"/>
                        </a:lnSpc>
                        <a:spcBef>
                          <a:spcPts val="200"/>
                        </a:spcBef>
                      </a:pPr>
                      <a:r>
                        <a:rPr sz="900">
                          <a:latin typeface="Arial"/>
                          <a:cs typeface="Arial"/>
                        </a:rPr>
                        <a:t>5</a:t>
                      </a:r>
                      <a:r>
                        <a:rPr sz="900" spc="-10">
                          <a:latin typeface="Arial"/>
                          <a:cs typeface="Arial"/>
                        </a:rPr>
                        <a:t> (35.7)</a:t>
                      </a:r>
                      <a:endParaRPr sz="900">
                        <a:latin typeface="Arial"/>
                        <a:cs typeface="Arial"/>
                      </a:endParaRPr>
                    </a:p>
                  </a:txBody>
                  <a:tcPr marL="0" marR="0" marT="25400" marB="0">
                    <a:solidFill>
                      <a:srgbClr val="E7E7E7"/>
                    </a:solidFill>
                  </a:tcPr>
                </a:tc>
                <a:tc>
                  <a:txBody>
                    <a:bodyPr/>
                    <a:lstStyle/>
                    <a:p>
                      <a:pPr algn="ctr">
                        <a:lnSpc>
                          <a:spcPct val="100000"/>
                        </a:lnSpc>
                        <a:spcBef>
                          <a:spcPts val="200"/>
                        </a:spcBef>
                      </a:pPr>
                      <a:r>
                        <a:rPr sz="900">
                          <a:latin typeface="Arial"/>
                          <a:cs typeface="Arial"/>
                        </a:rPr>
                        <a:t>6</a:t>
                      </a:r>
                      <a:r>
                        <a:rPr sz="900" spc="-10">
                          <a:latin typeface="Arial"/>
                          <a:cs typeface="Arial"/>
                        </a:rPr>
                        <a:t> (46.2)</a:t>
                      </a:r>
                      <a:endParaRPr sz="900">
                        <a:latin typeface="Arial"/>
                        <a:cs typeface="Arial"/>
                      </a:endParaRPr>
                    </a:p>
                  </a:txBody>
                  <a:tcPr marL="0" marR="0" marT="25400" marB="0">
                    <a:solidFill>
                      <a:srgbClr val="E7E7E7"/>
                    </a:solidFill>
                  </a:tcPr>
                </a:tc>
                <a:tc>
                  <a:txBody>
                    <a:bodyPr/>
                    <a:lstStyle/>
                    <a:p>
                      <a:pPr marR="31115" algn="ctr">
                        <a:lnSpc>
                          <a:spcPct val="100000"/>
                        </a:lnSpc>
                        <a:spcBef>
                          <a:spcPts val="200"/>
                        </a:spcBef>
                      </a:pPr>
                      <a:r>
                        <a:rPr sz="900">
                          <a:latin typeface="Arial"/>
                          <a:cs typeface="Arial"/>
                        </a:rPr>
                        <a:t>11</a:t>
                      </a:r>
                      <a:r>
                        <a:rPr sz="900" spc="-15">
                          <a:latin typeface="Arial"/>
                          <a:cs typeface="Arial"/>
                        </a:rPr>
                        <a:t> </a:t>
                      </a:r>
                      <a:r>
                        <a:rPr sz="900" spc="-10">
                          <a:latin typeface="Arial"/>
                          <a:cs typeface="Arial"/>
                        </a:rPr>
                        <a:t>(39.3)</a:t>
                      </a:r>
                      <a:endParaRPr sz="900">
                        <a:latin typeface="Arial"/>
                        <a:cs typeface="Arial"/>
                      </a:endParaRPr>
                    </a:p>
                  </a:txBody>
                  <a:tcPr marL="0" marR="0" marT="25400" marB="0">
                    <a:lnR w="76200">
                      <a:solidFill>
                        <a:srgbClr val="FFFFFF"/>
                      </a:solidFill>
                      <a:prstDash val="solid"/>
                    </a:lnR>
                    <a:solidFill>
                      <a:srgbClr val="E7E7E7"/>
                    </a:solidFill>
                  </a:tcPr>
                </a:tc>
                <a:extLst>
                  <a:ext uri="{0D108BD9-81ED-4DB2-BD59-A6C34878D82A}">
                    <a16:rowId xmlns:a16="http://schemas.microsoft.com/office/drawing/2014/main" val="10003"/>
                  </a:ext>
                </a:extLst>
              </a:tr>
              <a:tr h="212149">
                <a:tc>
                  <a:txBody>
                    <a:bodyPr/>
                    <a:lstStyle/>
                    <a:p>
                      <a:pPr marR="113030" algn="r">
                        <a:lnSpc>
                          <a:spcPct val="100000"/>
                        </a:lnSpc>
                        <a:spcBef>
                          <a:spcPts val="295"/>
                        </a:spcBef>
                      </a:pPr>
                      <a:r>
                        <a:rPr sz="900">
                          <a:latin typeface="Arial"/>
                          <a:cs typeface="Arial"/>
                        </a:rPr>
                        <a:t>SD</a:t>
                      </a:r>
                      <a:r>
                        <a:rPr sz="900" spc="-15">
                          <a:latin typeface="Arial"/>
                          <a:cs typeface="Arial"/>
                        </a:rPr>
                        <a:t> </a:t>
                      </a:r>
                      <a:r>
                        <a:rPr sz="900">
                          <a:latin typeface="Arial"/>
                          <a:cs typeface="Arial"/>
                        </a:rPr>
                        <a:t>≥12</a:t>
                      </a:r>
                      <a:r>
                        <a:rPr sz="900" spc="-15">
                          <a:latin typeface="Arial"/>
                          <a:cs typeface="Arial"/>
                        </a:rPr>
                        <a:t> </a:t>
                      </a:r>
                      <a:r>
                        <a:rPr sz="900" spc="-10">
                          <a:latin typeface="Arial"/>
                          <a:cs typeface="Arial"/>
                        </a:rPr>
                        <a:t>weeks</a:t>
                      </a:r>
                      <a:endParaRPr sz="900">
                        <a:latin typeface="Arial"/>
                        <a:cs typeface="Arial"/>
                      </a:endParaRPr>
                    </a:p>
                  </a:txBody>
                  <a:tcPr marL="0" marR="0" marT="37465" marB="0"/>
                </a:tc>
                <a:tc>
                  <a:txBody>
                    <a:bodyPr/>
                    <a:lstStyle/>
                    <a:p>
                      <a:pPr marL="15240" algn="ctr">
                        <a:lnSpc>
                          <a:spcPct val="100000"/>
                        </a:lnSpc>
                        <a:spcBef>
                          <a:spcPts val="295"/>
                        </a:spcBef>
                      </a:pPr>
                      <a:r>
                        <a:rPr sz="900">
                          <a:latin typeface="Arial"/>
                          <a:cs typeface="Arial"/>
                        </a:rPr>
                        <a:t>1</a:t>
                      </a:r>
                      <a:r>
                        <a:rPr sz="900" spc="-10">
                          <a:latin typeface="Arial"/>
                          <a:cs typeface="Arial"/>
                        </a:rPr>
                        <a:t> (7.1)</a:t>
                      </a:r>
                      <a:endParaRPr sz="900">
                        <a:latin typeface="Arial"/>
                        <a:cs typeface="Arial"/>
                      </a:endParaRPr>
                    </a:p>
                  </a:txBody>
                  <a:tcPr marL="0" marR="0" marT="37465" marB="0"/>
                </a:tc>
                <a:tc>
                  <a:txBody>
                    <a:bodyPr/>
                    <a:lstStyle/>
                    <a:p>
                      <a:pPr algn="ctr">
                        <a:lnSpc>
                          <a:spcPct val="100000"/>
                        </a:lnSpc>
                        <a:spcBef>
                          <a:spcPts val="295"/>
                        </a:spcBef>
                      </a:pPr>
                      <a:r>
                        <a:rPr sz="900">
                          <a:latin typeface="Arial"/>
                          <a:cs typeface="Arial"/>
                        </a:rPr>
                        <a:t>3</a:t>
                      </a:r>
                      <a:r>
                        <a:rPr sz="900" spc="-10">
                          <a:latin typeface="Arial"/>
                          <a:cs typeface="Arial"/>
                        </a:rPr>
                        <a:t> (23.1)</a:t>
                      </a:r>
                      <a:endParaRPr sz="900">
                        <a:latin typeface="Arial"/>
                        <a:cs typeface="Arial"/>
                      </a:endParaRPr>
                    </a:p>
                  </a:txBody>
                  <a:tcPr marL="0" marR="0" marT="37465" marB="0"/>
                </a:tc>
                <a:tc>
                  <a:txBody>
                    <a:bodyPr/>
                    <a:lstStyle/>
                    <a:p>
                      <a:pPr marR="31115" algn="ctr">
                        <a:lnSpc>
                          <a:spcPct val="100000"/>
                        </a:lnSpc>
                        <a:spcBef>
                          <a:spcPts val="295"/>
                        </a:spcBef>
                      </a:pPr>
                      <a:r>
                        <a:rPr sz="900">
                          <a:latin typeface="Arial"/>
                          <a:cs typeface="Arial"/>
                        </a:rPr>
                        <a:t>4</a:t>
                      </a:r>
                      <a:r>
                        <a:rPr sz="900" spc="-10">
                          <a:latin typeface="Arial"/>
                          <a:cs typeface="Arial"/>
                        </a:rPr>
                        <a:t> (14.3)</a:t>
                      </a:r>
                      <a:endParaRPr sz="900">
                        <a:latin typeface="Arial"/>
                        <a:cs typeface="Arial"/>
                      </a:endParaRPr>
                    </a:p>
                  </a:txBody>
                  <a:tcPr marL="0" marR="0" marT="37465" marB="0">
                    <a:lnR w="76200">
                      <a:solidFill>
                        <a:srgbClr val="FFFFFF"/>
                      </a:solidFill>
                      <a:prstDash val="solid"/>
                    </a:lnR>
                  </a:tcPr>
                </a:tc>
                <a:extLst>
                  <a:ext uri="{0D108BD9-81ED-4DB2-BD59-A6C34878D82A}">
                    <a16:rowId xmlns:a16="http://schemas.microsoft.com/office/drawing/2014/main" val="10004"/>
                  </a:ext>
                </a:extLst>
              </a:tr>
              <a:tr h="212149">
                <a:tc>
                  <a:txBody>
                    <a:bodyPr/>
                    <a:lstStyle/>
                    <a:p>
                      <a:pPr marR="110489" algn="r">
                        <a:lnSpc>
                          <a:spcPct val="100000"/>
                        </a:lnSpc>
                        <a:spcBef>
                          <a:spcPts val="295"/>
                        </a:spcBef>
                      </a:pPr>
                      <a:r>
                        <a:rPr sz="900">
                          <a:latin typeface="Arial"/>
                          <a:cs typeface="Arial"/>
                        </a:rPr>
                        <a:t>SD</a:t>
                      </a:r>
                      <a:r>
                        <a:rPr sz="900" spc="-15">
                          <a:latin typeface="Arial"/>
                          <a:cs typeface="Arial"/>
                        </a:rPr>
                        <a:t> </a:t>
                      </a:r>
                      <a:r>
                        <a:rPr sz="900">
                          <a:latin typeface="Arial"/>
                          <a:cs typeface="Arial"/>
                        </a:rPr>
                        <a:t>&lt;12</a:t>
                      </a:r>
                      <a:r>
                        <a:rPr sz="900" spc="-15">
                          <a:latin typeface="Arial"/>
                          <a:cs typeface="Arial"/>
                        </a:rPr>
                        <a:t> </a:t>
                      </a:r>
                      <a:r>
                        <a:rPr sz="900" spc="-10">
                          <a:latin typeface="Arial"/>
                          <a:cs typeface="Arial"/>
                        </a:rPr>
                        <a:t>weeks</a:t>
                      </a:r>
                      <a:endParaRPr sz="900">
                        <a:latin typeface="Arial"/>
                        <a:cs typeface="Arial"/>
                      </a:endParaRPr>
                    </a:p>
                  </a:txBody>
                  <a:tcPr marL="0" marR="0" marT="37465" marB="0">
                    <a:solidFill>
                      <a:srgbClr val="E7E7E7"/>
                    </a:solidFill>
                  </a:tcPr>
                </a:tc>
                <a:tc>
                  <a:txBody>
                    <a:bodyPr/>
                    <a:lstStyle/>
                    <a:p>
                      <a:pPr marL="15240" algn="ctr">
                        <a:lnSpc>
                          <a:spcPct val="100000"/>
                        </a:lnSpc>
                        <a:spcBef>
                          <a:spcPts val="295"/>
                        </a:spcBef>
                      </a:pPr>
                      <a:r>
                        <a:rPr sz="900">
                          <a:latin typeface="Arial"/>
                          <a:cs typeface="Arial"/>
                        </a:rPr>
                        <a:t>2</a:t>
                      </a:r>
                      <a:r>
                        <a:rPr sz="900" spc="-10">
                          <a:latin typeface="Arial"/>
                          <a:cs typeface="Arial"/>
                        </a:rPr>
                        <a:t> (14.3)</a:t>
                      </a:r>
                      <a:endParaRPr sz="900">
                        <a:latin typeface="Arial"/>
                        <a:cs typeface="Arial"/>
                      </a:endParaRPr>
                    </a:p>
                  </a:txBody>
                  <a:tcPr marL="0" marR="0" marT="37465" marB="0">
                    <a:solidFill>
                      <a:srgbClr val="E7E7E7"/>
                    </a:solidFill>
                  </a:tcPr>
                </a:tc>
                <a:tc>
                  <a:txBody>
                    <a:bodyPr/>
                    <a:lstStyle/>
                    <a:p>
                      <a:pPr algn="ctr">
                        <a:lnSpc>
                          <a:spcPct val="100000"/>
                        </a:lnSpc>
                        <a:spcBef>
                          <a:spcPts val="295"/>
                        </a:spcBef>
                      </a:pPr>
                      <a:r>
                        <a:rPr sz="900">
                          <a:latin typeface="Arial"/>
                          <a:cs typeface="Arial"/>
                        </a:rPr>
                        <a:t>2</a:t>
                      </a:r>
                      <a:r>
                        <a:rPr sz="900" spc="-10">
                          <a:latin typeface="Arial"/>
                          <a:cs typeface="Arial"/>
                        </a:rPr>
                        <a:t> (15.4)</a:t>
                      </a:r>
                      <a:endParaRPr sz="900">
                        <a:latin typeface="Arial"/>
                        <a:cs typeface="Arial"/>
                      </a:endParaRPr>
                    </a:p>
                  </a:txBody>
                  <a:tcPr marL="0" marR="0" marT="37465" marB="0">
                    <a:solidFill>
                      <a:srgbClr val="E7E7E7"/>
                    </a:solidFill>
                  </a:tcPr>
                </a:tc>
                <a:tc>
                  <a:txBody>
                    <a:bodyPr/>
                    <a:lstStyle/>
                    <a:p>
                      <a:pPr marR="31115" algn="ctr">
                        <a:lnSpc>
                          <a:spcPct val="100000"/>
                        </a:lnSpc>
                        <a:spcBef>
                          <a:spcPts val="295"/>
                        </a:spcBef>
                      </a:pPr>
                      <a:r>
                        <a:rPr sz="900">
                          <a:latin typeface="Arial"/>
                          <a:cs typeface="Arial"/>
                        </a:rPr>
                        <a:t>4</a:t>
                      </a:r>
                      <a:r>
                        <a:rPr sz="900" spc="-10">
                          <a:latin typeface="Arial"/>
                          <a:cs typeface="Arial"/>
                        </a:rPr>
                        <a:t> (14.3)</a:t>
                      </a:r>
                      <a:endParaRPr sz="900">
                        <a:latin typeface="Arial"/>
                        <a:cs typeface="Arial"/>
                      </a:endParaRPr>
                    </a:p>
                  </a:txBody>
                  <a:tcPr marL="0" marR="0" marT="37465" marB="0">
                    <a:lnR w="76200">
                      <a:solidFill>
                        <a:srgbClr val="FFFFFF"/>
                      </a:solidFill>
                      <a:prstDash val="solid"/>
                    </a:lnR>
                    <a:solidFill>
                      <a:srgbClr val="E7E7E7"/>
                    </a:solidFill>
                  </a:tcPr>
                </a:tc>
                <a:extLst>
                  <a:ext uri="{0D108BD9-81ED-4DB2-BD59-A6C34878D82A}">
                    <a16:rowId xmlns:a16="http://schemas.microsoft.com/office/drawing/2014/main" val="10005"/>
                  </a:ext>
                </a:extLst>
              </a:tr>
              <a:tr h="181612">
                <a:tc>
                  <a:txBody>
                    <a:bodyPr/>
                    <a:lstStyle/>
                    <a:p>
                      <a:pPr marL="125730">
                        <a:lnSpc>
                          <a:spcPct val="100000"/>
                        </a:lnSpc>
                        <a:spcBef>
                          <a:spcPts val="200"/>
                        </a:spcBef>
                      </a:pPr>
                      <a:r>
                        <a:rPr sz="900" spc="-25">
                          <a:latin typeface="Arial"/>
                          <a:cs typeface="Arial"/>
                        </a:rPr>
                        <a:t>PD</a:t>
                      </a:r>
                      <a:endParaRPr sz="900">
                        <a:latin typeface="Arial"/>
                        <a:cs typeface="Arial"/>
                      </a:endParaRPr>
                    </a:p>
                  </a:txBody>
                  <a:tcPr marL="0" marR="0" marT="25400" marB="0"/>
                </a:tc>
                <a:tc>
                  <a:txBody>
                    <a:bodyPr/>
                    <a:lstStyle/>
                    <a:p>
                      <a:pPr marL="15240" algn="ctr">
                        <a:lnSpc>
                          <a:spcPct val="100000"/>
                        </a:lnSpc>
                        <a:spcBef>
                          <a:spcPts val="200"/>
                        </a:spcBef>
                      </a:pPr>
                      <a:r>
                        <a:rPr sz="900">
                          <a:latin typeface="Arial"/>
                          <a:cs typeface="Arial"/>
                        </a:rPr>
                        <a:t>3</a:t>
                      </a:r>
                      <a:r>
                        <a:rPr sz="900" spc="-10">
                          <a:latin typeface="Arial"/>
                          <a:cs typeface="Arial"/>
                        </a:rPr>
                        <a:t> (21.4)</a:t>
                      </a:r>
                      <a:endParaRPr sz="900">
                        <a:latin typeface="Arial"/>
                        <a:cs typeface="Arial"/>
                      </a:endParaRPr>
                    </a:p>
                  </a:txBody>
                  <a:tcPr marL="0" marR="0" marT="25400" marB="0"/>
                </a:tc>
                <a:tc>
                  <a:txBody>
                    <a:bodyPr/>
                    <a:lstStyle/>
                    <a:p>
                      <a:pPr algn="ctr">
                        <a:lnSpc>
                          <a:spcPct val="100000"/>
                        </a:lnSpc>
                        <a:spcBef>
                          <a:spcPts val="200"/>
                        </a:spcBef>
                      </a:pPr>
                      <a:r>
                        <a:rPr sz="900" spc="-50">
                          <a:latin typeface="Arial"/>
                          <a:cs typeface="Arial"/>
                        </a:rPr>
                        <a:t>0</a:t>
                      </a:r>
                      <a:endParaRPr sz="900">
                        <a:latin typeface="Arial"/>
                        <a:cs typeface="Arial"/>
                      </a:endParaRPr>
                    </a:p>
                  </a:txBody>
                  <a:tcPr marL="0" marR="0" marT="25400" marB="0"/>
                </a:tc>
                <a:tc>
                  <a:txBody>
                    <a:bodyPr/>
                    <a:lstStyle/>
                    <a:p>
                      <a:pPr marR="31115" algn="ctr">
                        <a:lnSpc>
                          <a:spcPct val="100000"/>
                        </a:lnSpc>
                        <a:spcBef>
                          <a:spcPts val="200"/>
                        </a:spcBef>
                      </a:pPr>
                      <a:r>
                        <a:rPr sz="900">
                          <a:latin typeface="Arial"/>
                          <a:cs typeface="Arial"/>
                        </a:rPr>
                        <a:t>3</a:t>
                      </a:r>
                      <a:r>
                        <a:rPr sz="900" spc="-10">
                          <a:latin typeface="Arial"/>
                          <a:cs typeface="Arial"/>
                        </a:rPr>
                        <a:t> (10.7)</a:t>
                      </a:r>
                      <a:endParaRPr sz="900">
                        <a:latin typeface="Arial"/>
                        <a:cs typeface="Arial"/>
                      </a:endParaRPr>
                    </a:p>
                  </a:txBody>
                  <a:tcPr marL="0" marR="0" marT="25400" marB="0">
                    <a:lnR w="76200">
                      <a:solidFill>
                        <a:srgbClr val="FFFFFF"/>
                      </a:solidFill>
                      <a:prstDash val="solid"/>
                    </a:lnR>
                  </a:tcPr>
                </a:tc>
                <a:extLst>
                  <a:ext uri="{0D108BD9-81ED-4DB2-BD59-A6C34878D82A}">
                    <a16:rowId xmlns:a16="http://schemas.microsoft.com/office/drawing/2014/main" val="10006"/>
                  </a:ext>
                </a:extLst>
              </a:tr>
              <a:tr h="181612">
                <a:tc>
                  <a:txBody>
                    <a:bodyPr/>
                    <a:lstStyle/>
                    <a:p>
                      <a:pPr marL="125730">
                        <a:lnSpc>
                          <a:spcPct val="100000"/>
                        </a:lnSpc>
                        <a:spcBef>
                          <a:spcPts val="200"/>
                        </a:spcBef>
                      </a:pPr>
                      <a:r>
                        <a:rPr sz="900" spc="-25">
                          <a:latin typeface="Arial"/>
                          <a:cs typeface="Arial"/>
                        </a:rPr>
                        <a:t>NE</a:t>
                      </a:r>
                      <a:endParaRPr sz="900">
                        <a:latin typeface="Arial"/>
                        <a:cs typeface="Arial"/>
                      </a:endParaRPr>
                    </a:p>
                  </a:txBody>
                  <a:tcPr marL="0" marR="0" marT="25400" marB="0">
                    <a:solidFill>
                      <a:srgbClr val="E7E7E7"/>
                    </a:solidFill>
                  </a:tcPr>
                </a:tc>
                <a:tc>
                  <a:txBody>
                    <a:bodyPr/>
                    <a:lstStyle/>
                    <a:p>
                      <a:pPr marL="15240" algn="ctr">
                        <a:lnSpc>
                          <a:spcPct val="100000"/>
                        </a:lnSpc>
                        <a:spcBef>
                          <a:spcPts val="200"/>
                        </a:spcBef>
                      </a:pPr>
                      <a:r>
                        <a:rPr sz="900">
                          <a:latin typeface="Arial"/>
                          <a:cs typeface="Arial"/>
                        </a:rPr>
                        <a:t>3</a:t>
                      </a:r>
                      <a:r>
                        <a:rPr sz="900" spc="-10">
                          <a:latin typeface="Arial"/>
                          <a:cs typeface="Arial"/>
                        </a:rPr>
                        <a:t> (21.4)</a:t>
                      </a:r>
                      <a:endParaRPr sz="900">
                        <a:latin typeface="Arial"/>
                        <a:cs typeface="Arial"/>
                      </a:endParaRPr>
                    </a:p>
                  </a:txBody>
                  <a:tcPr marL="0" marR="0" marT="25400" marB="0">
                    <a:solidFill>
                      <a:srgbClr val="E7E7E7"/>
                    </a:solidFill>
                  </a:tcPr>
                </a:tc>
                <a:tc>
                  <a:txBody>
                    <a:bodyPr/>
                    <a:lstStyle/>
                    <a:p>
                      <a:pPr algn="ctr">
                        <a:lnSpc>
                          <a:spcPct val="100000"/>
                        </a:lnSpc>
                        <a:spcBef>
                          <a:spcPts val="200"/>
                        </a:spcBef>
                      </a:pPr>
                      <a:r>
                        <a:rPr sz="900">
                          <a:latin typeface="Arial"/>
                          <a:cs typeface="Arial"/>
                        </a:rPr>
                        <a:t>1</a:t>
                      </a:r>
                      <a:r>
                        <a:rPr sz="900" spc="-10">
                          <a:latin typeface="Arial"/>
                          <a:cs typeface="Arial"/>
                        </a:rPr>
                        <a:t> (7.7)</a:t>
                      </a:r>
                      <a:endParaRPr sz="900">
                        <a:latin typeface="Arial"/>
                        <a:cs typeface="Arial"/>
                      </a:endParaRPr>
                    </a:p>
                  </a:txBody>
                  <a:tcPr marL="0" marR="0" marT="25400" marB="0">
                    <a:solidFill>
                      <a:srgbClr val="E7E7E7"/>
                    </a:solidFill>
                  </a:tcPr>
                </a:tc>
                <a:tc>
                  <a:txBody>
                    <a:bodyPr/>
                    <a:lstStyle/>
                    <a:p>
                      <a:pPr marR="31115" algn="ctr">
                        <a:lnSpc>
                          <a:spcPct val="100000"/>
                        </a:lnSpc>
                        <a:spcBef>
                          <a:spcPts val="200"/>
                        </a:spcBef>
                      </a:pPr>
                      <a:r>
                        <a:rPr sz="900">
                          <a:latin typeface="Arial"/>
                          <a:cs typeface="Arial"/>
                        </a:rPr>
                        <a:t>4</a:t>
                      </a:r>
                      <a:r>
                        <a:rPr sz="900" spc="-10">
                          <a:latin typeface="Arial"/>
                          <a:cs typeface="Arial"/>
                        </a:rPr>
                        <a:t> (14.3)</a:t>
                      </a:r>
                      <a:endParaRPr sz="900">
                        <a:latin typeface="Arial"/>
                        <a:cs typeface="Arial"/>
                      </a:endParaRPr>
                    </a:p>
                  </a:txBody>
                  <a:tcPr marL="0" marR="0" marT="25400" marB="0">
                    <a:lnR w="76200">
                      <a:solidFill>
                        <a:srgbClr val="FFFFFF"/>
                      </a:solidFill>
                      <a:prstDash val="solid"/>
                    </a:lnR>
                    <a:solidFill>
                      <a:srgbClr val="E7E7E7"/>
                    </a:solidFill>
                  </a:tcPr>
                </a:tc>
                <a:extLst>
                  <a:ext uri="{0D108BD9-81ED-4DB2-BD59-A6C34878D82A}">
                    <a16:rowId xmlns:a16="http://schemas.microsoft.com/office/drawing/2014/main" val="10007"/>
                  </a:ext>
                </a:extLst>
              </a:tr>
              <a:tr h="181612">
                <a:tc>
                  <a:txBody>
                    <a:bodyPr/>
                    <a:lstStyle/>
                    <a:p>
                      <a:pPr marL="35560">
                        <a:lnSpc>
                          <a:spcPct val="100000"/>
                        </a:lnSpc>
                        <a:spcBef>
                          <a:spcPts val="200"/>
                        </a:spcBef>
                      </a:pPr>
                      <a:r>
                        <a:rPr sz="900" spc="-25">
                          <a:latin typeface="Arial"/>
                          <a:cs typeface="Arial"/>
                        </a:rPr>
                        <a:t>ORR</a:t>
                      </a:r>
                      <a:endParaRPr sz="900">
                        <a:latin typeface="Arial"/>
                        <a:cs typeface="Arial"/>
                      </a:endParaRPr>
                    </a:p>
                  </a:txBody>
                  <a:tcPr marL="0" marR="0" marT="25400" marB="0"/>
                </a:tc>
                <a:tc>
                  <a:txBody>
                    <a:bodyPr/>
                    <a:lstStyle/>
                    <a:p>
                      <a:pPr>
                        <a:lnSpc>
                          <a:spcPct val="100000"/>
                        </a:lnSpc>
                      </a:pPr>
                      <a:endParaRPr sz="1000">
                        <a:latin typeface="Times New Roman"/>
                        <a:cs typeface="Times New Roman"/>
                      </a:endParaRPr>
                    </a:p>
                  </a:txBody>
                  <a:tcPr marL="0" marR="0" marT="0" marB="0"/>
                </a:tc>
                <a:tc>
                  <a:txBody>
                    <a:bodyPr/>
                    <a:lstStyle/>
                    <a:p>
                      <a:pPr>
                        <a:lnSpc>
                          <a:spcPct val="100000"/>
                        </a:lnSpc>
                      </a:pPr>
                      <a:endParaRPr sz="1000">
                        <a:latin typeface="Times New Roman"/>
                        <a:cs typeface="Times New Roman"/>
                      </a:endParaRPr>
                    </a:p>
                  </a:txBody>
                  <a:tcPr marL="0" marR="0" marT="0" marB="0"/>
                </a:tc>
                <a:tc>
                  <a:txBody>
                    <a:bodyPr/>
                    <a:lstStyle/>
                    <a:p>
                      <a:pPr>
                        <a:lnSpc>
                          <a:spcPct val="100000"/>
                        </a:lnSpc>
                      </a:pPr>
                      <a:endParaRPr sz="1000">
                        <a:latin typeface="Times New Roman"/>
                        <a:cs typeface="Times New Roman"/>
                      </a:endParaRPr>
                    </a:p>
                  </a:txBody>
                  <a:tcPr marL="0" marR="0" marT="0" marB="0"/>
                </a:tc>
                <a:extLst>
                  <a:ext uri="{0D108BD9-81ED-4DB2-BD59-A6C34878D82A}">
                    <a16:rowId xmlns:a16="http://schemas.microsoft.com/office/drawing/2014/main" val="10008"/>
                  </a:ext>
                </a:extLst>
              </a:tr>
              <a:tr h="181612">
                <a:tc>
                  <a:txBody>
                    <a:bodyPr/>
                    <a:lstStyle/>
                    <a:p>
                      <a:pPr marL="125730">
                        <a:lnSpc>
                          <a:spcPct val="100000"/>
                        </a:lnSpc>
                        <a:spcBef>
                          <a:spcPts val="200"/>
                        </a:spcBef>
                      </a:pPr>
                      <a:r>
                        <a:rPr sz="900" spc="-20">
                          <a:latin typeface="Arial"/>
                          <a:cs typeface="Arial"/>
                        </a:rPr>
                        <a:t>Yes</a:t>
                      </a:r>
                      <a:r>
                        <a:rPr sz="900" spc="-30" baseline="27777">
                          <a:latin typeface="Arial"/>
                          <a:cs typeface="Arial"/>
                        </a:rPr>
                        <a:t>a</a:t>
                      </a:r>
                      <a:endParaRPr sz="900" baseline="27777">
                        <a:latin typeface="Arial"/>
                        <a:cs typeface="Arial"/>
                      </a:endParaRPr>
                    </a:p>
                  </a:txBody>
                  <a:tcPr marL="0" marR="0" marT="25400" marB="0">
                    <a:solidFill>
                      <a:srgbClr val="E7E7E7"/>
                    </a:solidFill>
                  </a:tcPr>
                </a:tc>
                <a:tc>
                  <a:txBody>
                    <a:bodyPr/>
                    <a:lstStyle/>
                    <a:p>
                      <a:pPr marL="15240" algn="ctr">
                        <a:lnSpc>
                          <a:spcPct val="100000"/>
                        </a:lnSpc>
                        <a:spcBef>
                          <a:spcPts val="200"/>
                        </a:spcBef>
                      </a:pPr>
                      <a:r>
                        <a:rPr sz="900">
                          <a:latin typeface="Arial"/>
                          <a:cs typeface="Arial"/>
                        </a:rPr>
                        <a:t>5</a:t>
                      </a:r>
                      <a:r>
                        <a:rPr sz="900" spc="-10">
                          <a:latin typeface="Arial"/>
                          <a:cs typeface="Arial"/>
                        </a:rPr>
                        <a:t> (35.7)</a:t>
                      </a:r>
                      <a:endParaRPr sz="900">
                        <a:latin typeface="Arial"/>
                        <a:cs typeface="Arial"/>
                      </a:endParaRPr>
                    </a:p>
                  </a:txBody>
                  <a:tcPr marL="0" marR="0" marT="25400" marB="0">
                    <a:solidFill>
                      <a:srgbClr val="E7E7E7"/>
                    </a:solidFill>
                  </a:tcPr>
                </a:tc>
                <a:tc>
                  <a:txBody>
                    <a:bodyPr/>
                    <a:lstStyle/>
                    <a:p>
                      <a:pPr algn="ctr">
                        <a:lnSpc>
                          <a:spcPct val="100000"/>
                        </a:lnSpc>
                        <a:spcBef>
                          <a:spcPts val="200"/>
                        </a:spcBef>
                      </a:pPr>
                      <a:r>
                        <a:rPr sz="900">
                          <a:latin typeface="Arial"/>
                          <a:cs typeface="Arial"/>
                        </a:rPr>
                        <a:t>7</a:t>
                      </a:r>
                      <a:r>
                        <a:rPr sz="900" spc="-10">
                          <a:latin typeface="Arial"/>
                          <a:cs typeface="Arial"/>
                        </a:rPr>
                        <a:t> (53.9)</a:t>
                      </a:r>
                      <a:endParaRPr sz="900">
                        <a:latin typeface="Arial"/>
                        <a:cs typeface="Arial"/>
                      </a:endParaRPr>
                    </a:p>
                  </a:txBody>
                  <a:tcPr marL="0" marR="0" marT="25400" marB="0">
                    <a:solidFill>
                      <a:srgbClr val="E7E7E7"/>
                    </a:solidFill>
                  </a:tcPr>
                </a:tc>
                <a:tc>
                  <a:txBody>
                    <a:bodyPr/>
                    <a:lstStyle/>
                    <a:p>
                      <a:pPr marR="31115" algn="ctr">
                        <a:lnSpc>
                          <a:spcPct val="100000"/>
                        </a:lnSpc>
                        <a:spcBef>
                          <a:spcPts val="200"/>
                        </a:spcBef>
                      </a:pPr>
                      <a:r>
                        <a:rPr sz="900">
                          <a:latin typeface="Arial"/>
                          <a:cs typeface="Arial"/>
                        </a:rPr>
                        <a:t>13</a:t>
                      </a:r>
                      <a:r>
                        <a:rPr sz="900" spc="-15">
                          <a:latin typeface="Arial"/>
                          <a:cs typeface="Arial"/>
                        </a:rPr>
                        <a:t> </a:t>
                      </a:r>
                      <a:r>
                        <a:rPr sz="900" spc="-10">
                          <a:latin typeface="Arial"/>
                          <a:cs typeface="Arial"/>
                        </a:rPr>
                        <a:t>(46.4)</a:t>
                      </a:r>
                      <a:endParaRPr sz="900">
                        <a:latin typeface="Arial"/>
                        <a:cs typeface="Arial"/>
                      </a:endParaRPr>
                    </a:p>
                  </a:txBody>
                  <a:tcPr marL="0" marR="0" marT="25400" marB="0">
                    <a:solidFill>
                      <a:srgbClr val="E7E7E7"/>
                    </a:solidFill>
                  </a:tcPr>
                </a:tc>
                <a:extLst>
                  <a:ext uri="{0D108BD9-81ED-4DB2-BD59-A6C34878D82A}">
                    <a16:rowId xmlns:a16="http://schemas.microsoft.com/office/drawing/2014/main" val="10009"/>
                  </a:ext>
                </a:extLst>
              </a:tr>
              <a:tr h="181612">
                <a:tc>
                  <a:txBody>
                    <a:bodyPr/>
                    <a:lstStyle/>
                    <a:p>
                      <a:pPr marL="125730">
                        <a:lnSpc>
                          <a:spcPct val="100000"/>
                        </a:lnSpc>
                        <a:spcBef>
                          <a:spcPts val="200"/>
                        </a:spcBef>
                      </a:pPr>
                      <a:r>
                        <a:rPr sz="900" spc="-25">
                          <a:latin typeface="Arial"/>
                          <a:cs typeface="Arial"/>
                        </a:rPr>
                        <a:t>No</a:t>
                      </a:r>
                      <a:endParaRPr sz="900">
                        <a:latin typeface="Arial"/>
                        <a:cs typeface="Arial"/>
                      </a:endParaRPr>
                    </a:p>
                  </a:txBody>
                  <a:tcPr marL="0" marR="0" marT="25400" marB="0"/>
                </a:tc>
                <a:tc>
                  <a:txBody>
                    <a:bodyPr/>
                    <a:lstStyle/>
                    <a:p>
                      <a:pPr marL="15240" algn="ctr">
                        <a:lnSpc>
                          <a:spcPct val="100000"/>
                        </a:lnSpc>
                        <a:spcBef>
                          <a:spcPts val="200"/>
                        </a:spcBef>
                      </a:pPr>
                      <a:r>
                        <a:rPr sz="900">
                          <a:latin typeface="Arial"/>
                          <a:cs typeface="Arial"/>
                        </a:rPr>
                        <a:t>9</a:t>
                      </a:r>
                      <a:r>
                        <a:rPr sz="900" spc="-10">
                          <a:latin typeface="Arial"/>
                          <a:cs typeface="Arial"/>
                        </a:rPr>
                        <a:t> (64.3)</a:t>
                      </a:r>
                      <a:endParaRPr sz="900">
                        <a:latin typeface="Arial"/>
                        <a:cs typeface="Arial"/>
                      </a:endParaRPr>
                    </a:p>
                  </a:txBody>
                  <a:tcPr marL="0" marR="0" marT="25400" marB="0"/>
                </a:tc>
                <a:tc>
                  <a:txBody>
                    <a:bodyPr/>
                    <a:lstStyle/>
                    <a:p>
                      <a:pPr algn="ctr">
                        <a:lnSpc>
                          <a:spcPct val="100000"/>
                        </a:lnSpc>
                        <a:spcBef>
                          <a:spcPts val="200"/>
                        </a:spcBef>
                      </a:pPr>
                      <a:r>
                        <a:rPr sz="900">
                          <a:latin typeface="Arial"/>
                          <a:cs typeface="Arial"/>
                        </a:rPr>
                        <a:t>6</a:t>
                      </a:r>
                      <a:r>
                        <a:rPr sz="900" spc="-10">
                          <a:latin typeface="Arial"/>
                          <a:cs typeface="Arial"/>
                        </a:rPr>
                        <a:t> (46.1)</a:t>
                      </a:r>
                      <a:endParaRPr sz="900">
                        <a:latin typeface="Arial"/>
                        <a:cs typeface="Arial"/>
                      </a:endParaRPr>
                    </a:p>
                  </a:txBody>
                  <a:tcPr marL="0" marR="0" marT="25400" marB="0"/>
                </a:tc>
                <a:tc>
                  <a:txBody>
                    <a:bodyPr/>
                    <a:lstStyle/>
                    <a:p>
                      <a:pPr marR="31115" algn="ctr">
                        <a:lnSpc>
                          <a:spcPct val="100000"/>
                        </a:lnSpc>
                        <a:spcBef>
                          <a:spcPts val="200"/>
                        </a:spcBef>
                      </a:pPr>
                      <a:r>
                        <a:rPr sz="900">
                          <a:latin typeface="Arial"/>
                          <a:cs typeface="Arial"/>
                        </a:rPr>
                        <a:t>15</a:t>
                      </a:r>
                      <a:r>
                        <a:rPr sz="900" spc="-15">
                          <a:latin typeface="Arial"/>
                          <a:cs typeface="Arial"/>
                        </a:rPr>
                        <a:t> </a:t>
                      </a:r>
                      <a:r>
                        <a:rPr sz="900" spc="-10">
                          <a:latin typeface="Arial"/>
                          <a:cs typeface="Arial"/>
                        </a:rPr>
                        <a:t>(53.6)</a:t>
                      </a:r>
                      <a:endParaRPr sz="900">
                        <a:latin typeface="Arial"/>
                        <a:cs typeface="Arial"/>
                      </a:endParaRPr>
                    </a:p>
                  </a:txBody>
                  <a:tcPr marL="0" marR="0" marT="25400" marB="0"/>
                </a:tc>
                <a:extLst>
                  <a:ext uri="{0D108BD9-81ED-4DB2-BD59-A6C34878D82A}">
                    <a16:rowId xmlns:a16="http://schemas.microsoft.com/office/drawing/2014/main" val="10010"/>
                  </a:ext>
                </a:extLst>
              </a:tr>
              <a:tr h="181612">
                <a:tc>
                  <a:txBody>
                    <a:bodyPr/>
                    <a:lstStyle/>
                    <a:p>
                      <a:pPr marL="35560">
                        <a:lnSpc>
                          <a:spcPct val="100000"/>
                        </a:lnSpc>
                        <a:spcBef>
                          <a:spcPts val="200"/>
                        </a:spcBef>
                      </a:pPr>
                      <a:r>
                        <a:rPr sz="900" spc="-25">
                          <a:latin typeface="Arial"/>
                          <a:cs typeface="Arial"/>
                        </a:rPr>
                        <a:t>CBR</a:t>
                      </a:r>
                      <a:endParaRPr sz="900">
                        <a:latin typeface="Arial"/>
                        <a:cs typeface="Arial"/>
                      </a:endParaRPr>
                    </a:p>
                  </a:txBody>
                  <a:tcPr marL="0" marR="0" marT="25400" marB="0">
                    <a:solidFill>
                      <a:srgbClr val="E7E7E7"/>
                    </a:solidFill>
                  </a:tcPr>
                </a:tc>
                <a:tc>
                  <a:txBody>
                    <a:bodyPr/>
                    <a:lstStyle/>
                    <a:p>
                      <a:pPr>
                        <a:lnSpc>
                          <a:spcPct val="100000"/>
                        </a:lnSpc>
                      </a:pPr>
                      <a:endParaRPr sz="1000">
                        <a:latin typeface="Times New Roman"/>
                        <a:cs typeface="Times New Roman"/>
                      </a:endParaRPr>
                    </a:p>
                  </a:txBody>
                  <a:tcPr marL="0" marR="0" marT="0" marB="0">
                    <a:solidFill>
                      <a:srgbClr val="E7E7E7"/>
                    </a:solidFill>
                  </a:tcPr>
                </a:tc>
                <a:tc>
                  <a:txBody>
                    <a:bodyPr/>
                    <a:lstStyle/>
                    <a:p>
                      <a:pPr>
                        <a:lnSpc>
                          <a:spcPct val="100000"/>
                        </a:lnSpc>
                      </a:pPr>
                      <a:endParaRPr sz="1000">
                        <a:latin typeface="Times New Roman"/>
                        <a:cs typeface="Times New Roman"/>
                      </a:endParaRPr>
                    </a:p>
                  </a:txBody>
                  <a:tcPr marL="0" marR="0" marT="0" marB="0">
                    <a:solidFill>
                      <a:srgbClr val="E7E7E7"/>
                    </a:solidFill>
                  </a:tcPr>
                </a:tc>
                <a:tc>
                  <a:txBody>
                    <a:bodyPr/>
                    <a:lstStyle/>
                    <a:p>
                      <a:pPr>
                        <a:lnSpc>
                          <a:spcPct val="100000"/>
                        </a:lnSpc>
                      </a:pPr>
                      <a:endParaRPr sz="1000">
                        <a:latin typeface="Times New Roman"/>
                        <a:cs typeface="Times New Roman"/>
                      </a:endParaRPr>
                    </a:p>
                  </a:txBody>
                  <a:tcPr marL="0" marR="0" marT="0" marB="0">
                    <a:solidFill>
                      <a:srgbClr val="E7E7E7"/>
                    </a:solidFill>
                  </a:tcPr>
                </a:tc>
                <a:extLst>
                  <a:ext uri="{0D108BD9-81ED-4DB2-BD59-A6C34878D82A}">
                    <a16:rowId xmlns:a16="http://schemas.microsoft.com/office/drawing/2014/main" val="10011"/>
                  </a:ext>
                </a:extLst>
              </a:tr>
              <a:tr h="181612">
                <a:tc>
                  <a:txBody>
                    <a:bodyPr/>
                    <a:lstStyle/>
                    <a:p>
                      <a:pPr marL="125730">
                        <a:lnSpc>
                          <a:spcPct val="100000"/>
                        </a:lnSpc>
                        <a:spcBef>
                          <a:spcPts val="204"/>
                        </a:spcBef>
                      </a:pPr>
                      <a:r>
                        <a:rPr sz="900" spc="-20">
                          <a:latin typeface="Arial"/>
                          <a:cs typeface="Arial"/>
                        </a:rPr>
                        <a:t>Yes</a:t>
                      </a:r>
                      <a:r>
                        <a:rPr sz="900" spc="-30" baseline="27777">
                          <a:latin typeface="Arial"/>
                          <a:cs typeface="Arial"/>
                        </a:rPr>
                        <a:t>a</a:t>
                      </a:r>
                      <a:endParaRPr sz="900" baseline="27777">
                        <a:latin typeface="Arial"/>
                        <a:cs typeface="Arial"/>
                      </a:endParaRPr>
                    </a:p>
                  </a:txBody>
                  <a:tcPr marL="0" marR="0" marT="26034" marB="0"/>
                </a:tc>
                <a:tc>
                  <a:txBody>
                    <a:bodyPr/>
                    <a:lstStyle/>
                    <a:p>
                      <a:pPr marL="15240" algn="ctr">
                        <a:lnSpc>
                          <a:spcPct val="100000"/>
                        </a:lnSpc>
                        <a:spcBef>
                          <a:spcPts val="204"/>
                        </a:spcBef>
                      </a:pPr>
                      <a:r>
                        <a:rPr sz="900">
                          <a:latin typeface="Arial"/>
                          <a:cs typeface="Arial"/>
                        </a:rPr>
                        <a:t>6</a:t>
                      </a:r>
                      <a:r>
                        <a:rPr sz="900" spc="-10">
                          <a:latin typeface="Arial"/>
                          <a:cs typeface="Arial"/>
                        </a:rPr>
                        <a:t> (42.9)</a:t>
                      </a:r>
                      <a:endParaRPr sz="900">
                        <a:latin typeface="Arial"/>
                        <a:cs typeface="Arial"/>
                      </a:endParaRPr>
                    </a:p>
                  </a:txBody>
                  <a:tcPr marL="0" marR="0" marT="26034" marB="0"/>
                </a:tc>
                <a:tc>
                  <a:txBody>
                    <a:bodyPr/>
                    <a:lstStyle/>
                    <a:p>
                      <a:pPr algn="ctr">
                        <a:lnSpc>
                          <a:spcPct val="100000"/>
                        </a:lnSpc>
                        <a:spcBef>
                          <a:spcPts val="204"/>
                        </a:spcBef>
                      </a:pPr>
                      <a:r>
                        <a:rPr sz="900">
                          <a:latin typeface="Arial"/>
                          <a:cs typeface="Arial"/>
                        </a:rPr>
                        <a:t>10</a:t>
                      </a:r>
                      <a:r>
                        <a:rPr sz="900" spc="-15">
                          <a:latin typeface="Arial"/>
                          <a:cs typeface="Arial"/>
                        </a:rPr>
                        <a:t> </a:t>
                      </a:r>
                      <a:r>
                        <a:rPr sz="900" spc="-10">
                          <a:latin typeface="Arial"/>
                          <a:cs typeface="Arial"/>
                        </a:rPr>
                        <a:t>(76.9)</a:t>
                      </a:r>
                      <a:endParaRPr sz="900">
                        <a:latin typeface="Arial"/>
                        <a:cs typeface="Arial"/>
                      </a:endParaRPr>
                    </a:p>
                  </a:txBody>
                  <a:tcPr marL="0" marR="0" marT="26034" marB="0"/>
                </a:tc>
                <a:tc>
                  <a:txBody>
                    <a:bodyPr/>
                    <a:lstStyle/>
                    <a:p>
                      <a:pPr marR="31115" algn="ctr">
                        <a:lnSpc>
                          <a:spcPct val="100000"/>
                        </a:lnSpc>
                        <a:spcBef>
                          <a:spcPts val="204"/>
                        </a:spcBef>
                      </a:pPr>
                      <a:r>
                        <a:rPr sz="900">
                          <a:latin typeface="Arial"/>
                          <a:cs typeface="Arial"/>
                        </a:rPr>
                        <a:t>17</a:t>
                      </a:r>
                      <a:r>
                        <a:rPr sz="900" spc="-15">
                          <a:latin typeface="Arial"/>
                          <a:cs typeface="Arial"/>
                        </a:rPr>
                        <a:t> </a:t>
                      </a:r>
                      <a:r>
                        <a:rPr sz="900" spc="-10">
                          <a:latin typeface="Arial"/>
                          <a:cs typeface="Arial"/>
                        </a:rPr>
                        <a:t>(60.7)</a:t>
                      </a:r>
                      <a:endParaRPr sz="900">
                        <a:latin typeface="Arial"/>
                        <a:cs typeface="Arial"/>
                      </a:endParaRPr>
                    </a:p>
                  </a:txBody>
                  <a:tcPr marL="0" marR="0" marT="26034" marB="0"/>
                </a:tc>
                <a:extLst>
                  <a:ext uri="{0D108BD9-81ED-4DB2-BD59-A6C34878D82A}">
                    <a16:rowId xmlns:a16="http://schemas.microsoft.com/office/drawing/2014/main" val="10012"/>
                  </a:ext>
                </a:extLst>
              </a:tr>
              <a:tr h="181612">
                <a:tc>
                  <a:txBody>
                    <a:bodyPr/>
                    <a:lstStyle/>
                    <a:p>
                      <a:pPr marL="125730">
                        <a:lnSpc>
                          <a:spcPct val="100000"/>
                        </a:lnSpc>
                        <a:spcBef>
                          <a:spcPts val="204"/>
                        </a:spcBef>
                      </a:pPr>
                      <a:r>
                        <a:rPr sz="900" spc="-25">
                          <a:latin typeface="Arial"/>
                          <a:cs typeface="Arial"/>
                        </a:rPr>
                        <a:t>No</a:t>
                      </a:r>
                      <a:endParaRPr sz="900">
                        <a:latin typeface="Arial"/>
                        <a:cs typeface="Arial"/>
                      </a:endParaRPr>
                    </a:p>
                  </a:txBody>
                  <a:tcPr marL="0" marR="0" marT="26034" marB="0">
                    <a:solidFill>
                      <a:srgbClr val="E7E7E7"/>
                    </a:solidFill>
                  </a:tcPr>
                </a:tc>
                <a:tc>
                  <a:txBody>
                    <a:bodyPr/>
                    <a:lstStyle/>
                    <a:p>
                      <a:pPr marL="15240" algn="ctr">
                        <a:lnSpc>
                          <a:spcPct val="100000"/>
                        </a:lnSpc>
                        <a:spcBef>
                          <a:spcPts val="204"/>
                        </a:spcBef>
                      </a:pPr>
                      <a:r>
                        <a:rPr sz="900">
                          <a:latin typeface="Arial"/>
                          <a:cs typeface="Arial"/>
                        </a:rPr>
                        <a:t>8</a:t>
                      </a:r>
                      <a:r>
                        <a:rPr sz="900" spc="-10">
                          <a:latin typeface="Arial"/>
                          <a:cs typeface="Arial"/>
                        </a:rPr>
                        <a:t> (57.1)</a:t>
                      </a:r>
                      <a:endParaRPr sz="900">
                        <a:latin typeface="Arial"/>
                        <a:cs typeface="Arial"/>
                      </a:endParaRPr>
                    </a:p>
                  </a:txBody>
                  <a:tcPr marL="0" marR="0" marT="26034" marB="0">
                    <a:solidFill>
                      <a:srgbClr val="E7E7E7"/>
                    </a:solidFill>
                  </a:tcPr>
                </a:tc>
                <a:tc>
                  <a:txBody>
                    <a:bodyPr/>
                    <a:lstStyle/>
                    <a:p>
                      <a:pPr algn="ctr">
                        <a:lnSpc>
                          <a:spcPct val="100000"/>
                        </a:lnSpc>
                        <a:spcBef>
                          <a:spcPts val="204"/>
                        </a:spcBef>
                      </a:pPr>
                      <a:r>
                        <a:rPr sz="900">
                          <a:latin typeface="Arial"/>
                          <a:cs typeface="Arial"/>
                        </a:rPr>
                        <a:t>3</a:t>
                      </a:r>
                      <a:r>
                        <a:rPr sz="900" spc="-10">
                          <a:latin typeface="Arial"/>
                          <a:cs typeface="Arial"/>
                        </a:rPr>
                        <a:t> (23.1)</a:t>
                      </a:r>
                      <a:endParaRPr sz="900">
                        <a:latin typeface="Arial"/>
                        <a:cs typeface="Arial"/>
                      </a:endParaRPr>
                    </a:p>
                  </a:txBody>
                  <a:tcPr marL="0" marR="0" marT="26034" marB="0">
                    <a:solidFill>
                      <a:srgbClr val="E7E7E7"/>
                    </a:solidFill>
                  </a:tcPr>
                </a:tc>
                <a:tc>
                  <a:txBody>
                    <a:bodyPr/>
                    <a:lstStyle/>
                    <a:p>
                      <a:pPr marR="31115" algn="ctr">
                        <a:lnSpc>
                          <a:spcPct val="100000"/>
                        </a:lnSpc>
                        <a:spcBef>
                          <a:spcPts val="204"/>
                        </a:spcBef>
                      </a:pPr>
                      <a:r>
                        <a:rPr sz="900">
                          <a:latin typeface="Arial"/>
                          <a:cs typeface="Arial"/>
                        </a:rPr>
                        <a:t>11</a:t>
                      </a:r>
                      <a:r>
                        <a:rPr sz="900" spc="-15">
                          <a:latin typeface="Arial"/>
                          <a:cs typeface="Arial"/>
                        </a:rPr>
                        <a:t> </a:t>
                      </a:r>
                      <a:r>
                        <a:rPr sz="900" spc="-10">
                          <a:latin typeface="Arial"/>
                          <a:cs typeface="Arial"/>
                        </a:rPr>
                        <a:t>(39.3)</a:t>
                      </a:r>
                      <a:endParaRPr sz="900">
                        <a:latin typeface="Arial"/>
                        <a:cs typeface="Arial"/>
                      </a:endParaRPr>
                    </a:p>
                  </a:txBody>
                  <a:tcPr marL="0" marR="0" marT="26034" marB="0">
                    <a:solidFill>
                      <a:srgbClr val="E7E7E7"/>
                    </a:solidFill>
                  </a:tcPr>
                </a:tc>
                <a:extLst>
                  <a:ext uri="{0D108BD9-81ED-4DB2-BD59-A6C34878D82A}">
                    <a16:rowId xmlns:a16="http://schemas.microsoft.com/office/drawing/2014/main" val="10013"/>
                  </a:ext>
                </a:extLst>
              </a:tr>
            </a:tbl>
          </a:graphicData>
        </a:graphic>
      </p:graphicFrame>
      <p:sp>
        <p:nvSpPr>
          <p:cNvPr id="30" name="object 30"/>
          <p:cNvSpPr txBox="1"/>
          <p:nvPr/>
        </p:nvSpPr>
        <p:spPr>
          <a:xfrm>
            <a:off x="7044944" y="4586675"/>
            <a:ext cx="1307465" cy="105157"/>
          </a:xfrm>
          <a:prstGeom prst="rect">
            <a:avLst/>
          </a:prstGeom>
        </p:spPr>
        <p:txBody>
          <a:bodyPr vert="horz" wrap="square" lIns="0" tIns="12700" rIns="0" bIns="0" rtlCol="0">
            <a:spAutoFit/>
          </a:bodyPr>
          <a:lstStyle/>
          <a:p>
            <a:pPr marL="12700">
              <a:spcBef>
                <a:spcPts val="100"/>
              </a:spcBef>
            </a:pPr>
            <a:r>
              <a:rPr sz="600" b="1">
                <a:latin typeface="Arial"/>
                <a:cs typeface="Arial"/>
              </a:rPr>
              <a:t>Time</a:t>
            </a:r>
            <a:r>
              <a:rPr sz="600" b="1" spc="-25">
                <a:latin typeface="Arial"/>
                <a:cs typeface="Arial"/>
              </a:rPr>
              <a:t> </a:t>
            </a:r>
            <a:r>
              <a:rPr sz="600" b="1">
                <a:latin typeface="Arial"/>
                <a:cs typeface="Arial"/>
              </a:rPr>
              <a:t>Since</a:t>
            </a:r>
            <a:r>
              <a:rPr sz="600" b="1" spc="5">
                <a:latin typeface="Arial"/>
                <a:cs typeface="Arial"/>
              </a:rPr>
              <a:t> </a:t>
            </a:r>
            <a:r>
              <a:rPr sz="600" b="1" spc="-10">
                <a:latin typeface="Arial"/>
                <a:cs typeface="Arial"/>
              </a:rPr>
              <a:t>Treatment </a:t>
            </a:r>
            <a:r>
              <a:rPr sz="600" b="1">
                <a:latin typeface="Arial"/>
                <a:cs typeface="Arial"/>
              </a:rPr>
              <a:t>Initiation,</a:t>
            </a:r>
            <a:r>
              <a:rPr sz="600" b="1" spc="-10">
                <a:latin typeface="Arial"/>
                <a:cs typeface="Arial"/>
              </a:rPr>
              <a:t> </a:t>
            </a:r>
            <a:r>
              <a:rPr sz="600" b="1" spc="-25">
                <a:latin typeface="Arial"/>
                <a:cs typeface="Arial"/>
              </a:rPr>
              <a:t>mo</a:t>
            </a:r>
            <a:endParaRPr sz="600">
              <a:latin typeface="Arial"/>
              <a:cs typeface="Arial"/>
            </a:endParaRPr>
          </a:p>
        </p:txBody>
      </p:sp>
      <p:sp>
        <p:nvSpPr>
          <p:cNvPr id="32" name="object 32"/>
          <p:cNvSpPr txBox="1"/>
          <p:nvPr/>
        </p:nvSpPr>
        <p:spPr>
          <a:xfrm>
            <a:off x="8518398" y="4267854"/>
            <a:ext cx="358775" cy="105157"/>
          </a:xfrm>
          <a:prstGeom prst="rect">
            <a:avLst/>
          </a:prstGeom>
        </p:spPr>
        <p:txBody>
          <a:bodyPr vert="horz" wrap="square" lIns="0" tIns="12700" rIns="0" bIns="0" rtlCol="0">
            <a:spAutoFit/>
          </a:bodyPr>
          <a:lstStyle/>
          <a:p>
            <a:pPr marL="12700">
              <a:spcBef>
                <a:spcPts val="100"/>
              </a:spcBef>
            </a:pPr>
            <a:r>
              <a:rPr sz="600" b="1" spc="-10">
                <a:solidFill>
                  <a:srgbClr val="58C2D1"/>
                </a:solidFill>
                <a:latin typeface="Arial"/>
                <a:cs typeface="Arial"/>
              </a:rPr>
              <a:t>Sensitive</a:t>
            </a:r>
            <a:endParaRPr sz="600">
              <a:latin typeface="Arial"/>
              <a:cs typeface="Arial"/>
            </a:endParaRPr>
          </a:p>
        </p:txBody>
      </p:sp>
      <p:sp>
        <p:nvSpPr>
          <p:cNvPr id="33" name="object 33"/>
          <p:cNvSpPr txBox="1"/>
          <p:nvPr/>
        </p:nvSpPr>
        <p:spPr>
          <a:xfrm>
            <a:off x="5841873" y="4641538"/>
            <a:ext cx="352425" cy="243656"/>
          </a:xfrm>
          <a:prstGeom prst="rect">
            <a:avLst/>
          </a:prstGeom>
        </p:spPr>
        <p:txBody>
          <a:bodyPr vert="horz" wrap="square" lIns="0" tIns="12700" rIns="0" bIns="0" rtlCol="0">
            <a:spAutoFit/>
          </a:bodyPr>
          <a:lstStyle/>
          <a:p>
            <a:pPr marL="12700" marR="5080">
              <a:spcBef>
                <a:spcPts val="100"/>
              </a:spcBef>
            </a:pPr>
            <a:r>
              <a:rPr sz="500" b="1">
                <a:latin typeface="Arial"/>
                <a:cs typeface="Arial"/>
              </a:rPr>
              <a:t>No.</a:t>
            </a:r>
            <a:r>
              <a:rPr sz="500" b="1" spc="-20">
                <a:latin typeface="Arial"/>
                <a:cs typeface="Arial"/>
              </a:rPr>
              <a:t> </a:t>
            </a:r>
            <a:r>
              <a:rPr sz="500" b="1">
                <a:latin typeface="Arial"/>
                <a:cs typeface="Arial"/>
              </a:rPr>
              <a:t>at</a:t>
            </a:r>
            <a:r>
              <a:rPr sz="500" b="1" spc="-5">
                <a:latin typeface="Arial"/>
                <a:cs typeface="Arial"/>
              </a:rPr>
              <a:t> </a:t>
            </a:r>
            <a:r>
              <a:rPr sz="500" b="1" spc="-20">
                <a:latin typeface="Arial"/>
                <a:cs typeface="Arial"/>
              </a:rPr>
              <a:t>Risk</a:t>
            </a:r>
            <a:r>
              <a:rPr sz="500" b="1" spc="500">
                <a:latin typeface="Arial"/>
                <a:cs typeface="Arial"/>
              </a:rPr>
              <a:t> </a:t>
            </a:r>
            <a:r>
              <a:rPr sz="500" spc="-10">
                <a:latin typeface="Arial"/>
                <a:cs typeface="Arial"/>
              </a:rPr>
              <a:t>Resistant</a:t>
            </a:r>
            <a:r>
              <a:rPr sz="500" spc="500">
                <a:latin typeface="Arial"/>
                <a:cs typeface="Arial"/>
              </a:rPr>
              <a:t> </a:t>
            </a:r>
            <a:r>
              <a:rPr sz="500" spc="-10">
                <a:latin typeface="Arial"/>
                <a:cs typeface="Arial"/>
              </a:rPr>
              <a:t>Sensitive</a:t>
            </a:r>
            <a:endParaRPr sz="500">
              <a:latin typeface="Arial"/>
              <a:cs typeface="Arial"/>
            </a:endParaRPr>
          </a:p>
        </p:txBody>
      </p:sp>
      <p:sp>
        <p:nvSpPr>
          <p:cNvPr id="34" name="object 34"/>
          <p:cNvSpPr txBox="1"/>
          <p:nvPr/>
        </p:nvSpPr>
        <p:spPr>
          <a:xfrm>
            <a:off x="6348222" y="4717738"/>
            <a:ext cx="95885" cy="166712"/>
          </a:xfrm>
          <a:prstGeom prst="rect">
            <a:avLst/>
          </a:prstGeom>
        </p:spPr>
        <p:txBody>
          <a:bodyPr vert="horz" wrap="square" lIns="0" tIns="12700" rIns="0" bIns="0" rtlCol="0">
            <a:spAutoFit/>
          </a:bodyPr>
          <a:lstStyle/>
          <a:p>
            <a:pPr marL="12700">
              <a:spcBef>
                <a:spcPts val="100"/>
              </a:spcBef>
            </a:pPr>
            <a:r>
              <a:rPr sz="500" spc="-25">
                <a:latin typeface="Arial"/>
                <a:cs typeface="Arial"/>
              </a:rPr>
              <a:t>14</a:t>
            </a:r>
            <a:endParaRPr sz="500">
              <a:latin typeface="Arial"/>
              <a:cs typeface="Arial"/>
            </a:endParaRPr>
          </a:p>
          <a:p>
            <a:pPr marL="12700"/>
            <a:r>
              <a:rPr sz="500" spc="-25">
                <a:latin typeface="Arial"/>
                <a:cs typeface="Arial"/>
              </a:rPr>
              <a:t>13</a:t>
            </a:r>
            <a:endParaRPr sz="500">
              <a:latin typeface="Arial"/>
              <a:cs typeface="Arial"/>
            </a:endParaRPr>
          </a:p>
        </p:txBody>
      </p:sp>
      <p:sp>
        <p:nvSpPr>
          <p:cNvPr id="42" name="object 42"/>
          <p:cNvSpPr txBox="1"/>
          <p:nvPr/>
        </p:nvSpPr>
        <p:spPr>
          <a:xfrm>
            <a:off x="8047101" y="4717738"/>
            <a:ext cx="61594" cy="166712"/>
          </a:xfrm>
          <a:prstGeom prst="rect">
            <a:avLst/>
          </a:prstGeom>
        </p:spPr>
        <p:txBody>
          <a:bodyPr vert="horz" wrap="square" lIns="0" tIns="12700" rIns="0" bIns="0" rtlCol="0">
            <a:spAutoFit/>
          </a:bodyPr>
          <a:lstStyle/>
          <a:p>
            <a:pPr marL="12700">
              <a:spcBef>
                <a:spcPts val="100"/>
              </a:spcBef>
            </a:pPr>
            <a:r>
              <a:rPr sz="500" spc="-50">
                <a:latin typeface="Arial"/>
                <a:cs typeface="Arial"/>
              </a:rPr>
              <a:t>0</a:t>
            </a:r>
            <a:endParaRPr sz="500">
              <a:latin typeface="Arial"/>
              <a:cs typeface="Arial"/>
            </a:endParaRPr>
          </a:p>
          <a:p>
            <a:pPr marL="12700"/>
            <a:r>
              <a:rPr sz="500" spc="-50">
                <a:latin typeface="Arial"/>
                <a:cs typeface="Arial"/>
              </a:rPr>
              <a:t>1</a:t>
            </a:r>
            <a:endParaRPr sz="500">
              <a:latin typeface="Arial"/>
              <a:cs typeface="Arial"/>
            </a:endParaRPr>
          </a:p>
        </p:txBody>
      </p:sp>
      <p:sp>
        <p:nvSpPr>
          <p:cNvPr id="43" name="object 43"/>
          <p:cNvSpPr txBox="1"/>
          <p:nvPr/>
        </p:nvSpPr>
        <p:spPr>
          <a:xfrm>
            <a:off x="8257158" y="4717738"/>
            <a:ext cx="61594" cy="166712"/>
          </a:xfrm>
          <a:prstGeom prst="rect">
            <a:avLst/>
          </a:prstGeom>
        </p:spPr>
        <p:txBody>
          <a:bodyPr vert="horz" wrap="square" lIns="0" tIns="12700" rIns="0" bIns="0" rtlCol="0">
            <a:spAutoFit/>
          </a:bodyPr>
          <a:lstStyle/>
          <a:p>
            <a:pPr marL="12700">
              <a:spcBef>
                <a:spcPts val="100"/>
              </a:spcBef>
            </a:pPr>
            <a:r>
              <a:rPr sz="500" spc="-50">
                <a:latin typeface="Arial"/>
                <a:cs typeface="Arial"/>
              </a:rPr>
              <a:t>0</a:t>
            </a:r>
            <a:endParaRPr sz="500">
              <a:latin typeface="Arial"/>
              <a:cs typeface="Arial"/>
            </a:endParaRPr>
          </a:p>
          <a:p>
            <a:pPr marL="12700"/>
            <a:r>
              <a:rPr sz="500" spc="-50">
                <a:latin typeface="Arial"/>
                <a:cs typeface="Arial"/>
              </a:rPr>
              <a:t>1</a:t>
            </a:r>
            <a:endParaRPr sz="500">
              <a:latin typeface="Arial"/>
              <a:cs typeface="Arial"/>
            </a:endParaRPr>
          </a:p>
        </p:txBody>
      </p:sp>
      <p:sp>
        <p:nvSpPr>
          <p:cNvPr id="44" name="object 44"/>
          <p:cNvSpPr txBox="1"/>
          <p:nvPr/>
        </p:nvSpPr>
        <p:spPr>
          <a:xfrm>
            <a:off x="8467470" y="4717738"/>
            <a:ext cx="61594" cy="166712"/>
          </a:xfrm>
          <a:prstGeom prst="rect">
            <a:avLst/>
          </a:prstGeom>
        </p:spPr>
        <p:txBody>
          <a:bodyPr vert="horz" wrap="square" lIns="0" tIns="12700" rIns="0" bIns="0" rtlCol="0">
            <a:spAutoFit/>
          </a:bodyPr>
          <a:lstStyle/>
          <a:p>
            <a:pPr marL="12700">
              <a:spcBef>
                <a:spcPts val="100"/>
              </a:spcBef>
            </a:pPr>
            <a:r>
              <a:rPr sz="500" spc="-50">
                <a:latin typeface="Arial"/>
                <a:cs typeface="Arial"/>
              </a:rPr>
              <a:t>0</a:t>
            </a:r>
            <a:endParaRPr sz="500">
              <a:latin typeface="Arial"/>
              <a:cs typeface="Arial"/>
            </a:endParaRPr>
          </a:p>
          <a:p>
            <a:pPr marL="12700"/>
            <a:r>
              <a:rPr sz="500" spc="-50">
                <a:latin typeface="Arial"/>
                <a:cs typeface="Arial"/>
              </a:rPr>
              <a:t>1</a:t>
            </a:r>
            <a:endParaRPr sz="500">
              <a:latin typeface="Arial"/>
              <a:cs typeface="Arial"/>
            </a:endParaRPr>
          </a:p>
        </p:txBody>
      </p:sp>
      <p:sp>
        <p:nvSpPr>
          <p:cNvPr id="45" name="object 45"/>
          <p:cNvSpPr txBox="1"/>
          <p:nvPr/>
        </p:nvSpPr>
        <p:spPr>
          <a:xfrm>
            <a:off x="8677782" y="4717738"/>
            <a:ext cx="61594" cy="166712"/>
          </a:xfrm>
          <a:prstGeom prst="rect">
            <a:avLst/>
          </a:prstGeom>
        </p:spPr>
        <p:txBody>
          <a:bodyPr vert="horz" wrap="square" lIns="0" tIns="12700" rIns="0" bIns="0" rtlCol="0">
            <a:spAutoFit/>
          </a:bodyPr>
          <a:lstStyle/>
          <a:p>
            <a:pPr marL="12700">
              <a:spcBef>
                <a:spcPts val="100"/>
              </a:spcBef>
            </a:pPr>
            <a:r>
              <a:rPr sz="500" spc="-50">
                <a:latin typeface="Arial"/>
                <a:cs typeface="Arial"/>
              </a:rPr>
              <a:t>0</a:t>
            </a:r>
            <a:endParaRPr sz="500">
              <a:latin typeface="Arial"/>
              <a:cs typeface="Arial"/>
            </a:endParaRPr>
          </a:p>
          <a:p>
            <a:pPr marL="12700"/>
            <a:r>
              <a:rPr sz="500" spc="-50">
                <a:latin typeface="Arial"/>
                <a:cs typeface="Arial"/>
              </a:rPr>
              <a:t>1</a:t>
            </a:r>
            <a:endParaRPr sz="500">
              <a:latin typeface="Arial"/>
              <a:cs typeface="Arial"/>
            </a:endParaRPr>
          </a:p>
        </p:txBody>
      </p:sp>
      <p:sp>
        <p:nvSpPr>
          <p:cNvPr id="46" name="object 46"/>
          <p:cNvSpPr txBox="1"/>
          <p:nvPr/>
        </p:nvSpPr>
        <p:spPr>
          <a:xfrm>
            <a:off x="8888094" y="4717738"/>
            <a:ext cx="61594" cy="166712"/>
          </a:xfrm>
          <a:prstGeom prst="rect">
            <a:avLst/>
          </a:prstGeom>
        </p:spPr>
        <p:txBody>
          <a:bodyPr vert="horz" wrap="square" lIns="0" tIns="12700" rIns="0" bIns="0" rtlCol="0">
            <a:spAutoFit/>
          </a:bodyPr>
          <a:lstStyle/>
          <a:p>
            <a:pPr marL="12700">
              <a:spcBef>
                <a:spcPts val="100"/>
              </a:spcBef>
            </a:pPr>
            <a:r>
              <a:rPr sz="500" spc="-50">
                <a:latin typeface="Arial"/>
                <a:cs typeface="Arial"/>
              </a:rPr>
              <a:t>0</a:t>
            </a:r>
            <a:endParaRPr sz="500">
              <a:latin typeface="Arial"/>
              <a:cs typeface="Arial"/>
            </a:endParaRPr>
          </a:p>
          <a:p>
            <a:pPr marL="12700"/>
            <a:r>
              <a:rPr sz="500" spc="-50">
                <a:latin typeface="Arial"/>
                <a:cs typeface="Arial"/>
              </a:rPr>
              <a:t>0</a:t>
            </a:r>
            <a:endParaRPr sz="500">
              <a:latin typeface="Arial"/>
              <a:cs typeface="Arial"/>
            </a:endParaRPr>
          </a:p>
        </p:txBody>
      </p:sp>
      <p:sp>
        <p:nvSpPr>
          <p:cNvPr id="55" name="object 55"/>
          <p:cNvSpPr/>
          <p:nvPr/>
        </p:nvSpPr>
        <p:spPr>
          <a:xfrm>
            <a:off x="6967474" y="874870"/>
            <a:ext cx="2147570" cy="274320"/>
          </a:xfrm>
          <a:custGeom>
            <a:avLst/>
            <a:gdLst/>
            <a:ahLst/>
            <a:cxnLst/>
            <a:rect l="l" t="t" r="r" b="b"/>
            <a:pathLst>
              <a:path w="2147570" h="274319">
                <a:moveTo>
                  <a:pt x="1133932" y="91452"/>
                </a:moveTo>
                <a:lnTo>
                  <a:pt x="0" y="91452"/>
                </a:lnTo>
                <a:lnTo>
                  <a:pt x="0" y="182880"/>
                </a:lnTo>
                <a:lnTo>
                  <a:pt x="0" y="274320"/>
                </a:lnTo>
                <a:lnTo>
                  <a:pt x="1133932" y="274320"/>
                </a:lnTo>
                <a:lnTo>
                  <a:pt x="1133932" y="182880"/>
                </a:lnTo>
                <a:lnTo>
                  <a:pt x="1133932" y="91452"/>
                </a:lnTo>
                <a:close/>
              </a:path>
              <a:path w="2147570" h="274319">
                <a:moveTo>
                  <a:pt x="1133932" y="0"/>
                </a:moveTo>
                <a:lnTo>
                  <a:pt x="0" y="0"/>
                </a:lnTo>
                <a:lnTo>
                  <a:pt x="0" y="91440"/>
                </a:lnTo>
                <a:lnTo>
                  <a:pt x="1133932" y="91440"/>
                </a:lnTo>
                <a:lnTo>
                  <a:pt x="1133932" y="0"/>
                </a:lnTo>
                <a:close/>
              </a:path>
              <a:path w="2147570" h="274319">
                <a:moveTo>
                  <a:pt x="2147062" y="91452"/>
                </a:moveTo>
                <a:lnTo>
                  <a:pt x="1133983" y="91452"/>
                </a:lnTo>
                <a:lnTo>
                  <a:pt x="1133983" y="182880"/>
                </a:lnTo>
                <a:lnTo>
                  <a:pt x="1133983" y="274320"/>
                </a:lnTo>
                <a:lnTo>
                  <a:pt x="2147062" y="274320"/>
                </a:lnTo>
                <a:lnTo>
                  <a:pt x="2147062" y="182880"/>
                </a:lnTo>
                <a:lnTo>
                  <a:pt x="2147062" y="91452"/>
                </a:lnTo>
                <a:close/>
              </a:path>
              <a:path w="2147570" h="274319">
                <a:moveTo>
                  <a:pt x="2147062" y="0"/>
                </a:moveTo>
                <a:lnTo>
                  <a:pt x="1133983" y="0"/>
                </a:lnTo>
                <a:lnTo>
                  <a:pt x="1133983" y="91440"/>
                </a:lnTo>
                <a:lnTo>
                  <a:pt x="2147062" y="91440"/>
                </a:lnTo>
                <a:lnTo>
                  <a:pt x="2147062" y="0"/>
                </a:lnTo>
                <a:close/>
              </a:path>
            </a:pathLst>
          </a:custGeom>
          <a:solidFill>
            <a:srgbClr val="FFFFFF"/>
          </a:solidFill>
        </p:spPr>
        <p:txBody>
          <a:bodyPr wrap="square" lIns="0" tIns="0" rIns="0" bIns="0" rtlCol="0"/>
          <a:lstStyle/>
          <a:p>
            <a:endParaRPr/>
          </a:p>
        </p:txBody>
      </p:sp>
      <p:sp>
        <p:nvSpPr>
          <p:cNvPr id="60" name="object 60"/>
          <p:cNvSpPr/>
          <p:nvPr/>
        </p:nvSpPr>
        <p:spPr>
          <a:xfrm>
            <a:off x="6283452" y="849726"/>
            <a:ext cx="67310" cy="1542415"/>
          </a:xfrm>
          <a:custGeom>
            <a:avLst/>
            <a:gdLst/>
            <a:ahLst/>
            <a:cxnLst/>
            <a:rect l="l" t="t" r="r" b="b"/>
            <a:pathLst>
              <a:path w="67310" h="1542414">
                <a:moveTo>
                  <a:pt x="67055" y="0"/>
                </a:moveTo>
                <a:lnTo>
                  <a:pt x="0" y="0"/>
                </a:lnTo>
                <a:lnTo>
                  <a:pt x="0" y="1542287"/>
                </a:lnTo>
                <a:lnTo>
                  <a:pt x="67055" y="1542287"/>
                </a:lnTo>
                <a:lnTo>
                  <a:pt x="67055" y="0"/>
                </a:lnTo>
                <a:close/>
              </a:path>
            </a:pathLst>
          </a:custGeom>
          <a:solidFill>
            <a:srgbClr val="FFFFFF"/>
          </a:solidFill>
        </p:spPr>
        <p:txBody>
          <a:bodyPr wrap="square" lIns="0" tIns="0" rIns="0" bIns="0" rtlCol="0"/>
          <a:lstStyle/>
          <a:p>
            <a:endParaRPr/>
          </a:p>
        </p:txBody>
      </p:sp>
      <p:pic>
        <p:nvPicPr>
          <p:cNvPr id="62" name="object 62"/>
          <p:cNvPicPr/>
          <p:nvPr/>
        </p:nvPicPr>
        <p:blipFill rotWithShape="1">
          <a:blip r:embed="rId2" cstate="print"/>
          <a:srcRect l="2003" t="-5203"/>
          <a:stretch/>
        </p:blipFill>
        <p:spPr>
          <a:xfrm>
            <a:off x="4850612" y="1311565"/>
            <a:ext cx="3827169" cy="2397304"/>
          </a:xfrm>
          <a:prstGeom prst="rect">
            <a:avLst/>
          </a:prstGeom>
        </p:spPr>
      </p:pic>
      <p:sp>
        <p:nvSpPr>
          <p:cNvPr id="65" name="object 65"/>
          <p:cNvSpPr txBox="1"/>
          <p:nvPr/>
        </p:nvSpPr>
        <p:spPr>
          <a:xfrm>
            <a:off x="4670512" y="1924324"/>
            <a:ext cx="184666" cy="1332865"/>
          </a:xfrm>
          <a:prstGeom prst="rect">
            <a:avLst/>
          </a:prstGeom>
        </p:spPr>
        <p:txBody>
          <a:bodyPr vert="vert270" wrap="square" lIns="0" tIns="5080" rIns="0" bIns="0" rtlCol="0">
            <a:spAutoFit/>
          </a:bodyPr>
          <a:lstStyle/>
          <a:p>
            <a:pPr marL="351155" marR="5080" indent="-339090">
              <a:spcBef>
                <a:spcPts val="40"/>
              </a:spcBef>
            </a:pPr>
            <a:r>
              <a:rPr sz="600" b="1">
                <a:latin typeface="Arial"/>
                <a:cs typeface="Arial"/>
              </a:rPr>
              <a:t>Change</a:t>
            </a:r>
            <a:r>
              <a:rPr sz="600" b="1" spc="-15">
                <a:latin typeface="Arial"/>
                <a:cs typeface="Arial"/>
              </a:rPr>
              <a:t> </a:t>
            </a:r>
            <a:r>
              <a:rPr sz="600" b="1">
                <a:latin typeface="Arial"/>
                <a:cs typeface="Arial"/>
              </a:rPr>
              <a:t>in</a:t>
            </a:r>
            <a:r>
              <a:rPr sz="600" b="1" spc="-30">
                <a:latin typeface="Arial"/>
                <a:cs typeface="Arial"/>
              </a:rPr>
              <a:t> </a:t>
            </a:r>
            <a:r>
              <a:rPr sz="600" b="1">
                <a:latin typeface="Arial"/>
                <a:cs typeface="Arial"/>
              </a:rPr>
              <a:t>Sum</a:t>
            </a:r>
            <a:r>
              <a:rPr sz="600" b="1" spc="-5">
                <a:latin typeface="Arial"/>
                <a:cs typeface="Arial"/>
              </a:rPr>
              <a:t> </a:t>
            </a:r>
            <a:r>
              <a:rPr sz="600" b="1">
                <a:latin typeface="Arial"/>
                <a:cs typeface="Arial"/>
              </a:rPr>
              <a:t>of</a:t>
            </a:r>
            <a:r>
              <a:rPr sz="600" b="1" spc="-30">
                <a:latin typeface="Arial"/>
                <a:cs typeface="Arial"/>
              </a:rPr>
              <a:t> </a:t>
            </a:r>
            <a:r>
              <a:rPr sz="600" b="1">
                <a:latin typeface="Arial"/>
                <a:cs typeface="Arial"/>
              </a:rPr>
              <a:t>Longest</a:t>
            </a:r>
            <a:r>
              <a:rPr sz="600" b="1" spc="-30">
                <a:latin typeface="Arial"/>
                <a:cs typeface="Arial"/>
              </a:rPr>
              <a:t> </a:t>
            </a:r>
            <a:r>
              <a:rPr sz="600" b="1" spc="-10">
                <a:latin typeface="Arial"/>
                <a:cs typeface="Arial"/>
              </a:rPr>
              <a:t>Diameter</a:t>
            </a:r>
            <a:r>
              <a:rPr sz="600" b="1" spc="500">
                <a:latin typeface="Arial"/>
                <a:cs typeface="Arial"/>
              </a:rPr>
              <a:t> </a:t>
            </a:r>
            <a:r>
              <a:rPr sz="600" b="1">
                <a:latin typeface="Arial"/>
                <a:cs typeface="Arial"/>
              </a:rPr>
              <a:t>From</a:t>
            </a:r>
            <a:r>
              <a:rPr sz="600" b="1" spc="5">
                <a:latin typeface="Arial"/>
                <a:cs typeface="Arial"/>
              </a:rPr>
              <a:t> </a:t>
            </a:r>
            <a:r>
              <a:rPr sz="600" b="1" spc="-10">
                <a:latin typeface="Arial"/>
                <a:cs typeface="Arial"/>
              </a:rPr>
              <a:t>Baseline,</a:t>
            </a:r>
            <a:r>
              <a:rPr sz="600" b="1" spc="10">
                <a:latin typeface="Arial"/>
                <a:cs typeface="Arial"/>
              </a:rPr>
              <a:t> </a:t>
            </a:r>
            <a:r>
              <a:rPr sz="600" b="1" spc="-50">
                <a:latin typeface="Arial"/>
                <a:cs typeface="Arial"/>
              </a:rPr>
              <a:t>%</a:t>
            </a:r>
            <a:endParaRPr sz="600">
              <a:latin typeface="Arial"/>
              <a:cs typeface="Arial"/>
            </a:endParaRPr>
          </a:p>
        </p:txBody>
      </p:sp>
      <p:pic>
        <p:nvPicPr>
          <p:cNvPr id="66" name="object 66"/>
          <p:cNvPicPr/>
          <p:nvPr/>
        </p:nvPicPr>
        <p:blipFill>
          <a:blip r:embed="rId3" cstate="print"/>
          <a:stretch>
            <a:fillRect/>
          </a:stretch>
        </p:blipFill>
        <p:spPr>
          <a:xfrm>
            <a:off x="7655179" y="3718130"/>
            <a:ext cx="812291" cy="371856"/>
          </a:xfrm>
          <a:prstGeom prst="rect">
            <a:avLst/>
          </a:prstGeom>
        </p:spPr>
      </p:pic>
      <p:sp>
        <p:nvSpPr>
          <p:cNvPr id="73" name="object 73"/>
          <p:cNvSpPr txBox="1"/>
          <p:nvPr/>
        </p:nvSpPr>
        <p:spPr>
          <a:xfrm>
            <a:off x="4834088" y="3711631"/>
            <a:ext cx="2541270" cy="436880"/>
          </a:xfrm>
          <a:prstGeom prst="rect">
            <a:avLst/>
          </a:prstGeom>
        </p:spPr>
        <p:txBody>
          <a:bodyPr vert="horz" wrap="square" lIns="0" tIns="12700" rIns="0" bIns="0" rtlCol="0">
            <a:spAutoFit/>
          </a:bodyPr>
          <a:lstStyle/>
          <a:p>
            <a:pPr marL="12700" marR="5080" indent="-1905" algn="ctr">
              <a:spcBef>
                <a:spcPts val="100"/>
              </a:spcBef>
            </a:pPr>
            <a:r>
              <a:rPr sz="900">
                <a:solidFill>
                  <a:srgbClr val="002E51"/>
                </a:solidFill>
                <a:latin typeface="Arial"/>
                <a:cs typeface="Arial"/>
              </a:rPr>
              <a:t>Primary</a:t>
            </a:r>
            <a:r>
              <a:rPr sz="900" spc="-35">
                <a:solidFill>
                  <a:srgbClr val="002E51"/>
                </a:solidFill>
                <a:latin typeface="Arial"/>
                <a:cs typeface="Arial"/>
              </a:rPr>
              <a:t> </a:t>
            </a:r>
            <a:r>
              <a:rPr sz="900">
                <a:solidFill>
                  <a:srgbClr val="002E51"/>
                </a:solidFill>
                <a:latin typeface="Arial"/>
                <a:cs typeface="Arial"/>
              </a:rPr>
              <a:t>objective</a:t>
            </a:r>
            <a:r>
              <a:rPr sz="900" spc="-30">
                <a:solidFill>
                  <a:srgbClr val="002E51"/>
                </a:solidFill>
                <a:latin typeface="Arial"/>
                <a:cs typeface="Arial"/>
              </a:rPr>
              <a:t> </a:t>
            </a:r>
            <a:r>
              <a:rPr sz="900">
                <a:solidFill>
                  <a:srgbClr val="002E51"/>
                </a:solidFill>
                <a:latin typeface="Arial"/>
                <a:cs typeface="Arial"/>
              </a:rPr>
              <a:t>has</a:t>
            </a:r>
            <a:r>
              <a:rPr sz="900" spc="-30">
                <a:solidFill>
                  <a:srgbClr val="002E51"/>
                </a:solidFill>
                <a:latin typeface="Arial"/>
                <a:cs typeface="Arial"/>
              </a:rPr>
              <a:t> </a:t>
            </a:r>
            <a:r>
              <a:rPr sz="900">
                <a:solidFill>
                  <a:srgbClr val="002E51"/>
                </a:solidFill>
                <a:latin typeface="Arial"/>
                <a:cs typeface="Arial"/>
              </a:rPr>
              <a:t>been</a:t>
            </a:r>
            <a:r>
              <a:rPr sz="900" spc="-20">
                <a:solidFill>
                  <a:srgbClr val="002E51"/>
                </a:solidFill>
                <a:latin typeface="Arial"/>
                <a:cs typeface="Arial"/>
              </a:rPr>
              <a:t> </a:t>
            </a:r>
            <a:r>
              <a:rPr sz="900">
                <a:solidFill>
                  <a:srgbClr val="002E51"/>
                </a:solidFill>
                <a:latin typeface="Arial"/>
                <a:cs typeface="Arial"/>
              </a:rPr>
              <a:t>achieved</a:t>
            </a:r>
            <a:r>
              <a:rPr sz="900" spc="-35">
                <a:solidFill>
                  <a:srgbClr val="002E51"/>
                </a:solidFill>
                <a:latin typeface="Arial"/>
                <a:cs typeface="Arial"/>
              </a:rPr>
              <a:t> </a:t>
            </a:r>
            <a:r>
              <a:rPr sz="900">
                <a:solidFill>
                  <a:srgbClr val="002E51"/>
                </a:solidFill>
                <a:latin typeface="Arial"/>
                <a:cs typeface="Arial"/>
              </a:rPr>
              <a:t>with</a:t>
            </a:r>
            <a:r>
              <a:rPr sz="900" spc="-10">
                <a:solidFill>
                  <a:srgbClr val="002E51"/>
                </a:solidFill>
                <a:latin typeface="Arial"/>
                <a:cs typeface="Arial"/>
              </a:rPr>
              <a:t> </a:t>
            </a:r>
            <a:r>
              <a:rPr sz="900" spc="-20">
                <a:solidFill>
                  <a:srgbClr val="002E51"/>
                </a:solidFill>
                <a:latin typeface="Arial"/>
                <a:cs typeface="Arial"/>
              </a:rPr>
              <a:t>46.4% </a:t>
            </a:r>
            <a:r>
              <a:rPr sz="900">
                <a:solidFill>
                  <a:srgbClr val="002E51"/>
                </a:solidFill>
                <a:latin typeface="Arial"/>
                <a:cs typeface="Arial"/>
              </a:rPr>
              <a:t>confirmed</a:t>
            </a:r>
            <a:r>
              <a:rPr sz="900" spc="-35">
                <a:solidFill>
                  <a:srgbClr val="002E51"/>
                </a:solidFill>
                <a:latin typeface="Arial"/>
                <a:cs typeface="Arial"/>
              </a:rPr>
              <a:t> </a:t>
            </a:r>
            <a:r>
              <a:rPr sz="900">
                <a:solidFill>
                  <a:srgbClr val="002E51"/>
                </a:solidFill>
                <a:latin typeface="Arial"/>
                <a:cs typeface="Arial"/>
              </a:rPr>
              <a:t>response</a:t>
            </a:r>
            <a:r>
              <a:rPr sz="900" spc="-30">
                <a:solidFill>
                  <a:srgbClr val="002E51"/>
                </a:solidFill>
                <a:latin typeface="Arial"/>
                <a:cs typeface="Arial"/>
              </a:rPr>
              <a:t> </a:t>
            </a:r>
            <a:r>
              <a:rPr sz="900">
                <a:solidFill>
                  <a:srgbClr val="002E51"/>
                </a:solidFill>
                <a:latin typeface="Arial"/>
                <a:cs typeface="Arial"/>
              </a:rPr>
              <a:t>rate</a:t>
            </a:r>
            <a:r>
              <a:rPr sz="900" spc="-10">
                <a:solidFill>
                  <a:srgbClr val="002E51"/>
                </a:solidFill>
                <a:latin typeface="Arial"/>
                <a:cs typeface="Arial"/>
              </a:rPr>
              <a:t> </a:t>
            </a:r>
            <a:r>
              <a:rPr sz="900">
                <a:solidFill>
                  <a:srgbClr val="002E51"/>
                </a:solidFill>
                <a:latin typeface="Arial"/>
                <a:cs typeface="Arial"/>
              </a:rPr>
              <a:t>assessed</a:t>
            </a:r>
            <a:r>
              <a:rPr sz="900" spc="-30">
                <a:solidFill>
                  <a:srgbClr val="002E51"/>
                </a:solidFill>
                <a:latin typeface="Arial"/>
                <a:cs typeface="Arial"/>
              </a:rPr>
              <a:t> </a:t>
            </a:r>
            <a:r>
              <a:rPr sz="900">
                <a:solidFill>
                  <a:srgbClr val="002E51"/>
                </a:solidFill>
                <a:latin typeface="Arial"/>
                <a:cs typeface="Arial"/>
              </a:rPr>
              <a:t>by</a:t>
            </a:r>
            <a:r>
              <a:rPr sz="900" spc="-10">
                <a:solidFill>
                  <a:srgbClr val="002E51"/>
                </a:solidFill>
                <a:latin typeface="Arial"/>
                <a:cs typeface="Arial"/>
              </a:rPr>
              <a:t> investigator </a:t>
            </a:r>
            <a:r>
              <a:rPr sz="900">
                <a:solidFill>
                  <a:srgbClr val="002E51"/>
                </a:solidFill>
                <a:latin typeface="Arial"/>
                <a:cs typeface="Arial"/>
              </a:rPr>
              <a:t>(95%</a:t>
            </a:r>
            <a:r>
              <a:rPr sz="900" spc="-15">
                <a:solidFill>
                  <a:srgbClr val="002E51"/>
                </a:solidFill>
                <a:latin typeface="Arial"/>
                <a:cs typeface="Arial"/>
              </a:rPr>
              <a:t> </a:t>
            </a:r>
            <a:r>
              <a:rPr sz="900">
                <a:solidFill>
                  <a:srgbClr val="002E51"/>
                </a:solidFill>
                <a:latin typeface="Arial"/>
                <a:cs typeface="Arial"/>
              </a:rPr>
              <a:t>CI,</a:t>
            </a:r>
            <a:r>
              <a:rPr sz="900" spc="-10">
                <a:solidFill>
                  <a:srgbClr val="002E51"/>
                </a:solidFill>
                <a:latin typeface="Arial"/>
                <a:cs typeface="Arial"/>
              </a:rPr>
              <a:t> </a:t>
            </a:r>
            <a:r>
              <a:rPr sz="900">
                <a:solidFill>
                  <a:srgbClr val="002E51"/>
                </a:solidFill>
                <a:latin typeface="Arial"/>
                <a:cs typeface="Arial"/>
              </a:rPr>
              <a:t>29.5-64.2;</a:t>
            </a:r>
            <a:r>
              <a:rPr sz="900" spc="-20">
                <a:solidFill>
                  <a:srgbClr val="002E51"/>
                </a:solidFill>
                <a:latin typeface="Arial"/>
                <a:cs typeface="Arial"/>
              </a:rPr>
              <a:t> </a:t>
            </a:r>
            <a:r>
              <a:rPr sz="900" i="1">
                <a:solidFill>
                  <a:srgbClr val="002E51"/>
                </a:solidFill>
                <a:latin typeface="Arial"/>
                <a:cs typeface="Arial"/>
              </a:rPr>
              <a:t>P</a:t>
            </a:r>
            <a:r>
              <a:rPr sz="900" i="1" spc="-5">
                <a:solidFill>
                  <a:srgbClr val="002E51"/>
                </a:solidFill>
                <a:latin typeface="Arial"/>
                <a:cs typeface="Arial"/>
              </a:rPr>
              <a:t> </a:t>
            </a:r>
            <a:r>
              <a:rPr sz="900">
                <a:solidFill>
                  <a:srgbClr val="002E51"/>
                </a:solidFill>
                <a:latin typeface="Arial"/>
                <a:cs typeface="Arial"/>
              </a:rPr>
              <a:t>&lt;</a:t>
            </a:r>
            <a:r>
              <a:rPr sz="900" spc="-10">
                <a:solidFill>
                  <a:srgbClr val="002E51"/>
                </a:solidFill>
                <a:latin typeface="Arial"/>
                <a:cs typeface="Arial"/>
              </a:rPr>
              <a:t> </a:t>
            </a:r>
            <a:r>
              <a:rPr sz="900" spc="-20">
                <a:solidFill>
                  <a:srgbClr val="002E51"/>
                </a:solidFill>
                <a:latin typeface="Arial"/>
                <a:cs typeface="Arial"/>
              </a:rPr>
              <a:t>.001)</a:t>
            </a:r>
            <a:endParaRPr sz="900">
              <a:solidFill>
                <a:srgbClr val="002E51"/>
              </a:solidFill>
              <a:latin typeface="Arial"/>
              <a:cs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FE44E-CF1D-155F-5E59-437995E0236C}"/>
              </a:ext>
            </a:extLst>
          </p:cNvPr>
          <p:cNvSpPr>
            <a:spLocks noGrp="1"/>
          </p:cNvSpPr>
          <p:nvPr>
            <p:ph type="title"/>
          </p:nvPr>
        </p:nvSpPr>
        <p:spPr/>
        <p:txBody>
          <a:bodyPr/>
          <a:lstStyle/>
          <a:p>
            <a:r>
              <a:rPr lang="en-US" sz="3200" b="1" err="1"/>
              <a:t>BiTE</a:t>
            </a:r>
            <a:r>
              <a:rPr lang="en-US" sz="3200" b="1"/>
              <a:t> Therapy in SCLC</a:t>
            </a:r>
          </a:p>
        </p:txBody>
      </p:sp>
      <p:pic>
        <p:nvPicPr>
          <p:cNvPr id="13314" name="Picture 2" descr="Image">
            <a:extLst>
              <a:ext uri="{FF2B5EF4-FFF2-40B4-BE49-F238E27FC236}">
                <a16:creationId xmlns:a16="http://schemas.microsoft.com/office/drawing/2014/main" id="{60BB74BA-1FC2-BAB3-8665-0FB6B5880F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352" b="6708"/>
          <a:stretch/>
        </p:blipFill>
        <p:spPr bwMode="auto">
          <a:xfrm>
            <a:off x="1182832" y="1277747"/>
            <a:ext cx="6778336" cy="3020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01664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C114EF-FD1D-1FD2-8880-5BD7AE8F1B57}"/>
              </a:ext>
            </a:extLst>
          </p:cNvPr>
          <p:cNvPicPr>
            <a:picLocks noChangeAspect="1"/>
          </p:cNvPicPr>
          <p:nvPr/>
        </p:nvPicPr>
        <p:blipFill>
          <a:blip r:embed="rId2"/>
          <a:stretch>
            <a:fillRect/>
          </a:stretch>
        </p:blipFill>
        <p:spPr>
          <a:xfrm>
            <a:off x="369960" y="191079"/>
            <a:ext cx="8404080" cy="4083545"/>
          </a:xfrm>
          <a:prstGeom prst="rect">
            <a:avLst/>
          </a:prstGeom>
        </p:spPr>
      </p:pic>
    </p:spTree>
    <p:extLst>
      <p:ext uri="{BB962C8B-B14F-4D97-AF65-F5344CB8AC3E}">
        <p14:creationId xmlns:p14="http://schemas.microsoft.com/office/powerpoint/2010/main" val="2359932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2F9E2-8422-9AE2-A602-7ACEBE86F097}"/>
              </a:ext>
            </a:extLst>
          </p:cNvPr>
          <p:cNvSpPr>
            <a:spLocks noGrp="1"/>
          </p:cNvSpPr>
          <p:nvPr>
            <p:ph type="title"/>
          </p:nvPr>
        </p:nvSpPr>
        <p:spPr/>
        <p:txBody>
          <a:bodyPr/>
          <a:lstStyle/>
          <a:p>
            <a:endParaRPr lang="en-US"/>
          </a:p>
        </p:txBody>
      </p:sp>
      <p:pic>
        <p:nvPicPr>
          <p:cNvPr id="1026" name="Picture 2" descr="Image">
            <a:extLst>
              <a:ext uri="{FF2B5EF4-FFF2-40B4-BE49-F238E27FC236}">
                <a16:creationId xmlns:a16="http://schemas.microsoft.com/office/drawing/2014/main" id="{741C484D-992A-71C1-2B2D-8C62EC982F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056" y="356988"/>
            <a:ext cx="7893934" cy="3888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32821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D6AD-D68D-2EB4-8887-A169BBE573C7}"/>
              </a:ext>
            </a:extLst>
          </p:cNvPr>
          <p:cNvSpPr>
            <a:spLocks noGrp="1"/>
          </p:cNvSpPr>
          <p:nvPr>
            <p:ph type="title"/>
          </p:nvPr>
        </p:nvSpPr>
        <p:spPr/>
        <p:txBody>
          <a:bodyPr/>
          <a:lstStyle/>
          <a:p>
            <a:endParaRPr lang="en-US"/>
          </a:p>
        </p:txBody>
      </p:sp>
      <p:pic>
        <p:nvPicPr>
          <p:cNvPr id="2050" name="Picture 2" descr="Image">
            <a:extLst>
              <a:ext uri="{FF2B5EF4-FFF2-40B4-BE49-F238E27FC236}">
                <a16:creationId xmlns:a16="http://schemas.microsoft.com/office/drawing/2014/main" id="{BC20937E-B8DA-3C63-3AC1-6B3D66982E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8450"/>
            <a:ext cx="9144000" cy="4549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75826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4F529-A529-E94E-61B7-051894C221B1}"/>
              </a:ext>
            </a:extLst>
          </p:cNvPr>
          <p:cNvSpPr>
            <a:spLocks noGrp="1"/>
          </p:cNvSpPr>
          <p:nvPr>
            <p:ph type="title"/>
          </p:nvPr>
        </p:nvSpPr>
        <p:spPr/>
        <p:txBody>
          <a:bodyPr/>
          <a:lstStyle/>
          <a:p>
            <a:r>
              <a:rPr lang="en-US" sz="2800" b="1" err="1"/>
              <a:t>Tarlatamab</a:t>
            </a:r>
            <a:r>
              <a:rPr lang="en-US" sz="2800" b="1"/>
              <a:t> Efficacy Data</a:t>
            </a:r>
          </a:p>
        </p:txBody>
      </p:sp>
      <p:graphicFrame>
        <p:nvGraphicFramePr>
          <p:cNvPr id="4" name="object 24">
            <a:extLst>
              <a:ext uri="{FF2B5EF4-FFF2-40B4-BE49-F238E27FC236}">
                <a16:creationId xmlns:a16="http://schemas.microsoft.com/office/drawing/2014/main" id="{67A5C1A3-44DA-E21B-587B-3F40246BB4B2}"/>
              </a:ext>
            </a:extLst>
          </p:cNvPr>
          <p:cNvGraphicFramePr>
            <a:graphicFrameLocks noGrp="1"/>
          </p:cNvGraphicFramePr>
          <p:nvPr/>
        </p:nvGraphicFramePr>
        <p:xfrm>
          <a:off x="1126836" y="1440873"/>
          <a:ext cx="7305964" cy="2629503"/>
        </p:xfrm>
        <a:graphic>
          <a:graphicData uri="http://schemas.openxmlformats.org/drawingml/2006/table">
            <a:tbl>
              <a:tblPr firstRow="1" bandRow="1">
                <a:tableStyleId>{2D5ABB26-0587-4C30-8999-92F81FD0307C}</a:tableStyleId>
              </a:tblPr>
              <a:tblGrid>
                <a:gridCol w="2990015">
                  <a:extLst>
                    <a:ext uri="{9D8B030D-6E8A-4147-A177-3AD203B41FA5}">
                      <a16:colId xmlns:a16="http://schemas.microsoft.com/office/drawing/2014/main" val="20000"/>
                    </a:ext>
                  </a:extLst>
                </a:gridCol>
                <a:gridCol w="2133837">
                  <a:extLst>
                    <a:ext uri="{9D8B030D-6E8A-4147-A177-3AD203B41FA5}">
                      <a16:colId xmlns:a16="http://schemas.microsoft.com/office/drawing/2014/main" val="20001"/>
                    </a:ext>
                  </a:extLst>
                </a:gridCol>
                <a:gridCol w="2182112">
                  <a:extLst>
                    <a:ext uri="{9D8B030D-6E8A-4147-A177-3AD203B41FA5}">
                      <a16:colId xmlns:a16="http://schemas.microsoft.com/office/drawing/2014/main" val="20002"/>
                    </a:ext>
                  </a:extLst>
                </a:gridCol>
              </a:tblGrid>
              <a:tr h="360218">
                <a:tc>
                  <a:txBody>
                    <a:bodyPr/>
                    <a:lstStyle/>
                    <a:p>
                      <a:pPr marL="36195">
                        <a:lnSpc>
                          <a:spcPct val="100000"/>
                        </a:lnSpc>
                        <a:spcBef>
                          <a:spcPts val="350"/>
                        </a:spcBef>
                      </a:pPr>
                      <a:r>
                        <a:rPr sz="1100" b="1" spc="-10">
                          <a:solidFill>
                            <a:srgbClr val="FFFFFF"/>
                          </a:solidFill>
                          <a:latin typeface="Arial"/>
                          <a:cs typeface="Arial"/>
                        </a:rPr>
                        <a:t>Outcome</a:t>
                      </a:r>
                      <a:endParaRPr sz="1100">
                        <a:latin typeface="Arial"/>
                        <a:cs typeface="Arial"/>
                      </a:endParaRPr>
                    </a:p>
                  </a:txBody>
                  <a:tcPr marL="0" marR="0" marT="44450" marB="0">
                    <a:lnT w="9525">
                      <a:solidFill>
                        <a:srgbClr val="000000"/>
                      </a:solidFill>
                      <a:prstDash val="solid"/>
                    </a:lnT>
                    <a:lnB w="19050">
                      <a:solidFill>
                        <a:srgbClr val="C00000"/>
                      </a:solidFill>
                      <a:prstDash val="solid"/>
                    </a:lnB>
                    <a:solidFill>
                      <a:srgbClr val="08345A"/>
                    </a:solidFill>
                  </a:tcPr>
                </a:tc>
                <a:tc>
                  <a:txBody>
                    <a:bodyPr/>
                    <a:lstStyle/>
                    <a:p>
                      <a:pPr marL="13970" algn="ctr">
                        <a:lnSpc>
                          <a:spcPts val="715"/>
                        </a:lnSpc>
                      </a:pPr>
                      <a:endParaRPr lang="en-US" sz="1100" b="1" spc="-10">
                        <a:solidFill>
                          <a:srgbClr val="FFFFFF"/>
                        </a:solidFill>
                        <a:latin typeface="Arial"/>
                        <a:cs typeface="Arial"/>
                      </a:endParaRPr>
                    </a:p>
                    <a:p>
                      <a:pPr marL="13970" algn="ctr">
                        <a:lnSpc>
                          <a:spcPts val="715"/>
                        </a:lnSpc>
                      </a:pPr>
                      <a:r>
                        <a:rPr sz="1100" b="1" spc="-10" err="1">
                          <a:solidFill>
                            <a:srgbClr val="FFFFFF"/>
                          </a:solidFill>
                          <a:latin typeface="Arial"/>
                          <a:cs typeface="Arial"/>
                        </a:rPr>
                        <a:t>Tarlatamab</a:t>
                      </a:r>
                      <a:r>
                        <a:rPr sz="1100" b="1" spc="5">
                          <a:solidFill>
                            <a:srgbClr val="FFFFFF"/>
                          </a:solidFill>
                          <a:latin typeface="Arial"/>
                          <a:cs typeface="Arial"/>
                        </a:rPr>
                        <a:t> </a:t>
                      </a:r>
                      <a:r>
                        <a:rPr sz="1100" b="1">
                          <a:solidFill>
                            <a:srgbClr val="FFFFFF"/>
                          </a:solidFill>
                          <a:latin typeface="Arial"/>
                          <a:cs typeface="Arial"/>
                        </a:rPr>
                        <a:t>10</a:t>
                      </a:r>
                      <a:r>
                        <a:rPr sz="1100" b="1" spc="30">
                          <a:solidFill>
                            <a:srgbClr val="FFFFFF"/>
                          </a:solidFill>
                          <a:latin typeface="Arial"/>
                          <a:cs typeface="Arial"/>
                        </a:rPr>
                        <a:t> </a:t>
                      </a:r>
                      <a:r>
                        <a:rPr sz="1100" b="1" spc="-25">
                          <a:solidFill>
                            <a:srgbClr val="FFFFFF"/>
                          </a:solidFill>
                          <a:latin typeface="Arial"/>
                          <a:cs typeface="Arial"/>
                        </a:rPr>
                        <a:t>mg</a:t>
                      </a:r>
                      <a:endParaRPr sz="1100">
                        <a:latin typeface="Arial"/>
                        <a:cs typeface="Arial"/>
                      </a:endParaRPr>
                    </a:p>
                    <a:p>
                      <a:pPr marL="13970" algn="ctr">
                        <a:lnSpc>
                          <a:spcPts val="625"/>
                        </a:lnSpc>
                      </a:pPr>
                      <a:endParaRPr lang="en-US" sz="1100" b="1">
                        <a:solidFill>
                          <a:srgbClr val="FFFFFF"/>
                        </a:solidFill>
                        <a:latin typeface="Arial"/>
                        <a:cs typeface="Arial"/>
                      </a:endParaRPr>
                    </a:p>
                    <a:p>
                      <a:pPr marL="13970" algn="ctr">
                        <a:lnSpc>
                          <a:spcPts val="625"/>
                        </a:lnSpc>
                      </a:pPr>
                      <a:r>
                        <a:rPr sz="1100" b="1">
                          <a:solidFill>
                            <a:srgbClr val="FFFFFF"/>
                          </a:solidFill>
                          <a:latin typeface="Arial"/>
                          <a:cs typeface="Arial"/>
                        </a:rPr>
                        <a:t>(n</a:t>
                      </a:r>
                      <a:r>
                        <a:rPr sz="1100" b="1" spc="-20">
                          <a:solidFill>
                            <a:srgbClr val="FFFFFF"/>
                          </a:solidFill>
                          <a:latin typeface="Arial"/>
                          <a:cs typeface="Arial"/>
                        </a:rPr>
                        <a:t> </a:t>
                      </a:r>
                      <a:r>
                        <a:rPr sz="1100" b="1">
                          <a:solidFill>
                            <a:srgbClr val="FFFFFF"/>
                          </a:solidFill>
                          <a:latin typeface="Arial"/>
                          <a:cs typeface="Arial"/>
                        </a:rPr>
                        <a:t>=</a:t>
                      </a:r>
                      <a:r>
                        <a:rPr sz="1100" b="1" spc="-5">
                          <a:solidFill>
                            <a:srgbClr val="FFFFFF"/>
                          </a:solidFill>
                          <a:latin typeface="Arial"/>
                          <a:cs typeface="Arial"/>
                        </a:rPr>
                        <a:t> </a:t>
                      </a:r>
                      <a:r>
                        <a:rPr sz="1100" b="1" spc="-20">
                          <a:solidFill>
                            <a:srgbClr val="FFFFFF"/>
                          </a:solidFill>
                          <a:latin typeface="Arial"/>
                          <a:cs typeface="Arial"/>
                        </a:rPr>
                        <a:t>100)</a:t>
                      </a:r>
                      <a:endParaRPr sz="1100">
                        <a:latin typeface="Arial"/>
                        <a:cs typeface="Arial"/>
                      </a:endParaRPr>
                    </a:p>
                  </a:txBody>
                  <a:tcPr marL="0" marR="0" marT="0" marB="0">
                    <a:lnT w="9525">
                      <a:solidFill>
                        <a:srgbClr val="000000"/>
                      </a:solidFill>
                      <a:prstDash val="solid"/>
                    </a:lnT>
                    <a:lnB w="19050">
                      <a:solidFill>
                        <a:srgbClr val="C00000"/>
                      </a:solidFill>
                      <a:prstDash val="solid"/>
                    </a:lnB>
                    <a:solidFill>
                      <a:srgbClr val="08345A"/>
                    </a:solidFill>
                  </a:tcPr>
                </a:tc>
                <a:tc>
                  <a:txBody>
                    <a:bodyPr/>
                    <a:lstStyle/>
                    <a:p>
                      <a:pPr marL="9525" algn="ctr">
                        <a:lnSpc>
                          <a:spcPts val="715"/>
                        </a:lnSpc>
                      </a:pPr>
                      <a:endParaRPr lang="en-US" sz="1100" b="1" spc="-10">
                        <a:solidFill>
                          <a:srgbClr val="FFFFFF"/>
                        </a:solidFill>
                        <a:latin typeface="Arial"/>
                        <a:cs typeface="Arial"/>
                      </a:endParaRPr>
                    </a:p>
                    <a:p>
                      <a:pPr marL="9525" algn="ctr">
                        <a:lnSpc>
                          <a:spcPts val="715"/>
                        </a:lnSpc>
                      </a:pPr>
                      <a:r>
                        <a:rPr sz="1100" b="1" spc="-10" err="1">
                          <a:solidFill>
                            <a:srgbClr val="FFFFFF"/>
                          </a:solidFill>
                          <a:latin typeface="Arial"/>
                          <a:cs typeface="Arial"/>
                        </a:rPr>
                        <a:t>Tarlatamab</a:t>
                      </a:r>
                      <a:r>
                        <a:rPr sz="1100" b="1" spc="5">
                          <a:solidFill>
                            <a:srgbClr val="FFFFFF"/>
                          </a:solidFill>
                          <a:latin typeface="Arial"/>
                          <a:cs typeface="Arial"/>
                        </a:rPr>
                        <a:t> </a:t>
                      </a:r>
                      <a:r>
                        <a:rPr sz="1100" b="1">
                          <a:solidFill>
                            <a:srgbClr val="FFFFFF"/>
                          </a:solidFill>
                          <a:latin typeface="Arial"/>
                          <a:cs typeface="Arial"/>
                        </a:rPr>
                        <a:t>100</a:t>
                      </a:r>
                      <a:r>
                        <a:rPr sz="1100" b="1" spc="20">
                          <a:solidFill>
                            <a:srgbClr val="FFFFFF"/>
                          </a:solidFill>
                          <a:latin typeface="Arial"/>
                          <a:cs typeface="Arial"/>
                        </a:rPr>
                        <a:t> </a:t>
                      </a:r>
                      <a:r>
                        <a:rPr sz="1100" b="1" spc="-25">
                          <a:solidFill>
                            <a:srgbClr val="FFFFFF"/>
                          </a:solidFill>
                          <a:latin typeface="Arial"/>
                          <a:cs typeface="Arial"/>
                        </a:rPr>
                        <a:t>mg</a:t>
                      </a:r>
                      <a:endParaRPr sz="1100">
                        <a:latin typeface="Arial"/>
                        <a:cs typeface="Arial"/>
                      </a:endParaRPr>
                    </a:p>
                    <a:p>
                      <a:pPr marL="9525" algn="ctr">
                        <a:lnSpc>
                          <a:spcPts val="625"/>
                        </a:lnSpc>
                      </a:pPr>
                      <a:endParaRPr lang="en-US" sz="1100" b="1">
                        <a:solidFill>
                          <a:srgbClr val="FFFFFF"/>
                        </a:solidFill>
                        <a:latin typeface="Arial"/>
                        <a:cs typeface="Arial"/>
                      </a:endParaRPr>
                    </a:p>
                    <a:p>
                      <a:pPr marL="9525" algn="ctr">
                        <a:lnSpc>
                          <a:spcPts val="625"/>
                        </a:lnSpc>
                      </a:pPr>
                      <a:r>
                        <a:rPr sz="1100" b="1">
                          <a:solidFill>
                            <a:srgbClr val="FFFFFF"/>
                          </a:solidFill>
                          <a:latin typeface="Arial"/>
                          <a:cs typeface="Arial"/>
                        </a:rPr>
                        <a:t>(n</a:t>
                      </a:r>
                      <a:r>
                        <a:rPr sz="1100" b="1" spc="-20">
                          <a:solidFill>
                            <a:srgbClr val="FFFFFF"/>
                          </a:solidFill>
                          <a:latin typeface="Arial"/>
                          <a:cs typeface="Arial"/>
                        </a:rPr>
                        <a:t> </a:t>
                      </a:r>
                      <a:r>
                        <a:rPr sz="1100" b="1">
                          <a:solidFill>
                            <a:srgbClr val="FFFFFF"/>
                          </a:solidFill>
                          <a:latin typeface="Arial"/>
                          <a:cs typeface="Arial"/>
                        </a:rPr>
                        <a:t>=</a:t>
                      </a:r>
                      <a:r>
                        <a:rPr sz="1100" b="1" spc="-5">
                          <a:solidFill>
                            <a:srgbClr val="FFFFFF"/>
                          </a:solidFill>
                          <a:latin typeface="Arial"/>
                          <a:cs typeface="Arial"/>
                        </a:rPr>
                        <a:t> </a:t>
                      </a:r>
                      <a:r>
                        <a:rPr sz="1100" b="1" spc="-25">
                          <a:solidFill>
                            <a:srgbClr val="FFFFFF"/>
                          </a:solidFill>
                          <a:latin typeface="Arial"/>
                          <a:cs typeface="Arial"/>
                        </a:rPr>
                        <a:t>88)</a:t>
                      </a:r>
                      <a:endParaRPr sz="1100">
                        <a:latin typeface="Arial"/>
                        <a:cs typeface="Arial"/>
                      </a:endParaRPr>
                    </a:p>
                  </a:txBody>
                  <a:tcPr marL="0" marR="0" marT="0" marB="0">
                    <a:lnT w="9525">
                      <a:solidFill>
                        <a:srgbClr val="000000"/>
                      </a:solidFill>
                      <a:prstDash val="solid"/>
                    </a:lnT>
                    <a:lnB w="19050">
                      <a:solidFill>
                        <a:srgbClr val="C00000"/>
                      </a:solidFill>
                      <a:prstDash val="solid"/>
                    </a:lnB>
                    <a:solidFill>
                      <a:srgbClr val="08345A"/>
                    </a:solidFill>
                  </a:tcPr>
                </a:tc>
                <a:extLst>
                  <a:ext uri="{0D108BD9-81ED-4DB2-BD59-A6C34878D82A}">
                    <a16:rowId xmlns:a16="http://schemas.microsoft.com/office/drawing/2014/main" val="10000"/>
                  </a:ext>
                </a:extLst>
              </a:tr>
              <a:tr h="227719">
                <a:tc>
                  <a:txBody>
                    <a:bodyPr/>
                    <a:lstStyle/>
                    <a:p>
                      <a:pPr marL="36195">
                        <a:lnSpc>
                          <a:spcPts val="620"/>
                        </a:lnSpc>
                      </a:pPr>
                      <a:endParaRPr lang="en-US" sz="1100">
                        <a:latin typeface="Arial"/>
                        <a:cs typeface="Arial"/>
                      </a:endParaRPr>
                    </a:p>
                    <a:p>
                      <a:pPr marL="36195">
                        <a:lnSpc>
                          <a:spcPts val="620"/>
                        </a:lnSpc>
                      </a:pPr>
                      <a:r>
                        <a:rPr sz="1100">
                          <a:latin typeface="Arial"/>
                          <a:cs typeface="Arial"/>
                        </a:rPr>
                        <a:t>ORR,</a:t>
                      </a:r>
                      <a:r>
                        <a:rPr sz="1100" spc="-15">
                          <a:latin typeface="Arial"/>
                          <a:cs typeface="Arial"/>
                        </a:rPr>
                        <a:t> </a:t>
                      </a:r>
                      <a:r>
                        <a:rPr sz="1100">
                          <a:latin typeface="Arial"/>
                          <a:cs typeface="Arial"/>
                        </a:rPr>
                        <a:t>n</a:t>
                      </a:r>
                      <a:r>
                        <a:rPr sz="1100" spc="-25">
                          <a:latin typeface="Arial"/>
                          <a:cs typeface="Arial"/>
                        </a:rPr>
                        <a:t> </a:t>
                      </a:r>
                      <a:r>
                        <a:rPr sz="1100">
                          <a:latin typeface="Arial"/>
                          <a:cs typeface="Arial"/>
                        </a:rPr>
                        <a:t>(%)</a:t>
                      </a:r>
                      <a:r>
                        <a:rPr sz="1100" spc="-10">
                          <a:latin typeface="Arial"/>
                          <a:cs typeface="Arial"/>
                        </a:rPr>
                        <a:t> </a:t>
                      </a:r>
                      <a:r>
                        <a:rPr sz="1100">
                          <a:latin typeface="Arial"/>
                          <a:cs typeface="Arial"/>
                        </a:rPr>
                        <a:t>(97.5%</a:t>
                      </a:r>
                      <a:r>
                        <a:rPr sz="1100" spc="-25">
                          <a:latin typeface="Arial"/>
                          <a:cs typeface="Arial"/>
                        </a:rPr>
                        <a:t> CI)</a:t>
                      </a:r>
                      <a:endParaRPr sz="1100">
                        <a:latin typeface="Arial"/>
                        <a:cs typeface="Arial"/>
                      </a:endParaRPr>
                    </a:p>
                  </a:txBody>
                  <a:tcPr marL="0" marR="0" marT="0" marB="0">
                    <a:lnL w="19050">
                      <a:solidFill>
                        <a:srgbClr val="C00000"/>
                      </a:solidFill>
                      <a:prstDash val="solid"/>
                    </a:lnL>
                    <a:lnT w="19050">
                      <a:solidFill>
                        <a:srgbClr val="C00000"/>
                      </a:solidFill>
                      <a:prstDash val="solid"/>
                    </a:lnT>
                    <a:lnB w="19050">
                      <a:solidFill>
                        <a:srgbClr val="C00000"/>
                      </a:solidFill>
                      <a:prstDash val="solid"/>
                    </a:lnB>
                    <a:solidFill>
                      <a:srgbClr val="E7E7E7"/>
                    </a:solidFill>
                  </a:tcPr>
                </a:tc>
                <a:tc>
                  <a:txBody>
                    <a:bodyPr/>
                    <a:lstStyle/>
                    <a:p>
                      <a:pPr marL="14604" algn="ctr">
                        <a:lnSpc>
                          <a:spcPts val="620"/>
                        </a:lnSpc>
                      </a:pPr>
                      <a:endParaRPr lang="en-US" sz="1100">
                        <a:latin typeface="Arial"/>
                        <a:cs typeface="Arial"/>
                      </a:endParaRPr>
                    </a:p>
                    <a:p>
                      <a:pPr marL="14604" algn="ctr">
                        <a:lnSpc>
                          <a:spcPts val="620"/>
                        </a:lnSpc>
                      </a:pPr>
                      <a:r>
                        <a:rPr sz="1100">
                          <a:latin typeface="Arial"/>
                          <a:cs typeface="Arial"/>
                        </a:rPr>
                        <a:t>40</a:t>
                      </a:r>
                      <a:r>
                        <a:rPr sz="1100" spc="-5">
                          <a:latin typeface="Arial"/>
                          <a:cs typeface="Arial"/>
                        </a:rPr>
                        <a:t> </a:t>
                      </a:r>
                      <a:r>
                        <a:rPr sz="1100">
                          <a:latin typeface="Arial"/>
                          <a:cs typeface="Arial"/>
                        </a:rPr>
                        <a:t>(40)</a:t>
                      </a:r>
                      <a:r>
                        <a:rPr sz="1100" spc="-10">
                          <a:latin typeface="Arial"/>
                          <a:cs typeface="Arial"/>
                        </a:rPr>
                        <a:t> (29-</a:t>
                      </a:r>
                      <a:r>
                        <a:rPr sz="1100" spc="-25">
                          <a:latin typeface="Arial"/>
                          <a:cs typeface="Arial"/>
                        </a:rPr>
                        <a:t>52)</a:t>
                      </a:r>
                      <a:endParaRPr sz="1100">
                        <a:latin typeface="Arial"/>
                        <a:cs typeface="Arial"/>
                      </a:endParaRPr>
                    </a:p>
                  </a:txBody>
                  <a:tcPr marL="0" marR="0" marT="0" marB="0">
                    <a:lnT w="19050">
                      <a:solidFill>
                        <a:srgbClr val="C00000"/>
                      </a:solidFill>
                      <a:prstDash val="solid"/>
                    </a:lnT>
                    <a:lnB w="19050">
                      <a:solidFill>
                        <a:srgbClr val="C00000"/>
                      </a:solidFill>
                      <a:prstDash val="solid"/>
                    </a:lnB>
                    <a:solidFill>
                      <a:srgbClr val="E7E7E7"/>
                    </a:solidFill>
                  </a:tcPr>
                </a:tc>
                <a:tc>
                  <a:txBody>
                    <a:bodyPr/>
                    <a:lstStyle/>
                    <a:p>
                      <a:pPr marL="10160" algn="ctr">
                        <a:lnSpc>
                          <a:spcPts val="620"/>
                        </a:lnSpc>
                      </a:pPr>
                      <a:endParaRPr lang="en-US" sz="1100">
                        <a:latin typeface="Arial"/>
                        <a:cs typeface="Arial"/>
                      </a:endParaRPr>
                    </a:p>
                    <a:p>
                      <a:pPr marL="10160" algn="ctr">
                        <a:lnSpc>
                          <a:spcPts val="620"/>
                        </a:lnSpc>
                      </a:pPr>
                      <a:r>
                        <a:rPr sz="1100">
                          <a:latin typeface="Arial"/>
                          <a:cs typeface="Arial"/>
                        </a:rPr>
                        <a:t>28 (32)</a:t>
                      </a:r>
                      <a:r>
                        <a:rPr sz="1100" spc="-10">
                          <a:latin typeface="Arial"/>
                          <a:cs typeface="Arial"/>
                        </a:rPr>
                        <a:t> (21-</a:t>
                      </a:r>
                      <a:r>
                        <a:rPr sz="1100" spc="-25">
                          <a:latin typeface="Arial"/>
                          <a:cs typeface="Arial"/>
                        </a:rPr>
                        <a:t>44)</a:t>
                      </a:r>
                      <a:endParaRPr sz="1100">
                        <a:latin typeface="Arial"/>
                        <a:cs typeface="Arial"/>
                      </a:endParaRPr>
                    </a:p>
                  </a:txBody>
                  <a:tcPr marL="0" marR="0" marT="0" marB="0">
                    <a:lnR w="19050">
                      <a:solidFill>
                        <a:srgbClr val="C00000"/>
                      </a:solidFill>
                      <a:prstDash val="solid"/>
                    </a:lnR>
                    <a:lnT w="19050">
                      <a:solidFill>
                        <a:srgbClr val="C00000"/>
                      </a:solidFill>
                      <a:prstDash val="solid"/>
                    </a:lnT>
                    <a:lnB w="19050">
                      <a:solidFill>
                        <a:srgbClr val="C00000"/>
                      </a:solidFill>
                      <a:prstDash val="solid"/>
                    </a:lnB>
                    <a:solidFill>
                      <a:srgbClr val="E7E7E7"/>
                    </a:solidFill>
                  </a:tcPr>
                </a:tc>
                <a:extLst>
                  <a:ext uri="{0D108BD9-81ED-4DB2-BD59-A6C34878D82A}">
                    <a16:rowId xmlns:a16="http://schemas.microsoft.com/office/drawing/2014/main" val="10001"/>
                  </a:ext>
                </a:extLst>
              </a:tr>
              <a:tr h="226138">
                <a:tc>
                  <a:txBody>
                    <a:bodyPr/>
                    <a:lstStyle/>
                    <a:p>
                      <a:pPr marL="126364">
                        <a:lnSpc>
                          <a:spcPts val="620"/>
                        </a:lnSpc>
                      </a:pPr>
                      <a:endParaRPr lang="en-US" sz="1100" spc="-25">
                        <a:latin typeface="Arial"/>
                        <a:cs typeface="Arial"/>
                      </a:endParaRPr>
                    </a:p>
                    <a:p>
                      <a:pPr marL="126364">
                        <a:lnSpc>
                          <a:spcPts val="620"/>
                        </a:lnSpc>
                      </a:pPr>
                      <a:r>
                        <a:rPr sz="1100" spc="-25">
                          <a:latin typeface="Arial"/>
                          <a:cs typeface="Arial"/>
                        </a:rPr>
                        <a:t>CR</a:t>
                      </a:r>
                      <a:endParaRPr sz="1100">
                        <a:latin typeface="Arial"/>
                        <a:cs typeface="Arial"/>
                      </a:endParaRPr>
                    </a:p>
                  </a:txBody>
                  <a:tcPr marL="0" marR="0" marT="0" marB="0">
                    <a:lnT w="19050">
                      <a:solidFill>
                        <a:srgbClr val="C00000"/>
                      </a:solidFill>
                      <a:prstDash val="solid"/>
                    </a:lnT>
                  </a:tcPr>
                </a:tc>
                <a:tc>
                  <a:txBody>
                    <a:bodyPr/>
                    <a:lstStyle/>
                    <a:p>
                      <a:pPr marL="13970" algn="ctr">
                        <a:lnSpc>
                          <a:spcPts val="620"/>
                        </a:lnSpc>
                      </a:pPr>
                      <a:endParaRPr lang="en-US" sz="1100">
                        <a:latin typeface="Arial"/>
                        <a:cs typeface="Arial"/>
                      </a:endParaRPr>
                    </a:p>
                    <a:p>
                      <a:pPr marL="13970" algn="ctr">
                        <a:lnSpc>
                          <a:spcPts val="620"/>
                        </a:lnSpc>
                      </a:pPr>
                      <a:r>
                        <a:rPr sz="1100">
                          <a:latin typeface="Arial"/>
                          <a:cs typeface="Arial"/>
                        </a:rPr>
                        <a:t>1</a:t>
                      </a:r>
                      <a:r>
                        <a:rPr sz="1100" spc="-10">
                          <a:latin typeface="Arial"/>
                          <a:cs typeface="Arial"/>
                        </a:rPr>
                        <a:t> </a:t>
                      </a:r>
                      <a:r>
                        <a:rPr sz="1100" spc="-25">
                          <a:latin typeface="Arial"/>
                          <a:cs typeface="Arial"/>
                        </a:rPr>
                        <a:t>(1)</a:t>
                      </a:r>
                      <a:endParaRPr sz="1100">
                        <a:latin typeface="Arial"/>
                        <a:cs typeface="Arial"/>
                      </a:endParaRPr>
                    </a:p>
                  </a:txBody>
                  <a:tcPr marL="0" marR="0" marT="0" marB="0">
                    <a:lnT w="19050">
                      <a:solidFill>
                        <a:srgbClr val="C00000"/>
                      </a:solidFill>
                      <a:prstDash val="solid"/>
                    </a:lnT>
                  </a:tcPr>
                </a:tc>
                <a:tc>
                  <a:txBody>
                    <a:bodyPr/>
                    <a:lstStyle/>
                    <a:p>
                      <a:pPr marL="9525" algn="ctr">
                        <a:lnSpc>
                          <a:spcPts val="620"/>
                        </a:lnSpc>
                      </a:pPr>
                      <a:endParaRPr lang="en-US" sz="1100">
                        <a:latin typeface="Arial"/>
                        <a:cs typeface="Arial"/>
                      </a:endParaRPr>
                    </a:p>
                    <a:p>
                      <a:pPr marL="9525" algn="ctr">
                        <a:lnSpc>
                          <a:spcPts val="620"/>
                        </a:lnSpc>
                      </a:pPr>
                      <a:r>
                        <a:rPr sz="1100">
                          <a:latin typeface="Arial"/>
                          <a:cs typeface="Arial"/>
                        </a:rPr>
                        <a:t>7</a:t>
                      </a:r>
                      <a:r>
                        <a:rPr sz="1100" spc="-10">
                          <a:latin typeface="Arial"/>
                          <a:cs typeface="Arial"/>
                        </a:rPr>
                        <a:t> </a:t>
                      </a:r>
                      <a:r>
                        <a:rPr sz="1100" spc="-25">
                          <a:latin typeface="Arial"/>
                          <a:cs typeface="Arial"/>
                        </a:rPr>
                        <a:t>(8)</a:t>
                      </a:r>
                      <a:endParaRPr sz="1100">
                        <a:latin typeface="Arial"/>
                        <a:cs typeface="Arial"/>
                      </a:endParaRPr>
                    </a:p>
                  </a:txBody>
                  <a:tcPr marL="0" marR="0" marT="0" marB="0">
                    <a:lnT w="19050">
                      <a:solidFill>
                        <a:srgbClr val="C00000"/>
                      </a:solidFill>
                      <a:prstDash val="solid"/>
                    </a:lnT>
                  </a:tcPr>
                </a:tc>
                <a:extLst>
                  <a:ext uri="{0D108BD9-81ED-4DB2-BD59-A6C34878D82A}">
                    <a16:rowId xmlns:a16="http://schemas.microsoft.com/office/drawing/2014/main" val="10002"/>
                  </a:ext>
                </a:extLst>
              </a:tr>
              <a:tr h="227719">
                <a:tc>
                  <a:txBody>
                    <a:bodyPr/>
                    <a:lstStyle/>
                    <a:p>
                      <a:pPr marL="126364">
                        <a:lnSpc>
                          <a:spcPts val="620"/>
                        </a:lnSpc>
                      </a:pPr>
                      <a:endParaRPr lang="en-US" sz="1100" spc="-25">
                        <a:latin typeface="Arial"/>
                        <a:cs typeface="Arial"/>
                      </a:endParaRPr>
                    </a:p>
                    <a:p>
                      <a:pPr marL="126364">
                        <a:lnSpc>
                          <a:spcPts val="620"/>
                        </a:lnSpc>
                      </a:pPr>
                      <a:r>
                        <a:rPr sz="1100" spc="-25">
                          <a:latin typeface="Arial"/>
                          <a:cs typeface="Arial"/>
                        </a:rPr>
                        <a:t>PR</a:t>
                      </a:r>
                      <a:endParaRPr sz="1100">
                        <a:latin typeface="Arial"/>
                        <a:cs typeface="Arial"/>
                      </a:endParaRPr>
                    </a:p>
                  </a:txBody>
                  <a:tcPr marL="0" marR="0" marT="0" marB="0">
                    <a:solidFill>
                      <a:srgbClr val="E7E7E7"/>
                    </a:solidFill>
                  </a:tcPr>
                </a:tc>
                <a:tc>
                  <a:txBody>
                    <a:bodyPr/>
                    <a:lstStyle/>
                    <a:p>
                      <a:pPr marL="13970" algn="ctr">
                        <a:lnSpc>
                          <a:spcPts val="620"/>
                        </a:lnSpc>
                      </a:pPr>
                      <a:endParaRPr lang="en-US" sz="1100">
                        <a:latin typeface="Arial"/>
                        <a:cs typeface="Arial"/>
                      </a:endParaRPr>
                    </a:p>
                    <a:p>
                      <a:pPr marL="13970" algn="ctr">
                        <a:lnSpc>
                          <a:spcPts val="620"/>
                        </a:lnSpc>
                      </a:pPr>
                      <a:r>
                        <a:rPr sz="1100">
                          <a:latin typeface="Arial"/>
                          <a:cs typeface="Arial"/>
                        </a:rPr>
                        <a:t>39</a:t>
                      </a:r>
                      <a:r>
                        <a:rPr sz="1100" spc="-15">
                          <a:latin typeface="Arial"/>
                          <a:cs typeface="Arial"/>
                        </a:rPr>
                        <a:t> </a:t>
                      </a:r>
                      <a:r>
                        <a:rPr sz="1100" spc="-20">
                          <a:latin typeface="Arial"/>
                          <a:cs typeface="Arial"/>
                        </a:rPr>
                        <a:t>(39)</a:t>
                      </a:r>
                      <a:endParaRPr sz="1100">
                        <a:latin typeface="Arial"/>
                        <a:cs typeface="Arial"/>
                      </a:endParaRPr>
                    </a:p>
                  </a:txBody>
                  <a:tcPr marL="0" marR="0" marT="0" marB="0">
                    <a:solidFill>
                      <a:srgbClr val="E7E7E7"/>
                    </a:solidFill>
                  </a:tcPr>
                </a:tc>
                <a:tc>
                  <a:txBody>
                    <a:bodyPr/>
                    <a:lstStyle/>
                    <a:p>
                      <a:pPr marL="9525" algn="ctr">
                        <a:lnSpc>
                          <a:spcPts val="620"/>
                        </a:lnSpc>
                      </a:pPr>
                      <a:endParaRPr lang="en-US" sz="1100">
                        <a:latin typeface="Arial"/>
                        <a:cs typeface="Arial"/>
                      </a:endParaRPr>
                    </a:p>
                    <a:p>
                      <a:pPr marL="9525" algn="ctr">
                        <a:lnSpc>
                          <a:spcPts val="620"/>
                        </a:lnSpc>
                      </a:pPr>
                      <a:r>
                        <a:rPr sz="1100">
                          <a:latin typeface="Arial"/>
                          <a:cs typeface="Arial"/>
                        </a:rPr>
                        <a:t>21</a:t>
                      </a:r>
                      <a:r>
                        <a:rPr sz="1100" spc="-15">
                          <a:latin typeface="Arial"/>
                          <a:cs typeface="Arial"/>
                        </a:rPr>
                        <a:t> </a:t>
                      </a:r>
                      <a:r>
                        <a:rPr sz="1100" spc="-20">
                          <a:latin typeface="Arial"/>
                          <a:cs typeface="Arial"/>
                        </a:rPr>
                        <a:t>(24)</a:t>
                      </a:r>
                      <a:endParaRPr sz="1100">
                        <a:latin typeface="Arial"/>
                        <a:cs typeface="Arial"/>
                      </a:endParaRPr>
                    </a:p>
                  </a:txBody>
                  <a:tcPr marL="0" marR="0" marT="0" marB="0">
                    <a:solidFill>
                      <a:srgbClr val="E7E7E7"/>
                    </a:solidFill>
                  </a:tcPr>
                </a:tc>
                <a:extLst>
                  <a:ext uri="{0D108BD9-81ED-4DB2-BD59-A6C34878D82A}">
                    <a16:rowId xmlns:a16="http://schemas.microsoft.com/office/drawing/2014/main" val="10003"/>
                  </a:ext>
                </a:extLst>
              </a:tr>
              <a:tr h="226138">
                <a:tc>
                  <a:txBody>
                    <a:bodyPr/>
                    <a:lstStyle/>
                    <a:p>
                      <a:pPr marL="126364">
                        <a:lnSpc>
                          <a:spcPts val="620"/>
                        </a:lnSpc>
                      </a:pPr>
                      <a:endParaRPr lang="en-US" sz="1100" spc="-25">
                        <a:latin typeface="Arial"/>
                        <a:cs typeface="Arial"/>
                      </a:endParaRPr>
                    </a:p>
                    <a:p>
                      <a:pPr marL="126364">
                        <a:lnSpc>
                          <a:spcPts val="620"/>
                        </a:lnSpc>
                      </a:pPr>
                      <a:r>
                        <a:rPr sz="1100" spc="-25">
                          <a:latin typeface="Arial"/>
                          <a:cs typeface="Arial"/>
                        </a:rPr>
                        <a:t>SD</a:t>
                      </a:r>
                      <a:endParaRPr sz="1100">
                        <a:latin typeface="Arial"/>
                        <a:cs typeface="Arial"/>
                      </a:endParaRPr>
                    </a:p>
                  </a:txBody>
                  <a:tcPr marL="0" marR="0" marT="0" marB="0"/>
                </a:tc>
                <a:tc>
                  <a:txBody>
                    <a:bodyPr/>
                    <a:lstStyle/>
                    <a:p>
                      <a:pPr marL="13970" algn="ctr">
                        <a:lnSpc>
                          <a:spcPts val="620"/>
                        </a:lnSpc>
                      </a:pPr>
                      <a:endParaRPr lang="en-US" sz="1100">
                        <a:latin typeface="Arial"/>
                        <a:cs typeface="Arial"/>
                      </a:endParaRPr>
                    </a:p>
                    <a:p>
                      <a:pPr marL="13970" algn="ctr">
                        <a:lnSpc>
                          <a:spcPts val="620"/>
                        </a:lnSpc>
                      </a:pPr>
                      <a:r>
                        <a:rPr sz="1100">
                          <a:latin typeface="Arial"/>
                          <a:cs typeface="Arial"/>
                        </a:rPr>
                        <a:t>30</a:t>
                      </a:r>
                      <a:r>
                        <a:rPr sz="1100" spc="-15">
                          <a:latin typeface="Arial"/>
                          <a:cs typeface="Arial"/>
                        </a:rPr>
                        <a:t> </a:t>
                      </a:r>
                      <a:r>
                        <a:rPr sz="1100" spc="-20">
                          <a:latin typeface="Arial"/>
                          <a:cs typeface="Arial"/>
                        </a:rPr>
                        <a:t>(30)</a:t>
                      </a:r>
                      <a:endParaRPr sz="1100">
                        <a:latin typeface="Arial"/>
                        <a:cs typeface="Arial"/>
                      </a:endParaRPr>
                    </a:p>
                  </a:txBody>
                  <a:tcPr marL="0" marR="0" marT="0" marB="0"/>
                </a:tc>
                <a:tc>
                  <a:txBody>
                    <a:bodyPr/>
                    <a:lstStyle/>
                    <a:p>
                      <a:pPr marL="9525" algn="ctr">
                        <a:lnSpc>
                          <a:spcPts val="620"/>
                        </a:lnSpc>
                      </a:pPr>
                      <a:endParaRPr lang="en-US" sz="1100">
                        <a:latin typeface="Arial"/>
                        <a:cs typeface="Arial"/>
                      </a:endParaRPr>
                    </a:p>
                    <a:p>
                      <a:pPr marL="9525" algn="ctr">
                        <a:lnSpc>
                          <a:spcPts val="620"/>
                        </a:lnSpc>
                      </a:pPr>
                      <a:r>
                        <a:rPr sz="1100">
                          <a:latin typeface="Arial"/>
                          <a:cs typeface="Arial"/>
                        </a:rPr>
                        <a:t>27</a:t>
                      </a:r>
                      <a:r>
                        <a:rPr sz="1100" spc="-15">
                          <a:latin typeface="Arial"/>
                          <a:cs typeface="Arial"/>
                        </a:rPr>
                        <a:t> </a:t>
                      </a:r>
                      <a:r>
                        <a:rPr sz="1100" spc="-20">
                          <a:latin typeface="Arial"/>
                          <a:cs typeface="Arial"/>
                        </a:rPr>
                        <a:t>(31)</a:t>
                      </a:r>
                      <a:endParaRPr sz="1100">
                        <a:latin typeface="Arial"/>
                        <a:cs typeface="Arial"/>
                      </a:endParaRPr>
                    </a:p>
                  </a:txBody>
                  <a:tcPr marL="0" marR="0" marT="0" marB="0"/>
                </a:tc>
                <a:extLst>
                  <a:ext uri="{0D108BD9-81ED-4DB2-BD59-A6C34878D82A}">
                    <a16:rowId xmlns:a16="http://schemas.microsoft.com/office/drawing/2014/main" val="10004"/>
                  </a:ext>
                </a:extLst>
              </a:tr>
              <a:tr h="226138">
                <a:tc>
                  <a:txBody>
                    <a:bodyPr/>
                    <a:lstStyle/>
                    <a:p>
                      <a:pPr marL="126364">
                        <a:lnSpc>
                          <a:spcPts val="620"/>
                        </a:lnSpc>
                      </a:pPr>
                      <a:endParaRPr lang="en-US" sz="1100" spc="-25">
                        <a:latin typeface="Arial"/>
                        <a:cs typeface="Arial"/>
                      </a:endParaRPr>
                    </a:p>
                    <a:p>
                      <a:pPr marL="126364">
                        <a:lnSpc>
                          <a:spcPts val="620"/>
                        </a:lnSpc>
                      </a:pPr>
                      <a:r>
                        <a:rPr sz="1100" spc="-25">
                          <a:latin typeface="Arial"/>
                          <a:cs typeface="Arial"/>
                        </a:rPr>
                        <a:t>PD</a:t>
                      </a:r>
                      <a:endParaRPr sz="1100">
                        <a:latin typeface="Arial"/>
                        <a:cs typeface="Arial"/>
                      </a:endParaRPr>
                    </a:p>
                  </a:txBody>
                  <a:tcPr marL="0" marR="0" marT="0" marB="0">
                    <a:solidFill>
                      <a:srgbClr val="E7E7E7"/>
                    </a:solidFill>
                  </a:tcPr>
                </a:tc>
                <a:tc>
                  <a:txBody>
                    <a:bodyPr/>
                    <a:lstStyle/>
                    <a:p>
                      <a:pPr marL="13970" algn="ctr">
                        <a:lnSpc>
                          <a:spcPts val="620"/>
                        </a:lnSpc>
                      </a:pPr>
                      <a:endParaRPr lang="en-US" sz="1100">
                        <a:latin typeface="Arial"/>
                        <a:cs typeface="Arial"/>
                      </a:endParaRPr>
                    </a:p>
                    <a:p>
                      <a:pPr marL="13970" algn="ctr">
                        <a:lnSpc>
                          <a:spcPts val="620"/>
                        </a:lnSpc>
                      </a:pPr>
                      <a:r>
                        <a:rPr sz="1100">
                          <a:latin typeface="Arial"/>
                          <a:cs typeface="Arial"/>
                        </a:rPr>
                        <a:t>20</a:t>
                      </a:r>
                      <a:r>
                        <a:rPr sz="1100" spc="-15">
                          <a:latin typeface="Arial"/>
                          <a:cs typeface="Arial"/>
                        </a:rPr>
                        <a:t> </a:t>
                      </a:r>
                      <a:r>
                        <a:rPr sz="1100" spc="-20">
                          <a:latin typeface="Arial"/>
                          <a:cs typeface="Arial"/>
                        </a:rPr>
                        <a:t>(20)</a:t>
                      </a:r>
                      <a:endParaRPr sz="1100">
                        <a:latin typeface="Arial"/>
                        <a:cs typeface="Arial"/>
                      </a:endParaRPr>
                    </a:p>
                  </a:txBody>
                  <a:tcPr marL="0" marR="0" marT="0" marB="0">
                    <a:solidFill>
                      <a:srgbClr val="E7E7E7"/>
                    </a:solidFill>
                  </a:tcPr>
                </a:tc>
                <a:tc>
                  <a:txBody>
                    <a:bodyPr/>
                    <a:lstStyle/>
                    <a:p>
                      <a:pPr marL="9525" algn="ctr">
                        <a:lnSpc>
                          <a:spcPts val="620"/>
                        </a:lnSpc>
                      </a:pPr>
                      <a:endParaRPr lang="en-US" sz="1100">
                        <a:latin typeface="Arial"/>
                        <a:cs typeface="Arial"/>
                      </a:endParaRPr>
                    </a:p>
                    <a:p>
                      <a:pPr marL="9525" algn="ctr">
                        <a:lnSpc>
                          <a:spcPts val="620"/>
                        </a:lnSpc>
                      </a:pPr>
                      <a:r>
                        <a:rPr sz="1100">
                          <a:latin typeface="Arial"/>
                          <a:cs typeface="Arial"/>
                        </a:rPr>
                        <a:t>13</a:t>
                      </a:r>
                      <a:r>
                        <a:rPr sz="1100" spc="-15">
                          <a:latin typeface="Arial"/>
                          <a:cs typeface="Arial"/>
                        </a:rPr>
                        <a:t> </a:t>
                      </a:r>
                      <a:r>
                        <a:rPr sz="1100" spc="-20">
                          <a:latin typeface="Arial"/>
                          <a:cs typeface="Arial"/>
                        </a:rPr>
                        <a:t>(15)</a:t>
                      </a:r>
                      <a:endParaRPr sz="1100">
                        <a:latin typeface="Arial"/>
                        <a:cs typeface="Arial"/>
                      </a:endParaRPr>
                    </a:p>
                  </a:txBody>
                  <a:tcPr marL="0" marR="0" marT="0" marB="0">
                    <a:solidFill>
                      <a:srgbClr val="E7E7E7"/>
                    </a:solidFill>
                  </a:tcPr>
                </a:tc>
                <a:extLst>
                  <a:ext uri="{0D108BD9-81ED-4DB2-BD59-A6C34878D82A}">
                    <a16:rowId xmlns:a16="http://schemas.microsoft.com/office/drawing/2014/main" val="10005"/>
                  </a:ext>
                </a:extLst>
              </a:tr>
              <a:tr h="227719">
                <a:tc>
                  <a:txBody>
                    <a:bodyPr/>
                    <a:lstStyle/>
                    <a:p>
                      <a:pPr marL="126364">
                        <a:lnSpc>
                          <a:spcPts val="620"/>
                        </a:lnSpc>
                      </a:pPr>
                      <a:endParaRPr lang="en-US" sz="1100">
                        <a:latin typeface="Arial"/>
                        <a:cs typeface="Arial"/>
                      </a:endParaRPr>
                    </a:p>
                    <a:p>
                      <a:pPr marL="126364">
                        <a:lnSpc>
                          <a:spcPts val="620"/>
                        </a:lnSpc>
                      </a:pPr>
                      <a:r>
                        <a:rPr sz="1100">
                          <a:latin typeface="Arial"/>
                          <a:cs typeface="Arial"/>
                        </a:rPr>
                        <a:t>NE/no</a:t>
                      </a:r>
                      <a:r>
                        <a:rPr sz="1100" spc="-15">
                          <a:latin typeface="Arial"/>
                          <a:cs typeface="Arial"/>
                        </a:rPr>
                        <a:t> </a:t>
                      </a:r>
                      <a:r>
                        <a:rPr sz="1100" spc="-10">
                          <a:latin typeface="Arial"/>
                          <a:cs typeface="Arial"/>
                        </a:rPr>
                        <a:t>post-</a:t>
                      </a:r>
                      <a:r>
                        <a:rPr sz="1100">
                          <a:latin typeface="Arial"/>
                          <a:cs typeface="Arial"/>
                        </a:rPr>
                        <a:t>baseline</a:t>
                      </a:r>
                      <a:r>
                        <a:rPr sz="1100" spc="-20">
                          <a:latin typeface="Arial"/>
                          <a:cs typeface="Arial"/>
                        </a:rPr>
                        <a:t> scan</a:t>
                      </a:r>
                      <a:endParaRPr sz="1100">
                        <a:latin typeface="Arial"/>
                        <a:cs typeface="Arial"/>
                      </a:endParaRPr>
                    </a:p>
                  </a:txBody>
                  <a:tcPr marL="0" marR="0" marT="0" marB="0"/>
                </a:tc>
                <a:tc>
                  <a:txBody>
                    <a:bodyPr/>
                    <a:lstStyle/>
                    <a:p>
                      <a:pPr marL="13970" algn="ctr">
                        <a:lnSpc>
                          <a:spcPts val="620"/>
                        </a:lnSpc>
                      </a:pPr>
                      <a:endParaRPr lang="en-US" sz="1100">
                        <a:latin typeface="Arial"/>
                        <a:cs typeface="Arial"/>
                      </a:endParaRPr>
                    </a:p>
                    <a:p>
                      <a:pPr marL="13970" algn="ctr">
                        <a:lnSpc>
                          <a:spcPts val="620"/>
                        </a:lnSpc>
                      </a:pPr>
                      <a:r>
                        <a:rPr sz="1100">
                          <a:latin typeface="Arial"/>
                          <a:cs typeface="Arial"/>
                        </a:rPr>
                        <a:t>10</a:t>
                      </a:r>
                      <a:r>
                        <a:rPr sz="1100" spc="-15">
                          <a:latin typeface="Arial"/>
                          <a:cs typeface="Arial"/>
                        </a:rPr>
                        <a:t> </a:t>
                      </a:r>
                      <a:r>
                        <a:rPr sz="1100" spc="-20">
                          <a:latin typeface="Arial"/>
                          <a:cs typeface="Arial"/>
                        </a:rPr>
                        <a:t>(10)</a:t>
                      </a:r>
                      <a:endParaRPr sz="1100">
                        <a:latin typeface="Arial"/>
                        <a:cs typeface="Arial"/>
                      </a:endParaRPr>
                    </a:p>
                  </a:txBody>
                  <a:tcPr marL="0" marR="0" marT="0" marB="0"/>
                </a:tc>
                <a:tc>
                  <a:txBody>
                    <a:bodyPr/>
                    <a:lstStyle/>
                    <a:p>
                      <a:pPr marL="9525" algn="ctr">
                        <a:lnSpc>
                          <a:spcPts val="620"/>
                        </a:lnSpc>
                      </a:pPr>
                      <a:endParaRPr lang="en-US" sz="1100">
                        <a:latin typeface="Arial"/>
                        <a:cs typeface="Arial"/>
                      </a:endParaRPr>
                    </a:p>
                    <a:p>
                      <a:pPr marL="9525" algn="ctr">
                        <a:lnSpc>
                          <a:spcPts val="620"/>
                        </a:lnSpc>
                      </a:pPr>
                      <a:r>
                        <a:rPr sz="1100">
                          <a:latin typeface="Arial"/>
                          <a:cs typeface="Arial"/>
                        </a:rPr>
                        <a:t>20</a:t>
                      </a:r>
                      <a:r>
                        <a:rPr sz="1100" spc="-15">
                          <a:latin typeface="Arial"/>
                          <a:cs typeface="Arial"/>
                        </a:rPr>
                        <a:t> </a:t>
                      </a:r>
                      <a:r>
                        <a:rPr sz="1100" spc="-20">
                          <a:latin typeface="Arial"/>
                          <a:cs typeface="Arial"/>
                        </a:rPr>
                        <a:t>(23)</a:t>
                      </a:r>
                      <a:endParaRPr sz="1100">
                        <a:latin typeface="Arial"/>
                        <a:cs typeface="Arial"/>
                      </a:endParaRPr>
                    </a:p>
                  </a:txBody>
                  <a:tcPr marL="0" marR="0" marT="0" marB="0"/>
                </a:tc>
                <a:extLst>
                  <a:ext uri="{0D108BD9-81ED-4DB2-BD59-A6C34878D82A}">
                    <a16:rowId xmlns:a16="http://schemas.microsoft.com/office/drawing/2014/main" val="10006"/>
                  </a:ext>
                </a:extLst>
              </a:tr>
              <a:tr h="226138">
                <a:tc>
                  <a:txBody>
                    <a:bodyPr/>
                    <a:lstStyle/>
                    <a:p>
                      <a:pPr marL="36195">
                        <a:lnSpc>
                          <a:spcPts val="620"/>
                        </a:lnSpc>
                      </a:pPr>
                      <a:endParaRPr lang="en-US" sz="1100" spc="-10">
                        <a:latin typeface="Arial"/>
                        <a:cs typeface="Arial"/>
                      </a:endParaRPr>
                    </a:p>
                    <a:p>
                      <a:pPr marL="36195">
                        <a:lnSpc>
                          <a:spcPts val="620"/>
                        </a:lnSpc>
                      </a:pPr>
                      <a:r>
                        <a:rPr sz="1100" spc="-10">
                          <a:latin typeface="Arial"/>
                          <a:cs typeface="Arial"/>
                        </a:rPr>
                        <a:t>Observed</a:t>
                      </a:r>
                      <a:r>
                        <a:rPr sz="1100" spc="-20">
                          <a:latin typeface="Arial"/>
                          <a:cs typeface="Arial"/>
                        </a:rPr>
                        <a:t> </a:t>
                      </a:r>
                      <a:r>
                        <a:rPr sz="1100">
                          <a:latin typeface="Arial"/>
                          <a:cs typeface="Arial"/>
                        </a:rPr>
                        <a:t>DOR</a:t>
                      </a:r>
                      <a:r>
                        <a:rPr sz="1100" spc="-5">
                          <a:latin typeface="Arial"/>
                          <a:cs typeface="Arial"/>
                        </a:rPr>
                        <a:t> </a:t>
                      </a:r>
                      <a:r>
                        <a:rPr sz="1100">
                          <a:latin typeface="Arial"/>
                          <a:cs typeface="Arial"/>
                        </a:rPr>
                        <a:t>≥6 mo,</a:t>
                      </a:r>
                      <a:r>
                        <a:rPr sz="1100" spc="5">
                          <a:latin typeface="Arial"/>
                          <a:cs typeface="Arial"/>
                        </a:rPr>
                        <a:t> </a:t>
                      </a:r>
                      <a:r>
                        <a:rPr sz="1100">
                          <a:latin typeface="Arial"/>
                          <a:cs typeface="Arial"/>
                        </a:rPr>
                        <a:t>n/N</a:t>
                      </a:r>
                      <a:r>
                        <a:rPr sz="1100" spc="-10">
                          <a:latin typeface="Arial"/>
                          <a:cs typeface="Arial"/>
                        </a:rPr>
                        <a:t> </a:t>
                      </a:r>
                      <a:r>
                        <a:rPr sz="1100" spc="-25">
                          <a:latin typeface="Arial"/>
                          <a:cs typeface="Arial"/>
                        </a:rPr>
                        <a:t>(%)</a:t>
                      </a:r>
                      <a:endParaRPr sz="1100">
                        <a:latin typeface="Arial"/>
                        <a:cs typeface="Arial"/>
                      </a:endParaRPr>
                    </a:p>
                  </a:txBody>
                  <a:tcPr marL="0" marR="0" marT="0" marB="0">
                    <a:solidFill>
                      <a:srgbClr val="E7E7E7"/>
                    </a:solidFill>
                  </a:tcPr>
                </a:tc>
                <a:tc>
                  <a:txBody>
                    <a:bodyPr/>
                    <a:lstStyle/>
                    <a:p>
                      <a:pPr marL="13335" algn="ctr">
                        <a:lnSpc>
                          <a:spcPts val="620"/>
                        </a:lnSpc>
                      </a:pPr>
                      <a:endParaRPr lang="en-US" sz="1100">
                        <a:latin typeface="Arial"/>
                        <a:cs typeface="Arial"/>
                      </a:endParaRPr>
                    </a:p>
                    <a:p>
                      <a:pPr marL="13335" algn="ctr">
                        <a:lnSpc>
                          <a:spcPts val="620"/>
                        </a:lnSpc>
                      </a:pPr>
                      <a:r>
                        <a:rPr sz="1100">
                          <a:latin typeface="Arial"/>
                          <a:cs typeface="Arial"/>
                        </a:rPr>
                        <a:t>23/40</a:t>
                      </a:r>
                      <a:r>
                        <a:rPr sz="1100" spc="-30">
                          <a:latin typeface="Arial"/>
                          <a:cs typeface="Arial"/>
                        </a:rPr>
                        <a:t> </a:t>
                      </a:r>
                      <a:r>
                        <a:rPr sz="1100" spc="-20">
                          <a:latin typeface="Arial"/>
                          <a:cs typeface="Arial"/>
                        </a:rPr>
                        <a:t>(58)</a:t>
                      </a:r>
                      <a:endParaRPr sz="1100">
                        <a:latin typeface="Arial"/>
                        <a:cs typeface="Arial"/>
                      </a:endParaRPr>
                    </a:p>
                  </a:txBody>
                  <a:tcPr marL="0" marR="0" marT="0" marB="0">
                    <a:solidFill>
                      <a:srgbClr val="E7E7E7"/>
                    </a:solidFill>
                  </a:tcPr>
                </a:tc>
                <a:tc>
                  <a:txBody>
                    <a:bodyPr/>
                    <a:lstStyle/>
                    <a:p>
                      <a:pPr marL="9525" algn="ctr">
                        <a:lnSpc>
                          <a:spcPts val="620"/>
                        </a:lnSpc>
                      </a:pPr>
                      <a:endParaRPr lang="en-US" sz="1100">
                        <a:latin typeface="Arial"/>
                        <a:cs typeface="Arial"/>
                      </a:endParaRPr>
                    </a:p>
                    <a:p>
                      <a:pPr marL="9525" algn="ctr">
                        <a:lnSpc>
                          <a:spcPts val="620"/>
                        </a:lnSpc>
                      </a:pPr>
                      <a:r>
                        <a:rPr sz="1100">
                          <a:latin typeface="Arial"/>
                          <a:cs typeface="Arial"/>
                        </a:rPr>
                        <a:t>17/28</a:t>
                      </a:r>
                      <a:r>
                        <a:rPr sz="1100" spc="-30">
                          <a:latin typeface="Arial"/>
                          <a:cs typeface="Arial"/>
                        </a:rPr>
                        <a:t> </a:t>
                      </a:r>
                      <a:r>
                        <a:rPr sz="1100" spc="-20">
                          <a:latin typeface="Arial"/>
                          <a:cs typeface="Arial"/>
                        </a:rPr>
                        <a:t>(61)</a:t>
                      </a:r>
                      <a:endParaRPr sz="1100">
                        <a:latin typeface="Arial"/>
                        <a:cs typeface="Arial"/>
                      </a:endParaRPr>
                    </a:p>
                  </a:txBody>
                  <a:tcPr marL="0" marR="0" marT="0" marB="0">
                    <a:solidFill>
                      <a:srgbClr val="E7E7E7"/>
                    </a:solidFill>
                  </a:tcPr>
                </a:tc>
                <a:extLst>
                  <a:ext uri="{0D108BD9-81ED-4DB2-BD59-A6C34878D82A}">
                    <a16:rowId xmlns:a16="http://schemas.microsoft.com/office/drawing/2014/main" val="10007"/>
                  </a:ext>
                </a:extLst>
              </a:tr>
              <a:tr h="227719">
                <a:tc>
                  <a:txBody>
                    <a:bodyPr/>
                    <a:lstStyle/>
                    <a:p>
                      <a:pPr marL="36195">
                        <a:lnSpc>
                          <a:spcPts val="620"/>
                        </a:lnSpc>
                      </a:pPr>
                      <a:endParaRPr lang="en-US" sz="1100">
                        <a:latin typeface="Arial"/>
                        <a:cs typeface="Arial"/>
                      </a:endParaRPr>
                    </a:p>
                    <a:p>
                      <a:pPr marL="36195">
                        <a:lnSpc>
                          <a:spcPts val="620"/>
                        </a:lnSpc>
                      </a:pPr>
                      <a:r>
                        <a:rPr sz="1100">
                          <a:latin typeface="Arial"/>
                          <a:cs typeface="Arial"/>
                        </a:rPr>
                        <a:t>DCR,</a:t>
                      </a:r>
                      <a:r>
                        <a:rPr sz="1100" spc="-20">
                          <a:latin typeface="Arial"/>
                          <a:cs typeface="Arial"/>
                        </a:rPr>
                        <a:t> </a:t>
                      </a:r>
                      <a:r>
                        <a:rPr sz="1100">
                          <a:latin typeface="Arial"/>
                          <a:cs typeface="Arial"/>
                        </a:rPr>
                        <a:t>n</a:t>
                      </a:r>
                      <a:r>
                        <a:rPr sz="1100" spc="-15">
                          <a:latin typeface="Arial"/>
                          <a:cs typeface="Arial"/>
                        </a:rPr>
                        <a:t> </a:t>
                      </a:r>
                      <a:r>
                        <a:rPr sz="1100">
                          <a:latin typeface="Arial"/>
                          <a:cs typeface="Arial"/>
                        </a:rPr>
                        <a:t>(%)</a:t>
                      </a:r>
                      <a:r>
                        <a:rPr sz="1100" spc="-15">
                          <a:latin typeface="Arial"/>
                          <a:cs typeface="Arial"/>
                        </a:rPr>
                        <a:t> </a:t>
                      </a:r>
                      <a:r>
                        <a:rPr sz="1100">
                          <a:latin typeface="Arial"/>
                          <a:cs typeface="Arial"/>
                        </a:rPr>
                        <a:t>(95%</a:t>
                      </a:r>
                      <a:r>
                        <a:rPr sz="1100" spc="-25">
                          <a:latin typeface="Arial"/>
                          <a:cs typeface="Arial"/>
                        </a:rPr>
                        <a:t> CI)</a:t>
                      </a:r>
                      <a:endParaRPr sz="1100">
                        <a:latin typeface="Arial"/>
                        <a:cs typeface="Arial"/>
                      </a:endParaRPr>
                    </a:p>
                  </a:txBody>
                  <a:tcPr marL="0" marR="0" marT="0" marB="0"/>
                </a:tc>
                <a:tc>
                  <a:txBody>
                    <a:bodyPr/>
                    <a:lstStyle/>
                    <a:p>
                      <a:pPr marL="14604" algn="ctr">
                        <a:lnSpc>
                          <a:spcPts val="620"/>
                        </a:lnSpc>
                      </a:pPr>
                      <a:endParaRPr lang="en-US" sz="1100">
                        <a:latin typeface="Arial"/>
                        <a:cs typeface="Arial"/>
                      </a:endParaRPr>
                    </a:p>
                    <a:p>
                      <a:pPr marL="14604" algn="ctr">
                        <a:lnSpc>
                          <a:spcPts val="620"/>
                        </a:lnSpc>
                      </a:pPr>
                      <a:r>
                        <a:rPr sz="1100">
                          <a:latin typeface="Arial"/>
                          <a:cs typeface="Arial"/>
                        </a:rPr>
                        <a:t>70 (70)</a:t>
                      </a:r>
                      <a:r>
                        <a:rPr sz="1100" spc="-10">
                          <a:latin typeface="Arial"/>
                          <a:cs typeface="Arial"/>
                        </a:rPr>
                        <a:t> (60-</a:t>
                      </a:r>
                      <a:r>
                        <a:rPr sz="1100" spc="-25">
                          <a:latin typeface="Arial"/>
                          <a:cs typeface="Arial"/>
                        </a:rPr>
                        <a:t>79)</a:t>
                      </a:r>
                      <a:endParaRPr sz="1100">
                        <a:latin typeface="Arial"/>
                        <a:cs typeface="Arial"/>
                      </a:endParaRPr>
                    </a:p>
                  </a:txBody>
                  <a:tcPr marL="0" marR="0" marT="0" marB="0"/>
                </a:tc>
                <a:tc>
                  <a:txBody>
                    <a:bodyPr/>
                    <a:lstStyle/>
                    <a:p>
                      <a:pPr marL="10160" algn="ctr">
                        <a:lnSpc>
                          <a:spcPts val="620"/>
                        </a:lnSpc>
                      </a:pPr>
                      <a:endParaRPr lang="en-US" sz="1100">
                        <a:latin typeface="Arial"/>
                        <a:cs typeface="Arial"/>
                      </a:endParaRPr>
                    </a:p>
                    <a:p>
                      <a:pPr marL="10160" algn="ctr">
                        <a:lnSpc>
                          <a:spcPts val="620"/>
                        </a:lnSpc>
                      </a:pPr>
                      <a:r>
                        <a:rPr sz="1100">
                          <a:latin typeface="Arial"/>
                          <a:cs typeface="Arial"/>
                        </a:rPr>
                        <a:t>55</a:t>
                      </a:r>
                      <a:r>
                        <a:rPr sz="1100" spc="5">
                          <a:latin typeface="Arial"/>
                          <a:cs typeface="Arial"/>
                        </a:rPr>
                        <a:t> </a:t>
                      </a:r>
                      <a:r>
                        <a:rPr sz="1100">
                          <a:latin typeface="Arial"/>
                          <a:cs typeface="Arial"/>
                        </a:rPr>
                        <a:t>(63)</a:t>
                      </a:r>
                      <a:r>
                        <a:rPr sz="1100" spc="-10">
                          <a:latin typeface="Arial"/>
                          <a:cs typeface="Arial"/>
                        </a:rPr>
                        <a:t> (52-</a:t>
                      </a:r>
                      <a:r>
                        <a:rPr sz="1100" spc="-25">
                          <a:latin typeface="Arial"/>
                          <a:cs typeface="Arial"/>
                        </a:rPr>
                        <a:t>73)</a:t>
                      </a:r>
                      <a:endParaRPr sz="1100">
                        <a:latin typeface="Arial"/>
                        <a:cs typeface="Arial"/>
                      </a:endParaRPr>
                    </a:p>
                  </a:txBody>
                  <a:tcPr marL="0" marR="0" marT="0" marB="0"/>
                </a:tc>
                <a:extLst>
                  <a:ext uri="{0D108BD9-81ED-4DB2-BD59-A6C34878D82A}">
                    <a16:rowId xmlns:a16="http://schemas.microsoft.com/office/drawing/2014/main" val="10008"/>
                  </a:ext>
                </a:extLst>
              </a:tr>
              <a:tr h="227719">
                <a:tc>
                  <a:txBody>
                    <a:bodyPr/>
                    <a:lstStyle/>
                    <a:p>
                      <a:pPr marL="36195">
                        <a:lnSpc>
                          <a:spcPts val="620"/>
                        </a:lnSpc>
                      </a:pPr>
                      <a:endParaRPr lang="en-US" sz="1100">
                        <a:latin typeface="Arial"/>
                        <a:cs typeface="Arial"/>
                      </a:endParaRPr>
                    </a:p>
                    <a:p>
                      <a:pPr marL="36195">
                        <a:lnSpc>
                          <a:spcPts val="620"/>
                        </a:lnSpc>
                      </a:pPr>
                      <a:r>
                        <a:rPr sz="1100">
                          <a:latin typeface="Arial"/>
                          <a:cs typeface="Arial"/>
                        </a:rPr>
                        <a:t>Median</a:t>
                      </a:r>
                      <a:r>
                        <a:rPr sz="1100" spc="-25">
                          <a:latin typeface="Arial"/>
                          <a:cs typeface="Arial"/>
                        </a:rPr>
                        <a:t> </a:t>
                      </a:r>
                      <a:r>
                        <a:rPr sz="1100">
                          <a:latin typeface="Arial"/>
                          <a:cs typeface="Arial"/>
                        </a:rPr>
                        <a:t>PFS,</a:t>
                      </a:r>
                      <a:r>
                        <a:rPr sz="1100" spc="-30">
                          <a:latin typeface="Arial"/>
                          <a:cs typeface="Arial"/>
                        </a:rPr>
                        <a:t> </a:t>
                      </a:r>
                      <a:r>
                        <a:rPr sz="1100">
                          <a:latin typeface="Arial"/>
                          <a:cs typeface="Arial"/>
                        </a:rPr>
                        <a:t>mo</a:t>
                      </a:r>
                      <a:r>
                        <a:rPr sz="1100" spc="-10">
                          <a:latin typeface="Arial"/>
                          <a:cs typeface="Arial"/>
                        </a:rPr>
                        <a:t> </a:t>
                      </a:r>
                      <a:r>
                        <a:rPr sz="1100">
                          <a:latin typeface="Arial"/>
                          <a:cs typeface="Arial"/>
                        </a:rPr>
                        <a:t>(95%</a:t>
                      </a:r>
                      <a:r>
                        <a:rPr sz="1100" spc="-15">
                          <a:latin typeface="Arial"/>
                          <a:cs typeface="Arial"/>
                        </a:rPr>
                        <a:t> </a:t>
                      </a:r>
                      <a:r>
                        <a:rPr sz="1100" spc="-25">
                          <a:latin typeface="Arial"/>
                          <a:cs typeface="Arial"/>
                        </a:rPr>
                        <a:t>CI)</a:t>
                      </a:r>
                      <a:endParaRPr sz="1100">
                        <a:latin typeface="Arial"/>
                        <a:cs typeface="Arial"/>
                      </a:endParaRPr>
                    </a:p>
                  </a:txBody>
                  <a:tcPr marL="0" marR="0" marT="0" marB="0">
                    <a:solidFill>
                      <a:srgbClr val="E7E7E7"/>
                    </a:solidFill>
                  </a:tcPr>
                </a:tc>
                <a:tc>
                  <a:txBody>
                    <a:bodyPr/>
                    <a:lstStyle/>
                    <a:p>
                      <a:pPr marL="229870" algn="ctr">
                        <a:lnSpc>
                          <a:spcPts val="620"/>
                        </a:lnSpc>
                      </a:pPr>
                      <a:endParaRPr lang="en-US" sz="1100">
                        <a:latin typeface="Arial"/>
                        <a:cs typeface="Arial"/>
                      </a:endParaRPr>
                    </a:p>
                    <a:p>
                      <a:pPr marL="229870" algn="ctr">
                        <a:lnSpc>
                          <a:spcPts val="620"/>
                        </a:lnSpc>
                      </a:pPr>
                      <a:r>
                        <a:rPr sz="1100">
                          <a:latin typeface="Arial"/>
                          <a:cs typeface="Arial"/>
                        </a:rPr>
                        <a:t>4.9</a:t>
                      </a:r>
                      <a:r>
                        <a:rPr sz="1100" spc="15">
                          <a:latin typeface="Arial"/>
                          <a:cs typeface="Arial"/>
                        </a:rPr>
                        <a:t> </a:t>
                      </a:r>
                      <a:r>
                        <a:rPr sz="1100" spc="-10">
                          <a:latin typeface="Arial"/>
                          <a:cs typeface="Arial"/>
                        </a:rPr>
                        <a:t>(2.9-</a:t>
                      </a:r>
                      <a:r>
                        <a:rPr sz="1100" spc="-25">
                          <a:latin typeface="Arial"/>
                          <a:cs typeface="Arial"/>
                        </a:rPr>
                        <a:t>67)</a:t>
                      </a:r>
                      <a:endParaRPr sz="1100">
                        <a:latin typeface="Arial"/>
                        <a:cs typeface="Arial"/>
                      </a:endParaRPr>
                    </a:p>
                  </a:txBody>
                  <a:tcPr marL="0" marR="0" marT="0" marB="0">
                    <a:solidFill>
                      <a:srgbClr val="E7E7E7"/>
                    </a:solidFill>
                  </a:tcPr>
                </a:tc>
                <a:tc>
                  <a:txBody>
                    <a:bodyPr/>
                    <a:lstStyle/>
                    <a:p>
                      <a:pPr marL="226695" algn="ctr">
                        <a:lnSpc>
                          <a:spcPts val="620"/>
                        </a:lnSpc>
                      </a:pPr>
                      <a:endParaRPr lang="en-US" sz="1100">
                        <a:latin typeface="Arial"/>
                        <a:cs typeface="Arial"/>
                      </a:endParaRPr>
                    </a:p>
                    <a:p>
                      <a:pPr marL="226695" algn="ctr">
                        <a:lnSpc>
                          <a:spcPts val="620"/>
                        </a:lnSpc>
                      </a:pPr>
                      <a:r>
                        <a:rPr sz="1100">
                          <a:latin typeface="Arial"/>
                          <a:cs typeface="Arial"/>
                        </a:rPr>
                        <a:t>3.9</a:t>
                      </a:r>
                      <a:r>
                        <a:rPr sz="1100" spc="15">
                          <a:latin typeface="Arial"/>
                          <a:cs typeface="Arial"/>
                        </a:rPr>
                        <a:t> </a:t>
                      </a:r>
                      <a:r>
                        <a:rPr sz="1100" spc="-10">
                          <a:latin typeface="Arial"/>
                          <a:cs typeface="Arial"/>
                        </a:rPr>
                        <a:t>(2.6-</a:t>
                      </a:r>
                      <a:r>
                        <a:rPr sz="1100" spc="-20">
                          <a:latin typeface="Arial"/>
                          <a:cs typeface="Arial"/>
                        </a:rPr>
                        <a:t>4.4)</a:t>
                      </a:r>
                      <a:endParaRPr sz="1100">
                        <a:latin typeface="Arial"/>
                        <a:cs typeface="Arial"/>
                      </a:endParaRPr>
                    </a:p>
                  </a:txBody>
                  <a:tcPr marL="0" marR="0" marT="0" marB="0">
                    <a:solidFill>
                      <a:srgbClr val="E7E7E7"/>
                    </a:solidFill>
                  </a:tcPr>
                </a:tc>
                <a:extLst>
                  <a:ext uri="{0D108BD9-81ED-4DB2-BD59-A6C34878D82A}">
                    <a16:rowId xmlns:a16="http://schemas.microsoft.com/office/drawing/2014/main" val="10009"/>
                  </a:ext>
                </a:extLst>
              </a:tr>
              <a:tr h="226138">
                <a:tc>
                  <a:txBody>
                    <a:bodyPr/>
                    <a:lstStyle/>
                    <a:p>
                      <a:pPr marL="36195">
                        <a:lnSpc>
                          <a:spcPts val="625"/>
                        </a:lnSpc>
                      </a:pPr>
                      <a:endParaRPr lang="en-US" sz="1100">
                        <a:latin typeface="Arial"/>
                        <a:cs typeface="Arial"/>
                      </a:endParaRPr>
                    </a:p>
                    <a:p>
                      <a:pPr marL="36195">
                        <a:lnSpc>
                          <a:spcPts val="625"/>
                        </a:lnSpc>
                      </a:pPr>
                      <a:r>
                        <a:rPr sz="1100">
                          <a:latin typeface="Arial"/>
                          <a:cs typeface="Arial"/>
                        </a:rPr>
                        <a:t>Median</a:t>
                      </a:r>
                      <a:r>
                        <a:rPr sz="1100" spc="-25">
                          <a:latin typeface="Arial"/>
                          <a:cs typeface="Arial"/>
                        </a:rPr>
                        <a:t> </a:t>
                      </a:r>
                      <a:r>
                        <a:rPr sz="1100">
                          <a:latin typeface="Arial"/>
                          <a:cs typeface="Arial"/>
                        </a:rPr>
                        <a:t>OS,</a:t>
                      </a:r>
                      <a:r>
                        <a:rPr sz="1100" spc="-30">
                          <a:latin typeface="Arial"/>
                          <a:cs typeface="Arial"/>
                        </a:rPr>
                        <a:t> </a:t>
                      </a:r>
                      <a:r>
                        <a:rPr sz="1100">
                          <a:latin typeface="Arial"/>
                          <a:cs typeface="Arial"/>
                        </a:rPr>
                        <a:t>mo</a:t>
                      </a:r>
                      <a:r>
                        <a:rPr sz="1100" spc="-10">
                          <a:latin typeface="Arial"/>
                          <a:cs typeface="Arial"/>
                        </a:rPr>
                        <a:t> </a:t>
                      </a:r>
                      <a:r>
                        <a:rPr sz="1100">
                          <a:latin typeface="Arial"/>
                          <a:cs typeface="Arial"/>
                        </a:rPr>
                        <a:t>(95%</a:t>
                      </a:r>
                      <a:r>
                        <a:rPr sz="1100" spc="-15">
                          <a:latin typeface="Arial"/>
                          <a:cs typeface="Arial"/>
                        </a:rPr>
                        <a:t> </a:t>
                      </a:r>
                      <a:r>
                        <a:rPr sz="1100" spc="-25">
                          <a:latin typeface="Arial"/>
                          <a:cs typeface="Arial"/>
                        </a:rPr>
                        <a:t>CI)</a:t>
                      </a:r>
                      <a:endParaRPr sz="1100">
                        <a:latin typeface="Arial"/>
                        <a:cs typeface="Arial"/>
                      </a:endParaRPr>
                    </a:p>
                  </a:txBody>
                  <a:tcPr marL="0" marR="0" marT="0" marB="0"/>
                </a:tc>
                <a:tc>
                  <a:txBody>
                    <a:bodyPr/>
                    <a:lstStyle/>
                    <a:p>
                      <a:pPr marL="177800" algn="ctr">
                        <a:lnSpc>
                          <a:spcPts val="625"/>
                        </a:lnSpc>
                      </a:pPr>
                      <a:endParaRPr lang="en-US" sz="1100">
                        <a:latin typeface="Arial"/>
                        <a:cs typeface="Arial"/>
                      </a:endParaRPr>
                    </a:p>
                    <a:p>
                      <a:pPr marL="177800" algn="ctr">
                        <a:lnSpc>
                          <a:spcPts val="625"/>
                        </a:lnSpc>
                      </a:pPr>
                      <a:r>
                        <a:rPr sz="1100">
                          <a:latin typeface="Arial"/>
                          <a:cs typeface="Arial"/>
                        </a:rPr>
                        <a:t>14.3</a:t>
                      </a:r>
                      <a:r>
                        <a:rPr sz="1100" spc="10">
                          <a:latin typeface="Arial"/>
                          <a:cs typeface="Arial"/>
                        </a:rPr>
                        <a:t> </a:t>
                      </a:r>
                      <a:r>
                        <a:rPr sz="1100" spc="-10">
                          <a:latin typeface="Arial"/>
                          <a:cs typeface="Arial"/>
                        </a:rPr>
                        <a:t>(10.8-</a:t>
                      </a:r>
                      <a:r>
                        <a:rPr sz="1100" spc="-25">
                          <a:latin typeface="Arial"/>
                          <a:cs typeface="Arial"/>
                        </a:rPr>
                        <a:t>NE)</a:t>
                      </a:r>
                      <a:endParaRPr sz="1100">
                        <a:latin typeface="Arial"/>
                        <a:cs typeface="Arial"/>
                      </a:endParaRPr>
                    </a:p>
                  </a:txBody>
                  <a:tcPr marL="0" marR="0" marT="0" marB="0"/>
                </a:tc>
                <a:tc>
                  <a:txBody>
                    <a:bodyPr/>
                    <a:lstStyle/>
                    <a:p>
                      <a:pPr marL="11430" algn="ctr">
                        <a:lnSpc>
                          <a:spcPts val="625"/>
                        </a:lnSpc>
                      </a:pPr>
                      <a:endParaRPr lang="en-US" sz="1100">
                        <a:latin typeface="Arial"/>
                        <a:cs typeface="Arial"/>
                      </a:endParaRPr>
                    </a:p>
                    <a:p>
                      <a:pPr marL="11430" algn="ctr">
                        <a:lnSpc>
                          <a:spcPts val="625"/>
                        </a:lnSpc>
                      </a:pPr>
                      <a:r>
                        <a:rPr sz="1100">
                          <a:latin typeface="Arial"/>
                          <a:cs typeface="Arial"/>
                        </a:rPr>
                        <a:t>NE</a:t>
                      </a:r>
                      <a:r>
                        <a:rPr sz="1100" spc="20">
                          <a:latin typeface="Arial"/>
                          <a:cs typeface="Arial"/>
                        </a:rPr>
                        <a:t> </a:t>
                      </a:r>
                      <a:r>
                        <a:rPr sz="1100" spc="-10">
                          <a:latin typeface="Arial"/>
                          <a:cs typeface="Arial"/>
                        </a:rPr>
                        <a:t>(12.4-</a:t>
                      </a:r>
                      <a:r>
                        <a:rPr sz="1100" spc="-25">
                          <a:latin typeface="Arial"/>
                          <a:cs typeface="Arial"/>
                        </a:rPr>
                        <a:t>NE)</a:t>
                      </a:r>
                      <a:endParaRPr sz="1100">
                        <a:latin typeface="Arial"/>
                        <a:cs typeface="Arial"/>
                      </a:endParaRPr>
                    </a:p>
                  </a:txBody>
                  <a:tcPr marL="0" marR="0" marT="0" marB="0"/>
                </a:tc>
                <a:extLst>
                  <a:ext uri="{0D108BD9-81ED-4DB2-BD59-A6C34878D82A}">
                    <a16:rowId xmlns:a16="http://schemas.microsoft.com/office/drawing/2014/main" val="10010"/>
                  </a:ext>
                </a:extLst>
              </a:tr>
            </a:tbl>
          </a:graphicData>
        </a:graphic>
      </p:graphicFrame>
      <p:sp>
        <p:nvSpPr>
          <p:cNvPr id="3" name="Text Box 4">
            <a:extLst>
              <a:ext uri="{FF2B5EF4-FFF2-40B4-BE49-F238E27FC236}">
                <a16:creationId xmlns:a16="http://schemas.microsoft.com/office/drawing/2014/main" id="{AF8917A3-6669-3E47-4A7F-10339F157397}"/>
              </a:ext>
            </a:extLst>
          </p:cNvPr>
          <p:cNvSpPr txBox="1">
            <a:spLocks noChangeArrowheads="1"/>
          </p:cNvSpPr>
          <p:nvPr/>
        </p:nvSpPr>
        <p:spPr bwMode="auto">
          <a:xfrm>
            <a:off x="4191112" y="4575100"/>
            <a:ext cx="6154173" cy="119392"/>
          </a:xfrm>
          <a:prstGeom prst="rect">
            <a:avLst/>
          </a:prstGeom>
          <a:noFill/>
          <a:ln w="9525">
            <a:noFill/>
            <a:miter lim="800000"/>
            <a:headEnd/>
            <a:tailEnd/>
          </a:ln>
        </p:spPr>
        <p:txBody>
          <a:bodyPr lIns="0" tIns="0" rIns="0" bIns="0">
            <a:spAutoFit/>
          </a:bodyPr>
          <a:lstStyle/>
          <a:p>
            <a:pPr eaLnBrk="1">
              <a:lnSpc>
                <a:spcPct val="97000"/>
              </a:lnSpc>
              <a:buClr>
                <a:srgbClr val="FFFFFF"/>
              </a:buClr>
              <a:buSzPct val="45000"/>
              <a:buFont typeface="StarSymbol" charset="0"/>
              <a:buNone/>
              <a:tabLst>
                <a:tab pos="723900" algn="l"/>
                <a:tab pos="1447800" algn="l"/>
                <a:tab pos="2171700" algn="l"/>
                <a:tab pos="2895600" algn="l"/>
                <a:tab pos="3619500" algn="l"/>
              </a:tabLst>
            </a:pPr>
            <a:r>
              <a:rPr lang="en-GB" sz="800" err="1">
                <a:latin typeface="Arial" charset="0"/>
              </a:rPr>
              <a:t>Ahn</a:t>
            </a:r>
            <a:r>
              <a:rPr lang="en-GB" sz="800">
                <a:latin typeface="Arial" charset="0"/>
              </a:rPr>
              <a:t> M-J et al. N </a:t>
            </a:r>
            <a:r>
              <a:rPr lang="en-GB" sz="800" err="1">
                <a:latin typeface="Arial" charset="0"/>
              </a:rPr>
              <a:t>Engl</a:t>
            </a:r>
            <a:r>
              <a:rPr lang="en-GB" sz="800">
                <a:latin typeface="Arial" charset="0"/>
              </a:rPr>
              <a:t> J Med2023;389:2063-2075</a:t>
            </a:r>
          </a:p>
        </p:txBody>
      </p:sp>
    </p:spTree>
    <p:extLst>
      <p:ext uri="{BB962C8B-B14F-4D97-AF65-F5344CB8AC3E}">
        <p14:creationId xmlns:p14="http://schemas.microsoft.com/office/powerpoint/2010/main" val="33229640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3">
            <a:extLst>
              <a:ext uri="{FF2B5EF4-FFF2-40B4-BE49-F238E27FC236}">
                <a16:creationId xmlns:a16="http://schemas.microsoft.com/office/drawing/2014/main" id="{28F033C0-BA90-05E1-31C4-616BC2956808}"/>
              </a:ext>
            </a:extLst>
          </p:cNvPr>
          <p:cNvPicPr/>
          <p:nvPr/>
        </p:nvPicPr>
        <p:blipFill rotWithShape="1">
          <a:blip r:embed="rId2" cstate="print"/>
          <a:srcRect t="322" b="-1"/>
          <a:stretch/>
        </p:blipFill>
        <p:spPr>
          <a:xfrm>
            <a:off x="321340" y="1309185"/>
            <a:ext cx="4250660" cy="2599729"/>
          </a:xfrm>
          <a:prstGeom prst="rect">
            <a:avLst/>
          </a:prstGeom>
        </p:spPr>
      </p:pic>
      <p:pic>
        <p:nvPicPr>
          <p:cNvPr id="10" name="object 22">
            <a:extLst>
              <a:ext uri="{FF2B5EF4-FFF2-40B4-BE49-F238E27FC236}">
                <a16:creationId xmlns:a16="http://schemas.microsoft.com/office/drawing/2014/main" id="{3F3AD7AD-71BD-CC27-16F8-C20A2DF3478E}"/>
              </a:ext>
            </a:extLst>
          </p:cNvPr>
          <p:cNvPicPr/>
          <p:nvPr/>
        </p:nvPicPr>
        <p:blipFill>
          <a:blip r:embed="rId3" cstate="print"/>
          <a:stretch>
            <a:fillRect/>
          </a:stretch>
        </p:blipFill>
        <p:spPr>
          <a:xfrm>
            <a:off x="4892464" y="1364056"/>
            <a:ext cx="4101065" cy="2489988"/>
          </a:xfrm>
          <a:prstGeom prst="rect">
            <a:avLst/>
          </a:prstGeom>
        </p:spPr>
      </p:pic>
      <p:sp>
        <p:nvSpPr>
          <p:cNvPr id="11" name="TextBox 10">
            <a:extLst>
              <a:ext uri="{FF2B5EF4-FFF2-40B4-BE49-F238E27FC236}">
                <a16:creationId xmlns:a16="http://schemas.microsoft.com/office/drawing/2014/main" id="{E7346AB7-1CDD-4FFD-F229-D2D42E2669E5}"/>
              </a:ext>
            </a:extLst>
          </p:cNvPr>
          <p:cNvSpPr txBox="1"/>
          <p:nvPr/>
        </p:nvSpPr>
        <p:spPr>
          <a:xfrm>
            <a:off x="1606610" y="907354"/>
            <a:ext cx="2542684" cy="338554"/>
          </a:xfrm>
          <a:prstGeom prst="rect">
            <a:avLst/>
          </a:prstGeom>
          <a:noFill/>
        </p:spPr>
        <p:txBody>
          <a:bodyPr wrap="none" rtlCol="0">
            <a:spAutoFit/>
          </a:bodyPr>
          <a:lstStyle/>
          <a:p>
            <a:r>
              <a:rPr lang="en-US" sz="1600">
                <a:solidFill>
                  <a:srgbClr val="003767"/>
                </a:solidFill>
              </a:rPr>
              <a:t>Progression Free Survival</a:t>
            </a:r>
          </a:p>
        </p:txBody>
      </p:sp>
      <p:sp>
        <p:nvSpPr>
          <p:cNvPr id="2" name="TextBox 1">
            <a:extLst>
              <a:ext uri="{FF2B5EF4-FFF2-40B4-BE49-F238E27FC236}">
                <a16:creationId xmlns:a16="http://schemas.microsoft.com/office/drawing/2014/main" id="{A136AF85-206B-C26F-AFA0-9BBCA73A2C0E}"/>
              </a:ext>
            </a:extLst>
          </p:cNvPr>
          <p:cNvSpPr txBox="1"/>
          <p:nvPr/>
        </p:nvSpPr>
        <p:spPr>
          <a:xfrm>
            <a:off x="5671654" y="915761"/>
            <a:ext cx="1619354" cy="338554"/>
          </a:xfrm>
          <a:prstGeom prst="rect">
            <a:avLst/>
          </a:prstGeom>
          <a:noFill/>
        </p:spPr>
        <p:txBody>
          <a:bodyPr wrap="none" rtlCol="0">
            <a:spAutoFit/>
          </a:bodyPr>
          <a:lstStyle/>
          <a:p>
            <a:r>
              <a:rPr lang="en-US" sz="1600">
                <a:solidFill>
                  <a:srgbClr val="003767"/>
                </a:solidFill>
              </a:rPr>
              <a:t>Overall Survival</a:t>
            </a:r>
          </a:p>
        </p:txBody>
      </p:sp>
      <p:sp>
        <p:nvSpPr>
          <p:cNvPr id="8" name="Title 49">
            <a:extLst>
              <a:ext uri="{FF2B5EF4-FFF2-40B4-BE49-F238E27FC236}">
                <a16:creationId xmlns:a16="http://schemas.microsoft.com/office/drawing/2014/main" id="{842252A5-EFB4-9171-B75E-51159514223F}"/>
              </a:ext>
            </a:extLst>
          </p:cNvPr>
          <p:cNvSpPr>
            <a:spLocks noGrp="1"/>
          </p:cNvSpPr>
          <p:nvPr>
            <p:ph type="title"/>
          </p:nvPr>
        </p:nvSpPr>
        <p:spPr/>
        <p:txBody>
          <a:bodyPr/>
          <a:lstStyle/>
          <a:p>
            <a:r>
              <a:rPr lang="en-US" sz="3200" b="1">
                <a:solidFill>
                  <a:srgbClr val="003767"/>
                </a:solidFill>
              </a:rPr>
              <a:t>Efficacy Data</a:t>
            </a:r>
          </a:p>
        </p:txBody>
      </p:sp>
    </p:spTree>
    <p:extLst>
      <p:ext uri="{BB962C8B-B14F-4D97-AF65-F5344CB8AC3E}">
        <p14:creationId xmlns:p14="http://schemas.microsoft.com/office/powerpoint/2010/main" val="4375595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08279" y="924527"/>
            <a:ext cx="8729980" cy="659796"/>
          </a:xfrm>
          <a:prstGeom prst="rect">
            <a:avLst/>
          </a:prstGeom>
        </p:spPr>
        <p:txBody>
          <a:bodyPr vert="horz" wrap="square" lIns="0" tIns="13335" rIns="0" bIns="0" rtlCol="0">
            <a:spAutoFit/>
          </a:bodyPr>
          <a:lstStyle/>
          <a:p>
            <a:pPr marL="299085" marR="5080" indent="-287020">
              <a:buChar char="•"/>
              <a:tabLst>
                <a:tab pos="299085" algn="l"/>
              </a:tabLst>
            </a:pPr>
            <a:r>
              <a:rPr sz="1400">
                <a:latin typeface="Arial"/>
                <a:cs typeface="Arial"/>
              </a:rPr>
              <a:t>Most</a:t>
            </a:r>
            <a:r>
              <a:rPr sz="1400" spc="-45">
                <a:latin typeface="Arial"/>
                <a:cs typeface="Arial"/>
              </a:rPr>
              <a:t> </a:t>
            </a:r>
            <a:r>
              <a:rPr sz="1400">
                <a:latin typeface="Arial"/>
                <a:cs typeface="Arial"/>
              </a:rPr>
              <a:t>common</a:t>
            </a:r>
            <a:r>
              <a:rPr sz="1400" spc="-70">
                <a:latin typeface="Arial"/>
                <a:cs typeface="Arial"/>
              </a:rPr>
              <a:t> </a:t>
            </a:r>
            <a:r>
              <a:rPr sz="1400">
                <a:latin typeface="Arial"/>
                <a:cs typeface="Arial"/>
              </a:rPr>
              <a:t>AE</a:t>
            </a:r>
            <a:r>
              <a:rPr sz="1400" spc="-15">
                <a:latin typeface="Arial"/>
                <a:cs typeface="Arial"/>
              </a:rPr>
              <a:t> </a:t>
            </a:r>
            <a:r>
              <a:rPr sz="1400">
                <a:latin typeface="Arial"/>
                <a:cs typeface="Arial"/>
              </a:rPr>
              <a:t>was</a:t>
            </a:r>
            <a:r>
              <a:rPr sz="1400" spc="-5">
                <a:latin typeface="Arial"/>
                <a:cs typeface="Arial"/>
              </a:rPr>
              <a:t> </a:t>
            </a:r>
            <a:r>
              <a:rPr sz="1400">
                <a:latin typeface="Arial"/>
                <a:cs typeface="Arial"/>
              </a:rPr>
              <a:t>CRS,</a:t>
            </a:r>
            <a:r>
              <a:rPr sz="1400" spc="-15">
                <a:latin typeface="Arial"/>
                <a:cs typeface="Arial"/>
              </a:rPr>
              <a:t> </a:t>
            </a:r>
            <a:r>
              <a:rPr sz="1400">
                <a:latin typeface="Arial"/>
                <a:cs typeface="Arial"/>
              </a:rPr>
              <a:t>which</a:t>
            </a:r>
            <a:r>
              <a:rPr sz="1400" spc="-25">
                <a:latin typeface="Arial"/>
                <a:cs typeface="Arial"/>
              </a:rPr>
              <a:t> </a:t>
            </a:r>
            <a:r>
              <a:rPr sz="1400">
                <a:latin typeface="Arial"/>
                <a:cs typeface="Arial"/>
              </a:rPr>
              <a:t>primarily</a:t>
            </a:r>
            <a:r>
              <a:rPr sz="1400" spc="-40">
                <a:latin typeface="Arial"/>
                <a:cs typeface="Arial"/>
              </a:rPr>
              <a:t> </a:t>
            </a:r>
            <a:r>
              <a:rPr sz="1400">
                <a:latin typeface="Arial"/>
                <a:cs typeface="Arial"/>
              </a:rPr>
              <a:t>occurred</a:t>
            </a:r>
            <a:r>
              <a:rPr sz="1400" spc="-55">
                <a:latin typeface="Arial"/>
                <a:cs typeface="Arial"/>
              </a:rPr>
              <a:t> </a:t>
            </a:r>
            <a:r>
              <a:rPr sz="1400">
                <a:latin typeface="Arial"/>
                <a:cs typeface="Arial"/>
              </a:rPr>
              <a:t>in</a:t>
            </a:r>
            <a:r>
              <a:rPr sz="1400" spc="-25">
                <a:latin typeface="Arial"/>
                <a:cs typeface="Arial"/>
              </a:rPr>
              <a:t> </a:t>
            </a:r>
            <a:r>
              <a:rPr sz="1400">
                <a:latin typeface="Arial"/>
                <a:cs typeface="Arial"/>
              </a:rPr>
              <a:t>cycle</a:t>
            </a:r>
            <a:r>
              <a:rPr sz="1400" spc="-35">
                <a:latin typeface="Arial"/>
                <a:cs typeface="Arial"/>
              </a:rPr>
              <a:t> </a:t>
            </a:r>
            <a:r>
              <a:rPr sz="1400">
                <a:latin typeface="Arial"/>
                <a:cs typeface="Arial"/>
              </a:rPr>
              <a:t>1</a:t>
            </a:r>
            <a:r>
              <a:rPr sz="1400" spc="-25">
                <a:latin typeface="Arial"/>
                <a:cs typeface="Arial"/>
              </a:rPr>
              <a:t> </a:t>
            </a:r>
            <a:r>
              <a:rPr sz="1400">
                <a:latin typeface="Arial"/>
                <a:cs typeface="Arial"/>
              </a:rPr>
              <a:t>and</a:t>
            </a:r>
            <a:r>
              <a:rPr sz="1400" spc="-35">
                <a:latin typeface="Arial"/>
                <a:cs typeface="Arial"/>
              </a:rPr>
              <a:t> </a:t>
            </a:r>
            <a:r>
              <a:rPr sz="1400">
                <a:latin typeface="Arial"/>
                <a:cs typeface="Arial"/>
              </a:rPr>
              <a:t>was</a:t>
            </a:r>
            <a:r>
              <a:rPr sz="1400" spc="-5">
                <a:latin typeface="Arial"/>
                <a:cs typeface="Arial"/>
              </a:rPr>
              <a:t> </a:t>
            </a:r>
            <a:r>
              <a:rPr sz="1400">
                <a:latin typeface="Arial"/>
                <a:cs typeface="Arial"/>
              </a:rPr>
              <a:t>mostly</a:t>
            </a:r>
            <a:r>
              <a:rPr sz="1400" spc="-40">
                <a:latin typeface="Arial"/>
                <a:cs typeface="Arial"/>
              </a:rPr>
              <a:t> </a:t>
            </a:r>
            <a:r>
              <a:rPr sz="1400">
                <a:latin typeface="Arial"/>
                <a:cs typeface="Arial"/>
              </a:rPr>
              <a:t>grade</a:t>
            </a:r>
            <a:r>
              <a:rPr sz="1400" spc="-50">
                <a:latin typeface="Arial"/>
                <a:cs typeface="Arial"/>
              </a:rPr>
              <a:t> </a:t>
            </a:r>
            <a:r>
              <a:rPr sz="1400">
                <a:latin typeface="Arial"/>
                <a:cs typeface="Arial"/>
              </a:rPr>
              <a:t>1-2</a:t>
            </a:r>
            <a:r>
              <a:rPr sz="1400" spc="-35">
                <a:latin typeface="Arial"/>
                <a:cs typeface="Arial"/>
              </a:rPr>
              <a:t> </a:t>
            </a:r>
            <a:endParaRPr sz="1400">
              <a:latin typeface="Arial"/>
              <a:cs typeface="Arial"/>
            </a:endParaRPr>
          </a:p>
          <a:p>
            <a:pPr marL="299085" indent="-286385">
              <a:buChar char="•"/>
              <a:tabLst>
                <a:tab pos="299085" algn="l"/>
              </a:tabLst>
            </a:pPr>
            <a:r>
              <a:rPr sz="1400" spc="-10">
                <a:latin typeface="Arial"/>
                <a:cs typeface="Arial"/>
              </a:rPr>
              <a:t>Discontinuation</a:t>
            </a:r>
            <a:r>
              <a:rPr sz="1400" spc="-50">
                <a:latin typeface="Arial"/>
                <a:cs typeface="Arial"/>
              </a:rPr>
              <a:t> </a:t>
            </a:r>
            <a:r>
              <a:rPr sz="1400">
                <a:latin typeface="Arial"/>
                <a:cs typeface="Arial"/>
              </a:rPr>
              <a:t>of</a:t>
            </a:r>
            <a:r>
              <a:rPr sz="1400" spc="-15">
                <a:latin typeface="Arial"/>
                <a:cs typeface="Arial"/>
              </a:rPr>
              <a:t> </a:t>
            </a:r>
            <a:r>
              <a:rPr sz="1400">
                <a:latin typeface="Arial"/>
                <a:cs typeface="Arial"/>
              </a:rPr>
              <a:t>tarlatamab</a:t>
            </a:r>
            <a:r>
              <a:rPr sz="1400" spc="-50">
                <a:latin typeface="Arial"/>
                <a:cs typeface="Arial"/>
              </a:rPr>
              <a:t> </a:t>
            </a:r>
            <a:r>
              <a:rPr sz="1400">
                <a:latin typeface="Arial"/>
                <a:cs typeface="Arial"/>
              </a:rPr>
              <a:t>due</a:t>
            </a:r>
            <a:r>
              <a:rPr sz="1400" spc="-25">
                <a:latin typeface="Arial"/>
                <a:cs typeface="Arial"/>
              </a:rPr>
              <a:t> </a:t>
            </a:r>
            <a:r>
              <a:rPr sz="1400">
                <a:latin typeface="Arial"/>
                <a:cs typeface="Arial"/>
              </a:rPr>
              <a:t>to</a:t>
            </a:r>
            <a:r>
              <a:rPr sz="1400" spc="-50">
                <a:latin typeface="Arial"/>
                <a:cs typeface="Arial"/>
              </a:rPr>
              <a:t> </a:t>
            </a:r>
            <a:r>
              <a:rPr sz="1400">
                <a:latin typeface="Arial"/>
                <a:cs typeface="Arial"/>
              </a:rPr>
              <a:t>TRAEs</a:t>
            </a:r>
            <a:r>
              <a:rPr sz="1400" spc="-5">
                <a:latin typeface="Arial"/>
                <a:cs typeface="Arial"/>
              </a:rPr>
              <a:t> </a:t>
            </a:r>
            <a:r>
              <a:rPr sz="1400">
                <a:latin typeface="Arial"/>
                <a:cs typeface="Arial"/>
              </a:rPr>
              <a:t>was</a:t>
            </a:r>
            <a:r>
              <a:rPr sz="1400" spc="-5">
                <a:latin typeface="Arial"/>
                <a:cs typeface="Arial"/>
              </a:rPr>
              <a:t> </a:t>
            </a:r>
            <a:r>
              <a:rPr sz="1400">
                <a:latin typeface="Arial"/>
                <a:cs typeface="Arial"/>
              </a:rPr>
              <a:t>low</a:t>
            </a:r>
            <a:r>
              <a:rPr sz="1400" spc="-5">
                <a:latin typeface="Arial"/>
                <a:cs typeface="Arial"/>
              </a:rPr>
              <a:t> </a:t>
            </a:r>
            <a:r>
              <a:rPr sz="1400" spc="-20">
                <a:latin typeface="Arial"/>
                <a:cs typeface="Arial"/>
              </a:rPr>
              <a:t>(3%)</a:t>
            </a:r>
            <a:endParaRPr lang="en-US" sz="1400" spc="-20">
              <a:latin typeface="Arial"/>
              <a:cs typeface="Arial"/>
            </a:endParaRPr>
          </a:p>
          <a:p>
            <a:pPr marL="299085" indent="-286385">
              <a:buChar char="•"/>
              <a:tabLst>
                <a:tab pos="299085" algn="l"/>
              </a:tabLst>
            </a:pPr>
            <a:r>
              <a:rPr lang="en-US" sz="1400" spc="-20">
                <a:latin typeface="Arial"/>
                <a:cs typeface="Arial"/>
              </a:rPr>
              <a:t>Safety was not altered with shorter inpatient monitoring (Part 3)</a:t>
            </a:r>
            <a:endParaRPr sz="1400">
              <a:latin typeface="Arial"/>
              <a:cs typeface="Arial"/>
            </a:endParaRPr>
          </a:p>
        </p:txBody>
      </p:sp>
      <p:sp>
        <p:nvSpPr>
          <p:cNvPr id="4" name="object 4"/>
          <p:cNvSpPr/>
          <p:nvPr/>
        </p:nvSpPr>
        <p:spPr>
          <a:xfrm>
            <a:off x="59945" y="2918770"/>
            <a:ext cx="4481195" cy="182880"/>
          </a:xfrm>
          <a:custGeom>
            <a:avLst/>
            <a:gdLst/>
            <a:ahLst/>
            <a:cxnLst/>
            <a:rect l="l" t="t" r="r" b="b"/>
            <a:pathLst>
              <a:path w="4481195" h="182880">
                <a:moveTo>
                  <a:pt x="2885846" y="0"/>
                </a:moveTo>
                <a:lnTo>
                  <a:pt x="2088515" y="0"/>
                </a:lnTo>
                <a:lnTo>
                  <a:pt x="0" y="0"/>
                </a:lnTo>
                <a:lnTo>
                  <a:pt x="0" y="182791"/>
                </a:lnTo>
                <a:lnTo>
                  <a:pt x="2088515" y="182791"/>
                </a:lnTo>
                <a:lnTo>
                  <a:pt x="2885846" y="182791"/>
                </a:lnTo>
                <a:lnTo>
                  <a:pt x="2885846" y="0"/>
                </a:lnTo>
                <a:close/>
              </a:path>
              <a:path w="4481195" h="182880">
                <a:moveTo>
                  <a:pt x="4480585" y="0"/>
                </a:moveTo>
                <a:lnTo>
                  <a:pt x="3683279" y="0"/>
                </a:lnTo>
                <a:lnTo>
                  <a:pt x="2885948" y="0"/>
                </a:lnTo>
                <a:lnTo>
                  <a:pt x="2885948" y="182791"/>
                </a:lnTo>
                <a:lnTo>
                  <a:pt x="3683254" y="182791"/>
                </a:lnTo>
                <a:lnTo>
                  <a:pt x="4480585" y="182791"/>
                </a:lnTo>
                <a:lnTo>
                  <a:pt x="4480585" y="0"/>
                </a:lnTo>
                <a:close/>
              </a:path>
            </a:pathLst>
          </a:custGeom>
          <a:solidFill>
            <a:srgbClr val="E7E7E7"/>
          </a:solidFill>
        </p:spPr>
        <p:txBody>
          <a:bodyPr wrap="square" lIns="0" tIns="0" rIns="0" bIns="0" rtlCol="0"/>
          <a:lstStyle/>
          <a:p>
            <a:endParaRPr/>
          </a:p>
        </p:txBody>
      </p:sp>
      <p:sp>
        <p:nvSpPr>
          <p:cNvPr id="5" name="object 5"/>
          <p:cNvSpPr txBox="1"/>
          <p:nvPr/>
        </p:nvSpPr>
        <p:spPr>
          <a:xfrm>
            <a:off x="173228" y="2743804"/>
            <a:ext cx="500380" cy="151323"/>
          </a:xfrm>
          <a:prstGeom prst="rect">
            <a:avLst/>
          </a:prstGeom>
        </p:spPr>
        <p:txBody>
          <a:bodyPr vert="horz" wrap="square" lIns="0" tIns="12700" rIns="0" bIns="0" rtlCol="0">
            <a:spAutoFit/>
          </a:bodyPr>
          <a:lstStyle/>
          <a:p>
            <a:pPr marL="12700">
              <a:spcBef>
                <a:spcPts val="100"/>
              </a:spcBef>
            </a:pPr>
            <a:r>
              <a:rPr sz="900">
                <a:latin typeface="Arial"/>
                <a:cs typeface="Arial"/>
              </a:rPr>
              <a:t>Grade</a:t>
            </a:r>
            <a:r>
              <a:rPr sz="900" spc="-20">
                <a:latin typeface="Arial"/>
                <a:cs typeface="Arial"/>
              </a:rPr>
              <a:t> </a:t>
            </a:r>
            <a:r>
              <a:rPr sz="900" spc="-25">
                <a:latin typeface="Arial"/>
                <a:cs typeface="Arial"/>
              </a:rPr>
              <a:t>≥3</a:t>
            </a:r>
            <a:endParaRPr sz="900">
              <a:latin typeface="Arial"/>
              <a:cs typeface="Arial"/>
            </a:endParaRPr>
          </a:p>
        </p:txBody>
      </p:sp>
      <p:sp>
        <p:nvSpPr>
          <p:cNvPr id="6" name="object 6"/>
          <p:cNvSpPr txBox="1"/>
          <p:nvPr/>
        </p:nvSpPr>
        <p:spPr>
          <a:xfrm>
            <a:off x="2352802" y="2743804"/>
            <a:ext cx="387985" cy="151323"/>
          </a:xfrm>
          <a:prstGeom prst="rect">
            <a:avLst/>
          </a:prstGeom>
        </p:spPr>
        <p:txBody>
          <a:bodyPr vert="horz" wrap="square" lIns="0" tIns="12700" rIns="0" bIns="0" rtlCol="0">
            <a:spAutoFit/>
          </a:bodyPr>
          <a:lstStyle/>
          <a:p>
            <a:pPr marL="12700">
              <a:spcBef>
                <a:spcPts val="100"/>
              </a:spcBef>
            </a:pPr>
            <a:r>
              <a:rPr sz="900">
                <a:latin typeface="Arial"/>
                <a:cs typeface="Arial"/>
              </a:rPr>
              <a:t>57</a:t>
            </a:r>
            <a:r>
              <a:rPr sz="900" spc="-10">
                <a:latin typeface="Arial"/>
                <a:cs typeface="Arial"/>
              </a:rPr>
              <a:t> </a:t>
            </a:r>
            <a:r>
              <a:rPr sz="900" spc="-20">
                <a:latin typeface="Arial"/>
                <a:cs typeface="Arial"/>
              </a:rPr>
              <a:t>(58)</a:t>
            </a:r>
            <a:endParaRPr sz="900">
              <a:latin typeface="Arial"/>
              <a:cs typeface="Arial"/>
            </a:endParaRPr>
          </a:p>
        </p:txBody>
      </p:sp>
      <p:sp>
        <p:nvSpPr>
          <p:cNvPr id="7" name="object 7"/>
          <p:cNvSpPr txBox="1"/>
          <p:nvPr/>
        </p:nvSpPr>
        <p:spPr>
          <a:xfrm>
            <a:off x="3150236" y="2743804"/>
            <a:ext cx="387985" cy="151323"/>
          </a:xfrm>
          <a:prstGeom prst="rect">
            <a:avLst/>
          </a:prstGeom>
        </p:spPr>
        <p:txBody>
          <a:bodyPr vert="horz" wrap="square" lIns="0" tIns="12700" rIns="0" bIns="0" rtlCol="0">
            <a:spAutoFit/>
          </a:bodyPr>
          <a:lstStyle/>
          <a:p>
            <a:pPr marL="12700">
              <a:spcBef>
                <a:spcPts val="100"/>
              </a:spcBef>
            </a:pPr>
            <a:r>
              <a:rPr sz="900">
                <a:latin typeface="Arial"/>
                <a:cs typeface="Arial"/>
              </a:rPr>
              <a:t>56</a:t>
            </a:r>
            <a:r>
              <a:rPr sz="900" spc="-10">
                <a:latin typeface="Arial"/>
                <a:cs typeface="Arial"/>
              </a:rPr>
              <a:t> </a:t>
            </a:r>
            <a:r>
              <a:rPr sz="900" spc="-20">
                <a:latin typeface="Arial"/>
                <a:cs typeface="Arial"/>
              </a:rPr>
              <a:t>(64)</a:t>
            </a:r>
            <a:endParaRPr sz="900">
              <a:latin typeface="Arial"/>
              <a:cs typeface="Arial"/>
            </a:endParaRPr>
          </a:p>
        </p:txBody>
      </p:sp>
      <p:sp>
        <p:nvSpPr>
          <p:cNvPr id="8" name="object 8"/>
          <p:cNvSpPr txBox="1"/>
          <p:nvPr/>
        </p:nvSpPr>
        <p:spPr>
          <a:xfrm>
            <a:off x="3947541" y="2743804"/>
            <a:ext cx="387985" cy="151323"/>
          </a:xfrm>
          <a:prstGeom prst="rect">
            <a:avLst/>
          </a:prstGeom>
        </p:spPr>
        <p:txBody>
          <a:bodyPr vert="horz" wrap="square" lIns="0" tIns="12700" rIns="0" bIns="0" rtlCol="0">
            <a:spAutoFit/>
          </a:bodyPr>
          <a:lstStyle/>
          <a:p>
            <a:pPr marL="12700">
              <a:spcBef>
                <a:spcPts val="100"/>
              </a:spcBef>
            </a:pPr>
            <a:r>
              <a:rPr sz="900">
                <a:latin typeface="Arial"/>
                <a:cs typeface="Arial"/>
              </a:rPr>
              <a:t>22</a:t>
            </a:r>
            <a:r>
              <a:rPr sz="900" spc="-10">
                <a:latin typeface="Arial"/>
                <a:cs typeface="Arial"/>
              </a:rPr>
              <a:t> </a:t>
            </a:r>
            <a:r>
              <a:rPr sz="900" spc="-20">
                <a:latin typeface="Arial"/>
                <a:cs typeface="Arial"/>
              </a:rPr>
              <a:t>(65)</a:t>
            </a:r>
            <a:endParaRPr sz="900">
              <a:latin typeface="Arial"/>
              <a:cs typeface="Arial"/>
            </a:endParaRPr>
          </a:p>
        </p:txBody>
      </p:sp>
      <p:sp>
        <p:nvSpPr>
          <p:cNvPr id="9" name="object 9"/>
          <p:cNvSpPr txBox="1"/>
          <p:nvPr/>
        </p:nvSpPr>
        <p:spPr>
          <a:xfrm>
            <a:off x="83311" y="2926683"/>
            <a:ext cx="1690370" cy="151323"/>
          </a:xfrm>
          <a:prstGeom prst="rect">
            <a:avLst/>
          </a:prstGeom>
        </p:spPr>
        <p:txBody>
          <a:bodyPr vert="horz" wrap="square" lIns="0" tIns="12700" rIns="0" bIns="0" rtlCol="0">
            <a:spAutoFit/>
          </a:bodyPr>
          <a:lstStyle/>
          <a:p>
            <a:pPr marL="12700">
              <a:spcBef>
                <a:spcPts val="100"/>
              </a:spcBef>
            </a:pPr>
            <a:r>
              <a:rPr sz="900">
                <a:latin typeface="Arial"/>
                <a:cs typeface="Arial"/>
              </a:rPr>
              <a:t>Related</a:t>
            </a:r>
            <a:r>
              <a:rPr sz="900" spc="-30">
                <a:latin typeface="Arial"/>
                <a:cs typeface="Arial"/>
              </a:rPr>
              <a:t> </a:t>
            </a:r>
            <a:r>
              <a:rPr sz="900">
                <a:latin typeface="Arial"/>
                <a:cs typeface="Arial"/>
              </a:rPr>
              <a:t>to</a:t>
            </a:r>
            <a:r>
              <a:rPr sz="900" spc="-15">
                <a:latin typeface="Arial"/>
                <a:cs typeface="Arial"/>
              </a:rPr>
              <a:t> </a:t>
            </a:r>
            <a:r>
              <a:rPr sz="900">
                <a:latin typeface="Arial"/>
                <a:cs typeface="Arial"/>
              </a:rPr>
              <a:t>tarlatamab,</a:t>
            </a:r>
            <a:r>
              <a:rPr sz="900" spc="-40">
                <a:latin typeface="Arial"/>
                <a:cs typeface="Arial"/>
              </a:rPr>
              <a:t> </a:t>
            </a:r>
            <a:r>
              <a:rPr sz="900">
                <a:latin typeface="Arial"/>
                <a:cs typeface="Arial"/>
              </a:rPr>
              <a:t>any</a:t>
            </a:r>
            <a:r>
              <a:rPr sz="900" spc="-20">
                <a:latin typeface="Arial"/>
                <a:cs typeface="Arial"/>
              </a:rPr>
              <a:t> </a:t>
            </a:r>
            <a:r>
              <a:rPr sz="900" spc="-10">
                <a:latin typeface="Arial"/>
                <a:cs typeface="Arial"/>
              </a:rPr>
              <a:t>grade</a:t>
            </a:r>
            <a:endParaRPr sz="900">
              <a:latin typeface="Arial"/>
              <a:cs typeface="Arial"/>
            </a:endParaRPr>
          </a:p>
        </p:txBody>
      </p:sp>
      <p:sp>
        <p:nvSpPr>
          <p:cNvPr id="10" name="object 10"/>
          <p:cNvSpPr txBox="1"/>
          <p:nvPr/>
        </p:nvSpPr>
        <p:spPr>
          <a:xfrm>
            <a:off x="2352802" y="2926683"/>
            <a:ext cx="387985" cy="151323"/>
          </a:xfrm>
          <a:prstGeom prst="rect">
            <a:avLst/>
          </a:prstGeom>
        </p:spPr>
        <p:txBody>
          <a:bodyPr vert="horz" wrap="square" lIns="0" tIns="12700" rIns="0" bIns="0" rtlCol="0">
            <a:spAutoFit/>
          </a:bodyPr>
          <a:lstStyle/>
          <a:p>
            <a:pPr marL="12700">
              <a:spcBef>
                <a:spcPts val="100"/>
              </a:spcBef>
            </a:pPr>
            <a:r>
              <a:rPr sz="900">
                <a:latin typeface="Arial"/>
                <a:cs typeface="Arial"/>
              </a:rPr>
              <a:t>89</a:t>
            </a:r>
            <a:r>
              <a:rPr sz="900" spc="-10">
                <a:latin typeface="Arial"/>
                <a:cs typeface="Arial"/>
              </a:rPr>
              <a:t> </a:t>
            </a:r>
            <a:r>
              <a:rPr sz="900" spc="-20">
                <a:latin typeface="Arial"/>
                <a:cs typeface="Arial"/>
              </a:rPr>
              <a:t>(90)</a:t>
            </a:r>
            <a:endParaRPr sz="900">
              <a:latin typeface="Arial"/>
              <a:cs typeface="Arial"/>
            </a:endParaRPr>
          </a:p>
        </p:txBody>
      </p:sp>
      <p:sp>
        <p:nvSpPr>
          <p:cNvPr id="11" name="object 11"/>
          <p:cNvSpPr txBox="1"/>
          <p:nvPr/>
        </p:nvSpPr>
        <p:spPr>
          <a:xfrm>
            <a:off x="3150236" y="2926683"/>
            <a:ext cx="387985" cy="151323"/>
          </a:xfrm>
          <a:prstGeom prst="rect">
            <a:avLst/>
          </a:prstGeom>
        </p:spPr>
        <p:txBody>
          <a:bodyPr vert="horz" wrap="square" lIns="0" tIns="12700" rIns="0" bIns="0" rtlCol="0">
            <a:spAutoFit/>
          </a:bodyPr>
          <a:lstStyle/>
          <a:p>
            <a:pPr marL="12700">
              <a:spcBef>
                <a:spcPts val="100"/>
              </a:spcBef>
            </a:pPr>
            <a:r>
              <a:rPr sz="900">
                <a:latin typeface="Arial"/>
                <a:cs typeface="Arial"/>
              </a:rPr>
              <a:t>81</a:t>
            </a:r>
            <a:r>
              <a:rPr sz="900" spc="-10">
                <a:latin typeface="Arial"/>
                <a:cs typeface="Arial"/>
              </a:rPr>
              <a:t> </a:t>
            </a:r>
            <a:r>
              <a:rPr sz="900" spc="-20">
                <a:latin typeface="Arial"/>
                <a:cs typeface="Arial"/>
              </a:rPr>
              <a:t>(93)</a:t>
            </a:r>
            <a:endParaRPr sz="900">
              <a:latin typeface="Arial"/>
              <a:cs typeface="Arial"/>
            </a:endParaRPr>
          </a:p>
        </p:txBody>
      </p:sp>
      <p:sp>
        <p:nvSpPr>
          <p:cNvPr id="12" name="object 12"/>
          <p:cNvSpPr txBox="1"/>
          <p:nvPr/>
        </p:nvSpPr>
        <p:spPr>
          <a:xfrm>
            <a:off x="3947541" y="2926683"/>
            <a:ext cx="387985" cy="151323"/>
          </a:xfrm>
          <a:prstGeom prst="rect">
            <a:avLst/>
          </a:prstGeom>
        </p:spPr>
        <p:txBody>
          <a:bodyPr vert="horz" wrap="square" lIns="0" tIns="12700" rIns="0" bIns="0" rtlCol="0">
            <a:spAutoFit/>
          </a:bodyPr>
          <a:lstStyle/>
          <a:p>
            <a:pPr marL="12700">
              <a:spcBef>
                <a:spcPts val="100"/>
              </a:spcBef>
            </a:pPr>
            <a:r>
              <a:rPr sz="900">
                <a:latin typeface="Arial"/>
                <a:cs typeface="Arial"/>
              </a:rPr>
              <a:t>29</a:t>
            </a:r>
            <a:r>
              <a:rPr sz="900" spc="-10">
                <a:latin typeface="Arial"/>
                <a:cs typeface="Arial"/>
              </a:rPr>
              <a:t> </a:t>
            </a:r>
            <a:r>
              <a:rPr sz="900" spc="-20">
                <a:latin typeface="Arial"/>
                <a:cs typeface="Arial"/>
              </a:rPr>
              <a:t>(85)</a:t>
            </a:r>
            <a:endParaRPr sz="900">
              <a:latin typeface="Arial"/>
              <a:cs typeface="Arial"/>
            </a:endParaRPr>
          </a:p>
        </p:txBody>
      </p:sp>
      <p:sp>
        <p:nvSpPr>
          <p:cNvPr id="13" name="object 13"/>
          <p:cNvSpPr txBox="1"/>
          <p:nvPr/>
        </p:nvSpPr>
        <p:spPr>
          <a:xfrm>
            <a:off x="173228" y="3109564"/>
            <a:ext cx="500380" cy="151323"/>
          </a:xfrm>
          <a:prstGeom prst="rect">
            <a:avLst/>
          </a:prstGeom>
        </p:spPr>
        <p:txBody>
          <a:bodyPr vert="horz" wrap="square" lIns="0" tIns="12700" rIns="0" bIns="0" rtlCol="0">
            <a:spAutoFit/>
          </a:bodyPr>
          <a:lstStyle/>
          <a:p>
            <a:pPr marL="12700">
              <a:spcBef>
                <a:spcPts val="100"/>
              </a:spcBef>
            </a:pPr>
            <a:r>
              <a:rPr sz="900">
                <a:latin typeface="Arial"/>
                <a:cs typeface="Arial"/>
              </a:rPr>
              <a:t>Grade</a:t>
            </a:r>
            <a:r>
              <a:rPr sz="900" spc="-20">
                <a:latin typeface="Arial"/>
                <a:cs typeface="Arial"/>
              </a:rPr>
              <a:t> </a:t>
            </a:r>
            <a:r>
              <a:rPr sz="900" spc="-25">
                <a:latin typeface="Arial"/>
                <a:cs typeface="Arial"/>
              </a:rPr>
              <a:t>≥3</a:t>
            </a:r>
            <a:endParaRPr sz="900">
              <a:latin typeface="Arial"/>
              <a:cs typeface="Arial"/>
            </a:endParaRPr>
          </a:p>
        </p:txBody>
      </p:sp>
      <p:sp>
        <p:nvSpPr>
          <p:cNvPr id="14" name="object 14"/>
          <p:cNvSpPr txBox="1"/>
          <p:nvPr/>
        </p:nvSpPr>
        <p:spPr>
          <a:xfrm>
            <a:off x="2352802" y="3109564"/>
            <a:ext cx="387985" cy="151323"/>
          </a:xfrm>
          <a:prstGeom prst="rect">
            <a:avLst/>
          </a:prstGeom>
        </p:spPr>
        <p:txBody>
          <a:bodyPr vert="horz" wrap="square" lIns="0" tIns="12700" rIns="0" bIns="0" rtlCol="0">
            <a:spAutoFit/>
          </a:bodyPr>
          <a:lstStyle/>
          <a:p>
            <a:pPr marL="12700">
              <a:spcBef>
                <a:spcPts val="100"/>
              </a:spcBef>
            </a:pPr>
            <a:r>
              <a:rPr sz="900">
                <a:latin typeface="Arial"/>
                <a:cs typeface="Arial"/>
              </a:rPr>
              <a:t>29</a:t>
            </a:r>
            <a:r>
              <a:rPr sz="900" spc="-10">
                <a:latin typeface="Arial"/>
                <a:cs typeface="Arial"/>
              </a:rPr>
              <a:t> </a:t>
            </a:r>
            <a:r>
              <a:rPr sz="900" spc="-20">
                <a:latin typeface="Arial"/>
                <a:cs typeface="Arial"/>
              </a:rPr>
              <a:t>(29)</a:t>
            </a:r>
            <a:endParaRPr sz="900">
              <a:latin typeface="Arial"/>
              <a:cs typeface="Arial"/>
            </a:endParaRPr>
          </a:p>
        </p:txBody>
      </p:sp>
      <p:sp>
        <p:nvSpPr>
          <p:cNvPr id="15" name="object 15"/>
          <p:cNvSpPr txBox="1"/>
          <p:nvPr/>
        </p:nvSpPr>
        <p:spPr>
          <a:xfrm>
            <a:off x="3150236" y="3109564"/>
            <a:ext cx="387985" cy="151323"/>
          </a:xfrm>
          <a:prstGeom prst="rect">
            <a:avLst/>
          </a:prstGeom>
        </p:spPr>
        <p:txBody>
          <a:bodyPr vert="horz" wrap="square" lIns="0" tIns="12700" rIns="0" bIns="0" rtlCol="0">
            <a:spAutoFit/>
          </a:bodyPr>
          <a:lstStyle/>
          <a:p>
            <a:pPr marL="12700">
              <a:spcBef>
                <a:spcPts val="100"/>
              </a:spcBef>
            </a:pPr>
            <a:r>
              <a:rPr sz="900">
                <a:latin typeface="Arial"/>
                <a:cs typeface="Arial"/>
              </a:rPr>
              <a:t>29</a:t>
            </a:r>
            <a:r>
              <a:rPr sz="900" spc="-10">
                <a:latin typeface="Arial"/>
                <a:cs typeface="Arial"/>
              </a:rPr>
              <a:t> </a:t>
            </a:r>
            <a:r>
              <a:rPr sz="900" spc="-20">
                <a:latin typeface="Arial"/>
                <a:cs typeface="Arial"/>
              </a:rPr>
              <a:t>(33)</a:t>
            </a:r>
            <a:endParaRPr sz="900">
              <a:latin typeface="Arial"/>
              <a:cs typeface="Arial"/>
            </a:endParaRPr>
          </a:p>
        </p:txBody>
      </p:sp>
      <p:sp>
        <p:nvSpPr>
          <p:cNvPr id="16" name="object 16"/>
          <p:cNvSpPr txBox="1"/>
          <p:nvPr/>
        </p:nvSpPr>
        <p:spPr>
          <a:xfrm>
            <a:off x="3979545" y="3109564"/>
            <a:ext cx="323850" cy="151323"/>
          </a:xfrm>
          <a:prstGeom prst="rect">
            <a:avLst/>
          </a:prstGeom>
        </p:spPr>
        <p:txBody>
          <a:bodyPr vert="horz" wrap="square" lIns="0" tIns="12700" rIns="0" bIns="0" rtlCol="0">
            <a:spAutoFit/>
          </a:bodyPr>
          <a:lstStyle/>
          <a:p>
            <a:pPr marL="12700">
              <a:spcBef>
                <a:spcPts val="100"/>
              </a:spcBef>
            </a:pPr>
            <a:r>
              <a:rPr sz="900">
                <a:latin typeface="Arial"/>
                <a:cs typeface="Arial"/>
              </a:rPr>
              <a:t>5</a:t>
            </a:r>
            <a:r>
              <a:rPr sz="900" spc="-10">
                <a:latin typeface="Arial"/>
                <a:cs typeface="Arial"/>
              </a:rPr>
              <a:t> </a:t>
            </a:r>
            <a:r>
              <a:rPr sz="900" spc="-20">
                <a:latin typeface="Arial"/>
                <a:cs typeface="Arial"/>
              </a:rPr>
              <a:t>(15)</a:t>
            </a:r>
            <a:endParaRPr sz="900">
              <a:latin typeface="Arial"/>
              <a:cs typeface="Arial"/>
            </a:endParaRPr>
          </a:p>
        </p:txBody>
      </p:sp>
      <p:graphicFrame>
        <p:nvGraphicFramePr>
          <p:cNvPr id="17" name="object 17"/>
          <p:cNvGraphicFramePr>
            <a:graphicFrameLocks noGrp="1"/>
          </p:cNvGraphicFramePr>
          <p:nvPr/>
        </p:nvGraphicFramePr>
        <p:xfrm>
          <a:off x="50412" y="3271703"/>
          <a:ext cx="4480560" cy="547370"/>
        </p:xfrm>
        <a:graphic>
          <a:graphicData uri="http://schemas.openxmlformats.org/drawingml/2006/table">
            <a:tbl>
              <a:tblPr firstRow="1" bandRow="1">
                <a:tableStyleId>{2D5ABB26-0587-4C30-8999-92F81FD0307C}</a:tableStyleId>
              </a:tblPr>
              <a:tblGrid>
                <a:gridCol w="2177415">
                  <a:extLst>
                    <a:ext uri="{9D8B030D-6E8A-4147-A177-3AD203B41FA5}">
                      <a16:colId xmlns:a16="http://schemas.microsoft.com/office/drawing/2014/main" val="20000"/>
                    </a:ext>
                  </a:extLst>
                </a:gridCol>
                <a:gridCol w="708025">
                  <a:extLst>
                    <a:ext uri="{9D8B030D-6E8A-4147-A177-3AD203B41FA5}">
                      <a16:colId xmlns:a16="http://schemas.microsoft.com/office/drawing/2014/main" val="20001"/>
                    </a:ext>
                  </a:extLst>
                </a:gridCol>
                <a:gridCol w="829310">
                  <a:extLst>
                    <a:ext uri="{9D8B030D-6E8A-4147-A177-3AD203B41FA5}">
                      <a16:colId xmlns:a16="http://schemas.microsoft.com/office/drawing/2014/main" val="20002"/>
                    </a:ext>
                  </a:extLst>
                </a:gridCol>
                <a:gridCol w="765810">
                  <a:extLst>
                    <a:ext uri="{9D8B030D-6E8A-4147-A177-3AD203B41FA5}">
                      <a16:colId xmlns:a16="http://schemas.microsoft.com/office/drawing/2014/main" val="20003"/>
                    </a:ext>
                  </a:extLst>
                </a:gridCol>
              </a:tblGrid>
              <a:tr h="182245">
                <a:tc>
                  <a:txBody>
                    <a:bodyPr/>
                    <a:lstStyle/>
                    <a:p>
                      <a:pPr marL="125730">
                        <a:lnSpc>
                          <a:spcPct val="100000"/>
                        </a:lnSpc>
                        <a:spcBef>
                          <a:spcPts val="160"/>
                        </a:spcBef>
                      </a:pPr>
                      <a:r>
                        <a:rPr sz="900" spc="-10">
                          <a:latin typeface="Arial"/>
                          <a:cs typeface="Arial"/>
                        </a:rPr>
                        <a:t>Fatal</a:t>
                      </a:r>
                      <a:endParaRPr sz="900">
                        <a:latin typeface="Arial"/>
                        <a:cs typeface="Arial"/>
                      </a:endParaRPr>
                    </a:p>
                  </a:txBody>
                  <a:tcPr marL="0" marR="0" marT="20320" marB="0">
                    <a:lnB w="19050">
                      <a:solidFill>
                        <a:srgbClr val="C00000"/>
                      </a:solidFill>
                      <a:prstDash val="solid"/>
                    </a:lnB>
                    <a:solidFill>
                      <a:srgbClr val="E7E7E7"/>
                    </a:solidFill>
                  </a:tcPr>
                </a:tc>
                <a:tc>
                  <a:txBody>
                    <a:bodyPr/>
                    <a:lstStyle/>
                    <a:p>
                      <a:pPr marR="81280" algn="ctr">
                        <a:lnSpc>
                          <a:spcPct val="100000"/>
                        </a:lnSpc>
                        <a:spcBef>
                          <a:spcPts val="160"/>
                        </a:spcBef>
                      </a:pPr>
                      <a:r>
                        <a:rPr sz="900" spc="-50">
                          <a:latin typeface="Arial"/>
                          <a:cs typeface="Arial"/>
                        </a:rPr>
                        <a:t>0</a:t>
                      </a:r>
                      <a:endParaRPr sz="900">
                        <a:latin typeface="Arial"/>
                        <a:cs typeface="Arial"/>
                      </a:endParaRPr>
                    </a:p>
                  </a:txBody>
                  <a:tcPr marL="0" marR="0" marT="20320" marB="0">
                    <a:lnB w="19050">
                      <a:solidFill>
                        <a:srgbClr val="C00000"/>
                      </a:solidFill>
                      <a:prstDash val="solid"/>
                    </a:lnB>
                    <a:solidFill>
                      <a:srgbClr val="E7E7E7"/>
                    </a:solidFill>
                  </a:tcPr>
                </a:tc>
                <a:tc>
                  <a:txBody>
                    <a:bodyPr/>
                    <a:lstStyle/>
                    <a:p>
                      <a:pPr marR="24130" algn="ctr">
                        <a:lnSpc>
                          <a:spcPct val="100000"/>
                        </a:lnSpc>
                        <a:spcBef>
                          <a:spcPts val="160"/>
                        </a:spcBef>
                      </a:pPr>
                      <a:r>
                        <a:rPr sz="900" spc="-50">
                          <a:latin typeface="Arial"/>
                          <a:cs typeface="Arial"/>
                        </a:rPr>
                        <a:t>0</a:t>
                      </a:r>
                      <a:endParaRPr sz="900">
                        <a:latin typeface="Arial"/>
                        <a:cs typeface="Arial"/>
                      </a:endParaRPr>
                    </a:p>
                  </a:txBody>
                  <a:tcPr marL="0" marR="0" marT="20320" marB="0">
                    <a:lnB w="19050">
                      <a:solidFill>
                        <a:srgbClr val="C00000"/>
                      </a:solidFill>
                      <a:prstDash val="solid"/>
                    </a:lnB>
                    <a:solidFill>
                      <a:srgbClr val="E7E7E7"/>
                    </a:solidFill>
                  </a:tcPr>
                </a:tc>
                <a:tc>
                  <a:txBody>
                    <a:bodyPr/>
                    <a:lstStyle/>
                    <a:p>
                      <a:pPr marR="24130" algn="ctr">
                        <a:lnSpc>
                          <a:spcPct val="100000"/>
                        </a:lnSpc>
                        <a:spcBef>
                          <a:spcPts val="160"/>
                        </a:spcBef>
                      </a:pPr>
                      <a:r>
                        <a:rPr sz="900">
                          <a:latin typeface="Arial"/>
                          <a:cs typeface="Arial"/>
                        </a:rPr>
                        <a:t>1</a:t>
                      </a:r>
                      <a:r>
                        <a:rPr sz="900" spc="-10">
                          <a:latin typeface="Arial"/>
                          <a:cs typeface="Arial"/>
                        </a:rPr>
                        <a:t> </a:t>
                      </a:r>
                      <a:r>
                        <a:rPr sz="900" spc="-25">
                          <a:latin typeface="Arial"/>
                          <a:cs typeface="Arial"/>
                        </a:rPr>
                        <a:t>(3)</a:t>
                      </a:r>
                      <a:endParaRPr sz="900">
                        <a:latin typeface="Arial"/>
                        <a:cs typeface="Arial"/>
                      </a:endParaRPr>
                    </a:p>
                  </a:txBody>
                  <a:tcPr marL="0" marR="0" marT="20320" marB="0">
                    <a:lnB w="19050">
                      <a:solidFill>
                        <a:srgbClr val="C00000"/>
                      </a:solidFill>
                      <a:prstDash val="solid"/>
                    </a:lnB>
                    <a:solidFill>
                      <a:srgbClr val="E7E7E7"/>
                    </a:solidFill>
                  </a:tcPr>
                </a:tc>
                <a:extLst>
                  <a:ext uri="{0D108BD9-81ED-4DB2-BD59-A6C34878D82A}">
                    <a16:rowId xmlns:a16="http://schemas.microsoft.com/office/drawing/2014/main" val="10000"/>
                  </a:ext>
                </a:extLst>
              </a:tr>
              <a:tr h="182245">
                <a:tc>
                  <a:txBody>
                    <a:bodyPr/>
                    <a:lstStyle/>
                    <a:p>
                      <a:pPr marL="125730">
                        <a:lnSpc>
                          <a:spcPct val="100000"/>
                        </a:lnSpc>
                        <a:spcBef>
                          <a:spcPts val="160"/>
                        </a:spcBef>
                      </a:pPr>
                      <a:r>
                        <a:rPr sz="900">
                          <a:latin typeface="Arial"/>
                          <a:cs typeface="Arial"/>
                        </a:rPr>
                        <a:t>Leading</a:t>
                      </a:r>
                      <a:r>
                        <a:rPr sz="900" spc="-30">
                          <a:latin typeface="Arial"/>
                          <a:cs typeface="Arial"/>
                        </a:rPr>
                        <a:t> </a:t>
                      </a:r>
                      <a:r>
                        <a:rPr sz="900">
                          <a:latin typeface="Arial"/>
                          <a:cs typeface="Arial"/>
                        </a:rPr>
                        <a:t>to dose</a:t>
                      </a:r>
                      <a:r>
                        <a:rPr sz="900" spc="-20">
                          <a:latin typeface="Arial"/>
                          <a:cs typeface="Arial"/>
                        </a:rPr>
                        <a:t> </a:t>
                      </a:r>
                      <a:r>
                        <a:rPr sz="900" spc="-10">
                          <a:latin typeface="Arial"/>
                          <a:cs typeface="Arial"/>
                        </a:rPr>
                        <a:t>interruption/reduction</a:t>
                      </a:r>
                      <a:endParaRPr sz="900">
                        <a:latin typeface="Arial"/>
                        <a:cs typeface="Arial"/>
                      </a:endParaRPr>
                    </a:p>
                  </a:txBody>
                  <a:tcPr marL="0" marR="0" marT="20320" marB="0">
                    <a:lnL w="19050">
                      <a:solidFill>
                        <a:srgbClr val="C00000"/>
                      </a:solidFill>
                      <a:prstDash val="solid"/>
                    </a:lnL>
                    <a:lnT w="19050">
                      <a:solidFill>
                        <a:srgbClr val="C00000"/>
                      </a:solidFill>
                      <a:prstDash val="solid"/>
                    </a:lnT>
                    <a:lnB w="19050">
                      <a:solidFill>
                        <a:srgbClr val="C00000"/>
                      </a:solidFill>
                      <a:prstDash val="solid"/>
                    </a:lnB>
                  </a:tcPr>
                </a:tc>
                <a:tc>
                  <a:txBody>
                    <a:bodyPr/>
                    <a:lstStyle/>
                    <a:p>
                      <a:pPr marR="81280" algn="ctr">
                        <a:lnSpc>
                          <a:spcPct val="100000"/>
                        </a:lnSpc>
                        <a:spcBef>
                          <a:spcPts val="160"/>
                        </a:spcBef>
                      </a:pPr>
                      <a:r>
                        <a:rPr sz="900">
                          <a:latin typeface="Arial"/>
                          <a:cs typeface="Arial"/>
                        </a:rPr>
                        <a:t>14</a:t>
                      </a:r>
                      <a:r>
                        <a:rPr sz="900" spc="-10">
                          <a:latin typeface="Arial"/>
                          <a:cs typeface="Arial"/>
                        </a:rPr>
                        <a:t> </a:t>
                      </a:r>
                      <a:r>
                        <a:rPr sz="900" spc="-20">
                          <a:latin typeface="Arial"/>
                          <a:cs typeface="Arial"/>
                        </a:rPr>
                        <a:t>(14)</a:t>
                      </a:r>
                      <a:endParaRPr sz="900">
                        <a:latin typeface="Arial"/>
                        <a:cs typeface="Arial"/>
                      </a:endParaRPr>
                    </a:p>
                  </a:txBody>
                  <a:tcPr marL="0" marR="0" marT="20320" marB="0">
                    <a:lnT w="19050">
                      <a:solidFill>
                        <a:srgbClr val="C00000"/>
                      </a:solidFill>
                      <a:prstDash val="solid"/>
                    </a:lnT>
                    <a:lnB w="19050">
                      <a:solidFill>
                        <a:srgbClr val="C00000"/>
                      </a:solidFill>
                      <a:prstDash val="solid"/>
                    </a:lnB>
                  </a:tcPr>
                </a:tc>
                <a:tc>
                  <a:txBody>
                    <a:bodyPr/>
                    <a:lstStyle/>
                    <a:p>
                      <a:pPr marR="24130" algn="ctr">
                        <a:lnSpc>
                          <a:spcPct val="100000"/>
                        </a:lnSpc>
                        <a:spcBef>
                          <a:spcPts val="160"/>
                        </a:spcBef>
                      </a:pPr>
                      <a:r>
                        <a:rPr sz="900">
                          <a:latin typeface="Arial"/>
                          <a:cs typeface="Arial"/>
                        </a:rPr>
                        <a:t>25</a:t>
                      </a:r>
                      <a:r>
                        <a:rPr sz="900" spc="-10">
                          <a:latin typeface="Arial"/>
                          <a:cs typeface="Arial"/>
                        </a:rPr>
                        <a:t> </a:t>
                      </a:r>
                      <a:r>
                        <a:rPr sz="900" spc="-20">
                          <a:latin typeface="Arial"/>
                          <a:cs typeface="Arial"/>
                        </a:rPr>
                        <a:t>(29)</a:t>
                      </a:r>
                      <a:endParaRPr sz="900">
                        <a:latin typeface="Arial"/>
                        <a:cs typeface="Arial"/>
                      </a:endParaRPr>
                    </a:p>
                  </a:txBody>
                  <a:tcPr marL="0" marR="0" marT="20320" marB="0">
                    <a:lnT w="19050">
                      <a:solidFill>
                        <a:srgbClr val="C00000"/>
                      </a:solidFill>
                      <a:prstDash val="solid"/>
                    </a:lnT>
                    <a:lnB w="19050">
                      <a:solidFill>
                        <a:srgbClr val="C00000"/>
                      </a:solidFill>
                      <a:prstDash val="solid"/>
                    </a:lnB>
                  </a:tcPr>
                </a:tc>
                <a:tc>
                  <a:txBody>
                    <a:bodyPr/>
                    <a:lstStyle/>
                    <a:p>
                      <a:pPr marR="24130" algn="ctr">
                        <a:lnSpc>
                          <a:spcPct val="100000"/>
                        </a:lnSpc>
                        <a:spcBef>
                          <a:spcPts val="160"/>
                        </a:spcBef>
                      </a:pPr>
                      <a:r>
                        <a:rPr sz="900">
                          <a:latin typeface="Arial"/>
                          <a:cs typeface="Arial"/>
                        </a:rPr>
                        <a:t>3</a:t>
                      </a:r>
                      <a:r>
                        <a:rPr sz="900" spc="-10">
                          <a:latin typeface="Arial"/>
                          <a:cs typeface="Arial"/>
                        </a:rPr>
                        <a:t> </a:t>
                      </a:r>
                      <a:r>
                        <a:rPr sz="900" spc="-25">
                          <a:latin typeface="Arial"/>
                          <a:cs typeface="Arial"/>
                        </a:rPr>
                        <a:t>(9)</a:t>
                      </a:r>
                      <a:endParaRPr sz="900">
                        <a:latin typeface="Arial"/>
                        <a:cs typeface="Arial"/>
                      </a:endParaRPr>
                    </a:p>
                  </a:txBody>
                  <a:tcPr marL="0" marR="0" marT="20320" marB="0">
                    <a:lnR w="19050">
                      <a:solidFill>
                        <a:srgbClr val="C00000"/>
                      </a:solidFill>
                      <a:prstDash val="solid"/>
                    </a:lnR>
                    <a:lnT w="19050">
                      <a:solidFill>
                        <a:srgbClr val="C00000"/>
                      </a:solidFill>
                      <a:prstDash val="solid"/>
                    </a:lnT>
                    <a:lnB w="19050">
                      <a:solidFill>
                        <a:srgbClr val="C00000"/>
                      </a:solidFill>
                      <a:prstDash val="solid"/>
                    </a:lnB>
                  </a:tcPr>
                </a:tc>
                <a:extLst>
                  <a:ext uri="{0D108BD9-81ED-4DB2-BD59-A6C34878D82A}">
                    <a16:rowId xmlns:a16="http://schemas.microsoft.com/office/drawing/2014/main" val="10001"/>
                  </a:ext>
                </a:extLst>
              </a:tr>
              <a:tr h="182880">
                <a:tc>
                  <a:txBody>
                    <a:bodyPr/>
                    <a:lstStyle/>
                    <a:p>
                      <a:pPr marL="125730">
                        <a:lnSpc>
                          <a:spcPct val="100000"/>
                        </a:lnSpc>
                        <a:spcBef>
                          <a:spcPts val="165"/>
                        </a:spcBef>
                      </a:pPr>
                      <a:r>
                        <a:rPr sz="900">
                          <a:latin typeface="Arial"/>
                          <a:cs typeface="Arial"/>
                        </a:rPr>
                        <a:t>Leading</a:t>
                      </a:r>
                      <a:r>
                        <a:rPr sz="900" spc="-30">
                          <a:latin typeface="Arial"/>
                          <a:cs typeface="Arial"/>
                        </a:rPr>
                        <a:t> </a:t>
                      </a:r>
                      <a:r>
                        <a:rPr sz="900">
                          <a:latin typeface="Arial"/>
                          <a:cs typeface="Arial"/>
                        </a:rPr>
                        <a:t>to </a:t>
                      </a:r>
                      <a:r>
                        <a:rPr sz="900" spc="-10">
                          <a:latin typeface="Arial"/>
                          <a:cs typeface="Arial"/>
                        </a:rPr>
                        <a:t>discontinuation</a:t>
                      </a:r>
                      <a:endParaRPr sz="900">
                        <a:latin typeface="Arial"/>
                        <a:cs typeface="Arial"/>
                      </a:endParaRPr>
                    </a:p>
                  </a:txBody>
                  <a:tcPr marL="0" marR="0" marT="20955" marB="0">
                    <a:lnT w="19050">
                      <a:solidFill>
                        <a:srgbClr val="C00000"/>
                      </a:solidFill>
                      <a:prstDash val="solid"/>
                    </a:lnT>
                    <a:lnB w="28575">
                      <a:solidFill>
                        <a:srgbClr val="000000"/>
                      </a:solidFill>
                      <a:prstDash val="solid"/>
                    </a:lnB>
                    <a:solidFill>
                      <a:srgbClr val="E7E7E7"/>
                    </a:solidFill>
                  </a:tcPr>
                </a:tc>
                <a:tc>
                  <a:txBody>
                    <a:bodyPr/>
                    <a:lstStyle/>
                    <a:p>
                      <a:pPr marR="81280" algn="ctr">
                        <a:lnSpc>
                          <a:spcPct val="100000"/>
                        </a:lnSpc>
                        <a:spcBef>
                          <a:spcPts val="165"/>
                        </a:spcBef>
                      </a:pPr>
                      <a:r>
                        <a:rPr sz="900">
                          <a:latin typeface="Arial"/>
                          <a:cs typeface="Arial"/>
                        </a:rPr>
                        <a:t>4</a:t>
                      </a:r>
                      <a:r>
                        <a:rPr sz="900" spc="-10">
                          <a:latin typeface="Arial"/>
                          <a:cs typeface="Arial"/>
                        </a:rPr>
                        <a:t> </a:t>
                      </a:r>
                      <a:r>
                        <a:rPr sz="900" spc="-25">
                          <a:latin typeface="Arial"/>
                          <a:cs typeface="Arial"/>
                        </a:rPr>
                        <a:t>(4)</a:t>
                      </a:r>
                      <a:endParaRPr sz="900">
                        <a:latin typeface="Arial"/>
                        <a:cs typeface="Arial"/>
                      </a:endParaRPr>
                    </a:p>
                  </a:txBody>
                  <a:tcPr marL="0" marR="0" marT="20955" marB="0">
                    <a:lnT w="19050">
                      <a:solidFill>
                        <a:srgbClr val="C00000"/>
                      </a:solidFill>
                      <a:prstDash val="solid"/>
                    </a:lnT>
                    <a:lnB w="28575">
                      <a:solidFill>
                        <a:srgbClr val="000000"/>
                      </a:solidFill>
                      <a:prstDash val="solid"/>
                    </a:lnB>
                    <a:solidFill>
                      <a:srgbClr val="E7E7E7"/>
                    </a:solidFill>
                  </a:tcPr>
                </a:tc>
                <a:tc>
                  <a:txBody>
                    <a:bodyPr/>
                    <a:lstStyle/>
                    <a:p>
                      <a:pPr marR="23495" algn="ctr">
                        <a:lnSpc>
                          <a:spcPct val="100000"/>
                        </a:lnSpc>
                        <a:spcBef>
                          <a:spcPts val="165"/>
                        </a:spcBef>
                      </a:pPr>
                      <a:r>
                        <a:rPr sz="900">
                          <a:latin typeface="Arial"/>
                          <a:cs typeface="Arial"/>
                        </a:rPr>
                        <a:t>3</a:t>
                      </a:r>
                      <a:r>
                        <a:rPr sz="900" spc="-10">
                          <a:latin typeface="Arial"/>
                          <a:cs typeface="Arial"/>
                        </a:rPr>
                        <a:t> </a:t>
                      </a:r>
                      <a:r>
                        <a:rPr sz="900" spc="-25">
                          <a:latin typeface="Arial"/>
                          <a:cs typeface="Arial"/>
                        </a:rPr>
                        <a:t>(3)</a:t>
                      </a:r>
                      <a:endParaRPr sz="900">
                        <a:latin typeface="Arial"/>
                        <a:cs typeface="Arial"/>
                      </a:endParaRPr>
                    </a:p>
                  </a:txBody>
                  <a:tcPr marL="0" marR="0" marT="20955" marB="0">
                    <a:lnT w="19050">
                      <a:solidFill>
                        <a:srgbClr val="C00000"/>
                      </a:solidFill>
                      <a:prstDash val="solid"/>
                    </a:lnT>
                    <a:lnB w="28575">
                      <a:solidFill>
                        <a:srgbClr val="000000"/>
                      </a:solidFill>
                      <a:prstDash val="solid"/>
                    </a:lnB>
                    <a:solidFill>
                      <a:srgbClr val="E7E7E7"/>
                    </a:solidFill>
                  </a:tcPr>
                </a:tc>
                <a:tc>
                  <a:txBody>
                    <a:bodyPr/>
                    <a:lstStyle/>
                    <a:p>
                      <a:pPr marR="24765" algn="ctr">
                        <a:lnSpc>
                          <a:spcPct val="100000"/>
                        </a:lnSpc>
                        <a:spcBef>
                          <a:spcPts val="165"/>
                        </a:spcBef>
                      </a:pPr>
                      <a:r>
                        <a:rPr sz="900" spc="-50">
                          <a:latin typeface="Arial"/>
                          <a:cs typeface="Arial"/>
                        </a:rPr>
                        <a:t>0</a:t>
                      </a:r>
                      <a:endParaRPr sz="900">
                        <a:latin typeface="Arial"/>
                        <a:cs typeface="Arial"/>
                      </a:endParaRPr>
                    </a:p>
                  </a:txBody>
                  <a:tcPr marL="0" marR="0" marT="20955" marB="0">
                    <a:lnT w="19050">
                      <a:solidFill>
                        <a:srgbClr val="C00000"/>
                      </a:solidFill>
                      <a:prstDash val="solid"/>
                    </a:lnT>
                    <a:lnB w="28575">
                      <a:solidFill>
                        <a:srgbClr val="000000"/>
                      </a:solidFill>
                      <a:prstDash val="solid"/>
                    </a:lnB>
                    <a:solidFill>
                      <a:srgbClr val="E7E7E7"/>
                    </a:solidFill>
                  </a:tcPr>
                </a:tc>
                <a:extLst>
                  <a:ext uri="{0D108BD9-81ED-4DB2-BD59-A6C34878D82A}">
                    <a16:rowId xmlns:a16="http://schemas.microsoft.com/office/drawing/2014/main" val="10002"/>
                  </a:ext>
                </a:extLst>
              </a:tr>
            </a:tbl>
          </a:graphicData>
        </a:graphic>
      </p:graphicFrame>
      <p:graphicFrame>
        <p:nvGraphicFramePr>
          <p:cNvPr id="18" name="object 18"/>
          <p:cNvGraphicFramePr>
            <a:graphicFrameLocks noGrp="1"/>
          </p:cNvGraphicFramePr>
          <p:nvPr/>
        </p:nvGraphicFramePr>
        <p:xfrm>
          <a:off x="50419" y="1851373"/>
          <a:ext cx="9027794" cy="1235710"/>
        </p:xfrm>
        <a:graphic>
          <a:graphicData uri="http://schemas.openxmlformats.org/drawingml/2006/table">
            <a:tbl>
              <a:tblPr firstRow="1" bandRow="1">
                <a:tableStyleId>{2D5ABB26-0587-4C30-8999-92F81FD0307C}</a:tableStyleId>
              </a:tblPr>
              <a:tblGrid>
                <a:gridCol w="1494790">
                  <a:extLst>
                    <a:ext uri="{9D8B030D-6E8A-4147-A177-3AD203B41FA5}">
                      <a16:colId xmlns:a16="http://schemas.microsoft.com/office/drawing/2014/main" val="20000"/>
                    </a:ext>
                  </a:extLst>
                </a:gridCol>
                <a:gridCol w="1391285">
                  <a:extLst>
                    <a:ext uri="{9D8B030D-6E8A-4147-A177-3AD203B41FA5}">
                      <a16:colId xmlns:a16="http://schemas.microsoft.com/office/drawing/2014/main" val="20001"/>
                    </a:ext>
                  </a:extLst>
                </a:gridCol>
                <a:gridCol w="797560">
                  <a:extLst>
                    <a:ext uri="{9D8B030D-6E8A-4147-A177-3AD203B41FA5}">
                      <a16:colId xmlns:a16="http://schemas.microsoft.com/office/drawing/2014/main" val="20002"/>
                    </a:ext>
                  </a:extLst>
                </a:gridCol>
                <a:gridCol w="797560">
                  <a:extLst>
                    <a:ext uri="{9D8B030D-6E8A-4147-A177-3AD203B41FA5}">
                      <a16:colId xmlns:a16="http://schemas.microsoft.com/office/drawing/2014/main" val="20003"/>
                    </a:ext>
                  </a:extLst>
                </a:gridCol>
                <a:gridCol w="63500">
                  <a:extLst>
                    <a:ext uri="{9D8B030D-6E8A-4147-A177-3AD203B41FA5}">
                      <a16:colId xmlns:a16="http://schemas.microsoft.com/office/drawing/2014/main" val="20004"/>
                    </a:ext>
                  </a:extLst>
                </a:gridCol>
                <a:gridCol w="1857375">
                  <a:extLst>
                    <a:ext uri="{9D8B030D-6E8A-4147-A177-3AD203B41FA5}">
                      <a16:colId xmlns:a16="http://schemas.microsoft.com/office/drawing/2014/main" val="20005"/>
                    </a:ext>
                  </a:extLst>
                </a:gridCol>
                <a:gridCol w="1031240">
                  <a:extLst>
                    <a:ext uri="{9D8B030D-6E8A-4147-A177-3AD203B41FA5}">
                      <a16:colId xmlns:a16="http://schemas.microsoft.com/office/drawing/2014/main" val="20006"/>
                    </a:ext>
                  </a:extLst>
                </a:gridCol>
                <a:gridCol w="797559">
                  <a:extLst>
                    <a:ext uri="{9D8B030D-6E8A-4147-A177-3AD203B41FA5}">
                      <a16:colId xmlns:a16="http://schemas.microsoft.com/office/drawing/2014/main" val="20007"/>
                    </a:ext>
                  </a:extLst>
                </a:gridCol>
                <a:gridCol w="796925">
                  <a:extLst>
                    <a:ext uri="{9D8B030D-6E8A-4147-A177-3AD203B41FA5}">
                      <a16:colId xmlns:a16="http://schemas.microsoft.com/office/drawing/2014/main" val="20008"/>
                    </a:ext>
                  </a:extLst>
                </a:gridCol>
              </a:tblGrid>
              <a:tr h="688975">
                <a:tc>
                  <a:txBody>
                    <a:bodyPr/>
                    <a:lstStyle/>
                    <a:p>
                      <a:pPr>
                        <a:lnSpc>
                          <a:spcPct val="100000"/>
                        </a:lnSpc>
                        <a:spcBef>
                          <a:spcPts val="850"/>
                        </a:spcBef>
                      </a:pPr>
                      <a:endParaRPr sz="1050">
                        <a:latin typeface="Times New Roman"/>
                        <a:cs typeface="Times New Roman"/>
                      </a:endParaRPr>
                    </a:p>
                    <a:p>
                      <a:pPr marL="35560">
                        <a:lnSpc>
                          <a:spcPct val="100000"/>
                        </a:lnSpc>
                      </a:pPr>
                      <a:r>
                        <a:rPr sz="1050" b="1">
                          <a:solidFill>
                            <a:srgbClr val="FFFFFF"/>
                          </a:solidFill>
                          <a:latin typeface="Arial"/>
                          <a:cs typeface="Arial"/>
                        </a:rPr>
                        <a:t>TEAEs,</a:t>
                      </a:r>
                      <a:r>
                        <a:rPr sz="1050" b="1" spc="-25">
                          <a:solidFill>
                            <a:srgbClr val="FFFFFF"/>
                          </a:solidFill>
                          <a:latin typeface="Arial"/>
                          <a:cs typeface="Arial"/>
                        </a:rPr>
                        <a:t> </a:t>
                      </a:r>
                      <a:r>
                        <a:rPr sz="1050" b="1">
                          <a:solidFill>
                            <a:srgbClr val="FFFFFF"/>
                          </a:solidFill>
                          <a:latin typeface="Arial"/>
                          <a:cs typeface="Arial"/>
                        </a:rPr>
                        <a:t>n</a:t>
                      </a:r>
                      <a:r>
                        <a:rPr sz="1050" b="1" spc="-25">
                          <a:solidFill>
                            <a:srgbClr val="FFFFFF"/>
                          </a:solidFill>
                          <a:latin typeface="Arial"/>
                          <a:cs typeface="Arial"/>
                        </a:rPr>
                        <a:t> (%)</a:t>
                      </a:r>
                      <a:endParaRPr sz="1050">
                        <a:latin typeface="Arial"/>
                        <a:cs typeface="Arial"/>
                      </a:endParaRPr>
                    </a:p>
                  </a:txBody>
                  <a:tcPr marL="0" marR="0" marT="107950" marB="0">
                    <a:lnT w="28575">
                      <a:solidFill>
                        <a:srgbClr val="000000"/>
                      </a:solidFill>
                      <a:prstDash val="solid"/>
                    </a:lnT>
                    <a:lnB w="28575">
                      <a:solidFill>
                        <a:srgbClr val="000000"/>
                      </a:solidFill>
                      <a:prstDash val="solid"/>
                    </a:lnB>
                    <a:solidFill>
                      <a:srgbClr val="08345A"/>
                    </a:solidFill>
                  </a:tcPr>
                </a:tc>
                <a:tc>
                  <a:txBody>
                    <a:bodyPr/>
                    <a:lstStyle/>
                    <a:p>
                      <a:pPr marL="635000" marR="33655" indent="-1270" algn="ctr">
                        <a:lnSpc>
                          <a:spcPct val="100000"/>
                        </a:lnSpc>
                        <a:spcBef>
                          <a:spcPts val="165"/>
                        </a:spcBef>
                      </a:pPr>
                      <a:r>
                        <a:rPr sz="1050" b="1">
                          <a:solidFill>
                            <a:srgbClr val="FFFFFF"/>
                          </a:solidFill>
                          <a:latin typeface="Arial"/>
                          <a:cs typeface="Arial"/>
                        </a:rPr>
                        <a:t>Part</a:t>
                      </a:r>
                      <a:r>
                        <a:rPr sz="1050" b="1" spc="-15">
                          <a:solidFill>
                            <a:srgbClr val="FFFFFF"/>
                          </a:solidFill>
                          <a:latin typeface="Arial"/>
                          <a:cs typeface="Arial"/>
                        </a:rPr>
                        <a:t> </a:t>
                      </a:r>
                      <a:r>
                        <a:rPr sz="1050" b="1">
                          <a:solidFill>
                            <a:srgbClr val="FFFFFF"/>
                          </a:solidFill>
                          <a:latin typeface="Arial"/>
                          <a:cs typeface="Arial"/>
                        </a:rPr>
                        <a:t>1</a:t>
                      </a:r>
                      <a:r>
                        <a:rPr sz="1050" b="1" spc="-5">
                          <a:solidFill>
                            <a:srgbClr val="FFFFFF"/>
                          </a:solidFill>
                          <a:latin typeface="Arial"/>
                          <a:cs typeface="Arial"/>
                        </a:rPr>
                        <a:t> </a:t>
                      </a:r>
                      <a:r>
                        <a:rPr sz="1050" b="1">
                          <a:solidFill>
                            <a:srgbClr val="FFFFFF"/>
                          </a:solidFill>
                          <a:latin typeface="Arial"/>
                          <a:cs typeface="Arial"/>
                        </a:rPr>
                        <a:t>+</a:t>
                      </a:r>
                      <a:r>
                        <a:rPr sz="1050" b="1" spc="-15">
                          <a:solidFill>
                            <a:srgbClr val="FFFFFF"/>
                          </a:solidFill>
                          <a:latin typeface="Arial"/>
                          <a:cs typeface="Arial"/>
                        </a:rPr>
                        <a:t> </a:t>
                      </a:r>
                      <a:r>
                        <a:rPr sz="1050" b="1" spc="-50">
                          <a:solidFill>
                            <a:srgbClr val="FFFFFF"/>
                          </a:solidFill>
                          <a:latin typeface="Arial"/>
                          <a:cs typeface="Arial"/>
                        </a:rPr>
                        <a:t>2 </a:t>
                      </a:r>
                      <a:r>
                        <a:rPr sz="1050" b="1" spc="-10">
                          <a:solidFill>
                            <a:srgbClr val="FFFFFF"/>
                          </a:solidFill>
                          <a:latin typeface="Arial"/>
                          <a:cs typeface="Arial"/>
                        </a:rPr>
                        <a:t>Tarlatamab </a:t>
                      </a:r>
                      <a:r>
                        <a:rPr sz="1050" b="1">
                          <a:solidFill>
                            <a:srgbClr val="FFFFFF"/>
                          </a:solidFill>
                          <a:latin typeface="Arial"/>
                          <a:cs typeface="Arial"/>
                        </a:rPr>
                        <a:t>10</a:t>
                      </a:r>
                      <a:r>
                        <a:rPr sz="1050" b="1" spc="-25">
                          <a:solidFill>
                            <a:srgbClr val="FFFFFF"/>
                          </a:solidFill>
                          <a:latin typeface="Arial"/>
                          <a:cs typeface="Arial"/>
                        </a:rPr>
                        <a:t> mg</a:t>
                      </a:r>
                      <a:endParaRPr sz="1050">
                        <a:latin typeface="Arial"/>
                        <a:cs typeface="Arial"/>
                      </a:endParaRPr>
                    </a:p>
                    <a:p>
                      <a:pPr marL="593090" algn="ctr">
                        <a:lnSpc>
                          <a:spcPct val="100000"/>
                        </a:lnSpc>
                        <a:spcBef>
                          <a:spcPts val="5"/>
                        </a:spcBef>
                      </a:pPr>
                      <a:r>
                        <a:rPr sz="1050" b="1">
                          <a:solidFill>
                            <a:srgbClr val="FFFFFF"/>
                          </a:solidFill>
                          <a:latin typeface="Arial"/>
                          <a:cs typeface="Arial"/>
                        </a:rPr>
                        <a:t>(n</a:t>
                      </a:r>
                      <a:r>
                        <a:rPr sz="1050" b="1" spc="-15">
                          <a:solidFill>
                            <a:srgbClr val="FFFFFF"/>
                          </a:solidFill>
                          <a:latin typeface="Arial"/>
                          <a:cs typeface="Arial"/>
                        </a:rPr>
                        <a:t> </a:t>
                      </a:r>
                      <a:r>
                        <a:rPr sz="1050" b="1">
                          <a:solidFill>
                            <a:srgbClr val="FFFFFF"/>
                          </a:solidFill>
                          <a:latin typeface="Arial"/>
                          <a:cs typeface="Arial"/>
                        </a:rPr>
                        <a:t>=</a:t>
                      </a:r>
                      <a:r>
                        <a:rPr sz="1050" b="1" spc="-10">
                          <a:solidFill>
                            <a:srgbClr val="FFFFFF"/>
                          </a:solidFill>
                          <a:latin typeface="Arial"/>
                          <a:cs typeface="Arial"/>
                        </a:rPr>
                        <a:t> </a:t>
                      </a:r>
                      <a:r>
                        <a:rPr sz="1050" b="1" spc="-25">
                          <a:solidFill>
                            <a:srgbClr val="FFFFFF"/>
                          </a:solidFill>
                          <a:latin typeface="Arial"/>
                          <a:cs typeface="Arial"/>
                        </a:rPr>
                        <a:t>99)</a:t>
                      </a:r>
                      <a:endParaRPr sz="1050">
                        <a:latin typeface="Arial"/>
                        <a:cs typeface="Arial"/>
                      </a:endParaRPr>
                    </a:p>
                  </a:txBody>
                  <a:tcPr marL="0" marR="0" marT="20955" marB="0">
                    <a:lnT w="28575">
                      <a:solidFill>
                        <a:srgbClr val="000000"/>
                      </a:solidFill>
                      <a:prstDash val="solid"/>
                    </a:lnT>
                    <a:lnB w="28575">
                      <a:solidFill>
                        <a:srgbClr val="000000"/>
                      </a:solidFill>
                      <a:prstDash val="solid"/>
                    </a:lnB>
                    <a:solidFill>
                      <a:srgbClr val="08345A"/>
                    </a:solidFill>
                  </a:tcPr>
                </a:tc>
                <a:tc>
                  <a:txBody>
                    <a:bodyPr/>
                    <a:lstStyle/>
                    <a:p>
                      <a:pPr marL="41275" marR="33655" indent="-1270" algn="ctr">
                        <a:lnSpc>
                          <a:spcPct val="100000"/>
                        </a:lnSpc>
                        <a:spcBef>
                          <a:spcPts val="165"/>
                        </a:spcBef>
                      </a:pPr>
                      <a:r>
                        <a:rPr sz="1050" b="1">
                          <a:solidFill>
                            <a:srgbClr val="FFFFFF"/>
                          </a:solidFill>
                          <a:latin typeface="Arial"/>
                          <a:cs typeface="Arial"/>
                        </a:rPr>
                        <a:t>Part</a:t>
                      </a:r>
                      <a:r>
                        <a:rPr sz="1050" b="1" spc="-15">
                          <a:solidFill>
                            <a:srgbClr val="FFFFFF"/>
                          </a:solidFill>
                          <a:latin typeface="Arial"/>
                          <a:cs typeface="Arial"/>
                        </a:rPr>
                        <a:t> </a:t>
                      </a:r>
                      <a:r>
                        <a:rPr sz="1050" b="1" spc="-50">
                          <a:solidFill>
                            <a:srgbClr val="FFFFFF"/>
                          </a:solidFill>
                          <a:latin typeface="Arial"/>
                          <a:cs typeface="Arial"/>
                        </a:rPr>
                        <a:t>1 </a:t>
                      </a:r>
                      <a:r>
                        <a:rPr sz="1050" b="1" spc="-10">
                          <a:solidFill>
                            <a:srgbClr val="FFFFFF"/>
                          </a:solidFill>
                          <a:latin typeface="Arial"/>
                          <a:cs typeface="Arial"/>
                        </a:rPr>
                        <a:t>Tarlatamab </a:t>
                      </a:r>
                      <a:r>
                        <a:rPr sz="1050" b="1">
                          <a:solidFill>
                            <a:srgbClr val="FFFFFF"/>
                          </a:solidFill>
                          <a:latin typeface="Arial"/>
                          <a:cs typeface="Arial"/>
                        </a:rPr>
                        <a:t>100</a:t>
                      </a:r>
                      <a:r>
                        <a:rPr sz="1050" b="1" spc="-30">
                          <a:solidFill>
                            <a:srgbClr val="FFFFFF"/>
                          </a:solidFill>
                          <a:latin typeface="Arial"/>
                          <a:cs typeface="Arial"/>
                        </a:rPr>
                        <a:t> </a:t>
                      </a:r>
                      <a:r>
                        <a:rPr sz="1050" b="1" spc="-25">
                          <a:solidFill>
                            <a:srgbClr val="FFFFFF"/>
                          </a:solidFill>
                          <a:latin typeface="Arial"/>
                          <a:cs typeface="Arial"/>
                        </a:rPr>
                        <a:t>mg</a:t>
                      </a:r>
                      <a:endParaRPr sz="1050">
                        <a:latin typeface="Arial"/>
                        <a:cs typeface="Arial"/>
                      </a:endParaRPr>
                    </a:p>
                    <a:p>
                      <a:pPr algn="ctr">
                        <a:lnSpc>
                          <a:spcPct val="100000"/>
                        </a:lnSpc>
                        <a:spcBef>
                          <a:spcPts val="5"/>
                        </a:spcBef>
                      </a:pPr>
                      <a:r>
                        <a:rPr sz="1050" b="1">
                          <a:solidFill>
                            <a:srgbClr val="FFFFFF"/>
                          </a:solidFill>
                          <a:latin typeface="Arial"/>
                          <a:cs typeface="Arial"/>
                        </a:rPr>
                        <a:t>(n</a:t>
                      </a:r>
                      <a:r>
                        <a:rPr sz="1050" b="1" spc="-15">
                          <a:solidFill>
                            <a:srgbClr val="FFFFFF"/>
                          </a:solidFill>
                          <a:latin typeface="Arial"/>
                          <a:cs typeface="Arial"/>
                        </a:rPr>
                        <a:t> </a:t>
                      </a:r>
                      <a:r>
                        <a:rPr sz="1050" b="1">
                          <a:solidFill>
                            <a:srgbClr val="FFFFFF"/>
                          </a:solidFill>
                          <a:latin typeface="Arial"/>
                          <a:cs typeface="Arial"/>
                        </a:rPr>
                        <a:t>=</a:t>
                      </a:r>
                      <a:r>
                        <a:rPr sz="1050" b="1" spc="-10">
                          <a:solidFill>
                            <a:srgbClr val="FFFFFF"/>
                          </a:solidFill>
                          <a:latin typeface="Arial"/>
                          <a:cs typeface="Arial"/>
                        </a:rPr>
                        <a:t> </a:t>
                      </a:r>
                      <a:r>
                        <a:rPr sz="1050" b="1" spc="-25">
                          <a:solidFill>
                            <a:srgbClr val="FFFFFF"/>
                          </a:solidFill>
                          <a:latin typeface="Arial"/>
                          <a:cs typeface="Arial"/>
                        </a:rPr>
                        <a:t>87)</a:t>
                      </a:r>
                      <a:endParaRPr sz="1050">
                        <a:latin typeface="Arial"/>
                        <a:cs typeface="Arial"/>
                      </a:endParaRPr>
                    </a:p>
                  </a:txBody>
                  <a:tcPr marL="0" marR="0" marT="20955" marB="0">
                    <a:lnT w="28575">
                      <a:solidFill>
                        <a:srgbClr val="000000"/>
                      </a:solidFill>
                      <a:prstDash val="solid"/>
                    </a:lnT>
                    <a:lnB w="28575">
                      <a:solidFill>
                        <a:srgbClr val="000000"/>
                      </a:solidFill>
                      <a:prstDash val="solid"/>
                    </a:lnB>
                    <a:solidFill>
                      <a:srgbClr val="08345A"/>
                    </a:solidFill>
                  </a:tcPr>
                </a:tc>
                <a:tc>
                  <a:txBody>
                    <a:bodyPr/>
                    <a:lstStyle/>
                    <a:p>
                      <a:pPr marL="41275" marR="33655" indent="-1270" algn="ctr">
                        <a:lnSpc>
                          <a:spcPct val="100000"/>
                        </a:lnSpc>
                        <a:spcBef>
                          <a:spcPts val="165"/>
                        </a:spcBef>
                      </a:pPr>
                      <a:r>
                        <a:rPr sz="1050" b="1">
                          <a:solidFill>
                            <a:srgbClr val="FFFFFF"/>
                          </a:solidFill>
                          <a:latin typeface="Arial"/>
                          <a:cs typeface="Arial"/>
                        </a:rPr>
                        <a:t>Part</a:t>
                      </a:r>
                      <a:r>
                        <a:rPr sz="1050" b="1" spc="-15">
                          <a:solidFill>
                            <a:srgbClr val="FFFFFF"/>
                          </a:solidFill>
                          <a:latin typeface="Arial"/>
                          <a:cs typeface="Arial"/>
                        </a:rPr>
                        <a:t> </a:t>
                      </a:r>
                      <a:r>
                        <a:rPr sz="1050" b="1" spc="-50">
                          <a:solidFill>
                            <a:srgbClr val="FFFFFF"/>
                          </a:solidFill>
                          <a:latin typeface="Arial"/>
                          <a:cs typeface="Arial"/>
                        </a:rPr>
                        <a:t>3 </a:t>
                      </a:r>
                      <a:r>
                        <a:rPr sz="1050" b="1" spc="-10">
                          <a:solidFill>
                            <a:srgbClr val="FFFFFF"/>
                          </a:solidFill>
                          <a:latin typeface="Arial"/>
                          <a:cs typeface="Arial"/>
                        </a:rPr>
                        <a:t>Tarlatamab </a:t>
                      </a:r>
                      <a:r>
                        <a:rPr sz="1050" b="1">
                          <a:solidFill>
                            <a:srgbClr val="FFFFFF"/>
                          </a:solidFill>
                          <a:latin typeface="Arial"/>
                          <a:cs typeface="Arial"/>
                        </a:rPr>
                        <a:t>10</a:t>
                      </a:r>
                      <a:r>
                        <a:rPr sz="1050" b="1" spc="-25">
                          <a:solidFill>
                            <a:srgbClr val="FFFFFF"/>
                          </a:solidFill>
                          <a:latin typeface="Arial"/>
                          <a:cs typeface="Arial"/>
                        </a:rPr>
                        <a:t> mg</a:t>
                      </a:r>
                      <a:endParaRPr sz="1050">
                        <a:latin typeface="Arial"/>
                        <a:cs typeface="Arial"/>
                      </a:endParaRPr>
                    </a:p>
                    <a:p>
                      <a:pPr algn="ctr">
                        <a:lnSpc>
                          <a:spcPct val="100000"/>
                        </a:lnSpc>
                        <a:spcBef>
                          <a:spcPts val="5"/>
                        </a:spcBef>
                      </a:pPr>
                      <a:r>
                        <a:rPr sz="1050" b="1">
                          <a:solidFill>
                            <a:srgbClr val="FFFFFF"/>
                          </a:solidFill>
                          <a:latin typeface="Arial"/>
                          <a:cs typeface="Arial"/>
                        </a:rPr>
                        <a:t>(n</a:t>
                      </a:r>
                      <a:r>
                        <a:rPr sz="1050" b="1" spc="-15">
                          <a:solidFill>
                            <a:srgbClr val="FFFFFF"/>
                          </a:solidFill>
                          <a:latin typeface="Arial"/>
                          <a:cs typeface="Arial"/>
                        </a:rPr>
                        <a:t> </a:t>
                      </a:r>
                      <a:r>
                        <a:rPr sz="1050" b="1">
                          <a:solidFill>
                            <a:srgbClr val="FFFFFF"/>
                          </a:solidFill>
                          <a:latin typeface="Arial"/>
                          <a:cs typeface="Arial"/>
                        </a:rPr>
                        <a:t>=</a:t>
                      </a:r>
                      <a:r>
                        <a:rPr sz="1050" b="1" spc="-10">
                          <a:solidFill>
                            <a:srgbClr val="FFFFFF"/>
                          </a:solidFill>
                          <a:latin typeface="Arial"/>
                          <a:cs typeface="Arial"/>
                        </a:rPr>
                        <a:t> </a:t>
                      </a:r>
                      <a:r>
                        <a:rPr sz="1050" b="1" spc="-25">
                          <a:solidFill>
                            <a:srgbClr val="FFFFFF"/>
                          </a:solidFill>
                          <a:latin typeface="Arial"/>
                          <a:cs typeface="Arial"/>
                        </a:rPr>
                        <a:t>34)</a:t>
                      </a:r>
                      <a:endParaRPr sz="1050">
                        <a:latin typeface="Arial"/>
                        <a:cs typeface="Arial"/>
                      </a:endParaRPr>
                    </a:p>
                  </a:txBody>
                  <a:tcPr marL="0" marR="0" marT="20955" marB="0">
                    <a:lnT w="28575">
                      <a:solidFill>
                        <a:srgbClr val="000000"/>
                      </a:solidFill>
                      <a:prstDash val="solid"/>
                    </a:lnT>
                    <a:lnB w="28575">
                      <a:solidFill>
                        <a:srgbClr val="000000"/>
                      </a:solidFill>
                      <a:prstDash val="solid"/>
                    </a:lnB>
                    <a:solidFill>
                      <a:srgbClr val="08345A"/>
                    </a:solidFill>
                  </a:tcPr>
                </a:tc>
                <a:tc>
                  <a:txBody>
                    <a:bodyPr/>
                    <a:lstStyle/>
                    <a:p>
                      <a:pPr>
                        <a:lnSpc>
                          <a:spcPct val="100000"/>
                        </a:lnSpc>
                      </a:pPr>
                      <a:endParaRPr sz="1000">
                        <a:latin typeface="Times New Roman"/>
                        <a:cs typeface="Times New Roman"/>
                      </a:endParaRPr>
                    </a:p>
                  </a:txBody>
                  <a:tcPr marL="0" marR="0" marT="0" marB="0">
                    <a:solidFill>
                      <a:srgbClr val="08345A"/>
                    </a:solidFill>
                  </a:tcPr>
                </a:tc>
                <a:tc>
                  <a:txBody>
                    <a:bodyPr/>
                    <a:lstStyle/>
                    <a:p>
                      <a:pPr>
                        <a:lnSpc>
                          <a:spcPct val="100000"/>
                        </a:lnSpc>
                        <a:spcBef>
                          <a:spcPts val="220"/>
                        </a:spcBef>
                      </a:pPr>
                      <a:endParaRPr sz="1050">
                        <a:latin typeface="Times New Roman"/>
                        <a:cs typeface="Times New Roman"/>
                      </a:endParaRPr>
                    </a:p>
                    <a:p>
                      <a:pPr marL="36195">
                        <a:lnSpc>
                          <a:spcPct val="100000"/>
                        </a:lnSpc>
                      </a:pPr>
                      <a:r>
                        <a:rPr sz="1050" b="1">
                          <a:solidFill>
                            <a:srgbClr val="FFFFFF"/>
                          </a:solidFill>
                          <a:latin typeface="Arial"/>
                          <a:cs typeface="Arial"/>
                        </a:rPr>
                        <a:t>Most</a:t>
                      </a:r>
                      <a:r>
                        <a:rPr sz="1050" b="1" spc="-55">
                          <a:solidFill>
                            <a:srgbClr val="FFFFFF"/>
                          </a:solidFill>
                          <a:latin typeface="Arial"/>
                          <a:cs typeface="Arial"/>
                        </a:rPr>
                        <a:t> </a:t>
                      </a:r>
                      <a:r>
                        <a:rPr sz="1050" b="1">
                          <a:solidFill>
                            <a:srgbClr val="FFFFFF"/>
                          </a:solidFill>
                          <a:latin typeface="Arial"/>
                          <a:cs typeface="Arial"/>
                        </a:rPr>
                        <a:t>Common</a:t>
                      </a:r>
                      <a:r>
                        <a:rPr sz="1050" b="1" spc="-50">
                          <a:solidFill>
                            <a:srgbClr val="FFFFFF"/>
                          </a:solidFill>
                          <a:latin typeface="Arial"/>
                          <a:cs typeface="Arial"/>
                        </a:rPr>
                        <a:t> </a:t>
                      </a:r>
                      <a:r>
                        <a:rPr sz="1050" b="1">
                          <a:solidFill>
                            <a:srgbClr val="FFFFFF"/>
                          </a:solidFill>
                          <a:latin typeface="Arial"/>
                          <a:cs typeface="Arial"/>
                        </a:rPr>
                        <a:t>TEAEs</a:t>
                      </a:r>
                      <a:r>
                        <a:rPr sz="1050" b="1" spc="-15">
                          <a:solidFill>
                            <a:srgbClr val="FFFFFF"/>
                          </a:solidFill>
                          <a:latin typeface="Arial"/>
                          <a:cs typeface="Arial"/>
                        </a:rPr>
                        <a:t> </a:t>
                      </a:r>
                      <a:r>
                        <a:rPr sz="1050" b="1" spc="-25">
                          <a:solidFill>
                            <a:srgbClr val="FFFFFF"/>
                          </a:solidFill>
                          <a:latin typeface="Arial"/>
                          <a:cs typeface="Arial"/>
                        </a:rPr>
                        <a:t>in</a:t>
                      </a:r>
                      <a:endParaRPr sz="1050">
                        <a:latin typeface="Arial"/>
                        <a:cs typeface="Arial"/>
                      </a:endParaRPr>
                    </a:p>
                    <a:p>
                      <a:pPr marL="36195">
                        <a:lnSpc>
                          <a:spcPct val="100000"/>
                        </a:lnSpc>
                      </a:pPr>
                      <a:r>
                        <a:rPr sz="1050" b="1">
                          <a:solidFill>
                            <a:srgbClr val="FFFFFF"/>
                          </a:solidFill>
                          <a:latin typeface="Arial"/>
                          <a:cs typeface="Arial"/>
                        </a:rPr>
                        <a:t>≥20%</a:t>
                      </a:r>
                      <a:r>
                        <a:rPr sz="1050" b="1" spc="-20">
                          <a:solidFill>
                            <a:srgbClr val="FFFFFF"/>
                          </a:solidFill>
                          <a:latin typeface="Arial"/>
                          <a:cs typeface="Arial"/>
                        </a:rPr>
                        <a:t> </a:t>
                      </a:r>
                      <a:r>
                        <a:rPr sz="1050" b="1">
                          <a:solidFill>
                            <a:srgbClr val="FFFFFF"/>
                          </a:solidFill>
                          <a:latin typeface="Arial"/>
                          <a:cs typeface="Arial"/>
                        </a:rPr>
                        <a:t>of</a:t>
                      </a:r>
                      <a:r>
                        <a:rPr sz="1050" b="1" spc="-25">
                          <a:solidFill>
                            <a:srgbClr val="FFFFFF"/>
                          </a:solidFill>
                          <a:latin typeface="Arial"/>
                          <a:cs typeface="Arial"/>
                        </a:rPr>
                        <a:t> </a:t>
                      </a:r>
                      <a:r>
                        <a:rPr sz="1050" b="1">
                          <a:solidFill>
                            <a:srgbClr val="FFFFFF"/>
                          </a:solidFill>
                          <a:latin typeface="Arial"/>
                          <a:cs typeface="Arial"/>
                        </a:rPr>
                        <a:t>Patients,</a:t>
                      </a:r>
                      <a:r>
                        <a:rPr sz="1050" b="1" spc="-30">
                          <a:solidFill>
                            <a:srgbClr val="FFFFFF"/>
                          </a:solidFill>
                          <a:latin typeface="Arial"/>
                          <a:cs typeface="Arial"/>
                        </a:rPr>
                        <a:t> </a:t>
                      </a:r>
                      <a:r>
                        <a:rPr sz="1050" b="1">
                          <a:solidFill>
                            <a:srgbClr val="FFFFFF"/>
                          </a:solidFill>
                          <a:latin typeface="Arial"/>
                          <a:cs typeface="Arial"/>
                        </a:rPr>
                        <a:t>n</a:t>
                      </a:r>
                      <a:r>
                        <a:rPr sz="1050" b="1" spc="-20">
                          <a:solidFill>
                            <a:srgbClr val="FFFFFF"/>
                          </a:solidFill>
                          <a:latin typeface="Arial"/>
                          <a:cs typeface="Arial"/>
                        </a:rPr>
                        <a:t> </a:t>
                      </a:r>
                      <a:r>
                        <a:rPr sz="1050" b="1" spc="-25">
                          <a:solidFill>
                            <a:srgbClr val="FFFFFF"/>
                          </a:solidFill>
                          <a:latin typeface="Arial"/>
                          <a:cs typeface="Arial"/>
                        </a:rPr>
                        <a:t>(%)</a:t>
                      </a:r>
                      <a:endParaRPr sz="1050">
                        <a:latin typeface="Arial"/>
                        <a:cs typeface="Arial"/>
                      </a:endParaRPr>
                    </a:p>
                  </a:txBody>
                  <a:tcPr marL="0" marR="0" marT="27940" marB="0">
                    <a:lnT w="28575">
                      <a:solidFill>
                        <a:srgbClr val="000000"/>
                      </a:solidFill>
                      <a:prstDash val="solid"/>
                    </a:lnT>
                    <a:lnB w="19050">
                      <a:solidFill>
                        <a:srgbClr val="C00000"/>
                      </a:solidFill>
                      <a:prstDash val="solid"/>
                    </a:lnB>
                    <a:solidFill>
                      <a:srgbClr val="08345A"/>
                    </a:solidFill>
                  </a:tcPr>
                </a:tc>
                <a:tc>
                  <a:txBody>
                    <a:bodyPr/>
                    <a:lstStyle/>
                    <a:p>
                      <a:pPr marL="273685" marR="33020" indent="-1270" algn="ctr">
                        <a:lnSpc>
                          <a:spcPct val="100000"/>
                        </a:lnSpc>
                        <a:spcBef>
                          <a:spcPts val="165"/>
                        </a:spcBef>
                      </a:pPr>
                      <a:r>
                        <a:rPr sz="1050" b="1">
                          <a:solidFill>
                            <a:srgbClr val="FFFFFF"/>
                          </a:solidFill>
                          <a:latin typeface="Arial"/>
                          <a:cs typeface="Arial"/>
                        </a:rPr>
                        <a:t>Part</a:t>
                      </a:r>
                      <a:r>
                        <a:rPr sz="1050" b="1" spc="-15">
                          <a:solidFill>
                            <a:srgbClr val="FFFFFF"/>
                          </a:solidFill>
                          <a:latin typeface="Arial"/>
                          <a:cs typeface="Arial"/>
                        </a:rPr>
                        <a:t> </a:t>
                      </a:r>
                      <a:r>
                        <a:rPr sz="1050" b="1">
                          <a:solidFill>
                            <a:srgbClr val="FFFFFF"/>
                          </a:solidFill>
                          <a:latin typeface="Arial"/>
                          <a:cs typeface="Arial"/>
                        </a:rPr>
                        <a:t>1</a:t>
                      </a:r>
                      <a:r>
                        <a:rPr sz="1050" b="1" spc="-5">
                          <a:solidFill>
                            <a:srgbClr val="FFFFFF"/>
                          </a:solidFill>
                          <a:latin typeface="Arial"/>
                          <a:cs typeface="Arial"/>
                        </a:rPr>
                        <a:t> </a:t>
                      </a:r>
                      <a:r>
                        <a:rPr sz="1050" b="1">
                          <a:solidFill>
                            <a:srgbClr val="FFFFFF"/>
                          </a:solidFill>
                          <a:latin typeface="Arial"/>
                          <a:cs typeface="Arial"/>
                        </a:rPr>
                        <a:t>+</a:t>
                      </a:r>
                      <a:r>
                        <a:rPr sz="1050" b="1" spc="-10">
                          <a:solidFill>
                            <a:srgbClr val="FFFFFF"/>
                          </a:solidFill>
                          <a:latin typeface="Arial"/>
                          <a:cs typeface="Arial"/>
                        </a:rPr>
                        <a:t> </a:t>
                      </a:r>
                      <a:r>
                        <a:rPr sz="1050" b="1" spc="-50">
                          <a:solidFill>
                            <a:srgbClr val="FFFFFF"/>
                          </a:solidFill>
                          <a:latin typeface="Arial"/>
                          <a:cs typeface="Arial"/>
                        </a:rPr>
                        <a:t>2 </a:t>
                      </a:r>
                      <a:r>
                        <a:rPr sz="1050" b="1" spc="-10">
                          <a:solidFill>
                            <a:srgbClr val="FFFFFF"/>
                          </a:solidFill>
                          <a:latin typeface="Arial"/>
                          <a:cs typeface="Arial"/>
                        </a:rPr>
                        <a:t>Tarlatamab </a:t>
                      </a:r>
                      <a:r>
                        <a:rPr sz="1050" b="1">
                          <a:solidFill>
                            <a:srgbClr val="FFFFFF"/>
                          </a:solidFill>
                          <a:latin typeface="Arial"/>
                          <a:cs typeface="Arial"/>
                        </a:rPr>
                        <a:t>10</a:t>
                      </a:r>
                      <a:r>
                        <a:rPr sz="1050" b="1" spc="-25">
                          <a:solidFill>
                            <a:srgbClr val="FFFFFF"/>
                          </a:solidFill>
                          <a:latin typeface="Arial"/>
                          <a:cs typeface="Arial"/>
                        </a:rPr>
                        <a:t> mg</a:t>
                      </a:r>
                      <a:endParaRPr sz="1050">
                        <a:latin typeface="Arial"/>
                        <a:cs typeface="Arial"/>
                      </a:endParaRPr>
                    </a:p>
                    <a:p>
                      <a:pPr marL="231140" algn="ctr">
                        <a:lnSpc>
                          <a:spcPct val="100000"/>
                        </a:lnSpc>
                        <a:spcBef>
                          <a:spcPts val="5"/>
                        </a:spcBef>
                      </a:pPr>
                      <a:r>
                        <a:rPr sz="1050" b="1">
                          <a:solidFill>
                            <a:srgbClr val="FFFFFF"/>
                          </a:solidFill>
                          <a:latin typeface="Arial"/>
                          <a:cs typeface="Arial"/>
                        </a:rPr>
                        <a:t>(n</a:t>
                      </a:r>
                      <a:r>
                        <a:rPr sz="1050" b="1" spc="-15">
                          <a:solidFill>
                            <a:srgbClr val="FFFFFF"/>
                          </a:solidFill>
                          <a:latin typeface="Arial"/>
                          <a:cs typeface="Arial"/>
                        </a:rPr>
                        <a:t> </a:t>
                      </a:r>
                      <a:r>
                        <a:rPr sz="1050" b="1">
                          <a:solidFill>
                            <a:srgbClr val="FFFFFF"/>
                          </a:solidFill>
                          <a:latin typeface="Arial"/>
                          <a:cs typeface="Arial"/>
                        </a:rPr>
                        <a:t>=</a:t>
                      </a:r>
                      <a:r>
                        <a:rPr sz="1050" b="1" spc="-10">
                          <a:solidFill>
                            <a:srgbClr val="FFFFFF"/>
                          </a:solidFill>
                          <a:latin typeface="Arial"/>
                          <a:cs typeface="Arial"/>
                        </a:rPr>
                        <a:t> </a:t>
                      </a:r>
                      <a:r>
                        <a:rPr sz="1050" b="1" spc="-25">
                          <a:solidFill>
                            <a:srgbClr val="FFFFFF"/>
                          </a:solidFill>
                          <a:latin typeface="Arial"/>
                          <a:cs typeface="Arial"/>
                        </a:rPr>
                        <a:t>99)</a:t>
                      </a:r>
                      <a:endParaRPr sz="1050">
                        <a:latin typeface="Arial"/>
                        <a:cs typeface="Arial"/>
                      </a:endParaRPr>
                    </a:p>
                  </a:txBody>
                  <a:tcPr marL="0" marR="0" marT="20955" marB="0">
                    <a:lnT w="28575">
                      <a:solidFill>
                        <a:srgbClr val="000000"/>
                      </a:solidFill>
                      <a:prstDash val="solid"/>
                    </a:lnT>
                    <a:lnB w="19050">
                      <a:solidFill>
                        <a:srgbClr val="C00000"/>
                      </a:solidFill>
                      <a:prstDash val="solid"/>
                    </a:lnB>
                    <a:solidFill>
                      <a:srgbClr val="08345A"/>
                    </a:solidFill>
                  </a:tcPr>
                </a:tc>
                <a:tc>
                  <a:txBody>
                    <a:bodyPr/>
                    <a:lstStyle/>
                    <a:p>
                      <a:pPr marL="40640" marR="33655" indent="-1270" algn="ctr">
                        <a:lnSpc>
                          <a:spcPct val="100000"/>
                        </a:lnSpc>
                        <a:spcBef>
                          <a:spcPts val="165"/>
                        </a:spcBef>
                      </a:pPr>
                      <a:r>
                        <a:rPr sz="1050" b="1">
                          <a:solidFill>
                            <a:srgbClr val="FFFFFF"/>
                          </a:solidFill>
                          <a:latin typeface="Arial"/>
                          <a:cs typeface="Arial"/>
                        </a:rPr>
                        <a:t>Part</a:t>
                      </a:r>
                      <a:r>
                        <a:rPr sz="1050" b="1" spc="-15">
                          <a:solidFill>
                            <a:srgbClr val="FFFFFF"/>
                          </a:solidFill>
                          <a:latin typeface="Arial"/>
                          <a:cs typeface="Arial"/>
                        </a:rPr>
                        <a:t> </a:t>
                      </a:r>
                      <a:r>
                        <a:rPr sz="1050" b="1" spc="-50">
                          <a:solidFill>
                            <a:srgbClr val="FFFFFF"/>
                          </a:solidFill>
                          <a:latin typeface="Arial"/>
                          <a:cs typeface="Arial"/>
                        </a:rPr>
                        <a:t>1 </a:t>
                      </a:r>
                      <a:r>
                        <a:rPr sz="1050" b="1" spc="-10">
                          <a:solidFill>
                            <a:srgbClr val="FFFFFF"/>
                          </a:solidFill>
                          <a:latin typeface="Arial"/>
                          <a:cs typeface="Arial"/>
                        </a:rPr>
                        <a:t>Tarlatamab </a:t>
                      </a:r>
                      <a:r>
                        <a:rPr sz="1050" b="1">
                          <a:solidFill>
                            <a:srgbClr val="FFFFFF"/>
                          </a:solidFill>
                          <a:latin typeface="Arial"/>
                          <a:cs typeface="Arial"/>
                        </a:rPr>
                        <a:t>100</a:t>
                      </a:r>
                      <a:r>
                        <a:rPr sz="1050" b="1" spc="-30">
                          <a:solidFill>
                            <a:srgbClr val="FFFFFF"/>
                          </a:solidFill>
                          <a:latin typeface="Arial"/>
                          <a:cs typeface="Arial"/>
                        </a:rPr>
                        <a:t> </a:t>
                      </a:r>
                      <a:r>
                        <a:rPr sz="1050" b="1" spc="-25">
                          <a:solidFill>
                            <a:srgbClr val="FFFFFF"/>
                          </a:solidFill>
                          <a:latin typeface="Arial"/>
                          <a:cs typeface="Arial"/>
                        </a:rPr>
                        <a:t>mg</a:t>
                      </a:r>
                      <a:endParaRPr sz="1050">
                        <a:latin typeface="Arial"/>
                        <a:cs typeface="Arial"/>
                      </a:endParaRPr>
                    </a:p>
                    <a:p>
                      <a:pPr algn="ctr">
                        <a:lnSpc>
                          <a:spcPct val="100000"/>
                        </a:lnSpc>
                        <a:spcBef>
                          <a:spcPts val="5"/>
                        </a:spcBef>
                      </a:pPr>
                      <a:r>
                        <a:rPr sz="1050" b="1">
                          <a:solidFill>
                            <a:srgbClr val="FFFFFF"/>
                          </a:solidFill>
                          <a:latin typeface="Arial"/>
                          <a:cs typeface="Arial"/>
                        </a:rPr>
                        <a:t>(n</a:t>
                      </a:r>
                      <a:r>
                        <a:rPr sz="1050" b="1" spc="-15">
                          <a:solidFill>
                            <a:srgbClr val="FFFFFF"/>
                          </a:solidFill>
                          <a:latin typeface="Arial"/>
                          <a:cs typeface="Arial"/>
                        </a:rPr>
                        <a:t> </a:t>
                      </a:r>
                      <a:r>
                        <a:rPr sz="1050" b="1">
                          <a:solidFill>
                            <a:srgbClr val="FFFFFF"/>
                          </a:solidFill>
                          <a:latin typeface="Arial"/>
                          <a:cs typeface="Arial"/>
                        </a:rPr>
                        <a:t>=</a:t>
                      </a:r>
                      <a:r>
                        <a:rPr sz="1050" b="1" spc="-10">
                          <a:solidFill>
                            <a:srgbClr val="FFFFFF"/>
                          </a:solidFill>
                          <a:latin typeface="Arial"/>
                          <a:cs typeface="Arial"/>
                        </a:rPr>
                        <a:t> </a:t>
                      </a:r>
                      <a:r>
                        <a:rPr sz="1050" b="1" spc="-25">
                          <a:solidFill>
                            <a:srgbClr val="FFFFFF"/>
                          </a:solidFill>
                          <a:latin typeface="Arial"/>
                          <a:cs typeface="Arial"/>
                        </a:rPr>
                        <a:t>87)</a:t>
                      </a:r>
                      <a:endParaRPr sz="1050">
                        <a:latin typeface="Arial"/>
                        <a:cs typeface="Arial"/>
                      </a:endParaRPr>
                    </a:p>
                  </a:txBody>
                  <a:tcPr marL="0" marR="0" marT="20955" marB="0">
                    <a:lnT w="28575">
                      <a:solidFill>
                        <a:srgbClr val="000000"/>
                      </a:solidFill>
                      <a:prstDash val="solid"/>
                    </a:lnT>
                    <a:lnB w="19050">
                      <a:solidFill>
                        <a:srgbClr val="C00000"/>
                      </a:solidFill>
                      <a:prstDash val="solid"/>
                    </a:lnB>
                    <a:solidFill>
                      <a:srgbClr val="08345A"/>
                    </a:solidFill>
                  </a:tcPr>
                </a:tc>
                <a:tc>
                  <a:txBody>
                    <a:bodyPr/>
                    <a:lstStyle/>
                    <a:p>
                      <a:pPr marL="41275" marR="32384" indent="-1270" algn="ctr">
                        <a:lnSpc>
                          <a:spcPct val="100000"/>
                        </a:lnSpc>
                        <a:spcBef>
                          <a:spcPts val="165"/>
                        </a:spcBef>
                      </a:pPr>
                      <a:r>
                        <a:rPr sz="1050" b="1">
                          <a:solidFill>
                            <a:srgbClr val="FFFFFF"/>
                          </a:solidFill>
                          <a:latin typeface="Arial"/>
                          <a:cs typeface="Arial"/>
                        </a:rPr>
                        <a:t>Part</a:t>
                      </a:r>
                      <a:r>
                        <a:rPr sz="1050" b="1" spc="-15">
                          <a:solidFill>
                            <a:srgbClr val="FFFFFF"/>
                          </a:solidFill>
                          <a:latin typeface="Arial"/>
                          <a:cs typeface="Arial"/>
                        </a:rPr>
                        <a:t> </a:t>
                      </a:r>
                      <a:r>
                        <a:rPr sz="1050" b="1" spc="-50">
                          <a:solidFill>
                            <a:srgbClr val="FFFFFF"/>
                          </a:solidFill>
                          <a:latin typeface="Arial"/>
                          <a:cs typeface="Arial"/>
                        </a:rPr>
                        <a:t>3 </a:t>
                      </a:r>
                      <a:r>
                        <a:rPr sz="1050" b="1" spc="-10">
                          <a:solidFill>
                            <a:srgbClr val="FFFFFF"/>
                          </a:solidFill>
                          <a:latin typeface="Arial"/>
                          <a:cs typeface="Arial"/>
                        </a:rPr>
                        <a:t>Tarlatamab </a:t>
                      </a:r>
                      <a:r>
                        <a:rPr sz="1050" b="1">
                          <a:solidFill>
                            <a:srgbClr val="FFFFFF"/>
                          </a:solidFill>
                          <a:latin typeface="Arial"/>
                          <a:cs typeface="Arial"/>
                        </a:rPr>
                        <a:t>10</a:t>
                      </a:r>
                      <a:r>
                        <a:rPr sz="1050" b="1" spc="-25">
                          <a:solidFill>
                            <a:srgbClr val="FFFFFF"/>
                          </a:solidFill>
                          <a:latin typeface="Arial"/>
                          <a:cs typeface="Arial"/>
                        </a:rPr>
                        <a:t> mg</a:t>
                      </a:r>
                      <a:endParaRPr sz="1050">
                        <a:latin typeface="Arial"/>
                        <a:cs typeface="Arial"/>
                      </a:endParaRPr>
                    </a:p>
                    <a:p>
                      <a:pPr algn="ctr">
                        <a:lnSpc>
                          <a:spcPct val="100000"/>
                        </a:lnSpc>
                        <a:spcBef>
                          <a:spcPts val="5"/>
                        </a:spcBef>
                      </a:pPr>
                      <a:r>
                        <a:rPr sz="1050" b="1">
                          <a:solidFill>
                            <a:srgbClr val="FFFFFF"/>
                          </a:solidFill>
                          <a:latin typeface="Arial"/>
                          <a:cs typeface="Arial"/>
                        </a:rPr>
                        <a:t>(n</a:t>
                      </a:r>
                      <a:r>
                        <a:rPr sz="1050" b="1" spc="-15">
                          <a:solidFill>
                            <a:srgbClr val="FFFFFF"/>
                          </a:solidFill>
                          <a:latin typeface="Arial"/>
                          <a:cs typeface="Arial"/>
                        </a:rPr>
                        <a:t> </a:t>
                      </a:r>
                      <a:r>
                        <a:rPr sz="1050" b="1">
                          <a:solidFill>
                            <a:srgbClr val="FFFFFF"/>
                          </a:solidFill>
                          <a:latin typeface="Arial"/>
                          <a:cs typeface="Arial"/>
                        </a:rPr>
                        <a:t>=</a:t>
                      </a:r>
                      <a:r>
                        <a:rPr sz="1050" b="1" spc="-10">
                          <a:solidFill>
                            <a:srgbClr val="FFFFFF"/>
                          </a:solidFill>
                          <a:latin typeface="Arial"/>
                          <a:cs typeface="Arial"/>
                        </a:rPr>
                        <a:t> </a:t>
                      </a:r>
                      <a:r>
                        <a:rPr sz="1050" b="1" spc="-25">
                          <a:solidFill>
                            <a:srgbClr val="FFFFFF"/>
                          </a:solidFill>
                          <a:latin typeface="Arial"/>
                          <a:cs typeface="Arial"/>
                        </a:rPr>
                        <a:t>34)</a:t>
                      </a:r>
                      <a:endParaRPr sz="1050">
                        <a:latin typeface="Arial"/>
                        <a:cs typeface="Arial"/>
                      </a:endParaRPr>
                    </a:p>
                  </a:txBody>
                  <a:tcPr marL="0" marR="0" marT="20955" marB="0">
                    <a:lnT w="28575">
                      <a:solidFill>
                        <a:srgbClr val="000000"/>
                      </a:solidFill>
                      <a:prstDash val="solid"/>
                    </a:lnT>
                    <a:lnB w="19050">
                      <a:solidFill>
                        <a:srgbClr val="C00000"/>
                      </a:solidFill>
                      <a:prstDash val="solid"/>
                    </a:lnB>
                    <a:solidFill>
                      <a:srgbClr val="08345A"/>
                    </a:solidFill>
                  </a:tcPr>
                </a:tc>
                <a:extLst>
                  <a:ext uri="{0D108BD9-81ED-4DB2-BD59-A6C34878D82A}">
                    <a16:rowId xmlns:a16="http://schemas.microsoft.com/office/drawing/2014/main" val="10000"/>
                  </a:ext>
                </a:extLst>
              </a:tr>
              <a:tr h="182245">
                <a:tc>
                  <a:txBody>
                    <a:bodyPr/>
                    <a:lstStyle/>
                    <a:p>
                      <a:pPr marL="35560">
                        <a:lnSpc>
                          <a:spcPct val="100000"/>
                        </a:lnSpc>
                        <a:spcBef>
                          <a:spcPts val="160"/>
                        </a:spcBef>
                      </a:pPr>
                      <a:r>
                        <a:rPr sz="900">
                          <a:latin typeface="Arial"/>
                          <a:cs typeface="Arial"/>
                        </a:rPr>
                        <a:t>Any</a:t>
                      </a:r>
                      <a:r>
                        <a:rPr sz="900" spc="-25">
                          <a:latin typeface="Arial"/>
                          <a:cs typeface="Arial"/>
                        </a:rPr>
                        <a:t> </a:t>
                      </a:r>
                      <a:r>
                        <a:rPr sz="900" spc="-10">
                          <a:latin typeface="Arial"/>
                          <a:cs typeface="Arial"/>
                        </a:rPr>
                        <a:t>grade</a:t>
                      </a:r>
                      <a:endParaRPr sz="900">
                        <a:latin typeface="Arial"/>
                        <a:cs typeface="Arial"/>
                      </a:endParaRPr>
                    </a:p>
                  </a:txBody>
                  <a:tcPr marL="0" marR="0" marT="20320" marB="0">
                    <a:lnT w="28575">
                      <a:solidFill>
                        <a:srgbClr val="000000"/>
                      </a:solidFill>
                      <a:prstDash val="solid"/>
                    </a:lnT>
                    <a:solidFill>
                      <a:srgbClr val="E7E7E7"/>
                    </a:solidFill>
                  </a:tcPr>
                </a:tc>
                <a:tc>
                  <a:txBody>
                    <a:bodyPr/>
                    <a:lstStyle/>
                    <a:p>
                      <a:pPr marL="810260">
                        <a:lnSpc>
                          <a:spcPct val="100000"/>
                        </a:lnSpc>
                        <a:spcBef>
                          <a:spcPts val="160"/>
                        </a:spcBef>
                      </a:pPr>
                      <a:r>
                        <a:rPr sz="900">
                          <a:latin typeface="Arial"/>
                          <a:cs typeface="Arial"/>
                        </a:rPr>
                        <a:t>96</a:t>
                      </a:r>
                      <a:r>
                        <a:rPr sz="900" spc="-10">
                          <a:latin typeface="Arial"/>
                          <a:cs typeface="Arial"/>
                        </a:rPr>
                        <a:t> </a:t>
                      </a:r>
                      <a:r>
                        <a:rPr sz="900" spc="-20">
                          <a:latin typeface="Arial"/>
                          <a:cs typeface="Arial"/>
                        </a:rPr>
                        <a:t>(97)</a:t>
                      </a:r>
                      <a:endParaRPr sz="900">
                        <a:latin typeface="Arial"/>
                        <a:cs typeface="Arial"/>
                      </a:endParaRPr>
                    </a:p>
                  </a:txBody>
                  <a:tcPr marL="0" marR="0" marT="20320" marB="0">
                    <a:lnT w="28575">
                      <a:solidFill>
                        <a:srgbClr val="000000"/>
                      </a:solidFill>
                      <a:prstDash val="solid"/>
                    </a:lnT>
                    <a:solidFill>
                      <a:srgbClr val="E7E7E7"/>
                    </a:solidFill>
                  </a:tcPr>
                </a:tc>
                <a:tc>
                  <a:txBody>
                    <a:bodyPr/>
                    <a:lstStyle/>
                    <a:p>
                      <a:pPr marL="184785">
                        <a:lnSpc>
                          <a:spcPct val="100000"/>
                        </a:lnSpc>
                        <a:spcBef>
                          <a:spcPts val="160"/>
                        </a:spcBef>
                      </a:pPr>
                      <a:r>
                        <a:rPr sz="900">
                          <a:latin typeface="Arial"/>
                          <a:cs typeface="Arial"/>
                        </a:rPr>
                        <a:t>87</a:t>
                      </a:r>
                      <a:r>
                        <a:rPr sz="900" spc="-10">
                          <a:latin typeface="Arial"/>
                          <a:cs typeface="Arial"/>
                        </a:rPr>
                        <a:t> (100)</a:t>
                      </a:r>
                      <a:endParaRPr sz="900">
                        <a:latin typeface="Arial"/>
                        <a:cs typeface="Arial"/>
                      </a:endParaRPr>
                    </a:p>
                  </a:txBody>
                  <a:tcPr marL="0" marR="0" marT="20320" marB="0">
                    <a:lnT w="28575">
                      <a:solidFill>
                        <a:srgbClr val="000000"/>
                      </a:solidFill>
                      <a:prstDash val="solid"/>
                    </a:lnT>
                    <a:solidFill>
                      <a:srgbClr val="E7E7E7"/>
                    </a:solidFill>
                  </a:tcPr>
                </a:tc>
                <a:tc>
                  <a:txBody>
                    <a:bodyPr/>
                    <a:lstStyle/>
                    <a:p>
                      <a:pPr marL="184785">
                        <a:lnSpc>
                          <a:spcPct val="100000"/>
                        </a:lnSpc>
                        <a:spcBef>
                          <a:spcPts val="160"/>
                        </a:spcBef>
                      </a:pPr>
                      <a:r>
                        <a:rPr sz="900">
                          <a:latin typeface="Arial"/>
                          <a:cs typeface="Arial"/>
                        </a:rPr>
                        <a:t>34</a:t>
                      </a:r>
                      <a:r>
                        <a:rPr sz="900" spc="-10">
                          <a:latin typeface="Arial"/>
                          <a:cs typeface="Arial"/>
                        </a:rPr>
                        <a:t> (100)</a:t>
                      </a:r>
                      <a:endParaRPr sz="900">
                        <a:latin typeface="Arial"/>
                        <a:cs typeface="Arial"/>
                      </a:endParaRPr>
                    </a:p>
                  </a:txBody>
                  <a:tcPr marL="0" marR="0" marT="20320" marB="0">
                    <a:lnT w="28575">
                      <a:solidFill>
                        <a:srgbClr val="000000"/>
                      </a:solidFill>
                      <a:prstDash val="solid"/>
                    </a:lnT>
                    <a:solidFill>
                      <a:srgbClr val="E7E7E7"/>
                    </a:solidFill>
                  </a:tcPr>
                </a:tc>
                <a:tc>
                  <a:txBody>
                    <a:bodyPr/>
                    <a:lstStyle/>
                    <a:p>
                      <a:pPr>
                        <a:lnSpc>
                          <a:spcPct val="100000"/>
                        </a:lnSpc>
                      </a:pPr>
                      <a:endParaRPr sz="1000">
                        <a:latin typeface="Times New Roman"/>
                        <a:cs typeface="Times New Roman"/>
                      </a:endParaRPr>
                    </a:p>
                  </a:txBody>
                  <a:tcPr marL="0" marR="0" marT="0" marB="0">
                    <a:lnR w="19050">
                      <a:solidFill>
                        <a:srgbClr val="C00000"/>
                      </a:solidFill>
                      <a:prstDash val="solid"/>
                    </a:lnR>
                    <a:solidFill>
                      <a:srgbClr val="E7E7E7"/>
                    </a:solidFill>
                  </a:tcPr>
                </a:tc>
                <a:tc>
                  <a:txBody>
                    <a:bodyPr/>
                    <a:lstStyle/>
                    <a:p>
                      <a:pPr marL="36195">
                        <a:lnSpc>
                          <a:spcPct val="100000"/>
                        </a:lnSpc>
                        <a:spcBef>
                          <a:spcPts val="160"/>
                        </a:spcBef>
                      </a:pPr>
                      <a:r>
                        <a:rPr sz="900" spc="-25">
                          <a:latin typeface="Arial"/>
                          <a:cs typeface="Arial"/>
                        </a:rPr>
                        <a:t>CRS</a:t>
                      </a:r>
                      <a:endParaRPr sz="900">
                        <a:latin typeface="Arial"/>
                        <a:cs typeface="Arial"/>
                      </a:endParaRPr>
                    </a:p>
                  </a:txBody>
                  <a:tcPr marL="0" marR="0" marT="20320" marB="0">
                    <a:lnL w="19050">
                      <a:solidFill>
                        <a:srgbClr val="C00000"/>
                      </a:solidFill>
                      <a:prstDash val="solid"/>
                    </a:lnL>
                    <a:lnT w="19050">
                      <a:solidFill>
                        <a:srgbClr val="C00000"/>
                      </a:solidFill>
                      <a:prstDash val="solid"/>
                    </a:lnT>
                    <a:solidFill>
                      <a:srgbClr val="E7E7E7"/>
                    </a:solidFill>
                  </a:tcPr>
                </a:tc>
                <a:tc>
                  <a:txBody>
                    <a:bodyPr/>
                    <a:lstStyle/>
                    <a:p>
                      <a:pPr marL="229870" algn="ctr">
                        <a:lnSpc>
                          <a:spcPct val="100000"/>
                        </a:lnSpc>
                        <a:spcBef>
                          <a:spcPts val="160"/>
                        </a:spcBef>
                      </a:pPr>
                      <a:r>
                        <a:rPr sz="900">
                          <a:latin typeface="Arial"/>
                          <a:cs typeface="Arial"/>
                        </a:rPr>
                        <a:t>49</a:t>
                      </a:r>
                      <a:r>
                        <a:rPr sz="900" spc="-10">
                          <a:latin typeface="Arial"/>
                          <a:cs typeface="Arial"/>
                        </a:rPr>
                        <a:t> </a:t>
                      </a:r>
                      <a:r>
                        <a:rPr sz="900" spc="-20">
                          <a:latin typeface="Arial"/>
                          <a:cs typeface="Arial"/>
                        </a:rPr>
                        <a:t>(49)</a:t>
                      </a:r>
                      <a:endParaRPr sz="900">
                        <a:latin typeface="Arial"/>
                        <a:cs typeface="Arial"/>
                      </a:endParaRPr>
                    </a:p>
                  </a:txBody>
                  <a:tcPr marL="0" marR="0" marT="20320" marB="0">
                    <a:lnT w="19050">
                      <a:solidFill>
                        <a:srgbClr val="C00000"/>
                      </a:solidFill>
                      <a:prstDash val="solid"/>
                    </a:lnT>
                    <a:solidFill>
                      <a:srgbClr val="E7E7E7"/>
                    </a:solidFill>
                  </a:tcPr>
                </a:tc>
                <a:tc>
                  <a:txBody>
                    <a:bodyPr/>
                    <a:lstStyle/>
                    <a:p>
                      <a:pPr algn="ctr">
                        <a:lnSpc>
                          <a:spcPct val="100000"/>
                        </a:lnSpc>
                        <a:spcBef>
                          <a:spcPts val="160"/>
                        </a:spcBef>
                      </a:pPr>
                      <a:r>
                        <a:rPr sz="900">
                          <a:latin typeface="Arial"/>
                          <a:cs typeface="Arial"/>
                        </a:rPr>
                        <a:t>53</a:t>
                      </a:r>
                      <a:r>
                        <a:rPr sz="900" spc="-10">
                          <a:latin typeface="Arial"/>
                          <a:cs typeface="Arial"/>
                        </a:rPr>
                        <a:t> </a:t>
                      </a:r>
                      <a:r>
                        <a:rPr sz="900" spc="-20">
                          <a:latin typeface="Arial"/>
                          <a:cs typeface="Arial"/>
                        </a:rPr>
                        <a:t>(61)</a:t>
                      </a:r>
                      <a:endParaRPr sz="900">
                        <a:latin typeface="Arial"/>
                        <a:cs typeface="Arial"/>
                      </a:endParaRPr>
                    </a:p>
                  </a:txBody>
                  <a:tcPr marL="0" marR="0" marT="20320" marB="0">
                    <a:lnT w="19050">
                      <a:solidFill>
                        <a:srgbClr val="C00000"/>
                      </a:solidFill>
                      <a:prstDash val="solid"/>
                    </a:lnT>
                    <a:solidFill>
                      <a:srgbClr val="E7E7E7"/>
                    </a:solidFill>
                  </a:tcPr>
                </a:tc>
                <a:tc>
                  <a:txBody>
                    <a:bodyPr/>
                    <a:lstStyle/>
                    <a:p>
                      <a:pPr algn="ctr">
                        <a:lnSpc>
                          <a:spcPct val="100000"/>
                        </a:lnSpc>
                        <a:spcBef>
                          <a:spcPts val="160"/>
                        </a:spcBef>
                      </a:pPr>
                      <a:r>
                        <a:rPr sz="900">
                          <a:latin typeface="Arial"/>
                          <a:cs typeface="Arial"/>
                        </a:rPr>
                        <a:t>19</a:t>
                      </a:r>
                      <a:r>
                        <a:rPr sz="900" spc="-10">
                          <a:latin typeface="Arial"/>
                          <a:cs typeface="Arial"/>
                        </a:rPr>
                        <a:t> </a:t>
                      </a:r>
                      <a:r>
                        <a:rPr sz="900" spc="-20">
                          <a:latin typeface="Arial"/>
                          <a:cs typeface="Arial"/>
                        </a:rPr>
                        <a:t>(56)</a:t>
                      </a:r>
                      <a:endParaRPr sz="900">
                        <a:latin typeface="Arial"/>
                        <a:cs typeface="Arial"/>
                      </a:endParaRPr>
                    </a:p>
                  </a:txBody>
                  <a:tcPr marL="0" marR="0" marT="20320" marB="0">
                    <a:lnR w="19050">
                      <a:solidFill>
                        <a:srgbClr val="C00000"/>
                      </a:solidFill>
                      <a:prstDash val="solid"/>
                    </a:lnR>
                    <a:lnT w="19050">
                      <a:solidFill>
                        <a:srgbClr val="C00000"/>
                      </a:solidFill>
                      <a:prstDash val="solid"/>
                    </a:lnT>
                    <a:solidFill>
                      <a:srgbClr val="E7E7E7"/>
                    </a:solidFill>
                  </a:tcPr>
                </a:tc>
                <a:extLst>
                  <a:ext uri="{0D108BD9-81ED-4DB2-BD59-A6C34878D82A}">
                    <a16:rowId xmlns:a16="http://schemas.microsoft.com/office/drawing/2014/main" val="10001"/>
                  </a:ext>
                </a:extLst>
              </a:tr>
              <a:tr h="182245">
                <a:tc rowSpan="2" gridSpan="5">
                  <a:txBody>
                    <a:bodyPr/>
                    <a:lstStyle/>
                    <a:p>
                      <a:pPr>
                        <a:lnSpc>
                          <a:spcPct val="100000"/>
                        </a:lnSpc>
                      </a:pPr>
                      <a:endParaRPr sz="1000">
                        <a:latin typeface="Times New Roman"/>
                        <a:cs typeface="Times New Roman"/>
                      </a:endParaRPr>
                    </a:p>
                  </a:txBody>
                  <a:tcPr marL="0" marR="0" marT="0" marB="0">
                    <a:lnR w="19050">
                      <a:solidFill>
                        <a:srgbClr val="C00000"/>
                      </a:solidFill>
                      <a:prstDash val="solid"/>
                    </a:lnR>
                  </a:tcPr>
                </a:tc>
                <a:tc rowSpan="2" hMerge="1">
                  <a:txBody>
                    <a:bodyPr/>
                    <a:lstStyle/>
                    <a:p>
                      <a:endParaRPr/>
                    </a:p>
                  </a:txBody>
                  <a:tcPr marL="0" marR="0" marT="0" marB="0"/>
                </a:tc>
                <a:tc rowSpan="2" hMerge="1">
                  <a:txBody>
                    <a:bodyPr/>
                    <a:lstStyle/>
                    <a:p>
                      <a:endParaRPr/>
                    </a:p>
                  </a:txBody>
                  <a:tcPr marL="0" marR="0" marT="0" marB="0"/>
                </a:tc>
                <a:tc rowSpan="2" hMerge="1">
                  <a:txBody>
                    <a:bodyPr/>
                    <a:lstStyle/>
                    <a:p>
                      <a:endParaRPr/>
                    </a:p>
                  </a:txBody>
                  <a:tcPr marL="0" marR="0" marT="0" marB="0"/>
                </a:tc>
                <a:tc rowSpan="2" hMerge="1">
                  <a:txBody>
                    <a:bodyPr/>
                    <a:lstStyle/>
                    <a:p>
                      <a:endParaRPr/>
                    </a:p>
                  </a:txBody>
                  <a:tcPr marL="0" marR="0" marT="0" marB="0"/>
                </a:tc>
                <a:tc>
                  <a:txBody>
                    <a:bodyPr/>
                    <a:lstStyle/>
                    <a:p>
                      <a:pPr marL="126364">
                        <a:lnSpc>
                          <a:spcPct val="100000"/>
                        </a:lnSpc>
                        <a:spcBef>
                          <a:spcPts val="160"/>
                        </a:spcBef>
                      </a:pPr>
                      <a:r>
                        <a:rPr sz="900">
                          <a:latin typeface="Arial"/>
                          <a:cs typeface="Arial"/>
                        </a:rPr>
                        <a:t>Grade</a:t>
                      </a:r>
                      <a:r>
                        <a:rPr sz="900" spc="-20">
                          <a:latin typeface="Arial"/>
                          <a:cs typeface="Arial"/>
                        </a:rPr>
                        <a:t> </a:t>
                      </a:r>
                      <a:r>
                        <a:rPr sz="900">
                          <a:latin typeface="Arial"/>
                          <a:cs typeface="Arial"/>
                        </a:rPr>
                        <a:t>1-</a:t>
                      </a:r>
                      <a:r>
                        <a:rPr sz="900" spc="-50">
                          <a:latin typeface="Arial"/>
                          <a:cs typeface="Arial"/>
                        </a:rPr>
                        <a:t>2</a:t>
                      </a:r>
                      <a:endParaRPr sz="900">
                        <a:latin typeface="Arial"/>
                        <a:cs typeface="Arial"/>
                      </a:endParaRPr>
                    </a:p>
                  </a:txBody>
                  <a:tcPr marL="0" marR="0" marT="20320" marB="0">
                    <a:lnL w="19050">
                      <a:solidFill>
                        <a:srgbClr val="C00000"/>
                      </a:solidFill>
                      <a:prstDash val="solid"/>
                    </a:lnL>
                  </a:tcPr>
                </a:tc>
                <a:tc>
                  <a:txBody>
                    <a:bodyPr/>
                    <a:lstStyle/>
                    <a:p>
                      <a:pPr marL="229870" algn="ctr">
                        <a:lnSpc>
                          <a:spcPct val="100000"/>
                        </a:lnSpc>
                        <a:spcBef>
                          <a:spcPts val="160"/>
                        </a:spcBef>
                      </a:pPr>
                      <a:r>
                        <a:rPr sz="900">
                          <a:latin typeface="Arial"/>
                          <a:cs typeface="Arial"/>
                        </a:rPr>
                        <a:t>49</a:t>
                      </a:r>
                      <a:r>
                        <a:rPr sz="900" spc="-10">
                          <a:latin typeface="Arial"/>
                          <a:cs typeface="Arial"/>
                        </a:rPr>
                        <a:t> </a:t>
                      </a:r>
                      <a:r>
                        <a:rPr sz="900" spc="-20">
                          <a:latin typeface="Arial"/>
                          <a:cs typeface="Arial"/>
                        </a:rPr>
                        <a:t>(49)</a:t>
                      </a:r>
                      <a:endParaRPr sz="900">
                        <a:latin typeface="Arial"/>
                        <a:cs typeface="Arial"/>
                      </a:endParaRPr>
                    </a:p>
                  </a:txBody>
                  <a:tcPr marL="0" marR="0" marT="20320" marB="0"/>
                </a:tc>
                <a:tc>
                  <a:txBody>
                    <a:bodyPr/>
                    <a:lstStyle/>
                    <a:p>
                      <a:pPr algn="ctr">
                        <a:lnSpc>
                          <a:spcPct val="100000"/>
                        </a:lnSpc>
                        <a:spcBef>
                          <a:spcPts val="160"/>
                        </a:spcBef>
                      </a:pPr>
                      <a:r>
                        <a:rPr sz="900">
                          <a:latin typeface="Arial"/>
                          <a:cs typeface="Arial"/>
                        </a:rPr>
                        <a:t>48</a:t>
                      </a:r>
                      <a:r>
                        <a:rPr sz="900" spc="-10">
                          <a:latin typeface="Arial"/>
                          <a:cs typeface="Arial"/>
                        </a:rPr>
                        <a:t> </a:t>
                      </a:r>
                      <a:r>
                        <a:rPr sz="900" spc="-20">
                          <a:latin typeface="Arial"/>
                          <a:cs typeface="Arial"/>
                        </a:rPr>
                        <a:t>(55)</a:t>
                      </a:r>
                      <a:endParaRPr sz="900">
                        <a:latin typeface="Arial"/>
                        <a:cs typeface="Arial"/>
                      </a:endParaRPr>
                    </a:p>
                  </a:txBody>
                  <a:tcPr marL="0" marR="0" marT="20320" marB="0"/>
                </a:tc>
                <a:tc>
                  <a:txBody>
                    <a:bodyPr/>
                    <a:lstStyle/>
                    <a:p>
                      <a:pPr algn="ctr">
                        <a:lnSpc>
                          <a:spcPct val="100000"/>
                        </a:lnSpc>
                        <a:spcBef>
                          <a:spcPts val="160"/>
                        </a:spcBef>
                      </a:pPr>
                      <a:r>
                        <a:rPr sz="900">
                          <a:latin typeface="Arial"/>
                          <a:cs typeface="Arial"/>
                        </a:rPr>
                        <a:t>18</a:t>
                      </a:r>
                      <a:r>
                        <a:rPr sz="900" spc="-10">
                          <a:latin typeface="Arial"/>
                          <a:cs typeface="Arial"/>
                        </a:rPr>
                        <a:t> </a:t>
                      </a:r>
                      <a:r>
                        <a:rPr sz="900" spc="-20">
                          <a:latin typeface="Arial"/>
                          <a:cs typeface="Arial"/>
                        </a:rPr>
                        <a:t>(53)</a:t>
                      </a:r>
                      <a:endParaRPr sz="900">
                        <a:latin typeface="Arial"/>
                        <a:cs typeface="Arial"/>
                      </a:endParaRPr>
                    </a:p>
                  </a:txBody>
                  <a:tcPr marL="0" marR="0" marT="20320" marB="0">
                    <a:lnR w="19050">
                      <a:solidFill>
                        <a:srgbClr val="C00000"/>
                      </a:solidFill>
                      <a:prstDash val="solid"/>
                    </a:lnR>
                  </a:tcPr>
                </a:tc>
                <a:extLst>
                  <a:ext uri="{0D108BD9-81ED-4DB2-BD59-A6C34878D82A}">
                    <a16:rowId xmlns:a16="http://schemas.microsoft.com/office/drawing/2014/main" val="10002"/>
                  </a:ext>
                </a:extLst>
              </a:tr>
              <a:tr h="182245">
                <a:tc gridSpan="5" vMerge="1">
                  <a:txBody>
                    <a:bodyPr/>
                    <a:lstStyle/>
                    <a:p>
                      <a:endParaRPr/>
                    </a:p>
                  </a:txBody>
                  <a:tcPr marL="0" marR="0" marT="0" marB="0">
                    <a:lnR w="19050">
                      <a:solidFill>
                        <a:srgbClr val="C00000"/>
                      </a:solidFill>
                      <a:prstDash val="solid"/>
                    </a:lnR>
                  </a:tcPr>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a:txBody>
                    <a:bodyPr/>
                    <a:lstStyle/>
                    <a:p>
                      <a:pPr marL="126364">
                        <a:lnSpc>
                          <a:spcPct val="100000"/>
                        </a:lnSpc>
                        <a:spcBef>
                          <a:spcPts val="160"/>
                        </a:spcBef>
                      </a:pPr>
                      <a:r>
                        <a:rPr sz="900">
                          <a:latin typeface="Arial"/>
                          <a:cs typeface="Arial"/>
                        </a:rPr>
                        <a:t>Grade</a:t>
                      </a:r>
                      <a:r>
                        <a:rPr sz="900" spc="-20">
                          <a:latin typeface="Arial"/>
                          <a:cs typeface="Arial"/>
                        </a:rPr>
                        <a:t> </a:t>
                      </a:r>
                      <a:r>
                        <a:rPr sz="900" spc="-25">
                          <a:latin typeface="Arial"/>
                          <a:cs typeface="Arial"/>
                        </a:rPr>
                        <a:t>≥3</a:t>
                      </a:r>
                      <a:endParaRPr sz="900">
                        <a:latin typeface="Arial"/>
                        <a:cs typeface="Arial"/>
                      </a:endParaRPr>
                    </a:p>
                  </a:txBody>
                  <a:tcPr marL="0" marR="0" marT="20320" marB="0">
                    <a:lnL w="19050">
                      <a:solidFill>
                        <a:srgbClr val="C00000"/>
                      </a:solidFill>
                      <a:prstDash val="solid"/>
                    </a:lnL>
                    <a:lnB w="19050">
                      <a:solidFill>
                        <a:srgbClr val="C00000"/>
                      </a:solidFill>
                      <a:prstDash val="solid"/>
                    </a:lnB>
                    <a:solidFill>
                      <a:srgbClr val="E7E7E7"/>
                    </a:solidFill>
                  </a:tcPr>
                </a:tc>
                <a:tc>
                  <a:txBody>
                    <a:bodyPr/>
                    <a:lstStyle/>
                    <a:p>
                      <a:pPr marL="230504" algn="ctr">
                        <a:lnSpc>
                          <a:spcPct val="100000"/>
                        </a:lnSpc>
                        <a:spcBef>
                          <a:spcPts val="160"/>
                        </a:spcBef>
                      </a:pPr>
                      <a:r>
                        <a:rPr sz="900" spc="-50">
                          <a:latin typeface="Arial"/>
                          <a:cs typeface="Arial"/>
                        </a:rPr>
                        <a:t>0</a:t>
                      </a:r>
                      <a:endParaRPr sz="900">
                        <a:latin typeface="Arial"/>
                        <a:cs typeface="Arial"/>
                      </a:endParaRPr>
                    </a:p>
                  </a:txBody>
                  <a:tcPr marL="0" marR="0" marT="20320" marB="0">
                    <a:lnB w="19050">
                      <a:solidFill>
                        <a:srgbClr val="C00000"/>
                      </a:solidFill>
                      <a:prstDash val="solid"/>
                    </a:lnB>
                    <a:solidFill>
                      <a:srgbClr val="E7E7E7"/>
                    </a:solidFill>
                  </a:tcPr>
                </a:tc>
                <a:tc>
                  <a:txBody>
                    <a:bodyPr/>
                    <a:lstStyle/>
                    <a:p>
                      <a:pPr algn="ctr">
                        <a:lnSpc>
                          <a:spcPct val="100000"/>
                        </a:lnSpc>
                        <a:spcBef>
                          <a:spcPts val="160"/>
                        </a:spcBef>
                      </a:pPr>
                      <a:r>
                        <a:rPr sz="900">
                          <a:latin typeface="Arial"/>
                          <a:cs typeface="Arial"/>
                        </a:rPr>
                        <a:t>5</a:t>
                      </a:r>
                      <a:r>
                        <a:rPr sz="900" spc="-10">
                          <a:latin typeface="Arial"/>
                          <a:cs typeface="Arial"/>
                        </a:rPr>
                        <a:t> </a:t>
                      </a:r>
                      <a:r>
                        <a:rPr sz="900" spc="-25">
                          <a:latin typeface="Arial"/>
                          <a:cs typeface="Arial"/>
                        </a:rPr>
                        <a:t>(6)</a:t>
                      </a:r>
                      <a:endParaRPr sz="900">
                        <a:latin typeface="Arial"/>
                        <a:cs typeface="Arial"/>
                      </a:endParaRPr>
                    </a:p>
                  </a:txBody>
                  <a:tcPr marL="0" marR="0" marT="20320" marB="0">
                    <a:lnB w="19050">
                      <a:solidFill>
                        <a:srgbClr val="C00000"/>
                      </a:solidFill>
                      <a:prstDash val="solid"/>
                    </a:lnB>
                    <a:solidFill>
                      <a:srgbClr val="E7E7E7"/>
                    </a:solidFill>
                  </a:tcPr>
                </a:tc>
                <a:tc>
                  <a:txBody>
                    <a:bodyPr/>
                    <a:lstStyle/>
                    <a:p>
                      <a:pPr algn="ctr">
                        <a:lnSpc>
                          <a:spcPct val="100000"/>
                        </a:lnSpc>
                        <a:spcBef>
                          <a:spcPts val="160"/>
                        </a:spcBef>
                      </a:pPr>
                      <a:r>
                        <a:rPr sz="900">
                          <a:latin typeface="Arial"/>
                          <a:cs typeface="Arial"/>
                        </a:rPr>
                        <a:t>1</a:t>
                      </a:r>
                      <a:r>
                        <a:rPr sz="900" spc="-10">
                          <a:latin typeface="Arial"/>
                          <a:cs typeface="Arial"/>
                        </a:rPr>
                        <a:t> </a:t>
                      </a:r>
                      <a:r>
                        <a:rPr sz="900" spc="-25">
                          <a:latin typeface="Arial"/>
                          <a:cs typeface="Arial"/>
                        </a:rPr>
                        <a:t>(3)</a:t>
                      </a:r>
                      <a:endParaRPr sz="900">
                        <a:latin typeface="Arial"/>
                        <a:cs typeface="Arial"/>
                      </a:endParaRPr>
                    </a:p>
                  </a:txBody>
                  <a:tcPr marL="0" marR="0" marT="20320" marB="0">
                    <a:lnR w="19050">
                      <a:solidFill>
                        <a:srgbClr val="C00000"/>
                      </a:solidFill>
                      <a:prstDash val="solid"/>
                    </a:lnR>
                    <a:lnB w="19050">
                      <a:solidFill>
                        <a:srgbClr val="C00000"/>
                      </a:solidFill>
                      <a:prstDash val="solid"/>
                    </a:lnB>
                    <a:solidFill>
                      <a:srgbClr val="E7E7E7"/>
                    </a:solidFill>
                  </a:tcPr>
                </a:tc>
                <a:extLst>
                  <a:ext uri="{0D108BD9-81ED-4DB2-BD59-A6C34878D82A}">
                    <a16:rowId xmlns:a16="http://schemas.microsoft.com/office/drawing/2014/main" val="10003"/>
                  </a:ext>
                </a:extLst>
              </a:tr>
            </a:tbl>
          </a:graphicData>
        </a:graphic>
      </p:graphicFrame>
      <p:sp>
        <p:nvSpPr>
          <p:cNvPr id="19" name="object 19"/>
          <p:cNvSpPr/>
          <p:nvPr/>
        </p:nvSpPr>
        <p:spPr>
          <a:xfrm>
            <a:off x="4603497" y="3284403"/>
            <a:ext cx="4481195" cy="182880"/>
          </a:xfrm>
          <a:custGeom>
            <a:avLst/>
            <a:gdLst/>
            <a:ahLst/>
            <a:cxnLst/>
            <a:rect l="l" t="t" r="r" b="b"/>
            <a:pathLst>
              <a:path w="4481195" h="182879">
                <a:moveTo>
                  <a:pt x="2885846" y="0"/>
                </a:moveTo>
                <a:lnTo>
                  <a:pt x="2088515" y="0"/>
                </a:lnTo>
                <a:lnTo>
                  <a:pt x="0" y="0"/>
                </a:lnTo>
                <a:lnTo>
                  <a:pt x="0" y="182791"/>
                </a:lnTo>
                <a:lnTo>
                  <a:pt x="2088515" y="182791"/>
                </a:lnTo>
                <a:lnTo>
                  <a:pt x="2885846" y="182791"/>
                </a:lnTo>
                <a:lnTo>
                  <a:pt x="2885846" y="0"/>
                </a:lnTo>
                <a:close/>
              </a:path>
              <a:path w="4481195" h="182879">
                <a:moveTo>
                  <a:pt x="4480585" y="0"/>
                </a:moveTo>
                <a:lnTo>
                  <a:pt x="3683279" y="0"/>
                </a:lnTo>
                <a:lnTo>
                  <a:pt x="2885948" y="0"/>
                </a:lnTo>
                <a:lnTo>
                  <a:pt x="2885948" y="182791"/>
                </a:lnTo>
                <a:lnTo>
                  <a:pt x="3683254" y="182791"/>
                </a:lnTo>
                <a:lnTo>
                  <a:pt x="4480585" y="182791"/>
                </a:lnTo>
                <a:lnTo>
                  <a:pt x="4480585" y="0"/>
                </a:lnTo>
                <a:close/>
              </a:path>
            </a:pathLst>
          </a:custGeom>
          <a:solidFill>
            <a:srgbClr val="E7E7E7"/>
          </a:solidFill>
        </p:spPr>
        <p:txBody>
          <a:bodyPr wrap="square" lIns="0" tIns="0" rIns="0" bIns="0" rtlCol="0"/>
          <a:lstStyle/>
          <a:p>
            <a:endParaRPr/>
          </a:p>
        </p:txBody>
      </p:sp>
      <p:sp>
        <p:nvSpPr>
          <p:cNvPr id="20" name="object 20"/>
          <p:cNvSpPr/>
          <p:nvPr/>
        </p:nvSpPr>
        <p:spPr>
          <a:xfrm>
            <a:off x="4603497" y="3650036"/>
            <a:ext cx="4481195" cy="182880"/>
          </a:xfrm>
          <a:custGeom>
            <a:avLst/>
            <a:gdLst/>
            <a:ahLst/>
            <a:cxnLst/>
            <a:rect l="l" t="t" r="r" b="b"/>
            <a:pathLst>
              <a:path w="4481195" h="182879">
                <a:moveTo>
                  <a:pt x="2885846" y="0"/>
                </a:moveTo>
                <a:lnTo>
                  <a:pt x="2088515" y="0"/>
                </a:lnTo>
                <a:lnTo>
                  <a:pt x="0" y="0"/>
                </a:lnTo>
                <a:lnTo>
                  <a:pt x="0" y="182791"/>
                </a:lnTo>
                <a:lnTo>
                  <a:pt x="2088515" y="182791"/>
                </a:lnTo>
                <a:lnTo>
                  <a:pt x="2885846" y="182791"/>
                </a:lnTo>
                <a:lnTo>
                  <a:pt x="2885846" y="0"/>
                </a:lnTo>
                <a:close/>
              </a:path>
              <a:path w="4481195" h="182879">
                <a:moveTo>
                  <a:pt x="4480585" y="0"/>
                </a:moveTo>
                <a:lnTo>
                  <a:pt x="3683279" y="0"/>
                </a:lnTo>
                <a:lnTo>
                  <a:pt x="2885948" y="0"/>
                </a:lnTo>
                <a:lnTo>
                  <a:pt x="2885948" y="182791"/>
                </a:lnTo>
                <a:lnTo>
                  <a:pt x="3683254" y="182791"/>
                </a:lnTo>
                <a:lnTo>
                  <a:pt x="4480585" y="182791"/>
                </a:lnTo>
                <a:lnTo>
                  <a:pt x="4480585" y="0"/>
                </a:lnTo>
                <a:close/>
              </a:path>
            </a:pathLst>
          </a:custGeom>
          <a:solidFill>
            <a:srgbClr val="E7E7E7"/>
          </a:solidFill>
        </p:spPr>
        <p:txBody>
          <a:bodyPr wrap="square" lIns="0" tIns="0" rIns="0" bIns="0" rtlCol="0"/>
          <a:lstStyle/>
          <a:p>
            <a:endParaRPr/>
          </a:p>
        </p:txBody>
      </p:sp>
      <p:sp>
        <p:nvSpPr>
          <p:cNvPr id="21" name="object 21"/>
          <p:cNvSpPr/>
          <p:nvPr/>
        </p:nvSpPr>
        <p:spPr>
          <a:xfrm>
            <a:off x="4603497" y="4015568"/>
            <a:ext cx="4481195" cy="182880"/>
          </a:xfrm>
          <a:custGeom>
            <a:avLst/>
            <a:gdLst/>
            <a:ahLst/>
            <a:cxnLst/>
            <a:rect l="l" t="t" r="r" b="b"/>
            <a:pathLst>
              <a:path w="4481195" h="182879">
                <a:moveTo>
                  <a:pt x="2885846" y="0"/>
                </a:moveTo>
                <a:lnTo>
                  <a:pt x="2088515" y="0"/>
                </a:lnTo>
                <a:lnTo>
                  <a:pt x="0" y="0"/>
                </a:lnTo>
                <a:lnTo>
                  <a:pt x="0" y="182791"/>
                </a:lnTo>
                <a:lnTo>
                  <a:pt x="2088515" y="182791"/>
                </a:lnTo>
                <a:lnTo>
                  <a:pt x="2885846" y="182791"/>
                </a:lnTo>
                <a:lnTo>
                  <a:pt x="2885846" y="0"/>
                </a:lnTo>
                <a:close/>
              </a:path>
              <a:path w="4481195" h="182879">
                <a:moveTo>
                  <a:pt x="4480585" y="0"/>
                </a:moveTo>
                <a:lnTo>
                  <a:pt x="3683279" y="0"/>
                </a:lnTo>
                <a:lnTo>
                  <a:pt x="2885948" y="0"/>
                </a:lnTo>
                <a:lnTo>
                  <a:pt x="2885948" y="182791"/>
                </a:lnTo>
                <a:lnTo>
                  <a:pt x="3683254" y="182791"/>
                </a:lnTo>
                <a:lnTo>
                  <a:pt x="4480585" y="182791"/>
                </a:lnTo>
                <a:lnTo>
                  <a:pt x="4480585" y="0"/>
                </a:lnTo>
                <a:close/>
              </a:path>
            </a:pathLst>
          </a:custGeom>
          <a:solidFill>
            <a:srgbClr val="E7E7E7"/>
          </a:solidFill>
        </p:spPr>
        <p:txBody>
          <a:bodyPr wrap="square" lIns="0" tIns="0" rIns="0" bIns="0" rtlCol="0"/>
          <a:lstStyle/>
          <a:p>
            <a:endParaRPr/>
          </a:p>
        </p:txBody>
      </p:sp>
      <p:sp>
        <p:nvSpPr>
          <p:cNvPr id="22" name="object 22"/>
          <p:cNvSpPr/>
          <p:nvPr/>
        </p:nvSpPr>
        <p:spPr>
          <a:xfrm>
            <a:off x="4603496" y="4381150"/>
            <a:ext cx="4480560" cy="0"/>
          </a:xfrm>
          <a:custGeom>
            <a:avLst/>
            <a:gdLst/>
            <a:ahLst/>
            <a:cxnLst/>
            <a:rect l="l" t="t" r="r" b="b"/>
            <a:pathLst>
              <a:path w="4480559">
                <a:moveTo>
                  <a:pt x="0" y="0"/>
                </a:moveTo>
                <a:lnTo>
                  <a:pt x="4480560" y="0"/>
                </a:lnTo>
              </a:path>
            </a:pathLst>
          </a:custGeom>
          <a:ln w="25400">
            <a:solidFill>
              <a:srgbClr val="000000"/>
            </a:solidFill>
          </a:ln>
        </p:spPr>
        <p:txBody>
          <a:bodyPr wrap="square" lIns="0" tIns="0" rIns="0" bIns="0" rtlCol="0"/>
          <a:lstStyle/>
          <a:p>
            <a:endParaRPr/>
          </a:p>
        </p:txBody>
      </p:sp>
      <p:sp>
        <p:nvSpPr>
          <p:cNvPr id="23" name="object 23"/>
          <p:cNvSpPr txBox="1"/>
          <p:nvPr/>
        </p:nvSpPr>
        <p:spPr>
          <a:xfrm>
            <a:off x="139954" y="4216023"/>
            <a:ext cx="7160895" cy="151323"/>
          </a:xfrm>
          <a:prstGeom prst="rect">
            <a:avLst/>
          </a:prstGeom>
        </p:spPr>
        <p:txBody>
          <a:bodyPr vert="horz" wrap="square" lIns="0" tIns="12700" rIns="0" bIns="0" rtlCol="0">
            <a:spAutoFit/>
          </a:bodyPr>
          <a:lstStyle/>
          <a:p>
            <a:pPr marL="4511675">
              <a:spcBef>
                <a:spcPts val="100"/>
              </a:spcBef>
              <a:tabLst>
                <a:tab pos="6781165" algn="l"/>
              </a:tabLst>
            </a:pPr>
            <a:r>
              <a:rPr sz="900" spc="-10">
                <a:latin typeface="Arial"/>
                <a:cs typeface="Arial"/>
              </a:rPr>
              <a:t>Fatigue</a:t>
            </a:r>
            <a:r>
              <a:rPr sz="900">
                <a:latin typeface="Arial"/>
                <a:cs typeface="Arial"/>
              </a:rPr>
              <a:t>	21</a:t>
            </a:r>
            <a:r>
              <a:rPr sz="900" spc="-10">
                <a:latin typeface="Arial"/>
                <a:cs typeface="Arial"/>
              </a:rPr>
              <a:t> </a:t>
            </a:r>
            <a:r>
              <a:rPr sz="800">
                <a:latin typeface="Arial"/>
                <a:cs typeface="Arial"/>
              </a:rPr>
              <a:t>1.</a:t>
            </a:r>
            <a:r>
              <a:rPr sz="800" spc="-15">
                <a:latin typeface="Arial"/>
                <a:cs typeface="Arial"/>
              </a:rPr>
              <a:t> </a:t>
            </a:r>
            <a:endParaRPr sz="800">
              <a:latin typeface="Arial"/>
              <a:cs typeface="Arial"/>
            </a:endParaRPr>
          </a:p>
        </p:txBody>
      </p:sp>
      <p:sp>
        <p:nvSpPr>
          <p:cNvPr id="24" name="object 24"/>
          <p:cNvSpPr txBox="1"/>
          <p:nvPr/>
        </p:nvSpPr>
        <p:spPr>
          <a:xfrm>
            <a:off x="4627627" y="3109564"/>
            <a:ext cx="1017269" cy="151323"/>
          </a:xfrm>
          <a:prstGeom prst="rect">
            <a:avLst/>
          </a:prstGeom>
        </p:spPr>
        <p:txBody>
          <a:bodyPr vert="horz" wrap="square" lIns="0" tIns="12700" rIns="0" bIns="0" rtlCol="0">
            <a:spAutoFit/>
          </a:bodyPr>
          <a:lstStyle/>
          <a:p>
            <a:pPr marL="12700">
              <a:spcBef>
                <a:spcPts val="100"/>
              </a:spcBef>
            </a:pPr>
            <a:r>
              <a:rPr sz="900">
                <a:latin typeface="Arial"/>
                <a:cs typeface="Arial"/>
              </a:rPr>
              <a:t>Decreased</a:t>
            </a:r>
            <a:r>
              <a:rPr sz="900" spc="-30">
                <a:latin typeface="Arial"/>
                <a:cs typeface="Arial"/>
              </a:rPr>
              <a:t> </a:t>
            </a:r>
            <a:r>
              <a:rPr sz="900" spc="-10">
                <a:latin typeface="Arial"/>
                <a:cs typeface="Arial"/>
              </a:rPr>
              <a:t>appetite</a:t>
            </a:r>
            <a:endParaRPr sz="900">
              <a:latin typeface="Arial"/>
              <a:cs typeface="Arial"/>
            </a:endParaRPr>
          </a:p>
        </p:txBody>
      </p:sp>
      <p:sp>
        <p:nvSpPr>
          <p:cNvPr id="25" name="object 25"/>
          <p:cNvSpPr txBox="1"/>
          <p:nvPr/>
        </p:nvSpPr>
        <p:spPr>
          <a:xfrm>
            <a:off x="6896862" y="3109564"/>
            <a:ext cx="387985" cy="151323"/>
          </a:xfrm>
          <a:prstGeom prst="rect">
            <a:avLst/>
          </a:prstGeom>
        </p:spPr>
        <p:txBody>
          <a:bodyPr vert="horz" wrap="square" lIns="0" tIns="12700" rIns="0" bIns="0" rtlCol="0">
            <a:spAutoFit/>
          </a:bodyPr>
          <a:lstStyle/>
          <a:p>
            <a:pPr marL="12700">
              <a:spcBef>
                <a:spcPts val="100"/>
              </a:spcBef>
            </a:pPr>
            <a:r>
              <a:rPr sz="900">
                <a:latin typeface="Arial"/>
                <a:cs typeface="Arial"/>
              </a:rPr>
              <a:t>25</a:t>
            </a:r>
            <a:r>
              <a:rPr sz="900" spc="-10">
                <a:latin typeface="Arial"/>
                <a:cs typeface="Arial"/>
              </a:rPr>
              <a:t> </a:t>
            </a:r>
            <a:r>
              <a:rPr sz="900" spc="-20">
                <a:latin typeface="Arial"/>
                <a:cs typeface="Arial"/>
              </a:rPr>
              <a:t>(25)</a:t>
            </a:r>
            <a:endParaRPr sz="900">
              <a:latin typeface="Arial"/>
              <a:cs typeface="Arial"/>
            </a:endParaRPr>
          </a:p>
        </p:txBody>
      </p:sp>
      <p:sp>
        <p:nvSpPr>
          <p:cNvPr id="26" name="object 26"/>
          <p:cNvSpPr txBox="1"/>
          <p:nvPr/>
        </p:nvSpPr>
        <p:spPr>
          <a:xfrm>
            <a:off x="7694422" y="3109564"/>
            <a:ext cx="387985" cy="151323"/>
          </a:xfrm>
          <a:prstGeom prst="rect">
            <a:avLst/>
          </a:prstGeom>
        </p:spPr>
        <p:txBody>
          <a:bodyPr vert="horz" wrap="square" lIns="0" tIns="12700" rIns="0" bIns="0" rtlCol="0">
            <a:spAutoFit/>
          </a:bodyPr>
          <a:lstStyle/>
          <a:p>
            <a:pPr marL="12700">
              <a:spcBef>
                <a:spcPts val="100"/>
              </a:spcBef>
            </a:pPr>
            <a:r>
              <a:rPr sz="900">
                <a:latin typeface="Arial"/>
                <a:cs typeface="Arial"/>
              </a:rPr>
              <a:t>38</a:t>
            </a:r>
            <a:r>
              <a:rPr sz="900" spc="-10">
                <a:latin typeface="Arial"/>
                <a:cs typeface="Arial"/>
              </a:rPr>
              <a:t> </a:t>
            </a:r>
            <a:r>
              <a:rPr sz="900" spc="-20">
                <a:latin typeface="Arial"/>
                <a:cs typeface="Arial"/>
              </a:rPr>
              <a:t>(44)</a:t>
            </a:r>
            <a:endParaRPr sz="900">
              <a:latin typeface="Arial"/>
              <a:cs typeface="Arial"/>
            </a:endParaRPr>
          </a:p>
        </p:txBody>
      </p:sp>
      <p:sp>
        <p:nvSpPr>
          <p:cNvPr id="27" name="object 27"/>
          <p:cNvSpPr txBox="1"/>
          <p:nvPr/>
        </p:nvSpPr>
        <p:spPr>
          <a:xfrm>
            <a:off x="8491856" y="3109564"/>
            <a:ext cx="387985" cy="151323"/>
          </a:xfrm>
          <a:prstGeom prst="rect">
            <a:avLst/>
          </a:prstGeom>
        </p:spPr>
        <p:txBody>
          <a:bodyPr vert="horz" wrap="square" lIns="0" tIns="12700" rIns="0" bIns="0" rtlCol="0">
            <a:spAutoFit/>
          </a:bodyPr>
          <a:lstStyle/>
          <a:p>
            <a:pPr marL="12700">
              <a:spcBef>
                <a:spcPts val="100"/>
              </a:spcBef>
            </a:pPr>
            <a:r>
              <a:rPr sz="900">
                <a:latin typeface="Arial"/>
                <a:cs typeface="Arial"/>
              </a:rPr>
              <a:t>13</a:t>
            </a:r>
            <a:r>
              <a:rPr sz="900" spc="-10">
                <a:latin typeface="Arial"/>
                <a:cs typeface="Arial"/>
              </a:rPr>
              <a:t> </a:t>
            </a:r>
            <a:r>
              <a:rPr sz="900" spc="-20">
                <a:latin typeface="Arial"/>
                <a:cs typeface="Arial"/>
              </a:rPr>
              <a:t>(38)</a:t>
            </a:r>
            <a:endParaRPr sz="900">
              <a:latin typeface="Arial"/>
              <a:cs typeface="Arial"/>
            </a:endParaRPr>
          </a:p>
        </p:txBody>
      </p:sp>
      <p:sp>
        <p:nvSpPr>
          <p:cNvPr id="28" name="object 28"/>
          <p:cNvSpPr txBox="1"/>
          <p:nvPr/>
        </p:nvSpPr>
        <p:spPr>
          <a:xfrm>
            <a:off x="4627627" y="3292443"/>
            <a:ext cx="404495" cy="151323"/>
          </a:xfrm>
          <a:prstGeom prst="rect">
            <a:avLst/>
          </a:prstGeom>
        </p:spPr>
        <p:txBody>
          <a:bodyPr vert="horz" wrap="square" lIns="0" tIns="12700" rIns="0" bIns="0" rtlCol="0">
            <a:spAutoFit/>
          </a:bodyPr>
          <a:lstStyle/>
          <a:p>
            <a:pPr marL="12700">
              <a:spcBef>
                <a:spcPts val="100"/>
              </a:spcBef>
            </a:pPr>
            <a:r>
              <a:rPr sz="900" spc="-10">
                <a:latin typeface="Arial"/>
                <a:cs typeface="Arial"/>
              </a:rPr>
              <a:t>Pyrexia</a:t>
            </a:r>
            <a:endParaRPr sz="900">
              <a:latin typeface="Arial"/>
              <a:cs typeface="Arial"/>
            </a:endParaRPr>
          </a:p>
        </p:txBody>
      </p:sp>
      <p:sp>
        <p:nvSpPr>
          <p:cNvPr id="29" name="object 29"/>
          <p:cNvSpPr txBox="1"/>
          <p:nvPr/>
        </p:nvSpPr>
        <p:spPr>
          <a:xfrm>
            <a:off x="6896862" y="3292443"/>
            <a:ext cx="387985" cy="151323"/>
          </a:xfrm>
          <a:prstGeom prst="rect">
            <a:avLst/>
          </a:prstGeom>
        </p:spPr>
        <p:txBody>
          <a:bodyPr vert="horz" wrap="square" lIns="0" tIns="12700" rIns="0" bIns="0" rtlCol="0">
            <a:spAutoFit/>
          </a:bodyPr>
          <a:lstStyle/>
          <a:p>
            <a:pPr marL="12700">
              <a:spcBef>
                <a:spcPts val="100"/>
              </a:spcBef>
            </a:pPr>
            <a:r>
              <a:rPr sz="900">
                <a:latin typeface="Arial"/>
                <a:cs typeface="Arial"/>
              </a:rPr>
              <a:t>38</a:t>
            </a:r>
            <a:r>
              <a:rPr sz="900" spc="-10">
                <a:latin typeface="Arial"/>
                <a:cs typeface="Arial"/>
              </a:rPr>
              <a:t> </a:t>
            </a:r>
            <a:r>
              <a:rPr sz="900" spc="-20">
                <a:latin typeface="Arial"/>
                <a:cs typeface="Arial"/>
              </a:rPr>
              <a:t>(38)</a:t>
            </a:r>
            <a:endParaRPr sz="900">
              <a:latin typeface="Arial"/>
              <a:cs typeface="Arial"/>
            </a:endParaRPr>
          </a:p>
        </p:txBody>
      </p:sp>
      <p:sp>
        <p:nvSpPr>
          <p:cNvPr id="30" name="object 30"/>
          <p:cNvSpPr txBox="1"/>
          <p:nvPr/>
        </p:nvSpPr>
        <p:spPr>
          <a:xfrm>
            <a:off x="7694422" y="3292443"/>
            <a:ext cx="387985" cy="151323"/>
          </a:xfrm>
          <a:prstGeom prst="rect">
            <a:avLst/>
          </a:prstGeom>
        </p:spPr>
        <p:txBody>
          <a:bodyPr vert="horz" wrap="square" lIns="0" tIns="12700" rIns="0" bIns="0" rtlCol="0">
            <a:spAutoFit/>
          </a:bodyPr>
          <a:lstStyle/>
          <a:p>
            <a:pPr marL="12700">
              <a:spcBef>
                <a:spcPts val="100"/>
              </a:spcBef>
            </a:pPr>
            <a:r>
              <a:rPr sz="900">
                <a:latin typeface="Arial"/>
                <a:cs typeface="Arial"/>
              </a:rPr>
              <a:t>29</a:t>
            </a:r>
            <a:r>
              <a:rPr sz="900" spc="-10">
                <a:latin typeface="Arial"/>
                <a:cs typeface="Arial"/>
              </a:rPr>
              <a:t> </a:t>
            </a:r>
            <a:r>
              <a:rPr sz="900" spc="-20">
                <a:latin typeface="Arial"/>
                <a:cs typeface="Arial"/>
              </a:rPr>
              <a:t>(33)</a:t>
            </a:r>
            <a:endParaRPr sz="900">
              <a:latin typeface="Arial"/>
              <a:cs typeface="Arial"/>
            </a:endParaRPr>
          </a:p>
        </p:txBody>
      </p:sp>
      <p:sp>
        <p:nvSpPr>
          <p:cNvPr id="31" name="object 31"/>
          <p:cNvSpPr txBox="1"/>
          <p:nvPr/>
        </p:nvSpPr>
        <p:spPr>
          <a:xfrm>
            <a:off x="8523858" y="3292443"/>
            <a:ext cx="323850" cy="151323"/>
          </a:xfrm>
          <a:prstGeom prst="rect">
            <a:avLst/>
          </a:prstGeom>
        </p:spPr>
        <p:txBody>
          <a:bodyPr vert="horz" wrap="square" lIns="0" tIns="12700" rIns="0" bIns="0" rtlCol="0">
            <a:spAutoFit/>
          </a:bodyPr>
          <a:lstStyle/>
          <a:p>
            <a:pPr marL="12700">
              <a:spcBef>
                <a:spcPts val="100"/>
              </a:spcBef>
            </a:pPr>
            <a:r>
              <a:rPr sz="900">
                <a:latin typeface="Arial"/>
                <a:cs typeface="Arial"/>
              </a:rPr>
              <a:t>8</a:t>
            </a:r>
            <a:r>
              <a:rPr sz="900" spc="-10">
                <a:latin typeface="Arial"/>
                <a:cs typeface="Arial"/>
              </a:rPr>
              <a:t> </a:t>
            </a:r>
            <a:r>
              <a:rPr sz="900" spc="-20">
                <a:latin typeface="Arial"/>
                <a:cs typeface="Arial"/>
              </a:rPr>
              <a:t>(24)</a:t>
            </a:r>
            <a:endParaRPr sz="900">
              <a:latin typeface="Arial"/>
              <a:cs typeface="Arial"/>
            </a:endParaRPr>
          </a:p>
        </p:txBody>
      </p:sp>
      <p:sp>
        <p:nvSpPr>
          <p:cNvPr id="32" name="object 32"/>
          <p:cNvSpPr txBox="1"/>
          <p:nvPr/>
        </p:nvSpPr>
        <p:spPr>
          <a:xfrm>
            <a:off x="4627627" y="3475323"/>
            <a:ext cx="664845" cy="151323"/>
          </a:xfrm>
          <a:prstGeom prst="rect">
            <a:avLst/>
          </a:prstGeom>
        </p:spPr>
        <p:txBody>
          <a:bodyPr vert="horz" wrap="square" lIns="0" tIns="12700" rIns="0" bIns="0" rtlCol="0">
            <a:spAutoFit/>
          </a:bodyPr>
          <a:lstStyle/>
          <a:p>
            <a:pPr marL="12700">
              <a:spcBef>
                <a:spcPts val="100"/>
              </a:spcBef>
            </a:pPr>
            <a:r>
              <a:rPr sz="900" spc="-10">
                <a:latin typeface="Arial"/>
                <a:cs typeface="Arial"/>
              </a:rPr>
              <a:t>Constipation</a:t>
            </a:r>
            <a:endParaRPr sz="900">
              <a:latin typeface="Arial"/>
              <a:cs typeface="Arial"/>
            </a:endParaRPr>
          </a:p>
        </p:txBody>
      </p:sp>
      <p:sp>
        <p:nvSpPr>
          <p:cNvPr id="33" name="object 33"/>
          <p:cNvSpPr txBox="1"/>
          <p:nvPr/>
        </p:nvSpPr>
        <p:spPr>
          <a:xfrm>
            <a:off x="6896862" y="3475323"/>
            <a:ext cx="387985" cy="151323"/>
          </a:xfrm>
          <a:prstGeom prst="rect">
            <a:avLst/>
          </a:prstGeom>
        </p:spPr>
        <p:txBody>
          <a:bodyPr vert="horz" wrap="square" lIns="0" tIns="12700" rIns="0" bIns="0" rtlCol="0">
            <a:spAutoFit/>
          </a:bodyPr>
          <a:lstStyle/>
          <a:p>
            <a:pPr marL="12700">
              <a:spcBef>
                <a:spcPts val="100"/>
              </a:spcBef>
            </a:pPr>
            <a:r>
              <a:rPr sz="900">
                <a:latin typeface="Arial"/>
                <a:cs typeface="Arial"/>
              </a:rPr>
              <a:t>28</a:t>
            </a:r>
            <a:r>
              <a:rPr sz="900" spc="-10">
                <a:latin typeface="Arial"/>
                <a:cs typeface="Arial"/>
              </a:rPr>
              <a:t> </a:t>
            </a:r>
            <a:r>
              <a:rPr sz="900" spc="-20">
                <a:latin typeface="Arial"/>
                <a:cs typeface="Arial"/>
              </a:rPr>
              <a:t>(28)</a:t>
            </a:r>
            <a:endParaRPr sz="900">
              <a:latin typeface="Arial"/>
              <a:cs typeface="Arial"/>
            </a:endParaRPr>
          </a:p>
        </p:txBody>
      </p:sp>
      <p:sp>
        <p:nvSpPr>
          <p:cNvPr id="34" name="object 34"/>
          <p:cNvSpPr txBox="1"/>
          <p:nvPr/>
        </p:nvSpPr>
        <p:spPr>
          <a:xfrm>
            <a:off x="7694422" y="3475323"/>
            <a:ext cx="387985" cy="151323"/>
          </a:xfrm>
          <a:prstGeom prst="rect">
            <a:avLst/>
          </a:prstGeom>
        </p:spPr>
        <p:txBody>
          <a:bodyPr vert="horz" wrap="square" lIns="0" tIns="12700" rIns="0" bIns="0" rtlCol="0">
            <a:spAutoFit/>
          </a:bodyPr>
          <a:lstStyle/>
          <a:p>
            <a:pPr marL="12700">
              <a:spcBef>
                <a:spcPts val="100"/>
              </a:spcBef>
            </a:pPr>
            <a:r>
              <a:rPr sz="900">
                <a:latin typeface="Arial"/>
                <a:cs typeface="Arial"/>
              </a:rPr>
              <a:t>22</a:t>
            </a:r>
            <a:r>
              <a:rPr sz="900" spc="-10">
                <a:latin typeface="Arial"/>
                <a:cs typeface="Arial"/>
              </a:rPr>
              <a:t> </a:t>
            </a:r>
            <a:r>
              <a:rPr sz="900" spc="-20">
                <a:latin typeface="Arial"/>
                <a:cs typeface="Arial"/>
              </a:rPr>
              <a:t>(25)</a:t>
            </a:r>
            <a:endParaRPr sz="900">
              <a:latin typeface="Arial"/>
              <a:cs typeface="Arial"/>
            </a:endParaRPr>
          </a:p>
        </p:txBody>
      </p:sp>
      <p:sp>
        <p:nvSpPr>
          <p:cNvPr id="35" name="object 35"/>
          <p:cNvSpPr txBox="1"/>
          <p:nvPr/>
        </p:nvSpPr>
        <p:spPr>
          <a:xfrm>
            <a:off x="8523858" y="3475323"/>
            <a:ext cx="323850" cy="151323"/>
          </a:xfrm>
          <a:prstGeom prst="rect">
            <a:avLst/>
          </a:prstGeom>
        </p:spPr>
        <p:txBody>
          <a:bodyPr vert="horz" wrap="square" lIns="0" tIns="12700" rIns="0" bIns="0" rtlCol="0">
            <a:spAutoFit/>
          </a:bodyPr>
          <a:lstStyle/>
          <a:p>
            <a:pPr marL="12700">
              <a:spcBef>
                <a:spcPts val="100"/>
              </a:spcBef>
            </a:pPr>
            <a:r>
              <a:rPr sz="900">
                <a:latin typeface="Arial"/>
                <a:cs typeface="Arial"/>
              </a:rPr>
              <a:t>8</a:t>
            </a:r>
            <a:r>
              <a:rPr sz="900" spc="-10">
                <a:latin typeface="Arial"/>
                <a:cs typeface="Arial"/>
              </a:rPr>
              <a:t> </a:t>
            </a:r>
            <a:r>
              <a:rPr sz="900" spc="-20">
                <a:latin typeface="Arial"/>
                <a:cs typeface="Arial"/>
              </a:rPr>
              <a:t>(24)</a:t>
            </a:r>
            <a:endParaRPr sz="900">
              <a:latin typeface="Arial"/>
              <a:cs typeface="Arial"/>
            </a:endParaRPr>
          </a:p>
        </p:txBody>
      </p:sp>
      <p:sp>
        <p:nvSpPr>
          <p:cNvPr id="36" name="object 36"/>
          <p:cNvSpPr txBox="1"/>
          <p:nvPr/>
        </p:nvSpPr>
        <p:spPr>
          <a:xfrm>
            <a:off x="4627626" y="3658203"/>
            <a:ext cx="415290" cy="151323"/>
          </a:xfrm>
          <a:prstGeom prst="rect">
            <a:avLst/>
          </a:prstGeom>
        </p:spPr>
        <p:txBody>
          <a:bodyPr vert="horz" wrap="square" lIns="0" tIns="12700" rIns="0" bIns="0" rtlCol="0">
            <a:spAutoFit/>
          </a:bodyPr>
          <a:lstStyle/>
          <a:p>
            <a:pPr marL="12700">
              <a:spcBef>
                <a:spcPts val="100"/>
              </a:spcBef>
            </a:pPr>
            <a:r>
              <a:rPr sz="900" spc="-10">
                <a:latin typeface="Arial"/>
                <a:cs typeface="Arial"/>
              </a:rPr>
              <a:t>Anemia</a:t>
            </a:r>
            <a:endParaRPr sz="900">
              <a:latin typeface="Arial"/>
              <a:cs typeface="Arial"/>
            </a:endParaRPr>
          </a:p>
        </p:txBody>
      </p:sp>
      <p:sp>
        <p:nvSpPr>
          <p:cNvPr id="37" name="object 37"/>
          <p:cNvSpPr txBox="1"/>
          <p:nvPr/>
        </p:nvSpPr>
        <p:spPr>
          <a:xfrm>
            <a:off x="6896862" y="3658203"/>
            <a:ext cx="387985" cy="151323"/>
          </a:xfrm>
          <a:prstGeom prst="rect">
            <a:avLst/>
          </a:prstGeom>
        </p:spPr>
        <p:txBody>
          <a:bodyPr vert="horz" wrap="square" lIns="0" tIns="12700" rIns="0" bIns="0" rtlCol="0">
            <a:spAutoFit/>
          </a:bodyPr>
          <a:lstStyle/>
          <a:p>
            <a:pPr marL="12700">
              <a:spcBef>
                <a:spcPts val="100"/>
              </a:spcBef>
            </a:pPr>
            <a:r>
              <a:rPr sz="900">
                <a:latin typeface="Arial"/>
                <a:cs typeface="Arial"/>
              </a:rPr>
              <a:t>26</a:t>
            </a:r>
            <a:r>
              <a:rPr sz="900" spc="-10">
                <a:latin typeface="Arial"/>
                <a:cs typeface="Arial"/>
              </a:rPr>
              <a:t> </a:t>
            </a:r>
            <a:r>
              <a:rPr sz="900" spc="-20">
                <a:latin typeface="Arial"/>
                <a:cs typeface="Arial"/>
              </a:rPr>
              <a:t>(26)</a:t>
            </a:r>
            <a:endParaRPr sz="900">
              <a:latin typeface="Arial"/>
              <a:cs typeface="Arial"/>
            </a:endParaRPr>
          </a:p>
        </p:txBody>
      </p:sp>
      <p:sp>
        <p:nvSpPr>
          <p:cNvPr id="38" name="object 38"/>
          <p:cNvSpPr txBox="1"/>
          <p:nvPr/>
        </p:nvSpPr>
        <p:spPr>
          <a:xfrm>
            <a:off x="7694422" y="3658203"/>
            <a:ext cx="387985" cy="151323"/>
          </a:xfrm>
          <a:prstGeom prst="rect">
            <a:avLst/>
          </a:prstGeom>
        </p:spPr>
        <p:txBody>
          <a:bodyPr vert="horz" wrap="square" lIns="0" tIns="12700" rIns="0" bIns="0" rtlCol="0">
            <a:spAutoFit/>
          </a:bodyPr>
          <a:lstStyle/>
          <a:p>
            <a:pPr marL="12700">
              <a:spcBef>
                <a:spcPts val="100"/>
              </a:spcBef>
            </a:pPr>
            <a:r>
              <a:rPr sz="900">
                <a:latin typeface="Arial"/>
                <a:cs typeface="Arial"/>
              </a:rPr>
              <a:t>22</a:t>
            </a:r>
            <a:r>
              <a:rPr sz="900" spc="-10">
                <a:latin typeface="Arial"/>
                <a:cs typeface="Arial"/>
              </a:rPr>
              <a:t> </a:t>
            </a:r>
            <a:r>
              <a:rPr sz="900" spc="-20">
                <a:latin typeface="Arial"/>
                <a:cs typeface="Arial"/>
              </a:rPr>
              <a:t>(25)</a:t>
            </a:r>
            <a:endParaRPr sz="900">
              <a:latin typeface="Arial"/>
              <a:cs typeface="Arial"/>
            </a:endParaRPr>
          </a:p>
        </p:txBody>
      </p:sp>
      <p:sp>
        <p:nvSpPr>
          <p:cNvPr id="39" name="object 39"/>
          <p:cNvSpPr txBox="1"/>
          <p:nvPr/>
        </p:nvSpPr>
        <p:spPr>
          <a:xfrm>
            <a:off x="8523858" y="3658203"/>
            <a:ext cx="323850" cy="151323"/>
          </a:xfrm>
          <a:prstGeom prst="rect">
            <a:avLst/>
          </a:prstGeom>
        </p:spPr>
        <p:txBody>
          <a:bodyPr vert="horz" wrap="square" lIns="0" tIns="12700" rIns="0" bIns="0" rtlCol="0">
            <a:spAutoFit/>
          </a:bodyPr>
          <a:lstStyle/>
          <a:p>
            <a:pPr marL="12700">
              <a:spcBef>
                <a:spcPts val="100"/>
              </a:spcBef>
            </a:pPr>
            <a:r>
              <a:rPr sz="900">
                <a:latin typeface="Arial"/>
                <a:cs typeface="Arial"/>
              </a:rPr>
              <a:t>9</a:t>
            </a:r>
            <a:r>
              <a:rPr sz="900" spc="-10">
                <a:latin typeface="Arial"/>
                <a:cs typeface="Arial"/>
              </a:rPr>
              <a:t> </a:t>
            </a:r>
            <a:r>
              <a:rPr sz="900" spc="-20">
                <a:latin typeface="Arial"/>
                <a:cs typeface="Arial"/>
              </a:rPr>
              <a:t>(26)</a:t>
            </a:r>
            <a:endParaRPr sz="900">
              <a:latin typeface="Arial"/>
              <a:cs typeface="Arial"/>
            </a:endParaRPr>
          </a:p>
        </p:txBody>
      </p:sp>
      <p:sp>
        <p:nvSpPr>
          <p:cNvPr id="40" name="object 40"/>
          <p:cNvSpPr txBox="1"/>
          <p:nvPr/>
        </p:nvSpPr>
        <p:spPr>
          <a:xfrm>
            <a:off x="4627627" y="3840525"/>
            <a:ext cx="473075" cy="151323"/>
          </a:xfrm>
          <a:prstGeom prst="rect">
            <a:avLst/>
          </a:prstGeom>
        </p:spPr>
        <p:txBody>
          <a:bodyPr vert="horz" wrap="square" lIns="0" tIns="12700" rIns="0" bIns="0" rtlCol="0">
            <a:spAutoFit/>
          </a:bodyPr>
          <a:lstStyle/>
          <a:p>
            <a:pPr marL="12700">
              <a:spcBef>
                <a:spcPts val="100"/>
              </a:spcBef>
            </a:pPr>
            <a:r>
              <a:rPr sz="900" spc="-10">
                <a:latin typeface="Arial"/>
                <a:cs typeface="Arial"/>
              </a:rPr>
              <a:t>Asthenia</a:t>
            </a:r>
            <a:endParaRPr sz="900">
              <a:latin typeface="Arial"/>
              <a:cs typeface="Arial"/>
            </a:endParaRPr>
          </a:p>
        </p:txBody>
      </p:sp>
      <p:sp>
        <p:nvSpPr>
          <p:cNvPr id="41" name="object 41"/>
          <p:cNvSpPr txBox="1"/>
          <p:nvPr/>
        </p:nvSpPr>
        <p:spPr>
          <a:xfrm>
            <a:off x="6896862" y="3840525"/>
            <a:ext cx="387985" cy="151323"/>
          </a:xfrm>
          <a:prstGeom prst="rect">
            <a:avLst/>
          </a:prstGeom>
        </p:spPr>
        <p:txBody>
          <a:bodyPr vert="horz" wrap="square" lIns="0" tIns="12700" rIns="0" bIns="0" rtlCol="0">
            <a:spAutoFit/>
          </a:bodyPr>
          <a:lstStyle/>
          <a:p>
            <a:pPr marL="12700">
              <a:spcBef>
                <a:spcPts val="100"/>
              </a:spcBef>
            </a:pPr>
            <a:r>
              <a:rPr sz="900">
                <a:latin typeface="Arial"/>
                <a:cs typeface="Arial"/>
              </a:rPr>
              <a:t>20</a:t>
            </a:r>
            <a:r>
              <a:rPr sz="900" spc="-15">
                <a:latin typeface="Arial"/>
                <a:cs typeface="Arial"/>
              </a:rPr>
              <a:t> </a:t>
            </a:r>
            <a:r>
              <a:rPr sz="900" spc="-20">
                <a:latin typeface="Arial"/>
                <a:cs typeface="Arial"/>
              </a:rPr>
              <a:t>(20)</a:t>
            </a:r>
            <a:endParaRPr sz="900">
              <a:latin typeface="Arial"/>
              <a:cs typeface="Arial"/>
            </a:endParaRPr>
          </a:p>
        </p:txBody>
      </p:sp>
      <p:sp>
        <p:nvSpPr>
          <p:cNvPr id="42" name="object 42"/>
          <p:cNvSpPr txBox="1"/>
          <p:nvPr/>
        </p:nvSpPr>
        <p:spPr>
          <a:xfrm>
            <a:off x="7694422" y="3840525"/>
            <a:ext cx="387985" cy="151323"/>
          </a:xfrm>
          <a:prstGeom prst="rect">
            <a:avLst/>
          </a:prstGeom>
        </p:spPr>
        <p:txBody>
          <a:bodyPr vert="horz" wrap="square" lIns="0" tIns="12700" rIns="0" bIns="0" rtlCol="0">
            <a:spAutoFit/>
          </a:bodyPr>
          <a:lstStyle/>
          <a:p>
            <a:pPr marL="12700">
              <a:spcBef>
                <a:spcPts val="100"/>
              </a:spcBef>
            </a:pPr>
            <a:r>
              <a:rPr sz="900">
                <a:latin typeface="Arial"/>
                <a:cs typeface="Arial"/>
              </a:rPr>
              <a:t>21</a:t>
            </a:r>
            <a:r>
              <a:rPr sz="900" spc="-15">
                <a:latin typeface="Arial"/>
                <a:cs typeface="Arial"/>
              </a:rPr>
              <a:t> </a:t>
            </a:r>
            <a:r>
              <a:rPr sz="900" spc="-20">
                <a:latin typeface="Arial"/>
                <a:cs typeface="Arial"/>
              </a:rPr>
              <a:t>(24)</a:t>
            </a:r>
            <a:endParaRPr sz="900">
              <a:latin typeface="Arial"/>
              <a:cs typeface="Arial"/>
            </a:endParaRPr>
          </a:p>
        </p:txBody>
      </p:sp>
      <p:sp>
        <p:nvSpPr>
          <p:cNvPr id="43" name="object 43"/>
          <p:cNvSpPr txBox="1"/>
          <p:nvPr/>
        </p:nvSpPr>
        <p:spPr>
          <a:xfrm>
            <a:off x="8491856" y="3840525"/>
            <a:ext cx="387985" cy="151323"/>
          </a:xfrm>
          <a:prstGeom prst="rect">
            <a:avLst/>
          </a:prstGeom>
        </p:spPr>
        <p:txBody>
          <a:bodyPr vert="horz" wrap="square" lIns="0" tIns="12700" rIns="0" bIns="0" rtlCol="0">
            <a:spAutoFit/>
          </a:bodyPr>
          <a:lstStyle/>
          <a:p>
            <a:pPr marL="12700">
              <a:spcBef>
                <a:spcPts val="100"/>
              </a:spcBef>
            </a:pPr>
            <a:r>
              <a:rPr sz="900">
                <a:latin typeface="Arial"/>
                <a:cs typeface="Arial"/>
              </a:rPr>
              <a:t>10</a:t>
            </a:r>
            <a:r>
              <a:rPr sz="900" spc="-15">
                <a:latin typeface="Arial"/>
                <a:cs typeface="Arial"/>
              </a:rPr>
              <a:t> </a:t>
            </a:r>
            <a:r>
              <a:rPr sz="900" spc="-20">
                <a:latin typeface="Arial"/>
                <a:cs typeface="Arial"/>
              </a:rPr>
              <a:t>(29)</a:t>
            </a:r>
            <a:endParaRPr sz="900">
              <a:latin typeface="Arial"/>
              <a:cs typeface="Arial"/>
            </a:endParaRPr>
          </a:p>
        </p:txBody>
      </p:sp>
      <p:sp>
        <p:nvSpPr>
          <p:cNvPr id="44" name="object 44"/>
          <p:cNvSpPr txBox="1"/>
          <p:nvPr/>
        </p:nvSpPr>
        <p:spPr>
          <a:xfrm>
            <a:off x="4627626" y="4023710"/>
            <a:ext cx="561340" cy="151323"/>
          </a:xfrm>
          <a:prstGeom prst="rect">
            <a:avLst/>
          </a:prstGeom>
        </p:spPr>
        <p:txBody>
          <a:bodyPr vert="horz" wrap="square" lIns="0" tIns="12700" rIns="0" bIns="0" rtlCol="0">
            <a:spAutoFit/>
          </a:bodyPr>
          <a:lstStyle/>
          <a:p>
            <a:pPr marL="12700">
              <a:spcBef>
                <a:spcPts val="100"/>
              </a:spcBef>
            </a:pPr>
            <a:r>
              <a:rPr sz="900" spc="-10">
                <a:latin typeface="Arial"/>
                <a:cs typeface="Arial"/>
              </a:rPr>
              <a:t>Dysgeusia</a:t>
            </a:r>
            <a:endParaRPr sz="900">
              <a:latin typeface="Arial"/>
              <a:cs typeface="Arial"/>
            </a:endParaRPr>
          </a:p>
        </p:txBody>
      </p:sp>
      <p:sp>
        <p:nvSpPr>
          <p:cNvPr id="45" name="object 45"/>
          <p:cNvSpPr txBox="1"/>
          <p:nvPr/>
        </p:nvSpPr>
        <p:spPr>
          <a:xfrm>
            <a:off x="6896862" y="4023710"/>
            <a:ext cx="387985" cy="151323"/>
          </a:xfrm>
          <a:prstGeom prst="rect">
            <a:avLst/>
          </a:prstGeom>
        </p:spPr>
        <p:txBody>
          <a:bodyPr vert="horz" wrap="square" lIns="0" tIns="12700" rIns="0" bIns="0" rtlCol="0">
            <a:spAutoFit/>
          </a:bodyPr>
          <a:lstStyle/>
          <a:p>
            <a:pPr marL="12700">
              <a:spcBef>
                <a:spcPts val="100"/>
              </a:spcBef>
            </a:pPr>
            <a:r>
              <a:rPr sz="900">
                <a:latin typeface="Arial"/>
                <a:cs typeface="Arial"/>
              </a:rPr>
              <a:t>24</a:t>
            </a:r>
            <a:r>
              <a:rPr sz="900" spc="-10">
                <a:latin typeface="Arial"/>
                <a:cs typeface="Arial"/>
              </a:rPr>
              <a:t> </a:t>
            </a:r>
            <a:r>
              <a:rPr sz="900" spc="-20">
                <a:latin typeface="Arial"/>
                <a:cs typeface="Arial"/>
              </a:rPr>
              <a:t>(24)</a:t>
            </a:r>
            <a:endParaRPr sz="900">
              <a:latin typeface="Arial"/>
              <a:cs typeface="Arial"/>
            </a:endParaRPr>
          </a:p>
        </p:txBody>
      </p:sp>
      <p:sp>
        <p:nvSpPr>
          <p:cNvPr id="46" name="object 46"/>
          <p:cNvSpPr txBox="1"/>
          <p:nvPr/>
        </p:nvSpPr>
        <p:spPr>
          <a:xfrm>
            <a:off x="7694422" y="4023710"/>
            <a:ext cx="387985" cy="151323"/>
          </a:xfrm>
          <a:prstGeom prst="rect">
            <a:avLst/>
          </a:prstGeom>
        </p:spPr>
        <p:txBody>
          <a:bodyPr vert="horz" wrap="square" lIns="0" tIns="12700" rIns="0" bIns="0" rtlCol="0">
            <a:spAutoFit/>
          </a:bodyPr>
          <a:lstStyle/>
          <a:p>
            <a:pPr marL="12700">
              <a:spcBef>
                <a:spcPts val="100"/>
              </a:spcBef>
            </a:pPr>
            <a:r>
              <a:rPr sz="900">
                <a:latin typeface="Arial"/>
                <a:cs typeface="Arial"/>
              </a:rPr>
              <a:t>12</a:t>
            </a:r>
            <a:r>
              <a:rPr sz="900" spc="-10">
                <a:latin typeface="Arial"/>
                <a:cs typeface="Arial"/>
              </a:rPr>
              <a:t> </a:t>
            </a:r>
            <a:r>
              <a:rPr sz="900" spc="-20">
                <a:latin typeface="Arial"/>
                <a:cs typeface="Arial"/>
              </a:rPr>
              <a:t>(14)</a:t>
            </a:r>
            <a:endParaRPr sz="900">
              <a:latin typeface="Arial"/>
              <a:cs typeface="Arial"/>
            </a:endParaRPr>
          </a:p>
        </p:txBody>
      </p:sp>
      <p:sp>
        <p:nvSpPr>
          <p:cNvPr id="47" name="object 47"/>
          <p:cNvSpPr txBox="1"/>
          <p:nvPr/>
        </p:nvSpPr>
        <p:spPr>
          <a:xfrm>
            <a:off x="8491856" y="4023710"/>
            <a:ext cx="387985" cy="151323"/>
          </a:xfrm>
          <a:prstGeom prst="rect">
            <a:avLst/>
          </a:prstGeom>
        </p:spPr>
        <p:txBody>
          <a:bodyPr vert="horz" wrap="square" lIns="0" tIns="12700" rIns="0" bIns="0" rtlCol="0">
            <a:spAutoFit/>
          </a:bodyPr>
          <a:lstStyle/>
          <a:p>
            <a:pPr marL="12700">
              <a:spcBef>
                <a:spcPts val="100"/>
              </a:spcBef>
            </a:pPr>
            <a:r>
              <a:rPr sz="900">
                <a:latin typeface="Arial"/>
                <a:cs typeface="Arial"/>
              </a:rPr>
              <a:t>14</a:t>
            </a:r>
            <a:r>
              <a:rPr sz="900" spc="-10">
                <a:latin typeface="Arial"/>
                <a:cs typeface="Arial"/>
              </a:rPr>
              <a:t> </a:t>
            </a:r>
            <a:r>
              <a:rPr sz="900" spc="-20">
                <a:latin typeface="Arial"/>
                <a:cs typeface="Arial"/>
              </a:rPr>
              <a:t>(41)</a:t>
            </a:r>
            <a:endParaRPr sz="900">
              <a:latin typeface="Arial"/>
              <a:cs typeface="Arial"/>
            </a:endParaRPr>
          </a:p>
        </p:txBody>
      </p:sp>
      <p:sp>
        <p:nvSpPr>
          <p:cNvPr id="48" name="object 48"/>
          <p:cNvSpPr txBox="1"/>
          <p:nvPr/>
        </p:nvSpPr>
        <p:spPr>
          <a:xfrm>
            <a:off x="7694422" y="4206590"/>
            <a:ext cx="387985" cy="151323"/>
          </a:xfrm>
          <a:prstGeom prst="rect">
            <a:avLst/>
          </a:prstGeom>
        </p:spPr>
        <p:txBody>
          <a:bodyPr vert="horz" wrap="square" lIns="0" tIns="12700" rIns="0" bIns="0" rtlCol="0">
            <a:spAutoFit/>
          </a:bodyPr>
          <a:lstStyle/>
          <a:p>
            <a:pPr marL="12700">
              <a:spcBef>
                <a:spcPts val="100"/>
              </a:spcBef>
            </a:pPr>
            <a:r>
              <a:rPr sz="900">
                <a:latin typeface="Arial"/>
                <a:cs typeface="Arial"/>
              </a:rPr>
              <a:t>17</a:t>
            </a:r>
            <a:r>
              <a:rPr sz="900" spc="-10">
                <a:latin typeface="Arial"/>
                <a:cs typeface="Arial"/>
              </a:rPr>
              <a:t> </a:t>
            </a:r>
            <a:r>
              <a:rPr sz="900" spc="-20">
                <a:latin typeface="Arial"/>
                <a:cs typeface="Arial"/>
              </a:rPr>
              <a:t>(20)</a:t>
            </a:r>
            <a:endParaRPr sz="900">
              <a:latin typeface="Arial"/>
              <a:cs typeface="Arial"/>
            </a:endParaRPr>
          </a:p>
        </p:txBody>
      </p:sp>
      <p:sp>
        <p:nvSpPr>
          <p:cNvPr id="49" name="object 49"/>
          <p:cNvSpPr txBox="1"/>
          <p:nvPr/>
        </p:nvSpPr>
        <p:spPr>
          <a:xfrm>
            <a:off x="8523858" y="4206590"/>
            <a:ext cx="323850" cy="151323"/>
          </a:xfrm>
          <a:prstGeom prst="rect">
            <a:avLst/>
          </a:prstGeom>
        </p:spPr>
        <p:txBody>
          <a:bodyPr vert="horz" wrap="square" lIns="0" tIns="12700" rIns="0" bIns="0" rtlCol="0">
            <a:spAutoFit/>
          </a:bodyPr>
          <a:lstStyle/>
          <a:p>
            <a:pPr marL="12700">
              <a:spcBef>
                <a:spcPts val="100"/>
              </a:spcBef>
            </a:pPr>
            <a:r>
              <a:rPr sz="900">
                <a:latin typeface="Arial"/>
                <a:cs typeface="Arial"/>
              </a:rPr>
              <a:t>9</a:t>
            </a:r>
            <a:r>
              <a:rPr sz="900" spc="-10">
                <a:latin typeface="Arial"/>
                <a:cs typeface="Arial"/>
              </a:rPr>
              <a:t> </a:t>
            </a:r>
            <a:r>
              <a:rPr sz="900" spc="-20">
                <a:latin typeface="Arial"/>
                <a:cs typeface="Arial"/>
              </a:rPr>
              <a:t>(26)</a:t>
            </a:r>
            <a:endParaRPr sz="900">
              <a:latin typeface="Arial"/>
              <a:cs typeface="Arial"/>
            </a:endParaRPr>
          </a:p>
        </p:txBody>
      </p:sp>
      <p:sp>
        <p:nvSpPr>
          <p:cNvPr id="50" name="Title 49">
            <a:extLst>
              <a:ext uri="{FF2B5EF4-FFF2-40B4-BE49-F238E27FC236}">
                <a16:creationId xmlns:a16="http://schemas.microsoft.com/office/drawing/2014/main" id="{596B1F26-97BD-B34A-BA0D-2E32DAB42C44}"/>
              </a:ext>
            </a:extLst>
          </p:cNvPr>
          <p:cNvSpPr>
            <a:spLocks noGrp="1"/>
          </p:cNvSpPr>
          <p:nvPr>
            <p:ph type="title"/>
          </p:nvPr>
        </p:nvSpPr>
        <p:spPr/>
        <p:txBody>
          <a:bodyPr/>
          <a:lstStyle/>
          <a:p>
            <a:r>
              <a:rPr lang="en-US" sz="3200" b="1">
                <a:solidFill>
                  <a:srgbClr val="003767"/>
                </a:solidFill>
              </a:rPr>
              <a:t>Safety Summary </a:t>
            </a:r>
          </a:p>
        </p:txBody>
      </p:sp>
      <p:sp>
        <p:nvSpPr>
          <p:cNvPr id="51" name="TextBox 50">
            <a:extLst>
              <a:ext uri="{FF2B5EF4-FFF2-40B4-BE49-F238E27FC236}">
                <a16:creationId xmlns:a16="http://schemas.microsoft.com/office/drawing/2014/main" id="{EE100EE2-E98D-62CD-2B42-FBECA437E4F5}"/>
              </a:ext>
            </a:extLst>
          </p:cNvPr>
          <p:cNvSpPr txBox="1"/>
          <p:nvPr/>
        </p:nvSpPr>
        <p:spPr>
          <a:xfrm>
            <a:off x="3611626" y="4495370"/>
            <a:ext cx="3460563" cy="200055"/>
          </a:xfrm>
          <a:prstGeom prst="rect">
            <a:avLst/>
          </a:prstGeom>
          <a:noFill/>
        </p:spPr>
        <p:txBody>
          <a:bodyPr wrap="none" rtlCol="0">
            <a:spAutoFit/>
          </a:bodyPr>
          <a:lstStyle/>
          <a:p>
            <a:r>
              <a:rPr lang="en-US" sz="700" spc="-10">
                <a:latin typeface="Arial"/>
                <a:cs typeface="Arial"/>
              </a:rPr>
              <a:t>Paz-</a:t>
            </a:r>
            <a:r>
              <a:rPr lang="en-US" sz="700">
                <a:latin typeface="Arial"/>
                <a:cs typeface="Arial"/>
              </a:rPr>
              <a:t>Ares</a:t>
            </a:r>
            <a:r>
              <a:rPr lang="en-US" sz="700" spc="-5">
                <a:latin typeface="Arial"/>
                <a:cs typeface="Arial"/>
              </a:rPr>
              <a:t> </a:t>
            </a:r>
            <a:r>
              <a:rPr lang="en-US" sz="700">
                <a:latin typeface="Arial"/>
                <a:cs typeface="Arial"/>
              </a:rPr>
              <a:t>L</a:t>
            </a:r>
            <a:r>
              <a:rPr lang="en-US" sz="700" spc="-15">
                <a:latin typeface="Arial"/>
                <a:cs typeface="Arial"/>
              </a:rPr>
              <a:t> </a:t>
            </a:r>
            <a:r>
              <a:rPr lang="en-US" sz="700">
                <a:latin typeface="Arial"/>
                <a:cs typeface="Arial"/>
              </a:rPr>
              <a:t>et</a:t>
            </a:r>
            <a:r>
              <a:rPr lang="en-US" sz="700" spc="-10">
                <a:latin typeface="Arial"/>
                <a:cs typeface="Arial"/>
              </a:rPr>
              <a:t> </a:t>
            </a:r>
            <a:r>
              <a:rPr lang="en-US" sz="700">
                <a:latin typeface="Arial"/>
                <a:cs typeface="Arial"/>
              </a:rPr>
              <a:t>al.</a:t>
            </a:r>
            <a:r>
              <a:rPr lang="en-US" sz="700" spc="-5">
                <a:latin typeface="Arial"/>
                <a:cs typeface="Arial"/>
              </a:rPr>
              <a:t> </a:t>
            </a:r>
            <a:r>
              <a:rPr lang="en-US" sz="700">
                <a:latin typeface="Arial"/>
                <a:cs typeface="Arial"/>
              </a:rPr>
              <a:t>ESMO</a:t>
            </a:r>
            <a:r>
              <a:rPr lang="en-US" sz="700" spc="-20">
                <a:latin typeface="Arial"/>
                <a:cs typeface="Arial"/>
              </a:rPr>
              <a:t> </a:t>
            </a:r>
            <a:r>
              <a:rPr lang="en-US" sz="700">
                <a:latin typeface="Arial"/>
                <a:cs typeface="Arial"/>
              </a:rPr>
              <a:t>2023.</a:t>
            </a:r>
            <a:r>
              <a:rPr lang="en-US" sz="700" spc="10">
                <a:latin typeface="Arial"/>
                <a:cs typeface="Arial"/>
              </a:rPr>
              <a:t> </a:t>
            </a:r>
            <a:r>
              <a:rPr lang="en-US" sz="700">
                <a:latin typeface="Arial"/>
                <a:cs typeface="Arial"/>
              </a:rPr>
              <a:t>Abstract</a:t>
            </a:r>
            <a:r>
              <a:rPr lang="en-US" sz="700" spc="-30">
                <a:latin typeface="Arial"/>
                <a:cs typeface="Arial"/>
              </a:rPr>
              <a:t> </a:t>
            </a:r>
            <a:r>
              <a:rPr lang="en-US" sz="700">
                <a:latin typeface="Arial"/>
                <a:cs typeface="Arial"/>
              </a:rPr>
              <a:t>LBA92.</a:t>
            </a:r>
            <a:r>
              <a:rPr lang="en-US" sz="700" spc="5">
                <a:latin typeface="Arial"/>
                <a:cs typeface="Arial"/>
              </a:rPr>
              <a:t> </a:t>
            </a:r>
            <a:r>
              <a:rPr lang="en-US" sz="700">
                <a:latin typeface="Arial"/>
                <a:cs typeface="Arial"/>
              </a:rPr>
              <a:t>2.</a:t>
            </a:r>
            <a:r>
              <a:rPr lang="en-US" sz="700" spc="10">
                <a:latin typeface="Arial"/>
                <a:cs typeface="Arial"/>
              </a:rPr>
              <a:t> </a:t>
            </a:r>
            <a:r>
              <a:rPr lang="en-US" sz="700" err="1">
                <a:latin typeface="Arial"/>
                <a:cs typeface="Arial"/>
              </a:rPr>
              <a:t>Ahn</a:t>
            </a:r>
            <a:r>
              <a:rPr lang="en-US" sz="700" spc="-15">
                <a:latin typeface="Arial"/>
                <a:cs typeface="Arial"/>
              </a:rPr>
              <a:t> </a:t>
            </a:r>
            <a:r>
              <a:rPr lang="en-US" sz="700">
                <a:latin typeface="Arial"/>
                <a:cs typeface="Arial"/>
              </a:rPr>
              <a:t>M</a:t>
            </a:r>
            <a:r>
              <a:rPr lang="en-US" sz="700" spc="-20">
                <a:latin typeface="Arial"/>
                <a:cs typeface="Arial"/>
              </a:rPr>
              <a:t> </a:t>
            </a:r>
            <a:r>
              <a:rPr lang="en-US" sz="700">
                <a:latin typeface="Arial"/>
                <a:cs typeface="Arial"/>
              </a:rPr>
              <a:t>et</a:t>
            </a:r>
            <a:r>
              <a:rPr lang="en-US" sz="700" spc="-10">
                <a:latin typeface="Arial"/>
                <a:cs typeface="Arial"/>
              </a:rPr>
              <a:t> </a:t>
            </a:r>
            <a:r>
              <a:rPr lang="en-US" sz="700">
                <a:latin typeface="Arial"/>
                <a:cs typeface="Arial"/>
              </a:rPr>
              <a:t>al.</a:t>
            </a:r>
            <a:r>
              <a:rPr lang="en-US" sz="700" spc="-5">
                <a:latin typeface="Arial"/>
                <a:cs typeface="Arial"/>
              </a:rPr>
              <a:t> </a:t>
            </a:r>
            <a:r>
              <a:rPr lang="en-US" sz="700" i="1">
                <a:latin typeface="Arial"/>
                <a:cs typeface="Arial"/>
              </a:rPr>
              <a:t>N</a:t>
            </a:r>
            <a:r>
              <a:rPr lang="en-US" sz="700" i="1" spc="-15">
                <a:latin typeface="Arial"/>
                <a:cs typeface="Arial"/>
              </a:rPr>
              <a:t> </a:t>
            </a:r>
            <a:r>
              <a:rPr lang="en-US" sz="700" i="1" err="1">
                <a:latin typeface="Arial"/>
                <a:cs typeface="Arial"/>
              </a:rPr>
              <a:t>Engl</a:t>
            </a:r>
            <a:r>
              <a:rPr lang="en-US" sz="700" i="1" spc="-10">
                <a:latin typeface="Arial"/>
                <a:cs typeface="Arial"/>
              </a:rPr>
              <a:t> </a:t>
            </a:r>
            <a:r>
              <a:rPr lang="en-US" sz="700" i="1">
                <a:latin typeface="Arial"/>
                <a:cs typeface="Arial"/>
              </a:rPr>
              <a:t>J</a:t>
            </a:r>
            <a:r>
              <a:rPr lang="en-US" sz="700" i="1" spc="-20">
                <a:latin typeface="Arial"/>
                <a:cs typeface="Arial"/>
              </a:rPr>
              <a:t> </a:t>
            </a:r>
            <a:r>
              <a:rPr lang="en-US" sz="700" i="1">
                <a:latin typeface="Arial"/>
                <a:cs typeface="Arial"/>
              </a:rPr>
              <a:t>Med</a:t>
            </a:r>
            <a:r>
              <a:rPr lang="en-US" sz="700">
                <a:latin typeface="Arial"/>
                <a:cs typeface="Arial"/>
              </a:rPr>
              <a:t>.</a:t>
            </a:r>
            <a:r>
              <a:rPr lang="en-US" sz="700" spc="-10">
                <a:latin typeface="Arial"/>
                <a:cs typeface="Arial"/>
              </a:rPr>
              <a:t> </a:t>
            </a:r>
            <a:r>
              <a:rPr lang="en-US" sz="700">
                <a:latin typeface="Arial"/>
                <a:cs typeface="Arial"/>
              </a:rPr>
              <a:t>2023</a:t>
            </a:r>
            <a:endParaRPr lang="en-US" sz="7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F1993-0407-AD00-E93A-C6C755477CA5}"/>
              </a:ext>
            </a:extLst>
          </p:cNvPr>
          <p:cNvSpPr>
            <a:spLocks noGrp="1"/>
          </p:cNvSpPr>
          <p:nvPr>
            <p:ph type="title"/>
          </p:nvPr>
        </p:nvSpPr>
        <p:spPr/>
        <p:txBody>
          <a:bodyPr/>
          <a:lstStyle/>
          <a:p>
            <a:endParaRPr lang="en-US"/>
          </a:p>
        </p:txBody>
      </p:sp>
      <p:pic>
        <p:nvPicPr>
          <p:cNvPr id="3" name="Picture 2" descr="Image">
            <a:extLst>
              <a:ext uri="{FF2B5EF4-FFF2-40B4-BE49-F238E27FC236}">
                <a16:creationId xmlns:a16="http://schemas.microsoft.com/office/drawing/2014/main" id="{C183CF5F-F3EC-95B2-56B8-24B26E6C2A76}"/>
              </a:ext>
            </a:extLst>
          </p:cNvPr>
          <p:cNvPicPr>
            <a:picLocks noChangeAspect="1"/>
          </p:cNvPicPr>
          <p:nvPr/>
        </p:nvPicPr>
        <p:blipFill>
          <a:blip r:embed="rId2" cstate="print"/>
          <a:stretch>
            <a:fillRect/>
          </a:stretch>
        </p:blipFill>
        <p:spPr>
          <a:xfrm>
            <a:off x="1661557" y="306690"/>
            <a:ext cx="5038345" cy="4491647"/>
          </a:xfrm>
          <a:prstGeom prst="rect">
            <a:avLst/>
          </a:prstGeom>
        </p:spPr>
      </p:pic>
      <p:sp>
        <p:nvSpPr>
          <p:cNvPr id="4" name="Rectangle 3">
            <a:extLst>
              <a:ext uri="{FF2B5EF4-FFF2-40B4-BE49-F238E27FC236}">
                <a16:creationId xmlns:a16="http://schemas.microsoft.com/office/drawing/2014/main" id="{9E15D133-6CBF-47DD-F873-5EEE3E2C6F3B}"/>
              </a:ext>
            </a:extLst>
          </p:cNvPr>
          <p:cNvSpPr/>
          <p:nvPr/>
        </p:nvSpPr>
        <p:spPr bwMode="auto">
          <a:xfrm>
            <a:off x="2384277" y="529840"/>
            <a:ext cx="2102265" cy="2044292"/>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5" name="Rectangle 4">
            <a:extLst>
              <a:ext uri="{FF2B5EF4-FFF2-40B4-BE49-F238E27FC236}">
                <a16:creationId xmlns:a16="http://schemas.microsoft.com/office/drawing/2014/main" id="{5B738293-A6FA-185A-F8C2-4BA6F322E539}"/>
              </a:ext>
            </a:extLst>
          </p:cNvPr>
          <p:cNvSpPr/>
          <p:nvPr/>
        </p:nvSpPr>
        <p:spPr bwMode="auto">
          <a:xfrm>
            <a:off x="2384276" y="2664088"/>
            <a:ext cx="2102265" cy="2044292"/>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19920733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DDD2C-304A-A5A7-BF48-BE7E3F10AC72}"/>
              </a:ext>
            </a:extLst>
          </p:cNvPr>
          <p:cNvSpPr>
            <a:spLocks noGrp="1"/>
          </p:cNvSpPr>
          <p:nvPr>
            <p:ph type="title"/>
          </p:nvPr>
        </p:nvSpPr>
        <p:spPr/>
        <p:txBody>
          <a:bodyPr/>
          <a:lstStyle/>
          <a:p>
            <a:r>
              <a:rPr lang="en-US" sz="2400" b="1">
                <a:solidFill>
                  <a:srgbClr val="002E51"/>
                </a:solidFill>
              </a:rPr>
              <a:t>ADCs in SCLC</a:t>
            </a:r>
          </a:p>
        </p:txBody>
      </p:sp>
      <p:pic>
        <p:nvPicPr>
          <p:cNvPr id="19458" name="Picture 2" descr="Antibody-drug conjugates: A promising novel therapeutic approach in lung  cancer - ScienceDirect">
            <a:extLst>
              <a:ext uri="{FF2B5EF4-FFF2-40B4-BE49-F238E27FC236}">
                <a16:creationId xmlns:a16="http://schemas.microsoft.com/office/drawing/2014/main" id="{33365E2F-6362-3286-2D0B-CF65D8BD3B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170" y="934621"/>
            <a:ext cx="4644014" cy="32790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2826498-EE61-7954-F178-DBB1D62222F7}"/>
              </a:ext>
            </a:extLst>
          </p:cNvPr>
          <p:cNvSpPr txBox="1"/>
          <p:nvPr/>
        </p:nvSpPr>
        <p:spPr>
          <a:xfrm>
            <a:off x="4109055" y="4482690"/>
            <a:ext cx="1454244" cy="215444"/>
          </a:xfrm>
          <a:prstGeom prst="rect">
            <a:avLst/>
          </a:prstGeom>
          <a:noFill/>
        </p:spPr>
        <p:txBody>
          <a:bodyPr wrap="none" rtlCol="0">
            <a:spAutoFit/>
          </a:bodyPr>
          <a:lstStyle/>
          <a:p>
            <a:r>
              <a:rPr lang="en-US" sz="800"/>
              <a:t>Desai A, Lung Cancer 2022</a:t>
            </a:r>
          </a:p>
        </p:txBody>
      </p:sp>
    </p:spTree>
    <p:extLst>
      <p:ext uri="{BB962C8B-B14F-4D97-AF65-F5344CB8AC3E}">
        <p14:creationId xmlns:p14="http://schemas.microsoft.com/office/powerpoint/2010/main" val="10613741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73379" y="3088481"/>
            <a:ext cx="1370076" cy="1025652"/>
          </a:xfrm>
          <a:prstGeom prst="rect">
            <a:avLst/>
          </a:prstGeom>
        </p:spPr>
      </p:pic>
      <p:sp>
        <p:nvSpPr>
          <p:cNvPr id="3" name="object 3"/>
          <p:cNvSpPr txBox="1"/>
          <p:nvPr/>
        </p:nvSpPr>
        <p:spPr>
          <a:xfrm>
            <a:off x="4034409" y="4774337"/>
            <a:ext cx="1954530" cy="135935"/>
          </a:xfrm>
          <a:prstGeom prst="rect">
            <a:avLst/>
          </a:prstGeom>
        </p:spPr>
        <p:txBody>
          <a:bodyPr vert="horz" wrap="square" lIns="0" tIns="12700" rIns="0" bIns="0" rtlCol="0">
            <a:spAutoFit/>
          </a:bodyPr>
          <a:lstStyle/>
          <a:p>
            <a:pPr marL="12700">
              <a:spcBef>
                <a:spcPts val="100"/>
              </a:spcBef>
            </a:pPr>
            <a:r>
              <a:rPr sz="800">
                <a:latin typeface="Arial"/>
                <a:cs typeface="Arial"/>
              </a:rPr>
              <a:t>Doi</a:t>
            </a:r>
            <a:r>
              <a:rPr sz="800" spc="-10">
                <a:latin typeface="Arial"/>
                <a:cs typeface="Arial"/>
              </a:rPr>
              <a:t> </a:t>
            </a:r>
            <a:r>
              <a:rPr sz="800">
                <a:latin typeface="Arial"/>
                <a:cs typeface="Arial"/>
              </a:rPr>
              <a:t>T</a:t>
            </a:r>
            <a:r>
              <a:rPr sz="800" spc="-25">
                <a:latin typeface="Arial"/>
                <a:cs typeface="Arial"/>
              </a:rPr>
              <a:t> </a:t>
            </a:r>
            <a:r>
              <a:rPr sz="800">
                <a:latin typeface="Arial"/>
                <a:cs typeface="Arial"/>
              </a:rPr>
              <a:t>et</a:t>
            </a:r>
            <a:r>
              <a:rPr sz="800" spc="-10">
                <a:latin typeface="Arial"/>
                <a:cs typeface="Arial"/>
              </a:rPr>
              <a:t> </a:t>
            </a:r>
            <a:r>
              <a:rPr sz="800">
                <a:latin typeface="Arial"/>
                <a:cs typeface="Arial"/>
              </a:rPr>
              <a:t>al.</a:t>
            </a:r>
            <a:r>
              <a:rPr sz="800" spc="-10">
                <a:latin typeface="Arial"/>
                <a:cs typeface="Arial"/>
              </a:rPr>
              <a:t> </a:t>
            </a:r>
            <a:r>
              <a:rPr sz="800">
                <a:latin typeface="Arial"/>
                <a:cs typeface="Arial"/>
              </a:rPr>
              <a:t>ESMO</a:t>
            </a:r>
            <a:r>
              <a:rPr sz="800" spc="-25">
                <a:latin typeface="Arial"/>
                <a:cs typeface="Arial"/>
              </a:rPr>
              <a:t> </a:t>
            </a:r>
            <a:r>
              <a:rPr sz="800">
                <a:latin typeface="Arial"/>
                <a:cs typeface="Arial"/>
              </a:rPr>
              <a:t>2022.</a:t>
            </a:r>
            <a:r>
              <a:rPr sz="800" spc="15">
                <a:latin typeface="Arial"/>
                <a:cs typeface="Arial"/>
              </a:rPr>
              <a:t> </a:t>
            </a:r>
            <a:r>
              <a:rPr sz="800">
                <a:latin typeface="Arial"/>
                <a:cs typeface="Arial"/>
              </a:rPr>
              <a:t>Abstract</a:t>
            </a:r>
            <a:r>
              <a:rPr sz="800" spc="-30">
                <a:latin typeface="Arial"/>
                <a:cs typeface="Arial"/>
              </a:rPr>
              <a:t> </a:t>
            </a:r>
            <a:r>
              <a:rPr sz="800" spc="-20">
                <a:latin typeface="Arial"/>
                <a:cs typeface="Arial"/>
              </a:rPr>
              <a:t>453O.</a:t>
            </a:r>
            <a:endParaRPr sz="800">
              <a:latin typeface="Arial"/>
              <a:cs typeface="Arial"/>
            </a:endParaRPr>
          </a:p>
        </p:txBody>
      </p:sp>
      <p:sp>
        <p:nvSpPr>
          <p:cNvPr id="5" name="object 5"/>
          <p:cNvSpPr txBox="1"/>
          <p:nvPr/>
        </p:nvSpPr>
        <p:spPr>
          <a:xfrm>
            <a:off x="197003" y="1150411"/>
            <a:ext cx="5407025" cy="228909"/>
          </a:xfrm>
          <a:prstGeom prst="rect">
            <a:avLst/>
          </a:prstGeom>
        </p:spPr>
        <p:txBody>
          <a:bodyPr vert="horz" wrap="square" lIns="0" tIns="13335" rIns="0" bIns="0" rtlCol="0">
            <a:spAutoFit/>
          </a:bodyPr>
          <a:lstStyle/>
          <a:p>
            <a:pPr marL="12700">
              <a:spcBef>
                <a:spcPts val="105"/>
              </a:spcBef>
            </a:pPr>
            <a:r>
              <a:rPr sz="1400" b="1">
                <a:latin typeface="Arial"/>
                <a:cs typeface="Arial"/>
              </a:rPr>
              <a:t>Ifinatamab</a:t>
            </a:r>
            <a:r>
              <a:rPr sz="1400" b="1" spc="-45">
                <a:latin typeface="Arial"/>
                <a:cs typeface="Arial"/>
              </a:rPr>
              <a:t> </a:t>
            </a:r>
            <a:r>
              <a:rPr sz="1400" b="1">
                <a:latin typeface="Arial"/>
                <a:cs typeface="Arial"/>
              </a:rPr>
              <a:t>deruxtecan</a:t>
            </a:r>
            <a:r>
              <a:rPr sz="1400" b="1" spc="-55">
                <a:latin typeface="Arial"/>
                <a:cs typeface="Arial"/>
              </a:rPr>
              <a:t> </a:t>
            </a:r>
            <a:r>
              <a:rPr sz="1400" b="1">
                <a:latin typeface="Arial"/>
                <a:cs typeface="Arial"/>
              </a:rPr>
              <a:t>(I-DXd)</a:t>
            </a:r>
            <a:r>
              <a:rPr sz="1400" b="1" spc="-35">
                <a:latin typeface="Arial"/>
                <a:cs typeface="Arial"/>
              </a:rPr>
              <a:t> </a:t>
            </a:r>
            <a:r>
              <a:rPr sz="1400" b="1">
                <a:latin typeface="Arial"/>
                <a:cs typeface="Arial"/>
              </a:rPr>
              <a:t>is</a:t>
            </a:r>
            <a:r>
              <a:rPr sz="1400" b="1" spc="-25">
                <a:latin typeface="Arial"/>
                <a:cs typeface="Arial"/>
              </a:rPr>
              <a:t> </a:t>
            </a:r>
            <a:r>
              <a:rPr sz="1400" b="1">
                <a:latin typeface="Arial"/>
                <a:cs typeface="Arial"/>
              </a:rPr>
              <a:t>an</a:t>
            </a:r>
            <a:r>
              <a:rPr sz="1400" b="1" spc="-65">
                <a:latin typeface="Arial"/>
                <a:cs typeface="Arial"/>
              </a:rPr>
              <a:t> </a:t>
            </a:r>
            <a:r>
              <a:rPr sz="1400" b="1">
                <a:latin typeface="Arial"/>
                <a:cs typeface="Arial"/>
              </a:rPr>
              <a:t>ADC</a:t>
            </a:r>
            <a:endParaRPr sz="1400">
              <a:latin typeface="Arial"/>
              <a:cs typeface="Arial"/>
            </a:endParaRPr>
          </a:p>
        </p:txBody>
      </p:sp>
      <p:sp>
        <p:nvSpPr>
          <p:cNvPr id="6" name="object 6"/>
          <p:cNvSpPr txBox="1"/>
          <p:nvPr/>
        </p:nvSpPr>
        <p:spPr>
          <a:xfrm>
            <a:off x="373379" y="1352313"/>
            <a:ext cx="5568315" cy="1449756"/>
          </a:xfrm>
          <a:prstGeom prst="rect">
            <a:avLst/>
          </a:prstGeom>
        </p:spPr>
        <p:txBody>
          <a:bodyPr vert="horz" wrap="square" lIns="0" tIns="13335" rIns="0" bIns="0" rtlCol="0">
            <a:spAutoFit/>
          </a:bodyPr>
          <a:lstStyle/>
          <a:p>
            <a:pPr marL="354965" indent="-342265">
              <a:spcBef>
                <a:spcPts val="105"/>
              </a:spcBef>
              <a:buChar char="•"/>
              <a:tabLst>
                <a:tab pos="354965" algn="l"/>
              </a:tabLst>
            </a:pPr>
            <a:r>
              <a:rPr sz="1400">
                <a:latin typeface="Arial"/>
                <a:cs typeface="Arial"/>
              </a:rPr>
              <a:t>A</a:t>
            </a:r>
            <a:r>
              <a:rPr sz="1400" spc="-85">
                <a:latin typeface="Arial"/>
                <a:cs typeface="Arial"/>
              </a:rPr>
              <a:t> </a:t>
            </a:r>
            <a:r>
              <a:rPr sz="1400">
                <a:latin typeface="+mn-lt"/>
                <a:cs typeface="Arial"/>
              </a:rPr>
              <a:t>fully</a:t>
            </a:r>
            <a:r>
              <a:rPr sz="1400" spc="-15">
                <a:latin typeface="+mn-lt"/>
                <a:cs typeface="Arial"/>
              </a:rPr>
              <a:t> </a:t>
            </a:r>
            <a:r>
              <a:rPr sz="1400">
                <a:latin typeface="+mn-lt"/>
                <a:cs typeface="Arial"/>
              </a:rPr>
              <a:t>human</a:t>
            </a:r>
            <a:r>
              <a:rPr sz="1400" spc="-30">
                <a:latin typeface="+mn-lt"/>
                <a:cs typeface="Arial"/>
              </a:rPr>
              <a:t> </a:t>
            </a:r>
            <a:r>
              <a:rPr sz="1400" spc="-10">
                <a:latin typeface="+mn-lt"/>
                <a:cs typeface="Arial"/>
              </a:rPr>
              <a:t>anti–B7-</a:t>
            </a:r>
            <a:r>
              <a:rPr sz="1400">
                <a:latin typeface="+mn-lt"/>
                <a:cs typeface="Arial"/>
              </a:rPr>
              <a:t>H3</a:t>
            </a:r>
            <a:r>
              <a:rPr sz="1400" spc="-30">
                <a:latin typeface="+mn-lt"/>
                <a:cs typeface="Arial"/>
              </a:rPr>
              <a:t> </a:t>
            </a:r>
            <a:r>
              <a:rPr sz="1400">
                <a:latin typeface="+mn-lt"/>
                <a:cs typeface="Arial"/>
              </a:rPr>
              <a:t>IgG1</a:t>
            </a:r>
            <a:r>
              <a:rPr sz="1400" spc="-40">
                <a:latin typeface="+mn-lt"/>
                <a:cs typeface="Arial"/>
              </a:rPr>
              <a:t> </a:t>
            </a:r>
            <a:r>
              <a:rPr sz="1400" err="1">
                <a:latin typeface="+mn-lt"/>
                <a:cs typeface="Arial"/>
              </a:rPr>
              <a:t>mAb</a:t>
            </a:r>
            <a:r>
              <a:rPr sz="1400" spc="-10">
                <a:latin typeface="+mn-lt"/>
                <a:cs typeface="Arial"/>
              </a:rPr>
              <a:t> </a:t>
            </a:r>
            <a:r>
              <a:rPr lang="en-US" sz="1400" spc="-10">
                <a:latin typeface="+mn-lt"/>
                <a:cs typeface="Arial"/>
              </a:rPr>
              <a:t> </a:t>
            </a:r>
            <a:endParaRPr lang="en-US" sz="1200" spc="-10">
              <a:latin typeface="+mn-lt"/>
              <a:cs typeface="Arial"/>
            </a:endParaRPr>
          </a:p>
          <a:p>
            <a:pPr marL="812165" lvl="1" indent="-342265">
              <a:spcBef>
                <a:spcPts val="105"/>
              </a:spcBef>
              <a:buChar char="•"/>
              <a:tabLst>
                <a:tab pos="354965" algn="l"/>
              </a:tabLst>
            </a:pPr>
            <a:r>
              <a:rPr lang="en-US" sz="1200" spc="-10">
                <a:latin typeface="+mn-lt"/>
                <a:cs typeface="Arial"/>
              </a:rPr>
              <a:t>B7-H3 t</a:t>
            </a:r>
            <a:r>
              <a:rPr lang="en-US" sz="1200" b="0" i="0" u="none" strike="noStrike">
                <a:effectLst/>
                <a:latin typeface="+mn-lt"/>
              </a:rPr>
              <a:t>ransmembrane immunoregulatory protein </a:t>
            </a:r>
          </a:p>
          <a:p>
            <a:pPr marL="812165" lvl="1" indent="-342265">
              <a:spcBef>
                <a:spcPts val="105"/>
              </a:spcBef>
              <a:buChar char="•"/>
              <a:tabLst>
                <a:tab pos="354965" algn="l"/>
              </a:tabLst>
            </a:pPr>
            <a:r>
              <a:rPr lang="en-US" sz="1200" b="0" i="0" u="none" strike="noStrike">
                <a:effectLst/>
                <a:latin typeface="+mn-lt"/>
              </a:rPr>
              <a:t>65% of SCLC have moderate-to-high expression of B7-H3)</a:t>
            </a:r>
            <a:endParaRPr lang="en-US" sz="1200" spc="-10">
              <a:latin typeface="+mn-lt"/>
              <a:cs typeface="Arial"/>
            </a:endParaRPr>
          </a:p>
          <a:p>
            <a:pPr marL="354965" indent="-342265">
              <a:spcBef>
                <a:spcPts val="105"/>
              </a:spcBef>
              <a:buChar char="•"/>
              <a:tabLst>
                <a:tab pos="354965" algn="l"/>
              </a:tabLst>
            </a:pPr>
            <a:endParaRPr lang="en-US" sz="1400" spc="-10">
              <a:latin typeface="Arial"/>
              <a:cs typeface="Arial"/>
            </a:endParaRPr>
          </a:p>
          <a:p>
            <a:pPr marL="354965" indent="-342265">
              <a:spcBef>
                <a:spcPts val="105"/>
              </a:spcBef>
              <a:buChar char="•"/>
              <a:tabLst>
                <a:tab pos="354965" algn="l"/>
              </a:tabLst>
            </a:pPr>
            <a:r>
              <a:rPr sz="1400">
                <a:latin typeface="Arial"/>
                <a:cs typeface="Arial"/>
              </a:rPr>
              <a:t>A</a:t>
            </a:r>
            <a:r>
              <a:rPr sz="1400" spc="-100">
                <a:latin typeface="Arial"/>
                <a:cs typeface="Arial"/>
              </a:rPr>
              <a:t> </a:t>
            </a:r>
            <a:r>
              <a:rPr sz="1400">
                <a:latin typeface="Arial"/>
                <a:cs typeface="Arial"/>
              </a:rPr>
              <a:t>topoisomerase</a:t>
            </a:r>
            <a:r>
              <a:rPr sz="1400" spc="-60">
                <a:latin typeface="Arial"/>
                <a:cs typeface="Arial"/>
              </a:rPr>
              <a:t> </a:t>
            </a:r>
            <a:r>
              <a:rPr sz="1400">
                <a:latin typeface="Arial"/>
                <a:cs typeface="Arial"/>
              </a:rPr>
              <a:t>I</a:t>
            </a:r>
            <a:r>
              <a:rPr sz="1400" spc="-35">
                <a:latin typeface="Arial"/>
                <a:cs typeface="Arial"/>
              </a:rPr>
              <a:t> </a:t>
            </a:r>
            <a:r>
              <a:rPr sz="1400">
                <a:latin typeface="Arial"/>
                <a:cs typeface="Arial"/>
              </a:rPr>
              <a:t>inhibitor</a:t>
            </a:r>
            <a:r>
              <a:rPr sz="1400" spc="-45">
                <a:latin typeface="Arial"/>
                <a:cs typeface="Arial"/>
              </a:rPr>
              <a:t> </a:t>
            </a:r>
            <a:r>
              <a:rPr sz="1400">
                <a:latin typeface="Arial"/>
                <a:cs typeface="Arial"/>
              </a:rPr>
              <a:t>payload</a:t>
            </a:r>
            <a:r>
              <a:rPr sz="1400" spc="-30">
                <a:latin typeface="Arial"/>
                <a:cs typeface="Arial"/>
              </a:rPr>
              <a:t> </a:t>
            </a:r>
            <a:r>
              <a:rPr sz="1400">
                <a:latin typeface="Arial"/>
                <a:cs typeface="Arial"/>
              </a:rPr>
              <a:t>and</a:t>
            </a:r>
            <a:r>
              <a:rPr sz="1400" spc="-35">
                <a:latin typeface="Arial"/>
                <a:cs typeface="Arial"/>
              </a:rPr>
              <a:t> </a:t>
            </a:r>
            <a:r>
              <a:rPr sz="1400">
                <a:latin typeface="Arial"/>
                <a:cs typeface="Arial"/>
              </a:rPr>
              <a:t>an</a:t>
            </a:r>
            <a:r>
              <a:rPr sz="1400" spc="-40">
                <a:latin typeface="Arial"/>
                <a:cs typeface="Arial"/>
              </a:rPr>
              <a:t> </a:t>
            </a:r>
            <a:r>
              <a:rPr sz="1400">
                <a:latin typeface="Arial"/>
                <a:cs typeface="Arial"/>
              </a:rPr>
              <a:t>exatecan</a:t>
            </a:r>
            <a:r>
              <a:rPr sz="1400" spc="-50">
                <a:latin typeface="Arial"/>
                <a:cs typeface="Arial"/>
              </a:rPr>
              <a:t> </a:t>
            </a:r>
            <a:r>
              <a:rPr sz="1400">
                <a:latin typeface="Arial"/>
                <a:cs typeface="Arial"/>
              </a:rPr>
              <a:t>derivative</a:t>
            </a:r>
            <a:r>
              <a:rPr sz="1400" spc="-25">
                <a:latin typeface="Arial"/>
                <a:cs typeface="Arial"/>
              </a:rPr>
              <a:t> via</a:t>
            </a:r>
            <a:endParaRPr sz="1400">
              <a:latin typeface="Arial"/>
              <a:cs typeface="Arial"/>
            </a:endParaRPr>
          </a:p>
          <a:p>
            <a:pPr marL="354965" indent="-342265">
              <a:spcBef>
                <a:spcPts val="1200"/>
              </a:spcBef>
              <a:buChar char="•"/>
              <a:tabLst>
                <a:tab pos="354965" algn="l"/>
              </a:tabLst>
            </a:pPr>
            <a:r>
              <a:rPr sz="1400">
                <a:latin typeface="Arial"/>
                <a:cs typeface="Arial"/>
              </a:rPr>
              <a:t>A</a:t>
            </a:r>
            <a:r>
              <a:rPr sz="1400" spc="-85">
                <a:latin typeface="Arial"/>
                <a:cs typeface="Arial"/>
              </a:rPr>
              <a:t> </a:t>
            </a:r>
            <a:r>
              <a:rPr sz="1400" spc="-10">
                <a:latin typeface="Arial"/>
                <a:cs typeface="Arial"/>
              </a:rPr>
              <a:t>tetrapeptide-</a:t>
            </a:r>
            <a:r>
              <a:rPr sz="1400">
                <a:latin typeface="Arial"/>
                <a:cs typeface="Arial"/>
              </a:rPr>
              <a:t>based</a:t>
            </a:r>
            <a:r>
              <a:rPr sz="1400" spc="-50">
                <a:latin typeface="Arial"/>
                <a:cs typeface="Arial"/>
              </a:rPr>
              <a:t> </a:t>
            </a:r>
            <a:r>
              <a:rPr sz="1400">
                <a:latin typeface="Arial"/>
                <a:cs typeface="Arial"/>
              </a:rPr>
              <a:t>cleavable</a:t>
            </a:r>
            <a:r>
              <a:rPr sz="1400" spc="-25">
                <a:latin typeface="Arial"/>
                <a:cs typeface="Arial"/>
              </a:rPr>
              <a:t> </a:t>
            </a:r>
            <a:r>
              <a:rPr sz="1400" spc="-10">
                <a:latin typeface="Arial"/>
                <a:cs typeface="Arial"/>
              </a:rPr>
              <a:t>linker</a:t>
            </a:r>
            <a:endParaRPr sz="1400">
              <a:latin typeface="Arial"/>
              <a:cs typeface="Arial"/>
            </a:endParaRPr>
          </a:p>
        </p:txBody>
      </p:sp>
      <p:sp>
        <p:nvSpPr>
          <p:cNvPr id="13" name="object 13"/>
          <p:cNvSpPr txBox="1"/>
          <p:nvPr/>
        </p:nvSpPr>
        <p:spPr>
          <a:xfrm>
            <a:off x="2009394" y="4089850"/>
            <a:ext cx="1744980" cy="136576"/>
          </a:xfrm>
          <a:prstGeom prst="rect">
            <a:avLst/>
          </a:prstGeom>
        </p:spPr>
        <p:txBody>
          <a:bodyPr vert="horz" wrap="square" lIns="0" tIns="13335" rIns="0" bIns="0" rtlCol="0">
            <a:spAutoFit/>
          </a:bodyPr>
          <a:lstStyle/>
          <a:p>
            <a:pPr marL="12700">
              <a:spcBef>
                <a:spcPts val="105"/>
              </a:spcBef>
            </a:pPr>
            <a:r>
              <a:rPr sz="800" b="1">
                <a:latin typeface="Arial"/>
                <a:cs typeface="Arial"/>
              </a:rPr>
              <a:t>Cleavable</a:t>
            </a:r>
            <a:r>
              <a:rPr sz="800" b="1" spc="10">
                <a:latin typeface="Arial"/>
                <a:cs typeface="Arial"/>
              </a:rPr>
              <a:t> </a:t>
            </a:r>
            <a:r>
              <a:rPr sz="800" b="1" spc="-10">
                <a:latin typeface="Arial"/>
                <a:cs typeface="Arial"/>
              </a:rPr>
              <a:t>tetrapeptide-</a:t>
            </a:r>
            <a:r>
              <a:rPr sz="800" b="1">
                <a:latin typeface="Arial"/>
                <a:cs typeface="Arial"/>
              </a:rPr>
              <a:t>based</a:t>
            </a:r>
            <a:r>
              <a:rPr sz="800" b="1" spc="15">
                <a:latin typeface="Arial"/>
                <a:cs typeface="Arial"/>
              </a:rPr>
              <a:t> </a:t>
            </a:r>
            <a:r>
              <a:rPr sz="800" b="1" spc="-10">
                <a:latin typeface="Arial"/>
                <a:cs typeface="Arial"/>
              </a:rPr>
              <a:t>linker</a:t>
            </a:r>
            <a:endParaRPr sz="800">
              <a:latin typeface="Arial"/>
              <a:cs typeface="Arial"/>
            </a:endParaRPr>
          </a:p>
        </p:txBody>
      </p:sp>
      <p:sp>
        <p:nvSpPr>
          <p:cNvPr id="14" name="object 14"/>
          <p:cNvSpPr txBox="1"/>
          <p:nvPr/>
        </p:nvSpPr>
        <p:spPr>
          <a:xfrm>
            <a:off x="4276471" y="4346187"/>
            <a:ext cx="1275080" cy="259686"/>
          </a:xfrm>
          <a:prstGeom prst="rect">
            <a:avLst/>
          </a:prstGeom>
        </p:spPr>
        <p:txBody>
          <a:bodyPr vert="horz" wrap="square" lIns="0" tIns="13335" rIns="0" bIns="0" rtlCol="0">
            <a:spAutoFit/>
          </a:bodyPr>
          <a:lstStyle/>
          <a:p>
            <a:pPr algn="ctr">
              <a:spcBef>
                <a:spcPts val="105"/>
              </a:spcBef>
            </a:pPr>
            <a:r>
              <a:rPr sz="800" b="1" spc="-10">
                <a:latin typeface="Arial"/>
                <a:cs typeface="Arial"/>
              </a:rPr>
              <a:t>Topoisomerase</a:t>
            </a:r>
            <a:r>
              <a:rPr sz="800" b="1" spc="35">
                <a:latin typeface="Arial"/>
                <a:cs typeface="Arial"/>
              </a:rPr>
              <a:t> </a:t>
            </a:r>
            <a:r>
              <a:rPr sz="800" b="1">
                <a:latin typeface="Arial"/>
                <a:cs typeface="Arial"/>
              </a:rPr>
              <a:t>I</a:t>
            </a:r>
            <a:r>
              <a:rPr sz="800" b="1" spc="15">
                <a:latin typeface="Arial"/>
                <a:cs typeface="Arial"/>
              </a:rPr>
              <a:t> </a:t>
            </a:r>
            <a:r>
              <a:rPr sz="800" b="1" spc="-10">
                <a:latin typeface="Arial"/>
                <a:cs typeface="Arial"/>
              </a:rPr>
              <a:t>inhibitor</a:t>
            </a:r>
            <a:endParaRPr sz="800">
              <a:latin typeface="Arial"/>
              <a:cs typeface="Arial"/>
            </a:endParaRPr>
          </a:p>
          <a:p>
            <a:pPr marL="24130" algn="ctr"/>
            <a:r>
              <a:rPr sz="800" b="1">
                <a:latin typeface="Arial"/>
                <a:cs typeface="Arial"/>
              </a:rPr>
              <a:t>payload</a:t>
            </a:r>
            <a:r>
              <a:rPr sz="800" b="1" spc="-40">
                <a:latin typeface="Arial"/>
                <a:cs typeface="Arial"/>
              </a:rPr>
              <a:t> </a:t>
            </a:r>
            <a:r>
              <a:rPr sz="800" b="1" spc="-10">
                <a:latin typeface="Arial"/>
                <a:cs typeface="Arial"/>
              </a:rPr>
              <a:t>(DXd)</a:t>
            </a:r>
            <a:endParaRPr sz="800">
              <a:latin typeface="Arial"/>
              <a:cs typeface="Arial"/>
            </a:endParaRPr>
          </a:p>
        </p:txBody>
      </p:sp>
      <p:sp>
        <p:nvSpPr>
          <p:cNvPr id="15" name="object 15"/>
          <p:cNvSpPr txBox="1"/>
          <p:nvPr/>
        </p:nvSpPr>
        <p:spPr>
          <a:xfrm>
            <a:off x="3404870" y="3012663"/>
            <a:ext cx="666750" cy="135935"/>
          </a:xfrm>
          <a:prstGeom prst="rect">
            <a:avLst/>
          </a:prstGeom>
        </p:spPr>
        <p:txBody>
          <a:bodyPr vert="horz" wrap="square" lIns="0" tIns="12700" rIns="0" bIns="0" rtlCol="0">
            <a:spAutoFit/>
          </a:bodyPr>
          <a:lstStyle/>
          <a:p>
            <a:pPr marL="38100">
              <a:spcBef>
                <a:spcPts val="100"/>
              </a:spcBef>
            </a:pPr>
            <a:r>
              <a:rPr sz="800" b="1" spc="-10">
                <a:latin typeface="Arial"/>
                <a:cs typeface="Arial"/>
              </a:rPr>
              <a:t>Deruxtecan</a:t>
            </a:r>
            <a:r>
              <a:rPr sz="750" b="1" spc="-15" baseline="27777">
                <a:latin typeface="Arial"/>
                <a:cs typeface="Arial"/>
              </a:rPr>
              <a:t>4</a:t>
            </a:r>
            <a:endParaRPr sz="750" baseline="27777">
              <a:latin typeface="Arial"/>
              <a:cs typeface="Arial"/>
            </a:endParaRPr>
          </a:p>
        </p:txBody>
      </p:sp>
      <p:sp>
        <p:nvSpPr>
          <p:cNvPr id="16" name="object 16"/>
          <p:cNvSpPr txBox="1"/>
          <p:nvPr/>
        </p:nvSpPr>
        <p:spPr>
          <a:xfrm>
            <a:off x="239980" y="2800573"/>
            <a:ext cx="1634489" cy="135935"/>
          </a:xfrm>
          <a:prstGeom prst="rect">
            <a:avLst/>
          </a:prstGeom>
        </p:spPr>
        <p:txBody>
          <a:bodyPr vert="horz" wrap="square" lIns="0" tIns="12700" rIns="0" bIns="0" rtlCol="0">
            <a:spAutoFit/>
          </a:bodyPr>
          <a:lstStyle/>
          <a:p>
            <a:pPr marL="12700">
              <a:spcBef>
                <a:spcPts val="100"/>
              </a:spcBef>
            </a:pPr>
            <a:r>
              <a:rPr sz="800" b="1">
                <a:latin typeface="Arial"/>
                <a:cs typeface="Arial"/>
              </a:rPr>
              <a:t>Humanized</a:t>
            </a:r>
            <a:r>
              <a:rPr sz="800" b="1" spc="-20">
                <a:latin typeface="Arial"/>
                <a:cs typeface="Arial"/>
              </a:rPr>
              <a:t> </a:t>
            </a:r>
            <a:r>
              <a:rPr sz="800" b="1" spc="-10">
                <a:latin typeface="Arial"/>
                <a:cs typeface="Arial"/>
              </a:rPr>
              <a:t>anti–B7-</a:t>
            </a:r>
            <a:r>
              <a:rPr sz="800" b="1">
                <a:latin typeface="Arial"/>
                <a:cs typeface="Arial"/>
              </a:rPr>
              <a:t>H3</a:t>
            </a:r>
            <a:r>
              <a:rPr sz="800" b="1" spc="15">
                <a:latin typeface="Arial"/>
                <a:cs typeface="Arial"/>
              </a:rPr>
              <a:t> </a:t>
            </a:r>
            <a:r>
              <a:rPr sz="800" b="1">
                <a:latin typeface="Arial"/>
                <a:cs typeface="Arial"/>
              </a:rPr>
              <a:t>IgG1</a:t>
            </a:r>
            <a:r>
              <a:rPr sz="800" b="1" spc="-15">
                <a:latin typeface="Arial"/>
                <a:cs typeface="Arial"/>
              </a:rPr>
              <a:t> </a:t>
            </a:r>
            <a:r>
              <a:rPr sz="800" b="1" spc="-25">
                <a:latin typeface="Arial"/>
                <a:cs typeface="Arial"/>
              </a:rPr>
              <a:t>mAb</a:t>
            </a:r>
            <a:endParaRPr sz="800">
              <a:latin typeface="Arial"/>
              <a:cs typeface="Arial"/>
            </a:endParaRPr>
          </a:p>
        </p:txBody>
      </p:sp>
      <p:grpSp>
        <p:nvGrpSpPr>
          <p:cNvPr id="17" name="object 17"/>
          <p:cNvGrpSpPr/>
          <p:nvPr/>
        </p:nvGrpSpPr>
        <p:grpSpPr>
          <a:xfrm>
            <a:off x="1920240" y="3222592"/>
            <a:ext cx="3636645" cy="988060"/>
            <a:chOff x="1920239" y="3220211"/>
            <a:chExt cx="3636645" cy="988060"/>
          </a:xfrm>
        </p:grpSpPr>
        <p:sp>
          <p:nvSpPr>
            <p:cNvPr id="18" name="object 18"/>
            <p:cNvSpPr/>
            <p:nvPr/>
          </p:nvSpPr>
          <p:spPr>
            <a:xfrm>
              <a:off x="1930145" y="3230117"/>
              <a:ext cx="3616960" cy="219710"/>
            </a:xfrm>
            <a:custGeom>
              <a:avLst/>
              <a:gdLst/>
              <a:ahLst/>
              <a:cxnLst/>
              <a:rect l="l" t="t" r="r" b="b"/>
              <a:pathLst>
                <a:path w="3616960" h="219710">
                  <a:moveTo>
                    <a:pt x="0" y="219456"/>
                  </a:moveTo>
                  <a:lnTo>
                    <a:pt x="1428" y="176754"/>
                  </a:lnTo>
                  <a:lnTo>
                    <a:pt x="5334" y="141874"/>
                  </a:lnTo>
                  <a:lnTo>
                    <a:pt x="11144" y="118354"/>
                  </a:lnTo>
                  <a:lnTo>
                    <a:pt x="18288" y="109728"/>
                  </a:lnTo>
                  <a:lnTo>
                    <a:pt x="1789938" y="109728"/>
                  </a:lnTo>
                  <a:lnTo>
                    <a:pt x="1797081" y="101101"/>
                  </a:lnTo>
                  <a:lnTo>
                    <a:pt x="1802892" y="77581"/>
                  </a:lnTo>
                  <a:lnTo>
                    <a:pt x="1806797" y="42701"/>
                  </a:lnTo>
                  <a:lnTo>
                    <a:pt x="1808226" y="0"/>
                  </a:lnTo>
                  <a:lnTo>
                    <a:pt x="1809654" y="42701"/>
                  </a:lnTo>
                  <a:lnTo>
                    <a:pt x="1813560" y="77581"/>
                  </a:lnTo>
                  <a:lnTo>
                    <a:pt x="1819370" y="101101"/>
                  </a:lnTo>
                  <a:lnTo>
                    <a:pt x="1826514" y="109728"/>
                  </a:lnTo>
                  <a:lnTo>
                    <a:pt x="3598164" y="109728"/>
                  </a:lnTo>
                  <a:lnTo>
                    <a:pt x="3605307" y="118354"/>
                  </a:lnTo>
                  <a:lnTo>
                    <a:pt x="3611117" y="141874"/>
                  </a:lnTo>
                  <a:lnTo>
                    <a:pt x="3615023" y="176754"/>
                  </a:lnTo>
                  <a:lnTo>
                    <a:pt x="3616452" y="219456"/>
                  </a:lnTo>
                </a:path>
              </a:pathLst>
            </a:custGeom>
            <a:ln w="19812">
              <a:solidFill>
                <a:srgbClr val="1168B3"/>
              </a:solidFill>
            </a:ln>
          </p:spPr>
          <p:txBody>
            <a:bodyPr wrap="square" lIns="0" tIns="0" rIns="0" bIns="0" rtlCol="0"/>
            <a:lstStyle/>
            <a:p>
              <a:endParaRPr/>
            </a:p>
          </p:txBody>
        </p:sp>
        <p:pic>
          <p:nvPicPr>
            <p:cNvPr id="19" name="object 19"/>
            <p:cNvPicPr/>
            <p:nvPr/>
          </p:nvPicPr>
          <p:blipFill>
            <a:blip r:embed="rId3" cstate="print"/>
            <a:stretch>
              <a:fillRect/>
            </a:stretch>
          </p:blipFill>
          <p:spPr>
            <a:xfrm>
              <a:off x="2057399" y="3450335"/>
              <a:ext cx="3435096" cy="757427"/>
            </a:xfrm>
            <a:prstGeom prst="rect">
              <a:avLst/>
            </a:prstGeom>
          </p:spPr>
        </p:pic>
      </p:grpSp>
      <p:sp>
        <p:nvSpPr>
          <p:cNvPr id="20" name="object 20"/>
          <p:cNvSpPr txBox="1"/>
          <p:nvPr/>
        </p:nvSpPr>
        <p:spPr>
          <a:xfrm>
            <a:off x="2343151" y="3521678"/>
            <a:ext cx="80645" cy="105157"/>
          </a:xfrm>
          <a:prstGeom prst="rect">
            <a:avLst/>
          </a:prstGeom>
        </p:spPr>
        <p:txBody>
          <a:bodyPr vert="horz" wrap="square" lIns="0" tIns="12700" rIns="0" bIns="0" rtlCol="0">
            <a:spAutoFit/>
          </a:bodyPr>
          <a:lstStyle/>
          <a:p>
            <a:pPr marL="12700">
              <a:spcBef>
                <a:spcPts val="100"/>
              </a:spcBef>
            </a:pPr>
            <a:r>
              <a:rPr sz="600" spc="-50">
                <a:latin typeface="Arial"/>
                <a:cs typeface="Arial"/>
              </a:rPr>
              <a:t>N</a:t>
            </a:r>
            <a:endParaRPr sz="600">
              <a:latin typeface="Arial"/>
              <a:cs typeface="Arial"/>
            </a:endParaRPr>
          </a:p>
        </p:txBody>
      </p:sp>
      <p:sp>
        <p:nvSpPr>
          <p:cNvPr id="21" name="object 21"/>
          <p:cNvSpPr txBox="1"/>
          <p:nvPr/>
        </p:nvSpPr>
        <p:spPr>
          <a:xfrm>
            <a:off x="2209038" y="3362039"/>
            <a:ext cx="85090" cy="105157"/>
          </a:xfrm>
          <a:prstGeom prst="rect">
            <a:avLst/>
          </a:prstGeom>
        </p:spPr>
        <p:txBody>
          <a:bodyPr vert="horz" wrap="square" lIns="0" tIns="12700" rIns="0" bIns="0" rtlCol="0">
            <a:spAutoFit/>
          </a:bodyPr>
          <a:lstStyle/>
          <a:p>
            <a:pPr marL="12700">
              <a:spcBef>
                <a:spcPts val="100"/>
              </a:spcBef>
            </a:pPr>
            <a:r>
              <a:rPr sz="600" spc="-50">
                <a:latin typeface="Arial"/>
                <a:cs typeface="Arial"/>
              </a:rPr>
              <a:t>O</a:t>
            </a:r>
            <a:endParaRPr sz="600">
              <a:latin typeface="Arial"/>
              <a:cs typeface="Arial"/>
            </a:endParaRPr>
          </a:p>
        </p:txBody>
      </p:sp>
      <p:sp>
        <p:nvSpPr>
          <p:cNvPr id="22" name="object 22"/>
          <p:cNvSpPr txBox="1"/>
          <p:nvPr/>
        </p:nvSpPr>
        <p:spPr>
          <a:xfrm>
            <a:off x="2411095" y="3720687"/>
            <a:ext cx="85090" cy="105157"/>
          </a:xfrm>
          <a:prstGeom prst="rect">
            <a:avLst/>
          </a:prstGeom>
        </p:spPr>
        <p:txBody>
          <a:bodyPr vert="horz" wrap="square" lIns="0" tIns="12700" rIns="0" bIns="0" rtlCol="0">
            <a:spAutoFit/>
          </a:bodyPr>
          <a:lstStyle/>
          <a:p>
            <a:pPr marL="12700">
              <a:spcBef>
                <a:spcPts val="100"/>
              </a:spcBef>
            </a:pPr>
            <a:r>
              <a:rPr sz="600" spc="-50">
                <a:latin typeface="Arial"/>
                <a:cs typeface="Arial"/>
              </a:rPr>
              <a:t>O</a:t>
            </a:r>
            <a:endParaRPr sz="600">
              <a:latin typeface="Arial"/>
              <a:cs typeface="Arial"/>
            </a:endParaRPr>
          </a:p>
        </p:txBody>
      </p:sp>
      <p:sp>
        <p:nvSpPr>
          <p:cNvPr id="23" name="object 23"/>
          <p:cNvSpPr txBox="1"/>
          <p:nvPr/>
        </p:nvSpPr>
        <p:spPr>
          <a:xfrm>
            <a:off x="2924301" y="3650584"/>
            <a:ext cx="85090" cy="105157"/>
          </a:xfrm>
          <a:prstGeom prst="rect">
            <a:avLst/>
          </a:prstGeom>
        </p:spPr>
        <p:txBody>
          <a:bodyPr vert="horz" wrap="square" lIns="0" tIns="12700" rIns="0" bIns="0" rtlCol="0">
            <a:spAutoFit/>
          </a:bodyPr>
          <a:lstStyle/>
          <a:p>
            <a:pPr marL="12700">
              <a:spcBef>
                <a:spcPts val="100"/>
              </a:spcBef>
            </a:pPr>
            <a:r>
              <a:rPr sz="600" spc="-50">
                <a:latin typeface="Arial"/>
                <a:cs typeface="Arial"/>
              </a:rPr>
              <a:t>O</a:t>
            </a:r>
            <a:endParaRPr sz="600">
              <a:latin typeface="Arial"/>
              <a:cs typeface="Arial"/>
            </a:endParaRPr>
          </a:p>
        </p:txBody>
      </p:sp>
      <p:sp>
        <p:nvSpPr>
          <p:cNvPr id="24" name="object 24"/>
          <p:cNvSpPr txBox="1"/>
          <p:nvPr/>
        </p:nvSpPr>
        <p:spPr>
          <a:xfrm>
            <a:off x="3212973" y="3346799"/>
            <a:ext cx="85090" cy="105157"/>
          </a:xfrm>
          <a:prstGeom prst="rect">
            <a:avLst/>
          </a:prstGeom>
        </p:spPr>
        <p:txBody>
          <a:bodyPr vert="horz" wrap="square" lIns="0" tIns="12700" rIns="0" bIns="0" rtlCol="0">
            <a:spAutoFit/>
          </a:bodyPr>
          <a:lstStyle/>
          <a:p>
            <a:pPr marL="12700">
              <a:spcBef>
                <a:spcPts val="100"/>
              </a:spcBef>
            </a:pPr>
            <a:r>
              <a:rPr sz="600" spc="-50">
                <a:latin typeface="Arial"/>
                <a:cs typeface="Arial"/>
              </a:rPr>
              <a:t>O</a:t>
            </a:r>
            <a:endParaRPr sz="600">
              <a:latin typeface="Arial"/>
              <a:cs typeface="Arial"/>
            </a:endParaRPr>
          </a:p>
        </p:txBody>
      </p:sp>
      <p:sp>
        <p:nvSpPr>
          <p:cNvPr id="25" name="object 25"/>
          <p:cNvSpPr txBox="1"/>
          <p:nvPr/>
        </p:nvSpPr>
        <p:spPr>
          <a:xfrm>
            <a:off x="2247393" y="3776567"/>
            <a:ext cx="80645" cy="105157"/>
          </a:xfrm>
          <a:prstGeom prst="rect">
            <a:avLst/>
          </a:prstGeom>
        </p:spPr>
        <p:txBody>
          <a:bodyPr vert="horz" wrap="square" lIns="0" tIns="12700" rIns="0" bIns="0" rtlCol="0">
            <a:spAutoFit/>
          </a:bodyPr>
          <a:lstStyle/>
          <a:p>
            <a:pPr marL="12700">
              <a:spcBef>
                <a:spcPts val="100"/>
              </a:spcBef>
            </a:pPr>
            <a:r>
              <a:rPr sz="600" spc="-50">
                <a:latin typeface="Arial"/>
                <a:cs typeface="Arial"/>
              </a:rPr>
              <a:t>H</a:t>
            </a:r>
            <a:endParaRPr sz="600">
              <a:latin typeface="Arial"/>
              <a:cs typeface="Arial"/>
            </a:endParaRPr>
          </a:p>
        </p:txBody>
      </p:sp>
      <p:sp>
        <p:nvSpPr>
          <p:cNvPr id="26" name="object 26"/>
          <p:cNvSpPr txBox="1"/>
          <p:nvPr/>
        </p:nvSpPr>
        <p:spPr>
          <a:xfrm>
            <a:off x="3019170" y="3415887"/>
            <a:ext cx="81280" cy="178895"/>
          </a:xfrm>
          <a:prstGeom prst="rect">
            <a:avLst/>
          </a:prstGeom>
        </p:spPr>
        <p:txBody>
          <a:bodyPr vert="horz" wrap="square" lIns="0" tIns="24765" rIns="0" bIns="0" rtlCol="0">
            <a:spAutoFit/>
          </a:bodyPr>
          <a:lstStyle/>
          <a:p>
            <a:pPr marL="12700" marR="5080" indent="635">
              <a:lnSpc>
                <a:spcPts val="630"/>
              </a:lnSpc>
              <a:spcBef>
                <a:spcPts val="195"/>
              </a:spcBef>
            </a:pPr>
            <a:r>
              <a:rPr sz="600" spc="-50">
                <a:latin typeface="Arial"/>
                <a:cs typeface="Arial"/>
              </a:rPr>
              <a:t>H</a:t>
            </a:r>
            <a:r>
              <a:rPr sz="600" spc="500">
                <a:latin typeface="Arial"/>
                <a:cs typeface="Arial"/>
              </a:rPr>
              <a:t> </a:t>
            </a:r>
            <a:r>
              <a:rPr sz="600" spc="-50">
                <a:latin typeface="Arial"/>
                <a:cs typeface="Arial"/>
              </a:rPr>
              <a:t>N</a:t>
            </a:r>
            <a:endParaRPr sz="600">
              <a:latin typeface="Arial"/>
              <a:cs typeface="Arial"/>
            </a:endParaRPr>
          </a:p>
        </p:txBody>
      </p:sp>
      <p:sp>
        <p:nvSpPr>
          <p:cNvPr id="27" name="object 27"/>
          <p:cNvSpPr txBox="1"/>
          <p:nvPr/>
        </p:nvSpPr>
        <p:spPr>
          <a:xfrm>
            <a:off x="3296158" y="3517486"/>
            <a:ext cx="86360" cy="201930"/>
          </a:xfrm>
          <a:prstGeom prst="rect">
            <a:avLst/>
          </a:prstGeom>
        </p:spPr>
        <p:txBody>
          <a:bodyPr vert="horz" wrap="square" lIns="0" tIns="20955" rIns="0" bIns="0" rtlCol="0">
            <a:spAutoFit/>
          </a:bodyPr>
          <a:lstStyle/>
          <a:p>
            <a:pPr marL="12700" marR="5080" indent="5715">
              <a:lnSpc>
                <a:spcPts val="670"/>
              </a:lnSpc>
              <a:spcBef>
                <a:spcPts val="165"/>
              </a:spcBef>
            </a:pPr>
            <a:r>
              <a:rPr sz="600" spc="-50">
                <a:latin typeface="Arial"/>
                <a:cs typeface="Arial"/>
              </a:rPr>
              <a:t>N</a:t>
            </a:r>
            <a:r>
              <a:rPr sz="600" spc="500">
                <a:latin typeface="Arial"/>
                <a:cs typeface="Arial"/>
              </a:rPr>
              <a:t> </a:t>
            </a:r>
            <a:r>
              <a:rPr sz="600" spc="-50">
                <a:latin typeface="Arial"/>
                <a:cs typeface="Arial"/>
              </a:rPr>
              <a:t>H</a:t>
            </a:r>
            <a:endParaRPr sz="600">
              <a:latin typeface="Arial"/>
              <a:cs typeface="Arial"/>
            </a:endParaRPr>
          </a:p>
        </p:txBody>
      </p:sp>
      <p:sp>
        <p:nvSpPr>
          <p:cNvPr id="28" name="object 28"/>
          <p:cNvSpPr txBox="1"/>
          <p:nvPr/>
        </p:nvSpPr>
        <p:spPr>
          <a:xfrm>
            <a:off x="4285742" y="3988353"/>
            <a:ext cx="213995" cy="105157"/>
          </a:xfrm>
          <a:prstGeom prst="rect">
            <a:avLst/>
          </a:prstGeom>
        </p:spPr>
        <p:txBody>
          <a:bodyPr vert="horz" wrap="square" lIns="0" tIns="12700" rIns="0" bIns="0" rtlCol="0">
            <a:spAutoFit/>
          </a:bodyPr>
          <a:lstStyle/>
          <a:p>
            <a:pPr marL="38100">
              <a:spcBef>
                <a:spcPts val="100"/>
              </a:spcBef>
            </a:pPr>
            <a:r>
              <a:rPr sz="600" spc="-25">
                <a:latin typeface="Arial"/>
                <a:cs typeface="Arial"/>
              </a:rPr>
              <a:t>H</a:t>
            </a:r>
            <a:r>
              <a:rPr sz="600" spc="-37" baseline="-20833">
                <a:latin typeface="Arial"/>
                <a:cs typeface="Arial"/>
              </a:rPr>
              <a:t>3</a:t>
            </a:r>
            <a:r>
              <a:rPr sz="600" spc="-25">
                <a:latin typeface="Arial"/>
                <a:cs typeface="Arial"/>
              </a:rPr>
              <a:t>C</a:t>
            </a:r>
            <a:endParaRPr sz="600">
              <a:latin typeface="Arial"/>
              <a:cs typeface="Arial"/>
            </a:endParaRPr>
          </a:p>
        </p:txBody>
      </p:sp>
      <p:sp>
        <p:nvSpPr>
          <p:cNvPr id="29" name="object 29"/>
          <p:cNvSpPr txBox="1"/>
          <p:nvPr/>
        </p:nvSpPr>
        <p:spPr>
          <a:xfrm>
            <a:off x="4537709" y="4183729"/>
            <a:ext cx="72390" cy="105157"/>
          </a:xfrm>
          <a:prstGeom prst="rect">
            <a:avLst/>
          </a:prstGeom>
        </p:spPr>
        <p:txBody>
          <a:bodyPr vert="horz" wrap="square" lIns="0" tIns="12700" rIns="0" bIns="0" rtlCol="0">
            <a:spAutoFit/>
          </a:bodyPr>
          <a:lstStyle/>
          <a:p>
            <a:pPr marL="12700">
              <a:spcBef>
                <a:spcPts val="100"/>
              </a:spcBef>
            </a:pPr>
            <a:r>
              <a:rPr sz="600" spc="-50">
                <a:latin typeface="Arial"/>
                <a:cs typeface="Arial"/>
              </a:rPr>
              <a:t>F</a:t>
            </a:r>
            <a:endParaRPr sz="600">
              <a:latin typeface="Arial"/>
              <a:cs typeface="Arial"/>
            </a:endParaRPr>
          </a:p>
        </p:txBody>
      </p:sp>
      <p:sp>
        <p:nvSpPr>
          <p:cNvPr id="30" name="object 30"/>
          <p:cNvSpPr txBox="1"/>
          <p:nvPr/>
        </p:nvSpPr>
        <p:spPr>
          <a:xfrm>
            <a:off x="5011674" y="3665823"/>
            <a:ext cx="80645" cy="105157"/>
          </a:xfrm>
          <a:prstGeom prst="rect">
            <a:avLst/>
          </a:prstGeom>
        </p:spPr>
        <p:txBody>
          <a:bodyPr vert="horz" wrap="square" lIns="0" tIns="12700" rIns="0" bIns="0" rtlCol="0">
            <a:spAutoFit/>
          </a:bodyPr>
          <a:lstStyle/>
          <a:p>
            <a:pPr marL="12700">
              <a:spcBef>
                <a:spcPts val="100"/>
              </a:spcBef>
            </a:pPr>
            <a:r>
              <a:rPr sz="600" spc="-50">
                <a:latin typeface="Arial"/>
                <a:cs typeface="Arial"/>
              </a:rPr>
              <a:t>N</a:t>
            </a:r>
            <a:endParaRPr sz="600">
              <a:latin typeface="Arial"/>
              <a:cs typeface="Arial"/>
            </a:endParaRPr>
          </a:p>
        </p:txBody>
      </p:sp>
      <p:sp>
        <p:nvSpPr>
          <p:cNvPr id="31" name="object 31"/>
          <p:cNvSpPr txBox="1"/>
          <p:nvPr/>
        </p:nvSpPr>
        <p:spPr>
          <a:xfrm>
            <a:off x="4861687" y="3954825"/>
            <a:ext cx="80645" cy="105157"/>
          </a:xfrm>
          <a:prstGeom prst="rect">
            <a:avLst/>
          </a:prstGeom>
        </p:spPr>
        <p:txBody>
          <a:bodyPr vert="horz" wrap="square" lIns="0" tIns="12700" rIns="0" bIns="0" rtlCol="0">
            <a:spAutoFit/>
          </a:bodyPr>
          <a:lstStyle/>
          <a:p>
            <a:pPr marL="12700">
              <a:spcBef>
                <a:spcPts val="100"/>
              </a:spcBef>
            </a:pPr>
            <a:r>
              <a:rPr sz="600" spc="-50">
                <a:latin typeface="Arial"/>
                <a:cs typeface="Arial"/>
              </a:rPr>
              <a:t>N</a:t>
            </a:r>
            <a:endParaRPr sz="600">
              <a:latin typeface="Arial"/>
              <a:cs typeface="Arial"/>
            </a:endParaRPr>
          </a:p>
        </p:txBody>
      </p:sp>
      <p:sp>
        <p:nvSpPr>
          <p:cNvPr id="32" name="object 32"/>
          <p:cNvSpPr txBox="1"/>
          <p:nvPr/>
        </p:nvSpPr>
        <p:spPr>
          <a:xfrm>
            <a:off x="3791203" y="3353149"/>
            <a:ext cx="85090" cy="105157"/>
          </a:xfrm>
          <a:prstGeom prst="rect">
            <a:avLst/>
          </a:prstGeom>
        </p:spPr>
        <p:txBody>
          <a:bodyPr vert="horz" wrap="square" lIns="0" tIns="12700" rIns="0" bIns="0" rtlCol="0">
            <a:spAutoFit/>
          </a:bodyPr>
          <a:lstStyle/>
          <a:p>
            <a:pPr marL="12700">
              <a:spcBef>
                <a:spcPts val="100"/>
              </a:spcBef>
            </a:pPr>
            <a:r>
              <a:rPr sz="600" spc="-50">
                <a:latin typeface="Arial"/>
                <a:cs typeface="Arial"/>
              </a:rPr>
              <a:t>O</a:t>
            </a:r>
            <a:endParaRPr sz="600">
              <a:latin typeface="Arial"/>
              <a:cs typeface="Arial"/>
            </a:endParaRPr>
          </a:p>
        </p:txBody>
      </p:sp>
      <p:sp>
        <p:nvSpPr>
          <p:cNvPr id="33" name="object 33"/>
          <p:cNvSpPr txBox="1"/>
          <p:nvPr/>
        </p:nvSpPr>
        <p:spPr>
          <a:xfrm>
            <a:off x="4085082" y="3653123"/>
            <a:ext cx="85090" cy="105157"/>
          </a:xfrm>
          <a:prstGeom prst="rect">
            <a:avLst/>
          </a:prstGeom>
        </p:spPr>
        <p:txBody>
          <a:bodyPr vert="horz" wrap="square" lIns="0" tIns="12700" rIns="0" bIns="0" rtlCol="0">
            <a:spAutoFit/>
          </a:bodyPr>
          <a:lstStyle/>
          <a:p>
            <a:pPr marL="12700">
              <a:spcBef>
                <a:spcPts val="100"/>
              </a:spcBef>
            </a:pPr>
            <a:r>
              <a:rPr sz="600" spc="-50">
                <a:latin typeface="Arial"/>
                <a:cs typeface="Arial"/>
              </a:rPr>
              <a:t>O</a:t>
            </a:r>
            <a:endParaRPr sz="600">
              <a:latin typeface="Arial"/>
              <a:cs typeface="Arial"/>
            </a:endParaRPr>
          </a:p>
        </p:txBody>
      </p:sp>
      <p:sp>
        <p:nvSpPr>
          <p:cNvPr id="34" name="object 34"/>
          <p:cNvSpPr txBox="1"/>
          <p:nvPr/>
        </p:nvSpPr>
        <p:spPr>
          <a:xfrm>
            <a:off x="4368546" y="3480530"/>
            <a:ext cx="85090" cy="105157"/>
          </a:xfrm>
          <a:prstGeom prst="rect">
            <a:avLst/>
          </a:prstGeom>
        </p:spPr>
        <p:txBody>
          <a:bodyPr vert="horz" wrap="square" lIns="0" tIns="12700" rIns="0" bIns="0" rtlCol="0">
            <a:spAutoFit/>
          </a:bodyPr>
          <a:lstStyle/>
          <a:p>
            <a:pPr marL="12700">
              <a:spcBef>
                <a:spcPts val="100"/>
              </a:spcBef>
            </a:pPr>
            <a:r>
              <a:rPr sz="600" spc="-50">
                <a:latin typeface="Arial"/>
                <a:cs typeface="Arial"/>
              </a:rPr>
              <a:t>O</a:t>
            </a:r>
            <a:endParaRPr sz="600">
              <a:latin typeface="Arial"/>
              <a:cs typeface="Arial"/>
            </a:endParaRPr>
          </a:p>
        </p:txBody>
      </p:sp>
      <p:sp>
        <p:nvSpPr>
          <p:cNvPr id="35" name="object 35"/>
          <p:cNvSpPr txBox="1"/>
          <p:nvPr/>
        </p:nvSpPr>
        <p:spPr>
          <a:xfrm>
            <a:off x="4563871" y="3347053"/>
            <a:ext cx="85090" cy="105157"/>
          </a:xfrm>
          <a:prstGeom prst="rect">
            <a:avLst/>
          </a:prstGeom>
        </p:spPr>
        <p:txBody>
          <a:bodyPr vert="horz" wrap="square" lIns="0" tIns="12700" rIns="0" bIns="0" rtlCol="0">
            <a:spAutoFit/>
          </a:bodyPr>
          <a:lstStyle/>
          <a:p>
            <a:pPr marL="12700">
              <a:spcBef>
                <a:spcPts val="100"/>
              </a:spcBef>
            </a:pPr>
            <a:r>
              <a:rPr sz="600" spc="-50">
                <a:latin typeface="Arial"/>
                <a:cs typeface="Arial"/>
              </a:rPr>
              <a:t>O</a:t>
            </a:r>
            <a:endParaRPr sz="600">
              <a:latin typeface="Arial"/>
              <a:cs typeface="Arial"/>
            </a:endParaRPr>
          </a:p>
        </p:txBody>
      </p:sp>
      <p:sp>
        <p:nvSpPr>
          <p:cNvPr id="36" name="object 36"/>
          <p:cNvSpPr txBox="1"/>
          <p:nvPr/>
        </p:nvSpPr>
        <p:spPr>
          <a:xfrm>
            <a:off x="5100065" y="3488532"/>
            <a:ext cx="85090" cy="105157"/>
          </a:xfrm>
          <a:prstGeom prst="rect">
            <a:avLst/>
          </a:prstGeom>
        </p:spPr>
        <p:txBody>
          <a:bodyPr vert="horz" wrap="square" lIns="0" tIns="12700" rIns="0" bIns="0" rtlCol="0">
            <a:spAutoFit/>
          </a:bodyPr>
          <a:lstStyle/>
          <a:p>
            <a:pPr marL="12700">
              <a:spcBef>
                <a:spcPts val="100"/>
              </a:spcBef>
            </a:pPr>
            <a:r>
              <a:rPr sz="600" spc="-50">
                <a:latin typeface="Arial"/>
                <a:cs typeface="Arial"/>
              </a:rPr>
              <a:t>O</a:t>
            </a:r>
            <a:endParaRPr sz="600">
              <a:latin typeface="Arial"/>
              <a:cs typeface="Arial"/>
            </a:endParaRPr>
          </a:p>
        </p:txBody>
      </p:sp>
      <p:sp>
        <p:nvSpPr>
          <p:cNvPr id="37" name="object 37"/>
          <p:cNvSpPr txBox="1"/>
          <p:nvPr/>
        </p:nvSpPr>
        <p:spPr>
          <a:xfrm>
            <a:off x="5379846" y="3680555"/>
            <a:ext cx="85090" cy="105157"/>
          </a:xfrm>
          <a:prstGeom prst="rect">
            <a:avLst/>
          </a:prstGeom>
        </p:spPr>
        <p:txBody>
          <a:bodyPr vert="horz" wrap="square" lIns="0" tIns="12700" rIns="0" bIns="0" rtlCol="0">
            <a:spAutoFit/>
          </a:bodyPr>
          <a:lstStyle/>
          <a:p>
            <a:pPr marL="12700">
              <a:spcBef>
                <a:spcPts val="100"/>
              </a:spcBef>
            </a:pPr>
            <a:r>
              <a:rPr sz="600" spc="-50">
                <a:latin typeface="Arial"/>
                <a:cs typeface="Arial"/>
              </a:rPr>
              <a:t>O</a:t>
            </a:r>
            <a:endParaRPr sz="600">
              <a:latin typeface="Arial"/>
              <a:cs typeface="Arial"/>
            </a:endParaRPr>
          </a:p>
        </p:txBody>
      </p:sp>
      <p:sp>
        <p:nvSpPr>
          <p:cNvPr id="38" name="object 38"/>
          <p:cNvSpPr txBox="1"/>
          <p:nvPr/>
        </p:nvSpPr>
        <p:spPr>
          <a:xfrm>
            <a:off x="3594862" y="3392139"/>
            <a:ext cx="80645" cy="177613"/>
          </a:xfrm>
          <a:prstGeom prst="rect">
            <a:avLst/>
          </a:prstGeom>
        </p:spPr>
        <p:txBody>
          <a:bodyPr vert="horz" wrap="square" lIns="0" tIns="23495" rIns="0" bIns="0" rtlCol="0">
            <a:spAutoFit/>
          </a:bodyPr>
          <a:lstStyle/>
          <a:p>
            <a:pPr marL="12700" marR="5080">
              <a:lnSpc>
                <a:spcPts val="640"/>
              </a:lnSpc>
              <a:spcBef>
                <a:spcPts val="185"/>
              </a:spcBef>
            </a:pPr>
            <a:r>
              <a:rPr sz="600" spc="-50">
                <a:latin typeface="Arial"/>
                <a:cs typeface="Arial"/>
              </a:rPr>
              <a:t>H</a:t>
            </a:r>
            <a:r>
              <a:rPr sz="600" spc="500">
                <a:latin typeface="Arial"/>
                <a:cs typeface="Arial"/>
              </a:rPr>
              <a:t> </a:t>
            </a:r>
            <a:r>
              <a:rPr sz="600" spc="-50">
                <a:latin typeface="Arial"/>
                <a:cs typeface="Arial"/>
              </a:rPr>
              <a:t>N</a:t>
            </a:r>
            <a:endParaRPr sz="600">
              <a:latin typeface="Arial"/>
              <a:cs typeface="Arial"/>
            </a:endParaRPr>
          </a:p>
        </p:txBody>
      </p:sp>
      <p:sp>
        <p:nvSpPr>
          <p:cNvPr id="39" name="object 39"/>
          <p:cNvSpPr txBox="1"/>
          <p:nvPr/>
        </p:nvSpPr>
        <p:spPr>
          <a:xfrm>
            <a:off x="3896106" y="3511646"/>
            <a:ext cx="80645" cy="178895"/>
          </a:xfrm>
          <a:prstGeom prst="rect">
            <a:avLst/>
          </a:prstGeom>
        </p:spPr>
        <p:txBody>
          <a:bodyPr vert="horz" wrap="square" lIns="0" tIns="24765" rIns="0" bIns="0" rtlCol="0">
            <a:spAutoFit/>
          </a:bodyPr>
          <a:lstStyle/>
          <a:p>
            <a:pPr marL="12700" marR="5080">
              <a:lnSpc>
                <a:spcPts val="630"/>
              </a:lnSpc>
              <a:spcBef>
                <a:spcPts val="195"/>
              </a:spcBef>
            </a:pPr>
            <a:r>
              <a:rPr sz="600" spc="-50">
                <a:latin typeface="Arial"/>
                <a:cs typeface="Arial"/>
              </a:rPr>
              <a:t>N</a:t>
            </a:r>
            <a:r>
              <a:rPr sz="600" spc="500">
                <a:latin typeface="Arial"/>
                <a:cs typeface="Arial"/>
              </a:rPr>
              <a:t> </a:t>
            </a:r>
            <a:r>
              <a:rPr sz="600" spc="-50">
                <a:latin typeface="Arial"/>
                <a:cs typeface="Arial"/>
              </a:rPr>
              <a:t>H</a:t>
            </a:r>
            <a:endParaRPr sz="600">
              <a:latin typeface="Arial"/>
              <a:cs typeface="Arial"/>
            </a:endParaRPr>
          </a:p>
        </p:txBody>
      </p:sp>
      <p:sp>
        <p:nvSpPr>
          <p:cNvPr id="40" name="object 40"/>
          <p:cNvSpPr txBox="1"/>
          <p:nvPr/>
        </p:nvSpPr>
        <p:spPr>
          <a:xfrm>
            <a:off x="4179570" y="3422999"/>
            <a:ext cx="81280" cy="201295"/>
          </a:xfrm>
          <a:prstGeom prst="rect">
            <a:avLst/>
          </a:prstGeom>
        </p:spPr>
        <p:txBody>
          <a:bodyPr vert="horz" wrap="square" lIns="0" tIns="21590" rIns="0" bIns="0" rtlCol="0">
            <a:spAutoFit/>
          </a:bodyPr>
          <a:lstStyle/>
          <a:p>
            <a:pPr marL="12700" marR="5080" indent="-635">
              <a:lnSpc>
                <a:spcPts val="660"/>
              </a:lnSpc>
              <a:spcBef>
                <a:spcPts val="170"/>
              </a:spcBef>
            </a:pPr>
            <a:r>
              <a:rPr sz="600" spc="-50">
                <a:latin typeface="Arial"/>
                <a:cs typeface="Arial"/>
              </a:rPr>
              <a:t>H</a:t>
            </a:r>
            <a:r>
              <a:rPr sz="600" spc="500">
                <a:latin typeface="Arial"/>
                <a:cs typeface="Arial"/>
              </a:rPr>
              <a:t> </a:t>
            </a:r>
            <a:r>
              <a:rPr sz="600" spc="-50">
                <a:latin typeface="Arial"/>
                <a:cs typeface="Arial"/>
              </a:rPr>
              <a:t>N</a:t>
            </a:r>
            <a:endParaRPr sz="600">
              <a:latin typeface="Arial"/>
              <a:cs typeface="Arial"/>
            </a:endParaRPr>
          </a:p>
        </p:txBody>
      </p:sp>
      <p:sp>
        <p:nvSpPr>
          <p:cNvPr id="41" name="object 41"/>
          <p:cNvSpPr txBox="1"/>
          <p:nvPr/>
        </p:nvSpPr>
        <p:spPr>
          <a:xfrm>
            <a:off x="4655947" y="3523836"/>
            <a:ext cx="188595" cy="192360"/>
          </a:xfrm>
          <a:prstGeom prst="rect">
            <a:avLst/>
          </a:prstGeom>
        </p:spPr>
        <p:txBody>
          <a:bodyPr vert="horz" wrap="square" lIns="0" tIns="12700" rIns="0" bIns="0" rtlCol="0">
            <a:spAutoFit/>
          </a:bodyPr>
          <a:lstStyle/>
          <a:p>
            <a:pPr marR="47625" algn="r">
              <a:lnSpc>
                <a:spcPts val="690"/>
              </a:lnSpc>
              <a:spcBef>
                <a:spcPts val="100"/>
              </a:spcBef>
            </a:pPr>
            <a:r>
              <a:rPr sz="600" spc="-10">
                <a:latin typeface="Arial"/>
                <a:cs typeface="Arial"/>
              </a:rPr>
              <a:t>N</a:t>
            </a:r>
            <a:r>
              <a:rPr sz="600" spc="-90">
                <a:latin typeface="Arial"/>
                <a:cs typeface="Arial"/>
              </a:rPr>
              <a:t> </a:t>
            </a:r>
            <a:r>
              <a:rPr sz="600" spc="-50">
                <a:latin typeface="Arial"/>
                <a:cs typeface="Arial"/>
              </a:rPr>
              <a:t>H</a:t>
            </a:r>
            <a:endParaRPr sz="600">
              <a:latin typeface="Arial"/>
              <a:cs typeface="Arial"/>
            </a:endParaRPr>
          </a:p>
          <a:p>
            <a:pPr marR="5080" algn="r">
              <a:lnSpc>
                <a:spcPts val="690"/>
              </a:lnSpc>
            </a:pPr>
            <a:r>
              <a:rPr sz="600" spc="-50">
                <a:latin typeface="Arial"/>
                <a:cs typeface="Arial"/>
              </a:rPr>
              <a:t>H</a:t>
            </a:r>
            <a:endParaRPr sz="600">
              <a:latin typeface="Arial"/>
              <a:cs typeface="Arial"/>
            </a:endParaRPr>
          </a:p>
        </p:txBody>
      </p:sp>
      <p:sp>
        <p:nvSpPr>
          <p:cNvPr id="42" name="object 42"/>
          <p:cNvSpPr txBox="1"/>
          <p:nvPr/>
        </p:nvSpPr>
        <p:spPr>
          <a:xfrm>
            <a:off x="5180329" y="3837171"/>
            <a:ext cx="481330" cy="250190"/>
          </a:xfrm>
          <a:prstGeom prst="rect">
            <a:avLst/>
          </a:prstGeom>
        </p:spPr>
        <p:txBody>
          <a:bodyPr vert="horz" wrap="square" lIns="0" tIns="33020" rIns="0" bIns="0" rtlCol="0">
            <a:spAutoFit/>
          </a:bodyPr>
          <a:lstStyle/>
          <a:p>
            <a:pPr marR="89535" algn="r">
              <a:spcBef>
                <a:spcPts val="260"/>
              </a:spcBef>
            </a:pPr>
            <a:r>
              <a:rPr sz="600" spc="-50">
                <a:latin typeface="Arial"/>
                <a:cs typeface="Arial"/>
              </a:rPr>
              <a:t>O</a:t>
            </a:r>
            <a:endParaRPr sz="600">
              <a:latin typeface="Arial"/>
              <a:cs typeface="Arial"/>
            </a:endParaRPr>
          </a:p>
          <a:p>
            <a:pPr marL="38100">
              <a:spcBef>
                <a:spcPts val="165"/>
              </a:spcBef>
              <a:tabLst>
                <a:tab pos="304165" algn="l"/>
              </a:tabLst>
            </a:pPr>
            <a:r>
              <a:rPr sz="900" spc="-37" baseline="9259">
                <a:latin typeface="Arial"/>
                <a:cs typeface="Arial"/>
              </a:rPr>
              <a:t>HO</a:t>
            </a:r>
            <a:r>
              <a:rPr sz="900" baseline="9259">
                <a:latin typeface="Arial"/>
                <a:cs typeface="Arial"/>
              </a:rPr>
              <a:t>	</a:t>
            </a:r>
            <a:r>
              <a:rPr sz="600" spc="-25">
                <a:latin typeface="Arial"/>
                <a:cs typeface="Arial"/>
              </a:rPr>
              <a:t>CH</a:t>
            </a:r>
            <a:r>
              <a:rPr sz="600" spc="-37" baseline="-20833">
                <a:latin typeface="Arial"/>
                <a:cs typeface="Arial"/>
              </a:rPr>
              <a:t>3</a:t>
            </a:r>
            <a:endParaRPr sz="600" baseline="-20833">
              <a:latin typeface="Arial"/>
              <a:cs typeface="Arial"/>
            </a:endParaRPr>
          </a:p>
        </p:txBody>
      </p:sp>
      <p:sp>
        <p:nvSpPr>
          <p:cNvPr id="43" name="object 43"/>
          <p:cNvSpPr txBox="1"/>
          <p:nvPr/>
        </p:nvSpPr>
        <p:spPr>
          <a:xfrm>
            <a:off x="3497707" y="3647535"/>
            <a:ext cx="213360" cy="105157"/>
          </a:xfrm>
          <a:prstGeom prst="rect">
            <a:avLst/>
          </a:prstGeom>
        </p:spPr>
        <p:txBody>
          <a:bodyPr vert="horz" wrap="square" lIns="0" tIns="12700" rIns="0" bIns="0" rtlCol="0">
            <a:spAutoFit/>
          </a:bodyPr>
          <a:lstStyle/>
          <a:p>
            <a:pPr marL="12700">
              <a:spcBef>
                <a:spcPts val="100"/>
              </a:spcBef>
            </a:pPr>
            <a:r>
              <a:rPr sz="600">
                <a:latin typeface="Arial"/>
                <a:cs typeface="Arial"/>
              </a:rPr>
              <a:t>O</a:t>
            </a:r>
            <a:r>
              <a:rPr sz="600" spc="400">
                <a:latin typeface="Arial"/>
                <a:cs typeface="Arial"/>
              </a:rPr>
              <a:t> </a:t>
            </a:r>
            <a:r>
              <a:rPr sz="900" spc="-75" baseline="4629">
                <a:latin typeface="Arial"/>
                <a:cs typeface="Arial"/>
              </a:rPr>
              <a:t>H</a:t>
            </a:r>
            <a:endParaRPr sz="900" baseline="4629">
              <a:latin typeface="Arial"/>
              <a:cs typeface="Arial"/>
            </a:endParaRPr>
          </a:p>
        </p:txBody>
      </p:sp>
      <p:sp>
        <p:nvSpPr>
          <p:cNvPr id="44" name="Title 43">
            <a:extLst>
              <a:ext uri="{FF2B5EF4-FFF2-40B4-BE49-F238E27FC236}">
                <a16:creationId xmlns:a16="http://schemas.microsoft.com/office/drawing/2014/main" id="{217ADCC3-FF1A-5E26-FD98-3CEF4B109D5F}"/>
              </a:ext>
            </a:extLst>
          </p:cNvPr>
          <p:cNvSpPr>
            <a:spLocks noGrp="1"/>
          </p:cNvSpPr>
          <p:nvPr>
            <p:ph type="title"/>
          </p:nvPr>
        </p:nvSpPr>
        <p:spPr/>
        <p:txBody>
          <a:bodyPr/>
          <a:lstStyle/>
          <a:p>
            <a:r>
              <a:rPr lang="en-US" sz="2800" b="1" err="1">
                <a:solidFill>
                  <a:srgbClr val="003767"/>
                </a:solidFill>
              </a:rPr>
              <a:t>Ifinatamab-deruxetecan</a:t>
            </a:r>
            <a:r>
              <a:rPr lang="en-US" sz="2800" b="1">
                <a:solidFill>
                  <a:srgbClr val="003767"/>
                </a:solidFill>
              </a:rPr>
              <a:t> (I-</a:t>
            </a:r>
            <a:r>
              <a:rPr lang="en-US" sz="2800" b="1" err="1">
                <a:solidFill>
                  <a:srgbClr val="003767"/>
                </a:solidFill>
              </a:rPr>
              <a:t>DXd</a:t>
            </a:r>
            <a:r>
              <a:rPr lang="en-US" sz="2800" b="1">
                <a:solidFill>
                  <a:srgbClr val="003767"/>
                </a:solidFill>
              </a:rPr>
              <a:t>) in SCLC</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41588" y="1771645"/>
            <a:ext cx="179536" cy="2268220"/>
          </a:xfrm>
          <a:prstGeom prst="rect">
            <a:avLst/>
          </a:prstGeom>
        </p:spPr>
        <p:txBody>
          <a:bodyPr vert="vert270" wrap="square" lIns="0" tIns="0" rIns="0" bIns="0" rtlCol="0">
            <a:spAutoFit/>
          </a:bodyPr>
          <a:lstStyle/>
          <a:p>
            <a:pPr marL="12700">
              <a:lnSpc>
                <a:spcPts val="1425"/>
              </a:lnSpc>
            </a:pPr>
            <a:r>
              <a:rPr sz="1200" b="1">
                <a:latin typeface="Arial"/>
                <a:cs typeface="Arial"/>
              </a:rPr>
              <a:t>Best</a:t>
            </a:r>
            <a:r>
              <a:rPr sz="1200" b="1" spc="-40">
                <a:latin typeface="Arial"/>
                <a:cs typeface="Arial"/>
              </a:rPr>
              <a:t> </a:t>
            </a:r>
            <a:r>
              <a:rPr sz="1200" b="1">
                <a:latin typeface="Arial"/>
                <a:cs typeface="Arial"/>
              </a:rPr>
              <a:t>Change</a:t>
            </a:r>
            <a:r>
              <a:rPr sz="1200" b="1" spc="-25">
                <a:latin typeface="Arial"/>
                <a:cs typeface="Arial"/>
              </a:rPr>
              <a:t> </a:t>
            </a:r>
            <a:r>
              <a:rPr sz="1200" b="1">
                <a:latin typeface="Arial"/>
                <a:cs typeface="Arial"/>
              </a:rPr>
              <a:t>From</a:t>
            </a:r>
            <a:r>
              <a:rPr sz="1200" b="1" spc="-25">
                <a:latin typeface="Arial"/>
                <a:cs typeface="Arial"/>
              </a:rPr>
              <a:t> </a:t>
            </a:r>
            <a:r>
              <a:rPr sz="1200" b="1">
                <a:latin typeface="Arial"/>
                <a:cs typeface="Arial"/>
              </a:rPr>
              <a:t>Baseline,</a:t>
            </a:r>
            <a:r>
              <a:rPr sz="1200" b="1" spc="-60">
                <a:latin typeface="Arial"/>
                <a:cs typeface="Arial"/>
              </a:rPr>
              <a:t> </a:t>
            </a:r>
            <a:r>
              <a:rPr sz="1200" b="1" spc="-50">
                <a:latin typeface="Arial"/>
                <a:cs typeface="Arial"/>
              </a:rPr>
              <a:t>%</a:t>
            </a:r>
            <a:endParaRPr sz="1200">
              <a:latin typeface="Arial"/>
              <a:cs typeface="Arial"/>
            </a:endParaRPr>
          </a:p>
        </p:txBody>
      </p:sp>
      <p:sp>
        <p:nvSpPr>
          <p:cNvPr id="4" name="object 4"/>
          <p:cNvSpPr txBox="1"/>
          <p:nvPr/>
        </p:nvSpPr>
        <p:spPr>
          <a:xfrm>
            <a:off x="1223264" y="1394581"/>
            <a:ext cx="1061085" cy="377825"/>
          </a:xfrm>
          <a:prstGeom prst="rect">
            <a:avLst/>
          </a:prstGeom>
        </p:spPr>
        <p:txBody>
          <a:bodyPr vert="horz" wrap="square" lIns="0" tIns="36195" rIns="0" bIns="0" rtlCol="0">
            <a:spAutoFit/>
          </a:bodyPr>
          <a:lstStyle/>
          <a:p>
            <a:pPr marL="12700">
              <a:spcBef>
                <a:spcPts val="285"/>
              </a:spcBef>
            </a:pPr>
            <a:r>
              <a:rPr sz="1000">
                <a:latin typeface="Arial"/>
                <a:cs typeface="Arial"/>
              </a:rPr>
              <a:t>Starting</a:t>
            </a:r>
            <a:r>
              <a:rPr sz="1000" spc="-45">
                <a:latin typeface="Arial"/>
                <a:cs typeface="Arial"/>
              </a:rPr>
              <a:t> </a:t>
            </a:r>
            <a:r>
              <a:rPr sz="1000">
                <a:latin typeface="Arial"/>
                <a:cs typeface="Arial"/>
              </a:rPr>
              <a:t>dose</a:t>
            </a:r>
            <a:r>
              <a:rPr sz="1000" spc="-50">
                <a:latin typeface="Arial"/>
                <a:cs typeface="Arial"/>
              </a:rPr>
              <a:t> </a:t>
            </a:r>
            <a:r>
              <a:rPr sz="1000" spc="-20">
                <a:latin typeface="Arial"/>
                <a:cs typeface="Arial"/>
              </a:rPr>
              <a:t>level</a:t>
            </a:r>
            <a:endParaRPr sz="1000">
              <a:latin typeface="Arial"/>
              <a:cs typeface="Arial"/>
            </a:endParaRPr>
          </a:p>
          <a:p>
            <a:pPr marL="220345">
              <a:spcBef>
                <a:spcPts val="190"/>
              </a:spcBef>
            </a:pPr>
            <a:r>
              <a:rPr sz="1000">
                <a:latin typeface="Arial"/>
                <a:cs typeface="Arial"/>
              </a:rPr>
              <a:t>6.4</a:t>
            </a:r>
            <a:r>
              <a:rPr sz="1000" spc="-30">
                <a:latin typeface="Arial"/>
                <a:cs typeface="Arial"/>
              </a:rPr>
              <a:t> </a:t>
            </a:r>
            <a:r>
              <a:rPr sz="1000" spc="-10">
                <a:latin typeface="Arial"/>
                <a:cs typeface="Arial"/>
              </a:rPr>
              <a:t>mg/kg</a:t>
            </a:r>
            <a:endParaRPr sz="1000">
              <a:latin typeface="Arial"/>
              <a:cs typeface="Arial"/>
            </a:endParaRPr>
          </a:p>
        </p:txBody>
      </p:sp>
      <p:sp>
        <p:nvSpPr>
          <p:cNvPr id="5" name="object 5"/>
          <p:cNvSpPr txBox="1"/>
          <p:nvPr/>
        </p:nvSpPr>
        <p:spPr>
          <a:xfrm>
            <a:off x="2260855" y="1595088"/>
            <a:ext cx="583565" cy="166071"/>
          </a:xfrm>
          <a:prstGeom prst="rect">
            <a:avLst/>
          </a:prstGeom>
        </p:spPr>
        <p:txBody>
          <a:bodyPr vert="horz" wrap="square" lIns="0" tIns="12065" rIns="0" bIns="0" rtlCol="0">
            <a:spAutoFit/>
          </a:bodyPr>
          <a:lstStyle/>
          <a:p>
            <a:pPr marL="12700">
              <a:spcBef>
                <a:spcPts val="95"/>
              </a:spcBef>
            </a:pPr>
            <a:r>
              <a:rPr sz="1000">
                <a:latin typeface="Arial"/>
                <a:cs typeface="Arial"/>
              </a:rPr>
              <a:t>8.0</a:t>
            </a:r>
            <a:r>
              <a:rPr sz="1000" spc="-30">
                <a:latin typeface="Arial"/>
                <a:cs typeface="Arial"/>
              </a:rPr>
              <a:t> </a:t>
            </a:r>
            <a:r>
              <a:rPr sz="1000" spc="-10">
                <a:latin typeface="Arial"/>
                <a:cs typeface="Arial"/>
              </a:rPr>
              <a:t>mg/kg</a:t>
            </a:r>
            <a:endParaRPr sz="1000">
              <a:latin typeface="Arial"/>
              <a:cs typeface="Arial"/>
            </a:endParaRPr>
          </a:p>
        </p:txBody>
      </p:sp>
      <p:sp>
        <p:nvSpPr>
          <p:cNvPr id="6" name="object 6"/>
          <p:cNvSpPr txBox="1"/>
          <p:nvPr/>
        </p:nvSpPr>
        <p:spPr>
          <a:xfrm>
            <a:off x="3056889" y="1595088"/>
            <a:ext cx="651510" cy="166071"/>
          </a:xfrm>
          <a:prstGeom prst="rect">
            <a:avLst/>
          </a:prstGeom>
        </p:spPr>
        <p:txBody>
          <a:bodyPr vert="horz" wrap="square" lIns="0" tIns="12065" rIns="0" bIns="0" rtlCol="0">
            <a:spAutoFit/>
          </a:bodyPr>
          <a:lstStyle/>
          <a:p>
            <a:pPr marL="12700">
              <a:spcBef>
                <a:spcPts val="95"/>
              </a:spcBef>
            </a:pPr>
            <a:r>
              <a:rPr sz="1000">
                <a:latin typeface="Arial"/>
                <a:cs typeface="Arial"/>
              </a:rPr>
              <a:t>12.0</a:t>
            </a:r>
            <a:r>
              <a:rPr sz="1000" spc="-35">
                <a:latin typeface="Arial"/>
                <a:cs typeface="Arial"/>
              </a:rPr>
              <a:t> </a:t>
            </a:r>
            <a:r>
              <a:rPr sz="1000" spc="-10">
                <a:latin typeface="Arial"/>
                <a:cs typeface="Arial"/>
              </a:rPr>
              <a:t>mg/kg</a:t>
            </a:r>
            <a:endParaRPr sz="1000">
              <a:latin typeface="Arial"/>
              <a:cs typeface="Arial"/>
            </a:endParaRPr>
          </a:p>
        </p:txBody>
      </p:sp>
      <p:sp>
        <p:nvSpPr>
          <p:cNvPr id="7" name="object 7"/>
          <p:cNvSpPr txBox="1"/>
          <p:nvPr/>
        </p:nvSpPr>
        <p:spPr>
          <a:xfrm>
            <a:off x="3886580" y="1595088"/>
            <a:ext cx="651510" cy="166071"/>
          </a:xfrm>
          <a:prstGeom prst="rect">
            <a:avLst/>
          </a:prstGeom>
        </p:spPr>
        <p:txBody>
          <a:bodyPr vert="horz" wrap="square" lIns="0" tIns="12065" rIns="0" bIns="0" rtlCol="0">
            <a:spAutoFit/>
          </a:bodyPr>
          <a:lstStyle/>
          <a:p>
            <a:pPr marL="12700">
              <a:spcBef>
                <a:spcPts val="95"/>
              </a:spcBef>
            </a:pPr>
            <a:r>
              <a:rPr sz="1000">
                <a:latin typeface="Arial"/>
                <a:cs typeface="Arial"/>
              </a:rPr>
              <a:t>16.0</a:t>
            </a:r>
            <a:r>
              <a:rPr sz="1000" spc="-35">
                <a:latin typeface="Arial"/>
                <a:cs typeface="Arial"/>
              </a:rPr>
              <a:t> </a:t>
            </a:r>
            <a:r>
              <a:rPr sz="1000" spc="-10">
                <a:latin typeface="Arial"/>
                <a:cs typeface="Arial"/>
              </a:rPr>
              <a:t>mg/kg</a:t>
            </a:r>
            <a:endParaRPr sz="1000">
              <a:latin typeface="Arial"/>
              <a:cs typeface="Arial"/>
            </a:endParaRPr>
          </a:p>
        </p:txBody>
      </p:sp>
      <p:sp>
        <p:nvSpPr>
          <p:cNvPr id="8" name="object 8"/>
          <p:cNvSpPr txBox="1"/>
          <p:nvPr/>
        </p:nvSpPr>
        <p:spPr>
          <a:xfrm>
            <a:off x="2387855" y="995774"/>
            <a:ext cx="577215" cy="258404"/>
          </a:xfrm>
          <a:prstGeom prst="rect">
            <a:avLst/>
          </a:prstGeom>
        </p:spPr>
        <p:txBody>
          <a:bodyPr vert="horz" wrap="square" lIns="0" tIns="12065" rIns="0" bIns="0" rtlCol="0">
            <a:spAutoFit/>
          </a:bodyPr>
          <a:lstStyle/>
          <a:p>
            <a:pPr marL="12700">
              <a:spcBef>
                <a:spcPts val="95"/>
              </a:spcBef>
            </a:pPr>
            <a:r>
              <a:rPr sz="1600" b="1" spc="-20">
                <a:latin typeface="Arial"/>
                <a:cs typeface="Arial"/>
              </a:rPr>
              <a:t>SCLC</a:t>
            </a:r>
            <a:endParaRPr sz="1600">
              <a:latin typeface="Arial"/>
              <a:cs typeface="Arial"/>
            </a:endParaRPr>
          </a:p>
        </p:txBody>
      </p:sp>
      <p:graphicFrame>
        <p:nvGraphicFramePr>
          <p:cNvPr id="9" name="object 9"/>
          <p:cNvGraphicFramePr>
            <a:graphicFrameLocks noGrp="1"/>
          </p:cNvGraphicFramePr>
          <p:nvPr/>
        </p:nvGraphicFramePr>
        <p:xfrm>
          <a:off x="4858640" y="787495"/>
          <a:ext cx="4050029" cy="2289169"/>
        </p:xfrm>
        <a:graphic>
          <a:graphicData uri="http://schemas.openxmlformats.org/drawingml/2006/table">
            <a:tbl>
              <a:tblPr firstRow="1" bandRow="1">
                <a:tableStyleId>{2D5ABB26-0587-4C30-8999-92F81FD0307C}</a:tableStyleId>
              </a:tblPr>
              <a:tblGrid>
                <a:gridCol w="2378075">
                  <a:extLst>
                    <a:ext uri="{9D8B030D-6E8A-4147-A177-3AD203B41FA5}">
                      <a16:colId xmlns:a16="http://schemas.microsoft.com/office/drawing/2014/main" val="20000"/>
                    </a:ext>
                  </a:extLst>
                </a:gridCol>
                <a:gridCol w="1671954">
                  <a:extLst>
                    <a:ext uri="{9D8B030D-6E8A-4147-A177-3AD203B41FA5}">
                      <a16:colId xmlns:a16="http://schemas.microsoft.com/office/drawing/2014/main" val="20001"/>
                    </a:ext>
                  </a:extLst>
                </a:gridCol>
              </a:tblGrid>
              <a:tr h="98425">
                <a:tc>
                  <a:txBody>
                    <a:bodyPr/>
                    <a:lstStyle/>
                    <a:p>
                      <a:pPr>
                        <a:lnSpc>
                          <a:spcPct val="100000"/>
                        </a:lnSpc>
                      </a:pPr>
                      <a:endParaRPr sz="500">
                        <a:latin typeface="Times New Roman"/>
                        <a:cs typeface="Times New Roman"/>
                      </a:endParaRPr>
                    </a:p>
                  </a:txBody>
                  <a:tcPr marL="0" marR="0" marT="0" marB="0">
                    <a:lnB w="28575">
                      <a:solidFill>
                        <a:srgbClr val="000000"/>
                      </a:solidFill>
                      <a:prstDash val="solid"/>
                    </a:lnB>
                  </a:tcPr>
                </a:tc>
                <a:tc>
                  <a:txBody>
                    <a:bodyPr/>
                    <a:lstStyle/>
                    <a:p>
                      <a:pPr>
                        <a:lnSpc>
                          <a:spcPct val="100000"/>
                        </a:lnSpc>
                      </a:pPr>
                      <a:endParaRPr sz="500">
                        <a:latin typeface="Times New Roman"/>
                        <a:cs typeface="Times New Roman"/>
                      </a:endParaRPr>
                    </a:p>
                  </a:txBody>
                  <a:tcPr marL="0" marR="0" marT="0" marB="0">
                    <a:lnB w="28575">
                      <a:solidFill>
                        <a:srgbClr val="000000"/>
                      </a:solidFill>
                      <a:prstDash val="solid"/>
                    </a:lnB>
                  </a:tcPr>
                </a:tc>
                <a:extLst>
                  <a:ext uri="{0D108BD9-81ED-4DB2-BD59-A6C34878D82A}">
                    <a16:rowId xmlns:a16="http://schemas.microsoft.com/office/drawing/2014/main" val="10000"/>
                  </a:ext>
                </a:extLst>
              </a:tr>
              <a:tr h="243204">
                <a:tc>
                  <a:txBody>
                    <a:bodyPr/>
                    <a:lstStyle/>
                    <a:p>
                      <a:pPr marL="92075">
                        <a:lnSpc>
                          <a:spcPct val="100000"/>
                        </a:lnSpc>
                        <a:spcBef>
                          <a:spcPts val="335"/>
                        </a:spcBef>
                      </a:pPr>
                      <a:r>
                        <a:rPr sz="1000" b="1">
                          <a:solidFill>
                            <a:srgbClr val="FFFFFF"/>
                          </a:solidFill>
                          <a:latin typeface="Arial"/>
                          <a:cs typeface="Arial"/>
                        </a:rPr>
                        <a:t>Efficacy</a:t>
                      </a:r>
                      <a:r>
                        <a:rPr sz="1000" b="1" spc="-50">
                          <a:solidFill>
                            <a:srgbClr val="FFFFFF"/>
                          </a:solidFill>
                          <a:latin typeface="Arial"/>
                          <a:cs typeface="Arial"/>
                        </a:rPr>
                        <a:t> </a:t>
                      </a:r>
                      <a:r>
                        <a:rPr sz="1000" b="1">
                          <a:solidFill>
                            <a:srgbClr val="FFFFFF"/>
                          </a:solidFill>
                          <a:latin typeface="Arial"/>
                          <a:cs typeface="Arial"/>
                        </a:rPr>
                        <a:t>Population</a:t>
                      </a:r>
                      <a:r>
                        <a:rPr sz="1000" b="1" spc="-40">
                          <a:solidFill>
                            <a:srgbClr val="FFFFFF"/>
                          </a:solidFill>
                          <a:latin typeface="Arial"/>
                          <a:cs typeface="Arial"/>
                        </a:rPr>
                        <a:t> </a:t>
                      </a:r>
                      <a:r>
                        <a:rPr sz="1000" b="1">
                          <a:solidFill>
                            <a:srgbClr val="FFFFFF"/>
                          </a:solidFill>
                          <a:latin typeface="Arial"/>
                          <a:cs typeface="Arial"/>
                        </a:rPr>
                        <a:t>(≥4.8</a:t>
                      </a:r>
                      <a:r>
                        <a:rPr sz="1000" b="1" spc="-55">
                          <a:solidFill>
                            <a:srgbClr val="FFFFFF"/>
                          </a:solidFill>
                          <a:latin typeface="Arial"/>
                          <a:cs typeface="Arial"/>
                        </a:rPr>
                        <a:t> </a:t>
                      </a:r>
                      <a:r>
                        <a:rPr sz="1000" b="1" spc="-10">
                          <a:solidFill>
                            <a:srgbClr val="FFFFFF"/>
                          </a:solidFill>
                          <a:latin typeface="Arial"/>
                          <a:cs typeface="Arial"/>
                        </a:rPr>
                        <a:t>mg/kg)</a:t>
                      </a:r>
                      <a:endParaRPr sz="1000">
                        <a:latin typeface="Arial"/>
                        <a:cs typeface="Arial"/>
                      </a:endParaRPr>
                    </a:p>
                  </a:txBody>
                  <a:tcPr marL="0" marR="0" marT="42545" marB="0">
                    <a:lnT w="28575">
                      <a:solidFill>
                        <a:srgbClr val="000000"/>
                      </a:solidFill>
                      <a:prstDash val="solid"/>
                    </a:lnT>
                    <a:lnB w="28575">
                      <a:solidFill>
                        <a:srgbClr val="000000"/>
                      </a:solidFill>
                      <a:prstDash val="solid"/>
                    </a:lnB>
                    <a:solidFill>
                      <a:srgbClr val="08345A"/>
                    </a:solidFill>
                  </a:tcPr>
                </a:tc>
                <a:tc>
                  <a:txBody>
                    <a:bodyPr/>
                    <a:lstStyle/>
                    <a:p>
                      <a:pPr marL="115570" algn="ctr">
                        <a:lnSpc>
                          <a:spcPct val="100000"/>
                        </a:lnSpc>
                        <a:spcBef>
                          <a:spcPts val="335"/>
                        </a:spcBef>
                      </a:pPr>
                      <a:r>
                        <a:rPr sz="1000" b="1">
                          <a:solidFill>
                            <a:srgbClr val="FFFFFF"/>
                          </a:solidFill>
                          <a:latin typeface="Arial"/>
                          <a:cs typeface="Arial"/>
                        </a:rPr>
                        <a:t>n</a:t>
                      </a:r>
                      <a:r>
                        <a:rPr sz="1000" b="1" spc="-10">
                          <a:solidFill>
                            <a:srgbClr val="FFFFFF"/>
                          </a:solidFill>
                          <a:latin typeface="Arial"/>
                          <a:cs typeface="Arial"/>
                        </a:rPr>
                        <a:t> </a:t>
                      </a:r>
                      <a:r>
                        <a:rPr sz="1000" b="1">
                          <a:solidFill>
                            <a:srgbClr val="FFFFFF"/>
                          </a:solidFill>
                          <a:latin typeface="Arial"/>
                          <a:cs typeface="Arial"/>
                        </a:rPr>
                        <a:t>=</a:t>
                      </a:r>
                      <a:r>
                        <a:rPr sz="1000" b="1" spc="-5">
                          <a:solidFill>
                            <a:srgbClr val="FFFFFF"/>
                          </a:solidFill>
                          <a:latin typeface="Arial"/>
                          <a:cs typeface="Arial"/>
                        </a:rPr>
                        <a:t> </a:t>
                      </a:r>
                      <a:r>
                        <a:rPr sz="1000" b="1" spc="-25">
                          <a:solidFill>
                            <a:srgbClr val="FFFFFF"/>
                          </a:solidFill>
                          <a:latin typeface="Arial"/>
                          <a:cs typeface="Arial"/>
                        </a:rPr>
                        <a:t>21</a:t>
                      </a:r>
                      <a:endParaRPr sz="1000">
                        <a:latin typeface="Arial"/>
                        <a:cs typeface="Arial"/>
                      </a:endParaRPr>
                    </a:p>
                  </a:txBody>
                  <a:tcPr marL="0" marR="0" marT="42545" marB="0">
                    <a:lnT w="28575">
                      <a:solidFill>
                        <a:srgbClr val="000000"/>
                      </a:solidFill>
                      <a:prstDash val="solid"/>
                    </a:lnT>
                    <a:lnB w="28575">
                      <a:solidFill>
                        <a:srgbClr val="000000"/>
                      </a:solidFill>
                      <a:prstDash val="solid"/>
                    </a:lnB>
                    <a:solidFill>
                      <a:srgbClr val="08345A"/>
                    </a:solidFill>
                  </a:tcPr>
                </a:tc>
                <a:extLst>
                  <a:ext uri="{0D108BD9-81ED-4DB2-BD59-A6C34878D82A}">
                    <a16:rowId xmlns:a16="http://schemas.microsoft.com/office/drawing/2014/main" val="10001"/>
                  </a:ext>
                </a:extLst>
              </a:tr>
              <a:tr h="243204">
                <a:tc>
                  <a:txBody>
                    <a:bodyPr/>
                    <a:lstStyle/>
                    <a:p>
                      <a:pPr marL="92075">
                        <a:lnSpc>
                          <a:spcPct val="100000"/>
                        </a:lnSpc>
                        <a:spcBef>
                          <a:spcPts val="334"/>
                        </a:spcBef>
                      </a:pPr>
                      <a:r>
                        <a:rPr sz="1000" b="1">
                          <a:latin typeface="Arial"/>
                          <a:cs typeface="Arial"/>
                        </a:rPr>
                        <a:t>Confirmed</a:t>
                      </a:r>
                      <a:r>
                        <a:rPr sz="1000" b="1" spc="-20">
                          <a:latin typeface="Arial"/>
                          <a:cs typeface="Arial"/>
                        </a:rPr>
                        <a:t> </a:t>
                      </a:r>
                      <a:r>
                        <a:rPr sz="1000" b="1">
                          <a:latin typeface="Arial"/>
                          <a:cs typeface="Arial"/>
                        </a:rPr>
                        <a:t>ORR,</a:t>
                      </a:r>
                      <a:r>
                        <a:rPr sz="1000" b="1" spc="-30">
                          <a:latin typeface="Arial"/>
                          <a:cs typeface="Arial"/>
                        </a:rPr>
                        <a:t> </a:t>
                      </a:r>
                      <a:r>
                        <a:rPr sz="1000" b="1">
                          <a:latin typeface="Arial"/>
                          <a:cs typeface="Arial"/>
                        </a:rPr>
                        <a:t>n</a:t>
                      </a:r>
                      <a:r>
                        <a:rPr sz="1000" b="1" spc="-30">
                          <a:latin typeface="Arial"/>
                          <a:cs typeface="Arial"/>
                        </a:rPr>
                        <a:t> </a:t>
                      </a:r>
                      <a:r>
                        <a:rPr sz="1000" b="1">
                          <a:latin typeface="Arial"/>
                          <a:cs typeface="Arial"/>
                        </a:rPr>
                        <a:t>(%,</a:t>
                      </a:r>
                      <a:r>
                        <a:rPr sz="1000" b="1" spc="-20">
                          <a:latin typeface="Arial"/>
                          <a:cs typeface="Arial"/>
                        </a:rPr>
                        <a:t> </a:t>
                      </a:r>
                      <a:r>
                        <a:rPr sz="1000" b="1">
                          <a:latin typeface="Arial"/>
                          <a:cs typeface="Arial"/>
                        </a:rPr>
                        <a:t>95%</a:t>
                      </a:r>
                      <a:r>
                        <a:rPr sz="1000" b="1" spc="-40">
                          <a:latin typeface="Arial"/>
                          <a:cs typeface="Arial"/>
                        </a:rPr>
                        <a:t> </a:t>
                      </a:r>
                      <a:r>
                        <a:rPr sz="1000" b="1" spc="-25">
                          <a:latin typeface="Arial"/>
                          <a:cs typeface="Arial"/>
                        </a:rPr>
                        <a:t>CI)</a:t>
                      </a:r>
                      <a:endParaRPr sz="1000">
                        <a:latin typeface="Arial"/>
                        <a:cs typeface="Arial"/>
                      </a:endParaRPr>
                    </a:p>
                  </a:txBody>
                  <a:tcPr marL="0" marR="0" marT="42544" marB="0">
                    <a:lnT w="28575">
                      <a:solidFill>
                        <a:srgbClr val="000000"/>
                      </a:solidFill>
                      <a:prstDash val="solid"/>
                    </a:lnT>
                    <a:solidFill>
                      <a:srgbClr val="E7E7E7"/>
                    </a:solidFill>
                  </a:tcPr>
                </a:tc>
                <a:tc>
                  <a:txBody>
                    <a:bodyPr/>
                    <a:lstStyle/>
                    <a:p>
                      <a:pPr marL="116205" algn="ctr">
                        <a:lnSpc>
                          <a:spcPct val="100000"/>
                        </a:lnSpc>
                        <a:spcBef>
                          <a:spcPts val="334"/>
                        </a:spcBef>
                      </a:pPr>
                      <a:r>
                        <a:rPr sz="1000">
                          <a:latin typeface="Arial"/>
                          <a:cs typeface="Arial"/>
                        </a:rPr>
                        <a:t>11</a:t>
                      </a:r>
                      <a:r>
                        <a:rPr sz="1000" spc="-10">
                          <a:latin typeface="Arial"/>
                          <a:cs typeface="Arial"/>
                        </a:rPr>
                        <a:t> </a:t>
                      </a:r>
                      <a:r>
                        <a:rPr sz="1000">
                          <a:latin typeface="Arial"/>
                          <a:cs typeface="Arial"/>
                        </a:rPr>
                        <a:t>(52.4,</a:t>
                      </a:r>
                      <a:r>
                        <a:rPr sz="1000" spc="-15">
                          <a:latin typeface="Arial"/>
                          <a:cs typeface="Arial"/>
                        </a:rPr>
                        <a:t> </a:t>
                      </a:r>
                      <a:r>
                        <a:rPr sz="1000" spc="-10">
                          <a:latin typeface="Arial"/>
                          <a:cs typeface="Arial"/>
                        </a:rPr>
                        <a:t>29.8-74.3)</a:t>
                      </a:r>
                      <a:endParaRPr sz="1000">
                        <a:latin typeface="Arial"/>
                        <a:cs typeface="Arial"/>
                      </a:endParaRPr>
                    </a:p>
                  </a:txBody>
                  <a:tcPr marL="0" marR="0" marT="42544" marB="0">
                    <a:lnT w="28575">
                      <a:solidFill>
                        <a:srgbClr val="000000"/>
                      </a:solidFill>
                      <a:prstDash val="solid"/>
                    </a:lnT>
                    <a:solidFill>
                      <a:srgbClr val="E7E7E7"/>
                    </a:solidFill>
                  </a:tcPr>
                </a:tc>
                <a:extLst>
                  <a:ext uri="{0D108BD9-81ED-4DB2-BD59-A6C34878D82A}">
                    <a16:rowId xmlns:a16="http://schemas.microsoft.com/office/drawing/2014/main" val="10002"/>
                  </a:ext>
                </a:extLst>
              </a:tr>
              <a:tr h="243204">
                <a:tc>
                  <a:txBody>
                    <a:bodyPr/>
                    <a:lstStyle/>
                    <a:p>
                      <a:pPr marL="274955">
                        <a:lnSpc>
                          <a:spcPct val="100000"/>
                        </a:lnSpc>
                        <a:spcBef>
                          <a:spcPts val="335"/>
                        </a:spcBef>
                      </a:pPr>
                      <a:r>
                        <a:rPr sz="1000">
                          <a:latin typeface="Arial"/>
                          <a:cs typeface="Arial"/>
                        </a:rPr>
                        <a:t>Confirmed</a:t>
                      </a:r>
                      <a:r>
                        <a:rPr sz="1000" spc="-40">
                          <a:latin typeface="Arial"/>
                          <a:cs typeface="Arial"/>
                        </a:rPr>
                        <a:t> </a:t>
                      </a:r>
                      <a:r>
                        <a:rPr sz="1000">
                          <a:latin typeface="Arial"/>
                          <a:cs typeface="Arial"/>
                        </a:rPr>
                        <a:t>CR, n</a:t>
                      </a:r>
                      <a:r>
                        <a:rPr sz="1000" spc="-15">
                          <a:latin typeface="Arial"/>
                          <a:cs typeface="Arial"/>
                        </a:rPr>
                        <a:t> </a:t>
                      </a:r>
                      <a:r>
                        <a:rPr sz="1000" spc="-25">
                          <a:latin typeface="Arial"/>
                          <a:cs typeface="Arial"/>
                        </a:rPr>
                        <a:t>(%)</a:t>
                      </a:r>
                      <a:endParaRPr sz="1000">
                        <a:latin typeface="Arial"/>
                        <a:cs typeface="Arial"/>
                      </a:endParaRPr>
                    </a:p>
                  </a:txBody>
                  <a:tcPr marL="0" marR="0" marT="42545" marB="0"/>
                </a:tc>
                <a:tc>
                  <a:txBody>
                    <a:bodyPr/>
                    <a:lstStyle/>
                    <a:p>
                      <a:pPr marL="114935" algn="ctr">
                        <a:lnSpc>
                          <a:spcPct val="100000"/>
                        </a:lnSpc>
                        <a:spcBef>
                          <a:spcPts val="335"/>
                        </a:spcBef>
                      </a:pPr>
                      <a:r>
                        <a:rPr sz="1000">
                          <a:latin typeface="Arial"/>
                          <a:cs typeface="Arial"/>
                        </a:rPr>
                        <a:t>1</a:t>
                      </a:r>
                      <a:r>
                        <a:rPr sz="1000" spc="-5">
                          <a:latin typeface="Arial"/>
                          <a:cs typeface="Arial"/>
                        </a:rPr>
                        <a:t> </a:t>
                      </a:r>
                      <a:r>
                        <a:rPr sz="1000" spc="-20">
                          <a:latin typeface="Arial"/>
                          <a:cs typeface="Arial"/>
                        </a:rPr>
                        <a:t>(4.8)</a:t>
                      </a:r>
                      <a:endParaRPr sz="1000">
                        <a:latin typeface="Arial"/>
                        <a:cs typeface="Arial"/>
                      </a:endParaRPr>
                    </a:p>
                  </a:txBody>
                  <a:tcPr marL="0" marR="0" marT="42545" marB="0"/>
                </a:tc>
                <a:extLst>
                  <a:ext uri="{0D108BD9-81ED-4DB2-BD59-A6C34878D82A}">
                    <a16:rowId xmlns:a16="http://schemas.microsoft.com/office/drawing/2014/main" val="10003"/>
                  </a:ext>
                </a:extLst>
              </a:tr>
              <a:tr h="243840">
                <a:tc>
                  <a:txBody>
                    <a:bodyPr/>
                    <a:lstStyle/>
                    <a:p>
                      <a:pPr marL="274955">
                        <a:lnSpc>
                          <a:spcPct val="100000"/>
                        </a:lnSpc>
                        <a:spcBef>
                          <a:spcPts val="334"/>
                        </a:spcBef>
                      </a:pPr>
                      <a:r>
                        <a:rPr sz="1000">
                          <a:latin typeface="Arial"/>
                          <a:cs typeface="Arial"/>
                        </a:rPr>
                        <a:t>Confirmed</a:t>
                      </a:r>
                      <a:r>
                        <a:rPr sz="1000" spc="-40">
                          <a:latin typeface="Arial"/>
                          <a:cs typeface="Arial"/>
                        </a:rPr>
                        <a:t> </a:t>
                      </a:r>
                      <a:r>
                        <a:rPr sz="1000">
                          <a:latin typeface="Arial"/>
                          <a:cs typeface="Arial"/>
                        </a:rPr>
                        <a:t>PR,</a:t>
                      </a:r>
                      <a:r>
                        <a:rPr sz="1000" spc="-5">
                          <a:latin typeface="Arial"/>
                          <a:cs typeface="Arial"/>
                        </a:rPr>
                        <a:t> </a:t>
                      </a:r>
                      <a:r>
                        <a:rPr sz="1000">
                          <a:latin typeface="Arial"/>
                          <a:cs typeface="Arial"/>
                        </a:rPr>
                        <a:t>n</a:t>
                      </a:r>
                      <a:r>
                        <a:rPr sz="1000" spc="-25">
                          <a:latin typeface="Arial"/>
                          <a:cs typeface="Arial"/>
                        </a:rPr>
                        <a:t> (%)</a:t>
                      </a:r>
                      <a:endParaRPr sz="1000">
                        <a:latin typeface="Arial"/>
                        <a:cs typeface="Arial"/>
                      </a:endParaRPr>
                    </a:p>
                  </a:txBody>
                  <a:tcPr marL="0" marR="0" marT="42544" marB="0">
                    <a:solidFill>
                      <a:srgbClr val="E7E7E7"/>
                    </a:solidFill>
                  </a:tcPr>
                </a:tc>
                <a:tc>
                  <a:txBody>
                    <a:bodyPr/>
                    <a:lstStyle/>
                    <a:p>
                      <a:pPr marL="114935" algn="ctr">
                        <a:lnSpc>
                          <a:spcPct val="100000"/>
                        </a:lnSpc>
                        <a:spcBef>
                          <a:spcPts val="334"/>
                        </a:spcBef>
                      </a:pPr>
                      <a:r>
                        <a:rPr sz="1000">
                          <a:latin typeface="Arial"/>
                          <a:cs typeface="Arial"/>
                        </a:rPr>
                        <a:t>10</a:t>
                      </a:r>
                      <a:r>
                        <a:rPr sz="1000" spc="-15">
                          <a:latin typeface="Arial"/>
                          <a:cs typeface="Arial"/>
                        </a:rPr>
                        <a:t> </a:t>
                      </a:r>
                      <a:r>
                        <a:rPr sz="1000" spc="-10">
                          <a:latin typeface="Arial"/>
                          <a:cs typeface="Arial"/>
                        </a:rPr>
                        <a:t>(47.6)</a:t>
                      </a:r>
                      <a:endParaRPr sz="1000">
                        <a:latin typeface="Arial"/>
                        <a:cs typeface="Arial"/>
                      </a:endParaRPr>
                    </a:p>
                  </a:txBody>
                  <a:tcPr marL="0" marR="0" marT="42544" marB="0">
                    <a:solidFill>
                      <a:srgbClr val="E7E7E7"/>
                    </a:solidFill>
                  </a:tcPr>
                </a:tc>
                <a:extLst>
                  <a:ext uri="{0D108BD9-81ED-4DB2-BD59-A6C34878D82A}">
                    <a16:rowId xmlns:a16="http://schemas.microsoft.com/office/drawing/2014/main" val="10004"/>
                  </a:ext>
                </a:extLst>
              </a:tr>
              <a:tr h="243840">
                <a:tc>
                  <a:txBody>
                    <a:bodyPr/>
                    <a:lstStyle/>
                    <a:p>
                      <a:pPr marL="92075">
                        <a:lnSpc>
                          <a:spcPct val="100000"/>
                        </a:lnSpc>
                        <a:spcBef>
                          <a:spcPts val="335"/>
                        </a:spcBef>
                      </a:pPr>
                      <a:r>
                        <a:rPr sz="1000">
                          <a:latin typeface="Arial"/>
                          <a:cs typeface="Arial"/>
                        </a:rPr>
                        <a:t>Median</a:t>
                      </a:r>
                      <a:r>
                        <a:rPr sz="1000" spc="-10">
                          <a:latin typeface="Arial"/>
                          <a:cs typeface="Arial"/>
                        </a:rPr>
                        <a:t> </a:t>
                      </a:r>
                      <a:r>
                        <a:rPr sz="1000">
                          <a:latin typeface="Arial"/>
                          <a:cs typeface="Arial"/>
                        </a:rPr>
                        <a:t>TTR,</a:t>
                      </a:r>
                      <a:r>
                        <a:rPr sz="1000" spc="-45">
                          <a:latin typeface="Arial"/>
                          <a:cs typeface="Arial"/>
                        </a:rPr>
                        <a:t> </a:t>
                      </a:r>
                      <a:r>
                        <a:rPr sz="1000">
                          <a:latin typeface="Arial"/>
                          <a:cs typeface="Arial"/>
                        </a:rPr>
                        <a:t>mo</a:t>
                      </a:r>
                      <a:r>
                        <a:rPr sz="1000" spc="-35">
                          <a:latin typeface="Arial"/>
                          <a:cs typeface="Arial"/>
                        </a:rPr>
                        <a:t> </a:t>
                      </a:r>
                      <a:r>
                        <a:rPr sz="1000">
                          <a:latin typeface="Arial"/>
                          <a:cs typeface="Arial"/>
                        </a:rPr>
                        <a:t>(95%</a:t>
                      </a:r>
                      <a:r>
                        <a:rPr sz="1000" spc="-30">
                          <a:latin typeface="Arial"/>
                          <a:cs typeface="Arial"/>
                        </a:rPr>
                        <a:t> </a:t>
                      </a:r>
                      <a:r>
                        <a:rPr sz="1000" spc="-25">
                          <a:latin typeface="Arial"/>
                          <a:cs typeface="Arial"/>
                        </a:rPr>
                        <a:t>CI)</a:t>
                      </a:r>
                      <a:endParaRPr sz="1000">
                        <a:latin typeface="Arial"/>
                        <a:cs typeface="Arial"/>
                      </a:endParaRPr>
                    </a:p>
                  </a:txBody>
                  <a:tcPr marL="0" marR="0" marT="42545" marB="0"/>
                </a:tc>
                <a:tc>
                  <a:txBody>
                    <a:bodyPr/>
                    <a:lstStyle/>
                    <a:p>
                      <a:pPr marL="550545">
                        <a:lnSpc>
                          <a:spcPct val="100000"/>
                        </a:lnSpc>
                        <a:spcBef>
                          <a:spcPts val="335"/>
                        </a:spcBef>
                      </a:pPr>
                      <a:r>
                        <a:rPr sz="1000">
                          <a:latin typeface="Arial"/>
                          <a:cs typeface="Arial"/>
                        </a:rPr>
                        <a:t>1.2</a:t>
                      </a:r>
                      <a:r>
                        <a:rPr sz="1000" spc="-10">
                          <a:latin typeface="Arial"/>
                          <a:cs typeface="Arial"/>
                        </a:rPr>
                        <a:t> (1.2-</a:t>
                      </a:r>
                      <a:r>
                        <a:rPr sz="1000" spc="-20">
                          <a:latin typeface="Arial"/>
                          <a:cs typeface="Arial"/>
                        </a:rPr>
                        <a:t>1.4)</a:t>
                      </a:r>
                      <a:endParaRPr sz="1000">
                        <a:latin typeface="Arial"/>
                        <a:cs typeface="Arial"/>
                      </a:endParaRPr>
                    </a:p>
                  </a:txBody>
                  <a:tcPr marL="0" marR="0" marT="42545" marB="0"/>
                </a:tc>
                <a:extLst>
                  <a:ext uri="{0D108BD9-81ED-4DB2-BD59-A6C34878D82A}">
                    <a16:rowId xmlns:a16="http://schemas.microsoft.com/office/drawing/2014/main" val="10005"/>
                  </a:ext>
                </a:extLst>
              </a:tr>
              <a:tr h="243204">
                <a:tc>
                  <a:txBody>
                    <a:bodyPr/>
                    <a:lstStyle/>
                    <a:p>
                      <a:pPr marL="92075">
                        <a:lnSpc>
                          <a:spcPct val="100000"/>
                        </a:lnSpc>
                        <a:spcBef>
                          <a:spcPts val="335"/>
                        </a:spcBef>
                      </a:pPr>
                      <a:r>
                        <a:rPr sz="1000">
                          <a:latin typeface="Arial"/>
                          <a:cs typeface="Arial"/>
                        </a:rPr>
                        <a:t>Median</a:t>
                      </a:r>
                      <a:r>
                        <a:rPr sz="1000" spc="-25">
                          <a:latin typeface="Arial"/>
                          <a:cs typeface="Arial"/>
                        </a:rPr>
                        <a:t> </a:t>
                      </a:r>
                      <a:r>
                        <a:rPr sz="1000">
                          <a:latin typeface="Arial"/>
                          <a:cs typeface="Arial"/>
                        </a:rPr>
                        <a:t>DOR,</a:t>
                      </a:r>
                      <a:r>
                        <a:rPr sz="1000" spc="-20">
                          <a:latin typeface="Arial"/>
                          <a:cs typeface="Arial"/>
                        </a:rPr>
                        <a:t> </a:t>
                      </a:r>
                      <a:r>
                        <a:rPr sz="1000">
                          <a:latin typeface="Arial"/>
                          <a:cs typeface="Arial"/>
                        </a:rPr>
                        <a:t>mo</a:t>
                      </a:r>
                      <a:r>
                        <a:rPr sz="1000" spc="-40">
                          <a:latin typeface="Arial"/>
                          <a:cs typeface="Arial"/>
                        </a:rPr>
                        <a:t> </a:t>
                      </a:r>
                      <a:r>
                        <a:rPr sz="1000">
                          <a:latin typeface="Arial"/>
                          <a:cs typeface="Arial"/>
                        </a:rPr>
                        <a:t>(95%</a:t>
                      </a:r>
                      <a:r>
                        <a:rPr sz="1000" spc="-35">
                          <a:latin typeface="Arial"/>
                          <a:cs typeface="Arial"/>
                        </a:rPr>
                        <a:t> </a:t>
                      </a:r>
                      <a:r>
                        <a:rPr sz="1000" spc="-25">
                          <a:latin typeface="Arial"/>
                          <a:cs typeface="Arial"/>
                        </a:rPr>
                        <a:t>CI)</a:t>
                      </a:r>
                      <a:endParaRPr sz="1000">
                        <a:latin typeface="Arial"/>
                        <a:cs typeface="Arial"/>
                      </a:endParaRPr>
                    </a:p>
                  </a:txBody>
                  <a:tcPr marL="0" marR="0" marT="42545" marB="0">
                    <a:solidFill>
                      <a:srgbClr val="E7E7E7"/>
                    </a:solidFill>
                  </a:tcPr>
                </a:tc>
                <a:tc>
                  <a:txBody>
                    <a:bodyPr/>
                    <a:lstStyle/>
                    <a:p>
                      <a:pPr marL="550545">
                        <a:lnSpc>
                          <a:spcPct val="100000"/>
                        </a:lnSpc>
                        <a:spcBef>
                          <a:spcPts val="335"/>
                        </a:spcBef>
                      </a:pPr>
                      <a:r>
                        <a:rPr sz="1000">
                          <a:latin typeface="Arial"/>
                          <a:cs typeface="Arial"/>
                        </a:rPr>
                        <a:t>5.9</a:t>
                      </a:r>
                      <a:r>
                        <a:rPr sz="1000" spc="-10">
                          <a:latin typeface="Arial"/>
                          <a:cs typeface="Arial"/>
                        </a:rPr>
                        <a:t> (2.8-</a:t>
                      </a:r>
                      <a:r>
                        <a:rPr sz="1000" spc="-20">
                          <a:latin typeface="Arial"/>
                          <a:cs typeface="Arial"/>
                        </a:rPr>
                        <a:t>7.5)</a:t>
                      </a:r>
                      <a:endParaRPr sz="1000">
                        <a:latin typeface="Arial"/>
                        <a:cs typeface="Arial"/>
                      </a:endParaRPr>
                    </a:p>
                  </a:txBody>
                  <a:tcPr marL="0" marR="0" marT="42545" marB="0">
                    <a:solidFill>
                      <a:srgbClr val="E7E7E7"/>
                    </a:solidFill>
                  </a:tcPr>
                </a:tc>
                <a:extLst>
                  <a:ext uri="{0D108BD9-81ED-4DB2-BD59-A6C34878D82A}">
                    <a16:rowId xmlns:a16="http://schemas.microsoft.com/office/drawing/2014/main" val="10006"/>
                  </a:ext>
                </a:extLst>
              </a:tr>
              <a:tr h="243204">
                <a:tc>
                  <a:txBody>
                    <a:bodyPr/>
                    <a:lstStyle/>
                    <a:p>
                      <a:pPr marL="92075">
                        <a:lnSpc>
                          <a:spcPct val="100000"/>
                        </a:lnSpc>
                        <a:spcBef>
                          <a:spcPts val="335"/>
                        </a:spcBef>
                      </a:pPr>
                      <a:r>
                        <a:rPr sz="1000">
                          <a:latin typeface="Arial"/>
                          <a:cs typeface="Arial"/>
                        </a:rPr>
                        <a:t>Median</a:t>
                      </a:r>
                      <a:r>
                        <a:rPr sz="1000" spc="-25">
                          <a:latin typeface="Arial"/>
                          <a:cs typeface="Arial"/>
                        </a:rPr>
                        <a:t> </a:t>
                      </a:r>
                      <a:r>
                        <a:rPr sz="1000">
                          <a:latin typeface="Arial"/>
                          <a:cs typeface="Arial"/>
                        </a:rPr>
                        <a:t>PFS,</a:t>
                      </a:r>
                      <a:r>
                        <a:rPr sz="1000" spc="-25">
                          <a:latin typeface="Arial"/>
                          <a:cs typeface="Arial"/>
                        </a:rPr>
                        <a:t> </a:t>
                      </a:r>
                      <a:r>
                        <a:rPr sz="1000">
                          <a:latin typeface="Arial"/>
                          <a:cs typeface="Arial"/>
                        </a:rPr>
                        <a:t>mo</a:t>
                      </a:r>
                      <a:r>
                        <a:rPr sz="1000" spc="-35">
                          <a:latin typeface="Arial"/>
                          <a:cs typeface="Arial"/>
                        </a:rPr>
                        <a:t> </a:t>
                      </a:r>
                      <a:r>
                        <a:rPr sz="1000">
                          <a:latin typeface="Arial"/>
                          <a:cs typeface="Arial"/>
                        </a:rPr>
                        <a:t>(95%</a:t>
                      </a:r>
                      <a:r>
                        <a:rPr sz="1000" spc="-35">
                          <a:latin typeface="Arial"/>
                          <a:cs typeface="Arial"/>
                        </a:rPr>
                        <a:t> </a:t>
                      </a:r>
                      <a:r>
                        <a:rPr sz="1000" spc="-25">
                          <a:latin typeface="Arial"/>
                          <a:cs typeface="Arial"/>
                        </a:rPr>
                        <a:t>CI)</a:t>
                      </a:r>
                      <a:endParaRPr sz="1000">
                        <a:latin typeface="Arial"/>
                        <a:cs typeface="Arial"/>
                      </a:endParaRPr>
                    </a:p>
                  </a:txBody>
                  <a:tcPr marL="0" marR="0" marT="42545" marB="0"/>
                </a:tc>
                <a:tc>
                  <a:txBody>
                    <a:bodyPr/>
                    <a:lstStyle/>
                    <a:p>
                      <a:pPr marL="550545">
                        <a:lnSpc>
                          <a:spcPct val="100000"/>
                        </a:lnSpc>
                        <a:spcBef>
                          <a:spcPts val="335"/>
                        </a:spcBef>
                      </a:pPr>
                      <a:r>
                        <a:rPr sz="1000">
                          <a:latin typeface="Arial"/>
                          <a:cs typeface="Arial"/>
                        </a:rPr>
                        <a:t>5.6</a:t>
                      </a:r>
                      <a:r>
                        <a:rPr sz="1000" spc="-10">
                          <a:latin typeface="Arial"/>
                          <a:cs typeface="Arial"/>
                        </a:rPr>
                        <a:t> (3.9-</a:t>
                      </a:r>
                      <a:r>
                        <a:rPr sz="1000" spc="-20">
                          <a:latin typeface="Arial"/>
                          <a:cs typeface="Arial"/>
                        </a:rPr>
                        <a:t>8.1)</a:t>
                      </a:r>
                      <a:endParaRPr sz="1000">
                        <a:latin typeface="Arial"/>
                        <a:cs typeface="Arial"/>
                      </a:endParaRPr>
                    </a:p>
                  </a:txBody>
                  <a:tcPr marL="0" marR="0" marT="42545" marB="0"/>
                </a:tc>
                <a:extLst>
                  <a:ext uri="{0D108BD9-81ED-4DB2-BD59-A6C34878D82A}">
                    <a16:rowId xmlns:a16="http://schemas.microsoft.com/office/drawing/2014/main" val="10007"/>
                  </a:ext>
                </a:extLst>
              </a:tr>
              <a:tr h="243204">
                <a:tc>
                  <a:txBody>
                    <a:bodyPr/>
                    <a:lstStyle/>
                    <a:p>
                      <a:pPr marL="92075">
                        <a:lnSpc>
                          <a:spcPct val="100000"/>
                        </a:lnSpc>
                        <a:spcBef>
                          <a:spcPts val="335"/>
                        </a:spcBef>
                      </a:pPr>
                      <a:r>
                        <a:rPr sz="1000">
                          <a:latin typeface="Arial"/>
                          <a:cs typeface="Arial"/>
                        </a:rPr>
                        <a:t>Median</a:t>
                      </a:r>
                      <a:r>
                        <a:rPr sz="1000" spc="-20">
                          <a:latin typeface="Arial"/>
                          <a:cs typeface="Arial"/>
                        </a:rPr>
                        <a:t> </a:t>
                      </a:r>
                      <a:r>
                        <a:rPr sz="1000">
                          <a:latin typeface="Arial"/>
                          <a:cs typeface="Arial"/>
                        </a:rPr>
                        <a:t>OS,</a:t>
                      </a:r>
                      <a:r>
                        <a:rPr sz="1000" spc="-35">
                          <a:latin typeface="Arial"/>
                          <a:cs typeface="Arial"/>
                        </a:rPr>
                        <a:t> </a:t>
                      </a:r>
                      <a:r>
                        <a:rPr sz="1000">
                          <a:latin typeface="Arial"/>
                          <a:cs typeface="Arial"/>
                        </a:rPr>
                        <a:t>mo</a:t>
                      </a:r>
                      <a:r>
                        <a:rPr sz="1000" spc="-40">
                          <a:latin typeface="Arial"/>
                          <a:cs typeface="Arial"/>
                        </a:rPr>
                        <a:t> </a:t>
                      </a:r>
                      <a:r>
                        <a:rPr sz="1000">
                          <a:latin typeface="Arial"/>
                          <a:cs typeface="Arial"/>
                        </a:rPr>
                        <a:t>(95%</a:t>
                      </a:r>
                      <a:r>
                        <a:rPr sz="1000" spc="-25">
                          <a:latin typeface="Arial"/>
                          <a:cs typeface="Arial"/>
                        </a:rPr>
                        <a:t> CI)</a:t>
                      </a:r>
                      <a:endParaRPr sz="1000">
                        <a:latin typeface="Arial"/>
                        <a:cs typeface="Arial"/>
                      </a:endParaRPr>
                    </a:p>
                  </a:txBody>
                  <a:tcPr marL="0" marR="0" marT="42545" marB="0">
                    <a:solidFill>
                      <a:srgbClr val="E7E7E7"/>
                    </a:solidFill>
                  </a:tcPr>
                </a:tc>
                <a:tc>
                  <a:txBody>
                    <a:bodyPr/>
                    <a:lstStyle/>
                    <a:p>
                      <a:pPr marL="515620">
                        <a:lnSpc>
                          <a:spcPct val="100000"/>
                        </a:lnSpc>
                        <a:spcBef>
                          <a:spcPts val="335"/>
                        </a:spcBef>
                      </a:pPr>
                      <a:r>
                        <a:rPr sz="1000">
                          <a:latin typeface="Arial"/>
                          <a:cs typeface="Arial"/>
                        </a:rPr>
                        <a:t>12.2</a:t>
                      </a:r>
                      <a:r>
                        <a:rPr sz="1000" spc="-15">
                          <a:latin typeface="Arial"/>
                          <a:cs typeface="Arial"/>
                        </a:rPr>
                        <a:t> </a:t>
                      </a:r>
                      <a:r>
                        <a:rPr sz="1000" spc="-10">
                          <a:latin typeface="Arial"/>
                          <a:cs typeface="Arial"/>
                        </a:rPr>
                        <a:t>(6.4-</a:t>
                      </a:r>
                      <a:r>
                        <a:rPr sz="1000" spc="-25">
                          <a:latin typeface="Arial"/>
                          <a:cs typeface="Arial"/>
                        </a:rPr>
                        <a:t>NE)</a:t>
                      </a:r>
                      <a:endParaRPr sz="1000">
                        <a:latin typeface="Arial"/>
                        <a:cs typeface="Arial"/>
                      </a:endParaRPr>
                    </a:p>
                  </a:txBody>
                  <a:tcPr marL="0" marR="0" marT="42545" marB="0">
                    <a:solidFill>
                      <a:srgbClr val="E7E7E7"/>
                    </a:solidFill>
                  </a:tcPr>
                </a:tc>
                <a:extLst>
                  <a:ext uri="{0D108BD9-81ED-4DB2-BD59-A6C34878D82A}">
                    <a16:rowId xmlns:a16="http://schemas.microsoft.com/office/drawing/2014/main" val="10008"/>
                  </a:ext>
                </a:extLst>
              </a:tr>
              <a:tr h="243840">
                <a:tc>
                  <a:txBody>
                    <a:bodyPr/>
                    <a:lstStyle/>
                    <a:p>
                      <a:pPr marL="92075">
                        <a:lnSpc>
                          <a:spcPct val="100000"/>
                        </a:lnSpc>
                        <a:spcBef>
                          <a:spcPts val="335"/>
                        </a:spcBef>
                      </a:pPr>
                      <a:r>
                        <a:rPr sz="1000">
                          <a:latin typeface="Arial"/>
                          <a:cs typeface="Arial"/>
                        </a:rPr>
                        <a:t>Median</a:t>
                      </a:r>
                      <a:r>
                        <a:rPr sz="1000" spc="-10">
                          <a:latin typeface="Arial"/>
                          <a:cs typeface="Arial"/>
                        </a:rPr>
                        <a:t> follow-</a:t>
                      </a:r>
                      <a:r>
                        <a:rPr sz="1000">
                          <a:latin typeface="Arial"/>
                          <a:cs typeface="Arial"/>
                        </a:rPr>
                        <a:t>up,</a:t>
                      </a:r>
                      <a:r>
                        <a:rPr sz="1000" spc="-10">
                          <a:latin typeface="Arial"/>
                          <a:cs typeface="Arial"/>
                        </a:rPr>
                        <a:t> </a:t>
                      </a:r>
                      <a:r>
                        <a:rPr sz="1000">
                          <a:latin typeface="Arial"/>
                          <a:cs typeface="Arial"/>
                        </a:rPr>
                        <a:t>mo</a:t>
                      </a:r>
                      <a:r>
                        <a:rPr sz="1000" spc="-40">
                          <a:latin typeface="Arial"/>
                          <a:cs typeface="Arial"/>
                        </a:rPr>
                        <a:t> </a:t>
                      </a:r>
                      <a:r>
                        <a:rPr sz="1000">
                          <a:latin typeface="Arial"/>
                          <a:cs typeface="Arial"/>
                        </a:rPr>
                        <a:t>(95%</a:t>
                      </a:r>
                      <a:r>
                        <a:rPr sz="1000" spc="-20">
                          <a:latin typeface="Arial"/>
                          <a:cs typeface="Arial"/>
                        </a:rPr>
                        <a:t> </a:t>
                      </a:r>
                      <a:r>
                        <a:rPr sz="1000" spc="-25">
                          <a:latin typeface="Arial"/>
                          <a:cs typeface="Arial"/>
                        </a:rPr>
                        <a:t>CI)</a:t>
                      </a:r>
                      <a:endParaRPr sz="1000">
                        <a:latin typeface="Arial"/>
                        <a:cs typeface="Arial"/>
                      </a:endParaRPr>
                    </a:p>
                  </a:txBody>
                  <a:tcPr marL="0" marR="0" marT="42545" marB="0">
                    <a:lnB w="28575">
                      <a:solidFill>
                        <a:srgbClr val="000000"/>
                      </a:solidFill>
                      <a:prstDash val="solid"/>
                    </a:lnB>
                  </a:tcPr>
                </a:tc>
                <a:tc>
                  <a:txBody>
                    <a:bodyPr/>
                    <a:lstStyle/>
                    <a:p>
                      <a:pPr marL="480695">
                        <a:lnSpc>
                          <a:spcPct val="100000"/>
                        </a:lnSpc>
                        <a:spcBef>
                          <a:spcPts val="335"/>
                        </a:spcBef>
                      </a:pPr>
                      <a:r>
                        <a:rPr sz="1000">
                          <a:latin typeface="Arial"/>
                          <a:cs typeface="Arial"/>
                        </a:rPr>
                        <a:t>11.7</a:t>
                      </a:r>
                      <a:r>
                        <a:rPr sz="1000" spc="-15">
                          <a:latin typeface="Arial"/>
                          <a:cs typeface="Arial"/>
                        </a:rPr>
                        <a:t> </a:t>
                      </a:r>
                      <a:r>
                        <a:rPr sz="1000" spc="-10">
                          <a:latin typeface="Arial"/>
                          <a:cs typeface="Arial"/>
                        </a:rPr>
                        <a:t>(4.6-12.9)</a:t>
                      </a:r>
                      <a:endParaRPr sz="1000">
                        <a:latin typeface="Arial"/>
                        <a:cs typeface="Arial"/>
                      </a:endParaRPr>
                    </a:p>
                  </a:txBody>
                  <a:tcPr marL="0" marR="0" marT="42545" marB="0">
                    <a:lnB w="28575">
                      <a:solidFill>
                        <a:srgbClr val="000000"/>
                      </a:solidFill>
                      <a:prstDash val="solid"/>
                    </a:lnB>
                  </a:tcPr>
                </a:tc>
                <a:extLst>
                  <a:ext uri="{0D108BD9-81ED-4DB2-BD59-A6C34878D82A}">
                    <a16:rowId xmlns:a16="http://schemas.microsoft.com/office/drawing/2014/main" val="10009"/>
                  </a:ext>
                </a:extLst>
              </a:tr>
            </a:tbl>
          </a:graphicData>
        </a:graphic>
      </p:graphicFrame>
      <p:graphicFrame>
        <p:nvGraphicFramePr>
          <p:cNvPr id="10" name="object 10"/>
          <p:cNvGraphicFramePr>
            <a:graphicFrameLocks noGrp="1"/>
          </p:cNvGraphicFramePr>
          <p:nvPr/>
        </p:nvGraphicFramePr>
        <p:xfrm>
          <a:off x="4856480" y="3153123"/>
          <a:ext cx="4049395" cy="1460496"/>
        </p:xfrm>
        <a:graphic>
          <a:graphicData uri="http://schemas.openxmlformats.org/drawingml/2006/table">
            <a:tbl>
              <a:tblPr firstRow="1" bandRow="1">
                <a:tableStyleId>{2D5ABB26-0587-4C30-8999-92F81FD0307C}</a:tableStyleId>
              </a:tblPr>
              <a:tblGrid>
                <a:gridCol w="3309620">
                  <a:extLst>
                    <a:ext uri="{9D8B030D-6E8A-4147-A177-3AD203B41FA5}">
                      <a16:colId xmlns:a16="http://schemas.microsoft.com/office/drawing/2014/main" val="20000"/>
                    </a:ext>
                  </a:extLst>
                </a:gridCol>
                <a:gridCol w="739775">
                  <a:extLst>
                    <a:ext uri="{9D8B030D-6E8A-4147-A177-3AD203B41FA5}">
                      <a16:colId xmlns:a16="http://schemas.microsoft.com/office/drawing/2014/main" val="20001"/>
                    </a:ext>
                  </a:extLst>
                </a:gridCol>
              </a:tblGrid>
              <a:tr h="243204">
                <a:tc>
                  <a:txBody>
                    <a:bodyPr/>
                    <a:lstStyle/>
                    <a:p>
                      <a:pPr marL="92075">
                        <a:lnSpc>
                          <a:spcPct val="100000"/>
                        </a:lnSpc>
                        <a:spcBef>
                          <a:spcPts val="340"/>
                        </a:spcBef>
                      </a:pPr>
                      <a:r>
                        <a:rPr sz="1000" b="1">
                          <a:solidFill>
                            <a:srgbClr val="FFFFFF"/>
                          </a:solidFill>
                          <a:latin typeface="Arial"/>
                          <a:cs typeface="Arial"/>
                        </a:rPr>
                        <a:t>Safety</a:t>
                      </a:r>
                      <a:r>
                        <a:rPr sz="1000" b="1" spc="-50">
                          <a:solidFill>
                            <a:srgbClr val="FFFFFF"/>
                          </a:solidFill>
                          <a:latin typeface="Arial"/>
                          <a:cs typeface="Arial"/>
                        </a:rPr>
                        <a:t> </a:t>
                      </a:r>
                      <a:r>
                        <a:rPr sz="1000" b="1">
                          <a:solidFill>
                            <a:srgbClr val="FFFFFF"/>
                          </a:solidFill>
                          <a:latin typeface="Arial"/>
                          <a:cs typeface="Arial"/>
                        </a:rPr>
                        <a:t>Population</a:t>
                      </a:r>
                      <a:r>
                        <a:rPr sz="1000" b="1" spc="-40">
                          <a:solidFill>
                            <a:srgbClr val="FFFFFF"/>
                          </a:solidFill>
                          <a:latin typeface="Arial"/>
                          <a:cs typeface="Arial"/>
                        </a:rPr>
                        <a:t> </a:t>
                      </a:r>
                      <a:r>
                        <a:rPr sz="1000" b="1">
                          <a:solidFill>
                            <a:srgbClr val="FFFFFF"/>
                          </a:solidFill>
                          <a:latin typeface="Arial"/>
                          <a:cs typeface="Arial"/>
                        </a:rPr>
                        <a:t>(All</a:t>
                      </a:r>
                      <a:r>
                        <a:rPr sz="1000" b="1" spc="-15">
                          <a:solidFill>
                            <a:srgbClr val="FFFFFF"/>
                          </a:solidFill>
                          <a:latin typeface="Arial"/>
                          <a:cs typeface="Arial"/>
                        </a:rPr>
                        <a:t> </a:t>
                      </a:r>
                      <a:r>
                        <a:rPr sz="1000" b="1" spc="-10">
                          <a:solidFill>
                            <a:srgbClr val="FFFFFF"/>
                          </a:solidFill>
                          <a:latin typeface="Arial"/>
                          <a:cs typeface="Arial"/>
                        </a:rPr>
                        <a:t>Doses)</a:t>
                      </a:r>
                      <a:endParaRPr sz="1000">
                        <a:latin typeface="Arial"/>
                        <a:cs typeface="Arial"/>
                      </a:endParaRPr>
                    </a:p>
                  </a:txBody>
                  <a:tcPr marL="0" marR="0" marT="43180" marB="0">
                    <a:lnT w="28575">
                      <a:solidFill>
                        <a:srgbClr val="000000"/>
                      </a:solidFill>
                      <a:prstDash val="solid"/>
                    </a:lnT>
                    <a:lnB w="28575">
                      <a:solidFill>
                        <a:srgbClr val="000000"/>
                      </a:solidFill>
                      <a:prstDash val="solid"/>
                    </a:lnB>
                    <a:solidFill>
                      <a:srgbClr val="08345A"/>
                    </a:solidFill>
                  </a:tcPr>
                </a:tc>
                <a:tc>
                  <a:txBody>
                    <a:bodyPr/>
                    <a:lstStyle/>
                    <a:p>
                      <a:pPr marR="2540" algn="ctr">
                        <a:lnSpc>
                          <a:spcPct val="100000"/>
                        </a:lnSpc>
                        <a:spcBef>
                          <a:spcPts val="340"/>
                        </a:spcBef>
                      </a:pPr>
                      <a:r>
                        <a:rPr sz="1000" b="1">
                          <a:solidFill>
                            <a:srgbClr val="FFFFFF"/>
                          </a:solidFill>
                          <a:latin typeface="Arial"/>
                          <a:cs typeface="Arial"/>
                        </a:rPr>
                        <a:t>n</a:t>
                      </a:r>
                      <a:r>
                        <a:rPr sz="1000" b="1" spc="-10">
                          <a:solidFill>
                            <a:srgbClr val="FFFFFF"/>
                          </a:solidFill>
                          <a:latin typeface="Arial"/>
                          <a:cs typeface="Arial"/>
                        </a:rPr>
                        <a:t> </a:t>
                      </a:r>
                      <a:r>
                        <a:rPr sz="1000" b="1">
                          <a:solidFill>
                            <a:srgbClr val="FFFFFF"/>
                          </a:solidFill>
                          <a:latin typeface="Arial"/>
                          <a:cs typeface="Arial"/>
                        </a:rPr>
                        <a:t>=</a:t>
                      </a:r>
                      <a:r>
                        <a:rPr sz="1000" b="1" spc="-5">
                          <a:solidFill>
                            <a:srgbClr val="FFFFFF"/>
                          </a:solidFill>
                          <a:latin typeface="Arial"/>
                          <a:cs typeface="Arial"/>
                        </a:rPr>
                        <a:t> </a:t>
                      </a:r>
                      <a:r>
                        <a:rPr sz="1000" b="1" spc="-25">
                          <a:solidFill>
                            <a:srgbClr val="FFFFFF"/>
                          </a:solidFill>
                          <a:latin typeface="Arial"/>
                          <a:cs typeface="Arial"/>
                        </a:rPr>
                        <a:t>22</a:t>
                      </a:r>
                      <a:endParaRPr sz="1000">
                        <a:latin typeface="Arial"/>
                        <a:cs typeface="Arial"/>
                      </a:endParaRPr>
                    </a:p>
                  </a:txBody>
                  <a:tcPr marL="0" marR="0" marT="43180" marB="0">
                    <a:lnT w="28575">
                      <a:solidFill>
                        <a:srgbClr val="000000"/>
                      </a:solidFill>
                      <a:prstDash val="solid"/>
                    </a:lnT>
                    <a:lnB w="28575">
                      <a:solidFill>
                        <a:srgbClr val="000000"/>
                      </a:solidFill>
                      <a:prstDash val="solid"/>
                    </a:lnB>
                    <a:solidFill>
                      <a:srgbClr val="08345A"/>
                    </a:solidFill>
                  </a:tcPr>
                </a:tc>
                <a:extLst>
                  <a:ext uri="{0D108BD9-81ED-4DB2-BD59-A6C34878D82A}">
                    <a16:rowId xmlns:a16="http://schemas.microsoft.com/office/drawing/2014/main" val="10000"/>
                  </a:ext>
                </a:extLst>
              </a:tr>
              <a:tr h="243204">
                <a:tc>
                  <a:txBody>
                    <a:bodyPr/>
                    <a:lstStyle/>
                    <a:p>
                      <a:pPr marL="92075">
                        <a:lnSpc>
                          <a:spcPct val="100000"/>
                        </a:lnSpc>
                        <a:spcBef>
                          <a:spcPts val="340"/>
                        </a:spcBef>
                      </a:pPr>
                      <a:r>
                        <a:rPr sz="1000" b="1">
                          <a:latin typeface="Arial"/>
                          <a:cs typeface="Arial"/>
                        </a:rPr>
                        <a:t>Number</a:t>
                      </a:r>
                      <a:r>
                        <a:rPr sz="1000" b="1" spc="-45">
                          <a:latin typeface="Arial"/>
                          <a:cs typeface="Arial"/>
                        </a:rPr>
                        <a:t> </a:t>
                      </a:r>
                      <a:r>
                        <a:rPr sz="1000" b="1">
                          <a:latin typeface="Arial"/>
                          <a:cs typeface="Arial"/>
                        </a:rPr>
                        <a:t>of</a:t>
                      </a:r>
                      <a:r>
                        <a:rPr sz="1000" b="1" spc="-20">
                          <a:latin typeface="Arial"/>
                          <a:cs typeface="Arial"/>
                        </a:rPr>
                        <a:t> </a:t>
                      </a:r>
                      <a:r>
                        <a:rPr sz="1000" b="1">
                          <a:latin typeface="Arial"/>
                          <a:cs typeface="Arial"/>
                        </a:rPr>
                        <a:t>prior</a:t>
                      </a:r>
                      <a:r>
                        <a:rPr sz="1000" b="1" spc="-40">
                          <a:latin typeface="Arial"/>
                          <a:cs typeface="Arial"/>
                        </a:rPr>
                        <a:t> </a:t>
                      </a:r>
                      <a:r>
                        <a:rPr sz="1000" b="1">
                          <a:latin typeface="Arial"/>
                          <a:cs typeface="Arial"/>
                        </a:rPr>
                        <a:t>systemic</a:t>
                      </a:r>
                      <a:r>
                        <a:rPr sz="1000" b="1" spc="-40">
                          <a:latin typeface="Arial"/>
                          <a:cs typeface="Arial"/>
                        </a:rPr>
                        <a:t> </a:t>
                      </a:r>
                      <a:r>
                        <a:rPr sz="1000" b="1">
                          <a:latin typeface="Arial"/>
                          <a:cs typeface="Arial"/>
                        </a:rPr>
                        <a:t>regimens,</a:t>
                      </a:r>
                      <a:r>
                        <a:rPr sz="1000" b="1" spc="-40">
                          <a:latin typeface="Arial"/>
                          <a:cs typeface="Arial"/>
                        </a:rPr>
                        <a:t> </a:t>
                      </a:r>
                      <a:r>
                        <a:rPr sz="1000" b="1">
                          <a:latin typeface="Arial"/>
                          <a:cs typeface="Arial"/>
                        </a:rPr>
                        <a:t>median</a:t>
                      </a:r>
                      <a:r>
                        <a:rPr sz="1000" b="1" spc="-45">
                          <a:latin typeface="Arial"/>
                          <a:cs typeface="Arial"/>
                        </a:rPr>
                        <a:t> </a:t>
                      </a:r>
                      <a:r>
                        <a:rPr sz="1000" b="1" spc="-10">
                          <a:latin typeface="Arial"/>
                          <a:cs typeface="Arial"/>
                        </a:rPr>
                        <a:t>(range)</a:t>
                      </a:r>
                      <a:endParaRPr sz="1000">
                        <a:latin typeface="Arial"/>
                        <a:cs typeface="Arial"/>
                      </a:endParaRPr>
                    </a:p>
                  </a:txBody>
                  <a:tcPr marL="0" marR="0" marT="43180" marB="0">
                    <a:lnT w="28575">
                      <a:solidFill>
                        <a:srgbClr val="000000"/>
                      </a:solidFill>
                      <a:prstDash val="solid"/>
                    </a:lnT>
                    <a:solidFill>
                      <a:srgbClr val="E7E7E7"/>
                    </a:solidFill>
                  </a:tcPr>
                </a:tc>
                <a:tc>
                  <a:txBody>
                    <a:bodyPr/>
                    <a:lstStyle/>
                    <a:p>
                      <a:pPr marR="5080" algn="ctr">
                        <a:lnSpc>
                          <a:spcPct val="100000"/>
                        </a:lnSpc>
                        <a:spcBef>
                          <a:spcPts val="340"/>
                        </a:spcBef>
                      </a:pPr>
                      <a:r>
                        <a:rPr sz="1000">
                          <a:latin typeface="Arial"/>
                          <a:cs typeface="Arial"/>
                        </a:rPr>
                        <a:t>2</a:t>
                      </a:r>
                      <a:r>
                        <a:rPr sz="1000" spc="-5">
                          <a:latin typeface="Arial"/>
                          <a:cs typeface="Arial"/>
                        </a:rPr>
                        <a:t> </a:t>
                      </a:r>
                      <a:r>
                        <a:rPr sz="1000" spc="-10">
                          <a:latin typeface="Arial"/>
                          <a:cs typeface="Arial"/>
                        </a:rPr>
                        <a:t>(1-</a:t>
                      </a:r>
                      <a:r>
                        <a:rPr sz="1000" spc="-25">
                          <a:latin typeface="Arial"/>
                          <a:cs typeface="Arial"/>
                        </a:rPr>
                        <a:t>7)</a:t>
                      </a:r>
                      <a:endParaRPr sz="1000">
                        <a:latin typeface="Arial"/>
                        <a:cs typeface="Arial"/>
                      </a:endParaRPr>
                    </a:p>
                  </a:txBody>
                  <a:tcPr marL="0" marR="0" marT="43180" marB="0">
                    <a:lnT w="28575">
                      <a:solidFill>
                        <a:srgbClr val="000000"/>
                      </a:solidFill>
                      <a:prstDash val="solid"/>
                    </a:lnT>
                    <a:solidFill>
                      <a:srgbClr val="E7E7E7"/>
                    </a:solidFill>
                  </a:tcPr>
                </a:tc>
                <a:extLst>
                  <a:ext uri="{0D108BD9-81ED-4DB2-BD59-A6C34878D82A}">
                    <a16:rowId xmlns:a16="http://schemas.microsoft.com/office/drawing/2014/main" val="10001"/>
                  </a:ext>
                </a:extLst>
              </a:tr>
              <a:tr h="243840">
                <a:tc>
                  <a:txBody>
                    <a:bodyPr/>
                    <a:lstStyle/>
                    <a:p>
                      <a:pPr marL="274955">
                        <a:lnSpc>
                          <a:spcPct val="100000"/>
                        </a:lnSpc>
                        <a:spcBef>
                          <a:spcPts val="340"/>
                        </a:spcBef>
                      </a:pPr>
                      <a:r>
                        <a:rPr sz="1000" spc="-10">
                          <a:latin typeface="Arial"/>
                          <a:cs typeface="Arial"/>
                        </a:rPr>
                        <a:t>Platinum-</a:t>
                      </a:r>
                      <a:r>
                        <a:rPr sz="1000">
                          <a:latin typeface="Arial"/>
                          <a:cs typeface="Arial"/>
                        </a:rPr>
                        <a:t>based</a:t>
                      </a:r>
                      <a:r>
                        <a:rPr sz="1000" spc="-30">
                          <a:latin typeface="Arial"/>
                          <a:cs typeface="Arial"/>
                        </a:rPr>
                        <a:t> </a:t>
                      </a:r>
                      <a:r>
                        <a:rPr sz="1000">
                          <a:latin typeface="Arial"/>
                          <a:cs typeface="Arial"/>
                        </a:rPr>
                        <a:t>chemotherapy,</a:t>
                      </a:r>
                      <a:r>
                        <a:rPr sz="1000" spc="-10">
                          <a:latin typeface="Arial"/>
                          <a:cs typeface="Arial"/>
                        </a:rPr>
                        <a:t> </a:t>
                      </a:r>
                      <a:r>
                        <a:rPr sz="1000">
                          <a:latin typeface="Arial"/>
                          <a:cs typeface="Arial"/>
                        </a:rPr>
                        <a:t>n</a:t>
                      </a:r>
                      <a:r>
                        <a:rPr sz="1000" spc="-15">
                          <a:latin typeface="Arial"/>
                          <a:cs typeface="Arial"/>
                        </a:rPr>
                        <a:t> </a:t>
                      </a:r>
                      <a:r>
                        <a:rPr sz="1000" spc="-25">
                          <a:latin typeface="Arial"/>
                          <a:cs typeface="Arial"/>
                        </a:rPr>
                        <a:t>(%)</a:t>
                      </a:r>
                      <a:endParaRPr sz="1000">
                        <a:latin typeface="Arial"/>
                        <a:cs typeface="Arial"/>
                      </a:endParaRPr>
                    </a:p>
                  </a:txBody>
                  <a:tcPr marL="0" marR="0" marT="43180" marB="0"/>
                </a:tc>
                <a:tc>
                  <a:txBody>
                    <a:bodyPr/>
                    <a:lstStyle/>
                    <a:p>
                      <a:pPr marR="4445" algn="ctr">
                        <a:lnSpc>
                          <a:spcPct val="100000"/>
                        </a:lnSpc>
                        <a:spcBef>
                          <a:spcPts val="340"/>
                        </a:spcBef>
                      </a:pPr>
                      <a:r>
                        <a:rPr sz="1000">
                          <a:latin typeface="Arial"/>
                          <a:cs typeface="Arial"/>
                        </a:rPr>
                        <a:t>22</a:t>
                      </a:r>
                      <a:r>
                        <a:rPr sz="1000" spc="-15">
                          <a:latin typeface="Arial"/>
                          <a:cs typeface="Arial"/>
                        </a:rPr>
                        <a:t> </a:t>
                      </a:r>
                      <a:r>
                        <a:rPr sz="1000" spc="-20">
                          <a:latin typeface="Arial"/>
                          <a:cs typeface="Arial"/>
                        </a:rPr>
                        <a:t>(100)</a:t>
                      </a:r>
                      <a:endParaRPr sz="1000">
                        <a:latin typeface="Arial"/>
                        <a:cs typeface="Arial"/>
                      </a:endParaRPr>
                    </a:p>
                  </a:txBody>
                  <a:tcPr marL="0" marR="0" marT="43180" marB="0"/>
                </a:tc>
                <a:extLst>
                  <a:ext uri="{0D108BD9-81ED-4DB2-BD59-A6C34878D82A}">
                    <a16:rowId xmlns:a16="http://schemas.microsoft.com/office/drawing/2014/main" val="10002"/>
                  </a:ext>
                </a:extLst>
              </a:tr>
              <a:tr h="243204">
                <a:tc>
                  <a:txBody>
                    <a:bodyPr/>
                    <a:lstStyle/>
                    <a:p>
                      <a:pPr marL="274955">
                        <a:lnSpc>
                          <a:spcPct val="100000"/>
                        </a:lnSpc>
                        <a:spcBef>
                          <a:spcPts val="340"/>
                        </a:spcBef>
                      </a:pPr>
                      <a:r>
                        <a:rPr sz="1000" spc="-10">
                          <a:latin typeface="Arial"/>
                          <a:cs typeface="Arial"/>
                        </a:rPr>
                        <a:t>Immunotherapy,</a:t>
                      </a:r>
                      <a:r>
                        <a:rPr sz="1000" spc="30">
                          <a:latin typeface="Arial"/>
                          <a:cs typeface="Arial"/>
                        </a:rPr>
                        <a:t> </a:t>
                      </a:r>
                      <a:r>
                        <a:rPr sz="1000">
                          <a:latin typeface="Arial"/>
                          <a:cs typeface="Arial"/>
                        </a:rPr>
                        <a:t>n</a:t>
                      </a:r>
                      <a:r>
                        <a:rPr sz="1000" spc="25">
                          <a:latin typeface="Arial"/>
                          <a:cs typeface="Arial"/>
                        </a:rPr>
                        <a:t> </a:t>
                      </a:r>
                      <a:r>
                        <a:rPr sz="1000" spc="-25">
                          <a:latin typeface="Arial"/>
                          <a:cs typeface="Arial"/>
                        </a:rPr>
                        <a:t>(%)</a:t>
                      </a:r>
                      <a:endParaRPr sz="1000">
                        <a:latin typeface="Arial"/>
                        <a:cs typeface="Arial"/>
                      </a:endParaRPr>
                    </a:p>
                  </a:txBody>
                  <a:tcPr marL="0" marR="0" marT="43180" marB="0">
                    <a:solidFill>
                      <a:srgbClr val="E7E7E7"/>
                    </a:solidFill>
                  </a:tcPr>
                </a:tc>
                <a:tc>
                  <a:txBody>
                    <a:bodyPr/>
                    <a:lstStyle/>
                    <a:p>
                      <a:pPr marR="3175" algn="ctr">
                        <a:lnSpc>
                          <a:spcPct val="100000"/>
                        </a:lnSpc>
                        <a:spcBef>
                          <a:spcPts val="340"/>
                        </a:spcBef>
                      </a:pPr>
                      <a:r>
                        <a:rPr sz="1000">
                          <a:latin typeface="Arial"/>
                          <a:cs typeface="Arial"/>
                        </a:rPr>
                        <a:t>18</a:t>
                      </a:r>
                      <a:r>
                        <a:rPr sz="1000" spc="-15">
                          <a:latin typeface="Arial"/>
                          <a:cs typeface="Arial"/>
                        </a:rPr>
                        <a:t> </a:t>
                      </a:r>
                      <a:r>
                        <a:rPr sz="1000" spc="-10">
                          <a:latin typeface="Arial"/>
                          <a:cs typeface="Arial"/>
                        </a:rPr>
                        <a:t>(81.8)</a:t>
                      </a:r>
                      <a:endParaRPr sz="1000">
                        <a:latin typeface="Arial"/>
                        <a:cs typeface="Arial"/>
                      </a:endParaRPr>
                    </a:p>
                  </a:txBody>
                  <a:tcPr marL="0" marR="0" marT="43180" marB="0">
                    <a:solidFill>
                      <a:srgbClr val="E7E7E7"/>
                    </a:solidFill>
                  </a:tcPr>
                </a:tc>
                <a:extLst>
                  <a:ext uri="{0D108BD9-81ED-4DB2-BD59-A6C34878D82A}">
                    <a16:rowId xmlns:a16="http://schemas.microsoft.com/office/drawing/2014/main" val="10003"/>
                  </a:ext>
                </a:extLst>
              </a:tr>
              <a:tr h="243840">
                <a:tc>
                  <a:txBody>
                    <a:bodyPr/>
                    <a:lstStyle/>
                    <a:p>
                      <a:pPr marL="274955">
                        <a:lnSpc>
                          <a:spcPct val="100000"/>
                        </a:lnSpc>
                        <a:spcBef>
                          <a:spcPts val="340"/>
                        </a:spcBef>
                      </a:pPr>
                      <a:r>
                        <a:rPr sz="1000">
                          <a:latin typeface="Arial"/>
                          <a:cs typeface="Arial"/>
                        </a:rPr>
                        <a:t>Irinotecan</a:t>
                      </a:r>
                      <a:r>
                        <a:rPr sz="1000" spc="-40">
                          <a:latin typeface="Arial"/>
                          <a:cs typeface="Arial"/>
                        </a:rPr>
                        <a:t> </a:t>
                      </a:r>
                      <a:r>
                        <a:rPr sz="1000">
                          <a:latin typeface="Arial"/>
                          <a:cs typeface="Arial"/>
                        </a:rPr>
                        <a:t>or</a:t>
                      </a:r>
                      <a:r>
                        <a:rPr sz="1000" spc="-30">
                          <a:latin typeface="Arial"/>
                          <a:cs typeface="Arial"/>
                        </a:rPr>
                        <a:t> </a:t>
                      </a:r>
                      <a:r>
                        <a:rPr sz="1000">
                          <a:latin typeface="Arial"/>
                          <a:cs typeface="Arial"/>
                        </a:rPr>
                        <a:t>topotecan,</a:t>
                      </a:r>
                      <a:r>
                        <a:rPr sz="1000" spc="-30">
                          <a:latin typeface="Arial"/>
                          <a:cs typeface="Arial"/>
                        </a:rPr>
                        <a:t> </a:t>
                      </a:r>
                      <a:r>
                        <a:rPr sz="1000">
                          <a:latin typeface="Arial"/>
                          <a:cs typeface="Arial"/>
                        </a:rPr>
                        <a:t>n</a:t>
                      </a:r>
                      <a:r>
                        <a:rPr sz="1000" spc="-40">
                          <a:latin typeface="Arial"/>
                          <a:cs typeface="Arial"/>
                        </a:rPr>
                        <a:t> </a:t>
                      </a:r>
                      <a:r>
                        <a:rPr sz="1000" spc="-25">
                          <a:latin typeface="Arial"/>
                          <a:cs typeface="Arial"/>
                        </a:rPr>
                        <a:t>(%)</a:t>
                      </a:r>
                      <a:endParaRPr sz="1000">
                        <a:latin typeface="Arial"/>
                        <a:cs typeface="Arial"/>
                      </a:endParaRPr>
                    </a:p>
                  </a:txBody>
                  <a:tcPr marL="0" marR="0" marT="43180" marB="0"/>
                </a:tc>
                <a:tc>
                  <a:txBody>
                    <a:bodyPr/>
                    <a:lstStyle/>
                    <a:p>
                      <a:pPr marR="3810" algn="ctr">
                        <a:lnSpc>
                          <a:spcPct val="100000"/>
                        </a:lnSpc>
                        <a:spcBef>
                          <a:spcPts val="340"/>
                        </a:spcBef>
                      </a:pPr>
                      <a:r>
                        <a:rPr sz="1000">
                          <a:latin typeface="Arial"/>
                          <a:cs typeface="Arial"/>
                        </a:rPr>
                        <a:t>5</a:t>
                      </a:r>
                      <a:r>
                        <a:rPr sz="1000" spc="-5">
                          <a:latin typeface="Arial"/>
                          <a:cs typeface="Arial"/>
                        </a:rPr>
                        <a:t> </a:t>
                      </a:r>
                      <a:r>
                        <a:rPr sz="1000" spc="-10">
                          <a:latin typeface="Arial"/>
                          <a:cs typeface="Arial"/>
                        </a:rPr>
                        <a:t>(22.7)</a:t>
                      </a:r>
                      <a:r>
                        <a:rPr sz="975" spc="-15" baseline="25641">
                          <a:latin typeface="Arial"/>
                          <a:cs typeface="Arial"/>
                        </a:rPr>
                        <a:t>b</a:t>
                      </a:r>
                      <a:endParaRPr sz="975" baseline="25641">
                        <a:latin typeface="Arial"/>
                        <a:cs typeface="Arial"/>
                      </a:endParaRPr>
                    </a:p>
                  </a:txBody>
                  <a:tcPr marL="0" marR="0" marT="43180" marB="0"/>
                </a:tc>
                <a:extLst>
                  <a:ext uri="{0D108BD9-81ED-4DB2-BD59-A6C34878D82A}">
                    <a16:rowId xmlns:a16="http://schemas.microsoft.com/office/drawing/2014/main" val="10004"/>
                  </a:ext>
                </a:extLst>
              </a:tr>
              <a:tr h="243204">
                <a:tc>
                  <a:txBody>
                    <a:bodyPr/>
                    <a:lstStyle/>
                    <a:p>
                      <a:pPr marL="274955">
                        <a:lnSpc>
                          <a:spcPct val="100000"/>
                        </a:lnSpc>
                        <a:spcBef>
                          <a:spcPts val="340"/>
                        </a:spcBef>
                      </a:pPr>
                      <a:r>
                        <a:rPr sz="1000">
                          <a:latin typeface="Arial"/>
                          <a:cs typeface="Arial"/>
                        </a:rPr>
                        <a:t>Topotecan,</a:t>
                      </a:r>
                      <a:r>
                        <a:rPr sz="1000" spc="-55">
                          <a:latin typeface="Arial"/>
                          <a:cs typeface="Arial"/>
                        </a:rPr>
                        <a:t> </a:t>
                      </a:r>
                      <a:r>
                        <a:rPr sz="1000">
                          <a:latin typeface="Arial"/>
                          <a:cs typeface="Arial"/>
                        </a:rPr>
                        <a:t>n</a:t>
                      </a:r>
                      <a:r>
                        <a:rPr sz="1000" spc="-20">
                          <a:latin typeface="Arial"/>
                          <a:cs typeface="Arial"/>
                        </a:rPr>
                        <a:t> </a:t>
                      </a:r>
                      <a:r>
                        <a:rPr sz="1000" spc="-25">
                          <a:latin typeface="Arial"/>
                          <a:cs typeface="Arial"/>
                        </a:rPr>
                        <a:t>(%)</a:t>
                      </a:r>
                      <a:endParaRPr sz="1000">
                        <a:latin typeface="Arial"/>
                        <a:cs typeface="Arial"/>
                      </a:endParaRPr>
                    </a:p>
                  </a:txBody>
                  <a:tcPr marL="0" marR="0" marT="43180" marB="0">
                    <a:lnB w="28575">
                      <a:solidFill>
                        <a:srgbClr val="000000"/>
                      </a:solidFill>
                      <a:prstDash val="solid"/>
                    </a:lnB>
                    <a:solidFill>
                      <a:srgbClr val="E7E7E7"/>
                    </a:solidFill>
                  </a:tcPr>
                </a:tc>
                <a:tc>
                  <a:txBody>
                    <a:bodyPr/>
                    <a:lstStyle/>
                    <a:p>
                      <a:pPr marR="3175" algn="ctr">
                        <a:lnSpc>
                          <a:spcPct val="100000"/>
                        </a:lnSpc>
                        <a:spcBef>
                          <a:spcPts val="340"/>
                        </a:spcBef>
                      </a:pPr>
                      <a:r>
                        <a:rPr sz="1000">
                          <a:latin typeface="Arial"/>
                          <a:cs typeface="Arial"/>
                        </a:rPr>
                        <a:t>3</a:t>
                      </a:r>
                      <a:r>
                        <a:rPr sz="1000" spc="-5">
                          <a:latin typeface="Arial"/>
                          <a:cs typeface="Arial"/>
                        </a:rPr>
                        <a:t> </a:t>
                      </a:r>
                      <a:r>
                        <a:rPr sz="1000" spc="-10">
                          <a:latin typeface="Arial"/>
                          <a:cs typeface="Arial"/>
                        </a:rPr>
                        <a:t>(13.6)</a:t>
                      </a:r>
                      <a:endParaRPr sz="1000">
                        <a:latin typeface="Arial"/>
                        <a:cs typeface="Arial"/>
                      </a:endParaRPr>
                    </a:p>
                  </a:txBody>
                  <a:tcPr marL="0" marR="0" marT="43180" marB="0">
                    <a:lnB w="28575">
                      <a:solidFill>
                        <a:srgbClr val="000000"/>
                      </a:solidFill>
                      <a:prstDash val="solid"/>
                    </a:lnB>
                    <a:solidFill>
                      <a:srgbClr val="E7E7E7"/>
                    </a:solidFill>
                  </a:tcPr>
                </a:tc>
                <a:extLst>
                  <a:ext uri="{0D108BD9-81ED-4DB2-BD59-A6C34878D82A}">
                    <a16:rowId xmlns:a16="http://schemas.microsoft.com/office/drawing/2014/main" val="10005"/>
                  </a:ext>
                </a:extLst>
              </a:tr>
            </a:tbl>
          </a:graphicData>
        </a:graphic>
      </p:graphicFrame>
      <p:sp>
        <p:nvSpPr>
          <p:cNvPr id="11" name="object 11"/>
          <p:cNvSpPr/>
          <p:nvPr/>
        </p:nvSpPr>
        <p:spPr>
          <a:xfrm>
            <a:off x="1239012" y="1616298"/>
            <a:ext cx="139065" cy="140335"/>
          </a:xfrm>
          <a:custGeom>
            <a:avLst/>
            <a:gdLst/>
            <a:ahLst/>
            <a:cxnLst/>
            <a:rect l="l" t="t" r="r" b="b"/>
            <a:pathLst>
              <a:path w="139065" h="140335">
                <a:moveTo>
                  <a:pt x="138684" y="0"/>
                </a:moveTo>
                <a:lnTo>
                  <a:pt x="0" y="0"/>
                </a:lnTo>
                <a:lnTo>
                  <a:pt x="0" y="140208"/>
                </a:lnTo>
                <a:lnTo>
                  <a:pt x="138684" y="140208"/>
                </a:lnTo>
                <a:lnTo>
                  <a:pt x="138684" y="0"/>
                </a:lnTo>
                <a:close/>
              </a:path>
            </a:pathLst>
          </a:custGeom>
          <a:solidFill>
            <a:srgbClr val="0B813C"/>
          </a:solidFill>
        </p:spPr>
        <p:txBody>
          <a:bodyPr wrap="square" lIns="0" tIns="0" rIns="0" bIns="0" rtlCol="0"/>
          <a:lstStyle/>
          <a:p>
            <a:endParaRPr/>
          </a:p>
        </p:txBody>
      </p:sp>
      <p:sp>
        <p:nvSpPr>
          <p:cNvPr id="12" name="object 12"/>
          <p:cNvSpPr/>
          <p:nvPr/>
        </p:nvSpPr>
        <p:spPr>
          <a:xfrm>
            <a:off x="2068068" y="1616298"/>
            <a:ext cx="139065" cy="140335"/>
          </a:xfrm>
          <a:custGeom>
            <a:avLst/>
            <a:gdLst/>
            <a:ahLst/>
            <a:cxnLst/>
            <a:rect l="l" t="t" r="r" b="b"/>
            <a:pathLst>
              <a:path w="139064" h="140335">
                <a:moveTo>
                  <a:pt x="138683" y="0"/>
                </a:moveTo>
                <a:lnTo>
                  <a:pt x="0" y="0"/>
                </a:lnTo>
                <a:lnTo>
                  <a:pt x="0" y="140208"/>
                </a:lnTo>
                <a:lnTo>
                  <a:pt x="138683" y="140208"/>
                </a:lnTo>
                <a:lnTo>
                  <a:pt x="138683" y="0"/>
                </a:lnTo>
                <a:close/>
              </a:path>
            </a:pathLst>
          </a:custGeom>
          <a:solidFill>
            <a:srgbClr val="1168B3"/>
          </a:solidFill>
        </p:spPr>
        <p:txBody>
          <a:bodyPr wrap="square" lIns="0" tIns="0" rIns="0" bIns="0" rtlCol="0"/>
          <a:lstStyle/>
          <a:p>
            <a:endParaRPr/>
          </a:p>
        </p:txBody>
      </p:sp>
      <p:sp>
        <p:nvSpPr>
          <p:cNvPr id="13" name="object 13"/>
          <p:cNvSpPr/>
          <p:nvPr/>
        </p:nvSpPr>
        <p:spPr>
          <a:xfrm>
            <a:off x="2897124" y="1616298"/>
            <a:ext cx="140335" cy="140335"/>
          </a:xfrm>
          <a:custGeom>
            <a:avLst/>
            <a:gdLst/>
            <a:ahLst/>
            <a:cxnLst/>
            <a:rect l="l" t="t" r="r" b="b"/>
            <a:pathLst>
              <a:path w="140335" h="140335">
                <a:moveTo>
                  <a:pt x="140207" y="0"/>
                </a:moveTo>
                <a:lnTo>
                  <a:pt x="0" y="0"/>
                </a:lnTo>
                <a:lnTo>
                  <a:pt x="0" y="140208"/>
                </a:lnTo>
                <a:lnTo>
                  <a:pt x="140207" y="140208"/>
                </a:lnTo>
                <a:lnTo>
                  <a:pt x="140207" y="0"/>
                </a:lnTo>
                <a:close/>
              </a:path>
            </a:pathLst>
          </a:custGeom>
          <a:solidFill>
            <a:srgbClr val="08345A"/>
          </a:solidFill>
        </p:spPr>
        <p:txBody>
          <a:bodyPr wrap="square" lIns="0" tIns="0" rIns="0" bIns="0" rtlCol="0"/>
          <a:lstStyle/>
          <a:p>
            <a:endParaRPr/>
          </a:p>
        </p:txBody>
      </p:sp>
      <p:sp>
        <p:nvSpPr>
          <p:cNvPr id="14" name="object 14"/>
          <p:cNvSpPr/>
          <p:nvPr/>
        </p:nvSpPr>
        <p:spPr>
          <a:xfrm>
            <a:off x="3726180" y="1616298"/>
            <a:ext cx="140335" cy="140335"/>
          </a:xfrm>
          <a:custGeom>
            <a:avLst/>
            <a:gdLst/>
            <a:ahLst/>
            <a:cxnLst/>
            <a:rect l="l" t="t" r="r" b="b"/>
            <a:pathLst>
              <a:path w="140335" h="140335">
                <a:moveTo>
                  <a:pt x="140208" y="0"/>
                </a:moveTo>
                <a:lnTo>
                  <a:pt x="0" y="0"/>
                </a:lnTo>
                <a:lnTo>
                  <a:pt x="0" y="140208"/>
                </a:lnTo>
                <a:lnTo>
                  <a:pt x="140208" y="140208"/>
                </a:lnTo>
                <a:lnTo>
                  <a:pt x="140208" y="0"/>
                </a:lnTo>
                <a:close/>
              </a:path>
            </a:pathLst>
          </a:custGeom>
          <a:solidFill>
            <a:srgbClr val="D67623"/>
          </a:solidFill>
        </p:spPr>
        <p:txBody>
          <a:bodyPr wrap="square" lIns="0" tIns="0" rIns="0" bIns="0" rtlCol="0"/>
          <a:lstStyle/>
          <a:p>
            <a:endParaRPr/>
          </a:p>
        </p:txBody>
      </p:sp>
      <p:grpSp>
        <p:nvGrpSpPr>
          <p:cNvPr id="15" name="object 15"/>
          <p:cNvGrpSpPr/>
          <p:nvPr/>
        </p:nvGrpSpPr>
        <p:grpSpPr>
          <a:xfrm>
            <a:off x="877569" y="1411827"/>
            <a:ext cx="3587750" cy="3004820"/>
            <a:chOff x="877569" y="1409446"/>
            <a:chExt cx="3587750" cy="3004820"/>
          </a:xfrm>
        </p:grpSpPr>
        <p:sp>
          <p:nvSpPr>
            <p:cNvPr id="16" name="object 16"/>
            <p:cNvSpPr/>
            <p:nvPr/>
          </p:nvSpPr>
          <p:spPr>
            <a:xfrm>
              <a:off x="1130808" y="2906267"/>
              <a:ext cx="3157855" cy="1050290"/>
            </a:xfrm>
            <a:custGeom>
              <a:avLst/>
              <a:gdLst/>
              <a:ahLst/>
              <a:cxnLst/>
              <a:rect l="l" t="t" r="r" b="b"/>
              <a:pathLst>
                <a:path w="3157854" h="1050289">
                  <a:moveTo>
                    <a:pt x="152400" y="0"/>
                  </a:moveTo>
                  <a:lnTo>
                    <a:pt x="0" y="0"/>
                  </a:lnTo>
                  <a:lnTo>
                    <a:pt x="0" y="173736"/>
                  </a:lnTo>
                  <a:lnTo>
                    <a:pt x="152400" y="173736"/>
                  </a:lnTo>
                  <a:lnTo>
                    <a:pt x="152400" y="0"/>
                  </a:lnTo>
                  <a:close/>
                </a:path>
                <a:path w="3157854" h="1050289">
                  <a:moveTo>
                    <a:pt x="329184" y="0"/>
                  </a:moveTo>
                  <a:lnTo>
                    <a:pt x="176784" y="0"/>
                  </a:lnTo>
                  <a:lnTo>
                    <a:pt x="176784" y="195072"/>
                  </a:lnTo>
                  <a:lnTo>
                    <a:pt x="329184" y="195072"/>
                  </a:lnTo>
                  <a:lnTo>
                    <a:pt x="329184" y="0"/>
                  </a:lnTo>
                  <a:close/>
                </a:path>
                <a:path w="3157854" h="1050289">
                  <a:moveTo>
                    <a:pt x="505968" y="0"/>
                  </a:moveTo>
                  <a:lnTo>
                    <a:pt x="353568" y="0"/>
                  </a:lnTo>
                  <a:lnTo>
                    <a:pt x="353568" y="227076"/>
                  </a:lnTo>
                  <a:lnTo>
                    <a:pt x="505968" y="227076"/>
                  </a:lnTo>
                  <a:lnTo>
                    <a:pt x="505968" y="0"/>
                  </a:lnTo>
                  <a:close/>
                </a:path>
                <a:path w="3157854" h="1050289">
                  <a:moveTo>
                    <a:pt x="682752" y="0"/>
                  </a:moveTo>
                  <a:lnTo>
                    <a:pt x="528828" y="0"/>
                  </a:lnTo>
                  <a:lnTo>
                    <a:pt x="528828" y="224028"/>
                  </a:lnTo>
                  <a:lnTo>
                    <a:pt x="682752" y="224028"/>
                  </a:lnTo>
                  <a:lnTo>
                    <a:pt x="682752" y="0"/>
                  </a:lnTo>
                  <a:close/>
                </a:path>
                <a:path w="3157854" h="1050289">
                  <a:moveTo>
                    <a:pt x="1036320" y="0"/>
                  </a:moveTo>
                  <a:lnTo>
                    <a:pt x="882396" y="0"/>
                  </a:lnTo>
                  <a:lnTo>
                    <a:pt x="882396" y="411480"/>
                  </a:lnTo>
                  <a:lnTo>
                    <a:pt x="1036320" y="411480"/>
                  </a:lnTo>
                  <a:lnTo>
                    <a:pt x="1036320" y="0"/>
                  </a:lnTo>
                  <a:close/>
                </a:path>
                <a:path w="3157854" h="1050289">
                  <a:moveTo>
                    <a:pt x="1213104" y="0"/>
                  </a:moveTo>
                  <a:lnTo>
                    <a:pt x="1059180" y="0"/>
                  </a:lnTo>
                  <a:lnTo>
                    <a:pt x="1059180" y="440436"/>
                  </a:lnTo>
                  <a:lnTo>
                    <a:pt x="1213104" y="440436"/>
                  </a:lnTo>
                  <a:lnTo>
                    <a:pt x="1213104" y="0"/>
                  </a:lnTo>
                  <a:close/>
                </a:path>
                <a:path w="3157854" h="1050289">
                  <a:moveTo>
                    <a:pt x="1389888" y="0"/>
                  </a:moveTo>
                  <a:lnTo>
                    <a:pt x="1235964" y="0"/>
                  </a:lnTo>
                  <a:lnTo>
                    <a:pt x="1235964" y="481584"/>
                  </a:lnTo>
                  <a:lnTo>
                    <a:pt x="1389888" y="481584"/>
                  </a:lnTo>
                  <a:lnTo>
                    <a:pt x="1389888" y="0"/>
                  </a:lnTo>
                  <a:close/>
                </a:path>
                <a:path w="3157854" h="1050289">
                  <a:moveTo>
                    <a:pt x="2450592" y="0"/>
                  </a:moveTo>
                  <a:lnTo>
                    <a:pt x="2296668" y="0"/>
                  </a:lnTo>
                  <a:lnTo>
                    <a:pt x="2296668" y="789432"/>
                  </a:lnTo>
                  <a:lnTo>
                    <a:pt x="2450592" y="789432"/>
                  </a:lnTo>
                  <a:lnTo>
                    <a:pt x="2450592" y="0"/>
                  </a:lnTo>
                  <a:close/>
                </a:path>
                <a:path w="3157854" h="1050289">
                  <a:moveTo>
                    <a:pt x="2627376" y="0"/>
                  </a:moveTo>
                  <a:lnTo>
                    <a:pt x="2473452" y="0"/>
                  </a:lnTo>
                  <a:lnTo>
                    <a:pt x="2473452" y="845820"/>
                  </a:lnTo>
                  <a:lnTo>
                    <a:pt x="2627376" y="845820"/>
                  </a:lnTo>
                  <a:lnTo>
                    <a:pt x="2627376" y="0"/>
                  </a:lnTo>
                  <a:close/>
                </a:path>
                <a:path w="3157854" h="1050289">
                  <a:moveTo>
                    <a:pt x="3157728" y="0"/>
                  </a:moveTo>
                  <a:lnTo>
                    <a:pt x="3003804" y="0"/>
                  </a:lnTo>
                  <a:lnTo>
                    <a:pt x="3003804" y="1050036"/>
                  </a:lnTo>
                  <a:lnTo>
                    <a:pt x="3157728" y="1050036"/>
                  </a:lnTo>
                  <a:lnTo>
                    <a:pt x="3157728" y="0"/>
                  </a:lnTo>
                  <a:close/>
                </a:path>
              </a:pathLst>
            </a:custGeom>
            <a:solidFill>
              <a:srgbClr val="1168B3"/>
            </a:solidFill>
          </p:spPr>
          <p:txBody>
            <a:bodyPr wrap="square" lIns="0" tIns="0" rIns="0" bIns="0" rtlCol="0"/>
            <a:lstStyle/>
            <a:p>
              <a:endParaRPr/>
            </a:p>
          </p:txBody>
        </p:sp>
        <p:sp>
          <p:nvSpPr>
            <p:cNvPr id="17" name="object 17"/>
            <p:cNvSpPr/>
            <p:nvPr/>
          </p:nvSpPr>
          <p:spPr>
            <a:xfrm>
              <a:off x="954024" y="2761487"/>
              <a:ext cx="3511550" cy="1419225"/>
            </a:xfrm>
            <a:custGeom>
              <a:avLst/>
              <a:gdLst/>
              <a:ahLst/>
              <a:cxnLst/>
              <a:rect l="l" t="t" r="r" b="b"/>
              <a:pathLst>
                <a:path w="3511550" h="1419225">
                  <a:moveTo>
                    <a:pt x="152400" y="0"/>
                  </a:moveTo>
                  <a:lnTo>
                    <a:pt x="0" y="0"/>
                  </a:lnTo>
                  <a:lnTo>
                    <a:pt x="0" y="143256"/>
                  </a:lnTo>
                  <a:lnTo>
                    <a:pt x="152400" y="143256"/>
                  </a:lnTo>
                  <a:lnTo>
                    <a:pt x="152400" y="0"/>
                  </a:lnTo>
                  <a:close/>
                </a:path>
                <a:path w="3511550" h="1419225">
                  <a:moveTo>
                    <a:pt x="1036320" y="144780"/>
                  </a:moveTo>
                  <a:lnTo>
                    <a:pt x="882396" y="144780"/>
                  </a:lnTo>
                  <a:lnTo>
                    <a:pt x="882396" y="501396"/>
                  </a:lnTo>
                  <a:lnTo>
                    <a:pt x="1036320" y="501396"/>
                  </a:lnTo>
                  <a:lnTo>
                    <a:pt x="1036320" y="144780"/>
                  </a:lnTo>
                  <a:close/>
                </a:path>
                <a:path w="3511550" h="1419225">
                  <a:moveTo>
                    <a:pt x="1743456" y="144780"/>
                  </a:moveTo>
                  <a:lnTo>
                    <a:pt x="1589532" y="144780"/>
                  </a:lnTo>
                  <a:lnTo>
                    <a:pt x="1589532" y="713232"/>
                  </a:lnTo>
                  <a:lnTo>
                    <a:pt x="1743456" y="713232"/>
                  </a:lnTo>
                  <a:lnTo>
                    <a:pt x="1743456" y="144780"/>
                  </a:lnTo>
                  <a:close/>
                </a:path>
                <a:path w="3511550" h="1419225">
                  <a:moveTo>
                    <a:pt x="2097024" y="144780"/>
                  </a:moveTo>
                  <a:lnTo>
                    <a:pt x="1943100" y="144780"/>
                  </a:lnTo>
                  <a:lnTo>
                    <a:pt x="1943100" y="774192"/>
                  </a:lnTo>
                  <a:lnTo>
                    <a:pt x="2097024" y="774192"/>
                  </a:lnTo>
                  <a:lnTo>
                    <a:pt x="2097024" y="144780"/>
                  </a:lnTo>
                  <a:close/>
                </a:path>
                <a:path w="3511550" h="1419225">
                  <a:moveTo>
                    <a:pt x="2273808" y="144780"/>
                  </a:moveTo>
                  <a:lnTo>
                    <a:pt x="2119884" y="144780"/>
                  </a:lnTo>
                  <a:lnTo>
                    <a:pt x="2119884" y="844296"/>
                  </a:lnTo>
                  <a:lnTo>
                    <a:pt x="2273808" y="844296"/>
                  </a:lnTo>
                  <a:lnTo>
                    <a:pt x="2273808" y="144780"/>
                  </a:lnTo>
                  <a:close/>
                </a:path>
                <a:path w="3511550" h="1419225">
                  <a:moveTo>
                    <a:pt x="2450592" y="144780"/>
                  </a:moveTo>
                  <a:lnTo>
                    <a:pt x="2296668" y="144780"/>
                  </a:lnTo>
                  <a:lnTo>
                    <a:pt x="2296668" y="920496"/>
                  </a:lnTo>
                  <a:lnTo>
                    <a:pt x="2450592" y="920496"/>
                  </a:lnTo>
                  <a:lnTo>
                    <a:pt x="2450592" y="144780"/>
                  </a:lnTo>
                  <a:close/>
                </a:path>
                <a:path w="3511550" h="1419225">
                  <a:moveTo>
                    <a:pt x="3157728" y="144780"/>
                  </a:moveTo>
                  <a:lnTo>
                    <a:pt x="3003804" y="144780"/>
                  </a:lnTo>
                  <a:lnTo>
                    <a:pt x="3003804" y="1025652"/>
                  </a:lnTo>
                  <a:lnTo>
                    <a:pt x="3157728" y="1025652"/>
                  </a:lnTo>
                  <a:lnTo>
                    <a:pt x="3157728" y="144780"/>
                  </a:lnTo>
                  <a:close/>
                </a:path>
                <a:path w="3511550" h="1419225">
                  <a:moveTo>
                    <a:pt x="3511296" y="144780"/>
                  </a:moveTo>
                  <a:lnTo>
                    <a:pt x="3357372" y="144780"/>
                  </a:lnTo>
                  <a:lnTo>
                    <a:pt x="3357372" y="1418844"/>
                  </a:lnTo>
                  <a:lnTo>
                    <a:pt x="3511296" y="1418844"/>
                  </a:lnTo>
                  <a:lnTo>
                    <a:pt x="3511296" y="144780"/>
                  </a:lnTo>
                  <a:close/>
                </a:path>
              </a:pathLst>
            </a:custGeom>
            <a:solidFill>
              <a:srgbClr val="08345A"/>
            </a:solidFill>
          </p:spPr>
          <p:txBody>
            <a:bodyPr wrap="square" lIns="0" tIns="0" rIns="0" bIns="0" rtlCol="0"/>
            <a:lstStyle/>
            <a:p>
              <a:endParaRPr/>
            </a:p>
          </p:txBody>
        </p:sp>
        <p:sp>
          <p:nvSpPr>
            <p:cNvPr id="18" name="object 18"/>
            <p:cNvSpPr/>
            <p:nvPr/>
          </p:nvSpPr>
          <p:spPr>
            <a:xfrm>
              <a:off x="2720340" y="2906268"/>
              <a:ext cx="154305" cy="605155"/>
            </a:xfrm>
            <a:custGeom>
              <a:avLst/>
              <a:gdLst/>
              <a:ahLst/>
              <a:cxnLst/>
              <a:rect l="l" t="t" r="r" b="b"/>
              <a:pathLst>
                <a:path w="154305" h="605154">
                  <a:moveTo>
                    <a:pt x="153924" y="0"/>
                  </a:moveTo>
                  <a:lnTo>
                    <a:pt x="0" y="0"/>
                  </a:lnTo>
                  <a:lnTo>
                    <a:pt x="0" y="605028"/>
                  </a:lnTo>
                  <a:lnTo>
                    <a:pt x="153924" y="605028"/>
                  </a:lnTo>
                  <a:lnTo>
                    <a:pt x="153924" y="0"/>
                  </a:lnTo>
                  <a:close/>
                </a:path>
              </a:pathLst>
            </a:custGeom>
            <a:solidFill>
              <a:srgbClr val="D67623"/>
            </a:solidFill>
          </p:spPr>
          <p:txBody>
            <a:bodyPr wrap="square" lIns="0" tIns="0" rIns="0" bIns="0" rtlCol="0"/>
            <a:lstStyle/>
            <a:p>
              <a:endParaRPr/>
            </a:p>
          </p:txBody>
        </p:sp>
        <p:sp>
          <p:nvSpPr>
            <p:cNvPr id="19" name="object 19"/>
            <p:cNvSpPr/>
            <p:nvPr/>
          </p:nvSpPr>
          <p:spPr>
            <a:xfrm>
              <a:off x="3781043" y="2906268"/>
              <a:ext cx="154305" cy="866140"/>
            </a:xfrm>
            <a:custGeom>
              <a:avLst/>
              <a:gdLst/>
              <a:ahLst/>
              <a:cxnLst/>
              <a:rect l="l" t="t" r="r" b="b"/>
              <a:pathLst>
                <a:path w="154304" h="866139">
                  <a:moveTo>
                    <a:pt x="153924" y="0"/>
                  </a:moveTo>
                  <a:lnTo>
                    <a:pt x="0" y="0"/>
                  </a:lnTo>
                  <a:lnTo>
                    <a:pt x="0" y="865632"/>
                  </a:lnTo>
                  <a:lnTo>
                    <a:pt x="153924" y="865632"/>
                  </a:lnTo>
                  <a:lnTo>
                    <a:pt x="153924" y="0"/>
                  </a:lnTo>
                  <a:close/>
                </a:path>
              </a:pathLst>
            </a:custGeom>
            <a:solidFill>
              <a:srgbClr val="0B813C"/>
            </a:solidFill>
          </p:spPr>
          <p:txBody>
            <a:bodyPr wrap="square" lIns="0" tIns="0" rIns="0" bIns="0" rtlCol="0"/>
            <a:lstStyle/>
            <a:p>
              <a:endParaRPr/>
            </a:p>
          </p:txBody>
        </p:sp>
        <p:sp>
          <p:nvSpPr>
            <p:cNvPr id="20" name="object 20"/>
            <p:cNvSpPr/>
            <p:nvPr/>
          </p:nvSpPr>
          <p:spPr>
            <a:xfrm>
              <a:off x="925829" y="1419606"/>
              <a:ext cx="0" cy="2984500"/>
            </a:xfrm>
            <a:custGeom>
              <a:avLst/>
              <a:gdLst/>
              <a:ahLst/>
              <a:cxnLst/>
              <a:rect l="l" t="t" r="r" b="b"/>
              <a:pathLst>
                <a:path h="2984500">
                  <a:moveTo>
                    <a:pt x="0" y="2983992"/>
                  </a:moveTo>
                  <a:lnTo>
                    <a:pt x="0" y="0"/>
                  </a:lnTo>
                </a:path>
              </a:pathLst>
            </a:custGeom>
            <a:ln w="19812">
              <a:solidFill>
                <a:srgbClr val="000000"/>
              </a:solidFill>
            </a:ln>
          </p:spPr>
          <p:txBody>
            <a:bodyPr wrap="square" lIns="0" tIns="0" rIns="0" bIns="0" rtlCol="0"/>
            <a:lstStyle/>
            <a:p>
              <a:endParaRPr/>
            </a:p>
          </p:txBody>
        </p:sp>
        <p:sp>
          <p:nvSpPr>
            <p:cNvPr id="21" name="object 21"/>
            <p:cNvSpPr/>
            <p:nvPr/>
          </p:nvSpPr>
          <p:spPr>
            <a:xfrm>
              <a:off x="887729" y="1419606"/>
              <a:ext cx="38100" cy="2984500"/>
            </a:xfrm>
            <a:custGeom>
              <a:avLst/>
              <a:gdLst/>
              <a:ahLst/>
              <a:cxnLst/>
              <a:rect l="l" t="t" r="r" b="b"/>
              <a:pathLst>
                <a:path w="38100" h="2984500">
                  <a:moveTo>
                    <a:pt x="0" y="2983992"/>
                  </a:moveTo>
                  <a:lnTo>
                    <a:pt x="38100" y="2983992"/>
                  </a:lnTo>
                </a:path>
                <a:path w="38100" h="2984500">
                  <a:moveTo>
                    <a:pt x="0" y="2685288"/>
                  </a:moveTo>
                  <a:lnTo>
                    <a:pt x="38100" y="2685288"/>
                  </a:lnTo>
                </a:path>
                <a:path w="38100" h="2984500">
                  <a:moveTo>
                    <a:pt x="0" y="2388108"/>
                  </a:moveTo>
                  <a:lnTo>
                    <a:pt x="38100" y="2388108"/>
                  </a:lnTo>
                </a:path>
                <a:path w="38100" h="2984500">
                  <a:moveTo>
                    <a:pt x="0" y="2089404"/>
                  </a:moveTo>
                  <a:lnTo>
                    <a:pt x="38100" y="2089404"/>
                  </a:lnTo>
                </a:path>
                <a:path w="38100" h="2984500">
                  <a:moveTo>
                    <a:pt x="0" y="1790700"/>
                  </a:moveTo>
                  <a:lnTo>
                    <a:pt x="38100" y="1790700"/>
                  </a:lnTo>
                </a:path>
                <a:path w="38100" h="2984500">
                  <a:moveTo>
                    <a:pt x="0" y="1491996"/>
                  </a:moveTo>
                  <a:lnTo>
                    <a:pt x="38100" y="1491996"/>
                  </a:lnTo>
                </a:path>
                <a:path w="38100" h="2984500">
                  <a:moveTo>
                    <a:pt x="0" y="1193292"/>
                  </a:moveTo>
                  <a:lnTo>
                    <a:pt x="38100" y="1193292"/>
                  </a:lnTo>
                </a:path>
                <a:path w="38100" h="2984500">
                  <a:moveTo>
                    <a:pt x="0" y="896112"/>
                  </a:moveTo>
                  <a:lnTo>
                    <a:pt x="38100" y="896112"/>
                  </a:lnTo>
                </a:path>
                <a:path w="38100" h="2984500">
                  <a:moveTo>
                    <a:pt x="0" y="597408"/>
                  </a:moveTo>
                  <a:lnTo>
                    <a:pt x="38100" y="597408"/>
                  </a:lnTo>
                </a:path>
                <a:path w="38100" h="2984500">
                  <a:moveTo>
                    <a:pt x="0" y="298704"/>
                  </a:moveTo>
                  <a:lnTo>
                    <a:pt x="38100" y="298704"/>
                  </a:lnTo>
                </a:path>
                <a:path w="38100" h="2984500">
                  <a:moveTo>
                    <a:pt x="0" y="0"/>
                  </a:moveTo>
                  <a:lnTo>
                    <a:pt x="38100" y="0"/>
                  </a:lnTo>
                </a:path>
              </a:pathLst>
            </a:custGeom>
            <a:ln w="19812">
              <a:solidFill>
                <a:srgbClr val="000000"/>
              </a:solidFill>
            </a:ln>
          </p:spPr>
          <p:txBody>
            <a:bodyPr wrap="square" lIns="0" tIns="0" rIns="0" bIns="0" rtlCol="0"/>
            <a:lstStyle/>
            <a:p>
              <a:endParaRPr/>
            </a:p>
          </p:txBody>
        </p:sp>
      </p:grpSp>
      <p:sp>
        <p:nvSpPr>
          <p:cNvPr id="22" name="object 22"/>
          <p:cNvSpPr txBox="1"/>
          <p:nvPr/>
        </p:nvSpPr>
        <p:spPr>
          <a:xfrm>
            <a:off x="90017" y="1919953"/>
            <a:ext cx="8763000" cy="2846292"/>
          </a:xfrm>
          <a:prstGeom prst="rect">
            <a:avLst/>
          </a:prstGeom>
        </p:spPr>
        <p:txBody>
          <a:bodyPr vert="horz" wrap="square" lIns="0" tIns="12065" rIns="0" bIns="0" rtlCol="0">
            <a:spAutoFit/>
          </a:bodyPr>
          <a:lstStyle/>
          <a:p>
            <a:pPr marR="8028305" algn="r">
              <a:spcBef>
                <a:spcPts val="95"/>
              </a:spcBef>
            </a:pPr>
            <a:r>
              <a:rPr sz="1000" spc="-25">
                <a:latin typeface="Arial"/>
                <a:cs typeface="Arial"/>
              </a:rPr>
              <a:t>60</a:t>
            </a:r>
            <a:endParaRPr sz="1000">
              <a:latin typeface="Arial"/>
              <a:cs typeface="Arial"/>
            </a:endParaRPr>
          </a:p>
          <a:p>
            <a:pPr>
              <a:lnSpc>
                <a:spcPct val="100000"/>
              </a:lnSpc>
            </a:pPr>
            <a:endParaRPr sz="1000">
              <a:latin typeface="Arial"/>
              <a:cs typeface="Arial"/>
            </a:endParaRPr>
          </a:p>
          <a:p>
            <a:pPr marR="8028305" algn="r"/>
            <a:r>
              <a:rPr sz="1000" spc="-25">
                <a:latin typeface="Arial"/>
                <a:cs typeface="Arial"/>
              </a:rPr>
              <a:t>40</a:t>
            </a:r>
            <a:endParaRPr sz="1000">
              <a:latin typeface="Arial"/>
              <a:cs typeface="Arial"/>
            </a:endParaRPr>
          </a:p>
          <a:p>
            <a:pPr>
              <a:lnSpc>
                <a:spcPct val="100000"/>
              </a:lnSpc>
            </a:pPr>
            <a:endParaRPr sz="1000">
              <a:latin typeface="Arial"/>
              <a:cs typeface="Arial"/>
            </a:endParaRPr>
          </a:p>
          <a:p>
            <a:pPr marR="8028305" algn="r"/>
            <a:r>
              <a:rPr sz="1000" spc="-25">
                <a:latin typeface="Arial"/>
                <a:cs typeface="Arial"/>
              </a:rPr>
              <a:t>20</a:t>
            </a:r>
            <a:endParaRPr sz="1000">
              <a:latin typeface="Arial"/>
              <a:cs typeface="Arial"/>
            </a:endParaRPr>
          </a:p>
          <a:p>
            <a:pPr>
              <a:lnSpc>
                <a:spcPct val="100000"/>
              </a:lnSpc>
            </a:pPr>
            <a:endParaRPr sz="1000">
              <a:latin typeface="Arial"/>
              <a:cs typeface="Arial"/>
            </a:endParaRPr>
          </a:p>
          <a:p>
            <a:pPr marR="8027670" algn="r"/>
            <a:r>
              <a:rPr sz="1000" spc="-50">
                <a:latin typeface="Arial"/>
                <a:cs typeface="Arial"/>
              </a:rPr>
              <a:t>0</a:t>
            </a:r>
            <a:endParaRPr sz="1000">
              <a:latin typeface="Arial"/>
              <a:cs typeface="Arial"/>
            </a:endParaRPr>
          </a:p>
          <a:p>
            <a:pPr>
              <a:lnSpc>
                <a:spcPct val="100000"/>
              </a:lnSpc>
            </a:pPr>
            <a:endParaRPr sz="1000">
              <a:latin typeface="Arial"/>
              <a:cs typeface="Arial"/>
            </a:endParaRPr>
          </a:p>
          <a:p>
            <a:pPr marR="8027670" algn="r">
              <a:spcBef>
                <a:spcPts val="5"/>
              </a:spcBef>
            </a:pPr>
            <a:r>
              <a:rPr sz="1000" spc="-10">
                <a:latin typeface="Arial"/>
                <a:cs typeface="Arial"/>
              </a:rPr>
              <a:t>-</a:t>
            </a:r>
            <a:r>
              <a:rPr sz="1000" spc="-25">
                <a:latin typeface="Arial"/>
                <a:cs typeface="Arial"/>
              </a:rPr>
              <a:t>20</a:t>
            </a:r>
            <a:endParaRPr sz="1000">
              <a:latin typeface="Arial"/>
              <a:cs typeface="Arial"/>
            </a:endParaRPr>
          </a:p>
          <a:p>
            <a:pPr marR="8027670" algn="r">
              <a:spcBef>
                <a:spcPts val="1150"/>
              </a:spcBef>
            </a:pPr>
            <a:r>
              <a:rPr sz="1000" spc="-10">
                <a:latin typeface="Arial"/>
                <a:cs typeface="Arial"/>
              </a:rPr>
              <a:t>-</a:t>
            </a:r>
            <a:r>
              <a:rPr sz="1000" spc="-25">
                <a:latin typeface="Arial"/>
                <a:cs typeface="Arial"/>
              </a:rPr>
              <a:t>40</a:t>
            </a:r>
            <a:endParaRPr sz="1000">
              <a:latin typeface="Arial"/>
              <a:cs typeface="Arial"/>
            </a:endParaRPr>
          </a:p>
          <a:p>
            <a:pPr marR="8027670" algn="r">
              <a:spcBef>
                <a:spcPts val="1150"/>
              </a:spcBef>
            </a:pPr>
            <a:r>
              <a:rPr sz="1000" spc="-10">
                <a:latin typeface="Arial"/>
                <a:cs typeface="Arial"/>
              </a:rPr>
              <a:t>-</a:t>
            </a:r>
            <a:r>
              <a:rPr sz="1000" spc="-25">
                <a:latin typeface="Arial"/>
                <a:cs typeface="Arial"/>
              </a:rPr>
              <a:t>60</a:t>
            </a:r>
            <a:endParaRPr sz="1000">
              <a:latin typeface="Arial"/>
              <a:cs typeface="Arial"/>
            </a:endParaRPr>
          </a:p>
          <a:p>
            <a:pPr>
              <a:lnSpc>
                <a:spcPct val="100000"/>
              </a:lnSpc>
            </a:pPr>
            <a:endParaRPr sz="1000">
              <a:latin typeface="Arial"/>
              <a:cs typeface="Arial"/>
            </a:endParaRPr>
          </a:p>
          <a:p>
            <a:pPr marR="8027670" algn="r"/>
            <a:r>
              <a:rPr sz="1000" spc="-10">
                <a:latin typeface="Arial"/>
                <a:cs typeface="Arial"/>
              </a:rPr>
              <a:t>-</a:t>
            </a:r>
            <a:r>
              <a:rPr sz="1000" spc="-25">
                <a:latin typeface="Arial"/>
                <a:cs typeface="Arial"/>
              </a:rPr>
              <a:t>80</a:t>
            </a:r>
            <a:endParaRPr sz="1000">
              <a:latin typeface="Arial"/>
              <a:cs typeface="Arial"/>
            </a:endParaRPr>
          </a:p>
          <a:p>
            <a:pPr>
              <a:lnSpc>
                <a:spcPct val="100000"/>
              </a:lnSpc>
            </a:pPr>
            <a:endParaRPr sz="1000">
              <a:latin typeface="Arial"/>
              <a:cs typeface="Arial"/>
            </a:endParaRPr>
          </a:p>
          <a:p>
            <a:pPr marR="8028305" algn="r"/>
            <a:r>
              <a:rPr sz="1000" spc="-10">
                <a:latin typeface="Arial"/>
                <a:cs typeface="Arial"/>
              </a:rPr>
              <a:t>-</a:t>
            </a:r>
            <a:r>
              <a:rPr sz="1000" spc="-25">
                <a:latin typeface="Arial"/>
                <a:cs typeface="Arial"/>
              </a:rPr>
              <a:t>100</a:t>
            </a:r>
            <a:endParaRPr sz="1000">
              <a:latin typeface="Arial"/>
              <a:cs typeface="Arial"/>
            </a:endParaRPr>
          </a:p>
          <a:p>
            <a:pPr>
              <a:spcBef>
                <a:spcPts val="465"/>
              </a:spcBef>
            </a:pPr>
            <a:endParaRPr sz="1000">
              <a:latin typeface="Arial"/>
              <a:cs typeface="Arial"/>
            </a:endParaRPr>
          </a:p>
        </p:txBody>
      </p:sp>
      <p:sp>
        <p:nvSpPr>
          <p:cNvPr id="23" name="object 23"/>
          <p:cNvSpPr txBox="1"/>
          <p:nvPr/>
        </p:nvSpPr>
        <p:spPr>
          <a:xfrm>
            <a:off x="663347" y="1621631"/>
            <a:ext cx="165735" cy="166071"/>
          </a:xfrm>
          <a:prstGeom prst="rect">
            <a:avLst/>
          </a:prstGeom>
        </p:spPr>
        <p:txBody>
          <a:bodyPr vert="horz" wrap="square" lIns="0" tIns="12065" rIns="0" bIns="0" rtlCol="0">
            <a:spAutoFit/>
          </a:bodyPr>
          <a:lstStyle/>
          <a:p>
            <a:pPr marL="12700">
              <a:spcBef>
                <a:spcPts val="95"/>
              </a:spcBef>
            </a:pPr>
            <a:r>
              <a:rPr sz="1000" spc="-25">
                <a:latin typeface="Arial"/>
                <a:cs typeface="Arial"/>
              </a:rPr>
              <a:t>80</a:t>
            </a:r>
            <a:endParaRPr sz="1000">
              <a:latin typeface="Arial"/>
              <a:cs typeface="Arial"/>
            </a:endParaRPr>
          </a:p>
        </p:txBody>
      </p:sp>
      <p:sp>
        <p:nvSpPr>
          <p:cNvPr id="24" name="object 24"/>
          <p:cNvSpPr txBox="1"/>
          <p:nvPr/>
        </p:nvSpPr>
        <p:spPr>
          <a:xfrm>
            <a:off x="592937" y="1323181"/>
            <a:ext cx="237490" cy="166071"/>
          </a:xfrm>
          <a:prstGeom prst="rect">
            <a:avLst/>
          </a:prstGeom>
        </p:spPr>
        <p:txBody>
          <a:bodyPr vert="horz" wrap="square" lIns="0" tIns="12065" rIns="0" bIns="0" rtlCol="0">
            <a:spAutoFit/>
          </a:bodyPr>
          <a:lstStyle/>
          <a:p>
            <a:pPr marL="12700">
              <a:spcBef>
                <a:spcPts val="95"/>
              </a:spcBef>
            </a:pPr>
            <a:r>
              <a:rPr sz="1000" spc="-25">
                <a:latin typeface="Arial"/>
                <a:cs typeface="Arial"/>
              </a:rPr>
              <a:t>100</a:t>
            </a:r>
            <a:endParaRPr sz="1000">
              <a:latin typeface="Arial"/>
              <a:cs typeface="Arial"/>
            </a:endParaRPr>
          </a:p>
        </p:txBody>
      </p:sp>
      <p:grpSp>
        <p:nvGrpSpPr>
          <p:cNvPr id="25" name="object 25"/>
          <p:cNvGrpSpPr/>
          <p:nvPr/>
        </p:nvGrpSpPr>
        <p:grpSpPr>
          <a:xfrm>
            <a:off x="913639" y="2609945"/>
            <a:ext cx="3622675" cy="760730"/>
            <a:chOff x="913638" y="2607564"/>
            <a:chExt cx="3622675" cy="760730"/>
          </a:xfrm>
        </p:grpSpPr>
        <p:sp>
          <p:nvSpPr>
            <p:cNvPr id="26" name="object 26"/>
            <p:cNvSpPr/>
            <p:nvPr/>
          </p:nvSpPr>
          <p:spPr>
            <a:xfrm>
              <a:off x="933450" y="2617470"/>
              <a:ext cx="3602990" cy="0"/>
            </a:xfrm>
            <a:custGeom>
              <a:avLst/>
              <a:gdLst/>
              <a:ahLst/>
              <a:cxnLst/>
              <a:rect l="l" t="t" r="r" b="b"/>
              <a:pathLst>
                <a:path w="3602990">
                  <a:moveTo>
                    <a:pt x="0" y="0"/>
                  </a:moveTo>
                  <a:lnTo>
                    <a:pt x="3602736" y="0"/>
                  </a:lnTo>
                </a:path>
              </a:pathLst>
            </a:custGeom>
            <a:ln w="19812">
              <a:solidFill>
                <a:srgbClr val="7E7E7E"/>
              </a:solidFill>
              <a:prstDash val="sysDash"/>
            </a:ln>
          </p:spPr>
          <p:txBody>
            <a:bodyPr wrap="square" lIns="0" tIns="0" rIns="0" bIns="0" rtlCol="0"/>
            <a:lstStyle/>
            <a:p>
              <a:endParaRPr/>
            </a:p>
          </p:txBody>
        </p:sp>
        <p:sp>
          <p:nvSpPr>
            <p:cNvPr id="27" name="object 27"/>
            <p:cNvSpPr/>
            <p:nvPr/>
          </p:nvSpPr>
          <p:spPr>
            <a:xfrm>
              <a:off x="933450" y="3358134"/>
              <a:ext cx="3602990" cy="0"/>
            </a:xfrm>
            <a:custGeom>
              <a:avLst/>
              <a:gdLst/>
              <a:ahLst/>
              <a:cxnLst/>
              <a:rect l="l" t="t" r="r" b="b"/>
              <a:pathLst>
                <a:path w="3602990">
                  <a:moveTo>
                    <a:pt x="0" y="0"/>
                  </a:moveTo>
                  <a:lnTo>
                    <a:pt x="3602736" y="0"/>
                  </a:lnTo>
                </a:path>
              </a:pathLst>
            </a:custGeom>
            <a:ln w="19812">
              <a:solidFill>
                <a:srgbClr val="7E7E7E"/>
              </a:solidFill>
              <a:prstDash val="sysDash"/>
            </a:ln>
          </p:spPr>
          <p:txBody>
            <a:bodyPr wrap="square" lIns="0" tIns="0" rIns="0" bIns="0" rtlCol="0"/>
            <a:lstStyle/>
            <a:p>
              <a:endParaRPr/>
            </a:p>
          </p:txBody>
        </p:sp>
        <p:sp>
          <p:nvSpPr>
            <p:cNvPr id="28" name="object 28"/>
            <p:cNvSpPr/>
            <p:nvPr/>
          </p:nvSpPr>
          <p:spPr>
            <a:xfrm>
              <a:off x="913638" y="2913126"/>
              <a:ext cx="3615054" cy="0"/>
            </a:xfrm>
            <a:custGeom>
              <a:avLst/>
              <a:gdLst/>
              <a:ahLst/>
              <a:cxnLst/>
              <a:rect l="l" t="t" r="r" b="b"/>
              <a:pathLst>
                <a:path w="3615054">
                  <a:moveTo>
                    <a:pt x="0" y="0"/>
                  </a:moveTo>
                  <a:lnTo>
                    <a:pt x="3614928" y="0"/>
                  </a:lnTo>
                </a:path>
              </a:pathLst>
            </a:custGeom>
            <a:ln w="19812">
              <a:solidFill>
                <a:srgbClr val="000000"/>
              </a:solidFill>
            </a:ln>
          </p:spPr>
          <p:txBody>
            <a:bodyPr wrap="square" lIns="0" tIns="0" rIns="0" bIns="0" rtlCol="0"/>
            <a:lstStyle/>
            <a:p>
              <a:endParaRPr/>
            </a:p>
          </p:txBody>
        </p:sp>
      </p:grpSp>
      <p:sp>
        <p:nvSpPr>
          <p:cNvPr id="31" name="Title 30">
            <a:extLst>
              <a:ext uri="{FF2B5EF4-FFF2-40B4-BE49-F238E27FC236}">
                <a16:creationId xmlns:a16="http://schemas.microsoft.com/office/drawing/2014/main" id="{F3C2F62D-2522-9CEA-4121-5317CFCF5037}"/>
              </a:ext>
            </a:extLst>
          </p:cNvPr>
          <p:cNvSpPr>
            <a:spLocks noGrp="1"/>
          </p:cNvSpPr>
          <p:nvPr>
            <p:ph type="title"/>
          </p:nvPr>
        </p:nvSpPr>
        <p:spPr/>
        <p:txBody>
          <a:bodyPr/>
          <a:lstStyle/>
          <a:p>
            <a:r>
              <a:rPr lang="en-US" sz="1800" b="1" i="0" u="none" strike="noStrike" err="1">
                <a:solidFill>
                  <a:srgbClr val="000000"/>
                </a:solidFill>
                <a:effectLst/>
              </a:rPr>
              <a:t>Ifinatamab</a:t>
            </a:r>
            <a:r>
              <a:rPr lang="en-US" sz="1800" b="1" i="0" u="none" strike="noStrike">
                <a:solidFill>
                  <a:srgbClr val="000000"/>
                </a:solidFill>
                <a:effectLst/>
              </a:rPr>
              <a:t> </a:t>
            </a:r>
            <a:r>
              <a:rPr lang="en-US" sz="1800" b="1" i="0" u="none" strike="noStrike" err="1">
                <a:solidFill>
                  <a:srgbClr val="000000"/>
                </a:solidFill>
                <a:effectLst/>
              </a:rPr>
              <a:t>Deruxtecan</a:t>
            </a:r>
            <a:r>
              <a:rPr lang="en-US" sz="1800" b="1" i="0" u="none" strike="noStrike">
                <a:solidFill>
                  <a:srgbClr val="000000"/>
                </a:solidFill>
                <a:effectLst/>
              </a:rPr>
              <a:t> (I-</a:t>
            </a:r>
            <a:r>
              <a:rPr lang="en-US" sz="1800" b="1" i="0" u="none" strike="noStrike" err="1">
                <a:solidFill>
                  <a:srgbClr val="000000"/>
                </a:solidFill>
                <a:effectLst/>
              </a:rPr>
              <a:t>DXd</a:t>
            </a:r>
            <a:r>
              <a:rPr lang="en-US" sz="1800" b="1" i="0" u="none" strike="noStrike">
                <a:solidFill>
                  <a:srgbClr val="000000"/>
                </a:solidFill>
                <a:effectLst/>
              </a:rPr>
              <a:t>; DS-7300) in Patients with Refractory SCLC: A Subgroup Analysis of a Phase 1/2 Study</a:t>
            </a:r>
            <a:br>
              <a:rPr lang="en-US" b="1" i="0" u="none" strike="noStrike">
                <a:solidFill>
                  <a:srgbClr val="000000"/>
                </a:solidFill>
                <a:effectLst/>
                <a:latin typeface="Roboto Condensed" panose="020F0502020204030204" pitchFamily="34" charset="0"/>
              </a:rPr>
            </a:br>
            <a:endParaRPr lang="en-US"/>
          </a:p>
        </p:txBody>
      </p:sp>
      <p:sp>
        <p:nvSpPr>
          <p:cNvPr id="32" name="TextBox 31">
            <a:extLst>
              <a:ext uri="{FF2B5EF4-FFF2-40B4-BE49-F238E27FC236}">
                <a16:creationId xmlns:a16="http://schemas.microsoft.com/office/drawing/2014/main" id="{EDEBFC03-7650-904B-7FDD-72424359B61A}"/>
              </a:ext>
            </a:extLst>
          </p:cNvPr>
          <p:cNvSpPr txBox="1"/>
          <p:nvPr/>
        </p:nvSpPr>
        <p:spPr>
          <a:xfrm>
            <a:off x="3504508" y="4800416"/>
            <a:ext cx="1574470" cy="246221"/>
          </a:xfrm>
          <a:prstGeom prst="rect">
            <a:avLst/>
          </a:prstGeom>
          <a:noFill/>
        </p:spPr>
        <p:txBody>
          <a:bodyPr wrap="none" rtlCol="0">
            <a:spAutoFit/>
          </a:bodyPr>
          <a:lstStyle/>
          <a:p>
            <a:r>
              <a:rPr lang="en-US" sz="1000"/>
              <a:t>Johnson M, WCLC 2023</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AE6AB3-7291-F6B3-95F5-2BDB666D3B17}"/>
              </a:ext>
            </a:extLst>
          </p:cNvPr>
          <p:cNvSpPr>
            <a:spLocks noGrp="1"/>
          </p:cNvSpPr>
          <p:nvPr>
            <p:ph type="title"/>
          </p:nvPr>
        </p:nvSpPr>
        <p:spPr/>
        <p:txBody>
          <a:bodyPr/>
          <a:lstStyle/>
          <a:p>
            <a:r>
              <a:rPr lang="en-US" sz="3200" b="1">
                <a:solidFill>
                  <a:srgbClr val="002E51"/>
                </a:solidFill>
              </a:rPr>
              <a:t>Conclusion</a:t>
            </a:r>
          </a:p>
        </p:txBody>
      </p:sp>
      <p:sp>
        <p:nvSpPr>
          <p:cNvPr id="4" name="Subtitle 3">
            <a:extLst>
              <a:ext uri="{FF2B5EF4-FFF2-40B4-BE49-F238E27FC236}">
                <a16:creationId xmlns:a16="http://schemas.microsoft.com/office/drawing/2014/main" id="{A48EC4D7-20A5-17FB-BEF8-17402D2D3F9B}"/>
              </a:ext>
            </a:extLst>
          </p:cNvPr>
          <p:cNvSpPr>
            <a:spLocks noGrp="1"/>
          </p:cNvSpPr>
          <p:nvPr>
            <p:ph type="subTitle"/>
          </p:nvPr>
        </p:nvSpPr>
        <p:spPr>
          <a:xfrm>
            <a:off x="846033" y="1461332"/>
            <a:ext cx="8045505" cy="1286976"/>
          </a:xfrm>
        </p:spPr>
        <p:txBody>
          <a:bodyPr/>
          <a:lstStyle/>
          <a:p>
            <a:endParaRPr lang="en-US" sz="1800">
              <a:solidFill>
                <a:schemeClr val="tx1"/>
              </a:solidFill>
            </a:endParaRPr>
          </a:p>
          <a:p>
            <a:pPr marL="285750" indent="-285750" algn="l">
              <a:buFont typeface="Arial" panose="020B0604020202020204" pitchFamily="34" charset="0"/>
              <a:buChar char="•"/>
            </a:pPr>
            <a:r>
              <a:rPr lang="en-US" sz="1800">
                <a:solidFill>
                  <a:schemeClr val="tx1"/>
                </a:solidFill>
              </a:rPr>
              <a:t>Long-term follow up demonstrates 5-year OS in </a:t>
            </a:r>
            <a:r>
              <a:rPr lang="en-US" sz="1800" err="1">
                <a:solidFill>
                  <a:schemeClr val="tx1"/>
                </a:solidFill>
              </a:rPr>
              <a:t>chemo+IO</a:t>
            </a:r>
            <a:r>
              <a:rPr lang="en-US" sz="1800">
                <a:solidFill>
                  <a:schemeClr val="tx1"/>
                </a:solidFill>
              </a:rPr>
              <a:t> of 12%</a:t>
            </a:r>
          </a:p>
          <a:p>
            <a:pPr algn="l"/>
            <a:endParaRPr lang="en-US" sz="1800">
              <a:solidFill>
                <a:schemeClr val="tx1"/>
              </a:solidFill>
            </a:endParaRPr>
          </a:p>
          <a:p>
            <a:pPr marL="285750" indent="-285750" algn="l">
              <a:buFont typeface="Arial" panose="020B0604020202020204" pitchFamily="34" charset="0"/>
              <a:buChar char="•"/>
            </a:pPr>
            <a:endParaRPr lang="en-US" sz="1800">
              <a:solidFill>
                <a:schemeClr val="tx1"/>
              </a:solidFill>
            </a:endParaRPr>
          </a:p>
          <a:p>
            <a:pPr marL="285750" indent="-285750" algn="l">
              <a:buFont typeface="Arial" panose="020B0604020202020204" pitchFamily="34" charset="0"/>
              <a:buChar char="•"/>
            </a:pPr>
            <a:r>
              <a:rPr lang="en-US" sz="1800">
                <a:solidFill>
                  <a:schemeClr val="tx1"/>
                </a:solidFill>
              </a:rPr>
              <a:t>Molecular subsets may help us understand disease</a:t>
            </a:r>
          </a:p>
          <a:p>
            <a:pPr marL="285750" indent="-285750" algn="l">
              <a:buFont typeface="Arial" panose="020B0604020202020204" pitchFamily="34" charset="0"/>
              <a:buChar char="•"/>
            </a:pPr>
            <a:endParaRPr lang="en-US" sz="1800">
              <a:solidFill>
                <a:schemeClr val="tx1"/>
              </a:solidFill>
            </a:endParaRPr>
          </a:p>
          <a:p>
            <a:pPr marL="285750" indent="-285750" algn="l">
              <a:buFont typeface="Arial" panose="020B0604020202020204" pitchFamily="34" charset="0"/>
              <a:buChar char="•"/>
            </a:pPr>
            <a:r>
              <a:rPr lang="en-US" sz="1800">
                <a:solidFill>
                  <a:schemeClr val="tx1"/>
                </a:solidFill>
              </a:rPr>
              <a:t>Emerging novel therapies show promise in SCLC (</a:t>
            </a:r>
            <a:r>
              <a:rPr lang="en-US" sz="1800" err="1">
                <a:solidFill>
                  <a:schemeClr val="tx1"/>
                </a:solidFill>
              </a:rPr>
              <a:t>BiTE</a:t>
            </a:r>
            <a:r>
              <a:rPr lang="en-US" sz="1800">
                <a:solidFill>
                  <a:schemeClr val="tx1"/>
                </a:solidFill>
              </a:rPr>
              <a:t>, ADCs)</a:t>
            </a:r>
            <a:r>
              <a:rPr lang="en-US"/>
              <a:t>)</a:t>
            </a:r>
          </a:p>
        </p:txBody>
      </p:sp>
    </p:spTree>
    <p:extLst>
      <p:ext uri="{BB962C8B-B14F-4D97-AF65-F5344CB8AC3E}">
        <p14:creationId xmlns:p14="http://schemas.microsoft.com/office/powerpoint/2010/main" val="18051788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F9D7D5-AB92-4A40-B4B8-01770603E10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2382"/>
            <a:ext cx="9144000" cy="5148863"/>
          </a:xfrm>
          <a:prstGeom prst="rect">
            <a:avLst/>
          </a:prstGeom>
        </p:spPr>
      </p:pic>
    </p:spTree>
    <p:extLst>
      <p:ext uri="{BB962C8B-B14F-4D97-AF65-F5344CB8AC3E}">
        <p14:creationId xmlns:p14="http://schemas.microsoft.com/office/powerpoint/2010/main" val="27102955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315076-DBA1-D5C5-A31A-634B8301EF0C}"/>
              </a:ext>
            </a:extLst>
          </p:cNvPr>
          <p:cNvSpPr/>
          <p:nvPr/>
        </p:nvSpPr>
        <p:spPr>
          <a:xfrm>
            <a:off x="0" y="2586831"/>
            <a:ext cx="9129925" cy="461665"/>
          </a:xfrm>
          <a:prstGeom prst="rect">
            <a:avLst/>
          </a:prstGeom>
        </p:spPr>
        <p:txBody>
          <a:bodyPr wrap="square">
            <a:spAutoFit/>
          </a:bodyPr>
          <a:lstStyle/>
          <a:p>
            <a:pPr algn="ctr"/>
            <a:r>
              <a:rPr lang="en-US" spc="600">
                <a:solidFill>
                  <a:srgbClr val="FFC82C"/>
                </a:solidFill>
                <a:latin typeface="Corporate A Medium" panose="02000503080000020004" pitchFamily="2" charset="0"/>
              </a:rPr>
              <a:t>Lung Cancers</a:t>
            </a:r>
          </a:p>
        </p:txBody>
      </p:sp>
      <p:sp>
        <p:nvSpPr>
          <p:cNvPr id="3" name="Rectangle 2">
            <a:extLst>
              <a:ext uri="{FF2B5EF4-FFF2-40B4-BE49-F238E27FC236}">
                <a16:creationId xmlns:a16="http://schemas.microsoft.com/office/drawing/2014/main" id="{1FE53E99-9D97-9543-891B-6D21CCF7E15F}"/>
              </a:ext>
            </a:extLst>
          </p:cNvPr>
          <p:cNvSpPr/>
          <p:nvPr/>
        </p:nvSpPr>
        <p:spPr>
          <a:xfrm>
            <a:off x="14075" y="3073896"/>
            <a:ext cx="9129925" cy="338554"/>
          </a:xfrm>
          <a:prstGeom prst="rect">
            <a:avLst/>
          </a:prstGeom>
        </p:spPr>
        <p:txBody>
          <a:bodyPr wrap="square">
            <a:spAutoFit/>
          </a:bodyPr>
          <a:lstStyle/>
          <a:p>
            <a:pPr algn="ctr"/>
            <a:r>
              <a:rPr lang="en-US" sz="1600">
                <a:solidFill>
                  <a:schemeClr val="bg1"/>
                </a:solidFill>
                <a:latin typeface="Corporate S Demi" panose="02020500000000000000" pitchFamily="18" charset="0"/>
              </a:rPr>
              <a:t>Thursday, January 18</a:t>
            </a:r>
            <a:r>
              <a:rPr lang="en-US" sz="1600" baseline="30000">
                <a:solidFill>
                  <a:schemeClr val="bg1"/>
                </a:solidFill>
                <a:latin typeface="Corporate S Demi" panose="02020500000000000000" pitchFamily="18" charset="0"/>
              </a:rPr>
              <a:t>th</a:t>
            </a:r>
            <a:r>
              <a:rPr lang="en-US" sz="1600">
                <a:solidFill>
                  <a:schemeClr val="bg1"/>
                </a:solidFill>
                <a:latin typeface="Corporate S Demi" panose="02020500000000000000" pitchFamily="18" charset="0"/>
              </a:rPr>
              <a:t>, 2024</a:t>
            </a:r>
          </a:p>
        </p:txBody>
      </p:sp>
    </p:spTree>
    <p:extLst>
      <p:ext uri="{BB962C8B-B14F-4D97-AF65-F5344CB8AC3E}">
        <p14:creationId xmlns:p14="http://schemas.microsoft.com/office/powerpoint/2010/main" val="6840966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798064"/>
            <a:ext cx="6400800" cy="2204975"/>
          </a:xfrm>
        </p:spPr>
        <p:txBody>
          <a:bodyPr/>
          <a:lstStyle/>
          <a:p>
            <a:r>
              <a:rPr lang="en-US" b="1">
                <a:solidFill>
                  <a:srgbClr val="002E51"/>
                </a:solidFill>
              </a:rPr>
              <a:t>Divya M. Gupta, MD</a:t>
            </a:r>
          </a:p>
          <a:p>
            <a:r>
              <a:rPr lang="en-US">
                <a:solidFill>
                  <a:srgbClr val="002E51"/>
                </a:solidFill>
              </a:rPr>
              <a:t>Assistant Professor of Medicine</a:t>
            </a:r>
          </a:p>
          <a:p>
            <a:r>
              <a:rPr lang="en-US">
                <a:solidFill>
                  <a:srgbClr val="002E51"/>
                </a:solidFill>
              </a:rPr>
              <a:t>Northwestern University</a:t>
            </a:r>
          </a:p>
          <a:p>
            <a:r>
              <a:rPr lang="en-US">
                <a:solidFill>
                  <a:srgbClr val="002E51"/>
                </a:solidFill>
              </a:rPr>
              <a:t>Chicago, IL</a:t>
            </a:r>
          </a:p>
        </p:txBody>
      </p:sp>
      <p:sp>
        <p:nvSpPr>
          <p:cNvPr id="4" name="Title 3"/>
          <p:cNvSpPr>
            <a:spLocks noGrp="1"/>
          </p:cNvSpPr>
          <p:nvPr>
            <p:ph type="title"/>
          </p:nvPr>
        </p:nvSpPr>
        <p:spPr>
          <a:xfrm>
            <a:off x="0" y="127465"/>
            <a:ext cx="9144000" cy="786936"/>
          </a:xfrm>
        </p:spPr>
        <p:txBody>
          <a:bodyPr/>
          <a:lstStyle/>
          <a:p>
            <a:r>
              <a:rPr lang="en-US" b="1">
                <a:solidFill>
                  <a:srgbClr val="002E51"/>
                </a:solidFill>
              </a:rPr>
              <a:t>Treatment Crossroad: Neoadjuvant and Adjuvant IO Therapy in NSCLC</a:t>
            </a:r>
          </a:p>
        </p:txBody>
      </p:sp>
    </p:spTree>
    <p:extLst>
      <p:ext uri="{BB962C8B-B14F-4D97-AF65-F5344CB8AC3E}">
        <p14:creationId xmlns:p14="http://schemas.microsoft.com/office/powerpoint/2010/main" val="20093982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sz="2800" b="1"/>
              <a:t>Background</a:t>
            </a:r>
          </a:p>
        </p:txBody>
      </p:sp>
      <p:sp>
        <p:nvSpPr>
          <p:cNvPr id="5" name="Subtitle 1">
            <a:extLst>
              <a:ext uri="{FF2B5EF4-FFF2-40B4-BE49-F238E27FC236}">
                <a16:creationId xmlns:a16="http://schemas.microsoft.com/office/drawing/2014/main" id="{4C7BB21B-13E9-42C5-A5B8-7BA5E7829621}"/>
              </a:ext>
            </a:extLst>
          </p:cNvPr>
          <p:cNvSpPr>
            <a:spLocks noGrp="1"/>
          </p:cNvSpPr>
          <p:nvPr>
            <p:ph type="subTitle" idx="1"/>
          </p:nvPr>
        </p:nvSpPr>
        <p:spPr>
          <a:xfrm>
            <a:off x="230521" y="837560"/>
            <a:ext cx="8636854" cy="3404027"/>
          </a:xfrm>
        </p:spPr>
        <p:txBody>
          <a:bodyPr/>
          <a:lstStyle/>
          <a:p>
            <a:pPr marL="342900" indent="-342900" algn="l">
              <a:buFont typeface="Arial" panose="020B0604020202020204" pitchFamily="34" charset="0"/>
              <a:buChar char="•"/>
            </a:pPr>
            <a:r>
              <a:rPr lang="en-US" sz="2200">
                <a:solidFill>
                  <a:srgbClr val="002E51"/>
                </a:solidFill>
              </a:rPr>
              <a:t>Surgery remains the primary curative-intent treatment for eligible patients with early-stage NSCLC</a:t>
            </a:r>
          </a:p>
          <a:p>
            <a:pPr marL="342900" indent="-342900" algn="l">
              <a:buFont typeface="Arial" panose="020B0604020202020204" pitchFamily="34" charset="0"/>
              <a:buChar char="•"/>
            </a:pPr>
            <a:r>
              <a:rPr lang="en-US" sz="2200">
                <a:solidFill>
                  <a:srgbClr val="002E51"/>
                </a:solidFill>
              </a:rPr>
              <a:t>Recent phase 3 trials have demonstrated the clinical benefit of immune checkpoint inhibitor (ICI) in the neoadjuvant and adjuvant </a:t>
            </a:r>
            <a:r>
              <a:rPr lang="en-US" sz="2200" err="1">
                <a:solidFill>
                  <a:srgbClr val="002E51"/>
                </a:solidFill>
              </a:rPr>
              <a:t>resectable</a:t>
            </a:r>
            <a:r>
              <a:rPr lang="en-US" sz="2200">
                <a:solidFill>
                  <a:srgbClr val="002E51"/>
                </a:solidFill>
              </a:rPr>
              <a:t> NSCLC setting</a:t>
            </a:r>
          </a:p>
          <a:p>
            <a:pPr marL="342900" indent="-342900" algn="l">
              <a:buFont typeface="Arial" panose="020B0604020202020204" pitchFamily="34" charset="0"/>
              <a:buChar char="•"/>
            </a:pPr>
            <a:r>
              <a:rPr lang="en-US" sz="2200">
                <a:solidFill>
                  <a:srgbClr val="002E51"/>
                </a:solidFill>
              </a:rPr>
              <a:t>As a result, various ICI therapies have received approvals for use as a component of either neoadjuvant or adjuvant treatment regimens</a:t>
            </a:r>
          </a:p>
        </p:txBody>
      </p:sp>
    </p:spTree>
    <p:extLst>
      <p:ext uri="{BB962C8B-B14F-4D97-AF65-F5344CB8AC3E}">
        <p14:creationId xmlns:p14="http://schemas.microsoft.com/office/powerpoint/2010/main" val="17118988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944062" y="3755571"/>
            <a:ext cx="5182882" cy="529531"/>
          </a:xfrm>
          <a:ln w="19050">
            <a:solidFill>
              <a:schemeClr val="accent2"/>
            </a:solidFill>
          </a:ln>
        </p:spPr>
        <p:txBody>
          <a:bodyPr/>
          <a:lstStyle/>
          <a:p>
            <a:r>
              <a:rPr lang="en-US" sz="1400">
                <a:solidFill>
                  <a:srgbClr val="002E51"/>
                </a:solidFill>
              </a:rPr>
              <a:t>37% Stage IB/II, 63% Stage IIII</a:t>
            </a:r>
          </a:p>
          <a:p>
            <a:r>
              <a:rPr lang="en-US" sz="1400">
                <a:solidFill>
                  <a:srgbClr val="002E51"/>
                </a:solidFill>
              </a:rPr>
              <a:t>50% PD-L1 &gt;1%; No EGFR/ALK</a:t>
            </a:r>
          </a:p>
        </p:txBody>
      </p:sp>
      <p:sp>
        <p:nvSpPr>
          <p:cNvPr id="4" name="Title 3"/>
          <p:cNvSpPr>
            <a:spLocks noGrp="1"/>
          </p:cNvSpPr>
          <p:nvPr>
            <p:ph type="title"/>
          </p:nvPr>
        </p:nvSpPr>
        <p:spPr>
          <a:xfrm>
            <a:off x="0" y="127465"/>
            <a:ext cx="9144000" cy="807256"/>
          </a:xfrm>
        </p:spPr>
        <p:txBody>
          <a:bodyPr/>
          <a:lstStyle/>
          <a:p>
            <a:r>
              <a:rPr lang="en-US" sz="2800" b="1"/>
              <a:t>Neoadjuvant ICI - </a:t>
            </a:r>
            <a:r>
              <a:rPr lang="en-US" sz="2800" b="1" err="1"/>
              <a:t>CheckMate</a:t>
            </a:r>
            <a:r>
              <a:rPr lang="en-US" sz="2800" b="1"/>
              <a:t> 816</a:t>
            </a:r>
          </a:p>
        </p:txBody>
      </p:sp>
      <p:sp>
        <p:nvSpPr>
          <p:cNvPr id="6" name="TextBox 5">
            <a:extLst>
              <a:ext uri="{FF2B5EF4-FFF2-40B4-BE49-F238E27FC236}">
                <a16:creationId xmlns:a16="http://schemas.microsoft.com/office/drawing/2014/main" id="{0FF859D8-5EFC-42F7-B2E0-3E416378E415}"/>
              </a:ext>
            </a:extLst>
          </p:cNvPr>
          <p:cNvSpPr txBox="1"/>
          <p:nvPr/>
        </p:nvSpPr>
        <p:spPr>
          <a:xfrm>
            <a:off x="-142154" y="4417368"/>
            <a:ext cx="5136776" cy="215444"/>
          </a:xfrm>
          <a:prstGeom prst="rect">
            <a:avLst/>
          </a:prstGeom>
          <a:noFill/>
        </p:spPr>
        <p:txBody>
          <a:bodyPr wrap="square">
            <a:spAutoFit/>
          </a:bodyPr>
          <a:lstStyle/>
          <a:p>
            <a:r>
              <a:rPr lang="pt-BR" sz="800" b="0" i="0" u="none" strike="noStrike" baseline="0">
                <a:solidFill>
                  <a:srgbClr val="000000"/>
                </a:solidFill>
                <a:latin typeface="Arial" panose="020B0604020202020204" pitchFamily="34" charset="0"/>
              </a:rPr>
              <a:t>Spicer ASCO 2021 abstr: 8503, Forde NEJM</a:t>
            </a:r>
            <a:endParaRPr lang="en-US" sz="800"/>
          </a:p>
        </p:txBody>
      </p:sp>
      <p:pic>
        <p:nvPicPr>
          <p:cNvPr id="5" name="Picture 4">
            <a:extLst>
              <a:ext uri="{FF2B5EF4-FFF2-40B4-BE49-F238E27FC236}">
                <a16:creationId xmlns:a16="http://schemas.microsoft.com/office/drawing/2014/main" id="{B0D450BC-28CA-4D29-8CB4-2ABA1EF3BE28}"/>
              </a:ext>
            </a:extLst>
          </p:cNvPr>
          <p:cNvPicPr>
            <a:picLocks noChangeAspect="1"/>
          </p:cNvPicPr>
          <p:nvPr/>
        </p:nvPicPr>
        <p:blipFill rotWithShape="1">
          <a:blip r:embed="rId3"/>
          <a:srcRect l="1160"/>
          <a:stretch/>
        </p:blipFill>
        <p:spPr>
          <a:xfrm>
            <a:off x="987881" y="664323"/>
            <a:ext cx="7011587" cy="3050427"/>
          </a:xfrm>
          <a:prstGeom prst="rect">
            <a:avLst/>
          </a:prstGeom>
        </p:spPr>
      </p:pic>
      <p:sp>
        <p:nvSpPr>
          <p:cNvPr id="8" name="Rectangle 7">
            <a:extLst>
              <a:ext uri="{FF2B5EF4-FFF2-40B4-BE49-F238E27FC236}">
                <a16:creationId xmlns:a16="http://schemas.microsoft.com/office/drawing/2014/main" id="{E2FBD146-AC80-4193-8EDC-539709C03F0A}"/>
              </a:ext>
            </a:extLst>
          </p:cNvPr>
          <p:cNvSpPr/>
          <p:nvPr/>
        </p:nvSpPr>
        <p:spPr bwMode="auto">
          <a:xfrm>
            <a:off x="4994622" y="604157"/>
            <a:ext cx="2573671" cy="2590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12731560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sz="2800" b="1"/>
              <a:t>Efficacy outcomes in patients with tumor PD-L1 &lt;1%</a:t>
            </a:r>
          </a:p>
        </p:txBody>
      </p:sp>
      <p:sp>
        <p:nvSpPr>
          <p:cNvPr id="5" name="TextBox 4">
            <a:extLst>
              <a:ext uri="{FF2B5EF4-FFF2-40B4-BE49-F238E27FC236}">
                <a16:creationId xmlns:a16="http://schemas.microsoft.com/office/drawing/2014/main" id="{D32482D4-962C-40EE-B7A2-F18B87388F68}"/>
              </a:ext>
            </a:extLst>
          </p:cNvPr>
          <p:cNvSpPr txBox="1"/>
          <p:nvPr/>
        </p:nvSpPr>
        <p:spPr>
          <a:xfrm>
            <a:off x="-119102" y="4417368"/>
            <a:ext cx="5136776" cy="215444"/>
          </a:xfrm>
          <a:prstGeom prst="rect">
            <a:avLst/>
          </a:prstGeom>
          <a:noFill/>
        </p:spPr>
        <p:txBody>
          <a:bodyPr wrap="square">
            <a:spAutoFit/>
          </a:bodyPr>
          <a:lstStyle/>
          <a:p>
            <a:r>
              <a:rPr lang="en-US" sz="800" err="1">
                <a:solidFill>
                  <a:srgbClr val="000000"/>
                </a:solidFill>
                <a:latin typeface="Arial" panose="020B0604020202020204" pitchFamily="34" charset="0"/>
              </a:rPr>
              <a:t>Provencio</a:t>
            </a:r>
            <a:r>
              <a:rPr lang="en-US" sz="800">
                <a:solidFill>
                  <a:srgbClr val="000000"/>
                </a:solidFill>
                <a:latin typeface="Arial" panose="020B0604020202020204" pitchFamily="34" charset="0"/>
              </a:rPr>
              <a:t> ESMO 2023</a:t>
            </a:r>
            <a:endParaRPr lang="en-US"/>
          </a:p>
        </p:txBody>
      </p:sp>
      <p:pic>
        <p:nvPicPr>
          <p:cNvPr id="8" name="Picture 7">
            <a:extLst>
              <a:ext uri="{FF2B5EF4-FFF2-40B4-BE49-F238E27FC236}">
                <a16:creationId xmlns:a16="http://schemas.microsoft.com/office/drawing/2014/main" id="{54C0A38C-CB17-46DE-89B1-648D39D069D8}"/>
              </a:ext>
            </a:extLst>
          </p:cNvPr>
          <p:cNvPicPr>
            <a:picLocks noChangeAspect="1"/>
          </p:cNvPicPr>
          <p:nvPr/>
        </p:nvPicPr>
        <p:blipFill>
          <a:blip r:embed="rId3"/>
          <a:stretch>
            <a:fillRect/>
          </a:stretch>
        </p:blipFill>
        <p:spPr>
          <a:xfrm>
            <a:off x="318129" y="791936"/>
            <a:ext cx="8414672" cy="3309450"/>
          </a:xfrm>
          <a:prstGeom prst="rect">
            <a:avLst/>
          </a:prstGeom>
        </p:spPr>
      </p:pic>
    </p:spTree>
    <p:extLst>
      <p:ext uri="{BB962C8B-B14F-4D97-AF65-F5344CB8AC3E}">
        <p14:creationId xmlns:p14="http://schemas.microsoft.com/office/powerpoint/2010/main" val="20997012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sz="2800" b="1"/>
              <a:t>Efficacy outcomes in patients with tumor PD-L1 ≥1%</a:t>
            </a:r>
          </a:p>
        </p:txBody>
      </p:sp>
      <p:sp>
        <p:nvSpPr>
          <p:cNvPr id="6" name="TextBox 5">
            <a:extLst>
              <a:ext uri="{FF2B5EF4-FFF2-40B4-BE49-F238E27FC236}">
                <a16:creationId xmlns:a16="http://schemas.microsoft.com/office/drawing/2014/main" id="{3750211A-2773-43CD-8178-AC9ED74D3ECF}"/>
              </a:ext>
            </a:extLst>
          </p:cNvPr>
          <p:cNvSpPr txBox="1"/>
          <p:nvPr/>
        </p:nvSpPr>
        <p:spPr>
          <a:xfrm>
            <a:off x="-119102" y="4417368"/>
            <a:ext cx="5136776" cy="215444"/>
          </a:xfrm>
          <a:prstGeom prst="rect">
            <a:avLst/>
          </a:prstGeom>
          <a:noFill/>
        </p:spPr>
        <p:txBody>
          <a:bodyPr wrap="square">
            <a:spAutoFit/>
          </a:bodyPr>
          <a:lstStyle/>
          <a:p>
            <a:r>
              <a:rPr lang="en-US" sz="800" err="1">
                <a:solidFill>
                  <a:srgbClr val="000000"/>
                </a:solidFill>
                <a:latin typeface="Arial" panose="020B0604020202020204" pitchFamily="34" charset="0"/>
              </a:rPr>
              <a:t>Provencio</a:t>
            </a:r>
            <a:r>
              <a:rPr lang="en-US" sz="800">
                <a:solidFill>
                  <a:srgbClr val="000000"/>
                </a:solidFill>
                <a:latin typeface="Arial" panose="020B0604020202020204" pitchFamily="34" charset="0"/>
              </a:rPr>
              <a:t> ESMO 2023</a:t>
            </a:r>
            <a:endParaRPr lang="en-US"/>
          </a:p>
        </p:txBody>
      </p:sp>
      <p:pic>
        <p:nvPicPr>
          <p:cNvPr id="3" name="Picture 2">
            <a:extLst>
              <a:ext uri="{FF2B5EF4-FFF2-40B4-BE49-F238E27FC236}">
                <a16:creationId xmlns:a16="http://schemas.microsoft.com/office/drawing/2014/main" id="{9B2FF894-FEE9-4383-9F7A-FAB3FEBA3A8C}"/>
              </a:ext>
            </a:extLst>
          </p:cNvPr>
          <p:cNvPicPr>
            <a:picLocks noChangeAspect="1"/>
          </p:cNvPicPr>
          <p:nvPr/>
        </p:nvPicPr>
        <p:blipFill>
          <a:blip r:embed="rId3"/>
          <a:stretch>
            <a:fillRect/>
          </a:stretch>
        </p:blipFill>
        <p:spPr>
          <a:xfrm>
            <a:off x="454314" y="840921"/>
            <a:ext cx="8030840" cy="3295391"/>
          </a:xfrm>
          <a:prstGeom prst="rect">
            <a:avLst/>
          </a:prstGeom>
        </p:spPr>
      </p:pic>
    </p:spTree>
    <p:extLst>
      <p:ext uri="{BB962C8B-B14F-4D97-AF65-F5344CB8AC3E}">
        <p14:creationId xmlns:p14="http://schemas.microsoft.com/office/powerpoint/2010/main" val="21262409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sz="2800" b="1"/>
              <a:t>Adjuvant ICI - </a:t>
            </a:r>
            <a:r>
              <a:rPr lang="en-US" sz="2800" b="1" err="1"/>
              <a:t>IMpower</a:t>
            </a:r>
            <a:r>
              <a:rPr lang="en-US" sz="2800" b="1"/>
              <a:t> 010</a:t>
            </a:r>
          </a:p>
        </p:txBody>
      </p:sp>
      <p:pic>
        <p:nvPicPr>
          <p:cNvPr id="5" name="Picture 2">
            <a:extLst>
              <a:ext uri="{FF2B5EF4-FFF2-40B4-BE49-F238E27FC236}">
                <a16:creationId xmlns:a16="http://schemas.microsoft.com/office/drawing/2014/main" id="{0230D1ED-3F23-48C1-964A-BA259B3D2F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747422" y="590410"/>
            <a:ext cx="7626075" cy="3138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ubtitle 1">
            <a:extLst>
              <a:ext uri="{FF2B5EF4-FFF2-40B4-BE49-F238E27FC236}">
                <a16:creationId xmlns:a16="http://schemas.microsoft.com/office/drawing/2014/main" id="{935959EF-64FA-4261-99CC-2A93954FED7D}"/>
              </a:ext>
            </a:extLst>
          </p:cNvPr>
          <p:cNvSpPr>
            <a:spLocks noGrp="1"/>
          </p:cNvSpPr>
          <p:nvPr>
            <p:ph type="subTitle" idx="1"/>
          </p:nvPr>
        </p:nvSpPr>
        <p:spPr>
          <a:xfrm>
            <a:off x="1636433" y="3805117"/>
            <a:ext cx="5766867" cy="536295"/>
          </a:xfrm>
          <a:ln w="19050">
            <a:solidFill>
              <a:schemeClr val="accent2"/>
            </a:solidFill>
          </a:ln>
        </p:spPr>
        <p:txBody>
          <a:bodyPr/>
          <a:lstStyle/>
          <a:p>
            <a:r>
              <a:rPr lang="en-US" sz="1400">
                <a:solidFill>
                  <a:srgbClr val="002E51"/>
                </a:solidFill>
              </a:rPr>
              <a:t>55% PD-L1 &gt;1%</a:t>
            </a:r>
          </a:p>
          <a:p>
            <a:r>
              <a:rPr lang="en-US" sz="1400">
                <a:solidFill>
                  <a:srgbClr val="002E51"/>
                </a:solidFill>
              </a:rPr>
              <a:t>15% had known driver mutation</a:t>
            </a:r>
          </a:p>
        </p:txBody>
      </p:sp>
      <p:sp>
        <p:nvSpPr>
          <p:cNvPr id="7" name="TextBox 6">
            <a:extLst>
              <a:ext uri="{FF2B5EF4-FFF2-40B4-BE49-F238E27FC236}">
                <a16:creationId xmlns:a16="http://schemas.microsoft.com/office/drawing/2014/main" id="{AC9D33DD-272B-4B36-B0E3-32E16FFED720}"/>
              </a:ext>
            </a:extLst>
          </p:cNvPr>
          <p:cNvSpPr txBox="1"/>
          <p:nvPr/>
        </p:nvSpPr>
        <p:spPr>
          <a:xfrm>
            <a:off x="-119102" y="4417368"/>
            <a:ext cx="5136776" cy="215444"/>
          </a:xfrm>
          <a:prstGeom prst="rect">
            <a:avLst/>
          </a:prstGeom>
          <a:noFill/>
        </p:spPr>
        <p:txBody>
          <a:bodyPr wrap="square">
            <a:spAutoFit/>
          </a:bodyPr>
          <a:lstStyle/>
          <a:p>
            <a:r>
              <a:rPr lang="en-US" sz="800" b="0" i="0" u="none" strike="noStrike" baseline="0" err="1">
                <a:solidFill>
                  <a:srgbClr val="000000"/>
                </a:solidFill>
                <a:latin typeface="Arial" panose="020B0604020202020204" pitchFamily="34" charset="0"/>
              </a:rPr>
              <a:t>WakeleeASCO</a:t>
            </a:r>
            <a:r>
              <a:rPr lang="en-US" sz="800" b="0" i="0" u="none" strike="noStrike" baseline="0">
                <a:solidFill>
                  <a:srgbClr val="000000"/>
                </a:solidFill>
                <a:latin typeface="Arial" panose="020B0604020202020204" pitchFamily="34" charset="0"/>
              </a:rPr>
              <a:t> 2021, abstr8500:IMpower010 Interim Analysis; </a:t>
            </a:r>
            <a:r>
              <a:rPr lang="en-US" sz="800" b="0" i="0" u="none" strike="noStrike" baseline="0" err="1">
                <a:solidFill>
                  <a:srgbClr val="000000"/>
                </a:solidFill>
                <a:latin typeface="Arial" panose="020B0604020202020204" pitchFamily="34" charset="0"/>
              </a:rPr>
              <a:t>FelipLancet</a:t>
            </a:r>
            <a:r>
              <a:rPr lang="en-US" sz="800" b="0" i="0" u="none" strike="noStrike" baseline="0">
                <a:solidFill>
                  <a:srgbClr val="000000"/>
                </a:solidFill>
                <a:latin typeface="Arial" panose="020B0604020202020204" pitchFamily="34" charset="0"/>
              </a:rPr>
              <a:t> 2021, </a:t>
            </a:r>
            <a:r>
              <a:rPr lang="en-US" sz="800" b="0" i="0" u="none" strike="noStrike" baseline="0" err="1">
                <a:solidFill>
                  <a:srgbClr val="000000"/>
                </a:solidFill>
                <a:latin typeface="Arial" panose="020B0604020202020204" pitchFamily="34" charset="0"/>
              </a:rPr>
              <a:t>FelipIASLC</a:t>
            </a:r>
            <a:r>
              <a:rPr lang="en-US" sz="800" b="0" i="0" u="none" strike="noStrike" baseline="0">
                <a:solidFill>
                  <a:srgbClr val="000000"/>
                </a:solidFill>
                <a:latin typeface="Arial" panose="020B0604020202020204" pitchFamily="34" charset="0"/>
              </a:rPr>
              <a:t> WCLC 2022 </a:t>
            </a:r>
            <a:endParaRPr lang="en-US"/>
          </a:p>
        </p:txBody>
      </p:sp>
    </p:spTree>
    <p:extLst>
      <p:ext uri="{BB962C8B-B14F-4D97-AF65-F5344CB8AC3E}">
        <p14:creationId xmlns:p14="http://schemas.microsoft.com/office/powerpoint/2010/main" val="41492324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sz="2800" b="1" err="1"/>
              <a:t>IMpower</a:t>
            </a:r>
            <a:r>
              <a:rPr lang="en-US" sz="2800" b="1"/>
              <a:t> 010 DFS Results</a:t>
            </a:r>
          </a:p>
        </p:txBody>
      </p:sp>
      <p:sp>
        <p:nvSpPr>
          <p:cNvPr id="6" name="TextBox 5">
            <a:extLst>
              <a:ext uri="{FF2B5EF4-FFF2-40B4-BE49-F238E27FC236}">
                <a16:creationId xmlns:a16="http://schemas.microsoft.com/office/drawing/2014/main" id="{4E6FDD71-0030-48C0-BCE4-50EDBD41329B}"/>
              </a:ext>
            </a:extLst>
          </p:cNvPr>
          <p:cNvSpPr txBox="1"/>
          <p:nvPr/>
        </p:nvSpPr>
        <p:spPr>
          <a:xfrm>
            <a:off x="-124865" y="4280130"/>
            <a:ext cx="4606578" cy="338554"/>
          </a:xfrm>
          <a:prstGeom prst="rect">
            <a:avLst/>
          </a:prstGeom>
          <a:noFill/>
        </p:spPr>
        <p:txBody>
          <a:bodyPr wrap="square">
            <a:spAutoFit/>
          </a:bodyPr>
          <a:lstStyle/>
          <a:p>
            <a:pPr algn="l"/>
            <a:endParaRPr lang="en-US" sz="800" b="0" i="0" u="none" strike="noStrike" baseline="0">
              <a:solidFill>
                <a:srgbClr val="000000"/>
              </a:solidFill>
              <a:latin typeface="Arial" panose="020B0604020202020204" pitchFamily="34" charset="0"/>
            </a:endParaRPr>
          </a:p>
          <a:p>
            <a:r>
              <a:rPr lang="pt-BR" sz="800" b="0" i="0" u="none" strike="noStrike" baseline="0">
                <a:latin typeface="Arial" panose="020B0604020202020204" pitchFamily="34" charset="0"/>
              </a:rPr>
              <a:t>Wakelee ASCO 2021 abstr8500; Felip Lancet 2021</a:t>
            </a:r>
            <a:endParaRPr lang="en-US" sz="800"/>
          </a:p>
        </p:txBody>
      </p:sp>
      <p:pic>
        <p:nvPicPr>
          <p:cNvPr id="5" name="Picture 4">
            <a:extLst>
              <a:ext uri="{FF2B5EF4-FFF2-40B4-BE49-F238E27FC236}">
                <a16:creationId xmlns:a16="http://schemas.microsoft.com/office/drawing/2014/main" id="{33BD6B14-C47B-4670-950C-EE4F41105F2F}"/>
              </a:ext>
            </a:extLst>
          </p:cNvPr>
          <p:cNvPicPr>
            <a:picLocks noChangeAspect="1"/>
          </p:cNvPicPr>
          <p:nvPr/>
        </p:nvPicPr>
        <p:blipFill>
          <a:blip r:embed="rId3"/>
          <a:stretch>
            <a:fillRect/>
          </a:stretch>
        </p:blipFill>
        <p:spPr>
          <a:xfrm>
            <a:off x="1330778" y="630233"/>
            <a:ext cx="6351815" cy="3654910"/>
          </a:xfrm>
          <a:prstGeom prst="rect">
            <a:avLst/>
          </a:prstGeom>
        </p:spPr>
      </p:pic>
    </p:spTree>
    <p:extLst>
      <p:ext uri="{BB962C8B-B14F-4D97-AF65-F5344CB8AC3E}">
        <p14:creationId xmlns:p14="http://schemas.microsoft.com/office/powerpoint/2010/main" val="39092233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sz="2800" b="1" err="1"/>
              <a:t>IMpower</a:t>
            </a:r>
            <a:r>
              <a:rPr lang="en-US" sz="2800" b="1"/>
              <a:t> 010 Overall Survival (selected subsets)</a:t>
            </a:r>
          </a:p>
        </p:txBody>
      </p:sp>
      <p:sp>
        <p:nvSpPr>
          <p:cNvPr id="3" name="Subtitle 2">
            <a:extLst>
              <a:ext uri="{FF2B5EF4-FFF2-40B4-BE49-F238E27FC236}">
                <a16:creationId xmlns:a16="http://schemas.microsoft.com/office/drawing/2014/main" id="{0B0D591C-73DA-4D19-9D21-8A9A32BDD1A9}"/>
              </a:ext>
            </a:extLst>
          </p:cNvPr>
          <p:cNvSpPr>
            <a:spLocks noGrp="1"/>
          </p:cNvSpPr>
          <p:nvPr>
            <p:ph type="subTitle" idx="1"/>
          </p:nvPr>
        </p:nvSpPr>
        <p:spPr/>
        <p:txBody>
          <a:bodyPr/>
          <a:lstStyle/>
          <a:p>
            <a:endParaRPr lang="en-US"/>
          </a:p>
        </p:txBody>
      </p:sp>
      <p:pic>
        <p:nvPicPr>
          <p:cNvPr id="515" name="Picture 514">
            <a:extLst>
              <a:ext uri="{FF2B5EF4-FFF2-40B4-BE49-F238E27FC236}">
                <a16:creationId xmlns:a16="http://schemas.microsoft.com/office/drawing/2014/main" id="{1934140B-D0B0-4AFA-9B57-4EA05F1EA25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207" t="11567"/>
          <a:stretch/>
        </p:blipFill>
        <p:spPr>
          <a:xfrm>
            <a:off x="61471" y="737668"/>
            <a:ext cx="8945840" cy="3242661"/>
          </a:xfrm>
          <a:prstGeom prst="rect">
            <a:avLst/>
          </a:prstGeom>
        </p:spPr>
      </p:pic>
      <p:sp>
        <p:nvSpPr>
          <p:cNvPr id="6" name="TextBox 5">
            <a:extLst>
              <a:ext uri="{FF2B5EF4-FFF2-40B4-BE49-F238E27FC236}">
                <a16:creationId xmlns:a16="http://schemas.microsoft.com/office/drawing/2014/main" id="{260DCE1B-D1A6-4A2A-816A-094A5AC09D39}"/>
              </a:ext>
            </a:extLst>
          </p:cNvPr>
          <p:cNvSpPr txBox="1"/>
          <p:nvPr/>
        </p:nvSpPr>
        <p:spPr>
          <a:xfrm>
            <a:off x="-125975" y="4418133"/>
            <a:ext cx="4606578" cy="215444"/>
          </a:xfrm>
          <a:prstGeom prst="rect">
            <a:avLst/>
          </a:prstGeom>
          <a:noFill/>
        </p:spPr>
        <p:txBody>
          <a:bodyPr wrap="square">
            <a:spAutoFit/>
          </a:bodyPr>
          <a:lstStyle/>
          <a:p>
            <a:r>
              <a:rPr lang="en-US" sz="800" b="0" i="0" u="none" strike="noStrike" baseline="0" err="1">
                <a:solidFill>
                  <a:srgbClr val="000000"/>
                </a:solidFill>
                <a:latin typeface="Arial" panose="020B0604020202020204" pitchFamily="34" charset="0"/>
              </a:rPr>
              <a:t>FelipIASLC</a:t>
            </a:r>
            <a:r>
              <a:rPr lang="en-US" sz="800" b="0" i="0" u="none" strike="noStrike" baseline="0">
                <a:solidFill>
                  <a:srgbClr val="000000"/>
                </a:solidFill>
                <a:latin typeface="Arial" panose="020B0604020202020204" pitchFamily="34" charset="0"/>
              </a:rPr>
              <a:t> WCLC 2022 Presidential Plenary</a:t>
            </a:r>
            <a:endParaRPr lang="en-US"/>
          </a:p>
        </p:txBody>
      </p:sp>
    </p:spTree>
    <p:extLst>
      <p:ext uri="{BB962C8B-B14F-4D97-AF65-F5344CB8AC3E}">
        <p14:creationId xmlns:p14="http://schemas.microsoft.com/office/powerpoint/2010/main" val="42250524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30521" y="837560"/>
            <a:ext cx="8636854" cy="3404027"/>
          </a:xfrm>
        </p:spPr>
        <p:txBody>
          <a:bodyPr/>
          <a:lstStyle/>
          <a:p>
            <a:pPr marL="342900" indent="-342900" algn="l">
              <a:buFont typeface="Arial" panose="020B0604020202020204" pitchFamily="34" charset="0"/>
              <a:buChar char="•"/>
            </a:pPr>
            <a:r>
              <a:rPr lang="en-US" sz="2200">
                <a:solidFill>
                  <a:srgbClr val="002E51"/>
                </a:solidFill>
              </a:rPr>
              <a:t>Perioperative regimens could further improve long-term clinical outcomes by combining the benefits of neoadjuvant and adjuvant immunotherapy to prime anti-tumor immunity with neoadjuvant therapy, while the primary tumor and involved lymph nodes are present, and eradicate micro-metastases with adjuvant therapy</a:t>
            </a:r>
          </a:p>
          <a:p>
            <a:pPr marL="342900" indent="-342900" algn="l">
              <a:buFont typeface="Arial" panose="020B0604020202020204" pitchFamily="34" charset="0"/>
              <a:buChar char="•"/>
            </a:pPr>
            <a:r>
              <a:rPr lang="en-US" sz="2200">
                <a:solidFill>
                  <a:srgbClr val="002E51"/>
                </a:solidFill>
              </a:rPr>
              <a:t>AEGEAN is a phase 3, randomized, double-blind, placebo-controlled study evaluating perioperative durvalumab + neoadjuvant chemotherapy in patients with </a:t>
            </a:r>
            <a:r>
              <a:rPr lang="en-US" sz="2200" err="1">
                <a:solidFill>
                  <a:srgbClr val="002E51"/>
                </a:solidFill>
              </a:rPr>
              <a:t>resectable</a:t>
            </a:r>
            <a:r>
              <a:rPr lang="en-US" sz="2200">
                <a:solidFill>
                  <a:srgbClr val="002E51"/>
                </a:solidFill>
              </a:rPr>
              <a:t> NSCLC</a:t>
            </a:r>
          </a:p>
        </p:txBody>
      </p:sp>
      <p:sp>
        <p:nvSpPr>
          <p:cNvPr id="4" name="Title 3"/>
          <p:cNvSpPr>
            <a:spLocks noGrp="1"/>
          </p:cNvSpPr>
          <p:nvPr>
            <p:ph type="title"/>
          </p:nvPr>
        </p:nvSpPr>
        <p:spPr>
          <a:xfrm>
            <a:off x="0" y="127465"/>
            <a:ext cx="9144000" cy="807256"/>
          </a:xfrm>
        </p:spPr>
        <p:txBody>
          <a:bodyPr/>
          <a:lstStyle/>
          <a:p>
            <a:r>
              <a:rPr lang="en-US" sz="2800" b="1"/>
              <a:t>Peri-operative ICI</a:t>
            </a:r>
          </a:p>
        </p:txBody>
      </p:sp>
    </p:spTree>
    <p:extLst>
      <p:ext uri="{BB962C8B-B14F-4D97-AF65-F5344CB8AC3E}">
        <p14:creationId xmlns:p14="http://schemas.microsoft.com/office/powerpoint/2010/main" val="3196233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9BB1F4D-133C-13AB-85EA-C2EE54362900}"/>
              </a:ext>
            </a:extLst>
          </p:cNvPr>
          <p:cNvSpPr>
            <a:spLocks noGrp="1"/>
          </p:cNvSpPr>
          <p:nvPr>
            <p:ph type="subTitle" idx="1"/>
          </p:nvPr>
        </p:nvSpPr>
        <p:spPr>
          <a:xfrm>
            <a:off x="372650" y="1981404"/>
            <a:ext cx="3479104" cy="1241822"/>
          </a:xfrm>
        </p:spPr>
        <p:txBody>
          <a:bodyPr>
            <a:noAutofit/>
          </a:bodyPr>
          <a:lstStyle/>
          <a:p>
            <a:pPr algn="l"/>
            <a:r>
              <a:rPr lang="en-US" sz="1500" b="1" i="1">
                <a:solidFill>
                  <a:srgbClr val="E6A513"/>
                </a:solidFill>
                <a:latin typeface="Arial" panose="020B0604020202020204" pitchFamily="34" charset="0"/>
                <a:cs typeface="Arial" panose="020B0604020202020204" pitchFamily="34" charset="0"/>
              </a:rPr>
              <a:t>2023 Events</a:t>
            </a:r>
            <a:endParaRPr lang="en-US" sz="1500" b="1" i="1">
              <a:solidFill>
                <a:srgbClr val="003767"/>
              </a:solidFill>
              <a:latin typeface="Arial" panose="020B0604020202020204" pitchFamily="34" charset="0"/>
              <a:cs typeface="Arial" panose="020B0604020202020204" pitchFamily="34" charset="0"/>
            </a:endParaRPr>
          </a:p>
          <a:p>
            <a:pPr algn="l">
              <a:lnSpc>
                <a:spcPct val="100000"/>
              </a:lnSpc>
              <a:spcBef>
                <a:spcPts val="300"/>
              </a:spcBef>
            </a:pPr>
            <a:r>
              <a:rPr lang="en-US" sz="1050" b="1">
                <a:solidFill>
                  <a:schemeClr val="bg1"/>
                </a:solidFill>
                <a:latin typeface="Arial" panose="020B0604020202020204" pitchFamily="34" charset="0"/>
                <a:cs typeface="Arial" panose="020B0604020202020204" pitchFamily="34" charset="0"/>
              </a:rPr>
              <a:t>Precision Medicine:</a:t>
            </a:r>
            <a:r>
              <a:rPr lang="en-US" sz="1050">
                <a:solidFill>
                  <a:schemeClr val="bg1"/>
                </a:solidFill>
                <a:latin typeface="Arial" panose="020B0604020202020204" pitchFamily="34" charset="0"/>
                <a:cs typeface="Arial" panose="020B0604020202020204" pitchFamily="34" charset="0"/>
              </a:rPr>
              <a:t> November 16, </a:t>
            </a:r>
            <a:br>
              <a:rPr lang="en-US" sz="1050">
                <a:solidFill>
                  <a:schemeClr val="bg1"/>
                </a:solidFill>
                <a:latin typeface="Arial" panose="020B0604020202020204" pitchFamily="34" charset="0"/>
                <a:cs typeface="Arial" panose="020B0604020202020204" pitchFamily="34" charset="0"/>
              </a:rPr>
            </a:br>
            <a:r>
              <a:rPr lang="en-US" sz="1050">
                <a:solidFill>
                  <a:schemeClr val="bg1"/>
                </a:solidFill>
                <a:latin typeface="Arial" panose="020B0604020202020204" pitchFamily="34" charset="0"/>
                <a:cs typeface="Arial" panose="020B0604020202020204" pitchFamily="34" charset="0"/>
              </a:rPr>
              <a:t>Washington, DC</a:t>
            </a:r>
          </a:p>
          <a:p>
            <a:pPr algn="l">
              <a:lnSpc>
                <a:spcPct val="100000"/>
              </a:lnSpc>
              <a:spcBef>
                <a:spcPts val="300"/>
              </a:spcBef>
            </a:pPr>
            <a:r>
              <a:rPr lang="en-US" sz="1050" b="1">
                <a:solidFill>
                  <a:schemeClr val="bg1"/>
                </a:solidFill>
                <a:latin typeface="Arial" panose="020B0604020202020204" pitchFamily="34" charset="0"/>
                <a:cs typeface="Arial" panose="020B0604020202020204" pitchFamily="34" charset="0"/>
              </a:rPr>
              <a:t>Breast: </a:t>
            </a:r>
            <a:r>
              <a:rPr lang="en-US" sz="1050">
                <a:solidFill>
                  <a:schemeClr val="bg1"/>
                </a:solidFill>
                <a:latin typeface="Arial" panose="020B0604020202020204" pitchFamily="34" charset="0"/>
                <a:cs typeface="Arial" panose="020B0604020202020204" pitchFamily="34" charset="0"/>
              </a:rPr>
              <a:t>December 4, San Antonio, TX</a:t>
            </a:r>
          </a:p>
          <a:p>
            <a:pPr algn="l"/>
            <a:br>
              <a:rPr lang="en-US" sz="1050">
                <a:solidFill>
                  <a:srgbClr val="E6A513"/>
                </a:solidFill>
                <a:latin typeface="Arial" panose="020B0604020202020204" pitchFamily="34" charset="0"/>
                <a:cs typeface="Arial" panose="020B0604020202020204" pitchFamily="34" charset="0"/>
              </a:rPr>
            </a:br>
            <a:endParaRPr lang="en-US" sz="1050">
              <a:latin typeface="Arial" panose="020B0604020202020204" pitchFamily="34" charset="0"/>
              <a:cs typeface="Arial" panose="020B0604020202020204" pitchFamily="34" charset="0"/>
            </a:endParaRPr>
          </a:p>
        </p:txBody>
      </p:sp>
      <p:sp>
        <p:nvSpPr>
          <p:cNvPr id="4" name="Subtitle 2">
            <a:extLst>
              <a:ext uri="{FF2B5EF4-FFF2-40B4-BE49-F238E27FC236}">
                <a16:creationId xmlns:a16="http://schemas.microsoft.com/office/drawing/2014/main" id="{6848280A-52CF-14A2-72C8-A76D653B1539}"/>
              </a:ext>
            </a:extLst>
          </p:cNvPr>
          <p:cNvSpPr txBox="1">
            <a:spLocks/>
          </p:cNvSpPr>
          <p:nvPr/>
        </p:nvSpPr>
        <p:spPr>
          <a:xfrm>
            <a:off x="2852803" y="1981404"/>
            <a:ext cx="3479104" cy="1241822"/>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500" b="1" i="1">
                <a:solidFill>
                  <a:srgbClr val="E6A513"/>
                </a:solidFill>
                <a:latin typeface="Arial" panose="020B0604020202020204" pitchFamily="34" charset="0"/>
                <a:cs typeface="Arial" panose="020B0604020202020204" pitchFamily="34" charset="0"/>
              </a:rPr>
              <a:t>2024 Events</a:t>
            </a:r>
            <a:endParaRPr lang="en-US" sz="1500" b="1">
              <a:solidFill>
                <a:srgbClr val="E6A513"/>
              </a:solidFill>
              <a:latin typeface="Arial" panose="020B0604020202020204" pitchFamily="34" charset="0"/>
              <a:cs typeface="Arial" panose="020B0604020202020204" pitchFamily="34" charset="0"/>
            </a:endParaRPr>
          </a:p>
          <a:p>
            <a:pPr algn="l">
              <a:lnSpc>
                <a:spcPct val="100000"/>
              </a:lnSpc>
              <a:spcBef>
                <a:spcPts val="300"/>
              </a:spcBef>
            </a:pPr>
            <a:r>
              <a:rPr lang="en-US" sz="1050" b="1">
                <a:solidFill>
                  <a:schemeClr val="bg1"/>
                </a:solidFill>
                <a:latin typeface="Arial" panose="020B0604020202020204" pitchFamily="34" charset="0"/>
                <a:cs typeface="Arial" panose="020B0604020202020204" pitchFamily="34" charset="0"/>
              </a:rPr>
              <a:t>Genitourinary: </a:t>
            </a:r>
            <a:r>
              <a:rPr lang="en-US" sz="1050">
                <a:solidFill>
                  <a:schemeClr val="bg1"/>
                </a:solidFill>
                <a:latin typeface="Arial" panose="020B0604020202020204" pitchFamily="34" charset="0"/>
                <a:cs typeface="Arial" panose="020B0604020202020204" pitchFamily="34" charset="0"/>
              </a:rPr>
              <a:t>January 24, San Francisco, CA</a:t>
            </a:r>
          </a:p>
          <a:p>
            <a:pPr algn="l">
              <a:lnSpc>
                <a:spcPct val="100000"/>
              </a:lnSpc>
              <a:spcBef>
                <a:spcPts val="300"/>
              </a:spcBef>
            </a:pPr>
            <a:r>
              <a:rPr lang="en-US" sz="1050" b="1">
                <a:solidFill>
                  <a:schemeClr val="bg1"/>
                </a:solidFill>
                <a:latin typeface="Arial" panose="020B0604020202020204" pitchFamily="34" charset="0"/>
                <a:cs typeface="Arial" panose="020B0604020202020204" pitchFamily="34" charset="0"/>
              </a:rPr>
              <a:t>Lung: </a:t>
            </a:r>
            <a:r>
              <a:rPr lang="en-US" sz="1050">
                <a:solidFill>
                  <a:schemeClr val="bg1"/>
                </a:solidFill>
                <a:latin typeface="Arial" panose="020B0604020202020204" pitchFamily="34" charset="0"/>
                <a:cs typeface="Arial" panose="020B0604020202020204" pitchFamily="34" charset="0"/>
              </a:rPr>
              <a:t>March, Atlanta, GA</a:t>
            </a:r>
          </a:p>
          <a:p>
            <a:pPr algn="l">
              <a:lnSpc>
                <a:spcPct val="100000"/>
              </a:lnSpc>
              <a:spcBef>
                <a:spcPts val="300"/>
              </a:spcBef>
            </a:pPr>
            <a:r>
              <a:rPr lang="en-US" sz="1050" b="1">
                <a:solidFill>
                  <a:schemeClr val="bg1"/>
                </a:solidFill>
                <a:latin typeface="Arial" panose="020B0604020202020204" pitchFamily="34" charset="0"/>
                <a:cs typeface="Arial" panose="020B0604020202020204" pitchFamily="34" charset="0"/>
              </a:rPr>
              <a:t>Gyn-</a:t>
            </a:r>
            <a:r>
              <a:rPr lang="en-US" sz="1050" b="1" err="1">
                <a:solidFill>
                  <a:schemeClr val="bg1"/>
                </a:solidFill>
                <a:latin typeface="Arial" panose="020B0604020202020204" pitchFamily="34" charset="0"/>
                <a:cs typeface="Arial" panose="020B0604020202020204" pitchFamily="34" charset="0"/>
              </a:rPr>
              <a:t>Onc</a:t>
            </a:r>
            <a:r>
              <a:rPr lang="en-US" sz="1050" b="1">
                <a:solidFill>
                  <a:schemeClr val="bg1"/>
                </a:solidFill>
                <a:latin typeface="Arial" panose="020B0604020202020204" pitchFamily="34" charset="0"/>
                <a:cs typeface="Arial" panose="020B0604020202020204" pitchFamily="34" charset="0"/>
              </a:rPr>
              <a:t>:</a:t>
            </a:r>
            <a:r>
              <a:rPr lang="en-US" sz="1050">
                <a:solidFill>
                  <a:schemeClr val="bg1"/>
                </a:solidFill>
                <a:latin typeface="Arial" panose="020B0604020202020204" pitchFamily="34" charset="0"/>
                <a:cs typeface="Arial" panose="020B0604020202020204" pitchFamily="34" charset="0"/>
              </a:rPr>
              <a:t> May, Austin, TX</a:t>
            </a:r>
          </a:p>
          <a:p>
            <a:pPr algn="l">
              <a:lnSpc>
                <a:spcPct val="100000"/>
              </a:lnSpc>
              <a:spcBef>
                <a:spcPts val="300"/>
              </a:spcBef>
            </a:pPr>
            <a:r>
              <a:rPr lang="en-US" sz="1050" b="1">
                <a:solidFill>
                  <a:schemeClr val="bg1"/>
                </a:solidFill>
                <a:latin typeface="Arial" panose="020B0604020202020204" pitchFamily="34" charset="0"/>
                <a:cs typeface="Arial" panose="020B0604020202020204" pitchFamily="34" charset="0"/>
              </a:rPr>
              <a:t>Lung: </a:t>
            </a:r>
            <a:r>
              <a:rPr lang="en-US" sz="1050">
                <a:solidFill>
                  <a:schemeClr val="bg1"/>
                </a:solidFill>
                <a:latin typeface="Arial" panose="020B0604020202020204" pitchFamily="34" charset="0"/>
                <a:cs typeface="Arial" panose="020B0604020202020204" pitchFamily="34" charset="0"/>
              </a:rPr>
              <a:t>June, Chicago, IL</a:t>
            </a:r>
          </a:p>
          <a:p>
            <a:pPr algn="l">
              <a:lnSpc>
                <a:spcPct val="100000"/>
              </a:lnSpc>
              <a:spcBef>
                <a:spcPts val="300"/>
              </a:spcBef>
            </a:pPr>
            <a:r>
              <a:rPr lang="en-US" sz="1050" b="1">
                <a:solidFill>
                  <a:schemeClr val="bg1"/>
                </a:solidFill>
                <a:latin typeface="Arial" panose="020B0604020202020204" pitchFamily="34" charset="0"/>
                <a:cs typeface="Arial" panose="020B0604020202020204" pitchFamily="34" charset="0"/>
              </a:rPr>
              <a:t>Gastrointestinal: </a:t>
            </a:r>
            <a:r>
              <a:rPr lang="en-US" sz="1050">
                <a:solidFill>
                  <a:schemeClr val="bg1"/>
                </a:solidFill>
                <a:latin typeface="Arial" panose="020B0604020202020204" pitchFamily="34" charset="0"/>
                <a:cs typeface="Arial" panose="020B0604020202020204" pitchFamily="34" charset="0"/>
              </a:rPr>
              <a:t>November, Washington, DC</a:t>
            </a:r>
          </a:p>
          <a:p>
            <a:pPr algn="l">
              <a:lnSpc>
                <a:spcPct val="100000"/>
              </a:lnSpc>
              <a:spcBef>
                <a:spcPts val="300"/>
              </a:spcBef>
            </a:pPr>
            <a:r>
              <a:rPr lang="en-US" sz="1050" b="1">
                <a:solidFill>
                  <a:schemeClr val="bg1"/>
                </a:solidFill>
                <a:latin typeface="Arial" panose="020B0604020202020204" pitchFamily="34" charset="0"/>
                <a:cs typeface="Arial" panose="020B0604020202020204" pitchFamily="34" charset="0"/>
              </a:rPr>
              <a:t>Breast: </a:t>
            </a:r>
            <a:r>
              <a:rPr lang="en-US" sz="1050">
                <a:solidFill>
                  <a:schemeClr val="bg1"/>
                </a:solidFill>
                <a:latin typeface="Arial" panose="020B0604020202020204" pitchFamily="34" charset="0"/>
                <a:cs typeface="Arial" panose="020B0604020202020204" pitchFamily="34" charset="0"/>
              </a:rPr>
              <a:t>December, San Antonio, TX</a:t>
            </a:r>
          </a:p>
        </p:txBody>
      </p:sp>
    </p:spTree>
    <p:extLst>
      <p:ext uri="{BB962C8B-B14F-4D97-AF65-F5344CB8AC3E}">
        <p14:creationId xmlns:p14="http://schemas.microsoft.com/office/powerpoint/2010/main" val="8384867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sz="2800" b="1"/>
              <a:t>AEGEAN: Trial Design</a:t>
            </a:r>
          </a:p>
        </p:txBody>
      </p:sp>
      <p:pic>
        <p:nvPicPr>
          <p:cNvPr id="7" name="Picture 6">
            <a:extLst>
              <a:ext uri="{FF2B5EF4-FFF2-40B4-BE49-F238E27FC236}">
                <a16:creationId xmlns:a16="http://schemas.microsoft.com/office/drawing/2014/main" id="{A50D2E66-5555-4147-86E7-875C4668F06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83772" y="623321"/>
            <a:ext cx="7491932" cy="3156967"/>
          </a:xfrm>
          <a:prstGeom prst="rect">
            <a:avLst/>
          </a:prstGeom>
        </p:spPr>
      </p:pic>
      <p:sp>
        <p:nvSpPr>
          <p:cNvPr id="5" name="Subtitle 1">
            <a:extLst>
              <a:ext uri="{FF2B5EF4-FFF2-40B4-BE49-F238E27FC236}">
                <a16:creationId xmlns:a16="http://schemas.microsoft.com/office/drawing/2014/main" id="{00F513C3-5485-4DBD-8FA2-0C0BC802C679}"/>
              </a:ext>
            </a:extLst>
          </p:cNvPr>
          <p:cNvSpPr>
            <a:spLocks noGrp="1"/>
          </p:cNvSpPr>
          <p:nvPr>
            <p:ph type="subTitle" idx="1"/>
          </p:nvPr>
        </p:nvSpPr>
        <p:spPr>
          <a:xfrm>
            <a:off x="1636433" y="3805117"/>
            <a:ext cx="5766867" cy="536295"/>
          </a:xfrm>
          <a:ln w="19050">
            <a:solidFill>
              <a:schemeClr val="accent2"/>
            </a:solidFill>
          </a:ln>
        </p:spPr>
        <p:txBody>
          <a:bodyPr/>
          <a:lstStyle/>
          <a:p>
            <a:r>
              <a:rPr lang="en-US" sz="1400">
                <a:solidFill>
                  <a:srgbClr val="002E51"/>
                </a:solidFill>
              </a:rPr>
              <a:t>~1/3 PD-L1 &lt;1%, 1/3 PD-L1 1-49%, 1/3 PD-L1 ≥50%</a:t>
            </a:r>
          </a:p>
          <a:p>
            <a:r>
              <a:rPr lang="en-US" sz="1400">
                <a:solidFill>
                  <a:srgbClr val="002E51"/>
                </a:solidFill>
              </a:rPr>
              <a:t>~6% had known EGFR mutation</a:t>
            </a:r>
          </a:p>
        </p:txBody>
      </p:sp>
      <p:sp>
        <p:nvSpPr>
          <p:cNvPr id="6" name="TextShape 1">
            <a:extLst>
              <a:ext uri="{FF2B5EF4-FFF2-40B4-BE49-F238E27FC236}">
                <a16:creationId xmlns:a16="http://schemas.microsoft.com/office/drawing/2014/main" id="{03ECB2B8-DD0D-4E06-A8DB-65362990D787}"/>
              </a:ext>
            </a:extLst>
          </p:cNvPr>
          <p:cNvSpPr txBox="1"/>
          <p:nvPr/>
        </p:nvSpPr>
        <p:spPr>
          <a:xfrm>
            <a:off x="-53788" y="4376267"/>
            <a:ext cx="3400760" cy="268881"/>
          </a:xfrm>
          <a:prstGeom prst="rect">
            <a:avLst/>
          </a:prstGeom>
          <a:noFill/>
          <a:ln>
            <a:noFill/>
          </a:ln>
        </p:spPr>
        <p:txBody>
          <a:bodyPr lIns="0" tIns="0" rIns="0" bIns="0" anchor="ctr"/>
          <a:lstStyle/>
          <a:p>
            <a:pPr>
              <a:lnSpc>
                <a:spcPct val="97000"/>
              </a:lnSpc>
            </a:pPr>
            <a:r>
              <a:rPr lang="en-US" sz="800" strike="noStrike" spc="-1" err="1">
                <a:latin typeface="Arial"/>
                <a:ea typeface="Arial Unicode MS"/>
              </a:rPr>
              <a:t>Heymach</a:t>
            </a:r>
            <a:r>
              <a:rPr lang="en-US" sz="800" strike="noStrike" spc="-1">
                <a:latin typeface="Arial"/>
                <a:ea typeface="Arial Unicode MS"/>
              </a:rPr>
              <a:t> AACR 2023, NEJM 2023.</a:t>
            </a:r>
            <a:endParaRPr lang="en-US" sz="800" strike="noStrike" spc="-1">
              <a:latin typeface="Arial"/>
            </a:endParaRPr>
          </a:p>
        </p:txBody>
      </p:sp>
    </p:spTree>
    <p:extLst>
      <p:ext uri="{BB962C8B-B14F-4D97-AF65-F5344CB8AC3E}">
        <p14:creationId xmlns:p14="http://schemas.microsoft.com/office/powerpoint/2010/main" val="2297733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sz="2800" b="1"/>
              <a:t>AEGEAN: Pathologic Response per IASLC 2020 Methodology (</a:t>
            </a:r>
            <a:r>
              <a:rPr lang="en-US" sz="2800" b="1" err="1"/>
              <a:t>mITT</a:t>
            </a:r>
            <a:r>
              <a:rPr lang="en-US" sz="2800" b="1"/>
              <a:t>)</a:t>
            </a:r>
          </a:p>
        </p:txBody>
      </p:sp>
      <p:pic>
        <p:nvPicPr>
          <p:cNvPr id="6" name="Picture 5">
            <a:extLst>
              <a:ext uri="{FF2B5EF4-FFF2-40B4-BE49-F238E27FC236}">
                <a16:creationId xmlns:a16="http://schemas.microsoft.com/office/drawing/2014/main" id="{D8E6D28E-1700-47C4-ACE5-20190C8540D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18875" y="1111717"/>
            <a:ext cx="7838843" cy="2979456"/>
          </a:xfrm>
          <a:prstGeom prst="rect">
            <a:avLst/>
          </a:prstGeom>
        </p:spPr>
      </p:pic>
      <p:sp>
        <p:nvSpPr>
          <p:cNvPr id="8" name="Rectangle 7">
            <a:extLst>
              <a:ext uri="{FF2B5EF4-FFF2-40B4-BE49-F238E27FC236}">
                <a16:creationId xmlns:a16="http://schemas.microsoft.com/office/drawing/2014/main" id="{02E8CBF9-0B59-4AE5-BB78-3E4751158351}"/>
              </a:ext>
            </a:extLst>
          </p:cNvPr>
          <p:cNvSpPr/>
          <p:nvPr/>
        </p:nvSpPr>
        <p:spPr bwMode="auto">
          <a:xfrm>
            <a:off x="315045" y="3672968"/>
            <a:ext cx="2405103" cy="55816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9" name="TextShape 1">
            <a:extLst>
              <a:ext uri="{FF2B5EF4-FFF2-40B4-BE49-F238E27FC236}">
                <a16:creationId xmlns:a16="http://schemas.microsoft.com/office/drawing/2014/main" id="{E903A847-5398-4B97-9C88-E2A9F3C0ADB7}"/>
              </a:ext>
            </a:extLst>
          </p:cNvPr>
          <p:cNvSpPr txBox="1"/>
          <p:nvPr/>
        </p:nvSpPr>
        <p:spPr>
          <a:xfrm>
            <a:off x="-46104" y="4376267"/>
            <a:ext cx="3400760" cy="268881"/>
          </a:xfrm>
          <a:prstGeom prst="rect">
            <a:avLst/>
          </a:prstGeom>
          <a:noFill/>
          <a:ln>
            <a:noFill/>
          </a:ln>
        </p:spPr>
        <p:txBody>
          <a:bodyPr lIns="0" tIns="0" rIns="0" bIns="0" anchor="ctr"/>
          <a:lstStyle/>
          <a:p>
            <a:pPr>
              <a:lnSpc>
                <a:spcPct val="97000"/>
              </a:lnSpc>
            </a:pPr>
            <a:r>
              <a:rPr lang="en-US" sz="800" strike="noStrike" spc="-1" err="1">
                <a:latin typeface="Arial"/>
                <a:ea typeface="Arial Unicode MS"/>
              </a:rPr>
              <a:t>Heymach</a:t>
            </a:r>
            <a:r>
              <a:rPr lang="en-US" sz="800" strike="noStrike" spc="-1">
                <a:latin typeface="Arial"/>
                <a:ea typeface="Arial Unicode MS"/>
              </a:rPr>
              <a:t> AACR 2023, NEJM 2023</a:t>
            </a:r>
            <a:endParaRPr lang="en-US" sz="800" strike="noStrike" spc="-1">
              <a:latin typeface="Arial"/>
            </a:endParaRPr>
          </a:p>
        </p:txBody>
      </p:sp>
    </p:spTree>
    <p:extLst>
      <p:ext uri="{BB962C8B-B14F-4D97-AF65-F5344CB8AC3E}">
        <p14:creationId xmlns:p14="http://schemas.microsoft.com/office/powerpoint/2010/main" val="15356599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sz="2800" b="1"/>
              <a:t>AEGEAN: Pathologic Response (EGFRm and </a:t>
            </a:r>
            <a:r>
              <a:rPr lang="en-US" sz="2800" b="1" err="1"/>
              <a:t>mITT</a:t>
            </a:r>
            <a:r>
              <a:rPr lang="en-US" sz="2800" b="1"/>
              <a:t>)</a:t>
            </a:r>
          </a:p>
        </p:txBody>
      </p:sp>
      <p:pic>
        <p:nvPicPr>
          <p:cNvPr id="3" name="Picture 2">
            <a:extLst>
              <a:ext uri="{FF2B5EF4-FFF2-40B4-BE49-F238E27FC236}">
                <a16:creationId xmlns:a16="http://schemas.microsoft.com/office/drawing/2014/main" id="{022CCC29-A442-45E0-ACE6-667EF7A35B8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76519" y="683879"/>
            <a:ext cx="8370833" cy="3613607"/>
          </a:xfrm>
          <a:prstGeom prst="rect">
            <a:avLst/>
          </a:prstGeom>
        </p:spPr>
      </p:pic>
      <p:sp>
        <p:nvSpPr>
          <p:cNvPr id="5" name="TextShape 1">
            <a:extLst>
              <a:ext uri="{FF2B5EF4-FFF2-40B4-BE49-F238E27FC236}">
                <a16:creationId xmlns:a16="http://schemas.microsoft.com/office/drawing/2014/main" id="{581C399E-09D4-4EE3-830E-608A0A58550A}"/>
              </a:ext>
            </a:extLst>
          </p:cNvPr>
          <p:cNvSpPr txBox="1"/>
          <p:nvPr/>
        </p:nvSpPr>
        <p:spPr>
          <a:xfrm>
            <a:off x="-61472" y="4379525"/>
            <a:ext cx="3400760" cy="268881"/>
          </a:xfrm>
          <a:prstGeom prst="rect">
            <a:avLst/>
          </a:prstGeom>
          <a:noFill/>
          <a:ln>
            <a:noFill/>
          </a:ln>
        </p:spPr>
        <p:txBody>
          <a:bodyPr lIns="0" tIns="0" rIns="0" bIns="0" anchor="ctr"/>
          <a:lstStyle/>
          <a:p>
            <a:pPr>
              <a:lnSpc>
                <a:spcPct val="97000"/>
              </a:lnSpc>
            </a:pPr>
            <a:r>
              <a:rPr lang="en-US" sz="800" strike="noStrike" spc="-1" err="1">
                <a:latin typeface="Arial"/>
                <a:ea typeface="Arial Unicode MS"/>
              </a:rPr>
              <a:t>Harpole</a:t>
            </a:r>
            <a:r>
              <a:rPr lang="en-US" sz="800" strike="noStrike" spc="-1">
                <a:latin typeface="Arial"/>
                <a:ea typeface="Arial Unicode MS"/>
              </a:rPr>
              <a:t> WCLC 2023 OA12.06, NEJM 2023</a:t>
            </a:r>
            <a:endParaRPr lang="en-US" sz="800" strike="noStrike" spc="-1">
              <a:latin typeface="Arial"/>
            </a:endParaRPr>
          </a:p>
        </p:txBody>
      </p:sp>
    </p:spTree>
    <p:extLst>
      <p:ext uri="{BB962C8B-B14F-4D97-AF65-F5344CB8AC3E}">
        <p14:creationId xmlns:p14="http://schemas.microsoft.com/office/powerpoint/2010/main" val="27135877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sz="2800" b="1"/>
              <a:t>AEGEAN: EFS using RECIST v1.1 (</a:t>
            </a:r>
            <a:r>
              <a:rPr lang="en-US" sz="2800" b="1" err="1"/>
              <a:t>mITT</a:t>
            </a:r>
            <a:r>
              <a:rPr lang="en-US" sz="2800" b="1"/>
              <a:t>)</a:t>
            </a:r>
            <a:br>
              <a:rPr lang="en-US" sz="2800" b="1"/>
            </a:br>
            <a:endParaRPr lang="en-US" sz="2800" b="1"/>
          </a:p>
        </p:txBody>
      </p:sp>
      <p:pic>
        <p:nvPicPr>
          <p:cNvPr id="5" name="Picture 4">
            <a:extLst>
              <a:ext uri="{FF2B5EF4-FFF2-40B4-BE49-F238E27FC236}">
                <a16:creationId xmlns:a16="http://schemas.microsoft.com/office/drawing/2014/main" id="{F8C08B4A-509E-48ED-A6DE-A8F8BE1A97A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75761" y="867760"/>
            <a:ext cx="7038574" cy="3372421"/>
          </a:xfrm>
          <a:prstGeom prst="rect">
            <a:avLst/>
          </a:prstGeom>
        </p:spPr>
      </p:pic>
      <p:sp>
        <p:nvSpPr>
          <p:cNvPr id="9" name="Rectangle 8">
            <a:extLst>
              <a:ext uri="{FF2B5EF4-FFF2-40B4-BE49-F238E27FC236}">
                <a16:creationId xmlns:a16="http://schemas.microsoft.com/office/drawing/2014/main" id="{FC9A654A-93BA-46F7-9BC5-8A7B7071EFB1}"/>
              </a:ext>
            </a:extLst>
          </p:cNvPr>
          <p:cNvSpPr/>
          <p:nvPr/>
        </p:nvSpPr>
        <p:spPr bwMode="auto">
          <a:xfrm>
            <a:off x="6600585" y="2850776"/>
            <a:ext cx="1275549" cy="80725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0" name="TextShape 1">
            <a:extLst>
              <a:ext uri="{FF2B5EF4-FFF2-40B4-BE49-F238E27FC236}">
                <a16:creationId xmlns:a16="http://schemas.microsoft.com/office/drawing/2014/main" id="{3B7A1358-F8A1-4FBD-BD69-1D0F6D280948}"/>
              </a:ext>
            </a:extLst>
          </p:cNvPr>
          <p:cNvSpPr txBox="1"/>
          <p:nvPr/>
        </p:nvSpPr>
        <p:spPr>
          <a:xfrm>
            <a:off x="-61472" y="4379525"/>
            <a:ext cx="3400760" cy="268881"/>
          </a:xfrm>
          <a:prstGeom prst="rect">
            <a:avLst/>
          </a:prstGeom>
          <a:noFill/>
          <a:ln>
            <a:noFill/>
          </a:ln>
        </p:spPr>
        <p:txBody>
          <a:bodyPr lIns="0" tIns="0" rIns="0" bIns="0" anchor="ctr"/>
          <a:lstStyle/>
          <a:p>
            <a:pPr>
              <a:lnSpc>
                <a:spcPct val="97000"/>
              </a:lnSpc>
            </a:pPr>
            <a:r>
              <a:rPr lang="en-US" sz="800" strike="noStrike" spc="-1">
                <a:latin typeface="Arial"/>
                <a:ea typeface="Arial Unicode MS"/>
              </a:rPr>
              <a:t>JV </a:t>
            </a:r>
            <a:r>
              <a:rPr lang="en-US" sz="800" strike="noStrike" spc="-1" err="1">
                <a:latin typeface="Arial"/>
                <a:ea typeface="Arial Unicode MS"/>
              </a:rPr>
              <a:t>Heymach</a:t>
            </a:r>
            <a:r>
              <a:rPr lang="en-US" sz="800" strike="noStrike" spc="-1">
                <a:latin typeface="Arial"/>
                <a:ea typeface="Arial Unicode MS"/>
              </a:rPr>
              <a:t> et al. N </a:t>
            </a:r>
            <a:r>
              <a:rPr lang="en-US" sz="800" strike="noStrike" spc="-1" err="1">
                <a:latin typeface="Arial"/>
                <a:ea typeface="Arial Unicode MS"/>
              </a:rPr>
              <a:t>Engl</a:t>
            </a:r>
            <a:r>
              <a:rPr lang="en-US" sz="800" strike="noStrike" spc="-1">
                <a:latin typeface="Arial"/>
                <a:ea typeface="Arial Unicode MS"/>
              </a:rPr>
              <a:t> J Med 2023;389:1672-1684.</a:t>
            </a:r>
            <a:endParaRPr lang="en-US" sz="800" strike="noStrike" spc="-1">
              <a:latin typeface="Arial"/>
            </a:endParaRPr>
          </a:p>
        </p:txBody>
      </p:sp>
    </p:spTree>
    <p:extLst>
      <p:ext uri="{BB962C8B-B14F-4D97-AF65-F5344CB8AC3E}">
        <p14:creationId xmlns:p14="http://schemas.microsoft.com/office/powerpoint/2010/main" val="40893503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sz="2400" b="1" i="0" u="none" strike="noStrike" baseline="0">
                <a:latin typeface="Arial" panose="020B0604020202020204" pitchFamily="34" charset="0"/>
              </a:rPr>
              <a:t>AEGEAN: EFS using RECIST v1.1 by subgroup (</a:t>
            </a:r>
            <a:r>
              <a:rPr lang="en-US" sz="2400" b="1" i="0" u="none" strike="noStrike" baseline="0" err="1">
                <a:latin typeface="Arial" panose="020B0604020202020204" pitchFamily="34" charset="0"/>
              </a:rPr>
              <a:t>mITT</a:t>
            </a:r>
            <a:r>
              <a:rPr lang="en-US" sz="2400" b="1" i="0" u="none" strike="noStrike" baseline="0">
                <a:latin typeface="Arial" panose="020B0604020202020204" pitchFamily="34" charset="0"/>
              </a:rPr>
              <a:t>)</a:t>
            </a:r>
            <a:endParaRPr lang="en-US" sz="2400" b="1"/>
          </a:p>
        </p:txBody>
      </p:sp>
      <p:pic>
        <p:nvPicPr>
          <p:cNvPr id="5" name="Picture 4">
            <a:extLst>
              <a:ext uri="{FF2B5EF4-FFF2-40B4-BE49-F238E27FC236}">
                <a16:creationId xmlns:a16="http://schemas.microsoft.com/office/drawing/2014/main" id="{A9AA2253-2ACD-4E7F-B54A-EFF7FCFC1657}"/>
              </a:ext>
            </a:extLst>
          </p:cNvPr>
          <p:cNvPicPr/>
          <p:nvPr/>
        </p:nvPicPr>
        <p:blipFill rotWithShape="1">
          <a:blip r:embed="rId3">
            <a:extLst>
              <a:ext uri="{28A0092B-C50C-407E-A947-70E740481C1C}">
                <a14:useLocalDpi xmlns:a14="http://schemas.microsoft.com/office/drawing/2010/main" val="0"/>
              </a:ext>
            </a:extLst>
          </a:blip>
          <a:srcRect/>
          <a:stretch/>
        </p:blipFill>
        <p:spPr>
          <a:xfrm>
            <a:off x="1152606" y="949655"/>
            <a:ext cx="6723529" cy="3330351"/>
          </a:xfrm>
          <a:prstGeom prst="rect">
            <a:avLst/>
          </a:prstGeom>
          <a:ln>
            <a:noFill/>
          </a:ln>
        </p:spPr>
      </p:pic>
      <p:sp>
        <p:nvSpPr>
          <p:cNvPr id="6" name="TextShape 1">
            <a:extLst>
              <a:ext uri="{FF2B5EF4-FFF2-40B4-BE49-F238E27FC236}">
                <a16:creationId xmlns:a16="http://schemas.microsoft.com/office/drawing/2014/main" id="{3AB087B1-B8FE-4AB7-91AA-297F12DCEFFA}"/>
              </a:ext>
            </a:extLst>
          </p:cNvPr>
          <p:cNvSpPr txBox="1"/>
          <p:nvPr/>
        </p:nvSpPr>
        <p:spPr>
          <a:xfrm>
            <a:off x="-61472" y="4379525"/>
            <a:ext cx="3400760" cy="268881"/>
          </a:xfrm>
          <a:prstGeom prst="rect">
            <a:avLst/>
          </a:prstGeom>
          <a:noFill/>
          <a:ln>
            <a:noFill/>
          </a:ln>
        </p:spPr>
        <p:txBody>
          <a:bodyPr lIns="0" tIns="0" rIns="0" bIns="0" anchor="ctr"/>
          <a:lstStyle/>
          <a:p>
            <a:pPr>
              <a:lnSpc>
                <a:spcPct val="97000"/>
              </a:lnSpc>
            </a:pPr>
            <a:r>
              <a:rPr lang="en-US" sz="800" strike="noStrike" spc="-1">
                <a:latin typeface="Arial"/>
                <a:ea typeface="Arial Unicode MS"/>
              </a:rPr>
              <a:t>JV </a:t>
            </a:r>
            <a:r>
              <a:rPr lang="en-US" sz="800" strike="noStrike" spc="-1" err="1">
                <a:latin typeface="Arial"/>
                <a:ea typeface="Arial Unicode MS"/>
              </a:rPr>
              <a:t>Heymach</a:t>
            </a:r>
            <a:r>
              <a:rPr lang="en-US" sz="800" strike="noStrike" spc="-1">
                <a:latin typeface="Arial"/>
                <a:ea typeface="Arial Unicode MS"/>
              </a:rPr>
              <a:t> et al. N </a:t>
            </a:r>
            <a:r>
              <a:rPr lang="en-US" sz="800" strike="noStrike" spc="-1" err="1">
                <a:latin typeface="Arial"/>
                <a:ea typeface="Arial Unicode MS"/>
              </a:rPr>
              <a:t>Engl</a:t>
            </a:r>
            <a:r>
              <a:rPr lang="en-US" sz="800" strike="noStrike" spc="-1">
                <a:latin typeface="Arial"/>
                <a:ea typeface="Arial Unicode MS"/>
              </a:rPr>
              <a:t> J Med 2023;389:1672-1684.</a:t>
            </a:r>
            <a:endParaRPr lang="en-US" sz="800" strike="noStrike" spc="-1">
              <a:latin typeface="Arial"/>
            </a:endParaRPr>
          </a:p>
        </p:txBody>
      </p:sp>
      <p:pic>
        <p:nvPicPr>
          <p:cNvPr id="7" name="Picture 6">
            <a:extLst>
              <a:ext uri="{FF2B5EF4-FFF2-40B4-BE49-F238E27FC236}">
                <a16:creationId xmlns:a16="http://schemas.microsoft.com/office/drawing/2014/main" id="{366DBE13-BEF2-4F85-B451-7259148E46A3}"/>
              </a:ext>
            </a:extLst>
          </p:cNvPr>
          <p:cNvPicPr/>
          <p:nvPr/>
        </p:nvPicPr>
        <p:blipFill rotWithShape="1">
          <a:blip r:embed="rId4"/>
          <a:srcRect l="733" t="31324" r="676" b="64976"/>
          <a:stretch/>
        </p:blipFill>
        <p:spPr>
          <a:xfrm>
            <a:off x="1152606" y="627762"/>
            <a:ext cx="6723530" cy="309652"/>
          </a:xfrm>
          <a:prstGeom prst="rect">
            <a:avLst/>
          </a:prstGeom>
          <a:ln>
            <a:noFill/>
          </a:ln>
        </p:spPr>
      </p:pic>
      <p:sp>
        <p:nvSpPr>
          <p:cNvPr id="2" name="Rectangle 1">
            <a:extLst>
              <a:ext uri="{FF2B5EF4-FFF2-40B4-BE49-F238E27FC236}">
                <a16:creationId xmlns:a16="http://schemas.microsoft.com/office/drawing/2014/main" id="{A4C62A7A-98CB-4BB0-8760-103D71EC96E9}"/>
              </a:ext>
            </a:extLst>
          </p:cNvPr>
          <p:cNvSpPr/>
          <p:nvPr/>
        </p:nvSpPr>
        <p:spPr bwMode="auto">
          <a:xfrm>
            <a:off x="714617" y="3719072"/>
            <a:ext cx="7614876" cy="176733"/>
          </a:xfrm>
          <a:prstGeom prst="rect">
            <a:avLst/>
          </a:prstGeom>
          <a:noFill/>
          <a:ln w="2857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8" name="Rectangle 7">
            <a:extLst>
              <a:ext uri="{FF2B5EF4-FFF2-40B4-BE49-F238E27FC236}">
                <a16:creationId xmlns:a16="http://schemas.microsoft.com/office/drawing/2014/main" id="{9D9EB74E-C94B-4995-9626-A656AFCF0C60}"/>
              </a:ext>
            </a:extLst>
          </p:cNvPr>
          <p:cNvSpPr/>
          <p:nvPr/>
        </p:nvSpPr>
        <p:spPr bwMode="auto">
          <a:xfrm>
            <a:off x="714617" y="919353"/>
            <a:ext cx="7614876" cy="579034"/>
          </a:xfrm>
          <a:prstGeom prst="rect">
            <a:avLst/>
          </a:prstGeom>
          <a:noFill/>
          <a:ln w="2857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9" name="Rectangle 8">
            <a:extLst>
              <a:ext uri="{FF2B5EF4-FFF2-40B4-BE49-F238E27FC236}">
                <a16:creationId xmlns:a16="http://schemas.microsoft.com/office/drawing/2014/main" id="{20C64E5E-FEB3-4854-B581-3C0D8EAD781E}"/>
              </a:ext>
            </a:extLst>
          </p:cNvPr>
          <p:cNvSpPr/>
          <p:nvPr/>
        </p:nvSpPr>
        <p:spPr bwMode="auto">
          <a:xfrm>
            <a:off x="714617" y="2812356"/>
            <a:ext cx="7614876" cy="513652"/>
          </a:xfrm>
          <a:prstGeom prst="rect">
            <a:avLst/>
          </a:prstGeom>
          <a:noFill/>
          <a:ln w="2857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18929616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47920" y="676288"/>
            <a:ext cx="4424080" cy="437904"/>
          </a:xfrm>
        </p:spPr>
        <p:txBody>
          <a:bodyPr/>
          <a:lstStyle/>
          <a:p>
            <a:pPr marL="0" indent="0" algn="ctr">
              <a:buNone/>
            </a:pPr>
            <a:r>
              <a:rPr lang="en-US" sz="2000">
                <a:solidFill>
                  <a:srgbClr val="002E51"/>
                </a:solidFill>
              </a:rPr>
              <a:t>KN671 Perioperative </a:t>
            </a:r>
            <a:r>
              <a:rPr lang="en-US" sz="2000" err="1">
                <a:solidFill>
                  <a:srgbClr val="002E51"/>
                </a:solidFill>
              </a:rPr>
              <a:t>Pembro</a:t>
            </a:r>
            <a:r>
              <a:rPr lang="en-US" sz="2000">
                <a:solidFill>
                  <a:srgbClr val="002E51"/>
                </a:solidFill>
              </a:rPr>
              <a:t> - EFS</a:t>
            </a:r>
          </a:p>
        </p:txBody>
      </p:sp>
      <p:sp>
        <p:nvSpPr>
          <p:cNvPr id="3" name="Content Placeholder 2"/>
          <p:cNvSpPr>
            <a:spLocks noGrp="1"/>
          </p:cNvSpPr>
          <p:nvPr>
            <p:ph sz="half" idx="2"/>
          </p:nvPr>
        </p:nvSpPr>
        <p:spPr>
          <a:xfrm>
            <a:off x="4572000" y="676288"/>
            <a:ext cx="4370292" cy="437904"/>
          </a:xfrm>
        </p:spPr>
        <p:txBody>
          <a:bodyPr/>
          <a:lstStyle/>
          <a:p>
            <a:pPr marL="0" indent="0" algn="ctr">
              <a:buNone/>
            </a:pPr>
            <a:r>
              <a:rPr lang="en-US" sz="2000">
                <a:solidFill>
                  <a:srgbClr val="002E51"/>
                </a:solidFill>
              </a:rPr>
              <a:t>CM77T Perioperative </a:t>
            </a:r>
            <a:r>
              <a:rPr lang="en-US" sz="2000" err="1">
                <a:solidFill>
                  <a:srgbClr val="002E51"/>
                </a:solidFill>
              </a:rPr>
              <a:t>Nivo</a:t>
            </a:r>
            <a:r>
              <a:rPr lang="en-US" sz="2000">
                <a:solidFill>
                  <a:srgbClr val="002E51"/>
                </a:solidFill>
              </a:rPr>
              <a:t> - EFS</a:t>
            </a:r>
          </a:p>
        </p:txBody>
      </p:sp>
      <p:sp>
        <p:nvSpPr>
          <p:cNvPr id="4" name="Title 3"/>
          <p:cNvSpPr>
            <a:spLocks noGrp="1"/>
          </p:cNvSpPr>
          <p:nvPr>
            <p:ph type="title"/>
          </p:nvPr>
        </p:nvSpPr>
        <p:spPr/>
        <p:txBody>
          <a:bodyPr/>
          <a:lstStyle/>
          <a:p>
            <a:r>
              <a:rPr lang="en-US" sz="2800" b="1">
                <a:solidFill>
                  <a:srgbClr val="002E51"/>
                </a:solidFill>
              </a:rPr>
              <a:t>Other Perioperative ICI Trials</a:t>
            </a:r>
          </a:p>
        </p:txBody>
      </p:sp>
      <p:pic>
        <p:nvPicPr>
          <p:cNvPr id="6" name="Picture 5">
            <a:extLst>
              <a:ext uri="{FF2B5EF4-FFF2-40B4-BE49-F238E27FC236}">
                <a16:creationId xmlns:a16="http://schemas.microsoft.com/office/drawing/2014/main" id="{033853BA-2495-440B-BBE8-CAC422986729}"/>
              </a:ext>
            </a:extLst>
          </p:cNvPr>
          <p:cNvPicPr>
            <a:picLocks noChangeAspect="1"/>
          </p:cNvPicPr>
          <p:nvPr/>
        </p:nvPicPr>
        <p:blipFill rotWithShape="1">
          <a:blip r:embed="rId2"/>
          <a:srcRect l="831"/>
          <a:stretch/>
        </p:blipFill>
        <p:spPr>
          <a:xfrm>
            <a:off x="-61473" y="1121876"/>
            <a:ext cx="4587369" cy="2032543"/>
          </a:xfrm>
          <a:prstGeom prst="rect">
            <a:avLst/>
          </a:prstGeom>
        </p:spPr>
      </p:pic>
      <p:pic>
        <p:nvPicPr>
          <p:cNvPr id="8" name="Picture 7">
            <a:extLst>
              <a:ext uri="{FF2B5EF4-FFF2-40B4-BE49-F238E27FC236}">
                <a16:creationId xmlns:a16="http://schemas.microsoft.com/office/drawing/2014/main" id="{FDDDF8A9-F204-433E-9FE0-18AFAA098918}"/>
              </a:ext>
            </a:extLst>
          </p:cNvPr>
          <p:cNvPicPr>
            <a:picLocks noChangeAspect="1"/>
          </p:cNvPicPr>
          <p:nvPr/>
        </p:nvPicPr>
        <p:blipFill rotWithShape="1">
          <a:blip r:embed="rId3"/>
          <a:srcRect r="1513"/>
          <a:stretch/>
        </p:blipFill>
        <p:spPr>
          <a:xfrm>
            <a:off x="4502846" y="1121875"/>
            <a:ext cx="4630134" cy="2032543"/>
          </a:xfrm>
          <a:prstGeom prst="rect">
            <a:avLst/>
          </a:prstGeom>
        </p:spPr>
      </p:pic>
      <p:sp>
        <p:nvSpPr>
          <p:cNvPr id="9" name="Rectangle 8">
            <a:extLst>
              <a:ext uri="{FF2B5EF4-FFF2-40B4-BE49-F238E27FC236}">
                <a16:creationId xmlns:a16="http://schemas.microsoft.com/office/drawing/2014/main" id="{EB5E563F-659B-4D16-8D49-5D240F620071}"/>
              </a:ext>
            </a:extLst>
          </p:cNvPr>
          <p:cNvSpPr/>
          <p:nvPr/>
        </p:nvSpPr>
        <p:spPr bwMode="auto">
          <a:xfrm>
            <a:off x="4449055" y="1114192"/>
            <a:ext cx="1098817" cy="16904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0" name="Subtitle 1">
            <a:extLst>
              <a:ext uri="{FF2B5EF4-FFF2-40B4-BE49-F238E27FC236}">
                <a16:creationId xmlns:a16="http://schemas.microsoft.com/office/drawing/2014/main" id="{E49E7BDC-57D2-4332-8E75-1B84F29F0A25}"/>
              </a:ext>
            </a:extLst>
          </p:cNvPr>
          <p:cNvSpPr txBox="1">
            <a:spLocks/>
          </p:cNvSpPr>
          <p:nvPr/>
        </p:nvSpPr>
        <p:spPr bwMode="auto">
          <a:xfrm>
            <a:off x="288151" y="3634548"/>
            <a:ext cx="8567697" cy="545566"/>
          </a:xfrm>
          <a:prstGeom prst="rect">
            <a:avLst/>
          </a:prstGeom>
          <a:noFill/>
          <a:ln w="19050">
            <a:solidFill>
              <a:schemeClr val="accent2"/>
            </a:solid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000">
                <a:solidFill>
                  <a:schemeClr val="tx1"/>
                </a:solidFill>
                <a:latin typeface="+mn-lt"/>
                <a:ea typeface="+mn-ea"/>
              </a:defRPr>
            </a:lvl3pPr>
            <a:lvl4pPr marL="1600200" indent="-228600" algn="l" rtl="0" eaLnBrk="1" fontAlgn="base" hangingPunct="1">
              <a:spcBef>
                <a:spcPct val="20000"/>
              </a:spcBef>
              <a:spcAft>
                <a:spcPct val="0"/>
              </a:spcAft>
              <a:defRPr sz="1800">
                <a:solidFill>
                  <a:schemeClr val="tx1"/>
                </a:solidFill>
                <a:latin typeface="+mn-lt"/>
                <a:ea typeface="+mn-ea"/>
              </a:defRPr>
            </a:lvl4pPr>
            <a:lvl5pPr marL="2057400" indent="-228600" algn="l" rtl="0" eaLnBrk="1" fontAlgn="base" hangingPunct="1">
              <a:spcBef>
                <a:spcPct val="20000"/>
              </a:spcBef>
              <a:spcAft>
                <a:spcPct val="0"/>
              </a:spcAft>
              <a:buChar char="»"/>
              <a:defRPr sz="1800">
                <a:solidFill>
                  <a:schemeClr val="tx1"/>
                </a:solidFill>
                <a:latin typeface="+mn-lt"/>
                <a:ea typeface="+mn-ea"/>
              </a:defRPr>
            </a:lvl5pPr>
            <a:lvl6pPr marL="2514600" indent="-228600" algn="l" rtl="0" eaLnBrk="1" fontAlgn="base" hangingPunct="1">
              <a:spcBef>
                <a:spcPct val="20000"/>
              </a:spcBef>
              <a:spcAft>
                <a:spcPct val="0"/>
              </a:spcAft>
              <a:buChar char="»"/>
              <a:defRPr sz="1800">
                <a:solidFill>
                  <a:schemeClr val="tx1"/>
                </a:solidFill>
                <a:latin typeface="+mn-lt"/>
                <a:ea typeface="+mn-ea"/>
              </a:defRPr>
            </a:lvl6pPr>
            <a:lvl7pPr marL="2971800" indent="-228600" algn="l" rtl="0" eaLnBrk="1" fontAlgn="base" hangingPunct="1">
              <a:spcBef>
                <a:spcPct val="20000"/>
              </a:spcBef>
              <a:spcAft>
                <a:spcPct val="0"/>
              </a:spcAft>
              <a:buChar char="»"/>
              <a:defRPr sz="1800">
                <a:solidFill>
                  <a:schemeClr val="tx1"/>
                </a:solidFill>
                <a:latin typeface="+mn-lt"/>
                <a:ea typeface="+mn-ea"/>
              </a:defRPr>
            </a:lvl7pPr>
            <a:lvl8pPr marL="3429000" indent="-228600" algn="l" rtl="0" eaLnBrk="1" fontAlgn="base" hangingPunct="1">
              <a:spcBef>
                <a:spcPct val="20000"/>
              </a:spcBef>
              <a:spcAft>
                <a:spcPct val="0"/>
              </a:spcAft>
              <a:buChar char="»"/>
              <a:defRPr sz="1800">
                <a:solidFill>
                  <a:schemeClr val="tx1"/>
                </a:solidFill>
                <a:latin typeface="+mn-lt"/>
                <a:ea typeface="+mn-ea"/>
              </a:defRPr>
            </a:lvl8pPr>
            <a:lvl9pPr marL="3886200" indent="-228600" algn="l" rtl="0" eaLnBrk="1" fontAlgn="base" hangingPunct="1">
              <a:spcBef>
                <a:spcPct val="20000"/>
              </a:spcBef>
              <a:spcAft>
                <a:spcPct val="0"/>
              </a:spcAft>
              <a:buChar char="»"/>
              <a:defRPr sz="1800">
                <a:solidFill>
                  <a:schemeClr val="tx1"/>
                </a:solidFill>
                <a:latin typeface="+mn-lt"/>
                <a:ea typeface="+mn-ea"/>
              </a:defRPr>
            </a:lvl9pPr>
          </a:lstStyle>
          <a:p>
            <a:pPr marL="0" indent="0" algn="ctr">
              <a:buNone/>
            </a:pPr>
            <a:r>
              <a:rPr lang="en-US" sz="1400" kern="0">
                <a:solidFill>
                  <a:srgbClr val="002E51"/>
                </a:solidFill>
              </a:rPr>
              <a:t>Subgroup EFS analyses for both studies revealed an increased relative benefit in the immunotherapy arm with increasing PD-L1 expression and in current/former smokers vs never smokers</a:t>
            </a:r>
          </a:p>
        </p:txBody>
      </p:sp>
      <p:sp>
        <p:nvSpPr>
          <p:cNvPr id="12" name="TextBox 11">
            <a:extLst>
              <a:ext uri="{FF2B5EF4-FFF2-40B4-BE49-F238E27FC236}">
                <a16:creationId xmlns:a16="http://schemas.microsoft.com/office/drawing/2014/main" id="{7EE8CCA7-5A8A-4ED5-B57D-69BFFE4E43DE}"/>
              </a:ext>
            </a:extLst>
          </p:cNvPr>
          <p:cNvSpPr txBox="1"/>
          <p:nvPr/>
        </p:nvSpPr>
        <p:spPr>
          <a:xfrm>
            <a:off x="-119100" y="4428871"/>
            <a:ext cx="4606578" cy="215444"/>
          </a:xfrm>
          <a:prstGeom prst="rect">
            <a:avLst/>
          </a:prstGeom>
          <a:noFill/>
        </p:spPr>
        <p:txBody>
          <a:bodyPr wrap="square">
            <a:spAutoFit/>
          </a:bodyPr>
          <a:lstStyle/>
          <a:p>
            <a:r>
              <a:rPr lang="en-US" sz="800" b="0" i="0" u="none" strike="noStrike" baseline="0" err="1">
                <a:solidFill>
                  <a:srgbClr val="000000"/>
                </a:solidFill>
                <a:latin typeface="Arial" panose="020B0604020202020204" pitchFamily="34" charset="0"/>
              </a:rPr>
              <a:t>Wakelee</a:t>
            </a:r>
            <a:r>
              <a:rPr lang="en-US" sz="800" b="0" i="0" u="none" strike="noStrike" baseline="0">
                <a:solidFill>
                  <a:srgbClr val="000000"/>
                </a:solidFill>
                <a:latin typeface="Arial" panose="020B0604020202020204" pitchFamily="34" charset="0"/>
              </a:rPr>
              <a:t>, ASCO 2023, NEJM 2023; </a:t>
            </a:r>
            <a:r>
              <a:rPr lang="en-US" sz="800" b="0" i="0" u="none" strike="noStrike" baseline="0" err="1">
                <a:solidFill>
                  <a:srgbClr val="000000"/>
                </a:solidFill>
                <a:latin typeface="Arial" panose="020B0604020202020204" pitchFamily="34" charset="0"/>
              </a:rPr>
              <a:t>Cascone</a:t>
            </a:r>
            <a:r>
              <a:rPr lang="en-US" sz="800" b="0" i="0" u="none" strike="noStrike" baseline="0">
                <a:solidFill>
                  <a:srgbClr val="000000"/>
                </a:solidFill>
                <a:latin typeface="Arial" panose="020B0604020202020204" pitchFamily="34" charset="0"/>
              </a:rPr>
              <a:t> ESMO 2023</a:t>
            </a:r>
            <a:endParaRPr lang="en-US" sz="800"/>
          </a:p>
        </p:txBody>
      </p:sp>
    </p:spTree>
    <p:extLst>
      <p:ext uri="{BB962C8B-B14F-4D97-AF65-F5344CB8AC3E}">
        <p14:creationId xmlns:p14="http://schemas.microsoft.com/office/powerpoint/2010/main" val="10376786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sz="2800" b="1"/>
              <a:t>KN671 Overall Survival</a:t>
            </a:r>
          </a:p>
        </p:txBody>
      </p:sp>
      <p:sp>
        <p:nvSpPr>
          <p:cNvPr id="9" name="Rectangle 8">
            <a:extLst>
              <a:ext uri="{FF2B5EF4-FFF2-40B4-BE49-F238E27FC236}">
                <a16:creationId xmlns:a16="http://schemas.microsoft.com/office/drawing/2014/main" id="{FC9A654A-93BA-46F7-9BC5-8A7B7071EFB1}"/>
              </a:ext>
            </a:extLst>
          </p:cNvPr>
          <p:cNvSpPr/>
          <p:nvPr/>
        </p:nvSpPr>
        <p:spPr bwMode="auto">
          <a:xfrm>
            <a:off x="6600585" y="2850776"/>
            <a:ext cx="1275549" cy="80725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0" name="TextShape 1">
            <a:extLst>
              <a:ext uri="{FF2B5EF4-FFF2-40B4-BE49-F238E27FC236}">
                <a16:creationId xmlns:a16="http://schemas.microsoft.com/office/drawing/2014/main" id="{3B7A1358-F8A1-4FBD-BD69-1D0F6D280948}"/>
              </a:ext>
            </a:extLst>
          </p:cNvPr>
          <p:cNvSpPr txBox="1"/>
          <p:nvPr/>
        </p:nvSpPr>
        <p:spPr>
          <a:xfrm>
            <a:off x="-61472" y="4379525"/>
            <a:ext cx="3400760" cy="268881"/>
          </a:xfrm>
          <a:prstGeom prst="rect">
            <a:avLst/>
          </a:prstGeom>
          <a:noFill/>
          <a:ln>
            <a:noFill/>
          </a:ln>
        </p:spPr>
        <p:txBody>
          <a:bodyPr lIns="0" tIns="0" rIns="0" bIns="0" anchor="ctr"/>
          <a:lstStyle/>
          <a:p>
            <a:pPr>
              <a:lnSpc>
                <a:spcPct val="97000"/>
              </a:lnSpc>
            </a:pPr>
            <a:r>
              <a:rPr lang="en-US" sz="800" strike="noStrike" spc="-1">
                <a:latin typeface="Arial"/>
                <a:ea typeface="Arial Unicode MS"/>
              </a:rPr>
              <a:t>Spicer ESMO 2023</a:t>
            </a:r>
            <a:endParaRPr lang="en-US" sz="800" strike="noStrike" spc="-1">
              <a:latin typeface="Arial"/>
            </a:endParaRPr>
          </a:p>
        </p:txBody>
      </p:sp>
      <p:pic>
        <p:nvPicPr>
          <p:cNvPr id="3" name="Picture 2">
            <a:extLst>
              <a:ext uri="{FF2B5EF4-FFF2-40B4-BE49-F238E27FC236}">
                <a16:creationId xmlns:a16="http://schemas.microsoft.com/office/drawing/2014/main" id="{76168C71-68A9-4256-8BDC-716311829B13}"/>
              </a:ext>
            </a:extLst>
          </p:cNvPr>
          <p:cNvPicPr>
            <a:picLocks noChangeAspect="1"/>
          </p:cNvPicPr>
          <p:nvPr/>
        </p:nvPicPr>
        <p:blipFill>
          <a:blip r:embed="rId3"/>
          <a:stretch>
            <a:fillRect/>
          </a:stretch>
        </p:blipFill>
        <p:spPr>
          <a:xfrm>
            <a:off x="766503" y="541770"/>
            <a:ext cx="7518786" cy="3695890"/>
          </a:xfrm>
          <a:prstGeom prst="rect">
            <a:avLst/>
          </a:prstGeom>
        </p:spPr>
      </p:pic>
      <p:sp>
        <p:nvSpPr>
          <p:cNvPr id="8" name="Rectangle 7">
            <a:extLst>
              <a:ext uri="{FF2B5EF4-FFF2-40B4-BE49-F238E27FC236}">
                <a16:creationId xmlns:a16="http://schemas.microsoft.com/office/drawing/2014/main" id="{941B6948-1D96-47C9-9ED0-5E4FB428577F}"/>
              </a:ext>
            </a:extLst>
          </p:cNvPr>
          <p:cNvSpPr/>
          <p:nvPr/>
        </p:nvSpPr>
        <p:spPr bwMode="auto">
          <a:xfrm>
            <a:off x="1089499" y="4068618"/>
            <a:ext cx="1284867" cy="16904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37129979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30521" y="775611"/>
            <a:ext cx="8636854" cy="3604773"/>
          </a:xfrm>
        </p:spPr>
        <p:txBody>
          <a:bodyPr/>
          <a:lstStyle/>
          <a:p>
            <a:pPr marL="342900" indent="-342900" algn="l">
              <a:buFont typeface="Arial" panose="020B0604020202020204" pitchFamily="34" charset="0"/>
              <a:buChar char="•"/>
            </a:pPr>
            <a:r>
              <a:rPr lang="en-US" sz="2000">
                <a:solidFill>
                  <a:srgbClr val="002E51"/>
                </a:solidFill>
              </a:rPr>
              <a:t>Findings from the AEGEAN trial and other recent trials (i.e., CM816, IMpower010, KN091, CM77T, and KN671) have confirmed the benefits of immunotherapy given as neoadjuvant treatment in combination with chemotherapy, as adjuvant treatment, or both</a:t>
            </a:r>
          </a:p>
          <a:p>
            <a:pPr marL="800100" lvl="1" indent="-342900" algn="l">
              <a:buFont typeface="Arial" panose="020B0604020202020204" pitchFamily="34" charset="0"/>
              <a:buChar char="•"/>
            </a:pPr>
            <a:r>
              <a:rPr lang="en-US" sz="1800">
                <a:solidFill>
                  <a:srgbClr val="002E51"/>
                </a:solidFill>
              </a:rPr>
              <a:t>AEGEAN is the first phase 3 study to describe the benefit of perioperative immunotherapy + neoadjuvant chemotherapy</a:t>
            </a:r>
          </a:p>
          <a:p>
            <a:pPr marL="342900" indent="-342900" algn="l">
              <a:buFont typeface="Arial" panose="020B0604020202020204" pitchFamily="34" charset="0"/>
              <a:buChar char="•"/>
            </a:pPr>
            <a:r>
              <a:rPr lang="en-US" sz="2000">
                <a:solidFill>
                  <a:srgbClr val="002E51"/>
                </a:solidFill>
              </a:rPr>
              <a:t>Patient selection is critical and may be dependent on the following:</a:t>
            </a:r>
          </a:p>
          <a:p>
            <a:pPr marL="800100" lvl="1" indent="-342900" algn="l">
              <a:buFont typeface="Arial" panose="020B0604020202020204" pitchFamily="34" charset="0"/>
              <a:buChar char="•"/>
            </a:pPr>
            <a:r>
              <a:rPr lang="en-US" sz="1800">
                <a:solidFill>
                  <a:srgbClr val="002E51"/>
                </a:solidFill>
              </a:rPr>
              <a:t>Testing for PD-L1 levels, EGFR, ALK (and other drivers)</a:t>
            </a:r>
          </a:p>
          <a:p>
            <a:pPr marL="800100" lvl="1" indent="-342900" algn="l">
              <a:buFont typeface="Arial" panose="020B0604020202020204" pitchFamily="34" charset="0"/>
              <a:buChar char="•"/>
            </a:pPr>
            <a:r>
              <a:rPr lang="en-US" sz="1800">
                <a:solidFill>
                  <a:srgbClr val="002E51"/>
                </a:solidFill>
              </a:rPr>
              <a:t>Smoking status (possibly a surrogate marker for limited ICI benefit)</a:t>
            </a:r>
          </a:p>
          <a:p>
            <a:pPr marL="800100" lvl="1" indent="-342900" algn="l">
              <a:buFont typeface="Arial" panose="020B0604020202020204" pitchFamily="34" charset="0"/>
              <a:buChar char="•"/>
            </a:pPr>
            <a:r>
              <a:rPr lang="en-US" sz="1800">
                <a:solidFill>
                  <a:srgbClr val="002E51"/>
                </a:solidFill>
              </a:rPr>
              <a:t>Stage of disease (definite benefit for stage III)</a:t>
            </a:r>
          </a:p>
          <a:p>
            <a:pPr marL="800100" lvl="1" indent="-342900" algn="l">
              <a:buFont typeface="Arial" panose="020B0604020202020204" pitchFamily="34" charset="0"/>
              <a:buChar char="•"/>
            </a:pPr>
            <a:r>
              <a:rPr lang="en-US" sz="1800">
                <a:solidFill>
                  <a:srgbClr val="002E51"/>
                </a:solidFill>
              </a:rPr>
              <a:t>Contraindications to immunotherapy</a:t>
            </a:r>
          </a:p>
          <a:p>
            <a:pPr marL="800100" lvl="1" indent="-342900" algn="l">
              <a:buFont typeface="Arial" panose="020B0604020202020204" pitchFamily="34" charset="0"/>
              <a:buChar char="•"/>
            </a:pPr>
            <a:endParaRPr lang="en-US" sz="180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sz="2800" b="1"/>
              <a:t>Conclusions</a:t>
            </a:r>
          </a:p>
        </p:txBody>
      </p:sp>
    </p:spTree>
    <p:extLst>
      <p:ext uri="{BB962C8B-B14F-4D97-AF65-F5344CB8AC3E}">
        <p14:creationId xmlns:p14="http://schemas.microsoft.com/office/powerpoint/2010/main" val="10957506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30521" y="775607"/>
            <a:ext cx="8636854" cy="3604773"/>
          </a:xfrm>
        </p:spPr>
        <p:txBody>
          <a:bodyPr/>
          <a:lstStyle/>
          <a:p>
            <a:pPr marL="342900" indent="-342900" algn="l">
              <a:buFont typeface="Arial" panose="020B0604020202020204" pitchFamily="34" charset="0"/>
              <a:buChar char="•"/>
            </a:pPr>
            <a:r>
              <a:rPr lang="en-US" sz="2200">
                <a:solidFill>
                  <a:srgbClr val="002E51"/>
                </a:solidFill>
              </a:rPr>
              <a:t>Which patients should get both neoadjuvant and adjuvant ICI vs neoadjuvant ICI alone? </a:t>
            </a:r>
          </a:p>
          <a:p>
            <a:pPr marL="800100" lvl="1" indent="-342900" algn="l">
              <a:buFont typeface="Arial" panose="020B0604020202020204" pitchFamily="34" charset="0"/>
              <a:buChar char="•"/>
            </a:pPr>
            <a:r>
              <a:rPr lang="en-US">
                <a:solidFill>
                  <a:srgbClr val="002E51"/>
                </a:solidFill>
              </a:rPr>
              <a:t>Could consider using pathologic response or MRD assays to guide adjuvant therapy</a:t>
            </a:r>
          </a:p>
          <a:p>
            <a:pPr marL="342900" indent="-342900" algn="l">
              <a:buFont typeface="Arial" panose="020B0604020202020204" pitchFamily="34" charset="0"/>
              <a:buChar char="•"/>
            </a:pPr>
            <a:r>
              <a:rPr lang="en-US" sz="2200">
                <a:solidFill>
                  <a:srgbClr val="002E51"/>
                </a:solidFill>
              </a:rPr>
              <a:t>How do we expedite PD-L1/EGFR/ALK testing prior to surgery?</a:t>
            </a:r>
          </a:p>
          <a:p>
            <a:pPr marL="342900" indent="-342900" algn="l">
              <a:buFont typeface="Arial" panose="020B0604020202020204" pitchFamily="34" charset="0"/>
              <a:buChar char="•"/>
            </a:pPr>
            <a:r>
              <a:rPr lang="en-US" sz="2200">
                <a:solidFill>
                  <a:srgbClr val="002E51"/>
                </a:solidFill>
              </a:rPr>
              <a:t>Can we avoid chemotherapy in certain patients with </a:t>
            </a:r>
            <a:r>
              <a:rPr lang="en-US" sz="2200" err="1">
                <a:solidFill>
                  <a:srgbClr val="002E51"/>
                </a:solidFill>
              </a:rPr>
              <a:t>resectable</a:t>
            </a:r>
            <a:r>
              <a:rPr lang="en-US" sz="2200">
                <a:solidFill>
                  <a:srgbClr val="002E51"/>
                </a:solidFill>
              </a:rPr>
              <a:t> NSCLC? </a:t>
            </a:r>
          </a:p>
        </p:txBody>
      </p:sp>
      <p:sp>
        <p:nvSpPr>
          <p:cNvPr id="4" name="Title 3"/>
          <p:cNvSpPr>
            <a:spLocks noGrp="1"/>
          </p:cNvSpPr>
          <p:nvPr>
            <p:ph type="title"/>
          </p:nvPr>
        </p:nvSpPr>
        <p:spPr>
          <a:xfrm>
            <a:off x="0" y="127465"/>
            <a:ext cx="9144000" cy="807256"/>
          </a:xfrm>
        </p:spPr>
        <p:txBody>
          <a:bodyPr/>
          <a:lstStyle/>
          <a:p>
            <a:r>
              <a:rPr lang="en-US" sz="2800" b="1"/>
              <a:t>Unanswered Questions</a:t>
            </a:r>
          </a:p>
        </p:txBody>
      </p:sp>
    </p:spTree>
    <p:extLst>
      <p:ext uri="{BB962C8B-B14F-4D97-AF65-F5344CB8AC3E}">
        <p14:creationId xmlns:p14="http://schemas.microsoft.com/office/powerpoint/2010/main" val="21769917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6956"/>
            <a:ext cx="8520600" cy="2052600"/>
          </a:xfrm>
          <a:prstGeom prst="rect">
            <a:avLst/>
          </a:prstGeom>
        </p:spPr>
        <p:txBody>
          <a:bodyPr spcFirstLastPara="1" wrap="square" lIns="91425" tIns="91425" rIns="91425" bIns="91425" anchor="b" anchorCtr="0">
            <a:normAutofit/>
          </a:bodyPr>
          <a:lstStyle/>
          <a:p>
            <a:pPr algn="l">
              <a:lnSpc>
                <a:spcPct val="115000"/>
              </a:lnSpc>
              <a:buSzPts val="1100"/>
            </a:pPr>
            <a:r>
              <a:rPr lang="en" sz="2900" b="1">
                <a:highlight>
                  <a:srgbClr val="FFFFFF"/>
                </a:highlight>
                <a:latin typeface="Calibri"/>
                <a:ea typeface="Calibri"/>
                <a:cs typeface="Calibri"/>
                <a:sym typeface="Calibri"/>
              </a:rPr>
              <a:t>Navigating Immunotherapies in Advanced or mNSCLC</a:t>
            </a:r>
            <a:r>
              <a:rPr lang="en" sz="2900">
                <a:highlight>
                  <a:srgbClr val="FFFFFF"/>
                </a:highlight>
                <a:latin typeface="Calibri"/>
                <a:ea typeface="Calibri"/>
                <a:cs typeface="Calibri"/>
                <a:sym typeface="Calibri"/>
              </a:rPr>
              <a:t> </a:t>
            </a:r>
            <a:endParaRPr sz="2900">
              <a:highlight>
                <a:srgbClr val="FFFFFF"/>
              </a:highlight>
              <a:latin typeface="Calibri"/>
              <a:ea typeface="Calibri"/>
              <a:cs typeface="Calibri"/>
              <a:sym typeface="Calibri"/>
            </a:endParaRPr>
          </a:p>
          <a:p>
            <a:endParaRPr/>
          </a:p>
        </p:txBody>
      </p:sp>
      <p:sp>
        <p:nvSpPr>
          <p:cNvPr id="55" name="Google Shape;55;p13"/>
          <p:cNvSpPr txBox="1">
            <a:spLocks noGrp="1"/>
          </p:cNvSpPr>
          <p:nvPr>
            <p:ph type="subTitle" idx="1"/>
          </p:nvPr>
        </p:nvSpPr>
        <p:spPr>
          <a:xfrm>
            <a:off x="311700" y="2836506"/>
            <a:ext cx="8520600" cy="1572900"/>
          </a:xfrm>
          <a:prstGeom prst="rect">
            <a:avLst/>
          </a:prstGeom>
        </p:spPr>
        <p:txBody>
          <a:bodyPr spcFirstLastPara="1" wrap="square" lIns="91425" tIns="91425" rIns="91425" bIns="91425" anchor="t" anchorCtr="0">
            <a:normAutofit fontScale="77500" lnSpcReduction="20000"/>
          </a:bodyPr>
          <a:lstStyle/>
          <a:p>
            <a:pPr marL="0" indent="0"/>
            <a:r>
              <a:rPr lang="en"/>
              <a:t>Young Kwang Chae</a:t>
            </a:r>
            <a:endParaRPr/>
          </a:p>
          <a:p>
            <a:pPr marL="0" indent="0"/>
            <a:endParaRPr/>
          </a:p>
          <a:p>
            <a:pPr marL="0" indent="0"/>
            <a:r>
              <a:rPr lang="en"/>
              <a:t>Northwestern University</a:t>
            </a:r>
            <a:endParaRPr/>
          </a:p>
          <a:p>
            <a:pPr marL="0" indent="0"/>
            <a:endParaRPr/>
          </a:p>
          <a:p>
            <a:pPr marL="0" indent="0"/>
            <a:r>
              <a:rPr lang="en"/>
              <a:t>1/18/2024</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E43BC3-672D-24DC-CC75-0B51AD1CD7C1}"/>
              </a:ext>
            </a:extLst>
          </p:cNvPr>
          <p:cNvPicPr>
            <a:picLocks noChangeAspect="1"/>
          </p:cNvPicPr>
          <p:nvPr/>
        </p:nvPicPr>
        <p:blipFill>
          <a:blip r:embed="rId2"/>
          <a:stretch>
            <a:fillRect/>
          </a:stretch>
        </p:blipFill>
        <p:spPr>
          <a:xfrm>
            <a:off x="-86549" y="-31242"/>
            <a:ext cx="9230549" cy="4415464"/>
          </a:xfrm>
          <a:prstGeom prst="rect">
            <a:avLst/>
          </a:prstGeom>
        </p:spPr>
      </p:pic>
    </p:spTree>
    <p:extLst>
      <p:ext uri="{BB962C8B-B14F-4D97-AF65-F5344CB8AC3E}">
        <p14:creationId xmlns:p14="http://schemas.microsoft.com/office/powerpoint/2010/main" val="5488710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11700" y="447406"/>
            <a:ext cx="8520600" cy="572700"/>
          </a:xfrm>
          <a:prstGeom prst="rect">
            <a:avLst/>
          </a:prstGeom>
        </p:spPr>
        <p:txBody>
          <a:bodyPr spcFirstLastPara="1" wrap="square" lIns="91425" tIns="91425" rIns="91425" bIns="91425" anchor="t" anchorCtr="0">
            <a:normAutofit fontScale="90000"/>
          </a:bodyPr>
          <a:lstStyle/>
          <a:p>
            <a:r>
              <a:rPr lang="en"/>
              <a:t>Contents</a:t>
            </a:r>
            <a:endParaRPr/>
          </a:p>
        </p:txBody>
      </p:sp>
      <p:sp>
        <p:nvSpPr>
          <p:cNvPr id="61" name="Google Shape;61;p14"/>
          <p:cNvSpPr txBox="1">
            <a:spLocks noGrp="1"/>
          </p:cNvSpPr>
          <p:nvPr>
            <p:ph type="body" idx="1"/>
          </p:nvPr>
        </p:nvSpPr>
        <p:spPr>
          <a:xfrm>
            <a:off x="311700" y="1154856"/>
            <a:ext cx="8520600" cy="3416400"/>
          </a:xfrm>
          <a:prstGeom prst="rect">
            <a:avLst/>
          </a:prstGeom>
        </p:spPr>
        <p:txBody>
          <a:bodyPr spcFirstLastPara="1" wrap="square" lIns="91425" tIns="91425" rIns="91425" bIns="91425" anchor="t" anchorCtr="0">
            <a:normAutofit fontScale="92500" lnSpcReduction="10000"/>
          </a:bodyPr>
          <a:lstStyle/>
          <a:p>
            <a:pPr marL="0" indent="0">
              <a:buNone/>
            </a:pPr>
            <a:endParaRPr sz="1100">
              <a:solidFill>
                <a:schemeClr val="dk1"/>
              </a:solidFill>
              <a:highlight>
                <a:srgbClr val="FFFFFF"/>
              </a:highlight>
              <a:latin typeface="Calibri"/>
              <a:ea typeface="Calibri"/>
              <a:cs typeface="Calibri"/>
              <a:sym typeface="Calibri"/>
            </a:endParaRPr>
          </a:p>
          <a:p>
            <a:pPr marL="0" indent="0">
              <a:buClr>
                <a:schemeClr val="dk1"/>
              </a:buClr>
              <a:buSzPct val="50000"/>
              <a:buNone/>
            </a:pPr>
            <a:endParaRPr sz="2200">
              <a:solidFill>
                <a:schemeClr val="dk1"/>
              </a:solidFill>
              <a:highlight>
                <a:srgbClr val="FFFFFF"/>
              </a:highlight>
              <a:latin typeface="Calibri"/>
              <a:ea typeface="Calibri"/>
              <a:cs typeface="Calibri"/>
              <a:sym typeface="Calibri"/>
            </a:endParaRPr>
          </a:p>
          <a:p>
            <a:pPr indent="-363696">
              <a:buClr>
                <a:schemeClr val="dk1"/>
              </a:buClr>
              <a:buSzPct val="104545"/>
              <a:buFont typeface="PMingLiu"/>
              <a:buChar char="●"/>
            </a:pPr>
            <a:r>
              <a:rPr lang="en" sz="2200">
                <a:solidFill>
                  <a:schemeClr val="dk1"/>
                </a:solidFill>
                <a:highlight>
                  <a:srgbClr val="FFFFFF"/>
                </a:highlight>
                <a:latin typeface="Calibri"/>
                <a:ea typeface="Calibri"/>
                <a:cs typeface="Calibri"/>
                <a:sym typeface="Calibri"/>
              </a:rPr>
              <a:t>The current NSCLC IO guideline 2024</a:t>
            </a:r>
            <a:endParaRPr sz="2200">
              <a:solidFill>
                <a:schemeClr val="dk1"/>
              </a:solidFill>
              <a:highlight>
                <a:srgbClr val="FFFFFF"/>
              </a:highlight>
              <a:latin typeface="Calibri"/>
              <a:ea typeface="Calibri"/>
              <a:cs typeface="Calibri"/>
              <a:sym typeface="Calibri"/>
            </a:endParaRPr>
          </a:p>
          <a:p>
            <a:pPr indent="0">
              <a:buNone/>
            </a:pPr>
            <a:endParaRPr sz="2200">
              <a:solidFill>
                <a:schemeClr val="dk1"/>
              </a:solidFill>
              <a:highlight>
                <a:srgbClr val="FFFFFF"/>
              </a:highlight>
              <a:latin typeface="Calibri"/>
              <a:ea typeface="Calibri"/>
              <a:cs typeface="Calibri"/>
              <a:sym typeface="Calibri"/>
            </a:endParaRPr>
          </a:p>
          <a:p>
            <a:pPr indent="-363696">
              <a:buClr>
                <a:schemeClr val="dk1"/>
              </a:buClr>
              <a:buSzPct val="104545"/>
              <a:buFont typeface="PMingLiu"/>
              <a:buChar char="●"/>
            </a:pPr>
            <a:r>
              <a:rPr lang="en" sz="2200">
                <a:solidFill>
                  <a:schemeClr val="dk1"/>
                </a:solidFill>
                <a:highlight>
                  <a:srgbClr val="FFFFFF"/>
                </a:highlight>
                <a:latin typeface="Calibri"/>
                <a:ea typeface="Calibri"/>
                <a:cs typeface="Calibri"/>
                <a:sym typeface="Calibri"/>
              </a:rPr>
              <a:t>EMPOWER-Lung1  </a:t>
            </a:r>
            <a:endParaRPr sz="2200">
              <a:solidFill>
                <a:schemeClr val="dk1"/>
              </a:solidFill>
              <a:highlight>
                <a:srgbClr val="FFFFFF"/>
              </a:highlight>
              <a:latin typeface="Calibri"/>
              <a:ea typeface="Calibri"/>
              <a:cs typeface="Calibri"/>
              <a:sym typeface="Calibri"/>
            </a:endParaRPr>
          </a:p>
          <a:p>
            <a:pPr indent="-363696">
              <a:buClr>
                <a:schemeClr val="dk1"/>
              </a:buClr>
              <a:buSzPct val="104545"/>
              <a:buFont typeface="PMingLiu"/>
              <a:buChar char="●"/>
            </a:pPr>
            <a:r>
              <a:rPr lang="en" sz="2200">
                <a:solidFill>
                  <a:schemeClr val="dk1"/>
                </a:solidFill>
                <a:highlight>
                  <a:srgbClr val="FFFFFF"/>
                </a:highlight>
                <a:latin typeface="Calibri"/>
                <a:ea typeface="Calibri"/>
                <a:cs typeface="Calibri"/>
                <a:sym typeface="Calibri"/>
              </a:rPr>
              <a:t>EMPOWER-Lung3</a:t>
            </a:r>
            <a:endParaRPr sz="2200">
              <a:solidFill>
                <a:schemeClr val="dk1"/>
              </a:solidFill>
              <a:highlight>
                <a:srgbClr val="FFFFFF"/>
              </a:highlight>
              <a:latin typeface="Calibri"/>
              <a:ea typeface="Calibri"/>
              <a:cs typeface="Calibri"/>
              <a:sym typeface="Calibri"/>
            </a:endParaRPr>
          </a:p>
          <a:p>
            <a:pPr indent="-363696">
              <a:buClr>
                <a:schemeClr val="dk1"/>
              </a:buClr>
              <a:buSzPct val="104545"/>
              <a:buFont typeface="PMingLiu"/>
              <a:buChar char="●"/>
            </a:pPr>
            <a:r>
              <a:rPr lang="en" sz="2200">
                <a:solidFill>
                  <a:schemeClr val="dk1"/>
                </a:solidFill>
                <a:highlight>
                  <a:srgbClr val="FFFFFF"/>
                </a:highlight>
                <a:latin typeface="Calibri"/>
                <a:ea typeface="Calibri"/>
                <a:cs typeface="Calibri"/>
                <a:sym typeface="Calibri"/>
              </a:rPr>
              <a:t>POSEIDON</a:t>
            </a:r>
            <a:endParaRPr sz="2200">
              <a:solidFill>
                <a:schemeClr val="dk1"/>
              </a:solidFill>
              <a:highlight>
                <a:srgbClr val="FFFFFF"/>
              </a:highlight>
              <a:latin typeface="Calibri"/>
              <a:ea typeface="Calibri"/>
              <a:cs typeface="Calibri"/>
              <a:sym typeface="Calibri"/>
            </a:endParaRPr>
          </a:p>
          <a:p>
            <a:pPr indent="-357822">
              <a:buClr>
                <a:schemeClr val="dk1"/>
              </a:buClr>
              <a:buSzPct val="100000"/>
              <a:buFont typeface="Calibri"/>
              <a:buChar char="●"/>
            </a:pPr>
            <a:r>
              <a:rPr lang="en" sz="2200">
                <a:solidFill>
                  <a:schemeClr val="dk1"/>
                </a:solidFill>
                <a:highlight>
                  <a:srgbClr val="FFFFFF"/>
                </a:highlight>
                <a:latin typeface="Calibri"/>
                <a:ea typeface="Calibri"/>
                <a:cs typeface="Calibri"/>
                <a:sym typeface="Calibri"/>
              </a:rPr>
              <a:t>CheckMate 227 (</a:t>
            </a:r>
            <a:r>
              <a:rPr lang="en" sz="2200" u="sng">
                <a:solidFill>
                  <a:schemeClr val="accent5"/>
                </a:solidFill>
                <a:highlight>
                  <a:srgbClr val="FFFFFF"/>
                </a:highlight>
                <a:latin typeface="Calibri"/>
                <a:ea typeface="Calibri"/>
                <a:cs typeface="Calibri"/>
                <a:sym typeface="Calibri"/>
                <a:hlinkClick r:id="rId3">
                  <a:extLst>
                    <a:ext uri="{A12FA001-AC4F-418D-AE19-62706E023703}">
                      <ahyp:hlinkClr xmlns:ahyp="http://schemas.microsoft.com/office/drawing/2018/hyperlinkcolor" val="tx"/>
                    </a:ext>
                  </a:extLst>
                </a:hlinkClick>
              </a:rPr>
              <a:t>5-yr update</a:t>
            </a:r>
            <a:r>
              <a:rPr lang="en" sz="2200">
                <a:solidFill>
                  <a:schemeClr val="dk1"/>
                </a:solidFill>
                <a:highlight>
                  <a:srgbClr val="FFFFFF"/>
                </a:highlight>
                <a:latin typeface="Calibri"/>
                <a:ea typeface="Calibri"/>
                <a:cs typeface="Calibri"/>
                <a:sym typeface="Calibri"/>
              </a:rPr>
              <a:t>)</a:t>
            </a:r>
            <a:endParaRPr sz="2200">
              <a:solidFill>
                <a:schemeClr val="dk1"/>
              </a:solidFill>
              <a:highlight>
                <a:srgbClr val="FFFFFF"/>
              </a:highlight>
              <a:latin typeface="Calibri"/>
              <a:ea typeface="Calibri"/>
              <a:cs typeface="Calibri"/>
              <a:sym typeface="Calibri"/>
            </a:endParaRPr>
          </a:p>
          <a:p>
            <a:pPr indent="-363696">
              <a:buClr>
                <a:schemeClr val="dk1"/>
              </a:buClr>
              <a:buSzPct val="104545"/>
              <a:buFont typeface="PMingLiu"/>
              <a:buChar char="●"/>
            </a:pPr>
            <a:r>
              <a:rPr lang="en" sz="2200">
                <a:solidFill>
                  <a:schemeClr val="dk1"/>
                </a:solidFill>
                <a:highlight>
                  <a:srgbClr val="FFFFFF"/>
                </a:highlight>
                <a:latin typeface="Calibri"/>
                <a:ea typeface="Calibri"/>
                <a:cs typeface="Calibri"/>
                <a:sym typeface="Calibri"/>
              </a:rPr>
              <a:t>PACIFIC (</a:t>
            </a:r>
            <a:r>
              <a:rPr lang="en" sz="2200" u="sng">
                <a:solidFill>
                  <a:schemeClr val="hlink"/>
                </a:solidFill>
                <a:highlight>
                  <a:srgbClr val="FFFFFF"/>
                </a:highlight>
                <a:latin typeface="Calibri"/>
                <a:ea typeface="Calibri"/>
                <a:cs typeface="Calibri"/>
                <a:sym typeface="Calibri"/>
                <a:hlinkClick r:id="rId3"/>
              </a:rPr>
              <a:t>5-yr update</a:t>
            </a:r>
            <a:r>
              <a:rPr lang="en" sz="2200">
                <a:solidFill>
                  <a:schemeClr val="dk1"/>
                </a:solidFill>
                <a:highlight>
                  <a:srgbClr val="FFFFFF"/>
                </a:highlight>
                <a:latin typeface="Calibri"/>
                <a:ea typeface="Calibri"/>
                <a:cs typeface="Calibri"/>
                <a:sym typeface="Calibri"/>
              </a:rPr>
              <a:t>) </a:t>
            </a:r>
            <a:endParaRPr sz="2200">
              <a:solidFill>
                <a:schemeClr val="dk1"/>
              </a:solidFill>
              <a:highlight>
                <a:srgbClr val="FFFFFF"/>
              </a:highlight>
              <a:latin typeface="Calibri"/>
              <a:ea typeface="Calibri"/>
              <a:cs typeface="Calibri"/>
              <a:sym typeface="Calibri"/>
            </a:endParaRPr>
          </a:p>
          <a:p>
            <a:pPr indent="-363696">
              <a:buClr>
                <a:schemeClr val="dk1"/>
              </a:buClr>
              <a:buSzPct val="104545"/>
              <a:buFont typeface="PMingLiu"/>
              <a:buChar char="●"/>
            </a:pPr>
            <a:r>
              <a:rPr lang="en" sz="2200">
                <a:solidFill>
                  <a:schemeClr val="dk1"/>
                </a:solidFill>
                <a:highlight>
                  <a:srgbClr val="FFFFFF"/>
                </a:highlight>
                <a:latin typeface="Calibri"/>
                <a:ea typeface="Calibri"/>
                <a:cs typeface="Calibri"/>
                <a:sym typeface="Calibri"/>
              </a:rPr>
              <a:t>EVOKE-2  </a:t>
            </a:r>
            <a:endParaRPr sz="2200">
              <a:solidFill>
                <a:schemeClr val="dk1"/>
              </a:solidFill>
              <a:highlight>
                <a:srgbClr val="FFFFFF"/>
              </a:highlight>
              <a:latin typeface="Calibri"/>
              <a:ea typeface="Calibri"/>
              <a:cs typeface="Calibri"/>
              <a:sym typeface="Calibri"/>
            </a:endParaRPr>
          </a:p>
          <a:p>
            <a:pPr marL="0" indent="0">
              <a:spcAft>
                <a:spcPts val="1200"/>
              </a:spcAft>
              <a:buNone/>
            </a:pP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66" name="Google Shape;66;p15"/>
          <p:cNvPicPr preferRelativeResize="0"/>
          <p:nvPr/>
        </p:nvPicPr>
        <p:blipFill>
          <a:blip r:embed="rId3">
            <a:alphaModFix/>
          </a:blip>
          <a:stretch>
            <a:fillRect/>
          </a:stretch>
        </p:blipFill>
        <p:spPr>
          <a:xfrm>
            <a:off x="371690" y="434994"/>
            <a:ext cx="8400625" cy="4278274"/>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6"/>
          <p:cNvSpPr txBox="1">
            <a:spLocks noGrp="1"/>
          </p:cNvSpPr>
          <p:nvPr>
            <p:ph type="title"/>
          </p:nvPr>
        </p:nvSpPr>
        <p:spPr>
          <a:xfrm>
            <a:off x="311700" y="447406"/>
            <a:ext cx="8520600" cy="572700"/>
          </a:xfrm>
          <a:prstGeom prst="rect">
            <a:avLst/>
          </a:prstGeom>
        </p:spPr>
        <p:txBody>
          <a:bodyPr spcFirstLastPara="1" wrap="square" lIns="91425" tIns="91425" rIns="91425" bIns="91425" anchor="t" anchorCtr="0">
            <a:normAutofit fontScale="90000"/>
          </a:bodyPr>
          <a:lstStyle/>
          <a:p>
            <a:endParaRPr/>
          </a:p>
        </p:txBody>
      </p:sp>
      <p:sp>
        <p:nvSpPr>
          <p:cNvPr id="72" name="Google Shape;72;p16"/>
          <p:cNvSpPr txBox="1">
            <a:spLocks noGrp="1"/>
          </p:cNvSpPr>
          <p:nvPr>
            <p:ph type="body" idx="1"/>
          </p:nvPr>
        </p:nvSpPr>
        <p:spPr>
          <a:xfrm>
            <a:off x="311700" y="1154856"/>
            <a:ext cx="8520600" cy="3416400"/>
          </a:xfrm>
          <a:prstGeom prst="rect">
            <a:avLst/>
          </a:prstGeom>
        </p:spPr>
        <p:txBody>
          <a:bodyPr spcFirstLastPara="1" wrap="square" lIns="91425" tIns="91425" rIns="91425" bIns="91425" anchor="t" anchorCtr="0">
            <a:normAutofit/>
          </a:bodyPr>
          <a:lstStyle/>
          <a:p>
            <a:pPr marL="0" indent="0">
              <a:spcAft>
                <a:spcPts val="1200"/>
              </a:spcAft>
              <a:buNone/>
            </a:pPr>
            <a:endParaRPr/>
          </a:p>
        </p:txBody>
      </p:sp>
      <p:pic>
        <p:nvPicPr>
          <p:cNvPr id="73" name="Google Shape;73;p16"/>
          <p:cNvPicPr preferRelativeResize="0"/>
          <p:nvPr/>
        </p:nvPicPr>
        <p:blipFill>
          <a:blip r:embed="rId3">
            <a:alphaModFix/>
          </a:blip>
          <a:stretch>
            <a:fillRect/>
          </a:stretch>
        </p:blipFill>
        <p:spPr>
          <a:xfrm>
            <a:off x="289050" y="497482"/>
            <a:ext cx="8565898" cy="4153299"/>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xfrm>
            <a:off x="311700" y="447406"/>
            <a:ext cx="8520600" cy="572700"/>
          </a:xfrm>
          <a:prstGeom prst="rect">
            <a:avLst/>
          </a:prstGeom>
        </p:spPr>
        <p:txBody>
          <a:bodyPr spcFirstLastPara="1" wrap="square" lIns="91425" tIns="91425" rIns="91425" bIns="91425" anchor="t" anchorCtr="0">
            <a:normAutofit fontScale="90000"/>
          </a:bodyPr>
          <a:lstStyle/>
          <a:p>
            <a:endParaRPr/>
          </a:p>
        </p:txBody>
      </p:sp>
      <p:sp>
        <p:nvSpPr>
          <p:cNvPr id="79" name="Google Shape;79;p17"/>
          <p:cNvSpPr txBox="1">
            <a:spLocks noGrp="1"/>
          </p:cNvSpPr>
          <p:nvPr>
            <p:ph type="body" idx="1"/>
          </p:nvPr>
        </p:nvSpPr>
        <p:spPr>
          <a:xfrm>
            <a:off x="311700" y="1154856"/>
            <a:ext cx="8520600" cy="3416400"/>
          </a:xfrm>
          <a:prstGeom prst="rect">
            <a:avLst/>
          </a:prstGeom>
        </p:spPr>
        <p:txBody>
          <a:bodyPr spcFirstLastPara="1" wrap="square" lIns="91425" tIns="91425" rIns="91425" bIns="91425" anchor="t" anchorCtr="0">
            <a:normAutofit/>
          </a:bodyPr>
          <a:lstStyle/>
          <a:p>
            <a:pPr marL="0" indent="0">
              <a:spcAft>
                <a:spcPts val="1200"/>
              </a:spcAft>
              <a:buNone/>
            </a:pPr>
            <a:endParaRPr/>
          </a:p>
        </p:txBody>
      </p:sp>
      <p:pic>
        <p:nvPicPr>
          <p:cNvPr id="80" name="Google Shape;80;p17"/>
          <p:cNvPicPr preferRelativeResize="0"/>
          <p:nvPr/>
        </p:nvPicPr>
        <p:blipFill>
          <a:blip r:embed="rId3">
            <a:alphaModFix/>
          </a:blip>
          <a:stretch>
            <a:fillRect/>
          </a:stretch>
        </p:blipFill>
        <p:spPr>
          <a:xfrm>
            <a:off x="833929" y="2381"/>
            <a:ext cx="7476147" cy="5143502"/>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8"/>
          <p:cNvSpPr txBox="1">
            <a:spLocks noGrp="1"/>
          </p:cNvSpPr>
          <p:nvPr>
            <p:ph type="title"/>
          </p:nvPr>
        </p:nvSpPr>
        <p:spPr>
          <a:xfrm>
            <a:off x="311700" y="447406"/>
            <a:ext cx="8520600" cy="572700"/>
          </a:xfrm>
          <a:prstGeom prst="rect">
            <a:avLst/>
          </a:prstGeom>
        </p:spPr>
        <p:txBody>
          <a:bodyPr spcFirstLastPara="1" wrap="square" lIns="91425" tIns="91425" rIns="91425" bIns="91425" anchor="t" anchorCtr="0">
            <a:normAutofit fontScale="90000"/>
          </a:bodyPr>
          <a:lstStyle/>
          <a:p>
            <a:endParaRPr/>
          </a:p>
        </p:txBody>
      </p:sp>
      <p:sp>
        <p:nvSpPr>
          <p:cNvPr id="86" name="Google Shape;86;p18"/>
          <p:cNvSpPr txBox="1">
            <a:spLocks noGrp="1"/>
          </p:cNvSpPr>
          <p:nvPr>
            <p:ph type="body" idx="1"/>
          </p:nvPr>
        </p:nvSpPr>
        <p:spPr>
          <a:xfrm>
            <a:off x="311700" y="1154856"/>
            <a:ext cx="8520600" cy="3416400"/>
          </a:xfrm>
          <a:prstGeom prst="rect">
            <a:avLst/>
          </a:prstGeom>
        </p:spPr>
        <p:txBody>
          <a:bodyPr spcFirstLastPara="1" wrap="square" lIns="91425" tIns="91425" rIns="91425" bIns="91425" anchor="t" anchorCtr="0">
            <a:normAutofit/>
          </a:bodyPr>
          <a:lstStyle/>
          <a:p>
            <a:pPr marL="0" indent="0">
              <a:spcAft>
                <a:spcPts val="1200"/>
              </a:spcAft>
              <a:buNone/>
            </a:pPr>
            <a:endParaRPr/>
          </a:p>
        </p:txBody>
      </p:sp>
      <p:pic>
        <p:nvPicPr>
          <p:cNvPr id="87" name="Google Shape;87;p18"/>
          <p:cNvPicPr preferRelativeResize="0"/>
          <p:nvPr/>
        </p:nvPicPr>
        <p:blipFill>
          <a:blip r:embed="rId3">
            <a:alphaModFix/>
          </a:blip>
          <a:stretch>
            <a:fillRect/>
          </a:stretch>
        </p:blipFill>
        <p:spPr>
          <a:xfrm>
            <a:off x="870705" y="2382"/>
            <a:ext cx="7402593" cy="5143501"/>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9"/>
          <p:cNvSpPr txBox="1">
            <a:spLocks noGrp="1"/>
          </p:cNvSpPr>
          <p:nvPr>
            <p:ph type="title"/>
          </p:nvPr>
        </p:nvSpPr>
        <p:spPr>
          <a:xfrm>
            <a:off x="311700" y="447406"/>
            <a:ext cx="8520600" cy="572700"/>
          </a:xfrm>
          <a:prstGeom prst="rect">
            <a:avLst/>
          </a:prstGeom>
        </p:spPr>
        <p:txBody>
          <a:bodyPr spcFirstLastPara="1" wrap="square" lIns="91425" tIns="91425" rIns="91425" bIns="91425" anchor="t" anchorCtr="0">
            <a:normAutofit fontScale="90000"/>
          </a:bodyPr>
          <a:lstStyle/>
          <a:p>
            <a:endParaRPr/>
          </a:p>
        </p:txBody>
      </p:sp>
      <p:sp>
        <p:nvSpPr>
          <p:cNvPr id="93" name="Google Shape;93;p19"/>
          <p:cNvSpPr txBox="1">
            <a:spLocks noGrp="1"/>
          </p:cNvSpPr>
          <p:nvPr>
            <p:ph type="body" idx="1"/>
          </p:nvPr>
        </p:nvSpPr>
        <p:spPr>
          <a:xfrm>
            <a:off x="311700" y="1154856"/>
            <a:ext cx="8520600" cy="3416400"/>
          </a:xfrm>
          <a:prstGeom prst="rect">
            <a:avLst/>
          </a:prstGeom>
        </p:spPr>
        <p:txBody>
          <a:bodyPr spcFirstLastPara="1" wrap="square" lIns="91425" tIns="91425" rIns="91425" bIns="91425" anchor="t" anchorCtr="0">
            <a:normAutofit/>
          </a:bodyPr>
          <a:lstStyle/>
          <a:p>
            <a:pPr marL="0" indent="0">
              <a:spcAft>
                <a:spcPts val="1200"/>
              </a:spcAft>
              <a:buNone/>
            </a:pPr>
            <a:endParaRPr/>
          </a:p>
        </p:txBody>
      </p:sp>
      <p:pic>
        <p:nvPicPr>
          <p:cNvPr id="94" name="Google Shape;94;p19"/>
          <p:cNvPicPr preferRelativeResize="0"/>
          <p:nvPr/>
        </p:nvPicPr>
        <p:blipFill>
          <a:blip r:embed="rId3">
            <a:alphaModFix/>
          </a:blip>
          <a:stretch>
            <a:fillRect/>
          </a:stretch>
        </p:blipFill>
        <p:spPr>
          <a:xfrm>
            <a:off x="873304" y="2382"/>
            <a:ext cx="7397391" cy="5143499"/>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0"/>
          <p:cNvSpPr txBox="1">
            <a:spLocks noGrp="1"/>
          </p:cNvSpPr>
          <p:nvPr>
            <p:ph type="title"/>
          </p:nvPr>
        </p:nvSpPr>
        <p:spPr>
          <a:xfrm>
            <a:off x="311700" y="447406"/>
            <a:ext cx="8520600" cy="572700"/>
          </a:xfrm>
          <a:prstGeom prst="rect">
            <a:avLst/>
          </a:prstGeom>
        </p:spPr>
        <p:txBody>
          <a:bodyPr spcFirstLastPara="1" wrap="square" lIns="91425" tIns="91425" rIns="91425" bIns="91425" anchor="t" anchorCtr="0">
            <a:normAutofit fontScale="90000"/>
          </a:bodyPr>
          <a:lstStyle/>
          <a:p>
            <a:r>
              <a:rPr lang="en"/>
              <a:t>EMPOWER-Lung1</a:t>
            </a:r>
            <a:endParaRPr/>
          </a:p>
        </p:txBody>
      </p:sp>
      <p:pic>
        <p:nvPicPr>
          <p:cNvPr id="100" name="Google Shape;100;p20"/>
          <p:cNvPicPr preferRelativeResize="0"/>
          <p:nvPr/>
        </p:nvPicPr>
        <p:blipFill rotWithShape="1">
          <a:blip r:embed="rId3">
            <a:alphaModFix/>
          </a:blip>
          <a:srcRect r="6690"/>
          <a:stretch/>
        </p:blipFill>
        <p:spPr>
          <a:xfrm>
            <a:off x="1655625" y="1506006"/>
            <a:ext cx="6206950" cy="228595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1"/>
          <p:cNvSpPr txBox="1">
            <a:spLocks noGrp="1"/>
          </p:cNvSpPr>
          <p:nvPr>
            <p:ph type="body" idx="1"/>
          </p:nvPr>
        </p:nvSpPr>
        <p:spPr>
          <a:xfrm>
            <a:off x="311700" y="1154856"/>
            <a:ext cx="8520600" cy="3416400"/>
          </a:xfrm>
          <a:prstGeom prst="rect">
            <a:avLst/>
          </a:prstGeom>
        </p:spPr>
        <p:txBody>
          <a:bodyPr spcFirstLastPara="1" wrap="square" lIns="91425" tIns="91425" rIns="91425" bIns="91425" anchor="t" anchorCtr="0">
            <a:normAutofit/>
          </a:bodyPr>
          <a:lstStyle/>
          <a:p>
            <a:pPr>
              <a:buChar char="-"/>
            </a:pPr>
            <a:r>
              <a:rPr lang="en"/>
              <a:t>Cemiplimab: fully human hinge-stabilised IgG4(S228P) immune checkpoint inhibitor, targeting the </a:t>
            </a:r>
            <a:r>
              <a:rPr lang="en" b="1"/>
              <a:t>PD-1</a:t>
            </a:r>
            <a:r>
              <a:rPr lang="en"/>
              <a:t> receptor</a:t>
            </a:r>
            <a:endParaRPr/>
          </a:p>
          <a:p>
            <a:pPr>
              <a:buChar char="-"/>
            </a:pPr>
            <a:r>
              <a:rPr lang="en"/>
              <a:t>cemiplimab monotherapy was compared with that of investigator’s choice of platinum doublet chemotherapy in patients with newly diagnosed advanced NSCLC, with</a:t>
            </a:r>
            <a:r>
              <a:rPr lang="en" b="1"/>
              <a:t> PD-L1 tumour expression of 50% or more and no EGFR mutations or ALK or ROS1 fusions.</a:t>
            </a:r>
            <a:endParaRPr b="1"/>
          </a:p>
          <a:p>
            <a:pPr lvl="1">
              <a:buChar char="-"/>
            </a:pPr>
            <a:r>
              <a:rPr lang="en"/>
              <a:t>11 months follow-up: significantly improved overall survival, progression-free survival, and objective response rate compared with chemotherapy</a:t>
            </a:r>
            <a:endParaRPr/>
          </a:p>
          <a:p>
            <a:pPr>
              <a:buChar char="-"/>
            </a:pPr>
            <a:r>
              <a:rPr lang="en"/>
              <a:t>Second-line continued cemiplimab + investigator’s choice of platinum-based doublet chemotherapy</a:t>
            </a:r>
            <a:endParaRPr/>
          </a:p>
        </p:txBody>
      </p:sp>
      <p:sp>
        <p:nvSpPr>
          <p:cNvPr id="106" name="Google Shape;106;p21"/>
          <p:cNvSpPr txBox="1">
            <a:spLocks noGrp="1"/>
          </p:cNvSpPr>
          <p:nvPr>
            <p:ph type="title"/>
          </p:nvPr>
        </p:nvSpPr>
        <p:spPr>
          <a:xfrm>
            <a:off x="311700" y="447406"/>
            <a:ext cx="8520600" cy="572700"/>
          </a:xfrm>
          <a:prstGeom prst="rect">
            <a:avLst/>
          </a:prstGeom>
        </p:spPr>
        <p:txBody>
          <a:bodyPr spcFirstLastPara="1" wrap="square" lIns="91425" tIns="91425" rIns="91425" bIns="91425" anchor="t" anchorCtr="0">
            <a:normAutofit fontScale="90000"/>
          </a:bodyPr>
          <a:lstStyle/>
          <a:p>
            <a:r>
              <a:rPr lang="en"/>
              <a:t>EMPOWER-Lung1</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2"/>
          <p:cNvSpPr txBox="1">
            <a:spLocks noGrp="1"/>
          </p:cNvSpPr>
          <p:nvPr>
            <p:ph type="body" idx="1"/>
          </p:nvPr>
        </p:nvSpPr>
        <p:spPr>
          <a:xfrm>
            <a:off x="546000" y="1204756"/>
            <a:ext cx="5105100" cy="3416400"/>
          </a:xfrm>
          <a:prstGeom prst="rect">
            <a:avLst/>
          </a:prstGeom>
        </p:spPr>
        <p:txBody>
          <a:bodyPr spcFirstLastPara="1" wrap="square" lIns="91425" tIns="91425" rIns="91425" bIns="91425" anchor="t" anchorCtr="0">
            <a:normAutofit/>
          </a:bodyPr>
          <a:lstStyle/>
          <a:p>
            <a:pPr>
              <a:buChar char="-"/>
            </a:pPr>
            <a:r>
              <a:rPr lang="en"/>
              <a:t>565 patients had verified PD-L1 expression in at least 50% of tumour cells</a:t>
            </a:r>
            <a:endParaRPr/>
          </a:p>
          <a:p>
            <a:pPr>
              <a:buChar char="-"/>
            </a:pPr>
            <a:r>
              <a:rPr lang="en"/>
              <a:t>284 (50%) patients were randomly assigned to cemiplimab and 281 (50%) to chemotherapy </a:t>
            </a:r>
            <a:endParaRPr/>
          </a:p>
          <a:p>
            <a:pPr>
              <a:buChar char="-"/>
            </a:pPr>
            <a:r>
              <a:rPr lang="en"/>
              <a:t>median duration of follow-up from randomisation to data cutoff for the population with PD-L1 of at least 50% was 34.9 months for the cemiplimab group and 35.0 months for the chemotherapy group</a:t>
            </a:r>
            <a:endParaRPr/>
          </a:p>
        </p:txBody>
      </p:sp>
      <p:pic>
        <p:nvPicPr>
          <p:cNvPr id="112" name="Google Shape;112;p22"/>
          <p:cNvPicPr preferRelativeResize="0"/>
          <p:nvPr/>
        </p:nvPicPr>
        <p:blipFill>
          <a:blip r:embed="rId3">
            <a:alphaModFix/>
          </a:blip>
          <a:stretch>
            <a:fillRect/>
          </a:stretch>
        </p:blipFill>
        <p:spPr>
          <a:xfrm>
            <a:off x="5977634" y="187469"/>
            <a:ext cx="2443518" cy="4773325"/>
          </a:xfrm>
          <a:prstGeom prst="rect">
            <a:avLst/>
          </a:prstGeom>
          <a:noFill/>
          <a:ln>
            <a:noFill/>
          </a:ln>
        </p:spPr>
      </p:pic>
      <p:sp>
        <p:nvSpPr>
          <p:cNvPr id="113" name="Google Shape;113;p22"/>
          <p:cNvSpPr txBox="1">
            <a:spLocks noGrp="1"/>
          </p:cNvSpPr>
          <p:nvPr>
            <p:ph type="title"/>
          </p:nvPr>
        </p:nvSpPr>
        <p:spPr>
          <a:xfrm>
            <a:off x="546000" y="372556"/>
            <a:ext cx="8286300" cy="572700"/>
          </a:xfrm>
          <a:prstGeom prst="rect">
            <a:avLst/>
          </a:prstGeom>
        </p:spPr>
        <p:txBody>
          <a:bodyPr spcFirstLastPara="1" wrap="square" lIns="91425" tIns="91425" rIns="91425" bIns="91425" anchor="t" anchorCtr="0">
            <a:normAutofit fontScale="90000"/>
          </a:bodyPr>
          <a:lstStyle/>
          <a:p>
            <a:r>
              <a:rPr lang="en"/>
              <a:t>EMPOWER-Lung1</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3"/>
          <p:cNvSpPr txBox="1">
            <a:spLocks noGrp="1"/>
          </p:cNvSpPr>
          <p:nvPr>
            <p:ph type="body" idx="1"/>
          </p:nvPr>
        </p:nvSpPr>
        <p:spPr>
          <a:xfrm>
            <a:off x="4825600" y="603156"/>
            <a:ext cx="4079400" cy="1263600"/>
          </a:xfrm>
          <a:prstGeom prst="rect">
            <a:avLst/>
          </a:prstGeom>
        </p:spPr>
        <p:txBody>
          <a:bodyPr spcFirstLastPara="1" wrap="square" lIns="91425" tIns="91425" rIns="91425" bIns="91425" anchor="t" anchorCtr="0">
            <a:normAutofit fontScale="55000" lnSpcReduction="20000"/>
          </a:bodyPr>
          <a:lstStyle/>
          <a:p>
            <a:pPr marL="0" indent="0">
              <a:buNone/>
            </a:pPr>
            <a:r>
              <a:rPr lang="en" sz="1700"/>
              <a:t>Figure 1: Overall survival in patients with PD-L1 expression of at least 50%</a:t>
            </a:r>
            <a:endParaRPr sz="1700"/>
          </a:p>
          <a:p>
            <a:pPr marL="0" indent="0">
              <a:spcBef>
                <a:spcPts val="1200"/>
              </a:spcBef>
              <a:buNone/>
            </a:pPr>
            <a:endParaRPr sz="1700"/>
          </a:p>
          <a:p>
            <a:pPr marL="0" indent="0">
              <a:spcBef>
                <a:spcPts val="1200"/>
              </a:spcBef>
              <a:spcAft>
                <a:spcPts val="1200"/>
              </a:spcAft>
              <a:buNone/>
            </a:pPr>
            <a:r>
              <a:rPr lang="en" sz="1700"/>
              <a:t>OS HR 0.57</a:t>
            </a:r>
            <a:endParaRPr sz="1700"/>
          </a:p>
        </p:txBody>
      </p:sp>
      <p:pic>
        <p:nvPicPr>
          <p:cNvPr id="119" name="Google Shape;119;p23"/>
          <p:cNvPicPr preferRelativeResize="0"/>
          <p:nvPr/>
        </p:nvPicPr>
        <p:blipFill rotWithShape="1">
          <a:blip r:embed="rId3">
            <a:alphaModFix/>
          </a:blip>
          <a:srcRect b="54781"/>
          <a:stretch/>
        </p:blipFill>
        <p:spPr>
          <a:xfrm>
            <a:off x="168951" y="177131"/>
            <a:ext cx="4440881" cy="2644800"/>
          </a:xfrm>
          <a:prstGeom prst="rect">
            <a:avLst/>
          </a:prstGeom>
          <a:noFill/>
          <a:ln>
            <a:noFill/>
          </a:ln>
        </p:spPr>
      </p:pic>
      <p:sp>
        <p:nvSpPr>
          <p:cNvPr id="120" name="Google Shape;120;p23"/>
          <p:cNvSpPr txBox="1"/>
          <p:nvPr/>
        </p:nvSpPr>
        <p:spPr>
          <a:xfrm>
            <a:off x="349688" y="3299631"/>
            <a:ext cx="4079400" cy="1205684"/>
          </a:xfrm>
          <a:prstGeom prst="rect">
            <a:avLst/>
          </a:prstGeom>
          <a:noFill/>
          <a:ln>
            <a:noFill/>
          </a:ln>
        </p:spPr>
        <p:txBody>
          <a:bodyPr spcFirstLastPara="1" wrap="square" lIns="91425" tIns="91425" rIns="91425" bIns="91425" anchor="t" anchorCtr="0">
            <a:spAutoFit/>
          </a:bodyPr>
          <a:lstStyle/>
          <a:p>
            <a:pPr>
              <a:lnSpc>
                <a:spcPct val="115000"/>
              </a:lnSpc>
              <a:spcBef>
                <a:spcPts val="0"/>
              </a:spcBef>
              <a:spcAft>
                <a:spcPts val="0"/>
              </a:spcAft>
            </a:pPr>
            <a:r>
              <a:rPr lang="en" sz="1900">
                <a:solidFill>
                  <a:schemeClr val="dk2"/>
                </a:solidFill>
              </a:rPr>
              <a:t>median overall survival:</a:t>
            </a:r>
            <a:endParaRPr sz="1900">
              <a:solidFill>
                <a:schemeClr val="dk2"/>
              </a:solidFill>
            </a:endParaRPr>
          </a:p>
          <a:p>
            <a:pPr marL="457200" indent="-323850">
              <a:lnSpc>
                <a:spcPct val="115000"/>
              </a:lnSpc>
              <a:spcBef>
                <a:spcPts val="1200"/>
              </a:spcBef>
              <a:spcAft>
                <a:spcPts val="0"/>
              </a:spcAft>
              <a:buClr>
                <a:schemeClr val="dk2"/>
              </a:buClr>
              <a:buSzPts val="1500"/>
              <a:buChar char="-"/>
            </a:pPr>
            <a:r>
              <a:rPr lang="en" sz="1500">
                <a:solidFill>
                  <a:schemeClr val="dk2"/>
                </a:solidFill>
              </a:rPr>
              <a:t>cemiplimab group: 26.1 months</a:t>
            </a:r>
            <a:endParaRPr sz="1500">
              <a:solidFill>
                <a:schemeClr val="dk2"/>
              </a:solidFill>
            </a:endParaRPr>
          </a:p>
          <a:p>
            <a:pPr marL="457200" indent="-323850">
              <a:lnSpc>
                <a:spcPct val="115000"/>
              </a:lnSpc>
              <a:spcBef>
                <a:spcPts val="0"/>
              </a:spcBef>
              <a:spcAft>
                <a:spcPts val="0"/>
              </a:spcAft>
              <a:buClr>
                <a:schemeClr val="dk2"/>
              </a:buClr>
              <a:buSzPts val="1500"/>
              <a:buChar char="-"/>
            </a:pPr>
            <a:r>
              <a:rPr lang="en" sz="1500">
                <a:solidFill>
                  <a:schemeClr val="dk2"/>
                </a:solidFill>
              </a:rPr>
              <a:t>chemotherapy group: 13.3 months</a:t>
            </a:r>
            <a:endParaRPr sz="1500">
              <a:solidFill>
                <a:schemeClr val="dk2"/>
              </a:solidFill>
            </a:endParaRPr>
          </a:p>
        </p:txBody>
      </p:sp>
      <p:pic>
        <p:nvPicPr>
          <p:cNvPr id="121" name="Google Shape;121;p23"/>
          <p:cNvPicPr preferRelativeResize="0"/>
          <p:nvPr/>
        </p:nvPicPr>
        <p:blipFill rotWithShape="1">
          <a:blip r:embed="rId3">
            <a:alphaModFix/>
          </a:blip>
          <a:srcRect t="43840" b="2968"/>
          <a:stretch/>
        </p:blipFill>
        <p:spPr>
          <a:xfrm>
            <a:off x="4609826" y="2226232"/>
            <a:ext cx="4167675" cy="291964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7567E0-9FB4-E2D0-F57B-56251EA6FA1C}"/>
              </a:ext>
            </a:extLst>
          </p:cNvPr>
          <p:cNvSpPr>
            <a:spLocks noGrp="1"/>
          </p:cNvSpPr>
          <p:nvPr>
            <p:ph sz="half" idx="2"/>
          </p:nvPr>
        </p:nvSpPr>
        <p:spPr>
          <a:xfrm>
            <a:off x="98612" y="1253778"/>
            <a:ext cx="9045387" cy="2647662"/>
          </a:xfrm>
        </p:spPr>
        <p:txBody>
          <a:bodyPr/>
          <a:lstStyle/>
          <a:p>
            <a:pPr algn="ctr">
              <a:buNone/>
            </a:pPr>
            <a:r>
              <a:rPr lang="en-US" sz="2400" b="1">
                <a:solidFill>
                  <a:srgbClr val="002E51"/>
                </a:solidFill>
                <a:cs typeface="Arial"/>
              </a:rPr>
              <a:t>Nisha </a:t>
            </a:r>
            <a:r>
              <a:rPr lang="en-US" sz="2400" b="1" err="1">
                <a:solidFill>
                  <a:srgbClr val="002E51"/>
                </a:solidFill>
                <a:cs typeface="Arial"/>
              </a:rPr>
              <a:t>Mohindra</a:t>
            </a:r>
            <a:r>
              <a:rPr lang="en-US" sz="2400" b="1">
                <a:solidFill>
                  <a:srgbClr val="002E51"/>
                </a:solidFill>
                <a:cs typeface="Arial"/>
              </a:rPr>
              <a:t>, MD MS</a:t>
            </a:r>
          </a:p>
          <a:p>
            <a:pPr algn="ctr">
              <a:buNone/>
            </a:pPr>
            <a:r>
              <a:rPr lang="en-US" sz="2400">
                <a:solidFill>
                  <a:srgbClr val="002E51"/>
                </a:solidFill>
                <a:cs typeface="Arial"/>
              </a:rPr>
              <a:t>Associate Professor</a:t>
            </a:r>
          </a:p>
          <a:p>
            <a:pPr algn="ctr">
              <a:buNone/>
            </a:pPr>
            <a:r>
              <a:rPr lang="en-US" sz="2400">
                <a:solidFill>
                  <a:srgbClr val="002E51"/>
                </a:solidFill>
                <a:cs typeface="Arial"/>
              </a:rPr>
              <a:t>Northwestern University</a:t>
            </a:r>
          </a:p>
          <a:p>
            <a:pPr algn="ctr">
              <a:buNone/>
            </a:pPr>
            <a:r>
              <a:rPr lang="en-US" sz="2400">
                <a:solidFill>
                  <a:srgbClr val="002E51"/>
                </a:solidFill>
                <a:cs typeface="Arial"/>
              </a:rPr>
              <a:t>Chicago, IL</a:t>
            </a:r>
          </a:p>
          <a:p>
            <a:pPr marL="0" indent="0" algn="ctr">
              <a:buNone/>
            </a:pPr>
            <a:endParaRPr lang="en-US" b="1">
              <a:solidFill>
                <a:srgbClr val="002E51"/>
              </a:solidFill>
            </a:endParaRPr>
          </a:p>
        </p:txBody>
      </p:sp>
      <p:sp>
        <p:nvSpPr>
          <p:cNvPr id="4" name="Title 3">
            <a:extLst>
              <a:ext uri="{FF2B5EF4-FFF2-40B4-BE49-F238E27FC236}">
                <a16:creationId xmlns:a16="http://schemas.microsoft.com/office/drawing/2014/main" id="{D85A5EB2-7AC2-92C2-D216-90AAF7FAD4AD}"/>
              </a:ext>
            </a:extLst>
          </p:cNvPr>
          <p:cNvSpPr>
            <a:spLocks noGrp="1"/>
          </p:cNvSpPr>
          <p:nvPr>
            <p:ph type="title"/>
          </p:nvPr>
        </p:nvSpPr>
        <p:spPr/>
        <p:txBody>
          <a:bodyPr/>
          <a:lstStyle/>
          <a:p>
            <a:r>
              <a:rPr lang="en-US"/>
              <a:t>Program Chair</a:t>
            </a:r>
          </a:p>
        </p:txBody>
      </p:sp>
    </p:spTree>
    <p:extLst>
      <p:ext uri="{BB962C8B-B14F-4D97-AF65-F5344CB8AC3E}">
        <p14:creationId xmlns:p14="http://schemas.microsoft.com/office/powerpoint/2010/main" val="311199606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24"/>
          <p:cNvPicPr preferRelativeResize="0"/>
          <p:nvPr/>
        </p:nvPicPr>
        <p:blipFill>
          <a:blip r:embed="rId3">
            <a:alphaModFix/>
          </a:blip>
          <a:stretch>
            <a:fillRect/>
          </a:stretch>
        </p:blipFill>
        <p:spPr>
          <a:xfrm>
            <a:off x="352700" y="55307"/>
            <a:ext cx="3797950" cy="4615949"/>
          </a:xfrm>
          <a:prstGeom prst="rect">
            <a:avLst/>
          </a:prstGeom>
          <a:noFill/>
          <a:ln>
            <a:noFill/>
          </a:ln>
        </p:spPr>
      </p:pic>
      <p:sp>
        <p:nvSpPr>
          <p:cNvPr id="127" name="Google Shape;127;p24"/>
          <p:cNvSpPr txBox="1"/>
          <p:nvPr/>
        </p:nvSpPr>
        <p:spPr>
          <a:xfrm>
            <a:off x="4631450" y="2381"/>
            <a:ext cx="4341900" cy="5194800"/>
          </a:xfrm>
          <a:prstGeom prst="rect">
            <a:avLst/>
          </a:prstGeom>
          <a:noFill/>
          <a:ln>
            <a:noFill/>
          </a:ln>
        </p:spPr>
        <p:txBody>
          <a:bodyPr spcFirstLastPara="1" wrap="square" lIns="91425" tIns="91425" rIns="91425" bIns="91425" anchor="t" anchorCtr="0">
            <a:spAutoFit/>
          </a:bodyPr>
          <a:lstStyle/>
          <a:p>
            <a:pPr>
              <a:lnSpc>
                <a:spcPct val="115000"/>
              </a:lnSpc>
              <a:spcBef>
                <a:spcPts val="0"/>
              </a:spcBef>
              <a:spcAft>
                <a:spcPts val="0"/>
              </a:spcAft>
            </a:pPr>
            <a:r>
              <a:rPr lang="en" sz="1500" b="1">
                <a:solidFill>
                  <a:schemeClr val="dk2"/>
                </a:solidFill>
              </a:rPr>
              <a:t> PFS (HR 0.57)</a:t>
            </a:r>
            <a:endParaRPr sz="1500" b="1">
              <a:solidFill>
                <a:schemeClr val="dk2"/>
              </a:solidFill>
            </a:endParaRPr>
          </a:p>
          <a:p>
            <a:pPr marL="457200" indent="-323850">
              <a:lnSpc>
                <a:spcPct val="115000"/>
              </a:lnSpc>
              <a:spcBef>
                <a:spcPts val="0"/>
              </a:spcBef>
              <a:spcAft>
                <a:spcPts val="0"/>
              </a:spcAft>
              <a:buClr>
                <a:schemeClr val="dk2"/>
              </a:buClr>
              <a:buSzPts val="1500"/>
              <a:buChar char="-"/>
            </a:pPr>
            <a:r>
              <a:rPr lang="en" sz="1500">
                <a:solidFill>
                  <a:schemeClr val="dk2"/>
                </a:solidFill>
              </a:rPr>
              <a:t>cemiplimab group: 214 events (172 progressions and 42 deaths) </a:t>
            </a:r>
            <a:endParaRPr sz="1500">
              <a:solidFill>
                <a:schemeClr val="dk2"/>
              </a:solidFill>
            </a:endParaRPr>
          </a:p>
          <a:p>
            <a:pPr marL="457200" indent="-323850">
              <a:lnSpc>
                <a:spcPct val="115000"/>
              </a:lnSpc>
              <a:spcBef>
                <a:spcPts val="0"/>
              </a:spcBef>
              <a:spcAft>
                <a:spcPts val="0"/>
              </a:spcAft>
              <a:buClr>
                <a:schemeClr val="dk2"/>
              </a:buClr>
              <a:buSzPts val="1500"/>
              <a:buChar char="-"/>
            </a:pPr>
            <a:r>
              <a:rPr lang="en" sz="1500">
                <a:solidFill>
                  <a:schemeClr val="dk2"/>
                </a:solidFill>
              </a:rPr>
              <a:t>chemotherapy group: 236 events (180 progressions and 56 deaths).</a:t>
            </a:r>
            <a:endParaRPr sz="1500">
              <a:solidFill>
                <a:schemeClr val="dk2"/>
              </a:solidFill>
            </a:endParaRPr>
          </a:p>
          <a:p>
            <a:pPr>
              <a:lnSpc>
                <a:spcPct val="115000"/>
              </a:lnSpc>
              <a:spcBef>
                <a:spcPts val="0"/>
              </a:spcBef>
              <a:spcAft>
                <a:spcPts val="0"/>
              </a:spcAft>
            </a:pPr>
            <a:r>
              <a:rPr lang="en" sz="1500" b="1">
                <a:solidFill>
                  <a:schemeClr val="dk2"/>
                </a:solidFill>
              </a:rPr>
              <a:t>Median PFS: </a:t>
            </a:r>
            <a:endParaRPr sz="1500" b="1">
              <a:solidFill>
                <a:schemeClr val="dk2"/>
              </a:solidFill>
            </a:endParaRPr>
          </a:p>
          <a:p>
            <a:pPr marL="457200" indent="-323850">
              <a:lnSpc>
                <a:spcPct val="115000"/>
              </a:lnSpc>
              <a:spcBef>
                <a:spcPts val="0"/>
              </a:spcBef>
              <a:spcAft>
                <a:spcPts val="0"/>
              </a:spcAft>
              <a:buClr>
                <a:schemeClr val="dk2"/>
              </a:buClr>
              <a:buSzPts val="1500"/>
              <a:buChar char="-"/>
            </a:pPr>
            <a:r>
              <a:rPr lang="en" sz="1500">
                <a:solidFill>
                  <a:schemeClr val="dk2"/>
                </a:solidFill>
              </a:rPr>
              <a:t>Cemiplimab: 8·1 months (95% CI 6.2–8.8) </a:t>
            </a:r>
            <a:endParaRPr sz="1500">
              <a:solidFill>
                <a:schemeClr val="dk2"/>
              </a:solidFill>
            </a:endParaRPr>
          </a:p>
          <a:p>
            <a:pPr marL="457200" indent="-323850">
              <a:lnSpc>
                <a:spcPct val="115000"/>
              </a:lnSpc>
              <a:spcBef>
                <a:spcPts val="0"/>
              </a:spcBef>
              <a:spcAft>
                <a:spcPts val="0"/>
              </a:spcAft>
              <a:buClr>
                <a:schemeClr val="dk2"/>
              </a:buClr>
              <a:buSzPts val="1500"/>
              <a:buChar char="-"/>
            </a:pPr>
            <a:r>
              <a:rPr lang="en" sz="1500">
                <a:solidFill>
                  <a:schemeClr val="dk2"/>
                </a:solidFill>
              </a:rPr>
              <a:t>Chemotherapy: 5·3 months (4.3–6.1)</a:t>
            </a:r>
            <a:endParaRPr sz="1500">
              <a:solidFill>
                <a:schemeClr val="dk2"/>
              </a:solidFill>
            </a:endParaRPr>
          </a:p>
          <a:p>
            <a:pPr>
              <a:lnSpc>
                <a:spcPct val="115000"/>
              </a:lnSpc>
              <a:spcBef>
                <a:spcPts val="0"/>
              </a:spcBef>
              <a:spcAft>
                <a:spcPts val="0"/>
              </a:spcAft>
            </a:pPr>
            <a:r>
              <a:rPr lang="en" sz="1500" b="1">
                <a:solidFill>
                  <a:schemeClr val="dk2"/>
                </a:solidFill>
              </a:rPr>
              <a:t>Objective response rate</a:t>
            </a:r>
            <a:endParaRPr sz="1500" b="1">
              <a:solidFill>
                <a:schemeClr val="dk2"/>
              </a:solidFill>
            </a:endParaRPr>
          </a:p>
          <a:p>
            <a:pPr marL="457200" indent="-323850">
              <a:lnSpc>
                <a:spcPct val="115000"/>
              </a:lnSpc>
              <a:spcBef>
                <a:spcPts val="0"/>
              </a:spcBef>
              <a:spcAft>
                <a:spcPts val="0"/>
              </a:spcAft>
              <a:buClr>
                <a:schemeClr val="dk2"/>
              </a:buClr>
              <a:buSzPts val="1500"/>
              <a:buChar char="-"/>
            </a:pPr>
            <a:r>
              <a:rPr lang="en" sz="1500">
                <a:solidFill>
                  <a:schemeClr val="dk2"/>
                </a:solidFill>
              </a:rPr>
              <a:t>Cemiplimab: 46% (132 of 284 patients; 95% CI 41–53]) </a:t>
            </a:r>
            <a:endParaRPr sz="1500">
              <a:solidFill>
                <a:schemeClr val="dk2"/>
              </a:solidFill>
            </a:endParaRPr>
          </a:p>
          <a:p>
            <a:pPr marL="457200" indent="-323850">
              <a:lnSpc>
                <a:spcPct val="115000"/>
              </a:lnSpc>
              <a:spcBef>
                <a:spcPts val="0"/>
              </a:spcBef>
              <a:spcAft>
                <a:spcPts val="0"/>
              </a:spcAft>
              <a:buClr>
                <a:schemeClr val="dk2"/>
              </a:buClr>
              <a:buSzPts val="1500"/>
              <a:buChar char="-"/>
            </a:pPr>
            <a:r>
              <a:rPr lang="en" sz="1500">
                <a:solidFill>
                  <a:schemeClr val="dk2"/>
                </a:solidFill>
              </a:rPr>
              <a:t>Chemotherapy: 21% (59 of 281; 16–26) (OR 3·264 [2·255–4·724]; p&lt;0·0001)</a:t>
            </a:r>
            <a:endParaRPr sz="1500">
              <a:solidFill>
                <a:schemeClr val="dk2"/>
              </a:solidFill>
            </a:endParaRPr>
          </a:p>
          <a:p>
            <a:pPr>
              <a:lnSpc>
                <a:spcPct val="115000"/>
              </a:lnSpc>
              <a:spcBef>
                <a:spcPts val="0"/>
              </a:spcBef>
              <a:spcAft>
                <a:spcPts val="0"/>
              </a:spcAft>
            </a:pPr>
            <a:r>
              <a:rPr lang="en" sz="1500" b="1">
                <a:solidFill>
                  <a:schemeClr val="dk2"/>
                </a:solidFill>
              </a:rPr>
              <a:t>Complete response:</a:t>
            </a:r>
            <a:endParaRPr sz="1500" b="1">
              <a:solidFill>
                <a:schemeClr val="dk2"/>
              </a:solidFill>
            </a:endParaRPr>
          </a:p>
          <a:p>
            <a:pPr marL="457200" indent="-323850">
              <a:lnSpc>
                <a:spcPct val="115000"/>
              </a:lnSpc>
              <a:spcBef>
                <a:spcPts val="0"/>
              </a:spcBef>
              <a:spcAft>
                <a:spcPts val="0"/>
              </a:spcAft>
              <a:buClr>
                <a:schemeClr val="dk2"/>
              </a:buClr>
              <a:buSzPts val="1500"/>
              <a:buChar char="-"/>
            </a:pPr>
            <a:r>
              <a:rPr lang="en" sz="1500">
                <a:solidFill>
                  <a:schemeClr val="dk2"/>
                </a:solidFill>
              </a:rPr>
              <a:t>Cemiplimab: 23 (8%) patients </a:t>
            </a:r>
            <a:endParaRPr sz="1500">
              <a:solidFill>
                <a:schemeClr val="dk2"/>
              </a:solidFill>
            </a:endParaRPr>
          </a:p>
          <a:p>
            <a:pPr marL="457200" indent="-323850">
              <a:lnSpc>
                <a:spcPct val="115000"/>
              </a:lnSpc>
              <a:spcBef>
                <a:spcPts val="0"/>
              </a:spcBef>
              <a:spcAft>
                <a:spcPts val="0"/>
              </a:spcAft>
              <a:buClr>
                <a:schemeClr val="dk2"/>
              </a:buClr>
              <a:buSzPts val="1500"/>
              <a:buChar char="-"/>
            </a:pPr>
            <a:r>
              <a:rPr lang="en" sz="1500">
                <a:solidFill>
                  <a:schemeClr val="dk2"/>
                </a:solidFill>
              </a:rPr>
              <a:t>Chemotherapy: 6 (2%)</a:t>
            </a:r>
            <a:endParaRPr sz="1500">
              <a:solidFill>
                <a:schemeClr val="dk2"/>
              </a:solidFill>
            </a:endParaRPr>
          </a:p>
          <a:p>
            <a:pPr>
              <a:lnSpc>
                <a:spcPct val="115000"/>
              </a:lnSpc>
              <a:spcBef>
                <a:spcPts val="0"/>
              </a:spcBef>
              <a:spcAft>
                <a:spcPts val="0"/>
              </a:spcAft>
            </a:pPr>
            <a:r>
              <a:rPr lang="en" sz="1500" b="1">
                <a:solidFill>
                  <a:schemeClr val="dk2"/>
                </a:solidFill>
              </a:rPr>
              <a:t>Response Duration:</a:t>
            </a:r>
            <a:endParaRPr sz="1500" b="1">
              <a:solidFill>
                <a:schemeClr val="dk2"/>
              </a:solidFill>
            </a:endParaRPr>
          </a:p>
          <a:p>
            <a:pPr marL="457200" indent="-323850">
              <a:lnSpc>
                <a:spcPct val="115000"/>
              </a:lnSpc>
              <a:spcBef>
                <a:spcPts val="0"/>
              </a:spcBef>
              <a:spcAft>
                <a:spcPts val="0"/>
              </a:spcAft>
              <a:buClr>
                <a:schemeClr val="dk2"/>
              </a:buClr>
              <a:buSzPts val="1500"/>
              <a:buChar char="-"/>
            </a:pPr>
            <a:r>
              <a:rPr lang="en" sz="1500">
                <a:solidFill>
                  <a:schemeClr val="dk2"/>
                </a:solidFill>
              </a:rPr>
              <a:t>Cemiplimab: 23.6 months</a:t>
            </a:r>
            <a:endParaRPr sz="1500">
              <a:solidFill>
                <a:schemeClr val="dk2"/>
              </a:solidFill>
            </a:endParaRPr>
          </a:p>
          <a:p>
            <a:pPr marL="457200" indent="-323850">
              <a:lnSpc>
                <a:spcPct val="115000"/>
              </a:lnSpc>
              <a:spcBef>
                <a:spcPts val="0"/>
              </a:spcBef>
              <a:spcAft>
                <a:spcPts val="0"/>
              </a:spcAft>
              <a:buClr>
                <a:schemeClr val="dk2"/>
              </a:buClr>
              <a:buSzPts val="1500"/>
              <a:buChar char="-"/>
            </a:pPr>
            <a:r>
              <a:rPr lang="en" sz="1500">
                <a:solidFill>
                  <a:schemeClr val="dk2"/>
                </a:solidFill>
              </a:rPr>
              <a:t>Chemotherapy: 5.9 months</a:t>
            </a:r>
            <a:endParaRPr sz="1500">
              <a:solidFill>
                <a:schemeClr val="dk2"/>
              </a:solidFill>
            </a:endParaRPr>
          </a:p>
        </p:txBody>
      </p:sp>
      <p:sp>
        <p:nvSpPr>
          <p:cNvPr id="128" name="Google Shape;128;p24"/>
          <p:cNvSpPr txBox="1"/>
          <p:nvPr/>
        </p:nvSpPr>
        <p:spPr>
          <a:xfrm>
            <a:off x="352700" y="4530282"/>
            <a:ext cx="4133100" cy="1661963"/>
          </a:xfrm>
          <a:prstGeom prst="rect">
            <a:avLst/>
          </a:prstGeom>
          <a:noFill/>
          <a:ln>
            <a:noFill/>
          </a:ln>
        </p:spPr>
        <p:txBody>
          <a:bodyPr spcFirstLastPara="1" wrap="square" lIns="91425" tIns="91425" rIns="91425" bIns="91425" anchor="t" anchorCtr="0">
            <a:spAutoFit/>
          </a:bodyPr>
          <a:lstStyle/>
          <a:p>
            <a:pPr>
              <a:spcBef>
                <a:spcPts val="0"/>
              </a:spcBef>
              <a:spcAft>
                <a:spcPts val="0"/>
              </a:spcAft>
            </a:pPr>
            <a:r>
              <a:rPr lang="en"/>
              <a:t>Figure 2: Progression-free survival in patients with PD-L1 expression of at least 50%</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5"/>
          <p:cNvSpPr txBox="1">
            <a:spLocks noGrp="1"/>
          </p:cNvSpPr>
          <p:nvPr>
            <p:ph type="title"/>
          </p:nvPr>
        </p:nvSpPr>
        <p:spPr>
          <a:xfrm>
            <a:off x="311700" y="447406"/>
            <a:ext cx="8520600" cy="572700"/>
          </a:xfrm>
          <a:prstGeom prst="rect">
            <a:avLst/>
          </a:prstGeom>
        </p:spPr>
        <p:txBody>
          <a:bodyPr spcFirstLastPara="1" wrap="square" lIns="91425" tIns="91425" rIns="91425" bIns="91425" anchor="t" anchorCtr="0">
            <a:normAutofit fontScale="90000"/>
          </a:bodyPr>
          <a:lstStyle/>
          <a:p>
            <a:endParaRPr/>
          </a:p>
        </p:txBody>
      </p:sp>
      <p:sp>
        <p:nvSpPr>
          <p:cNvPr id="134" name="Google Shape;134;p25"/>
          <p:cNvSpPr txBox="1">
            <a:spLocks noGrp="1"/>
          </p:cNvSpPr>
          <p:nvPr>
            <p:ph type="body" idx="1"/>
          </p:nvPr>
        </p:nvSpPr>
        <p:spPr>
          <a:xfrm>
            <a:off x="311700" y="1154856"/>
            <a:ext cx="5338500" cy="3416400"/>
          </a:xfrm>
          <a:prstGeom prst="rect">
            <a:avLst/>
          </a:prstGeom>
        </p:spPr>
        <p:txBody>
          <a:bodyPr spcFirstLastPara="1" wrap="square" lIns="91425" tIns="91425" rIns="91425" bIns="91425" anchor="t" anchorCtr="0">
            <a:normAutofit fontScale="77500" lnSpcReduction="20000"/>
          </a:bodyPr>
          <a:lstStyle/>
          <a:p>
            <a:pPr marL="0" indent="0">
              <a:buNone/>
            </a:pPr>
            <a:r>
              <a:rPr lang="en" b="1"/>
              <a:t>Figure 3: Cemiplimab versus chemotherapy efficacy by PD-L1 tumour expression </a:t>
            </a:r>
            <a:endParaRPr b="1"/>
          </a:p>
          <a:p>
            <a:pPr marL="0" indent="0">
              <a:spcBef>
                <a:spcPts val="1200"/>
              </a:spcBef>
              <a:buNone/>
            </a:pPr>
            <a:r>
              <a:rPr lang="en"/>
              <a:t>Cemiplimab group</a:t>
            </a:r>
            <a:endParaRPr/>
          </a:p>
          <a:p>
            <a:pPr indent="-317182">
              <a:spcBef>
                <a:spcPts val="1200"/>
              </a:spcBef>
              <a:buSzPct val="100000"/>
              <a:buChar char="-"/>
            </a:pPr>
            <a:r>
              <a:rPr lang="en" b="1"/>
              <a:t>99 </a:t>
            </a:r>
            <a:r>
              <a:rPr lang="en"/>
              <a:t>patients had a PD-L1 expression of </a:t>
            </a:r>
            <a:r>
              <a:rPr lang="en" b="1"/>
              <a:t>≥90%</a:t>
            </a:r>
            <a:endParaRPr b="1"/>
          </a:p>
          <a:p>
            <a:pPr indent="-317182">
              <a:buSzPct val="100000"/>
              <a:buChar char="-"/>
            </a:pPr>
            <a:r>
              <a:rPr lang="en" b="1"/>
              <a:t>89 </a:t>
            </a:r>
            <a:r>
              <a:rPr lang="en"/>
              <a:t>patients had a PD-L1 expression of </a:t>
            </a:r>
            <a:r>
              <a:rPr lang="en" b="1"/>
              <a:t>&gt;60% and &lt;90%</a:t>
            </a:r>
            <a:endParaRPr b="1"/>
          </a:p>
          <a:p>
            <a:pPr indent="-317182">
              <a:buSzPct val="100000"/>
              <a:buChar char="-"/>
            </a:pPr>
            <a:r>
              <a:rPr lang="en" b="1"/>
              <a:t>96</a:t>
            </a:r>
            <a:r>
              <a:rPr lang="en"/>
              <a:t> patients had a PD-L1 expression of </a:t>
            </a:r>
            <a:r>
              <a:rPr lang="en" b="1"/>
              <a:t>≥50% and ≤60%</a:t>
            </a:r>
            <a:endParaRPr b="1"/>
          </a:p>
          <a:p>
            <a:pPr marL="0" indent="0">
              <a:spcBef>
                <a:spcPts val="1200"/>
              </a:spcBef>
              <a:buNone/>
            </a:pPr>
            <a:r>
              <a:rPr lang="en"/>
              <a:t>Chemotherapy group</a:t>
            </a:r>
            <a:endParaRPr/>
          </a:p>
          <a:p>
            <a:pPr indent="-317182">
              <a:spcBef>
                <a:spcPts val="1200"/>
              </a:spcBef>
              <a:buSzPct val="100000"/>
              <a:buChar char="-"/>
            </a:pPr>
            <a:r>
              <a:rPr lang="en" b="1"/>
              <a:t>95</a:t>
            </a:r>
            <a:r>
              <a:rPr lang="en"/>
              <a:t> patients had a PD-L1 expression of </a:t>
            </a:r>
            <a:r>
              <a:rPr lang="en" b="1"/>
              <a:t>≥90%</a:t>
            </a:r>
            <a:endParaRPr b="1"/>
          </a:p>
          <a:p>
            <a:pPr indent="-317182">
              <a:buSzPct val="100000"/>
              <a:buChar char="-"/>
            </a:pPr>
            <a:r>
              <a:rPr lang="en" b="1"/>
              <a:t>90</a:t>
            </a:r>
            <a:r>
              <a:rPr lang="en"/>
              <a:t> patients had PD-L1 expression of </a:t>
            </a:r>
            <a:r>
              <a:rPr lang="en" b="1"/>
              <a:t>&gt;60% and &lt;90%</a:t>
            </a:r>
            <a:endParaRPr b="1"/>
          </a:p>
          <a:p>
            <a:pPr indent="-317182">
              <a:buSzPct val="100000"/>
              <a:buChar char="-"/>
            </a:pPr>
            <a:r>
              <a:rPr lang="en" b="1"/>
              <a:t>96</a:t>
            </a:r>
            <a:r>
              <a:rPr lang="en"/>
              <a:t> patients had a PD-L1 expression of </a:t>
            </a:r>
            <a:r>
              <a:rPr lang="en" b="1"/>
              <a:t>≥50% and ≤60%. </a:t>
            </a:r>
            <a:endParaRPr b="1"/>
          </a:p>
        </p:txBody>
      </p:sp>
      <p:pic>
        <p:nvPicPr>
          <p:cNvPr id="135" name="Google Shape;135;p25"/>
          <p:cNvPicPr preferRelativeResize="0"/>
          <p:nvPr/>
        </p:nvPicPr>
        <p:blipFill>
          <a:blip r:embed="rId3">
            <a:alphaModFix/>
          </a:blip>
          <a:stretch>
            <a:fillRect/>
          </a:stretch>
        </p:blipFill>
        <p:spPr>
          <a:xfrm>
            <a:off x="5824027" y="96756"/>
            <a:ext cx="2855996" cy="514350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6"/>
          <p:cNvSpPr txBox="1">
            <a:spLocks noGrp="1"/>
          </p:cNvSpPr>
          <p:nvPr>
            <p:ph type="title"/>
          </p:nvPr>
        </p:nvSpPr>
        <p:spPr>
          <a:xfrm>
            <a:off x="311700" y="447406"/>
            <a:ext cx="8520600" cy="572700"/>
          </a:xfrm>
          <a:prstGeom prst="rect">
            <a:avLst/>
          </a:prstGeom>
        </p:spPr>
        <p:txBody>
          <a:bodyPr spcFirstLastPara="1" wrap="square" lIns="91425" tIns="91425" rIns="91425" bIns="91425" anchor="t" anchorCtr="0">
            <a:normAutofit fontScale="90000"/>
          </a:bodyPr>
          <a:lstStyle/>
          <a:p>
            <a:endParaRPr/>
          </a:p>
        </p:txBody>
      </p:sp>
      <p:pic>
        <p:nvPicPr>
          <p:cNvPr id="141" name="Google Shape;141;p26"/>
          <p:cNvPicPr preferRelativeResize="0"/>
          <p:nvPr/>
        </p:nvPicPr>
        <p:blipFill>
          <a:blip r:embed="rId3">
            <a:alphaModFix/>
          </a:blip>
          <a:stretch>
            <a:fillRect/>
          </a:stretch>
        </p:blipFill>
        <p:spPr>
          <a:xfrm>
            <a:off x="1475875" y="224894"/>
            <a:ext cx="5893354" cy="4698474"/>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7"/>
          <p:cNvSpPr txBox="1">
            <a:spLocks noGrp="1"/>
          </p:cNvSpPr>
          <p:nvPr>
            <p:ph type="title"/>
          </p:nvPr>
        </p:nvSpPr>
        <p:spPr>
          <a:xfrm>
            <a:off x="311700" y="447406"/>
            <a:ext cx="8520600" cy="572700"/>
          </a:xfrm>
          <a:prstGeom prst="rect">
            <a:avLst/>
          </a:prstGeom>
        </p:spPr>
        <p:txBody>
          <a:bodyPr spcFirstLastPara="1" wrap="square" lIns="91425" tIns="91425" rIns="91425" bIns="91425" anchor="t" anchorCtr="0">
            <a:normAutofit fontScale="90000"/>
          </a:bodyPr>
          <a:lstStyle/>
          <a:p>
            <a:endParaRPr/>
          </a:p>
        </p:txBody>
      </p:sp>
      <p:sp>
        <p:nvSpPr>
          <p:cNvPr id="147" name="Google Shape;147;p27"/>
          <p:cNvSpPr txBox="1">
            <a:spLocks noGrp="1"/>
          </p:cNvSpPr>
          <p:nvPr>
            <p:ph type="body" idx="1"/>
          </p:nvPr>
        </p:nvSpPr>
        <p:spPr>
          <a:xfrm>
            <a:off x="311700" y="1154856"/>
            <a:ext cx="8520600" cy="3416400"/>
          </a:xfrm>
          <a:prstGeom prst="rect">
            <a:avLst/>
          </a:prstGeom>
        </p:spPr>
        <p:txBody>
          <a:bodyPr spcFirstLastPara="1" wrap="square" lIns="91425" tIns="91425" rIns="91425" bIns="91425" anchor="t" anchorCtr="0">
            <a:normAutofit/>
          </a:bodyPr>
          <a:lstStyle/>
          <a:p>
            <a:pPr marL="0" indent="0">
              <a:spcAft>
                <a:spcPts val="1200"/>
              </a:spcAft>
              <a:buNone/>
            </a:pPr>
            <a:endParaRPr/>
          </a:p>
        </p:txBody>
      </p:sp>
      <p:pic>
        <p:nvPicPr>
          <p:cNvPr id="148" name="Google Shape;148;p27"/>
          <p:cNvPicPr preferRelativeResize="0"/>
          <p:nvPr/>
        </p:nvPicPr>
        <p:blipFill rotWithShape="1">
          <a:blip r:embed="rId3">
            <a:alphaModFix/>
          </a:blip>
          <a:srcRect b="50695"/>
          <a:stretch/>
        </p:blipFill>
        <p:spPr>
          <a:xfrm>
            <a:off x="403625" y="536732"/>
            <a:ext cx="4087076" cy="3940025"/>
          </a:xfrm>
          <a:prstGeom prst="rect">
            <a:avLst/>
          </a:prstGeom>
          <a:noFill/>
          <a:ln>
            <a:noFill/>
          </a:ln>
        </p:spPr>
      </p:pic>
      <p:pic>
        <p:nvPicPr>
          <p:cNvPr id="149" name="Google Shape;149;p27"/>
          <p:cNvPicPr preferRelativeResize="0"/>
          <p:nvPr/>
        </p:nvPicPr>
        <p:blipFill rotWithShape="1">
          <a:blip r:embed="rId3">
            <a:alphaModFix/>
          </a:blip>
          <a:srcRect t="49302"/>
          <a:stretch/>
        </p:blipFill>
        <p:spPr>
          <a:xfrm>
            <a:off x="4664325" y="548494"/>
            <a:ext cx="4087076" cy="4051263"/>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8"/>
          <p:cNvSpPr txBox="1">
            <a:spLocks noGrp="1"/>
          </p:cNvSpPr>
          <p:nvPr>
            <p:ph type="title"/>
          </p:nvPr>
        </p:nvSpPr>
        <p:spPr>
          <a:xfrm>
            <a:off x="311700" y="447406"/>
            <a:ext cx="8520600" cy="572700"/>
          </a:xfrm>
          <a:prstGeom prst="rect">
            <a:avLst/>
          </a:prstGeom>
        </p:spPr>
        <p:txBody>
          <a:bodyPr spcFirstLastPara="1" wrap="square" lIns="91425" tIns="91425" rIns="91425" bIns="91425" anchor="t" anchorCtr="0">
            <a:normAutofit fontScale="90000"/>
          </a:bodyPr>
          <a:lstStyle/>
          <a:p>
            <a:r>
              <a:rPr lang="en"/>
              <a:t>Results</a:t>
            </a:r>
            <a:endParaRPr/>
          </a:p>
        </p:txBody>
      </p:sp>
      <p:sp>
        <p:nvSpPr>
          <p:cNvPr id="155" name="Google Shape;155;p28"/>
          <p:cNvSpPr txBox="1">
            <a:spLocks noGrp="1"/>
          </p:cNvSpPr>
          <p:nvPr>
            <p:ph type="body" idx="1"/>
          </p:nvPr>
        </p:nvSpPr>
        <p:spPr>
          <a:xfrm>
            <a:off x="311700" y="1154856"/>
            <a:ext cx="8520600" cy="3416400"/>
          </a:xfrm>
          <a:prstGeom prst="rect">
            <a:avLst/>
          </a:prstGeom>
        </p:spPr>
        <p:txBody>
          <a:bodyPr spcFirstLastPara="1" wrap="square" lIns="91425" tIns="91425" rIns="91425" bIns="91425" anchor="t" anchorCtr="0">
            <a:normAutofit fontScale="92500" lnSpcReduction="10000"/>
          </a:bodyPr>
          <a:lstStyle/>
          <a:p>
            <a:pPr indent="-334327">
              <a:buSzPct val="100000"/>
              <a:buChar char="-"/>
            </a:pPr>
            <a:r>
              <a:rPr lang="en"/>
              <a:t>At </a:t>
            </a:r>
            <a:r>
              <a:rPr lang="en" b="1"/>
              <a:t>35 months’ follow-up</a:t>
            </a:r>
            <a:r>
              <a:rPr lang="en"/>
              <a:t>, cemiplimab monotherapy continued to provide meaningful survival benefit, compared with platinum-based doublet chemotherapy in patients with advanced NSCLC with PD-L1 expression of at least 50% and no EGFR, ALK, or ROS1 aberrations</a:t>
            </a:r>
            <a:endParaRPr/>
          </a:p>
          <a:p>
            <a:pPr lvl="1" indent="-310832">
              <a:buSzPct val="100000"/>
              <a:buChar char="-"/>
            </a:pPr>
            <a:r>
              <a:rPr lang="en"/>
              <a:t>response to cemiplimab was further pronounced at 35-months follow-up than at 11 months</a:t>
            </a:r>
            <a:endParaRPr/>
          </a:p>
          <a:p>
            <a:pPr indent="-334327">
              <a:buSzPct val="100000"/>
              <a:buChar char="-"/>
            </a:pPr>
            <a:r>
              <a:rPr lang="en"/>
              <a:t>Approximately 50% increase in progression free survival and a substantial decrease in the risk for disease progression</a:t>
            </a:r>
            <a:endParaRPr/>
          </a:p>
          <a:p>
            <a:pPr indent="-334327">
              <a:buSzPct val="100000"/>
              <a:buChar char="-"/>
            </a:pPr>
            <a:r>
              <a:rPr lang="en"/>
              <a:t>A substantial increase in response rates and four-times longer response duration with cemiplimab compared with chemotherapy</a:t>
            </a:r>
            <a:endParaRPr/>
          </a:p>
          <a:p>
            <a:pPr indent="-334327">
              <a:buSzPct val="100000"/>
              <a:buChar char="-"/>
            </a:pPr>
            <a:r>
              <a:rPr lang="en"/>
              <a:t>Objective response rate after the addition of chemotherapy to continued cemiplimab was similar to that induced by cemiplimab as first-line therapy in these patients and greater than that induced by first-line chemotherapy in this study </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9"/>
          <p:cNvSpPr txBox="1">
            <a:spLocks noGrp="1"/>
          </p:cNvSpPr>
          <p:nvPr>
            <p:ph type="body" idx="1"/>
          </p:nvPr>
        </p:nvSpPr>
        <p:spPr>
          <a:xfrm>
            <a:off x="311700" y="1154856"/>
            <a:ext cx="8520600" cy="3416400"/>
          </a:xfrm>
          <a:prstGeom prst="rect">
            <a:avLst/>
          </a:prstGeom>
        </p:spPr>
        <p:txBody>
          <a:bodyPr spcFirstLastPara="1" wrap="square" lIns="91425" tIns="91425" rIns="91425" bIns="91425" anchor="t" anchorCtr="0">
            <a:normAutofit/>
          </a:bodyPr>
          <a:lstStyle/>
          <a:p>
            <a:pPr marL="0" indent="0">
              <a:spcAft>
                <a:spcPts val="1200"/>
              </a:spcAft>
              <a:buNone/>
            </a:pPr>
            <a:endParaRPr/>
          </a:p>
        </p:txBody>
      </p:sp>
      <p:pic>
        <p:nvPicPr>
          <p:cNvPr id="161" name="Google Shape;161;p29"/>
          <p:cNvPicPr preferRelativeResize="0"/>
          <p:nvPr/>
        </p:nvPicPr>
        <p:blipFill>
          <a:blip r:embed="rId3">
            <a:alphaModFix/>
          </a:blip>
          <a:stretch>
            <a:fillRect/>
          </a:stretch>
        </p:blipFill>
        <p:spPr>
          <a:xfrm>
            <a:off x="1777651" y="1154856"/>
            <a:ext cx="5588699" cy="3108000"/>
          </a:xfrm>
          <a:prstGeom prst="rect">
            <a:avLst/>
          </a:prstGeom>
          <a:noFill/>
          <a:ln>
            <a:noFill/>
          </a:ln>
        </p:spPr>
      </p:pic>
      <p:sp>
        <p:nvSpPr>
          <p:cNvPr id="162" name="Google Shape;162;p29"/>
          <p:cNvSpPr txBox="1"/>
          <p:nvPr/>
        </p:nvSpPr>
        <p:spPr>
          <a:xfrm>
            <a:off x="311700" y="301781"/>
            <a:ext cx="3794100" cy="615600"/>
          </a:xfrm>
          <a:prstGeom prst="rect">
            <a:avLst/>
          </a:prstGeom>
          <a:noFill/>
          <a:ln>
            <a:noFill/>
          </a:ln>
        </p:spPr>
        <p:txBody>
          <a:bodyPr spcFirstLastPara="1" wrap="square" lIns="91425" tIns="91425" rIns="91425" bIns="91425" anchor="t" anchorCtr="0">
            <a:spAutoFit/>
          </a:bodyPr>
          <a:lstStyle/>
          <a:p>
            <a:pPr>
              <a:spcBef>
                <a:spcPts val="0"/>
              </a:spcBef>
              <a:spcAft>
                <a:spcPts val="0"/>
              </a:spcAft>
            </a:pPr>
            <a:r>
              <a:rPr lang="en" sz="2800">
                <a:solidFill>
                  <a:schemeClr val="dk1"/>
                </a:solidFill>
              </a:rPr>
              <a:t>EMPOWER-Lung3</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30"/>
          <p:cNvSpPr txBox="1">
            <a:spLocks noGrp="1"/>
          </p:cNvSpPr>
          <p:nvPr>
            <p:ph type="title"/>
          </p:nvPr>
        </p:nvSpPr>
        <p:spPr>
          <a:xfrm>
            <a:off x="311700" y="447406"/>
            <a:ext cx="8520600" cy="572700"/>
          </a:xfrm>
          <a:prstGeom prst="rect">
            <a:avLst/>
          </a:prstGeom>
        </p:spPr>
        <p:txBody>
          <a:bodyPr spcFirstLastPara="1" wrap="square" lIns="91425" tIns="91425" rIns="91425" bIns="91425" anchor="t" anchorCtr="0">
            <a:normAutofit fontScale="90000"/>
          </a:bodyPr>
          <a:lstStyle/>
          <a:p>
            <a:r>
              <a:rPr lang="en"/>
              <a:t>EMPOWER-Lung 3</a:t>
            </a:r>
            <a:endParaRPr/>
          </a:p>
        </p:txBody>
      </p:sp>
      <p:sp>
        <p:nvSpPr>
          <p:cNvPr id="168" name="Google Shape;168;p30"/>
          <p:cNvSpPr txBox="1">
            <a:spLocks noGrp="1"/>
          </p:cNvSpPr>
          <p:nvPr>
            <p:ph type="body" idx="1"/>
          </p:nvPr>
        </p:nvSpPr>
        <p:spPr>
          <a:xfrm>
            <a:off x="311700" y="1863631"/>
            <a:ext cx="8520600" cy="2707500"/>
          </a:xfrm>
          <a:prstGeom prst="rect">
            <a:avLst/>
          </a:prstGeom>
        </p:spPr>
        <p:txBody>
          <a:bodyPr spcFirstLastPara="1" wrap="square" lIns="91425" tIns="91425" rIns="91425" bIns="91425" anchor="t" anchorCtr="0">
            <a:normAutofit/>
          </a:bodyPr>
          <a:lstStyle/>
          <a:p>
            <a:pPr marL="0" indent="0">
              <a:spcBef>
                <a:spcPts val="1200"/>
              </a:spcBef>
              <a:spcAft>
                <a:spcPts val="1200"/>
              </a:spcAft>
              <a:buNone/>
            </a:pPr>
            <a:r>
              <a:rPr lang="en">
                <a:solidFill>
                  <a:schemeClr val="dk1"/>
                </a:solidFill>
              </a:rPr>
              <a:t>First-line cemiplimab in combination with investigator’s choice of platinum-doublet chemotherapy in patients with NSCLC with </a:t>
            </a:r>
            <a:r>
              <a:rPr lang="en" b="1">
                <a:solidFill>
                  <a:schemeClr val="dk1"/>
                </a:solidFill>
              </a:rPr>
              <a:t>either squamous or non-squamous histology and any level of PD-L1 expression.</a:t>
            </a:r>
            <a:endParaRPr b="1">
              <a:solidFill>
                <a:schemeClr val="dk1"/>
              </a:solidFil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31"/>
          <p:cNvSpPr txBox="1">
            <a:spLocks noGrp="1"/>
          </p:cNvSpPr>
          <p:nvPr>
            <p:ph type="body" idx="1"/>
          </p:nvPr>
        </p:nvSpPr>
        <p:spPr>
          <a:xfrm>
            <a:off x="5356000" y="1154856"/>
            <a:ext cx="3641100" cy="3416400"/>
          </a:xfrm>
          <a:prstGeom prst="rect">
            <a:avLst/>
          </a:prstGeom>
        </p:spPr>
        <p:txBody>
          <a:bodyPr spcFirstLastPara="1" wrap="square" lIns="91425" tIns="91425" rIns="91425" bIns="91425" anchor="t" anchorCtr="0">
            <a:noAutofit/>
          </a:bodyPr>
          <a:lstStyle/>
          <a:p>
            <a:pPr marL="0" indent="0">
              <a:spcBef>
                <a:spcPts val="1200"/>
              </a:spcBef>
              <a:buNone/>
            </a:pPr>
            <a:r>
              <a:rPr lang="en" sz="1400">
                <a:solidFill>
                  <a:schemeClr val="dk1"/>
                </a:solidFill>
              </a:rPr>
              <a:t>CONSORT diagram of EMPOWER-Lung 3</a:t>
            </a:r>
            <a:endParaRPr sz="1400">
              <a:solidFill>
                <a:schemeClr val="dk1"/>
              </a:solidFill>
            </a:endParaRPr>
          </a:p>
          <a:p>
            <a:pPr marL="0" indent="0">
              <a:spcBef>
                <a:spcPts val="1200"/>
              </a:spcBef>
              <a:buNone/>
            </a:pPr>
            <a:endParaRPr sz="1400">
              <a:solidFill>
                <a:schemeClr val="dk1"/>
              </a:solidFill>
            </a:endParaRPr>
          </a:p>
          <a:p>
            <a:pPr marL="0" indent="0">
              <a:spcBef>
                <a:spcPts val="1200"/>
              </a:spcBef>
              <a:spcAft>
                <a:spcPts val="1200"/>
              </a:spcAft>
              <a:buNone/>
            </a:pPr>
            <a:r>
              <a:rPr lang="en" sz="1400">
                <a:solidFill>
                  <a:schemeClr val="dk1"/>
                </a:solidFill>
              </a:rPr>
              <a:t>Between 17 June 2019 and 30 September 2020, 466 patients were enrolled and randomly assigned 2:1 to cemiplimab plus chemotherapy (</a:t>
            </a:r>
            <a:r>
              <a:rPr lang="en" sz="1400" i="1">
                <a:solidFill>
                  <a:schemeClr val="dk1"/>
                </a:solidFill>
              </a:rPr>
              <a:t>n</a:t>
            </a:r>
            <a:r>
              <a:rPr lang="en" sz="1400">
                <a:solidFill>
                  <a:schemeClr val="dk1"/>
                </a:solidFill>
              </a:rPr>
              <a:t>=312) and placebo plus chemotherapy (</a:t>
            </a:r>
            <a:r>
              <a:rPr lang="en" sz="1400" i="1">
                <a:solidFill>
                  <a:schemeClr val="dk1"/>
                </a:solidFill>
              </a:rPr>
              <a:t>n</a:t>
            </a:r>
            <a:r>
              <a:rPr lang="en" sz="1400">
                <a:solidFill>
                  <a:schemeClr val="dk1"/>
                </a:solidFill>
              </a:rPr>
              <a:t>=154) treatment arms.</a:t>
            </a:r>
            <a:endParaRPr sz="1400">
              <a:solidFill>
                <a:schemeClr val="dk1"/>
              </a:solidFill>
            </a:endParaRPr>
          </a:p>
        </p:txBody>
      </p:sp>
      <p:pic>
        <p:nvPicPr>
          <p:cNvPr id="174" name="Google Shape;174;p31"/>
          <p:cNvPicPr preferRelativeResize="0"/>
          <p:nvPr/>
        </p:nvPicPr>
        <p:blipFill>
          <a:blip r:embed="rId3">
            <a:alphaModFix/>
          </a:blip>
          <a:stretch>
            <a:fillRect/>
          </a:stretch>
        </p:blipFill>
        <p:spPr>
          <a:xfrm>
            <a:off x="478775" y="98831"/>
            <a:ext cx="4670526" cy="495060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2"/>
          <p:cNvSpPr txBox="1">
            <a:spLocks noGrp="1"/>
          </p:cNvSpPr>
          <p:nvPr>
            <p:ph type="body" idx="1"/>
          </p:nvPr>
        </p:nvSpPr>
        <p:spPr>
          <a:xfrm>
            <a:off x="5576700" y="1154856"/>
            <a:ext cx="3255600" cy="3416400"/>
          </a:xfrm>
          <a:prstGeom prst="rect">
            <a:avLst/>
          </a:prstGeom>
        </p:spPr>
        <p:txBody>
          <a:bodyPr spcFirstLastPara="1" wrap="square" lIns="91425" tIns="91425" rIns="91425" bIns="91425" anchor="t" anchorCtr="0">
            <a:noAutofit/>
          </a:bodyPr>
          <a:lstStyle/>
          <a:p>
            <a:pPr marL="0" indent="0">
              <a:spcBef>
                <a:spcPts val="1200"/>
              </a:spcBef>
              <a:buClr>
                <a:schemeClr val="dk1"/>
              </a:buClr>
              <a:buSzPts val="1100"/>
              <a:buNone/>
            </a:pPr>
            <a:r>
              <a:rPr lang="en" sz="1500">
                <a:solidFill>
                  <a:schemeClr val="dk1"/>
                </a:solidFill>
              </a:rPr>
              <a:t>Baseline characteristics were generally well balanced between both arms; 42.9% (</a:t>
            </a:r>
            <a:r>
              <a:rPr lang="en" sz="1500" i="1">
                <a:solidFill>
                  <a:schemeClr val="dk1"/>
                </a:solidFill>
              </a:rPr>
              <a:t>n</a:t>
            </a:r>
            <a:r>
              <a:rPr lang="en" sz="1500">
                <a:solidFill>
                  <a:schemeClr val="dk1"/>
                </a:solidFill>
              </a:rPr>
              <a:t>=200) of patients had squamous histology, 84.3% (</a:t>
            </a:r>
            <a:r>
              <a:rPr lang="en" sz="1500" i="1">
                <a:solidFill>
                  <a:schemeClr val="dk1"/>
                </a:solidFill>
              </a:rPr>
              <a:t>n</a:t>
            </a:r>
            <a:r>
              <a:rPr lang="en" sz="1500">
                <a:solidFill>
                  <a:schemeClr val="dk1"/>
                </a:solidFill>
              </a:rPr>
              <a:t>=393) of patients had an Eastern Cooperative Oncology Group performance status (ECOG PS) of 1, and 14.8% (</a:t>
            </a:r>
            <a:r>
              <a:rPr lang="en" sz="1500" i="1">
                <a:solidFill>
                  <a:schemeClr val="dk1"/>
                </a:solidFill>
              </a:rPr>
              <a:t>n</a:t>
            </a:r>
            <a:r>
              <a:rPr lang="en" sz="1500">
                <a:solidFill>
                  <a:schemeClr val="dk1"/>
                </a:solidFill>
              </a:rPr>
              <a:t>=69) of patients had locally advanced disease. </a:t>
            </a:r>
            <a:endParaRPr sz="1500">
              <a:solidFill>
                <a:schemeClr val="dk1"/>
              </a:solidFill>
            </a:endParaRPr>
          </a:p>
          <a:p>
            <a:pPr marL="0" indent="0">
              <a:spcBef>
                <a:spcPts val="1200"/>
              </a:spcBef>
              <a:buClr>
                <a:schemeClr val="dk1"/>
              </a:buClr>
              <a:buSzPts val="1100"/>
              <a:buNone/>
            </a:pPr>
            <a:r>
              <a:rPr lang="en" sz="1500">
                <a:solidFill>
                  <a:schemeClr val="dk1"/>
                </a:solidFill>
              </a:rPr>
              <a:t>				</a:t>
            </a:r>
            <a:endParaRPr sz="1500">
              <a:solidFill>
                <a:schemeClr val="dk1"/>
              </a:solidFill>
            </a:endParaRPr>
          </a:p>
          <a:p>
            <a:pPr marL="0" indent="0">
              <a:buClr>
                <a:schemeClr val="dk1"/>
              </a:buClr>
              <a:buSzPts val="1100"/>
              <a:buNone/>
            </a:pPr>
            <a:r>
              <a:rPr lang="en" sz="1500">
                <a:solidFill>
                  <a:schemeClr val="dk1"/>
                </a:solidFill>
              </a:rPr>
              <a:t>			</a:t>
            </a:r>
            <a:endParaRPr sz="1500">
              <a:solidFill>
                <a:schemeClr val="dk1"/>
              </a:solidFill>
            </a:endParaRPr>
          </a:p>
          <a:p>
            <a:pPr marL="0" indent="0">
              <a:spcBef>
                <a:spcPts val="1200"/>
              </a:spcBef>
              <a:buClr>
                <a:schemeClr val="dk1"/>
              </a:buClr>
              <a:buSzPts val="1100"/>
              <a:buNone/>
            </a:pPr>
            <a:r>
              <a:rPr lang="en" sz="1500">
                <a:solidFill>
                  <a:schemeClr val="dk1"/>
                </a:solidFill>
              </a:rPr>
              <a:t>		</a:t>
            </a:r>
            <a:endParaRPr sz="1500">
              <a:solidFill>
                <a:schemeClr val="dk1"/>
              </a:solidFill>
            </a:endParaRPr>
          </a:p>
          <a:p>
            <a:pPr marL="0" indent="0">
              <a:spcBef>
                <a:spcPts val="1200"/>
              </a:spcBef>
              <a:spcAft>
                <a:spcPts val="1200"/>
              </a:spcAft>
              <a:buNone/>
            </a:pPr>
            <a:endParaRPr sz="1500"/>
          </a:p>
        </p:txBody>
      </p:sp>
      <p:pic>
        <p:nvPicPr>
          <p:cNvPr id="180" name="Google Shape;180;p32"/>
          <p:cNvPicPr preferRelativeResize="0"/>
          <p:nvPr/>
        </p:nvPicPr>
        <p:blipFill>
          <a:blip r:embed="rId3">
            <a:alphaModFix/>
          </a:blip>
          <a:stretch>
            <a:fillRect/>
          </a:stretch>
        </p:blipFill>
        <p:spPr>
          <a:xfrm>
            <a:off x="372126" y="408294"/>
            <a:ext cx="4910626" cy="4506026"/>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33"/>
          <p:cNvPicPr preferRelativeResize="0"/>
          <p:nvPr/>
        </p:nvPicPr>
        <p:blipFill>
          <a:blip r:embed="rId3">
            <a:alphaModFix/>
          </a:blip>
          <a:stretch>
            <a:fillRect/>
          </a:stretch>
        </p:blipFill>
        <p:spPr>
          <a:xfrm>
            <a:off x="407882" y="2381"/>
            <a:ext cx="8328231"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315076-DBA1-D5C5-A31A-634B8301EF0C}"/>
              </a:ext>
            </a:extLst>
          </p:cNvPr>
          <p:cNvSpPr/>
          <p:nvPr/>
        </p:nvSpPr>
        <p:spPr>
          <a:xfrm>
            <a:off x="0" y="2586831"/>
            <a:ext cx="9129925" cy="461665"/>
          </a:xfrm>
          <a:prstGeom prst="rect">
            <a:avLst/>
          </a:prstGeom>
        </p:spPr>
        <p:txBody>
          <a:bodyPr wrap="square">
            <a:spAutoFit/>
          </a:bodyPr>
          <a:lstStyle/>
          <a:p>
            <a:pPr algn="ctr"/>
            <a:r>
              <a:rPr lang="en-US" spc="600">
                <a:solidFill>
                  <a:srgbClr val="FFC82C"/>
                </a:solidFill>
                <a:latin typeface="Corporate A Medium" panose="02000503080000020004" pitchFamily="2" charset="0"/>
              </a:rPr>
              <a:t>Lung Cancers</a:t>
            </a:r>
          </a:p>
        </p:txBody>
      </p:sp>
      <p:sp>
        <p:nvSpPr>
          <p:cNvPr id="3" name="Rectangle 2">
            <a:extLst>
              <a:ext uri="{FF2B5EF4-FFF2-40B4-BE49-F238E27FC236}">
                <a16:creationId xmlns:a16="http://schemas.microsoft.com/office/drawing/2014/main" id="{1FE53E99-9D97-9543-891B-6D21CCF7E15F}"/>
              </a:ext>
            </a:extLst>
          </p:cNvPr>
          <p:cNvSpPr/>
          <p:nvPr/>
        </p:nvSpPr>
        <p:spPr>
          <a:xfrm>
            <a:off x="14075" y="3073896"/>
            <a:ext cx="9129925" cy="338554"/>
          </a:xfrm>
          <a:prstGeom prst="rect">
            <a:avLst/>
          </a:prstGeom>
        </p:spPr>
        <p:txBody>
          <a:bodyPr wrap="square">
            <a:spAutoFit/>
          </a:bodyPr>
          <a:lstStyle/>
          <a:p>
            <a:pPr algn="ctr"/>
            <a:r>
              <a:rPr lang="en-US" sz="1600">
                <a:solidFill>
                  <a:schemeClr val="bg1"/>
                </a:solidFill>
                <a:latin typeface="Corporate S Demi" panose="02020500000000000000" pitchFamily="18" charset="0"/>
              </a:rPr>
              <a:t>Thursday, January 18</a:t>
            </a:r>
            <a:r>
              <a:rPr lang="en-US" sz="1600" baseline="30000">
                <a:solidFill>
                  <a:schemeClr val="bg1"/>
                </a:solidFill>
                <a:latin typeface="Corporate S Demi" panose="02020500000000000000" pitchFamily="18" charset="0"/>
              </a:rPr>
              <a:t>th</a:t>
            </a:r>
            <a:r>
              <a:rPr lang="en-US" sz="1600">
                <a:solidFill>
                  <a:schemeClr val="bg1"/>
                </a:solidFill>
                <a:latin typeface="Corporate S Demi" panose="02020500000000000000" pitchFamily="18" charset="0"/>
              </a:rPr>
              <a:t>, 2024</a:t>
            </a:r>
          </a:p>
        </p:txBody>
      </p:sp>
    </p:spTree>
    <p:extLst>
      <p:ext uri="{BB962C8B-B14F-4D97-AF65-F5344CB8AC3E}">
        <p14:creationId xmlns:p14="http://schemas.microsoft.com/office/powerpoint/2010/main" val="96507353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4"/>
          <p:cNvSpPr txBox="1">
            <a:spLocks noGrp="1"/>
          </p:cNvSpPr>
          <p:nvPr>
            <p:ph type="body" idx="1"/>
          </p:nvPr>
        </p:nvSpPr>
        <p:spPr>
          <a:xfrm>
            <a:off x="311700" y="1154856"/>
            <a:ext cx="8520600" cy="3416400"/>
          </a:xfrm>
          <a:prstGeom prst="rect">
            <a:avLst/>
          </a:prstGeom>
        </p:spPr>
        <p:txBody>
          <a:bodyPr spcFirstLastPara="1" wrap="square" lIns="91425" tIns="91425" rIns="91425" bIns="91425" anchor="t" anchorCtr="0">
            <a:normAutofit/>
          </a:bodyPr>
          <a:lstStyle/>
          <a:p>
            <a:pPr marL="0" indent="0">
              <a:spcAft>
                <a:spcPts val="1200"/>
              </a:spcAft>
              <a:buNone/>
            </a:pPr>
            <a:endParaRPr/>
          </a:p>
        </p:txBody>
      </p:sp>
      <p:pic>
        <p:nvPicPr>
          <p:cNvPr id="191" name="Google Shape;191;p34"/>
          <p:cNvPicPr preferRelativeResize="0"/>
          <p:nvPr/>
        </p:nvPicPr>
        <p:blipFill>
          <a:blip r:embed="rId3">
            <a:alphaModFix/>
          </a:blip>
          <a:stretch>
            <a:fillRect/>
          </a:stretch>
        </p:blipFill>
        <p:spPr>
          <a:xfrm>
            <a:off x="311702" y="713156"/>
            <a:ext cx="8520600" cy="3858104"/>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5"/>
          <p:cNvSpPr txBox="1">
            <a:spLocks noGrp="1"/>
          </p:cNvSpPr>
          <p:nvPr>
            <p:ph type="title"/>
          </p:nvPr>
        </p:nvSpPr>
        <p:spPr>
          <a:xfrm>
            <a:off x="311700" y="447406"/>
            <a:ext cx="8520600" cy="572700"/>
          </a:xfrm>
          <a:prstGeom prst="rect">
            <a:avLst/>
          </a:prstGeom>
        </p:spPr>
        <p:txBody>
          <a:bodyPr spcFirstLastPara="1" wrap="square" lIns="91425" tIns="91425" rIns="91425" bIns="91425" anchor="t" anchorCtr="0">
            <a:normAutofit fontScale="90000"/>
          </a:bodyPr>
          <a:lstStyle/>
          <a:p>
            <a:endParaRPr/>
          </a:p>
        </p:txBody>
      </p:sp>
      <p:sp>
        <p:nvSpPr>
          <p:cNvPr id="197" name="Google Shape;197;p35"/>
          <p:cNvSpPr txBox="1">
            <a:spLocks noGrp="1"/>
          </p:cNvSpPr>
          <p:nvPr>
            <p:ph type="body" idx="1"/>
          </p:nvPr>
        </p:nvSpPr>
        <p:spPr>
          <a:xfrm>
            <a:off x="311700" y="3858131"/>
            <a:ext cx="8520600" cy="1151700"/>
          </a:xfrm>
          <a:prstGeom prst="rect">
            <a:avLst/>
          </a:prstGeom>
        </p:spPr>
        <p:txBody>
          <a:bodyPr spcFirstLastPara="1" wrap="square" lIns="91425" tIns="91425" rIns="91425" bIns="91425" anchor="t" anchorCtr="0">
            <a:noAutofit/>
          </a:bodyPr>
          <a:lstStyle/>
          <a:p>
            <a:pPr marL="0" indent="0">
              <a:spcBef>
                <a:spcPts val="1200"/>
              </a:spcBef>
              <a:spcAft>
                <a:spcPts val="1200"/>
              </a:spcAft>
              <a:buNone/>
            </a:pPr>
            <a:r>
              <a:rPr lang="en" sz="900">
                <a:solidFill>
                  <a:schemeClr val="dk1"/>
                </a:solidFill>
              </a:rPr>
              <a:t>Tumor response data for the cemiplimab plus chemotherapy and placebo plus chemotherapy arms. </a:t>
            </a:r>
            <a:r>
              <a:rPr lang="en" sz="900" b="1">
                <a:solidFill>
                  <a:schemeClr val="dk1"/>
                </a:solidFill>
              </a:rPr>
              <a:t>a</a:t>
            </a:r>
            <a:r>
              <a:rPr lang="en" sz="900">
                <a:solidFill>
                  <a:schemeClr val="dk1"/>
                </a:solidFill>
              </a:rPr>
              <a:t>, Kaplan–Meier curves of DOR in all patients. The median DOR and corresponding two-sided 95% CI were estimated by the Kaplan–Meier method. </a:t>
            </a:r>
            <a:r>
              <a:rPr lang="en" sz="900" b="1">
                <a:solidFill>
                  <a:schemeClr val="dk1"/>
                </a:solidFill>
              </a:rPr>
              <a:t>b</a:t>
            </a:r>
            <a:r>
              <a:rPr lang="en" sz="900">
                <a:solidFill>
                  <a:schemeClr val="dk1"/>
                </a:solidFill>
              </a:rPr>
              <a:t>, Forest plots of objective response in pre-specified subgroups. Odds ratios and corresponding two-sided 95% CIs were calculated using the Cochran–Mantel–Haenszel method. </a:t>
            </a:r>
            <a:r>
              <a:rPr lang="en" sz="900" b="1">
                <a:solidFill>
                  <a:schemeClr val="dk1"/>
                </a:solidFill>
              </a:rPr>
              <a:t>c</a:t>
            </a:r>
            <a:r>
              <a:rPr lang="en" sz="900">
                <a:solidFill>
                  <a:schemeClr val="dk1"/>
                </a:solidFill>
              </a:rPr>
              <a:t>, ORR in correlation with baseline PD-L1 levels. ORR and the corresponding two-sided 95% CI were calculated using the Clopper–Pearson method. </a:t>
            </a:r>
            <a:r>
              <a:rPr lang="en" sz="900" b="1">
                <a:solidFill>
                  <a:schemeClr val="dk1"/>
                </a:solidFill>
              </a:rPr>
              <a:t>d</a:t>
            </a:r>
            <a:r>
              <a:rPr lang="en" sz="900">
                <a:solidFill>
                  <a:schemeClr val="dk1"/>
                </a:solidFill>
              </a:rPr>
              <a:t>, Tumor response in correlation with baseline PD-L1 levels. Median percent change in tumor size over time was calculated descriptively (LOCF). Cemi, cemiplimab; chemo, chemotherapy; LOCF, last observation carried forward; met, metastasis; PBO, plac</a:t>
            </a:r>
            <a:endParaRPr sz="1900"/>
          </a:p>
        </p:txBody>
      </p:sp>
      <p:pic>
        <p:nvPicPr>
          <p:cNvPr id="198" name="Google Shape;198;p35"/>
          <p:cNvPicPr preferRelativeResize="0"/>
          <p:nvPr/>
        </p:nvPicPr>
        <p:blipFill>
          <a:blip r:embed="rId3">
            <a:alphaModFix/>
          </a:blip>
          <a:stretch>
            <a:fillRect/>
          </a:stretch>
        </p:blipFill>
        <p:spPr>
          <a:xfrm>
            <a:off x="1215125" y="138432"/>
            <a:ext cx="6713750" cy="3785851"/>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36"/>
          <p:cNvPicPr preferRelativeResize="0"/>
          <p:nvPr/>
        </p:nvPicPr>
        <p:blipFill>
          <a:blip r:embed="rId3">
            <a:alphaModFix/>
          </a:blip>
          <a:stretch>
            <a:fillRect/>
          </a:stretch>
        </p:blipFill>
        <p:spPr>
          <a:xfrm>
            <a:off x="1249250" y="169931"/>
            <a:ext cx="6539512" cy="4975950"/>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7"/>
          <p:cNvSpPr txBox="1">
            <a:spLocks noGrp="1"/>
          </p:cNvSpPr>
          <p:nvPr>
            <p:ph type="title"/>
          </p:nvPr>
        </p:nvSpPr>
        <p:spPr>
          <a:xfrm>
            <a:off x="67775" y="2381"/>
            <a:ext cx="8520600" cy="572700"/>
          </a:xfrm>
          <a:prstGeom prst="rect">
            <a:avLst/>
          </a:prstGeom>
        </p:spPr>
        <p:txBody>
          <a:bodyPr spcFirstLastPara="1" wrap="square" lIns="91425" tIns="91425" rIns="91425" bIns="91425" anchor="t" anchorCtr="0">
            <a:normAutofit fontScale="90000"/>
          </a:bodyPr>
          <a:lstStyle/>
          <a:p>
            <a:r>
              <a:rPr lang="en"/>
              <a:t>Results</a:t>
            </a:r>
            <a:endParaRPr/>
          </a:p>
        </p:txBody>
      </p:sp>
      <p:sp>
        <p:nvSpPr>
          <p:cNvPr id="209" name="Google Shape;209;p37"/>
          <p:cNvSpPr txBox="1">
            <a:spLocks noGrp="1"/>
          </p:cNvSpPr>
          <p:nvPr>
            <p:ph type="body" idx="1"/>
          </p:nvPr>
        </p:nvSpPr>
        <p:spPr>
          <a:xfrm>
            <a:off x="218750" y="563581"/>
            <a:ext cx="8865900" cy="4469700"/>
          </a:xfrm>
          <a:prstGeom prst="rect">
            <a:avLst/>
          </a:prstGeom>
        </p:spPr>
        <p:txBody>
          <a:bodyPr spcFirstLastPara="1" wrap="square" lIns="91425" tIns="91425" rIns="91425" bIns="91425" anchor="t" anchorCtr="0">
            <a:noAutofit/>
          </a:bodyPr>
          <a:lstStyle/>
          <a:p>
            <a:pPr marL="0" indent="0">
              <a:buClr>
                <a:schemeClr val="dk1"/>
              </a:buClr>
              <a:buSzPts val="1100"/>
              <a:buNone/>
            </a:pPr>
            <a:r>
              <a:rPr lang="en" sz="1400" b="1">
                <a:solidFill>
                  <a:schemeClr val="dk1"/>
                </a:solidFill>
              </a:rPr>
              <a:t>Overall Survival (OS):</a:t>
            </a:r>
            <a:endParaRPr sz="1400" b="1">
              <a:solidFill>
                <a:schemeClr val="dk1"/>
              </a:solidFill>
            </a:endParaRPr>
          </a:p>
          <a:p>
            <a:pPr indent="-317500">
              <a:spcBef>
                <a:spcPts val="1200"/>
              </a:spcBef>
              <a:buClr>
                <a:schemeClr val="dk1"/>
              </a:buClr>
              <a:buSzPts val="1400"/>
              <a:buChar char="-"/>
            </a:pPr>
            <a:r>
              <a:rPr lang="en" sz="1400">
                <a:solidFill>
                  <a:schemeClr val="dk1"/>
                </a:solidFill>
              </a:rPr>
              <a:t>Median OS with </a:t>
            </a:r>
            <a:r>
              <a:rPr lang="en" sz="1400" b="1">
                <a:solidFill>
                  <a:schemeClr val="dk1"/>
                </a:solidFill>
              </a:rPr>
              <a:t>cemiplimab + chemotherapy</a:t>
            </a:r>
            <a:r>
              <a:rPr lang="en" sz="1400">
                <a:solidFill>
                  <a:schemeClr val="dk1"/>
                </a:solidFill>
              </a:rPr>
              <a:t>: 21.9 months.</a:t>
            </a:r>
            <a:endParaRPr sz="1400">
              <a:solidFill>
                <a:schemeClr val="dk1"/>
              </a:solidFill>
            </a:endParaRPr>
          </a:p>
          <a:p>
            <a:pPr indent="-317500">
              <a:buClr>
                <a:schemeClr val="dk1"/>
              </a:buClr>
              <a:buSzPts val="1400"/>
              <a:buChar char="-"/>
            </a:pPr>
            <a:r>
              <a:rPr lang="en" sz="1400">
                <a:solidFill>
                  <a:schemeClr val="dk1"/>
                </a:solidFill>
              </a:rPr>
              <a:t>Median OS with </a:t>
            </a:r>
            <a:r>
              <a:rPr lang="en" sz="1400" b="1">
                <a:solidFill>
                  <a:schemeClr val="dk1"/>
                </a:solidFill>
              </a:rPr>
              <a:t>placebo + chemotherapy</a:t>
            </a:r>
            <a:r>
              <a:rPr lang="en" sz="1400">
                <a:solidFill>
                  <a:schemeClr val="dk1"/>
                </a:solidFill>
              </a:rPr>
              <a:t>: 13.0 months.</a:t>
            </a:r>
            <a:endParaRPr sz="1400">
              <a:solidFill>
                <a:schemeClr val="dk1"/>
              </a:solidFill>
            </a:endParaRPr>
          </a:p>
          <a:p>
            <a:pPr indent="-317500">
              <a:buClr>
                <a:schemeClr val="dk1"/>
              </a:buClr>
              <a:buSzPts val="1400"/>
              <a:buChar char="-"/>
            </a:pPr>
            <a:r>
              <a:rPr lang="en" sz="1400">
                <a:solidFill>
                  <a:schemeClr val="dk1"/>
                </a:solidFill>
              </a:rPr>
              <a:t>Hazard Ratio (HR) = </a:t>
            </a:r>
            <a:r>
              <a:rPr lang="en" sz="1400" b="1">
                <a:solidFill>
                  <a:schemeClr val="dk1"/>
                </a:solidFill>
              </a:rPr>
              <a:t>0.71</a:t>
            </a:r>
            <a:r>
              <a:rPr lang="en" sz="1400">
                <a:solidFill>
                  <a:schemeClr val="dk1"/>
                </a:solidFill>
              </a:rPr>
              <a:t>; P = 0.014.</a:t>
            </a:r>
            <a:endParaRPr sz="1400">
              <a:solidFill>
                <a:schemeClr val="dk1"/>
              </a:solidFill>
            </a:endParaRPr>
          </a:p>
          <a:p>
            <a:pPr indent="-317500">
              <a:buClr>
                <a:schemeClr val="dk1"/>
              </a:buClr>
              <a:buSzPts val="1400"/>
              <a:buChar char="-"/>
            </a:pPr>
            <a:r>
              <a:rPr lang="en" sz="1400">
                <a:solidFill>
                  <a:schemeClr val="dk1"/>
                </a:solidFill>
              </a:rPr>
              <a:t>65.7% alive at 12 months with cemiplimab ; 56.1% with placebo.</a:t>
            </a:r>
            <a:endParaRPr sz="1400">
              <a:solidFill>
                <a:schemeClr val="dk1"/>
              </a:solidFill>
            </a:endParaRPr>
          </a:p>
          <a:p>
            <a:pPr marL="0" indent="0">
              <a:spcBef>
                <a:spcPts val="1200"/>
              </a:spcBef>
              <a:buNone/>
            </a:pPr>
            <a:r>
              <a:rPr lang="en" sz="1400" b="1">
                <a:solidFill>
                  <a:schemeClr val="dk1"/>
                </a:solidFill>
              </a:rPr>
              <a:t>Progression-Free Survival (PFS):</a:t>
            </a:r>
            <a:endParaRPr sz="1400" b="1">
              <a:solidFill>
                <a:schemeClr val="dk1"/>
              </a:solidFill>
            </a:endParaRPr>
          </a:p>
          <a:p>
            <a:pPr indent="-317500">
              <a:spcBef>
                <a:spcPts val="1200"/>
              </a:spcBef>
              <a:buClr>
                <a:schemeClr val="dk1"/>
              </a:buClr>
              <a:buSzPts val="1400"/>
              <a:buChar char="-"/>
            </a:pPr>
            <a:r>
              <a:rPr lang="en" sz="1400">
                <a:solidFill>
                  <a:schemeClr val="dk1"/>
                </a:solidFill>
              </a:rPr>
              <a:t>Median PFS with </a:t>
            </a:r>
            <a:r>
              <a:rPr lang="en" sz="1400" b="1">
                <a:solidFill>
                  <a:schemeClr val="dk1"/>
                </a:solidFill>
              </a:rPr>
              <a:t>cemiplimab + chemotherapy</a:t>
            </a:r>
            <a:r>
              <a:rPr lang="en" sz="1400">
                <a:solidFill>
                  <a:schemeClr val="dk1"/>
                </a:solidFill>
              </a:rPr>
              <a:t>: 8.2 months.</a:t>
            </a:r>
            <a:endParaRPr sz="1400">
              <a:solidFill>
                <a:schemeClr val="dk1"/>
              </a:solidFill>
            </a:endParaRPr>
          </a:p>
          <a:p>
            <a:pPr indent="-317500">
              <a:buClr>
                <a:schemeClr val="dk1"/>
              </a:buClr>
              <a:buSzPts val="1400"/>
              <a:buChar char="-"/>
            </a:pPr>
            <a:r>
              <a:rPr lang="en" sz="1400">
                <a:solidFill>
                  <a:schemeClr val="dk1"/>
                </a:solidFill>
              </a:rPr>
              <a:t>Median PFS with </a:t>
            </a:r>
            <a:r>
              <a:rPr lang="en" sz="1400" b="1">
                <a:solidFill>
                  <a:schemeClr val="dk1"/>
                </a:solidFill>
              </a:rPr>
              <a:t>placebo + chemotherapy</a:t>
            </a:r>
            <a:r>
              <a:rPr lang="en" sz="1400">
                <a:solidFill>
                  <a:schemeClr val="dk1"/>
                </a:solidFill>
              </a:rPr>
              <a:t>: 5.0 months.</a:t>
            </a:r>
            <a:endParaRPr sz="1400">
              <a:solidFill>
                <a:schemeClr val="dk1"/>
              </a:solidFill>
            </a:endParaRPr>
          </a:p>
          <a:p>
            <a:pPr indent="-317500">
              <a:buClr>
                <a:schemeClr val="dk1"/>
              </a:buClr>
              <a:buSzPts val="1400"/>
              <a:buChar char="-"/>
            </a:pPr>
            <a:r>
              <a:rPr lang="en" sz="1400">
                <a:solidFill>
                  <a:schemeClr val="dk1"/>
                </a:solidFill>
              </a:rPr>
              <a:t>HR = </a:t>
            </a:r>
            <a:r>
              <a:rPr lang="en" sz="1400" b="1">
                <a:solidFill>
                  <a:schemeClr val="dk1"/>
                </a:solidFill>
              </a:rPr>
              <a:t>0.56</a:t>
            </a:r>
            <a:r>
              <a:rPr lang="en" sz="1400">
                <a:solidFill>
                  <a:schemeClr val="dk1"/>
                </a:solidFill>
              </a:rPr>
              <a:t>; P &lt; 0.0001.</a:t>
            </a:r>
            <a:endParaRPr sz="1400">
              <a:solidFill>
                <a:schemeClr val="dk1"/>
              </a:solidFill>
            </a:endParaRPr>
          </a:p>
          <a:p>
            <a:pPr marL="0" indent="0">
              <a:spcBef>
                <a:spcPts val="1200"/>
              </a:spcBef>
              <a:buNone/>
            </a:pPr>
            <a:r>
              <a:rPr lang="en" sz="1400" b="1">
                <a:solidFill>
                  <a:schemeClr val="dk1"/>
                </a:solidFill>
              </a:rPr>
              <a:t>Tumor Response</a:t>
            </a:r>
            <a:endParaRPr sz="1400" b="1">
              <a:solidFill>
                <a:schemeClr val="dk1"/>
              </a:solidFill>
            </a:endParaRPr>
          </a:p>
          <a:p>
            <a:pPr indent="-317500">
              <a:spcBef>
                <a:spcPts val="1200"/>
              </a:spcBef>
              <a:buClr>
                <a:schemeClr val="dk1"/>
              </a:buClr>
              <a:buSzPts val="1400"/>
              <a:buFont typeface="Roboto"/>
              <a:buChar char="-"/>
            </a:pPr>
            <a:r>
              <a:rPr lang="en" sz="1400">
                <a:solidFill>
                  <a:schemeClr val="dk1"/>
                </a:solidFill>
                <a:latin typeface="Roboto"/>
                <a:ea typeface="Roboto"/>
                <a:cs typeface="Roboto"/>
                <a:sym typeface="Roboto"/>
              </a:rPr>
              <a:t>Objective Response Rate (ORR) with </a:t>
            </a:r>
            <a:r>
              <a:rPr lang="en" sz="1400" b="1">
                <a:solidFill>
                  <a:schemeClr val="dk1"/>
                </a:solidFill>
              </a:rPr>
              <a:t>cemiplimab + chemotherapy</a:t>
            </a:r>
            <a:r>
              <a:rPr lang="en" sz="1400">
                <a:solidFill>
                  <a:schemeClr val="dk1"/>
                </a:solidFill>
                <a:latin typeface="Roboto"/>
                <a:ea typeface="Roboto"/>
                <a:cs typeface="Roboto"/>
                <a:sym typeface="Roboto"/>
              </a:rPr>
              <a:t>: 43.3%.</a:t>
            </a:r>
            <a:endParaRPr sz="1400">
              <a:solidFill>
                <a:schemeClr val="dk1"/>
              </a:solidFill>
              <a:latin typeface="Roboto"/>
              <a:ea typeface="Roboto"/>
              <a:cs typeface="Roboto"/>
              <a:sym typeface="Roboto"/>
            </a:endParaRPr>
          </a:p>
          <a:p>
            <a:pPr indent="-317500">
              <a:buClr>
                <a:schemeClr val="dk1"/>
              </a:buClr>
              <a:buSzPts val="1400"/>
              <a:buFont typeface="Roboto"/>
              <a:buChar char="-"/>
            </a:pPr>
            <a:r>
              <a:rPr lang="en" sz="1400">
                <a:solidFill>
                  <a:schemeClr val="dk1"/>
                </a:solidFill>
                <a:latin typeface="Roboto"/>
                <a:ea typeface="Roboto"/>
                <a:cs typeface="Roboto"/>
                <a:sym typeface="Roboto"/>
              </a:rPr>
              <a:t>ORR with </a:t>
            </a:r>
            <a:r>
              <a:rPr lang="en" sz="1400" b="1">
                <a:solidFill>
                  <a:schemeClr val="dk1"/>
                </a:solidFill>
              </a:rPr>
              <a:t>placebo + chemotherapy</a:t>
            </a:r>
            <a:r>
              <a:rPr lang="en" sz="1400">
                <a:solidFill>
                  <a:schemeClr val="dk1"/>
                </a:solidFill>
                <a:latin typeface="Roboto"/>
                <a:ea typeface="Roboto"/>
                <a:cs typeface="Roboto"/>
                <a:sym typeface="Roboto"/>
              </a:rPr>
              <a:t>: 22.7%.</a:t>
            </a:r>
            <a:endParaRPr sz="1400">
              <a:solidFill>
                <a:schemeClr val="dk1"/>
              </a:solidFill>
              <a:latin typeface="Roboto"/>
              <a:ea typeface="Roboto"/>
              <a:cs typeface="Roboto"/>
              <a:sym typeface="Roboto"/>
            </a:endParaRPr>
          </a:p>
          <a:p>
            <a:pPr indent="-317500">
              <a:buClr>
                <a:schemeClr val="dk1"/>
              </a:buClr>
              <a:buSzPts val="1400"/>
              <a:buFont typeface="Roboto"/>
              <a:buChar char="-"/>
            </a:pPr>
            <a:r>
              <a:rPr lang="en" sz="1400">
                <a:solidFill>
                  <a:schemeClr val="dk1"/>
                </a:solidFill>
                <a:latin typeface="Roboto"/>
                <a:ea typeface="Roboto"/>
                <a:cs typeface="Roboto"/>
                <a:sym typeface="Roboto"/>
              </a:rPr>
              <a:t>Complete response (CR): 2.6% with cemiplimab, all partial response (PR) with placebo.</a:t>
            </a:r>
            <a:endParaRPr sz="1400">
              <a:solidFill>
                <a:schemeClr val="dk1"/>
              </a:solidFill>
              <a:latin typeface="Roboto"/>
              <a:ea typeface="Roboto"/>
              <a:cs typeface="Roboto"/>
              <a:sym typeface="Roboto"/>
            </a:endParaRPr>
          </a:p>
          <a:p>
            <a:pPr indent="-317500">
              <a:buClr>
                <a:schemeClr val="dk1"/>
              </a:buClr>
              <a:buSzPts val="1400"/>
              <a:buFont typeface="Roboto"/>
              <a:buChar char="-"/>
            </a:pPr>
            <a:r>
              <a:rPr lang="en" sz="1400">
                <a:solidFill>
                  <a:schemeClr val="dk1"/>
                </a:solidFill>
                <a:latin typeface="Roboto"/>
                <a:ea typeface="Roboto"/>
                <a:cs typeface="Roboto"/>
                <a:sym typeface="Roboto"/>
              </a:rPr>
              <a:t>Median Duration of Response (DOR): 15.6 months with cemiplimab, 7.3 months with placebo.</a:t>
            </a:r>
            <a:endParaRPr sz="1400">
              <a:solidFill>
                <a:schemeClr val="dk1"/>
              </a:solidFil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8"/>
          <p:cNvSpPr txBox="1">
            <a:spLocks noGrp="1"/>
          </p:cNvSpPr>
          <p:nvPr>
            <p:ph type="title"/>
          </p:nvPr>
        </p:nvSpPr>
        <p:spPr>
          <a:xfrm>
            <a:off x="311700" y="2381"/>
            <a:ext cx="8520600" cy="572700"/>
          </a:xfrm>
          <a:prstGeom prst="rect">
            <a:avLst/>
          </a:prstGeom>
        </p:spPr>
        <p:txBody>
          <a:bodyPr spcFirstLastPara="1" wrap="square" lIns="91425" tIns="91425" rIns="91425" bIns="91425" anchor="t" anchorCtr="0">
            <a:normAutofit fontScale="90000"/>
          </a:bodyPr>
          <a:lstStyle/>
          <a:p>
            <a:r>
              <a:rPr lang="en"/>
              <a:t>Results</a:t>
            </a:r>
            <a:endParaRPr/>
          </a:p>
        </p:txBody>
      </p:sp>
      <p:sp>
        <p:nvSpPr>
          <p:cNvPr id="215" name="Google Shape;215;p38"/>
          <p:cNvSpPr txBox="1">
            <a:spLocks noGrp="1"/>
          </p:cNvSpPr>
          <p:nvPr>
            <p:ph type="body" idx="1"/>
          </p:nvPr>
        </p:nvSpPr>
        <p:spPr>
          <a:xfrm>
            <a:off x="311700" y="515981"/>
            <a:ext cx="8520600" cy="4530000"/>
          </a:xfrm>
          <a:prstGeom prst="rect">
            <a:avLst/>
          </a:prstGeom>
        </p:spPr>
        <p:txBody>
          <a:bodyPr spcFirstLastPara="1" wrap="square" lIns="91425" tIns="91425" rIns="91425" bIns="91425" anchor="t" anchorCtr="0">
            <a:noAutofit/>
          </a:bodyPr>
          <a:lstStyle/>
          <a:p>
            <a:pPr marL="0" indent="0">
              <a:buNone/>
            </a:pPr>
            <a:r>
              <a:rPr lang="en" sz="1200" b="1">
                <a:solidFill>
                  <a:schemeClr val="dk1"/>
                </a:solidFill>
              </a:rPr>
              <a:t>Patient-Reported Outcomes:</a:t>
            </a:r>
            <a:endParaRPr sz="1200" b="1">
              <a:solidFill>
                <a:schemeClr val="dk1"/>
              </a:solidFill>
            </a:endParaRPr>
          </a:p>
          <a:p>
            <a:pPr indent="-304800">
              <a:spcBef>
                <a:spcPts val="1200"/>
              </a:spcBef>
              <a:buClr>
                <a:schemeClr val="dk1"/>
              </a:buClr>
              <a:buSzPts val="1200"/>
              <a:buChar char="-"/>
            </a:pPr>
            <a:r>
              <a:rPr lang="en" sz="1200">
                <a:solidFill>
                  <a:schemeClr val="dk1"/>
                </a:solidFill>
              </a:rPr>
              <a:t>Improvement in overall change from baseline in global health status (GHS)/quality of life (QoL) with cemiplimab plus chemotherapy</a:t>
            </a:r>
            <a:endParaRPr sz="1200">
              <a:solidFill>
                <a:schemeClr val="dk1"/>
              </a:solidFill>
            </a:endParaRPr>
          </a:p>
          <a:p>
            <a:pPr indent="-304800">
              <a:buClr>
                <a:schemeClr val="dk1"/>
              </a:buClr>
              <a:buSzPts val="1200"/>
              <a:buChar char="-"/>
            </a:pPr>
            <a:r>
              <a:rPr lang="en" sz="1200">
                <a:solidFill>
                  <a:schemeClr val="dk1"/>
                </a:solidFill>
              </a:rPr>
              <a:t>Significant delay in onset of deterioration according to GHS/QoL scale</a:t>
            </a:r>
            <a:endParaRPr sz="1200">
              <a:solidFill>
                <a:schemeClr val="dk1"/>
              </a:solidFill>
            </a:endParaRPr>
          </a:p>
          <a:p>
            <a:pPr indent="-304800">
              <a:buClr>
                <a:schemeClr val="dk1"/>
              </a:buClr>
              <a:buSzPts val="1200"/>
              <a:buChar char="-"/>
            </a:pPr>
            <a:r>
              <a:rPr lang="en" sz="1200">
                <a:solidFill>
                  <a:schemeClr val="dk1"/>
                </a:solidFill>
              </a:rPr>
              <a:t>Significant overall improvement in pain symptoms with cemiplimab plus chemotherapy</a:t>
            </a:r>
            <a:endParaRPr sz="1200">
              <a:solidFill>
                <a:schemeClr val="dk1"/>
              </a:solidFill>
            </a:endParaRPr>
          </a:p>
          <a:p>
            <a:pPr marL="0" indent="0">
              <a:spcBef>
                <a:spcPts val="1200"/>
              </a:spcBef>
              <a:buNone/>
            </a:pPr>
            <a:r>
              <a:rPr lang="en" sz="1200" b="1">
                <a:solidFill>
                  <a:schemeClr val="dk1"/>
                </a:solidFill>
              </a:rPr>
              <a:t>Treatment-emergent adverse events (TEAEs):</a:t>
            </a:r>
            <a:endParaRPr sz="1200" b="1">
              <a:solidFill>
                <a:schemeClr val="dk1"/>
              </a:solidFill>
            </a:endParaRPr>
          </a:p>
          <a:p>
            <a:pPr indent="-304800">
              <a:buClr>
                <a:schemeClr val="dk1"/>
              </a:buClr>
              <a:buSzPts val="1200"/>
              <a:buChar char="-"/>
            </a:pPr>
            <a:r>
              <a:rPr lang="en" sz="1200">
                <a:solidFill>
                  <a:schemeClr val="dk1"/>
                </a:solidFill>
              </a:rPr>
              <a:t>Cemiplimab+ chemotherapy : 95.8% </a:t>
            </a:r>
            <a:endParaRPr sz="1200">
              <a:solidFill>
                <a:schemeClr val="dk1"/>
              </a:solidFill>
            </a:endParaRPr>
          </a:p>
          <a:p>
            <a:pPr indent="-304800">
              <a:buClr>
                <a:schemeClr val="dk1"/>
              </a:buClr>
              <a:buSzPts val="1200"/>
              <a:buChar char="-"/>
            </a:pPr>
            <a:r>
              <a:rPr lang="en" sz="1200">
                <a:solidFill>
                  <a:schemeClr val="dk1"/>
                </a:solidFill>
              </a:rPr>
              <a:t>Placebo + chemotherapy : 94.1% </a:t>
            </a:r>
            <a:endParaRPr sz="1200">
              <a:solidFill>
                <a:schemeClr val="dk1"/>
              </a:solidFill>
            </a:endParaRPr>
          </a:p>
          <a:p>
            <a:pPr marL="0" indent="0">
              <a:buNone/>
            </a:pPr>
            <a:endParaRPr sz="1200">
              <a:solidFill>
                <a:schemeClr val="dk1"/>
              </a:solidFill>
            </a:endParaRPr>
          </a:p>
          <a:p>
            <a:pPr marL="0" indent="0">
              <a:buNone/>
            </a:pPr>
            <a:r>
              <a:rPr lang="en" sz="1200" b="1">
                <a:solidFill>
                  <a:schemeClr val="dk1"/>
                </a:solidFill>
              </a:rPr>
              <a:t>Grade ≥3 TEAEs (anemia, neutropenia, etc):</a:t>
            </a:r>
            <a:endParaRPr sz="1200" b="1">
              <a:solidFill>
                <a:schemeClr val="dk1"/>
              </a:solidFill>
            </a:endParaRPr>
          </a:p>
          <a:p>
            <a:pPr indent="-304800">
              <a:buClr>
                <a:schemeClr val="dk1"/>
              </a:buClr>
              <a:buSzPts val="1200"/>
              <a:buChar char="-"/>
            </a:pPr>
            <a:r>
              <a:rPr lang="en" sz="1200">
                <a:solidFill>
                  <a:schemeClr val="dk1"/>
                </a:solidFill>
              </a:rPr>
              <a:t>Cemiplimab+ chemotherapy: 43.6% </a:t>
            </a:r>
            <a:endParaRPr sz="1200">
              <a:solidFill>
                <a:schemeClr val="dk1"/>
              </a:solidFill>
            </a:endParaRPr>
          </a:p>
          <a:p>
            <a:pPr indent="-304800">
              <a:buClr>
                <a:schemeClr val="dk1"/>
              </a:buClr>
              <a:buSzPts val="1200"/>
              <a:buChar char="-"/>
            </a:pPr>
            <a:r>
              <a:rPr lang="en" sz="1200">
                <a:solidFill>
                  <a:schemeClr val="dk1"/>
                </a:solidFill>
              </a:rPr>
              <a:t>Placebo + chemotherapy: 31.4% </a:t>
            </a:r>
            <a:endParaRPr sz="1200">
              <a:solidFill>
                <a:schemeClr val="dk1"/>
              </a:solidFill>
            </a:endParaRPr>
          </a:p>
          <a:p>
            <a:pPr marL="0" indent="0">
              <a:buNone/>
            </a:pPr>
            <a:endParaRPr sz="1200">
              <a:solidFill>
                <a:schemeClr val="dk1"/>
              </a:solidFill>
            </a:endParaRPr>
          </a:p>
          <a:p>
            <a:pPr marL="0" indent="0">
              <a:buNone/>
            </a:pPr>
            <a:r>
              <a:rPr lang="en" sz="1200" b="1">
                <a:solidFill>
                  <a:schemeClr val="dk1"/>
                </a:solidFill>
              </a:rPr>
              <a:t>TEAEs leading to discontinuation:</a:t>
            </a:r>
            <a:endParaRPr sz="1200" b="1">
              <a:solidFill>
                <a:schemeClr val="dk1"/>
              </a:solidFill>
            </a:endParaRPr>
          </a:p>
          <a:p>
            <a:pPr indent="-304800">
              <a:buClr>
                <a:schemeClr val="dk1"/>
              </a:buClr>
              <a:buSzPts val="1200"/>
              <a:buChar char="-"/>
            </a:pPr>
            <a:r>
              <a:rPr lang="en" sz="1200">
                <a:solidFill>
                  <a:schemeClr val="dk1"/>
                </a:solidFill>
              </a:rPr>
              <a:t>Cemiplimab+ chemotherapy: 5.1% </a:t>
            </a:r>
            <a:endParaRPr sz="1200">
              <a:solidFill>
                <a:schemeClr val="dk1"/>
              </a:solidFill>
            </a:endParaRPr>
          </a:p>
          <a:p>
            <a:pPr indent="-304800">
              <a:buClr>
                <a:schemeClr val="dk1"/>
              </a:buClr>
              <a:buSzPts val="1200"/>
              <a:buChar char="-"/>
            </a:pPr>
            <a:r>
              <a:rPr lang="en" sz="1200">
                <a:solidFill>
                  <a:schemeClr val="dk1"/>
                </a:solidFill>
              </a:rPr>
              <a:t>Placebo + chemotherapy: 2.6%  </a:t>
            </a:r>
            <a:endParaRPr sz="1200">
              <a:solidFill>
                <a:schemeClr val="dk1"/>
              </a:solidFill>
            </a:endParaRPr>
          </a:p>
          <a:p>
            <a:pPr marL="0" indent="0">
              <a:buNone/>
            </a:pPr>
            <a:endParaRPr sz="1200">
              <a:solidFill>
                <a:schemeClr val="dk1"/>
              </a:solidFill>
            </a:endParaRPr>
          </a:p>
          <a:p>
            <a:pPr marL="0" indent="0">
              <a:buNone/>
            </a:pPr>
            <a:r>
              <a:rPr lang="en" sz="1200">
                <a:solidFill>
                  <a:schemeClr val="dk1"/>
                </a:solidFill>
              </a:rPr>
              <a:t>I</a:t>
            </a:r>
            <a:r>
              <a:rPr lang="en" sz="1200" b="1">
                <a:solidFill>
                  <a:schemeClr val="dk1"/>
                </a:solidFill>
              </a:rPr>
              <a:t>mmune-related adverse events (irAEs) </a:t>
            </a:r>
            <a:r>
              <a:rPr lang="en" sz="1200">
                <a:solidFill>
                  <a:schemeClr val="dk1"/>
                </a:solidFill>
              </a:rPr>
              <a:t>occurred in </a:t>
            </a:r>
            <a:r>
              <a:rPr lang="en" sz="1200" b="1">
                <a:solidFill>
                  <a:schemeClr val="dk1"/>
                </a:solidFill>
              </a:rPr>
              <a:t>18.9%</a:t>
            </a:r>
            <a:r>
              <a:rPr lang="en" sz="1200">
                <a:solidFill>
                  <a:schemeClr val="dk1"/>
                </a:solidFill>
              </a:rPr>
              <a:t> of patients treated with </a:t>
            </a:r>
            <a:r>
              <a:rPr lang="en" sz="1200" b="1">
                <a:solidFill>
                  <a:schemeClr val="dk1"/>
                </a:solidFill>
              </a:rPr>
              <a:t>cemiplimab plus chemotherapy</a:t>
            </a:r>
            <a:r>
              <a:rPr lang="en" sz="1200">
                <a:solidFill>
                  <a:schemeClr val="dk1"/>
                </a:solidFill>
              </a:rPr>
              <a:t>, with grade ≥3 irAEs occurring in </a:t>
            </a:r>
            <a:r>
              <a:rPr lang="en" sz="1200" b="1">
                <a:solidFill>
                  <a:schemeClr val="dk1"/>
                </a:solidFill>
              </a:rPr>
              <a:t>2.9% </a:t>
            </a:r>
            <a:r>
              <a:rPr lang="en" sz="1200">
                <a:solidFill>
                  <a:schemeClr val="dk1"/>
                </a:solidFill>
              </a:rPr>
              <a:t>of patients </a:t>
            </a:r>
            <a:endParaRPr sz="1200">
              <a:solidFill>
                <a:schemeClr val="dk1"/>
              </a:solidFil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9"/>
          <p:cNvSpPr txBox="1">
            <a:spLocks noGrp="1"/>
          </p:cNvSpPr>
          <p:nvPr>
            <p:ph type="title"/>
          </p:nvPr>
        </p:nvSpPr>
        <p:spPr>
          <a:xfrm>
            <a:off x="311700" y="447406"/>
            <a:ext cx="8520600" cy="572700"/>
          </a:xfrm>
          <a:prstGeom prst="rect">
            <a:avLst/>
          </a:prstGeom>
        </p:spPr>
        <p:txBody>
          <a:bodyPr spcFirstLastPara="1" wrap="square" lIns="91425" tIns="91425" rIns="91425" bIns="91425" anchor="t" anchorCtr="0">
            <a:normAutofit/>
          </a:bodyPr>
          <a:lstStyle/>
          <a:p>
            <a:pPr>
              <a:buSzPct val="47826"/>
            </a:pPr>
            <a:r>
              <a:rPr lang="en" sz="2300" b="1">
                <a:solidFill>
                  <a:srgbClr val="0B0B0B"/>
                </a:solidFill>
                <a:highlight>
                  <a:srgbClr val="FFFFFF"/>
                </a:highlight>
                <a:latin typeface="Roboto"/>
                <a:ea typeface="Roboto"/>
                <a:cs typeface="Roboto"/>
                <a:sym typeface="Roboto"/>
              </a:rPr>
              <a:t> </a:t>
            </a:r>
            <a:endParaRPr sz="1050">
              <a:solidFill>
                <a:srgbClr val="155BC3"/>
              </a:solidFill>
              <a:highlight>
                <a:srgbClr val="FFFFFF"/>
              </a:highlight>
              <a:latin typeface="Roboto"/>
              <a:ea typeface="Roboto"/>
              <a:cs typeface="Roboto"/>
              <a:sym typeface="Roboto"/>
            </a:endParaRPr>
          </a:p>
          <a:p>
            <a:endParaRPr/>
          </a:p>
        </p:txBody>
      </p:sp>
      <p:sp>
        <p:nvSpPr>
          <p:cNvPr id="221" name="Google Shape;221;p39"/>
          <p:cNvSpPr txBox="1">
            <a:spLocks noGrp="1"/>
          </p:cNvSpPr>
          <p:nvPr>
            <p:ph type="body" idx="1"/>
          </p:nvPr>
        </p:nvSpPr>
        <p:spPr>
          <a:xfrm>
            <a:off x="311700" y="3256181"/>
            <a:ext cx="8520600" cy="1623900"/>
          </a:xfrm>
          <a:prstGeom prst="rect">
            <a:avLst/>
          </a:prstGeom>
        </p:spPr>
        <p:txBody>
          <a:bodyPr spcFirstLastPara="1" wrap="square" lIns="91425" tIns="91425" rIns="91425" bIns="91425" anchor="t" anchorCtr="0">
            <a:normAutofit lnSpcReduction="10000"/>
          </a:bodyPr>
          <a:lstStyle/>
          <a:p>
            <a:pPr indent="-317500">
              <a:buSzPts val="1400"/>
            </a:pPr>
            <a:r>
              <a:rPr lang="en" sz="1400"/>
              <a:t>The open-label, phase III POSEIDON study evaluated tremelimumab plus durvalumab and chemotherapy (T + D + CT) and durvalumab plus chemotherapy (D + CT) versus chemotherapy alone (CT) in first-line metastatic non–small-cell lung cancer (mNSCLC).</a:t>
            </a:r>
            <a:endParaRPr sz="1400"/>
          </a:p>
          <a:p>
            <a:pPr indent="-314325">
              <a:buClr>
                <a:srgbClr val="505050"/>
              </a:buClr>
              <a:buSzPts val="1350"/>
            </a:pPr>
            <a:r>
              <a:rPr lang="en" sz="1350">
                <a:solidFill>
                  <a:srgbClr val="505050"/>
                </a:solidFill>
                <a:highlight>
                  <a:schemeClr val="lt1"/>
                </a:highlight>
              </a:rPr>
              <a:t>Pts with </a:t>
            </a:r>
            <a:r>
              <a:rPr lang="en" sz="1350" i="1">
                <a:solidFill>
                  <a:srgbClr val="505050"/>
                </a:solidFill>
                <a:highlight>
                  <a:schemeClr val="lt1"/>
                </a:highlight>
              </a:rPr>
              <a:t>EGFR</a:t>
            </a:r>
            <a:r>
              <a:rPr lang="en" sz="1350">
                <a:solidFill>
                  <a:srgbClr val="505050"/>
                </a:solidFill>
                <a:highlight>
                  <a:schemeClr val="lt1"/>
                </a:highlight>
              </a:rPr>
              <a:t>/</a:t>
            </a:r>
            <a:r>
              <a:rPr lang="en" sz="1350" i="1">
                <a:solidFill>
                  <a:srgbClr val="505050"/>
                </a:solidFill>
                <a:highlight>
                  <a:schemeClr val="lt1"/>
                </a:highlight>
              </a:rPr>
              <a:t>ALK</a:t>
            </a:r>
            <a:r>
              <a:rPr lang="en" sz="1350">
                <a:solidFill>
                  <a:srgbClr val="505050"/>
                </a:solidFill>
                <a:highlight>
                  <a:schemeClr val="lt1"/>
                </a:highlight>
              </a:rPr>
              <a:t> wild-type mNSCLC were randomised 1:1:1 to 1L D (until progression) ± limited-course T (</a:t>
            </a:r>
            <a:r>
              <a:rPr lang="en" sz="1350" b="1">
                <a:solidFill>
                  <a:srgbClr val="505050"/>
                </a:solidFill>
                <a:highlight>
                  <a:schemeClr val="lt1"/>
                </a:highlight>
              </a:rPr>
              <a:t>up to 5 doses</a:t>
            </a:r>
            <a:r>
              <a:rPr lang="en" sz="1350">
                <a:solidFill>
                  <a:srgbClr val="505050"/>
                </a:solidFill>
                <a:highlight>
                  <a:schemeClr val="lt1"/>
                </a:highlight>
              </a:rPr>
              <a:t>) + platinum-based CT (</a:t>
            </a:r>
            <a:r>
              <a:rPr lang="en" sz="1350" b="1">
                <a:solidFill>
                  <a:srgbClr val="505050"/>
                </a:solidFill>
                <a:highlight>
                  <a:schemeClr val="lt1"/>
                </a:highlight>
              </a:rPr>
              <a:t>up to 4 cycles</a:t>
            </a:r>
            <a:r>
              <a:rPr lang="en" sz="1350">
                <a:solidFill>
                  <a:srgbClr val="505050"/>
                </a:solidFill>
                <a:highlight>
                  <a:schemeClr val="lt1"/>
                </a:highlight>
              </a:rPr>
              <a:t>); or CT (</a:t>
            </a:r>
            <a:r>
              <a:rPr lang="en" sz="1350" b="1">
                <a:solidFill>
                  <a:srgbClr val="505050"/>
                </a:solidFill>
                <a:highlight>
                  <a:schemeClr val="lt1"/>
                </a:highlight>
              </a:rPr>
              <a:t>up to 6 cycles</a:t>
            </a:r>
            <a:r>
              <a:rPr lang="en" sz="1350">
                <a:solidFill>
                  <a:srgbClr val="505050"/>
                </a:solidFill>
                <a:highlight>
                  <a:schemeClr val="lt1"/>
                </a:highlight>
              </a:rPr>
              <a:t>). Alpha-controlled endpoints were PFS and OS for D+CT vs CT and T+D+CT vs CT.</a:t>
            </a:r>
            <a:endParaRPr sz="1100">
              <a:solidFill>
                <a:schemeClr val="dk1"/>
              </a:solidFill>
              <a:highlight>
                <a:schemeClr val="lt1"/>
              </a:highlight>
              <a:latin typeface="Calibri"/>
              <a:ea typeface="Calibri"/>
              <a:cs typeface="Calibri"/>
              <a:sym typeface="Calibri"/>
            </a:endParaRPr>
          </a:p>
          <a:p>
            <a:pPr indent="0">
              <a:spcAft>
                <a:spcPts val="1200"/>
              </a:spcAft>
              <a:buNone/>
            </a:pPr>
            <a:endParaRPr sz="1400"/>
          </a:p>
        </p:txBody>
      </p:sp>
      <p:pic>
        <p:nvPicPr>
          <p:cNvPr id="222" name="Google Shape;222;p39"/>
          <p:cNvPicPr preferRelativeResize="0"/>
          <p:nvPr/>
        </p:nvPicPr>
        <p:blipFill>
          <a:blip r:embed="rId3">
            <a:alphaModFix/>
          </a:blip>
          <a:stretch>
            <a:fillRect/>
          </a:stretch>
        </p:blipFill>
        <p:spPr>
          <a:xfrm>
            <a:off x="1506801" y="692202"/>
            <a:ext cx="5892849" cy="2330676"/>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40"/>
          <p:cNvSpPr txBox="1">
            <a:spLocks noGrp="1"/>
          </p:cNvSpPr>
          <p:nvPr>
            <p:ph type="title"/>
          </p:nvPr>
        </p:nvSpPr>
        <p:spPr>
          <a:xfrm>
            <a:off x="311700" y="447406"/>
            <a:ext cx="2733900" cy="4053600"/>
          </a:xfrm>
          <a:prstGeom prst="rect">
            <a:avLst/>
          </a:prstGeom>
        </p:spPr>
        <p:txBody>
          <a:bodyPr spcFirstLastPara="1" wrap="square" lIns="91425" tIns="91425" rIns="91425" bIns="91425" anchor="t" anchorCtr="0">
            <a:noAutofit/>
          </a:bodyPr>
          <a:lstStyle/>
          <a:p>
            <a:r>
              <a:rPr lang="en" sz="1050">
                <a:solidFill>
                  <a:srgbClr val="707070"/>
                </a:solidFill>
                <a:highlight>
                  <a:srgbClr val="FFFFFF"/>
                </a:highlight>
                <a:latin typeface="Roboto"/>
                <a:ea typeface="Roboto"/>
                <a:cs typeface="Roboto"/>
                <a:sym typeface="Roboto"/>
              </a:rPr>
              <a:t>CONSORT diagram. Data cutoff date: March 12, 2021. </a:t>
            </a:r>
            <a:r>
              <a:rPr lang="en" sz="800">
                <a:solidFill>
                  <a:srgbClr val="707070"/>
                </a:solidFill>
                <a:highlight>
                  <a:srgbClr val="FFFFFF"/>
                </a:highlight>
                <a:latin typeface="Roboto"/>
                <a:ea typeface="Roboto"/>
                <a:cs typeface="Roboto"/>
                <a:sym typeface="Roboto"/>
              </a:rPr>
              <a:t>a</a:t>
            </a:r>
            <a:r>
              <a:rPr lang="en" sz="1050">
                <a:solidFill>
                  <a:srgbClr val="707070"/>
                </a:solidFill>
                <a:highlight>
                  <a:srgbClr val="FFFFFF"/>
                </a:highlight>
                <a:latin typeface="Roboto"/>
                <a:ea typeface="Roboto"/>
                <a:cs typeface="Roboto"/>
                <a:sym typeface="Roboto"/>
              </a:rPr>
              <a:t>Among these patients, one patient each randomly assigned to the T + D + CT arm and the D + CT arm did not receive immunotherapy and were included in the CT arm of the safety population; one patient randomly assigned to the T + D + CT arm received durvalumab and tremelimumab but not chemotherapy. </a:t>
            </a:r>
            <a:r>
              <a:rPr lang="en" sz="800">
                <a:solidFill>
                  <a:srgbClr val="707070"/>
                </a:solidFill>
                <a:highlight>
                  <a:srgbClr val="FFFFFF"/>
                </a:highlight>
                <a:latin typeface="Roboto"/>
                <a:ea typeface="Roboto"/>
                <a:cs typeface="Roboto"/>
                <a:sym typeface="Roboto"/>
              </a:rPr>
              <a:t>b</a:t>
            </a:r>
            <a:r>
              <a:rPr lang="en" sz="1050">
                <a:solidFill>
                  <a:srgbClr val="707070"/>
                </a:solidFill>
                <a:highlight>
                  <a:srgbClr val="FFFFFF"/>
                </a:highlight>
                <a:latin typeface="Roboto"/>
                <a:ea typeface="Roboto"/>
                <a:cs typeface="Roboto"/>
                <a:sym typeface="Roboto"/>
              </a:rPr>
              <a:t>The most common cause of treatment discontinuations classified as other was investigator's decision (39%). AE, adverse event; CT, chemotherapy; D, durvalumab; ITT, intention-to-treat; T, tremelimumab.</a:t>
            </a:r>
            <a:endParaRPr/>
          </a:p>
        </p:txBody>
      </p:sp>
      <p:pic>
        <p:nvPicPr>
          <p:cNvPr id="228" name="Google Shape;228;p40"/>
          <p:cNvPicPr preferRelativeResize="0"/>
          <p:nvPr/>
        </p:nvPicPr>
        <p:blipFill>
          <a:blip r:embed="rId3">
            <a:alphaModFix/>
          </a:blip>
          <a:stretch>
            <a:fillRect/>
          </a:stretch>
        </p:blipFill>
        <p:spPr>
          <a:xfrm>
            <a:off x="3253044" y="2382"/>
            <a:ext cx="5512665" cy="5143501"/>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41"/>
          <p:cNvSpPr txBox="1">
            <a:spLocks noGrp="1"/>
          </p:cNvSpPr>
          <p:nvPr>
            <p:ph type="title"/>
          </p:nvPr>
        </p:nvSpPr>
        <p:spPr>
          <a:xfrm>
            <a:off x="311700" y="447406"/>
            <a:ext cx="2594100" cy="2826000"/>
          </a:xfrm>
          <a:prstGeom prst="rect">
            <a:avLst/>
          </a:prstGeom>
        </p:spPr>
        <p:txBody>
          <a:bodyPr spcFirstLastPara="1" wrap="square" lIns="91425" tIns="91425" rIns="91425" bIns="91425" anchor="t" anchorCtr="0">
            <a:noAutofit/>
          </a:bodyPr>
          <a:lstStyle/>
          <a:p>
            <a:pPr>
              <a:buSzPts val="990"/>
            </a:pPr>
            <a:r>
              <a:rPr lang="en" sz="1320"/>
              <a:t>Baseline Patient Demographics and Disease Characteristics (ITT population)</a:t>
            </a:r>
            <a:endParaRPr sz="1320"/>
          </a:p>
        </p:txBody>
      </p:sp>
      <p:pic>
        <p:nvPicPr>
          <p:cNvPr id="234" name="Google Shape;234;p41"/>
          <p:cNvPicPr preferRelativeResize="0"/>
          <p:nvPr/>
        </p:nvPicPr>
        <p:blipFill>
          <a:blip r:embed="rId3">
            <a:alphaModFix/>
          </a:blip>
          <a:stretch>
            <a:fillRect/>
          </a:stretch>
        </p:blipFill>
        <p:spPr>
          <a:xfrm>
            <a:off x="3414504" y="2382"/>
            <a:ext cx="3993245" cy="5143501"/>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42"/>
          <p:cNvSpPr txBox="1">
            <a:spLocks noGrp="1"/>
          </p:cNvSpPr>
          <p:nvPr>
            <p:ph type="body" idx="1"/>
          </p:nvPr>
        </p:nvSpPr>
        <p:spPr>
          <a:xfrm>
            <a:off x="311700" y="1154856"/>
            <a:ext cx="2151300" cy="3416400"/>
          </a:xfrm>
          <a:prstGeom prst="rect">
            <a:avLst/>
          </a:prstGeom>
        </p:spPr>
        <p:txBody>
          <a:bodyPr spcFirstLastPara="1" wrap="square" lIns="91425" tIns="91425" rIns="91425" bIns="91425" anchor="t" anchorCtr="0">
            <a:normAutofit/>
          </a:bodyPr>
          <a:lstStyle/>
          <a:p>
            <a:pPr marL="0" indent="0">
              <a:spcAft>
                <a:spcPts val="1200"/>
              </a:spcAft>
              <a:buNone/>
            </a:pPr>
            <a:r>
              <a:rPr lang="en" sz="1050" b="1">
                <a:solidFill>
                  <a:srgbClr val="707070"/>
                </a:solidFill>
                <a:highlight>
                  <a:srgbClr val="FFFFFF"/>
                </a:highlight>
                <a:latin typeface="Roboto"/>
                <a:ea typeface="Roboto"/>
                <a:cs typeface="Roboto"/>
                <a:sym typeface="Roboto"/>
              </a:rPr>
              <a:t>Fig 2</a:t>
            </a:r>
            <a:r>
              <a:rPr lang="en" sz="1050">
                <a:solidFill>
                  <a:srgbClr val="707070"/>
                </a:solidFill>
                <a:highlight>
                  <a:srgbClr val="FFFFFF"/>
                </a:highlight>
                <a:latin typeface="Roboto"/>
                <a:ea typeface="Roboto"/>
                <a:cs typeface="Roboto"/>
                <a:sym typeface="Roboto"/>
              </a:rPr>
              <a:t>. (A) PFS and (B) OS (ITT) with D + CT versus CT. (C) PFS and (D) OS (ITT) with T + D + CT versus CT. Data cutoff date for PFS: July 24, 2019. Data cutoff date for OS: March 12, 2021. One patient died 1 day before random assignment and was censored at day 1. CT, chemotherapy; D, durvalumab; HR, hazard ratio; ITT, intention-to-treat; OS, overall survival; PFS, progression-free survival; T, tremelimumab.</a:t>
            </a:r>
            <a:endParaRPr/>
          </a:p>
        </p:txBody>
      </p:sp>
      <p:pic>
        <p:nvPicPr>
          <p:cNvPr id="240" name="Google Shape;240;p42"/>
          <p:cNvPicPr preferRelativeResize="0"/>
          <p:nvPr/>
        </p:nvPicPr>
        <p:blipFill rotWithShape="1">
          <a:blip r:embed="rId3">
            <a:alphaModFix/>
          </a:blip>
          <a:srcRect b="51002"/>
          <a:stretch/>
        </p:blipFill>
        <p:spPr>
          <a:xfrm>
            <a:off x="-85475" y="-19519"/>
            <a:ext cx="4657474" cy="5187302"/>
          </a:xfrm>
          <a:prstGeom prst="rect">
            <a:avLst/>
          </a:prstGeom>
          <a:noFill/>
          <a:ln>
            <a:noFill/>
          </a:ln>
        </p:spPr>
      </p:pic>
      <p:pic>
        <p:nvPicPr>
          <p:cNvPr id="241" name="Google Shape;241;p42"/>
          <p:cNvPicPr preferRelativeResize="0"/>
          <p:nvPr/>
        </p:nvPicPr>
        <p:blipFill rotWithShape="1">
          <a:blip r:embed="rId3">
            <a:alphaModFix/>
          </a:blip>
          <a:srcRect t="48791"/>
          <a:stretch/>
        </p:blipFill>
        <p:spPr>
          <a:xfrm>
            <a:off x="4580775" y="2381"/>
            <a:ext cx="4657474" cy="5187302"/>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43"/>
          <p:cNvSpPr txBox="1">
            <a:spLocks noGrp="1"/>
          </p:cNvSpPr>
          <p:nvPr>
            <p:ph type="body" idx="1"/>
          </p:nvPr>
        </p:nvSpPr>
        <p:spPr>
          <a:xfrm>
            <a:off x="311700" y="1154856"/>
            <a:ext cx="2485500" cy="3416400"/>
          </a:xfrm>
          <a:prstGeom prst="rect">
            <a:avLst/>
          </a:prstGeom>
        </p:spPr>
        <p:txBody>
          <a:bodyPr spcFirstLastPara="1" wrap="square" lIns="91425" tIns="91425" rIns="91425" bIns="91425" anchor="t" anchorCtr="0">
            <a:normAutofit/>
          </a:bodyPr>
          <a:lstStyle/>
          <a:p>
            <a:pPr marL="0" indent="0">
              <a:lnSpc>
                <a:spcPct val="100000"/>
              </a:lnSpc>
              <a:buClr>
                <a:schemeClr val="dk1"/>
              </a:buClr>
              <a:buSzPts val="1100"/>
              <a:buNone/>
            </a:pPr>
            <a:r>
              <a:rPr lang="en" sz="1200">
                <a:solidFill>
                  <a:srgbClr val="707070"/>
                </a:solidFill>
                <a:highlight>
                  <a:srgbClr val="FFFFFF"/>
                </a:highlight>
                <a:latin typeface="Roboto"/>
                <a:ea typeface="Roboto"/>
                <a:cs typeface="Roboto"/>
                <a:sym typeface="Roboto"/>
              </a:rPr>
              <a:t>OS in patient subgroups with (A) D + CT versus CT or (B) T + D + CT versus CT. </a:t>
            </a:r>
            <a:endParaRPr sz="1200" b="1">
              <a:solidFill>
                <a:srgbClr val="FFFFFF"/>
              </a:solidFill>
              <a:highlight>
                <a:srgbClr val="272727"/>
              </a:highlight>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endParaRPr>
          </a:p>
          <a:p>
            <a:pPr marL="0" indent="0">
              <a:spcAft>
                <a:spcPts val="1200"/>
              </a:spcAft>
              <a:buNone/>
            </a:pPr>
            <a:endParaRPr/>
          </a:p>
        </p:txBody>
      </p:sp>
      <p:pic>
        <p:nvPicPr>
          <p:cNvPr id="247" name="Google Shape;247;p43"/>
          <p:cNvPicPr preferRelativeResize="0"/>
          <p:nvPr/>
        </p:nvPicPr>
        <p:blipFill>
          <a:blip r:embed="rId4">
            <a:alphaModFix/>
          </a:blip>
          <a:stretch>
            <a:fillRect/>
          </a:stretch>
        </p:blipFill>
        <p:spPr>
          <a:xfrm>
            <a:off x="3534340" y="2382"/>
            <a:ext cx="3955573" cy="5143501"/>
          </a:xfrm>
          <a:prstGeom prst="rect">
            <a:avLst/>
          </a:prstGeom>
          <a:noFill/>
          <a:ln>
            <a:noFill/>
          </a:ln>
        </p:spPr>
      </p:pic>
    </p:spTree>
  </p:cSld>
  <p:clrMapOvr>
    <a:masterClrMapping/>
  </p:clrMapOvr>
</p:sld>
</file>

<file path=ppt/theme/theme1.xml><?xml version="1.0" encoding="utf-8"?>
<a:theme xmlns:a="http://schemas.openxmlformats.org/drawingml/2006/main"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B5CB71F6B763646ACE0390B7BB314F8" ma:contentTypeVersion="3" ma:contentTypeDescription="Create a new document." ma:contentTypeScope="" ma:versionID="92c508890824bc8129085470876197ab">
  <xsd:schema xmlns:xsd="http://www.w3.org/2001/XMLSchema" xmlns:xs="http://www.w3.org/2001/XMLSchema" xmlns:p="http://schemas.microsoft.com/office/2006/metadata/properties" xmlns:ns3="7524abd9-8956-47b7-afa8-52b3088caa84" targetNamespace="http://schemas.microsoft.com/office/2006/metadata/properties" ma:root="true" ma:fieldsID="6f2b0b1558e41b0a2fec738568081f9c" ns3:_="">
    <xsd:import namespace="7524abd9-8956-47b7-afa8-52b3088caa84"/>
    <xsd:element name="properties">
      <xsd:complexType>
        <xsd:sequence>
          <xsd:element name="documentManagement">
            <xsd:complexType>
              <xsd:all>
                <xsd:element ref="ns3:MediaServiceMetadata" minOccurs="0"/>
                <xsd:element ref="ns3:MediaServiceFastMetadata"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24abd9-8956-47b7-afa8-52b3088caa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7D2C464-C771-4E2C-A4E0-A9031062A07A}">
  <ds:schemaRefs>
    <ds:schemaRef ds:uri="http://schemas.microsoft.com/sharepoint/v3/contenttype/forms"/>
  </ds:schemaRefs>
</ds:datastoreItem>
</file>

<file path=customXml/itemProps2.xml><?xml version="1.0" encoding="utf-8"?>
<ds:datastoreItem xmlns:ds="http://schemas.openxmlformats.org/officeDocument/2006/customXml" ds:itemID="{FB16ACFF-7FDB-4AB6-9040-4061A37B0D19}">
  <ds:schemaRefs>
    <ds:schemaRef ds:uri="7524abd9-8956-47b7-afa8-52b3088caa8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BEC0C9A-B742-4687-A9CB-8B149E7DD7A8}">
  <ds:schemaRefs>
    <ds:schemaRef ds:uri="7524abd9-8956-47b7-afa8-52b3088caa8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Custom</PresentationFormat>
  <Slides>202</Slides>
  <Notes>103</Notes>
  <HiddenSlides>0</HiddenSlides>
  <ScaleCrop>false</ScaleCrop>
  <HeadingPairs>
    <vt:vector size="4" baseType="variant">
      <vt:variant>
        <vt:lpstr>Theme</vt:lpstr>
      </vt:variant>
      <vt:variant>
        <vt:i4>10</vt:i4>
      </vt:variant>
      <vt:variant>
        <vt:lpstr>Slide Titles</vt:lpstr>
      </vt:variant>
      <vt:variant>
        <vt:i4>202</vt:i4>
      </vt:variant>
    </vt:vector>
  </HeadingPairs>
  <TitlesOfParts>
    <vt:vector size="212" baseType="lpstr">
      <vt:lpstr>MLC2015_PPT_Slides</vt:lpstr>
      <vt:lpstr>Custom Design</vt:lpstr>
      <vt:lpstr>1_Custom Design</vt:lpstr>
      <vt:lpstr>MLC2015_PPT_Slides</vt:lpstr>
      <vt:lpstr>Office Theme</vt:lpstr>
      <vt:lpstr>MLC2015_PPT_Slides</vt:lpstr>
      <vt:lpstr>1_MLC2015_PPT_Slides</vt:lpstr>
      <vt:lpstr>2_Custom Design</vt:lpstr>
      <vt:lpstr>3_Custom Design</vt:lpstr>
      <vt:lpstr>Simple Light</vt:lpstr>
      <vt:lpstr>PowerPoint Presentation</vt:lpstr>
      <vt:lpstr>Welcome</vt:lpstr>
      <vt:lpstr>Thank You to Our Supporters:</vt:lpstr>
      <vt:lpstr>PowerPoint Presentation</vt:lpstr>
      <vt:lpstr>PowerPoint Presentation</vt:lpstr>
      <vt:lpstr>PowerPoint Presentation</vt:lpstr>
      <vt:lpstr>PowerPoint Presentation</vt:lpstr>
      <vt:lpstr>Program Chair</vt:lpstr>
      <vt:lpstr>PowerPoint Presentation</vt:lpstr>
      <vt:lpstr>The Latest in Management of SCLC</vt:lpstr>
      <vt:lpstr>Agenda</vt:lpstr>
      <vt:lpstr>IMpower133: Atezolizumab + Chemotherapy in ES-SCLC1</vt:lpstr>
      <vt:lpstr>IMpower133: Overall Survival </vt:lpstr>
      <vt:lpstr>Where do sites of progression occur? </vt:lpstr>
      <vt:lpstr>Time to Intra-cranial Progression (ITT Population)</vt:lpstr>
      <vt:lpstr>Time to Intra-cranial Progression in Patients Who Did Not Receive PCI</vt:lpstr>
      <vt:lpstr>Sites of Progression: IMpower 133</vt:lpstr>
      <vt:lpstr>5-year OS: Imbrella A Extension Study</vt:lpstr>
      <vt:lpstr>OS: Combined IMbrella + IMpower 133</vt:lpstr>
      <vt:lpstr>CASPIAN Study Design: Durvalumab+/-Tremelimumab+/- EP</vt:lpstr>
      <vt:lpstr>CASPIAN: Overall Survival</vt:lpstr>
      <vt:lpstr>CASPIAN: 3-year OS update</vt:lpstr>
      <vt:lpstr>CASPIAN: Impact of Brain Metastases on Outcomes</vt:lpstr>
      <vt:lpstr>Emerging Subtypes in SCLC</vt:lpstr>
      <vt:lpstr>Molecular Subtypes</vt:lpstr>
      <vt:lpstr>PowerPoint Presentation</vt:lpstr>
      <vt:lpstr>IMpower-133 OS by Subtype</vt:lpstr>
      <vt:lpstr>CASPIAN OS By Molecular Subtype</vt:lpstr>
      <vt:lpstr>PowerPoint Presentation</vt:lpstr>
      <vt:lpstr>YAP-1 Correlates with immune signature</vt:lpstr>
      <vt:lpstr>PowerPoint Presentation</vt:lpstr>
      <vt:lpstr>Platinum Rechallenge vs Topotecan</vt:lpstr>
      <vt:lpstr>Lurbinectedin: Mechanism of Action</vt:lpstr>
      <vt:lpstr>Phase II Basket trial of Single Agent Lurbinectedin</vt:lpstr>
      <vt:lpstr>Lurbinectedin: Efficacy Data</vt:lpstr>
      <vt:lpstr>Lurbinectedin: Duration of Response by CTI</vt:lpstr>
      <vt:lpstr>LUPER: PhaseI/II Lurbinectedin+pembrolizumab</vt:lpstr>
      <vt:lpstr>LUPER: Efficacy, ORR</vt:lpstr>
      <vt:lpstr>BiTE Therapy in SCLC</vt:lpstr>
      <vt:lpstr>PowerPoint Presentation</vt:lpstr>
      <vt:lpstr>PowerPoint Presentation</vt:lpstr>
      <vt:lpstr>Tarlatamab Efficacy Data</vt:lpstr>
      <vt:lpstr>Efficacy Data</vt:lpstr>
      <vt:lpstr>Safety Summary </vt:lpstr>
      <vt:lpstr>PowerPoint Presentation</vt:lpstr>
      <vt:lpstr>ADCs in SCLC</vt:lpstr>
      <vt:lpstr>Ifinatamab-deruxetecan (I-DXd) in SCLC</vt:lpstr>
      <vt:lpstr>Ifinatamab Deruxtecan (I-DXd; DS-7300) in Patients with Refractory SCLC: A Subgroup Analysis of a Phase 1/2 Study </vt:lpstr>
      <vt:lpstr>Conclusion</vt:lpstr>
      <vt:lpstr>PowerPoint Presentation</vt:lpstr>
      <vt:lpstr>Treatment Crossroad: Neoadjuvant and Adjuvant IO Therapy in NSCLC</vt:lpstr>
      <vt:lpstr>Background</vt:lpstr>
      <vt:lpstr>Neoadjuvant ICI - CheckMate 816</vt:lpstr>
      <vt:lpstr>Efficacy outcomes in patients with tumor PD-L1 &lt;1%</vt:lpstr>
      <vt:lpstr>Efficacy outcomes in patients with tumor PD-L1 ≥1%</vt:lpstr>
      <vt:lpstr>Adjuvant ICI - IMpower 010</vt:lpstr>
      <vt:lpstr>IMpower 010 DFS Results</vt:lpstr>
      <vt:lpstr>IMpower 010 Overall Survival (selected subsets)</vt:lpstr>
      <vt:lpstr>Peri-operative ICI</vt:lpstr>
      <vt:lpstr>AEGEAN: Trial Design</vt:lpstr>
      <vt:lpstr>AEGEAN: Pathologic Response per IASLC 2020 Methodology (mITT)</vt:lpstr>
      <vt:lpstr>AEGEAN: Pathologic Response (EGFRm and mITT)</vt:lpstr>
      <vt:lpstr>AEGEAN: EFS using RECIST v1.1 (mITT) </vt:lpstr>
      <vt:lpstr>AEGEAN: EFS using RECIST v1.1 by subgroup (mITT)</vt:lpstr>
      <vt:lpstr>Other Perioperative ICI Trials</vt:lpstr>
      <vt:lpstr>KN671 Overall Survival</vt:lpstr>
      <vt:lpstr>Conclusions</vt:lpstr>
      <vt:lpstr>Unanswered Questions</vt:lpstr>
      <vt:lpstr>Navigating Immunotherapies in Advanced or mNSCLC  </vt:lpstr>
      <vt:lpstr>Contents</vt:lpstr>
      <vt:lpstr>PowerPoint Presentation</vt:lpstr>
      <vt:lpstr>PowerPoint Presentation</vt:lpstr>
      <vt:lpstr>PowerPoint Presentation</vt:lpstr>
      <vt:lpstr>PowerPoint Presentation</vt:lpstr>
      <vt:lpstr>PowerPoint Presentation</vt:lpstr>
      <vt:lpstr>EMPOWER-Lung1</vt:lpstr>
      <vt:lpstr>EMPOWER-Lung1</vt:lpstr>
      <vt:lpstr>EMPOWER-Lung1</vt:lpstr>
      <vt:lpstr>PowerPoint Presentation</vt:lpstr>
      <vt:lpstr>PowerPoint Presentation</vt:lpstr>
      <vt:lpstr>PowerPoint Presentation</vt:lpstr>
      <vt:lpstr>PowerPoint Presentation</vt:lpstr>
      <vt:lpstr>PowerPoint Presentation</vt:lpstr>
      <vt:lpstr>Results</vt:lpstr>
      <vt:lpstr>PowerPoint Presentation</vt:lpstr>
      <vt:lpstr>EMPOWER-Lung 3</vt:lpstr>
      <vt:lpstr>PowerPoint Presentation</vt:lpstr>
      <vt:lpstr>PowerPoint Presentation</vt:lpstr>
      <vt:lpstr>PowerPoint Presentation</vt:lpstr>
      <vt:lpstr>PowerPoint Presentation</vt:lpstr>
      <vt:lpstr>PowerPoint Presentation</vt:lpstr>
      <vt:lpstr>PowerPoint Presentation</vt:lpstr>
      <vt:lpstr>Results</vt:lpstr>
      <vt:lpstr>Results</vt:lpstr>
      <vt:lpstr>  </vt:lpstr>
      <vt:lpstr>CONSORT diagram. Data cutoff date: March 12, 2021. aAmong these patients, one patient each randomly assigned to the T + D + CT arm and the D + CT arm did not receive immunotherapy and were included in the CT arm of the safety population; one patient randomly assigned to the T + D + CT arm received durvalumab and tremelimumab but not chemotherapy. bThe most common cause of treatment discontinuations classified as other was investigator's decision (39%). AE, adverse event; CT, chemotherapy; D, durvalumab; ITT, intention-to-treat; T, tremelimumab.</vt:lpstr>
      <vt:lpstr>Baseline Patient Demographics and Disease Characteristics (ITT population)</vt:lpstr>
      <vt:lpstr>PowerPoint Presentation</vt:lpstr>
      <vt:lpstr>PowerPoint Presentation</vt:lpstr>
      <vt:lpstr>PowerPoint Presentation</vt:lpstr>
      <vt:lpstr>PowerPoint Presentation</vt:lpstr>
      <vt:lpstr>POSEIDON Study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Discussion / Q&amp;A</vt:lpstr>
      <vt:lpstr>Networking Reception  We will return at 7:50 pm</vt:lpstr>
      <vt:lpstr>PowerPoint Presentation</vt:lpstr>
      <vt:lpstr>Adjuvant to Metastatic:  Exploring Targeted Agents for mNSCLC</vt:lpstr>
      <vt:lpstr>Disclosures:</vt:lpstr>
      <vt:lpstr>Outline</vt:lpstr>
      <vt:lpstr>Progress in Lung Cancer</vt:lpstr>
      <vt:lpstr>Targeted Therapy Options for Non-Squamous NSCLC</vt:lpstr>
      <vt:lpstr>ADAURA: Adjuvant Osimertinib</vt:lpstr>
      <vt:lpstr>ADAURA: Adjuvant Osimertinib</vt:lpstr>
      <vt:lpstr>ADAURA: Adjuvant Osimertinib</vt:lpstr>
      <vt:lpstr>ADAURA: Adjuvant Osimertinib</vt:lpstr>
      <vt:lpstr>ADAURA: Adjuvant Osimertinib</vt:lpstr>
      <vt:lpstr>ADAURA: Adjuvant Osimertinib</vt:lpstr>
      <vt:lpstr>Advanced EGFRm NSCLC</vt:lpstr>
      <vt:lpstr>EGFRm NSCLC: Improving Outcomes Chemo + Osi 1L </vt:lpstr>
      <vt:lpstr>EGFRm NSCLC: Improving Outcomes Amivantamab + Osi 1L </vt:lpstr>
      <vt:lpstr>Overall Survival - Immature</vt:lpstr>
      <vt:lpstr>2L EGFR: Post Progression on Osimertinib</vt:lpstr>
      <vt:lpstr>2L EGFR: Post Progression on Osimertinib</vt:lpstr>
      <vt:lpstr>What is optimal?...It depends</vt:lpstr>
      <vt:lpstr>PowerPoint Presentation</vt:lpstr>
      <vt:lpstr>PAPILLON (Phase 3): Amivantamab + chemotherapy vs chemo as 1L treatment for EGFR exon 20 insertion-mutated advanced NSCLC</vt:lpstr>
      <vt:lpstr>PAPILLON (Phase 3): Amivantamab + chemotherapy vs chemotherapy as 1L treatment for EGFR exon 20 insertion-mutated advanced NSCLC</vt:lpstr>
      <vt:lpstr>Other Targeted Therapies</vt:lpstr>
      <vt:lpstr>ALINA: Adjuvant alectinib vs chemotherapy among patients  with early-stage ALK+ NSCLC (pre-specified interim DFS analysis)</vt:lpstr>
      <vt:lpstr>ALINA: DFS overall and by CNS status</vt:lpstr>
      <vt:lpstr>Repotrectinib in patients with ROS1+ NSCLC: Phase 1 / 2 TRIDENT‑1 trial </vt:lpstr>
      <vt:lpstr>Repotrectinib in ROS1+ NSCLC</vt:lpstr>
      <vt:lpstr>ROS1+ TKIs</vt:lpstr>
      <vt:lpstr>Conclusions </vt:lpstr>
      <vt:lpstr>PowerPoint Presentation</vt:lpstr>
      <vt:lpstr>Advances in Surgical Approaches for Lung Cancer</vt:lpstr>
      <vt:lpstr>Standard of Care and Recent Advances</vt:lpstr>
      <vt:lpstr>PowerPoint Presentation</vt:lpstr>
      <vt:lpstr>Significant Differences in Two Landmark Trials</vt:lpstr>
      <vt:lpstr>Hypothesis</vt:lpstr>
      <vt:lpstr>Three Dimensional Reconstruction for Preoperative Planning</vt:lpstr>
      <vt:lpstr>PowerPoint Presentation</vt:lpstr>
      <vt:lpstr>Updates in Radiation Approaches</vt:lpstr>
      <vt:lpstr>Outline </vt:lpstr>
      <vt:lpstr> Anatomical Central Lung for SBRT</vt:lpstr>
      <vt:lpstr>HILUS Trial: Phase II Prospective UCLT treated with SBRT</vt:lpstr>
      <vt:lpstr>HILUS Trial Results and Commentary</vt:lpstr>
      <vt:lpstr>HILUS Pooled Analysis of Risk Factors for Toxicity  </vt:lpstr>
      <vt:lpstr>SBRT for UCLT NSCLC: Safety &amp; Efficacy Trial (SUNSET)</vt:lpstr>
      <vt:lpstr>SBRT for UCLT NSCLC: Safety &amp; Efficacy Trial (SUNSET)</vt:lpstr>
      <vt:lpstr>SBRT for UCLT Systematic Review &amp; Meta-Analysis  International SRS Practice Guideline </vt:lpstr>
      <vt:lpstr>SBRT for UCLT Systematic Review &amp; Meta-Analysis  International SRS Practice Guideline </vt:lpstr>
      <vt:lpstr> Oligoprogression </vt:lpstr>
      <vt:lpstr>CURB (consolidative use of radiotherapy to block oligoprogression) Trial  </vt:lpstr>
      <vt:lpstr>CURB (consolidative use of radiotherapy to block oligoprogression) Trial  </vt:lpstr>
      <vt:lpstr>CURB Trial  </vt:lpstr>
      <vt:lpstr>ESTRO Consensus on Re-irradiation </vt:lpstr>
      <vt:lpstr>Re-irradiation in the Thorax</vt:lpstr>
      <vt:lpstr>Re-irradiation in the Thorax</vt:lpstr>
      <vt:lpstr>Altered Hypofractionated CRT followed by SABR Boost for locally advanced, unresectable NSCLC</vt:lpstr>
      <vt:lpstr>Altered Hypofractionated CRT followed by SABR Boost for locally advanced, unresectable NSCLC</vt:lpstr>
      <vt:lpstr>Altered Hypofractionated CRT followed by SABR Boost for locally advanced, unresectable NSCLC</vt:lpstr>
      <vt:lpstr>CALGB 30610/ RTOG 0538 High Dose Once Daily    Thoracic  RT  in LC-SCLC </vt:lpstr>
      <vt:lpstr>Conclusions </vt:lpstr>
      <vt:lpstr>Thank You!</vt:lpstr>
      <vt:lpstr>PowerPoint Presentation</vt:lpstr>
      <vt:lpstr>PowerPoint Presentation</vt:lpstr>
      <vt:lpstr>Thank You to Our Supporters:</vt:lpstr>
      <vt:lpstr>Concluding Remarks</vt:lpstr>
      <vt:lpstr>Concluding Remarks</vt:lpstr>
      <vt:lpstr>Concluding Remarks</vt:lpstr>
      <vt:lpstr>PowerPoint Presentation</vt:lpstr>
      <vt:lpstr>PowerPoint Presentation</vt:lpstr>
      <vt:lpstr>PowerPoint Presentation</vt:lpstr>
      <vt:lpstr>PowerPoint Presentation</vt:lpstr>
      <vt:lpstr>PowerPoint Presentation</vt:lpstr>
      <vt:lpstr>PowerPoint Presentation</vt:lpstr>
    </vt:vector>
  </TitlesOfParts>
  <Company>Intellisphere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Donald</dc:creator>
  <cp:revision>3</cp:revision>
  <dcterms:modified xsi:type="dcterms:W3CDTF">2024-01-19T02:56:51Z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0x0101003B5CB71F6B763646ACE0390B7BB314F8</vt:lpwstr>
  </property>
</Properties>
</file>