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7" r:id="rId2"/>
    <p:sldMasterId id="2147483669" r:id="rId3"/>
    <p:sldMasterId id="2147483678" r:id="rId4"/>
    <p:sldMasterId id="2147483690" r:id="rId5"/>
    <p:sldMasterId id="2147483702" r:id="rId6"/>
    <p:sldMasterId id="2147483714" r:id="rId7"/>
  </p:sldMasterIdLst>
  <p:notesMasterIdLst>
    <p:notesMasterId r:id="rId137"/>
  </p:notesMasterIdLst>
  <p:sldIdLst>
    <p:sldId id="269" r:id="rId8"/>
    <p:sldId id="257" r:id="rId9"/>
    <p:sldId id="258" r:id="rId10"/>
    <p:sldId id="259" r:id="rId11"/>
    <p:sldId id="260" r:id="rId12"/>
    <p:sldId id="261" r:id="rId13"/>
    <p:sldId id="262" r:id="rId14"/>
    <p:sldId id="263" r:id="rId15"/>
    <p:sldId id="270" r:id="rId16"/>
    <p:sldId id="271" r:id="rId17"/>
    <p:sldId id="265" r:id="rId18"/>
    <p:sldId id="273" r:id="rId19"/>
    <p:sldId id="295" r:id="rId20"/>
    <p:sldId id="296" r:id="rId21"/>
    <p:sldId id="300" r:id="rId22"/>
    <p:sldId id="297" r:id="rId23"/>
    <p:sldId id="302" r:id="rId24"/>
    <p:sldId id="301" r:id="rId25"/>
    <p:sldId id="303" r:id="rId26"/>
    <p:sldId id="306" r:id="rId27"/>
    <p:sldId id="299" r:id="rId28"/>
    <p:sldId id="305" r:id="rId29"/>
    <p:sldId id="304" r:id="rId30"/>
    <p:sldId id="298" r:id="rId31"/>
    <p:sldId id="272" r:id="rId32"/>
    <p:sldId id="307" r:id="rId33"/>
    <p:sldId id="308" r:id="rId34"/>
    <p:sldId id="309" r:id="rId35"/>
    <p:sldId id="310" r:id="rId36"/>
    <p:sldId id="311" r:id="rId37"/>
    <p:sldId id="312" r:id="rId38"/>
    <p:sldId id="315" r:id="rId39"/>
    <p:sldId id="316" r:id="rId40"/>
    <p:sldId id="326" r:id="rId41"/>
    <p:sldId id="313" r:id="rId42"/>
    <p:sldId id="317" r:id="rId43"/>
    <p:sldId id="314" r:id="rId44"/>
    <p:sldId id="318" r:id="rId45"/>
    <p:sldId id="277" r:id="rId46"/>
    <p:sldId id="275" r:id="rId47"/>
    <p:sldId id="279" r:id="rId48"/>
    <p:sldId id="280" r:id="rId49"/>
    <p:sldId id="281" r:id="rId50"/>
    <p:sldId id="284" r:id="rId51"/>
    <p:sldId id="290" r:id="rId52"/>
    <p:sldId id="289" r:id="rId53"/>
    <p:sldId id="283" r:id="rId54"/>
    <p:sldId id="287" r:id="rId55"/>
    <p:sldId id="291" r:id="rId56"/>
    <p:sldId id="282" r:id="rId57"/>
    <p:sldId id="285" r:id="rId58"/>
    <p:sldId id="293" r:id="rId59"/>
    <p:sldId id="294" r:id="rId60"/>
    <p:sldId id="319" r:id="rId61"/>
    <p:sldId id="320" r:id="rId62"/>
    <p:sldId id="321" r:id="rId63"/>
    <p:sldId id="322" r:id="rId64"/>
    <p:sldId id="323" r:id="rId65"/>
    <p:sldId id="324" r:id="rId66"/>
    <p:sldId id="325" r:id="rId67"/>
    <p:sldId id="276" r:id="rId68"/>
    <p:sldId id="327" r:id="rId69"/>
    <p:sldId id="328" r:id="rId70"/>
    <p:sldId id="329" r:id="rId71"/>
    <p:sldId id="330" r:id="rId72"/>
    <p:sldId id="331" r:id="rId73"/>
    <p:sldId id="266" r:id="rId74"/>
    <p:sldId id="332" r:id="rId75"/>
    <p:sldId id="333" r:id="rId76"/>
    <p:sldId id="334" r:id="rId77"/>
    <p:sldId id="274" r:id="rId78"/>
    <p:sldId id="335" r:id="rId79"/>
    <p:sldId id="336" r:id="rId80"/>
    <p:sldId id="278" r:id="rId81"/>
    <p:sldId id="337" r:id="rId82"/>
    <p:sldId id="338" r:id="rId83"/>
    <p:sldId id="339" r:id="rId84"/>
    <p:sldId id="340" r:id="rId85"/>
    <p:sldId id="341" r:id="rId86"/>
    <p:sldId id="342" r:id="rId87"/>
    <p:sldId id="343" r:id="rId88"/>
    <p:sldId id="286" r:id="rId89"/>
    <p:sldId id="344" r:id="rId90"/>
    <p:sldId id="345" r:id="rId91"/>
    <p:sldId id="288" r:id="rId92"/>
    <p:sldId id="346" r:id="rId93"/>
    <p:sldId id="347" r:id="rId94"/>
    <p:sldId id="348" r:id="rId95"/>
    <p:sldId id="292"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256" r:id="rId134"/>
    <p:sldId id="386" r:id="rId135"/>
    <p:sldId id="387" r:id="rId136"/>
  </p:sldIdLst>
  <p:sldSz cx="9144000" cy="514826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77D51C32-BC01-404B-84B4-134031EE5B92}">
          <p14:sldIdLst>
            <p14:sldId id="269"/>
            <p14:sldId id="257"/>
            <p14:sldId id="258"/>
            <p14:sldId id="259"/>
            <p14:sldId id="260"/>
            <p14:sldId id="261"/>
            <p14:sldId id="262"/>
            <p14:sldId id="263"/>
            <p14:sldId id="270"/>
            <p14:sldId id="271"/>
            <p14:sldId id="265"/>
            <p14:sldId id="273"/>
            <p14:sldId id="295"/>
            <p14:sldId id="296"/>
            <p14:sldId id="300"/>
            <p14:sldId id="297"/>
            <p14:sldId id="302"/>
            <p14:sldId id="301"/>
            <p14:sldId id="303"/>
            <p14:sldId id="306"/>
            <p14:sldId id="299"/>
            <p14:sldId id="305"/>
            <p14:sldId id="304"/>
            <p14:sldId id="298"/>
            <p14:sldId id="272"/>
            <p14:sldId id="307"/>
            <p14:sldId id="308"/>
            <p14:sldId id="309"/>
            <p14:sldId id="310"/>
            <p14:sldId id="311"/>
            <p14:sldId id="312"/>
            <p14:sldId id="315"/>
            <p14:sldId id="316"/>
            <p14:sldId id="326"/>
            <p14:sldId id="313"/>
            <p14:sldId id="317"/>
            <p14:sldId id="314"/>
            <p14:sldId id="318"/>
            <p14:sldId id="277"/>
            <p14:sldId id="275"/>
            <p14:sldId id="279"/>
            <p14:sldId id="280"/>
            <p14:sldId id="281"/>
            <p14:sldId id="284"/>
            <p14:sldId id="290"/>
            <p14:sldId id="289"/>
            <p14:sldId id="283"/>
            <p14:sldId id="287"/>
            <p14:sldId id="291"/>
            <p14:sldId id="282"/>
            <p14:sldId id="285"/>
            <p14:sldId id="293"/>
            <p14:sldId id="294"/>
            <p14:sldId id="319"/>
            <p14:sldId id="320"/>
            <p14:sldId id="321"/>
            <p14:sldId id="322"/>
            <p14:sldId id="323"/>
            <p14:sldId id="324"/>
            <p14:sldId id="325"/>
            <p14:sldId id="276"/>
            <p14:sldId id="327"/>
            <p14:sldId id="328"/>
          </p14:sldIdLst>
        </p14:section>
        <p14:section name="Default Section" id="{41397236-532E-4E9A-9ADC-B89946546CEA}">
          <p14:sldIdLst>
            <p14:sldId id="329"/>
          </p14:sldIdLst>
        </p14:section>
        <p14:section name="Untitled Section" id="{15112283-7F51-44D8-BDBD-E25CDF74CA21}">
          <p14:sldIdLst>
            <p14:sldId id="330"/>
            <p14:sldId id="331"/>
            <p14:sldId id="266"/>
            <p14:sldId id="332"/>
            <p14:sldId id="333"/>
            <p14:sldId id="334"/>
            <p14:sldId id="274"/>
            <p14:sldId id="335"/>
            <p14:sldId id="336"/>
            <p14:sldId id="278"/>
            <p14:sldId id="337"/>
            <p14:sldId id="338"/>
            <p14:sldId id="339"/>
            <p14:sldId id="340"/>
            <p14:sldId id="341"/>
            <p14:sldId id="342"/>
            <p14:sldId id="343"/>
            <p14:sldId id="286"/>
            <p14:sldId id="344"/>
            <p14:sldId id="345"/>
            <p14:sldId id="288"/>
            <p14:sldId id="346"/>
            <p14:sldId id="347"/>
            <p14:sldId id="348"/>
            <p14:sldId id="292"/>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256"/>
            <p14:sldId id="386"/>
            <p14:sldId id="387"/>
          </p14:sldIdLst>
        </p14:section>
      </p14:sectionLst>
    </p:ext>
    <p:ext uri="{EFAFB233-063F-42B5-8137-9DF3F51BA10A}">
      <p15:sldGuideLst xmlns:p15="http://schemas.microsoft.com/office/powerpoint/2012/main">
        <p15:guide id="1" orient="horz" pos="1622">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8" roundtripDataSignature="AMtx7mhJC79LY1EAWj5A2mJSiGjSStyB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940" y="36"/>
      </p:cViewPr>
      <p:guideLst>
        <p:guide orient="horz" pos="162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customschemas.google.com/relationships/presentationmetadata" Target="metadata"/><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presProps" Target="presProp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6"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www.nejm.org/doi/full/10.1056/NEJMoa2216334"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I’m Johanna Kelley. I want to thank </a:t>
            </a:r>
            <a:r>
              <a:rPr lang="en-US" dirty="0" err="1"/>
              <a:t>OncLive</a:t>
            </a:r>
            <a:r>
              <a:rPr lang="en-US" dirty="0"/>
              <a:t> and Dr. </a:t>
            </a:r>
            <a:r>
              <a:rPr lang="en-US" dirty="0" err="1"/>
              <a:t>DeBernardo</a:t>
            </a:r>
            <a:r>
              <a:rPr lang="en-US" dirty="0"/>
              <a:t> for giving the opportunity to talk with you all tonight.</a:t>
            </a:r>
          </a:p>
          <a:p>
            <a:r>
              <a:rPr lang="en-US" dirty="0"/>
              <a:t>I </a:t>
            </a:r>
            <a:r>
              <a:rPr lang="en-US" dirty="0" err="1"/>
              <a:t>wll</a:t>
            </a:r>
            <a:r>
              <a:rPr lang="en-US" dirty="0"/>
              <a:t> be </a:t>
            </a:r>
            <a:r>
              <a:rPr lang="en-US" dirty="0" err="1"/>
              <a:t>revieweing</a:t>
            </a:r>
            <a:r>
              <a:rPr lang="en-US" dirty="0"/>
              <a:t> Frontline Maintenance Therapies for Ovarian Cancer: specifically with a spotlight on PARP inhibitors.</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Objectives for my talk are to review the trial design between SOLO-1, PAOLA-1 and PRIMA, highlight differences between Olaparib and niraparib, and discuss cost-effectiveness</a:t>
            </a:r>
          </a:p>
        </p:txBody>
      </p:sp>
      <p:sp>
        <p:nvSpPr>
          <p:cNvPr id="4" name="Slide Number Placeholder 3"/>
          <p:cNvSpPr>
            <a:spLocks noGrp="1"/>
          </p:cNvSpPr>
          <p:nvPr>
            <p:ph type="sldNum" sz="quarter" idx="5"/>
          </p:nvPr>
        </p:nvSpPr>
        <p:spPr/>
        <p:txBody>
          <a:bodyPr/>
          <a:lstStyle/>
          <a:p>
            <a:fld id="{B3A96171-A15F-AF4E-B7C5-E1453CAAF64D}" type="slidenum">
              <a:rPr lang="en-US" smtClean="0"/>
              <a:t>12</a:t>
            </a:fld>
            <a:endParaRPr lang="en-US" dirty="0"/>
          </a:p>
        </p:txBody>
      </p:sp>
    </p:spTree>
    <p:extLst>
      <p:ext uri="{BB962C8B-B14F-4D97-AF65-F5344CB8AC3E}">
        <p14:creationId xmlns:p14="http://schemas.microsoft.com/office/powerpoint/2010/main" val="1301389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a:t>
            </a:fld>
            <a:endParaRPr lang="en-US" dirty="0"/>
          </a:p>
        </p:txBody>
      </p:sp>
    </p:spTree>
    <p:extLst>
      <p:ext uri="{BB962C8B-B14F-4D97-AF65-F5344CB8AC3E}">
        <p14:creationId xmlns:p14="http://schemas.microsoft.com/office/powerpoint/2010/main" val="1913747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a:t>
            </a:fld>
            <a:endParaRPr lang="en-US" dirty="0"/>
          </a:p>
        </p:txBody>
      </p:sp>
    </p:spTree>
    <p:extLst>
      <p:ext uri="{BB962C8B-B14F-4D97-AF65-F5344CB8AC3E}">
        <p14:creationId xmlns:p14="http://schemas.microsoft.com/office/powerpoint/2010/main" val="2525455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15</a:t>
            </a:fld>
            <a:endParaRPr lang="en-US" dirty="0"/>
          </a:p>
        </p:txBody>
      </p:sp>
    </p:spTree>
    <p:extLst>
      <p:ext uri="{BB962C8B-B14F-4D97-AF65-F5344CB8AC3E}">
        <p14:creationId xmlns:p14="http://schemas.microsoft.com/office/powerpoint/2010/main" val="1456638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16</a:t>
            </a:fld>
            <a:endParaRPr lang="en-US" dirty="0"/>
          </a:p>
        </p:txBody>
      </p:sp>
    </p:spTree>
    <p:extLst>
      <p:ext uri="{BB962C8B-B14F-4D97-AF65-F5344CB8AC3E}">
        <p14:creationId xmlns:p14="http://schemas.microsoft.com/office/powerpoint/2010/main" val="1602371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17</a:t>
            </a:fld>
            <a:endParaRPr lang="en-US" dirty="0"/>
          </a:p>
        </p:txBody>
      </p:sp>
    </p:spTree>
    <p:extLst>
      <p:ext uri="{BB962C8B-B14F-4D97-AF65-F5344CB8AC3E}">
        <p14:creationId xmlns:p14="http://schemas.microsoft.com/office/powerpoint/2010/main" val="2972419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18</a:t>
            </a:fld>
            <a:endParaRPr lang="en-US" dirty="0"/>
          </a:p>
        </p:txBody>
      </p:sp>
    </p:spTree>
    <p:extLst>
      <p:ext uri="{BB962C8B-B14F-4D97-AF65-F5344CB8AC3E}">
        <p14:creationId xmlns:p14="http://schemas.microsoft.com/office/powerpoint/2010/main" val="806162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19</a:t>
            </a:fld>
            <a:endParaRPr lang="en-US" dirty="0"/>
          </a:p>
        </p:txBody>
      </p:sp>
    </p:spTree>
    <p:extLst>
      <p:ext uri="{BB962C8B-B14F-4D97-AF65-F5344CB8AC3E}">
        <p14:creationId xmlns:p14="http://schemas.microsoft.com/office/powerpoint/2010/main" val="2423095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base"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base" latinLnBrk="0" hangingPunct="1">
                <a:lnSpc>
                  <a:spcPct val="100000"/>
                </a:lnSpc>
                <a:spcBef>
                  <a:spcPts val="0"/>
                </a:spcBef>
                <a:spcAft>
                  <a:spcPts val="0"/>
                </a:spcAft>
                <a:buClr>
                  <a:srgbClr val="000000"/>
                </a:buClr>
                <a:buSzPts val="1200"/>
                <a:buFont typeface="Arial"/>
                <a:buNone/>
                <a:tabLst/>
                <a:defRPr/>
              </a:pPr>
              <a:t>2</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20</a:t>
            </a:fld>
            <a:endParaRPr lang="en-US" dirty="0"/>
          </a:p>
        </p:txBody>
      </p:sp>
    </p:spTree>
    <p:extLst>
      <p:ext uri="{BB962C8B-B14F-4D97-AF65-F5344CB8AC3E}">
        <p14:creationId xmlns:p14="http://schemas.microsoft.com/office/powerpoint/2010/main" val="2950363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dvOTd710a12c"/>
              </a:rPr>
              <a:t>Highlight that patients only took for 2 years – sustained benefit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dvOTd710a12c"/>
              </a:rPr>
              <a:t>This prespeci</a:t>
            </a:r>
            <a:r>
              <a:rPr lang="en-US" sz="1800" dirty="0">
                <a:effectLst/>
                <a:latin typeface="AdvOTd710a12c+fb"/>
              </a:rPr>
              <a:t>fi</a:t>
            </a:r>
            <a:r>
              <a:rPr lang="en-US" sz="1800" dirty="0">
                <a:effectLst/>
                <a:latin typeface="AdvOTd710a12c"/>
              </a:rPr>
              <a:t>ed descriptive OS analysis was conducted 7 years after the last patient was randomly assigned (DCO: March 7, 2022). A </a:t>
            </a:r>
            <a:r>
              <a:rPr lang="en-US" sz="1800" dirty="0">
                <a:effectLst/>
                <a:latin typeface="AdvOTd710a12c+fb"/>
              </a:rPr>
              <a:t>fi</a:t>
            </a:r>
            <a:r>
              <a:rPr lang="en-US" sz="1800" dirty="0">
                <a:effectLst/>
                <a:latin typeface="AdvOTd710a12c"/>
              </a:rPr>
              <a:t>nal OS analysis is currently planned to be conducted at approximately 60% data maturity as prespeci</a:t>
            </a:r>
            <a:r>
              <a:rPr lang="en-US" sz="1800" dirty="0">
                <a:effectLst/>
                <a:latin typeface="AdvOTd710a12c+fb"/>
              </a:rPr>
              <a:t>fi</a:t>
            </a:r>
            <a:r>
              <a:rPr lang="en-US" sz="1800" dirty="0">
                <a:effectLst/>
                <a:latin typeface="AdvOTd710a12c"/>
              </a:rPr>
              <a:t>ed in the study Protocol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dvOTd710a12c"/>
              </a:rPr>
              <a:t>A two-sided </a:t>
            </a:r>
            <a:r>
              <a:rPr lang="en-US" sz="1800" dirty="0">
                <a:effectLst/>
                <a:latin typeface="AdvOTa82dc243.I"/>
              </a:rPr>
              <a:t>P </a:t>
            </a:r>
            <a:r>
              <a:rPr lang="en-US" sz="1800" dirty="0">
                <a:effectLst/>
                <a:latin typeface="AdvOTd710a12c"/>
              </a:rPr>
              <a:t>value of </a:t>
            </a:r>
            <a:r>
              <a:rPr lang="en-US" sz="1800" dirty="0">
                <a:effectLst/>
                <a:latin typeface="AdvOT463cc31e"/>
              </a:rPr>
              <a:t>, </a:t>
            </a:r>
            <a:r>
              <a:rPr lang="en-US" sz="1800" dirty="0">
                <a:effectLst/>
                <a:latin typeface="AdvOTd710a12c"/>
              </a:rPr>
              <a:t>.0001 was required to declare statistical signi</a:t>
            </a:r>
            <a:r>
              <a:rPr lang="en-US" sz="1800" dirty="0">
                <a:effectLst/>
                <a:latin typeface="AdvOTd710a12c+fb"/>
              </a:rPr>
              <a:t>fi</a:t>
            </a:r>
            <a:r>
              <a:rPr lang="en-US" sz="1800" dirty="0">
                <a:effectLst/>
                <a:latin typeface="AdvOTd710a12c"/>
              </a:rPr>
              <a:t>cance (</a:t>
            </a:r>
            <a:r>
              <a:rPr lang="en-US" sz="1800" dirty="0" err="1">
                <a:effectLst/>
                <a:latin typeface="AdvOTd710a12c"/>
              </a:rPr>
              <a:t>Haybittle-Peto</a:t>
            </a:r>
            <a:r>
              <a:rPr lang="en-US" sz="1800" dirty="0">
                <a:effectLst/>
                <a:latin typeface="AdvOTd710a12c"/>
              </a:rPr>
              <a:t> </a:t>
            </a:r>
            <a:r>
              <a:rPr lang="en-US" sz="1800" dirty="0">
                <a:effectLst/>
                <a:latin typeface="AdvPS7DA6"/>
              </a:rPr>
              <a:t>a </a:t>
            </a:r>
            <a:r>
              <a:rPr lang="en-US" sz="1800" dirty="0">
                <a:effectLst/>
                <a:latin typeface="AdvOT463cc31e"/>
              </a:rPr>
              <a:t>5 </a:t>
            </a:r>
            <a:r>
              <a:rPr lang="en-US" sz="1800" dirty="0">
                <a:effectLst/>
                <a:latin typeface="AdvOTd710a12c"/>
              </a:rPr>
              <a:t>.0001).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5416B"/>
                </a:solidFill>
                <a:latin typeface="Arial Narrow" panose="020B0606020202030204" pitchFamily="34" charset="0"/>
              </a:rPr>
              <a:t>Prespecified final OS analysis currently planned to be conducted at approximately 60% data maturity</a:t>
            </a:r>
            <a:endParaRPr lang="en-GB" sz="1200" dirty="0">
              <a:solidFill>
                <a:srgbClr val="05416B"/>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21</a:t>
            </a:fld>
            <a:endParaRPr lang="en-US" dirty="0"/>
          </a:p>
        </p:txBody>
      </p:sp>
    </p:spTree>
    <p:extLst>
      <p:ext uri="{BB962C8B-B14F-4D97-AF65-F5344CB8AC3E}">
        <p14:creationId xmlns:p14="http://schemas.microsoft.com/office/powerpoint/2010/main" val="3127609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22</a:t>
            </a:fld>
            <a:endParaRPr lang="en-US" dirty="0"/>
          </a:p>
        </p:txBody>
      </p:sp>
    </p:spTree>
    <p:extLst>
      <p:ext uri="{BB962C8B-B14F-4D97-AF65-F5344CB8AC3E}">
        <p14:creationId xmlns:p14="http://schemas.microsoft.com/office/powerpoint/2010/main" val="2408200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23</a:t>
            </a:fld>
            <a:endParaRPr lang="en-US" dirty="0"/>
          </a:p>
        </p:txBody>
      </p:sp>
    </p:spTree>
    <p:extLst>
      <p:ext uri="{BB962C8B-B14F-4D97-AF65-F5344CB8AC3E}">
        <p14:creationId xmlns:p14="http://schemas.microsoft.com/office/powerpoint/2010/main" val="431989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24</a:t>
            </a:fld>
            <a:endParaRPr lang="en-US" dirty="0"/>
          </a:p>
        </p:txBody>
      </p:sp>
    </p:spTree>
    <p:extLst>
      <p:ext uri="{BB962C8B-B14F-4D97-AF65-F5344CB8AC3E}">
        <p14:creationId xmlns:p14="http://schemas.microsoft.com/office/powerpoint/2010/main" val="3893305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25</a:t>
            </a:fld>
            <a:endParaRPr lang="en-US" dirty="0"/>
          </a:p>
        </p:txBody>
      </p:sp>
    </p:spTree>
    <p:extLst>
      <p:ext uri="{BB962C8B-B14F-4D97-AF65-F5344CB8AC3E}">
        <p14:creationId xmlns:p14="http://schemas.microsoft.com/office/powerpoint/2010/main" val="23450094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7-8% never underwent surgery.</a:t>
            </a:r>
          </a:p>
          <a:p>
            <a:r>
              <a:rPr lang="en-US" dirty="0"/>
              <a:t>26-28% had PR after surgery/ platinum-based chemotherapy</a:t>
            </a:r>
          </a:p>
        </p:txBody>
      </p:sp>
      <p:sp>
        <p:nvSpPr>
          <p:cNvPr id="4" name="Slide Number Placeholder 3"/>
          <p:cNvSpPr>
            <a:spLocks noGrp="1"/>
          </p:cNvSpPr>
          <p:nvPr>
            <p:ph type="sldNum" sz="quarter" idx="5"/>
          </p:nvPr>
        </p:nvSpPr>
        <p:spPr/>
        <p:txBody>
          <a:bodyPr/>
          <a:lstStyle/>
          <a:p>
            <a:fld id="{B3A96171-A15F-AF4E-B7C5-E1453CAAF64D}" type="slidenum">
              <a:rPr lang="en-US" smtClean="0"/>
              <a:t>28</a:t>
            </a:fld>
            <a:endParaRPr lang="en-US" dirty="0"/>
          </a:p>
        </p:txBody>
      </p:sp>
    </p:spTree>
    <p:extLst>
      <p:ext uri="{BB962C8B-B14F-4D97-AF65-F5344CB8AC3E}">
        <p14:creationId xmlns:p14="http://schemas.microsoft.com/office/powerpoint/2010/main" val="1838457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29</a:t>
            </a:fld>
            <a:endParaRPr lang="en-US" dirty="0"/>
          </a:p>
        </p:txBody>
      </p:sp>
    </p:spTree>
    <p:extLst>
      <p:ext uri="{BB962C8B-B14F-4D97-AF65-F5344CB8AC3E}">
        <p14:creationId xmlns:p14="http://schemas.microsoft.com/office/powerpoint/2010/main" val="9915251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30</a:t>
            </a:fld>
            <a:endParaRPr lang="en-US" dirty="0"/>
          </a:p>
        </p:txBody>
      </p:sp>
    </p:spTree>
    <p:extLst>
      <p:ext uri="{BB962C8B-B14F-4D97-AF65-F5344CB8AC3E}">
        <p14:creationId xmlns:p14="http://schemas.microsoft.com/office/powerpoint/2010/main" val="1804439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31</a:t>
            </a:fld>
            <a:endParaRPr lang="en-US" dirty="0"/>
          </a:p>
        </p:txBody>
      </p:sp>
    </p:spTree>
    <p:extLst>
      <p:ext uri="{BB962C8B-B14F-4D97-AF65-F5344CB8AC3E}">
        <p14:creationId xmlns:p14="http://schemas.microsoft.com/office/powerpoint/2010/main" val="4009532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3: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32</a:t>
            </a:fld>
            <a:endParaRPr lang="en-US" dirty="0"/>
          </a:p>
        </p:txBody>
      </p:sp>
    </p:spTree>
    <p:extLst>
      <p:ext uri="{BB962C8B-B14F-4D97-AF65-F5344CB8AC3E}">
        <p14:creationId xmlns:p14="http://schemas.microsoft.com/office/powerpoint/2010/main" val="1969728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E51"/>
                </a:solidFill>
              </a:rPr>
              <a:t>Median follow up 61 months</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33</a:t>
            </a:fld>
            <a:endParaRPr lang="en-US" dirty="0"/>
          </a:p>
        </p:txBody>
      </p:sp>
    </p:spTree>
    <p:extLst>
      <p:ext uri="{BB962C8B-B14F-4D97-AF65-F5344CB8AC3E}">
        <p14:creationId xmlns:p14="http://schemas.microsoft.com/office/powerpoint/2010/main" val="3968168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E51"/>
                </a:solidFill>
              </a:rPr>
              <a:t>Median follow up 61 months</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34</a:t>
            </a:fld>
            <a:endParaRPr lang="en-US" dirty="0"/>
          </a:p>
        </p:txBody>
      </p:sp>
    </p:spTree>
    <p:extLst>
      <p:ext uri="{BB962C8B-B14F-4D97-AF65-F5344CB8AC3E}">
        <p14:creationId xmlns:p14="http://schemas.microsoft.com/office/powerpoint/2010/main" val="1403722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E51"/>
                </a:solidFill>
              </a:rPr>
              <a:t>Median follow up 61 months</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35</a:t>
            </a:fld>
            <a:endParaRPr lang="en-US" dirty="0"/>
          </a:p>
        </p:txBody>
      </p:sp>
    </p:spTree>
    <p:extLst>
      <p:ext uri="{BB962C8B-B14F-4D97-AF65-F5344CB8AC3E}">
        <p14:creationId xmlns:p14="http://schemas.microsoft.com/office/powerpoint/2010/main" val="3378644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E51"/>
                </a:solidFill>
              </a:rPr>
              <a:t>Median follow up 61 months</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36</a:t>
            </a:fld>
            <a:endParaRPr lang="en-US" dirty="0"/>
          </a:p>
        </p:txBody>
      </p:sp>
    </p:spTree>
    <p:extLst>
      <p:ext uri="{BB962C8B-B14F-4D97-AF65-F5344CB8AC3E}">
        <p14:creationId xmlns:p14="http://schemas.microsoft.com/office/powerpoint/2010/main" val="3738649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37</a:t>
            </a:fld>
            <a:endParaRPr lang="en-US" dirty="0"/>
          </a:p>
        </p:txBody>
      </p:sp>
    </p:spTree>
    <p:extLst>
      <p:ext uri="{BB962C8B-B14F-4D97-AF65-F5344CB8AC3E}">
        <p14:creationId xmlns:p14="http://schemas.microsoft.com/office/powerpoint/2010/main" val="228209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disease burden in PAOLA1</a:t>
            </a:r>
          </a:p>
        </p:txBody>
      </p:sp>
      <p:sp>
        <p:nvSpPr>
          <p:cNvPr id="4" name="Slide Number Placeholder 3"/>
          <p:cNvSpPr>
            <a:spLocks noGrp="1"/>
          </p:cNvSpPr>
          <p:nvPr>
            <p:ph type="sldNum" sz="quarter" idx="5"/>
          </p:nvPr>
        </p:nvSpPr>
        <p:spPr/>
        <p:txBody>
          <a:bodyPr/>
          <a:lstStyle/>
          <a:p>
            <a:fld id="{B3A96171-A15F-AF4E-B7C5-E1453CAAF64D}" type="slidenum">
              <a:rPr lang="en-US" smtClean="0"/>
              <a:t>38</a:t>
            </a:fld>
            <a:endParaRPr lang="en-US" dirty="0"/>
          </a:p>
        </p:txBody>
      </p:sp>
    </p:spTree>
    <p:extLst>
      <p:ext uri="{BB962C8B-B14F-4D97-AF65-F5344CB8AC3E}">
        <p14:creationId xmlns:p14="http://schemas.microsoft.com/office/powerpoint/2010/main" val="1214435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Niraparib’s primary action is to inhibit PARP1 and PARP2 to inhibit DNA damage repair. </a:t>
            </a:r>
            <a:r>
              <a:rPr lang="en-US" dirty="0" err="1"/>
              <a:t>Compleementary</a:t>
            </a:r>
            <a:r>
              <a:rPr lang="en-US" dirty="0"/>
              <a:t> mechanisms of action include: ***</a:t>
            </a:r>
          </a:p>
        </p:txBody>
      </p:sp>
      <p:sp>
        <p:nvSpPr>
          <p:cNvPr id="4" name="Slide Number Placeholder 3"/>
          <p:cNvSpPr>
            <a:spLocks noGrp="1"/>
          </p:cNvSpPr>
          <p:nvPr>
            <p:ph type="sldNum" sz="quarter" idx="5"/>
          </p:nvPr>
        </p:nvSpPr>
        <p:spPr/>
        <p:txBody>
          <a:bodyPr/>
          <a:lstStyle/>
          <a:p>
            <a:fld id="{B3A96171-A15F-AF4E-B7C5-E1453CAAF64D}" type="slidenum">
              <a:rPr lang="en-US" smtClean="0"/>
              <a:t>39</a:t>
            </a:fld>
            <a:endParaRPr lang="en-US" dirty="0"/>
          </a:p>
        </p:txBody>
      </p:sp>
    </p:spTree>
    <p:extLst>
      <p:ext uri="{BB962C8B-B14F-4D97-AF65-F5344CB8AC3E}">
        <p14:creationId xmlns:p14="http://schemas.microsoft.com/office/powerpoint/2010/main" val="386802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Myriad </a:t>
            </a:r>
            <a:r>
              <a:rPr lang="en-US" dirty="0" err="1"/>
              <a:t>mychoice</a:t>
            </a:r>
            <a:r>
              <a:rPr lang="en-US" dirty="0"/>
              <a:t> </a:t>
            </a:r>
            <a:r>
              <a:rPr lang="en-US" dirty="0">
                <a:solidFill>
                  <a:srgbClr val="002E51"/>
                </a:solidFill>
              </a:rPr>
              <a:t>Loss of heterozygosity, telomeric allelic imbalance, large-scale state transitions</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40</a:t>
            </a:fld>
            <a:endParaRPr lang="en-US" dirty="0"/>
          </a:p>
        </p:txBody>
      </p:sp>
    </p:spTree>
    <p:extLst>
      <p:ext uri="{BB962C8B-B14F-4D97-AF65-F5344CB8AC3E}">
        <p14:creationId xmlns:p14="http://schemas.microsoft.com/office/powerpoint/2010/main" val="1712362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41</a:t>
            </a:fld>
            <a:endParaRPr lang="en-US" dirty="0"/>
          </a:p>
        </p:txBody>
      </p:sp>
    </p:spTree>
    <p:extLst>
      <p:ext uri="{BB962C8B-B14F-4D97-AF65-F5344CB8AC3E}">
        <p14:creationId xmlns:p14="http://schemas.microsoft.com/office/powerpoint/2010/main" val="3155452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4: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42</a:t>
            </a:fld>
            <a:endParaRPr lang="en-US" dirty="0"/>
          </a:p>
        </p:txBody>
      </p:sp>
    </p:spTree>
    <p:extLst>
      <p:ext uri="{BB962C8B-B14F-4D97-AF65-F5344CB8AC3E}">
        <p14:creationId xmlns:p14="http://schemas.microsoft.com/office/powerpoint/2010/main" val="1813683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43</a:t>
            </a:fld>
            <a:endParaRPr lang="en-US" dirty="0"/>
          </a:p>
        </p:txBody>
      </p:sp>
    </p:spTree>
    <p:extLst>
      <p:ext uri="{BB962C8B-B14F-4D97-AF65-F5344CB8AC3E}">
        <p14:creationId xmlns:p14="http://schemas.microsoft.com/office/powerpoint/2010/main" val="3171145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44</a:t>
            </a:fld>
            <a:endParaRPr lang="en-US" dirty="0"/>
          </a:p>
        </p:txBody>
      </p:sp>
    </p:spTree>
    <p:extLst>
      <p:ext uri="{BB962C8B-B14F-4D97-AF65-F5344CB8AC3E}">
        <p14:creationId xmlns:p14="http://schemas.microsoft.com/office/powerpoint/2010/main" val="33828450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45</a:t>
            </a:fld>
            <a:endParaRPr lang="en-US" dirty="0"/>
          </a:p>
        </p:txBody>
      </p:sp>
    </p:spTree>
    <p:extLst>
      <p:ext uri="{BB962C8B-B14F-4D97-AF65-F5344CB8AC3E}">
        <p14:creationId xmlns:p14="http://schemas.microsoft.com/office/powerpoint/2010/main" val="33969597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46</a:t>
            </a:fld>
            <a:endParaRPr lang="en-US" dirty="0"/>
          </a:p>
        </p:txBody>
      </p:sp>
    </p:spTree>
    <p:extLst>
      <p:ext uri="{BB962C8B-B14F-4D97-AF65-F5344CB8AC3E}">
        <p14:creationId xmlns:p14="http://schemas.microsoft.com/office/powerpoint/2010/main" val="11036580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Myriad </a:t>
            </a:r>
            <a:r>
              <a:rPr lang="en-US" dirty="0" err="1"/>
              <a:t>mychoice</a:t>
            </a:r>
            <a:r>
              <a:rPr lang="en-US" dirty="0"/>
              <a:t> </a:t>
            </a:r>
            <a:r>
              <a:rPr lang="en-US" dirty="0">
                <a:solidFill>
                  <a:srgbClr val="002E51"/>
                </a:solidFill>
              </a:rPr>
              <a:t>Loss of heterozygosity, telomeric allelic imbalance, large-scale state transitions</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47</a:t>
            </a:fld>
            <a:endParaRPr lang="en-US" dirty="0"/>
          </a:p>
        </p:txBody>
      </p:sp>
    </p:spTree>
    <p:extLst>
      <p:ext uri="{BB962C8B-B14F-4D97-AF65-F5344CB8AC3E}">
        <p14:creationId xmlns:p14="http://schemas.microsoft.com/office/powerpoint/2010/main" val="42622423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48</a:t>
            </a:fld>
            <a:endParaRPr lang="en-US" dirty="0"/>
          </a:p>
        </p:txBody>
      </p:sp>
    </p:spTree>
    <p:extLst>
      <p:ext uri="{BB962C8B-B14F-4D97-AF65-F5344CB8AC3E}">
        <p14:creationId xmlns:p14="http://schemas.microsoft.com/office/powerpoint/2010/main" val="4216986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49</a:t>
            </a:fld>
            <a:endParaRPr lang="en-US" dirty="0"/>
          </a:p>
        </p:txBody>
      </p:sp>
    </p:spTree>
    <p:extLst>
      <p:ext uri="{BB962C8B-B14F-4D97-AF65-F5344CB8AC3E}">
        <p14:creationId xmlns:p14="http://schemas.microsoft.com/office/powerpoint/2010/main" val="38582596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Myriad </a:t>
            </a:r>
            <a:r>
              <a:rPr lang="en-US" dirty="0" err="1"/>
              <a:t>mychoice</a:t>
            </a:r>
            <a:r>
              <a:rPr lang="en-US" dirty="0"/>
              <a:t> </a:t>
            </a:r>
            <a:r>
              <a:rPr lang="en-US" dirty="0">
                <a:solidFill>
                  <a:srgbClr val="002E51"/>
                </a:solidFill>
              </a:rPr>
              <a:t>Loss of heterozygosity, telomeric allelic imbalance, large-scale state transitions</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50</a:t>
            </a:fld>
            <a:endParaRPr lang="en-US" dirty="0"/>
          </a:p>
        </p:txBody>
      </p:sp>
    </p:spTree>
    <p:extLst>
      <p:ext uri="{BB962C8B-B14F-4D97-AF65-F5344CB8AC3E}">
        <p14:creationId xmlns:p14="http://schemas.microsoft.com/office/powerpoint/2010/main" val="3217485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cost of two frontline </a:t>
            </a:r>
            <a:r>
              <a:rPr lang="en-US" dirty="0" err="1"/>
              <a:t>PARPi</a:t>
            </a:r>
            <a:r>
              <a:rPr lang="en-US" dirty="0"/>
              <a:t> maintenance strategies, </a:t>
            </a:r>
            <a:r>
              <a:rPr lang="en-US" dirty="0" err="1"/>
              <a:t>PARPi</a:t>
            </a:r>
            <a:r>
              <a:rPr lang="en-US" dirty="0"/>
              <a:t>-for-all and biomarker-directed maintenance, was compared using modified Markov decision models simulating the study designs of the PRIMA, VELIA, and, PAOLA-1 trials. Outcomes of interest included overall costs and incremental cost-effectiveness ratios (ICERs) reported in US dollars per quality adjusted progression-free life-year (QA-PFY) gained</a:t>
            </a:r>
          </a:p>
          <a:p>
            <a:endParaRPr lang="en-US" dirty="0"/>
          </a:p>
          <a:p>
            <a:r>
              <a:rPr lang="en-US" dirty="0"/>
              <a:t>BRCA or HRD positive</a:t>
            </a:r>
          </a:p>
        </p:txBody>
      </p:sp>
      <p:sp>
        <p:nvSpPr>
          <p:cNvPr id="4" name="Slide Number Placeholder 3"/>
          <p:cNvSpPr>
            <a:spLocks noGrp="1"/>
          </p:cNvSpPr>
          <p:nvPr>
            <p:ph type="sldNum" sz="quarter" idx="5"/>
          </p:nvPr>
        </p:nvSpPr>
        <p:spPr/>
        <p:txBody>
          <a:bodyPr/>
          <a:lstStyle/>
          <a:p>
            <a:fld id="{B3A96171-A15F-AF4E-B7C5-E1453CAAF64D}" type="slidenum">
              <a:rPr lang="en-US" smtClean="0"/>
              <a:t>52</a:t>
            </a:fld>
            <a:endParaRPr lang="en-US" dirty="0"/>
          </a:p>
        </p:txBody>
      </p:sp>
    </p:spTree>
    <p:extLst>
      <p:ext uri="{BB962C8B-B14F-4D97-AF65-F5344CB8AC3E}">
        <p14:creationId xmlns:p14="http://schemas.microsoft.com/office/powerpoint/2010/main" val="616463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5: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53</a:t>
            </a:fld>
            <a:endParaRPr lang="en-US" dirty="0"/>
          </a:p>
        </p:txBody>
      </p:sp>
    </p:spTree>
    <p:extLst>
      <p:ext uri="{BB962C8B-B14F-4D97-AF65-F5344CB8AC3E}">
        <p14:creationId xmlns:p14="http://schemas.microsoft.com/office/powerpoint/2010/main" val="19005833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uardianTextEgypGR"/>
              </a:rPr>
              <a:t>stratified by germline </a:t>
            </a:r>
            <a:r>
              <a:rPr lang="en-US" sz="1800" i="1" dirty="0">
                <a:effectLst/>
                <a:latin typeface="GuardianTextEgyp"/>
              </a:rPr>
              <a:t>BRCA </a:t>
            </a:r>
            <a:r>
              <a:rPr lang="en-US" sz="1800" dirty="0">
                <a:effectLst/>
                <a:latin typeface="GuardianTextEgypGR"/>
              </a:rPr>
              <a:t>variant status (yes or no), tumor HRD status (positive or </a:t>
            </a:r>
            <a:r>
              <a:rPr lang="en-US" sz="1800" dirty="0" err="1">
                <a:effectLst/>
                <a:latin typeface="GuardianTextEgypGR"/>
              </a:rPr>
              <a:t>nega</a:t>
            </a:r>
            <a:r>
              <a:rPr lang="en-US" sz="1800" dirty="0">
                <a:effectLst/>
                <a:latin typeface="GuardianTextEgypGR"/>
              </a:rPr>
              <a:t>- </a:t>
            </a:r>
            <a:r>
              <a:rPr lang="en-US" sz="1800" dirty="0" err="1">
                <a:effectLst/>
                <a:latin typeface="GuardianTextEgypGR"/>
              </a:rPr>
              <a:t>tive</a:t>
            </a:r>
            <a:r>
              <a:rPr lang="en-US" sz="1800" dirty="0">
                <a:effectLst/>
                <a:latin typeface="GuardianTextEgypGR"/>
              </a:rPr>
              <a:t> including unknown) on the HRD assay (BGI Genomics), receipt of neoadjuvant chemotherapy (yes or no), and clinical response to treatment with first-line platinum-based chemo- therapy (complete or partial). </a:t>
            </a:r>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54</a:t>
            </a:fld>
            <a:endParaRPr lang="en-US" dirty="0"/>
          </a:p>
        </p:txBody>
      </p:sp>
    </p:spTree>
    <p:extLst>
      <p:ext uri="{BB962C8B-B14F-4D97-AF65-F5344CB8AC3E}">
        <p14:creationId xmlns:p14="http://schemas.microsoft.com/office/powerpoint/2010/main" val="10753047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55</a:t>
            </a:fld>
            <a:endParaRPr lang="en-US" dirty="0"/>
          </a:p>
        </p:txBody>
      </p:sp>
    </p:spTree>
    <p:extLst>
      <p:ext uri="{BB962C8B-B14F-4D97-AF65-F5344CB8AC3E}">
        <p14:creationId xmlns:p14="http://schemas.microsoft.com/office/powerpoint/2010/main" val="26821394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56</a:t>
            </a:fld>
            <a:endParaRPr lang="en-US" dirty="0"/>
          </a:p>
        </p:txBody>
      </p:sp>
    </p:spTree>
    <p:extLst>
      <p:ext uri="{BB962C8B-B14F-4D97-AF65-F5344CB8AC3E}">
        <p14:creationId xmlns:p14="http://schemas.microsoft.com/office/powerpoint/2010/main" val="6565260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 follow up 27.5 months</a:t>
            </a:r>
          </a:p>
        </p:txBody>
      </p:sp>
      <p:sp>
        <p:nvSpPr>
          <p:cNvPr id="4" name="Slide Number Placeholder 3"/>
          <p:cNvSpPr>
            <a:spLocks noGrp="1"/>
          </p:cNvSpPr>
          <p:nvPr>
            <p:ph type="sldNum" sz="quarter" idx="5"/>
          </p:nvPr>
        </p:nvSpPr>
        <p:spPr/>
        <p:txBody>
          <a:bodyPr/>
          <a:lstStyle/>
          <a:p>
            <a:fld id="{B3A96171-A15F-AF4E-B7C5-E1453CAAF64D}" type="slidenum">
              <a:rPr lang="en-US" smtClean="0"/>
              <a:t>57</a:t>
            </a:fld>
            <a:endParaRPr lang="en-US" dirty="0"/>
          </a:p>
        </p:txBody>
      </p:sp>
    </p:spTree>
    <p:extLst>
      <p:ext uri="{BB962C8B-B14F-4D97-AF65-F5344CB8AC3E}">
        <p14:creationId xmlns:p14="http://schemas.microsoft.com/office/powerpoint/2010/main" val="2026911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 follow up 27.5 months</a:t>
            </a:r>
          </a:p>
        </p:txBody>
      </p:sp>
      <p:sp>
        <p:nvSpPr>
          <p:cNvPr id="4" name="Slide Number Placeholder 3"/>
          <p:cNvSpPr>
            <a:spLocks noGrp="1"/>
          </p:cNvSpPr>
          <p:nvPr>
            <p:ph type="sldNum" sz="quarter" idx="5"/>
          </p:nvPr>
        </p:nvSpPr>
        <p:spPr/>
        <p:txBody>
          <a:bodyPr/>
          <a:lstStyle/>
          <a:p>
            <a:fld id="{B3A96171-A15F-AF4E-B7C5-E1453CAAF64D}" type="slidenum">
              <a:rPr lang="en-US" smtClean="0"/>
              <a:t>58</a:t>
            </a:fld>
            <a:endParaRPr lang="en-US" dirty="0"/>
          </a:p>
        </p:txBody>
      </p:sp>
    </p:spTree>
    <p:extLst>
      <p:ext uri="{BB962C8B-B14F-4D97-AF65-F5344CB8AC3E}">
        <p14:creationId xmlns:p14="http://schemas.microsoft.com/office/powerpoint/2010/main" val="25371279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 follow up 27.5 months</a:t>
            </a:r>
          </a:p>
        </p:txBody>
      </p:sp>
      <p:sp>
        <p:nvSpPr>
          <p:cNvPr id="4" name="Slide Number Placeholder 3"/>
          <p:cNvSpPr>
            <a:spLocks noGrp="1"/>
          </p:cNvSpPr>
          <p:nvPr>
            <p:ph type="sldNum" sz="quarter" idx="5"/>
          </p:nvPr>
        </p:nvSpPr>
        <p:spPr/>
        <p:txBody>
          <a:bodyPr/>
          <a:lstStyle/>
          <a:p>
            <a:fld id="{B3A96171-A15F-AF4E-B7C5-E1453CAAF64D}" type="slidenum">
              <a:rPr lang="en-US" smtClean="0"/>
              <a:t>59</a:t>
            </a:fld>
            <a:endParaRPr lang="en-US" dirty="0"/>
          </a:p>
        </p:txBody>
      </p:sp>
    </p:spTree>
    <p:extLst>
      <p:ext uri="{BB962C8B-B14F-4D97-AF65-F5344CB8AC3E}">
        <p14:creationId xmlns:p14="http://schemas.microsoft.com/office/powerpoint/2010/main" val="13706105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Median follow up 27.5 months</a:t>
            </a:r>
          </a:p>
        </p:txBody>
      </p:sp>
      <p:sp>
        <p:nvSpPr>
          <p:cNvPr id="4" name="Slide Number Placeholder 3"/>
          <p:cNvSpPr>
            <a:spLocks noGrp="1"/>
          </p:cNvSpPr>
          <p:nvPr>
            <p:ph type="sldNum" sz="quarter" idx="5"/>
          </p:nvPr>
        </p:nvSpPr>
        <p:spPr/>
        <p:txBody>
          <a:bodyPr/>
          <a:lstStyle/>
          <a:p>
            <a:fld id="{B3A96171-A15F-AF4E-B7C5-E1453CAAF64D}" type="slidenum">
              <a:rPr lang="en-US" smtClean="0"/>
              <a:t>60</a:t>
            </a:fld>
            <a:endParaRPr lang="en-US" dirty="0"/>
          </a:p>
        </p:txBody>
      </p:sp>
    </p:spTree>
    <p:extLst>
      <p:ext uri="{BB962C8B-B14F-4D97-AF65-F5344CB8AC3E}">
        <p14:creationId xmlns:p14="http://schemas.microsoft.com/office/powerpoint/2010/main" val="11617524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64</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a:t>
            </a:r>
          </a:p>
          <a:p>
            <a:endParaRPr lang="en-US" dirty="0"/>
          </a:p>
          <a:p>
            <a:r>
              <a:rPr lang="en-US" dirty="0"/>
              <a:t>I am one of the gynecologic oncologists at the Cleveland Clinic and have been asked to review second line maintenance therapy for recurrent ovarian/fallopian tube/primary peritonea cancer patients. </a:t>
            </a:r>
          </a:p>
          <a:p>
            <a:endParaRPr lang="en-US" dirty="0"/>
          </a:p>
          <a:p>
            <a:r>
              <a:rPr lang="en-US" dirty="0"/>
              <a:t>For brevity, I will refer to these diagnoses collectively as ovarian cancer throughout the talk.</a:t>
            </a:r>
          </a:p>
          <a:p>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65</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6: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quick table summary of the major trials in platinum sensitive recurrent ovarian cancer that investigated recurrent ovarian cancer. </a:t>
            </a:r>
          </a:p>
          <a:p>
            <a:endParaRPr lang="en-US" dirty="0"/>
          </a:p>
          <a:p>
            <a:r>
              <a:rPr lang="en-US" dirty="0"/>
              <a:t>There is a lot of information to wade through. Some trials included only patients at first recurrence, some only patients with BRCA mutations, and some with bevacizumab versus a </a:t>
            </a:r>
            <a:r>
              <a:rPr lang="en-US" dirty="0" err="1"/>
              <a:t>parp</a:t>
            </a:r>
            <a:r>
              <a:rPr lang="en-US" dirty="0"/>
              <a:t> inhibitor as the investigational therapy. </a:t>
            </a:r>
          </a:p>
          <a:p>
            <a:endParaRPr lang="en-US" dirty="0"/>
          </a:p>
          <a:p>
            <a:r>
              <a:rPr lang="en-US" dirty="0"/>
              <a:t>I have been asked today to (hopefully) make sense of some of this for you. </a:t>
            </a:r>
          </a:p>
        </p:txBody>
      </p:sp>
      <p:sp>
        <p:nvSpPr>
          <p:cNvPr id="4" name="Slide Number Placeholder 3"/>
          <p:cNvSpPr>
            <a:spLocks noGrp="1"/>
          </p:cNvSpPr>
          <p:nvPr>
            <p:ph type="sldNum" sz="quarter" idx="5"/>
          </p:nvPr>
        </p:nvSpPr>
        <p:spPr/>
        <p:txBody>
          <a:bodyPr/>
          <a:lstStyle/>
          <a:p>
            <a:fld id="{B3A96171-A15F-AF4E-B7C5-E1453CAAF64D}" type="slidenum">
              <a:rPr lang="en-US" smtClean="0"/>
              <a:t>66</a:t>
            </a:fld>
            <a:endParaRPr lang="en-US" dirty="0"/>
          </a:p>
        </p:txBody>
      </p:sp>
    </p:spTree>
    <p:extLst>
      <p:ext uri="{BB962C8B-B14F-4D97-AF65-F5344CB8AC3E}">
        <p14:creationId xmlns:p14="http://schemas.microsoft.com/office/powerpoint/2010/main" val="6370973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considering maintenance therapy options in this setting, there are three questions you need to consider. </a:t>
            </a:r>
          </a:p>
          <a:p>
            <a:endParaRPr lang="en-US" dirty="0"/>
          </a:p>
          <a:p>
            <a:r>
              <a:rPr lang="en-US" dirty="0"/>
              <a:t>First, does this patient have platinum sensitive or resistant disease; we consider anyone with a platinum free interval of six months or greater platinum sensitive?</a:t>
            </a:r>
          </a:p>
          <a:p>
            <a:endParaRPr lang="en-US" dirty="0"/>
          </a:p>
          <a:p>
            <a:r>
              <a:rPr lang="en-US" dirty="0"/>
              <a:t>Secondly, has this patient had any prior maintenance therapy. This is especially important with the emerging data on PARP inhibitor maintenance therapy in the front line setting that Dr. Kelley has just reviewed?</a:t>
            </a:r>
          </a:p>
          <a:p>
            <a:endParaRPr lang="en-US" dirty="0"/>
          </a:p>
          <a:p>
            <a:r>
              <a:rPr lang="en-US" dirty="0"/>
              <a:t>Finally, knowing if that patient’s tumor homologous recombination proficient or deficient and the BRCA status is critical in helping guide these discussions. </a:t>
            </a:r>
          </a:p>
        </p:txBody>
      </p:sp>
      <p:sp>
        <p:nvSpPr>
          <p:cNvPr id="4" name="Slide Number Placeholder 3"/>
          <p:cNvSpPr>
            <a:spLocks noGrp="1"/>
          </p:cNvSpPr>
          <p:nvPr>
            <p:ph type="sldNum" sz="quarter" idx="5"/>
          </p:nvPr>
        </p:nvSpPr>
        <p:spPr/>
        <p:txBody>
          <a:bodyPr/>
          <a:lstStyle/>
          <a:p>
            <a:fld id="{B3A96171-A15F-AF4E-B7C5-E1453CAAF64D}" type="slidenum">
              <a:rPr lang="en-US" smtClean="0"/>
              <a:t>67</a:t>
            </a:fld>
            <a:endParaRPr lang="en-US" dirty="0"/>
          </a:p>
        </p:txBody>
      </p:sp>
    </p:spTree>
    <p:extLst>
      <p:ext uri="{BB962C8B-B14F-4D97-AF65-F5344CB8AC3E}">
        <p14:creationId xmlns:p14="http://schemas.microsoft.com/office/powerpoint/2010/main" val="27978119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trials that investigated the use of maintenance therapy.</a:t>
            </a:r>
          </a:p>
          <a:p>
            <a:endParaRPr lang="en-US" dirty="0"/>
          </a:p>
          <a:p>
            <a:r>
              <a:rPr lang="en-US" dirty="0"/>
              <a:t>Study 19, SOLO2, NOVA, ARIEL3 looking at PARP maintenance therapy, whereas OCEANS, GOG 213 and AURELIA studied the use of concurrent and then maintenance bevacizumab in recurrent platinum sensitive and resistant setting. </a:t>
            </a:r>
          </a:p>
          <a:p>
            <a:endParaRPr lang="en-US" dirty="0"/>
          </a:p>
          <a:p>
            <a:r>
              <a:rPr lang="en-US" dirty="0"/>
              <a:t>However, given time limitations, I will focus primarily on SOLO2 and NOVA for today’s discussion.</a:t>
            </a:r>
          </a:p>
        </p:txBody>
      </p:sp>
      <p:sp>
        <p:nvSpPr>
          <p:cNvPr id="4" name="Slide Number Placeholder 3"/>
          <p:cNvSpPr>
            <a:spLocks noGrp="1"/>
          </p:cNvSpPr>
          <p:nvPr>
            <p:ph type="sldNum" sz="quarter" idx="5"/>
          </p:nvPr>
        </p:nvSpPr>
        <p:spPr/>
        <p:txBody>
          <a:bodyPr/>
          <a:lstStyle/>
          <a:p>
            <a:fld id="{B3A96171-A15F-AF4E-B7C5-E1453CAAF64D}" type="slidenum">
              <a:rPr lang="en-US" smtClean="0"/>
              <a:t>68</a:t>
            </a:fld>
            <a:endParaRPr lang="en-US" dirty="0"/>
          </a:p>
        </p:txBody>
      </p:sp>
    </p:spTree>
    <p:extLst>
      <p:ext uri="{BB962C8B-B14F-4D97-AF65-F5344CB8AC3E}">
        <p14:creationId xmlns:p14="http://schemas.microsoft.com/office/powerpoint/2010/main" val="31116965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understand the context, out of which SOLO2 and NOVA were developed. </a:t>
            </a:r>
          </a:p>
          <a:p>
            <a:endParaRPr lang="en-US" dirty="0"/>
          </a:p>
          <a:p>
            <a:r>
              <a:rPr lang="en-US" dirty="0"/>
              <a:t>Study 19 was the first large study aimed to understand if PARP maintenance is valuable in the recurrent setting.  </a:t>
            </a:r>
          </a:p>
          <a:p>
            <a:endParaRPr lang="en-US" dirty="0"/>
          </a:p>
          <a:p>
            <a:r>
              <a:rPr lang="en-US" dirty="0"/>
              <a:t>In this phase 2, randomized, double-blind trial, patients with recurrent platinum sensitive ovarian cancer with a complete or partial response to most recent platinum received either placebo or Olaparib (400 mg capsules BID). </a:t>
            </a:r>
          </a:p>
          <a:p>
            <a:endParaRPr lang="en-US" dirty="0"/>
          </a:p>
          <a:p>
            <a:r>
              <a:rPr lang="en-US" dirty="0"/>
              <a:t>BRCA testing was not required for enrollment although a preplanned exploratory analysis was performed. Somatic and/or germline BRCA status was available for 95 % of the patients, of which 51 % had either mutation. </a:t>
            </a:r>
          </a:p>
          <a:p>
            <a:endParaRPr lang="en-US" dirty="0"/>
          </a:p>
          <a:p>
            <a:r>
              <a:rPr lang="en-US" dirty="0"/>
              <a:t>Randomized monotherapy 400 mg capsules n = 265 patients</a:t>
            </a:r>
          </a:p>
        </p:txBody>
      </p:sp>
      <p:sp>
        <p:nvSpPr>
          <p:cNvPr id="4" name="Slide Number Placeholder 3"/>
          <p:cNvSpPr>
            <a:spLocks noGrp="1"/>
          </p:cNvSpPr>
          <p:nvPr>
            <p:ph type="sldNum" sz="quarter" idx="5"/>
          </p:nvPr>
        </p:nvSpPr>
        <p:spPr/>
        <p:txBody>
          <a:bodyPr/>
          <a:lstStyle/>
          <a:p>
            <a:fld id="{B3A96171-A15F-AF4E-B7C5-E1453CAAF64D}" type="slidenum">
              <a:rPr lang="en-US" smtClean="0"/>
              <a:t>69</a:t>
            </a:fld>
            <a:endParaRPr lang="en-US" dirty="0"/>
          </a:p>
        </p:txBody>
      </p:sp>
    </p:spTree>
    <p:extLst>
      <p:ext uri="{BB962C8B-B14F-4D97-AF65-F5344CB8AC3E}">
        <p14:creationId xmlns:p14="http://schemas.microsoft.com/office/powerpoint/2010/main" val="20692577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from these survival curves from the prespecified exploratory analysis, PFS was significantly improved in all groups, including all patients, those with BRCA mutation, and those without a BRCA mutation. </a:t>
            </a:r>
          </a:p>
          <a:p>
            <a:endParaRPr lang="en-US" dirty="0"/>
          </a:p>
          <a:p>
            <a:r>
              <a:rPr lang="en-US" dirty="0"/>
              <a:t>As you will continue to see, the hazard ratios are particularly impressive in the BRCA mutated patients. </a:t>
            </a:r>
          </a:p>
        </p:txBody>
      </p:sp>
      <p:sp>
        <p:nvSpPr>
          <p:cNvPr id="4" name="Slide Number Placeholder 3"/>
          <p:cNvSpPr>
            <a:spLocks noGrp="1"/>
          </p:cNvSpPr>
          <p:nvPr>
            <p:ph type="sldNum" sz="quarter" idx="5"/>
          </p:nvPr>
        </p:nvSpPr>
        <p:spPr/>
        <p:txBody>
          <a:bodyPr/>
          <a:lstStyle/>
          <a:p>
            <a:fld id="{B3A96171-A15F-AF4E-B7C5-E1453CAAF64D}" type="slidenum">
              <a:rPr lang="en-US" smtClean="0"/>
              <a:t>70</a:t>
            </a:fld>
            <a:endParaRPr lang="en-US" dirty="0"/>
          </a:p>
        </p:txBody>
      </p:sp>
    </p:spTree>
    <p:extLst>
      <p:ext uri="{BB962C8B-B14F-4D97-AF65-F5344CB8AC3E}">
        <p14:creationId xmlns:p14="http://schemas.microsoft.com/office/powerpoint/2010/main" val="19068606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impressive and significant hazard ratios for progression free survival, there was no difference in overall survival seen in any group.</a:t>
            </a:r>
          </a:p>
          <a:p>
            <a:endParaRPr lang="en-US" dirty="0"/>
          </a:p>
          <a:p>
            <a:r>
              <a:rPr lang="en-US" dirty="0"/>
              <a:t>While when glancing at these survival curves there may appear to be an apparent advantage in OS for patients randomized to </a:t>
            </a:r>
            <a:r>
              <a:rPr lang="en-US" dirty="0" err="1"/>
              <a:t>olaparib</a:t>
            </a:r>
            <a:r>
              <a:rPr lang="en-US" dirty="0"/>
              <a:t> maintenance monotherapy vs placebo in the total study population the threshold did not meet the defined threshold for statistical significance (p &lt;0.0095) (HR 0.73, 95% CI 0.55‒0.95; nominal P = 0.02138; Fig. 2a).</a:t>
            </a:r>
          </a:p>
        </p:txBody>
      </p:sp>
      <p:sp>
        <p:nvSpPr>
          <p:cNvPr id="4" name="Slide Number Placeholder 3"/>
          <p:cNvSpPr>
            <a:spLocks noGrp="1"/>
          </p:cNvSpPr>
          <p:nvPr>
            <p:ph type="sldNum" sz="quarter" idx="5"/>
          </p:nvPr>
        </p:nvSpPr>
        <p:spPr/>
        <p:txBody>
          <a:bodyPr/>
          <a:lstStyle/>
          <a:p>
            <a:fld id="{B3A96171-A15F-AF4E-B7C5-E1453CAAF64D}" type="slidenum">
              <a:rPr lang="en-US" smtClean="0"/>
              <a:t>71</a:t>
            </a:fld>
            <a:endParaRPr lang="en-US" dirty="0"/>
          </a:p>
        </p:txBody>
      </p:sp>
    </p:spTree>
    <p:extLst>
      <p:ext uri="{BB962C8B-B14F-4D97-AF65-F5344CB8AC3E}">
        <p14:creationId xmlns:p14="http://schemas.microsoft.com/office/powerpoint/2010/main" val="42027058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SOLO2 was a subsequent trial investigating Olaparib maintenance but with the objective to confirm the findings of Study 19 in a more defined patient population. </a:t>
            </a:r>
          </a:p>
          <a:p>
            <a:endParaRPr lang="en-US" dirty="0"/>
          </a:p>
          <a:p>
            <a:r>
              <a:rPr lang="en-US" dirty="0"/>
              <a:t>Patients with platinum sensitive recurrence of a high grade serous or endometroid ovarian cancer and CR or PR to most recent line were allowed to enroll if they had a germline or somatic BRCA mutation although all the patients enrolled ultimately had germline mutations. </a:t>
            </a:r>
          </a:p>
          <a:p>
            <a:endParaRPr lang="en-US" dirty="0"/>
          </a:p>
          <a:p>
            <a:r>
              <a:rPr lang="en-US" dirty="0"/>
              <a:t>Patients were required to have had at least 2 prior lines although more lines were allowed.</a:t>
            </a:r>
          </a:p>
          <a:p>
            <a:endParaRPr lang="en-US" dirty="0"/>
          </a:p>
          <a:p>
            <a:r>
              <a:rPr lang="en-US" dirty="0"/>
              <a:t>Like all of these maintenance studies, the study was powered to a primary endpoint of progression free survival. </a:t>
            </a:r>
          </a:p>
          <a:p>
            <a:endParaRPr lang="en-US" dirty="0"/>
          </a:p>
          <a:p>
            <a:r>
              <a:rPr lang="en-US" dirty="0"/>
              <a:t>Finally, there was no defined time endpoint.</a:t>
            </a:r>
          </a:p>
          <a:p>
            <a:endParaRPr lang="en-US" dirty="0"/>
          </a:p>
          <a:p>
            <a:r>
              <a:rPr lang="en-US" dirty="0"/>
              <a:t>60 % PFI &gt; 12 months</a:t>
            </a:r>
          </a:p>
          <a:p>
            <a:endParaRPr lang="en-US" dirty="0"/>
          </a:p>
          <a:p>
            <a:r>
              <a:rPr lang="en-US" dirty="0"/>
              <a:t>No defined endpoint other than intolerance or progression. No prescribed time</a:t>
            </a:r>
          </a:p>
        </p:txBody>
      </p:sp>
      <p:sp>
        <p:nvSpPr>
          <p:cNvPr id="4" name="Slide Number Placeholder 3"/>
          <p:cNvSpPr>
            <a:spLocks noGrp="1"/>
          </p:cNvSpPr>
          <p:nvPr>
            <p:ph type="sldNum" sz="quarter" idx="5"/>
          </p:nvPr>
        </p:nvSpPr>
        <p:spPr/>
        <p:txBody>
          <a:bodyPr/>
          <a:lstStyle/>
          <a:p>
            <a:fld id="{B3A96171-A15F-AF4E-B7C5-E1453CAAF64D}" type="slidenum">
              <a:rPr lang="en-US" smtClean="0"/>
              <a:t>72</a:t>
            </a:fld>
            <a:endParaRPr lang="en-US" dirty="0"/>
          </a:p>
        </p:txBody>
      </p:sp>
    </p:spTree>
    <p:extLst>
      <p:ext uri="{BB962C8B-B14F-4D97-AF65-F5344CB8AC3E}">
        <p14:creationId xmlns:p14="http://schemas.microsoft.com/office/powerpoint/2010/main" val="29582310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Kaplan-Meier curve for progression free survival with Olaparib group in red and placebo in blue. With an absolute difference in PFS of 14 months and HR this is certainly statistically significant and outside of overall survival data, clinically significant.  </a:t>
            </a:r>
          </a:p>
        </p:txBody>
      </p:sp>
      <p:sp>
        <p:nvSpPr>
          <p:cNvPr id="4" name="Slide Number Placeholder 3"/>
          <p:cNvSpPr>
            <a:spLocks noGrp="1"/>
          </p:cNvSpPr>
          <p:nvPr>
            <p:ph type="sldNum" sz="quarter" idx="5"/>
          </p:nvPr>
        </p:nvSpPr>
        <p:spPr/>
        <p:txBody>
          <a:bodyPr/>
          <a:lstStyle/>
          <a:p>
            <a:fld id="{B3A96171-A15F-AF4E-B7C5-E1453CAAF64D}" type="slidenum">
              <a:rPr lang="en-US" smtClean="0"/>
              <a:t>73</a:t>
            </a:fld>
            <a:endParaRPr lang="en-US" dirty="0"/>
          </a:p>
        </p:txBody>
      </p:sp>
    </p:spTree>
    <p:extLst>
      <p:ext uri="{BB962C8B-B14F-4D97-AF65-F5344CB8AC3E}">
        <p14:creationId xmlns:p14="http://schemas.microsoft.com/office/powerpoint/2010/main" val="32478142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Yet, when overall survival data was analyzed, while there is a trend towards improved OS in the Olaparib arm with an absolute difference of 12.9 months, this was not statistically significant. </a:t>
            </a:r>
          </a:p>
          <a:p>
            <a:endParaRPr lang="en-US" dirty="0"/>
          </a:p>
          <a:p>
            <a:r>
              <a:rPr lang="en-US" dirty="0"/>
              <a:t>Of course, the investigators did anticipate significant subsequent use of PARP and planned a prespecified exploratory analysis. </a:t>
            </a:r>
          </a:p>
        </p:txBody>
      </p:sp>
      <p:sp>
        <p:nvSpPr>
          <p:cNvPr id="4" name="Slide Number Placeholder 3"/>
          <p:cNvSpPr>
            <a:spLocks noGrp="1"/>
          </p:cNvSpPr>
          <p:nvPr>
            <p:ph type="sldNum" sz="quarter" idx="5"/>
          </p:nvPr>
        </p:nvSpPr>
        <p:spPr/>
        <p:txBody>
          <a:bodyPr/>
          <a:lstStyle/>
          <a:p>
            <a:fld id="{B3A96171-A15F-AF4E-B7C5-E1453CAAF64D}" type="slidenum">
              <a:rPr lang="en-US" smtClean="0"/>
              <a:t>74</a:t>
            </a:fld>
            <a:endParaRPr lang="en-US" dirty="0"/>
          </a:p>
        </p:txBody>
      </p:sp>
    </p:spTree>
    <p:extLst>
      <p:ext uri="{BB962C8B-B14F-4D97-AF65-F5344CB8AC3E}">
        <p14:creationId xmlns:p14="http://schemas.microsoft.com/office/powerpoint/2010/main" val="32963470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38 % of patients in the placebo group and 10 % in the Olaparib received subsequent </a:t>
            </a:r>
            <a:r>
              <a:rPr lang="en-US" dirty="0" err="1"/>
              <a:t>parp</a:t>
            </a:r>
            <a:r>
              <a:rPr lang="en-US" dirty="0"/>
              <a:t> therapy.</a:t>
            </a:r>
          </a:p>
          <a:p>
            <a:endParaRPr lang="en-US" dirty="0"/>
          </a:p>
          <a:p>
            <a:r>
              <a:rPr lang="en-US" dirty="0"/>
              <a:t>A </a:t>
            </a:r>
            <a:r>
              <a:rPr lang="en-US" dirty="0" err="1"/>
              <a:t>recensoring</a:t>
            </a:r>
            <a:r>
              <a:rPr lang="en-US" dirty="0"/>
              <a:t> algorithm was applied to the placebo group to account for this. </a:t>
            </a:r>
          </a:p>
          <a:p>
            <a:endParaRPr lang="en-US" dirty="0"/>
          </a:p>
          <a:p>
            <a:r>
              <a:rPr lang="en-US" dirty="0"/>
              <a:t>Here, the OS survival curves are significant different with an absolute difference of 16.3 months and a HR 0.56.</a:t>
            </a:r>
          </a:p>
          <a:p>
            <a:endParaRPr lang="en-US" dirty="0"/>
          </a:p>
          <a:p>
            <a:r>
              <a:rPr lang="en-US" dirty="0"/>
              <a:t>However, it is important to remember the study was not powered to OS as a primary endpoint and that this data is from an exploratory analysis.</a:t>
            </a:r>
          </a:p>
        </p:txBody>
      </p:sp>
      <p:sp>
        <p:nvSpPr>
          <p:cNvPr id="4" name="Slide Number Placeholder 3"/>
          <p:cNvSpPr>
            <a:spLocks noGrp="1"/>
          </p:cNvSpPr>
          <p:nvPr>
            <p:ph type="sldNum" sz="quarter" idx="5"/>
          </p:nvPr>
        </p:nvSpPr>
        <p:spPr/>
        <p:txBody>
          <a:bodyPr/>
          <a:lstStyle/>
          <a:p>
            <a:fld id="{B3A96171-A15F-AF4E-B7C5-E1453CAAF64D}" type="slidenum">
              <a:rPr lang="en-US" smtClean="0"/>
              <a:t>75</a:t>
            </a:fld>
            <a:endParaRPr lang="en-US" dirty="0"/>
          </a:p>
        </p:txBody>
      </p:sp>
    </p:spTree>
    <p:extLst>
      <p:ext uri="{BB962C8B-B14F-4D97-AF65-F5344CB8AC3E}">
        <p14:creationId xmlns:p14="http://schemas.microsoft.com/office/powerpoint/2010/main" val="2404550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7: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confirming the findings of Study19, another important finding from SOLO2 was the increased risk of MDS/AML. </a:t>
            </a:r>
          </a:p>
          <a:p>
            <a:endParaRPr lang="en-US" dirty="0"/>
          </a:p>
          <a:p>
            <a:r>
              <a:rPr lang="en-US" dirty="0"/>
              <a:t>You can see that twice as many patients in the Olaparib arm developed MDS or AML as compared to the placebo arm. </a:t>
            </a:r>
          </a:p>
          <a:p>
            <a:endParaRPr lang="en-US" dirty="0"/>
          </a:p>
          <a:p>
            <a:r>
              <a:rPr lang="en-US" dirty="0"/>
              <a:t>Interestingly however, time from randomization to onset was twice as long in the Olaparib versus placebo arm. </a:t>
            </a:r>
          </a:p>
          <a:p>
            <a:endParaRPr lang="en-US" dirty="0"/>
          </a:p>
          <a:p>
            <a:r>
              <a:rPr lang="en-US" dirty="0"/>
              <a:t>In patients who developed MDS/AML on </a:t>
            </a:r>
            <a:r>
              <a:rPr lang="en-US" dirty="0" err="1"/>
              <a:t>olaparib</a:t>
            </a:r>
            <a:r>
              <a:rPr lang="en-US" dirty="0"/>
              <a:t>, median number of prior lines was 2. </a:t>
            </a:r>
          </a:p>
          <a:p>
            <a:endParaRPr lang="en-US" dirty="0"/>
          </a:p>
          <a:p>
            <a:r>
              <a:rPr lang="en-US" dirty="0"/>
              <a:t>In patients who developed MDS/AML on placebo, median number of lines was 2.5. </a:t>
            </a:r>
          </a:p>
          <a:p>
            <a:endParaRPr lang="en-US" dirty="0"/>
          </a:p>
          <a:p>
            <a:r>
              <a:rPr lang="en-US" dirty="0"/>
              <a:t>Safety follow-up period was defined as 30 days from last dose of study treatment. </a:t>
            </a:r>
          </a:p>
          <a:p>
            <a:endParaRPr lang="en-US" dirty="0"/>
          </a:p>
          <a:p>
            <a:r>
              <a:rPr lang="en-US" dirty="0"/>
              <a:t>22 % patient of patients were on Olaparib for at least 5 years. </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76</a:t>
            </a:fld>
            <a:endParaRPr lang="en-US" dirty="0"/>
          </a:p>
        </p:txBody>
      </p:sp>
    </p:spTree>
    <p:extLst>
      <p:ext uri="{BB962C8B-B14F-4D97-AF65-F5344CB8AC3E}">
        <p14:creationId xmlns:p14="http://schemas.microsoft.com/office/powerpoint/2010/main" val="22363239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representation of the information on the previous slide in the form of a swimmer plot. </a:t>
            </a:r>
          </a:p>
          <a:p>
            <a:endParaRPr lang="en-US" dirty="0"/>
          </a:p>
          <a:p>
            <a:r>
              <a:rPr lang="en-US" dirty="0"/>
              <a:t>You can see that those who developed MDS/AML in the Olaparib arm did so after significantly longer time since randomization whereas all in the placebo arm were after safety follow-up period.  The investigators did not provide any hypothesis for this trend upon reviewing this data. </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77</a:t>
            </a:fld>
            <a:endParaRPr lang="en-US" dirty="0"/>
          </a:p>
        </p:txBody>
      </p:sp>
    </p:spTree>
    <p:extLst>
      <p:ext uri="{BB962C8B-B14F-4D97-AF65-F5344CB8AC3E}">
        <p14:creationId xmlns:p14="http://schemas.microsoft.com/office/powerpoint/2010/main" val="775857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NOVA. </a:t>
            </a:r>
          </a:p>
          <a:p>
            <a:endParaRPr lang="en-US" dirty="0"/>
          </a:p>
          <a:p>
            <a:r>
              <a:rPr lang="en-US" dirty="0"/>
              <a:t>This study has a similar design to SOLO2 except it enrolled all platinum sensitive patients with CR or PR to most recent line </a:t>
            </a:r>
            <a:r>
              <a:rPr lang="en-US" dirty="0" err="1"/>
              <a:t>agonstic</a:t>
            </a:r>
            <a:r>
              <a:rPr lang="en-US" dirty="0"/>
              <a:t> to germline or somatic testing to understand application of </a:t>
            </a:r>
            <a:r>
              <a:rPr lang="en-US" dirty="0" err="1"/>
              <a:t>parp</a:t>
            </a:r>
            <a:r>
              <a:rPr lang="en-US" dirty="0"/>
              <a:t> in the broadest group of recurrent ovarian cancer patients. </a:t>
            </a:r>
          </a:p>
          <a:p>
            <a:endParaRPr lang="en-US" dirty="0"/>
          </a:p>
          <a:p>
            <a:r>
              <a:rPr lang="en-US" dirty="0"/>
              <a:t>Similarly, it was powered to a primary endpoint of PFS. </a:t>
            </a:r>
          </a:p>
        </p:txBody>
      </p:sp>
      <p:sp>
        <p:nvSpPr>
          <p:cNvPr id="4" name="Slide Number Placeholder 3"/>
          <p:cNvSpPr>
            <a:spLocks noGrp="1"/>
          </p:cNvSpPr>
          <p:nvPr>
            <p:ph type="sldNum" sz="quarter" idx="5"/>
          </p:nvPr>
        </p:nvSpPr>
        <p:spPr/>
        <p:txBody>
          <a:bodyPr/>
          <a:lstStyle/>
          <a:p>
            <a:fld id="{B3A96171-A15F-AF4E-B7C5-E1453CAAF64D}" type="slidenum">
              <a:rPr lang="en-US" smtClean="0"/>
              <a:t>78</a:t>
            </a:fld>
            <a:endParaRPr lang="en-US" dirty="0"/>
          </a:p>
        </p:txBody>
      </p:sp>
    </p:spTree>
    <p:extLst>
      <p:ext uri="{BB962C8B-B14F-4D97-AF65-F5344CB8AC3E}">
        <p14:creationId xmlns:p14="http://schemas.microsoft.com/office/powerpoint/2010/main" val="16173804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Investigators enrolled independent cohorts on basis of presence of absence of germline BRCA mutation, and both cohorts were then randomized 2:1 niraparib vs placebo.</a:t>
            </a:r>
          </a:p>
          <a:p>
            <a:endParaRPr lang="en-US" dirty="0"/>
          </a:p>
          <a:p>
            <a:r>
              <a:rPr lang="en-US" dirty="0"/>
              <a:t>There stratified based on platinum free interval, CR or PR to most recent line, and prior bevacizumab. </a:t>
            </a:r>
          </a:p>
          <a:p>
            <a:endParaRPr lang="en-US" dirty="0"/>
          </a:p>
          <a:p>
            <a:r>
              <a:rPr lang="en-US" dirty="0"/>
              <a:t>I think it is important to mention this was a heavily pretreated population with greater than 50 % of germline BRCA patients having had 3+ prior lines and 30 % of non germline BRCA patients having at least 3+ lines as well. </a:t>
            </a:r>
          </a:p>
          <a:p>
            <a:endParaRPr lang="en-US" dirty="0"/>
          </a:p>
          <a:p>
            <a:r>
              <a:rPr lang="en-US" dirty="0"/>
              <a:t> In addition, 60 % of patients had a platinum free interval &gt; 12 months prior to most recent recurrence. </a:t>
            </a:r>
          </a:p>
          <a:p>
            <a:endParaRPr lang="en-US" dirty="0"/>
          </a:p>
          <a:p>
            <a:r>
              <a:rPr lang="en-US" dirty="0"/>
              <a:t>~ 40 % of patients had PFI 6-12 months vs ~ 60 % of patients PFI &gt; 12 months</a:t>
            </a:r>
          </a:p>
          <a:p>
            <a:endParaRPr lang="en-US" dirty="0"/>
          </a:p>
          <a:p>
            <a:r>
              <a:rPr lang="en-US" dirty="0"/>
              <a:t>Fairly heavily pretreated but more than half “very” platinum sensitive </a:t>
            </a:r>
          </a:p>
        </p:txBody>
      </p:sp>
      <p:sp>
        <p:nvSpPr>
          <p:cNvPr id="4" name="Slide Number Placeholder 3"/>
          <p:cNvSpPr>
            <a:spLocks noGrp="1"/>
          </p:cNvSpPr>
          <p:nvPr>
            <p:ph type="sldNum" sz="quarter" idx="5"/>
          </p:nvPr>
        </p:nvSpPr>
        <p:spPr/>
        <p:txBody>
          <a:bodyPr/>
          <a:lstStyle/>
          <a:p>
            <a:fld id="{B3A96171-A15F-AF4E-B7C5-E1453CAAF64D}" type="slidenum">
              <a:rPr lang="en-US" smtClean="0"/>
              <a:t>79</a:t>
            </a:fld>
            <a:endParaRPr lang="en-US" dirty="0"/>
          </a:p>
        </p:txBody>
      </p:sp>
    </p:spTree>
    <p:extLst>
      <p:ext uri="{BB962C8B-B14F-4D97-AF65-F5344CB8AC3E}">
        <p14:creationId xmlns:p14="http://schemas.microsoft.com/office/powerpoint/2010/main" val="3386508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from this schema presented at the recent SGO meeting that there were 3 primary efficacy groups, </a:t>
            </a:r>
            <a:r>
              <a:rPr lang="en-US" dirty="0" err="1"/>
              <a:t>germlineBRCA</a:t>
            </a:r>
            <a:r>
              <a:rPr lang="en-US" dirty="0"/>
              <a:t>, </a:t>
            </a:r>
            <a:r>
              <a:rPr lang="en-US" dirty="0" err="1"/>
              <a:t>nongermline</a:t>
            </a:r>
            <a:r>
              <a:rPr lang="en-US" dirty="0"/>
              <a:t> BRCA, and </a:t>
            </a:r>
            <a:r>
              <a:rPr lang="en-US" dirty="0" err="1"/>
              <a:t>nongermline</a:t>
            </a:r>
            <a:r>
              <a:rPr lang="en-US" dirty="0"/>
              <a:t> BRCA HRD as well as an exploratory group composed of non-germline HR proficient patients. </a:t>
            </a:r>
          </a:p>
          <a:p>
            <a:endParaRPr lang="en-US" dirty="0"/>
          </a:p>
          <a:p>
            <a:r>
              <a:rPr lang="en-US" dirty="0"/>
              <a:t>Echoing the findings from the preceding studies, all groups showed a significant improvement in progression free survival, with the most dramatic hazard ratios seen with the germline BRCA group.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Unique to NOVA is the non germline patients also noted to be homologous recombination proficient. While included on Study 19, it was not a defined population. While HR was technically statistically significant, the absolute difference in PFS was 3 months. </a:t>
            </a:r>
          </a:p>
          <a:p>
            <a:endParaRPr lang="en-US" dirty="0"/>
          </a:p>
          <a:p>
            <a:r>
              <a:rPr lang="en-US" dirty="0"/>
              <a:t>Germline BRCA group with PFS 21 vs 5.5 months and HR 0.27 (95 % CI 0.17-0.41, p &lt; 0.001)</a:t>
            </a:r>
          </a:p>
          <a:p>
            <a:endParaRPr lang="en-US" dirty="0"/>
          </a:p>
          <a:p>
            <a:r>
              <a:rPr lang="en-US" dirty="0"/>
              <a:t>Non germline BRCA group with PFS 9.3 c 3.9 months HR 0.45 (95 % CI 0.24 – 0.59, p &lt; 0.001)</a:t>
            </a:r>
          </a:p>
          <a:p>
            <a:endParaRPr lang="en-US" dirty="0"/>
          </a:p>
          <a:p>
            <a:r>
              <a:rPr lang="en-US" dirty="0"/>
              <a:t>Non germline BRCA/HRD group with PFS 12.9 vs 3.6 months HR </a:t>
            </a:r>
            <a:r>
              <a:rPr lang="en-US" dirty="0" err="1"/>
              <a:t>HR</a:t>
            </a:r>
            <a:r>
              <a:rPr lang="en-US" dirty="0"/>
              <a:t> 0.38 95 % CI 0.23 – 0.63, p &lt; 0.001</a:t>
            </a:r>
          </a:p>
          <a:p>
            <a:endParaRPr lang="en-US" dirty="0"/>
          </a:p>
          <a:p>
            <a:r>
              <a:rPr lang="en-US" dirty="0"/>
              <a:t>Non germline BRCA/HPR group PFS 6.9 vs 3.8 months HR 0.58 (95 % CI 0.36 – 0.95 months, p = 0.02). So this final exploratory group showed a PFS difference of roughly 3 months. </a:t>
            </a:r>
          </a:p>
          <a:p>
            <a:endParaRPr lang="en-US" dirty="0"/>
          </a:p>
          <a:p>
            <a:r>
              <a:rPr lang="en-US" dirty="0"/>
              <a:t>Here we see similarly impressive hazard ratios as compared to SOLO2 especially for the germline BRCA and HRD groups. </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80</a:t>
            </a:fld>
            <a:endParaRPr lang="en-US" dirty="0"/>
          </a:p>
        </p:txBody>
      </p:sp>
    </p:spTree>
    <p:extLst>
      <p:ext uri="{BB962C8B-B14F-4D97-AF65-F5344CB8AC3E}">
        <p14:creationId xmlns:p14="http://schemas.microsoft.com/office/powerpoint/2010/main" val="22110956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survival was not significantly different between maintenance and placebo arm in either the germline or non germline cohorts in keeping with findings in other studies.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81</a:t>
            </a:fld>
            <a:endParaRPr lang="en-US" dirty="0"/>
          </a:p>
        </p:txBody>
      </p:sp>
    </p:spTree>
    <p:extLst>
      <p:ext uri="{BB962C8B-B14F-4D97-AF65-F5344CB8AC3E}">
        <p14:creationId xmlns:p14="http://schemas.microsoft.com/office/powerpoint/2010/main" val="14969315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another representation of overall survival from NOVA including primary and exploratory efficacy groups. </a:t>
            </a:r>
          </a:p>
          <a:p>
            <a:endParaRPr lang="en-US" dirty="0"/>
          </a:p>
          <a:p>
            <a:r>
              <a:rPr lang="en-US" dirty="0"/>
              <a:t>Again, while underpowered for OS, there was no difference in overall survival in any subgroup despite the often remarkable differences in PFS. </a:t>
            </a:r>
          </a:p>
        </p:txBody>
      </p:sp>
      <p:sp>
        <p:nvSpPr>
          <p:cNvPr id="4" name="Slide Number Placeholder 3"/>
          <p:cNvSpPr>
            <a:spLocks noGrp="1"/>
          </p:cNvSpPr>
          <p:nvPr>
            <p:ph type="sldNum" sz="quarter" idx="5"/>
          </p:nvPr>
        </p:nvSpPr>
        <p:spPr/>
        <p:txBody>
          <a:bodyPr/>
          <a:lstStyle/>
          <a:p>
            <a:fld id="{B3A96171-A15F-AF4E-B7C5-E1453CAAF64D}" type="slidenum">
              <a:rPr lang="en-US" smtClean="0"/>
              <a:t>82</a:t>
            </a:fld>
            <a:endParaRPr lang="en-US" dirty="0"/>
          </a:p>
        </p:txBody>
      </p:sp>
    </p:spTree>
    <p:extLst>
      <p:ext uri="{BB962C8B-B14F-4D97-AF65-F5344CB8AC3E}">
        <p14:creationId xmlns:p14="http://schemas.microsoft.com/office/powerpoint/2010/main" val="267108629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risk of developing MDS or AML and it is in keeping with findings from SOLO2. </a:t>
            </a:r>
          </a:p>
          <a:p>
            <a:endParaRPr lang="en-US" dirty="0"/>
          </a:p>
          <a:p>
            <a:r>
              <a:rPr lang="en-US" dirty="0"/>
              <a:t>While numbers are too small to determine statistical significance, overall the risk of MDS/AML without PARP in the overall population seems to be about 2 %. </a:t>
            </a:r>
          </a:p>
          <a:p>
            <a:endParaRPr lang="en-US" dirty="0"/>
          </a:p>
          <a:p>
            <a:r>
              <a:rPr lang="en-US" dirty="0"/>
              <a:t>The germline BRCA cohort had &gt; 7 % risk of developing compared to 3 % BRCA cohort who received placebo. Compared to 1.7 % and 0.9 % in the non germline BRCA group. </a:t>
            </a:r>
          </a:p>
        </p:txBody>
      </p:sp>
      <p:sp>
        <p:nvSpPr>
          <p:cNvPr id="4" name="Slide Number Placeholder 3"/>
          <p:cNvSpPr>
            <a:spLocks noGrp="1"/>
          </p:cNvSpPr>
          <p:nvPr>
            <p:ph type="sldNum" sz="quarter" idx="5"/>
          </p:nvPr>
        </p:nvSpPr>
        <p:spPr/>
        <p:txBody>
          <a:bodyPr/>
          <a:lstStyle/>
          <a:p>
            <a:fld id="{B3A96171-A15F-AF4E-B7C5-E1453CAAF64D}" type="slidenum">
              <a:rPr lang="en-US" smtClean="0"/>
              <a:t>83</a:t>
            </a:fld>
            <a:endParaRPr lang="en-US" dirty="0"/>
          </a:p>
        </p:txBody>
      </p:sp>
    </p:spTree>
    <p:extLst>
      <p:ext uri="{BB962C8B-B14F-4D97-AF65-F5344CB8AC3E}">
        <p14:creationId xmlns:p14="http://schemas.microsoft.com/office/powerpoint/2010/main" val="36072051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briefly mention the other trial for </a:t>
            </a:r>
            <a:r>
              <a:rPr lang="en-US" dirty="0" err="1"/>
              <a:t>parp</a:t>
            </a:r>
            <a:r>
              <a:rPr lang="en-US" dirty="0"/>
              <a:t> maintenance therapy in the recurrent setting, this is overall survival data for ARIEL3 presented last year. </a:t>
            </a:r>
          </a:p>
          <a:p>
            <a:endParaRPr lang="en-US" dirty="0"/>
          </a:p>
          <a:p>
            <a:r>
              <a:rPr lang="en-US" dirty="0"/>
              <a:t>In keeping with prior studies, while PFS was significant, there was no difference in OS in the intention to treat, BRCA mutated, or HRD populations. </a:t>
            </a:r>
          </a:p>
          <a:p>
            <a:endParaRPr lang="en-US" dirty="0"/>
          </a:p>
          <a:p>
            <a:r>
              <a:rPr lang="en-US" dirty="0"/>
              <a:t>The boxed areas demonstrate OS in the BRCA, HRD, and intention to treat population. </a:t>
            </a:r>
          </a:p>
          <a:p>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84</a:t>
            </a:fld>
            <a:endParaRPr lang="en-US" dirty="0"/>
          </a:p>
        </p:txBody>
      </p:sp>
    </p:spTree>
    <p:extLst>
      <p:ext uri="{BB962C8B-B14F-4D97-AF65-F5344CB8AC3E}">
        <p14:creationId xmlns:p14="http://schemas.microsoft.com/office/powerpoint/2010/main" val="8622558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NCCN distill this into guidelines for practice use. </a:t>
            </a:r>
          </a:p>
          <a:p>
            <a:endParaRPr lang="en-US" dirty="0"/>
          </a:p>
          <a:p>
            <a:r>
              <a:rPr lang="en-US" dirty="0"/>
              <a:t>Here you can see the statement from the most recent guidelines. </a:t>
            </a:r>
          </a:p>
          <a:p>
            <a:endParaRPr lang="en-US" dirty="0"/>
          </a:p>
          <a:p>
            <a:r>
              <a:rPr lang="en-US" dirty="0"/>
              <a:t>We can consider Olaparib in any patient and is the preferred therapy in BRCA mutated patients whereas niraparib and rucaparib are recommended only for those with suspected BRCA mutations. </a:t>
            </a:r>
          </a:p>
          <a:p>
            <a:endParaRPr lang="en-US" dirty="0"/>
          </a:p>
          <a:p>
            <a:r>
              <a:rPr lang="en-US" dirty="0"/>
              <a:t>I do think the note about limiting duration of therapy to 24 months is important. While none of the four reviewed trials defined an upper limit of duration, we see particularly with SOLO2 there may be a link between duration of drug exposure and risk of MDS and ML. </a:t>
            </a:r>
          </a:p>
        </p:txBody>
      </p:sp>
      <p:sp>
        <p:nvSpPr>
          <p:cNvPr id="4" name="Slide Number Placeholder 3"/>
          <p:cNvSpPr>
            <a:spLocks noGrp="1"/>
          </p:cNvSpPr>
          <p:nvPr>
            <p:ph type="sldNum" sz="quarter" idx="5"/>
          </p:nvPr>
        </p:nvSpPr>
        <p:spPr/>
        <p:txBody>
          <a:bodyPr/>
          <a:lstStyle/>
          <a:p>
            <a:fld id="{B3A96171-A15F-AF4E-B7C5-E1453CAAF64D}" type="slidenum">
              <a:rPr lang="en-US" smtClean="0"/>
              <a:t>85</a:t>
            </a:fld>
            <a:endParaRPr lang="en-US" dirty="0"/>
          </a:p>
        </p:txBody>
      </p:sp>
    </p:spTree>
    <p:extLst>
      <p:ext uri="{BB962C8B-B14F-4D97-AF65-F5344CB8AC3E}">
        <p14:creationId xmlns:p14="http://schemas.microsoft.com/office/powerpoint/2010/main" val="2038599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8: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wanted to highlight that NCCN recommendations are not perfectly in line with recent FDA approvals., and I did want to put these approvals in the context of each study. </a:t>
            </a:r>
          </a:p>
          <a:p>
            <a:endParaRPr lang="en-US" dirty="0"/>
          </a:p>
          <a:p>
            <a:r>
              <a:rPr lang="en-US" dirty="0"/>
              <a:t>For Olaparib, Study 19 did not address the role in HRD and SOLO2 enrolled only BRCA germline or somatic patients (although all were germline). While NCCN recommends consideration of Olaparib agnostic to BRCA status, it does not have FDA approval for this indication based on the available data in the recurrent setting. </a:t>
            </a:r>
          </a:p>
          <a:p>
            <a:endParaRPr lang="en-US" dirty="0"/>
          </a:p>
          <a:p>
            <a:r>
              <a:rPr lang="en-US" dirty="0"/>
              <a:t>Neither NOVA nor ARIEL improvement in OS however PFS was statistically significant in all arms. Yet, when we consider NOVA with an absolutely difference of 16 months in the germline BRCA arm versus 3 in the </a:t>
            </a:r>
            <a:r>
              <a:rPr lang="en-US" dirty="0" err="1"/>
              <a:t>nongermline</a:t>
            </a:r>
            <a:r>
              <a:rPr lang="en-US" dirty="0"/>
              <a:t>/HRP arm, these recommendations do make sense.</a:t>
            </a:r>
          </a:p>
          <a:p>
            <a:endParaRPr lang="en-US" dirty="0"/>
          </a:p>
          <a:p>
            <a:r>
              <a:rPr lang="en-US" dirty="0"/>
              <a:t>I also want to highlight that the asterisk represent recent approval withdrawals all within the last year.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86</a:t>
            </a:fld>
            <a:endParaRPr lang="en-US" dirty="0"/>
          </a:p>
        </p:txBody>
      </p:sp>
    </p:spTree>
    <p:extLst>
      <p:ext uri="{BB962C8B-B14F-4D97-AF65-F5344CB8AC3E}">
        <p14:creationId xmlns:p14="http://schemas.microsoft.com/office/powerpoint/2010/main" val="39293450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92</a:t>
            </a:fld>
            <a:endParaRPr lang="en-US" dirty="0"/>
          </a:p>
        </p:txBody>
      </p:sp>
    </p:spTree>
    <p:extLst>
      <p:ext uri="{BB962C8B-B14F-4D97-AF65-F5344CB8AC3E}">
        <p14:creationId xmlns:p14="http://schemas.microsoft.com/office/powerpoint/2010/main" val="17277360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93</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94</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100</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101</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LVSI negative” (0 vessels); “LVSI focal” (&lt;5 vessels); or “LVSI substantial/extensive” (≥5 vessels).</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107</a:t>
            </a:fld>
            <a:endParaRPr lang="en-US" dirty="0"/>
          </a:p>
        </p:txBody>
      </p:sp>
    </p:spTree>
    <p:extLst>
      <p:ext uri="{BB962C8B-B14F-4D97-AF65-F5344CB8AC3E}">
        <p14:creationId xmlns:p14="http://schemas.microsoft.com/office/powerpoint/2010/main" val="35709918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&gt;2mm macro</a:t>
            </a:r>
          </a:p>
        </p:txBody>
      </p:sp>
      <p:sp>
        <p:nvSpPr>
          <p:cNvPr id="4" name="Slide Number Placeholder 3"/>
          <p:cNvSpPr>
            <a:spLocks noGrp="1"/>
          </p:cNvSpPr>
          <p:nvPr>
            <p:ph type="sldNum" sz="quarter" idx="5"/>
          </p:nvPr>
        </p:nvSpPr>
        <p:spPr/>
        <p:txBody>
          <a:bodyPr/>
          <a:lstStyle/>
          <a:p>
            <a:fld id="{B3A96171-A15F-AF4E-B7C5-E1453CAAF64D}" type="slidenum">
              <a:rPr lang="en-US" smtClean="0"/>
              <a:t>110</a:t>
            </a:fld>
            <a:endParaRPr lang="en-US" dirty="0"/>
          </a:p>
        </p:txBody>
      </p:sp>
    </p:spTree>
    <p:extLst>
      <p:ext uri="{BB962C8B-B14F-4D97-AF65-F5344CB8AC3E}">
        <p14:creationId xmlns:p14="http://schemas.microsoft.com/office/powerpoint/2010/main" val="29132467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&gt;2mm macro</a:t>
            </a:r>
          </a:p>
        </p:txBody>
      </p:sp>
      <p:sp>
        <p:nvSpPr>
          <p:cNvPr id="4" name="Slide Number Placeholder 3"/>
          <p:cNvSpPr>
            <a:spLocks noGrp="1"/>
          </p:cNvSpPr>
          <p:nvPr>
            <p:ph type="sldNum" sz="quarter" idx="5"/>
          </p:nvPr>
        </p:nvSpPr>
        <p:spPr/>
        <p:txBody>
          <a:bodyPr/>
          <a:lstStyle/>
          <a:p>
            <a:fld id="{B3A96171-A15F-AF4E-B7C5-E1453CAAF64D}" type="slidenum">
              <a:rPr lang="en-US" smtClean="0"/>
              <a:t>112</a:t>
            </a:fld>
            <a:endParaRPr lang="en-US" dirty="0"/>
          </a:p>
        </p:txBody>
      </p:sp>
    </p:spTree>
    <p:extLst>
      <p:ext uri="{BB962C8B-B14F-4D97-AF65-F5344CB8AC3E}">
        <p14:creationId xmlns:p14="http://schemas.microsoft.com/office/powerpoint/2010/main" val="19596932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&gt;2mm macro</a:t>
            </a:r>
          </a:p>
        </p:txBody>
      </p:sp>
      <p:sp>
        <p:nvSpPr>
          <p:cNvPr id="4" name="Slide Number Placeholder 3"/>
          <p:cNvSpPr>
            <a:spLocks noGrp="1"/>
          </p:cNvSpPr>
          <p:nvPr>
            <p:ph type="sldNum" sz="quarter" idx="5"/>
          </p:nvPr>
        </p:nvSpPr>
        <p:spPr/>
        <p:txBody>
          <a:bodyPr/>
          <a:lstStyle/>
          <a:p>
            <a:fld id="{B3A96171-A15F-AF4E-B7C5-E1453CAAF64D}" type="slidenum">
              <a:rPr lang="en-US" smtClean="0"/>
              <a:t>113</a:t>
            </a:fld>
            <a:endParaRPr lang="en-US" dirty="0"/>
          </a:p>
        </p:txBody>
      </p:sp>
    </p:spTree>
    <p:extLst>
      <p:ext uri="{BB962C8B-B14F-4D97-AF65-F5344CB8AC3E}">
        <p14:creationId xmlns:p14="http://schemas.microsoft.com/office/powerpoint/2010/main" val="3038106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9: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&gt;2mm macro</a:t>
            </a:r>
          </a:p>
        </p:txBody>
      </p:sp>
      <p:sp>
        <p:nvSpPr>
          <p:cNvPr id="4" name="Slide Number Placeholder 3"/>
          <p:cNvSpPr>
            <a:spLocks noGrp="1"/>
          </p:cNvSpPr>
          <p:nvPr>
            <p:ph type="sldNum" sz="quarter" idx="5"/>
          </p:nvPr>
        </p:nvSpPr>
        <p:spPr/>
        <p:txBody>
          <a:bodyPr/>
          <a:lstStyle/>
          <a:p>
            <a:fld id="{B3A96171-A15F-AF4E-B7C5-E1453CAAF64D}" type="slidenum">
              <a:rPr lang="en-US" smtClean="0"/>
              <a:t>114</a:t>
            </a:fld>
            <a:endParaRPr lang="en-US" dirty="0"/>
          </a:p>
        </p:txBody>
      </p:sp>
    </p:spTree>
    <p:extLst>
      <p:ext uri="{BB962C8B-B14F-4D97-AF65-F5344CB8AC3E}">
        <p14:creationId xmlns:p14="http://schemas.microsoft.com/office/powerpoint/2010/main" val="258987469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&gt;2mm macro</a:t>
            </a:r>
          </a:p>
        </p:txBody>
      </p:sp>
      <p:sp>
        <p:nvSpPr>
          <p:cNvPr id="4" name="Slide Number Placeholder 3"/>
          <p:cNvSpPr>
            <a:spLocks noGrp="1"/>
          </p:cNvSpPr>
          <p:nvPr>
            <p:ph type="sldNum" sz="quarter" idx="5"/>
          </p:nvPr>
        </p:nvSpPr>
        <p:spPr/>
        <p:txBody>
          <a:bodyPr/>
          <a:lstStyle/>
          <a:p>
            <a:fld id="{B3A96171-A15F-AF4E-B7C5-E1453CAAF64D}" type="slidenum">
              <a:rPr lang="en-US" smtClean="0"/>
              <a:t>115</a:t>
            </a:fld>
            <a:endParaRPr lang="en-US" dirty="0"/>
          </a:p>
        </p:txBody>
      </p:sp>
    </p:spTree>
    <p:extLst>
      <p:ext uri="{BB962C8B-B14F-4D97-AF65-F5344CB8AC3E}">
        <p14:creationId xmlns:p14="http://schemas.microsoft.com/office/powerpoint/2010/main" val="38751832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Arial" panose="020B0604020202020204" pitchFamily="34" charset="0"/>
              <a:buChar char="•"/>
            </a:pPr>
            <a:r>
              <a:rPr lang="en-US" sz="1200" b="1" kern="0" dirty="0">
                <a:solidFill>
                  <a:srgbClr val="002E51"/>
                </a:solidFill>
              </a:rPr>
              <a:t>Overall survival </a:t>
            </a:r>
            <a:r>
              <a:rPr lang="en-US" sz="1200" kern="0" dirty="0">
                <a:solidFill>
                  <a:srgbClr val="002E51"/>
                </a:solidFill>
              </a:rPr>
              <a:t>at 24 months was 71.3% (95% CI, 64.5 to 77.1) with </a:t>
            </a:r>
            <a:r>
              <a:rPr lang="en-US" sz="1200" kern="0" dirty="0" err="1">
                <a:solidFill>
                  <a:srgbClr val="002E51"/>
                </a:solidFill>
              </a:rPr>
              <a:t>dostarlimab</a:t>
            </a:r>
            <a:r>
              <a:rPr lang="en-US" sz="1200" kern="0" dirty="0">
                <a:solidFill>
                  <a:srgbClr val="002E51"/>
                </a:solidFill>
              </a:rPr>
              <a:t> and 56.0% (95% CI, 48.9 to 62.5) with placebo (hazard ratio for death, 0.64; 95% CI, 0.46 to 0.87). </a:t>
            </a:r>
          </a:p>
          <a:p>
            <a:pPr marL="342900" indent="-342900" algn="l">
              <a:buFont typeface="Arial" panose="020B0604020202020204" pitchFamily="34" charset="0"/>
              <a:buChar char="•"/>
            </a:pPr>
            <a:endParaRPr lang="en-US" sz="1200" kern="0" dirty="0">
              <a:solidFill>
                <a:srgbClr val="002E51"/>
              </a:solidFill>
            </a:endParaRPr>
          </a:p>
          <a:p>
            <a:pPr marL="342900" indent="-342900" algn="l">
              <a:buFont typeface="Arial" panose="020B0604020202020204" pitchFamily="34" charset="0"/>
              <a:buChar char="•"/>
            </a:pPr>
            <a:r>
              <a:rPr lang="en-US" b="0" i="0" dirty="0">
                <a:solidFill>
                  <a:srgbClr val="4D4D4D"/>
                </a:solidFill>
                <a:effectLst/>
                <a:latin typeface="ff-quadraat-web-pro"/>
              </a:rPr>
              <a:t>Among patients with </a:t>
            </a:r>
            <a:r>
              <a:rPr lang="en-US" b="0" i="0" dirty="0" err="1">
                <a:solidFill>
                  <a:srgbClr val="4D4D4D"/>
                </a:solidFill>
                <a:effectLst/>
                <a:latin typeface="ff-quadraat-web-pro"/>
              </a:rPr>
              <a:t>pMMR</a:t>
            </a:r>
            <a:r>
              <a:rPr lang="en-US" b="0" i="0" dirty="0">
                <a:solidFill>
                  <a:srgbClr val="4D4D4D"/>
                </a:solidFill>
                <a:effectLst/>
                <a:latin typeface="ff-quadraat-web-pro"/>
              </a:rPr>
              <a:t>–MSS tumors, a progression-free survival benefit was observed with the </a:t>
            </a:r>
            <a:r>
              <a:rPr lang="en-US" b="0" i="0" dirty="0" err="1">
                <a:solidFill>
                  <a:srgbClr val="4D4D4D"/>
                </a:solidFill>
                <a:effectLst/>
                <a:latin typeface="ff-quadraat-web-pro"/>
              </a:rPr>
              <a:t>dostarlimab</a:t>
            </a:r>
            <a:r>
              <a:rPr lang="en-US" b="0" i="0" dirty="0">
                <a:solidFill>
                  <a:srgbClr val="4D4D4D"/>
                </a:solidFill>
                <a:effectLst/>
                <a:latin typeface="ff-quadraat-web-pro"/>
              </a:rPr>
              <a:t> regimen as compared with the placebo regimen: progression-free survival at 24 months was 28.4% (95% CI, 21.2 to 36.0) in the </a:t>
            </a:r>
            <a:r>
              <a:rPr lang="en-US" b="0" i="0" dirty="0" err="1">
                <a:solidFill>
                  <a:srgbClr val="4D4D4D"/>
                </a:solidFill>
                <a:effectLst/>
                <a:latin typeface="ff-quadraat-web-pro"/>
              </a:rPr>
              <a:t>dostarlimab</a:t>
            </a:r>
            <a:r>
              <a:rPr lang="en-US" b="0" i="0" dirty="0">
                <a:solidFill>
                  <a:srgbClr val="4D4D4D"/>
                </a:solidFill>
                <a:effectLst/>
                <a:latin typeface="ff-quadraat-web-pro"/>
              </a:rPr>
              <a:t> group and 18.8% (95% CI, 12.8 to 25.7) in the placebo group (hazard ratio for disease progression or death, 0.76; 95% CI, 0.59 to 0.98) (</a:t>
            </a:r>
            <a:r>
              <a:rPr lang="en-US" b="1" i="0" u="none" strike="noStrike" dirty="0">
                <a:solidFill>
                  <a:srgbClr val="084E9B"/>
                </a:solidFill>
                <a:effectLst/>
                <a:latin typeface="ff-quadraat-web-pro"/>
                <a:hlinkClick r:id="rId3" tooltip="View full size"/>
              </a:rPr>
              <a:t>Figure 2C</a:t>
            </a:r>
            <a:r>
              <a:rPr lang="en-US" b="0" i="0" dirty="0">
                <a:solidFill>
                  <a:srgbClr val="4D4D4D"/>
                </a:solidFill>
                <a:effectLst/>
                <a:latin typeface="ff-quadraat-web-pro"/>
              </a:rPr>
              <a:t>). Overall survival at 24 months was 67.7% (95% CI, 59.8 to 74.4) in the </a:t>
            </a:r>
            <a:r>
              <a:rPr lang="en-US" b="0" i="0" dirty="0" err="1">
                <a:solidFill>
                  <a:srgbClr val="4D4D4D"/>
                </a:solidFill>
                <a:effectLst/>
                <a:latin typeface="ff-quadraat-web-pro"/>
              </a:rPr>
              <a:t>dostarlimab</a:t>
            </a:r>
            <a:r>
              <a:rPr lang="en-US" b="0" i="0" dirty="0">
                <a:solidFill>
                  <a:srgbClr val="4D4D4D"/>
                </a:solidFill>
                <a:effectLst/>
                <a:latin typeface="ff-quadraat-web-pro"/>
              </a:rPr>
              <a:t> group and 55.1% (95% CI, 46.8 to 62.5) in the placebo group (hazard ratio for death, 0.73; 95% CI, 0.52 to 1.02) (</a:t>
            </a:r>
            <a:r>
              <a:rPr lang="en-US" b="1" i="0" u="none" strike="noStrike" dirty="0">
                <a:solidFill>
                  <a:srgbClr val="084E9B"/>
                </a:solidFill>
                <a:effectLst/>
                <a:latin typeface="ff-quadraat-web-pro"/>
                <a:hlinkClick r:id="rId3" tooltip="View full size"/>
              </a:rPr>
              <a:t>Figure 3C</a:t>
            </a:r>
            <a:r>
              <a:rPr lang="en-US" b="0" i="0" dirty="0">
                <a:solidFill>
                  <a:srgbClr val="4D4D4D"/>
                </a:solidFill>
                <a:effectLst/>
                <a:latin typeface="ff-quadraat-web-pro"/>
              </a:rPr>
              <a:t>).</a:t>
            </a:r>
            <a:endParaRPr lang="en-US" sz="1200" kern="0" dirty="0">
              <a:solidFill>
                <a:srgbClr val="002E51"/>
              </a:solidFill>
            </a:endParaRPr>
          </a:p>
        </p:txBody>
      </p:sp>
      <p:sp>
        <p:nvSpPr>
          <p:cNvPr id="4" name="Slide Number Placeholder 3"/>
          <p:cNvSpPr>
            <a:spLocks noGrp="1"/>
          </p:cNvSpPr>
          <p:nvPr>
            <p:ph type="sldNum" sz="quarter" idx="5"/>
          </p:nvPr>
        </p:nvSpPr>
        <p:spPr/>
        <p:txBody>
          <a:bodyPr/>
          <a:lstStyle/>
          <a:p>
            <a:fld id="{B3A96171-A15F-AF4E-B7C5-E1453CAAF64D}" type="slidenum">
              <a:rPr lang="en-US" smtClean="0"/>
              <a:t>116</a:t>
            </a:fld>
            <a:endParaRPr lang="en-US" dirty="0"/>
          </a:p>
        </p:txBody>
      </p:sp>
    </p:spTree>
    <p:extLst>
      <p:ext uri="{BB962C8B-B14F-4D97-AF65-F5344CB8AC3E}">
        <p14:creationId xmlns:p14="http://schemas.microsoft.com/office/powerpoint/2010/main" val="7511452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Old/2009 staging</a:t>
            </a:r>
          </a:p>
        </p:txBody>
      </p:sp>
      <p:sp>
        <p:nvSpPr>
          <p:cNvPr id="4" name="Slide Number Placeholder 3"/>
          <p:cNvSpPr>
            <a:spLocks noGrp="1"/>
          </p:cNvSpPr>
          <p:nvPr>
            <p:ph type="sldNum" sz="quarter" idx="5"/>
          </p:nvPr>
        </p:nvSpPr>
        <p:spPr/>
        <p:txBody>
          <a:bodyPr/>
          <a:lstStyle/>
          <a:p>
            <a:fld id="{B3A96171-A15F-AF4E-B7C5-E1453CAAF64D}" type="slidenum">
              <a:rPr lang="en-US" smtClean="0"/>
              <a:t>117</a:t>
            </a:fld>
            <a:endParaRPr lang="en-US" dirty="0"/>
          </a:p>
        </p:txBody>
      </p:sp>
    </p:spTree>
    <p:extLst>
      <p:ext uri="{BB962C8B-B14F-4D97-AF65-F5344CB8AC3E}">
        <p14:creationId xmlns:p14="http://schemas.microsoft.com/office/powerpoint/2010/main" val="24024667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&gt;2mm macro</a:t>
            </a:r>
          </a:p>
        </p:txBody>
      </p:sp>
      <p:sp>
        <p:nvSpPr>
          <p:cNvPr id="4" name="Slide Number Placeholder 3"/>
          <p:cNvSpPr>
            <a:spLocks noGrp="1"/>
          </p:cNvSpPr>
          <p:nvPr>
            <p:ph type="sldNum" sz="quarter" idx="5"/>
          </p:nvPr>
        </p:nvSpPr>
        <p:spPr/>
        <p:txBody>
          <a:bodyPr/>
          <a:lstStyle/>
          <a:p>
            <a:fld id="{B3A96171-A15F-AF4E-B7C5-E1453CAAF64D}" type="slidenum">
              <a:rPr lang="en-US" smtClean="0"/>
              <a:t>118</a:t>
            </a:fld>
            <a:endParaRPr lang="en-US" dirty="0"/>
          </a:p>
        </p:txBody>
      </p:sp>
    </p:spTree>
    <p:extLst>
      <p:ext uri="{BB962C8B-B14F-4D97-AF65-F5344CB8AC3E}">
        <p14:creationId xmlns:p14="http://schemas.microsoft.com/office/powerpoint/2010/main" val="2186577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&gt;2mm macro</a:t>
            </a:r>
          </a:p>
        </p:txBody>
      </p:sp>
      <p:sp>
        <p:nvSpPr>
          <p:cNvPr id="4" name="Slide Number Placeholder 3"/>
          <p:cNvSpPr>
            <a:spLocks noGrp="1"/>
          </p:cNvSpPr>
          <p:nvPr>
            <p:ph type="sldNum" sz="quarter" idx="5"/>
          </p:nvPr>
        </p:nvSpPr>
        <p:spPr/>
        <p:txBody>
          <a:bodyPr/>
          <a:lstStyle/>
          <a:p>
            <a:fld id="{B3A96171-A15F-AF4E-B7C5-E1453CAAF64D}" type="slidenum">
              <a:rPr lang="en-US" smtClean="0"/>
              <a:t>119</a:t>
            </a:fld>
            <a:endParaRPr lang="en-US" dirty="0"/>
          </a:p>
        </p:txBody>
      </p:sp>
    </p:spTree>
    <p:extLst>
      <p:ext uri="{BB962C8B-B14F-4D97-AF65-F5344CB8AC3E}">
        <p14:creationId xmlns:p14="http://schemas.microsoft.com/office/powerpoint/2010/main" val="3398282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120</a:t>
            </a:fld>
            <a:endParaRPr lang="en-US" dirty="0"/>
          </a:p>
        </p:txBody>
      </p:sp>
    </p:spTree>
    <p:extLst>
      <p:ext uri="{BB962C8B-B14F-4D97-AF65-F5344CB8AC3E}">
        <p14:creationId xmlns:p14="http://schemas.microsoft.com/office/powerpoint/2010/main" val="32183181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DM1 is microtubule drug</a:t>
            </a:r>
          </a:p>
        </p:txBody>
      </p:sp>
      <p:sp>
        <p:nvSpPr>
          <p:cNvPr id="4" name="Slide Number Placeholder 3"/>
          <p:cNvSpPr>
            <a:spLocks noGrp="1"/>
          </p:cNvSpPr>
          <p:nvPr>
            <p:ph type="sldNum" sz="quarter" idx="5"/>
          </p:nvPr>
        </p:nvSpPr>
        <p:spPr/>
        <p:txBody>
          <a:bodyPr/>
          <a:lstStyle/>
          <a:p>
            <a:fld id="{B3A96171-A15F-AF4E-B7C5-E1453CAAF64D}" type="slidenum">
              <a:rPr lang="en-US" smtClean="0"/>
              <a:t>121</a:t>
            </a:fld>
            <a:endParaRPr lang="en-US" dirty="0"/>
          </a:p>
        </p:txBody>
      </p:sp>
    </p:spTree>
    <p:extLst>
      <p:ext uri="{BB962C8B-B14F-4D97-AF65-F5344CB8AC3E}">
        <p14:creationId xmlns:p14="http://schemas.microsoft.com/office/powerpoint/2010/main" val="41698896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124</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125</a:t>
            </a:fld>
            <a:endParaRPr lang="en-US" dirty="0"/>
          </a:p>
        </p:txBody>
      </p:sp>
    </p:spTree>
    <p:extLst>
      <p:ext uri="{BB962C8B-B14F-4D97-AF65-F5344CB8AC3E}">
        <p14:creationId xmlns:p14="http://schemas.microsoft.com/office/powerpoint/2010/main" val="265149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5"/>
        <p:cNvGrpSpPr/>
        <p:nvPr/>
      </p:nvGrpSpPr>
      <p:grpSpPr>
        <a:xfrm>
          <a:off x="0" y="0"/>
          <a:ext cx="0" cy="0"/>
          <a:chOff x="0" y="0"/>
          <a:chExt cx="0" cy="0"/>
        </a:xfrm>
      </p:grpSpPr>
      <p:sp>
        <p:nvSpPr>
          <p:cNvPr id="66" name="Google Shape;66;p18"/>
          <p:cNvSpPr txBox="1">
            <a:spLocks noGrp="1"/>
          </p:cNvSpPr>
          <p:nvPr>
            <p:ph type="title"/>
          </p:nvPr>
        </p:nvSpPr>
        <p:spPr>
          <a:xfrm>
            <a:off x="628650" y="274098"/>
            <a:ext cx="7886700" cy="9950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8"/>
          <p:cNvSpPr txBox="1">
            <a:spLocks noGrp="1"/>
          </p:cNvSpPr>
          <p:nvPr>
            <p:ph type="body" idx="1"/>
          </p:nvPr>
        </p:nvSpPr>
        <p:spPr>
          <a:xfrm>
            <a:off x="628650" y="1370486"/>
            <a:ext cx="3886200" cy="326652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18"/>
          <p:cNvSpPr txBox="1">
            <a:spLocks noGrp="1"/>
          </p:cNvSpPr>
          <p:nvPr>
            <p:ph type="body" idx="2"/>
          </p:nvPr>
        </p:nvSpPr>
        <p:spPr>
          <a:xfrm>
            <a:off x="4629150" y="1370486"/>
            <a:ext cx="3886200" cy="326652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9" name="Google Shape;69;p18"/>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8"/>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8"/>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629841" y="274098"/>
            <a:ext cx="7886700" cy="9950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9"/>
          <p:cNvSpPr txBox="1">
            <a:spLocks noGrp="1"/>
          </p:cNvSpPr>
          <p:nvPr>
            <p:ph type="body" idx="1"/>
          </p:nvPr>
        </p:nvSpPr>
        <p:spPr>
          <a:xfrm>
            <a:off x="629842" y="1262040"/>
            <a:ext cx="3868340" cy="61850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75" name="Google Shape;75;p19"/>
          <p:cNvSpPr txBox="1">
            <a:spLocks noGrp="1"/>
          </p:cNvSpPr>
          <p:nvPr>
            <p:ph type="body" idx="2"/>
          </p:nvPr>
        </p:nvSpPr>
        <p:spPr>
          <a:xfrm>
            <a:off x="629842" y="1880546"/>
            <a:ext cx="3868340" cy="2766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6" name="Google Shape;76;p19"/>
          <p:cNvSpPr txBox="1">
            <a:spLocks noGrp="1"/>
          </p:cNvSpPr>
          <p:nvPr>
            <p:ph type="body" idx="3"/>
          </p:nvPr>
        </p:nvSpPr>
        <p:spPr>
          <a:xfrm>
            <a:off x="4629150" y="1262040"/>
            <a:ext cx="3887391" cy="618506"/>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77" name="Google Shape;77;p19"/>
          <p:cNvSpPr txBox="1">
            <a:spLocks noGrp="1"/>
          </p:cNvSpPr>
          <p:nvPr>
            <p:ph type="body" idx="4"/>
          </p:nvPr>
        </p:nvSpPr>
        <p:spPr>
          <a:xfrm>
            <a:off x="4629150" y="1880546"/>
            <a:ext cx="3887391" cy="27660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8" name="Google Shape;78;p19"/>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9"/>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20"/>
          <p:cNvSpPr txBox="1">
            <a:spLocks noGrp="1"/>
          </p:cNvSpPr>
          <p:nvPr>
            <p:ph type="title"/>
          </p:nvPr>
        </p:nvSpPr>
        <p:spPr>
          <a:xfrm>
            <a:off x="628650" y="274098"/>
            <a:ext cx="7886700" cy="9950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20"/>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0"/>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0"/>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21"/>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1"/>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1"/>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
        <p:cNvGrpSpPr/>
        <p:nvPr/>
      </p:nvGrpSpPr>
      <p:grpSpPr>
        <a:xfrm>
          <a:off x="0" y="0"/>
          <a:ext cx="0" cy="0"/>
          <a:chOff x="0" y="0"/>
          <a:chExt cx="0" cy="0"/>
        </a:xfrm>
      </p:grpSpPr>
      <p:sp>
        <p:nvSpPr>
          <p:cNvPr id="91" name="Google Shape;91;p22"/>
          <p:cNvSpPr txBox="1">
            <a:spLocks noGrp="1"/>
          </p:cNvSpPr>
          <p:nvPr>
            <p:ph type="title"/>
          </p:nvPr>
        </p:nvSpPr>
        <p:spPr>
          <a:xfrm>
            <a:off x="629841" y="343218"/>
            <a:ext cx="2949178" cy="12012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2"/>
          <p:cNvSpPr txBox="1">
            <a:spLocks noGrp="1"/>
          </p:cNvSpPr>
          <p:nvPr>
            <p:ph type="body" idx="1"/>
          </p:nvPr>
        </p:nvSpPr>
        <p:spPr>
          <a:xfrm>
            <a:off x="3887391" y="741255"/>
            <a:ext cx="4629150" cy="365860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93" name="Google Shape;93;p22"/>
          <p:cNvSpPr txBox="1">
            <a:spLocks noGrp="1"/>
          </p:cNvSpPr>
          <p:nvPr>
            <p:ph type="body" idx="2"/>
          </p:nvPr>
        </p:nvSpPr>
        <p:spPr>
          <a:xfrm>
            <a:off x="629841" y="1544479"/>
            <a:ext cx="2949178" cy="286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4" name="Google Shape;94;p22"/>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2"/>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2"/>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7"/>
        <p:cNvGrpSpPr/>
        <p:nvPr/>
      </p:nvGrpSpPr>
      <p:grpSpPr>
        <a:xfrm>
          <a:off x="0" y="0"/>
          <a:ext cx="0" cy="0"/>
          <a:chOff x="0" y="0"/>
          <a:chExt cx="0" cy="0"/>
        </a:xfrm>
      </p:grpSpPr>
      <p:sp>
        <p:nvSpPr>
          <p:cNvPr id="98" name="Google Shape;98;p23"/>
          <p:cNvSpPr txBox="1">
            <a:spLocks noGrp="1"/>
          </p:cNvSpPr>
          <p:nvPr>
            <p:ph type="title"/>
          </p:nvPr>
        </p:nvSpPr>
        <p:spPr>
          <a:xfrm>
            <a:off x="629841" y="343218"/>
            <a:ext cx="2949178" cy="120126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3"/>
          <p:cNvSpPr>
            <a:spLocks noGrp="1"/>
          </p:cNvSpPr>
          <p:nvPr>
            <p:ph type="pic" idx="2"/>
          </p:nvPr>
        </p:nvSpPr>
        <p:spPr>
          <a:xfrm>
            <a:off x="3887391" y="741255"/>
            <a:ext cx="4629150" cy="3658604"/>
          </a:xfrm>
          <a:prstGeom prst="rect">
            <a:avLst/>
          </a:prstGeom>
          <a:noFill/>
          <a:ln>
            <a:noFill/>
          </a:ln>
        </p:spPr>
      </p:sp>
      <p:sp>
        <p:nvSpPr>
          <p:cNvPr id="100" name="Google Shape;100;p23"/>
          <p:cNvSpPr txBox="1">
            <a:spLocks noGrp="1"/>
          </p:cNvSpPr>
          <p:nvPr>
            <p:ph type="body" idx="1"/>
          </p:nvPr>
        </p:nvSpPr>
        <p:spPr>
          <a:xfrm>
            <a:off x="629841" y="1544479"/>
            <a:ext cx="2949178" cy="286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101" name="Google Shape;101;p23"/>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3"/>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3"/>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4"/>
        <p:cNvGrpSpPr/>
        <p:nvPr/>
      </p:nvGrpSpPr>
      <p:grpSpPr>
        <a:xfrm>
          <a:off x="0" y="0"/>
          <a:ext cx="0" cy="0"/>
          <a:chOff x="0" y="0"/>
          <a:chExt cx="0" cy="0"/>
        </a:xfrm>
      </p:grpSpPr>
      <p:sp>
        <p:nvSpPr>
          <p:cNvPr id="105" name="Google Shape;105;p24"/>
          <p:cNvSpPr txBox="1">
            <a:spLocks noGrp="1"/>
          </p:cNvSpPr>
          <p:nvPr>
            <p:ph type="title"/>
          </p:nvPr>
        </p:nvSpPr>
        <p:spPr>
          <a:xfrm>
            <a:off x="628650" y="274098"/>
            <a:ext cx="7886700" cy="9950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24"/>
          <p:cNvSpPr txBox="1">
            <a:spLocks noGrp="1"/>
          </p:cNvSpPr>
          <p:nvPr>
            <p:ph type="body" idx="1"/>
          </p:nvPr>
        </p:nvSpPr>
        <p:spPr>
          <a:xfrm rot="5400000">
            <a:off x="2938737" y="-939601"/>
            <a:ext cx="3266526"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7" name="Google Shape;107;p24"/>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4"/>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24"/>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rot="5400000">
            <a:off x="5348055" y="1469717"/>
            <a:ext cx="4362915"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25"/>
          <p:cNvSpPr txBox="1">
            <a:spLocks noGrp="1"/>
          </p:cNvSpPr>
          <p:nvPr>
            <p:ph type="body" idx="1"/>
          </p:nvPr>
        </p:nvSpPr>
        <p:spPr>
          <a:xfrm rot="5400000">
            <a:off x="1347555" y="-444808"/>
            <a:ext cx="4362915"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3" name="Google Shape;113;p25"/>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5"/>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5"/>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3"/>
        <p:cNvGrpSpPr/>
        <p:nvPr/>
      </p:nvGrpSpPr>
      <p:grpSpPr>
        <a:xfrm>
          <a:off x="0" y="0"/>
          <a:ext cx="0" cy="0"/>
          <a:chOff x="0" y="0"/>
          <a:chExt cx="0" cy="0"/>
        </a:xfrm>
      </p:grpSpPr>
      <p:sp>
        <p:nvSpPr>
          <p:cNvPr id="124" name="Google Shape;124;p32"/>
          <p:cNvSpPr txBox="1">
            <a:spLocks noGrp="1"/>
          </p:cNvSpPr>
          <p:nvPr>
            <p:ph type="subTitle" idx="1"/>
          </p:nvPr>
        </p:nvSpPr>
        <p:spPr>
          <a:xfrm>
            <a:off x="1371600" y="1249681"/>
            <a:ext cx="6400800" cy="2651759"/>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Arial"/>
              <a:buNone/>
              <a:defRPr/>
            </a:lvl1pPr>
            <a:lvl2pPr lvl="1" algn="ctr">
              <a:spcBef>
                <a:spcPts val="400"/>
              </a:spcBef>
              <a:spcAft>
                <a:spcPts val="0"/>
              </a:spcAft>
              <a:buClr>
                <a:schemeClr val="dk1"/>
              </a:buClr>
              <a:buSzPts val="2000"/>
              <a:buFont typeface="Arial"/>
              <a:buNone/>
              <a:defRPr/>
            </a:lvl2pPr>
            <a:lvl3pPr lvl="2" algn="ctr">
              <a:spcBef>
                <a:spcPts val="360"/>
              </a:spcBef>
              <a:spcAft>
                <a:spcPts val="0"/>
              </a:spcAft>
              <a:buClr>
                <a:schemeClr val="dk1"/>
              </a:buClr>
              <a:buSzPts val="18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25" name="Google Shape;125;p32"/>
          <p:cNvSpPr txBox="1">
            <a:spLocks noGrp="1"/>
          </p:cNvSpPr>
          <p:nvPr>
            <p:ph type="title"/>
          </p:nvPr>
        </p:nvSpPr>
        <p:spPr>
          <a:xfrm>
            <a:off x="0" y="132080"/>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2450"/>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6"/>
        <p:cNvGrpSpPr/>
        <p:nvPr/>
      </p:nvGrpSpPr>
      <p:grpSpPr>
        <a:xfrm>
          <a:off x="0" y="0"/>
          <a:ext cx="0" cy="0"/>
          <a:chOff x="0" y="0"/>
          <a:chExt cx="0" cy="0"/>
        </a:xfrm>
      </p:grpSpPr>
      <p:sp>
        <p:nvSpPr>
          <p:cNvPr id="127" name="Google Shape;127;p33"/>
          <p:cNvSpPr txBox="1">
            <a:spLocks noGrp="1"/>
          </p:cNvSpPr>
          <p:nvPr>
            <p:ph type="body" idx="1"/>
          </p:nvPr>
        </p:nvSpPr>
        <p:spPr>
          <a:xfrm>
            <a:off x="685800" y="844550"/>
            <a:ext cx="7772400" cy="314727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 name="Google Shape;128;p33"/>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3"/>
        <p:cNvGrpSpPr/>
        <p:nvPr/>
      </p:nvGrpSpPr>
      <p:grpSpPr>
        <a:xfrm>
          <a:off x="0" y="0"/>
          <a:ext cx="0" cy="0"/>
          <a:chOff x="0" y="0"/>
          <a:chExt cx="0" cy="0"/>
        </a:xfrm>
      </p:grpSpPr>
      <p:sp>
        <p:nvSpPr>
          <p:cNvPr id="24" name="Google Shape;24;p26"/>
          <p:cNvSpPr txBox="1">
            <a:spLocks noGrp="1"/>
          </p:cNvSpPr>
          <p:nvPr>
            <p:ph type="body" idx="1"/>
          </p:nvPr>
        </p:nvSpPr>
        <p:spPr>
          <a:xfrm>
            <a:off x="685800" y="844550"/>
            <a:ext cx="7772400" cy="314727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26"/>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29"/>
        <p:cNvGrpSpPr/>
        <p:nvPr/>
      </p:nvGrpSpPr>
      <p:grpSpPr>
        <a:xfrm>
          <a:off x="0" y="0"/>
          <a:ext cx="0" cy="0"/>
          <a:chOff x="0" y="0"/>
          <a:chExt cx="0" cy="0"/>
        </a:xfrm>
      </p:grpSpPr>
      <p:sp>
        <p:nvSpPr>
          <p:cNvPr id="130" name="Google Shape;130;p34"/>
          <p:cNvSpPr txBox="1">
            <a:spLocks noGrp="1"/>
          </p:cNvSpPr>
          <p:nvPr>
            <p:ph type="body" idx="1"/>
          </p:nvPr>
        </p:nvSpPr>
        <p:spPr>
          <a:xfrm>
            <a:off x="685800" y="1117600"/>
            <a:ext cx="3810000" cy="293624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228600" algn="l">
              <a:spcBef>
                <a:spcPts val="360"/>
              </a:spcBef>
              <a:spcAft>
                <a:spcPts val="0"/>
              </a:spcAft>
              <a:buSzPts val="1400"/>
              <a:buNone/>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31" name="Google Shape;131;p34"/>
          <p:cNvSpPr txBox="1">
            <a:spLocks noGrp="1"/>
          </p:cNvSpPr>
          <p:nvPr>
            <p:ph type="body" idx="2"/>
          </p:nvPr>
        </p:nvSpPr>
        <p:spPr>
          <a:xfrm>
            <a:off x="4648200" y="1117600"/>
            <a:ext cx="3810000" cy="293624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228600" algn="l">
              <a:spcBef>
                <a:spcPts val="360"/>
              </a:spcBef>
              <a:spcAft>
                <a:spcPts val="0"/>
              </a:spcAft>
              <a:buSzPts val="1400"/>
              <a:buNone/>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32" name="Google Shape;132;p34"/>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34"/>
          <p:cNvSpPr txBox="1">
            <a:spLocks noGrp="1"/>
          </p:cNvSpPr>
          <p:nvPr>
            <p:ph type="title"/>
          </p:nvPr>
        </p:nvSpPr>
        <p:spPr>
          <a:xfrm>
            <a:off x="0" y="127465"/>
            <a:ext cx="9144000" cy="695496"/>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3465"/>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4"/>
        <p:cNvGrpSpPr/>
        <p:nvPr/>
      </p:nvGrpSpPr>
      <p:grpSpPr>
        <a:xfrm>
          <a:off x="0" y="0"/>
          <a:ext cx="0" cy="0"/>
          <a:chOff x="0" y="0"/>
          <a:chExt cx="0" cy="0"/>
        </a:xfrm>
      </p:grpSpPr>
      <p:sp>
        <p:nvSpPr>
          <p:cNvPr id="135" name="Google Shape;135;p35"/>
          <p:cNvSpPr txBox="1">
            <a:spLocks noGrp="1"/>
          </p:cNvSpPr>
          <p:nvPr>
            <p:ph type="title"/>
          </p:nvPr>
        </p:nvSpPr>
        <p:spPr>
          <a:xfrm>
            <a:off x="0" y="127464"/>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2450"/>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136" name="Google Shape;136;p35"/>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36"/>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9"/>
        <p:cNvGrpSpPr/>
        <p:nvPr/>
      </p:nvGrpSpPr>
      <p:grpSpPr>
        <a:xfrm>
          <a:off x="0" y="0"/>
          <a:ext cx="0" cy="0"/>
          <a:chOff x="0" y="0"/>
          <a:chExt cx="0" cy="0"/>
        </a:xfrm>
      </p:grpSpPr>
      <p:sp>
        <p:nvSpPr>
          <p:cNvPr id="140" name="Google Shape;140;p37"/>
          <p:cNvSpPr txBox="1">
            <a:spLocks noGrp="1"/>
          </p:cNvSpPr>
          <p:nvPr>
            <p:ph type="title"/>
          </p:nvPr>
        </p:nvSpPr>
        <p:spPr>
          <a:xfrm>
            <a:off x="1792288" y="3603784"/>
            <a:ext cx="5486400" cy="42544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0" i="1"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141" name="Google Shape;141;p37"/>
          <p:cNvSpPr>
            <a:spLocks noGrp="1"/>
          </p:cNvSpPr>
          <p:nvPr>
            <p:ph type="pic" idx="2"/>
          </p:nvPr>
        </p:nvSpPr>
        <p:spPr>
          <a:xfrm>
            <a:off x="1792288" y="460007"/>
            <a:ext cx="5486400" cy="3088958"/>
          </a:xfrm>
          <a:prstGeom prst="rect">
            <a:avLst/>
          </a:prstGeom>
          <a:noFill/>
          <a:ln>
            <a:noFill/>
          </a:ln>
        </p:spPr>
      </p:sp>
      <p:sp>
        <p:nvSpPr>
          <p:cNvPr id="142" name="Google Shape;142;p37"/>
          <p:cNvSpPr txBox="1">
            <a:spLocks noGrp="1"/>
          </p:cNvSpPr>
          <p:nvPr>
            <p:ph type="body" idx="1"/>
          </p:nvPr>
        </p:nvSpPr>
        <p:spPr>
          <a:xfrm>
            <a:off x="1792288" y="4029231"/>
            <a:ext cx="5486400" cy="54497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43" name="Google Shape;143;p37"/>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4"/>
        <p:cNvGrpSpPr/>
        <p:nvPr/>
      </p:nvGrpSpPr>
      <p:grpSpPr>
        <a:xfrm>
          <a:off x="0" y="0"/>
          <a:ext cx="0" cy="0"/>
          <a:chOff x="0" y="0"/>
          <a:chExt cx="0" cy="0"/>
        </a:xfrm>
      </p:grpSpPr>
      <p:sp>
        <p:nvSpPr>
          <p:cNvPr id="145" name="Google Shape;145;p38"/>
          <p:cNvSpPr txBox="1">
            <a:spLocks noGrp="1"/>
          </p:cNvSpPr>
          <p:nvPr>
            <p:ph type="title"/>
          </p:nvPr>
        </p:nvSpPr>
        <p:spPr>
          <a:xfrm>
            <a:off x="0" y="0"/>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146" name="Google Shape;146;p38"/>
          <p:cNvSpPr txBox="1">
            <a:spLocks noGrp="1"/>
          </p:cNvSpPr>
          <p:nvPr>
            <p:ph type="body" idx="1"/>
          </p:nvPr>
        </p:nvSpPr>
        <p:spPr>
          <a:xfrm rot="5400000">
            <a:off x="3200806" y="-1142136"/>
            <a:ext cx="2742388"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7" name="Google Shape;147;p38"/>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48"/>
        <p:cNvGrpSpPr/>
        <p:nvPr/>
      </p:nvGrpSpPr>
      <p:grpSpPr>
        <a:xfrm>
          <a:off x="0" y="0"/>
          <a:ext cx="0" cy="0"/>
          <a:chOff x="0" y="0"/>
          <a:chExt cx="0" cy="0"/>
        </a:xfrm>
      </p:grpSpPr>
      <p:sp>
        <p:nvSpPr>
          <p:cNvPr id="149" name="Google Shape;149;p39"/>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150" name="Google Shape;150;p39"/>
          <p:cNvSpPr txBox="1">
            <a:spLocks noGrp="1"/>
          </p:cNvSpPr>
          <p:nvPr>
            <p:ph type="ftr" idx="11"/>
          </p:nvPr>
        </p:nvSpPr>
        <p:spPr>
          <a:xfrm>
            <a:off x="2897632" y="4593882"/>
            <a:ext cx="3903712" cy="41751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7"/>
        <p:cNvGrpSpPr/>
        <p:nvPr/>
      </p:nvGrpSpPr>
      <p:grpSpPr>
        <a:xfrm>
          <a:off x="0" y="0"/>
          <a:ext cx="0" cy="0"/>
          <a:chOff x="0" y="0"/>
          <a:chExt cx="0" cy="0"/>
        </a:xfrm>
      </p:grpSpPr>
      <p:sp>
        <p:nvSpPr>
          <p:cNvPr id="158" name="Google Shape;158;p41"/>
          <p:cNvSpPr txBox="1">
            <a:spLocks noGrp="1"/>
          </p:cNvSpPr>
          <p:nvPr>
            <p:ph type="ctrTitle"/>
          </p:nvPr>
        </p:nvSpPr>
        <p:spPr>
          <a:xfrm>
            <a:off x="1143000" y="842963"/>
            <a:ext cx="6858000" cy="179228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41"/>
          <p:cNvSpPr txBox="1">
            <a:spLocks noGrp="1"/>
          </p:cNvSpPr>
          <p:nvPr>
            <p:ph type="subTitle" idx="1"/>
          </p:nvPr>
        </p:nvSpPr>
        <p:spPr>
          <a:xfrm>
            <a:off x="1143000" y="2703513"/>
            <a:ext cx="6858000" cy="124301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0" name="Google Shape;160;p41"/>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41"/>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41"/>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3"/>
        <p:cNvGrpSpPr/>
        <p:nvPr/>
      </p:nvGrpSpPr>
      <p:grpSpPr>
        <a:xfrm>
          <a:off x="0" y="0"/>
          <a:ext cx="0" cy="0"/>
          <a:chOff x="0" y="0"/>
          <a:chExt cx="0" cy="0"/>
        </a:xfrm>
      </p:grpSpPr>
      <p:sp>
        <p:nvSpPr>
          <p:cNvPr id="164" name="Google Shape;164;p42"/>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42"/>
          <p:cNvSpPr txBox="1">
            <a:spLocks noGrp="1"/>
          </p:cNvSpPr>
          <p:nvPr>
            <p:ph type="body" idx="1"/>
          </p:nvPr>
        </p:nvSpPr>
        <p:spPr>
          <a:xfrm>
            <a:off x="628650" y="1370013"/>
            <a:ext cx="7886700" cy="3267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42"/>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42"/>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42"/>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9"/>
        <p:cNvGrpSpPr/>
        <p:nvPr/>
      </p:nvGrpSpPr>
      <p:grpSpPr>
        <a:xfrm>
          <a:off x="0" y="0"/>
          <a:ext cx="0" cy="0"/>
          <a:chOff x="0" y="0"/>
          <a:chExt cx="0" cy="0"/>
        </a:xfrm>
      </p:grpSpPr>
      <p:sp>
        <p:nvSpPr>
          <p:cNvPr id="170" name="Google Shape;170;p43"/>
          <p:cNvSpPr txBox="1">
            <a:spLocks noGrp="1"/>
          </p:cNvSpPr>
          <p:nvPr>
            <p:ph type="title"/>
          </p:nvPr>
        </p:nvSpPr>
        <p:spPr>
          <a:xfrm>
            <a:off x="623888" y="1282700"/>
            <a:ext cx="7886700" cy="21415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43"/>
          <p:cNvSpPr txBox="1">
            <a:spLocks noGrp="1"/>
          </p:cNvSpPr>
          <p:nvPr>
            <p:ph type="body" idx="1"/>
          </p:nvPr>
        </p:nvSpPr>
        <p:spPr>
          <a:xfrm>
            <a:off x="623888" y="3444875"/>
            <a:ext cx="7886700" cy="11271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2" name="Google Shape;172;p43"/>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43"/>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43"/>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5"/>
        <p:cNvGrpSpPr/>
        <p:nvPr/>
      </p:nvGrpSpPr>
      <p:grpSpPr>
        <a:xfrm>
          <a:off x="0" y="0"/>
          <a:ext cx="0" cy="0"/>
          <a:chOff x="0" y="0"/>
          <a:chExt cx="0" cy="0"/>
        </a:xfrm>
      </p:grpSpPr>
      <p:sp>
        <p:nvSpPr>
          <p:cNvPr id="176" name="Google Shape;176;p44"/>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44"/>
          <p:cNvSpPr txBox="1">
            <a:spLocks noGrp="1"/>
          </p:cNvSpPr>
          <p:nvPr>
            <p:ph type="body" idx="1"/>
          </p:nvPr>
        </p:nvSpPr>
        <p:spPr>
          <a:xfrm>
            <a:off x="628650" y="1370013"/>
            <a:ext cx="3867150" cy="3267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44"/>
          <p:cNvSpPr txBox="1">
            <a:spLocks noGrp="1"/>
          </p:cNvSpPr>
          <p:nvPr>
            <p:ph type="body" idx="2"/>
          </p:nvPr>
        </p:nvSpPr>
        <p:spPr>
          <a:xfrm>
            <a:off x="4648200" y="1370013"/>
            <a:ext cx="3867150" cy="3267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44"/>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44"/>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44"/>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27"/>
          <p:cNvSpPr txBox="1">
            <a:spLocks noGrp="1"/>
          </p:cNvSpPr>
          <p:nvPr>
            <p:ph type="title"/>
          </p:nvPr>
        </p:nvSpPr>
        <p:spPr>
          <a:xfrm>
            <a:off x="0" y="127464"/>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2450"/>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28" name="Google Shape;28;p27"/>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2"/>
        <p:cNvGrpSpPr/>
        <p:nvPr/>
      </p:nvGrpSpPr>
      <p:grpSpPr>
        <a:xfrm>
          <a:off x="0" y="0"/>
          <a:ext cx="0" cy="0"/>
          <a:chOff x="0" y="0"/>
          <a:chExt cx="0" cy="0"/>
        </a:xfrm>
      </p:grpSpPr>
      <p:sp>
        <p:nvSpPr>
          <p:cNvPr id="183" name="Google Shape;183;p45"/>
          <p:cNvSpPr txBox="1">
            <a:spLocks noGrp="1"/>
          </p:cNvSpPr>
          <p:nvPr>
            <p:ph type="title"/>
          </p:nvPr>
        </p:nvSpPr>
        <p:spPr>
          <a:xfrm>
            <a:off x="630238"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45"/>
          <p:cNvSpPr txBox="1">
            <a:spLocks noGrp="1"/>
          </p:cNvSpPr>
          <p:nvPr>
            <p:ph type="body" idx="1"/>
          </p:nvPr>
        </p:nvSpPr>
        <p:spPr>
          <a:xfrm>
            <a:off x="630238" y="1262063"/>
            <a:ext cx="3868737"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5" name="Google Shape;185;p45"/>
          <p:cNvSpPr txBox="1">
            <a:spLocks noGrp="1"/>
          </p:cNvSpPr>
          <p:nvPr>
            <p:ph type="body" idx="2"/>
          </p:nvPr>
        </p:nvSpPr>
        <p:spPr>
          <a:xfrm>
            <a:off x="630238" y="1881188"/>
            <a:ext cx="3868737" cy="27654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45"/>
          <p:cNvSpPr txBox="1">
            <a:spLocks noGrp="1"/>
          </p:cNvSpPr>
          <p:nvPr>
            <p:ph type="body" idx="3"/>
          </p:nvPr>
        </p:nvSpPr>
        <p:spPr>
          <a:xfrm>
            <a:off x="4629150" y="1262063"/>
            <a:ext cx="3887788"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7" name="Google Shape;187;p45"/>
          <p:cNvSpPr txBox="1">
            <a:spLocks noGrp="1"/>
          </p:cNvSpPr>
          <p:nvPr>
            <p:ph type="body" idx="4"/>
          </p:nvPr>
        </p:nvSpPr>
        <p:spPr>
          <a:xfrm>
            <a:off x="4629150" y="1881188"/>
            <a:ext cx="3887788" cy="27654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45"/>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45"/>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45"/>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1"/>
        <p:cNvGrpSpPr/>
        <p:nvPr/>
      </p:nvGrpSpPr>
      <p:grpSpPr>
        <a:xfrm>
          <a:off x="0" y="0"/>
          <a:ext cx="0" cy="0"/>
          <a:chOff x="0" y="0"/>
          <a:chExt cx="0" cy="0"/>
        </a:xfrm>
      </p:grpSpPr>
      <p:sp>
        <p:nvSpPr>
          <p:cNvPr id="192" name="Google Shape;192;p46"/>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46"/>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46"/>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46"/>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6"/>
        <p:cNvGrpSpPr/>
        <p:nvPr/>
      </p:nvGrpSpPr>
      <p:grpSpPr>
        <a:xfrm>
          <a:off x="0" y="0"/>
          <a:ext cx="0" cy="0"/>
          <a:chOff x="0" y="0"/>
          <a:chExt cx="0" cy="0"/>
        </a:xfrm>
      </p:grpSpPr>
      <p:sp>
        <p:nvSpPr>
          <p:cNvPr id="197" name="Google Shape;197;p47"/>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47"/>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47"/>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0"/>
        <p:cNvGrpSpPr/>
        <p:nvPr/>
      </p:nvGrpSpPr>
      <p:grpSpPr>
        <a:xfrm>
          <a:off x="0" y="0"/>
          <a:ext cx="0" cy="0"/>
          <a:chOff x="0" y="0"/>
          <a:chExt cx="0" cy="0"/>
        </a:xfrm>
      </p:grpSpPr>
      <p:sp>
        <p:nvSpPr>
          <p:cNvPr id="201" name="Google Shape;201;p48"/>
          <p:cNvSpPr txBox="1">
            <a:spLocks noGrp="1"/>
          </p:cNvSpPr>
          <p:nvPr>
            <p:ph type="title"/>
          </p:nvPr>
        </p:nvSpPr>
        <p:spPr>
          <a:xfrm>
            <a:off x="630238" y="342900"/>
            <a:ext cx="2949575" cy="12017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48"/>
          <p:cNvSpPr txBox="1">
            <a:spLocks noGrp="1"/>
          </p:cNvSpPr>
          <p:nvPr>
            <p:ph type="body" idx="1"/>
          </p:nvPr>
        </p:nvSpPr>
        <p:spPr>
          <a:xfrm>
            <a:off x="3887788" y="741363"/>
            <a:ext cx="4629150" cy="3659187"/>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03" name="Google Shape;203;p48"/>
          <p:cNvSpPr txBox="1">
            <a:spLocks noGrp="1"/>
          </p:cNvSpPr>
          <p:nvPr>
            <p:ph type="body" idx="2"/>
          </p:nvPr>
        </p:nvSpPr>
        <p:spPr>
          <a:xfrm>
            <a:off x="630238" y="1544638"/>
            <a:ext cx="2949575" cy="28606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4" name="Google Shape;204;p48"/>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48"/>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48"/>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7"/>
        <p:cNvGrpSpPr/>
        <p:nvPr/>
      </p:nvGrpSpPr>
      <p:grpSpPr>
        <a:xfrm>
          <a:off x="0" y="0"/>
          <a:ext cx="0" cy="0"/>
          <a:chOff x="0" y="0"/>
          <a:chExt cx="0" cy="0"/>
        </a:xfrm>
      </p:grpSpPr>
      <p:sp>
        <p:nvSpPr>
          <p:cNvPr id="208" name="Google Shape;208;p49"/>
          <p:cNvSpPr txBox="1">
            <a:spLocks noGrp="1"/>
          </p:cNvSpPr>
          <p:nvPr>
            <p:ph type="title"/>
          </p:nvPr>
        </p:nvSpPr>
        <p:spPr>
          <a:xfrm>
            <a:off x="630238" y="342900"/>
            <a:ext cx="2949575" cy="12017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49"/>
          <p:cNvSpPr>
            <a:spLocks noGrp="1"/>
          </p:cNvSpPr>
          <p:nvPr>
            <p:ph type="pic" idx="2"/>
          </p:nvPr>
        </p:nvSpPr>
        <p:spPr>
          <a:xfrm>
            <a:off x="3887788" y="741363"/>
            <a:ext cx="4629150" cy="3659187"/>
          </a:xfrm>
          <a:prstGeom prst="rect">
            <a:avLst/>
          </a:prstGeom>
          <a:noFill/>
          <a:ln>
            <a:noFill/>
          </a:ln>
        </p:spPr>
      </p:sp>
      <p:sp>
        <p:nvSpPr>
          <p:cNvPr id="210" name="Google Shape;210;p49"/>
          <p:cNvSpPr txBox="1">
            <a:spLocks noGrp="1"/>
          </p:cNvSpPr>
          <p:nvPr>
            <p:ph type="body" idx="1"/>
          </p:nvPr>
        </p:nvSpPr>
        <p:spPr>
          <a:xfrm>
            <a:off x="630238" y="1544638"/>
            <a:ext cx="2949575" cy="28606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11" name="Google Shape;211;p49"/>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49"/>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49"/>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4"/>
        <p:cNvGrpSpPr/>
        <p:nvPr/>
      </p:nvGrpSpPr>
      <p:grpSpPr>
        <a:xfrm>
          <a:off x="0" y="0"/>
          <a:ext cx="0" cy="0"/>
          <a:chOff x="0" y="0"/>
          <a:chExt cx="0" cy="0"/>
        </a:xfrm>
      </p:grpSpPr>
      <p:sp>
        <p:nvSpPr>
          <p:cNvPr id="215" name="Google Shape;215;p5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p50"/>
          <p:cNvSpPr txBox="1">
            <a:spLocks noGrp="1"/>
          </p:cNvSpPr>
          <p:nvPr>
            <p:ph type="body" idx="1"/>
          </p:nvPr>
        </p:nvSpPr>
        <p:spPr>
          <a:xfrm rot="5400000">
            <a:off x="2938463" y="-939800"/>
            <a:ext cx="3267075"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50"/>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50"/>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50"/>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0"/>
        <p:cNvGrpSpPr/>
        <p:nvPr/>
      </p:nvGrpSpPr>
      <p:grpSpPr>
        <a:xfrm>
          <a:off x="0" y="0"/>
          <a:ext cx="0" cy="0"/>
          <a:chOff x="0" y="0"/>
          <a:chExt cx="0" cy="0"/>
        </a:xfrm>
      </p:grpSpPr>
      <p:sp>
        <p:nvSpPr>
          <p:cNvPr id="221" name="Google Shape;221;p51"/>
          <p:cNvSpPr txBox="1">
            <a:spLocks noGrp="1"/>
          </p:cNvSpPr>
          <p:nvPr>
            <p:ph type="title"/>
          </p:nvPr>
        </p:nvSpPr>
        <p:spPr>
          <a:xfrm rot="5400000">
            <a:off x="5348288" y="1470026"/>
            <a:ext cx="4362450"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2" name="Google Shape;222;p51"/>
          <p:cNvSpPr txBox="1">
            <a:spLocks noGrp="1"/>
          </p:cNvSpPr>
          <p:nvPr>
            <p:ph type="body" idx="1"/>
          </p:nvPr>
        </p:nvSpPr>
        <p:spPr>
          <a:xfrm rot="5400000">
            <a:off x="1328738" y="-425449"/>
            <a:ext cx="4362450" cy="5762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51"/>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51"/>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51"/>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2"/>
        <p:cNvGrpSpPr/>
        <p:nvPr/>
      </p:nvGrpSpPr>
      <p:grpSpPr>
        <a:xfrm>
          <a:off x="0" y="0"/>
          <a:ext cx="0" cy="0"/>
          <a:chOff x="0" y="0"/>
          <a:chExt cx="0" cy="0"/>
        </a:xfrm>
      </p:grpSpPr>
      <p:sp>
        <p:nvSpPr>
          <p:cNvPr id="233" name="Google Shape;233;p53"/>
          <p:cNvSpPr txBox="1">
            <a:spLocks noGrp="1"/>
          </p:cNvSpPr>
          <p:nvPr>
            <p:ph type="ctrTitle"/>
          </p:nvPr>
        </p:nvSpPr>
        <p:spPr>
          <a:xfrm>
            <a:off x="1143000" y="842963"/>
            <a:ext cx="6858000" cy="179228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53"/>
          <p:cNvSpPr txBox="1">
            <a:spLocks noGrp="1"/>
          </p:cNvSpPr>
          <p:nvPr>
            <p:ph type="subTitle" idx="1"/>
          </p:nvPr>
        </p:nvSpPr>
        <p:spPr>
          <a:xfrm>
            <a:off x="1143000" y="2703513"/>
            <a:ext cx="6858000" cy="124301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5" name="Google Shape;235;p53"/>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53"/>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53"/>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8"/>
        <p:cNvGrpSpPr/>
        <p:nvPr/>
      </p:nvGrpSpPr>
      <p:grpSpPr>
        <a:xfrm>
          <a:off x="0" y="0"/>
          <a:ext cx="0" cy="0"/>
          <a:chOff x="0" y="0"/>
          <a:chExt cx="0" cy="0"/>
        </a:xfrm>
      </p:grpSpPr>
      <p:sp>
        <p:nvSpPr>
          <p:cNvPr id="239" name="Google Shape;239;p54"/>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0" name="Google Shape;240;p54"/>
          <p:cNvSpPr txBox="1">
            <a:spLocks noGrp="1"/>
          </p:cNvSpPr>
          <p:nvPr>
            <p:ph type="body" idx="1"/>
          </p:nvPr>
        </p:nvSpPr>
        <p:spPr>
          <a:xfrm>
            <a:off x="628650" y="1370013"/>
            <a:ext cx="7886700" cy="3267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54"/>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54"/>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54"/>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4"/>
        <p:cNvGrpSpPr/>
        <p:nvPr/>
      </p:nvGrpSpPr>
      <p:grpSpPr>
        <a:xfrm>
          <a:off x="0" y="0"/>
          <a:ext cx="0" cy="0"/>
          <a:chOff x="0" y="0"/>
          <a:chExt cx="0" cy="0"/>
        </a:xfrm>
      </p:grpSpPr>
      <p:sp>
        <p:nvSpPr>
          <p:cNvPr id="245" name="Google Shape;245;p55"/>
          <p:cNvSpPr txBox="1">
            <a:spLocks noGrp="1"/>
          </p:cNvSpPr>
          <p:nvPr>
            <p:ph type="title"/>
          </p:nvPr>
        </p:nvSpPr>
        <p:spPr>
          <a:xfrm>
            <a:off x="623888" y="1282700"/>
            <a:ext cx="7886700" cy="21415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 name="Google Shape;246;p55"/>
          <p:cNvSpPr txBox="1">
            <a:spLocks noGrp="1"/>
          </p:cNvSpPr>
          <p:nvPr>
            <p:ph type="body" idx="1"/>
          </p:nvPr>
        </p:nvSpPr>
        <p:spPr>
          <a:xfrm>
            <a:off x="623888" y="3444875"/>
            <a:ext cx="7886700" cy="11271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7" name="Google Shape;247;p55"/>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 name="Google Shape;248;p55"/>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 name="Google Shape;249;p55"/>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
        <p:cNvGrpSpPr/>
        <p:nvPr/>
      </p:nvGrpSpPr>
      <p:grpSpPr>
        <a:xfrm>
          <a:off x="0" y="0"/>
          <a:ext cx="0" cy="0"/>
          <a:chOff x="0" y="0"/>
          <a:chExt cx="0" cy="0"/>
        </a:xfrm>
      </p:grpSpPr>
      <p:sp>
        <p:nvSpPr>
          <p:cNvPr id="30" name="Google Shape;30;p28"/>
          <p:cNvSpPr txBox="1">
            <a:spLocks noGrp="1"/>
          </p:cNvSpPr>
          <p:nvPr>
            <p:ph type="title"/>
          </p:nvPr>
        </p:nvSpPr>
        <p:spPr>
          <a:xfrm>
            <a:off x="1792288" y="3603784"/>
            <a:ext cx="5486400" cy="42544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0" i="1"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31" name="Google Shape;31;p28"/>
          <p:cNvSpPr>
            <a:spLocks noGrp="1"/>
          </p:cNvSpPr>
          <p:nvPr>
            <p:ph type="pic" idx="2"/>
          </p:nvPr>
        </p:nvSpPr>
        <p:spPr>
          <a:xfrm>
            <a:off x="1792288" y="460007"/>
            <a:ext cx="5486400" cy="3088958"/>
          </a:xfrm>
          <a:prstGeom prst="rect">
            <a:avLst/>
          </a:prstGeom>
          <a:noFill/>
          <a:ln>
            <a:noFill/>
          </a:ln>
        </p:spPr>
      </p:sp>
      <p:sp>
        <p:nvSpPr>
          <p:cNvPr id="32" name="Google Shape;32;p28"/>
          <p:cNvSpPr txBox="1">
            <a:spLocks noGrp="1"/>
          </p:cNvSpPr>
          <p:nvPr>
            <p:ph type="body" idx="1"/>
          </p:nvPr>
        </p:nvSpPr>
        <p:spPr>
          <a:xfrm>
            <a:off x="1792288" y="4029231"/>
            <a:ext cx="5486400" cy="54497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33" name="Google Shape;33;p28"/>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0"/>
        <p:cNvGrpSpPr/>
        <p:nvPr/>
      </p:nvGrpSpPr>
      <p:grpSpPr>
        <a:xfrm>
          <a:off x="0" y="0"/>
          <a:ext cx="0" cy="0"/>
          <a:chOff x="0" y="0"/>
          <a:chExt cx="0" cy="0"/>
        </a:xfrm>
      </p:grpSpPr>
      <p:sp>
        <p:nvSpPr>
          <p:cNvPr id="251" name="Google Shape;251;p56"/>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 name="Google Shape;252;p56"/>
          <p:cNvSpPr txBox="1">
            <a:spLocks noGrp="1"/>
          </p:cNvSpPr>
          <p:nvPr>
            <p:ph type="body" idx="1"/>
          </p:nvPr>
        </p:nvSpPr>
        <p:spPr>
          <a:xfrm>
            <a:off x="628650" y="1370013"/>
            <a:ext cx="3867150" cy="3267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56"/>
          <p:cNvSpPr txBox="1">
            <a:spLocks noGrp="1"/>
          </p:cNvSpPr>
          <p:nvPr>
            <p:ph type="body" idx="2"/>
          </p:nvPr>
        </p:nvSpPr>
        <p:spPr>
          <a:xfrm>
            <a:off x="4648200" y="1370013"/>
            <a:ext cx="3867150" cy="3267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56"/>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56"/>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56"/>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7"/>
        <p:cNvGrpSpPr/>
        <p:nvPr/>
      </p:nvGrpSpPr>
      <p:grpSpPr>
        <a:xfrm>
          <a:off x="0" y="0"/>
          <a:ext cx="0" cy="0"/>
          <a:chOff x="0" y="0"/>
          <a:chExt cx="0" cy="0"/>
        </a:xfrm>
      </p:grpSpPr>
      <p:sp>
        <p:nvSpPr>
          <p:cNvPr id="258" name="Google Shape;258;p57"/>
          <p:cNvSpPr txBox="1">
            <a:spLocks noGrp="1"/>
          </p:cNvSpPr>
          <p:nvPr>
            <p:ph type="title"/>
          </p:nvPr>
        </p:nvSpPr>
        <p:spPr>
          <a:xfrm>
            <a:off x="630238"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9" name="Google Shape;259;p57"/>
          <p:cNvSpPr txBox="1">
            <a:spLocks noGrp="1"/>
          </p:cNvSpPr>
          <p:nvPr>
            <p:ph type="body" idx="1"/>
          </p:nvPr>
        </p:nvSpPr>
        <p:spPr>
          <a:xfrm>
            <a:off x="630238" y="1262063"/>
            <a:ext cx="3868737"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0" name="Google Shape;260;p57"/>
          <p:cNvSpPr txBox="1">
            <a:spLocks noGrp="1"/>
          </p:cNvSpPr>
          <p:nvPr>
            <p:ph type="body" idx="2"/>
          </p:nvPr>
        </p:nvSpPr>
        <p:spPr>
          <a:xfrm>
            <a:off x="630238" y="1881188"/>
            <a:ext cx="3868737" cy="27654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1" name="Google Shape;261;p57"/>
          <p:cNvSpPr txBox="1">
            <a:spLocks noGrp="1"/>
          </p:cNvSpPr>
          <p:nvPr>
            <p:ph type="body" idx="3"/>
          </p:nvPr>
        </p:nvSpPr>
        <p:spPr>
          <a:xfrm>
            <a:off x="4629150" y="1262063"/>
            <a:ext cx="3887788"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2" name="Google Shape;262;p57"/>
          <p:cNvSpPr txBox="1">
            <a:spLocks noGrp="1"/>
          </p:cNvSpPr>
          <p:nvPr>
            <p:ph type="body" idx="4"/>
          </p:nvPr>
        </p:nvSpPr>
        <p:spPr>
          <a:xfrm>
            <a:off x="4629150" y="1881188"/>
            <a:ext cx="3887788" cy="27654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57"/>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57"/>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57"/>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6"/>
        <p:cNvGrpSpPr/>
        <p:nvPr/>
      </p:nvGrpSpPr>
      <p:grpSpPr>
        <a:xfrm>
          <a:off x="0" y="0"/>
          <a:ext cx="0" cy="0"/>
          <a:chOff x="0" y="0"/>
          <a:chExt cx="0" cy="0"/>
        </a:xfrm>
      </p:grpSpPr>
      <p:sp>
        <p:nvSpPr>
          <p:cNvPr id="267" name="Google Shape;267;p58"/>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58"/>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58"/>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 name="Google Shape;270;p58"/>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59"/>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59"/>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59"/>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5"/>
        <p:cNvGrpSpPr/>
        <p:nvPr/>
      </p:nvGrpSpPr>
      <p:grpSpPr>
        <a:xfrm>
          <a:off x="0" y="0"/>
          <a:ext cx="0" cy="0"/>
          <a:chOff x="0" y="0"/>
          <a:chExt cx="0" cy="0"/>
        </a:xfrm>
      </p:grpSpPr>
      <p:sp>
        <p:nvSpPr>
          <p:cNvPr id="276" name="Google Shape;276;p60"/>
          <p:cNvSpPr txBox="1">
            <a:spLocks noGrp="1"/>
          </p:cNvSpPr>
          <p:nvPr>
            <p:ph type="title"/>
          </p:nvPr>
        </p:nvSpPr>
        <p:spPr>
          <a:xfrm>
            <a:off x="630238" y="342900"/>
            <a:ext cx="2949575" cy="12017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 name="Google Shape;277;p60"/>
          <p:cNvSpPr txBox="1">
            <a:spLocks noGrp="1"/>
          </p:cNvSpPr>
          <p:nvPr>
            <p:ph type="body" idx="1"/>
          </p:nvPr>
        </p:nvSpPr>
        <p:spPr>
          <a:xfrm>
            <a:off x="3887788" y="741363"/>
            <a:ext cx="4629150" cy="3659187"/>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78" name="Google Shape;278;p60"/>
          <p:cNvSpPr txBox="1">
            <a:spLocks noGrp="1"/>
          </p:cNvSpPr>
          <p:nvPr>
            <p:ph type="body" idx="2"/>
          </p:nvPr>
        </p:nvSpPr>
        <p:spPr>
          <a:xfrm>
            <a:off x="630238" y="1544638"/>
            <a:ext cx="2949575" cy="28606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79" name="Google Shape;279;p60"/>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60"/>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60"/>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2"/>
        <p:cNvGrpSpPr/>
        <p:nvPr/>
      </p:nvGrpSpPr>
      <p:grpSpPr>
        <a:xfrm>
          <a:off x="0" y="0"/>
          <a:ext cx="0" cy="0"/>
          <a:chOff x="0" y="0"/>
          <a:chExt cx="0" cy="0"/>
        </a:xfrm>
      </p:grpSpPr>
      <p:sp>
        <p:nvSpPr>
          <p:cNvPr id="283" name="Google Shape;283;p61"/>
          <p:cNvSpPr txBox="1">
            <a:spLocks noGrp="1"/>
          </p:cNvSpPr>
          <p:nvPr>
            <p:ph type="title"/>
          </p:nvPr>
        </p:nvSpPr>
        <p:spPr>
          <a:xfrm>
            <a:off x="630238" y="342900"/>
            <a:ext cx="2949575" cy="12017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61"/>
          <p:cNvSpPr>
            <a:spLocks noGrp="1"/>
          </p:cNvSpPr>
          <p:nvPr>
            <p:ph type="pic" idx="2"/>
          </p:nvPr>
        </p:nvSpPr>
        <p:spPr>
          <a:xfrm>
            <a:off x="3887788" y="741363"/>
            <a:ext cx="4629150" cy="3659187"/>
          </a:xfrm>
          <a:prstGeom prst="rect">
            <a:avLst/>
          </a:prstGeom>
          <a:noFill/>
          <a:ln>
            <a:noFill/>
          </a:ln>
        </p:spPr>
      </p:sp>
      <p:sp>
        <p:nvSpPr>
          <p:cNvPr id="285" name="Google Shape;285;p61"/>
          <p:cNvSpPr txBox="1">
            <a:spLocks noGrp="1"/>
          </p:cNvSpPr>
          <p:nvPr>
            <p:ph type="body" idx="1"/>
          </p:nvPr>
        </p:nvSpPr>
        <p:spPr>
          <a:xfrm>
            <a:off x="630238" y="1544638"/>
            <a:ext cx="2949575" cy="28606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6" name="Google Shape;286;p61"/>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61"/>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61"/>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9"/>
        <p:cNvGrpSpPr/>
        <p:nvPr/>
      </p:nvGrpSpPr>
      <p:grpSpPr>
        <a:xfrm>
          <a:off x="0" y="0"/>
          <a:ext cx="0" cy="0"/>
          <a:chOff x="0" y="0"/>
          <a:chExt cx="0" cy="0"/>
        </a:xfrm>
      </p:grpSpPr>
      <p:sp>
        <p:nvSpPr>
          <p:cNvPr id="290" name="Google Shape;290;p62"/>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 name="Google Shape;291;p62"/>
          <p:cNvSpPr txBox="1">
            <a:spLocks noGrp="1"/>
          </p:cNvSpPr>
          <p:nvPr>
            <p:ph type="body" idx="1"/>
          </p:nvPr>
        </p:nvSpPr>
        <p:spPr>
          <a:xfrm rot="5400000">
            <a:off x="2938463" y="-939800"/>
            <a:ext cx="3267075"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62"/>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62"/>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 name="Google Shape;294;p62"/>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5"/>
        <p:cNvGrpSpPr/>
        <p:nvPr/>
      </p:nvGrpSpPr>
      <p:grpSpPr>
        <a:xfrm>
          <a:off x="0" y="0"/>
          <a:ext cx="0" cy="0"/>
          <a:chOff x="0" y="0"/>
          <a:chExt cx="0" cy="0"/>
        </a:xfrm>
      </p:grpSpPr>
      <p:sp>
        <p:nvSpPr>
          <p:cNvPr id="296" name="Google Shape;296;p63"/>
          <p:cNvSpPr txBox="1">
            <a:spLocks noGrp="1"/>
          </p:cNvSpPr>
          <p:nvPr>
            <p:ph type="title"/>
          </p:nvPr>
        </p:nvSpPr>
        <p:spPr>
          <a:xfrm rot="5400000">
            <a:off x="5348288" y="1470026"/>
            <a:ext cx="4362450"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 name="Google Shape;297;p63"/>
          <p:cNvSpPr txBox="1">
            <a:spLocks noGrp="1"/>
          </p:cNvSpPr>
          <p:nvPr>
            <p:ph type="body" idx="1"/>
          </p:nvPr>
        </p:nvSpPr>
        <p:spPr>
          <a:xfrm rot="5400000">
            <a:off x="1328738" y="-425449"/>
            <a:ext cx="4362450" cy="5762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63"/>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63"/>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63"/>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7"/>
        <p:cNvGrpSpPr/>
        <p:nvPr/>
      </p:nvGrpSpPr>
      <p:grpSpPr>
        <a:xfrm>
          <a:off x="0" y="0"/>
          <a:ext cx="0" cy="0"/>
          <a:chOff x="0" y="0"/>
          <a:chExt cx="0" cy="0"/>
        </a:xfrm>
      </p:grpSpPr>
      <p:sp>
        <p:nvSpPr>
          <p:cNvPr id="308" name="Google Shape;308;p65"/>
          <p:cNvSpPr txBox="1">
            <a:spLocks noGrp="1"/>
          </p:cNvSpPr>
          <p:nvPr>
            <p:ph type="ctrTitle"/>
          </p:nvPr>
        </p:nvSpPr>
        <p:spPr>
          <a:xfrm>
            <a:off x="1143000" y="842964"/>
            <a:ext cx="6858000" cy="179228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5995"/>
              <a:buFont typeface="Calibri"/>
              <a:buNone/>
              <a:defRPr sz="599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65"/>
          <p:cNvSpPr txBox="1">
            <a:spLocks noGrp="1"/>
          </p:cNvSpPr>
          <p:nvPr>
            <p:ph type="subTitle" idx="1"/>
          </p:nvPr>
        </p:nvSpPr>
        <p:spPr>
          <a:xfrm>
            <a:off x="1143000" y="2703513"/>
            <a:ext cx="6858000" cy="124301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999"/>
              </a:spcBef>
              <a:spcAft>
                <a:spcPts val="0"/>
              </a:spcAft>
              <a:buClr>
                <a:schemeClr val="dk1"/>
              </a:buClr>
              <a:buSzPts val="2398"/>
              <a:buNone/>
              <a:defRPr sz="2398"/>
            </a:lvl1pPr>
            <a:lvl2pPr lvl="1" algn="ctr">
              <a:lnSpc>
                <a:spcPct val="90000"/>
              </a:lnSpc>
              <a:spcBef>
                <a:spcPts val="500"/>
              </a:spcBef>
              <a:spcAft>
                <a:spcPts val="0"/>
              </a:spcAft>
              <a:buClr>
                <a:schemeClr val="dk1"/>
              </a:buClr>
              <a:buSzPts val="1998"/>
              <a:buNone/>
              <a:defRPr sz="1998"/>
            </a:lvl2pPr>
            <a:lvl3pPr lvl="2" algn="ctr">
              <a:lnSpc>
                <a:spcPct val="90000"/>
              </a:lnSpc>
              <a:spcBef>
                <a:spcPts val="500"/>
              </a:spcBef>
              <a:spcAft>
                <a:spcPts val="0"/>
              </a:spcAft>
              <a:buClr>
                <a:schemeClr val="dk1"/>
              </a:buClr>
              <a:buSzPts val="1799"/>
              <a:buNone/>
              <a:defRPr sz="1799"/>
            </a:lvl3pPr>
            <a:lvl4pPr lvl="3" algn="ctr">
              <a:lnSpc>
                <a:spcPct val="90000"/>
              </a:lnSpc>
              <a:spcBef>
                <a:spcPts val="500"/>
              </a:spcBef>
              <a:spcAft>
                <a:spcPts val="0"/>
              </a:spcAft>
              <a:buClr>
                <a:schemeClr val="dk1"/>
              </a:buClr>
              <a:buSzPts val="1598"/>
              <a:buNone/>
              <a:defRPr sz="1598"/>
            </a:lvl4pPr>
            <a:lvl5pPr lvl="4" algn="ctr">
              <a:lnSpc>
                <a:spcPct val="90000"/>
              </a:lnSpc>
              <a:spcBef>
                <a:spcPts val="500"/>
              </a:spcBef>
              <a:spcAft>
                <a:spcPts val="0"/>
              </a:spcAft>
              <a:buClr>
                <a:schemeClr val="dk1"/>
              </a:buClr>
              <a:buSzPts val="1598"/>
              <a:buNone/>
              <a:defRPr sz="1598"/>
            </a:lvl5pPr>
            <a:lvl6pPr lvl="5" algn="ctr">
              <a:lnSpc>
                <a:spcPct val="90000"/>
              </a:lnSpc>
              <a:spcBef>
                <a:spcPts val="500"/>
              </a:spcBef>
              <a:spcAft>
                <a:spcPts val="0"/>
              </a:spcAft>
              <a:buClr>
                <a:schemeClr val="dk1"/>
              </a:buClr>
              <a:buSzPts val="1598"/>
              <a:buNone/>
              <a:defRPr sz="1598"/>
            </a:lvl6pPr>
            <a:lvl7pPr lvl="6" algn="ctr">
              <a:lnSpc>
                <a:spcPct val="90000"/>
              </a:lnSpc>
              <a:spcBef>
                <a:spcPts val="500"/>
              </a:spcBef>
              <a:spcAft>
                <a:spcPts val="0"/>
              </a:spcAft>
              <a:buClr>
                <a:schemeClr val="dk1"/>
              </a:buClr>
              <a:buSzPts val="1598"/>
              <a:buNone/>
              <a:defRPr sz="1598"/>
            </a:lvl7pPr>
            <a:lvl8pPr lvl="7" algn="ctr">
              <a:lnSpc>
                <a:spcPct val="90000"/>
              </a:lnSpc>
              <a:spcBef>
                <a:spcPts val="500"/>
              </a:spcBef>
              <a:spcAft>
                <a:spcPts val="0"/>
              </a:spcAft>
              <a:buClr>
                <a:schemeClr val="dk1"/>
              </a:buClr>
              <a:buSzPts val="1598"/>
              <a:buNone/>
              <a:defRPr sz="1598"/>
            </a:lvl8pPr>
            <a:lvl9pPr lvl="8" algn="ctr">
              <a:lnSpc>
                <a:spcPct val="90000"/>
              </a:lnSpc>
              <a:spcBef>
                <a:spcPts val="500"/>
              </a:spcBef>
              <a:spcAft>
                <a:spcPts val="0"/>
              </a:spcAft>
              <a:buClr>
                <a:schemeClr val="dk1"/>
              </a:buClr>
              <a:buSzPts val="1598"/>
              <a:buNone/>
              <a:defRPr sz="1598"/>
            </a:lvl9pPr>
          </a:lstStyle>
          <a:p>
            <a:endParaRPr/>
          </a:p>
        </p:txBody>
      </p:sp>
      <p:sp>
        <p:nvSpPr>
          <p:cNvPr id="310" name="Google Shape;310;p65"/>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65"/>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65"/>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3"/>
        <p:cNvGrpSpPr/>
        <p:nvPr/>
      </p:nvGrpSpPr>
      <p:grpSpPr>
        <a:xfrm>
          <a:off x="0" y="0"/>
          <a:ext cx="0" cy="0"/>
          <a:chOff x="0" y="0"/>
          <a:chExt cx="0" cy="0"/>
        </a:xfrm>
      </p:grpSpPr>
      <p:sp>
        <p:nvSpPr>
          <p:cNvPr id="314" name="Google Shape;314;p66"/>
          <p:cNvSpPr txBox="1">
            <a:spLocks noGrp="1"/>
          </p:cNvSpPr>
          <p:nvPr>
            <p:ph type="title"/>
          </p:nvPr>
        </p:nvSpPr>
        <p:spPr>
          <a:xfrm>
            <a:off x="628650" y="274639"/>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5" name="Google Shape;315;p66"/>
          <p:cNvSpPr txBox="1">
            <a:spLocks noGrp="1"/>
          </p:cNvSpPr>
          <p:nvPr>
            <p:ph type="body" idx="1"/>
          </p:nvPr>
        </p:nvSpPr>
        <p:spPr>
          <a:xfrm>
            <a:off x="628650" y="1370014"/>
            <a:ext cx="7886700" cy="3267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99"/>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66"/>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66"/>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8" name="Google Shape;318;p66"/>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
        <p:cNvGrpSpPr/>
        <p:nvPr/>
      </p:nvGrpSpPr>
      <p:grpSpPr>
        <a:xfrm>
          <a:off x="0" y="0"/>
          <a:ext cx="0" cy="0"/>
          <a:chOff x="0" y="0"/>
          <a:chExt cx="0" cy="0"/>
        </a:xfrm>
      </p:grpSpPr>
      <p:sp>
        <p:nvSpPr>
          <p:cNvPr id="35" name="Google Shape;35;p29"/>
          <p:cNvSpPr txBox="1">
            <a:spLocks noGrp="1"/>
          </p:cNvSpPr>
          <p:nvPr>
            <p:ph type="title"/>
          </p:nvPr>
        </p:nvSpPr>
        <p:spPr>
          <a:xfrm>
            <a:off x="0" y="0"/>
            <a:ext cx="9144000" cy="1006507"/>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36" name="Google Shape;36;p29"/>
          <p:cNvSpPr txBox="1">
            <a:spLocks noGrp="1"/>
          </p:cNvSpPr>
          <p:nvPr>
            <p:ph type="body" idx="1"/>
          </p:nvPr>
        </p:nvSpPr>
        <p:spPr>
          <a:xfrm rot="5400000">
            <a:off x="3200806" y="-1142136"/>
            <a:ext cx="2742388"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228600" algn="l">
              <a:spcBef>
                <a:spcPts val="360"/>
              </a:spcBef>
              <a:spcAft>
                <a:spcPts val="0"/>
              </a:spcAft>
              <a:buSzPts val="1400"/>
              <a:buNone/>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29"/>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9"/>
        <p:cNvGrpSpPr/>
        <p:nvPr/>
      </p:nvGrpSpPr>
      <p:grpSpPr>
        <a:xfrm>
          <a:off x="0" y="0"/>
          <a:ext cx="0" cy="0"/>
          <a:chOff x="0" y="0"/>
          <a:chExt cx="0" cy="0"/>
        </a:xfrm>
      </p:grpSpPr>
      <p:sp>
        <p:nvSpPr>
          <p:cNvPr id="320" name="Google Shape;320;p67"/>
          <p:cNvSpPr txBox="1">
            <a:spLocks noGrp="1"/>
          </p:cNvSpPr>
          <p:nvPr>
            <p:ph type="title"/>
          </p:nvPr>
        </p:nvSpPr>
        <p:spPr>
          <a:xfrm>
            <a:off x="623888" y="1282700"/>
            <a:ext cx="7886700" cy="21415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995"/>
              <a:buFont typeface="Calibri"/>
              <a:buNone/>
              <a:defRPr sz="599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1" name="Google Shape;321;p67"/>
          <p:cNvSpPr txBox="1">
            <a:spLocks noGrp="1"/>
          </p:cNvSpPr>
          <p:nvPr>
            <p:ph type="body" idx="1"/>
          </p:nvPr>
        </p:nvSpPr>
        <p:spPr>
          <a:xfrm>
            <a:off x="623888" y="3444876"/>
            <a:ext cx="7886700" cy="11271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99"/>
              </a:spcBef>
              <a:spcAft>
                <a:spcPts val="0"/>
              </a:spcAft>
              <a:buClr>
                <a:srgbClr val="888888"/>
              </a:buClr>
              <a:buSzPts val="2398"/>
              <a:buNone/>
              <a:defRPr sz="2398">
                <a:solidFill>
                  <a:srgbClr val="888888"/>
                </a:solidFill>
              </a:defRPr>
            </a:lvl1pPr>
            <a:lvl2pPr marL="914400" lvl="1" indent="-228600" algn="l">
              <a:lnSpc>
                <a:spcPct val="90000"/>
              </a:lnSpc>
              <a:spcBef>
                <a:spcPts val="500"/>
              </a:spcBef>
              <a:spcAft>
                <a:spcPts val="0"/>
              </a:spcAft>
              <a:buClr>
                <a:srgbClr val="888888"/>
              </a:buClr>
              <a:buSzPts val="1998"/>
              <a:buNone/>
              <a:defRPr sz="1998">
                <a:solidFill>
                  <a:srgbClr val="888888"/>
                </a:solidFill>
              </a:defRPr>
            </a:lvl2pPr>
            <a:lvl3pPr marL="1371600" lvl="2" indent="-228600" algn="l">
              <a:lnSpc>
                <a:spcPct val="90000"/>
              </a:lnSpc>
              <a:spcBef>
                <a:spcPts val="500"/>
              </a:spcBef>
              <a:spcAft>
                <a:spcPts val="0"/>
              </a:spcAft>
              <a:buClr>
                <a:srgbClr val="888888"/>
              </a:buClr>
              <a:buSzPts val="1799"/>
              <a:buNone/>
              <a:defRPr sz="1799">
                <a:solidFill>
                  <a:srgbClr val="888888"/>
                </a:solidFill>
              </a:defRPr>
            </a:lvl3pPr>
            <a:lvl4pPr marL="1828800" lvl="3" indent="-228600" algn="l">
              <a:lnSpc>
                <a:spcPct val="90000"/>
              </a:lnSpc>
              <a:spcBef>
                <a:spcPts val="500"/>
              </a:spcBef>
              <a:spcAft>
                <a:spcPts val="0"/>
              </a:spcAft>
              <a:buClr>
                <a:srgbClr val="888888"/>
              </a:buClr>
              <a:buSzPts val="1598"/>
              <a:buNone/>
              <a:defRPr sz="1598">
                <a:solidFill>
                  <a:srgbClr val="888888"/>
                </a:solidFill>
              </a:defRPr>
            </a:lvl4pPr>
            <a:lvl5pPr marL="2286000" lvl="4" indent="-228600" algn="l">
              <a:lnSpc>
                <a:spcPct val="90000"/>
              </a:lnSpc>
              <a:spcBef>
                <a:spcPts val="500"/>
              </a:spcBef>
              <a:spcAft>
                <a:spcPts val="0"/>
              </a:spcAft>
              <a:buClr>
                <a:srgbClr val="888888"/>
              </a:buClr>
              <a:buSzPts val="1598"/>
              <a:buNone/>
              <a:defRPr sz="1598">
                <a:solidFill>
                  <a:srgbClr val="888888"/>
                </a:solidFill>
              </a:defRPr>
            </a:lvl5pPr>
            <a:lvl6pPr marL="2743200" lvl="5" indent="-228600" algn="l">
              <a:lnSpc>
                <a:spcPct val="90000"/>
              </a:lnSpc>
              <a:spcBef>
                <a:spcPts val="500"/>
              </a:spcBef>
              <a:spcAft>
                <a:spcPts val="0"/>
              </a:spcAft>
              <a:buClr>
                <a:srgbClr val="888888"/>
              </a:buClr>
              <a:buSzPts val="1598"/>
              <a:buNone/>
              <a:defRPr sz="1598">
                <a:solidFill>
                  <a:srgbClr val="888888"/>
                </a:solidFill>
              </a:defRPr>
            </a:lvl6pPr>
            <a:lvl7pPr marL="3200400" lvl="6" indent="-228600" algn="l">
              <a:lnSpc>
                <a:spcPct val="90000"/>
              </a:lnSpc>
              <a:spcBef>
                <a:spcPts val="500"/>
              </a:spcBef>
              <a:spcAft>
                <a:spcPts val="0"/>
              </a:spcAft>
              <a:buClr>
                <a:srgbClr val="888888"/>
              </a:buClr>
              <a:buSzPts val="1598"/>
              <a:buNone/>
              <a:defRPr sz="1598">
                <a:solidFill>
                  <a:srgbClr val="888888"/>
                </a:solidFill>
              </a:defRPr>
            </a:lvl7pPr>
            <a:lvl8pPr marL="3657600" lvl="7" indent="-228600" algn="l">
              <a:lnSpc>
                <a:spcPct val="90000"/>
              </a:lnSpc>
              <a:spcBef>
                <a:spcPts val="500"/>
              </a:spcBef>
              <a:spcAft>
                <a:spcPts val="0"/>
              </a:spcAft>
              <a:buClr>
                <a:srgbClr val="888888"/>
              </a:buClr>
              <a:buSzPts val="1598"/>
              <a:buNone/>
              <a:defRPr sz="1598">
                <a:solidFill>
                  <a:srgbClr val="888888"/>
                </a:solidFill>
              </a:defRPr>
            </a:lvl8pPr>
            <a:lvl9pPr marL="4114800" lvl="8" indent="-228600" algn="l">
              <a:lnSpc>
                <a:spcPct val="90000"/>
              </a:lnSpc>
              <a:spcBef>
                <a:spcPts val="500"/>
              </a:spcBef>
              <a:spcAft>
                <a:spcPts val="0"/>
              </a:spcAft>
              <a:buClr>
                <a:srgbClr val="888888"/>
              </a:buClr>
              <a:buSzPts val="1598"/>
              <a:buNone/>
              <a:defRPr sz="1598">
                <a:solidFill>
                  <a:srgbClr val="888888"/>
                </a:solidFill>
              </a:defRPr>
            </a:lvl9pPr>
          </a:lstStyle>
          <a:p>
            <a:endParaRPr/>
          </a:p>
        </p:txBody>
      </p:sp>
      <p:sp>
        <p:nvSpPr>
          <p:cNvPr id="322" name="Google Shape;322;p67"/>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67"/>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67"/>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5"/>
        <p:cNvGrpSpPr/>
        <p:nvPr/>
      </p:nvGrpSpPr>
      <p:grpSpPr>
        <a:xfrm>
          <a:off x="0" y="0"/>
          <a:ext cx="0" cy="0"/>
          <a:chOff x="0" y="0"/>
          <a:chExt cx="0" cy="0"/>
        </a:xfrm>
      </p:grpSpPr>
      <p:sp>
        <p:nvSpPr>
          <p:cNvPr id="326" name="Google Shape;326;p68"/>
          <p:cNvSpPr txBox="1">
            <a:spLocks noGrp="1"/>
          </p:cNvSpPr>
          <p:nvPr>
            <p:ph type="title"/>
          </p:nvPr>
        </p:nvSpPr>
        <p:spPr>
          <a:xfrm>
            <a:off x="628650" y="274639"/>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68"/>
          <p:cNvSpPr txBox="1">
            <a:spLocks noGrp="1"/>
          </p:cNvSpPr>
          <p:nvPr>
            <p:ph type="body" idx="1"/>
          </p:nvPr>
        </p:nvSpPr>
        <p:spPr>
          <a:xfrm>
            <a:off x="628650" y="1370014"/>
            <a:ext cx="3867150" cy="3267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99"/>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68"/>
          <p:cNvSpPr txBox="1">
            <a:spLocks noGrp="1"/>
          </p:cNvSpPr>
          <p:nvPr>
            <p:ph type="body" idx="2"/>
          </p:nvPr>
        </p:nvSpPr>
        <p:spPr>
          <a:xfrm>
            <a:off x="4648200" y="1370014"/>
            <a:ext cx="3867150" cy="32670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99"/>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9" name="Google Shape;329;p68"/>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68"/>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68"/>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2"/>
        <p:cNvGrpSpPr/>
        <p:nvPr/>
      </p:nvGrpSpPr>
      <p:grpSpPr>
        <a:xfrm>
          <a:off x="0" y="0"/>
          <a:ext cx="0" cy="0"/>
          <a:chOff x="0" y="0"/>
          <a:chExt cx="0" cy="0"/>
        </a:xfrm>
      </p:grpSpPr>
      <p:sp>
        <p:nvSpPr>
          <p:cNvPr id="333" name="Google Shape;333;p69"/>
          <p:cNvSpPr txBox="1">
            <a:spLocks noGrp="1"/>
          </p:cNvSpPr>
          <p:nvPr>
            <p:ph type="title"/>
          </p:nvPr>
        </p:nvSpPr>
        <p:spPr>
          <a:xfrm>
            <a:off x="630238" y="274639"/>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4" name="Google Shape;334;p69"/>
          <p:cNvSpPr txBox="1">
            <a:spLocks noGrp="1"/>
          </p:cNvSpPr>
          <p:nvPr>
            <p:ph type="body" idx="1"/>
          </p:nvPr>
        </p:nvSpPr>
        <p:spPr>
          <a:xfrm>
            <a:off x="630239" y="1262064"/>
            <a:ext cx="3868737"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999"/>
              </a:spcBef>
              <a:spcAft>
                <a:spcPts val="0"/>
              </a:spcAft>
              <a:buClr>
                <a:schemeClr val="dk1"/>
              </a:buClr>
              <a:buSzPts val="2398"/>
              <a:buNone/>
              <a:defRPr sz="2398" b="1"/>
            </a:lvl1pPr>
            <a:lvl2pPr marL="914400" lvl="1" indent="-228600" algn="l">
              <a:lnSpc>
                <a:spcPct val="90000"/>
              </a:lnSpc>
              <a:spcBef>
                <a:spcPts val="500"/>
              </a:spcBef>
              <a:spcAft>
                <a:spcPts val="0"/>
              </a:spcAft>
              <a:buClr>
                <a:schemeClr val="dk1"/>
              </a:buClr>
              <a:buSzPts val="1998"/>
              <a:buNone/>
              <a:defRPr sz="1998" b="1"/>
            </a:lvl2pPr>
            <a:lvl3pPr marL="1371600" lvl="2" indent="-228600" algn="l">
              <a:lnSpc>
                <a:spcPct val="90000"/>
              </a:lnSpc>
              <a:spcBef>
                <a:spcPts val="500"/>
              </a:spcBef>
              <a:spcAft>
                <a:spcPts val="0"/>
              </a:spcAft>
              <a:buClr>
                <a:schemeClr val="dk1"/>
              </a:buClr>
              <a:buSzPts val="1799"/>
              <a:buNone/>
              <a:defRPr sz="1799" b="1"/>
            </a:lvl3pPr>
            <a:lvl4pPr marL="1828800" lvl="3" indent="-228600" algn="l">
              <a:lnSpc>
                <a:spcPct val="90000"/>
              </a:lnSpc>
              <a:spcBef>
                <a:spcPts val="500"/>
              </a:spcBef>
              <a:spcAft>
                <a:spcPts val="0"/>
              </a:spcAft>
              <a:buClr>
                <a:schemeClr val="dk1"/>
              </a:buClr>
              <a:buSzPts val="1598"/>
              <a:buNone/>
              <a:defRPr sz="1598" b="1"/>
            </a:lvl4pPr>
            <a:lvl5pPr marL="2286000" lvl="4" indent="-228600" algn="l">
              <a:lnSpc>
                <a:spcPct val="90000"/>
              </a:lnSpc>
              <a:spcBef>
                <a:spcPts val="500"/>
              </a:spcBef>
              <a:spcAft>
                <a:spcPts val="0"/>
              </a:spcAft>
              <a:buClr>
                <a:schemeClr val="dk1"/>
              </a:buClr>
              <a:buSzPts val="1598"/>
              <a:buNone/>
              <a:defRPr sz="1598" b="1"/>
            </a:lvl5pPr>
            <a:lvl6pPr marL="2743200" lvl="5" indent="-228600" algn="l">
              <a:lnSpc>
                <a:spcPct val="90000"/>
              </a:lnSpc>
              <a:spcBef>
                <a:spcPts val="500"/>
              </a:spcBef>
              <a:spcAft>
                <a:spcPts val="0"/>
              </a:spcAft>
              <a:buClr>
                <a:schemeClr val="dk1"/>
              </a:buClr>
              <a:buSzPts val="1598"/>
              <a:buNone/>
              <a:defRPr sz="1598" b="1"/>
            </a:lvl6pPr>
            <a:lvl7pPr marL="3200400" lvl="6" indent="-228600" algn="l">
              <a:lnSpc>
                <a:spcPct val="90000"/>
              </a:lnSpc>
              <a:spcBef>
                <a:spcPts val="500"/>
              </a:spcBef>
              <a:spcAft>
                <a:spcPts val="0"/>
              </a:spcAft>
              <a:buClr>
                <a:schemeClr val="dk1"/>
              </a:buClr>
              <a:buSzPts val="1598"/>
              <a:buNone/>
              <a:defRPr sz="1598" b="1"/>
            </a:lvl7pPr>
            <a:lvl8pPr marL="3657600" lvl="7" indent="-228600" algn="l">
              <a:lnSpc>
                <a:spcPct val="90000"/>
              </a:lnSpc>
              <a:spcBef>
                <a:spcPts val="500"/>
              </a:spcBef>
              <a:spcAft>
                <a:spcPts val="0"/>
              </a:spcAft>
              <a:buClr>
                <a:schemeClr val="dk1"/>
              </a:buClr>
              <a:buSzPts val="1598"/>
              <a:buNone/>
              <a:defRPr sz="1598" b="1"/>
            </a:lvl8pPr>
            <a:lvl9pPr marL="4114800" lvl="8" indent="-228600" algn="l">
              <a:lnSpc>
                <a:spcPct val="90000"/>
              </a:lnSpc>
              <a:spcBef>
                <a:spcPts val="500"/>
              </a:spcBef>
              <a:spcAft>
                <a:spcPts val="0"/>
              </a:spcAft>
              <a:buClr>
                <a:schemeClr val="dk1"/>
              </a:buClr>
              <a:buSzPts val="1598"/>
              <a:buNone/>
              <a:defRPr sz="1598" b="1"/>
            </a:lvl9pPr>
          </a:lstStyle>
          <a:p>
            <a:endParaRPr/>
          </a:p>
        </p:txBody>
      </p:sp>
      <p:sp>
        <p:nvSpPr>
          <p:cNvPr id="335" name="Google Shape;335;p69"/>
          <p:cNvSpPr txBox="1">
            <a:spLocks noGrp="1"/>
          </p:cNvSpPr>
          <p:nvPr>
            <p:ph type="body" idx="2"/>
          </p:nvPr>
        </p:nvSpPr>
        <p:spPr>
          <a:xfrm>
            <a:off x="630239" y="1881189"/>
            <a:ext cx="3868737" cy="27654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99"/>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p69"/>
          <p:cNvSpPr txBox="1">
            <a:spLocks noGrp="1"/>
          </p:cNvSpPr>
          <p:nvPr>
            <p:ph type="body" idx="3"/>
          </p:nvPr>
        </p:nvSpPr>
        <p:spPr>
          <a:xfrm>
            <a:off x="4629150" y="1262064"/>
            <a:ext cx="3887788" cy="61912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999"/>
              </a:spcBef>
              <a:spcAft>
                <a:spcPts val="0"/>
              </a:spcAft>
              <a:buClr>
                <a:schemeClr val="dk1"/>
              </a:buClr>
              <a:buSzPts val="2398"/>
              <a:buNone/>
              <a:defRPr sz="2398" b="1"/>
            </a:lvl1pPr>
            <a:lvl2pPr marL="914400" lvl="1" indent="-228600" algn="l">
              <a:lnSpc>
                <a:spcPct val="90000"/>
              </a:lnSpc>
              <a:spcBef>
                <a:spcPts val="500"/>
              </a:spcBef>
              <a:spcAft>
                <a:spcPts val="0"/>
              </a:spcAft>
              <a:buClr>
                <a:schemeClr val="dk1"/>
              </a:buClr>
              <a:buSzPts val="1998"/>
              <a:buNone/>
              <a:defRPr sz="1998" b="1"/>
            </a:lvl2pPr>
            <a:lvl3pPr marL="1371600" lvl="2" indent="-228600" algn="l">
              <a:lnSpc>
                <a:spcPct val="90000"/>
              </a:lnSpc>
              <a:spcBef>
                <a:spcPts val="500"/>
              </a:spcBef>
              <a:spcAft>
                <a:spcPts val="0"/>
              </a:spcAft>
              <a:buClr>
                <a:schemeClr val="dk1"/>
              </a:buClr>
              <a:buSzPts val="1799"/>
              <a:buNone/>
              <a:defRPr sz="1799" b="1"/>
            </a:lvl3pPr>
            <a:lvl4pPr marL="1828800" lvl="3" indent="-228600" algn="l">
              <a:lnSpc>
                <a:spcPct val="90000"/>
              </a:lnSpc>
              <a:spcBef>
                <a:spcPts val="500"/>
              </a:spcBef>
              <a:spcAft>
                <a:spcPts val="0"/>
              </a:spcAft>
              <a:buClr>
                <a:schemeClr val="dk1"/>
              </a:buClr>
              <a:buSzPts val="1598"/>
              <a:buNone/>
              <a:defRPr sz="1598" b="1"/>
            </a:lvl4pPr>
            <a:lvl5pPr marL="2286000" lvl="4" indent="-228600" algn="l">
              <a:lnSpc>
                <a:spcPct val="90000"/>
              </a:lnSpc>
              <a:spcBef>
                <a:spcPts val="500"/>
              </a:spcBef>
              <a:spcAft>
                <a:spcPts val="0"/>
              </a:spcAft>
              <a:buClr>
                <a:schemeClr val="dk1"/>
              </a:buClr>
              <a:buSzPts val="1598"/>
              <a:buNone/>
              <a:defRPr sz="1598" b="1"/>
            </a:lvl5pPr>
            <a:lvl6pPr marL="2743200" lvl="5" indent="-228600" algn="l">
              <a:lnSpc>
                <a:spcPct val="90000"/>
              </a:lnSpc>
              <a:spcBef>
                <a:spcPts val="500"/>
              </a:spcBef>
              <a:spcAft>
                <a:spcPts val="0"/>
              </a:spcAft>
              <a:buClr>
                <a:schemeClr val="dk1"/>
              </a:buClr>
              <a:buSzPts val="1598"/>
              <a:buNone/>
              <a:defRPr sz="1598" b="1"/>
            </a:lvl6pPr>
            <a:lvl7pPr marL="3200400" lvl="6" indent="-228600" algn="l">
              <a:lnSpc>
                <a:spcPct val="90000"/>
              </a:lnSpc>
              <a:spcBef>
                <a:spcPts val="500"/>
              </a:spcBef>
              <a:spcAft>
                <a:spcPts val="0"/>
              </a:spcAft>
              <a:buClr>
                <a:schemeClr val="dk1"/>
              </a:buClr>
              <a:buSzPts val="1598"/>
              <a:buNone/>
              <a:defRPr sz="1598" b="1"/>
            </a:lvl7pPr>
            <a:lvl8pPr marL="3657600" lvl="7" indent="-228600" algn="l">
              <a:lnSpc>
                <a:spcPct val="90000"/>
              </a:lnSpc>
              <a:spcBef>
                <a:spcPts val="500"/>
              </a:spcBef>
              <a:spcAft>
                <a:spcPts val="0"/>
              </a:spcAft>
              <a:buClr>
                <a:schemeClr val="dk1"/>
              </a:buClr>
              <a:buSzPts val="1598"/>
              <a:buNone/>
              <a:defRPr sz="1598" b="1"/>
            </a:lvl8pPr>
            <a:lvl9pPr marL="4114800" lvl="8" indent="-228600" algn="l">
              <a:lnSpc>
                <a:spcPct val="90000"/>
              </a:lnSpc>
              <a:spcBef>
                <a:spcPts val="500"/>
              </a:spcBef>
              <a:spcAft>
                <a:spcPts val="0"/>
              </a:spcAft>
              <a:buClr>
                <a:schemeClr val="dk1"/>
              </a:buClr>
              <a:buSzPts val="1598"/>
              <a:buNone/>
              <a:defRPr sz="1598" b="1"/>
            </a:lvl9pPr>
          </a:lstStyle>
          <a:p>
            <a:endParaRPr/>
          </a:p>
        </p:txBody>
      </p:sp>
      <p:sp>
        <p:nvSpPr>
          <p:cNvPr id="337" name="Google Shape;337;p69"/>
          <p:cNvSpPr txBox="1">
            <a:spLocks noGrp="1"/>
          </p:cNvSpPr>
          <p:nvPr>
            <p:ph type="body" idx="4"/>
          </p:nvPr>
        </p:nvSpPr>
        <p:spPr>
          <a:xfrm>
            <a:off x="4629150" y="1881189"/>
            <a:ext cx="3887788" cy="27654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99"/>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8" name="Google Shape;338;p69"/>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 name="Google Shape;339;p69"/>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 name="Google Shape;340;p69"/>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1"/>
        <p:cNvGrpSpPr/>
        <p:nvPr/>
      </p:nvGrpSpPr>
      <p:grpSpPr>
        <a:xfrm>
          <a:off x="0" y="0"/>
          <a:ext cx="0" cy="0"/>
          <a:chOff x="0" y="0"/>
          <a:chExt cx="0" cy="0"/>
        </a:xfrm>
      </p:grpSpPr>
      <p:sp>
        <p:nvSpPr>
          <p:cNvPr id="342" name="Google Shape;342;p70"/>
          <p:cNvSpPr txBox="1">
            <a:spLocks noGrp="1"/>
          </p:cNvSpPr>
          <p:nvPr>
            <p:ph type="title"/>
          </p:nvPr>
        </p:nvSpPr>
        <p:spPr>
          <a:xfrm>
            <a:off x="628650" y="274639"/>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3" name="Google Shape;343;p70"/>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70"/>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70"/>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6"/>
        <p:cNvGrpSpPr/>
        <p:nvPr/>
      </p:nvGrpSpPr>
      <p:grpSpPr>
        <a:xfrm>
          <a:off x="0" y="0"/>
          <a:ext cx="0" cy="0"/>
          <a:chOff x="0" y="0"/>
          <a:chExt cx="0" cy="0"/>
        </a:xfrm>
      </p:grpSpPr>
      <p:sp>
        <p:nvSpPr>
          <p:cNvPr id="347" name="Google Shape;347;p71"/>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1"/>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1"/>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0"/>
        <p:cNvGrpSpPr/>
        <p:nvPr/>
      </p:nvGrpSpPr>
      <p:grpSpPr>
        <a:xfrm>
          <a:off x="0" y="0"/>
          <a:ext cx="0" cy="0"/>
          <a:chOff x="0" y="0"/>
          <a:chExt cx="0" cy="0"/>
        </a:xfrm>
      </p:grpSpPr>
      <p:sp>
        <p:nvSpPr>
          <p:cNvPr id="351" name="Google Shape;351;p72"/>
          <p:cNvSpPr txBox="1">
            <a:spLocks noGrp="1"/>
          </p:cNvSpPr>
          <p:nvPr>
            <p:ph type="title"/>
          </p:nvPr>
        </p:nvSpPr>
        <p:spPr>
          <a:xfrm>
            <a:off x="630239" y="342900"/>
            <a:ext cx="2949575" cy="12017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7"/>
              <a:buFont typeface="Calibri"/>
              <a:buNone/>
              <a:defRPr sz="319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72"/>
          <p:cNvSpPr txBox="1">
            <a:spLocks noGrp="1"/>
          </p:cNvSpPr>
          <p:nvPr>
            <p:ph type="body" idx="1"/>
          </p:nvPr>
        </p:nvSpPr>
        <p:spPr>
          <a:xfrm>
            <a:off x="3887788" y="741363"/>
            <a:ext cx="4629150" cy="3659187"/>
          </a:xfrm>
          <a:prstGeom prst="rect">
            <a:avLst/>
          </a:prstGeom>
          <a:noFill/>
          <a:ln>
            <a:noFill/>
          </a:ln>
        </p:spPr>
        <p:txBody>
          <a:bodyPr spcFirstLastPara="1" wrap="square" lIns="91425" tIns="45700" rIns="91425" bIns="45700" anchor="t" anchorCtr="0">
            <a:normAutofit/>
          </a:bodyPr>
          <a:lstStyle>
            <a:lvl1pPr marL="457200" lvl="0" indent="-431609" algn="l">
              <a:lnSpc>
                <a:spcPct val="90000"/>
              </a:lnSpc>
              <a:spcBef>
                <a:spcPts val="999"/>
              </a:spcBef>
              <a:spcAft>
                <a:spcPts val="0"/>
              </a:spcAft>
              <a:buClr>
                <a:schemeClr val="dk1"/>
              </a:buClr>
              <a:buSzPts val="3197"/>
              <a:buChar char="•"/>
              <a:defRPr sz="3197"/>
            </a:lvl1pPr>
            <a:lvl2pPr marL="914400" lvl="1" indent="-406272" algn="l">
              <a:lnSpc>
                <a:spcPct val="90000"/>
              </a:lnSpc>
              <a:spcBef>
                <a:spcPts val="500"/>
              </a:spcBef>
              <a:spcAft>
                <a:spcPts val="0"/>
              </a:spcAft>
              <a:buClr>
                <a:schemeClr val="dk1"/>
              </a:buClr>
              <a:buSzPts val="2798"/>
              <a:buChar char="•"/>
              <a:defRPr sz="2798"/>
            </a:lvl2pPr>
            <a:lvl3pPr marL="1371600" lvl="2" indent="-380872" algn="l">
              <a:lnSpc>
                <a:spcPct val="90000"/>
              </a:lnSpc>
              <a:spcBef>
                <a:spcPts val="500"/>
              </a:spcBef>
              <a:spcAft>
                <a:spcPts val="0"/>
              </a:spcAft>
              <a:buClr>
                <a:schemeClr val="dk1"/>
              </a:buClr>
              <a:buSzPts val="2398"/>
              <a:buChar char="•"/>
              <a:defRPr sz="2398"/>
            </a:lvl3pPr>
            <a:lvl4pPr marL="1828800" lvl="3" indent="-355472" algn="l">
              <a:lnSpc>
                <a:spcPct val="90000"/>
              </a:lnSpc>
              <a:spcBef>
                <a:spcPts val="500"/>
              </a:spcBef>
              <a:spcAft>
                <a:spcPts val="0"/>
              </a:spcAft>
              <a:buClr>
                <a:schemeClr val="dk1"/>
              </a:buClr>
              <a:buSzPts val="1998"/>
              <a:buChar char="•"/>
              <a:defRPr sz="1998"/>
            </a:lvl4pPr>
            <a:lvl5pPr marL="2286000" lvl="4" indent="-355473" algn="l">
              <a:lnSpc>
                <a:spcPct val="90000"/>
              </a:lnSpc>
              <a:spcBef>
                <a:spcPts val="500"/>
              </a:spcBef>
              <a:spcAft>
                <a:spcPts val="0"/>
              </a:spcAft>
              <a:buClr>
                <a:schemeClr val="dk1"/>
              </a:buClr>
              <a:buSzPts val="1998"/>
              <a:buChar char="•"/>
              <a:defRPr sz="1998"/>
            </a:lvl5pPr>
            <a:lvl6pPr marL="2743200" lvl="5" indent="-355473" algn="l">
              <a:lnSpc>
                <a:spcPct val="90000"/>
              </a:lnSpc>
              <a:spcBef>
                <a:spcPts val="500"/>
              </a:spcBef>
              <a:spcAft>
                <a:spcPts val="0"/>
              </a:spcAft>
              <a:buClr>
                <a:schemeClr val="dk1"/>
              </a:buClr>
              <a:buSzPts val="1998"/>
              <a:buChar char="•"/>
              <a:defRPr sz="1998"/>
            </a:lvl6pPr>
            <a:lvl7pPr marL="3200400" lvl="6" indent="-355473" algn="l">
              <a:lnSpc>
                <a:spcPct val="90000"/>
              </a:lnSpc>
              <a:spcBef>
                <a:spcPts val="500"/>
              </a:spcBef>
              <a:spcAft>
                <a:spcPts val="0"/>
              </a:spcAft>
              <a:buClr>
                <a:schemeClr val="dk1"/>
              </a:buClr>
              <a:buSzPts val="1998"/>
              <a:buChar char="•"/>
              <a:defRPr sz="1998"/>
            </a:lvl7pPr>
            <a:lvl8pPr marL="3657600" lvl="7" indent="-355472" algn="l">
              <a:lnSpc>
                <a:spcPct val="90000"/>
              </a:lnSpc>
              <a:spcBef>
                <a:spcPts val="500"/>
              </a:spcBef>
              <a:spcAft>
                <a:spcPts val="0"/>
              </a:spcAft>
              <a:buClr>
                <a:schemeClr val="dk1"/>
              </a:buClr>
              <a:buSzPts val="1998"/>
              <a:buChar char="•"/>
              <a:defRPr sz="1998"/>
            </a:lvl8pPr>
            <a:lvl9pPr marL="4114800" lvl="8" indent="-355472" algn="l">
              <a:lnSpc>
                <a:spcPct val="90000"/>
              </a:lnSpc>
              <a:spcBef>
                <a:spcPts val="500"/>
              </a:spcBef>
              <a:spcAft>
                <a:spcPts val="0"/>
              </a:spcAft>
              <a:buClr>
                <a:schemeClr val="dk1"/>
              </a:buClr>
              <a:buSzPts val="1998"/>
              <a:buChar char="•"/>
              <a:defRPr sz="1998"/>
            </a:lvl9pPr>
          </a:lstStyle>
          <a:p>
            <a:endParaRPr/>
          </a:p>
        </p:txBody>
      </p:sp>
      <p:sp>
        <p:nvSpPr>
          <p:cNvPr id="353" name="Google Shape;353;p72"/>
          <p:cNvSpPr txBox="1">
            <a:spLocks noGrp="1"/>
          </p:cNvSpPr>
          <p:nvPr>
            <p:ph type="body" idx="2"/>
          </p:nvPr>
        </p:nvSpPr>
        <p:spPr>
          <a:xfrm>
            <a:off x="630239" y="1544639"/>
            <a:ext cx="2949575" cy="28606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99"/>
              </a:spcBef>
              <a:spcAft>
                <a:spcPts val="0"/>
              </a:spcAft>
              <a:buClr>
                <a:schemeClr val="dk1"/>
              </a:buClr>
              <a:buSzPts val="1598"/>
              <a:buNone/>
              <a:defRPr sz="1598"/>
            </a:lvl1pPr>
            <a:lvl2pPr marL="914400" lvl="1" indent="-228600" algn="l">
              <a:lnSpc>
                <a:spcPct val="90000"/>
              </a:lnSpc>
              <a:spcBef>
                <a:spcPts val="500"/>
              </a:spcBef>
              <a:spcAft>
                <a:spcPts val="0"/>
              </a:spcAft>
              <a:buClr>
                <a:schemeClr val="dk1"/>
              </a:buClr>
              <a:buSzPts val="1399"/>
              <a:buNone/>
              <a:defRPr sz="1399"/>
            </a:lvl2pPr>
            <a:lvl3pPr marL="1371600" lvl="2" indent="-228600" algn="l">
              <a:lnSpc>
                <a:spcPct val="90000"/>
              </a:lnSpc>
              <a:spcBef>
                <a:spcPts val="500"/>
              </a:spcBef>
              <a:spcAft>
                <a:spcPts val="0"/>
              </a:spcAft>
              <a:buClr>
                <a:schemeClr val="dk1"/>
              </a:buClr>
              <a:buSzPts val="1199"/>
              <a:buNone/>
              <a:defRPr sz="1199"/>
            </a:lvl3pPr>
            <a:lvl4pPr marL="1828800" lvl="3" indent="-228600" algn="l">
              <a:lnSpc>
                <a:spcPct val="90000"/>
              </a:lnSpc>
              <a:spcBef>
                <a:spcPts val="500"/>
              </a:spcBef>
              <a:spcAft>
                <a:spcPts val="0"/>
              </a:spcAft>
              <a:buClr>
                <a:schemeClr val="dk1"/>
              </a:buClr>
              <a:buSzPts val="999"/>
              <a:buNone/>
              <a:defRPr sz="999"/>
            </a:lvl4pPr>
            <a:lvl5pPr marL="2286000" lvl="4" indent="-228600" algn="l">
              <a:lnSpc>
                <a:spcPct val="90000"/>
              </a:lnSpc>
              <a:spcBef>
                <a:spcPts val="500"/>
              </a:spcBef>
              <a:spcAft>
                <a:spcPts val="0"/>
              </a:spcAft>
              <a:buClr>
                <a:schemeClr val="dk1"/>
              </a:buClr>
              <a:buSzPts val="999"/>
              <a:buNone/>
              <a:defRPr sz="999"/>
            </a:lvl5pPr>
            <a:lvl6pPr marL="2743200" lvl="5" indent="-228600" algn="l">
              <a:lnSpc>
                <a:spcPct val="90000"/>
              </a:lnSpc>
              <a:spcBef>
                <a:spcPts val="500"/>
              </a:spcBef>
              <a:spcAft>
                <a:spcPts val="0"/>
              </a:spcAft>
              <a:buClr>
                <a:schemeClr val="dk1"/>
              </a:buClr>
              <a:buSzPts val="999"/>
              <a:buNone/>
              <a:defRPr sz="999"/>
            </a:lvl6pPr>
            <a:lvl7pPr marL="3200400" lvl="6" indent="-228600" algn="l">
              <a:lnSpc>
                <a:spcPct val="90000"/>
              </a:lnSpc>
              <a:spcBef>
                <a:spcPts val="500"/>
              </a:spcBef>
              <a:spcAft>
                <a:spcPts val="0"/>
              </a:spcAft>
              <a:buClr>
                <a:schemeClr val="dk1"/>
              </a:buClr>
              <a:buSzPts val="999"/>
              <a:buNone/>
              <a:defRPr sz="999"/>
            </a:lvl7pPr>
            <a:lvl8pPr marL="3657600" lvl="7" indent="-228600" algn="l">
              <a:lnSpc>
                <a:spcPct val="90000"/>
              </a:lnSpc>
              <a:spcBef>
                <a:spcPts val="500"/>
              </a:spcBef>
              <a:spcAft>
                <a:spcPts val="0"/>
              </a:spcAft>
              <a:buClr>
                <a:schemeClr val="dk1"/>
              </a:buClr>
              <a:buSzPts val="999"/>
              <a:buNone/>
              <a:defRPr sz="999"/>
            </a:lvl8pPr>
            <a:lvl9pPr marL="4114800" lvl="8" indent="-228600" algn="l">
              <a:lnSpc>
                <a:spcPct val="90000"/>
              </a:lnSpc>
              <a:spcBef>
                <a:spcPts val="500"/>
              </a:spcBef>
              <a:spcAft>
                <a:spcPts val="0"/>
              </a:spcAft>
              <a:buClr>
                <a:schemeClr val="dk1"/>
              </a:buClr>
              <a:buSzPts val="999"/>
              <a:buNone/>
              <a:defRPr sz="999"/>
            </a:lvl9pPr>
          </a:lstStyle>
          <a:p>
            <a:endParaRPr/>
          </a:p>
        </p:txBody>
      </p:sp>
      <p:sp>
        <p:nvSpPr>
          <p:cNvPr id="354" name="Google Shape;354;p72"/>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72"/>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72"/>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7"/>
        <p:cNvGrpSpPr/>
        <p:nvPr/>
      </p:nvGrpSpPr>
      <p:grpSpPr>
        <a:xfrm>
          <a:off x="0" y="0"/>
          <a:ext cx="0" cy="0"/>
          <a:chOff x="0" y="0"/>
          <a:chExt cx="0" cy="0"/>
        </a:xfrm>
      </p:grpSpPr>
      <p:sp>
        <p:nvSpPr>
          <p:cNvPr id="358" name="Google Shape;358;p73"/>
          <p:cNvSpPr txBox="1">
            <a:spLocks noGrp="1"/>
          </p:cNvSpPr>
          <p:nvPr>
            <p:ph type="title"/>
          </p:nvPr>
        </p:nvSpPr>
        <p:spPr>
          <a:xfrm>
            <a:off x="630239" y="342900"/>
            <a:ext cx="2949575" cy="12017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197"/>
              <a:buFont typeface="Calibri"/>
              <a:buNone/>
              <a:defRPr sz="319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9" name="Google Shape;359;p73"/>
          <p:cNvSpPr>
            <a:spLocks noGrp="1"/>
          </p:cNvSpPr>
          <p:nvPr>
            <p:ph type="pic" idx="2"/>
          </p:nvPr>
        </p:nvSpPr>
        <p:spPr>
          <a:xfrm>
            <a:off x="3887788" y="741363"/>
            <a:ext cx="4629150" cy="3659187"/>
          </a:xfrm>
          <a:prstGeom prst="rect">
            <a:avLst/>
          </a:prstGeom>
          <a:noFill/>
          <a:ln>
            <a:noFill/>
          </a:ln>
        </p:spPr>
      </p:sp>
      <p:sp>
        <p:nvSpPr>
          <p:cNvPr id="360" name="Google Shape;360;p73"/>
          <p:cNvSpPr txBox="1">
            <a:spLocks noGrp="1"/>
          </p:cNvSpPr>
          <p:nvPr>
            <p:ph type="body" idx="1"/>
          </p:nvPr>
        </p:nvSpPr>
        <p:spPr>
          <a:xfrm>
            <a:off x="630239" y="1544639"/>
            <a:ext cx="2949575" cy="28606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999"/>
              </a:spcBef>
              <a:spcAft>
                <a:spcPts val="0"/>
              </a:spcAft>
              <a:buClr>
                <a:schemeClr val="dk1"/>
              </a:buClr>
              <a:buSzPts val="1598"/>
              <a:buNone/>
              <a:defRPr sz="1598"/>
            </a:lvl1pPr>
            <a:lvl2pPr marL="914400" lvl="1" indent="-228600" algn="l">
              <a:lnSpc>
                <a:spcPct val="90000"/>
              </a:lnSpc>
              <a:spcBef>
                <a:spcPts val="500"/>
              </a:spcBef>
              <a:spcAft>
                <a:spcPts val="0"/>
              </a:spcAft>
              <a:buClr>
                <a:schemeClr val="dk1"/>
              </a:buClr>
              <a:buSzPts val="1399"/>
              <a:buNone/>
              <a:defRPr sz="1399"/>
            </a:lvl2pPr>
            <a:lvl3pPr marL="1371600" lvl="2" indent="-228600" algn="l">
              <a:lnSpc>
                <a:spcPct val="90000"/>
              </a:lnSpc>
              <a:spcBef>
                <a:spcPts val="500"/>
              </a:spcBef>
              <a:spcAft>
                <a:spcPts val="0"/>
              </a:spcAft>
              <a:buClr>
                <a:schemeClr val="dk1"/>
              </a:buClr>
              <a:buSzPts val="1199"/>
              <a:buNone/>
              <a:defRPr sz="1199"/>
            </a:lvl3pPr>
            <a:lvl4pPr marL="1828800" lvl="3" indent="-228600" algn="l">
              <a:lnSpc>
                <a:spcPct val="90000"/>
              </a:lnSpc>
              <a:spcBef>
                <a:spcPts val="500"/>
              </a:spcBef>
              <a:spcAft>
                <a:spcPts val="0"/>
              </a:spcAft>
              <a:buClr>
                <a:schemeClr val="dk1"/>
              </a:buClr>
              <a:buSzPts val="999"/>
              <a:buNone/>
              <a:defRPr sz="999"/>
            </a:lvl4pPr>
            <a:lvl5pPr marL="2286000" lvl="4" indent="-228600" algn="l">
              <a:lnSpc>
                <a:spcPct val="90000"/>
              </a:lnSpc>
              <a:spcBef>
                <a:spcPts val="500"/>
              </a:spcBef>
              <a:spcAft>
                <a:spcPts val="0"/>
              </a:spcAft>
              <a:buClr>
                <a:schemeClr val="dk1"/>
              </a:buClr>
              <a:buSzPts val="999"/>
              <a:buNone/>
              <a:defRPr sz="999"/>
            </a:lvl5pPr>
            <a:lvl6pPr marL="2743200" lvl="5" indent="-228600" algn="l">
              <a:lnSpc>
                <a:spcPct val="90000"/>
              </a:lnSpc>
              <a:spcBef>
                <a:spcPts val="500"/>
              </a:spcBef>
              <a:spcAft>
                <a:spcPts val="0"/>
              </a:spcAft>
              <a:buClr>
                <a:schemeClr val="dk1"/>
              </a:buClr>
              <a:buSzPts val="999"/>
              <a:buNone/>
              <a:defRPr sz="999"/>
            </a:lvl6pPr>
            <a:lvl7pPr marL="3200400" lvl="6" indent="-228600" algn="l">
              <a:lnSpc>
                <a:spcPct val="90000"/>
              </a:lnSpc>
              <a:spcBef>
                <a:spcPts val="500"/>
              </a:spcBef>
              <a:spcAft>
                <a:spcPts val="0"/>
              </a:spcAft>
              <a:buClr>
                <a:schemeClr val="dk1"/>
              </a:buClr>
              <a:buSzPts val="999"/>
              <a:buNone/>
              <a:defRPr sz="999"/>
            </a:lvl7pPr>
            <a:lvl8pPr marL="3657600" lvl="7" indent="-228600" algn="l">
              <a:lnSpc>
                <a:spcPct val="90000"/>
              </a:lnSpc>
              <a:spcBef>
                <a:spcPts val="500"/>
              </a:spcBef>
              <a:spcAft>
                <a:spcPts val="0"/>
              </a:spcAft>
              <a:buClr>
                <a:schemeClr val="dk1"/>
              </a:buClr>
              <a:buSzPts val="999"/>
              <a:buNone/>
              <a:defRPr sz="999"/>
            </a:lvl8pPr>
            <a:lvl9pPr marL="4114800" lvl="8" indent="-228600" algn="l">
              <a:lnSpc>
                <a:spcPct val="90000"/>
              </a:lnSpc>
              <a:spcBef>
                <a:spcPts val="500"/>
              </a:spcBef>
              <a:spcAft>
                <a:spcPts val="0"/>
              </a:spcAft>
              <a:buClr>
                <a:schemeClr val="dk1"/>
              </a:buClr>
              <a:buSzPts val="999"/>
              <a:buNone/>
              <a:defRPr sz="999"/>
            </a:lvl9pPr>
          </a:lstStyle>
          <a:p>
            <a:endParaRPr/>
          </a:p>
        </p:txBody>
      </p:sp>
      <p:sp>
        <p:nvSpPr>
          <p:cNvPr id="361" name="Google Shape;361;p73"/>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73"/>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73"/>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64"/>
        <p:cNvGrpSpPr/>
        <p:nvPr/>
      </p:nvGrpSpPr>
      <p:grpSpPr>
        <a:xfrm>
          <a:off x="0" y="0"/>
          <a:ext cx="0" cy="0"/>
          <a:chOff x="0" y="0"/>
          <a:chExt cx="0" cy="0"/>
        </a:xfrm>
      </p:grpSpPr>
      <p:sp>
        <p:nvSpPr>
          <p:cNvPr id="365" name="Google Shape;365;p74"/>
          <p:cNvSpPr txBox="1">
            <a:spLocks noGrp="1"/>
          </p:cNvSpPr>
          <p:nvPr>
            <p:ph type="title"/>
          </p:nvPr>
        </p:nvSpPr>
        <p:spPr>
          <a:xfrm>
            <a:off x="628650" y="274639"/>
            <a:ext cx="7886700" cy="993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74"/>
          <p:cNvSpPr txBox="1">
            <a:spLocks noGrp="1"/>
          </p:cNvSpPr>
          <p:nvPr>
            <p:ph type="body" idx="1"/>
          </p:nvPr>
        </p:nvSpPr>
        <p:spPr>
          <a:xfrm rot="5400000">
            <a:off x="2938463" y="-939798"/>
            <a:ext cx="3267075"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99"/>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74"/>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 name="Google Shape;368;p74"/>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74"/>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0"/>
        <p:cNvGrpSpPr/>
        <p:nvPr/>
      </p:nvGrpSpPr>
      <p:grpSpPr>
        <a:xfrm>
          <a:off x="0" y="0"/>
          <a:ext cx="0" cy="0"/>
          <a:chOff x="0" y="0"/>
          <a:chExt cx="0" cy="0"/>
        </a:xfrm>
      </p:grpSpPr>
      <p:sp>
        <p:nvSpPr>
          <p:cNvPr id="371" name="Google Shape;371;p75"/>
          <p:cNvSpPr txBox="1">
            <a:spLocks noGrp="1"/>
          </p:cNvSpPr>
          <p:nvPr>
            <p:ph type="title"/>
          </p:nvPr>
        </p:nvSpPr>
        <p:spPr>
          <a:xfrm rot="5400000">
            <a:off x="5348289" y="1470026"/>
            <a:ext cx="4362450"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2" name="Google Shape;372;p75"/>
          <p:cNvSpPr txBox="1">
            <a:spLocks noGrp="1"/>
          </p:cNvSpPr>
          <p:nvPr>
            <p:ph type="body" idx="1"/>
          </p:nvPr>
        </p:nvSpPr>
        <p:spPr>
          <a:xfrm rot="5400000">
            <a:off x="1328739" y="-425449"/>
            <a:ext cx="4362450" cy="57626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999"/>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75"/>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 name="Google Shape;374;p75"/>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 name="Google Shape;375;p75"/>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1870079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8"/>
        <p:cNvGrpSpPr/>
        <p:nvPr/>
      </p:nvGrpSpPr>
      <p:grpSpPr>
        <a:xfrm>
          <a:off x="0" y="0"/>
          <a:ext cx="0" cy="0"/>
          <a:chOff x="0" y="0"/>
          <a:chExt cx="0" cy="0"/>
        </a:xfrm>
      </p:grpSpPr>
      <p:sp>
        <p:nvSpPr>
          <p:cNvPr id="39" name="Google Shape;39;p3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
        <p:nvSpPr>
          <p:cNvPr id="40" name="Google Shape;40;p30"/>
          <p:cNvSpPr txBox="1">
            <a:spLocks noGrp="1"/>
          </p:cNvSpPr>
          <p:nvPr>
            <p:ph type="ftr" idx="11"/>
          </p:nvPr>
        </p:nvSpPr>
        <p:spPr>
          <a:xfrm>
            <a:off x="2897632" y="4593882"/>
            <a:ext cx="3903712" cy="41751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2400">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62110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1365694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4223660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152825"/>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8190350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547662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622893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18"/>
        <p:cNvGrpSpPr/>
        <p:nvPr/>
      </p:nvGrpSpPr>
      <p:grpSpPr>
        <a:xfrm>
          <a:off x="0" y="0"/>
          <a:ext cx="0" cy="0"/>
          <a:chOff x="0" y="0"/>
          <a:chExt cx="0" cy="0"/>
        </a:xfrm>
      </p:grpSpPr>
      <p:sp>
        <p:nvSpPr>
          <p:cNvPr id="19" name="Google Shape;19;p13"/>
          <p:cNvSpPr txBox="1">
            <a:spLocks noGrp="1"/>
          </p:cNvSpPr>
          <p:nvPr>
            <p:ph type="body" idx="1"/>
          </p:nvPr>
        </p:nvSpPr>
        <p:spPr>
          <a:xfrm>
            <a:off x="685800" y="1117600"/>
            <a:ext cx="3810000" cy="293624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228600" algn="l">
              <a:spcBef>
                <a:spcPts val="360"/>
              </a:spcBef>
              <a:spcAft>
                <a:spcPts val="0"/>
              </a:spcAft>
              <a:buSzPts val="1400"/>
              <a:buNone/>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0" name="Google Shape;20;p13"/>
          <p:cNvSpPr txBox="1">
            <a:spLocks noGrp="1"/>
          </p:cNvSpPr>
          <p:nvPr>
            <p:ph type="body" idx="2"/>
          </p:nvPr>
        </p:nvSpPr>
        <p:spPr>
          <a:xfrm>
            <a:off x="4648200" y="1117600"/>
            <a:ext cx="3810000" cy="293624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228600" algn="l">
              <a:spcBef>
                <a:spcPts val="360"/>
              </a:spcBef>
              <a:spcAft>
                <a:spcPts val="0"/>
              </a:spcAft>
              <a:buSzPts val="1400"/>
              <a:buNone/>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21" name="Google Shape;21;p13"/>
          <p:cNvSpPr txBox="1">
            <a:spLocks noGrp="1"/>
          </p:cNvSpPr>
          <p:nvPr>
            <p:ph type="ftr" idx="11"/>
          </p:nvPr>
        </p:nvSpPr>
        <p:spPr>
          <a:xfrm>
            <a:off x="5076056" y="4628260"/>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2" name="Google Shape;22;p13"/>
          <p:cNvSpPr txBox="1">
            <a:spLocks noGrp="1"/>
          </p:cNvSpPr>
          <p:nvPr>
            <p:ph type="title"/>
          </p:nvPr>
        </p:nvSpPr>
        <p:spPr>
          <a:xfrm>
            <a:off x="0" y="127465"/>
            <a:ext cx="9144000" cy="695496"/>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3600" b="0" i="0" u="none" strike="noStrike" cap="none">
                <a:solidFill>
                  <a:srgbClr val="003465"/>
                </a:solidFill>
                <a:latin typeface="Arial"/>
                <a:ea typeface="Arial"/>
                <a:cs typeface="Arial"/>
                <a:sym typeface="Arial"/>
              </a:defRPr>
            </a:lvl1pPr>
            <a:lvl2pPr marR="0" lvl="1"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2pPr>
            <a:lvl3pPr marR="0" lvl="2"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3pPr>
            <a:lvl4pPr marR="0" lvl="3"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4pPr>
            <a:lvl5pPr marR="0" lvl="4"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5pPr>
            <a:lvl6pPr marR="0" lvl="5"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6pPr>
            <a:lvl7pPr marR="0" lvl="6"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7pPr>
            <a:lvl8pPr marR="0" lvl="7"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8pPr>
            <a:lvl9pPr marR="0" lvl="8" algn="l" rtl="0">
              <a:spcBef>
                <a:spcPts val="0"/>
              </a:spcBef>
              <a:spcAft>
                <a:spcPts val="0"/>
              </a:spcAft>
              <a:buSzPts val="1400"/>
              <a:buNone/>
              <a:defRPr sz="3200" b="0" i="0" u="none" strike="noStrike" cap="none">
                <a:solidFill>
                  <a:schemeClr val="dk2"/>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838295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
        <p:cNvGrpSpPr/>
        <p:nvPr/>
      </p:nvGrpSpPr>
      <p:grpSpPr>
        <a:xfrm>
          <a:off x="0" y="0"/>
          <a:ext cx="0" cy="0"/>
          <a:chOff x="0" y="0"/>
          <a:chExt cx="0" cy="0"/>
        </a:xfrm>
      </p:grpSpPr>
      <p:sp>
        <p:nvSpPr>
          <p:cNvPr id="48" name="Google Shape;48;p15"/>
          <p:cNvSpPr txBox="1">
            <a:spLocks noGrp="1"/>
          </p:cNvSpPr>
          <p:nvPr>
            <p:ph type="ctrTitle"/>
          </p:nvPr>
        </p:nvSpPr>
        <p:spPr>
          <a:xfrm>
            <a:off x="1143000" y="842552"/>
            <a:ext cx="6858000" cy="179235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5"/>
          <p:cNvSpPr txBox="1">
            <a:spLocks noGrp="1"/>
          </p:cNvSpPr>
          <p:nvPr>
            <p:ph type="subTitle" idx="1"/>
          </p:nvPr>
        </p:nvSpPr>
        <p:spPr>
          <a:xfrm>
            <a:off x="1143000" y="2704030"/>
            <a:ext cx="6858000" cy="124297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50" name="Google Shape;50;p15"/>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5"/>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
        <p:cNvGrpSpPr/>
        <p:nvPr/>
      </p:nvGrpSpPr>
      <p:grpSpPr>
        <a:xfrm>
          <a:off x="0" y="0"/>
          <a:ext cx="0" cy="0"/>
          <a:chOff x="0" y="0"/>
          <a:chExt cx="0" cy="0"/>
        </a:xfrm>
      </p:grpSpPr>
      <p:sp>
        <p:nvSpPr>
          <p:cNvPr id="54" name="Google Shape;54;p16"/>
          <p:cNvSpPr txBox="1">
            <a:spLocks noGrp="1"/>
          </p:cNvSpPr>
          <p:nvPr>
            <p:ph type="title"/>
          </p:nvPr>
        </p:nvSpPr>
        <p:spPr>
          <a:xfrm>
            <a:off x="628650" y="274098"/>
            <a:ext cx="7886700" cy="99509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6"/>
          <p:cNvSpPr txBox="1">
            <a:spLocks noGrp="1"/>
          </p:cNvSpPr>
          <p:nvPr>
            <p:ph type="body" idx="1"/>
          </p:nvPr>
        </p:nvSpPr>
        <p:spPr>
          <a:xfrm>
            <a:off x="628650" y="1370486"/>
            <a:ext cx="7886700" cy="326652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6" name="Google Shape;56;p16"/>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6"/>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6"/>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623888" y="1283491"/>
            <a:ext cx="7886700" cy="214153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7"/>
          <p:cNvSpPr txBox="1">
            <a:spLocks noGrp="1"/>
          </p:cNvSpPr>
          <p:nvPr>
            <p:ph type="body" idx="1"/>
          </p:nvPr>
        </p:nvSpPr>
        <p:spPr>
          <a:xfrm>
            <a:off x="623888" y="3445285"/>
            <a:ext cx="7886700" cy="11261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62" name="Google Shape;62;p17"/>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7"/>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7"/>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3.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4.jpg"/><Relationship Id="rId5" Type="http://schemas.openxmlformats.org/officeDocument/2006/relationships/slideLayout" Target="../slideLayouts/slideLayout22.xml"/><Relationship Id="rId10" Type="http://schemas.openxmlformats.org/officeDocument/2006/relationships/image" Target="../media/image1.jpg"/><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6.jp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image" Target="../media/image5.jpg"/><Relationship Id="rId5" Type="http://schemas.openxmlformats.org/officeDocument/2006/relationships/slideLayout" Target="../slideLayouts/slideLayout63.xml"/><Relationship Id="rId10" Type="http://schemas.openxmlformats.org/officeDocument/2006/relationships/theme" Target="../theme/theme7.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0" descr="Graphical user interface, application&#10;&#10;Description automatically generated with medium confidence"/>
          <p:cNvPicPr preferRelativeResize="0"/>
          <p:nvPr/>
        </p:nvPicPr>
        <p:blipFill rotWithShape="1">
          <a:blip r:embed="rId8">
            <a:alphaModFix/>
          </a:blip>
          <a:srcRect/>
          <a:stretch/>
        </p:blipFill>
        <p:spPr>
          <a:xfrm>
            <a:off x="-71692" y="0"/>
            <a:ext cx="9215692" cy="5196626"/>
          </a:xfrm>
          <a:prstGeom prst="rect">
            <a:avLst/>
          </a:prstGeom>
          <a:noFill/>
          <a:ln>
            <a:noFill/>
          </a:ln>
        </p:spPr>
      </p:pic>
      <p:sp>
        <p:nvSpPr>
          <p:cNvPr id="11" name="Google Shape;11;p10"/>
          <p:cNvSpPr txBox="1">
            <a:spLocks noGrp="1"/>
          </p:cNvSpPr>
          <p:nvPr>
            <p:ph type="body" idx="1"/>
          </p:nvPr>
        </p:nvSpPr>
        <p:spPr>
          <a:xfrm>
            <a:off x="685800" y="1372870"/>
            <a:ext cx="7772400" cy="27423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SzPts val="1400"/>
              <a:buNone/>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0"/>
          <p:cNvSpPr txBox="1"/>
          <p:nvPr/>
        </p:nvSpPr>
        <p:spPr>
          <a:xfrm>
            <a:off x="6872288" y="5943600"/>
            <a:ext cx="2696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u="none" strike="noStrike" cap="none">
                <a:solidFill>
                  <a:schemeClr val="dk1"/>
                </a:solidFill>
                <a:latin typeface="Arial"/>
                <a:ea typeface="Arial"/>
                <a:cs typeface="Arial"/>
                <a:sym typeface="Arial"/>
              </a:rPr>
              <a:t> </a:t>
            </a:r>
            <a:endParaRPr/>
          </a:p>
        </p:txBody>
      </p:sp>
      <p:pic>
        <p:nvPicPr>
          <p:cNvPr id="13" name="Google Shape;13;p10"/>
          <p:cNvPicPr preferRelativeResize="0"/>
          <p:nvPr/>
        </p:nvPicPr>
        <p:blipFill rotWithShape="1">
          <a:blip r:embed="rId9">
            <a:alphaModFix/>
          </a:blip>
          <a:srcRect/>
          <a:stretch/>
        </p:blipFill>
        <p:spPr>
          <a:xfrm>
            <a:off x="6883400" y="4686120"/>
            <a:ext cx="2023532" cy="23251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41"/>
        <p:cNvGrpSpPr/>
        <p:nvPr/>
      </p:nvGrpSpPr>
      <p:grpSpPr>
        <a:xfrm>
          <a:off x="0" y="0"/>
          <a:ext cx="0" cy="0"/>
          <a:chOff x="0" y="0"/>
          <a:chExt cx="0" cy="0"/>
        </a:xfrm>
      </p:grpSpPr>
      <p:sp>
        <p:nvSpPr>
          <p:cNvPr id="42" name="Google Shape;42;p14"/>
          <p:cNvSpPr txBox="1">
            <a:spLocks noGrp="1"/>
          </p:cNvSpPr>
          <p:nvPr>
            <p:ph type="title"/>
          </p:nvPr>
        </p:nvSpPr>
        <p:spPr>
          <a:xfrm>
            <a:off x="628650" y="274098"/>
            <a:ext cx="7886700" cy="99509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Google Shape;43;p14"/>
          <p:cNvSpPr txBox="1">
            <a:spLocks noGrp="1"/>
          </p:cNvSpPr>
          <p:nvPr>
            <p:ph type="body" idx="1"/>
          </p:nvPr>
        </p:nvSpPr>
        <p:spPr>
          <a:xfrm>
            <a:off x="628650" y="1370486"/>
            <a:ext cx="7886700" cy="326652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44" name="Google Shape;44;p14"/>
          <p:cNvSpPr txBox="1">
            <a:spLocks noGrp="1"/>
          </p:cNvSpPr>
          <p:nvPr>
            <p:ph type="dt" idx="10"/>
          </p:nvPr>
        </p:nvSpPr>
        <p:spPr>
          <a:xfrm>
            <a:off x="628650" y="4771678"/>
            <a:ext cx="2057400" cy="27409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5" name="Google Shape;45;p14"/>
          <p:cNvSpPr txBox="1">
            <a:spLocks noGrp="1"/>
          </p:cNvSpPr>
          <p:nvPr>
            <p:ph type="ftr" idx="11"/>
          </p:nvPr>
        </p:nvSpPr>
        <p:spPr>
          <a:xfrm>
            <a:off x="3028950" y="4771678"/>
            <a:ext cx="3086100" cy="27409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6" name="Google Shape;46;p14"/>
          <p:cNvSpPr txBox="1">
            <a:spLocks noGrp="1"/>
          </p:cNvSpPr>
          <p:nvPr>
            <p:ph type="sldNum" idx="12"/>
          </p:nvPr>
        </p:nvSpPr>
        <p:spPr>
          <a:xfrm>
            <a:off x="6457950" y="4771678"/>
            <a:ext cx="2057400" cy="27409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a:solidFill>
                  <a:srgbClr val="888888"/>
                </a:solidFill>
                <a:latin typeface="Arial"/>
                <a:ea typeface="Arial"/>
                <a:cs typeface="Arial"/>
                <a:sym typeface="Arial"/>
              </a:defRPr>
            </a:lvl1pPr>
            <a:lvl2pPr marL="0" marR="0" lvl="1" indent="0" algn="r" rtl="0">
              <a:spcBef>
                <a:spcPts val="0"/>
              </a:spcBef>
              <a:spcAft>
                <a:spcPts val="0"/>
              </a:spcAft>
              <a:buNone/>
              <a:defRPr sz="900">
                <a:solidFill>
                  <a:srgbClr val="888888"/>
                </a:solidFill>
                <a:latin typeface="Arial"/>
                <a:ea typeface="Arial"/>
                <a:cs typeface="Arial"/>
                <a:sym typeface="Arial"/>
              </a:defRPr>
            </a:lvl2pPr>
            <a:lvl3pPr marL="0" marR="0" lvl="2" indent="0" algn="r" rtl="0">
              <a:spcBef>
                <a:spcPts val="0"/>
              </a:spcBef>
              <a:spcAft>
                <a:spcPts val="0"/>
              </a:spcAft>
              <a:buNone/>
              <a:defRPr sz="900">
                <a:solidFill>
                  <a:srgbClr val="888888"/>
                </a:solidFill>
                <a:latin typeface="Arial"/>
                <a:ea typeface="Arial"/>
                <a:cs typeface="Arial"/>
                <a:sym typeface="Arial"/>
              </a:defRPr>
            </a:lvl3pPr>
            <a:lvl4pPr marL="0" marR="0" lvl="3" indent="0" algn="r" rtl="0">
              <a:spcBef>
                <a:spcPts val="0"/>
              </a:spcBef>
              <a:spcAft>
                <a:spcPts val="0"/>
              </a:spcAft>
              <a:buNone/>
              <a:defRPr sz="900">
                <a:solidFill>
                  <a:srgbClr val="888888"/>
                </a:solidFill>
                <a:latin typeface="Arial"/>
                <a:ea typeface="Arial"/>
                <a:cs typeface="Arial"/>
                <a:sym typeface="Arial"/>
              </a:defRPr>
            </a:lvl4pPr>
            <a:lvl5pPr marL="0" marR="0" lvl="4" indent="0" algn="r" rtl="0">
              <a:spcBef>
                <a:spcPts val="0"/>
              </a:spcBef>
              <a:spcAft>
                <a:spcPts val="0"/>
              </a:spcAft>
              <a:buNone/>
              <a:defRPr sz="900">
                <a:solidFill>
                  <a:srgbClr val="888888"/>
                </a:solidFill>
                <a:latin typeface="Arial"/>
                <a:ea typeface="Arial"/>
                <a:cs typeface="Arial"/>
                <a:sym typeface="Arial"/>
              </a:defRPr>
            </a:lvl5pPr>
            <a:lvl6pPr marL="0" marR="0" lvl="5" indent="0" algn="r" rtl="0">
              <a:spcBef>
                <a:spcPts val="0"/>
              </a:spcBef>
              <a:spcAft>
                <a:spcPts val="0"/>
              </a:spcAft>
              <a:buNone/>
              <a:defRPr sz="900">
                <a:solidFill>
                  <a:srgbClr val="888888"/>
                </a:solidFill>
                <a:latin typeface="Arial"/>
                <a:ea typeface="Arial"/>
                <a:cs typeface="Arial"/>
                <a:sym typeface="Arial"/>
              </a:defRPr>
            </a:lvl6pPr>
            <a:lvl7pPr marL="0" marR="0" lvl="6" indent="0" algn="r" rtl="0">
              <a:spcBef>
                <a:spcPts val="0"/>
              </a:spcBef>
              <a:spcAft>
                <a:spcPts val="0"/>
              </a:spcAft>
              <a:buNone/>
              <a:defRPr sz="900">
                <a:solidFill>
                  <a:srgbClr val="888888"/>
                </a:solidFill>
                <a:latin typeface="Arial"/>
                <a:ea typeface="Arial"/>
                <a:cs typeface="Arial"/>
                <a:sym typeface="Arial"/>
              </a:defRPr>
            </a:lvl7pPr>
            <a:lvl8pPr marL="0" marR="0" lvl="7" indent="0" algn="r" rtl="0">
              <a:spcBef>
                <a:spcPts val="0"/>
              </a:spcBef>
              <a:spcAft>
                <a:spcPts val="0"/>
              </a:spcAft>
              <a:buNone/>
              <a:defRPr sz="900">
                <a:solidFill>
                  <a:srgbClr val="888888"/>
                </a:solidFill>
                <a:latin typeface="Arial"/>
                <a:ea typeface="Arial"/>
                <a:cs typeface="Arial"/>
                <a:sym typeface="Arial"/>
              </a:defRPr>
            </a:lvl8pPr>
            <a:lvl9pPr marL="0" marR="0" lvl="8" indent="0" algn="r" rtl="0">
              <a:spcBef>
                <a:spcPts val="0"/>
              </a:spcBef>
              <a:spcAft>
                <a:spcPts val="0"/>
              </a:spcAft>
              <a:buNone/>
              <a:defRPr sz="9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
        <p:cNvGrpSpPr/>
        <p:nvPr/>
      </p:nvGrpSpPr>
      <p:grpSpPr>
        <a:xfrm>
          <a:off x="0" y="0"/>
          <a:ext cx="0" cy="0"/>
          <a:chOff x="0" y="0"/>
          <a:chExt cx="0" cy="0"/>
        </a:xfrm>
      </p:grpSpPr>
      <p:pic>
        <p:nvPicPr>
          <p:cNvPr id="117" name="Google Shape;117;p31" descr="Graphical user interface, application&#10;&#10;Description automatically generated with medium confidence"/>
          <p:cNvPicPr preferRelativeResize="0"/>
          <p:nvPr/>
        </p:nvPicPr>
        <p:blipFill rotWithShape="1">
          <a:blip r:embed="rId10">
            <a:alphaModFix/>
          </a:blip>
          <a:srcRect/>
          <a:stretch/>
        </p:blipFill>
        <p:spPr>
          <a:xfrm>
            <a:off x="-16273" y="-40426"/>
            <a:ext cx="9215692" cy="5196626"/>
          </a:xfrm>
          <a:prstGeom prst="rect">
            <a:avLst/>
          </a:prstGeom>
          <a:noFill/>
          <a:ln>
            <a:noFill/>
          </a:ln>
        </p:spPr>
      </p:pic>
      <p:sp>
        <p:nvSpPr>
          <p:cNvPr id="118" name="Google Shape;118;p31"/>
          <p:cNvSpPr txBox="1">
            <a:spLocks noGrp="1"/>
          </p:cNvSpPr>
          <p:nvPr>
            <p:ph type="body" idx="1"/>
          </p:nvPr>
        </p:nvSpPr>
        <p:spPr>
          <a:xfrm>
            <a:off x="685800" y="1372870"/>
            <a:ext cx="7772400" cy="27423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228600" algn="l" rtl="0">
              <a:spcBef>
                <a:spcPts val="400"/>
              </a:spcBef>
              <a:spcAft>
                <a:spcPts val="0"/>
              </a:spcAft>
              <a:buSzPts val="1400"/>
              <a:buNone/>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9" name="Google Shape;119;p31"/>
          <p:cNvSpPr txBox="1">
            <a:spLocks noGrp="1"/>
          </p:cNvSpPr>
          <p:nvPr>
            <p:ph type="ftr" idx="11"/>
          </p:nvPr>
        </p:nvSpPr>
        <p:spPr>
          <a:xfrm>
            <a:off x="2897632" y="4593882"/>
            <a:ext cx="3903712" cy="41751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20" name="Google Shape;120;p31"/>
          <p:cNvSpPr txBox="1"/>
          <p:nvPr/>
        </p:nvSpPr>
        <p:spPr>
          <a:xfrm>
            <a:off x="6872288" y="5943600"/>
            <a:ext cx="2696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a:t>
            </a:r>
            <a:endParaRPr/>
          </a:p>
        </p:txBody>
      </p:sp>
      <p:cxnSp>
        <p:nvCxnSpPr>
          <p:cNvPr id="121" name="Google Shape;121;p31"/>
          <p:cNvCxnSpPr/>
          <p:nvPr/>
        </p:nvCxnSpPr>
        <p:spPr>
          <a:xfrm>
            <a:off x="0" y="4309607"/>
            <a:ext cx="9144000" cy="0"/>
          </a:xfrm>
          <a:prstGeom prst="straightConnector1">
            <a:avLst/>
          </a:prstGeom>
          <a:noFill/>
          <a:ln w="28575" cap="flat" cmpd="sng">
            <a:solidFill>
              <a:srgbClr val="003767"/>
            </a:solidFill>
            <a:prstDash val="solid"/>
            <a:round/>
            <a:headEnd type="none" w="sm" len="sm"/>
            <a:tailEnd type="none" w="sm" len="sm"/>
          </a:ln>
        </p:spPr>
      </p:cxnSp>
      <p:pic>
        <p:nvPicPr>
          <p:cNvPr id="122" name="Google Shape;122;p31"/>
          <p:cNvPicPr preferRelativeResize="0"/>
          <p:nvPr/>
        </p:nvPicPr>
        <p:blipFill rotWithShape="1">
          <a:blip r:embed="rId11">
            <a:alphaModFix/>
          </a:blip>
          <a:srcRect/>
          <a:stretch/>
        </p:blipFill>
        <p:spPr>
          <a:xfrm>
            <a:off x="6958013" y="4654236"/>
            <a:ext cx="2124222" cy="24842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sp>
        <p:nvSpPr>
          <p:cNvPr id="152" name="Google Shape;152;p40"/>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3" name="Google Shape;153;p40"/>
          <p:cNvSpPr txBox="1">
            <a:spLocks noGrp="1"/>
          </p:cNvSpPr>
          <p:nvPr>
            <p:ph type="body" idx="1"/>
          </p:nvPr>
        </p:nvSpPr>
        <p:spPr>
          <a:xfrm>
            <a:off x="628650" y="1370013"/>
            <a:ext cx="7886700" cy="326707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40"/>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55" name="Google Shape;155;p40"/>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56" name="Google Shape;156;p40"/>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
        <p:cNvGrpSpPr/>
        <p:nvPr/>
      </p:nvGrpSpPr>
      <p:grpSpPr>
        <a:xfrm>
          <a:off x="0" y="0"/>
          <a:ext cx="0" cy="0"/>
          <a:chOff x="0" y="0"/>
          <a:chExt cx="0" cy="0"/>
        </a:xfrm>
      </p:grpSpPr>
      <p:sp>
        <p:nvSpPr>
          <p:cNvPr id="227" name="Google Shape;227;p52"/>
          <p:cNvSpPr txBox="1">
            <a:spLocks noGrp="1"/>
          </p:cNvSpPr>
          <p:nvPr>
            <p:ph type="title"/>
          </p:nvPr>
        </p:nvSpPr>
        <p:spPr>
          <a:xfrm>
            <a:off x="628650" y="274638"/>
            <a:ext cx="7886700" cy="9937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8" name="Google Shape;228;p52"/>
          <p:cNvSpPr txBox="1">
            <a:spLocks noGrp="1"/>
          </p:cNvSpPr>
          <p:nvPr>
            <p:ph type="body" idx="1"/>
          </p:nvPr>
        </p:nvSpPr>
        <p:spPr>
          <a:xfrm>
            <a:off x="628650" y="1370013"/>
            <a:ext cx="7886700" cy="326707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9" name="Google Shape;229;p52"/>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30" name="Google Shape;230;p52"/>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31" name="Google Shape;231;p52"/>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
        <p:cNvGrpSpPr/>
        <p:nvPr/>
      </p:nvGrpSpPr>
      <p:grpSpPr>
        <a:xfrm>
          <a:off x="0" y="0"/>
          <a:ext cx="0" cy="0"/>
          <a:chOff x="0" y="0"/>
          <a:chExt cx="0" cy="0"/>
        </a:xfrm>
      </p:grpSpPr>
      <p:sp>
        <p:nvSpPr>
          <p:cNvPr id="302" name="Google Shape;302;p64"/>
          <p:cNvSpPr txBox="1">
            <a:spLocks noGrp="1"/>
          </p:cNvSpPr>
          <p:nvPr>
            <p:ph type="title"/>
          </p:nvPr>
        </p:nvSpPr>
        <p:spPr>
          <a:xfrm>
            <a:off x="628650" y="274639"/>
            <a:ext cx="7886700" cy="9937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396"/>
              <a:buFont typeface="Calibri"/>
              <a:buNone/>
              <a:defRPr sz="4396"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3" name="Google Shape;303;p64"/>
          <p:cNvSpPr txBox="1">
            <a:spLocks noGrp="1"/>
          </p:cNvSpPr>
          <p:nvPr>
            <p:ph type="body" idx="1"/>
          </p:nvPr>
        </p:nvSpPr>
        <p:spPr>
          <a:xfrm>
            <a:off x="628650" y="1370014"/>
            <a:ext cx="7886700" cy="3267075"/>
          </a:xfrm>
          <a:prstGeom prst="rect">
            <a:avLst/>
          </a:prstGeom>
          <a:noFill/>
          <a:ln>
            <a:noFill/>
          </a:ln>
        </p:spPr>
        <p:txBody>
          <a:bodyPr spcFirstLastPara="1" wrap="square" lIns="91425" tIns="45700" rIns="91425" bIns="45700" anchor="t" anchorCtr="0">
            <a:normAutofit/>
          </a:bodyPr>
          <a:lstStyle>
            <a:lvl1pPr marL="457200" marR="0" lvl="0" indent="-406273" algn="l" rtl="0">
              <a:lnSpc>
                <a:spcPct val="90000"/>
              </a:lnSpc>
              <a:spcBef>
                <a:spcPts val="999"/>
              </a:spcBef>
              <a:spcAft>
                <a:spcPts val="0"/>
              </a:spcAft>
              <a:buClr>
                <a:schemeClr val="dk1"/>
              </a:buClr>
              <a:buSzPts val="2798"/>
              <a:buFont typeface="Arial"/>
              <a:buChar char="•"/>
              <a:defRPr sz="2798" b="0" i="0" u="none" strike="noStrike" cap="none">
                <a:solidFill>
                  <a:schemeClr val="dk1"/>
                </a:solidFill>
                <a:latin typeface="Calibri"/>
                <a:ea typeface="Calibri"/>
                <a:cs typeface="Calibri"/>
                <a:sym typeface="Calibri"/>
              </a:defRPr>
            </a:lvl1pPr>
            <a:lvl2pPr marL="914400" marR="0" lvl="1" indent="-380872" algn="l" rtl="0">
              <a:lnSpc>
                <a:spcPct val="90000"/>
              </a:lnSpc>
              <a:spcBef>
                <a:spcPts val="500"/>
              </a:spcBef>
              <a:spcAft>
                <a:spcPts val="0"/>
              </a:spcAft>
              <a:buClr>
                <a:schemeClr val="dk1"/>
              </a:buClr>
              <a:buSzPts val="2398"/>
              <a:buFont typeface="Arial"/>
              <a:buChar char="•"/>
              <a:defRPr sz="2398" b="0" i="0" u="none" strike="noStrike" cap="none">
                <a:solidFill>
                  <a:schemeClr val="dk1"/>
                </a:solidFill>
                <a:latin typeface="Calibri"/>
                <a:ea typeface="Calibri"/>
                <a:cs typeface="Calibri"/>
                <a:sym typeface="Calibri"/>
              </a:defRPr>
            </a:lvl2pPr>
            <a:lvl3pPr marL="1371600" marR="0" lvl="2" indent="-355472" algn="l" rtl="0">
              <a:lnSpc>
                <a:spcPct val="90000"/>
              </a:lnSpc>
              <a:spcBef>
                <a:spcPts val="500"/>
              </a:spcBef>
              <a:spcAft>
                <a:spcPts val="0"/>
              </a:spcAft>
              <a:buClr>
                <a:schemeClr val="dk1"/>
              </a:buClr>
              <a:buSzPts val="1998"/>
              <a:buFont typeface="Arial"/>
              <a:buChar char="•"/>
              <a:defRPr sz="1998" b="0" i="0" u="none" strike="noStrike" cap="none">
                <a:solidFill>
                  <a:schemeClr val="dk1"/>
                </a:solidFill>
                <a:latin typeface="Calibri"/>
                <a:ea typeface="Calibri"/>
                <a:cs typeface="Calibri"/>
                <a:sym typeface="Calibri"/>
              </a:defRPr>
            </a:lvl3pPr>
            <a:lvl4pPr marL="1828800" marR="0" lvl="3"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4pPr>
            <a:lvl5pPr marL="2286000" marR="0" lvl="4"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5pPr>
            <a:lvl6pPr marL="2743200" marR="0" lvl="5"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6pPr>
            <a:lvl7pPr marL="3200400" marR="0" lvl="6"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7pPr>
            <a:lvl8pPr marL="3657600" marR="0" lvl="7"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8pPr>
            <a:lvl9pPr marL="4114800" marR="0" lvl="8" indent="-342836" algn="l" rtl="0">
              <a:lnSpc>
                <a:spcPct val="90000"/>
              </a:lnSpc>
              <a:spcBef>
                <a:spcPts val="500"/>
              </a:spcBef>
              <a:spcAft>
                <a:spcPts val="0"/>
              </a:spcAft>
              <a:buClr>
                <a:schemeClr val="dk1"/>
              </a:buClr>
              <a:buSzPts val="1799"/>
              <a:buFont typeface="Arial"/>
              <a:buChar char="•"/>
              <a:defRPr sz="1799" b="0" i="0" u="none" strike="noStrike" cap="none">
                <a:solidFill>
                  <a:schemeClr val="dk1"/>
                </a:solidFill>
                <a:latin typeface="Calibri"/>
                <a:ea typeface="Calibri"/>
                <a:cs typeface="Calibri"/>
                <a:sym typeface="Calibri"/>
              </a:defRPr>
            </a:lvl9pPr>
          </a:lstStyle>
          <a:p>
            <a:endParaRPr/>
          </a:p>
        </p:txBody>
      </p:sp>
      <p:sp>
        <p:nvSpPr>
          <p:cNvPr id="304" name="Google Shape;304;p64"/>
          <p:cNvSpPr txBox="1">
            <a:spLocks noGrp="1"/>
          </p:cNvSpPr>
          <p:nvPr>
            <p:ph type="dt" idx="10"/>
          </p:nvPr>
        </p:nvSpPr>
        <p:spPr>
          <a:xfrm>
            <a:off x="628650" y="4772025"/>
            <a:ext cx="2057400" cy="2730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99">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05" name="Google Shape;305;p64"/>
          <p:cNvSpPr txBox="1">
            <a:spLocks noGrp="1"/>
          </p:cNvSpPr>
          <p:nvPr>
            <p:ph type="ftr" idx="11"/>
          </p:nvPr>
        </p:nvSpPr>
        <p:spPr>
          <a:xfrm>
            <a:off x="3028950" y="4772025"/>
            <a:ext cx="3086100" cy="27305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99">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06" name="Google Shape;306;p64"/>
          <p:cNvSpPr txBox="1">
            <a:spLocks noGrp="1"/>
          </p:cNvSpPr>
          <p:nvPr>
            <p:ph type="sldNum" idx="12"/>
          </p:nvPr>
        </p:nvSpPr>
        <p:spPr>
          <a:xfrm>
            <a:off x="6457950" y="4772025"/>
            <a:ext cx="2057400" cy="2730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199">
                <a:solidFill>
                  <a:srgbClr val="888888"/>
                </a:solidFill>
                <a:latin typeface="Arial"/>
                <a:ea typeface="Arial"/>
                <a:cs typeface="Arial"/>
                <a:sym typeface="Arial"/>
              </a:defRPr>
            </a:lvl1pPr>
            <a:lvl2pPr marL="0" marR="0" lvl="1" indent="0" algn="r" rtl="0">
              <a:spcBef>
                <a:spcPts val="0"/>
              </a:spcBef>
              <a:spcAft>
                <a:spcPts val="0"/>
              </a:spcAft>
              <a:buNone/>
              <a:defRPr sz="1199">
                <a:solidFill>
                  <a:srgbClr val="888888"/>
                </a:solidFill>
                <a:latin typeface="Arial"/>
                <a:ea typeface="Arial"/>
                <a:cs typeface="Arial"/>
                <a:sym typeface="Arial"/>
              </a:defRPr>
            </a:lvl2pPr>
            <a:lvl3pPr marL="0" marR="0" lvl="2" indent="0" algn="r" rtl="0">
              <a:spcBef>
                <a:spcPts val="0"/>
              </a:spcBef>
              <a:spcAft>
                <a:spcPts val="0"/>
              </a:spcAft>
              <a:buNone/>
              <a:defRPr sz="1199">
                <a:solidFill>
                  <a:srgbClr val="888888"/>
                </a:solidFill>
                <a:latin typeface="Arial"/>
                <a:ea typeface="Arial"/>
                <a:cs typeface="Arial"/>
                <a:sym typeface="Arial"/>
              </a:defRPr>
            </a:lvl3pPr>
            <a:lvl4pPr marL="0" marR="0" lvl="3" indent="0" algn="r" rtl="0">
              <a:spcBef>
                <a:spcPts val="0"/>
              </a:spcBef>
              <a:spcAft>
                <a:spcPts val="0"/>
              </a:spcAft>
              <a:buNone/>
              <a:defRPr sz="1199">
                <a:solidFill>
                  <a:srgbClr val="888888"/>
                </a:solidFill>
                <a:latin typeface="Arial"/>
                <a:ea typeface="Arial"/>
                <a:cs typeface="Arial"/>
                <a:sym typeface="Arial"/>
              </a:defRPr>
            </a:lvl4pPr>
            <a:lvl5pPr marL="0" marR="0" lvl="4" indent="0" algn="r" rtl="0">
              <a:spcBef>
                <a:spcPts val="0"/>
              </a:spcBef>
              <a:spcAft>
                <a:spcPts val="0"/>
              </a:spcAft>
              <a:buNone/>
              <a:defRPr sz="1199">
                <a:solidFill>
                  <a:srgbClr val="888888"/>
                </a:solidFill>
                <a:latin typeface="Arial"/>
                <a:ea typeface="Arial"/>
                <a:cs typeface="Arial"/>
                <a:sym typeface="Arial"/>
              </a:defRPr>
            </a:lvl5pPr>
            <a:lvl6pPr marL="0" marR="0" lvl="5" indent="0" algn="r" rtl="0">
              <a:spcBef>
                <a:spcPts val="0"/>
              </a:spcBef>
              <a:spcAft>
                <a:spcPts val="0"/>
              </a:spcAft>
              <a:buNone/>
              <a:defRPr sz="1199">
                <a:solidFill>
                  <a:srgbClr val="888888"/>
                </a:solidFill>
                <a:latin typeface="Arial"/>
                <a:ea typeface="Arial"/>
                <a:cs typeface="Arial"/>
                <a:sym typeface="Arial"/>
              </a:defRPr>
            </a:lvl6pPr>
            <a:lvl7pPr marL="0" marR="0" lvl="6" indent="0" algn="r" rtl="0">
              <a:spcBef>
                <a:spcPts val="0"/>
              </a:spcBef>
              <a:spcAft>
                <a:spcPts val="0"/>
              </a:spcAft>
              <a:buNone/>
              <a:defRPr sz="1199">
                <a:solidFill>
                  <a:srgbClr val="888888"/>
                </a:solidFill>
                <a:latin typeface="Arial"/>
                <a:ea typeface="Arial"/>
                <a:cs typeface="Arial"/>
                <a:sym typeface="Arial"/>
              </a:defRPr>
            </a:lvl7pPr>
            <a:lvl8pPr marL="0" marR="0" lvl="7" indent="0" algn="r" rtl="0">
              <a:spcBef>
                <a:spcPts val="0"/>
              </a:spcBef>
              <a:spcAft>
                <a:spcPts val="0"/>
              </a:spcAft>
              <a:buNone/>
              <a:defRPr sz="1199">
                <a:solidFill>
                  <a:srgbClr val="888888"/>
                </a:solidFill>
                <a:latin typeface="Arial"/>
                <a:ea typeface="Arial"/>
                <a:cs typeface="Arial"/>
                <a:sym typeface="Arial"/>
              </a:defRPr>
            </a:lvl8pPr>
            <a:lvl9pPr marL="0" marR="0" lvl="8" indent="0" algn="r" rtl="0">
              <a:spcBef>
                <a:spcPts val="0"/>
              </a:spcBef>
              <a:spcAft>
                <a:spcPts val="0"/>
              </a:spcAft>
              <a:buNone/>
              <a:defRPr sz="1199">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1"/>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3" name="Picture 2" descr="A black text on a white background&#10;&#10;Description automatically generated">
            <a:extLst>
              <a:ext uri="{FF2B5EF4-FFF2-40B4-BE49-F238E27FC236}">
                <a16:creationId xmlns:a16="http://schemas.microsoft.com/office/drawing/2014/main" id="{C4B4760C-B3B2-1D5F-718D-4542B72000B4}"/>
              </a:ext>
            </a:extLst>
          </p:cNvPr>
          <p:cNvPicPr>
            <a:picLocks noChangeAspect="1"/>
          </p:cNvPicPr>
          <p:nvPr userDrawn="1"/>
        </p:nvPicPr>
        <p:blipFill>
          <a:blip r:embed="rId12"/>
          <a:stretch>
            <a:fillRect/>
          </a:stretch>
        </p:blipFill>
        <p:spPr>
          <a:xfrm>
            <a:off x="6952348" y="4652896"/>
            <a:ext cx="1860832" cy="288429"/>
          </a:xfrm>
          <a:prstGeom prst="rect">
            <a:avLst/>
          </a:prstGeom>
        </p:spPr>
      </p:pic>
    </p:spTree>
    <p:extLst>
      <p:ext uri="{BB962C8B-B14F-4D97-AF65-F5344CB8AC3E}">
        <p14:creationId xmlns:p14="http://schemas.microsoft.com/office/powerpoint/2010/main" val="349473500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10.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63.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100.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6.jpg"/><Relationship Id="rId2" Type="http://schemas.openxmlformats.org/officeDocument/2006/relationships/notesSlide" Target="../notesSlides/notesSlide84.xml"/><Relationship Id="rId1" Type="http://schemas.openxmlformats.org/officeDocument/2006/relationships/slideLayout" Target="../slideLayouts/slideLayout63.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9.xml"/></Relationships>
</file>

<file path=ppt/slides/_rels/slide1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9.xml"/><Relationship Id="rId1" Type="http://schemas.openxmlformats.org/officeDocument/2006/relationships/slideLayout" Target="../slideLayouts/slideLayout59.xml"/></Relationships>
</file>

<file path=ppt/slides/_rels/slide1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0.xml"/><Relationship Id="rId1" Type="http://schemas.openxmlformats.org/officeDocument/2006/relationships/slideLayout" Target="../slideLayouts/slideLayout59.xml"/></Relationships>
</file>

<file path=ppt/slides/_rels/slide1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1.xml"/><Relationship Id="rId1" Type="http://schemas.openxmlformats.org/officeDocument/2006/relationships/slideLayout" Target="../slideLayouts/slideLayout59.xml"/></Relationships>
</file>

<file path=ppt/slides/_rels/slide1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2.xml"/><Relationship Id="rId1" Type="http://schemas.openxmlformats.org/officeDocument/2006/relationships/slideLayout" Target="../slideLayouts/slideLayout5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9.xml"/></Relationships>
</file>

<file path=ppt/slides/_rels/slide1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4.xml"/><Relationship Id="rId1" Type="http://schemas.openxmlformats.org/officeDocument/2006/relationships/slideLayout" Target="../slideLayouts/slideLayout5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6.xml"/><Relationship Id="rId1" Type="http://schemas.openxmlformats.org/officeDocument/2006/relationships/slideLayout" Target="../slideLayouts/slideLayout5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6.jpg"/><Relationship Id="rId2" Type="http://schemas.openxmlformats.org/officeDocument/2006/relationships/notesSlide" Target="../notesSlides/notesSlide98.xml"/><Relationship Id="rId1" Type="http://schemas.openxmlformats.org/officeDocument/2006/relationships/slideLayout" Target="../slideLayouts/slideLayout63.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9.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59.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6.jpg"/><Relationship Id="rId2" Type="http://schemas.openxmlformats.org/officeDocument/2006/relationships/notesSlide" Target="../notesSlides/notesSlide58.xml"/><Relationship Id="rId1" Type="http://schemas.openxmlformats.org/officeDocument/2006/relationships/slideLayout" Target="../slideLayouts/slideLayout63.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4.xml"/><Relationship Id="rId1" Type="http://schemas.openxmlformats.org/officeDocument/2006/relationships/slideLayout" Target="../slideLayouts/slideLayout63.xml"/><Relationship Id="rId4" Type="http://schemas.openxmlformats.org/officeDocument/2006/relationships/image" Target="../media/image46.png"/></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63.xml"/><Relationship Id="rId4" Type="http://schemas.openxmlformats.org/officeDocument/2006/relationships/image" Target="../media/image48.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0.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60.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60.xm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6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0.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6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0.xml"/></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3.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60.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60.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6.xml"/><Relationship Id="rId1" Type="http://schemas.openxmlformats.org/officeDocument/2006/relationships/slideLayout" Target="../slideLayouts/slideLayout60.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7.xml"/><Relationship Id="rId1" Type="http://schemas.openxmlformats.org/officeDocument/2006/relationships/slideLayout" Target="../slideLayouts/slideLayout60.xml"/></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8.xml"/><Relationship Id="rId1" Type="http://schemas.openxmlformats.org/officeDocument/2006/relationships/slideLayout" Target="../slideLayouts/slideLayout59.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9.xml"/><Relationship Id="rId1" Type="http://schemas.openxmlformats.org/officeDocument/2006/relationships/slideLayout" Target="../slideLayouts/slideLayout6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0.xml"/></Relationships>
</file>

<file path=ppt/slides/_rels/slide9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6.jpg"/><Relationship Id="rId2" Type="http://schemas.openxmlformats.org/officeDocument/2006/relationships/notesSlide" Target="../notesSlides/notesSlide82.xml"/><Relationship Id="rId1" Type="http://schemas.openxmlformats.org/officeDocument/2006/relationships/slideLayout" Target="../slideLayouts/slideLayout63.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9.xml"/></Relationships>
</file>

<file path=ppt/slides/_rels/slide9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1.xml"/></Relationships>
</file>

<file path=ppt/slides/_rels/slide9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1.xml"/></Relationships>
</file>

<file path=ppt/slides/_rels/slide9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9"/>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11"/>
          <a:stretch>
            <a:fillRect/>
          </a:stretch>
        </p:blipFill>
        <p:spPr>
          <a:xfrm>
            <a:off x="7037" y="9144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72B"/>
                </a:solidFill>
                <a:effectLst/>
                <a:latin typeface="CorporateA" pitchFamily="2" charset="77"/>
              </a:rPr>
              <a:t>GYNECOLOGIC CANCERS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Tuesday, October 17, 2023</a:t>
            </a:r>
          </a:p>
        </p:txBody>
      </p:sp>
      <p:pic>
        <p:nvPicPr>
          <p:cNvPr id="6" name="Picture 5" descr="A black text on a white background&#10;&#10;Description automatically generated">
            <a:extLst>
              <a:ext uri="{FF2B5EF4-FFF2-40B4-BE49-F238E27FC236}">
                <a16:creationId xmlns:a16="http://schemas.microsoft.com/office/drawing/2014/main" id="{1B85B71B-6B29-C61A-CA4B-E49E2704CFCE}"/>
              </a:ext>
            </a:extLst>
          </p:cNvPr>
          <p:cNvPicPr>
            <a:picLocks noChangeAspect="1"/>
          </p:cNvPicPr>
          <p:nvPr/>
        </p:nvPicPr>
        <p:blipFill>
          <a:blip r:embed="rId12"/>
          <a:stretch>
            <a:fillRect/>
          </a:stretch>
        </p:blipFill>
        <p:spPr>
          <a:xfrm>
            <a:off x="6919100" y="4525896"/>
            <a:ext cx="1860832" cy="288429"/>
          </a:xfrm>
          <a:prstGeom prst="rect">
            <a:avLst/>
          </a:prstGeom>
        </p:spPr>
      </p:pic>
    </p:spTree>
    <p:extLst>
      <p:ext uri="{BB962C8B-B14F-4D97-AF65-F5344CB8AC3E}">
        <p14:creationId xmlns:p14="http://schemas.microsoft.com/office/powerpoint/2010/main" val="177090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9"/>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11"/>
          <a:stretch>
            <a:fillRect/>
          </a:stretch>
        </p:blipFill>
        <p:spPr>
          <a:xfrm>
            <a:off x="7037" y="9144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72B"/>
                </a:solidFill>
                <a:effectLst/>
                <a:latin typeface="CorporateA" pitchFamily="2" charset="77"/>
              </a:rPr>
              <a:t>GYNECOLOGIC CANCERS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Tuesday, October 17, 2023</a:t>
            </a:r>
          </a:p>
        </p:txBody>
      </p:sp>
      <p:pic>
        <p:nvPicPr>
          <p:cNvPr id="6" name="Picture 5" descr="A black text on a white background&#10;&#10;Description automatically generated">
            <a:extLst>
              <a:ext uri="{FF2B5EF4-FFF2-40B4-BE49-F238E27FC236}">
                <a16:creationId xmlns:a16="http://schemas.microsoft.com/office/drawing/2014/main" id="{1B85B71B-6B29-C61A-CA4B-E49E2704CFCE}"/>
              </a:ext>
            </a:extLst>
          </p:cNvPr>
          <p:cNvPicPr>
            <a:picLocks noChangeAspect="1"/>
          </p:cNvPicPr>
          <p:nvPr/>
        </p:nvPicPr>
        <p:blipFill>
          <a:blip r:embed="rId12"/>
          <a:stretch>
            <a:fillRect/>
          </a:stretch>
        </p:blipFill>
        <p:spPr>
          <a:xfrm>
            <a:off x="6919100" y="4525896"/>
            <a:ext cx="1860832" cy="288429"/>
          </a:xfrm>
          <a:prstGeom prst="rect">
            <a:avLst/>
          </a:prstGeom>
        </p:spPr>
      </p:pic>
    </p:spTree>
    <p:extLst>
      <p:ext uri="{BB962C8B-B14F-4D97-AF65-F5344CB8AC3E}">
        <p14:creationId xmlns:p14="http://schemas.microsoft.com/office/powerpoint/2010/main" val="23236695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9"/>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11"/>
          <a:stretch>
            <a:fillRect/>
          </a:stretch>
        </p:blipFill>
        <p:spPr>
          <a:xfrm>
            <a:off x="7037" y="9144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72B"/>
                </a:solidFill>
                <a:effectLst/>
                <a:latin typeface="CorporateA" pitchFamily="2" charset="77"/>
              </a:rPr>
              <a:t>GYNECOLOGIC CANCERS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Tuesday, October 17, 2023</a:t>
            </a:r>
          </a:p>
        </p:txBody>
      </p:sp>
      <p:pic>
        <p:nvPicPr>
          <p:cNvPr id="6" name="Picture 5" descr="A black text on a white background&#10;&#10;Description automatically generated">
            <a:extLst>
              <a:ext uri="{FF2B5EF4-FFF2-40B4-BE49-F238E27FC236}">
                <a16:creationId xmlns:a16="http://schemas.microsoft.com/office/drawing/2014/main" id="{1B85B71B-6B29-C61A-CA4B-E49E2704CFCE}"/>
              </a:ext>
            </a:extLst>
          </p:cNvPr>
          <p:cNvPicPr>
            <a:picLocks noChangeAspect="1"/>
          </p:cNvPicPr>
          <p:nvPr/>
        </p:nvPicPr>
        <p:blipFill>
          <a:blip r:embed="rId12"/>
          <a:stretch>
            <a:fillRect/>
          </a:stretch>
        </p:blipFill>
        <p:spPr>
          <a:xfrm>
            <a:off x="6919100" y="4525896"/>
            <a:ext cx="1860832" cy="288429"/>
          </a:xfrm>
          <a:prstGeom prst="rect">
            <a:avLst/>
          </a:prstGeom>
        </p:spPr>
      </p:pic>
    </p:spTree>
    <p:extLst>
      <p:ext uri="{BB962C8B-B14F-4D97-AF65-F5344CB8AC3E}">
        <p14:creationId xmlns:p14="http://schemas.microsoft.com/office/powerpoint/2010/main" val="34143891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07433" y="1798064"/>
            <a:ext cx="8729133" cy="2204975"/>
          </a:xfrm>
        </p:spPr>
        <p:txBody>
          <a:bodyPr/>
          <a:lstStyle/>
          <a:p>
            <a:r>
              <a:rPr lang="en-US" b="1" dirty="0">
                <a:solidFill>
                  <a:srgbClr val="002E51"/>
                </a:solidFill>
              </a:rPr>
              <a:t>Roberto Vargas, MD</a:t>
            </a:r>
          </a:p>
          <a:p>
            <a:r>
              <a:rPr lang="en-US" dirty="0">
                <a:solidFill>
                  <a:srgbClr val="002E51"/>
                </a:solidFill>
              </a:rPr>
              <a:t>Assistant Professor of Ob/Gyn and Reproductive Biology</a:t>
            </a:r>
          </a:p>
          <a:p>
            <a:r>
              <a:rPr lang="en-US" dirty="0">
                <a:solidFill>
                  <a:srgbClr val="002E51"/>
                </a:solidFill>
              </a:rPr>
              <a:t>The Cleveland Clinic</a:t>
            </a:r>
          </a:p>
          <a:p>
            <a:r>
              <a:rPr lang="en-US" dirty="0">
                <a:solidFill>
                  <a:srgbClr val="002E51"/>
                </a:solidFill>
              </a:rPr>
              <a:t>Cleveland, Ohio</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What’s The Latest in Endometrial Cancer?</a:t>
            </a:r>
          </a:p>
        </p:txBody>
      </p:sp>
    </p:spTree>
    <p:extLst>
      <p:ext uri="{BB962C8B-B14F-4D97-AF65-F5344CB8AC3E}">
        <p14:creationId xmlns:p14="http://schemas.microsoft.com/office/powerpoint/2010/main" val="28567024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dirty="0">
                <a:solidFill>
                  <a:srgbClr val="002E51"/>
                </a:solidFill>
              </a:rPr>
              <a:t>None</a:t>
            </a:r>
          </a:p>
        </p:txBody>
      </p:sp>
      <p:sp>
        <p:nvSpPr>
          <p:cNvPr id="4" name="Title 3"/>
          <p:cNvSpPr>
            <a:spLocks noGrp="1"/>
          </p:cNvSpPr>
          <p:nvPr>
            <p:ph type="title"/>
          </p:nvPr>
        </p:nvSpPr>
        <p:spPr>
          <a:xfrm>
            <a:off x="0" y="127465"/>
            <a:ext cx="9144000" cy="807256"/>
          </a:xfrm>
        </p:spPr>
        <p:txBody>
          <a:bodyPr/>
          <a:lstStyle/>
          <a:p>
            <a:r>
              <a:rPr lang="en-US" b="1" dirty="0"/>
              <a:t>Disclosures</a:t>
            </a:r>
          </a:p>
        </p:txBody>
      </p:sp>
    </p:spTree>
    <p:extLst>
      <p:ext uri="{BB962C8B-B14F-4D97-AF65-F5344CB8AC3E}">
        <p14:creationId xmlns:p14="http://schemas.microsoft.com/office/powerpoint/2010/main" val="15894687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dirty="0">
                <a:solidFill>
                  <a:srgbClr val="002E51"/>
                </a:solidFill>
              </a:rPr>
              <a:t>Updated FIGO Staging</a:t>
            </a:r>
          </a:p>
          <a:p>
            <a:pPr marL="342900" indent="-342900" algn="l">
              <a:buFont typeface="Arial" panose="020B0604020202020204" pitchFamily="34" charset="0"/>
              <a:buChar char="•"/>
            </a:pPr>
            <a:r>
              <a:rPr lang="en-US" dirty="0">
                <a:solidFill>
                  <a:srgbClr val="002E51"/>
                </a:solidFill>
              </a:rPr>
              <a:t>Immunotherapy in the Front-Line Setting</a:t>
            </a:r>
          </a:p>
          <a:p>
            <a:pPr marL="342900" indent="-342900" algn="l">
              <a:buFont typeface="Arial" panose="020B0604020202020204" pitchFamily="34" charset="0"/>
              <a:buChar char="•"/>
            </a:pPr>
            <a:r>
              <a:rPr lang="en-US" dirty="0">
                <a:solidFill>
                  <a:srgbClr val="002E51"/>
                </a:solidFill>
              </a:rPr>
              <a:t>Antibody-Drug Conjugates (ADC) Enter the Arena</a:t>
            </a:r>
          </a:p>
        </p:txBody>
      </p:sp>
      <p:sp>
        <p:nvSpPr>
          <p:cNvPr id="4" name="Title 3"/>
          <p:cNvSpPr>
            <a:spLocks noGrp="1"/>
          </p:cNvSpPr>
          <p:nvPr>
            <p:ph type="title"/>
          </p:nvPr>
        </p:nvSpPr>
        <p:spPr>
          <a:xfrm>
            <a:off x="0" y="127465"/>
            <a:ext cx="9144000" cy="807256"/>
          </a:xfrm>
        </p:spPr>
        <p:txBody>
          <a:bodyPr/>
          <a:lstStyle/>
          <a:p>
            <a:r>
              <a:rPr lang="en-US" b="1" dirty="0"/>
              <a:t>Table of Contents</a:t>
            </a:r>
          </a:p>
        </p:txBody>
      </p:sp>
    </p:spTree>
    <p:extLst>
      <p:ext uri="{BB962C8B-B14F-4D97-AF65-F5344CB8AC3E}">
        <p14:creationId xmlns:p14="http://schemas.microsoft.com/office/powerpoint/2010/main" val="5003575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dirty="0">
                <a:solidFill>
                  <a:srgbClr val="002E51"/>
                </a:solidFill>
              </a:rPr>
              <a:t>Endometrial cancer FIGO staging last updated in 2009</a:t>
            </a:r>
          </a:p>
          <a:p>
            <a:pPr marL="800100" lvl="1" indent="-342900" algn="l">
              <a:buFont typeface="Arial" panose="020B0604020202020204" pitchFamily="34" charset="0"/>
              <a:buChar char="•"/>
            </a:pPr>
            <a:r>
              <a:rPr lang="en-US" dirty="0">
                <a:solidFill>
                  <a:srgbClr val="002E51"/>
                </a:solidFill>
              </a:rPr>
              <a:t>Prior to publication of The Cancer Genome Atlas (TCGA)</a:t>
            </a:r>
            <a:r>
              <a:rPr lang="en-US" baseline="30000" dirty="0">
                <a:solidFill>
                  <a:srgbClr val="002E51"/>
                </a:solidFill>
              </a:rPr>
              <a:t>1</a:t>
            </a:r>
            <a:endParaRPr lang="en-US" dirty="0">
              <a:solidFill>
                <a:srgbClr val="002E51"/>
              </a:solidFill>
            </a:endParaRPr>
          </a:p>
          <a:p>
            <a:pPr marL="800100" lvl="1" indent="-342900" algn="l">
              <a:buFont typeface="Arial" panose="020B0604020202020204" pitchFamily="34" charset="0"/>
              <a:buChar char="•"/>
            </a:pPr>
            <a:r>
              <a:rPr lang="en-US" dirty="0">
                <a:solidFill>
                  <a:srgbClr val="002E51"/>
                </a:solidFill>
              </a:rPr>
              <a:t>Staging changed in 2009 with multiple ongoing prospective clinical trials.</a:t>
            </a:r>
          </a:p>
          <a:p>
            <a:pPr marL="1257300" lvl="2" indent="-342900" algn="l">
              <a:buFont typeface="Arial" panose="020B0604020202020204" pitchFamily="34" charset="0"/>
              <a:buChar char="•"/>
            </a:pPr>
            <a:r>
              <a:rPr lang="en-US" dirty="0">
                <a:solidFill>
                  <a:srgbClr val="002E51"/>
                </a:solidFill>
              </a:rPr>
              <a:t>Biomarker sub-analyses since published.</a:t>
            </a:r>
          </a:p>
        </p:txBody>
      </p:sp>
      <p:sp>
        <p:nvSpPr>
          <p:cNvPr id="4" name="Title 3"/>
          <p:cNvSpPr>
            <a:spLocks noGrp="1"/>
          </p:cNvSpPr>
          <p:nvPr>
            <p:ph type="title"/>
          </p:nvPr>
        </p:nvSpPr>
        <p:spPr>
          <a:xfrm>
            <a:off x="0" y="127465"/>
            <a:ext cx="9144000" cy="807256"/>
          </a:xfrm>
        </p:spPr>
        <p:txBody>
          <a:bodyPr/>
          <a:lstStyle/>
          <a:p>
            <a:r>
              <a:rPr lang="en-US" b="1" dirty="0"/>
              <a:t>Updated FIGO Staging</a:t>
            </a:r>
          </a:p>
        </p:txBody>
      </p:sp>
    </p:spTree>
    <p:extLst>
      <p:ext uri="{BB962C8B-B14F-4D97-AF65-F5344CB8AC3E}">
        <p14:creationId xmlns:p14="http://schemas.microsoft.com/office/powerpoint/2010/main" val="309484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dirty="0">
                <a:solidFill>
                  <a:srgbClr val="002E51"/>
                </a:solidFill>
              </a:rPr>
              <a:t>The 2023 FIGO staging is aimed at recognizing and </a:t>
            </a:r>
            <a:r>
              <a:rPr lang="en-US" b="1" dirty="0">
                <a:solidFill>
                  <a:srgbClr val="002E51"/>
                </a:solidFill>
              </a:rPr>
              <a:t>including:</a:t>
            </a:r>
          </a:p>
          <a:p>
            <a:pPr marL="800100" lvl="1" indent="-342900" algn="l">
              <a:buFont typeface="Arial" panose="020B0604020202020204" pitchFamily="34" charset="0"/>
              <a:buChar char="•"/>
            </a:pPr>
            <a:r>
              <a:rPr lang="en-US" dirty="0">
                <a:solidFill>
                  <a:srgbClr val="002E51"/>
                </a:solidFill>
              </a:rPr>
              <a:t>Non-aggressive versus aggressive subtypes</a:t>
            </a:r>
          </a:p>
          <a:p>
            <a:pPr marL="1257300" lvl="2" indent="-342900" algn="l">
              <a:buFont typeface="Arial" panose="020B0604020202020204" pitchFamily="34" charset="0"/>
              <a:buChar char="•"/>
            </a:pPr>
            <a:r>
              <a:rPr lang="en-US" dirty="0">
                <a:solidFill>
                  <a:srgbClr val="002E51"/>
                </a:solidFill>
              </a:rPr>
              <a:t>Histologic evaluation</a:t>
            </a:r>
          </a:p>
          <a:p>
            <a:pPr marL="1257300" lvl="2" indent="-342900" algn="l">
              <a:buFont typeface="Arial" panose="020B0604020202020204" pitchFamily="34" charset="0"/>
              <a:buChar char="•"/>
            </a:pPr>
            <a:r>
              <a:rPr lang="en-US" dirty="0">
                <a:solidFill>
                  <a:srgbClr val="002E51"/>
                </a:solidFill>
              </a:rPr>
              <a:t>Molecular characterization</a:t>
            </a:r>
          </a:p>
          <a:p>
            <a:pPr marL="800100" lvl="1" indent="-342900" algn="l">
              <a:buFont typeface="Arial" panose="020B0604020202020204" pitchFamily="34" charset="0"/>
              <a:buChar char="•"/>
            </a:pPr>
            <a:r>
              <a:rPr lang="en-US" dirty="0">
                <a:solidFill>
                  <a:srgbClr val="002E51"/>
                </a:solidFill>
              </a:rPr>
              <a:t>Other pathologic findings that confer increased recurrence risk (LVSI)</a:t>
            </a:r>
          </a:p>
        </p:txBody>
      </p:sp>
      <p:sp>
        <p:nvSpPr>
          <p:cNvPr id="4" name="Title 3"/>
          <p:cNvSpPr>
            <a:spLocks noGrp="1"/>
          </p:cNvSpPr>
          <p:nvPr>
            <p:ph type="title"/>
          </p:nvPr>
        </p:nvSpPr>
        <p:spPr>
          <a:xfrm>
            <a:off x="0" y="127465"/>
            <a:ext cx="9144000" cy="807256"/>
          </a:xfrm>
        </p:spPr>
        <p:txBody>
          <a:bodyPr/>
          <a:lstStyle/>
          <a:p>
            <a:r>
              <a:rPr lang="en-US" b="1" dirty="0"/>
              <a:t>Updated FIGO Staging</a:t>
            </a:r>
          </a:p>
        </p:txBody>
      </p:sp>
    </p:spTree>
    <p:extLst>
      <p:ext uri="{BB962C8B-B14F-4D97-AF65-F5344CB8AC3E}">
        <p14:creationId xmlns:p14="http://schemas.microsoft.com/office/powerpoint/2010/main" val="122497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sz="1800" dirty="0">
                <a:solidFill>
                  <a:srgbClr val="002E51"/>
                </a:solidFill>
              </a:rPr>
              <a:t>Stage I</a:t>
            </a:r>
          </a:p>
          <a:p>
            <a:pPr lvl="1"/>
            <a:r>
              <a:rPr lang="en-US" sz="1600" dirty="0">
                <a:solidFill>
                  <a:srgbClr val="002E51"/>
                </a:solidFill>
              </a:rPr>
              <a:t>Stage IA: &lt;50% invasion</a:t>
            </a:r>
          </a:p>
          <a:p>
            <a:pPr lvl="1"/>
            <a:r>
              <a:rPr lang="en-US" sz="1600" dirty="0">
                <a:solidFill>
                  <a:srgbClr val="002E51"/>
                </a:solidFill>
              </a:rPr>
              <a:t>Stage IB: &gt;50% invasion</a:t>
            </a:r>
          </a:p>
          <a:p>
            <a:r>
              <a:rPr lang="en-US" sz="1800" dirty="0">
                <a:solidFill>
                  <a:srgbClr val="002E51"/>
                </a:solidFill>
              </a:rPr>
              <a:t>Stage II</a:t>
            </a:r>
          </a:p>
          <a:p>
            <a:pPr lvl="1"/>
            <a:r>
              <a:rPr lang="en-US" sz="1600" dirty="0">
                <a:solidFill>
                  <a:srgbClr val="002E51"/>
                </a:solidFill>
              </a:rPr>
              <a:t>Cervical Stromal Invasion</a:t>
            </a:r>
          </a:p>
          <a:p>
            <a:pPr lvl="1"/>
            <a:endParaRPr lang="en-US" dirty="0">
              <a:solidFill>
                <a:srgbClr val="002E51"/>
              </a:solidFill>
            </a:endParaRPr>
          </a:p>
        </p:txBody>
      </p:sp>
      <p:sp>
        <p:nvSpPr>
          <p:cNvPr id="3" name="Content Placeholder 2"/>
          <p:cNvSpPr>
            <a:spLocks noGrp="1"/>
          </p:cNvSpPr>
          <p:nvPr>
            <p:ph sz="half" idx="2"/>
          </p:nvPr>
        </p:nvSpPr>
        <p:spPr>
          <a:xfrm>
            <a:off x="4648202" y="910431"/>
            <a:ext cx="3810000" cy="2936240"/>
          </a:xfrm>
        </p:spPr>
        <p:txBody>
          <a:bodyPr/>
          <a:lstStyle/>
          <a:p>
            <a:r>
              <a:rPr lang="en-US" sz="1800" dirty="0">
                <a:solidFill>
                  <a:srgbClr val="002E51"/>
                </a:solidFill>
              </a:rPr>
              <a:t>Stage III</a:t>
            </a:r>
          </a:p>
          <a:p>
            <a:pPr lvl="1"/>
            <a:r>
              <a:rPr lang="en-US" sz="1600" dirty="0">
                <a:solidFill>
                  <a:srgbClr val="002E51"/>
                </a:solidFill>
              </a:rPr>
              <a:t>Stage IIIA: Serosal involvement</a:t>
            </a:r>
          </a:p>
          <a:p>
            <a:pPr lvl="1"/>
            <a:r>
              <a:rPr lang="en-US" sz="1600" dirty="0">
                <a:solidFill>
                  <a:srgbClr val="002E51"/>
                </a:solidFill>
              </a:rPr>
              <a:t>Stage IIIB: Parametrial/Vaginal Involvement</a:t>
            </a:r>
          </a:p>
          <a:p>
            <a:pPr lvl="1"/>
            <a:r>
              <a:rPr lang="en-US" sz="1600" dirty="0">
                <a:solidFill>
                  <a:srgbClr val="002E51"/>
                </a:solidFill>
              </a:rPr>
              <a:t>Stage IIIC1/IIIC2: Nodal disease</a:t>
            </a:r>
          </a:p>
          <a:p>
            <a:r>
              <a:rPr lang="en-US" sz="1800" dirty="0">
                <a:solidFill>
                  <a:srgbClr val="002E51"/>
                </a:solidFill>
              </a:rPr>
              <a:t>Stage IV</a:t>
            </a:r>
          </a:p>
          <a:p>
            <a:pPr lvl="1"/>
            <a:r>
              <a:rPr lang="en-US" sz="1600" dirty="0">
                <a:solidFill>
                  <a:srgbClr val="002E51"/>
                </a:solidFill>
              </a:rPr>
              <a:t>Stage IVA: Local invasion bladder/rectum</a:t>
            </a:r>
          </a:p>
          <a:p>
            <a:pPr lvl="1"/>
            <a:r>
              <a:rPr lang="en-US" sz="1600" dirty="0">
                <a:solidFill>
                  <a:srgbClr val="002E51"/>
                </a:solidFill>
              </a:rPr>
              <a:t>Stage IVB: Distant Disease</a:t>
            </a:r>
          </a:p>
        </p:txBody>
      </p:sp>
      <p:sp>
        <p:nvSpPr>
          <p:cNvPr id="4" name="Title 3"/>
          <p:cNvSpPr>
            <a:spLocks noGrp="1"/>
          </p:cNvSpPr>
          <p:nvPr>
            <p:ph type="title"/>
          </p:nvPr>
        </p:nvSpPr>
        <p:spPr/>
        <p:txBody>
          <a:bodyPr/>
          <a:lstStyle/>
          <a:p>
            <a:r>
              <a:rPr lang="en-US" b="1" dirty="0">
                <a:solidFill>
                  <a:srgbClr val="002E51"/>
                </a:solidFill>
              </a:rPr>
              <a:t>Prior FIGO (2009) Staging</a:t>
            </a:r>
          </a:p>
        </p:txBody>
      </p:sp>
    </p:spTree>
    <p:extLst>
      <p:ext uri="{BB962C8B-B14F-4D97-AF65-F5344CB8AC3E}">
        <p14:creationId xmlns:p14="http://schemas.microsoft.com/office/powerpoint/2010/main" val="97300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sz="2000" dirty="0">
                <a:solidFill>
                  <a:srgbClr val="002E51"/>
                </a:solidFill>
              </a:rPr>
              <a:t>Stage I Disease (changed)</a:t>
            </a:r>
          </a:p>
          <a:p>
            <a:pPr marL="800100" lvl="1" indent="-342900" algn="l">
              <a:buFont typeface="Arial" panose="020B0604020202020204" pitchFamily="34" charset="0"/>
              <a:buChar char="•"/>
            </a:pPr>
            <a:r>
              <a:rPr lang="en-US" sz="1800" dirty="0">
                <a:solidFill>
                  <a:srgbClr val="002E51"/>
                </a:solidFill>
              </a:rPr>
              <a:t>Stage IA:  Non-aggressive histology</a:t>
            </a:r>
          </a:p>
          <a:p>
            <a:pPr marL="1257300" lvl="2" indent="-342900" algn="l">
              <a:buFont typeface="Arial" panose="020B0604020202020204" pitchFamily="34" charset="0"/>
              <a:buChar char="•"/>
            </a:pPr>
            <a:r>
              <a:rPr lang="en-US" sz="1600" dirty="0">
                <a:solidFill>
                  <a:srgbClr val="002E51"/>
                </a:solidFill>
              </a:rPr>
              <a:t>IA1: Confined to polyp or endometrium</a:t>
            </a:r>
          </a:p>
          <a:p>
            <a:pPr marL="1257300" lvl="2" indent="-342900" algn="l">
              <a:buFont typeface="Arial" panose="020B0604020202020204" pitchFamily="34" charset="0"/>
              <a:buChar char="•"/>
            </a:pPr>
            <a:r>
              <a:rPr lang="en-US" sz="1600" dirty="0">
                <a:solidFill>
                  <a:srgbClr val="002E51"/>
                </a:solidFill>
              </a:rPr>
              <a:t>IA2: Less than 50% invasion and no LVSI or focal LVSI</a:t>
            </a:r>
          </a:p>
          <a:p>
            <a:pPr marL="1257300" lvl="2" indent="-342900" algn="l">
              <a:buFont typeface="Arial" panose="020B0604020202020204" pitchFamily="34" charset="0"/>
              <a:buChar char="•"/>
            </a:pPr>
            <a:r>
              <a:rPr lang="en-US" sz="1600" dirty="0">
                <a:solidFill>
                  <a:srgbClr val="002E51"/>
                </a:solidFill>
              </a:rPr>
              <a:t>IA3: Meet IA2 criteria + ovarian involvement (must be unilateral, no capsule rupture)</a:t>
            </a:r>
          </a:p>
          <a:p>
            <a:pPr marL="800100" lvl="1" indent="-342900" algn="l">
              <a:buFont typeface="Arial" panose="020B0604020202020204" pitchFamily="34" charset="0"/>
              <a:buChar char="•"/>
            </a:pPr>
            <a:r>
              <a:rPr lang="en-US" sz="1800" dirty="0">
                <a:solidFill>
                  <a:srgbClr val="002E51"/>
                </a:solidFill>
              </a:rPr>
              <a:t>Stage IB: Non-aggressive histology with &gt;50% invasion (no LVSI or focal LVSI)</a:t>
            </a:r>
          </a:p>
          <a:p>
            <a:pPr marL="800100" lvl="1" indent="-342900" algn="l">
              <a:buFont typeface="Arial" panose="020B0604020202020204" pitchFamily="34" charset="0"/>
              <a:buChar char="•"/>
            </a:pPr>
            <a:r>
              <a:rPr lang="en-US" sz="1800" dirty="0">
                <a:solidFill>
                  <a:srgbClr val="002E51"/>
                </a:solidFill>
              </a:rPr>
              <a:t>Stage IC: Aggressive histology without myo-invasion</a:t>
            </a:r>
          </a:p>
        </p:txBody>
      </p:sp>
      <p:sp>
        <p:nvSpPr>
          <p:cNvPr id="4" name="Title 3"/>
          <p:cNvSpPr>
            <a:spLocks noGrp="1"/>
          </p:cNvSpPr>
          <p:nvPr>
            <p:ph type="title"/>
          </p:nvPr>
        </p:nvSpPr>
        <p:spPr>
          <a:xfrm>
            <a:off x="0" y="127465"/>
            <a:ext cx="9144000" cy="807256"/>
          </a:xfrm>
        </p:spPr>
        <p:txBody>
          <a:bodyPr/>
          <a:lstStyle/>
          <a:p>
            <a:r>
              <a:rPr lang="en-US" b="1" dirty="0">
                <a:solidFill>
                  <a:srgbClr val="002E51"/>
                </a:solidFill>
              </a:rPr>
              <a:t>New FIGO (2023) Staging</a:t>
            </a:r>
            <a:endParaRPr lang="en-US" b="1" dirty="0"/>
          </a:p>
        </p:txBody>
      </p:sp>
    </p:spTree>
    <p:extLst>
      <p:ext uri="{BB962C8B-B14F-4D97-AF65-F5344CB8AC3E}">
        <p14:creationId xmlns:p14="http://schemas.microsoft.com/office/powerpoint/2010/main" val="237976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060825"/>
            <a:ext cx="6400800" cy="2915920"/>
          </a:xfrm>
        </p:spPr>
        <p:txBody>
          <a:bodyPr/>
          <a:lstStyle/>
          <a:p>
            <a:pPr marL="342900" indent="-342900" algn="l">
              <a:buFont typeface="Arial" panose="020B0604020202020204" pitchFamily="34" charset="0"/>
              <a:buChar char="•"/>
            </a:pPr>
            <a:r>
              <a:rPr lang="en-US" sz="2000" dirty="0">
                <a:solidFill>
                  <a:srgbClr val="002E51"/>
                </a:solidFill>
              </a:rPr>
              <a:t>Stage II Disease (changed)</a:t>
            </a:r>
          </a:p>
          <a:p>
            <a:pPr marL="800100" lvl="1" indent="-342900" algn="l">
              <a:buFont typeface="Arial" panose="020B0604020202020204" pitchFamily="34" charset="0"/>
              <a:buChar char="•"/>
            </a:pPr>
            <a:r>
              <a:rPr lang="en-US" sz="1800" dirty="0">
                <a:solidFill>
                  <a:srgbClr val="002E51"/>
                </a:solidFill>
              </a:rPr>
              <a:t>IIA: Non-aggressive histology with cervical stromal invasion</a:t>
            </a:r>
          </a:p>
          <a:p>
            <a:pPr marL="800100" lvl="1" indent="-342900" algn="l">
              <a:buFont typeface="Arial" panose="020B0604020202020204" pitchFamily="34" charset="0"/>
              <a:buChar char="•"/>
            </a:pPr>
            <a:r>
              <a:rPr lang="en-US" sz="1800" dirty="0">
                <a:solidFill>
                  <a:srgbClr val="002E51"/>
                </a:solidFill>
              </a:rPr>
              <a:t>IIB: Non-aggressive histology with multifocal LVSI</a:t>
            </a:r>
          </a:p>
          <a:p>
            <a:pPr marL="800100" lvl="1" indent="-342900" algn="l">
              <a:buFont typeface="Arial" panose="020B0604020202020204" pitchFamily="34" charset="0"/>
              <a:buChar char="•"/>
            </a:pPr>
            <a:r>
              <a:rPr lang="en-US" sz="1800" dirty="0">
                <a:solidFill>
                  <a:srgbClr val="002E51"/>
                </a:solidFill>
              </a:rPr>
              <a:t>IIC: Aggressive histology with any invasion</a:t>
            </a:r>
          </a:p>
          <a:p>
            <a:pPr marL="800100" lvl="1" indent="-342900" algn="l">
              <a:buFont typeface="Arial" panose="020B0604020202020204" pitchFamily="34" charset="0"/>
              <a:buChar char="•"/>
            </a:pPr>
            <a:endParaRPr lang="en-US" sz="1800" dirty="0">
              <a:solidFill>
                <a:srgbClr val="002E51"/>
              </a:solidFill>
            </a:endParaRPr>
          </a:p>
          <a:p>
            <a:pPr marL="800100" lvl="1" indent="-342900" algn="l">
              <a:buFont typeface="Arial" panose="020B0604020202020204" pitchFamily="34" charset="0"/>
              <a:buChar char="•"/>
            </a:pPr>
            <a:r>
              <a:rPr lang="en-US" sz="1800" dirty="0">
                <a:solidFill>
                  <a:srgbClr val="002E51"/>
                </a:solidFill>
              </a:rPr>
              <a:t>Non-aggressive “subtypes” are </a:t>
            </a:r>
            <a:r>
              <a:rPr lang="en-US" sz="1800" i="1" dirty="0">
                <a:solidFill>
                  <a:srgbClr val="002E51"/>
                </a:solidFill>
              </a:rPr>
              <a:t>generally</a:t>
            </a:r>
            <a:r>
              <a:rPr lang="en-US" sz="1800" dirty="0">
                <a:solidFill>
                  <a:srgbClr val="002E51"/>
                </a:solidFill>
              </a:rPr>
              <a:t> grade 1-2 endometrioid histology.</a:t>
            </a:r>
          </a:p>
          <a:p>
            <a:pPr marL="800100" lvl="1" indent="-342900" algn="l">
              <a:buFont typeface="Arial" panose="020B0604020202020204" pitchFamily="34" charset="0"/>
              <a:buChar char="•"/>
            </a:pPr>
            <a:r>
              <a:rPr lang="en-US" sz="1800" dirty="0">
                <a:solidFill>
                  <a:srgbClr val="002E51"/>
                </a:solidFill>
              </a:rPr>
              <a:t>Aggressive “subtypes” are </a:t>
            </a:r>
            <a:r>
              <a:rPr lang="en-US" sz="1800" i="1" dirty="0">
                <a:solidFill>
                  <a:srgbClr val="002E51"/>
                </a:solidFill>
              </a:rPr>
              <a:t>generally</a:t>
            </a:r>
            <a:r>
              <a:rPr lang="en-US" sz="1800" dirty="0">
                <a:solidFill>
                  <a:srgbClr val="002E51"/>
                </a:solidFill>
              </a:rPr>
              <a:t> high-grade malignancies.</a:t>
            </a:r>
          </a:p>
        </p:txBody>
      </p:sp>
      <p:sp>
        <p:nvSpPr>
          <p:cNvPr id="4" name="Title 3"/>
          <p:cNvSpPr>
            <a:spLocks noGrp="1"/>
          </p:cNvSpPr>
          <p:nvPr>
            <p:ph type="title"/>
          </p:nvPr>
        </p:nvSpPr>
        <p:spPr>
          <a:xfrm>
            <a:off x="0" y="127465"/>
            <a:ext cx="9144000" cy="807256"/>
          </a:xfrm>
        </p:spPr>
        <p:txBody>
          <a:bodyPr/>
          <a:lstStyle/>
          <a:p>
            <a:r>
              <a:rPr lang="en-US" b="1" dirty="0">
                <a:solidFill>
                  <a:srgbClr val="002E51"/>
                </a:solidFill>
              </a:rPr>
              <a:t>New FIGO (2023) Staging</a:t>
            </a:r>
            <a:endParaRPr lang="en-US" b="1" dirty="0"/>
          </a:p>
        </p:txBody>
      </p:sp>
    </p:spTree>
    <p:extLst>
      <p:ext uri="{BB962C8B-B14F-4D97-AF65-F5344CB8AC3E}">
        <p14:creationId xmlns:p14="http://schemas.microsoft.com/office/powerpoint/2010/main" val="172835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022097"/>
            <a:ext cx="6400800" cy="2915920"/>
          </a:xfrm>
        </p:spPr>
        <p:txBody>
          <a:bodyPr/>
          <a:lstStyle/>
          <a:p>
            <a:pPr marL="342900" indent="-342900" algn="l">
              <a:buFont typeface="Arial" panose="020B0604020202020204" pitchFamily="34" charset="0"/>
              <a:buChar char="•"/>
            </a:pPr>
            <a:r>
              <a:rPr lang="en-US" sz="1800" dirty="0">
                <a:solidFill>
                  <a:srgbClr val="002E51"/>
                </a:solidFill>
              </a:rPr>
              <a:t>Molecular subtyping</a:t>
            </a:r>
          </a:p>
          <a:p>
            <a:pPr marL="800100" lvl="1" indent="-342900" algn="l">
              <a:buFont typeface="Arial" panose="020B0604020202020204" pitchFamily="34" charset="0"/>
              <a:buChar char="•"/>
            </a:pPr>
            <a:r>
              <a:rPr lang="en-US" sz="1400" dirty="0">
                <a:solidFill>
                  <a:srgbClr val="002E51"/>
                </a:solidFill>
              </a:rPr>
              <a:t>When molecular classification available, denote “m” and subscript with subtype.</a:t>
            </a:r>
          </a:p>
          <a:p>
            <a:pPr marL="800100" lvl="1" indent="-342900" algn="l">
              <a:buFont typeface="Arial" panose="020B0604020202020204" pitchFamily="34" charset="0"/>
              <a:buChar char="•"/>
            </a:pPr>
            <a:r>
              <a:rPr lang="en-US" sz="1400" dirty="0">
                <a:solidFill>
                  <a:srgbClr val="002E51"/>
                </a:solidFill>
              </a:rPr>
              <a:t>When molecular classification reveals </a:t>
            </a:r>
            <a:r>
              <a:rPr lang="en-US" sz="1400" i="1" dirty="0">
                <a:solidFill>
                  <a:srgbClr val="002E51"/>
                </a:solidFill>
              </a:rPr>
              <a:t>p53abn</a:t>
            </a:r>
            <a:r>
              <a:rPr lang="en-US" sz="1400" dirty="0">
                <a:solidFill>
                  <a:srgbClr val="002E51"/>
                </a:solidFill>
              </a:rPr>
              <a:t> </a:t>
            </a:r>
            <a:r>
              <a:rPr lang="en-US" sz="1400" i="1" dirty="0">
                <a:solidFill>
                  <a:srgbClr val="002E51"/>
                </a:solidFill>
              </a:rPr>
              <a:t>or </a:t>
            </a:r>
            <a:r>
              <a:rPr lang="en-US" sz="1400" i="1" dirty="0" err="1">
                <a:solidFill>
                  <a:srgbClr val="002E51"/>
                </a:solidFill>
              </a:rPr>
              <a:t>POLEmut</a:t>
            </a:r>
            <a:r>
              <a:rPr lang="en-US" sz="1400" dirty="0">
                <a:solidFill>
                  <a:srgbClr val="002E51"/>
                </a:solidFill>
              </a:rPr>
              <a:t> status in Stages I and II, this results in </a:t>
            </a:r>
            <a:r>
              <a:rPr lang="en-US" sz="1400" b="1" dirty="0">
                <a:solidFill>
                  <a:srgbClr val="002E51"/>
                </a:solidFill>
              </a:rPr>
              <a:t>upstaging or downstaging </a:t>
            </a:r>
            <a:r>
              <a:rPr lang="en-US" sz="1400" dirty="0">
                <a:solidFill>
                  <a:srgbClr val="002E51"/>
                </a:solidFill>
              </a:rPr>
              <a:t>of the disease.</a:t>
            </a:r>
          </a:p>
          <a:p>
            <a:pPr marL="1257300" lvl="2" indent="-342900" algn="l">
              <a:buFont typeface="Arial" panose="020B0604020202020204" pitchFamily="34" charset="0"/>
              <a:buChar char="•"/>
            </a:pPr>
            <a:r>
              <a:rPr lang="en-US" sz="1200" dirty="0">
                <a:solidFill>
                  <a:srgbClr val="002E51"/>
                </a:solidFill>
              </a:rPr>
              <a:t>Surgical stage I/II tumor with POLE mutation confined to uterus (+/- cervical), regardless of LVSI or histologic classification, would be a </a:t>
            </a:r>
            <a:r>
              <a:rPr lang="en-US" sz="1200" dirty="0" err="1">
                <a:solidFill>
                  <a:srgbClr val="002E51"/>
                </a:solidFill>
              </a:rPr>
              <a:t>IAm</a:t>
            </a:r>
            <a:r>
              <a:rPr lang="en-US" sz="1200" baseline="-25000" dirty="0" err="1">
                <a:solidFill>
                  <a:srgbClr val="002E51"/>
                </a:solidFill>
              </a:rPr>
              <a:t>POLEmut</a:t>
            </a:r>
            <a:r>
              <a:rPr lang="en-US" sz="1200" baseline="-25000" dirty="0">
                <a:solidFill>
                  <a:srgbClr val="002E51"/>
                </a:solidFill>
              </a:rPr>
              <a:t> </a:t>
            </a:r>
          </a:p>
          <a:p>
            <a:pPr marL="1257300" lvl="2" indent="-342900" algn="l">
              <a:buFont typeface="Arial" panose="020B0604020202020204" pitchFamily="34" charset="0"/>
              <a:buChar char="•"/>
            </a:pPr>
            <a:r>
              <a:rPr lang="en-US" sz="1200" dirty="0">
                <a:solidFill>
                  <a:srgbClr val="002E51"/>
                </a:solidFill>
              </a:rPr>
              <a:t>Surgical stage I/II tumor with p53abn classification would be a IIC</a:t>
            </a:r>
            <a:r>
              <a:rPr lang="en-US" sz="1200" u="sng" dirty="0">
                <a:solidFill>
                  <a:srgbClr val="002E51"/>
                </a:solidFill>
              </a:rPr>
              <a:t>m</a:t>
            </a:r>
            <a:r>
              <a:rPr lang="en-US" sz="1200" baseline="-25000" dirty="0">
                <a:solidFill>
                  <a:srgbClr val="002E51"/>
                </a:solidFill>
              </a:rPr>
              <a:t>p53abn</a:t>
            </a:r>
            <a:r>
              <a:rPr lang="en-US" sz="1200" dirty="0">
                <a:solidFill>
                  <a:srgbClr val="002E51"/>
                </a:solidFill>
              </a:rPr>
              <a:t> regardless of LVSI or invasion. </a:t>
            </a:r>
          </a:p>
          <a:p>
            <a:pPr marL="800100" lvl="1" indent="-342900" algn="l">
              <a:buFont typeface="Arial" panose="020B0604020202020204" pitchFamily="34" charset="0"/>
              <a:buChar char="•"/>
            </a:pPr>
            <a:r>
              <a:rPr lang="en-US" sz="1400" dirty="0" err="1">
                <a:solidFill>
                  <a:srgbClr val="002E51"/>
                </a:solidFill>
              </a:rPr>
              <a:t>MMRd</a:t>
            </a:r>
            <a:r>
              <a:rPr lang="en-US" sz="1400" dirty="0">
                <a:solidFill>
                  <a:srgbClr val="002E51"/>
                </a:solidFill>
              </a:rPr>
              <a:t> or NSMP classification does not affect stage (would still defer to histologic classification).</a:t>
            </a:r>
          </a:p>
        </p:txBody>
      </p:sp>
      <p:sp>
        <p:nvSpPr>
          <p:cNvPr id="4" name="Title 3"/>
          <p:cNvSpPr>
            <a:spLocks noGrp="1"/>
          </p:cNvSpPr>
          <p:nvPr>
            <p:ph type="title"/>
          </p:nvPr>
        </p:nvSpPr>
        <p:spPr>
          <a:xfrm>
            <a:off x="0" y="127465"/>
            <a:ext cx="9144000" cy="807256"/>
          </a:xfrm>
        </p:spPr>
        <p:txBody>
          <a:bodyPr/>
          <a:lstStyle/>
          <a:p>
            <a:r>
              <a:rPr lang="en-US" b="1" dirty="0">
                <a:solidFill>
                  <a:srgbClr val="002E51"/>
                </a:solidFill>
              </a:rPr>
              <a:t>New FIGO (2023) Staging</a:t>
            </a:r>
            <a:endParaRPr lang="en-US" b="1" dirty="0"/>
          </a:p>
        </p:txBody>
      </p:sp>
    </p:spTree>
    <p:extLst>
      <p:ext uri="{BB962C8B-B14F-4D97-AF65-F5344CB8AC3E}">
        <p14:creationId xmlns:p14="http://schemas.microsoft.com/office/powerpoint/2010/main" val="354840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2574131"/>
            <a:ext cx="6400800" cy="2204975"/>
          </a:xfrm>
        </p:spPr>
        <p:txBody>
          <a:bodyPr/>
          <a:lstStyle/>
          <a:p>
            <a:r>
              <a:rPr lang="en-US" b="1" dirty="0">
                <a:solidFill>
                  <a:srgbClr val="002E51"/>
                </a:solidFill>
              </a:rPr>
              <a:t>Johanna Kelley, MD</a:t>
            </a:r>
          </a:p>
          <a:p>
            <a:r>
              <a:rPr lang="en-US" dirty="0">
                <a:solidFill>
                  <a:srgbClr val="002E51"/>
                </a:solidFill>
              </a:rPr>
              <a:t>Gynecologic Oncology Fellow</a:t>
            </a:r>
          </a:p>
          <a:p>
            <a:r>
              <a:rPr lang="en-US" dirty="0">
                <a:solidFill>
                  <a:srgbClr val="002E51"/>
                </a:solidFill>
              </a:rPr>
              <a:t>Cleveland Clinic</a:t>
            </a:r>
          </a:p>
          <a:p>
            <a:r>
              <a:rPr lang="en-US" dirty="0">
                <a:solidFill>
                  <a:srgbClr val="002E51"/>
                </a:solidFill>
              </a:rPr>
              <a:t>Cleveland, Ohio</a:t>
            </a:r>
          </a:p>
        </p:txBody>
      </p:sp>
      <p:sp>
        <p:nvSpPr>
          <p:cNvPr id="4" name="Title 3"/>
          <p:cNvSpPr>
            <a:spLocks noGrp="1"/>
          </p:cNvSpPr>
          <p:nvPr>
            <p:ph type="title"/>
          </p:nvPr>
        </p:nvSpPr>
        <p:spPr>
          <a:xfrm>
            <a:off x="0" y="127464"/>
            <a:ext cx="9144000" cy="1017759"/>
          </a:xfrm>
        </p:spPr>
        <p:txBody>
          <a:bodyPr/>
          <a:lstStyle/>
          <a:p>
            <a:r>
              <a:rPr lang="en-US" b="1" dirty="0">
                <a:solidFill>
                  <a:srgbClr val="002E51"/>
                </a:solidFill>
              </a:rPr>
              <a:t>Frontline Maintenance Therapies for Ovarian Cancer: Spotlight on PARP Inhibitors</a:t>
            </a:r>
          </a:p>
        </p:txBody>
      </p:sp>
    </p:spTree>
    <p:extLst>
      <p:ext uri="{BB962C8B-B14F-4D97-AF65-F5344CB8AC3E}">
        <p14:creationId xmlns:p14="http://schemas.microsoft.com/office/powerpoint/2010/main" val="164316052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sz="1800" dirty="0">
                <a:solidFill>
                  <a:srgbClr val="002E51"/>
                </a:solidFill>
              </a:rPr>
              <a:t>Stage III Disease (changed)</a:t>
            </a:r>
          </a:p>
          <a:p>
            <a:pPr marL="800100" lvl="1" indent="-342900" algn="l">
              <a:buFont typeface="Arial" panose="020B0604020202020204" pitchFamily="34" charset="0"/>
              <a:buChar char="•"/>
            </a:pPr>
            <a:r>
              <a:rPr lang="en-US" sz="1600" dirty="0">
                <a:solidFill>
                  <a:srgbClr val="002E51"/>
                </a:solidFill>
              </a:rPr>
              <a:t>IIIA1: Adnexal involvement</a:t>
            </a:r>
          </a:p>
          <a:p>
            <a:pPr marL="800100" lvl="1" indent="-342900" algn="l">
              <a:buFont typeface="Arial" panose="020B0604020202020204" pitchFamily="34" charset="0"/>
              <a:buChar char="•"/>
            </a:pPr>
            <a:r>
              <a:rPr lang="en-US" sz="1600" dirty="0">
                <a:solidFill>
                  <a:srgbClr val="002E51"/>
                </a:solidFill>
              </a:rPr>
              <a:t>IIIA2: Serosal involvement</a:t>
            </a:r>
          </a:p>
          <a:p>
            <a:pPr marL="800100" lvl="1" indent="-342900" algn="l">
              <a:buFont typeface="Arial" panose="020B0604020202020204" pitchFamily="34" charset="0"/>
              <a:buChar char="•"/>
            </a:pPr>
            <a:r>
              <a:rPr lang="en-US" sz="1600" dirty="0">
                <a:solidFill>
                  <a:srgbClr val="002E51"/>
                </a:solidFill>
              </a:rPr>
              <a:t>IIIB: Vaginal/parametrial involvement or pelvic peritoneal disease</a:t>
            </a:r>
          </a:p>
          <a:p>
            <a:pPr marL="800100" lvl="1" indent="-342900" algn="l">
              <a:buFont typeface="Arial" panose="020B0604020202020204" pitchFamily="34" charset="0"/>
              <a:buChar char="•"/>
            </a:pPr>
            <a:r>
              <a:rPr lang="en-US" sz="1600" dirty="0">
                <a:solidFill>
                  <a:srgbClr val="002E51"/>
                </a:solidFill>
              </a:rPr>
              <a:t>IIIC: Nodal involvement</a:t>
            </a:r>
          </a:p>
          <a:p>
            <a:pPr marL="1257300" lvl="2" indent="-342900" algn="l">
              <a:buFont typeface="Arial" panose="020B0604020202020204" pitchFamily="34" charset="0"/>
              <a:buChar char="•"/>
            </a:pPr>
            <a:r>
              <a:rPr lang="en-US" sz="1400" dirty="0">
                <a:solidFill>
                  <a:srgbClr val="002E51"/>
                </a:solidFill>
              </a:rPr>
              <a:t>IIIC1: Pelvic nodes</a:t>
            </a:r>
          </a:p>
          <a:p>
            <a:pPr marL="1257300" lvl="2" indent="-342900" algn="l">
              <a:buFont typeface="Arial" panose="020B0604020202020204" pitchFamily="34" charset="0"/>
              <a:buChar char="•"/>
            </a:pPr>
            <a:r>
              <a:rPr lang="en-US" sz="1400" dirty="0">
                <a:solidFill>
                  <a:srgbClr val="002E51"/>
                </a:solidFill>
              </a:rPr>
              <a:t>IIIC2: Para-aortic nodes</a:t>
            </a:r>
          </a:p>
          <a:p>
            <a:pPr marL="1714500" lvl="3" indent="-342900" algn="l">
              <a:buFont typeface="Arial" panose="020B0604020202020204" pitchFamily="34" charset="0"/>
              <a:buChar char="•"/>
            </a:pPr>
            <a:r>
              <a:rPr lang="en-US" sz="1600" dirty="0">
                <a:solidFill>
                  <a:srgbClr val="002E51"/>
                </a:solidFill>
              </a:rPr>
              <a:t>i: </a:t>
            </a:r>
            <a:r>
              <a:rPr lang="en-US" sz="1600" dirty="0" err="1">
                <a:solidFill>
                  <a:srgbClr val="002E51"/>
                </a:solidFill>
              </a:rPr>
              <a:t>Micrometastases</a:t>
            </a:r>
            <a:endParaRPr lang="en-US" sz="1600" dirty="0">
              <a:solidFill>
                <a:srgbClr val="002E51"/>
              </a:solidFill>
            </a:endParaRPr>
          </a:p>
          <a:p>
            <a:pPr marL="1714500" lvl="3" indent="-342900" algn="l">
              <a:buFont typeface="Arial" panose="020B0604020202020204" pitchFamily="34" charset="0"/>
              <a:buChar char="•"/>
            </a:pPr>
            <a:r>
              <a:rPr lang="en-US" sz="1600" dirty="0" err="1">
                <a:solidFill>
                  <a:srgbClr val="002E51"/>
                </a:solidFill>
              </a:rPr>
              <a:t>Ii</a:t>
            </a:r>
            <a:r>
              <a:rPr lang="en-US" sz="1600" dirty="0">
                <a:solidFill>
                  <a:srgbClr val="002E51"/>
                </a:solidFill>
              </a:rPr>
              <a:t>: </a:t>
            </a:r>
            <a:r>
              <a:rPr lang="en-US" sz="1600" dirty="0" err="1">
                <a:solidFill>
                  <a:srgbClr val="002E51"/>
                </a:solidFill>
              </a:rPr>
              <a:t>Macrometastases</a:t>
            </a:r>
            <a:endParaRPr lang="en-US" sz="16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solidFill>
                  <a:srgbClr val="002E51"/>
                </a:solidFill>
              </a:rPr>
              <a:t>New FIGO (2023) Staging</a:t>
            </a:r>
            <a:endParaRPr lang="en-US" b="1" dirty="0"/>
          </a:p>
        </p:txBody>
      </p:sp>
    </p:spTree>
    <p:extLst>
      <p:ext uri="{BB962C8B-B14F-4D97-AF65-F5344CB8AC3E}">
        <p14:creationId xmlns:p14="http://schemas.microsoft.com/office/powerpoint/2010/main" val="182041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sz="2000" dirty="0">
                <a:solidFill>
                  <a:srgbClr val="002E51"/>
                </a:solidFill>
              </a:rPr>
              <a:t>Stage IV Disease (changed)</a:t>
            </a:r>
          </a:p>
          <a:p>
            <a:pPr marL="800100" lvl="1" indent="-342900" algn="l">
              <a:buFont typeface="Arial" panose="020B0604020202020204" pitchFamily="34" charset="0"/>
              <a:buChar char="•"/>
            </a:pPr>
            <a:r>
              <a:rPr lang="en-US" sz="1800" dirty="0">
                <a:solidFill>
                  <a:srgbClr val="002E51"/>
                </a:solidFill>
              </a:rPr>
              <a:t>IVA: Local invasion bladder/rectum</a:t>
            </a:r>
          </a:p>
          <a:p>
            <a:pPr marL="800100" lvl="1" indent="-342900" algn="l">
              <a:buFont typeface="Arial" panose="020B0604020202020204" pitchFamily="34" charset="0"/>
              <a:buChar char="•"/>
            </a:pPr>
            <a:r>
              <a:rPr lang="en-US" sz="1800" dirty="0">
                <a:solidFill>
                  <a:srgbClr val="002E51"/>
                </a:solidFill>
              </a:rPr>
              <a:t>IVB: Extra-pelvic peritoneal disease</a:t>
            </a:r>
          </a:p>
          <a:p>
            <a:pPr marL="800100" lvl="1" indent="-342900" algn="l">
              <a:buFont typeface="Arial" panose="020B0604020202020204" pitchFamily="34" charset="0"/>
              <a:buChar char="•"/>
            </a:pPr>
            <a:r>
              <a:rPr lang="en-US" sz="1800" dirty="0">
                <a:solidFill>
                  <a:srgbClr val="002E51"/>
                </a:solidFill>
              </a:rPr>
              <a:t>IVC: Distant disease</a:t>
            </a:r>
          </a:p>
        </p:txBody>
      </p:sp>
      <p:sp>
        <p:nvSpPr>
          <p:cNvPr id="4" name="Title 3"/>
          <p:cNvSpPr>
            <a:spLocks noGrp="1"/>
          </p:cNvSpPr>
          <p:nvPr>
            <p:ph type="title"/>
          </p:nvPr>
        </p:nvSpPr>
        <p:spPr>
          <a:xfrm>
            <a:off x="0" y="127465"/>
            <a:ext cx="9144000" cy="807256"/>
          </a:xfrm>
        </p:spPr>
        <p:txBody>
          <a:bodyPr/>
          <a:lstStyle/>
          <a:p>
            <a:r>
              <a:rPr lang="en-US" b="1" dirty="0">
                <a:solidFill>
                  <a:srgbClr val="002E51"/>
                </a:solidFill>
              </a:rPr>
              <a:t>New FIGO (2023) Staging</a:t>
            </a:r>
            <a:endParaRPr lang="en-US" b="1" dirty="0"/>
          </a:p>
        </p:txBody>
      </p:sp>
    </p:spTree>
    <p:extLst>
      <p:ext uri="{BB962C8B-B14F-4D97-AF65-F5344CB8AC3E}">
        <p14:creationId xmlns:p14="http://schemas.microsoft.com/office/powerpoint/2010/main" val="19451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sz="2000" dirty="0">
                <a:solidFill>
                  <a:srgbClr val="002E51"/>
                </a:solidFill>
              </a:rPr>
              <a:t>Two recent prospective, phase III trials incorporating PD-1 inhibition in combination with chemotherapy.</a:t>
            </a:r>
          </a:p>
          <a:p>
            <a:pPr marL="800100" lvl="1" indent="-342900" algn="l">
              <a:buFont typeface="Arial" panose="020B0604020202020204" pitchFamily="34" charset="0"/>
              <a:buChar char="•"/>
            </a:pPr>
            <a:r>
              <a:rPr lang="en-US" sz="1600" dirty="0">
                <a:solidFill>
                  <a:srgbClr val="002E51"/>
                </a:solidFill>
              </a:rPr>
              <a:t>NRG-GY018: Carboplatin + Paclitaxel +/- Pembrolizumab</a:t>
            </a:r>
            <a:r>
              <a:rPr lang="en-US" sz="1600" baseline="30000" dirty="0">
                <a:solidFill>
                  <a:srgbClr val="002E51"/>
                </a:solidFill>
              </a:rPr>
              <a:t>3</a:t>
            </a:r>
            <a:endParaRPr lang="en-US" sz="1600" dirty="0">
              <a:solidFill>
                <a:srgbClr val="002E51"/>
              </a:solidFill>
            </a:endParaRPr>
          </a:p>
          <a:p>
            <a:pPr marL="800100" lvl="1" indent="-342900" algn="l">
              <a:buFont typeface="Arial" panose="020B0604020202020204" pitchFamily="34" charset="0"/>
              <a:buChar char="•"/>
            </a:pPr>
            <a:r>
              <a:rPr lang="en-US" sz="1600" dirty="0">
                <a:solidFill>
                  <a:srgbClr val="002E51"/>
                </a:solidFill>
              </a:rPr>
              <a:t>ENGOT-EN6/RUBY: Carboplatin + Paclitaxel +/- Dostarlimab</a:t>
            </a:r>
            <a:r>
              <a:rPr lang="en-US" sz="1600" baseline="30000" dirty="0">
                <a:solidFill>
                  <a:srgbClr val="002E51"/>
                </a:solidFill>
              </a:rPr>
              <a:t>4</a:t>
            </a:r>
            <a:endParaRPr lang="en-US" sz="16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solidFill>
                  <a:srgbClr val="002E51"/>
                </a:solidFill>
              </a:rPr>
              <a:t>Immunotherapy in the Front-Line Setting</a:t>
            </a:r>
            <a:endParaRPr lang="en-US" b="1" dirty="0"/>
          </a:p>
        </p:txBody>
      </p:sp>
    </p:spTree>
    <p:extLst>
      <p:ext uri="{BB962C8B-B14F-4D97-AF65-F5344CB8AC3E}">
        <p14:creationId xmlns:p14="http://schemas.microsoft.com/office/powerpoint/2010/main" val="333827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88533" y="1888063"/>
            <a:ext cx="6366933" cy="2915920"/>
          </a:xfrm>
        </p:spPr>
        <p:txBody>
          <a:bodyPr/>
          <a:lstStyle/>
          <a:p>
            <a:pPr marL="342900" indent="-342900" algn="l">
              <a:buFont typeface="Arial" panose="020B0604020202020204" pitchFamily="34" charset="0"/>
              <a:buChar char="•"/>
            </a:pPr>
            <a:r>
              <a:rPr lang="en-US" sz="1600" dirty="0">
                <a:solidFill>
                  <a:srgbClr val="002E51"/>
                </a:solidFill>
              </a:rPr>
              <a:t>Double-blind, placebo-controlled, randomized trial comparing carboplatin/paclitaxel +/- pembrolizumab.</a:t>
            </a:r>
          </a:p>
          <a:p>
            <a:pPr marL="800100" lvl="1" indent="-342900" algn="l">
              <a:buFont typeface="Arial" panose="020B0604020202020204" pitchFamily="34" charset="0"/>
              <a:buChar char="•"/>
            </a:pPr>
            <a:r>
              <a:rPr lang="en-US" sz="1200" dirty="0">
                <a:solidFill>
                  <a:srgbClr val="002E51"/>
                </a:solidFill>
              </a:rPr>
              <a:t>Pembrolizumab (200mg) administered with each cycle and up to 14 cycles of maintenance therapy (400mg q6 weeks).</a:t>
            </a:r>
          </a:p>
          <a:p>
            <a:pPr marL="800100" lvl="1" indent="-342900" algn="l">
              <a:buFont typeface="Arial" panose="020B0604020202020204" pitchFamily="34" charset="0"/>
              <a:buChar char="•"/>
            </a:pPr>
            <a:r>
              <a:rPr lang="en-US" sz="1200" dirty="0">
                <a:solidFill>
                  <a:srgbClr val="002E51"/>
                </a:solidFill>
              </a:rPr>
              <a:t>Measurable stage III/IVA disease, any stage IVB disease or recurrent endometrial cancer</a:t>
            </a:r>
          </a:p>
          <a:p>
            <a:pPr marL="800100" lvl="1" indent="-342900" algn="l">
              <a:buFont typeface="Arial" panose="020B0604020202020204" pitchFamily="34" charset="0"/>
              <a:buChar char="•"/>
            </a:pPr>
            <a:r>
              <a:rPr lang="en-US" sz="1200" dirty="0">
                <a:solidFill>
                  <a:srgbClr val="002E51"/>
                </a:solidFill>
              </a:rPr>
              <a:t>All histologies except carcinosarcoma</a:t>
            </a:r>
          </a:p>
          <a:p>
            <a:pPr marL="800100" lvl="1" indent="-342900" algn="l">
              <a:buFont typeface="Arial" panose="020B0604020202020204" pitchFamily="34" charset="0"/>
              <a:buChar char="•"/>
            </a:pPr>
            <a:r>
              <a:rPr lang="en-US" sz="1200" dirty="0">
                <a:solidFill>
                  <a:srgbClr val="002E51"/>
                </a:solidFill>
              </a:rPr>
              <a:t>Stratified based on MMR status</a:t>
            </a:r>
          </a:p>
          <a:p>
            <a:pPr marL="342900" indent="-342900" algn="l">
              <a:buFont typeface="Arial" panose="020B0604020202020204" pitchFamily="34" charset="0"/>
              <a:buChar char="•"/>
            </a:pPr>
            <a:r>
              <a:rPr lang="en-US" sz="1600" dirty="0">
                <a:solidFill>
                  <a:srgbClr val="002E51"/>
                </a:solidFill>
              </a:rPr>
              <a:t>Primary endpoint progression-free survival (PFS)</a:t>
            </a:r>
          </a:p>
          <a:p>
            <a:pPr algn="l"/>
            <a:endParaRPr lang="en-US" sz="16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solidFill>
                  <a:srgbClr val="002E51"/>
                </a:solidFill>
              </a:rPr>
              <a:t>NRG-GY018</a:t>
            </a:r>
            <a:endParaRPr lang="en-US" b="1" dirty="0"/>
          </a:p>
        </p:txBody>
      </p:sp>
      <p:sp>
        <p:nvSpPr>
          <p:cNvPr id="3" name="TextBox 2">
            <a:extLst>
              <a:ext uri="{FF2B5EF4-FFF2-40B4-BE49-F238E27FC236}">
                <a16:creationId xmlns:a16="http://schemas.microsoft.com/office/drawing/2014/main" id="{483DF4E6-9CFA-AE4D-40A7-84FB3BACC7FD}"/>
              </a:ext>
            </a:extLst>
          </p:cNvPr>
          <p:cNvSpPr txBox="1"/>
          <p:nvPr/>
        </p:nvSpPr>
        <p:spPr>
          <a:xfrm>
            <a:off x="5835518" y="4113109"/>
            <a:ext cx="4607718" cy="246221"/>
          </a:xfrm>
          <a:prstGeom prst="rect">
            <a:avLst/>
          </a:prstGeom>
          <a:noFill/>
        </p:spPr>
        <p:txBody>
          <a:bodyPr wrap="square">
            <a:spAutoFit/>
          </a:bodyPr>
          <a:lstStyle/>
          <a:p>
            <a:r>
              <a:rPr lang="da-DK" sz="1000" dirty="0"/>
              <a:t>RN Eskander et al. N Engl J Med 2023;388:2159-2170.</a:t>
            </a:r>
          </a:p>
        </p:txBody>
      </p:sp>
      <p:pic>
        <p:nvPicPr>
          <p:cNvPr id="6" name="Picture 5">
            <a:extLst>
              <a:ext uri="{FF2B5EF4-FFF2-40B4-BE49-F238E27FC236}">
                <a16:creationId xmlns:a16="http://schemas.microsoft.com/office/drawing/2014/main" id="{776E2C65-9640-B73E-F3AA-163B87FC8A7E}"/>
              </a:ext>
            </a:extLst>
          </p:cNvPr>
          <p:cNvPicPr>
            <a:picLocks noChangeAspect="1"/>
          </p:cNvPicPr>
          <p:nvPr/>
        </p:nvPicPr>
        <p:blipFill rotWithShape="1">
          <a:blip r:embed="rId3"/>
          <a:srcRect l="9629" t="61136" r="11667" b="18400"/>
          <a:stretch/>
        </p:blipFill>
        <p:spPr>
          <a:xfrm>
            <a:off x="1075267" y="817721"/>
            <a:ext cx="7196668" cy="1052566"/>
          </a:xfrm>
          <a:prstGeom prst="rect">
            <a:avLst/>
          </a:prstGeom>
        </p:spPr>
      </p:pic>
      <p:cxnSp>
        <p:nvCxnSpPr>
          <p:cNvPr id="8" name="Straight Connector 7">
            <a:extLst>
              <a:ext uri="{FF2B5EF4-FFF2-40B4-BE49-F238E27FC236}">
                <a16:creationId xmlns:a16="http://schemas.microsoft.com/office/drawing/2014/main" id="{272EFC78-23DD-E2D4-2D5D-39E55D22FFBC}"/>
              </a:ext>
            </a:extLst>
          </p:cNvPr>
          <p:cNvCxnSpPr/>
          <p:nvPr/>
        </p:nvCxnSpPr>
        <p:spPr bwMode="auto">
          <a:xfrm>
            <a:off x="3234267" y="1574800"/>
            <a:ext cx="753533"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66242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71525" y="1227614"/>
            <a:ext cx="4043363" cy="2915920"/>
          </a:xfrm>
        </p:spPr>
        <p:txBody>
          <a:bodyPr/>
          <a:lstStyle/>
          <a:p>
            <a:pPr marL="342900" indent="-342900" algn="l">
              <a:buFont typeface="Arial" panose="020B0604020202020204" pitchFamily="34" charset="0"/>
              <a:buChar char="•"/>
            </a:pPr>
            <a:r>
              <a:rPr lang="en-US" sz="1600" dirty="0">
                <a:solidFill>
                  <a:srgbClr val="002E51"/>
                </a:solidFill>
              </a:rPr>
              <a:t>In the </a:t>
            </a:r>
            <a:r>
              <a:rPr lang="en-US" sz="1600" dirty="0" err="1">
                <a:solidFill>
                  <a:srgbClr val="002E51"/>
                </a:solidFill>
              </a:rPr>
              <a:t>dMMR</a:t>
            </a:r>
            <a:r>
              <a:rPr lang="en-US" sz="1600" dirty="0">
                <a:solidFill>
                  <a:srgbClr val="002E51"/>
                </a:solidFill>
              </a:rPr>
              <a:t> cohort, the 12-month PFS was 74% in the pembrolizumab group and 38% in the placebo group.</a:t>
            </a:r>
          </a:p>
          <a:p>
            <a:pPr marL="800100" lvl="1" indent="-342900" algn="l">
              <a:buFont typeface="Arial" panose="020B0604020202020204" pitchFamily="34" charset="0"/>
              <a:buChar char="•"/>
            </a:pPr>
            <a:r>
              <a:rPr lang="en-US" sz="1200" dirty="0">
                <a:solidFill>
                  <a:srgbClr val="002E51"/>
                </a:solidFill>
              </a:rPr>
              <a:t>Hazard ratio for progression or death, 0.30; 95% confidence interval [CI], 0.19 to 0.48; P&lt;0.001), a 70% difference in relative risk.</a:t>
            </a:r>
          </a:p>
          <a:p>
            <a:pPr marL="342900" indent="-342900" algn="l">
              <a:buFont typeface="Arial" panose="020B0604020202020204" pitchFamily="34" charset="0"/>
              <a:buChar char="•"/>
            </a:pPr>
            <a:r>
              <a:rPr lang="en-US" sz="1600" dirty="0">
                <a:solidFill>
                  <a:srgbClr val="002E51"/>
                </a:solidFill>
              </a:rPr>
              <a:t>In the </a:t>
            </a:r>
            <a:r>
              <a:rPr lang="en-US" sz="1600" dirty="0" err="1">
                <a:solidFill>
                  <a:srgbClr val="002E51"/>
                </a:solidFill>
              </a:rPr>
              <a:t>pMMR</a:t>
            </a:r>
            <a:r>
              <a:rPr lang="en-US" sz="1600" dirty="0">
                <a:solidFill>
                  <a:srgbClr val="002E51"/>
                </a:solidFill>
              </a:rPr>
              <a:t> cohort, median PFS was 13.1 months with pembrolizumab and 8.7 months with placebo (hazard ratio, 0.54; 95% CI, 0.41 to 0.71; P&lt;0.001). </a:t>
            </a:r>
          </a:p>
          <a:p>
            <a:pPr algn="l"/>
            <a:endParaRPr lang="en-US" sz="16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solidFill>
                  <a:srgbClr val="002E51"/>
                </a:solidFill>
              </a:rPr>
              <a:t>NRG-GY018</a:t>
            </a:r>
            <a:endParaRPr lang="en-US" b="1" dirty="0"/>
          </a:p>
        </p:txBody>
      </p:sp>
      <p:sp>
        <p:nvSpPr>
          <p:cNvPr id="7" name="TextBox 6">
            <a:extLst>
              <a:ext uri="{FF2B5EF4-FFF2-40B4-BE49-F238E27FC236}">
                <a16:creationId xmlns:a16="http://schemas.microsoft.com/office/drawing/2014/main" id="{7B967F92-BA30-2788-4034-DD56ABBF32F3}"/>
              </a:ext>
            </a:extLst>
          </p:cNvPr>
          <p:cNvSpPr txBox="1"/>
          <p:nvPr/>
        </p:nvSpPr>
        <p:spPr>
          <a:xfrm>
            <a:off x="5268257" y="3918615"/>
            <a:ext cx="4607718" cy="246221"/>
          </a:xfrm>
          <a:prstGeom prst="rect">
            <a:avLst/>
          </a:prstGeom>
          <a:noFill/>
        </p:spPr>
        <p:txBody>
          <a:bodyPr wrap="square">
            <a:spAutoFit/>
          </a:bodyPr>
          <a:lstStyle/>
          <a:p>
            <a:r>
              <a:rPr lang="da-DK" sz="1000" dirty="0"/>
              <a:t>RN Eskander et al. N Engl J Med 2023;388:2159-2170.</a:t>
            </a:r>
          </a:p>
        </p:txBody>
      </p:sp>
      <p:pic>
        <p:nvPicPr>
          <p:cNvPr id="8" name="Picture 7">
            <a:extLst>
              <a:ext uri="{FF2B5EF4-FFF2-40B4-BE49-F238E27FC236}">
                <a16:creationId xmlns:a16="http://schemas.microsoft.com/office/drawing/2014/main" id="{ED1AA9BD-FB63-F0D1-F568-4EE0FAC0CF9C}"/>
              </a:ext>
            </a:extLst>
          </p:cNvPr>
          <p:cNvPicPr/>
          <p:nvPr/>
        </p:nvPicPr>
        <p:blipFill>
          <a:blip r:embed="rId3"/>
          <a:stretch/>
        </p:blipFill>
        <p:spPr>
          <a:xfrm>
            <a:off x="4841694" y="804333"/>
            <a:ext cx="3980577" cy="3152445"/>
          </a:xfrm>
          <a:prstGeom prst="rect">
            <a:avLst/>
          </a:prstGeom>
          <a:ln>
            <a:noFill/>
          </a:ln>
        </p:spPr>
      </p:pic>
    </p:spTree>
    <p:extLst>
      <p:ext uri="{BB962C8B-B14F-4D97-AF65-F5344CB8AC3E}">
        <p14:creationId xmlns:p14="http://schemas.microsoft.com/office/powerpoint/2010/main" val="278857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2E51"/>
                </a:solidFill>
              </a:rPr>
              <a:t>RUBY Trial</a:t>
            </a:r>
            <a:endParaRPr lang="en-US" b="1" dirty="0"/>
          </a:p>
        </p:txBody>
      </p:sp>
      <p:pic>
        <p:nvPicPr>
          <p:cNvPr id="5" name="Picture 4">
            <a:extLst>
              <a:ext uri="{FF2B5EF4-FFF2-40B4-BE49-F238E27FC236}">
                <a16:creationId xmlns:a16="http://schemas.microsoft.com/office/drawing/2014/main" id="{6585713D-314D-451C-F895-7204DE12C348}"/>
              </a:ext>
            </a:extLst>
          </p:cNvPr>
          <p:cNvPicPr>
            <a:picLocks noChangeAspect="1"/>
          </p:cNvPicPr>
          <p:nvPr/>
        </p:nvPicPr>
        <p:blipFill rotWithShape="1">
          <a:blip r:embed="rId3"/>
          <a:srcRect l="10462" t="48020" r="11853" b="29593"/>
          <a:stretch/>
        </p:blipFill>
        <p:spPr>
          <a:xfrm>
            <a:off x="897465" y="736601"/>
            <a:ext cx="7103535" cy="1151466"/>
          </a:xfrm>
          <a:prstGeom prst="rect">
            <a:avLst/>
          </a:prstGeom>
        </p:spPr>
      </p:pic>
      <p:sp>
        <p:nvSpPr>
          <p:cNvPr id="6" name="Subtitle 1">
            <a:extLst>
              <a:ext uri="{FF2B5EF4-FFF2-40B4-BE49-F238E27FC236}">
                <a16:creationId xmlns:a16="http://schemas.microsoft.com/office/drawing/2014/main" id="{38433999-E834-C004-BE5D-3E78CAA979D7}"/>
              </a:ext>
            </a:extLst>
          </p:cNvPr>
          <p:cNvSpPr txBox="1">
            <a:spLocks/>
          </p:cNvSpPr>
          <p:nvPr/>
        </p:nvSpPr>
        <p:spPr bwMode="auto">
          <a:xfrm>
            <a:off x="1265765" y="1802236"/>
            <a:ext cx="6366933" cy="291592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342900" indent="-342900" algn="l">
              <a:buFont typeface="Arial" panose="020B0604020202020204" pitchFamily="34" charset="0"/>
              <a:buChar char="•"/>
            </a:pPr>
            <a:r>
              <a:rPr lang="en-US" sz="1600" kern="0" dirty="0">
                <a:solidFill>
                  <a:srgbClr val="002E51"/>
                </a:solidFill>
              </a:rPr>
              <a:t>Global, double-blind, placebo-controlled, randomized trial comparing carboplatin/paclitaxel +/- </a:t>
            </a:r>
            <a:r>
              <a:rPr lang="en-US" sz="1600" kern="0" dirty="0" err="1">
                <a:solidFill>
                  <a:srgbClr val="002E51"/>
                </a:solidFill>
              </a:rPr>
              <a:t>dostarlimab</a:t>
            </a:r>
            <a:r>
              <a:rPr lang="en-US" sz="1600" kern="0" dirty="0">
                <a:solidFill>
                  <a:srgbClr val="002E51"/>
                </a:solidFill>
              </a:rPr>
              <a:t>.</a:t>
            </a:r>
          </a:p>
          <a:p>
            <a:pPr marL="800100" lvl="1" indent="-342900" algn="l">
              <a:buFont typeface="Arial" panose="020B0604020202020204" pitchFamily="34" charset="0"/>
              <a:buChar char="•"/>
            </a:pPr>
            <a:r>
              <a:rPr lang="en-US" sz="1200" kern="0" dirty="0" err="1">
                <a:solidFill>
                  <a:srgbClr val="002E51"/>
                </a:solidFill>
              </a:rPr>
              <a:t>Dostarlimab</a:t>
            </a:r>
            <a:r>
              <a:rPr lang="en-US" sz="1200" kern="0" dirty="0">
                <a:solidFill>
                  <a:srgbClr val="002E51"/>
                </a:solidFill>
              </a:rPr>
              <a:t> (500mg) administered with each cycle and up to 3 years of maintenance therapy (1000mg q6 weeks).</a:t>
            </a:r>
          </a:p>
          <a:p>
            <a:pPr marL="342900" lvl="0" indent="-342900" algn="l">
              <a:buFont typeface="Arial" panose="020B0604020202020204" pitchFamily="34" charset="0"/>
              <a:buChar char="•"/>
            </a:pPr>
            <a:r>
              <a:rPr lang="en-US" sz="1600" kern="0" dirty="0">
                <a:solidFill>
                  <a:srgbClr val="002E51"/>
                </a:solidFill>
              </a:rPr>
              <a:t>Required measurable IIIA/B/IIIC1* for non-aggressive </a:t>
            </a:r>
            <a:r>
              <a:rPr lang="en-US" sz="1600" kern="0" dirty="0" err="1">
                <a:solidFill>
                  <a:srgbClr val="002E51"/>
                </a:solidFill>
              </a:rPr>
              <a:t>histologies</a:t>
            </a:r>
            <a:r>
              <a:rPr lang="en-US" sz="1600" kern="0" dirty="0">
                <a:solidFill>
                  <a:srgbClr val="002E51"/>
                </a:solidFill>
              </a:rPr>
              <a:t>. Ok non-measurable IIIC1* for aggressive.</a:t>
            </a:r>
          </a:p>
          <a:p>
            <a:pPr marL="800100" lvl="1" indent="-342900" algn="l">
              <a:buFont typeface="Arial" panose="020B0604020202020204" pitchFamily="34" charset="0"/>
              <a:buChar char="•"/>
            </a:pPr>
            <a:r>
              <a:rPr lang="en-US" sz="1200" kern="0" dirty="0">
                <a:solidFill>
                  <a:srgbClr val="002E51"/>
                </a:solidFill>
              </a:rPr>
              <a:t>All </a:t>
            </a:r>
            <a:r>
              <a:rPr lang="en-US" sz="1200" kern="0" dirty="0" err="1">
                <a:solidFill>
                  <a:srgbClr val="002E51"/>
                </a:solidFill>
              </a:rPr>
              <a:t>histologies</a:t>
            </a:r>
            <a:r>
              <a:rPr lang="en-US" sz="1200" kern="0" dirty="0">
                <a:solidFill>
                  <a:srgbClr val="002E51"/>
                </a:solidFill>
              </a:rPr>
              <a:t> except carcinosarcoma</a:t>
            </a:r>
          </a:p>
          <a:p>
            <a:pPr marL="800100" lvl="1" indent="-342900" algn="l">
              <a:buFont typeface="Arial" panose="020B0604020202020204" pitchFamily="34" charset="0"/>
              <a:buChar char="•"/>
            </a:pPr>
            <a:r>
              <a:rPr lang="en-US" sz="1200" kern="0" dirty="0">
                <a:solidFill>
                  <a:srgbClr val="002E51"/>
                </a:solidFill>
              </a:rPr>
              <a:t>24% of patients with </a:t>
            </a:r>
            <a:r>
              <a:rPr lang="en-US" sz="1200" kern="0" dirty="0" err="1">
                <a:solidFill>
                  <a:srgbClr val="002E51"/>
                </a:solidFill>
              </a:rPr>
              <a:t>dMMR</a:t>
            </a:r>
            <a:r>
              <a:rPr lang="en-US" sz="1200" kern="0" dirty="0">
                <a:solidFill>
                  <a:srgbClr val="002E51"/>
                </a:solidFill>
              </a:rPr>
              <a:t> disease.</a:t>
            </a:r>
          </a:p>
          <a:p>
            <a:pPr lvl="1" algn="l"/>
            <a:endParaRPr lang="en-US" sz="1200" kern="0" dirty="0">
              <a:solidFill>
                <a:srgbClr val="002E51"/>
              </a:solidFill>
            </a:endParaRPr>
          </a:p>
          <a:p>
            <a:pPr marL="342900" indent="-342900" algn="l">
              <a:buFont typeface="Arial" panose="020B0604020202020204" pitchFamily="34" charset="0"/>
              <a:buChar char="•"/>
            </a:pPr>
            <a:r>
              <a:rPr lang="en-US" sz="1600" kern="0" dirty="0">
                <a:solidFill>
                  <a:srgbClr val="002E51"/>
                </a:solidFill>
              </a:rPr>
              <a:t>Primary endpoint progression-free survival (PFS)</a:t>
            </a:r>
          </a:p>
          <a:p>
            <a:pPr algn="l"/>
            <a:endParaRPr lang="en-US" sz="1600" kern="0" dirty="0">
              <a:solidFill>
                <a:srgbClr val="002E51"/>
              </a:solidFill>
            </a:endParaRPr>
          </a:p>
        </p:txBody>
      </p:sp>
    </p:spTree>
    <p:extLst>
      <p:ext uri="{BB962C8B-B14F-4D97-AF65-F5344CB8AC3E}">
        <p14:creationId xmlns:p14="http://schemas.microsoft.com/office/powerpoint/2010/main" val="138520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2E51"/>
                </a:solidFill>
              </a:rPr>
              <a:t>RUBY Trial</a:t>
            </a:r>
            <a:endParaRPr lang="en-US" b="1" dirty="0"/>
          </a:p>
        </p:txBody>
      </p:sp>
      <p:sp>
        <p:nvSpPr>
          <p:cNvPr id="6" name="Subtitle 1">
            <a:extLst>
              <a:ext uri="{FF2B5EF4-FFF2-40B4-BE49-F238E27FC236}">
                <a16:creationId xmlns:a16="http://schemas.microsoft.com/office/drawing/2014/main" id="{38433999-E834-C004-BE5D-3E78CAA979D7}"/>
              </a:ext>
            </a:extLst>
          </p:cNvPr>
          <p:cNvSpPr txBox="1">
            <a:spLocks/>
          </p:cNvSpPr>
          <p:nvPr/>
        </p:nvSpPr>
        <p:spPr bwMode="auto">
          <a:xfrm>
            <a:off x="749298" y="976930"/>
            <a:ext cx="4423835" cy="291592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marL="342900" indent="-342900" algn="l">
              <a:buFont typeface="Arial" panose="020B0604020202020204" pitchFamily="34" charset="0"/>
              <a:buChar char="•"/>
            </a:pPr>
            <a:r>
              <a:rPr lang="en-US" sz="1400" kern="0" dirty="0">
                <a:solidFill>
                  <a:srgbClr val="002E51"/>
                </a:solidFill>
              </a:rPr>
              <a:t>In the </a:t>
            </a:r>
            <a:r>
              <a:rPr lang="en-US" sz="1400" b="1" kern="0" dirty="0">
                <a:solidFill>
                  <a:srgbClr val="002E51"/>
                </a:solidFill>
              </a:rPr>
              <a:t>overall population</a:t>
            </a:r>
            <a:r>
              <a:rPr lang="en-US" sz="1400" kern="0" dirty="0">
                <a:solidFill>
                  <a:srgbClr val="002E51"/>
                </a:solidFill>
              </a:rPr>
              <a:t>, at 24 months was 36.1% (95% CI, 29.3 to 42.9) in the </a:t>
            </a:r>
            <a:r>
              <a:rPr lang="en-US" sz="1400" kern="0" dirty="0" err="1">
                <a:solidFill>
                  <a:srgbClr val="002E51"/>
                </a:solidFill>
              </a:rPr>
              <a:t>dostarlimab</a:t>
            </a:r>
            <a:r>
              <a:rPr lang="en-US" sz="1400" kern="0" dirty="0">
                <a:solidFill>
                  <a:srgbClr val="002E51"/>
                </a:solidFill>
              </a:rPr>
              <a:t> group were without progression, while 18.1% (95% CI, 13.0 to 23.9) in the placebo group. Hazard ratio, 0.64; (95% CI, 0.51 to 0.80; P&lt;0.001).)</a:t>
            </a:r>
          </a:p>
          <a:p>
            <a:pPr marL="342900" indent="-342900" algn="l">
              <a:buFont typeface="Arial" panose="020B0604020202020204" pitchFamily="34" charset="0"/>
              <a:buChar char="•"/>
            </a:pPr>
            <a:r>
              <a:rPr lang="en-US" sz="1400" kern="0" dirty="0">
                <a:solidFill>
                  <a:srgbClr val="002E51"/>
                </a:solidFill>
              </a:rPr>
              <a:t>In </a:t>
            </a:r>
            <a:r>
              <a:rPr lang="en-US" sz="1400" b="1" kern="0" dirty="0">
                <a:solidFill>
                  <a:srgbClr val="002E51"/>
                </a:solidFill>
              </a:rPr>
              <a:t>the </a:t>
            </a:r>
            <a:r>
              <a:rPr lang="en-US" sz="1400" b="1" kern="0" dirty="0" err="1">
                <a:solidFill>
                  <a:srgbClr val="002E51"/>
                </a:solidFill>
              </a:rPr>
              <a:t>dMMR</a:t>
            </a:r>
            <a:r>
              <a:rPr lang="en-US" sz="1400" b="1" kern="0" dirty="0">
                <a:solidFill>
                  <a:srgbClr val="002E51"/>
                </a:solidFill>
              </a:rPr>
              <a:t>–MSI-H </a:t>
            </a:r>
            <a:r>
              <a:rPr lang="en-US" sz="1400" kern="0" dirty="0">
                <a:solidFill>
                  <a:srgbClr val="002E51"/>
                </a:solidFill>
              </a:rPr>
              <a:t>population, estimated progression-free survival at 2 years months was 61.4% (95% confidence interval [CI], 46.3 to 73.4) in the </a:t>
            </a:r>
            <a:r>
              <a:rPr lang="en-US" sz="1400" kern="0" dirty="0" err="1">
                <a:solidFill>
                  <a:srgbClr val="002E51"/>
                </a:solidFill>
              </a:rPr>
              <a:t>dostarlimab</a:t>
            </a:r>
            <a:r>
              <a:rPr lang="en-US" sz="1400" kern="0" dirty="0">
                <a:solidFill>
                  <a:srgbClr val="002E51"/>
                </a:solidFill>
              </a:rPr>
              <a:t> group and 15.7% (95% CI, 7.2 to 27.0) in the placebo group. Hazard ratio for progression or death, 0.28; (95% CI, 0.16 to 0.50; P&lt;0.001)).</a:t>
            </a:r>
          </a:p>
        </p:txBody>
      </p:sp>
      <p:sp>
        <p:nvSpPr>
          <p:cNvPr id="3" name="TextShape 1">
            <a:extLst>
              <a:ext uri="{FF2B5EF4-FFF2-40B4-BE49-F238E27FC236}">
                <a16:creationId xmlns:a16="http://schemas.microsoft.com/office/drawing/2014/main" id="{03203B08-9D80-5FA9-0673-C668C4F2BF8C}"/>
              </a:ext>
            </a:extLst>
          </p:cNvPr>
          <p:cNvSpPr txBox="1"/>
          <p:nvPr/>
        </p:nvSpPr>
        <p:spPr>
          <a:xfrm>
            <a:off x="5608599" y="3945343"/>
            <a:ext cx="7020000" cy="536400"/>
          </a:xfrm>
          <a:prstGeom prst="rect">
            <a:avLst/>
          </a:prstGeom>
          <a:noFill/>
          <a:ln>
            <a:noFill/>
          </a:ln>
        </p:spPr>
        <p:txBody>
          <a:bodyPr lIns="0" tIns="0" rIns="0" bIns="0" anchor="ctr"/>
          <a:lstStyle/>
          <a:p>
            <a:pPr fontAlgn="auto">
              <a:lnSpc>
                <a:spcPct val="97000"/>
              </a:lnSpc>
              <a:spcBef>
                <a:spcPts val="0"/>
              </a:spcBef>
              <a:spcAft>
                <a:spcPts val="0"/>
              </a:spcAft>
            </a:pPr>
            <a:r>
              <a:rPr lang="en-US" sz="1000" b="1" spc="-1" dirty="0">
                <a:latin typeface="Arial"/>
                <a:ea typeface="Arial Unicode MS"/>
              </a:rPr>
              <a:t>MR Mirza et al. N Engl J Med 2023;388:2145-2158.</a:t>
            </a:r>
            <a:endParaRPr lang="en-US" sz="1000" spc="-1" dirty="0">
              <a:latin typeface="Arial"/>
            </a:endParaRPr>
          </a:p>
        </p:txBody>
      </p:sp>
      <p:pic>
        <p:nvPicPr>
          <p:cNvPr id="7" name="Picture 6">
            <a:extLst>
              <a:ext uri="{FF2B5EF4-FFF2-40B4-BE49-F238E27FC236}">
                <a16:creationId xmlns:a16="http://schemas.microsoft.com/office/drawing/2014/main" id="{8C2F2D82-1F04-A724-56C5-DB731D4C98D9}"/>
              </a:ext>
            </a:extLst>
          </p:cNvPr>
          <p:cNvPicPr/>
          <p:nvPr/>
        </p:nvPicPr>
        <p:blipFill rotWithShape="1">
          <a:blip r:embed="rId3"/>
          <a:srcRect b="34232"/>
          <a:stretch/>
        </p:blipFill>
        <p:spPr>
          <a:xfrm>
            <a:off x="5438453" y="829734"/>
            <a:ext cx="3349947" cy="3225864"/>
          </a:xfrm>
          <a:prstGeom prst="rect">
            <a:avLst/>
          </a:prstGeom>
          <a:ln>
            <a:noFill/>
          </a:ln>
        </p:spPr>
      </p:pic>
    </p:spTree>
    <p:extLst>
      <p:ext uri="{BB962C8B-B14F-4D97-AF65-F5344CB8AC3E}">
        <p14:creationId xmlns:p14="http://schemas.microsoft.com/office/powerpoint/2010/main" val="390843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595533" cy="2915920"/>
          </a:xfrm>
        </p:spPr>
        <p:txBody>
          <a:bodyPr/>
          <a:lstStyle/>
          <a:p>
            <a:pPr marL="342900" indent="-342900" algn="l">
              <a:buFont typeface="Arial" panose="020B0604020202020204" pitchFamily="34" charset="0"/>
              <a:buChar char="•"/>
            </a:pPr>
            <a:r>
              <a:rPr lang="en-US" sz="1400" dirty="0">
                <a:solidFill>
                  <a:srgbClr val="002E51"/>
                </a:solidFill>
              </a:rPr>
              <a:t>FDA approval currently </a:t>
            </a:r>
            <a:r>
              <a:rPr lang="en-US" sz="1400" b="1" dirty="0">
                <a:solidFill>
                  <a:srgbClr val="002E51"/>
                </a:solidFill>
              </a:rPr>
              <a:t>only for </a:t>
            </a:r>
            <a:r>
              <a:rPr lang="en-US" sz="1400" b="1" dirty="0" err="1">
                <a:solidFill>
                  <a:srgbClr val="002E51"/>
                </a:solidFill>
              </a:rPr>
              <a:t>dostarlimab</a:t>
            </a:r>
            <a:r>
              <a:rPr lang="en-US" sz="1400" b="1" dirty="0">
                <a:solidFill>
                  <a:srgbClr val="002E51"/>
                </a:solidFill>
              </a:rPr>
              <a:t> in the </a:t>
            </a:r>
            <a:r>
              <a:rPr lang="en-US" sz="1400" b="1" dirty="0" err="1">
                <a:solidFill>
                  <a:srgbClr val="002E51"/>
                </a:solidFill>
              </a:rPr>
              <a:t>dMMR</a:t>
            </a:r>
            <a:r>
              <a:rPr lang="en-US" sz="1400" dirty="0">
                <a:solidFill>
                  <a:srgbClr val="002E51"/>
                </a:solidFill>
              </a:rPr>
              <a:t> population.</a:t>
            </a:r>
          </a:p>
          <a:p>
            <a:pPr marL="342900" indent="-342900" algn="l">
              <a:buFont typeface="Arial" panose="020B0604020202020204" pitchFamily="34" charset="0"/>
              <a:buChar char="•"/>
            </a:pPr>
            <a:r>
              <a:rPr lang="en-US" sz="1400" dirty="0">
                <a:solidFill>
                  <a:srgbClr val="002E51"/>
                </a:solidFill>
              </a:rPr>
              <a:t>Neither trial reported grade III+ toxicities greater than placebo arm.</a:t>
            </a:r>
          </a:p>
          <a:p>
            <a:pPr algn="l"/>
            <a:endParaRPr lang="en-US" sz="1400" dirty="0">
              <a:solidFill>
                <a:srgbClr val="002E51"/>
              </a:solidFill>
            </a:endParaRPr>
          </a:p>
          <a:p>
            <a:pPr marL="342900" indent="-342900" algn="l">
              <a:buFont typeface="Arial" panose="020B0604020202020204" pitchFamily="34" charset="0"/>
              <a:buChar char="•"/>
            </a:pPr>
            <a:r>
              <a:rPr lang="en-US" sz="1400" dirty="0">
                <a:solidFill>
                  <a:srgbClr val="002E51"/>
                </a:solidFill>
              </a:rPr>
              <a:t>NRG-GY018 required measurable disease for IIIA/B/C + IVA* disease</a:t>
            </a:r>
          </a:p>
          <a:p>
            <a:pPr marL="342900" indent="-342900" algn="l">
              <a:buFont typeface="Arial" panose="020B0604020202020204" pitchFamily="34" charset="0"/>
              <a:buChar char="•"/>
            </a:pPr>
            <a:r>
              <a:rPr lang="en-US" sz="1400" dirty="0">
                <a:solidFill>
                  <a:srgbClr val="002E51"/>
                </a:solidFill>
              </a:rPr>
              <a:t>RUBY required measurable IIIA/B/IIIC1* for non-aggressive </a:t>
            </a:r>
            <a:r>
              <a:rPr lang="en-US" sz="1400" dirty="0" err="1">
                <a:solidFill>
                  <a:srgbClr val="002E51"/>
                </a:solidFill>
              </a:rPr>
              <a:t>histologies</a:t>
            </a:r>
            <a:r>
              <a:rPr lang="en-US" sz="1400" dirty="0">
                <a:solidFill>
                  <a:srgbClr val="002E51"/>
                </a:solidFill>
              </a:rPr>
              <a:t>. Ok non-measurable IIIC1* for aggressive.</a:t>
            </a:r>
          </a:p>
          <a:p>
            <a:pPr marL="342900" indent="-342900" algn="l">
              <a:buFont typeface="Arial" panose="020B0604020202020204" pitchFamily="34" charset="0"/>
              <a:buChar char="•"/>
            </a:pPr>
            <a:endParaRPr lang="en-US" sz="1400" dirty="0">
              <a:solidFill>
                <a:srgbClr val="002E51"/>
              </a:solidFill>
            </a:endParaRPr>
          </a:p>
          <a:p>
            <a:pPr marL="342900" indent="-342900" algn="l">
              <a:buFont typeface="Arial" panose="020B0604020202020204" pitchFamily="34" charset="0"/>
              <a:buChar char="•"/>
            </a:pPr>
            <a:r>
              <a:rPr lang="en-US" sz="1400" dirty="0">
                <a:solidFill>
                  <a:srgbClr val="002E51"/>
                </a:solidFill>
              </a:rPr>
              <a:t>NRG-GY018 excluded carcinosarcoma, RUBY included this histology.</a:t>
            </a:r>
          </a:p>
          <a:p>
            <a:pPr marL="342900" indent="-342900" algn="l">
              <a:buFont typeface="Arial" panose="020B0604020202020204" pitchFamily="34" charset="0"/>
              <a:buChar char="•"/>
            </a:pPr>
            <a:endParaRPr lang="en-US" sz="1400" dirty="0">
              <a:solidFill>
                <a:srgbClr val="002E51"/>
              </a:solidFill>
            </a:endParaRPr>
          </a:p>
          <a:p>
            <a:pPr marL="342900" indent="-342900" algn="l">
              <a:buFont typeface="Arial" panose="020B0604020202020204" pitchFamily="34" charset="0"/>
              <a:buChar char="•"/>
            </a:pPr>
            <a:r>
              <a:rPr lang="en-US" sz="1400" dirty="0">
                <a:solidFill>
                  <a:srgbClr val="002E51"/>
                </a:solidFill>
              </a:rPr>
              <a:t>Maintenance phase for NRG-GY018  was 14 treatments (84 weeks) while RUBY was 3 years (156 weeks).</a:t>
            </a:r>
          </a:p>
        </p:txBody>
      </p:sp>
      <p:sp>
        <p:nvSpPr>
          <p:cNvPr id="4" name="Title 3"/>
          <p:cNvSpPr>
            <a:spLocks noGrp="1"/>
          </p:cNvSpPr>
          <p:nvPr>
            <p:ph type="title"/>
          </p:nvPr>
        </p:nvSpPr>
        <p:spPr>
          <a:xfrm>
            <a:off x="0" y="127465"/>
            <a:ext cx="9144000" cy="807256"/>
          </a:xfrm>
        </p:spPr>
        <p:txBody>
          <a:bodyPr/>
          <a:lstStyle/>
          <a:p>
            <a:r>
              <a:rPr lang="en-US" b="1" dirty="0">
                <a:solidFill>
                  <a:srgbClr val="002E51"/>
                </a:solidFill>
              </a:rPr>
              <a:t>NRG-GY018 vs. ENGOT/EN6 (RUBY)</a:t>
            </a:r>
            <a:endParaRPr lang="en-US" b="1" dirty="0"/>
          </a:p>
        </p:txBody>
      </p:sp>
    </p:spTree>
    <p:extLst>
      <p:ext uri="{BB962C8B-B14F-4D97-AF65-F5344CB8AC3E}">
        <p14:creationId xmlns:p14="http://schemas.microsoft.com/office/powerpoint/2010/main" val="71303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4043363" cy="2915920"/>
          </a:xfrm>
        </p:spPr>
        <p:txBody>
          <a:bodyPr/>
          <a:lstStyle/>
          <a:p>
            <a:pPr marL="342900" indent="-342900" algn="l">
              <a:buFont typeface="Arial" panose="020B0604020202020204" pitchFamily="34" charset="0"/>
              <a:buChar char="•"/>
            </a:pPr>
            <a:r>
              <a:rPr lang="en-US" sz="1600" dirty="0">
                <a:solidFill>
                  <a:srgbClr val="002E51"/>
                </a:solidFill>
              </a:rPr>
              <a:t>Antibody with cytotoxic payload bound to Fc chain.</a:t>
            </a:r>
          </a:p>
          <a:p>
            <a:pPr marL="342900" indent="-342900" algn="l">
              <a:buFont typeface="Arial" panose="020B0604020202020204" pitchFamily="34" charset="0"/>
              <a:buChar char="•"/>
            </a:pPr>
            <a:r>
              <a:rPr lang="en-US" sz="1600" dirty="0">
                <a:solidFill>
                  <a:srgbClr val="002E51"/>
                </a:solidFill>
              </a:rPr>
              <a:t>Fa chains (target binding) sites based on expressed surface proteins.</a:t>
            </a:r>
          </a:p>
          <a:p>
            <a:pPr marL="342900" indent="-342900" algn="l">
              <a:buFont typeface="Arial" panose="020B0604020202020204" pitchFamily="34" charset="0"/>
              <a:buChar char="•"/>
            </a:pPr>
            <a:r>
              <a:rPr lang="en-US" sz="1600" dirty="0">
                <a:solidFill>
                  <a:srgbClr val="002E51"/>
                </a:solidFill>
              </a:rPr>
              <a:t>Example: HER2 expression and over-expression variable based on histology.</a:t>
            </a:r>
          </a:p>
          <a:p>
            <a:pPr marL="800100" lvl="1" indent="-342900" algn="l">
              <a:buFont typeface="Arial" panose="020B0604020202020204" pitchFamily="34" charset="0"/>
              <a:buChar char="•"/>
            </a:pPr>
            <a:r>
              <a:rPr lang="en-US" sz="1200" dirty="0">
                <a:solidFill>
                  <a:srgbClr val="002E51"/>
                </a:solidFill>
              </a:rPr>
              <a:t>Phase II trial supporting trastuzumab with chemotherapy in HER2 </a:t>
            </a:r>
            <a:r>
              <a:rPr lang="en-US" sz="1200" b="1" dirty="0">
                <a:solidFill>
                  <a:srgbClr val="002E51"/>
                </a:solidFill>
              </a:rPr>
              <a:t>over-expressing</a:t>
            </a:r>
            <a:r>
              <a:rPr lang="en-US" sz="1200" dirty="0">
                <a:solidFill>
                  <a:srgbClr val="002E51"/>
                </a:solidFill>
              </a:rPr>
              <a:t> uterine serous carcinoma.</a:t>
            </a:r>
            <a:r>
              <a:rPr lang="en-US" sz="1200" baseline="30000" dirty="0">
                <a:solidFill>
                  <a:srgbClr val="002E51"/>
                </a:solidFill>
              </a:rPr>
              <a:t>5</a:t>
            </a:r>
            <a:endParaRPr lang="en-US" sz="1200" dirty="0">
              <a:solidFill>
                <a:srgbClr val="002E51"/>
              </a:solidFill>
            </a:endParaRPr>
          </a:p>
          <a:p>
            <a:pPr marL="800100" lvl="1" indent="-342900" algn="l">
              <a:buFont typeface="Arial" panose="020B0604020202020204" pitchFamily="34" charset="0"/>
              <a:buChar char="•"/>
            </a:pPr>
            <a:r>
              <a:rPr lang="en-US" sz="1200" dirty="0">
                <a:solidFill>
                  <a:srgbClr val="002E51"/>
                </a:solidFill>
              </a:rPr>
              <a:t>Existing FDA approved HER2-targeting ADCs.</a:t>
            </a:r>
          </a:p>
          <a:p>
            <a:pPr marL="342900" indent="-342900" algn="l">
              <a:buFont typeface="Arial" panose="020B0604020202020204" pitchFamily="34" charset="0"/>
              <a:buChar char="•"/>
            </a:pPr>
            <a:endParaRPr lang="en-US" sz="1600" b="1"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solidFill>
                  <a:srgbClr val="002E51"/>
                </a:solidFill>
              </a:rPr>
              <a:t>Antibody Drug Conjugates</a:t>
            </a:r>
            <a:endParaRPr lang="en-US" b="1" dirty="0"/>
          </a:p>
        </p:txBody>
      </p:sp>
      <p:pic>
        <p:nvPicPr>
          <p:cNvPr id="7" name="Picture 6">
            <a:extLst>
              <a:ext uri="{FF2B5EF4-FFF2-40B4-BE49-F238E27FC236}">
                <a16:creationId xmlns:a16="http://schemas.microsoft.com/office/drawing/2014/main" id="{0EBC41C1-1734-2FA3-1A5F-C3F61BBA8F53}"/>
              </a:ext>
            </a:extLst>
          </p:cNvPr>
          <p:cNvPicPr>
            <a:picLocks noChangeAspect="1"/>
          </p:cNvPicPr>
          <p:nvPr/>
        </p:nvPicPr>
        <p:blipFill rotWithShape="1">
          <a:blip r:embed="rId3"/>
          <a:srcRect l="34229" t="18156" r="23407" b="40137"/>
          <a:stretch/>
        </p:blipFill>
        <p:spPr>
          <a:xfrm>
            <a:off x="5494868" y="1168401"/>
            <a:ext cx="3115734" cy="2147146"/>
          </a:xfrm>
          <a:prstGeom prst="rect">
            <a:avLst/>
          </a:prstGeom>
        </p:spPr>
      </p:pic>
      <p:sp>
        <p:nvSpPr>
          <p:cNvPr id="13" name="TextBox 12">
            <a:extLst>
              <a:ext uri="{FF2B5EF4-FFF2-40B4-BE49-F238E27FC236}">
                <a16:creationId xmlns:a16="http://schemas.microsoft.com/office/drawing/2014/main" id="{7440CCD5-2DD1-67C1-CB93-C52EBA0AF3BC}"/>
              </a:ext>
            </a:extLst>
          </p:cNvPr>
          <p:cNvSpPr txBox="1"/>
          <p:nvPr/>
        </p:nvSpPr>
        <p:spPr>
          <a:xfrm>
            <a:off x="355600" y="4030937"/>
            <a:ext cx="8788400" cy="338554"/>
          </a:xfrm>
          <a:prstGeom prst="rect">
            <a:avLst/>
          </a:prstGeom>
          <a:noFill/>
        </p:spPr>
        <p:txBody>
          <a:bodyPr wrap="square">
            <a:spAutoFit/>
          </a:bodyPr>
          <a:lstStyle/>
          <a:p>
            <a:r>
              <a:rPr lang="en-US" sz="800" b="0" i="0" dirty="0">
                <a:solidFill>
                  <a:srgbClr val="222222"/>
                </a:solidFill>
                <a:effectLst/>
                <a:latin typeface="Arial" panose="020B0604020202020204" pitchFamily="34" charset="0"/>
              </a:rPr>
              <a:t>Fader, Amanda N., et al. "Randomized phase II trial of carboplatin-paclitaxel versus carboplatin-paclitaxel-trastuzumab in uterine serous carcinomas that overexpress human epidermal growth factor receptor 2/neu." (2018).</a:t>
            </a:r>
            <a:endParaRPr lang="en-US" sz="800" dirty="0"/>
          </a:p>
        </p:txBody>
      </p:sp>
    </p:spTree>
    <p:extLst>
      <p:ext uri="{BB962C8B-B14F-4D97-AF65-F5344CB8AC3E}">
        <p14:creationId xmlns:p14="http://schemas.microsoft.com/office/powerpoint/2010/main" val="2552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866467" cy="2915920"/>
          </a:xfrm>
        </p:spPr>
        <p:txBody>
          <a:bodyPr/>
          <a:lstStyle/>
          <a:p>
            <a:pPr marL="342900" indent="-342900" algn="l">
              <a:buFont typeface="Arial" panose="020B0604020202020204" pitchFamily="34" charset="0"/>
              <a:buChar char="•"/>
            </a:pPr>
            <a:r>
              <a:rPr lang="en-US" sz="1400" dirty="0">
                <a:solidFill>
                  <a:srgbClr val="002E51"/>
                </a:solidFill>
              </a:rPr>
              <a:t>NCCH1615/STATICE trial - Phase II, multicenter, single arm trial assessing safety and efficacy of trastuzumab </a:t>
            </a:r>
            <a:r>
              <a:rPr lang="en-US" sz="1400" dirty="0" err="1">
                <a:solidFill>
                  <a:srgbClr val="002E51"/>
                </a:solidFill>
              </a:rPr>
              <a:t>deruxtecan</a:t>
            </a:r>
            <a:r>
              <a:rPr lang="en-US" sz="1400" dirty="0">
                <a:solidFill>
                  <a:srgbClr val="002E51"/>
                </a:solidFill>
              </a:rPr>
              <a:t> in recurrent uterine carcinosarcoma. </a:t>
            </a:r>
          </a:p>
          <a:p>
            <a:pPr marL="800100" lvl="1" indent="-342900" algn="l">
              <a:buFont typeface="Arial" panose="020B0604020202020204" pitchFamily="34" charset="0"/>
              <a:buChar char="•"/>
            </a:pPr>
            <a:r>
              <a:rPr lang="en-US" sz="1400" dirty="0">
                <a:solidFill>
                  <a:srgbClr val="002E51"/>
                </a:solidFill>
              </a:rPr>
              <a:t>Topoisomerase I inhibitor payload</a:t>
            </a:r>
          </a:p>
          <a:p>
            <a:pPr marL="342900" indent="-342900" algn="l">
              <a:buFont typeface="Arial" panose="020B0604020202020204" pitchFamily="34" charset="0"/>
              <a:buChar char="•"/>
            </a:pPr>
            <a:r>
              <a:rPr lang="en-US" sz="1400" dirty="0">
                <a:solidFill>
                  <a:srgbClr val="002E51"/>
                </a:solidFill>
              </a:rPr>
              <a:t>Recurrent uterine carcinosarcoma failing chemotherapy.</a:t>
            </a:r>
          </a:p>
          <a:p>
            <a:pPr marL="800100" lvl="1" indent="-342900" algn="l">
              <a:buFont typeface="Arial" panose="020B0604020202020204" pitchFamily="34" charset="0"/>
              <a:buChar char="•"/>
            </a:pPr>
            <a:r>
              <a:rPr lang="en-US" sz="1400" dirty="0">
                <a:solidFill>
                  <a:srgbClr val="002E51"/>
                </a:solidFill>
                <a:latin typeface="Noto Sans" panose="020B0502040504020204" pitchFamily="34" charset="0"/>
              </a:rPr>
              <a:t>HER2 IHC score ≥1+</a:t>
            </a:r>
          </a:p>
          <a:p>
            <a:pPr marL="800100" lvl="1" indent="-342900" algn="l">
              <a:buFont typeface="Arial" panose="020B0604020202020204" pitchFamily="34" charset="0"/>
              <a:buChar char="•"/>
            </a:pPr>
            <a:r>
              <a:rPr lang="en-US" sz="1400" dirty="0">
                <a:solidFill>
                  <a:srgbClr val="002E51"/>
                </a:solidFill>
                <a:latin typeface="Noto Sans" panose="020B0502040504020204" pitchFamily="34" charset="0"/>
              </a:rPr>
              <a:t>HER2 high (≥2) versus HER2 low (score = 1)</a:t>
            </a:r>
          </a:p>
          <a:p>
            <a:pPr marL="342900" indent="-342900" algn="l">
              <a:buFont typeface="Arial" panose="020B0604020202020204" pitchFamily="34" charset="0"/>
              <a:buChar char="•"/>
            </a:pPr>
            <a:r>
              <a:rPr lang="en-US" sz="1400" dirty="0">
                <a:solidFill>
                  <a:srgbClr val="002E51"/>
                </a:solidFill>
                <a:latin typeface="Noto Sans" panose="020B0502040504020204" pitchFamily="34" charset="0"/>
              </a:rPr>
              <a:t>Administered IV every 3 weeks (5.4mg/kg based on adjusted  breast CA data)</a:t>
            </a:r>
          </a:p>
          <a:p>
            <a:pPr marL="342900" indent="-342900" algn="l">
              <a:buFont typeface="Arial" panose="020B0604020202020204" pitchFamily="34" charset="0"/>
              <a:buChar char="•"/>
            </a:pPr>
            <a:r>
              <a:rPr lang="en-US" sz="1400" dirty="0">
                <a:solidFill>
                  <a:srgbClr val="002E51"/>
                </a:solidFill>
                <a:latin typeface="Noto Sans" panose="020B0502040504020204" pitchFamily="34" charset="0"/>
              </a:rPr>
              <a:t>Primary endpoint based on HER2 high group (n = 22).</a:t>
            </a:r>
          </a:p>
          <a:p>
            <a:pPr marL="342900" indent="-342900" algn="l">
              <a:buFont typeface="Arial" panose="020B0604020202020204" pitchFamily="34" charset="0"/>
              <a:buChar char="•"/>
            </a:pPr>
            <a:endParaRPr lang="en-US" sz="1400" dirty="0">
              <a:solidFill>
                <a:srgbClr val="000000"/>
              </a:solidFill>
              <a:latin typeface="Noto Sans" panose="020B0502040504020204" pitchFamily="34" charset="0"/>
            </a:endParaRPr>
          </a:p>
          <a:p>
            <a:pPr marL="342900" indent="-342900" algn="l">
              <a:buFont typeface="Arial" panose="020B0604020202020204" pitchFamily="34" charset="0"/>
              <a:buChar char="•"/>
            </a:pPr>
            <a:endParaRPr lang="en-US" sz="14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solidFill>
                  <a:srgbClr val="002E51"/>
                </a:solidFill>
              </a:rPr>
              <a:t>Antibody Drug Conjugates</a:t>
            </a:r>
            <a:endParaRPr lang="en-US" b="1" dirty="0"/>
          </a:p>
        </p:txBody>
      </p:sp>
      <p:sp>
        <p:nvSpPr>
          <p:cNvPr id="11" name="TextBox 10">
            <a:extLst>
              <a:ext uri="{FF2B5EF4-FFF2-40B4-BE49-F238E27FC236}">
                <a16:creationId xmlns:a16="http://schemas.microsoft.com/office/drawing/2014/main" id="{AD596CD4-FFCC-4382-3CA7-28B414AC5A34}"/>
              </a:ext>
            </a:extLst>
          </p:cNvPr>
          <p:cNvSpPr txBox="1"/>
          <p:nvPr/>
        </p:nvSpPr>
        <p:spPr>
          <a:xfrm>
            <a:off x="270938" y="4025613"/>
            <a:ext cx="8551334" cy="338554"/>
          </a:xfrm>
          <a:prstGeom prst="rect">
            <a:avLst/>
          </a:prstGeom>
          <a:noFill/>
        </p:spPr>
        <p:txBody>
          <a:bodyPr wrap="square">
            <a:spAutoFit/>
          </a:bodyPr>
          <a:lstStyle/>
          <a:p>
            <a:r>
              <a:rPr lang="en-US" sz="800" b="0" i="0" dirty="0">
                <a:solidFill>
                  <a:srgbClr val="222222"/>
                </a:solidFill>
                <a:effectLst/>
                <a:latin typeface="Arial" panose="020B0604020202020204" pitchFamily="34" charset="0"/>
              </a:rPr>
              <a:t>Nishikawa, Tadaaki, et al. "Trastuzumab </a:t>
            </a:r>
            <a:r>
              <a:rPr lang="en-US" sz="800" b="0" i="0" dirty="0" err="1">
                <a:solidFill>
                  <a:srgbClr val="222222"/>
                </a:solidFill>
                <a:effectLst/>
                <a:latin typeface="Arial" panose="020B0604020202020204" pitchFamily="34" charset="0"/>
              </a:rPr>
              <a:t>Deruxtecan</a:t>
            </a:r>
            <a:r>
              <a:rPr lang="en-US" sz="800" b="0" i="0" dirty="0">
                <a:solidFill>
                  <a:srgbClr val="222222"/>
                </a:solidFill>
                <a:effectLst/>
                <a:latin typeface="Arial" panose="020B0604020202020204" pitchFamily="34" charset="0"/>
              </a:rPr>
              <a:t> for Human Epidermal Growth Factor Receptor 2–Expressing Advanced or Recurrent Uterine Carcinosarcoma (NCCH1615): The STATICE Trial." </a:t>
            </a:r>
            <a:r>
              <a:rPr lang="en-US" sz="800" b="0" i="1" dirty="0">
                <a:solidFill>
                  <a:srgbClr val="222222"/>
                </a:solidFill>
                <a:effectLst/>
                <a:latin typeface="Arial" panose="020B0604020202020204" pitchFamily="34" charset="0"/>
              </a:rPr>
              <a:t>Journal of Clinical Oncology</a:t>
            </a:r>
            <a:r>
              <a:rPr lang="en-US" sz="800" b="0" i="0" dirty="0">
                <a:solidFill>
                  <a:srgbClr val="222222"/>
                </a:solidFill>
                <a:effectLst/>
                <a:latin typeface="Arial" panose="020B0604020202020204" pitchFamily="34" charset="0"/>
              </a:rPr>
              <a:t> 41.15 (2023): 2789-2799.</a:t>
            </a:r>
            <a:endParaRPr lang="en-US" sz="800" dirty="0"/>
          </a:p>
        </p:txBody>
      </p:sp>
    </p:spTree>
    <p:extLst>
      <p:ext uri="{BB962C8B-B14F-4D97-AF65-F5344CB8AC3E}">
        <p14:creationId xmlns:p14="http://schemas.microsoft.com/office/powerpoint/2010/main" val="317711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90293" y="1168401"/>
            <a:ext cx="8263053" cy="2915920"/>
          </a:xfrm>
        </p:spPr>
        <p:txBody>
          <a:bodyPr/>
          <a:lstStyle/>
          <a:p>
            <a:pPr marL="342900" indent="-342900" algn="l">
              <a:buFont typeface="Arial" panose="020B0604020202020204" pitchFamily="34" charset="0"/>
              <a:buChar char="•"/>
            </a:pPr>
            <a:r>
              <a:rPr lang="en-US" dirty="0">
                <a:solidFill>
                  <a:srgbClr val="002E51"/>
                </a:solidFill>
              </a:rPr>
              <a:t>Compare trial design between SOLO-1, PAOLA-1, and PRIMA</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Highlight differences between Olaparib and Niraparib</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Discuss Cost-Effectiveness</a:t>
            </a:r>
          </a:p>
        </p:txBody>
      </p:sp>
      <p:sp>
        <p:nvSpPr>
          <p:cNvPr id="4" name="Title 3"/>
          <p:cNvSpPr>
            <a:spLocks noGrp="1"/>
          </p:cNvSpPr>
          <p:nvPr>
            <p:ph type="title"/>
          </p:nvPr>
        </p:nvSpPr>
        <p:spPr>
          <a:xfrm>
            <a:off x="0" y="127465"/>
            <a:ext cx="9144000" cy="807256"/>
          </a:xfrm>
        </p:spPr>
        <p:txBody>
          <a:bodyPr/>
          <a:lstStyle/>
          <a:p>
            <a:r>
              <a:rPr lang="en-US" b="1" dirty="0"/>
              <a:t>Objectives</a:t>
            </a:r>
          </a:p>
        </p:txBody>
      </p:sp>
    </p:spTree>
    <p:extLst>
      <p:ext uri="{BB962C8B-B14F-4D97-AF65-F5344CB8AC3E}">
        <p14:creationId xmlns:p14="http://schemas.microsoft.com/office/powerpoint/2010/main" val="139844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39397" y="1278970"/>
            <a:ext cx="3598333" cy="2915920"/>
          </a:xfrm>
        </p:spPr>
        <p:txBody>
          <a:bodyPr/>
          <a:lstStyle/>
          <a:p>
            <a:pPr marL="342900" indent="-342900" algn="l">
              <a:buFont typeface="Arial" panose="020B0604020202020204" pitchFamily="34" charset="0"/>
              <a:buChar char="•"/>
            </a:pPr>
            <a:r>
              <a:rPr lang="en-US" sz="1200" dirty="0">
                <a:solidFill>
                  <a:srgbClr val="002E51"/>
                </a:solidFill>
              </a:rPr>
              <a:t>The ORR </a:t>
            </a:r>
            <a:r>
              <a:rPr lang="en-US" sz="1200" b="1" dirty="0">
                <a:solidFill>
                  <a:srgbClr val="002E51"/>
                </a:solidFill>
              </a:rPr>
              <a:t>was 68.2% </a:t>
            </a:r>
            <a:r>
              <a:rPr lang="en-US" sz="1200" dirty="0">
                <a:solidFill>
                  <a:srgbClr val="002E51"/>
                </a:solidFill>
              </a:rPr>
              <a:t>(95% CI, 45.1 to 86.1) in the HER2-high group (n = 22) by investigator assessment. </a:t>
            </a:r>
          </a:p>
          <a:p>
            <a:pPr marL="342900" indent="-342900" algn="l">
              <a:buFont typeface="Arial" panose="020B0604020202020204" pitchFamily="34" charset="0"/>
              <a:buChar char="•"/>
            </a:pPr>
            <a:r>
              <a:rPr lang="en-US" sz="1200" dirty="0">
                <a:solidFill>
                  <a:srgbClr val="002E51"/>
                </a:solidFill>
              </a:rPr>
              <a:t>The ORRs in the HER2-low group in an exploratory analysis was </a:t>
            </a:r>
            <a:r>
              <a:rPr lang="en-US" sz="1200" b="1" dirty="0">
                <a:solidFill>
                  <a:srgbClr val="002E51"/>
                </a:solidFill>
              </a:rPr>
              <a:t>60.0% </a:t>
            </a:r>
            <a:r>
              <a:rPr lang="en-US" sz="1200" dirty="0">
                <a:solidFill>
                  <a:srgbClr val="002E51"/>
                </a:solidFill>
              </a:rPr>
              <a:t>(95% CI, 26.2 to 87.8) by investigator assessment (n = 10). </a:t>
            </a:r>
          </a:p>
          <a:p>
            <a:pPr marL="342900" indent="-342900" algn="l">
              <a:buFont typeface="Arial" panose="020B0604020202020204" pitchFamily="34" charset="0"/>
              <a:buChar char="•"/>
            </a:pPr>
            <a:r>
              <a:rPr lang="en-US" sz="1200" dirty="0">
                <a:solidFill>
                  <a:srgbClr val="002E51"/>
                </a:solidFill>
              </a:rPr>
              <a:t>The median </a:t>
            </a:r>
            <a:r>
              <a:rPr lang="en-US" sz="1200" dirty="0" err="1">
                <a:solidFill>
                  <a:srgbClr val="002E51"/>
                </a:solidFill>
              </a:rPr>
              <a:t>DoRs</a:t>
            </a:r>
            <a:r>
              <a:rPr lang="en-US" sz="1200" dirty="0">
                <a:solidFill>
                  <a:srgbClr val="002E51"/>
                </a:solidFill>
              </a:rPr>
              <a:t> was 6.9 months (95% CI, 4.1 to 12.6) in the HER2-high group and 8.1 months (95% CI, 2.8 to not reached [NR]) in the HER2-low group.</a:t>
            </a:r>
            <a:endParaRPr lang="en-US" sz="1200" dirty="0">
              <a:solidFill>
                <a:srgbClr val="000000"/>
              </a:solidFill>
              <a:latin typeface="Noto Sans" panose="020B0502040504020204" pitchFamily="34" charset="0"/>
            </a:endParaRPr>
          </a:p>
          <a:p>
            <a:pPr marL="342900" indent="-342900" algn="l">
              <a:buFont typeface="Arial" panose="020B0604020202020204" pitchFamily="34" charset="0"/>
              <a:buChar char="•"/>
            </a:pPr>
            <a:endParaRPr lang="en-US" sz="900" dirty="0">
              <a:solidFill>
                <a:srgbClr val="000000"/>
              </a:solidFill>
              <a:latin typeface="Noto Sans" panose="020B0502040504020204" pitchFamily="34" charset="0"/>
            </a:endParaRPr>
          </a:p>
          <a:p>
            <a:pPr marL="342900" indent="-342900" algn="l">
              <a:buFont typeface="Arial" panose="020B0604020202020204" pitchFamily="34" charset="0"/>
              <a:buChar char="•"/>
            </a:pPr>
            <a:endParaRPr lang="en-US" sz="14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solidFill>
                  <a:srgbClr val="002E51"/>
                </a:solidFill>
              </a:rPr>
              <a:t>Antibody Drug Conjugates</a:t>
            </a:r>
            <a:endParaRPr lang="en-US" b="1" dirty="0"/>
          </a:p>
        </p:txBody>
      </p:sp>
      <p:sp>
        <p:nvSpPr>
          <p:cNvPr id="11" name="TextBox 10">
            <a:extLst>
              <a:ext uri="{FF2B5EF4-FFF2-40B4-BE49-F238E27FC236}">
                <a16:creationId xmlns:a16="http://schemas.microsoft.com/office/drawing/2014/main" id="{AD596CD4-FFCC-4382-3CA7-28B414AC5A34}"/>
              </a:ext>
            </a:extLst>
          </p:cNvPr>
          <p:cNvSpPr txBox="1"/>
          <p:nvPr/>
        </p:nvSpPr>
        <p:spPr>
          <a:xfrm>
            <a:off x="270938" y="4025613"/>
            <a:ext cx="8551334" cy="338554"/>
          </a:xfrm>
          <a:prstGeom prst="rect">
            <a:avLst/>
          </a:prstGeom>
          <a:noFill/>
        </p:spPr>
        <p:txBody>
          <a:bodyPr wrap="square">
            <a:spAutoFit/>
          </a:bodyPr>
          <a:lstStyle/>
          <a:p>
            <a:r>
              <a:rPr lang="en-US" sz="800" b="0" i="0" dirty="0">
                <a:solidFill>
                  <a:srgbClr val="222222"/>
                </a:solidFill>
                <a:effectLst/>
                <a:latin typeface="Arial" panose="020B0604020202020204" pitchFamily="34" charset="0"/>
              </a:rPr>
              <a:t>Nishikawa, Tadaaki, et al. "Trastuzumab </a:t>
            </a:r>
            <a:r>
              <a:rPr lang="en-US" sz="800" b="0" i="0" dirty="0" err="1">
                <a:solidFill>
                  <a:srgbClr val="222222"/>
                </a:solidFill>
                <a:effectLst/>
                <a:latin typeface="Arial" panose="020B0604020202020204" pitchFamily="34" charset="0"/>
              </a:rPr>
              <a:t>Deruxtecan</a:t>
            </a:r>
            <a:r>
              <a:rPr lang="en-US" sz="800" b="0" i="0" dirty="0">
                <a:solidFill>
                  <a:srgbClr val="222222"/>
                </a:solidFill>
                <a:effectLst/>
                <a:latin typeface="Arial" panose="020B0604020202020204" pitchFamily="34" charset="0"/>
              </a:rPr>
              <a:t> for Human Epidermal Growth Factor Receptor 2–Expressing Advanced or Recurrent Uterine Carcinosarcoma (NCCH1615): The STATICE Trial." </a:t>
            </a:r>
            <a:r>
              <a:rPr lang="en-US" sz="800" b="0" i="1" dirty="0">
                <a:solidFill>
                  <a:srgbClr val="222222"/>
                </a:solidFill>
                <a:effectLst/>
                <a:latin typeface="Arial" panose="020B0604020202020204" pitchFamily="34" charset="0"/>
              </a:rPr>
              <a:t>Journal of Clinical Oncology</a:t>
            </a:r>
            <a:r>
              <a:rPr lang="en-US" sz="800" b="0" i="0" dirty="0">
                <a:solidFill>
                  <a:srgbClr val="222222"/>
                </a:solidFill>
                <a:effectLst/>
                <a:latin typeface="Arial" panose="020B0604020202020204" pitchFamily="34" charset="0"/>
              </a:rPr>
              <a:t> 41.15 (2023): 2789-2799.</a:t>
            </a:r>
            <a:endParaRPr lang="en-US" sz="800" dirty="0"/>
          </a:p>
        </p:txBody>
      </p:sp>
      <p:pic>
        <p:nvPicPr>
          <p:cNvPr id="3" name="Picture 2">
            <a:extLst>
              <a:ext uri="{FF2B5EF4-FFF2-40B4-BE49-F238E27FC236}">
                <a16:creationId xmlns:a16="http://schemas.microsoft.com/office/drawing/2014/main" id="{FF12B28A-860C-9C9C-2E5D-EAAE0EA336E4}"/>
              </a:ext>
            </a:extLst>
          </p:cNvPr>
          <p:cNvPicPr>
            <a:picLocks noChangeAspect="1"/>
          </p:cNvPicPr>
          <p:nvPr/>
        </p:nvPicPr>
        <p:blipFill rotWithShape="1">
          <a:blip r:embed="rId3"/>
          <a:srcRect l="1124" t="809" r="49136" b="75031"/>
          <a:stretch/>
        </p:blipFill>
        <p:spPr>
          <a:xfrm>
            <a:off x="4906272" y="1346201"/>
            <a:ext cx="3193521" cy="2006600"/>
          </a:xfrm>
          <a:prstGeom prst="rect">
            <a:avLst/>
          </a:prstGeom>
        </p:spPr>
      </p:pic>
    </p:spTree>
    <p:extLst>
      <p:ext uri="{BB962C8B-B14F-4D97-AF65-F5344CB8AC3E}">
        <p14:creationId xmlns:p14="http://schemas.microsoft.com/office/powerpoint/2010/main" val="247932892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11798" y="977558"/>
            <a:ext cx="7920403" cy="2915920"/>
          </a:xfrm>
        </p:spPr>
        <p:txBody>
          <a:bodyPr/>
          <a:lstStyle/>
          <a:p>
            <a:pPr marL="342900" indent="-342900" algn="l">
              <a:buFont typeface="Arial" panose="020B0604020202020204" pitchFamily="34" charset="0"/>
              <a:buChar char="•"/>
            </a:pPr>
            <a:r>
              <a:rPr lang="en-US" sz="1600" dirty="0"/>
              <a:t>2023 was a big year for endometrial cancer.</a:t>
            </a:r>
          </a:p>
          <a:p>
            <a:pPr marL="342900" indent="-342900" algn="l">
              <a:buFont typeface="Arial" panose="020B0604020202020204" pitchFamily="34" charset="0"/>
              <a:buChar char="•"/>
            </a:pPr>
            <a:r>
              <a:rPr lang="en-US" sz="1600" dirty="0"/>
              <a:t>FIGO 2023 staging introduced molecular classification that influences final stage.</a:t>
            </a:r>
          </a:p>
          <a:p>
            <a:pPr marL="800100" lvl="1" indent="-342900" algn="l">
              <a:buFont typeface="Arial" panose="020B0604020202020204" pitchFamily="34" charset="0"/>
              <a:buChar char="•"/>
            </a:pPr>
            <a:r>
              <a:rPr lang="en-US" sz="1200" dirty="0">
                <a:solidFill>
                  <a:srgbClr val="000000"/>
                </a:solidFill>
                <a:latin typeface="Noto Sans" panose="020B0502040504020204" pitchFamily="34" charset="0"/>
              </a:rPr>
              <a:t>Should consider original trial design/staging when prescribing adjuvant therapy until response data based on new staging available.</a:t>
            </a:r>
          </a:p>
          <a:p>
            <a:pPr marL="342900" indent="-342900" algn="l">
              <a:buFont typeface="Arial" panose="020B0604020202020204" pitchFamily="34" charset="0"/>
              <a:buChar char="•"/>
            </a:pPr>
            <a:r>
              <a:rPr lang="en-US" sz="1600" dirty="0">
                <a:solidFill>
                  <a:srgbClr val="000000"/>
                </a:solidFill>
                <a:latin typeface="Noto Sans" panose="020B0502040504020204" pitchFamily="34" charset="0"/>
              </a:rPr>
              <a:t>Promising data regarding PD-1 inhibition with chemotherapy in the front-line setting.</a:t>
            </a:r>
          </a:p>
          <a:p>
            <a:pPr marL="800100" lvl="1" indent="-342900" algn="l">
              <a:buFont typeface="Arial" panose="020B0604020202020204" pitchFamily="34" charset="0"/>
              <a:buChar char="•"/>
            </a:pPr>
            <a:r>
              <a:rPr lang="en-US" sz="1200" dirty="0">
                <a:solidFill>
                  <a:srgbClr val="000000"/>
                </a:solidFill>
                <a:latin typeface="Noto Sans" panose="020B0502040504020204" pitchFamily="34" charset="0"/>
              </a:rPr>
              <a:t>Currently, FDA approval only for </a:t>
            </a:r>
            <a:r>
              <a:rPr lang="en-US" sz="1200" dirty="0" err="1">
                <a:solidFill>
                  <a:srgbClr val="000000"/>
                </a:solidFill>
                <a:latin typeface="Noto Sans" panose="020B0502040504020204" pitchFamily="34" charset="0"/>
              </a:rPr>
              <a:t>dostarlimab</a:t>
            </a:r>
            <a:r>
              <a:rPr lang="en-US" sz="1200" dirty="0">
                <a:solidFill>
                  <a:srgbClr val="000000"/>
                </a:solidFill>
                <a:latin typeface="Noto Sans" panose="020B0502040504020204" pitchFamily="34" charset="0"/>
              </a:rPr>
              <a:t> in </a:t>
            </a:r>
            <a:r>
              <a:rPr lang="en-US" sz="1200" dirty="0" err="1">
                <a:solidFill>
                  <a:srgbClr val="000000"/>
                </a:solidFill>
                <a:latin typeface="Noto Sans" panose="020B0502040504020204" pitchFamily="34" charset="0"/>
              </a:rPr>
              <a:t>dMMR</a:t>
            </a:r>
            <a:r>
              <a:rPr lang="en-US" sz="1200" dirty="0">
                <a:solidFill>
                  <a:srgbClr val="000000"/>
                </a:solidFill>
                <a:latin typeface="Noto Sans" panose="020B0502040504020204" pitchFamily="34" charset="0"/>
              </a:rPr>
              <a:t> group.</a:t>
            </a:r>
          </a:p>
          <a:p>
            <a:pPr marL="342900" indent="-342900" algn="l">
              <a:buFont typeface="Arial" panose="020B0604020202020204" pitchFamily="34" charset="0"/>
              <a:buChar char="•"/>
            </a:pPr>
            <a:r>
              <a:rPr lang="en-US" sz="1600" dirty="0">
                <a:solidFill>
                  <a:srgbClr val="000000"/>
                </a:solidFill>
                <a:latin typeface="Noto Sans" panose="020B0502040504020204" pitchFamily="34" charset="0"/>
              </a:rPr>
              <a:t>Antibody-drug conjugates enter the recurrent EC arena.</a:t>
            </a:r>
          </a:p>
          <a:p>
            <a:pPr marL="800100" lvl="1" indent="-342900" algn="l">
              <a:buFont typeface="Arial" panose="020B0604020202020204" pitchFamily="34" charset="0"/>
              <a:buChar char="•"/>
            </a:pPr>
            <a:r>
              <a:rPr lang="en-US" sz="1200" dirty="0">
                <a:solidFill>
                  <a:srgbClr val="000000"/>
                </a:solidFill>
                <a:latin typeface="Noto Sans" panose="020B0502040504020204" pitchFamily="34" charset="0"/>
              </a:rPr>
              <a:t>Trastuzumab-</a:t>
            </a:r>
            <a:r>
              <a:rPr lang="en-US" sz="1200" dirty="0" err="1">
                <a:solidFill>
                  <a:srgbClr val="000000"/>
                </a:solidFill>
                <a:latin typeface="Noto Sans" panose="020B0502040504020204" pitchFamily="34" charset="0"/>
              </a:rPr>
              <a:t>deruxtecan</a:t>
            </a:r>
            <a:r>
              <a:rPr lang="en-US" sz="1200" dirty="0">
                <a:solidFill>
                  <a:srgbClr val="000000"/>
                </a:solidFill>
                <a:latin typeface="Noto Sans" panose="020B0502040504020204" pitchFamily="34" charset="0"/>
              </a:rPr>
              <a:t> FDA approved in breast, lung, and gastric cancer.</a:t>
            </a:r>
          </a:p>
          <a:p>
            <a:pPr marL="800100" lvl="1" indent="-342900" algn="l">
              <a:buFont typeface="Arial" panose="020B0604020202020204" pitchFamily="34" charset="0"/>
              <a:buChar char="•"/>
            </a:pPr>
            <a:r>
              <a:rPr lang="en-US" sz="1200" dirty="0">
                <a:solidFill>
                  <a:srgbClr val="000000"/>
                </a:solidFill>
                <a:latin typeface="Noto Sans" panose="020B0502040504020204" pitchFamily="34" charset="0"/>
              </a:rPr>
              <a:t>Trastuzumab-</a:t>
            </a:r>
            <a:r>
              <a:rPr lang="en-US" sz="1200" dirty="0" err="1">
                <a:solidFill>
                  <a:srgbClr val="000000"/>
                </a:solidFill>
                <a:latin typeface="Noto Sans" panose="020B0502040504020204" pitchFamily="34" charset="0"/>
              </a:rPr>
              <a:t>emtansine</a:t>
            </a:r>
            <a:r>
              <a:rPr lang="en-US" sz="1200" dirty="0">
                <a:solidFill>
                  <a:srgbClr val="000000"/>
                </a:solidFill>
                <a:latin typeface="Noto Sans" panose="020B0502040504020204" pitchFamily="34" charset="0"/>
              </a:rPr>
              <a:t> FDA approved in breast cancer.</a:t>
            </a:r>
          </a:p>
          <a:p>
            <a:pPr marL="800100" lvl="1" indent="-342900" algn="l">
              <a:buFont typeface="Arial" panose="020B0604020202020204" pitchFamily="34" charset="0"/>
              <a:buChar char="•"/>
            </a:pPr>
            <a:r>
              <a:rPr lang="en-US" sz="1200" dirty="0">
                <a:solidFill>
                  <a:srgbClr val="000000"/>
                </a:solidFill>
                <a:latin typeface="Noto Sans" panose="020B0502040504020204" pitchFamily="34" charset="0"/>
              </a:rPr>
              <a:t>Case reports of activity in trastuzumab-resistant uterine serous carcinoma.</a:t>
            </a:r>
          </a:p>
          <a:p>
            <a:pPr marL="342900" indent="-342900" algn="l">
              <a:buFont typeface="Arial" panose="020B0604020202020204" pitchFamily="34" charset="0"/>
              <a:buChar char="•"/>
            </a:pPr>
            <a:endParaRPr lang="en-US" sz="1400"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solidFill>
                  <a:srgbClr val="002E51"/>
                </a:solidFill>
              </a:rPr>
              <a:t>Summary</a:t>
            </a:r>
            <a:endParaRPr lang="en-US" b="1" dirty="0"/>
          </a:p>
        </p:txBody>
      </p:sp>
    </p:spTree>
    <p:extLst>
      <p:ext uri="{BB962C8B-B14F-4D97-AF65-F5344CB8AC3E}">
        <p14:creationId xmlns:p14="http://schemas.microsoft.com/office/powerpoint/2010/main" val="55467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228600" indent="-228600" algn="l">
              <a:buAutoNum type="arabicParenR"/>
            </a:pPr>
            <a:r>
              <a:rPr lang="en-US" sz="1000" dirty="0"/>
              <a:t>Levine, Douglas A., et al. "Integrated genomic characterization of endometrial carcinoma." Nature 497.7447 (2013): 67-73.</a:t>
            </a:r>
          </a:p>
          <a:p>
            <a:pPr marL="228600" indent="-228600" algn="l">
              <a:buAutoNum type="arabicParenR"/>
            </a:pPr>
            <a:r>
              <a:rPr lang="en-US" sz="1000" dirty="0">
                <a:solidFill>
                  <a:srgbClr val="002E51"/>
                </a:solidFill>
              </a:rPr>
              <a:t>2) </a:t>
            </a:r>
            <a:r>
              <a:rPr lang="en-US" sz="1000" dirty="0" err="1"/>
              <a:t>Berek</a:t>
            </a:r>
            <a:r>
              <a:rPr lang="en-US" sz="1000" dirty="0"/>
              <a:t> JS, Matias‐</a:t>
            </a:r>
            <a:r>
              <a:rPr lang="en-US" sz="1000" dirty="0" err="1"/>
              <a:t>Guiu</a:t>
            </a:r>
            <a:r>
              <a:rPr lang="en-US" sz="1000" dirty="0"/>
              <a:t> X, </a:t>
            </a:r>
            <a:r>
              <a:rPr lang="en-US" sz="1000" dirty="0" err="1"/>
              <a:t>Creutzberg</a:t>
            </a:r>
            <a:r>
              <a:rPr lang="en-US" sz="1000" dirty="0"/>
              <a:t> C, </a:t>
            </a:r>
            <a:r>
              <a:rPr lang="en-US" sz="1000" dirty="0" err="1"/>
              <a:t>Fotopoulou</a:t>
            </a:r>
            <a:r>
              <a:rPr lang="en-US" sz="1000" dirty="0"/>
              <a:t> C, Gaffney D, Kehoe S, Lindemann K, </a:t>
            </a:r>
            <a:r>
              <a:rPr lang="en-US" sz="1000" dirty="0" err="1"/>
              <a:t>Mutch</a:t>
            </a:r>
            <a:r>
              <a:rPr lang="en-US" sz="1000" dirty="0"/>
              <a:t> D, </a:t>
            </a:r>
            <a:r>
              <a:rPr lang="en-US" sz="1000" dirty="0" err="1"/>
              <a:t>Concin</a:t>
            </a:r>
            <a:r>
              <a:rPr lang="en-US" sz="1000" dirty="0"/>
              <a:t> N, Endometrial Cancer Staging Subcommittee, FIGO Women's Cancer Committee, </a:t>
            </a:r>
            <a:r>
              <a:rPr lang="en-US" sz="1000" dirty="0" err="1"/>
              <a:t>Berek</a:t>
            </a:r>
            <a:r>
              <a:rPr lang="en-US" sz="1000" dirty="0"/>
              <a:t> JS. FIGO staging of endometrial cancer: 2023. International Journal of Gynecology &amp; Obstetrics. 2023 Jun 20.</a:t>
            </a:r>
          </a:p>
          <a:p>
            <a:pPr marL="228600" indent="-228600" algn="l">
              <a:buFontTx/>
              <a:buAutoNum type="arabicParenR"/>
            </a:pPr>
            <a:r>
              <a:rPr lang="en-US" sz="1000" dirty="0" err="1"/>
              <a:t>Eskander</a:t>
            </a:r>
            <a:r>
              <a:rPr lang="en-US" sz="1000" dirty="0"/>
              <a:t>, </a:t>
            </a:r>
            <a:r>
              <a:rPr lang="en-US" sz="1000" dirty="0" err="1"/>
              <a:t>Ramez</a:t>
            </a:r>
            <a:r>
              <a:rPr lang="en-US" sz="1000" dirty="0"/>
              <a:t> N., et al. "Pembrolizumab plus chemotherapy in advanced endometrial cancer." New England Journal of Medicine (2023).</a:t>
            </a:r>
          </a:p>
          <a:p>
            <a:pPr marL="228600" indent="-228600" algn="l">
              <a:buAutoNum type="arabicParenR"/>
            </a:pPr>
            <a:r>
              <a:rPr lang="en-US" sz="1000" dirty="0"/>
              <a:t>Mirza, Mansoor Raza, et al. "ENGOT-EN6/NSGO-RUBY: A phase III, randomized, double-blind, multicenter study of </a:t>
            </a:r>
            <a:r>
              <a:rPr lang="en-US" sz="1000" dirty="0" err="1"/>
              <a:t>dostarlimab</a:t>
            </a:r>
            <a:r>
              <a:rPr lang="en-US" sz="1000" dirty="0"/>
              <a:t>+ carboplatin-paclitaxel versus placebo+ carboplatin-paclitaxel in recurrent or primary advanced endometrial cancer (EC)." (2020): TPS6107-TPS6107.</a:t>
            </a:r>
          </a:p>
          <a:p>
            <a:pPr marL="228600" indent="-228600" algn="l">
              <a:buAutoNum type="arabicParenR"/>
            </a:pPr>
            <a:r>
              <a:rPr lang="en-US" sz="1000" b="0" i="0" dirty="0">
                <a:solidFill>
                  <a:srgbClr val="222222"/>
                </a:solidFill>
                <a:effectLst/>
                <a:latin typeface="Arial" panose="020B0604020202020204" pitchFamily="34" charset="0"/>
              </a:rPr>
              <a:t>Fader, Amanda N., et al. "Randomized phase II trial of carboplatin-paclitaxel versus carboplatin-paclitaxel-trastuzumab in uterine serous carcinomas that overexpress human epidermal growth factor receptor 2/neu." (2018).</a:t>
            </a:r>
          </a:p>
          <a:p>
            <a:pPr marL="228600" indent="-228600" algn="l">
              <a:buAutoNum type="arabicParenR"/>
            </a:pPr>
            <a:r>
              <a:rPr lang="en-US" sz="1000" b="0" i="0" dirty="0">
                <a:solidFill>
                  <a:srgbClr val="222222"/>
                </a:solidFill>
                <a:effectLst/>
                <a:latin typeface="Arial" panose="020B0604020202020204" pitchFamily="34" charset="0"/>
              </a:rPr>
              <a:t>Nishikawa, Tadaaki, et al. "Trastuzumab </a:t>
            </a:r>
            <a:r>
              <a:rPr lang="en-US" sz="1000" b="0" i="0" dirty="0" err="1">
                <a:solidFill>
                  <a:srgbClr val="222222"/>
                </a:solidFill>
                <a:effectLst/>
                <a:latin typeface="Arial" panose="020B0604020202020204" pitchFamily="34" charset="0"/>
              </a:rPr>
              <a:t>Deruxtecan</a:t>
            </a:r>
            <a:r>
              <a:rPr lang="en-US" sz="1000" b="0" i="0" dirty="0">
                <a:solidFill>
                  <a:srgbClr val="222222"/>
                </a:solidFill>
                <a:effectLst/>
                <a:latin typeface="Arial" panose="020B0604020202020204" pitchFamily="34" charset="0"/>
              </a:rPr>
              <a:t> for Human Epidermal Growth Factor Receptor 2–Expressing Advanced or Recurrent Uterine Carcinosarcoma (NCCH1615): The STATICE Trial." </a:t>
            </a:r>
            <a:r>
              <a:rPr lang="en-US" sz="1000" b="0" i="1" dirty="0">
                <a:solidFill>
                  <a:srgbClr val="222222"/>
                </a:solidFill>
                <a:effectLst/>
                <a:latin typeface="Arial" panose="020B0604020202020204" pitchFamily="34" charset="0"/>
              </a:rPr>
              <a:t>Journal of Clinical Oncology</a:t>
            </a:r>
            <a:r>
              <a:rPr lang="en-US" sz="1000" b="0" i="0" dirty="0">
                <a:solidFill>
                  <a:srgbClr val="222222"/>
                </a:solidFill>
                <a:effectLst/>
                <a:latin typeface="Arial" panose="020B0604020202020204" pitchFamily="34" charset="0"/>
              </a:rPr>
              <a:t> 41.15 (2023): 2789-2799.</a:t>
            </a:r>
            <a:endParaRPr lang="en-US" sz="1000" dirty="0"/>
          </a:p>
          <a:p>
            <a:pPr marL="228600" indent="-228600" algn="l">
              <a:buAutoNum type="arabicParenR"/>
            </a:pPr>
            <a:endParaRPr lang="en-US" sz="900" dirty="0"/>
          </a:p>
          <a:p>
            <a:pPr marL="228600" indent="-228600" algn="l">
              <a:buAutoNum type="arabicParenR"/>
            </a:pPr>
            <a:endParaRPr lang="en-US" sz="900" dirty="0"/>
          </a:p>
          <a:p>
            <a:pPr marL="228600" indent="-228600" algn="l">
              <a:buAutoNum type="arabicParenR"/>
            </a:pPr>
            <a:endParaRPr lang="en-US" sz="900" dirty="0"/>
          </a:p>
        </p:txBody>
      </p:sp>
      <p:sp>
        <p:nvSpPr>
          <p:cNvPr id="4" name="Title 3"/>
          <p:cNvSpPr>
            <a:spLocks noGrp="1"/>
          </p:cNvSpPr>
          <p:nvPr>
            <p:ph type="title"/>
          </p:nvPr>
        </p:nvSpPr>
        <p:spPr>
          <a:xfrm>
            <a:off x="0" y="127465"/>
            <a:ext cx="9144000" cy="807256"/>
          </a:xfrm>
        </p:spPr>
        <p:txBody>
          <a:bodyPr/>
          <a:lstStyle/>
          <a:p>
            <a:r>
              <a:rPr lang="en-US" b="1" dirty="0">
                <a:solidFill>
                  <a:srgbClr val="002E51"/>
                </a:solidFill>
              </a:rPr>
              <a:t>References</a:t>
            </a:r>
            <a:endParaRPr lang="en-US" b="1" dirty="0"/>
          </a:p>
        </p:txBody>
      </p:sp>
    </p:spTree>
    <p:extLst>
      <p:ext uri="{BB962C8B-B14F-4D97-AF65-F5344CB8AC3E}">
        <p14:creationId xmlns:p14="http://schemas.microsoft.com/office/powerpoint/2010/main" val="38610995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AE56CFB-8811-D041-B4C7-38AA290D9C0D}"/>
              </a:ext>
            </a:extLst>
          </p:cNvPr>
          <p:cNvSpPr>
            <a:spLocks noGrp="1"/>
          </p:cNvSpPr>
          <p:nvPr>
            <p:ph type="subTitle" idx="1"/>
          </p:nvPr>
        </p:nvSpPr>
        <p:spPr/>
        <p:txBody>
          <a:bodyPr/>
          <a:lstStyle/>
          <a:p>
            <a:r>
              <a:rPr lang="en-US" dirty="0">
                <a:solidFill>
                  <a:srgbClr val="002E51"/>
                </a:solidFill>
              </a:rPr>
              <a:t>Questions?</a:t>
            </a:r>
          </a:p>
        </p:txBody>
      </p:sp>
    </p:spTree>
    <p:extLst>
      <p:ext uri="{BB962C8B-B14F-4D97-AF65-F5344CB8AC3E}">
        <p14:creationId xmlns:p14="http://schemas.microsoft.com/office/powerpoint/2010/main" val="18871320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9"/>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11"/>
          <a:stretch>
            <a:fillRect/>
          </a:stretch>
        </p:blipFill>
        <p:spPr>
          <a:xfrm>
            <a:off x="7037" y="9144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72B"/>
                </a:solidFill>
                <a:effectLst/>
                <a:latin typeface="CorporateA" pitchFamily="2" charset="77"/>
              </a:rPr>
              <a:t>GYNECOLOGIC CANCERS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Tuesday, October 17, 2023</a:t>
            </a:r>
          </a:p>
        </p:txBody>
      </p:sp>
      <p:pic>
        <p:nvPicPr>
          <p:cNvPr id="6" name="Picture 5" descr="A black text on a white background&#10;&#10;Description automatically generated">
            <a:extLst>
              <a:ext uri="{FF2B5EF4-FFF2-40B4-BE49-F238E27FC236}">
                <a16:creationId xmlns:a16="http://schemas.microsoft.com/office/drawing/2014/main" id="{1B85B71B-6B29-C61A-CA4B-E49E2704CFCE}"/>
              </a:ext>
            </a:extLst>
          </p:cNvPr>
          <p:cNvPicPr>
            <a:picLocks noChangeAspect="1"/>
          </p:cNvPicPr>
          <p:nvPr/>
        </p:nvPicPr>
        <p:blipFill>
          <a:blip r:embed="rId12"/>
          <a:stretch>
            <a:fillRect/>
          </a:stretch>
        </p:blipFill>
        <p:spPr>
          <a:xfrm>
            <a:off x="6919100" y="4525896"/>
            <a:ext cx="1860832" cy="288429"/>
          </a:xfrm>
          <a:prstGeom prst="rect">
            <a:avLst/>
          </a:prstGeom>
        </p:spPr>
      </p:pic>
    </p:spTree>
    <p:extLst>
      <p:ext uri="{BB962C8B-B14F-4D97-AF65-F5344CB8AC3E}">
        <p14:creationId xmlns:p14="http://schemas.microsoft.com/office/powerpoint/2010/main" val="27541543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73547" y="1424001"/>
            <a:ext cx="7025917" cy="2204975"/>
          </a:xfrm>
        </p:spPr>
        <p:txBody>
          <a:bodyPr/>
          <a:lstStyle/>
          <a:p>
            <a:r>
              <a:rPr lang="en-US" b="1" dirty="0">
                <a:solidFill>
                  <a:srgbClr val="002E51"/>
                </a:solidFill>
              </a:rPr>
              <a:t>Panelists:</a:t>
            </a:r>
          </a:p>
          <a:p>
            <a:r>
              <a:rPr lang="en-US" b="1" dirty="0">
                <a:solidFill>
                  <a:srgbClr val="002E51"/>
                </a:solidFill>
              </a:rPr>
              <a:t>Michelle Kuznicki MD, Gynecologic Oncology</a:t>
            </a:r>
          </a:p>
          <a:p>
            <a:r>
              <a:rPr lang="en-US" b="1" dirty="0">
                <a:solidFill>
                  <a:srgbClr val="002E51"/>
                </a:solidFill>
              </a:rPr>
              <a:t>Sudha Amarnath MD, Radiation Oncology</a:t>
            </a:r>
          </a:p>
          <a:p>
            <a:r>
              <a:rPr lang="en-US" b="1" dirty="0">
                <a:solidFill>
                  <a:srgbClr val="002E51"/>
                </a:solidFill>
              </a:rPr>
              <a:t>Robert </a:t>
            </a:r>
            <a:r>
              <a:rPr lang="en-US" b="1" dirty="0" err="1">
                <a:solidFill>
                  <a:srgbClr val="002E51"/>
                </a:solidFill>
              </a:rPr>
              <a:t>Soslow</a:t>
            </a:r>
            <a:r>
              <a:rPr lang="en-US" b="1" dirty="0">
                <a:solidFill>
                  <a:srgbClr val="002E51"/>
                </a:solidFill>
              </a:rPr>
              <a:t> MD, Gynecologic Pathology</a:t>
            </a:r>
          </a:p>
          <a:p>
            <a:r>
              <a:rPr lang="en-US" dirty="0">
                <a:solidFill>
                  <a:srgbClr val="002E51"/>
                </a:solidFill>
              </a:rPr>
              <a:t>Cleveland Clinic</a:t>
            </a:r>
          </a:p>
          <a:p>
            <a:endParaRPr lang="en-US" dirty="0">
              <a:solidFill>
                <a:srgbClr val="002E51"/>
              </a:solidFill>
            </a:endParaRPr>
          </a:p>
        </p:txBody>
      </p:sp>
      <p:sp>
        <p:nvSpPr>
          <p:cNvPr id="4" name="Title 3"/>
          <p:cNvSpPr>
            <a:spLocks noGrp="1"/>
          </p:cNvSpPr>
          <p:nvPr>
            <p:ph type="title"/>
          </p:nvPr>
        </p:nvSpPr>
        <p:spPr>
          <a:xfrm>
            <a:off x="20035" y="261059"/>
            <a:ext cx="9144000" cy="786936"/>
          </a:xfrm>
        </p:spPr>
        <p:txBody>
          <a:bodyPr lIns="91440" tIns="45720" rIns="91440" bIns="45720" anchor="t"/>
          <a:lstStyle/>
          <a:p>
            <a:r>
              <a:rPr lang="en-US" b="1" dirty="0">
                <a:solidFill>
                  <a:srgbClr val="002E51"/>
                </a:solidFill>
              </a:rPr>
              <a:t>Endometrial Cancer Case Review</a:t>
            </a:r>
          </a:p>
        </p:txBody>
      </p:sp>
    </p:spTree>
    <p:extLst>
      <p:ext uri="{BB962C8B-B14F-4D97-AF65-F5344CB8AC3E}">
        <p14:creationId xmlns:p14="http://schemas.microsoft.com/office/powerpoint/2010/main" val="15548068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8119" y="666102"/>
            <a:ext cx="8540283" cy="3261798"/>
          </a:xfrm>
        </p:spPr>
        <p:txBody>
          <a:bodyPr/>
          <a:lstStyle/>
          <a:p>
            <a:pPr algn="l">
              <a:spcBef>
                <a:spcPts val="600"/>
              </a:spcBef>
              <a:spcAft>
                <a:spcPts val="0"/>
              </a:spcAft>
            </a:pPr>
            <a:r>
              <a:rPr lang="en-US" sz="2200" dirty="0">
                <a:solidFill>
                  <a:srgbClr val="002E51"/>
                </a:solidFill>
              </a:rPr>
              <a:t>56 year old female with history of post menopausal bleeding. </a:t>
            </a:r>
            <a:r>
              <a:rPr lang="en-US" sz="2200" b="1" dirty="0">
                <a:solidFill>
                  <a:srgbClr val="002E51"/>
                </a:solidFill>
              </a:rPr>
              <a:t>Ultrasound : </a:t>
            </a:r>
            <a:r>
              <a:rPr lang="en-US" sz="2200" dirty="0">
                <a:solidFill>
                  <a:srgbClr val="002E51"/>
                </a:solidFill>
              </a:rPr>
              <a:t>2cm endometrial lining</a:t>
            </a:r>
            <a:endParaRPr lang="en-US" sz="2200" dirty="0"/>
          </a:p>
          <a:p>
            <a:pPr algn="l">
              <a:spcBef>
                <a:spcPts val="600"/>
              </a:spcBef>
              <a:spcAft>
                <a:spcPts val="0"/>
              </a:spcAft>
            </a:pPr>
            <a:r>
              <a:rPr lang="en-US" sz="2200" b="1" dirty="0">
                <a:solidFill>
                  <a:srgbClr val="002E51"/>
                </a:solidFill>
              </a:rPr>
              <a:t>Endometrial biopsy: </a:t>
            </a:r>
            <a:r>
              <a:rPr lang="en-US" sz="2200" dirty="0">
                <a:solidFill>
                  <a:srgbClr val="002E51"/>
                </a:solidFill>
              </a:rPr>
              <a:t>serous endometrioid adenocarcinoma</a:t>
            </a:r>
          </a:p>
          <a:p>
            <a:pPr algn="l">
              <a:spcBef>
                <a:spcPts val="600"/>
              </a:spcBef>
              <a:spcAft>
                <a:spcPts val="0"/>
              </a:spcAft>
            </a:pPr>
            <a:r>
              <a:rPr lang="en-US" sz="2200" b="1" dirty="0">
                <a:solidFill>
                  <a:srgbClr val="002E51"/>
                </a:solidFill>
              </a:rPr>
              <a:t>Surgery: </a:t>
            </a:r>
            <a:r>
              <a:rPr lang="en-US" sz="2200" dirty="0">
                <a:solidFill>
                  <a:srgbClr val="002E51"/>
                </a:solidFill>
              </a:rPr>
              <a:t>TLH, BSO, sentinel lymph node and omental biopsies</a:t>
            </a:r>
          </a:p>
          <a:p>
            <a:pPr algn="l">
              <a:spcBef>
                <a:spcPts val="600"/>
              </a:spcBef>
              <a:spcAft>
                <a:spcPts val="0"/>
              </a:spcAft>
            </a:pPr>
            <a:r>
              <a:rPr lang="en-US" sz="2200" b="1" dirty="0">
                <a:solidFill>
                  <a:srgbClr val="002E51"/>
                </a:solidFill>
              </a:rPr>
              <a:t>Pathology: </a:t>
            </a:r>
            <a:r>
              <a:rPr lang="en-US" sz="2200" dirty="0">
                <a:solidFill>
                  <a:srgbClr val="002E51"/>
                </a:solidFill>
              </a:rPr>
              <a:t>uterine serous ca, 80% myometrial invasion, negative nodes, washings and omental biopsy</a:t>
            </a:r>
          </a:p>
          <a:p>
            <a:pPr algn="l">
              <a:spcBef>
                <a:spcPts val="600"/>
              </a:spcBef>
              <a:spcAft>
                <a:spcPts val="0"/>
              </a:spcAft>
            </a:pPr>
            <a:endParaRPr lang="en-US" sz="2200" dirty="0">
              <a:solidFill>
                <a:srgbClr val="002E51"/>
              </a:solidFill>
            </a:endParaRPr>
          </a:p>
          <a:p>
            <a:pPr marL="342900" indent="-342900" algn="l">
              <a:spcBef>
                <a:spcPts val="0"/>
              </a:spcBef>
              <a:spcAft>
                <a:spcPts val="0"/>
              </a:spcAft>
              <a:buFont typeface="Wingdings"/>
              <a:buChar char="§"/>
            </a:pPr>
            <a:r>
              <a:rPr lang="en-US" dirty="0">
                <a:solidFill>
                  <a:srgbClr val="002E51"/>
                </a:solidFill>
              </a:rPr>
              <a:t>Discuss Treatment Considerations</a:t>
            </a:r>
          </a:p>
          <a:p>
            <a:pPr marL="800100" lvl="1" indent="-342900" algn="l">
              <a:spcBef>
                <a:spcPts val="0"/>
              </a:spcBef>
              <a:spcAft>
                <a:spcPts val="0"/>
              </a:spcAft>
              <a:buFont typeface="Wingdings"/>
              <a:buChar char="§"/>
            </a:pPr>
            <a:r>
              <a:rPr lang="en-US" dirty="0">
                <a:solidFill>
                  <a:srgbClr val="002E51"/>
                </a:solidFill>
              </a:rPr>
              <a:t>POLE mutation positive</a:t>
            </a:r>
          </a:p>
          <a:p>
            <a:pPr marL="800100" lvl="1" indent="-342900" algn="l">
              <a:spcBef>
                <a:spcPts val="0"/>
              </a:spcBef>
              <a:spcAft>
                <a:spcPts val="0"/>
              </a:spcAft>
              <a:buFont typeface="Wingdings"/>
              <a:buChar char="§"/>
            </a:pPr>
            <a:endParaRPr lang="en-US" dirty="0">
              <a:solidFill>
                <a:srgbClr val="002E51"/>
              </a:solidFill>
              <a:cs typeface="Arial"/>
            </a:endParaRPr>
          </a:p>
        </p:txBody>
      </p:sp>
      <p:sp>
        <p:nvSpPr>
          <p:cNvPr id="4" name="Title 3"/>
          <p:cNvSpPr>
            <a:spLocks noGrp="1"/>
          </p:cNvSpPr>
          <p:nvPr>
            <p:ph type="title"/>
          </p:nvPr>
        </p:nvSpPr>
        <p:spPr>
          <a:xfrm>
            <a:off x="35545" y="56365"/>
            <a:ext cx="9144000" cy="609737"/>
          </a:xfrm>
        </p:spPr>
        <p:txBody>
          <a:bodyPr lIns="91440" tIns="45720" rIns="91440" bIns="45720" anchor="t"/>
          <a:lstStyle/>
          <a:p>
            <a:r>
              <a:rPr lang="en-US" b="1" dirty="0"/>
              <a:t>Early-Stage Endometrial Cancer </a:t>
            </a:r>
          </a:p>
        </p:txBody>
      </p:sp>
    </p:spTree>
    <p:extLst>
      <p:ext uri="{BB962C8B-B14F-4D97-AF65-F5344CB8AC3E}">
        <p14:creationId xmlns:p14="http://schemas.microsoft.com/office/powerpoint/2010/main" val="128340848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Picture 9">
            <a:extLst>
              <a:ext uri="{FF2B5EF4-FFF2-40B4-BE49-F238E27FC236}">
                <a16:creationId xmlns:a16="http://schemas.microsoft.com/office/drawing/2014/main" id="{F67A1D10-4EE9-4004-7A97-4E6E2FAAD040}"/>
              </a:ext>
            </a:extLst>
          </p:cNvPr>
          <p:cNvGrpSpPr/>
          <p:nvPr/>
        </p:nvGrpSpPr>
        <p:grpSpPr>
          <a:xfrm>
            <a:off x="542437" y="-69422"/>
            <a:ext cx="7506623" cy="4398761"/>
            <a:chOff x="-1" y="-1"/>
            <a:chExt cx="4626426" cy="3236575"/>
          </a:xfrm>
        </p:grpSpPr>
        <p:sp>
          <p:nvSpPr>
            <p:cNvPr id="5" name="Rectangle">
              <a:extLst>
                <a:ext uri="{FF2B5EF4-FFF2-40B4-BE49-F238E27FC236}">
                  <a16:creationId xmlns:a16="http://schemas.microsoft.com/office/drawing/2014/main" id="{7CE542FB-BE4C-8083-5C10-7863C74A5BC1}"/>
                </a:ext>
              </a:extLst>
            </p:cNvPr>
            <p:cNvSpPr/>
            <p:nvPr/>
          </p:nvSpPr>
          <p:spPr>
            <a:xfrm>
              <a:off x="-1" y="1"/>
              <a:ext cx="4626426" cy="3236573"/>
            </a:xfrm>
            <a:prstGeom prst="rect">
              <a:avLst/>
            </a:prstGeom>
            <a:solidFill>
              <a:srgbClr val="EDEDED"/>
            </a:solidFill>
            <a:ln w="12700" cap="flat">
              <a:noFill/>
              <a:miter lim="400000"/>
            </a:ln>
            <a:effectLst/>
          </p:spPr>
          <p:txBody>
            <a:bodyPr wrap="square" lIns="34289" tIns="34289" rIns="34289" bIns="34289" numCol="1" anchor="ctr">
              <a:noAutofit/>
            </a:bodyPr>
            <a:lstStyle/>
            <a:p>
              <a:endParaRPr sz="1800" dirty="0"/>
            </a:p>
          </p:txBody>
        </p:sp>
        <p:pic>
          <p:nvPicPr>
            <p:cNvPr id="6" name="image26.png" descr="image26.png">
              <a:extLst>
                <a:ext uri="{FF2B5EF4-FFF2-40B4-BE49-F238E27FC236}">
                  <a16:creationId xmlns:a16="http://schemas.microsoft.com/office/drawing/2014/main" id="{730415DB-117B-DB3B-8BC9-BD55A4F72F32}"/>
                </a:ext>
              </a:extLst>
            </p:cNvPr>
            <p:cNvPicPr>
              <a:picLocks noChangeAspect="1"/>
            </p:cNvPicPr>
            <p:nvPr/>
          </p:nvPicPr>
          <p:blipFill>
            <a:blip r:embed="rId2"/>
            <a:srcRect t="9697"/>
            <a:stretch>
              <a:fillRect/>
            </a:stretch>
          </p:blipFill>
          <p:spPr>
            <a:xfrm>
              <a:off x="-1" y="-1"/>
              <a:ext cx="3592674" cy="3236574"/>
            </a:xfrm>
            <a:prstGeom prst="rect">
              <a:avLst/>
            </a:prstGeom>
            <a:ln w="12700" cap="flat">
              <a:noFill/>
              <a:miter lim="400000"/>
            </a:ln>
            <a:effectLst>
              <a:outerShdw blurRad="50800" dist="18000" dir="5400000" rotWithShape="0">
                <a:srgbClr val="000000">
                  <a:alpha val="40000"/>
                </a:srgbClr>
              </a:outerShdw>
            </a:effectLst>
          </p:spPr>
        </p:pic>
      </p:grpSp>
      <p:pic>
        <p:nvPicPr>
          <p:cNvPr id="7" name="Picture 1" descr="Picture 1">
            <a:extLst>
              <a:ext uri="{FF2B5EF4-FFF2-40B4-BE49-F238E27FC236}">
                <a16:creationId xmlns:a16="http://schemas.microsoft.com/office/drawing/2014/main" id="{C33C5C52-1792-E1C4-6542-C73737209F4C}"/>
              </a:ext>
            </a:extLst>
          </p:cNvPr>
          <p:cNvPicPr>
            <a:picLocks noChangeAspect="1"/>
          </p:cNvPicPr>
          <p:nvPr/>
        </p:nvPicPr>
        <p:blipFill>
          <a:blip r:embed="rId3"/>
          <a:stretch>
            <a:fillRect/>
          </a:stretch>
        </p:blipFill>
        <p:spPr>
          <a:xfrm rot="5400000">
            <a:off x="5635076" y="675846"/>
            <a:ext cx="3495203" cy="2171702"/>
          </a:xfrm>
          <a:prstGeom prst="rect">
            <a:avLst/>
          </a:prstGeom>
          <a:ln w="12700">
            <a:miter lim="400000"/>
          </a:ln>
        </p:spPr>
      </p:pic>
      <p:sp>
        <p:nvSpPr>
          <p:cNvPr id="8" name="TextBox 7">
            <a:extLst>
              <a:ext uri="{FF2B5EF4-FFF2-40B4-BE49-F238E27FC236}">
                <a16:creationId xmlns:a16="http://schemas.microsoft.com/office/drawing/2014/main" id="{473525E1-2F9C-5FAD-5D66-E33DFA61596E}"/>
              </a:ext>
            </a:extLst>
          </p:cNvPr>
          <p:cNvSpPr txBox="1"/>
          <p:nvPr/>
        </p:nvSpPr>
        <p:spPr>
          <a:xfrm>
            <a:off x="6428342" y="3406987"/>
            <a:ext cx="1908672" cy="646331"/>
          </a:xfrm>
          <a:prstGeom prst="rect">
            <a:avLst/>
          </a:prstGeom>
          <a:noFill/>
        </p:spPr>
        <p:txBody>
          <a:bodyPr wrap="square" rtlCol="0">
            <a:spAutoFit/>
          </a:bodyPr>
          <a:lstStyle/>
          <a:p>
            <a:pPr algn="ctr"/>
            <a:r>
              <a:rPr lang="en-US" sz="1800" b="1" dirty="0"/>
              <a:t>Mutation-type p53 staining</a:t>
            </a:r>
          </a:p>
        </p:txBody>
      </p:sp>
      <p:sp>
        <p:nvSpPr>
          <p:cNvPr id="9" name="TextBox 8">
            <a:extLst>
              <a:ext uri="{FF2B5EF4-FFF2-40B4-BE49-F238E27FC236}">
                <a16:creationId xmlns:a16="http://schemas.microsoft.com/office/drawing/2014/main" id="{0CB386EE-948C-6ACB-B42D-24BEA8C28E41}"/>
              </a:ext>
            </a:extLst>
          </p:cNvPr>
          <p:cNvSpPr txBox="1"/>
          <p:nvPr/>
        </p:nvSpPr>
        <p:spPr>
          <a:xfrm>
            <a:off x="194124" y="3868163"/>
            <a:ext cx="6234218" cy="646331"/>
          </a:xfrm>
          <a:prstGeom prst="rect">
            <a:avLst/>
          </a:prstGeom>
          <a:solidFill>
            <a:schemeClr val="bg1"/>
          </a:solidFill>
          <a:ln>
            <a:solidFill>
              <a:schemeClr val="tx1"/>
            </a:solidFill>
          </a:ln>
        </p:spPr>
        <p:txBody>
          <a:bodyPr wrap="square" rtlCol="0">
            <a:spAutoFit/>
          </a:bodyPr>
          <a:lstStyle/>
          <a:p>
            <a:pPr algn="ctr"/>
            <a:r>
              <a:rPr lang="en-US" sz="1800" b="1" dirty="0"/>
              <a:t>POLE mutated endometrioid carcinoma simulating serous carcinoma</a:t>
            </a:r>
          </a:p>
        </p:txBody>
      </p:sp>
    </p:spTree>
    <p:extLst>
      <p:ext uri="{BB962C8B-B14F-4D97-AF65-F5344CB8AC3E}">
        <p14:creationId xmlns:p14="http://schemas.microsoft.com/office/powerpoint/2010/main" val="18776491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40190" y="664668"/>
            <a:ext cx="8491445" cy="3246971"/>
          </a:xfrm>
        </p:spPr>
        <p:txBody>
          <a:bodyPr/>
          <a:lstStyle/>
          <a:p>
            <a:pPr marL="0" indent="0">
              <a:spcBef>
                <a:spcPts val="500"/>
              </a:spcBef>
              <a:spcAft>
                <a:spcPts val="0"/>
              </a:spcAft>
              <a:buNone/>
            </a:pPr>
            <a:r>
              <a:rPr lang="en-US" sz="2100" dirty="0">
                <a:solidFill>
                  <a:srgbClr val="002E51"/>
                </a:solidFill>
              </a:rPr>
              <a:t>65 year old female presents with PMB. </a:t>
            </a:r>
            <a:endParaRPr lang="en-US" sz="2100" dirty="0">
              <a:solidFill>
                <a:srgbClr val="000000"/>
              </a:solidFill>
            </a:endParaRPr>
          </a:p>
          <a:p>
            <a:pPr marL="0" indent="0">
              <a:spcBef>
                <a:spcPts val="500"/>
              </a:spcBef>
              <a:spcAft>
                <a:spcPts val="0"/>
              </a:spcAft>
              <a:buNone/>
            </a:pPr>
            <a:r>
              <a:rPr lang="en-US" sz="2100" b="1" dirty="0">
                <a:solidFill>
                  <a:srgbClr val="002E51"/>
                </a:solidFill>
              </a:rPr>
              <a:t>Endometrial biopsy : </a:t>
            </a:r>
            <a:r>
              <a:rPr lang="en-US" sz="2100" dirty="0">
                <a:solidFill>
                  <a:srgbClr val="002E51"/>
                </a:solidFill>
              </a:rPr>
              <a:t>serous endometrial cancer. </a:t>
            </a:r>
            <a:endParaRPr lang="en-US" sz="2100" dirty="0">
              <a:solidFill>
                <a:srgbClr val="000000"/>
              </a:solidFill>
            </a:endParaRPr>
          </a:p>
          <a:p>
            <a:pPr marL="0" indent="0">
              <a:spcBef>
                <a:spcPts val="500"/>
              </a:spcBef>
              <a:spcAft>
                <a:spcPts val="0"/>
              </a:spcAft>
              <a:buNone/>
            </a:pPr>
            <a:r>
              <a:rPr lang="en-US" sz="2100" b="1" dirty="0">
                <a:solidFill>
                  <a:srgbClr val="002E51"/>
                </a:solidFill>
              </a:rPr>
              <a:t>CT scan : </a:t>
            </a:r>
            <a:r>
              <a:rPr lang="en-US" sz="2100" dirty="0">
                <a:solidFill>
                  <a:srgbClr val="002E51"/>
                </a:solidFill>
              </a:rPr>
              <a:t>Enlarged pelvic lymph nodes bilaterally</a:t>
            </a:r>
            <a:endParaRPr lang="en-US" sz="2100" dirty="0"/>
          </a:p>
          <a:p>
            <a:pPr marL="0" indent="0">
              <a:spcBef>
                <a:spcPts val="500"/>
              </a:spcBef>
              <a:spcAft>
                <a:spcPts val="0"/>
              </a:spcAft>
              <a:buNone/>
            </a:pPr>
            <a:r>
              <a:rPr lang="en-US" sz="2100" b="1" dirty="0">
                <a:solidFill>
                  <a:srgbClr val="002E51"/>
                </a:solidFill>
              </a:rPr>
              <a:t>Surgery: </a:t>
            </a:r>
            <a:r>
              <a:rPr lang="en-US" sz="2100" dirty="0">
                <a:solidFill>
                  <a:srgbClr val="002E51"/>
                </a:solidFill>
              </a:rPr>
              <a:t>TAH, BSO, omentectomy, pelvic lymph node debulking</a:t>
            </a:r>
          </a:p>
          <a:p>
            <a:pPr marL="0" indent="0">
              <a:spcBef>
                <a:spcPts val="500"/>
              </a:spcBef>
              <a:spcAft>
                <a:spcPts val="0"/>
              </a:spcAft>
              <a:buNone/>
            </a:pPr>
            <a:r>
              <a:rPr lang="en-US" sz="2100" b="1" dirty="0">
                <a:solidFill>
                  <a:srgbClr val="002E51"/>
                </a:solidFill>
              </a:rPr>
              <a:t>Pathology: </a:t>
            </a:r>
            <a:r>
              <a:rPr lang="en-US" sz="2100" dirty="0">
                <a:solidFill>
                  <a:srgbClr val="002E51"/>
                </a:solidFill>
              </a:rPr>
              <a:t>Uterine serous carcinoma, 70% </a:t>
            </a:r>
            <a:r>
              <a:rPr lang="en-US" sz="2100" dirty="0" err="1">
                <a:solidFill>
                  <a:srgbClr val="002E51"/>
                </a:solidFill>
              </a:rPr>
              <a:t>myoinvasion</a:t>
            </a:r>
            <a:r>
              <a:rPr lang="en-US" sz="2100" dirty="0">
                <a:solidFill>
                  <a:srgbClr val="002E51"/>
                </a:solidFill>
              </a:rPr>
              <a:t>, positive bilateral pelvic lymph nodes, negative </a:t>
            </a:r>
            <a:r>
              <a:rPr lang="en-US" sz="2100" dirty="0" err="1">
                <a:solidFill>
                  <a:srgbClr val="002E51"/>
                </a:solidFill>
              </a:rPr>
              <a:t>omentum</a:t>
            </a:r>
            <a:r>
              <a:rPr lang="en-US" sz="2100" dirty="0">
                <a:solidFill>
                  <a:srgbClr val="002E51"/>
                </a:solidFill>
              </a:rPr>
              <a:t>, negative washings</a:t>
            </a:r>
          </a:p>
          <a:p>
            <a:pPr>
              <a:spcBef>
                <a:spcPts val="600"/>
              </a:spcBef>
              <a:spcAft>
                <a:spcPts val="0"/>
              </a:spcAft>
              <a:buFont typeface="Arial"/>
              <a:buChar char="•"/>
            </a:pPr>
            <a:r>
              <a:rPr lang="en-US" sz="2000" dirty="0">
                <a:solidFill>
                  <a:srgbClr val="002E51"/>
                </a:solidFill>
              </a:rPr>
              <a:t>Discuss Treatment Considerations  IIIC1 (2023 IC1ii) uterine serous cancer</a:t>
            </a:r>
          </a:p>
          <a:p>
            <a:pPr lvl="1">
              <a:spcBef>
                <a:spcPts val="600"/>
              </a:spcBef>
              <a:spcAft>
                <a:spcPts val="0"/>
              </a:spcAft>
              <a:buFont typeface="Arial"/>
              <a:buChar char="•"/>
            </a:pPr>
            <a:r>
              <a:rPr lang="en-US" sz="1900" dirty="0" err="1">
                <a:solidFill>
                  <a:srgbClr val="002E51"/>
                </a:solidFill>
              </a:rPr>
              <a:t>MMRd</a:t>
            </a:r>
            <a:r>
              <a:rPr lang="en-US" sz="1900" dirty="0">
                <a:solidFill>
                  <a:srgbClr val="002E51"/>
                </a:solidFill>
              </a:rPr>
              <a:t>, </a:t>
            </a:r>
            <a:r>
              <a:rPr lang="en-US" sz="1900" dirty="0" err="1">
                <a:solidFill>
                  <a:srgbClr val="002E51"/>
                </a:solidFill>
              </a:rPr>
              <a:t>MMRp</a:t>
            </a:r>
            <a:endParaRPr lang="en-US" dirty="0">
              <a:solidFill>
                <a:srgbClr val="000000"/>
              </a:solidFill>
              <a:cs typeface="Arial"/>
            </a:endParaRPr>
          </a:p>
          <a:p>
            <a:pPr lvl="1">
              <a:spcBef>
                <a:spcPts val="600"/>
              </a:spcBef>
              <a:spcAft>
                <a:spcPts val="0"/>
              </a:spcAft>
              <a:buFont typeface="Arial"/>
              <a:buChar char="•"/>
            </a:pPr>
            <a:r>
              <a:rPr lang="en-US" sz="1900" dirty="0">
                <a:solidFill>
                  <a:srgbClr val="002E51"/>
                </a:solidFill>
              </a:rPr>
              <a:t>Her2 positive 2+ </a:t>
            </a:r>
            <a:endParaRPr lang="en-US" dirty="0">
              <a:cs typeface="Arial"/>
            </a:endParaRPr>
          </a:p>
        </p:txBody>
      </p:sp>
      <p:sp>
        <p:nvSpPr>
          <p:cNvPr id="4" name="Title 3"/>
          <p:cNvSpPr>
            <a:spLocks noGrp="1"/>
          </p:cNvSpPr>
          <p:nvPr>
            <p:ph type="title"/>
          </p:nvPr>
        </p:nvSpPr>
        <p:spPr/>
        <p:txBody>
          <a:bodyPr lIns="91440" tIns="45720" rIns="91440" bIns="45720" anchor="t"/>
          <a:lstStyle/>
          <a:p>
            <a:r>
              <a:rPr lang="en-US" b="1" dirty="0">
                <a:solidFill>
                  <a:srgbClr val="002E51"/>
                </a:solidFill>
              </a:rPr>
              <a:t>Advanced Endometrial cancer </a:t>
            </a:r>
          </a:p>
        </p:txBody>
      </p:sp>
    </p:spTree>
    <p:extLst>
      <p:ext uri="{BB962C8B-B14F-4D97-AF65-F5344CB8AC3E}">
        <p14:creationId xmlns:p14="http://schemas.microsoft.com/office/powerpoint/2010/main" val="28061832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white surface">
            <a:extLst>
              <a:ext uri="{FF2B5EF4-FFF2-40B4-BE49-F238E27FC236}">
                <a16:creationId xmlns:a16="http://schemas.microsoft.com/office/drawing/2014/main" id="{1BBC7FDD-7153-F86D-3AFF-3E2C9825192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209" r="10526" b="-4"/>
          <a:stretch/>
        </p:blipFill>
        <p:spPr>
          <a:xfrm>
            <a:off x="1945342" y="127465"/>
            <a:ext cx="5528982" cy="4261002"/>
          </a:xfrm>
          <a:prstGeom prst="rect">
            <a:avLst/>
          </a:prstGeom>
          <a:noFill/>
        </p:spPr>
      </p:pic>
      <p:sp>
        <p:nvSpPr>
          <p:cNvPr id="6" name="TextBox 5">
            <a:extLst>
              <a:ext uri="{FF2B5EF4-FFF2-40B4-BE49-F238E27FC236}">
                <a16:creationId xmlns:a16="http://schemas.microsoft.com/office/drawing/2014/main" id="{BDC194D8-F3AC-0641-20FC-503D593BC564}"/>
              </a:ext>
            </a:extLst>
          </p:cNvPr>
          <p:cNvSpPr txBox="1"/>
          <p:nvPr/>
        </p:nvSpPr>
        <p:spPr>
          <a:xfrm>
            <a:off x="370823" y="3926535"/>
            <a:ext cx="8921032" cy="338554"/>
          </a:xfrm>
          <a:prstGeom prst="rect">
            <a:avLst/>
          </a:prstGeom>
          <a:solidFill>
            <a:schemeClr val="bg1"/>
          </a:solidFill>
          <a:ln>
            <a:solidFill>
              <a:schemeClr val="tx1"/>
            </a:solidFill>
          </a:ln>
        </p:spPr>
        <p:txBody>
          <a:bodyPr wrap="none" rtlCol="0">
            <a:spAutoFit/>
          </a:bodyPr>
          <a:lstStyle/>
          <a:p>
            <a:r>
              <a:rPr lang="en-US" sz="1600" b="1" dirty="0"/>
              <a:t>3+ (positive) Her2 expression in an endometrial serous carcinoma metastatic to </a:t>
            </a:r>
            <a:r>
              <a:rPr lang="en-US" sz="1600" b="1" dirty="0" err="1"/>
              <a:t>omentum</a:t>
            </a:r>
            <a:endParaRPr lang="en-US" sz="1600" b="1" dirty="0"/>
          </a:p>
        </p:txBody>
      </p:sp>
    </p:spTree>
    <p:extLst>
      <p:ext uri="{BB962C8B-B14F-4D97-AF65-F5344CB8AC3E}">
        <p14:creationId xmlns:p14="http://schemas.microsoft.com/office/powerpoint/2010/main" val="1112329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57300"/>
            <a:ext cx="8604354" cy="3337476"/>
          </a:xfrm>
        </p:spPr>
        <p:txBody>
          <a:bodyPr/>
          <a:lstStyle/>
          <a:p>
            <a:pPr algn="l"/>
            <a:r>
              <a:rPr lang="en-US" u="sng" dirty="0">
                <a:solidFill>
                  <a:srgbClr val="002E51"/>
                </a:solidFill>
              </a:rPr>
              <a:t>Background:</a:t>
            </a: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SOLO-1</a:t>
            </a:r>
          </a:p>
        </p:txBody>
      </p:sp>
      <p:pic>
        <p:nvPicPr>
          <p:cNvPr id="3" name="Picture 2">
            <a:extLst>
              <a:ext uri="{FF2B5EF4-FFF2-40B4-BE49-F238E27FC236}">
                <a16:creationId xmlns:a16="http://schemas.microsoft.com/office/drawing/2014/main" id="{0FAEBB50-6CDA-E433-9E06-1572BB5562D3}"/>
              </a:ext>
            </a:extLst>
          </p:cNvPr>
          <p:cNvPicPr>
            <a:picLocks noChangeAspect="1"/>
          </p:cNvPicPr>
          <p:nvPr/>
        </p:nvPicPr>
        <p:blipFill>
          <a:blip r:embed="rId3"/>
          <a:stretch>
            <a:fillRect/>
          </a:stretch>
        </p:blipFill>
        <p:spPr>
          <a:xfrm>
            <a:off x="2298855" y="623112"/>
            <a:ext cx="4804472" cy="4397686"/>
          </a:xfrm>
          <a:prstGeom prst="rect">
            <a:avLst/>
          </a:prstGeom>
        </p:spPr>
      </p:pic>
      <p:sp>
        <p:nvSpPr>
          <p:cNvPr id="5" name="TextBox 4">
            <a:extLst>
              <a:ext uri="{FF2B5EF4-FFF2-40B4-BE49-F238E27FC236}">
                <a16:creationId xmlns:a16="http://schemas.microsoft.com/office/drawing/2014/main" id="{AAF6CC8A-54B3-422B-CC38-2BD981136670}"/>
              </a:ext>
            </a:extLst>
          </p:cNvPr>
          <p:cNvSpPr txBox="1"/>
          <p:nvPr/>
        </p:nvSpPr>
        <p:spPr>
          <a:xfrm>
            <a:off x="-23399" y="3987697"/>
            <a:ext cx="2197887" cy="461665"/>
          </a:xfrm>
          <a:prstGeom prst="rect">
            <a:avLst/>
          </a:prstGeom>
          <a:noFill/>
        </p:spPr>
        <p:txBody>
          <a:bodyPr wrap="square" rtlCol="0">
            <a:spAutoFit/>
          </a:bodyPr>
          <a:lstStyle/>
          <a:p>
            <a:r>
              <a:rPr lang="en-US" sz="1200" dirty="0"/>
              <a:t>Zhang. Biomedicine and Pharmacotherapy. 2020</a:t>
            </a:r>
          </a:p>
        </p:txBody>
      </p:sp>
    </p:spTree>
    <p:extLst>
      <p:ext uri="{BB962C8B-B14F-4D97-AF65-F5344CB8AC3E}">
        <p14:creationId xmlns:p14="http://schemas.microsoft.com/office/powerpoint/2010/main" val="190282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57300"/>
            <a:ext cx="8604354" cy="3337476"/>
          </a:xfrm>
        </p:spPr>
        <p:txBody>
          <a:bodyPr/>
          <a:lstStyle/>
          <a:p>
            <a:pPr algn="l"/>
            <a:r>
              <a:rPr lang="en-US" u="sng" dirty="0">
                <a:solidFill>
                  <a:srgbClr val="002E51"/>
                </a:solidFill>
              </a:rPr>
              <a:t>Methods:</a:t>
            </a:r>
          </a:p>
          <a:p>
            <a:pPr marL="342900" indent="-342900" algn="l">
              <a:buFont typeface="Arial" panose="020B0604020202020204" pitchFamily="34" charset="0"/>
              <a:buChar char="•"/>
            </a:pPr>
            <a:r>
              <a:rPr lang="en-US" dirty="0">
                <a:solidFill>
                  <a:srgbClr val="002E51"/>
                </a:solidFill>
              </a:rPr>
              <a:t>Stage III or IV HGS or endometrioid ovarian cancer</a:t>
            </a:r>
          </a:p>
          <a:p>
            <a:pPr marL="800100" lvl="1" indent="-342900" algn="l">
              <a:buFont typeface="Arial" panose="020B0604020202020204" pitchFamily="34" charset="0"/>
              <a:buChar char="•"/>
            </a:pPr>
            <a:r>
              <a:rPr lang="en-US" dirty="0">
                <a:solidFill>
                  <a:srgbClr val="002E51"/>
                </a:solidFill>
              </a:rPr>
              <a:t>PDS or IDS or biopsy</a:t>
            </a:r>
          </a:p>
          <a:p>
            <a:pPr marL="342900" indent="-342900" algn="l">
              <a:buFont typeface="Arial" panose="020B0604020202020204" pitchFamily="34" charset="0"/>
              <a:buChar char="•"/>
            </a:pPr>
            <a:r>
              <a:rPr lang="en-US" dirty="0">
                <a:solidFill>
                  <a:srgbClr val="002E51"/>
                </a:solidFill>
              </a:rPr>
              <a:t>Myriad “</a:t>
            </a:r>
            <a:r>
              <a:rPr lang="en-US" dirty="0" err="1">
                <a:solidFill>
                  <a:srgbClr val="002E51"/>
                </a:solidFill>
              </a:rPr>
              <a:t>BRACAnalysis</a:t>
            </a:r>
            <a:r>
              <a:rPr lang="en-US" dirty="0">
                <a:solidFill>
                  <a:srgbClr val="002E51"/>
                </a:solidFill>
              </a:rPr>
              <a:t>” (or BGI in China) or somatic tumor testing</a:t>
            </a:r>
          </a:p>
          <a:p>
            <a:pPr marL="342900" indent="-342900" algn="l">
              <a:buFont typeface="Arial" panose="020B0604020202020204" pitchFamily="34" charset="0"/>
              <a:buChar char="•"/>
            </a:pPr>
            <a:r>
              <a:rPr lang="en-US" dirty="0">
                <a:solidFill>
                  <a:srgbClr val="002E51"/>
                </a:solidFill>
              </a:rPr>
              <a:t>CR or PR to platinum-based chemotherapy (no Bevacizumab)</a:t>
            </a:r>
          </a:p>
          <a:p>
            <a:pPr marL="342900" indent="-342900" algn="l">
              <a:buFont typeface="Arial" panose="020B0604020202020204" pitchFamily="34" charset="0"/>
              <a:buChar char="•"/>
            </a:pPr>
            <a:r>
              <a:rPr lang="en-US" dirty="0">
                <a:solidFill>
                  <a:srgbClr val="002E51"/>
                </a:solidFill>
              </a:rPr>
              <a:t>Olaparib 300 mg BID or placebo for 2 years (longer if active disease) in 2:1 ratio</a:t>
            </a:r>
          </a:p>
          <a:p>
            <a:pPr marL="1257300" lvl="2"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SOLO-1</a:t>
            </a:r>
          </a:p>
        </p:txBody>
      </p:sp>
    </p:spTree>
    <p:extLst>
      <p:ext uri="{BB962C8B-B14F-4D97-AF65-F5344CB8AC3E}">
        <p14:creationId xmlns:p14="http://schemas.microsoft.com/office/powerpoint/2010/main" val="229915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57300"/>
            <a:ext cx="8604354" cy="3337476"/>
          </a:xfrm>
        </p:spPr>
        <p:txBody>
          <a:bodyPr/>
          <a:lstStyle/>
          <a:p>
            <a:pPr algn="l"/>
            <a:r>
              <a:rPr lang="en-US" u="sng" dirty="0">
                <a:solidFill>
                  <a:srgbClr val="002E51"/>
                </a:solidFill>
              </a:rPr>
              <a:t>Methods:</a:t>
            </a:r>
          </a:p>
          <a:p>
            <a:pPr marL="342900" indent="-342900" algn="l">
              <a:buFont typeface="Arial" panose="020B0604020202020204" pitchFamily="34" charset="0"/>
              <a:buChar char="•"/>
            </a:pPr>
            <a:r>
              <a:rPr lang="en-US" dirty="0">
                <a:solidFill>
                  <a:srgbClr val="002E51"/>
                </a:solidFill>
              </a:rPr>
              <a:t>Randomized, phase 3 trial, stratified by response to platinum-based chemotherapy</a:t>
            </a:r>
          </a:p>
          <a:p>
            <a:pPr marL="342900" indent="-342900" algn="l">
              <a:buFont typeface="Arial" panose="020B0604020202020204" pitchFamily="34" charset="0"/>
              <a:buChar char="•"/>
            </a:pPr>
            <a:r>
              <a:rPr lang="en-US" dirty="0">
                <a:solidFill>
                  <a:srgbClr val="002E51"/>
                </a:solidFill>
              </a:rPr>
              <a:t>Primary End Point: PFS</a:t>
            </a:r>
          </a:p>
          <a:p>
            <a:pPr marL="342900" indent="-342900" algn="l">
              <a:buFont typeface="Arial" panose="020B0604020202020204" pitchFamily="34" charset="0"/>
              <a:buChar char="•"/>
            </a:pPr>
            <a:r>
              <a:rPr lang="en-US" dirty="0">
                <a:solidFill>
                  <a:srgbClr val="002E51"/>
                </a:solidFill>
              </a:rPr>
              <a:t>Secondary End Points:</a:t>
            </a:r>
          </a:p>
          <a:p>
            <a:pPr marL="800100" lvl="1" indent="-342900" algn="l">
              <a:buFont typeface="Arial" panose="020B0604020202020204" pitchFamily="34" charset="0"/>
              <a:buChar char="•"/>
            </a:pPr>
            <a:r>
              <a:rPr lang="en-US" dirty="0">
                <a:solidFill>
                  <a:srgbClr val="002E51"/>
                </a:solidFill>
              </a:rPr>
              <a:t>Second PFS, OS, Time to first subsequent therapy (TFST), TSST</a:t>
            </a:r>
          </a:p>
          <a:p>
            <a:pPr marL="800100" lvl="1" indent="-342900" algn="l">
              <a:buFont typeface="Arial" panose="020B0604020202020204" pitchFamily="34" charset="0"/>
              <a:buChar char="•"/>
            </a:pPr>
            <a:r>
              <a:rPr lang="en-US" dirty="0">
                <a:solidFill>
                  <a:srgbClr val="002E51"/>
                </a:solidFill>
              </a:rPr>
              <a:t>Quality of life</a:t>
            </a:r>
          </a:p>
        </p:txBody>
      </p:sp>
      <p:sp>
        <p:nvSpPr>
          <p:cNvPr id="4" name="Title 3"/>
          <p:cNvSpPr>
            <a:spLocks noGrp="1"/>
          </p:cNvSpPr>
          <p:nvPr>
            <p:ph type="title"/>
          </p:nvPr>
        </p:nvSpPr>
        <p:spPr>
          <a:xfrm>
            <a:off x="0" y="127465"/>
            <a:ext cx="9144000" cy="807256"/>
          </a:xfrm>
        </p:spPr>
        <p:txBody>
          <a:bodyPr/>
          <a:lstStyle/>
          <a:p>
            <a:r>
              <a:rPr lang="en-US" b="1" dirty="0"/>
              <a:t>SOLO-1</a:t>
            </a:r>
          </a:p>
        </p:txBody>
      </p:sp>
    </p:spTree>
    <p:extLst>
      <p:ext uri="{BB962C8B-B14F-4D97-AF65-F5344CB8AC3E}">
        <p14:creationId xmlns:p14="http://schemas.microsoft.com/office/powerpoint/2010/main" val="6556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57300"/>
            <a:ext cx="8604354" cy="3337476"/>
          </a:xfrm>
        </p:spPr>
        <p:txBody>
          <a:bodyPr/>
          <a:lstStyle/>
          <a:p>
            <a:pPr algn="l"/>
            <a:r>
              <a:rPr lang="en-US" u="sng" dirty="0">
                <a:solidFill>
                  <a:srgbClr val="002E51"/>
                </a:solidFill>
              </a:rPr>
              <a:t>Results:</a:t>
            </a:r>
          </a:p>
          <a:p>
            <a:pPr marL="342900" indent="-342900" algn="l">
              <a:buFont typeface="Arial" panose="020B0604020202020204" pitchFamily="34" charset="0"/>
              <a:buChar char="•"/>
            </a:pPr>
            <a:r>
              <a:rPr lang="en-US" dirty="0">
                <a:solidFill>
                  <a:srgbClr val="002E51"/>
                </a:solidFill>
              </a:rPr>
              <a:t>391 patients randomized</a:t>
            </a:r>
          </a:p>
          <a:p>
            <a:pPr marL="342900" indent="-342900" algn="l">
              <a:buFont typeface="Arial" panose="020B0604020202020204" pitchFamily="34" charset="0"/>
              <a:buChar char="•"/>
            </a:pPr>
            <a:r>
              <a:rPr lang="en-US" dirty="0">
                <a:solidFill>
                  <a:srgbClr val="002E51"/>
                </a:solidFill>
              </a:rPr>
              <a:t>82% CR to platinum-based chemotherapy</a:t>
            </a:r>
          </a:p>
          <a:p>
            <a:pPr marL="342900" indent="-342900" algn="l">
              <a:buFont typeface="Arial" panose="020B0604020202020204" pitchFamily="34" charset="0"/>
              <a:buChar char="•"/>
            </a:pPr>
            <a:r>
              <a:rPr lang="en-US" dirty="0">
                <a:solidFill>
                  <a:srgbClr val="002E51"/>
                </a:solidFill>
              </a:rPr>
              <a:t>85% Stage III</a:t>
            </a:r>
          </a:p>
          <a:p>
            <a:pPr marL="342900" indent="-342900" algn="l">
              <a:buFont typeface="Arial" panose="020B0604020202020204" pitchFamily="34" charset="0"/>
              <a:buChar char="•"/>
            </a:pPr>
            <a:r>
              <a:rPr lang="en-US" dirty="0">
                <a:solidFill>
                  <a:srgbClr val="002E51"/>
                </a:solidFill>
              </a:rPr>
              <a:t>62% primary debulking surgery, 35% interval debulking</a:t>
            </a:r>
          </a:p>
          <a:p>
            <a:pPr marL="800100" lvl="1" indent="-342900" algn="l">
              <a:buFont typeface="Arial" panose="020B0604020202020204" pitchFamily="34" charset="0"/>
              <a:buChar char="•"/>
            </a:pPr>
            <a:r>
              <a:rPr lang="en-US" dirty="0">
                <a:solidFill>
                  <a:srgbClr val="002E51"/>
                </a:solidFill>
              </a:rPr>
              <a:t>76% R0 resection</a:t>
            </a:r>
          </a:p>
          <a:p>
            <a:pPr marL="342900" indent="-342900" algn="l">
              <a:buFont typeface="Arial" panose="020B0604020202020204" pitchFamily="34" charset="0"/>
              <a:buChar char="•"/>
            </a:pPr>
            <a:r>
              <a:rPr lang="en-US" dirty="0">
                <a:solidFill>
                  <a:srgbClr val="002E51"/>
                </a:solidFill>
              </a:rPr>
              <a:t>95% with normal CA-125 level</a:t>
            </a:r>
          </a:p>
        </p:txBody>
      </p:sp>
      <p:sp>
        <p:nvSpPr>
          <p:cNvPr id="4" name="Title 3"/>
          <p:cNvSpPr>
            <a:spLocks noGrp="1"/>
          </p:cNvSpPr>
          <p:nvPr>
            <p:ph type="title"/>
          </p:nvPr>
        </p:nvSpPr>
        <p:spPr>
          <a:xfrm>
            <a:off x="0" y="127465"/>
            <a:ext cx="9144000" cy="807256"/>
          </a:xfrm>
        </p:spPr>
        <p:txBody>
          <a:bodyPr/>
          <a:lstStyle/>
          <a:p>
            <a:r>
              <a:rPr lang="en-US" b="1" dirty="0"/>
              <a:t>SOLO-1</a:t>
            </a:r>
          </a:p>
        </p:txBody>
      </p:sp>
    </p:spTree>
    <p:extLst>
      <p:ext uri="{BB962C8B-B14F-4D97-AF65-F5344CB8AC3E}">
        <p14:creationId xmlns:p14="http://schemas.microsoft.com/office/powerpoint/2010/main" val="295201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4911" y="757300"/>
            <a:ext cx="3582649" cy="3337476"/>
          </a:xfrm>
        </p:spPr>
        <p:txBody>
          <a:bodyPr/>
          <a:lstStyle/>
          <a:p>
            <a:pPr algn="l"/>
            <a:r>
              <a:rPr lang="en-US" u="sng" dirty="0">
                <a:solidFill>
                  <a:srgbClr val="002E51"/>
                </a:solidFill>
              </a:rPr>
              <a:t>Results – Initial Efficacy:</a:t>
            </a:r>
          </a:p>
          <a:p>
            <a:pPr marL="342900" indent="-342900" algn="l">
              <a:buFont typeface="Arial" panose="020B0604020202020204" pitchFamily="34" charset="0"/>
              <a:buChar char="•"/>
            </a:pPr>
            <a:r>
              <a:rPr lang="en-US" sz="2000" dirty="0">
                <a:solidFill>
                  <a:srgbClr val="002E51"/>
                </a:solidFill>
              </a:rPr>
              <a:t>Data maturity 51%, Median follow-up 41 months</a:t>
            </a:r>
          </a:p>
          <a:p>
            <a:pPr marL="342900" indent="-342900" algn="l">
              <a:buFont typeface="Arial" panose="020B0604020202020204" pitchFamily="34" charset="0"/>
              <a:buChar char="•"/>
            </a:pPr>
            <a:endParaRPr lang="en-US" sz="2000" dirty="0">
              <a:solidFill>
                <a:srgbClr val="002E51"/>
              </a:solidFill>
            </a:endParaRPr>
          </a:p>
          <a:p>
            <a:pPr marL="342900" indent="-342900" algn="l">
              <a:buFont typeface="Arial" panose="020B0604020202020204" pitchFamily="34" charset="0"/>
              <a:buChar char="•"/>
            </a:pPr>
            <a:r>
              <a:rPr lang="en-US" sz="2000" dirty="0">
                <a:solidFill>
                  <a:srgbClr val="002E51"/>
                </a:solidFill>
              </a:rPr>
              <a:t>3 year PFS 69% Olaparib vs 35% placebo</a:t>
            </a:r>
          </a:p>
          <a:p>
            <a:pPr marL="342900" indent="-342900" algn="l">
              <a:buFont typeface="Arial" panose="020B0604020202020204" pitchFamily="34" charset="0"/>
              <a:buChar char="•"/>
            </a:pPr>
            <a:endParaRPr lang="en-US" sz="2000" dirty="0">
              <a:solidFill>
                <a:srgbClr val="002E51"/>
              </a:solidFill>
            </a:endParaRPr>
          </a:p>
          <a:p>
            <a:pPr marL="342900" indent="-342900" algn="l">
              <a:buFont typeface="Arial" panose="020B0604020202020204" pitchFamily="34" charset="0"/>
              <a:buChar char="•"/>
            </a:pPr>
            <a:r>
              <a:rPr lang="en-US" sz="2000" dirty="0">
                <a:solidFill>
                  <a:srgbClr val="002E51"/>
                </a:solidFill>
              </a:rPr>
              <a:t>Median PFS NR Olaparib vs 13.8 </a:t>
            </a:r>
            <a:r>
              <a:rPr lang="en-US" sz="2000" dirty="0" err="1">
                <a:solidFill>
                  <a:srgbClr val="002E51"/>
                </a:solidFill>
              </a:rPr>
              <a:t>mo</a:t>
            </a:r>
            <a:r>
              <a:rPr lang="en-US" sz="2000" dirty="0">
                <a:solidFill>
                  <a:srgbClr val="002E51"/>
                </a:solidFill>
              </a:rPr>
              <a:t> placebo</a:t>
            </a:r>
          </a:p>
        </p:txBody>
      </p:sp>
      <p:sp>
        <p:nvSpPr>
          <p:cNvPr id="4" name="Title 3"/>
          <p:cNvSpPr>
            <a:spLocks noGrp="1"/>
          </p:cNvSpPr>
          <p:nvPr>
            <p:ph type="title"/>
          </p:nvPr>
        </p:nvSpPr>
        <p:spPr>
          <a:xfrm>
            <a:off x="0" y="127465"/>
            <a:ext cx="9144000" cy="807256"/>
          </a:xfrm>
        </p:spPr>
        <p:txBody>
          <a:bodyPr/>
          <a:lstStyle/>
          <a:p>
            <a:r>
              <a:rPr lang="en-US" b="1" dirty="0"/>
              <a:t>SOLO-1</a:t>
            </a:r>
          </a:p>
        </p:txBody>
      </p:sp>
      <p:pic>
        <p:nvPicPr>
          <p:cNvPr id="3" name="Picture 2">
            <a:extLst>
              <a:ext uri="{FF2B5EF4-FFF2-40B4-BE49-F238E27FC236}">
                <a16:creationId xmlns:a16="http://schemas.microsoft.com/office/drawing/2014/main" id="{D78E0055-1B6E-BE44-8560-D4674CDCD578}"/>
              </a:ext>
            </a:extLst>
          </p:cNvPr>
          <p:cNvPicPr>
            <a:picLocks noChangeAspect="1"/>
          </p:cNvPicPr>
          <p:nvPr/>
        </p:nvPicPr>
        <p:blipFill>
          <a:blip r:embed="rId3"/>
          <a:stretch>
            <a:fillRect/>
          </a:stretch>
        </p:blipFill>
        <p:spPr>
          <a:xfrm>
            <a:off x="3550277" y="1244642"/>
            <a:ext cx="5458812" cy="3146321"/>
          </a:xfrm>
          <a:prstGeom prst="rect">
            <a:avLst/>
          </a:prstGeom>
        </p:spPr>
      </p:pic>
    </p:spTree>
    <p:extLst>
      <p:ext uri="{BB962C8B-B14F-4D97-AF65-F5344CB8AC3E}">
        <p14:creationId xmlns:p14="http://schemas.microsoft.com/office/powerpoint/2010/main" val="402689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57300"/>
            <a:ext cx="8604354" cy="3337476"/>
          </a:xfrm>
        </p:spPr>
        <p:txBody>
          <a:bodyPr/>
          <a:lstStyle/>
          <a:p>
            <a:pPr algn="l"/>
            <a:r>
              <a:rPr lang="en-US" u="sng" dirty="0">
                <a:solidFill>
                  <a:srgbClr val="002E51"/>
                </a:solidFill>
              </a:rPr>
              <a:t>Results – Initial Efficacy:</a:t>
            </a:r>
          </a:p>
          <a:p>
            <a:pPr marL="1257300" lvl="2"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SOLO-1</a:t>
            </a:r>
          </a:p>
        </p:txBody>
      </p:sp>
      <p:pic>
        <p:nvPicPr>
          <p:cNvPr id="5" name="Picture 4">
            <a:extLst>
              <a:ext uri="{FF2B5EF4-FFF2-40B4-BE49-F238E27FC236}">
                <a16:creationId xmlns:a16="http://schemas.microsoft.com/office/drawing/2014/main" id="{E4E29A44-0C85-76EF-28FF-AF69B01A3A66}"/>
              </a:ext>
            </a:extLst>
          </p:cNvPr>
          <p:cNvPicPr>
            <a:picLocks noChangeAspect="1"/>
          </p:cNvPicPr>
          <p:nvPr/>
        </p:nvPicPr>
        <p:blipFill>
          <a:blip r:embed="rId3"/>
          <a:stretch>
            <a:fillRect/>
          </a:stretch>
        </p:blipFill>
        <p:spPr>
          <a:xfrm>
            <a:off x="-140849" y="1349115"/>
            <a:ext cx="9284849" cy="2858209"/>
          </a:xfrm>
          <a:prstGeom prst="rect">
            <a:avLst/>
          </a:prstGeom>
        </p:spPr>
      </p:pic>
    </p:spTree>
    <p:extLst>
      <p:ext uri="{BB962C8B-B14F-4D97-AF65-F5344CB8AC3E}">
        <p14:creationId xmlns:p14="http://schemas.microsoft.com/office/powerpoint/2010/main" val="1100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57300"/>
            <a:ext cx="8604354" cy="3337476"/>
          </a:xfrm>
        </p:spPr>
        <p:txBody>
          <a:bodyPr/>
          <a:lstStyle/>
          <a:p>
            <a:pPr algn="l"/>
            <a:r>
              <a:rPr lang="en-US" u="sng" dirty="0">
                <a:solidFill>
                  <a:srgbClr val="002E51"/>
                </a:solidFill>
              </a:rPr>
              <a:t>Results - Safety:</a:t>
            </a:r>
          </a:p>
          <a:p>
            <a:pPr marL="342900" indent="-342900" algn="l">
              <a:buFont typeface="Arial" panose="020B0604020202020204" pitchFamily="34" charset="0"/>
              <a:buChar char="•"/>
            </a:pPr>
            <a:r>
              <a:rPr lang="en-US" dirty="0">
                <a:solidFill>
                  <a:srgbClr val="002E51"/>
                </a:solidFill>
              </a:rPr>
              <a:t>Most common serious AE: Anemia in 7% Olaparib group vs 0% placebo</a:t>
            </a:r>
          </a:p>
          <a:p>
            <a:pPr marL="342900" indent="-342900" algn="l">
              <a:buFont typeface="Arial" panose="020B0604020202020204" pitchFamily="34" charset="0"/>
              <a:buChar char="•"/>
            </a:pPr>
            <a:r>
              <a:rPr lang="en-US" dirty="0">
                <a:solidFill>
                  <a:srgbClr val="002E51"/>
                </a:solidFill>
              </a:rPr>
              <a:t>AML 1% Olaparib group vs 0% placebo group</a:t>
            </a:r>
          </a:p>
          <a:p>
            <a:pPr marL="342900" indent="-342900" algn="l">
              <a:buFont typeface="Arial" panose="020B0604020202020204" pitchFamily="34" charset="0"/>
              <a:buChar char="•"/>
            </a:pPr>
            <a:r>
              <a:rPr lang="en-US" dirty="0">
                <a:solidFill>
                  <a:srgbClr val="002E51"/>
                </a:solidFill>
              </a:rPr>
              <a:t>New primary cancer in 2% Olaparib group vs 2% placebo group</a:t>
            </a:r>
          </a:p>
          <a:p>
            <a:pPr marL="342900" indent="-342900" algn="l">
              <a:buFont typeface="Arial" panose="020B0604020202020204" pitchFamily="34" charset="0"/>
              <a:buChar char="•"/>
            </a:pPr>
            <a:r>
              <a:rPr lang="en-US" dirty="0">
                <a:solidFill>
                  <a:srgbClr val="002E51"/>
                </a:solidFill>
              </a:rPr>
              <a:t>Pneumonitis in 2% vs. 0%</a:t>
            </a:r>
          </a:p>
        </p:txBody>
      </p:sp>
      <p:sp>
        <p:nvSpPr>
          <p:cNvPr id="4" name="Title 3"/>
          <p:cNvSpPr>
            <a:spLocks noGrp="1"/>
          </p:cNvSpPr>
          <p:nvPr>
            <p:ph type="title"/>
          </p:nvPr>
        </p:nvSpPr>
        <p:spPr>
          <a:xfrm>
            <a:off x="0" y="127465"/>
            <a:ext cx="9144000" cy="807256"/>
          </a:xfrm>
        </p:spPr>
        <p:txBody>
          <a:bodyPr/>
          <a:lstStyle/>
          <a:p>
            <a:r>
              <a:rPr lang="en-US" b="1" dirty="0"/>
              <a:t>SOLO-1</a:t>
            </a:r>
          </a:p>
        </p:txBody>
      </p:sp>
    </p:spTree>
    <p:extLst>
      <p:ext uri="{BB962C8B-B14F-4D97-AF65-F5344CB8AC3E}">
        <p14:creationId xmlns:p14="http://schemas.microsoft.com/office/powerpoint/2010/main" val="302278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
          <p:cNvSpPr txBox="1">
            <a:spLocks noGrp="1"/>
          </p:cNvSpPr>
          <p:nvPr>
            <p:ph type="subTitle" idx="1"/>
          </p:nvPr>
        </p:nvSpPr>
        <p:spPr>
          <a:xfrm>
            <a:off x="0" y="1798064"/>
            <a:ext cx="9144000" cy="2204975"/>
          </a:xfrm>
          <a:prstGeom prst="rect">
            <a:avLst/>
          </a:prstGeom>
          <a:noFill/>
          <a:ln>
            <a:noFill/>
          </a:ln>
        </p:spPr>
        <p:txBody>
          <a:bodyPr spcFirstLastPara="1" wrap="square" lIns="91425" tIns="45700" rIns="91425" bIns="45700" anchor="t" anchorCtr="0">
            <a:noAutofit/>
          </a:bodyPr>
          <a:lstStyle/>
          <a:p>
            <a:pPr marL="0" lvl="0" indent="0" algn="ctr" rtl="0">
              <a:spcBef>
                <a:spcPts val="480"/>
              </a:spcBef>
              <a:spcAft>
                <a:spcPts val="0"/>
              </a:spcAft>
              <a:buClr>
                <a:srgbClr val="002E51"/>
              </a:buClr>
              <a:buSzPts val="2400"/>
              <a:buFont typeface="Arial"/>
              <a:buNone/>
            </a:pPr>
            <a:r>
              <a:rPr lang="en-US" b="1">
                <a:solidFill>
                  <a:srgbClr val="002E51"/>
                </a:solidFill>
              </a:rPr>
              <a:t>Noelle Stango</a:t>
            </a:r>
            <a:endParaRPr b="1">
              <a:solidFill>
                <a:srgbClr val="002E51"/>
              </a:solidFill>
            </a:endParaRPr>
          </a:p>
          <a:p>
            <a:pPr marL="0" lvl="0" indent="0" algn="ctr" rtl="0">
              <a:spcBef>
                <a:spcPts val="480"/>
              </a:spcBef>
              <a:spcAft>
                <a:spcPts val="0"/>
              </a:spcAft>
              <a:buClr>
                <a:srgbClr val="002E51"/>
              </a:buClr>
              <a:buSzPts val="2400"/>
              <a:buFont typeface="Arial"/>
              <a:buNone/>
            </a:pPr>
            <a:r>
              <a:rPr lang="en-US">
                <a:solidFill>
                  <a:srgbClr val="002E51"/>
                </a:solidFill>
              </a:rPr>
              <a:t>Manager, Strategic Alliance Partnerships</a:t>
            </a:r>
            <a:endParaRPr>
              <a:solidFill>
                <a:srgbClr val="002E51"/>
              </a:solidFill>
            </a:endParaRPr>
          </a:p>
          <a:p>
            <a:pPr marL="0" lvl="0" indent="0" algn="ctr" rtl="0">
              <a:spcBef>
                <a:spcPts val="480"/>
              </a:spcBef>
              <a:spcAft>
                <a:spcPts val="0"/>
              </a:spcAft>
              <a:buClr>
                <a:srgbClr val="002E51"/>
              </a:buClr>
              <a:buSzPts val="2400"/>
              <a:buFont typeface="Arial"/>
              <a:buNone/>
            </a:pPr>
            <a:r>
              <a:rPr lang="en-US">
                <a:solidFill>
                  <a:srgbClr val="002E51"/>
                </a:solidFill>
              </a:rPr>
              <a:t>  </a:t>
            </a:r>
            <a:r>
              <a:rPr lang="en-US">
                <a:solidFill>
                  <a:srgbClr val="002060"/>
                </a:solidFill>
                <a:latin typeface="Arial"/>
                <a:ea typeface="Arial"/>
                <a:cs typeface="Arial"/>
                <a:sym typeface="Arial"/>
              </a:rPr>
              <a:t>MJH Life Sciences™</a:t>
            </a:r>
            <a:endParaRPr/>
          </a:p>
        </p:txBody>
      </p:sp>
      <p:sp>
        <p:nvSpPr>
          <p:cNvPr id="399" name="Google Shape;399;p2"/>
          <p:cNvSpPr txBox="1">
            <a:spLocks noGrp="1"/>
          </p:cNvSpPr>
          <p:nvPr>
            <p:ph type="title"/>
          </p:nvPr>
        </p:nvSpPr>
        <p:spPr>
          <a:xfrm>
            <a:off x="0" y="127465"/>
            <a:ext cx="9144000" cy="78693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solidFill>
                  <a:srgbClr val="002E51"/>
                </a:solidFill>
              </a:rPr>
              <a:t>Welcome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934721"/>
            <a:ext cx="4302177" cy="3337476"/>
          </a:xfrm>
        </p:spPr>
        <p:txBody>
          <a:bodyPr/>
          <a:lstStyle/>
          <a:p>
            <a:pPr algn="l"/>
            <a:r>
              <a:rPr lang="en-US" u="sng" dirty="0">
                <a:solidFill>
                  <a:srgbClr val="002E51"/>
                </a:solidFill>
              </a:rPr>
              <a:t>Updated 2020 PFS Results:</a:t>
            </a:r>
          </a:p>
        </p:txBody>
      </p:sp>
      <p:sp>
        <p:nvSpPr>
          <p:cNvPr id="4" name="Title 3"/>
          <p:cNvSpPr>
            <a:spLocks noGrp="1"/>
          </p:cNvSpPr>
          <p:nvPr>
            <p:ph type="title"/>
          </p:nvPr>
        </p:nvSpPr>
        <p:spPr>
          <a:xfrm>
            <a:off x="0" y="127465"/>
            <a:ext cx="9144000" cy="807256"/>
          </a:xfrm>
        </p:spPr>
        <p:txBody>
          <a:bodyPr/>
          <a:lstStyle/>
          <a:p>
            <a:r>
              <a:rPr lang="en-US" b="1" dirty="0"/>
              <a:t>SOLO-1</a:t>
            </a:r>
          </a:p>
        </p:txBody>
      </p:sp>
      <p:pic>
        <p:nvPicPr>
          <p:cNvPr id="5" name="Picture 4">
            <a:extLst>
              <a:ext uri="{FF2B5EF4-FFF2-40B4-BE49-F238E27FC236}">
                <a16:creationId xmlns:a16="http://schemas.microsoft.com/office/drawing/2014/main" id="{8714FF8D-71EB-087C-7273-7E081BE6C565}"/>
              </a:ext>
            </a:extLst>
          </p:cNvPr>
          <p:cNvPicPr>
            <a:picLocks noChangeAspect="1"/>
          </p:cNvPicPr>
          <p:nvPr/>
        </p:nvPicPr>
        <p:blipFill>
          <a:blip r:embed="rId3"/>
          <a:stretch>
            <a:fillRect/>
          </a:stretch>
        </p:blipFill>
        <p:spPr>
          <a:xfrm>
            <a:off x="1704701" y="1380331"/>
            <a:ext cx="5734598" cy="3028383"/>
          </a:xfrm>
          <a:prstGeom prst="rect">
            <a:avLst/>
          </a:prstGeom>
        </p:spPr>
      </p:pic>
    </p:spTree>
    <p:extLst>
      <p:ext uri="{BB962C8B-B14F-4D97-AF65-F5344CB8AC3E}">
        <p14:creationId xmlns:p14="http://schemas.microsoft.com/office/powerpoint/2010/main" val="681400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834253"/>
            <a:ext cx="4572000" cy="3337476"/>
          </a:xfrm>
        </p:spPr>
        <p:txBody>
          <a:bodyPr/>
          <a:lstStyle/>
          <a:p>
            <a:pPr algn="l"/>
            <a:r>
              <a:rPr lang="en-US" u="sng" dirty="0">
                <a:solidFill>
                  <a:srgbClr val="002E51"/>
                </a:solidFill>
              </a:rPr>
              <a:t>Updated 7 year OS Results:</a:t>
            </a:r>
          </a:p>
          <a:p>
            <a:pPr marL="342900" indent="-342900" algn="l">
              <a:buFont typeface="Arial" panose="020B0604020202020204" pitchFamily="34" charset="0"/>
              <a:buChar char="•"/>
            </a:pPr>
            <a:r>
              <a:rPr lang="en-US" sz="2400" dirty="0">
                <a:solidFill>
                  <a:srgbClr val="002E51"/>
                </a:solidFill>
              </a:rPr>
              <a:t>Median follow up 88 </a:t>
            </a:r>
            <a:r>
              <a:rPr lang="en-US" sz="2400" dirty="0" err="1">
                <a:solidFill>
                  <a:srgbClr val="002E51"/>
                </a:solidFill>
              </a:rPr>
              <a:t>mo</a:t>
            </a:r>
            <a:endParaRPr lang="en-US" sz="2400" dirty="0">
              <a:solidFill>
                <a:srgbClr val="002E51"/>
              </a:solidFill>
            </a:endParaRPr>
          </a:p>
          <a:p>
            <a:pPr marL="342900" indent="-342900" algn="l">
              <a:buFont typeface="Arial" panose="020B0604020202020204" pitchFamily="34" charset="0"/>
              <a:buChar char="•"/>
            </a:pPr>
            <a:r>
              <a:rPr lang="en-US" sz="2400" dirty="0">
                <a:solidFill>
                  <a:srgbClr val="002E51"/>
                </a:solidFill>
              </a:rPr>
              <a:t>2-sided p of </a:t>
            </a:r>
            <a:r>
              <a:rPr lang="en-US" sz="2400" b="1" dirty="0">
                <a:solidFill>
                  <a:srgbClr val="002E51"/>
                </a:solidFill>
              </a:rPr>
              <a:t>0.0001</a:t>
            </a:r>
            <a:r>
              <a:rPr lang="en-US" sz="2400" dirty="0">
                <a:solidFill>
                  <a:srgbClr val="002E51"/>
                </a:solidFill>
              </a:rPr>
              <a:t> required to declare statistical significance</a:t>
            </a:r>
          </a:p>
          <a:p>
            <a:pPr marL="342900" indent="-342900" algn="l">
              <a:buFont typeface="Arial" panose="020B0604020202020204" pitchFamily="34" charset="0"/>
              <a:buChar char="•"/>
            </a:pPr>
            <a:r>
              <a:rPr lang="en-US" sz="2400" dirty="0">
                <a:solidFill>
                  <a:srgbClr val="002E51"/>
                </a:solidFill>
              </a:rPr>
              <a:t>Unadjusted for subsequent therapy </a:t>
            </a:r>
          </a:p>
          <a:p>
            <a:pPr marL="800100" lvl="1" indent="-342900" algn="l">
              <a:buFont typeface="Arial" panose="020B0604020202020204" pitchFamily="34" charset="0"/>
              <a:buChar char="•"/>
            </a:pPr>
            <a:r>
              <a:rPr lang="en-US" dirty="0">
                <a:solidFill>
                  <a:srgbClr val="FF0000"/>
                </a:solidFill>
              </a:rPr>
              <a:t>(44% placebo group received PARP in subsequent therapy)</a:t>
            </a:r>
          </a:p>
          <a:p>
            <a:pPr algn="l"/>
            <a:endParaRPr lang="en-US" u="sng" dirty="0">
              <a:solidFill>
                <a:srgbClr val="002E51"/>
              </a:solidFill>
            </a:endParaRPr>
          </a:p>
          <a:p>
            <a:pPr marL="1257300" lvl="2"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SOLO-1</a:t>
            </a:r>
          </a:p>
        </p:txBody>
      </p:sp>
      <p:pic>
        <p:nvPicPr>
          <p:cNvPr id="3" name="Picture 2">
            <a:extLst>
              <a:ext uri="{FF2B5EF4-FFF2-40B4-BE49-F238E27FC236}">
                <a16:creationId xmlns:a16="http://schemas.microsoft.com/office/drawing/2014/main" id="{BA8E0853-BE91-F640-E2AD-EA2444BF2C3F}"/>
              </a:ext>
            </a:extLst>
          </p:cNvPr>
          <p:cNvPicPr>
            <a:picLocks noChangeAspect="1"/>
          </p:cNvPicPr>
          <p:nvPr/>
        </p:nvPicPr>
        <p:blipFill>
          <a:blip r:embed="rId3"/>
          <a:stretch>
            <a:fillRect/>
          </a:stretch>
        </p:blipFill>
        <p:spPr>
          <a:xfrm>
            <a:off x="4364837" y="1250770"/>
            <a:ext cx="4779163" cy="3063240"/>
          </a:xfrm>
          <a:prstGeom prst="rect">
            <a:avLst/>
          </a:prstGeom>
        </p:spPr>
      </p:pic>
      <p:sp>
        <p:nvSpPr>
          <p:cNvPr id="7" name="TextBox 6">
            <a:extLst>
              <a:ext uri="{FF2B5EF4-FFF2-40B4-BE49-F238E27FC236}">
                <a16:creationId xmlns:a16="http://schemas.microsoft.com/office/drawing/2014/main" id="{60012DB3-EF66-B393-FF96-A8448B1274D0}"/>
              </a:ext>
            </a:extLst>
          </p:cNvPr>
          <p:cNvSpPr txBox="1"/>
          <p:nvPr/>
        </p:nvSpPr>
        <p:spPr>
          <a:xfrm>
            <a:off x="4364837" y="4591072"/>
            <a:ext cx="2258952" cy="338554"/>
          </a:xfrm>
          <a:prstGeom prst="rect">
            <a:avLst/>
          </a:prstGeom>
          <a:noFill/>
        </p:spPr>
        <p:txBody>
          <a:bodyPr wrap="none" rtlCol="0">
            <a:spAutoFit/>
          </a:bodyPr>
          <a:lstStyle/>
          <a:p>
            <a:r>
              <a:rPr lang="en-US" sz="1600" dirty="0" err="1"/>
              <a:t>DiSilvestro</a:t>
            </a:r>
            <a:r>
              <a:rPr lang="en-US" sz="1600" dirty="0"/>
              <a:t>. JCO. 2022</a:t>
            </a:r>
          </a:p>
        </p:txBody>
      </p:sp>
    </p:spTree>
    <p:extLst>
      <p:ext uri="{BB962C8B-B14F-4D97-AF65-F5344CB8AC3E}">
        <p14:creationId xmlns:p14="http://schemas.microsoft.com/office/powerpoint/2010/main" val="71496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934721"/>
            <a:ext cx="4302177" cy="3337476"/>
          </a:xfrm>
        </p:spPr>
        <p:txBody>
          <a:bodyPr/>
          <a:lstStyle/>
          <a:p>
            <a:pPr algn="l"/>
            <a:r>
              <a:rPr lang="en-US" u="sng" dirty="0">
                <a:solidFill>
                  <a:srgbClr val="002E51"/>
                </a:solidFill>
              </a:rPr>
              <a:t>Updated 7 year Results:</a:t>
            </a:r>
          </a:p>
          <a:p>
            <a:pPr algn="l"/>
            <a:endParaRPr lang="en-US" u="sng" dirty="0">
              <a:solidFill>
                <a:srgbClr val="002E51"/>
              </a:solidFill>
            </a:endParaRPr>
          </a:p>
          <a:p>
            <a:pPr marL="1257300" lvl="2"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SOLO-1</a:t>
            </a:r>
          </a:p>
        </p:txBody>
      </p:sp>
      <p:pic>
        <p:nvPicPr>
          <p:cNvPr id="5" name="Picture 4">
            <a:extLst>
              <a:ext uri="{FF2B5EF4-FFF2-40B4-BE49-F238E27FC236}">
                <a16:creationId xmlns:a16="http://schemas.microsoft.com/office/drawing/2014/main" id="{2F664063-B3DD-A8B5-7F6A-063032F9798E}"/>
              </a:ext>
            </a:extLst>
          </p:cNvPr>
          <p:cNvPicPr>
            <a:picLocks noChangeAspect="1"/>
          </p:cNvPicPr>
          <p:nvPr/>
        </p:nvPicPr>
        <p:blipFill>
          <a:blip r:embed="rId3"/>
          <a:stretch>
            <a:fillRect/>
          </a:stretch>
        </p:blipFill>
        <p:spPr>
          <a:xfrm>
            <a:off x="2533338" y="1349652"/>
            <a:ext cx="6475750" cy="3023412"/>
          </a:xfrm>
          <a:prstGeom prst="rect">
            <a:avLst/>
          </a:prstGeom>
        </p:spPr>
      </p:pic>
    </p:spTree>
    <p:extLst>
      <p:ext uri="{BB962C8B-B14F-4D97-AF65-F5344CB8AC3E}">
        <p14:creationId xmlns:p14="http://schemas.microsoft.com/office/powerpoint/2010/main" val="4227270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57300"/>
            <a:ext cx="8604354" cy="3337476"/>
          </a:xfrm>
        </p:spPr>
        <p:txBody>
          <a:bodyPr/>
          <a:lstStyle/>
          <a:p>
            <a:pPr algn="l"/>
            <a:r>
              <a:rPr lang="en-US" u="sng" dirty="0">
                <a:solidFill>
                  <a:srgbClr val="002E51"/>
                </a:solidFill>
              </a:rPr>
              <a:t>Updated Results - Safety:</a:t>
            </a:r>
          </a:p>
          <a:p>
            <a:pPr marL="342900" indent="-342900" algn="l">
              <a:buFont typeface="Arial" panose="020B0604020202020204" pitchFamily="34" charset="0"/>
              <a:buChar char="•"/>
            </a:pPr>
            <a:r>
              <a:rPr lang="en-US" dirty="0">
                <a:solidFill>
                  <a:srgbClr val="002E51"/>
                </a:solidFill>
              </a:rPr>
              <a:t>No new safety concerns</a:t>
            </a:r>
          </a:p>
          <a:p>
            <a:pPr marL="342900" indent="-342900" algn="l">
              <a:buFont typeface="Arial" panose="020B0604020202020204" pitchFamily="34" charset="0"/>
              <a:buChar char="•"/>
            </a:pPr>
            <a:r>
              <a:rPr lang="en-US" dirty="0">
                <a:solidFill>
                  <a:srgbClr val="002E51"/>
                </a:solidFill>
              </a:rPr>
              <a:t>Serious AE: </a:t>
            </a:r>
            <a:r>
              <a:rPr lang="en-US" b="1" dirty="0">
                <a:solidFill>
                  <a:srgbClr val="002E51"/>
                </a:solidFill>
              </a:rPr>
              <a:t>21%</a:t>
            </a:r>
            <a:r>
              <a:rPr lang="en-US" dirty="0">
                <a:solidFill>
                  <a:srgbClr val="002E51"/>
                </a:solidFill>
              </a:rPr>
              <a:t> Olaparib vs 13.8% placebo, </a:t>
            </a:r>
          </a:p>
          <a:p>
            <a:pPr marL="342900" indent="-342900" algn="l">
              <a:buFont typeface="Arial" panose="020B0604020202020204" pitchFamily="34" charset="0"/>
              <a:buChar char="•"/>
            </a:pPr>
            <a:r>
              <a:rPr lang="en-US" dirty="0">
                <a:solidFill>
                  <a:srgbClr val="002E51"/>
                </a:solidFill>
              </a:rPr>
              <a:t>Most common: </a:t>
            </a:r>
            <a:r>
              <a:rPr lang="en-US" b="1" dirty="0">
                <a:solidFill>
                  <a:srgbClr val="002E51"/>
                </a:solidFill>
              </a:rPr>
              <a:t>Anemia</a:t>
            </a:r>
            <a:r>
              <a:rPr lang="en-US" dirty="0">
                <a:solidFill>
                  <a:srgbClr val="002E51"/>
                </a:solidFill>
              </a:rPr>
              <a:t> 7.3% Olaparib vs 0.0% placebo</a:t>
            </a:r>
          </a:p>
          <a:p>
            <a:pPr marL="342900" indent="-342900" algn="l">
              <a:buFont typeface="Arial" panose="020B0604020202020204" pitchFamily="34" charset="0"/>
              <a:buChar char="•"/>
            </a:pPr>
            <a:r>
              <a:rPr lang="en-US" dirty="0">
                <a:solidFill>
                  <a:srgbClr val="002E51"/>
                </a:solidFill>
              </a:rPr>
              <a:t>Neutropenia 1.5% Olaparib vs 0.0% placebo</a:t>
            </a:r>
          </a:p>
          <a:p>
            <a:pPr marL="342900" indent="-342900" algn="l">
              <a:buFont typeface="Arial" panose="020B0604020202020204" pitchFamily="34" charset="0"/>
              <a:buChar char="•"/>
            </a:pPr>
            <a:r>
              <a:rPr lang="en-US" dirty="0">
                <a:solidFill>
                  <a:srgbClr val="002E51"/>
                </a:solidFill>
              </a:rPr>
              <a:t>MDS/AML 1.5% Olaparib vs 0.8% placebo</a:t>
            </a:r>
          </a:p>
          <a:p>
            <a:pPr marL="342900" indent="-342900" algn="l">
              <a:buFont typeface="Arial" panose="020B0604020202020204" pitchFamily="34" charset="0"/>
              <a:buChar char="•"/>
            </a:pPr>
            <a:r>
              <a:rPr lang="en-US" dirty="0">
                <a:solidFill>
                  <a:srgbClr val="002E51"/>
                </a:solidFill>
              </a:rPr>
              <a:t>New primary malignancies 5.4% Olaparib vs 6.2% placebo</a:t>
            </a:r>
          </a:p>
          <a:p>
            <a:pPr algn="l"/>
            <a:endParaRPr lang="en-US" u="sng" dirty="0">
              <a:solidFill>
                <a:srgbClr val="002E51"/>
              </a:solidFill>
            </a:endParaRPr>
          </a:p>
          <a:p>
            <a:pPr marL="1257300" lvl="2"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SOLO-1</a:t>
            </a:r>
          </a:p>
        </p:txBody>
      </p:sp>
    </p:spTree>
    <p:extLst>
      <p:ext uri="{BB962C8B-B14F-4D97-AF65-F5344CB8AC3E}">
        <p14:creationId xmlns:p14="http://schemas.microsoft.com/office/powerpoint/2010/main" val="32855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57300"/>
            <a:ext cx="8604354" cy="3337476"/>
          </a:xfrm>
        </p:spPr>
        <p:txBody>
          <a:bodyPr/>
          <a:lstStyle/>
          <a:p>
            <a:pPr algn="l"/>
            <a:r>
              <a:rPr lang="en-US" u="sng" dirty="0">
                <a:solidFill>
                  <a:srgbClr val="002E51"/>
                </a:solidFill>
              </a:rPr>
              <a:t>Conclusions:</a:t>
            </a:r>
          </a:p>
          <a:p>
            <a:pPr marL="342900" indent="-342900" algn="l">
              <a:buFont typeface="Arial" panose="020B0604020202020204" pitchFamily="34" charset="0"/>
              <a:buChar char="•"/>
            </a:pPr>
            <a:r>
              <a:rPr lang="en-US" dirty="0">
                <a:solidFill>
                  <a:srgbClr val="002E51"/>
                </a:solidFill>
              </a:rPr>
              <a:t>Clinically meaningful improvement in OS with Olaparib in the first-line setting</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No new safety signals</a:t>
            </a:r>
          </a:p>
          <a:p>
            <a:pPr marL="800100" lvl="1" indent="-342900" algn="l">
              <a:buFont typeface="Arial" panose="020B0604020202020204" pitchFamily="34" charset="0"/>
              <a:buChar char="•"/>
            </a:pPr>
            <a:r>
              <a:rPr lang="en-US" dirty="0">
                <a:solidFill>
                  <a:srgbClr val="002E51"/>
                </a:solidFill>
              </a:rPr>
              <a:t>Low rate of MDS / AML</a:t>
            </a:r>
          </a:p>
          <a:p>
            <a:pPr marL="800100" lvl="1" indent="-342900" algn="l">
              <a:buFont typeface="Arial" panose="020B0604020202020204" pitchFamily="34" charset="0"/>
              <a:buChar char="•"/>
            </a:pPr>
            <a:r>
              <a:rPr lang="en-US" dirty="0">
                <a:solidFill>
                  <a:srgbClr val="002E51"/>
                </a:solidFill>
              </a:rPr>
              <a:t>No difference in rate of new primary malignancies</a:t>
            </a:r>
          </a:p>
          <a:p>
            <a:pPr marL="1257300" lvl="2"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SOLO-1</a:t>
            </a:r>
          </a:p>
        </p:txBody>
      </p:sp>
    </p:spTree>
    <p:extLst>
      <p:ext uri="{BB962C8B-B14F-4D97-AF65-F5344CB8AC3E}">
        <p14:creationId xmlns:p14="http://schemas.microsoft.com/office/powerpoint/2010/main" val="134138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PAOLA-1</a:t>
            </a:r>
          </a:p>
        </p:txBody>
      </p:sp>
      <p:sp>
        <p:nvSpPr>
          <p:cNvPr id="3" name="Subtitle 1">
            <a:extLst>
              <a:ext uri="{FF2B5EF4-FFF2-40B4-BE49-F238E27FC236}">
                <a16:creationId xmlns:a16="http://schemas.microsoft.com/office/drawing/2014/main" id="{FAEAB973-8814-310E-C026-667BE6061DFD}"/>
              </a:ext>
            </a:extLst>
          </p:cNvPr>
          <p:cNvSpPr>
            <a:spLocks noGrp="1"/>
          </p:cNvSpPr>
          <p:nvPr>
            <p:ph type="subTitle" idx="1"/>
          </p:nvPr>
        </p:nvSpPr>
        <p:spPr>
          <a:xfrm>
            <a:off x="269823" y="757300"/>
            <a:ext cx="8604354" cy="3337476"/>
          </a:xfrm>
        </p:spPr>
        <p:txBody>
          <a:bodyPr/>
          <a:lstStyle/>
          <a:p>
            <a:pPr algn="l"/>
            <a:r>
              <a:rPr lang="en-US" u="sng" dirty="0">
                <a:solidFill>
                  <a:srgbClr val="002E51"/>
                </a:solidFill>
              </a:rPr>
              <a:t>Background:</a:t>
            </a:r>
          </a:p>
          <a:p>
            <a:pPr marL="342900" indent="-342900" algn="l">
              <a:buFont typeface="Arial" panose="020B0604020202020204" pitchFamily="34" charset="0"/>
              <a:buChar char="•"/>
            </a:pPr>
            <a:r>
              <a:rPr lang="en-US" dirty="0">
                <a:solidFill>
                  <a:srgbClr val="002E51"/>
                </a:solidFill>
              </a:rPr>
              <a:t>SOLO1: Improvement in PFS</a:t>
            </a:r>
          </a:p>
          <a:p>
            <a:pPr marL="342900" indent="-342900" algn="l">
              <a:buFont typeface="Arial" panose="020B0604020202020204" pitchFamily="34" charset="0"/>
              <a:buChar char="•"/>
            </a:pPr>
            <a:endParaRPr lang="en-US" dirty="0">
              <a:solidFill>
                <a:srgbClr val="002E51"/>
              </a:solidFill>
              <a:sym typeface="Wingdings" pitchFamily="2" charset="2"/>
            </a:endParaRPr>
          </a:p>
          <a:p>
            <a:pPr marL="342900" indent="-342900" algn="l">
              <a:buFont typeface="Arial" panose="020B0604020202020204" pitchFamily="34" charset="0"/>
              <a:buChar char="•"/>
            </a:pPr>
            <a:r>
              <a:rPr lang="en-US" dirty="0">
                <a:solidFill>
                  <a:srgbClr val="002E51"/>
                </a:solidFill>
                <a:sym typeface="Wingdings" pitchFamily="2" charset="2"/>
              </a:rPr>
              <a:t>50% HGSOC are HRD</a:t>
            </a:r>
          </a:p>
          <a:p>
            <a:pPr marL="342900" indent="-342900" algn="l">
              <a:buFont typeface="Arial" panose="020B0604020202020204" pitchFamily="34" charset="0"/>
              <a:buChar char="•"/>
            </a:pPr>
            <a:endParaRPr lang="en-US" dirty="0">
              <a:solidFill>
                <a:srgbClr val="002E51"/>
              </a:solidFill>
              <a:sym typeface="Wingdings" pitchFamily="2" charset="2"/>
            </a:endParaRPr>
          </a:p>
          <a:p>
            <a:pPr marL="342900" indent="-342900" algn="l">
              <a:buFont typeface="Arial" panose="020B0604020202020204" pitchFamily="34" charset="0"/>
              <a:buChar char="•"/>
            </a:pPr>
            <a:r>
              <a:rPr lang="en-US" dirty="0">
                <a:solidFill>
                  <a:srgbClr val="002E51"/>
                </a:solidFill>
                <a:sym typeface="Wingdings" pitchFamily="2" charset="2"/>
              </a:rPr>
              <a:t>Phase II: Improved PFS 11.9 </a:t>
            </a:r>
            <a:r>
              <a:rPr lang="en-US" dirty="0" err="1">
                <a:solidFill>
                  <a:srgbClr val="002E51"/>
                </a:solidFill>
                <a:sym typeface="Wingdings" pitchFamily="2" charset="2"/>
              </a:rPr>
              <a:t>mo</a:t>
            </a:r>
            <a:r>
              <a:rPr lang="en-US" dirty="0">
                <a:solidFill>
                  <a:srgbClr val="002E51"/>
                </a:solidFill>
                <a:sym typeface="Wingdings" pitchFamily="2" charset="2"/>
              </a:rPr>
              <a:t> niraparib and bevacizumab vs 5.5 months niraparib in treatment for PS recurrent HGSOC (HR 0.35, p &lt; 0.0001)</a:t>
            </a:r>
            <a:endParaRPr lang="en-US" dirty="0">
              <a:solidFill>
                <a:srgbClr val="002E51"/>
              </a:solidFill>
            </a:endParaRPr>
          </a:p>
          <a:p>
            <a:pPr marL="1257300" lvl="2" indent="-342900" algn="l">
              <a:buFont typeface="Arial" panose="020B0604020202020204" pitchFamily="34" charset="0"/>
              <a:buChar char="•"/>
            </a:pPr>
            <a:endParaRPr lang="en-US" dirty="0">
              <a:solidFill>
                <a:srgbClr val="002E51"/>
              </a:solidFill>
            </a:endParaRPr>
          </a:p>
        </p:txBody>
      </p:sp>
      <p:sp>
        <p:nvSpPr>
          <p:cNvPr id="5" name="TextBox 4">
            <a:extLst>
              <a:ext uri="{FF2B5EF4-FFF2-40B4-BE49-F238E27FC236}">
                <a16:creationId xmlns:a16="http://schemas.microsoft.com/office/drawing/2014/main" id="{1766336C-9CDD-842A-6256-C80B7C0A90D0}"/>
              </a:ext>
            </a:extLst>
          </p:cNvPr>
          <p:cNvSpPr txBox="1"/>
          <p:nvPr/>
        </p:nvSpPr>
        <p:spPr>
          <a:xfrm>
            <a:off x="5623034" y="4021631"/>
            <a:ext cx="4771697" cy="338554"/>
          </a:xfrm>
          <a:prstGeom prst="rect">
            <a:avLst/>
          </a:prstGeom>
          <a:noFill/>
        </p:spPr>
        <p:txBody>
          <a:bodyPr wrap="square" rtlCol="0">
            <a:spAutoFit/>
          </a:bodyPr>
          <a:lstStyle/>
          <a:p>
            <a:r>
              <a:rPr lang="en-US" sz="1600" dirty="0"/>
              <a:t>Raza Mirza. Lancet Oncol 2019.</a:t>
            </a:r>
          </a:p>
        </p:txBody>
      </p:sp>
    </p:spTree>
    <p:extLst>
      <p:ext uri="{BB962C8B-B14F-4D97-AF65-F5344CB8AC3E}">
        <p14:creationId xmlns:p14="http://schemas.microsoft.com/office/powerpoint/2010/main" val="309499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PAOLA-1</a:t>
            </a:r>
          </a:p>
        </p:txBody>
      </p:sp>
      <p:sp>
        <p:nvSpPr>
          <p:cNvPr id="3" name="Subtitle 1">
            <a:extLst>
              <a:ext uri="{FF2B5EF4-FFF2-40B4-BE49-F238E27FC236}">
                <a16:creationId xmlns:a16="http://schemas.microsoft.com/office/drawing/2014/main" id="{FAEAB973-8814-310E-C026-667BE6061DFD}"/>
              </a:ext>
            </a:extLst>
          </p:cNvPr>
          <p:cNvSpPr>
            <a:spLocks noGrp="1"/>
          </p:cNvSpPr>
          <p:nvPr>
            <p:ph type="subTitle" idx="1"/>
          </p:nvPr>
        </p:nvSpPr>
        <p:spPr>
          <a:xfrm>
            <a:off x="269823" y="757300"/>
            <a:ext cx="8604354" cy="3337476"/>
          </a:xfrm>
        </p:spPr>
        <p:txBody>
          <a:bodyPr/>
          <a:lstStyle/>
          <a:p>
            <a:pPr algn="l"/>
            <a:r>
              <a:rPr lang="en-US" u="sng" dirty="0">
                <a:solidFill>
                  <a:srgbClr val="002E51"/>
                </a:solidFill>
              </a:rPr>
              <a:t>Methods:</a:t>
            </a:r>
          </a:p>
          <a:p>
            <a:pPr marL="342900" indent="-342900" algn="l">
              <a:buFont typeface="Arial" panose="020B0604020202020204" pitchFamily="34" charset="0"/>
              <a:buChar char="•"/>
            </a:pPr>
            <a:r>
              <a:rPr lang="en-US" dirty="0">
                <a:solidFill>
                  <a:srgbClr val="002E51"/>
                </a:solidFill>
              </a:rPr>
              <a:t>Stage III-IV high grade serous or endometrioid ovarian cancer</a:t>
            </a:r>
          </a:p>
          <a:p>
            <a:pPr marL="800100" lvl="1" indent="-342900" algn="l">
              <a:buFont typeface="Arial" panose="020B0604020202020204" pitchFamily="34" charset="0"/>
              <a:buChar char="•"/>
            </a:pPr>
            <a:r>
              <a:rPr lang="en-US" dirty="0">
                <a:solidFill>
                  <a:srgbClr val="002E51"/>
                </a:solidFill>
              </a:rPr>
              <a:t>Non-mucinous BRCA-mut epithelial ovarian cancers</a:t>
            </a:r>
          </a:p>
          <a:p>
            <a:pPr marL="800100" lvl="1" indent="-342900" algn="l">
              <a:buFont typeface="Arial" panose="020B0604020202020204" pitchFamily="34" charset="0"/>
              <a:buChar char="•"/>
            </a:pPr>
            <a:r>
              <a:rPr lang="en-US" dirty="0">
                <a:solidFill>
                  <a:srgbClr val="002E51"/>
                </a:solidFill>
              </a:rPr>
              <a:t>Optimal or suboptimal debulking – primary or interval</a:t>
            </a:r>
          </a:p>
          <a:p>
            <a:pPr marL="342900" indent="-342900" algn="l">
              <a:buFont typeface="Arial" panose="020B0604020202020204" pitchFamily="34" charset="0"/>
              <a:buChar char="•"/>
            </a:pPr>
            <a:r>
              <a:rPr lang="en-US" dirty="0">
                <a:solidFill>
                  <a:srgbClr val="002E51"/>
                </a:solidFill>
              </a:rPr>
              <a:t>NED, CR or PR after platinum-</a:t>
            </a:r>
            <a:r>
              <a:rPr lang="en-US" dirty="0" err="1">
                <a:solidFill>
                  <a:srgbClr val="002E51"/>
                </a:solidFill>
              </a:rPr>
              <a:t>taxane</a:t>
            </a:r>
            <a:r>
              <a:rPr lang="en-US" dirty="0">
                <a:solidFill>
                  <a:srgbClr val="002E51"/>
                </a:solidFill>
              </a:rPr>
              <a:t> chemotherapy and bevacizumab</a:t>
            </a:r>
          </a:p>
          <a:p>
            <a:pPr marL="342900" indent="-342900" algn="l">
              <a:buFont typeface="Arial" panose="020B0604020202020204" pitchFamily="34" charset="0"/>
              <a:buChar char="•"/>
            </a:pPr>
            <a:r>
              <a:rPr lang="en-US" dirty="0">
                <a:solidFill>
                  <a:srgbClr val="002E51"/>
                </a:solidFill>
              </a:rPr>
              <a:t>Bevacizumab 15 mg/kg q3weeks up to 15 </a:t>
            </a:r>
            <a:r>
              <a:rPr lang="en-US" dirty="0" err="1">
                <a:solidFill>
                  <a:srgbClr val="002E51"/>
                </a:solidFill>
              </a:rPr>
              <a:t>mo</a:t>
            </a:r>
            <a:r>
              <a:rPr lang="en-US" dirty="0">
                <a:solidFill>
                  <a:srgbClr val="002E51"/>
                </a:solidFill>
              </a:rPr>
              <a:t> with Olaparib 300 mg BID or placebo for 24 months</a:t>
            </a:r>
          </a:p>
          <a:p>
            <a:pPr marL="342900" indent="-342900" algn="l">
              <a:buFont typeface="Arial" panose="020B0604020202020204" pitchFamily="34" charset="0"/>
              <a:buChar char="•"/>
            </a:pPr>
            <a:endParaRPr lang="en-US" dirty="0">
              <a:solidFill>
                <a:srgbClr val="002E51"/>
              </a:solidFill>
            </a:endParaRPr>
          </a:p>
        </p:txBody>
      </p:sp>
    </p:spTree>
    <p:extLst>
      <p:ext uri="{BB962C8B-B14F-4D97-AF65-F5344CB8AC3E}">
        <p14:creationId xmlns:p14="http://schemas.microsoft.com/office/powerpoint/2010/main" val="282396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PAOLA-1</a:t>
            </a:r>
          </a:p>
        </p:txBody>
      </p:sp>
      <p:sp>
        <p:nvSpPr>
          <p:cNvPr id="3" name="Subtitle 1">
            <a:extLst>
              <a:ext uri="{FF2B5EF4-FFF2-40B4-BE49-F238E27FC236}">
                <a16:creationId xmlns:a16="http://schemas.microsoft.com/office/drawing/2014/main" id="{FAEAB973-8814-310E-C026-667BE6061DFD}"/>
              </a:ext>
            </a:extLst>
          </p:cNvPr>
          <p:cNvSpPr>
            <a:spLocks noGrp="1"/>
          </p:cNvSpPr>
          <p:nvPr>
            <p:ph type="subTitle" idx="1"/>
          </p:nvPr>
        </p:nvSpPr>
        <p:spPr>
          <a:xfrm>
            <a:off x="269823" y="394230"/>
            <a:ext cx="8604354" cy="3337476"/>
          </a:xfrm>
        </p:spPr>
        <p:txBody>
          <a:bodyPr/>
          <a:lstStyle/>
          <a:p>
            <a:pPr algn="l"/>
            <a:r>
              <a:rPr lang="en-US" u="sng" dirty="0">
                <a:solidFill>
                  <a:srgbClr val="002E51"/>
                </a:solidFill>
              </a:rPr>
              <a:t>Methods:</a:t>
            </a:r>
          </a:p>
          <a:p>
            <a:pPr marL="342900" indent="-342900" algn="l">
              <a:buFont typeface="Arial" panose="020B0604020202020204" pitchFamily="34" charset="0"/>
              <a:buChar char="•"/>
            </a:pPr>
            <a:r>
              <a:rPr lang="en-US" dirty="0">
                <a:solidFill>
                  <a:srgbClr val="002E51"/>
                </a:solidFill>
              </a:rPr>
              <a:t>Randomized phase III trial</a:t>
            </a:r>
          </a:p>
          <a:p>
            <a:pPr marL="342900" indent="-342900" algn="l">
              <a:buFont typeface="Arial" panose="020B0604020202020204" pitchFamily="34" charset="0"/>
              <a:buChar char="•"/>
            </a:pPr>
            <a:r>
              <a:rPr lang="en-US" dirty="0" err="1">
                <a:solidFill>
                  <a:srgbClr val="002E51"/>
                </a:solidFill>
              </a:rPr>
              <a:t>myChoice</a:t>
            </a:r>
            <a:r>
              <a:rPr lang="en-US" dirty="0">
                <a:solidFill>
                  <a:srgbClr val="002E51"/>
                </a:solidFill>
              </a:rPr>
              <a:t> HRD testing: score 42</a:t>
            </a:r>
          </a:p>
          <a:p>
            <a:pPr marL="342900" indent="-342900" algn="l">
              <a:buFont typeface="Arial" panose="020B0604020202020204" pitchFamily="34" charset="0"/>
              <a:buChar char="•"/>
            </a:pPr>
            <a:r>
              <a:rPr lang="en-US" dirty="0">
                <a:solidFill>
                  <a:srgbClr val="002E51"/>
                </a:solidFill>
              </a:rPr>
              <a:t>Primary endpoint: PFS</a:t>
            </a:r>
          </a:p>
          <a:p>
            <a:pPr marL="342900" indent="-342900" algn="l">
              <a:buFont typeface="Arial" panose="020B0604020202020204" pitchFamily="34" charset="0"/>
              <a:buChar char="•"/>
            </a:pPr>
            <a:r>
              <a:rPr lang="en-US" dirty="0">
                <a:solidFill>
                  <a:srgbClr val="002E51"/>
                </a:solidFill>
              </a:rPr>
              <a:t>Secondary endpoints: </a:t>
            </a:r>
          </a:p>
          <a:p>
            <a:pPr marL="800100" lvl="1" indent="-342900" algn="l">
              <a:buFont typeface="Arial" panose="020B0604020202020204" pitchFamily="34" charset="0"/>
              <a:buChar char="•"/>
            </a:pPr>
            <a:r>
              <a:rPr lang="en-US" dirty="0">
                <a:solidFill>
                  <a:srgbClr val="002E51"/>
                </a:solidFill>
              </a:rPr>
              <a:t>Second PFS, OS, Time to first subsequent therapy (TFST), TSST</a:t>
            </a:r>
          </a:p>
          <a:p>
            <a:pPr marL="800100" lvl="1" indent="-342900" algn="l">
              <a:buFont typeface="Arial" panose="020B0604020202020204" pitchFamily="34" charset="0"/>
              <a:buChar char="•"/>
            </a:pPr>
            <a:r>
              <a:rPr lang="en-US" dirty="0">
                <a:solidFill>
                  <a:srgbClr val="002E51"/>
                </a:solidFill>
              </a:rPr>
              <a:t>Quality of life</a:t>
            </a:r>
          </a:p>
          <a:p>
            <a:pPr marL="342900" indent="-342900" algn="l">
              <a:buFont typeface="Arial" panose="020B0604020202020204" pitchFamily="34" charset="0"/>
              <a:buChar char="•"/>
            </a:pPr>
            <a:endParaRPr lang="en-US" dirty="0">
              <a:solidFill>
                <a:srgbClr val="002E51"/>
              </a:solidFill>
            </a:endParaRPr>
          </a:p>
        </p:txBody>
      </p:sp>
    </p:spTree>
    <p:extLst>
      <p:ext uri="{BB962C8B-B14F-4D97-AF65-F5344CB8AC3E}">
        <p14:creationId xmlns:p14="http://schemas.microsoft.com/office/powerpoint/2010/main" val="259879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PAOLA-1</a:t>
            </a:r>
          </a:p>
        </p:txBody>
      </p:sp>
      <p:sp>
        <p:nvSpPr>
          <p:cNvPr id="3" name="Subtitle 1">
            <a:extLst>
              <a:ext uri="{FF2B5EF4-FFF2-40B4-BE49-F238E27FC236}">
                <a16:creationId xmlns:a16="http://schemas.microsoft.com/office/drawing/2014/main" id="{FAEAB973-8814-310E-C026-667BE6061DFD}"/>
              </a:ext>
            </a:extLst>
          </p:cNvPr>
          <p:cNvSpPr>
            <a:spLocks noGrp="1"/>
          </p:cNvSpPr>
          <p:nvPr>
            <p:ph type="subTitle" idx="1"/>
          </p:nvPr>
        </p:nvSpPr>
        <p:spPr>
          <a:xfrm>
            <a:off x="269823" y="757300"/>
            <a:ext cx="8604354" cy="3337476"/>
          </a:xfrm>
        </p:spPr>
        <p:txBody>
          <a:bodyPr/>
          <a:lstStyle/>
          <a:p>
            <a:pPr algn="l"/>
            <a:r>
              <a:rPr lang="en-US" u="sng" dirty="0">
                <a:solidFill>
                  <a:srgbClr val="002E51"/>
                </a:solidFill>
              </a:rPr>
              <a:t>Results:</a:t>
            </a:r>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p:txBody>
      </p:sp>
      <p:pic>
        <p:nvPicPr>
          <p:cNvPr id="22" name="Picture 21">
            <a:extLst>
              <a:ext uri="{FF2B5EF4-FFF2-40B4-BE49-F238E27FC236}">
                <a16:creationId xmlns:a16="http://schemas.microsoft.com/office/drawing/2014/main" id="{B7850763-B1E6-8B43-38AF-C6767DDF7BAF}"/>
              </a:ext>
            </a:extLst>
          </p:cNvPr>
          <p:cNvPicPr>
            <a:picLocks noChangeAspect="1"/>
          </p:cNvPicPr>
          <p:nvPr/>
        </p:nvPicPr>
        <p:blipFill>
          <a:blip r:embed="rId3"/>
          <a:stretch>
            <a:fillRect/>
          </a:stretch>
        </p:blipFill>
        <p:spPr>
          <a:xfrm>
            <a:off x="2084502" y="757301"/>
            <a:ext cx="4616391" cy="4390962"/>
          </a:xfrm>
          <a:prstGeom prst="rect">
            <a:avLst/>
          </a:prstGeom>
        </p:spPr>
      </p:pic>
    </p:spTree>
    <p:extLst>
      <p:ext uri="{BB962C8B-B14F-4D97-AF65-F5344CB8AC3E}">
        <p14:creationId xmlns:p14="http://schemas.microsoft.com/office/powerpoint/2010/main" val="48986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PAOLA-1</a:t>
            </a:r>
          </a:p>
        </p:txBody>
      </p:sp>
      <p:sp>
        <p:nvSpPr>
          <p:cNvPr id="3" name="Subtitle 1">
            <a:extLst>
              <a:ext uri="{FF2B5EF4-FFF2-40B4-BE49-F238E27FC236}">
                <a16:creationId xmlns:a16="http://schemas.microsoft.com/office/drawing/2014/main" id="{FAEAB973-8814-310E-C026-667BE6061DFD}"/>
              </a:ext>
            </a:extLst>
          </p:cNvPr>
          <p:cNvSpPr>
            <a:spLocks noGrp="1"/>
          </p:cNvSpPr>
          <p:nvPr>
            <p:ph type="subTitle" idx="1"/>
          </p:nvPr>
        </p:nvSpPr>
        <p:spPr>
          <a:xfrm>
            <a:off x="269823" y="757300"/>
            <a:ext cx="8604354" cy="3337476"/>
          </a:xfrm>
        </p:spPr>
        <p:txBody>
          <a:bodyPr/>
          <a:lstStyle/>
          <a:p>
            <a:pPr algn="l"/>
            <a:r>
              <a:rPr lang="en-US" u="sng" dirty="0">
                <a:solidFill>
                  <a:srgbClr val="002E51"/>
                </a:solidFill>
              </a:rPr>
              <a:t>Results:</a:t>
            </a:r>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p:txBody>
      </p:sp>
      <p:pic>
        <p:nvPicPr>
          <p:cNvPr id="2" name="Picture 1">
            <a:extLst>
              <a:ext uri="{FF2B5EF4-FFF2-40B4-BE49-F238E27FC236}">
                <a16:creationId xmlns:a16="http://schemas.microsoft.com/office/drawing/2014/main" id="{60D9AFF2-0331-5006-BF1C-66FC55F3852A}"/>
              </a:ext>
            </a:extLst>
          </p:cNvPr>
          <p:cNvPicPr>
            <a:picLocks noChangeAspect="1"/>
          </p:cNvPicPr>
          <p:nvPr/>
        </p:nvPicPr>
        <p:blipFill>
          <a:blip r:embed="rId3"/>
          <a:stretch>
            <a:fillRect/>
          </a:stretch>
        </p:blipFill>
        <p:spPr>
          <a:xfrm>
            <a:off x="1510525" y="757300"/>
            <a:ext cx="7531875" cy="3337477"/>
          </a:xfrm>
          <a:prstGeom prst="rect">
            <a:avLst/>
          </a:prstGeom>
        </p:spPr>
      </p:pic>
      <p:sp>
        <p:nvSpPr>
          <p:cNvPr id="5" name="TextBox 4">
            <a:extLst>
              <a:ext uri="{FF2B5EF4-FFF2-40B4-BE49-F238E27FC236}">
                <a16:creationId xmlns:a16="http://schemas.microsoft.com/office/drawing/2014/main" id="{7867D457-1C2C-272E-B7E3-BED0B6E708D7}"/>
              </a:ext>
            </a:extLst>
          </p:cNvPr>
          <p:cNvSpPr txBox="1"/>
          <p:nvPr/>
        </p:nvSpPr>
        <p:spPr>
          <a:xfrm>
            <a:off x="5405119" y="1053487"/>
            <a:ext cx="3469057" cy="338554"/>
          </a:xfrm>
          <a:prstGeom prst="rect">
            <a:avLst/>
          </a:prstGeom>
          <a:noFill/>
        </p:spPr>
        <p:txBody>
          <a:bodyPr wrap="square" rtlCol="0">
            <a:spAutoFit/>
          </a:bodyPr>
          <a:lstStyle/>
          <a:p>
            <a:r>
              <a:rPr lang="en-US" sz="1600" dirty="0">
                <a:solidFill>
                  <a:srgbClr val="002E51"/>
                </a:solidFill>
              </a:rPr>
              <a:t>ITT population: 22.1 </a:t>
            </a:r>
            <a:r>
              <a:rPr lang="en-US" sz="1600" dirty="0" err="1">
                <a:solidFill>
                  <a:srgbClr val="002E51"/>
                </a:solidFill>
              </a:rPr>
              <a:t>mo</a:t>
            </a:r>
            <a:r>
              <a:rPr lang="en-US" sz="1600" dirty="0">
                <a:solidFill>
                  <a:srgbClr val="002E51"/>
                </a:solidFill>
              </a:rPr>
              <a:t> vs 16.6 </a:t>
            </a:r>
            <a:r>
              <a:rPr lang="en-US" sz="1600" dirty="0" err="1">
                <a:solidFill>
                  <a:srgbClr val="002E51"/>
                </a:solidFill>
              </a:rPr>
              <a:t>mo</a:t>
            </a:r>
            <a:endParaRPr lang="en-US" dirty="0"/>
          </a:p>
        </p:txBody>
      </p:sp>
    </p:spTree>
    <p:extLst>
      <p:ext uri="{BB962C8B-B14F-4D97-AF65-F5344CB8AC3E}">
        <p14:creationId xmlns:p14="http://schemas.microsoft.com/office/powerpoint/2010/main" val="989712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
          <p:cNvSpPr txBox="1">
            <a:spLocks noGrp="1"/>
          </p:cNvSpPr>
          <p:nvPr>
            <p:ph type="title"/>
          </p:nvPr>
        </p:nvSpPr>
        <p:spPr>
          <a:xfrm>
            <a:off x="0" y="127465"/>
            <a:ext cx="9144000" cy="80725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a:solidFill>
                  <a:srgbClr val="003767"/>
                </a:solidFill>
              </a:rPr>
              <a:t>Thank You to Our Supporter:</a:t>
            </a:r>
            <a:endParaRPr b="1"/>
          </a:p>
        </p:txBody>
      </p:sp>
      <p:pic>
        <p:nvPicPr>
          <p:cNvPr id="405" name="Google Shape;405;p3" descr="A logo with white text&#10;&#10;Description automatically generated"/>
          <p:cNvPicPr preferRelativeResize="0"/>
          <p:nvPr/>
        </p:nvPicPr>
        <p:blipFill rotWithShape="1">
          <a:blip r:embed="rId3">
            <a:alphaModFix/>
          </a:blip>
          <a:srcRect/>
          <a:stretch/>
        </p:blipFill>
        <p:spPr>
          <a:xfrm>
            <a:off x="2906874" y="1952749"/>
            <a:ext cx="2712899" cy="2714452"/>
          </a:xfrm>
          <a:prstGeom prst="rect">
            <a:avLst/>
          </a:prstGeom>
          <a:noFill/>
          <a:ln>
            <a:noFill/>
          </a:ln>
        </p:spPr>
      </p:pic>
      <p:pic>
        <p:nvPicPr>
          <p:cNvPr id="406" name="Google Shape;406;p3"/>
          <p:cNvPicPr preferRelativeResize="0"/>
          <p:nvPr/>
        </p:nvPicPr>
        <p:blipFill>
          <a:blip r:embed="rId4">
            <a:alphaModFix/>
          </a:blip>
          <a:stretch>
            <a:fillRect/>
          </a:stretch>
        </p:blipFill>
        <p:spPr>
          <a:xfrm>
            <a:off x="2029500" y="701026"/>
            <a:ext cx="4610673" cy="12517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PAOLA-1</a:t>
            </a:r>
          </a:p>
        </p:txBody>
      </p:sp>
      <p:sp>
        <p:nvSpPr>
          <p:cNvPr id="3" name="Subtitle 1">
            <a:extLst>
              <a:ext uri="{FF2B5EF4-FFF2-40B4-BE49-F238E27FC236}">
                <a16:creationId xmlns:a16="http://schemas.microsoft.com/office/drawing/2014/main" id="{FAEAB973-8814-310E-C026-667BE6061DFD}"/>
              </a:ext>
            </a:extLst>
          </p:cNvPr>
          <p:cNvSpPr>
            <a:spLocks noGrp="1"/>
          </p:cNvSpPr>
          <p:nvPr>
            <p:ph type="subTitle" idx="1"/>
          </p:nvPr>
        </p:nvSpPr>
        <p:spPr>
          <a:xfrm>
            <a:off x="269823" y="757300"/>
            <a:ext cx="8604354" cy="3337476"/>
          </a:xfrm>
        </p:spPr>
        <p:txBody>
          <a:bodyPr/>
          <a:lstStyle/>
          <a:p>
            <a:pPr algn="l"/>
            <a:r>
              <a:rPr lang="en-US" u="sng" dirty="0">
                <a:solidFill>
                  <a:srgbClr val="002E51"/>
                </a:solidFill>
              </a:rPr>
              <a:t>Results - Efficacy:</a:t>
            </a:r>
            <a:endParaRPr lang="en-US" dirty="0">
              <a:solidFill>
                <a:srgbClr val="002E51"/>
              </a:solidFill>
            </a:endParaRPr>
          </a:p>
          <a:p>
            <a:pPr marL="342900" indent="-342900" algn="l">
              <a:buFont typeface="Arial" panose="020B0604020202020204" pitchFamily="34" charset="0"/>
              <a:buChar char="•"/>
            </a:pPr>
            <a:r>
              <a:rPr lang="en-US" sz="2400" b="1" dirty="0" err="1">
                <a:solidFill>
                  <a:srgbClr val="002E51"/>
                </a:solidFill>
              </a:rPr>
              <a:t>sBRCAmut</a:t>
            </a:r>
            <a:r>
              <a:rPr lang="en-US" sz="2400" dirty="0">
                <a:solidFill>
                  <a:srgbClr val="002E51"/>
                </a:solidFill>
              </a:rPr>
              <a:t>: 37.2 </a:t>
            </a:r>
            <a:r>
              <a:rPr lang="en-US" sz="2400" dirty="0" err="1">
                <a:solidFill>
                  <a:srgbClr val="002E51"/>
                </a:solidFill>
              </a:rPr>
              <a:t>mo</a:t>
            </a:r>
            <a:r>
              <a:rPr lang="en-US" sz="2400" dirty="0">
                <a:solidFill>
                  <a:srgbClr val="002E51"/>
                </a:solidFill>
              </a:rPr>
              <a:t> vs 21.7 </a:t>
            </a:r>
            <a:r>
              <a:rPr lang="en-US" sz="2400" dirty="0" err="1">
                <a:solidFill>
                  <a:srgbClr val="002E51"/>
                </a:solidFill>
              </a:rPr>
              <a:t>mo</a:t>
            </a:r>
            <a:r>
              <a:rPr lang="en-US" sz="2400" dirty="0">
                <a:solidFill>
                  <a:srgbClr val="002E51"/>
                </a:solidFill>
              </a:rPr>
              <a:t>, HR 0.31 (0.20-0.47)</a:t>
            </a:r>
          </a:p>
          <a:p>
            <a:pPr marL="342900" indent="-342900" algn="l">
              <a:buFont typeface="Arial" panose="020B0604020202020204" pitchFamily="34" charset="0"/>
              <a:buChar char="•"/>
            </a:pPr>
            <a:endParaRPr lang="en-US" sz="2400" dirty="0">
              <a:solidFill>
                <a:srgbClr val="002E51"/>
              </a:solidFill>
            </a:endParaRPr>
          </a:p>
          <a:p>
            <a:pPr marL="342900" indent="-342900" algn="l">
              <a:buFont typeface="Arial" panose="020B0604020202020204" pitchFamily="34" charset="0"/>
              <a:buChar char="•"/>
            </a:pPr>
            <a:r>
              <a:rPr lang="en-US" sz="2400" dirty="0" err="1">
                <a:solidFill>
                  <a:srgbClr val="002E51"/>
                </a:solidFill>
              </a:rPr>
              <a:t>nonBRCAmut</a:t>
            </a:r>
            <a:r>
              <a:rPr lang="en-US" sz="2400" dirty="0">
                <a:solidFill>
                  <a:srgbClr val="002E51"/>
                </a:solidFill>
              </a:rPr>
              <a:t>: 18.9 </a:t>
            </a:r>
            <a:r>
              <a:rPr lang="en-US" sz="2400" dirty="0" err="1">
                <a:solidFill>
                  <a:srgbClr val="002E51"/>
                </a:solidFill>
              </a:rPr>
              <a:t>mo</a:t>
            </a:r>
            <a:r>
              <a:rPr lang="en-US" sz="2400" dirty="0">
                <a:solidFill>
                  <a:srgbClr val="002E51"/>
                </a:solidFill>
              </a:rPr>
              <a:t> vs 16.0 </a:t>
            </a:r>
            <a:r>
              <a:rPr lang="en-US" sz="2400" dirty="0" err="1">
                <a:solidFill>
                  <a:srgbClr val="002E51"/>
                </a:solidFill>
              </a:rPr>
              <a:t>mo</a:t>
            </a:r>
            <a:r>
              <a:rPr lang="en-US" sz="2400" dirty="0">
                <a:solidFill>
                  <a:srgbClr val="002E51"/>
                </a:solidFill>
              </a:rPr>
              <a:t>, HR 0.71(0.58-0.88)</a:t>
            </a:r>
          </a:p>
          <a:p>
            <a:pPr marL="342900" indent="-342900" algn="l">
              <a:buFont typeface="Arial" panose="020B0604020202020204" pitchFamily="34" charset="0"/>
              <a:buChar char="•"/>
            </a:pPr>
            <a:endParaRPr lang="en-US" sz="2400" dirty="0">
              <a:solidFill>
                <a:srgbClr val="002E51"/>
              </a:solidFill>
            </a:endParaRPr>
          </a:p>
          <a:p>
            <a:pPr marL="342900" indent="-342900" algn="l">
              <a:buFont typeface="Arial" panose="020B0604020202020204" pitchFamily="34" charset="0"/>
              <a:buChar char="•"/>
            </a:pPr>
            <a:r>
              <a:rPr lang="en-US" sz="2400" b="1" dirty="0" err="1">
                <a:solidFill>
                  <a:srgbClr val="002E51"/>
                </a:solidFill>
              </a:rPr>
              <a:t>HRDpos</a:t>
            </a:r>
            <a:r>
              <a:rPr lang="en-US" sz="2400" b="1" dirty="0">
                <a:solidFill>
                  <a:srgbClr val="002E51"/>
                </a:solidFill>
              </a:rPr>
              <a:t>: </a:t>
            </a:r>
            <a:r>
              <a:rPr lang="en-US" sz="2400" dirty="0">
                <a:solidFill>
                  <a:srgbClr val="002E51"/>
                </a:solidFill>
              </a:rPr>
              <a:t>37.2 </a:t>
            </a:r>
            <a:r>
              <a:rPr lang="en-US" sz="2400" dirty="0" err="1">
                <a:solidFill>
                  <a:srgbClr val="002E51"/>
                </a:solidFill>
              </a:rPr>
              <a:t>mo</a:t>
            </a:r>
            <a:r>
              <a:rPr lang="en-US" sz="2400" dirty="0">
                <a:solidFill>
                  <a:srgbClr val="002E51"/>
                </a:solidFill>
              </a:rPr>
              <a:t> vs 17.7 </a:t>
            </a:r>
            <a:r>
              <a:rPr lang="en-US" sz="2400" dirty="0" err="1">
                <a:solidFill>
                  <a:srgbClr val="002E51"/>
                </a:solidFill>
              </a:rPr>
              <a:t>mo</a:t>
            </a:r>
            <a:r>
              <a:rPr lang="en-US" sz="2400" dirty="0">
                <a:solidFill>
                  <a:srgbClr val="002E51"/>
                </a:solidFill>
              </a:rPr>
              <a:t>, HR 0.33 (0.25-0.45)</a:t>
            </a:r>
          </a:p>
          <a:p>
            <a:pPr marL="342900" indent="-342900" algn="l">
              <a:buFont typeface="Arial" panose="020B0604020202020204" pitchFamily="34" charset="0"/>
              <a:buChar char="•"/>
            </a:pPr>
            <a:endParaRPr lang="en-US" sz="2400" dirty="0">
              <a:solidFill>
                <a:srgbClr val="002E51"/>
              </a:solidFill>
            </a:endParaRPr>
          </a:p>
          <a:p>
            <a:pPr marL="342900" indent="-342900" algn="l">
              <a:buFont typeface="Arial" panose="020B0604020202020204" pitchFamily="34" charset="0"/>
              <a:buChar char="•"/>
            </a:pPr>
            <a:r>
              <a:rPr lang="en-US" sz="2400" dirty="0" err="1">
                <a:solidFill>
                  <a:srgbClr val="002E51"/>
                </a:solidFill>
              </a:rPr>
              <a:t>HRDneg</a:t>
            </a:r>
            <a:r>
              <a:rPr lang="en-US" sz="2400" dirty="0">
                <a:solidFill>
                  <a:srgbClr val="002E51"/>
                </a:solidFill>
              </a:rPr>
              <a:t>: 16.6 </a:t>
            </a:r>
            <a:r>
              <a:rPr lang="en-US" sz="2400" dirty="0" err="1">
                <a:solidFill>
                  <a:srgbClr val="002E51"/>
                </a:solidFill>
              </a:rPr>
              <a:t>mo</a:t>
            </a:r>
            <a:r>
              <a:rPr lang="en-US" sz="2400" dirty="0">
                <a:solidFill>
                  <a:srgbClr val="002E51"/>
                </a:solidFill>
              </a:rPr>
              <a:t> vs 16.2 </a:t>
            </a:r>
            <a:r>
              <a:rPr lang="en-US" sz="2400" dirty="0" err="1">
                <a:solidFill>
                  <a:srgbClr val="002E51"/>
                </a:solidFill>
              </a:rPr>
              <a:t>mo</a:t>
            </a:r>
            <a:r>
              <a:rPr lang="en-US" sz="2400" dirty="0">
                <a:solidFill>
                  <a:srgbClr val="002E51"/>
                </a:solidFill>
              </a:rPr>
              <a:t> HR 0.92 (0.72-1.17)</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p:txBody>
      </p:sp>
    </p:spTree>
    <p:extLst>
      <p:ext uri="{BB962C8B-B14F-4D97-AF65-F5344CB8AC3E}">
        <p14:creationId xmlns:p14="http://schemas.microsoft.com/office/powerpoint/2010/main" val="143653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PAOLA-1</a:t>
            </a:r>
          </a:p>
        </p:txBody>
      </p:sp>
      <p:sp>
        <p:nvSpPr>
          <p:cNvPr id="3" name="Subtitle 1">
            <a:extLst>
              <a:ext uri="{FF2B5EF4-FFF2-40B4-BE49-F238E27FC236}">
                <a16:creationId xmlns:a16="http://schemas.microsoft.com/office/drawing/2014/main" id="{FAEAB973-8814-310E-C026-667BE6061DFD}"/>
              </a:ext>
            </a:extLst>
          </p:cNvPr>
          <p:cNvSpPr>
            <a:spLocks noGrp="1"/>
          </p:cNvSpPr>
          <p:nvPr>
            <p:ph type="subTitle" idx="1"/>
          </p:nvPr>
        </p:nvSpPr>
        <p:spPr>
          <a:xfrm>
            <a:off x="269823" y="757300"/>
            <a:ext cx="8604354" cy="3337476"/>
          </a:xfrm>
        </p:spPr>
        <p:txBody>
          <a:bodyPr/>
          <a:lstStyle/>
          <a:p>
            <a:pPr algn="l"/>
            <a:r>
              <a:rPr lang="en-US" u="sng" dirty="0">
                <a:solidFill>
                  <a:srgbClr val="002E51"/>
                </a:solidFill>
              </a:rPr>
              <a:t>Results- Safety:</a:t>
            </a:r>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p:txBody>
      </p:sp>
      <p:pic>
        <p:nvPicPr>
          <p:cNvPr id="6" name="Picture 5">
            <a:extLst>
              <a:ext uri="{FF2B5EF4-FFF2-40B4-BE49-F238E27FC236}">
                <a16:creationId xmlns:a16="http://schemas.microsoft.com/office/drawing/2014/main" id="{D1497BD8-F22D-BDFF-BC8F-EEF7D00D65FA}"/>
              </a:ext>
            </a:extLst>
          </p:cNvPr>
          <p:cNvPicPr>
            <a:picLocks noChangeAspect="1"/>
          </p:cNvPicPr>
          <p:nvPr/>
        </p:nvPicPr>
        <p:blipFill>
          <a:blip r:embed="rId3"/>
          <a:stretch>
            <a:fillRect/>
          </a:stretch>
        </p:blipFill>
        <p:spPr>
          <a:xfrm>
            <a:off x="2969328" y="0"/>
            <a:ext cx="5904849" cy="5148263"/>
          </a:xfrm>
          <a:prstGeom prst="rect">
            <a:avLst/>
          </a:prstGeom>
        </p:spPr>
      </p:pic>
      <p:sp>
        <p:nvSpPr>
          <p:cNvPr id="7" name="Frame 6">
            <a:extLst>
              <a:ext uri="{FF2B5EF4-FFF2-40B4-BE49-F238E27FC236}">
                <a16:creationId xmlns:a16="http://schemas.microsoft.com/office/drawing/2014/main" id="{B4318AC7-278A-DB2F-08A9-7753F934A998}"/>
              </a:ext>
            </a:extLst>
          </p:cNvPr>
          <p:cNvSpPr/>
          <p:nvPr/>
        </p:nvSpPr>
        <p:spPr bwMode="auto">
          <a:xfrm>
            <a:off x="2969328" y="1249591"/>
            <a:ext cx="5631366" cy="211873"/>
          </a:xfrm>
          <a:prstGeom prst="fra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Frame 7">
            <a:extLst>
              <a:ext uri="{FF2B5EF4-FFF2-40B4-BE49-F238E27FC236}">
                <a16:creationId xmlns:a16="http://schemas.microsoft.com/office/drawing/2014/main" id="{5941B117-408A-8A44-AC35-189CEA6D630B}"/>
              </a:ext>
            </a:extLst>
          </p:cNvPr>
          <p:cNvSpPr/>
          <p:nvPr/>
        </p:nvSpPr>
        <p:spPr bwMode="auto">
          <a:xfrm>
            <a:off x="2969328" y="1827631"/>
            <a:ext cx="5631366" cy="211873"/>
          </a:xfrm>
          <a:prstGeom prst="fra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Frame 8">
            <a:extLst>
              <a:ext uri="{FF2B5EF4-FFF2-40B4-BE49-F238E27FC236}">
                <a16:creationId xmlns:a16="http://schemas.microsoft.com/office/drawing/2014/main" id="{8D187048-EC16-25D7-BDE1-FF65040E1748}"/>
              </a:ext>
            </a:extLst>
          </p:cNvPr>
          <p:cNvSpPr/>
          <p:nvPr/>
        </p:nvSpPr>
        <p:spPr bwMode="auto">
          <a:xfrm>
            <a:off x="2969328" y="1461464"/>
            <a:ext cx="5631366" cy="211873"/>
          </a:xfrm>
          <a:prstGeom prst="fra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Frame 9">
            <a:extLst>
              <a:ext uri="{FF2B5EF4-FFF2-40B4-BE49-F238E27FC236}">
                <a16:creationId xmlns:a16="http://schemas.microsoft.com/office/drawing/2014/main" id="{88158274-E6A6-E819-0FC0-014415F8059C}"/>
              </a:ext>
            </a:extLst>
          </p:cNvPr>
          <p:cNvSpPr/>
          <p:nvPr/>
        </p:nvSpPr>
        <p:spPr bwMode="auto">
          <a:xfrm>
            <a:off x="2969328" y="4481797"/>
            <a:ext cx="5631366" cy="211873"/>
          </a:xfrm>
          <a:prstGeom prst="fram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7534031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PAOLA-1</a:t>
            </a:r>
          </a:p>
        </p:txBody>
      </p:sp>
      <p:sp>
        <p:nvSpPr>
          <p:cNvPr id="3" name="Subtitle 1">
            <a:extLst>
              <a:ext uri="{FF2B5EF4-FFF2-40B4-BE49-F238E27FC236}">
                <a16:creationId xmlns:a16="http://schemas.microsoft.com/office/drawing/2014/main" id="{FAEAB973-8814-310E-C026-667BE6061DFD}"/>
              </a:ext>
            </a:extLst>
          </p:cNvPr>
          <p:cNvSpPr>
            <a:spLocks noGrp="1"/>
          </p:cNvSpPr>
          <p:nvPr>
            <p:ph type="subTitle" idx="1"/>
          </p:nvPr>
        </p:nvSpPr>
        <p:spPr>
          <a:xfrm>
            <a:off x="269823" y="757300"/>
            <a:ext cx="8604354" cy="3337476"/>
          </a:xfrm>
        </p:spPr>
        <p:txBody>
          <a:bodyPr/>
          <a:lstStyle/>
          <a:p>
            <a:pPr algn="l"/>
            <a:r>
              <a:rPr lang="en-US" u="sng" dirty="0">
                <a:solidFill>
                  <a:srgbClr val="002E51"/>
                </a:solidFill>
              </a:rPr>
              <a:t>Results- Safety:</a:t>
            </a: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MDS/AML 1% Olaparib and </a:t>
            </a:r>
            <a:r>
              <a:rPr lang="en-US" dirty="0" err="1">
                <a:solidFill>
                  <a:srgbClr val="002E51"/>
                </a:solidFill>
              </a:rPr>
              <a:t>bev</a:t>
            </a:r>
            <a:r>
              <a:rPr lang="en-US" dirty="0">
                <a:solidFill>
                  <a:srgbClr val="002E51"/>
                </a:solidFill>
              </a:rPr>
              <a:t> vs. &lt;1% </a:t>
            </a:r>
            <a:r>
              <a:rPr lang="en-US" dirty="0" err="1">
                <a:solidFill>
                  <a:srgbClr val="002E51"/>
                </a:solidFill>
              </a:rPr>
              <a:t>bev</a:t>
            </a:r>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New primary cancers: 1% vs 1%</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Pneumonitis: 1% vs 0%</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No difference in QOL scores</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p:txBody>
      </p:sp>
    </p:spTree>
    <p:extLst>
      <p:ext uri="{BB962C8B-B14F-4D97-AF65-F5344CB8AC3E}">
        <p14:creationId xmlns:p14="http://schemas.microsoft.com/office/powerpoint/2010/main" val="89274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PAOLA-1</a:t>
            </a:r>
          </a:p>
        </p:txBody>
      </p:sp>
      <p:sp>
        <p:nvSpPr>
          <p:cNvPr id="3" name="Subtitle 1">
            <a:extLst>
              <a:ext uri="{FF2B5EF4-FFF2-40B4-BE49-F238E27FC236}">
                <a16:creationId xmlns:a16="http://schemas.microsoft.com/office/drawing/2014/main" id="{FAEAB973-8814-310E-C026-667BE6061DFD}"/>
              </a:ext>
            </a:extLst>
          </p:cNvPr>
          <p:cNvSpPr>
            <a:spLocks noGrp="1"/>
          </p:cNvSpPr>
          <p:nvPr>
            <p:ph type="subTitle" idx="1"/>
          </p:nvPr>
        </p:nvSpPr>
        <p:spPr>
          <a:xfrm>
            <a:off x="269823" y="757300"/>
            <a:ext cx="4302177" cy="3337476"/>
          </a:xfrm>
        </p:spPr>
        <p:txBody>
          <a:bodyPr/>
          <a:lstStyle/>
          <a:p>
            <a:pPr algn="l"/>
            <a:r>
              <a:rPr lang="en-US" u="sng" dirty="0">
                <a:solidFill>
                  <a:srgbClr val="002E51"/>
                </a:solidFill>
              </a:rPr>
              <a:t>Results – Updated PFS:</a:t>
            </a:r>
            <a:endParaRPr lang="en-US" b="1" u="sng" dirty="0">
              <a:solidFill>
                <a:srgbClr val="002E51"/>
              </a:solidFill>
            </a:endParaRP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p:txBody>
      </p:sp>
      <p:pic>
        <p:nvPicPr>
          <p:cNvPr id="5" name="Picture 4">
            <a:extLst>
              <a:ext uri="{FF2B5EF4-FFF2-40B4-BE49-F238E27FC236}">
                <a16:creationId xmlns:a16="http://schemas.microsoft.com/office/drawing/2014/main" id="{51AC6025-C8A3-1FE6-69D4-B4711A621B99}"/>
              </a:ext>
            </a:extLst>
          </p:cNvPr>
          <p:cNvPicPr>
            <a:picLocks noChangeAspect="1"/>
          </p:cNvPicPr>
          <p:nvPr/>
        </p:nvPicPr>
        <p:blipFill>
          <a:blip r:embed="rId3"/>
          <a:stretch>
            <a:fillRect/>
          </a:stretch>
        </p:blipFill>
        <p:spPr>
          <a:xfrm>
            <a:off x="1220373" y="1174364"/>
            <a:ext cx="7772400" cy="3846434"/>
          </a:xfrm>
          <a:prstGeom prst="rect">
            <a:avLst/>
          </a:prstGeom>
        </p:spPr>
      </p:pic>
    </p:spTree>
    <p:extLst>
      <p:ext uri="{BB962C8B-B14F-4D97-AF65-F5344CB8AC3E}">
        <p14:creationId xmlns:p14="http://schemas.microsoft.com/office/powerpoint/2010/main" val="32699393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PAOLA-1</a:t>
            </a:r>
          </a:p>
        </p:txBody>
      </p:sp>
      <p:sp>
        <p:nvSpPr>
          <p:cNvPr id="3" name="Subtitle 1">
            <a:extLst>
              <a:ext uri="{FF2B5EF4-FFF2-40B4-BE49-F238E27FC236}">
                <a16:creationId xmlns:a16="http://schemas.microsoft.com/office/drawing/2014/main" id="{FAEAB973-8814-310E-C026-667BE6061DFD}"/>
              </a:ext>
            </a:extLst>
          </p:cNvPr>
          <p:cNvSpPr>
            <a:spLocks noGrp="1"/>
          </p:cNvSpPr>
          <p:nvPr>
            <p:ph type="subTitle" idx="1"/>
          </p:nvPr>
        </p:nvSpPr>
        <p:spPr>
          <a:xfrm>
            <a:off x="269823" y="757300"/>
            <a:ext cx="4302177" cy="3337476"/>
          </a:xfrm>
        </p:spPr>
        <p:txBody>
          <a:bodyPr/>
          <a:lstStyle/>
          <a:p>
            <a:pPr algn="l"/>
            <a:r>
              <a:rPr lang="en-US" u="sng" dirty="0">
                <a:solidFill>
                  <a:srgbClr val="002E51"/>
                </a:solidFill>
              </a:rPr>
              <a:t>Results – Updated OS:</a:t>
            </a:r>
            <a:endParaRPr lang="en-US" b="1" u="sng" dirty="0">
              <a:solidFill>
                <a:srgbClr val="002E51"/>
              </a:solidFill>
            </a:endParaRP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p:txBody>
      </p:sp>
      <p:pic>
        <p:nvPicPr>
          <p:cNvPr id="2" name="Picture 1">
            <a:extLst>
              <a:ext uri="{FF2B5EF4-FFF2-40B4-BE49-F238E27FC236}">
                <a16:creationId xmlns:a16="http://schemas.microsoft.com/office/drawing/2014/main" id="{5C96F225-7DDA-0F91-9D52-448DF0B98941}"/>
              </a:ext>
            </a:extLst>
          </p:cNvPr>
          <p:cNvPicPr>
            <a:picLocks noChangeAspect="1"/>
          </p:cNvPicPr>
          <p:nvPr/>
        </p:nvPicPr>
        <p:blipFill>
          <a:blip r:embed="rId3"/>
          <a:stretch>
            <a:fillRect/>
          </a:stretch>
        </p:blipFill>
        <p:spPr>
          <a:xfrm>
            <a:off x="1258677" y="1192710"/>
            <a:ext cx="7772400" cy="3828088"/>
          </a:xfrm>
          <a:prstGeom prst="rect">
            <a:avLst/>
          </a:prstGeom>
        </p:spPr>
      </p:pic>
    </p:spTree>
    <p:extLst>
      <p:ext uri="{BB962C8B-B14F-4D97-AF65-F5344CB8AC3E}">
        <p14:creationId xmlns:p14="http://schemas.microsoft.com/office/powerpoint/2010/main" val="1954323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PAOLA-1</a:t>
            </a:r>
          </a:p>
        </p:txBody>
      </p:sp>
      <p:sp>
        <p:nvSpPr>
          <p:cNvPr id="3" name="Subtitle 1">
            <a:extLst>
              <a:ext uri="{FF2B5EF4-FFF2-40B4-BE49-F238E27FC236}">
                <a16:creationId xmlns:a16="http://schemas.microsoft.com/office/drawing/2014/main" id="{FAEAB973-8814-310E-C026-667BE6061DFD}"/>
              </a:ext>
            </a:extLst>
          </p:cNvPr>
          <p:cNvSpPr>
            <a:spLocks noGrp="1"/>
          </p:cNvSpPr>
          <p:nvPr>
            <p:ph type="subTitle" idx="1"/>
          </p:nvPr>
        </p:nvSpPr>
        <p:spPr>
          <a:xfrm>
            <a:off x="269823" y="757300"/>
            <a:ext cx="4302177" cy="3337476"/>
          </a:xfrm>
        </p:spPr>
        <p:txBody>
          <a:bodyPr/>
          <a:lstStyle/>
          <a:p>
            <a:pPr algn="l"/>
            <a:r>
              <a:rPr lang="en-US" u="sng" dirty="0">
                <a:solidFill>
                  <a:srgbClr val="002E51"/>
                </a:solidFill>
              </a:rPr>
              <a:t>Results – Updated 5 year OS:</a:t>
            </a:r>
            <a:endParaRPr lang="en-US" b="1" u="sng" dirty="0">
              <a:solidFill>
                <a:srgbClr val="002E51"/>
              </a:solidFill>
            </a:endParaRP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p:txBody>
      </p:sp>
      <p:pic>
        <p:nvPicPr>
          <p:cNvPr id="2" name="Picture 1">
            <a:extLst>
              <a:ext uri="{FF2B5EF4-FFF2-40B4-BE49-F238E27FC236}">
                <a16:creationId xmlns:a16="http://schemas.microsoft.com/office/drawing/2014/main" id="{2C2411F4-9379-68AC-B661-B6BC14C1C070}"/>
              </a:ext>
            </a:extLst>
          </p:cNvPr>
          <p:cNvPicPr>
            <a:picLocks noChangeAspect="1"/>
          </p:cNvPicPr>
          <p:nvPr/>
        </p:nvPicPr>
        <p:blipFill>
          <a:blip r:embed="rId3"/>
          <a:stretch>
            <a:fillRect/>
          </a:stretch>
        </p:blipFill>
        <p:spPr>
          <a:xfrm>
            <a:off x="1072133" y="1153551"/>
            <a:ext cx="8071867" cy="3994712"/>
          </a:xfrm>
          <a:prstGeom prst="rect">
            <a:avLst/>
          </a:prstGeom>
        </p:spPr>
      </p:pic>
    </p:spTree>
    <p:extLst>
      <p:ext uri="{BB962C8B-B14F-4D97-AF65-F5344CB8AC3E}">
        <p14:creationId xmlns:p14="http://schemas.microsoft.com/office/powerpoint/2010/main" val="1544313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PAOLA-1</a:t>
            </a:r>
          </a:p>
        </p:txBody>
      </p:sp>
      <p:sp>
        <p:nvSpPr>
          <p:cNvPr id="3" name="Subtitle 1">
            <a:extLst>
              <a:ext uri="{FF2B5EF4-FFF2-40B4-BE49-F238E27FC236}">
                <a16:creationId xmlns:a16="http://schemas.microsoft.com/office/drawing/2014/main" id="{FAEAB973-8814-310E-C026-667BE6061DFD}"/>
              </a:ext>
            </a:extLst>
          </p:cNvPr>
          <p:cNvSpPr>
            <a:spLocks noGrp="1"/>
          </p:cNvSpPr>
          <p:nvPr>
            <p:ph type="subTitle" idx="1"/>
          </p:nvPr>
        </p:nvSpPr>
        <p:spPr>
          <a:xfrm>
            <a:off x="269823" y="757300"/>
            <a:ext cx="4302177" cy="3337476"/>
          </a:xfrm>
        </p:spPr>
        <p:txBody>
          <a:bodyPr/>
          <a:lstStyle/>
          <a:p>
            <a:pPr algn="l"/>
            <a:r>
              <a:rPr lang="en-US" u="sng" dirty="0">
                <a:solidFill>
                  <a:srgbClr val="002E51"/>
                </a:solidFill>
              </a:rPr>
              <a:t>Results – Updated 5 year OS:</a:t>
            </a:r>
            <a:endParaRPr lang="en-US" b="1" u="sng" dirty="0">
              <a:solidFill>
                <a:srgbClr val="002E51"/>
              </a:solidFill>
            </a:endParaRP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p:txBody>
      </p:sp>
      <p:pic>
        <p:nvPicPr>
          <p:cNvPr id="2" name="Picture 1">
            <a:extLst>
              <a:ext uri="{FF2B5EF4-FFF2-40B4-BE49-F238E27FC236}">
                <a16:creationId xmlns:a16="http://schemas.microsoft.com/office/drawing/2014/main" id="{6AB4C65F-83EC-A943-E283-66C97DAD30E9}"/>
              </a:ext>
            </a:extLst>
          </p:cNvPr>
          <p:cNvPicPr>
            <a:picLocks noChangeAspect="1"/>
          </p:cNvPicPr>
          <p:nvPr/>
        </p:nvPicPr>
        <p:blipFill>
          <a:blip r:embed="rId3"/>
          <a:stretch>
            <a:fillRect/>
          </a:stretch>
        </p:blipFill>
        <p:spPr>
          <a:xfrm>
            <a:off x="381096" y="1245285"/>
            <a:ext cx="8381808" cy="4004295"/>
          </a:xfrm>
          <a:prstGeom prst="rect">
            <a:avLst/>
          </a:prstGeom>
        </p:spPr>
      </p:pic>
    </p:spTree>
    <p:extLst>
      <p:ext uri="{BB962C8B-B14F-4D97-AF65-F5344CB8AC3E}">
        <p14:creationId xmlns:p14="http://schemas.microsoft.com/office/powerpoint/2010/main" val="1256550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PAOLA-1</a:t>
            </a:r>
          </a:p>
        </p:txBody>
      </p:sp>
      <p:sp>
        <p:nvSpPr>
          <p:cNvPr id="3" name="Subtitle 1">
            <a:extLst>
              <a:ext uri="{FF2B5EF4-FFF2-40B4-BE49-F238E27FC236}">
                <a16:creationId xmlns:a16="http://schemas.microsoft.com/office/drawing/2014/main" id="{FAEAB973-8814-310E-C026-667BE6061DFD}"/>
              </a:ext>
            </a:extLst>
          </p:cNvPr>
          <p:cNvSpPr>
            <a:spLocks noGrp="1"/>
          </p:cNvSpPr>
          <p:nvPr>
            <p:ph type="subTitle" idx="1"/>
          </p:nvPr>
        </p:nvSpPr>
        <p:spPr>
          <a:xfrm>
            <a:off x="269823" y="757300"/>
            <a:ext cx="8604354" cy="3337476"/>
          </a:xfrm>
        </p:spPr>
        <p:txBody>
          <a:bodyPr/>
          <a:lstStyle/>
          <a:p>
            <a:pPr algn="l"/>
            <a:r>
              <a:rPr lang="en-US" u="sng" dirty="0">
                <a:solidFill>
                  <a:srgbClr val="002E51"/>
                </a:solidFill>
              </a:rPr>
              <a:t>Conclusions:</a:t>
            </a: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Improvement in PFS and OS for HRD positive population with addition of Olaparib to Bevacizumab</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No new safety signals</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p:txBody>
      </p:sp>
    </p:spTree>
    <p:extLst>
      <p:ext uri="{BB962C8B-B14F-4D97-AF65-F5344CB8AC3E}">
        <p14:creationId xmlns:p14="http://schemas.microsoft.com/office/powerpoint/2010/main" val="153548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8059" y="1117600"/>
            <a:ext cx="4417741" cy="2936240"/>
          </a:xfrm>
        </p:spPr>
        <p:txBody>
          <a:bodyPr/>
          <a:lstStyle/>
          <a:p>
            <a:r>
              <a:rPr lang="en-US" dirty="0">
                <a:solidFill>
                  <a:srgbClr val="002E51"/>
                </a:solidFill>
              </a:rPr>
              <a:t>BRCA</a:t>
            </a:r>
          </a:p>
          <a:p>
            <a:r>
              <a:rPr lang="en-US" dirty="0">
                <a:solidFill>
                  <a:srgbClr val="002E51"/>
                </a:solidFill>
              </a:rPr>
              <a:t>Stage III: 83%</a:t>
            </a:r>
          </a:p>
          <a:p>
            <a:r>
              <a:rPr lang="en-US" dirty="0">
                <a:solidFill>
                  <a:srgbClr val="002E51"/>
                </a:solidFill>
              </a:rPr>
              <a:t>PDS: 63%</a:t>
            </a:r>
          </a:p>
          <a:p>
            <a:r>
              <a:rPr lang="en-US" dirty="0">
                <a:solidFill>
                  <a:srgbClr val="002E51"/>
                </a:solidFill>
              </a:rPr>
              <a:t>Macroscopic residual disease 22%</a:t>
            </a:r>
          </a:p>
        </p:txBody>
      </p:sp>
      <p:sp>
        <p:nvSpPr>
          <p:cNvPr id="3" name="Content Placeholder 2"/>
          <p:cNvSpPr>
            <a:spLocks noGrp="1"/>
          </p:cNvSpPr>
          <p:nvPr>
            <p:ph sz="half" idx="2"/>
          </p:nvPr>
        </p:nvSpPr>
        <p:spPr>
          <a:xfrm>
            <a:off x="4360127" y="1117600"/>
            <a:ext cx="4516243" cy="2936240"/>
          </a:xfrm>
        </p:spPr>
        <p:txBody>
          <a:bodyPr/>
          <a:lstStyle/>
          <a:p>
            <a:r>
              <a:rPr lang="en-US" dirty="0">
                <a:solidFill>
                  <a:srgbClr val="002E51"/>
                </a:solidFill>
              </a:rPr>
              <a:t>Overall population</a:t>
            </a:r>
          </a:p>
          <a:p>
            <a:r>
              <a:rPr lang="en-US" dirty="0">
                <a:solidFill>
                  <a:srgbClr val="002E51"/>
                </a:solidFill>
              </a:rPr>
              <a:t>Stage III: 70%</a:t>
            </a:r>
          </a:p>
          <a:p>
            <a:r>
              <a:rPr lang="en-US" dirty="0">
                <a:solidFill>
                  <a:srgbClr val="002E51"/>
                </a:solidFill>
              </a:rPr>
              <a:t>PDS: 51%</a:t>
            </a:r>
          </a:p>
          <a:p>
            <a:r>
              <a:rPr lang="en-US" dirty="0">
                <a:solidFill>
                  <a:srgbClr val="002E51"/>
                </a:solidFill>
              </a:rPr>
              <a:t>Macroscopic residual disease 35%</a:t>
            </a:r>
          </a:p>
          <a:p>
            <a:endParaRPr lang="en-US" dirty="0">
              <a:solidFill>
                <a:srgbClr val="002E51"/>
              </a:solidFill>
            </a:endParaRPr>
          </a:p>
          <a:p>
            <a:endParaRPr lang="en-US" dirty="0">
              <a:solidFill>
                <a:srgbClr val="002E51"/>
              </a:solidFill>
            </a:endParaRPr>
          </a:p>
          <a:p>
            <a:endParaRPr lang="en-US" dirty="0">
              <a:solidFill>
                <a:srgbClr val="002E51"/>
              </a:solidFill>
            </a:endParaRPr>
          </a:p>
        </p:txBody>
      </p:sp>
      <p:sp>
        <p:nvSpPr>
          <p:cNvPr id="4" name="Title 3"/>
          <p:cNvSpPr>
            <a:spLocks noGrp="1"/>
          </p:cNvSpPr>
          <p:nvPr>
            <p:ph type="title"/>
          </p:nvPr>
        </p:nvSpPr>
        <p:spPr/>
        <p:txBody>
          <a:bodyPr/>
          <a:lstStyle/>
          <a:p>
            <a:r>
              <a:rPr lang="en-US" b="1" dirty="0">
                <a:solidFill>
                  <a:srgbClr val="002E51"/>
                </a:solidFill>
              </a:rPr>
              <a:t>SOLO1 vs PAOLA-1</a:t>
            </a:r>
          </a:p>
        </p:txBody>
      </p:sp>
    </p:spTree>
    <p:extLst>
      <p:ext uri="{BB962C8B-B14F-4D97-AF65-F5344CB8AC3E}">
        <p14:creationId xmlns:p14="http://schemas.microsoft.com/office/powerpoint/2010/main" val="208576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57300"/>
            <a:ext cx="8604354" cy="3337476"/>
          </a:xfrm>
        </p:spPr>
        <p:txBody>
          <a:bodyPr/>
          <a:lstStyle/>
          <a:p>
            <a:pPr algn="l"/>
            <a:r>
              <a:rPr lang="en-US" u="sng" dirty="0">
                <a:solidFill>
                  <a:srgbClr val="002E51"/>
                </a:solidFill>
              </a:rPr>
              <a:t>Background</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Niraparib – PARP1 and PARP2 inhibitor </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PARP-regulated gene transcription, ribosome biogenesis, immune activation</a:t>
            </a:r>
          </a:p>
        </p:txBody>
      </p:sp>
      <p:sp>
        <p:nvSpPr>
          <p:cNvPr id="4" name="Title 3"/>
          <p:cNvSpPr>
            <a:spLocks noGrp="1"/>
          </p:cNvSpPr>
          <p:nvPr>
            <p:ph type="title"/>
          </p:nvPr>
        </p:nvSpPr>
        <p:spPr>
          <a:xfrm>
            <a:off x="0" y="127465"/>
            <a:ext cx="9144000" cy="807256"/>
          </a:xfrm>
        </p:spPr>
        <p:txBody>
          <a:bodyPr/>
          <a:lstStyle/>
          <a:p>
            <a:r>
              <a:rPr lang="en-US" b="1" dirty="0"/>
              <a:t>PRIMA</a:t>
            </a:r>
          </a:p>
        </p:txBody>
      </p:sp>
    </p:spTree>
    <p:extLst>
      <p:ext uri="{BB962C8B-B14F-4D97-AF65-F5344CB8AC3E}">
        <p14:creationId xmlns:p14="http://schemas.microsoft.com/office/powerpoint/2010/main" val="229697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4"/>
          <p:cNvPicPr preferRelativeResize="0"/>
          <p:nvPr/>
        </p:nvPicPr>
        <p:blipFill rotWithShape="1">
          <a:blip r:embed="rId3">
            <a:alphaModFix/>
          </a:blip>
          <a:srcRect/>
          <a:stretch/>
        </p:blipFill>
        <p:spPr>
          <a:xfrm>
            <a:off x="369960" y="191079"/>
            <a:ext cx="8404080" cy="408354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70947"/>
            <a:ext cx="8604354" cy="2915920"/>
          </a:xfrm>
        </p:spPr>
        <p:txBody>
          <a:bodyPr/>
          <a:lstStyle/>
          <a:p>
            <a:pPr algn="l"/>
            <a:r>
              <a:rPr lang="en-US" u="sng" dirty="0">
                <a:solidFill>
                  <a:srgbClr val="002E51"/>
                </a:solidFill>
              </a:rPr>
              <a:t>Methods:</a:t>
            </a:r>
          </a:p>
          <a:p>
            <a:pPr marL="342900" indent="-342900" algn="l">
              <a:buFont typeface="Arial" panose="020B0604020202020204" pitchFamily="34" charset="0"/>
              <a:buChar char="•"/>
            </a:pPr>
            <a:r>
              <a:rPr lang="en-US" dirty="0">
                <a:solidFill>
                  <a:srgbClr val="002E51"/>
                </a:solidFill>
              </a:rPr>
              <a:t>Randomized, phase 3 trial in Stage III-IV ovarian cancer </a:t>
            </a:r>
          </a:p>
          <a:p>
            <a:pPr marL="342900" indent="-342900" algn="l">
              <a:buFont typeface="Arial" panose="020B0604020202020204" pitchFamily="34" charset="0"/>
              <a:buChar char="•"/>
            </a:pPr>
            <a:r>
              <a:rPr lang="en-US" dirty="0">
                <a:solidFill>
                  <a:srgbClr val="002E51"/>
                </a:solidFill>
              </a:rPr>
              <a:t>2:1 ratio 300 mg niraparib or placebo daily for </a:t>
            </a:r>
            <a:r>
              <a:rPr lang="en-US" b="1" dirty="0">
                <a:solidFill>
                  <a:srgbClr val="002E51"/>
                </a:solidFill>
              </a:rPr>
              <a:t>36 </a:t>
            </a:r>
            <a:r>
              <a:rPr lang="en-US" b="1" dirty="0" err="1">
                <a:solidFill>
                  <a:srgbClr val="002E51"/>
                </a:solidFill>
              </a:rPr>
              <a:t>mo</a:t>
            </a:r>
            <a:r>
              <a:rPr lang="en-US" b="1" dirty="0">
                <a:solidFill>
                  <a:srgbClr val="002E51"/>
                </a:solidFill>
              </a:rPr>
              <a:t> </a:t>
            </a:r>
            <a:r>
              <a:rPr lang="en-US" dirty="0">
                <a:solidFill>
                  <a:srgbClr val="002E51"/>
                </a:solidFill>
              </a:rPr>
              <a:t>after response to platinum-based chemotherapy</a:t>
            </a:r>
          </a:p>
          <a:p>
            <a:pPr marL="800100" lvl="1" indent="-342900" algn="l">
              <a:buFont typeface="Arial" panose="020B0604020202020204" pitchFamily="34" charset="0"/>
              <a:buChar char="•"/>
            </a:pPr>
            <a:r>
              <a:rPr lang="en-US" dirty="0">
                <a:solidFill>
                  <a:srgbClr val="002E51"/>
                </a:solidFill>
              </a:rPr>
              <a:t>Includes residual disease after PDS, inoperable stage III, any stage IV, treatment with NACT</a:t>
            </a:r>
          </a:p>
          <a:p>
            <a:pPr marL="342900" indent="-342900" algn="l">
              <a:buFont typeface="Arial" panose="020B0604020202020204" pitchFamily="34" charset="0"/>
              <a:buChar char="•"/>
            </a:pPr>
            <a:r>
              <a:rPr lang="en-US" dirty="0">
                <a:solidFill>
                  <a:srgbClr val="002E51"/>
                </a:solidFill>
              </a:rPr>
              <a:t>CR or PR to 6-9 cycles of platinum-based chemotherapy</a:t>
            </a:r>
          </a:p>
          <a:p>
            <a:pPr marL="342900" indent="-342900" algn="l">
              <a:buFont typeface="Arial" panose="020B0604020202020204" pitchFamily="34" charset="0"/>
              <a:buChar char="•"/>
            </a:pPr>
            <a:r>
              <a:rPr lang="en-US" dirty="0">
                <a:solidFill>
                  <a:srgbClr val="002E51"/>
                </a:solidFill>
              </a:rPr>
              <a:t>HRD: BRCA mutation or Myriad </a:t>
            </a:r>
            <a:r>
              <a:rPr lang="en-US" dirty="0" err="1">
                <a:solidFill>
                  <a:srgbClr val="002E51"/>
                </a:solidFill>
              </a:rPr>
              <a:t>myChoice</a:t>
            </a:r>
            <a:r>
              <a:rPr lang="en-US" dirty="0">
                <a:solidFill>
                  <a:srgbClr val="002E51"/>
                </a:solidFill>
              </a:rPr>
              <a:t> score 42+</a:t>
            </a:r>
          </a:p>
          <a:p>
            <a:pPr marL="342900"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PRIMA</a:t>
            </a:r>
          </a:p>
        </p:txBody>
      </p:sp>
    </p:spTree>
    <p:extLst>
      <p:ext uri="{BB962C8B-B14F-4D97-AF65-F5344CB8AC3E}">
        <p14:creationId xmlns:p14="http://schemas.microsoft.com/office/powerpoint/2010/main" val="353347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70947"/>
            <a:ext cx="8604354" cy="2763990"/>
          </a:xfrm>
        </p:spPr>
        <p:txBody>
          <a:bodyPr/>
          <a:lstStyle/>
          <a:p>
            <a:pPr algn="l"/>
            <a:r>
              <a:rPr lang="en-US" u="sng" dirty="0">
                <a:solidFill>
                  <a:srgbClr val="002E51"/>
                </a:solidFill>
              </a:rPr>
              <a:t>Methods:</a:t>
            </a:r>
          </a:p>
          <a:p>
            <a:pPr marL="342900" indent="-342900" algn="l">
              <a:buFont typeface="Arial" panose="020B0604020202020204" pitchFamily="34" charset="0"/>
              <a:buChar char="•"/>
            </a:pPr>
            <a:r>
              <a:rPr lang="en-US" dirty="0">
                <a:solidFill>
                  <a:srgbClr val="002E51"/>
                </a:solidFill>
              </a:rPr>
              <a:t>Primary endpoint: PFS in HRD and overall population</a:t>
            </a:r>
          </a:p>
          <a:p>
            <a:pPr marL="342900" indent="-342900" algn="l">
              <a:buFont typeface="Arial" panose="020B0604020202020204" pitchFamily="34" charset="0"/>
              <a:buChar char="•"/>
            </a:pPr>
            <a:r>
              <a:rPr lang="en-US" dirty="0">
                <a:solidFill>
                  <a:srgbClr val="002E51"/>
                </a:solidFill>
              </a:rPr>
              <a:t>Secondary endpoints:</a:t>
            </a:r>
          </a:p>
          <a:p>
            <a:pPr marL="800100" lvl="1" indent="-342900" algn="l">
              <a:buFont typeface="Arial" panose="020B0604020202020204" pitchFamily="34" charset="0"/>
              <a:buChar char="•"/>
            </a:pPr>
            <a:r>
              <a:rPr lang="en-US" dirty="0">
                <a:solidFill>
                  <a:srgbClr val="002E51"/>
                </a:solidFill>
              </a:rPr>
              <a:t>OS, TFST, PFS2</a:t>
            </a:r>
          </a:p>
          <a:p>
            <a:pPr marL="800100" lvl="1" indent="-342900" algn="l">
              <a:buFont typeface="Arial" panose="020B0604020202020204" pitchFamily="34" charset="0"/>
              <a:buChar char="•"/>
            </a:pPr>
            <a:r>
              <a:rPr lang="en-US" dirty="0">
                <a:solidFill>
                  <a:srgbClr val="002E51"/>
                </a:solidFill>
              </a:rPr>
              <a:t>Pharmacokinetic analysis</a:t>
            </a:r>
          </a:p>
          <a:p>
            <a:pPr marL="800100" lvl="1" indent="-342900" algn="l">
              <a:buFont typeface="Arial" panose="020B0604020202020204" pitchFamily="34" charset="0"/>
              <a:buChar char="•"/>
            </a:pPr>
            <a:r>
              <a:rPr lang="en-US" dirty="0">
                <a:solidFill>
                  <a:srgbClr val="002E51"/>
                </a:solidFill>
              </a:rPr>
              <a:t>Patient reported outcomes</a:t>
            </a:r>
          </a:p>
          <a:p>
            <a:pPr algn="l"/>
            <a:endParaRPr lang="en-US" b="1" dirty="0">
              <a:solidFill>
                <a:srgbClr val="002E51"/>
              </a:solidFill>
            </a:endParaRPr>
          </a:p>
          <a:p>
            <a:pPr algn="l"/>
            <a:r>
              <a:rPr lang="en-US" b="1" dirty="0">
                <a:solidFill>
                  <a:srgbClr val="002E51"/>
                </a:solidFill>
              </a:rPr>
              <a:t>Amendment 11/27/2017: </a:t>
            </a:r>
            <a:r>
              <a:rPr lang="en-US" dirty="0">
                <a:solidFill>
                  <a:srgbClr val="002E51"/>
                </a:solidFill>
              </a:rPr>
              <a:t>Starting dose of 200 mg daily for patients &lt; 77 kg or platelets &lt; 150,000 per cubic mm</a:t>
            </a:r>
          </a:p>
          <a:p>
            <a:pPr marL="342900"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PRIMA</a:t>
            </a:r>
          </a:p>
        </p:txBody>
      </p:sp>
      <p:sp>
        <p:nvSpPr>
          <p:cNvPr id="3" name="Frame 2">
            <a:extLst>
              <a:ext uri="{FF2B5EF4-FFF2-40B4-BE49-F238E27FC236}">
                <a16:creationId xmlns:a16="http://schemas.microsoft.com/office/drawing/2014/main" id="{16F3AF35-4F49-208E-792E-D5FB77FA5D33}"/>
              </a:ext>
            </a:extLst>
          </p:cNvPr>
          <p:cNvSpPr/>
          <p:nvPr/>
        </p:nvSpPr>
        <p:spPr bwMode="auto">
          <a:xfrm>
            <a:off x="178420" y="3546088"/>
            <a:ext cx="8430321" cy="94785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422195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70947"/>
            <a:ext cx="8604354" cy="2915920"/>
          </a:xfrm>
        </p:spPr>
        <p:txBody>
          <a:bodyPr/>
          <a:lstStyle/>
          <a:p>
            <a:pPr algn="l"/>
            <a:r>
              <a:rPr lang="en-US" u="sng" dirty="0">
                <a:solidFill>
                  <a:srgbClr val="002E51"/>
                </a:solidFill>
              </a:rPr>
              <a:t>Results:</a:t>
            </a:r>
          </a:p>
          <a:p>
            <a:pPr marL="342900" indent="-342900" algn="l">
              <a:buFont typeface="Arial" panose="020B0604020202020204" pitchFamily="34" charset="0"/>
              <a:buChar char="•"/>
            </a:pPr>
            <a:r>
              <a:rPr lang="en-US" dirty="0">
                <a:solidFill>
                  <a:srgbClr val="002E51"/>
                </a:solidFill>
              </a:rPr>
              <a:t>733 patients enrolled, 487 Niraparib vs 246 Placebo</a:t>
            </a:r>
          </a:p>
          <a:p>
            <a:pPr marL="800100" lvl="1" indent="-342900" algn="l">
              <a:buFont typeface="Arial" panose="020B0604020202020204" pitchFamily="34" charset="0"/>
              <a:buChar char="•"/>
            </a:pPr>
            <a:r>
              <a:rPr lang="en-US" dirty="0">
                <a:solidFill>
                  <a:srgbClr val="002E51"/>
                </a:solidFill>
              </a:rPr>
              <a:t>23% Stage III with residual disease after PDS</a:t>
            </a:r>
          </a:p>
          <a:p>
            <a:pPr marL="800100" lvl="1" indent="-342900" algn="l">
              <a:buFont typeface="Arial" panose="020B0604020202020204" pitchFamily="34" charset="0"/>
              <a:buChar char="•"/>
            </a:pPr>
            <a:r>
              <a:rPr lang="en-US" dirty="0">
                <a:solidFill>
                  <a:srgbClr val="002E51"/>
                </a:solidFill>
              </a:rPr>
              <a:t>66.7% received NACT</a:t>
            </a:r>
          </a:p>
          <a:p>
            <a:pPr marL="800100" lvl="1" indent="-342900" algn="l">
              <a:buFont typeface="Arial" panose="020B0604020202020204" pitchFamily="34" charset="0"/>
              <a:buChar char="•"/>
            </a:pPr>
            <a:r>
              <a:rPr lang="en-US" dirty="0">
                <a:solidFill>
                  <a:srgbClr val="002E51"/>
                </a:solidFill>
              </a:rPr>
              <a:t>35% Stage IV</a:t>
            </a:r>
          </a:p>
          <a:p>
            <a:pPr marL="800100" lvl="1" indent="-342900" algn="l">
              <a:buFont typeface="Arial" panose="020B0604020202020204" pitchFamily="34" charset="0"/>
              <a:buChar char="•"/>
            </a:pPr>
            <a:r>
              <a:rPr lang="en-US" dirty="0">
                <a:solidFill>
                  <a:srgbClr val="002E51"/>
                </a:solidFill>
              </a:rPr>
              <a:t>30.5% PR to first-line platinum-based chemotherapy</a:t>
            </a:r>
          </a:p>
          <a:p>
            <a:pPr marL="800100" lvl="1" indent="-342900" algn="l">
              <a:buFont typeface="Arial" panose="020B0604020202020204" pitchFamily="34" charset="0"/>
              <a:buChar char="•"/>
            </a:pPr>
            <a:r>
              <a:rPr lang="en-US" dirty="0">
                <a:solidFill>
                  <a:srgbClr val="002E51"/>
                </a:solidFill>
              </a:rPr>
              <a:t>50.9% with HRD: 223/373 had BRCA mutations</a:t>
            </a:r>
          </a:p>
        </p:txBody>
      </p:sp>
      <p:sp>
        <p:nvSpPr>
          <p:cNvPr id="4" name="Title 3"/>
          <p:cNvSpPr>
            <a:spLocks noGrp="1"/>
          </p:cNvSpPr>
          <p:nvPr>
            <p:ph type="title"/>
          </p:nvPr>
        </p:nvSpPr>
        <p:spPr>
          <a:xfrm>
            <a:off x="0" y="127465"/>
            <a:ext cx="9144000" cy="807256"/>
          </a:xfrm>
        </p:spPr>
        <p:txBody>
          <a:bodyPr/>
          <a:lstStyle/>
          <a:p>
            <a:r>
              <a:rPr lang="en-US" b="1" dirty="0"/>
              <a:t>PRIMA</a:t>
            </a:r>
          </a:p>
        </p:txBody>
      </p:sp>
    </p:spTree>
    <p:extLst>
      <p:ext uri="{BB962C8B-B14F-4D97-AF65-F5344CB8AC3E}">
        <p14:creationId xmlns:p14="http://schemas.microsoft.com/office/powerpoint/2010/main" val="190154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70947"/>
            <a:ext cx="5366703" cy="2915920"/>
          </a:xfrm>
        </p:spPr>
        <p:txBody>
          <a:bodyPr/>
          <a:lstStyle/>
          <a:p>
            <a:pPr algn="l"/>
            <a:r>
              <a:rPr lang="en-US" u="sng" dirty="0">
                <a:solidFill>
                  <a:srgbClr val="002E51"/>
                </a:solidFill>
              </a:rPr>
              <a:t>Results – Initial Efficacy Median PFS:</a:t>
            </a:r>
          </a:p>
          <a:p>
            <a:pPr marL="342900" indent="-342900" algn="l">
              <a:buFont typeface="Arial" panose="020B0604020202020204" pitchFamily="34" charset="0"/>
              <a:buChar char="•"/>
            </a:pPr>
            <a:r>
              <a:rPr lang="en-US" sz="2400" dirty="0">
                <a:solidFill>
                  <a:srgbClr val="002E51"/>
                </a:solidFill>
              </a:rPr>
              <a:t>Median follow-up 13.8 </a:t>
            </a:r>
            <a:r>
              <a:rPr lang="en-US" sz="2400" dirty="0" err="1">
                <a:solidFill>
                  <a:srgbClr val="002E51"/>
                </a:solidFill>
              </a:rPr>
              <a:t>mo</a:t>
            </a:r>
            <a:endParaRPr lang="en-US" sz="2400" dirty="0">
              <a:solidFill>
                <a:srgbClr val="002E51"/>
              </a:solidFill>
            </a:endParaRPr>
          </a:p>
          <a:p>
            <a:pPr marL="342900" indent="-342900" algn="l">
              <a:buFont typeface="Arial" panose="020B0604020202020204" pitchFamily="34" charset="0"/>
              <a:buChar char="•"/>
            </a:pPr>
            <a:r>
              <a:rPr lang="en-US" sz="2400" b="1" dirty="0">
                <a:solidFill>
                  <a:srgbClr val="002E51"/>
                </a:solidFill>
              </a:rPr>
              <a:t>HRD: </a:t>
            </a:r>
            <a:r>
              <a:rPr lang="en-US" sz="2400" dirty="0">
                <a:solidFill>
                  <a:srgbClr val="002E51"/>
                </a:solidFill>
              </a:rPr>
              <a:t>21.9 </a:t>
            </a:r>
            <a:r>
              <a:rPr lang="en-US" sz="2400" dirty="0" err="1">
                <a:solidFill>
                  <a:srgbClr val="002E51"/>
                </a:solidFill>
              </a:rPr>
              <a:t>mo</a:t>
            </a:r>
            <a:r>
              <a:rPr lang="en-US" sz="2400" dirty="0">
                <a:solidFill>
                  <a:srgbClr val="002E51"/>
                </a:solidFill>
              </a:rPr>
              <a:t> niraparib vs 10.4 </a:t>
            </a:r>
            <a:r>
              <a:rPr lang="en-US" sz="2400" dirty="0" err="1">
                <a:solidFill>
                  <a:srgbClr val="002E51"/>
                </a:solidFill>
              </a:rPr>
              <a:t>mo</a:t>
            </a:r>
            <a:r>
              <a:rPr lang="en-US" dirty="0">
                <a:solidFill>
                  <a:srgbClr val="002E51"/>
                </a:solidFill>
              </a:rPr>
              <a:t> </a:t>
            </a:r>
            <a:r>
              <a:rPr lang="en-US" sz="2400" dirty="0">
                <a:solidFill>
                  <a:srgbClr val="002E51"/>
                </a:solidFill>
              </a:rPr>
              <a:t>placebo, HR 0.43, p &lt; 0.001</a:t>
            </a:r>
          </a:p>
          <a:p>
            <a:pPr marL="342900" indent="-342900" algn="l">
              <a:buFont typeface="Arial" panose="020B0604020202020204" pitchFamily="34" charset="0"/>
              <a:buChar char="•"/>
            </a:pPr>
            <a:r>
              <a:rPr lang="en-US" sz="2400" dirty="0">
                <a:solidFill>
                  <a:srgbClr val="002E51"/>
                </a:solidFill>
              </a:rPr>
              <a:t>Overall population: 13.8 </a:t>
            </a:r>
            <a:r>
              <a:rPr lang="en-US" sz="2400" dirty="0" err="1">
                <a:solidFill>
                  <a:srgbClr val="002E51"/>
                </a:solidFill>
              </a:rPr>
              <a:t>mo</a:t>
            </a:r>
            <a:r>
              <a:rPr lang="en-US" sz="2400" dirty="0">
                <a:solidFill>
                  <a:srgbClr val="002E51"/>
                </a:solidFill>
              </a:rPr>
              <a:t> vs 8.2 </a:t>
            </a:r>
            <a:r>
              <a:rPr lang="en-US" sz="2400" dirty="0" err="1">
                <a:solidFill>
                  <a:srgbClr val="002E51"/>
                </a:solidFill>
              </a:rPr>
              <a:t>mo</a:t>
            </a:r>
            <a:r>
              <a:rPr lang="en-US" sz="2400" dirty="0">
                <a:solidFill>
                  <a:srgbClr val="002E51"/>
                </a:solidFill>
              </a:rPr>
              <a:t>, HR 0.62, p &lt; 0.001</a:t>
            </a:r>
          </a:p>
          <a:p>
            <a:pPr marL="342900" indent="-342900" algn="l">
              <a:buFont typeface="Arial" panose="020B0604020202020204" pitchFamily="34" charset="0"/>
              <a:buChar char="•"/>
            </a:pPr>
            <a:endParaRPr lang="en-US" sz="2400" dirty="0">
              <a:solidFill>
                <a:srgbClr val="002E51"/>
              </a:solidFill>
            </a:endParaRPr>
          </a:p>
          <a:p>
            <a:pPr marL="342900" indent="-342900" algn="l">
              <a:buFont typeface="Arial" panose="020B0604020202020204" pitchFamily="34" charset="0"/>
              <a:buChar char="•"/>
            </a:pPr>
            <a:r>
              <a:rPr lang="en-US" sz="2400" dirty="0">
                <a:solidFill>
                  <a:srgbClr val="002E51"/>
                </a:solidFill>
              </a:rPr>
              <a:t>HRP: 8.1 </a:t>
            </a:r>
            <a:r>
              <a:rPr lang="en-US" sz="2400" dirty="0" err="1">
                <a:solidFill>
                  <a:srgbClr val="002E51"/>
                </a:solidFill>
              </a:rPr>
              <a:t>mo</a:t>
            </a:r>
            <a:r>
              <a:rPr lang="en-US" sz="2400" dirty="0">
                <a:solidFill>
                  <a:srgbClr val="002E51"/>
                </a:solidFill>
              </a:rPr>
              <a:t> vs 5.4 </a:t>
            </a:r>
            <a:r>
              <a:rPr lang="en-US" sz="2400" dirty="0" err="1">
                <a:solidFill>
                  <a:srgbClr val="002E51"/>
                </a:solidFill>
              </a:rPr>
              <a:t>mo</a:t>
            </a:r>
            <a:r>
              <a:rPr lang="en-US" sz="2400" dirty="0">
                <a:solidFill>
                  <a:srgbClr val="002E51"/>
                </a:solidFill>
              </a:rPr>
              <a:t>, HR 0.68 (0.49-0.94)</a:t>
            </a:r>
          </a:p>
        </p:txBody>
      </p:sp>
      <p:sp>
        <p:nvSpPr>
          <p:cNvPr id="4" name="Title 3"/>
          <p:cNvSpPr>
            <a:spLocks noGrp="1"/>
          </p:cNvSpPr>
          <p:nvPr>
            <p:ph type="title"/>
          </p:nvPr>
        </p:nvSpPr>
        <p:spPr>
          <a:xfrm>
            <a:off x="0" y="127465"/>
            <a:ext cx="9144000" cy="807256"/>
          </a:xfrm>
        </p:spPr>
        <p:txBody>
          <a:bodyPr/>
          <a:lstStyle/>
          <a:p>
            <a:r>
              <a:rPr lang="en-US" b="1" dirty="0"/>
              <a:t>PRIMA</a:t>
            </a:r>
          </a:p>
        </p:txBody>
      </p:sp>
      <p:pic>
        <p:nvPicPr>
          <p:cNvPr id="3" name="Picture 2">
            <a:extLst>
              <a:ext uri="{FF2B5EF4-FFF2-40B4-BE49-F238E27FC236}">
                <a16:creationId xmlns:a16="http://schemas.microsoft.com/office/drawing/2014/main" id="{A175AB65-46FA-2C07-9901-F4A22CD77502}"/>
              </a:ext>
            </a:extLst>
          </p:cNvPr>
          <p:cNvPicPr>
            <a:picLocks noChangeAspect="1"/>
          </p:cNvPicPr>
          <p:nvPr/>
        </p:nvPicPr>
        <p:blipFill>
          <a:blip r:embed="rId3"/>
          <a:stretch>
            <a:fillRect/>
          </a:stretch>
        </p:blipFill>
        <p:spPr>
          <a:xfrm>
            <a:off x="5636526" y="0"/>
            <a:ext cx="3507474" cy="4298695"/>
          </a:xfrm>
          <a:prstGeom prst="rect">
            <a:avLst/>
          </a:prstGeom>
        </p:spPr>
      </p:pic>
    </p:spTree>
    <p:extLst>
      <p:ext uri="{BB962C8B-B14F-4D97-AF65-F5344CB8AC3E}">
        <p14:creationId xmlns:p14="http://schemas.microsoft.com/office/powerpoint/2010/main" val="35465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70947"/>
            <a:ext cx="8604354" cy="2915920"/>
          </a:xfrm>
        </p:spPr>
        <p:txBody>
          <a:bodyPr/>
          <a:lstStyle/>
          <a:p>
            <a:pPr algn="l"/>
            <a:r>
              <a:rPr lang="en-US" u="sng" dirty="0">
                <a:solidFill>
                  <a:srgbClr val="002E51"/>
                </a:solidFill>
              </a:rPr>
              <a:t>Results – Safety:</a:t>
            </a:r>
          </a:p>
          <a:p>
            <a:pPr marL="342900" indent="-342900" algn="l">
              <a:buFont typeface="Arial" panose="020B0604020202020204" pitchFamily="34" charset="0"/>
              <a:buChar char="•"/>
            </a:pPr>
            <a:endParaRPr lang="en-US" u="sng"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PRIMA</a:t>
            </a:r>
          </a:p>
        </p:txBody>
      </p:sp>
      <p:pic>
        <p:nvPicPr>
          <p:cNvPr id="3" name="Picture 2">
            <a:extLst>
              <a:ext uri="{FF2B5EF4-FFF2-40B4-BE49-F238E27FC236}">
                <a16:creationId xmlns:a16="http://schemas.microsoft.com/office/drawing/2014/main" id="{A08B906A-DE7F-B5E4-B6FA-317B700CCBA9}"/>
              </a:ext>
            </a:extLst>
          </p:cNvPr>
          <p:cNvPicPr>
            <a:picLocks noChangeAspect="1"/>
          </p:cNvPicPr>
          <p:nvPr/>
        </p:nvPicPr>
        <p:blipFill>
          <a:blip r:embed="rId3"/>
          <a:stretch>
            <a:fillRect/>
          </a:stretch>
        </p:blipFill>
        <p:spPr>
          <a:xfrm>
            <a:off x="269823" y="1240416"/>
            <a:ext cx="4076700" cy="3136900"/>
          </a:xfrm>
          <a:prstGeom prst="rect">
            <a:avLst/>
          </a:prstGeom>
        </p:spPr>
      </p:pic>
      <p:pic>
        <p:nvPicPr>
          <p:cNvPr id="5" name="Picture 4">
            <a:extLst>
              <a:ext uri="{FF2B5EF4-FFF2-40B4-BE49-F238E27FC236}">
                <a16:creationId xmlns:a16="http://schemas.microsoft.com/office/drawing/2014/main" id="{8EE31BAC-0DB7-0EB2-D49C-8D00487792A4}"/>
              </a:ext>
            </a:extLst>
          </p:cNvPr>
          <p:cNvPicPr>
            <a:picLocks noChangeAspect="1"/>
          </p:cNvPicPr>
          <p:nvPr/>
        </p:nvPicPr>
        <p:blipFill>
          <a:blip r:embed="rId4"/>
          <a:stretch>
            <a:fillRect/>
          </a:stretch>
        </p:blipFill>
        <p:spPr>
          <a:xfrm>
            <a:off x="5494839" y="127465"/>
            <a:ext cx="3514249" cy="5148263"/>
          </a:xfrm>
          <a:prstGeom prst="rect">
            <a:avLst/>
          </a:prstGeom>
        </p:spPr>
      </p:pic>
    </p:spTree>
    <p:extLst>
      <p:ext uri="{BB962C8B-B14F-4D97-AF65-F5344CB8AC3E}">
        <p14:creationId xmlns:p14="http://schemas.microsoft.com/office/powerpoint/2010/main" val="573175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70947"/>
            <a:ext cx="8604354" cy="2915920"/>
          </a:xfrm>
        </p:spPr>
        <p:txBody>
          <a:bodyPr/>
          <a:lstStyle/>
          <a:p>
            <a:pPr algn="l"/>
            <a:r>
              <a:rPr lang="en-US" u="sng" dirty="0">
                <a:solidFill>
                  <a:srgbClr val="002E51"/>
                </a:solidFill>
              </a:rPr>
              <a:t>Results – Safety:</a:t>
            </a:r>
          </a:p>
          <a:p>
            <a:pPr marL="342900" indent="-342900" algn="l">
              <a:buFont typeface="Arial" panose="020B0604020202020204" pitchFamily="34" charset="0"/>
              <a:buChar char="•"/>
            </a:pPr>
            <a:endParaRPr lang="en-US" u="sng"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PRIMA</a:t>
            </a:r>
          </a:p>
        </p:txBody>
      </p:sp>
      <p:pic>
        <p:nvPicPr>
          <p:cNvPr id="5" name="Picture 4">
            <a:extLst>
              <a:ext uri="{FF2B5EF4-FFF2-40B4-BE49-F238E27FC236}">
                <a16:creationId xmlns:a16="http://schemas.microsoft.com/office/drawing/2014/main" id="{5B3F3B41-EE4B-80B4-1FE5-E522BB5FD425}"/>
              </a:ext>
            </a:extLst>
          </p:cNvPr>
          <p:cNvPicPr>
            <a:picLocks noChangeAspect="1"/>
          </p:cNvPicPr>
          <p:nvPr/>
        </p:nvPicPr>
        <p:blipFill>
          <a:blip r:embed="rId3"/>
          <a:stretch>
            <a:fillRect/>
          </a:stretch>
        </p:blipFill>
        <p:spPr>
          <a:xfrm>
            <a:off x="3063726" y="987517"/>
            <a:ext cx="4974805" cy="4160746"/>
          </a:xfrm>
          <a:prstGeom prst="rect">
            <a:avLst/>
          </a:prstGeom>
        </p:spPr>
      </p:pic>
    </p:spTree>
    <p:extLst>
      <p:ext uri="{BB962C8B-B14F-4D97-AF65-F5344CB8AC3E}">
        <p14:creationId xmlns:p14="http://schemas.microsoft.com/office/powerpoint/2010/main" val="4082213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70947"/>
            <a:ext cx="8604354" cy="2915920"/>
          </a:xfrm>
        </p:spPr>
        <p:txBody>
          <a:bodyPr/>
          <a:lstStyle/>
          <a:p>
            <a:pPr algn="l"/>
            <a:r>
              <a:rPr lang="en-US" u="sng" dirty="0">
                <a:solidFill>
                  <a:srgbClr val="002E51"/>
                </a:solidFill>
              </a:rPr>
              <a:t>Results – Safety:</a:t>
            </a:r>
          </a:p>
          <a:p>
            <a:pPr marL="342900" indent="-342900" algn="l">
              <a:buFont typeface="Arial" panose="020B0604020202020204" pitchFamily="34" charset="0"/>
              <a:buChar char="•"/>
            </a:pPr>
            <a:endParaRPr lang="en-US" u="sng"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PRIMA</a:t>
            </a:r>
          </a:p>
        </p:txBody>
      </p:sp>
      <p:pic>
        <p:nvPicPr>
          <p:cNvPr id="3" name="Picture 2">
            <a:extLst>
              <a:ext uri="{FF2B5EF4-FFF2-40B4-BE49-F238E27FC236}">
                <a16:creationId xmlns:a16="http://schemas.microsoft.com/office/drawing/2014/main" id="{500A32A8-9CE8-C668-65BD-651E5EF651CC}"/>
              </a:ext>
            </a:extLst>
          </p:cNvPr>
          <p:cNvPicPr>
            <a:picLocks noChangeAspect="1"/>
          </p:cNvPicPr>
          <p:nvPr/>
        </p:nvPicPr>
        <p:blipFill>
          <a:blip r:embed="rId3"/>
          <a:stretch>
            <a:fillRect/>
          </a:stretch>
        </p:blipFill>
        <p:spPr>
          <a:xfrm>
            <a:off x="2784143" y="1011733"/>
            <a:ext cx="6359857" cy="3318616"/>
          </a:xfrm>
          <a:prstGeom prst="rect">
            <a:avLst/>
          </a:prstGeom>
        </p:spPr>
      </p:pic>
    </p:spTree>
    <p:extLst>
      <p:ext uri="{BB962C8B-B14F-4D97-AF65-F5344CB8AC3E}">
        <p14:creationId xmlns:p14="http://schemas.microsoft.com/office/powerpoint/2010/main" val="21261352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4912" y="1123578"/>
            <a:ext cx="3236085" cy="2915920"/>
          </a:xfrm>
        </p:spPr>
        <p:txBody>
          <a:bodyPr/>
          <a:lstStyle/>
          <a:p>
            <a:pPr marL="342900" indent="-342900" algn="l">
              <a:buFont typeface="Arial" panose="020B0604020202020204" pitchFamily="34" charset="0"/>
              <a:buChar char="•"/>
            </a:pPr>
            <a:r>
              <a:rPr lang="en-US" dirty="0">
                <a:solidFill>
                  <a:srgbClr val="002E51"/>
                </a:solidFill>
              </a:rPr>
              <a:t>Median follow up 3.5 years</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OS immature at 41.2% for overall population</a:t>
            </a:r>
          </a:p>
        </p:txBody>
      </p:sp>
      <p:sp>
        <p:nvSpPr>
          <p:cNvPr id="4" name="Title 3"/>
          <p:cNvSpPr>
            <a:spLocks noGrp="1"/>
          </p:cNvSpPr>
          <p:nvPr>
            <p:ph type="title"/>
          </p:nvPr>
        </p:nvSpPr>
        <p:spPr>
          <a:xfrm>
            <a:off x="0" y="127465"/>
            <a:ext cx="9144000" cy="807256"/>
          </a:xfrm>
        </p:spPr>
        <p:txBody>
          <a:bodyPr/>
          <a:lstStyle/>
          <a:p>
            <a:r>
              <a:rPr lang="en-US" b="1" dirty="0"/>
              <a:t>PRIMA – Updated ESMO Results</a:t>
            </a:r>
          </a:p>
        </p:txBody>
      </p:sp>
      <p:pic>
        <p:nvPicPr>
          <p:cNvPr id="3" name="Picture 2">
            <a:extLst>
              <a:ext uri="{FF2B5EF4-FFF2-40B4-BE49-F238E27FC236}">
                <a16:creationId xmlns:a16="http://schemas.microsoft.com/office/drawing/2014/main" id="{996A61C1-A958-9657-30EB-6FC1C657CA24}"/>
              </a:ext>
            </a:extLst>
          </p:cNvPr>
          <p:cNvPicPr>
            <a:picLocks noChangeAspect="1"/>
          </p:cNvPicPr>
          <p:nvPr/>
        </p:nvPicPr>
        <p:blipFill>
          <a:blip r:embed="rId3"/>
          <a:stretch>
            <a:fillRect/>
          </a:stretch>
        </p:blipFill>
        <p:spPr>
          <a:xfrm>
            <a:off x="3765617" y="684123"/>
            <a:ext cx="5378383" cy="4464140"/>
          </a:xfrm>
          <a:prstGeom prst="rect">
            <a:avLst/>
          </a:prstGeom>
        </p:spPr>
      </p:pic>
    </p:spTree>
    <p:extLst>
      <p:ext uri="{BB962C8B-B14F-4D97-AF65-F5344CB8AC3E}">
        <p14:creationId xmlns:p14="http://schemas.microsoft.com/office/powerpoint/2010/main" val="2460588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70947"/>
            <a:ext cx="3824505" cy="2915920"/>
          </a:xfrm>
        </p:spPr>
        <p:txBody>
          <a:bodyPr/>
          <a:lstStyle/>
          <a:p>
            <a:pPr algn="l"/>
            <a:r>
              <a:rPr lang="en-US" u="sng" dirty="0">
                <a:solidFill>
                  <a:srgbClr val="002E51"/>
                </a:solidFill>
              </a:rPr>
              <a:t>Results – Updated Safety:</a:t>
            </a:r>
          </a:p>
          <a:p>
            <a:pPr marL="342900" indent="-342900" algn="l">
              <a:buFont typeface="Arial" panose="020B0604020202020204" pitchFamily="34" charset="0"/>
              <a:buChar char="•"/>
            </a:pPr>
            <a:r>
              <a:rPr lang="en-US" dirty="0">
                <a:solidFill>
                  <a:srgbClr val="002E51"/>
                </a:solidFill>
              </a:rPr>
              <a:t>No new safety signals</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No difference in MDS or AML (1.2% in each arm)</a:t>
            </a:r>
          </a:p>
        </p:txBody>
      </p:sp>
      <p:sp>
        <p:nvSpPr>
          <p:cNvPr id="4" name="Title 3"/>
          <p:cNvSpPr>
            <a:spLocks noGrp="1"/>
          </p:cNvSpPr>
          <p:nvPr>
            <p:ph type="title"/>
          </p:nvPr>
        </p:nvSpPr>
        <p:spPr>
          <a:xfrm>
            <a:off x="0" y="127465"/>
            <a:ext cx="9144000" cy="807256"/>
          </a:xfrm>
        </p:spPr>
        <p:txBody>
          <a:bodyPr/>
          <a:lstStyle/>
          <a:p>
            <a:r>
              <a:rPr lang="en-US" b="1" dirty="0"/>
              <a:t>PRIMA - Updated ESMO Results</a:t>
            </a:r>
          </a:p>
        </p:txBody>
      </p:sp>
      <p:pic>
        <p:nvPicPr>
          <p:cNvPr id="3" name="Picture 2">
            <a:extLst>
              <a:ext uri="{FF2B5EF4-FFF2-40B4-BE49-F238E27FC236}">
                <a16:creationId xmlns:a16="http://schemas.microsoft.com/office/drawing/2014/main" id="{43D8B9C9-AD77-50BC-12EA-A8712B8D5957}"/>
              </a:ext>
            </a:extLst>
          </p:cNvPr>
          <p:cNvPicPr>
            <a:picLocks noChangeAspect="1"/>
          </p:cNvPicPr>
          <p:nvPr/>
        </p:nvPicPr>
        <p:blipFill>
          <a:blip r:embed="rId3"/>
          <a:stretch>
            <a:fillRect/>
          </a:stretch>
        </p:blipFill>
        <p:spPr>
          <a:xfrm>
            <a:off x="3974782" y="770947"/>
            <a:ext cx="5034307" cy="4249851"/>
          </a:xfrm>
          <a:prstGeom prst="rect">
            <a:avLst/>
          </a:prstGeom>
        </p:spPr>
      </p:pic>
    </p:spTree>
    <p:extLst>
      <p:ext uri="{BB962C8B-B14F-4D97-AF65-F5344CB8AC3E}">
        <p14:creationId xmlns:p14="http://schemas.microsoft.com/office/powerpoint/2010/main" val="13998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t>PRIMA - Updated ESMO Results</a:t>
            </a:r>
          </a:p>
        </p:txBody>
      </p:sp>
      <p:sp>
        <p:nvSpPr>
          <p:cNvPr id="6" name="Subtitle 5">
            <a:extLst>
              <a:ext uri="{FF2B5EF4-FFF2-40B4-BE49-F238E27FC236}">
                <a16:creationId xmlns:a16="http://schemas.microsoft.com/office/drawing/2014/main" id="{7A692C1A-CAA0-5218-7026-BC276C6F3F44}"/>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CE3CC309-EA43-89DC-187D-849751EEDFDF}"/>
              </a:ext>
            </a:extLst>
          </p:cNvPr>
          <p:cNvPicPr>
            <a:picLocks noChangeAspect="1"/>
          </p:cNvPicPr>
          <p:nvPr/>
        </p:nvPicPr>
        <p:blipFill>
          <a:blip r:embed="rId3"/>
          <a:stretch>
            <a:fillRect/>
          </a:stretch>
        </p:blipFill>
        <p:spPr>
          <a:xfrm>
            <a:off x="510306" y="760055"/>
            <a:ext cx="8123387" cy="4260743"/>
          </a:xfrm>
          <a:prstGeom prst="rect">
            <a:avLst/>
          </a:prstGeom>
        </p:spPr>
      </p:pic>
    </p:spTree>
    <p:extLst>
      <p:ext uri="{BB962C8B-B14F-4D97-AF65-F5344CB8AC3E}">
        <p14:creationId xmlns:p14="http://schemas.microsoft.com/office/powerpoint/2010/main" val="3093953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5" descr="A screenshot of a web page&#10;&#10;Description automatically generated with low confidence"/>
          <p:cNvPicPr preferRelativeResize="0"/>
          <p:nvPr/>
        </p:nvPicPr>
        <p:blipFill rotWithShape="1">
          <a:blip r:embed="rId3">
            <a:alphaModFix/>
          </a:blip>
          <a:srcRect/>
          <a:stretch/>
        </p:blipFill>
        <p:spPr>
          <a:xfrm>
            <a:off x="0" y="-89919"/>
            <a:ext cx="9144000" cy="515112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636036"/>
            <a:ext cx="8604354" cy="2915920"/>
          </a:xfrm>
        </p:spPr>
        <p:txBody>
          <a:bodyPr/>
          <a:lstStyle/>
          <a:p>
            <a:pPr algn="l"/>
            <a:r>
              <a:rPr lang="en-US" u="sng" dirty="0">
                <a:solidFill>
                  <a:srgbClr val="002E51"/>
                </a:solidFill>
              </a:rPr>
              <a:t>Conclusions:</a:t>
            </a:r>
          </a:p>
          <a:p>
            <a:pPr marL="342900" indent="-342900" algn="l">
              <a:buFont typeface="Arial" panose="020B0604020202020204" pitchFamily="34" charset="0"/>
              <a:buChar char="•"/>
            </a:pPr>
            <a:r>
              <a:rPr lang="en-US" dirty="0">
                <a:solidFill>
                  <a:srgbClr val="002E51"/>
                </a:solidFill>
              </a:rPr>
              <a:t>Most benefit in BRCA-mut: HR 0.40 (0.27-0.62)</a:t>
            </a:r>
          </a:p>
          <a:p>
            <a:pPr marL="342900" indent="-342900" algn="l">
              <a:buFont typeface="Arial" panose="020B0604020202020204" pitchFamily="34" charset="0"/>
              <a:buChar char="•"/>
            </a:pPr>
            <a:r>
              <a:rPr lang="en-US" dirty="0">
                <a:solidFill>
                  <a:srgbClr val="002E51"/>
                </a:solidFill>
              </a:rPr>
              <a:t>HRD, non-BRCA-mut: HR 0.50 (0.31-0.83)</a:t>
            </a:r>
          </a:p>
          <a:p>
            <a:pPr marL="342900" indent="-342900" algn="l">
              <a:buFont typeface="Arial" panose="020B0604020202020204" pitchFamily="34" charset="0"/>
              <a:buChar char="•"/>
            </a:pPr>
            <a:r>
              <a:rPr lang="en-US" dirty="0">
                <a:solidFill>
                  <a:srgbClr val="002E51"/>
                </a:solidFill>
              </a:rPr>
              <a:t>HRP: HR 0.68 (0.49-0.94)</a:t>
            </a: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Most common TRAE: Thrombocytopenia, anemia, neutropenia, GI side effects, headache, fatigue</a:t>
            </a:r>
          </a:p>
          <a:p>
            <a:pPr marL="342900" indent="-342900" algn="l">
              <a:buFont typeface="Arial" panose="020B0604020202020204" pitchFamily="34" charset="0"/>
              <a:buChar char="•"/>
            </a:pPr>
            <a:r>
              <a:rPr lang="en-US" dirty="0">
                <a:solidFill>
                  <a:srgbClr val="002E51"/>
                </a:solidFill>
              </a:rPr>
              <a:t>Most patients did experience a Grade 3 or higher TRAE, improved in ISD group</a:t>
            </a:r>
          </a:p>
          <a:p>
            <a:pPr marL="342900" indent="-342900" algn="l">
              <a:buFont typeface="Arial" panose="020B0604020202020204" pitchFamily="34" charset="0"/>
              <a:buChar char="•"/>
            </a:pPr>
            <a:endParaRPr lang="en-US" u="sng" dirty="0">
              <a:solidFill>
                <a:srgbClr val="002E51"/>
              </a:solidFill>
            </a:endParaRPr>
          </a:p>
          <a:p>
            <a:pPr marL="342900" indent="-342900" algn="l">
              <a:buFont typeface="Arial" panose="020B0604020202020204" pitchFamily="34" charset="0"/>
              <a:buChar char="•"/>
            </a:pPr>
            <a:endParaRPr lang="en-US" u="sng"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PRIMA</a:t>
            </a:r>
          </a:p>
        </p:txBody>
      </p:sp>
    </p:spTree>
    <p:extLst>
      <p:ext uri="{BB962C8B-B14F-4D97-AF65-F5344CB8AC3E}">
        <p14:creationId xmlns:p14="http://schemas.microsoft.com/office/powerpoint/2010/main" val="369607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a:solidFill>
                  <a:srgbClr val="002E51"/>
                </a:solidFill>
              </a:rPr>
              <a:t>BRCA</a:t>
            </a:r>
          </a:p>
          <a:p>
            <a:r>
              <a:rPr lang="en-US" dirty="0">
                <a:solidFill>
                  <a:srgbClr val="002E51"/>
                </a:solidFill>
              </a:rPr>
              <a:t>Stage III: 83%</a:t>
            </a:r>
          </a:p>
          <a:p>
            <a:r>
              <a:rPr lang="en-US" dirty="0">
                <a:solidFill>
                  <a:srgbClr val="002E51"/>
                </a:solidFill>
              </a:rPr>
              <a:t>NACT: 35%</a:t>
            </a:r>
          </a:p>
          <a:p>
            <a:r>
              <a:rPr lang="en-US" dirty="0">
                <a:solidFill>
                  <a:srgbClr val="002E51"/>
                </a:solidFill>
              </a:rPr>
              <a:t>44% Stage III PDS R0</a:t>
            </a:r>
          </a:p>
        </p:txBody>
      </p:sp>
      <p:sp>
        <p:nvSpPr>
          <p:cNvPr id="3" name="Content Placeholder 2"/>
          <p:cNvSpPr>
            <a:spLocks noGrp="1"/>
          </p:cNvSpPr>
          <p:nvPr>
            <p:ph sz="half" idx="2"/>
          </p:nvPr>
        </p:nvSpPr>
        <p:spPr/>
        <p:txBody>
          <a:bodyPr/>
          <a:lstStyle/>
          <a:p>
            <a:r>
              <a:rPr lang="en-US" dirty="0">
                <a:solidFill>
                  <a:srgbClr val="002E51"/>
                </a:solidFill>
              </a:rPr>
              <a:t>Overall population</a:t>
            </a:r>
          </a:p>
          <a:p>
            <a:r>
              <a:rPr lang="en-US" dirty="0">
                <a:solidFill>
                  <a:srgbClr val="002E51"/>
                </a:solidFill>
              </a:rPr>
              <a:t>Stage III: 65%</a:t>
            </a:r>
          </a:p>
          <a:p>
            <a:r>
              <a:rPr lang="en-US" dirty="0">
                <a:solidFill>
                  <a:srgbClr val="002E51"/>
                </a:solidFill>
              </a:rPr>
              <a:t>NACT: 67%</a:t>
            </a:r>
          </a:p>
          <a:p>
            <a:r>
              <a:rPr lang="en-US" dirty="0">
                <a:solidFill>
                  <a:srgbClr val="002E51"/>
                </a:solidFill>
              </a:rPr>
              <a:t>0.4% Stage III PDS R0</a:t>
            </a:r>
          </a:p>
          <a:p>
            <a:endParaRPr lang="en-US" dirty="0">
              <a:solidFill>
                <a:srgbClr val="002E51"/>
              </a:solidFill>
            </a:endParaRPr>
          </a:p>
          <a:p>
            <a:endParaRPr lang="en-US" dirty="0">
              <a:solidFill>
                <a:srgbClr val="002E51"/>
              </a:solidFill>
            </a:endParaRPr>
          </a:p>
          <a:p>
            <a:endParaRPr lang="en-US" dirty="0">
              <a:solidFill>
                <a:srgbClr val="002E51"/>
              </a:solidFill>
            </a:endParaRPr>
          </a:p>
        </p:txBody>
      </p:sp>
      <p:sp>
        <p:nvSpPr>
          <p:cNvPr id="4" name="Title 3"/>
          <p:cNvSpPr>
            <a:spLocks noGrp="1"/>
          </p:cNvSpPr>
          <p:nvPr>
            <p:ph type="title"/>
          </p:nvPr>
        </p:nvSpPr>
        <p:spPr/>
        <p:txBody>
          <a:bodyPr/>
          <a:lstStyle/>
          <a:p>
            <a:r>
              <a:rPr lang="en-US" b="1" dirty="0">
                <a:solidFill>
                  <a:srgbClr val="002E51"/>
                </a:solidFill>
              </a:rPr>
              <a:t>SOLO1 vs PRIMA</a:t>
            </a:r>
          </a:p>
        </p:txBody>
      </p:sp>
    </p:spTree>
    <p:extLst>
      <p:ext uri="{BB962C8B-B14F-4D97-AF65-F5344CB8AC3E}">
        <p14:creationId xmlns:p14="http://schemas.microsoft.com/office/powerpoint/2010/main" val="1468448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Cost Effectiveness Analysis</a:t>
            </a:r>
          </a:p>
        </p:txBody>
      </p:sp>
      <p:pic>
        <p:nvPicPr>
          <p:cNvPr id="9" name="Picture 8">
            <a:extLst>
              <a:ext uri="{FF2B5EF4-FFF2-40B4-BE49-F238E27FC236}">
                <a16:creationId xmlns:a16="http://schemas.microsoft.com/office/drawing/2014/main" id="{08150961-D78A-981B-0021-297A69E732CF}"/>
              </a:ext>
            </a:extLst>
          </p:cNvPr>
          <p:cNvPicPr>
            <a:picLocks noChangeAspect="1"/>
          </p:cNvPicPr>
          <p:nvPr/>
        </p:nvPicPr>
        <p:blipFill>
          <a:blip r:embed="rId3"/>
          <a:stretch>
            <a:fillRect/>
          </a:stretch>
        </p:blipFill>
        <p:spPr>
          <a:xfrm>
            <a:off x="1241946" y="772786"/>
            <a:ext cx="6493584" cy="3512611"/>
          </a:xfrm>
          <a:prstGeom prst="rect">
            <a:avLst/>
          </a:prstGeom>
        </p:spPr>
      </p:pic>
      <p:sp>
        <p:nvSpPr>
          <p:cNvPr id="10" name="TextBox 9">
            <a:extLst>
              <a:ext uri="{FF2B5EF4-FFF2-40B4-BE49-F238E27FC236}">
                <a16:creationId xmlns:a16="http://schemas.microsoft.com/office/drawing/2014/main" id="{E5064B57-5509-B793-7882-B84E418DCF90}"/>
              </a:ext>
            </a:extLst>
          </p:cNvPr>
          <p:cNvSpPr txBox="1"/>
          <p:nvPr/>
        </p:nvSpPr>
        <p:spPr>
          <a:xfrm>
            <a:off x="6359857" y="4036923"/>
            <a:ext cx="4531057" cy="338554"/>
          </a:xfrm>
          <a:prstGeom prst="rect">
            <a:avLst/>
          </a:prstGeom>
          <a:noFill/>
        </p:spPr>
        <p:txBody>
          <a:bodyPr wrap="square" rtlCol="0">
            <a:spAutoFit/>
          </a:bodyPr>
          <a:lstStyle/>
          <a:p>
            <a:r>
              <a:rPr lang="en-US" sz="1600" dirty="0"/>
              <a:t>Gonzalez, Gyn </a:t>
            </a:r>
            <a:r>
              <a:rPr lang="en-US" sz="1600" dirty="0" err="1"/>
              <a:t>Onc</a:t>
            </a:r>
            <a:r>
              <a:rPr lang="en-US" sz="1600" dirty="0"/>
              <a:t>. 2020.</a:t>
            </a:r>
          </a:p>
        </p:txBody>
      </p:sp>
    </p:spTree>
    <p:extLst>
      <p:ext uri="{BB962C8B-B14F-4D97-AF65-F5344CB8AC3E}">
        <p14:creationId xmlns:p14="http://schemas.microsoft.com/office/powerpoint/2010/main" val="266103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57300"/>
            <a:ext cx="8604354" cy="3337476"/>
          </a:xfrm>
        </p:spPr>
        <p:txBody>
          <a:bodyPr/>
          <a:lstStyle/>
          <a:p>
            <a:pPr algn="l"/>
            <a:r>
              <a:rPr lang="en-US" u="sng" dirty="0">
                <a:solidFill>
                  <a:srgbClr val="002E51"/>
                </a:solidFill>
              </a:rPr>
              <a:t>Background:</a:t>
            </a:r>
          </a:p>
          <a:p>
            <a:pPr marL="342900" indent="-342900" algn="l">
              <a:buFont typeface="Arial" panose="020B0604020202020204" pitchFamily="34" charset="0"/>
              <a:buChar char="•"/>
            </a:pPr>
            <a:r>
              <a:rPr lang="en-US" dirty="0">
                <a:solidFill>
                  <a:srgbClr val="002E51"/>
                </a:solidFill>
              </a:rPr>
              <a:t>Phase 3 PRIMA study improved PFS in first-line maintenance</a:t>
            </a:r>
          </a:p>
          <a:p>
            <a:pPr marL="800100" lvl="1" indent="-342900" algn="l">
              <a:buFont typeface="Arial" panose="020B0604020202020204" pitchFamily="34" charset="0"/>
              <a:buChar char="•"/>
            </a:pPr>
            <a:r>
              <a:rPr lang="en-US" dirty="0">
                <a:solidFill>
                  <a:srgbClr val="002E51"/>
                </a:solidFill>
              </a:rPr>
              <a:t>Most patients at high risk of progression</a:t>
            </a:r>
          </a:p>
          <a:p>
            <a:pPr marL="800100" lvl="1" indent="-342900" algn="l">
              <a:buFont typeface="Arial" panose="020B0604020202020204" pitchFamily="34" charset="0"/>
              <a:buChar char="•"/>
            </a:pPr>
            <a:r>
              <a:rPr lang="en-US" dirty="0">
                <a:solidFill>
                  <a:srgbClr val="002E51"/>
                </a:solidFill>
              </a:rPr>
              <a:t>PRIMA excluded R0 Stage III PDS</a:t>
            </a:r>
          </a:p>
          <a:p>
            <a:pPr marL="800100" lvl="1" indent="-342900" algn="l">
              <a:buFont typeface="Arial" panose="020B0604020202020204" pitchFamily="34" charset="0"/>
              <a:buChar char="•"/>
            </a:pPr>
            <a:r>
              <a:rPr lang="en-US" dirty="0">
                <a:solidFill>
                  <a:srgbClr val="002E51"/>
                </a:solidFill>
              </a:rPr>
              <a:t>Trial amendment for individualized starting dose</a:t>
            </a:r>
          </a:p>
        </p:txBody>
      </p:sp>
      <p:sp>
        <p:nvSpPr>
          <p:cNvPr id="4" name="Title 3"/>
          <p:cNvSpPr>
            <a:spLocks noGrp="1"/>
          </p:cNvSpPr>
          <p:nvPr>
            <p:ph type="title"/>
          </p:nvPr>
        </p:nvSpPr>
        <p:spPr>
          <a:xfrm>
            <a:off x="0" y="127465"/>
            <a:ext cx="9144000" cy="807256"/>
          </a:xfrm>
        </p:spPr>
        <p:txBody>
          <a:bodyPr/>
          <a:lstStyle/>
          <a:p>
            <a:r>
              <a:rPr lang="en-US" b="1" dirty="0"/>
              <a:t>PRIME</a:t>
            </a:r>
          </a:p>
        </p:txBody>
      </p:sp>
      <p:sp>
        <p:nvSpPr>
          <p:cNvPr id="3" name="TextBox 2">
            <a:extLst>
              <a:ext uri="{FF2B5EF4-FFF2-40B4-BE49-F238E27FC236}">
                <a16:creationId xmlns:a16="http://schemas.microsoft.com/office/drawing/2014/main" id="{3B7B10BA-211C-F05C-C865-261D8D6E553C}"/>
              </a:ext>
            </a:extLst>
          </p:cNvPr>
          <p:cNvSpPr txBox="1"/>
          <p:nvPr/>
        </p:nvSpPr>
        <p:spPr>
          <a:xfrm>
            <a:off x="5528603" y="3863943"/>
            <a:ext cx="3882684" cy="369332"/>
          </a:xfrm>
          <a:prstGeom prst="rect">
            <a:avLst/>
          </a:prstGeom>
          <a:noFill/>
        </p:spPr>
        <p:txBody>
          <a:bodyPr wrap="square" rtlCol="0">
            <a:spAutoFit/>
          </a:bodyPr>
          <a:lstStyle/>
          <a:p>
            <a:r>
              <a:rPr lang="en-US" sz="1800" dirty="0"/>
              <a:t>Li. JAMA Oncology 2023.</a:t>
            </a:r>
          </a:p>
        </p:txBody>
      </p:sp>
    </p:spTree>
    <p:extLst>
      <p:ext uri="{BB962C8B-B14F-4D97-AF65-F5344CB8AC3E}">
        <p14:creationId xmlns:p14="http://schemas.microsoft.com/office/powerpoint/2010/main" val="209344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57300"/>
            <a:ext cx="8604354" cy="3337476"/>
          </a:xfrm>
        </p:spPr>
        <p:txBody>
          <a:bodyPr/>
          <a:lstStyle/>
          <a:p>
            <a:pPr algn="l"/>
            <a:r>
              <a:rPr lang="en-US" u="sng" dirty="0">
                <a:solidFill>
                  <a:srgbClr val="002E51"/>
                </a:solidFill>
              </a:rPr>
              <a:t>Methods:</a:t>
            </a:r>
          </a:p>
          <a:p>
            <a:pPr marL="342900" indent="-342900" algn="l">
              <a:buFont typeface="Arial" panose="020B0604020202020204" pitchFamily="34" charset="0"/>
              <a:buChar char="•"/>
            </a:pPr>
            <a:r>
              <a:rPr lang="en-US" dirty="0">
                <a:solidFill>
                  <a:srgbClr val="002E51"/>
                </a:solidFill>
              </a:rPr>
              <a:t>Stage III-IV high grade serous or endometrioid ovarian cancer</a:t>
            </a:r>
          </a:p>
          <a:p>
            <a:pPr marL="342900" indent="-342900" algn="l">
              <a:buFont typeface="Arial" panose="020B0604020202020204" pitchFamily="34" charset="0"/>
              <a:buChar char="•"/>
            </a:pPr>
            <a:r>
              <a:rPr lang="en-US" dirty="0">
                <a:solidFill>
                  <a:srgbClr val="002E51"/>
                </a:solidFill>
              </a:rPr>
              <a:t>Primary or interval cytoreduction</a:t>
            </a:r>
          </a:p>
          <a:p>
            <a:pPr marL="342900" indent="-342900" algn="l">
              <a:buFont typeface="Arial" panose="020B0604020202020204" pitchFamily="34" charset="0"/>
              <a:buChar char="•"/>
            </a:pPr>
            <a:r>
              <a:rPr lang="en-US" dirty="0">
                <a:solidFill>
                  <a:srgbClr val="002E51"/>
                </a:solidFill>
              </a:rPr>
              <a:t>6-9 cycles of platinum-based chemotherapy with CR or PR</a:t>
            </a:r>
          </a:p>
          <a:p>
            <a:pPr marL="342900" indent="-342900" algn="l">
              <a:buFont typeface="Arial" panose="020B0604020202020204" pitchFamily="34" charset="0"/>
              <a:buChar char="•"/>
            </a:pPr>
            <a:r>
              <a:rPr lang="en-US" dirty="0">
                <a:solidFill>
                  <a:srgbClr val="002E51"/>
                </a:solidFill>
              </a:rPr>
              <a:t>2:1 randomization Niraparib or placebo for </a:t>
            </a:r>
            <a:r>
              <a:rPr lang="en-US" b="1" dirty="0">
                <a:solidFill>
                  <a:srgbClr val="002E51"/>
                </a:solidFill>
              </a:rPr>
              <a:t>36 months</a:t>
            </a:r>
          </a:p>
          <a:p>
            <a:pPr marL="342900" indent="-342900" algn="l">
              <a:buFont typeface="Arial" panose="020B0604020202020204" pitchFamily="34" charset="0"/>
              <a:buChar char="•"/>
            </a:pPr>
            <a:r>
              <a:rPr lang="en-US" b="1" dirty="0">
                <a:solidFill>
                  <a:srgbClr val="002E51"/>
                </a:solidFill>
              </a:rPr>
              <a:t>If weight &lt; 77 kg or platelets &lt; 150,000 </a:t>
            </a:r>
            <a:r>
              <a:rPr lang="en-US" b="1" dirty="0">
                <a:solidFill>
                  <a:srgbClr val="002E51"/>
                </a:solidFill>
                <a:sym typeface="Wingdings" pitchFamily="2" charset="2"/>
              </a:rPr>
              <a:t></a:t>
            </a:r>
            <a:r>
              <a:rPr lang="en-US" b="1" dirty="0">
                <a:solidFill>
                  <a:srgbClr val="002E51"/>
                </a:solidFill>
              </a:rPr>
              <a:t> Niraparib 200 mg daily, otherwise 300 mg daily</a:t>
            </a:r>
          </a:p>
        </p:txBody>
      </p:sp>
      <p:sp>
        <p:nvSpPr>
          <p:cNvPr id="4" name="Title 3"/>
          <p:cNvSpPr>
            <a:spLocks noGrp="1"/>
          </p:cNvSpPr>
          <p:nvPr>
            <p:ph type="title"/>
          </p:nvPr>
        </p:nvSpPr>
        <p:spPr>
          <a:xfrm>
            <a:off x="0" y="127465"/>
            <a:ext cx="9144000" cy="807256"/>
          </a:xfrm>
        </p:spPr>
        <p:txBody>
          <a:bodyPr/>
          <a:lstStyle/>
          <a:p>
            <a:r>
              <a:rPr lang="en-US" b="1" dirty="0"/>
              <a:t>PRIME</a:t>
            </a:r>
          </a:p>
        </p:txBody>
      </p:sp>
    </p:spTree>
    <p:extLst>
      <p:ext uri="{BB962C8B-B14F-4D97-AF65-F5344CB8AC3E}">
        <p14:creationId xmlns:p14="http://schemas.microsoft.com/office/powerpoint/2010/main" val="400221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70947"/>
            <a:ext cx="8604354" cy="2915920"/>
          </a:xfrm>
        </p:spPr>
        <p:txBody>
          <a:bodyPr/>
          <a:lstStyle/>
          <a:p>
            <a:pPr algn="l"/>
            <a:r>
              <a:rPr lang="en-US" u="sng" dirty="0">
                <a:solidFill>
                  <a:srgbClr val="002E51"/>
                </a:solidFill>
              </a:rPr>
              <a:t>Methods:</a:t>
            </a:r>
          </a:p>
          <a:p>
            <a:pPr marL="342900" indent="-342900" algn="l">
              <a:buFont typeface="Arial" panose="020B0604020202020204" pitchFamily="34" charset="0"/>
              <a:buChar char="•"/>
            </a:pPr>
            <a:r>
              <a:rPr lang="en-US" dirty="0">
                <a:solidFill>
                  <a:srgbClr val="002E51"/>
                </a:solidFill>
              </a:rPr>
              <a:t>BGI HRD assay</a:t>
            </a:r>
          </a:p>
          <a:p>
            <a:pPr marL="342900" indent="-342900" algn="l">
              <a:buFont typeface="Arial" panose="020B0604020202020204" pitchFamily="34" charset="0"/>
              <a:buChar char="•"/>
            </a:pPr>
            <a:r>
              <a:rPr lang="en-US" dirty="0">
                <a:solidFill>
                  <a:srgbClr val="002E51"/>
                </a:solidFill>
              </a:rPr>
              <a:t>Primary endpoint: PFS in overall population</a:t>
            </a:r>
          </a:p>
          <a:p>
            <a:pPr marL="342900" indent="-342900" algn="l">
              <a:buFont typeface="Arial" panose="020B0604020202020204" pitchFamily="34" charset="0"/>
              <a:buChar char="•"/>
            </a:pPr>
            <a:r>
              <a:rPr lang="en-US" dirty="0">
                <a:solidFill>
                  <a:srgbClr val="002E51"/>
                </a:solidFill>
              </a:rPr>
              <a:t>Secondary endpoints:</a:t>
            </a:r>
          </a:p>
          <a:p>
            <a:pPr marL="800100" lvl="1" indent="-342900" algn="l">
              <a:buFont typeface="Arial" panose="020B0604020202020204" pitchFamily="34" charset="0"/>
              <a:buChar char="•"/>
            </a:pPr>
            <a:r>
              <a:rPr lang="en-US" dirty="0">
                <a:solidFill>
                  <a:srgbClr val="002E51"/>
                </a:solidFill>
              </a:rPr>
              <a:t>OS, TFST</a:t>
            </a:r>
          </a:p>
          <a:p>
            <a:pPr marL="800100" lvl="1" indent="-342900" algn="l">
              <a:buFont typeface="Arial" panose="020B0604020202020204" pitchFamily="34" charset="0"/>
              <a:buChar char="•"/>
            </a:pPr>
            <a:r>
              <a:rPr lang="en-US" dirty="0">
                <a:solidFill>
                  <a:srgbClr val="002E51"/>
                </a:solidFill>
              </a:rPr>
              <a:t>PFS and OS in HRD subgroup</a:t>
            </a: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PRIME</a:t>
            </a:r>
          </a:p>
        </p:txBody>
      </p:sp>
    </p:spTree>
    <p:extLst>
      <p:ext uri="{BB962C8B-B14F-4D97-AF65-F5344CB8AC3E}">
        <p14:creationId xmlns:p14="http://schemas.microsoft.com/office/powerpoint/2010/main" val="392578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70947"/>
            <a:ext cx="8604354" cy="2915920"/>
          </a:xfrm>
        </p:spPr>
        <p:txBody>
          <a:bodyPr/>
          <a:lstStyle/>
          <a:p>
            <a:pPr algn="l"/>
            <a:r>
              <a:rPr lang="en-US" u="sng" dirty="0">
                <a:solidFill>
                  <a:srgbClr val="002E51"/>
                </a:solidFill>
              </a:rPr>
              <a:t>Results:</a:t>
            </a:r>
          </a:p>
          <a:p>
            <a:pPr marL="342900" indent="-342900" algn="l">
              <a:buFont typeface="Arial" panose="020B0604020202020204" pitchFamily="34" charset="0"/>
              <a:buChar char="•"/>
            </a:pPr>
            <a:r>
              <a:rPr lang="en-US" dirty="0">
                <a:solidFill>
                  <a:srgbClr val="002E51"/>
                </a:solidFill>
              </a:rPr>
              <a:t>384 patients: 200 mg in 97.7%, 300 mg in 2.3%</a:t>
            </a:r>
          </a:p>
          <a:p>
            <a:pPr marL="342900" indent="-342900" algn="l">
              <a:buFont typeface="Arial" panose="020B0604020202020204" pitchFamily="34" charset="0"/>
              <a:buChar char="•"/>
            </a:pPr>
            <a:r>
              <a:rPr lang="en-US" dirty="0">
                <a:solidFill>
                  <a:srgbClr val="002E51"/>
                </a:solidFill>
              </a:rPr>
              <a:t>28% Stage IV disease</a:t>
            </a:r>
          </a:p>
          <a:p>
            <a:pPr marL="342900" indent="-342900" algn="l">
              <a:buFont typeface="Arial" panose="020B0604020202020204" pitchFamily="34" charset="0"/>
              <a:buChar char="•"/>
            </a:pPr>
            <a:r>
              <a:rPr lang="en-US" dirty="0">
                <a:solidFill>
                  <a:srgbClr val="002E51"/>
                </a:solidFill>
              </a:rPr>
              <a:t>46% received neoadjuvant chemotherapy</a:t>
            </a:r>
          </a:p>
          <a:p>
            <a:pPr marL="342900" indent="-342900" algn="l">
              <a:buFont typeface="Arial" panose="020B0604020202020204" pitchFamily="34" charset="0"/>
              <a:buChar char="•"/>
            </a:pPr>
            <a:r>
              <a:rPr lang="en-US" dirty="0">
                <a:solidFill>
                  <a:srgbClr val="002E51"/>
                </a:solidFill>
              </a:rPr>
              <a:t>13% suboptimal debulking</a:t>
            </a:r>
          </a:p>
          <a:p>
            <a:pPr marL="342900" indent="-342900" algn="l">
              <a:buFont typeface="Arial" panose="020B0604020202020204" pitchFamily="34" charset="0"/>
              <a:buChar char="•"/>
            </a:pPr>
            <a:r>
              <a:rPr lang="en-US" dirty="0">
                <a:solidFill>
                  <a:srgbClr val="002E51"/>
                </a:solidFill>
              </a:rPr>
              <a:t>18% PR to platinum-based chemotherapy</a:t>
            </a:r>
          </a:p>
          <a:p>
            <a:pPr marL="342900" indent="-342900" algn="l">
              <a:buFont typeface="Arial" panose="020B0604020202020204" pitchFamily="34" charset="0"/>
              <a:buChar char="•"/>
            </a:pPr>
            <a:r>
              <a:rPr lang="en-US" dirty="0">
                <a:solidFill>
                  <a:srgbClr val="002E51"/>
                </a:solidFill>
              </a:rPr>
              <a:t>32% BRCA germline mutation</a:t>
            </a:r>
          </a:p>
          <a:p>
            <a:pPr marL="342900" indent="-342900" algn="l">
              <a:buFont typeface="Arial" panose="020B0604020202020204" pitchFamily="34" charset="0"/>
              <a:buChar char="•"/>
            </a:pPr>
            <a:r>
              <a:rPr lang="en-US" dirty="0">
                <a:solidFill>
                  <a:srgbClr val="002E51"/>
                </a:solidFill>
              </a:rPr>
              <a:t>66.9% HRD</a:t>
            </a: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PRIME</a:t>
            </a:r>
          </a:p>
        </p:txBody>
      </p:sp>
    </p:spTree>
    <p:extLst>
      <p:ext uri="{BB962C8B-B14F-4D97-AF65-F5344CB8AC3E}">
        <p14:creationId xmlns:p14="http://schemas.microsoft.com/office/powerpoint/2010/main" val="303237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70947"/>
            <a:ext cx="8604354" cy="2915920"/>
          </a:xfrm>
        </p:spPr>
        <p:txBody>
          <a:bodyPr/>
          <a:lstStyle/>
          <a:p>
            <a:pPr algn="l"/>
            <a:r>
              <a:rPr lang="en-US" u="sng" dirty="0">
                <a:solidFill>
                  <a:srgbClr val="002E51"/>
                </a:solidFill>
              </a:rPr>
              <a:t>Results:</a:t>
            </a: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PRIME</a:t>
            </a:r>
          </a:p>
        </p:txBody>
      </p:sp>
      <p:pic>
        <p:nvPicPr>
          <p:cNvPr id="3" name="Picture 2">
            <a:extLst>
              <a:ext uri="{FF2B5EF4-FFF2-40B4-BE49-F238E27FC236}">
                <a16:creationId xmlns:a16="http://schemas.microsoft.com/office/drawing/2014/main" id="{EAF258B2-23BA-5252-9FA0-0C65E50C14C2}"/>
              </a:ext>
            </a:extLst>
          </p:cNvPr>
          <p:cNvPicPr>
            <a:picLocks noChangeAspect="1"/>
          </p:cNvPicPr>
          <p:nvPr/>
        </p:nvPicPr>
        <p:blipFill>
          <a:blip r:embed="rId3"/>
          <a:stretch>
            <a:fillRect/>
          </a:stretch>
        </p:blipFill>
        <p:spPr>
          <a:xfrm>
            <a:off x="1371600" y="950749"/>
            <a:ext cx="7772400" cy="4070049"/>
          </a:xfrm>
          <a:prstGeom prst="rect">
            <a:avLst/>
          </a:prstGeom>
        </p:spPr>
      </p:pic>
    </p:spTree>
    <p:extLst>
      <p:ext uri="{BB962C8B-B14F-4D97-AF65-F5344CB8AC3E}">
        <p14:creationId xmlns:p14="http://schemas.microsoft.com/office/powerpoint/2010/main" val="27843858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70947"/>
            <a:ext cx="8604354" cy="2915920"/>
          </a:xfrm>
        </p:spPr>
        <p:txBody>
          <a:bodyPr/>
          <a:lstStyle/>
          <a:p>
            <a:pPr algn="l"/>
            <a:r>
              <a:rPr lang="en-US" u="sng" dirty="0">
                <a:solidFill>
                  <a:srgbClr val="002E51"/>
                </a:solidFill>
              </a:rPr>
              <a:t>Results:</a:t>
            </a:r>
          </a:p>
          <a:p>
            <a:pPr marL="342900" indent="-342900" algn="l">
              <a:buFont typeface="Arial" panose="020B0604020202020204" pitchFamily="34" charset="0"/>
              <a:buChar char="•"/>
            </a:pPr>
            <a:r>
              <a:rPr lang="en-US" sz="2000" b="1" dirty="0">
                <a:solidFill>
                  <a:srgbClr val="002E51"/>
                </a:solidFill>
              </a:rPr>
              <a:t>HRD: </a:t>
            </a:r>
            <a:r>
              <a:rPr lang="en-US" sz="2000" dirty="0">
                <a:solidFill>
                  <a:srgbClr val="002E51"/>
                </a:solidFill>
              </a:rPr>
              <a:t>Median PFS NR Niraparib vs 11.0 </a:t>
            </a:r>
            <a:r>
              <a:rPr lang="en-US" sz="2000" dirty="0" err="1">
                <a:solidFill>
                  <a:srgbClr val="002E51"/>
                </a:solidFill>
              </a:rPr>
              <a:t>mo</a:t>
            </a:r>
            <a:r>
              <a:rPr lang="en-US" sz="2000" dirty="0">
                <a:solidFill>
                  <a:srgbClr val="002E51"/>
                </a:solidFill>
              </a:rPr>
              <a:t> placebo (HR 0.48, 0.34-0.68)</a:t>
            </a:r>
          </a:p>
          <a:p>
            <a:pPr marL="342900" indent="-342900" algn="l">
              <a:buFont typeface="Arial" panose="020B0604020202020204" pitchFamily="34" charset="0"/>
              <a:buChar char="•"/>
            </a:pPr>
            <a:r>
              <a:rPr lang="en-US" sz="2000" dirty="0">
                <a:solidFill>
                  <a:srgbClr val="002E51"/>
                </a:solidFill>
              </a:rPr>
              <a:t>ITT TFST: 29 months Niraparib vs 11.9 </a:t>
            </a:r>
            <a:r>
              <a:rPr lang="en-US" sz="2000" dirty="0" err="1">
                <a:solidFill>
                  <a:srgbClr val="002E51"/>
                </a:solidFill>
              </a:rPr>
              <a:t>mo</a:t>
            </a:r>
            <a:r>
              <a:rPr lang="en-US" sz="2000" dirty="0">
                <a:solidFill>
                  <a:srgbClr val="002E51"/>
                </a:solidFill>
              </a:rPr>
              <a:t> placebo (HR 0.45, p &lt; 0.001)</a:t>
            </a:r>
          </a:p>
          <a:p>
            <a:pPr marL="342900" indent="-342900" algn="l">
              <a:buFont typeface="Arial" panose="020B0604020202020204" pitchFamily="34" charset="0"/>
              <a:buChar char="•"/>
            </a:pPr>
            <a:r>
              <a:rPr lang="en-US" sz="2000" b="1" dirty="0">
                <a:solidFill>
                  <a:srgbClr val="002E51"/>
                </a:solidFill>
              </a:rPr>
              <a:t>HRP:</a:t>
            </a:r>
            <a:r>
              <a:rPr lang="en-US" sz="2000" dirty="0">
                <a:solidFill>
                  <a:srgbClr val="002E51"/>
                </a:solidFill>
              </a:rPr>
              <a:t> Median PFS 16.6 months vs 5.5 months (HR 0.41, 0.22-0.75)</a:t>
            </a:r>
          </a:p>
          <a:p>
            <a:pPr marL="342900" indent="-342900" algn="l">
              <a:buFont typeface="Arial" panose="020B0604020202020204" pitchFamily="34" charset="0"/>
              <a:buChar char="•"/>
            </a:pPr>
            <a:r>
              <a:rPr lang="en-US" sz="2000" dirty="0">
                <a:solidFill>
                  <a:srgbClr val="002E51"/>
                </a:solidFill>
              </a:rPr>
              <a:t>Optimal debulking: Median PFS 24.8 vs 8.3 </a:t>
            </a:r>
            <a:r>
              <a:rPr lang="en-US" sz="2000" dirty="0" err="1">
                <a:solidFill>
                  <a:srgbClr val="002E51"/>
                </a:solidFill>
              </a:rPr>
              <a:t>mo</a:t>
            </a:r>
            <a:r>
              <a:rPr lang="en-US" sz="2000" dirty="0">
                <a:solidFill>
                  <a:srgbClr val="002E51"/>
                </a:solidFill>
              </a:rPr>
              <a:t> (HR 0.44, 0.32-0.61)</a:t>
            </a:r>
          </a:p>
          <a:p>
            <a:pPr marL="342900" indent="-342900" algn="l">
              <a:buFont typeface="Arial" panose="020B0604020202020204" pitchFamily="34" charset="0"/>
              <a:buChar char="•"/>
            </a:pPr>
            <a:r>
              <a:rPr lang="en-US" sz="2000" dirty="0">
                <a:solidFill>
                  <a:srgbClr val="002E51"/>
                </a:solidFill>
              </a:rPr>
              <a:t>Suboptimal debulking: median PFS 16.5 </a:t>
            </a:r>
            <a:r>
              <a:rPr lang="en-US" sz="2000" dirty="0" err="1">
                <a:solidFill>
                  <a:srgbClr val="002E51"/>
                </a:solidFill>
              </a:rPr>
              <a:t>mo</a:t>
            </a:r>
            <a:r>
              <a:rPr lang="en-US" sz="2000" dirty="0">
                <a:solidFill>
                  <a:srgbClr val="002E51"/>
                </a:solidFill>
              </a:rPr>
              <a:t> vs 8.3 </a:t>
            </a:r>
            <a:r>
              <a:rPr lang="en-US" sz="2000" dirty="0" err="1">
                <a:solidFill>
                  <a:srgbClr val="002E51"/>
                </a:solidFill>
              </a:rPr>
              <a:t>mo</a:t>
            </a:r>
            <a:r>
              <a:rPr lang="en-US" sz="2000" dirty="0">
                <a:solidFill>
                  <a:srgbClr val="002E51"/>
                </a:solidFill>
              </a:rPr>
              <a:t> (HR 0.27, 0.10-0.72)</a:t>
            </a: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PRIME</a:t>
            </a:r>
          </a:p>
        </p:txBody>
      </p:sp>
    </p:spTree>
    <p:extLst>
      <p:ext uri="{BB962C8B-B14F-4D97-AF65-F5344CB8AC3E}">
        <p14:creationId xmlns:p14="http://schemas.microsoft.com/office/powerpoint/2010/main" val="200297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70947"/>
            <a:ext cx="8604354" cy="2915920"/>
          </a:xfrm>
        </p:spPr>
        <p:txBody>
          <a:bodyPr/>
          <a:lstStyle/>
          <a:p>
            <a:pPr algn="l"/>
            <a:r>
              <a:rPr lang="en-US" u="sng" dirty="0">
                <a:solidFill>
                  <a:srgbClr val="002E51"/>
                </a:solidFill>
              </a:rPr>
              <a:t>Results - Safety:</a:t>
            </a:r>
          </a:p>
          <a:p>
            <a:pPr marL="342900" indent="-342900" algn="l">
              <a:buFont typeface="Arial" panose="020B0604020202020204" pitchFamily="34" charset="0"/>
              <a:buChar char="•"/>
            </a:pPr>
            <a:r>
              <a:rPr lang="en-US" dirty="0">
                <a:solidFill>
                  <a:srgbClr val="002E51"/>
                </a:solidFill>
              </a:rPr>
              <a:t>Grade 3+ TRAE:  54.5% Niraparib vs 17.8% placebo</a:t>
            </a:r>
          </a:p>
          <a:p>
            <a:pPr marL="342900" indent="-342900" algn="l">
              <a:buFont typeface="Arial" panose="020B0604020202020204" pitchFamily="34" charset="0"/>
              <a:buChar char="•"/>
            </a:pPr>
            <a:r>
              <a:rPr lang="en-US" dirty="0">
                <a:solidFill>
                  <a:srgbClr val="002E51"/>
                </a:solidFill>
              </a:rPr>
              <a:t>Most common Grade 3+ TRAE: Anemia 18.0%</a:t>
            </a:r>
          </a:p>
          <a:p>
            <a:pPr marL="342900" indent="-342900" algn="l">
              <a:buFont typeface="Arial" panose="020B0604020202020204" pitchFamily="34" charset="0"/>
              <a:buChar char="•"/>
            </a:pPr>
            <a:r>
              <a:rPr lang="en-US" dirty="0">
                <a:solidFill>
                  <a:srgbClr val="002E51"/>
                </a:solidFill>
              </a:rPr>
              <a:t>Serious TRAE 18.8% Niraparib vs 8.5% placebo</a:t>
            </a:r>
          </a:p>
          <a:p>
            <a:pPr marL="342900" indent="-342900" algn="l">
              <a:buFont typeface="Arial" panose="020B0604020202020204" pitchFamily="34" charset="0"/>
              <a:buChar char="•"/>
            </a:pPr>
            <a:r>
              <a:rPr lang="en-US" dirty="0">
                <a:solidFill>
                  <a:srgbClr val="002E51"/>
                </a:solidFill>
              </a:rPr>
              <a:t>1 case of AML in Niraparib group</a:t>
            </a:r>
          </a:p>
          <a:p>
            <a:pPr marL="342900" indent="-342900" algn="l">
              <a:buFont typeface="Arial" panose="020B0604020202020204" pitchFamily="34" charset="0"/>
              <a:buChar char="•"/>
            </a:pPr>
            <a:r>
              <a:rPr lang="en-US" dirty="0">
                <a:solidFill>
                  <a:srgbClr val="002E51"/>
                </a:solidFill>
              </a:rPr>
              <a:t>40.4% rate of dose reductions for Niraparib vs 6.2% placebo</a:t>
            </a: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PRIME</a:t>
            </a:r>
          </a:p>
        </p:txBody>
      </p:sp>
    </p:spTree>
    <p:extLst>
      <p:ext uri="{BB962C8B-B14F-4D97-AF65-F5344CB8AC3E}">
        <p14:creationId xmlns:p14="http://schemas.microsoft.com/office/powerpoint/2010/main" val="410952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6"/>
          <p:cNvPicPr preferRelativeResize="0"/>
          <p:nvPr/>
        </p:nvPicPr>
        <p:blipFill rotWithShape="1">
          <a:blip r:embed="rId3">
            <a:alphaModFix/>
          </a:blip>
          <a:srcRect/>
          <a:stretch/>
        </p:blipFill>
        <p:spPr>
          <a:xfrm>
            <a:off x="0" y="2382"/>
            <a:ext cx="9144000" cy="514886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823" y="770947"/>
            <a:ext cx="8604354" cy="2915920"/>
          </a:xfrm>
        </p:spPr>
        <p:txBody>
          <a:bodyPr/>
          <a:lstStyle/>
          <a:p>
            <a:pPr algn="l"/>
            <a:r>
              <a:rPr lang="en-US" u="sng" dirty="0">
                <a:solidFill>
                  <a:srgbClr val="002E51"/>
                </a:solidFill>
              </a:rPr>
              <a:t>Conclusions:</a:t>
            </a: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Broader patient population than PRIMA</a:t>
            </a:r>
          </a:p>
          <a:p>
            <a:pPr marL="342900" indent="-342900" algn="l">
              <a:buFont typeface="Arial" panose="020B0604020202020204" pitchFamily="34" charset="0"/>
              <a:buChar char="•"/>
            </a:pPr>
            <a:r>
              <a:rPr lang="en-US" dirty="0">
                <a:solidFill>
                  <a:srgbClr val="002E51"/>
                </a:solidFill>
              </a:rPr>
              <a:t>35% patients in PRIMA used individualized dose</a:t>
            </a:r>
          </a:p>
          <a:p>
            <a:pPr marL="342900" indent="-342900" algn="l">
              <a:buFont typeface="Arial" panose="020B0604020202020204" pitchFamily="34" charset="0"/>
              <a:buChar char="•"/>
            </a:pPr>
            <a:r>
              <a:rPr lang="en-US" dirty="0">
                <a:solidFill>
                  <a:srgbClr val="002E51"/>
                </a:solidFill>
              </a:rPr>
              <a:t>Lower rate of Grade 3+ TRAE </a:t>
            </a:r>
          </a:p>
          <a:p>
            <a:pPr marL="800100" lvl="1" indent="-342900" algn="l">
              <a:buFont typeface="Arial" panose="020B0604020202020204" pitchFamily="34" charset="0"/>
              <a:buChar char="•"/>
            </a:pPr>
            <a:r>
              <a:rPr lang="en-US" dirty="0">
                <a:solidFill>
                  <a:srgbClr val="002E51"/>
                </a:solidFill>
              </a:rPr>
              <a:t>(54% PRIME vs 70.5% PRIMA)</a:t>
            </a:r>
          </a:p>
          <a:p>
            <a:pPr marL="342900" indent="-342900" algn="l">
              <a:buFont typeface="Arial" panose="020B0604020202020204" pitchFamily="34" charset="0"/>
              <a:buChar char="•"/>
            </a:pPr>
            <a:r>
              <a:rPr lang="en-US" dirty="0">
                <a:solidFill>
                  <a:srgbClr val="002E51"/>
                </a:solidFill>
              </a:rPr>
              <a:t>Lower rate discontinuation (6.7% PRIME vs 12.0% PRIMA)</a:t>
            </a:r>
          </a:p>
          <a:p>
            <a:pPr marL="342900" indent="-342900" algn="l">
              <a:buFont typeface="Arial" panose="020B0604020202020204" pitchFamily="34" charset="0"/>
              <a:buChar char="•"/>
            </a:pPr>
            <a:r>
              <a:rPr lang="en-US" dirty="0">
                <a:solidFill>
                  <a:srgbClr val="002E51"/>
                </a:solidFill>
              </a:rPr>
              <a:t>Improved PFS in HRP: HR 0.41 vs 0.68 in PRIMA</a:t>
            </a: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PRIME</a:t>
            </a:r>
          </a:p>
        </p:txBody>
      </p:sp>
    </p:spTree>
    <p:extLst>
      <p:ext uri="{BB962C8B-B14F-4D97-AF65-F5344CB8AC3E}">
        <p14:creationId xmlns:p14="http://schemas.microsoft.com/office/powerpoint/2010/main" val="42077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556872"/>
            <a:ext cx="9144000" cy="807256"/>
          </a:xfrm>
        </p:spPr>
        <p:txBody>
          <a:bodyPr/>
          <a:lstStyle/>
          <a:p>
            <a:r>
              <a:rPr lang="en-US" b="1" dirty="0"/>
              <a:t>Thank You</a:t>
            </a:r>
          </a:p>
        </p:txBody>
      </p:sp>
    </p:spTree>
    <p:extLst>
      <p:ext uri="{BB962C8B-B14F-4D97-AF65-F5344CB8AC3E}">
        <p14:creationId xmlns:p14="http://schemas.microsoft.com/office/powerpoint/2010/main" val="40220175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1117600"/>
            <a:ext cx="7911662" cy="2936240"/>
          </a:xfrm>
        </p:spPr>
        <p:txBody>
          <a:bodyPr/>
          <a:lstStyle/>
          <a:p>
            <a:r>
              <a:rPr lang="en-US" sz="1000" b="0" i="0" dirty="0">
                <a:solidFill>
                  <a:srgbClr val="212121"/>
                </a:solidFill>
                <a:effectLst/>
                <a:latin typeface="Arial" panose="020B0604020202020204" pitchFamily="34" charset="0"/>
                <a:cs typeface="Arial" panose="020B0604020202020204" pitchFamily="34" charset="0"/>
              </a:rPr>
              <a:t>Zheng F, Zhang Y, Chen S, Weng X, Rao Y, Fang H. Mechanism and current progress of Poly ADP-ribose polymerase (PARP) inhibitors in the treatment of ovarian cancer. Biomed </a:t>
            </a:r>
            <a:r>
              <a:rPr lang="en-US" sz="1000" b="0" i="0" dirty="0" err="1">
                <a:solidFill>
                  <a:srgbClr val="212121"/>
                </a:solidFill>
                <a:effectLst/>
                <a:latin typeface="Arial" panose="020B0604020202020204" pitchFamily="34" charset="0"/>
                <a:cs typeface="Arial" panose="020B0604020202020204" pitchFamily="34" charset="0"/>
              </a:rPr>
              <a:t>Pharmacother</a:t>
            </a:r>
            <a:r>
              <a:rPr lang="en-US" sz="1000" b="0" i="0" dirty="0">
                <a:solidFill>
                  <a:srgbClr val="212121"/>
                </a:solidFill>
                <a:effectLst/>
                <a:latin typeface="Arial" panose="020B0604020202020204" pitchFamily="34" charset="0"/>
                <a:cs typeface="Arial" panose="020B0604020202020204" pitchFamily="34" charset="0"/>
              </a:rPr>
              <a:t>. 2020 Mar;123:109661. </a:t>
            </a:r>
            <a:r>
              <a:rPr lang="en-US" sz="1000" b="0" i="0" dirty="0" err="1">
                <a:solidFill>
                  <a:srgbClr val="212121"/>
                </a:solidFill>
                <a:effectLst/>
                <a:latin typeface="Arial" panose="020B0604020202020204" pitchFamily="34" charset="0"/>
                <a:cs typeface="Arial" panose="020B0604020202020204" pitchFamily="34" charset="0"/>
              </a:rPr>
              <a:t>doi</a:t>
            </a:r>
            <a:r>
              <a:rPr lang="en-US" sz="1000" b="0" i="0" dirty="0">
                <a:solidFill>
                  <a:srgbClr val="212121"/>
                </a:solidFill>
                <a:effectLst/>
                <a:latin typeface="Arial" panose="020B0604020202020204" pitchFamily="34" charset="0"/>
                <a:cs typeface="Arial" panose="020B0604020202020204" pitchFamily="34" charset="0"/>
              </a:rPr>
              <a:t>: 10.1016/j.biopha.2019.109661. </a:t>
            </a:r>
            <a:r>
              <a:rPr lang="en-US" sz="1000" b="0" i="0" dirty="0" err="1">
                <a:solidFill>
                  <a:srgbClr val="212121"/>
                </a:solidFill>
                <a:effectLst/>
                <a:latin typeface="Arial" panose="020B0604020202020204" pitchFamily="34" charset="0"/>
                <a:cs typeface="Arial" panose="020B0604020202020204" pitchFamily="34" charset="0"/>
              </a:rPr>
              <a:t>Epub</a:t>
            </a:r>
            <a:r>
              <a:rPr lang="en-US" sz="1000" b="0" i="0" dirty="0">
                <a:solidFill>
                  <a:srgbClr val="212121"/>
                </a:solidFill>
                <a:effectLst/>
                <a:latin typeface="Arial" panose="020B0604020202020204" pitchFamily="34" charset="0"/>
                <a:cs typeface="Arial" panose="020B0604020202020204" pitchFamily="34" charset="0"/>
              </a:rPr>
              <a:t> 2020 Jan 10. PMID: 31931287.</a:t>
            </a:r>
          </a:p>
          <a:p>
            <a:r>
              <a:rPr lang="en-US" sz="1000" b="0" i="0" dirty="0">
                <a:solidFill>
                  <a:srgbClr val="212121"/>
                </a:solidFill>
                <a:effectLst/>
                <a:latin typeface="Arial" panose="020B0604020202020204" pitchFamily="34" charset="0"/>
                <a:cs typeface="Arial" panose="020B0604020202020204" pitchFamily="34" charset="0"/>
              </a:rPr>
              <a:t>Moore K, Colombo N, </a:t>
            </a:r>
            <a:r>
              <a:rPr lang="en-US" sz="1000" b="0" i="0" dirty="0" err="1">
                <a:solidFill>
                  <a:srgbClr val="212121"/>
                </a:solidFill>
                <a:effectLst/>
                <a:latin typeface="Arial" panose="020B0604020202020204" pitchFamily="34" charset="0"/>
                <a:cs typeface="Arial" panose="020B0604020202020204" pitchFamily="34" charset="0"/>
              </a:rPr>
              <a:t>Scambia</a:t>
            </a:r>
            <a:r>
              <a:rPr lang="en-US" sz="1000" b="0" i="0" dirty="0">
                <a:solidFill>
                  <a:srgbClr val="212121"/>
                </a:solidFill>
                <a:effectLst/>
                <a:latin typeface="Arial" panose="020B0604020202020204" pitchFamily="34" charset="0"/>
                <a:cs typeface="Arial" panose="020B0604020202020204" pitchFamily="34" charset="0"/>
              </a:rPr>
              <a:t> G, Kim BG, </a:t>
            </a:r>
            <a:r>
              <a:rPr lang="en-US" sz="1000" b="0" i="0" dirty="0" err="1">
                <a:solidFill>
                  <a:srgbClr val="212121"/>
                </a:solidFill>
                <a:effectLst/>
                <a:latin typeface="Arial" panose="020B0604020202020204" pitchFamily="34" charset="0"/>
                <a:cs typeface="Arial" panose="020B0604020202020204" pitchFamily="34" charset="0"/>
              </a:rPr>
              <a:t>Oaknin</a:t>
            </a:r>
            <a:r>
              <a:rPr lang="en-US" sz="1000" b="0" i="0" dirty="0">
                <a:solidFill>
                  <a:srgbClr val="212121"/>
                </a:solidFill>
                <a:effectLst/>
                <a:latin typeface="Arial" panose="020B0604020202020204" pitchFamily="34" charset="0"/>
                <a:cs typeface="Arial" panose="020B0604020202020204" pitchFamily="34" charset="0"/>
              </a:rPr>
              <a:t> A, Friedlander M, </a:t>
            </a:r>
            <a:r>
              <a:rPr lang="en-US" sz="1000" b="0" i="0" dirty="0" err="1">
                <a:solidFill>
                  <a:srgbClr val="212121"/>
                </a:solidFill>
                <a:effectLst/>
                <a:latin typeface="Arial" panose="020B0604020202020204" pitchFamily="34" charset="0"/>
                <a:cs typeface="Arial" panose="020B0604020202020204" pitchFamily="34" charset="0"/>
              </a:rPr>
              <a:t>Lisyanskaya</a:t>
            </a:r>
            <a:r>
              <a:rPr lang="en-US" sz="1000" b="0" i="0" dirty="0">
                <a:solidFill>
                  <a:srgbClr val="212121"/>
                </a:solidFill>
                <a:effectLst/>
                <a:latin typeface="Arial" panose="020B0604020202020204" pitchFamily="34" charset="0"/>
                <a:cs typeface="Arial" panose="020B0604020202020204" pitchFamily="34" charset="0"/>
              </a:rPr>
              <a:t> A, </a:t>
            </a:r>
            <a:r>
              <a:rPr lang="en-US" sz="1000" b="0" i="0" dirty="0" err="1">
                <a:solidFill>
                  <a:srgbClr val="212121"/>
                </a:solidFill>
                <a:effectLst/>
                <a:latin typeface="Arial" panose="020B0604020202020204" pitchFamily="34" charset="0"/>
                <a:cs typeface="Arial" panose="020B0604020202020204" pitchFamily="34" charset="0"/>
              </a:rPr>
              <a:t>Floquet</a:t>
            </a:r>
            <a:r>
              <a:rPr lang="en-US" sz="1000" b="0" i="0" dirty="0">
                <a:solidFill>
                  <a:srgbClr val="212121"/>
                </a:solidFill>
                <a:effectLst/>
                <a:latin typeface="Arial" panose="020B0604020202020204" pitchFamily="34" charset="0"/>
                <a:cs typeface="Arial" panose="020B0604020202020204" pitchFamily="34" charset="0"/>
              </a:rPr>
              <a:t> A, Leary A, </a:t>
            </a:r>
            <a:r>
              <a:rPr lang="en-US" sz="1000" b="0" i="0" dirty="0" err="1">
                <a:solidFill>
                  <a:srgbClr val="212121"/>
                </a:solidFill>
                <a:effectLst/>
                <a:latin typeface="Arial" panose="020B0604020202020204" pitchFamily="34" charset="0"/>
                <a:cs typeface="Arial" panose="020B0604020202020204" pitchFamily="34" charset="0"/>
              </a:rPr>
              <a:t>Sonke</a:t>
            </a:r>
            <a:r>
              <a:rPr lang="en-US" sz="1000" b="0" i="0" dirty="0">
                <a:solidFill>
                  <a:srgbClr val="212121"/>
                </a:solidFill>
                <a:effectLst/>
                <a:latin typeface="Arial" panose="020B0604020202020204" pitchFamily="34" charset="0"/>
                <a:cs typeface="Arial" panose="020B0604020202020204" pitchFamily="34" charset="0"/>
              </a:rPr>
              <a:t> GS, Gourley C, Banerjee S, </a:t>
            </a:r>
            <a:r>
              <a:rPr lang="en-US" sz="1000" b="0" i="0" dirty="0" err="1">
                <a:solidFill>
                  <a:srgbClr val="212121"/>
                </a:solidFill>
                <a:effectLst/>
                <a:latin typeface="Arial" panose="020B0604020202020204" pitchFamily="34" charset="0"/>
                <a:cs typeface="Arial" panose="020B0604020202020204" pitchFamily="34" charset="0"/>
              </a:rPr>
              <a:t>Oza</a:t>
            </a:r>
            <a:r>
              <a:rPr lang="en-US" sz="1000" b="0" i="0" dirty="0">
                <a:solidFill>
                  <a:srgbClr val="212121"/>
                </a:solidFill>
                <a:effectLst/>
                <a:latin typeface="Arial" panose="020B0604020202020204" pitchFamily="34" charset="0"/>
                <a:cs typeface="Arial" panose="020B0604020202020204" pitchFamily="34" charset="0"/>
              </a:rPr>
              <a:t> A, González-Martín A, </a:t>
            </a:r>
            <a:r>
              <a:rPr lang="en-US" sz="1000" b="0" i="0" dirty="0" err="1">
                <a:solidFill>
                  <a:srgbClr val="212121"/>
                </a:solidFill>
                <a:effectLst/>
                <a:latin typeface="Arial" panose="020B0604020202020204" pitchFamily="34" charset="0"/>
                <a:cs typeface="Arial" panose="020B0604020202020204" pitchFamily="34" charset="0"/>
              </a:rPr>
              <a:t>Aghajanian</a:t>
            </a:r>
            <a:r>
              <a:rPr lang="en-US" sz="1000" b="0" i="0" dirty="0">
                <a:solidFill>
                  <a:srgbClr val="212121"/>
                </a:solidFill>
                <a:effectLst/>
                <a:latin typeface="Arial" panose="020B0604020202020204" pitchFamily="34" charset="0"/>
                <a:cs typeface="Arial" panose="020B0604020202020204" pitchFamily="34" charset="0"/>
              </a:rPr>
              <a:t> C, Bradley W, Mathews C, Liu J, Lowe ES, Bloomfield R, </a:t>
            </a:r>
            <a:r>
              <a:rPr lang="en-US" sz="1000" b="0" i="0" dirty="0" err="1">
                <a:solidFill>
                  <a:srgbClr val="212121"/>
                </a:solidFill>
                <a:effectLst/>
                <a:latin typeface="Arial" panose="020B0604020202020204" pitchFamily="34" charset="0"/>
                <a:cs typeface="Arial" panose="020B0604020202020204" pitchFamily="34" charset="0"/>
              </a:rPr>
              <a:t>DiSilvestro</a:t>
            </a:r>
            <a:r>
              <a:rPr lang="en-US" sz="1000" b="0" i="0" dirty="0">
                <a:solidFill>
                  <a:srgbClr val="212121"/>
                </a:solidFill>
                <a:effectLst/>
                <a:latin typeface="Arial" panose="020B0604020202020204" pitchFamily="34" charset="0"/>
                <a:cs typeface="Arial" panose="020B0604020202020204" pitchFamily="34" charset="0"/>
              </a:rPr>
              <a:t> P. Maintenance Olaparib in Patients with Newly Diagnosed Advanced Ovarian Cancer. N </a:t>
            </a:r>
            <a:r>
              <a:rPr lang="en-US" sz="1000" b="0" i="0" dirty="0" err="1">
                <a:solidFill>
                  <a:srgbClr val="212121"/>
                </a:solidFill>
                <a:effectLst/>
                <a:latin typeface="Arial" panose="020B0604020202020204" pitchFamily="34" charset="0"/>
                <a:cs typeface="Arial" panose="020B0604020202020204" pitchFamily="34" charset="0"/>
              </a:rPr>
              <a:t>Engl</a:t>
            </a:r>
            <a:r>
              <a:rPr lang="en-US" sz="1000" b="0" i="0" dirty="0">
                <a:solidFill>
                  <a:srgbClr val="212121"/>
                </a:solidFill>
                <a:effectLst/>
                <a:latin typeface="Arial" panose="020B0604020202020204" pitchFamily="34" charset="0"/>
                <a:cs typeface="Arial" panose="020B0604020202020204" pitchFamily="34" charset="0"/>
              </a:rPr>
              <a:t> J Med. 2018 Dec 27;379(26):2495-2505. </a:t>
            </a:r>
            <a:r>
              <a:rPr lang="en-US" sz="1000" b="0" i="0" dirty="0" err="1">
                <a:solidFill>
                  <a:srgbClr val="212121"/>
                </a:solidFill>
                <a:effectLst/>
                <a:latin typeface="Arial" panose="020B0604020202020204" pitchFamily="34" charset="0"/>
                <a:cs typeface="Arial" panose="020B0604020202020204" pitchFamily="34" charset="0"/>
              </a:rPr>
              <a:t>doi</a:t>
            </a:r>
            <a:r>
              <a:rPr lang="en-US" sz="1000" b="0" i="0" dirty="0">
                <a:solidFill>
                  <a:srgbClr val="212121"/>
                </a:solidFill>
                <a:effectLst/>
                <a:latin typeface="Arial" panose="020B0604020202020204" pitchFamily="34" charset="0"/>
                <a:cs typeface="Arial" panose="020B0604020202020204" pitchFamily="34" charset="0"/>
              </a:rPr>
              <a:t>: 10.1056/NEJMoa1810858. </a:t>
            </a:r>
            <a:r>
              <a:rPr lang="en-US" sz="1000" b="0" i="0" dirty="0" err="1">
                <a:solidFill>
                  <a:srgbClr val="212121"/>
                </a:solidFill>
                <a:effectLst/>
                <a:latin typeface="Arial" panose="020B0604020202020204" pitchFamily="34" charset="0"/>
                <a:cs typeface="Arial" panose="020B0604020202020204" pitchFamily="34" charset="0"/>
              </a:rPr>
              <a:t>Epub</a:t>
            </a:r>
            <a:r>
              <a:rPr lang="en-US" sz="1000" b="0" i="0" dirty="0">
                <a:solidFill>
                  <a:srgbClr val="212121"/>
                </a:solidFill>
                <a:effectLst/>
                <a:latin typeface="Arial" panose="020B0604020202020204" pitchFamily="34" charset="0"/>
                <a:cs typeface="Arial" panose="020B0604020202020204" pitchFamily="34" charset="0"/>
              </a:rPr>
              <a:t> 2018 Oct 21. PMID: 30345884.</a:t>
            </a:r>
          </a:p>
          <a:p>
            <a:r>
              <a:rPr lang="en-US" sz="1000" b="0" i="0" dirty="0" err="1">
                <a:solidFill>
                  <a:srgbClr val="212121"/>
                </a:solidFill>
                <a:effectLst/>
                <a:latin typeface="Arial" panose="020B0604020202020204" pitchFamily="34" charset="0"/>
                <a:cs typeface="Arial" panose="020B0604020202020204" pitchFamily="34" charset="0"/>
              </a:rPr>
              <a:t>DiSilvestro</a:t>
            </a:r>
            <a:r>
              <a:rPr lang="en-US" sz="1000" b="0" i="0" dirty="0">
                <a:solidFill>
                  <a:srgbClr val="212121"/>
                </a:solidFill>
                <a:effectLst/>
                <a:latin typeface="Arial" panose="020B0604020202020204" pitchFamily="34" charset="0"/>
                <a:cs typeface="Arial" panose="020B0604020202020204" pitchFamily="34" charset="0"/>
              </a:rPr>
              <a:t> P, Banerjee S, Colombo N, </a:t>
            </a:r>
            <a:r>
              <a:rPr lang="en-US" sz="1000" b="0" i="0" dirty="0" err="1">
                <a:solidFill>
                  <a:srgbClr val="212121"/>
                </a:solidFill>
                <a:effectLst/>
                <a:latin typeface="Arial" panose="020B0604020202020204" pitchFamily="34" charset="0"/>
                <a:cs typeface="Arial" panose="020B0604020202020204" pitchFamily="34" charset="0"/>
              </a:rPr>
              <a:t>Scambia</a:t>
            </a:r>
            <a:r>
              <a:rPr lang="en-US" sz="1000" b="0" i="0" dirty="0">
                <a:solidFill>
                  <a:srgbClr val="212121"/>
                </a:solidFill>
                <a:effectLst/>
                <a:latin typeface="Arial" panose="020B0604020202020204" pitchFamily="34" charset="0"/>
                <a:cs typeface="Arial" panose="020B0604020202020204" pitchFamily="34" charset="0"/>
              </a:rPr>
              <a:t> G, Kim BG, </a:t>
            </a:r>
            <a:r>
              <a:rPr lang="en-US" sz="1000" b="0" i="0" dirty="0" err="1">
                <a:solidFill>
                  <a:srgbClr val="212121"/>
                </a:solidFill>
                <a:effectLst/>
                <a:latin typeface="Arial" panose="020B0604020202020204" pitchFamily="34" charset="0"/>
                <a:cs typeface="Arial" panose="020B0604020202020204" pitchFamily="34" charset="0"/>
              </a:rPr>
              <a:t>Oaknin</a:t>
            </a:r>
            <a:r>
              <a:rPr lang="en-US" sz="1000" b="0" i="0" dirty="0">
                <a:solidFill>
                  <a:srgbClr val="212121"/>
                </a:solidFill>
                <a:effectLst/>
                <a:latin typeface="Arial" panose="020B0604020202020204" pitchFamily="34" charset="0"/>
                <a:cs typeface="Arial" panose="020B0604020202020204" pitchFamily="34" charset="0"/>
              </a:rPr>
              <a:t> A, Friedlander M, </a:t>
            </a:r>
            <a:r>
              <a:rPr lang="en-US" sz="1000" b="0" i="0" dirty="0" err="1">
                <a:solidFill>
                  <a:srgbClr val="212121"/>
                </a:solidFill>
                <a:effectLst/>
                <a:latin typeface="Arial" panose="020B0604020202020204" pitchFamily="34" charset="0"/>
                <a:cs typeface="Arial" panose="020B0604020202020204" pitchFamily="34" charset="0"/>
              </a:rPr>
              <a:t>Lisyanskaya</a:t>
            </a:r>
            <a:r>
              <a:rPr lang="en-US" sz="1000" b="0" i="0" dirty="0">
                <a:solidFill>
                  <a:srgbClr val="212121"/>
                </a:solidFill>
                <a:effectLst/>
                <a:latin typeface="Arial" panose="020B0604020202020204" pitchFamily="34" charset="0"/>
                <a:cs typeface="Arial" panose="020B0604020202020204" pitchFamily="34" charset="0"/>
              </a:rPr>
              <a:t> A, </a:t>
            </a:r>
            <a:r>
              <a:rPr lang="en-US" sz="1000" b="0" i="0" dirty="0" err="1">
                <a:solidFill>
                  <a:srgbClr val="212121"/>
                </a:solidFill>
                <a:effectLst/>
                <a:latin typeface="Arial" panose="020B0604020202020204" pitchFamily="34" charset="0"/>
                <a:cs typeface="Arial" panose="020B0604020202020204" pitchFamily="34" charset="0"/>
              </a:rPr>
              <a:t>Floquet</a:t>
            </a:r>
            <a:r>
              <a:rPr lang="en-US" sz="1000" b="0" i="0" dirty="0">
                <a:solidFill>
                  <a:srgbClr val="212121"/>
                </a:solidFill>
                <a:effectLst/>
                <a:latin typeface="Arial" panose="020B0604020202020204" pitchFamily="34" charset="0"/>
                <a:cs typeface="Arial" panose="020B0604020202020204" pitchFamily="34" charset="0"/>
              </a:rPr>
              <a:t> A, Leary A, </a:t>
            </a:r>
            <a:r>
              <a:rPr lang="en-US" sz="1000" b="0" i="0" dirty="0" err="1">
                <a:solidFill>
                  <a:srgbClr val="212121"/>
                </a:solidFill>
                <a:effectLst/>
                <a:latin typeface="Arial" panose="020B0604020202020204" pitchFamily="34" charset="0"/>
                <a:cs typeface="Arial" panose="020B0604020202020204" pitchFamily="34" charset="0"/>
              </a:rPr>
              <a:t>Sonke</a:t>
            </a:r>
            <a:r>
              <a:rPr lang="en-US" sz="1000" b="0" i="0" dirty="0">
                <a:solidFill>
                  <a:srgbClr val="212121"/>
                </a:solidFill>
                <a:effectLst/>
                <a:latin typeface="Arial" panose="020B0604020202020204" pitchFamily="34" charset="0"/>
                <a:cs typeface="Arial" panose="020B0604020202020204" pitchFamily="34" charset="0"/>
              </a:rPr>
              <a:t> GS, Gourley C, </a:t>
            </a:r>
            <a:r>
              <a:rPr lang="en-US" sz="1000" b="0" i="0" dirty="0" err="1">
                <a:solidFill>
                  <a:srgbClr val="212121"/>
                </a:solidFill>
                <a:effectLst/>
                <a:latin typeface="Arial" panose="020B0604020202020204" pitchFamily="34" charset="0"/>
                <a:cs typeface="Arial" panose="020B0604020202020204" pitchFamily="34" charset="0"/>
              </a:rPr>
              <a:t>Oza</a:t>
            </a:r>
            <a:r>
              <a:rPr lang="en-US" sz="1000" b="0" i="0" dirty="0">
                <a:solidFill>
                  <a:srgbClr val="212121"/>
                </a:solidFill>
                <a:effectLst/>
                <a:latin typeface="Arial" panose="020B0604020202020204" pitchFamily="34" charset="0"/>
                <a:cs typeface="Arial" panose="020B0604020202020204" pitchFamily="34" charset="0"/>
              </a:rPr>
              <a:t> A, González-Martín A, </a:t>
            </a:r>
            <a:r>
              <a:rPr lang="en-US" sz="1000" b="0" i="0" dirty="0" err="1">
                <a:solidFill>
                  <a:srgbClr val="212121"/>
                </a:solidFill>
                <a:effectLst/>
                <a:latin typeface="Arial" panose="020B0604020202020204" pitchFamily="34" charset="0"/>
                <a:cs typeface="Arial" panose="020B0604020202020204" pitchFamily="34" charset="0"/>
              </a:rPr>
              <a:t>Aghajanian</a:t>
            </a:r>
            <a:r>
              <a:rPr lang="en-US" sz="1000" b="0" i="0" dirty="0">
                <a:solidFill>
                  <a:srgbClr val="212121"/>
                </a:solidFill>
                <a:effectLst/>
                <a:latin typeface="Arial" panose="020B0604020202020204" pitchFamily="34" charset="0"/>
                <a:cs typeface="Arial" panose="020B0604020202020204" pitchFamily="34" charset="0"/>
              </a:rPr>
              <a:t> C, Bradley W, Mathews C, Liu J, McNamara J, Lowe ES, Ah-See ML, Moore KN; SOLO1 Investigators. Overall Survival With Maintenance Olaparib at a 7-Year Follow-Up in Patients With Newly Diagnosed Advanced Ovarian Cancer and a BRCA Mutation: The SOLO1/GOG 3004 Trial. J Clin Oncol. 2023 Jan 20;41(3):609-617. </a:t>
            </a:r>
            <a:r>
              <a:rPr lang="en-US" sz="1000" b="0" i="0" dirty="0" err="1">
                <a:solidFill>
                  <a:srgbClr val="212121"/>
                </a:solidFill>
                <a:effectLst/>
                <a:latin typeface="Arial" panose="020B0604020202020204" pitchFamily="34" charset="0"/>
                <a:cs typeface="Arial" panose="020B0604020202020204" pitchFamily="34" charset="0"/>
              </a:rPr>
              <a:t>doi</a:t>
            </a:r>
            <a:r>
              <a:rPr lang="en-US" sz="1000" b="0" i="0" dirty="0">
                <a:solidFill>
                  <a:srgbClr val="212121"/>
                </a:solidFill>
                <a:effectLst/>
                <a:latin typeface="Arial" panose="020B0604020202020204" pitchFamily="34" charset="0"/>
                <a:cs typeface="Arial" panose="020B0604020202020204" pitchFamily="34" charset="0"/>
              </a:rPr>
              <a:t>: 10.1200/JCO.22.01549. </a:t>
            </a:r>
            <a:r>
              <a:rPr lang="en-US" sz="1000" b="0" i="0" dirty="0" err="1">
                <a:solidFill>
                  <a:srgbClr val="212121"/>
                </a:solidFill>
                <a:effectLst/>
                <a:latin typeface="Arial" panose="020B0604020202020204" pitchFamily="34" charset="0"/>
                <a:cs typeface="Arial" panose="020B0604020202020204" pitchFamily="34" charset="0"/>
              </a:rPr>
              <a:t>Epub</a:t>
            </a:r>
            <a:r>
              <a:rPr lang="en-US" sz="1000" b="0" i="0" dirty="0">
                <a:solidFill>
                  <a:srgbClr val="212121"/>
                </a:solidFill>
                <a:effectLst/>
                <a:latin typeface="Arial" panose="020B0604020202020204" pitchFamily="34" charset="0"/>
                <a:cs typeface="Arial" panose="020B0604020202020204" pitchFamily="34" charset="0"/>
              </a:rPr>
              <a:t> 2022 Sep 9. PMID: 36082969; PMCID: PMC9870219.</a:t>
            </a:r>
          </a:p>
          <a:p>
            <a:r>
              <a:rPr lang="en-US" sz="1000" b="0" i="0" dirty="0" err="1">
                <a:solidFill>
                  <a:srgbClr val="212121"/>
                </a:solidFill>
                <a:effectLst/>
                <a:latin typeface="Arial" panose="020B0604020202020204" pitchFamily="34" charset="0"/>
                <a:cs typeface="Arial" panose="020B0604020202020204" pitchFamily="34" charset="0"/>
              </a:rPr>
              <a:t>DiSilvestro</a:t>
            </a:r>
            <a:r>
              <a:rPr lang="en-US" sz="1000" b="0" i="0" dirty="0">
                <a:solidFill>
                  <a:srgbClr val="212121"/>
                </a:solidFill>
                <a:effectLst/>
                <a:latin typeface="Arial" panose="020B0604020202020204" pitchFamily="34" charset="0"/>
                <a:cs typeface="Arial" panose="020B0604020202020204" pitchFamily="34" charset="0"/>
              </a:rPr>
              <a:t> P, Colombo N, </a:t>
            </a:r>
            <a:r>
              <a:rPr lang="en-US" sz="1000" b="0" i="0" dirty="0" err="1">
                <a:solidFill>
                  <a:srgbClr val="212121"/>
                </a:solidFill>
                <a:effectLst/>
                <a:latin typeface="Arial" panose="020B0604020202020204" pitchFamily="34" charset="0"/>
                <a:cs typeface="Arial" panose="020B0604020202020204" pitchFamily="34" charset="0"/>
              </a:rPr>
              <a:t>Scambia</a:t>
            </a:r>
            <a:r>
              <a:rPr lang="en-US" sz="1000" b="0" i="0" dirty="0">
                <a:solidFill>
                  <a:srgbClr val="212121"/>
                </a:solidFill>
                <a:effectLst/>
                <a:latin typeface="Arial" panose="020B0604020202020204" pitchFamily="34" charset="0"/>
                <a:cs typeface="Arial" panose="020B0604020202020204" pitchFamily="34" charset="0"/>
              </a:rPr>
              <a:t> G, Kim BG, </a:t>
            </a:r>
            <a:r>
              <a:rPr lang="en-US" sz="1000" b="0" i="0" dirty="0" err="1">
                <a:solidFill>
                  <a:srgbClr val="212121"/>
                </a:solidFill>
                <a:effectLst/>
                <a:latin typeface="Arial" panose="020B0604020202020204" pitchFamily="34" charset="0"/>
                <a:cs typeface="Arial" panose="020B0604020202020204" pitchFamily="34" charset="0"/>
              </a:rPr>
              <a:t>Oaknin</a:t>
            </a:r>
            <a:r>
              <a:rPr lang="en-US" sz="1000" b="0" i="0" dirty="0">
                <a:solidFill>
                  <a:srgbClr val="212121"/>
                </a:solidFill>
                <a:effectLst/>
                <a:latin typeface="Arial" panose="020B0604020202020204" pitchFamily="34" charset="0"/>
                <a:cs typeface="Arial" panose="020B0604020202020204" pitchFamily="34" charset="0"/>
              </a:rPr>
              <a:t> A, Friedlander M, </a:t>
            </a:r>
            <a:r>
              <a:rPr lang="en-US" sz="1000" b="0" i="0" dirty="0" err="1">
                <a:solidFill>
                  <a:srgbClr val="212121"/>
                </a:solidFill>
                <a:effectLst/>
                <a:latin typeface="Arial" panose="020B0604020202020204" pitchFamily="34" charset="0"/>
                <a:cs typeface="Arial" panose="020B0604020202020204" pitchFamily="34" charset="0"/>
              </a:rPr>
              <a:t>Lisyanskaya</a:t>
            </a:r>
            <a:r>
              <a:rPr lang="en-US" sz="1000" b="0" i="0" dirty="0">
                <a:solidFill>
                  <a:srgbClr val="212121"/>
                </a:solidFill>
                <a:effectLst/>
                <a:latin typeface="Arial" panose="020B0604020202020204" pitchFamily="34" charset="0"/>
                <a:cs typeface="Arial" panose="020B0604020202020204" pitchFamily="34" charset="0"/>
              </a:rPr>
              <a:t> A, </a:t>
            </a:r>
            <a:r>
              <a:rPr lang="en-US" sz="1000" b="0" i="0" dirty="0" err="1">
                <a:solidFill>
                  <a:srgbClr val="212121"/>
                </a:solidFill>
                <a:effectLst/>
                <a:latin typeface="Arial" panose="020B0604020202020204" pitchFamily="34" charset="0"/>
                <a:cs typeface="Arial" panose="020B0604020202020204" pitchFamily="34" charset="0"/>
              </a:rPr>
              <a:t>Floquet</a:t>
            </a:r>
            <a:r>
              <a:rPr lang="en-US" sz="1000" b="0" i="0" dirty="0">
                <a:solidFill>
                  <a:srgbClr val="212121"/>
                </a:solidFill>
                <a:effectLst/>
                <a:latin typeface="Arial" panose="020B0604020202020204" pitchFamily="34" charset="0"/>
                <a:cs typeface="Arial" panose="020B0604020202020204" pitchFamily="34" charset="0"/>
              </a:rPr>
              <a:t> A, Leary A, </a:t>
            </a:r>
            <a:r>
              <a:rPr lang="en-US" sz="1000" b="0" i="0" dirty="0" err="1">
                <a:solidFill>
                  <a:srgbClr val="212121"/>
                </a:solidFill>
                <a:effectLst/>
                <a:latin typeface="Arial" panose="020B0604020202020204" pitchFamily="34" charset="0"/>
                <a:cs typeface="Arial" panose="020B0604020202020204" pitchFamily="34" charset="0"/>
              </a:rPr>
              <a:t>Sonke</a:t>
            </a:r>
            <a:r>
              <a:rPr lang="en-US" sz="1000" b="0" i="0" dirty="0">
                <a:solidFill>
                  <a:srgbClr val="212121"/>
                </a:solidFill>
                <a:effectLst/>
                <a:latin typeface="Arial" panose="020B0604020202020204" pitchFamily="34" charset="0"/>
                <a:cs typeface="Arial" panose="020B0604020202020204" pitchFamily="34" charset="0"/>
              </a:rPr>
              <a:t> GS, Gourley C, Banerjee S, </a:t>
            </a:r>
            <a:r>
              <a:rPr lang="en-US" sz="1000" b="0" i="0" dirty="0" err="1">
                <a:solidFill>
                  <a:srgbClr val="212121"/>
                </a:solidFill>
                <a:effectLst/>
                <a:latin typeface="Arial" panose="020B0604020202020204" pitchFamily="34" charset="0"/>
                <a:cs typeface="Arial" panose="020B0604020202020204" pitchFamily="34" charset="0"/>
              </a:rPr>
              <a:t>Oza</a:t>
            </a:r>
            <a:r>
              <a:rPr lang="en-US" sz="1000" b="0" i="0" dirty="0">
                <a:solidFill>
                  <a:srgbClr val="212121"/>
                </a:solidFill>
                <a:effectLst/>
                <a:latin typeface="Arial" panose="020B0604020202020204" pitchFamily="34" charset="0"/>
                <a:cs typeface="Arial" panose="020B0604020202020204" pitchFamily="34" charset="0"/>
              </a:rPr>
              <a:t> A, </a:t>
            </a:r>
            <a:r>
              <a:rPr lang="en-US" sz="1000" dirty="0">
                <a:solidFill>
                  <a:srgbClr val="212121"/>
                </a:solidFill>
                <a:effectLst/>
                <a:latin typeface="Arial" panose="020B0604020202020204" pitchFamily="34" charset="0"/>
                <a:cs typeface="Arial" panose="020B0604020202020204" pitchFamily="34" charset="0"/>
              </a:rPr>
              <a:t>González-Martín A, </a:t>
            </a:r>
            <a:r>
              <a:rPr lang="en-US" sz="1000" dirty="0" err="1">
                <a:solidFill>
                  <a:srgbClr val="212121"/>
                </a:solidFill>
                <a:effectLst/>
                <a:latin typeface="Arial" panose="020B0604020202020204" pitchFamily="34" charset="0"/>
                <a:cs typeface="Arial" panose="020B0604020202020204" pitchFamily="34" charset="0"/>
              </a:rPr>
              <a:t>Aghajanian</a:t>
            </a:r>
            <a:r>
              <a:rPr lang="en-US" sz="1000" dirty="0">
                <a:solidFill>
                  <a:srgbClr val="212121"/>
                </a:solidFill>
                <a:effectLst/>
                <a:latin typeface="Arial" panose="020B0604020202020204" pitchFamily="34" charset="0"/>
                <a:cs typeface="Arial" panose="020B0604020202020204" pitchFamily="34" charset="0"/>
              </a:rPr>
              <a:t> CA, Bradley WH, Mathews CA, Liu J, Lowe ES, Bloomfield R, Moore KN. Efficacy of Maintenance Olaparib for Patients With Newly Diagnosed Advanced Ovarian Cancer With a BRCA Mutation: Subgroup Analysis Findings From the SOLO1 Trial. J Clin Oncol. 2020 Oct 20;38(30):3528-3537. </a:t>
            </a:r>
            <a:r>
              <a:rPr lang="en-US" sz="1000" dirty="0" err="1">
                <a:solidFill>
                  <a:srgbClr val="212121"/>
                </a:solidFill>
                <a:effectLst/>
                <a:latin typeface="Arial" panose="020B0604020202020204" pitchFamily="34" charset="0"/>
                <a:cs typeface="Arial" panose="020B0604020202020204" pitchFamily="34" charset="0"/>
              </a:rPr>
              <a:t>doi</a:t>
            </a:r>
            <a:r>
              <a:rPr lang="en-US" sz="1000" dirty="0">
                <a:solidFill>
                  <a:srgbClr val="212121"/>
                </a:solidFill>
                <a:effectLst/>
                <a:latin typeface="Arial" panose="020B0604020202020204" pitchFamily="34" charset="0"/>
                <a:cs typeface="Arial" panose="020B0604020202020204" pitchFamily="34" charset="0"/>
              </a:rPr>
              <a:t>: 10.1200/JCO.20.00799. </a:t>
            </a:r>
            <a:r>
              <a:rPr lang="en-US" sz="1000" dirty="0" err="1">
                <a:solidFill>
                  <a:srgbClr val="212121"/>
                </a:solidFill>
                <a:effectLst/>
                <a:latin typeface="Arial" panose="020B0604020202020204" pitchFamily="34" charset="0"/>
                <a:cs typeface="Arial" panose="020B0604020202020204" pitchFamily="34" charset="0"/>
              </a:rPr>
              <a:t>Epub</a:t>
            </a:r>
            <a:r>
              <a:rPr lang="en-US" sz="1000" dirty="0">
                <a:solidFill>
                  <a:srgbClr val="212121"/>
                </a:solidFill>
                <a:effectLst/>
                <a:latin typeface="Arial" panose="020B0604020202020204" pitchFamily="34" charset="0"/>
                <a:cs typeface="Arial" panose="020B0604020202020204" pitchFamily="34" charset="0"/>
              </a:rPr>
              <a:t> 2020 Aug 4. Erratum in: J Clin Oncol. 2021 Apr 20;39(12):1414. PMID: 32749942; PMCID: PMC8190876.</a:t>
            </a:r>
          </a:p>
        </p:txBody>
      </p:sp>
      <p:sp>
        <p:nvSpPr>
          <p:cNvPr id="4" name="Title 3"/>
          <p:cNvSpPr>
            <a:spLocks noGrp="1"/>
          </p:cNvSpPr>
          <p:nvPr>
            <p:ph type="title"/>
          </p:nvPr>
        </p:nvSpPr>
        <p:spPr/>
        <p:txBody>
          <a:bodyPr/>
          <a:lstStyle/>
          <a:p>
            <a:r>
              <a:rPr lang="en-US" b="1" dirty="0">
                <a:solidFill>
                  <a:srgbClr val="002E51"/>
                </a:solidFill>
              </a:rPr>
              <a:t>References</a:t>
            </a:r>
          </a:p>
        </p:txBody>
      </p:sp>
    </p:spTree>
    <p:extLst>
      <p:ext uri="{BB962C8B-B14F-4D97-AF65-F5344CB8AC3E}">
        <p14:creationId xmlns:p14="http://schemas.microsoft.com/office/powerpoint/2010/main" val="10376786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1117600"/>
            <a:ext cx="7911662" cy="2936240"/>
          </a:xfrm>
        </p:spPr>
        <p:txBody>
          <a:bodyPr/>
          <a:lstStyle/>
          <a:p>
            <a:r>
              <a:rPr lang="en-US" sz="1000" dirty="0">
                <a:solidFill>
                  <a:srgbClr val="212121"/>
                </a:solidFill>
                <a:effectLst/>
                <a:latin typeface="Arial" panose="020B0604020202020204" pitchFamily="34" charset="0"/>
                <a:cs typeface="Arial" panose="020B0604020202020204" pitchFamily="34" charset="0"/>
              </a:rPr>
              <a:t>Mirza MR, </a:t>
            </a:r>
            <a:r>
              <a:rPr lang="en-US" sz="1000" dirty="0" err="1">
                <a:solidFill>
                  <a:srgbClr val="212121"/>
                </a:solidFill>
                <a:effectLst/>
                <a:latin typeface="Arial" panose="020B0604020202020204" pitchFamily="34" charset="0"/>
                <a:cs typeface="Arial" panose="020B0604020202020204" pitchFamily="34" charset="0"/>
              </a:rPr>
              <a:t>Åvall</a:t>
            </a:r>
            <a:r>
              <a:rPr lang="en-US" sz="1000" dirty="0">
                <a:solidFill>
                  <a:srgbClr val="212121"/>
                </a:solidFill>
                <a:effectLst/>
                <a:latin typeface="Arial" panose="020B0604020202020204" pitchFamily="34" charset="0"/>
                <a:cs typeface="Arial" panose="020B0604020202020204" pitchFamily="34" charset="0"/>
              </a:rPr>
              <a:t> Lundqvist E, </a:t>
            </a:r>
            <a:r>
              <a:rPr lang="en-US" sz="1000" dirty="0" err="1">
                <a:solidFill>
                  <a:srgbClr val="212121"/>
                </a:solidFill>
                <a:effectLst/>
                <a:latin typeface="Arial" panose="020B0604020202020204" pitchFamily="34" charset="0"/>
                <a:cs typeface="Arial" panose="020B0604020202020204" pitchFamily="34" charset="0"/>
              </a:rPr>
              <a:t>Birrer</a:t>
            </a:r>
            <a:r>
              <a:rPr lang="en-US" sz="1000" dirty="0">
                <a:solidFill>
                  <a:srgbClr val="212121"/>
                </a:solidFill>
                <a:effectLst/>
                <a:latin typeface="Arial" panose="020B0604020202020204" pitchFamily="34" charset="0"/>
                <a:cs typeface="Arial" panose="020B0604020202020204" pitchFamily="34" charset="0"/>
              </a:rPr>
              <a:t> MJ, </a:t>
            </a:r>
            <a:r>
              <a:rPr lang="en-US" sz="1000" dirty="0" err="1">
                <a:solidFill>
                  <a:srgbClr val="212121"/>
                </a:solidFill>
                <a:effectLst/>
                <a:latin typeface="Arial" panose="020B0604020202020204" pitchFamily="34" charset="0"/>
                <a:cs typeface="Arial" panose="020B0604020202020204" pitchFamily="34" charset="0"/>
              </a:rPr>
              <a:t>dePont</a:t>
            </a:r>
            <a:r>
              <a:rPr lang="en-US" sz="1000" dirty="0">
                <a:solidFill>
                  <a:srgbClr val="212121"/>
                </a:solidFill>
                <a:effectLst/>
                <a:latin typeface="Arial" panose="020B0604020202020204" pitchFamily="34" charset="0"/>
                <a:cs typeface="Arial" panose="020B0604020202020204" pitchFamily="34" charset="0"/>
              </a:rPr>
              <a:t> Christensen R, </a:t>
            </a:r>
            <a:r>
              <a:rPr lang="en-US" sz="1000" dirty="0" err="1">
                <a:solidFill>
                  <a:srgbClr val="212121"/>
                </a:solidFill>
                <a:effectLst/>
                <a:latin typeface="Arial" panose="020B0604020202020204" pitchFamily="34" charset="0"/>
                <a:cs typeface="Arial" panose="020B0604020202020204" pitchFamily="34" charset="0"/>
              </a:rPr>
              <a:t>Nyvang</a:t>
            </a:r>
            <a:r>
              <a:rPr lang="en-US" sz="1000" dirty="0">
                <a:solidFill>
                  <a:srgbClr val="212121"/>
                </a:solidFill>
                <a:effectLst/>
                <a:latin typeface="Arial" panose="020B0604020202020204" pitchFamily="34" charset="0"/>
                <a:cs typeface="Arial" panose="020B0604020202020204" pitchFamily="34" charset="0"/>
              </a:rPr>
              <a:t> GB, </a:t>
            </a:r>
            <a:r>
              <a:rPr lang="en-US" sz="1000" dirty="0" err="1">
                <a:solidFill>
                  <a:srgbClr val="212121"/>
                </a:solidFill>
                <a:effectLst/>
                <a:latin typeface="Arial" panose="020B0604020202020204" pitchFamily="34" charset="0"/>
                <a:cs typeface="Arial" panose="020B0604020202020204" pitchFamily="34" charset="0"/>
              </a:rPr>
              <a:t>Malander</a:t>
            </a:r>
            <a:r>
              <a:rPr lang="en-US" sz="1000" dirty="0">
                <a:solidFill>
                  <a:srgbClr val="212121"/>
                </a:solidFill>
                <a:effectLst/>
                <a:latin typeface="Arial" panose="020B0604020202020204" pitchFamily="34" charset="0"/>
                <a:cs typeface="Arial" panose="020B0604020202020204" pitchFamily="34" charset="0"/>
              </a:rPr>
              <a:t> S, </a:t>
            </a:r>
            <a:r>
              <a:rPr lang="en-US" sz="1000" dirty="0" err="1">
                <a:solidFill>
                  <a:srgbClr val="212121"/>
                </a:solidFill>
                <a:effectLst/>
                <a:latin typeface="Arial" panose="020B0604020202020204" pitchFamily="34" charset="0"/>
                <a:cs typeface="Arial" panose="020B0604020202020204" pitchFamily="34" charset="0"/>
              </a:rPr>
              <a:t>Anttila</a:t>
            </a:r>
            <a:r>
              <a:rPr lang="en-US" sz="1000" dirty="0">
                <a:solidFill>
                  <a:srgbClr val="212121"/>
                </a:solidFill>
                <a:effectLst/>
                <a:latin typeface="Arial" panose="020B0604020202020204" pitchFamily="34" charset="0"/>
                <a:cs typeface="Arial" panose="020B0604020202020204" pitchFamily="34" charset="0"/>
              </a:rPr>
              <a:t> M, Werner TL, Lund B, Lindahl G, Hietanen S, Peen U, </a:t>
            </a:r>
            <a:r>
              <a:rPr lang="en-US" sz="1000" dirty="0" err="1">
                <a:solidFill>
                  <a:srgbClr val="212121"/>
                </a:solidFill>
                <a:effectLst/>
                <a:latin typeface="Arial" panose="020B0604020202020204" pitchFamily="34" charset="0"/>
                <a:cs typeface="Arial" panose="020B0604020202020204" pitchFamily="34" charset="0"/>
              </a:rPr>
              <a:t>Dimoula</a:t>
            </a:r>
            <a:r>
              <a:rPr lang="en-US" sz="1000" dirty="0">
                <a:solidFill>
                  <a:srgbClr val="212121"/>
                </a:solidFill>
                <a:effectLst/>
                <a:latin typeface="Arial" panose="020B0604020202020204" pitchFamily="34" charset="0"/>
                <a:cs typeface="Arial" panose="020B0604020202020204" pitchFamily="34" charset="0"/>
              </a:rPr>
              <a:t> M, </a:t>
            </a:r>
            <a:r>
              <a:rPr lang="en-US" sz="1000" dirty="0" err="1">
                <a:solidFill>
                  <a:srgbClr val="212121"/>
                </a:solidFill>
                <a:effectLst/>
                <a:latin typeface="Arial" panose="020B0604020202020204" pitchFamily="34" charset="0"/>
                <a:cs typeface="Arial" panose="020B0604020202020204" pitchFamily="34" charset="0"/>
              </a:rPr>
              <a:t>Roed</a:t>
            </a:r>
            <a:r>
              <a:rPr lang="en-US" sz="1000" dirty="0">
                <a:solidFill>
                  <a:srgbClr val="212121"/>
                </a:solidFill>
                <a:effectLst/>
                <a:latin typeface="Arial" panose="020B0604020202020204" pitchFamily="34" charset="0"/>
                <a:cs typeface="Arial" panose="020B0604020202020204" pitchFamily="34" charset="0"/>
              </a:rPr>
              <a:t> H, </a:t>
            </a:r>
            <a:r>
              <a:rPr lang="en-US" sz="1000" dirty="0" err="1">
                <a:solidFill>
                  <a:srgbClr val="212121"/>
                </a:solidFill>
                <a:effectLst/>
                <a:latin typeface="Arial" panose="020B0604020202020204" pitchFamily="34" charset="0"/>
                <a:cs typeface="Arial" panose="020B0604020202020204" pitchFamily="34" charset="0"/>
              </a:rPr>
              <a:t>Ør</a:t>
            </a:r>
            <a:r>
              <a:rPr lang="en-US" sz="1000" dirty="0">
                <a:solidFill>
                  <a:srgbClr val="212121"/>
                </a:solidFill>
                <a:effectLst/>
                <a:latin typeface="Arial" panose="020B0604020202020204" pitchFamily="34" charset="0"/>
                <a:cs typeface="Arial" panose="020B0604020202020204" pitchFamily="34" charset="0"/>
              </a:rPr>
              <a:t> Knudsen A, Staff S, </a:t>
            </a:r>
            <a:r>
              <a:rPr lang="en-US" sz="1000" dirty="0" err="1">
                <a:solidFill>
                  <a:srgbClr val="212121"/>
                </a:solidFill>
                <a:effectLst/>
                <a:latin typeface="Arial" panose="020B0604020202020204" pitchFamily="34" charset="0"/>
                <a:cs typeface="Arial" panose="020B0604020202020204" pitchFamily="34" charset="0"/>
              </a:rPr>
              <a:t>Krog</a:t>
            </a:r>
            <a:r>
              <a:rPr lang="en-US" sz="1000" dirty="0">
                <a:solidFill>
                  <a:srgbClr val="212121"/>
                </a:solidFill>
                <a:effectLst/>
                <a:latin typeface="Arial" panose="020B0604020202020204" pitchFamily="34" charset="0"/>
                <a:cs typeface="Arial" panose="020B0604020202020204" pitchFamily="34" charset="0"/>
              </a:rPr>
              <a:t> </a:t>
            </a:r>
            <a:r>
              <a:rPr lang="en-US" sz="1000" dirty="0" err="1">
                <a:solidFill>
                  <a:srgbClr val="212121"/>
                </a:solidFill>
                <a:effectLst/>
                <a:latin typeface="Arial" panose="020B0604020202020204" pitchFamily="34" charset="0"/>
                <a:cs typeface="Arial" panose="020B0604020202020204" pitchFamily="34" charset="0"/>
              </a:rPr>
              <a:t>Vistisen</a:t>
            </a:r>
            <a:r>
              <a:rPr lang="en-US" sz="1000" dirty="0">
                <a:solidFill>
                  <a:srgbClr val="212121"/>
                </a:solidFill>
                <a:effectLst/>
                <a:latin typeface="Arial" panose="020B0604020202020204" pitchFamily="34" charset="0"/>
                <a:cs typeface="Arial" panose="020B0604020202020204" pitchFamily="34" charset="0"/>
              </a:rPr>
              <a:t> A, </a:t>
            </a:r>
            <a:r>
              <a:rPr lang="en-US" sz="1000" dirty="0" err="1">
                <a:solidFill>
                  <a:srgbClr val="212121"/>
                </a:solidFill>
                <a:effectLst/>
                <a:latin typeface="Arial" panose="020B0604020202020204" pitchFamily="34" charset="0"/>
                <a:cs typeface="Arial" panose="020B0604020202020204" pitchFamily="34" charset="0"/>
              </a:rPr>
              <a:t>Bjørge</a:t>
            </a:r>
            <a:r>
              <a:rPr lang="en-US" sz="1000" dirty="0">
                <a:solidFill>
                  <a:srgbClr val="212121"/>
                </a:solidFill>
                <a:effectLst/>
                <a:latin typeface="Arial" panose="020B0604020202020204" pitchFamily="34" charset="0"/>
                <a:cs typeface="Arial" panose="020B0604020202020204" pitchFamily="34" charset="0"/>
              </a:rPr>
              <a:t> L, </a:t>
            </a:r>
            <a:r>
              <a:rPr lang="en-US" sz="1000" dirty="0" err="1">
                <a:solidFill>
                  <a:srgbClr val="212121"/>
                </a:solidFill>
                <a:effectLst/>
                <a:latin typeface="Arial" panose="020B0604020202020204" pitchFamily="34" charset="0"/>
                <a:cs typeface="Arial" panose="020B0604020202020204" pitchFamily="34" charset="0"/>
              </a:rPr>
              <a:t>Mäenpää</a:t>
            </a:r>
            <a:r>
              <a:rPr lang="en-US" sz="1000" dirty="0">
                <a:solidFill>
                  <a:srgbClr val="212121"/>
                </a:solidFill>
                <a:effectLst/>
                <a:latin typeface="Arial" panose="020B0604020202020204" pitchFamily="34" charset="0"/>
                <a:cs typeface="Arial" panose="020B0604020202020204" pitchFamily="34" charset="0"/>
              </a:rPr>
              <a:t> JU; AVANOVA investigators. Niraparib plus bevacizumab versus niraparib alone for platinum-sensitive recurrent ovarian cancer (NSGO-AVANOVA2/ENGOT-ov24): a </a:t>
            </a:r>
            <a:r>
              <a:rPr lang="en-US" sz="1000" dirty="0" err="1">
                <a:solidFill>
                  <a:srgbClr val="212121"/>
                </a:solidFill>
                <a:effectLst/>
                <a:latin typeface="Arial" panose="020B0604020202020204" pitchFamily="34" charset="0"/>
                <a:cs typeface="Arial" panose="020B0604020202020204" pitchFamily="34" charset="0"/>
              </a:rPr>
              <a:t>randomised</a:t>
            </a:r>
            <a:r>
              <a:rPr lang="en-US" sz="1000" dirty="0">
                <a:solidFill>
                  <a:srgbClr val="212121"/>
                </a:solidFill>
                <a:effectLst/>
                <a:latin typeface="Arial" panose="020B0604020202020204" pitchFamily="34" charset="0"/>
                <a:cs typeface="Arial" panose="020B0604020202020204" pitchFamily="34" charset="0"/>
              </a:rPr>
              <a:t>, phase 2, superiority trial. Lancet Oncol. 2019 Oct;20(10):1409-1419. </a:t>
            </a:r>
            <a:r>
              <a:rPr lang="en-US" sz="1000" dirty="0" err="1">
                <a:solidFill>
                  <a:srgbClr val="212121"/>
                </a:solidFill>
                <a:effectLst/>
                <a:latin typeface="Arial" panose="020B0604020202020204" pitchFamily="34" charset="0"/>
                <a:cs typeface="Arial" panose="020B0604020202020204" pitchFamily="34" charset="0"/>
              </a:rPr>
              <a:t>doi</a:t>
            </a:r>
            <a:r>
              <a:rPr lang="en-US" sz="1000" dirty="0">
                <a:solidFill>
                  <a:srgbClr val="212121"/>
                </a:solidFill>
                <a:effectLst/>
                <a:latin typeface="Arial" panose="020B0604020202020204" pitchFamily="34" charset="0"/>
                <a:cs typeface="Arial" panose="020B0604020202020204" pitchFamily="34" charset="0"/>
              </a:rPr>
              <a:t>: 10.1016/S1470-2045(19)30515-7. </a:t>
            </a:r>
            <a:r>
              <a:rPr lang="en-US" sz="1000" dirty="0" err="1">
                <a:solidFill>
                  <a:srgbClr val="212121"/>
                </a:solidFill>
                <a:effectLst/>
                <a:latin typeface="Arial" panose="020B0604020202020204" pitchFamily="34" charset="0"/>
                <a:cs typeface="Arial" panose="020B0604020202020204" pitchFamily="34" charset="0"/>
              </a:rPr>
              <a:t>Epub</a:t>
            </a:r>
            <a:r>
              <a:rPr lang="en-US" sz="1000" dirty="0">
                <a:solidFill>
                  <a:srgbClr val="212121"/>
                </a:solidFill>
                <a:effectLst/>
                <a:latin typeface="Arial" panose="020B0604020202020204" pitchFamily="34" charset="0"/>
                <a:cs typeface="Arial" panose="020B0604020202020204" pitchFamily="34" charset="0"/>
              </a:rPr>
              <a:t> 2019 Aug 29. PMID: 31474354.</a:t>
            </a:r>
          </a:p>
          <a:p>
            <a:r>
              <a:rPr lang="en-GB" sz="1000" dirty="0">
                <a:effectLst/>
                <a:latin typeface="Arial" panose="020B0604020202020204" pitchFamily="34" charset="0"/>
                <a:ea typeface="MS Mincho" panose="02020609040205080304" pitchFamily="49" charset="-128"/>
                <a:cs typeface="Arial" panose="020B0604020202020204" pitchFamily="34" charset="0"/>
              </a:rPr>
              <a:t>Isabelle Ray-Coquard,</a:t>
            </a:r>
            <a:r>
              <a:rPr lang="en-GB" sz="1000" baseline="30000" dirty="0">
                <a:effectLst/>
                <a:latin typeface="Arial" panose="020B0604020202020204" pitchFamily="34" charset="0"/>
                <a:ea typeface="MS Mincho" panose="02020609040205080304" pitchFamily="49" charset="-128"/>
                <a:cs typeface="Arial" panose="020B0604020202020204" pitchFamily="34" charset="0"/>
              </a:rPr>
              <a:t>1</a:t>
            </a:r>
            <a:r>
              <a:rPr lang="en-GB" sz="1000" dirty="0">
                <a:latin typeface="Arial" panose="020B0604020202020204" pitchFamily="34" charset="0"/>
                <a:cs typeface="Arial" panose="020B0604020202020204" pitchFamily="34" charset="0"/>
              </a:rPr>
              <a:t>. Final overall survival results from the Phase III PAOLA-1/ENGOT-ov25 trial evaluating maintenance </a:t>
            </a:r>
            <a:r>
              <a:rPr lang="en-GB" sz="1000" dirty="0" err="1">
                <a:latin typeface="Arial" panose="020B0604020202020204" pitchFamily="34" charset="0"/>
                <a:cs typeface="Arial" panose="020B0604020202020204" pitchFamily="34" charset="0"/>
              </a:rPr>
              <a:t>olaparib</a:t>
            </a:r>
            <a:r>
              <a:rPr lang="en-GB" sz="1000" dirty="0">
                <a:latin typeface="Arial" panose="020B0604020202020204" pitchFamily="34" charset="0"/>
                <a:cs typeface="Arial" panose="020B0604020202020204" pitchFamily="34" charset="0"/>
              </a:rPr>
              <a:t> plus bevacizumab in patients with newly diagnosed advanced ovarian cancer. ESMO 2022.</a:t>
            </a:r>
          </a:p>
          <a:p>
            <a:r>
              <a:rPr lang="en-US" sz="1000" b="0" i="0" dirty="0">
                <a:solidFill>
                  <a:srgbClr val="212121"/>
                </a:solidFill>
                <a:effectLst/>
                <a:latin typeface="Arial" panose="020B0604020202020204" pitchFamily="34" charset="0"/>
                <a:cs typeface="Arial" panose="020B0604020202020204" pitchFamily="34" charset="0"/>
              </a:rPr>
              <a:t>González-Martín A, </a:t>
            </a:r>
            <a:r>
              <a:rPr lang="en-US" sz="1000" b="0" i="0" dirty="0" err="1">
                <a:solidFill>
                  <a:srgbClr val="212121"/>
                </a:solidFill>
                <a:effectLst/>
                <a:latin typeface="Arial" panose="020B0604020202020204" pitchFamily="34" charset="0"/>
                <a:cs typeface="Arial" panose="020B0604020202020204" pitchFamily="34" charset="0"/>
              </a:rPr>
              <a:t>Pothuri</a:t>
            </a:r>
            <a:r>
              <a:rPr lang="en-US" sz="1000" b="0" i="0" dirty="0">
                <a:solidFill>
                  <a:srgbClr val="212121"/>
                </a:solidFill>
                <a:effectLst/>
                <a:latin typeface="Arial" panose="020B0604020202020204" pitchFamily="34" charset="0"/>
                <a:cs typeface="Arial" panose="020B0604020202020204" pitchFamily="34" charset="0"/>
              </a:rPr>
              <a:t> B, </a:t>
            </a:r>
            <a:r>
              <a:rPr lang="en-US" sz="1000" b="0" i="0" dirty="0" err="1">
                <a:solidFill>
                  <a:srgbClr val="212121"/>
                </a:solidFill>
                <a:effectLst/>
                <a:latin typeface="Arial" panose="020B0604020202020204" pitchFamily="34" charset="0"/>
                <a:cs typeface="Arial" panose="020B0604020202020204" pitchFamily="34" charset="0"/>
              </a:rPr>
              <a:t>Vergote</a:t>
            </a:r>
            <a:r>
              <a:rPr lang="en-US" sz="1000" b="0" i="0" dirty="0">
                <a:solidFill>
                  <a:srgbClr val="212121"/>
                </a:solidFill>
                <a:effectLst/>
                <a:latin typeface="Arial" panose="020B0604020202020204" pitchFamily="34" charset="0"/>
                <a:cs typeface="Arial" panose="020B0604020202020204" pitchFamily="34" charset="0"/>
              </a:rPr>
              <a:t> I, </a:t>
            </a:r>
            <a:r>
              <a:rPr lang="en-US" sz="1000" b="0" i="0" dirty="0" err="1">
                <a:solidFill>
                  <a:srgbClr val="212121"/>
                </a:solidFill>
                <a:effectLst/>
                <a:latin typeface="Arial" panose="020B0604020202020204" pitchFamily="34" charset="0"/>
                <a:cs typeface="Arial" panose="020B0604020202020204" pitchFamily="34" charset="0"/>
              </a:rPr>
              <a:t>DePont</a:t>
            </a:r>
            <a:r>
              <a:rPr lang="en-US" sz="1000" b="0" i="0" dirty="0">
                <a:solidFill>
                  <a:srgbClr val="212121"/>
                </a:solidFill>
                <a:effectLst/>
                <a:latin typeface="Arial" panose="020B0604020202020204" pitchFamily="34" charset="0"/>
                <a:cs typeface="Arial" panose="020B0604020202020204" pitchFamily="34" charset="0"/>
              </a:rPr>
              <a:t> Christensen R, Graybill W, Mirza MR, McCormick C, </a:t>
            </a:r>
            <a:r>
              <a:rPr lang="en-US" sz="1000" b="0" i="0" dirty="0" err="1">
                <a:solidFill>
                  <a:srgbClr val="212121"/>
                </a:solidFill>
                <a:effectLst/>
                <a:latin typeface="Arial" panose="020B0604020202020204" pitchFamily="34" charset="0"/>
                <a:cs typeface="Arial" panose="020B0604020202020204" pitchFamily="34" charset="0"/>
              </a:rPr>
              <a:t>Lorusso</a:t>
            </a:r>
            <a:r>
              <a:rPr lang="en-US" sz="1000" b="0" i="0" dirty="0">
                <a:solidFill>
                  <a:srgbClr val="212121"/>
                </a:solidFill>
                <a:effectLst/>
                <a:latin typeface="Arial" panose="020B0604020202020204" pitchFamily="34" charset="0"/>
                <a:cs typeface="Arial" panose="020B0604020202020204" pitchFamily="34" charset="0"/>
              </a:rPr>
              <a:t> D, Hoskins P, </a:t>
            </a:r>
            <a:r>
              <a:rPr lang="en-US" sz="1000" b="0" i="0" dirty="0" err="1">
                <a:solidFill>
                  <a:srgbClr val="212121"/>
                </a:solidFill>
                <a:effectLst/>
                <a:latin typeface="Arial" panose="020B0604020202020204" pitchFamily="34" charset="0"/>
                <a:cs typeface="Arial" panose="020B0604020202020204" pitchFamily="34" charset="0"/>
              </a:rPr>
              <a:t>Freyer</a:t>
            </a:r>
            <a:r>
              <a:rPr lang="en-US" sz="1000" b="0" i="0" dirty="0">
                <a:solidFill>
                  <a:srgbClr val="212121"/>
                </a:solidFill>
                <a:effectLst/>
                <a:latin typeface="Arial" panose="020B0604020202020204" pitchFamily="34" charset="0"/>
                <a:cs typeface="Arial" panose="020B0604020202020204" pitchFamily="34" charset="0"/>
              </a:rPr>
              <a:t> G, Baumann K, </a:t>
            </a:r>
            <a:r>
              <a:rPr lang="en-US" sz="1000" b="0" i="0" dirty="0" err="1">
                <a:solidFill>
                  <a:srgbClr val="212121"/>
                </a:solidFill>
                <a:effectLst/>
                <a:latin typeface="Arial" panose="020B0604020202020204" pitchFamily="34" charset="0"/>
                <a:cs typeface="Arial" panose="020B0604020202020204" pitchFamily="34" charset="0"/>
              </a:rPr>
              <a:t>Jardon</a:t>
            </a:r>
            <a:r>
              <a:rPr lang="en-US" sz="1000" b="0" i="0" dirty="0">
                <a:solidFill>
                  <a:srgbClr val="212121"/>
                </a:solidFill>
                <a:effectLst/>
                <a:latin typeface="Arial" panose="020B0604020202020204" pitchFamily="34" charset="0"/>
                <a:cs typeface="Arial" panose="020B0604020202020204" pitchFamily="34" charset="0"/>
              </a:rPr>
              <a:t> K, Redondo A, Moore RG, </a:t>
            </a:r>
            <a:r>
              <a:rPr lang="en-US" sz="1000" b="0" i="0" dirty="0" err="1">
                <a:solidFill>
                  <a:srgbClr val="212121"/>
                </a:solidFill>
                <a:effectLst/>
                <a:latin typeface="Arial" panose="020B0604020202020204" pitchFamily="34" charset="0"/>
                <a:cs typeface="Arial" panose="020B0604020202020204" pitchFamily="34" charset="0"/>
              </a:rPr>
              <a:t>Vulsteke</a:t>
            </a:r>
            <a:r>
              <a:rPr lang="en-US" sz="1000" b="0" i="0" dirty="0">
                <a:solidFill>
                  <a:srgbClr val="212121"/>
                </a:solidFill>
                <a:effectLst/>
                <a:latin typeface="Arial" panose="020B0604020202020204" pitchFamily="34" charset="0"/>
                <a:cs typeface="Arial" panose="020B0604020202020204" pitchFamily="34" charset="0"/>
              </a:rPr>
              <a:t> C, </a:t>
            </a:r>
            <a:r>
              <a:rPr lang="en-US" sz="1000" b="0" i="0" dirty="0" err="1">
                <a:solidFill>
                  <a:srgbClr val="212121"/>
                </a:solidFill>
                <a:effectLst/>
                <a:latin typeface="Arial" panose="020B0604020202020204" pitchFamily="34" charset="0"/>
                <a:cs typeface="Arial" panose="020B0604020202020204" pitchFamily="34" charset="0"/>
              </a:rPr>
              <a:t>O'Cearbhaill</a:t>
            </a:r>
            <a:r>
              <a:rPr lang="en-US" sz="1000" b="0" i="0" dirty="0">
                <a:solidFill>
                  <a:srgbClr val="212121"/>
                </a:solidFill>
                <a:effectLst/>
                <a:latin typeface="Arial" panose="020B0604020202020204" pitchFamily="34" charset="0"/>
                <a:cs typeface="Arial" panose="020B0604020202020204" pitchFamily="34" charset="0"/>
              </a:rPr>
              <a:t> RE, Lund B, Backes F, </a:t>
            </a:r>
            <a:r>
              <a:rPr lang="en-US" sz="1000" b="0" i="0" dirty="0" err="1">
                <a:solidFill>
                  <a:srgbClr val="212121"/>
                </a:solidFill>
                <a:effectLst/>
                <a:latin typeface="Arial" panose="020B0604020202020204" pitchFamily="34" charset="0"/>
                <a:cs typeface="Arial" panose="020B0604020202020204" pitchFamily="34" charset="0"/>
              </a:rPr>
              <a:t>Barretina-Ginesta</a:t>
            </a:r>
            <a:r>
              <a:rPr lang="en-US" sz="1000" b="0" i="0" dirty="0">
                <a:solidFill>
                  <a:srgbClr val="212121"/>
                </a:solidFill>
                <a:effectLst/>
                <a:latin typeface="Arial" panose="020B0604020202020204" pitchFamily="34" charset="0"/>
                <a:cs typeface="Arial" panose="020B0604020202020204" pitchFamily="34" charset="0"/>
              </a:rPr>
              <a:t> P, Haggerty AF, Rubio-Pérez MJ, Shahin MS, </a:t>
            </a:r>
            <a:r>
              <a:rPr lang="en-US" sz="1000" b="0" i="0" dirty="0" err="1">
                <a:solidFill>
                  <a:srgbClr val="212121"/>
                </a:solidFill>
                <a:effectLst/>
                <a:latin typeface="Arial" panose="020B0604020202020204" pitchFamily="34" charset="0"/>
                <a:cs typeface="Arial" panose="020B0604020202020204" pitchFamily="34" charset="0"/>
              </a:rPr>
              <a:t>Mangili</a:t>
            </a:r>
            <a:r>
              <a:rPr lang="en-US" sz="1000" b="0" i="0" dirty="0">
                <a:solidFill>
                  <a:srgbClr val="212121"/>
                </a:solidFill>
                <a:effectLst/>
                <a:latin typeface="Arial" panose="020B0604020202020204" pitchFamily="34" charset="0"/>
                <a:cs typeface="Arial" panose="020B0604020202020204" pitchFamily="34" charset="0"/>
              </a:rPr>
              <a:t> G, Bradley WH, </a:t>
            </a:r>
            <a:r>
              <a:rPr lang="en-US" sz="1000" b="0" i="0" dirty="0" err="1">
                <a:solidFill>
                  <a:srgbClr val="212121"/>
                </a:solidFill>
                <a:effectLst/>
                <a:latin typeface="Arial" panose="020B0604020202020204" pitchFamily="34" charset="0"/>
                <a:cs typeface="Arial" panose="020B0604020202020204" pitchFamily="34" charset="0"/>
              </a:rPr>
              <a:t>Bruchim</a:t>
            </a:r>
            <a:r>
              <a:rPr lang="en-US" sz="1000" b="0" i="0" dirty="0">
                <a:solidFill>
                  <a:srgbClr val="212121"/>
                </a:solidFill>
                <a:effectLst/>
                <a:latin typeface="Arial" panose="020B0604020202020204" pitchFamily="34" charset="0"/>
                <a:cs typeface="Arial" panose="020B0604020202020204" pitchFamily="34" charset="0"/>
              </a:rPr>
              <a:t> I, Sun K, </a:t>
            </a:r>
            <a:r>
              <a:rPr lang="en-US" sz="1000" b="0" i="0" dirty="0" err="1">
                <a:solidFill>
                  <a:srgbClr val="212121"/>
                </a:solidFill>
                <a:effectLst/>
                <a:latin typeface="Arial" panose="020B0604020202020204" pitchFamily="34" charset="0"/>
                <a:cs typeface="Arial" panose="020B0604020202020204" pitchFamily="34" charset="0"/>
              </a:rPr>
              <a:t>Malinowska</a:t>
            </a:r>
            <a:r>
              <a:rPr lang="en-US" sz="1000" b="0" i="0" dirty="0">
                <a:solidFill>
                  <a:srgbClr val="212121"/>
                </a:solidFill>
                <a:effectLst/>
                <a:latin typeface="Arial" panose="020B0604020202020204" pitchFamily="34" charset="0"/>
                <a:cs typeface="Arial" panose="020B0604020202020204" pitchFamily="34" charset="0"/>
              </a:rPr>
              <a:t> IA, Li Y, Gupta D, Monk BJ; PRIMA/ENGOT-OV26/GOG-3012 Investigators. Niraparib in Patients with Newly Diagnosed Advanced Ovarian Cancer. N </a:t>
            </a:r>
            <a:r>
              <a:rPr lang="en-US" sz="1000" b="0" i="0" dirty="0" err="1">
                <a:solidFill>
                  <a:srgbClr val="212121"/>
                </a:solidFill>
                <a:effectLst/>
                <a:latin typeface="Arial" panose="020B0604020202020204" pitchFamily="34" charset="0"/>
                <a:cs typeface="Arial" panose="020B0604020202020204" pitchFamily="34" charset="0"/>
              </a:rPr>
              <a:t>Engl</a:t>
            </a:r>
            <a:r>
              <a:rPr lang="en-US" sz="1000" b="0" i="0" dirty="0">
                <a:solidFill>
                  <a:srgbClr val="212121"/>
                </a:solidFill>
                <a:effectLst/>
                <a:latin typeface="Arial" panose="020B0604020202020204" pitchFamily="34" charset="0"/>
                <a:cs typeface="Arial" panose="020B0604020202020204" pitchFamily="34" charset="0"/>
              </a:rPr>
              <a:t> J Med. 2019 Dec 19;381(25):2391-2402. </a:t>
            </a:r>
            <a:r>
              <a:rPr lang="en-US" sz="1000" b="0" i="0" dirty="0" err="1">
                <a:solidFill>
                  <a:srgbClr val="212121"/>
                </a:solidFill>
                <a:effectLst/>
                <a:latin typeface="Arial" panose="020B0604020202020204" pitchFamily="34" charset="0"/>
                <a:cs typeface="Arial" panose="020B0604020202020204" pitchFamily="34" charset="0"/>
              </a:rPr>
              <a:t>doi</a:t>
            </a:r>
            <a:r>
              <a:rPr lang="en-US" sz="1000" b="0" i="0" dirty="0">
                <a:solidFill>
                  <a:srgbClr val="212121"/>
                </a:solidFill>
                <a:effectLst/>
                <a:latin typeface="Arial" panose="020B0604020202020204" pitchFamily="34" charset="0"/>
                <a:cs typeface="Arial" panose="020B0604020202020204" pitchFamily="34" charset="0"/>
              </a:rPr>
              <a:t>: 10.1056/NEJMoa1910962. </a:t>
            </a:r>
            <a:r>
              <a:rPr lang="en-US" sz="1000" b="0" i="0" dirty="0" err="1">
                <a:solidFill>
                  <a:srgbClr val="212121"/>
                </a:solidFill>
                <a:effectLst/>
                <a:latin typeface="Arial" panose="020B0604020202020204" pitchFamily="34" charset="0"/>
                <a:cs typeface="Arial" panose="020B0604020202020204" pitchFamily="34" charset="0"/>
              </a:rPr>
              <a:t>Epub</a:t>
            </a:r>
            <a:r>
              <a:rPr lang="en-US" sz="1000" b="0" i="0" dirty="0">
                <a:solidFill>
                  <a:srgbClr val="212121"/>
                </a:solidFill>
                <a:effectLst/>
                <a:latin typeface="Arial" panose="020B0604020202020204" pitchFamily="34" charset="0"/>
                <a:cs typeface="Arial" panose="020B0604020202020204" pitchFamily="34" charset="0"/>
              </a:rPr>
              <a:t> 2019 Sep 28. PMID: 31562799.</a:t>
            </a:r>
          </a:p>
          <a:p>
            <a:r>
              <a:rPr lang="en-US" sz="1000" dirty="0">
                <a:solidFill>
                  <a:srgbClr val="212121"/>
                </a:solidFill>
                <a:latin typeface="Arial" panose="020B0604020202020204" pitchFamily="34" charset="0"/>
                <a:cs typeface="Arial" panose="020B0604020202020204" pitchFamily="34" charset="0"/>
              </a:rPr>
              <a:t>Gonzalez Martin. </a:t>
            </a:r>
            <a:r>
              <a:rPr lang="en-US" sz="1000" dirty="0">
                <a:latin typeface="Arial" panose="020B0604020202020204" pitchFamily="34" charset="0"/>
                <a:cs typeface="Arial" panose="020B0604020202020204" pitchFamily="34" charset="0"/>
              </a:rPr>
              <a:t>PRIMA/ENGOT-OV26/GOG-3012 Study: Updated Long-term PFS and Safety. ESMO 2022.</a:t>
            </a:r>
          </a:p>
          <a:p>
            <a:r>
              <a:rPr lang="en-CH" sz="1000">
                <a:latin typeface="Arial" panose="020B0604020202020204" pitchFamily="34" charset="0"/>
                <a:cs typeface="Arial" panose="020B0604020202020204" pitchFamily="34" charset="0"/>
              </a:rPr>
              <a:t>Gonzalez R, Havrilesky LJ, Myers ER, Secord AA, Dottino JA, Berchuck A, Moss HA. Cost-effectiveness analysis comparing "PARP inhibitors-for-all" to the biomarker-directed use of PARP inhibitor maintenance therapy for newly diagnosed advanced stage ovarian cancer. Gynecol Oncol. 2020 Nov;159(2):483-490. doi: 10.1016/j.ygyno.2020.08.003. Epub 2020 Aug 27. PMID: 32863036; PMCID: PMC8086124.</a:t>
            </a:r>
          </a:p>
          <a:p>
            <a:endParaRPr lang="en-US" sz="1000" dirty="0">
              <a:solidFill>
                <a:srgbClr val="002E51"/>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US" b="1" dirty="0">
                <a:solidFill>
                  <a:srgbClr val="002E51"/>
                </a:solidFill>
              </a:rPr>
              <a:t>References</a:t>
            </a:r>
          </a:p>
        </p:txBody>
      </p:sp>
    </p:spTree>
    <p:extLst>
      <p:ext uri="{BB962C8B-B14F-4D97-AF65-F5344CB8AC3E}">
        <p14:creationId xmlns:p14="http://schemas.microsoft.com/office/powerpoint/2010/main" val="21522350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9"/>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11"/>
          <a:stretch>
            <a:fillRect/>
          </a:stretch>
        </p:blipFill>
        <p:spPr>
          <a:xfrm>
            <a:off x="7037" y="9144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72B"/>
                </a:solidFill>
                <a:effectLst/>
                <a:latin typeface="CorporateA" pitchFamily="2" charset="77"/>
              </a:rPr>
              <a:t>GYNECOLOGIC CANCERS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Tuesday, October 17, 2023</a:t>
            </a:r>
          </a:p>
        </p:txBody>
      </p:sp>
      <p:pic>
        <p:nvPicPr>
          <p:cNvPr id="6" name="Picture 5" descr="A black text on a white background&#10;&#10;Description automatically generated">
            <a:extLst>
              <a:ext uri="{FF2B5EF4-FFF2-40B4-BE49-F238E27FC236}">
                <a16:creationId xmlns:a16="http://schemas.microsoft.com/office/drawing/2014/main" id="{1B85B71B-6B29-C61A-CA4B-E49E2704CFCE}"/>
              </a:ext>
            </a:extLst>
          </p:cNvPr>
          <p:cNvPicPr>
            <a:picLocks noChangeAspect="1"/>
          </p:cNvPicPr>
          <p:nvPr/>
        </p:nvPicPr>
        <p:blipFill>
          <a:blip r:embed="rId12"/>
          <a:stretch>
            <a:fillRect/>
          </a:stretch>
        </p:blipFill>
        <p:spPr>
          <a:xfrm>
            <a:off x="6919100" y="4525896"/>
            <a:ext cx="1860832" cy="288429"/>
          </a:xfrm>
          <a:prstGeom prst="rect">
            <a:avLst/>
          </a:prstGeom>
        </p:spPr>
      </p:pic>
    </p:spTree>
    <p:extLst>
      <p:ext uri="{BB962C8B-B14F-4D97-AF65-F5344CB8AC3E}">
        <p14:creationId xmlns:p14="http://schemas.microsoft.com/office/powerpoint/2010/main" val="9197406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Lisa Rauh-Benoit, MD, MPH</a:t>
            </a:r>
          </a:p>
          <a:p>
            <a:r>
              <a:rPr lang="en-US" dirty="0">
                <a:solidFill>
                  <a:srgbClr val="002E51"/>
                </a:solidFill>
              </a:rPr>
              <a:t>Associate Staff, Cleveland Clinic</a:t>
            </a:r>
          </a:p>
          <a:p>
            <a:r>
              <a:rPr lang="en-US" dirty="0">
                <a:solidFill>
                  <a:srgbClr val="002E51"/>
                </a:solidFill>
              </a:rPr>
              <a:t>Gynecologic Oncologist</a:t>
            </a:r>
          </a:p>
          <a:p>
            <a:r>
              <a:rPr lang="en-US" dirty="0">
                <a:solidFill>
                  <a:srgbClr val="002E51"/>
                </a:solidFill>
              </a:rPr>
              <a:t>Cleveland, Ohio</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Ovarian Cancer: Second Line Maintenance Therapy And Beyond</a:t>
            </a:r>
          </a:p>
        </p:txBody>
      </p:sp>
    </p:spTree>
    <p:extLst>
      <p:ext uri="{BB962C8B-B14F-4D97-AF65-F5344CB8AC3E}">
        <p14:creationId xmlns:p14="http://schemas.microsoft.com/office/powerpoint/2010/main" val="9835873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A4AA1AA-D56B-7A11-63AD-6AD6B1DC6C90}"/>
              </a:ext>
            </a:extLst>
          </p:cNvPr>
          <p:cNvGraphicFramePr>
            <a:graphicFrameLocks noGrp="1"/>
          </p:cNvGraphicFramePr>
          <p:nvPr/>
        </p:nvGraphicFramePr>
        <p:xfrm>
          <a:off x="9527" y="0"/>
          <a:ext cx="6383828" cy="4286302"/>
        </p:xfrm>
        <a:graphic>
          <a:graphicData uri="http://schemas.openxmlformats.org/drawingml/2006/table">
            <a:tbl>
              <a:tblPr firstRow="1" bandRow="1">
                <a:tableStyleId>{5C22544A-7EE6-4342-B048-85BDC9FD1C3A}</a:tableStyleId>
              </a:tblPr>
              <a:tblGrid>
                <a:gridCol w="1564177">
                  <a:extLst>
                    <a:ext uri="{9D8B030D-6E8A-4147-A177-3AD203B41FA5}">
                      <a16:colId xmlns:a16="http://schemas.microsoft.com/office/drawing/2014/main" val="2363996376"/>
                    </a:ext>
                  </a:extLst>
                </a:gridCol>
                <a:gridCol w="1733550">
                  <a:extLst>
                    <a:ext uri="{9D8B030D-6E8A-4147-A177-3AD203B41FA5}">
                      <a16:colId xmlns:a16="http://schemas.microsoft.com/office/drawing/2014/main" val="472298066"/>
                    </a:ext>
                  </a:extLst>
                </a:gridCol>
                <a:gridCol w="1495425">
                  <a:extLst>
                    <a:ext uri="{9D8B030D-6E8A-4147-A177-3AD203B41FA5}">
                      <a16:colId xmlns:a16="http://schemas.microsoft.com/office/drawing/2014/main" val="3977591652"/>
                    </a:ext>
                  </a:extLst>
                </a:gridCol>
                <a:gridCol w="1590676">
                  <a:extLst>
                    <a:ext uri="{9D8B030D-6E8A-4147-A177-3AD203B41FA5}">
                      <a16:colId xmlns:a16="http://schemas.microsoft.com/office/drawing/2014/main" val="178492381"/>
                    </a:ext>
                  </a:extLst>
                </a:gridCol>
              </a:tblGrid>
              <a:tr h="560550">
                <a:tc>
                  <a:txBody>
                    <a:bodyPr/>
                    <a:lstStyle/>
                    <a:p>
                      <a:endParaRPr lang="en-US" sz="1800" dirty="0"/>
                    </a:p>
                  </a:txBody>
                  <a:tcPr/>
                </a:tc>
                <a:tc>
                  <a:txBody>
                    <a:bodyPr/>
                    <a:lstStyle/>
                    <a:p>
                      <a:pPr algn="ctr"/>
                      <a:r>
                        <a:rPr lang="en-US" sz="1800" dirty="0"/>
                        <a:t>OS Treatment </a:t>
                      </a:r>
                    </a:p>
                  </a:txBody>
                  <a:tcPr/>
                </a:tc>
                <a:tc>
                  <a:txBody>
                    <a:bodyPr/>
                    <a:lstStyle/>
                    <a:p>
                      <a:pPr algn="ctr"/>
                      <a:r>
                        <a:rPr lang="en-US" sz="1800" dirty="0"/>
                        <a:t>OS Placebo </a:t>
                      </a:r>
                    </a:p>
                  </a:txBody>
                  <a:tcPr/>
                </a:tc>
                <a:tc>
                  <a:txBody>
                    <a:bodyPr/>
                    <a:lstStyle/>
                    <a:p>
                      <a:pPr algn="ctr"/>
                      <a:r>
                        <a:rPr lang="en-US" sz="1800" dirty="0"/>
                        <a:t>Significant? </a:t>
                      </a:r>
                    </a:p>
                  </a:txBody>
                  <a:tcPr/>
                </a:tc>
                <a:extLst>
                  <a:ext uri="{0D108BD9-81ED-4DB2-BD59-A6C34878D82A}">
                    <a16:rowId xmlns:a16="http://schemas.microsoft.com/office/drawing/2014/main" val="3400982227"/>
                  </a:ext>
                </a:extLst>
              </a:tr>
              <a:tr h="382798">
                <a:tc>
                  <a:txBody>
                    <a:bodyPr/>
                    <a:lstStyle/>
                    <a:p>
                      <a:pPr algn="l"/>
                      <a:r>
                        <a:rPr lang="en-US" sz="1800" dirty="0"/>
                        <a:t>STUDY 19</a:t>
                      </a:r>
                      <a:r>
                        <a:rPr lang="en-US" sz="1800" baseline="30000" dirty="0"/>
                        <a:t> #</a:t>
                      </a:r>
                      <a:endParaRPr lang="en-US" sz="1800" dirty="0"/>
                    </a:p>
                  </a:txBody>
                  <a:tcPr/>
                </a:tc>
                <a:tc>
                  <a:txBody>
                    <a:bodyPr/>
                    <a:lstStyle/>
                    <a:p>
                      <a:pPr algn="ctr"/>
                      <a:r>
                        <a:rPr lang="en-US" sz="1800" dirty="0"/>
                        <a:t>34.9 months</a:t>
                      </a:r>
                    </a:p>
                  </a:txBody>
                  <a:tcPr/>
                </a:tc>
                <a:tc>
                  <a:txBody>
                    <a:bodyPr/>
                    <a:lstStyle/>
                    <a:p>
                      <a:pPr algn="ctr"/>
                      <a:r>
                        <a:rPr lang="en-US" sz="1800" dirty="0"/>
                        <a:t>30.2 months</a:t>
                      </a:r>
                    </a:p>
                  </a:txBody>
                  <a:tcPr/>
                </a:tc>
                <a:tc>
                  <a:txBody>
                    <a:bodyPr/>
                    <a:lstStyle/>
                    <a:p>
                      <a:pPr algn="ctr"/>
                      <a:r>
                        <a:rPr lang="en-US" sz="1800" dirty="0"/>
                        <a:t>NS</a:t>
                      </a:r>
                    </a:p>
                  </a:txBody>
                  <a:tcPr/>
                </a:tc>
                <a:extLst>
                  <a:ext uri="{0D108BD9-81ED-4DB2-BD59-A6C34878D82A}">
                    <a16:rowId xmlns:a16="http://schemas.microsoft.com/office/drawing/2014/main" val="1972886695"/>
                  </a:ext>
                </a:extLst>
              </a:tr>
              <a:tr h="382798">
                <a:tc>
                  <a:txBody>
                    <a:bodyPr/>
                    <a:lstStyle/>
                    <a:p>
                      <a:pPr algn="l"/>
                      <a:r>
                        <a:rPr lang="en-US" sz="1800" dirty="0"/>
                        <a:t>SOLO2 ** </a:t>
                      </a:r>
                      <a:r>
                        <a:rPr lang="en-US" sz="1800" baseline="30000" dirty="0"/>
                        <a:t>#</a:t>
                      </a:r>
                      <a:endParaRPr lang="en-US" sz="1800" dirty="0"/>
                    </a:p>
                  </a:txBody>
                  <a:tcPr/>
                </a:tc>
                <a:tc>
                  <a:txBody>
                    <a:bodyPr/>
                    <a:lstStyle/>
                    <a:p>
                      <a:pPr algn="ctr"/>
                      <a:r>
                        <a:rPr lang="en-US" sz="1800" dirty="0"/>
                        <a:t>51.7 months</a:t>
                      </a:r>
                    </a:p>
                  </a:txBody>
                  <a:tcPr/>
                </a:tc>
                <a:tc>
                  <a:txBody>
                    <a:bodyPr/>
                    <a:lstStyle/>
                    <a:p>
                      <a:pPr algn="ctr"/>
                      <a:r>
                        <a:rPr lang="en-US" sz="1800" dirty="0"/>
                        <a:t>38.8 months</a:t>
                      </a:r>
                    </a:p>
                  </a:txBody>
                  <a:tcPr/>
                </a:tc>
                <a:tc>
                  <a:txBody>
                    <a:bodyPr/>
                    <a:lstStyle/>
                    <a:p>
                      <a:pPr algn="ctr"/>
                      <a:r>
                        <a:rPr lang="en-US" sz="1800" dirty="0"/>
                        <a:t>NS</a:t>
                      </a:r>
                    </a:p>
                  </a:txBody>
                  <a:tcPr/>
                </a:tc>
                <a:extLst>
                  <a:ext uri="{0D108BD9-81ED-4DB2-BD59-A6C34878D82A}">
                    <a16:rowId xmlns:a16="http://schemas.microsoft.com/office/drawing/2014/main" val="2017832011"/>
                  </a:ext>
                </a:extLst>
              </a:tr>
              <a:tr h="511025">
                <a:tc>
                  <a:txBody>
                    <a:bodyPr/>
                    <a:lstStyle/>
                    <a:p>
                      <a:pPr algn="l"/>
                      <a:r>
                        <a:rPr lang="en-US" sz="1800" dirty="0"/>
                        <a:t>NOVA </a:t>
                      </a:r>
                      <a:r>
                        <a:rPr lang="en-US" sz="1800" baseline="30000" dirty="0"/>
                        <a:t>#</a:t>
                      </a:r>
                      <a:endParaRPr lang="en-US" sz="1800" dirty="0"/>
                    </a:p>
                    <a:p>
                      <a:pPr algn="l"/>
                      <a:r>
                        <a:rPr lang="en-US" sz="1800" dirty="0"/>
                        <a:t>(</a:t>
                      </a:r>
                      <a:r>
                        <a:rPr lang="en-US" sz="1800" dirty="0" err="1"/>
                        <a:t>gBRCA</a:t>
                      </a:r>
                      <a:r>
                        <a:rPr lang="en-US" sz="1800" dirty="0"/>
                        <a:t>)</a:t>
                      </a:r>
                    </a:p>
                    <a:p>
                      <a:pPr algn="l"/>
                      <a:endParaRPr lang="en-US" sz="1800" dirty="0"/>
                    </a:p>
                  </a:txBody>
                  <a:tcPr/>
                </a:tc>
                <a:tc>
                  <a:txBody>
                    <a:bodyPr/>
                    <a:lstStyle/>
                    <a:p>
                      <a:pPr algn="ctr"/>
                      <a:r>
                        <a:rPr lang="en-US" sz="1800" dirty="0"/>
                        <a:t>40.1 months</a:t>
                      </a:r>
                    </a:p>
                  </a:txBody>
                  <a:tcPr/>
                </a:tc>
                <a:tc>
                  <a:txBody>
                    <a:bodyPr/>
                    <a:lstStyle/>
                    <a:p>
                      <a:pPr algn="ctr"/>
                      <a:r>
                        <a:rPr lang="en-US" sz="1800" dirty="0"/>
                        <a:t>38.1 months</a:t>
                      </a:r>
                    </a:p>
                  </a:txBody>
                  <a:tcPr/>
                </a:tc>
                <a:tc>
                  <a:txBody>
                    <a:bodyPr/>
                    <a:lstStyle/>
                    <a:p>
                      <a:pPr algn="ctr"/>
                      <a:r>
                        <a:rPr lang="en-US" sz="1800" dirty="0"/>
                        <a:t>NS</a:t>
                      </a:r>
                    </a:p>
                  </a:txBody>
                  <a:tcPr/>
                </a:tc>
                <a:extLst>
                  <a:ext uri="{0D108BD9-81ED-4DB2-BD59-A6C34878D82A}">
                    <a16:rowId xmlns:a16="http://schemas.microsoft.com/office/drawing/2014/main" val="1027839992"/>
                  </a:ext>
                </a:extLst>
              </a:tr>
              <a:tr h="480471">
                <a:tc>
                  <a:txBody>
                    <a:bodyPr/>
                    <a:lstStyle/>
                    <a:p>
                      <a:pPr algn="l"/>
                      <a:r>
                        <a:rPr lang="en-US" sz="1800" dirty="0"/>
                        <a:t>NOVA </a:t>
                      </a:r>
                      <a:r>
                        <a:rPr lang="en-US" sz="1800" baseline="30000" dirty="0"/>
                        <a:t>#</a:t>
                      </a:r>
                      <a:endParaRPr lang="en-US" sz="1800" dirty="0"/>
                    </a:p>
                    <a:p>
                      <a:pPr algn="l"/>
                      <a:r>
                        <a:rPr lang="en-US" sz="1800" dirty="0"/>
                        <a:t>(non-</a:t>
                      </a:r>
                      <a:r>
                        <a:rPr lang="en-US" sz="1800" dirty="0" err="1"/>
                        <a:t>gBRCA</a:t>
                      </a:r>
                      <a:r>
                        <a:rPr lang="en-US" sz="1800" dirty="0"/>
                        <a:t>)</a:t>
                      </a:r>
                    </a:p>
                  </a:txBody>
                  <a:tcPr/>
                </a:tc>
                <a:tc>
                  <a:txBody>
                    <a:bodyPr/>
                    <a:lstStyle/>
                    <a:p>
                      <a:pPr algn="ctr"/>
                      <a:r>
                        <a:rPr lang="en-US" sz="1800" dirty="0"/>
                        <a:t>31.8 months</a:t>
                      </a:r>
                    </a:p>
                  </a:txBody>
                  <a:tcPr/>
                </a:tc>
                <a:tc>
                  <a:txBody>
                    <a:bodyPr/>
                    <a:lstStyle/>
                    <a:p>
                      <a:pPr algn="ctr"/>
                      <a:r>
                        <a:rPr lang="en-US" sz="1800" dirty="0"/>
                        <a:t>34.8 months</a:t>
                      </a:r>
                    </a:p>
                  </a:txBody>
                  <a:tcPr/>
                </a:tc>
                <a:tc>
                  <a:txBody>
                    <a:bodyPr/>
                    <a:lstStyle/>
                    <a:p>
                      <a:pPr algn="ctr"/>
                      <a:r>
                        <a:rPr lang="en-US" sz="1800" dirty="0"/>
                        <a:t>NS</a:t>
                      </a:r>
                    </a:p>
                  </a:txBody>
                  <a:tcPr/>
                </a:tc>
                <a:extLst>
                  <a:ext uri="{0D108BD9-81ED-4DB2-BD59-A6C34878D82A}">
                    <a16:rowId xmlns:a16="http://schemas.microsoft.com/office/drawing/2014/main" val="3704309440"/>
                  </a:ext>
                </a:extLst>
              </a:tr>
              <a:tr h="382798">
                <a:tc>
                  <a:txBody>
                    <a:bodyPr/>
                    <a:lstStyle/>
                    <a:p>
                      <a:pPr algn="l"/>
                      <a:r>
                        <a:rPr lang="en-US" sz="1800" dirty="0"/>
                        <a:t>ARIEL3</a:t>
                      </a:r>
                      <a:r>
                        <a:rPr lang="en-US" sz="1800" dirty="0">
                          <a:solidFill>
                            <a:schemeClr val="tx1"/>
                          </a:solidFill>
                        </a:rPr>
                        <a:t> </a:t>
                      </a:r>
                      <a:r>
                        <a:rPr lang="en-US" sz="1800" baseline="30000" dirty="0">
                          <a:solidFill>
                            <a:schemeClr val="tx1"/>
                          </a:solidFill>
                        </a:rPr>
                        <a:t>#</a:t>
                      </a:r>
                      <a:r>
                        <a:rPr lang="en-US" sz="1800" dirty="0">
                          <a:solidFill>
                            <a:schemeClr val="tx1"/>
                          </a:solidFill>
                        </a:rPr>
                        <a:t> </a:t>
                      </a:r>
                    </a:p>
                  </a:txBody>
                  <a:tcPr/>
                </a:tc>
                <a:tc>
                  <a:txBody>
                    <a:bodyPr/>
                    <a:lstStyle/>
                    <a:p>
                      <a:pPr algn="ctr"/>
                      <a:r>
                        <a:rPr lang="en-US" sz="1800" dirty="0"/>
                        <a:t>36.0 months</a:t>
                      </a:r>
                    </a:p>
                  </a:txBody>
                  <a:tcPr/>
                </a:tc>
                <a:tc>
                  <a:txBody>
                    <a:bodyPr/>
                    <a:lstStyle/>
                    <a:p>
                      <a:pPr algn="ctr"/>
                      <a:r>
                        <a:rPr lang="en-US" sz="1800" dirty="0"/>
                        <a:t>43.2 months</a:t>
                      </a:r>
                    </a:p>
                  </a:txBody>
                  <a:tcPr/>
                </a:tc>
                <a:tc>
                  <a:txBody>
                    <a:bodyPr/>
                    <a:lstStyle/>
                    <a:p>
                      <a:pPr algn="ctr"/>
                      <a:r>
                        <a:rPr lang="en-US" sz="1800" dirty="0"/>
                        <a:t>NS</a:t>
                      </a:r>
                    </a:p>
                  </a:txBody>
                  <a:tcPr/>
                </a:tc>
                <a:extLst>
                  <a:ext uri="{0D108BD9-81ED-4DB2-BD59-A6C34878D82A}">
                    <a16:rowId xmlns:a16="http://schemas.microsoft.com/office/drawing/2014/main" val="1520745592"/>
                  </a:ext>
                </a:extLst>
              </a:tr>
              <a:tr h="632915">
                <a:tc>
                  <a:txBody>
                    <a:bodyPr/>
                    <a:lstStyle/>
                    <a:p>
                      <a:pPr algn="l"/>
                      <a:r>
                        <a:rPr lang="en-US" sz="1800" dirty="0"/>
                        <a:t>OCEANS*</a:t>
                      </a:r>
                      <a:r>
                        <a:rPr lang="en-US" sz="1800" baseline="30000" dirty="0"/>
                        <a:t> +</a:t>
                      </a:r>
                      <a:endParaRPr lang="en-US" sz="1800" dirty="0"/>
                    </a:p>
                    <a:p>
                      <a:pPr algn="l"/>
                      <a:endParaRPr lang="en-US" sz="1800" dirty="0"/>
                    </a:p>
                  </a:txBody>
                  <a:tcPr/>
                </a:tc>
                <a:tc>
                  <a:txBody>
                    <a:bodyPr/>
                    <a:lstStyle/>
                    <a:p>
                      <a:pPr algn="ctr"/>
                      <a:r>
                        <a:rPr lang="en-US" sz="1800" dirty="0"/>
                        <a:t>33.9 months</a:t>
                      </a:r>
                    </a:p>
                  </a:txBody>
                  <a:tcPr/>
                </a:tc>
                <a:tc>
                  <a:txBody>
                    <a:bodyPr/>
                    <a:lstStyle/>
                    <a:p>
                      <a:pPr algn="ctr"/>
                      <a:r>
                        <a:rPr lang="en-US" sz="1800" dirty="0"/>
                        <a:t>32.9 months</a:t>
                      </a:r>
                    </a:p>
                  </a:txBody>
                  <a:tcPr/>
                </a:tc>
                <a:tc>
                  <a:txBody>
                    <a:bodyPr/>
                    <a:lstStyle/>
                    <a:p>
                      <a:pPr algn="ctr"/>
                      <a:r>
                        <a:rPr lang="en-US" sz="1800" dirty="0"/>
                        <a:t>NS</a:t>
                      </a:r>
                    </a:p>
                  </a:txBody>
                  <a:tcPr/>
                </a:tc>
                <a:extLst>
                  <a:ext uri="{0D108BD9-81ED-4DB2-BD59-A6C34878D82A}">
                    <a16:rowId xmlns:a16="http://schemas.microsoft.com/office/drawing/2014/main" val="2140895213"/>
                  </a:ext>
                </a:extLst>
              </a:tr>
              <a:tr h="382798">
                <a:tc>
                  <a:txBody>
                    <a:bodyPr/>
                    <a:lstStyle/>
                    <a:p>
                      <a:pPr algn="l"/>
                      <a:r>
                        <a:rPr lang="en-US" sz="1800" dirty="0"/>
                        <a:t>GOG 213</a:t>
                      </a:r>
                      <a:r>
                        <a:rPr lang="en-US" sz="1800" baseline="30000" dirty="0"/>
                        <a:t>* +</a:t>
                      </a:r>
                      <a:endParaRPr lang="en-US" sz="1800" dirty="0"/>
                    </a:p>
                  </a:txBody>
                  <a:tcPr/>
                </a:tc>
                <a:tc>
                  <a:txBody>
                    <a:bodyPr/>
                    <a:lstStyle/>
                    <a:p>
                      <a:pPr algn="ctr"/>
                      <a:r>
                        <a:rPr lang="en-US" sz="1800" dirty="0"/>
                        <a:t>42.2 months</a:t>
                      </a:r>
                    </a:p>
                  </a:txBody>
                  <a:tcPr/>
                </a:tc>
                <a:tc>
                  <a:txBody>
                    <a:bodyPr/>
                    <a:lstStyle/>
                    <a:p>
                      <a:pPr algn="ctr"/>
                      <a:r>
                        <a:rPr lang="en-US" sz="1800" dirty="0"/>
                        <a:t>37.3 months</a:t>
                      </a:r>
                    </a:p>
                  </a:txBody>
                  <a:tcPr/>
                </a:tc>
                <a:tc>
                  <a:txBody>
                    <a:bodyPr/>
                    <a:lstStyle/>
                    <a:p>
                      <a:pPr algn="ctr"/>
                      <a:r>
                        <a:rPr lang="en-US" sz="1800" dirty="0"/>
                        <a:t>NS</a:t>
                      </a:r>
                    </a:p>
                  </a:txBody>
                  <a:tcPr/>
                </a:tc>
                <a:extLst>
                  <a:ext uri="{0D108BD9-81ED-4DB2-BD59-A6C34878D82A}">
                    <a16:rowId xmlns:a16="http://schemas.microsoft.com/office/drawing/2014/main" val="3155072802"/>
                  </a:ext>
                </a:extLst>
              </a:tr>
            </a:tbl>
          </a:graphicData>
        </a:graphic>
      </p:graphicFrame>
      <p:sp>
        <p:nvSpPr>
          <p:cNvPr id="3" name="TextBox 2">
            <a:extLst>
              <a:ext uri="{FF2B5EF4-FFF2-40B4-BE49-F238E27FC236}">
                <a16:creationId xmlns:a16="http://schemas.microsoft.com/office/drawing/2014/main" id="{E9A84D90-0A0A-FAA2-12BF-1CD7A8B3F377}"/>
              </a:ext>
            </a:extLst>
          </p:cNvPr>
          <p:cNvSpPr txBox="1"/>
          <p:nvPr/>
        </p:nvSpPr>
        <p:spPr>
          <a:xfrm>
            <a:off x="6610349" y="132137"/>
            <a:ext cx="2381249" cy="3139321"/>
          </a:xfrm>
          <a:prstGeom prst="rect">
            <a:avLst/>
          </a:prstGeom>
          <a:noFill/>
        </p:spPr>
        <p:txBody>
          <a:bodyPr wrap="square" rtlCol="0">
            <a:spAutoFit/>
          </a:bodyPr>
          <a:lstStyle/>
          <a:p>
            <a:r>
              <a:rPr lang="en-US" sz="1800" dirty="0"/>
              <a:t>Platinum Sensitive Recurrent Ovarian Cancer Maintenance Therapy Trials</a:t>
            </a:r>
          </a:p>
          <a:p>
            <a:endParaRPr lang="en-US" sz="1400" dirty="0"/>
          </a:p>
          <a:p>
            <a:endParaRPr lang="en-US" sz="1400" dirty="0"/>
          </a:p>
          <a:p>
            <a:r>
              <a:rPr lang="en-US" sz="1400" dirty="0"/>
              <a:t>* First recurrence only</a:t>
            </a:r>
          </a:p>
          <a:p>
            <a:endParaRPr lang="en-US" sz="1400" dirty="0"/>
          </a:p>
          <a:p>
            <a:r>
              <a:rPr lang="en-US" sz="1400" dirty="0"/>
              <a:t>** BRCA mutations required</a:t>
            </a:r>
          </a:p>
          <a:p>
            <a:endParaRPr lang="en-US" sz="1400" dirty="0"/>
          </a:p>
          <a:p>
            <a:r>
              <a:rPr lang="en-US" sz="1400" dirty="0"/>
              <a:t>+ Bevacizumab</a:t>
            </a:r>
          </a:p>
          <a:p>
            <a:endParaRPr lang="en-US" sz="1400" dirty="0"/>
          </a:p>
          <a:p>
            <a:r>
              <a:rPr lang="en-US" sz="1400" dirty="0"/>
              <a:t># PARP </a:t>
            </a:r>
          </a:p>
        </p:txBody>
      </p:sp>
    </p:spTree>
    <p:extLst>
      <p:ext uri="{BB962C8B-B14F-4D97-AF65-F5344CB8AC3E}">
        <p14:creationId xmlns:p14="http://schemas.microsoft.com/office/powerpoint/2010/main" val="6845557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67508" y="343877"/>
            <a:ext cx="6904892" cy="3740444"/>
          </a:xfrm>
        </p:spPr>
        <p:txBody>
          <a:bodyPr/>
          <a:lstStyle/>
          <a:p>
            <a:r>
              <a:rPr lang="en-US" dirty="0">
                <a:solidFill>
                  <a:srgbClr val="002E51"/>
                </a:solidFill>
              </a:rPr>
              <a:t>Platinum sensitive or resistant? </a:t>
            </a:r>
          </a:p>
          <a:p>
            <a:endParaRPr lang="en-US" dirty="0">
              <a:solidFill>
                <a:srgbClr val="002E51"/>
              </a:solidFill>
            </a:endParaRPr>
          </a:p>
          <a:p>
            <a:r>
              <a:rPr lang="en-US" dirty="0">
                <a:solidFill>
                  <a:srgbClr val="002E51"/>
                </a:solidFill>
              </a:rPr>
              <a:t>Prior maintenance therapy?</a:t>
            </a:r>
          </a:p>
          <a:p>
            <a:endParaRPr lang="en-US" dirty="0">
              <a:solidFill>
                <a:srgbClr val="002E51"/>
              </a:solidFill>
            </a:endParaRPr>
          </a:p>
          <a:p>
            <a:r>
              <a:rPr lang="en-US" dirty="0">
                <a:solidFill>
                  <a:srgbClr val="002E51"/>
                </a:solidFill>
              </a:rPr>
              <a:t>Homologous recombination proficient/deficient and/or BRCA status? </a:t>
            </a:r>
          </a:p>
          <a:p>
            <a:endParaRPr lang="en-US" dirty="0">
              <a:solidFill>
                <a:srgbClr val="002E51"/>
              </a:solidFill>
            </a:endParaRPr>
          </a:p>
        </p:txBody>
      </p:sp>
    </p:spTree>
    <p:extLst>
      <p:ext uri="{BB962C8B-B14F-4D97-AF65-F5344CB8AC3E}">
        <p14:creationId xmlns:p14="http://schemas.microsoft.com/office/powerpoint/2010/main" val="124971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r>
              <a:rPr lang="en-US" dirty="0">
                <a:solidFill>
                  <a:srgbClr val="002E51"/>
                </a:solidFill>
              </a:rPr>
              <a:t>Study 19</a:t>
            </a:r>
          </a:p>
          <a:p>
            <a:r>
              <a:rPr lang="en-US" dirty="0">
                <a:solidFill>
                  <a:srgbClr val="002E51"/>
                </a:solidFill>
              </a:rPr>
              <a:t>SOLO2</a:t>
            </a:r>
          </a:p>
          <a:p>
            <a:r>
              <a:rPr lang="en-US" dirty="0">
                <a:solidFill>
                  <a:srgbClr val="002E51"/>
                </a:solidFill>
              </a:rPr>
              <a:t>NOVA</a:t>
            </a:r>
          </a:p>
          <a:p>
            <a:r>
              <a:rPr lang="en-US" dirty="0">
                <a:solidFill>
                  <a:srgbClr val="002E51"/>
                </a:solidFill>
              </a:rPr>
              <a:t>ARIEL3</a:t>
            </a:r>
          </a:p>
          <a:p>
            <a:r>
              <a:rPr lang="en-US" dirty="0">
                <a:solidFill>
                  <a:srgbClr val="002E51"/>
                </a:solidFill>
              </a:rPr>
              <a:t>OCEANS</a:t>
            </a:r>
          </a:p>
          <a:p>
            <a:r>
              <a:rPr lang="en-US" dirty="0">
                <a:solidFill>
                  <a:srgbClr val="002E51"/>
                </a:solidFill>
              </a:rPr>
              <a:t>GOG 213</a:t>
            </a:r>
          </a:p>
          <a:p>
            <a:r>
              <a:rPr lang="en-US" i="1" dirty="0">
                <a:solidFill>
                  <a:srgbClr val="002E51"/>
                </a:solidFill>
              </a:rPr>
              <a:t>AURELIA</a:t>
            </a:r>
          </a:p>
        </p:txBody>
      </p:sp>
      <p:sp>
        <p:nvSpPr>
          <p:cNvPr id="4" name="Title 3"/>
          <p:cNvSpPr>
            <a:spLocks noGrp="1"/>
          </p:cNvSpPr>
          <p:nvPr>
            <p:ph type="title"/>
          </p:nvPr>
        </p:nvSpPr>
        <p:spPr>
          <a:xfrm>
            <a:off x="0" y="127465"/>
            <a:ext cx="9144000" cy="807256"/>
          </a:xfrm>
        </p:spPr>
        <p:txBody>
          <a:bodyPr/>
          <a:lstStyle/>
          <a:p>
            <a:r>
              <a:rPr lang="en-US" b="1" dirty="0"/>
              <a:t>Second Line Maintenance Therapy</a:t>
            </a:r>
          </a:p>
        </p:txBody>
      </p:sp>
      <p:sp>
        <p:nvSpPr>
          <p:cNvPr id="8" name="Rectangle 7">
            <a:extLst>
              <a:ext uri="{FF2B5EF4-FFF2-40B4-BE49-F238E27FC236}">
                <a16:creationId xmlns:a16="http://schemas.microsoft.com/office/drawing/2014/main" id="{C90E6D7E-DF5A-FFFD-371E-7CE581AA4B23}"/>
              </a:ext>
            </a:extLst>
          </p:cNvPr>
          <p:cNvSpPr/>
          <p:nvPr/>
        </p:nvSpPr>
        <p:spPr bwMode="auto">
          <a:xfrm>
            <a:off x="3793331" y="1607344"/>
            <a:ext cx="1578769" cy="900112"/>
          </a:xfrm>
          <a:prstGeom prst="rect">
            <a:avLst/>
          </a:prstGeom>
          <a:noFill/>
          <a:ln w="63500" cap="flat" cmpd="sng" algn="ctr">
            <a:solidFill>
              <a:srgbClr val="00376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21934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solidFill>
                  <a:srgbClr val="002E51"/>
                </a:solidFill>
              </a:rPr>
              <a:t>Recurrent platinum sensitive, serous ovarian cancer with CR or PR to most recent platinum</a:t>
            </a:r>
          </a:p>
          <a:p>
            <a:pPr marL="0" indent="0">
              <a:buNone/>
            </a:pPr>
            <a:endParaRPr lang="en-US" sz="2000" dirty="0">
              <a:solidFill>
                <a:srgbClr val="002E51"/>
              </a:solidFill>
            </a:endParaRPr>
          </a:p>
          <a:p>
            <a:r>
              <a:rPr lang="en-US" sz="2000" dirty="0">
                <a:solidFill>
                  <a:srgbClr val="002E51"/>
                </a:solidFill>
              </a:rPr>
              <a:t>BRCA status not required at enrollment but retrospective germline and somatic BRCA testing for prespecified exploratory analysis</a:t>
            </a:r>
            <a:r>
              <a:rPr lang="en-US" sz="2000" baseline="30000" dirty="0">
                <a:solidFill>
                  <a:srgbClr val="002E51"/>
                </a:solidFill>
              </a:rPr>
              <a:t>1,2,3</a:t>
            </a:r>
          </a:p>
          <a:p>
            <a:pPr lvl="1"/>
            <a:r>
              <a:rPr lang="en-US" sz="1400" dirty="0">
                <a:solidFill>
                  <a:srgbClr val="002E51"/>
                </a:solidFill>
              </a:rPr>
              <a:t>BRCA status (germline and/or somatic) know for ~ 95 % of study population </a:t>
            </a:r>
          </a:p>
        </p:txBody>
      </p:sp>
      <p:sp>
        <p:nvSpPr>
          <p:cNvPr id="4" name="Title 3"/>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Study 19</a:t>
            </a:r>
          </a:p>
        </p:txBody>
      </p:sp>
    </p:spTree>
    <p:extLst>
      <p:ext uri="{BB962C8B-B14F-4D97-AF65-F5344CB8AC3E}">
        <p14:creationId xmlns:p14="http://schemas.microsoft.com/office/powerpoint/2010/main" val="988124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7"/>
          <p:cNvPicPr preferRelativeResize="0"/>
          <p:nvPr/>
        </p:nvPicPr>
        <p:blipFill rotWithShape="1">
          <a:blip r:embed="rId3">
            <a:alphaModFix/>
          </a:blip>
          <a:srcRect/>
          <a:stretch/>
        </p:blipFill>
        <p:spPr>
          <a:xfrm>
            <a:off x="-60233" y="-53788"/>
            <a:ext cx="9582898" cy="434147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patients with brca mutation&#10;&#10;Description automatically generated">
            <a:extLst>
              <a:ext uri="{FF2B5EF4-FFF2-40B4-BE49-F238E27FC236}">
                <a16:creationId xmlns:a16="http://schemas.microsoft.com/office/drawing/2014/main" id="{07920B6A-788B-C050-00DA-41A14C4F9D1E}"/>
              </a:ext>
            </a:extLst>
          </p:cNvPr>
          <p:cNvPicPr>
            <a:picLocks noChangeAspect="1"/>
          </p:cNvPicPr>
          <p:nvPr/>
        </p:nvPicPr>
        <p:blipFill>
          <a:blip r:embed="rId3"/>
          <a:stretch>
            <a:fillRect/>
          </a:stretch>
        </p:blipFill>
        <p:spPr>
          <a:xfrm>
            <a:off x="243281" y="40351"/>
            <a:ext cx="3667324" cy="4241340"/>
          </a:xfrm>
          <a:prstGeom prst="rect">
            <a:avLst/>
          </a:prstGeom>
        </p:spPr>
      </p:pic>
      <p:pic>
        <p:nvPicPr>
          <p:cNvPr id="10" name="Picture 9" descr="A graph of patients with different colored lines&#10;&#10;Description automatically generated">
            <a:extLst>
              <a:ext uri="{FF2B5EF4-FFF2-40B4-BE49-F238E27FC236}">
                <a16:creationId xmlns:a16="http://schemas.microsoft.com/office/drawing/2014/main" id="{6B2FEBE0-3581-63E8-C094-7EA698F50918}"/>
              </a:ext>
            </a:extLst>
          </p:cNvPr>
          <p:cNvPicPr>
            <a:picLocks noChangeAspect="1"/>
          </p:cNvPicPr>
          <p:nvPr/>
        </p:nvPicPr>
        <p:blipFill>
          <a:blip r:embed="rId4"/>
          <a:stretch>
            <a:fillRect/>
          </a:stretch>
        </p:blipFill>
        <p:spPr>
          <a:xfrm>
            <a:off x="4185004" y="995713"/>
            <a:ext cx="4330923" cy="2552831"/>
          </a:xfrm>
          <a:prstGeom prst="rect">
            <a:avLst/>
          </a:prstGeom>
        </p:spPr>
      </p:pic>
      <p:sp>
        <p:nvSpPr>
          <p:cNvPr id="12" name="TextBox 11">
            <a:extLst>
              <a:ext uri="{FF2B5EF4-FFF2-40B4-BE49-F238E27FC236}">
                <a16:creationId xmlns:a16="http://schemas.microsoft.com/office/drawing/2014/main" id="{DCD11628-6286-030F-F30F-5FA9D943C7CE}"/>
              </a:ext>
            </a:extLst>
          </p:cNvPr>
          <p:cNvSpPr txBox="1"/>
          <p:nvPr/>
        </p:nvSpPr>
        <p:spPr>
          <a:xfrm>
            <a:off x="4293551" y="128676"/>
            <a:ext cx="4607168" cy="707886"/>
          </a:xfrm>
          <a:prstGeom prst="rect">
            <a:avLst/>
          </a:prstGeom>
          <a:noFill/>
        </p:spPr>
        <p:txBody>
          <a:bodyPr wrap="square">
            <a:spAutoFit/>
          </a:bodyPr>
          <a:lstStyle/>
          <a:p>
            <a:pPr algn="ctr"/>
            <a:r>
              <a:rPr lang="en-US" sz="4000" b="1" dirty="0">
                <a:solidFill>
                  <a:srgbClr val="002E51"/>
                </a:solidFill>
              </a:rPr>
              <a:t>Study 19 PFS</a:t>
            </a:r>
            <a:endParaRPr lang="en-US" sz="4000" dirty="0"/>
          </a:p>
        </p:txBody>
      </p:sp>
      <p:sp>
        <p:nvSpPr>
          <p:cNvPr id="13" name="TextBox 12">
            <a:extLst>
              <a:ext uri="{FF2B5EF4-FFF2-40B4-BE49-F238E27FC236}">
                <a16:creationId xmlns:a16="http://schemas.microsoft.com/office/drawing/2014/main" id="{9E4F0AF5-9ED1-A563-CAA4-F8479D0FDF3D}"/>
              </a:ext>
            </a:extLst>
          </p:cNvPr>
          <p:cNvSpPr txBox="1"/>
          <p:nvPr/>
        </p:nvSpPr>
        <p:spPr>
          <a:xfrm>
            <a:off x="3165230" y="558795"/>
            <a:ext cx="1019773" cy="307777"/>
          </a:xfrm>
          <a:prstGeom prst="rect">
            <a:avLst/>
          </a:prstGeom>
          <a:noFill/>
        </p:spPr>
        <p:txBody>
          <a:bodyPr wrap="square" rtlCol="0">
            <a:spAutoFit/>
          </a:bodyPr>
          <a:lstStyle/>
          <a:p>
            <a:r>
              <a:rPr lang="en-US" sz="1400" b="1" dirty="0">
                <a:solidFill>
                  <a:srgbClr val="002E51"/>
                </a:solidFill>
              </a:rPr>
              <a:t>HR 0.35</a:t>
            </a:r>
            <a:endParaRPr lang="en-US" sz="1400" dirty="0"/>
          </a:p>
        </p:txBody>
      </p:sp>
      <p:sp>
        <p:nvSpPr>
          <p:cNvPr id="14" name="TextBox 13">
            <a:extLst>
              <a:ext uri="{FF2B5EF4-FFF2-40B4-BE49-F238E27FC236}">
                <a16:creationId xmlns:a16="http://schemas.microsoft.com/office/drawing/2014/main" id="{153A3E0A-2D60-E13A-7633-A8BAEC24AB0C}"/>
              </a:ext>
            </a:extLst>
          </p:cNvPr>
          <p:cNvSpPr txBox="1"/>
          <p:nvPr/>
        </p:nvSpPr>
        <p:spPr>
          <a:xfrm>
            <a:off x="3165229" y="2657226"/>
            <a:ext cx="1019773" cy="307777"/>
          </a:xfrm>
          <a:prstGeom prst="rect">
            <a:avLst/>
          </a:prstGeom>
          <a:noFill/>
        </p:spPr>
        <p:txBody>
          <a:bodyPr wrap="square" rtlCol="0">
            <a:spAutoFit/>
          </a:bodyPr>
          <a:lstStyle/>
          <a:p>
            <a:r>
              <a:rPr lang="en-US" sz="1400" b="1" dirty="0">
                <a:solidFill>
                  <a:srgbClr val="002E51"/>
                </a:solidFill>
              </a:rPr>
              <a:t>HR 0.18</a:t>
            </a:r>
            <a:endParaRPr lang="en-US" sz="1400" dirty="0"/>
          </a:p>
        </p:txBody>
      </p:sp>
      <p:sp>
        <p:nvSpPr>
          <p:cNvPr id="15" name="TextBox 14">
            <a:extLst>
              <a:ext uri="{FF2B5EF4-FFF2-40B4-BE49-F238E27FC236}">
                <a16:creationId xmlns:a16="http://schemas.microsoft.com/office/drawing/2014/main" id="{E4345161-473B-E27E-B33C-3B4B0C1957FC}"/>
              </a:ext>
            </a:extLst>
          </p:cNvPr>
          <p:cNvSpPr txBox="1"/>
          <p:nvPr/>
        </p:nvSpPr>
        <p:spPr>
          <a:xfrm>
            <a:off x="7397260" y="1781903"/>
            <a:ext cx="1019773" cy="307777"/>
          </a:xfrm>
          <a:prstGeom prst="rect">
            <a:avLst/>
          </a:prstGeom>
          <a:noFill/>
        </p:spPr>
        <p:txBody>
          <a:bodyPr wrap="square" rtlCol="0">
            <a:spAutoFit/>
          </a:bodyPr>
          <a:lstStyle/>
          <a:p>
            <a:r>
              <a:rPr lang="en-US" sz="1400" b="1" dirty="0">
                <a:solidFill>
                  <a:srgbClr val="002E51"/>
                </a:solidFill>
              </a:rPr>
              <a:t>HR 0.54</a:t>
            </a:r>
            <a:endParaRPr lang="en-US" sz="1400" dirty="0"/>
          </a:p>
        </p:txBody>
      </p:sp>
    </p:spTree>
    <p:extLst>
      <p:ext uri="{BB962C8B-B14F-4D97-AF65-F5344CB8AC3E}">
        <p14:creationId xmlns:p14="http://schemas.microsoft.com/office/powerpoint/2010/main" val="14227473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CD11628-6286-030F-F30F-5FA9D943C7CE}"/>
              </a:ext>
            </a:extLst>
          </p:cNvPr>
          <p:cNvSpPr txBox="1"/>
          <p:nvPr/>
        </p:nvSpPr>
        <p:spPr>
          <a:xfrm>
            <a:off x="4293551" y="128676"/>
            <a:ext cx="4607168" cy="707886"/>
          </a:xfrm>
          <a:prstGeom prst="rect">
            <a:avLst/>
          </a:prstGeom>
          <a:noFill/>
        </p:spPr>
        <p:txBody>
          <a:bodyPr wrap="square">
            <a:spAutoFit/>
          </a:bodyPr>
          <a:lstStyle/>
          <a:p>
            <a:pPr algn="ctr"/>
            <a:r>
              <a:rPr lang="en-US" sz="4000" b="1" dirty="0">
                <a:solidFill>
                  <a:srgbClr val="002E51"/>
                </a:solidFill>
              </a:rPr>
              <a:t>Study 19 OS</a:t>
            </a:r>
            <a:endParaRPr lang="en-US" sz="4000" dirty="0"/>
          </a:p>
        </p:txBody>
      </p:sp>
      <p:pic>
        <p:nvPicPr>
          <p:cNvPr id="3" name="Picture 2">
            <a:extLst>
              <a:ext uri="{FF2B5EF4-FFF2-40B4-BE49-F238E27FC236}">
                <a16:creationId xmlns:a16="http://schemas.microsoft.com/office/drawing/2014/main" id="{63FBB64F-8AFF-B29B-87C4-19293CE9E32D}"/>
              </a:ext>
            </a:extLst>
          </p:cNvPr>
          <p:cNvPicPr>
            <a:picLocks noChangeAspect="1"/>
          </p:cNvPicPr>
          <p:nvPr/>
        </p:nvPicPr>
        <p:blipFill>
          <a:blip r:embed="rId3"/>
          <a:stretch>
            <a:fillRect/>
          </a:stretch>
        </p:blipFill>
        <p:spPr>
          <a:xfrm>
            <a:off x="169966" y="70338"/>
            <a:ext cx="4050270" cy="4200181"/>
          </a:xfrm>
          <a:prstGeom prst="rect">
            <a:avLst/>
          </a:prstGeom>
        </p:spPr>
      </p:pic>
      <p:pic>
        <p:nvPicPr>
          <p:cNvPr id="5" name="Picture 4">
            <a:extLst>
              <a:ext uri="{FF2B5EF4-FFF2-40B4-BE49-F238E27FC236}">
                <a16:creationId xmlns:a16="http://schemas.microsoft.com/office/drawing/2014/main" id="{66DCD92F-8B15-86AF-282F-03E69228BD91}"/>
              </a:ext>
            </a:extLst>
          </p:cNvPr>
          <p:cNvPicPr>
            <a:picLocks noChangeAspect="1"/>
          </p:cNvPicPr>
          <p:nvPr/>
        </p:nvPicPr>
        <p:blipFill>
          <a:blip r:embed="rId4"/>
          <a:stretch>
            <a:fillRect/>
          </a:stretch>
        </p:blipFill>
        <p:spPr>
          <a:xfrm>
            <a:off x="4293551" y="1297352"/>
            <a:ext cx="4050270" cy="2118805"/>
          </a:xfrm>
          <a:prstGeom prst="rect">
            <a:avLst/>
          </a:prstGeom>
        </p:spPr>
      </p:pic>
      <p:sp>
        <p:nvSpPr>
          <p:cNvPr id="6" name="TextBox 5">
            <a:extLst>
              <a:ext uri="{FF2B5EF4-FFF2-40B4-BE49-F238E27FC236}">
                <a16:creationId xmlns:a16="http://schemas.microsoft.com/office/drawing/2014/main" id="{18292673-14CB-749A-B416-F960C77E59DC}"/>
              </a:ext>
            </a:extLst>
          </p:cNvPr>
          <p:cNvSpPr txBox="1"/>
          <p:nvPr/>
        </p:nvSpPr>
        <p:spPr>
          <a:xfrm>
            <a:off x="3165230" y="621318"/>
            <a:ext cx="1664678" cy="738664"/>
          </a:xfrm>
          <a:prstGeom prst="rect">
            <a:avLst/>
          </a:prstGeom>
          <a:noFill/>
        </p:spPr>
        <p:txBody>
          <a:bodyPr wrap="square" rtlCol="0">
            <a:spAutoFit/>
          </a:bodyPr>
          <a:lstStyle/>
          <a:p>
            <a:r>
              <a:rPr lang="en-US" sz="1400" b="1" dirty="0">
                <a:solidFill>
                  <a:srgbClr val="002E51"/>
                </a:solidFill>
              </a:rPr>
              <a:t>HR 0.73 .</a:t>
            </a:r>
          </a:p>
          <a:p>
            <a:r>
              <a:rPr lang="en-US" sz="1400" b="1" dirty="0">
                <a:solidFill>
                  <a:srgbClr val="002E51"/>
                </a:solidFill>
              </a:rPr>
              <a:t>(95 % CI 0.55 – 0.95), p = 0.02138</a:t>
            </a:r>
            <a:endParaRPr lang="en-US" sz="1400" dirty="0"/>
          </a:p>
        </p:txBody>
      </p:sp>
    </p:spTree>
    <p:extLst>
      <p:ext uri="{BB962C8B-B14F-4D97-AF65-F5344CB8AC3E}">
        <p14:creationId xmlns:p14="http://schemas.microsoft.com/office/powerpoint/2010/main" val="2551413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solidFill>
                  <a:srgbClr val="002E51"/>
                </a:solidFill>
              </a:rPr>
              <a:t>Randomized, double-blind phase III trial of BRCA mutated (germline or somatic)</a:t>
            </a:r>
            <a:r>
              <a:rPr lang="en-US" sz="2000" baseline="30000" dirty="0">
                <a:solidFill>
                  <a:srgbClr val="002E51"/>
                </a:solidFill>
              </a:rPr>
              <a:t>**</a:t>
            </a:r>
            <a:r>
              <a:rPr lang="en-US" sz="2000" dirty="0">
                <a:solidFill>
                  <a:srgbClr val="002E51"/>
                </a:solidFill>
              </a:rPr>
              <a:t> recurrent platinum sensitive serous or endometrioid ovarian cancers with CR or PR to most recent line</a:t>
            </a:r>
            <a:r>
              <a:rPr lang="en-US" sz="2000" baseline="30000" dirty="0">
                <a:solidFill>
                  <a:srgbClr val="002E51"/>
                </a:solidFill>
              </a:rPr>
              <a:t>4,5.</a:t>
            </a:r>
          </a:p>
          <a:p>
            <a:endParaRPr lang="en-US" sz="2000" dirty="0">
              <a:solidFill>
                <a:srgbClr val="002E51"/>
              </a:solidFill>
            </a:endParaRPr>
          </a:p>
          <a:p>
            <a:r>
              <a:rPr lang="en-US" sz="2000" dirty="0">
                <a:solidFill>
                  <a:srgbClr val="002E51"/>
                </a:solidFill>
              </a:rPr>
              <a:t>At least 2 prior lines but more allowed (median 2)</a:t>
            </a:r>
          </a:p>
          <a:p>
            <a:pPr marL="0" indent="0">
              <a:buNone/>
            </a:pPr>
            <a:endParaRPr lang="en-US" sz="2000" dirty="0">
              <a:solidFill>
                <a:srgbClr val="002E51"/>
              </a:solidFill>
            </a:endParaRPr>
          </a:p>
          <a:p>
            <a:r>
              <a:rPr lang="en-US" sz="2000" dirty="0">
                <a:solidFill>
                  <a:srgbClr val="002E51"/>
                </a:solidFill>
              </a:rPr>
              <a:t>Randomized 2:1 </a:t>
            </a:r>
            <a:r>
              <a:rPr lang="en-US" sz="2000" dirty="0" err="1">
                <a:solidFill>
                  <a:srgbClr val="002E51"/>
                </a:solidFill>
              </a:rPr>
              <a:t>olaparib</a:t>
            </a:r>
            <a:r>
              <a:rPr lang="en-US" sz="2000" dirty="0">
                <a:solidFill>
                  <a:srgbClr val="002E51"/>
                </a:solidFill>
              </a:rPr>
              <a:t> vs placebo, no maximum duration </a:t>
            </a:r>
          </a:p>
          <a:p>
            <a:endParaRPr lang="en-US" sz="2000" dirty="0">
              <a:solidFill>
                <a:srgbClr val="002E51"/>
              </a:solidFill>
            </a:endParaRPr>
          </a:p>
          <a:p>
            <a:r>
              <a:rPr lang="en-US" sz="2000" dirty="0">
                <a:solidFill>
                  <a:srgbClr val="002E51"/>
                </a:solidFill>
              </a:rPr>
              <a:t>Primary endpoint PFS</a:t>
            </a:r>
          </a:p>
        </p:txBody>
      </p:sp>
      <p:sp>
        <p:nvSpPr>
          <p:cNvPr id="4" name="Title 3"/>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SOLO2</a:t>
            </a:r>
          </a:p>
        </p:txBody>
      </p:sp>
      <p:sp>
        <p:nvSpPr>
          <p:cNvPr id="3" name="TextBox 2">
            <a:extLst>
              <a:ext uri="{FF2B5EF4-FFF2-40B4-BE49-F238E27FC236}">
                <a16:creationId xmlns:a16="http://schemas.microsoft.com/office/drawing/2014/main" id="{F6908D5F-EC23-3484-8B93-A53CAFCF2261}"/>
              </a:ext>
            </a:extLst>
          </p:cNvPr>
          <p:cNvSpPr txBox="1"/>
          <p:nvPr/>
        </p:nvSpPr>
        <p:spPr>
          <a:xfrm>
            <a:off x="6476302" y="4130327"/>
            <a:ext cx="3493477" cy="276999"/>
          </a:xfrm>
          <a:prstGeom prst="rect">
            <a:avLst/>
          </a:prstGeom>
          <a:noFill/>
        </p:spPr>
        <p:txBody>
          <a:bodyPr wrap="square" rtlCol="0">
            <a:spAutoFit/>
          </a:bodyPr>
          <a:lstStyle/>
          <a:p>
            <a:r>
              <a:rPr lang="en-US" sz="1200" dirty="0"/>
              <a:t>** All patients had germline mutations</a:t>
            </a:r>
          </a:p>
        </p:txBody>
      </p:sp>
    </p:spTree>
    <p:extLst>
      <p:ext uri="{BB962C8B-B14F-4D97-AF65-F5344CB8AC3E}">
        <p14:creationId xmlns:p14="http://schemas.microsoft.com/office/powerpoint/2010/main" val="32504599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4F0ABB-5601-9FE3-692A-4F2CCBB06DA5}"/>
              </a:ext>
            </a:extLst>
          </p:cNvPr>
          <p:cNvPicPr>
            <a:picLocks noChangeAspect="1"/>
          </p:cNvPicPr>
          <p:nvPr/>
        </p:nvPicPr>
        <p:blipFill>
          <a:blip r:embed="rId3"/>
          <a:stretch>
            <a:fillRect/>
          </a:stretch>
        </p:blipFill>
        <p:spPr>
          <a:xfrm>
            <a:off x="593969" y="127000"/>
            <a:ext cx="7627816" cy="4056918"/>
          </a:xfrm>
          <a:prstGeom prst="rect">
            <a:avLst/>
          </a:prstGeom>
        </p:spPr>
      </p:pic>
      <p:sp>
        <p:nvSpPr>
          <p:cNvPr id="4" name="Title 3"/>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SOLO2</a:t>
            </a:r>
          </a:p>
        </p:txBody>
      </p:sp>
      <p:sp>
        <p:nvSpPr>
          <p:cNvPr id="8" name="TextBox 7">
            <a:extLst>
              <a:ext uri="{FF2B5EF4-FFF2-40B4-BE49-F238E27FC236}">
                <a16:creationId xmlns:a16="http://schemas.microsoft.com/office/drawing/2014/main" id="{0C0296C7-4BF2-F10F-5C04-1B12B3610414}"/>
              </a:ext>
            </a:extLst>
          </p:cNvPr>
          <p:cNvSpPr txBox="1"/>
          <p:nvPr/>
        </p:nvSpPr>
        <p:spPr>
          <a:xfrm>
            <a:off x="5275385" y="1133231"/>
            <a:ext cx="2375877" cy="307777"/>
          </a:xfrm>
          <a:prstGeom prst="rect">
            <a:avLst/>
          </a:prstGeom>
          <a:noFill/>
        </p:spPr>
        <p:txBody>
          <a:bodyPr wrap="square" rtlCol="0">
            <a:spAutoFit/>
          </a:bodyPr>
          <a:lstStyle/>
          <a:p>
            <a:r>
              <a:rPr lang="en-US" sz="1400" b="1" dirty="0">
                <a:solidFill>
                  <a:srgbClr val="002E51"/>
                </a:solidFill>
              </a:rPr>
              <a:t>PFS 19.1 vs 5.5 months</a:t>
            </a:r>
            <a:endParaRPr lang="en-US" sz="1400" dirty="0"/>
          </a:p>
        </p:txBody>
      </p:sp>
    </p:spTree>
    <p:extLst>
      <p:ext uri="{BB962C8B-B14F-4D97-AF65-F5344CB8AC3E}">
        <p14:creationId xmlns:p14="http://schemas.microsoft.com/office/powerpoint/2010/main" val="392070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loss of a stock market&#10;&#10;Description automatically generated">
            <a:extLst>
              <a:ext uri="{FF2B5EF4-FFF2-40B4-BE49-F238E27FC236}">
                <a16:creationId xmlns:a16="http://schemas.microsoft.com/office/drawing/2014/main" id="{626CFEA8-2A5F-5404-DDBE-2E1286F52E20}"/>
              </a:ext>
            </a:extLst>
          </p:cNvPr>
          <p:cNvPicPr>
            <a:picLocks noChangeAspect="1"/>
          </p:cNvPicPr>
          <p:nvPr/>
        </p:nvPicPr>
        <p:blipFill>
          <a:blip r:embed="rId3"/>
          <a:stretch>
            <a:fillRect/>
          </a:stretch>
        </p:blipFill>
        <p:spPr>
          <a:xfrm>
            <a:off x="140677" y="190586"/>
            <a:ext cx="8373747" cy="4107876"/>
          </a:xfrm>
          <a:prstGeom prst="rect">
            <a:avLst/>
          </a:prstGeom>
        </p:spPr>
      </p:pic>
      <p:sp>
        <p:nvSpPr>
          <p:cNvPr id="4" name="Title 3"/>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SOLO2</a:t>
            </a:r>
          </a:p>
        </p:txBody>
      </p:sp>
      <p:sp>
        <p:nvSpPr>
          <p:cNvPr id="5" name="TextBox 4">
            <a:extLst>
              <a:ext uri="{FF2B5EF4-FFF2-40B4-BE49-F238E27FC236}">
                <a16:creationId xmlns:a16="http://schemas.microsoft.com/office/drawing/2014/main" id="{04A882FA-DB91-813C-C50F-2A7C1F5DA730}"/>
              </a:ext>
            </a:extLst>
          </p:cNvPr>
          <p:cNvSpPr txBox="1"/>
          <p:nvPr/>
        </p:nvSpPr>
        <p:spPr>
          <a:xfrm>
            <a:off x="5275385" y="1133231"/>
            <a:ext cx="2375877" cy="523220"/>
          </a:xfrm>
          <a:prstGeom prst="rect">
            <a:avLst/>
          </a:prstGeom>
          <a:noFill/>
        </p:spPr>
        <p:txBody>
          <a:bodyPr wrap="square" rtlCol="0">
            <a:spAutoFit/>
          </a:bodyPr>
          <a:lstStyle/>
          <a:p>
            <a:r>
              <a:rPr lang="en-US" sz="1400" b="1" dirty="0">
                <a:solidFill>
                  <a:srgbClr val="002E51"/>
                </a:solidFill>
              </a:rPr>
              <a:t>OS 51.7 vs 38.8 months </a:t>
            </a:r>
          </a:p>
          <a:p>
            <a:r>
              <a:rPr lang="en-US" sz="1400" b="1" dirty="0">
                <a:solidFill>
                  <a:srgbClr val="002E51"/>
                </a:solidFill>
              </a:rPr>
              <a:t>(12.9 months difference)</a:t>
            </a:r>
            <a:endParaRPr lang="en-US" sz="1400" dirty="0"/>
          </a:p>
        </p:txBody>
      </p:sp>
    </p:spTree>
    <p:extLst>
      <p:ext uri="{BB962C8B-B14F-4D97-AF65-F5344CB8AC3E}">
        <p14:creationId xmlns:p14="http://schemas.microsoft.com/office/powerpoint/2010/main" val="17605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a number&#10;&#10;Description automatically generated with medium confidence">
            <a:extLst>
              <a:ext uri="{FF2B5EF4-FFF2-40B4-BE49-F238E27FC236}">
                <a16:creationId xmlns:a16="http://schemas.microsoft.com/office/drawing/2014/main" id="{3AF43842-AB45-2D74-3270-95F17702E48F}"/>
              </a:ext>
            </a:extLst>
          </p:cNvPr>
          <p:cNvPicPr>
            <a:picLocks noChangeAspect="1"/>
          </p:cNvPicPr>
          <p:nvPr/>
        </p:nvPicPr>
        <p:blipFill>
          <a:blip r:embed="rId3"/>
          <a:stretch>
            <a:fillRect/>
          </a:stretch>
        </p:blipFill>
        <p:spPr>
          <a:xfrm>
            <a:off x="367323" y="127000"/>
            <a:ext cx="8042031" cy="4105105"/>
          </a:xfrm>
          <a:prstGeom prst="rect">
            <a:avLst/>
          </a:prstGeom>
        </p:spPr>
      </p:pic>
      <p:sp>
        <p:nvSpPr>
          <p:cNvPr id="4" name="Title 3"/>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SOLO2</a:t>
            </a:r>
          </a:p>
        </p:txBody>
      </p:sp>
      <p:sp>
        <p:nvSpPr>
          <p:cNvPr id="8" name="TextBox 7">
            <a:extLst>
              <a:ext uri="{FF2B5EF4-FFF2-40B4-BE49-F238E27FC236}">
                <a16:creationId xmlns:a16="http://schemas.microsoft.com/office/drawing/2014/main" id="{2176E031-B0AD-A335-B4F5-81DDE91F4E66}"/>
              </a:ext>
            </a:extLst>
          </p:cNvPr>
          <p:cNvSpPr txBox="1"/>
          <p:nvPr/>
        </p:nvSpPr>
        <p:spPr>
          <a:xfrm>
            <a:off x="5588001" y="1039446"/>
            <a:ext cx="2375877" cy="523220"/>
          </a:xfrm>
          <a:prstGeom prst="rect">
            <a:avLst/>
          </a:prstGeom>
          <a:noFill/>
        </p:spPr>
        <p:txBody>
          <a:bodyPr wrap="square" rtlCol="0">
            <a:spAutoFit/>
          </a:bodyPr>
          <a:lstStyle/>
          <a:p>
            <a:r>
              <a:rPr lang="en-US" sz="1400" b="1" dirty="0">
                <a:solidFill>
                  <a:srgbClr val="002E51"/>
                </a:solidFill>
              </a:rPr>
              <a:t>OS 51.7 vs 35.4 months</a:t>
            </a:r>
          </a:p>
          <a:p>
            <a:r>
              <a:rPr lang="en-US" sz="1400" b="1" dirty="0">
                <a:solidFill>
                  <a:srgbClr val="002E51"/>
                </a:solidFill>
              </a:rPr>
              <a:t>(16.3 months difference)</a:t>
            </a:r>
            <a:endParaRPr lang="en-US" sz="1400" dirty="0"/>
          </a:p>
        </p:txBody>
      </p:sp>
    </p:spTree>
    <p:extLst>
      <p:ext uri="{BB962C8B-B14F-4D97-AF65-F5344CB8AC3E}">
        <p14:creationId xmlns:p14="http://schemas.microsoft.com/office/powerpoint/2010/main" val="16378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SOLO2</a:t>
            </a:r>
          </a:p>
        </p:txBody>
      </p:sp>
      <p:graphicFrame>
        <p:nvGraphicFramePr>
          <p:cNvPr id="3" name="Table 4">
            <a:extLst>
              <a:ext uri="{FF2B5EF4-FFF2-40B4-BE49-F238E27FC236}">
                <a16:creationId xmlns:a16="http://schemas.microsoft.com/office/drawing/2014/main" id="{5BC05577-658E-5F61-8E72-002CBEEA4E9E}"/>
              </a:ext>
            </a:extLst>
          </p:cNvPr>
          <p:cNvGraphicFramePr>
            <a:graphicFrameLocks noGrp="1"/>
          </p:cNvGraphicFramePr>
          <p:nvPr/>
        </p:nvGraphicFramePr>
        <p:xfrm>
          <a:off x="0" y="714618"/>
          <a:ext cx="7875916" cy="3522244"/>
        </p:xfrm>
        <a:graphic>
          <a:graphicData uri="http://schemas.openxmlformats.org/drawingml/2006/table">
            <a:tbl>
              <a:tblPr firstRow="1" bandRow="1">
                <a:tableStyleId>{5C22544A-7EE6-4342-B048-85BDC9FD1C3A}</a:tableStyleId>
              </a:tblPr>
              <a:tblGrid>
                <a:gridCol w="3361352">
                  <a:extLst>
                    <a:ext uri="{9D8B030D-6E8A-4147-A177-3AD203B41FA5}">
                      <a16:colId xmlns:a16="http://schemas.microsoft.com/office/drawing/2014/main" val="1869246902"/>
                    </a:ext>
                  </a:extLst>
                </a:gridCol>
                <a:gridCol w="2417815">
                  <a:extLst>
                    <a:ext uri="{9D8B030D-6E8A-4147-A177-3AD203B41FA5}">
                      <a16:colId xmlns:a16="http://schemas.microsoft.com/office/drawing/2014/main" val="2659362471"/>
                    </a:ext>
                  </a:extLst>
                </a:gridCol>
                <a:gridCol w="2096749">
                  <a:extLst>
                    <a:ext uri="{9D8B030D-6E8A-4147-A177-3AD203B41FA5}">
                      <a16:colId xmlns:a16="http://schemas.microsoft.com/office/drawing/2014/main" val="1030257583"/>
                    </a:ext>
                  </a:extLst>
                </a:gridCol>
              </a:tblGrid>
              <a:tr h="898480">
                <a:tc>
                  <a:txBody>
                    <a:bodyPr/>
                    <a:lstStyle/>
                    <a:p>
                      <a:endParaRPr lang="en-US" dirty="0"/>
                    </a:p>
                  </a:txBody>
                  <a:tcPr/>
                </a:tc>
                <a:tc>
                  <a:txBody>
                    <a:bodyPr/>
                    <a:lstStyle/>
                    <a:p>
                      <a:pPr algn="ctr"/>
                      <a:endParaRPr lang="en-US" sz="2000" dirty="0"/>
                    </a:p>
                    <a:p>
                      <a:pPr algn="ctr"/>
                      <a:r>
                        <a:rPr lang="en-US" sz="2000" dirty="0"/>
                        <a:t>Olaparib (n = 195)</a:t>
                      </a:r>
                    </a:p>
                  </a:txBody>
                  <a:tcPr/>
                </a:tc>
                <a:tc>
                  <a:txBody>
                    <a:bodyPr/>
                    <a:lstStyle/>
                    <a:p>
                      <a:pPr algn="ctr"/>
                      <a:endParaRPr lang="en-US" sz="2000" dirty="0"/>
                    </a:p>
                    <a:p>
                      <a:pPr algn="ctr"/>
                      <a:r>
                        <a:rPr lang="en-US" sz="2000" dirty="0"/>
                        <a:t>Placebo (n= 99)</a:t>
                      </a:r>
                    </a:p>
                  </a:txBody>
                  <a:tcPr/>
                </a:tc>
                <a:extLst>
                  <a:ext uri="{0D108BD9-81ED-4DB2-BD59-A6C34878D82A}">
                    <a16:rowId xmlns:a16="http://schemas.microsoft.com/office/drawing/2014/main" val="1133630614"/>
                  </a:ext>
                </a:extLst>
              </a:tr>
              <a:tr h="874588">
                <a:tc>
                  <a:txBody>
                    <a:bodyPr/>
                    <a:lstStyle/>
                    <a:p>
                      <a:r>
                        <a:rPr lang="en-US" sz="2000" dirty="0"/>
                        <a:t>MDS/AML </a:t>
                      </a:r>
                    </a:p>
                    <a:p>
                      <a:r>
                        <a:rPr lang="en-US" sz="2000" dirty="0"/>
                        <a:t>(total)</a:t>
                      </a:r>
                    </a:p>
                  </a:txBody>
                  <a:tcPr/>
                </a:tc>
                <a:tc>
                  <a:txBody>
                    <a:bodyPr/>
                    <a:lstStyle/>
                    <a:p>
                      <a:pPr algn="ctr"/>
                      <a:r>
                        <a:rPr lang="en-US" dirty="0"/>
                        <a:t>16 (8%)</a:t>
                      </a:r>
                    </a:p>
                  </a:txBody>
                  <a:tcPr/>
                </a:tc>
                <a:tc>
                  <a:txBody>
                    <a:bodyPr/>
                    <a:lstStyle/>
                    <a:p>
                      <a:pPr algn="ctr"/>
                      <a:r>
                        <a:rPr lang="en-US" dirty="0"/>
                        <a:t>4 (4%)</a:t>
                      </a:r>
                    </a:p>
                  </a:txBody>
                  <a:tcPr/>
                </a:tc>
                <a:extLst>
                  <a:ext uri="{0D108BD9-81ED-4DB2-BD59-A6C34878D82A}">
                    <a16:rowId xmlns:a16="http://schemas.microsoft.com/office/drawing/2014/main" val="3081383663"/>
                  </a:ext>
                </a:extLst>
              </a:tr>
              <a:tr h="874588">
                <a:tc>
                  <a:txBody>
                    <a:bodyPr/>
                    <a:lstStyle/>
                    <a:p>
                      <a:r>
                        <a:rPr lang="en-US" sz="2000" dirty="0"/>
                        <a:t>MDS/AML </a:t>
                      </a:r>
                    </a:p>
                    <a:p>
                      <a:r>
                        <a:rPr lang="en-US" sz="2000" dirty="0"/>
                        <a:t>(after safety period) </a:t>
                      </a:r>
                    </a:p>
                  </a:txBody>
                  <a:tcPr/>
                </a:tc>
                <a:tc>
                  <a:txBody>
                    <a:bodyPr/>
                    <a:lstStyle/>
                    <a:p>
                      <a:pPr algn="ctr"/>
                      <a:r>
                        <a:rPr lang="en-US" dirty="0"/>
                        <a:t>9 (5%)</a:t>
                      </a:r>
                    </a:p>
                  </a:txBody>
                  <a:tcPr/>
                </a:tc>
                <a:tc>
                  <a:txBody>
                    <a:bodyPr/>
                    <a:lstStyle/>
                    <a:p>
                      <a:pPr algn="ctr"/>
                      <a:r>
                        <a:rPr lang="en-US" dirty="0"/>
                        <a:t>4 (4%)</a:t>
                      </a:r>
                    </a:p>
                  </a:txBody>
                  <a:tcPr/>
                </a:tc>
                <a:extLst>
                  <a:ext uri="{0D108BD9-81ED-4DB2-BD59-A6C34878D82A}">
                    <a16:rowId xmlns:a16="http://schemas.microsoft.com/office/drawing/2014/main" val="112910646"/>
                  </a:ext>
                </a:extLst>
              </a:tr>
              <a:tr h="874588">
                <a:tc>
                  <a:txBody>
                    <a:bodyPr/>
                    <a:lstStyle/>
                    <a:p>
                      <a:r>
                        <a:rPr lang="en-US" sz="2000" dirty="0"/>
                        <a:t>Median time to onset (y)</a:t>
                      </a:r>
                    </a:p>
                  </a:txBody>
                  <a:tcPr/>
                </a:tc>
                <a:tc>
                  <a:txBody>
                    <a:bodyPr/>
                    <a:lstStyle/>
                    <a:p>
                      <a:pPr algn="ctr"/>
                      <a:r>
                        <a:rPr lang="en-US" dirty="0"/>
                        <a:t>3.0 </a:t>
                      </a:r>
                    </a:p>
                  </a:txBody>
                  <a:tcPr/>
                </a:tc>
                <a:tc>
                  <a:txBody>
                    <a:bodyPr/>
                    <a:lstStyle/>
                    <a:p>
                      <a:pPr algn="ctr"/>
                      <a:r>
                        <a:rPr lang="en-US" dirty="0"/>
                        <a:t>1.4</a:t>
                      </a:r>
                    </a:p>
                  </a:txBody>
                  <a:tcPr/>
                </a:tc>
                <a:extLst>
                  <a:ext uri="{0D108BD9-81ED-4DB2-BD59-A6C34878D82A}">
                    <a16:rowId xmlns:a16="http://schemas.microsoft.com/office/drawing/2014/main" val="1277783287"/>
                  </a:ext>
                </a:extLst>
              </a:tr>
            </a:tbl>
          </a:graphicData>
        </a:graphic>
      </p:graphicFrame>
    </p:spTree>
    <p:extLst>
      <p:ext uri="{BB962C8B-B14F-4D97-AF65-F5344CB8AC3E}">
        <p14:creationId xmlns:p14="http://schemas.microsoft.com/office/powerpoint/2010/main" val="1342811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657AE1-9847-074A-AEDC-13DB40515C8A}"/>
              </a:ext>
            </a:extLst>
          </p:cNvPr>
          <p:cNvPicPr>
            <a:picLocks noChangeAspect="1"/>
          </p:cNvPicPr>
          <p:nvPr/>
        </p:nvPicPr>
        <p:blipFill>
          <a:blip r:embed="rId3"/>
          <a:stretch>
            <a:fillRect/>
          </a:stretch>
        </p:blipFill>
        <p:spPr>
          <a:xfrm>
            <a:off x="113543" y="0"/>
            <a:ext cx="6803071" cy="4353689"/>
          </a:xfrm>
          <a:prstGeom prst="rect">
            <a:avLst/>
          </a:prstGeom>
        </p:spPr>
      </p:pic>
    </p:spTree>
    <p:extLst>
      <p:ext uri="{BB962C8B-B14F-4D97-AF65-F5344CB8AC3E}">
        <p14:creationId xmlns:p14="http://schemas.microsoft.com/office/powerpoint/2010/main" val="30726758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000" dirty="0">
                <a:solidFill>
                  <a:srgbClr val="002E51"/>
                </a:solidFill>
              </a:rPr>
              <a:t>Randomized phase III, placebo-controlled trial in recurrent platinum sensitive high grade serous ovarian cancer </a:t>
            </a:r>
            <a:r>
              <a:rPr lang="en-US" sz="2000" baseline="30000" dirty="0">
                <a:solidFill>
                  <a:srgbClr val="002E51"/>
                </a:solidFill>
              </a:rPr>
              <a:t>6,7,8</a:t>
            </a:r>
            <a:endParaRPr lang="en-US" sz="2000" dirty="0">
              <a:solidFill>
                <a:srgbClr val="002E51"/>
              </a:solidFill>
            </a:endParaRPr>
          </a:p>
          <a:p>
            <a:endParaRPr lang="en-US" sz="2000" dirty="0">
              <a:solidFill>
                <a:srgbClr val="002E51"/>
              </a:solidFill>
            </a:endParaRPr>
          </a:p>
          <a:p>
            <a:r>
              <a:rPr lang="en-US" sz="2000" dirty="0">
                <a:solidFill>
                  <a:srgbClr val="002E51"/>
                </a:solidFill>
              </a:rPr>
              <a:t>At least two prior platinum regimens </a:t>
            </a:r>
          </a:p>
          <a:p>
            <a:endParaRPr lang="en-US" sz="2000" dirty="0">
              <a:solidFill>
                <a:srgbClr val="002E51"/>
              </a:solidFill>
            </a:endParaRPr>
          </a:p>
          <a:p>
            <a:r>
              <a:rPr lang="en-US" sz="2000" dirty="0">
                <a:solidFill>
                  <a:srgbClr val="002E51"/>
                </a:solidFill>
              </a:rPr>
              <a:t>Randomized 2:1 niraparib (300 mg </a:t>
            </a:r>
            <a:r>
              <a:rPr lang="en-US" sz="2000" dirty="0" err="1">
                <a:solidFill>
                  <a:srgbClr val="002E51"/>
                </a:solidFill>
              </a:rPr>
              <a:t>qd</a:t>
            </a:r>
            <a:r>
              <a:rPr lang="en-US" sz="2000" dirty="0">
                <a:solidFill>
                  <a:srgbClr val="002E51"/>
                </a:solidFill>
              </a:rPr>
              <a:t>) vs placebo</a:t>
            </a:r>
            <a:endParaRPr lang="en-US" sz="1600" dirty="0">
              <a:solidFill>
                <a:srgbClr val="002E51"/>
              </a:solidFill>
            </a:endParaRPr>
          </a:p>
          <a:p>
            <a:endParaRPr lang="en-US" sz="2000" dirty="0">
              <a:solidFill>
                <a:srgbClr val="002E51"/>
              </a:solidFill>
            </a:endParaRPr>
          </a:p>
          <a:p>
            <a:r>
              <a:rPr lang="en-US" sz="2000" dirty="0">
                <a:solidFill>
                  <a:srgbClr val="002E51"/>
                </a:solidFill>
              </a:rPr>
              <a:t>Primary endpoint PFS  </a:t>
            </a:r>
          </a:p>
        </p:txBody>
      </p:sp>
      <p:sp>
        <p:nvSpPr>
          <p:cNvPr id="4" name="Title 3"/>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NOVA</a:t>
            </a:r>
          </a:p>
        </p:txBody>
      </p:sp>
    </p:spTree>
    <p:extLst>
      <p:ext uri="{BB962C8B-B14F-4D97-AF65-F5344CB8AC3E}">
        <p14:creationId xmlns:p14="http://schemas.microsoft.com/office/powerpoint/2010/main" val="40801423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76AA6D8-9D5E-0194-927E-BC4D20299BC1}"/>
              </a:ext>
            </a:extLst>
          </p:cNvPr>
          <p:cNvSpPr txBox="1"/>
          <p:nvPr/>
        </p:nvSpPr>
        <p:spPr>
          <a:xfrm>
            <a:off x="-60960" y="4126121"/>
            <a:ext cx="4406537" cy="246221"/>
          </a:xfrm>
          <a:prstGeom prst="rect">
            <a:avLst/>
          </a:prstGeom>
          <a:noFill/>
        </p:spPr>
        <p:txBody>
          <a:bodyPr wrap="square" rtlCol="0">
            <a:spAutoFit/>
          </a:bodyPr>
          <a:lstStyle/>
          <a:p>
            <a:r>
              <a:rPr lang="en-US" sz="1000" dirty="0"/>
              <a:t>Slides presented by Dr. </a:t>
            </a:r>
            <a:r>
              <a:rPr lang="en-US" sz="1000" dirty="0" err="1"/>
              <a:t>Matulonis</a:t>
            </a:r>
            <a:r>
              <a:rPr lang="en-US" sz="1000" dirty="0"/>
              <a:t> SGO Annual Meeting 2023.</a:t>
            </a:r>
          </a:p>
        </p:txBody>
      </p:sp>
      <p:sp>
        <p:nvSpPr>
          <p:cNvPr id="15" name="Content Placeholder 14">
            <a:extLst>
              <a:ext uri="{FF2B5EF4-FFF2-40B4-BE49-F238E27FC236}">
                <a16:creationId xmlns:a16="http://schemas.microsoft.com/office/drawing/2014/main" id="{D0E0AC99-7546-00FE-1371-5F3E9F908760}"/>
              </a:ext>
            </a:extLst>
          </p:cNvPr>
          <p:cNvSpPr>
            <a:spLocks noGrp="1"/>
          </p:cNvSpPr>
          <p:nvPr>
            <p:ph sz="half" idx="2"/>
          </p:nvPr>
        </p:nvSpPr>
        <p:spPr>
          <a:xfrm>
            <a:off x="4648200" y="807329"/>
            <a:ext cx="3810000" cy="3159257"/>
          </a:xfrm>
        </p:spPr>
        <p:txBody>
          <a:bodyPr/>
          <a:lstStyle/>
          <a:p>
            <a:r>
              <a:rPr lang="en-US" sz="2000" dirty="0">
                <a:solidFill>
                  <a:schemeClr val="accent6">
                    <a:lumMod val="50000"/>
                  </a:schemeClr>
                </a:solidFill>
              </a:rPr>
              <a:t>3+ prior lines: </a:t>
            </a:r>
          </a:p>
          <a:p>
            <a:pPr lvl="1"/>
            <a:r>
              <a:rPr lang="en-US" sz="2000" dirty="0" err="1">
                <a:solidFill>
                  <a:schemeClr val="accent6">
                    <a:lumMod val="50000"/>
                  </a:schemeClr>
                </a:solidFill>
              </a:rPr>
              <a:t>gBRCA</a:t>
            </a:r>
            <a:r>
              <a:rPr lang="en-US" sz="2000" dirty="0">
                <a:solidFill>
                  <a:schemeClr val="accent6">
                    <a:lumMod val="50000"/>
                  </a:schemeClr>
                </a:solidFill>
              </a:rPr>
              <a:t> ~ 50 %</a:t>
            </a:r>
          </a:p>
          <a:p>
            <a:pPr lvl="1"/>
            <a:r>
              <a:rPr lang="en-US" sz="2000" dirty="0">
                <a:solidFill>
                  <a:schemeClr val="accent6">
                    <a:lumMod val="50000"/>
                  </a:schemeClr>
                </a:solidFill>
              </a:rPr>
              <a:t>Non-</a:t>
            </a:r>
            <a:r>
              <a:rPr lang="en-US" sz="2000" dirty="0" err="1">
                <a:solidFill>
                  <a:schemeClr val="accent6">
                    <a:lumMod val="50000"/>
                  </a:schemeClr>
                </a:solidFill>
              </a:rPr>
              <a:t>gBRCA</a:t>
            </a:r>
            <a:r>
              <a:rPr lang="en-US" sz="2000" dirty="0">
                <a:solidFill>
                  <a:schemeClr val="accent6">
                    <a:lumMod val="50000"/>
                  </a:schemeClr>
                </a:solidFill>
              </a:rPr>
              <a:t> ~ 30 %</a:t>
            </a:r>
          </a:p>
          <a:p>
            <a:pPr lvl="1"/>
            <a:endParaRPr lang="en-US" sz="2000" dirty="0">
              <a:solidFill>
                <a:schemeClr val="accent6">
                  <a:lumMod val="50000"/>
                </a:schemeClr>
              </a:solidFill>
            </a:endParaRPr>
          </a:p>
          <a:p>
            <a:r>
              <a:rPr lang="en-US" sz="2000" dirty="0">
                <a:solidFill>
                  <a:schemeClr val="accent6">
                    <a:lumMod val="50000"/>
                  </a:schemeClr>
                </a:solidFill>
              </a:rPr>
              <a:t>PFI 6-12 months ~ 40 %</a:t>
            </a:r>
          </a:p>
          <a:p>
            <a:endParaRPr lang="en-US" sz="2000" dirty="0">
              <a:solidFill>
                <a:schemeClr val="accent6">
                  <a:lumMod val="50000"/>
                </a:schemeClr>
              </a:solidFill>
            </a:endParaRPr>
          </a:p>
          <a:p>
            <a:r>
              <a:rPr lang="en-US" sz="2000" dirty="0">
                <a:solidFill>
                  <a:schemeClr val="accent6">
                    <a:lumMod val="50000"/>
                  </a:schemeClr>
                </a:solidFill>
              </a:rPr>
              <a:t>PFI &gt; 12 months ~ 60 %</a:t>
            </a:r>
          </a:p>
        </p:txBody>
      </p:sp>
      <p:sp>
        <p:nvSpPr>
          <p:cNvPr id="13" name="Title 12">
            <a:extLst>
              <a:ext uri="{FF2B5EF4-FFF2-40B4-BE49-F238E27FC236}">
                <a16:creationId xmlns:a16="http://schemas.microsoft.com/office/drawing/2014/main" id="{A52C0DB9-B42E-9B80-CB67-2526FD90CC48}"/>
              </a:ext>
            </a:extLst>
          </p:cNvPr>
          <p:cNvSpPr>
            <a:spLocks noGrp="1"/>
          </p:cNvSpPr>
          <p:nvPr>
            <p:ph type="title"/>
          </p:nvPr>
        </p:nvSpPr>
        <p:spPr/>
        <p:txBody>
          <a:bodyPr/>
          <a:lstStyle/>
          <a:p>
            <a:r>
              <a:rPr lang="en-US" b="1" dirty="0"/>
              <a:t>NOVA</a:t>
            </a:r>
          </a:p>
        </p:txBody>
      </p:sp>
      <p:pic>
        <p:nvPicPr>
          <p:cNvPr id="21" name="Content Placeholder 20" descr="A diagram of a patient's flowchart&#10;&#10;Description automatically generated">
            <a:extLst>
              <a:ext uri="{FF2B5EF4-FFF2-40B4-BE49-F238E27FC236}">
                <a16:creationId xmlns:a16="http://schemas.microsoft.com/office/drawing/2014/main" id="{C96D3C5A-5CFE-3CD9-FB4F-F52D230607D2}"/>
              </a:ext>
            </a:extLst>
          </p:cNvPr>
          <p:cNvPicPr>
            <a:picLocks noGrp="1" noChangeAspect="1"/>
          </p:cNvPicPr>
          <p:nvPr>
            <p:ph sz="half" idx="1"/>
          </p:nvPr>
        </p:nvPicPr>
        <p:blipFill>
          <a:blip r:embed="rId3"/>
          <a:stretch>
            <a:fillRect/>
          </a:stretch>
        </p:blipFill>
        <p:spPr>
          <a:xfrm>
            <a:off x="150134" y="930031"/>
            <a:ext cx="4421866" cy="3036556"/>
          </a:xfrm>
        </p:spPr>
      </p:pic>
    </p:spTree>
    <p:extLst>
      <p:ext uri="{BB962C8B-B14F-4D97-AF65-F5344CB8AC3E}">
        <p14:creationId xmlns:p14="http://schemas.microsoft.com/office/powerpoint/2010/main" val="2853620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8"/>
          <p:cNvSpPr txBox="1">
            <a:spLocks noGrp="1"/>
          </p:cNvSpPr>
          <p:nvPr>
            <p:ph type="subTitle" idx="1"/>
          </p:nvPr>
        </p:nvSpPr>
        <p:spPr>
          <a:xfrm>
            <a:off x="372650" y="1981404"/>
            <a:ext cx="3479104" cy="124182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6A513"/>
              </a:buClr>
              <a:buSzPts val="1500"/>
              <a:buNone/>
            </a:pPr>
            <a:r>
              <a:rPr lang="en-US" sz="1500" b="1" i="1">
                <a:solidFill>
                  <a:srgbClr val="E6A513"/>
                </a:solidFill>
                <a:latin typeface="Arial"/>
                <a:ea typeface="Arial"/>
                <a:cs typeface="Arial"/>
                <a:sym typeface="Arial"/>
              </a:rPr>
              <a:t>2023 Events</a:t>
            </a:r>
            <a:endParaRPr sz="1500" b="1" i="1">
              <a:solidFill>
                <a:srgbClr val="003767"/>
              </a:solidFill>
              <a:latin typeface="Arial"/>
              <a:ea typeface="Arial"/>
              <a:cs typeface="Arial"/>
              <a:sym typeface="Arial"/>
            </a:endParaRPr>
          </a:p>
          <a:p>
            <a:pPr marL="0" lvl="0" indent="0" algn="l" rtl="0">
              <a:lnSpc>
                <a:spcPct val="100000"/>
              </a:lnSpc>
              <a:spcBef>
                <a:spcPts val="300"/>
              </a:spcBef>
              <a:spcAft>
                <a:spcPts val="0"/>
              </a:spcAft>
              <a:buClr>
                <a:schemeClr val="lt1"/>
              </a:buClr>
              <a:buSzPts val="1050"/>
              <a:buNone/>
            </a:pPr>
            <a:r>
              <a:rPr lang="en-US" sz="1050" b="1">
                <a:solidFill>
                  <a:schemeClr val="lt1"/>
                </a:solidFill>
                <a:latin typeface="Arial"/>
                <a:ea typeface="Arial"/>
                <a:cs typeface="Arial"/>
                <a:sym typeface="Arial"/>
              </a:rPr>
              <a:t>Precision Medicine:</a:t>
            </a:r>
            <a:r>
              <a:rPr lang="en-US" sz="1050">
                <a:solidFill>
                  <a:schemeClr val="lt1"/>
                </a:solidFill>
                <a:latin typeface="Arial"/>
                <a:ea typeface="Arial"/>
                <a:cs typeface="Arial"/>
                <a:sym typeface="Arial"/>
              </a:rPr>
              <a:t> November 16, </a:t>
            </a:r>
            <a:br>
              <a:rPr lang="en-US" sz="1050">
                <a:solidFill>
                  <a:schemeClr val="lt1"/>
                </a:solidFill>
                <a:latin typeface="Arial"/>
                <a:ea typeface="Arial"/>
                <a:cs typeface="Arial"/>
                <a:sym typeface="Arial"/>
              </a:rPr>
            </a:br>
            <a:r>
              <a:rPr lang="en-US" sz="1050">
                <a:solidFill>
                  <a:schemeClr val="lt1"/>
                </a:solidFill>
                <a:latin typeface="Arial"/>
                <a:ea typeface="Arial"/>
                <a:cs typeface="Arial"/>
                <a:sym typeface="Arial"/>
              </a:rPr>
              <a:t>Washington, DC</a:t>
            </a:r>
            <a:endParaRPr/>
          </a:p>
          <a:p>
            <a:pPr marL="0" lvl="0" indent="0" algn="l" rtl="0">
              <a:lnSpc>
                <a:spcPct val="100000"/>
              </a:lnSpc>
              <a:spcBef>
                <a:spcPts val="300"/>
              </a:spcBef>
              <a:spcAft>
                <a:spcPts val="0"/>
              </a:spcAft>
              <a:buClr>
                <a:schemeClr val="lt1"/>
              </a:buClr>
              <a:buSzPts val="1050"/>
              <a:buNone/>
            </a:pPr>
            <a:r>
              <a:rPr lang="en-US" sz="1050" b="1">
                <a:solidFill>
                  <a:schemeClr val="lt1"/>
                </a:solidFill>
                <a:latin typeface="Arial"/>
                <a:ea typeface="Arial"/>
                <a:cs typeface="Arial"/>
                <a:sym typeface="Arial"/>
              </a:rPr>
              <a:t>Breast: </a:t>
            </a:r>
            <a:r>
              <a:rPr lang="en-US" sz="1050">
                <a:solidFill>
                  <a:schemeClr val="lt1"/>
                </a:solidFill>
                <a:latin typeface="Arial"/>
                <a:ea typeface="Arial"/>
                <a:cs typeface="Arial"/>
                <a:sym typeface="Arial"/>
              </a:rPr>
              <a:t>December 4, San Antonio, TX</a:t>
            </a:r>
            <a:endParaRPr/>
          </a:p>
          <a:p>
            <a:pPr marL="0" lvl="0" indent="0" algn="l" rtl="0">
              <a:lnSpc>
                <a:spcPct val="90000"/>
              </a:lnSpc>
              <a:spcBef>
                <a:spcPts val="750"/>
              </a:spcBef>
              <a:spcAft>
                <a:spcPts val="0"/>
              </a:spcAft>
              <a:buClr>
                <a:srgbClr val="E6A513"/>
              </a:buClr>
              <a:buSzPts val="1050"/>
              <a:buNone/>
            </a:pPr>
            <a:br>
              <a:rPr lang="en-US" sz="1050">
                <a:solidFill>
                  <a:srgbClr val="E6A513"/>
                </a:solidFill>
                <a:latin typeface="Arial"/>
                <a:ea typeface="Arial"/>
                <a:cs typeface="Arial"/>
                <a:sym typeface="Arial"/>
              </a:rPr>
            </a:br>
            <a:endParaRPr sz="1050">
              <a:latin typeface="Arial"/>
              <a:ea typeface="Arial"/>
              <a:cs typeface="Arial"/>
              <a:sym typeface="Arial"/>
            </a:endParaRPr>
          </a:p>
        </p:txBody>
      </p:sp>
      <p:sp>
        <p:nvSpPr>
          <p:cNvPr id="432" name="Google Shape;432;p8"/>
          <p:cNvSpPr txBox="1"/>
          <p:nvPr/>
        </p:nvSpPr>
        <p:spPr>
          <a:xfrm>
            <a:off x="2852803" y="1981404"/>
            <a:ext cx="3479104" cy="124182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E6A513"/>
              </a:buClr>
              <a:buSzPts val="1500"/>
              <a:buFont typeface="Arial"/>
              <a:buNone/>
            </a:pPr>
            <a:r>
              <a:rPr lang="en-US" sz="1500" b="1" i="1" u="none" strike="noStrike" cap="none">
                <a:solidFill>
                  <a:srgbClr val="E6A513"/>
                </a:solidFill>
                <a:latin typeface="Arial"/>
                <a:ea typeface="Arial"/>
                <a:cs typeface="Arial"/>
                <a:sym typeface="Arial"/>
              </a:rPr>
              <a:t>2024 Events</a:t>
            </a:r>
            <a:endParaRPr sz="1500" b="1" i="0" u="none" strike="noStrike" cap="none">
              <a:solidFill>
                <a:srgbClr val="E6A513"/>
              </a:solidFill>
              <a:latin typeface="Arial"/>
              <a:ea typeface="Arial"/>
              <a:cs typeface="Arial"/>
              <a:sym typeface="Arial"/>
            </a:endParaRPr>
          </a:p>
          <a:p>
            <a:pPr marL="0" marR="0" lvl="0" indent="0" algn="l" rtl="0">
              <a:lnSpc>
                <a:spcPct val="100000"/>
              </a:lnSpc>
              <a:spcBef>
                <a:spcPts val="300"/>
              </a:spcBef>
              <a:spcAft>
                <a:spcPts val="0"/>
              </a:spcAft>
              <a:buClr>
                <a:srgbClr val="FFFFFF"/>
              </a:buClr>
              <a:buSzPts val="1050"/>
              <a:buFont typeface="Arial"/>
              <a:buNone/>
            </a:pPr>
            <a:r>
              <a:rPr lang="en-US" sz="1050" b="1" i="0" u="none" strike="noStrike" cap="none">
                <a:solidFill>
                  <a:srgbClr val="FFFFFF"/>
                </a:solidFill>
                <a:latin typeface="Arial"/>
                <a:ea typeface="Arial"/>
                <a:cs typeface="Arial"/>
                <a:sym typeface="Arial"/>
              </a:rPr>
              <a:t>Genitourinary: </a:t>
            </a:r>
            <a:r>
              <a:rPr lang="en-US" sz="1050" b="0" i="0" u="none" strike="noStrike" cap="none">
                <a:solidFill>
                  <a:srgbClr val="FFFFFF"/>
                </a:solidFill>
                <a:latin typeface="Arial"/>
                <a:ea typeface="Arial"/>
                <a:cs typeface="Arial"/>
                <a:sym typeface="Arial"/>
              </a:rPr>
              <a:t>January 24, San Francisco, CA</a:t>
            </a:r>
            <a:endParaRPr/>
          </a:p>
          <a:p>
            <a:pPr marL="0" marR="0" lvl="0" indent="0" algn="l" rtl="0">
              <a:lnSpc>
                <a:spcPct val="100000"/>
              </a:lnSpc>
              <a:spcBef>
                <a:spcPts val="300"/>
              </a:spcBef>
              <a:spcAft>
                <a:spcPts val="0"/>
              </a:spcAft>
              <a:buClr>
                <a:srgbClr val="FFFFFF"/>
              </a:buClr>
              <a:buSzPts val="1050"/>
              <a:buFont typeface="Arial"/>
              <a:buNone/>
            </a:pPr>
            <a:r>
              <a:rPr lang="en-US" sz="1050" b="1" i="0" u="none" strike="noStrike" cap="none">
                <a:solidFill>
                  <a:srgbClr val="FFFFFF"/>
                </a:solidFill>
                <a:latin typeface="Arial"/>
                <a:ea typeface="Arial"/>
                <a:cs typeface="Arial"/>
                <a:sym typeface="Arial"/>
              </a:rPr>
              <a:t>Lung: </a:t>
            </a:r>
            <a:r>
              <a:rPr lang="en-US" sz="1050" b="0" i="0" u="none" strike="noStrike" cap="none">
                <a:solidFill>
                  <a:srgbClr val="FFFFFF"/>
                </a:solidFill>
                <a:latin typeface="Arial"/>
                <a:ea typeface="Arial"/>
                <a:cs typeface="Arial"/>
                <a:sym typeface="Arial"/>
              </a:rPr>
              <a:t>March, Atlanta, GA</a:t>
            </a:r>
            <a:endParaRPr/>
          </a:p>
          <a:p>
            <a:pPr marL="0" marR="0" lvl="0" indent="0" algn="l" rtl="0">
              <a:lnSpc>
                <a:spcPct val="100000"/>
              </a:lnSpc>
              <a:spcBef>
                <a:spcPts val="300"/>
              </a:spcBef>
              <a:spcAft>
                <a:spcPts val="0"/>
              </a:spcAft>
              <a:buClr>
                <a:srgbClr val="FFFFFF"/>
              </a:buClr>
              <a:buSzPts val="1050"/>
              <a:buFont typeface="Arial"/>
              <a:buNone/>
            </a:pPr>
            <a:r>
              <a:rPr lang="en-US" sz="1050" b="1" i="0" u="none" strike="noStrike" cap="none">
                <a:solidFill>
                  <a:srgbClr val="FFFFFF"/>
                </a:solidFill>
                <a:latin typeface="Arial"/>
                <a:ea typeface="Arial"/>
                <a:cs typeface="Arial"/>
                <a:sym typeface="Arial"/>
              </a:rPr>
              <a:t>Gyn-Onc:</a:t>
            </a:r>
            <a:r>
              <a:rPr lang="en-US" sz="1050" b="0" i="0" u="none" strike="noStrike" cap="none">
                <a:solidFill>
                  <a:srgbClr val="FFFFFF"/>
                </a:solidFill>
                <a:latin typeface="Arial"/>
                <a:ea typeface="Arial"/>
                <a:cs typeface="Arial"/>
                <a:sym typeface="Arial"/>
              </a:rPr>
              <a:t> May, Austin, TX</a:t>
            </a:r>
            <a:endParaRPr/>
          </a:p>
          <a:p>
            <a:pPr marL="0" marR="0" lvl="0" indent="0" algn="l" rtl="0">
              <a:lnSpc>
                <a:spcPct val="100000"/>
              </a:lnSpc>
              <a:spcBef>
                <a:spcPts val="300"/>
              </a:spcBef>
              <a:spcAft>
                <a:spcPts val="0"/>
              </a:spcAft>
              <a:buClr>
                <a:srgbClr val="FFFFFF"/>
              </a:buClr>
              <a:buSzPts val="1050"/>
              <a:buFont typeface="Arial"/>
              <a:buNone/>
            </a:pPr>
            <a:r>
              <a:rPr lang="en-US" sz="1050" b="1" i="0" u="none" strike="noStrike" cap="none">
                <a:solidFill>
                  <a:srgbClr val="FFFFFF"/>
                </a:solidFill>
                <a:latin typeface="Arial"/>
                <a:ea typeface="Arial"/>
                <a:cs typeface="Arial"/>
                <a:sym typeface="Arial"/>
              </a:rPr>
              <a:t>Lung: </a:t>
            </a:r>
            <a:r>
              <a:rPr lang="en-US" sz="1050" b="0" i="0" u="none" strike="noStrike" cap="none">
                <a:solidFill>
                  <a:srgbClr val="FFFFFF"/>
                </a:solidFill>
                <a:latin typeface="Arial"/>
                <a:ea typeface="Arial"/>
                <a:cs typeface="Arial"/>
                <a:sym typeface="Arial"/>
              </a:rPr>
              <a:t>June, Chicago, IL</a:t>
            </a:r>
            <a:endParaRPr/>
          </a:p>
          <a:p>
            <a:pPr marL="0" marR="0" lvl="0" indent="0" algn="l" rtl="0">
              <a:lnSpc>
                <a:spcPct val="100000"/>
              </a:lnSpc>
              <a:spcBef>
                <a:spcPts val="300"/>
              </a:spcBef>
              <a:spcAft>
                <a:spcPts val="0"/>
              </a:spcAft>
              <a:buClr>
                <a:srgbClr val="FFFFFF"/>
              </a:buClr>
              <a:buSzPts val="1050"/>
              <a:buFont typeface="Arial"/>
              <a:buNone/>
            </a:pPr>
            <a:r>
              <a:rPr lang="en-US" sz="1050" b="1" i="0" u="none" strike="noStrike" cap="none">
                <a:solidFill>
                  <a:srgbClr val="FFFFFF"/>
                </a:solidFill>
                <a:latin typeface="Arial"/>
                <a:ea typeface="Arial"/>
                <a:cs typeface="Arial"/>
                <a:sym typeface="Arial"/>
              </a:rPr>
              <a:t>Gastrointestinal: </a:t>
            </a:r>
            <a:r>
              <a:rPr lang="en-US" sz="1050" b="0" i="0" u="none" strike="noStrike" cap="none">
                <a:solidFill>
                  <a:srgbClr val="FFFFFF"/>
                </a:solidFill>
                <a:latin typeface="Arial"/>
                <a:ea typeface="Arial"/>
                <a:cs typeface="Arial"/>
                <a:sym typeface="Arial"/>
              </a:rPr>
              <a:t>November, Washington, DC</a:t>
            </a:r>
            <a:endParaRPr/>
          </a:p>
          <a:p>
            <a:pPr marL="0" marR="0" lvl="0" indent="0" algn="l" rtl="0">
              <a:lnSpc>
                <a:spcPct val="100000"/>
              </a:lnSpc>
              <a:spcBef>
                <a:spcPts val="300"/>
              </a:spcBef>
              <a:spcAft>
                <a:spcPts val="0"/>
              </a:spcAft>
              <a:buClr>
                <a:srgbClr val="FFFFFF"/>
              </a:buClr>
              <a:buSzPts val="1050"/>
              <a:buFont typeface="Arial"/>
              <a:buNone/>
            </a:pPr>
            <a:r>
              <a:rPr lang="en-US" sz="1050" b="1" i="0" u="none" strike="noStrike" cap="none">
                <a:solidFill>
                  <a:srgbClr val="FFFFFF"/>
                </a:solidFill>
                <a:latin typeface="Arial"/>
                <a:ea typeface="Arial"/>
                <a:cs typeface="Arial"/>
                <a:sym typeface="Arial"/>
              </a:rPr>
              <a:t>Breast: </a:t>
            </a:r>
            <a:r>
              <a:rPr lang="en-US" sz="1050" b="0" i="0" u="none" strike="noStrike" cap="none">
                <a:solidFill>
                  <a:srgbClr val="FFFFFF"/>
                </a:solidFill>
                <a:latin typeface="Arial"/>
                <a:ea typeface="Arial"/>
                <a:cs typeface="Arial"/>
                <a:sym typeface="Arial"/>
              </a:rPr>
              <a:t>December, San Antonio, TX</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NOVA</a:t>
            </a:r>
          </a:p>
        </p:txBody>
      </p:sp>
      <p:sp>
        <p:nvSpPr>
          <p:cNvPr id="11" name="TextBox 10">
            <a:extLst>
              <a:ext uri="{FF2B5EF4-FFF2-40B4-BE49-F238E27FC236}">
                <a16:creationId xmlns:a16="http://schemas.microsoft.com/office/drawing/2014/main" id="{C76AA6D8-9D5E-0194-927E-BC4D20299BC1}"/>
              </a:ext>
            </a:extLst>
          </p:cNvPr>
          <p:cNvSpPr txBox="1"/>
          <p:nvPr/>
        </p:nvSpPr>
        <p:spPr>
          <a:xfrm>
            <a:off x="-60960" y="4126121"/>
            <a:ext cx="4406537" cy="246221"/>
          </a:xfrm>
          <a:prstGeom prst="rect">
            <a:avLst/>
          </a:prstGeom>
          <a:noFill/>
        </p:spPr>
        <p:txBody>
          <a:bodyPr wrap="square" rtlCol="0">
            <a:spAutoFit/>
          </a:bodyPr>
          <a:lstStyle/>
          <a:p>
            <a:r>
              <a:rPr lang="en-US" sz="1000" dirty="0"/>
              <a:t>Slides presented by Dr. </a:t>
            </a:r>
            <a:r>
              <a:rPr lang="en-US" sz="1000" dirty="0" err="1"/>
              <a:t>Matulonis</a:t>
            </a:r>
            <a:r>
              <a:rPr lang="en-US" sz="1000" dirty="0"/>
              <a:t> SGO Annual Meeting 2023.</a:t>
            </a:r>
          </a:p>
        </p:txBody>
      </p:sp>
      <p:pic>
        <p:nvPicPr>
          <p:cNvPr id="3" name="Picture 2" descr="A diagram of cancer">
            <a:extLst>
              <a:ext uri="{FF2B5EF4-FFF2-40B4-BE49-F238E27FC236}">
                <a16:creationId xmlns:a16="http://schemas.microsoft.com/office/drawing/2014/main" id="{9B84827A-BDBD-43DE-6E82-5F66C7CCC0BF}"/>
              </a:ext>
            </a:extLst>
          </p:cNvPr>
          <p:cNvPicPr>
            <a:picLocks noChangeAspect="1"/>
          </p:cNvPicPr>
          <p:nvPr/>
        </p:nvPicPr>
        <p:blipFill>
          <a:blip r:embed="rId3"/>
          <a:stretch>
            <a:fillRect/>
          </a:stretch>
        </p:blipFill>
        <p:spPr>
          <a:xfrm>
            <a:off x="-60960" y="647638"/>
            <a:ext cx="9204960" cy="3327947"/>
          </a:xfrm>
          <a:prstGeom prst="rect">
            <a:avLst/>
          </a:prstGeom>
        </p:spPr>
      </p:pic>
    </p:spTree>
    <p:extLst>
      <p:ext uri="{BB962C8B-B14F-4D97-AF65-F5344CB8AC3E}">
        <p14:creationId xmlns:p14="http://schemas.microsoft.com/office/powerpoint/2010/main" val="5129344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NOVA Overall Survival </a:t>
            </a:r>
          </a:p>
        </p:txBody>
      </p:sp>
      <p:pic>
        <p:nvPicPr>
          <p:cNvPr id="5" name="Picture 4" descr="A graph of hazard ratio and hazard ratio&#10;&#10;Description automatically generated">
            <a:extLst>
              <a:ext uri="{FF2B5EF4-FFF2-40B4-BE49-F238E27FC236}">
                <a16:creationId xmlns:a16="http://schemas.microsoft.com/office/drawing/2014/main" id="{3557645D-0BC8-3ED6-5F93-8F56FC4A92DB}"/>
              </a:ext>
            </a:extLst>
          </p:cNvPr>
          <p:cNvPicPr>
            <a:picLocks noChangeAspect="1"/>
          </p:cNvPicPr>
          <p:nvPr/>
        </p:nvPicPr>
        <p:blipFill>
          <a:blip r:embed="rId3"/>
          <a:stretch>
            <a:fillRect/>
          </a:stretch>
        </p:blipFill>
        <p:spPr>
          <a:xfrm>
            <a:off x="-60960" y="683836"/>
            <a:ext cx="9144000" cy="3688506"/>
          </a:xfrm>
          <a:prstGeom prst="rect">
            <a:avLst/>
          </a:prstGeom>
        </p:spPr>
      </p:pic>
      <p:sp>
        <p:nvSpPr>
          <p:cNvPr id="11" name="TextBox 10">
            <a:extLst>
              <a:ext uri="{FF2B5EF4-FFF2-40B4-BE49-F238E27FC236}">
                <a16:creationId xmlns:a16="http://schemas.microsoft.com/office/drawing/2014/main" id="{C76AA6D8-9D5E-0194-927E-BC4D20299BC1}"/>
              </a:ext>
            </a:extLst>
          </p:cNvPr>
          <p:cNvSpPr txBox="1"/>
          <p:nvPr/>
        </p:nvSpPr>
        <p:spPr>
          <a:xfrm>
            <a:off x="-60960" y="4126121"/>
            <a:ext cx="4406537" cy="246221"/>
          </a:xfrm>
          <a:prstGeom prst="rect">
            <a:avLst/>
          </a:prstGeom>
          <a:noFill/>
        </p:spPr>
        <p:txBody>
          <a:bodyPr wrap="square" rtlCol="0">
            <a:spAutoFit/>
          </a:bodyPr>
          <a:lstStyle/>
          <a:p>
            <a:r>
              <a:rPr lang="en-US" sz="1000" dirty="0"/>
              <a:t>Slides presented by Dr. </a:t>
            </a:r>
            <a:r>
              <a:rPr lang="en-US" sz="1000" dirty="0" err="1"/>
              <a:t>Matulonis</a:t>
            </a:r>
            <a:r>
              <a:rPr lang="en-US" sz="1000" dirty="0"/>
              <a:t> SGO Annual Meeting 2023.</a:t>
            </a:r>
          </a:p>
        </p:txBody>
      </p:sp>
    </p:spTree>
    <p:extLst>
      <p:ext uri="{BB962C8B-B14F-4D97-AF65-F5344CB8AC3E}">
        <p14:creationId xmlns:p14="http://schemas.microsoft.com/office/powerpoint/2010/main" val="11804032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NOVA Overall Survival </a:t>
            </a:r>
          </a:p>
        </p:txBody>
      </p:sp>
      <p:sp>
        <p:nvSpPr>
          <p:cNvPr id="11" name="TextBox 10">
            <a:extLst>
              <a:ext uri="{FF2B5EF4-FFF2-40B4-BE49-F238E27FC236}">
                <a16:creationId xmlns:a16="http://schemas.microsoft.com/office/drawing/2014/main" id="{C76AA6D8-9D5E-0194-927E-BC4D20299BC1}"/>
              </a:ext>
            </a:extLst>
          </p:cNvPr>
          <p:cNvSpPr txBox="1"/>
          <p:nvPr/>
        </p:nvSpPr>
        <p:spPr>
          <a:xfrm>
            <a:off x="-60960" y="4126121"/>
            <a:ext cx="4406537" cy="246221"/>
          </a:xfrm>
          <a:prstGeom prst="rect">
            <a:avLst/>
          </a:prstGeom>
          <a:noFill/>
        </p:spPr>
        <p:txBody>
          <a:bodyPr wrap="square" rtlCol="0">
            <a:spAutoFit/>
          </a:bodyPr>
          <a:lstStyle/>
          <a:p>
            <a:r>
              <a:rPr lang="en-US" sz="1000" dirty="0"/>
              <a:t>Slides presented by Dr. </a:t>
            </a:r>
            <a:r>
              <a:rPr lang="en-US" sz="1000" dirty="0" err="1"/>
              <a:t>Matulonis</a:t>
            </a:r>
            <a:r>
              <a:rPr lang="en-US" sz="1000" dirty="0"/>
              <a:t> SGO Annual Meeting 2023.</a:t>
            </a:r>
          </a:p>
        </p:txBody>
      </p:sp>
      <p:pic>
        <p:nvPicPr>
          <p:cNvPr id="7" name="Picture 6" descr="A diagram of a cancer patient&#10;&#10;Description automatically generated">
            <a:extLst>
              <a:ext uri="{FF2B5EF4-FFF2-40B4-BE49-F238E27FC236}">
                <a16:creationId xmlns:a16="http://schemas.microsoft.com/office/drawing/2014/main" id="{738B54EF-74E7-52A6-B996-5C3F3D3976E4}"/>
              </a:ext>
            </a:extLst>
          </p:cNvPr>
          <p:cNvPicPr>
            <a:picLocks noChangeAspect="1"/>
          </p:cNvPicPr>
          <p:nvPr/>
        </p:nvPicPr>
        <p:blipFill>
          <a:blip r:embed="rId3"/>
          <a:stretch>
            <a:fillRect/>
          </a:stretch>
        </p:blipFill>
        <p:spPr>
          <a:xfrm>
            <a:off x="-60960" y="822325"/>
            <a:ext cx="9144000" cy="3063816"/>
          </a:xfrm>
          <a:prstGeom prst="rect">
            <a:avLst/>
          </a:prstGeom>
        </p:spPr>
      </p:pic>
    </p:spTree>
    <p:extLst>
      <p:ext uri="{BB962C8B-B14F-4D97-AF65-F5344CB8AC3E}">
        <p14:creationId xmlns:p14="http://schemas.microsoft.com/office/powerpoint/2010/main" val="20802640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NOVA</a:t>
            </a:r>
          </a:p>
        </p:txBody>
      </p:sp>
      <p:sp>
        <p:nvSpPr>
          <p:cNvPr id="11" name="TextBox 10">
            <a:extLst>
              <a:ext uri="{FF2B5EF4-FFF2-40B4-BE49-F238E27FC236}">
                <a16:creationId xmlns:a16="http://schemas.microsoft.com/office/drawing/2014/main" id="{C76AA6D8-9D5E-0194-927E-BC4D20299BC1}"/>
              </a:ext>
            </a:extLst>
          </p:cNvPr>
          <p:cNvSpPr txBox="1"/>
          <p:nvPr/>
        </p:nvSpPr>
        <p:spPr>
          <a:xfrm>
            <a:off x="-60960" y="4126121"/>
            <a:ext cx="4406537" cy="246221"/>
          </a:xfrm>
          <a:prstGeom prst="rect">
            <a:avLst/>
          </a:prstGeom>
          <a:noFill/>
        </p:spPr>
        <p:txBody>
          <a:bodyPr wrap="square" rtlCol="0">
            <a:spAutoFit/>
          </a:bodyPr>
          <a:lstStyle/>
          <a:p>
            <a:r>
              <a:rPr lang="en-US" sz="1000" dirty="0"/>
              <a:t>Slides presented by Dr. </a:t>
            </a:r>
            <a:r>
              <a:rPr lang="en-US" sz="1000" dirty="0" err="1"/>
              <a:t>Matulonis</a:t>
            </a:r>
            <a:r>
              <a:rPr lang="en-US" sz="1000" dirty="0"/>
              <a:t> SGO Annual Meeting 2023.</a:t>
            </a:r>
          </a:p>
        </p:txBody>
      </p:sp>
      <p:pic>
        <p:nvPicPr>
          <p:cNvPr id="3" name="Picture 2" descr="A table with numbers and letters&#10;&#10;Description automatically generated">
            <a:extLst>
              <a:ext uri="{FF2B5EF4-FFF2-40B4-BE49-F238E27FC236}">
                <a16:creationId xmlns:a16="http://schemas.microsoft.com/office/drawing/2014/main" id="{99C4E109-1BAA-0774-A6B1-F3CC9040FB58}"/>
              </a:ext>
            </a:extLst>
          </p:cNvPr>
          <p:cNvPicPr>
            <a:picLocks noChangeAspect="1"/>
          </p:cNvPicPr>
          <p:nvPr/>
        </p:nvPicPr>
        <p:blipFill>
          <a:blip r:embed="rId3"/>
          <a:stretch>
            <a:fillRect/>
          </a:stretch>
        </p:blipFill>
        <p:spPr>
          <a:xfrm>
            <a:off x="2015985" y="645151"/>
            <a:ext cx="5112029" cy="3402816"/>
          </a:xfrm>
          <a:prstGeom prst="rect">
            <a:avLst/>
          </a:prstGeom>
        </p:spPr>
      </p:pic>
      <p:sp>
        <p:nvSpPr>
          <p:cNvPr id="5" name="Rectangle 4">
            <a:extLst>
              <a:ext uri="{FF2B5EF4-FFF2-40B4-BE49-F238E27FC236}">
                <a16:creationId xmlns:a16="http://schemas.microsoft.com/office/drawing/2014/main" id="{5D4CFD7D-CDC3-6A15-70EE-8EDF1D55598C}"/>
              </a:ext>
            </a:extLst>
          </p:cNvPr>
          <p:cNvSpPr/>
          <p:nvPr/>
        </p:nvSpPr>
        <p:spPr bwMode="auto">
          <a:xfrm>
            <a:off x="2216989" y="1977514"/>
            <a:ext cx="4735902" cy="336061"/>
          </a:xfrm>
          <a:prstGeom prst="rect">
            <a:avLst/>
          </a:prstGeom>
          <a:noFill/>
          <a:ln w="635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Rectangle 5">
            <a:extLst>
              <a:ext uri="{FF2B5EF4-FFF2-40B4-BE49-F238E27FC236}">
                <a16:creationId xmlns:a16="http://schemas.microsoft.com/office/drawing/2014/main" id="{C10A0FE8-A657-E088-92C4-3AFCC56479D6}"/>
              </a:ext>
            </a:extLst>
          </p:cNvPr>
          <p:cNvSpPr/>
          <p:nvPr/>
        </p:nvSpPr>
        <p:spPr bwMode="auto">
          <a:xfrm>
            <a:off x="2216989" y="2805036"/>
            <a:ext cx="4735902" cy="336061"/>
          </a:xfrm>
          <a:prstGeom prst="rect">
            <a:avLst/>
          </a:prstGeom>
          <a:noFill/>
          <a:ln w="635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2" name="Rectangle 1">
            <a:extLst>
              <a:ext uri="{FF2B5EF4-FFF2-40B4-BE49-F238E27FC236}">
                <a16:creationId xmlns:a16="http://schemas.microsoft.com/office/drawing/2014/main" id="{CADBC106-E15A-67A1-ED6D-1A97B624FC1B}"/>
              </a:ext>
            </a:extLst>
          </p:cNvPr>
          <p:cNvSpPr/>
          <p:nvPr/>
        </p:nvSpPr>
        <p:spPr bwMode="auto">
          <a:xfrm>
            <a:off x="2216989" y="3632558"/>
            <a:ext cx="4735902" cy="336061"/>
          </a:xfrm>
          <a:prstGeom prst="rect">
            <a:avLst/>
          </a:prstGeom>
          <a:noFill/>
          <a:ln w="635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36948753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edical report&#10;&#10;Description automatically generated">
            <a:extLst>
              <a:ext uri="{FF2B5EF4-FFF2-40B4-BE49-F238E27FC236}">
                <a16:creationId xmlns:a16="http://schemas.microsoft.com/office/drawing/2014/main" id="{481226E7-4AFB-8097-DF7A-E1416B641D76}"/>
              </a:ext>
            </a:extLst>
          </p:cNvPr>
          <p:cNvPicPr>
            <a:picLocks noChangeAspect="1"/>
          </p:cNvPicPr>
          <p:nvPr/>
        </p:nvPicPr>
        <p:blipFill>
          <a:blip r:embed="rId3"/>
          <a:stretch>
            <a:fillRect/>
          </a:stretch>
        </p:blipFill>
        <p:spPr>
          <a:xfrm>
            <a:off x="195383" y="67879"/>
            <a:ext cx="6475395" cy="4278018"/>
          </a:xfrm>
          <a:prstGeom prst="rect">
            <a:avLst/>
          </a:prstGeom>
        </p:spPr>
      </p:pic>
      <p:sp>
        <p:nvSpPr>
          <p:cNvPr id="6" name="Title 5">
            <a:extLst>
              <a:ext uri="{FF2B5EF4-FFF2-40B4-BE49-F238E27FC236}">
                <a16:creationId xmlns:a16="http://schemas.microsoft.com/office/drawing/2014/main" id="{D7EF07ED-DD9C-9356-7460-376C5B668E3F}"/>
              </a:ext>
            </a:extLst>
          </p:cNvPr>
          <p:cNvSpPr>
            <a:spLocks noGrp="1"/>
          </p:cNvSpPr>
          <p:nvPr>
            <p:ph type="title"/>
          </p:nvPr>
        </p:nvSpPr>
        <p:spPr>
          <a:xfrm>
            <a:off x="6580554" y="132080"/>
            <a:ext cx="2563446" cy="1006507"/>
          </a:xfrm>
        </p:spPr>
        <p:txBody>
          <a:bodyPr/>
          <a:lstStyle/>
          <a:p>
            <a:r>
              <a:rPr lang="en-US" dirty="0"/>
              <a:t>ARIEL3</a:t>
            </a:r>
          </a:p>
        </p:txBody>
      </p:sp>
      <p:sp>
        <p:nvSpPr>
          <p:cNvPr id="7" name="Rectangle 6">
            <a:extLst>
              <a:ext uri="{FF2B5EF4-FFF2-40B4-BE49-F238E27FC236}">
                <a16:creationId xmlns:a16="http://schemas.microsoft.com/office/drawing/2014/main" id="{38A3EC43-D466-6A1F-059E-2BC17BD4EAD8}"/>
              </a:ext>
            </a:extLst>
          </p:cNvPr>
          <p:cNvSpPr/>
          <p:nvPr/>
        </p:nvSpPr>
        <p:spPr bwMode="auto">
          <a:xfrm>
            <a:off x="4642338" y="883138"/>
            <a:ext cx="1656862" cy="468924"/>
          </a:xfrm>
          <a:prstGeom prst="rect">
            <a:avLst/>
          </a:prstGeom>
          <a:noFill/>
          <a:ln w="635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8" name="Rectangle 7">
            <a:extLst>
              <a:ext uri="{FF2B5EF4-FFF2-40B4-BE49-F238E27FC236}">
                <a16:creationId xmlns:a16="http://schemas.microsoft.com/office/drawing/2014/main" id="{D2B53B84-FE4C-3BFE-A1A8-86A12B8BBDB7}"/>
              </a:ext>
            </a:extLst>
          </p:cNvPr>
          <p:cNvSpPr/>
          <p:nvPr/>
        </p:nvSpPr>
        <p:spPr bwMode="auto">
          <a:xfrm>
            <a:off x="4642338" y="1504462"/>
            <a:ext cx="1656862" cy="468924"/>
          </a:xfrm>
          <a:prstGeom prst="rect">
            <a:avLst/>
          </a:prstGeom>
          <a:noFill/>
          <a:ln w="635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9" name="Rectangle 8">
            <a:extLst>
              <a:ext uri="{FF2B5EF4-FFF2-40B4-BE49-F238E27FC236}">
                <a16:creationId xmlns:a16="http://schemas.microsoft.com/office/drawing/2014/main" id="{8F295A1F-8BDE-B5CF-CF00-AE9B28F61035}"/>
              </a:ext>
            </a:extLst>
          </p:cNvPr>
          <p:cNvSpPr/>
          <p:nvPr/>
        </p:nvSpPr>
        <p:spPr bwMode="auto">
          <a:xfrm>
            <a:off x="4642338" y="2069393"/>
            <a:ext cx="1656862" cy="468924"/>
          </a:xfrm>
          <a:prstGeom prst="rect">
            <a:avLst/>
          </a:prstGeom>
          <a:noFill/>
          <a:ln w="63500" cap="flat" cmpd="sng" algn="ctr">
            <a:solidFill>
              <a:schemeClr val="accent6">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27752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NCCN?</a:t>
            </a:r>
          </a:p>
        </p:txBody>
      </p:sp>
      <p:pic>
        <p:nvPicPr>
          <p:cNvPr id="7" name="Picture 6" descr="A close-up of a text">
            <a:extLst>
              <a:ext uri="{FF2B5EF4-FFF2-40B4-BE49-F238E27FC236}">
                <a16:creationId xmlns:a16="http://schemas.microsoft.com/office/drawing/2014/main" id="{A25302DB-7159-1260-824C-A9BA8D991B62}"/>
              </a:ext>
            </a:extLst>
          </p:cNvPr>
          <p:cNvPicPr>
            <a:picLocks noChangeAspect="1"/>
          </p:cNvPicPr>
          <p:nvPr/>
        </p:nvPicPr>
        <p:blipFill>
          <a:blip r:embed="rId3"/>
          <a:stretch>
            <a:fillRect/>
          </a:stretch>
        </p:blipFill>
        <p:spPr>
          <a:xfrm>
            <a:off x="81408" y="987788"/>
            <a:ext cx="7741552" cy="2175007"/>
          </a:xfrm>
          <a:prstGeom prst="rect">
            <a:avLst/>
          </a:prstGeom>
        </p:spPr>
      </p:pic>
      <p:cxnSp>
        <p:nvCxnSpPr>
          <p:cNvPr id="3" name="Straight Connector 2">
            <a:extLst>
              <a:ext uri="{FF2B5EF4-FFF2-40B4-BE49-F238E27FC236}">
                <a16:creationId xmlns:a16="http://schemas.microsoft.com/office/drawing/2014/main" id="{06573683-444F-9D1A-F572-FDF42225816C}"/>
              </a:ext>
            </a:extLst>
          </p:cNvPr>
          <p:cNvCxnSpPr/>
          <p:nvPr/>
        </p:nvCxnSpPr>
        <p:spPr bwMode="auto">
          <a:xfrm>
            <a:off x="3704492" y="1438031"/>
            <a:ext cx="3008923"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5" name="Straight Connector 4">
            <a:extLst>
              <a:ext uri="{FF2B5EF4-FFF2-40B4-BE49-F238E27FC236}">
                <a16:creationId xmlns:a16="http://schemas.microsoft.com/office/drawing/2014/main" id="{20CF3128-BE16-9B27-BE01-5753FE32FBF1}"/>
              </a:ext>
            </a:extLst>
          </p:cNvPr>
          <p:cNvCxnSpPr>
            <a:cxnSpLocks/>
          </p:cNvCxnSpPr>
          <p:nvPr/>
        </p:nvCxnSpPr>
        <p:spPr bwMode="auto">
          <a:xfrm flipV="1">
            <a:off x="1066800" y="1656862"/>
            <a:ext cx="4106985" cy="3907"/>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9" name="Straight Connector 8">
            <a:extLst>
              <a:ext uri="{FF2B5EF4-FFF2-40B4-BE49-F238E27FC236}">
                <a16:creationId xmlns:a16="http://schemas.microsoft.com/office/drawing/2014/main" id="{04A92CF9-EDF8-F40D-1EF1-643EA15C2A30}"/>
              </a:ext>
            </a:extLst>
          </p:cNvPr>
          <p:cNvCxnSpPr>
            <a:cxnSpLocks/>
          </p:cNvCxnSpPr>
          <p:nvPr/>
        </p:nvCxnSpPr>
        <p:spPr bwMode="auto">
          <a:xfrm>
            <a:off x="1903046" y="1840524"/>
            <a:ext cx="5122985"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7246DD7B-9D19-ADEF-76C1-8325BCAD4FAD}"/>
              </a:ext>
            </a:extLst>
          </p:cNvPr>
          <p:cNvCxnSpPr/>
          <p:nvPr/>
        </p:nvCxnSpPr>
        <p:spPr bwMode="auto">
          <a:xfrm>
            <a:off x="398584" y="2067169"/>
            <a:ext cx="3008923"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2" name="Straight Connector 11">
            <a:extLst>
              <a:ext uri="{FF2B5EF4-FFF2-40B4-BE49-F238E27FC236}">
                <a16:creationId xmlns:a16="http://schemas.microsoft.com/office/drawing/2014/main" id="{41DFA068-00BC-E64C-FB06-A2330D11978C}"/>
              </a:ext>
            </a:extLst>
          </p:cNvPr>
          <p:cNvCxnSpPr/>
          <p:nvPr/>
        </p:nvCxnSpPr>
        <p:spPr bwMode="auto">
          <a:xfrm>
            <a:off x="1395046" y="2504831"/>
            <a:ext cx="3008923"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151475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B769A26-A99B-B863-8E2A-FA08DE43168A}"/>
              </a:ext>
            </a:extLst>
          </p:cNvPr>
          <p:cNvGraphicFramePr>
            <a:graphicFrameLocks noGrp="1"/>
          </p:cNvGraphicFramePr>
          <p:nvPr/>
        </p:nvGraphicFramePr>
        <p:xfrm>
          <a:off x="435429" y="784001"/>
          <a:ext cx="7698376" cy="3039543"/>
        </p:xfrm>
        <a:graphic>
          <a:graphicData uri="http://schemas.openxmlformats.org/drawingml/2006/table">
            <a:tbl>
              <a:tblPr firstRow="1" bandRow="1">
                <a:tableStyleId>{5C22544A-7EE6-4342-B048-85BDC9FD1C3A}</a:tableStyleId>
              </a:tblPr>
              <a:tblGrid>
                <a:gridCol w="1948209">
                  <a:extLst>
                    <a:ext uri="{9D8B030D-6E8A-4147-A177-3AD203B41FA5}">
                      <a16:colId xmlns:a16="http://schemas.microsoft.com/office/drawing/2014/main" val="712442255"/>
                    </a:ext>
                  </a:extLst>
                </a:gridCol>
                <a:gridCol w="1948209">
                  <a:extLst>
                    <a:ext uri="{9D8B030D-6E8A-4147-A177-3AD203B41FA5}">
                      <a16:colId xmlns:a16="http://schemas.microsoft.com/office/drawing/2014/main" val="2849983061"/>
                    </a:ext>
                  </a:extLst>
                </a:gridCol>
                <a:gridCol w="1948209">
                  <a:extLst>
                    <a:ext uri="{9D8B030D-6E8A-4147-A177-3AD203B41FA5}">
                      <a16:colId xmlns:a16="http://schemas.microsoft.com/office/drawing/2014/main" val="2833281916"/>
                    </a:ext>
                  </a:extLst>
                </a:gridCol>
                <a:gridCol w="1853749">
                  <a:extLst>
                    <a:ext uri="{9D8B030D-6E8A-4147-A177-3AD203B41FA5}">
                      <a16:colId xmlns:a16="http://schemas.microsoft.com/office/drawing/2014/main" val="3361114394"/>
                    </a:ext>
                  </a:extLst>
                </a:gridCol>
              </a:tblGrid>
              <a:tr h="479223">
                <a:tc>
                  <a:txBody>
                    <a:bodyPr/>
                    <a:lstStyle/>
                    <a:p>
                      <a:endParaRPr lang="en-US" dirty="0"/>
                    </a:p>
                  </a:txBody>
                  <a:tcPr/>
                </a:tc>
                <a:tc>
                  <a:txBody>
                    <a:bodyPr/>
                    <a:lstStyle/>
                    <a:p>
                      <a:pPr algn="ctr"/>
                      <a:r>
                        <a:rPr lang="en-US" dirty="0"/>
                        <a:t>Olaparib</a:t>
                      </a:r>
                    </a:p>
                  </a:txBody>
                  <a:tcPr/>
                </a:tc>
                <a:tc>
                  <a:txBody>
                    <a:bodyPr/>
                    <a:lstStyle/>
                    <a:p>
                      <a:pPr algn="ctr"/>
                      <a:r>
                        <a:rPr lang="en-US" dirty="0"/>
                        <a:t>Niraparib</a:t>
                      </a:r>
                    </a:p>
                  </a:txBody>
                  <a:tcPr/>
                </a:tc>
                <a:tc>
                  <a:txBody>
                    <a:bodyPr/>
                    <a:lstStyle/>
                    <a:p>
                      <a:pPr algn="ctr"/>
                      <a:r>
                        <a:rPr lang="en-US" dirty="0"/>
                        <a:t>Rucaparib</a:t>
                      </a:r>
                    </a:p>
                  </a:txBody>
                  <a:tcPr/>
                </a:tc>
                <a:extLst>
                  <a:ext uri="{0D108BD9-81ED-4DB2-BD59-A6C34878D82A}">
                    <a16:rowId xmlns:a16="http://schemas.microsoft.com/office/drawing/2014/main" val="2449345362"/>
                  </a:ext>
                </a:extLst>
              </a:tr>
              <a:tr h="521458">
                <a:tc>
                  <a:txBody>
                    <a:bodyPr/>
                    <a:lstStyle/>
                    <a:p>
                      <a:r>
                        <a:rPr lang="en-US" dirty="0"/>
                        <a:t>Germline BRCA maintenance</a:t>
                      </a:r>
                    </a:p>
                  </a:txBody>
                  <a:tcPr/>
                </a:tc>
                <a:tc>
                  <a:txBody>
                    <a:bodyPr/>
                    <a:lstStyle/>
                    <a:p>
                      <a:pPr algn="ctr"/>
                      <a:r>
                        <a:rPr lang="en-US" dirty="0"/>
                        <a:t>Yes</a:t>
                      </a:r>
                    </a:p>
                  </a:txBody>
                  <a:tcPr/>
                </a:tc>
                <a:tc>
                  <a:txBody>
                    <a:bodyPr/>
                    <a:lstStyle/>
                    <a:p>
                      <a:pPr algn="ctr"/>
                      <a:r>
                        <a:rPr lang="en-US" dirty="0"/>
                        <a:t>Yes</a:t>
                      </a:r>
                    </a:p>
                  </a:txBody>
                  <a:tcPr/>
                </a:tc>
                <a:tc>
                  <a:txBody>
                    <a:bodyPr/>
                    <a:lstStyle/>
                    <a:p>
                      <a:pPr algn="ctr"/>
                      <a:r>
                        <a:rPr lang="en-US" dirty="0"/>
                        <a:t>Yes</a:t>
                      </a:r>
                    </a:p>
                  </a:txBody>
                  <a:tcPr/>
                </a:tc>
                <a:extLst>
                  <a:ext uri="{0D108BD9-81ED-4DB2-BD59-A6C34878D82A}">
                    <a16:rowId xmlns:a16="http://schemas.microsoft.com/office/drawing/2014/main" val="3725019676"/>
                  </a:ext>
                </a:extLst>
              </a:tr>
              <a:tr h="542580">
                <a:tc>
                  <a:txBody>
                    <a:bodyPr/>
                    <a:lstStyle/>
                    <a:p>
                      <a:r>
                        <a:rPr lang="en-US" dirty="0"/>
                        <a:t>Somatic BRCA</a:t>
                      </a:r>
                    </a:p>
                    <a:p>
                      <a:r>
                        <a:rPr lang="en-US" dirty="0"/>
                        <a:t>maintenance</a:t>
                      </a:r>
                    </a:p>
                  </a:txBody>
                  <a:tcPr/>
                </a:tc>
                <a:tc>
                  <a:txBody>
                    <a:bodyPr/>
                    <a:lstStyle/>
                    <a:p>
                      <a:pPr algn="ctr"/>
                      <a:r>
                        <a:rPr lang="en-US" dirty="0"/>
                        <a:t>Yes</a:t>
                      </a:r>
                    </a:p>
                  </a:txBody>
                  <a:tcPr/>
                </a:tc>
                <a:tc>
                  <a:txBody>
                    <a:bodyPr/>
                    <a:lstStyle/>
                    <a:p>
                      <a:pPr algn="ctr"/>
                      <a:r>
                        <a:rPr lang="en-US" dirty="0"/>
                        <a:t>No **</a:t>
                      </a:r>
                    </a:p>
                  </a:txBody>
                  <a:tcPr/>
                </a:tc>
                <a:tc>
                  <a:txBody>
                    <a:bodyPr/>
                    <a:lstStyle/>
                    <a:p>
                      <a:pPr algn="ctr"/>
                      <a:r>
                        <a:rPr lang="en-US" dirty="0"/>
                        <a:t>Yes</a:t>
                      </a:r>
                    </a:p>
                  </a:txBody>
                  <a:tcPr/>
                </a:tc>
                <a:extLst>
                  <a:ext uri="{0D108BD9-81ED-4DB2-BD59-A6C34878D82A}">
                    <a16:rowId xmlns:a16="http://schemas.microsoft.com/office/drawing/2014/main" val="3160528412"/>
                  </a:ext>
                </a:extLst>
              </a:tr>
              <a:tr h="542580">
                <a:tc>
                  <a:txBody>
                    <a:bodyPr/>
                    <a:lstStyle/>
                    <a:p>
                      <a:r>
                        <a:rPr lang="en-US" dirty="0"/>
                        <a:t>HRD maintenance</a:t>
                      </a:r>
                    </a:p>
                  </a:txBody>
                  <a:tcPr/>
                </a:tc>
                <a:tc>
                  <a:txBody>
                    <a:bodyPr/>
                    <a:lstStyle/>
                    <a:p>
                      <a:pPr algn="ctr"/>
                      <a:r>
                        <a:rPr lang="en-US" dirty="0"/>
                        <a:t>No</a:t>
                      </a:r>
                    </a:p>
                  </a:txBody>
                  <a:tcPr/>
                </a:tc>
                <a:tc>
                  <a:txBody>
                    <a:bodyPr/>
                    <a:lstStyle/>
                    <a:p>
                      <a:pPr algn="ctr"/>
                      <a:r>
                        <a:rPr lang="en-US" dirty="0"/>
                        <a:t>No **</a:t>
                      </a:r>
                    </a:p>
                  </a:txBody>
                  <a:tcPr/>
                </a:tc>
                <a:tc>
                  <a:txBody>
                    <a:bodyPr/>
                    <a:lstStyle/>
                    <a:p>
                      <a:pPr algn="ctr"/>
                      <a:r>
                        <a:rPr lang="en-US" dirty="0"/>
                        <a:t>No **</a:t>
                      </a:r>
                    </a:p>
                  </a:txBody>
                  <a:tcPr/>
                </a:tc>
                <a:extLst>
                  <a:ext uri="{0D108BD9-81ED-4DB2-BD59-A6C34878D82A}">
                    <a16:rowId xmlns:a16="http://schemas.microsoft.com/office/drawing/2014/main" val="829446388"/>
                  </a:ext>
                </a:extLst>
              </a:tr>
              <a:tr h="542580">
                <a:tc>
                  <a:txBody>
                    <a:bodyPr/>
                    <a:lstStyle/>
                    <a:p>
                      <a:r>
                        <a:rPr lang="en-US" dirty="0"/>
                        <a:t>HRP maintenance</a:t>
                      </a:r>
                    </a:p>
                  </a:txBody>
                  <a:tcPr/>
                </a:tc>
                <a:tc>
                  <a:txBody>
                    <a:bodyPr/>
                    <a:lstStyle/>
                    <a:p>
                      <a:pPr algn="ctr"/>
                      <a:r>
                        <a:rPr lang="en-US" dirty="0"/>
                        <a:t>No</a:t>
                      </a:r>
                    </a:p>
                  </a:txBody>
                  <a:tcPr/>
                </a:tc>
                <a:tc>
                  <a:txBody>
                    <a:bodyPr/>
                    <a:lstStyle/>
                    <a:p>
                      <a:pPr algn="ctr"/>
                      <a:r>
                        <a:rPr lang="en-US" dirty="0"/>
                        <a:t>No **</a:t>
                      </a:r>
                    </a:p>
                  </a:txBody>
                  <a:tcPr/>
                </a:tc>
                <a:tc>
                  <a:txBody>
                    <a:bodyPr/>
                    <a:lstStyle/>
                    <a:p>
                      <a:pPr algn="ctr"/>
                      <a:r>
                        <a:rPr lang="en-US" dirty="0"/>
                        <a:t>No **</a:t>
                      </a:r>
                    </a:p>
                  </a:txBody>
                  <a:tcPr/>
                </a:tc>
                <a:extLst>
                  <a:ext uri="{0D108BD9-81ED-4DB2-BD59-A6C34878D82A}">
                    <a16:rowId xmlns:a16="http://schemas.microsoft.com/office/drawing/2014/main" val="1637137159"/>
                  </a:ext>
                </a:extLst>
              </a:tr>
            </a:tbl>
          </a:graphicData>
        </a:graphic>
      </p:graphicFrame>
      <p:sp>
        <p:nvSpPr>
          <p:cNvPr id="5" name="Title 4">
            <a:extLst>
              <a:ext uri="{FF2B5EF4-FFF2-40B4-BE49-F238E27FC236}">
                <a16:creationId xmlns:a16="http://schemas.microsoft.com/office/drawing/2014/main" id="{E7E6CB7B-0062-69B8-2A4D-CEC55CC000A3}"/>
              </a:ext>
            </a:extLst>
          </p:cNvPr>
          <p:cNvSpPr>
            <a:spLocks noGrp="1"/>
          </p:cNvSpPr>
          <p:nvPr>
            <p:ph type="title"/>
          </p:nvPr>
        </p:nvSpPr>
        <p:spPr/>
        <p:txBody>
          <a:bodyPr/>
          <a:lstStyle/>
          <a:p>
            <a:r>
              <a:rPr lang="en-US" dirty="0"/>
              <a:t>PARP Drug Approvals (Recurrent)</a:t>
            </a:r>
          </a:p>
        </p:txBody>
      </p:sp>
      <p:sp>
        <p:nvSpPr>
          <p:cNvPr id="8" name="TextBox 7">
            <a:extLst>
              <a:ext uri="{FF2B5EF4-FFF2-40B4-BE49-F238E27FC236}">
                <a16:creationId xmlns:a16="http://schemas.microsoft.com/office/drawing/2014/main" id="{B23CA56F-4E9A-469B-78BB-22E372513591}"/>
              </a:ext>
            </a:extLst>
          </p:cNvPr>
          <p:cNvSpPr txBox="1"/>
          <p:nvPr/>
        </p:nvSpPr>
        <p:spPr>
          <a:xfrm>
            <a:off x="-132861" y="4088463"/>
            <a:ext cx="6409189" cy="276999"/>
          </a:xfrm>
          <a:prstGeom prst="rect">
            <a:avLst/>
          </a:prstGeom>
          <a:noFill/>
        </p:spPr>
        <p:txBody>
          <a:bodyPr wrap="square" rtlCol="0">
            <a:spAutoFit/>
          </a:bodyPr>
          <a:lstStyle/>
          <a:p>
            <a:r>
              <a:rPr lang="en-US" sz="1200" dirty="0"/>
              <a:t>** Recent FDA approval withdrawals. </a:t>
            </a:r>
          </a:p>
        </p:txBody>
      </p:sp>
    </p:spTree>
    <p:extLst>
      <p:ext uri="{BB962C8B-B14F-4D97-AF65-F5344CB8AC3E}">
        <p14:creationId xmlns:p14="http://schemas.microsoft.com/office/powerpoint/2010/main" val="28248563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4AA97D-CB3B-AE6B-51F5-A7A516471BD4}"/>
              </a:ext>
            </a:extLst>
          </p:cNvPr>
          <p:cNvSpPr>
            <a:spLocks noGrp="1"/>
          </p:cNvSpPr>
          <p:nvPr>
            <p:ph idx="1"/>
          </p:nvPr>
        </p:nvSpPr>
        <p:spPr/>
        <p:txBody>
          <a:bodyPr/>
          <a:lstStyle/>
          <a:p>
            <a:r>
              <a:rPr lang="en-US" sz="2000" dirty="0">
                <a:solidFill>
                  <a:schemeClr val="accent6">
                    <a:lumMod val="50000"/>
                  </a:schemeClr>
                </a:solidFill>
              </a:rPr>
              <a:t>No overall survival benefit to maintenance PARP in the platinum sensitive recurrent setting regardless of BRCA mutation or homologous recombination deficiency. </a:t>
            </a:r>
          </a:p>
          <a:p>
            <a:endParaRPr lang="en-US" sz="2000" dirty="0">
              <a:solidFill>
                <a:schemeClr val="accent6">
                  <a:lumMod val="50000"/>
                </a:schemeClr>
              </a:solidFill>
            </a:endParaRPr>
          </a:p>
          <a:p>
            <a:r>
              <a:rPr lang="en-US" sz="2000" dirty="0">
                <a:solidFill>
                  <a:schemeClr val="accent6">
                    <a:lumMod val="50000"/>
                  </a:schemeClr>
                </a:solidFill>
              </a:rPr>
              <a:t>Consider </a:t>
            </a:r>
            <a:r>
              <a:rPr lang="en-US" sz="2000" dirty="0" err="1">
                <a:solidFill>
                  <a:schemeClr val="accent6">
                    <a:lumMod val="50000"/>
                  </a:schemeClr>
                </a:solidFill>
              </a:rPr>
              <a:t>longterm</a:t>
            </a:r>
            <a:r>
              <a:rPr lang="en-US" sz="2000" dirty="0">
                <a:solidFill>
                  <a:schemeClr val="accent6">
                    <a:lumMod val="50000"/>
                  </a:schemeClr>
                </a:solidFill>
              </a:rPr>
              <a:t> risk of MDS/AML especially given trend for higher risk in </a:t>
            </a:r>
            <a:r>
              <a:rPr lang="en-US" sz="2000" dirty="0" err="1">
                <a:solidFill>
                  <a:schemeClr val="accent6">
                    <a:lumMod val="50000"/>
                  </a:schemeClr>
                </a:solidFill>
              </a:rPr>
              <a:t>gBRCA</a:t>
            </a:r>
            <a:r>
              <a:rPr lang="en-US" sz="2000" dirty="0">
                <a:solidFill>
                  <a:schemeClr val="accent6">
                    <a:lumMod val="50000"/>
                  </a:schemeClr>
                </a:solidFill>
              </a:rPr>
              <a:t> cohort. </a:t>
            </a:r>
          </a:p>
          <a:p>
            <a:pPr lvl="1"/>
            <a:r>
              <a:rPr lang="en-US" sz="1600" dirty="0">
                <a:solidFill>
                  <a:schemeClr val="accent6">
                    <a:lumMod val="50000"/>
                  </a:schemeClr>
                </a:solidFill>
              </a:rPr>
              <a:t>Consider limited duration of use. </a:t>
            </a:r>
          </a:p>
          <a:p>
            <a:endParaRPr lang="en-US" sz="2000" dirty="0">
              <a:solidFill>
                <a:schemeClr val="accent6">
                  <a:lumMod val="50000"/>
                </a:schemeClr>
              </a:solidFill>
            </a:endParaRPr>
          </a:p>
          <a:p>
            <a:r>
              <a:rPr lang="en-US" sz="2000" dirty="0">
                <a:solidFill>
                  <a:schemeClr val="accent6">
                    <a:lumMod val="50000"/>
                  </a:schemeClr>
                </a:solidFill>
              </a:rPr>
              <a:t>Changes in FDA approval, specifically withdrawals, in last year.</a:t>
            </a:r>
          </a:p>
          <a:p>
            <a:pPr marL="0" indent="0">
              <a:buNone/>
            </a:pPr>
            <a:r>
              <a:rPr lang="en-US" sz="2000" dirty="0">
                <a:solidFill>
                  <a:schemeClr val="accent6">
                    <a:lumMod val="50000"/>
                  </a:schemeClr>
                </a:solidFill>
              </a:rPr>
              <a:t> </a:t>
            </a:r>
          </a:p>
        </p:txBody>
      </p:sp>
      <p:sp>
        <p:nvSpPr>
          <p:cNvPr id="4" name="Title 3"/>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Summary</a:t>
            </a:r>
          </a:p>
        </p:txBody>
      </p:sp>
    </p:spTree>
    <p:extLst>
      <p:ext uri="{BB962C8B-B14F-4D97-AF65-F5344CB8AC3E}">
        <p14:creationId xmlns:p14="http://schemas.microsoft.com/office/powerpoint/2010/main" val="19238037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4AA97D-CB3B-AE6B-51F5-A7A516471BD4}"/>
              </a:ext>
            </a:extLst>
          </p:cNvPr>
          <p:cNvSpPr>
            <a:spLocks noGrp="1"/>
          </p:cNvSpPr>
          <p:nvPr>
            <p:ph idx="1"/>
          </p:nvPr>
        </p:nvSpPr>
        <p:spPr/>
        <p:txBody>
          <a:bodyPr/>
          <a:lstStyle/>
          <a:p>
            <a:r>
              <a:rPr lang="en-US" sz="2000" dirty="0">
                <a:solidFill>
                  <a:schemeClr val="accent6">
                    <a:lumMod val="50000"/>
                  </a:schemeClr>
                </a:solidFill>
              </a:rPr>
              <a:t>Role for maintenance PARP inhibitors in recurrent setting will continue to shift with use of maintenance therapy after </a:t>
            </a:r>
            <a:r>
              <a:rPr lang="en-US" sz="2000">
                <a:solidFill>
                  <a:schemeClr val="accent6">
                    <a:lumMod val="50000"/>
                  </a:schemeClr>
                </a:solidFill>
              </a:rPr>
              <a:t>frontline chemotherapy especially </a:t>
            </a:r>
            <a:r>
              <a:rPr lang="en-US" sz="2000" dirty="0">
                <a:solidFill>
                  <a:schemeClr val="accent6">
                    <a:lumMod val="50000"/>
                  </a:schemeClr>
                </a:solidFill>
              </a:rPr>
              <a:t>for patients with germline and somatic mutations.  </a:t>
            </a:r>
          </a:p>
        </p:txBody>
      </p:sp>
      <p:sp>
        <p:nvSpPr>
          <p:cNvPr id="4" name="Title 3"/>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Summary</a:t>
            </a:r>
          </a:p>
        </p:txBody>
      </p:sp>
    </p:spTree>
    <p:extLst>
      <p:ext uri="{BB962C8B-B14F-4D97-AF65-F5344CB8AC3E}">
        <p14:creationId xmlns:p14="http://schemas.microsoft.com/office/powerpoint/2010/main" val="32645199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4AA97D-CB3B-AE6B-51F5-A7A516471BD4}"/>
              </a:ext>
            </a:extLst>
          </p:cNvPr>
          <p:cNvSpPr>
            <a:spLocks noGrp="1"/>
          </p:cNvSpPr>
          <p:nvPr>
            <p:ph idx="1"/>
          </p:nvPr>
        </p:nvSpPr>
        <p:spPr/>
        <p:txBody>
          <a:bodyPr/>
          <a:lstStyle/>
          <a:p>
            <a:pPr marL="228600" indent="-228600">
              <a:buAutoNum type="arabicPeriod"/>
            </a:pPr>
            <a:r>
              <a:rPr lang="en-US" sz="1200" dirty="0"/>
              <a:t>Ledermann J et al. Olaparib maintenance therapy in platinum-sensitive relapsed ovarian cancer. NEJM 2012; 366: 1382-1392.</a:t>
            </a:r>
          </a:p>
          <a:p>
            <a:pPr marL="228600" indent="-228600">
              <a:buAutoNum type="arabicPeriod"/>
            </a:pPr>
            <a:endParaRPr lang="en-US" sz="1200" dirty="0"/>
          </a:p>
          <a:p>
            <a:pPr marL="228600" indent="-228600">
              <a:buAutoNum type="arabicPeriod"/>
            </a:pPr>
            <a:r>
              <a:rPr lang="en-US" sz="1200" dirty="0"/>
              <a:t>Ledermann J et al. Olaparib maintenance therapy in patients with platinum-sensitive relapsed serous ovarian cancer: a preplanned retrospective analysis of outcome by BRCA status in a randomized phase 2 trial. Lancet Oncol 2014; 15: 852-861.</a:t>
            </a:r>
          </a:p>
          <a:p>
            <a:pPr marL="228600" indent="-228600">
              <a:buAutoNum type="arabicPeriod"/>
            </a:pPr>
            <a:endParaRPr lang="en-US" sz="1200" dirty="0"/>
          </a:p>
          <a:p>
            <a:pPr marL="228600" indent="-228600">
              <a:buAutoNum type="arabicPeriod"/>
            </a:pPr>
            <a:r>
              <a:rPr lang="en-US" sz="1200" dirty="0"/>
              <a:t>Friedlander M et al. Long-term efficacy, tolerability and overall survival in patients with platinum-sensitive, recurrent high-grade serous ovarian cancer treated with maintenance </a:t>
            </a:r>
            <a:r>
              <a:rPr lang="en-US" sz="1200" dirty="0" err="1"/>
              <a:t>olaparib</a:t>
            </a:r>
            <a:r>
              <a:rPr lang="en-US" sz="1200" dirty="0"/>
              <a:t> capsules following response to chemotherapy. Br J Cancer 2018; 119: 1075-1085.</a:t>
            </a:r>
          </a:p>
          <a:p>
            <a:pPr marL="228600" indent="-228600">
              <a:buAutoNum type="arabicPeriod"/>
            </a:pPr>
            <a:endParaRPr lang="en-US" sz="1200" dirty="0"/>
          </a:p>
          <a:p>
            <a:pPr marL="228600" indent="-228600">
              <a:buAutoNum type="arabicPeriod"/>
            </a:pPr>
            <a:r>
              <a:rPr lang="en-US" sz="1200" dirty="0" err="1"/>
              <a:t>Pujade-Lauraine</a:t>
            </a:r>
            <a:r>
              <a:rPr lang="en-US" sz="1200" dirty="0"/>
              <a:t> E et al. Olaparib tablets as maintenance therapy in patients with platinum-sensitive, relapsed ovarian cancer and a BRCA ½ mutation (SOLO2/ENGOT-Ov21): a double-blind, randomized, placebo-controlled, phase 3 trial. Lancet Oncol 2017; 18: 1274-84.</a:t>
            </a:r>
          </a:p>
          <a:p>
            <a:pPr marL="228600" indent="-228600">
              <a:buAutoNum type="arabicPeriod"/>
            </a:pPr>
            <a:endParaRPr lang="en-US" sz="1200" dirty="0"/>
          </a:p>
          <a:p>
            <a:pPr marL="0" indent="0">
              <a:buNone/>
            </a:pPr>
            <a:endParaRPr lang="en-US" sz="1200" dirty="0"/>
          </a:p>
        </p:txBody>
      </p:sp>
      <p:sp>
        <p:nvSpPr>
          <p:cNvPr id="4" name="Title 3"/>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References</a:t>
            </a:r>
          </a:p>
        </p:txBody>
      </p:sp>
    </p:spTree>
    <p:extLst>
      <p:ext uri="{BB962C8B-B14F-4D97-AF65-F5344CB8AC3E}">
        <p14:creationId xmlns:p14="http://schemas.microsoft.com/office/powerpoint/2010/main" val="3960727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9"/>
          <p:cNvSpPr txBox="1">
            <a:spLocks noGrp="1"/>
          </p:cNvSpPr>
          <p:nvPr>
            <p:ph type="body" idx="2"/>
          </p:nvPr>
        </p:nvSpPr>
        <p:spPr>
          <a:xfrm>
            <a:off x="98612" y="1253778"/>
            <a:ext cx="9045387" cy="26476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480"/>
              </a:spcBef>
              <a:spcAft>
                <a:spcPts val="0"/>
              </a:spcAft>
              <a:buClr>
                <a:srgbClr val="002E51"/>
              </a:buClr>
              <a:buSzPts val="2400"/>
              <a:buFont typeface="Arial"/>
              <a:buNone/>
            </a:pPr>
            <a:r>
              <a:rPr lang="en-US" sz="2400" b="1">
                <a:solidFill>
                  <a:srgbClr val="002E51"/>
                </a:solidFill>
              </a:rPr>
              <a:t>Robert DeBernardo, MD </a:t>
            </a:r>
            <a:endParaRPr sz="2400" b="1">
              <a:solidFill>
                <a:srgbClr val="002E51"/>
              </a:solidFill>
            </a:endParaRPr>
          </a:p>
          <a:p>
            <a:pPr marL="0" marR="0" lvl="0" indent="0" algn="ctr" rtl="0">
              <a:lnSpc>
                <a:spcPct val="100000"/>
              </a:lnSpc>
              <a:spcBef>
                <a:spcPts val="480"/>
              </a:spcBef>
              <a:spcAft>
                <a:spcPts val="0"/>
              </a:spcAft>
              <a:buClr>
                <a:srgbClr val="002E51"/>
              </a:buClr>
              <a:buSzPts val="2400"/>
              <a:buFont typeface="Arial"/>
              <a:buNone/>
            </a:pPr>
            <a:r>
              <a:rPr lang="en-US" sz="2400">
                <a:solidFill>
                  <a:srgbClr val="002E51"/>
                </a:solidFill>
              </a:rPr>
              <a:t>Section Head Gynecologic Oncology</a:t>
            </a:r>
            <a:endParaRPr sz="2400">
              <a:solidFill>
                <a:srgbClr val="002E51"/>
              </a:solidFill>
            </a:endParaRPr>
          </a:p>
          <a:p>
            <a:pPr marL="0" marR="0" lvl="0" indent="0" algn="ctr" rtl="0">
              <a:lnSpc>
                <a:spcPct val="100000"/>
              </a:lnSpc>
              <a:spcBef>
                <a:spcPts val="480"/>
              </a:spcBef>
              <a:spcAft>
                <a:spcPts val="0"/>
              </a:spcAft>
              <a:buClr>
                <a:srgbClr val="002E51"/>
              </a:buClr>
              <a:buSzPts val="2400"/>
              <a:buFont typeface="Arial"/>
              <a:buNone/>
            </a:pPr>
            <a:r>
              <a:rPr lang="en-US" sz="2400">
                <a:solidFill>
                  <a:srgbClr val="002E51"/>
                </a:solidFill>
              </a:rPr>
              <a:t>Laura Fogarty Endowed Chair in Uterine Cancer Research</a:t>
            </a:r>
            <a:endParaRPr sz="2400">
              <a:solidFill>
                <a:srgbClr val="002E51"/>
              </a:solidFill>
            </a:endParaRPr>
          </a:p>
          <a:p>
            <a:pPr marL="0" marR="0" lvl="0" indent="0" algn="ctr" rtl="0">
              <a:lnSpc>
                <a:spcPct val="100000"/>
              </a:lnSpc>
              <a:spcBef>
                <a:spcPts val="480"/>
              </a:spcBef>
              <a:spcAft>
                <a:spcPts val="0"/>
              </a:spcAft>
              <a:buClr>
                <a:srgbClr val="002E51"/>
              </a:buClr>
              <a:buSzPts val="2400"/>
              <a:buFont typeface="Arial"/>
              <a:buNone/>
            </a:pPr>
            <a:r>
              <a:rPr lang="en-US" sz="2400">
                <a:solidFill>
                  <a:srgbClr val="002E51"/>
                </a:solidFill>
              </a:rPr>
              <a:t>Director of the Peritoneal Surface Malignancy Program</a:t>
            </a:r>
            <a:endParaRPr sz="2400">
              <a:solidFill>
                <a:srgbClr val="002E51"/>
              </a:solidFill>
            </a:endParaRPr>
          </a:p>
          <a:p>
            <a:pPr marL="0" marR="0" lvl="0" indent="0" algn="ctr" rtl="0">
              <a:lnSpc>
                <a:spcPct val="100000"/>
              </a:lnSpc>
              <a:spcBef>
                <a:spcPts val="480"/>
              </a:spcBef>
              <a:spcAft>
                <a:spcPts val="0"/>
              </a:spcAft>
              <a:buClr>
                <a:srgbClr val="002E51"/>
              </a:buClr>
              <a:buSzPts val="2400"/>
              <a:buFont typeface="Arial"/>
              <a:buNone/>
            </a:pPr>
            <a:r>
              <a:rPr lang="en-US" sz="2400">
                <a:solidFill>
                  <a:srgbClr val="002E51"/>
                </a:solidFill>
              </a:rPr>
              <a:t>Cleveland Clinic </a:t>
            </a:r>
            <a:endParaRPr sz="2400">
              <a:solidFill>
                <a:srgbClr val="002E51"/>
              </a:solidFill>
            </a:endParaRPr>
          </a:p>
          <a:p>
            <a:pPr marL="0" marR="0" lvl="0" indent="0" algn="ctr" rtl="0">
              <a:lnSpc>
                <a:spcPct val="100000"/>
              </a:lnSpc>
              <a:spcBef>
                <a:spcPts val="480"/>
              </a:spcBef>
              <a:spcAft>
                <a:spcPts val="0"/>
              </a:spcAft>
              <a:buClr>
                <a:srgbClr val="002E51"/>
              </a:buClr>
              <a:buSzPts val="2400"/>
              <a:buFont typeface="Arial"/>
              <a:buNone/>
            </a:pPr>
            <a:r>
              <a:rPr lang="en-US" sz="2400">
                <a:solidFill>
                  <a:srgbClr val="002E51"/>
                </a:solidFill>
              </a:rPr>
              <a:t>Cleveland, OH</a:t>
            </a:r>
            <a:endParaRPr sz="2400">
              <a:solidFill>
                <a:srgbClr val="002E51"/>
              </a:solidFill>
            </a:endParaRPr>
          </a:p>
        </p:txBody>
      </p:sp>
      <p:sp>
        <p:nvSpPr>
          <p:cNvPr id="438" name="Google Shape;438;p9"/>
          <p:cNvSpPr txBox="1">
            <a:spLocks noGrp="1"/>
          </p:cNvSpPr>
          <p:nvPr>
            <p:ph type="title"/>
          </p:nvPr>
        </p:nvSpPr>
        <p:spPr>
          <a:xfrm>
            <a:off x="0" y="127465"/>
            <a:ext cx="9144000" cy="69549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Program Chair</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4AA97D-CB3B-AE6B-51F5-A7A516471BD4}"/>
              </a:ext>
            </a:extLst>
          </p:cNvPr>
          <p:cNvSpPr>
            <a:spLocks noGrp="1"/>
          </p:cNvSpPr>
          <p:nvPr>
            <p:ph idx="1"/>
          </p:nvPr>
        </p:nvSpPr>
        <p:spPr/>
        <p:txBody>
          <a:bodyPr/>
          <a:lstStyle/>
          <a:p>
            <a:pPr marL="228600" indent="-228600">
              <a:buAutoNum type="arabicPeriod" startAt="5"/>
            </a:pPr>
            <a:r>
              <a:rPr lang="en-US" sz="1200" dirty="0"/>
              <a:t>Poveda A et al. Olaparib tablets as maintenance therapy in patients with platinum-sensitive relapsed ovarian cancer and a BRCA ½ mutation (SOLO2/ENGOT-Ov21): a final analysis of a double-blind, randomized, placebo-controlled, phase 3 trial. Lancet Oncol 2021; 22: 620-631.</a:t>
            </a:r>
          </a:p>
          <a:p>
            <a:pPr marL="228600" indent="-228600">
              <a:buAutoNum type="arabicPeriod" startAt="5"/>
            </a:pPr>
            <a:endParaRPr lang="en-US" sz="1200" dirty="0"/>
          </a:p>
          <a:p>
            <a:pPr marL="228600" indent="-228600">
              <a:buAutoNum type="arabicPeriod" startAt="5"/>
            </a:pPr>
            <a:r>
              <a:rPr lang="en-US" sz="1200" dirty="0"/>
              <a:t>Mirza MR et al. Niraparib maintenance therapy in platinum-sensitive, recurrent ovarian cancer. NEJM 2016; 375: 2151-2164.</a:t>
            </a:r>
          </a:p>
          <a:p>
            <a:pPr marL="228600" indent="-228600">
              <a:buAutoNum type="arabicPeriod" startAt="5"/>
            </a:pPr>
            <a:endParaRPr lang="en-US" sz="1200" dirty="0"/>
          </a:p>
          <a:p>
            <a:pPr marL="228600" indent="-228600">
              <a:buAutoNum type="arabicPeriod" startAt="5"/>
            </a:pPr>
            <a:r>
              <a:rPr lang="en-US" sz="1200" dirty="0"/>
              <a:t>Del Camp JM et al. Niraparib maintenance therapy in patients with recurrent ovarian cancer after a partial response to the last platinum-based chemotherapy in the ENGOT-OV16/NOVA trial. J Clin Oncol 2019; 37(32): 2968 – 2973.</a:t>
            </a:r>
          </a:p>
          <a:p>
            <a:pPr marL="228600" indent="-228600">
              <a:buAutoNum type="arabicPeriod" startAt="5"/>
            </a:pPr>
            <a:endParaRPr lang="en-US" sz="1200" dirty="0"/>
          </a:p>
          <a:p>
            <a:pPr marL="228600" indent="-228600">
              <a:buAutoNum type="arabicPeriod" startAt="5"/>
            </a:pPr>
            <a:r>
              <a:rPr lang="en-US" sz="1200" dirty="0" err="1"/>
              <a:t>Matulonis</a:t>
            </a:r>
            <a:r>
              <a:rPr lang="en-US" sz="1200" dirty="0"/>
              <a:t> UA. Final overall survival and long-term safety in ENGOT-OV16/NOVA phase 3 trial of niraparib in patients with recurrent ovarian cancer. Society of Gynecologic Oncology Annual Meeting on Women’s Cancer, March 2023, Tampa, Florida.</a:t>
            </a:r>
          </a:p>
          <a:p>
            <a:pPr marL="228600" indent="-228600">
              <a:buAutoNum type="arabicPeriod" startAt="5"/>
            </a:pPr>
            <a:endParaRPr lang="en-US" sz="1200" dirty="0"/>
          </a:p>
          <a:p>
            <a:pPr marL="0" indent="0">
              <a:buNone/>
            </a:pPr>
            <a:r>
              <a:rPr lang="en-US" sz="1050" b="0" i="0" dirty="0">
                <a:solidFill>
                  <a:srgbClr val="333333"/>
                </a:solidFill>
                <a:effectLst/>
                <a:latin typeface="interfaceregular"/>
              </a:rPr>
              <a:t> </a:t>
            </a:r>
            <a:endParaRPr lang="en-US" sz="1200" dirty="0"/>
          </a:p>
          <a:p>
            <a:pPr marL="228600" indent="-228600">
              <a:buAutoNum type="arabicPeriod" startAt="5"/>
            </a:pPr>
            <a:endParaRPr lang="en-US" sz="1200" dirty="0"/>
          </a:p>
          <a:p>
            <a:pPr marL="228600" indent="-228600">
              <a:buAutoNum type="arabicPeriod" startAt="5"/>
            </a:pPr>
            <a:endParaRPr lang="en-US" sz="1200" dirty="0"/>
          </a:p>
          <a:p>
            <a:pPr marL="228600" indent="-228600">
              <a:buAutoNum type="arabicPeriod" startAt="5"/>
            </a:pPr>
            <a:endParaRPr lang="en-US" sz="1200" dirty="0"/>
          </a:p>
          <a:p>
            <a:pPr marL="0" indent="0">
              <a:buNone/>
            </a:pPr>
            <a:endParaRPr lang="en-US" sz="1200" dirty="0"/>
          </a:p>
        </p:txBody>
      </p:sp>
      <p:sp>
        <p:nvSpPr>
          <p:cNvPr id="4" name="Title 3"/>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References</a:t>
            </a:r>
          </a:p>
        </p:txBody>
      </p:sp>
    </p:spTree>
    <p:extLst>
      <p:ext uri="{BB962C8B-B14F-4D97-AF65-F5344CB8AC3E}">
        <p14:creationId xmlns:p14="http://schemas.microsoft.com/office/powerpoint/2010/main" val="5404945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F4AA97D-CB3B-AE6B-51F5-A7A516471BD4}"/>
              </a:ext>
            </a:extLst>
          </p:cNvPr>
          <p:cNvSpPr>
            <a:spLocks noGrp="1"/>
          </p:cNvSpPr>
          <p:nvPr>
            <p:ph idx="1"/>
          </p:nvPr>
        </p:nvSpPr>
        <p:spPr/>
        <p:txBody>
          <a:bodyPr/>
          <a:lstStyle/>
          <a:p>
            <a:pPr marL="0" indent="0">
              <a:buNone/>
            </a:pPr>
            <a:r>
              <a:rPr lang="en-US" sz="1200" dirty="0"/>
              <a:t>9. Coleman R et al. </a:t>
            </a:r>
            <a:r>
              <a:rPr lang="en-US" sz="1200" b="0" i="0" dirty="0">
                <a:solidFill>
                  <a:srgbClr val="333333"/>
                </a:solidFill>
                <a:effectLst/>
              </a:rPr>
              <a:t>Overall survival results from ariel3: a phase 3 </a:t>
            </a:r>
            <a:r>
              <a:rPr lang="en-US" sz="1200" b="0" i="0" dirty="0" err="1">
                <a:solidFill>
                  <a:srgbClr val="333333"/>
                </a:solidFill>
                <a:effectLst/>
              </a:rPr>
              <a:t>randomised</a:t>
            </a:r>
            <a:r>
              <a:rPr lang="en-US" sz="1200" b="0" i="0" dirty="0">
                <a:solidFill>
                  <a:srgbClr val="333333"/>
                </a:solidFill>
                <a:effectLst/>
              </a:rPr>
              <a:t>, double-blind study of rucaparib vs placebo following response to platinum-based chemotherapy for recurrent ovarian carcinoma. ESGO, October 2022, Berlin, Germany. </a:t>
            </a:r>
          </a:p>
          <a:p>
            <a:pPr marL="0" indent="0">
              <a:buNone/>
            </a:pPr>
            <a:endParaRPr lang="en-US" sz="1200" dirty="0"/>
          </a:p>
          <a:p>
            <a:pPr marL="0" indent="0">
              <a:buNone/>
            </a:pPr>
            <a:r>
              <a:rPr lang="en-US" sz="1050" b="0" i="0" dirty="0">
                <a:solidFill>
                  <a:srgbClr val="333333"/>
                </a:solidFill>
                <a:effectLst/>
                <a:latin typeface="interfaceregular"/>
              </a:rPr>
              <a:t> </a:t>
            </a:r>
            <a:endParaRPr lang="en-US" sz="1200" dirty="0"/>
          </a:p>
          <a:p>
            <a:pPr marL="228600" indent="-228600">
              <a:buAutoNum type="arabicPeriod" startAt="5"/>
            </a:pPr>
            <a:endParaRPr lang="en-US" sz="1200" dirty="0"/>
          </a:p>
          <a:p>
            <a:pPr marL="228600" indent="-228600">
              <a:buAutoNum type="arabicPeriod" startAt="5"/>
            </a:pPr>
            <a:endParaRPr lang="en-US" sz="1200" dirty="0"/>
          </a:p>
          <a:p>
            <a:pPr marL="228600" indent="-228600">
              <a:buAutoNum type="arabicPeriod" startAt="5"/>
            </a:pPr>
            <a:endParaRPr lang="en-US" sz="1200" dirty="0"/>
          </a:p>
          <a:p>
            <a:pPr marL="0" indent="0">
              <a:buNone/>
            </a:pPr>
            <a:endParaRPr lang="en-US" sz="1200" dirty="0"/>
          </a:p>
        </p:txBody>
      </p:sp>
      <p:sp>
        <p:nvSpPr>
          <p:cNvPr id="4" name="Title 3"/>
          <p:cNvSpPr>
            <a:spLocks noGrp="1"/>
          </p:cNvSpPr>
          <p:nvPr>
            <p:ph type="title" idx="4294967295"/>
          </p:nvPr>
        </p:nvSpPr>
        <p:spPr>
          <a:xfrm>
            <a:off x="0" y="127000"/>
            <a:ext cx="9144000" cy="695325"/>
          </a:xfrm>
          <a:prstGeom prst="rect">
            <a:avLst/>
          </a:prstGeom>
        </p:spPr>
        <p:txBody>
          <a:bodyPr/>
          <a:lstStyle/>
          <a:p>
            <a:r>
              <a:rPr lang="en-US" b="1" dirty="0">
                <a:solidFill>
                  <a:srgbClr val="002E51"/>
                </a:solidFill>
              </a:rPr>
              <a:t>References</a:t>
            </a:r>
          </a:p>
        </p:txBody>
      </p:sp>
    </p:spTree>
    <p:extLst>
      <p:ext uri="{BB962C8B-B14F-4D97-AF65-F5344CB8AC3E}">
        <p14:creationId xmlns:p14="http://schemas.microsoft.com/office/powerpoint/2010/main" val="23141903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EA802091-5A89-1059-974A-940E5500919C}"/>
              </a:ext>
            </a:extLst>
          </p:cNvPr>
          <p:cNvSpPr txBox="1">
            <a:spLocks/>
          </p:cNvSpPr>
          <p:nvPr/>
        </p:nvSpPr>
        <p:spPr>
          <a:xfrm>
            <a:off x="0" y="127000"/>
            <a:ext cx="9144000" cy="4178993"/>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endParaRPr lang="en-US" b="1" kern="0" dirty="0">
              <a:solidFill>
                <a:srgbClr val="002E51"/>
              </a:solidFill>
            </a:endParaRPr>
          </a:p>
          <a:p>
            <a:endParaRPr lang="en-US" b="1" kern="0" dirty="0">
              <a:solidFill>
                <a:srgbClr val="002E51"/>
              </a:solidFill>
            </a:endParaRPr>
          </a:p>
          <a:p>
            <a:r>
              <a:rPr lang="en-US" b="1" kern="0" dirty="0">
                <a:solidFill>
                  <a:srgbClr val="002E51"/>
                </a:solidFill>
              </a:rPr>
              <a:t>Thank You</a:t>
            </a:r>
          </a:p>
        </p:txBody>
      </p:sp>
    </p:spTree>
    <p:extLst>
      <p:ext uri="{BB962C8B-B14F-4D97-AF65-F5344CB8AC3E}">
        <p14:creationId xmlns:p14="http://schemas.microsoft.com/office/powerpoint/2010/main" val="41373067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661F0C6-188E-94BA-269D-24C866E23D00}"/>
              </a:ext>
            </a:extLst>
          </p:cNvPr>
          <p:cNvPicPr>
            <a:picLocks noChangeAspect="1"/>
          </p:cNvPicPr>
          <p:nvPr/>
        </p:nvPicPr>
        <p:blipFill>
          <a:blip r:embed="rId6"/>
          <a:stretch>
            <a:fillRect/>
          </a:stretch>
        </p:blipFill>
        <p:spPr>
          <a:xfrm>
            <a:off x="-1" y="-12701"/>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7"/>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8"/>
          <a:stretch>
            <a:fillRect/>
          </a:stretch>
        </p:blipFill>
        <p:spPr>
          <a:xfrm>
            <a:off x="-1276" y="0"/>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9"/>
          <a:stretch>
            <a:fillRect/>
          </a:stretch>
        </p:blipFill>
        <p:spPr>
          <a:xfrm>
            <a:off x="7037" y="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10"/>
          <a:stretch>
            <a:fillRect/>
          </a:stretch>
        </p:blipFill>
        <p:spPr>
          <a:xfrm>
            <a:off x="14075" y="12699"/>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11"/>
          <a:stretch>
            <a:fillRect/>
          </a:stretch>
        </p:blipFill>
        <p:spPr>
          <a:xfrm>
            <a:off x="7037" y="91440"/>
            <a:ext cx="9129925" cy="514826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72B"/>
                </a:solidFill>
                <a:effectLst/>
                <a:latin typeface="CorporateA" pitchFamily="2" charset="77"/>
              </a:rPr>
              <a:t>GYNECOLOGIC CANCERS</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Tuesday, October 17, 2023</a:t>
            </a:r>
          </a:p>
        </p:txBody>
      </p:sp>
      <p:pic>
        <p:nvPicPr>
          <p:cNvPr id="6" name="Picture 5" descr="A black text on a white background&#10;&#10;Description automatically generated">
            <a:extLst>
              <a:ext uri="{FF2B5EF4-FFF2-40B4-BE49-F238E27FC236}">
                <a16:creationId xmlns:a16="http://schemas.microsoft.com/office/drawing/2014/main" id="{1B85B71B-6B29-C61A-CA4B-E49E2704CFCE}"/>
              </a:ext>
            </a:extLst>
          </p:cNvPr>
          <p:cNvPicPr>
            <a:picLocks noChangeAspect="1"/>
          </p:cNvPicPr>
          <p:nvPr/>
        </p:nvPicPr>
        <p:blipFill>
          <a:blip r:embed="rId12"/>
          <a:stretch>
            <a:fillRect/>
          </a:stretch>
        </p:blipFill>
        <p:spPr>
          <a:xfrm>
            <a:off x="6919100" y="4525896"/>
            <a:ext cx="1860832" cy="288429"/>
          </a:xfrm>
          <a:prstGeom prst="rect">
            <a:avLst/>
          </a:prstGeom>
        </p:spPr>
      </p:pic>
    </p:spTree>
    <p:extLst>
      <p:ext uri="{BB962C8B-B14F-4D97-AF65-F5344CB8AC3E}">
        <p14:creationId xmlns:p14="http://schemas.microsoft.com/office/powerpoint/2010/main" val="1455119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712" y="1603490"/>
            <a:ext cx="6400800" cy="3031239"/>
          </a:xfrm>
        </p:spPr>
        <p:txBody>
          <a:bodyPr/>
          <a:lstStyle/>
          <a:p>
            <a:r>
              <a:rPr lang="en-US" sz="2000" b="1" dirty="0">
                <a:solidFill>
                  <a:srgbClr val="002E51"/>
                </a:solidFill>
              </a:rPr>
              <a:t>Robert </a:t>
            </a:r>
            <a:r>
              <a:rPr lang="en-US" sz="2000" b="1" dirty="0" err="1">
                <a:solidFill>
                  <a:srgbClr val="002E51"/>
                </a:solidFill>
              </a:rPr>
              <a:t>DeBernardo</a:t>
            </a:r>
            <a:r>
              <a:rPr lang="en-US" sz="2000" b="1" dirty="0">
                <a:solidFill>
                  <a:srgbClr val="002E51"/>
                </a:solidFill>
              </a:rPr>
              <a:t>, MD</a:t>
            </a:r>
          </a:p>
          <a:p>
            <a:r>
              <a:rPr lang="en-US" sz="1800" dirty="0">
                <a:solidFill>
                  <a:srgbClr val="002E51"/>
                </a:solidFill>
              </a:rPr>
              <a:t>Section Head, Gyn Oncology</a:t>
            </a:r>
          </a:p>
          <a:p>
            <a:r>
              <a:rPr lang="en-US" sz="1800" dirty="0">
                <a:solidFill>
                  <a:srgbClr val="002E51"/>
                </a:solidFill>
              </a:rPr>
              <a:t>Director of Peritoneal Surface Malignancies</a:t>
            </a:r>
          </a:p>
          <a:p>
            <a:r>
              <a:rPr lang="en-US" sz="1800" dirty="0">
                <a:solidFill>
                  <a:srgbClr val="002E51"/>
                </a:solidFill>
              </a:rPr>
              <a:t>Laura J Fogarty Endowed Chair in Uterine Cancer Research</a:t>
            </a:r>
          </a:p>
          <a:p>
            <a:r>
              <a:rPr lang="en-US" sz="1800" dirty="0">
                <a:solidFill>
                  <a:srgbClr val="002E51"/>
                </a:solidFill>
              </a:rPr>
              <a:t>Cleveland Clinic</a:t>
            </a:r>
          </a:p>
          <a:p>
            <a:r>
              <a:rPr lang="en-US" sz="1800" dirty="0">
                <a:solidFill>
                  <a:srgbClr val="002E51"/>
                </a:solidFill>
              </a:rPr>
              <a:t>Cleveland, Ohio</a:t>
            </a:r>
          </a:p>
        </p:txBody>
      </p:sp>
      <p:sp>
        <p:nvSpPr>
          <p:cNvPr id="4" name="Title 3"/>
          <p:cNvSpPr>
            <a:spLocks noGrp="1"/>
          </p:cNvSpPr>
          <p:nvPr>
            <p:ph type="title"/>
          </p:nvPr>
        </p:nvSpPr>
        <p:spPr>
          <a:xfrm>
            <a:off x="0" y="127465"/>
            <a:ext cx="9144000" cy="786936"/>
          </a:xfrm>
        </p:spPr>
        <p:txBody>
          <a:bodyPr lIns="91440" tIns="45720" rIns="91440" bIns="45720" anchor="t"/>
          <a:lstStyle/>
          <a:p>
            <a:r>
              <a:rPr lang="en-US" b="1" dirty="0">
                <a:solidFill>
                  <a:srgbClr val="002E51"/>
                </a:solidFill>
              </a:rPr>
              <a:t>Ovarian Cancer – State of the Science</a:t>
            </a:r>
          </a:p>
        </p:txBody>
      </p:sp>
    </p:spTree>
    <p:extLst>
      <p:ext uri="{BB962C8B-B14F-4D97-AF65-F5344CB8AC3E}">
        <p14:creationId xmlns:p14="http://schemas.microsoft.com/office/powerpoint/2010/main" val="34312616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1D9E0C-C8B2-3CCC-43A1-90ECC81C2C01}"/>
              </a:ext>
            </a:extLst>
          </p:cNvPr>
          <p:cNvSpPr>
            <a:spLocks noGrp="1"/>
          </p:cNvSpPr>
          <p:nvPr>
            <p:ph sz="half" idx="1"/>
          </p:nvPr>
        </p:nvSpPr>
        <p:spPr>
          <a:xfrm>
            <a:off x="868201" y="1117600"/>
            <a:ext cx="3810000" cy="2936240"/>
          </a:xfrm>
        </p:spPr>
        <p:txBody>
          <a:bodyPr/>
          <a:lstStyle/>
          <a:p>
            <a:pPr>
              <a:buFont typeface="Arial"/>
              <a:buChar char="•"/>
            </a:pPr>
            <a:r>
              <a:rPr lang="en-US" sz="1400" dirty="0"/>
              <a:t>58y/o dx wT1 BN1M0 infiltrating ductal ca ER/PR positive, HER-2 negative. Primary being at least 8 mm in size with 3/7 (+) nodes </a:t>
            </a:r>
            <a:endParaRPr lang="en-US"/>
          </a:p>
          <a:p>
            <a:r>
              <a:rPr lang="en-US" sz="1400" dirty="0"/>
              <a:t>Received 1st cycle of Adria/Cytoxan - new </a:t>
            </a:r>
            <a:r>
              <a:rPr lang="en-US" sz="1400" err="1"/>
              <a:t>sx</a:t>
            </a:r>
            <a:endParaRPr lang="en-US" sz="1400"/>
          </a:p>
          <a:p>
            <a:pPr>
              <a:buFont typeface="Arial"/>
              <a:buChar char="•"/>
            </a:pPr>
            <a:r>
              <a:rPr lang="en-US" sz="1400" dirty="0"/>
              <a:t>Diagnostic laparoscopy – carcinomatosis, path: high grade serous, PAX8, WT1 (+)</a:t>
            </a:r>
          </a:p>
          <a:p>
            <a:r>
              <a:rPr lang="en-US" sz="1400" dirty="0"/>
              <a:t>PMH/</a:t>
            </a:r>
            <a:r>
              <a:rPr lang="en-US" sz="1400" err="1"/>
              <a:t>PSxH</a:t>
            </a:r>
            <a:endParaRPr lang="en-US" sz="1400"/>
          </a:p>
          <a:p>
            <a:r>
              <a:rPr lang="en-US" sz="1400" dirty="0"/>
              <a:t>CT Scan, CA 125 &gt;1300</a:t>
            </a:r>
          </a:p>
          <a:p>
            <a:r>
              <a:rPr lang="en-US" sz="1400" dirty="0"/>
              <a:t>Options, how do we approach this patient?</a:t>
            </a:r>
          </a:p>
          <a:p>
            <a:pPr marL="457200" lvl="1" indent="0">
              <a:buNone/>
            </a:pPr>
            <a:endParaRPr lang="en-US" sz="900" dirty="0">
              <a:cs typeface="Arial"/>
            </a:endParaRPr>
          </a:p>
          <a:p>
            <a:pPr lvl="1"/>
            <a:endParaRPr lang="en-US" sz="900" dirty="0">
              <a:cs typeface="Arial"/>
            </a:endParaRPr>
          </a:p>
        </p:txBody>
      </p:sp>
      <p:pic>
        <p:nvPicPr>
          <p:cNvPr id="5" name="Content Placeholder 4" descr="A x-ray of a person&amp;#39;s body&#10;&#10;Description automatically generated">
            <a:extLst>
              <a:ext uri="{FF2B5EF4-FFF2-40B4-BE49-F238E27FC236}">
                <a16:creationId xmlns:a16="http://schemas.microsoft.com/office/drawing/2014/main" id="{BEE1497E-6716-BCDE-ADF3-5E11E21C7B8B}"/>
              </a:ext>
            </a:extLst>
          </p:cNvPr>
          <p:cNvPicPr>
            <a:picLocks noGrp="1" noChangeAspect="1"/>
          </p:cNvPicPr>
          <p:nvPr>
            <p:ph sz="half" idx="2"/>
          </p:nvPr>
        </p:nvPicPr>
        <p:blipFill>
          <a:blip r:embed="rId2"/>
          <a:stretch>
            <a:fillRect/>
          </a:stretch>
        </p:blipFill>
        <p:spPr>
          <a:xfrm>
            <a:off x="4878792" y="1115625"/>
            <a:ext cx="3216114" cy="2414193"/>
          </a:xfrm>
        </p:spPr>
      </p:pic>
      <p:sp>
        <p:nvSpPr>
          <p:cNvPr id="4" name="Title 3">
            <a:extLst>
              <a:ext uri="{FF2B5EF4-FFF2-40B4-BE49-F238E27FC236}">
                <a16:creationId xmlns:a16="http://schemas.microsoft.com/office/drawing/2014/main" id="{8220BE8F-36E0-AAA7-544C-899AAB179410}"/>
              </a:ext>
            </a:extLst>
          </p:cNvPr>
          <p:cNvSpPr>
            <a:spLocks noGrp="1"/>
          </p:cNvSpPr>
          <p:nvPr>
            <p:ph type="title"/>
          </p:nvPr>
        </p:nvSpPr>
        <p:spPr/>
        <p:txBody>
          <a:bodyPr lIns="91440" tIns="45720" rIns="91440" bIns="45720" anchor="t"/>
          <a:lstStyle/>
          <a:p>
            <a:r>
              <a:rPr lang="en-US" dirty="0"/>
              <a:t>Case presentation: MLP</a:t>
            </a:r>
          </a:p>
        </p:txBody>
      </p:sp>
    </p:spTree>
    <p:extLst>
      <p:ext uri="{BB962C8B-B14F-4D97-AF65-F5344CB8AC3E}">
        <p14:creationId xmlns:p14="http://schemas.microsoft.com/office/powerpoint/2010/main" val="390183813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7B6387-7148-B360-2209-FBFE7200D2CE}"/>
              </a:ext>
            </a:extLst>
          </p:cNvPr>
          <p:cNvSpPr>
            <a:spLocks noGrp="1"/>
          </p:cNvSpPr>
          <p:nvPr>
            <p:ph sz="half" idx="1"/>
          </p:nvPr>
        </p:nvSpPr>
        <p:spPr/>
        <p:txBody>
          <a:bodyPr/>
          <a:lstStyle/>
          <a:p>
            <a:pPr marL="0" indent="0">
              <a:buNone/>
            </a:pPr>
            <a:r>
              <a:rPr lang="en-US" sz="1800" b="1" dirty="0"/>
              <a:t>Path CCF review:</a:t>
            </a:r>
            <a:endParaRPr lang="en-US" b="1" dirty="0"/>
          </a:p>
          <a:p>
            <a:pPr marL="0" indent="0">
              <a:buNone/>
            </a:pPr>
            <a:r>
              <a:rPr lang="en-US" sz="1600" dirty="0"/>
              <a:t>Breast mass, axillary nodes – serous adenocarcinoma, c/w Mullerian origin</a:t>
            </a:r>
          </a:p>
          <a:p>
            <a:pPr marL="0" indent="0">
              <a:buNone/>
            </a:pPr>
            <a:r>
              <a:rPr lang="en-US" sz="1800" b="1" dirty="0"/>
              <a:t>Does this change management?</a:t>
            </a:r>
          </a:p>
          <a:p>
            <a:pPr marL="0" indent="0">
              <a:buNone/>
            </a:pPr>
            <a:endParaRPr lang="en-US" sz="1600" dirty="0"/>
          </a:p>
        </p:txBody>
      </p:sp>
      <p:sp>
        <p:nvSpPr>
          <p:cNvPr id="3" name="Content Placeholder 2">
            <a:extLst>
              <a:ext uri="{FF2B5EF4-FFF2-40B4-BE49-F238E27FC236}">
                <a16:creationId xmlns:a16="http://schemas.microsoft.com/office/drawing/2014/main" id="{73EA3E98-2A04-8FED-D8A4-108A92757B03}"/>
              </a:ext>
            </a:extLst>
          </p:cNvPr>
          <p:cNvSpPr>
            <a:spLocks noGrp="1"/>
          </p:cNvSpPr>
          <p:nvPr>
            <p:ph sz="half" idx="2"/>
          </p:nvPr>
        </p:nvSpPr>
        <p:spPr/>
        <p:txBody>
          <a:bodyPr/>
          <a:lstStyle/>
          <a:p>
            <a:r>
              <a:rPr lang="en-US" sz="1100" b="1" dirty="0"/>
              <a:t>FINAL DIAGNOSIS</a:t>
            </a:r>
            <a:r>
              <a:rPr lang="en-US" sz="1100" dirty="0"/>
              <a:t> 1. </a:t>
            </a:r>
            <a:r>
              <a:rPr lang="en-US" sz="1100" err="1"/>
              <a:t>Omentum</a:t>
            </a:r>
            <a:r>
              <a:rPr lang="en-US" sz="1100" dirty="0"/>
              <a:t>, resection, Transverse colon, Falciform ligament, excision,. Right gutter mass, Spleen involving splenic capsule and </a:t>
            </a:r>
            <a:r>
              <a:rPr lang="en-US" sz="1100" err="1"/>
              <a:t>perisplenic</a:t>
            </a:r>
            <a:r>
              <a:rPr lang="en-US" sz="1100" dirty="0"/>
              <a:t> soft tissue, Rectosigmoid, bilateral ovaries and fallopian tubes and </a:t>
            </a:r>
            <a:r>
              <a:rPr lang="en-US" sz="1100" err="1"/>
              <a:t>pericolonic</a:t>
            </a:r>
            <a:r>
              <a:rPr lang="en-US" sz="1100" dirty="0"/>
              <a:t> soft tissue, Small bowel tumor, Abdominal wall port site, excision  - Metastatic high-grade serous adenocarcinoma </a:t>
            </a:r>
          </a:p>
          <a:p>
            <a:r>
              <a:rPr lang="en-US" sz="1200" b="1" dirty="0"/>
              <a:t>Chemotherapy approaches?</a:t>
            </a:r>
          </a:p>
          <a:p>
            <a:pPr marL="0" indent="0">
              <a:buNone/>
            </a:pPr>
            <a:r>
              <a:rPr lang="en-US" sz="1800" b="1" dirty="0"/>
              <a:t>Enters Remission</a:t>
            </a:r>
          </a:p>
          <a:p>
            <a:pPr>
              <a:buFont typeface="Arial"/>
              <a:buChar char="•"/>
            </a:pPr>
            <a:r>
              <a:rPr lang="en-US" sz="1600" dirty="0"/>
              <a:t>Genetic testing</a:t>
            </a:r>
          </a:p>
          <a:p>
            <a:pPr>
              <a:buFont typeface="Arial"/>
              <a:buChar char="•"/>
            </a:pPr>
            <a:r>
              <a:rPr lang="en-US" sz="1600" dirty="0"/>
              <a:t>Maintenance therapy options</a:t>
            </a:r>
          </a:p>
          <a:p>
            <a:pPr>
              <a:buFont typeface="Arial"/>
              <a:buChar char="•"/>
            </a:pPr>
            <a:r>
              <a:rPr lang="en-US" sz="1600" dirty="0"/>
              <a:t>Other considerations?</a:t>
            </a:r>
          </a:p>
        </p:txBody>
      </p:sp>
      <p:sp>
        <p:nvSpPr>
          <p:cNvPr id="4" name="Title 3">
            <a:extLst>
              <a:ext uri="{FF2B5EF4-FFF2-40B4-BE49-F238E27FC236}">
                <a16:creationId xmlns:a16="http://schemas.microsoft.com/office/drawing/2014/main" id="{4E6630B5-6DDF-003A-9C79-D4F1086FB85D}"/>
              </a:ext>
            </a:extLst>
          </p:cNvPr>
          <p:cNvSpPr>
            <a:spLocks noGrp="1"/>
          </p:cNvSpPr>
          <p:nvPr>
            <p:ph type="title"/>
          </p:nvPr>
        </p:nvSpPr>
        <p:spPr/>
        <p:txBody>
          <a:bodyPr lIns="91440" tIns="45720" rIns="91440" bIns="45720" anchor="t"/>
          <a:lstStyle/>
          <a:p>
            <a:r>
              <a:rPr lang="en-US" dirty="0"/>
              <a:t>Case Presentation MLP</a:t>
            </a:r>
          </a:p>
        </p:txBody>
      </p:sp>
    </p:spTree>
    <p:extLst>
      <p:ext uri="{BB962C8B-B14F-4D97-AF65-F5344CB8AC3E}">
        <p14:creationId xmlns:p14="http://schemas.microsoft.com/office/powerpoint/2010/main" val="366704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722E8-5C26-1C80-54C4-5FDFC0C49D91}"/>
              </a:ext>
            </a:extLst>
          </p:cNvPr>
          <p:cNvSpPr>
            <a:spLocks noGrp="1"/>
          </p:cNvSpPr>
          <p:nvPr>
            <p:ph sz="half" idx="1"/>
          </p:nvPr>
        </p:nvSpPr>
        <p:spPr/>
        <p:txBody>
          <a:bodyPr/>
          <a:lstStyle/>
          <a:p>
            <a:pPr marL="0" indent="0">
              <a:buNone/>
            </a:pPr>
            <a:r>
              <a:rPr lang="en-US" sz="2000" b="1" dirty="0"/>
              <a:t>NED 2 </a:t>
            </a:r>
            <a:r>
              <a:rPr lang="en-US" sz="2000" b="1" dirty="0" err="1"/>
              <a:t>yrs</a:t>
            </a:r>
            <a:r>
              <a:rPr lang="en-US" sz="2000" b="1" dirty="0"/>
              <a:t>, increasing CA 125</a:t>
            </a:r>
            <a:endParaRPr lang="en-US" dirty="0"/>
          </a:p>
          <a:p>
            <a:r>
              <a:rPr lang="en-US" sz="2000" dirty="0"/>
              <a:t>CT C/A/P normal</a:t>
            </a:r>
          </a:p>
          <a:p>
            <a:r>
              <a:rPr lang="en-US" sz="2000" dirty="0"/>
              <a:t>Next moves?</a:t>
            </a:r>
          </a:p>
        </p:txBody>
      </p:sp>
      <p:sp>
        <p:nvSpPr>
          <p:cNvPr id="3" name="Content Placeholder 2">
            <a:extLst>
              <a:ext uri="{FF2B5EF4-FFF2-40B4-BE49-F238E27FC236}">
                <a16:creationId xmlns:a16="http://schemas.microsoft.com/office/drawing/2014/main" id="{041F550A-DBEE-100A-56C4-7936A5D44738}"/>
              </a:ext>
            </a:extLst>
          </p:cNvPr>
          <p:cNvSpPr>
            <a:spLocks noGrp="1"/>
          </p:cNvSpPr>
          <p:nvPr>
            <p:ph sz="half" idx="2"/>
          </p:nvPr>
        </p:nvSpPr>
        <p:spPr/>
        <p:txBody>
          <a:bodyPr/>
          <a:lstStyle/>
          <a:p>
            <a:pPr marL="0" indent="0">
              <a:buNone/>
            </a:pPr>
            <a:r>
              <a:rPr lang="en-US" sz="2000" b="1" dirty="0"/>
              <a:t>PET imaging</a:t>
            </a:r>
          </a:p>
          <a:p>
            <a:pPr>
              <a:buFont typeface="Arial"/>
              <a:buChar char="•"/>
            </a:pPr>
            <a:r>
              <a:rPr lang="en-US" sz="1400" dirty="0"/>
              <a:t>FDG AVID LEFT POSTERIOR MEDIASTINAL NODE, CONCERNING FOR METASTASIS. NO ADDITIONAL ADENOPATHY OR METASTASIS ELSEWHERE IN THE ABDOMEN AND PELVIS</a:t>
            </a:r>
          </a:p>
          <a:p>
            <a:pPr marL="0" indent="0">
              <a:buNone/>
            </a:pPr>
            <a:r>
              <a:rPr lang="en-US" sz="1800" dirty="0"/>
              <a:t>Treatment approaches?</a:t>
            </a:r>
          </a:p>
          <a:p>
            <a:pPr>
              <a:buFont typeface="Arial"/>
              <a:buChar char="•"/>
            </a:pPr>
            <a:r>
              <a:rPr lang="en-US" sz="1600" dirty="0"/>
              <a:t>Chemotherapy</a:t>
            </a:r>
          </a:p>
          <a:p>
            <a:pPr>
              <a:buFont typeface="Arial"/>
              <a:buChar char="•"/>
            </a:pPr>
            <a:r>
              <a:rPr lang="en-US" sz="1600" dirty="0"/>
              <a:t>Surgical </a:t>
            </a:r>
          </a:p>
          <a:p>
            <a:pPr>
              <a:buFont typeface="Arial"/>
              <a:buChar char="•"/>
            </a:pPr>
            <a:r>
              <a:rPr lang="en-US" sz="1600" dirty="0"/>
              <a:t>Radiation therapy</a:t>
            </a:r>
          </a:p>
        </p:txBody>
      </p:sp>
      <p:sp>
        <p:nvSpPr>
          <p:cNvPr id="4" name="Title 3">
            <a:extLst>
              <a:ext uri="{FF2B5EF4-FFF2-40B4-BE49-F238E27FC236}">
                <a16:creationId xmlns:a16="http://schemas.microsoft.com/office/drawing/2014/main" id="{4C2906E2-18FD-4471-0A10-49E08DD6BB25}"/>
              </a:ext>
            </a:extLst>
          </p:cNvPr>
          <p:cNvSpPr>
            <a:spLocks noGrp="1"/>
          </p:cNvSpPr>
          <p:nvPr>
            <p:ph type="title"/>
          </p:nvPr>
        </p:nvSpPr>
        <p:spPr/>
        <p:txBody>
          <a:bodyPr lIns="91440" tIns="45720" rIns="91440" bIns="45720" anchor="t"/>
          <a:lstStyle/>
          <a:p>
            <a:r>
              <a:rPr lang="en-US" dirty="0"/>
              <a:t>Case Presentation MLP</a:t>
            </a:r>
          </a:p>
        </p:txBody>
      </p:sp>
      <p:pic>
        <p:nvPicPr>
          <p:cNvPr id="5" name="Picture 4" descr="A close up of a scan&#10;&#10;Description automatically generated">
            <a:extLst>
              <a:ext uri="{FF2B5EF4-FFF2-40B4-BE49-F238E27FC236}">
                <a16:creationId xmlns:a16="http://schemas.microsoft.com/office/drawing/2014/main" id="{457B5EAE-5529-AA1E-4B45-FD2762FC3742}"/>
              </a:ext>
            </a:extLst>
          </p:cNvPr>
          <p:cNvPicPr>
            <a:picLocks noChangeAspect="1"/>
          </p:cNvPicPr>
          <p:nvPr/>
        </p:nvPicPr>
        <p:blipFill>
          <a:blip r:embed="rId2"/>
          <a:stretch>
            <a:fillRect/>
          </a:stretch>
        </p:blipFill>
        <p:spPr>
          <a:xfrm>
            <a:off x="1529805" y="2250703"/>
            <a:ext cx="2489679" cy="1860324"/>
          </a:xfrm>
          <a:prstGeom prst="rect">
            <a:avLst/>
          </a:prstGeom>
        </p:spPr>
      </p:pic>
    </p:spTree>
    <p:extLst>
      <p:ext uri="{BB962C8B-B14F-4D97-AF65-F5344CB8AC3E}">
        <p14:creationId xmlns:p14="http://schemas.microsoft.com/office/powerpoint/2010/main" val="408017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8AFAE8-27F9-E651-22FC-DEE7AEE5C178}"/>
              </a:ext>
            </a:extLst>
          </p:cNvPr>
          <p:cNvSpPr>
            <a:spLocks noGrp="1"/>
          </p:cNvSpPr>
          <p:nvPr>
            <p:ph sz="half" idx="1"/>
          </p:nvPr>
        </p:nvSpPr>
        <p:spPr/>
        <p:txBody>
          <a:bodyPr/>
          <a:lstStyle/>
          <a:p>
            <a:pPr marL="0" indent="0">
              <a:buNone/>
            </a:pPr>
            <a:r>
              <a:rPr lang="en-US" sz="2000" b="1" dirty="0"/>
              <a:t>Treatment</a:t>
            </a:r>
          </a:p>
          <a:p>
            <a:pPr>
              <a:buFont typeface="Arial"/>
              <a:buChar char="•"/>
            </a:pPr>
            <a:r>
              <a:rPr lang="en-US" sz="2000" dirty="0"/>
              <a:t>SBRT &amp; Gem/Carbo/Bev</a:t>
            </a:r>
          </a:p>
          <a:p>
            <a:pPr marL="0" indent="0">
              <a:buNone/>
            </a:pPr>
            <a:r>
              <a:rPr lang="en-US" sz="2000" b="1" dirty="0"/>
              <a:t>Maintenance therapy?</a:t>
            </a:r>
          </a:p>
          <a:p>
            <a:pPr>
              <a:buFont typeface="Arial"/>
              <a:buChar char="•"/>
            </a:pPr>
            <a:r>
              <a:rPr lang="en-US" sz="1800" dirty="0"/>
              <a:t>Continue Bev</a:t>
            </a:r>
          </a:p>
          <a:p>
            <a:pPr>
              <a:buFont typeface="Arial"/>
              <a:buChar char="•"/>
            </a:pPr>
            <a:r>
              <a:rPr lang="en-US" sz="1800" dirty="0"/>
              <a:t>Start </a:t>
            </a:r>
            <a:r>
              <a:rPr lang="en-US" sz="1800" err="1"/>
              <a:t>Parp</a:t>
            </a:r>
            <a:endParaRPr lang="en-US" sz="1800"/>
          </a:p>
          <a:p>
            <a:pPr>
              <a:buFont typeface="Arial"/>
              <a:buChar char="•"/>
            </a:pPr>
            <a:r>
              <a:rPr lang="en-US" sz="1800" dirty="0"/>
              <a:t>Observe</a:t>
            </a:r>
          </a:p>
        </p:txBody>
      </p:sp>
      <p:sp>
        <p:nvSpPr>
          <p:cNvPr id="3" name="Content Placeholder 2">
            <a:extLst>
              <a:ext uri="{FF2B5EF4-FFF2-40B4-BE49-F238E27FC236}">
                <a16:creationId xmlns:a16="http://schemas.microsoft.com/office/drawing/2014/main" id="{2C95955F-7C86-DE97-8D4E-FAC0E9744612}"/>
              </a:ext>
            </a:extLst>
          </p:cNvPr>
          <p:cNvSpPr>
            <a:spLocks noGrp="1"/>
          </p:cNvSpPr>
          <p:nvPr>
            <p:ph sz="half" idx="2"/>
          </p:nvPr>
        </p:nvSpPr>
        <p:spPr/>
        <p:txBody>
          <a:bodyPr/>
          <a:lstStyle/>
          <a:p>
            <a:pPr marL="0" indent="0">
              <a:buNone/>
            </a:pPr>
            <a:r>
              <a:rPr lang="en-US" sz="2000" b="1" dirty="0"/>
              <a:t>Progression in Liver</a:t>
            </a:r>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r>
              <a:rPr lang="en-US" sz="2000" b="1" dirty="0"/>
              <a:t>Now what?</a:t>
            </a:r>
          </a:p>
        </p:txBody>
      </p:sp>
      <p:sp>
        <p:nvSpPr>
          <p:cNvPr id="4" name="Title 3">
            <a:extLst>
              <a:ext uri="{FF2B5EF4-FFF2-40B4-BE49-F238E27FC236}">
                <a16:creationId xmlns:a16="http://schemas.microsoft.com/office/drawing/2014/main" id="{97CD0EC3-353E-71EE-FE00-179B4C53B983}"/>
              </a:ext>
            </a:extLst>
          </p:cNvPr>
          <p:cNvSpPr>
            <a:spLocks noGrp="1"/>
          </p:cNvSpPr>
          <p:nvPr>
            <p:ph type="title"/>
          </p:nvPr>
        </p:nvSpPr>
        <p:spPr/>
        <p:txBody>
          <a:bodyPr lIns="91440" tIns="45720" rIns="91440" bIns="45720" anchor="t"/>
          <a:lstStyle/>
          <a:p>
            <a:r>
              <a:rPr lang="en-US" dirty="0"/>
              <a:t>Case Presentation MLP</a:t>
            </a:r>
          </a:p>
        </p:txBody>
      </p:sp>
      <p:pic>
        <p:nvPicPr>
          <p:cNvPr id="5" name="Picture 4" descr="A close up of a scan&#10;&#10;Description automatically generated">
            <a:extLst>
              <a:ext uri="{FF2B5EF4-FFF2-40B4-BE49-F238E27FC236}">
                <a16:creationId xmlns:a16="http://schemas.microsoft.com/office/drawing/2014/main" id="{C604E692-A18A-0EB6-DE2D-E1D15578E139}"/>
              </a:ext>
            </a:extLst>
          </p:cNvPr>
          <p:cNvPicPr>
            <a:picLocks noChangeAspect="1"/>
          </p:cNvPicPr>
          <p:nvPr/>
        </p:nvPicPr>
        <p:blipFill>
          <a:blip r:embed="rId2"/>
          <a:stretch>
            <a:fillRect/>
          </a:stretch>
        </p:blipFill>
        <p:spPr>
          <a:xfrm>
            <a:off x="5271764" y="1580194"/>
            <a:ext cx="2226346" cy="1669648"/>
          </a:xfrm>
          <a:prstGeom prst="rect">
            <a:avLst/>
          </a:prstGeom>
        </p:spPr>
      </p:pic>
    </p:spTree>
    <p:extLst>
      <p:ext uri="{BB962C8B-B14F-4D97-AF65-F5344CB8AC3E}">
        <p14:creationId xmlns:p14="http://schemas.microsoft.com/office/powerpoint/2010/main" val="264255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r>
              <a:rPr lang="en-US" dirty="0">
                <a:solidFill>
                  <a:srgbClr val="002E51"/>
                </a:solidFill>
              </a:rPr>
              <a:t>Follow up and final thoughts</a:t>
            </a:r>
          </a:p>
        </p:txBody>
      </p:sp>
      <p:sp>
        <p:nvSpPr>
          <p:cNvPr id="4" name="Title 3"/>
          <p:cNvSpPr>
            <a:spLocks noGrp="1"/>
          </p:cNvSpPr>
          <p:nvPr>
            <p:ph type="title"/>
          </p:nvPr>
        </p:nvSpPr>
        <p:spPr>
          <a:xfrm>
            <a:off x="0" y="127465"/>
            <a:ext cx="9144000" cy="807256"/>
          </a:xfrm>
        </p:spPr>
        <p:txBody>
          <a:bodyPr lIns="91440" tIns="45720" rIns="91440" bIns="45720" anchor="t"/>
          <a:lstStyle/>
          <a:p>
            <a:r>
              <a:rPr lang="en-US" b="1" dirty="0"/>
              <a:t>Case Presentation MLP</a:t>
            </a:r>
          </a:p>
        </p:txBody>
      </p:sp>
      <p:pic>
        <p:nvPicPr>
          <p:cNvPr id="3" name="Picture 2" descr="A statue of a person&#10;&#10;Description automatically generated">
            <a:extLst>
              <a:ext uri="{FF2B5EF4-FFF2-40B4-BE49-F238E27FC236}">
                <a16:creationId xmlns:a16="http://schemas.microsoft.com/office/drawing/2014/main" id="{19AE651E-4126-9FE3-4E3E-CA90C38B15D9}"/>
              </a:ext>
            </a:extLst>
          </p:cNvPr>
          <p:cNvPicPr>
            <a:picLocks noChangeAspect="1"/>
          </p:cNvPicPr>
          <p:nvPr/>
        </p:nvPicPr>
        <p:blipFill>
          <a:blip r:embed="rId2"/>
          <a:stretch>
            <a:fillRect/>
          </a:stretch>
        </p:blipFill>
        <p:spPr>
          <a:xfrm>
            <a:off x="3262531" y="1700213"/>
            <a:ext cx="2619551" cy="1743075"/>
          </a:xfrm>
          <a:prstGeom prst="rect">
            <a:avLst/>
          </a:prstGeom>
        </p:spPr>
      </p:pic>
    </p:spTree>
    <p:extLst>
      <p:ext uri="{BB962C8B-B14F-4D97-AF65-F5344CB8AC3E}">
        <p14:creationId xmlns:p14="http://schemas.microsoft.com/office/powerpoint/2010/main" val="4209551031"/>
      </p:ext>
    </p:extLst>
  </p:cSld>
  <p:clrMapOvr>
    <a:masterClrMapping/>
  </p:clrMapOvr>
</p:sld>
</file>

<file path=ppt/theme/theme1.xml><?xml version="1.0" encoding="utf-8"?>
<a:theme xmlns:a="http://schemas.openxmlformats.org/drawingml/2006/main" name="2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TotalTime>
  <Words>8445</Words>
  <Application>Microsoft Office PowerPoint</Application>
  <PresentationFormat>Custom</PresentationFormat>
  <Paragraphs>1013</Paragraphs>
  <Slides>129</Slides>
  <Notes>99</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129</vt:i4>
      </vt:variant>
    </vt:vector>
  </HeadingPairs>
  <TitlesOfParts>
    <vt:vector size="153" baseType="lpstr">
      <vt:lpstr>AdvOT463cc31e</vt:lpstr>
      <vt:lpstr>AdvOTa82dc243.I</vt:lpstr>
      <vt:lpstr>AdvOTd710a12c</vt:lpstr>
      <vt:lpstr>AdvOTd710a12c+fb</vt:lpstr>
      <vt:lpstr>AdvPS7DA6</vt:lpstr>
      <vt:lpstr>Arial</vt:lpstr>
      <vt:lpstr>Arial Narrow</vt:lpstr>
      <vt:lpstr>Calibri</vt:lpstr>
      <vt:lpstr>Corporate S Demi</vt:lpstr>
      <vt:lpstr>CorporateA</vt:lpstr>
      <vt:lpstr>ff-quadraat-web-pro</vt:lpstr>
      <vt:lpstr>Georgia</vt:lpstr>
      <vt:lpstr>GuardianTextEgyp</vt:lpstr>
      <vt:lpstr>GuardianTextEgypGR</vt:lpstr>
      <vt:lpstr>interfaceregular</vt:lpstr>
      <vt:lpstr>Noto Sans</vt:lpstr>
      <vt:lpstr>Wingdings</vt:lpstr>
      <vt:lpstr>2_MLC2015_PPT_Slides</vt:lpstr>
      <vt:lpstr>Office Theme</vt:lpstr>
      <vt:lpstr>MLC2015_PPT_Slides</vt:lpstr>
      <vt:lpstr>Custom Design</vt:lpstr>
      <vt:lpstr>1_Custom Design</vt:lpstr>
      <vt:lpstr>Custom Design</vt:lpstr>
      <vt:lpstr>1_MLC2015_PPT_Slides</vt:lpstr>
      <vt:lpstr>PowerPoint Presentation</vt:lpstr>
      <vt:lpstr>Welcome</vt:lpstr>
      <vt:lpstr>Thank You to Our Supporter:</vt:lpstr>
      <vt:lpstr>PowerPoint Presentation</vt:lpstr>
      <vt:lpstr>PowerPoint Presentation</vt:lpstr>
      <vt:lpstr>PowerPoint Presentation</vt:lpstr>
      <vt:lpstr>PowerPoint Presentation</vt:lpstr>
      <vt:lpstr>PowerPoint Presentation</vt:lpstr>
      <vt:lpstr>Program Chair</vt:lpstr>
      <vt:lpstr>PowerPoint Presentation</vt:lpstr>
      <vt:lpstr>Frontline Maintenance Therapies for Ovarian Cancer: Spotlight on PARP Inhibitors</vt:lpstr>
      <vt:lpstr>Objectives</vt:lpstr>
      <vt:lpstr>SOLO-1</vt:lpstr>
      <vt:lpstr>SOLO-1</vt:lpstr>
      <vt:lpstr>SOLO-1</vt:lpstr>
      <vt:lpstr>SOLO-1</vt:lpstr>
      <vt:lpstr>SOLO-1</vt:lpstr>
      <vt:lpstr>SOLO-1</vt:lpstr>
      <vt:lpstr>SOLO-1</vt:lpstr>
      <vt:lpstr>SOLO-1</vt:lpstr>
      <vt:lpstr>SOLO-1</vt:lpstr>
      <vt:lpstr>SOLO-1</vt:lpstr>
      <vt:lpstr>SOLO-1</vt:lpstr>
      <vt:lpstr>SOLO-1</vt:lpstr>
      <vt:lpstr>PAOLA-1</vt:lpstr>
      <vt:lpstr>PAOLA-1</vt:lpstr>
      <vt:lpstr>PAOLA-1</vt:lpstr>
      <vt:lpstr>PAOLA-1</vt:lpstr>
      <vt:lpstr>PAOLA-1</vt:lpstr>
      <vt:lpstr>PAOLA-1</vt:lpstr>
      <vt:lpstr>PAOLA-1</vt:lpstr>
      <vt:lpstr>PAOLA-1</vt:lpstr>
      <vt:lpstr>PAOLA-1</vt:lpstr>
      <vt:lpstr>PAOLA-1</vt:lpstr>
      <vt:lpstr>PAOLA-1</vt:lpstr>
      <vt:lpstr>PAOLA-1</vt:lpstr>
      <vt:lpstr>PAOLA-1</vt:lpstr>
      <vt:lpstr>SOLO1 vs PAOLA-1</vt:lpstr>
      <vt:lpstr>PRIMA</vt:lpstr>
      <vt:lpstr>PRIMA</vt:lpstr>
      <vt:lpstr>PRIMA</vt:lpstr>
      <vt:lpstr>PRIMA</vt:lpstr>
      <vt:lpstr>PRIMA</vt:lpstr>
      <vt:lpstr>PRIMA</vt:lpstr>
      <vt:lpstr>PRIMA</vt:lpstr>
      <vt:lpstr>PRIMA</vt:lpstr>
      <vt:lpstr>PRIMA – Updated ESMO Results</vt:lpstr>
      <vt:lpstr>PRIMA - Updated ESMO Results</vt:lpstr>
      <vt:lpstr>PRIMA - Updated ESMO Results</vt:lpstr>
      <vt:lpstr>PRIMA</vt:lpstr>
      <vt:lpstr>SOLO1 vs PRIMA</vt:lpstr>
      <vt:lpstr>Cost Effectiveness Analysis</vt:lpstr>
      <vt:lpstr>PRIME</vt:lpstr>
      <vt:lpstr>PRIME</vt:lpstr>
      <vt:lpstr>PRIME</vt:lpstr>
      <vt:lpstr>PRIME</vt:lpstr>
      <vt:lpstr>PRIME</vt:lpstr>
      <vt:lpstr>PRIME</vt:lpstr>
      <vt:lpstr>PRIME</vt:lpstr>
      <vt:lpstr>PRIME</vt:lpstr>
      <vt:lpstr>Thank You</vt:lpstr>
      <vt:lpstr>References</vt:lpstr>
      <vt:lpstr>References</vt:lpstr>
      <vt:lpstr>PowerPoint Presentation</vt:lpstr>
      <vt:lpstr>Ovarian Cancer: Second Line Maintenance Therapy And Beyond</vt:lpstr>
      <vt:lpstr>PowerPoint Presentation</vt:lpstr>
      <vt:lpstr>PowerPoint Presentation</vt:lpstr>
      <vt:lpstr>Second Line Maintenance Therapy</vt:lpstr>
      <vt:lpstr>Study 19</vt:lpstr>
      <vt:lpstr>PowerPoint Presentation</vt:lpstr>
      <vt:lpstr>PowerPoint Presentation</vt:lpstr>
      <vt:lpstr>SOLO2</vt:lpstr>
      <vt:lpstr>SOLO2</vt:lpstr>
      <vt:lpstr>SOLO2</vt:lpstr>
      <vt:lpstr>SOLO2</vt:lpstr>
      <vt:lpstr>SOLO2</vt:lpstr>
      <vt:lpstr>PowerPoint Presentation</vt:lpstr>
      <vt:lpstr>NOVA</vt:lpstr>
      <vt:lpstr>NOVA</vt:lpstr>
      <vt:lpstr>NOVA</vt:lpstr>
      <vt:lpstr>NOVA Overall Survival </vt:lpstr>
      <vt:lpstr>NOVA Overall Survival </vt:lpstr>
      <vt:lpstr>NOVA</vt:lpstr>
      <vt:lpstr>ARIEL3</vt:lpstr>
      <vt:lpstr>NCCN?</vt:lpstr>
      <vt:lpstr>PARP Drug Approvals (Recurrent)</vt:lpstr>
      <vt:lpstr>Summary</vt:lpstr>
      <vt:lpstr>Summary</vt:lpstr>
      <vt:lpstr>References</vt:lpstr>
      <vt:lpstr>References</vt:lpstr>
      <vt:lpstr>References</vt:lpstr>
      <vt:lpstr>PowerPoint Presentation</vt:lpstr>
      <vt:lpstr>PowerPoint Presentation</vt:lpstr>
      <vt:lpstr>Ovarian Cancer – State of the Science</vt:lpstr>
      <vt:lpstr>Case presentation: MLP</vt:lpstr>
      <vt:lpstr>Case Presentation MLP</vt:lpstr>
      <vt:lpstr>Case Presentation MLP</vt:lpstr>
      <vt:lpstr>Case Presentation MLP</vt:lpstr>
      <vt:lpstr>Case Presentation MLP</vt:lpstr>
      <vt:lpstr>PowerPoint Presentation</vt:lpstr>
      <vt:lpstr>What’s The Latest in Endometrial Cancer?</vt:lpstr>
      <vt:lpstr>Disclosures</vt:lpstr>
      <vt:lpstr>Table of Contents</vt:lpstr>
      <vt:lpstr>Updated FIGO Staging</vt:lpstr>
      <vt:lpstr>Updated FIGO Staging</vt:lpstr>
      <vt:lpstr>Prior FIGO (2009) Staging</vt:lpstr>
      <vt:lpstr>New FIGO (2023) Staging</vt:lpstr>
      <vt:lpstr>New FIGO (2023) Staging</vt:lpstr>
      <vt:lpstr>New FIGO (2023) Staging</vt:lpstr>
      <vt:lpstr>New FIGO (2023) Staging</vt:lpstr>
      <vt:lpstr>New FIGO (2023) Staging</vt:lpstr>
      <vt:lpstr>Immunotherapy in the Front-Line Setting</vt:lpstr>
      <vt:lpstr>NRG-GY018</vt:lpstr>
      <vt:lpstr>NRG-GY018</vt:lpstr>
      <vt:lpstr>RUBY Trial</vt:lpstr>
      <vt:lpstr>RUBY Trial</vt:lpstr>
      <vt:lpstr>NRG-GY018 vs. ENGOT/EN6 (RUBY)</vt:lpstr>
      <vt:lpstr>Antibody Drug Conjugates</vt:lpstr>
      <vt:lpstr>Antibody Drug Conjugates</vt:lpstr>
      <vt:lpstr>Antibody Drug Conjugates</vt:lpstr>
      <vt:lpstr>Summary</vt:lpstr>
      <vt:lpstr>References</vt:lpstr>
      <vt:lpstr>PowerPoint Presentation</vt:lpstr>
      <vt:lpstr>PowerPoint Presentation</vt:lpstr>
      <vt:lpstr>Endometrial Cancer Case Review</vt:lpstr>
      <vt:lpstr>Early-Stage Endometrial Cancer </vt:lpstr>
      <vt:lpstr>PowerPoint Presentation</vt:lpstr>
      <vt:lpstr>Advanced Endometrial cancer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Sean Gallagher</cp:lastModifiedBy>
  <cp:revision>3</cp:revision>
  <dcterms:modified xsi:type="dcterms:W3CDTF">2023-10-23T10:21:36Z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