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23"/>
  </p:notesMasterIdLst>
  <p:handoutMasterIdLst>
    <p:handoutMasterId r:id="rId224"/>
  </p:handoutMasterIdLst>
  <p:sldIdLst>
    <p:sldId id="269" r:id="rId5"/>
    <p:sldId id="265" r:id="rId6"/>
    <p:sldId id="266" r:id="rId7"/>
    <p:sldId id="317"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286" r:id="rId41"/>
    <p:sldId id="316" r:id="rId42"/>
    <p:sldId id="303" r:id="rId43"/>
    <p:sldId id="304" r:id="rId44"/>
    <p:sldId id="308" r:id="rId45"/>
    <p:sldId id="309" r:id="rId46"/>
    <p:sldId id="310" r:id="rId47"/>
    <p:sldId id="307" r:id="rId48"/>
    <p:sldId id="311" r:id="rId49"/>
    <p:sldId id="313" r:id="rId50"/>
    <p:sldId id="314" r:id="rId51"/>
    <p:sldId id="315" r:id="rId52"/>
    <p:sldId id="312" r:id="rId53"/>
    <p:sldId id="318" r:id="rId54"/>
    <p:sldId id="319" r:id="rId55"/>
    <p:sldId id="257" r:id="rId56"/>
    <p:sldId id="259" r:id="rId57"/>
    <p:sldId id="258" r:id="rId58"/>
    <p:sldId id="260" r:id="rId59"/>
    <p:sldId id="263" r:id="rId60"/>
    <p:sldId id="264" r:id="rId61"/>
    <p:sldId id="261" r:id="rId62"/>
    <p:sldId id="268" r:id="rId63"/>
    <p:sldId id="320" r:id="rId64"/>
    <p:sldId id="321" r:id="rId65"/>
    <p:sldId id="322" r:id="rId66"/>
    <p:sldId id="323" r:id="rId67"/>
    <p:sldId id="324" r:id="rId68"/>
    <p:sldId id="325" r:id="rId69"/>
    <p:sldId id="326" r:id="rId70"/>
    <p:sldId id="327" r:id="rId71"/>
    <p:sldId id="328" r:id="rId72"/>
    <p:sldId id="262"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05" r:id="rId106"/>
    <p:sldId id="361" r:id="rId107"/>
    <p:sldId id="362" r:id="rId108"/>
    <p:sldId id="363" r:id="rId109"/>
    <p:sldId id="364" r:id="rId110"/>
    <p:sldId id="365" r:id="rId111"/>
    <p:sldId id="366" r:id="rId112"/>
    <p:sldId id="367" r:id="rId113"/>
    <p:sldId id="306"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885" r:id="rId154"/>
    <p:sldId id="886" r:id="rId155"/>
    <p:sldId id="887" r:id="rId156"/>
    <p:sldId id="888" r:id="rId157"/>
    <p:sldId id="852" r:id="rId158"/>
    <p:sldId id="857" r:id="rId159"/>
    <p:sldId id="889" r:id="rId160"/>
    <p:sldId id="890" r:id="rId161"/>
    <p:sldId id="891" r:id="rId162"/>
    <p:sldId id="892" r:id="rId163"/>
    <p:sldId id="893" r:id="rId164"/>
    <p:sldId id="894" r:id="rId165"/>
    <p:sldId id="895" r:id="rId166"/>
    <p:sldId id="896" r:id="rId167"/>
    <p:sldId id="853" r:id="rId168"/>
    <p:sldId id="897" r:id="rId169"/>
    <p:sldId id="898" r:id="rId170"/>
    <p:sldId id="899" r:id="rId171"/>
    <p:sldId id="854" r:id="rId172"/>
    <p:sldId id="855" r:id="rId173"/>
    <p:sldId id="856" r:id="rId174"/>
    <p:sldId id="858" r:id="rId175"/>
    <p:sldId id="859" r:id="rId176"/>
    <p:sldId id="875" r:id="rId177"/>
    <p:sldId id="900" r:id="rId178"/>
    <p:sldId id="901" r:id="rId179"/>
    <p:sldId id="970" r:id="rId180"/>
    <p:sldId id="971" r:id="rId181"/>
    <p:sldId id="1083" r:id="rId182"/>
    <p:sldId id="1084" r:id="rId183"/>
    <p:sldId id="1017" r:id="rId184"/>
    <p:sldId id="436" r:id="rId185"/>
    <p:sldId id="1068" r:id="rId186"/>
    <p:sldId id="1085" r:id="rId187"/>
    <p:sldId id="1086" r:id="rId188"/>
    <p:sldId id="1087" r:id="rId189"/>
    <p:sldId id="1088" r:id="rId190"/>
    <p:sldId id="2145706711" r:id="rId191"/>
    <p:sldId id="2145706725" r:id="rId192"/>
    <p:sldId id="2145706721" r:id="rId193"/>
    <p:sldId id="2145706722" r:id="rId194"/>
    <p:sldId id="1071" r:id="rId195"/>
    <p:sldId id="2145706726" r:id="rId196"/>
    <p:sldId id="1136" r:id="rId197"/>
    <p:sldId id="792" r:id="rId198"/>
    <p:sldId id="2145706724" r:id="rId199"/>
    <p:sldId id="1076" r:id="rId200"/>
    <p:sldId id="2145706727" r:id="rId201"/>
    <p:sldId id="1078" r:id="rId202"/>
    <p:sldId id="1140" r:id="rId203"/>
    <p:sldId id="2145706730" r:id="rId204"/>
    <p:sldId id="2145706731" r:id="rId205"/>
    <p:sldId id="2145706732" r:id="rId206"/>
    <p:sldId id="2145706733" r:id="rId207"/>
    <p:sldId id="2145706734" r:id="rId208"/>
    <p:sldId id="2145706735" r:id="rId209"/>
    <p:sldId id="1145" r:id="rId210"/>
    <p:sldId id="1006" r:id="rId211"/>
    <p:sldId id="1008" r:id="rId212"/>
    <p:sldId id="2145706736" r:id="rId213"/>
    <p:sldId id="425" r:id="rId214"/>
    <p:sldId id="2145706729" r:id="rId215"/>
    <p:sldId id="910" r:id="rId216"/>
    <p:sldId id="2145706737" r:id="rId217"/>
    <p:sldId id="2145706723" r:id="rId218"/>
    <p:sldId id="2145706738" r:id="rId219"/>
    <p:sldId id="2145706739" r:id="rId220"/>
    <p:sldId id="1016" r:id="rId221"/>
    <p:sldId id="2145706740" r:id="rId222"/>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B456E-9348-4A20-8FF6-9AF846BE6FE2}" v="7" dt="2023-12-18T21:50:25.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847" autoAdjust="0"/>
    <p:restoredTop sz="74320" autoAdjust="0"/>
  </p:normalViewPr>
  <p:slideViewPr>
    <p:cSldViewPr snapToGrid="0" snapToObjects="1">
      <p:cViewPr varScale="1">
        <p:scale>
          <a:sx n="111" d="100"/>
          <a:sy n="111" d="100"/>
        </p:scale>
        <p:origin x="1320" y="192"/>
      </p:cViewPr>
      <p:guideLst>
        <p:guide orient="horz" pos="1622"/>
        <p:guide pos="2880"/>
      </p:guideLst>
    </p:cSldViewPr>
  </p:slideViewPr>
  <p:notesTextViewPr>
    <p:cViewPr>
      <p:scale>
        <a:sx n="3" d="2"/>
        <a:sy n="3" d="2"/>
      </p:scale>
      <p:origin x="0" y="0"/>
    </p:cViewPr>
  </p:notesTextViewPr>
  <p:sorterViewPr>
    <p:cViewPr varScale="1">
      <p:scale>
        <a:sx n="1" d="1"/>
        <a:sy n="1" d="1"/>
      </p:scale>
      <p:origin x="0" y="-26766"/>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theme" Target="theme/theme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tableStyles" Target="tableStyle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microsoft.com/office/2016/11/relationships/changesInfo" Target="changesInfos/changesInfo1.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microsoft.com/office/2015/10/relationships/revisionInfo" Target="revisionInfo.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notesMaster" Target="notesMasters/notesMaster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handoutMaster" Target="handoutMasters/handoutMaster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de Coleman" userId="fa95e791-a82e-478b-856d-cb65b34bdaeb" providerId="ADAL" clId="{555B456E-9348-4A20-8FF6-9AF846BE6FE2}"/>
    <pc:docChg chg="addSld delSld modSld">
      <pc:chgData name="Shade Coleman" userId="fa95e791-a82e-478b-856d-cb65b34bdaeb" providerId="ADAL" clId="{555B456E-9348-4A20-8FF6-9AF846BE6FE2}" dt="2023-12-18T21:50:25.490" v="15"/>
      <pc:docMkLst>
        <pc:docMk/>
      </pc:docMkLst>
      <pc:sldChg chg="add del setBg">
        <pc:chgData name="Shade Coleman" userId="fa95e791-a82e-478b-856d-cb65b34bdaeb" providerId="ADAL" clId="{555B456E-9348-4A20-8FF6-9AF846BE6FE2}" dt="2023-12-18T21:49:04.411" v="11" actId="47"/>
        <pc:sldMkLst>
          <pc:docMk/>
          <pc:sldMk cId="3661787514" sldId="256"/>
        </pc:sldMkLst>
      </pc:sldChg>
      <pc:sldChg chg="add">
        <pc:chgData name="Shade Coleman" userId="fa95e791-a82e-478b-856d-cb65b34bdaeb" providerId="ADAL" clId="{555B456E-9348-4A20-8FF6-9AF846BE6FE2}" dt="2023-12-18T21:48:24.782" v="8"/>
        <pc:sldMkLst>
          <pc:docMk/>
          <pc:sldMk cId="978837664" sldId="257"/>
        </pc:sldMkLst>
      </pc:sldChg>
      <pc:sldChg chg="add">
        <pc:chgData name="Shade Coleman" userId="fa95e791-a82e-478b-856d-cb65b34bdaeb" providerId="ADAL" clId="{555B456E-9348-4A20-8FF6-9AF846BE6FE2}" dt="2023-12-18T21:48:24.782" v="8"/>
        <pc:sldMkLst>
          <pc:docMk/>
          <pc:sldMk cId="2654956873" sldId="258"/>
        </pc:sldMkLst>
      </pc:sldChg>
      <pc:sldChg chg="add">
        <pc:chgData name="Shade Coleman" userId="fa95e791-a82e-478b-856d-cb65b34bdaeb" providerId="ADAL" clId="{555B456E-9348-4A20-8FF6-9AF846BE6FE2}" dt="2023-12-18T21:48:24.782" v="8"/>
        <pc:sldMkLst>
          <pc:docMk/>
          <pc:sldMk cId="1575635915" sldId="259"/>
        </pc:sldMkLst>
      </pc:sldChg>
      <pc:sldChg chg="delSp add delDesignElem">
        <pc:chgData name="Shade Coleman" userId="fa95e791-a82e-478b-856d-cb65b34bdaeb" providerId="ADAL" clId="{555B456E-9348-4A20-8FF6-9AF846BE6FE2}" dt="2023-12-18T21:48:24.782" v="8"/>
        <pc:sldMkLst>
          <pc:docMk/>
          <pc:sldMk cId="423636009" sldId="260"/>
        </pc:sldMkLst>
        <pc:spChg chg="del">
          <ac:chgData name="Shade Coleman" userId="fa95e791-a82e-478b-856d-cb65b34bdaeb" providerId="ADAL" clId="{555B456E-9348-4A20-8FF6-9AF846BE6FE2}" dt="2023-12-18T21:48:24.782" v="8"/>
          <ac:spMkLst>
            <pc:docMk/>
            <pc:sldMk cId="423636009" sldId="260"/>
            <ac:spMk id="10" creationId="{BACC6370-2D7E-4714-9D71-7542949D7D5D}"/>
          </ac:spMkLst>
        </pc:spChg>
        <pc:spChg chg="del">
          <ac:chgData name="Shade Coleman" userId="fa95e791-a82e-478b-856d-cb65b34bdaeb" providerId="ADAL" clId="{555B456E-9348-4A20-8FF6-9AF846BE6FE2}" dt="2023-12-18T21:48:24.782" v="8"/>
          <ac:spMkLst>
            <pc:docMk/>
            <pc:sldMk cId="423636009" sldId="260"/>
            <ac:spMk id="12" creationId="{F68B3F68-107C-434F-AA38-110D5EA91B85}"/>
          </ac:spMkLst>
        </pc:spChg>
        <pc:spChg chg="del">
          <ac:chgData name="Shade Coleman" userId="fa95e791-a82e-478b-856d-cb65b34bdaeb" providerId="ADAL" clId="{555B456E-9348-4A20-8FF6-9AF846BE6FE2}" dt="2023-12-18T21:48:24.782" v="8"/>
          <ac:spMkLst>
            <pc:docMk/>
            <pc:sldMk cId="423636009" sldId="260"/>
            <ac:spMk id="14" creationId="{AAD0DBB9-1A4B-4391-81D4-CB19F9AB918A}"/>
          </ac:spMkLst>
        </pc:spChg>
        <pc:spChg chg="del">
          <ac:chgData name="Shade Coleman" userId="fa95e791-a82e-478b-856d-cb65b34bdaeb" providerId="ADAL" clId="{555B456E-9348-4A20-8FF6-9AF846BE6FE2}" dt="2023-12-18T21:48:24.782" v="8"/>
          <ac:spMkLst>
            <pc:docMk/>
            <pc:sldMk cId="423636009" sldId="260"/>
            <ac:spMk id="16" creationId="{063BBA22-50EA-4C4D-BE05-F1CE4E63AA56}"/>
          </ac:spMkLst>
        </pc:spChg>
      </pc:sldChg>
      <pc:sldChg chg="delSp add delDesignElem">
        <pc:chgData name="Shade Coleman" userId="fa95e791-a82e-478b-856d-cb65b34bdaeb" providerId="ADAL" clId="{555B456E-9348-4A20-8FF6-9AF846BE6FE2}" dt="2023-12-18T21:48:24.782" v="8"/>
        <pc:sldMkLst>
          <pc:docMk/>
          <pc:sldMk cId="2418226324" sldId="261"/>
        </pc:sldMkLst>
        <pc:spChg chg="del">
          <ac:chgData name="Shade Coleman" userId="fa95e791-a82e-478b-856d-cb65b34bdaeb" providerId="ADAL" clId="{555B456E-9348-4A20-8FF6-9AF846BE6FE2}" dt="2023-12-18T21:48:24.782" v="8"/>
          <ac:spMkLst>
            <pc:docMk/>
            <pc:sldMk cId="2418226324" sldId="261"/>
            <ac:spMk id="9" creationId="{A8384FB5-9ADC-4DDC-881B-597D56F5B15D}"/>
          </ac:spMkLst>
        </pc:spChg>
        <pc:spChg chg="del">
          <ac:chgData name="Shade Coleman" userId="fa95e791-a82e-478b-856d-cb65b34bdaeb" providerId="ADAL" clId="{555B456E-9348-4A20-8FF6-9AF846BE6FE2}" dt="2023-12-18T21:48:24.782" v="8"/>
          <ac:spMkLst>
            <pc:docMk/>
            <pc:sldMk cId="2418226324" sldId="261"/>
            <ac:spMk id="11" creationId="{1199E1B1-A8C0-4FE8-A5A8-1CB41D69F857}"/>
          </ac:spMkLst>
        </pc:spChg>
        <pc:spChg chg="del">
          <ac:chgData name="Shade Coleman" userId="fa95e791-a82e-478b-856d-cb65b34bdaeb" providerId="ADAL" clId="{555B456E-9348-4A20-8FF6-9AF846BE6FE2}" dt="2023-12-18T21:48:24.782" v="8"/>
          <ac:spMkLst>
            <pc:docMk/>
            <pc:sldMk cId="2418226324" sldId="261"/>
            <ac:spMk id="13" creationId="{84A8DE83-DE75-4B41-9DB4-A7EC0B0DEC0B}"/>
          </ac:spMkLst>
        </pc:spChg>
        <pc:spChg chg="del">
          <ac:chgData name="Shade Coleman" userId="fa95e791-a82e-478b-856d-cb65b34bdaeb" providerId="ADAL" clId="{555B456E-9348-4A20-8FF6-9AF846BE6FE2}" dt="2023-12-18T21:48:24.782" v="8"/>
          <ac:spMkLst>
            <pc:docMk/>
            <pc:sldMk cId="2418226324" sldId="261"/>
            <ac:spMk id="15" creationId="{A7009A0A-BEF5-4EAC-AF15-E4F9F002E239}"/>
          </ac:spMkLst>
        </pc:spChg>
      </pc:sldChg>
      <pc:sldChg chg="add">
        <pc:chgData name="Shade Coleman" userId="fa95e791-a82e-478b-856d-cb65b34bdaeb" providerId="ADAL" clId="{555B456E-9348-4A20-8FF6-9AF846BE6FE2}" dt="2023-12-18T21:48:24.782" v="8"/>
        <pc:sldMkLst>
          <pc:docMk/>
          <pc:sldMk cId="2329613168" sldId="262"/>
        </pc:sldMkLst>
      </pc:sldChg>
      <pc:sldChg chg="delSp add delDesignElem">
        <pc:chgData name="Shade Coleman" userId="fa95e791-a82e-478b-856d-cb65b34bdaeb" providerId="ADAL" clId="{555B456E-9348-4A20-8FF6-9AF846BE6FE2}" dt="2023-12-18T21:48:24.782" v="8"/>
        <pc:sldMkLst>
          <pc:docMk/>
          <pc:sldMk cId="2666987890" sldId="263"/>
        </pc:sldMkLst>
        <pc:spChg chg="del">
          <ac:chgData name="Shade Coleman" userId="fa95e791-a82e-478b-856d-cb65b34bdaeb" providerId="ADAL" clId="{555B456E-9348-4A20-8FF6-9AF846BE6FE2}" dt="2023-12-18T21:48:24.782" v="8"/>
          <ac:spMkLst>
            <pc:docMk/>
            <pc:sldMk cId="2666987890" sldId="263"/>
            <ac:spMk id="8" creationId="{AB8C311F-7253-4AED-9701-7FC0708C41C7}"/>
          </ac:spMkLst>
        </pc:spChg>
        <pc:spChg chg="del">
          <ac:chgData name="Shade Coleman" userId="fa95e791-a82e-478b-856d-cb65b34bdaeb" providerId="ADAL" clId="{555B456E-9348-4A20-8FF6-9AF846BE6FE2}" dt="2023-12-18T21:48:24.782" v="8"/>
          <ac:spMkLst>
            <pc:docMk/>
            <pc:sldMk cId="2666987890" sldId="263"/>
            <ac:spMk id="10" creationId="{E2384209-CB15-4CDF-9D31-C44FD9A3F20D}"/>
          </ac:spMkLst>
        </pc:spChg>
        <pc:spChg chg="del">
          <ac:chgData name="Shade Coleman" userId="fa95e791-a82e-478b-856d-cb65b34bdaeb" providerId="ADAL" clId="{555B456E-9348-4A20-8FF6-9AF846BE6FE2}" dt="2023-12-18T21:48:24.782" v="8"/>
          <ac:spMkLst>
            <pc:docMk/>
            <pc:sldMk cId="2666987890" sldId="263"/>
            <ac:spMk id="12" creationId="{2633B3B5-CC90-43F0-8714-D31D1F3F0209}"/>
          </ac:spMkLst>
        </pc:spChg>
        <pc:spChg chg="del">
          <ac:chgData name="Shade Coleman" userId="fa95e791-a82e-478b-856d-cb65b34bdaeb" providerId="ADAL" clId="{555B456E-9348-4A20-8FF6-9AF846BE6FE2}" dt="2023-12-18T21:48:24.782" v="8"/>
          <ac:spMkLst>
            <pc:docMk/>
            <pc:sldMk cId="2666987890" sldId="263"/>
            <ac:spMk id="14" creationId="{A8D57A06-A426-446D-B02C-A2DC6B62E45E}"/>
          </ac:spMkLst>
        </pc:spChg>
      </pc:sldChg>
      <pc:sldChg chg="add">
        <pc:chgData name="Shade Coleman" userId="fa95e791-a82e-478b-856d-cb65b34bdaeb" providerId="ADAL" clId="{555B456E-9348-4A20-8FF6-9AF846BE6FE2}" dt="2023-12-18T21:48:24.782" v="8"/>
        <pc:sldMkLst>
          <pc:docMk/>
          <pc:sldMk cId="3994978965" sldId="264"/>
        </pc:sldMkLst>
      </pc:sldChg>
      <pc:sldChg chg="delSp add setBg delDesignElem">
        <pc:chgData name="Shade Coleman" userId="fa95e791-a82e-478b-856d-cb65b34bdaeb" providerId="ADAL" clId="{555B456E-9348-4A20-8FF6-9AF846BE6FE2}" dt="2023-12-18T21:48:24.782" v="8"/>
        <pc:sldMkLst>
          <pc:docMk/>
          <pc:sldMk cId="2161603686" sldId="268"/>
        </pc:sldMkLst>
        <pc:spChg chg="del">
          <ac:chgData name="Shade Coleman" userId="fa95e791-a82e-478b-856d-cb65b34bdaeb" providerId="ADAL" clId="{555B456E-9348-4A20-8FF6-9AF846BE6FE2}" dt="2023-12-18T21:48:24.782" v="8"/>
          <ac:spMkLst>
            <pc:docMk/>
            <pc:sldMk cId="2161603686" sldId="268"/>
            <ac:spMk id="19" creationId="{AB8C311F-7253-4AED-9701-7FC0708C41C7}"/>
          </ac:spMkLst>
        </pc:spChg>
        <pc:spChg chg="del">
          <ac:chgData name="Shade Coleman" userId="fa95e791-a82e-478b-856d-cb65b34bdaeb" providerId="ADAL" clId="{555B456E-9348-4A20-8FF6-9AF846BE6FE2}" dt="2023-12-18T21:48:24.782" v="8"/>
          <ac:spMkLst>
            <pc:docMk/>
            <pc:sldMk cId="2161603686" sldId="268"/>
            <ac:spMk id="21" creationId="{E2384209-CB15-4CDF-9D31-C44FD9A3F20D}"/>
          </ac:spMkLst>
        </pc:spChg>
        <pc:spChg chg="del">
          <ac:chgData name="Shade Coleman" userId="fa95e791-a82e-478b-856d-cb65b34bdaeb" providerId="ADAL" clId="{555B456E-9348-4A20-8FF6-9AF846BE6FE2}" dt="2023-12-18T21:48:24.782" v="8"/>
          <ac:spMkLst>
            <pc:docMk/>
            <pc:sldMk cId="2161603686" sldId="268"/>
            <ac:spMk id="23" creationId="{2633B3B5-CC90-43F0-8714-D31D1F3F0209}"/>
          </ac:spMkLst>
        </pc:spChg>
        <pc:spChg chg="del">
          <ac:chgData name="Shade Coleman" userId="fa95e791-a82e-478b-856d-cb65b34bdaeb" providerId="ADAL" clId="{555B456E-9348-4A20-8FF6-9AF846BE6FE2}" dt="2023-12-18T21:48:24.782" v="8"/>
          <ac:spMkLst>
            <pc:docMk/>
            <pc:sldMk cId="2161603686" sldId="268"/>
            <ac:spMk id="25" creationId="{A8D57A06-A426-446D-B02C-A2DC6B62E45E}"/>
          </ac:spMkLst>
        </pc:spChg>
      </pc:sldChg>
      <pc:sldChg chg="add">
        <pc:chgData name="Shade Coleman" userId="fa95e791-a82e-478b-856d-cb65b34bdaeb" providerId="ADAL" clId="{555B456E-9348-4A20-8FF6-9AF846BE6FE2}" dt="2023-12-18T21:47:00.565" v="0"/>
        <pc:sldMkLst>
          <pc:docMk/>
          <pc:sldMk cId="499844849" sldId="286"/>
        </pc:sldMkLst>
      </pc:sldChg>
      <pc:sldChg chg="add">
        <pc:chgData name="Shade Coleman" userId="fa95e791-a82e-478b-856d-cb65b34bdaeb" providerId="ADAL" clId="{555B456E-9348-4A20-8FF6-9AF846BE6FE2}" dt="2023-12-18T21:47:00.565" v="0"/>
        <pc:sldMkLst>
          <pc:docMk/>
          <pc:sldMk cId="2445534820" sldId="292"/>
        </pc:sldMkLst>
      </pc:sldChg>
      <pc:sldChg chg="add">
        <pc:chgData name="Shade Coleman" userId="fa95e791-a82e-478b-856d-cb65b34bdaeb" providerId="ADAL" clId="{555B456E-9348-4A20-8FF6-9AF846BE6FE2}" dt="2023-12-18T21:47:00.565" v="0"/>
        <pc:sldMkLst>
          <pc:docMk/>
          <pc:sldMk cId="1460307551" sldId="293"/>
        </pc:sldMkLst>
      </pc:sldChg>
      <pc:sldChg chg="add">
        <pc:chgData name="Shade Coleman" userId="fa95e791-a82e-478b-856d-cb65b34bdaeb" providerId="ADAL" clId="{555B456E-9348-4A20-8FF6-9AF846BE6FE2}" dt="2023-12-18T21:47:00.565" v="0"/>
        <pc:sldMkLst>
          <pc:docMk/>
          <pc:sldMk cId="1436881556" sldId="294"/>
        </pc:sldMkLst>
      </pc:sldChg>
      <pc:sldChg chg="add">
        <pc:chgData name="Shade Coleman" userId="fa95e791-a82e-478b-856d-cb65b34bdaeb" providerId="ADAL" clId="{555B456E-9348-4A20-8FF6-9AF846BE6FE2}" dt="2023-12-18T21:47:00.565" v="0"/>
        <pc:sldMkLst>
          <pc:docMk/>
          <pc:sldMk cId="1490102943" sldId="295"/>
        </pc:sldMkLst>
      </pc:sldChg>
      <pc:sldChg chg="add">
        <pc:chgData name="Shade Coleman" userId="fa95e791-a82e-478b-856d-cb65b34bdaeb" providerId="ADAL" clId="{555B456E-9348-4A20-8FF6-9AF846BE6FE2}" dt="2023-12-18T21:47:00.565" v="0"/>
        <pc:sldMkLst>
          <pc:docMk/>
          <pc:sldMk cId="948078751" sldId="296"/>
        </pc:sldMkLst>
      </pc:sldChg>
      <pc:sldChg chg="add">
        <pc:chgData name="Shade Coleman" userId="fa95e791-a82e-478b-856d-cb65b34bdaeb" providerId="ADAL" clId="{555B456E-9348-4A20-8FF6-9AF846BE6FE2}" dt="2023-12-18T21:47:00.565" v="0"/>
        <pc:sldMkLst>
          <pc:docMk/>
          <pc:sldMk cId="2402152733" sldId="297"/>
        </pc:sldMkLst>
      </pc:sldChg>
      <pc:sldChg chg="add">
        <pc:chgData name="Shade Coleman" userId="fa95e791-a82e-478b-856d-cb65b34bdaeb" providerId="ADAL" clId="{555B456E-9348-4A20-8FF6-9AF846BE6FE2}" dt="2023-12-18T21:47:00.565" v="0"/>
        <pc:sldMkLst>
          <pc:docMk/>
          <pc:sldMk cId="2274700852" sldId="298"/>
        </pc:sldMkLst>
      </pc:sldChg>
      <pc:sldChg chg="add">
        <pc:chgData name="Shade Coleman" userId="fa95e791-a82e-478b-856d-cb65b34bdaeb" providerId="ADAL" clId="{555B456E-9348-4A20-8FF6-9AF846BE6FE2}" dt="2023-12-18T21:47:00.565" v="0"/>
        <pc:sldMkLst>
          <pc:docMk/>
          <pc:sldMk cId="2209861823" sldId="299"/>
        </pc:sldMkLst>
      </pc:sldChg>
      <pc:sldChg chg="add">
        <pc:chgData name="Shade Coleman" userId="fa95e791-a82e-478b-856d-cb65b34bdaeb" providerId="ADAL" clId="{555B456E-9348-4A20-8FF6-9AF846BE6FE2}" dt="2023-12-18T21:47:00.565" v="0"/>
        <pc:sldMkLst>
          <pc:docMk/>
          <pc:sldMk cId="112564744" sldId="300"/>
        </pc:sldMkLst>
      </pc:sldChg>
      <pc:sldChg chg="add">
        <pc:chgData name="Shade Coleman" userId="fa95e791-a82e-478b-856d-cb65b34bdaeb" providerId="ADAL" clId="{555B456E-9348-4A20-8FF6-9AF846BE6FE2}" dt="2023-12-18T21:47:00.565" v="0"/>
        <pc:sldMkLst>
          <pc:docMk/>
          <pc:sldMk cId="1605496686" sldId="301"/>
        </pc:sldMkLst>
      </pc:sldChg>
      <pc:sldChg chg="add">
        <pc:chgData name="Shade Coleman" userId="fa95e791-a82e-478b-856d-cb65b34bdaeb" providerId="ADAL" clId="{555B456E-9348-4A20-8FF6-9AF846BE6FE2}" dt="2023-12-18T21:47:00.565" v="0"/>
        <pc:sldMkLst>
          <pc:docMk/>
          <pc:sldMk cId="1843140381" sldId="302"/>
        </pc:sldMkLst>
      </pc:sldChg>
      <pc:sldChg chg="add">
        <pc:chgData name="Shade Coleman" userId="fa95e791-a82e-478b-856d-cb65b34bdaeb" providerId="ADAL" clId="{555B456E-9348-4A20-8FF6-9AF846BE6FE2}" dt="2023-12-18T21:47:00.565" v="0"/>
        <pc:sldMkLst>
          <pc:docMk/>
          <pc:sldMk cId="347043423" sldId="303"/>
        </pc:sldMkLst>
      </pc:sldChg>
      <pc:sldChg chg="add">
        <pc:chgData name="Shade Coleman" userId="fa95e791-a82e-478b-856d-cb65b34bdaeb" providerId="ADAL" clId="{555B456E-9348-4A20-8FF6-9AF846BE6FE2}" dt="2023-12-18T21:47:00.565" v="0"/>
        <pc:sldMkLst>
          <pc:docMk/>
          <pc:sldMk cId="1231617814" sldId="304"/>
        </pc:sldMkLst>
      </pc:sldChg>
      <pc:sldChg chg="add">
        <pc:chgData name="Shade Coleman" userId="fa95e791-a82e-478b-856d-cb65b34bdaeb" providerId="ADAL" clId="{555B456E-9348-4A20-8FF6-9AF846BE6FE2}" dt="2023-12-18T21:49:25.342" v="12"/>
        <pc:sldMkLst>
          <pc:docMk/>
          <pc:sldMk cId="1593529166" sldId="305"/>
        </pc:sldMkLst>
      </pc:sldChg>
      <pc:sldChg chg="add">
        <pc:chgData name="Shade Coleman" userId="fa95e791-a82e-478b-856d-cb65b34bdaeb" providerId="ADAL" clId="{555B456E-9348-4A20-8FF6-9AF846BE6FE2}" dt="2023-12-18T21:49:25.342" v="12"/>
        <pc:sldMkLst>
          <pc:docMk/>
          <pc:sldMk cId="4224983271" sldId="306"/>
        </pc:sldMkLst>
      </pc:sldChg>
      <pc:sldChg chg="add">
        <pc:chgData name="Shade Coleman" userId="fa95e791-a82e-478b-856d-cb65b34bdaeb" providerId="ADAL" clId="{555B456E-9348-4A20-8FF6-9AF846BE6FE2}" dt="2023-12-18T21:47:00.565" v="0"/>
        <pc:sldMkLst>
          <pc:docMk/>
          <pc:sldMk cId="3058478888" sldId="307"/>
        </pc:sldMkLst>
      </pc:sldChg>
      <pc:sldChg chg="add">
        <pc:chgData name="Shade Coleman" userId="fa95e791-a82e-478b-856d-cb65b34bdaeb" providerId="ADAL" clId="{555B456E-9348-4A20-8FF6-9AF846BE6FE2}" dt="2023-12-18T21:47:00.565" v="0"/>
        <pc:sldMkLst>
          <pc:docMk/>
          <pc:sldMk cId="944646935" sldId="308"/>
        </pc:sldMkLst>
      </pc:sldChg>
      <pc:sldChg chg="add">
        <pc:chgData name="Shade Coleman" userId="fa95e791-a82e-478b-856d-cb65b34bdaeb" providerId="ADAL" clId="{555B456E-9348-4A20-8FF6-9AF846BE6FE2}" dt="2023-12-18T21:47:00.565" v="0"/>
        <pc:sldMkLst>
          <pc:docMk/>
          <pc:sldMk cId="1949217163" sldId="309"/>
        </pc:sldMkLst>
      </pc:sldChg>
      <pc:sldChg chg="add">
        <pc:chgData name="Shade Coleman" userId="fa95e791-a82e-478b-856d-cb65b34bdaeb" providerId="ADAL" clId="{555B456E-9348-4A20-8FF6-9AF846BE6FE2}" dt="2023-12-18T21:47:00.565" v="0"/>
        <pc:sldMkLst>
          <pc:docMk/>
          <pc:sldMk cId="68695129" sldId="310"/>
        </pc:sldMkLst>
      </pc:sldChg>
      <pc:sldChg chg="add">
        <pc:chgData name="Shade Coleman" userId="fa95e791-a82e-478b-856d-cb65b34bdaeb" providerId="ADAL" clId="{555B456E-9348-4A20-8FF6-9AF846BE6FE2}" dt="2023-12-18T21:47:00.565" v="0"/>
        <pc:sldMkLst>
          <pc:docMk/>
          <pc:sldMk cId="3687677061" sldId="311"/>
        </pc:sldMkLst>
      </pc:sldChg>
      <pc:sldChg chg="add">
        <pc:chgData name="Shade Coleman" userId="fa95e791-a82e-478b-856d-cb65b34bdaeb" providerId="ADAL" clId="{555B456E-9348-4A20-8FF6-9AF846BE6FE2}" dt="2023-12-18T21:47:00.565" v="0"/>
        <pc:sldMkLst>
          <pc:docMk/>
          <pc:sldMk cId="1617650572" sldId="312"/>
        </pc:sldMkLst>
      </pc:sldChg>
      <pc:sldChg chg="add">
        <pc:chgData name="Shade Coleman" userId="fa95e791-a82e-478b-856d-cb65b34bdaeb" providerId="ADAL" clId="{555B456E-9348-4A20-8FF6-9AF846BE6FE2}" dt="2023-12-18T21:47:00.565" v="0"/>
        <pc:sldMkLst>
          <pc:docMk/>
          <pc:sldMk cId="1219749120" sldId="313"/>
        </pc:sldMkLst>
      </pc:sldChg>
      <pc:sldChg chg="add">
        <pc:chgData name="Shade Coleman" userId="fa95e791-a82e-478b-856d-cb65b34bdaeb" providerId="ADAL" clId="{555B456E-9348-4A20-8FF6-9AF846BE6FE2}" dt="2023-12-18T21:47:00.565" v="0"/>
        <pc:sldMkLst>
          <pc:docMk/>
          <pc:sldMk cId="859148215" sldId="314"/>
        </pc:sldMkLst>
      </pc:sldChg>
      <pc:sldChg chg="add">
        <pc:chgData name="Shade Coleman" userId="fa95e791-a82e-478b-856d-cb65b34bdaeb" providerId="ADAL" clId="{555B456E-9348-4A20-8FF6-9AF846BE6FE2}" dt="2023-12-18T21:47:00.565" v="0"/>
        <pc:sldMkLst>
          <pc:docMk/>
          <pc:sldMk cId="1442697940" sldId="315"/>
        </pc:sldMkLst>
      </pc:sldChg>
      <pc:sldChg chg="add">
        <pc:chgData name="Shade Coleman" userId="fa95e791-a82e-478b-856d-cb65b34bdaeb" providerId="ADAL" clId="{555B456E-9348-4A20-8FF6-9AF846BE6FE2}" dt="2023-12-18T21:47:00.565" v="0"/>
        <pc:sldMkLst>
          <pc:docMk/>
          <pc:sldMk cId="3992399954" sldId="316"/>
        </pc:sldMkLst>
      </pc:sldChg>
      <pc:sldChg chg="add">
        <pc:chgData name="Shade Coleman" userId="fa95e791-a82e-478b-856d-cb65b34bdaeb" providerId="ADAL" clId="{555B456E-9348-4A20-8FF6-9AF846BE6FE2}" dt="2023-12-18T21:47:00.565" v="0"/>
        <pc:sldMkLst>
          <pc:docMk/>
          <pc:sldMk cId="2902134733" sldId="318"/>
        </pc:sldMkLst>
      </pc:sldChg>
      <pc:sldChg chg="add">
        <pc:chgData name="Shade Coleman" userId="fa95e791-a82e-478b-856d-cb65b34bdaeb" providerId="ADAL" clId="{555B456E-9348-4A20-8FF6-9AF846BE6FE2}" dt="2023-12-18T21:48:24.782" v="8"/>
        <pc:sldMkLst>
          <pc:docMk/>
          <pc:sldMk cId="1944590174" sldId="319"/>
        </pc:sldMkLst>
      </pc:sldChg>
      <pc:sldChg chg="delSp add delDesignElem">
        <pc:chgData name="Shade Coleman" userId="fa95e791-a82e-478b-856d-cb65b34bdaeb" providerId="ADAL" clId="{555B456E-9348-4A20-8FF6-9AF846BE6FE2}" dt="2023-12-18T21:48:24.782" v="8"/>
        <pc:sldMkLst>
          <pc:docMk/>
          <pc:sldMk cId="3748301472" sldId="320"/>
        </pc:sldMkLst>
        <pc:spChg chg="del">
          <ac:chgData name="Shade Coleman" userId="fa95e791-a82e-478b-856d-cb65b34bdaeb" providerId="ADAL" clId="{555B456E-9348-4A20-8FF6-9AF846BE6FE2}" dt="2023-12-18T21:48:24.782" v="8"/>
          <ac:spMkLst>
            <pc:docMk/>
            <pc:sldMk cId="3748301472" sldId="320"/>
            <ac:spMk id="8" creationId="{AB8C311F-7253-4AED-9701-7FC0708C41C7}"/>
          </ac:spMkLst>
        </pc:spChg>
        <pc:spChg chg="del">
          <ac:chgData name="Shade Coleman" userId="fa95e791-a82e-478b-856d-cb65b34bdaeb" providerId="ADAL" clId="{555B456E-9348-4A20-8FF6-9AF846BE6FE2}" dt="2023-12-18T21:48:24.782" v="8"/>
          <ac:spMkLst>
            <pc:docMk/>
            <pc:sldMk cId="3748301472" sldId="320"/>
            <ac:spMk id="10" creationId="{E2384209-CB15-4CDF-9D31-C44FD9A3F20D}"/>
          </ac:spMkLst>
        </pc:spChg>
        <pc:spChg chg="del">
          <ac:chgData name="Shade Coleman" userId="fa95e791-a82e-478b-856d-cb65b34bdaeb" providerId="ADAL" clId="{555B456E-9348-4A20-8FF6-9AF846BE6FE2}" dt="2023-12-18T21:48:24.782" v="8"/>
          <ac:spMkLst>
            <pc:docMk/>
            <pc:sldMk cId="3748301472" sldId="320"/>
            <ac:spMk id="12" creationId="{2633B3B5-CC90-43F0-8714-D31D1F3F0209}"/>
          </ac:spMkLst>
        </pc:spChg>
        <pc:spChg chg="del">
          <ac:chgData name="Shade Coleman" userId="fa95e791-a82e-478b-856d-cb65b34bdaeb" providerId="ADAL" clId="{555B456E-9348-4A20-8FF6-9AF846BE6FE2}" dt="2023-12-18T21:48:24.782" v="8"/>
          <ac:spMkLst>
            <pc:docMk/>
            <pc:sldMk cId="3748301472" sldId="320"/>
            <ac:spMk id="14" creationId="{A8D57A06-A426-446D-B02C-A2DC6B62E45E}"/>
          </ac:spMkLst>
        </pc:spChg>
      </pc:sldChg>
      <pc:sldChg chg="add">
        <pc:chgData name="Shade Coleman" userId="fa95e791-a82e-478b-856d-cb65b34bdaeb" providerId="ADAL" clId="{555B456E-9348-4A20-8FF6-9AF846BE6FE2}" dt="2023-12-18T21:48:24.782" v="8"/>
        <pc:sldMkLst>
          <pc:docMk/>
          <pc:sldMk cId="2646141698" sldId="321"/>
        </pc:sldMkLst>
      </pc:sldChg>
      <pc:sldChg chg="add">
        <pc:chgData name="Shade Coleman" userId="fa95e791-a82e-478b-856d-cb65b34bdaeb" providerId="ADAL" clId="{555B456E-9348-4A20-8FF6-9AF846BE6FE2}" dt="2023-12-18T21:48:24.782" v="8"/>
        <pc:sldMkLst>
          <pc:docMk/>
          <pc:sldMk cId="2211224397" sldId="322"/>
        </pc:sldMkLst>
      </pc:sldChg>
      <pc:sldChg chg="add">
        <pc:chgData name="Shade Coleman" userId="fa95e791-a82e-478b-856d-cb65b34bdaeb" providerId="ADAL" clId="{555B456E-9348-4A20-8FF6-9AF846BE6FE2}" dt="2023-12-18T21:48:24.782" v="8"/>
        <pc:sldMkLst>
          <pc:docMk/>
          <pc:sldMk cId="3453493802" sldId="323"/>
        </pc:sldMkLst>
      </pc:sldChg>
      <pc:sldChg chg="add">
        <pc:chgData name="Shade Coleman" userId="fa95e791-a82e-478b-856d-cb65b34bdaeb" providerId="ADAL" clId="{555B456E-9348-4A20-8FF6-9AF846BE6FE2}" dt="2023-12-18T21:48:24.782" v="8"/>
        <pc:sldMkLst>
          <pc:docMk/>
          <pc:sldMk cId="1646396116" sldId="324"/>
        </pc:sldMkLst>
      </pc:sldChg>
      <pc:sldChg chg="add">
        <pc:chgData name="Shade Coleman" userId="fa95e791-a82e-478b-856d-cb65b34bdaeb" providerId="ADAL" clId="{555B456E-9348-4A20-8FF6-9AF846BE6FE2}" dt="2023-12-18T21:48:24.782" v="8"/>
        <pc:sldMkLst>
          <pc:docMk/>
          <pc:sldMk cId="3884963468" sldId="325"/>
        </pc:sldMkLst>
      </pc:sldChg>
      <pc:sldChg chg="add">
        <pc:chgData name="Shade Coleman" userId="fa95e791-a82e-478b-856d-cb65b34bdaeb" providerId="ADAL" clId="{555B456E-9348-4A20-8FF6-9AF846BE6FE2}" dt="2023-12-18T21:48:24.782" v="8"/>
        <pc:sldMkLst>
          <pc:docMk/>
          <pc:sldMk cId="1912677160" sldId="326"/>
        </pc:sldMkLst>
      </pc:sldChg>
      <pc:sldChg chg="add">
        <pc:chgData name="Shade Coleman" userId="fa95e791-a82e-478b-856d-cb65b34bdaeb" providerId="ADAL" clId="{555B456E-9348-4A20-8FF6-9AF846BE6FE2}" dt="2023-12-18T21:48:24.782" v="8"/>
        <pc:sldMkLst>
          <pc:docMk/>
          <pc:sldMk cId="1100052512" sldId="327"/>
        </pc:sldMkLst>
      </pc:sldChg>
      <pc:sldChg chg="add">
        <pc:chgData name="Shade Coleman" userId="fa95e791-a82e-478b-856d-cb65b34bdaeb" providerId="ADAL" clId="{555B456E-9348-4A20-8FF6-9AF846BE6FE2}" dt="2023-12-18T21:48:24.782" v="8"/>
        <pc:sldMkLst>
          <pc:docMk/>
          <pc:sldMk cId="1185383661" sldId="328"/>
        </pc:sldMkLst>
      </pc:sldChg>
      <pc:sldChg chg="add">
        <pc:chgData name="Shade Coleman" userId="fa95e791-a82e-478b-856d-cb65b34bdaeb" providerId="ADAL" clId="{555B456E-9348-4A20-8FF6-9AF846BE6FE2}" dt="2023-12-18T21:48:24.782" v="8"/>
        <pc:sldMkLst>
          <pc:docMk/>
          <pc:sldMk cId="1234607947" sldId="329"/>
        </pc:sldMkLst>
      </pc:sldChg>
      <pc:sldChg chg="add">
        <pc:chgData name="Shade Coleman" userId="fa95e791-a82e-478b-856d-cb65b34bdaeb" providerId="ADAL" clId="{555B456E-9348-4A20-8FF6-9AF846BE6FE2}" dt="2023-12-18T21:48:24.782" v="8"/>
        <pc:sldMkLst>
          <pc:docMk/>
          <pc:sldMk cId="3025577064" sldId="330"/>
        </pc:sldMkLst>
      </pc:sldChg>
      <pc:sldChg chg="add">
        <pc:chgData name="Shade Coleman" userId="fa95e791-a82e-478b-856d-cb65b34bdaeb" providerId="ADAL" clId="{555B456E-9348-4A20-8FF6-9AF846BE6FE2}" dt="2023-12-18T21:48:24.782" v="8"/>
        <pc:sldMkLst>
          <pc:docMk/>
          <pc:sldMk cId="1943485249" sldId="331"/>
        </pc:sldMkLst>
      </pc:sldChg>
      <pc:sldChg chg="add">
        <pc:chgData name="Shade Coleman" userId="fa95e791-a82e-478b-856d-cb65b34bdaeb" providerId="ADAL" clId="{555B456E-9348-4A20-8FF6-9AF846BE6FE2}" dt="2023-12-18T21:48:24.782" v="8"/>
        <pc:sldMkLst>
          <pc:docMk/>
          <pc:sldMk cId="1613908473" sldId="332"/>
        </pc:sldMkLst>
      </pc:sldChg>
      <pc:sldChg chg="delSp add delDesignElem">
        <pc:chgData name="Shade Coleman" userId="fa95e791-a82e-478b-856d-cb65b34bdaeb" providerId="ADAL" clId="{555B456E-9348-4A20-8FF6-9AF846BE6FE2}" dt="2023-12-18T21:48:24.782" v="8"/>
        <pc:sldMkLst>
          <pc:docMk/>
          <pc:sldMk cId="2727226873" sldId="333"/>
        </pc:sldMkLst>
        <pc:spChg chg="del">
          <ac:chgData name="Shade Coleman" userId="fa95e791-a82e-478b-856d-cb65b34bdaeb" providerId="ADAL" clId="{555B456E-9348-4A20-8FF6-9AF846BE6FE2}" dt="2023-12-18T21:48:24.782" v="8"/>
          <ac:spMkLst>
            <pc:docMk/>
            <pc:sldMk cId="2727226873" sldId="333"/>
            <ac:spMk id="8" creationId="{AB8C311F-7253-4AED-9701-7FC0708C41C7}"/>
          </ac:spMkLst>
        </pc:spChg>
        <pc:spChg chg="del">
          <ac:chgData name="Shade Coleman" userId="fa95e791-a82e-478b-856d-cb65b34bdaeb" providerId="ADAL" clId="{555B456E-9348-4A20-8FF6-9AF846BE6FE2}" dt="2023-12-18T21:48:24.782" v="8"/>
          <ac:spMkLst>
            <pc:docMk/>
            <pc:sldMk cId="2727226873" sldId="333"/>
            <ac:spMk id="10" creationId="{E2384209-CB15-4CDF-9D31-C44FD9A3F20D}"/>
          </ac:spMkLst>
        </pc:spChg>
        <pc:spChg chg="del">
          <ac:chgData name="Shade Coleman" userId="fa95e791-a82e-478b-856d-cb65b34bdaeb" providerId="ADAL" clId="{555B456E-9348-4A20-8FF6-9AF846BE6FE2}" dt="2023-12-18T21:48:24.782" v="8"/>
          <ac:spMkLst>
            <pc:docMk/>
            <pc:sldMk cId="2727226873" sldId="333"/>
            <ac:spMk id="12" creationId="{2633B3B5-CC90-43F0-8714-D31D1F3F0209}"/>
          </ac:spMkLst>
        </pc:spChg>
        <pc:spChg chg="del">
          <ac:chgData name="Shade Coleman" userId="fa95e791-a82e-478b-856d-cb65b34bdaeb" providerId="ADAL" clId="{555B456E-9348-4A20-8FF6-9AF846BE6FE2}" dt="2023-12-18T21:48:24.782" v="8"/>
          <ac:spMkLst>
            <pc:docMk/>
            <pc:sldMk cId="2727226873" sldId="333"/>
            <ac:spMk id="14" creationId="{A8D57A06-A426-446D-B02C-A2DC6B62E45E}"/>
          </ac:spMkLst>
        </pc:spChg>
      </pc:sldChg>
      <pc:sldChg chg="delSp add delDesignElem">
        <pc:chgData name="Shade Coleman" userId="fa95e791-a82e-478b-856d-cb65b34bdaeb" providerId="ADAL" clId="{555B456E-9348-4A20-8FF6-9AF846BE6FE2}" dt="2023-12-18T21:48:24.782" v="8"/>
        <pc:sldMkLst>
          <pc:docMk/>
          <pc:sldMk cId="281341363" sldId="334"/>
        </pc:sldMkLst>
        <pc:spChg chg="del">
          <ac:chgData name="Shade Coleman" userId="fa95e791-a82e-478b-856d-cb65b34bdaeb" providerId="ADAL" clId="{555B456E-9348-4A20-8FF6-9AF846BE6FE2}" dt="2023-12-18T21:48:24.782" v="8"/>
          <ac:spMkLst>
            <pc:docMk/>
            <pc:sldMk cId="281341363" sldId="334"/>
            <ac:spMk id="8" creationId="{AB8C311F-7253-4AED-9701-7FC0708C41C7}"/>
          </ac:spMkLst>
        </pc:spChg>
        <pc:spChg chg="del">
          <ac:chgData name="Shade Coleman" userId="fa95e791-a82e-478b-856d-cb65b34bdaeb" providerId="ADAL" clId="{555B456E-9348-4A20-8FF6-9AF846BE6FE2}" dt="2023-12-18T21:48:24.782" v="8"/>
          <ac:spMkLst>
            <pc:docMk/>
            <pc:sldMk cId="281341363" sldId="334"/>
            <ac:spMk id="10" creationId="{E2384209-CB15-4CDF-9D31-C44FD9A3F20D}"/>
          </ac:spMkLst>
        </pc:spChg>
        <pc:spChg chg="del">
          <ac:chgData name="Shade Coleman" userId="fa95e791-a82e-478b-856d-cb65b34bdaeb" providerId="ADAL" clId="{555B456E-9348-4A20-8FF6-9AF846BE6FE2}" dt="2023-12-18T21:48:24.782" v="8"/>
          <ac:spMkLst>
            <pc:docMk/>
            <pc:sldMk cId="281341363" sldId="334"/>
            <ac:spMk id="12" creationId="{2633B3B5-CC90-43F0-8714-D31D1F3F0209}"/>
          </ac:spMkLst>
        </pc:spChg>
        <pc:spChg chg="del">
          <ac:chgData name="Shade Coleman" userId="fa95e791-a82e-478b-856d-cb65b34bdaeb" providerId="ADAL" clId="{555B456E-9348-4A20-8FF6-9AF846BE6FE2}" dt="2023-12-18T21:48:24.782" v="8"/>
          <ac:spMkLst>
            <pc:docMk/>
            <pc:sldMk cId="281341363" sldId="334"/>
            <ac:spMk id="14" creationId="{A8D57A06-A426-446D-B02C-A2DC6B62E45E}"/>
          </ac:spMkLst>
        </pc:spChg>
      </pc:sldChg>
      <pc:sldChg chg="add">
        <pc:chgData name="Shade Coleman" userId="fa95e791-a82e-478b-856d-cb65b34bdaeb" providerId="ADAL" clId="{555B456E-9348-4A20-8FF6-9AF846BE6FE2}" dt="2023-12-18T21:48:24.782" v="8"/>
        <pc:sldMkLst>
          <pc:docMk/>
          <pc:sldMk cId="2887203261" sldId="335"/>
        </pc:sldMkLst>
      </pc:sldChg>
      <pc:sldChg chg="add">
        <pc:chgData name="Shade Coleman" userId="fa95e791-a82e-478b-856d-cb65b34bdaeb" providerId="ADAL" clId="{555B456E-9348-4A20-8FF6-9AF846BE6FE2}" dt="2023-12-18T21:48:24.782" v="8"/>
        <pc:sldMkLst>
          <pc:docMk/>
          <pc:sldMk cId="3185105850" sldId="336"/>
        </pc:sldMkLst>
      </pc:sldChg>
      <pc:sldChg chg="add del setBg">
        <pc:chgData name="Shade Coleman" userId="fa95e791-a82e-478b-856d-cb65b34bdaeb" providerId="ADAL" clId="{555B456E-9348-4A20-8FF6-9AF846BE6FE2}" dt="2023-12-18T21:49:01.427" v="10" actId="47"/>
        <pc:sldMkLst>
          <pc:docMk/>
          <pc:sldMk cId="717367374" sldId="337"/>
        </pc:sldMkLst>
      </pc:sldChg>
      <pc:sldChg chg="add">
        <pc:chgData name="Shade Coleman" userId="fa95e791-a82e-478b-856d-cb65b34bdaeb" providerId="ADAL" clId="{555B456E-9348-4A20-8FF6-9AF846BE6FE2}" dt="2023-12-18T21:49:25.342" v="12"/>
        <pc:sldMkLst>
          <pc:docMk/>
          <pc:sldMk cId="899032305" sldId="337"/>
        </pc:sldMkLst>
      </pc:sldChg>
      <pc:sldChg chg="add">
        <pc:chgData name="Shade Coleman" userId="fa95e791-a82e-478b-856d-cb65b34bdaeb" providerId="ADAL" clId="{555B456E-9348-4A20-8FF6-9AF846BE6FE2}" dt="2023-12-18T21:49:25.342" v="12"/>
        <pc:sldMkLst>
          <pc:docMk/>
          <pc:sldMk cId="2251821611" sldId="338"/>
        </pc:sldMkLst>
      </pc:sldChg>
      <pc:sldChg chg="add">
        <pc:chgData name="Shade Coleman" userId="fa95e791-a82e-478b-856d-cb65b34bdaeb" providerId="ADAL" clId="{555B456E-9348-4A20-8FF6-9AF846BE6FE2}" dt="2023-12-18T21:49:25.342" v="12"/>
        <pc:sldMkLst>
          <pc:docMk/>
          <pc:sldMk cId="2404256488" sldId="339"/>
        </pc:sldMkLst>
      </pc:sldChg>
      <pc:sldChg chg="add">
        <pc:chgData name="Shade Coleman" userId="fa95e791-a82e-478b-856d-cb65b34bdaeb" providerId="ADAL" clId="{555B456E-9348-4A20-8FF6-9AF846BE6FE2}" dt="2023-12-18T21:49:25.342" v="12"/>
        <pc:sldMkLst>
          <pc:docMk/>
          <pc:sldMk cId="1651094417" sldId="340"/>
        </pc:sldMkLst>
      </pc:sldChg>
      <pc:sldChg chg="add">
        <pc:chgData name="Shade Coleman" userId="fa95e791-a82e-478b-856d-cb65b34bdaeb" providerId="ADAL" clId="{555B456E-9348-4A20-8FF6-9AF846BE6FE2}" dt="2023-12-18T21:49:25.342" v="12"/>
        <pc:sldMkLst>
          <pc:docMk/>
          <pc:sldMk cId="2377982395" sldId="341"/>
        </pc:sldMkLst>
      </pc:sldChg>
      <pc:sldChg chg="add">
        <pc:chgData name="Shade Coleman" userId="fa95e791-a82e-478b-856d-cb65b34bdaeb" providerId="ADAL" clId="{555B456E-9348-4A20-8FF6-9AF846BE6FE2}" dt="2023-12-18T21:49:25.342" v="12"/>
        <pc:sldMkLst>
          <pc:docMk/>
          <pc:sldMk cId="2649819473" sldId="342"/>
        </pc:sldMkLst>
      </pc:sldChg>
      <pc:sldChg chg="add">
        <pc:chgData name="Shade Coleman" userId="fa95e791-a82e-478b-856d-cb65b34bdaeb" providerId="ADAL" clId="{555B456E-9348-4A20-8FF6-9AF846BE6FE2}" dt="2023-12-18T21:49:25.342" v="12"/>
        <pc:sldMkLst>
          <pc:docMk/>
          <pc:sldMk cId="3538701035" sldId="343"/>
        </pc:sldMkLst>
      </pc:sldChg>
      <pc:sldChg chg="add">
        <pc:chgData name="Shade Coleman" userId="fa95e791-a82e-478b-856d-cb65b34bdaeb" providerId="ADAL" clId="{555B456E-9348-4A20-8FF6-9AF846BE6FE2}" dt="2023-12-18T21:49:25.342" v="12"/>
        <pc:sldMkLst>
          <pc:docMk/>
          <pc:sldMk cId="394111084" sldId="344"/>
        </pc:sldMkLst>
      </pc:sldChg>
      <pc:sldChg chg="add">
        <pc:chgData name="Shade Coleman" userId="fa95e791-a82e-478b-856d-cb65b34bdaeb" providerId="ADAL" clId="{555B456E-9348-4A20-8FF6-9AF846BE6FE2}" dt="2023-12-18T21:49:25.342" v="12"/>
        <pc:sldMkLst>
          <pc:docMk/>
          <pc:sldMk cId="2237742775" sldId="345"/>
        </pc:sldMkLst>
      </pc:sldChg>
      <pc:sldChg chg="add">
        <pc:chgData name="Shade Coleman" userId="fa95e791-a82e-478b-856d-cb65b34bdaeb" providerId="ADAL" clId="{555B456E-9348-4A20-8FF6-9AF846BE6FE2}" dt="2023-12-18T21:49:25.342" v="12"/>
        <pc:sldMkLst>
          <pc:docMk/>
          <pc:sldMk cId="2263295779" sldId="346"/>
        </pc:sldMkLst>
      </pc:sldChg>
      <pc:sldChg chg="add">
        <pc:chgData name="Shade Coleman" userId="fa95e791-a82e-478b-856d-cb65b34bdaeb" providerId="ADAL" clId="{555B456E-9348-4A20-8FF6-9AF846BE6FE2}" dt="2023-12-18T21:49:25.342" v="12"/>
        <pc:sldMkLst>
          <pc:docMk/>
          <pc:sldMk cId="3127785701" sldId="347"/>
        </pc:sldMkLst>
      </pc:sldChg>
      <pc:sldChg chg="add">
        <pc:chgData name="Shade Coleman" userId="fa95e791-a82e-478b-856d-cb65b34bdaeb" providerId="ADAL" clId="{555B456E-9348-4A20-8FF6-9AF846BE6FE2}" dt="2023-12-18T21:49:25.342" v="12"/>
        <pc:sldMkLst>
          <pc:docMk/>
          <pc:sldMk cId="3840457791" sldId="348"/>
        </pc:sldMkLst>
      </pc:sldChg>
      <pc:sldChg chg="add">
        <pc:chgData name="Shade Coleman" userId="fa95e791-a82e-478b-856d-cb65b34bdaeb" providerId="ADAL" clId="{555B456E-9348-4A20-8FF6-9AF846BE6FE2}" dt="2023-12-18T21:49:25.342" v="12"/>
        <pc:sldMkLst>
          <pc:docMk/>
          <pc:sldMk cId="1290963500" sldId="349"/>
        </pc:sldMkLst>
      </pc:sldChg>
      <pc:sldChg chg="add">
        <pc:chgData name="Shade Coleman" userId="fa95e791-a82e-478b-856d-cb65b34bdaeb" providerId="ADAL" clId="{555B456E-9348-4A20-8FF6-9AF846BE6FE2}" dt="2023-12-18T21:49:25.342" v="12"/>
        <pc:sldMkLst>
          <pc:docMk/>
          <pc:sldMk cId="2403772687" sldId="350"/>
        </pc:sldMkLst>
      </pc:sldChg>
      <pc:sldChg chg="add">
        <pc:chgData name="Shade Coleman" userId="fa95e791-a82e-478b-856d-cb65b34bdaeb" providerId="ADAL" clId="{555B456E-9348-4A20-8FF6-9AF846BE6FE2}" dt="2023-12-18T21:49:25.342" v="12"/>
        <pc:sldMkLst>
          <pc:docMk/>
          <pc:sldMk cId="2294907841" sldId="351"/>
        </pc:sldMkLst>
      </pc:sldChg>
      <pc:sldChg chg="add">
        <pc:chgData name="Shade Coleman" userId="fa95e791-a82e-478b-856d-cb65b34bdaeb" providerId="ADAL" clId="{555B456E-9348-4A20-8FF6-9AF846BE6FE2}" dt="2023-12-18T21:49:25.342" v="12"/>
        <pc:sldMkLst>
          <pc:docMk/>
          <pc:sldMk cId="3707464784" sldId="352"/>
        </pc:sldMkLst>
      </pc:sldChg>
      <pc:sldChg chg="add">
        <pc:chgData name="Shade Coleman" userId="fa95e791-a82e-478b-856d-cb65b34bdaeb" providerId="ADAL" clId="{555B456E-9348-4A20-8FF6-9AF846BE6FE2}" dt="2023-12-18T21:49:25.342" v="12"/>
        <pc:sldMkLst>
          <pc:docMk/>
          <pc:sldMk cId="2646530055" sldId="353"/>
        </pc:sldMkLst>
      </pc:sldChg>
      <pc:sldChg chg="add">
        <pc:chgData name="Shade Coleman" userId="fa95e791-a82e-478b-856d-cb65b34bdaeb" providerId="ADAL" clId="{555B456E-9348-4A20-8FF6-9AF846BE6FE2}" dt="2023-12-18T21:49:25.342" v="12"/>
        <pc:sldMkLst>
          <pc:docMk/>
          <pc:sldMk cId="1411165594" sldId="354"/>
        </pc:sldMkLst>
      </pc:sldChg>
      <pc:sldChg chg="add">
        <pc:chgData name="Shade Coleman" userId="fa95e791-a82e-478b-856d-cb65b34bdaeb" providerId="ADAL" clId="{555B456E-9348-4A20-8FF6-9AF846BE6FE2}" dt="2023-12-18T21:49:25.342" v="12"/>
        <pc:sldMkLst>
          <pc:docMk/>
          <pc:sldMk cId="1745896503" sldId="355"/>
        </pc:sldMkLst>
      </pc:sldChg>
      <pc:sldChg chg="add">
        <pc:chgData name="Shade Coleman" userId="fa95e791-a82e-478b-856d-cb65b34bdaeb" providerId="ADAL" clId="{555B456E-9348-4A20-8FF6-9AF846BE6FE2}" dt="2023-12-18T21:49:25.342" v="12"/>
        <pc:sldMkLst>
          <pc:docMk/>
          <pc:sldMk cId="3829375522" sldId="356"/>
        </pc:sldMkLst>
      </pc:sldChg>
      <pc:sldChg chg="add">
        <pc:chgData name="Shade Coleman" userId="fa95e791-a82e-478b-856d-cb65b34bdaeb" providerId="ADAL" clId="{555B456E-9348-4A20-8FF6-9AF846BE6FE2}" dt="2023-12-18T21:49:25.342" v="12"/>
        <pc:sldMkLst>
          <pc:docMk/>
          <pc:sldMk cId="609745638" sldId="357"/>
        </pc:sldMkLst>
      </pc:sldChg>
      <pc:sldChg chg="add">
        <pc:chgData name="Shade Coleman" userId="fa95e791-a82e-478b-856d-cb65b34bdaeb" providerId="ADAL" clId="{555B456E-9348-4A20-8FF6-9AF846BE6FE2}" dt="2023-12-18T21:49:25.342" v="12"/>
        <pc:sldMkLst>
          <pc:docMk/>
          <pc:sldMk cId="4107645858" sldId="358"/>
        </pc:sldMkLst>
      </pc:sldChg>
      <pc:sldChg chg="add">
        <pc:chgData name="Shade Coleman" userId="fa95e791-a82e-478b-856d-cb65b34bdaeb" providerId="ADAL" clId="{555B456E-9348-4A20-8FF6-9AF846BE6FE2}" dt="2023-12-18T21:49:25.342" v="12"/>
        <pc:sldMkLst>
          <pc:docMk/>
          <pc:sldMk cId="553066212" sldId="359"/>
        </pc:sldMkLst>
      </pc:sldChg>
      <pc:sldChg chg="add">
        <pc:chgData name="Shade Coleman" userId="fa95e791-a82e-478b-856d-cb65b34bdaeb" providerId="ADAL" clId="{555B456E-9348-4A20-8FF6-9AF846BE6FE2}" dt="2023-12-18T21:49:25.342" v="12"/>
        <pc:sldMkLst>
          <pc:docMk/>
          <pc:sldMk cId="1565123227" sldId="360"/>
        </pc:sldMkLst>
      </pc:sldChg>
      <pc:sldChg chg="add">
        <pc:chgData name="Shade Coleman" userId="fa95e791-a82e-478b-856d-cb65b34bdaeb" providerId="ADAL" clId="{555B456E-9348-4A20-8FF6-9AF846BE6FE2}" dt="2023-12-18T21:49:25.342" v="12"/>
        <pc:sldMkLst>
          <pc:docMk/>
          <pc:sldMk cId="1967293926" sldId="361"/>
        </pc:sldMkLst>
      </pc:sldChg>
      <pc:sldChg chg="add">
        <pc:chgData name="Shade Coleman" userId="fa95e791-a82e-478b-856d-cb65b34bdaeb" providerId="ADAL" clId="{555B456E-9348-4A20-8FF6-9AF846BE6FE2}" dt="2023-12-18T21:49:25.342" v="12"/>
        <pc:sldMkLst>
          <pc:docMk/>
          <pc:sldMk cId="3345838839" sldId="362"/>
        </pc:sldMkLst>
      </pc:sldChg>
      <pc:sldChg chg="add">
        <pc:chgData name="Shade Coleman" userId="fa95e791-a82e-478b-856d-cb65b34bdaeb" providerId="ADAL" clId="{555B456E-9348-4A20-8FF6-9AF846BE6FE2}" dt="2023-12-18T21:49:25.342" v="12"/>
        <pc:sldMkLst>
          <pc:docMk/>
          <pc:sldMk cId="1938139166" sldId="363"/>
        </pc:sldMkLst>
      </pc:sldChg>
      <pc:sldChg chg="add">
        <pc:chgData name="Shade Coleman" userId="fa95e791-a82e-478b-856d-cb65b34bdaeb" providerId="ADAL" clId="{555B456E-9348-4A20-8FF6-9AF846BE6FE2}" dt="2023-12-18T21:49:25.342" v="12"/>
        <pc:sldMkLst>
          <pc:docMk/>
          <pc:sldMk cId="1443019053" sldId="364"/>
        </pc:sldMkLst>
      </pc:sldChg>
      <pc:sldChg chg="add">
        <pc:chgData name="Shade Coleman" userId="fa95e791-a82e-478b-856d-cb65b34bdaeb" providerId="ADAL" clId="{555B456E-9348-4A20-8FF6-9AF846BE6FE2}" dt="2023-12-18T21:49:25.342" v="12"/>
        <pc:sldMkLst>
          <pc:docMk/>
          <pc:sldMk cId="1723723749" sldId="365"/>
        </pc:sldMkLst>
      </pc:sldChg>
      <pc:sldChg chg="add">
        <pc:chgData name="Shade Coleman" userId="fa95e791-a82e-478b-856d-cb65b34bdaeb" providerId="ADAL" clId="{555B456E-9348-4A20-8FF6-9AF846BE6FE2}" dt="2023-12-18T21:49:25.342" v="12"/>
        <pc:sldMkLst>
          <pc:docMk/>
          <pc:sldMk cId="2357252559" sldId="366"/>
        </pc:sldMkLst>
      </pc:sldChg>
      <pc:sldChg chg="add">
        <pc:chgData name="Shade Coleman" userId="fa95e791-a82e-478b-856d-cb65b34bdaeb" providerId="ADAL" clId="{555B456E-9348-4A20-8FF6-9AF846BE6FE2}" dt="2023-12-18T21:49:25.342" v="12"/>
        <pc:sldMkLst>
          <pc:docMk/>
          <pc:sldMk cId="3191998641" sldId="367"/>
        </pc:sldMkLst>
      </pc:sldChg>
      <pc:sldChg chg="add">
        <pc:chgData name="Shade Coleman" userId="fa95e791-a82e-478b-856d-cb65b34bdaeb" providerId="ADAL" clId="{555B456E-9348-4A20-8FF6-9AF846BE6FE2}" dt="2023-12-18T21:49:25.342" v="12"/>
        <pc:sldMkLst>
          <pc:docMk/>
          <pc:sldMk cId="2407876699" sldId="368"/>
        </pc:sldMkLst>
      </pc:sldChg>
      <pc:sldChg chg="add">
        <pc:chgData name="Shade Coleman" userId="fa95e791-a82e-478b-856d-cb65b34bdaeb" providerId="ADAL" clId="{555B456E-9348-4A20-8FF6-9AF846BE6FE2}" dt="2023-12-18T21:49:48.115" v="13"/>
        <pc:sldMkLst>
          <pc:docMk/>
          <pc:sldMk cId="233257978" sldId="369"/>
        </pc:sldMkLst>
      </pc:sldChg>
      <pc:sldChg chg="add">
        <pc:chgData name="Shade Coleman" userId="fa95e791-a82e-478b-856d-cb65b34bdaeb" providerId="ADAL" clId="{555B456E-9348-4A20-8FF6-9AF846BE6FE2}" dt="2023-12-18T21:49:48.115" v="13"/>
        <pc:sldMkLst>
          <pc:docMk/>
          <pc:sldMk cId="64855933" sldId="370"/>
        </pc:sldMkLst>
      </pc:sldChg>
      <pc:sldChg chg="add">
        <pc:chgData name="Shade Coleman" userId="fa95e791-a82e-478b-856d-cb65b34bdaeb" providerId="ADAL" clId="{555B456E-9348-4A20-8FF6-9AF846BE6FE2}" dt="2023-12-18T21:49:48.115" v="13"/>
        <pc:sldMkLst>
          <pc:docMk/>
          <pc:sldMk cId="30307026" sldId="371"/>
        </pc:sldMkLst>
      </pc:sldChg>
      <pc:sldChg chg="add">
        <pc:chgData name="Shade Coleman" userId="fa95e791-a82e-478b-856d-cb65b34bdaeb" providerId="ADAL" clId="{555B456E-9348-4A20-8FF6-9AF846BE6FE2}" dt="2023-12-18T21:49:48.115" v="13"/>
        <pc:sldMkLst>
          <pc:docMk/>
          <pc:sldMk cId="1297758981" sldId="372"/>
        </pc:sldMkLst>
      </pc:sldChg>
      <pc:sldChg chg="add">
        <pc:chgData name="Shade Coleman" userId="fa95e791-a82e-478b-856d-cb65b34bdaeb" providerId="ADAL" clId="{555B456E-9348-4A20-8FF6-9AF846BE6FE2}" dt="2023-12-18T21:49:48.115" v="13"/>
        <pc:sldMkLst>
          <pc:docMk/>
          <pc:sldMk cId="1729037153" sldId="373"/>
        </pc:sldMkLst>
      </pc:sldChg>
      <pc:sldChg chg="add">
        <pc:chgData name="Shade Coleman" userId="fa95e791-a82e-478b-856d-cb65b34bdaeb" providerId="ADAL" clId="{555B456E-9348-4A20-8FF6-9AF846BE6FE2}" dt="2023-12-18T21:49:48.115" v="13"/>
        <pc:sldMkLst>
          <pc:docMk/>
          <pc:sldMk cId="2263404398" sldId="374"/>
        </pc:sldMkLst>
      </pc:sldChg>
      <pc:sldChg chg="add">
        <pc:chgData name="Shade Coleman" userId="fa95e791-a82e-478b-856d-cb65b34bdaeb" providerId="ADAL" clId="{555B456E-9348-4A20-8FF6-9AF846BE6FE2}" dt="2023-12-18T21:49:48.115" v="13"/>
        <pc:sldMkLst>
          <pc:docMk/>
          <pc:sldMk cId="517089521" sldId="375"/>
        </pc:sldMkLst>
      </pc:sldChg>
      <pc:sldChg chg="add">
        <pc:chgData name="Shade Coleman" userId="fa95e791-a82e-478b-856d-cb65b34bdaeb" providerId="ADAL" clId="{555B456E-9348-4A20-8FF6-9AF846BE6FE2}" dt="2023-12-18T21:49:48.115" v="13"/>
        <pc:sldMkLst>
          <pc:docMk/>
          <pc:sldMk cId="1902385425" sldId="376"/>
        </pc:sldMkLst>
      </pc:sldChg>
      <pc:sldChg chg="add">
        <pc:chgData name="Shade Coleman" userId="fa95e791-a82e-478b-856d-cb65b34bdaeb" providerId="ADAL" clId="{555B456E-9348-4A20-8FF6-9AF846BE6FE2}" dt="2023-12-18T21:49:48.115" v="13"/>
        <pc:sldMkLst>
          <pc:docMk/>
          <pc:sldMk cId="1088987407" sldId="377"/>
        </pc:sldMkLst>
      </pc:sldChg>
      <pc:sldChg chg="add">
        <pc:chgData name="Shade Coleman" userId="fa95e791-a82e-478b-856d-cb65b34bdaeb" providerId="ADAL" clId="{555B456E-9348-4A20-8FF6-9AF846BE6FE2}" dt="2023-12-18T21:49:48.115" v="13"/>
        <pc:sldMkLst>
          <pc:docMk/>
          <pc:sldMk cId="724414577" sldId="378"/>
        </pc:sldMkLst>
      </pc:sldChg>
      <pc:sldChg chg="add">
        <pc:chgData name="Shade Coleman" userId="fa95e791-a82e-478b-856d-cb65b34bdaeb" providerId="ADAL" clId="{555B456E-9348-4A20-8FF6-9AF846BE6FE2}" dt="2023-12-18T21:49:48.115" v="13"/>
        <pc:sldMkLst>
          <pc:docMk/>
          <pc:sldMk cId="3704824893" sldId="379"/>
        </pc:sldMkLst>
      </pc:sldChg>
      <pc:sldChg chg="add">
        <pc:chgData name="Shade Coleman" userId="fa95e791-a82e-478b-856d-cb65b34bdaeb" providerId="ADAL" clId="{555B456E-9348-4A20-8FF6-9AF846BE6FE2}" dt="2023-12-18T21:49:48.115" v="13"/>
        <pc:sldMkLst>
          <pc:docMk/>
          <pc:sldMk cId="3698200165" sldId="380"/>
        </pc:sldMkLst>
      </pc:sldChg>
      <pc:sldChg chg="add">
        <pc:chgData name="Shade Coleman" userId="fa95e791-a82e-478b-856d-cb65b34bdaeb" providerId="ADAL" clId="{555B456E-9348-4A20-8FF6-9AF846BE6FE2}" dt="2023-12-18T21:49:48.115" v="13"/>
        <pc:sldMkLst>
          <pc:docMk/>
          <pc:sldMk cId="3083112792" sldId="381"/>
        </pc:sldMkLst>
      </pc:sldChg>
      <pc:sldChg chg="add">
        <pc:chgData name="Shade Coleman" userId="fa95e791-a82e-478b-856d-cb65b34bdaeb" providerId="ADAL" clId="{555B456E-9348-4A20-8FF6-9AF846BE6FE2}" dt="2023-12-18T21:49:48.115" v="13"/>
        <pc:sldMkLst>
          <pc:docMk/>
          <pc:sldMk cId="1475890883" sldId="382"/>
        </pc:sldMkLst>
      </pc:sldChg>
      <pc:sldChg chg="add">
        <pc:chgData name="Shade Coleman" userId="fa95e791-a82e-478b-856d-cb65b34bdaeb" providerId="ADAL" clId="{555B456E-9348-4A20-8FF6-9AF846BE6FE2}" dt="2023-12-18T21:49:48.115" v="13"/>
        <pc:sldMkLst>
          <pc:docMk/>
          <pc:sldMk cId="1014298021" sldId="383"/>
        </pc:sldMkLst>
      </pc:sldChg>
      <pc:sldChg chg="add">
        <pc:chgData name="Shade Coleman" userId="fa95e791-a82e-478b-856d-cb65b34bdaeb" providerId="ADAL" clId="{555B456E-9348-4A20-8FF6-9AF846BE6FE2}" dt="2023-12-18T21:49:48.115" v="13"/>
        <pc:sldMkLst>
          <pc:docMk/>
          <pc:sldMk cId="1575972033" sldId="384"/>
        </pc:sldMkLst>
      </pc:sldChg>
      <pc:sldChg chg="add">
        <pc:chgData name="Shade Coleman" userId="fa95e791-a82e-478b-856d-cb65b34bdaeb" providerId="ADAL" clId="{555B456E-9348-4A20-8FF6-9AF846BE6FE2}" dt="2023-12-18T21:49:48.115" v="13"/>
        <pc:sldMkLst>
          <pc:docMk/>
          <pc:sldMk cId="742143605" sldId="385"/>
        </pc:sldMkLst>
      </pc:sldChg>
      <pc:sldChg chg="add">
        <pc:chgData name="Shade Coleman" userId="fa95e791-a82e-478b-856d-cb65b34bdaeb" providerId="ADAL" clId="{555B456E-9348-4A20-8FF6-9AF846BE6FE2}" dt="2023-12-18T21:49:48.115" v="13"/>
        <pc:sldMkLst>
          <pc:docMk/>
          <pc:sldMk cId="1341775397" sldId="386"/>
        </pc:sldMkLst>
      </pc:sldChg>
      <pc:sldChg chg="add">
        <pc:chgData name="Shade Coleman" userId="fa95e791-a82e-478b-856d-cb65b34bdaeb" providerId="ADAL" clId="{555B456E-9348-4A20-8FF6-9AF846BE6FE2}" dt="2023-12-18T21:49:48.115" v="13"/>
        <pc:sldMkLst>
          <pc:docMk/>
          <pc:sldMk cId="605697754" sldId="387"/>
        </pc:sldMkLst>
      </pc:sldChg>
      <pc:sldChg chg="add">
        <pc:chgData name="Shade Coleman" userId="fa95e791-a82e-478b-856d-cb65b34bdaeb" providerId="ADAL" clId="{555B456E-9348-4A20-8FF6-9AF846BE6FE2}" dt="2023-12-18T21:49:48.115" v="13"/>
        <pc:sldMkLst>
          <pc:docMk/>
          <pc:sldMk cId="33297604" sldId="388"/>
        </pc:sldMkLst>
      </pc:sldChg>
      <pc:sldChg chg="add">
        <pc:chgData name="Shade Coleman" userId="fa95e791-a82e-478b-856d-cb65b34bdaeb" providerId="ADAL" clId="{555B456E-9348-4A20-8FF6-9AF846BE6FE2}" dt="2023-12-18T21:49:48.115" v="13"/>
        <pc:sldMkLst>
          <pc:docMk/>
          <pc:sldMk cId="1659850184" sldId="389"/>
        </pc:sldMkLst>
      </pc:sldChg>
      <pc:sldChg chg="add">
        <pc:chgData name="Shade Coleman" userId="fa95e791-a82e-478b-856d-cb65b34bdaeb" providerId="ADAL" clId="{555B456E-9348-4A20-8FF6-9AF846BE6FE2}" dt="2023-12-18T21:49:48.115" v="13"/>
        <pc:sldMkLst>
          <pc:docMk/>
          <pc:sldMk cId="1277256571" sldId="390"/>
        </pc:sldMkLst>
      </pc:sldChg>
      <pc:sldChg chg="add">
        <pc:chgData name="Shade Coleman" userId="fa95e791-a82e-478b-856d-cb65b34bdaeb" providerId="ADAL" clId="{555B456E-9348-4A20-8FF6-9AF846BE6FE2}" dt="2023-12-18T21:49:48.115" v="13"/>
        <pc:sldMkLst>
          <pc:docMk/>
          <pc:sldMk cId="543273985" sldId="391"/>
        </pc:sldMkLst>
      </pc:sldChg>
      <pc:sldChg chg="add">
        <pc:chgData name="Shade Coleman" userId="fa95e791-a82e-478b-856d-cb65b34bdaeb" providerId="ADAL" clId="{555B456E-9348-4A20-8FF6-9AF846BE6FE2}" dt="2023-12-18T21:49:48.115" v="13"/>
        <pc:sldMkLst>
          <pc:docMk/>
          <pc:sldMk cId="421580989" sldId="392"/>
        </pc:sldMkLst>
      </pc:sldChg>
      <pc:sldChg chg="add">
        <pc:chgData name="Shade Coleman" userId="fa95e791-a82e-478b-856d-cb65b34bdaeb" providerId="ADAL" clId="{555B456E-9348-4A20-8FF6-9AF846BE6FE2}" dt="2023-12-18T21:49:48.115" v="13"/>
        <pc:sldMkLst>
          <pc:docMk/>
          <pc:sldMk cId="3534238318" sldId="393"/>
        </pc:sldMkLst>
      </pc:sldChg>
      <pc:sldChg chg="add">
        <pc:chgData name="Shade Coleman" userId="fa95e791-a82e-478b-856d-cb65b34bdaeb" providerId="ADAL" clId="{555B456E-9348-4A20-8FF6-9AF846BE6FE2}" dt="2023-12-18T21:49:48.115" v="13"/>
        <pc:sldMkLst>
          <pc:docMk/>
          <pc:sldMk cId="1909681300" sldId="394"/>
        </pc:sldMkLst>
      </pc:sldChg>
      <pc:sldChg chg="add">
        <pc:chgData name="Shade Coleman" userId="fa95e791-a82e-478b-856d-cb65b34bdaeb" providerId="ADAL" clId="{555B456E-9348-4A20-8FF6-9AF846BE6FE2}" dt="2023-12-18T21:49:48.115" v="13"/>
        <pc:sldMkLst>
          <pc:docMk/>
          <pc:sldMk cId="1822369690" sldId="395"/>
        </pc:sldMkLst>
      </pc:sldChg>
      <pc:sldChg chg="add">
        <pc:chgData name="Shade Coleman" userId="fa95e791-a82e-478b-856d-cb65b34bdaeb" providerId="ADAL" clId="{555B456E-9348-4A20-8FF6-9AF846BE6FE2}" dt="2023-12-18T21:49:48.115" v="13"/>
        <pc:sldMkLst>
          <pc:docMk/>
          <pc:sldMk cId="1337792516" sldId="396"/>
        </pc:sldMkLst>
      </pc:sldChg>
      <pc:sldChg chg="add">
        <pc:chgData name="Shade Coleman" userId="fa95e791-a82e-478b-856d-cb65b34bdaeb" providerId="ADAL" clId="{555B456E-9348-4A20-8FF6-9AF846BE6FE2}" dt="2023-12-18T21:49:48.115" v="13"/>
        <pc:sldMkLst>
          <pc:docMk/>
          <pc:sldMk cId="3351804411" sldId="397"/>
        </pc:sldMkLst>
      </pc:sldChg>
      <pc:sldChg chg="add">
        <pc:chgData name="Shade Coleman" userId="fa95e791-a82e-478b-856d-cb65b34bdaeb" providerId="ADAL" clId="{555B456E-9348-4A20-8FF6-9AF846BE6FE2}" dt="2023-12-18T21:49:48.115" v="13"/>
        <pc:sldMkLst>
          <pc:docMk/>
          <pc:sldMk cId="1985424587" sldId="398"/>
        </pc:sldMkLst>
      </pc:sldChg>
      <pc:sldChg chg="add">
        <pc:chgData name="Shade Coleman" userId="fa95e791-a82e-478b-856d-cb65b34bdaeb" providerId="ADAL" clId="{555B456E-9348-4A20-8FF6-9AF846BE6FE2}" dt="2023-12-18T21:49:48.115" v="13"/>
        <pc:sldMkLst>
          <pc:docMk/>
          <pc:sldMk cId="970100758" sldId="399"/>
        </pc:sldMkLst>
      </pc:sldChg>
      <pc:sldChg chg="add">
        <pc:chgData name="Shade Coleman" userId="fa95e791-a82e-478b-856d-cb65b34bdaeb" providerId="ADAL" clId="{555B456E-9348-4A20-8FF6-9AF846BE6FE2}" dt="2023-12-18T21:49:48.115" v="13"/>
        <pc:sldMkLst>
          <pc:docMk/>
          <pc:sldMk cId="2890020453" sldId="400"/>
        </pc:sldMkLst>
      </pc:sldChg>
      <pc:sldChg chg="add">
        <pc:chgData name="Shade Coleman" userId="fa95e791-a82e-478b-856d-cb65b34bdaeb" providerId="ADAL" clId="{555B456E-9348-4A20-8FF6-9AF846BE6FE2}" dt="2023-12-18T21:49:48.115" v="13"/>
        <pc:sldMkLst>
          <pc:docMk/>
          <pc:sldMk cId="3290551674" sldId="401"/>
        </pc:sldMkLst>
      </pc:sldChg>
      <pc:sldChg chg="add">
        <pc:chgData name="Shade Coleman" userId="fa95e791-a82e-478b-856d-cb65b34bdaeb" providerId="ADAL" clId="{555B456E-9348-4A20-8FF6-9AF846BE6FE2}" dt="2023-12-18T21:49:48.115" v="13"/>
        <pc:sldMkLst>
          <pc:docMk/>
          <pc:sldMk cId="1804098653" sldId="402"/>
        </pc:sldMkLst>
      </pc:sldChg>
      <pc:sldChg chg="add">
        <pc:chgData name="Shade Coleman" userId="fa95e791-a82e-478b-856d-cb65b34bdaeb" providerId="ADAL" clId="{555B456E-9348-4A20-8FF6-9AF846BE6FE2}" dt="2023-12-18T21:49:48.115" v="13"/>
        <pc:sldMkLst>
          <pc:docMk/>
          <pc:sldMk cId="1135584089" sldId="403"/>
        </pc:sldMkLst>
      </pc:sldChg>
      <pc:sldChg chg="add">
        <pc:chgData name="Shade Coleman" userId="fa95e791-a82e-478b-856d-cb65b34bdaeb" providerId="ADAL" clId="{555B456E-9348-4A20-8FF6-9AF846BE6FE2}" dt="2023-12-18T21:49:48.115" v="13"/>
        <pc:sldMkLst>
          <pc:docMk/>
          <pc:sldMk cId="106035367" sldId="404"/>
        </pc:sldMkLst>
      </pc:sldChg>
      <pc:sldChg chg="add">
        <pc:chgData name="Shade Coleman" userId="fa95e791-a82e-478b-856d-cb65b34bdaeb" providerId="ADAL" clId="{555B456E-9348-4A20-8FF6-9AF846BE6FE2}" dt="2023-12-18T21:49:48.115" v="13"/>
        <pc:sldMkLst>
          <pc:docMk/>
          <pc:sldMk cId="607176284" sldId="405"/>
        </pc:sldMkLst>
      </pc:sldChg>
      <pc:sldChg chg="add">
        <pc:chgData name="Shade Coleman" userId="fa95e791-a82e-478b-856d-cb65b34bdaeb" providerId="ADAL" clId="{555B456E-9348-4A20-8FF6-9AF846BE6FE2}" dt="2023-12-18T21:50:05.793" v="14"/>
        <pc:sldMkLst>
          <pc:docMk/>
          <pc:sldMk cId="4171659944" sldId="406"/>
        </pc:sldMkLst>
      </pc:sldChg>
      <pc:sldChg chg="add">
        <pc:chgData name="Shade Coleman" userId="fa95e791-a82e-478b-856d-cb65b34bdaeb" providerId="ADAL" clId="{555B456E-9348-4A20-8FF6-9AF846BE6FE2}" dt="2023-12-18T21:50:25.490" v="15"/>
        <pc:sldMkLst>
          <pc:docMk/>
          <pc:sldMk cId="1983325413" sldId="425"/>
        </pc:sldMkLst>
      </pc:sldChg>
      <pc:sldChg chg="add">
        <pc:chgData name="Shade Coleman" userId="fa95e791-a82e-478b-856d-cb65b34bdaeb" providerId="ADAL" clId="{555B456E-9348-4A20-8FF6-9AF846BE6FE2}" dt="2023-12-18T21:50:25.490" v="15"/>
        <pc:sldMkLst>
          <pc:docMk/>
          <pc:sldMk cId="363600134" sldId="436"/>
        </pc:sldMkLst>
      </pc:sldChg>
      <pc:sldChg chg="add">
        <pc:chgData name="Shade Coleman" userId="fa95e791-a82e-478b-856d-cb65b34bdaeb" providerId="ADAL" clId="{555B456E-9348-4A20-8FF6-9AF846BE6FE2}" dt="2023-12-18T21:50:25.490" v="15"/>
        <pc:sldMkLst>
          <pc:docMk/>
          <pc:sldMk cId="1654453536" sldId="792"/>
        </pc:sldMkLst>
      </pc:sldChg>
      <pc:sldChg chg="add">
        <pc:chgData name="Shade Coleman" userId="fa95e791-a82e-478b-856d-cb65b34bdaeb" providerId="ADAL" clId="{555B456E-9348-4A20-8FF6-9AF846BE6FE2}" dt="2023-12-18T21:50:05.793" v="14"/>
        <pc:sldMkLst>
          <pc:docMk/>
          <pc:sldMk cId="3696614887" sldId="852"/>
        </pc:sldMkLst>
      </pc:sldChg>
      <pc:sldChg chg="add">
        <pc:chgData name="Shade Coleman" userId="fa95e791-a82e-478b-856d-cb65b34bdaeb" providerId="ADAL" clId="{555B456E-9348-4A20-8FF6-9AF846BE6FE2}" dt="2023-12-18T21:50:05.793" v="14"/>
        <pc:sldMkLst>
          <pc:docMk/>
          <pc:sldMk cId="2830747958" sldId="853"/>
        </pc:sldMkLst>
      </pc:sldChg>
      <pc:sldChg chg="add">
        <pc:chgData name="Shade Coleman" userId="fa95e791-a82e-478b-856d-cb65b34bdaeb" providerId="ADAL" clId="{555B456E-9348-4A20-8FF6-9AF846BE6FE2}" dt="2023-12-18T21:50:05.793" v="14"/>
        <pc:sldMkLst>
          <pc:docMk/>
          <pc:sldMk cId="226077139" sldId="854"/>
        </pc:sldMkLst>
      </pc:sldChg>
      <pc:sldChg chg="add">
        <pc:chgData name="Shade Coleman" userId="fa95e791-a82e-478b-856d-cb65b34bdaeb" providerId="ADAL" clId="{555B456E-9348-4A20-8FF6-9AF846BE6FE2}" dt="2023-12-18T21:50:05.793" v="14"/>
        <pc:sldMkLst>
          <pc:docMk/>
          <pc:sldMk cId="2186904782" sldId="855"/>
        </pc:sldMkLst>
      </pc:sldChg>
      <pc:sldChg chg="add">
        <pc:chgData name="Shade Coleman" userId="fa95e791-a82e-478b-856d-cb65b34bdaeb" providerId="ADAL" clId="{555B456E-9348-4A20-8FF6-9AF846BE6FE2}" dt="2023-12-18T21:50:05.793" v="14"/>
        <pc:sldMkLst>
          <pc:docMk/>
          <pc:sldMk cId="1816373958" sldId="856"/>
        </pc:sldMkLst>
      </pc:sldChg>
      <pc:sldChg chg="add">
        <pc:chgData name="Shade Coleman" userId="fa95e791-a82e-478b-856d-cb65b34bdaeb" providerId="ADAL" clId="{555B456E-9348-4A20-8FF6-9AF846BE6FE2}" dt="2023-12-18T21:50:05.793" v="14"/>
        <pc:sldMkLst>
          <pc:docMk/>
          <pc:sldMk cId="3795766113" sldId="857"/>
        </pc:sldMkLst>
      </pc:sldChg>
      <pc:sldChg chg="add">
        <pc:chgData name="Shade Coleman" userId="fa95e791-a82e-478b-856d-cb65b34bdaeb" providerId="ADAL" clId="{555B456E-9348-4A20-8FF6-9AF846BE6FE2}" dt="2023-12-18T21:50:05.793" v="14"/>
        <pc:sldMkLst>
          <pc:docMk/>
          <pc:sldMk cId="1128396546" sldId="858"/>
        </pc:sldMkLst>
      </pc:sldChg>
      <pc:sldChg chg="add">
        <pc:chgData name="Shade Coleman" userId="fa95e791-a82e-478b-856d-cb65b34bdaeb" providerId="ADAL" clId="{555B456E-9348-4A20-8FF6-9AF846BE6FE2}" dt="2023-12-18T21:50:05.793" v="14"/>
        <pc:sldMkLst>
          <pc:docMk/>
          <pc:sldMk cId="2213983464" sldId="859"/>
        </pc:sldMkLst>
      </pc:sldChg>
      <pc:sldChg chg="add">
        <pc:chgData name="Shade Coleman" userId="fa95e791-a82e-478b-856d-cb65b34bdaeb" providerId="ADAL" clId="{555B456E-9348-4A20-8FF6-9AF846BE6FE2}" dt="2023-12-18T21:50:05.793" v="14"/>
        <pc:sldMkLst>
          <pc:docMk/>
          <pc:sldMk cId="3467850716" sldId="875"/>
        </pc:sldMkLst>
      </pc:sldChg>
      <pc:sldChg chg="add">
        <pc:chgData name="Shade Coleman" userId="fa95e791-a82e-478b-856d-cb65b34bdaeb" providerId="ADAL" clId="{555B456E-9348-4A20-8FF6-9AF846BE6FE2}" dt="2023-12-18T21:50:05.793" v="14"/>
        <pc:sldMkLst>
          <pc:docMk/>
          <pc:sldMk cId="2853159335" sldId="885"/>
        </pc:sldMkLst>
      </pc:sldChg>
      <pc:sldChg chg="add">
        <pc:chgData name="Shade Coleman" userId="fa95e791-a82e-478b-856d-cb65b34bdaeb" providerId="ADAL" clId="{555B456E-9348-4A20-8FF6-9AF846BE6FE2}" dt="2023-12-18T21:50:05.793" v="14"/>
        <pc:sldMkLst>
          <pc:docMk/>
          <pc:sldMk cId="3004727298" sldId="886"/>
        </pc:sldMkLst>
      </pc:sldChg>
      <pc:sldChg chg="add">
        <pc:chgData name="Shade Coleman" userId="fa95e791-a82e-478b-856d-cb65b34bdaeb" providerId="ADAL" clId="{555B456E-9348-4A20-8FF6-9AF846BE6FE2}" dt="2023-12-18T21:50:05.793" v="14"/>
        <pc:sldMkLst>
          <pc:docMk/>
          <pc:sldMk cId="2061693838" sldId="887"/>
        </pc:sldMkLst>
      </pc:sldChg>
      <pc:sldChg chg="add">
        <pc:chgData name="Shade Coleman" userId="fa95e791-a82e-478b-856d-cb65b34bdaeb" providerId="ADAL" clId="{555B456E-9348-4A20-8FF6-9AF846BE6FE2}" dt="2023-12-18T21:50:05.793" v="14"/>
        <pc:sldMkLst>
          <pc:docMk/>
          <pc:sldMk cId="2213159923" sldId="888"/>
        </pc:sldMkLst>
      </pc:sldChg>
      <pc:sldChg chg="add">
        <pc:chgData name="Shade Coleman" userId="fa95e791-a82e-478b-856d-cb65b34bdaeb" providerId="ADAL" clId="{555B456E-9348-4A20-8FF6-9AF846BE6FE2}" dt="2023-12-18T21:50:05.793" v="14"/>
        <pc:sldMkLst>
          <pc:docMk/>
          <pc:sldMk cId="313788250" sldId="889"/>
        </pc:sldMkLst>
      </pc:sldChg>
      <pc:sldChg chg="add">
        <pc:chgData name="Shade Coleman" userId="fa95e791-a82e-478b-856d-cb65b34bdaeb" providerId="ADAL" clId="{555B456E-9348-4A20-8FF6-9AF846BE6FE2}" dt="2023-12-18T21:50:05.793" v="14"/>
        <pc:sldMkLst>
          <pc:docMk/>
          <pc:sldMk cId="3932426470" sldId="890"/>
        </pc:sldMkLst>
      </pc:sldChg>
      <pc:sldChg chg="add">
        <pc:chgData name="Shade Coleman" userId="fa95e791-a82e-478b-856d-cb65b34bdaeb" providerId="ADAL" clId="{555B456E-9348-4A20-8FF6-9AF846BE6FE2}" dt="2023-12-18T21:50:05.793" v="14"/>
        <pc:sldMkLst>
          <pc:docMk/>
          <pc:sldMk cId="3741143713" sldId="891"/>
        </pc:sldMkLst>
      </pc:sldChg>
      <pc:sldChg chg="add">
        <pc:chgData name="Shade Coleman" userId="fa95e791-a82e-478b-856d-cb65b34bdaeb" providerId="ADAL" clId="{555B456E-9348-4A20-8FF6-9AF846BE6FE2}" dt="2023-12-18T21:50:05.793" v="14"/>
        <pc:sldMkLst>
          <pc:docMk/>
          <pc:sldMk cId="346073122" sldId="892"/>
        </pc:sldMkLst>
      </pc:sldChg>
      <pc:sldChg chg="add">
        <pc:chgData name="Shade Coleman" userId="fa95e791-a82e-478b-856d-cb65b34bdaeb" providerId="ADAL" clId="{555B456E-9348-4A20-8FF6-9AF846BE6FE2}" dt="2023-12-18T21:50:05.793" v="14"/>
        <pc:sldMkLst>
          <pc:docMk/>
          <pc:sldMk cId="687568152" sldId="893"/>
        </pc:sldMkLst>
      </pc:sldChg>
      <pc:sldChg chg="add">
        <pc:chgData name="Shade Coleman" userId="fa95e791-a82e-478b-856d-cb65b34bdaeb" providerId="ADAL" clId="{555B456E-9348-4A20-8FF6-9AF846BE6FE2}" dt="2023-12-18T21:50:05.793" v="14"/>
        <pc:sldMkLst>
          <pc:docMk/>
          <pc:sldMk cId="1514367458" sldId="894"/>
        </pc:sldMkLst>
      </pc:sldChg>
      <pc:sldChg chg="add">
        <pc:chgData name="Shade Coleman" userId="fa95e791-a82e-478b-856d-cb65b34bdaeb" providerId="ADAL" clId="{555B456E-9348-4A20-8FF6-9AF846BE6FE2}" dt="2023-12-18T21:50:05.793" v="14"/>
        <pc:sldMkLst>
          <pc:docMk/>
          <pc:sldMk cId="2018328726" sldId="895"/>
        </pc:sldMkLst>
      </pc:sldChg>
      <pc:sldChg chg="add">
        <pc:chgData name="Shade Coleman" userId="fa95e791-a82e-478b-856d-cb65b34bdaeb" providerId="ADAL" clId="{555B456E-9348-4A20-8FF6-9AF846BE6FE2}" dt="2023-12-18T21:50:05.793" v="14"/>
        <pc:sldMkLst>
          <pc:docMk/>
          <pc:sldMk cId="821141713" sldId="896"/>
        </pc:sldMkLst>
      </pc:sldChg>
      <pc:sldChg chg="add">
        <pc:chgData name="Shade Coleman" userId="fa95e791-a82e-478b-856d-cb65b34bdaeb" providerId="ADAL" clId="{555B456E-9348-4A20-8FF6-9AF846BE6FE2}" dt="2023-12-18T21:50:05.793" v="14"/>
        <pc:sldMkLst>
          <pc:docMk/>
          <pc:sldMk cId="3614177399" sldId="897"/>
        </pc:sldMkLst>
      </pc:sldChg>
      <pc:sldChg chg="add">
        <pc:chgData name="Shade Coleman" userId="fa95e791-a82e-478b-856d-cb65b34bdaeb" providerId="ADAL" clId="{555B456E-9348-4A20-8FF6-9AF846BE6FE2}" dt="2023-12-18T21:50:05.793" v="14"/>
        <pc:sldMkLst>
          <pc:docMk/>
          <pc:sldMk cId="774200687" sldId="898"/>
        </pc:sldMkLst>
      </pc:sldChg>
      <pc:sldChg chg="add">
        <pc:chgData name="Shade Coleman" userId="fa95e791-a82e-478b-856d-cb65b34bdaeb" providerId="ADAL" clId="{555B456E-9348-4A20-8FF6-9AF846BE6FE2}" dt="2023-12-18T21:50:05.793" v="14"/>
        <pc:sldMkLst>
          <pc:docMk/>
          <pc:sldMk cId="3275572695" sldId="899"/>
        </pc:sldMkLst>
      </pc:sldChg>
      <pc:sldChg chg="add">
        <pc:chgData name="Shade Coleman" userId="fa95e791-a82e-478b-856d-cb65b34bdaeb" providerId="ADAL" clId="{555B456E-9348-4A20-8FF6-9AF846BE6FE2}" dt="2023-12-18T21:50:05.793" v="14"/>
        <pc:sldMkLst>
          <pc:docMk/>
          <pc:sldMk cId="2796987652" sldId="900"/>
        </pc:sldMkLst>
      </pc:sldChg>
      <pc:sldChg chg="add">
        <pc:chgData name="Shade Coleman" userId="fa95e791-a82e-478b-856d-cb65b34bdaeb" providerId="ADAL" clId="{555B456E-9348-4A20-8FF6-9AF846BE6FE2}" dt="2023-12-18T21:50:25.490" v="15"/>
        <pc:sldMkLst>
          <pc:docMk/>
          <pc:sldMk cId="2685579187" sldId="901"/>
        </pc:sldMkLst>
      </pc:sldChg>
      <pc:sldChg chg="add">
        <pc:chgData name="Shade Coleman" userId="fa95e791-a82e-478b-856d-cb65b34bdaeb" providerId="ADAL" clId="{555B456E-9348-4A20-8FF6-9AF846BE6FE2}" dt="2023-12-18T21:50:25.490" v="15"/>
        <pc:sldMkLst>
          <pc:docMk/>
          <pc:sldMk cId="2697598934" sldId="910"/>
        </pc:sldMkLst>
      </pc:sldChg>
      <pc:sldChg chg="add">
        <pc:chgData name="Shade Coleman" userId="fa95e791-a82e-478b-856d-cb65b34bdaeb" providerId="ADAL" clId="{555B456E-9348-4A20-8FF6-9AF846BE6FE2}" dt="2023-12-18T21:50:25.490" v="15"/>
        <pc:sldMkLst>
          <pc:docMk/>
          <pc:sldMk cId="1231157701" sldId="970"/>
        </pc:sldMkLst>
      </pc:sldChg>
      <pc:sldChg chg="add">
        <pc:chgData name="Shade Coleman" userId="fa95e791-a82e-478b-856d-cb65b34bdaeb" providerId="ADAL" clId="{555B456E-9348-4A20-8FF6-9AF846BE6FE2}" dt="2023-12-18T21:50:25.490" v="15"/>
        <pc:sldMkLst>
          <pc:docMk/>
          <pc:sldMk cId="1156348149" sldId="971"/>
        </pc:sldMkLst>
      </pc:sldChg>
      <pc:sldChg chg="add">
        <pc:chgData name="Shade Coleman" userId="fa95e791-a82e-478b-856d-cb65b34bdaeb" providerId="ADAL" clId="{555B456E-9348-4A20-8FF6-9AF846BE6FE2}" dt="2023-12-18T21:50:25.490" v="15"/>
        <pc:sldMkLst>
          <pc:docMk/>
          <pc:sldMk cId="1526255786" sldId="1006"/>
        </pc:sldMkLst>
      </pc:sldChg>
      <pc:sldChg chg="add">
        <pc:chgData name="Shade Coleman" userId="fa95e791-a82e-478b-856d-cb65b34bdaeb" providerId="ADAL" clId="{555B456E-9348-4A20-8FF6-9AF846BE6FE2}" dt="2023-12-18T21:50:25.490" v="15"/>
        <pc:sldMkLst>
          <pc:docMk/>
          <pc:sldMk cId="3074366152" sldId="1008"/>
        </pc:sldMkLst>
      </pc:sldChg>
      <pc:sldChg chg="add">
        <pc:chgData name="Shade Coleman" userId="fa95e791-a82e-478b-856d-cb65b34bdaeb" providerId="ADAL" clId="{555B456E-9348-4A20-8FF6-9AF846BE6FE2}" dt="2023-12-18T21:50:25.490" v="15"/>
        <pc:sldMkLst>
          <pc:docMk/>
          <pc:sldMk cId="3646043733" sldId="1016"/>
        </pc:sldMkLst>
      </pc:sldChg>
      <pc:sldChg chg="add">
        <pc:chgData name="Shade Coleman" userId="fa95e791-a82e-478b-856d-cb65b34bdaeb" providerId="ADAL" clId="{555B456E-9348-4A20-8FF6-9AF846BE6FE2}" dt="2023-12-18T21:50:25.490" v="15"/>
        <pc:sldMkLst>
          <pc:docMk/>
          <pc:sldMk cId="4278462328" sldId="1017"/>
        </pc:sldMkLst>
      </pc:sldChg>
      <pc:sldChg chg="add">
        <pc:chgData name="Shade Coleman" userId="fa95e791-a82e-478b-856d-cb65b34bdaeb" providerId="ADAL" clId="{555B456E-9348-4A20-8FF6-9AF846BE6FE2}" dt="2023-12-18T21:50:25.490" v="15"/>
        <pc:sldMkLst>
          <pc:docMk/>
          <pc:sldMk cId="1147488284" sldId="1068"/>
        </pc:sldMkLst>
      </pc:sldChg>
      <pc:sldChg chg="add">
        <pc:chgData name="Shade Coleman" userId="fa95e791-a82e-478b-856d-cb65b34bdaeb" providerId="ADAL" clId="{555B456E-9348-4A20-8FF6-9AF846BE6FE2}" dt="2023-12-18T21:50:25.490" v="15"/>
        <pc:sldMkLst>
          <pc:docMk/>
          <pc:sldMk cId="3621390776" sldId="1071"/>
        </pc:sldMkLst>
      </pc:sldChg>
      <pc:sldChg chg="add">
        <pc:chgData name="Shade Coleman" userId="fa95e791-a82e-478b-856d-cb65b34bdaeb" providerId="ADAL" clId="{555B456E-9348-4A20-8FF6-9AF846BE6FE2}" dt="2023-12-18T21:50:25.490" v="15"/>
        <pc:sldMkLst>
          <pc:docMk/>
          <pc:sldMk cId="3328547678" sldId="1076"/>
        </pc:sldMkLst>
      </pc:sldChg>
      <pc:sldChg chg="add">
        <pc:chgData name="Shade Coleman" userId="fa95e791-a82e-478b-856d-cb65b34bdaeb" providerId="ADAL" clId="{555B456E-9348-4A20-8FF6-9AF846BE6FE2}" dt="2023-12-18T21:50:25.490" v="15"/>
        <pc:sldMkLst>
          <pc:docMk/>
          <pc:sldMk cId="1637019808" sldId="1078"/>
        </pc:sldMkLst>
      </pc:sldChg>
      <pc:sldChg chg="add">
        <pc:chgData name="Shade Coleman" userId="fa95e791-a82e-478b-856d-cb65b34bdaeb" providerId="ADAL" clId="{555B456E-9348-4A20-8FF6-9AF846BE6FE2}" dt="2023-12-18T21:50:25.490" v="15"/>
        <pc:sldMkLst>
          <pc:docMk/>
          <pc:sldMk cId="186448662" sldId="1083"/>
        </pc:sldMkLst>
      </pc:sldChg>
      <pc:sldChg chg="add">
        <pc:chgData name="Shade Coleman" userId="fa95e791-a82e-478b-856d-cb65b34bdaeb" providerId="ADAL" clId="{555B456E-9348-4A20-8FF6-9AF846BE6FE2}" dt="2023-12-18T21:50:25.490" v="15"/>
        <pc:sldMkLst>
          <pc:docMk/>
          <pc:sldMk cId="2363640043" sldId="1084"/>
        </pc:sldMkLst>
      </pc:sldChg>
      <pc:sldChg chg="add">
        <pc:chgData name="Shade Coleman" userId="fa95e791-a82e-478b-856d-cb65b34bdaeb" providerId="ADAL" clId="{555B456E-9348-4A20-8FF6-9AF846BE6FE2}" dt="2023-12-18T21:50:25.490" v="15"/>
        <pc:sldMkLst>
          <pc:docMk/>
          <pc:sldMk cId="3731891378" sldId="1085"/>
        </pc:sldMkLst>
      </pc:sldChg>
      <pc:sldChg chg="add">
        <pc:chgData name="Shade Coleman" userId="fa95e791-a82e-478b-856d-cb65b34bdaeb" providerId="ADAL" clId="{555B456E-9348-4A20-8FF6-9AF846BE6FE2}" dt="2023-12-18T21:50:25.490" v="15"/>
        <pc:sldMkLst>
          <pc:docMk/>
          <pc:sldMk cId="4230075496" sldId="1086"/>
        </pc:sldMkLst>
      </pc:sldChg>
      <pc:sldChg chg="add">
        <pc:chgData name="Shade Coleman" userId="fa95e791-a82e-478b-856d-cb65b34bdaeb" providerId="ADAL" clId="{555B456E-9348-4A20-8FF6-9AF846BE6FE2}" dt="2023-12-18T21:50:25.490" v="15"/>
        <pc:sldMkLst>
          <pc:docMk/>
          <pc:sldMk cId="308012045" sldId="1087"/>
        </pc:sldMkLst>
      </pc:sldChg>
      <pc:sldChg chg="add">
        <pc:chgData name="Shade Coleman" userId="fa95e791-a82e-478b-856d-cb65b34bdaeb" providerId="ADAL" clId="{555B456E-9348-4A20-8FF6-9AF846BE6FE2}" dt="2023-12-18T21:50:25.490" v="15"/>
        <pc:sldMkLst>
          <pc:docMk/>
          <pc:sldMk cId="1726742240" sldId="1088"/>
        </pc:sldMkLst>
      </pc:sldChg>
      <pc:sldChg chg="add">
        <pc:chgData name="Shade Coleman" userId="fa95e791-a82e-478b-856d-cb65b34bdaeb" providerId="ADAL" clId="{555B456E-9348-4A20-8FF6-9AF846BE6FE2}" dt="2023-12-18T21:50:25.490" v="15"/>
        <pc:sldMkLst>
          <pc:docMk/>
          <pc:sldMk cId="121024915" sldId="1136"/>
        </pc:sldMkLst>
      </pc:sldChg>
      <pc:sldChg chg="add">
        <pc:chgData name="Shade Coleman" userId="fa95e791-a82e-478b-856d-cb65b34bdaeb" providerId="ADAL" clId="{555B456E-9348-4A20-8FF6-9AF846BE6FE2}" dt="2023-12-18T21:50:25.490" v="15"/>
        <pc:sldMkLst>
          <pc:docMk/>
          <pc:sldMk cId="3021342461" sldId="1140"/>
        </pc:sldMkLst>
      </pc:sldChg>
      <pc:sldChg chg="add">
        <pc:chgData name="Shade Coleman" userId="fa95e791-a82e-478b-856d-cb65b34bdaeb" providerId="ADAL" clId="{555B456E-9348-4A20-8FF6-9AF846BE6FE2}" dt="2023-12-18T21:50:25.490" v="15"/>
        <pc:sldMkLst>
          <pc:docMk/>
          <pc:sldMk cId="2680399383" sldId="1145"/>
        </pc:sldMkLst>
      </pc:sldChg>
      <pc:sldChg chg="add">
        <pc:chgData name="Shade Coleman" userId="fa95e791-a82e-478b-856d-cb65b34bdaeb" providerId="ADAL" clId="{555B456E-9348-4A20-8FF6-9AF846BE6FE2}" dt="2023-12-18T21:50:25.490" v="15"/>
        <pc:sldMkLst>
          <pc:docMk/>
          <pc:sldMk cId="3959819247" sldId="2145706711"/>
        </pc:sldMkLst>
      </pc:sldChg>
      <pc:sldChg chg="add">
        <pc:chgData name="Shade Coleman" userId="fa95e791-a82e-478b-856d-cb65b34bdaeb" providerId="ADAL" clId="{555B456E-9348-4A20-8FF6-9AF846BE6FE2}" dt="2023-12-18T21:50:25.490" v="15"/>
        <pc:sldMkLst>
          <pc:docMk/>
          <pc:sldMk cId="3649368997" sldId="2145706721"/>
        </pc:sldMkLst>
      </pc:sldChg>
      <pc:sldChg chg="add">
        <pc:chgData name="Shade Coleman" userId="fa95e791-a82e-478b-856d-cb65b34bdaeb" providerId="ADAL" clId="{555B456E-9348-4A20-8FF6-9AF846BE6FE2}" dt="2023-12-18T21:50:25.490" v="15"/>
        <pc:sldMkLst>
          <pc:docMk/>
          <pc:sldMk cId="2210990679" sldId="2145706722"/>
        </pc:sldMkLst>
      </pc:sldChg>
      <pc:sldChg chg="add">
        <pc:chgData name="Shade Coleman" userId="fa95e791-a82e-478b-856d-cb65b34bdaeb" providerId="ADAL" clId="{555B456E-9348-4A20-8FF6-9AF846BE6FE2}" dt="2023-12-18T21:50:25.490" v="15"/>
        <pc:sldMkLst>
          <pc:docMk/>
          <pc:sldMk cId="1022444866" sldId="2145706723"/>
        </pc:sldMkLst>
      </pc:sldChg>
      <pc:sldChg chg="add">
        <pc:chgData name="Shade Coleman" userId="fa95e791-a82e-478b-856d-cb65b34bdaeb" providerId="ADAL" clId="{555B456E-9348-4A20-8FF6-9AF846BE6FE2}" dt="2023-12-18T21:50:25.490" v="15"/>
        <pc:sldMkLst>
          <pc:docMk/>
          <pc:sldMk cId="4013839832" sldId="2145706724"/>
        </pc:sldMkLst>
      </pc:sldChg>
      <pc:sldChg chg="add">
        <pc:chgData name="Shade Coleman" userId="fa95e791-a82e-478b-856d-cb65b34bdaeb" providerId="ADAL" clId="{555B456E-9348-4A20-8FF6-9AF846BE6FE2}" dt="2023-12-18T21:50:25.490" v="15"/>
        <pc:sldMkLst>
          <pc:docMk/>
          <pc:sldMk cId="1138763604" sldId="2145706725"/>
        </pc:sldMkLst>
      </pc:sldChg>
      <pc:sldChg chg="add">
        <pc:chgData name="Shade Coleman" userId="fa95e791-a82e-478b-856d-cb65b34bdaeb" providerId="ADAL" clId="{555B456E-9348-4A20-8FF6-9AF846BE6FE2}" dt="2023-12-18T21:50:25.490" v="15"/>
        <pc:sldMkLst>
          <pc:docMk/>
          <pc:sldMk cId="608364798" sldId="2145706726"/>
        </pc:sldMkLst>
      </pc:sldChg>
      <pc:sldChg chg="add">
        <pc:chgData name="Shade Coleman" userId="fa95e791-a82e-478b-856d-cb65b34bdaeb" providerId="ADAL" clId="{555B456E-9348-4A20-8FF6-9AF846BE6FE2}" dt="2023-12-18T21:50:25.490" v="15"/>
        <pc:sldMkLst>
          <pc:docMk/>
          <pc:sldMk cId="4219141746" sldId="2145706727"/>
        </pc:sldMkLst>
      </pc:sldChg>
      <pc:sldChg chg="add">
        <pc:chgData name="Shade Coleman" userId="fa95e791-a82e-478b-856d-cb65b34bdaeb" providerId="ADAL" clId="{555B456E-9348-4A20-8FF6-9AF846BE6FE2}" dt="2023-12-18T21:50:25.490" v="15"/>
        <pc:sldMkLst>
          <pc:docMk/>
          <pc:sldMk cId="900079787" sldId="2145706729"/>
        </pc:sldMkLst>
      </pc:sldChg>
      <pc:sldChg chg="add">
        <pc:chgData name="Shade Coleman" userId="fa95e791-a82e-478b-856d-cb65b34bdaeb" providerId="ADAL" clId="{555B456E-9348-4A20-8FF6-9AF846BE6FE2}" dt="2023-12-18T21:50:25.490" v="15"/>
        <pc:sldMkLst>
          <pc:docMk/>
          <pc:sldMk cId="148648646" sldId="2145706730"/>
        </pc:sldMkLst>
      </pc:sldChg>
      <pc:sldChg chg="add">
        <pc:chgData name="Shade Coleman" userId="fa95e791-a82e-478b-856d-cb65b34bdaeb" providerId="ADAL" clId="{555B456E-9348-4A20-8FF6-9AF846BE6FE2}" dt="2023-12-18T21:50:25.490" v="15"/>
        <pc:sldMkLst>
          <pc:docMk/>
          <pc:sldMk cId="2594399682" sldId="2145706731"/>
        </pc:sldMkLst>
      </pc:sldChg>
      <pc:sldChg chg="add">
        <pc:chgData name="Shade Coleman" userId="fa95e791-a82e-478b-856d-cb65b34bdaeb" providerId="ADAL" clId="{555B456E-9348-4A20-8FF6-9AF846BE6FE2}" dt="2023-12-18T21:50:25.490" v="15"/>
        <pc:sldMkLst>
          <pc:docMk/>
          <pc:sldMk cId="1506716385" sldId="2145706732"/>
        </pc:sldMkLst>
      </pc:sldChg>
      <pc:sldChg chg="add">
        <pc:chgData name="Shade Coleman" userId="fa95e791-a82e-478b-856d-cb65b34bdaeb" providerId="ADAL" clId="{555B456E-9348-4A20-8FF6-9AF846BE6FE2}" dt="2023-12-18T21:50:25.490" v="15"/>
        <pc:sldMkLst>
          <pc:docMk/>
          <pc:sldMk cId="3915994034" sldId="2145706733"/>
        </pc:sldMkLst>
      </pc:sldChg>
      <pc:sldChg chg="add">
        <pc:chgData name="Shade Coleman" userId="fa95e791-a82e-478b-856d-cb65b34bdaeb" providerId="ADAL" clId="{555B456E-9348-4A20-8FF6-9AF846BE6FE2}" dt="2023-12-18T21:50:25.490" v="15"/>
        <pc:sldMkLst>
          <pc:docMk/>
          <pc:sldMk cId="1748088274" sldId="2145706734"/>
        </pc:sldMkLst>
      </pc:sldChg>
      <pc:sldChg chg="add">
        <pc:chgData name="Shade Coleman" userId="fa95e791-a82e-478b-856d-cb65b34bdaeb" providerId="ADAL" clId="{555B456E-9348-4A20-8FF6-9AF846BE6FE2}" dt="2023-12-18T21:50:25.490" v="15"/>
        <pc:sldMkLst>
          <pc:docMk/>
          <pc:sldMk cId="3894813712" sldId="2145706735"/>
        </pc:sldMkLst>
      </pc:sldChg>
      <pc:sldChg chg="add">
        <pc:chgData name="Shade Coleman" userId="fa95e791-a82e-478b-856d-cb65b34bdaeb" providerId="ADAL" clId="{555B456E-9348-4A20-8FF6-9AF846BE6FE2}" dt="2023-12-18T21:50:25.490" v="15"/>
        <pc:sldMkLst>
          <pc:docMk/>
          <pc:sldMk cId="2844995884" sldId="2145706736"/>
        </pc:sldMkLst>
      </pc:sldChg>
      <pc:sldChg chg="add">
        <pc:chgData name="Shade Coleman" userId="fa95e791-a82e-478b-856d-cb65b34bdaeb" providerId="ADAL" clId="{555B456E-9348-4A20-8FF6-9AF846BE6FE2}" dt="2023-12-18T21:50:25.490" v="15"/>
        <pc:sldMkLst>
          <pc:docMk/>
          <pc:sldMk cId="2909190629" sldId="2145706737"/>
        </pc:sldMkLst>
      </pc:sldChg>
      <pc:sldChg chg="add">
        <pc:chgData name="Shade Coleman" userId="fa95e791-a82e-478b-856d-cb65b34bdaeb" providerId="ADAL" clId="{555B456E-9348-4A20-8FF6-9AF846BE6FE2}" dt="2023-12-18T21:50:25.490" v="15"/>
        <pc:sldMkLst>
          <pc:docMk/>
          <pc:sldMk cId="3614516717" sldId="2145706738"/>
        </pc:sldMkLst>
      </pc:sldChg>
      <pc:sldChg chg="add">
        <pc:chgData name="Shade Coleman" userId="fa95e791-a82e-478b-856d-cb65b34bdaeb" providerId="ADAL" clId="{555B456E-9348-4A20-8FF6-9AF846BE6FE2}" dt="2023-12-18T21:50:25.490" v="15"/>
        <pc:sldMkLst>
          <pc:docMk/>
          <pc:sldMk cId="83601498" sldId="2145706739"/>
        </pc:sldMkLst>
      </pc:sldChg>
      <pc:sldChg chg="add">
        <pc:chgData name="Shade Coleman" userId="fa95e791-a82e-478b-856d-cb65b34bdaeb" providerId="ADAL" clId="{555B456E-9348-4A20-8FF6-9AF846BE6FE2}" dt="2023-12-18T21:50:25.490" v="15"/>
        <pc:sldMkLst>
          <pc:docMk/>
          <pc:sldMk cId="2369638473" sldId="214570674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C56D8-4336-2844-87E6-62DCEEE36CAA}"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298BA117-89D1-1347-9DAD-682FA3378C8C}">
      <dgm:prSet phldrT="[Text]"/>
      <dgm:spPr>
        <a:solidFill>
          <a:schemeClr val="accent2"/>
        </a:solidFill>
      </dgm:spPr>
      <dgm:t>
        <a:bodyPr/>
        <a:lstStyle/>
        <a:p>
          <a:r>
            <a:rPr lang="en-US" dirty="0"/>
            <a:t>Screening</a:t>
          </a:r>
        </a:p>
      </dgm:t>
    </dgm:pt>
    <dgm:pt modelId="{C4D4EC3C-A57F-A94D-AA91-FE9E34D34BE5}" type="parTrans" cxnId="{70D9E5DF-8C1A-7445-971F-1B751204C061}">
      <dgm:prSet/>
      <dgm:spPr/>
      <dgm:t>
        <a:bodyPr/>
        <a:lstStyle/>
        <a:p>
          <a:endParaRPr lang="en-US"/>
        </a:p>
      </dgm:t>
    </dgm:pt>
    <dgm:pt modelId="{B99A5F57-DEC0-3A45-99B1-B3F2448BA3EA}" type="sibTrans" cxnId="{70D9E5DF-8C1A-7445-971F-1B751204C061}">
      <dgm:prSet/>
      <dgm:spPr/>
      <dgm:t>
        <a:bodyPr/>
        <a:lstStyle/>
        <a:p>
          <a:endParaRPr lang="en-US"/>
        </a:p>
      </dgm:t>
    </dgm:pt>
    <dgm:pt modelId="{A967794F-C44C-DA40-B7AD-F9F659529DF1}">
      <dgm:prSet phldrT="[Text]"/>
      <dgm:spPr>
        <a:solidFill>
          <a:schemeClr val="accent2"/>
        </a:solidFill>
      </dgm:spPr>
      <dgm:t>
        <a:bodyPr/>
        <a:lstStyle/>
        <a:p>
          <a:r>
            <a:rPr lang="en-US" dirty="0"/>
            <a:t>Select target therapy</a:t>
          </a:r>
        </a:p>
      </dgm:t>
    </dgm:pt>
    <dgm:pt modelId="{389ACD95-5DDC-D64C-BFC7-303F99D62C8D}" type="parTrans" cxnId="{6882C29F-ED8A-314E-A5AD-EB9EF8BAF73D}">
      <dgm:prSet/>
      <dgm:spPr/>
      <dgm:t>
        <a:bodyPr/>
        <a:lstStyle/>
        <a:p>
          <a:endParaRPr lang="en-US"/>
        </a:p>
      </dgm:t>
    </dgm:pt>
    <dgm:pt modelId="{0E3C901A-FB0E-3446-B3CD-7F9D575227B4}" type="sibTrans" cxnId="{6882C29F-ED8A-314E-A5AD-EB9EF8BAF73D}">
      <dgm:prSet/>
      <dgm:spPr/>
      <dgm:t>
        <a:bodyPr/>
        <a:lstStyle/>
        <a:p>
          <a:endParaRPr lang="en-US"/>
        </a:p>
      </dgm:t>
    </dgm:pt>
    <dgm:pt modelId="{49AA8F9F-3199-0145-BB02-E5ACA54F082C}">
      <dgm:prSet phldrT="[Text]"/>
      <dgm:spPr>
        <a:solidFill>
          <a:schemeClr val="accent2"/>
        </a:solidFill>
      </dgm:spPr>
      <dgm:t>
        <a:bodyPr/>
        <a:lstStyle/>
        <a:p>
          <a:r>
            <a:rPr lang="en-US" dirty="0"/>
            <a:t>Tumor burden</a:t>
          </a:r>
        </a:p>
      </dgm:t>
    </dgm:pt>
    <dgm:pt modelId="{D38E1C6E-1E79-D34A-96CD-5F488FF7F5E6}" type="parTrans" cxnId="{716DD6A1-F284-A34A-988F-8D1C0E12B788}">
      <dgm:prSet/>
      <dgm:spPr/>
      <dgm:t>
        <a:bodyPr/>
        <a:lstStyle/>
        <a:p>
          <a:endParaRPr lang="en-US"/>
        </a:p>
      </dgm:t>
    </dgm:pt>
    <dgm:pt modelId="{44849B8A-062F-6F49-9EAA-ACBF183C60D6}" type="sibTrans" cxnId="{716DD6A1-F284-A34A-988F-8D1C0E12B788}">
      <dgm:prSet/>
      <dgm:spPr/>
      <dgm:t>
        <a:bodyPr/>
        <a:lstStyle/>
        <a:p>
          <a:endParaRPr lang="en-US"/>
        </a:p>
      </dgm:t>
    </dgm:pt>
    <dgm:pt modelId="{DC94BDFA-BC05-6C46-95FF-8A830145F91F}">
      <dgm:prSet phldrT="[Text]"/>
      <dgm:spPr>
        <a:solidFill>
          <a:schemeClr val="accent2"/>
        </a:solidFill>
      </dgm:spPr>
      <dgm:t>
        <a:bodyPr/>
        <a:lstStyle/>
        <a:p>
          <a:r>
            <a:rPr lang="en-US" dirty="0"/>
            <a:t>Monitor effectiveness of therapy</a:t>
          </a:r>
        </a:p>
      </dgm:t>
    </dgm:pt>
    <dgm:pt modelId="{0DE7CD93-86E5-6E48-8263-03B6F6C4F899}" type="parTrans" cxnId="{00EBF82E-53CF-7548-BBE0-8F32FCAE88DA}">
      <dgm:prSet/>
      <dgm:spPr/>
      <dgm:t>
        <a:bodyPr/>
        <a:lstStyle/>
        <a:p>
          <a:endParaRPr lang="en-US"/>
        </a:p>
      </dgm:t>
    </dgm:pt>
    <dgm:pt modelId="{A69F3499-699A-BA45-B28E-3F264D56D3D7}" type="sibTrans" cxnId="{00EBF82E-53CF-7548-BBE0-8F32FCAE88DA}">
      <dgm:prSet/>
      <dgm:spPr/>
      <dgm:t>
        <a:bodyPr/>
        <a:lstStyle/>
        <a:p>
          <a:endParaRPr lang="en-US"/>
        </a:p>
      </dgm:t>
    </dgm:pt>
    <dgm:pt modelId="{93519FD1-CAD4-3842-BD4A-58B64697FA25}" type="pres">
      <dgm:prSet presAssocID="{69CC56D8-4336-2844-87E6-62DCEEE36CAA}" presName="matrix" presStyleCnt="0">
        <dgm:presLayoutVars>
          <dgm:chMax val="1"/>
          <dgm:dir/>
          <dgm:resizeHandles val="exact"/>
        </dgm:presLayoutVars>
      </dgm:prSet>
      <dgm:spPr/>
    </dgm:pt>
    <dgm:pt modelId="{E8AE0F1B-9F1A-FC41-A081-F2D9B1988E54}" type="pres">
      <dgm:prSet presAssocID="{69CC56D8-4336-2844-87E6-62DCEEE36CAA}" presName="diamond" presStyleLbl="bgShp" presStyleIdx="0" presStyleCnt="1"/>
      <dgm:spPr/>
    </dgm:pt>
    <dgm:pt modelId="{815B35EC-0389-9046-AAE6-7AEDBC3A75DC}" type="pres">
      <dgm:prSet presAssocID="{69CC56D8-4336-2844-87E6-62DCEEE36CAA}" presName="quad1" presStyleLbl="node1" presStyleIdx="0" presStyleCnt="4">
        <dgm:presLayoutVars>
          <dgm:chMax val="0"/>
          <dgm:chPref val="0"/>
          <dgm:bulletEnabled val="1"/>
        </dgm:presLayoutVars>
      </dgm:prSet>
      <dgm:spPr/>
    </dgm:pt>
    <dgm:pt modelId="{01C3AF5E-E54E-9949-802A-6BA132B169EB}" type="pres">
      <dgm:prSet presAssocID="{69CC56D8-4336-2844-87E6-62DCEEE36CAA}" presName="quad2" presStyleLbl="node1" presStyleIdx="1" presStyleCnt="4">
        <dgm:presLayoutVars>
          <dgm:chMax val="0"/>
          <dgm:chPref val="0"/>
          <dgm:bulletEnabled val="1"/>
        </dgm:presLayoutVars>
      </dgm:prSet>
      <dgm:spPr/>
    </dgm:pt>
    <dgm:pt modelId="{9E7153AA-7865-D643-9E48-4038F830429F}" type="pres">
      <dgm:prSet presAssocID="{69CC56D8-4336-2844-87E6-62DCEEE36CAA}" presName="quad3" presStyleLbl="node1" presStyleIdx="2" presStyleCnt="4">
        <dgm:presLayoutVars>
          <dgm:chMax val="0"/>
          <dgm:chPref val="0"/>
          <dgm:bulletEnabled val="1"/>
        </dgm:presLayoutVars>
      </dgm:prSet>
      <dgm:spPr/>
    </dgm:pt>
    <dgm:pt modelId="{E2F8F63D-B148-0F4A-B3AF-A7C558D3B9FA}" type="pres">
      <dgm:prSet presAssocID="{69CC56D8-4336-2844-87E6-62DCEEE36CAA}" presName="quad4" presStyleLbl="node1" presStyleIdx="3" presStyleCnt="4">
        <dgm:presLayoutVars>
          <dgm:chMax val="0"/>
          <dgm:chPref val="0"/>
          <dgm:bulletEnabled val="1"/>
        </dgm:presLayoutVars>
      </dgm:prSet>
      <dgm:spPr/>
    </dgm:pt>
  </dgm:ptLst>
  <dgm:cxnLst>
    <dgm:cxn modelId="{7DE3C70A-10A0-4E40-9352-C6B81836BEFD}" type="presOf" srcId="{A967794F-C44C-DA40-B7AD-F9F659529DF1}" destId="{01C3AF5E-E54E-9949-802A-6BA132B169EB}" srcOrd="0" destOrd="0" presId="urn:microsoft.com/office/officeart/2005/8/layout/matrix3"/>
    <dgm:cxn modelId="{00EBF82E-53CF-7548-BBE0-8F32FCAE88DA}" srcId="{69CC56D8-4336-2844-87E6-62DCEEE36CAA}" destId="{DC94BDFA-BC05-6C46-95FF-8A830145F91F}" srcOrd="3" destOrd="0" parTransId="{0DE7CD93-86E5-6E48-8263-03B6F6C4F899}" sibTransId="{A69F3499-699A-BA45-B28E-3F264D56D3D7}"/>
    <dgm:cxn modelId="{66BC783E-1225-9B4F-B568-0FCC635B7AFC}" type="presOf" srcId="{DC94BDFA-BC05-6C46-95FF-8A830145F91F}" destId="{E2F8F63D-B148-0F4A-B3AF-A7C558D3B9FA}" srcOrd="0" destOrd="0" presId="urn:microsoft.com/office/officeart/2005/8/layout/matrix3"/>
    <dgm:cxn modelId="{AD348141-C5C7-BB44-ABE8-4FB1B0CE1611}" type="presOf" srcId="{49AA8F9F-3199-0145-BB02-E5ACA54F082C}" destId="{9E7153AA-7865-D643-9E48-4038F830429F}" srcOrd="0" destOrd="0" presId="urn:microsoft.com/office/officeart/2005/8/layout/matrix3"/>
    <dgm:cxn modelId="{B445B562-D974-6C46-8365-CB33478532D4}" type="presOf" srcId="{298BA117-89D1-1347-9DAD-682FA3378C8C}" destId="{815B35EC-0389-9046-AAE6-7AEDBC3A75DC}" srcOrd="0" destOrd="0" presId="urn:microsoft.com/office/officeart/2005/8/layout/matrix3"/>
    <dgm:cxn modelId="{45A7EC55-F9A4-D54D-8700-47A0BCF74A1F}" type="presOf" srcId="{69CC56D8-4336-2844-87E6-62DCEEE36CAA}" destId="{93519FD1-CAD4-3842-BD4A-58B64697FA25}" srcOrd="0" destOrd="0" presId="urn:microsoft.com/office/officeart/2005/8/layout/matrix3"/>
    <dgm:cxn modelId="{6882C29F-ED8A-314E-A5AD-EB9EF8BAF73D}" srcId="{69CC56D8-4336-2844-87E6-62DCEEE36CAA}" destId="{A967794F-C44C-DA40-B7AD-F9F659529DF1}" srcOrd="1" destOrd="0" parTransId="{389ACD95-5DDC-D64C-BFC7-303F99D62C8D}" sibTransId="{0E3C901A-FB0E-3446-B3CD-7F9D575227B4}"/>
    <dgm:cxn modelId="{716DD6A1-F284-A34A-988F-8D1C0E12B788}" srcId="{69CC56D8-4336-2844-87E6-62DCEEE36CAA}" destId="{49AA8F9F-3199-0145-BB02-E5ACA54F082C}" srcOrd="2" destOrd="0" parTransId="{D38E1C6E-1E79-D34A-96CD-5F488FF7F5E6}" sibTransId="{44849B8A-062F-6F49-9EAA-ACBF183C60D6}"/>
    <dgm:cxn modelId="{70D9E5DF-8C1A-7445-971F-1B751204C061}" srcId="{69CC56D8-4336-2844-87E6-62DCEEE36CAA}" destId="{298BA117-89D1-1347-9DAD-682FA3378C8C}" srcOrd="0" destOrd="0" parTransId="{C4D4EC3C-A57F-A94D-AA91-FE9E34D34BE5}" sibTransId="{B99A5F57-DEC0-3A45-99B1-B3F2448BA3EA}"/>
    <dgm:cxn modelId="{81AA2C0F-883C-F04F-935E-95D4BED3D88A}" type="presParOf" srcId="{93519FD1-CAD4-3842-BD4A-58B64697FA25}" destId="{E8AE0F1B-9F1A-FC41-A081-F2D9B1988E54}" srcOrd="0" destOrd="0" presId="urn:microsoft.com/office/officeart/2005/8/layout/matrix3"/>
    <dgm:cxn modelId="{69BC6F90-7E4D-4445-B479-A391D3193C68}" type="presParOf" srcId="{93519FD1-CAD4-3842-BD4A-58B64697FA25}" destId="{815B35EC-0389-9046-AAE6-7AEDBC3A75DC}" srcOrd="1" destOrd="0" presId="urn:microsoft.com/office/officeart/2005/8/layout/matrix3"/>
    <dgm:cxn modelId="{1F7CD36B-E01E-8645-8C20-7963BE71EE0A}" type="presParOf" srcId="{93519FD1-CAD4-3842-BD4A-58B64697FA25}" destId="{01C3AF5E-E54E-9949-802A-6BA132B169EB}" srcOrd="2" destOrd="0" presId="urn:microsoft.com/office/officeart/2005/8/layout/matrix3"/>
    <dgm:cxn modelId="{B96B6E88-0744-8C4E-8052-C8D953CF4D1C}" type="presParOf" srcId="{93519FD1-CAD4-3842-BD4A-58B64697FA25}" destId="{9E7153AA-7865-D643-9E48-4038F830429F}" srcOrd="3" destOrd="0" presId="urn:microsoft.com/office/officeart/2005/8/layout/matrix3"/>
    <dgm:cxn modelId="{F49DDE12-66B8-9246-99A5-7CABCFE134FE}" type="presParOf" srcId="{93519FD1-CAD4-3842-BD4A-58B64697FA25}" destId="{E2F8F63D-B148-0F4A-B3AF-A7C558D3B9FA}"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E0F1B-9F1A-FC41-A081-F2D9B1988E54}">
      <dsp:nvSpPr>
        <dsp:cNvPr id="0" name=""/>
        <dsp:cNvSpPr/>
      </dsp:nvSpPr>
      <dsp:spPr>
        <a:xfrm>
          <a:off x="2335886" y="0"/>
          <a:ext cx="4129328" cy="412932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B35EC-0389-9046-AAE6-7AEDBC3A75DC}">
      <dsp:nvSpPr>
        <dsp:cNvPr id="0" name=""/>
        <dsp:cNvSpPr/>
      </dsp:nvSpPr>
      <dsp:spPr>
        <a:xfrm>
          <a:off x="2728172" y="392286"/>
          <a:ext cx="1610437" cy="1610437"/>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Screening</a:t>
          </a:r>
        </a:p>
      </dsp:txBody>
      <dsp:txXfrm>
        <a:off x="2806787" y="470901"/>
        <a:ext cx="1453207" cy="1453207"/>
      </dsp:txXfrm>
    </dsp:sp>
    <dsp:sp modelId="{01C3AF5E-E54E-9949-802A-6BA132B169EB}">
      <dsp:nvSpPr>
        <dsp:cNvPr id="0" name=""/>
        <dsp:cNvSpPr/>
      </dsp:nvSpPr>
      <dsp:spPr>
        <a:xfrm>
          <a:off x="4462489" y="392286"/>
          <a:ext cx="1610437" cy="1610437"/>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Select target therapy</a:t>
          </a:r>
        </a:p>
      </dsp:txBody>
      <dsp:txXfrm>
        <a:off x="4541104" y="470901"/>
        <a:ext cx="1453207" cy="1453207"/>
      </dsp:txXfrm>
    </dsp:sp>
    <dsp:sp modelId="{9E7153AA-7865-D643-9E48-4038F830429F}">
      <dsp:nvSpPr>
        <dsp:cNvPr id="0" name=""/>
        <dsp:cNvSpPr/>
      </dsp:nvSpPr>
      <dsp:spPr>
        <a:xfrm>
          <a:off x="2728172" y="2126603"/>
          <a:ext cx="1610437" cy="1610437"/>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Tumor burden</a:t>
          </a:r>
        </a:p>
      </dsp:txBody>
      <dsp:txXfrm>
        <a:off x="2806787" y="2205218"/>
        <a:ext cx="1453207" cy="1453207"/>
      </dsp:txXfrm>
    </dsp:sp>
    <dsp:sp modelId="{E2F8F63D-B148-0F4A-B3AF-A7C558D3B9FA}">
      <dsp:nvSpPr>
        <dsp:cNvPr id="0" name=""/>
        <dsp:cNvSpPr/>
      </dsp:nvSpPr>
      <dsp:spPr>
        <a:xfrm>
          <a:off x="4462489" y="2126603"/>
          <a:ext cx="1610437" cy="1610437"/>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Monitor effectiveness of therapy</a:t>
          </a:r>
        </a:p>
      </dsp:txBody>
      <dsp:txXfrm>
        <a:off x="4541104" y="2205218"/>
        <a:ext cx="1453207" cy="145320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12/18/2023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12/18/2023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Most common Adverse </a:t>
            </a:r>
            <a:r>
              <a:rPr lang="en-US" baseline="0" dirty="0" err="1"/>
              <a:t>evernt</a:t>
            </a:r>
            <a:r>
              <a:rPr lang="en-US" baseline="0" dirty="0"/>
              <a:t> , nausea, vomiting, alopecia in the TDXD group vs low platelet, liver enzyme elevation and nausea in the TDM1 group</a:t>
            </a:r>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13</a:t>
            </a:fld>
            <a:endParaRPr lang="en-US" dirty="0"/>
          </a:p>
        </p:txBody>
      </p:sp>
    </p:spTree>
    <p:extLst>
      <p:ext uri="{BB962C8B-B14F-4D97-AF65-F5344CB8AC3E}">
        <p14:creationId xmlns:p14="http://schemas.microsoft.com/office/powerpoint/2010/main" val="489014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example of international guidelines around the management of</a:t>
            </a:r>
            <a:r>
              <a:rPr lang="en-US" baseline="0" dirty="0"/>
              <a:t> metastatic her2 positive BC. The first line treatment recommendation continues to be a </a:t>
            </a:r>
            <a:r>
              <a:rPr lang="en-US" baseline="0" dirty="0" err="1"/>
              <a:t>taxane</a:t>
            </a:r>
            <a:r>
              <a:rPr lang="en-US" baseline="0" dirty="0"/>
              <a:t> with </a:t>
            </a:r>
            <a:r>
              <a:rPr lang="en-US" baseline="0" dirty="0" err="1"/>
              <a:t>pertuzumab</a:t>
            </a:r>
            <a:r>
              <a:rPr lang="en-US" baseline="0" dirty="0"/>
              <a:t> and </a:t>
            </a:r>
            <a:r>
              <a:rPr lang="en-US" baseline="0" dirty="0" err="1"/>
              <a:t>traztuzumab</a:t>
            </a:r>
            <a:r>
              <a:rPr lang="en-US" baseline="0" dirty="0"/>
              <a:t>.</a:t>
            </a:r>
          </a:p>
          <a:p>
            <a:endParaRPr lang="en-US" baseline="0" dirty="0"/>
          </a:p>
          <a:p>
            <a:endParaRPr lang="en-US" baseline="0" dirty="0"/>
          </a:p>
          <a:p>
            <a:r>
              <a:rPr lang="en-US" baseline="0" dirty="0"/>
              <a:t>On the left of the slide, a chemotherapy free approach of </a:t>
            </a:r>
            <a:r>
              <a:rPr lang="en-US" baseline="0" dirty="0" err="1"/>
              <a:t>traztuzumab</a:t>
            </a:r>
            <a:r>
              <a:rPr lang="en-US" baseline="0" dirty="0"/>
              <a:t> and </a:t>
            </a:r>
            <a:r>
              <a:rPr lang="en-US" baseline="0" dirty="0" err="1"/>
              <a:t>pertuzumab</a:t>
            </a:r>
            <a:r>
              <a:rPr lang="en-US" baseline="0" dirty="0"/>
              <a:t> +/- endocrine or </a:t>
            </a:r>
            <a:r>
              <a:rPr lang="en-US" baseline="0" dirty="0" err="1"/>
              <a:t>traztumab</a:t>
            </a:r>
            <a:r>
              <a:rPr lang="en-US" baseline="0" dirty="0"/>
              <a:t> with endocrine therapy, is felt to be an option for patients but preferred in pts with chemo </a:t>
            </a:r>
            <a:r>
              <a:rPr lang="en-US" baseline="0" dirty="0" err="1"/>
              <a:t>contraindicatins</a:t>
            </a:r>
            <a:r>
              <a:rPr lang="en-US" baseline="0" dirty="0"/>
              <a:t> or if patients prefer the non chemo approach. </a:t>
            </a:r>
          </a:p>
          <a:p>
            <a:endParaRPr lang="en-US" baseline="0" dirty="0"/>
          </a:p>
          <a:p>
            <a:r>
              <a:rPr lang="en-US" baseline="0" dirty="0"/>
              <a:t>For second line therapy, </a:t>
            </a:r>
            <a:r>
              <a:rPr lang="en-US" baseline="0" dirty="0" err="1"/>
              <a:t>traztuzumab</a:t>
            </a:r>
            <a:r>
              <a:rPr lang="en-US" baseline="0" dirty="0"/>
              <a:t> </a:t>
            </a:r>
            <a:r>
              <a:rPr lang="en-US" baseline="0" dirty="0" err="1"/>
              <a:t>deruxtican</a:t>
            </a:r>
            <a:r>
              <a:rPr lang="en-US" baseline="0" dirty="0"/>
              <a:t> has been established as 2</a:t>
            </a:r>
            <a:r>
              <a:rPr lang="en-US" baseline="30000" dirty="0"/>
              <a:t>nd</a:t>
            </a:r>
            <a:r>
              <a:rPr lang="en-US" baseline="0" dirty="0"/>
              <a:t> therapy based on the destiny 03 trial that we will discuss updated results presented in San Antonio</a:t>
            </a:r>
            <a:endParaRPr lang="en-US" dirty="0"/>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16</a:t>
            </a:fld>
            <a:endParaRPr lang="en-US" dirty="0"/>
          </a:p>
        </p:txBody>
      </p:sp>
    </p:spTree>
    <p:extLst>
      <p:ext uri="{BB962C8B-B14F-4D97-AF65-F5344CB8AC3E}">
        <p14:creationId xmlns:p14="http://schemas.microsoft.com/office/powerpoint/2010/main" val="134445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a:t>
            </a:fld>
            <a:endParaRPr lang="en-US" dirty="0"/>
          </a:p>
        </p:txBody>
      </p:sp>
    </p:spTree>
    <p:extLst>
      <p:ext uri="{BB962C8B-B14F-4D97-AF65-F5344CB8AC3E}">
        <p14:creationId xmlns:p14="http://schemas.microsoft.com/office/powerpoint/2010/main" val="154435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20</a:t>
            </a:fld>
            <a:endParaRPr lang="en-US" dirty="0"/>
          </a:p>
        </p:txBody>
      </p:sp>
    </p:spTree>
    <p:extLst>
      <p:ext uri="{BB962C8B-B14F-4D97-AF65-F5344CB8AC3E}">
        <p14:creationId xmlns:p14="http://schemas.microsoft.com/office/powerpoint/2010/main" val="3692738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24</a:t>
            </a:fld>
            <a:endParaRPr lang="en-US" dirty="0"/>
          </a:p>
        </p:txBody>
      </p:sp>
    </p:spTree>
    <p:extLst>
      <p:ext uri="{BB962C8B-B14F-4D97-AF65-F5344CB8AC3E}">
        <p14:creationId xmlns:p14="http://schemas.microsoft.com/office/powerpoint/2010/main" val="387502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26</a:t>
            </a:fld>
            <a:endParaRPr lang="en-US" dirty="0"/>
          </a:p>
        </p:txBody>
      </p:sp>
    </p:spTree>
    <p:extLst>
      <p:ext uri="{BB962C8B-B14F-4D97-AF65-F5344CB8AC3E}">
        <p14:creationId xmlns:p14="http://schemas.microsoft.com/office/powerpoint/2010/main" val="1578468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36</a:t>
            </a:fld>
            <a:endParaRPr lang="en-US" dirty="0"/>
          </a:p>
        </p:txBody>
      </p:sp>
    </p:spTree>
    <p:extLst>
      <p:ext uri="{BB962C8B-B14F-4D97-AF65-F5344CB8AC3E}">
        <p14:creationId xmlns:p14="http://schemas.microsoft.com/office/powerpoint/2010/main" val="1085686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37</a:t>
            </a:fld>
            <a:endParaRPr lang="en-US" dirty="0"/>
          </a:p>
        </p:txBody>
      </p:sp>
    </p:spTree>
    <p:extLst>
      <p:ext uri="{BB962C8B-B14F-4D97-AF65-F5344CB8AC3E}">
        <p14:creationId xmlns:p14="http://schemas.microsoft.com/office/powerpoint/2010/main" val="1967735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43</a:t>
            </a:fld>
            <a:endParaRPr lang="en-US" dirty="0"/>
          </a:p>
        </p:txBody>
      </p:sp>
    </p:spTree>
    <p:extLst>
      <p:ext uri="{BB962C8B-B14F-4D97-AF65-F5344CB8AC3E}">
        <p14:creationId xmlns:p14="http://schemas.microsoft.com/office/powerpoint/2010/main" val="3465027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210825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1342430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2692269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Flatiron</a:t>
            </a:r>
          </a:p>
          <a:p>
            <a:r>
              <a:rPr lang="en-US" dirty="0"/>
              <a:t>SEER: NE vs 34.8 months</a:t>
            </a:r>
          </a:p>
        </p:txBody>
      </p:sp>
      <p:sp>
        <p:nvSpPr>
          <p:cNvPr id="4" name="Slide Number Placeholder 3"/>
          <p:cNvSpPr>
            <a:spLocks noGrp="1"/>
          </p:cNvSpPr>
          <p:nvPr>
            <p:ph type="sldNum" sz="quarter" idx="5"/>
          </p:nvPr>
        </p:nvSpPr>
        <p:spPr/>
        <p:txBody>
          <a:bodyPr/>
          <a:lstStyle/>
          <a:p>
            <a:fld id="{7EA506AB-FD54-C64C-801E-697FEAE12E39}" type="slidenum">
              <a:rPr lang="en-US" smtClean="0"/>
              <a:t>57</a:t>
            </a:fld>
            <a:endParaRPr lang="en-US"/>
          </a:p>
        </p:txBody>
      </p:sp>
    </p:spTree>
    <p:extLst>
      <p:ext uri="{BB962C8B-B14F-4D97-AF65-F5344CB8AC3E}">
        <p14:creationId xmlns:p14="http://schemas.microsoft.com/office/powerpoint/2010/main" val="2752299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of patients were postmenopausal.</a:t>
            </a:r>
          </a:p>
          <a:p>
            <a:r>
              <a:rPr lang="en-US" dirty="0"/>
              <a:t>~50% had visceral disease in each arm.</a:t>
            </a:r>
          </a:p>
          <a:p>
            <a:r>
              <a:rPr lang="en-US" dirty="0"/>
              <a:t>&gt;90% palbociclib, ~8% ribociclib, ~1% abemaciclib.</a:t>
            </a:r>
          </a:p>
        </p:txBody>
      </p:sp>
      <p:sp>
        <p:nvSpPr>
          <p:cNvPr id="4" name="Slide Number Placeholder 3"/>
          <p:cNvSpPr>
            <a:spLocks noGrp="1"/>
          </p:cNvSpPr>
          <p:nvPr>
            <p:ph type="sldNum" sz="quarter" idx="5"/>
          </p:nvPr>
        </p:nvSpPr>
        <p:spPr/>
        <p:txBody>
          <a:bodyPr/>
          <a:lstStyle/>
          <a:p>
            <a:fld id="{7EA506AB-FD54-C64C-801E-697FEAE12E39}" type="slidenum">
              <a:rPr lang="en-US" smtClean="0"/>
              <a:t>73</a:t>
            </a:fld>
            <a:endParaRPr lang="en-US"/>
          </a:p>
        </p:txBody>
      </p:sp>
    </p:spTree>
    <p:extLst>
      <p:ext uri="{BB962C8B-B14F-4D97-AF65-F5344CB8AC3E}">
        <p14:creationId xmlns:p14="http://schemas.microsoft.com/office/powerpoint/2010/main" val="347919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78</a:t>
            </a:fld>
            <a:endParaRPr lang="en-US" dirty="0"/>
          </a:p>
        </p:txBody>
      </p:sp>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endpoint</a:t>
            </a:r>
          </a:p>
        </p:txBody>
      </p:sp>
      <p:sp>
        <p:nvSpPr>
          <p:cNvPr id="4" name="Slide Number Placeholder 3"/>
          <p:cNvSpPr>
            <a:spLocks noGrp="1"/>
          </p:cNvSpPr>
          <p:nvPr>
            <p:ph type="sldNum" sz="quarter" idx="10"/>
          </p:nvPr>
        </p:nvSpPr>
        <p:spPr/>
        <p:txBody>
          <a:bodyPr/>
          <a:lstStyle/>
          <a:p>
            <a:fld id="{B3A96171-A15F-AF4E-B7C5-E1453CAAF64D}" type="slidenum">
              <a:rPr lang="en-US" smtClean="0"/>
              <a:t>85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89411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years worth</a:t>
            </a:r>
            <a:r>
              <a:rPr lang="en-US" baseline="0" dirty="0"/>
              <a:t> of follow-up, longest follow-up</a:t>
            </a:r>
          </a:p>
          <a:p>
            <a:r>
              <a:rPr lang="en-US" baseline="0" dirty="0"/>
              <a:t>2 month OS different</a:t>
            </a:r>
          </a:p>
        </p:txBody>
      </p:sp>
      <p:sp>
        <p:nvSpPr>
          <p:cNvPr id="4" name="Slide Number Placeholder 3"/>
          <p:cNvSpPr>
            <a:spLocks noGrp="1"/>
          </p:cNvSpPr>
          <p:nvPr>
            <p:ph type="sldNum" sz="quarter" idx="10"/>
          </p:nvPr>
        </p:nvSpPr>
        <p:spPr/>
        <p:txBody>
          <a:bodyPr/>
          <a:lstStyle/>
          <a:p>
            <a:fld id="{B3A96171-A15F-AF4E-B7C5-E1453CAAF64D}" type="slidenum">
              <a:rPr lang="en-US" smtClean="0"/>
              <a:t>86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80822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a:t>
            </a:r>
            <a:r>
              <a:rPr lang="en-US" baseline="0" dirty="0"/>
              <a:t> number of patient’s lost </a:t>
            </a:r>
            <a:r>
              <a:rPr lang="en-US" baseline="0" dirty="0" err="1"/>
              <a:t>fo</a:t>
            </a:r>
            <a:r>
              <a:rPr lang="en-US" baseline="0" dirty="0"/>
              <a:t> follow-up in treatment arm (23% versus 13%)</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87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2615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no OS</a:t>
            </a:r>
          </a:p>
        </p:txBody>
      </p:sp>
      <p:sp>
        <p:nvSpPr>
          <p:cNvPr id="4" name="Slide Number Placeholder 3"/>
          <p:cNvSpPr>
            <a:spLocks noGrp="1"/>
          </p:cNvSpPr>
          <p:nvPr>
            <p:ph type="sldNum" sz="quarter" idx="10"/>
          </p:nvPr>
        </p:nvSpPr>
        <p:spPr/>
        <p:txBody>
          <a:bodyPr/>
          <a:lstStyle/>
          <a:p>
            <a:fld id="{B3A96171-A15F-AF4E-B7C5-E1453CAAF64D}" type="slidenum">
              <a:rPr lang="en-US" smtClean="0"/>
              <a:t>88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73088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Randomized</a:t>
            </a:r>
            <a:r>
              <a:rPr lang="en-US" baseline="0" dirty="0"/>
              <a:t> open </a:t>
            </a:r>
            <a:r>
              <a:rPr lang="en-US" baseline="0" dirty="0" err="1"/>
              <a:t>lable</a:t>
            </a:r>
            <a:r>
              <a:rPr lang="en-US" baseline="0" dirty="0"/>
              <a:t> Phase III study</a:t>
            </a:r>
          </a:p>
          <a:p>
            <a:r>
              <a:rPr lang="en-US" baseline="0" dirty="0"/>
              <a:t>Post-menopausal women or men 18 years or older, with HR positive, HER2 negative </a:t>
            </a:r>
            <a:r>
              <a:rPr lang="en-US" baseline="0" dirty="0" err="1"/>
              <a:t>metsttaic</a:t>
            </a:r>
            <a:r>
              <a:rPr lang="en-US" baseline="0" dirty="0"/>
              <a:t> disease. </a:t>
            </a:r>
          </a:p>
          <a:p>
            <a:r>
              <a:rPr lang="en-US" baseline="0" dirty="0"/>
              <a:t>Must have progressed on 2 prior lines of endocrine </a:t>
            </a:r>
            <a:r>
              <a:rPr lang="en-US" baseline="0" dirty="0" err="1"/>
              <a:t>theraoy</a:t>
            </a:r>
            <a:r>
              <a:rPr lang="en-US" baseline="0" dirty="0"/>
              <a:t> ,prior CDK4/6i progression and no more than one line of chemotherapy for metastatic disease. </a:t>
            </a:r>
          </a:p>
          <a:p>
            <a:r>
              <a:rPr lang="en-US" dirty="0" err="1"/>
              <a:t>Elecastrant</a:t>
            </a:r>
            <a:r>
              <a:rPr lang="en-US" dirty="0"/>
              <a:t> versus SOC</a:t>
            </a:r>
            <a:r>
              <a:rPr lang="en-US" baseline="0" dirty="0"/>
              <a:t> endocrine therapy</a:t>
            </a:r>
          </a:p>
          <a:p>
            <a:r>
              <a:rPr lang="en-US" baseline="0" dirty="0" err="1"/>
              <a:t>Elacestrant</a:t>
            </a:r>
            <a:r>
              <a:rPr lang="en-US" baseline="0" dirty="0"/>
              <a:t> is </a:t>
            </a:r>
            <a:r>
              <a:rPr lang="en-US" sz="1200" b="0" i="0" kern="1200" dirty="0">
                <a:solidFill>
                  <a:schemeClr val="tx1"/>
                </a:solidFill>
                <a:effectLst/>
                <a:latin typeface="+mn-lt"/>
                <a:ea typeface="+mn-ea"/>
                <a:cs typeface="+mn-cs"/>
              </a:rPr>
              <a:t> novel, nonsteroidal, oral SERD that degrades the ER alpha in a dose-dependent manner and inhibits estradiol-dependent ER-directed gene transcription and tumor growth</a:t>
            </a:r>
            <a:endParaRPr lang="en-US" baseline="0" dirty="0"/>
          </a:p>
          <a:p>
            <a:r>
              <a:rPr lang="en-US" baseline="0" dirty="0"/>
              <a:t>All received CDK4/6</a:t>
            </a:r>
          </a:p>
          <a:p>
            <a:r>
              <a:rPr lang="en-US" baseline="0" dirty="0"/>
              <a:t>PFS</a:t>
            </a:r>
          </a:p>
          <a:p>
            <a:r>
              <a:rPr lang="en-US" baseline="0" dirty="0"/>
              <a:t>PFS and ESR1 mutation</a:t>
            </a:r>
          </a:p>
          <a:p>
            <a:r>
              <a:rPr lang="en-US" baseline="0" dirty="0"/>
              <a:t>ESRI: </a:t>
            </a:r>
            <a:r>
              <a:rPr lang="en-US" sz="1200" b="0" i="0" kern="1200" dirty="0">
                <a:solidFill>
                  <a:schemeClr val="tx1"/>
                </a:solidFill>
                <a:effectLst/>
                <a:latin typeface="+mn-lt"/>
                <a:ea typeface="+mn-ea"/>
                <a:cs typeface="+mn-cs"/>
              </a:rPr>
              <a:t>result in estrogen-independent ER activation and, consequently, resistance to AIs but not ER inhibitors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selective ER degraders [SERDs] and selective ER modulators).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477</a:t>
            </a:r>
            <a:r>
              <a:rPr lang="en-US" baseline="0" dirty="0"/>
              <a:t> randomized, 228 of which had ESR1 mutation</a:t>
            </a:r>
            <a:endParaRPr lang="en-US" dirty="0"/>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100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3042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line standard of care for Her2 positive metastatic breast cancer was established to be </a:t>
            </a:r>
            <a:r>
              <a:rPr lang="en-US" baseline="0" dirty="0" err="1"/>
              <a:t>traztuzumab</a:t>
            </a:r>
            <a:r>
              <a:rPr lang="en-US" baseline="0" dirty="0"/>
              <a:t>, </a:t>
            </a:r>
            <a:r>
              <a:rPr lang="en-US" baseline="0" dirty="0" err="1"/>
              <a:t>pertuzumab</a:t>
            </a:r>
            <a:r>
              <a:rPr lang="en-US" baseline="0" dirty="0"/>
              <a:t> and a </a:t>
            </a:r>
            <a:r>
              <a:rPr lang="en-US" baseline="0" dirty="0" err="1"/>
              <a:t>taxane</a:t>
            </a:r>
            <a:r>
              <a:rPr lang="en-US" baseline="0" dirty="0"/>
              <a:t> based on the Cleopatra trial, </a:t>
            </a:r>
            <a:r>
              <a:rPr lang="en-US" dirty="0"/>
              <a:t> that was a double-blind, </a:t>
            </a:r>
            <a:r>
              <a:rPr lang="en-US" dirty="0" err="1"/>
              <a:t>randomised</a:t>
            </a:r>
            <a:r>
              <a:rPr lang="en-US" dirty="0"/>
              <a:t>, placebo-controlled, phase 3 trial for patients with Her2 positive metastatic disease where patients were randomly  assigned to receive either </a:t>
            </a:r>
            <a:r>
              <a:rPr lang="en-US" dirty="0" err="1"/>
              <a:t>pertuzumab</a:t>
            </a:r>
            <a:r>
              <a:rPr lang="en-US" dirty="0"/>
              <a:t> or placebo plus </a:t>
            </a:r>
            <a:r>
              <a:rPr lang="en-US" dirty="0" err="1"/>
              <a:t>trastuzumab</a:t>
            </a:r>
            <a:r>
              <a:rPr lang="en-US" dirty="0"/>
              <a:t> and docetaxel </a:t>
            </a:r>
          </a:p>
          <a:p>
            <a:endParaRPr lang="en-US" dirty="0"/>
          </a:p>
          <a:p>
            <a:r>
              <a:rPr lang="en-US" dirty="0"/>
              <a:t>Median follow-up was 99·9 months in the </a:t>
            </a:r>
            <a:r>
              <a:rPr lang="en-US" dirty="0" err="1"/>
              <a:t>pertuzumab</a:t>
            </a:r>
            <a:r>
              <a:rPr lang="en-US" dirty="0"/>
              <a:t> group (IQR 92·9-106·4) and 98·7 months (90·9-105·7) in the placebo group. </a:t>
            </a:r>
          </a:p>
          <a:p>
            <a:endParaRPr lang="en-US" dirty="0"/>
          </a:p>
          <a:p>
            <a:r>
              <a:rPr lang="en-US" dirty="0"/>
              <a:t>Median progression-free survival was 12·4 months (95% CI 10–14) in the placebo group versus 18·7 months (17–22) in the </a:t>
            </a:r>
            <a:r>
              <a:rPr lang="en-US" dirty="0" err="1"/>
              <a:t>pertuzumab</a:t>
            </a:r>
            <a:r>
              <a:rPr lang="en-US" dirty="0"/>
              <a:t> group (HR 0·69, 95% CI 0·59–0·81).Median overall survival was 57·1 months (95% CI 50-72) in the </a:t>
            </a:r>
            <a:r>
              <a:rPr lang="en-US" dirty="0" err="1"/>
              <a:t>pertuzumab</a:t>
            </a:r>
            <a:r>
              <a:rPr lang="en-US" dirty="0"/>
              <a:t> group and 40·8 months (36-48) in the placebo group (hazard ratio 0·69, 95% CI 0·58-0·82); 8-year landmark overall survival rates were 37% (95% CI 31-42) in the </a:t>
            </a:r>
            <a:r>
              <a:rPr lang="en-US" dirty="0" err="1"/>
              <a:t>pertuzumab</a:t>
            </a:r>
            <a:r>
              <a:rPr lang="en-US" dirty="0"/>
              <a:t> group and 23% (19-28) in the placebo group</a:t>
            </a:r>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5</a:t>
            </a:fld>
            <a:endParaRPr lang="en-US" dirty="0"/>
          </a:p>
        </p:txBody>
      </p:sp>
    </p:spTree>
    <p:extLst>
      <p:ext uri="{BB962C8B-B14F-4D97-AF65-F5344CB8AC3E}">
        <p14:creationId xmlns:p14="http://schemas.microsoft.com/office/powerpoint/2010/main" val="3176792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eriod"/>
            </a:pPr>
            <a:r>
              <a:rPr lang="en-US" sz="1200" b="0" i="0" kern="1200" dirty="0">
                <a:solidFill>
                  <a:schemeClr val="tx1"/>
                </a:solidFill>
                <a:effectLst/>
                <a:latin typeface="+mn-lt"/>
                <a:ea typeface="+mn-ea"/>
                <a:cs typeface="+mn-cs"/>
              </a:rPr>
              <a:t>statistically significantly prolonged in the </a:t>
            </a:r>
            <a:r>
              <a:rPr lang="en-US" sz="1200" b="0" i="0" kern="1200" dirty="0" err="1">
                <a:solidFill>
                  <a:schemeClr val="tx1"/>
                </a:solidFill>
                <a:effectLst/>
                <a:latin typeface="+mn-lt"/>
                <a:ea typeface="+mn-ea"/>
                <a:cs typeface="+mn-cs"/>
              </a:rPr>
              <a:t>elacestrant</a:t>
            </a:r>
            <a:r>
              <a:rPr lang="en-US" sz="1200" b="0" i="0" kern="1200" dirty="0">
                <a:solidFill>
                  <a:schemeClr val="tx1"/>
                </a:solidFill>
                <a:effectLst/>
                <a:latin typeface="+mn-lt"/>
                <a:ea typeface="+mn-ea"/>
                <a:cs typeface="+mn-cs"/>
              </a:rPr>
              <a:t> arm versus the SOC arm in all patients (HR = 0.70; 95% CI, 0.55 to 0.88;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.002) </a:t>
            </a:r>
          </a:p>
          <a:p>
            <a:pPr marL="228600" indent="-228600">
              <a:buAutoNum type="alphaLcPeriod"/>
            </a:pPr>
            <a:r>
              <a:rPr lang="en-US" sz="1200" b="0" i="0" kern="1200" dirty="0">
                <a:solidFill>
                  <a:schemeClr val="tx1"/>
                </a:solidFill>
                <a:effectLst/>
                <a:latin typeface="+mn-lt"/>
                <a:ea typeface="+mn-ea"/>
                <a:cs typeface="+mn-cs"/>
              </a:rPr>
              <a:t>patients with </a:t>
            </a:r>
            <a:r>
              <a:rPr lang="en-US" sz="1200" b="0" i="1" kern="1200" dirty="0">
                <a:solidFill>
                  <a:schemeClr val="tx1"/>
                </a:solidFill>
                <a:effectLst/>
                <a:latin typeface="+mn-lt"/>
                <a:ea typeface="+mn-ea"/>
                <a:cs typeface="+mn-cs"/>
              </a:rPr>
              <a:t>ESR1</a:t>
            </a:r>
            <a:r>
              <a:rPr lang="en-US" sz="1200" b="0" i="0" kern="1200" dirty="0">
                <a:solidFill>
                  <a:schemeClr val="tx1"/>
                </a:solidFill>
                <a:effectLst/>
                <a:latin typeface="+mn-lt"/>
                <a:ea typeface="+mn-ea"/>
                <a:cs typeface="+mn-cs"/>
              </a:rPr>
              <a:t> mutation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HR = 0.55; 95% CI, 0.39 to 0.77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.0005</a:t>
            </a:r>
          </a:p>
          <a:p>
            <a:pPr marL="228600" indent="-228600">
              <a:buAutoNum type="alphaLcPeriod"/>
            </a:pPr>
            <a:endParaRPr lang="en-US" sz="1200" b="0" i="0" kern="1200" dirty="0">
              <a:solidFill>
                <a:schemeClr val="tx1"/>
              </a:solidFill>
              <a:effectLst/>
              <a:latin typeface="+mn-lt"/>
              <a:ea typeface="+mn-ea"/>
              <a:cs typeface="+mn-cs"/>
            </a:endParaRPr>
          </a:p>
          <a:p>
            <a:pPr marL="228600" indent="-228600">
              <a:buAutoNum type="alphaLcPeriod"/>
            </a:pPr>
            <a:r>
              <a:rPr lang="en-US" sz="1200" b="0" i="0" kern="1200" dirty="0" err="1">
                <a:solidFill>
                  <a:schemeClr val="tx1"/>
                </a:solidFill>
                <a:effectLst/>
                <a:latin typeface="+mn-lt"/>
                <a:ea typeface="+mn-ea"/>
                <a:cs typeface="+mn-cs"/>
              </a:rPr>
              <a:t>nitial</a:t>
            </a:r>
            <a:r>
              <a:rPr lang="en-US" sz="1200" b="0" i="0" kern="1200" dirty="0">
                <a:solidFill>
                  <a:schemeClr val="tx1"/>
                </a:solidFill>
                <a:effectLst/>
                <a:latin typeface="+mn-lt"/>
                <a:ea typeface="+mn-ea"/>
                <a:cs typeface="+mn-cs"/>
              </a:rPr>
              <a:t> drop in both arms, highlighting possible endocrine resistance in the second- /third-line setting, but then clear separation of the curves in the endocrine-sensitive setting. </a:t>
            </a:r>
          </a:p>
          <a:p>
            <a:pPr marL="228600" indent="-228600">
              <a:buAutoNum type="alphaLcPeriod"/>
            </a:pPr>
            <a:endParaRPr lang="en-US" sz="1200" b="0" i="0" kern="1200" dirty="0">
              <a:solidFill>
                <a:schemeClr val="tx1"/>
              </a:solidFill>
              <a:effectLst/>
              <a:latin typeface="+mn-lt"/>
              <a:ea typeface="+mn-ea"/>
              <a:cs typeface="+mn-cs"/>
            </a:endParaRPr>
          </a:p>
          <a:p>
            <a:pPr marL="228600" indent="-228600">
              <a:buAutoNum type="alphaLcPeriod"/>
            </a:pPr>
            <a:r>
              <a:rPr lang="en-US" sz="1200" b="0" i="0" kern="1200" dirty="0">
                <a:solidFill>
                  <a:schemeClr val="tx1"/>
                </a:solidFill>
                <a:effectLst/>
                <a:latin typeface="+mn-lt"/>
                <a:ea typeface="+mn-ea"/>
                <a:cs typeface="+mn-cs"/>
              </a:rPr>
              <a:t> 6-month PFS rates were 34.3% (95% CI, 27.2 to 41.5) versus 20.4% (95% CI, 14.1 to 26.7) for the </a:t>
            </a:r>
            <a:r>
              <a:rPr lang="en-US" sz="1200" b="0" i="0" kern="1200" dirty="0" err="1">
                <a:solidFill>
                  <a:schemeClr val="tx1"/>
                </a:solidFill>
                <a:effectLst/>
                <a:latin typeface="+mn-lt"/>
                <a:ea typeface="+mn-ea"/>
                <a:cs typeface="+mn-cs"/>
              </a:rPr>
              <a:t>elacestrant</a:t>
            </a:r>
            <a:r>
              <a:rPr lang="en-US" sz="1200" b="0" i="0" kern="1200" dirty="0">
                <a:solidFill>
                  <a:schemeClr val="tx1"/>
                </a:solidFill>
                <a:effectLst/>
                <a:latin typeface="+mn-lt"/>
                <a:ea typeface="+mn-ea"/>
                <a:cs typeface="+mn-cs"/>
              </a:rPr>
              <a:t> versus SOC arms, respectively, in all patients and 40.8% (95% CI, 30.1 to 51.4) versus 19.1% (95% CI, 10.5 to 27.8), respectively, in patients with </a:t>
            </a:r>
            <a:r>
              <a:rPr lang="en-US" sz="1200" b="0" i="1" kern="1200" dirty="0">
                <a:solidFill>
                  <a:schemeClr val="tx1"/>
                </a:solidFill>
                <a:effectLst/>
                <a:latin typeface="+mn-lt"/>
                <a:ea typeface="+mn-ea"/>
                <a:cs typeface="+mn-cs"/>
              </a:rPr>
              <a:t>ESR1</a:t>
            </a:r>
            <a:r>
              <a:rPr lang="en-US" sz="1200" b="0" i="0" kern="1200" dirty="0">
                <a:solidFill>
                  <a:schemeClr val="tx1"/>
                </a:solidFill>
                <a:effectLst/>
                <a:latin typeface="+mn-lt"/>
                <a:ea typeface="+mn-ea"/>
                <a:cs typeface="+mn-cs"/>
              </a:rPr>
              <a:t> mutation. Similarly, 12-month PFS rates were 22.3% (95% CI, 15.2 to 29.4) versus 9.4% (95% CI, 4.0 to 14.8), respectively, in all patients versus 26.8% (95% CI, 16.2 to 37.4) and 8.2% (95% CI, 1.3 to 15.1), respectively, in patients with </a:t>
            </a:r>
            <a:r>
              <a:rPr lang="en-US" sz="1200" b="0" i="1" kern="1200" dirty="0">
                <a:solidFill>
                  <a:schemeClr val="tx1"/>
                </a:solidFill>
                <a:effectLst/>
                <a:latin typeface="+mn-lt"/>
                <a:ea typeface="+mn-ea"/>
                <a:cs typeface="+mn-cs"/>
              </a:rPr>
              <a:t>ESR1</a:t>
            </a:r>
            <a:r>
              <a:rPr lang="en-US" sz="1200" b="0" i="0" kern="1200" dirty="0">
                <a:solidFill>
                  <a:schemeClr val="tx1"/>
                </a:solidFill>
                <a:effectLst/>
                <a:latin typeface="+mn-lt"/>
                <a:ea typeface="+mn-ea"/>
                <a:cs typeface="+mn-cs"/>
              </a:rPr>
              <a:t> mutation.</a:t>
            </a:r>
          </a:p>
          <a:p>
            <a:pPr marL="228600" indent="-228600">
              <a:buAutoNum type="alphaLcPeriod"/>
            </a:pPr>
            <a:r>
              <a:rPr lang="en-US" sz="1200" b="0" i="0" kern="1200" dirty="0">
                <a:solidFill>
                  <a:schemeClr val="tx1"/>
                </a:solidFill>
                <a:effectLst/>
                <a:latin typeface="+mn-lt"/>
                <a:ea typeface="+mn-ea"/>
                <a:cs typeface="+mn-cs"/>
              </a:rPr>
              <a:t>An exploratory analysis of PFS in the 250 (52%) patients without ESR1 mutations showed a HR 0.86 (95% CI: 0.63, 1.19) indicating that the improvement in the ITT population was primarily attributed to the results seen in the ESR1 mutated population</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101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60232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Elecastrant</a:t>
            </a:r>
            <a:r>
              <a:rPr lang="en-US" dirty="0"/>
              <a:t> versus SOC</a:t>
            </a:r>
            <a:r>
              <a:rPr lang="en-US" baseline="0" dirty="0"/>
              <a:t> endocrine therapy</a:t>
            </a:r>
          </a:p>
          <a:p>
            <a:r>
              <a:rPr lang="en-US" baseline="0" dirty="0"/>
              <a:t>All received CDK4/6</a:t>
            </a:r>
          </a:p>
          <a:p>
            <a:r>
              <a:rPr lang="en-US" baseline="0" dirty="0"/>
              <a:t>PFS</a:t>
            </a:r>
          </a:p>
          <a:p>
            <a:r>
              <a:rPr lang="en-US" baseline="0" dirty="0"/>
              <a:t>PFS and ESR1 mutation</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102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28532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106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14175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references to all slides</a:t>
            </a:r>
          </a:p>
        </p:txBody>
      </p:sp>
      <p:sp>
        <p:nvSpPr>
          <p:cNvPr id="4" name="Slide Number Placeholder 3"/>
          <p:cNvSpPr>
            <a:spLocks noGrp="1"/>
          </p:cNvSpPr>
          <p:nvPr>
            <p:ph type="sldNum" sz="quarter" idx="5"/>
          </p:nvPr>
        </p:nvSpPr>
        <p:spPr/>
        <p:txBody>
          <a:bodyPr/>
          <a:lstStyle/>
          <a:p>
            <a:fld id="{B3A96171-A15F-AF4E-B7C5-E1453CAAF64D}" type="slidenum">
              <a:rPr lang="en-US" smtClean="0"/>
              <a:t>112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115</a:t>
            </a:fld>
            <a:endParaRPr lang="en-US" dirty="0"/>
          </a:p>
        </p:txBody>
      </p:sp>
    </p:spTree>
    <p:extLst>
      <p:ext uri="{BB962C8B-B14F-4D97-AF65-F5344CB8AC3E}">
        <p14:creationId xmlns:p14="http://schemas.microsoft.com/office/powerpoint/2010/main" val="2317717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Camizestrant</a:t>
            </a:r>
            <a:r>
              <a:rPr lang="en-US" dirty="0"/>
              <a:t> is a next-generation oral SERD and pure ER antagonist</a:t>
            </a:r>
          </a:p>
          <a:p>
            <a:r>
              <a:rPr lang="en-US" dirty="0"/>
              <a:t>SERENA 1 demonstrated the safety, tolerability and preliminary efficacy of a range of doses of </a:t>
            </a:r>
            <a:r>
              <a:rPr lang="en-US" dirty="0" err="1"/>
              <a:t>camizestrant</a:t>
            </a:r>
            <a:r>
              <a:rPr lang="en-US" dirty="0"/>
              <a:t> as monotherapy, with dose-dependent exposure</a:t>
            </a:r>
          </a:p>
          <a:p>
            <a:r>
              <a:rPr lang="en-US" dirty="0"/>
              <a:t>SERENA-2 was designed to explore the efficacy and safety of a range of </a:t>
            </a:r>
            <a:r>
              <a:rPr lang="en-US" dirty="0" err="1"/>
              <a:t>camizestrant</a:t>
            </a:r>
            <a:r>
              <a:rPr lang="en-US" dirty="0"/>
              <a:t> doses administered once daily as monotherapy compared with </a:t>
            </a:r>
            <a:r>
              <a:rPr lang="en-US" dirty="0" err="1"/>
              <a:t>fulvestrant</a:t>
            </a:r>
            <a:r>
              <a:rPr lang="en-US" dirty="0"/>
              <a:t> monotherapy</a:t>
            </a:r>
          </a:p>
          <a:p>
            <a:endParaRPr lang="en-US" dirty="0"/>
          </a:p>
          <a:p>
            <a:r>
              <a:rPr lang="en-US" dirty="0"/>
              <a:t>Median age was 60</a:t>
            </a:r>
          </a:p>
          <a:p>
            <a:r>
              <a:rPr lang="en-US" dirty="0"/>
              <a:t>Nearly 60% had visceral </a:t>
            </a:r>
            <a:r>
              <a:rPr lang="en-US" dirty="0" err="1"/>
              <a:t>mets</a:t>
            </a:r>
            <a:endParaRPr lang="en-US" dirty="0"/>
          </a:p>
          <a:p>
            <a:r>
              <a:rPr lang="en-US" dirty="0"/>
              <a:t>Slightly more than 1/3 (37%) had ESR1 mutations </a:t>
            </a:r>
          </a:p>
          <a:p>
            <a:r>
              <a:rPr lang="en-US" dirty="0"/>
              <a:t>Approx 20% had received chemo in the metastatic setting </a:t>
            </a:r>
          </a:p>
          <a:p>
            <a:r>
              <a:rPr lang="en-US" dirty="0"/>
              <a:t>Approx 50% received prior CDK 4/6i</a:t>
            </a:r>
          </a:p>
          <a:p>
            <a:r>
              <a:rPr lang="en-US" dirty="0"/>
              <a:t>Majority (70%) had received 1 line prior ET in the ABC setting</a:t>
            </a:r>
          </a:p>
        </p:txBody>
      </p:sp>
      <p:sp>
        <p:nvSpPr>
          <p:cNvPr id="4" name="Slide Number Placeholder 3"/>
          <p:cNvSpPr>
            <a:spLocks noGrp="1"/>
          </p:cNvSpPr>
          <p:nvPr>
            <p:ph type="sldNum" sz="quarter" idx="5"/>
          </p:nvPr>
        </p:nvSpPr>
        <p:spPr/>
        <p:txBody>
          <a:bodyPr/>
          <a:lstStyle/>
          <a:p>
            <a:fld id="{B3A96171-A15F-AF4E-B7C5-E1453CAAF64D}" type="slidenum">
              <a:rPr lang="en-US" smtClean="0"/>
              <a:t>116</a:t>
            </a:fld>
            <a:endParaRPr lang="en-US" dirty="0"/>
          </a:p>
        </p:txBody>
      </p:sp>
    </p:spTree>
    <p:extLst>
      <p:ext uri="{BB962C8B-B14F-4D97-AF65-F5344CB8AC3E}">
        <p14:creationId xmlns:p14="http://schemas.microsoft.com/office/powerpoint/2010/main" val="1611754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overall population, </a:t>
            </a:r>
            <a:r>
              <a:rPr lang="en-US" dirty="0" err="1"/>
              <a:t>camizestrant</a:t>
            </a:r>
            <a:r>
              <a:rPr lang="en-US" dirty="0"/>
              <a:t> produced a statistically significant and clinically meaningful PFS benefit for both 75mg and 150mg doses vs </a:t>
            </a:r>
            <a:r>
              <a:rPr lang="en-US" dirty="0" err="1"/>
              <a:t>fulvestrant</a:t>
            </a:r>
            <a:r>
              <a:rPr lang="en-US" dirty="0"/>
              <a:t> (HRs 0.58 and 0.67, respectively).</a:t>
            </a:r>
          </a:p>
        </p:txBody>
      </p:sp>
      <p:sp>
        <p:nvSpPr>
          <p:cNvPr id="4" name="Slide Number Placeholder 3"/>
          <p:cNvSpPr>
            <a:spLocks noGrp="1"/>
          </p:cNvSpPr>
          <p:nvPr>
            <p:ph type="sldNum" sz="quarter" idx="5"/>
          </p:nvPr>
        </p:nvSpPr>
        <p:spPr/>
        <p:txBody>
          <a:bodyPr/>
          <a:lstStyle/>
          <a:p>
            <a:fld id="{B3A96171-A15F-AF4E-B7C5-E1453CAAF64D}" type="slidenum">
              <a:rPr lang="en-US" smtClean="0"/>
              <a:t>117</a:t>
            </a:fld>
            <a:endParaRPr lang="en-US" dirty="0"/>
          </a:p>
        </p:txBody>
      </p:sp>
    </p:spTree>
    <p:extLst>
      <p:ext uri="{BB962C8B-B14F-4D97-AF65-F5344CB8AC3E}">
        <p14:creationId xmlns:p14="http://schemas.microsoft.com/office/powerpoint/2010/main" val="3225570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subpopulation of pts previously treated with a CDK 4/6i + ET, </a:t>
            </a:r>
            <a:r>
              <a:rPr lang="en-US" dirty="0" err="1"/>
              <a:t>camizestrant</a:t>
            </a:r>
            <a:r>
              <a:rPr lang="en-US" dirty="0"/>
              <a:t> at both doses led to a clinically meaningful improvement in PFS vs </a:t>
            </a:r>
            <a:r>
              <a:rPr lang="en-US" dirty="0" err="1"/>
              <a:t>fulvestrant</a:t>
            </a:r>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118</a:t>
            </a:fld>
            <a:endParaRPr lang="en-US" dirty="0"/>
          </a:p>
        </p:txBody>
      </p:sp>
    </p:spTree>
    <p:extLst>
      <p:ext uri="{BB962C8B-B14F-4D97-AF65-F5344CB8AC3E}">
        <p14:creationId xmlns:p14="http://schemas.microsoft.com/office/powerpoint/2010/main" val="2717009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in the subpopulation of pts with detectable ESR1m at baseline, </a:t>
            </a:r>
            <a:r>
              <a:rPr lang="en-US" dirty="0" err="1"/>
              <a:t>camizestrant</a:t>
            </a:r>
            <a:r>
              <a:rPr lang="en-US" dirty="0"/>
              <a:t> at both doses produced a clinically meaningful improvement in PFS vs </a:t>
            </a:r>
            <a:r>
              <a:rPr lang="en-US" dirty="0" err="1"/>
              <a:t>fulvestrant</a:t>
            </a:r>
            <a:r>
              <a:rPr lang="en-US" dirty="0"/>
              <a:t>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119</a:t>
            </a:fld>
            <a:endParaRPr lang="en-US" dirty="0"/>
          </a:p>
        </p:txBody>
      </p:sp>
    </p:spTree>
    <p:extLst>
      <p:ext uri="{BB962C8B-B14F-4D97-AF65-F5344CB8AC3E}">
        <p14:creationId xmlns:p14="http://schemas.microsoft.com/office/powerpoint/2010/main" val="150826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Serena 4: Phase 3 comparison of </a:t>
            </a:r>
            <a:r>
              <a:rPr lang="en-US" dirty="0" err="1"/>
              <a:t>camizestrant</a:t>
            </a:r>
            <a:r>
              <a:rPr lang="en-US" dirty="0"/>
              <a:t> + </a:t>
            </a:r>
            <a:r>
              <a:rPr lang="en-US" dirty="0" err="1"/>
              <a:t>palbo</a:t>
            </a:r>
            <a:r>
              <a:rPr lang="en-US" dirty="0"/>
              <a:t> vs anastrozole + </a:t>
            </a:r>
            <a:r>
              <a:rPr lang="en-US" dirty="0" err="1"/>
              <a:t>palbo</a:t>
            </a:r>
            <a:r>
              <a:rPr lang="en-US" dirty="0"/>
              <a:t> for pts with ER+/HER2- ABC who have not previously received systemic </a:t>
            </a:r>
            <a:r>
              <a:rPr lang="en-US" dirty="0" err="1"/>
              <a:t>tx</a:t>
            </a:r>
            <a:r>
              <a:rPr lang="en-US" dirty="0"/>
              <a:t> for advanced disease</a:t>
            </a:r>
          </a:p>
          <a:p>
            <a:endParaRPr lang="en-US" dirty="0"/>
          </a:p>
          <a:p>
            <a:r>
              <a:rPr lang="en-US" dirty="0"/>
              <a:t>Serena 6: Phase 3 study evaluating switching from AI to </a:t>
            </a:r>
            <a:r>
              <a:rPr lang="en-US" dirty="0" err="1"/>
              <a:t>camizestrant</a:t>
            </a:r>
            <a:r>
              <a:rPr lang="en-US" dirty="0"/>
              <a:t> while maintaining the same CDK 4/6i, upon detection of ESR1m in circulating tumor DNA before clinical disease progression on 1</a:t>
            </a:r>
            <a:r>
              <a:rPr lang="en-US" baseline="30000" dirty="0"/>
              <a:t>st</a:t>
            </a:r>
            <a:r>
              <a:rPr lang="en-US" dirty="0"/>
              <a:t> line </a:t>
            </a:r>
            <a:r>
              <a:rPr lang="en-US" dirty="0" err="1"/>
              <a:t>tx</a:t>
            </a:r>
            <a:r>
              <a:rPr lang="en-US" dirty="0"/>
              <a:t> for HR2+/HER2- ABC</a:t>
            </a:r>
          </a:p>
          <a:p>
            <a:endParaRPr lang="en-US" dirty="0"/>
          </a:p>
          <a:p>
            <a:r>
              <a:rPr lang="en-US" dirty="0"/>
              <a:t>Grade 3 or higher AE 12% (75mg dose) and 22% (150 mg dose)</a:t>
            </a:r>
          </a:p>
          <a:p>
            <a:r>
              <a:rPr lang="en-US" dirty="0"/>
              <a:t>Photopsia all grade 12% (75 mg) and 24% (150 mg); no grade 3 or higher</a:t>
            </a:r>
          </a:p>
          <a:p>
            <a:r>
              <a:rPr lang="en-US" dirty="0"/>
              <a:t>Sinus bradycardia 5% (75 mg) and 26% (150 mg); no grade 3 or higher</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120</a:t>
            </a:fld>
            <a:endParaRPr lang="en-US" dirty="0"/>
          </a:p>
        </p:txBody>
      </p:sp>
    </p:spTree>
    <p:extLst>
      <p:ext uri="{BB962C8B-B14F-4D97-AF65-F5344CB8AC3E}">
        <p14:creationId xmlns:p14="http://schemas.microsoft.com/office/powerpoint/2010/main" val="351284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Emilia trial established </a:t>
            </a:r>
            <a:r>
              <a:rPr lang="en-US" dirty="0" err="1"/>
              <a:t>traztuzumab</a:t>
            </a:r>
            <a:r>
              <a:rPr lang="en-US" baseline="0" dirty="0"/>
              <a:t> </a:t>
            </a:r>
            <a:r>
              <a:rPr lang="en-US" baseline="0" dirty="0" err="1"/>
              <a:t>emtansine</a:t>
            </a:r>
            <a:r>
              <a:rPr lang="en-US" baseline="0" dirty="0"/>
              <a:t> as the standard of care therapy after THP in the 2</a:t>
            </a:r>
            <a:r>
              <a:rPr lang="en-US" baseline="30000" dirty="0"/>
              <a:t>nd</a:t>
            </a:r>
            <a:r>
              <a:rPr lang="en-US" baseline="0" dirty="0"/>
              <a:t> line setting and beyond.</a:t>
            </a:r>
          </a:p>
          <a:p>
            <a:endParaRPr lang="en-US" baseline="0" dirty="0"/>
          </a:p>
          <a:p>
            <a:r>
              <a:rPr lang="en-US" baseline="0" dirty="0"/>
              <a:t>The Emilia Trial published in NEJM in 2012 was a </a:t>
            </a:r>
            <a:r>
              <a:rPr lang="en-US" dirty="0"/>
              <a:t>randomized, open-label, international trial involving patients with HER2-positive, </a:t>
            </a:r>
            <a:r>
              <a:rPr lang="en-US" dirty="0" err="1"/>
              <a:t>unresectable</a:t>
            </a:r>
            <a:r>
              <a:rPr lang="en-US" dirty="0"/>
              <a:t>, locally advanced or metastatic breast cancer who were previously treated with </a:t>
            </a:r>
            <a:r>
              <a:rPr lang="en-US" dirty="0" err="1"/>
              <a:t>trastuzumab</a:t>
            </a:r>
            <a:r>
              <a:rPr lang="en-US" dirty="0"/>
              <a:t> and a </a:t>
            </a:r>
            <a:r>
              <a:rPr lang="en-US" dirty="0" err="1"/>
              <a:t>taxane</a:t>
            </a:r>
            <a:r>
              <a:rPr lang="en-US" dirty="0"/>
              <a:t>. Patients were randomly assigned in a 1:1 ratio to T-DM1 or </a:t>
            </a:r>
            <a:r>
              <a:rPr lang="en-US" dirty="0" err="1"/>
              <a:t>lapatinib</a:t>
            </a:r>
            <a:r>
              <a:rPr lang="en-US" dirty="0"/>
              <a:t> plus </a:t>
            </a:r>
            <a:r>
              <a:rPr lang="en-US" dirty="0" err="1"/>
              <a:t>capecitabine</a:t>
            </a:r>
            <a:endParaRPr lang="en-US" dirty="0"/>
          </a:p>
          <a:p>
            <a:endParaRPr lang="en-US" dirty="0"/>
          </a:p>
          <a:p>
            <a:r>
              <a:rPr lang="en-US" dirty="0"/>
              <a:t>Treatment with T-DM1 significantly improved progression-free survival as assessed by independent review (median survival, 9.6 months, vs. 6.4 months with </a:t>
            </a:r>
            <a:r>
              <a:rPr lang="en-US" dirty="0" err="1"/>
              <a:t>lapatinib</a:t>
            </a:r>
            <a:r>
              <a:rPr lang="en-US" dirty="0"/>
              <a:t> plus </a:t>
            </a:r>
            <a:r>
              <a:rPr lang="en-US" dirty="0" err="1"/>
              <a:t>capecitabine</a:t>
            </a:r>
            <a:r>
              <a:rPr lang="en-US" dirty="0"/>
              <a:t>; stratified hazard ratio for progression or death from any cause, 0.65; 95% confidence interval [CI], 0.55 to 0.77; P&lt;0.001) </a:t>
            </a:r>
            <a:endParaRPr lang="en-US" baseline="0" dirty="0"/>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6</a:t>
            </a:fld>
            <a:endParaRPr lang="en-US" dirty="0"/>
          </a:p>
        </p:txBody>
      </p:sp>
    </p:spTree>
    <p:extLst>
      <p:ext uri="{BB962C8B-B14F-4D97-AF65-F5344CB8AC3E}">
        <p14:creationId xmlns:p14="http://schemas.microsoft.com/office/powerpoint/2010/main" val="1955000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schema for the phase 3 EMERALD trial.</a:t>
            </a:r>
          </a:p>
          <a:p>
            <a:r>
              <a:rPr lang="en-US" dirty="0"/>
              <a:t>Eligible patients had ER+/HER2-negative metastatic breast cancer. Patients were randomized 1:1 to </a:t>
            </a:r>
            <a:r>
              <a:rPr lang="en-US" dirty="0" err="1"/>
              <a:t>elacestrant</a:t>
            </a:r>
            <a:r>
              <a:rPr lang="en-US" dirty="0"/>
              <a:t> 400mg daily or investigators choice endocrine therapy which was </a:t>
            </a:r>
            <a:r>
              <a:rPr lang="en-US" dirty="0" err="1"/>
              <a:t>fulvestrant</a:t>
            </a:r>
            <a:r>
              <a:rPr lang="en-US" dirty="0"/>
              <a:t> or an AI based on prior ET use.</a:t>
            </a:r>
          </a:p>
          <a:p>
            <a:r>
              <a:rPr lang="en-US" dirty="0"/>
              <a:t>Results presented at SABCS 2021 showed the two primary endpoints, PFS in all pts and PFS in ESR1-mutated tumors,  favored </a:t>
            </a:r>
            <a:r>
              <a:rPr lang="en-US" dirty="0" err="1"/>
              <a:t>elacestrant</a:t>
            </a:r>
            <a:r>
              <a:rPr lang="en-US" dirty="0"/>
              <a:t> vs SOC ET.</a:t>
            </a:r>
          </a:p>
          <a:p>
            <a:endParaRPr lang="en-US" dirty="0"/>
          </a:p>
          <a:p>
            <a:r>
              <a:rPr lang="en-US" dirty="0"/>
              <a:t>All patients had prior CDK 4/6 inhibitor use. Additionally, prior treatment with </a:t>
            </a:r>
            <a:r>
              <a:rPr lang="en-US" dirty="0" err="1"/>
              <a:t>fulvestrant</a:t>
            </a:r>
            <a:r>
              <a:rPr lang="en-US" dirty="0"/>
              <a:t>, chemotherapy, </a:t>
            </a:r>
            <a:r>
              <a:rPr lang="en-US" dirty="0" err="1"/>
              <a:t>alpelisib</a:t>
            </a:r>
            <a:r>
              <a:rPr lang="en-US" dirty="0"/>
              <a:t> and </a:t>
            </a:r>
            <a:r>
              <a:rPr lang="en-US" dirty="0" err="1"/>
              <a:t>everolimus</a:t>
            </a:r>
            <a:r>
              <a:rPr lang="en-US" dirty="0"/>
              <a:t> were allowed. </a:t>
            </a:r>
          </a:p>
          <a:p>
            <a:r>
              <a:rPr lang="en-US" dirty="0"/>
              <a:t>Over 2/3 had visceral metastases, almost half had two lines of ET in the metastatic setting, about ad prior </a:t>
            </a:r>
            <a:r>
              <a:rPr lang="en-US" dirty="0" err="1"/>
              <a:t>fulvestrant</a:t>
            </a:r>
            <a:r>
              <a:rPr lang="en-US" dirty="0"/>
              <a:t> and over ~20% had chemo in the metastatic setting.</a:t>
            </a:r>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121</a:t>
            </a:fld>
            <a:endParaRPr lang="en-US" dirty="0"/>
          </a:p>
        </p:txBody>
      </p:sp>
    </p:spTree>
    <p:extLst>
      <p:ext uri="{BB962C8B-B14F-4D97-AF65-F5344CB8AC3E}">
        <p14:creationId xmlns:p14="http://schemas.microsoft.com/office/powerpoint/2010/main" val="1734627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duration of CDK 4/6 inhibitor use is one parameter used to determine endocrine sensitivity, a post-hoc analysis of </a:t>
            </a:r>
            <a:r>
              <a:rPr lang="en-US" dirty="0" err="1"/>
              <a:t>elacestrant</a:t>
            </a:r>
            <a:r>
              <a:rPr lang="en-US" dirty="0"/>
              <a:t> vs SOC was conducted based on the duration of CDK 4/6 inhibitor use in the metastatic setting. Details of this were presented at SABCS 2022. </a:t>
            </a:r>
          </a:p>
          <a:p>
            <a:r>
              <a:rPr lang="en-US" dirty="0"/>
              <a:t>Patients were divided into groups as having at least 6 months CDK 4/6 inhibitor, at least 12 months, and at least 18 months. </a:t>
            </a:r>
          </a:p>
          <a:p>
            <a:r>
              <a:rPr lang="en-US" dirty="0"/>
              <a:t>The duration of prior CDK4/6i in the metastatic setting was positively associated with PFS. As shown here in these KM curves, the longer the duration of prior CDK4/6i in the metastatic setting, the longer the PFS on </a:t>
            </a:r>
            <a:r>
              <a:rPr lang="en-US" dirty="0" err="1"/>
              <a:t>elacestrant</a:t>
            </a:r>
            <a:r>
              <a:rPr lang="en-US" dirty="0"/>
              <a:t> versus SOC.</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122</a:t>
            </a:fld>
            <a:endParaRPr lang="en-US" dirty="0"/>
          </a:p>
        </p:txBody>
      </p:sp>
    </p:spTree>
    <p:extLst>
      <p:ext uri="{BB962C8B-B14F-4D97-AF65-F5344CB8AC3E}">
        <p14:creationId xmlns:p14="http://schemas.microsoft.com/office/powerpoint/2010/main" val="349670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all patients, the longer the duration of CDK 4/6 inhibitor use, the longer the PFS on </a:t>
            </a:r>
            <a:r>
              <a:rPr lang="en-US" dirty="0" err="1"/>
              <a:t>elacestrant</a:t>
            </a:r>
            <a:r>
              <a:rPr lang="en-US" dirty="0"/>
              <a:t> vs SOC for ESR1-mutated tumors with a more pronounced effect.</a:t>
            </a:r>
          </a:p>
          <a:p>
            <a:r>
              <a:rPr lang="en-US" dirty="0"/>
              <a:t>Patients with ESR1-mutated tumors who had at least 18 months of prior CDK 4/6 inhibitor achieved median PFS of 8.61 months with </a:t>
            </a:r>
            <a:r>
              <a:rPr lang="en-US" dirty="0" err="1"/>
              <a:t>elacestrant</a:t>
            </a:r>
            <a:r>
              <a:rPr lang="en-US" dirty="0"/>
              <a:t> and 2.10 months with SOC ET.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123</a:t>
            </a:fld>
            <a:endParaRPr lang="en-US" dirty="0"/>
          </a:p>
        </p:txBody>
      </p:sp>
    </p:spTree>
    <p:extLst>
      <p:ext uri="{BB962C8B-B14F-4D97-AF65-F5344CB8AC3E}">
        <p14:creationId xmlns:p14="http://schemas.microsoft.com/office/powerpoint/2010/main" val="24402962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EMERALD is the only phase 3 trial of an oral SERD with 100% prior CDK 4/6 inhibitor usage.</a:t>
            </a:r>
          </a:p>
          <a:p>
            <a:r>
              <a:rPr lang="en-US" dirty="0"/>
              <a:t>Longer duration of CDK 4/6 inhibitor use was associated with longer PFS on </a:t>
            </a:r>
            <a:r>
              <a:rPr lang="en-US" dirty="0" err="1"/>
              <a:t>elacestrant</a:t>
            </a:r>
            <a:r>
              <a:rPr lang="en-US" dirty="0"/>
              <a:t> compared to SOC ET.</a:t>
            </a:r>
          </a:p>
          <a:p>
            <a:r>
              <a:rPr lang="en-US" dirty="0"/>
              <a:t>Patients with ESR1-mutated tumors had an even more pronounced benefit with </a:t>
            </a:r>
            <a:r>
              <a:rPr lang="en-US" dirty="0" err="1"/>
              <a:t>elacestrant</a:t>
            </a:r>
            <a:r>
              <a:rPr lang="en-US" dirty="0"/>
              <a:t> versus SOC</a:t>
            </a:r>
          </a:p>
          <a:p>
            <a:r>
              <a:rPr lang="en-US" dirty="0"/>
              <a:t>No new safety signals were seen. No sinus bradycardia events and antiemetic use was low among all pts.</a:t>
            </a:r>
          </a:p>
          <a:p>
            <a:r>
              <a:rPr lang="en-US" dirty="0"/>
              <a:t>These results support consideration of </a:t>
            </a:r>
            <a:r>
              <a:rPr lang="en-US" dirty="0" err="1"/>
              <a:t>elacestrant</a:t>
            </a:r>
            <a:r>
              <a:rPr lang="en-US" dirty="0"/>
              <a:t> for HR+/HER2-negative metastatic breast cancer in the 2nd/3rd line setting, with encouraging efficacy and favorable safety.</a:t>
            </a:r>
          </a:p>
          <a:p>
            <a:endParaRPr lang="en-US" dirty="0"/>
          </a:p>
          <a:p>
            <a:r>
              <a:rPr lang="en-US" dirty="0"/>
              <a:t>Updated safety data were consistent with previously reported results.</a:t>
            </a:r>
          </a:p>
          <a:p>
            <a:r>
              <a:rPr lang="en-US" dirty="0"/>
              <a:t>Most adverse events including nausea were grade 1 and 2. There were no grade 4 treatment related events reported.</a:t>
            </a:r>
          </a:p>
          <a:p>
            <a:r>
              <a:rPr lang="en-US" dirty="0"/>
              <a:t>Only 3.4% of pts receiving </a:t>
            </a:r>
            <a:r>
              <a:rPr lang="en-US" dirty="0" err="1"/>
              <a:t>elacestrant</a:t>
            </a:r>
            <a:r>
              <a:rPr lang="en-US" dirty="0"/>
              <a:t> and 0.9% of pts receiving SOC discontinued therapy due to treatment related AE.</a:t>
            </a:r>
          </a:p>
          <a:p>
            <a:r>
              <a:rPr lang="en-US" dirty="0"/>
              <a:t>No treatment related deaths reported in either arm.</a:t>
            </a:r>
          </a:p>
          <a:p>
            <a:r>
              <a:rPr lang="en-US" dirty="0"/>
              <a:t>There were no hematologic safety signal concerns and no patients with sinus bradycardia.</a:t>
            </a:r>
          </a:p>
          <a:p>
            <a:r>
              <a:rPr lang="en-US" dirty="0"/>
              <a:t>Use of antiemetic was low in both arms (8% and 10% for </a:t>
            </a:r>
            <a:r>
              <a:rPr lang="en-US" dirty="0" err="1"/>
              <a:t>elacestrant</a:t>
            </a:r>
            <a:r>
              <a:rPr lang="en-US" dirty="0"/>
              <a:t> and AI respectively).</a:t>
            </a:r>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124</a:t>
            </a:fld>
            <a:endParaRPr lang="en-US" dirty="0"/>
          </a:p>
        </p:txBody>
      </p:sp>
    </p:spTree>
    <p:extLst>
      <p:ext uri="{BB962C8B-B14F-4D97-AF65-F5344CB8AC3E}">
        <p14:creationId xmlns:p14="http://schemas.microsoft.com/office/powerpoint/2010/main" val="4285236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125</a:t>
            </a:fld>
            <a:endParaRPr lang="en-US" dirty="0"/>
          </a:p>
        </p:txBody>
      </p:sp>
    </p:spTree>
    <p:extLst>
      <p:ext uri="{BB962C8B-B14F-4D97-AF65-F5344CB8AC3E}">
        <p14:creationId xmlns:p14="http://schemas.microsoft.com/office/powerpoint/2010/main" val="3856222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phase 3 CAPItello-291 trial included patients with HR+/HER2-negative ABC, all of whom had progressed on prior aromatase inhibitor.</a:t>
            </a:r>
          </a:p>
          <a:p>
            <a:r>
              <a:rPr lang="en-US" dirty="0"/>
              <a:t>In the metastatic setting, up to 2 prior lines of ET and 1 prior line of chemotherapy were allowed.</a:t>
            </a:r>
          </a:p>
          <a:p>
            <a:r>
              <a:rPr lang="en-US" dirty="0"/>
              <a:t>Prior CDK 4/6 inhibitor were allowed and at least 51% were required.</a:t>
            </a:r>
          </a:p>
          <a:p>
            <a:r>
              <a:rPr lang="en-US" dirty="0"/>
              <a:t>708 patients were randomized 1:1 to </a:t>
            </a:r>
            <a:r>
              <a:rPr lang="en-US" dirty="0" err="1"/>
              <a:t>fulvestrant</a:t>
            </a:r>
            <a:r>
              <a:rPr lang="en-US" dirty="0"/>
              <a:t> plus </a:t>
            </a:r>
            <a:r>
              <a:rPr lang="en-US" dirty="0" err="1"/>
              <a:t>capivasertib</a:t>
            </a:r>
            <a:r>
              <a:rPr lang="en-US" dirty="0"/>
              <a:t> or </a:t>
            </a:r>
            <a:r>
              <a:rPr lang="en-US" dirty="0" err="1"/>
              <a:t>fulvestrant</a:t>
            </a:r>
            <a:r>
              <a:rPr lang="en-US" dirty="0"/>
              <a:t> plus placebo.</a:t>
            </a:r>
          </a:p>
          <a:p>
            <a:r>
              <a:rPr lang="en-US" dirty="0" err="1"/>
              <a:t>Capivasertib</a:t>
            </a:r>
            <a:r>
              <a:rPr lang="en-US" dirty="0"/>
              <a:t> was given at a dose of 400mg po twice daily, 4 days on and 3 days off as previously studied, to maximize therapeutic window of AKT inhibition. </a:t>
            </a:r>
          </a:p>
          <a:p>
            <a:r>
              <a:rPr lang="en-US" dirty="0"/>
              <a:t>There were two co-primary endpoints, PFS by investigator assessment in overall population and AKT pathway altered tumors (with at least one mutation in PIK3CA, AKT1 or PTEN).</a:t>
            </a:r>
          </a:p>
          <a:p>
            <a:r>
              <a:rPr lang="en-US" dirty="0"/>
              <a:t>Key secondary endpoints were OS and objective response rates.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126</a:t>
            </a:fld>
            <a:endParaRPr lang="en-US" dirty="0"/>
          </a:p>
        </p:txBody>
      </p:sp>
    </p:spTree>
    <p:extLst>
      <p:ext uri="{BB962C8B-B14F-4D97-AF65-F5344CB8AC3E}">
        <p14:creationId xmlns:p14="http://schemas.microsoft.com/office/powerpoint/2010/main" val="3222846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results for the two co-primary endpoints.</a:t>
            </a:r>
          </a:p>
          <a:p>
            <a:r>
              <a:rPr lang="en-US" dirty="0"/>
              <a:t>First, the investigator assessed PFS in the overall population.</a:t>
            </a:r>
          </a:p>
          <a:p>
            <a:r>
              <a:rPr lang="en-US" dirty="0"/>
              <a:t>Median PFS on placebo/</a:t>
            </a:r>
            <a:r>
              <a:rPr lang="en-US" dirty="0" err="1"/>
              <a:t>fulvestrant</a:t>
            </a:r>
            <a:r>
              <a:rPr lang="en-US" dirty="0"/>
              <a:t> was 3.6 months and this increased to 7.2 months with </a:t>
            </a:r>
            <a:r>
              <a:rPr lang="en-US" dirty="0" err="1"/>
              <a:t>capivasertib</a:t>
            </a:r>
            <a:r>
              <a:rPr lang="en-US" dirty="0"/>
              <a:t>/</a:t>
            </a:r>
            <a:r>
              <a:rPr lang="en-US" dirty="0" err="1"/>
              <a:t>fulvestrant</a:t>
            </a:r>
            <a:r>
              <a:rPr lang="en-US" dirty="0"/>
              <a:t> (adjusted HR 0.6, p&lt;0.001)</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127</a:t>
            </a:fld>
            <a:endParaRPr lang="en-US" dirty="0"/>
          </a:p>
        </p:txBody>
      </p:sp>
    </p:spTree>
    <p:extLst>
      <p:ext uri="{BB962C8B-B14F-4D97-AF65-F5344CB8AC3E}">
        <p14:creationId xmlns:p14="http://schemas.microsoft.com/office/powerpoint/2010/main" val="1274424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co-primary endpoint was investigator assessed PFS in the AKT pathway-altered population.</a:t>
            </a:r>
          </a:p>
          <a:p>
            <a:r>
              <a:rPr lang="en-US" dirty="0"/>
              <a:t>Median PFS was 3.1 months on placebo/</a:t>
            </a:r>
            <a:r>
              <a:rPr lang="en-US" dirty="0" err="1"/>
              <a:t>fulvestrant</a:t>
            </a:r>
            <a:r>
              <a:rPr lang="en-US" dirty="0"/>
              <a:t>, and increased to 7.3 months on </a:t>
            </a:r>
            <a:r>
              <a:rPr lang="en-US" dirty="0" err="1"/>
              <a:t>capivasertib</a:t>
            </a:r>
            <a:r>
              <a:rPr lang="en-US" dirty="0"/>
              <a:t>/</a:t>
            </a:r>
            <a:r>
              <a:rPr lang="en-US" dirty="0" err="1"/>
              <a:t>fulvestrant</a:t>
            </a:r>
            <a:r>
              <a:rPr lang="en-US" dirty="0"/>
              <a:t> (adjusted HR 0.50, p&lt;0.001).</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128</a:t>
            </a:fld>
            <a:endParaRPr lang="en-US" dirty="0"/>
          </a:p>
        </p:txBody>
      </p:sp>
    </p:spTree>
    <p:extLst>
      <p:ext uri="{BB962C8B-B14F-4D97-AF65-F5344CB8AC3E}">
        <p14:creationId xmlns:p14="http://schemas.microsoft.com/office/powerpoint/2010/main" val="4046143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ESMO breast 2023, results were presented for PFS in key clinically relevant subgroups</a:t>
            </a:r>
          </a:p>
          <a:p>
            <a:endParaRPr lang="en-US" dirty="0"/>
          </a:p>
          <a:p>
            <a:r>
              <a:rPr lang="en-US" dirty="0"/>
              <a:t>If you recall from the study design, randomization was stratified by the presence of liver </a:t>
            </a:r>
            <a:r>
              <a:rPr lang="en-US" dirty="0" err="1"/>
              <a:t>mets</a:t>
            </a:r>
            <a:r>
              <a:rPr lang="en-US" dirty="0"/>
              <a:t>, prior CDK 4/6i use and region. Preplanned exploratory analyses included prior CDK 4/6i, prior chemotherapy for ABC and presence of liver </a:t>
            </a:r>
            <a:r>
              <a:rPr lang="en-US" dirty="0" err="1"/>
              <a:t>mets</a:t>
            </a:r>
            <a:r>
              <a:rPr lang="en-US" dirty="0"/>
              <a:t>. </a:t>
            </a:r>
          </a:p>
          <a:p>
            <a:endParaRPr lang="en-US" dirty="0"/>
          </a:p>
          <a:p>
            <a:r>
              <a:rPr lang="en-US" dirty="0"/>
              <a:t>A total of 496 pts had received prior CDK 4/6i (70%), 129 had received prior chemo for ABC (18%) and 306 pts (43%) had liver </a:t>
            </a:r>
            <a:r>
              <a:rPr lang="en-US" dirty="0" err="1"/>
              <a:t>mets</a:t>
            </a:r>
            <a:r>
              <a:rPr lang="en-US" dirty="0"/>
              <a:t>. </a:t>
            </a:r>
          </a:p>
          <a:p>
            <a:br>
              <a:rPr lang="en-US" dirty="0"/>
            </a:br>
            <a:r>
              <a:rPr lang="en-US" dirty="0"/>
              <a:t>PFS benefit of </a:t>
            </a:r>
            <a:r>
              <a:rPr lang="en-US" dirty="0" err="1"/>
              <a:t>capi</a:t>
            </a:r>
            <a:r>
              <a:rPr lang="en-US" dirty="0"/>
              <a:t>/</a:t>
            </a:r>
            <a:r>
              <a:rPr lang="en-US" dirty="0" err="1"/>
              <a:t>fulvestrant</a:t>
            </a:r>
            <a:r>
              <a:rPr lang="en-US" dirty="0"/>
              <a:t> over placebo/</a:t>
            </a:r>
            <a:r>
              <a:rPr lang="en-US" dirty="0" err="1"/>
              <a:t>fulvestrant</a:t>
            </a:r>
            <a:r>
              <a:rPr lang="en-US" dirty="0"/>
              <a:t> was consistent across key clinical subgroups, including pts with prior CDK 4/6i exposure and those with liver </a:t>
            </a:r>
            <a:r>
              <a:rPr lang="en-US" dirty="0" err="1"/>
              <a:t>mets</a:t>
            </a:r>
            <a:r>
              <a:rPr lang="en-US" dirty="0"/>
              <a:t>, subgroups with poor prognosis on </a:t>
            </a:r>
            <a:r>
              <a:rPr lang="en-US" dirty="0" err="1"/>
              <a:t>fulvestrant</a:t>
            </a:r>
            <a:r>
              <a:rPr lang="en-US" dirty="0"/>
              <a:t> alone.</a:t>
            </a:r>
          </a:p>
        </p:txBody>
      </p:sp>
      <p:sp>
        <p:nvSpPr>
          <p:cNvPr id="4" name="Slide Number Placeholder 3"/>
          <p:cNvSpPr>
            <a:spLocks noGrp="1"/>
          </p:cNvSpPr>
          <p:nvPr>
            <p:ph type="sldNum" sz="quarter" idx="5"/>
          </p:nvPr>
        </p:nvSpPr>
        <p:spPr/>
        <p:txBody>
          <a:bodyPr/>
          <a:lstStyle/>
          <a:p>
            <a:fld id="{B3A96171-A15F-AF4E-B7C5-E1453CAAF64D}" type="slidenum">
              <a:rPr lang="en-US" smtClean="0"/>
              <a:t>129</a:t>
            </a:fld>
            <a:endParaRPr lang="en-US" dirty="0"/>
          </a:p>
        </p:txBody>
      </p:sp>
    </p:spTree>
    <p:extLst>
      <p:ext uri="{BB962C8B-B14F-4D97-AF65-F5344CB8AC3E}">
        <p14:creationId xmlns:p14="http://schemas.microsoft.com/office/powerpoint/2010/main" val="3477906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Adverse events observed with AKT pathway inhibition include hyperglycemia, rash, stomatitis, diarrhea, nausea and fatigue</a:t>
            </a:r>
          </a:p>
          <a:p>
            <a:r>
              <a:rPr lang="en-US" dirty="0"/>
              <a:t>Poster presentation at ASCO 2023 reported a detailed analysis of AEs associated with </a:t>
            </a:r>
            <a:r>
              <a:rPr lang="en-US" dirty="0" err="1"/>
              <a:t>capivasertib</a:t>
            </a:r>
            <a:r>
              <a:rPr lang="en-US" dirty="0"/>
              <a:t> + </a:t>
            </a:r>
            <a:r>
              <a:rPr lang="en-US" dirty="0" err="1"/>
              <a:t>fulvestrant</a:t>
            </a:r>
            <a:r>
              <a:rPr lang="en-US" dirty="0"/>
              <a:t> to highlight this combination’s safety profile (reported for the overall population as similar findings were seen in AKT pathway-altered population)</a:t>
            </a:r>
          </a:p>
          <a:p>
            <a:r>
              <a:rPr lang="en-US" dirty="0"/>
              <a:t>In </a:t>
            </a:r>
            <a:r>
              <a:rPr lang="en-US" dirty="0" err="1"/>
              <a:t>CAPItello</a:t>
            </a:r>
            <a:r>
              <a:rPr lang="en-US" dirty="0"/>
              <a:t>, pts with HbA1c &lt;8.0% and diabetes not requiring insulin were eligible. </a:t>
            </a:r>
          </a:p>
          <a:p>
            <a:r>
              <a:rPr lang="en-US" dirty="0"/>
              <a:t>The most frequently reported AEs with </a:t>
            </a:r>
            <a:r>
              <a:rPr lang="en-US" dirty="0" err="1"/>
              <a:t>capivasertib</a:t>
            </a:r>
            <a:r>
              <a:rPr lang="en-US" dirty="0"/>
              <a:t> + </a:t>
            </a:r>
            <a:r>
              <a:rPr lang="en-US" dirty="0" err="1"/>
              <a:t>fulvestrant</a:t>
            </a:r>
            <a:r>
              <a:rPr lang="en-US" dirty="0"/>
              <a:t> were diarrhea (any grade 72%, grade ≥3 9%) and rash (any grade 38%, grade ≥3 12%)</a:t>
            </a:r>
          </a:p>
          <a:p>
            <a:endParaRPr lang="en-US" dirty="0"/>
          </a:p>
          <a:p>
            <a:r>
              <a:rPr lang="en-US" dirty="0"/>
              <a:t>The maximum AE grade was mostly 1/2 and led to low rates of discontinuation.</a:t>
            </a:r>
          </a:p>
          <a:p>
            <a:endParaRPr lang="en-US" dirty="0"/>
          </a:p>
          <a:p>
            <a:r>
              <a:rPr lang="en-US" dirty="0"/>
              <a:t>In the </a:t>
            </a:r>
            <a:r>
              <a:rPr lang="en-US" dirty="0" err="1"/>
              <a:t>capi</a:t>
            </a:r>
            <a:r>
              <a:rPr lang="en-US" dirty="0"/>
              <a:t> arm, hyperglycemia was more frequent in pts with history of diabetes at baseline (10/34 or 29%) vs those with no h/o diabetes (48/321 or 15%).</a:t>
            </a:r>
          </a:p>
          <a:p>
            <a:endParaRPr lang="en-US" dirty="0"/>
          </a:p>
          <a:p>
            <a:r>
              <a:rPr lang="en-US" dirty="0"/>
              <a:t>In both arms, frequency of hyperglycemia AE was higher in pts with BMI ≥30 vs those with BMI &lt;30; in </a:t>
            </a:r>
            <a:r>
              <a:rPr lang="en-US" dirty="0" err="1"/>
              <a:t>capi</a:t>
            </a:r>
            <a:r>
              <a:rPr lang="en-US" dirty="0"/>
              <a:t> arm, 21.2% (14/66) with BMI ≥30 vs 16.1% (46/285) of pts w/ BMI &lt;30.</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130</a:t>
            </a:fld>
            <a:endParaRPr lang="en-US" dirty="0"/>
          </a:p>
        </p:txBody>
      </p:sp>
    </p:spTree>
    <p:extLst>
      <p:ext uri="{BB962C8B-B14F-4D97-AF65-F5344CB8AC3E}">
        <p14:creationId xmlns:p14="http://schemas.microsoft.com/office/powerpoint/2010/main" val="403547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(Based on the strength of the destiny breast 03 efficacy and safety data, T-DXD is now considered the preferred 2</a:t>
            </a:r>
            <a:r>
              <a:rPr lang="en-US" sz="1200" baseline="30000" dirty="0"/>
              <a:t>nd</a:t>
            </a:r>
            <a:r>
              <a:rPr lang="en-US" sz="1200" dirty="0"/>
              <a:t> line therapy in patients with advanced or metastatic breast cancer.</a:t>
            </a:r>
          </a:p>
          <a:p>
            <a:r>
              <a:rPr lang="en-US" sz="1200" dirty="0"/>
              <a:t>At the previously reported destiny breast 03 trial results in 2021, the PFS interim analysis showed in the TDXD arm, the risk of disease of progression or death was reduced by 72% with median PFS had not been reached at that time for TDXD and was 6.8mo for TDM1)</a:t>
            </a:r>
          </a:p>
          <a:p>
            <a:endParaRPr lang="en-US" sz="1200" dirty="0"/>
          </a:p>
          <a:p>
            <a:r>
              <a:rPr lang="en-US" sz="1200" dirty="0"/>
              <a:t>Then came destiny breast 03</a:t>
            </a:r>
            <a:r>
              <a:rPr lang="en-US" sz="1200" baseline="0" dirty="0"/>
              <a:t> that compared T-</a:t>
            </a:r>
            <a:r>
              <a:rPr lang="en-US" sz="1200" baseline="0" dirty="0" err="1"/>
              <a:t>DXd</a:t>
            </a:r>
            <a:r>
              <a:rPr lang="en-US" sz="1200" baseline="0" dirty="0"/>
              <a:t> vs TDM-1 in the second line setting </a:t>
            </a:r>
            <a:r>
              <a:rPr lang="en-US" sz="1200" dirty="0"/>
              <a:t>This is the study design for destiny breast 03, It’s randomized open label phase 3 trial. Patient had to have metastatic or </a:t>
            </a:r>
            <a:r>
              <a:rPr lang="en-US" sz="1200" dirty="0" err="1"/>
              <a:t>unresectable</a:t>
            </a:r>
            <a:r>
              <a:rPr lang="en-US" sz="1200" dirty="0"/>
              <a:t> her2 positive breast cancer previously treated with </a:t>
            </a:r>
            <a:r>
              <a:rPr lang="en-US" sz="1200" dirty="0" err="1"/>
              <a:t>traztuzumab</a:t>
            </a:r>
            <a:r>
              <a:rPr lang="en-US" sz="1200" dirty="0"/>
              <a:t> and a </a:t>
            </a:r>
            <a:r>
              <a:rPr lang="en-US" sz="1200" dirty="0" err="1"/>
              <a:t>taxane</a:t>
            </a:r>
            <a:r>
              <a:rPr lang="en-US" sz="1200" dirty="0"/>
              <a:t> in the metastatic setting or within 6months of recurrence after early stage treatment</a:t>
            </a:r>
          </a:p>
          <a:p>
            <a:endParaRPr lang="en-US" sz="1200" dirty="0"/>
          </a:p>
          <a:p>
            <a:r>
              <a:rPr lang="en-US" sz="1200" dirty="0"/>
              <a:t>Patients were</a:t>
            </a:r>
            <a:r>
              <a:rPr lang="en-US" sz="1200" baseline="0" dirty="0"/>
              <a:t> </a:t>
            </a:r>
            <a:r>
              <a:rPr lang="en-US" sz="1200" dirty="0"/>
              <a:t>randomized 1 to 1 to TDXD or TDM1 every 3 weeks. The primary end point was PFS by Blinded independent central review with key secondary endpoint of  OS. </a:t>
            </a:r>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7</a:t>
            </a:fld>
            <a:endParaRPr lang="en-US" dirty="0"/>
          </a:p>
        </p:txBody>
      </p:sp>
    </p:spTree>
    <p:extLst>
      <p:ext uri="{BB962C8B-B14F-4D97-AF65-F5344CB8AC3E}">
        <p14:creationId xmlns:p14="http://schemas.microsoft.com/office/powerpoint/2010/main" val="1496893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a:t>
            </a:r>
            <a:r>
              <a:rPr lang="en-US" dirty="0" err="1"/>
              <a:t>capi</a:t>
            </a:r>
            <a:r>
              <a:rPr lang="en-US" dirty="0"/>
              <a:t> + </a:t>
            </a:r>
            <a:r>
              <a:rPr lang="en-US" dirty="0" err="1"/>
              <a:t>fulvestrant</a:t>
            </a:r>
            <a:r>
              <a:rPr lang="en-US" dirty="0"/>
              <a:t> arm, medications for the management of AEs were used in 151/257 pts (59%) with diarrhea (mostly loperamide; n=135), 109/135 pts (81%) with rash (mostly antihistamines; n=75/topical corticosteroids; n=64), and 28/60 pts (47%) with hyperglycemia (mostly metformin; n=18)</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131</a:t>
            </a:fld>
            <a:endParaRPr lang="en-US" dirty="0"/>
          </a:p>
        </p:txBody>
      </p:sp>
    </p:spTree>
    <p:extLst>
      <p:ext uri="{BB962C8B-B14F-4D97-AF65-F5344CB8AC3E}">
        <p14:creationId xmlns:p14="http://schemas.microsoft.com/office/powerpoint/2010/main" val="1419681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132</a:t>
            </a:fld>
            <a:endParaRPr lang="en-US" dirty="0"/>
          </a:p>
        </p:txBody>
      </p:sp>
    </p:spTree>
    <p:extLst>
      <p:ext uri="{BB962C8B-B14F-4D97-AF65-F5344CB8AC3E}">
        <p14:creationId xmlns:p14="http://schemas.microsoft.com/office/powerpoint/2010/main" val="14498945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Sequential ET combined with targeted agents is the recommended option for HR+/HER2– </a:t>
            </a:r>
            <a:r>
              <a:rPr lang="en-US" dirty="0" err="1"/>
              <a:t>mBC</a:t>
            </a:r>
            <a:r>
              <a:rPr lang="en-US" dirty="0"/>
              <a:t> according to international guidelines, though the optimal sequencing of therapeutic agents following ET resistance remains unclear</a:t>
            </a:r>
            <a:br>
              <a:rPr lang="en-US" dirty="0"/>
            </a:br>
            <a:r>
              <a:rPr lang="en-US" dirty="0"/>
              <a:t>Patients who develop ET-resistant disease are often limited to sequential single-agent chemotherapy, which is associated with low response rates, poor disease control, declining QoL, and increased toxicity</a:t>
            </a:r>
            <a:br>
              <a:rPr lang="en-US" dirty="0"/>
            </a:br>
            <a:r>
              <a:rPr lang="en-US" dirty="0"/>
              <a:t>Few chemotherapy options are available in later lines, highlighting a high unmet clinical need for novel, effective therapy options for patients with late line pretreated, HR+/HER2– </a:t>
            </a:r>
            <a:r>
              <a:rPr lang="en-US" dirty="0" err="1"/>
              <a:t>mBC</a:t>
            </a:r>
            <a:endParaRPr lang="en-US" dirty="0"/>
          </a:p>
          <a:p>
            <a:endParaRPr lang="en-US" dirty="0"/>
          </a:p>
          <a:p>
            <a:r>
              <a:rPr lang="en-US" dirty="0"/>
              <a:t>Trop-2 is a transmembrane calcium signal transducer highly expressed in multiple breast cancer subtypes, associated with tumor progression and poor prognosis</a:t>
            </a:r>
          </a:p>
          <a:p>
            <a:r>
              <a:rPr lang="en-US" dirty="0"/>
              <a:t>Sacituzumab </a:t>
            </a:r>
            <a:r>
              <a:rPr lang="en-US" dirty="0" err="1"/>
              <a:t>govitecan</a:t>
            </a:r>
            <a:r>
              <a:rPr lang="en-US" dirty="0"/>
              <a:t> (SG) is a Trop-2-directed ADC that selectively delivers SN-38, an active metabolite of irinotecan</a:t>
            </a:r>
          </a:p>
          <a:p>
            <a:r>
              <a:rPr lang="en-US" dirty="0"/>
              <a:t>In TROPiCS-02, SG vs TPC demonstrated improvement in PFS and OS in pretreated, endocrine-resistant, HR+/HER2- ABC</a:t>
            </a:r>
          </a:p>
        </p:txBody>
      </p:sp>
      <p:sp>
        <p:nvSpPr>
          <p:cNvPr id="4" name="Slide Number Placeholder 3"/>
          <p:cNvSpPr>
            <a:spLocks noGrp="1"/>
          </p:cNvSpPr>
          <p:nvPr>
            <p:ph type="sldNum" sz="quarter" idx="5"/>
          </p:nvPr>
        </p:nvSpPr>
        <p:spPr/>
        <p:txBody>
          <a:bodyPr/>
          <a:lstStyle/>
          <a:p>
            <a:fld id="{B3A96171-A15F-AF4E-B7C5-E1453CAAF64D}" type="slidenum">
              <a:rPr lang="en-US" smtClean="0"/>
              <a:t>133</a:t>
            </a:fld>
            <a:endParaRPr lang="en-US" dirty="0"/>
          </a:p>
        </p:txBody>
      </p:sp>
    </p:spTree>
    <p:extLst>
      <p:ext uri="{BB962C8B-B14F-4D97-AF65-F5344CB8AC3E}">
        <p14:creationId xmlns:p14="http://schemas.microsoft.com/office/powerpoint/2010/main" val="2312437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phase 3 </a:t>
            </a:r>
            <a:r>
              <a:rPr lang="en-US" dirty="0" err="1"/>
              <a:t>TRPOiCS</a:t>
            </a:r>
            <a:r>
              <a:rPr lang="en-US" dirty="0"/>
              <a:t> 02 trial investigated SG vs TPC in metastatic HR+/HER2- breast cancer after experiencing disease progression on at least 1 line ET, </a:t>
            </a:r>
            <a:r>
              <a:rPr lang="en-US" dirty="0" err="1"/>
              <a:t>taxane</a:t>
            </a:r>
            <a:r>
              <a:rPr lang="en-US" dirty="0"/>
              <a:t> and CDK 4/6i, and at least 2 but not more than 4 lines of prior chemo in ABC setting.</a:t>
            </a:r>
          </a:p>
          <a:p>
            <a:r>
              <a:rPr lang="en-US" dirty="0"/>
              <a:t>543 pts randomized 1:1 to SG of TPC; stratification factors included presence of visceral </a:t>
            </a:r>
            <a:r>
              <a:rPr lang="en-US" dirty="0" err="1"/>
              <a:t>mets</a:t>
            </a:r>
            <a:r>
              <a:rPr lang="en-US" dirty="0"/>
              <a:t>, receipt of ET in metastatic setting for at least 6 </a:t>
            </a:r>
            <a:r>
              <a:rPr lang="en-US" dirty="0" err="1"/>
              <a:t>mos</a:t>
            </a:r>
            <a:r>
              <a:rPr lang="en-US" dirty="0"/>
              <a:t> and prior lines of chemo (2 vs 3/4)</a:t>
            </a:r>
          </a:p>
          <a:p>
            <a:r>
              <a:rPr lang="en-US" dirty="0"/>
              <a:t>Primary endpoint was PFS by BICR</a:t>
            </a:r>
          </a:p>
          <a:p>
            <a:r>
              <a:rPr lang="en-US" dirty="0"/>
              <a:t>Secondary endpoints included OS, ORR, DOR, CBR and safety</a:t>
            </a:r>
          </a:p>
          <a:p>
            <a:r>
              <a:rPr lang="en-US" dirty="0"/>
              <a:t>In the primary analysis, SG vs TPC significantly improved PFS (</a:t>
            </a:r>
            <a:r>
              <a:rPr lang="en-US" dirty="0" err="1"/>
              <a:t>mPFS</a:t>
            </a:r>
            <a:r>
              <a:rPr lang="en-US" dirty="0"/>
              <a:t> 5.5 vs 4.0 </a:t>
            </a:r>
            <a:r>
              <a:rPr lang="en-US" dirty="0" err="1"/>
              <a:t>mos</a:t>
            </a:r>
            <a:r>
              <a:rPr lang="en-US" dirty="0"/>
              <a:t>; HR 0.66, p=0.0003)</a:t>
            </a:r>
          </a:p>
          <a:p>
            <a:r>
              <a:rPr lang="en-US" dirty="0"/>
              <a:t>At the second interim analysis of OS (final OS analysis per protocol), SG continued to demonstrate efficacy improvement vs TPC (</a:t>
            </a:r>
            <a:r>
              <a:rPr lang="en-US" dirty="0" err="1"/>
              <a:t>mOS</a:t>
            </a:r>
            <a:r>
              <a:rPr lang="en-US" dirty="0"/>
              <a:t> 14.4 vs 11.2 </a:t>
            </a:r>
            <a:r>
              <a:rPr lang="en-US" dirty="0" err="1"/>
              <a:t>mos</a:t>
            </a:r>
            <a:r>
              <a:rPr lang="en-US" dirty="0"/>
              <a:t>; HR 0.79, p=0.020)</a:t>
            </a:r>
          </a:p>
          <a:p>
            <a:endParaRPr lang="en-US" dirty="0"/>
          </a:p>
          <a:p>
            <a:r>
              <a:rPr lang="en-US" dirty="0"/>
              <a:t>At ASCO annual meeting 2023, they reported results of an exploratory analysis of OS from TROPiCS-02 with a longer median follow-up (12.75 </a:t>
            </a:r>
            <a:r>
              <a:rPr lang="en-US" dirty="0" err="1"/>
              <a:t>mo</a:t>
            </a:r>
            <a:r>
              <a:rPr lang="en-US" dirty="0"/>
              <a:t>).</a:t>
            </a:r>
          </a:p>
        </p:txBody>
      </p:sp>
      <p:sp>
        <p:nvSpPr>
          <p:cNvPr id="4" name="Slide Number Placeholder 3"/>
          <p:cNvSpPr>
            <a:spLocks noGrp="1"/>
          </p:cNvSpPr>
          <p:nvPr>
            <p:ph type="sldNum" sz="quarter" idx="5"/>
          </p:nvPr>
        </p:nvSpPr>
        <p:spPr/>
        <p:txBody>
          <a:bodyPr/>
          <a:lstStyle/>
          <a:p>
            <a:fld id="{B3A96171-A15F-AF4E-B7C5-E1453CAAF64D}" type="slidenum">
              <a:rPr lang="en-US" smtClean="0"/>
              <a:t>134</a:t>
            </a:fld>
            <a:endParaRPr lang="en-US" dirty="0"/>
          </a:p>
        </p:txBody>
      </p:sp>
    </p:spTree>
    <p:extLst>
      <p:ext uri="{BB962C8B-B14F-4D97-AF65-F5344CB8AC3E}">
        <p14:creationId xmlns:p14="http://schemas.microsoft.com/office/powerpoint/2010/main" val="36678371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longer follow-up, SG continued to demonstrate PFS benefit vs TPC, with a 35% reduction in risk of disease progression or death (</a:t>
            </a:r>
            <a:r>
              <a:rPr lang="en-US" dirty="0" err="1"/>
              <a:t>mPFS</a:t>
            </a:r>
            <a:r>
              <a:rPr lang="en-US" dirty="0"/>
              <a:t> 5.5 vs 4.0 </a:t>
            </a:r>
            <a:r>
              <a:rPr lang="en-US" dirty="0" err="1"/>
              <a:t>mos</a:t>
            </a:r>
            <a:r>
              <a:rPr lang="en-US" dirty="0"/>
              <a:t>)</a:t>
            </a:r>
          </a:p>
        </p:txBody>
      </p:sp>
      <p:sp>
        <p:nvSpPr>
          <p:cNvPr id="4" name="Slide Number Placeholder 3"/>
          <p:cNvSpPr>
            <a:spLocks noGrp="1"/>
          </p:cNvSpPr>
          <p:nvPr>
            <p:ph type="sldNum" sz="quarter" idx="5"/>
          </p:nvPr>
        </p:nvSpPr>
        <p:spPr/>
        <p:txBody>
          <a:bodyPr/>
          <a:lstStyle/>
          <a:p>
            <a:fld id="{B3A96171-A15F-AF4E-B7C5-E1453CAAF64D}" type="slidenum">
              <a:rPr lang="en-US" smtClean="0"/>
              <a:t>135</a:t>
            </a:fld>
            <a:endParaRPr lang="en-US" dirty="0"/>
          </a:p>
        </p:txBody>
      </p:sp>
    </p:spTree>
    <p:extLst>
      <p:ext uri="{BB962C8B-B14F-4D97-AF65-F5344CB8AC3E}">
        <p14:creationId xmlns:p14="http://schemas.microsoft.com/office/powerpoint/2010/main" val="3049067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extended follow-up, SG continued to demonstrate improved OS versus TPC (median, 14.5 vs 11.2 </a:t>
            </a:r>
            <a:r>
              <a:rPr lang="en-US" dirty="0" err="1"/>
              <a:t>mo</a:t>
            </a:r>
            <a:r>
              <a:rPr lang="en-US" dirty="0"/>
              <a:t>; HR, 0.79)</a:t>
            </a:r>
          </a:p>
          <a:p>
            <a:r>
              <a:rPr lang="en-US" dirty="0"/>
              <a:t>The OS rates for SG versus TPC were 60.9% and 47.1% at 12 months, 39.2% and 31.7% at 18 months, and 25.6% and 21.1% at 24 months.</a:t>
            </a:r>
          </a:p>
        </p:txBody>
      </p:sp>
      <p:sp>
        <p:nvSpPr>
          <p:cNvPr id="4" name="Slide Number Placeholder 3"/>
          <p:cNvSpPr>
            <a:spLocks noGrp="1"/>
          </p:cNvSpPr>
          <p:nvPr>
            <p:ph type="sldNum" sz="quarter" idx="5"/>
          </p:nvPr>
        </p:nvSpPr>
        <p:spPr/>
        <p:txBody>
          <a:bodyPr/>
          <a:lstStyle/>
          <a:p>
            <a:fld id="{B3A96171-A15F-AF4E-B7C5-E1453CAAF64D}" type="slidenum">
              <a:rPr lang="en-US" smtClean="0"/>
              <a:t>136</a:t>
            </a:fld>
            <a:endParaRPr lang="en-US" dirty="0"/>
          </a:p>
        </p:txBody>
      </p:sp>
    </p:spTree>
    <p:extLst>
      <p:ext uri="{BB962C8B-B14F-4D97-AF65-F5344CB8AC3E}">
        <p14:creationId xmlns:p14="http://schemas.microsoft.com/office/powerpoint/2010/main" val="298860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 improved ORR and CBR with prolonged </a:t>
            </a:r>
            <a:r>
              <a:rPr lang="en-US" dirty="0" err="1"/>
              <a:t>DoR</a:t>
            </a:r>
            <a:r>
              <a:rPr lang="en-US" dirty="0"/>
              <a:t> compared with TPC with longer follow-up</a:t>
            </a:r>
          </a:p>
        </p:txBody>
      </p:sp>
      <p:sp>
        <p:nvSpPr>
          <p:cNvPr id="4" name="Slide Number Placeholder 3"/>
          <p:cNvSpPr>
            <a:spLocks noGrp="1"/>
          </p:cNvSpPr>
          <p:nvPr>
            <p:ph type="sldNum" sz="quarter" idx="5"/>
          </p:nvPr>
        </p:nvSpPr>
        <p:spPr/>
        <p:txBody>
          <a:bodyPr/>
          <a:lstStyle/>
          <a:p>
            <a:fld id="{B3A96171-A15F-AF4E-B7C5-E1453CAAF64D}" type="slidenum">
              <a:rPr lang="en-US" smtClean="0"/>
              <a:t>137</a:t>
            </a:fld>
            <a:endParaRPr lang="en-US" dirty="0"/>
          </a:p>
        </p:txBody>
      </p:sp>
    </p:spTree>
    <p:extLst>
      <p:ext uri="{BB962C8B-B14F-4D97-AF65-F5344CB8AC3E}">
        <p14:creationId xmlns:p14="http://schemas.microsoft.com/office/powerpoint/2010/main" val="20306325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post hoc analysis presented by Hope </a:t>
            </a:r>
            <a:r>
              <a:rPr lang="en-US" dirty="0" err="1"/>
              <a:t>Rugo</a:t>
            </a:r>
            <a:r>
              <a:rPr lang="en-US" dirty="0"/>
              <a:t> at SABCS 2022, they compared clinical outcomes for SG vs TPC by Trop-2 expression in TROPiCS-02</a:t>
            </a:r>
          </a:p>
          <a:p>
            <a:r>
              <a:rPr lang="en-US" dirty="0"/>
              <a:t>Trop-2 expression was seen in ~95% of tumor samples</a:t>
            </a:r>
          </a:p>
          <a:p>
            <a:r>
              <a:rPr lang="en-US" dirty="0"/>
              <a:t>PFS and OS benefit favoring SG over TPC was demonstrated across Trop-2 subgroups (H-score &lt;100 and ≥100)</a:t>
            </a:r>
          </a:p>
          <a:p>
            <a:r>
              <a:rPr lang="en-US" dirty="0"/>
              <a:t>Median PFS with SG vs TPC was 5.3 vs 4.0 </a:t>
            </a:r>
            <a:r>
              <a:rPr lang="en-US" dirty="0" err="1"/>
              <a:t>mos</a:t>
            </a:r>
            <a:r>
              <a:rPr lang="en-US" dirty="0"/>
              <a:t> (HR 0.77; 95% CI 0.54-1.09) in pts with H score &lt;100 and 6.4 vs 4.1 </a:t>
            </a:r>
            <a:r>
              <a:rPr lang="en-US" dirty="0" err="1"/>
              <a:t>mos</a:t>
            </a:r>
            <a:r>
              <a:rPr lang="en-US" dirty="0"/>
              <a:t> (HR 0.60, 95% CI 0.44-0.81) in pts with H-score ≥100 </a:t>
            </a:r>
          </a:p>
          <a:p>
            <a:r>
              <a:rPr lang="en-US" dirty="0"/>
              <a:t>Median OS with SG vs TPC was 14.6 vs 11.3 </a:t>
            </a:r>
            <a:r>
              <a:rPr lang="en-US" dirty="0" err="1"/>
              <a:t>mos</a:t>
            </a:r>
            <a:r>
              <a:rPr lang="en-US" dirty="0"/>
              <a:t> (HR 0.75, 95% CI 0.54-1.04) in pts with H-score &lt;100 and 14.4 vs 11.2 </a:t>
            </a:r>
            <a:r>
              <a:rPr lang="en-US" dirty="0" err="1"/>
              <a:t>mos</a:t>
            </a:r>
            <a:r>
              <a:rPr lang="en-US" dirty="0"/>
              <a:t> (HR 0.83, 95% CI 0.62-1.11) in pts with H-score ≥100 Benefit from SG was also seen in tumors with very low Trop-2 expression (H-score ≤10), although results should be interpreted w/ caution due to small sample size in this subgroup (79 pts, 17%)</a:t>
            </a:r>
          </a:p>
          <a:p>
            <a:r>
              <a:rPr lang="en-US" dirty="0"/>
              <a:t>Overall, this post hoc analysis demonstrated that survival outcomes are better with SG vs TPC for pts w/ pretreated endocrine-resistant HR+/HER2- </a:t>
            </a:r>
            <a:r>
              <a:rPr lang="en-US" dirty="0" err="1"/>
              <a:t>mBC</a:t>
            </a:r>
            <a:r>
              <a:rPr lang="en-US" dirty="0"/>
              <a:t> regardless of Trop-2 expression </a:t>
            </a:r>
          </a:p>
          <a:p>
            <a:endParaRPr lang="en-US" dirty="0"/>
          </a:p>
          <a:p>
            <a:r>
              <a:rPr lang="en-US" dirty="0"/>
              <a:t>Results presented at ASCO 2023 (shown here) similarly showed OS benefit with SG vs TPC in both the H-score &lt;100 and H-score ≥100 subgroups, consistent with prior analysis</a:t>
            </a:r>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138</a:t>
            </a:fld>
            <a:endParaRPr lang="en-US" dirty="0"/>
          </a:p>
        </p:txBody>
      </p:sp>
    </p:spTree>
    <p:extLst>
      <p:ext uri="{BB962C8B-B14F-4D97-AF65-F5344CB8AC3E}">
        <p14:creationId xmlns:p14="http://schemas.microsoft.com/office/powerpoint/2010/main" val="2341880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TROPiCS-02 post hoc analyses, SG improved OS regardless of Trop-2 expression by immunohistochemistry (IHC; </a:t>
            </a:r>
            <a:r>
              <a:rPr lang="en-US" dirty="0" err="1"/>
              <a:t>Rugo</a:t>
            </a:r>
            <a:r>
              <a:rPr lang="en-US" dirty="0"/>
              <a:t> HS, et al. SABCS 2022), but association using more sensitive assays are lacking. </a:t>
            </a:r>
          </a:p>
          <a:p>
            <a:endParaRPr lang="en-US" dirty="0"/>
          </a:p>
          <a:p>
            <a:r>
              <a:rPr lang="en-US" dirty="0"/>
              <a:t>Subsequently, a </a:t>
            </a:r>
            <a:r>
              <a:rPr lang="en-US" dirty="0" err="1"/>
              <a:t>posthoc</a:t>
            </a:r>
            <a:r>
              <a:rPr lang="en-US" dirty="0"/>
              <a:t> analysis from TROPiCS2 was performed examining efficacy outcomes for SG versus TPC by Trop-2 gene (TACSTD2) mRNA expression and the correlation of TACSTD2 expression with other genes.</a:t>
            </a:r>
          </a:p>
          <a:p>
            <a:endParaRPr lang="en-US" dirty="0"/>
          </a:p>
          <a:p>
            <a:r>
              <a:rPr lang="en-US" dirty="0"/>
              <a:t>RNA was isolated from archival tumor tissue samples using </a:t>
            </a:r>
            <a:r>
              <a:rPr lang="en-US" dirty="0" err="1"/>
              <a:t>AllPrep</a:t>
            </a:r>
            <a:r>
              <a:rPr lang="en-US" dirty="0"/>
              <a:t> DNA/RNA kits and libraries prepared with </a:t>
            </a:r>
            <a:r>
              <a:rPr lang="en-US" dirty="0" err="1"/>
              <a:t>TruSeq</a:t>
            </a:r>
            <a:r>
              <a:rPr lang="en-US" dirty="0"/>
              <a:t> RNA Exome Prep Kit. Sequencing was via </a:t>
            </a:r>
            <a:r>
              <a:rPr lang="en-US" dirty="0" err="1"/>
              <a:t>NovaSeq</a:t>
            </a:r>
            <a:r>
              <a:rPr lang="en-US" dirty="0"/>
              <a:t> (2x150bp). </a:t>
            </a:r>
            <a:r>
              <a:rPr lang="en-US" dirty="0" err="1"/>
              <a:t>RNAseq</a:t>
            </a:r>
            <a:r>
              <a:rPr lang="en-US" dirty="0"/>
              <a:t> data were available for 197 tumor samples of the ITT population (36%). Gene expression quantitation was performed using Salmon. TACSTD2 expression was defined as high or low via median cut (which was 10.5 transcripts per million (TPM)). Membrane Trop-2 expression was determined using a validated IHC assay and H-score was calculated (cutoffs set at &lt;100 and ≥100). HER2 low defined as IHC score 1+ or 2+/ISH neg; HER2 IHC0 defined as IHC score 0.</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139</a:t>
            </a:fld>
            <a:endParaRPr lang="en-US" dirty="0"/>
          </a:p>
        </p:txBody>
      </p:sp>
    </p:spTree>
    <p:extLst>
      <p:ext uri="{BB962C8B-B14F-4D97-AF65-F5344CB8AC3E}">
        <p14:creationId xmlns:p14="http://schemas.microsoft.com/office/powerpoint/2010/main" val="677242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mRNA analytical cohort (N=197), 49% had TACSTD2 high expression (SG, n=51; TPC, n=46), and 51% had TACSTD2 low expression (SG, n=47; TPC, n=53). Baseline characteristics were generally consistent between TACSTD2 expression subsets and the intention-to-treat population. </a:t>
            </a:r>
          </a:p>
          <a:p>
            <a:endParaRPr lang="en-US" dirty="0"/>
          </a:p>
          <a:p>
            <a:r>
              <a:rPr lang="en-US" dirty="0"/>
              <a:t>Table 2: A positive concordance between TACSTD2 expression and Trop-2 IHC (H-score) was observed (categorical concordance 71%; Cohen’s kappa = 0.41). </a:t>
            </a:r>
          </a:p>
          <a:p>
            <a:endParaRPr lang="en-US" dirty="0"/>
          </a:p>
          <a:p>
            <a:r>
              <a:rPr lang="en-US" dirty="0"/>
              <a:t>TACSTD2 expression was similar across HER2 IHC0 and HER2-Low (defined as IHC 1+ or 2+/neg ISH) subgroups (log2 transcripts per million [TPM] of 3.36 [IQR, 2.76-4.22] and log2TPM of 3.44 [IQR, 2.59-4.22], respectively). Figure 5</a:t>
            </a:r>
          </a:p>
        </p:txBody>
      </p:sp>
      <p:sp>
        <p:nvSpPr>
          <p:cNvPr id="4" name="Slide Number Placeholder 3"/>
          <p:cNvSpPr>
            <a:spLocks noGrp="1"/>
          </p:cNvSpPr>
          <p:nvPr>
            <p:ph type="sldNum" sz="quarter" idx="5"/>
          </p:nvPr>
        </p:nvSpPr>
        <p:spPr/>
        <p:txBody>
          <a:bodyPr/>
          <a:lstStyle/>
          <a:p>
            <a:fld id="{B3A96171-A15F-AF4E-B7C5-E1453CAAF64D}" type="slidenum">
              <a:rPr lang="en-US" smtClean="0"/>
              <a:t>140</a:t>
            </a:fld>
            <a:endParaRPr lang="en-US" dirty="0"/>
          </a:p>
        </p:txBody>
      </p:sp>
    </p:spTree>
    <p:extLst>
      <p:ext uri="{BB962C8B-B14F-4D97-AF65-F5344CB8AC3E}">
        <p14:creationId xmlns:p14="http://schemas.microsoft.com/office/powerpoint/2010/main" val="1716585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the overall survival, </a:t>
            </a:r>
            <a:r>
              <a:rPr lang="en-US" baseline="0" dirty="0" err="1"/>
              <a:t>intermim</a:t>
            </a:r>
            <a:r>
              <a:rPr lang="en-US" baseline="0" dirty="0"/>
              <a:t> analysis, the median OS was not yet reached for TDXD or TDM1 however the curves separate early in favor of TDXD with a HR 0.64 with p value of 0.0037</a:t>
            </a:r>
          </a:p>
          <a:p>
            <a:endParaRPr lang="en-US" baseline="0" dirty="0"/>
          </a:p>
          <a:p>
            <a:r>
              <a:rPr lang="en-US" baseline="0" dirty="0"/>
              <a:t>In the TDXT arm, 35.2 percent of pts who came off treatment were able to go and receive TDM1- in the TDM1, 17 percent of pts received standard of care TDXD</a:t>
            </a:r>
            <a:endParaRPr lang="en-US" dirty="0"/>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9</a:t>
            </a:fld>
            <a:endParaRPr lang="en-US" dirty="0"/>
          </a:p>
        </p:txBody>
      </p:sp>
    </p:spTree>
    <p:extLst>
      <p:ext uri="{BB962C8B-B14F-4D97-AF65-F5344CB8AC3E}">
        <p14:creationId xmlns:p14="http://schemas.microsoft.com/office/powerpoint/2010/main" val="3975455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 showed a numerically higher median PFS (TACSTD2 high, 7.3 vs 5.6 </a:t>
            </a:r>
            <a:r>
              <a:rPr lang="en-US" dirty="0" err="1"/>
              <a:t>mo</a:t>
            </a:r>
            <a:r>
              <a:rPr lang="en-US" dirty="0"/>
              <a:t>; TACSTD2 low, 5.6 vs 2.8 </a:t>
            </a:r>
            <a:r>
              <a:rPr lang="en-US" dirty="0" err="1"/>
              <a:t>mo</a:t>
            </a:r>
            <a:r>
              <a:rPr lang="en-US" dirty="0"/>
              <a:t>) versus TPC regardless of TACSTD2 expression. Figure 3</a:t>
            </a:r>
          </a:p>
          <a:p>
            <a:endParaRPr lang="en-US" dirty="0"/>
          </a:p>
          <a:p>
            <a:r>
              <a:rPr lang="en-US" dirty="0"/>
              <a:t>Similarly, for OS, outcomes favored SG over TPC regardless of TACSTD2 expression. Figure 4</a:t>
            </a:r>
          </a:p>
        </p:txBody>
      </p:sp>
      <p:sp>
        <p:nvSpPr>
          <p:cNvPr id="4" name="Slide Number Placeholder 3"/>
          <p:cNvSpPr>
            <a:spLocks noGrp="1"/>
          </p:cNvSpPr>
          <p:nvPr>
            <p:ph type="sldNum" sz="quarter" idx="5"/>
          </p:nvPr>
        </p:nvSpPr>
        <p:spPr/>
        <p:txBody>
          <a:bodyPr/>
          <a:lstStyle/>
          <a:p>
            <a:fld id="{B3A96171-A15F-AF4E-B7C5-E1453CAAF64D}" type="slidenum">
              <a:rPr lang="en-US" smtClean="0"/>
              <a:t>141</a:t>
            </a:fld>
            <a:endParaRPr lang="en-US" dirty="0"/>
          </a:p>
        </p:txBody>
      </p:sp>
    </p:spTree>
    <p:extLst>
      <p:ext uri="{BB962C8B-B14F-4D97-AF65-F5344CB8AC3E}">
        <p14:creationId xmlns:p14="http://schemas.microsoft.com/office/powerpoint/2010/main" val="3865143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 showed a numerically higher median PFS (TACSTD2 high, 7.3 vs 5.6 </a:t>
            </a:r>
            <a:r>
              <a:rPr lang="en-US" dirty="0" err="1"/>
              <a:t>mo</a:t>
            </a:r>
            <a:r>
              <a:rPr lang="en-US" dirty="0"/>
              <a:t>; TACSTD2 low, 5.6 vs 2.8 </a:t>
            </a:r>
            <a:r>
              <a:rPr lang="en-US" dirty="0" err="1"/>
              <a:t>mo</a:t>
            </a:r>
            <a:r>
              <a:rPr lang="en-US" dirty="0"/>
              <a:t>) versus TPC regardless of TACSTD2 expression. Figure 3</a:t>
            </a:r>
          </a:p>
          <a:p>
            <a:endParaRPr lang="en-US" dirty="0"/>
          </a:p>
          <a:p>
            <a:r>
              <a:rPr lang="en-US" dirty="0"/>
              <a:t>Similarly, for OS, outcomes favored SG over TPC regardless of TACSTD2 expression. Figure 4</a:t>
            </a:r>
          </a:p>
        </p:txBody>
      </p:sp>
      <p:sp>
        <p:nvSpPr>
          <p:cNvPr id="4" name="Slide Number Placeholder 3"/>
          <p:cNvSpPr>
            <a:spLocks noGrp="1"/>
          </p:cNvSpPr>
          <p:nvPr>
            <p:ph type="sldNum" sz="quarter" idx="5"/>
          </p:nvPr>
        </p:nvSpPr>
        <p:spPr/>
        <p:txBody>
          <a:bodyPr/>
          <a:lstStyle/>
          <a:p>
            <a:fld id="{B3A96171-A15F-AF4E-B7C5-E1453CAAF64D}" type="slidenum">
              <a:rPr lang="en-US" smtClean="0"/>
              <a:t>142</a:t>
            </a:fld>
            <a:endParaRPr lang="en-US" dirty="0"/>
          </a:p>
        </p:txBody>
      </p:sp>
    </p:spTree>
    <p:extLst>
      <p:ext uri="{BB962C8B-B14F-4D97-AF65-F5344CB8AC3E}">
        <p14:creationId xmlns:p14="http://schemas.microsoft.com/office/powerpoint/2010/main" val="39359743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143</a:t>
            </a:fld>
            <a:endParaRPr lang="en-US" dirty="0"/>
          </a:p>
        </p:txBody>
      </p:sp>
    </p:spTree>
    <p:extLst>
      <p:ext uri="{BB962C8B-B14F-4D97-AF65-F5344CB8AC3E}">
        <p14:creationId xmlns:p14="http://schemas.microsoft.com/office/powerpoint/2010/main" val="5846216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Datopotamab</a:t>
            </a:r>
            <a:r>
              <a:rPr lang="en-US" dirty="0"/>
              <a:t> </a:t>
            </a:r>
            <a:r>
              <a:rPr lang="en-US" dirty="0" err="1"/>
              <a:t>deruxtecan</a:t>
            </a:r>
            <a:r>
              <a:rPr lang="en-US" dirty="0"/>
              <a:t> (Dato-</a:t>
            </a:r>
            <a:r>
              <a:rPr lang="en-US" dirty="0" err="1"/>
              <a:t>DXd</a:t>
            </a:r>
            <a:r>
              <a:rPr lang="en-US" dirty="0"/>
              <a:t>) is an antibody-drug conjugate consisting of a humanized anti-TROP2 IgG1 monoclonal antibody covalently linked to a highly potent topoisomerase I inhibitor payload via a stable, tumor-selective, tetrapeptide-based cleavable linker.</a:t>
            </a:r>
          </a:p>
          <a:p>
            <a:endParaRPr lang="en-US" dirty="0"/>
          </a:p>
          <a:p>
            <a:r>
              <a:rPr lang="en-US" dirty="0"/>
              <a:t>Dato-</a:t>
            </a:r>
            <a:r>
              <a:rPr lang="en-US" dirty="0" err="1"/>
              <a:t>DXd</a:t>
            </a:r>
            <a:r>
              <a:rPr lang="en-US" dirty="0"/>
              <a:t> demonstrated promising activity in heavily pre-treated patients (pts) with inoperable or metastatic HR+/HER2-BC in the Phase 1 TROPION-PanTumor01 trial (NCT03401385). At ESMO meeting 2023, primary PFS results were reported from the Phase 3 TROPION-Breast01 trial</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144</a:t>
            </a:fld>
            <a:endParaRPr lang="en-US" dirty="0"/>
          </a:p>
        </p:txBody>
      </p:sp>
    </p:spTree>
    <p:extLst>
      <p:ext uri="{BB962C8B-B14F-4D97-AF65-F5344CB8AC3E}">
        <p14:creationId xmlns:p14="http://schemas.microsoft.com/office/powerpoint/2010/main" val="1661617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Datopotamab</a:t>
            </a:r>
            <a:r>
              <a:rPr lang="en-US" dirty="0"/>
              <a:t> </a:t>
            </a:r>
            <a:r>
              <a:rPr lang="en-US" dirty="0" err="1"/>
              <a:t>deruxtecan</a:t>
            </a:r>
            <a:r>
              <a:rPr lang="en-US" dirty="0"/>
              <a:t> (Dato-</a:t>
            </a:r>
            <a:r>
              <a:rPr lang="en-US" dirty="0" err="1"/>
              <a:t>DXd</a:t>
            </a:r>
            <a:r>
              <a:rPr lang="en-US" dirty="0"/>
              <a:t>) is an antibody-drug conjugate consisting of a humanized anti-TROP2 IgG1 monoclonal antibody covalently linked to a highly potent topoisomerase I inhibitor payload via a stable, tumor-selective, tetrapeptide-based cleavable linker.</a:t>
            </a:r>
          </a:p>
          <a:p>
            <a:endParaRPr lang="en-US" dirty="0"/>
          </a:p>
          <a:p>
            <a:r>
              <a:rPr lang="en-US" dirty="0"/>
              <a:t>Dato-</a:t>
            </a:r>
            <a:r>
              <a:rPr lang="en-US" dirty="0" err="1"/>
              <a:t>DXd</a:t>
            </a:r>
            <a:r>
              <a:rPr lang="en-US" dirty="0"/>
              <a:t> demonstrated promising activity in heavily pre-treated patients (pts) with inoperable or metastatic HR+/HER2-BC in the Phase 1 TROPION-PanTumor01 trial (NCT03401385). At ESMO meeting 2023, primary PFS results were reported from the Phase 3 TROPION-Breast01 trial</a:t>
            </a:r>
          </a:p>
          <a:p>
            <a:endParaRPr lang="en-US" dirty="0"/>
          </a:p>
          <a:p>
            <a:r>
              <a:rPr lang="en-US" dirty="0"/>
              <a:t>732 pts were </a:t>
            </a:r>
            <a:r>
              <a:rPr lang="en-US" dirty="0" err="1"/>
              <a:t>randomised</a:t>
            </a:r>
            <a:r>
              <a:rPr lang="en-US" dirty="0"/>
              <a:t> (Dato-</a:t>
            </a:r>
            <a:r>
              <a:rPr lang="en-US" dirty="0" err="1"/>
              <a:t>DXd</a:t>
            </a:r>
            <a:r>
              <a:rPr lang="en-US" dirty="0"/>
              <a:t>: 365; ICC: 367). </a:t>
            </a:r>
          </a:p>
          <a:p>
            <a:r>
              <a:rPr lang="en-US" dirty="0"/>
              <a:t>Adult pts with inoperable or metastatic HR+/HER2-BC, who had experienced progression on endocrine therapy (ET) and for whom ET was unsuitable, and who had received 1-2 prior lines of systemic chemotherapy (CT), were </a:t>
            </a:r>
            <a:r>
              <a:rPr lang="en-US" dirty="0" err="1"/>
              <a:t>randomised</a:t>
            </a:r>
            <a:r>
              <a:rPr lang="en-US" dirty="0"/>
              <a:t> 1:1 to Dato-</a:t>
            </a:r>
            <a:r>
              <a:rPr lang="en-US" dirty="0" err="1"/>
              <a:t>DXd</a:t>
            </a:r>
            <a:r>
              <a:rPr lang="en-US" dirty="0"/>
              <a:t> (6 mg/kg Q3W) or investigator’s choice of CT (ICC; </a:t>
            </a:r>
            <a:r>
              <a:rPr lang="en-US" dirty="0" err="1"/>
              <a:t>eribulin</a:t>
            </a:r>
            <a:r>
              <a:rPr lang="en-US" dirty="0"/>
              <a:t>, vinorelbine, capecitabine, or gemcitabine) until progression or unacceptable toxicity. Dual primary endpoints were progression-free survival (PFS) by blinded independent central review (BICR) per RECIST 1.1, and overall survival (OS).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145</a:t>
            </a:fld>
            <a:endParaRPr lang="en-US" dirty="0"/>
          </a:p>
        </p:txBody>
      </p:sp>
    </p:spTree>
    <p:extLst>
      <p:ext uri="{BB962C8B-B14F-4D97-AF65-F5344CB8AC3E}">
        <p14:creationId xmlns:p14="http://schemas.microsoft.com/office/powerpoint/2010/main" val="35792984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Roboto" panose="020F0502020204030204" pitchFamily="2" charset="0"/>
              </a:rPr>
              <a:t>Primary PFS results are shown here.</a:t>
            </a:r>
          </a:p>
          <a:p>
            <a:pPr algn="l"/>
            <a:r>
              <a:rPr lang="en-US" b="0" i="0" dirty="0">
                <a:solidFill>
                  <a:srgbClr val="212121"/>
                </a:solidFill>
                <a:effectLst/>
                <a:latin typeface="Roboto" panose="020F0502020204030204" pitchFamily="2" charset="0"/>
              </a:rPr>
              <a:t>Pts receiving Dato-</a:t>
            </a:r>
            <a:r>
              <a:rPr lang="en-US" b="0" i="0" dirty="0" err="1">
                <a:solidFill>
                  <a:srgbClr val="212121"/>
                </a:solidFill>
                <a:effectLst/>
                <a:latin typeface="Roboto" panose="020F0502020204030204" pitchFamily="2" charset="0"/>
              </a:rPr>
              <a:t>DXd</a:t>
            </a:r>
            <a:r>
              <a:rPr lang="en-US" b="0" i="0" dirty="0">
                <a:solidFill>
                  <a:srgbClr val="212121"/>
                </a:solidFill>
                <a:effectLst/>
                <a:latin typeface="Roboto" panose="020F0502020204030204" pitchFamily="2" charset="0"/>
              </a:rPr>
              <a:t> had significantly improved PFS vs ICC (HR 0.63 p&lt;0.0001). OS data were not mature; a trend for improvement favoring Dato-</a:t>
            </a:r>
            <a:r>
              <a:rPr lang="en-US" b="0" i="0" dirty="0" err="1">
                <a:solidFill>
                  <a:srgbClr val="212121"/>
                </a:solidFill>
                <a:effectLst/>
                <a:latin typeface="Roboto" panose="020F0502020204030204" pitchFamily="2" charset="0"/>
              </a:rPr>
              <a:t>DXd</a:t>
            </a:r>
            <a:r>
              <a:rPr lang="en-US" b="0" i="0" dirty="0">
                <a:solidFill>
                  <a:srgbClr val="212121"/>
                </a:solidFill>
                <a:effectLst/>
                <a:latin typeface="Roboto" panose="020F0502020204030204" pitchFamily="2" charset="0"/>
              </a:rPr>
              <a:t> was observed. Pts receiving Dato-</a:t>
            </a:r>
            <a:r>
              <a:rPr lang="en-US" b="0" i="0" dirty="0" err="1">
                <a:solidFill>
                  <a:srgbClr val="212121"/>
                </a:solidFill>
                <a:effectLst/>
                <a:latin typeface="Roboto" panose="020F0502020204030204" pitchFamily="2" charset="0"/>
              </a:rPr>
              <a:t>DXd</a:t>
            </a:r>
            <a:r>
              <a:rPr lang="en-US" b="0" i="0" dirty="0">
                <a:solidFill>
                  <a:srgbClr val="212121"/>
                </a:solidFill>
                <a:effectLst/>
                <a:latin typeface="Roboto" panose="020F0502020204030204" pitchFamily="2" charset="0"/>
              </a:rPr>
              <a:t> had lower rates of grade ≥3 TRAEs and dose reductions vs ICC </a:t>
            </a:r>
          </a:p>
          <a:p>
            <a:pPr algn="l"/>
            <a:endParaRPr lang="en-US" b="0" i="0" dirty="0">
              <a:solidFill>
                <a:srgbClr val="212121"/>
              </a:solidFill>
              <a:effectLst/>
              <a:latin typeface="Roboto" panose="020F0502020204030204" pitchFamily="2" charset="0"/>
            </a:endParaRPr>
          </a:p>
          <a:p>
            <a:pPr algn="l"/>
            <a:r>
              <a:rPr lang="en-US" b="0" i="0" dirty="0">
                <a:solidFill>
                  <a:srgbClr val="212121"/>
                </a:solidFill>
                <a:effectLst/>
                <a:latin typeface="Roboto" panose="020F0502020204030204" pitchFamily="2" charset="0"/>
              </a:rPr>
              <a:t>Conclusions</a:t>
            </a:r>
          </a:p>
          <a:p>
            <a:pPr algn="l"/>
            <a:r>
              <a:rPr lang="en-US" b="0" i="0" dirty="0">
                <a:solidFill>
                  <a:srgbClr val="212121"/>
                </a:solidFill>
                <a:effectLst/>
                <a:latin typeface="Roboto" panose="020F0502020204030204" pitchFamily="2" charset="0"/>
              </a:rPr>
              <a:t>TROPION-Breast01 met the primary endpoint of PFS; the study continues to final OS. Pts receiving Dato-</a:t>
            </a:r>
            <a:r>
              <a:rPr lang="en-US" b="0" i="0" dirty="0" err="1">
                <a:solidFill>
                  <a:srgbClr val="212121"/>
                </a:solidFill>
                <a:effectLst/>
                <a:latin typeface="Roboto" panose="020F0502020204030204" pitchFamily="2" charset="0"/>
              </a:rPr>
              <a:t>DXd</a:t>
            </a:r>
            <a:r>
              <a:rPr lang="en-US" b="0" i="0" dirty="0">
                <a:solidFill>
                  <a:srgbClr val="212121"/>
                </a:solidFill>
                <a:effectLst/>
                <a:latin typeface="Roboto" panose="020F0502020204030204" pitchFamily="2" charset="0"/>
              </a:rPr>
              <a:t> had statistically significant and clinically meaningful improvement in PFS compared with ICC, along with a </a:t>
            </a:r>
            <a:r>
              <a:rPr lang="en-US" b="0" i="0" dirty="0" err="1">
                <a:solidFill>
                  <a:srgbClr val="212121"/>
                </a:solidFill>
                <a:effectLst/>
                <a:latin typeface="Roboto" panose="020F0502020204030204" pitchFamily="2" charset="0"/>
              </a:rPr>
              <a:t>favourable</a:t>
            </a:r>
            <a:r>
              <a:rPr lang="en-US" b="0" i="0" dirty="0">
                <a:solidFill>
                  <a:srgbClr val="212121"/>
                </a:solidFill>
                <a:effectLst/>
                <a:latin typeface="Roboto" panose="020F0502020204030204" pitchFamily="2" charset="0"/>
              </a:rPr>
              <a:t> and manageable safety profile. Results support Dato-</a:t>
            </a:r>
            <a:r>
              <a:rPr lang="en-US" b="0" i="0" dirty="0" err="1">
                <a:solidFill>
                  <a:srgbClr val="212121"/>
                </a:solidFill>
                <a:effectLst/>
                <a:latin typeface="Roboto" panose="020F0502020204030204" pitchFamily="2" charset="0"/>
              </a:rPr>
              <a:t>DXd</a:t>
            </a:r>
            <a:r>
              <a:rPr lang="en-US" b="0" i="0" dirty="0">
                <a:solidFill>
                  <a:srgbClr val="212121"/>
                </a:solidFill>
                <a:effectLst/>
                <a:latin typeface="Roboto" panose="020F0502020204030204" pitchFamily="2" charset="0"/>
              </a:rPr>
              <a:t> as a novel treatment option for pts with inoperable or metastatic HR+/HER2-BC who have received 1–2 prior lines of CT. </a:t>
            </a:r>
            <a:br>
              <a:rPr lang="en-US" b="0" i="0" dirty="0">
                <a:solidFill>
                  <a:srgbClr val="212121"/>
                </a:solidFill>
                <a:effectLst/>
                <a:latin typeface="Roboto" panose="020F0502020204030204" pitchFamily="2" charset="0"/>
              </a:rPr>
            </a:b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146</a:t>
            </a:fld>
            <a:endParaRPr lang="en-US" dirty="0"/>
          </a:p>
        </p:txBody>
      </p:sp>
    </p:spTree>
    <p:extLst>
      <p:ext uri="{BB962C8B-B14F-4D97-AF65-F5344CB8AC3E}">
        <p14:creationId xmlns:p14="http://schemas.microsoft.com/office/powerpoint/2010/main" val="124615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147</a:t>
            </a:fld>
            <a:endParaRPr lang="en-US" dirty="0"/>
          </a:p>
        </p:txBody>
      </p:sp>
    </p:spTree>
    <p:extLst>
      <p:ext uri="{BB962C8B-B14F-4D97-AF65-F5344CB8AC3E}">
        <p14:creationId xmlns:p14="http://schemas.microsoft.com/office/powerpoint/2010/main" val="17829507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148</a:t>
            </a:fld>
            <a:endParaRPr lang="en-US" dirty="0"/>
          </a:p>
        </p:txBody>
      </p:sp>
    </p:spTree>
    <p:extLst>
      <p:ext uri="{BB962C8B-B14F-4D97-AF65-F5344CB8AC3E}">
        <p14:creationId xmlns:p14="http://schemas.microsoft.com/office/powerpoint/2010/main" val="3453703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Whole exome sequencing of</a:t>
            </a:r>
            <a:r>
              <a:rPr lang="en-US" baseline="0" dirty="0">
                <a:solidFill>
                  <a:srgbClr val="000000"/>
                </a:solidFill>
              </a:rPr>
              <a:t> tumor biopsies and targeted </a:t>
            </a:r>
            <a:r>
              <a:rPr lang="en-US" baseline="0" dirty="0" err="1">
                <a:solidFill>
                  <a:srgbClr val="000000"/>
                </a:solidFill>
              </a:rPr>
              <a:t>amplicon</a:t>
            </a:r>
            <a:r>
              <a:rPr lang="en-US" baseline="0" dirty="0">
                <a:solidFill>
                  <a:srgbClr val="000000"/>
                </a:solidFill>
              </a:rPr>
              <a:t> sequencing of plasma</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D1666622-9908-9F4C-8BD0-2004B1F9A48D}" type="slidenum">
              <a:rPr lang="en-US" smtClean="0"/>
              <a:t>156</a:t>
            </a:fld>
            <a:endParaRPr lang="en-US"/>
          </a:p>
        </p:txBody>
      </p:sp>
    </p:spTree>
    <p:extLst>
      <p:ext uri="{BB962C8B-B14F-4D97-AF65-F5344CB8AC3E}">
        <p14:creationId xmlns:p14="http://schemas.microsoft.com/office/powerpoint/2010/main" val="3673959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updated progression</a:t>
            </a:r>
            <a:r>
              <a:rPr lang="en-US" baseline="0" dirty="0"/>
              <a:t> free survival results are shown here.</a:t>
            </a:r>
          </a:p>
          <a:p>
            <a:endParaRPr lang="en-US" baseline="0" dirty="0"/>
          </a:p>
          <a:p>
            <a:r>
              <a:rPr lang="en-US" baseline="0" dirty="0"/>
              <a:t>Now we have reached a median PFS for TDXD for 28.8 months which is 4 times better than that seen with TDM1 at 6.8months with HR of 0.33</a:t>
            </a:r>
            <a:endParaRPr lang="en-US" dirty="0"/>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5779972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Participants were enrolled, and samples were collected and processed at four</a:t>
            </a:r>
          </a:p>
          <a:p>
            <a:r>
              <a:rPr lang="en-US" dirty="0">
                <a:effectLst/>
                <a:latin typeface="Helvetica" pitchFamily="2" charset="0"/>
              </a:rPr>
              <a:t>institutions:</a:t>
            </a:r>
          </a:p>
          <a:p>
            <a:r>
              <a:rPr lang="en-US" dirty="0">
                <a:effectLst/>
                <a:latin typeface="Helvetica" pitchFamily="2" charset="0"/>
              </a:rPr>
              <a:t>The University of Texas MD Anderson Cancer Center, Houston, TX, USA; University of Southern California, Los Angeles, CA, USA; University of Rochester Medical Center,</a:t>
            </a:r>
          </a:p>
          <a:p>
            <a:r>
              <a:rPr lang="en-US" dirty="0">
                <a:effectLst/>
                <a:latin typeface="Helvetica" pitchFamily="2" charset="0"/>
              </a:rPr>
              <a:t>Rochester, NY, USA; and Northwestern University, Chicago, IL, USA. The study was conducted with the approval of each institution’s institutional review board</a:t>
            </a:r>
          </a:p>
          <a:p>
            <a:endParaRPr lang="en-US" dirty="0">
              <a:effectLst/>
              <a:latin typeface="Helvetica" pitchFamily="2" charset="0"/>
            </a:endParaRPr>
          </a:p>
          <a:p>
            <a:r>
              <a:rPr lang="en-US" dirty="0">
                <a:effectLst/>
                <a:latin typeface="Helvetica" pitchFamily="2" charset="0"/>
              </a:rPr>
              <a:t>Each participant provided between ~7 mL and 23 mL of whole blood collected specifically for this study into one 3 mL K2EDTA tube followed by two 10 mL K2EDTA tubes</a:t>
            </a:r>
          </a:p>
          <a:p>
            <a:r>
              <a:rPr lang="en-US" dirty="0">
                <a:effectLst/>
                <a:latin typeface="Helvetica" pitchFamily="2" charset="0"/>
              </a:rPr>
              <a:t>at a single time point. For patients with MBC, blood was collected before the initiation of their new therapy and a minimum of 7 days after the last administration of any previous</a:t>
            </a:r>
          </a:p>
          <a:p>
            <a:r>
              <a:rPr lang="en-US" dirty="0">
                <a:effectLst/>
                <a:latin typeface="Helvetica" pitchFamily="2" charset="0"/>
              </a:rPr>
              <a:t>cytotoxic treatment, either from venipuncture or through an existing port</a:t>
            </a:r>
          </a:p>
          <a:p>
            <a:endParaRPr lang="en-US" dirty="0">
              <a:effectLst/>
              <a:latin typeface="Helvetica" pitchFamily="2" charset="0"/>
            </a:endParaRPr>
          </a:p>
          <a:p>
            <a:r>
              <a:rPr lang="en-US" dirty="0">
                <a:effectLst/>
                <a:latin typeface="Helvetica" pitchFamily="2" charset="0"/>
              </a:rPr>
              <a:t>For the capture of CTCs, all samples were processed using the Parsortix® PC1 System within 8 h of collection. First, the blood volume in each of the K2EDTA tubes was estimated</a:t>
            </a:r>
          </a:p>
          <a:p>
            <a:r>
              <a:rPr lang="en-US" dirty="0">
                <a:effectLst/>
                <a:latin typeface="Helvetica" pitchFamily="2" charset="0"/>
              </a:rPr>
              <a:t>using an engineering ruler. The initial portion of blood collected into the 3 mL K2EDTA tube immediately following the venipuncture or the port flushing was used for a complete blood</a:t>
            </a:r>
          </a:p>
          <a:p>
            <a:r>
              <a:rPr lang="en-US" dirty="0">
                <a:effectLst/>
                <a:latin typeface="Helvetica" pitchFamily="2" charset="0"/>
              </a:rPr>
              <a:t>count with leukocyte differential testing. For the two 10 mL K2EDTA tubes, a minimum combined volume of  5 mL of blood was required for processing using the Parsortix®</a:t>
            </a:r>
          </a:p>
          <a:p>
            <a:r>
              <a:rPr lang="en-US" dirty="0">
                <a:effectLst/>
                <a:latin typeface="Helvetica" pitchFamily="2" charset="0"/>
              </a:rPr>
              <a:t>PC1 System equipped with a Parsortix GEN3D6.5 Cell Separation Cassette.</a:t>
            </a:r>
          </a:p>
          <a:p>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173</a:t>
            </a:fld>
            <a:endParaRPr lang="en-US"/>
          </a:p>
        </p:txBody>
      </p:sp>
    </p:spTree>
    <p:extLst>
      <p:ext uri="{BB962C8B-B14F-4D97-AF65-F5344CB8AC3E}">
        <p14:creationId xmlns:p14="http://schemas.microsoft.com/office/powerpoint/2010/main" val="10857260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175</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For certain patients, more effective surgical and systemic therapies have made adjuvant radiation therapy unnecessary</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For other patients, current multi-modality therapy is ineffective in preventing disease recurrence and/or progression</a:t>
            </a:r>
          </a:p>
          <a:p>
            <a:pPr marL="1200150" marR="0" lvl="2"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Ineffective therapies</a:t>
            </a:r>
          </a:p>
          <a:p>
            <a:pPr marL="1200150" marR="0" lvl="2"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Inadequate risk stratification</a:t>
            </a:r>
          </a:p>
          <a:p>
            <a:endParaRPr lang="en-US" dirty="0"/>
          </a:p>
        </p:txBody>
      </p:sp>
      <p:sp>
        <p:nvSpPr>
          <p:cNvPr id="4" name="Slide Number Placeholder 3"/>
          <p:cNvSpPr>
            <a:spLocks noGrp="1"/>
          </p:cNvSpPr>
          <p:nvPr>
            <p:ph type="sldNum" sz="quarter" idx="10"/>
          </p:nvPr>
        </p:nvSpPr>
        <p:spPr/>
        <p:txBody>
          <a:bodyPr/>
          <a:lstStyle/>
          <a:p>
            <a:fld id="{77C65A34-0C4E-4BE2-B499-1C83E25C2B64}" type="slidenum">
              <a:rPr lang="en-US" smtClean="0"/>
              <a:t>178</a:t>
            </a:fld>
            <a:endParaRPr lang="en-US"/>
          </a:p>
        </p:txBody>
      </p:sp>
    </p:spTree>
    <p:extLst>
      <p:ext uri="{BB962C8B-B14F-4D97-AF65-F5344CB8AC3E}">
        <p14:creationId xmlns:p14="http://schemas.microsoft.com/office/powerpoint/2010/main" val="5038578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E1A4094-C4F9-4C54-9F28-391FB830CA23}"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083156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 27-gene expression signature was developed using three publicly available early stage BC gene expression datasets where patients were treated with RT and had detailed local recurrence information (van de </a:t>
            </a:r>
            <a:r>
              <a:rPr lang="en-US" sz="1200" b="0" i="0" u="none" strike="noStrike" kern="1200" baseline="0" dirty="0" err="1">
                <a:solidFill>
                  <a:schemeClr val="tx1"/>
                </a:solidFill>
                <a:latin typeface="+mn-lt"/>
                <a:ea typeface="+mn-ea"/>
                <a:cs typeface="+mn-cs"/>
              </a:rPr>
              <a:t>Vijver</a:t>
            </a:r>
            <a:r>
              <a:rPr lang="en-US" sz="1200" b="0" i="0" u="none" strike="noStrike" kern="1200" baseline="0" dirty="0">
                <a:solidFill>
                  <a:schemeClr val="tx1"/>
                </a:solidFill>
                <a:latin typeface="+mn-lt"/>
                <a:ea typeface="+mn-ea"/>
                <a:cs typeface="+mn-cs"/>
              </a:rPr>
              <a:t> et al., Servant et al., </a:t>
            </a:r>
            <a:r>
              <a:rPr lang="en-US" sz="1200" b="0" i="0" u="none" strike="noStrike" kern="1200" baseline="0" dirty="0" err="1">
                <a:solidFill>
                  <a:schemeClr val="tx1"/>
                </a:solidFill>
                <a:latin typeface="+mn-lt"/>
                <a:ea typeface="+mn-ea"/>
                <a:cs typeface="+mn-cs"/>
              </a:rPr>
              <a:t>Sjöström</a:t>
            </a:r>
            <a:r>
              <a:rPr lang="en-US" sz="1200" b="0" i="0" u="none" strike="noStrike" kern="1200" baseline="0" dirty="0">
                <a:solidFill>
                  <a:schemeClr val="tx1"/>
                </a:solidFill>
                <a:latin typeface="+mn-lt"/>
                <a:ea typeface="+mn-ea"/>
                <a:cs typeface="+mn-cs"/>
              </a:rPr>
              <a:t> et al.). The largest of the datasets was used to train the signature, and the other two datasets were used for signature refinement. As age was the strongest clinical factor for the endpoint in the training dataset, it was included in the model, resulting in a final clinical-genomic classifier of 27 genes and age. The classifier was locked before external validation in the SweBCG91-RT trial. This phase III trial randomized node-negative BC patients to +/- RT following BCS, with sparse use of adjuvant systemic treatment (9%). The median follow-up time was 14.0 years for LRR in patients free from event. Out of the original 1,178 patients, primary tumor tissue derived from formalin-fixed paraffin-embedded (FFPE) samples from 765 patients was successfully profiled on the </a:t>
            </a:r>
            <a:r>
              <a:rPr lang="en-US" sz="1200" b="0" i="0" u="none" strike="noStrike" kern="1200" baseline="0" dirty="0" err="1">
                <a:solidFill>
                  <a:schemeClr val="tx1"/>
                </a:solidFill>
                <a:latin typeface="+mn-lt"/>
                <a:ea typeface="+mn-ea"/>
                <a:cs typeface="+mn-cs"/>
              </a:rPr>
              <a:t>GeneChip</a:t>
            </a:r>
            <a:r>
              <a:rPr lang="en-US" sz="1200" b="0" i="0" u="none" strike="noStrike" kern="1200" baseline="0" dirty="0">
                <a:solidFill>
                  <a:schemeClr val="tx1"/>
                </a:solidFill>
                <a:latin typeface="+mn-lt"/>
                <a:ea typeface="+mn-ea"/>
                <a:cs typeface="+mn-cs"/>
              </a:rPr>
              <a:t> Human Exon 1.0 ST array (</a:t>
            </a:r>
            <a:r>
              <a:rPr lang="en-US" sz="1200" b="0" i="0" u="none" strike="noStrike" kern="1200" baseline="0" dirty="0" err="1">
                <a:solidFill>
                  <a:schemeClr val="tx1"/>
                </a:solidFill>
                <a:latin typeface="+mn-lt"/>
                <a:ea typeface="+mn-ea"/>
                <a:cs typeface="+mn-cs"/>
              </a:rPr>
              <a:t>ThermoFisher</a:t>
            </a:r>
            <a:r>
              <a:rPr lang="en-US" sz="1200" b="0" i="0" u="none" strike="noStrike" kern="1200" baseline="0" dirty="0">
                <a:solidFill>
                  <a:schemeClr val="tx1"/>
                </a:solidFill>
                <a:latin typeface="+mn-lt"/>
                <a:ea typeface="+mn-ea"/>
                <a:cs typeface="+mn-cs"/>
              </a:rPr>
              <a:t>). After </a:t>
            </a:r>
            <a:r>
              <a:rPr lang="en-US" sz="1200" b="0" i="0" u="none" strike="noStrike" kern="1200" baseline="0" dirty="0" err="1">
                <a:solidFill>
                  <a:schemeClr val="tx1"/>
                </a:solidFill>
                <a:latin typeface="+mn-lt"/>
                <a:ea typeface="+mn-ea"/>
                <a:cs typeface="+mn-cs"/>
              </a:rPr>
              <a:t>remvoving</a:t>
            </a:r>
            <a:r>
              <a:rPr lang="en-US" sz="1200" b="0" i="0" u="none" strike="noStrike" kern="1200" baseline="0" dirty="0">
                <a:solidFill>
                  <a:schemeClr val="tx1"/>
                </a:solidFill>
                <a:latin typeface="+mn-lt"/>
                <a:ea typeface="+mn-ea"/>
                <a:cs typeface="+mn-cs"/>
              </a:rPr>
              <a:t> overlapping patients with the </a:t>
            </a:r>
            <a:r>
              <a:rPr lang="en-US" sz="1200" b="0" i="0" u="none" strike="noStrike" kern="1200" baseline="0" dirty="0" err="1">
                <a:solidFill>
                  <a:schemeClr val="tx1"/>
                </a:solidFill>
                <a:latin typeface="+mn-lt"/>
                <a:ea typeface="+mn-ea"/>
                <a:cs typeface="+mn-cs"/>
              </a:rPr>
              <a:t>Sjöström</a:t>
            </a:r>
            <a:r>
              <a:rPr lang="en-US" sz="1200" b="0" i="0" u="none" strike="noStrike" kern="1200" baseline="0" dirty="0">
                <a:solidFill>
                  <a:schemeClr val="tx1"/>
                </a:solidFill>
                <a:latin typeface="+mn-lt"/>
                <a:ea typeface="+mn-ea"/>
                <a:cs typeface="+mn-cs"/>
              </a:rPr>
              <a:t> et al. study, 748 patients remained for the final analysis.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E1A4094-C4F9-4C54-9F28-391FB830CA23}"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901429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192</a:t>
            </a:fld>
            <a:endParaRPr lang="en-US"/>
          </a:p>
        </p:txBody>
      </p:sp>
    </p:spTree>
    <p:extLst>
      <p:ext uri="{BB962C8B-B14F-4D97-AF65-F5344CB8AC3E}">
        <p14:creationId xmlns:p14="http://schemas.microsoft.com/office/powerpoint/2010/main" val="2029161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193</a:t>
            </a:fld>
            <a:endParaRPr lang="en-US"/>
          </a:p>
        </p:txBody>
      </p:sp>
    </p:spTree>
    <p:extLst>
      <p:ext uri="{BB962C8B-B14F-4D97-AF65-F5344CB8AC3E}">
        <p14:creationId xmlns:p14="http://schemas.microsoft.com/office/powerpoint/2010/main" val="10870949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154750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614723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Cumulative incidence of LRR in POLAR Low vs High, stratified by treatment arm (N=623)</a:t>
            </a:r>
          </a:p>
          <a:p>
            <a:endParaRPr lang="en-US" dirty="0"/>
          </a:p>
        </p:txBody>
      </p:sp>
      <p:sp>
        <p:nvSpPr>
          <p:cNvPr id="4" name="Slide Number Placeholder 3"/>
          <p:cNvSpPr>
            <a:spLocks noGrp="1"/>
          </p:cNvSpPr>
          <p:nvPr>
            <p:ph type="sldNum" sz="quarter" idx="5"/>
          </p:nvPr>
        </p:nvSpPr>
        <p:spPr/>
        <p:txBody>
          <a:bodyPr/>
          <a:lstStyle/>
          <a:p>
            <a:fld id="{77C65A34-0C4E-4BE2-B499-1C83E25C2B64}" type="slidenum">
              <a:rPr lang="en-US" smtClean="0"/>
              <a:t>196</a:t>
            </a:fld>
            <a:endParaRPr lang="en-US"/>
          </a:p>
        </p:txBody>
      </p:sp>
    </p:spTree>
    <p:extLst>
      <p:ext uri="{BB962C8B-B14F-4D97-AF65-F5344CB8AC3E}">
        <p14:creationId xmlns:p14="http://schemas.microsoft.com/office/powerpoint/2010/main" val="549130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objective response rate is shown here, the majority of pts treated with TDXD experienced reduction in tumor size, the ORR was 78.5% with TDXT vs 35% with TDM1. 21% of patients had a CR vs 9.5% in the TDM1 and the duration of response was around 3 years with TDXD vs 2 years in the TDM1</a:t>
            </a:r>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29749960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Cumulative incidence of LRR in POLAR Low vs High, stratified by treatment arm (N=623)</a:t>
            </a:r>
          </a:p>
          <a:p>
            <a:endParaRPr lang="en-US" dirty="0"/>
          </a:p>
        </p:txBody>
      </p:sp>
      <p:sp>
        <p:nvSpPr>
          <p:cNvPr id="4" name="Slide Number Placeholder 3"/>
          <p:cNvSpPr>
            <a:spLocks noGrp="1"/>
          </p:cNvSpPr>
          <p:nvPr>
            <p:ph type="sldNum" sz="quarter" idx="5"/>
          </p:nvPr>
        </p:nvSpPr>
        <p:spPr/>
        <p:txBody>
          <a:bodyPr/>
          <a:lstStyle/>
          <a:p>
            <a:fld id="{77C65A34-0C4E-4BE2-B499-1C83E25C2B64}" type="slidenum">
              <a:rPr lang="en-US" smtClean="0"/>
              <a:t>197</a:t>
            </a:fld>
            <a:endParaRPr lang="en-US"/>
          </a:p>
        </p:txBody>
      </p:sp>
    </p:spTree>
    <p:extLst>
      <p:ext uri="{BB962C8B-B14F-4D97-AF65-F5344CB8AC3E}">
        <p14:creationId xmlns:p14="http://schemas.microsoft.com/office/powerpoint/2010/main" val="22783719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1A4094-C4F9-4C54-9F28-391FB830CA23}" type="slidenum">
              <a:rPr lang="en-US" smtClean="0"/>
              <a:t>207</a:t>
            </a:fld>
            <a:endParaRPr lang="en-US"/>
          </a:p>
        </p:txBody>
      </p:sp>
    </p:spTree>
    <p:extLst>
      <p:ext uri="{BB962C8B-B14F-4D97-AF65-F5344CB8AC3E}">
        <p14:creationId xmlns:p14="http://schemas.microsoft.com/office/powerpoint/2010/main" val="1875715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Continuous score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Difference in the effect</a:t>
            </a:r>
            <a:r>
              <a:rPr lang="en-US" sz="1200" kern="1200" baseline="0" dirty="0">
                <a:solidFill>
                  <a:schemeClr val="tx1"/>
                </a:solidFill>
                <a:effectLst/>
                <a:latin typeface="+mn-lt"/>
                <a:ea typeface="+mn-ea"/>
                <a:cs typeface="+mn-cs"/>
              </a:rPr>
              <a:t> of RT based on the continuous score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1A4094-C4F9-4C54-9F28-391FB830CA23}" type="slidenum">
              <a:rPr lang="en-US" smtClean="0"/>
              <a:t>208</a:t>
            </a:fld>
            <a:endParaRPr lang="en-US"/>
          </a:p>
        </p:txBody>
      </p:sp>
    </p:spTree>
    <p:extLst>
      <p:ext uri="{BB962C8B-B14F-4D97-AF65-F5344CB8AC3E}">
        <p14:creationId xmlns:p14="http://schemas.microsoft.com/office/powerpoint/2010/main" val="36403518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F72356AD-4409-4408-933E-6C14C47FB7A8}"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791801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1A4094-C4F9-4C54-9F28-391FB830CA23}" type="slidenum">
              <a:rPr lang="en-US" smtClean="0"/>
              <a:t>214</a:t>
            </a:fld>
            <a:endParaRPr lang="en-US"/>
          </a:p>
        </p:txBody>
      </p:sp>
    </p:spTree>
    <p:extLst>
      <p:ext uri="{BB962C8B-B14F-4D97-AF65-F5344CB8AC3E}">
        <p14:creationId xmlns:p14="http://schemas.microsoft.com/office/powerpoint/2010/main" val="25629369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1A4094-C4F9-4C54-9F28-391FB830CA23}" type="slidenum">
              <a:rPr lang="en-US" smtClean="0"/>
              <a:t>215</a:t>
            </a:fld>
            <a:endParaRPr lang="en-US"/>
          </a:p>
        </p:txBody>
      </p:sp>
    </p:spTree>
    <p:extLst>
      <p:ext uri="{BB962C8B-B14F-4D97-AF65-F5344CB8AC3E}">
        <p14:creationId xmlns:p14="http://schemas.microsoft.com/office/powerpoint/2010/main" val="2189931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1A4094-C4F9-4C54-9F28-391FB830CA23}" type="slidenum">
              <a:rPr lang="en-US" smtClean="0"/>
              <a:t>216</a:t>
            </a:fld>
            <a:endParaRPr lang="en-US"/>
          </a:p>
        </p:txBody>
      </p:sp>
    </p:spTree>
    <p:extLst>
      <p:ext uri="{BB962C8B-B14F-4D97-AF65-F5344CB8AC3E}">
        <p14:creationId xmlns:p14="http://schemas.microsoft.com/office/powerpoint/2010/main" val="1137277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a:t>
            </a:r>
            <a:r>
              <a:rPr lang="en-US" baseline="0" dirty="0"/>
              <a:t> safety summary, it’s notable when you are comparing safety between 2 arms, the patients treated with TDXD were treated for a median of 18.2 months, so there treatment exposure was longer than TDM1 with a median treatment duration was 6.9mo</a:t>
            </a:r>
          </a:p>
          <a:p>
            <a:endParaRPr lang="en-US" baseline="0" dirty="0"/>
          </a:p>
          <a:p>
            <a:r>
              <a:rPr lang="en-US" baseline="0" dirty="0"/>
              <a:t>Grade 3,4 TEAE were equivalent comparing the 2 arms. 56.4% with TDXD vs 51.7% but similar to DB 02 presented by </a:t>
            </a:r>
            <a:r>
              <a:rPr lang="en-US" baseline="0" dirty="0" err="1"/>
              <a:t>Dr</a:t>
            </a:r>
            <a:r>
              <a:rPr lang="en-US" baseline="0" dirty="0"/>
              <a:t> </a:t>
            </a:r>
            <a:r>
              <a:rPr lang="en-US" baseline="0" dirty="0" err="1"/>
              <a:t>Krop</a:t>
            </a:r>
            <a:r>
              <a:rPr lang="en-US" baseline="0" dirty="0"/>
              <a:t> in San Antonio as well , there were more treatment emergent adverse events that led to drug discontinuation, reduction or interruption with TDXD vs TDM1</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a:t>
            </a:fld>
            <a:endParaRPr lang="en-US" dirty="0"/>
          </a:p>
        </p:txBody>
      </p:sp>
    </p:spTree>
    <p:extLst>
      <p:ext uri="{BB962C8B-B14F-4D97-AF65-F5344CB8AC3E}">
        <p14:creationId xmlns:p14="http://schemas.microsoft.com/office/powerpoint/2010/main" val="53313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77862" y="921603"/>
            <a:ext cx="7752749" cy="3765250"/>
          </a:xfrm>
          <a:prstGeom prst="rect">
            <a:avLst/>
          </a:prstGeom>
        </p:spPr>
        <p:txBody>
          <a:bodyPr vert="horz"/>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1"/>
          </p:nvPr>
        </p:nvSpPr>
        <p:spPr>
          <a:xfrm>
            <a:off x="677862" y="58420"/>
            <a:ext cx="8280253" cy="505268"/>
          </a:xfrm>
          <a:prstGeom prst="rect">
            <a:avLst/>
          </a:prstGeom>
        </p:spPr>
        <p:txBody>
          <a:bodyPr vert="horz"/>
          <a:lstStyle>
            <a:lvl1pPr marL="0" indent="0">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8903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77862" y="921603"/>
            <a:ext cx="7080250" cy="3122326"/>
          </a:xfrm>
          <a:prstGeom prst="rect">
            <a:avLst/>
          </a:prstGeom>
        </p:spPr>
        <p:txBody>
          <a:bodyPr vert="horz"/>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1"/>
          </p:nvPr>
        </p:nvSpPr>
        <p:spPr>
          <a:xfrm>
            <a:off x="677863" y="71504"/>
            <a:ext cx="7534275" cy="492184"/>
          </a:xfrm>
          <a:prstGeom prst="rect">
            <a:avLst/>
          </a:prstGeom>
        </p:spPr>
        <p:txBody>
          <a:bodyPr vert="horz"/>
          <a:lstStyle>
            <a:lvl1pPr marL="0" indent="0">
              <a:buNone/>
              <a:defRPr sz="2100">
                <a:solidFill>
                  <a:schemeClr val="bg1"/>
                </a:solidFill>
              </a:defRPr>
            </a:lvl1pPr>
          </a:lstStyle>
          <a:p>
            <a:pPr lvl="0"/>
            <a:r>
              <a:rPr lang="en-US"/>
              <a:t>Edit Master text styles</a:t>
            </a:r>
          </a:p>
        </p:txBody>
      </p:sp>
    </p:spTree>
    <p:extLst>
      <p:ext uri="{BB962C8B-B14F-4D97-AF65-F5344CB8AC3E}">
        <p14:creationId xmlns:p14="http://schemas.microsoft.com/office/powerpoint/2010/main" val="141142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4643B-A6E2-2E43-AA61-5803AFD2C568}"/>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17EA490-7232-2D48-B54C-A8712533819E}"/>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97607E-F9A3-354D-B6C8-ED33BE0CE71A}"/>
              </a:ext>
            </a:extLst>
          </p:cNvPr>
          <p:cNvSpPr>
            <a:spLocks noGrp="1"/>
          </p:cNvSpPr>
          <p:nvPr>
            <p:ph type="dt" sz="half" idx="10"/>
          </p:nvPr>
        </p:nvSpPr>
        <p:spPr/>
        <p:txBody>
          <a:bodyPr/>
          <a:lstStyle/>
          <a:p>
            <a:fld id="{FEB71823-2616-4F81-885C-4F47336AF3A4}" type="datetimeFigureOut">
              <a:rPr lang="en-US" smtClean="0"/>
              <a:t>12/18/2023</a:t>
            </a:fld>
            <a:endParaRPr lang="en-US"/>
          </a:p>
        </p:txBody>
      </p:sp>
      <p:sp>
        <p:nvSpPr>
          <p:cNvPr id="5" name="Footer Placeholder 4">
            <a:extLst>
              <a:ext uri="{FF2B5EF4-FFF2-40B4-BE49-F238E27FC236}">
                <a16:creationId xmlns:a16="http://schemas.microsoft.com/office/drawing/2014/main" id="{075147C8-2543-E547-8D7B-F04BDC661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CE6F4-207F-7344-ADFF-1521986B0221}"/>
              </a:ext>
            </a:extLst>
          </p:cNvPr>
          <p:cNvSpPr>
            <a:spLocks noGrp="1"/>
          </p:cNvSpPr>
          <p:nvPr>
            <p:ph type="sldNum" sz="quarter" idx="12"/>
          </p:nvPr>
        </p:nvSpPr>
        <p:spPr/>
        <p:txBody>
          <a:bodyPr/>
          <a:lstStyle/>
          <a:p>
            <a:fld id="{0543F97D-FCFB-4015-90DA-1583AB690929}" type="slidenum">
              <a:rPr lang="en-US" smtClean="0"/>
              <a:t>‹#›</a:t>
            </a:fld>
            <a:endParaRPr lang="en-US"/>
          </a:p>
        </p:txBody>
      </p:sp>
    </p:spTree>
    <p:extLst>
      <p:ext uri="{BB962C8B-B14F-4D97-AF65-F5344CB8AC3E}">
        <p14:creationId xmlns:p14="http://schemas.microsoft.com/office/powerpoint/2010/main" val="3517248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34890" y="0"/>
            <a:ext cx="0" cy="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834890" y="0"/>
            <a:ext cx="0" cy="0"/>
          </a:xfrm>
        </p:spPr>
        <p:txBody>
          <a:bodyPr/>
          <a:lstStyle>
            <a:lvl1pPr marL="0" indent="0">
              <a:buNone/>
              <a:defRPr/>
            </a:lvl1pPr>
          </a:lstStyle>
          <a:p>
            <a:pPr lvl="0"/>
            <a:endParaRPr lang="en-US" dirty="0"/>
          </a:p>
        </p:txBody>
      </p:sp>
      <p:sp>
        <p:nvSpPr>
          <p:cNvPr id="4" name="Date Placeholder 3"/>
          <p:cNvSpPr>
            <a:spLocks noGrp="1"/>
          </p:cNvSpPr>
          <p:nvPr>
            <p:ph type="dt" sz="half" idx="10"/>
          </p:nvPr>
        </p:nvSpPr>
        <p:spPr>
          <a:xfrm>
            <a:off x="4834890" y="0"/>
            <a:ext cx="0" cy="0"/>
          </a:xfrm>
        </p:spPr>
        <p:txBody>
          <a:bodyPr/>
          <a:lstStyle/>
          <a:p>
            <a:fld id="{BF853E31-5AE1-42F7-9E9A-D01B6BA54AEA}" type="datetimeFigureOut">
              <a:rPr lang="en-US" smtClean="0"/>
              <a:t>12/18/2023</a:t>
            </a:fld>
            <a:endParaRPr lang="en-US" dirty="0"/>
          </a:p>
        </p:txBody>
      </p:sp>
      <p:sp>
        <p:nvSpPr>
          <p:cNvPr id="5" name="Footer Placeholder 4"/>
          <p:cNvSpPr>
            <a:spLocks noGrp="1"/>
          </p:cNvSpPr>
          <p:nvPr>
            <p:ph type="ftr" sz="quarter" idx="11"/>
          </p:nvPr>
        </p:nvSpPr>
        <p:spPr>
          <a:xfrm>
            <a:off x="4834890" y="0"/>
            <a:ext cx="0" cy="0"/>
          </a:xfrm>
        </p:spPr>
        <p:txBody>
          <a:bodyPr/>
          <a:lstStyle/>
          <a:p>
            <a:endParaRPr lang="en-US" dirty="0"/>
          </a:p>
        </p:txBody>
      </p:sp>
      <p:sp>
        <p:nvSpPr>
          <p:cNvPr id="6" name="Slide Number Placeholder 5"/>
          <p:cNvSpPr>
            <a:spLocks noGrp="1"/>
          </p:cNvSpPr>
          <p:nvPr>
            <p:ph type="sldNum" sz="quarter" idx="12"/>
          </p:nvPr>
        </p:nvSpPr>
        <p:spPr>
          <a:xfrm>
            <a:off x="4834890" y="0"/>
            <a:ext cx="0" cy="0"/>
          </a:xfrm>
        </p:spPr>
        <p:txBody>
          <a:bodyPr/>
          <a:lstStyle/>
          <a:p>
            <a:fld id="{45BB139A-CBE2-4516-8150-4AB0811F78FC}" type="slidenum">
              <a:rPr lang="en-US" smtClean="0"/>
              <a:t>‹#›</a:t>
            </a:fld>
            <a:endParaRPr lang="en-US" dirty="0"/>
          </a:p>
        </p:txBody>
      </p:sp>
    </p:spTree>
    <p:extLst>
      <p:ext uri="{BB962C8B-B14F-4D97-AF65-F5344CB8AC3E}">
        <p14:creationId xmlns:p14="http://schemas.microsoft.com/office/powerpoint/2010/main" val="388396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8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5"/>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4" name="Picture 3" descr="A close-up of a logo&#10;&#10;Description automatically generated">
            <a:extLst>
              <a:ext uri="{FF2B5EF4-FFF2-40B4-BE49-F238E27FC236}">
                <a16:creationId xmlns:a16="http://schemas.microsoft.com/office/drawing/2014/main" id="{3925DD12-6D66-8892-1BC2-C7F4CEB7A5E0}"/>
              </a:ext>
            </a:extLst>
          </p:cNvPr>
          <p:cNvPicPr>
            <a:picLocks noChangeAspect="1"/>
          </p:cNvPicPr>
          <p:nvPr userDrawn="1"/>
        </p:nvPicPr>
        <p:blipFill>
          <a:blip r:embed="rId16"/>
          <a:stretch>
            <a:fillRect/>
          </a:stretch>
        </p:blipFill>
        <p:spPr>
          <a:xfrm>
            <a:off x="7075410" y="4617006"/>
            <a:ext cx="1765300" cy="457200"/>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tif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1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151.png"/><Relationship Id="rId4" Type="http://schemas.openxmlformats.org/officeDocument/2006/relationships/image" Target="../media/image150.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153.png"/><Relationship Id="rId4" Type="http://schemas.openxmlformats.org/officeDocument/2006/relationships/image" Target="../media/image149.png"/></Relationships>
</file>

<file path=ppt/slides/_rels/slide1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149.png"/><Relationship Id="rId4" Type="http://schemas.openxmlformats.org/officeDocument/2006/relationships/image" Target="../media/image155.png"/></Relationships>
</file>

<file path=ppt/slides/_rels/slide194.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0.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9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151.png"/><Relationship Id="rId4" Type="http://schemas.openxmlformats.org/officeDocument/2006/relationships/image" Target="../media/image161.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51.png"/><Relationship Id="rId7" Type="http://schemas.openxmlformats.org/officeDocument/2006/relationships/image" Target="../media/image174.png"/><Relationship Id="rId2" Type="http://schemas.openxmlformats.org/officeDocument/2006/relationships/image" Target="../media/image172.png"/><Relationship Id="rId1" Type="http://schemas.openxmlformats.org/officeDocument/2006/relationships/slideLayout" Target="../slideLayouts/slideLayout3.xml"/><Relationship Id="rId6" Type="http://schemas.openxmlformats.org/officeDocument/2006/relationships/image" Target="../media/image173.jpe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7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10.xml"/><Relationship Id="rId5" Type="http://schemas.openxmlformats.org/officeDocument/2006/relationships/image" Target="../media/image170.png"/><Relationship Id="rId4" Type="http://schemas.openxmlformats.org/officeDocument/2006/relationships/image" Target="../media/image169.jpeg"/></Relationships>
</file>

<file path=ppt/slides/_rels/slide218.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8.tiff"/></Relationships>
</file>

<file path=ppt/slides/_rels/slide44.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2.tiff"/></Relationships>
</file>

<file path=ppt/slides/_rels/slide4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6.tiff"/></Relationships>
</file>

<file path=ppt/slides/_rels/slide49.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1"/>
          <a:stretch>
            <a:fillRect/>
          </a:stretch>
        </p:blipFill>
        <p:spPr>
          <a:xfrm>
            <a:off x="14075" y="12699"/>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BREAST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Thursday</a:t>
            </a:r>
            <a:r>
              <a:rPr lang="en-US" sz="1600" dirty="0">
                <a:solidFill>
                  <a:schemeClr val="bg1"/>
                </a:solidFill>
                <a:latin typeface="Corporate S Demi" panose="02020500000000000000" pitchFamily="18" charset="0"/>
              </a:rPr>
              <a:t>, </a:t>
            </a:r>
            <a:r>
              <a:rPr lang="en-US" sz="1600">
                <a:solidFill>
                  <a:schemeClr val="bg1"/>
                </a:solidFill>
                <a:latin typeface="Corporate S Demi" panose="02020500000000000000" pitchFamily="18" charset="0"/>
              </a:rPr>
              <a:t>November 2, </a:t>
            </a:r>
            <a:r>
              <a:rPr lang="en-US" sz="1600" dirty="0">
                <a:solidFill>
                  <a:schemeClr val="bg1"/>
                </a:solidFill>
                <a:latin typeface="Corporate S Demi" panose="02020500000000000000" pitchFamily="18" charset="0"/>
              </a:rPr>
              <a:t>2023</a:t>
            </a:r>
          </a:p>
        </p:txBody>
      </p:sp>
      <p:pic>
        <p:nvPicPr>
          <p:cNvPr id="2" name="Picture 1" descr="A close-up of a logo&#10;&#10;Description automatically generated">
            <a:extLst>
              <a:ext uri="{FF2B5EF4-FFF2-40B4-BE49-F238E27FC236}">
                <a16:creationId xmlns:a16="http://schemas.microsoft.com/office/drawing/2014/main" id="{66052E42-A13B-D103-ED8B-DFB297F16BBF}"/>
              </a:ext>
            </a:extLst>
          </p:cNvPr>
          <p:cNvPicPr>
            <a:picLocks noChangeAspect="1"/>
          </p:cNvPicPr>
          <p:nvPr/>
        </p:nvPicPr>
        <p:blipFill>
          <a:blip r:embed="rId12"/>
          <a:stretch>
            <a:fillRect/>
          </a:stretch>
        </p:blipFill>
        <p:spPr>
          <a:xfrm>
            <a:off x="7075410" y="4456112"/>
            <a:ext cx="1765300" cy="457200"/>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Primary end point: Progression free survival</a:t>
            </a:r>
          </a:p>
        </p:txBody>
      </p:sp>
      <p:pic>
        <p:nvPicPr>
          <p:cNvPr id="6" name="Content Placeholder 4">
            <a:extLst>
              <a:ext uri="{FF2B5EF4-FFF2-40B4-BE49-F238E27FC236}">
                <a16:creationId xmlns:a16="http://schemas.microsoft.com/office/drawing/2014/main" id="{B54FD7BA-ED5F-4740-8604-B77C07EFB1BB}"/>
              </a:ext>
            </a:extLst>
          </p:cNvPr>
          <p:cNvPicPr>
            <a:picLocks noGrp="1" noChangeAspect="1"/>
          </p:cNvPicPr>
          <p:nvPr>
            <p:ph sz="half" idx="1"/>
          </p:nvPr>
        </p:nvPicPr>
        <p:blipFill>
          <a:blip r:embed="rId3"/>
          <a:stretch>
            <a:fillRect/>
          </a:stretch>
        </p:blipFill>
        <p:spPr>
          <a:xfrm>
            <a:off x="954184" y="965201"/>
            <a:ext cx="7235633" cy="2936875"/>
          </a:xfrm>
          <a:prstGeom prst="rect">
            <a:avLst/>
          </a:prstGeom>
        </p:spPr>
      </p:pic>
      <p:sp>
        <p:nvSpPr>
          <p:cNvPr id="8" name="TextBox 7"/>
          <p:cNvSpPr txBox="1"/>
          <p:nvPr/>
        </p:nvSpPr>
        <p:spPr>
          <a:xfrm>
            <a:off x="333106" y="3941081"/>
            <a:ext cx="8650027" cy="461665"/>
          </a:xfrm>
          <a:prstGeom prst="rect">
            <a:avLst/>
          </a:prstGeom>
          <a:noFill/>
        </p:spPr>
        <p:txBody>
          <a:bodyPr wrap="square" rtlCol="0">
            <a:spAutoFit/>
          </a:bodyPr>
          <a:lstStyle/>
          <a:p>
            <a:r>
              <a:rPr lang="en-US" sz="1200" dirty="0" err="1"/>
              <a:t>Hurvitz</a:t>
            </a:r>
            <a:r>
              <a:rPr lang="en-US" sz="1200" dirty="0"/>
              <a:t> SA et al. The Lancet. 2022;400 [in press]. </a:t>
            </a:r>
            <a:r>
              <a:rPr lang="en-US" sz="1200" dirty="0" err="1"/>
              <a:t>Hurvitz</a:t>
            </a:r>
            <a:r>
              <a:rPr lang="en-US" sz="1200" dirty="0"/>
              <a:t> SA et al. Presented at: San Antonio Breast Cancer Symposium 2022; December 6-10, 2022; San Antonio, TX, USA. Presentation GS2-02.</a:t>
            </a:r>
          </a:p>
        </p:txBody>
      </p:sp>
      <p:sp>
        <p:nvSpPr>
          <p:cNvPr id="5" name="Rectangle 4">
            <a:extLst>
              <a:ext uri="{FF2B5EF4-FFF2-40B4-BE49-F238E27FC236}">
                <a16:creationId xmlns:a16="http://schemas.microsoft.com/office/drawing/2014/main" id="{BA44988B-E3A6-5848-B22B-FFBBD9BD45DC}"/>
              </a:ext>
            </a:extLst>
          </p:cNvPr>
          <p:cNvSpPr/>
          <p:nvPr/>
        </p:nvSpPr>
        <p:spPr bwMode="auto">
          <a:xfrm>
            <a:off x="954183" y="714054"/>
            <a:ext cx="5193954" cy="5022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a:extLst>
              <a:ext uri="{FF2B5EF4-FFF2-40B4-BE49-F238E27FC236}">
                <a16:creationId xmlns:a16="http://schemas.microsoft.com/office/drawing/2014/main" id="{5D5786D1-1193-9846-A9A2-0B044FDE84BD}"/>
              </a:ext>
            </a:extLst>
          </p:cNvPr>
          <p:cNvSpPr/>
          <p:nvPr/>
        </p:nvSpPr>
        <p:spPr bwMode="auto">
          <a:xfrm>
            <a:off x="7717221" y="965201"/>
            <a:ext cx="402020" cy="1620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5717285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rrowheads="1"/>
          </p:cNvSpPr>
          <p:nvPr/>
        </p:nvSpPr>
        <p:spPr bwMode="auto">
          <a:xfrm>
            <a:off x="0" y="144462"/>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rgbClr val="003767"/>
                </a:solidFill>
                <a:cs typeface="Arial" panose="020B0604020202020204" pitchFamily="34" charset="0"/>
              </a:rPr>
              <a:t>EMERALD</a:t>
            </a:r>
          </a:p>
        </p:txBody>
      </p:sp>
      <p:pic>
        <p:nvPicPr>
          <p:cNvPr id="4" name="Picture 3"/>
          <p:cNvPicPr>
            <a:picLocks noChangeAspect="1"/>
          </p:cNvPicPr>
          <p:nvPr/>
        </p:nvPicPr>
        <p:blipFill>
          <a:blip r:embed="rId3"/>
          <a:stretch>
            <a:fillRect/>
          </a:stretch>
        </p:blipFill>
        <p:spPr>
          <a:xfrm>
            <a:off x="0" y="906947"/>
            <a:ext cx="7545202" cy="2730776"/>
          </a:xfrm>
          <a:prstGeom prst="rect">
            <a:avLst/>
          </a:prstGeom>
        </p:spPr>
      </p:pic>
      <p:sp>
        <p:nvSpPr>
          <p:cNvPr id="5" name="TextBox 18"/>
          <p:cNvSpPr txBox="1">
            <a:spLocks noChangeArrowheads="1"/>
          </p:cNvSpPr>
          <p:nvPr/>
        </p:nvSpPr>
        <p:spPr bwMode="auto">
          <a:xfrm>
            <a:off x="7494166"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err="1"/>
              <a:t>Bidard</a:t>
            </a:r>
            <a:r>
              <a:rPr lang="en-US" altLang="en-US" sz="1100" dirty="0"/>
              <a:t> et. Al. JCO 2022</a:t>
            </a:r>
          </a:p>
        </p:txBody>
      </p:sp>
    </p:spTree>
    <p:extLst>
      <p:ext uri="{BB962C8B-B14F-4D97-AF65-F5344CB8AC3E}">
        <p14:creationId xmlns:p14="http://schemas.microsoft.com/office/powerpoint/2010/main" val="5530662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rrowheads="1"/>
          </p:cNvSpPr>
          <p:nvPr/>
        </p:nvSpPr>
        <p:spPr bwMode="auto">
          <a:xfrm>
            <a:off x="0" y="144462"/>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rgbClr val="003767"/>
                </a:solidFill>
                <a:cs typeface="Arial" panose="020B0604020202020204" pitchFamily="34" charset="0"/>
              </a:rPr>
              <a:t>EMERALD</a:t>
            </a:r>
          </a:p>
        </p:txBody>
      </p:sp>
      <p:pic>
        <p:nvPicPr>
          <p:cNvPr id="4" name="Picture 3"/>
          <p:cNvPicPr>
            <a:picLocks noChangeAspect="1"/>
          </p:cNvPicPr>
          <p:nvPr/>
        </p:nvPicPr>
        <p:blipFill>
          <a:blip r:embed="rId3"/>
          <a:stretch>
            <a:fillRect/>
          </a:stretch>
        </p:blipFill>
        <p:spPr>
          <a:xfrm>
            <a:off x="2260705" y="0"/>
            <a:ext cx="4507305" cy="4338807"/>
          </a:xfrm>
          <a:prstGeom prst="rect">
            <a:avLst/>
          </a:prstGeom>
        </p:spPr>
      </p:pic>
      <p:sp>
        <p:nvSpPr>
          <p:cNvPr id="5" name="TextBox 18"/>
          <p:cNvSpPr txBox="1">
            <a:spLocks noChangeArrowheads="1"/>
          </p:cNvSpPr>
          <p:nvPr/>
        </p:nvSpPr>
        <p:spPr bwMode="auto">
          <a:xfrm>
            <a:off x="7494166"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err="1"/>
              <a:t>Bidard</a:t>
            </a:r>
            <a:r>
              <a:rPr lang="en-US" altLang="en-US" sz="1100" dirty="0"/>
              <a:t> et. Al. JCO 2022</a:t>
            </a:r>
          </a:p>
        </p:txBody>
      </p:sp>
    </p:spTree>
    <p:extLst>
      <p:ext uri="{BB962C8B-B14F-4D97-AF65-F5344CB8AC3E}">
        <p14:creationId xmlns:p14="http://schemas.microsoft.com/office/powerpoint/2010/main" val="1565123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err="1">
                <a:solidFill>
                  <a:srgbClr val="002060"/>
                </a:solidFill>
              </a:rPr>
              <a:t>Elacestrant</a:t>
            </a:r>
            <a:r>
              <a:rPr lang="en-US" sz="2000" dirty="0">
                <a:solidFill>
                  <a:srgbClr val="002060"/>
                </a:solidFill>
              </a:rPr>
              <a:t> was associated with a statistically significantly prolonged PFS compared with SOC endocrine therapy </a:t>
            </a:r>
          </a:p>
          <a:p>
            <a:r>
              <a:rPr lang="en-US" sz="2000" dirty="0">
                <a:solidFill>
                  <a:srgbClr val="002060"/>
                </a:solidFill>
              </a:rPr>
              <a:t>Jan 2023 FDA approved </a:t>
            </a:r>
            <a:r>
              <a:rPr lang="en-US" sz="2000" dirty="0" err="1">
                <a:solidFill>
                  <a:srgbClr val="002060"/>
                </a:solidFill>
              </a:rPr>
              <a:t>elacestrant</a:t>
            </a:r>
            <a:r>
              <a:rPr lang="en-US" sz="2000" dirty="0">
                <a:solidFill>
                  <a:srgbClr val="002060"/>
                </a:solidFill>
              </a:rPr>
              <a:t> for postmenopausal women or adult men with ER-positive, HER2-negative, </a:t>
            </a:r>
            <a:r>
              <a:rPr lang="en-US" sz="2000" b="1" dirty="0">
                <a:solidFill>
                  <a:srgbClr val="002060"/>
                </a:solidFill>
              </a:rPr>
              <a:t>ESR1-mutated </a:t>
            </a:r>
            <a:r>
              <a:rPr lang="en-US" sz="2000" dirty="0">
                <a:solidFill>
                  <a:srgbClr val="002060"/>
                </a:solidFill>
              </a:rPr>
              <a:t>metastatic breast cancer with disease progression following at least one line of endocrine therapy.</a:t>
            </a:r>
          </a:p>
          <a:p>
            <a:r>
              <a:rPr lang="en-US" sz="2000" dirty="0">
                <a:solidFill>
                  <a:srgbClr val="002060"/>
                </a:solidFill>
              </a:rPr>
              <a:t>Final OS results not yet mature</a:t>
            </a:r>
          </a:p>
        </p:txBody>
      </p:sp>
      <p:sp>
        <p:nvSpPr>
          <p:cNvPr id="3" name="Title 1"/>
          <p:cNvSpPr txBox="1">
            <a:spLocks noChangeArrowheads="1"/>
          </p:cNvSpPr>
          <p:nvPr/>
        </p:nvSpPr>
        <p:spPr bwMode="auto">
          <a:xfrm>
            <a:off x="0" y="144462"/>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rgbClr val="003767"/>
                </a:solidFill>
                <a:cs typeface="Arial" panose="020B0604020202020204" pitchFamily="34" charset="0"/>
              </a:rPr>
              <a:t>EMERALD</a:t>
            </a:r>
          </a:p>
        </p:txBody>
      </p:sp>
    </p:spTree>
    <p:extLst>
      <p:ext uri="{BB962C8B-B14F-4D97-AF65-F5344CB8AC3E}">
        <p14:creationId xmlns:p14="http://schemas.microsoft.com/office/powerpoint/2010/main" val="15935291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342900" indent="-342900">
              <a:buFont typeface="Arial" panose="020B0604020202020204" pitchFamily="34" charset="0"/>
              <a:buChar char="•"/>
            </a:pPr>
            <a:r>
              <a:rPr lang="en-US" dirty="0"/>
              <a:t>Started on </a:t>
            </a:r>
            <a:r>
              <a:rPr lang="en-US" dirty="0" err="1"/>
              <a:t>capecitabine</a:t>
            </a:r>
            <a:endParaRPr lang="en-US" dirty="0"/>
          </a:p>
          <a:p>
            <a:pPr marL="342900" indent="-342900">
              <a:buFont typeface="Arial" panose="020B0604020202020204" pitchFamily="34" charset="0"/>
              <a:buChar char="•"/>
            </a:pPr>
            <a:r>
              <a:rPr lang="en-US" dirty="0"/>
              <a:t>Progression after 6 months</a:t>
            </a:r>
          </a:p>
          <a:p>
            <a:endParaRPr lang="en-US" dirty="0"/>
          </a:p>
        </p:txBody>
      </p:sp>
      <p:sp>
        <p:nvSpPr>
          <p:cNvPr id="3" name="Title 2"/>
          <p:cNvSpPr>
            <a:spLocks noGrp="1"/>
          </p:cNvSpPr>
          <p:nvPr>
            <p:ph type="title"/>
          </p:nvPr>
        </p:nvSpPr>
        <p:spPr/>
        <p:txBody>
          <a:bodyPr/>
          <a:lstStyle/>
          <a:p>
            <a:r>
              <a:rPr lang="en-US" b="1" dirty="0">
                <a:solidFill>
                  <a:srgbClr val="002E51"/>
                </a:solidFill>
              </a:rPr>
              <a:t>Case: S.B 65 year old F</a:t>
            </a:r>
            <a:endParaRPr lang="en-US" dirty="0"/>
          </a:p>
        </p:txBody>
      </p:sp>
    </p:spTree>
    <p:extLst>
      <p:ext uri="{BB962C8B-B14F-4D97-AF65-F5344CB8AC3E}">
        <p14:creationId xmlns:p14="http://schemas.microsoft.com/office/powerpoint/2010/main" val="19672939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0006" y="0"/>
            <a:ext cx="5785837" cy="4352587"/>
          </a:xfrm>
          <a:prstGeom prst="rect">
            <a:avLst/>
          </a:prstGeom>
        </p:spPr>
      </p:pic>
      <p:sp>
        <p:nvSpPr>
          <p:cNvPr id="7" name="Down Arrow 6"/>
          <p:cNvSpPr/>
          <p:nvPr/>
        </p:nvSpPr>
        <p:spPr bwMode="auto">
          <a:xfrm rot="16200000">
            <a:off x="7521448" y="1726444"/>
            <a:ext cx="192199" cy="483409"/>
          </a:xfrm>
          <a:prstGeom prst="downArrow">
            <a:avLst>
              <a:gd name="adj1" fmla="val 0"/>
              <a:gd name="adj2" fmla="val 50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extBox 3"/>
          <p:cNvSpPr txBox="1">
            <a:spLocks noChangeArrowheads="1"/>
          </p:cNvSpPr>
          <p:nvPr/>
        </p:nvSpPr>
        <p:spPr bwMode="auto">
          <a:xfrm>
            <a:off x="7177281" y="1478268"/>
            <a:ext cx="2614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000" b="1" dirty="0">
                <a:solidFill>
                  <a:srgbClr val="FF0000"/>
                </a:solidFill>
              </a:rPr>
              <a:t>Endocrine </a:t>
            </a:r>
          </a:p>
          <a:p>
            <a:pPr algn="ctr"/>
            <a:r>
              <a:rPr lang="en-US" altLang="en-US" sz="1000" b="1" dirty="0">
                <a:solidFill>
                  <a:srgbClr val="FF0000"/>
                </a:solidFill>
              </a:rPr>
              <a:t>resistance</a:t>
            </a:r>
          </a:p>
        </p:txBody>
      </p:sp>
      <p:sp>
        <p:nvSpPr>
          <p:cNvPr id="5" name="TextBox 4"/>
          <p:cNvSpPr txBox="1">
            <a:spLocks noChangeArrowheads="1"/>
          </p:cNvSpPr>
          <p:nvPr/>
        </p:nvSpPr>
        <p:spPr bwMode="auto">
          <a:xfrm>
            <a:off x="7240296" y="2053182"/>
            <a:ext cx="2614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000" b="1" dirty="0">
                <a:solidFill>
                  <a:srgbClr val="FF0000"/>
                </a:solidFill>
              </a:rPr>
              <a:t>Shorter duration </a:t>
            </a:r>
          </a:p>
          <a:p>
            <a:pPr algn="ctr"/>
            <a:r>
              <a:rPr lang="en-US" altLang="en-US" sz="1000" b="1" dirty="0">
                <a:solidFill>
                  <a:srgbClr val="FF0000"/>
                </a:solidFill>
              </a:rPr>
              <a:t>of benefit</a:t>
            </a:r>
          </a:p>
        </p:txBody>
      </p:sp>
    </p:spTree>
    <p:extLst>
      <p:ext uri="{BB962C8B-B14F-4D97-AF65-F5344CB8AC3E}">
        <p14:creationId xmlns:p14="http://schemas.microsoft.com/office/powerpoint/2010/main" val="334583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rrowheads="1"/>
          </p:cNvSpPr>
          <p:nvPr/>
        </p:nvSpPr>
        <p:spPr bwMode="auto">
          <a:xfrm>
            <a:off x="0" y="144462"/>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rgbClr val="003767"/>
                </a:solidFill>
                <a:cs typeface="Arial" panose="020B0604020202020204" pitchFamily="34" charset="0"/>
              </a:rPr>
              <a:t>DESTINY-Breast04</a:t>
            </a:r>
          </a:p>
        </p:txBody>
      </p:sp>
      <p:pic>
        <p:nvPicPr>
          <p:cNvPr id="4" name="Picture 3"/>
          <p:cNvPicPr>
            <a:picLocks noChangeAspect="1"/>
          </p:cNvPicPr>
          <p:nvPr/>
        </p:nvPicPr>
        <p:blipFill>
          <a:blip r:embed="rId2"/>
          <a:stretch>
            <a:fillRect/>
          </a:stretch>
        </p:blipFill>
        <p:spPr>
          <a:xfrm>
            <a:off x="153935" y="609600"/>
            <a:ext cx="6855461" cy="3613626"/>
          </a:xfrm>
          <a:prstGeom prst="rect">
            <a:avLst/>
          </a:prstGeom>
        </p:spPr>
      </p:pic>
      <p:sp>
        <p:nvSpPr>
          <p:cNvPr id="5" name="TextBox 18"/>
          <p:cNvSpPr txBox="1">
            <a:spLocks noChangeArrowheads="1"/>
          </p:cNvSpPr>
          <p:nvPr/>
        </p:nvSpPr>
        <p:spPr bwMode="auto">
          <a:xfrm>
            <a:off x="7494166"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Modi et. Al. NEJM 2022</a:t>
            </a:r>
          </a:p>
        </p:txBody>
      </p:sp>
    </p:spTree>
    <p:extLst>
      <p:ext uri="{BB962C8B-B14F-4D97-AF65-F5344CB8AC3E}">
        <p14:creationId xmlns:p14="http://schemas.microsoft.com/office/powerpoint/2010/main" val="19381391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318052" y="49417"/>
            <a:ext cx="6972198" cy="4288130"/>
          </a:xfrm>
          <a:prstGeom prst="rect">
            <a:avLst/>
          </a:prstGeom>
        </p:spPr>
      </p:pic>
      <p:sp>
        <p:nvSpPr>
          <p:cNvPr id="6" name="Rectangle 5"/>
          <p:cNvSpPr/>
          <p:nvPr/>
        </p:nvSpPr>
        <p:spPr bwMode="auto">
          <a:xfrm>
            <a:off x="6473687" y="4194313"/>
            <a:ext cx="291548" cy="14323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extBox 18"/>
          <p:cNvSpPr txBox="1">
            <a:spLocks noChangeArrowheads="1"/>
          </p:cNvSpPr>
          <p:nvPr/>
        </p:nvSpPr>
        <p:spPr bwMode="auto">
          <a:xfrm>
            <a:off x="7494166"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Modi et. Al. NEJM 2022</a:t>
            </a:r>
          </a:p>
        </p:txBody>
      </p:sp>
    </p:spTree>
    <p:extLst>
      <p:ext uri="{BB962C8B-B14F-4D97-AF65-F5344CB8AC3E}">
        <p14:creationId xmlns:p14="http://schemas.microsoft.com/office/powerpoint/2010/main" val="14430190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8661" y="99391"/>
            <a:ext cx="6447118" cy="4101520"/>
          </a:xfrm>
          <a:prstGeom prst="rect">
            <a:avLst/>
          </a:prstGeom>
        </p:spPr>
      </p:pic>
      <p:sp>
        <p:nvSpPr>
          <p:cNvPr id="4" name="TextBox 18"/>
          <p:cNvSpPr txBox="1">
            <a:spLocks noChangeArrowheads="1"/>
          </p:cNvSpPr>
          <p:nvPr/>
        </p:nvSpPr>
        <p:spPr bwMode="auto">
          <a:xfrm>
            <a:off x="7494166"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Modi et. Al. NEJM 2022</a:t>
            </a:r>
          </a:p>
        </p:txBody>
      </p:sp>
    </p:spTree>
    <p:extLst>
      <p:ext uri="{BB962C8B-B14F-4D97-AF65-F5344CB8AC3E}">
        <p14:creationId xmlns:p14="http://schemas.microsoft.com/office/powerpoint/2010/main" val="17237237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298713" y="75925"/>
            <a:ext cx="5327374" cy="4240627"/>
          </a:xfrm>
          <a:prstGeom prst="rect">
            <a:avLst/>
          </a:prstGeom>
        </p:spPr>
      </p:pic>
      <p:sp>
        <p:nvSpPr>
          <p:cNvPr id="4" name="TextBox 18"/>
          <p:cNvSpPr txBox="1">
            <a:spLocks noChangeArrowheads="1"/>
          </p:cNvSpPr>
          <p:nvPr/>
        </p:nvSpPr>
        <p:spPr bwMode="auto">
          <a:xfrm>
            <a:off x="7494166"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Modi et. Al. NEJM 2022</a:t>
            </a:r>
          </a:p>
        </p:txBody>
      </p:sp>
    </p:spTree>
    <p:extLst>
      <p:ext uri="{BB962C8B-B14F-4D97-AF65-F5344CB8AC3E}">
        <p14:creationId xmlns:p14="http://schemas.microsoft.com/office/powerpoint/2010/main" val="23572525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altLang="en-US" sz="2000" dirty="0" err="1">
                <a:solidFill>
                  <a:srgbClr val="002060"/>
                </a:solidFill>
              </a:rPr>
              <a:t>TDxd</a:t>
            </a:r>
            <a:r>
              <a:rPr lang="en-US" altLang="en-US" sz="2000" dirty="0">
                <a:solidFill>
                  <a:srgbClr val="002060"/>
                </a:solidFill>
              </a:rPr>
              <a:t> demonstrated significant improvement in PFS and OS compared to physicians' choice of chemotherapy for pre-treated HER2 low </a:t>
            </a:r>
            <a:r>
              <a:rPr lang="en-US" altLang="en-US" sz="2000" dirty="0" err="1">
                <a:solidFill>
                  <a:srgbClr val="002060"/>
                </a:solidFill>
              </a:rPr>
              <a:t>mBC</a:t>
            </a:r>
            <a:endParaRPr lang="en-US" altLang="en-US" sz="2000" dirty="0">
              <a:solidFill>
                <a:srgbClr val="002060"/>
              </a:solidFill>
            </a:endParaRPr>
          </a:p>
          <a:p>
            <a:pPr>
              <a:buFont typeface="Arial" panose="020B0604020202020204" pitchFamily="34" charset="0"/>
              <a:buChar char="•"/>
            </a:pPr>
            <a:r>
              <a:rPr lang="en-US" altLang="en-US" sz="2000" dirty="0">
                <a:solidFill>
                  <a:srgbClr val="002060"/>
                </a:solidFill>
              </a:rPr>
              <a:t>HER2 low should be considered a targetable entity</a:t>
            </a:r>
          </a:p>
          <a:p>
            <a:pPr>
              <a:buFont typeface="Arial" panose="020B0604020202020204" pitchFamily="34" charset="0"/>
              <a:buChar char="•"/>
            </a:pPr>
            <a:r>
              <a:rPr lang="en-US" altLang="en-US" sz="2000" dirty="0">
                <a:solidFill>
                  <a:srgbClr val="002060"/>
                </a:solidFill>
              </a:rPr>
              <a:t>Patients should be monitored for key toxicities seen with </a:t>
            </a:r>
            <a:r>
              <a:rPr lang="en-US" altLang="en-US" sz="2000" dirty="0" err="1">
                <a:solidFill>
                  <a:srgbClr val="002060"/>
                </a:solidFill>
              </a:rPr>
              <a:t>TDxd</a:t>
            </a:r>
            <a:r>
              <a:rPr lang="en-US" altLang="en-US" sz="2000" dirty="0">
                <a:solidFill>
                  <a:srgbClr val="002060"/>
                </a:solidFill>
              </a:rPr>
              <a:t>, specifically ILD</a:t>
            </a:r>
          </a:p>
          <a:p>
            <a:pPr>
              <a:buFont typeface="Arial" panose="020B0604020202020204" pitchFamily="34" charset="0"/>
              <a:buChar char="•"/>
            </a:pPr>
            <a:r>
              <a:rPr lang="en-US" altLang="en-US" sz="2000" dirty="0">
                <a:solidFill>
                  <a:srgbClr val="002060"/>
                </a:solidFill>
              </a:rPr>
              <a:t>Practice changing results</a:t>
            </a:r>
          </a:p>
          <a:p>
            <a:pPr>
              <a:buFont typeface="Arial" panose="020B0604020202020204" pitchFamily="34" charset="0"/>
              <a:buChar char="•"/>
            </a:pPr>
            <a:r>
              <a:rPr lang="en-US" altLang="en-US" sz="2000" dirty="0">
                <a:solidFill>
                  <a:srgbClr val="002060"/>
                </a:solidFill>
              </a:rPr>
              <a:t>Many questions remain regarding HER2 testing</a:t>
            </a:r>
          </a:p>
          <a:p>
            <a:endParaRPr lang="en-US" dirty="0"/>
          </a:p>
        </p:txBody>
      </p:sp>
      <p:sp>
        <p:nvSpPr>
          <p:cNvPr id="3" name="Title 1"/>
          <p:cNvSpPr txBox="1">
            <a:spLocks noChangeArrowheads="1"/>
          </p:cNvSpPr>
          <p:nvPr/>
        </p:nvSpPr>
        <p:spPr bwMode="auto">
          <a:xfrm>
            <a:off x="0" y="144462"/>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rgbClr val="003767"/>
                </a:solidFill>
                <a:cs typeface="Arial" panose="020B0604020202020204" pitchFamily="34" charset="0"/>
              </a:rPr>
              <a:t>DESTINY-Breast04</a:t>
            </a:r>
          </a:p>
        </p:txBody>
      </p:sp>
    </p:spTree>
    <p:extLst>
      <p:ext uri="{BB962C8B-B14F-4D97-AF65-F5344CB8AC3E}">
        <p14:creationId xmlns:p14="http://schemas.microsoft.com/office/powerpoint/2010/main" val="3191998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Confirmed ORR </a:t>
            </a:r>
          </a:p>
        </p:txBody>
      </p:sp>
      <p:pic>
        <p:nvPicPr>
          <p:cNvPr id="5" name="Content Placeholder 4">
            <a:extLst>
              <a:ext uri="{FF2B5EF4-FFF2-40B4-BE49-F238E27FC236}">
                <a16:creationId xmlns:a16="http://schemas.microsoft.com/office/drawing/2014/main" id="{6394CD7D-CCB3-494A-BF37-88CE08871B09}"/>
              </a:ext>
            </a:extLst>
          </p:cNvPr>
          <p:cNvPicPr>
            <a:picLocks noGrp="1" noChangeAspect="1"/>
          </p:cNvPicPr>
          <p:nvPr>
            <p:ph sz="half" idx="1"/>
          </p:nvPr>
        </p:nvPicPr>
        <p:blipFill>
          <a:blip r:embed="rId3"/>
          <a:stretch>
            <a:fillRect/>
          </a:stretch>
        </p:blipFill>
        <p:spPr>
          <a:xfrm>
            <a:off x="321733" y="702733"/>
            <a:ext cx="3810000" cy="3088640"/>
          </a:xfrm>
          <a:prstGeom prst="rect">
            <a:avLst/>
          </a:prstGeom>
        </p:spPr>
      </p:pic>
      <p:pic>
        <p:nvPicPr>
          <p:cNvPr id="6" name="Content Placeholder 5">
            <a:extLst>
              <a:ext uri="{FF2B5EF4-FFF2-40B4-BE49-F238E27FC236}">
                <a16:creationId xmlns:a16="http://schemas.microsoft.com/office/drawing/2014/main" id="{B2C8212F-B727-EE4F-9E53-57870550F535}"/>
              </a:ext>
            </a:extLst>
          </p:cNvPr>
          <p:cNvPicPr>
            <a:picLocks noGrp="1" noChangeAspect="1"/>
          </p:cNvPicPr>
          <p:nvPr>
            <p:ph sz="half" idx="2"/>
          </p:nvPr>
        </p:nvPicPr>
        <p:blipFill>
          <a:blip r:embed="rId4"/>
          <a:stretch>
            <a:fillRect/>
          </a:stretch>
        </p:blipFill>
        <p:spPr>
          <a:xfrm>
            <a:off x="4732866" y="702734"/>
            <a:ext cx="3810000" cy="3088639"/>
          </a:xfrm>
          <a:prstGeom prst="rect">
            <a:avLst/>
          </a:prstGeom>
        </p:spPr>
      </p:pic>
      <p:sp>
        <p:nvSpPr>
          <p:cNvPr id="7" name="TextBox 6"/>
          <p:cNvSpPr txBox="1"/>
          <p:nvPr/>
        </p:nvSpPr>
        <p:spPr>
          <a:xfrm>
            <a:off x="618066" y="3906492"/>
            <a:ext cx="8229600" cy="461665"/>
          </a:xfrm>
          <a:prstGeom prst="rect">
            <a:avLst/>
          </a:prstGeom>
          <a:noFill/>
        </p:spPr>
        <p:txBody>
          <a:bodyPr wrap="square" rtlCol="0">
            <a:spAutoFit/>
          </a:bodyPr>
          <a:lstStyle/>
          <a:p>
            <a:r>
              <a:rPr lang="en-US" sz="1200" dirty="0" err="1"/>
              <a:t>Hurvitz</a:t>
            </a:r>
            <a:r>
              <a:rPr lang="en-US" sz="1200" dirty="0"/>
              <a:t> SA et al. The Lancet. 2022;400 [in press]. </a:t>
            </a:r>
            <a:r>
              <a:rPr lang="en-US" sz="1200" dirty="0" err="1"/>
              <a:t>Hurvitz</a:t>
            </a:r>
            <a:r>
              <a:rPr lang="en-US" sz="1200" dirty="0"/>
              <a:t> SA et al. Presented at: San Antonio Breast Cancer Symposium 2022; December 6-10, 2022; San Antonio, TX, USA. Presentation GS2-02</a:t>
            </a:r>
          </a:p>
        </p:txBody>
      </p:sp>
      <p:sp>
        <p:nvSpPr>
          <p:cNvPr id="8" name="Rectangle 7">
            <a:extLst>
              <a:ext uri="{FF2B5EF4-FFF2-40B4-BE49-F238E27FC236}">
                <a16:creationId xmlns:a16="http://schemas.microsoft.com/office/drawing/2014/main" id="{AAA7F2A8-3C2F-0549-9E38-CB8C0B43FDEF}"/>
              </a:ext>
            </a:extLst>
          </p:cNvPr>
          <p:cNvSpPr/>
          <p:nvPr/>
        </p:nvSpPr>
        <p:spPr bwMode="auto">
          <a:xfrm>
            <a:off x="321732" y="702733"/>
            <a:ext cx="8221133"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7740086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342900" indent="-342900">
              <a:buFont typeface="Arial" panose="020B0604020202020204" pitchFamily="34" charset="0"/>
              <a:buChar char="•"/>
            </a:pPr>
            <a:r>
              <a:rPr lang="en-US" dirty="0">
                <a:solidFill>
                  <a:srgbClr val="002060"/>
                </a:solidFill>
              </a:rPr>
              <a:t>HER2 low status (1+)</a:t>
            </a:r>
          </a:p>
          <a:p>
            <a:pPr marL="342900" indent="-342900">
              <a:buFont typeface="Arial" panose="020B0604020202020204" pitchFamily="34" charset="0"/>
              <a:buChar char="•"/>
            </a:pPr>
            <a:r>
              <a:rPr lang="en-US" dirty="0">
                <a:solidFill>
                  <a:srgbClr val="002060"/>
                </a:solidFill>
              </a:rPr>
              <a:t>Currently on </a:t>
            </a:r>
            <a:r>
              <a:rPr lang="en-US" dirty="0" err="1">
                <a:solidFill>
                  <a:srgbClr val="002060"/>
                </a:solidFill>
              </a:rPr>
              <a:t>trastuzumab-deruxtecan</a:t>
            </a:r>
            <a:endParaRPr lang="en-US" dirty="0">
              <a:solidFill>
                <a:srgbClr val="002060"/>
              </a:solidFill>
            </a:endParaRPr>
          </a:p>
        </p:txBody>
      </p:sp>
      <p:sp>
        <p:nvSpPr>
          <p:cNvPr id="3" name="Title 2"/>
          <p:cNvSpPr>
            <a:spLocks noGrp="1"/>
          </p:cNvSpPr>
          <p:nvPr>
            <p:ph type="title"/>
          </p:nvPr>
        </p:nvSpPr>
        <p:spPr/>
        <p:txBody>
          <a:bodyPr/>
          <a:lstStyle/>
          <a:p>
            <a:r>
              <a:rPr lang="en-US" b="1" dirty="0">
                <a:solidFill>
                  <a:srgbClr val="002E51"/>
                </a:solidFill>
              </a:rPr>
              <a:t>Case: S.B 65 year old F</a:t>
            </a:r>
            <a:endParaRPr lang="en-US" dirty="0"/>
          </a:p>
        </p:txBody>
      </p:sp>
    </p:spTree>
    <p:extLst>
      <p:ext uri="{BB962C8B-B14F-4D97-AF65-F5344CB8AC3E}">
        <p14:creationId xmlns:p14="http://schemas.microsoft.com/office/powerpoint/2010/main" val="42249832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008" y="718822"/>
            <a:ext cx="8865705" cy="2651759"/>
          </a:xfrm>
        </p:spPr>
        <p:txBody>
          <a:bodyPr/>
          <a:lstStyle/>
          <a:p>
            <a:pPr algn="l">
              <a:buFont typeface="Arial" panose="020B0604020202020204" pitchFamily="34" charset="0"/>
              <a:buAutoNum type="arabicPeriod"/>
              <a:defRPr/>
            </a:pPr>
            <a:r>
              <a:rPr lang="en-US" altLang="en-US" sz="1700" dirty="0">
                <a:solidFill>
                  <a:srgbClr val="002060"/>
                </a:solidFill>
              </a:rPr>
              <a:t>PALOMA-2</a:t>
            </a:r>
          </a:p>
          <a:p>
            <a:pPr algn="l">
              <a:defRPr/>
            </a:pPr>
            <a:r>
              <a:rPr lang="en-US" altLang="en-US" sz="1700" i="1" dirty="0">
                <a:solidFill>
                  <a:srgbClr val="FF0000"/>
                </a:solidFill>
              </a:rPr>
              <a:t>No OS benefit with first line </a:t>
            </a:r>
            <a:r>
              <a:rPr lang="en-US" altLang="en-US" sz="1700" i="1" dirty="0" err="1">
                <a:solidFill>
                  <a:srgbClr val="FF0000"/>
                </a:solidFill>
              </a:rPr>
              <a:t>palbociclib</a:t>
            </a:r>
            <a:r>
              <a:rPr lang="en-US" altLang="en-US" sz="1700" i="1" dirty="0">
                <a:solidFill>
                  <a:srgbClr val="FF0000"/>
                </a:solidFill>
              </a:rPr>
              <a:t> in ITT population though this data must be interpreted with caution.</a:t>
            </a:r>
          </a:p>
          <a:p>
            <a:pPr algn="l">
              <a:defRPr/>
            </a:pPr>
            <a:r>
              <a:rPr lang="en-US" altLang="en-US" sz="1700" i="1" dirty="0">
                <a:solidFill>
                  <a:srgbClr val="002060"/>
                </a:solidFill>
              </a:rPr>
              <a:t>2. </a:t>
            </a:r>
            <a:r>
              <a:rPr lang="en-US" altLang="en-US" sz="1700" dirty="0">
                <a:solidFill>
                  <a:srgbClr val="002060"/>
                </a:solidFill>
              </a:rPr>
              <a:t>MAINTAIN</a:t>
            </a:r>
          </a:p>
          <a:p>
            <a:pPr algn="l">
              <a:defRPr/>
            </a:pPr>
            <a:r>
              <a:rPr lang="en-US" altLang="en-US" sz="1700" i="1" dirty="0">
                <a:solidFill>
                  <a:srgbClr val="FF0000"/>
                </a:solidFill>
              </a:rPr>
              <a:t>There may be benefit in continuing/switching to </a:t>
            </a:r>
            <a:r>
              <a:rPr lang="en-US" altLang="en-US" sz="1700" i="1" dirty="0" err="1">
                <a:solidFill>
                  <a:srgbClr val="FF0000"/>
                </a:solidFill>
              </a:rPr>
              <a:t>ribociclib</a:t>
            </a:r>
            <a:r>
              <a:rPr lang="en-US" altLang="en-US" sz="1700" i="1" dirty="0">
                <a:solidFill>
                  <a:srgbClr val="FF0000"/>
                </a:solidFill>
              </a:rPr>
              <a:t> with ET switch at progression, however, more information is needed before this becomes practice changing.</a:t>
            </a:r>
          </a:p>
          <a:p>
            <a:pPr algn="l">
              <a:defRPr/>
            </a:pPr>
            <a:r>
              <a:rPr lang="en-US" altLang="en-US" sz="1700" dirty="0">
                <a:solidFill>
                  <a:srgbClr val="002060"/>
                </a:solidFill>
              </a:rPr>
              <a:t>3. EMERALD</a:t>
            </a:r>
          </a:p>
          <a:p>
            <a:pPr algn="l">
              <a:defRPr/>
            </a:pPr>
            <a:r>
              <a:rPr lang="en-US" sz="1700" i="1" dirty="0" err="1">
                <a:solidFill>
                  <a:srgbClr val="FF0000"/>
                </a:solidFill>
              </a:rPr>
              <a:t>Elacestrant</a:t>
            </a:r>
            <a:r>
              <a:rPr lang="en-US" sz="1700" i="1" dirty="0">
                <a:solidFill>
                  <a:srgbClr val="FF0000"/>
                </a:solidFill>
              </a:rPr>
              <a:t> was associated with a statistically significantly prolonged PFS compared with SOC endocrine therapy, primarily in the ESR1 mutated population.  </a:t>
            </a:r>
          </a:p>
          <a:p>
            <a:pPr algn="l">
              <a:buFont typeface="Arial"/>
              <a:buAutoNum type="arabicPeriod" startAt="4"/>
              <a:defRPr/>
            </a:pPr>
            <a:r>
              <a:rPr lang="en-US" altLang="en-US" sz="1700" dirty="0">
                <a:solidFill>
                  <a:srgbClr val="002060"/>
                </a:solidFill>
              </a:rPr>
              <a:t>DESTINY-Breast04</a:t>
            </a:r>
          </a:p>
          <a:p>
            <a:pPr algn="l">
              <a:defRPr/>
            </a:pPr>
            <a:r>
              <a:rPr lang="en-US" altLang="en-US" sz="1700" i="1" dirty="0">
                <a:solidFill>
                  <a:srgbClr val="FF0000"/>
                </a:solidFill>
              </a:rPr>
              <a:t>HER2 low should be considered a targetable entity and </a:t>
            </a:r>
            <a:r>
              <a:rPr lang="en-US" altLang="en-US" sz="1700" i="1" dirty="0" err="1">
                <a:solidFill>
                  <a:srgbClr val="FF0000"/>
                </a:solidFill>
              </a:rPr>
              <a:t>trastuzumab</a:t>
            </a:r>
            <a:r>
              <a:rPr lang="en-US" altLang="en-US" sz="1700" i="1" dirty="0">
                <a:solidFill>
                  <a:srgbClr val="FF0000"/>
                </a:solidFill>
              </a:rPr>
              <a:t> </a:t>
            </a:r>
            <a:r>
              <a:rPr lang="en-US" altLang="en-US" sz="1700" i="1" dirty="0" err="1">
                <a:solidFill>
                  <a:srgbClr val="FF0000"/>
                </a:solidFill>
              </a:rPr>
              <a:t>deruxtecan</a:t>
            </a:r>
            <a:r>
              <a:rPr lang="en-US" altLang="en-US" sz="1700" i="1" dirty="0">
                <a:solidFill>
                  <a:srgbClr val="FF0000"/>
                </a:solidFill>
              </a:rPr>
              <a:t> showed significant improvement in PFS and OS compared to TPC in pretreated HER2 low </a:t>
            </a:r>
            <a:r>
              <a:rPr lang="en-US" altLang="en-US" sz="1700" i="1" dirty="0" err="1">
                <a:solidFill>
                  <a:srgbClr val="FF0000"/>
                </a:solidFill>
              </a:rPr>
              <a:t>mBC</a:t>
            </a:r>
            <a:r>
              <a:rPr lang="en-US" altLang="en-US" sz="1700" i="1" dirty="0">
                <a:solidFill>
                  <a:srgbClr val="FF0000"/>
                </a:solidFill>
              </a:rPr>
              <a:t>. </a:t>
            </a:r>
          </a:p>
          <a:p>
            <a:pPr algn="l"/>
            <a:endParaRPr lang="en-US" sz="1700" dirty="0"/>
          </a:p>
        </p:txBody>
      </p:sp>
      <p:sp>
        <p:nvSpPr>
          <p:cNvPr id="3" name="Title 2"/>
          <p:cNvSpPr>
            <a:spLocks noGrp="1"/>
          </p:cNvSpPr>
          <p:nvPr>
            <p:ph type="title"/>
          </p:nvPr>
        </p:nvSpPr>
        <p:spPr/>
        <p:txBody>
          <a:bodyPr/>
          <a:lstStyle/>
          <a:p>
            <a:r>
              <a:rPr lang="en-US" sz="2800" b="1" dirty="0"/>
              <a:t>Conclusions</a:t>
            </a:r>
          </a:p>
        </p:txBody>
      </p:sp>
    </p:spTree>
    <p:extLst>
      <p:ext uri="{BB962C8B-B14F-4D97-AF65-F5344CB8AC3E}">
        <p14:creationId xmlns:p14="http://schemas.microsoft.com/office/powerpoint/2010/main" val="24078766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Erin Roesch, MD</a:t>
            </a:r>
          </a:p>
          <a:p>
            <a:r>
              <a:rPr lang="en-US" dirty="0"/>
              <a:t>Assistant Professor of Medicine</a:t>
            </a:r>
          </a:p>
          <a:p>
            <a:r>
              <a:rPr lang="en-US" dirty="0"/>
              <a:t>Cleveland Clinic Lerner College of Medicine</a:t>
            </a:r>
          </a:p>
          <a:p>
            <a:r>
              <a:rPr lang="en-US" dirty="0"/>
              <a:t>Cleveland Clinic, Taussig Cancer Institute</a:t>
            </a:r>
          </a:p>
          <a:p>
            <a:r>
              <a:rPr lang="en-US" dirty="0">
                <a:solidFill>
                  <a:srgbClr val="002E51"/>
                </a:solidFill>
              </a:rPr>
              <a:t>Cleveland, OH</a:t>
            </a:r>
          </a:p>
        </p:txBody>
      </p:sp>
      <p:sp>
        <p:nvSpPr>
          <p:cNvPr id="4" name="Title 3"/>
          <p:cNvSpPr>
            <a:spLocks noGrp="1"/>
          </p:cNvSpPr>
          <p:nvPr>
            <p:ph type="title"/>
          </p:nvPr>
        </p:nvSpPr>
        <p:spPr>
          <a:xfrm>
            <a:off x="0" y="127465"/>
            <a:ext cx="9144000" cy="786936"/>
          </a:xfrm>
        </p:spPr>
        <p:txBody>
          <a:bodyPr/>
          <a:lstStyle/>
          <a:p>
            <a:r>
              <a:rPr lang="en-US" dirty="0"/>
              <a:t>Actions Beyond CDK 4/6 Inhibitors in Metastatic Breast Cancer</a:t>
            </a:r>
            <a:endParaRPr lang="en-US" b="1" dirty="0">
              <a:solidFill>
                <a:srgbClr val="002E51"/>
              </a:solidFill>
            </a:endParaRPr>
          </a:p>
        </p:txBody>
      </p:sp>
    </p:spTree>
    <p:extLst>
      <p:ext uri="{BB962C8B-B14F-4D97-AF65-F5344CB8AC3E}">
        <p14:creationId xmlns:p14="http://schemas.microsoft.com/office/powerpoint/2010/main" val="2332579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66442" y="934721"/>
            <a:ext cx="8132496" cy="2915920"/>
          </a:xfrm>
        </p:spPr>
        <p:txBody>
          <a:bodyPr/>
          <a:lstStyle/>
          <a:p>
            <a:pPr algn="l"/>
            <a:r>
              <a:rPr lang="en-US" dirty="0">
                <a:solidFill>
                  <a:srgbClr val="002E51"/>
                </a:solidFill>
              </a:rPr>
              <a:t>I have no financial disclosures</a:t>
            </a:r>
          </a:p>
        </p:txBody>
      </p:sp>
      <p:sp>
        <p:nvSpPr>
          <p:cNvPr id="4" name="Title 3"/>
          <p:cNvSpPr>
            <a:spLocks noGrp="1"/>
          </p:cNvSpPr>
          <p:nvPr>
            <p:ph type="title"/>
          </p:nvPr>
        </p:nvSpPr>
        <p:spPr>
          <a:xfrm>
            <a:off x="0" y="127465"/>
            <a:ext cx="9144000" cy="807256"/>
          </a:xfrm>
        </p:spPr>
        <p:txBody>
          <a:bodyPr/>
          <a:lstStyle/>
          <a:p>
            <a:r>
              <a:rPr lang="en-US" sz="3200" dirty="0"/>
              <a:t>Disclosures</a:t>
            </a:r>
          </a:p>
        </p:txBody>
      </p:sp>
    </p:spTree>
    <p:extLst>
      <p:ext uri="{BB962C8B-B14F-4D97-AF65-F5344CB8AC3E}">
        <p14:creationId xmlns:p14="http://schemas.microsoft.com/office/powerpoint/2010/main" val="648559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66442" y="934721"/>
            <a:ext cx="8132496" cy="2915920"/>
          </a:xfrm>
        </p:spPr>
        <p:txBody>
          <a:bodyPr/>
          <a:lstStyle/>
          <a:p>
            <a:pPr algn="l"/>
            <a:r>
              <a:rPr lang="en-US" sz="1800" dirty="0"/>
              <a:t>Oral SERDs</a:t>
            </a:r>
          </a:p>
          <a:p>
            <a:pPr marL="285750" indent="-285750" algn="l">
              <a:buFont typeface="Arial" panose="020B0604020202020204" pitchFamily="34" charset="0"/>
              <a:buChar char="•"/>
            </a:pPr>
            <a:r>
              <a:rPr lang="en-US" sz="1800" dirty="0"/>
              <a:t>SERENA-2 (SABCS 2022, abstract GS3-02)</a:t>
            </a:r>
          </a:p>
          <a:p>
            <a:pPr marL="285750" indent="-285750" algn="l">
              <a:buFont typeface="Arial" panose="020B0604020202020204" pitchFamily="34" charset="0"/>
              <a:buChar char="•"/>
            </a:pPr>
            <a:r>
              <a:rPr lang="en-US" sz="1800" dirty="0"/>
              <a:t>EMERALD (SABCS 2022, abstract GS3-01)</a:t>
            </a:r>
          </a:p>
          <a:p>
            <a:pPr algn="l"/>
            <a:r>
              <a:rPr lang="en-US" sz="1800" dirty="0"/>
              <a:t>Targeting PI3K/AKT/mTOR pathway</a:t>
            </a:r>
          </a:p>
          <a:p>
            <a:pPr marL="285750" indent="-285750" algn="l">
              <a:buFont typeface="Arial" panose="020B0604020202020204" pitchFamily="34" charset="0"/>
              <a:buChar char="•"/>
            </a:pPr>
            <a:r>
              <a:rPr lang="en-US" sz="1800" dirty="0"/>
              <a:t>CAPItello-291 (SABCS 2022, abstract GS3-04; ESMO Breast, abstract 1870; ASCO 2023, abstract 1067)</a:t>
            </a:r>
          </a:p>
          <a:p>
            <a:pPr algn="l"/>
            <a:r>
              <a:rPr lang="en-US" sz="1800" dirty="0"/>
              <a:t>Antibody-drug conjugates</a:t>
            </a:r>
          </a:p>
          <a:p>
            <a:pPr marL="285750" indent="-285750" algn="l">
              <a:buFont typeface="Arial" panose="020B0604020202020204" pitchFamily="34" charset="0"/>
              <a:buChar char="•"/>
            </a:pPr>
            <a:r>
              <a:rPr lang="en-US" sz="1800" dirty="0"/>
              <a:t>TROPiCS-02 (ASCO 2023, abstract 1003 and 1082)</a:t>
            </a:r>
          </a:p>
          <a:p>
            <a:pPr marL="285750" indent="-285750" algn="l">
              <a:buFont typeface="Arial" panose="020B0604020202020204" pitchFamily="34" charset="0"/>
              <a:buChar char="•"/>
            </a:pPr>
            <a:r>
              <a:rPr lang="en-US" sz="1800" dirty="0"/>
              <a:t>TROPION-Breast01 (ESMO 2023, abstract LBA11)</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3200" dirty="0"/>
              <a:t>Agenda</a:t>
            </a:r>
          </a:p>
        </p:txBody>
      </p:sp>
    </p:spTree>
    <p:extLst>
      <p:ext uri="{BB962C8B-B14F-4D97-AF65-F5344CB8AC3E}">
        <p14:creationId xmlns:p14="http://schemas.microsoft.com/office/powerpoint/2010/main" val="303070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406400" y="1064302"/>
            <a:ext cx="8442960" cy="3103096"/>
          </a:xfrm>
        </p:spPr>
        <p:txBody>
          <a:bodyPr/>
          <a:lstStyle/>
          <a:p>
            <a:pPr marL="285750" indent="-285750" algn="l">
              <a:buFont typeface="Arial" panose="020B0604020202020204" pitchFamily="34" charset="0"/>
              <a:buChar char="•"/>
            </a:pPr>
            <a:r>
              <a:rPr lang="en-US" sz="1400" dirty="0"/>
              <a:t>First-line therapy for ER+/HER2- metastatic breast cancer includes endocrine therapy (ET) plus a CDK 4/6 inhibitor</a:t>
            </a:r>
            <a:r>
              <a:rPr lang="en-US" sz="1400" baseline="30000" dirty="0"/>
              <a:t>1</a:t>
            </a:r>
          </a:p>
          <a:p>
            <a:pPr marL="285750" indent="-285750" algn="l">
              <a:buFont typeface="Arial" panose="020B0604020202020204" pitchFamily="34" charset="0"/>
              <a:buChar char="•"/>
            </a:pPr>
            <a:r>
              <a:rPr lang="en-US" sz="1400" dirty="0"/>
              <a:t>Endocrine resistance can develop over time, often through development of </a:t>
            </a:r>
            <a:r>
              <a:rPr lang="en-US" sz="1400" i="1" dirty="0"/>
              <a:t>ESR1</a:t>
            </a:r>
            <a:r>
              <a:rPr lang="en-US" sz="1400" dirty="0"/>
              <a:t> mutations</a:t>
            </a:r>
            <a:r>
              <a:rPr lang="en-US" sz="1400" baseline="30000" dirty="0"/>
              <a:t>2</a:t>
            </a:r>
          </a:p>
          <a:p>
            <a:pPr marL="285750" indent="-285750" algn="l">
              <a:buFont typeface="Arial" panose="020B0604020202020204" pitchFamily="34" charset="0"/>
              <a:buChar char="•"/>
            </a:pPr>
            <a:r>
              <a:rPr lang="en-US" sz="1400" dirty="0"/>
              <a:t>2nd/3rd line therapies commonly include sequential endocrine monotherapy or ET combinations</a:t>
            </a:r>
          </a:p>
          <a:p>
            <a:pPr marL="285750" indent="-285750" algn="l">
              <a:buFont typeface="Arial" panose="020B0604020202020204" pitchFamily="34" charset="0"/>
              <a:buChar char="•"/>
            </a:pPr>
            <a:r>
              <a:rPr lang="en-US" sz="1400" dirty="0"/>
              <a:t>Subsequent lines of ET are associated with low PFS rates in the post-CDK 4/6 inhibitor setting</a:t>
            </a:r>
            <a:r>
              <a:rPr lang="en-US" sz="1400" baseline="30000" dirty="0"/>
              <a:t>3</a:t>
            </a:r>
          </a:p>
          <a:p>
            <a:pPr marL="285750" indent="-285750" algn="l">
              <a:buFont typeface="Arial" panose="020B0604020202020204" pitchFamily="34" charset="0"/>
              <a:buChar char="•"/>
            </a:pPr>
            <a:r>
              <a:rPr lang="en-US" sz="1400" dirty="0" err="1"/>
              <a:t>Fulvestrant</a:t>
            </a:r>
            <a:r>
              <a:rPr lang="en-US" sz="1400" dirty="0"/>
              <a:t> is characterized by low bioavailability and IM administration</a:t>
            </a:r>
          </a:p>
          <a:p>
            <a:pPr marL="285750" indent="-285750" algn="l">
              <a:buFont typeface="Arial" panose="020B0604020202020204" pitchFamily="34" charset="0"/>
              <a:buChar char="•"/>
            </a:pPr>
            <a:r>
              <a:rPr lang="en-US" sz="1400" dirty="0"/>
              <a:t>Combinations (exemestane + </a:t>
            </a:r>
            <a:r>
              <a:rPr lang="en-US" sz="1400" dirty="0" err="1"/>
              <a:t>everolimus</a:t>
            </a:r>
            <a:r>
              <a:rPr lang="en-US" sz="1400" dirty="0"/>
              <a:t>; </a:t>
            </a:r>
            <a:r>
              <a:rPr lang="en-US" sz="1400" dirty="0" err="1"/>
              <a:t>alpelisib</a:t>
            </a:r>
            <a:r>
              <a:rPr lang="en-US" sz="1400" dirty="0"/>
              <a:t> + </a:t>
            </a:r>
            <a:r>
              <a:rPr lang="en-US" sz="1400" dirty="0" err="1"/>
              <a:t>fulvestrant</a:t>
            </a:r>
            <a:r>
              <a:rPr lang="en-US" sz="1400" dirty="0"/>
              <a:t>) are fraught with toxicities and high discontinuation rates</a:t>
            </a:r>
          </a:p>
          <a:p>
            <a:pPr marL="285750" indent="-285750" algn="l">
              <a:buFont typeface="Arial" panose="020B0604020202020204" pitchFamily="34" charset="0"/>
              <a:buChar char="•"/>
            </a:pPr>
            <a:r>
              <a:rPr lang="en-US" sz="1400" dirty="0"/>
              <a:t>A clinical need exists for potent oral SERDs, monotherapy and novel combination strategies</a:t>
            </a:r>
            <a:r>
              <a:rPr lang="en-US" sz="1400" baseline="30000" dirty="0"/>
              <a:t>4</a:t>
            </a:r>
          </a:p>
          <a:p>
            <a:pPr algn="l"/>
            <a:endParaRPr lang="en-US" sz="1800" b="1" dirty="0"/>
          </a:p>
          <a:p>
            <a:endParaRPr lang="en-US" dirty="0"/>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3200" dirty="0"/>
              <a:t>Oral SERDs</a:t>
            </a:r>
          </a:p>
        </p:txBody>
      </p:sp>
      <p:sp>
        <p:nvSpPr>
          <p:cNvPr id="2" name="TextBox 1">
            <a:extLst>
              <a:ext uri="{FF2B5EF4-FFF2-40B4-BE49-F238E27FC236}">
                <a16:creationId xmlns:a16="http://schemas.microsoft.com/office/drawing/2014/main" id="{5B3161A9-C178-1C87-F167-C3BA3AF795B9}"/>
              </a:ext>
            </a:extLst>
          </p:cNvPr>
          <p:cNvSpPr txBox="1"/>
          <p:nvPr/>
        </p:nvSpPr>
        <p:spPr>
          <a:xfrm>
            <a:off x="5754658" y="3729393"/>
            <a:ext cx="4034502" cy="584775"/>
          </a:xfrm>
          <a:prstGeom prst="rect">
            <a:avLst/>
          </a:prstGeom>
          <a:noFill/>
        </p:spPr>
        <p:txBody>
          <a:bodyPr wrap="square" rtlCol="0">
            <a:spAutoFit/>
          </a:bodyPr>
          <a:lstStyle/>
          <a:p>
            <a:r>
              <a:rPr lang="en-US" sz="800" dirty="0"/>
              <a:t>1 Lin M, et al. </a:t>
            </a:r>
            <a:r>
              <a:rPr lang="en-US" sz="800" i="1" dirty="0"/>
              <a:t>J Cancer. </a:t>
            </a:r>
            <a:r>
              <a:rPr lang="en-US" sz="800" dirty="0"/>
              <a:t>2020;11(24):7127-7136.</a:t>
            </a:r>
          </a:p>
          <a:p>
            <a:r>
              <a:rPr lang="en-US" sz="800" dirty="0"/>
              <a:t>2. Brett JO, et al. </a:t>
            </a:r>
            <a:r>
              <a:rPr lang="en-US" sz="800" i="1" dirty="0"/>
              <a:t>Breast Cancer Res. </a:t>
            </a:r>
            <a:r>
              <a:rPr lang="en-US" sz="800" dirty="0"/>
              <a:t>2021;23(1):85</a:t>
            </a:r>
          </a:p>
          <a:p>
            <a:r>
              <a:rPr lang="en-US" sz="800" dirty="0"/>
              <a:t>3. </a:t>
            </a:r>
            <a:r>
              <a:rPr lang="en-US" sz="800" dirty="0" err="1"/>
              <a:t>Brufsky</a:t>
            </a:r>
            <a:r>
              <a:rPr lang="en-US" sz="800" dirty="0"/>
              <a:t> AM. </a:t>
            </a:r>
            <a:r>
              <a:rPr lang="en-US" sz="800" i="1" dirty="0"/>
              <a:t>Cancer Treat Rev. </a:t>
            </a:r>
            <a:r>
              <a:rPr lang="en-US" sz="800" dirty="0"/>
              <a:t>2017;59:22-32.</a:t>
            </a:r>
          </a:p>
          <a:p>
            <a:r>
              <a:rPr lang="en-US" sz="800" dirty="0"/>
              <a:t>4. Wang Y, Tang SC. </a:t>
            </a:r>
            <a:r>
              <a:rPr lang="en-US" sz="800" i="1" dirty="0"/>
              <a:t>Cancer Metastasis Rev. </a:t>
            </a:r>
            <a:r>
              <a:rPr lang="en-US" sz="800" dirty="0"/>
              <a:t>2022;41(4):975-990. </a:t>
            </a:r>
          </a:p>
        </p:txBody>
      </p:sp>
    </p:spTree>
    <p:extLst>
      <p:ext uri="{BB962C8B-B14F-4D97-AF65-F5344CB8AC3E}">
        <p14:creationId xmlns:p14="http://schemas.microsoft.com/office/powerpoint/2010/main" val="12977589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Phase II SERENA-2 trial: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Camizestrant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fulvestrant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in postmenopausal women with advanced </a:t>
            </a:r>
            <a:r>
              <a:rPr lang="en-US" sz="2000" kern="1200" dirty="0">
                <a:solidFill>
                  <a:srgbClr val="002E51"/>
                </a:solidFill>
                <a:cs typeface="Calibri Light" panose="020F0302020204030204" pitchFamily="34" charset="0"/>
              </a:rPr>
              <a:t>E</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R+/HER2- </a:t>
            </a:r>
            <a:r>
              <a:rPr lang="en-US" sz="2000" kern="1200" dirty="0">
                <a:solidFill>
                  <a:srgbClr val="002E51"/>
                </a:solidFill>
                <a:cs typeface="Calibri Light" panose="020F0302020204030204" pitchFamily="34" charset="0"/>
              </a:rPr>
              <a:t>breast cancer</a:t>
            </a:r>
            <a:endParaRPr lang="en-US" sz="2000" dirty="0">
              <a:solidFill>
                <a:srgbClr val="002E51"/>
              </a:solidFill>
              <a:cs typeface="Calibri Light" panose="020F0302020204030204" pitchFamily="34" charset="0"/>
            </a:endParaRPr>
          </a:p>
        </p:txBody>
      </p:sp>
      <p:sp>
        <p:nvSpPr>
          <p:cNvPr id="9" name="Rectangle 8">
            <a:extLst>
              <a:ext uri="{FF2B5EF4-FFF2-40B4-BE49-F238E27FC236}">
                <a16:creationId xmlns:a16="http://schemas.microsoft.com/office/drawing/2014/main" id="{21E245F3-B66C-699D-3FBF-9D70F2E57258}"/>
              </a:ext>
            </a:extLst>
          </p:cNvPr>
          <p:cNvSpPr/>
          <p:nvPr/>
        </p:nvSpPr>
        <p:spPr>
          <a:xfrm>
            <a:off x="570178" y="1139038"/>
            <a:ext cx="2256568" cy="2665301"/>
          </a:xfrm>
          <a:prstGeom prst="rect">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white"/>
                </a:solidFill>
                <a:latin typeface="+mn-lt"/>
                <a:ea typeface="+mn-ea"/>
                <a:cs typeface="+mn-cs"/>
              </a:rPr>
              <a:t>P</a:t>
            </a:r>
            <a:r>
              <a:rPr kumimoji="0" lang="en-US" sz="1200" b="0" i="0" u="none" strike="noStrike" kern="0" cap="none" spc="0" normalizeH="0" baseline="0" noProof="0" dirty="0" err="1">
                <a:ln>
                  <a:noFill/>
                </a:ln>
                <a:solidFill>
                  <a:prstClr val="white"/>
                </a:solidFill>
                <a:effectLst/>
                <a:uLnTx/>
                <a:uFillTx/>
                <a:latin typeface="+mn-lt"/>
                <a:ea typeface="+mn-ea"/>
                <a:cs typeface="+mn-cs"/>
              </a:rPr>
              <a:t>ostmenopausal</a:t>
            </a:r>
            <a:r>
              <a:rPr kumimoji="0" lang="en-US" sz="1200" b="0" i="0" u="none" strike="noStrike" kern="0" cap="none" spc="0" normalizeH="0" baseline="0" noProof="0" dirty="0">
                <a:ln>
                  <a:noFill/>
                </a:ln>
                <a:solidFill>
                  <a:prstClr val="white"/>
                </a:solidFill>
                <a:effectLst/>
                <a:uLnTx/>
                <a:uFillTx/>
                <a:latin typeface="+mn-lt"/>
                <a:ea typeface="+mn-ea"/>
                <a:cs typeface="+mn-cs"/>
              </a:rPr>
              <a:t> women with HR+/HER2-negative ABC, candidate for </a:t>
            </a:r>
            <a:r>
              <a:rPr kumimoji="0" lang="en-US" sz="1200" b="0" i="0" u="none" strike="noStrike" kern="0" cap="none" spc="0" normalizeH="0" baseline="0" noProof="0" dirty="0" err="1">
                <a:ln>
                  <a:noFill/>
                </a:ln>
                <a:solidFill>
                  <a:prstClr val="white"/>
                </a:solidFill>
                <a:effectLst/>
                <a:uLnTx/>
                <a:uFillTx/>
                <a:latin typeface="+mn-lt"/>
                <a:ea typeface="+mn-ea"/>
                <a:cs typeface="+mn-cs"/>
              </a:rPr>
              <a:t>fulvestrant</a:t>
            </a:r>
            <a:r>
              <a:rPr kumimoji="0" lang="en-US" sz="1200" b="0" i="0" u="none" strike="noStrike" kern="0" cap="none" spc="0" normalizeH="0" baseline="0" noProof="0" dirty="0">
                <a:ln>
                  <a:noFill/>
                </a:ln>
                <a:solidFill>
                  <a:prstClr val="white"/>
                </a:solidFill>
                <a:effectLst/>
                <a:uLnTx/>
                <a:uFillTx/>
                <a:latin typeface="+mn-lt"/>
                <a:ea typeface="+mn-ea"/>
                <a:cs typeface="+mn-cs"/>
              </a:rPr>
              <a:t> monotherapy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Recurrence or progression on at least 1 line of ET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≤1 line of prior endocrine therapy for ABC</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≤1 line of chemotherapy for ABC</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white"/>
                </a:solidFill>
                <a:latin typeface="+mn-lt"/>
                <a:ea typeface="+mn-ea"/>
                <a:cs typeface="+mn-cs"/>
              </a:rPr>
              <a:t>No prior </a:t>
            </a:r>
            <a:r>
              <a:rPr lang="en-US" sz="1200" kern="0" dirty="0" err="1">
                <a:solidFill>
                  <a:prstClr val="white"/>
                </a:solidFill>
                <a:latin typeface="+mn-lt"/>
                <a:ea typeface="+mn-ea"/>
                <a:cs typeface="+mn-cs"/>
              </a:rPr>
              <a:t>fulvestrant</a:t>
            </a:r>
            <a:r>
              <a:rPr lang="en-US" sz="1200" kern="0" dirty="0">
                <a:solidFill>
                  <a:prstClr val="white"/>
                </a:solidFill>
                <a:latin typeface="+mn-lt"/>
                <a:ea typeface="+mn-ea"/>
                <a:cs typeface="+mn-cs"/>
              </a:rPr>
              <a:t> or oral SERD in ABC setting</a:t>
            </a:r>
            <a:endParaRPr kumimoji="0" lang="en-US" sz="1200" b="0" i="0" u="none" strike="noStrike" kern="0" cap="none" spc="0" normalizeH="0" baseline="0" noProof="0" dirty="0">
              <a:ln>
                <a:noFill/>
              </a:ln>
              <a:solidFill>
                <a:prstClr val="white"/>
              </a:solidFill>
              <a:effectLst/>
              <a:uLnTx/>
              <a:uFillTx/>
              <a:latin typeface="+mn-lt"/>
              <a:ea typeface="+mn-ea"/>
              <a:cs typeface="+mn-cs"/>
            </a:endParaRPr>
          </a:p>
        </p:txBody>
      </p:sp>
      <p:sp>
        <p:nvSpPr>
          <p:cNvPr id="10" name="Oval 9">
            <a:extLst>
              <a:ext uri="{FF2B5EF4-FFF2-40B4-BE49-F238E27FC236}">
                <a16:creationId xmlns:a16="http://schemas.microsoft.com/office/drawing/2014/main" id="{4D242631-CE09-6EA8-6449-954A3F5BF5F3}"/>
              </a:ext>
            </a:extLst>
          </p:cNvPr>
          <p:cNvSpPr/>
          <p:nvPr/>
        </p:nvSpPr>
        <p:spPr>
          <a:xfrm>
            <a:off x="3321173" y="1970581"/>
            <a:ext cx="793587" cy="632453"/>
          </a:xfrm>
          <a:prstGeom prst="ellipse">
            <a:avLst/>
          </a:prstGeom>
          <a:solidFill>
            <a:srgbClr val="993366"/>
          </a:solidFill>
          <a:ln w="12700" cap="flat" cmpd="sng" algn="ctr">
            <a:solidFill>
              <a:srgbClr val="9933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mn-lt"/>
                <a:ea typeface="+mn-ea"/>
                <a:cs typeface="+mn-cs"/>
              </a:rPr>
              <a:t>R 1:1:1:1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mn-lt"/>
                <a:ea typeface="+mn-ea"/>
                <a:cs typeface="+mn-cs"/>
              </a:rPr>
              <a:t>N=</a:t>
            </a:r>
            <a:r>
              <a:rPr lang="en-US" sz="800" b="1" kern="0" dirty="0">
                <a:solidFill>
                  <a:prstClr val="white"/>
                </a:solidFill>
                <a:latin typeface="+mn-lt"/>
                <a:ea typeface="+mn-ea"/>
                <a:cs typeface="+mn-cs"/>
              </a:rPr>
              <a:t>240</a:t>
            </a:r>
            <a:endParaRPr kumimoji="0" lang="en-US" sz="800" b="1" i="0" u="none" strike="noStrike" kern="0" cap="none" spc="0" normalizeH="0" baseline="0" noProof="0" dirty="0">
              <a:ln>
                <a:noFill/>
              </a:ln>
              <a:solidFill>
                <a:prstClr val="white"/>
              </a:solidFill>
              <a:effectLst/>
              <a:uLnTx/>
              <a:uFillTx/>
              <a:latin typeface="+mn-lt"/>
              <a:ea typeface="+mn-ea"/>
              <a:cs typeface="+mn-cs"/>
            </a:endParaRPr>
          </a:p>
        </p:txBody>
      </p:sp>
      <p:sp>
        <p:nvSpPr>
          <p:cNvPr id="11" name="Rectangle 10">
            <a:extLst>
              <a:ext uri="{FF2B5EF4-FFF2-40B4-BE49-F238E27FC236}">
                <a16:creationId xmlns:a16="http://schemas.microsoft.com/office/drawing/2014/main" id="{98E99787-947B-067B-1613-53C709EE5CF4}"/>
              </a:ext>
            </a:extLst>
          </p:cNvPr>
          <p:cNvSpPr/>
          <p:nvPr/>
        </p:nvSpPr>
        <p:spPr>
          <a:xfrm>
            <a:off x="4564503" y="1189999"/>
            <a:ext cx="3156857" cy="434850"/>
          </a:xfrm>
          <a:prstGeom prst="rect">
            <a:avLst/>
          </a:prstGeom>
          <a:solidFill>
            <a:schemeClr val="bg2">
              <a:lumMod val="20000"/>
              <a:lumOff val="8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Camizestrant</a:t>
            </a:r>
            <a:r>
              <a:rPr lang="en-US" sz="1200" dirty="0">
                <a:solidFill>
                  <a:schemeClr val="tx1"/>
                </a:solidFill>
              </a:rPr>
              <a:t> 300 mg (N=20)</a:t>
            </a:r>
            <a:r>
              <a:rPr lang="en-US" sz="1200" dirty="0"/>
              <a:t>)</a:t>
            </a:r>
          </a:p>
        </p:txBody>
      </p:sp>
      <p:sp>
        <p:nvSpPr>
          <p:cNvPr id="12" name="Rectangle 11">
            <a:extLst>
              <a:ext uri="{FF2B5EF4-FFF2-40B4-BE49-F238E27FC236}">
                <a16:creationId xmlns:a16="http://schemas.microsoft.com/office/drawing/2014/main" id="{1B7C94F4-7E20-6674-AC29-D8F7B846DC57}"/>
              </a:ext>
            </a:extLst>
          </p:cNvPr>
          <p:cNvSpPr/>
          <p:nvPr/>
        </p:nvSpPr>
        <p:spPr>
          <a:xfrm>
            <a:off x="4572000" y="3068062"/>
            <a:ext cx="3156856" cy="434850"/>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t>Fulvestrant</a:t>
            </a:r>
            <a:r>
              <a:rPr lang="en-US" sz="1200" dirty="0"/>
              <a:t> (N=73)</a:t>
            </a:r>
          </a:p>
        </p:txBody>
      </p:sp>
      <p:sp>
        <p:nvSpPr>
          <p:cNvPr id="14" name="Rectangle 13">
            <a:extLst>
              <a:ext uri="{FF2B5EF4-FFF2-40B4-BE49-F238E27FC236}">
                <a16:creationId xmlns:a16="http://schemas.microsoft.com/office/drawing/2014/main" id="{1EC476FF-89A0-FBF7-0957-EC195DC22A7C}"/>
              </a:ext>
            </a:extLst>
          </p:cNvPr>
          <p:cNvSpPr/>
          <p:nvPr/>
        </p:nvSpPr>
        <p:spPr>
          <a:xfrm>
            <a:off x="2905971" y="3350767"/>
            <a:ext cx="1564429" cy="897216"/>
          </a:xfrm>
          <a:prstGeom prst="rect">
            <a:avLst/>
          </a:prstGeom>
          <a:solidFill>
            <a:schemeClr val="bg2">
              <a:lumMod val="20000"/>
              <a:lumOff val="80000"/>
            </a:schemeClr>
          </a:solidFill>
          <a:ln w="12700" cap="flat" cmpd="sng" algn="ctr">
            <a:solidFill>
              <a:schemeClr val="bg2">
                <a:lumMod val="20000"/>
                <a:lumOff val="80000"/>
              </a:scheme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mn-lt"/>
                <a:ea typeface="+mn-ea"/>
                <a:cs typeface="+mn-cs"/>
              </a:rPr>
              <a:t>Stratification Factors:</a:t>
            </a:r>
          </a:p>
          <a:p>
            <a:pPr marR="0" lvl="0" defTabSz="914400" eaLnBrk="1" fontAlgn="auto" latinLnBrk="0" hangingPunct="1">
              <a:lnSpc>
                <a:spcPct val="100000"/>
              </a:lnSpc>
              <a:spcBef>
                <a:spcPts val="0"/>
              </a:spcBef>
              <a:spcAft>
                <a:spcPts val="0"/>
              </a:spcAft>
              <a:buClrTx/>
              <a:buSzTx/>
              <a:tabLst/>
              <a:defRPr/>
            </a:pPr>
            <a:r>
              <a:rPr kumimoji="0" lang="en-US" sz="1000" b="0" i="0" u="none" strike="noStrike" kern="0" cap="none" spc="0" normalizeH="0" baseline="0" noProof="0" dirty="0">
                <a:ln>
                  <a:noFill/>
                </a:ln>
                <a:effectLst/>
                <a:uLnTx/>
                <a:uFillTx/>
                <a:latin typeface="+mn-lt"/>
                <a:ea typeface="+mn-ea"/>
                <a:cs typeface="+mn-cs"/>
              </a:rPr>
              <a:t>Liver/lung metastases Prior CDK 4/6i </a:t>
            </a:r>
          </a:p>
        </p:txBody>
      </p:sp>
      <p:cxnSp>
        <p:nvCxnSpPr>
          <p:cNvPr id="17" name="Connector: Elbow 16">
            <a:extLst>
              <a:ext uri="{FF2B5EF4-FFF2-40B4-BE49-F238E27FC236}">
                <a16:creationId xmlns:a16="http://schemas.microsoft.com/office/drawing/2014/main" id="{0642E751-1E04-D43B-BB9B-D6F7140A8F3A}"/>
              </a:ext>
            </a:extLst>
          </p:cNvPr>
          <p:cNvCxnSpPr>
            <a:cxnSpLocks/>
            <a:endCxn id="12" idx="1"/>
          </p:cNvCxnSpPr>
          <p:nvPr/>
        </p:nvCxnSpPr>
        <p:spPr bwMode="auto">
          <a:xfrm>
            <a:off x="3710471" y="2603034"/>
            <a:ext cx="861529" cy="682453"/>
          </a:xfrm>
          <a:prstGeom prst="bentConnector3">
            <a:avLst>
              <a:gd name="adj1" fmla="val -458"/>
            </a:avLst>
          </a:prstGeom>
          <a:solidFill>
            <a:schemeClr val="accent1"/>
          </a:solid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A5DBF7E2-5A0C-589D-7BB0-CC32BFCBBC64}"/>
              </a:ext>
            </a:extLst>
          </p:cNvPr>
          <p:cNvCxnSpPr>
            <a:cxnSpLocks/>
            <a:endCxn id="11" idx="1"/>
          </p:cNvCxnSpPr>
          <p:nvPr/>
        </p:nvCxnSpPr>
        <p:spPr bwMode="auto">
          <a:xfrm flipV="1">
            <a:off x="3729793" y="1407424"/>
            <a:ext cx="834710" cy="561363"/>
          </a:xfrm>
          <a:prstGeom prst="bentConnector3">
            <a:avLst>
              <a:gd name="adj1" fmla="val -1182"/>
            </a:avLst>
          </a:prstGeom>
          <a:solidFill>
            <a:schemeClr val="accent1"/>
          </a:solidFill>
          <a:ln w="19050" cap="flat" cmpd="sng" algn="ctr">
            <a:solidFill>
              <a:schemeClr val="tx1"/>
            </a:solidFill>
            <a:prstDash val="solid"/>
            <a:round/>
            <a:headEnd type="none" w="med" len="med"/>
            <a:tailEnd type="triangle"/>
          </a:ln>
          <a:effectLst/>
        </p:spPr>
      </p:cxnSp>
      <p:sp>
        <p:nvSpPr>
          <p:cNvPr id="19" name="Rectangle 18">
            <a:extLst>
              <a:ext uri="{FF2B5EF4-FFF2-40B4-BE49-F238E27FC236}">
                <a16:creationId xmlns:a16="http://schemas.microsoft.com/office/drawing/2014/main" id="{BAF3773A-D5F8-ACBD-C8EE-0395511246DD}"/>
              </a:ext>
            </a:extLst>
          </p:cNvPr>
          <p:cNvSpPr/>
          <p:nvPr/>
        </p:nvSpPr>
        <p:spPr>
          <a:xfrm>
            <a:off x="4564504" y="1809827"/>
            <a:ext cx="3156857" cy="434850"/>
          </a:xfrm>
          <a:prstGeom prst="rect">
            <a:avLst/>
          </a:prstGeom>
          <a:solidFill>
            <a:srgbClr val="0099CC"/>
          </a:solidFill>
          <a:ln>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t>Camizestrant</a:t>
            </a:r>
            <a:r>
              <a:rPr lang="en-US" sz="1200" dirty="0"/>
              <a:t> 75 mg (N=74)</a:t>
            </a:r>
          </a:p>
        </p:txBody>
      </p:sp>
      <p:sp>
        <p:nvSpPr>
          <p:cNvPr id="21" name="Rectangle 20">
            <a:extLst>
              <a:ext uri="{FF2B5EF4-FFF2-40B4-BE49-F238E27FC236}">
                <a16:creationId xmlns:a16="http://schemas.microsoft.com/office/drawing/2014/main" id="{C8C77E00-A874-4E78-72FB-A59207C3F061}"/>
              </a:ext>
            </a:extLst>
          </p:cNvPr>
          <p:cNvSpPr/>
          <p:nvPr/>
        </p:nvSpPr>
        <p:spPr>
          <a:xfrm>
            <a:off x="4572000" y="2449065"/>
            <a:ext cx="3156856" cy="434850"/>
          </a:xfrm>
          <a:prstGeom prst="rect">
            <a:avLst/>
          </a:prstGeom>
          <a:solidFill>
            <a:srgbClr val="003767"/>
          </a:solidFill>
          <a:ln>
            <a:solidFill>
              <a:srgbClr val="003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t>Camizestrant</a:t>
            </a:r>
            <a:r>
              <a:rPr lang="en-US" sz="1200" dirty="0"/>
              <a:t> 150 mg (N=73)</a:t>
            </a:r>
          </a:p>
        </p:txBody>
      </p:sp>
      <p:cxnSp>
        <p:nvCxnSpPr>
          <p:cNvPr id="34" name="Straight Arrow Connector 33">
            <a:extLst>
              <a:ext uri="{FF2B5EF4-FFF2-40B4-BE49-F238E27FC236}">
                <a16:creationId xmlns:a16="http://schemas.microsoft.com/office/drawing/2014/main" id="{62999488-A234-39E6-C6C8-229FB037E770}"/>
              </a:ext>
            </a:extLst>
          </p:cNvPr>
          <p:cNvCxnSpPr>
            <a:cxnSpLocks/>
          </p:cNvCxnSpPr>
          <p:nvPr/>
        </p:nvCxnSpPr>
        <p:spPr bwMode="auto">
          <a:xfrm>
            <a:off x="2826746" y="2334928"/>
            <a:ext cx="47109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DA236FB4-F5C9-0F90-B408-BD09BF595143}"/>
              </a:ext>
            </a:extLst>
          </p:cNvPr>
          <p:cNvCxnSpPr/>
          <p:nvPr/>
        </p:nvCxnSpPr>
        <p:spPr bwMode="auto">
          <a:xfrm>
            <a:off x="3729793" y="1836767"/>
            <a:ext cx="83471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C20F9E6D-A309-540A-35B6-549579185A71}"/>
              </a:ext>
            </a:extLst>
          </p:cNvPr>
          <p:cNvCxnSpPr>
            <a:cxnSpLocks/>
          </p:cNvCxnSpPr>
          <p:nvPr/>
        </p:nvCxnSpPr>
        <p:spPr bwMode="auto">
          <a:xfrm>
            <a:off x="3710471" y="2793975"/>
            <a:ext cx="83471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54" name="TextBox 53">
            <a:extLst>
              <a:ext uri="{FF2B5EF4-FFF2-40B4-BE49-F238E27FC236}">
                <a16:creationId xmlns:a16="http://schemas.microsoft.com/office/drawing/2014/main" id="{D830664A-3C7C-7495-C357-E0BE6D0602FB}"/>
              </a:ext>
            </a:extLst>
          </p:cNvPr>
          <p:cNvSpPr txBox="1"/>
          <p:nvPr/>
        </p:nvSpPr>
        <p:spPr>
          <a:xfrm>
            <a:off x="4759377" y="3675034"/>
            <a:ext cx="3747541"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t>Primary endpoint: PFS (investigator assessment)</a:t>
            </a:r>
          </a:p>
          <a:p>
            <a:pPr marL="171450" indent="-171450">
              <a:buFont typeface="Arial" panose="020B0604020202020204" pitchFamily="34" charset="0"/>
              <a:buChar char="•"/>
            </a:pPr>
            <a:r>
              <a:rPr lang="en-US" sz="1200" dirty="0"/>
              <a:t>Secondary endpoints: CBR24, ORR, OS, safety</a:t>
            </a:r>
          </a:p>
          <a:p>
            <a:pPr marL="171450" indent="-171450">
              <a:buFont typeface="Arial" panose="020B0604020202020204" pitchFamily="34" charset="0"/>
              <a:buChar char="•"/>
            </a:pPr>
            <a:r>
              <a:rPr lang="en-US" sz="1200" dirty="0"/>
              <a:t>Translational endpoints</a:t>
            </a:r>
          </a:p>
        </p:txBody>
      </p:sp>
      <p:sp>
        <p:nvSpPr>
          <p:cNvPr id="2" name="TextBox 1">
            <a:extLst>
              <a:ext uri="{FF2B5EF4-FFF2-40B4-BE49-F238E27FC236}">
                <a16:creationId xmlns:a16="http://schemas.microsoft.com/office/drawing/2014/main" id="{EC65B027-6EF6-004D-B410-033CE29373B0}"/>
              </a:ext>
            </a:extLst>
          </p:cNvPr>
          <p:cNvSpPr txBox="1"/>
          <p:nvPr/>
        </p:nvSpPr>
        <p:spPr>
          <a:xfrm>
            <a:off x="-37070" y="4140261"/>
            <a:ext cx="3747541" cy="215444"/>
          </a:xfrm>
          <a:prstGeom prst="rect">
            <a:avLst/>
          </a:prstGeom>
          <a:noFill/>
        </p:spPr>
        <p:txBody>
          <a:bodyPr wrap="square" rtlCol="0">
            <a:spAutoFit/>
          </a:bodyPr>
          <a:lstStyle/>
          <a:p>
            <a:r>
              <a:rPr lang="en-US" sz="800" dirty="0"/>
              <a:t>Oliveira M, et al. Presented at SABCS 2023. Abstract GS3-02.</a:t>
            </a:r>
          </a:p>
        </p:txBody>
      </p:sp>
    </p:spTree>
    <p:extLst>
      <p:ext uri="{BB962C8B-B14F-4D97-AF65-F5344CB8AC3E}">
        <p14:creationId xmlns:p14="http://schemas.microsoft.com/office/powerpoint/2010/main" val="17290371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Phase II SERENA-2 trial: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Camizestrant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fulvestrant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in postmenopausal women with advanced </a:t>
            </a:r>
            <a:r>
              <a:rPr lang="en-US" sz="2000" kern="1200" dirty="0">
                <a:solidFill>
                  <a:srgbClr val="002E51"/>
                </a:solidFill>
                <a:cs typeface="Calibri Light" panose="020F0302020204030204" pitchFamily="34" charset="0"/>
              </a:rPr>
              <a:t>E</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R+/HER2- </a:t>
            </a:r>
            <a:r>
              <a:rPr lang="en-US" sz="2000" kern="1200" dirty="0">
                <a:solidFill>
                  <a:srgbClr val="002E51"/>
                </a:solidFill>
                <a:cs typeface="Calibri Light" panose="020F0302020204030204" pitchFamily="34" charset="0"/>
              </a:rPr>
              <a:t>breast cancer</a:t>
            </a:r>
            <a:endParaRPr lang="en-US" dirty="0"/>
          </a:p>
        </p:txBody>
      </p:sp>
      <p:pic>
        <p:nvPicPr>
          <p:cNvPr id="5" name="Picture 4">
            <a:extLst>
              <a:ext uri="{FF2B5EF4-FFF2-40B4-BE49-F238E27FC236}">
                <a16:creationId xmlns:a16="http://schemas.microsoft.com/office/drawing/2014/main" id="{4CD720DB-24D2-6AFF-E49F-DAC703183510}"/>
              </a:ext>
            </a:extLst>
          </p:cNvPr>
          <p:cNvPicPr>
            <a:picLocks noChangeAspect="1"/>
          </p:cNvPicPr>
          <p:nvPr/>
        </p:nvPicPr>
        <p:blipFill>
          <a:blip r:embed="rId3"/>
          <a:stretch>
            <a:fillRect/>
          </a:stretch>
        </p:blipFill>
        <p:spPr>
          <a:xfrm>
            <a:off x="1376119" y="981295"/>
            <a:ext cx="6391762" cy="3185671"/>
          </a:xfrm>
          <a:prstGeom prst="rect">
            <a:avLst/>
          </a:prstGeom>
        </p:spPr>
      </p:pic>
      <p:sp>
        <p:nvSpPr>
          <p:cNvPr id="7" name="Rectangle 6">
            <a:extLst>
              <a:ext uri="{FF2B5EF4-FFF2-40B4-BE49-F238E27FC236}">
                <a16:creationId xmlns:a16="http://schemas.microsoft.com/office/drawing/2014/main" id="{AD0CB178-AABB-A9A6-D169-980FA5FBC593}"/>
              </a:ext>
            </a:extLst>
          </p:cNvPr>
          <p:cNvSpPr/>
          <p:nvPr/>
        </p:nvSpPr>
        <p:spPr bwMode="auto">
          <a:xfrm>
            <a:off x="5820355" y="1920907"/>
            <a:ext cx="1915715" cy="11688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2634043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Phase II SERENA-2 trial: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Camizestrant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fulvestrant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in postmenopausal women with advanced </a:t>
            </a:r>
            <a:r>
              <a:rPr lang="en-US" sz="2000" kern="1200" dirty="0">
                <a:solidFill>
                  <a:srgbClr val="002E51"/>
                </a:solidFill>
                <a:cs typeface="Calibri Light" panose="020F0302020204030204" pitchFamily="34" charset="0"/>
              </a:rPr>
              <a:t>E</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R+/HER2- </a:t>
            </a:r>
            <a:r>
              <a:rPr lang="en-US" sz="2000" kern="1200" dirty="0">
                <a:solidFill>
                  <a:srgbClr val="002E51"/>
                </a:solidFill>
                <a:cs typeface="Calibri Light" panose="020F0302020204030204" pitchFamily="34" charset="0"/>
              </a:rPr>
              <a:t>breast cancer</a:t>
            </a:r>
            <a:endParaRPr lang="en-US" dirty="0"/>
          </a:p>
        </p:txBody>
      </p:sp>
      <p:sp>
        <p:nvSpPr>
          <p:cNvPr id="7" name="Rectangle 6">
            <a:extLst>
              <a:ext uri="{FF2B5EF4-FFF2-40B4-BE49-F238E27FC236}">
                <a16:creationId xmlns:a16="http://schemas.microsoft.com/office/drawing/2014/main" id="{AD0CB178-AABB-A9A6-D169-980FA5FBC593}"/>
              </a:ext>
            </a:extLst>
          </p:cNvPr>
          <p:cNvSpPr/>
          <p:nvPr/>
        </p:nvSpPr>
        <p:spPr bwMode="auto">
          <a:xfrm>
            <a:off x="5820355" y="1920907"/>
            <a:ext cx="1915715" cy="11688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 name="Picture 1">
            <a:extLst>
              <a:ext uri="{FF2B5EF4-FFF2-40B4-BE49-F238E27FC236}">
                <a16:creationId xmlns:a16="http://schemas.microsoft.com/office/drawing/2014/main" id="{D867321F-7310-3CDD-84A4-3EF9EAEB7FFF}"/>
              </a:ext>
            </a:extLst>
          </p:cNvPr>
          <p:cNvPicPr>
            <a:picLocks noChangeAspect="1"/>
          </p:cNvPicPr>
          <p:nvPr/>
        </p:nvPicPr>
        <p:blipFill rotWithShape="1">
          <a:blip r:embed="rId3"/>
          <a:srcRect b="11487"/>
          <a:stretch/>
        </p:blipFill>
        <p:spPr>
          <a:xfrm>
            <a:off x="938254" y="1073684"/>
            <a:ext cx="7267492" cy="3000894"/>
          </a:xfrm>
          <a:prstGeom prst="rect">
            <a:avLst/>
          </a:prstGeom>
        </p:spPr>
      </p:pic>
    </p:spTree>
    <p:extLst>
      <p:ext uri="{BB962C8B-B14F-4D97-AF65-F5344CB8AC3E}">
        <p14:creationId xmlns:p14="http://schemas.microsoft.com/office/powerpoint/2010/main" val="5170895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Phase II SERENA-2 trial: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Camizestrant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fulvestrant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in postmenopausal women with advanced </a:t>
            </a:r>
            <a:r>
              <a:rPr lang="en-US" sz="2000" kern="1200" dirty="0">
                <a:solidFill>
                  <a:srgbClr val="002E51"/>
                </a:solidFill>
                <a:cs typeface="Calibri Light" panose="020F0302020204030204" pitchFamily="34" charset="0"/>
              </a:rPr>
              <a:t>E</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R+/HER2- </a:t>
            </a:r>
            <a:r>
              <a:rPr lang="en-US" sz="2000" kern="1200" dirty="0">
                <a:solidFill>
                  <a:srgbClr val="002E51"/>
                </a:solidFill>
                <a:cs typeface="Calibri Light" panose="020F0302020204030204" pitchFamily="34" charset="0"/>
              </a:rPr>
              <a:t>breast cancer</a:t>
            </a:r>
            <a:endParaRPr lang="en-US" dirty="0"/>
          </a:p>
        </p:txBody>
      </p:sp>
      <p:pic>
        <p:nvPicPr>
          <p:cNvPr id="2" name="Picture 1">
            <a:extLst>
              <a:ext uri="{FF2B5EF4-FFF2-40B4-BE49-F238E27FC236}">
                <a16:creationId xmlns:a16="http://schemas.microsoft.com/office/drawing/2014/main" id="{32764C25-1F94-E18C-2516-9822108C69A7}"/>
              </a:ext>
            </a:extLst>
          </p:cNvPr>
          <p:cNvPicPr>
            <a:picLocks noChangeAspect="1"/>
          </p:cNvPicPr>
          <p:nvPr/>
        </p:nvPicPr>
        <p:blipFill rotWithShape="1">
          <a:blip r:embed="rId3"/>
          <a:srcRect b="9638"/>
          <a:stretch/>
        </p:blipFill>
        <p:spPr>
          <a:xfrm>
            <a:off x="1041621" y="996229"/>
            <a:ext cx="7060758" cy="2995327"/>
          </a:xfrm>
          <a:prstGeom prst="rect">
            <a:avLst/>
          </a:prstGeom>
        </p:spPr>
      </p:pic>
    </p:spTree>
    <p:extLst>
      <p:ext uri="{BB962C8B-B14F-4D97-AF65-F5344CB8AC3E}">
        <p14:creationId xmlns:p14="http://schemas.microsoft.com/office/powerpoint/2010/main" val="1902385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Overall safety summary </a:t>
            </a:r>
          </a:p>
        </p:txBody>
      </p:sp>
      <p:pic>
        <p:nvPicPr>
          <p:cNvPr id="5" name="Content Placeholder 4">
            <a:extLst>
              <a:ext uri="{FF2B5EF4-FFF2-40B4-BE49-F238E27FC236}">
                <a16:creationId xmlns:a16="http://schemas.microsoft.com/office/drawing/2014/main" id="{46D13D2B-1A86-B143-A5F2-3CBE1B4114F2}"/>
              </a:ext>
            </a:extLst>
          </p:cNvPr>
          <p:cNvPicPr>
            <a:picLocks noGrp="1" noChangeAspect="1"/>
          </p:cNvPicPr>
          <p:nvPr>
            <p:ph sz="half" idx="1"/>
          </p:nvPr>
        </p:nvPicPr>
        <p:blipFill>
          <a:blip r:embed="rId3"/>
          <a:stretch>
            <a:fillRect/>
          </a:stretch>
        </p:blipFill>
        <p:spPr>
          <a:xfrm>
            <a:off x="419921" y="986642"/>
            <a:ext cx="7027842" cy="2821663"/>
          </a:xfrm>
          <a:prstGeom prst="rect">
            <a:avLst/>
          </a:prstGeom>
        </p:spPr>
      </p:pic>
      <p:sp>
        <p:nvSpPr>
          <p:cNvPr id="6" name="TextBox 5"/>
          <p:cNvSpPr txBox="1"/>
          <p:nvPr/>
        </p:nvSpPr>
        <p:spPr>
          <a:xfrm>
            <a:off x="419921" y="3808305"/>
            <a:ext cx="7779224" cy="738664"/>
          </a:xfrm>
          <a:prstGeom prst="rect">
            <a:avLst/>
          </a:prstGeom>
          <a:noFill/>
        </p:spPr>
        <p:txBody>
          <a:bodyPr wrap="square" rtlCol="0">
            <a:spAutoFit/>
          </a:bodyPr>
          <a:lstStyle/>
          <a:p>
            <a:r>
              <a:rPr lang="en-US" sz="1200" dirty="0"/>
              <a:t>Hurvitz SA et al. The Lancet. 2022;400 [in press]. 2. Hurvitz SA et al. Presented at: San Antonio Breast Cancer Symposium 2022; December 6-10, 2022; San Antonio, TX, USA. Presentation GS2-02</a:t>
            </a:r>
          </a:p>
          <a:p>
            <a:endParaRPr lang="en-US" dirty="0"/>
          </a:p>
        </p:txBody>
      </p:sp>
      <p:sp>
        <p:nvSpPr>
          <p:cNvPr id="7" name="Rectangle 6">
            <a:extLst>
              <a:ext uri="{FF2B5EF4-FFF2-40B4-BE49-F238E27FC236}">
                <a16:creationId xmlns:a16="http://schemas.microsoft.com/office/drawing/2014/main" id="{ED88CD99-1B79-914A-888A-2BA431FC56E1}"/>
              </a:ext>
            </a:extLst>
          </p:cNvPr>
          <p:cNvSpPr/>
          <p:nvPr/>
        </p:nvSpPr>
        <p:spPr bwMode="auto">
          <a:xfrm>
            <a:off x="403628" y="675566"/>
            <a:ext cx="5728216" cy="5613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4192E2B4-74FE-BA4F-AE25-C295D5FC389F}"/>
              </a:ext>
            </a:extLst>
          </p:cNvPr>
          <p:cNvSpPr/>
          <p:nvPr/>
        </p:nvSpPr>
        <p:spPr bwMode="auto">
          <a:xfrm>
            <a:off x="7102549" y="925830"/>
            <a:ext cx="361507" cy="1707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0368182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406400" y="1064302"/>
            <a:ext cx="8442960" cy="3103096"/>
          </a:xfrm>
        </p:spPr>
        <p:txBody>
          <a:bodyPr/>
          <a:lstStyle/>
          <a:p>
            <a:pPr algn="l"/>
            <a:r>
              <a:rPr lang="en-US" sz="1800" b="1" dirty="0"/>
              <a:t>Conclusions</a:t>
            </a:r>
          </a:p>
          <a:p>
            <a:pPr marL="342900" indent="-342900" algn="l">
              <a:buFont typeface="Arial" panose="020B0604020202020204" pitchFamily="34" charset="0"/>
              <a:buChar char="•"/>
            </a:pPr>
            <a:r>
              <a:rPr lang="en-US" sz="1400" dirty="0" err="1"/>
              <a:t>Camizestrant</a:t>
            </a:r>
            <a:r>
              <a:rPr lang="en-US" sz="1400" dirty="0"/>
              <a:t> at both doses (75 mg and 150 mg) produced statistically significant PFS benefit vs </a:t>
            </a:r>
            <a:r>
              <a:rPr lang="en-US" sz="1400" dirty="0" err="1"/>
              <a:t>fulvestrant</a:t>
            </a:r>
            <a:r>
              <a:rPr lang="en-US" sz="1400" dirty="0"/>
              <a:t> in postmenopausal women with ABC</a:t>
            </a:r>
          </a:p>
          <a:p>
            <a:pPr marL="342900" indent="-342900" algn="l">
              <a:buFont typeface="Arial" panose="020B0604020202020204" pitchFamily="34" charset="0"/>
              <a:buChar char="•"/>
            </a:pPr>
            <a:r>
              <a:rPr lang="en-US" sz="1400" dirty="0"/>
              <a:t>Clinically meaningful PFS benefit was observed across pre-specified subgroups including post-CDK 4/6i, visceral metastases and presence of </a:t>
            </a:r>
            <a:r>
              <a:rPr lang="en-US" sz="1400" i="1" dirty="0"/>
              <a:t>ESR1</a:t>
            </a:r>
            <a:r>
              <a:rPr lang="en-US" sz="1400" dirty="0"/>
              <a:t> mutation</a:t>
            </a:r>
          </a:p>
          <a:p>
            <a:pPr marL="342900" indent="-342900" algn="l">
              <a:buFont typeface="Arial" panose="020B0604020202020204" pitchFamily="34" charset="0"/>
              <a:buChar char="•"/>
            </a:pPr>
            <a:r>
              <a:rPr lang="en-US" sz="1400" dirty="0" err="1"/>
              <a:t>Camizestrant</a:t>
            </a:r>
            <a:r>
              <a:rPr lang="en-US" sz="1400" dirty="0"/>
              <a:t> at both doses was well-tolerated with infrequent treatment-related AEs grade ≥3, dose reductions and discontinuations</a:t>
            </a:r>
          </a:p>
          <a:p>
            <a:pPr marL="342900" indent="-342900" algn="l">
              <a:buFont typeface="Arial" panose="020B0604020202020204" pitchFamily="34" charset="0"/>
              <a:buChar char="•"/>
            </a:pPr>
            <a:r>
              <a:rPr lang="en-US" sz="1400" dirty="0"/>
              <a:t>Results from SERENA-2 support further studies of </a:t>
            </a:r>
            <a:r>
              <a:rPr lang="en-US" sz="1400" dirty="0" err="1"/>
              <a:t>camizestrant</a:t>
            </a:r>
            <a:r>
              <a:rPr lang="en-US" sz="1400" dirty="0"/>
              <a:t> in ER+ BC, two ongoing phase 3 trials include SERENA-4 and SERENA-6</a:t>
            </a:r>
            <a:r>
              <a:rPr lang="en-US" sz="1400" baseline="30000" dirty="0"/>
              <a:t>5,6</a:t>
            </a:r>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3200" dirty="0"/>
              <a:t>SERENA-2</a:t>
            </a:r>
          </a:p>
        </p:txBody>
      </p:sp>
      <p:sp>
        <p:nvSpPr>
          <p:cNvPr id="6" name="TextBox 5">
            <a:extLst>
              <a:ext uri="{FF2B5EF4-FFF2-40B4-BE49-F238E27FC236}">
                <a16:creationId xmlns:a16="http://schemas.microsoft.com/office/drawing/2014/main" id="{2CF333A1-55DF-C753-E397-8F073DAEC985}"/>
              </a:ext>
            </a:extLst>
          </p:cNvPr>
          <p:cNvSpPr txBox="1"/>
          <p:nvPr/>
        </p:nvSpPr>
        <p:spPr>
          <a:xfrm>
            <a:off x="5450840" y="3998121"/>
            <a:ext cx="5003800" cy="338554"/>
          </a:xfrm>
          <a:prstGeom prst="rect">
            <a:avLst/>
          </a:prstGeom>
          <a:noFill/>
        </p:spPr>
        <p:txBody>
          <a:bodyPr wrap="square" rtlCol="0">
            <a:spAutoFit/>
          </a:bodyPr>
          <a:lstStyle/>
          <a:p>
            <a:r>
              <a:rPr lang="en-US" sz="800" dirty="0"/>
              <a:t>5. </a:t>
            </a:r>
            <a:r>
              <a:rPr lang="en-US" sz="800" dirty="0" err="1"/>
              <a:t>Seock</a:t>
            </a:r>
            <a:r>
              <a:rPr lang="en-US" sz="800" dirty="0"/>
              <a:t>-Ah </a:t>
            </a:r>
            <a:r>
              <a:rPr lang="en-US" sz="800" dirty="0" err="1"/>
              <a:t>Im</a:t>
            </a:r>
            <a:r>
              <a:rPr lang="en-US" sz="800" dirty="0"/>
              <a:t>, et al. </a:t>
            </a:r>
            <a:r>
              <a:rPr lang="en-US" sz="800" i="1" dirty="0"/>
              <a:t>Journal of Clin Oncol</a:t>
            </a:r>
            <a:r>
              <a:rPr lang="en-US" sz="800" dirty="0"/>
              <a:t>. 2021;39:15_suppl, TPS1101.</a:t>
            </a:r>
          </a:p>
          <a:p>
            <a:r>
              <a:rPr lang="en-US" sz="800" dirty="0"/>
              <a:t>6. Turner N, et al. </a:t>
            </a:r>
            <a:r>
              <a:rPr lang="en-US" sz="800" i="1" dirty="0"/>
              <a:t>Future Oncol. </a:t>
            </a:r>
            <a:r>
              <a:rPr lang="en-US" sz="800" dirty="0"/>
              <a:t>2023 Mar;19(8):559-573. </a:t>
            </a:r>
          </a:p>
        </p:txBody>
      </p:sp>
    </p:spTree>
    <p:extLst>
      <p:ext uri="{BB962C8B-B14F-4D97-AF65-F5344CB8AC3E}">
        <p14:creationId xmlns:p14="http://schemas.microsoft.com/office/powerpoint/2010/main" val="10889874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2000" kern="1200" dirty="0">
                <a:solidFill>
                  <a:srgbClr val="002E51"/>
                </a:solidFill>
                <a:cs typeface="Calibri Light" panose="020F0302020204030204" pitchFamily="34" charset="0"/>
              </a:rPr>
              <a:t>P</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hase</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III EMERALD trial: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Elacestrant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SOC ET in patients with ER+/HER2- metastatic breast cancer</a:t>
            </a:r>
            <a:endParaRPr lang="en-US" sz="2000" dirty="0">
              <a:solidFill>
                <a:srgbClr val="002E51"/>
              </a:solidFill>
              <a:cs typeface="Calibri Light" panose="020F0302020204030204" pitchFamily="34" charset="0"/>
            </a:endParaRPr>
          </a:p>
        </p:txBody>
      </p:sp>
      <p:sp>
        <p:nvSpPr>
          <p:cNvPr id="10" name="Oval 9">
            <a:extLst>
              <a:ext uri="{FF2B5EF4-FFF2-40B4-BE49-F238E27FC236}">
                <a16:creationId xmlns:a16="http://schemas.microsoft.com/office/drawing/2014/main" id="{4D242631-CE09-6EA8-6449-954A3F5BF5F3}"/>
              </a:ext>
            </a:extLst>
          </p:cNvPr>
          <p:cNvSpPr/>
          <p:nvPr/>
        </p:nvSpPr>
        <p:spPr>
          <a:xfrm>
            <a:off x="2267268" y="1973319"/>
            <a:ext cx="792592" cy="639948"/>
          </a:xfrm>
          <a:prstGeom prst="ellipse">
            <a:avLst/>
          </a:prstGeom>
          <a:solidFill>
            <a:srgbClr val="99CCFF"/>
          </a:solidFill>
          <a:ln w="12700" cap="flat" cmpd="sng" algn="ctr">
            <a:solidFill>
              <a:srgbClr val="99CC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mn-lt"/>
                <a:ea typeface="+mn-ea"/>
                <a:cs typeface="+mn-cs"/>
              </a:rPr>
              <a:t>R 1:1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mn-lt"/>
                <a:ea typeface="+mn-ea"/>
                <a:cs typeface="+mn-cs"/>
              </a:rPr>
              <a:t>N=478</a:t>
            </a:r>
          </a:p>
        </p:txBody>
      </p:sp>
      <p:cxnSp>
        <p:nvCxnSpPr>
          <p:cNvPr id="8" name="Straight Arrow Connector 7">
            <a:extLst>
              <a:ext uri="{FF2B5EF4-FFF2-40B4-BE49-F238E27FC236}">
                <a16:creationId xmlns:a16="http://schemas.microsoft.com/office/drawing/2014/main" id="{C1B12569-2FB7-D03F-1AC5-9BDBBE2D0438}"/>
              </a:ext>
            </a:extLst>
          </p:cNvPr>
          <p:cNvCxnSpPr>
            <a:cxnSpLocks/>
          </p:cNvCxnSpPr>
          <p:nvPr/>
        </p:nvCxnSpPr>
        <p:spPr bwMode="auto">
          <a:xfrm>
            <a:off x="2124184" y="2291752"/>
            <a:ext cx="157924"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 name="Connector: Elbow 16">
            <a:extLst>
              <a:ext uri="{FF2B5EF4-FFF2-40B4-BE49-F238E27FC236}">
                <a16:creationId xmlns:a16="http://schemas.microsoft.com/office/drawing/2014/main" id="{0642E751-1E04-D43B-BB9B-D6F7140A8F3A}"/>
              </a:ext>
            </a:extLst>
          </p:cNvPr>
          <p:cNvCxnSpPr>
            <a:cxnSpLocks/>
          </p:cNvCxnSpPr>
          <p:nvPr/>
        </p:nvCxnSpPr>
        <p:spPr bwMode="auto">
          <a:xfrm rot="16200000" flipH="1">
            <a:off x="2398855" y="2865084"/>
            <a:ext cx="638366" cy="128044"/>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A5DBF7E2-5A0C-589D-7BB0-CC32BFCBBC64}"/>
              </a:ext>
            </a:extLst>
          </p:cNvPr>
          <p:cNvCxnSpPr>
            <a:cxnSpLocks/>
          </p:cNvCxnSpPr>
          <p:nvPr/>
        </p:nvCxnSpPr>
        <p:spPr bwMode="auto">
          <a:xfrm rot="5400000" flipH="1" flipV="1">
            <a:off x="2390575" y="1593458"/>
            <a:ext cx="654926" cy="128044"/>
          </a:xfrm>
          <a:prstGeom prst="bentConnector2">
            <a:avLst/>
          </a:prstGeom>
          <a:solidFill>
            <a:schemeClr val="accent1"/>
          </a:solidFill>
          <a:ln w="19050" cap="flat" cmpd="sng" algn="ctr">
            <a:solidFill>
              <a:schemeClr val="tx1"/>
            </a:solidFill>
            <a:prstDash val="solid"/>
            <a:round/>
            <a:headEnd type="none" w="med" len="med"/>
            <a:tailEnd type="triangle"/>
          </a:ln>
          <a:effectLst/>
        </p:spPr>
      </p:cxnSp>
      <p:sp>
        <p:nvSpPr>
          <p:cNvPr id="4" name="Rectangle: Rounded Corners 3">
            <a:extLst>
              <a:ext uri="{FF2B5EF4-FFF2-40B4-BE49-F238E27FC236}">
                <a16:creationId xmlns:a16="http://schemas.microsoft.com/office/drawing/2014/main" id="{C3683D66-C774-BB6D-F06E-16557DACB794}"/>
              </a:ext>
            </a:extLst>
          </p:cNvPr>
          <p:cNvSpPr/>
          <p:nvPr/>
        </p:nvSpPr>
        <p:spPr bwMode="auto">
          <a:xfrm>
            <a:off x="102096" y="983737"/>
            <a:ext cx="2022088" cy="2616031"/>
          </a:xfrm>
          <a:prstGeom prst="round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Men and postmenopausal women with ER+/HER2- MBC</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latin typeface="Arial" pitchFamily="-72" charset="0"/>
                <a:ea typeface="ＭＳ Ｐゴシック" pitchFamily="-72" charset="-128"/>
                <a:cs typeface="ＭＳ Ｐゴシック" pitchFamily="-72" charset="-128"/>
              </a:rPr>
              <a:t>Progressed or relapsed on/after 1-2 lines of ET in advanced setting, one of which was given with CDK 4/6i</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≤1 line of chemotherapy for ABC</a:t>
            </a:r>
          </a:p>
        </p:txBody>
      </p:sp>
      <p:sp>
        <p:nvSpPr>
          <p:cNvPr id="5" name="Rectangle: Rounded Corners 4">
            <a:extLst>
              <a:ext uri="{FF2B5EF4-FFF2-40B4-BE49-F238E27FC236}">
                <a16:creationId xmlns:a16="http://schemas.microsoft.com/office/drawing/2014/main" id="{38FE9316-E0EA-83F8-C01E-0AA86FA7A8AC}"/>
              </a:ext>
            </a:extLst>
          </p:cNvPr>
          <p:cNvSpPr/>
          <p:nvPr/>
        </p:nvSpPr>
        <p:spPr bwMode="auto">
          <a:xfrm>
            <a:off x="2799882" y="1002554"/>
            <a:ext cx="3415095" cy="654926"/>
          </a:xfrm>
          <a:prstGeom prst="roundRect">
            <a:avLst/>
          </a:prstGeom>
          <a:solidFill>
            <a:srgbClr val="339933"/>
          </a:solidFill>
          <a:ln w="9525" cap="flat" cmpd="sng" algn="ctr">
            <a:solidFill>
              <a:srgbClr val="33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ＭＳ Ｐゴシック"/>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a:ea typeface="ＭＳ Ｐゴシック"/>
              </a:rPr>
              <a:t>Elacestrant</a:t>
            </a:r>
            <a:r>
              <a:rPr kumimoji="0" lang="en-US" sz="1200" b="0" i="0" u="none" strike="noStrike" kern="1200" cap="none" spc="0" normalizeH="0" baseline="0" noProof="0" dirty="0">
                <a:ln>
                  <a:noFill/>
                </a:ln>
                <a:solidFill>
                  <a:srgbClr val="FFFFFF"/>
                </a:solidFill>
                <a:effectLst/>
                <a:uLnTx/>
                <a:uFillTx/>
                <a:latin typeface="Arial"/>
                <a:ea typeface="ＭＳ Ｐゴシック"/>
              </a:rPr>
              <a:t> 400 mg po daily</a:t>
            </a:r>
          </a:p>
        </p:txBody>
      </p:sp>
      <p:sp>
        <p:nvSpPr>
          <p:cNvPr id="6" name="Rectangle: Rounded Corners 5">
            <a:extLst>
              <a:ext uri="{FF2B5EF4-FFF2-40B4-BE49-F238E27FC236}">
                <a16:creationId xmlns:a16="http://schemas.microsoft.com/office/drawing/2014/main" id="{D0DA4840-D48A-7433-DF55-93D73890A55C}"/>
              </a:ext>
            </a:extLst>
          </p:cNvPr>
          <p:cNvSpPr/>
          <p:nvPr/>
        </p:nvSpPr>
        <p:spPr bwMode="auto">
          <a:xfrm>
            <a:off x="2762852" y="2852416"/>
            <a:ext cx="3415095" cy="638367"/>
          </a:xfrm>
          <a:prstGeom prst="roundRect">
            <a:avLst/>
          </a:prstGeom>
          <a:solidFill>
            <a:srgbClr val="FF9999"/>
          </a:solidFill>
          <a:ln w="9525" cap="flat" cmpd="sng" algn="ctr">
            <a:solidFill>
              <a:srgbClr val="FF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ＭＳ Ｐゴシック"/>
              </a:rPr>
              <a:t>Investigator’s choice (SOC):</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err="1">
                <a:solidFill>
                  <a:srgbClr val="FFFFFF"/>
                </a:solidFill>
                <a:latin typeface="Arial"/>
                <a:ea typeface="ＭＳ Ｐゴシック"/>
              </a:rPr>
              <a:t>Fulvestrant</a:t>
            </a:r>
            <a:r>
              <a:rPr lang="en-US" sz="1200" dirty="0">
                <a:solidFill>
                  <a:srgbClr val="FFFFFF"/>
                </a:solidFill>
                <a:latin typeface="Arial"/>
                <a:ea typeface="ＭＳ Ｐゴシック"/>
              </a:rPr>
              <a:t>, Anastrozole, Letrozole, Exemestane</a:t>
            </a:r>
            <a:endParaRPr kumimoji="0" lang="en-US" sz="1200" b="0" i="0" u="none" strike="noStrike" kern="1200" cap="none" spc="0" normalizeH="0" baseline="0" noProof="0" dirty="0">
              <a:ln>
                <a:noFill/>
              </a:ln>
              <a:solidFill>
                <a:srgbClr val="FFFFFF"/>
              </a:solidFill>
              <a:effectLst/>
              <a:uLnTx/>
              <a:uFillTx/>
              <a:latin typeface="Arial"/>
              <a:ea typeface="ＭＳ Ｐゴシック"/>
            </a:endParaRPr>
          </a:p>
        </p:txBody>
      </p:sp>
      <p:sp>
        <p:nvSpPr>
          <p:cNvPr id="7" name="TextBox 6">
            <a:extLst>
              <a:ext uri="{FF2B5EF4-FFF2-40B4-BE49-F238E27FC236}">
                <a16:creationId xmlns:a16="http://schemas.microsoft.com/office/drawing/2014/main" id="{73EB5613-59D8-F170-6C4D-230F524E351B}"/>
              </a:ext>
            </a:extLst>
          </p:cNvPr>
          <p:cNvSpPr txBox="1"/>
          <p:nvPr/>
        </p:nvSpPr>
        <p:spPr>
          <a:xfrm>
            <a:off x="3110014" y="1900017"/>
            <a:ext cx="4030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Arial"/>
                <a:ea typeface="ＭＳ Ｐゴシック"/>
                <a:cs typeface="+mn-cs"/>
              </a:rPr>
              <a:t>Stratification Factors: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0" cap="none" spc="0" normalizeH="0" baseline="0" noProof="0" dirty="0">
                <a:ln>
                  <a:noFill/>
                </a:ln>
                <a:effectLst/>
                <a:uLnTx/>
                <a:uFillTx/>
                <a:latin typeface="Arial"/>
                <a:ea typeface="ＭＳ Ｐゴシック"/>
                <a:cs typeface="+mn-cs"/>
              </a:rPr>
              <a:t>ESR1</a:t>
            </a:r>
            <a:r>
              <a:rPr kumimoji="0" lang="en-US" sz="1000" b="0" i="0" u="none" strike="noStrike" kern="0" cap="none" spc="0" normalizeH="0" baseline="0" noProof="0" dirty="0">
                <a:ln>
                  <a:noFill/>
                </a:ln>
                <a:effectLst/>
                <a:uLnTx/>
                <a:uFillTx/>
                <a:latin typeface="Arial"/>
                <a:ea typeface="ＭＳ Ｐゴシック"/>
                <a:cs typeface="+mn-cs"/>
              </a:rPr>
              <a:t> mutation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effectLst/>
                <a:uLnTx/>
                <a:uFillTx/>
                <a:latin typeface="Arial"/>
                <a:ea typeface="ＭＳ Ｐゴシック"/>
                <a:cs typeface="+mn-cs"/>
              </a:rPr>
              <a:t>Prior </a:t>
            </a:r>
            <a:r>
              <a:rPr kumimoji="0" lang="en-US" sz="1000" b="0" i="0" u="none" strike="noStrike" kern="0" cap="none" spc="0" normalizeH="0" baseline="0" noProof="0" dirty="0" err="1">
                <a:ln>
                  <a:noFill/>
                </a:ln>
                <a:effectLst/>
                <a:uLnTx/>
                <a:uFillTx/>
                <a:latin typeface="Arial"/>
                <a:ea typeface="ＭＳ Ｐゴシック"/>
                <a:cs typeface="+mn-cs"/>
              </a:rPr>
              <a:t>fulvestrant</a:t>
            </a:r>
            <a:endParaRPr kumimoji="0" lang="en-US" sz="1000" b="0" i="0" u="none" strike="noStrike" kern="0" cap="none" spc="0" normalizeH="0" baseline="0" noProof="0" dirty="0">
              <a:ln>
                <a:noFill/>
              </a:ln>
              <a:effectLst/>
              <a:uLnTx/>
              <a:uFillTx/>
              <a:latin typeface="Arial"/>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effectLst/>
                <a:uLnTx/>
                <a:uFillTx/>
                <a:latin typeface="Arial"/>
                <a:ea typeface="ＭＳ Ｐゴシック"/>
                <a:cs typeface="+mn-cs"/>
              </a:rPr>
              <a:t>Presence of visceral metastases</a:t>
            </a:r>
            <a:endParaRPr lang="en-US" sz="1000" dirty="0"/>
          </a:p>
        </p:txBody>
      </p:sp>
      <p:cxnSp>
        <p:nvCxnSpPr>
          <p:cNvPr id="18" name="Connector: Elbow 17">
            <a:extLst>
              <a:ext uri="{FF2B5EF4-FFF2-40B4-BE49-F238E27FC236}">
                <a16:creationId xmlns:a16="http://schemas.microsoft.com/office/drawing/2014/main" id="{19E5971F-ED36-637B-8109-F1F57F3D34D7}"/>
              </a:ext>
            </a:extLst>
          </p:cNvPr>
          <p:cNvCxnSpPr>
            <a:stCxn id="5" idx="3"/>
            <a:endCxn id="6" idx="3"/>
          </p:cNvCxnSpPr>
          <p:nvPr/>
        </p:nvCxnSpPr>
        <p:spPr bwMode="auto">
          <a:xfrm flipH="1">
            <a:off x="6177947" y="1330017"/>
            <a:ext cx="37030" cy="1841583"/>
          </a:xfrm>
          <a:prstGeom prst="bentConnector3">
            <a:avLst>
              <a:gd name="adj1" fmla="val -617337"/>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Straight Arrow Connector 20">
            <a:extLst>
              <a:ext uri="{FF2B5EF4-FFF2-40B4-BE49-F238E27FC236}">
                <a16:creationId xmlns:a16="http://schemas.microsoft.com/office/drawing/2014/main" id="{EC2E1983-6611-A027-0539-4E61AE67D87E}"/>
              </a:ext>
            </a:extLst>
          </p:cNvPr>
          <p:cNvCxnSpPr/>
          <p:nvPr/>
        </p:nvCxnSpPr>
        <p:spPr bwMode="auto">
          <a:xfrm>
            <a:off x="6448425" y="2291752"/>
            <a:ext cx="790575"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2" name="Rectangle: Rounded Corners 21">
            <a:extLst>
              <a:ext uri="{FF2B5EF4-FFF2-40B4-BE49-F238E27FC236}">
                <a16:creationId xmlns:a16="http://schemas.microsoft.com/office/drawing/2014/main" id="{94B5B0D5-5C89-BBD8-1072-4BAF6254F436}"/>
              </a:ext>
            </a:extLst>
          </p:cNvPr>
          <p:cNvSpPr/>
          <p:nvPr/>
        </p:nvSpPr>
        <p:spPr bwMode="auto">
          <a:xfrm>
            <a:off x="7239000" y="1909663"/>
            <a:ext cx="1732152" cy="764178"/>
          </a:xfrm>
          <a:prstGeom prst="roundRect">
            <a:avLst/>
          </a:prstGeom>
          <a:solidFill>
            <a:srgbClr val="66CCFF"/>
          </a:solidFill>
          <a:ln w="9525" cap="flat" cmpd="sng" algn="ctr">
            <a:solidFill>
              <a:srgbClr val="66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Primary endpoints:</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pitchFamily="-72" charset="0"/>
                <a:ea typeface="ＭＳ Ｐゴシック" pitchFamily="-72" charset="-128"/>
                <a:cs typeface="ＭＳ Ｐゴシック" pitchFamily="-72" charset="-128"/>
              </a:rPr>
              <a:t>PFS in all patients</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PFS in </a:t>
            </a:r>
            <a:r>
              <a:rPr kumimoji="0" lang="en-US" sz="1200" b="0" i="1"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ESR1-mut</a:t>
            </a:r>
          </a:p>
        </p:txBody>
      </p:sp>
      <p:sp>
        <p:nvSpPr>
          <p:cNvPr id="14" name="TextBox 13">
            <a:extLst>
              <a:ext uri="{FF2B5EF4-FFF2-40B4-BE49-F238E27FC236}">
                <a16:creationId xmlns:a16="http://schemas.microsoft.com/office/drawing/2014/main" id="{85A85B0E-38FC-1B08-DD7A-0D28043DC2A3}"/>
              </a:ext>
            </a:extLst>
          </p:cNvPr>
          <p:cNvSpPr txBox="1"/>
          <p:nvPr/>
        </p:nvSpPr>
        <p:spPr>
          <a:xfrm>
            <a:off x="6002421" y="3988600"/>
            <a:ext cx="3735939" cy="338554"/>
          </a:xfrm>
          <a:prstGeom prst="rect">
            <a:avLst/>
          </a:prstGeom>
          <a:noFill/>
        </p:spPr>
        <p:txBody>
          <a:bodyPr wrap="square" rtlCol="0">
            <a:spAutoFit/>
          </a:bodyPr>
          <a:lstStyle/>
          <a:p>
            <a:r>
              <a:rPr lang="en-US" sz="800" dirty="0"/>
              <a:t>7. </a:t>
            </a:r>
            <a:r>
              <a:rPr lang="en-US" sz="800" dirty="0" err="1"/>
              <a:t>Bidard</a:t>
            </a:r>
            <a:r>
              <a:rPr lang="en-US" sz="800" dirty="0"/>
              <a:t> FC, et al. </a:t>
            </a:r>
            <a:r>
              <a:rPr lang="en-US" sz="800" i="1" dirty="0"/>
              <a:t>J Clin Oncol. </a:t>
            </a:r>
            <a:r>
              <a:rPr lang="en-US" sz="800" dirty="0"/>
              <a:t>2022;40(28):3246-3256.</a:t>
            </a:r>
          </a:p>
          <a:p>
            <a:r>
              <a:rPr lang="en-US" sz="800" dirty="0" err="1"/>
              <a:t>Bardia</a:t>
            </a:r>
            <a:r>
              <a:rPr lang="en-US" sz="800" dirty="0"/>
              <a:t> A, et al. Presented at SABCS 2022. Abstract GS3-01.</a:t>
            </a:r>
          </a:p>
        </p:txBody>
      </p:sp>
      <p:sp>
        <p:nvSpPr>
          <p:cNvPr id="2" name="TextBox 1">
            <a:extLst>
              <a:ext uri="{FF2B5EF4-FFF2-40B4-BE49-F238E27FC236}">
                <a16:creationId xmlns:a16="http://schemas.microsoft.com/office/drawing/2014/main" id="{E12E7ED1-16B5-6376-D184-A182D10A4204}"/>
              </a:ext>
            </a:extLst>
          </p:cNvPr>
          <p:cNvSpPr txBox="1"/>
          <p:nvPr/>
        </p:nvSpPr>
        <p:spPr>
          <a:xfrm>
            <a:off x="153738" y="3711040"/>
            <a:ext cx="5975684" cy="646331"/>
          </a:xfrm>
          <a:prstGeom prst="rect">
            <a:avLst/>
          </a:prstGeom>
          <a:noFill/>
        </p:spPr>
        <p:txBody>
          <a:bodyPr wrap="square" rtlCol="0">
            <a:spAutoFit/>
          </a:bodyPr>
          <a:lstStyle/>
          <a:p>
            <a:r>
              <a:rPr lang="en-US" sz="1200" dirty="0" err="1"/>
              <a:t>Elacestrant</a:t>
            </a:r>
            <a:r>
              <a:rPr lang="en-US" sz="1200" dirty="0"/>
              <a:t> improved PFS vs SOC ET in all patients and those with </a:t>
            </a:r>
            <a:r>
              <a:rPr lang="en-US" sz="1200" i="1" dirty="0"/>
              <a:t>ESR1</a:t>
            </a:r>
            <a:r>
              <a:rPr lang="en-US" sz="1200" dirty="0"/>
              <a:t> mutations</a:t>
            </a:r>
            <a:r>
              <a:rPr lang="en-US" sz="1200" baseline="30000" dirty="0"/>
              <a:t>7</a:t>
            </a:r>
            <a:r>
              <a:rPr lang="en-US" sz="1200" dirty="0"/>
              <a:t> </a:t>
            </a:r>
          </a:p>
          <a:p>
            <a:pPr marL="171450" indent="-171450">
              <a:buFont typeface="Arial" panose="020B0604020202020204" pitchFamily="34" charset="0"/>
              <a:buChar char="•"/>
            </a:pPr>
            <a:r>
              <a:rPr lang="en-US" sz="1200" dirty="0"/>
              <a:t>All patients: 6-mo PFS rates 34.3% vs 20.4%</a:t>
            </a:r>
          </a:p>
          <a:p>
            <a:pPr marL="171450" indent="-171450">
              <a:buFont typeface="Arial" panose="020B0604020202020204" pitchFamily="34" charset="0"/>
              <a:buChar char="•"/>
            </a:pPr>
            <a:r>
              <a:rPr lang="en-US" sz="1200" i="1" dirty="0"/>
              <a:t>ESR1-mut</a:t>
            </a:r>
            <a:r>
              <a:rPr lang="en-US" sz="1200" dirty="0"/>
              <a:t>: 6-mo PFS rates 40.8 vs 19.1%</a:t>
            </a:r>
          </a:p>
        </p:txBody>
      </p:sp>
    </p:spTree>
    <p:extLst>
      <p:ext uri="{BB962C8B-B14F-4D97-AF65-F5344CB8AC3E}">
        <p14:creationId xmlns:p14="http://schemas.microsoft.com/office/powerpoint/2010/main" val="7244145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2000" kern="1200" dirty="0">
                <a:solidFill>
                  <a:srgbClr val="002E51"/>
                </a:solidFill>
                <a:cs typeface="Calibri Light" panose="020F0302020204030204" pitchFamily="34" charset="0"/>
              </a:rPr>
              <a:t>P</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hase</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III EMERALD trial: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Elacestrant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SOC ET in patients with ER+/HER2- metastatic breast cancer</a:t>
            </a:r>
            <a:endParaRPr lang="en-US" sz="2000" dirty="0">
              <a:solidFill>
                <a:srgbClr val="002E51"/>
              </a:solidFill>
              <a:cs typeface="Calibri Light" panose="020F0302020204030204" pitchFamily="34" charset="0"/>
            </a:endParaRPr>
          </a:p>
        </p:txBody>
      </p:sp>
      <p:pic>
        <p:nvPicPr>
          <p:cNvPr id="9" name="Picture 8">
            <a:extLst>
              <a:ext uri="{FF2B5EF4-FFF2-40B4-BE49-F238E27FC236}">
                <a16:creationId xmlns:a16="http://schemas.microsoft.com/office/drawing/2014/main" id="{6C382958-3321-513D-9346-6C147E6C25DF}"/>
              </a:ext>
            </a:extLst>
          </p:cNvPr>
          <p:cNvPicPr>
            <a:picLocks noChangeAspect="1"/>
          </p:cNvPicPr>
          <p:nvPr/>
        </p:nvPicPr>
        <p:blipFill>
          <a:blip r:embed="rId3"/>
          <a:stretch>
            <a:fillRect/>
          </a:stretch>
        </p:blipFill>
        <p:spPr>
          <a:xfrm>
            <a:off x="1430323" y="956167"/>
            <a:ext cx="6283354" cy="3235927"/>
          </a:xfrm>
          <a:prstGeom prst="rect">
            <a:avLst/>
          </a:prstGeom>
        </p:spPr>
      </p:pic>
    </p:spTree>
    <p:extLst>
      <p:ext uri="{BB962C8B-B14F-4D97-AF65-F5344CB8AC3E}">
        <p14:creationId xmlns:p14="http://schemas.microsoft.com/office/powerpoint/2010/main" val="37048248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2000" kern="1200" dirty="0">
                <a:solidFill>
                  <a:srgbClr val="002E51"/>
                </a:solidFill>
                <a:cs typeface="Calibri Light" panose="020F0302020204030204" pitchFamily="34" charset="0"/>
              </a:rPr>
              <a:t>P</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hase</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III EMERALD trial: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Elacestrant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SOC ET in patients with ER+/HER2- metastatic breast cancer</a:t>
            </a:r>
            <a:endParaRPr lang="en-US" sz="2000" dirty="0">
              <a:solidFill>
                <a:srgbClr val="002E51"/>
              </a:solidFill>
              <a:cs typeface="Calibri Light" panose="020F0302020204030204" pitchFamily="34" charset="0"/>
            </a:endParaRPr>
          </a:p>
        </p:txBody>
      </p:sp>
      <p:pic>
        <p:nvPicPr>
          <p:cNvPr id="2" name="Picture 1">
            <a:extLst>
              <a:ext uri="{FF2B5EF4-FFF2-40B4-BE49-F238E27FC236}">
                <a16:creationId xmlns:a16="http://schemas.microsoft.com/office/drawing/2014/main" id="{1120F3A8-1927-2E66-2A86-648C7F5310A3}"/>
              </a:ext>
            </a:extLst>
          </p:cNvPr>
          <p:cNvPicPr>
            <a:picLocks noChangeAspect="1"/>
          </p:cNvPicPr>
          <p:nvPr/>
        </p:nvPicPr>
        <p:blipFill>
          <a:blip r:embed="rId3"/>
          <a:stretch>
            <a:fillRect/>
          </a:stretch>
        </p:blipFill>
        <p:spPr>
          <a:xfrm>
            <a:off x="1472361" y="940215"/>
            <a:ext cx="6199278" cy="3200734"/>
          </a:xfrm>
          <a:prstGeom prst="rect">
            <a:avLst/>
          </a:prstGeom>
        </p:spPr>
      </p:pic>
    </p:spTree>
    <p:extLst>
      <p:ext uri="{BB962C8B-B14F-4D97-AF65-F5344CB8AC3E}">
        <p14:creationId xmlns:p14="http://schemas.microsoft.com/office/powerpoint/2010/main" val="36982001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406400" y="1064302"/>
            <a:ext cx="8251039" cy="3103096"/>
          </a:xfrm>
        </p:spPr>
        <p:txBody>
          <a:bodyPr/>
          <a:lstStyle/>
          <a:p>
            <a:pPr algn="l"/>
            <a:r>
              <a:rPr lang="en-US" sz="1800" b="1" dirty="0"/>
              <a:t>Conclusions</a:t>
            </a:r>
          </a:p>
          <a:p>
            <a:pPr marL="342900" indent="-342900" algn="l">
              <a:buFont typeface="Arial" panose="020B0604020202020204" pitchFamily="34" charset="0"/>
              <a:buChar char="•"/>
            </a:pPr>
            <a:r>
              <a:rPr lang="en-US" sz="1400" dirty="0"/>
              <a:t>EMERALD is the only phase 3 trial of an oral SERD with 100% prior CDK 4/6 inhibitor usage</a:t>
            </a:r>
          </a:p>
          <a:p>
            <a:pPr marL="342900" indent="-342900" algn="l">
              <a:buFont typeface="Arial" panose="020B0604020202020204" pitchFamily="34" charset="0"/>
              <a:buChar char="•"/>
            </a:pPr>
            <a:r>
              <a:rPr lang="en-US" sz="1400" dirty="0"/>
              <a:t>Longer duration of CDK 4/6 inhibitor use was associated with longer PFS on </a:t>
            </a:r>
            <a:r>
              <a:rPr lang="en-US" sz="1400" dirty="0" err="1"/>
              <a:t>elacestrant</a:t>
            </a:r>
            <a:r>
              <a:rPr lang="en-US" sz="1400" dirty="0"/>
              <a:t> compared to SOC ET</a:t>
            </a:r>
          </a:p>
          <a:p>
            <a:pPr marL="342900" indent="-342900" algn="l">
              <a:buFont typeface="Arial" panose="020B0604020202020204" pitchFamily="34" charset="0"/>
              <a:buChar char="•"/>
            </a:pPr>
            <a:r>
              <a:rPr lang="en-US" sz="1400" dirty="0"/>
              <a:t>Patients with </a:t>
            </a:r>
            <a:r>
              <a:rPr lang="en-US" sz="1400" i="1" dirty="0"/>
              <a:t>ESR1</a:t>
            </a:r>
            <a:r>
              <a:rPr lang="en-US" sz="1400" dirty="0"/>
              <a:t>-mutated tumors had an even more pronounced benefit with </a:t>
            </a:r>
            <a:r>
              <a:rPr lang="en-US" sz="1400" dirty="0" err="1"/>
              <a:t>elacestrant</a:t>
            </a:r>
            <a:r>
              <a:rPr lang="en-US" sz="1400" dirty="0"/>
              <a:t> vs SOC</a:t>
            </a:r>
          </a:p>
          <a:p>
            <a:pPr marL="342900" indent="-342900" algn="l">
              <a:buFont typeface="Arial" panose="020B0604020202020204" pitchFamily="34" charset="0"/>
              <a:buChar char="•"/>
            </a:pPr>
            <a:r>
              <a:rPr lang="en-US" sz="1400" dirty="0"/>
              <a:t>No new safety signals were seen. No sinus bradycardia and low antiemetic use</a:t>
            </a:r>
          </a:p>
          <a:p>
            <a:pPr marL="342900" indent="-342900" algn="l">
              <a:buFont typeface="Arial" panose="020B0604020202020204" pitchFamily="34" charset="0"/>
              <a:buChar char="•"/>
            </a:pPr>
            <a:r>
              <a:rPr lang="en-US" sz="1400" dirty="0"/>
              <a:t>These results support consideration of </a:t>
            </a:r>
            <a:r>
              <a:rPr lang="en-US" sz="1400" dirty="0" err="1"/>
              <a:t>elacestrant</a:t>
            </a:r>
            <a:r>
              <a:rPr lang="en-US" sz="1400" dirty="0"/>
              <a:t> for HR+/HER2-negative metastatic breast cancer in the 2nd/3rd line setting, with encouraging efficacy and favorable safety</a:t>
            </a:r>
          </a:p>
          <a:p>
            <a:pPr marL="800100" lvl="1" indent="-342900" algn="l">
              <a:buFont typeface="Arial" panose="020B0604020202020204" pitchFamily="34" charset="0"/>
              <a:buChar char="•"/>
            </a:pPr>
            <a:r>
              <a:rPr lang="en-US" sz="1200" dirty="0"/>
              <a:t>FDA approval was granted January 27, 2023 for postmenopausal women or adult men with ER+/HER2- </a:t>
            </a:r>
            <a:r>
              <a:rPr lang="en-US" sz="1200" i="1" dirty="0"/>
              <a:t>ESR1</a:t>
            </a:r>
            <a:r>
              <a:rPr lang="en-US" sz="1200" dirty="0"/>
              <a:t>-mutated ABC with disease progression following at least one line of ET</a:t>
            </a:r>
          </a:p>
          <a:p>
            <a:pPr marL="800100" lvl="1" indent="-342900" algn="l">
              <a:buFont typeface="Arial" panose="020B0604020202020204" pitchFamily="34" charset="0"/>
              <a:buChar char="•"/>
            </a:pPr>
            <a:r>
              <a:rPr lang="en-US" sz="1200" dirty="0"/>
              <a:t>Guardant360 </a:t>
            </a:r>
            <a:r>
              <a:rPr lang="en-US" sz="1200" dirty="0" err="1"/>
              <a:t>CDx</a:t>
            </a:r>
            <a:r>
              <a:rPr lang="en-US" sz="1200" dirty="0"/>
              <a:t> assay approved as companion diagnostic test</a:t>
            </a:r>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3200" dirty="0"/>
              <a:t>EMERALD</a:t>
            </a:r>
          </a:p>
        </p:txBody>
      </p:sp>
    </p:spTree>
    <p:extLst>
      <p:ext uri="{BB962C8B-B14F-4D97-AF65-F5344CB8AC3E}">
        <p14:creationId xmlns:p14="http://schemas.microsoft.com/office/powerpoint/2010/main" val="30831127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406400" y="763200"/>
            <a:ext cx="4165600" cy="3404197"/>
          </a:xfrm>
        </p:spPr>
        <p:txBody>
          <a:bodyPr/>
          <a:lstStyle/>
          <a:p>
            <a:pPr algn="l"/>
            <a:r>
              <a:rPr lang="en-US" sz="1400" b="1" dirty="0"/>
              <a:t>Background</a:t>
            </a:r>
          </a:p>
          <a:p>
            <a:pPr marL="342900" indent="-342900" algn="l">
              <a:buFont typeface="Arial" panose="020B0604020202020204" pitchFamily="34" charset="0"/>
              <a:buChar char="•"/>
            </a:pPr>
            <a:r>
              <a:rPr lang="en-US" sz="1200" dirty="0"/>
              <a:t>AKT pathway activation occurs in many HR+/HER2-negative advanced breast cancers via genetic alterations in the PI3K/AKT/PTEN pathway, but may also occur in the absence of those genetic alterations</a:t>
            </a:r>
            <a:r>
              <a:rPr lang="en-US" sz="1200" baseline="30000" dirty="0"/>
              <a:t>8,9</a:t>
            </a:r>
          </a:p>
          <a:p>
            <a:pPr marL="342900" indent="-342900" algn="l">
              <a:buFont typeface="Arial" panose="020B0604020202020204" pitchFamily="34" charset="0"/>
              <a:buChar char="•"/>
            </a:pPr>
            <a:r>
              <a:rPr lang="en-US" sz="1200" dirty="0"/>
              <a:t>AKT signaling is also implicated in development of endocrine therapy resistance</a:t>
            </a:r>
          </a:p>
          <a:p>
            <a:pPr marL="342900" indent="-342900" algn="l">
              <a:buFont typeface="Arial" panose="020B0604020202020204" pitchFamily="34" charset="0"/>
              <a:buChar char="•"/>
            </a:pPr>
            <a:r>
              <a:rPr lang="en-US" sz="1200" dirty="0" err="1"/>
              <a:t>Capivasertib</a:t>
            </a:r>
            <a:r>
              <a:rPr lang="en-US" sz="1200" dirty="0"/>
              <a:t> is a potent selective inhibitor of all three AKT isoforms</a:t>
            </a:r>
          </a:p>
          <a:p>
            <a:pPr marL="342900" indent="-342900" algn="l">
              <a:buFont typeface="Arial" panose="020B0604020202020204" pitchFamily="34" charset="0"/>
              <a:buChar char="•"/>
            </a:pPr>
            <a:r>
              <a:rPr lang="en-US" sz="1200" dirty="0"/>
              <a:t>In the phase 2 FACTION trial, addition of </a:t>
            </a:r>
            <a:r>
              <a:rPr lang="en-US" sz="1200" dirty="0" err="1"/>
              <a:t>capivasertib</a:t>
            </a:r>
            <a:r>
              <a:rPr lang="en-US" sz="1200" dirty="0"/>
              <a:t> to </a:t>
            </a:r>
            <a:r>
              <a:rPr lang="en-US" sz="1200" dirty="0" err="1"/>
              <a:t>fulvestrant</a:t>
            </a:r>
            <a:r>
              <a:rPr lang="en-US" sz="1200" dirty="0"/>
              <a:t> led to significant improvement in PFS and OS in endocrine resistant HR+/HER2-negative ABC, in overall population and more pronounced impact in tumors with pathway alterations</a:t>
            </a:r>
            <a:r>
              <a:rPr lang="en-US" sz="1200" baseline="30000" dirty="0"/>
              <a:t>10</a:t>
            </a:r>
          </a:p>
          <a:p>
            <a:endParaRPr lang="en-US" dirty="0"/>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3200" dirty="0"/>
              <a:t>CAPItello-291</a:t>
            </a:r>
          </a:p>
        </p:txBody>
      </p:sp>
      <p:sp>
        <p:nvSpPr>
          <p:cNvPr id="5" name="TextBox 4">
            <a:extLst>
              <a:ext uri="{FF2B5EF4-FFF2-40B4-BE49-F238E27FC236}">
                <a16:creationId xmlns:a16="http://schemas.microsoft.com/office/drawing/2014/main" id="{6EB27F44-56F7-8B06-7494-17026659F99D}"/>
              </a:ext>
            </a:extLst>
          </p:cNvPr>
          <p:cNvSpPr txBox="1"/>
          <p:nvPr/>
        </p:nvSpPr>
        <p:spPr>
          <a:xfrm>
            <a:off x="758626" y="3828861"/>
            <a:ext cx="3461148" cy="584775"/>
          </a:xfrm>
          <a:prstGeom prst="rect">
            <a:avLst/>
          </a:prstGeom>
          <a:noFill/>
        </p:spPr>
        <p:txBody>
          <a:bodyPr wrap="square" rtlCol="0">
            <a:spAutoFit/>
          </a:bodyPr>
          <a:lstStyle/>
          <a:p>
            <a:r>
              <a:rPr lang="en-US" sz="800" dirty="0"/>
              <a:t>8. Millis SZ, et al. </a:t>
            </a:r>
            <a:r>
              <a:rPr lang="en-US" sz="800" i="1" dirty="0"/>
              <a:t>JAMA Oncol. </a:t>
            </a:r>
            <a:r>
              <a:rPr lang="en-US" sz="800" dirty="0"/>
              <a:t>2016;2(12):1565-1573.</a:t>
            </a:r>
          </a:p>
          <a:p>
            <a:r>
              <a:rPr lang="en-US" sz="800" dirty="0"/>
              <a:t>9. Toss A, et al. </a:t>
            </a:r>
            <a:r>
              <a:rPr lang="en-US" sz="800" i="1" dirty="0" err="1"/>
              <a:t>Oncotarget</a:t>
            </a:r>
            <a:r>
              <a:rPr lang="en-US" sz="800" i="1" dirty="0"/>
              <a:t>. </a:t>
            </a:r>
            <a:r>
              <a:rPr lang="en-US" sz="800" dirty="0"/>
              <a:t>2018;9(60):31606-31619. </a:t>
            </a:r>
          </a:p>
          <a:p>
            <a:r>
              <a:rPr lang="en-US" sz="800" dirty="0"/>
              <a:t>10. Howell SJ, et al. Lancet </a:t>
            </a:r>
            <a:r>
              <a:rPr lang="en-US" sz="800" dirty="0" err="1"/>
              <a:t>Oncol</a:t>
            </a:r>
            <a:r>
              <a:rPr lang="en-US" sz="800" dirty="0"/>
              <a:t>. 2022;23(7):851-864.</a:t>
            </a:r>
          </a:p>
          <a:p>
            <a:r>
              <a:rPr lang="en-US" sz="800" dirty="0"/>
              <a:t>Alves CL, </a:t>
            </a:r>
            <a:r>
              <a:rPr lang="en-US" sz="800" dirty="0" err="1"/>
              <a:t>Ditzel</a:t>
            </a:r>
            <a:r>
              <a:rPr lang="en-US" sz="800" dirty="0"/>
              <a:t> HJ. </a:t>
            </a:r>
            <a:r>
              <a:rPr lang="en-US" sz="800" i="1" dirty="0"/>
              <a:t>Int J Mol Sci. </a:t>
            </a:r>
            <a:r>
              <a:rPr lang="en-US" sz="800" dirty="0"/>
              <a:t>2023;24(5):4522.</a:t>
            </a:r>
          </a:p>
        </p:txBody>
      </p:sp>
      <p:pic>
        <p:nvPicPr>
          <p:cNvPr id="7" name="Picture 6">
            <a:extLst>
              <a:ext uri="{FF2B5EF4-FFF2-40B4-BE49-F238E27FC236}">
                <a16:creationId xmlns:a16="http://schemas.microsoft.com/office/drawing/2014/main" id="{E5530785-F6FA-FEFF-8771-E407A2BAC99F}"/>
              </a:ext>
            </a:extLst>
          </p:cNvPr>
          <p:cNvPicPr>
            <a:picLocks noChangeAspect="1"/>
          </p:cNvPicPr>
          <p:nvPr/>
        </p:nvPicPr>
        <p:blipFill>
          <a:blip r:embed="rId3"/>
          <a:stretch>
            <a:fillRect/>
          </a:stretch>
        </p:blipFill>
        <p:spPr>
          <a:xfrm>
            <a:off x="5204992" y="648202"/>
            <a:ext cx="3041700" cy="3634192"/>
          </a:xfrm>
          <a:prstGeom prst="rect">
            <a:avLst/>
          </a:prstGeom>
        </p:spPr>
      </p:pic>
    </p:spTree>
    <p:extLst>
      <p:ext uri="{BB962C8B-B14F-4D97-AF65-F5344CB8AC3E}">
        <p14:creationId xmlns:p14="http://schemas.microsoft.com/office/powerpoint/2010/main" val="14758908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Phase III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CAPItello</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trial: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Capivasertib</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and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fulvestrant</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with AI-resistant HR+/HER2- ABC</a:t>
            </a:r>
            <a:endParaRPr lang="en-US" sz="2000" dirty="0">
              <a:solidFill>
                <a:srgbClr val="002E51"/>
              </a:solidFill>
              <a:cs typeface="Calibri Light" panose="020F0302020204030204" pitchFamily="34" charset="0"/>
            </a:endParaRPr>
          </a:p>
        </p:txBody>
      </p:sp>
      <p:sp>
        <p:nvSpPr>
          <p:cNvPr id="9" name="Rectangle 8">
            <a:extLst>
              <a:ext uri="{FF2B5EF4-FFF2-40B4-BE49-F238E27FC236}">
                <a16:creationId xmlns:a16="http://schemas.microsoft.com/office/drawing/2014/main" id="{21E245F3-B66C-699D-3FBF-9D70F2E57258}"/>
              </a:ext>
            </a:extLst>
          </p:cNvPr>
          <p:cNvSpPr/>
          <p:nvPr/>
        </p:nvSpPr>
        <p:spPr>
          <a:xfrm>
            <a:off x="-3670" y="1221698"/>
            <a:ext cx="2256568" cy="2446515"/>
          </a:xfrm>
          <a:prstGeom prst="rect">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Men and pre-/postmenopausal women with HR+/HER2-negative ABC</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Recurrence during or &lt;12 months from completion of adjuvant AI, or progression while receiving AI for ABC</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≤2 lines of prior endocrine therapy for ABC</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≤1 line of chemotherapy for ABC</a:t>
            </a:r>
          </a:p>
        </p:txBody>
      </p:sp>
      <p:sp>
        <p:nvSpPr>
          <p:cNvPr id="10" name="Oval 9">
            <a:extLst>
              <a:ext uri="{FF2B5EF4-FFF2-40B4-BE49-F238E27FC236}">
                <a16:creationId xmlns:a16="http://schemas.microsoft.com/office/drawing/2014/main" id="{4D242631-CE09-6EA8-6449-954A3F5BF5F3}"/>
              </a:ext>
            </a:extLst>
          </p:cNvPr>
          <p:cNvSpPr/>
          <p:nvPr/>
        </p:nvSpPr>
        <p:spPr>
          <a:xfrm>
            <a:off x="2410822" y="1975394"/>
            <a:ext cx="792592" cy="639948"/>
          </a:xfrm>
          <a:prstGeom prst="ellipse">
            <a:avLst/>
          </a:prstGeom>
          <a:solidFill>
            <a:srgbClr val="A5A5A5"/>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mn-lt"/>
                <a:ea typeface="+mn-ea"/>
                <a:cs typeface="+mn-cs"/>
              </a:rPr>
              <a:t>R 1:1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mn-lt"/>
                <a:ea typeface="+mn-ea"/>
                <a:cs typeface="+mn-cs"/>
              </a:rPr>
              <a:t>N=708</a:t>
            </a:r>
          </a:p>
        </p:txBody>
      </p:sp>
      <p:sp>
        <p:nvSpPr>
          <p:cNvPr id="11" name="Rectangle 10">
            <a:extLst>
              <a:ext uri="{FF2B5EF4-FFF2-40B4-BE49-F238E27FC236}">
                <a16:creationId xmlns:a16="http://schemas.microsoft.com/office/drawing/2014/main" id="{98E99787-947B-067B-1613-53C709EE5CF4}"/>
              </a:ext>
            </a:extLst>
          </p:cNvPr>
          <p:cNvSpPr/>
          <p:nvPr/>
        </p:nvSpPr>
        <p:spPr>
          <a:xfrm>
            <a:off x="2796295" y="922810"/>
            <a:ext cx="3812061" cy="795316"/>
          </a:xfrm>
          <a:prstGeom prst="rect">
            <a:avLst/>
          </a:prstGeom>
          <a:solidFill>
            <a:srgbClr val="993366"/>
          </a:solidFill>
          <a:ln>
            <a:solidFill>
              <a:srgbClr val="9933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t>Capivasertib</a:t>
            </a:r>
            <a:r>
              <a:rPr lang="en-US" sz="1200" dirty="0"/>
              <a:t> 400 mg po BID (4 days on, 3 days off)</a:t>
            </a:r>
          </a:p>
          <a:p>
            <a:pPr algn="ctr"/>
            <a:r>
              <a:rPr lang="en-US" sz="1200" dirty="0" err="1"/>
              <a:t>Fulvestrant</a:t>
            </a:r>
            <a:r>
              <a:rPr lang="en-US" sz="1200" dirty="0"/>
              <a:t> 500 mg IM (cycle 1: D1, 15; then Q4 </a:t>
            </a:r>
            <a:r>
              <a:rPr lang="en-US" sz="1200" dirty="0" err="1"/>
              <a:t>wks</a:t>
            </a:r>
            <a:r>
              <a:rPr lang="en-US" sz="1200" dirty="0"/>
              <a:t>)</a:t>
            </a:r>
          </a:p>
        </p:txBody>
      </p:sp>
      <p:sp>
        <p:nvSpPr>
          <p:cNvPr id="12" name="Rectangle 11">
            <a:extLst>
              <a:ext uri="{FF2B5EF4-FFF2-40B4-BE49-F238E27FC236}">
                <a16:creationId xmlns:a16="http://schemas.microsoft.com/office/drawing/2014/main" id="{1B7C94F4-7E20-6674-AC29-D8F7B846DC57}"/>
              </a:ext>
            </a:extLst>
          </p:cNvPr>
          <p:cNvSpPr/>
          <p:nvPr/>
        </p:nvSpPr>
        <p:spPr>
          <a:xfrm>
            <a:off x="2796295" y="2872610"/>
            <a:ext cx="3812061" cy="752042"/>
          </a:xfrm>
          <a:prstGeom prst="rect">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Placebo</a:t>
            </a:r>
          </a:p>
          <a:p>
            <a:pPr algn="ctr"/>
            <a:r>
              <a:rPr lang="en-US" sz="1200" dirty="0" err="1"/>
              <a:t>Fulvestrant</a:t>
            </a:r>
            <a:r>
              <a:rPr lang="en-US" sz="1200" dirty="0"/>
              <a:t> 500 mg IM (cycle 1: D1, 15; then Q4 </a:t>
            </a:r>
            <a:r>
              <a:rPr lang="en-US" sz="1200" dirty="0" err="1"/>
              <a:t>wks</a:t>
            </a:r>
            <a:r>
              <a:rPr lang="en-US" sz="1200" dirty="0"/>
              <a:t>)</a:t>
            </a:r>
          </a:p>
        </p:txBody>
      </p:sp>
      <p:sp>
        <p:nvSpPr>
          <p:cNvPr id="14" name="Rectangle 13">
            <a:extLst>
              <a:ext uri="{FF2B5EF4-FFF2-40B4-BE49-F238E27FC236}">
                <a16:creationId xmlns:a16="http://schemas.microsoft.com/office/drawing/2014/main" id="{1EC476FF-89A0-FBF7-0957-EC195DC22A7C}"/>
              </a:ext>
            </a:extLst>
          </p:cNvPr>
          <p:cNvSpPr/>
          <p:nvPr/>
        </p:nvSpPr>
        <p:spPr>
          <a:xfrm>
            <a:off x="3342116" y="1958057"/>
            <a:ext cx="2256567" cy="670028"/>
          </a:xfrm>
          <a:prstGeom prst="rect">
            <a:avLst/>
          </a:prstGeom>
          <a:solidFill>
            <a:schemeClr val="accent1"/>
          </a:solidFill>
          <a:ln w="12700" cap="flat" cmpd="sng" algn="ctr">
            <a:solidFill>
              <a:srgbClr val="4472C4">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mn-lt"/>
                <a:ea typeface="+mn-ea"/>
                <a:cs typeface="+mn-cs"/>
              </a:rPr>
              <a:t>Stratification Factors: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effectLst/>
                <a:uLnTx/>
                <a:uFillTx/>
                <a:latin typeface="+mn-lt"/>
                <a:ea typeface="+mn-ea"/>
                <a:cs typeface="+mn-cs"/>
              </a:rPr>
              <a:t>Liver metastases (yes/no)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effectLst/>
                <a:uLnTx/>
                <a:uFillTx/>
                <a:latin typeface="+mn-lt"/>
                <a:ea typeface="+mn-ea"/>
                <a:cs typeface="+mn-cs"/>
              </a:rPr>
              <a:t>Prior CDK 4/6i (yes/no)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effectLst/>
                <a:uLnTx/>
                <a:uFillTx/>
                <a:latin typeface="+mn-lt"/>
                <a:ea typeface="+mn-ea"/>
                <a:cs typeface="+mn-cs"/>
              </a:rPr>
              <a:t>Region</a:t>
            </a:r>
          </a:p>
        </p:txBody>
      </p:sp>
      <p:sp>
        <p:nvSpPr>
          <p:cNvPr id="15" name="Rectangle 14">
            <a:extLst>
              <a:ext uri="{FF2B5EF4-FFF2-40B4-BE49-F238E27FC236}">
                <a16:creationId xmlns:a16="http://schemas.microsoft.com/office/drawing/2014/main" id="{101A3883-DC85-BDC2-CB31-56AFB4519B02}"/>
              </a:ext>
            </a:extLst>
          </p:cNvPr>
          <p:cNvSpPr/>
          <p:nvPr/>
        </p:nvSpPr>
        <p:spPr>
          <a:xfrm>
            <a:off x="7016834" y="714940"/>
            <a:ext cx="1633119" cy="1358335"/>
          </a:xfrm>
          <a:prstGeom prst="rect">
            <a:avLst/>
          </a:prstGeom>
          <a:solidFill>
            <a:srgbClr val="E7E6E6"/>
          </a:solidFill>
          <a:ln w="12700" cap="flat" cmpd="sng" algn="ctr">
            <a:solidFill>
              <a:srgbClr val="4472C4">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n-lt"/>
                <a:ea typeface="+mn-ea"/>
                <a:cs typeface="+mn-cs"/>
              </a:rPr>
              <a:t>Dual Primary Endpoints: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PFS (overall population)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PFS (AKT pathway-altered tumors)</a:t>
            </a:r>
          </a:p>
        </p:txBody>
      </p:sp>
      <p:sp>
        <p:nvSpPr>
          <p:cNvPr id="16" name="Rectangle 15">
            <a:extLst>
              <a:ext uri="{FF2B5EF4-FFF2-40B4-BE49-F238E27FC236}">
                <a16:creationId xmlns:a16="http://schemas.microsoft.com/office/drawing/2014/main" id="{6B2F23D0-67E9-92F5-801F-E7D1D499C21F}"/>
              </a:ext>
            </a:extLst>
          </p:cNvPr>
          <p:cNvSpPr/>
          <p:nvPr/>
        </p:nvSpPr>
        <p:spPr>
          <a:xfrm>
            <a:off x="7016833" y="2118360"/>
            <a:ext cx="1633119" cy="2188072"/>
          </a:xfrm>
          <a:prstGeom prst="rect">
            <a:avLst/>
          </a:prstGeom>
          <a:solidFill>
            <a:srgbClr val="E7E6E6"/>
          </a:solidFill>
          <a:ln w="12700" cap="flat" cmpd="sng" algn="ctr">
            <a:solidFill>
              <a:srgbClr val="4472C4">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n-lt"/>
                <a:ea typeface="+mn-ea"/>
                <a:cs typeface="+mn-cs"/>
              </a:rPr>
              <a:t>Key Secondary Endpoints: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Overall survival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Overall population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AKT pathway-altered tumors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ORR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Overall population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AKT pathway-altered tumors</a:t>
            </a:r>
          </a:p>
        </p:txBody>
      </p:sp>
      <p:cxnSp>
        <p:nvCxnSpPr>
          <p:cNvPr id="8" name="Straight Arrow Connector 7">
            <a:extLst>
              <a:ext uri="{FF2B5EF4-FFF2-40B4-BE49-F238E27FC236}">
                <a16:creationId xmlns:a16="http://schemas.microsoft.com/office/drawing/2014/main" id="{C1B12569-2FB7-D03F-1AC5-9BDBBE2D0438}"/>
              </a:ext>
            </a:extLst>
          </p:cNvPr>
          <p:cNvCxnSpPr>
            <a:endCxn id="10" idx="2"/>
          </p:cNvCxnSpPr>
          <p:nvPr/>
        </p:nvCxnSpPr>
        <p:spPr bwMode="auto">
          <a:xfrm>
            <a:off x="2252898" y="2295368"/>
            <a:ext cx="157924"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 name="Connector: Elbow 16">
            <a:extLst>
              <a:ext uri="{FF2B5EF4-FFF2-40B4-BE49-F238E27FC236}">
                <a16:creationId xmlns:a16="http://schemas.microsoft.com/office/drawing/2014/main" id="{0642E751-1E04-D43B-BB9B-D6F7140A8F3A}"/>
              </a:ext>
            </a:extLst>
          </p:cNvPr>
          <p:cNvCxnSpPr>
            <a:cxnSpLocks/>
            <a:endCxn id="12" idx="1"/>
          </p:cNvCxnSpPr>
          <p:nvPr/>
        </p:nvCxnSpPr>
        <p:spPr bwMode="auto">
          <a:xfrm rot="16200000" flipH="1">
            <a:off x="2413090" y="2865426"/>
            <a:ext cx="638366" cy="128044"/>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A5DBF7E2-5A0C-589D-7BB0-CC32BFCBBC64}"/>
              </a:ext>
            </a:extLst>
          </p:cNvPr>
          <p:cNvCxnSpPr>
            <a:cxnSpLocks/>
          </p:cNvCxnSpPr>
          <p:nvPr/>
        </p:nvCxnSpPr>
        <p:spPr bwMode="auto">
          <a:xfrm rot="5400000" flipH="1" flipV="1">
            <a:off x="2404810" y="1591404"/>
            <a:ext cx="654926" cy="128044"/>
          </a:xfrm>
          <a:prstGeom prst="bentConnector2">
            <a:avLst/>
          </a:prstGeom>
          <a:solidFill>
            <a:schemeClr val="accent1"/>
          </a:solidFill>
          <a:ln w="19050" cap="flat" cmpd="sng" algn="ctr">
            <a:solidFill>
              <a:schemeClr val="tx1"/>
            </a:solidFill>
            <a:prstDash val="solid"/>
            <a:round/>
            <a:headEnd type="none" w="med" len="med"/>
            <a:tailEnd type="triangle"/>
          </a:ln>
          <a:effectLst/>
        </p:spPr>
      </p:cxnSp>
      <p:sp>
        <p:nvSpPr>
          <p:cNvPr id="4" name="TextBox 3">
            <a:extLst>
              <a:ext uri="{FF2B5EF4-FFF2-40B4-BE49-F238E27FC236}">
                <a16:creationId xmlns:a16="http://schemas.microsoft.com/office/drawing/2014/main" id="{63A38FB1-2A1D-476E-8F0C-F05609ACD7F4}"/>
              </a:ext>
            </a:extLst>
          </p:cNvPr>
          <p:cNvSpPr txBox="1"/>
          <p:nvPr/>
        </p:nvSpPr>
        <p:spPr>
          <a:xfrm>
            <a:off x="0" y="4098017"/>
            <a:ext cx="3813419" cy="215444"/>
          </a:xfrm>
          <a:prstGeom prst="rect">
            <a:avLst/>
          </a:prstGeom>
          <a:noFill/>
        </p:spPr>
        <p:txBody>
          <a:bodyPr wrap="square" rtlCol="0">
            <a:spAutoFit/>
          </a:bodyPr>
          <a:lstStyle/>
          <a:p>
            <a:r>
              <a:rPr lang="en-US" sz="800" dirty="0"/>
              <a:t>Turner NC, et al. Presented at SABCS 2022. Abstract GS3-04.</a:t>
            </a:r>
          </a:p>
        </p:txBody>
      </p:sp>
    </p:spTree>
    <p:extLst>
      <p:ext uri="{BB962C8B-B14F-4D97-AF65-F5344CB8AC3E}">
        <p14:creationId xmlns:p14="http://schemas.microsoft.com/office/powerpoint/2010/main" val="10142980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Phase III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CAPItello</a:t>
            </a:r>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trial: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Capivasertib</a:t>
            </a:r>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and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fulvestrant</a:t>
            </a:r>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with AI-resistant HR+/HER2- ABC</a:t>
            </a:r>
            <a:endParaRPr lang="en-US" dirty="0"/>
          </a:p>
        </p:txBody>
      </p:sp>
      <p:pic>
        <p:nvPicPr>
          <p:cNvPr id="7" name="Content Placeholder 6">
            <a:extLst>
              <a:ext uri="{FF2B5EF4-FFF2-40B4-BE49-F238E27FC236}">
                <a16:creationId xmlns:a16="http://schemas.microsoft.com/office/drawing/2014/main" id="{17C9787B-5737-1BB3-8891-A808A1C9623A}"/>
              </a:ext>
            </a:extLst>
          </p:cNvPr>
          <p:cNvPicPr>
            <a:picLocks noChangeAspect="1"/>
          </p:cNvPicPr>
          <p:nvPr/>
        </p:nvPicPr>
        <p:blipFill>
          <a:blip r:embed="rId3"/>
          <a:stretch>
            <a:fillRect/>
          </a:stretch>
        </p:blipFill>
        <p:spPr bwMode="auto">
          <a:xfrm>
            <a:off x="1301803" y="880497"/>
            <a:ext cx="6540393" cy="338726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59720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Phase III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CAPItello</a:t>
            </a:r>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trial: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Capivasertib</a:t>
            </a:r>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and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fulvestrant</a:t>
            </a:r>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with AI-resistant HR+/HER2- ABC</a:t>
            </a:r>
            <a:endParaRPr lang="en-US" dirty="0"/>
          </a:p>
        </p:txBody>
      </p:sp>
      <p:pic>
        <p:nvPicPr>
          <p:cNvPr id="2" name="Content Placeholder 8">
            <a:extLst>
              <a:ext uri="{FF2B5EF4-FFF2-40B4-BE49-F238E27FC236}">
                <a16:creationId xmlns:a16="http://schemas.microsoft.com/office/drawing/2014/main" id="{3EF4E426-B18F-CDD9-0FFC-05B163E819BB}"/>
              </a:ext>
            </a:extLst>
          </p:cNvPr>
          <p:cNvPicPr>
            <a:picLocks noChangeAspect="1"/>
          </p:cNvPicPr>
          <p:nvPr/>
        </p:nvPicPr>
        <p:blipFill>
          <a:blip r:embed="rId3"/>
          <a:stretch>
            <a:fillRect/>
          </a:stretch>
        </p:blipFill>
        <p:spPr bwMode="auto">
          <a:xfrm>
            <a:off x="1045602" y="826837"/>
            <a:ext cx="6857924" cy="34945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21436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Capivasertib</a:t>
            </a:r>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and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fulvestrant</a:t>
            </a:r>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with AI-resistant HR+/HER2- ABC:</a:t>
            </a:r>
            <a:b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br>
            <a:r>
              <a:rPr kumimoji="0" lang="en-US" sz="2000" b="0" i="1"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Subgroup analyses from the Phase 3 </a:t>
            </a:r>
            <a:r>
              <a:rPr kumimoji="0" lang="en-US" sz="2000" b="0" i="1"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CAPItello</a:t>
            </a:r>
            <a:r>
              <a:rPr kumimoji="0" lang="en-US" sz="2000" b="0" i="1"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trial</a:t>
            </a:r>
            <a:endParaRPr lang="en-US" i="1" dirty="0"/>
          </a:p>
        </p:txBody>
      </p:sp>
      <p:graphicFrame>
        <p:nvGraphicFramePr>
          <p:cNvPr id="2" name="Table 4">
            <a:extLst>
              <a:ext uri="{FF2B5EF4-FFF2-40B4-BE49-F238E27FC236}">
                <a16:creationId xmlns:a16="http://schemas.microsoft.com/office/drawing/2014/main" id="{3782109B-6683-BB3F-90A6-C6AF8CE055DB}"/>
              </a:ext>
            </a:extLst>
          </p:cNvPr>
          <p:cNvGraphicFramePr>
            <a:graphicFrameLocks noGrp="1"/>
          </p:cNvGraphicFramePr>
          <p:nvPr/>
        </p:nvGraphicFramePr>
        <p:xfrm>
          <a:off x="918375" y="946045"/>
          <a:ext cx="7307249" cy="3088153"/>
        </p:xfrm>
        <a:graphic>
          <a:graphicData uri="http://schemas.openxmlformats.org/drawingml/2006/table">
            <a:tbl>
              <a:tblPr firstRow="1" bandRow="1">
                <a:tableStyleId>{5C22544A-7EE6-4342-B048-85BDC9FD1C3A}</a:tableStyleId>
              </a:tblPr>
              <a:tblGrid>
                <a:gridCol w="1427260">
                  <a:extLst>
                    <a:ext uri="{9D8B030D-6E8A-4147-A177-3AD203B41FA5}">
                      <a16:colId xmlns:a16="http://schemas.microsoft.com/office/drawing/2014/main" val="2553369069"/>
                    </a:ext>
                  </a:extLst>
                </a:gridCol>
                <a:gridCol w="838616">
                  <a:extLst>
                    <a:ext uri="{9D8B030D-6E8A-4147-A177-3AD203B41FA5}">
                      <a16:colId xmlns:a16="http://schemas.microsoft.com/office/drawing/2014/main" val="4005322549"/>
                    </a:ext>
                  </a:extLst>
                </a:gridCol>
                <a:gridCol w="538769">
                  <a:extLst>
                    <a:ext uri="{9D8B030D-6E8A-4147-A177-3AD203B41FA5}">
                      <a16:colId xmlns:a16="http://schemas.microsoft.com/office/drawing/2014/main" val="732641159"/>
                    </a:ext>
                  </a:extLst>
                </a:gridCol>
                <a:gridCol w="1642559">
                  <a:extLst>
                    <a:ext uri="{9D8B030D-6E8A-4147-A177-3AD203B41FA5}">
                      <a16:colId xmlns:a16="http://schemas.microsoft.com/office/drawing/2014/main" val="408738102"/>
                    </a:ext>
                  </a:extLst>
                </a:gridCol>
                <a:gridCol w="1313363">
                  <a:extLst>
                    <a:ext uri="{9D8B030D-6E8A-4147-A177-3AD203B41FA5}">
                      <a16:colId xmlns:a16="http://schemas.microsoft.com/office/drawing/2014/main" val="2044478877"/>
                    </a:ext>
                  </a:extLst>
                </a:gridCol>
                <a:gridCol w="1546682">
                  <a:extLst>
                    <a:ext uri="{9D8B030D-6E8A-4147-A177-3AD203B41FA5}">
                      <a16:colId xmlns:a16="http://schemas.microsoft.com/office/drawing/2014/main" val="3703343113"/>
                    </a:ext>
                  </a:extLst>
                </a:gridCol>
              </a:tblGrid>
              <a:tr h="408504">
                <a:tc gridSpan="2">
                  <a:txBody>
                    <a:bodyPr/>
                    <a:lstStyle/>
                    <a:p>
                      <a:endParaRPr lang="en-US" sz="1200" b="1" dirty="0"/>
                    </a:p>
                  </a:txBody>
                  <a:tcPr/>
                </a:tc>
                <a:tc hMerge="1">
                  <a:txBody>
                    <a:bodyPr/>
                    <a:lstStyle/>
                    <a:p>
                      <a:endParaRPr lang="en-US" sz="1200" dirty="0"/>
                    </a:p>
                  </a:txBody>
                  <a:tcPr/>
                </a:tc>
                <a:tc>
                  <a:txBody>
                    <a:bodyPr/>
                    <a:lstStyle/>
                    <a:p>
                      <a:pPr algn="ctr"/>
                      <a:r>
                        <a:rPr lang="en-US" sz="1200" b="1" dirty="0">
                          <a:solidFill>
                            <a:schemeClr val="tx1"/>
                          </a:solidFill>
                        </a:rPr>
                        <a:t>N</a:t>
                      </a:r>
                    </a:p>
                  </a:txBody>
                  <a:tcPr/>
                </a:tc>
                <a:tc gridSpan="2">
                  <a:txBody>
                    <a:bodyPr/>
                    <a:lstStyle/>
                    <a:p>
                      <a:pPr algn="ctr"/>
                      <a:r>
                        <a:rPr lang="en-US" sz="1200" b="1" dirty="0">
                          <a:solidFill>
                            <a:schemeClr val="tx1"/>
                          </a:solidFill>
                        </a:rPr>
                        <a:t>Median PFS, months (95% CI)</a:t>
                      </a:r>
                    </a:p>
                  </a:txBody>
                  <a:tcPr/>
                </a:tc>
                <a:tc hMerge="1">
                  <a:txBody>
                    <a:bodyPr/>
                    <a:lstStyle/>
                    <a:p>
                      <a:endParaRPr lang="en-US" sz="1200" dirty="0"/>
                    </a:p>
                  </a:txBody>
                  <a:tcPr/>
                </a:tc>
                <a:tc>
                  <a:txBody>
                    <a:bodyPr/>
                    <a:lstStyle/>
                    <a:p>
                      <a:pPr algn="ctr"/>
                      <a:r>
                        <a:rPr lang="en-US" sz="1200" b="1" dirty="0">
                          <a:solidFill>
                            <a:schemeClr val="tx1"/>
                          </a:solidFill>
                        </a:rPr>
                        <a:t>HR (95% CI) (unadjusted)</a:t>
                      </a:r>
                    </a:p>
                  </a:txBody>
                  <a:tcPr/>
                </a:tc>
                <a:extLst>
                  <a:ext uri="{0D108BD9-81ED-4DB2-BD59-A6C34878D82A}">
                    <a16:rowId xmlns:a16="http://schemas.microsoft.com/office/drawing/2014/main" val="397330987"/>
                  </a:ext>
                </a:extLst>
              </a:tr>
              <a:tr h="408504">
                <a:tc gridSpan="3">
                  <a:txBody>
                    <a:bodyPr/>
                    <a:lstStyle/>
                    <a:p>
                      <a:endParaRPr lang="en-US" sz="1200" b="1" dirty="0"/>
                    </a:p>
                  </a:txBody>
                  <a:tcPr/>
                </a:tc>
                <a:tc hMerge="1">
                  <a:txBody>
                    <a:bodyPr/>
                    <a:lstStyle/>
                    <a:p>
                      <a:endParaRPr lang="en-US"/>
                    </a:p>
                  </a:txBody>
                  <a:tcPr/>
                </a:tc>
                <a:tc hMerge="1">
                  <a:txBody>
                    <a:bodyPr/>
                    <a:lstStyle/>
                    <a:p>
                      <a:endParaRPr lang="en-US" sz="1200" dirty="0"/>
                    </a:p>
                  </a:txBody>
                  <a:tcPr/>
                </a:tc>
                <a:tc>
                  <a:txBody>
                    <a:bodyPr/>
                    <a:lstStyle/>
                    <a:p>
                      <a:r>
                        <a:rPr lang="en-US" sz="1200" b="1" dirty="0" err="1"/>
                        <a:t>Capivasertib</a:t>
                      </a:r>
                      <a:r>
                        <a:rPr lang="en-US" sz="1200" b="1" dirty="0"/>
                        <a:t> + </a:t>
                      </a:r>
                      <a:r>
                        <a:rPr lang="en-US" sz="1200" b="1" dirty="0" err="1"/>
                        <a:t>Fulvestrant</a:t>
                      </a:r>
                      <a:endParaRPr lang="en-US" sz="1200" b="1" dirty="0"/>
                    </a:p>
                  </a:txBody>
                  <a:tcPr/>
                </a:tc>
                <a:tc>
                  <a:txBody>
                    <a:bodyPr/>
                    <a:lstStyle/>
                    <a:p>
                      <a:r>
                        <a:rPr lang="en-US" sz="1200" b="1" dirty="0"/>
                        <a:t>Placebo + </a:t>
                      </a:r>
                      <a:r>
                        <a:rPr lang="en-US" sz="1200" b="1" dirty="0" err="1"/>
                        <a:t>Fulvestrant</a:t>
                      </a:r>
                      <a:endParaRPr lang="en-US" sz="1200" b="1" dirty="0"/>
                    </a:p>
                  </a:txBody>
                  <a:tcPr/>
                </a:tc>
                <a:tc>
                  <a:txBody>
                    <a:bodyPr/>
                    <a:lstStyle/>
                    <a:p>
                      <a:endParaRPr lang="en-US" sz="1200" b="1" dirty="0"/>
                    </a:p>
                  </a:txBody>
                  <a:tcPr/>
                </a:tc>
                <a:extLst>
                  <a:ext uri="{0D108BD9-81ED-4DB2-BD59-A6C34878D82A}">
                    <a16:rowId xmlns:a16="http://schemas.microsoft.com/office/drawing/2014/main" val="3561559295"/>
                  </a:ext>
                </a:extLst>
              </a:tr>
              <a:tr h="373872">
                <a:tc>
                  <a:txBody>
                    <a:bodyPr/>
                    <a:lstStyle/>
                    <a:p>
                      <a:r>
                        <a:rPr lang="en-US" sz="1200" b="1" dirty="0"/>
                        <a:t>Prior CDK 4/6i</a:t>
                      </a:r>
                    </a:p>
                  </a:txBody>
                  <a:tcPr/>
                </a:tc>
                <a:tc>
                  <a:txBody>
                    <a:bodyPr/>
                    <a:lstStyle/>
                    <a:p>
                      <a:r>
                        <a:rPr lang="en-US" sz="1200" b="0"/>
                        <a:t>Yes</a:t>
                      </a:r>
                      <a:endParaRPr lang="en-US" sz="1200" b="0" dirty="0"/>
                    </a:p>
                  </a:txBody>
                  <a:tcPr/>
                </a:tc>
                <a:tc>
                  <a:txBody>
                    <a:bodyPr/>
                    <a:lstStyle/>
                    <a:p>
                      <a:r>
                        <a:rPr lang="en-US" sz="1200" b="0" dirty="0"/>
                        <a:t>496</a:t>
                      </a:r>
                    </a:p>
                  </a:txBody>
                  <a:tcPr/>
                </a:tc>
                <a:tc>
                  <a:txBody>
                    <a:bodyPr/>
                    <a:lstStyle/>
                    <a:p>
                      <a:r>
                        <a:rPr lang="en-US" sz="1200" b="0" dirty="0"/>
                        <a:t>5.5 (3.9-6.8)</a:t>
                      </a:r>
                    </a:p>
                  </a:txBody>
                  <a:tcPr/>
                </a:tc>
                <a:tc>
                  <a:txBody>
                    <a:bodyPr/>
                    <a:lstStyle/>
                    <a:p>
                      <a:r>
                        <a:rPr lang="en-US" sz="1200" b="0" dirty="0"/>
                        <a:t>2.6 (2.0-3.5)</a:t>
                      </a:r>
                    </a:p>
                  </a:txBody>
                  <a:tcPr/>
                </a:tc>
                <a:tc>
                  <a:txBody>
                    <a:bodyPr/>
                    <a:lstStyle/>
                    <a:p>
                      <a:r>
                        <a:rPr lang="en-US" sz="1200" b="0" dirty="0"/>
                        <a:t>0.62 (0.51-0.75)</a:t>
                      </a:r>
                    </a:p>
                  </a:txBody>
                  <a:tcPr/>
                </a:tc>
                <a:extLst>
                  <a:ext uri="{0D108BD9-81ED-4DB2-BD59-A6C34878D82A}">
                    <a16:rowId xmlns:a16="http://schemas.microsoft.com/office/drawing/2014/main" val="2805968336"/>
                  </a:ext>
                </a:extLst>
              </a:tr>
              <a:tr h="331342">
                <a:tc>
                  <a:txBody>
                    <a:bodyPr/>
                    <a:lstStyle/>
                    <a:p>
                      <a:endParaRPr lang="en-US" sz="1200" b="1" dirty="0"/>
                    </a:p>
                  </a:txBody>
                  <a:tcPr/>
                </a:tc>
                <a:tc>
                  <a:txBody>
                    <a:bodyPr/>
                    <a:lstStyle/>
                    <a:p>
                      <a:r>
                        <a:rPr lang="en-US" sz="1200" b="0" dirty="0"/>
                        <a:t>No</a:t>
                      </a:r>
                    </a:p>
                  </a:txBody>
                  <a:tcPr/>
                </a:tc>
                <a:tc>
                  <a:txBody>
                    <a:bodyPr/>
                    <a:lstStyle/>
                    <a:p>
                      <a:r>
                        <a:rPr lang="en-US" sz="1200" b="0" dirty="0"/>
                        <a:t>212</a:t>
                      </a:r>
                    </a:p>
                  </a:txBody>
                  <a:tcPr/>
                </a:tc>
                <a:tc>
                  <a:txBody>
                    <a:bodyPr/>
                    <a:lstStyle/>
                    <a:p>
                      <a:r>
                        <a:rPr lang="en-US" sz="1200" b="0" dirty="0"/>
                        <a:t>10.9 (7.4-13.0)</a:t>
                      </a:r>
                    </a:p>
                  </a:txBody>
                  <a:tcPr/>
                </a:tc>
                <a:tc>
                  <a:txBody>
                    <a:bodyPr/>
                    <a:lstStyle/>
                    <a:p>
                      <a:r>
                        <a:rPr lang="en-US" sz="1200" b="0" dirty="0"/>
                        <a:t>7.2 (4.8-7.9)</a:t>
                      </a:r>
                    </a:p>
                  </a:txBody>
                  <a:tcPr/>
                </a:tc>
                <a:tc>
                  <a:txBody>
                    <a:bodyPr/>
                    <a:lstStyle/>
                    <a:p>
                      <a:r>
                        <a:rPr lang="en-US" sz="1200" b="0" dirty="0"/>
                        <a:t>0.65 (0.47-0.91)</a:t>
                      </a:r>
                    </a:p>
                  </a:txBody>
                  <a:tcPr/>
                </a:tc>
                <a:extLst>
                  <a:ext uri="{0D108BD9-81ED-4DB2-BD59-A6C34878D82A}">
                    <a16:rowId xmlns:a16="http://schemas.microsoft.com/office/drawing/2014/main" val="3786078840"/>
                  </a:ext>
                </a:extLst>
              </a:tr>
              <a:tr h="397351">
                <a:tc>
                  <a:txBody>
                    <a:bodyPr/>
                    <a:lstStyle/>
                    <a:p>
                      <a:r>
                        <a:rPr lang="en-US" sz="1200" b="1" dirty="0"/>
                        <a:t>Prior CT for ABC</a:t>
                      </a:r>
                    </a:p>
                  </a:txBody>
                  <a:tcPr/>
                </a:tc>
                <a:tc>
                  <a:txBody>
                    <a:bodyPr/>
                    <a:lstStyle/>
                    <a:p>
                      <a:r>
                        <a:rPr lang="en-US" sz="1200" b="0"/>
                        <a:t>Yes</a:t>
                      </a:r>
                      <a:endParaRPr lang="en-US" sz="1200" b="0" dirty="0"/>
                    </a:p>
                  </a:txBody>
                  <a:tcPr/>
                </a:tc>
                <a:tc>
                  <a:txBody>
                    <a:bodyPr/>
                    <a:lstStyle/>
                    <a:p>
                      <a:r>
                        <a:rPr lang="en-US" sz="1200" b="0" dirty="0"/>
                        <a:t>129</a:t>
                      </a:r>
                    </a:p>
                  </a:txBody>
                  <a:tcPr/>
                </a:tc>
                <a:tc>
                  <a:txBody>
                    <a:bodyPr/>
                    <a:lstStyle/>
                    <a:p>
                      <a:r>
                        <a:rPr lang="en-US" sz="1200" b="0" dirty="0"/>
                        <a:t>3.8 (3.0-7.3)</a:t>
                      </a:r>
                    </a:p>
                  </a:txBody>
                  <a:tcPr/>
                </a:tc>
                <a:tc>
                  <a:txBody>
                    <a:bodyPr/>
                    <a:lstStyle/>
                    <a:p>
                      <a:r>
                        <a:rPr lang="en-US" sz="1200" b="0" dirty="0"/>
                        <a:t>2.1 (1.9-3.6)</a:t>
                      </a:r>
                    </a:p>
                  </a:txBody>
                  <a:tcPr/>
                </a:tc>
                <a:tc>
                  <a:txBody>
                    <a:bodyPr/>
                    <a:lstStyle/>
                    <a:p>
                      <a:r>
                        <a:rPr lang="en-US" sz="1200" b="0" dirty="0"/>
                        <a:t>0.61 (0.41-0.91)</a:t>
                      </a:r>
                    </a:p>
                  </a:txBody>
                  <a:tcPr/>
                </a:tc>
                <a:extLst>
                  <a:ext uri="{0D108BD9-81ED-4DB2-BD59-A6C34878D82A}">
                    <a16:rowId xmlns:a16="http://schemas.microsoft.com/office/drawing/2014/main" val="2762846135"/>
                  </a:ext>
                </a:extLst>
              </a:tr>
              <a:tr h="331342">
                <a:tc>
                  <a:txBody>
                    <a:bodyPr/>
                    <a:lstStyle/>
                    <a:p>
                      <a:endParaRPr lang="en-US" sz="1200" b="1" dirty="0"/>
                    </a:p>
                  </a:txBody>
                  <a:tcPr/>
                </a:tc>
                <a:tc>
                  <a:txBody>
                    <a:bodyPr/>
                    <a:lstStyle/>
                    <a:p>
                      <a:r>
                        <a:rPr lang="en-US" sz="1200" b="0"/>
                        <a:t>No</a:t>
                      </a:r>
                      <a:endParaRPr lang="en-US" sz="1200" b="0" dirty="0"/>
                    </a:p>
                  </a:txBody>
                  <a:tcPr/>
                </a:tc>
                <a:tc>
                  <a:txBody>
                    <a:bodyPr/>
                    <a:lstStyle/>
                    <a:p>
                      <a:r>
                        <a:rPr lang="en-US" sz="1200" b="0" dirty="0"/>
                        <a:t>579</a:t>
                      </a:r>
                    </a:p>
                  </a:txBody>
                  <a:tcPr/>
                </a:tc>
                <a:tc>
                  <a:txBody>
                    <a:bodyPr/>
                    <a:lstStyle/>
                    <a:p>
                      <a:r>
                        <a:rPr lang="en-US" sz="1200" b="0" dirty="0"/>
                        <a:t>7.3 (5.6-8.2)</a:t>
                      </a:r>
                    </a:p>
                  </a:txBody>
                  <a:tcPr/>
                </a:tc>
                <a:tc>
                  <a:txBody>
                    <a:bodyPr/>
                    <a:lstStyle/>
                    <a:p>
                      <a:r>
                        <a:rPr lang="en-US" sz="1200" b="0" dirty="0"/>
                        <a:t>3.7 (3.4-5.1)</a:t>
                      </a:r>
                    </a:p>
                  </a:txBody>
                  <a:tcPr/>
                </a:tc>
                <a:tc>
                  <a:txBody>
                    <a:bodyPr/>
                    <a:lstStyle/>
                    <a:p>
                      <a:r>
                        <a:rPr lang="en-US" sz="1200" b="0" dirty="0"/>
                        <a:t>0.65 (0.54-0.78)</a:t>
                      </a:r>
                    </a:p>
                  </a:txBody>
                  <a:tcPr/>
                </a:tc>
                <a:extLst>
                  <a:ext uri="{0D108BD9-81ED-4DB2-BD59-A6C34878D82A}">
                    <a16:rowId xmlns:a16="http://schemas.microsoft.com/office/drawing/2014/main" val="1654856345"/>
                  </a:ext>
                </a:extLst>
              </a:tr>
              <a:tr h="408504">
                <a:tc>
                  <a:txBody>
                    <a:bodyPr/>
                    <a:lstStyle/>
                    <a:p>
                      <a:r>
                        <a:rPr lang="en-US" sz="1200" b="1" dirty="0"/>
                        <a:t>Liver metastases</a:t>
                      </a:r>
                    </a:p>
                  </a:txBody>
                  <a:tcPr/>
                </a:tc>
                <a:tc>
                  <a:txBody>
                    <a:bodyPr/>
                    <a:lstStyle/>
                    <a:p>
                      <a:r>
                        <a:rPr lang="en-US" sz="1200" b="0" dirty="0"/>
                        <a:t>Yes</a:t>
                      </a:r>
                    </a:p>
                  </a:txBody>
                  <a:tcPr/>
                </a:tc>
                <a:tc>
                  <a:txBody>
                    <a:bodyPr/>
                    <a:lstStyle/>
                    <a:p>
                      <a:r>
                        <a:rPr lang="en-US" sz="1200" b="0" dirty="0"/>
                        <a:t>306</a:t>
                      </a:r>
                    </a:p>
                  </a:txBody>
                  <a:tcPr/>
                </a:tc>
                <a:tc>
                  <a:txBody>
                    <a:bodyPr/>
                    <a:lstStyle/>
                    <a:p>
                      <a:r>
                        <a:rPr lang="en-US" sz="1200" b="0" dirty="0"/>
                        <a:t>3.8 (3.5-5.5)</a:t>
                      </a:r>
                    </a:p>
                  </a:txBody>
                  <a:tcPr/>
                </a:tc>
                <a:tc>
                  <a:txBody>
                    <a:bodyPr/>
                    <a:lstStyle/>
                    <a:p>
                      <a:r>
                        <a:rPr lang="en-US" sz="1200" b="0" dirty="0"/>
                        <a:t>1.9 (1.8-1.9)</a:t>
                      </a:r>
                    </a:p>
                  </a:txBody>
                  <a:tcPr/>
                </a:tc>
                <a:tc>
                  <a:txBody>
                    <a:bodyPr/>
                    <a:lstStyle/>
                    <a:p>
                      <a:r>
                        <a:rPr lang="en-US" sz="1200" b="0" dirty="0"/>
                        <a:t>0.61 (0.48-0.78)</a:t>
                      </a:r>
                    </a:p>
                  </a:txBody>
                  <a:tcPr/>
                </a:tc>
                <a:extLst>
                  <a:ext uri="{0D108BD9-81ED-4DB2-BD59-A6C34878D82A}">
                    <a16:rowId xmlns:a16="http://schemas.microsoft.com/office/drawing/2014/main" val="1789509938"/>
                  </a:ext>
                </a:extLst>
              </a:tr>
              <a:tr h="331342">
                <a:tc>
                  <a:txBody>
                    <a:bodyPr/>
                    <a:lstStyle/>
                    <a:p>
                      <a:endParaRPr lang="en-US" sz="1200" b="1" dirty="0"/>
                    </a:p>
                  </a:txBody>
                  <a:tcPr/>
                </a:tc>
                <a:tc>
                  <a:txBody>
                    <a:bodyPr/>
                    <a:lstStyle/>
                    <a:p>
                      <a:r>
                        <a:rPr lang="en-US" sz="1200" b="0" dirty="0"/>
                        <a:t>No</a:t>
                      </a:r>
                    </a:p>
                  </a:txBody>
                  <a:tcPr/>
                </a:tc>
                <a:tc>
                  <a:txBody>
                    <a:bodyPr/>
                    <a:lstStyle/>
                    <a:p>
                      <a:r>
                        <a:rPr lang="en-US" sz="1200" b="0" dirty="0"/>
                        <a:t>402</a:t>
                      </a:r>
                    </a:p>
                  </a:txBody>
                  <a:tcPr/>
                </a:tc>
                <a:tc>
                  <a:txBody>
                    <a:bodyPr/>
                    <a:lstStyle/>
                    <a:p>
                      <a:r>
                        <a:rPr lang="en-US" sz="1200" b="0" dirty="0"/>
                        <a:t>9.2 (7.4-11.1)</a:t>
                      </a:r>
                    </a:p>
                  </a:txBody>
                  <a:tcPr/>
                </a:tc>
                <a:tc>
                  <a:txBody>
                    <a:bodyPr/>
                    <a:lstStyle/>
                    <a:p>
                      <a:r>
                        <a:rPr lang="en-US" sz="1200" b="0" dirty="0"/>
                        <a:t>5.5 (3.9-5.8)</a:t>
                      </a:r>
                    </a:p>
                  </a:txBody>
                  <a:tcPr/>
                </a:tc>
                <a:tc>
                  <a:txBody>
                    <a:bodyPr/>
                    <a:lstStyle/>
                    <a:p>
                      <a:r>
                        <a:rPr lang="en-US" sz="1200" b="0" dirty="0"/>
                        <a:t>0.62 (0.49-0.79)</a:t>
                      </a:r>
                    </a:p>
                  </a:txBody>
                  <a:tcPr/>
                </a:tc>
                <a:extLst>
                  <a:ext uri="{0D108BD9-81ED-4DB2-BD59-A6C34878D82A}">
                    <a16:rowId xmlns:a16="http://schemas.microsoft.com/office/drawing/2014/main" val="1794770096"/>
                  </a:ext>
                </a:extLst>
              </a:tr>
            </a:tbl>
          </a:graphicData>
        </a:graphic>
      </p:graphicFrame>
      <p:sp>
        <p:nvSpPr>
          <p:cNvPr id="5" name="TextBox 4">
            <a:extLst>
              <a:ext uri="{FF2B5EF4-FFF2-40B4-BE49-F238E27FC236}">
                <a16:creationId xmlns:a16="http://schemas.microsoft.com/office/drawing/2014/main" id="{CF4E6CB8-F11C-3053-61E7-48D7A8414B65}"/>
              </a:ext>
            </a:extLst>
          </p:cNvPr>
          <p:cNvSpPr txBox="1"/>
          <p:nvPr/>
        </p:nvSpPr>
        <p:spPr>
          <a:xfrm>
            <a:off x="5897880" y="4125172"/>
            <a:ext cx="3977640" cy="246221"/>
          </a:xfrm>
          <a:prstGeom prst="rect">
            <a:avLst/>
          </a:prstGeom>
          <a:noFill/>
        </p:spPr>
        <p:txBody>
          <a:bodyPr wrap="square" rtlCol="0">
            <a:spAutoFit/>
          </a:bodyPr>
          <a:lstStyle/>
          <a:p>
            <a:r>
              <a:rPr lang="en-US" sz="800" dirty="0" err="1"/>
              <a:t>Buono</a:t>
            </a:r>
            <a:r>
              <a:rPr lang="en-US" sz="800" dirty="0"/>
              <a:t> G, et al. Presented at ESMO Breast 2023. Abstract 1870</a:t>
            </a:r>
            <a:r>
              <a:rPr lang="en-US" sz="1000" dirty="0"/>
              <a:t>.</a:t>
            </a:r>
          </a:p>
        </p:txBody>
      </p:sp>
    </p:spTree>
    <p:extLst>
      <p:ext uri="{BB962C8B-B14F-4D97-AF65-F5344CB8AC3E}">
        <p14:creationId xmlns:p14="http://schemas.microsoft.com/office/powerpoint/2010/main" val="1341775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Overall safety summary </a:t>
            </a:r>
          </a:p>
        </p:txBody>
      </p:sp>
      <p:pic>
        <p:nvPicPr>
          <p:cNvPr id="5" name="Content Placeholder 4">
            <a:extLst>
              <a:ext uri="{FF2B5EF4-FFF2-40B4-BE49-F238E27FC236}">
                <a16:creationId xmlns:a16="http://schemas.microsoft.com/office/drawing/2014/main" id="{7C140B3A-947E-464A-9891-B7196137B9E0}"/>
              </a:ext>
            </a:extLst>
          </p:cNvPr>
          <p:cNvPicPr>
            <a:picLocks noGrp="1" noChangeAspect="1"/>
          </p:cNvPicPr>
          <p:nvPr>
            <p:ph sz="half" idx="1"/>
          </p:nvPr>
        </p:nvPicPr>
        <p:blipFill>
          <a:blip r:embed="rId3"/>
          <a:stretch>
            <a:fillRect/>
          </a:stretch>
        </p:blipFill>
        <p:spPr>
          <a:xfrm>
            <a:off x="464476" y="798271"/>
            <a:ext cx="7435515" cy="3477126"/>
          </a:xfrm>
          <a:prstGeom prst="rect">
            <a:avLst/>
          </a:prstGeom>
        </p:spPr>
      </p:pic>
      <p:sp>
        <p:nvSpPr>
          <p:cNvPr id="2" name="Rectangle 1">
            <a:extLst>
              <a:ext uri="{FF2B5EF4-FFF2-40B4-BE49-F238E27FC236}">
                <a16:creationId xmlns:a16="http://schemas.microsoft.com/office/drawing/2014/main" id="{5A39192C-85BC-EC4A-9CA0-4D4D2606C3EA}"/>
              </a:ext>
            </a:extLst>
          </p:cNvPr>
          <p:cNvSpPr/>
          <p:nvPr/>
        </p:nvSpPr>
        <p:spPr bwMode="auto">
          <a:xfrm>
            <a:off x="7655442" y="798271"/>
            <a:ext cx="244549" cy="1692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Rectangle 2">
            <a:extLst>
              <a:ext uri="{FF2B5EF4-FFF2-40B4-BE49-F238E27FC236}">
                <a16:creationId xmlns:a16="http://schemas.microsoft.com/office/drawing/2014/main" id="{60B5F1BD-8ACE-5A4A-B3B4-32CB5087C93E}"/>
              </a:ext>
            </a:extLst>
          </p:cNvPr>
          <p:cNvSpPr/>
          <p:nvPr/>
        </p:nvSpPr>
        <p:spPr bwMode="auto">
          <a:xfrm>
            <a:off x="0" y="670560"/>
            <a:ext cx="7796462" cy="4389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6896595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idx="4294967295"/>
          </p:nvPr>
        </p:nvSpPr>
        <p:spPr>
          <a:xfrm>
            <a:off x="0" y="131763"/>
            <a:ext cx="9144000" cy="1006475"/>
          </a:xfrm>
          <a:prstGeom prst="rect">
            <a:avLst/>
          </a:prstGeom>
        </p:spPr>
        <p:txBody>
          <a:bodyPr/>
          <a:lstStyle/>
          <a:p>
            <a: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t>Phase III </a:t>
            </a:r>
            <a:r>
              <a:rPr kumimoji="0" lang="en-US" sz="2000" b="1" i="0" u="none" strike="noStrike" kern="1200" cap="none" spc="0" normalizeH="0" baseline="0" noProof="0" dirty="0" err="1">
                <a:ln>
                  <a:noFill/>
                </a:ln>
                <a:solidFill>
                  <a:srgbClr val="002E51"/>
                </a:solidFill>
                <a:effectLst/>
                <a:uLnTx/>
                <a:uFillTx/>
                <a:latin typeface="Calibri Light" panose="020F0302020204030204"/>
                <a:ea typeface="+mj-ea"/>
                <a:cs typeface="+mj-cs"/>
              </a:rPr>
              <a:t>CAPItello</a:t>
            </a:r>
            <a: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t> trial: </a:t>
            </a:r>
            <a:r>
              <a:rPr kumimoji="0" lang="en-US" sz="2000" b="1" i="0" u="none" strike="noStrike" kern="1200" cap="none" spc="0" normalizeH="0" baseline="0" noProof="0" dirty="0" err="1">
                <a:ln>
                  <a:noFill/>
                </a:ln>
                <a:solidFill>
                  <a:srgbClr val="002E51"/>
                </a:solidFill>
                <a:effectLst/>
                <a:uLnTx/>
                <a:uFillTx/>
                <a:latin typeface="Calibri Light" panose="020F0302020204030204"/>
                <a:ea typeface="+mj-ea"/>
                <a:cs typeface="+mj-cs"/>
              </a:rPr>
              <a:t>Capivasertib</a:t>
            </a:r>
            <a: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t> and </a:t>
            </a:r>
            <a:r>
              <a:rPr kumimoji="0" lang="en-US" sz="2000" b="1" i="0" u="none" strike="noStrike" kern="1200" cap="none" spc="0" normalizeH="0" baseline="0" noProof="0" dirty="0" err="1">
                <a:ln>
                  <a:noFill/>
                </a:ln>
                <a:solidFill>
                  <a:srgbClr val="002E51"/>
                </a:solidFill>
                <a:effectLst/>
                <a:uLnTx/>
                <a:uFillTx/>
                <a:latin typeface="Calibri Light" panose="020F0302020204030204"/>
                <a:ea typeface="+mj-ea"/>
                <a:cs typeface="+mj-cs"/>
              </a:rPr>
              <a:t>fulvestrant</a:t>
            </a:r>
            <a: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t> with AI-resistant HR+/HER2- ABC</a:t>
            </a:r>
            <a:b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br>
            <a:r>
              <a:rPr kumimoji="0" lang="en-US" sz="2000" b="1" i="1" u="none" strike="noStrike" kern="1200" cap="none" spc="0" normalizeH="0" baseline="0" noProof="0" dirty="0">
                <a:ln>
                  <a:noFill/>
                </a:ln>
                <a:solidFill>
                  <a:srgbClr val="002E51"/>
                </a:solidFill>
                <a:effectLst/>
                <a:uLnTx/>
                <a:uFillTx/>
                <a:latin typeface="Calibri Light" panose="020F0302020204030204"/>
                <a:ea typeface="+mj-ea"/>
                <a:cs typeface="+mj-cs"/>
              </a:rPr>
              <a:t>Characterization and management of common adverse events</a:t>
            </a:r>
            <a:endParaRPr lang="en-US" b="1" dirty="0">
              <a:solidFill>
                <a:srgbClr val="002E51"/>
              </a:solidFill>
            </a:endParaRPr>
          </a:p>
        </p:txBody>
      </p:sp>
      <p:sp>
        <p:nvSpPr>
          <p:cNvPr id="6" name="TextBox 5">
            <a:extLst>
              <a:ext uri="{FF2B5EF4-FFF2-40B4-BE49-F238E27FC236}">
                <a16:creationId xmlns:a16="http://schemas.microsoft.com/office/drawing/2014/main" id="{816D46D3-CDA9-D50E-70D4-A60817B8F41A}"/>
              </a:ext>
            </a:extLst>
          </p:cNvPr>
          <p:cNvSpPr txBox="1"/>
          <p:nvPr/>
        </p:nvSpPr>
        <p:spPr>
          <a:xfrm>
            <a:off x="1132326" y="3878176"/>
            <a:ext cx="7422738" cy="276999"/>
          </a:xfrm>
          <a:prstGeom prst="rect">
            <a:avLst/>
          </a:prstGeom>
          <a:noFill/>
        </p:spPr>
        <p:txBody>
          <a:bodyPr wrap="square" rtlCol="0">
            <a:spAutoFit/>
          </a:bodyPr>
          <a:lstStyle/>
          <a:p>
            <a:r>
              <a:rPr lang="en-US" sz="1200" b="1" i="1" dirty="0"/>
              <a:t>Frequency of hyperglycemia was higher among those with history of diabetes and BMI ≥30 </a:t>
            </a:r>
          </a:p>
        </p:txBody>
      </p:sp>
      <p:pic>
        <p:nvPicPr>
          <p:cNvPr id="14" name="Content Placeholder 13">
            <a:extLst>
              <a:ext uri="{FF2B5EF4-FFF2-40B4-BE49-F238E27FC236}">
                <a16:creationId xmlns:a16="http://schemas.microsoft.com/office/drawing/2014/main" id="{5308BE9D-A4C7-9ACE-8D41-50556886D060}"/>
              </a:ext>
            </a:extLst>
          </p:cNvPr>
          <p:cNvPicPr>
            <a:picLocks noGrp="1" noChangeAspect="1"/>
          </p:cNvPicPr>
          <p:nvPr>
            <p:ph idx="1"/>
          </p:nvPr>
        </p:nvPicPr>
        <p:blipFill>
          <a:blip r:embed="rId3"/>
          <a:stretch>
            <a:fillRect/>
          </a:stretch>
        </p:blipFill>
        <p:spPr>
          <a:xfrm>
            <a:off x="685800" y="859876"/>
            <a:ext cx="7772400" cy="2964960"/>
          </a:xfrm>
        </p:spPr>
      </p:pic>
      <p:sp>
        <p:nvSpPr>
          <p:cNvPr id="2" name="TextBox 1">
            <a:extLst>
              <a:ext uri="{FF2B5EF4-FFF2-40B4-BE49-F238E27FC236}">
                <a16:creationId xmlns:a16="http://schemas.microsoft.com/office/drawing/2014/main" id="{F7177C8E-204B-DDD5-8C1B-311F3710D6C5}"/>
              </a:ext>
            </a:extLst>
          </p:cNvPr>
          <p:cNvSpPr txBox="1"/>
          <p:nvPr/>
        </p:nvSpPr>
        <p:spPr>
          <a:xfrm>
            <a:off x="5585460" y="4146451"/>
            <a:ext cx="5333999" cy="246221"/>
          </a:xfrm>
          <a:prstGeom prst="rect">
            <a:avLst/>
          </a:prstGeom>
          <a:noFill/>
        </p:spPr>
        <p:txBody>
          <a:bodyPr wrap="square" rtlCol="0">
            <a:spAutoFit/>
          </a:bodyPr>
          <a:lstStyle/>
          <a:p>
            <a:r>
              <a:rPr lang="en-US" sz="800" dirty="0" err="1"/>
              <a:t>Rugo</a:t>
            </a:r>
            <a:r>
              <a:rPr lang="en-US" sz="800" dirty="0"/>
              <a:t> HS, et al. Presented at ASCO Annual Meeting 2023. Abstract 1067</a:t>
            </a:r>
            <a:r>
              <a:rPr lang="en-US" sz="1000" dirty="0"/>
              <a:t>.</a:t>
            </a:r>
          </a:p>
        </p:txBody>
      </p:sp>
    </p:spTree>
    <p:extLst>
      <p:ext uri="{BB962C8B-B14F-4D97-AF65-F5344CB8AC3E}">
        <p14:creationId xmlns:p14="http://schemas.microsoft.com/office/powerpoint/2010/main" val="6056977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idx="4294967295"/>
          </p:nvPr>
        </p:nvSpPr>
        <p:spPr>
          <a:xfrm>
            <a:off x="0" y="131763"/>
            <a:ext cx="9144000" cy="1006475"/>
          </a:xfrm>
          <a:prstGeom prst="rect">
            <a:avLst/>
          </a:prstGeom>
        </p:spPr>
        <p:txBody>
          <a:bodyPr/>
          <a:lstStyle/>
          <a:p>
            <a: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t>Phase III </a:t>
            </a:r>
            <a:r>
              <a:rPr kumimoji="0" lang="en-US" sz="2000" b="1" i="0" u="none" strike="noStrike" kern="1200" cap="none" spc="0" normalizeH="0" baseline="0" noProof="0" dirty="0" err="1">
                <a:ln>
                  <a:noFill/>
                </a:ln>
                <a:solidFill>
                  <a:srgbClr val="002E51"/>
                </a:solidFill>
                <a:effectLst/>
                <a:uLnTx/>
                <a:uFillTx/>
                <a:latin typeface="Calibri Light" panose="020F0302020204030204"/>
                <a:ea typeface="+mj-ea"/>
                <a:cs typeface="+mj-cs"/>
              </a:rPr>
              <a:t>CAPItello</a:t>
            </a:r>
            <a: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t> trial: </a:t>
            </a:r>
            <a:r>
              <a:rPr kumimoji="0" lang="en-US" sz="2000" b="1" i="0" u="none" strike="noStrike" kern="1200" cap="none" spc="0" normalizeH="0" baseline="0" noProof="0" dirty="0" err="1">
                <a:ln>
                  <a:noFill/>
                </a:ln>
                <a:solidFill>
                  <a:srgbClr val="002E51"/>
                </a:solidFill>
                <a:effectLst/>
                <a:uLnTx/>
                <a:uFillTx/>
                <a:latin typeface="Calibri Light" panose="020F0302020204030204"/>
                <a:ea typeface="+mj-ea"/>
                <a:cs typeface="+mj-cs"/>
              </a:rPr>
              <a:t>Capivasertib</a:t>
            </a:r>
            <a: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t> and </a:t>
            </a:r>
            <a:r>
              <a:rPr kumimoji="0" lang="en-US" sz="2000" b="1" i="0" u="none" strike="noStrike" kern="1200" cap="none" spc="0" normalizeH="0" baseline="0" noProof="0" dirty="0" err="1">
                <a:ln>
                  <a:noFill/>
                </a:ln>
                <a:solidFill>
                  <a:srgbClr val="002E51"/>
                </a:solidFill>
                <a:effectLst/>
                <a:uLnTx/>
                <a:uFillTx/>
                <a:latin typeface="Calibri Light" panose="020F0302020204030204"/>
                <a:ea typeface="+mj-ea"/>
                <a:cs typeface="+mj-cs"/>
              </a:rPr>
              <a:t>fulvestrant</a:t>
            </a:r>
            <a: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t> with AI-resistant HR+/HER2- ABC</a:t>
            </a:r>
            <a:br>
              <a:rPr kumimoji="0" lang="en-US" sz="2000" b="1" i="0" u="none" strike="noStrike" kern="1200" cap="none" spc="0" normalizeH="0" baseline="0" noProof="0" dirty="0">
                <a:ln>
                  <a:noFill/>
                </a:ln>
                <a:solidFill>
                  <a:srgbClr val="002E51"/>
                </a:solidFill>
                <a:effectLst/>
                <a:uLnTx/>
                <a:uFillTx/>
                <a:latin typeface="Calibri Light" panose="020F0302020204030204"/>
                <a:ea typeface="+mj-ea"/>
                <a:cs typeface="+mj-cs"/>
              </a:rPr>
            </a:br>
            <a:r>
              <a:rPr kumimoji="0" lang="en-US" sz="2000" b="1" i="1" u="none" strike="noStrike" kern="1200" cap="none" spc="0" normalizeH="0" baseline="0" noProof="0" dirty="0">
                <a:ln>
                  <a:noFill/>
                </a:ln>
                <a:solidFill>
                  <a:srgbClr val="002E51"/>
                </a:solidFill>
                <a:effectLst/>
                <a:uLnTx/>
                <a:uFillTx/>
                <a:latin typeface="Calibri Light" panose="020F0302020204030204"/>
                <a:ea typeface="+mj-ea"/>
                <a:cs typeface="+mj-cs"/>
              </a:rPr>
              <a:t>Characterization and management of common adverse events</a:t>
            </a:r>
            <a:endParaRPr lang="en-US" dirty="0">
              <a:solidFill>
                <a:srgbClr val="002E51"/>
              </a:solidFill>
            </a:endParaRPr>
          </a:p>
        </p:txBody>
      </p:sp>
      <p:pic>
        <p:nvPicPr>
          <p:cNvPr id="16" name="Content Placeholder 15">
            <a:extLst>
              <a:ext uri="{FF2B5EF4-FFF2-40B4-BE49-F238E27FC236}">
                <a16:creationId xmlns:a16="http://schemas.microsoft.com/office/drawing/2014/main" id="{A695AFED-ABB1-3DB0-143B-3B557FD835CE}"/>
              </a:ext>
            </a:extLst>
          </p:cNvPr>
          <p:cNvPicPr>
            <a:picLocks noGrp="1" noChangeAspect="1"/>
          </p:cNvPicPr>
          <p:nvPr>
            <p:ph idx="1"/>
          </p:nvPr>
        </p:nvPicPr>
        <p:blipFill>
          <a:blip r:embed="rId3"/>
          <a:stretch>
            <a:fillRect/>
          </a:stretch>
        </p:blipFill>
        <p:spPr>
          <a:xfrm>
            <a:off x="1285104" y="1000124"/>
            <a:ext cx="6573792" cy="3148013"/>
          </a:xfrm>
        </p:spPr>
      </p:pic>
    </p:spTree>
    <p:extLst>
      <p:ext uri="{BB962C8B-B14F-4D97-AF65-F5344CB8AC3E}">
        <p14:creationId xmlns:p14="http://schemas.microsoft.com/office/powerpoint/2010/main" val="332976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406400" y="1064302"/>
            <a:ext cx="8442960" cy="3103096"/>
          </a:xfrm>
        </p:spPr>
        <p:txBody>
          <a:bodyPr/>
          <a:lstStyle/>
          <a:p>
            <a:pPr algn="l"/>
            <a:r>
              <a:rPr lang="en-US" sz="1800" b="1" dirty="0"/>
              <a:t>Conclusions</a:t>
            </a:r>
          </a:p>
          <a:p>
            <a:pPr marL="342900" indent="-342900" algn="l">
              <a:buFont typeface="Arial" panose="020B0604020202020204" pitchFamily="34" charset="0"/>
              <a:buChar char="•"/>
            </a:pPr>
            <a:r>
              <a:rPr lang="en-US" sz="1400" dirty="0" err="1"/>
              <a:t>Capivasertib</a:t>
            </a:r>
            <a:r>
              <a:rPr lang="en-US" sz="1400" dirty="0"/>
              <a:t> plus </a:t>
            </a:r>
            <a:r>
              <a:rPr lang="en-US" sz="1400" dirty="0" err="1"/>
              <a:t>fulvestrant</a:t>
            </a:r>
            <a:r>
              <a:rPr lang="en-US" sz="1400" dirty="0"/>
              <a:t> produced a statistically significant benefit in PFS in the overall and AKT pathway-altered populations vs placebo plus </a:t>
            </a:r>
            <a:r>
              <a:rPr lang="en-US" sz="1400" dirty="0" err="1"/>
              <a:t>fulvestrant</a:t>
            </a:r>
            <a:endParaRPr lang="en-US" sz="1400" dirty="0"/>
          </a:p>
          <a:p>
            <a:pPr marL="342900" indent="-342900" algn="l">
              <a:buFont typeface="Arial" panose="020B0604020202020204" pitchFamily="34" charset="0"/>
              <a:buChar char="•"/>
            </a:pPr>
            <a:r>
              <a:rPr lang="en-US" sz="1400" dirty="0"/>
              <a:t>Benefit was consistent across subgroups, including those previously treated with a CDK 4/6 inhibitor and those with liver metastases, subgroups with poor prognosis on </a:t>
            </a:r>
            <a:r>
              <a:rPr lang="en-US" sz="1400" dirty="0" err="1"/>
              <a:t>fulvestrant</a:t>
            </a:r>
            <a:r>
              <a:rPr lang="en-US" sz="1400" dirty="0"/>
              <a:t> alone</a:t>
            </a:r>
          </a:p>
          <a:p>
            <a:pPr marL="342900" indent="-342900" algn="l">
              <a:buFont typeface="Arial" panose="020B0604020202020204" pitchFamily="34" charset="0"/>
              <a:buChar char="•"/>
            </a:pPr>
            <a:r>
              <a:rPr lang="en-US" sz="1400" dirty="0"/>
              <a:t>OS follow-up is ongoing</a:t>
            </a:r>
          </a:p>
          <a:p>
            <a:pPr marL="342900" indent="-342900" algn="l">
              <a:buFont typeface="Arial" panose="020B0604020202020204" pitchFamily="34" charset="0"/>
              <a:buChar char="•"/>
            </a:pPr>
            <a:r>
              <a:rPr lang="en-US" sz="1400" dirty="0"/>
              <a:t>Most common AEs were diarrhea, rash and hyperglycemia; mostly grade 1/2 with relatively low treatment-related discontinuation rates</a:t>
            </a:r>
          </a:p>
          <a:p>
            <a:pPr marL="342900" indent="-342900" algn="l">
              <a:buFont typeface="Arial" panose="020B0604020202020204" pitchFamily="34" charset="0"/>
              <a:buChar char="•"/>
            </a:pPr>
            <a:r>
              <a:rPr lang="en-US" sz="1400" dirty="0"/>
              <a:t>Emphasizes importance of developing strategies to effectively manage and reduce toxicities</a:t>
            </a:r>
          </a:p>
          <a:p>
            <a:pPr marL="342900" indent="-342900" algn="l">
              <a:buFont typeface="Arial" panose="020B0604020202020204" pitchFamily="34" charset="0"/>
              <a:buChar char="•"/>
            </a:pPr>
            <a:r>
              <a:rPr lang="en-US" sz="1400" dirty="0"/>
              <a:t>These data demonstrate efficacy of </a:t>
            </a:r>
            <a:r>
              <a:rPr lang="en-US" sz="1400" dirty="0" err="1"/>
              <a:t>capivasertib</a:t>
            </a:r>
            <a:r>
              <a:rPr lang="en-US" sz="1400" dirty="0"/>
              <a:t> plus </a:t>
            </a:r>
            <a:r>
              <a:rPr lang="en-US" sz="1400" dirty="0" err="1"/>
              <a:t>fulvestrant</a:t>
            </a:r>
            <a:r>
              <a:rPr lang="en-US" sz="1400" dirty="0"/>
              <a:t> in HR+/HER2-negative ABC previously progressed on ET, and may be future therapeutic option for these patients</a:t>
            </a:r>
          </a:p>
          <a:p>
            <a:endParaRPr lang="en-US" dirty="0"/>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3200" dirty="0"/>
              <a:t>CAPItello-291</a:t>
            </a:r>
          </a:p>
        </p:txBody>
      </p:sp>
    </p:spTree>
    <p:extLst>
      <p:ext uri="{BB962C8B-B14F-4D97-AF65-F5344CB8AC3E}">
        <p14:creationId xmlns:p14="http://schemas.microsoft.com/office/powerpoint/2010/main" val="16598501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0" y="903522"/>
            <a:ext cx="5109485" cy="3467941"/>
          </a:xfrm>
        </p:spPr>
        <p:txBody>
          <a:bodyPr/>
          <a:lstStyle/>
          <a:p>
            <a:pPr marL="285750" indent="-285750" algn="l">
              <a:buFont typeface="Arial" panose="020B0604020202020204" pitchFamily="34" charset="0"/>
              <a:buChar char="•"/>
            </a:pPr>
            <a:r>
              <a:rPr lang="en-US" sz="1400" dirty="0"/>
              <a:t>Majority of HR+/HER2- metastatic breast cancers develop endocrine resistance over time</a:t>
            </a:r>
          </a:p>
          <a:p>
            <a:pPr marL="285750" indent="-285750" algn="l">
              <a:buFont typeface="Arial" panose="020B0604020202020204" pitchFamily="34" charset="0"/>
              <a:buChar char="•"/>
            </a:pPr>
            <a:r>
              <a:rPr lang="en-US" sz="1400" dirty="0"/>
              <a:t>In ET-resistant setting, sequential single-agent chemotherapy is associated with low response rate and increased toxicities</a:t>
            </a:r>
            <a:r>
              <a:rPr lang="en-US" sz="1400" baseline="30000" dirty="0"/>
              <a:t>11</a:t>
            </a:r>
          </a:p>
          <a:p>
            <a:pPr marL="285750" indent="-285750" algn="l">
              <a:buFont typeface="Arial" panose="020B0604020202020204" pitchFamily="34" charset="0"/>
              <a:buChar char="•"/>
            </a:pPr>
            <a:r>
              <a:rPr lang="en-US" sz="1400" dirty="0"/>
              <a:t>Trop-2 is a transmembrane calcium signal transducer highly expressed in multiple breast cancer subtypes, associated with tumor progression and poor prognosis</a:t>
            </a:r>
            <a:r>
              <a:rPr lang="en-US" sz="1400" baseline="30000" dirty="0"/>
              <a:t>12</a:t>
            </a:r>
            <a:r>
              <a:rPr lang="en-US" sz="1400" dirty="0"/>
              <a:t> </a:t>
            </a:r>
          </a:p>
          <a:p>
            <a:pPr marL="285750" indent="-285750" algn="l">
              <a:buFont typeface="Arial" panose="020B0604020202020204" pitchFamily="34" charset="0"/>
              <a:buChar char="•"/>
            </a:pPr>
            <a:r>
              <a:rPr lang="en-US" sz="1400" dirty="0"/>
              <a:t>Sacituzumab </a:t>
            </a:r>
            <a:r>
              <a:rPr lang="en-US" sz="1400" dirty="0" err="1"/>
              <a:t>govitecan</a:t>
            </a:r>
            <a:r>
              <a:rPr lang="en-US" sz="1400" dirty="0"/>
              <a:t> (SG) is a Trop-2-directed ADC that selectively delivers SN-38, an active metabolite of irinotecan</a:t>
            </a:r>
          </a:p>
          <a:p>
            <a:pPr marL="285750" indent="-285750" algn="l">
              <a:buFont typeface="Arial" panose="020B0604020202020204" pitchFamily="34" charset="0"/>
              <a:buChar char="•"/>
            </a:pPr>
            <a:r>
              <a:rPr lang="en-US" sz="1400" dirty="0"/>
              <a:t>In TROPiCS-02, SG vs TPC demonstrated improvement in PFS and OS in pretreated, endocrine-resistant, HR+/HER2- ABC</a:t>
            </a:r>
            <a:r>
              <a:rPr lang="en-US" sz="1400" baseline="30000" dirty="0"/>
              <a:t>13</a:t>
            </a:r>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3200" dirty="0"/>
              <a:t>TROPiCS-02</a:t>
            </a:r>
          </a:p>
        </p:txBody>
      </p:sp>
      <p:pic>
        <p:nvPicPr>
          <p:cNvPr id="2" name="Picture 1">
            <a:extLst>
              <a:ext uri="{FF2B5EF4-FFF2-40B4-BE49-F238E27FC236}">
                <a16:creationId xmlns:a16="http://schemas.microsoft.com/office/drawing/2014/main" id="{A28BD5EA-C4B9-E633-D0C2-7B33A3527201}"/>
              </a:ext>
            </a:extLst>
          </p:cNvPr>
          <p:cNvPicPr>
            <a:picLocks noChangeAspect="1"/>
          </p:cNvPicPr>
          <p:nvPr/>
        </p:nvPicPr>
        <p:blipFill>
          <a:blip r:embed="rId3"/>
          <a:stretch>
            <a:fillRect/>
          </a:stretch>
        </p:blipFill>
        <p:spPr>
          <a:xfrm>
            <a:off x="5339852" y="1054818"/>
            <a:ext cx="3472180" cy="2671207"/>
          </a:xfrm>
          <a:prstGeom prst="rect">
            <a:avLst/>
          </a:prstGeom>
        </p:spPr>
      </p:pic>
      <p:sp>
        <p:nvSpPr>
          <p:cNvPr id="6" name="TextBox 5">
            <a:extLst>
              <a:ext uri="{FF2B5EF4-FFF2-40B4-BE49-F238E27FC236}">
                <a16:creationId xmlns:a16="http://schemas.microsoft.com/office/drawing/2014/main" id="{FC787101-7E75-14E2-87DB-11319F27F45E}"/>
              </a:ext>
            </a:extLst>
          </p:cNvPr>
          <p:cNvSpPr txBox="1"/>
          <p:nvPr/>
        </p:nvSpPr>
        <p:spPr>
          <a:xfrm>
            <a:off x="6114553" y="3786688"/>
            <a:ext cx="3886200" cy="584775"/>
          </a:xfrm>
          <a:prstGeom prst="rect">
            <a:avLst/>
          </a:prstGeom>
          <a:noFill/>
        </p:spPr>
        <p:txBody>
          <a:bodyPr wrap="square" rtlCol="0">
            <a:spAutoFit/>
          </a:bodyPr>
          <a:lstStyle/>
          <a:p>
            <a:r>
              <a:rPr lang="en-US" sz="800" dirty="0"/>
              <a:t>11. </a:t>
            </a:r>
            <a:r>
              <a:rPr lang="en-US" sz="800" dirty="0" err="1"/>
              <a:t>Mestres</a:t>
            </a:r>
            <a:r>
              <a:rPr lang="en-US" sz="800" dirty="0"/>
              <a:t> JA, et al. </a:t>
            </a:r>
            <a:r>
              <a:rPr lang="en-US" sz="800" i="1" dirty="0"/>
              <a:t>Clin </a:t>
            </a:r>
            <a:r>
              <a:rPr lang="en-US" sz="800" i="1" dirty="0" err="1"/>
              <a:t>Transl</a:t>
            </a:r>
            <a:r>
              <a:rPr lang="en-US" sz="800" i="1" dirty="0"/>
              <a:t> Oncol. </a:t>
            </a:r>
            <a:r>
              <a:rPr lang="en-US" sz="800" dirty="0"/>
              <a:t>2017;19(2):149-161.</a:t>
            </a:r>
          </a:p>
          <a:p>
            <a:r>
              <a:rPr lang="en-US" sz="800" dirty="0"/>
              <a:t>12. Jeon Y, et al. </a:t>
            </a:r>
            <a:r>
              <a:rPr lang="en-US" sz="800" i="1" dirty="0"/>
              <a:t>BMC Cancer. </a:t>
            </a:r>
            <a:r>
              <a:rPr lang="en-US" sz="800" dirty="0"/>
              <a:t>2022;22(1):1014.</a:t>
            </a:r>
          </a:p>
          <a:p>
            <a:r>
              <a:rPr lang="en-US" sz="800" dirty="0"/>
              <a:t>13. </a:t>
            </a:r>
            <a:r>
              <a:rPr lang="en-US" sz="800" dirty="0" err="1"/>
              <a:t>Rugo</a:t>
            </a:r>
            <a:r>
              <a:rPr lang="en-US" sz="800" dirty="0"/>
              <a:t> HS, et al. </a:t>
            </a:r>
            <a:r>
              <a:rPr lang="en-US" sz="800" i="1" dirty="0"/>
              <a:t>Lancet. </a:t>
            </a:r>
            <a:r>
              <a:rPr lang="en-US" sz="800" dirty="0"/>
              <a:t>2023;402(10411):1423-1433. </a:t>
            </a:r>
          </a:p>
          <a:p>
            <a:r>
              <a:rPr lang="en-US" sz="800" dirty="0" err="1"/>
              <a:t>Rugo</a:t>
            </a:r>
            <a:r>
              <a:rPr lang="en-US" sz="800" dirty="0"/>
              <a:t> H, et al. </a:t>
            </a:r>
            <a:r>
              <a:rPr lang="en-US" sz="800" i="1" dirty="0"/>
              <a:t>Future </a:t>
            </a:r>
            <a:r>
              <a:rPr lang="en-US" sz="800" i="1" dirty="0" err="1"/>
              <a:t>Oncol</a:t>
            </a:r>
            <a:r>
              <a:rPr lang="en-US" sz="800" i="1" dirty="0"/>
              <a:t>. </a:t>
            </a:r>
            <a:r>
              <a:rPr lang="en-US" sz="800" dirty="0"/>
              <a:t>2020;16:705-715.</a:t>
            </a:r>
          </a:p>
        </p:txBody>
      </p:sp>
    </p:spTree>
    <p:extLst>
      <p:ext uri="{BB962C8B-B14F-4D97-AF65-F5344CB8AC3E}">
        <p14:creationId xmlns:p14="http://schemas.microsoft.com/office/powerpoint/2010/main" val="12772565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Phase III TROPiCS-02 trial: Sacituzumab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govitecan</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TPC in HR+/HER2- metastatic breast cancer</a:t>
            </a:r>
            <a:endParaRPr lang="en-US" sz="2000" dirty="0">
              <a:solidFill>
                <a:srgbClr val="002E51"/>
              </a:solidFill>
              <a:cs typeface="Calibri Light" panose="020F0302020204030204" pitchFamily="34" charset="0"/>
            </a:endParaRPr>
          </a:p>
        </p:txBody>
      </p:sp>
      <p:sp>
        <p:nvSpPr>
          <p:cNvPr id="10" name="Oval 9">
            <a:extLst>
              <a:ext uri="{FF2B5EF4-FFF2-40B4-BE49-F238E27FC236}">
                <a16:creationId xmlns:a16="http://schemas.microsoft.com/office/drawing/2014/main" id="{4D242631-CE09-6EA8-6449-954A3F5BF5F3}"/>
              </a:ext>
            </a:extLst>
          </p:cNvPr>
          <p:cNvSpPr/>
          <p:nvPr/>
        </p:nvSpPr>
        <p:spPr>
          <a:xfrm>
            <a:off x="2410822" y="1982888"/>
            <a:ext cx="792592" cy="632453"/>
          </a:xfrm>
          <a:prstGeom prst="ellipse">
            <a:avLst/>
          </a:prstGeom>
          <a:solidFill>
            <a:srgbClr val="A5A5A5"/>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mn-lt"/>
                <a:ea typeface="+mn-ea"/>
                <a:cs typeface="+mn-cs"/>
              </a:rPr>
              <a:t>R 1:1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mn-lt"/>
                <a:ea typeface="+mn-ea"/>
                <a:cs typeface="+mn-cs"/>
              </a:rPr>
              <a:t>N=543</a:t>
            </a:r>
          </a:p>
        </p:txBody>
      </p:sp>
      <p:sp>
        <p:nvSpPr>
          <p:cNvPr id="14" name="Rectangle 13">
            <a:extLst>
              <a:ext uri="{FF2B5EF4-FFF2-40B4-BE49-F238E27FC236}">
                <a16:creationId xmlns:a16="http://schemas.microsoft.com/office/drawing/2014/main" id="{1EC476FF-89A0-FBF7-0957-EC195DC22A7C}"/>
              </a:ext>
            </a:extLst>
          </p:cNvPr>
          <p:cNvSpPr/>
          <p:nvPr/>
        </p:nvSpPr>
        <p:spPr>
          <a:xfrm>
            <a:off x="3121459" y="1946170"/>
            <a:ext cx="2960861" cy="670028"/>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latin typeface="+mn-lt"/>
                <a:ea typeface="+mn-ea"/>
                <a:cs typeface="+mn-cs"/>
              </a:rPr>
              <a:t>Stratification Factors: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effectLst/>
                <a:uLnTx/>
                <a:uFillTx/>
                <a:latin typeface="+mn-lt"/>
                <a:ea typeface="+mn-ea"/>
                <a:cs typeface="+mn-cs"/>
              </a:rPr>
              <a:t>Visceral metastases (yes/no)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effectLst/>
                <a:uLnTx/>
                <a:uFillTx/>
                <a:latin typeface="+mn-lt"/>
                <a:ea typeface="+mn-ea"/>
                <a:cs typeface="+mn-cs"/>
              </a:rPr>
              <a:t>ET in metastatic setting ≥6 months (yes/no)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effectLst/>
                <a:uLnTx/>
                <a:uFillTx/>
                <a:latin typeface="+mn-lt"/>
                <a:ea typeface="+mn-ea"/>
                <a:cs typeface="+mn-cs"/>
              </a:rPr>
              <a:t>Prior lines of CT (2 vs 3/4)</a:t>
            </a:r>
          </a:p>
        </p:txBody>
      </p:sp>
      <p:sp>
        <p:nvSpPr>
          <p:cNvPr id="16" name="Rectangle 15">
            <a:extLst>
              <a:ext uri="{FF2B5EF4-FFF2-40B4-BE49-F238E27FC236}">
                <a16:creationId xmlns:a16="http://schemas.microsoft.com/office/drawing/2014/main" id="{6B2F23D0-67E9-92F5-801F-E7D1D499C21F}"/>
              </a:ext>
            </a:extLst>
          </p:cNvPr>
          <p:cNvSpPr/>
          <p:nvPr/>
        </p:nvSpPr>
        <p:spPr>
          <a:xfrm>
            <a:off x="7413064" y="1397015"/>
            <a:ext cx="1633119" cy="2158584"/>
          </a:xfrm>
          <a:prstGeom prst="rect">
            <a:avLst/>
          </a:prstGeom>
          <a:solidFill>
            <a:schemeClr val="bg1"/>
          </a:solidFill>
          <a:ln w="12700" cap="flat" cmpd="sng" algn="ctr">
            <a:solidFill>
              <a:srgbClr val="4472C4">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n-lt"/>
                <a:ea typeface="+mn-ea"/>
                <a:cs typeface="+mn-cs"/>
              </a:rPr>
              <a:t>Endpoints: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solidFill>
                <a:effectLst/>
                <a:uLnTx/>
                <a:uFillTx/>
                <a:latin typeface="+mn-lt"/>
                <a:ea typeface="+mn-ea"/>
                <a:cs typeface="+mn-cs"/>
              </a:rPr>
              <a:t>Pri</a:t>
            </a:r>
            <a:r>
              <a:rPr lang="en-US" sz="1200" b="1" kern="0" dirty="0" err="1">
                <a:solidFill>
                  <a:prstClr val="black"/>
                </a:solidFill>
                <a:latin typeface="+mn-lt"/>
                <a:ea typeface="+mn-ea"/>
                <a:cs typeface="+mn-cs"/>
              </a:rPr>
              <a:t>mary</a:t>
            </a:r>
            <a:endParaRPr kumimoji="0" lang="en-US" sz="1200" b="1" i="0" u="none" strike="noStrike" kern="0" cap="none" spc="0" normalizeH="0" baseline="0" noProof="0" dirty="0">
              <a:ln>
                <a:noFill/>
              </a:ln>
              <a:solidFill>
                <a:prstClr val="black"/>
              </a:solidFill>
              <a:effectLst/>
              <a:uLnTx/>
              <a:uFillTx/>
              <a:latin typeface="+mn-lt"/>
              <a:ea typeface="+mn-ea"/>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PFS by BICR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n-lt"/>
                <a:ea typeface="+mn-ea"/>
                <a:cs typeface="+mn-cs"/>
              </a:rPr>
              <a:t>Secondary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OS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latin typeface="+mn-lt"/>
                <a:ea typeface="+mn-ea"/>
                <a:cs typeface="+mn-cs"/>
              </a:rPr>
              <a:t>ORR, DOR, CBR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PRO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latin typeface="+mn-lt"/>
                <a:ea typeface="+mn-ea"/>
                <a:cs typeface="+mn-cs"/>
              </a:rPr>
              <a:t>Safety</a:t>
            </a:r>
            <a:endParaRPr kumimoji="0" lang="en-US" sz="1200" b="0" i="0" u="none" strike="noStrike" kern="0" cap="none" spc="0" normalizeH="0" baseline="0" noProof="0" dirty="0">
              <a:ln>
                <a:noFill/>
              </a:ln>
              <a:solidFill>
                <a:prstClr val="black"/>
              </a:solidFill>
              <a:effectLst/>
              <a:uLnTx/>
              <a:uFillTx/>
              <a:latin typeface="+mn-lt"/>
              <a:ea typeface="+mn-ea"/>
              <a:cs typeface="+mn-cs"/>
            </a:endParaRPr>
          </a:p>
        </p:txBody>
      </p:sp>
      <p:cxnSp>
        <p:nvCxnSpPr>
          <p:cNvPr id="8" name="Straight Arrow Connector 7">
            <a:extLst>
              <a:ext uri="{FF2B5EF4-FFF2-40B4-BE49-F238E27FC236}">
                <a16:creationId xmlns:a16="http://schemas.microsoft.com/office/drawing/2014/main" id="{C1B12569-2FB7-D03F-1AC5-9BDBBE2D0438}"/>
              </a:ext>
            </a:extLst>
          </p:cNvPr>
          <p:cNvCxnSpPr>
            <a:cxnSpLocks/>
            <a:endCxn id="10" idx="2"/>
          </p:cNvCxnSpPr>
          <p:nvPr/>
        </p:nvCxnSpPr>
        <p:spPr bwMode="auto">
          <a:xfrm>
            <a:off x="2252898" y="2295368"/>
            <a:ext cx="157924" cy="374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 name="Connector: Elbow 16">
            <a:extLst>
              <a:ext uri="{FF2B5EF4-FFF2-40B4-BE49-F238E27FC236}">
                <a16:creationId xmlns:a16="http://schemas.microsoft.com/office/drawing/2014/main" id="{0642E751-1E04-D43B-BB9B-D6F7140A8F3A}"/>
              </a:ext>
            </a:extLst>
          </p:cNvPr>
          <p:cNvCxnSpPr>
            <a:cxnSpLocks/>
          </p:cNvCxnSpPr>
          <p:nvPr/>
        </p:nvCxnSpPr>
        <p:spPr bwMode="auto">
          <a:xfrm rot="16200000" flipH="1">
            <a:off x="2413090" y="2865426"/>
            <a:ext cx="638366" cy="128044"/>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A5DBF7E2-5A0C-589D-7BB0-CC32BFCBBC64}"/>
              </a:ext>
            </a:extLst>
          </p:cNvPr>
          <p:cNvCxnSpPr>
            <a:cxnSpLocks/>
          </p:cNvCxnSpPr>
          <p:nvPr/>
        </p:nvCxnSpPr>
        <p:spPr bwMode="auto">
          <a:xfrm rot="5400000" flipH="1" flipV="1">
            <a:off x="2404810" y="1591404"/>
            <a:ext cx="654926" cy="128044"/>
          </a:xfrm>
          <a:prstGeom prst="bentConnector2">
            <a:avLst/>
          </a:prstGeom>
          <a:solidFill>
            <a:schemeClr val="accent1"/>
          </a:solidFill>
          <a:ln w="19050" cap="flat" cmpd="sng" algn="ctr">
            <a:solidFill>
              <a:schemeClr val="tx1"/>
            </a:solidFill>
            <a:prstDash val="solid"/>
            <a:round/>
            <a:headEnd type="none" w="med" len="med"/>
            <a:tailEnd type="triangle"/>
          </a:ln>
          <a:effectLst/>
        </p:spPr>
      </p:cxnSp>
      <p:sp>
        <p:nvSpPr>
          <p:cNvPr id="4" name="Rectangle: Rounded Corners 3">
            <a:extLst>
              <a:ext uri="{FF2B5EF4-FFF2-40B4-BE49-F238E27FC236}">
                <a16:creationId xmlns:a16="http://schemas.microsoft.com/office/drawing/2014/main" id="{D0407E7F-B0EF-D79A-C20E-6503407A1D12}"/>
              </a:ext>
            </a:extLst>
          </p:cNvPr>
          <p:cNvSpPr/>
          <p:nvPr/>
        </p:nvSpPr>
        <p:spPr bwMode="auto">
          <a:xfrm>
            <a:off x="95416" y="1327963"/>
            <a:ext cx="2176705" cy="2296689"/>
          </a:xfrm>
          <a:prstGeom prst="roundRect">
            <a:avLst/>
          </a:prstGeom>
          <a:solidFill>
            <a:srgbClr val="00376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Metastatic or locally recurrent inoperable HR+/HER2- breast cancer that progressed after: </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pitchFamily="-72" charset="0"/>
                <a:ea typeface="ＭＳ Ｐゴシック" pitchFamily="-72" charset="-128"/>
                <a:cs typeface="ＭＳ Ｐゴシック" pitchFamily="-72" charset="-128"/>
              </a:rPr>
              <a:t>At least 1 line ET, </a:t>
            </a:r>
            <a:r>
              <a:rPr lang="en-US" sz="1200" dirty="0" err="1">
                <a:solidFill>
                  <a:schemeClr val="bg1"/>
                </a:solidFill>
                <a:latin typeface="Arial" pitchFamily="-72" charset="0"/>
                <a:ea typeface="ＭＳ Ｐゴシック" pitchFamily="-72" charset="-128"/>
                <a:cs typeface="ＭＳ Ｐゴシック" pitchFamily="-72" charset="-128"/>
              </a:rPr>
              <a:t>taxane</a:t>
            </a:r>
            <a:r>
              <a:rPr lang="en-US" sz="1200" dirty="0">
                <a:solidFill>
                  <a:schemeClr val="bg1"/>
                </a:solidFill>
                <a:latin typeface="Arial" pitchFamily="-72" charset="0"/>
                <a:ea typeface="ＭＳ Ｐゴシック" pitchFamily="-72" charset="-128"/>
                <a:cs typeface="ＭＳ Ｐゴシック" pitchFamily="-72" charset="-128"/>
              </a:rPr>
              <a:t>, and CDK 4/6i in any setting</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At least 2, but not more than 4 line</a:t>
            </a:r>
            <a:r>
              <a:rPr lang="en-US" sz="1200" dirty="0">
                <a:solidFill>
                  <a:schemeClr val="bg1"/>
                </a:solidFill>
                <a:latin typeface="Arial" pitchFamily="-72" charset="0"/>
                <a:ea typeface="ＭＳ Ｐゴシック" pitchFamily="-72" charset="-128"/>
                <a:cs typeface="ＭＳ Ｐゴシック" pitchFamily="-72" charset="-128"/>
              </a:rPr>
              <a:t>s of CT in ABC setting</a:t>
            </a:r>
          </a:p>
        </p:txBody>
      </p:sp>
      <p:sp>
        <p:nvSpPr>
          <p:cNvPr id="5" name="Rectangle: Rounded Corners 4">
            <a:extLst>
              <a:ext uri="{FF2B5EF4-FFF2-40B4-BE49-F238E27FC236}">
                <a16:creationId xmlns:a16="http://schemas.microsoft.com/office/drawing/2014/main" id="{AF46DF2E-EB7A-DF38-FA7B-316111B205C2}"/>
              </a:ext>
            </a:extLst>
          </p:cNvPr>
          <p:cNvSpPr/>
          <p:nvPr/>
        </p:nvSpPr>
        <p:spPr bwMode="auto">
          <a:xfrm>
            <a:off x="2807119" y="907740"/>
            <a:ext cx="2965528" cy="878278"/>
          </a:xfrm>
          <a:prstGeom prst="round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Sacituzumab </a:t>
            </a:r>
            <a:r>
              <a:rPr kumimoji="0" lang="en-US" sz="1200" b="0" i="0" u="none" strike="noStrike" cap="none" normalizeH="0" baseline="0" dirty="0" err="1">
                <a:ln>
                  <a:noFill/>
                </a:ln>
                <a:solidFill>
                  <a:schemeClr val="bg1"/>
                </a:solidFill>
                <a:effectLst/>
                <a:latin typeface="Arial" pitchFamily="-72" charset="0"/>
                <a:ea typeface="ＭＳ Ｐゴシック" pitchFamily="-72" charset="-128"/>
                <a:cs typeface="ＭＳ Ｐゴシック" pitchFamily="-72" charset="-128"/>
              </a:rPr>
              <a:t>govitecan</a:t>
            </a:r>
            <a:endParaRPr kumimoji="0" lang="en-US" sz="12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72" charset="0"/>
                <a:ea typeface="ＭＳ Ｐゴシック" pitchFamily="-72" charset="-128"/>
                <a:cs typeface="ＭＳ Ｐゴシック" pitchFamily="-72" charset="-128"/>
              </a:rPr>
              <a:t>10 mg/kg IV</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D1 and D8 every 21 days</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72" charset="0"/>
                <a:ea typeface="ＭＳ Ｐゴシック" pitchFamily="-72" charset="-128"/>
                <a:cs typeface="ＭＳ Ｐゴシック" pitchFamily="-72" charset="-128"/>
              </a:rPr>
              <a:t>N=272</a:t>
            </a:r>
            <a:endParaRPr kumimoji="0" lang="en-US" sz="12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6" name="Rectangle: Rounded Corners 5">
            <a:extLst>
              <a:ext uri="{FF2B5EF4-FFF2-40B4-BE49-F238E27FC236}">
                <a16:creationId xmlns:a16="http://schemas.microsoft.com/office/drawing/2014/main" id="{3239D8B8-9804-5A46-53C4-529AB40D04BA}"/>
              </a:ext>
            </a:extLst>
          </p:cNvPr>
          <p:cNvSpPr/>
          <p:nvPr/>
        </p:nvSpPr>
        <p:spPr bwMode="auto">
          <a:xfrm>
            <a:off x="2807118" y="2746374"/>
            <a:ext cx="2965529" cy="878278"/>
          </a:xfrm>
          <a:prstGeom prst="roundRect">
            <a:avLst/>
          </a:prstGeom>
          <a:solidFill>
            <a:schemeClr val="bg2">
              <a:lumMod val="40000"/>
              <a:lumOff val="60000"/>
            </a:schemeClr>
          </a:solidFill>
          <a:ln w="9525" cap="flat" cmpd="sng" algn="ctr">
            <a:solidFill>
              <a:schemeClr val="bg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effectLst/>
                <a:latin typeface="Arial" pitchFamily="-72" charset="0"/>
                <a:ea typeface="ＭＳ Ｐゴシック" pitchFamily="-72" charset="-128"/>
                <a:cs typeface="ＭＳ Ｐゴシック" pitchFamily="-72" charset="-128"/>
              </a:rPr>
              <a:t>Treatment of physician’s choice: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effectLst/>
                <a:latin typeface="Arial" pitchFamily="-72" charset="0"/>
                <a:ea typeface="ＭＳ Ｐゴシック" pitchFamily="-72" charset="-128"/>
                <a:cs typeface="ＭＳ Ｐゴシック" pitchFamily="-72" charset="-128"/>
              </a:rPr>
              <a:t>Capecitabine, vinorelbine, gemcitabine, </a:t>
            </a:r>
            <a:r>
              <a:rPr kumimoji="0" lang="en-US" sz="1200" b="0" i="0" u="none" strike="noStrike" cap="none" normalizeH="0" baseline="0" dirty="0" err="1">
                <a:ln>
                  <a:noFill/>
                </a:ln>
                <a:effectLst/>
                <a:latin typeface="Arial" pitchFamily="-72" charset="0"/>
                <a:ea typeface="ＭＳ Ｐゴシック" pitchFamily="-72" charset="-128"/>
                <a:cs typeface="ＭＳ Ｐゴシック" pitchFamily="-72" charset="-128"/>
              </a:rPr>
              <a:t>eribulin</a:t>
            </a:r>
            <a:endParaRPr kumimoji="0" lang="en-US" sz="1200" b="0" i="0" u="none" strike="noStrike" cap="none" normalizeH="0" baseline="0" dirty="0">
              <a:ln>
                <a:noFill/>
              </a:ln>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effectLst/>
                <a:latin typeface="Arial" pitchFamily="-72" charset="0"/>
                <a:ea typeface="ＭＳ Ｐゴシック" pitchFamily="-72" charset="-128"/>
                <a:cs typeface="ＭＳ Ｐゴシック" pitchFamily="-72" charset="-128"/>
              </a:rPr>
              <a:t>N=271</a:t>
            </a:r>
          </a:p>
        </p:txBody>
      </p:sp>
      <p:sp>
        <p:nvSpPr>
          <p:cNvPr id="7" name="Rectangle: Rounded Corners 6">
            <a:extLst>
              <a:ext uri="{FF2B5EF4-FFF2-40B4-BE49-F238E27FC236}">
                <a16:creationId xmlns:a16="http://schemas.microsoft.com/office/drawing/2014/main" id="{49232252-505F-0F90-3B88-D5B1A686C0E1}"/>
              </a:ext>
            </a:extLst>
          </p:cNvPr>
          <p:cNvSpPr/>
          <p:nvPr/>
        </p:nvSpPr>
        <p:spPr bwMode="auto">
          <a:xfrm>
            <a:off x="6209168" y="1932537"/>
            <a:ext cx="1077048" cy="785090"/>
          </a:xfrm>
          <a:prstGeom prst="roundRect">
            <a:avLst/>
          </a:prstGeom>
          <a:solidFill>
            <a:srgbClr val="003767"/>
          </a:solidFill>
          <a:ln w="9525" cap="flat" cmpd="sng" algn="ctr">
            <a:solidFill>
              <a:srgbClr val="0037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72" charset="0"/>
                <a:ea typeface="ＭＳ Ｐゴシック" pitchFamily="-72" charset="-128"/>
                <a:cs typeface="ＭＳ Ｐゴシック" pitchFamily="-72" charset="-128"/>
              </a:rPr>
              <a:t>Disease progression</a:t>
            </a:r>
            <a:r>
              <a:rPr kumimoji="0" lang="en-US" sz="12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 or toxicity</a:t>
            </a:r>
          </a:p>
        </p:txBody>
      </p:sp>
      <p:cxnSp>
        <p:nvCxnSpPr>
          <p:cNvPr id="21" name="Connector: Elbow 20">
            <a:extLst>
              <a:ext uri="{FF2B5EF4-FFF2-40B4-BE49-F238E27FC236}">
                <a16:creationId xmlns:a16="http://schemas.microsoft.com/office/drawing/2014/main" id="{61DBF605-8F25-4EBD-FB05-8D0A7A3709BD}"/>
              </a:ext>
            </a:extLst>
          </p:cNvPr>
          <p:cNvCxnSpPr>
            <a:cxnSpLocks/>
          </p:cNvCxnSpPr>
          <p:nvPr/>
        </p:nvCxnSpPr>
        <p:spPr bwMode="auto">
          <a:xfrm>
            <a:off x="5772647" y="1354830"/>
            <a:ext cx="167941" cy="948489"/>
          </a:xfrm>
          <a:prstGeom prst="bentConnector2">
            <a:avLst/>
          </a:prstGeom>
          <a:solidFill>
            <a:schemeClr val="accent1"/>
          </a:solidFill>
          <a:ln w="19050" cap="flat" cmpd="sng" algn="ctr">
            <a:solidFill>
              <a:schemeClr val="tx1"/>
            </a:solidFill>
            <a:prstDash val="solid"/>
            <a:round/>
            <a:headEnd type="none" w="med" len="med"/>
            <a:tailEnd type="none" w="med" len="med"/>
          </a:ln>
          <a:effectLst/>
        </p:spPr>
      </p:cxnSp>
      <p:cxnSp>
        <p:nvCxnSpPr>
          <p:cNvPr id="23" name="Straight Arrow Connector 22">
            <a:extLst>
              <a:ext uri="{FF2B5EF4-FFF2-40B4-BE49-F238E27FC236}">
                <a16:creationId xmlns:a16="http://schemas.microsoft.com/office/drawing/2014/main" id="{FF34E5EF-C0FB-3491-4C12-3F81DC5AC3DF}"/>
              </a:ext>
            </a:extLst>
          </p:cNvPr>
          <p:cNvCxnSpPr>
            <a:cxnSpLocks/>
          </p:cNvCxnSpPr>
          <p:nvPr/>
        </p:nvCxnSpPr>
        <p:spPr bwMode="auto">
          <a:xfrm>
            <a:off x="5940588" y="2309180"/>
            <a:ext cx="26858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6" name="Connector: Elbow 25">
            <a:extLst>
              <a:ext uri="{FF2B5EF4-FFF2-40B4-BE49-F238E27FC236}">
                <a16:creationId xmlns:a16="http://schemas.microsoft.com/office/drawing/2014/main" id="{CDB46617-335F-1923-9BD6-0FA64645D236}"/>
              </a:ext>
            </a:extLst>
          </p:cNvPr>
          <p:cNvCxnSpPr>
            <a:stCxn id="6" idx="3"/>
          </p:cNvCxnSpPr>
          <p:nvPr/>
        </p:nvCxnSpPr>
        <p:spPr bwMode="auto">
          <a:xfrm flipV="1">
            <a:off x="5772647" y="2476307"/>
            <a:ext cx="167941" cy="709206"/>
          </a:xfrm>
          <a:prstGeom prst="bentConnector2">
            <a:avLst/>
          </a:prstGeom>
          <a:solidFill>
            <a:schemeClr val="accent1"/>
          </a:solidFill>
          <a:ln w="19050" cap="flat" cmpd="sng" algn="ctr">
            <a:solidFill>
              <a:schemeClr val="tx1"/>
            </a:solidFill>
            <a:prstDash val="solid"/>
            <a:round/>
            <a:headEnd type="none" w="med" len="med"/>
            <a:tailEnd type="none" w="med" len="med"/>
          </a:ln>
          <a:effectLst/>
        </p:spPr>
      </p:cxnSp>
      <p:cxnSp>
        <p:nvCxnSpPr>
          <p:cNvPr id="27" name="Straight Arrow Connector 26">
            <a:extLst>
              <a:ext uri="{FF2B5EF4-FFF2-40B4-BE49-F238E27FC236}">
                <a16:creationId xmlns:a16="http://schemas.microsoft.com/office/drawing/2014/main" id="{B6A32A5A-0489-1211-9209-CBA135E295C2}"/>
              </a:ext>
            </a:extLst>
          </p:cNvPr>
          <p:cNvCxnSpPr>
            <a:cxnSpLocks/>
          </p:cNvCxnSpPr>
          <p:nvPr/>
        </p:nvCxnSpPr>
        <p:spPr bwMode="auto">
          <a:xfrm>
            <a:off x="5940588" y="2476307"/>
            <a:ext cx="26858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9" name="TextBox 28">
            <a:extLst>
              <a:ext uri="{FF2B5EF4-FFF2-40B4-BE49-F238E27FC236}">
                <a16:creationId xmlns:a16="http://schemas.microsoft.com/office/drawing/2014/main" id="{8E387A33-0F42-F1A8-2EDF-E99F85E36B11}"/>
              </a:ext>
            </a:extLst>
          </p:cNvPr>
          <p:cNvSpPr txBox="1"/>
          <p:nvPr/>
        </p:nvSpPr>
        <p:spPr>
          <a:xfrm>
            <a:off x="170237" y="3699577"/>
            <a:ext cx="8691823" cy="646331"/>
          </a:xfrm>
          <a:prstGeom prst="rect">
            <a:avLst/>
          </a:prstGeom>
          <a:noFill/>
        </p:spPr>
        <p:txBody>
          <a:bodyPr wrap="square" rtlCol="0">
            <a:spAutoFit/>
          </a:bodyPr>
          <a:lstStyle/>
          <a:p>
            <a:pPr marL="171450" indent="-171450">
              <a:buFont typeface="Arial" panose="020B0604020202020204" pitchFamily="34" charset="0"/>
              <a:buChar char="•"/>
            </a:pPr>
            <a:r>
              <a:rPr lang="en-US" sz="1200" b="1" i="1" dirty="0"/>
              <a:t>In the primary analysis, SG vs TPC significantly improved PFS (</a:t>
            </a:r>
            <a:r>
              <a:rPr lang="en-US" sz="1200" b="1" i="1" dirty="0" err="1"/>
              <a:t>mPFS</a:t>
            </a:r>
            <a:r>
              <a:rPr lang="en-US" sz="1200" b="1" i="1" dirty="0"/>
              <a:t> 5.5 vs 4.0 </a:t>
            </a:r>
            <a:r>
              <a:rPr lang="en-US" sz="1200" b="1" i="1" dirty="0" err="1"/>
              <a:t>mos</a:t>
            </a:r>
            <a:r>
              <a:rPr lang="en-US" sz="1200" b="1" i="1" dirty="0"/>
              <a:t>; HR 0.66, p=0.0003)</a:t>
            </a:r>
          </a:p>
          <a:p>
            <a:pPr marL="171450" indent="-171450">
              <a:buFont typeface="Arial" panose="020B0604020202020204" pitchFamily="34" charset="0"/>
              <a:buChar char="•"/>
            </a:pPr>
            <a:r>
              <a:rPr lang="en-US" sz="1200" b="1" i="1" dirty="0"/>
              <a:t>At the second interim analysis of OS (final OS analysis per protocol), SG continued to demonstrate efficacy improvement vs TPC (</a:t>
            </a:r>
            <a:r>
              <a:rPr lang="en-US" sz="1200" b="1" i="1" dirty="0" err="1"/>
              <a:t>mOS</a:t>
            </a:r>
            <a:r>
              <a:rPr lang="en-US" sz="1200" b="1" i="1" dirty="0"/>
              <a:t> 14.4 vs 11.2 </a:t>
            </a:r>
            <a:r>
              <a:rPr lang="en-US" sz="1200" b="1" i="1" dirty="0" err="1"/>
              <a:t>mos</a:t>
            </a:r>
            <a:r>
              <a:rPr lang="en-US" sz="1200" b="1" i="1" dirty="0"/>
              <a:t>; HR 0.79, p=0.020)</a:t>
            </a:r>
            <a:r>
              <a:rPr lang="en-US" sz="1200" b="1" i="1" baseline="30000" dirty="0"/>
              <a:t>14</a:t>
            </a:r>
          </a:p>
        </p:txBody>
      </p:sp>
      <p:sp>
        <p:nvSpPr>
          <p:cNvPr id="30" name="TextBox 29">
            <a:extLst>
              <a:ext uri="{FF2B5EF4-FFF2-40B4-BE49-F238E27FC236}">
                <a16:creationId xmlns:a16="http://schemas.microsoft.com/office/drawing/2014/main" id="{966FC02E-F637-6EDD-9A33-BE1DCBF54479}"/>
              </a:ext>
            </a:extLst>
          </p:cNvPr>
          <p:cNvSpPr txBox="1"/>
          <p:nvPr/>
        </p:nvSpPr>
        <p:spPr>
          <a:xfrm>
            <a:off x="5674638" y="4099615"/>
            <a:ext cx="4153231" cy="338554"/>
          </a:xfrm>
          <a:prstGeom prst="rect">
            <a:avLst/>
          </a:prstGeom>
          <a:noFill/>
        </p:spPr>
        <p:txBody>
          <a:bodyPr wrap="square" rtlCol="0">
            <a:spAutoFit/>
          </a:bodyPr>
          <a:lstStyle/>
          <a:p>
            <a:r>
              <a:rPr lang="es-ES" sz="800" dirty="0"/>
              <a:t>14. Rugo HS, et al.</a:t>
            </a:r>
            <a:r>
              <a:rPr lang="es-ES" sz="800" i="1" dirty="0"/>
              <a:t> J Clin Oncol</a:t>
            </a:r>
            <a:r>
              <a:rPr lang="es-ES" sz="800" dirty="0"/>
              <a:t>. 2022;40:3365-3376.</a:t>
            </a:r>
          </a:p>
          <a:p>
            <a:r>
              <a:rPr lang="es-ES" sz="800" dirty="0"/>
              <a:t>Rugo HS, et al. </a:t>
            </a:r>
            <a:r>
              <a:rPr lang="es-ES" sz="800" dirty="0" err="1"/>
              <a:t>Presented</a:t>
            </a:r>
            <a:r>
              <a:rPr lang="es-ES" sz="800" dirty="0"/>
              <a:t> at ESMO </a:t>
            </a:r>
            <a:r>
              <a:rPr lang="es-ES" sz="800" dirty="0" err="1"/>
              <a:t>Congress</a:t>
            </a:r>
            <a:r>
              <a:rPr lang="es-ES" sz="800" dirty="0"/>
              <a:t>; 2022. </a:t>
            </a:r>
            <a:r>
              <a:rPr lang="es-ES" sz="800" dirty="0" err="1"/>
              <a:t>Abstract</a:t>
            </a:r>
            <a:r>
              <a:rPr lang="es-ES" sz="800" dirty="0"/>
              <a:t> LBA76.</a:t>
            </a:r>
            <a:endParaRPr lang="en-US" sz="800" dirty="0"/>
          </a:p>
        </p:txBody>
      </p:sp>
    </p:spTree>
    <p:extLst>
      <p:ext uri="{BB962C8B-B14F-4D97-AF65-F5344CB8AC3E}">
        <p14:creationId xmlns:p14="http://schemas.microsoft.com/office/powerpoint/2010/main" val="5432739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Phase III TROPiCS-02 trial: </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Sacituzumab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govitecan</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TPC in HR+/HER2- metastatic breast cancer</a:t>
            </a:r>
            <a:endParaRPr lang="en-US" dirty="0"/>
          </a:p>
        </p:txBody>
      </p:sp>
      <p:pic>
        <p:nvPicPr>
          <p:cNvPr id="5" name="Picture 4">
            <a:extLst>
              <a:ext uri="{FF2B5EF4-FFF2-40B4-BE49-F238E27FC236}">
                <a16:creationId xmlns:a16="http://schemas.microsoft.com/office/drawing/2014/main" id="{109D1B38-FA42-2049-9AEB-15013D635C4E}"/>
              </a:ext>
            </a:extLst>
          </p:cNvPr>
          <p:cNvPicPr>
            <a:picLocks noChangeAspect="1"/>
          </p:cNvPicPr>
          <p:nvPr/>
        </p:nvPicPr>
        <p:blipFill>
          <a:blip r:embed="rId3"/>
          <a:stretch>
            <a:fillRect/>
          </a:stretch>
        </p:blipFill>
        <p:spPr>
          <a:xfrm>
            <a:off x="1219200" y="790107"/>
            <a:ext cx="6705600" cy="2898449"/>
          </a:xfrm>
          <a:prstGeom prst="rect">
            <a:avLst/>
          </a:prstGeom>
        </p:spPr>
      </p:pic>
      <p:sp>
        <p:nvSpPr>
          <p:cNvPr id="6" name="Rectangle: Rounded Corners 5">
            <a:extLst>
              <a:ext uri="{FF2B5EF4-FFF2-40B4-BE49-F238E27FC236}">
                <a16:creationId xmlns:a16="http://schemas.microsoft.com/office/drawing/2014/main" id="{A0373D9D-A790-8592-D77B-8DB31C4453CA}"/>
              </a:ext>
            </a:extLst>
          </p:cNvPr>
          <p:cNvSpPr/>
          <p:nvPr/>
        </p:nvSpPr>
        <p:spPr bwMode="auto">
          <a:xfrm>
            <a:off x="1104900" y="3782703"/>
            <a:ext cx="6934200" cy="525780"/>
          </a:xfrm>
          <a:prstGeom prst="roundRect">
            <a:avLst/>
          </a:prstGeom>
          <a:solidFill>
            <a:srgbClr val="003767"/>
          </a:solidFill>
          <a:ln w="9525" cap="flat" cmpd="sng" algn="ctr">
            <a:solidFill>
              <a:srgbClr val="0037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SG continued to demonstrate improvement in PFS vs TPC with extended follow-up, with a 35% reduction in risk of disease progression or death </a:t>
            </a:r>
          </a:p>
        </p:txBody>
      </p:sp>
      <p:sp>
        <p:nvSpPr>
          <p:cNvPr id="2" name="TextBox 1">
            <a:extLst>
              <a:ext uri="{FF2B5EF4-FFF2-40B4-BE49-F238E27FC236}">
                <a16:creationId xmlns:a16="http://schemas.microsoft.com/office/drawing/2014/main" id="{1BEDF1A5-8E8E-3DC1-D77A-0263D4558E00}"/>
              </a:ext>
            </a:extLst>
          </p:cNvPr>
          <p:cNvSpPr txBox="1"/>
          <p:nvPr/>
        </p:nvSpPr>
        <p:spPr>
          <a:xfrm>
            <a:off x="5483656" y="4410938"/>
            <a:ext cx="3711550" cy="215444"/>
          </a:xfrm>
          <a:prstGeom prst="rect">
            <a:avLst/>
          </a:prstGeom>
          <a:noFill/>
        </p:spPr>
        <p:txBody>
          <a:bodyPr wrap="square" rtlCol="0">
            <a:spAutoFit/>
          </a:bodyPr>
          <a:lstStyle/>
          <a:p>
            <a:r>
              <a:rPr lang="en-US" sz="800" dirty="0" err="1"/>
              <a:t>Tolaney</a:t>
            </a:r>
            <a:r>
              <a:rPr lang="en-US" sz="800" dirty="0"/>
              <a:t> SM, et al. Presented at ASCO Annual Meeting 2023. Abstract 1003.</a:t>
            </a:r>
          </a:p>
        </p:txBody>
      </p:sp>
    </p:spTree>
    <p:extLst>
      <p:ext uri="{BB962C8B-B14F-4D97-AF65-F5344CB8AC3E}">
        <p14:creationId xmlns:p14="http://schemas.microsoft.com/office/powerpoint/2010/main" val="4215809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Phase III TROPiCS-02 trial: </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Sacituzumab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govitecan</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TPC in HR+/HER2- metastatic breast cancer</a:t>
            </a:r>
            <a:endParaRPr lang="en-US" dirty="0"/>
          </a:p>
        </p:txBody>
      </p:sp>
      <p:pic>
        <p:nvPicPr>
          <p:cNvPr id="4" name="Picture 3">
            <a:extLst>
              <a:ext uri="{FF2B5EF4-FFF2-40B4-BE49-F238E27FC236}">
                <a16:creationId xmlns:a16="http://schemas.microsoft.com/office/drawing/2014/main" id="{EE7264DB-93E9-0584-AE33-F9CD0AAA7DE2}"/>
              </a:ext>
            </a:extLst>
          </p:cNvPr>
          <p:cNvPicPr>
            <a:picLocks noChangeAspect="1"/>
          </p:cNvPicPr>
          <p:nvPr/>
        </p:nvPicPr>
        <p:blipFill>
          <a:blip r:embed="rId3"/>
          <a:stretch>
            <a:fillRect/>
          </a:stretch>
        </p:blipFill>
        <p:spPr>
          <a:xfrm>
            <a:off x="1073467" y="775098"/>
            <a:ext cx="6997065" cy="2882978"/>
          </a:xfrm>
          <a:prstGeom prst="rect">
            <a:avLst/>
          </a:prstGeom>
        </p:spPr>
      </p:pic>
      <p:sp>
        <p:nvSpPr>
          <p:cNvPr id="6" name="Rectangle: Rounded Corners 5">
            <a:extLst>
              <a:ext uri="{FF2B5EF4-FFF2-40B4-BE49-F238E27FC236}">
                <a16:creationId xmlns:a16="http://schemas.microsoft.com/office/drawing/2014/main" id="{ADA867CE-A4C8-6180-1662-F965BDD6BCB0}"/>
              </a:ext>
            </a:extLst>
          </p:cNvPr>
          <p:cNvSpPr/>
          <p:nvPr/>
        </p:nvSpPr>
        <p:spPr bwMode="auto">
          <a:xfrm>
            <a:off x="861060" y="3782703"/>
            <a:ext cx="7543800" cy="525780"/>
          </a:xfrm>
          <a:prstGeom prst="roundRect">
            <a:avLst/>
          </a:prstGeom>
          <a:solidFill>
            <a:srgbClr val="003767"/>
          </a:solidFill>
          <a:ln w="9525" cap="flat" cmpd="sng" algn="ctr">
            <a:solidFill>
              <a:srgbClr val="0037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SG continued to demonstrate improvement in OS vs TPC with extended follow-up, with a 21% reduction in risk of death and more patients remaining alive at each landmark time point</a:t>
            </a:r>
          </a:p>
        </p:txBody>
      </p:sp>
    </p:spTree>
    <p:extLst>
      <p:ext uri="{BB962C8B-B14F-4D97-AF65-F5344CB8AC3E}">
        <p14:creationId xmlns:p14="http://schemas.microsoft.com/office/powerpoint/2010/main" val="35342383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Phase III TROPiCS-02 trial: </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Sacituzumab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govitecan</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TPC in HR+/HER2- metastatic breast cancer: </a:t>
            </a:r>
            <a:r>
              <a:rPr kumimoji="0" lang="en-US" sz="2000" i="1" u="none" strike="noStrike" kern="1200" cap="none" spc="0" normalizeH="0" baseline="0" noProof="0" dirty="0">
                <a:ln>
                  <a:noFill/>
                </a:ln>
                <a:solidFill>
                  <a:srgbClr val="002E51"/>
                </a:solidFill>
                <a:effectLst/>
                <a:uLnTx/>
                <a:uFillTx/>
                <a:cs typeface="Calibri Light" panose="020F0302020204030204" pitchFamily="34" charset="0"/>
              </a:rPr>
              <a:t>Response data</a:t>
            </a:r>
            <a:endParaRPr lang="en-US" i="1" dirty="0"/>
          </a:p>
        </p:txBody>
      </p:sp>
      <p:graphicFrame>
        <p:nvGraphicFramePr>
          <p:cNvPr id="2" name="Table 3">
            <a:extLst>
              <a:ext uri="{FF2B5EF4-FFF2-40B4-BE49-F238E27FC236}">
                <a16:creationId xmlns:a16="http://schemas.microsoft.com/office/drawing/2014/main" id="{385C5D35-CB6C-4379-231F-7DEB6A39E560}"/>
              </a:ext>
            </a:extLst>
          </p:cNvPr>
          <p:cNvGraphicFramePr>
            <a:graphicFrameLocks noGrp="1"/>
          </p:cNvGraphicFramePr>
          <p:nvPr/>
        </p:nvGraphicFramePr>
        <p:xfrm>
          <a:off x="1422400" y="1372007"/>
          <a:ext cx="6096000" cy="20726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971894016"/>
                    </a:ext>
                  </a:extLst>
                </a:gridCol>
                <a:gridCol w="1524000">
                  <a:extLst>
                    <a:ext uri="{9D8B030D-6E8A-4147-A177-3AD203B41FA5}">
                      <a16:colId xmlns:a16="http://schemas.microsoft.com/office/drawing/2014/main" val="1715364266"/>
                    </a:ext>
                  </a:extLst>
                </a:gridCol>
                <a:gridCol w="1524000">
                  <a:extLst>
                    <a:ext uri="{9D8B030D-6E8A-4147-A177-3AD203B41FA5}">
                      <a16:colId xmlns:a16="http://schemas.microsoft.com/office/drawing/2014/main" val="154659923"/>
                    </a:ext>
                  </a:extLst>
                </a:gridCol>
                <a:gridCol w="1524000">
                  <a:extLst>
                    <a:ext uri="{9D8B030D-6E8A-4147-A177-3AD203B41FA5}">
                      <a16:colId xmlns:a16="http://schemas.microsoft.com/office/drawing/2014/main" val="1996184842"/>
                    </a:ext>
                  </a:extLst>
                </a:gridCol>
              </a:tblGrid>
              <a:tr h="370840">
                <a:tc>
                  <a:txBody>
                    <a:bodyPr/>
                    <a:lstStyle/>
                    <a:p>
                      <a:r>
                        <a:rPr lang="en-US" sz="1400" b="1" dirty="0"/>
                        <a:t>BICR analysis</a:t>
                      </a:r>
                    </a:p>
                  </a:txBody>
                  <a:tcPr>
                    <a:solidFill>
                      <a:srgbClr val="003767"/>
                    </a:solidFill>
                  </a:tcPr>
                </a:tc>
                <a:tc>
                  <a:txBody>
                    <a:bodyPr/>
                    <a:lstStyle/>
                    <a:p>
                      <a:r>
                        <a:rPr lang="en-US" sz="1400" dirty="0"/>
                        <a:t>SG (N=272)</a:t>
                      </a:r>
                    </a:p>
                  </a:txBody>
                  <a:tcPr>
                    <a:solidFill>
                      <a:schemeClr val="accent1">
                        <a:lumMod val="75000"/>
                      </a:schemeClr>
                    </a:solidFill>
                  </a:tcPr>
                </a:tc>
                <a:tc>
                  <a:txBody>
                    <a:bodyPr/>
                    <a:lstStyle/>
                    <a:p>
                      <a:r>
                        <a:rPr lang="en-US" sz="1400" dirty="0"/>
                        <a:t>TPC (N=271)</a:t>
                      </a:r>
                    </a:p>
                  </a:txBody>
                  <a:tcPr>
                    <a:solidFill>
                      <a:schemeClr val="bg2">
                        <a:lumMod val="40000"/>
                        <a:lumOff val="60000"/>
                      </a:schemeClr>
                    </a:solidFill>
                  </a:tcPr>
                </a:tc>
                <a:tc>
                  <a:txBody>
                    <a:bodyPr/>
                    <a:lstStyle/>
                    <a:p>
                      <a:r>
                        <a:rPr lang="en-US" sz="1400" dirty="0"/>
                        <a:t>Odds ratio (95% CI)</a:t>
                      </a:r>
                    </a:p>
                  </a:txBody>
                  <a:tcPr>
                    <a:solidFill>
                      <a:srgbClr val="003767"/>
                    </a:solidFill>
                  </a:tcPr>
                </a:tc>
                <a:extLst>
                  <a:ext uri="{0D108BD9-81ED-4DB2-BD59-A6C34878D82A}">
                    <a16:rowId xmlns:a16="http://schemas.microsoft.com/office/drawing/2014/main" val="3208508342"/>
                  </a:ext>
                </a:extLst>
              </a:tr>
              <a:tr h="370840">
                <a:tc>
                  <a:txBody>
                    <a:bodyPr/>
                    <a:lstStyle/>
                    <a:p>
                      <a:r>
                        <a:rPr lang="en-US" sz="1400" b="1" dirty="0"/>
                        <a:t>ORR, n (%)</a:t>
                      </a:r>
                    </a:p>
                  </a:txBody>
                  <a:tcPr/>
                </a:tc>
                <a:tc>
                  <a:txBody>
                    <a:bodyPr/>
                    <a:lstStyle/>
                    <a:p>
                      <a:r>
                        <a:rPr lang="en-US" sz="1400" dirty="0"/>
                        <a:t>58 (21)</a:t>
                      </a:r>
                    </a:p>
                  </a:txBody>
                  <a:tcPr/>
                </a:tc>
                <a:tc>
                  <a:txBody>
                    <a:bodyPr/>
                    <a:lstStyle/>
                    <a:p>
                      <a:r>
                        <a:rPr lang="en-US" sz="1400" dirty="0"/>
                        <a:t>38 (14)</a:t>
                      </a:r>
                    </a:p>
                  </a:txBody>
                  <a:tcPr/>
                </a:tc>
                <a:tc>
                  <a:txBody>
                    <a:bodyPr/>
                    <a:lstStyle/>
                    <a:p>
                      <a:r>
                        <a:rPr lang="en-US" sz="1400" dirty="0"/>
                        <a:t>1.66 (1.06-2.61), p=0.027</a:t>
                      </a:r>
                    </a:p>
                  </a:txBody>
                  <a:tcPr/>
                </a:tc>
                <a:extLst>
                  <a:ext uri="{0D108BD9-81ED-4DB2-BD59-A6C34878D82A}">
                    <a16:rowId xmlns:a16="http://schemas.microsoft.com/office/drawing/2014/main" val="3231941843"/>
                  </a:ext>
                </a:extLst>
              </a:tr>
              <a:tr h="370840">
                <a:tc>
                  <a:txBody>
                    <a:bodyPr/>
                    <a:lstStyle/>
                    <a:p>
                      <a:r>
                        <a:rPr lang="en-US" sz="1400" b="1" dirty="0"/>
                        <a:t>CBR, n (%)</a:t>
                      </a:r>
                    </a:p>
                  </a:txBody>
                  <a:tcPr/>
                </a:tc>
                <a:tc>
                  <a:txBody>
                    <a:bodyPr/>
                    <a:lstStyle/>
                    <a:p>
                      <a:r>
                        <a:rPr lang="en-US" sz="1400" dirty="0"/>
                        <a:t>92 (34)</a:t>
                      </a:r>
                    </a:p>
                  </a:txBody>
                  <a:tcPr/>
                </a:tc>
                <a:tc>
                  <a:txBody>
                    <a:bodyPr/>
                    <a:lstStyle/>
                    <a:p>
                      <a:r>
                        <a:rPr lang="en-US" sz="1400" dirty="0"/>
                        <a:t>60 (20)</a:t>
                      </a:r>
                    </a:p>
                  </a:txBody>
                  <a:tcPr/>
                </a:tc>
                <a:tc>
                  <a:txBody>
                    <a:bodyPr/>
                    <a:lstStyle/>
                    <a:p>
                      <a:r>
                        <a:rPr lang="en-US" sz="1400" dirty="0"/>
                        <a:t>1.80 (1.23-2.63), p=0.0025</a:t>
                      </a:r>
                    </a:p>
                  </a:txBody>
                  <a:tcPr/>
                </a:tc>
                <a:extLst>
                  <a:ext uri="{0D108BD9-81ED-4DB2-BD59-A6C34878D82A}">
                    <a16:rowId xmlns:a16="http://schemas.microsoft.com/office/drawing/2014/main" val="2428431350"/>
                  </a:ext>
                </a:extLst>
              </a:tr>
              <a:tr h="370840">
                <a:tc>
                  <a:txBody>
                    <a:bodyPr/>
                    <a:lstStyle/>
                    <a:p>
                      <a:r>
                        <a:rPr lang="en-US" sz="1400" b="1" dirty="0"/>
                        <a:t>Median </a:t>
                      </a:r>
                      <a:r>
                        <a:rPr lang="en-US" sz="1400" b="1" dirty="0" err="1"/>
                        <a:t>DoR</a:t>
                      </a:r>
                      <a:r>
                        <a:rPr lang="en-US" sz="1400" b="1" dirty="0"/>
                        <a:t>, </a:t>
                      </a:r>
                      <a:r>
                        <a:rPr lang="en-US" sz="1400" b="1" dirty="0" err="1"/>
                        <a:t>mos</a:t>
                      </a:r>
                      <a:r>
                        <a:rPr lang="en-US" sz="1400" b="1" dirty="0"/>
                        <a:t> (95% CI)</a:t>
                      </a:r>
                    </a:p>
                  </a:txBody>
                  <a:tcPr/>
                </a:tc>
                <a:tc>
                  <a:txBody>
                    <a:bodyPr/>
                    <a:lstStyle/>
                    <a:p>
                      <a:r>
                        <a:rPr lang="en-US" sz="1400" dirty="0"/>
                        <a:t>8.1 (6.7-8.9)</a:t>
                      </a:r>
                    </a:p>
                  </a:txBody>
                  <a:tcPr/>
                </a:tc>
                <a:tc>
                  <a:txBody>
                    <a:bodyPr/>
                    <a:lstStyle/>
                    <a:p>
                      <a:r>
                        <a:rPr lang="en-US" sz="1400" dirty="0"/>
                        <a:t>5.6 (3.8-7.9)</a:t>
                      </a:r>
                    </a:p>
                  </a:txBody>
                  <a:tcPr/>
                </a:tc>
                <a:tc>
                  <a:txBody>
                    <a:bodyPr/>
                    <a:lstStyle/>
                    <a:p>
                      <a:endParaRPr lang="en-US" sz="1400" dirty="0"/>
                    </a:p>
                  </a:txBody>
                  <a:tcPr/>
                </a:tc>
                <a:extLst>
                  <a:ext uri="{0D108BD9-81ED-4DB2-BD59-A6C34878D82A}">
                    <a16:rowId xmlns:a16="http://schemas.microsoft.com/office/drawing/2014/main" val="3446734924"/>
                  </a:ext>
                </a:extLst>
              </a:tr>
            </a:tbl>
          </a:graphicData>
        </a:graphic>
      </p:graphicFrame>
    </p:spTree>
    <p:extLst>
      <p:ext uri="{BB962C8B-B14F-4D97-AF65-F5344CB8AC3E}">
        <p14:creationId xmlns:p14="http://schemas.microsoft.com/office/powerpoint/2010/main" val="19096813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Phase III TROPiCS-02 trial: </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Sacituzumab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govitecan</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TPC in HR+/HER2- metastatic breast cancer: </a:t>
            </a:r>
            <a:r>
              <a:rPr kumimoji="0" lang="en-US" sz="2000" i="1" u="none" strike="noStrike" kern="1200" cap="none" spc="0" normalizeH="0" baseline="0" noProof="0" dirty="0">
                <a:ln>
                  <a:noFill/>
                </a:ln>
                <a:solidFill>
                  <a:srgbClr val="002E51"/>
                </a:solidFill>
                <a:effectLst/>
                <a:uLnTx/>
                <a:uFillTx/>
                <a:cs typeface="Calibri Light" panose="020F0302020204030204" pitchFamily="34" charset="0"/>
              </a:rPr>
              <a:t>Efficacy by Trop-2 expression</a:t>
            </a:r>
            <a:endParaRPr lang="en-US" i="1" dirty="0"/>
          </a:p>
        </p:txBody>
      </p:sp>
      <p:pic>
        <p:nvPicPr>
          <p:cNvPr id="11" name="Picture 10">
            <a:extLst>
              <a:ext uri="{FF2B5EF4-FFF2-40B4-BE49-F238E27FC236}">
                <a16:creationId xmlns:a16="http://schemas.microsoft.com/office/drawing/2014/main" id="{119EE66A-A9F2-37EA-10C6-1F3CE517FF3A}"/>
              </a:ext>
            </a:extLst>
          </p:cNvPr>
          <p:cNvPicPr>
            <a:picLocks noChangeAspect="1"/>
          </p:cNvPicPr>
          <p:nvPr/>
        </p:nvPicPr>
        <p:blipFill>
          <a:blip r:embed="rId3"/>
          <a:stretch>
            <a:fillRect/>
          </a:stretch>
        </p:blipFill>
        <p:spPr>
          <a:xfrm>
            <a:off x="1162680" y="1066501"/>
            <a:ext cx="6818639" cy="2836615"/>
          </a:xfrm>
          <a:prstGeom prst="rect">
            <a:avLst/>
          </a:prstGeom>
        </p:spPr>
      </p:pic>
      <p:sp>
        <p:nvSpPr>
          <p:cNvPr id="12" name="Rectangle: Rounded Corners 11">
            <a:extLst>
              <a:ext uri="{FF2B5EF4-FFF2-40B4-BE49-F238E27FC236}">
                <a16:creationId xmlns:a16="http://schemas.microsoft.com/office/drawing/2014/main" id="{04330DB2-9B71-4B8D-E947-2B35BF5F986F}"/>
              </a:ext>
            </a:extLst>
          </p:cNvPr>
          <p:cNvSpPr/>
          <p:nvPr/>
        </p:nvSpPr>
        <p:spPr bwMode="auto">
          <a:xfrm>
            <a:off x="1506293" y="3910137"/>
            <a:ext cx="6131411" cy="343250"/>
          </a:xfrm>
          <a:prstGeom prst="round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OS benefit was observed with SG vs TPC regardless of Trop-2 expression</a:t>
            </a:r>
          </a:p>
        </p:txBody>
      </p:sp>
    </p:spTree>
    <p:extLst>
      <p:ext uri="{BB962C8B-B14F-4D97-AF65-F5344CB8AC3E}">
        <p14:creationId xmlns:p14="http://schemas.microsoft.com/office/powerpoint/2010/main" val="18223696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350520" y="1210606"/>
            <a:ext cx="8442960" cy="3103096"/>
          </a:xfrm>
        </p:spPr>
        <p:txBody>
          <a:bodyPr/>
          <a:lstStyle/>
          <a:p>
            <a:pPr marL="342900" indent="-342900" algn="l">
              <a:buFont typeface="Arial" panose="020B0604020202020204" pitchFamily="34" charset="0"/>
              <a:buChar char="•"/>
            </a:pPr>
            <a:r>
              <a:rPr lang="en-US" sz="1400" dirty="0"/>
              <a:t>In TROPiCS-02 post hoc analyses, SG improved OS regardless of Trop-2 expression by IHC, but association using more sensitive assays are lacking</a:t>
            </a:r>
          </a:p>
          <a:p>
            <a:pPr marL="342900" indent="-342900" algn="l">
              <a:buFont typeface="Arial" panose="020B0604020202020204" pitchFamily="34" charset="0"/>
              <a:buChar char="•"/>
            </a:pPr>
            <a:r>
              <a:rPr lang="en-US" sz="1400" dirty="0"/>
              <a:t>A post hoc analysis from TROPiCS2 was performed examining efficacy outcomes for SG vs TPC by Trop-2 gene (</a:t>
            </a:r>
            <a:r>
              <a:rPr lang="en-US" sz="1400" i="1" dirty="0"/>
              <a:t>TACSTD2</a:t>
            </a:r>
            <a:r>
              <a:rPr lang="en-US" sz="1400" dirty="0"/>
              <a:t>) mRNA expression and the correlation of </a:t>
            </a:r>
            <a:r>
              <a:rPr lang="en-US" sz="1400" i="1" dirty="0"/>
              <a:t>TACSTD2</a:t>
            </a:r>
            <a:r>
              <a:rPr lang="en-US" sz="1400" dirty="0"/>
              <a:t> expression with other genes</a:t>
            </a:r>
          </a:p>
          <a:p>
            <a:pPr marL="342900" indent="-342900" algn="l">
              <a:buFont typeface="Arial" panose="020B0604020202020204" pitchFamily="34" charset="0"/>
              <a:buChar char="•"/>
            </a:pPr>
            <a:r>
              <a:rPr lang="en-US" sz="1400" dirty="0"/>
              <a:t>Methods:</a:t>
            </a:r>
          </a:p>
          <a:p>
            <a:pPr marL="800100" lvl="1" indent="-342900" algn="l">
              <a:buFont typeface="Arial" panose="020B0604020202020204" pitchFamily="34" charset="0"/>
              <a:buChar char="•"/>
            </a:pPr>
            <a:r>
              <a:rPr lang="en-US" sz="1200" dirty="0"/>
              <a:t>RNA was isolated from archival tumor tissue samples using </a:t>
            </a:r>
            <a:r>
              <a:rPr lang="en-US" sz="1200" dirty="0" err="1"/>
              <a:t>AllPrep</a:t>
            </a:r>
            <a:r>
              <a:rPr lang="en-US" sz="1200" dirty="0"/>
              <a:t> DNA/RNA kits and libraries prepared with </a:t>
            </a:r>
            <a:r>
              <a:rPr lang="en-US" sz="1200" dirty="0" err="1"/>
              <a:t>TruSeq</a:t>
            </a:r>
            <a:r>
              <a:rPr lang="en-US" sz="1200" dirty="0"/>
              <a:t> RNA Exome Prep Kit</a:t>
            </a:r>
          </a:p>
          <a:p>
            <a:pPr marL="800100" lvl="1" indent="-342900" algn="l">
              <a:buFont typeface="Arial" panose="020B0604020202020204" pitchFamily="34" charset="0"/>
              <a:buChar char="•"/>
            </a:pPr>
            <a:r>
              <a:rPr lang="en-US" sz="1200" dirty="0"/>
              <a:t>Sequencing was via </a:t>
            </a:r>
            <a:r>
              <a:rPr lang="en-US" sz="1200" dirty="0" err="1"/>
              <a:t>NovaSeq</a:t>
            </a:r>
            <a:r>
              <a:rPr lang="en-US" sz="1200" dirty="0"/>
              <a:t> (2x150bp)</a:t>
            </a:r>
          </a:p>
          <a:p>
            <a:pPr marL="800100" lvl="1" indent="-342900" algn="l">
              <a:buFont typeface="Arial" panose="020B0604020202020204" pitchFamily="34" charset="0"/>
              <a:buChar char="•"/>
            </a:pPr>
            <a:r>
              <a:rPr lang="en-US" sz="1200" dirty="0"/>
              <a:t>Gene expression quantitation was performed using Salmon</a:t>
            </a:r>
          </a:p>
          <a:p>
            <a:pPr marL="800100" lvl="1" indent="-342900" algn="l">
              <a:buFont typeface="Arial" panose="020B0604020202020204" pitchFamily="34" charset="0"/>
              <a:buChar char="•"/>
            </a:pPr>
            <a:r>
              <a:rPr lang="en-US" sz="1200" i="1" dirty="0"/>
              <a:t>TACSTD2</a:t>
            </a:r>
            <a:r>
              <a:rPr lang="en-US" sz="1200" dirty="0"/>
              <a:t> expression was defined as high or low via median cut </a:t>
            </a:r>
          </a:p>
          <a:p>
            <a:pPr marL="800100" lvl="1" indent="-342900" algn="l">
              <a:buFont typeface="Arial" panose="020B0604020202020204" pitchFamily="34" charset="0"/>
              <a:buChar char="•"/>
            </a:pPr>
            <a:r>
              <a:rPr lang="en-US" sz="1200" dirty="0"/>
              <a:t>Membrane Trop-2 expression was determined using a validated IHC assay and H-score was calculated (cutoffs set at &lt;100 and ≥100)</a:t>
            </a:r>
          </a:p>
          <a:p>
            <a:pPr marL="342900" indent="-342900" algn="l">
              <a:buFont typeface="Arial" panose="020B0604020202020204" pitchFamily="34" charset="0"/>
              <a:buChar char="•"/>
            </a:pPr>
            <a:endParaRPr lang="en-US" sz="1400" dirty="0"/>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2000" dirty="0"/>
              <a:t>Trop-2 mRNA expression and association with clinical outcomes with </a:t>
            </a:r>
            <a:r>
              <a:rPr lang="en-US" sz="2000" dirty="0" err="1"/>
              <a:t>sacituzumab</a:t>
            </a:r>
            <a:r>
              <a:rPr lang="en-US" sz="2000" dirty="0"/>
              <a:t> </a:t>
            </a:r>
            <a:r>
              <a:rPr lang="en-US" sz="2000" dirty="0" err="1"/>
              <a:t>govitecan</a:t>
            </a:r>
            <a:r>
              <a:rPr lang="en-US" sz="2000" dirty="0"/>
              <a:t> in HR+/HER2- metastatic breast cancer: </a:t>
            </a:r>
            <a:br>
              <a:rPr lang="en-US" sz="2000" dirty="0"/>
            </a:br>
            <a:r>
              <a:rPr lang="en-US" sz="2000" i="1" dirty="0"/>
              <a:t>Biomarker results from TROPiCS-02</a:t>
            </a:r>
          </a:p>
        </p:txBody>
      </p:sp>
      <p:sp>
        <p:nvSpPr>
          <p:cNvPr id="2" name="TextBox 1">
            <a:extLst>
              <a:ext uri="{FF2B5EF4-FFF2-40B4-BE49-F238E27FC236}">
                <a16:creationId xmlns:a16="http://schemas.microsoft.com/office/drawing/2014/main" id="{799624C8-C979-13D2-1F78-928CD84FAB0C}"/>
              </a:ext>
            </a:extLst>
          </p:cNvPr>
          <p:cNvSpPr txBox="1"/>
          <p:nvPr/>
        </p:nvSpPr>
        <p:spPr>
          <a:xfrm>
            <a:off x="5443321" y="4098258"/>
            <a:ext cx="3599079" cy="215444"/>
          </a:xfrm>
          <a:prstGeom prst="rect">
            <a:avLst/>
          </a:prstGeom>
          <a:noFill/>
        </p:spPr>
        <p:txBody>
          <a:bodyPr wrap="square" rtlCol="0">
            <a:spAutoFit/>
          </a:bodyPr>
          <a:lstStyle/>
          <a:p>
            <a:r>
              <a:rPr lang="en-US" sz="800" dirty="0" err="1"/>
              <a:t>Bardia</a:t>
            </a:r>
            <a:r>
              <a:rPr lang="en-US" sz="800" dirty="0"/>
              <a:t> A, et al. Presented at ASCO Annual Meeting 2023. Abstract 1082. </a:t>
            </a:r>
          </a:p>
        </p:txBody>
      </p:sp>
    </p:spTree>
    <p:extLst>
      <p:ext uri="{BB962C8B-B14F-4D97-AF65-F5344CB8AC3E}">
        <p14:creationId xmlns:p14="http://schemas.microsoft.com/office/powerpoint/2010/main" val="1337792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Adverse events of special interest</a:t>
            </a:r>
          </a:p>
        </p:txBody>
      </p:sp>
      <p:sp>
        <p:nvSpPr>
          <p:cNvPr id="5" name="Content Placeholder 4"/>
          <p:cNvSpPr txBox="1">
            <a:spLocks noGrp="1"/>
          </p:cNvSpPr>
          <p:nvPr>
            <p:ph sz="half" idx="1"/>
          </p:nvPr>
        </p:nvSpPr>
        <p:spPr>
          <a:xfrm>
            <a:off x="770020" y="1255574"/>
            <a:ext cx="6785811" cy="1508105"/>
          </a:xfrm>
          <a:prstGeom prst="rect">
            <a:avLst/>
          </a:prstGeom>
          <a:noFill/>
        </p:spPr>
        <p:txBody>
          <a:bodyPr wrap="square" rtlCol="0">
            <a:spAutoFit/>
          </a:bodyPr>
          <a:lstStyle/>
          <a:p>
            <a:r>
              <a:rPr lang="en-US" sz="2000" dirty="0"/>
              <a:t>Any grade ILD and pneumonitis rates for T-</a:t>
            </a:r>
            <a:r>
              <a:rPr lang="en-US" sz="2000" dirty="0" err="1"/>
              <a:t>DXd</a:t>
            </a:r>
            <a:r>
              <a:rPr lang="en-US" sz="2000" dirty="0"/>
              <a:t>: 15.2%</a:t>
            </a:r>
          </a:p>
          <a:p>
            <a:r>
              <a:rPr lang="en-US" sz="2000" dirty="0"/>
              <a:t>Previous reporting 1 year ago: 10.5%</a:t>
            </a:r>
          </a:p>
          <a:p>
            <a:r>
              <a:rPr lang="en-US" sz="2000" dirty="0"/>
              <a:t>No grade 4,5 events, no new grade 3 events</a:t>
            </a:r>
          </a:p>
          <a:p>
            <a:r>
              <a:rPr lang="en-US" sz="2000" dirty="0"/>
              <a:t>The additional accumulated events: grade 1 and 2</a:t>
            </a:r>
          </a:p>
        </p:txBody>
      </p:sp>
      <p:sp>
        <p:nvSpPr>
          <p:cNvPr id="6" name="TextBox 5"/>
          <p:cNvSpPr txBox="1"/>
          <p:nvPr/>
        </p:nvSpPr>
        <p:spPr>
          <a:xfrm>
            <a:off x="871653" y="3892689"/>
            <a:ext cx="7248294" cy="677108"/>
          </a:xfrm>
          <a:prstGeom prst="rect">
            <a:avLst/>
          </a:prstGeom>
          <a:noFill/>
        </p:spPr>
        <p:txBody>
          <a:bodyPr wrap="square" rtlCol="0">
            <a:spAutoFit/>
          </a:bodyPr>
          <a:lstStyle/>
          <a:p>
            <a:r>
              <a:rPr lang="en-US" sz="1000" dirty="0" err="1"/>
              <a:t>Hurvitz</a:t>
            </a:r>
            <a:r>
              <a:rPr lang="en-US" sz="1000" dirty="0"/>
              <a:t> SA et al. The Lancet. 2022;400 [in press].  </a:t>
            </a:r>
            <a:r>
              <a:rPr lang="en-US" sz="1000" dirty="0" err="1"/>
              <a:t>Hurvitz</a:t>
            </a:r>
            <a:r>
              <a:rPr lang="en-US" sz="1000" dirty="0"/>
              <a:t> SA et al. Presented at: San Antonio Breast Cancer Symposium 2022; December 6-10, 2022; San Antonio, TX, USA. Presentation GS2-02</a:t>
            </a:r>
          </a:p>
          <a:p>
            <a:endParaRPr lang="en-US" dirty="0"/>
          </a:p>
        </p:txBody>
      </p:sp>
    </p:spTree>
    <p:extLst>
      <p:ext uri="{BB962C8B-B14F-4D97-AF65-F5344CB8AC3E}">
        <p14:creationId xmlns:p14="http://schemas.microsoft.com/office/powerpoint/2010/main" val="34537329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Trop-2 mRNA expression and association with clinical outcomes with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s</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acituzumab</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govitecan</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in HR+/HER2- metastatic breast cancer: </a:t>
            </a:r>
            <a:b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br>
            <a:r>
              <a:rPr kumimoji="0" lang="en-US" sz="2000" i="1" u="none" strike="noStrike" kern="1200" cap="none" spc="0" normalizeH="0" baseline="0" noProof="0" dirty="0">
                <a:ln>
                  <a:noFill/>
                </a:ln>
                <a:solidFill>
                  <a:srgbClr val="002E51"/>
                </a:solidFill>
                <a:effectLst/>
                <a:uLnTx/>
                <a:uFillTx/>
                <a:cs typeface="Calibri Light" panose="020F0302020204030204" pitchFamily="34" charset="0"/>
              </a:rPr>
              <a:t>Biomarker results from TROPiCS-02</a:t>
            </a:r>
            <a:endParaRPr lang="en-US" i="1" dirty="0"/>
          </a:p>
        </p:txBody>
      </p:sp>
      <p:pic>
        <p:nvPicPr>
          <p:cNvPr id="4" name="Picture 3">
            <a:extLst>
              <a:ext uri="{FF2B5EF4-FFF2-40B4-BE49-F238E27FC236}">
                <a16:creationId xmlns:a16="http://schemas.microsoft.com/office/drawing/2014/main" id="{F0B38A2C-9799-8128-7A97-88492D7A089B}"/>
              </a:ext>
            </a:extLst>
          </p:cNvPr>
          <p:cNvPicPr>
            <a:picLocks noChangeAspect="1"/>
          </p:cNvPicPr>
          <p:nvPr/>
        </p:nvPicPr>
        <p:blipFill>
          <a:blip r:embed="rId3"/>
          <a:stretch>
            <a:fillRect/>
          </a:stretch>
        </p:blipFill>
        <p:spPr>
          <a:xfrm>
            <a:off x="101600" y="1414664"/>
            <a:ext cx="5837531" cy="900929"/>
          </a:xfrm>
          <a:prstGeom prst="rect">
            <a:avLst/>
          </a:prstGeom>
        </p:spPr>
      </p:pic>
      <p:pic>
        <p:nvPicPr>
          <p:cNvPr id="6" name="Picture 5">
            <a:extLst>
              <a:ext uri="{FF2B5EF4-FFF2-40B4-BE49-F238E27FC236}">
                <a16:creationId xmlns:a16="http://schemas.microsoft.com/office/drawing/2014/main" id="{60008186-E982-C930-6B03-30A2349C55D8}"/>
              </a:ext>
            </a:extLst>
          </p:cNvPr>
          <p:cNvPicPr>
            <a:picLocks noChangeAspect="1"/>
          </p:cNvPicPr>
          <p:nvPr/>
        </p:nvPicPr>
        <p:blipFill>
          <a:blip r:embed="rId4"/>
          <a:stretch>
            <a:fillRect/>
          </a:stretch>
        </p:blipFill>
        <p:spPr>
          <a:xfrm>
            <a:off x="101600" y="2454422"/>
            <a:ext cx="5142586" cy="1672293"/>
          </a:xfrm>
          <a:prstGeom prst="rect">
            <a:avLst/>
          </a:prstGeom>
        </p:spPr>
      </p:pic>
      <p:sp>
        <p:nvSpPr>
          <p:cNvPr id="7" name="TextBox 6">
            <a:extLst>
              <a:ext uri="{FF2B5EF4-FFF2-40B4-BE49-F238E27FC236}">
                <a16:creationId xmlns:a16="http://schemas.microsoft.com/office/drawing/2014/main" id="{BAE2D881-2FD0-4F4E-BFD5-58A6F35792A9}"/>
              </a:ext>
            </a:extLst>
          </p:cNvPr>
          <p:cNvSpPr txBox="1"/>
          <p:nvPr/>
        </p:nvSpPr>
        <p:spPr>
          <a:xfrm>
            <a:off x="5785511" y="1678508"/>
            <a:ext cx="3074009" cy="2308324"/>
          </a:xfrm>
          <a:prstGeom prst="rect">
            <a:avLst/>
          </a:prstGeom>
          <a:noFill/>
        </p:spPr>
        <p:txBody>
          <a:bodyPr wrap="square" rtlCol="0">
            <a:spAutoFit/>
          </a:bodyPr>
          <a:lstStyle/>
          <a:p>
            <a:pPr marL="285750" indent="-285750">
              <a:buFont typeface="Arial" panose="020B0604020202020204" pitchFamily="34" charset="0"/>
              <a:buChar char="•"/>
            </a:pPr>
            <a:r>
              <a:rPr lang="en-US" sz="1200" dirty="0"/>
              <a:t>Moderate positive concordance was observed between </a:t>
            </a:r>
            <a:r>
              <a:rPr lang="en-US" sz="1200" i="1" dirty="0"/>
              <a:t>TACSTD2</a:t>
            </a:r>
            <a:r>
              <a:rPr lang="en-US" sz="1200" dirty="0"/>
              <a:t> mRNA expression (median 10.5 TPM) and Trop-2 IHC (median H-score 115)</a:t>
            </a:r>
          </a:p>
          <a:p>
            <a:pPr marL="285750" indent="-285750">
              <a:buFont typeface="Arial" panose="020B0604020202020204" pitchFamily="34" charset="0"/>
              <a:buChar char="•"/>
            </a:pPr>
            <a:r>
              <a:rPr lang="en-US" sz="1200" dirty="0"/>
              <a:t>Concordance by H-score was 71% (Cohen’s kappa = 0.41) – </a:t>
            </a:r>
            <a:r>
              <a:rPr lang="en-US" sz="1200" dirty="0">
                <a:solidFill>
                  <a:srgbClr val="FF0000"/>
                </a:solidFill>
              </a:rPr>
              <a:t>Table 2</a:t>
            </a:r>
          </a:p>
          <a:p>
            <a:pPr marL="285750" indent="-285750">
              <a:buFont typeface="Arial" panose="020B0604020202020204" pitchFamily="34" charset="0"/>
              <a:buChar char="•"/>
            </a:pPr>
            <a:r>
              <a:rPr lang="en-US" sz="1200" i="1" dirty="0"/>
              <a:t>TACSTD2</a:t>
            </a:r>
            <a:r>
              <a:rPr lang="en-US" sz="1200" dirty="0"/>
              <a:t> mRNA expression was not associated with ERBB2 mRNA (HER2 gene) expression – </a:t>
            </a:r>
            <a:r>
              <a:rPr lang="en-US" sz="1200" dirty="0">
                <a:solidFill>
                  <a:srgbClr val="FF0000"/>
                </a:solidFill>
              </a:rPr>
              <a:t>Fig. 5</a:t>
            </a:r>
          </a:p>
          <a:p>
            <a:pPr marL="285750" indent="-285750">
              <a:buFont typeface="Arial" panose="020B0604020202020204" pitchFamily="34" charset="0"/>
              <a:buChar char="•"/>
            </a:pPr>
            <a:r>
              <a:rPr lang="en-US" sz="1200" i="1" dirty="0"/>
              <a:t>TACSTD2 </a:t>
            </a:r>
            <a:r>
              <a:rPr lang="en-US" sz="1200" dirty="0"/>
              <a:t>mRNA expression was similar across HER2 IHC subgroups and ERBB2 mRNA expression – </a:t>
            </a:r>
            <a:r>
              <a:rPr lang="en-US" sz="1200" dirty="0">
                <a:solidFill>
                  <a:srgbClr val="FF0000"/>
                </a:solidFill>
              </a:rPr>
              <a:t>Fig. 5</a:t>
            </a:r>
          </a:p>
        </p:txBody>
      </p:sp>
    </p:spTree>
    <p:extLst>
      <p:ext uri="{BB962C8B-B14F-4D97-AF65-F5344CB8AC3E}">
        <p14:creationId xmlns:p14="http://schemas.microsoft.com/office/powerpoint/2010/main" val="33518044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Trop-2 mRNA expression and association with clinical outcomes with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s</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acituzumab</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govitecan</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in HR+/HER2- metastatic breast cancer: </a:t>
            </a:r>
            <a:b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br>
            <a:r>
              <a:rPr kumimoji="0" lang="en-US" sz="2000" i="1" u="none" strike="noStrike" kern="1200" cap="none" spc="0" normalizeH="0" baseline="0" noProof="0" dirty="0">
                <a:ln>
                  <a:noFill/>
                </a:ln>
                <a:solidFill>
                  <a:srgbClr val="002E51"/>
                </a:solidFill>
                <a:effectLst/>
                <a:uLnTx/>
                <a:uFillTx/>
                <a:cs typeface="Calibri Light" panose="020F0302020204030204" pitchFamily="34" charset="0"/>
              </a:rPr>
              <a:t>Biomarker results from TROPiCS-02</a:t>
            </a:r>
            <a:endParaRPr lang="en-US" i="1" dirty="0"/>
          </a:p>
        </p:txBody>
      </p:sp>
      <p:pic>
        <p:nvPicPr>
          <p:cNvPr id="6" name="Picture 5">
            <a:extLst>
              <a:ext uri="{FF2B5EF4-FFF2-40B4-BE49-F238E27FC236}">
                <a16:creationId xmlns:a16="http://schemas.microsoft.com/office/drawing/2014/main" id="{FC1D3FD2-D6AE-3B10-3A23-AB4C4E7DBF05}"/>
              </a:ext>
            </a:extLst>
          </p:cNvPr>
          <p:cNvPicPr>
            <a:picLocks noChangeAspect="1"/>
          </p:cNvPicPr>
          <p:nvPr/>
        </p:nvPicPr>
        <p:blipFill>
          <a:blip r:embed="rId3"/>
          <a:stretch>
            <a:fillRect/>
          </a:stretch>
        </p:blipFill>
        <p:spPr>
          <a:xfrm>
            <a:off x="958291" y="1354976"/>
            <a:ext cx="7081114" cy="2438309"/>
          </a:xfrm>
          <a:prstGeom prst="rect">
            <a:avLst/>
          </a:prstGeom>
        </p:spPr>
      </p:pic>
    </p:spTree>
    <p:extLst>
      <p:ext uri="{BB962C8B-B14F-4D97-AF65-F5344CB8AC3E}">
        <p14:creationId xmlns:p14="http://schemas.microsoft.com/office/powerpoint/2010/main" val="19854245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Trop-2 mRNA expression and association with clinical outcomes with </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s</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acituzumab</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govitecan</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in HR+/HER2- metastatic breast cancer: </a:t>
            </a:r>
            <a:b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b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Biomarker results from TROPiCS-02</a:t>
            </a:r>
            <a:endParaRPr lang="en-US" dirty="0"/>
          </a:p>
        </p:txBody>
      </p:sp>
      <p:pic>
        <p:nvPicPr>
          <p:cNvPr id="4" name="Picture 3">
            <a:extLst>
              <a:ext uri="{FF2B5EF4-FFF2-40B4-BE49-F238E27FC236}">
                <a16:creationId xmlns:a16="http://schemas.microsoft.com/office/drawing/2014/main" id="{23B2CD1C-EB82-D2B1-B789-8EBD59DB2143}"/>
              </a:ext>
            </a:extLst>
          </p:cNvPr>
          <p:cNvPicPr>
            <a:picLocks noChangeAspect="1"/>
          </p:cNvPicPr>
          <p:nvPr/>
        </p:nvPicPr>
        <p:blipFill>
          <a:blip r:embed="rId3"/>
          <a:stretch>
            <a:fillRect/>
          </a:stretch>
        </p:blipFill>
        <p:spPr>
          <a:xfrm>
            <a:off x="980237" y="1426640"/>
            <a:ext cx="7293254" cy="2294981"/>
          </a:xfrm>
          <a:prstGeom prst="rect">
            <a:avLst/>
          </a:prstGeom>
        </p:spPr>
      </p:pic>
    </p:spTree>
    <p:extLst>
      <p:ext uri="{BB962C8B-B14F-4D97-AF65-F5344CB8AC3E}">
        <p14:creationId xmlns:p14="http://schemas.microsoft.com/office/powerpoint/2010/main" val="9701007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406400" y="1064302"/>
            <a:ext cx="8442960" cy="3103096"/>
          </a:xfrm>
        </p:spPr>
        <p:txBody>
          <a:bodyPr/>
          <a:lstStyle/>
          <a:p>
            <a:pPr algn="l"/>
            <a:r>
              <a:rPr lang="en-US" sz="1800" b="1" dirty="0"/>
              <a:t>Conclusions</a:t>
            </a:r>
          </a:p>
          <a:p>
            <a:pPr marL="342900" indent="-342900" algn="l">
              <a:buFont typeface="Arial" panose="020B0604020202020204" pitchFamily="34" charset="0"/>
              <a:buChar char="•"/>
            </a:pPr>
            <a:r>
              <a:rPr lang="en-US" sz="1400" dirty="0"/>
              <a:t>In an updated exploratory analysis of TROPiCS-02, with extended follow-up of ~13 months, SG continued to demonstrated improved efficacy vs TPC</a:t>
            </a:r>
          </a:p>
          <a:p>
            <a:pPr marL="800100" lvl="1" indent="-342900" algn="l">
              <a:buFont typeface="Arial" panose="020B0604020202020204" pitchFamily="34" charset="0"/>
              <a:buChar char="•"/>
            </a:pPr>
            <a:r>
              <a:rPr lang="en-US" sz="1400" dirty="0"/>
              <a:t>Median PFS 5.5 vs 4.0 </a:t>
            </a:r>
            <a:r>
              <a:rPr lang="en-US" sz="1400" dirty="0" err="1"/>
              <a:t>mos</a:t>
            </a:r>
            <a:r>
              <a:rPr lang="en-US" sz="1400" dirty="0"/>
              <a:t> for SG vs TPC, respectively; HR 0.65</a:t>
            </a:r>
          </a:p>
          <a:p>
            <a:pPr marL="800100" lvl="1" indent="-342900" algn="l">
              <a:buFont typeface="Arial" panose="020B0604020202020204" pitchFamily="34" charset="0"/>
              <a:buChar char="•"/>
            </a:pPr>
            <a:r>
              <a:rPr lang="en-US" sz="1400" dirty="0"/>
              <a:t>Median OS 14.5 vs 11.2 </a:t>
            </a:r>
            <a:r>
              <a:rPr lang="en-US" sz="1400" dirty="0" err="1"/>
              <a:t>mos</a:t>
            </a:r>
            <a:r>
              <a:rPr lang="en-US" sz="1400" dirty="0"/>
              <a:t> for SG vs TPC, respectively, HR 0.79</a:t>
            </a:r>
          </a:p>
          <a:p>
            <a:pPr marL="342900" indent="-342900" algn="l">
              <a:buFont typeface="Arial" panose="020B0604020202020204" pitchFamily="34" charset="0"/>
              <a:buChar char="•"/>
            </a:pPr>
            <a:r>
              <a:rPr lang="en-US" sz="1400" dirty="0"/>
              <a:t>SG improved ORR, CBR and extended </a:t>
            </a:r>
            <a:r>
              <a:rPr lang="en-US" sz="1400" dirty="0" err="1"/>
              <a:t>DoR</a:t>
            </a:r>
            <a:r>
              <a:rPr lang="en-US" sz="1400" dirty="0"/>
              <a:t> vs TPC</a:t>
            </a:r>
          </a:p>
          <a:p>
            <a:pPr marL="342900" indent="-342900" algn="l">
              <a:buFont typeface="Arial" panose="020B0604020202020204" pitchFamily="34" charset="0"/>
              <a:buChar char="•"/>
            </a:pPr>
            <a:r>
              <a:rPr lang="en-US" sz="1400" dirty="0"/>
              <a:t>SG improved efficacy outcomes vs TPC regardless of Trop-2 expression level or Trop-2 mRNA expression</a:t>
            </a:r>
          </a:p>
          <a:p>
            <a:pPr marL="342900" indent="-342900" algn="l">
              <a:buFont typeface="Arial" panose="020B0604020202020204" pitchFamily="34" charset="0"/>
              <a:buChar char="•"/>
            </a:pPr>
            <a:r>
              <a:rPr lang="en-US" sz="1400" dirty="0"/>
              <a:t>There was no correlation of Trop-2 mRNA expression and HER2 status</a:t>
            </a:r>
          </a:p>
          <a:p>
            <a:pPr marL="342900" indent="-342900" algn="l">
              <a:buFont typeface="Arial" panose="020B0604020202020204" pitchFamily="34" charset="0"/>
              <a:buChar char="•"/>
            </a:pPr>
            <a:r>
              <a:rPr lang="en-US" sz="1400" dirty="0"/>
              <a:t>These results support the role of SG for patients with pretreated HR+/HER2- ABC in the endocrine refractory setting, irrespective of Trop2- expression</a:t>
            </a:r>
          </a:p>
          <a:p>
            <a:pPr marL="342900" indent="-342900" algn="l">
              <a:buFont typeface="Arial" panose="020B0604020202020204" pitchFamily="34" charset="0"/>
              <a:buChar char="•"/>
            </a:pPr>
            <a:endParaRPr lang="en-US" sz="1400" dirty="0"/>
          </a:p>
          <a:p>
            <a:endParaRPr lang="en-US" dirty="0"/>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3200" dirty="0"/>
              <a:t>TROPiCS-02</a:t>
            </a:r>
          </a:p>
        </p:txBody>
      </p:sp>
    </p:spTree>
    <p:extLst>
      <p:ext uri="{BB962C8B-B14F-4D97-AF65-F5344CB8AC3E}">
        <p14:creationId xmlns:p14="http://schemas.microsoft.com/office/powerpoint/2010/main" val="28900204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101600" y="819424"/>
            <a:ext cx="4627073" cy="3441650"/>
          </a:xfrm>
        </p:spPr>
        <p:txBody>
          <a:bodyPr/>
          <a:lstStyle/>
          <a:p>
            <a:pPr marL="342900" indent="-342900" algn="l">
              <a:buFont typeface="Arial" panose="020B0604020202020204" pitchFamily="34" charset="0"/>
              <a:buChar char="•"/>
            </a:pPr>
            <a:r>
              <a:rPr lang="en-US" sz="1400" dirty="0" err="1"/>
              <a:t>Datopotamab</a:t>
            </a:r>
            <a:r>
              <a:rPr lang="en-US" sz="1400" dirty="0"/>
              <a:t> </a:t>
            </a:r>
            <a:r>
              <a:rPr lang="en-US" sz="1400" dirty="0" err="1"/>
              <a:t>deruxtecan</a:t>
            </a:r>
            <a:r>
              <a:rPr lang="en-US" sz="1400" dirty="0"/>
              <a:t> (Dato-</a:t>
            </a:r>
            <a:r>
              <a:rPr lang="en-US" sz="1400" dirty="0" err="1"/>
              <a:t>DXd</a:t>
            </a:r>
            <a:r>
              <a:rPr lang="en-US" sz="1400" dirty="0"/>
              <a:t>) is an ADC composed of a humanized anti-TROP2 IgG1 monoclonal antibody conjugated with a highly potent topoisomerase I inhibitor payload via a stable, tumor-selective, tetrapeptide-based cleavable linker</a:t>
            </a:r>
          </a:p>
          <a:p>
            <a:pPr marL="342900" indent="-342900" algn="l">
              <a:buFont typeface="Arial" panose="020B0604020202020204" pitchFamily="34" charset="0"/>
              <a:buChar char="•"/>
            </a:pPr>
            <a:r>
              <a:rPr lang="en-US" sz="1400" dirty="0"/>
              <a:t>Dato-</a:t>
            </a:r>
            <a:r>
              <a:rPr lang="en-US" sz="1400" dirty="0" err="1"/>
              <a:t>DXd</a:t>
            </a:r>
            <a:r>
              <a:rPr lang="en-US" sz="1400" dirty="0"/>
              <a:t> demonstrated promising activity in heavily pre-treated patients with inoperable or metastatic HR+/HER2-BC in the Phase 1 TROPION-PanTumor01 trial</a:t>
            </a:r>
            <a:r>
              <a:rPr lang="en-US" sz="1400" baseline="30000" dirty="0"/>
              <a:t>15</a:t>
            </a:r>
          </a:p>
          <a:p>
            <a:pPr marL="800100" lvl="1" indent="-342900" algn="l">
              <a:buFont typeface="Arial" panose="020B0604020202020204" pitchFamily="34" charset="0"/>
              <a:buChar char="•"/>
            </a:pPr>
            <a:r>
              <a:rPr lang="en-US" sz="1200" dirty="0"/>
              <a:t>ORR 29% (12/41)</a:t>
            </a:r>
          </a:p>
          <a:p>
            <a:pPr marL="800100" lvl="1" indent="-342900" algn="l">
              <a:buFont typeface="Arial" panose="020B0604020202020204" pitchFamily="34" charset="0"/>
              <a:buChar char="•"/>
            </a:pPr>
            <a:r>
              <a:rPr lang="en-US" sz="1200" dirty="0"/>
              <a:t>DCR 85% (35/41)</a:t>
            </a:r>
          </a:p>
          <a:p>
            <a:pPr marL="800100" lvl="1" indent="-342900" algn="l">
              <a:buFont typeface="Arial" panose="020B0604020202020204" pitchFamily="34" charset="0"/>
              <a:buChar char="•"/>
            </a:pPr>
            <a:r>
              <a:rPr lang="en-US" sz="1200" dirty="0"/>
              <a:t>CBR 41% (17/41) </a:t>
            </a:r>
          </a:p>
          <a:p>
            <a:pPr marL="342900" indent="-342900" algn="l">
              <a:buFont typeface="Arial" panose="020B0604020202020204" pitchFamily="34" charset="0"/>
              <a:buChar char="•"/>
            </a:pPr>
            <a:r>
              <a:rPr lang="en-US" sz="1400" dirty="0"/>
              <a:t>At ESMO meeting 2023, primary PFS results were reported from the Phase 3 TROPION-Breast01 trial</a:t>
            </a:r>
          </a:p>
          <a:p>
            <a:pPr marL="342900" indent="-342900" algn="l">
              <a:buFont typeface="Arial" panose="020B0604020202020204" pitchFamily="34" charset="0"/>
              <a:buChar char="•"/>
            </a:pPr>
            <a:endParaRPr lang="en-US" sz="1400" dirty="0"/>
          </a:p>
          <a:p>
            <a:pPr marL="342900" indent="-342900" algn="l">
              <a:buFont typeface="Arial" panose="020B0604020202020204" pitchFamily="34" charset="0"/>
              <a:buChar char="•"/>
            </a:pPr>
            <a:endParaRPr lang="en-US" sz="1400" dirty="0"/>
          </a:p>
          <a:p>
            <a:endParaRPr lang="en-US" dirty="0"/>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3200" dirty="0" err="1"/>
              <a:t>Datopotamab</a:t>
            </a:r>
            <a:r>
              <a:rPr lang="en-US" sz="3200" dirty="0"/>
              <a:t> </a:t>
            </a:r>
            <a:r>
              <a:rPr lang="en-US" sz="3200" dirty="0" err="1"/>
              <a:t>deruxtecan</a:t>
            </a:r>
            <a:r>
              <a:rPr lang="en-US" sz="3200" dirty="0"/>
              <a:t> (Dato-</a:t>
            </a:r>
            <a:r>
              <a:rPr lang="en-US" sz="3200" dirty="0" err="1"/>
              <a:t>DXd</a:t>
            </a:r>
            <a:r>
              <a:rPr lang="en-US" sz="3200" dirty="0"/>
              <a:t>)</a:t>
            </a:r>
          </a:p>
        </p:txBody>
      </p:sp>
      <p:pic>
        <p:nvPicPr>
          <p:cNvPr id="2" name="Picture 1">
            <a:extLst>
              <a:ext uri="{FF2B5EF4-FFF2-40B4-BE49-F238E27FC236}">
                <a16:creationId xmlns:a16="http://schemas.microsoft.com/office/drawing/2014/main" id="{F97ECF4F-F3FF-8F20-9A33-503A38F35F70}"/>
              </a:ext>
            </a:extLst>
          </p:cNvPr>
          <p:cNvPicPr>
            <a:picLocks noChangeAspect="1"/>
          </p:cNvPicPr>
          <p:nvPr/>
        </p:nvPicPr>
        <p:blipFill>
          <a:blip r:embed="rId3"/>
          <a:stretch>
            <a:fillRect/>
          </a:stretch>
        </p:blipFill>
        <p:spPr>
          <a:xfrm>
            <a:off x="4572000" y="1450944"/>
            <a:ext cx="4339255" cy="2127904"/>
          </a:xfrm>
          <a:prstGeom prst="rect">
            <a:avLst/>
          </a:prstGeom>
        </p:spPr>
      </p:pic>
      <p:sp>
        <p:nvSpPr>
          <p:cNvPr id="5" name="TextBox 4">
            <a:extLst>
              <a:ext uri="{FF2B5EF4-FFF2-40B4-BE49-F238E27FC236}">
                <a16:creationId xmlns:a16="http://schemas.microsoft.com/office/drawing/2014/main" id="{38ACD60D-E0C4-42D8-8C31-10E2ADA8DEF9}"/>
              </a:ext>
            </a:extLst>
          </p:cNvPr>
          <p:cNvSpPr txBox="1"/>
          <p:nvPr/>
        </p:nvSpPr>
        <p:spPr>
          <a:xfrm>
            <a:off x="5187297" y="3922520"/>
            <a:ext cx="3797540" cy="338554"/>
          </a:xfrm>
          <a:prstGeom prst="rect">
            <a:avLst/>
          </a:prstGeom>
          <a:noFill/>
        </p:spPr>
        <p:txBody>
          <a:bodyPr wrap="square" rtlCol="0">
            <a:spAutoFit/>
          </a:bodyPr>
          <a:lstStyle/>
          <a:p>
            <a:r>
              <a:rPr lang="en-US" sz="800" dirty="0"/>
              <a:t>15. </a:t>
            </a:r>
            <a:r>
              <a:rPr lang="en-US" sz="800" dirty="0" err="1"/>
              <a:t>Meric</a:t>
            </a:r>
            <a:r>
              <a:rPr lang="en-US" sz="800" dirty="0"/>
              <a:t>-Bernstam F, et al.</a:t>
            </a:r>
            <a:r>
              <a:rPr lang="fr-FR" sz="800" dirty="0"/>
              <a:t> </a:t>
            </a:r>
            <a:r>
              <a:rPr lang="fr-FR" sz="800" i="1" dirty="0"/>
              <a:t>Cancer </a:t>
            </a:r>
            <a:r>
              <a:rPr lang="fr-FR" sz="800" i="1" dirty="0" err="1"/>
              <a:t>Res</a:t>
            </a:r>
            <a:r>
              <a:rPr lang="fr-FR" sz="800" i="1" dirty="0"/>
              <a:t>. </a:t>
            </a:r>
            <a:r>
              <a:rPr lang="fr-FR" sz="800" dirty="0"/>
              <a:t>2023;83 (5_Supplement):PD13-08.</a:t>
            </a:r>
            <a:r>
              <a:rPr lang="en-US" sz="800" dirty="0"/>
              <a:t> </a:t>
            </a:r>
          </a:p>
          <a:p>
            <a:r>
              <a:rPr lang="en-US" sz="800" dirty="0" err="1"/>
              <a:t>Okajima</a:t>
            </a:r>
            <a:r>
              <a:rPr lang="en-US" sz="800" dirty="0"/>
              <a:t> D, et al. </a:t>
            </a:r>
            <a:r>
              <a:rPr lang="en-US" sz="800" i="1" dirty="0"/>
              <a:t>Mol Cancer </a:t>
            </a:r>
            <a:r>
              <a:rPr lang="en-US" sz="800" i="1" dirty="0" err="1"/>
              <a:t>Ther</a:t>
            </a:r>
            <a:r>
              <a:rPr lang="en-US" sz="800" i="1" dirty="0"/>
              <a:t>. </a:t>
            </a:r>
            <a:r>
              <a:rPr lang="en-US" sz="800" dirty="0"/>
              <a:t>2021;20(12):2329-2340.</a:t>
            </a:r>
          </a:p>
        </p:txBody>
      </p:sp>
    </p:spTree>
    <p:extLst>
      <p:ext uri="{BB962C8B-B14F-4D97-AF65-F5344CB8AC3E}">
        <p14:creationId xmlns:p14="http://schemas.microsoft.com/office/powerpoint/2010/main" val="32905516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Phase III TROPION-Breast01: Dato-</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DXd</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vs investigator’s </a:t>
            </a:r>
            <a:r>
              <a:rPr lang="en-US" sz="2000" kern="1200" dirty="0">
                <a:solidFill>
                  <a:srgbClr val="002E51"/>
                </a:solidFill>
                <a:cs typeface="Calibri Light" panose="020F0302020204030204" pitchFamily="34" charset="0"/>
              </a:rPr>
              <a:t>c</a:t>
            </a:r>
            <a:r>
              <a:rPr kumimoji="0" lang="en-US" sz="2000" i="0" u="none" strike="noStrike" kern="1200" cap="none" spc="0" normalizeH="0" baseline="0" noProof="0" dirty="0" err="1">
                <a:ln>
                  <a:noFill/>
                </a:ln>
                <a:solidFill>
                  <a:srgbClr val="002E51"/>
                </a:solidFill>
                <a:effectLst/>
                <a:uLnTx/>
                <a:uFillTx/>
                <a:cs typeface="Calibri Light" panose="020F0302020204030204" pitchFamily="34" charset="0"/>
              </a:rPr>
              <a:t>hoice</a:t>
            </a:r>
            <a:r>
              <a:rPr kumimoji="0" lang="en-US" sz="2000" i="0" u="none" strike="noStrike" kern="1200" cap="none" spc="0" normalizeH="0" baseline="0" noProof="0" dirty="0">
                <a:ln>
                  <a:noFill/>
                </a:ln>
                <a:solidFill>
                  <a:srgbClr val="002E51"/>
                </a:solidFill>
                <a:effectLst/>
                <a:uLnTx/>
                <a:uFillTx/>
                <a:cs typeface="Calibri Light" panose="020F0302020204030204" pitchFamily="34" charset="0"/>
              </a:rPr>
              <a:t> chemotherapy for inoperable or metastatic HR+/HER2- breast cancer</a:t>
            </a:r>
            <a:endParaRPr lang="en-US" sz="2000" dirty="0">
              <a:solidFill>
                <a:srgbClr val="002E51"/>
              </a:solidFill>
              <a:cs typeface="Calibri Light" panose="020F0302020204030204" pitchFamily="34" charset="0"/>
            </a:endParaRPr>
          </a:p>
        </p:txBody>
      </p:sp>
      <p:sp>
        <p:nvSpPr>
          <p:cNvPr id="9" name="Rectangle 8">
            <a:extLst>
              <a:ext uri="{FF2B5EF4-FFF2-40B4-BE49-F238E27FC236}">
                <a16:creationId xmlns:a16="http://schemas.microsoft.com/office/drawing/2014/main" id="{21E245F3-B66C-699D-3FBF-9D70F2E57258}"/>
              </a:ext>
            </a:extLst>
          </p:cNvPr>
          <p:cNvSpPr/>
          <p:nvPr/>
        </p:nvSpPr>
        <p:spPr>
          <a:xfrm>
            <a:off x="693041" y="1260794"/>
            <a:ext cx="2151250" cy="2258872"/>
          </a:xfrm>
          <a:prstGeom prst="rect">
            <a:avLst/>
          </a:prstGeom>
          <a:solidFill>
            <a:schemeClr val="tx1"/>
          </a:solidFill>
          <a:ln w="12700" cap="flat" cmpd="sng" algn="ctr">
            <a:solidFill>
              <a:srgbClr val="4472C4">
                <a:lumMod val="50000"/>
              </a:srgbClr>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Adult patients with</a:t>
            </a:r>
            <a:r>
              <a:rPr lang="en-US" sz="1200" kern="0" dirty="0">
                <a:solidFill>
                  <a:prstClr val="white"/>
                </a:solidFill>
                <a:latin typeface="+mn-lt"/>
                <a:ea typeface="+mn-ea"/>
                <a:cs typeface="+mn-cs"/>
              </a:rPr>
              <a:t> </a:t>
            </a:r>
            <a:r>
              <a:rPr kumimoji="0" lang="en-US" sz="1200" b="0" i="0" u="none" strike="noStrike" kern="0" cap="none" spc="0" normalizeH="0" baseline="0" noProof="0" dirty="0">
                <a:ln>
                  <a:noFill/>
                </a:ln>
                <a:solidFill>
                  <a:prstClr val="white"/>
                </a:solidFill>
                <a:effectLst/>
                <a:uLnTx/>
                <a:uFillTx/>
                <a:latin typeface="+mn-lt"/>
                <a:ea typeface="+mn-ea"/>
                <a:cs typeface="+mn-cs"/>
              </a:rPr>
              <a:t>HR+/HER2-negative inoperable or </a:t>
            </a:r>
            <a:r>
              <a:rPr kumimoji="0" lang="en-US" sz="1200" b="0" i="0" u="none" strike="noStrike" kern="0" cap="none" spc="0" normalizeH="0" baseline="0" noProof="0" dirty="0" err="1">
                <a:ln>
                  <a:noFill/>
                </a:ln>
                <a:solidFill>
                  <a:prstClr val="white"/>
                </a:solidFill>
                <a:effectLst/>
                <a:uLnTx/>
                <a:uFillTx/>
                <a:latin typeface="+mn-lt"/>
                <a:ea typeface="+mn-ea"/>
                <a:cs typeface="+mn-cs"/>
              </a:rPr>
              <a:t>mBC</a:t>
            </a:r>
            <a:endParaRPr kumimoji="0" lang="en-US" sz="1200" b="0" i="0" u="none" strike="noStrike" kern="0" cap="none" spc="0" normalizeH="0" baseline="0" noProof="0" dirty="0">
              <a:ln>
                <a:noFill/>
              </a:ln>
              <a:solidFill>
                <a:prstClr val="white"/>
              </a:solidFill>
              <a:effectLst/>
              <a:uLnTx/>
              <a:uFillTx/>
              <a:latin typeface="+mn-lt"/>
              <a:ea typeface="+mn-ea"/>
              <a:cs typeface="+mn-cs"/>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a:ln>
                <a:noFill/>
              </a:ln>
              <a:solidFill>
                <a:prstClr val="white"/>
              </a:solidFill>
              <a:effectLst/>
              <a:uLnTx/>
              <a:uFillTx/>
              <a:latin typeface="+mn-lt"/>
              <a:ea typeface="+mn-ea"/>
              <a:cs typeface="+mn-cs"/>
            </a:endParaRPr>
          </a:p>
          <a:p>
            <a:pPr marR="0" lvl="0"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Unsuitable for endocrine therapy</a:t>
            </a: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a:ln>
                <a:noFill/>
              </a:ln>
              <a:solidFill>
                <a:prstClr val="white"/>
              </a:solidFill>
              <a:effectLst/>
              <a:uLnTx/>
              <a:uFillTx/>
              <a:latin typeface="+mn-lt"/>
              <a:ea typeface="+mn-ea"/>
              <a:cs typeface="+mn-cs"/>
            </a:endParaRPr>
          </a:p>
          <a:p>
            <a:pPr marR="0" lvl="0"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dirty="0">
                <a:ln>
                  <a:noFill/>
                </a:ln>
                <a:solidFill>
                  <a:prstClr val="white"/>
                </a:solidFill>
                <a:effectLst/>
                <a:uLnTx/>
                <a:uFillTx/>
                <a:latin typeface="+mn-lt"/>
                <a:ea typeface="+mn-ea"/>
                <a:cs typeface="+mn-cs"/>
              </a:rPr>
              <a:t>1-2 prior lines of chemotherapy for ABC</a:t>
            </a:r>
          </a:p>
        </p:txBody>
      </p:sp>
      <p:sp>
        <p:nvSpPr>
          <p:cNvPr id="10" name="Oval 9">
            <a:extLst>
              <a:ext uri="{FF2B5EF4-FFF2-40B4-BE49-F238E27FC236}">
                <a16:creationId xmlns:a16="http://schemas.microsoft.com/office/drawing/2014/main" id="{4D242631-CE09-6EA8-6449-954A3F5BF5F3}"/>
              </a:ext>
            </a:extLst>
          </p:cNvPr>
          <p:cNvSpPr/>
          <p:nvPr/>
        </p:nvSpPr>
        <p:spPr>
          <a:xfrm>
            <a:off x="3155366" y="2020706"/>
            <a:ext cx="792592" cy="639948"/>
          </a:xfrm>
          <a:prstGeom prst="ellipse">
            <a:avLst/>
          </a:prstGeom>
          <a:solidFill>
            <a:srgbClr val="A5A5A5"/>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mn-lt"/>
                <a:ea typeface="+mn-ea"/>
                <a:cs typeface="+mn-cs"/>
              </a:rPr>
              <a:t>R 1:1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mn-lt"/>
                <a:ea typeface="+mn-ea"/>
                <a:cs typeface="+mn-cs"/>
              </a:rPr>
              <a:t>N=7</a:t>
            </a:r>
            <a:r>
              <a:rPr lang="en-US" sz="1000" b="1" kern="0" dirty="0">
                <a:solidFill>
                  <a:prstClr val="white"/>
                </a:solidFill>
                <a:latin typeface="+mn-lt"/>
                <a:ea typeface="+mn-ea"/>
                <a:cs typeface="+mn-cs"/>
              </a:rPr>
              <a:t>32</a:t>
            </a:r>
            <a:endParaRPr kumimoji="0" lang="en-US" sz="1000" b="1" i="0" u="none" strike="noStrike" kern="0" cap="none" spc="0" normalizeH="0" baseline="0" noProof="0" dirty="0">
              <a:ln>
                <a:noFill/>
              </a:ln>
              <a:solidFill>
                <a:prstClr val="white"/>
              </a:solidFill>
              <a:effectLst/>
              <a:uLnTx/>
              <a:uFillTx/>
              <a:latin typeface="+mn-lt"/>
              <a:ea typeface="+mn-ea"/>
              <a:cs typeface="+mn-cs"/>
            </a:endParaRPr>
          </a:p>
        </p:txBody>
      </p:sp>
      <p:sp>
        <p:nvSpPr>
          <p:cNvPr id="11" name="Rectangle 10">
            <a:extLst>
              <a:ext uri="{FF2B5EF4-FFF2-40B4-BE49-F238E27FC236}">
                <a16:creationId xmlns:a16="http://schemas.microsoft.com/office/drawing/2014/main" id="{98E99787-947B-067B-1613-53C709EE5CF4}"/>
              </a:ext>
            </a:extLst>
          </p:cNvPr>
          <p:cNvSpPr/>
          <p:nvPr/>
        </p:nvSpPr>
        <p:spPr>
          <a:xfrm>
            <a:off x="3680335" y="981667"/>
            <a:ext cx="3050441" cy="852464"/>
          </a:xfrm>
          <a:prstGeom prst="rect">
            <a:avLst/>
          </a:prstGeom>
          <a:solidFill>
            <a:srgbClr val="993366"/>
          </a:solidFill>
          <a:ln>
            <a:solidFill>
              <a:srgbClr val="9933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Dato-</a:t>
            </a:r>
            <a:r>
              <a:rPr lang="en-US" sz="1200" dirty="0" err="1"/>
              <a:t>DXd</a:t>
            </a:r>
            <a:endParaRPr lang="en-US" sz="1200" dirty="0"/>
          </a:p>
          <a:p>
            <a:pPr algn="ctr"/>
            <a:r>
              <a:rPr lang="en-US" sz="1200" dirty="0"/>
              <a:t>6 mg/kg Q3 weeks</a:t>
            </a:r>
          </a:p>
          <a:p>
            <a:pPr algn="ctr"/>
            <a:r>
              <a:rPr lang="en-US" sz="1200" dirty="0"/>
              <a:t>(N=365)</a:t>
            </a:r>
          </a:p>
        </p:txBody>
      </p:sp>
      <p:sp>
        <p:nvSpPr>
          <p:cNvPr id="12" name="Rectangle 11">
            <a:extLst>
              <a:ext uri="{FF2B5EF4-FFF2-40B4-BE49-F238E27FC236}">
                <a16:creationId xmlns:a16="http://schemas.microsoft.com/office/drawing/2014/main" id="{1B7C94F4-7E20-6674-AC29-D8F7B846DC57}"/>
              </a:ext>
            </a:extLst>
          </p:cNvPr>
          <p:cNvSpPr/>
          <p:nvPr/>
        </p:nvSpPr>
        <p:spPr>
          <a:xfrm>
            <a:off x="3707030" y="2844047"/>
            <a:ext cx="3023747" cy="892854"/>
          </a:xfrm>
          <a:prstGeom prst="rect">
            <a:avLst/>
          </a:prstGeom>
          <a:solidFill>
            <a:srgbClr val="6699FF"/>
          </a:solidFill>
          <a:ln>
            <a:solidFill>
              <a:srgbClr val="66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Investigator’s choice chemotherapy (ICC)</a:t>
            </a:r>
          </a:p>
          <a:p>
            <a:pPr algn="ctr"/>
            <a:r>
              <a:rPr lang="en-US" sz="1200" dirty="0" err="1"/>
              <a:t>Eribulin</a:t>
            </a:r>
            <a:r>
              <a:rPr lang="en-US" sz="1200" dirty="0"/>
              <a:t>, vinorelbine, capecitabine, gemcitabine</a:t>
            </a:r>
          </a:p>
          <a:p>
            <a:pPr algn="ctr"/>
            <a:r>
              <a:rPr lang="en-US" sz="1200" dirty="0"/>
              <a:t>N=367</a:t>
            </a:r>
          </a:p>
        </p:txBody>
      </p:sp>
      <p:sp>
        <p:nvSpPr>
          <p:cNvPr id="15" name="Rectangle 14">
            <a:extLst>
              <a:ext uri="{FF2B5EF4-FFF2-40B4-BE49-F238E27FC236}">
                <a16:creationId xmlns:a16="http://schemas.microsoft.com/office/drawing/2014/main" id="{101A3883-DC85-BDC2-CB31-56AFB4519B02}"/>
              </a:ext>
            </a:extLst>
          </p:cNvPr>
          <p:cNvSpPr/>
          <p:nvPr/>
        </p:nvSpPr>
        <p:spPr>
          <a:xfrm>
            <a:off x="7011468" y="3162746"/>
            <a:ext cx="1995067" cy="532219"/>
          </a:xfrm>
          <a:prstGeom prst="rect">
            <a:avLst/>
          </a:prstGeom>
          <a:noFill/>
          <a:ln w="12700" cap="flat" cmpd="sng" algn="ctr">
            <a:solidFill>
              <a:srgbClr val="4472C4">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n-lt"/>
                <a:ea typeface="+mn-ea"/>
                <a:cs typeface="+mn-cs"/>
              </a:rPr>
              <a:t>Dual Primary Endpoints: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mn-lt"/>
                <a:ea typeface="+mn-ea"/>
                <a:cs typeface="+mn-cs"/>
              </a:rPr>
              <a:t>PFS by BICR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latin typeface="+mn-lt"/>
                <a:ea typeface="+mn-ea"/>
                <a:cs typeface="+mn-cs"/>
              </a:rPr>
              <a:t>OS</a:t>
            </a:r>
            <a:endParaRPr kumimoji="0" lang="en-US" sz="1200" b="0" i="0" u="none" strike="noStrike" kern="0" cap="none" spc="0" normalizeH="0" baseline="0" noProof="0" dirty="0">
              <a:ln>
                <a:noFill/>
              </a:ln>
              <a:solidFill>
                <a:prstClr val="black"/>
              </a:solidFill>
              <a:effectLst/>
              <a:uLnTx/>
              <a:uFillTx/>
              <a:latin typeface="+mn-lt"/>
              <a:ea typeface="+mn-ea"/>
              <a:cs typeface="+mn-cs"/>
            </a:endParaRPr>
          </a:p>
        </p:txBody>
      </p:sp>
      <p:cxnSp>
        <p:nvCxnSpPr>
          <p:cNvPr id="8" name="Straight Arrow Connector 7">
            <a:extLst>
              <a:ext uri="{FF2B5EF4-FFF2-40B4-BE49-F238E27FC236}">
                <a16:creationId xmlns:a16="http://schemas.microsoft.com/office/drawing/2014/main" id="{C1B12569-2FB7-D03F-1AC5-9BDBBE2D0438}"/>
              </a:ext>
            </a:extLst>
          </p:cNvPr>
          <p:cNvCxnSpPr>
            <a:cxnSpLocks/>
          </p:cNvCxnSpPr>
          <p:nvPr/>
        </p:nvCxnSpPr>
        <p:spPr bwMode="auto">
          <a:xfrm>
            <a:off x="2618842" y="2351414"/>
            <a:ext cx="524628"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 name="Connector: Elbow 16">
            <a:extLst>
              <a:ext uri="{FF2B5EF4-FFF2-40B4-BE49-F238E27FC236}">
                <a16:creationId xmlns:a16="http://schemas.microsoft.com/office/drawing/2014/main" id="{0642E751-1E04-D43B-BB9B-D6F7140A8F3A}"/>
              </a:ext>
            </a:extLst>
          </p:cNvPr>
          <p:cNvCxnSpPr>
            <a:cxnSpLocks/>
          </p:cNvCxnSpPr>
          <p:nvPr/>
        </p:nvCxnSpPr>
        <p:spPr bwMode="auto">
          <a:xfrm rot="16200000" flipH="1">
            <a:off x="3309495" y="2907269"/>
            <a:ext cx="638366" cy="128044"/>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A5DBF7E2-5A0C-589D-7BB0-CC32BFCBBC64}"/>
              </a:ext>
            </a:extLst>
          </p:cNvPr>
          <p:cNvCxnSpPr>
            <a:cxnSpLocks/>
          </p:cNvCxnSpPr>
          <p:nvPr/>
        </p:nvCxnSpPr>
        <p:spPr bwMode="auto">
          <a:xfrm rot="5400000" flipH="1" flipV="1">
            <a:off x="3293483" y="1629221"/>
            <a:ext cx="654926" cy="128044"/>
          </a:xfrm>
          <a:prstGeom prst="bentConnector2">
            <a:avLst/>
          </a:prstGeom>
          <a:solidFill>
            <a:schemeClr val="accent1"/>
          </a:solidFill>
          <a:ln w="19050" cap="flat" cmpd="sng" algn="ctr">
            <a:solidFill>
              <a:schemeClr val="tx1"/>
            </a:solidFill>
            <a:prstDash val="solid"/>
            <a:round/>
            <a:headEnd type="none" w="med" len="med"/>
            <a:tailEnd type="triangle"/>
          </a:ln>
          <a:effectLst/>
        </p:spPr>
      </p:cxnSp>
      <p:sp>
        <p:nvSpPr>
          <p:cNvPr id="4" name="TextBox 3">
            <a:extLst>
              <a:ext uri="{FF2B5EF4-FFF2-40B4-BE49-F238E27FC236}">
                <a16:creationId xmlns:a16="http://schemas.microsoft.com/office/drawing/2014/main" id="{63A38FB1-2A1D-476E-8F0C-F05609ACD7F4}"/>
              </a:ext>
            </a:extLst>
          </p:cNvPr>
          <p:cNvSpPr txBox="1"/>
          <p:nvPr/>
        </p:nvSpPr>
        <p:spPr>
          <a:xfrm>
            <a:off x="0" y="4098017"/>
            <a:ext cx="3813419" cy="215444"/>
          </a:xfrm>
          <a:prstGeom prst="rect">
            <a:avLst/>
          </a:prstGeom>
          <a:noFill/>
        </p:spPr>
        <p:txBody>
          <a:bodyPr wrap="square" rtlCol="0">
            <a:spAutoFit/>
          </a:bodyPr>
          <a:lstStyle/>
          <a:p>
            <a:r>
              <a:rPr lang="en-US" sz="800" dirty="0" err="1"/>
              <a:t>Bardia</a:t>
            </a:r>
            <a:r>
              <a:rPr lang="en-US" sz="800" dirty="0"/>
              <a:t> A, et al. Presented at ESMO Congress 2023. Abstract LBA11.</a:t>
            </a:r>
          </a:p>
        </p:txBody>
      </p:sp>
      <p:sp>
        <p:nvSpPr>
          <p:cNvPr id="2" name="Rectangle 1">
            <a:extLst>
              <a:ext uri="{FF2B5EF4-FFF2-40B4-BE49-F238E27FC236}">
                <a16:creationId xmlns:a16="http://schemas.microsoft.com/office/drawing/2014/main" id="{28096775-BA54-727F-269F-BECCFA79DC75}"/>
              </a:ext>
            </a:extLst>
          </p:cNvPr>
          <p:cNvSpPr/>
          <p:nvPr/>
        </p:nvSpPr>
        <p:spPr>
          <a:xfrm>
            <a:off x="7330610" y="2012884"/>
            <a:ext cx="1120349" cy="889721"/>
          </a:xfrm>
          <a:prstGeom prst="rect">
            <a:avLst/>
          </a:prstGeom>
          <a:solidFill>
            <a:srgbClr val="E7E6E6"/>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n-lt"/>
                <a:ea typeface="+mn-ea"/>
                <a:cs typeface="+mn-cs"/>
              </a:rPr>
              <a:t>Disease progression or Toxicity</a:t>
            </a:r>
            <a:endParaRPr kumimoji="0" lang="en-US" sz="1200" b="0" i="0" u="none" strike="noStrike" kern="0" cap="none" spc="0" normalizeH="0" baseline="0" noProof="0" dirty="0">
              <a:ln>
                <a:noFill/>
              </a:ln>
              <a:solidFill>
                <a:prstClr val="black"/>
              </a:solidFill>
              <a:effectLst/>
              <a:uLnTx/>
              <a:uFillTx/>
              <a:latin typeface="+mn-lt"/>
              <a:ea typeface="+mn-ea"/>
              <a:cs typeface="+mn-cs"/>
            </a:endParaRPr>
          </a:p>
        </p:txBody>
      </p:sp>
      <p:sp>
        <p:nvSpPr>
          <p:cNvPr id="7" name="Rectangle 6">
            <a:extLst>
              <a:ext uri="{FF2B5EF4-FFF2-40B4-BE49-F238E27FC236}">
                <a16:creationId xmlns:a16="http://schemas.microsoft.com/office/drawing/2014/main" id="{A59F1E40-1615-A933-34D1-6537C97CA8D8}"/>
              </a:ext>
            </a:extLst>
          </p:cNvPr>
          <p:cNvSpPr/>
          <p:nvPr/>
        </p:nvSpPr>
        <p:spPr>
          <a:xfrm>
            <a:off x="4034042" y="1975394"/>
            <a:ext cx="2292789" cy="752041"/>
          </a:xfrm>
          <a:prstGeom prst="rect">
            <a:avLst/>
          </a:prstGeom>
          <a:noFill/>
          <a:ln w="12700" cap="flat" cmpd="sng" algn="ctr">
            <a:solidFill>
              <a:srgbClr val="4472C4">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mn-lt"/>
                <a:ea typeface="+mn-ea"/>
                <a:cs typeface="+mn-cs"/>
              </a:rPr>
              <a:t>Stratification factors: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mn-lt"/>
                <a:ea typeface="+mn-ea"/>
                <a:cs typeface="+mn-cs"/>
              </a:rPr>
              <a:t>Number of prior lines of chemotherapy (1 vs 2)</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0" dirty="0">
                <a:solidFill>
                  <a:prstClr val="black"/>
                </a:solidFill>
                <a:latin typeface="+mn-lt"/>
                <a:ea typeface="+mn-ea"/>
                <a:cs typeface="+mn-cs"/>
              </a:rPr>
              <a:t>Prior CDK 4/6i</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mn-lt"/>
                <a:ea typeface="+mn-ea"/>
                <a:cs typeface="+mn-cs"/>
              </a:rPr>
              <a:t>Region</a:t>
            </a:r>
          </a:p>
        </p:txBody>
      </p:sp>
      <p:cxnSp>
        <p:nvCxnSpPr>
          <p:cNvPr id="21" name="Connector: Elbow 20">
            <a:extLst>
              <a:ext uri="{FF2B5EF4-FFF2-40B4-BE49-F238E27FC236}">
                <a16:creationId xmlns:a16="http://schemas.microsoft.com/office/drawing/2014/main" id="{92D24FC2-7440-B18C-ABBC-3CBF3C0CDF52}"/>
              </a:ext>
            </a:extLst>
          </p:cNvPr>
          <p:cNvCxnSpPr>
            <a:cxnSpLocks/>
          </p:cNvCxnSpPr>
          <p:nvPr/>
        </p:nvCxnSpPr>
        <p:spPr bwMode="auto">
          <a:xfrm rot="16200000" flipH="1">
            <a:off x="6234742" y="1774824"/>
            <a:ext cx="1140597" cy="112537"/>
          </a:xfrm>
          <a:prstGeom prst="bentConnector3">
            <a:avLst>
              <a:gd name="adj1" fmla="val -948"/>
            </a:avLst>
          </a:prstGeom>
          <a:solidFill>
            <a:schemeClr val="accent1"/>
          </a:solidFill>
          <a:ln w="19050" cap="flat" cmpd="sng" algn="ctr">
            <a:solidFill>
              <a:schemeClr val="tx1"/>
            </a:solidFill>
            <a:prstDash val="solid"/>
            <a:round/>
            <a:headEnd type="none" w="med" len="med"/>
            <a:tailEnd type="none" w="med" len="med"/>
          </a:ln>
          <a:effectLst/>
        </p:spPr>
      </p:cxnSp>
      <p:cxnSp>
        <p:nvCxnSpPr>
          <p:cNvPr id="23" name="Straight Arrow Connector 22">
            <a:extLst>
              <a:ext uri="{FF2B5EF4-FFF2-40B4-BE49-F238E27FC236}">
                <a16:creationId xmlns:a16="http://schemas.microsoft.com/office/drawing/2014/main" id="{4FD650B4-6DA8-9F8C-87E3-9F36FFB8FC82}"/>
              </a:ext>
            </a:extLst>
          </p:cNvPr>
          <p:cNvCxnSpPr>
            <a:cxnSpLocks/>
          </p:cNvCxnSpPr>
          <p:nvPr/>
        </p:nvCxnSpPr>
        <p:spPr bwMode="auto">
          <a:xfrm>
            <a:off x="6857751" y="2411735"/>
            <a:ext cx="472859" cy="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5" name="Connector: Elbow 24">
            <a:extLst>
              <a:ext uri="{FF2B5EF4-FFF2-40B4-BE49-F238E27FC236}">
                <a16:creationId xmlns:a16="http://schemas.microsoft.com/office/drawing/2014/main" id="{8DB0B6B7-B009-4612-9CBB-915BFE637392}"/>
              </a:ext>
            </a:extLst>
          </p:cNvPr>
          <p:cNvCxnSpPr>
            <a:cxnSpLocks/>
          </p:cNvCxnSpPr>
          <p:nvPr/>
        </p:nvCxnSpPr>
        <p:spPr bwMode="auto">
          <a:xfrm rot="5400000" flipH="1" flipV="1">
            <a:off x="6351501" y="2797760"/>
            <a:ext cx="889083" cy="130533"/>
          </a:xfrm>
          <a:prstGeom prst="bentConnector3">
            <a:avLst>
              <a:gd name="adj1" fmla="val -943"/>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8040986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Phase III TROPION-Breast01: Dato-</a:t>
            </a:r>
            <a:r>
              <a:rPr kumimoji="0" lang="en-US" sz="2000" b="0" i="0" u="none" strike="noStrike" kern="1200" cap="none" spc="0" normalizeH="0" baseline="0" noProof="0" dirty="0" err="1">
                <a:ln>
                  <a:noFill/>
                </a:ln>
                <a:solidFill>
                  <a:srgbClr val="002E51"/>
                </a:solidFill>
                <a:effectLst/>
                <a:uLnTx/>
                <a:uFillTx/>
                <a:latin typeface="Arial"/>
                <a:ea typeface="ＭＳ Ｐゴシック"/>
                <a:cs typeface="Calibri Light" panose="020F0302020204030204" pitchFamily="34" charset="0"/>
              </a:rPr>
              <a:t>DXd</a:t>
            </a:r>
            <a:r>
              <a:rPr kumimoji="0" lang="en-US" sz="2000" b="0" i="0"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 vs investigator’s choice chemotherapy for inoperable or metastatic HR+/HER2- breast cancer</a:t>
            </a:r>
            <a:endParaRPr lang="en-US" dirty="0"/>
          </a:p>
        </p:txBody>
      </p:sp>
      <p:pic>
        <p:nvPicPr>
          <p:cNvPr id="2" name="Picture 1">
            <a:extLst>
              <a:ext uri="{FF2B5EF4-FFF2-40B4-BE49-F238E27FC236}">
                <a16:creationId xmlns:a16="http://schemas.microsoft.com/office/drawing/2014/main" id="{B63127E1-5A05-D8E1-0B77-DBFD802F1BFF}"/>
              </a:ext>
            </a:extLst>
          </p:cNvPr>
          <p:cNvPicPr>
            <a:picLocks noChangeAspect="1"/>
          </p:cNvPicPr>
          <p:nvPr/>
        </p:nvPicPr>
        <p:blipFill>
          <a:blip r:embed="rId3"/>
          <a:stretch>
            <a:fillRect/>
          </a:stretch>
        </p:blipFill>
        <p:spPr>
          <a:xfrm>
            <a:off x="1876907" y="792137"/>
            <a:ext cx="5186986" cy="3157295"/>
          </a:xfrm>
          <a:prstGeom prst="rect">
            <a:avLst/>
          </a:prstGeom>
        </p:spPr>
      </p:pic>
      <p:sp>
        <p:nvSpPr>
          <p:cNvPr id="5" name="Rectangle: Rounded Corners 4">
            <a:extLst>
              <a:ext uri="{FF2B5EF4-FFF2-40B4-BE49-F238E27FC236}">
                <a16:creationId xmlns:a16="http://schemas.microsoft.com/office/drawing/2014/main" id="{CFB38B2E-9439-C928-BE2C-E8B635DEE6ED}"/>
              </a:ext>
            </a:extLst>
          </p:cNvPr>
          <p:cNvSpPr/>
          <p:nvPr/>
        </p:nvSpPr>
        <p:spPr bwMode="auto">
          <a:xfrm>
            <a:off x="1766446" y="3775011"/>
            <a:ext cx="5611108" cy="590936"/>
          </a:xfrm>
          <a:prstGeom prst="roundRect">
            <a:avLst/>
          </a:prstGeom>
          <a:solidFill>
            <a:srgbClr val="993366"/>
          </a:solidFill>
          <a:ln w="9525" cap="flat" cmpd="sng" algn="ctr">
            <a:solidFill>
              <a:srgbClr val="99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000" dirty="0">
                <a:solidFill>
                  <a:schemeClr val="bg1"/>
                </a:solidFill>
                <a:latin typeface="Arial" pitchFamily="-72" charset="0"/>
                <a:ea typeface="ＭＳ Ｐゴシック" pitchFamily="-72" charset="-128"/>
                <a:cs typeface="ＭＳ Ｐゴシック" pitchFamily="-72" charset="-128"/>
              </a:rPr>
              <a:t>PFS rate at 6 </a:t>
            </a:r>
            <a:r>
              <a:rPr lang="en-US" sz="1000" dirty="0" err="1">
                <a:solidFill>
                  <a:schemeClr val="bg1"/>
                </a:solidFill>
                <a:latin typeface="Arial" pitchFamily="-72" charset="0"/>
                <a:ea typeface="ＭＳ Ｐゴシック" pitchFamily="-72" charset="-128"/>
                <a:cs typeface="ＭＳ Ｐゴシック" pitchFamily="-72" charset="-128"/>
              </a:rPr>
              <a:t>mos</a:t>
            </a:r>
            <a:r>
              <a:rPr lang="en-US" sz="1000" dirty="0">
                <a:solidFill>
                  <a:schemeClr val="bg1"/>
                </a:solidFill>
                <a:latin typeface="Arial" pitchFamily="-72" charset="0"/>
                <a:ea typeface="ＭＳ Ｐゴシック" pitchFamily="-72" charset="-128"/>
                <a:cs typeface="ＭＳ Ｐゴシック" pitchFamily="-72" charset="-128"/>
              </a:rPr>
              <a:t>: 53.3% vs 37.5%, Dato-</a:t>
            </a:r>
            <a:r>
              <a:rPr lang="en-US" sz="1000" dirty="0" err="1">
                <a:solidFill>
                  <a:schemeClr val="bg1"/>
                </a:solidFill>
                <a:latin typeface="Arial" pitchFamily="-72" charset="0"/>
                <a:ea typeface="ＭＳ Ｐゴシック" pitchFamily="-72" charset="-128"/>
                <a:cs typeface="ＭＳ Ｐゴシック" pitchFamily="-72" charset="-128"/>
              </a:rPr>
              <a:t>DXd</a:t>
            </a:r>
            <a:r>
              <a:rPr lang="en-US" sz="1000" dirty="0">
                <a:solidFill>
                  <a:schemeClr val="bg1"/>
                </a:solidFill>
                <a:latin typeface="Arial" pitchFamily="-72" charset="0"/>
                <a:ea typeface="ＭＳ Ｐゴシック" pitchFamily="-72" charset="-128"/>
                <a:cs typeface="ＭＳ Ｐゴシック" pitchFamily="-72" charset="-128"/>
              </a:rPr>
              <a:t> vs ICC respectively</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000" dirty="0">
                <a:solidFill>
                  <a:schemeClr val="bg1"/>
                </a:solidFill>
                <a:latin typeface="Arial" pitchFamily="-72" charset="0"/>
                <a:ea typeface="ＭＳ Ｐゴシック" pitchFamily="-72" charset="-128"/>
                <a:cs typeface="ＭＳ Ｐゴシック" pitchFamily="-72" charset="-128"/>
              </a:rPr>
              <a:t>PFS rate at 9 </a:t>
            </a:r>
            <a:r>
              <a:rPr lang="en-US" sz="1000" dirty="0" err="1">
                <a:solidFill>
                  <a:schemeClr val="bg1"/>
                </a:solidFill>
                <a:latin typeface="Arial" pitchFamily="-72" charset="0"/>
                <a:ea typeface="ＭＳ Ｐゴシック" pitchFamily="-72" charset="-128"/>
                <a:cs typeface="ＭＳ Ｐゴシック" pitchFamily="-72" charset="-128"/>
              </a:rPr>
              <a:t>mos</a:t>
            </a:r>
            <a:r>
              <a:rPr lang="en-US" sz="1000" dirty="0">
                <a:solidFill>
                  <a:schemeClr val="bg1"/>
                </a:solidFill>
                <a:latin typeface="Arial" pitchFamily="-72" charset="0"/>
                <a:ea typeface="ＭＳ Ｐゴシック" pitchFamily="-72" charset="-128"/>
                <a:cs typeface="ＭＳ Ｐゴシック" pitchFamily="-72" charset="-128"/>
              </a:rPr>
              <a:t>: 38.5% vs 18.7%, Dato-</a:t>
            </a:r>
            <a:r>
              <a:rPr lang="en-US" sz="1000" dirty="0" err="1">
                <a:solidFill>
                  <a:schemeClr val="bg1"/>
                </a:solidFill>
                <a:latin typeface="Arial" pitchFamily="-72" charset="0"/>
                <a:ea typeface="ＭＳ Ｐゴシック" pitchFamily="-72" charset="-128"/>
                <a:cs typeface="ＭＳ Ｐゴシック" pitchFamily="-72" charset="-128"/>
              </a:rPr>
              <a:t>DXd</a:t>
            </a:r>
            <a:r>
              <a:rPr lang="en-US" sz="1000" dirty="0">
                <a:solidFill>
                  <a:schemeClr val="bg1"/>
                </a:solidFill>
                <a:latin typeface="Arial" pitchFamily="-72" charset="0"/>
                <a:ea typeface="ＭＳ Ｐゴシック" pitchFamily="-72" charset="-128"/>
                <a:cs typeface="ＭＳ Ｐゴシック" pitchFamily="-72" charset="-128"/>
              </a:rPr>
              <a:t> vs ICC respectively</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000" dirty="0">
                <a:solidFill>
                  <a:schemeClr val="bg1"/>
                </a:solidFill>
                <a:latin typeface="Arial" pitchFamily="-72" charset="0"/>
                <a:ea typeface="ＭＳ Ｐゴシック" pitchFamily="-72" charset="-128"/>
                <a:cs typeface="ＭＳ Ｐゴシック" pitchFamily="-72" charset="-128"/>
              </a:rPr>
              <a:t>OS data not yet mature; a trend favoring Dato-</a:t>
            </a:r>
            <a:r>
              <a:rPr lang="en-US" sz="1000" dirty="0" err="1">
                <a:solidFill>
                  <a:schemeClr val="bg1"/>
                </a:solidFill>
                <a:latin typeface="Arial" pitchFamily="-72" charset="0"/>
                <a:ea typeface="ＭＳ Ｐゴシック" pitchFamily="-72" charset="-128"/>
                <a:cs typeface="ＭＳ Ｐゴシック" pitchFamily="-72" charset="-128"/>
              </a:rPr>
              <a:t>DXd</a:t>
            </a:r>
            <a:r>
              <a:rPr lang="en-US" sz="1000" dirty="0">
                <a:solidFill>
                  <a:schemeClr val="bg1"/>
                </a:solidFill>
                <a:latin typeface="Arial" pitchFamily="-72" charset="0"/>
                <a:ea typeface="ＭＳ Ｐゴシック" pitchFamily="-72" charset="-128"/>
                <a:cs typeface="ＭＳ Ｐゴシック" pitchFamily="-72" charset="-128"/>
              </a:rPr>
              <a:t> was observed (HR 0.84)  </a:t>
            </a:r>
            <a:endParaRPr kumimoji="0" lang="en-US" sz="1000"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1355840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17A0DB2-7CE6-6020-57D6-E4AD329C0B18}"/>
              </a:ext>
            </a:extLst>
          </p:cNvPr>
          <p:cNvSpPr>
            <a:spLocks noGrp="1"/>
          </p:cNvSpPr>
          <p:nvPr>
            <p:ph type="subTitle" idx="1"/>
          </p:nvPr>
        </p:nvSpPr>
        <p:spPr>
          <a:xfrm>
            <a:off x="350520" y="1138587"/>
            <a:ext cx="8442960" cy="3103096"/>
          </a:xfrm>
        </p:spPr>
        <p:txBody>
          <a:bodyPr/>
          <a:lstStyle/>
          <a:p>
            <a:pPr marL="342900" indent="-342900" algn="l">
              <a:buFont typeface="Arial" panose="020B0604020202020204" pitchFamily="34" charset="0"/>
              <a:buChar char="•"/>
            </a:pPr>
            <a:r>
              <a:rPr lang="en-US" sz="1400" dirty="0"/>
              <a:t>Oral SERDs, approved and in development, represent a promising treatment option for HR+/HER2 ABC, particularly in combination with other targeted agents </a:t>
            </a:r>
          </a:p>
          <a:p>
            <a:pPr marL="342900" indent="-342900" algn="l">
              <a:buFont typeface="Arial" panose="020B0604020202020204" pitchFamily="34" charset="0"/>
              <a:buChar char="•"/>
            </a:pPr>
            <a:r>
              <a:rPr lang="en-US" sz="1400" dirty="0" err="1"/>
              <a:t>Capivasertib</a:t>
            </a:r>
            <a:r>
              <a:rPr lang="en-US" sz="1400" dirty="0"/>
              <a:t> plus </a:t>
            </a:r>
            <a:r>
              <a:rPr lang="en-US" sz="1400" dirty="0" err="1"/>
              <a:t>fulvestrant</a:t>
            </a:r>
            <a:r>
              <a:rPr lang="en-US" sz="1400" dirty="0"/>
              <a:t> demonstrated PFS benefit vs </a:t>
            </a:r>
            <a:r>
              <a:rPr lang="en-US" sz="1400" dirty="0" err="1"/>
              <a:t>fulvestrant</a:t>
            </a:r>
            <a:r>
              <a:rPr lang="en-US" sz="1400" dirty="0"/>
              <a:t> monotherapy in HR+/HER2-negative ABC previously progressed on ET, and may be future therapeutic option for these patients</a:t>
            </a:r>
          </a:p>
          <a:p>
            <a:pPr marL="342900" indent="-342900" algn="l">
              <a:buFont typeface="Arial" panose="020B0604020202020204" pitchFamily="34" charset="0"/>
              <a:buChar char="•"/>
            </a:pPr>
            <a:r>
              <a:rPr lang="en-US" sz="1400" dirty="0"/>
              <a:t>ADCs, including </a:t>
            </a:r>
            <a:r>
              <a:rPr lang="en-US" sz="1400" dirty="0" err="1"/>
              <a:t>sacituzumab</a:t>
            </a:r>
            <a:r>
              <a:rPr lang="en-US" sz="1400" dirty="0"/>
              <a:t> </a:t>
            </a:r>
            <a:r>
              <a:rPr lang="en-US" sz="1400" dirty="0" err="1"/>
              <a:t>govitecan</a:t>
            </a:r>
            <a:r>
              <a:rPr lang="en-US" sz="1400" dirty="0"/>
              <a:t> and Dato-</a:t>
            </a:r>
            <a:r>
              <a:rPr lang="en-US" sz="1400" dirty="0" err="1"/>
              <a:t>DXd</a:t>
            </a:r>
            <a:r>
              <a:rPr lang="en-US" sz="1400" dirty="0"/>
              <a:t>, are potential options for patients with HR+/HER2 ABC, specifically in the endocrine refractory setting</a:t>
            </a:r>
          </a:p>
          <a:p>
            <a:pPr marL="342900" indent="-342900" algn="l">
              <a:buFont typeface="Arial" panose="020B0604020202020204" pitchFamily="34" charset="0"/>
              <a:buChar char="•"/>
            </a:pPr>
            <a:r>
              <a:rPr lang="en-US" sz="1400" dirty="0"/>
              <a:t>Sequencing of these novel therapeutics continues to evolve </a:t>
            </a:r>
          </a:p>
          <a:p>
            <a:pPr marL="342900" indent="-342900" algn="l">
              <a:buFont typeface="Arial" panose="020B0604020202020204" pitchFamily="34" charset="0"/>
              <a:buChar char="•"/>
            </a:pPr>
            <a:r>
              <a:rPr lang="en-US" sz="1400" dirty="0"/>
              <a:t>Genomic profiling is an integral component for treatment selection </a:t>
            </a:r>
          </a:p>
          <a:p>
            <a:pPr marL="342900" indent="-342900" algn="l">
              <a:buFont typeface="Arial" panose="020B0604020202020204" pitchFamily="34" charset="0"/>
              <a:buChar char="•"/>
            </a:pPr>
            <a:r>
              <a:rPr lang="en-US" sz="1400" dirty="0"/>
              <a:t>Strategies to mitigate and manage toxicities are essential in the ABC setting </a:t>
            </a:r>
          </a:p>
          <a:p>
            <a:pPr marL="342900" indent="-342900" algn="l">
              <a:buFont typeface="Arial" panose="020B0604020202020204" pitchFamily="34" charset="0"/>
              <a:buChar char="•"/>
            </a:pPr>
            <a:r>
              <a:rPr lang="en-US" sz="1400" dirty="0"/>
              <a:t>Clinical trial evaluation is valuable at each step along the treatment algorithm</a:t>
            </a:r>
          </a:p>
          <a:p>
            <a:pPr marL="342900" indent="-342900" algn="l">
              <a:buFont typeface="Arial" panose="020B0604020202020204" pitchFamily="34" charset="0"/>
              <a:buChar char="•"/>
            </a:pPr>
            <a:endParaRPr lang="en-US" sz="1400" dirty="0"/>
          </a:p>
          <a:p>
            <a:endParaRPr lang="en-US" dirty="0"/>
          </a:p>
        </p:txBody>
      </p:sp>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32080"/>
            <a:ext cx="9144000" cy="1006507"/>
          </a:xfrm>
          <a:prstGeom prst="rect">
            <a:avLst/>
          </a:prstGeom>
        </p:spPr>
        <p:txBody>
          <a:bodyPr/>
          <a:lstStyle/>
          <a:p>
            <a:r>
              <a:rPr lang="en-US" sz="3200" dirty="0"/>
              <a:t>Key Takeaways</a:t>
            </a:r>
          </a:p>
        </p:txBody>
      </p:sp>
    </p:spTree>
    <p:extLst>
      <p:ext uri="{BB962C8B-B14F-4D97-AF65-F5344CB8AC3E}">
        <p14:creationId xmlns:p14="http://schemas.microsoft.com/office/powerpoint/2010/main" val="1060353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226D3-BCC7-A613-F24E-D359DC40E96C}"/>
              </a:ext>
            </a:extLst>
          </p:cNvPr>
          <p:cNvSpPr>
            <a:spLocks noGrp="1"/>
          </p:cNvSpPr>
          <p:nvPr>
            <p:ph type="title"/>
          </p:nvPr>
        </p:nvSpPr>
        <p:spPr>
          <a:xfrm>
            <a:off x="-101600" y="1841944"/>
            <a:ext cx="9144000" cy="1006507"/>
          </a:xfrm>
          <a:prstGeom prst="rect">
            <a:avLst/>
          </a:prstGeom>
        </p:spPr>
        <p:txBody>
          <a:bodyPr/>
          <a:lstStyle/>
          <a:p>
            <a:r>
              <a:rPr kumimoji="0" lang="en-US" sz="2800" b="0" i="1"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Thank you</a:t>
            </a:r>
            <a:br>
              <a:rPr kumimoji="0" lang="en-US" sz="2800" b="0" i="1"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br>
            <a:r>
              <a:rPr kumimoji="0" lang="en-US" sz="2800" b="0" i="1" u="none" strike="noStrike" kern="1200" cap="none" spc="0" normalizeH="0" baseline="0" noProof="0" dirty="0">
                <a:ln>
                  <a:noFill/>
                </a:ln>
                <a:solidFill>
                  <a:srgbClr val="002E51"/>
                </a:solidFill>
                <a:effectLst/>
                <a:uLnTx/>
                <a:uFillTx/>
                <a:latin typeface="Arial"/>
                <a:ea typeface="ＭＳ Ｐゴシック"/>
                <a:cs typeface="Calibri Light" panose="020F0302020204030204" pitchFamily="34" charset="0"/>
              </a:rPr>
              <a:t>Questions</a:t>
            </a:r>
            <a:endParaRPr lang="en-US" sz="2800" i="1" dirty="0"/>
          </a:p>
        </p:txBody>
      </p:sp>
    </p:spTree>
    <p:extLst>
      <p:ext uri="{BB962C8B-B14F-4D97-AF65-F5344CB8AC3E}">
        <p14:creationId xmlns:p14="http://schemas.microsoft.com/office/powerpoint/2010/main" val="6071762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336"/>
            <a:ext cx="6400800" cy="2204975"/>
          </a:xfrm>
        </p:spPr>
        <p:txBody>
          <a:bodyPr/>
          <a:lstStyle/>
          <a:p>
            <a:r>
              <a:rPr lang="en-US" b="1" dirty="0">
                <a:solidFill>
                  <a:srgbClr val="002E51"/>
                </a:solidFill>
              </a:rPr>
              <a:t>Julie E. Lang, MD, FACS</a:t>
            </a:r>
          </a:p>
          <a:p>
            <a:r>
              <a:rPr lang="en-US" dirty="0">
                <a:solidFill>
                  <a:srgbClr val="002E51"/>
                </a:solidFill>
              </a:rPr>
              <a:t>Chief of Breast Surgery, Hillcrest Hospital</a:t>
            </a:r>
          </a:p>
          <a:p>
            <a:r>
              <a:rPr lang="en-US" dirty="0">
                <a:solidFill>
                  <a:srgbClr val="002E51"/>
                </a:solidFill>
              </a:rPr>
              <a:t>Director, Eastern Region Cleveland Clinic Breast Program</a:t>
            </a:r>
          </a:p>
          <a:p>
            <a:r>
              <a:rPr lang="en-US" dirty="0">
                <a:solidFill>
                  <a:srgbClr val="002E51"/>
                </a:solidFill>
              </a:rPr>
              <a:t>Cleveland Clinic</a:t>
            </a:r>
          </a:p>
          <a:p>
            <a:r>
              <a:rPr lang="en-US" dirty="0">
                <a:solidFill>
                  <a:srgbClr val="002E51"/>
                </a:solidFill>
              </a:rPr>
              <a:t>Cleveland, OH</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Liquid Biopsies in Breast Cancer</a:t>
            </a:r>
          </a:p>
        </p:txBody>
      </p:sp>
    </p:spTree>
    <p:extLst>
      <p:ext uri="{BB962C8B-B14F-4D97-AF65-F5344CB8AC3E}">
        <p14:creationId xmlns:p14="http://schemas.microsoft.com/office/powerpoint/2010/main" val="4171659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Summary 1- (DB-03)</a:t>
            </a:r>
          </a:p>
        </p:txBody>
      </p:sp>
      <p:sp>
        <p:nvSpPr>
          <p:cNvPr id="7" name="Content Placeholder 2"/>
          <p:cNvSpPr>
            <a:spLocks noGrp="1"/>
          </p:cNvSpPr>
          <p:nvPr>
            <p:ph sz="half" idx="1"/>
          </p:nvPr>
        </p:nvSpPr>
        <p:spPr>
          <a:xfrm>
            <a:off x="685800" y="1117600"/>
            <a:ext cx="7332133" cy="2936875"/>
          </a:xfrm>
        </p:spPr>
        <p:txBody>
          <a:bodyPr>
            <a:normAutofit fontScale="77500" lnSpcReduction="20000"/>
          </a:bodyPr>
          <a:lstStyle/>
          <a:p>
            <a:r>
              <a:rPr lang="en-US" dirty="0"/>
              <a:t>T-</a:t>
            </a:r>
            <a:r>
              <a:rPr lang="en-US" dirty="0" err="1"/>
              <a:t>DXd</a:t>
            </a:r>
            <a:r>
              <a:rPr lang="en-US" dirty="0"/>
              <a:t> demonstrated clinically meaningful and statistically significant  improvement in OS compared with T-DM1 as well as continued PFS benefit.</a:t>
            </a:r>
          </a:p>
          <a:p>
            <a:r>
              <a:rPr lang="en-US" dirty="0"/>
              <a:t>With a longer treatment duration, T-</a:t>
            </a:r>
            <a:r>
              <a:rPr lang="en-US" dirty="0" err="1"/>
              <a:t>DXd</a:t>
            </a:r>
            <a:r>
              <a:rPr lang="en-US" dirty="0"/>
              <a:t> continues to demonstrate a manageable safety profile.</a:t>
            </a:r>
          </a:p>
          <a:p>
            <a:r>
              <a:rPr lang="en-US" dirty="0"/>
              <a:t>The updated results of the DESTINY-Breast03 further support the use of T-</a:t>
            </a:r>
            <a:r>
              <a:rPr lang="en-US" dirty="0" err="1"/>
              <a:t>DXd</a:t>
            </a:r>
            <a:r>
              <a:rPr lang="en-US" dirty="0"/>
              <a:t> as the second line standard of care treatment for patient with HER2-positive metastatic breast cancer.</a:t>
            </a:r>
          </a:p>
          <a:p>
            <a:pPr marL="0" indent="0">
              <a:buNone/>
            </a:pPr>
            <a:endParaRPr lang="en-US" dirty="0"/>
          </a:p>
        </p:txBody>
      </p:sp>
    </p:spTree>
    <p:extLst>
      <p:ext uri="{BB962C8B-B14F-4D97-AF65-F5344CB8AC3E}">
        <p14:creationId xmlns:p14="http://schemas.microsoft.com/office/powerpoint/2010/main" val="16590843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51087-FA38-297C-DA35-6A3385F9FEC5}"/>
              </a:ext>
            </a:extLst>
          </p:cNvPr>
          <p:cNvSpPr>
            <a:spLocks noGrp="1"/>
          </p:cNvSpPr>
          <p:nvPr>
            <p:ph type="title"/>
          </p:nvPr>
        </p:nvSpPr>
        <p:spPr/>
        <p:txBody>
          <a:bodyPr/>
          <a:lstStyle/>
          <a:p>
            <a:r>
              <a:rPr lang="en-US" dirty="0">
                <a:solidFill>
                  <a:srgbClr val="003767"/>
                </a:solidFill>
              </a:rPr>
              <a:t>Circulating tumor DNA (ctDNA)</a:t>
            </a:r>
            <a:br>
              <a:rPr lang="en-US" dirty="0">
                <a:solidFill>
                  <a:srgbClr val="003767"/>
                </a:solidFill>
              </a:rPr>
            </a:br>
            <a:endParaRPr lang="en-US" dirty="0">
              <a:solidFill>
                <a:srgbClr val="003767"/>
              </a:solidFill>
            </a:endParaRPr>
          </a:p>
        </p:txBody>
      </p:sp>
      <p:pic>
        <p:nvPicPr>
          <p:cNvPr id="4" name="Picture 3">
            <a:extLst>
              <a:ext uri="{FF2B5EF4-FFF2-40B4-BE49-F238E27FC236}">
                <a16:creationId xmlns:a16="http://schemas.microsoft.com/office/drawing/2014/main" id="{9E1586C4-E55D-AE7C-3F28-99FEA445C7D8}"/>
              </a:ext>
            </a:extLst>
          </p:cNvPr>
          <p:cNvPicPr>
            <a:picLocks noChangeAspect="1"/>
          </p:cNvPicPr>
          <p:nvPr/>
        </p:nvPicPr>
        <p:blipFill>
          <a:blip r:embed="rId2"/>
          <a:stretch>
            <a:fillRect/>
          </a:stretch>
        </p:blipFill>
        <p:spPr>
          <a:xfrm>
            <a:off x="570155" y="750983"/>
            <a:ext cx="5268292" cy="3646296"/>
          </a:xfrm>
          <a:prstGeom prst="rect">
            <a:avLst/>
          </a:prstGeom>
        </p:spPr>
      </p:pic>
      <p:sp>
        <p:nvSpPr>
          <p:cNvPr id="5" name="TextBox 4">
            <a:extLst>
              <a:ext uri="{FF2B5EF4-FFF2-40B4-BE49-F238E27FC236}">
                <a16:creationId xmlns:a16="http://schemas.microsoft.com/office/drawing/2014/main" id="{91C03DDC-E9A9-2C73-3327-6D863917B005}"/>
              </a:ext>
            </a:extLst>
          </p:cNvPr>
          <p:cNvSpPr txBox="1"/>
          <p:nvPr/>
        </p:nvSpPr>
        <p:spPr>
          <a:xfrm>
            <a:off x="3646843" y="4466800"/>
            <a:ext cx="2753958" cy="1107996"/>
          </a:xfrm>
          <a:prstGeom prst="rect">
            <a:avLst/>
          </a:prstGeom>
          <a:noFill/>
        </p:spPr>
        <p:txBody>
          <a:bodyPr wrap="square" rtlCol="0">
            <a:spAutoFit/>
          </a:bodyPr>
          <a:lstStyle/>
          <a:p>
            <a:r>
              <a:rPr lang="en-US" sz="1400" dirty="0" err="1">
                <a:solidFill>
                  <a:srgbClr val="003767"/>
                </a:solidFill>
                <a:effectLst/>
                <a:latin typeface="+mn-lt"/>
              </a:rPr>
              <a:t>Marrugo</a:t>
            </a:r>
            <a:r>
              <a:rPr lang="en-US" sz="1400" dirty="0">
                <a:solidFill>
                  <a:srgbClr val="003767"/>
                </a:solidFill>
                <a:effectLst/>
                <a:latin typeface="+mn-lt"/>
              </a:rPr>
              <a:t>-Ramírez, International Journal of Molecular Sciences, 2018</a:t>
            </a:r>
          </a:p>
          <a:p>
            <a:endParaRPr lang="en-US" dirty="0"/>
          </a:p>
        </p:txBody>
      </p:sp>
      <p:sp>
        <p:nvSpPr>
          <p:cNvPr id="6" name="TextBox 5">
            <a:extLst>
              <a:ext uri="{FF2B5EF4-FFF2-40B4-BE49-F238E27FC236}">
                <a16:creationId xmlns:a16="http://schemas.microsoft.com/office/drawing/2014/main" id="{3F451279-6333-DEF5-9D62-F3CE6D82A23B}"/>
              </a:ext>
            </a:extLst>
          </p:cNvPr>
          <p:cNvSpPr txBox="1"/>
          <p:nvPr/>
        </p:nvSpPr>
        <p:spPr>
          <a:xfrm>
            <a:off x="6131859" y="1237129"/>
            <a:ext cx="2495774" cy="120032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3767"/>
                </a:solidFill>
              </a:rPr>
              <a:t>CTCs</a:t>
            </a:r>
          </a:p>
          <a:p>
            <a:pPr marL="342900" indent="-342900">
              <a:buFont typeface="Arial" panose="020B0604020202020204" pitchFamily="34" charset="0"/>
              <a:buChar char="•"/>
            </a:pPr>
            <a:r>
              <a:rPr lang="en-US" dirty="0">
                <a:solidFill>
                  <a:srgbClr val="003767"/>
                </a:solidFill>
              </a:rPr>
              <a:t>ctDNA</a:t>
            </a:r>
          </a:p>
          <a:p>
            <a:pPr marL="342900" indent="-342900">
              <a:buFont typeface="Arial" panose="020B0604020202020204" pitchFamily="34" charset="0"/>
              <a:buChar char="•"/>
            </a:pPr>
            <a:r>
              <a:rPr lang="en-US" dirty="0">
                <a:solidFill>
                  <a:srgbClr val="003767"/>
                </a:solidFill>
              </a:rPr>
              <a:t>exosomes</a:t>
            </a:r>
          </a:p>
        </p:txBody>
      </p:sp>
    </p:spTree>
    <p:extLst>
      <p:ext uri="{BB962C8B-B14F-4D97-AF65-F5344CB8AC3E}">
        <p14:creationId xmlns:p14="http://schemas.microsoft.com/office/powerpoint/2010/main" val="28531593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24557" y="289079"/>
            <a:ext cx="8677923" cy="3790765"/>
          </a:xfrm>
        </p:spPr>
        <p:txBody>
          <a:bodyPr/>
          <a:lstStyle/>
          <a:p>
            <a:r>
              <a:rPr lang="en-US" sz="1800" dirty="0">
                <a:solidFill>
                  <a:srgbClr val="003767"/>
                </a:solidFill>
                <a:cs typeface="Arial"/>
              </a:rPr>
              <a:t>Nucleic acids shed into the bloodstream in patients with cancer are linked to apoptosis and necrosis of cancer cells in the tumor microenvironment.  Vast amount </a:t>
            </a:r>
            <a:r>
              <a:rPr lang="en-US" sz="1800" dirty="0" err="1">
                <a:solidFill>
                  <a:srgbClr val="003767"/>
                </a:solidFill>
                <a:cs typeface="Arial"/>
              </a:rPr>
              <a:t>wt</a:t>
            </a:r>
            <a:r>
              <a:rPr lang="en-US" sz="1800" dirty="0">
                <a:solidFill>
                  <a:srgbClr val="003767"/>
                </a:solidFill>
                <a:cs typeface="Arial"/>
              </a:rPr>
              <a:t> DNA. </a:t>
            </a:r>
          </a:p>
          <a:p>
            <a:r>
              <a:rPr lang="en-US" sz="1800" dirty="0">
                <a:solidFill>
                  <a:srgbClr val="003767"/>
                </a:solidFill>
                <a:cs typeface="Arial"/>
              </a:rPr>
              <a:t>Cell free DNA (cfDNA) has been identified in the peripheral blood plasma fraction of healthy individuals but patients with cancerous tumors have higher quantities of ctDNA and detection is associated with poorer prognosis </a:t>
            </a:r>
          </a:p>
          <a:p>
            <a:r>
              <a:rPr lang="en-US" sz="1800" dirty="0">
                <a:solidFill>
                  <a:srgbClr val="003767"/>
                </a:solidFill>
                <a:cs typeface="Arial"/>
              </a:rPr>
              <a:t>Nucleic acids have a half-life in the circulation ranging from 15 minutes to several hours </a:t>
            </a:r>
          </a:p>
          <a:p>
            <a:r>
              <a:rPr lang="en-US" sz="1800" dirty="0">
                <a:solidFill>
                  <a:srgbClr val="003767"/>
                </a:solidFill>
                <a:cs typeface="Arial"/>
              </a:rPr>
              <a:t>Correlates with tumor burden/progression</a:t>
            </a:r>
          </a:p>
          <a:p>
            <a:r>
              <a:rPr lang="en-US" sz="1800" dirty="0">
                <a:solidFill>
                  <a:srgbClr val="003767"/>
                </a:solidFill>
                <a:cs typeface="Arial"/>
              </a:rPr>
              <a:t>Predictive biomarker</a:t>
            </a:r>
          </a:p>
          <a:p>
            <a:r>
              <a:rPr lang="en-US" sz="1800" dirty="0">
                <a:solidFill>
                  <a:srgbClr val="003767"/>
                </a:solidFill>
                <a:cs typeface="Arial"/>
              </a:rPr>
              <a:t>Screening biomarker</a:t>
            </a:r>
          </a:p>
          <a:p>
            <a:endParaRPr lang="en-US" sz="1800" dirty="0">
              <a:solidFill>
                <a:srgbClr val="003767"/>
              </a:solidFill>
              <a:cs typeface="Arial"/>
            </a:endParaRPr>
          </a:p>
          <a:p>
            <a:endParaRPr lang="en-US" sz="1800" dirty="0">
              <a:solidFill>
                <a:srgbClr val="003767"/>
              </a:solidFill>
            </a:endParaRPr>
          </a:p>
          <a:p>
            <a:endParaRPr lang="en-US" sz="2100" dirty="0"/>
          </a:p>
          <a:p>
            <a:endParaRPr lang="en-US" sz="2100" dirty="0"/>
          </a:p>
        </p:txBody>
      </p:sp>
    </p:spTree>
    <p:extLst>
      <p:ext uri="{BB962C8B-B14F-4D97-AF65-F5344CB8AC3E}">
        <p14:creationId xmlns:p14="http://schemas.microsoft.com/office/powerpoint/2010/main" val="3004727298"/>
      </p:ext>
    </p:extLst>
  </p:cSld>
  <p:clrMapOvr>
    <a:masterClrMapping/>
  </p:clrMapOvr>
  <mc:AlternateContent xmlns:mc="http://schemas.openxmlformats.org/markup-compatibility/2006" xmlns:p14="http://schemas.microsoft.com/office/powerpoint/2010/main">
    <mc:Choice Requires="p14">
      <p:transition spd="slow" p14:dur="2000" advTm="6355"/>
    </mc:Choice>
    <mc:Fallback xmlns="">
      <p:transition xmlns:p14="http://schemas.microsoft.com/office/powerpoint/2010/main" spd="slow" advTm="6355"/>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8E62C-A417-664F-83E6-923B969576AF}"/>
              </a:ext>
            </a:extLst>
          </p:cNvPr>
          <p:cNvSpPr txBox="1"/>
          <p:nvPr/>
        </p:nvSpPr>
        <p:spPr>
          <a:xfrm>
            <a:off x="457200" y="288132"/>
            <a:ext cx="8148918" cy="461665"/>
          </a:xfrm>
          <a:prstGeom prst="rect">
            <a:avLst/>
          </a:prstGeom>
          <a:noFill/>
        </p:spPr>
        <p:txBody>
          <a:bodyPr wrap="square" rtlCol="0">
            <a:spAutoFit/>
          </a:bodyPr>
          <a:lstStyle/>
          <a:p>
            <a:r>
              <a:rPr lang="en-US" dirty="0">
                <a:solidFill>
                  <a:srgbClr val="003767"/>
                </a:solidFill>
                <a:cs typeface="Arial"/>
              </a:rPr>
              <a:t>Is ctDNA the ideal circulating biomarker?</a:t>
            </a:r>
            <a:endParaRPr lang="en-US" dirty="0">
              <a:solidFill>
                <a:srgbClr val="003767"/>
              </a:solidFill>
            </a:endParaRPr>
          </a:p>
        </p:txBody>
      </p:sp>
      <p:sp>
        <p:nvSpPr>
          <p:cNvPr id="3" name="TextBox 2">
            <a:extLst>
              <a:ext uri="{FF2B5EF4-FFF2-40B4-BE49-F238E27FC236}">
                <a16:creationId xmlns:a16="http://schemas.microsoft.com/office/drawing/2014/main" id="{BD49AA54-CE67-A149-9B49-DB0CF4EF7438}"/>
              </a:ext>
            </a:extLst>
          </p:cNvPr>
          <p:cNvSpPr txBox="1"/>
          <p:nvPr/>
        </p:nvSpPr>
        <p:spPr>
          <a:xfrm>
            <a:off x="457200" y="842888"/>
            <a:ext cx="6629400" cy="3462486"/>
          </a:xfrm>
          <a:prstGeom prst="rect">
            <a:avLst/>
          </a:prstGeom>
          <a:noFill/>
        </p:spPr>
        <p:txBody>
          <a:bodyPr wrap="square" rtlCol="0">
            <a:spAutoFit/>
          </a:bodyPr>
          <a:lstStyle/>
          <a:p>
            <a:r>
              <a:rPr lang="en-US" sz="2100" dirty="0">
                <a:solidFill>
                  <a:srgbClr val="003767"/>
                </a:solidFill>
                <a:cs typeface="Arial"/>
              </a:rPr>
              <a:t>Technically easier to isolate than CTCs</a:t>
            </a:r>
          </a:p>
          <a:p>
            <a:r>
              <a:rPr lang="en-US" sz="2100" dirty="0">
                <a:solidFill>
                  <a:srgbClr val="003767"/>
                </a:solidFill>
                <a:cs typeface="Arial"/>
              </a:rPr>
              <a:t>DNA is more stable than cells or RNA</a:t>
            </a:r>
          </a:p>
          <a:p>
            <a:r>
              <a:rPr lang="en-US" sz="2100" dirty="0">
                <a:solidFill>
                  <a:srgbClr val="003767"/>
                </a:solidFill>
                <a:cs typeface="Arial"/>
              </a:rPr>
              <a:t>Proportion of ctDNA related to tumor burden and overall survival</a:t>
            </a:r>
          </a:p>
          <a:p>
            <a:r>
              <a:rPr lang="en-US" sz="2100" dirty="0">
                <a:solidFill>
                  <a:srgbClr val="003767"/>
                </a:solidFill>
                <a:cs typeface="Arial"/>
              </a:rPr>
              <a:t>High sensitivity and dynamic range</a:t>
            </a:r>
          </a:p>
          <a:p>
            <a:r>
              <a:rPr lang="en-US" sz="2100" dirty="0">
                <a:solidFill>
                  <a:srgbClr val="003767"/>
                </a:solidFill>
                <a:cs typeface="Arial"/>
              </a:rPr>
              <a:t>Pool of cancer cells/ disease sites – represents heterogeneity</a:t>
            </a:r>
          </a:p>
          <a:p>
            <a:pPr lvl="1">
              <a:buFont typeface="Courier New"/>
              <a:buChar char="o"/>
            </a:pPr>
            <a:r>
              <a:rPr lang="en-US" sz="1800" dirty="0">
                <a:solidFill>
                  <a:srgbClr val="003767"/>
                </a:solidFill>
                <a:cs typeface="Arial"/>
              </a:rPr>
              <a:t>repertoire of genetic alterations</a:t>
            </a:r>
          </a:p>
          <a:p>
            <a:pPr lvl="1">
              <a:buFont typeface="Courier New"/>
              <a:buChar char="o"/>
            </a:pPr>
            <a:r>
              <a:rPr lang="en-US" sz="1800" dirty="0">
                <a:solidFill>
                  <a:srgbClr val="003767"/>
                </a:solidFill>
                <a:cs typeface="Arial"/>
              </a:rPr>
              <a:t>level of genetic instability</a:t>
            </a:r>
          </a:p>
          <a:p>
            <a:pPr lvl="1">
              <a:buFont typeface="Courier New"/>
              <a:buChar char="o"/>
            </a:pPr>
            <a:r>
              <a:rPr lang="en-US" sz="1800" dirty="0">
                <a:solidFill>
                  <a:srgbClr val="003767"/>
                </a:solidFill>
                <a:cs typeface="Arial"/>
              </a:rPr>
              <a:t>number and properties of subclones</a:t>
            </a:r>
          </a:p>
          <a:p>
            <a:endParaRPr lang="en-US" sz="1800" dirty="0"/>
          </a:p>
        </p:txBody>
      </p:sp>
    </p:spTree>
    <p:extLst>
      <p:ext uri="{BB962C8B-B14F-4D97-AF65-F5344CB8AC3E}">
        <p14:creationId xmlns:p14="http://schemas.microsoft.com/office/powerpoint/2010/main" val="20616938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4AFE492-E62E-D64A-9B36-3B2FE3614DB5}"/>
              </a:ext>
            </a:extLst>
          </p:cNvPr>
          <p:cNvSpPr txBox="1">
            <a:spLocks/>
          </p:cNvSpPr>
          <p:nvPr/>
        </p:nvSpPr>
        <p:spPr>
          <a:xfrm>
            <a:off x="457200" y="173831"/>
            <a:ext cx="8229600" cy="742950"/>
          </a:xfrm>
          <a:prstGeom prst="rect">
            <a:avLst/>
          </a:prstGeom>
        </p:spPr>
        <p:txBody>
          <a:bodyPr/>
          <a:lstStyle>
            <a:lvl1pPr algn="ctr" defTabSz="914400"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a:lstStyle>
          <a:p>
            <a:r>
              <a:rPr lang="en-US" sz="2700" dirty="0">
                <a:solidFill>
                  <a:srgbClr val="003767"/>
                </a:solidFill>
                <a:latin typeface="Arial"/>
                <a:cs typeface="Arial"/>
              </a:rPr>
              <a:t>Potential confounders for ctDNA</a:t>
            </a:r>
          </a:p>
        </p:txBody>
      </p:sp>
      <p:sp>
        <p:nvSpPr>
          <p:cNvPr id="3" name="Content Placeholder 1">
            <a:extLst>
              <a:ext uri="{FF2B5EF4-FFF2-40B4-BE49-F238E27FC236}">
                <a16:creationId xmlns:a16="http://schemas.microsoft.com/office/drawing/2014/main" id="{2BB7B1FB-56C9-1145-B17B-517EFB6965C3}"/>
              </a:ext>
            </a:extLst>
          </p:cNvPr>
          <p:cNvSpPr txBox="1">
            <a:spLocks/>
          </p:cNvSpPr>
          <p:nvPr/>
        </p:nvSpPr>
        <p:spPr>
          <a:xfrm>
            <a:off x="457200" y="916781"/>
            <a:ext cx="8229600" cy="3486150"/>
          </a:xfrm>
          <a:prstGeom prst="rect">
            <a:avLst/>
          </a:prstGeom>
        </p:spPr>
        <p:txBody>
          <a:bodyPr/>
          <a:lstStyle>
            <a:lvl1pPr marL="349250" indent="-34925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solidFill>
                  <a:srgbClr val="003767"/>
                </a:solidFill>
                <a:latin typeface="Arial"/>
                <a:cs typeface="Arial"/>
              </a:rPr>
              <a:t>The majority of specific DNA markers is in the cell bound fraction</a:t>
            </a:r>
          </a:p>
          <a:p>
            <a:r>
              <a:rPr lang="en-US" sz="2100" dirty="0">
                <a:solidFill>
                  <a:srgbClr val="003767"/>
                </a:solidFill>
                <a:latin typeface="Arial"/>
                <a:cs typeface="Arial"/>
              </a:rPr>
              <a:t>Cytotoxic chemotherapy leads to leukocyte and erythrocyte apoptosis, which may release cell bound DNA into plasma.  An increase in these markers could be from the death of these cells rather than tumor cells.</a:t>
            </a:r>
          </a:p>
          <a:p>
            <a:r>
              <a:rPr lang="en-US" sz="2100" dirty="0">
                <a:solidFill>
                  <a:srgbClr val="003767"/>
                </a:solidFill>
                <a:latin typeface="Arial"/>
                <a:cs typeface="Arial"/>
              </a:rPr>
              <a:t>Unclear if ctDNA is released from cancer cells because they are dying from therapy or if because they are resistant to therapy.</a:t>
            </a:r>
          </a:p>
          <a:p>
            <a:r>
              <a:rPr lang="en-US" sz="2100" dirty="0">
                <a:solidFill>
                  <a:srgbClr val="003767"/>
                </a:solidFill>
                <a:latin typeface="Arial"/>
                <a:cs typeface="Arial"/>
              </a:rPr>
              <a:t>Not all DNA mutations are expressed</a:t>
            </a:r>
          </a:p>
        </p:txBody>
      </p:sp>
    </p:spTree>
    <p:extLst>
      <p:ext uri="{BB962C8B-B14F-4D97-AF65-F5344CB8AC3E}">
        <p14:creationId xmlns:p14="http://schemas.microsoft.com/office/powerpoint/2010/main" val="22131599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4D4D-C60E-7544-902E-F0AAD7120B54}"/>
              </a:ext>
            </a:extLst>
          </p:cNvPr>
          <p:cNvSpPr>
            <a:spLocks noGrp="1"/>
          </p:cNvSpPr>
          <p:nvPr>
            <p:ph type="title"/>
          </p:nvPr>
        </p:nvSpPr>
        <p:spPr/>
        <p:txBody>
          <a:bodyPr/>
          <a:lstStyle/>
          <a:p>
            <a:r>
              <a:rPr lang="en-US" sz="2700" dirty="0">
                <a:solidFill>
                  <a:srgbClr val="002E51"/>
                </a:solidFill>
              </a:rPr>
              <a:t>Clinical Uses of ctDNA</a:t>
            </a:r>
          </a:p>
        </p:txBody>
      </p:sp>
      <p:graphicFrame>
        <p:nvGraphicFramePr>
          <p:cNvPr id="4" name="Content Placeholder 3">
            <a:extLst>
              <a:ext uri="{FF2B5EF4-FFF2-40B4-BE49-F238E27FC236}">
                <a16:creationId xmlns:a16="http://schemas.microsoft.com/office/drawing/2014/main" id="{2BD1762D-732E-624C-ACDF-D6FCD845E152}"/>
              </a:ext>
            </a:extLst>
          </p:cNvPr>
          <p:cNvGraphicFramePr>
            <a:graphicFrameLocks noGrp="1"/>
          </p:cNvGraphicFramePr>
          <p:nvPr>
            <p:ph idx="4294967295"/>
          </p:nvPr>
        </p:nvGraphicFramePr>
        <p:xfrm>
          <a:off x="0" y="630717"/>
          <a:ext cx="8801100" cy="4129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23C7642-3C27-2F47-8D3D-B37C1038667D}"/>
              </a:ext>
            </a:extLst>
          </p:cNvPr>
          <p:cNvSpPr txBox="1"/>
          <p:nvPr/>
        </p:nvSpPr>
        <p:spPr>
          <a:xfrm>
            <a:off x="6193764" y="3271508"/>
            <a:ext cx="3114135" cy="923330"/>
          </a:xfrm>
          <a:prstGeom prst="rect">
            <a:avLst/>
          </a:prstGeom>
          <a:noFill/>
        </p:spPr>
        <p:txBody>
          <a:bodyPr wrap="square" rtlCol="0">
            <a:spAutoFit/>
          </a:bodyPr>
          <a:lstStyle/>
          <a:p>
            <a:r>
              <a:rPr lang="en-US" sz="1800" dirty="0">
                <a:solidFill>
                  <a:srgbClr val="003767"/>
                </a:solidFill>
              </a:rPr>
              <a:t>Snow, Lang Expert Review of Molecular Diagnostics 2019</a:t>
            </a:r>
          </a:p>
        </p:txBody>
      </p:sp>
    </p:spTree>
    <p:extLst>
      <p:ext uri="{BB962C8B-B14F-4D97-AF65-F5344CB8AC3E}">
        <p14:creationId xmlns:p14="http://schemas.microsoft.com/office/powerpoint/2010/main" val="36966148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8665" y="331652"/>
            <a:ext cx="6895085" cy="719654"/>
          </a:xfrm>
        </p:spPr>
        <p:txBody>
          <a:bodyPr>
            <a:noAutofit/>
          </a:bodyPr>
          <a:lstStyle/>
          <a:p>
            <a:r>
              <a:rPr lang="en-US" sz="3300" dirty="0">
                <a:solidFill>
                  <a:srgbClr val="003767"/>
                </a:solidFill>
                <a:cs typeface="Arial"/>
              </a:rPr>
              <a:t>ctDNA IN N of 1 STUDY DESIGN</a:t>
            </a:r>
          </a:p>
        </p:txBody>
      </p:sp>
      <p:pic>
        <p:nvPicPr>
          <p:cNvPr id="4" name="Content Placeholder 3"/>
          <p:cNvPicPr>
            <a:picLocks noGrp="1" noChangeAspect="1"/>
          </p:cNvPicPr>
          <p:nvPr>
            <p:ph idx="1"/>
          </p:nvPr>
        </p:nvPicPr>
        <p:blipFill>
          <a:blip r:embed="rId2"/>
          <a:stretch>
            <a:fillRect/>
          </a:stretch>
        </p:blipFill>
        <p:spPr>
          <a:xfrm>
            <a:off x="390436" y="1225477"/>
            <a:ext cx="4301306" cy="3489325"/>
          </a:xfrm>
        </p:spPr>
      </p:pic>
      <p:sp>
        <p:nvSpPr>
          <p:cNvPr id="5" name="TextBox 4"/>
          <p:cNvSpPr txBox="1"/>
          <p:nvPr/>
        </p:nvSpPr>
        <p:spPr>
          <a:xfrm>
            <a:off x="4239987" y="4501932"/>
            <a:ext cx="3799113" cy="646331"/>
          </a:xfrm>
          <a:prstGeom prst="rect">
            <a:avLst/>
          </a:prstGeom>
          <a:noFill/>
        </p:spPr>
        <p:txBody>
          <a:bodyPr wrap="square" rtlCol="0">
            <a:spAutoFit/>
          </a:bodyPr>
          <a:lstStyle/>
          <a:p>
            <a:r>
              <a:rPr lang="en-US" sz="1800" dirty="0" err="1">
                <a:solidFill>
                  <a:srgbClr val="003767"/>
                </a:solidFill>
                <a:latin typeface="+mn-lt"/>
              </a:rPr>
              <a:t>Murtaza</a:t>
            </a:r>
            <a:r>
              <a:rPr lang="en-US" sz="1800" dirty="0">
                <a:solidFill>
                  <a:srgbClr val="003767"/>
                </a:solidFill>
                <a:latin typeface="+mn-lt"/>
              </a:rPr>
              <a:t> et al, Nature Communications 2015</a:t>
            </a:r>
          </a:p>
        </p:txBody>
      </p:sp>
      <p:pic>
        <p:nvPicPr>
          <p:cNvPr id="6" name="Picture 5"/>
          <p:cNvPicPr>
            <a:picLocks noChangeAspect="1"/>
          </p:cNvPicPr>
          <p:nvPr/>
        </p:nvPicPr>
        <p:blipFill>
          <a:blip r:embed="rId3"/>
          <a:stretch>
            <a:fillRect/>
          </a:stretch>
        </p:blipFill>
        <p:spPr>
          <a:xfrm>
            <a:off x="4914900" y="1431131"/>
            <a:ext cx="4067175" cy="2000250"/>
          </a:xfrm>
          <a:prstGeom prst="rect">
            <a:avLst/>
          </a:prstGeom>
        </p:spPr>
      </p:pic>
    </p:spTree>
    <p:extLst>
      <p:ext uri="{BB962C8B-B14F-4D97-AF65-F5344CB8AC3E}">
        <p14:creationId xmlns:p14="http://schemas.microsoft.com/office/powerpoint/2010/main" val="37957661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350" y="365794"/>
            <a:ext cx="7228463" cy="541588"/>
          </a:xfrm>
        </p:spPr>
        <p:txBody>
          <a:bodyPr>
            <a:noAutofit/>
          </a:bodyPr>
          <a:lstStyle/>
          <a:p>
            <a:r>
              <a:rPr lang="en-US" sz="3300" dirty="0">
                <a:cs typeface="Arial"/>
              </a:rPr>
              <a:t>ctDNA IN N of 1 STUDY DESIGN</a:t>
            </a:r>
          </a:p>
        </p:txBody>
      </p:sp>
      <p:pic>
        <p:nvPicPr>
          <p:cNvPr id="4" name="Content Placeholder 3"/>
          <p:cNvPicPr>
            <a:picLocks noGrp="1" noChangeAspect="1"/>
          </p:cNvPicPr>
          <p:nvPr>
            <p:ph idx="1"/>
          </p:nvPr>
        </p:nvPicPr>
        <p:blipFill>
          <a:blip r:embed="rId3"/>
          <a:stretch>
            <a:fillRect/>
          </a:stretch>
        </p:blipFill>
        <p:spPr>
          <a:xfrm>
            <a:off x="514350" y="616870"/>
            <a:ext cx="7023156" cy="3489325"/>
          </a:xfrm>
        </p:spPr>
      </p:pic>
      <p:sp>
        <p:nvSpPr>
          <p:cNvPr id="5" name="TextBox 4"/>
          <p:cNvSpPr txBox="1"/>
          <p:nvPr/>
        </p:nvSpPr>
        <p:spPr>
          <a:xfrm>
            <a:off x="4025928" y="4501932"/>
            <a:ext cx="3743327" cy="646331"/>
          </a:xfrm>
          <a:prstGeom prst="rect">
            <a:avLst/>
          </a:prstGeom>
          <a:noFill/>
        </p:spPr>
        <p:txBody>
          <a:bodyPr wrap="square" rtlCol="0">
            <a:spAutoFit/>
          </a:bodyPr>
          <a:lstStyle/>
          <a:p>
            <a:r>
              <a:rPr lang="en-US" sz="1800" dirty="0" err="1">
                <a:solidFill>
                  <a:srgbClr val="003767"/>
                </a:solidFill>
                <a:latin typeface="Arial" panose="020B0604020202020204" pitchFamily="34" charset="0"/>
                <a:cs typeface="Arial" panose="020B0604020202020204" pitchFamily="34" charset="0"/>
              </a:rPr>
              <a:t>Murtaza</a:t>
            </a:r>
            <a:r>
              <a:rPr lang="en-US" sz="1800" dirty="0">
                <a:solidFill>
                  <a:srgbClr val="003767"/>
                </a:solidFill>
                <a:latin typeface="Arial" panose="020B0604020202020204" pitchFamily="34" charset="0"/>
                <a:cs typeface="Arial" panose="020B0604020202020204" pitchFamily="34" charset="0"/>
              </a:rPr>
              <a:t> et al, Nature Communications 2015</a:t>
            </a:r>
          </a:p>
        </p:txBody>
      </p:sp>
    </p:spTree>
    <p:extLst>
      <p:ext uri="{BB962C8B-B14F-4D97-AF65-F5344CB8AC3E}">
        <p14:creationId xmlns:p14="http://schemas.microsoft.com/office/powerpoint/2010/main" val="3137882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endParaRPr lang="en-US" sz="3300" dirty="0">
              <a:cs typeface="Arial"/>
            </a:endParaRPr>
          </a:p>
        </p:txBody>
      </p:sp>
      <p:sp>
        <p:nvSpPr>
          <p:cNvPr id="2" name="Content Placeholder 1"/>
          <p:cNvSpPr>
            <a:spLocks noGrp="1"/>
          </p:cNvSpPr>
          <p:nvPr>
            <p:ph idx="1"/>
          </p:nvPr>
        </p:nvSpPr>
        <p:spPr>
          <a:xfrm>
            <a:off x="425450" y="667181"/>
            <a:ext cx="7886700" cy="3263504"/>
          </a:xfrm>
        </p:spPr>
        <p:txBody>
          <a:bodyPr/>
          <a:lstStyle/>
          <a:p>
            <a:r>
              <a:rPr lang="en-US" dirty="0">
                <a:solidFill>
                  <a:srgbClr val="003767"/>
                </a:solidFill>
                <a:cs typeface="Arial"/>
              </a:rPr>
              <a:t>ctDNA can allow for profiling mutations in the plasma that reflect the clonal hierarchy inferred from sequencing tumor biopsies</a:t>
            </a:r>
          </a:p>
          <a:p>
            <a:r>
              <a:rPr lang="en-US" dirty="0">
                <a:solidFill>
                  <a:srgbClr val="003767"/>
                </a:solidFill>
                <a:cs typeface="Arial"/>
              </a:rPr>
              <a:t>Serial changes in circulating levels of sub-clonal private mutations correlate with different treatment responses at metastatic sites.</a:t>
            </a:r>
          </a:p>
          <a:p>
            <a:endParaRPr lang="en-US" dirty="0">
              <a:solidFill>
                <a:srgbClr val="000000"/>
              </a:solidFill>
            </a:endParaRPr>
          </a:p>
          <a:p>
            <a:endParaRPr lang="en-US" dirty="0">
              <a:solidFill>
                <a:srgbClr val="000000"/>
              </a:solidFill>
            </a:endParaRPr>
          </a:p>
        </p:txBody>
      </p:sp>
      <p:sp>
        <p:nvSpPr>
          <p:cNvPr id="4" name="TextBox 3"/>
          <p:cNvSpPr txBox="1"/>
          <p:nvPr/>
        </p:nvSpPr>
        <p:spPr>
          <a:xfrm>
            <a:off x="3685366" y="4481082"/>
            <a:ext cx="3894720" cy="646331"/>
          </a:xfrm>
          <a:prstGeom prst="rect">
            <a:avLst/>
          </a:prstGeom>
          <a:noFill/>
        </p:spPr>
        <p:txBody>
          <a:bodyPr wrap="square" rtlCol="0">
            <a:spAutoFit/>
          </a:bodyPr>
          <a:lstStyle/>
          <a:p>
            <a:r>
              <a:rPr lang="en-US" sz="1800" dirty="0" err="1">
                <a:solidFill>
                  <a:srgbClr val="003767"/>
                </a:solidFill>
                <a:latin typeface="+mn-lt"/>
              </a:rPr>
              <a:t>Murtaza</a:t>
            </a:r>
            <a:r>
              <a:rPr lang="en-US" sz="1800" dirty="0">
                <a:solidFill>
                  <a:srgbClr val="003767"/>
                </a:solidFill>
                <a:latin typeface="+mn-lt"/>
              </a:rPr>
              <a:t> et al, Nature Communications 2015</a:t>
            </a:r>
          </a:p>
        </p:txBody>
      </p:sp>
    </p:spTree>
    <p:extLst>
      <p:ext uri="{BB962C8B-B14F-4D97-AF65-F5344CB8AC3E}">
        <p14:creationId xmlns:p14="http://schemas.microsoft.com/office/powerpoint/2010/main" val="39324264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F9A4-D6AD-AF48-A952-04491777E3BE}"/>
              </a:ext>
            </a:extLst>
          </p:cNvPr>
          <p:cNvSpPr>
            <a:spLocks noGrp="1"/>
          </p:cNvSpPr>
          <p:nvPr>
            <p:ph idx="1"/>
          </p:nvPr>
        </p:nvSpPr>
        <p:spPr>
          <a:xfrm>
            <a:off x="248666" y="1188002"/>
            <a:ext cx="8895334" cy="3489023"/>
          </a:xfrm>
        </p:spPr>
        <p:txBody>
          <a:bodyPr/>
          <a:lstStyle/>
          <a:p>
            <a:r>
              <a:rPr lang="en-US" dirty="0"/>
              <a:t>Body copy goes here</a:t>
            </a:r>
          </a:p>
        </p:txBody>
      </p:sp>
      <p:sp>
        <p:nvSpPr>
          <p:cNvPr id="4" name="Slide Number Placeholder 3">
            <a:extLst>
              <a:ext uri="{FF2B5EF4-FFF2-40B4-BE49-F238E27FC236}">
                <a16:creationId xmlns:a16="http://schemas.microsoft.com/office/drawing/2014/main" id="{3EACCB2A-FA59-DB42-8C68-0755BAEC0063}"/>
              </a:ext>
            </a:extLst>
          </p:cNvPr>
          <p:cNvSpPr>
            <a:spLocks noGrp="1"/>
          </p:cNvSpPr>
          <p:nvPr>
            <p:ph type="sldNum" sz="quarter" idx="4294967295"/>
          </p:nvPr>
        </p:nvSpPr>
        <p:spPr>
          <a:xfrm>
            <a:off x="6457950" y="4769644"/>
            <a:ext cx="2057400" cy="273844"/>
          </a:xfrm>
          <a:prstGeom prst="rect">
            <a:avLst/>
          </a:prstGeom>
        </p:spPr>
        <p:txBody>
          <a:bodyPr/>
          <a:lstStyle/>
          <a:p>
            <a:fld id="{EDA70615-D363-274D-B058-60EA553C063C}" type="slidenum">
              <a:rPr lang="en-US" smtClean="0"/>
              <a:t>158</a:t>
            </a:fld>
            <a:endParaRPr lang="en-US" dirty="0"/>
          </a:p>
        </p:txBody>
      </p:sp>
      <p:pic>
        <p:nvPicPr>
          <p:cNvPr id="5" name="Picture 4">
            <a:extLst>
              <a:ext uri="{FF2B5EF4-FFF2-40B4-BE49-F238E27FC236}">
                <a16:creationId xmlns:a16="http://schemas.microsoft.com/office/drawing/2014/main" id="{06851FBE-F504-654B-A74C-6A358D8A3612}"/>
              </a:ext>
            </a:extLst>
          </p:cNvPr>
          <p:cNvPicPr>
            <a:picLocks noChangeAspect="1"/>
          </p:cNvPicPr>
          <p:nvPr/>
        </p:nvPicPr>
        <p:blipFill>
          <a:blip r:embed="rId2"/>
          <a:stretch>
            <a:fillRect/>
          </a:stretch>
        </p:blipFill>
        <p:spPr>
          <a:xfrm>
            <a:off x="0" y="168247"/>
            <a:ext cx="6013271" cy="1920240"/>
          </a:xfrm>
          <a:prstGeom prst="rect">
            <a:avLst/>
          </a:prstGeom>
        </p:spPr>
      </p:pic>
      <p:sp>
        <p:nvSpPr>
          <p:cNvPr id="6" name="TextBox 5">
            <a:extLst>
              <a:ext uri="{FF2B5EF4-FFF2-40B4-BE49-F238E27FC236}">
                <a16:creationId xmlns:a16="http://schemas.microsoft.com/office/drawing/2014/main" id="{0D71C7B8-2829-3440-91C9-F7E4EFCEC52C}"/>
              </a:ext>
            </a:extLst>
          </p:cNvPr>
          <p:cNvSpPr txBox="1"/>
          <p:nvPr/>
        </p:nvSpPr>
        <p:spPr>
          <a:xfrm>
            <a:off x="6533759" y="4072167"/>
            <a:ext cx="3167743" cy="369332"/>
          </a:xfrm>
          <a:prstGeom prst="rect">
            <a:avLst/>
          </a:prstGeom>
          <a:noFill/>
        </p:spPr>
        <p:txBody>
          <a:bodyPr wrap="square" rtlCol="0">
            <a:spAutoFit/>
          </a:bodyPr>
          <a:lstStyle/>
          <a:p>
            <a:r>
              <a:rPr lang="en-US" sz="1800" i="1" dirty="0" err="1">
                <a:solidFill>
                  <a:srgbClr val="003767"/>
                </a:solidFill>
                <a:latin typeface="Arial" panose="020B0604020202020204" pitchFamily="34" charset="0"/>
                <a:cs typeface="Arial" panose="020B0604020202020204" pitchFamily="34" charset="0"/>
              </a:rPr>
              <a:t>Merker</a:t>
            </a:r>
            <a:r>
              <a:rPr lang="en-US" sz="1800" i="1" dirty="0">
                <a:solidFill>
                  <a:srgbClr val="003767"/>
                </a:solidFill>
                <a:latin typeface="Arial" panose="020B0604020202020204" pitchFamily="34" charset="0"/>
                <a:cs typeface="Arial" panose="020B0604020202020204" pitchFamily="34" charset="0"/>
              </a:rPr>
              <a:t> et al, JCO 2018</a:t>
            </a:r>
          </a:p>
        </p:txBody>
      </p:sp>
      <p:sp>
        <p:nvSpPr>
          <p:cNvPr id="7" name="Rectangle 6">
            <a:extLst>
              <a:ext uri="{FF2B5EF4-FFF2-40B4-BE49-F238E27FC236}">
                <a16:creationId xmlns:a16="http://schemas.microsoft.com/office/drawing/2014/main" id="{E7D70560-853C-7544-BAF2-1A37B0C85DE2}"/>
              </a:ext>
            </a:extLst>
          </p:cNvPr>
          <p:cNvSpPr/>
          <p:nvPr/>
        </p:nvSpPr>
        <p:spPr>
          <a:xfrm>
            <a:off x="149268" y="2088487"/>
            <a:ext cx="5576470" cy="2585323"/>
          </a:xfrm>
          <a:prstGeom prst="rect">
            <a:avLst/>
          </a:prstGeom>
        </p:spPr>
        <p:txBody>
          <a:bodyPr wrap="square">
            <a:spAutoFit/>
          </a:bodyPr>
          <a:lstStyle/>
          <a:p>
            <a:r>
              <a:rPr lang="en-US" sz="1800" dirty="0">
                <a:solidFill>
                  <a:srgbClr val="003767"/>
                </a:solidFill>
                <a:latin typeface="+mj-lt"/>
                <a:cs typeface="Arial"/>
              </a:rPr>
              <a:t>º </a:t>
            </a:r>
            <a:r>
              <a:rPr lang="en-US" sz="1800" dirty="0">
                <a:solidFill>
                  <a:srgbClr val="003767"/>
                </a:solidFill>
                <a:latin typeface="+mj-lt"/>
              </a:rPr>
              <a:t>There is insufficient evidence of clinical validity and utility for the majority of ctDNA assays in advanced cancer</a:t>
            </a:r>
          </a:p>
          <a:p>
            <a:endParaRPr lang="en-US" sz="1800" dirty="0">
              <a:solidFill>
                <a:srgbClr val="003767"/>
              </a:solidFill>
              <a:latin typeface="+mj-lt"/>
            </a:endParaRPr>
          </a:p>
          <a:p>
            <a:r>
              <a:rPr lang="en-US" sz="1800" dirty="0">
                <a:solidFill>
                  <a:srgbClr val="003767"/>
                </a:solidFill>
                <a:latin typeface="+mj-lt"/>
                <a:cs typeface="Arial"/>
              </a:rPr>
              <a:t>º </a:t>
            </a:r>
            <a:r>
              <a:rPr lang="en-US" sz="1800" dirty="0">
                <a:solidFill>
                  <a:srgbClr val="003767"/>
                </a:solidFill>
                <a:latin typeface="+mj-lt"/>
              </a:rPr>
              <a:t>Evidence shows discordance between the results of ctDNA assays and genotyping tumor specimens and supports tumor tissue genotyping to confirm undetected results from ctDNA tests.</a:t>
            </a:r>
          </a:p>
          <a:p>
            <a:endParaRPr lang="en-US" sz="1800" dirty="0">
              <a:solidFill>
                <a:srgbClr val="000090"/>
              </a:solidFill>
              <a:latin typeface="Arial"/>
              <a:cs typeface="Arial"/>
            </a:endParaRPr>
          </a:p>
        </p:txBody>
      </p:sp>
      <p:sp>
        <p:nvSpPr>
          <p:cNvPr id="8" name="TextBox 7">
            <a:extLst>
              <a:ext uri="{FF2B5EF4-FFF2-40B4-BE49-F238E27FC236}">
                <a16:creationId xmlns:a16="http://schemas.microsoft.com/office/drawing/2014/main" id="{31E95C0A-BE9F-B54D-A420-1CDB803AD048}"/>
              </a:ext>
            </a:extLst>
          </p:cNvPr>
          <p:cNvSpPr txBox="1"/>
          <p:nvPr/>
        </p:nvSpPr>
        <p:spPr>
          <a:xfrm>
            <a:off x="5921285" y="188712"/>
            <a:ext cx="3130729" cy="4524315"/>
          </a:xfrm>
          <a:prstGeom prst="rect">
            <a:avLst/>
          </a:prstGeom>
          <a:noFill/>
        </p:spPr>
        <p:txBody>
          <a:bodyPr wrap="square" rtlCol="0">
            <a:spAutoFit/>
          </a:bodyPr>
          <a:lstStyle/>
          <a:p>
            <a:r>
              <a:rPr lang="en-US" sz="1800" dirty="0">
                <a:solidFill>
                  <a:srgbClr val="003767"/>
                </a:solidFill>
                <a:latin typeface="+mj-lt"/>
                <a:cs typeface="Arial"/>
              </a:rPr>
              <a:t>º </a:t>
            </a:r>
            <a:r>
              <a:rPr lang="en-US" sz="1800" dirty="0">
                <a:solidFill>
                  <a:srgbClr val="003767"/>
                </a:solidFill>
                <a:latin typeface="+mj-lt"/>
              </a:rPr>
              <a:t>There is no evidence of clinical utility and little evidence of clinical validity of ctDNA assays in early-stage cancer, treatment monitoring, or residual disease detection.</a:t>
            </a:r>
          </a:p>
          <a:p>
            <a:endParaRPr lang="en-US" sz="1800" dirty="0">
              <a:solidFill>
                <a:srgbClr val="003767"/>
              </a:solidFill>
              <a:latin typeface="+mj-lt"/>
            </a:endParaRPr>
          </a:p>
          <a:p>
            <a:r>
              <a:rPr lang="en-US" sz="1800" dirty="0">
                <a:solidFill>
                  <a:srgbClr val="003767"/>
                </a:solidFill>
                <a:latin typeface="+mj-lt"/>
                <a:cs typeface="Arial"/>
              </a:rPr>
              <a:t>º </a:t>
            </a:r>
            <a:r>
              <a:rPr lang="en-US" sz="1800" dirty="0">
                <a:solidFill>
                  <a:srgbClr val="003767"/>
                </a:solidFill>
                <a:latin typeface="+mj-lt"/>
              </a:rPr>
              <a:t>There is no evidence of clinical validity and clinical utility to suggest that ctDNA assays are useful for cancer screening, outside of a clinical trial.</a:t>
            </a:r>
          </a:p>
          <a:p>
            <a:endParaRPr lang="en-US" sz="1800" dirty="0">
              <a:solidFill>
                <a:srgbClr val="003767"/>
              </a:solidFill>
            </a:endParaRPr>
          </a:p>
          <a:p>
            <a:endParaRPr lang="en-US" sz="1800" dirty="0"/>
          </a:p>
        </p:txBody>
      </p:sp>
    </p:spTree>
    <p:extLst>
      <p:ext uri="{BB962C8B-B14F-4D97-AF65-F5344CB8AC3E}">
        <p14:creationId xmlns:p14="http://schemas.microsoft.com/office/powerpoint/2010/main" val="374114371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F1AFCA0-60F0-8346-A912-05259A2AC6FC}"/>
              </a:ext>
            </a:extLst>
          </p:cNvPr>
          <p:cNvSpPr txBox="1">
            <a:spLocks/>
          </p:cNvSpPr>
          <p:nvPr/>
        </p:nvSpPr>
        <p:spPr>
          <a:xfrm>
            <a:off x="342899" y="172369"/>
            <a:ext cx="5607163" cy="1477672"/>
          </a:xfrm>
          <a:prstGeom prst="rect">
            <a:avLst/>
          </a:prstGeom>
        </p:spPr>
        <p:txBody>
          <a:bodyPr>
            <a:noAutofit/>
          </a:bodyPr>
          <a:lstStyle>
            <a:lvl1pPr algn="ctr" defTabSz="914400"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a:lstStyle>
          <a:p>
            <a:pPr algn="l"/>
            <a:r>
              <a:rPr lang="en-US" sz="1800" dirty="0">
                <a:solidFill>
                  <a:srgbClr val="003767"/>
                </a:solidFill>
                <a:latin typeface="Arial"/>
                <a:cs typeface="Arial"/>
              </a:rPr>
              <a:t>Prevalence of ESR1 Mutations in Cell-Free DNA and Outcomes in Metastatic Breast Cancer:  A Secondary Analysis of the BOLERO-2 Clinical Trial</a:t>
            </a:r>
            <a:br>
              <a:rPr lang="en-US" sz="1350" dirty="0">
                <a:latin typeface="Arial"/>
                <a:cs typeface="Arial"/>
              </a:rPr>
            </a:br>
            <a:endParaRPr lang="en-US" sz="1350" dirty="0">
              <a:latin typeface="Arial"/>
              <a:cs typeface="Arial"/>
            </a:endParaRPr>
          </a:p>
        </p:txBody>
      </p:sp>
      <p:sp>
        <p:nvSpPr>
          <p:cNvPr id="3" name="Text Placeholder 2">
            <a:extLst>
              <a:ext uri="{FF2B5EF4-FFF2-40B4-BE49-F238E27FC236}">
                <a16:creationId xmlns:a16="http://schemas.microsoft.com/office/drawing/2014/main" id="{63B1E2FC-5AE5-0A4D-8455-9B25E5C53357}"/>
              </a:ext>
            </a:extLst>
          </p:cNvPr>
          <p:cNvSpPr txBox="1">
            <a:spLocks/>
          </p:cNvSpPr>
          <p:nvPr/>
        </p:nvSpPr>
        <p:spPr bwMode="auto">
          <a:xfrm>
            <a:off x="228600" y="1157242"/>
            <a:ext cx="3657600" cy="2577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0" tIns="0" rIns="0" bIns="47625"/>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pPr>
            <a:r>
              <a:rPr lang="en-US" sz="1800" dirty="0">
                <a:solidFill>
                  <a:srgbClr val="003767"/>
                </a:solidFill>
                <a:latin typeface="Arial"/>
                <a:cs typeface="Arial"/>
              </a:rPr>
              <a:t>According to Mutation Status </a:t>
            </a:r>
            <a:r>
              <a:rPr lang="en-US" sz="1800" b="1" dirty="0">
                <a:solidFill>
                  <a:srgbClr val="003767"/>
                </a:solidFill>
                <a:latin typeface="Arial"/>
                <a:cs typeface="Arial"/>
              </a:rPr>
              <a:t>A</a:t>
            </a:r>
            <a:r>
              <a:rPr lang="en-US" sz="1800" dirty="0">
                <a:solidFill>
                  <a:srgbClr val="003767"/>
                </a:solidFill>
                <a:latin typeface="Arial"/>
                <a:cs typeface="Arial"/>
              </a:rPr>
              <a:t>, </a:t>
            </a:r>
            <a:r>
              <a:rPr lang="en-US" sz="1800" u="sng" dirty="0">
                <a:solidFill>
                  <a:srgbClr val="003767"/>
                </a:solidFill>
                <a:latin typeface="Arial"/>
                <a:cs typeface="Arial"/>
              </a:rPr>
              <a:t>Superior overall survival (OS) is shown for patients without mutation (MT) in ESR1 (wild-type [WT]) compared with those with D538G and/or Y537S mutation</a:t>
            </a:r>
            <a:r>
              <a:rPr lang="en-US" sz="1800" dirty="0">
                <a:solidFill>
                  <a:srgbClr val="003767"/>
                </a:solidFill>
                <a:latin typeface="Arial"/>
                <a:cs typeface="Arial"/>
              </a:rPr>
              <a:t>. </a:t>
            </a:r>
          </a:p>
          <a:p>
            <a:pPr eaLnBrk="1" hangingPunct="1">
              <a:spcBef>
                <a:spcPct val="20000"/>
              </a:spcBef>
            </a:pPr>
            <a:endParaRPr lang="en-US" sz="1800" b="1" dirty="0">
              <a:solidFill>
                <a:srgbClr val="003767"/>
              </a:solidFill>
              <a:latin typeface="Arial"/>
              <a:cs typeface="Arial"/>
            </a:endParaRPr>
          </a:p>
          <a:p>
            <a:pPr eaLnBrk="1" hangingPunct="1">
              <a:spcBef>
                <a:spcPct val="20000"/>
              </a:spcBef>
            </a:pPr>
            <a:r>
              <a:rPr lang="en-US" sz="1800" b="1" dirty="0">
                <a:solidFill>
                  <a:srgbClr val="003767"/>
                </a:solidFill>
                <a:latin typeface="Arial"/>
                <a:cs typeface="Arial"/>
              </a:rPr>
              <a:t>B</a:t>
            </a:r>
            <a:r>
              <a:rPr lang="en-US" sz="1800" dirty="0">
                <a:solidFill>
                  <a:srgbClr val="003767"/>
                </a:solidFill>
                <a:latin typeface="Arial"/>
                <a:cs typeface="Arial"/>
              </a:rPr>
              <a:t>, Overall survival results are shown for WT or D538G alone or Y537S alone or both D538G and Y537S (double MT).</a:t>
            </a:r>
            <a:r>
              <a:rPr lang="en-US" sz="1500" dirty="0">
                <a:solidFill>
                  <a:schemeClr val="bg1"/>
                </a:solidFill>
                <a:latin typeface="Arial"/>
                <a:cs typeface="Arial"/>
              </a:rPr>
              <a:t>
</a:t>
            </a:r>
          </a:p>
        </p:txBody>
      </p:sp>
      <p:sp>
        <p:nvSpPr>
          <p:cNvPr id="4" name="TextBox 3">
            <a:extLst>
              <a:ext uri="{FF2B5EF4-FFF2-40B4-BE49-F238E27FC236}">
                <a16:creationId xmlns:a16="http://schemas.microsoft.com/office/drawing/2014/main" id="{CFBEF1E8-D851-7047-8CCD-59E0F872E38B}"/>
              </a:ext>
            </a:extLst>
          </p:cNvPr>
          <p:cNvSpPr txBox="1"/>
          <p:nvPr/>
        </p:nvSpPr>
        <p:spPr>
          <a:xfrm>
            <a:off x="3886200" y="4452674"/>
            <a:ext cx="1979762" cy="523220"/>
          </a:xfrm>
          <a:prstGeom prst="rect">
            <a:avLst/>
          </a:prstGeom>
          <a:noFill/>
        </p:spPr>
        <p:txBody>
          <a:bodyPr wrap="square" rtlCol="0">
            <a:spAutoFit/>
          </a:bodyPr>
          <a:lstStyle/>
          <a:p>
            <a:r>
              <a:rPr lang="en-US" sz="1400" dirty="0" err="1">
                <a:solidFill>
                  <a:srgbClr val="003767"/>
                </a:solidFill>
                <a:latin typeface="Arial"/>
                <a:cs typeface="Arial"/>
              </a:rPr>
              <a:t>Chandarlapaty</a:t>
            </a:r>
            <a:r>
              <a:rPr lang="en-US" sz="1400" dirty="0">
                <a:solidFill>
                  <a:srgbClr val="003767"/>
                </a:solidFill>
                <a:latin typeface="Arial"/>
                <a:cs typeface="Arial"/>
              </a:rPr>
              <a:t> et al, JAMA Oncology 2016</a:t>
            </a:r>
          </a:p>
        </p:txBody>
      </p:sp>
      <p:pic>
        <p:nvPicPr>
          <p:cNvPr id="5" name="Picture 4">
            <a:extLst>
              <a:ext uri="{FF2B5EF4-FFF2-40B4-BE49-F238E27FC236}">
                <a16:creationId xmlns:a16="http://schemas.microsoft.com/office/drawing/2014/main" id="{EBCEA81E-2214-B348-8C23-725C1ED6EC5D}"/>
              </a:ext>
            </a:extLst>
          </p:cNvPr>
          <p:cNvPicPr>
            <a:picLocks noChangeAspect="1"/>
          </p:cNvPicPr>
          <p:nvPr/>
        </p:nvPicPr>
        <p:blipFill>
          <a:blip r:embed="rId2"/>
          <a:stretch>
            <a:fillRect/>
          </a:stretch>
        </p:blipFill>
        <p:spPr>
          <a:xfrm>
            <a:off x="6064361" y="0"/>
            <a:ext cx="2385395" cy="4262152"/>
          </a:xfrm>
          <a:prstGeom prst="rect">
            <a:avLst/>
          </a:prstGeom>
        </p:spPr>
      </p:pic>
    </p:spTree>
    <p:extLst>
      <p:ext uri="{BB962C8B-B14F-4D97-AF65-F5344CB8AC3E}">
        <p14:creationId xmlns:p14="http://schemas.microsoft.com/office/powerpoint/2010/main" val="346073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Treatment paradigm in 2022</a:t>
            </a:r>
          </a:p>
        </p:txBody>
      </p:sp>
      <p:pic>
        <p:nvPicPr>
          <p:cNvPr id="5" name="Picture 2" descr="https://ars.els-cdn.com/content/image/1-s2.0-S0923753421044987-gr3.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58332" y="961309"/>
            <a:ext cx="6637867" cy="284022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623732" y="4038319"/>
            <a:ext cx="5909733" cy="276999"/>
          </a:xfrm>
          <a:prstGeom prst="rect">
            <a:avLst/>
          </a:prstGeom>
        </p:spPr>
        <p:txBody>
          <a:bodyPr wrap="square">
            <a:spAutoFit/>
          </a:bodyPr>
          <a:lstStyle/>
          <a:p>
            <a:r>
              <a:rPr lang="en-US" sz="1200" dirty="0"/>
              <a:t>ESMO Clinical Practice Guidelines for MBC. </a:t>
            </a:r>
            <a:r>
              <a:rPr lang="en-US" sz="1200" dirty="0" err="1"/>
              <a:t>Gennari</a:t>
            </a:r>
            <a:r>
              <a:rPr lang="en-US" sz="1200" dirty="0"/>
              <a:t> et al. </a:t>
            </a:r>
            <a:r>
              <a:rPr lang="en-US" sz="1200" dirty="0" err="1"/>
              <a:t>AnnOncol</a:t>
            </a:r>
            <a:r>
              <a:rPr lang="en-US" sz="1200" dirty="0"/>
              <a:t> 2021 </a:t>
            </a:r>
          </a:p>
        </p:txBody>
      </p:sp>
    </p:spTree>
    <p:extLst>
      <p:ext uri="{BB962C8B-B14F-4D97-AF65-F5344CB8AC3E}">
        <p14:creationId xmlns:p14="http://schemas.microsoft.com/office/powerpoint/2010/main" val="5470463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5F66B-6C3F-DB48-9063-7D600C80522D}"/>
              </a:ext>
            </a:extLst>
          </p:cNvPr>
          <p:cNvPicPr>
            <a:picLocks noChangeAspect="1"/>
          </p:cNvPicPr>
          <p:nvPr/>
        </p:nvPicPr>
        <p:blipFill>
          <a:blip r:embed="rId2"/>
          <a:stretch>
            <a:fillRect/>
          </a:stretch>
        </p:blipFill>
        <p:spPr>
          <a:xfrm>
            <a:off x="6202392" y="190168"/>
            <a:ext cx="2503672" cy="4440802"/>
          </a:xfrm>
          <a:prstGeom prst="rect">
            <a:avLst/>
          </a:prstGeom>
        </p:spPr>
      </p:pic>
      <p:sp>
        <p:nvSpPr>
          <p:cNvPr id="3" name="Title 2">
            <a:extLst>
              <a:ext uri="{FF2B5EF4-FFF2-40B4-BE49-F238E27FC236}">
                <a16:creationId xmlns:a16="http://schemas.microsoft.com/office/drawing/2014/main" id="{EB2D57FC-B9CF-4943-9DCE-1F79759E8C7A}"/>
              </a:ext>
            </a:extLst>
          </p:cNvPr>
          <p:cNvSpPr txBox="1">
            <a:spLocks/>
          </p:cNvSpPr>
          <p:nvPr/>
        </p:nvSpPr>
        <p:spPr>
          <a:xfrm>
            <a:off x="342900" y="190167"/>
            <a:ext cx="5410919" cy="1477672"/>
          </a:xfrm>
          <a:prstGeom prst="rect">
            <a:avLst/>
          </a:prstGeom>
        </p:spPr>
        <p:txBody>
          <a:bodyPr>
            <a:noAutofit/>
          </a:bodyPr>
          <a:lstStyle>
            <a:lvl1pPr algn="ctr" defTabSz="914400"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a:lstStyle>
          <a:p>
            <a:pPr algn="l"/>
            <a:r>
              <a:rPr lang="en-US" sz="1800" dirty="0">
                <a:solidFill>
                  <a:srgbClr val="002E51"/>
                </a:solidFill>
                <a:latin typeface="Arial"/>
                <a:cs typeface="Arial"/>
              </a:rPr>
              <a:t>Prevalence of ESR1 Mutations in Cell-Free DNA and Outcomes in Metastatic Breast Cancer:  A Secondary Analysis of the BOLERO-2 Clinical Trial</a:t>
            </a:r>
            <a:br>
              <a:rPr lang="en-US" sz="2100" dirty="0">
                <a:latin typeface="Arial"/>
                <a:cs typeface="Arial"/>
              </a:rPr>
            </a:br>
            <a:endParaRPr lang="en-US" sz="2100" dirty="0">
              <a:latin typeface="Arial"/>
              <a:cs typeface="Arial"/>
            </a:endParaRPr>
          </a:p>
        </p:txBody>
      </p:sp>
      <p:sp>
        <p:nvSpPr>
          <p:cNvPr id="4" name="TextBox 3">
            <a:extLst>
              <a:ext uri="{FF2B5EF4-FFF2-40B4-BE49-F238E27FC236}">
                <a16:creationId xmlns:a16="http://schemas.microsoft.com/office/drawing/2014/main" id="{242F0F40-E346-A344-8E95-B22C81E7ABF1}"/>
              </a:ext>
            </a:extLst>
          </p:cNvPr>
          <p:cNvSpPr txBox="1"/>
          <p:nvPr/>
        </p:nvSpPr>
        <p:spPr>
          <a:xfrm>
            <a:off x="3571415" y="4427420"/>
            <a:ext cx="2630976" cy="646331"/>
          </a:xfrm>
          <a:prstGeom prst="rect">
            <a:avLst/>
          </a:prstGeom>
          <a:noFill/>
        </p:spPr>
        <p:txBody>
          <a:bodyPr wrap="square" rtlCol="0">
            <a:spAutoFit/>
          </a:bodyPr>
          <a:lstStyle/>
          <a:p>
            <a:r>
              <a:rPr lang="en-US" sz="1800" dirty="0" err="1">
                <a:solidFill>
                  <a:srgbClr val="003767"/>
                </a:solidFill>
                <a:latin typeface="Arial"/>
                <a:cs typeface="Arial"/>
              </a:rPr>
              <a:t>Chandarlapaty</a:t>
            </a:r>
            <a:r>
              <a:rPr lang="en-US" sz="1800" dirty="0">
                <a:solidFill>
                  <a:srgbClr val="003767"/>
                </a:solidFill>
                <a:latin typeface="Arial"/>
                <a:cs typeface="Arial"/>
              </a:rPr>
              <a:t> et al, JAMA Oncology 2016</a:t>
            </a:r>
          </a:p>
        </p:txBody>
      </p:sp>
      <p:sp>
        <p:nvSpPr>
          <p:cNvPr id="5" name="TextBox 4">
            <a:extLst>
              <a:ext uri="{FF2B5EF4-FFF2-40B4-BE49-F238E27FC236}">
                <a16:creationId xmlns:a16="http://schemas.microsoft.com/office/drawing/2014/main" id="{2C854A6B-FB0D-F341-8054-E127BCA11F65}"/>
              </a:ext>
            </a:extLst>
          </p:cNvPr>
          <p:cNvSpPr txBox="1"/>
          <p:nvPr/>
        </p:nvSpPr>
        <p:spPr>
          <a:xfrm>
            <a:off x="342899" y="1079767"/>
            <a:ext cx="5410919" cy="3970318"/>
          </a:xfrm>
          <a:prstGeom prst="rect">
            <a:avLst/>
          </a:prstGeom>
          <a:noFill/>
        </p:spPr>
        <p:txBody>
          <a:bodyPr wrap="square" rtlCol="0">
            <a:spAutoFit/>
          </a:bodyPr>
          <a:lstStyle/>
          <a:p>
            <a:r>
              <a:rPr lang="en-US" sz="1800" dirty="0">
                <a:solidFill>
                  <a:srgbClr val="003767"/>
                </a:solidFill>
                <a:latin typeface="Arial"/>
                <a:cs typeface="Arial"/>
              </a:rPr>
              <a:t>Kaplan-Meier Curves for Effect of Addition of Everolimus to Exemestane </a:t>
            </a:r>
            <a:r>
              <a:rPr lang="en-US" sz="1800" b="1" dirty="0">
                <a:solidFill>
                  <a:srgbClr val="003767"/>
                </a:solidFill>
                <a:latin typeface="Arial"/>
                <a:cs typeface="Arial"/>
              </a:rPr>
              <a:t>A</a:t>
            </a:r>
            <a:r>
              <a:rPr lang="en-US" sz="1800" dirty="0">
                <a:solidFill>
                  <a:srgbClr val="003767"/>
                </a:solidFill>
                <a:latin typeface="Arial"/>
                <a:cs typeface="Arial"/>
              </a:rPr>
              <a:t>, Progression-free survival (PFS) for patients without ESR1 mutation (wild-type [WT]) or with the D538G mutation (D538G). </a:t>
            </a:r>
          </a:p>
          <a:p>
            <a:endParaRPr lang="en-US" sz="1800" b="1" dirty="0">
              <a:solidFill>
                <a:srgbClr val="003767"/>
              </a:solidFill>
              <a:latin typeface="Arial"/>
              <a:cs typeface="Arial"/>
            </a:endParaRPr>
          </a:p>
          <a:p>
            <a:r>
              <a:rPr lang="en-US" sz="1800" b="1" dirty="0">
                <a:solidFill>
                  <a:srgbClr val="003767"/>
                </a:solidFill>
                <a:latin typeface="Arial"/>
                <a:cs typeface="Arial"/>
              </a:rPr>
              <a:t>B</a:t>
            </a:r>
            <a:r>
              <a:rPr lang="en-US" sz="1800" dirty="0">
                <a:solidFill>
                  <a:srgbClr val="003767"/>
                </a:solidFill>
                <a:latin typeface="Arial"/>
                <a:cs typeface="Arial"/>
              </a:rPr>
              <a:t>, Results for patients without ESR1 mutation (WT) or with the Y537S mutation (Y537S). </a:t>
            </a:r>
            <a:r>
              <a:rPr lang="en-US" sz="1800" u="sng" dirty="0">
                <a:solidFill>
                  <a:srgbClr val="003767"/>
                </a:solidFill>
                <a:latin typeface="Arial"/>
                <a:cs typeface="Arial"/>
              </a:rPr>
              <a:t>Addition of everolimus (EVE) was associated with improved progression-free survival (PFS) for patients with WT or D538G mutation but not for those with Y537S mutation. </a:t>
            </a:r>
            <a:r>
              <a:rPr lang="en-US" sz="1800" dirty="0">
                <a:solidFill>
                  <a:srgbClr val="003767"/>
                </a:solidFill>
                <a:latin typeface="Arial"/>
                <a:cs typeface="Arial"/>
              </a:rPr>
              <a:t>PBO indicates placebo</a:t>
            </a:r>
            <a:r>
              <a:rPr lang="en-US" sz="1800" dirty="0">
                <a:solidFill>
                  <a:schemeClr val="bg1"/>
                </a:solidFill>
                <a:latin typeface="Arial"/>
                <a:cs typeface="Arial"/>
              </a:rPr>
              <a:t>.</a:t>
            </a:r>
            <a:r>
              <a:rPr lang="en-US" sz="1800" dirty="0">
                <a:latin typeface="Helvetica" charset="0"/>
                <a:cs typeface="Helvetica" charset="0"/>
              </a:rPr>
              <a:t>
</a:t>
            </a:r>
          </a:p>
          <a:p>
            <a:endParaRPr lang="en-US" sz="1800" dirty="0"/>
          </a:p>
        </p:txBody>
      </p:sp>
    </p:spTree>
    <p:extLst>
      <p:ext uri="{BB962C8B-B14F-4D97-AF65-F5344CB8AC3E}">
        <p14:creationId xmlns:p14="http://schemas.microsoft.com/office/powerpoint/2010/main" val="68756815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4F2111-2C36-1246-ABBE-2940760D1E1B}"/>
              </a:ext>
            </a:extLst>
          </p:cNvPr>
          <p:cNvSpPr txBox="1">
            <a:spLocks/>
          </p:cNvSpPr>
          <p:nvPr/>
        </p:nvSpPr>
        <p:spPr>
          <a:xfrm>
            <a:off x="342900" y="173831"/>
            <a:ext cx="6172200" cy="742950"/>
          </a:xfrm>
          <a:prstGeom prst="rect">
            <a:avLst/>
          </a:prstGeom>
        </p:spPr>
        <p:txBody>
          <a:bodyPr>
            <a:noAutofit/>
          </a:bodyPr>
          <a:lstStyle>
            <a:lvl1pPr algn="ctr" defTabSz="914400"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a:lstStyle>
          <a:p>
            <a:r>
              <a:rPr lang="en-US" sz="2700" dirty="0">
                <a:solidFill>
                  <a:srgbClr val="003767"/>
                </a:solidFill>
                <a:latin typeface="Arial"/>
                <a:cs typeface="Arial"/>
              </a:rPr>
              <a:t>ctDNA in clinical trials: use as a companion biomarker</a:t>
            </a:r>
          </a:p>
        </p:txBody>
      </p:sp>
      <p:sp>
        <p:nvSpPr>
          <p:cNvPr id="5" name="Title 2">
            <a:extLst>
              <a:ext uri="{FF2B5EF4-FFF2-40B4-BE49-F238E27FC236}">
                <a16:creationId xmlns:a16="http://schemas.microsoft.com/office/drawing/2014/main" id="{A7FA814E-4871-CF41-8422-008DEA7E4E97}"/>
              </a:ext>
            </a:extLst>
          </p:cNvPr>
          <p:cNvSpPr txBox="1">
            <a:spLocks/>
          </p:cNvSpPr>
          <p:nvPr/>
        </p:nvSpPr>
        <p:spPr>
          <a:xfrm>
            <a:off x="4202612" y="1211157"/>
            <a:ext cx="3975830" cy="1943100"/>
          </a:xfrm>
          <a:prstGeom prst="rect">
            <a:avLst/>
          </a:prstGeom>
        </p:spPr>
        <p:txBody>
          <a:bodyPr>
            <a:normAutofit fontScale="97500"/>
          </a:bodyPr>
          <a:lstStyle>
            <a:lvl1pPr algn="ctr" defTabSz="914400"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a:lstStyle>
          <a:p>
            <a:pPr marL="214313" indent="-214313" algn="l">
              <a:buFont typeface="Arial" panose="020B0604020202020204" pitchFamily="34" charset="0"/>
              <a:buChar char="•"/>
            </a:pPr>
            <a:r>
              <a:rPr lang="en-US" sz="1350" dirty="0">
                <a:solidFill>
                  <a:srgbClr val="003767"/>
                </a:solidFill>
                <a:latin typeface="Arial"/>
                <a:cs typeface="Arial"/>
              </a:rPr>
              <a:t>BELLE2: study met primary endpoint in overall population of improved PFS in the buparlisib vs placebo in addition to fulvestrant</a:t>
            </a:r>
          </a:p>
        </p:txBody>
      </p:sp>
      <p:sp>
        <p:nvSpPr>
          <p:cNvPr id="6" name="TextBox 5">
            <a:extLst>
              <a:ext uri="{FF2B5EF4-FFF2-40B4-BE49-F238E27FC236}">
                <a16:creationId xmlns:a16="http://schemas.microsoft.com/office/drawing/2014/main" id="{71E97BC5-A3ED-C547-9CC7-C58DC8110C51}"/>
              </a:ext>
            </a:extLst>
          </p:cNvPr>
          <p:cNvSpPr txBox="1"/>
          <p:nvPr/>
        </p:nvSpPr>
        <p:spPr>
          <a:xfrm>
            <a:off x="4794131" y="4447862"/>
            <a:ext cx="2997200" cy="646331"/>
          </a:xfrm>
          <a:prstGeom prst="rect">
            <a:avLst/>
          </a:prstGeom>
          <a:noFill/>
        </p:spPr>
        <p:txBody>
          <a:bodyPr wrap="square" rtlCol="0">
            <a:spAutoFit/>
          </a:bodyPr>
          <a:lstStyle/>
          <a:p>
            <a:r>
              <a:rPr lang="en-US" sz="1800" dirty="0" err="1">
                <a:solidFill>
                  <a:srgbClr val="003767"/>
                </a:solidFill>
              </a:rPr>
              <a:t>Baselga</a:t>
            </a:r>
            <a:r>
              <a:rPr lang="en-US" sz="1800" dirty="0">
                <a:solidFill>
                  <a:srgbClr val="003767"/>
                </a:solidFill>
              </a:rPr>
              <a:t> et al, Lancet Oncology 2017</a:t>
            </a:r>
          </a:p>
        </p:txBody>
      </p:sp>
      <p:pic>
        <p:nvPicPr>
          <p:cNvPr id="7" name="Content Placeholder 5">
            <a:extLst>
              <a:ext uri="{FF2B5EF4-FFF2-40B4-BE49-F238E27FC236}">
                <a16:creationId xmlns:a16="http://schemas.microsoft.com/office/drawing/2014/main" id="{F73D3199-D0CC-D640-8B1E-9A877BF69516}"/>
              </a:ext>
            </a:extLst>
          </p:cNvPr>
          <p:cNvPicPr>
            <a:picLocks noChangeAspect="1"/>
          </p:cNvPicPr>
          <p:nvPr/>
        </p:nvPicPr>
        <p:blipFill>
          <a:blip r:embed="rId2"/>
          <a:srcRect l="-52158" r="-52158"/>
          <a:stretch>
            <a:fillRect/>
          </a:stretch>
        </p:blipFill>
        <p:spPr>
          <a:xfrm>
            <a:off x="-1016839" y="1036543"/>
            <a:ext cx="6347964" cy="3585424"/>
          </a:xfrm>
          <a:prstGeom prst="rect">
            <a:avLst/>
          </a:prstGeom>
        </p:spPr>
      </p:pic>
    </p:spTree>
    <p:extLst>
      <p:ext uri="{BB962C8B-B14F-4D97-AF65-F5344CB8AC3E}">
        <p14:creationId xmlns:p14="http://schemas.microsoft.com/office/powerpoint/2010/main" val="15143674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6079DF-D4FC-1748-8155-2E26F5032B6F}"/>
              </a:ext>
            </a:extLst>
          </p:cNvPr>
          <p:cNvPicPr>
            <a:picLocks noChangeAspect="1"/>
          </p:cNvPicPr>
          <p:nvPr/>
        </p:nvPicPr>
        <p:blipFill rotWithShape="1">
          <a:blip r:embed="rId2"/>
          <a:srcRect t="3572" b="1816"/>
          <a:stretch/>
        </p:blipFill>
        <p:spPr>
          <a:xfrm>
            <a:off x="644988" y="230044"/>
            <a:ext cx="7573462" cy="4133135"/>
          </a:xfrm>
          <a:prstGeom prst="rect">
            <a:avLst/>
          </a:prstGeom>
        </p:spPr>
      </p:pic>
      <p:sp>
        <p:nvSpPr>
          <p:cNvPr id="3" name="TextBox 2">
            <a:extLst>
              <a:ext uri="{FF2B5EF4-FFF2-40B4-BE49-F238E27FC236}">
                <a16:creationId xmlns:a16="http://schemas.microsoft.com/office/drawing/2014/main" id="{9A2EB897-CF63-ED49-A6E3-6DCD2BC92DE3}"/>
              </a:ext>
            </a:extLst>
          </p:cNvPr>
          <p:cNvSpPr txBox="1"/>
          <p:nvPr/>
        </p:nvSpPr>
        <p:spPr>
          <a:xfrm>
            <a:off x="4087429" y="4501932"/>
            <a:ext cx="2936566" cy="646331"/>
          </a:xfrm>
          <a:prstGeom prst="rect">
            <a:avLst/>
          </a:prstGeom>
          <a:noFill/>
        </p:spPr>
        <p:txBody>
          <a:bodyPr wrap="square" rtlCol="0">
            <a:spAutoFit/>
          </a:bodyPr>
          <a:lstStyle/>
          <a:p>
            <a:r>
              <a:rPr lang="en-US" sz="1800" dirty="0" err="1">
                <a:solidFill>
                  <a:srgbClr val="002E51"/>
                </a:solidFill>
              </a:rPr>
              <a:t>Baselga</a:t>
            </a:r>
            <a:r>
              <a:rPr lang="en-US" sz="1800" dirty="0">
                <a:solidFill>
                  <a:srgbClr val="002E51"/>
                </a:solidFill>
              </a:rPr>
              <a:t> et al, SABCS 2015</a:t>
            </a:r>
          </a:p>
        </p:txBody>
      </p:sp>
    </p:spTree>
    <p:extLst>
      <p:ext uri="{BB962C8B-B14F-4D97-AF65-F5344CB8AC3E}">
        <p14:creationId xmlns:p14="http://schemas.microsoft.com/office/powerpoint/2010/main" val="20183287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A7166B8-C0E6-834A-AB23-7F09E9BD94B8}"/>
              </a:ext>
            </a:extLst>
          </p:cNvPr>
          <p:cNvSpPr txBox="1">
            <a:spLocks/>
          </p:cNvSpPr>
          <p:nvPr/>
        </p:nvSpPr>
        <p:spPr>
          <a:xfrm>
            <a:off x="514350" y="154007"/>
            <a:ext cx="8058150" cy="742950"/>
          </a:xfrm>
          <a:prstGeom prst="rect">
            <a:avLst/>
          </a:prstGeom>
        </p:spPr>
        <p:txBody>
          <a:bodyPr>
            <a:noAutofit/>
          </a:bodyPr>
          <a:lstStyle>
            <a:lvl1pPr algn="ctr" defTabSz="914400"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a:lstStyle>
          <a:p>
            <a:r>
              <a:rPr lang="en-US" sz="2700" dirty="0">
                <a:solidFill>
                  <a:srgbClr val="003767"/>
                </a:solidFill>
                <a:latin typeface="Arial"/>
                <a:cs typeface="Arial"/>
              </a:rPr>
              <a:t>Buparlisib+ fulvestrant had improved PFS in patients with PIK3CA mutants in ctDNA </a:t>
            </a:r>
          </a:p>
        </p:txBody>
      </p:sp>
      <p:sp>
        <p:nvSpPr>
          <p:cNvPr id="5" name="TextBox 4">
            <a:extLst>
              <a:ext uri="{FF2B5EF4-FFF2-40B4-BE49-F238E27FC236}">
                <a16:creationId xmlns:a16="http://schemas.microsoft.com/office/drawing/2014/main" id="{13C942D8-5E19-F047-8A54-B801282056B9}"/>
              </a:ext>
            </a:extLst>
          </p:cNvPr>
          <p:cNvSpPr txBox="1"/>
          <p:nvPr/>
        </p:nvSpPr>
        <p:spPr>
          <a:xfrm>
            <a:off x="4712784" y="4501932"/>
            <a:ext cx="3009900" cy="646331"/>
          </a:xfrm>
          <a:prstGeom prst="rect">
            <a:avLst/>
          </a:prstGeom>
          <a:noFill/>
        </p:spPr>
        <p:txBody>
          <a:bodyPr wrap="square" rtlCol="0">
            <a:spAutoFit/>
          </a:bodyPr>
          <a:lstStyle/>
          <a:p>
            <a:r>
              <a:rPr lang="en-US" sz="1800" dirty="0" err="1">
                <a:solidFill>
                  <a:srgbClr val="003767"/>
                </a:solidFill>
              </a:rPr>
              <a:t>Baselga</a:t>
            </a:r>
            <a:r>
              <a:rPr lang="en-US" sz="1800" dirty="0">
                <a:solidFill>
                  <a:srgbClr val="003767"/>
                </a:solidFill>
              </a:rPr>
              <a:t> et al, Lancet Oncology 2017</a:t>
            </a:r>
          </a:p>
        </p:txBody>
      </p:sp>
      <p:pic>
        <p:nvPicPr>
          <p:cNvPr id="6" name="Content Placeholder 3">
            <a:extLst>
              <a:ext uri="{FF2B5EF4-FFF2-40B4-BE49-F238E27FC236}">
                <a16:creationId xmlns:a16="http://schemas.microsoft.com/office/drawing/2014/main" id="{2168DEB6-9DEE-6741-9F27-B1655B01C8DF}"/>
              </a:ext>
            </a:extLst>
          </p:cNvPr>
          <p:cNvPicPr>
            <a:picLocks noChangeAspect="1"/>
          </p:cNvPicPr>
          <p:nvPr/>
        </p:nvPicPr>
        <p:blipFill>
          <a:blip r:embed="rId2"/>
          <a:srcRect l="-50986" r="-50986"/>
          <a:stretch>
            <a:fillRect/>
          </a:stretch>
        </p:blipFill>
        <p:spPr>
          <a:xfrm>
            <a:off x="1298160" y="896957"/>
            <a:ext cx="6088566" cy="3438912"/>
          </a:xfrm>
          <a:prstGeom prst="rect">
            <a:avLst/>
          </a:prstGeom>
        </p:spPr>
      </p:pic>
    </p:spTree>
    <p:extLst>
      <p:ext uri="{BB962C8B-B14F-4D97-AF65-F5344CB8AC3E}">
        <p14:creationId xmlns:p14="http://schemas.microsoft.com/office/powerpoint/2010/main" val="8211417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120E22-25D5-CC12-DE2F-B4B112A21A22}"/>
              </a:ext>
            </a:extLst>
          </p:cNvPr>
          <p:cNvPicPr>
            <a:picLocks noChangeAspect="1"/>
          </p:cNvPicPr>
          <p:nvPr/>
        </p:nvPicPr>
        <p:blipFill>
          <a:blip r:embed="rId2"/>
          <a:stretch>
            <a:fillRect/>
          </a:stretch>
        </p:blipFill>
        <p:spPr>
          <a:xfrm>
            <a:off x="931514" y="123806"/>
            <a:ext cx="7280972" cy="4158853"/>
          </a:xfrm>
          <a:prstGeom prst="rect">
            <a:avLst/>
          </a:prstGeom>
        </p:spPr>
      </p:pic>
      <p:sp>
        <p:nvSpPr>
          <p:cNvPr id="5" name="TextBox 4">
            <a:extLst>
              <a:ext uri="{FF2B5EF4-FFF2-40B4-BE49-F238E27FC236}">
                <a16:creationId xmlns:a16="http://schemas.microsoft.com/office/drawing/2014/main" id="{17D485C4-DE5D-CE5D-CB7B-CC7E4699824E}"/>
              </a:ext>
            </a:extLst>
          </p:cNvPr>
          <p:cNvSpPr txBox="1"/>
          <p:nvPr/>
        </p:nvSpPr>
        <p:spPr>
          <a:xfrm>
            <a:off x="3486502" y="4572902"/>
            <a:ext cx="3345366" cy="369332"/>
          </a:xfrm>
          <a:prstGeom prst="rect">
            <a:avLst/>
          </a:prstGeom>
          <a:noFill/>
        </p:spPr>
        <p:txBody>
          <a:bodyPr wrap="square" rtlCol="0">
            <a:spAutoFit/>
          </a:bodyPr>
          <a:lstStyle/>
          <a:p>
            <a:r>
              <a:rPr lang="en-US" sz="1800" dirty="0">
                <a:solidFill>
                  <a:srgbClr val="002E51"/>
                </a:solidFill>
              </a:rPr>
              <a:t>Andre et al, NEJM 2019</a:t>
            </a:r>
          </a:p>
        </p:txBody>
      </p:sp>
      <p:sp>
        <p:nvSpPr>
          <p:cNvPr id="6" name="TextBox 5">
            <a:extLst>
              <a:ext uri="{FF2B5EF4-FFF2-40B4-BE49-F238E27FC236}">
                <a16:creationId xmlns:a16="http://schemas.microsoft.com/office/drawing/2014/main" id="{6BDF01B8-BD6D-662D-3122-7DFC685A4E19}"/>
              </a:ext>
            </a:extLst>
          </p:cNvPr>
          <p:cNvSpPr txBox="1"/>
          <p:nvPr/>
        </p:nvSpPr>
        <p:spPr>
          <a:xfrm>
            <a:off x="6271491" y="3528290"/>
            <a:ext cx="2467468" cy="646331"/>
          </a:xfrm>
          <a:prstGeom prst="rect">
            <a:avLst/>
          </a:prstGeom>
          <a:noFill/>
        </p:spPr>
        <p:txBody>
          <a:bodyPr wrap="square" rtlCol="0">
            <a:spAutoFit/>
          </a:bodyPr>
          <a:lstStyle/>
          <a:p>
            <a:r>
              <a:rPr lang="en-US" sz="1800" dirty="0">
                <a:solidFill>
                  <a:srgbClr val="003767"/>
                </a:solidFill>
              </a:rPr>
              <a:t>Slide source = </a:t>
            </a:r>
          </a:p>
          <a:p>
            <a:r>
              <a:rPr lang="en-US" sz="1800" dirty="0">
                <a:solidFill>
                  <a:srgbClr val="003767"/>
                </a:solidFill>
              </a:rPr>
              <a:t>Dr. Joanne Blum</a:t>
            </a:r>
          </a:p>
        </p:txBody>
      </p:sp>
    </p:spTree>
    <p:extLst>
      <p:ext uri="{BB962C8B-B14F-4D97-AF65-F5344CB8AC3E}">
        <p14:creationId xmlns:p14="http://schemas.microsoft.com/office/powerpoint/2010/main" val="28307479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 graphic">
            <a:extLst>
              <a:ext uri="{FF2B5EF4-FFF2-40B4-BE49-F238E27FC236}">
                <a16:creationId xmlns:a16="http://schemas.microsoft.com/office/drawing/2014/main" id="{11DCBD0B-9FBF-B0C3-E883-199080B79B20}"/>
              </a:ext>
            </a:extLst>
          </p:cNvPr>
          <p:cNvPicPr/>
          <p:nvPr/>
        </p:nvPicPr>
        <p:blipFill>
          <a:blip r:embed="rId2"/>
          <a:stretch/>
        </p:blipFill>
        <p:spPr>
          <a:xfrm>
            <a:off x="2850776" y="938968"/>
            <a:ext cx="2957273" cy="3270326"/>
          </a:xfrm>
          <a:prstGeom prst="rect">
            <a:avLst/>
          </a:prstGeom>
          <a:ln>
            <a:noFill/>
          </a:ln>
        </p:spPr>
      </p:pic>
      <p:sp>
        <p:nvSpPr>
          <p:cNvPr id="3" name="TextBox 2">
            <a:extLst>
              <a:ext uri="{FF2B5EF4-FFF2-40B4-BE49-F238E27FC236}">
                <a16:creationId xmlns:a16="http://schemas.microsoft.com/office/drawing/2014/main" id="{AE558953-A2AA-313E-9EF6-B2E6677C1BA2}"/>
              </a:ext>
            </a:extLst>
          </p:cNvPr>
          <p:cNvSpPr txBox="1"/>
          <p:nvPr/>
        </p:nvSpPr>
        <p:spPr>
          <a:xfrm>
            <a:off x="-21515" y="154138"/>
            <a:ext cx="9165515" cy="1569660"/>
          </a:xfrm>
          <a:prstGeom prst="rect">
            <a:avLst/>
          </a:prstGeom>
          <a:noFill/>
        </p:spPr>
        <p:txBody>
          <a:bodyPr wrap="square" rtlCol="0">
            <a:spAutoFit/>
          </a:bodyPr>
          <a:lstStyle/>
          <a:p>
            <a:r>
              <a:rPr lang="en-US" sz="2400" b="0" strike="noStrike" spc="-1" dirty="0">
                <a:solidFill>
                  <a:srgbClr val="003767"/>
                </a:solidFill>
                <a:latin typeface="Arial"/>
              </a:rPr>
              <a:t>Circulating </a:t>
            </a:r>
            <a:r>
              <a:rPr lang="en-US" sz="2400" b="0" strike="noStrike" spc="-1" dirty="0" err="1">
                <a:solidFill>
                  <a:srgbClr val="003767"/>
                </a:solidFill>
                <a:latin typeface="Arial"/>
              </a:rPr>
              <a:t>tumour</a:t>
            </a:r>
            <a:r>
              <a:rPr lang="en-US" sz="2400" b="0" strike="noStrike" spc="-1" dirty="0">
                <a:solidFill>
                  <a:srgbClr val="003767"/>
                </a:solidFill>
                <a:latin typeface="Arial"/>
              </a:rPr>
              <a:t> DNA analysis to direct therapy in advanced breast cancer (plasmaMATCH): a </a:t>
            </a:r>
            <a:r>
              <a:rPr lang="en-US" sz="2400" b="0" strike="noStrike" spc="-1" dirty="0" err="1">
                <a:solidFill>
                  <a:srgbClr val="003767"/>
                </a:solidFill>
                <a:latin typeface="Arial"/>
              </a:rPr>
              <a:t>multicentre</a:t>
            </a:r>
            <a:r>
              <a:rPr lang="en-US" sz="2400" b="0" strike="noStrike" spc="-1" dirty="0">
                <a:solidFill>
                  <a:srgbClr val="003767"/>
                </a:solidFill>
                <a:latin typeface="Arial"/>
              </a:rPr>
              <a:t>, multicohort, phase 2a, platform trial </a:t>
            </a:r>
          </a:p>
          <a:p>
            <a:endParaRPr lang="en-US" dirty="0"/>
          </a:p>
        </p:txBody>
      </p:sp>
      <p:sp>
        <p:nvSpPr>
          <p:cNvPr id="4" name="TextBox 3">
            <a:extLst>
              <a:ext uri="{FF2B5EF4-FFF2-40B4-BE49-F238E27FC236}">
                <a16:creationId xmlns:a16="http://schemas.microsoft.com/office/drawing/2014/main" id="{02A4E1F6-6D7F-C879-DB7A-695356B7918A}"/>
              </a:ext>
            </a:extLst>
          </p:cNvPr>
          <p:cNvSpPr txBox="1"/>
          <p:nvPr/>
        </p:nvSpPr>
        <p:spPr>
          <a:xfrm>
            <a:off x="3851238" y="4421394"/>
            <a:ext cx="2957273" cy="307777"/>
          </a:xfrm>
          <a:prstGeom prst="rect">
            <a:avLst/>
          </a:prstGeom>
          <a:noFill/>
        </p:spPr>
        <p:txBody>
          <a:bodyPr wrap="square" rtlCol="0">
            <a:spAutoFit/>
          </a:bodyPr>
          <a:lstStyle/>
          <a:p>
            <a:r>
              <a:rPr lang="en-US" sz="1400" dirty="0">
                <a:solidFill>
                  <a:srgbClr val="003767"/>
                </a:solidFill>
              </a:rPr>
              <a:t>Turner et al, Lancet Oncology 2020</a:t>
            </a:r>
          </a:p>
        </p:txBody>
      </p:sp>
      <p:sp>
        <p:nvSpPr>
          <p:cNvPr id="5" name="TextBox 4">
            <a:extLst>
              <a:ext uri="{FF2B5EF4-FFF2-40B4-BE49-F238E27FC236}">
                <a16:creationId xmlns:a16="http://schemas.microsoft.com/office/drawing/2014/main" id="{DF4C5320-F68D-F02C-56C4-C2D8F32AAB14}"/>
              </a:ext>
            </a:extLst>
          </p:cNvPr>
          <p:cNvSpPr txBox="1"/>
          <p:nvPr/>
        </p:nvSpPr>
        <p:spPr>
          <a:xfrm>
            <a:off x="6336254" y="1373802"/>
            <a:ext cx="2538805" cy="2677656"/>
          </a:xfrm>
          <a:prstGeom prst="rect">
            <a:avLst/>
          </a:prstGeom>
          <a:noFill/>
        </p:spPr>
        <p:txBody>
          <a:bodyPr wrap="square" rtlCol="0">
            <a:spAutoFit/>
          </a:bodyPr>
          <a:lstStyle/>
          <a:p>
            <a:r>
              <a:rPr lang="en-US" sz="1800" dirty="0">
                <a:solidFill>
                  <a:srgbClr val="003767"/>
                </a:solidFill>
                <a:effectLst/>
                <a:latin typeface="Arial" panose="020B0604020202020204" pitchFamily="34" charset="0"/>
                <a:ea typeface="Calibri" panose="020F0502020204030204" pitchFamily="34" charset="0"/>
                <a:cs typeface="Arial" panose="020B0604020202020204" pitchFamily="34" charset="0"/>
              </a:rPr>
              <a:t>This study showed that ctDNA testing for</a:t>
            </a:r>
            <a:r>
              <a:rPr lang="en-US" sz="1800" i="1" dirty="0">
                <a:solidFill>
                  <a:srgbClr val="003767"/>
                </a:solidFill>
                <a:effectLst/>
                <a:latin typeface="Arial" panose="020B0604020202020204" pitchFamily="34" charset="0"/>
                <a:ea typeface="Calibri" panose="020F0502020204030204" pitchFamily="34" charset="0"/>
                <a:cs typeface="Arial" panose="020B0604020202020204" pitchFamily="34" charset="0"/>
              </a:rPr>
              <a:t> </a:t>
            </a:r>
            <a:r>
              <a:rPr lang="en-US" sz="1800" dirty="0">
                <a:solidFill>
                  <a:srgbClr val="003767"/>
                </a:solidFill>
                <a:effectLst/>
                <a:latin typeface="Arial" panose="020B0604020202020204" pitchFamily="34" charset="0"/>
                <a:ea typeface="Calibri" panose="020F0502020204030204" pitchFamily="34" charset="0"/>
                <a:cs typeface="Arial" panose="020B0604020202020204" pitchFamily="34" charset="0"/>
              </a:rPr>
              <a:t>PIK3CA, ESR1, HER2, AKT1, PTEN, and TP53 has sufficient accuracy for widespread use without concomitant tumor biopsy testing</a:t>
            </a:r>
            <a:r>
              <a:rPr lang="en-US" dirty="0">
                <a:solidFill>
                  <a:srgbClr val="003767"/>
                </a:solidFill>
                <a:effectLst/>
                <a:latin typeface="Arial" panose="020B0604020202020204" pitchFamily="34" charset="0"/>
                <a:cs typeface="Arial" panose="020B0604020202020204" pitchFamily="34" charset="0"/>
              </a:rPr>
              <a:t> </a:t>
            </a:r>
            <a:endParaRPr lang="en-US" dirty="0">
              <a:solidFill>
                <a:srgbClr val="00376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D0EE382-95C7-8FC4-C239-221866F57210}"/>
              </a:ext>
            </a:extLst>
          </p:cNvPr>
          <p:cNvSpPr txBox="1"/>
          <p:nvPr/>
        </p:nvSpPr>
        <p:spPr>
          <a:xfrm>
            <a:off x="258184" y="1376376"/>
            <a:ext cx="2312894" cy="2954655"/>
          </a:xfrm>
          <a:prstGeom prst="rect">
            <a:avLst/>
          </a:prstGeom>
          <a:noFill/>
        </p:spPr>
        <p:txBody>
          <a:bodyPr wrap="square" rtlCol="0">
            <a:spAutoFit/>
          </a:bodyPr>
          <a:lstStyle/>
          <a:p>
            <a:r>
              <a:rPr lang="en-US" sz="1800" dirty="0">
                <a:solidFill>
                  <a:srgbClr val="003767"/>
                </a:solidFill>
                <a:effectLst/>
                <a:latin typeface="Arial" panose="020B0604020202020204" pitchFamily="34" charset="0"/>
                <a:ea typeface="Calibri" panose="020F0502020204030204" pitchFamily="34" charset="0"/>
                <a:cs typeface="Arial" panose="020B0604020202020204" pitchFamily="34" charset="0"/>
              </a:rPr>
              <a:t>A platform trial assessing the clinical validity of using ctDNA to select targeted therapies in patients with metastatic breast cancer without previous tissue sequencing</a:t>
            </a:r>
            <a:r>
              <a:rPr lang="en-US" dirty="0">
                <a:solidFill>
                  <a:srgbClr val="003767"/>
                </a:solidFill>
                <a:effectLst/>
                <a:latin typeface="Arial" panose="020B0604020202020204" pitchFamily="34" charset="0"/>
                <a:cs typeface="Arial" panose="020B0604020202020204" pitchFamily="34" charset="0"/>
              </a:rPr>
              <a:t> </a:t>
            </a:r>
            <a:endParaRPr lang="en-US" dirty="0">
              <a:solidFill>
                <a:srgbClr val="0037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17739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9688-3EB7-2074-ACC7-2BA6EAE03C28}"/>
              </a:ext>
            </a:extLst>
          </p:cNvPr>
          <p:cNvSpPr>
            <a:spLocks noGrp="1"/>
          </p:cNvSpPr>
          <p:nvPr>
            <p:ph type="title"/>
          </p:nvPr>
        </p:nvSpPr>
        <p:spPr/>
        <p:txBody>
          <a:bodyPr/>
          <a:lstStyle/>
          <a:p>
            <a:r>
              <a:rPr lang="en-US" sz="3600" b="0" strike="noStrike" spc="-1" dirty="0">
                <a:solidFill>
                  <a:srgbClr val="003767"/>
                </a:solidFill>
                <a:latin typeface="Arial"/>
              </a:rPr>
              <a:t>plasmaMATCH</a:t>
            </a:r>
            <a:endParaRPr lang="en-US" dirty="0">
              <a:solidFill>
                <a:srgbClr val="003767"/>
              </a:solidFill>
            </a:endParaRPr>
          </a:p>
        </p:txBody>
      </p:sp>
      <p:pic>
        <p:nvPicPr>
          <p:cNvPr id="5" name="Content Placeholder 4">
            <a:extLst>
              <a:ext uri="{FF2B5EF4-FFF2-40B4-BE49-F238E27FC236}">
                <a16:creationId xmlns:a16="http://schemas.microsoft.com/office/drawing/2014/main" id="{A72C5A22-46E1-9348-78D9-708E4C2FFDAE}"/>
              </a:ext>
            </a:extLst>
          </p:cNvPr>
          <p:cNvPicPr>
            <a:picLocks noGrp="1" noChangeAspect="1"/>
          </p:cNvPicPr>
          <p:nvPr>
            <p:ph sz="half" idx="1"/>
          </p:nvPr>
        </p:nvPicPr>
        <p:blipFill>
          <a:blip r:embed="rId2"/>
          <a:stretch>
            <a:fillRect/>
          </a:stretch>
        </p:blipFill>
        <p:spPr>
          <a:xfrm>
            <a:off x="277064" y="975677"/>
            <a:ext cx="4218736" cy="2936240"/>
          </a:xfrm>
          <a:prstGeom prst="rect">
            <a:avLst/>
          </a:prstGeom>
        </p:spPr>
      </p:pic>
      <p:pic>
        <p:nvPicPr>
          <p:cNvPr id="6" name="Main graphic">
            <a:extLst>
              <a:ext uri="{FF2B5EF4-FFF2-40B4-BE49-F238E27FC236}">
                <a16:creationId xmlns:a16="http://schemas.microsoft.com/office/drawing/2014/main" id="{A0BDF444-64D5-210B-BA96-C2A695BE27A3}"/>
              </a:ext>
            </a:extLst>
          </p:cNvPr>
          <p:cNvPicPr>
            <a:picLocks noGrp="1"/>
          </p:cNvPicPr>
          <p:nvPr>
            <p:ph sz="half" idx="2"/>
          </p:nvPr>
        </p:nvPicPr>
        <p:blipFill>
          <a:blip r:embed="rId3"/>
          <a:stretch/>
        </p:blipFill>
        <p:spPr>
          <a:xfrm>
            <a:off x="4648202" y="975677"/>
            <a:ext cx="3871854" cy="2936240"/>
          </a:xfrm>
          <a:prstGeom prst="rect">
            <a:avLst/>
          </a:prstGeom>
          <a:ln>
            <a:noFill/>
          </a:ln>
        </p:spPr>
      </p:pic>
      <p:sp>
        <p:nvSpPr>
          <p:cNvPr id="7" name="TextBox 6">
            <a:extLst>
              <a:ext uri="{FF2B5EF4-FFF2-40B4-BE49-F238E27FC236}">
                <a16:creationId xmlns:a16="http://schemas.microsoft.com/office/drawing/2014/main" id="{3FDAB7CA-28E0-0DF1-1CD6-0B5A1D1F6A96}"/>
              </a:ext>
            </a:extLst>
          </p:cNvPr>
          <p:cNvSpPr txBox="1"/>
          <p:nvPr/>
        </p:nvSpPr>
        <p:spPr>
          <a:xfrm>
            <a:off x="3616098" y="4582758"/>
            <a:ext cx="2957273" cy="307777"/>
          </a:xfrm>
          <a:prstGeom prst="rect">
            <a:avLst/>
          </a:prstGeom>
          <a:noFill/>
        </p:spPr>
        <p:txBody>
          <a:bodyPr wrap="square" rtlCol="0">
            <a:spAutoFit/>
          </a:bodyPr>
          <a:lstStyle/>
          <a:p>
            <a:r>
              <a:rPr lang="en-US" sz="1400" dirty="0">
                <a:solidFill>
                  <a:srgbClr val="003767"/>
                </a:solidFill>
              </a:rPr>
              <a:t>Turner et al, Lancet Oncology 2020</a:t>
            </a:r>
          </a:p>
        </p:txBody>
      </p:sp>
    </p:spTree>
    <p:extLst>
      <p:ext uri="{BB962C8B-B14F-4D97-AF65-F5344CB8AC3E}">
        <p14:creationId xmlns:p14="http://schemas.microsoft.com/office/powerpoint/2010/main" val="7742006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solidFill>
                <a:srgbClr val="002E51"/>
              </a:solidFill>
            </a:endParaRPr>
          </a:p>
        </p:txBody>
      </p:sp>
      <p:sp>
        <p:nvSpPr>
          <p:cNvPr id="4" name="Title 3"/>
          <p:cNvSpPr>
            <a:spLocks noGrp="1"/>
          </p:cNvSpPr>
          <p:nvPr>
            <p:ph type="title"/>
          </p:nvPr>
        </p:nvSpPr>
        <p:spPr/>
        <p:txBody>
          <a:bodyPr/>
          <a:lstStyle/>
          <a:p>
            <a:endParaRPr lang="en-US" b="1" dirty="0">
              <a:solidFill>
                <a:srgbClr val="002E51"/>
              </a:solidFill>
            </a:endParaRPr>
          </a:p>
        </p:txBody>
      </p:sp>
      <p:pic>
        <p:nvPicPr>
          <p:cNvPr id="5" name="Picture 4">
            <a:extLst>
              <a:ext uri="{FF2B5EF4-FFF2-40B4-BE49-F238E27FC236}">
                <a16:creationId xmlns:a16="http://schemas.microsoft.com/office/drawing/2014/main" id="{B061A782-012B-5756-0E13-C5D34D41C393}"/>
              </a:ext>
            </a:extLst>
          </p:cNvPr>
          <p:cNvPicPr>
            <a:picLocks noChangeAspect="1"/>
          </p:cNvPicPr>
          <p:nvPr/>
        </p:nvPicPr>
        <p:blipFill>
          <a:blip r:embed="rId2"/>
          <a:stretch>
            <a:fillRect/>
          </a:stretch>
        </p:blipFill>
        <p:spPr>
          <a:xfrm>
            <a:off x="511443" y="127465"/>
            <a:ext cx="7245781" cy="4152344"/>
          </a:xfrm>
          <a:prstGeom prst="rect">
            <a:avLst/>
          </a:prstGeom>
        </p:spPr>
      </p:pic>
      <p:sp>
        <p:nvSpPr>
          <p:cNvPr id="6" name="TextBox 5">
            <a:extLst>
              <a:ext uri="{FF2B5EF4-FFF2-40B4-BE49-F238E27FC236}">
                <a16:creationId xmlns:a16="http://schemas.microsoft.com/office/drawing/2014/main" id="{0B38A63F-9011-C1BA-70C3-BACC33203CF6}"/>
              </a:ext>
            </a:extLst>
          </p:cNvPr>
          <p:cNvSpPr txBox="1"/>
          <p:nvPr/>
        </p:nvSpPr>
        <p:spPr>
          <a:xfrm>
            <a:off x="3269672" y="4651466"/>
            <a:ext cx="4017818" cy="369332"/>
          </a:xfrm>
          <a:prstGeom prst="rect">
            <a:avLst/>
          </a:prstGeom>
          <a:noFill/>
        </p:spPr>
        <p:txBody>
          <a:bodyPr wrap="square" rtlCol="0">
            <a:spAutoFit/>
          </a:bodyPr>
          <a:lstStyle/>
          <a:p>
            <a:r>
              <a:rPr lang="en-US" sz="1800" dirty="0" err="1">
                <a:solidFill>
                  <a:srgbClr val="003767"/>
                </a:solidFill>
              </a:rPr>
              <a:t>Bidard</a:t>
            </a:r>
            <a:r>
              <a:rPr lang="en-US" sz="1800" dirty="0">
                <a:solidFill>
                  <a:srgbClr val="003767"/>
                </a:solidFill>
              </a:rPr>
              <a:t> et al, Lancet Oncology 2022</a:t>
            </a:r>
          </a:p>
        </p:txBody>
      </p:sp>
      <p:sp>
        <p:nvSpPr>
          <p:cNvPr id="7" name="TextBox 6">
            <a:extLst>
              <a:ext uri="{FF2B5EF4-FFF2-40B4-BE49-F238E27FC236}">
                <a16:creationId xmlns:a16="http://schemas.microsoft.com/office/drawing/2014/main" id="{2600C0FC-B101-8ACF-1D59-932E1C660786}"/>
              </a:ext>
            </a:extLst>
          </p:cNvPr>
          <p:cNvSpPr txBox="1"/>
          <p:nvPr/>
        </p:nvSpPr>
        <p:spPr>
          <a:xfrm>
            <a:off x="7112000" y="3730674"/>
            <a:ext cx="1958109" cy="646331"/>
          </a:xfrm>
          <a:prstGeom prst="rect">
            <a:avLst/>
          </a:prstGeom>
          <a:noFill/>
        </p:spPr>
        <p:txBody>
          <a:bodyPr wrap="square" rtlCol="0">
            <a:spAutoFit/>
          </a:bodyPr>
          <a:lstStyle/>
          <a:p>
            <a:r>
              <a:rPr lang="en-US" sz="1800" dirty="0">
                <a:solidFill>
                  <a:srgbClr val="003767"/>
                </a:solidFill>
              </a:rPr>
              <a:t>Slide source = </a:t>
            </a:r>
          </a:p>
          <a:p>
            <a:r>
              <a:rPr lang="en-US" sz="1800" dirty="0">
                <a:solidFill>
                  <a:srgbClr val="003767"/>
                </a:solidFill>
              </a:rPr>
              <a:t>Dr. Joanne Blum</a:t>
            </a:r>
          </a:p>
        </p:txBody>
      </p:sp>
    </p:spTree>
    <p:extLst>
      <p:ext uri="{BB962C8B-B14F-4D97-AF65-F5344CB8AC3E}">
        <p14:creationId xmlns:p14="http://schemas.microsoft.com/office/powerpoint/2010/main" val="32755726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AE529C-7FCB-02F6-84FE-688D32B0159C}"/>
              </a:ext>
            </a:extLst>
          </p:cNvPr>
          <p:cNvPicPr>
            <a:picLocks noChangeAspect="1"/>
          </p:cNvPicPr>
          <p:nvPr/>
        </p:nvPicPr>
        <p:blipFill>
          <a:blip r:embed="rId2"/>
          <a:stretch>
            <a:fillRect/>
          </a:stretch>
        </p:blipFill>
        <p:spPr>
          <a:xfrm>
            <a:off x="685800" y="367936"/>
            <a:ext cx="6878782" cy="3905083"/>
          </a:xfrm>
          <a:prstGeom prst="rect">
            <a:avLst/>
          </a:prstGeom>
        </p:spPr>
      </p:pic>
      <p:sp>
        <p:nvSpPr>
          <p:cNvPr id="7" name="TextBox 6">
            <a:extLst>
              <a:ext uri="{FF2B5EF4-FFF2-40B4-BE49-F238E27FC236}">
                <a16:creationId xmlns:a16="http://schemas.microsoft.com/office/drawing/2014/main" id="{D39EBD72-F2F1-CB29-4F90-66D7059D8D86}"/>
              </a:ext>
            </a:extLst>
          </p:cNvPr>
          <p:cNvSpPr txBox="1"/>
          <p:nvPr/>
        </p:nvSpPr>
        <p:spPr>
          <a:xfrm>
            <a:off x="4996873" y="4501932"/>
            <a:ext cx="2467468" cy="646331"/>
          </a:xfrm>
          <a:prstGeom prst="rect">
            <a:avLst/>
          </a:prstGeom>
          <a:noFill/>
        </p:spPr>
        <p:txBody>
          <a:bodyPr wrap="square" rtlCol="0">
            <a:spAutoFit/>
          </a:bodyPr>
          <a:lstStyle/>
          <a:p>
            <a:r>
              <a:rPr lang="en-US" sz="1800" dirty="0">
                <a:solidFill>
                  <a:srgbClr val="003767"/>
                </a:solidFill>
              </a:rPr>
              <a:t>Slide source = </a:t>
            </a:r>
          </a:p>
          <a:p>
            <a:r>
              <a:rPr lang="en-US" sz="1800" dirty="0">
                <a:solidFill>
                  <a:srgbClr val="003767"/>
                </a:solidFill>
              </a:rPr>
              <a:t>Dr. Joanne Blum</a:t>
            </a:r>
          </a:p>
        </p:txBody>
      </p:sp>
    </p:spTree>
    <p:extLst>
      <p:ext uri="{BB962C8B-B14F-4D97-AF65-F5344CB8AC3E}">
        <p14:creationId xmlns:p14="http://schemas.microsoft.com/office/powerpoint/2010/main" val="2260771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EDDF-FC5D-BCCA-D92E-1B9EFE368C09}"/>
              </a:ext>
            </a:extLst>
          </p:cNvPr>
          <p:cNvPicPr>
            <a:picLocks noChangeAspect="1"/>
          </p:cNvPicPr>
          <p:nvPr/>
        </p:nvPicPr>
        <p:blipFill>
          <a:blip r:embed="rId2"/>
          <a:stretch>
            <a:fillRect/>
          </a:stretch>
        </p:blipFill>
        <p:spPr>
          <a:xfrm>
            <a:off x="726209" y="0"/>
            <a:ext cx="7691582" cy="4353961"/>
          </a:xfrm>
          <a:prstGeom prst="rect">
            <a:avLst/>
          </a:prstGeom>
        </p:spPr>
      </p:pic>
      <p:sp>
        <p:nvSpPr>
          <p:cNvPr id="4" name="TextBox 3">
            <a:extLst>
              <a:ext uri="{FF2B5EF4-FFF2-40B4-BE49-F238E27FC236}">
                <a16:creationId xmlns:a16="http://schemas.microsoft.com/office/drawing/2014/main" id="{ACF36266-9824-6EEB-2C68-21D4B3B6177B}"/>
              </a:ext>
            </a:extLst>
          </p:cNvPr>
          <p:cNvSpPr txBox="1"/>
          <p:nvPr/>
        </p:nvSpPr>
        <p:spPr>
          <a:xfrm>
            <a:off x="4488872" y="4501932"/>
            <a:ext cx="2467468" cy="646331"/>
          </a:xfrm>
          <a:prstGeom prst="rect">
            <a:avLst/>
          </a:prstGeom>
          <a:noFill/>
        </p:spPr>
        <p:txBody>
          <a:bodyPr wrap="square" rtlCol="0">
            <a:spAutoFit/>
          </a:bodyPr>
          <a:lstStyle/>
          <a:p>
            <a:r>
              <a:rPr lang="en-US" sz="1800" dirty="0">
                <a:solidFill>
                  <a:srgbClr val="003767"/>
                </a:solidFill>
              </a:rPr>
              <a:t>Slide source = </a:t>
            </a:r>
          </a:p>
          <a:p>
            <a:r>
              <a:rPr lang="en-US" sz="1800" dirty="0">
                <a:solidFill>
                  <a:srgbClr val="003767"/>
                </a:solidFill>
              </a:rPr>
              <a:t>Dr. Joanne Blum</a:t>
            </a:r>
          </a:p>
        </p:txBody>
      </p:sp>
    </p:spTree>
    <p:extLst>
      <p:ext uri="{BB962C8B-B14F-4D97-AF65-F5344CB8AC3E}">
        <p14:creationId xmlns:p14="http://schemas.microsoft.com/office/powerpoint/2010/main" val="218690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728134"/>
            <a:ext cx="7961376" cy="342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66971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D4381-4CFB-EBAF-45F4-C6DC78185D9B}"/>
              </a:ext>
            </a:extLst>
          </p:cNvPr>
          <p:cNvPicPr>
            <a:picLocks noChangeAspect="1"/>
          </p:cNvPicPr>
          <p:nvPr/>
        </p:nvPicPr>
        <p:blipFill>
          <a:blip r:embed="rId2"/>
          <a:stretch>
            <a:fillRect/>
          </a:stretch>
        </p:blipFill>
        <p:spPr>
          <a:xfrm>
            <a:off x="2132695" y="0"/>
            <a:ext cx="4397413" cy="4359828"/>
          </a:xfrm>
          <a:prstGeom prst="rect">
            <a:avLst/>
          </a:prstGeom>
        </p:spPr>
      </p:pic>
      <p:sp>
        <p:nvSpPr>
          <p:cNvPr id="4" name="TextBox 3">
            <a:extLst>
              <a:ext uri="{FF2B5EF4-FFF2-40B4-BE49-F238E27FC236}">
                <a16:creationId xmlns:a16="http://schemas.microsoft.com/office/drawing/2014/main" id="{D463B37E-4909-40D1-D02C-54FE019C2053}"/>
              </a:ext>
            </a:extLst>
          </p:cNvPr>
          <p:cNvSpPr txBox="1"/>
          <p:nvPr/>
        </p:nvSpPr>
        <p:spPr>
          <a:xfrm>
            <a:off x="3528291" y="4501932"/>
            <a:ext cx="3710709" cy="646331"/>
          </a:xfrm>
          <a:prstGeom prst="rect">
            <a:avLst/>
          </a:prstGeom>
          <a:noFill/>
        </p:spPr>
        <p:txBody>
          <a:bodyPr wrap="square" rtlCol="0">
            <a:spAutoFit/>
          </a:bodyPr>
          <a:lstStyle/>
          <a:p>
            <a:r>
              <a:rPr lang="en-US" sz="1800" dirty="0" err="1">
                <a:solidFill>
                  <a:srgbClr val="003767"/>
                </a:solidFill>
              </a:rPr>
              <a:t>Magbanua</a:t>
            </a:r>
            <a:r>
              <a:rPr lang="en-US" sz="1800" dirty="0">
                <a:solidFill>
                  <a:srgbClr val="003767"/>
                </a:solidFill>
              </a:rPr>
              <a:t> et al, Annals of Oncology 2021</a:t>
            </a:r>
          </a:p>
        </p:txBody>
      </p:sp>
      <p:sp>
        <p:nvSpPr>
          <p:cNvPr id="5" name="TextBox 4">
            <a:extLst>
              <a:ext uri="{FF2B5EF4-FFF2-40B4-BE49-F238E27FC236}">
                <a16:creationId xmlns:a16="http://schemas.microsoft.com/office/drawing/2014/main" id="{6AAF3356-714E-EB11-5390-410D614FD864}"/>
              </a:ext>
            </a:extLst>
          </p:cNvPr>
          <p:cNvSpPr txBox="1"/>
          <p:nvPr/>
        </p:nvSpPr>
        <p:spPr>
          <a:xfrm>
            <a:off x="6680200" y="117811"/>
            <a:ext cx="2463800" cy="4124206"/>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3767"/>
                </a:solidFill>
                <a:latin typeface="Arial" panose="020B0604020202020204" pitchFamily="34" charset="0"/>
                <a:cs typeface="Arial" panose="020B0604020202020204" pitchFamily="34" charset="0"/>
              </a:rPr>
              <a:t>I-SPY2: Treatment arms MK2206 (AKT inhibitor plus standard chemotherapy vs standard chemotherapy alone)</a:t>
            </a:r>
          </a:p>
          <a:p>
            <a:pPr marL="285750" indent="-285750">
              <a:buFont typeface="Arial" panose="020B0604020202020204" pitchFamily="34" charset="0"/>
              <a:buChar char="•"/>
            </a:pPr>
            <a:r>
              <a:rPr lang="en-US" sz="1400" dirty="0">
                <a:solidFill>
                  <a:srgbClr val="003767"/>
                </a:solidFill>
                <a:effectLst/>
                <a:latin typeface="Arial" panose="020B0604020202020204" pitchFamily="34" charset="0"/>
                <a:ea typeface="Calibri" panose="020F0502020204030204" pitchFamily="34" charset="0"/>
                <a:cs typeface="Arial" panose="020B0604020202020204" pitchFamily="34" charset="0"/>
              </a:rPr>
              <a:t>ctDNA to be present in 73% of patients’ plasma specimens prior to treatment</a:t>
            </a:r>
            <a:r>
              <a:rPr lang="en-US" sz="1400" dirty="0">
                <a:solidFill>
                  <a:srgbClr val="003767"/>
                </a:solidFill>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400" dirty="0">
                <a:solidFill>
                  <a:srgbClr val="003767"/>
                </a:solidFill>
                <a:effectLst/>
                <a:latin typeface="Arial" panose="020B0604020202020204" pitchFamily="34" charset="0"/>
                <a:ea typeface="Calibri" panose="020F0502020204030204" pitchFamily="34" charset="0"/>
                <a:cs typeface="Arial" panose="020B0604020202020204" pitchFamily="34" charset="0"/>
              </a:rPr>
              <a:t>Lack of ctDNA clearance predicted for disease recurrence while ctDNA negativity was associated with improved outcomes even in the absence of a pCR</a:t>
            </a:r>
            <a:r>
              <a:rPr lang="en-US" sz="1400" dirty="0">
                <a:solidFill>
                  <a:srgbClr val="003767"/>
                </a:solidFill>
                <a:effectLst/>
                <a:latin typeface="Arial" panose="020B0604020202020204" pitchFamily="34" charset="0"/>
                <a:cs typeface="Arial" panose="020B0604020202020204" pitchFamily="34" charset="0"/>
              </a:rPr>
              <a:t> </a:t>
            </a:r>
            <a:endParaRPr lang="en-US" sz="1400" dirty="0">
              <a:solidFill>
                <a:srgbClr val="003767"/>
              </a:solidFill>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DFEE52C7-5B67-33E1-0F25-A1ECF337A361}"/>
              </a:ext>
            </a:extLst>
          </p:cNvPr>
          <p:cNvSpPr txBox="1"/>
          <p:nvPr/>
        </p:nvSpPr>
        <p:spPr>
          <a:xfrm>
            <a:off x="132288" y="925158"/>
            <a:ext cx="1850315" cy="523220"/>
          </a:xfrm>
          <a:prstGeom prst="rect">
            <a:avLst/>
          </a:prstGeom>
          <a:noFill/>
        </p:spPr>
        <p:txBody>
          <a:bodyPr wrap="square" rtlCol="0">
            <a:spAutoFit/>
          </a:bodyPr>
          <a:lstStyle/>
          <a:p>
            <a:r>
              <a:rPr lang="en-US" sz="1400" dirty="0">
                <a:solidFill>
                  <a:srgbClr val="003767"/>
                </a:solidFill>
              </a:rPr>
              <a:t>Tumor informed “bespoke assays”</a:t>
            </a:r>
          </a:p>
        </p:txBody>
      </p:sp>
    </p:spTree>
    <p:extLst>
      <p:ext uri="{BB962C8B-B14F-4D97-AF65-F5344CB8AC3E}">
        <p14:creationId xmlns:p14="http://schemas.microsoft.com/office/powerpoint/2010/main" val="18163739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44B94E7-3C64-3984-5E82-B1E55B49CAFE}"/>
              </a:ext>
            </a:extLst>
          </p:cNvPr>
          <p:cNvPicPr>
            <a:picLocks noGrp="1" noChangeAspect="1"/>
          </p:cNvPicPr>
          <p:nvPr>
            <p:ph sz="half" idx="1"/>
          </p:nvPr>
        </p:nvPicPr>
        <p:blipFill>
          <a:blip r:embed="rId2"/>
          <a:stretch>
            <a:fillRect/>
          </a:stretch>
        </p:blipFill>
        <p:spPr>
          <a:xfrm>
            <a:off x="37709" y="1376979"/>
            <a:ext cx="4610491" cy="2078718"/>
          </a:xfrm>
          <a:prstGeom prst="rect">
            <a:avLst/>
          </a:prstGeom>
        </p:spPr>
      </p:pic>
      <p:pic>
        <p:nvPicPr>
          <p:cNvPr id="7" name="Content Placeholder 6">
            <a:extLst>
              <a:ext uri="{FF2B5EF4-FFF2-40B4-BE49-F238E27FC236}">
                <a16:creationId xmlns:a16="http://schemas.microsoft.com/office/drawing/2014/main" id="{61DD05C4-97AF-C832-86EC-49398EE55B6E}"/>
              </a:ext>
            </a:extLst>
          </p:cNvPr>
          <p:cNvPicPr>
            <a:picLocks noGrp="1" noChangeAspect="1"/>
          </p:cNvPicPr>
          <p:nvPr>
            <p:ph sz="half" idx="2"/>
          </p:nvPr>
        </p:nvPicPr>
        <p:blipFill>
          <a:blip r:embed="rId3"/>
          <a:stretch>
            <a:fillRect/>
          </a:stretch>
        </p:blipFill>
        <p:spPr>
          <a:xfrm>
            <a:off x="4820323" y="1386631"/>
            <a:ext cx="3810000" cy="2069066"/>
          </a:xfrm>
          <a:prstGeom prst="rect">
            <a:avLst/>
          </a:prstGeom>
        </p:spPr>
      </p:pic>
      <p:sp>
        <p:nvSpPr>
          <p:cNvPr id="3" name="Title 2">
            <a:extLst>
              <a:ext uri="{FF2B5EF4-FFF2-40B4-BE49-F238E27FC236}">
                <a16:creationId xmlns:a16="http://schemas.microsoft.com/office/drawing/2014/main" id="{E4A19ED6-5A70-5FD8-A752-5B477875722D}"/>
              </a:ext>
            </a:extLst>
          </p:cNvPr>
          <p:cNvSpPr>
            <a:spLocks noGrp="1"/>
          </p:cNvSpPr>
          <p:nvPr>
            <p:ph type="title"/>
          </p:nvPr>
        </p:nvSpPr>
        <p:spPr/>
        <p:txBody>
          <a:bodyPr/>
          <a:lstStyle/>
          <a:p>
            <a:r>
              <a:rPr lang="en-US" sz="3200" dirty="0"/>
              <a:t>EMERALD Trial: patients with detectable ESR1 mutation in ctDNA</a:t>
            </a:r>
          </a:p>
        </p:txBody>
      </p:sp>
      <p:sp>
        <p:nvSpPr>
          <p:cNvPr id="8" name="TextBox 7">
            <a:extLst>
              <a:ext uri="{FF2B5EF4-FFF2-40B4-BE49-F238E27FC236}">
                <a16:creationId xmlns:a16="http://schemas.microsoft.com/office/drawing/2014/main" id="{4F9E4328-03CE-C8AB-B55C-3626D97171C2}"/>
              </a:ext>
            </a:extLst>
          </p:cNvPr>
          <p:cNvSpPr txBox="1"/>
          <p:nvPr/>
        </p:nvSpPr>
        <p:spPr>
          <a:xfrm>
            <a:off x="3442447" y="4539727"/>
            <a:ext cx="3313355" cy="461665"/>
          </a:xfrm>
          <a:prstGeom prst="rect">
            <a:avLst/>
          </a:prstGeom>
          <a:noFill/>
        </p:spPr>
        <p:txBody>
          <a:bodyPr wrap="square" rtlCol="0">
            <a:spAutoFit/>
          </a:bodyPr>
          <a:lstStyle/>
          <a:p>
            <a:r>
              <a:rPr lang="en-US" dirty="0" err="1">
                <a:solidFill>
                  <a:srgbClr val="003767"/>
                </a:solidFill>
              </a:rPr>
              <a:t>Bidard</a:t>
            </a:r>
            <a:r>
              <a:rPr lang="en-US" dirty="0">
                <a:solidFill>
                  <a:srgbClr val="003767"/>
                </a:solidFill>
              </a:rPr>
              <a:t> et al, JCO 2023</a:t>
            </a:r>
          </a:p>
        </p:txBody>
      </p:sp>
    </p:spTree>
    <p:extLst>
      <p:ext uri="{BB962C8B-B14F-4D97-AF65-F5344CB8AC3E}">
        <p14:creationId xmlns:p14="http://schemas.microsoft.com/office/powerpoint/2010/main" val="1128396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3C6586-C6F9-518D-3D35-8B3396F42AD2}"/>
              </a:ext>
            </a:extLst>
          </p:cNvPr>
          <p:cNvPicPr>
            <a:picLocks noChangeAspect="1"/>
          </p:cNvPicPr>
          <p:nvPr/>
        </p:nvPicPr>
        <p:blipFill>
          <a:blip r:embed="rId2"/>
          <a:stretch>
            <a:fillRect/>
          </a:stretch>
        </p:blipFill>
        <p:spPr>
          <a:xfrm>
            <a:off x="1021377" y="302699"/>
            <a:ext cx="6939281" cy="3882016"/>
          </a:xfrm>
          <a:prstGeom prst="rect">
            <a:avLst/>
          </a:prstGeom>
        </p:spPr>
      </p:pic>
    </p:spTree>
    <p:extLst>
      <p:ext uri="{BB962C8B-B14F-4D97-AF65-F5344CB8AC3E}">
        <p14:creationId xmlns:p14="http://schemas.microsoft.com/office/powerpoint/2010/main" val="22139834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C26B0-64E2-1357-5D7F-0578471E98BD}"/>
              </a:ext>
            </a:extLst>
          </p:cNvPr>
          <p:cNvSpPr>
            <a:spLocks noGrp="1"/>
          </p:cNvSpPr>
          <p:nvPr>
            <p:ph type="title"/>
          </p:nvPr>
        </p:nvSpPr>
        <p:spPr>
          <a:xfrm>
            <a:off x="-80449" y="0"/>
            <a:ext cx="9144000" cy="994172"/>
          </a:xfrm>
        </p:spPr>
        <p:txBody>
          <a:bodyPr/>
          <a:lstStyle/>
          <a:p>
            <a:r>
              <a:rPr lang="en-US" sz="2700" dirty="0">
                <a:solidFill>
                  <a:srgbClr val="003767"/>
                </a:solidFill>
                <a:latin typeface="+mj-lt"/>
              </a:rPr>
              <a:t>Harvest of Circulating Tumor Cells (CTCs)</a:t>
            </a:r>
            <a:br>
              <a:rPr lang="en-US" sz="2700" dirty="0">
                <a:solidFill>
                  <a:srgbClr val="003767"/>
                </a:solidFill>
                <a:latin typeface="+mj-lt"/>
              </a:rPr>
            </a:br>
            <a:r>
              <a:rPr lang="en-US" sz="2700" dirty="0">
                <a:solidFill>
                  <a:srgbClr val="003767"/>
                </a:solidFill>
                <a:latin typeface="+mj-lt"/>
              </a:rPr>
              <a:t>from Patients with Metastatic Breast Cancer (MBC) Using the Parsortix® PC1 System</a:t>
            </a:r>
            <a:br>
              <a:rPr lang="en-US" sz="2700" dirty="0">
                <a:solidFill>
                  <a:srgbClr val="003767"/>
                </a:solidFill>
                <a:latin typeface="+mj-lt"/>
              </a:rPr>
            </a:br>
            <a:endParaRPr lang="en-US" sz="2700" dirty="0">
              <a:solidFill>
                <a:srgbClr val="003767"/>
              </a:solidFill>
              <a:latin typeface="+mj-lt"/>
            </a:endParaRPr>
          </a:p>
        </p:txBody>
      </p:sp>
      <p:pic>
        <p:nvPicPr>
          <p:cNvPr id="4" name="Content Placeholder 3">
            <a:extLst>
              <a:ext uri="{FF2B5EF4-FFF2-40B4-BE49-F238E27FC236}">
                <a16:creationId xmlns:a16="http://schemas.microsoft.com/office/drawing/2014/main" id="{C299628D-C9A7-6D80-87C5-737ADE5129C6}"/>
              </a:ext>
            </a:extLst>
          </p:cNvPr>
          <p:cNvPicPr>
            <a:picLocks noGrp="1" noChangeAspect="1"/>
          </p:cNvPicPr>
          <p:nvPr>
            <p:ph idx="1"/>
          </p:nvPr>
        </p:nvPicPr>
        <p:blipFill>
          <a:blip r:embed="rId3"/>
          <a:stretch>
            <a:fillRect/>
          </a:stretch>
        </p:blipFill>
        <p:spPr>
          <a:xfrm>
            <a:off x="2667896" y="1223837"/>
            <a:ext cx="4502076" cy="3207028"/>
          </a:xfrm>
          <a:prstGeom prst="rect">
            <a:avLst/>
          </a:prstGeom>
        </p:spPr>
      </p:pic>
      <p:sp>
        <p:nvSpPr>
          <p:cNvPr id="5" name="TextBox 4">
            <a:extLst>
              <a:ext uri="{FF2B5EF4-FFF2-40B4-BE49-F238E27FC236}">
                <a16:creationId xmlns:a16="http://schemas.microsoft.com/office/drawing/2014/main" id="{D3CA30E4-FD56-0D11-053C-8CCE20836A4D}"/>
              </a:ext>
            </a:extLst>
          </p:cNvPr>
          <p:cNvSpPr txBox="1"/>
          <p:nvPr/>
        </p:nvSpPr>
        <p:spPr>
          <a:xfrm>
            <a:off x="80449" y="816570"/>
            <a:ext cx="1943100" cy="854080"/>
          </a:xfrm>
          <a:prstGeom prst="rect">
            <a:avLst/>
          </a:prstGeom>
          <a:noFill/>
        </p:spPr>
        <p:txBody>
          <a:bodyPr wrap="square" rtlCol="0">
            <a:spAutoFit/>
          </a:bodyPr>
          <a:lstStyle/>
          <a:p>
            <a:pPr marL="214313" indent="-214313">
              <a:buFont typeface="Arial" panose="020B0604020202020204" pitchFamily="34" charset="0"/>
              <a:buChar char="•"/>
            </a:pPr>
            <a:r>
              <a:rPr lang="en-US" sz="1400" dirty="0">
                <a:solidFill>
                  <a:srgbClr val="003767"/>
                </a:solidFill>
                <a:latin typeface="+mn-lt"/>
              </a:rPr>
              <a:t>HOMING Trial</a:t>
            </a:r>
          </a:p>
          <a:p>
            <a:r>
              <a:rPr lang="en-US" sz="1800" dirty="0">
                <a:solidFill>
                  <a:srgbClr val="003767"/>
                </a:solidFill>
                <a:latin typeface="Helvetica" pitchFamily="2" charset="0"/>
              </a:rPr>
              <a:t>    </a:t>
            </a:r>
            <a:r>
              <a:rPr lang="en-US" sz="1400" dirty="0">
                <a:solidFill>
                  <a:srgbClr val="003767"/>
                </a:solidFill>
                <a:latin typeface="Helvetica" pitchFamily="2" charset="0"/>
              </a:rPr>
              <a:t>NCT03427450</a:t>
            </a:r>
          </a:p>
          <a:p>
            <a:endParaRPr lang="en-US" sz="1800" dirty="0"/>
          </a:p>
        </p:txBody>
      </p:sp>
      <p:sp>
        <p:nvSpPr>
          <p:cNvPr id="6" name="TextBox 5">
            <a:extLst>
              <a:ext uri="{FF2B5EF4-FFF2-40B4-BE49-F238E27FC236}">
                <a16:creationId xmlns:a16="http://schemas.microsoft.com/office/drawing/2014/main" id="{BDD02320-EF27-F629-E382-96A76E40500E}"/>
              </a:ext>
            </a:extLst>
          </p:cNvPr>
          <p:cNvSpPr txBox="1"/>
          <p:nvPr/>
        </p:nvSpPr>
        <p:spPr>
          <a:xfrm>
            <a:off x="102651" y="1414399"/>
            <a:ext cx="2286000" cy="2739211"/>
          </a:xfrm>
          <a:prstGeom prst="rect">
            <a:avLst/>
          </a:prstGeom>
          <a:noFill/>
        </p:spPr>
        <p:txBody>
          <a:bodyPr wrap="square" rtlCol="0">
            <a:spAutoFit/>
          </a:bodyPr>
          <a:lstStyle/>
          <a:p>
            <a:pPr marL="214313" indent="-214313">
              <a:buFont typeface="Arial" panose="020B0604020202020204" pitchFamily="34" charset="0"/>
              <a:buChar char="•"/>
            </a:pPr>
            <a:r>
              <a:rPr lang="en-US" sz="1400" dirty="0">
                <a:solidFill>
                  <a:srgbClr val="003767"/>
                </a:solidFill>
                <a:latin typeface="Arial" panose="020B0604020202020204" pitchFamily="34" charset="0"/>
                <a:cs typeface="Arial" panose="020B0604020202020204" pitchFamily="34" charset="0"/>
              </a:rPr>
              <a:t>Demonstrated that the Parsortix® PC1 System can capture and harvest CTCs from the peripheral blood of patients with MBC and that the CTCs harvested by the system can be used for subsequent downstream evaluation</a:t>
            </a:r>
          </a:p>
          <a:p>
            <a:endParaRPr lang="en-US" sz="1800" dirty="0"/>
          </a:p>
        </p:txBody>
      </p:sp>
      <p:sp>
        <p:nvSpPr>
          <p:cNvPr id="7" name="TextBox 6">
            <a:extLst>
              <a:ext uri="{FF2B5EF4-FFF2-40B4-BE49-F238E27FC236}">
                <a16:creationId xmlns:a16="http://schemas.microsoft.com/office/drawing/2014/main" id="{EF927390-CBA9-A0FB-C193-B8F8ED0BF815}"/>
              </a:ext>
            </a:extLst>
          </p:cNvPr>
          <p:cNvSpPr txBox="1"/>
          <p:nvPr/>
        </p:nvSpPr>
        <p:spPr>
          <a:xfrm>
            <a:off x="7604970" y="3361852"/>
            <a:ext cx="1436379" cy="923330"/>
          </a:xfrm>
          <a:prstGeom prst="rect">
            <a:avLst/>
          </a:prstGeom>
          <a:noFill/>
        </p:spPr>
        <p:txBody>
          <a:bodyPr wrap="square" rtlCol="0">
            <a:spAutoFit/>
          </a:bodyPr>
          <a:lstStyle/>
          <a:p>
            <a:r>
              <a:rPr lang="en-US" sz="1800" dirty="0">
                <a:solidFill>
                  <a:srgbClr val="003767"/>
                </a:solidFill>
              </a:rPr>
              <a:t>Cohen et al, Cancers 2022</a:t>
            </a:r>
          </a:p>
        </p:txBody>
      </p:sp>
      <p:sp>
        <p:nvSpPr>
          <p:cNvPr id="8" name="TextBox 7">
            <a:extLst>
              <a:ext uri="{FF2B5EF4-FFF2-40B4-BE49-F238E27FC236}">
                <a16:creationId xmlns:a16="http://schemas.microsoft.com/office/drawing/2014/main" id="{5EEBB5B0-2410-4A8E-C9BC-6622034D1BE9}"/>
              </a:ext>
            </a:extLst>
          </p:cNvPr>
          <p:cNvSpPr txBox="1"/>
          <p:nvPr/>
        </p:nvSpPr>
        <p:spPr>
          <a:xfrm>
            <a:off x="102651" y="3873257"/>
            <a:ext cx="3146158" cy="523220"/>
          </a:xfrm>
          <a:prstGeom prst="rect">
            <a:avLst/>
          </a:prstGeom>
          <a:noFill/>
        </p:spPr>
        <p:txBody>
          <a:bodyPr wrap="square" rtlCol="0">
            <a:spAutoFit/>
          </a:bodyPr>
          <a:lstStyle/>
          <a:p>
            <a:pPr marL="214313" indent="-214313">
              <a:buFont typeface="Arial" panose="020B0604020202020204" pitchFamily="34" charset="0"/>
              <a:buChar char="•"/>
            </a:pPr>
            <a:r>
              <a:rPr lang="en-US" sz="1400" dirty="0">
                <a:solidFill>
                  <a:srgbClr val="003767"/>
                </a:solidFill>
              </a:rPr>
              <a:t>6.5-micron cassette</a:t>
            </a:r>
          </a:p>
          <a:p>
            <a:pPr marL="214313" indent="-214313">
              <a:buFont typeface="Arial" panose="020B0604020202020204" pitchFamily="34" charset="0"/>
              <a:buChar char="•"/>
            </a:pPr>
            <a:r>
              <a:rPr lang="en-US" sz="1400" dirty="0">
                <a:solidFill>
                  <a:srgbClr val="003767"/>
                </a:solidFill>
              </a:rPr>
              <a:t>Minimum of 5 mL of blood</a:t>
            </a:r>
          </a:p>
        </p:txBody>
      </p:sp>
    </p:spTree>
    <p:extLst>
      <p:ext uri="{BB962C8B-B14F-4D97-AF65-F5344CB8AC3E}">
        <p14:creationId xmlns:p14="http://schemas.microsoft.com/office/powerpoint/2010/main" val="34678507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59AE63-9714-AA44-6E2D-0AF414E870F4}"/>
              </a:ext>
            </a:extLst>
          </p:cNvPr>
          <p:cNvSpPr>
            <a:spLocks noGrp="1"/>
          </p:cNvSpPr>
          <p:nvPr>
            <p:ph idx="1"/>
          </p:nvPr>
        </p:nvSpPr>
        <p:spPr>
          <a:xfrm>
            <a:off x="685800" y="708177"/>
            <a:ext cx="7772400" cy="3147278"/>
          </a:xfrm>
        </p:spPr>
        <p:txBody>
          <a:bodyPr/>
          <a:lstStyle/>
          <a:p>
            <a:r>
              <a:rPr lang="en-US" sz="1600" dirty="0">
                <a:solidFill>
                  <a:srgbClr val="003767"/>
                </a:solidFill>
              </a:rPr>
              <a:t>The field of liquid biopsy is evolving rapidly</a:t>
            </a:r>
          </a:p>
          <a:p>
            <a:r>
              <a:rPr lang="en-US" sz="1600" dirty="0">
                <a:solidFill>
                  <a:srgbClr val="003767"/>
                </a:solidFill>
                <a:effectLst/>
                <a:ea typeface="Calibri" panose="020F0502020204030204" pitchFamily="34" charset="0"/>
                <a:cs typeface="Times New Roman" panose="02020603050405020304" pitchFamily="18" charset="0"/>
              </a:rPr>
              <a:t>Relatively few liquid biopsy assays are FDA approved for use in breast cancer at this time</a:t>
            </a:r>
          </a:p>
          <a:p>
            <a:r>
              <a:rPr lang="en-US" sz="1600" dirty="0">
                <a:solidFill>
                  <a:srgbClr val="003767"/>
                </a:solidFill>
                <a:ea typeface="Calibri" panose="020F0502020204030204" pitchFamily="34" charset="0"/>
                <a:cs typeface="Times New Roman" panose="02020603050405020304" pitchFamily="18" charset="0"/>
              </a:rPr>
              <a:t>ASCO guidelines incorporated testing for PIK3CA and ESR1 mutations</a:t>
            </a:r>
          </a:p>
          <a:p>
            <a:r>
              <a:rPr lang="en-US" sz="1600" dirty="0">
                <a:solidFill>
                  <a:srgbClr val="003767"/>
                </a:solidFill>
                <a:ea typeface="Calibri" panose="020F0502020204030204" pitchFamily="34" charset="0"/>
                <a:cs typeface="Times New Roman" panose="02020603050405020304" pitchFamily="18" charset="0"/>
              </a:rPr>
              <a:t>Current ctDNA and CTC assays cannot find circulating biomarkers in all breast cancer patients</a:t>
            </a:r>
          </a:p>
          <a:p>
            <a:r>
              <a:rPr lang="en-US" sz="1600" dirty="0">
                <a:solidFill>
                  <a:srgbClr val="003767"/>
                </a:solidFill>
                <a:ea typeface="Calibri" panose="020F0502020204030204" pitchFamily="34" charset="0"/>
                <a:cs typeface="Times New Roman" panose="02020603050405020304" pitchFamily="18" charset="0"/>
              </a:rPr>
              <a:t>Assay sensitivities and specificities vary</a:t>
            </a:r>
          </a:p>
          <a:p>
            <a:r>
              <a:rPr lang="en-US" sz="1600" dirty="0">
                <a:solidFill>
                  <a:srgbClr val="003767"/>
                </a:solidFill>
                <a:ea typeface="Calibri" panose="020F0502020204030204" pitchFamily="34" charset="0"/>
                <a:cs typeface="Times New Roman" panose="02020603050405020304" pitchFamily="18" charset="0"/>
              </a:rPr>
              <a:t>Pre-analytic variables are important</a:t>
            </a:r>
          </a:p>
          <a:p>
            <a:r>
              <a:rPr lang="en-US" sz="1600" dirty="0">
                <a:solidFill>
                  <a:srgbClr val="003767"/>
                </a:solidFill>
                <a:ea typeface="Calibri" panose="020F0502020204030204" pitchFamily="34" charset="0"/>
                <a:cs typeface="Times New Roman" panose="02020603050405020304" pitchFamily="18" charset="0"/>
              </a:rPr>
              <a:t>Liquid biopsy is being incorporated in clinical trials increasingly</a:t>
            </a:r>
          </a:p>
          <a:p>
            <a:r>
              <a:rPr lang="en-US" sz="1600" dirty="0">
                <a:solidFill>
                  <a:srgbClr val="003767"/>
                </a:solidFill>
                <a:ea typeface="Calibri" panose="020F0502020204030204" pitchFamily="34" charset="0"/>
                <a:cs typeface="Times New Roman" panose="02020603050405020304" pitchFamily="18" charset="0"/>
              </a:rPr>
              <a:t>NCCN guidelines do not include multi-marker molecular profiling with universal genomic testing in liquid biopsy to choose therapies at this time.</a:t>
            </a:r>
          </a:p>
          <a:p>
            <a:r>
              <a:rPr lang="en-US" sz="1600" dirty="0">
                <a:solidFill>
                  <a:srgbClr val="003767"/>
                </a:solidFill>
                <a:ea typeface="Calibri" panose="020F0502020204030204" pitchFamily="34" charset="0"/>
                <a:cs typeface="Times New Roman" panose="02020603050405020304" pitchFamily="18" charset="0"/>
              </a:rPr>
              <a:t>The concept of a minimally invasive blood draw to determine biomarker status is very appealing and with further research will likely continue to advance</a:t>
            </a:r>
          </a:p>
          <a:p>
            <a:endParaRPr lang="en-US" sz="1800" dirty="0">
              <a:solidFill>
                <a:srgbClr val="003767"/>
              </a:solidFill>
              <a:ea typeface="Calibri" panose="020F0502020204030204" pitchFamily="34" charset="0"/>
              <a:cs typeface="Times New Roman" panose="02020603050405020304" pitchFamily="18" charset="0"/>
            </a:endParaRPr>
          </a:p>
          <a:p>
            <a:endParaRPr lang="en-US" sz="1800" dirty="0">
              <a:solidFill>
                <a:srgbClr val="003767"/>
              </a:solidFill>
              <a:effectLst/>
              <a:ea typeface="Calibri" panose="020F0502020204030204" pitchFamily="34" charset="0"/>
              <a:cs typeface="Times New Roman" panose="02020603050405020304" pitchFamily="18" charset="0"/>
            </a:endParaRPr>
          </a:p>
          <a:p>
            <a:endParaRPr lang="en-US" sz="1800" dirty="0">
              <a:latin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05300D4-D91D-BB28-3E7A-49F983C3F330}"/>
              </a:ext>
            </a:extLst>
          </p:cNvPr>
          <p:cNvSpPr txBox="1"/>
          <p:nvPr/>
        </p:nvSpPr>
        <p:spPr>
          <a:xfrm>
            <a:off x="2291378" y="268941"/>
            <a:ext cx="4421394" cy="461665"/>
          </a:xfrm>
          <a:prstGeom prst="rect">
            <a:avLst/>
          </a:prstGeom>
          <a:noFill/>
        </p:spPr>
        <p:txBody>
          <a:bodyPr wrap="square" rtlCol="0">
            <a:spAutoFit/>
          </a:bodyPr>
          <a:lstStyle/>
          <a:p>
            <a:pPr algn="ctr"/>
            <a:r>
              <a:rPr lang="en-US" dirty="0">
                <a:solidFill>
                  <a:srgbClr val="003767"/>
                </a:solidFill>
              </a:rPr>
              <a:t>Conclusions</a:t>
            </a:r>
          </a:p>
        </p:txBody>
      </p:sp>
    </p:spTree>
    <p:extLst>
      <p:ext uri="{BB962C8B-B14F-4D97-AF65-F5344CB8AC3E}">
        <p14:creationId xmlns:p14="http://schemas.microsoft.com/office/powerpoint/2010/main" val="27969876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56445" y="2504940"/>
            <a:ext cx="7012546" cy="1755676"/>
          </a:xfrm>
        </p:spPr>
        <p:txBody>
          <a:bodyPr/>
          <a:lstStyle/>
          <a:p>
            <a:r>
              <a:rPr lang="en-US" b="1" dirty="0">
                <a:cs typeface="Calibri" panose="020F0502020204030204" pitchFamily="34" charset="0"/>
              </a:rPr>
              <a:t>Corey Speers MD, PhD</a:t>
            </a:r>
          </a:p>
          <a:p>
            <a:r>
              <a:rPr lang="en-US" b="1" dirty="0">
                <a:solidFill>
                  <a:srgbClr val="002E51"/>
                </a:solidFill>
                <a:latin typeface="Calibri" panose="020F0502020204030204" pitchFamily="34" charset="0"/>
                <a:cs typeface="Calibri" panose="020F0502020204030204" pitchFamily="34" charset="0"/>
              </a:rPr>
              <a:t>Vice Chair of Research, Dept. of Radiation Oncology</a:t>
            </a:r>
          </a:p>
          <a:p>
            <a:r>
              <a:rPr lang="en-US" b="1" dirty="0">
                <a:solidFill>
                  <a:srgbClr val="002E51"/>
                </a:solidFill>
                <a:latin typeface="Calibri" panose="020F0502020204030204" pitchFamily="34" charset="0"/>
                <a:cs typeface="Calibri" panose="020F0502020204030204" pitchFamily="34" charset="0"/>
              </a:rPr>
              <a:t>Co-Director of the Breast Oncology Program</a:t>
            </a:r>
            <a:endParaRPr lang="en-US" sz="1600" b="1" dirty="0">
              <a:solidFill>
                <a:srgbClr val="002E51"/>
              </a:solidFill>
              <a:latin typeface="Calibri" panose="020F0502020204030204" pitchFamily="34" charset="0"/>
              <a:cs typeface="Calibri" panose="020F0502020204030204" pitchFamily="34" charset="0"/>
            </a:endParaRPr>
          </a:p>
        </p:txBody>
      </p:sp>
      <p:sp>
        <p:nvSpPr>
          <p:cNvPr id="4" name="Title 3"/>
          <p:cNvSpPr>
            <a:spLocks noGrp="1"/>
          </p:cNvSpPr>
          <p:nvPr>
            <p:ph type="title"/>
          </p:nvPr>
        </p:nvSpPr>
        <p:spPr>
          <a:xfrm>
            <a:off x="0" y="127465"/>
            <a:ext cx="9144000" cy="786936"/>
          </a:xfrm>
        </p:spPr>
        <p:txBody>
          <a:bodyPr/>
          <a:lstStyle/>
          <a:p>
            <a:pPr algn="l"/>
            <a:r>
              <a:rPr lang="en-US" sz="3200" b="1" dirty="0">
                <a:solidFill>
                  <a:srgbClr val="002E51"/>
                </a:solidFill>
              </a:rPr>
              <a:t>Molecular Signatures for Personalization of Radiation Therapy: </a:t>
            </a:r>
            <a:br>
              <a:rPr lang="en-US" sz="3200" b="1" dirty="0">
                <a:solidFill>
                  <a:srgbClr val="002E51"/>
                </a:solidFill>
              </a:rPr>
            </a:br>
            <a:r>
              <a:rPr lang="en-US" sz="3200" b="1" dirty="0">
                <a:solidFill>
                  <a:srgbClr val="002E51"/>
                </a:solidFill>
              </a:rPr>
              <a:t>	</a:t>
            </a:r>
            <a:r>
              <a:rPr lang="en-US" sz="2800" b="1" dirty="0">
                <a:solidFill>
                  <a:srgbClr val="0070C0"/>
                </a:solidFill>
              </a:rPr>
              <a:t>new approaches to biologically informed </a:t>
            </a:r>
            <a:br>
              <a:rPr lang="en-US" sz="2800" b="1" dirty="0">
                <a:solidFill>
                  <a:srgbClr val="0070C0"/>
                </a:solidFill>
              </a:rPr>
            </a:br>
            <a:r>
              <a:rPr lang="en-US" sz="2800" b="1" dirty="0">
                <a:solidFill>
                  <a:srgbClr val="0070C0"/>
                </a:solidFill>
              </a:rPr>
              <a:t>	personalized treatment</a:t>
            </a:r>
            <a:endParaRPr lang="en-US" sz="3200" b="1" dirty="0">
              <a:solidFill>
                <a:srgbClr val="0070C0"/>
              </a:solidFill>
            </a:endParaRPr>
          </a:p>
        </p:txBody>
      </p:sp>
    </p:spTree>
    <p:extLst>
      <p:ext uri="{BB962C8B-B14F-4D97-AF65-F5344CB8AC3E}">
        <p14:creationId xmlns:p14="http://schemas.microsoft.com/office/powerpoint/2010/main" val="26855791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42541" y="703158"/>
            <a:ext cx="6858000" cy="99923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25" b="1" dirty="0">
                <a:solidFill>
                  <a:schemeClr val="bg1"/>
                </a:solidFill>
              </a:rPr>
              <a:t>Disclosures</a:t>
            </a:r>
          </a:p>
        </p:txBody>
      </p:sp>
      <p:sp>
        <p:nvSpPr>
          <p:cNvPr id="3" name="TextBox 2"/>
          <p:cNvSpPr txBox="1"/>
          <p:nvPr/>
        </p:nvSpPr>
        <p:spPr>
          <a:xfrm>
            <a:off x="238991" y="885515"/>
            <a:ext cx="8666018" cy="1384995"/>
          </a:xfrm>
          <a:prstGeom prst="rect">
            <a:avLst/>
          </a:prstGeom>
          <a:noFill/>
        </p:spPr>
        <p:txBody>
          <a:bodyPr wrap="square" rtlCol="0">
            <a:spAutoFit/>
          </a:bodyPr>
          <a:lstStyle/>
          <a:p>
            <a:r>
              <a:rPr lang="en-US" sz="2100" dirty="0">
                <a:solidFill>
                  <a:srgbClr val="4D4D4D"/>
                </a:solidFill>
              </a:rPr>
              <a:t>Disclosures: </a:t>
            </a:r>
          </a:p>
          <a:p>
            <a:endParaRPr lang="en-US" sz="2100" dirty="0">
              <a:solidFill>
                <a:srgbClr val="4D4D4D"/>
              </a:solidFill>
            </a:endParaRPr>
          </a:p>
          <a:p>
            <a:r>
              <a:rPr lang="en-US" sz="2100" dirty="0">
                <a:solidFill>
                  <a:srgbClr val="4D4D4D"/>
                </a:solidFill>
              </a:rPr>
              <a:t>Paid consultant for Exact Sciences</a:t>
            </a:r>
          </a:p>
          <a:p>
            <a:r>
              <a:rPr lang="en-US" sz="2100" dirty="0">
                <a:solidFill>
                  <a:srgbClr val="4D4D4D"/>
                </a:solidFill>
              </a:rPr>
              <a:t>Novartis - clinical trial support</a:t>
            </a:r>
          </a:p>
        </p:txBody>
      </p:sp>
      <p:sp>
        <p:nvSpPr>
          <p:cNvPr id="7" name="Title 1">
            <a:extLst>
              <a:ext uri="{FF2B5EF4-FFF2-40B4-BE49-F238E27FC236}">
                <a16:creationId xmlns:a16="http://schemas.microsoft.com/office/drawing/2014/main" id="{0B7A11F8-3E19-421A-A03A-921B8FC149D2}"/>
              </a:ext>
            </a:extLst>
          </p:cNvPr>
          <p:cNvSpPr txBox="1">
            <a:spLocks/>
          </p:cNvSpPr>
          <p:nvPr/>
        </p:nvSpPr>
        <p:spPr>
          <a:xfrm>
            <a:off x="1190479" y="79500"/>
            <a:ext cx="6768318" cy="49789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rPr>
              <a:t>Disclosures</a:t>
            </a:r>
          </a:p>
        </p:txBody>
      </p:sp>
    </p:spTree>
    <p:extLst>
      <p:ext uri="{BB962C8B-B14F-4D97-AF65-F5344CB8AC3E}">
        <p14:creationId xmlns:p14="http://schemas.microsoft.com/office/powerpoint/2010/main" val="12311577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2277" y="104152"/>
            <a:ext cx="8280253" cy="504800"/>
          </a:xfrm>
        </p:spPr>
        <p:txBody>
          <a:bodyPr/>
          <a:lstStyle/>
          <a:p>
            <a:r>
              <a:rPr lang="en-US" sz="3300" b="1" dirty="0">
                <a:latin typeface="Calibri" panose="020F0502020204030204" pitchFamily="34" charset="0"/>
                <a:cs typeface="Calibri" panose="020F0502020204030204" pitchFamily="34" charset="0"/>
              </a:rPr>
              <a:t>Outline</a:t>
            </a:r>
          </a:p>
        </p:txBody>
      </p:sp>
      <p:sp>
        <p:nvSpPr>
          <p:cNvPr id="5" name="TextBox 4"/>
          <p:cNvSpPr txBox="1"/>
          <p:nvPr/>
        </p:nvSpPr>
        <p:spPr>
          <a:xfrm>
            <a:off x="316899" y="1041412"/>
            <a:ext cx="1028576" cy="415498"/>
          </a:xfrm>
          <a:prstGeom prst="rect">
            <a:avLst/>
          </a:prstGeom>
          <a:noFill/>
        </p:spPr>
        <p:txBody>
          <a:bodyPr wrap="square" rtlCol="0">
            <a:spAutoFit/>
          </a:bodyPr>
          <a:lstStyle/>
          <a:p>
            <a:r>
              <a:rPr lang="en-US" sz="2100" b="1" dirty="0">
                <a:solidFill>
                  <a:srgbClr val="FF0000"/>
                </a:solidFill>
              </a:rPr>
              <a:t>Part 1-</a:t>
            </a:r>
            <a:endParaRPr lang="en-US" sz="2100" dirty="0"/>
          </a:p>
        </p:txBody>
      </p:sp>
      <p:sp>
        <p:nvSpPr>
          <p:cNvPr id="6" name="TextBox 5">
            <a:extLst>
              <a:ext uri="{FF2B5EF4-FFF2-40B4-BE49-F238E27FC236}">
                <a16:creationId xmlns:a16="http://schemas.microsoft.com/office/drawing/2014/main" id="{A505B937-982B-CE90-72B4-0B3CBDA7951F}"/>
              </a:ext>
            </a:extLst>
          </p:cNvPr>
          <p:cNvSpPr txBox="1"/>
          <p:nvPr/>
        </p:nvSpPr>
        <p:spPr>
          <a:xfrm>
            <a:off x="1345475" y="1041413"/>
            <a:ext cx="8440754" cy="1061829"/>
          </a:xfrm>
          <a:prstGeom prst="rect">
            <a:avLst/>
          </a:prstGeom>
          <a:noFill/>
        </p:spPr>
        <p:txBody>
          <a:bodyPr wrap="square" rtlCol="0">
            <a:spAutoFit/>
          </a:bodyPr>
          <a:lstStyle/>
          <a:p>
            <a:r>
              <a:rPr lang="en-US" sz="2100" dirty="0"/>
              <a:t>Radiation response signatures for invasive breast cancer-    	  </a:t>
            </a:r>
            <a:r>
              <a:rPr lang="en-US" sz="2100" dirty="0">
                <a:highlight>
                  <a:srgbClr val="00FF00"/>
                </a:highlight>
              </a:rPr>
              <a:t>radiation omission </a:t>
            </a:r>
            <a:r>
              <a:rPr lang="en-US" sz="2100" dirty="0"/>
              <a:t>in favorable risk patients</a:t>
            </a:r>
          </a:p>
          <a:p>
            <a:endParaRPr lang="en-US" sz="2100" dirty="0"/>
          </a:p>
        </p:txBody>
      </p:sp>
      <p:grpSp>
        <p:nvGrpSpPr>
          <p:cNvPr id="10" name="Group 9">
            <a:extLst>
              <a:ext uri="{FF2B5EF4-FFF2-40B4-BE49-F238E27FC236}">
                <a16:creationId xmlns:a16="http://schemas.microsoft.com/office/drawing/2014/main" id="{8E802437-6303-1FF8-44C0-4C26ACBDC3BA}"/>
              </a:ext>
            </a:extLst>
          </p:cNvPr>
          <p:cNvGrpSpPr/>
          <p:nvPr/>
        </p:nvGrpSpPr>
        <p:grpSpPr>
          <a:xfrm>
            <a:off x="316899" y="1985264"/>
            <a:ext cx="8440754" cy="738664"/>
            <a:chOff x="422531" y="2643842"/>
            <a:chExt cx="11254339" cy="984885"/>
          </a:xfrm>
        </p:grpSpPr>
        <p:sp>
          <p:nvSpPr>
            <p:cNvPr id="2" name="TextBox 1">
              <a:extLst>
                <a:ext uri="{FF2B5EF4-FFF2-40B4-BE49-F238E27FC236}">
                  <a16:creationId xmlns:a16="http://schemas.microsoft.com/office/drawing/2014/main" id="{7CD9B87D-5525-8121-1445-0B9547AFEFD2}"/>
                </a:ext>
              </a:extLst>
            </p:cNvPr>
            <p:cNvSpPr txBox="1"/>
            <p:nvPr/>
          </p:nvSpPr>
          <p:spPr>
            <a:xfrm>
              <a:off x="422531" y="2643842"/>
              <a:ext cx="1371436" cy="553997"/>
            </a:xfrm>
            <a:prstGeom prst="rect">
              <a:avLst/>
            </a:prstGeom>
            <a:noFill/>
          </p:spPr>
          <p:txBody>
            <a:bodyPr wrap="square" rtlCol="0">
              <a:spAutoFit/>
            </a:bodyPr>
            <a:lstStyle/>
            <a:p>
              <a:r>
                <a:rPr lang="en-US" sz="2100" b="1" dirty="0">
                  <a:solidFill>
                    <a:srgbClr val="FF0000"/>
                  </a:solidFill>
                </a:rPr>
                <a:t>Part 2-</a:t>
              </a:r>
              <a:endParaRPr lang="en-US" sz="2100" dirty="0"/>
            </a:p>
          </p:txBody>
        </p:sp>
        <p:sp>
          <p:nvSpPr>
            <p:cNvPr id="7" name="TextBox 6">
              <a:extLst>
                <a:ext uri="{FF2B5EF4-FFF2-40B4-BE49-F238E27FC236}">
                  <a16:creationId xmlns:a16="http://schemas.microsoft.com/office/drawing/2014/main" id="{528407CD-F1A9-F524-D1BC-EF5238661B74}"/>
                </a:ext>
              </a:extLst>
            </p:cNvPr>
            <p:cNvSpPr txBox="1"/>
            <p:nvPr/>
          </p:nvSpPr>
          <p:spPr>
            <a:xfrm>
              <a:off x="1793966" y="2643842"/>
              <a:ext cx="9882904" cy="984885"/>
            </a:xfrm>
            <a:prstGeom prst="rect">
              <a:avLst/>
            </a:prstGeom>
            <a:noFill/>
          </p:spPr>
          <p:txBody>
            <a:bodyPr wrap="square" rtlCol="0">
              <a:spAutoFit/>
            </a:bodyPr>
            <a:lstStyle/>
            <a:p>
              <a:r>
                <a:rPr lang="en-US" sz="2100" dirty="0"/>
                <a:t>Radiation response signatures for invasive breast cancer- </a:t>
              </a:r>
              <a:r>
                <a:rPr lang="en-US" sz="2100" dirty="0">
                  <a:highlight>
                    <a:srgbClr val="FF3300"/>
                  </a:highlight>
                </a:rPr>
                <a:t>radiation intensification </a:t>
              </a:r>
              <a:r>
                <a:rPr lang="en-US" sz="2100" dirty="0"/>
                <a:t>in women with high-risk disease</a:t>
              </a:r>
            </a:p>
          </p:txBody>
        </p:sp>
      </p:grpSp>
      <p:grpSp>
        <p:nvGrpSpPr>
          <p:cNvPr id="9" name="Group 8">
            <a:extLst>
              <a:ext uri="{FF2B5EF4-FFF2-40B4-BE49-F238E27FC236}">
                <a16:creationId xmlns:a16="http://schemas.microsoft.com/office/drawing/2014/main" id="{AB2AB9A1-9BDF-8C4D-EF0F-C3E3A1E59BC1}"/>
              </a:ext>
            </a:extLst>
          </p:cNvPr>
          <p:cNvGrpSpPr/>
          <p:nvPr/>
        </p:nvGrpSpPr>
        <p:grpSpPr>
          <a:xfrm>
            <a:off x="316898" y="2937095"/>
            <a:ext cx="8342886" cy="1088469"/>
            <a:chOff x="422530" y="3912953"/>
            <a:chExt cx="11123848" cy="1451293"/>
          </a:xfrm>
        </p:grpSpPr>
        <p:sp>
          <p:nvSpPr>
            <p:cNvPr id="4" name="TextBox 3">
              <a:extLst>
                <a:ext uri="{FF2B5EF4-FFF2-40B4-BE49-F238E27FC236}">
                  <a16:creationId xmlns:a16="http://schemas.microsoft.com/office/drawing/2014/main" id="{C5FC0041-7527-CD82-81B0-374D9FD63707}"/>
                </a:ext>
              </a:extLst>
            </p:cNvPr>
            <p:cNvSpPr txBox="1"/>
            <p:nvPr/>
          </p:nvSpPr>
          <p:spPr>
            <a:xfrm>
              <a:off x="422530" y="3912953"/>
              <a:ext cx="1371435" cy="553998"/>
            </a:xfrm>
            <a:prstGeom prst="rect">
              <a:avLst/>
            </a:prstGeom>
            <a:noFill/>
          </p:spPr>
          <p:txBody>
            <a:bodyPr wrap="square" rtlCol="0">
              <a:spAutoFit/>
            </a:bodyPr>
            <a:lstStyle/>
            <a:p>
              <a:r>
                <a:rPr lang="en-US" sz="2100" b="1" dirty="0">
                  <a:solidFill>
                    <a:srgbClr val="FF0000"/>
                  </a:solidFill>
                </a:rPr>
                <a:t>Part 3-</a:t>
              </a:r>
              <a:endParaRPr lang="en-US" sz="2100" dirty="0"/>
            </a:p>
          </p:txBody>
        </p:sp>
        <p:sp>
          <p:nvSpPr>
            <p:cNvPr id="8" name="TextBox 7">
              <a:extLst>
                <a:ext uri="{FF2B5EF4-FFF2-40B4-BE49-F238E27FC236}">
                  <a16:creationId xmlns:a16="http://schemas.microsoft.com/office/drawing/2014/main" id="{36905729-D6B9-60A8-9435-75A435DCFF33}"/>
                </a:ext>
              </a:extLst>
            </p:cNvPr>
            <p:cNvSpPr txBox="1"/>
            <p:nvPr/>
          </p:nvSpPr>
          <p:spPr>
            <a:xfrm>
              <a:off x="1793966" y="3948474"/>
              <a:ext cx="9752412" cy="1415772"/>
            </a:xfrm>
            <a:prstGeom prst="rect">
              <a:avLst/>
            </a:prstGeom>
            <a:noFill/>
          </p:spPr>
          <p:txBody>
            <a:bodyPr wrap="square" rtlCol="0">
              <a:spAutoFit/>
            </a:bodyPr>
            <a:lstStyle/>
            <a:p>
              <a:r>
                <a:rPr lang="en-US" sz="2100" dirty="0"/>
                <a:t>Molecularly stratified clinical trials looking at personalization of radiation for BC and Summary</a:t>
              </a:r>
            </a:p>
            <a:p>
              <a:endParaRPr lang="en-US" sz="2100" dirty="0"/>
            </a:p>
          </p:txBody>
        </p:sp>
      </p:grpSp>
    </p:spTree>
    <p:extLst>
      <p:ext uri="{BB962C8B-B14F-4D97-AF65-F5344CB8AC3E}">
        <p14:creationId xmlns:p14="http://schemas.microsoft.com/office/powerpoint/2010/main" val="11563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77E44F-7EFD-4089-8E3E-FA5701026F93}"/>
              </a:ext>
            </a:extLst>
          </p:cNvPr>
          <p:cNvSpPr>
            <a:spLocks noGrp="1"/>
          </p:cNvSpPr>
          <p:nvPr>
            <p:ph type="title"/>
          </p:nvPr>
        </p:nvSpPr>
        <p:spPr>
          <a:xfrm>
            <a:off x="95519" y="101077"/>
            <a:ext cx="8952962" cy="994172"/>
          </a:xfrm>
        </p:spPr>
        <p:txBody>
          <a:bodyPr/>
          <a:lstStyle/>
          <a:p>
            <a:pPr algn="ctr"/>
            <a:r>
              <a:rPr lang="en-US" sz="2700" b="1" dirty="0">
                <a:solidFill>
                  <a:schemeClr val="tx1"/>
                </a:solidFill>
                <a:latin typeface="Arial" panose="020B0604020202020204" pitchFamily="34" charset="0"/>
                <a:ea typeface="DengXian" panose="02010600030101010101" pitchFamily="2" charset="-122"/>
                <a:cs typeface="Arial" panose="020B0604020202020204" pitchFamily="34" charset="0"/>
              </a:rPr>
              <a:t>Multi-modal therapy is overtreatment for some women with BC and insufficient for others </a:t>
            </a:r>
          </a:p>
        </p:txBody>
      </p:sp>
      <p:sp>
        <p:nvSpPr>
          <p:cNvPr id="3" name="Content Placeholder 2">
            <a:extLst>
              <a:ext uri="{FF2B5EF4-FFF2-40B4-BE49-F238E27FC236}">
                <a16:creationId xmlns:a16="http://schemas.microsoft.com/office/drawing/2014/main" id="{C573BCEA-A22E-44BA-A738-6CB74E107C1C}"/>
              </a:ext>
            </a:extLst>
          </p:cNvPr>
          <p:cNvSpPr>
            <a:spLocks noGrp="1"/>
          </p:cNvSpPr>
          <p:nvPr>
            <p:ph idx="1"/>
          </p:nvPr>
        </p:nvSpPr>
        <p:spPr>
          <a:xfrm>
            <a:off x="685800" y="1134621"/>
            <a:ext cx="7772400" cy="2742388"/>
          </a:xfrm>
        </p:spPr>
        <p:txBody>
          <a:bodyPr/>
          <a:lstStyle/>
          <a:p>
            <a:pPr marL="0" indent="0">
              <a:buNone/>
            </a:pPr>
            <a:r>
              <a:rPr lang="en-US" dirty="0"/>
              <a:t> </a:t>
            </a:r>
          </a:p>
        </p:txBody>
      </p:sp>
      <p:sp>
        <p:nvSpPr>
          <p:cNvPr id="41" name="Title 15">
            <a:extLst>
              <a:ext uri="{FF2B5EF4-FFF2-40B4-BE49-F238E27FC236}">
                <a16:creationId xmlns:a16="http://schemas.microsoft.com/office/drawing/2014/main" id="{5F562757-44E6-4ABE-83E0-F80D4A805754}"/>
              </a:ext>
            </a:extLst>
          </p:cNvPr>
          <p:cNvSpPr txBox="1">
            <a:spLocks/>
          </p:cNvSpPr>
          <p:nvPr/>
        </p:nvSpPr>
        <p:spPr>
          <a:xfrm>
            <a:off x="0" y="-235868"/>
            <a:ext cx="0" cy="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t>  </a:t>
            </a:r>
            <a:endParaRPr lang="en-US" sz="3300" dirty="0"/>
          </a:p>
        </p:txBody>
      </p:sp>
      <p:sp>
        <p:nvSpPr>
          <p:cNvPr id="20" name="TextBox 19">
            <a:extLst>
              <a:ext uri="{FF2B5EF4-FFF2-40B4-BE49-F238E27FC236}">
                <a16:creationId xmlns:a16="http://schemas.microsoft.com/office/drawing/2014/main" id="{173D29DB-77FF-4650-BEC2-03F2DEDAE8D1}"/>
              </a:ext>
            </a:extLst>
          </p:cNvPr>
          <p:cNvSpPr txBox="1"/>
          <p:nvPr/>
        </p:nvSpPr>
        <p:spPr>
          <a:xfrm>
            <a:off x="3730715" y="4598813"/>
            <a:ext cx="3481159" cy="415498"/>
          </a:xfrm>
          <a:prstGeom prst="rect">
            <a:avLst/>
          </a:prstGeom>
          <a:noFill/>
        </p:spPr>
        <p:txBody>
          <a:bodyPr wrap="square">
            <a:spAutoFit/>
          </a:bodyPr>
          <a:lstStyle/>
          <a:p>
            <a:pPr algn="l"/>
            <a:r>
              <a:rPr lang="en-US" sz="1050" dirty="0">
                <a:latin typeface="Arial" panose="020B0604020202020204" pitchFamily="34" charset="0"/>
                <a:cs typeface="Arial" panose="020B0604020202020204" pitchFamily="34" charset="0"/>
              </a:rPr>
              <a:t>Early Breast Cancer Trialists' Collaborative Group, 2005</a:t>
            </a:r>
            <a:endParaRPr lang="en-US" sz="1050" cap="all"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11F0CACD-5D7C-CB01-C493-D5C6853896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92"/>
          <a:stretch/>
        </p:blipFill>
        <p:spPr bwMode="auto">
          <a:xfrm>
            <a:off x="3596275" y="979868"/>
            <a:ext cx="3164564" cy="335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Manual Input 1">
            <a:extLst>
              <a:ext uri="{FF2B5EF4-FFF2-40B4-BE49-F238E27FC236}">
                <a16:creationId xmlns:a16="http://schemas.microsoft.com/office/drawing/2014/main" id="{6CD42F63-820A-EC80-2993-32DF9F4A5B8A}"/>
              </a:ext>
            </a:extLst>
          </p:cNvPr>
          <p:cNvSpPr/>
          <p:nvPr/>
        </p:nvSpPr>
        <p:spPr bwMode="auto">
          <a:xfrm>
            <a:off x="4101817" y="3408347"/>
            <a:ext cx="1890791" cy="40641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096 w 10000"/>
              <a:gd name="connsiteY0" fmla="*/ 2167 h 10000"/>
              <a:gd name="connsiteX1" fmla="*/ 10000 w 10000"/>
              <a:gd name="connsiteY1" fmla="*/ 0 h 10000"/>
              <a:gd name="connsiteX2" fmla="*/ 10000 w 10000"/>
              <a:gd name="connsiteY2" fmla="*/ 10000 h 10000"/>
              <a:gd name="connsiteX3" fmla="*/ 0 w 10000"/>
              <a:gd name="connsiteY3" fmla="*/ 10000 h 10000"/>
              <a:gd name="connsiteX4" fmla="*/ 5096 w 10000"/>
              <a:gd name="connsiteY4" fmla="*/ 2167 h 10000"/>
              <a:gd name="connsiteX0" fmla="*/ 5096 w 10000"/>
              <a:gd name="connsiteY0" fmla="*/ 2167 h 10000"/>
              <a:gd name="connsiteX1" fmla="*/ 10000 w 10000"/>
              <a:gd name="connsiteY1" fmla="*/ 0 h 10000"/>
              <a:gd name="connsiteX2" fmla="*/ 10000 w 10000"/>
              <a:gd name="connsiteY2" fmla="*/ 10000 h 10000"/>
              <a:gd name="connsiteX3" fmla="*/ 0 w 10000"/>
              <a:gd name="connsiteY3" fmla="*/ 10000 h 10000"/>
              <a:gd name="connsiteX4" fmla="*/ 5096 w 10000"/>
              <a:gd name="connsiteY4" fmla="*/ 2167 h 10000"/>
              <a:gd name="connsiteX0" fmla="*/ 5096 w 10000"/>
              <a:gd name="connsiteY0" fmla="*/ 3220 h 11053"/>
              <a:gd name="connsiteX1" fmla="*/ 8302 w 10000"/>
              <a:gd name="connsiteY1" fmla="*/ 386 h 11053"/>
              <a:gd name="connsiteX2" fmla="*/ 10000 w 10000"/>
              <a:gd name="connsiteY2" fmla="*/ 1053 h 11053"/>
              <a:gd name="connsiteX3" fmla="*/ 10000 w 10000"/>
              <a:gd name="connsiteY3" fmla="*/ 11053 h 11053"/>
              <a:gd name="connsiteX4" fmla="*/ 0 w 10000"/>
              <a:gd name="connsiteY4" fmla="*/ 11053 h 11053"/>
              <a:gd name="connsiteX5" fmla="*/ 5096 w 10000"/>
              <a:gd name="connsiteY5" fmla="*/ 3220 h 11053"/>
              <a:gd name="connsiteX0" fmla="*/ 5096 w 10000"/>
              <a:gd name="connsiteY0" fmla="*/ 3220 h 11053"/>
              <a:gd name="connsiteX1" fmla="*/ 8302 w 10000"/>
              <a:gd name="connsiteY1" fmla="*/ 386 h 11053"/>
              <a:gd name="connsiteX2" fmla="*/ 10000 w 10000"/>
              <a:gd name="connsiteY2" fmla="*/ 1053 h 11053"/>
              <a:gd name="connsiteX3" fmla="*/ 10000 w 10000"/>
              <a:gd name="connsiteY3" fmla="*/ 11053 h 11053"/>
              <a:gd name="connsiteX4" fmla="*/ 0 w 10000"/>
              <a:gd name="connsiteY4" fmla="*/ 11053 h 11053"/>
              <a:gd name="connsiteX5" fmla="*/ 2192 w 10000"/>
              <a:gd name="connsiteY5" fmla="*/ 6220 h 11053"/>
              <a:gd name="connsiteX6" fmla="*/ 5096 w 10000"/>
              <a:gd name="connsiteY6" fmla="*/ 3220 h 11053"/>
              <a:gd name="connsiteX0" fmla="*/ 5096 w 10000"/>
              <a:gd name="connsiteY0" fmla="*/ 3220 h 11053"/>
              <a:gd name="connsiteX1" fmla="*/ 8302 w 10000"/>
              <a:gd name="connsiteY1" fmla="*/ 386 h 11053"/>
              <a:gd name="connsiteX2" fmla="*/ 10000 w 10000"/>
              <a:gd name="connsiteY2" fmla="*/ 1053 h 11053"/>
              <a:gd name="connsiteX3" fmla="*/ 10000 w 10000"/>
              <a:gd name="connsiteY3" fmla="*/ 11053 h 11053"/>
              <a:gd name="connsiteX4" fmla="*/ 0 w 10000"/>
              <a:gd name="connsiteY4" fmla="*/ 11053 h 11053"/>
              <a:gd name="connsiteX5" fmla="*/ 2192 w 10000"/>
              <a:gd name="connsiteY5" fmla="*/ 6220 h 11053"/>
              <a:gd name="connsiteX6" fmla="*/ 4356 w 10000"/>
              <a:gd name="connsiteY6" fmla="*/ 2886 h 11053"/>
              <a:gd name="connsiteX7" fmla="*/ 5096 w 10000"/>
              <a:gd name="connsiteY7" fmla="*/ 3220 h 11053"/>
              <a:gd name="connsiteX0" fmla="*/ 5123 w 10000"/>
              <a:gd name="connsiteY0" fmla="*/ 1720 h 11053"/>
              <a:gd name="connsiteX1" fmla="*/ 8302 w 10000"/>
              <a:gd name="connsiteY1" fmla="*/ 386 h 11053"/>
              <a:gd name="connsiteX2" fmla="*/ 10000 w 10000"/>
              <a:gd name="connsiteY2" fmla="*/ 1053 h 11053"/>
              <a:gd name="connsiteX3" fmla="*/ 10000 w 10000"/>
              <a:gd name="connsiteY3" fmla="*/ 11053 h 11053"/>
              <a:gd name="connsiteX4" fmla="*/ 0 w 10000"/>
              <a:gd name="connsiteY4" fmla="*/ 11053 h 11053"/>
              <a:gd name="connsiteX5" fmla="*/ 2192 w 10000"/>
              <a:gd name="connsiteY5" fmla="*/ 6220 h 11053"/>
              <a:gd name="connsiteX6" fmla="*/ 4356 w 10000"/>
              <a:gd name="connsiteY6" fmla="*/ 2886 h 11053"/>
              <a:gd name="connsiteX7" fmla="*/ 5123 w 10000"/>
              <a:gd name="connsiteY7" fmla="*/ 1720 h 11053"/>
              <a:gd name="connsiteX0" fmla="*/ 5123 w 10000"/>
              <a:gd name="connsiteY0" fmla="*/ 2752 h 12085"/>
              <a:gd name="connsiteX1" fmla="*/ 8329 w 10000"/>
              <a:gd name="connsiteY1" fmla="*/ 85 h 12085"/>
              <a:gd name="connsiteX2" fmla="*/ 10000 w 10000"/>
              <a:gd name="connsiteY2" fmla="*/ 2085 h 12085"/>
              <a:gd name="connsiteX3" fmla="*/ 10000 w 10000"/>
              <a:gd name="connsiteY3" fmla="*/ 12085 h 12085"/>
              <a:gd name="connsiteX4" fmla="*/ 0 w 10000"/>
              <a:gd name="connsiteY4" fmla="*/ 12085 h 12085"/>
              <a:gd name="connsiteX5" fmla="*/ 2192 w 10000"/>
              <a:gd name="connsiteY5" fmla="*/ 7252 h 12085"/>
              <a:gd name="connsiteX6" fmla="*/ 4356 w 10000"/>
              <a:gd name="connsiteY6" fmla="*/ 3918 h 12085"/>
              <a:gd name="connsiteX7" fmla="*/ 5123 w 10000"/>
              <a:gd name="connsiteY7" fmla="*/ 2752 h 12085"/>
              <a:gd name="connsiteX0" fmla="*/ 5123 w 10000"/>
              <a:gd name="connsiteY0" fmla="*/ 3053 h 12386"/>
              <a:gd name="connsiteX1" fmla="*/ 8329 w 10000"/>
              <a:gd name="connsiteY1" fmla="*/ 386 h 12386"/>
              <a:gd name="connsiteX2" fmla="*/ 10000 w 10000"/>
              <a:gd name="connsiteY2" fmla="*/ 1053 h 12386"/>
              <a:gd name="connsiteX3" fmla="*/ 10000 w 10000"/>
              <a:gd name="connsiteY3" fmla="*/ 12386 h 12386"/>
              <a:gd name="connsiteX4" fmla="*/ 0 w 10000"/>
              <a:gd name="connsiteY4" fmla="*/ 12386 h 12386"/>
              <a:gd name="connsiteX5" fmla="*/ 2192 w 10000"/>
              <a:gd name="connsiteY5" fmla="*/ 7553 h 12386"/>
              <a:gd name="connsiteX6" fmla="*/ 4356 w 10000"/>
              <a:gd name="connsiteY6" fmla="*/ 4219 h 12386"/>
              <a:gd name="connsiteX7" fmla="*/ 5123 w 10000"/>
              <a:gd name="connsiteY7" fmla="*/ 3053 h 1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2386">
                <a:moveTo>
                  <a:pt x="5123" y="3053"/>
                </a:moveTo>
                <a:cubicBezTo>
                  <a:pt x="6502" y="1498"/>
                  <a:pt x="7512" y="747"/>
                  <a:pt x="8329" y="386"/>
                </a:cubicBezTo>
                <a:cubicBezTo>
                  <a:pt x="9146" y="25"/>
                  <a:pt x="9712" y="-503"/>
                  <a:pt x="10000" y="1053"/>
                </a:cubicBezTo>
                <a:lnTo>
                  <a:pt x="10000" y="12386"/>
                </a:lnTo>
                <a:lnTo>
                  <a:pt x="0" y="12386"/>
                </a:lnTo>
                <a:cubicBezTo>
                  <a:pt x="722" y="11275"/>
                  <a:pt x="1470" y="8664"/>
                  <a:pt x="2192" y="7553"/>
                </a:cubicBezTo>
                <a:cubicBezTo>
                  <a:pt x="2868" y="6886"/>
                  <a:pt x="3680" y="4886"/>
                  <a:pt x="4356" y="4219"/>
                </a:cubicBezTo>
                <a:lnTo>
                  <a:pt x="5123" y="3053"/>
                </a:lnTo>
                <a:close/>
              </a:path>
            </a:pathLst>
          </a:custGeom>
          <a:solidFill>
            <a:srgbClr val="FF1D1D"/>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1800" b="1" kern="0"/>
          </a:p>
        </p:txBody>
      </p:sp>
      <p:sp>
        <p:nvSpPr>
          <p:cNvPr id="5" name="Flowchart: Manual Input 3">
            <a:extLst>
              <a:ext uri="{FF2B5EF4-FFF2-40B4-BE49-F238E27FC236}">
                <a16:creationId xmlns:a16="http://schemas.microsoft.com/office/drawing/2014/main" id="{0F48C572-4F80-0B3D-8AED-07208CB99C70}"/>
              </a:ext>
            </a:extLst>
          </p:cNvPr>
          <p:cNvSpPr/>
          <p:nvPr/>
        </p:nvSpPr>
        <p:spPr bwMode="auto">
          <a:xfrm rot="10800000">
            <a:off x="4067278" y="1150604"/>
            <a:ext cx="1959866" cy="246095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79 w 10000"/>
              <a:gd name="connsiteY4" fmla="*/ 5000 h 10000"/>
              <a:gd name="connsiteX0" fmla="*/ 79 w 10000"/>
              <a:gd name="connsiteY0" fmla="*/ 5000 h 10000"/>
              <a:gd name="connsiteX1" fmla="*/ 4634 w 10000"/>
              <a:gd name="connsiteY1" fmla="*/ 4457 h 10000"/>
              <a:gd name="connsiteX2" fmla="*/ 10000 w 10000"/>
              <a:gd name="connsiteY2" fmla="*/ 0 h 10000"/>
              <a:gd name="connsiteX3" fmla="*/ 10000 w 10000"/>
              <a:gd name="connsiteY3" fmla="*/ 10000 h 10000"/>
              <a:gd name="connsiteX4" fmla="*/ 0 w 10000"/>
              <a:gd name="connsiteY4" fmla="*/ 10000 h 10000"/>
              <a:gd name="connsiteX5" fmla="*/ 79 w 10000"/>
              <a:gd name="connsiteY5" fmla="*/ 5000 h 10000"/>
              <a:gd name="connsiteX0" fmla="*/ 79 w 10000"/>
              <a:gd name="connsiteY0" fmla="*/ 5000 h 10000"/>
              <a:gd name="connsiteX1" fmla="*/ 4634 w 10000"/>
              <a:gd name="connsiteY1" fmla="*/ 4457 h 10000"/>
              <a:gd name="connsiteX2" fmla="*/ 9233 w 10000"/>
              <a:gd name="connsiteY2" fmla="*/ 2065 h 10000"/>
              <a:gd name="connsiteX3" fmla="*/ 10000 w 10000"/>
              <a:gd name="connsiteY3" fmla="*/ 0 h 10000"/>
              <a:gd name="connsiteX4" fmla="*/ 10000 w 10000"/>
              <a:gd name="connsiteY4" fmla="*/ 10000 h 10000"/>
              <a:gd name="connsiteX5" fmla="*/ 0 w 10000"/>
              <a:gd name="connsiteY5" fmla="*/ 10000 h 10000"/>
              <a:gd name="connsiteX6" fmla="*/ 79 w 10000"/>
              <a:gd name="connsiteY6" fmla="*/ 5000 h 10000"/>
              <a:gd name="connsiteX0" fmla="*/ 79 w 10000"/>
              <a:gd name="connsiteY0" fmla="*/ 5000 h 10000"/>
              <a:gd name="connsiteX1" fmla="*/ 4634 w 10000"/>
              <a:gd name="connsiteY1" fmla="*/ 4457 h 10000"/>
              <a:gd name="connsiteX2" fmla="*/ 9074 w 10000"/>
              <a:gd name="connsiteY2" fmla="*/ 1608 h 10000"/>
              <a:gd name="connsiteX3" fmla="*/ 10000 w 10000"/>
              <a:gd name="connsiteY3" fmla="*/ 0 h 10000"/>
              <a:gd name="connsiteX4" fmla="*/ 10000 w 10000"/>
              <a:gd name="connsiteY4" fmla="*/ 10000 h 10000"/>
              <a:gd name="connsiteX5" fmla="*/ 0 w 10000"/>
              <a:gd name="connsiteY5" fmla="*/ 10000 h 10000"/>
              <a:gd name="connsiteX6" fmla="*/ 79 w 10000"/>
              <a:gd name="connsiteY6" fmla="*/ 5000 h 10000"/>
              <a:gd name="connsiteX0" fmla="*/ 79 w 10000"/>
              <a:gd name="connsiteY0" fmla="*/ 5000 h 10000"/>
              <a:gd name="connsiteX1" fmla="*/ 4634 w 10000"/>
              <a:gd name="connsiteY1" fmla="*/ 4457 h 10000"/>
              <a:gd name="connsiteX2" fmla="*/ 7383 w 10000"/>
              <a:gd name="connsiteY2" fmla="*/ 3304 h 10000"/>
              <a:gd name="connsiteX3" fmla="*/ 9074 w 10000"/>
              <a:gd name="connsiteY3" fmla="*/ 1608 h 10000"/>
              <a:gd name="connsiteX4" fmla="*/ 10000 w 10000"/>
              <a:gd name="connsiteY4" fmla="*/ 0 h 10000"/>
              <a:gd name="connsiteX5" fmla="*/ 10000 w 10000"/>
              <a:gd name="connsiteY5" fmla="*/ 10000 h 10000"/>
              <a:gd name="connsiteX6" fmla="*/ 0 w 10000"/>
              <a:gd name="connsiteY6" fmla="*/ 10000 h 10000"/>
              <a:gd name="connsiteX7" fmla="*/ 79 w 10000"/>
              <a:gd name="connsiteY7" fmla="*/ 5000 h 10000"/>
              <a:gd name="connsiteX0" fmla="*/ 53 w 10000"/>
              <a:gd name="connsiteY0" fmla="*/ 5156 h 10000"/>
              <a:gd name="connsiteX1" fmla="*/ 4634 w 10000"/>
              <a:gd name="connsiteY1" fmla="*/ 4457 h 10000"/>
              <a:gd name="connsiteX2" fmla="*/ 7383 w 10000"/>
              <a:gd name="connsiteY2" fmla="*/ 3304 h 10000"/>
              <a:gd name="connsiteX3" fmla="*/ 9074 w 10000"/>
              <a:gd name="connsiteY3" fmla="*/ 1608 h 10000"/>
              <a:gd name="connsiteX4" fmla="*/ 10000 w 10000"/>
              <a:gd name="connsiteY4" fmla="*/ 0 h 10000"/>
              <a:gd name="connsiteX5" fmla="*/ 10000 w 10000"/>
              <a:gd name="connsiteY5" fmla="*/ 10000 h 10000"/>
              <a:gd name="connsiteX6" fmla="*/ 0 w 10000"/>
              <a:gd name="connsiteY6" fmla="*/ 10000 h 10000"/>
              <a:gd name="connsiteX7" fmla="*/ 53 w 10000"/>
              <a:gd name="connsiteY7" fmla="*/ 5156 h 10000"/>
              <a:gd name="connsiteX0" fmla="*/ 53 w 10000"/>
              <a:gd name="connsiteY0" fmla="*/ 5156 h 10000"/>
              <a:gd name="connsiteX1" fmla="*/ 4634 w 10000"/>
              <a:gd name="connsiteY1" fmla="*/ 4457 h 10000"/>
              <a:gd name="connsiteX2" fmla="*/ 7361 w 10000"/>
              <a:gd name="connsiteY2" fmla="*/ 3174 h 10000"/>
              <a:gd name="connsiteX3" fmla="*/ 9074 w 10000"/>
              <a:gd name="connsiteY3" fmla="*/ 1608 h 10000"/>
              <a:gd name="connsiteX4" fmla="*/ 10000 w 10000"/>
              <a:gd name="connsiteY4" fmla="*/ 0 h 10000"/>
              <a:gd name="connsiteX5" fmla="*/ 10000 w 10000"/>
              <a:gd name="connsiteY5" fmla="*/ 10000 h 10000"/>
              <a:gd name="connsiteX6" fmla="*/ 0 w 10000"/>
              <a:gd name="connsiteY6" fmla="*/ 10000 h 10000"/>
              <a:gd name="connsiteX7" fmla="*/ 53 w 10000"/>
              <a:gd name="connsiteY7" fmla="*/ 5156 h 10000"/>
              <a:gd name="connsiteX0" fmla="*/ 53 w 10000"/>
              <a:gd name="connsiteY0" fmla="*/ 5156 h 10000"/>
              <a:gd name="connsiteX1" fmla="*/ 4524 w 10000"/>
              <a:gd name="connsiteY1" fmla="*/ 4438 h 10000"/>
              <a:gd name="connsiteX2" fmla="*/ 7361 w 10000"/>
              <a:gd name="connsiteY2" fmla="*/ 3174 h 10000"/>
              <a:gd name="connsiteX3" fmla="*/ 9074 w 10000"/>
              <a:gd name="connsiteY3" fmla="*/ 1608 h 10000"/>
              <a:gd name="connsiteX4" fmla="*/ 10000 w 10000"/>
              <a:gd name="connsiteY4" fmla="*/ 0 h 10000"/>
              <a:gd name="connsiteX5" fmla="*/ 10000 w 10000"/>
              <a:gd name="connsiteY5" fmla="*/ 10000 h 10000"/>
              <a:gd name="connsiteX6" fmla="*/ 0 w 10000"/>
              <a:gd name="connsiteY6" fmla="*/ 10000 h 10000"/>
              <a:gd name="connsiteX7" fmla="*/ 53 w 10000"/>
              <a:gd name="connsiteY7" fmla="*/ 515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3" y="5156"/>
                </a:moveTo>
                <a:cubicBezTo>
                  <a:pt x="646" y="4859"/>
                  <a:pt x="3931" y="4735"/>
                  <a:pt x="4524" y="4438"/>
                </a:cubicBezTo>
                <a:cubicBezTo>
                  <a:pt x="5600" y="4145"/>
                  <a:pt x="6621" y="3649"/>
                  <a:pt x="7361" y="3174"/>
                </a:cubicBezTo>
                <a:cubicBezTo>
                  <a:pt x="8101" y="2699"/>
                  <a:pt x="8497" y="2148"/>
                  <a:pt x="9074" y="1608"/>
                </a:cubicBezTo>
                <a:lnTo>
                  <a:pt x="10000" y="0"/>
                </a:lnTo>
                <a:lnTo>
                  <a:pt x="10000" y="10000"/>
                </a:lnTo>
                <a:lnTo>
                  <a:pt x="0" y="10000"/>
                </a:lnTo>
                <a:cubicBezTo>
                  <a:pt x="26" y="8333"/>
                  <a:pt x="27" y="6823"/>
                  <a:pt x="53" y="5156"/>
                </a:cubicBezTo>
                <a:close/>
              </a:path>
            </a:pathLst>
          </a:custGeom>
          <a:solidFill>
            <a:srgbClr val="00B050"/>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1800" b="1" kern="0" dirty="0"/>
          </a:p>
        </p:txBody>
      </p:sp>
      <p:grpSp>
        <p:nvGrpSpPr>
          <p:cNvPr id="6" name="Group 5">
            <a:extLst>
              <a:ext uri="{FF2B5EF4-FFF2-40B4-BE49-F238E27FC236}">
                <a16:creationId xmlns:a16="http://schemas.microsoft.com/office/drawing/2014/main" id="{D13B55FF-AA72-0D8B-9E10-A4ACEE64058D}"/>
              </a:ext>
            </a:extLst>
          </p:cNvPr>
          <p:cNvGrpSpPr/>
          <p:nvPr/>
        </p:nvGrpSpPr>
        <p:grpSpPr>
          <a:xfrm>
            <a:off x="5115505" y="1338077"/>
            <a:ext cx="3301746" cy="1140456"/>
            <a:chOff x="3645690" y="2006262"/>
            <a:chExt cx="4856509" cy="1589071"/>
          </a:xfrm>
        </p:grpSpPr>
        <p:sp>
          <p:nvSpPr>
            <p:cNvPr id="7" name="Up Arrow 10">
              <a:extLst>
                <a:ext uri="{FF2B5EF4-FFF2-40B4-BE49-F238E27FC236}">
                  <a16:creationId xmlns:a16="http://schemas.microsoft.com/office/drawing/2014/main" id="{76BA5B00-97D7-3C49-C9F4-AB5EC24B8F63}"/>
                </a:ext>
              </a:extLst>
            </p:cNvPr>
            <p:cNvSpPr/>
            <p:nvPr/>
          </p:nvSpPr>
          <p:spPr bwMode="auto">
            <a:xfrm>
              <a:off x="3645690" y="2006262"/>
              <a:ext cx="576739" cy="1589071"/>
            </a:xfrm>
            <a:prstGeom prst="up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1800" b="1" kern="0">
                <a:ln cap="sq">
                  <a:solidFill>
                    <a:srgbClr val="FFFFFF"/>
                  </a:solidFill>
                </a:ln>
              </a:endParaRPr>
            </a:p>
          </p:txBody>
        </p:sp>
        <p:sp>
          <p:nvSpPr>
            <p:cNvPr id="8" name="TextBox 7">
              <a:extLst>
                <a:ext uri="{FF2B5EF4-FFF2-40B4-BE49-F238E27FC236}">
                  <a16:creationId xmlns:a16="http://schemas.microsoft.com/office/drawing/2014/main" id="{4661908C-57A8-6DB2-83EA-A286F2D8A0DE}"/>
                </a:ext>
              </a:extLst>
            </p:cNvPr>
            <p:cNvSpPr txBox="1"/>
            <p:nvPr/>
          </p:nvSpPr>
          <p:spPr>
            <a:xfrm>
              <a:off x="6165399" y="2087349"/>
              <a:ext cx="2336800" cy="563038"/>
            </a:xfrm>
            <a:prstGeom prst="rect">
              <a:avLst/>
            </a:prstGeom>
            <a:solidFill>
              <a:srgbClr val="0070C0"/>
            </a:solidFill>
            <a:ln w="38100">
              <a:solidFill>
                <a:schemeClr val="tx1"/>
              </a:solidFill>
            </a:ln>
          </p:spPr>
          <p:txBody>
            <a:bodyPr wrap="square" rtlCol="0">
              <a:spAutoFit/>
            </a:bodyPr>
            <a:lstStyle/>
            <a:p>
              <a:pPr algn="ctr"/>
              <a:r>
                <a:rPr lang="en-US" sz="1013" b="1" kern="0" dirty="0">
                  <a:solidFill>
                    <a:schemeClr val="bg1"/>
                  </a:solidFill>
                </a:rPr>
                <a:t>70% need no additional radiation</a:t>
              </a:r>
            </a:p>
          </p:txBody>
        </p:sp>
      </p:grpSp>
      <p:grpSp>
        <p:nvGrpSpPr>
          <p:cNvPr id="9" name="Group 8">
            <a:extLst>
              <a:ext uri="{FF2B5EF4-FFF2-40B4-BE49-F238E27FC236}">
                <a16:creationId xmlns:a16="http://schemas.microsoft.com/office/drawing/2014/main" id="{DB267B8E-2349-C6E5-9EDB-B3DD582464E2}"/>
              </a:ext>
            </a:extLst>
          </p:cNvPr>
          <p:cNvGrpSpPr/>
          <p:nvPr/>
        </p:nvGrpSpPr>
        <p:grpSpPr>
          <a:xfrm>
            <a:off x="5103217" y="3351766"/>
            <a:ext cx="3288005" cy="434946"/>
            <a:chOff x="3451338" y="5002073"/>
            <a:chExt cx="4836299" cy="606038"/>
          </a:xfrm>
        </p:grpSpPr>
        <p:sp>
          <p:nvSpPr>
            <p:cNvPr id="10" name="Up Arrow 13">
              <a:extLst>
                <a:ext uri="{FF2B5EF4-FFF2-40B4-BE49-F238E27FC236}">
                  <a16:creationId xmlns:a16="http://schemas.microsoft.com/office/drawing/2014/main" id="{F3BFC99E-401C-9F5F-A3ED-C9C0EB1A1327}"/>
                </a:ext>
              </a:extLst>
            </p:cNvPr>
            <p:cNvSpPr/>
            <p:nvPr/>
          </p:nvSpPr>
          <p:spPr bwMode="auto">
            <a:xfrm rot="10800000">
              <a:off x="3451338" y="5282807"/>
              <a:ext cx="533400" cy="325304"/>
            </a:xfrm>
            <a:prstGeom prst="up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1800" b="1" kern="0">
                <a:ln cap="sq">
                  <a:solidFill>
                    <a:srgbClr val="FFFFFF"/>
                  </a:solidFill>
                </a:ln>
              </a:endParaRPr>
            </a:p>
          </p:txBody>
        </p:sp>
        <p:sp>
          <p:nvSpPr>
            <p:cNvPr id="11" name="TextBox 10">
              <a:extLst>
                <a:ext uri="{FF2B5EF4-FFF2-40B4-BE49-F238E27FC236}">
                  <a16:creationId xmlns:a16="http://schemas.microsoft.com/office/drawing/2014/main" id="{DE96A568-C051-AB29-1753-F2765307AB9C}"/>
                </a:ext>
              </a:extLst>
            </p:cNvPr>
            <p:cNvSpPr txBox="1"/>
            <p:nvPr/>
          </p:nvSpPr>
          <p:spPr>
            <a:xfrm>
              <a:off x="6005725" y="5002073"/>
              <a:ext cx="2281912" cy="563037"/>
            </a:xfrm>
            <a:prstGeom prst="rect">
              <a:avLst/>
            </a:prstGeom>
            <a:solidFill>
              <a:srgbClr val="0070C0"/>
            </a:solidFill>
            <a:ln w="38100">
              <a:solidFill>
                <a:schemeClr val="tx1"/>
              </a:solidFill>
            </a:ln>
          </p:spPr>
          <p:txBody>
            <a:bodyPr wrap="square" rtlCol="0">
              <a:spAutoFit/>
            </a:bodyPr>
            <a:lstStyle/>
            <a:p>
              <a:pPr algn="ctr"/>
              <a:r>
                <a:rPr lang="en-US" sz="1013" b="1" kern="0" dirty="0">
                  <a:solidFill>
                    <a:schemeClr val="bg1"/>
                  </a:solidFill>
                </a:rPr>
                <a:t>10% recur despite standard therapy</a:t>
              </a:r>
            </a:p>
          </p:txBody>
        </p:sp>
      </p:grpSp>
      <p:grpSp>
        <p:nvGrpSpPr>
          <p:cNvPr id="13" name="Group 12">
            <a:extLst>
              <a:ext uri="{FF2B5EF4-FFF2-40B4-BE49-F238E27FC236}">
                <a16:creationId xmlns:a16="http://schemas.microsoft.com/office/drawing/2014/main" id="{ED90548F-35E0-2452-BDC5-EA488800B445}"/>
              </a:ext>
            </a:extLst>
          </p:cNvPr>
          <p:cNvGrpSpPr/>
          <p:nvPr/>
        </p:nvGrpSpPr>
        <p:grpSpPr>
          <a:xfrm>
            <a:off x="4145771" y="2525813"/>
            <a:ext cx="4245451" cy="1150725"/>
            <a:chOff x="2245179" y="4879858"/>
            <a:chExt cx="4683447" cy="1202534"/>
          </a:xfrm>
        </p:grpSpPr>
        <p:sp>
          <p:nvSpPr>
            <p:cNvPr id="14" name="Freeform 3">
              <a:extLst>
                <a:ext uri="{FF2B5EF4-FFF2-40B4-BE49-F238E27FC236}">
                  <a16:creationId xmlns:a16="http://schemas.microsoft.com/office/drawing/2014/main" id="{2967E5BC-31DE-0797-D1B9-895CFB3F1F3A}"/>
                </a:ext>
              </a:extLst>
            </p:cNvPr>
            <p:cNvSpPr/>
            <p:nvPr/>
          </p:nvSpPr>
          <p:spPr>
            <a:xfrm>
              <a:off x="2245179" y="4931227"/>
              <a:ext cx="2032907" cy="1151165"/>
            </a:xfrm>
            <a:custGeom>
              <a:avLst/>
              <a:gdLst>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55121 w 2032907"/>
                <a:gd name="connsiteY4" fmla="*/ 840921 h 1143000"/>
                <a:gd name="connsiteX5" fmla="*/ 285750 w 2032907"/>
                <a:gd name="connsiteY5" fmla="*/ 677636 h 1143000"/>
                <a:gd name="connsiteX6" fmla="*/ 342900 w 2032907"/>
                <a:gd name="connsiteY6" fmla="*/ 644978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55121 w 2032907"/>
                <a:gd name="connsiteY4" fmla="*/ 840921 h 1143000"/>
                <a:gd name="connsiteX5" fmla="*/ 285750 w 2032907"/>
                <a:gd name="connsiteY5" fmla="*/ 677636 h 1143000"/>
                <a:gd name="connsiteX6" fmla="*/ 400050 w 2032907"/>
                <a:gd name="connsiteY6" fmla="*/ 563336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285750 w 2032907"/>
                <a:gd name="connsiteY5" fmla="*/ 677636 h 1143000"/>
                <a:gd name="connsiteX6" fmla="*/ 400050 w 2032907"/>
                <a:gd name="connsiteY6" fmla="*/ 563336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285750 w 2032907"/>
                <a:gd name="connsiteY5" fmla="*/ 677636 h 1143000"/>
                <a:gd name="connsiteX6" fmla="*/ 481693 w 2032907"/>
                <a:gd name="connsiteY6" fmla="*/ 498022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67393 w 2032907"/>
                <a:gd name="connsiteY5" fmla="*/ 636814 h 1143000"/>
                <a:gd name="connsiteX6" fmla="*/ 481693 w 2032907"/>
                <a:gd name="connsiteY6" fmla="*/ 498022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98022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65365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65365 h 1143000"/>
                <a:gd name="connsiteX7" fmla="*/ 669471 w 2032907"/>
                <a:gd name="connsiteY7" fmla="*/ 326571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65365 h 1143000"/>
                <a:gd name="connsiteX7" fmla="*/ 669471 w 2032907"/>
                <a:gd name="connsiteY7" fmla="*/ 326571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77735 w 2032907"/>
                <a:gd name="connsiteY14" fmla="*/ 48985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65365 h 1143000"/>
                <a:gd name="connsiteX7" fmla="*/ 669471 w 2032907"/>
                <a:gd name="connsiteY7" fmla="*/ 326571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85899 w 2032907"/>
                <a:gd name="connsiteY14" fmla="*/ 24492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102179 h 1151165"/>
                <a:gd name="connsiteX1" fmla="*/ 48985 w 2032907"/>
                <a:gd name="connsiteY1" fmla="*/ 1028701 h 1151165"/>
                <a:gd name="connsiteX2" fmla="*/ 81642 w 2032907"/>
                <a:gd name="connsiteY2" fmla="*/ 971551 h 1151165"/>
                <a:gd name="connsiteX3" fmla="*/ 106135 w 2032907"/>
                <a:gd name="connsiteY3" fmla="*/ 906236 h 1151165"/>
                <a:gd name="connsiteX4" fmla="*/ 195943 w 2032907"/>
                <a:gd name="connsiteY4" fmla="*/ 791936 h 1151165"/>
                <a:gd name="connsiteX5" fmla="*/ 342901 w 2032907"/>
                <a:gd name="connsiteY5" fmla="*/ 612322 h 1151165"/>
                <a:gd name="connsiteX6" fmla="*/ 481693 w 2032907"/>
                <a:gd name="connsiteY6" fmla="*/ 473530 h 1151165"/>
                <a:gd name="connsiteX7" fmla="*/ 669471 w 2032907"/>
                <a:gd name="connsiteY7" fmla="*/ 334736 h 1151165"/>
                <a:gd name="connsiteX8" fmla="*/ 824592 w 2032907"/>
                <a:gd name="connsiteY8" fmla="*/ 261258 h 1151165"/>
                <a:gd name="connsiteX9" fmla="*/ 922564 w 2032907"/>
                <a:gd name="connsiteY9" fmla="*/ 212272 h 1151165"/>
                <a:gd name="connsiteX10" fmla="*/ 1028700 w 2032907"/>
                <a:gd name="connsiteY10" fmla="*/ 171451 h 1151165"/>
                <a:gd name="connsiteX11" fmla="*/ 1126671 w 2032907"/>
                <a:gd name="connsiteY11" fmla="*/ 138793 h 1151165"/>
                <a:gd name="connsiteX12" fmla="*/ 1224642 w 2032907"/>
                <a:gd name="connsiteY12" fmla="*/ 106136 h 1151165"/>
                <a:gd name="connsiteX13" fmla="*/ 1355271 w 2032907"/>
                <a:gd name="connsiteY13" fmla="*/ 65315 h 1151165"/>
                <a:gd name="connsiteX14" fmla="*/ 1485899 w 2032907"/>
                <a:gd name="connsiteY14" fmla="*/ 32657 h 1151165"/>
                <a:gd name="connsiteX15" fmla="*/ 1592035 w 2032907"/>
                <a:gd name="connsiteY15" fmla="*/ 24493 h 1151165"/>
                <a:gd name="connsiteX16" fmla="*/ 1714499 w 2032907"/>
                <a:gd name="connsiteY16" fmla="*/ 0 h 1151165"/>
                <a:gd name="connsiteX17" fmla="*/ 1820635 w 2032907"/>
                <a:gd name="connsiteY17" fmla="*/ 8165 h 1151165"/>
                <a:gd name="connsiteX18" fmla="*/ 1894114 w 2032907"/>
                <a:gd name="connsiteY18" fmla="*/ 8165 h 1151165"/>
                <a:gd name="connsiteX19" fmla="*/ 1983921 w 2032907"/>
                <a:gd name="connsiteY19" fmla="*/ 8165 h 1151165"/>
                <a:gd name="connsiteX20" fmla="*/ 2032907 w 2032907"/>
                <a:gd name="connsiteY20" fmla="*/ 16329 h 1151165"/>
                <a:gd name="connsiteX21" fmla="*/ 2016578 w 2032907"/>
                <a:gd name="connsiteY21" fmla="*/ 742951 h 1151165"/>
                <a:gd name="connsiteX22" fmla="*/ 1804307 w 2032907"/>
                <a:gd name="connsiteY22" fmla="*/ 751115 h 1151165"/>
                <a:gd name="connsiteX23" fmla="*/ 1681842 w 2032907"/>
                <a:gd name="connsiteY23" fmla="*/ 751115 h 1151165"/>
                <a:gd name="connsiteX24" fmla="*/ 1396092 w 2032907"/>
                <a:gd name="connsiteY24" fmla="*/ 775608 h 1151165"/>
                <a:gd name="connsiteX25" fmla="*/ 1232807 w 2032907"/>
                <a:gd name="connsiteY25" fmla="*/ 808265 h 1151165"/>
                <a:gd name="connsiteX26" fmla="*/ 873578 w 2032907"/>
                <a:gd name="connsiteY26" fmla="*/ 881743 h 1151165"/>
                <a:gd name="connsiteX27" fmla="*/ 595992 w 2032907"/>
                <a:gd name="connsiteY27" fmla="*/ 938893 h 1151165"/>
                <a:gd name="connsiteX28" fmla="*/ 318407 w 2032907"/>
                <a:gd name="connsiteY28" fmla="*/ 1036865 h 1151165"/>
                <a:gd name="connsiteX29" fmla="*/ 130628 w 2032907"/>
                <a:gd name="connsiteY29" fmla="*/ 1094015 h 1151165"/>
                <a:gd name="connsiteX30" fmla="*/ 0 w 2032907"/>
                <a:gd name="connsiteY30" fmla="*/ 1151165 h 1151165"/>
                <a:gd name="connsiteX31" fmla="*/ 24492 w 2032907"/>
                <a:gd name="connsiteY31" fmla="*/ 1102179 h 115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32907" h="1151165">
                  <a:moveTo>
                    <a:pt x="24492" y="1102179"/>
                  </a:moveTo>
                  <a:lnTo>
                    <a:pt x="48985" y="1028701"/>
                  </a:lnTo>
                  <a:lnTo>
                    <a:pt x="81642" y="971551"/>
                  </a:lnTo>
                  <a:lnTo>
                    <a:pt x="106135" y="906236"/>
                  </a:lnTo>
                  <a:lnTo>
                    <a:pt x="195943" y="791936"/>
                  </a:lnTo>
                  <a:lnTo>
                    <a:pt x="342901" y="612322"/>
                  </a:lnTo>
                  <a:lnTo>
                    <a:pt x="481693" y="473530"/>
                  </a:lnTo>
                  <a:lnTo>
                    <a:pt x="669471" y="334736"/>
                  </a:lnTo>
                  <a:lnTo>
                    <a:pt x="824592" y="261258"/>
                  </a:lnTo>
                  <a:cubicBezTo>
                    <a:pt x="866774" y="240847"/>
                    <a:pt x="889907" y="228601"/>
                    <a:pt x="922564" y="212272"/>
                  </a:cubicBezTo>
                  <a:lnTo>
                    <a:pt x="1028700" y="171451"/>
                  </a:lnTo>
                  <a:lnTo>
                    <a:pt x="1126671" y="138793"/>
                  </a:lnTo>
                  <a:lnTo>
                    <a:pt x="1224642" y="106136"/>
                  </a:lnTo>
                  <a:lnTo>
                    <a:pt x="1355271" y="65315"/>
                  </a:lnTo>
                  <a:lnTo>
                    <a:pt x="1485899" y="32657"/>
                  </a:lnTo>
                  <a:lnTo>
                    <a:pt x="1592035" y="24493"/>
                  </a:lnTo>
                  <a:lnTo>
                    <a:pt x="1714499" y="0"/>
                  </a:lnTo>
                  <a:lnTo>
                    <a:pt x="1820635" y="8165"/>
                  </a:lnTo>
                  <a:lnTo>
                    <a:pt x="1894114" y="8165"/>
                  </a:lnTo>
                  <a:lnTo>
                    <a:pt x="1983921" y="8165"/>
                  </a:lnTo>
                  <a:lnTo>
                    <a:pt x="2032907" y="16329"/>
                  </a:lnTo>
                  <a:lnTo>
                    <a:pt x="2016578" y="742951"/>
                  </a:lnTo>
                  <a:lnTo>
                    <a:pt x="1804307" y="751115"/>
                  </a:lnTo>
                  <a:lnTo>
                    <a:pt x="1681842" y="751115"/>
                  </a:lnTo>
                  <a:lnTo>
                    <a:pt x="1396092" y="775608"/>
                  </a:lnTo>
                  <a:lnTo>
                    <a:pt x="1232807" y="808265"/>
                  </a:lnTo>
                  <a:lnTo>
                    <a:pt x="873578" y="881743"/>
                  </a:lnTo>
                  <a:lnTo>
                    <a:pt x="595992" y="938893"/>
                  </a:lnTo>
                  <a:lnTo>
                    <a:pt x="318407" y="1036865"/>
                  </a:lnTo>
                  <a:lnTo>
                    <a:pt x="130628" y="1094015"/>
                  </a:lnTo>
                  <a:lnTo>
                    <a:pt x="0" y="1151165"/>
                  </a:lnTo>
                  <a:lnTo>
                    <a:pt x="24492" y="1102179"/>
                  </a:lnTo>
                  <a:close/>
                </a:path>
              </a:pathLst>
            </a:custGeom>
            <a:solidFill>
              <a:srgbClr val="FFD1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5" name="TextBox 14">
              <a:extLst>
                <a:ext uri="{FF2B5EF4-FFF2-40B4-BE49-F238E27FC236}">
                  <a16:creationId xmlns:a16="http://schemas.microsoft.com/office/drawing/2014/main" id="{CF195BA9-3976-285C-C0A9-D46460CDC808}"/>
                </a:ext>
              </a:extLst>
            </p:cNvPr>
            <p:cNvSpPr txBox="1"/>
            <p:nvPr/>
          </p:nvSpPr>
          <p:spPr>
            <a:xfrm>
              <a:off x="5176025" y="4879858"/>
              <a:ext cx="1752601" cy="585172"/>
            </a:xfrm>
            <a:prstGeom prst="rect">
              <a:avLst/>
            </a:prstGeom>
            <a:solidFill>
              <a:srgbClr val="0070C0"/>
            </a:solidFill>
            <a:ln w="38100">
              <a:solidFill>
                <a:schemeClr val="tx1"/>
              </a:solidFill>
            </a:ln>
          </p:spPr>
          <p:txBody>
            <a:bodyPr wrap="square" rtlCol="0">
              <a:spAutoFit/>
            </a:bodyPr>
            <a:lstStyle/>
            <a:p>
              <a:pPr algn="ctr"/>
              <a:r>
                <a:rPr lang="en-US" sz="1013" b="1" kern="0" dirty="0">
                  <a:solidFill>
                    <a:schemeClr val="bg1"/>
                  </a:solidFill>
                </a:rPr>
                <a:t>2/3 relative risk reduction with the addition of radiation</a:t>
              </a:r>
            </a:p>
          </p:txBody>
        </p:sp>
      </p:grpSp>
      <p:sp>
        <p:nvSpPr>
          <p:cNvPr id="12" name="Content Placeholder 2">
            <a:extLst>
              <a:ext uri="{FF2B5EF4-FFF2-40B4-BE49-F238E27FC236}">
                <a16:creationId xmlns:a16="http://schemas.microsoft.com/office/drawing/2014/main" id="{61C71331-E3AD-7EE0-AEB9-E97D2AE981DE}"/>
              </a:ext>
            </a:extLst>
          </p:cNvPr>
          <p:cNvSpPr txBox="1">
            <a:spLocks/>
          </p:cNvSpPr>
          <p:nvPr/>
        </p:nvSpPr>
        <p:spPr>
          <a:xfrm>
            <a:off x="140660" y="1556497"/>
            <a:ext cx="3395270" cy="1795271"/>
          </a:xfrm>
        </p:spPr>
        <p:txBody>
          <a:bodyPr>
            <a:normAutofit/>
          </a:bodyPr>
          <a:lstStyle>
            <a:lvl1pPr marL="342891" indent="-342891" algn="l" defTabSz="457189"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32" indent="-285744" algn="l" defTabSz="457189"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2971" indent="-228594" algn="l" defTabSz="457189"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160"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349"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1800" dirty="0">
                <a:latin typeface="Arial" panose="020B0604020202020204" pitchFamily="34" charset="0"/>
                <a:ea typeface="DengXian" panose="02010600030101010101" pitchFamily="2" charset="-122"/>
                <a:cs typeface="Arial" panose="020B0604020202020204" pitchFamily="34" charset="0"/>
              </a:rPr>
              <a:t>Surgery, chemotherapy, and radiation are critical treatment modalities in the management of breast cancer, but the benefit to patients is heterogeneous:</a:t>
            </a:r>
          </a:p>
        </p:txBody>
      </p:sp>
      <p:sp>
        <p:nvSpPr>
          <p:cNvPr id="16" name="Up Arrow 13">
            <a:extLst>
              <a:ext uri="{FF2B5EF4-FFF2-40B4-BE49-F238E27FC236}">
                <a16:creationId xmlns:a16="http://schemas.microsoft.com/office/drawing/2014/main" id="{327CFAF4-2190-436B-1ADC-E9ABD8047368}"/>
              </a:ext>
            </a:extLst>
          </p:cNvPr>
          <p:cNvSpPr/>
          <p:nvPr/>
        </p:nvSpPr>
        <p:spPr bwMode="auto">
          <a:xfrm rot="10800000">
            <a:off x="5130237" y="2741504"/>
            <a:ext cx="362638" cy="553733"/>
          </a:xfrm>
          <a:prstGeom prst="up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1800" b="1" kern="0" dirty="0">
              <a:ln cap="sq">
                <a:solidFill>
                  <a:srgbClr val="FFFFFF"/>
                </a:solidFill>
              </a:ln>
            </a:endParaRPr>
          </a:p>
        </p:txBody>
      </p:sp>
    </p:spTree>
    <p:extLst>
      <p:ext uri="{BB962C8B-B14F-4D97-AF65-F5344CB8AC3E}">
        <p14:creationId xmlns:p14="http://schemas.microsoft.com/office/powerpoint/2010/main" val="18644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3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xit" presetSubtype="0" fill="hold"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nodeType="withEffect">
                                  <p:stCondLst>
                                    <p:cond delay="3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4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14078" y="2860174"/>
            <a:ext cx="8374251" cy="1477328"/>
          </a:xfrm>
          <a:prstGeom prst="rect">
            <a:avLst/>
          </a:prstGeom>
          <a:noFill/>
          <a:ln w="9525">
            <a:noFill/>
            <a:miter lim="800000"/>
            <a:headEnd/>
            <a:tailEnd/>
          </a:ln>
        </p:spPr>
        <p:txBody>
          <a:bodyPr wrap="square">
            <a:spAutoFit/>
          </a:bodyPr>
          <a:lstStyle/>
          <a:p>
            <a:pPr algn="just"/>
            <a:r>
              <a:rPr lang="en-US" sz="1800" dirty="0"/>
              <a:t>Oncotype DX®, MammaPrint®, </a:t>
            </a:r>
            <a:r>
              <a:rPr lang="en-US" sz="1800" dirty="0" err="1"/>
              <a:t>ProSigna</a:t>
            </a:r>
            <a:r>
              <a:rPr lang="en-US" sz="1800" baseline="30000" dirty="0" err="1"/>
              <a:t>TM</a:t>
            </a:r>
            <a:r>
              <a:rPr lang="en-US" sz="1800" dirty="0"/>
              <a:t>, </a:t>
            </a:r>
            <a:r>
              <a:rPr lang="en-US" sz="1800" dirty="0" err="1"/>
              <a:t>etc</a:t>
            </a:r>
            <a:r>
              <a:rPr lang="en-US" sz="1800" dirty="0"/>
              <a:t> developed as prognostic and predictive biomarkers of chemotherapy response</a:t>
            </a:r>
          </a:p>
          <a:p>
            <a:pPr algn="just"/>
            <a:endParaRPr lang="en-US" sz="1800" dirty="0"/>
          </a:p>
          <a:p>
            <a:pPr algn="just"/>
            <a:r>
              <a:rPr lang="en-US" sz="1800" dirty="0" err="1"/>
              <a:t>Endopredict</a:t>
            </a:r>
            <a:r>
              <a:rPr lang="en-US" sz="1800" dirty="0"/>
              <a:t>, SET 2,3, Breast Cancer Index (BCI) were developed as prognostic and predictive signatures of endocrine therapy response for women with ER+ BC</a:t>
            </a:r>
          </a:p>
        </p:txBody>
      </p:sp>
      <p:sp>
        <p:nvSpPr>
          <p:cNvPr id="11277" name="Rectangle 8"/>
          <p:cNvSpPr>
            <a:spLocks noChangeArrowheads="1"/>
          </p:cNvSpPr>
          <p:nvPr/>
        </p:nvSpPr>
        <p:spPr bwMode="auto">
          <a:xfrm>
            <a:off x="607219" y="1983122"/>
            <a:ext cx="7929563" cy="738664"/>
          </a:xfrm>
          <a:prstGeom prst="rect">
            <a:avLst/>
          </a:prstGeom>
          <a:noFill/>
          <a:ln w="9525">
            <a:noFill/>
            <a:miter lim="800000"/>
            <a:headEnd/>
            <a:tailEnd/>
          </a:ln>
        </p:spPr>
        <p:txBody>
          <a:bodyPr wrap="square">
            <a:spAutoFit/>
          </a:bodyPr>
          <a:lstStyle/>
          <a:p>
            <a:pPr algn="ctr"/>
            <a:r>
              <a:rPr lang="en-US" sz="2100" b="1" i="1" dirty="0">
                <a:solidFill>
                  <a:srgbClr val="FF0000"/>
                </a:solidFill>
              </a:rPr>
              <a:t>Who benefits from chemotherapy?</a:t>
            </a:r>
          </a:p>
          <a:p>
            <a:pPr algn="ctr"/>
            <a:r>
              <a:rPr lang="en-US" sz="2100" b="1" i="1" dirty="0">
                <a:solidFill>
                  <a:srgbClr val="FF0000"/>
                </a:solidFill>
              </a:rPr>
              <a:t>Who can we safely spare?</a:t>
            </a:r>
          </a:p>
        </p:txBody>
      </p:sp>
      <p:sp>
        <p:nvSpPr>
          <p:cNvPr id="10" name="Text Placeholder 2"/>
          <p:cNvSpPr txBox="1">
            <a:spLocks/>
          </p:cNvSpPr>
          <p:nvPr/>
        </p:nvSpPr>
        <p:spPr>
          <a:xfrm>
            <a:off x="249865" y="73818"/>
            <a:ext cx="8286917" cy="491729"/>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t>Prognostic and Predictive Signatures</a:t>
            </a:r>
          </a:p>
        </p:txBody>
      </p:sp>
      <p:sp>
        <p:nvSpPr>
          <p:cNvPr id="2" name="TextBox 1">
            <a:extLst>
              <a:ext uri="{FF2B5EF4-FFF2-40B4-BE49-F238E27FC236}">
                <a16:creationId xmlns:a16="http://schemas.microsoft.com/office/drawing/2014/main" id="{9FA73D33-36C9-4F4F-B9EB-DF44359D38F9}"/>
              </a:ext>
            </a:extLst>
          </p:cNvPr>
          <p:cNvSpPr txBox="1"/>
          <p:nvPr/>
        </p:nvSpPr>
        <p:spPr>
          <a:xfrm>
            <a:off x="522859" y="674820"/>
            <a:ext cx="7496715" cy="738664"/>
          </a:xfrm>
          <a:prstGeom prst="rect">
            <a:avLst/>
          </a:prstGeom>
          <a:noFill/>
        </p:spPr>
        <p:txBody>
          <a:bodyPr wrap="square" rtlCol="0">
            <a:spAutoFit/>
          </a:bodyPr>
          <a:lstStyle/>
          <a:p>
            <a:r>
              <a:rPr lang="en-US" sz="2100" dirty="0"/>
              <a:t>How do we harness tumor-specific information, coupled with clinicopathologic features, to guide treatment decisions?</a:t>
            </a:r>
          </a:p>
        </p:txBody>
      </p:sp>
      <p:sp>
        <p:nvSpPr>
          <p:cNvPr id="6" name="Rectangle 2"/>
          <p:cNvSpPr>
            <a:spLocks noChangeArrowheads="1"/>
          </p:cNvSpPr>
          <p:nvPr/>
        </p:nvSpPr>
        <p:spPr bwMode="auto">
          <a:xfrm>
            <a:off x="514078" y="1490502"/>
            <a:ext cx="8277021" cy="630942"/>
          </a:xfrm>
          <a:prstGeom prst="rect">
            <a:avLst/>
          </a:prstGeom>
          <a:noFill/>
          <a:ln w="9525">
            <a:noFill/>
            <a:miter lim="800000"/>
            <a:headEnd/>
            <a:tailEnd/>
          </a:ln>
        </p:spPr>
        <p:txBody>
          <a:bodyPr wrap="square">
            <a:spAutoFit/>
          </a:bodyPr>
          <a:lstStyle/>
          <a:p>
            <a:pPr algn="just">
              <a:lnSpc>
                <a:spcPts val="2100"/>
              </a:lnSpc>
            </a:pPr>
            <a:r>
              <a:rPr lang="en-US" sz="2100" dirty="0">
                <a:cs typeface="Calibri" panose="020F0502020204030204" pitchFamily="34" charset="0"/>
              </a:rPr>
              <a:t>Which individual (rather than which group) will benefit from adjuvant therapy?  </a:t>
            </a:r>
          </a:p>
        </p:txBody>
      </p:sp>
    </p:spTree>
    <p:extLst>
      <p:ext uri="{BB962C8B-B14F-4D97-AF65-F5344CB8AC3E}">
        <p14:creationId xmlns:p14="http://schemas.microsoft.com/office/powerpoint/2010/main" val="236364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7"/>
                                        </p:tgtEl>
                                        <p:attrNameLst>
                                          <p:attrName>style.visibility</p:attrName>
                                        </p:attrNameLst>
                                      </p:cBhvr>
                                      <p:to>
                                        <p:strVal val="visible"/>
                                      </p:to>
                                    </p:set>
                                    <p:animEffect transition="in" filter="fade">
                                      <p:cBhvr>
                                        <p:cTn id="7" dur="1000"/>
                                        <p:tgtEl>
                                          <p:spTgt spid="11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27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132348"/>
            <a:ext cx="7916779" cy="411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09F1BEDA-B319-FC40-9233-CD3736D9B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540"/>
            <a:ext cx="7916779" cy="411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B19DB030-5B7B-B74E-9EE0-00B914DBB7DC}"/>
              </a:ext>
            </a:extLst>
          </p:cNvPr>
          <p:cNvSpPr/>
          <p:nvPr/>
        </p:nvSpPr>
        <p:spPr bwMode="auto">
          <a:xfrm>
            <a:off x="7406416" y="144540"/>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1203301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B6EB84-008E-455C-BB07-364F90FB462B}"/>
              </a:ext>
            </a:extLst>
          </p:cNvPr>
          <p:cNvSpPr>
            <a:spLocks noGrp="1"/>
          </p:cNvSpPr>
          <p:nvPr>
            <p:ph type="body" sz="quarter" idx="11"/>
          </p:nvPr>
        </p:nvSpPr>
        <p:spPr/>
        <p:txBody>
          <a:bodyPr/>
          <a:lstStyle/>
          <a:p>
            <a:endParaRPr lang="en-US"/>
          </a:p>
        </p:txBody>
      </p:sp>
      <p:sp>
        <p:nvSpPr>
          <p:cNvPr id="2" name="TextBox 1">
            <a:extLst>
              <a:ext uri="{FF2B5EF4-FFF2-40B4-BE49-F238E27FC236}">
                <a16:creationId xmlns:a16="http://schemas.microsoft.com/office/drawing/2014/main" id="{E570C75E-F4AB-4990-9392-1733AE28770F}"/>
              </a:ext>
            </a:extLst>
          </p:cNvPr>
          <p:cNvSpPr txBox="1"/>
          <p:nvPr/>
        </p:nvSpPr>
        <p:spPr>
          <a:xfrm>
            <a:off x="911476" y="1766218"/>
            <a:ext cx="7321048" cy="1200329"/>
          </a:xfrm>
          <a:prstGeom prst="rect">
            <a:avLst/>
          </a:prstGeom>
          <a:noFill/>
        </p:spPr>
        <p:txBody>
          <a:bodyPr wrap="square" rtlCol="0">
            <a:spAutoFit/>
          </a:bodyPr>
          <a:lstStyle/>
          <a:p>
            <a:pPr algn="ctr"/>
            <a:r>
              <a:rPr lang="en-US" b="1" dirty="0"/>
              <a:t>What about similar approaches to guide radiation decision making for women with breast cancer?</a:t>
            </a:r>
          </a:p>
        </p:txBody>
      </p:sp>
    </p:spTree>
    <p:extLst>
      <p:ext uri="{BB962C8B-B14F-4D97-AF65-F5344CB8AC3E}">
        <p14:creationId xmlns:p14="http://schemas.microsoft.com/office/powerpoint/2010/main" val="42784623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A12F56-8E51-480A-A07E-1EC3268A6CA7}"/>
              </a:ext>
            </a:extLst>
          </p:cNvPr>
          <p:cNvPicPr>
            <a:picLocks noChangeAspect="1"/>
          </p:cNvPicPr>
          <p:nvPr/>
        </p:nvPicPr>
        <p:blipFill>
          <a:blip r:embed="rId3"/>
          <a:stretch>
            <a:fillRect/>
          </a:stretch>
        </p:blipFill>
        <p:spPr>
          <a:xfrm>
            <a:off x="1534916" y="737964"/>
            <a:ext cx="7129109" cy="3553226"/>
          </a:xfrm>
          <a:prstGeom prst="rect">
            <a:avLst/>
          </a:prstGeom>
        </p:spPr>
      </p:pic>
      <p:sp>
        <p:nvSpPr>
          <p:cNvPr id="3" name="TextBox 2">
            <a:extLst>
              <a:ext uri="{FF2B5EF4-FFF2-40B4-BE49-F238E27FC236}">
                <a16:creationId xmlns:a16="http://schemas.microsoft.com/office/drawing/2014/main" id="{3D17EBA2-6AD3-4E50-9847-130549C69316}"/>
              </a:ext>
            </a:extLst>
          </p:cNvPr>
          <p:cNvSpPr txBox="1"/>
          <p:nvPr/>
        </p:nvSpPr>
        <p:spPr>
          <a:xfrm>
            <a:off x="6758200" y="4164517"/>
            <a:ext cx="2433568" cy="213585"/>
          </a:xfrm>
          <a:prstGeom prst="rect">
            <a:avLst/>
          </a:prstGeom>
          <a:noFill/>
        </p:spPr>
        <p:txBody>
          <a:bodyPr wrap="square" rtlCol="0">
            <a:spAutoFit/>
          </a:bodyPr>
          <a:lstStyle/>
          <a:p>
            <a:pPr algn="ctr" defTabSz="342900" eaLnBrk="0" hangingPunct="0">
              <a:defRPr/>
            </a:pPr>
            <a:r>
              <a:rPr lang="en-US" sz="788" dirty="0">
                <a:latin typeface="Arial" panose="020B0604020202020204" pitchFamily="34" charset="0"/>
                <a:ea typeface="ＭＳ Ｐゴシック" panose="020B0600070205080204" pitchFamily="34" charset="-128"/>
                <a:cs typeface="Arial" panose="020B0604020202020204" pitchFamily="34" charset="0"/>
              </a:rPr>
              <a:t>P. Franco et al., Clin and Trans Rad </a:t>
            </a:r>
            <a:r>
              <a:rPr lang="en-US" sz="788" dirty="0" err="1">
                <a:latin typeface="Arial" panose="020B0604020202020204" pitchFamily="34" charset="0"/>
                <a:ea typeface="ＭＳ Ｐゴシック" panose="020B0600070205080204" pitchFamily="34" charset="-128"/>
                <a:cs typeface="Arial" panose="020B0604020202020204" pitchFamily="34" charset="0"/>
              </a:rPr>
              <a:t>Onc</a:t>
            </a:r>
            <a:r>
              <a:rPr lang="en-US" sz="788" dirty="0">
                <a:latin typeface="Arial" panose="020B0604020202020204" pitchFamily="34" charset="0"/>
                <a:ea typeface="ＭＳ Ｐゴシック" panose="020B0600070205080204" pitchFamily="34" charset="-128"/>
                <a:cs typeface="Arial" panose="020B0604020202020204" pitchFamily="34" charset="0"/>
              </a:rPr>
              <a:t> 2020</a:t>
            </a:r>
          </a:p>
        </p:txBody>
      </p:sp>
      <p:sp>
        <p:nvSpPr>
          <p:cNvPr id="4" name="Text Placeholder 2">
            <a:extLst>
              <a:ext uri="{FF2B5EF4-FFF2-40B4-BE49-F238E27FC236}">
                <a16:creationId xmlns:a16="http://schemas.microsoft.com/office/drawing/2014/main" id="{206B0DB2-037D-449D-B44B-29E558EADBDE}"/>
              </a:ext>
            </a:extLst>
          </p:cNvPr>
          <p:cNvSpPr txBox="1">
            <a:spLocks/>
          </p:cNvSpPr>
          <p:nvPr/>
        </p:nvSpPr>
        <p:spPr>
          <a:xfrm>
            <a:off x="51180" y="210411"/>
            <a:ext cx="9038230" cy="491729"/>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defRPr/>
            </a:pPr>
            <a:r>
              <a:rPr lang="en-US" sz="1800" b="1" dirty="0">
                <a:latin typeface="Arial"/>
              </a:rPr>
              <a:t>Attempts at Radiation Omission Based on Clinical and Pathological Variables</a:t>
            </a:r>
          </a:p>
        </p:txBody>
      </p:sp>
      <p:grpSp>
        <p:nvGrpSpPr>
          <p:cNvPr id="25" name="Group 24">
            <a:extLst>
              <a:ext uri="{FF2B5EF4-FFF2-40B4-BE49-F238E27FC236}">
                <a16:creationId xmlns:a16="http://schemas.microsoft.com/office/drawing/2014/main" id="{7B0BEDF4-E73B-4FDB-8C86-1CDD537F3E32}"/>
              </a:ext>
            </a:extLst>
          </p:cNvPr>
          <p:cNvGrpSpPr/>
          <p:nvPr/>
        </p:nvGrpSpPr>
        <p:grpSpPr>
          <a:xfrm>
            <a:off x="184246" y="754858"/>
            <a:ext cx="2543600" cy="635809"/>
            <a:chOff x="245660" y="1003303"/>
            <a:chExt cx="3391467" cy="847745"/>
          </a:xfrm>
        </p:grpSpPr>
        <p:sp>
          <p:nvSpPr>
            <p:cNvPr id="5" name="TextBox 4">
              <a:extLst>
                <a:ext uri="{FF2B5EF4-FFF2-40B4-BE49-F238E27FC236}">
                  <a16:creationId xmlns:a16="http://schemas.microsoft.com/office/drawing/2014/main" id="{DD010D38-CEB4-4404-9925-9401C12A810C}"/>
                </a:ext>
              </a:extLst>
            </p:cNvPr>
            <p:cNvSpPr txBox="1"/>
            <p:nvPr/>
          </p:nvSpPr>
          <p:spPr>
            <a:xfrm>
              <a:off x="245660" y="1450939"/>
              <a:ext cx="1385247" cy="400109"/>
            </a:xfrm>
            <a:prstGeom prst="rect">
              <a:avLst/>
            </a:prstGeom>
            <a:noFill/>
          </p:spPr>
          <p:txBody>
            <a:bodyPr wrap="square" rtlCol="0">
              <a:spAutoFit/>
            </a:bodyPr>
            <a:lstStyle/>
            <a:p>
              <a:pPr algn="ctr" defTabSz="342900" eaLnBrk="0" hangingPunct="0">
                <a:defRPr/>
              </a:pPr>
              <a:r>
                <a:rPr lang="en-US" sz="1350" b="1" dirty="0">
                  <a:latin typeface="Calibri" panose="020F0502020204030204" pitchFamily="34" charset="0"/>
                  <a:ea typeface="ＭＳ Ｐゴシック" panose="020B0600070205080204" pitchFamily="34" charset="-128"/>
                  <a:cs typeface="+mn-cs"/>
                </a:rPr>
                <a:t>Age</a:t>
              </a:r>
            </a:p>
          </p:txBody>
        </p:sp>
        <p:sp>
          <p:nvSpPr>
            <p:cNvPr id="13" name="Arrow: Down 12">
              <a:extLst>
                <a:ext uri="{FF2B5EF4-FFF2-40B4-BE49-F238E27FC236}">
                  <a16:creationId xmlns:a16="http://schemas.microsoft.com/office/drawing/2014/main" id="{E0ACDB1F-F6FF-4D11-9CE6-EFFB6906EF3A}"/>
                </a:ext>
              </a:extLst>
            </p:cNvPr>
            <p:cNvSpPr/>
            <p:nvPr/>
          </p:nvSpPr>
          <p:spPr>
            <a:xfrm>
              <a:off x="3459706" y="1003303"/>
              <a:ext cx="177421" cy="27257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hangingPunct="0">
                <a:defRPr/>
              </a:pPr>
              <a:endParaRPr lang="en-US" sz="1350">
                <a:solidFill>
                  <a:schemeClr val="tx1"/>
                </a:solidFill>
                <a:latin typeface="Arial"/>
              </a:endParaRPr>
            </a:p>
          </p:txBody>
        </p:sp>
      </p:grpSp>
      <p:grpSp>
        <p:nvGrpSpPr>
          <p:cNvPr id="26" name="Group 25">
            <a:extLst>
              <a:ext uri="{FF2B5EF4-FFF2-40B4-BE49-F238E27FC236}">
                <a16:creationId xmlns:a16="http://schemas.microsoft.com/office/drawing/2014/main" id="{9610F3F1-06F7-4EAE-819B-8ACB3C15ACBC}"/>
              </a:ext>
            </a:extLst>
          </p:cNvPr>
          <p:cNvGrpSpPr/>
          <p:nvPr/>
        </p:nvGrpSpPr>
        <p:grpSpPr>
          <a:xfrm>
            <a:off x="184245" y="754858"/>
            <a:ext cx="3942497" cy="1263622"/>
            <a:chOff x="245660" y="1003303"/>
            <a:chExt cx="5256662" cy="1684828"/>
          </a:xfrm>
        </p:grpSpPr>
        <p:sp>
          <p:nvSpPr>
            <p:cNvPr id="7" name="TextBox 6">
              <a:extLst>
                <a:ext uri="{FF2B5EF4-FFF2-40B4-BE49-F238E27FC236}">
                  <a16:creationId xmlns:a16="http://schemas.microsoft.com/office/drawing/2014/main" id="{5B497A7E-D423-49C0-B7B2-30A41F8886F2}"/>
                </a:ext>
              </a:extLst>
            </p:cNvPr>
            <p:cNvSpPr txBox="1"/>
            <p:nvPr/>
          </p:nvSpPr>
          <p:spPr>
            <a:xfrm>
              <a:off x="245660" y="2288022"/>
              <a:ext cx="1385246" cy="400109"/>
            </a:xfrm>
            <a:prstGeom prst="rect">
              <a:avLst/>
            </a:prstGeom>
            <a:noFill/>
          </p:spPr>
          <p:txBody>
            <a:bodyPr wrap="square" rtlCol="0">
              <a:spAutoFit/>
            </a:bodyPr>
            <a:lstStyle/>
            <a:p>
              <a:pPr algn="ctr" defTabSz="342900" eaLnBrk="0" hangingPunct="0">
                <a:defRPr/>
              </a:pPr>
              <a:r>
                <a:rPr lang="en-US" sz="1350" b="1" dirty="0">
                  <a:latin typeface="Calibri" panose="020F0502020204030204" pitchFamily="34" charset="0"/>
                  <a:ea typeface="ＭＳ Ｐゴシック" panose="020B0600070205080204" pitchFamily="34" charset="-128"/>
                  <a:cs typeface="+mn-cs"/>
                </a:rPr>
                <a:t>HR status</a:t>
              </a:r>
            </a:p>
          </p:txBody>
        </p:sp>
        <p:sp>
          <p:nvSpPr>
            <p:cNvPr id="14" name="Arrow: Down 13">
              <a:extLst>
                <a:ext uri="{FF2B5EF4-FFF2-40B4-BE49-F238E27FC236}">
                  <a16:creationId xmlns:a16="http://schemas.microsoft.com/office/drawing/2014/main" id="{FDF20D13-BE2E-416A-AEC3-AAF06B59C4E8}"/>
                </a:ext>
              </a:extLst>
            </p:cNvPr>
            <p:cNvSpPr/>
            <p:nvPr/>
          </p:nvSpPr>
          <p:spPr>
            <a:xfrm>
              <a:off x="5324901" y="1003303"/>
              <a:ext cx="177421" cy="27257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hangingPunct="0">
                <a:defRPr/>
              </a:pPr>
              <a:endParaRPr lang="en-US" sz="1350">
                <a:solidFill>
                  <a:schemeClr val="tx1"/>
                </a:solidFill>
                <a:latin typeface="Arial"/>
              </a:endParaRPr>
            </a:p>
          </p:txBody>
        </p:sp>
      </p:grpSp>
      <p:grpSp>
        <p:nvGrpSpPr>
          <p:cNvPr id="27" name="Group 26">
            <a:extLst>
              <a:ext uri="{FF2B5EF4-FFF2-40B4-BE49-F238E27FC236}">
                <a16:creationId xmlns:a16="http://schemas.microsoft.com/office/drawing/2014/main" id="{57D22804-3696-4170-9F3A-61059B1EA66A}"/>
              </a:ext>
            </a:extLst>
          </p:cNvPr>
          <p:cNvGrpSpPr/>
          <p:nvPr/>
        </p:nvGrpSpPr>
        <p:grpSpPr>
          <a:xfrm>
            <a:off x="184245" y="754713"/>
            <a:ext cx="4254233" cy="1849653"/>
            <a:chOff x="245660" y="1003109"/>
            <a:chExt cx="5672310" cy="2466203"/>
          </a:xfrm>
        </p:grpSpPr>
        <p:sp>
          <p:nvSpPr>
            <p:cNvPr id="6" name="TextBox 5">
              <a:extLst>
                <a:ext uri="{FF2B5EF4-FFF2-40B4-BE49-F238E27FC236}">
                  <a16:creationId xmlns:a16="http://schemas.microsoft.com/office/drawing/2014/main" id="{D7A56790-A1CB-4A0D-B6E3-E319B469BEA2}"/>
                </a:ext>
              </a:extLst>
            </p:cNvPr>
            <p:cNvSpPr txBox="1"/>
            <p:nvPr/>
          </p:nvSpPr>
          <p:spPr>
            <a:xfrm>
              <a:off x="245660" y="3069203"/>
              <a:ext cx="1385247" cy="400109"/>
            </a:xfrm>
            <a:prstGeom prst="rect">
              <a:avLst/>
            </a:prstGeom>
            <a:noFill/>
          </p:spPr>
          <p:txBody>
            <a:bodyPr wrap="square" rtlCol="0">
              <a:spAutoFit/>
            </a:bodyPr>
            <a:lstStyle/>
            <a:p>
              <a:pPr algn="ctr" defTabSz="342900" eaLnBrk="0" hangingPunct="0">
                <a:defRPr/>
              </a:pPr>
              <a:r>
                <a:rPr lang="en-US" sz="1350" b="1" dirty="0">
                  <a:latin typeface="Calibri" panose="020F0502020204030204" pitchFamily="34" charset="0"/>
                  <a:ea typeface="ＭＳ Ｐゴシック" panose="020B0600070205080204" pitchFamily="34" charset="-128"/>
                  <a:cs typeface="+mn-cs"/>
                </a:rPr>
                <a:t>Size</a:t>
              </a:r>
            </a:p>
          </p:txBody>
        </p:sp>
        <p:sp>
          <p:nvSpPr>
            <p:cNvPr id="15" name="Arrow: Down 14">
              <a:extLst>
                <a:ext uri="{FF2B5EF4-FFF2-40B4-BE49-F238E27FC236}">
                  <a16:creationId xmlns:a16="http://schemas.microsoft.com/office/drawing/2014/main" id="{A21F8473-C136-4B0B-976D-73AB5746596B}"/>
                </a:ext>
              </a:extLst>
            </p:cNvPr>
            <p:cNvSpPr/>
            <p:nvPr/>
          </p:nvSpPr>
          <p:spPr>
            <a:xfrm>
              <a:off x="5740549" y="1003109"/>
              <a:ext cx="177421" cy="27257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hangingPunct="0">
                <a:defRPr/>
              </a:pPr>
              <a:endParaRPr lang="en-US" sz="1350">
                <a:solidFill>
                  <a:schemeClr val="tx1"/>
                </a:solidFill>
                <a:latin typeface="Arial"/>
              </a:endParaRPr>
            </a:p>
          </p:txBody>
        </p:sp>
      </p:grpSp>
      <p:grpSp>
        <p:nvGrpSpPr>
          <p:cNvPr id="28" name="Group 27">
            <a:extLst>
              <a:ext uri="{FF2B5EF4-FFF2-40B4-BE49-F238E27FC236}">
                <a16:creationId xmlns:a16="http://schemas.microsoft.com/office/drawing/2014/main" id="{33A54D5F-E3AE-42D9-A96A-2BE9CE0036B6}"/>
              </a:ext>
            </a:extLst>
          </p:cNvPr>
          <p:cNvGrpSpPr/>
          <p:nvPr/>
        </p:nvGrpSpPr>
        <p:grpSpPr>
          <a:xfrm>
            <a:off x="184243" y="754713"/>
            <a:ext cx="4565971" cy="2417627"/>
            <a:chOff x="245657" y="1003109"/>
            <a:chExt cx="6087961" cy="3223503"/>
          </a:xfrm>
        </p:grpSpPr>
        <p:sp>
          <p:nvSpPr>
            <p:cNvPr id="8" name="TextBox 7">
              <a:extLst>
                <a:ext uri="{FF2B5EF4-FFF2-40B4-BE49-F238E27FC236}">
                  <a16:creationId xmlns:a16="http://schemas.microsoft.com/office/drawing/2014/main" id="{BE946F00-92BD-46B6-8A89-E4AB9F049830}"/>
                </a:ext>
              </a:extLst>
            </p:cNvPr>
            <p:cNvSpPr txBox="1"/>
            <p:nvPr/>
          </p:nvSpPr>
          <p:spPr>
            <a:xfrm>
              <a:off x="245657" y="3826503"/>
              <a:ext cx="1385247" cy="400109"/>
            </a:xfrm>
            <a:prstGeom prst="rect">
              <a:avLst/>
            </a:prstGeom>
            <a:noFill/>
          </p:spPr>
          <p:txBody>
            <a:bodyPr wrap="square" rtlCol="0">
              <a:spAutoFit/>
            </a:bodyPr>
            <a:lstStyle/>
            <a:p>
              <a:pPr algn="ctr" defTabSz="342900" eaLnBrk="0" hangingPunct="0">
                <a:defRPr/>
              </a:pPr>
              <a:r>
                <a:rPr lang="en-US" sz="1350" b="1" dirty="0">
                  <a:latin typeface="Calibri" panose="020F0502020204030204" pitchFamily="34" charset="0"/>
                  <a:ea typeface="ＭＳ Ｐゴシック" panose="020B0600070205080204" pitchFamily="34" charset="-128"/>
                  <a:cs typeface="+mn-cs"/>
                </a:rPr>
                <a:t>margins</a:t>
              </a:r>
            </a:p>
          </p:txBody>
        </p:sp>
        <p:sp>
          <p:nvSpPr>
            <p:cNvPr id="16" name="Arrow: Down 15">
              <a:extLst>
                <a:ext uri="{FF2B5EF4-FFF2-40B4-BE49-F238E27FC236}">
                  <a16:creationId xmlns:a16="http://schemas.microsoft.com/office/drawing/2014/main" id="{34D9B06E-BC58-4990-9B99-25E4C771A206}"/>
                </a:ext>
              </a:extLst>
            </p:cNvPr>
            <p:cNvSpPr/>
            <p:nvPr/>
          </p:nvSpPr>
          <p:spPr>
            <a:xfrm>
              <a:off x="6156197" y="1003109"/>
              <a:ext cx="177421" cy="27257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hangingPunct="0">
                <a:defRPr/>
              </a:pPr>
              <a:endParaRPr lang="en-US" sz="1350">
                <a:solidFill>
                  <a:schemeClr val="tx1"/>
                </a:solidFill>
                <a:latin typeface="Arial"/>
              </a:endParaRPr>
            </a:p>
          </p:txBody>
        </p:sp>
      </p:grpSp>
      <p:grpSp>
        <p:nvGrpSpPr>
          <p:cNvPr id="29" name="Group 28">
            <a:extLst>
              <a:ext uri="{FF2B5EF4-FFF2-40B4-BE49-F238E27FC236}">
                <a16:creationId xmlns:a16="http://schemas.microsoft.com/office/drawing/2014/main" id="{512B95E1-3F9D-438F-ABA4-C4B3F1A6B2C0}"/>
              </a:ext>
            </a:extLst>
          </p:cNvPr>
          <p:cNvGrpSpPr/>
          <p:nvPr/>
        </p:nvGrpSpPr>
        <p:grpSpPr>
          <a:xfrm>
            <a:off x="184246" y="754567"/>
            <a:ext cx="5048291" cy="3035547"/>
            <a:chOff x="245660" y="1002915"/>
            <a:chExt cx="6731055" cy="4047396"/>
          </a:xfrm>
        </p:grpSpPr>
        <p:sp>
          <p:nvSpPr>
            <p:cNvPr id="9" name="TextBox 8">
              <a:extLst>
                <a:ext uri="{FF2B5EF4-FFF2-40B4-BE49-F238E27FC236}">
                  <a16:creationId xmlns:a16="http://schemas.microsoft.com/office/drawing/2014/main" id="{FAF9AD37-89B1-40B5-B492-5FD8BAF3273D}"/>
                </a:ext>
              </a:extLst>
            </p:cNvPr>
            <p:cNvSpPr txBox="1"/>
            <p:nvPr/>
          </p:nvSpPr>
          <p:spPr>
            <a:xfrm>
              <a:off x="245660" y="4650202"/>
              <a:ext cx="1385247" cy="400109"/>
            </a:xfrm>
            <a:prstGeom prst="rect">
              <a:avLst/>
            </a:prstGeom>
            <a:noFill/>
          </p:spPr>
          <p:txBody>
            <a:bodyPr wrap="square" rtlCol="0">
              <a:spAutoFit/>
            </a:bodyPr>
            <a:lstStyle/>
            <a:p>
              <a:pPr algn="ctr" defTabSz="342900" eaLnBrk="0" hangingPunct="0">
                <a:defRPr/>
              </a:pPr>
              <a:r>
                <a:rPr lang="en-US" sz="1350" b="1" dirty="0">
                  <a:latin typeface="Calibri" panose="020F0502020204030204" pitchFamily="34" charset="0"/>
                  <a:ea typeface="ＭＳ Ｐゴシック" panose="020B0600070205080204" pitchFamily="34" charset="-128"/>
                  <a:cs typeface="+mn-cs"/>
                </a:rPr>
                <a:t>grade</a:t>
              </a:r>
            </a:p>
          </p:txBody>
        </p:sp>
        <p:sp>
          <p:nvSpPr>
            <p:cNvPr id="17" name="Arrow: Down 16">
              <a:extLst>
                <a:ext uri="{FF2B5EF4-FFF2-40B4-BE49-F238E27FC236}">
                  <a16:creationId xmlns:a16="http://schemas.microsoft.com/office/drawing/2014/main" id="{AD91F5DD-24E5-45CB-9DBE-D5A79DD57371}"/>
                </a:ext>
              </a:extLst>
            </p:cNvPr>
            <p:cNvSpPr/>
            <p:nvPr/>
          </p:nvSpPr>
          <p:spPr>
            <a:xfrm>
              <a:off x="6799294" y="1002915"/>
              <a:ext cx="177421" cy="27257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hangingPunct="0">
                <a:defRPr/>
              </a:pPr>
              <a:endParaRPr lang="en-US" sz="1350">
                <a:solidFill>
                  <a:schemeClr val="tx1"/>
                </a:solidFill>
                <a:latin typeface="Arial"/>
              </a:endParaRPr>
            </a:p>
          </p:txBody>
        </p:sp>
      </p:grpSp>
      <p:sp>
        <p:nvSpPr>
          <p:cNvPr id="18" name="TextBox 17">
            <a:extLst>
              <a:ext uri="{FF2B5EF4-FFF2-40B4-BE49-F238E27FC236}">
                <a16:creationId xmlns:a16="http://schemas.microsoft.com/office/drawing/2014/main" id="{EEB74444-7746-4B9F-B4DE-64A96693F2C6}"/>
              </a:ext>
            </a:extLst>
          </p:cNvPr>
          <p:cNvSpPr txBox="1"/>
          <p:nvPr/>
        </p:nvSpPr>
        <p:spPr>
          <a:xfrm>
            <a:off x="8234120" y="1723517"/>
            <a:ext cx="573804" cy="219291"/>
          </a:xfrm>
          <a:prstGeom prst="rect">
            <a:avLst/>
          </a:prstGeom>
          <a:noFill/>
        </p:spPr>
        <p:txBody>
          <a:bodyPr wrap="square" rtlCol="0">
            <a:spAutoFit/>
          </a:bodyPr>
          <a:lstStyle/>
          <a:p>
            <a:pPr defTabSz="342900" eaLnBrk="0" hangingPunct="0">
              <a:defRPr/>
            </a:pPr>
            <a:r>
              <a:rPr lang="en-US" sz="825" dirty="0">
                <a:latin typeface="Arial"/>
                <a:ea typeface="ＭＳ Ｐゴシック" panose="020B0600070205080204" pitchFamily="34" charset="-128"/>
                <a:cs typeface="+mn-cs"/>
              </a:rPr>
              <a:t>5 years</a:t>
            </a:r>
          </a:p>
        </p:txBody>
      </p:sp>
      <p:sp>
        <p:nvSpPr>
          <p:cNvPr id="19" name="TextBox 18">
            <a:extLst>
              <a:ext uri="{FF2B5EF4-FFF2-40B4-BE49-F238E27FC236}">
                <a16:creationId xmlns:a16="http://schemas.microsoft.com/office/drawing/2014/main" id="{CBA63C8D-70B8-46E5-BA18-C0F988EDA627}"/>
              </a:ext>
            </a:extLst>
          </p:cNvPr>
          <p:cNvSpPr txBox="1"/>
          <p:nvPr/>
        </p:nvSpPr>
        <p:spPr>
          <a:xfrm>
            <a:off x="8234120" y="1431765"/>
            <a:ext cx="573804" cy="219291"/>
          </a:xfrm>
          <a:prstGeom prst="rect">
            <a:avLst/>
          </a:prstGeom>
          <a:noFill/>
        </p:spPr>
        <p:txBody>
          <a:bodyPr wrap="square" rtlCol="0">
            <a:spAutoFit/>
          </a:bodyPr>
          <a:lstStyle/>
          <a:p>
            <a:pPr defTabSz="342900" eaLnBrk="0" hangingPunct="0">
              <a:defRPr/>
            </a:pPr>
            <a:r>
              <a:rPr lang="en-US" sz="825" dirty="0">
                <a:latin typeface="Arial"/>
                <a:ea typeface="ＭＳ Ｐゴシック" panose="020B0600070205080204" pitchFamily="34" charset="-128"/>
                <a:cs typeface="+mn-cs"/>
              </a:rPr>
              <a:t>8 years</a:t>
            </a:r>
          </a:p>
        </p:txBody>
      </p:sp>
      <p:sp>
        <p:nvSpPr>
          <p:cNvPr id="20" name="TextBox 19">
            <a:extLst>
              <a:ext uri="{FF2B5EF4-FFF2-40B4-BE49-F238E27FC236}">
                <a16:creationId xmlns:a16="http://schemas.microsoft.com/office/drawing/2014/main" id="{B53E333E-EC24-4E82-9DC2-F6ED6C9A5586}"/>
              </a:ext>
            </a:extLst>
          </p:cNvPr>
          <p:cNvSpPr txBox="1"/>
          <p:nvPr/>
        </p:nvSpPr>
        <p:spPr>
          <a:xfrm>
            <a:off x="8234120" y="1130982"/>
            <a:ext cx="573804" cy="346249"/>
          </a:xfrm>
          <a:prstGeom prst="rect">
            <a:avLst/>
          </a:prstGeom>
          <a:noFill/>
        </p:spPr>
        <p:txBody>
          <a:bodyPr wrap="square" rtlCol="0">
            <a:spAutoFit/>
          </a:bodyPr>
          <a:lstStyle/>
          <a:p>
            <a:pPr defTabSz="342900" eaLnBrk="0" hangingPunct="0">
              <a:defRPr/>
            </a:pPr>
            <a:r>
              <a:rPr lang="en-US" sz="825" dirty="0">
                <a:latin typeface="Arial"/>
                <a:ea typeface="ＭＳ Ｐゴシック" panose="020B0600070205080204" pitchFamily="34" charset="-128"/>
                <a:cs typeface="+mn-cs"/>
              </a:rPr>
              <a:t>12 years</a:t>
            </a:r>
          </a:p>
        </p:txBody>
      </p:sp>
      <p:sp>
        <p:nvSpPr>
          <p:cNvPr id="21" name="TextBox 20">
            <a:extLst>
              <a:ext uri="{FF2B5EF4-FFF2-40B4-BE49-F238E27FC236}">
                <a16:creationId xmlns:a16="http://schemas.microsoft.com/office/drawing/2014/main" id="{B2ECC171-0A1D-48EF-91D4-F4EA5A894FBC}"/>
              </a:ext>
            </a:extLst>
          </p:cNvPr>
          <p:cNvSpPr txBox="1"/>
          <p:nvPr/>
        </p:nvSpPr>
        <p:spPr>
          <a:xfrm>
            <a:off x="8234120" y="2023621"/>
            <a:ext cx="573804" cy="346249"/>
          </a:xfrm>
          <a:prstGeom prst="rect">
            <a:avLst/>
          </a:prstGeom>
          <a:noFill/>
        </p:spPr>
        <p:txBody>
          <a:bodyPr wrap="square" rtlCol="0">
            <a:spAutoFit/>
          </a:bodyPr>
          <a:lstStyle/>
          <a:p>
            <a:pPr defTabSz="342900" eaLnBrk="0" hangingPunct="0">
              <a:defRPr/>
            </a:pPr>
            <a:r>
              <a:rPr lang="en-US" sz="825" dirty="0">
                <a:latin typeface="Arial"/>
                <a:ea typeface="ＭＳ Ｐゴシック" panose="020B0600070205080204" pitchFamily="34" charset="-128"/>
                <a:cs typeface="+mn-cs"/>
              </a:rPr>
              <a:t>10 years</a:t>
            </a:r>
          </a:p>
        </p:txBody>
      </p:sp>
      <p:sp>
        <p:nvSpPr>
          <p:cNvPr id="22" name="TextBox 21">
            <a:extLst>
              <a:ext uri="{FF2B5EF4-FFF2-40B4-BE49-F238E27FC236}">
                <a16:creationId xmlns:a16="http://schemas.microsoft.com/office/drawing/2014/main" id="{51BE6BFC-7AF0-41F1-8825-1CCC395C8C4D}"/>
              </a:ext>
            </a:extLst>
          </p:cNvPr>
          <p:cNvSpPr txBox="1"/>
          <p:nvPr/>
        </p:nvSpPr>
        <p:spPr>
          <a:xfrm>
            <a:off x="8234120" y="2503271"/>
            <a:ext cx="573804" cy="346249"/>
          </a:xfrm>
          <a:prstGeom prst="rect">
            <a:avLst/>
          </a:prstGeom>
          <a:noFill/>
        </p:spPr>
        <p:txBody>
          <a:bodyPr wrap="square" rtlCol="0">
            <a:spAutoFit/>
          </a:bodyPr>
          <a:lstStyle/>
          <a:p>
            <a:pPr defTabSz="342900" eaLnBrk="0" hangingPunct="0">
              <a:defRPr/>
            </a:pPr>
            <a:r>
              <a:rPr lang="en-US" sz="825" dirty="0">
                <a:latin typeface="Arial"/>
                <a:ea typeface="ＭＳ Ｐゴシック" panose="020B0600070205080204" pitchFamily="34" charset="-128"/>
                <a:cs typeface="+mn-cs"/>
              </a:rPr>
              <a:t>&lt;5 years</a:t>
            </a:r>
          </a:p>
        </p:txBody>
      </p:sp>
      <p:sp>
        <p:nvSpPr>
          <p:cNvPr id="23" name="TextBox 22">
            <a:extLst>
              <a:ext uri="{FF2B5EF4-FFF2-40B4-BE49-F238E27FC236}">
                <a16:creationId xmlns:a16="http://schemas.microsoft.com/office/drawing/2014/main" id="{2D1162F8-5D3A-405A-BAEA-34E4E81DD921}"/>
              </a:ext>
            </a:extLst>
          </p:cNvPr>
          <p:cNvSpPr txBox="1"/>
          <p:nvPr/>
        </p:nvSpPr>
        <p:spPr>
          <a:xfrm>
            <a:off x="8254592" y="2786713"/>
            <a:ext cx="573804" cy="219291"/>
          </a:xfrm>
          <a:prstGeom prst="rect">
            <a:avLst/>
          </a:prstGeom>
          <a:noFill/>
        </p:spPr>
        <p:txBody>
          <a:bodyPr wrap="square" rtlCol="0">
            <a:spAutoFit/>
          </a:bodyPr>
          <a:lstStyle/>
          <a:p>
            <a:pPr defTabSz="342900" eaLnBrk="0" hangingPunct="0">
              <a:defRPr/>
            </a:pPr>
            <a:r>
              <a:rPr lang="en-US" sz="825" dirty="0">
                <a:latin typeface="Arial"/>
                <a:ea typeface="ＭＳ Ｐゴシック" panose="020B0600070205080204" pitchFamily="34" charset="-128"/>
                <a:cs typeface="+mn-cs"/>
              </a:rPr>
              <a:t>5 years</a:t>
            </a:r>
          </a:p>
        </p:txBody>
      </p:sp>
      <p:sp>
        <p:nvSpPr>
          <p:cNvPr id="24" name="TextBox 23">
            <a:extLst>
              <a:ext uri="{FF2B5EF4-FFF2-40B4-BE49-F238E27FC236}">
                <a16:creationId xmlns:a16="http://schemas.microsoft.com/office/drawing/2014/main" id="{FB32250F-B522-4CEC-8070-4430D395F0AE}"/>
              </a:ext>
            </a:extLst>
          </p:cNvPr>
          <p:cNvSpPr txBox="1"/>
          <p:nvPr/>
        </p:nvSpPr>
        <p:spPr>
          <a:xfrm>
            <a:off x="8254592" y="3266363"/>
            <a:ext cx="573804" cy="219291"/>
          </a:xfrm>
          <a:prstGeom prst="rect">
            <a:avLst/>
          </a:prstGeom>
          <a:noFill/>
        </p:spPr>
        <p:txBody>
          <a:bodyPr wrap="square" rtlCol="0">
            <a:spAutoFit/>
          </a:bodyPr>
          <a:lstStyle/>
          <a:p>
            <a:pPr defTabSz="342900" eaLnBrk="0" hangingPunct="0">
              <a:defRPr/>
            </a:pPr>
            <a:r>
              <a:rPr lang="en-US" sz="825" dirty="0">
                <a:latin typeface="Arial"/>
                <a:ea typeface="ＭＳ Ｐゴシック" panose="020B0600070205080204" pitchFamily="34" charset="-128"/>
                <a:cs typeface="+mn-cs"/>
              </a:rPr>
              <a:t>9 years</a:t>
            </a:r>
          </a:p>
        </p:txBody>
      </p:sp>
      <p:sp>
        <p:nvSpPr>
          <p:cNvPr id="30" name="Rectangle: Rounded Corners 29">
            <a:extLst>
              <a:ext uri="{FF2B5EF4-FFF2-40B4-BE49-F238E27FC236}">
                <a16:creationId xmlns:a16="http://schemas.microsoft.com/office/drawing/2014/main" id="{7543F3DD-CC51-43D3-9C83-EE8EA2EAF687}"/>
              </a:ext>
            </a:extLst>
          </p:cNvPr>
          <p:cNvSpPr/>
          <p:nvPr/>
        </p:nvSpPr>
        <p:spPr>
          <a:xfrm>
            <a:off x="6330855" y="1130981"/>
            <a:ext cx="992875" cy="2464173"/>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hangingPunct="0">
              <a:defRPr/>
            </a:pPr>
            <a:endParaRPr lang="en-US" sz="1350">
              <a:solidFill>
                <a:schemeClr val="tx1"/>
              </a:solidFill>
              <a:latin typeface="Arial"/>
            </a:endParaRPr>
          </a:p>
        </p:txBody>
      </p:sp>
      <p:sp>
        <p:nvSpPr>
          <p:cNvPr id="10" name="TextBox 9">
            <a:extLst>
              <a:ext uri="{FF2B5EF4-FFF2-40B4-BE49-F238E27FC236}">
                <a16:creationId xmlns:a16="http://schemas.microsoft.com/office/drawing/2014/main" id="{91F8FF7F-13F0-3A97-3585-A813A8917AC8}"/>
              </a:ext>
            </a:extLst>
          </p:cNvPr>
          <p:cNvSpPr txBox="1"/>
          <p:nvPr/>
        </p:nvSpPr>
        <p:spPr>
          <a:xfrm>
            <a:off x="6179290" y="666314"/>
            <a:ext cx="1435894" cy="369332"/>
          </a:xfrm>
          <a:prstGeom prst="rect">
            <a:avLst/>
          </a:prstGeom>
          <a:noFill/>
        </p:spPr>
        <p:txBody>
          <a:bodyPr wrap="square" rtlCol="0">
            <a:spAutoFit/>
          </a:bodyPr>
          <a:lstStyle/>
          <a:p>
            <a:pPr algn="ctr"/>
            <a:r>
              <a:rPr lang="en-US" sz="900" b="1" dirty="0">
                <a:solidFill>
                  <a:srgbClr val="FF0000"/>
                </a:solidFill>
              </a:rPr>
              <a:t>Still a 70-90% relative risk reduction with RT</a:t>
            </a:r>
          </a:p>
        </p:txBody>
      </p:sp>
    </p:spTree>
    <p:extLst>
      <p:ext uri="{BB962C8B-B14F-4D97-AF65-F5344CB8AC3E}">
        <p14:creationId xmlns:p14="http://schemas.microsoft.com/office/powerpoint/2010/main" val="36360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0618" y="1471874"/>
            <a:ext cx="7128765" cy="1569660"/>
          </a:xfrm>
          <a:prstGeom prst="rect">
            <a:avLst/>
          </a:prstGeom>
          <a:noFill/>
        </p:spPr>
        <p:txBody>
          <a:bodyPr wrap="square" rtlCol="0">
            <a:spAutoFit/>
          </a:bodyPr>
          <a:lstStyle/>
          <a:p>
            <a:pPr algn="ctr" defTabSz="257175" eaLnBrk="0" hangingPunct="0">
              <a:defRPr/>
            </a:pPr>
            <a:r>
              <a:rPr lang="en-US" sz="2700" b="1" dirty="0">
                <a:solidFill>
                  <a:srgbClr val="FF0000"/>
                </a:solidFill>
                <a:latin typeface="Calibri" panose="020F0502020204030204" pitchFamily="34" charset="0"/>
                <a:ea typeface="ＭＳ Ｐゴシック" panose="020B0600070205080204" pitchFamily="34" charset="-128"/>
                <a:cs typeface="+mn-cs"/>
              </a:rPr>
              <a:t>PART 1</a:t>
            </a:r>
          </a:p>
          <a:p>
            <a:pPr algn="ctr" defTabSz="257175" eaLnBrk="0" hangingPunct="0">
              <a:defRPr/>
            </a:pPr>
            <a:endParaRPr lang="en-US" sz="2700" b="1" dirty="0">
              <a:solidFill>
                <a:srgbClr val="FF0000"/>
              </a:solidFill>
              <a:latin typeface="Calibri" panose="020F0502020204030204" pitchFamily="34" charset="0"/>
              <a:ea typeface="ＭＳ Ｐゴシック" panose="020B0600070205080204" pitchFamily="34" charset="-128"/>
              <a:cs typeface="+mn-cs"/>
            </a:endParaRPr>
          </a:p>
          <a:p>
            <a:pPr algn="ctr" defTabSz="257175" eaLnBrk="0" hangingPunct="0">
              <a:defRPr/>
            </a:pPr>
            <a:r>
              <a:rPr lang="en-US" sz="2100" dirty="0">
                <a:solidFill>
                  <a:prstClr val="black"/>
                </a:solidFill>
                <a:latin typeface="Calibri" panose="020F0502020204030204" pitchFamily="34" charset="0"/>
                <a:ea typeface="ＭＳ Ｐゴシック" panose="020B0600070205080204" pitchFamily="34" charset="-128"/>
                <a:cs typeface="+mn-cs"/>
              </a:rPr>
              <a:t>Can we use gene expression signatures </a:t>
            </a:r>
            <a:r>
              <a:rPr lang="en-US" sz="2100" dirty="0">
                <a:solidFill>
                  <a:prstClr val="black"/>
                </a:solidFill>
                <a:latin typeface="Calibri" panose="020F0502020204030204" pitchFamily="34" charset="0"/>
                <a:ea typeface="ＭＳ Ｐゴシック" panose="020B0600070205080204" pitchFamily="34" charset="-128"/>
              </a:rPr>
              <a:t>to identify women with invasive breast cancer who do not benefit from radiation?</a:t>
            </a:r>
            <a:endParaRPr lang="en-US" sz="2100" dirty="0">
              <a:solidFill>
                <a:prstClr val="black"/>
              </a:solidFill>
              <a:latin typeface="Calibri" panose="020F0502020204030204" pitchFamily="34" charset="0"/>
              <a:ea typeface="ＭＳ Ｐゴシック" panose="020B0600070205080204" pitchFamily="34" charset="-128"/>
              <a:cs typeface="+mn-cs"/>
            </a:endParaRPr>
          </a:p>
        </p:txBody>
      </p:sp>
      <p:sp>
        <p:nvSpPr>
          <p:cNvPr id="4" name="Text Placeholder 3">
            <a:extLst>
              <a:ext uri="{FF2B5EF4-FFF2-40B4-BE49-F238E27FC236}">
                <a16:creationId xmlns:a16="http://schemas.microsoft.com/office/drawing/2014/main" id="{869B27B0-DF6A-07C7-E622-CEA26DE9EB6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4748828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5706" y="135864"/>
            <a:ext cx="8975966" cy="491729"/>
          </a:xfrm>
        </p:spPr>
        <p:txBody>
          <a:bodyPr/>
          <a:lstStyle/>
          <a:p>
            <a:r>
              <a:rPr lang="en-US" sz="2700" b="1" dirty="0"/>
              <a:t>What about signatures to predict radiation response?</a:t>
            </a:r>
          </a:p>
        </p:txBody>
      </p:sp>
      <p:sp>
        <p:nvSpPr>
          <p:cNvPr id="2" name="TextBox 1"/>
          <p:cNvSpPr txBox="1"/>
          <p:nvPr/>
        </p:nvSpPr>
        <p:spPr>
          <a:xfrm>
            <a:off x="202761" y="1031191"/>
            <a:ext cx="8583930" cy="1200329"/>
          </a:xfrm>
          <a:prstGeom prst="rect">
            <a:avLst/>
          </a:prstGeom>
          <a:noFill/>
        </p:spPr>
        <p:txBody>
          <a:bodyPr wrap="square" rtlCol="0">
            <a:spAutoFit/>
          </a:bodyPr>
          <a:lstStyle/>
          <a:p>
            <a:pPr defTabSz="342900" eaLnBrk="0" hangingPunct="0">
              <a:defRPr/>
            </a:pPr>
            <a:r>
              <a:rPr lang="en-US"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Several signatures are under development including ARTIC and POLAR and are nearing clinical application and are in clinical trials now, though none are yet clinically available</a:t>
            </a:r>
          </a:p>
        </p:txBody>
      </p:sp>
      <p:sp>
        <p:nvSpPr>
          <p:cNvPr id="4" name="TextBox 3">
            <a:extLst>
              <a:ext uri="{FF2B5EF4-FFF2-40B4-BE49-F238E27FC236}">
                <a16:creationId xmlns:a16="http://schemas.microsoft.com/office/drawing/2014/main" id="{6B3173A2-03BB-4C40-A604-51E295DA0691}"/>
              </a:ext>
            </a:extLst>
          </p:cNvPr>
          <p:cNvSpPr txBox="1"/>
          <p:nvPr/>
        </p:nvSpPr>
        <p:spPr>
          <a:xfrm>
            <a:off x="202761" y="2398565"/>
            <a:ext cx="8583930" cy="1569660"/>
          </a:xfrm>
          <a:prstGeom prst="rect">
            <a:avLst/>
          </a:prstGeom>
          <a:noFill/>
        </p:spPr>
        <p:txBody>
          <a:bodyPr wrap="square" rtlCol="0">
            <a:spAutoFit/>
          </a:bodyPr>
          <a:lstStyle/>
          <a:p>
            <a:pPr defTabSz="342900" eaLnBrk="0" hangingPunct="0">
              <a:defRPr/>
            </a:pPr>
            <a:endParaRPr lang="en-US"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a:p>
            <a:pPr defTabSz="342900" eaLnBrk="0" hangingPunct="0">
              <a:defRPr/>
            </a:pPr>
            <a:r>
              <a:rPr lang="en-US"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What about the previously derived signatures for chemotherapy benefit, like the Oncotype DX Breast Recurrence Score</a:t>
            </a:r>
            <a:r>
              <a:rPr lang="en-US" baseline="300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a:t>
            </a:r>
            <a:r>
              <a:rPr lang="en-US"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or </a:t>
            </a:r>
            <a:r>
              <a:rPr lang="en-US" dirty="0" err="1">
                <a:solidFill>
                  <a:prstClr val="black"/>
                </a:solidFill>
                <a:latin typeface="Arial" panose="020B0604020202020204" pitchFamily="34" charset="0"/>
                <a:ea typeface="ＭＳ Ｐゴシック" panose="020B0600070205080204" pitchFamily="34" charset="-128"/>
                <a:cs typeface="Arial" panose="020B0604020202020204" pitchFamily="34" charset="0"/>
              </a:rPr>
              <a:t>Mammaprint</a:t>
            </a:r>
            <a:r>
              <a:rPr lang="en-US" baseline="300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a:t>
            </a:r>
            <a:r>
              <a:rPr lang="en-US"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test? </a:t>
            </a:r>
          </a:p>
        </p:txBody>
      </p:sp>
    </p:spTree>
    <p:extLst>
      <p:ext uri="{BB962C8B-B14F-4D97-AF65-F5344CB8AC3E}">
        <p14:creationId xmlns:p14="http://schemas.microsoft.com/office/powerpoint/2010/main" val="37318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1"/>
          </p:nvPr>
        </p:nvSpPr>
        <p:spPr>
          <a:xfrm>
            <a:off x="1" y="209874"/>
            <a:ext cx="9096521" cy="491729"/>
          </a:xfrm>
        </p:spPr>
        <p:txBody>
          <a:bodyPr/>
          <a:lstStyle/>
          <a:p>
            <a:pPr algn="ctr"/>
            <a:r>
              <a:rPr lang="en-US" sz="2250" b="1" dirty="0"/>
              <a:t>Locoregional Recurrence using Oncotype DX</a:t>
            </a:r>
            <a:r>
              <a:rPr lang="en-US" sz="2250" b="1" baseline="30000" dirty="0"/>
              <a:t>®</a:t>
            </a:r>
            <a:r>
              <a:rPr lang="en-US" sz="2250" b="1" dirty="0"/>
              <a:t> Test in N- patients</a:t>
            </a:r>
          </a:p>
        </p:txBody>
      </p:sp>
      <p:sp>
        <p:nvSpPr>
          <p:cNvPr id="5" name="Text Box 2"/>
          <p:cNvSpPr txBox="1">
            <a:spLocks noChangeArrowheads="1"/>
          </p:cNvSpPr>
          <p:nvPr/>
        </p:nvSpPr>
        <p:spPr bwMode="auto">
          <a:xfrm>
            <a:off x="6629552" y="4164999"/>
            <a:ext cx="2700201" cy="1819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7500" tIns="33750" rIns="67500" bIns="3375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pPr defTabSz="342900" eaLnBrk="0" hangingPunct="0">
              <a:tabLst>
                <a:tab pos="542925" algn="l"/>
                <a:tab pos="1085850" algn="l"/>
                <a:tab pos="1628775" algn="l"/>
                <a:tab pos="2171700" algn="l"/>
                <a:tab pos="2714625" algn="l"/>
                <a:tab pos="3257550" algn="l"/>
                <a:tab pos="3800475" algn="l"/>
                <a:tab pos="4343400" algn="l"/>
                <a:tab pos="4886325" algn="l"/>
                <a:tab pos="5429250" algn="l"/>
                <a:tab pos="5972175" algn="l"/>
              </a:tabLst>
              <a:defRPr/>
            </a:pPr>
            <a:r>
              <a:rPr lang="en-US" altLang="en-US" sz="788" dirty="0">
                <a:cs typeface="+mn-cs"/>
              </a:rPr>
              <a:t>EP </a:t>
            </a:r>
            <a:r>
              <a:rPr lang="en-US" altLang="en-US" sz="788" dirty="0" err="1">
                <a:cs typeface="+mn-cs"/>
              </a:rPr>
              <a:t>Mamounas</a:t>
            </a:r>
            <a:r>
              <a:rPr lang="en-US" altLang="en-US" sz="788" dirty="0">
                <a:cs typeface="+mn-cs"/>
              </a:rPr>
              <a:t> et al., </a:t>
            </a:r>
            <a:r>
              <a:rPr lang="en-US" altLang="en-US" sz="788" i="1" dirty="0">
                <a:cs typeface="+mn-cs"/>
              </a:rPr>
              <a:t>JCO</a:t>
            </a:r>
            <a:r>
              <a:rPr lang="en-US" altLang="en-US" sz="788" dirty="0">
                <a:cs typeface="+mn-cs"/>
              </a:rPr>
              <a:t> </a:t>
            </a:r>
            <a:r>
              <a:rPr lang="en-US" altLang="en-US" sz="788" b="1" dirty="0">
                <a:cs typeface="+mn-cs"/>
              </a:rPr>
              <a:t> </a:t>
            </a:r>
            <a:r>
              <a:rPr lang="en-US" altLang="en-US" sz="788" dirty="0">
                <a:cs typeface="+mn-cs"/>
              </a:rPr>
              <a:t>2010, 28, 1677-1683.</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86" t="3270" r="2774" b="67126"/>
          <a:stretch/>
        </p:blipFill>
        <p:spPr bwMode="auto">
          <a:xfrm>
            <a:off x="76904" y="1090680"/>
            <a:ext cx="2685072" cy="19500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47" t="36386" r="4351" b="33907"/>
          <a:stretch/>
        </p:blipFill>
        <p:spPr bwMode="auto">
          <a:xfrm>
            <a:off x="3000353" y="999143"/>
            <a:ext cx="2840480" cy="20475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28" t="68869" r="4018" b="1416"/>
          <a:stretch/>
        </p:blipFill>
        <p:spPr bwMode="auto">
          <a:xfrm>
            <a:off x="6131401" y="1065660"/>
            <a:ext cx="2888810" cy="190457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TextBox 8"/>
          <p:cNvSpPr txBox="1"/>
          <p:nvPr/>
        </p:nvSpPr>
        <p:spPr>
          <a:xfrm>
            <a:off x="766625" y="3136542"/>
            <a:ext cx="1887584" cy="507831"/>
          </a:xfrm>
          <a:prstGeom prst="rect">
            <a:avLst/>
          </a:prstGeom>
          <a:noFill/>
        </p:spPr>
        <p:txBody>
          <a:bodyPr wrap="square" rtlCol="0">
            <a:spAutoFit/>
          </a:bodyPr>
          <a:lstStyle/>
          <a:p>
            <a:pPr defTabSz="342900" eaLnBrk="0" hangingPunct="0">
              <a:defRPr/>
            </a:pPr>
            <a:r>
              <a:rPr lang="en-US" sz="1350" b="1" dirty="0">
                <a:solidFill>
                  <a:prstClr val="black"/>
                </a:solidFill>
                <a:latin typeface="Calibri" panose="020F0502020204030204" pitchFamily="34" charset="0"/>
                <a:ea typeface="ＭＳ Ｐゴシック" panose="020B0600070205080204" pitchFamily="34" charset="-128"/>
                <a:cs typeface="+mn-cs"/>
              </a:rPr>
              <a:t>B14 and B20 pts tam pts</a:t>
            </a:r>
          </a:p>
        </p:txBody>
      </p:sp>
      <p:sp>
        <p:nvSpPr>
          <p:cNvPr id="10" name="TextBox 9"/>
          <p:cNvSpPr txBox="1"/>
          <p:nvPr/>
        </p:nvSpPr>
        <p:spPr>
          <a:xfrm>
            <a:off x="4060855" y="3136542"/>
            <a:ext cx="1531621" cy="300082"/>
          </a:xfrm>
          <a:prstGeom prst="rect">
            <a:avLst/>
          </a:prstGeom>
          <a:noFill/>
        </p:spPr>
        <p:txBody>
          <a:bodyPr wrap="square" rtlCol="0">
            <a:spAutoFit/>
          </a:bodyPr>
          <a:lstStyle/>
          <a:p>
            <a:pPr defTabSz="342900" eaLnBrk="0" hangingPunct="0">
              <a:defRPr/>
            </a:pPr>
            <a:r>
              <a:rPr lang="en-US" sz="1350" b="1" dirty="0">
                <a:solidFill>
                  <a:prstClr val="black"/>
                </a:solidFill>
                <a:latin typeface="Calibri" panose="020F0502020204030204" pitchFamily="34" charset="0"/>
                <a:ea typeface="ＭＳ Ｐゴシック" panose="020B0600070205080204" pitchFamily="34" charset="-128"/>
                <a:cs typeface="+mn-cs"/>
              </a:rPr>
              <a:t>B14 placebo pts</a:t>
            </a:r>
          </a:p>
        </p:txBody>
      </p:sp>
      <p:sp>
        <p:nvSpPr>
          <p:cNvPr id="11" name="TextBox 10"/>
          <p:cNvSpPr txBox="1"/>
          <p:nvPr/>
        </p:nvSpPr>
        <p:spPr>
          <a:xfrm>
            <a:off x="7124853" y="3136542"/>
            <a:ext cx="1640842" cy="300082"/>
          </a:xfrm>
          <a:prstGeom prst="rect">
            <a:avLst/>
          </a:prstGeom>
          <a:noFill/>
        </p:spPr>
        <p:txBody>
          <a:bodyPr wrap="square" rtlCol="0">
            <a:spAutoFit/>
          </a:bodyPr>
          <a:lstStyle/>
          <a:p>
            <a:pPr defTabSz="342900" eaLnBrk="0" hangingPunct="0">
              <a:defRPr/>
            </a:pPr>
            <a:r>
              <a:rPr lang="en-US" sz="1350" b="1" dirty="0">
                <a:solidFill>
                  <a:prstClr val="black"/>
                </a:solidFill>
                <a:latin typeface="Calibri" panose="020F0502020204030204" pitchFamily="34" charset="0"/>
                <a:ea typeface="ＭＳ Ｐゴシック" panose="020B0600070205080204" pitchFamily="34" charset="-128"/>
                <a:cs typeface="+mn-cs"/>
              </a:rPr>
              <a:t>B20 </a:t>
            </a:r>
            <a:r>
              <a:rPr lang="en-US" sz="1350" b="1" dirty="0" err="1">
                <a:solidFill>
                  <a:prstClr val="black"/>
                </a:solidFill>
                <a:latin typeface="Calibri" panose="020F0502020204030204" pitchFamily="34" charset="0"/>
                <a:ea typeface="ＭＳ Ｐゴシック" panose="020B0600070205080204" pitchFamily="34" charset="-128"/>
                <a:cs typeface="+mn-cs"/>
              </a:rPr>
              <a:t>chemo+tam</a:t>
            </a:r>
            <a:r>
              <a:rPr lang="en-US" sz="1350" b="1" dirty="0">
                <a:solidFill>
                  <a:prstClr val="black"/>
                </a:solidFill>
                <a:latin typeface="Calibri" panose="020F0502020204030204" pitchFamily="34" charset="0"/>
                <a:ea typeface="ＭＳ Ｐゴシック" panose="020B0600070205080204" pitchFamily="34" charset="-128"/>
                <a:cs typeface="+mn-cs"/>
              </a:rPr>
              <a:t> pts</a:t>
            </a:r>
          </a:p>
        </p:txBody>
      </p:sp>
      <p:sp>
        <p:nvSpPr>
          <p:cNvPr id="2" name="TextBox 1">
            <a:extLst>
              <a:ext uri="{FF2B5EF4-FFF2-40B4-BE49-F238E27FC236}">
                <a16:creationId xmlns:a16="http://schemas.microsoft.com/office/drawing/2014/main" id="{B441F157-CAD1-2C56-545C-CEE2F2DBBD43}"/>
              </a:ext>
            </a:extLst>
          </p:cNvPr>
          <p:cNvSpPr txBox="1"/>
          <p:nvPr/>
        </p:nvSpPr>
        <p:spPr>
          <a:xfrm>
            <a:off x="138793" y="3611001"/>
            <a:ext cx="9005207" cy="553998"/>
          </a:xfrm>
          <a:prstGeom prst="rect">
            <a:avLst/>
          </a:prstGeom>
          <a:noFill/>
        </p:spPr>
        <p:txBody>
          <a:bodyPr wrap="square" rtlCol="0">
            <a:spAutoFit/>
          </a:bodyPr>
          <a:lstStyle/>
          <a:p>
            <a:pPr>
              <a:lnSpc>
                <a:spcPts val="1800"/>
              </a:lnSpc>
            </a:pPr>
            <a:r>
              <a:rPr lang="en-US" sz="1500" dirty="0">
                <a:solidFill>
                  <a:srgbClr val="FF0000"/>
                </a:solidFill>
              </a:rPr>
              <a:t>Importantly, there is no data regarding recurrence rates by recurrence score in women treated with lumpectomy </a:t>
            </a:r>
            <a:r>
              <a:rPr lang="en-US" sz="1500" i="1" dirty="0">
                <a:solidFill>
                  <a:srgbClr val="FF0000"/>
                </a:solidFill>
              </a:rPr>
              <a:t>WITHOUT </a:t>
            </a:r>
            <a:r>
              <a:rPr lang="en-US" sz="1500" dirty="0">
                <a:solidFill>
                  <a:srgbClr val="FF0000"/>
                </a:solidFill>
              </a:rPr>
              <a:t>RT, nor are there differences in LRR rates by RS score in RT treated pts.</a:t>
            </a:r>
          </a:p>
        </p:txBody>
      </p:sp>
    </p:spTree>
    <p:extLst>
      <p:ext uri="{BB962C8B-B14F-4D97-AF65-F5344CB8AC3E}">
        <p14:creationId xmlns:p14="http://schemas.microsoft.com/office/powerpoint/2010/main" val="423007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4386" y="721306"/>
            <a:ext cx="4089735" cy="3602113"/>
          </a:xfrm>
          <a:prstGeom prst="rect">
            <a:avLst/>
          </a:prstGeom>
        </p:spPr>
      </p:pic>
      <p:sp>
        <p:nvSpPr>
          <p:cNvPr id="6" name="TextBox 5"/>
          <p:cNvSpPr txBox="1"/>
          <p:nvPr/>
        </p:nvSpPr>
        <p:spPr>
          <a:xfrm>
            <a:off x="5452111" y="721307"/>
            <a:ext cx="2318657" cy="1338828"/>
          </a:xfrm>
          <a:prstGeom prst="rect">
            <a:avLst/>
          </a:prstGeom>
          <a:noFill/>
        </p:spPr>
        <p:txBody>
          <a:bodyPr wrap="square" rtlCol="0">
            <a:spAutoFit/>
          </a:bodyPr>
          <a:lstStyle/>
          <a:p>
            <a:pPr defTabSz="342900" eaLnBrk="0" hangingPunct="0">
              <a:defRPr/>
            </a:pPr>
            <a:r>
              <a:rPr lang="en-US" sz="1350" b="1" dirty="0">
                <a:solidFill>
                  <a:prstClr val="black"/>
                </a:solidFill>
                <a:latin typeface="Calibri" panose="020F0502020204030204" pitchFamily="34" charset="0"/>
                <a:ea typeface="ＭＳ Ｐゴシック" panose="020B0600070205080204" pitchFamily="34" charset="-128"/>
                <a:cs typeface="+mn-cs"/>
              </a:rPr>
              <a:t>NSABP B-28 Cohort: </a:t>
            </a:r>
          </a:p>
          <a:p>
            <a:pPr defTabSz="342900" eaLnBrk="0" hangingPunct="0">
              <a:defRPr/>
            </a:pPr>
            <a:endParaRPr lang="en-US" sz="1350" b="1" dirty="0">
              <a:solidFill>
                <a:prstClr val="black"/>
              </a:solidFill>
              <a:latin typeface="Calibri" panose="020F0502020204030204" pitchFamily="34" charset="0"/>
              <a:ea typeface="ＭＳ Ｐゴシック" panose="020B0600070205080204" pitchFamily="34" charset="-128"/>
              <a:cs typeface="+mn-cs"/>
            </a:endParaRPr>
          </a:p>
          <a:p>
            <a:pPr defTabSz="342900" eaLnBrk="0" hangingPunct="0">
              <a:defRPr/>
            </a:pPr>
            <a:r>
              <a:rPr lang="en-US" sz="1350" b="1" dirty="0">
                <a:solidFill>
                  <a:prstClr val="black"/>
                </a:solidFill>
                <a:latin typeface="Calibri" panose="020F0502020204030204" pitchFamily="34" charset="0"/>
                <a:ea typeface="ＭＳ Ｐゴシック" panose="020B0600070205080204" pitchFamily="34" charset="-128"/>
                <a:cs typeface="+mn-cs"/>
              </a:rPr>
              <a:t>Mix of mastectomy (no radiation-604 pts) and lumpectomy (received RT-461 pts)</a:t>
            </a:r>
          </a:p>
        </p:txBody>
      </p:sp>
      <p:sp>
        <p:nvSpPr>
          <p:cNvPr id="8" name="Text Placeholder 2"/>
          <p:cNvSpPr txBox="1">
            <a:spLocks/>
          </p:cNvSpPr>
          <p:nvPr/>
        </p:nvSpPr>
        <p:spPr bwMode="auto">
          <a:xfrm>
            <a:off x="6107776" y="4194137"/>
            <a:ext cx="3169094" cy="183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71450" tIns="0" rIns="17145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defTabSz="342900">
              <a:spcBef>
                <a:spcPct val="0"/>
              </a:spcBef>
              <a:buNone/>
              <a:defRPr/>
            </a:pPr>
            <a:r>
              <a:rPr lang="en-US" altLang="en-US" sz="900" dirty="0">
                <a:solidFill>
                  <a:prstClr val="black"/>
                </a:solidFill>
                <a:cs typeface="+mn-cs"/>
              </a:rPr>
              <a:t>EP </a:t>
            </a:r>
            <a:r>
              <a:rPr lang="en-US" altLang="en-US" sz="900" dirty="0" err="1">
                <a:solidFill>
                  <a:prstClr val="black"/>
                </a:solidFill>
                <a:cs typeface="+mn-cs"/>
              </a:rPr>
              <a:t>Mamounas</a:t>
            </a:r>
            <a:r>
              <a:rPr lang="en-US" altLang="en-US" sz="900" dirty="0">
                <a:solidFill>
                  <a:prstClr val="black"/>
                </a:solidFill>
                <a:cs typeface="+mn-cs"/>
              </a:rPr>
              <a:t> et al., J Natl Cancer Inst. 2017;109(4)</a:t>
            </a:r>
          </a:p>
        </p:txBody>
      </p:sp>
      <p:sp>
        <p:nvSpPr>
          <p:cNvPr id="2" name="TextBox 1">
            <a:extLst>
              <a:ext uri="{FF2B5EF4-FFF2-40B4-BE49-F238E27FC236}">
                <a16:creationId xmlns:a16="http://schemas.microsoft.com/office/drawing/2014/main" id="{04996BD4-EBBC-5B1E-5AD9-BCBC058FED1C}"/>
              </a:ext>
            </a:extLst>
          </p:cNvPr>
          <p:cNvSpPr txBox="1"/>
          <p:nvPr/>
        </p:nvSpPr>
        <p:spPr>
          <a:xfrm>
            <a:off x="4769577" y="2864636"/>
            <a:ext cx="4309109" cy="923330"/>
          </a:xfrm>
          <a:prstGeom prst="rect">
            <a:avLst/>
          </a:prstGeom>
          <a:noFill/>
        </p:spPr>
        <p:txBody>
          <a:bodyPr wrap="square" rtlCol="0">
            <a:spAutoFit/>
          </a:bodyPr>
          <a:lstStyle/>
          <a:p>
            <a:r>
              <a:rPr lang="en-US" sz="1800" b="1" i="1" dirty="0">
                <a:solidFill>
                  <a:srgbClr val="FF0000"/>
                </a:solidFill>
              </a:rPr>
              <a:t>Important and useful data, but mixed treatment means it does not directly address the radiation question</a:t>
            </a:r>
          </a:p>
        </p:txBody>
      </p:sp>
      <p:sp>
        <p:nvSpPr>
          <p:cNvPr id="11" name="Text Placeholder 2">
            <a:extLst>
              <a:ext uri="{FF2B5EF4-FFF2-40B4-BE49-F238E27FC236}">
                <a16:creationId xmlns:a16="http://schemas.microsoft.com/office/drawing/2014/main" id="{5C30B493-E7EA-F5DB-0A3C-24BB1AD9B71C}"/>
              </a:ext>
            </a:extLst>
          </p:cNvPr>
          <p:cNvSpPr txBox="1">
            <a:spLocks/>
          </p:cNvSpPr>
          <p:nvPr/>
        </p:nvSpPr>
        <p:spPr>
          <a:xfrm>
            <a:off x="1" y="86586"/>
            <a:ext cx="9096521" cy="491729"/>
          </a:xfrm>
          <a:prstGeom prst="rect">
            <a:avLst/>
          </a:prstGeom>
        </p:spPr>
        <p:txBody>
          <a:bodyPr vert="horz"/>
          <a:lstStyle>
            <a:lvl1pPr marL="0" indent="0" algn="l" defTabSz="457189" rtl="0" eaLnBrk="1" fontAlgn="base" hangingPunct="1">
              <a:spcBef>
                <a:spcPct val="20000"/>
              </a:spcBef>
              <a:spcAft>
                <a:spcPct val="0"/>
              </a:spcAft>
              <a:buFont typeface="Arial" panose="020B0604020202020204" pitchFamily="34" charset="0"/>
              <a:buNone/>
              <a:defRPr sz="3200" kern="1200">
                <a:solidFill>
                  <a:schemeClr val="tx1"/>
                </a:solidFill>
                <a:latin typeface="+mn-lt"/>
                <a:ea typeface="ＭＳ Ｐゴシック" charset="-128"/>
                <a:cs typeface="ＭＳ Ｐゴシック" charset="-128"/>
              </a:defRPr>
            </a:lvl1pPr>
            <a:lvl2pPr marL="742932" indent="-285744" algn="l" defTabSz="457189"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2971" indent="-228594" algn="l" defTabSz="457189"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160"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349"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250" b="1" dirty="0"/>
              <a:t>Locoregional Recurrence using Oncotype DX</a:t>
            </a:r>
            <a:r>
              <a:rPr lang="en-US" sz="2250" b="1" baseline="30000" dirty="0"/>
              <a:t>®</a:t>
            </a:r>
            <a:r>
              <a:rPr lang="en-US" sz="2250" b="1" dirty="0"/>
              <a:t> Test in N- patients</a:t>
            </a:r>
          </a:p>
        </p:txBody>
      </p:sp>
    </p:spTree>
    <p:extLst>
      <p:ext uri="{BB962C8B-B14F-4D97-AF65-F5344CB8AC3E}">
        <p14:creationId xmlns:p14="http://schemas.microsoft.com/office/powerpoint/2010/main" val="3080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10008"/>
            <a:ext cx="8832941" cy="707886"/>
          </a:xfrm>
          <a:prstGeom prst="rect">
            <a:avLst/>
          </a:prstGeom>
        </p:spPr>
        <p:txBody>
          <a:bodyPr wrap="square">
            <a:spAutoFit/>
          </a:bodyPr>
          <a:lstStyle/>
          <a:p>
            <a:pPr algn="ctr" defTabSz="342900" eaLnBrk="0" hangingPunct="0">
              <a:lnSpc>
                <a:spcPts val="2400"/>
              </a:lnSpc>
              <a:defRPr/>
            </a:pPr>
            <a:r>
              <a:rPr lang="en-US" b="1" dirty="0">
                <a:latin typeface="Arial"/>
                <a:ea typeface="ＭＳ Ｐゴシック" panose="020B0600070205080204" pitchFamily="34" charset="-128"/>
                <a:cs typeface="+mn-cs"/>
              </a:rPr>
              <a:t>Locoregional Recurrence using Oncotype </a:t>
            </a:r>
            <a:r>
              <a:rPr lang="en-US" b="1" dirty="0">
                <a:latin typeface="Arial"/>
                <a:ea typeface="ＭＳ Ｐゴシック" charset="-128"/>
                <a:cs typeface="+mn-cs"/>
              </a:rPr>
              <a:t>DX</a:t>
            </a:r>
            <a:r>
              <a:rPr lang="en-US" b="1" baseline="30000" dirty="0">
                <a:latin typeface="Arial"/>
                <a:ea typeface="ＭＳ Ｐゴシック" charset="-128"/>
                <a:cs typeface="+mn-cs"/>
              </a:rPr>
              <a:t>®</a:t>
            </a:r>
            <a:r>
              <a:rPr lang="en-US" b="1" dirty="0">
                <a:latin typeface="Arial"/>
                <a:ea typeface="ＭＳ Ｐゴシック" panose="020B0600070205080204" pitchFamily="34" charset="-128"/>
                <a:cs typeface="+mn-cs"/>
              </a:rPr>
              <a:t> test in N+ patients- association with RT</a:t>
            </a:r>
          </a:p>
        </p:txBody>
      </p:sp>
      <p:sp>
        <p:nvSpPr>
          <p:cNvPr id="7" name="TextBox 6"/>
          <p:cNvSpPr txBox="1"/>
          <p:nvPr/>
        </p:nvSpPr>
        <p:spPr>
          <a:xfrm>
            <a:off x="166143" y="1142456"/>
            <a:ext cx="8666798" cy="2585323"/>
          </a:xfrm>
          <a:prstGeom prst="rect">
            <a:avLst/>
          </a:prstGeom>
          <a:noFill/>
        </p:spPr>
        <p:txBody>
          <a:bodyPr wrap="square" rtlCol="0">
            <a:spAutoFit/>
          </a:bodyPr>
          <a:lstStyle/>
          <a:p>
            <a:pPr defTabSz="342900" eaLnBrk="0" hangingPunct="0">
              <a:defRPr/>
            </a:pPr>
            <a:r>
              <a:rPr 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SWOG 8814 assessment of LRR by Recurrence Score® result</a:t>
            </a:r>
          </a:p>
          <a:p>
            <a:pPr defTabSz="342900" eaLnBrk="0" hangingPunct="0">
              <a:defRPr/>
            </a:pPr>
            <a:r>
              <a:rPr 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(led by Wendy Woodward at MD Anderson CC)</a:t>
            </a:r>
          </a:p>
          <a:p>
            <a:pPr defTabSz="342900" eaLnBrk="0" hangingPunct="0">
              <a:defRPr/>
            </a:pPr>
            <a:endParaRPr 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a:p>
            <a:pPr defTabSz="342900" eaLnBrk="0" hangingPunct="0">
              <a:defRPr/>
            </a:pPr>
            <a:r>
              <a:rPr 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SWOG 8814: Tamoxifen With or Without Combination Chemotherapy in Postmenopausal Women Who Have Undergone Surgery for Breast Cancer</a:t>
            </a:r>
          </a:p>
          <a:p>
            <a:pPr marL="600075" lvl="1" indent="-257175" defTabSz="342900" eaLnBrk="0" hangingPunct="0">
              <a:buFont typeface="Arial" panose="020B0604020202020204" pitchFamily="34" charset="0"/>
              <a:buChar char="•"/>
              <a:defRPr/>
            </a:pPr>
            <a:r>
              <a:rPr 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Randomized phase III trial, N = 1477</a:t>
            </a:r>
          </a:p>
          <a:p>
            <a:pPr marL="600075" lvl="1" indent="-257175" defTabSz="342900" eaLnBrk="0" hangingPunct="0">
              <a:buFont typeface="Arial" panose="020B0604020202020204" pitchFamily="34" charset="0"/>
              <a:buChar char="•"/>
              <a:defRPr/>
            </a:pPr>
            <a:r>
              <a:rPr 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ER and/or PR+, Node+, post-menopausal randomized to Tamoxifen alone vs. Tamoxifen then CAF vs. Concurrent Tamoxifen + CAF</a:t>
            </a:r>
          </a:p>
          <a:p>
            <a:pPr marL="600075" lvl="1" indent="-257175" defTabSz="342900" eaLnBrk="0" hangingPunct="0">
              <a:buFont typeface="Arial" panose="020B0604020202020204" pitchFamily="34" charset="0"/>
              <a:buChar char="•"/>
              <a:defRPr/>
            </a:pPr>
            <a:r>
              <a:rPr lang="en-US" sz="18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RS determined using RT-PCR</a:t>
            </a:r>
          </a:p>
        </p:txBody>
      </p:sp>
      <p:sp>
        <p:nvSpPr>
          <p:cNvPr id="2" name="Text Placeholder 2">
            <a:extLst>
              <a:ext uri="{FF2B5EF4-FFF2-40B4-BE49-F238E27FC236}">
                <a16:creationId xmlns:a16="http://schemas.microsoft.com/office/drawing/2014/main" id="{8D8EE7AD-C5D1-1F26-7A67-2B5EE5B4F102}"/>
              </a:ext>
            </a:extLst>
          </p:cNvPr>
          <p:cNvSpPr txBox="1">
            <a:spLocks/>
          </p:cNvSpPr>
          <p:nvPr/>
        </p:nvSpPr>
        <p:spPr bwMode="auto">
          <a:xfrm>
            <a:off x="5532635" y="4117043"/>
            <a:ext cx="3950413" cy="45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71450" tIns="0" rIns="17145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en-US" sz="900" dirty="0"/>
              <a:t>Woodward WA et al., JAMA Oncol. 2020 Jan 9;6(4):505-11. </a:t>
            </a:r>
          </a:p>
        </p:txBody>
      </p:sp>
    </p:spTree>
    <p:extLst>
      <p:ext uri="{BB962C8B-B14F-4D97-AF65-F5344CB8AC3E}">
        <p14:creationId xmlns:p14="http://schemas.microsoft.com/office/powerpoint/2010/main" val="17267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591" y="1625975"/>
            <a:ext cx="3745568" cy="2448344"/>
          </a:xfrm>
          <a:prstGeom prst="rect">
            <a:avLst/>
          </a:prstGeom>
        </p:spPr>
      </p:pic>
      <p:sp>
        <p:nvSpPr>
          <p:cNvPr id="2" name="TextBox 1"/>
          <p:cNvSpPr txBox="1"/>
          <p:nvPr/>
        </p:nvSpPr>
        <p:spPr>
          <a:xfrm>
            <a:off x="368716" y="1279726"/>
            <a:ext cx="3540443" cy="369332"/>
          </a:xfrm>
          <a:prstGeom prst="rect">
            <a:avLst/>
          </a:prstGeom>
          <a:noFill/>
        </p:spPr>
        <p:txBody>
          <a:bodyPr wrap="square" rtlCol="0">
            <a:spAutoFit/>
          </a:bodyPr>
          <a:lstStyle/>
          <a:p>
            <a:pPr algn="ctr" defTabSz="342900" eaLnBrk="0" hangingPunct="0">
              <a:defRPr/>
            </a:pPr>
            <a:r>
              <a:rPr lang="en-US" sz="1800" b="1" dirty="0">
                <a:solidFill>
                  <a:prstClr val="black"/>
                </a:solidFill>
                <a:latin typeface="Calibri" panose="020F0502020204030204" pitchFamily="34" charset="0"/>
                <a:ea typeface="ＭＳ Ｐゴシック" panose="020B0600070205080204" pitchFamily="34" charset="-128"/>
                <a:cs typeface="+mn-cs"/>
              </a:rPr>
              <a:t>1-3 nodes positive</a:t>
            </a:r>
          </a:p>
        </p:txBody>
      </p:sp>
      <p:sp>
        <p:nvSpPr>
          <p:cNvPr id="4" name="TextBox 3"/>
          <p:cNvSpPr txBox="1"/>
          <p:nvPr/>
        </p:nvSpPr>
        <p:spPr>
          <a:xfrm>
            <a:off x="1551623" y="889005"/>
            <a:ext cx="6943725" cy="415498"/>
          </a:xfrm>
          <a:prstGeom prst="rect">
            <a:avLst/>
          </a:prstGeom>
          <a:noFill/>
        </p:spPr>
        <p:txBody>
          <a:bodyPr wrap="square" rtlCol="0">
            <a:spAutoFit/>
          </a:bodyPr>
          <a:lstStyle/>
          <a:p>
            <a:pPr algn="ctr" defTabSz="342900" eaLnBrk="0" hangingPunct="0">
              <a:defRPr/>
            </a:pPr>
            <a:r>
              <a:rPr lang="en-US" sz="2100" b="1" dirty="0">
                <a:solidFill>
                  <a:prstClr val="black"/>
                </a:solidFill>
                <a:latin typeface="Calibri" panose="020F0502020204030204" pitchFamily="34" charset="0"/>
                <a:ea typeface="ＭＳ Ｐゴシック" panose="020B0600070205080204" pitchFamily="34" charset="-128"/>
                <a:cs typeface="+mn-cs"/>
              </a:rPr>
              <a:t>SWOG 8814: Post mastectomy patients without RT</a:t>
            </a:r>
          </a:p>
        </p:txBody>
      </p:sp>
      <p:sp>
        <p:nvSpPr>
          <p:cNvPr id="8" name="TextBox 7"/>
          <p:cNvSpPr txBox="1"/>
          <p:nvPr/>
        </p:nvSpPr>
        <p:spPr>
          <a:xfrm>
            <a:off x="5112166" y="1299770"/>
            <a:ext cx="3540443" cy="369332"/>
          </a:xfrm>
          <a:prstGeom prst="rect">
            <a:avLst/>
          </a:prstGeom>
          <a:noFill/>
        </p:spPr>
        <p:txBody>
          <a:bodyPr wrap="square" rtlCol="0">
            <a:spAutoFit/>
          </a:bodyPr>
          <a:lstStyle/>
          <a:p>
            <a:pPr algn="ctr" defTabSz="342900" eaLnBrk="0" hangingPunct="0">
              <a:defRPr/>
            </a:pPr>
            <a:r>
              <a:rPr lang="en-US" sz="1800" b="1" dirty="0">
                <a:solidFill>
                  <a:prstClr val="black"/>
                </a:solidFill>
                <a:latin typeface="Calibri" panose="020F0502020204030204" pitchFamily="34" charset="0"/>
                <a:ea typeface="ＭＳ Ｐゴシック" panose="020B0600070205080204" pitchFamily="34" charset="-128"/>
                <a:cs typeface="+mn-cs"/>
              </a:rPr>
              <a:t>&gt;3 nodes positive</a:t>
            </a:r>
          </a:p>
        </p:txBody>
      </p:sp>
      <p:pic>
        <p:nvPicPr>
          <p:cNvPr id="5" name="Picture 4"/>
          <p:cNvPicPr>
            <a:picLocks noChangeAspect="1"/>
          </p:cNvPicPr>
          <p:nvPr/>
        </p:nvPicPr>
        <p:blipFill>
          <a:blip r:embed="rId3"/>
          <a:stretch>
            <a:fillRect/>
          </a:stretch>
        </p:blipFill>
        <p:spPr>
          <a:xfrm>
            <a:off x="4970463" y="1625974"/>
            <a:ext cx="3823850" cy="2439045"/>
          </a:xfrm>
          <a:prstGeom prst="rect">
            <a:avLst/>
          </a:prstGeom>
        </p:spPr>
      </p:pic>
      <p:sp>
        <p:nvSpPr>
          <p:cNvPr id="7" name="Rectangle 6">
            <a:extLst>
              <a:ext uri="{FF2B5EF4-FFF2-40B4-BE49-F238E27FC236}">
                <a16:creationId xmlns:a16="http://schemas.microsoft.com/office/drawing/2014/main" id="{E0C2422B-5225-0774-3174-2E9758CC8325}"/>
              </a:ext>
            </a:extLst>
          </p:cNvPr>
          <p:cNvSpPr/>
          <p:nvPr/>
        </p:nvSpPr>
        <p:spPr>
          <a:xfrm>
            <a:off x="0" y="116487"/>
            <a:ext cx="8832941" cy="784830"/>
          </a:xfrm>
          <a:prstGeom prst="rect">
            <a:avLst/>
          </a:prstGeom>
        </p:spPr>
        <p:txBody>
          <a:bodyPr wrap="square">
            <a:spAutoFit/>
          </a:bodyPr>
          <a:lstStyle/>
          <a:p>
            <a:pPr algn="ctr" defTabSz="342900" eaLnBrk="0" hangingPunct="0">
              <a:lnSpc>
                <a:spcPts val="2700"/>
              </a:lnSpc>
              <a:defRPr/>
            </a:pPr>
            <a:r>
              <a:rPr lang="en-US" sz="2700" b="1" dirty="0">
                <a:latin typeface="Arial"/>
                <a:ea typeface="ＭＳ Ｐゴシック" panose="020B0600070205080204" pitchFamily="34" charset="-128"/>
                <a:cs typeface="+mn-cs"/>
              </a:rPr>
              <a:t>Locoregional Recurrence using Oncotype </a:t>
            </a:r>
            <a:r>
              <a:rPr lang="en-US" sz="2700" b="1" dirty="0">
                <a:latin typeface="Arial"/>
                <a:ea typeface="ＭＳ Ｐゴシック" charset="-128"/>
                <a:cs typeface="+mn-cs"/>
              </a:rPr>
              <a:t>DX</a:t>
            </a:r>
            <a:r>
              <a:rPr lang="en-US" sz="2700" b="1" baseline="30000" dirty="0">
                <a:latin typeface="Arial"/>
                <a:ea typeface="ＭＳ Ｐゴシック" charset="-128"/>
                <a:cs typeface="+mn-cs"/>
              </a:rPr>
              <a:t>®</a:t>
            </a:r>
            <a:r>
              <a:rPr lang="en-US" sz="2700" b="1" dirty="0">
                <a:latin typeface="Arial"/>
                <a:ea typeface="ＭＳ Ｐゴシック" panose="020B0600070205080204" pitchFamily="34" charset="-128"/>
                <a:cs typeface="+mn-cs"/>
              </a:rPr>
              <a:t> test in N+ patients- association with RT</a:t>
            </a:r>
          </a:p>
        </p:txBody>
      </p:sp>
      <p:sp>
        <p:nvSpPr>
          <p:cNvPr id="11" name="Text Placeholder 2">
            <a:extLst>
              <a:ext uri="{FF2B5EF4-FFF2-40B4-BE49-F238E27FC236}">
                <a16:creationId xmlns:a16="http://schemas.microsoft.com/office/drawing/2014/main" id="{D6B6BD37-4C8F-444F-5E35-3BA32DF7B1E3}"/>
              </a:ext>
            </a:extLst>
          </p:cNvPr>
          <p:cNvSpPr txBox="1">
            <a:spLocks/>
          </p:cNvSpPr>
          <p:nvPr/>
        </p:nvSpPr>
        <p:spPr bwMode="auto">
          <a:xfrm>
            <a:off x="5532635" y="4169861"/>
            <a:ext cx="3611366" cy="45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71450" tIns="0" rIns="17145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en-US" sz="900" dirty="0"/>
              <a:t>Woodward WA et al., JAMA Oncol. 2020 Jan 9;6(4):505-11. </a:t>
            </a:r>
          </a:p>
        </p:txBody>
      </p:sp>
    </p:spTree>
    <p:extLst>
      <p:ext uri="{BB962C8B-B14F-4D97-AF65-F5344CB8AC3E}">
        <p14:creationId xmlns:p14="http://schemas.microsoft.com/office/powerpoint/2010/main" val="395981924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928" y="3605164"/>
            <a:ext cx="3540443" cy="600164"/>
          </a:xfrm>
          <a:prstGeom prst="rect">
            <a:avLst/>
          </a:prstGeom>
          <a:noFill/>
        </p:spPr>
        <p:txBody>
          <a:bodyPr wrap="square" rtlCol="0">
            <a:spAutoFit/>
          </a:bodyPr>
          <a:lstStyle/>
          <a:p>
            <a:pPr algn="ctr" defTabSz="342900" eaLnBrk="0" hangingPunct="0">
              <a:defRPr/>
            </a:pPr>
            <a:r>
              <a:rPr lang="en-US" sz="1800" b="1" dirty="0">
                <a:solidFill>
                  <a:prstClr val="black"/>
                </a:solidFill>
                <a:latin typeface="Calibri" panose="020F0502020204030204" pitchFamily="34" charset="0"/>
                <a:ea typeface="ＭＳ Ｐゴシック" panose="020B0600070205080204" pitchFamily="34" charset="-128"/>
                <a:cs typeface="+mn-cs"/>
              </a:rPr>
              <a:t>BCT- all got RT</a:t>
            </a:r>
          </a:p>
          <a:p>
            <a:pPr algn="ctr" defTabSz="342900" eaLnBrk="0" hangingPunct="0">
              <a:defRPr/>
            </a:pPr>
            <a:r>
              <a:rPr lang="en-US" sz="1500" b="1" dirty="0">
                <a:solidFill>
                  <a:srgbClr val="FF0000"/>
                </a:solidFill>
                <a:latin typeface="Calibri" panose="020F0502020204030204" pitchFamily="34" charset="0"/>
                <a:ea typeface="ＭＳ Ｐゴシック" panose="020B0600070205080204" pitchFamily="34" charset="-128"/>
                <a:cs typeface="+mn-cs"/>
              </a:rPr>
              <a:t>Prognostic for LRR in fully treated</a:t>
            </a:r>
          </a:p>
        </p:txBody>
      </p:sp>
      <p:sp>
        <p:nvSpPr>
          <p:cNvPr id="4" name="TextBox 3"/>
          <p:cNvSpPr txBox="1"/>
          <p:nvPr/>
        </p:nvSpPr>
        <p:spPr>
          <a:xfrm>
            <a:off x="944608" y="587034"/>
            <a:ext cx="6943725" cy="415498"/>
          </a:xfrm>
          <a:prstGeom prst="rect">
            <a:avLst/>
          </a:prstGeom>
          <a:noFill/>
        </p:spPr>
        <p:txBody>
          <a:bodyPr wrap="square" rtlCol="0">
            <a:spAutoFit/>
          </a:bodyPr>
          <a:lstStyle/>
          <a:p>
            <a:pPr algn="ctr" defTabSz="342900" eaLnBrk="0" hangingPunct="0">
              <a:defRPr/>
            </a:pPr>
            <a:r>
              <a:rPr lang="en-US" sz="2100" b="1" dirty="0">
                <a:solidFill>
                  <a:prstClr val="black"/>
                </a:solidFill>
                <a:latin typeface="Calibri" panose="020F0502020204030204" pitchFamily="34" charset="0"/>
                <a:ea typeface="ＭＳ Ｐゴシック" panose="020B0600070205080204" pitchFamily="34" charset="-128"/>
                <a:cs typeface="+mn-cs"/>
              </a:rPr>
              <a:t>1,053 pts treated in the Netherlands</a:t>
            </a:r>
          </a:p>
        </p:txBody>
      </p:sp>
      <p:sp>
        <p:nvSpPr>
          <p:cNvPr id="7" name="Rectangle 6">
            <a:extLst>
              <a:ext uri="{FF2B5EF4-FFF2-40B4-BE49-F238E27FC236}">
                <a16:creationId xmlns:a16="http://schemas.microsoft.com/office/drawing/2014/main" id="{E0C2422B-5225-0774-3174-2E9758CC8325}"/>
              </a:ext>
            </a:extLst>
          </p:cNvPr>
          <p:cNvSpPr/>
          <p:nvPr/>
        </p:nvSpPr>
        <p:spPr>
          <a:xfrm>
            <a:off x="0" y="147661"/>
            <a:ext cx="8832941" cy="401970"/>
          </a:xfrm>
          <a:prstGeom prst="rect">
            <a:avLst/>
          </a:prstGeom>
        </p:spPr>
        <p:txBody>
          <a:bodyPr wrap="square">
            <a:spAutoFit/>
          </a:bodyPr>
          <a:lstStyle/>
          <a:p>
            <a:pPr algn="ctr" defTabSz="342900" eaLnBrk="0" hangingPunct="0">
              <a:lnSpc>
                <a:spcPts val="2400"/>
              </a:lnSpc>
              <a:defRPr/>
            </a:pPr>
            <a:r>
              <a:rPr lang="en-US" sz="2700" b="1" dirty="0">
                <a:latin typeface="Arial"/>
                <a:ea typeface="ＭＳ Ｐゴシック" panose="020B0600070205080204" pitchFamily="34" charset="-128"/>
                <a:cs typeface="+mn-cs"/>
              </a:rPr>
              <a:t>Locoregional Recurrence using </a:t>
            </a:r>
            <a:r>
              <a:rPr lang="en-US" sz="2700" b="1" dirty="0" err="1">
                <a:latin typeface="Arial"/>
                <a:ea typeface="ＭＳ Ｐゴシック" panose="020B0600070205080204" pitchFamily="34" charset="-128"/>
                <a:cs typeface="+mn-cs"/>
              </a:rPr>
              <a:t>Mammaprint</a:t>
            </a:r>
            <a:r>
              <a:rPr lang="en-US" sz="2700" b="1" baseline="30000" dirty="0">
                <a:latin typeface="Arial"/>
                <a:ea typeface="ＭＳ Ｐゴシック" charset="-128"/>
                <a:cs typeface="+mn-cs"/>
              </a:rPr>
              <a:t>®</a:t>
            </a:r>
            <a:r>
              <a:rPr lang="en-US" sz="2700" b="1" dirty="0">
                <a:latin typeface="Arial"/>
                <a:ea typeface="ＭＳ Ｐゴシック" panose="020B0600070205080204" pitchFamily="34" charset="-128"/>
                <a:cs typeface="+mn-cs"/>
              </a:rPr>
              <a:t> test</a:t>
            </a:r>
          </a:p>
        </p:txBody>
      </p:sp>
      <p:pic>
        <p:nvPicPr>
          <p:cNvPr id="13" name="Picture 12">
            <a:extLst>
              <a:ext uri="{FF2B5EF4-FFF2-40B4-BE49-F238E27FC236}">
                <a16:creationId xmlns:a16="http://schemas.microsoft.com/office/drawing/2014/main" id="{CA8B1C9A-B478-59F2-F133-22FD6B6C013C}"/>
              </a:ext>
            </a:extLst>
          </p:cNvPr>
          <p:cNvPicPr>
            <a:picLocks noChangeAspect="1"/>
          </p:cNvPicPr>
          <p:nvPr/>
        </p:nvPicPr>
        <p:blipFill>
          <a:blip r:embed="rId2"/>
          <a:stretch>
            <a:fillRect/>
          </a:stretch>
        </p:blipFill>
        <p:spPr>
          <a:xfrm>
            <a:off x="3210965" y="984979"/>
            <a:ext cx="5342835" cy="2498731"/>
          </a:xfrm>
          <a:prstGeom prst="rect">
            <a:avLst/>
          </a:prstGeom>
        </p:spPr>
      </p:pic>
      <p:pic>
        <p:nvPicPr>
          <p:cNvPr id="17" name="Picture 16">
            <a:extLst>
              <a:ext uri="{FF2B5EF4-FFF2-40B4-BE49-F238E27FC236}">
                <a16:creationId xmlns:a16="http://schemas.microsoft.com/office/drawing/2014/main" id="{5A2C28D0-54D9-3D6F-4210-F22BB192B617}"/>
              </a:ext>
            </a:extLst>
          </p:cNvPr>
          <p:cNvPicPr>
            <a:picLocks noChangeAspect="1"/>
          </p:cNvPicPr>
          <p:nvPr/>
        </p:nvPicPr>
        <p:blipFill>
          <a:blip r:embed="rId3"/>
          <a:stretch>
            <a:fillRect/>
          </a:stretch>
        </p:blipFill>
        <p:spPr>
          <a:xfrm>
            <a:off x="234447" y="984979"/>
            <a:ext cx="2586310" cy="2498731"/>
          </a:xfrm>
          <a:prstGeom prst="rect">
            <a:avLst/>
          </a:prstGeom>
        </p:spPr>
      </p:pic>
      <p:sp>
        <p:nvSpPr>
          <p:cNvPr id="18" name="TextBox 17">
            <a:extLst>
              <a:ext uri="{FF2B5EF4-FFF2-40B4-BE49-F238E27FC236}">
                <a16:creationId xmlns:a16="http://schemas.microsoft.com/office/drawing/2014/main" id="{ED355A8E-11D0-EFCB-1E04-0D8A8E788790}"/>
              </a:ext>
            </a:extLst>
          </p:cNvPr>
          <p:cNvSpPr txBox="1"/>
          <p:nvPr/>
        </p:nvSpPr>
        <p:spPr>
          <a:xfrm>
            <a:off x="2944691" y="3605166"/>
            <a:ext cx="3540443" cy="600164"/>
          </a:xfrm>
          <a:prstGeom prst="rect">
            <a:avLst/>
          </a:prstGeom>
          <a:noFill/>
        </p:spPr>
        <p:txBody>
          <a:bodyPr wrap="square" rtlCol="0">
            <a:spAutoFit/>
          </a:bodyPr>
          <a:lstStyle/>
          <a:p>
            <a:pPr algn="ctr" defTabSz="342900" eaLnBrk="0" hangingPunct="0">
              <a:defRPr/>
            </a:pPr>
            <a:r>
              <a:rPr lang="en-US" sz="1800" b="1" dirty="0">
                <a:solidFill>
                  <a:prstClr val="black"/>
                </a:solidFill>
                <a:latin typeface="Calibri" panose="020F0502020204030204" pitchFamily="34" charset="0"/>
                <a:ea typeface="ＭＳ Ｐゴシック" panose="020B0600070205080204" pitchFamily="34" charset="-128"/>
                <a:cs typeface="+mn-cs"/>
              </a:rPr>
              <a:t>Mastectomy- No RT</a:t>
            </a:r>
          </a:p>
          <a:p>
            <a:pPr algn="ctr" defTabSz="342900" eaLnBrk="0" hangingPunct="0">
              <a:defRPr/>
            </a:pPr>
            <a:r>
              <a:rPr lang="en-US" sz="1500" b="1" dirty="0">
                <a:solidFill>
                  <a:srgbClr val="FF0000"/>
                </a:solidFill>
                <a:latin typeface="Calibri" panose="020F0502020204030204" pitchFamily="34" charset="0"/>
                <a:ea typeface="ＭＳ Ｐゴシック" panose="020B0600070205080204" pitchFamily="34" charset="-128"/>
              </a:rPr>
              <a:t>Not prognostic for LRR</a:t>
            </a:r>
            <a:endParaRPr lang="en-US" sz="1500" b="1" dirty="0">
              <a:solidFill>
                <a:srgbClr val="FF0000"/>
              </a:solidFill>
              <a:latin typeface="Calibri" panose="020F0502020204030204" pitchFamily="34" charset="0"/>
              <a:ea typeface="ＭＳ Ｐゴシック" panose="020B0600070205080204" pitchFamily="34" charset="-128"/>
              <a:cs typeface="+mn-cs"/>
            </a:endParaRPr>
          </a:p>
        </p:txBody>
      </p:sp>
      <p:sp>
        <p:nvSpPr>
          <p:cNvPr id="19" name="TextBox 18">
            <a:extLst>
              <a:ext uri="{FF2B5EF4-FFF2-40B4-BE49-F238E27FC236}">
                <a16:creationId xmlns:a16="http://schemas.microsoft.com/office/drawing/2014/main" id="{310FC38C-3EE3-7984-D309-37E6E092071A}"/>
              </a:ext>
            </a:extLst>
          </p:cNvPr>
          <p:cNvSpPr txBox="1"/>
          <p:nvPr/>
        </p:nvSpPr>
        <p:spPr>
          <a:xfrm>
            <a:off x="5786485" y="3605165"/>
            <a:ext cx="3540443" cy="369332"/>
          </a:xfrm>
          <a:prstGeom prst="rect">
            <a:avLst/>
          </a:prstGeom>
          <a:noFill/>
        </p:spPr>
        <p:txBody>
          <a:bodyPr wrap="square" rtlCol="0">
            <a:spAutoFit/>
          </a:bodyPr>
          <a:lstStyle/>
          <a:p>
            <a:pPr algn="ctr" defTabSz="342900" eaLnBrk="0" hangingPunct="0">
              <a:defRPr/>
            </a:pPr>
            <a:r>
              <a:rPr lang="en-US" sz="1800" b="1" dirty="0">
                <a:solidFill>
                  <a:prstClr val="black"/>
                </a:solidFill>
                <a:latin typeface="Calibri" panose="020F0502020204030204" pitchFamily="34" charset="0"/>
                <a:ea typeface="ＭＳ Ｐゴシック" panose="020B0600070205080204" pitchFamily="34" charset="-128"/>
                <a:cs typeface="+mn-cs"/>
              </a:rPr>
              <a:t>Mastectomy- RT</a:t>
            </a:r>
          </a:p>
        </p:txBody>
      </p:sp>
      <p:sp>
        <p:nvSpPr>
          <p:cNvPr id="21" name="TextBox 20">
            <a:extLst>
              <a:ext uri="{FF2B5EF4-FFF2-40B4-BE49-F238E27FC236}">
                <a16:creationId xmlns:a16="http://schemas.microsoft.com/office/drawing/2014/main" id="{FBF1FC4C-E364-BF3F-25DD-249465C1E899}"/>
              </a:ext>
            </a:extLst>
          </p:cNvPr>
          <p:cNvSpPr txBox="1"/>
          <p:nvPr/>
        </p:nvSpPr>
        <p:spPr>
          <a:xfrm>
            <a:off x="8126" y="4095157"/>
            <a:ext cx="9686593" cy="288541"/>
          </a:xfrm>
          <a:prstGeom prst="rect">
            <a:avLst/>
          </a:prstGeom>
          <a:noFill/>
        </p:spPr>
        <p:txBody>
          <a:bodyPr wrap="square">
            <a:spAutoFit/>
          </a:bodyPr>
          <a:lstStyle/>
          <a:p>
            <a:r>
              <a:rPr lang="en-US" sz="1275" b="1" dirty="0"/>
              <a:t>* Adding the signature to the model based on clinicopathological factors did not significantly improve discrimination</a:t>
            </a:r>
          </a:p>
        </p:txBody>
      </p:sp>
      <p:sp>
        <p:nvSpPr>
          <p:cNvPr id="22" name="Text Placeholder 2">
            <a:extLst>
              <a:ext uri="{FF2B5EF4-FFF2-40B4-BE49-F238E27FC236}">
                <a16:creationId xmlns:a16="http://schemas.microsoft.com/office/drawing/2014/main" id="{450C6F79-4386-4632-39D4-BED4F1585D0B}"/>
              </a:ext>
            </a:extLst>
          </p:cNvPr>
          <p:cNvSpPr txBox="1">
            <a:spLocks/>
          </p:cNvSpPr>
          <p:nvPr/>
        </p:nvSpPr>
        <p:spPr bwMode="auto">
          <a:xfrm>
            <a:off x="6619009" y="4436892"/>
            <a:ext cx="3169094" cy="183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71450" tIns="0" rIns="17145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defTabSz="342900">
              <a:spcBef>
                <a:spcPct val="0"/>
              </a:spcBef>
              <a:buNone/>
              <a:defRPr/>
            </a:pPr>
            <a:r>
              <a:rPr lang="en-US" altLang="en-US" sz="900" dirty="0" err="1">
                <a:solidFill>
                  <a:prstClr val="black"/>
                </a:solidFill>
                <a:cs typeface="+mn-cs"/>
              </a:rPr>
              <a:t>Drukker</a:t>
            </a:r>
            <a:r>
              <a:rPr lang="en-US" altLang="en-US" sz="900" dirty="0">
                <a:solidFill>
                  <a:prstClr val="black"/>
                </a:solidFill>
                <a:cs typeface="+mn-cs"/>
              </a:rPr>
              <a:t> et al., BCRT. 2014;148:599-613</a:t>
            </a:r>
          </a:p>
        </p:txBody>
      </p:sp>
    </p:spTree>
    <p:extLst>
      <p:ext uri="{BB962C8B-B14F-4D97-AF65-F5344CB8AC3E}">
        <p14:creationId xmlns:p14="http://schemas.microsoft.com/office/powerpoint/2010/main" val="113876360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127251" y="294085"/>
            <a:ext cx="5628821" cy="56554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defRPr>
            </a:lvl5pPr>
            <a:lvl6pPr marL="457200"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defRPr>
            </a:lvl6pPr>
            <a:lvl7pPr marL="914400"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defRPr>
            </a:lvl7pPr>
            <a:lvl8pPr marL="1371600"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defRPr>
            </a:lvl8pPr>
            <a:lvl9pPr marL="1828800"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defRPr>
            </a:lvl9pPr>
          </a:lstStyle>
          <a:p>
            <a:pPr algn="ctr"/>
            <a:endParaRPr lang="en-US" sz="2700" dirty="0">
              <a:solidFill>
                <a:schemeClr val="tx1"/>
              </a:solidFill>
              <a:effectLst/>
              <a:latin typeface="Myriad Pro" pitchFamily="34" charset="0"/>
            </a:endParaRPr>
          </a:p>
        </p:txBody>
      </p:sp>
      <p:sp>
        <p:nvSpPr>
          <p:cNvPr id="5" name="Content Placeholder 1"/>
          <p:cNvSpPr txBox="1">
            <a:spLocks/>
          </p:cNvSpPr>
          <p:nvPr/>
        </p:nvSpPr>
        <p:spPr>
          <a:xfrm>
            <a:off x="187037" y="710943"/>
            <a:ext cx="9062357" cy="3278188"/>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u="sng" dirty="0">
                <a:solidFill>
                  <a:schemeClr val="bg1">
                    <a:lumMod val="65000"/>
                  </a:schemeClr>
                </a:solidFill>
                <a:latin typeface="Calibri" panose="020F0502020204030204" pitchFamily="34" charset="0"/>
              </a:rPr>
              <a:t>Previously derived</a:t>
            </a:r>
          </a:p>
          <a:p>
            <a:r>
              <a:rPr lang="en-US" sz="1800" dirty="0" err="1">
                <a:solidFill>
                  <a:schemeClr val="bg1">
                    <a:lumMod val="65000"/>
                  </a:schemeClr>
                </a:solidFill>
                <a:latin typeface="Calibri" panose="020F0502020204030204" pitchFamily="34" charset="0"/>
              </a:rPr>
              <a:t>Oncotype</a:t>
            </a:r>
            <a:r>
              <a:rPr lang="en-US" sz="1800" dirty="0">
                <a:solidFill>
                  <a:schemeClr val="bg1">
                    <a:lumMod val="65000"/>
                  </a:schemeClr>
                </a:solidFill>
                <a:latin typeface="Calibri" panose="020F0502020204030204" pitchFamily="34" charset="0"/>
              </a:rPr>
              <a:t> </a:t>
            </a:r>
            <a:r>
              <a:rPr lang="en-US" sz="1800" dirty="0" err="1">
                <a:solidFill>
                  <a:schemeClr val="bg1">
                    <a:lumMod val="65000"/>
                  </a:schemeClr>
                </a:solidFill>
                <a:latin typeface="Calibri" panose="020F0502020204030204" pitchFamily="34" charset="0"/>
              </a:rPr>
              <a:t>Dx</a:t>
            </a:r>
            <a:r>
              <a:rPr lang="en-US" sz="1800" baseline="30000" dirty="0">
                <a:solidFill>
                  <a:schemeClr val="bg1">
                    <a:lumMod val="65000"/>
                  </a:schemeClr>
                </a:solidFill>
                <a:latin typeface="Calibri" panose="020F0502020204030204" pitchFamily="34" charset="0"/>
              </a:rPr>
              <a:t>®</a:t>
            </a:r>
          </a:p>
          <a:p>
            <a:r>
              <a:rPr lang="en-US" sz="1800" dirty="0" err="1">
                <a:solidFill>
                  <a:schemeClr val="bg1">
                    <a:lumMod val="65000"/>
                  </a:schemeClr>
                </a:solidFill>
                <a:latin typeface="Calibri" panose="020F0502020204030204" pitchFamily="34" charset="0"/>
              </a:rPr>
              <a:t>Mammaprint</a:t>
            </a:r>
            <a:r>
              <a:rPr lang="en-US" sz="1800" dirty="0">
                <a:solidFill>
                  <a:schemeClr val="bg1">
                    <a:lumMod val="65000"/>
                  </a:schemeClr>
                </a:solidFill>
                <a:latin typeface="Calibri" panose="020F0502020204030204" pitchFamily="34" charset="0"/>
              </a:rPr>
              <a:t>®</a:t>
            </a:r>
          </a:p>
          <a:p>
            <a:r>
              <a:rPr lang="en-US" sz="1800" dirty="0">
                <a:solidFill>
                  <a:schemeClr val="bg1">
                    <a:lumMod val="65000"/>
                  </a:schemeClr>
                </a:solidFill>
                <a:latin typeface="Calibri" panose="020F0502020204030204" pitchFamily="34" charset="0"/>
              </a:rPr>
              <a:t>IHC surrogates for subtype</a:t>
            </a:r>
          </a:p>
          <a:p>
            <a:pPr marL="0" indent="0">
              <a:buNone/>
            </a:pPr>
            <a:r>
              <a:rPr lang="en-US" sz="1800" b="1" u="sng" dirty="0">
                <a:latin typeface="Calibri" panose="020F0502020204030204" pitchFamily="34" charset="0"/>
              </a:rPr>
              <a:t>Radiation specific signatures</a:t>
            </a:r>
          </a:p>
          <a:p>
            <a:pPr marL="0" indent="0">
              <a:buNone/>
            </a:pPr>
            <a:r>
              <a:rPr lang="en-US" sz="1800" dirty="0">
                <a:latin typeface="Calibri" panose="020F0502020204030204" pitchFamily="34" charset="0"/>
              </a:rPr>
              <a:t>Invasive disease</a:t>
            </a:r>
          </a:p>
          <a:p>
            <a:r>
              <a:rPr lang="en-US" sz="1800" dirty="0">
                <a:latin typeface="Calibri" panose="020F0502020204030204" pitchFamily="34" charset="0"/>
              </a:rPr>
              <a:t>Danish Breast Cancer Group (DBCG-RT)</a:t>
            </a:r>
          </a:p>
          <a:p>
            <a:r>
              <a:rPr lang="en-US" sz="1800" dirty="0">
                <a:latin typeface="Calibri" panose="020F0502020204030204" pitchFamily="34" charset="0"/>
              </a:rPr>
              <a:t>Radiation Sensitivity Index (RSI)</a:t>
            </a:r>
          </a:p>
          <a:p>
            <a:r>
              <a:rPr lang="en-US" sz="1800" dirty="0" err="1">
                <a:latin typeface="Calibri" panose="020F0502020204030204" pitchFamily="34" charset="0"/>
              </a:rPr>
              <a:t>Radiosensitivity</a:t>
            </a:r>
            <a:r>
              <a:rPr lang="en-US" sz="1800" dirty="0">
                <a:latin typeface="Calibri" panose="020F0502020204030204" pitchFamily="34" charset="0"/>
              </a:rPr>
              <a:t> and Immune Gene Signature</a:t>
            </a:r>
            <a:endParaRPr lang="en-US" sz="1800" baseline="30000" dirty="0">
              <a:latin typeface="Calibri" panose="020F0502020204030204" pitchFamily="34" charset="0"/>
            </a:endParaRPr>
          </a:p>
          <a:p>
            <a:r>
              <a:rPr lang="en-US" sz="1800" dirty="0">
                <a:latin typeface="Calibri" panose="020F0502020204030204" pitchFamily="34" charset="0"/>
              </a:rPr>
              <a:t>Radiation Sensitivity Signature (</a:t>
            </a:r>
            <a:r>
              <a:rPr lang="en-US" sz="1800" dirty="0" err="1">
                <a:latin typeface="Calibri" panose="020F0502020204030204" pitchFamily="34" charset="0"/>
              </a:rPr>
              <a:t>Radiotype</a:t>
            </a:r>
            <a:r>
              <a:rPr lang="en-US" sz="1800" dirty="0">
                <a:latin typeface="Calibri" panose="020F0502020204030204" pitchFamily="34" charset="0"/>
              </a:rPr>
              <a:t> Dx</a:t>
            </a:r>
            <a:r>
              <a:rPr lang="en-US" sz="1800" baseline="30000" dirty="0">
                <a:latin typeface="Calibri" panose="020F0502020204030204" pitchFamily="34" charset="0"/>
              </a:rPr>
              <a:t>®</a:t>
            </a:r>
            <a:r>
              <a:rPr lang="en-US" sz="1800" dirty="0">
                <a:latin typeface="Calibri" panose="020F0502020204030204" pitchFamily="34" charset="0"/>
              </a:rPr>
              <a:t>), </a:t>
            </a:r>
            <a:r>
              <a:rPr lang="en-US" sz="1800" b="1" u="sng" dirty="0">
                <a:latin typeface="Calibri" panose="020F0502020204030204" pitchFamily="34" charset="0"/>
              </a:rPr>
              <a:t>P</a:t>
            </a:r>
            <a:r>
              <a:rPr lang="en-US" sz="1800" dirty="0">
                <a:latin typeface="Calibri" panose="020F0502020204030204" pitchFamily="34" charset="0"/>
              </a:rPr>
              <a:t>rofile for the </a:t>
            </a:r>
            <a:r>
              <a:rPr lang="en-US" sz="1800" b="1" u="sng" dirty="0">
                <a:latin typeface="Calibri" panose="020F0502020204030204" pitchFamily="34" charset="0"/>
              </a:rPr>
              <a:t>O</a:t>
            </a:r>
            <a:r>
              <a:rPr lang="en-US" sz="1800" dirty="0">
                <a:latin typeface="Calibri" panose="020F0502020204030204" pitchFamily="34" charset="0"/>
              </a:rPr>
              <a:t>mission of </a:t>
            </a:r>
            <a:r>
              <a:rPr lang="en-US" sz="1800" b="1" u="sng" dirty="0">
                <a:latin typeface="Calibri" panose="020F0502020204030204" pitchFamily="34" charset="0"/>
              </a:rPr>
              <a:t>L</a:t>
            </a:r>
            <a:r>
              <a:rPr lang="en-US" sz="1800" dirty="0">
                <a:latin typeface="Calibri" panose="020F0502020204030204" pitchFamily="34" charset="0"/>
              </a:rPr>
              <a:t>ocal </a:t>
            </a:r>
            <a:r>
              <a:rPr lang="en-US" sz="1800" b="1" u="sng" dirty="0">
                <a:latin typeface="Calibri" panose="020F0502020204030204" pitchFamily="34" charset="0"/>
              </a:rPr>
              <a:t>A</a:t>
            </a:r>
            <a:r>
              <a:rPr lang="en-US" sz="1800" dirty="0">
                <a:latin typeface="Calibri" panose="020F0502020204030204" pitchFamily="34" charset="0"/>
              </a:rPr>
              <a:t>djuvant </a:t>
            </a:r>
            <a:r>
              <a:rPr lang="en-US" sz="1800" b="1" u="sng" dirty="0">
                <a:latin typeface="Calibri" panose="020F0502020204030204" pitchFamily="34" charset="0"/>
              </a:rPr>
              <a:t>R</a:t>
            </a:r>
            <a:r>
              <a:rPr lang="en-US" sz="1800" dirty="0">
                <a:latin typeface="Calibri" panose="020F0502020204030204" pitchFamily="34" charset="0"/>
              </a:rPr>
              <a:t>adiation (POLAR), and </a:t>
            </a:r>
            <a:r>
              <a:rPr lang="en-US" sz="1800" b="1" u="sng" dirty="0">
                <a:latin typeface="Calibri" panose="020F0502020204030204" pitchFamily="34" charset="0"/>
              </a:rPr>
              <a:t>A</a:t>
            </a:r>
            <a:r>
              <a:rPr lang="en-US" sz="1800" dirty="0">
                <a:latin typeface="Calibri" panose="020F0502020204030204" pitchFamily="34" charset="0"/>
              </a:rPr>
              <a:t>djuvant </a:t>
            </a:r>
            <a:r>
              <a:rPr lang="en-US" sz="1800" b="1" u="sng" dirty="0" err="1">
                <a:latin typeface="Calibri" panose="020F0502020204030204" pitchFamily="34" charset="0"/>
              </a:rPr>
              <a:t>R</a:t>
            </a:r>
            <a:r>
              <a:rPr lang="en-US" sz="1800" dirty="0" err="1">
                <a:latin typeface="Calibri" panose="020F0502020204030204" pitchFamily="34" charset="0"/>
              </a:rPr>
              <a:t>adio</a:t>
            </a:r>
            <a:r>
              <a:rPr lang="en-US" sz="1800" b="1" u="sng" dirty="0" err="1">
                <a:latin typeface="Calibri" panose="020F0502020204030204" pitchFamily="34" charset="0"/>
              </a:rPr>
              <a:t>T</a:t>
            </a:r>
            <a:r>
              <a:rPr lang="en-US" sz="1800" dirty="0" err="1">
                <a:latin typeface="Calibri" panose="020F0502020204030204" pitchFamily="34" charset="0"/>
              </a:rPr>
              <a:t>herapy</a:t>
            </a:r>
            <a:r>
              <a:rPr lang="en-US" sz="1800" dirty="0">
                <a:latin typeface="Calibri" panose="020F0502020204030204" pitchFamily="34" charset="0"/>
              </a:rPr>
              <a:t> </a:t>
            </a:r>
            <a:r>
              <a:rPr lang="en-US" sz="1800" b="1" u="sng" dirty="0">
                <a:latin typeface="Calibri" panose="020F0502020204030204" pitchFamily="34" charset="0"/>
              </a:rPr>
              <a:t>I</a:t>
            </a:r>
            <a:r>
              <a:rPr lang="en-US" sz="1800" dirty="0">
                <a:latin typeface="Calibri" panose="020F0502020204030204" pitchFamily="34" charset="0"/>
              </a:rPr>
              <a:t>ntensification </a:t>
            </a:r>
            <a:r>
              <a:rPr lang="en-US" sz="1800" b="1" u="sng" dirty="0">
                <a:latin typeface="Calibri" panose="020F0502020204030204" pitchFamily="34" charset="0"/>
              </a:rPr>
              <a:t>C</a:t>
            </a:r>
            <a:r>
              <a:rPr lang="en-US" sz="1800" dirty="0">
                <a:latin typeface="Calibri" panose="020F0502020204030204" pitchFamily="34" charset="0"/>
              </a:rPr>
              <a:t>lassifier (ARTIC)</a:t>
            </a:r>
          </a:p>
        </p:txBody>
      </p:sp>
      <p:sp>
        <p:nvSpPr>
          <p:cNvPr id="2" name="Text Placeholder 2">
            <a:extLst>
              <a:ext uri="{FF2B5EF4-FFF2-40B4-BE49-F238E27FC236}">
                <a16:creationId xmlns:a16="http://schemas.microsoft.com/office/drawing/2014/main" id="{F0665CB5-34E4-2BCC-40E5-45F22ABED04F}"/>
              </a:ext>
            </a:extLst>
          </p:cNvPr>
          <p:cNvSpPr txBox="1">
            <a:spLocks/>
          </p:cNvSpPr>
          <p:nvPr/>
        </p:nvSpPr>
        <p:spPr>
          <a:xfrm>
            <a:off x="75706" y="135864"/>
            <a:ext cx="8975966" cy="49172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700" b="1" dirty="0"/>
              <a:t>What about signatures to predict radiation response?</a:t>
            </a:r>
          </a:p>
        </p:txBody>
      </p:sp>
    </p:spTree>
    <p:extLst>
      <p:ext uri="{BB962C8B-B14F-4D97-AF65-F5344CB8AC3E}">
        <p14:creationId xmlns:p14="http://schemas.microsoft.com/office/powerpoint/2010/main" val="3649368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397203"/>
            <a:ext cx="7748337" cy="392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0C98F2D-36ED-B14D-B7BC-57B0449D1875}"/>
              </a:ext>
            </a:extLst>
          </p:cNvPr>
          <p:cNvSpPr/>
          <p:nvPr/>
        </p:nvSpPr>
        <p:spPr bwMode="auto">
          <a:xfrm>
            <a:off x="7208874" y="216567"/>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Rectangle 3">
            <a:extLst>
              <a:ext uri="{FF2B5EF4-FFF2-40B4-BE49-F238E27FC236}">
                <a16:creationId xmlns:a16="http://schemas.microsoft.com/office/drawing/2014/main" id="{5DCFA980-0772-A14E-9E8E-8F88123B49C6}"/>
              </a:ext>
            </a:extLst>
          </p:cNvPr>
          <p:cNvSpPr/>
          <p:nvPr/>
        </p:nvSpPr>
        <p:spPr bwMode="auto">
          <a:xfrm>
            <a:off x="7361274" y="368967"/>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16115712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1617345" y="755591"/>
            <a:ext cx="3266123" cy="945341"/>
          </a:xfrm>
          <a:prstGeom prst="rect">
            <a:avLst/>
          </a:prstGeom>
          <a:solidFill>
            <a:srgbClr val="254F9B"/>
          </a:solidFill>
          <a:ln w="12192">
            <a:solidFill>
              <a:srgbClr val="000000"/>
            </a:solidFill>
          </a:ln>
        </p:spPr>
        <p:txBody>
          <a:bodyPr vert="horz" wrap="square" lIns="0" tIns="0" rIns="0" bIns="0" rtlCol="0" anchor="ctr" anchorCtr="1">
            <a:noAutofit/>
          </a:bodyPr>
          <a:lstStyle/>
          <a:p>
            <a:pPr marL="746283" algn="ctr" defTabSz="342900" eaLnBrk="0" hangingPunct="0">
              <a:defRPr/>
            </a:pPr>
            <a:endParaRPr lang="en-US" sz="1050" dirty="0">
              <a:solidFill>
                <a:prstClr val="white"/>
              </a:solidFill>
              <a:latin typeface="Arial"/>
              <a:ea typeface="ＭＳ Ｐゴシック" panose="020B0600070205080204" pitchFamily="34" charset="-128"/>
              <a:cs typeface="Arial"/>
            </a:endParaRPr>
          </a:p>
        </p:txBody>
      </p:sp>
      <p:sp>
        <p:nvSpPr>
          <p:cNvPr id="6" name="object 3"/>
          <p:cNvSpPr txBox="1"/>
          <p:nvPr/>
        </p:nvSpPr>
        <p:spPr>
          <a:xfrm>
            <a:off x="1617345" y="3492806"/>
            <a:ext cx="3228975" cy="767510"/>
          </a:xfrm>
          <a:prstGeom prst="rect">
            <a:avLst/>
          </a:prstGeom>
          <a:solidFill>
            <a:srgbClr val="254F9B"/>
          </a:solidFill>
          <a:ln w="12192">
            <a:solidFill>
              <a:srgbClr val="000000"/>
            </a:solidFill>
          </a:ln>
        </p:spPr>
        <p:txBody>
          <a:bodyPr vert="horz" wrap="square" lIns="0" tIns="0" rIns="0" bIns="0" rtlCol="0" anchor="ctr">
            <a:noAutofit/>
          </a:bodyPr>
          <a:lstStyle/>
          <a:p>
            <a:pPr marL="1029176" marR="1023461" indent="155734" defTabSz="342900" eaLnBrk="0" hangingPunct="0">
              <a:defRPr/>
            </a:pPr>
            <a:endParaRPr lang="sv-SE" sz="825" dirty="0">
              <a:solidFill>
                <a:prstClr val="white"/>
              </a:solidFill>
              <a:latin typeface="Arial"/>
              <a:ea typeface="ＭＳ Ｐゴシック" panose="020B0600070205080204" pitchFamily="34" charset="-128"/>
              <a:cs typeface="Arial"/>
            </a:endParaRPr>
          </a:p>
        </p:txBody>
      </p:sp>
      <p:sp>
        <p:nvSpPr>
          <p:cNvPr id="7" name="object 4"/>
          <p:cNvSpPr txBox="1"/>
          <p:nvPr/>
        </p:nvSpPr>
        <p:spPr>
          <a:xfrm>
            <a:off x="1617345" y="1999216"/>
            <a:ext cx="3238500" cy="1129530"/>
          </a:xfrm>
          <a:prstGeom prst="rect">
            <a:avLst/>
          </a:prstGeom>
          <a:solidFill>
            <a:srgbClr val="254F9B"/>
          </a:solidFill>
          <a:ln w="12192">
            <a:solidFill>
              <a:srgbClr val="000000"/>
            </a:solidFill>
          </a:ln>
        </p:spPr>
        <p:txBody>
          <a:bodyPr vert="horz" wrap="square" lIns="0" tIns="0" rIns="0" bIns="0" rtlCol="0" anchor="ctr" anchorCtr="0">
            <a:noAutofit/>
          </a:bodyPr>
          <a:lstStyle/>
          <a:p>
            <a:pPr algn="ctr" defTabSz="342900" eaLnBrk="0" hangingPunct="0">
              <a:defRPr/>
            </a:pPr>
            <a:r>
              <a:rPr sz="1050" b="1" dirty="0">
                <a:solidFill>
                  <a:prstClr val="white"/>
                </a:solidFill>
                <a:latin typeface="Arial"/>
                <a:ea typeface="ＭＳ Ｐゴシック" panose="020B0600070205080204" pitchFamily="34" charset="-128"/>
                <a:cs typeface="Arial"/>
              </a:rPr>
              <a:t>Final </a:t>
            </a:r>
            <a:r>
              <a:rPr sz="1050" b="1" spc="-4" dirty="0">
                <a:solidFill>
                  <a:prstClr val="white"/>
                </a:solidFill>
                <a:latin typeface="Arial"/>
                <a:ea typeface="ＭＳ Ｐゴシック" panose="020B0600070205080204" pitchFamily="34" charset="-128"/>
                <a:cs typeface="Arial"/>
              </a:rPr>
              <a:t>M</a:t>
            </a:r>
            <a:r>
              <a:rPr sz="1050" b="1" dirty="0">
                <a:solidFill>
                  <a:prstClr val="white"/>
                </a:solidFill>
                <a:latin typeface="Arial"/>
                <a:ea typeface="ＭＳ Ｐゴシック" panose="020B0600070205080204" pitchFamily="34" charset="-128"/>
                <a:cs typeface="Arial"/>
              </a:rPr>
              <a:t>odel</a:t>
            </a:r>
            <a:endParaRPr lang="en-US" sz="1050" b="1" dirty="0">
              <a:solidFill>
                <a:prstClr val="white"/>
              </a:solidFill>
              <a:latin typeface="Arial"/>
              <a:ea typeface="ＭＳ Ｐゴシック" panose="020B0600070205080204" pitchFamily="34" charset="-128"/>
              <a:cs typeface="Arial"/>
            </a:endParaRPr>
          </a:p>
          <a:p>
            <a:pPr algn="ctr" defTabSz="342900" eaLnBrk="0" hangingPunct="0">
              <a:defRPr/>
            </a:pPr>
            <a:r>
              <a:rPr lang="en-US" sz="1050" b="1" dirty="0">
                <a:solidFill>
                  <a:prstClr val="white"/>
                </a:solidFill>
                <a:latin typeface="Arial"/>
                <a:ea typeface="ＭＳ Ｐゴシック" panose="020B0600070205080204" pitchFamily="34" charset="-128"/>
                <a:cs typeface="Arial"/>
              </a:rPr>
              <a:t>Profile for the Omission of Local Adjuvant Radiation (POLAR)</a:t>
            </a:r>
            <a:endParaRPr sz="1050" dirty="0">
              <a:solidFill>
                <a:prstClr val="white"/>
              </a:solidFill>
              <a:latin typeface="Arial"/>
              <a:ea typeface="ＭＳ Ｐゴシック" panose="020B0600070205080204" pitchFamily="34" charset="-128"/>
              <a:cs typeface="Arial"/>
            </a:endParaRPr>
          </a:p>
          <a:p>
            <a:pPr algn="ctr" defTabSz="342900" eaLnBrk="0" hangingPunct="0">
              <a:defRPr/>
            </a:pPr>
            <a:r>
              <a:rPr lang="en-US" sz="1050" b="1" dirty="0">
                <a:solidFill>
                  <a:prstClr val="white"/>
                </a:solidFill>
                <a:latin typeface="Arial"/>
                <a:ea typeface="ＭＳ Ｐゴシック" panose="020B0600070205080204" pitchFamily="34" charset="-128"/>
                <a:cs typeface="Arial"/>
              </a:rPr>
              <a:t>16</a:t>
            </a:r>
            <a:r>
              <a:rPr sz="1050" b="1" spc="-8" dirty="0">
                <a:solidFill>
                  <a:prstClr val="white"/>
                </a:solidFill>
                <a:latin typeface="Arial"/>
                <a:ea typeface="ＭＳ Ｐゴシック" panose="020B0600070205080204" pitchFamily="34" charset="-128"/>
                <a:cs typeface="Arial"/>
              </a:rPr>
              <a:t> </a:t>
            </a:r>
            <a:r>
              <a:rPr sz="1050" b="1" dirty="0">
                <a:solidFill>
                  <a:prstClr val="white"/>
                </a:solidFill>
                <a:latin typeface="Arial"/>
                <a:ea typeface="ＭＳ Ｐゴシック" panose="020B0600070205080204" pitchFamily="34" charset="-128"/>
                <a:cs typeface="Arial"/>
              </a:rPr>
              <a:t>genes</a:t>
            </a:r>
            <a:endParaRPr sz="1050" dirty="0">
              <a:solidFill>
                <a:prstClr val="white"/>
              </a:solidFill>
              <a:latin typeface="Arial"/>
              <a:ea typeface="ＭＳ Ｐゴシック" panose="020B0600070205080204" pitchFamily="34" charset="-128"/>
              <a:cs typeface="Arial"/>
            </a:endParaRPr>
          </a:p>
        </p:txBody>
      </p:sp>
      <p:sp>
        <p:nvSpPr>
          <p:cNvPr id="8" name="object 5"/>
          <p:cNvSpPr txBox="1"/>
          <p:nvPr/>
        </p:nvSpPr>
        <p:spPr>
          <a:xfrm>
            <a:off x="5853113" y="3487549"/>
            <a:ext cx="1884044" cy="772768"/>
          </a:xfrm>
          <a:prstGeom prst="rect">
            <a:avLst/>
          </a:prstGeom>
          <a:solidFill>
            <a:srgbClr val="FFFF00"/>
          </a:solidFill>
          <a:ln w="12192">
            <a:solidFill>
              <a:srgbClr val="000000"/>
            </a:solidFill>
          </a:ln>
        </p:spPr>
        <p:txBody>
          <a:bodyPr vert="horz" wrap="square" lIns="0" tIns="0" rIns="0" bIns="0" rtlCol="0" anchor="ctr">
            <a:noAutofit/>
          </a:bodyPr>
          <a:lstStyle/>
          <a:p>
            <a:pPr marL="191928" marR="185261" indent="182880" algn="ctr" defTabSz="342900" eaLnBrk="0" hangingPunct="0">
              <a:defRPr/>
            </a:pPr>
            <a:r>
              <a:rPr sz="1200" b="1" spc="-64" dirty="0">
                <a:solidFill>
                  <a:prstClr val="black"/>
                </a:solidFill>
                <a:latin typeface="Arial"/>
                <a:ea typeface="ＭＳ Ｐゴシック" panose="020B0600070205080204" pitchFamily="34" charset="-128"/>
                <a:cs typeface="Arial"/>
              </a:rPr>
              <a:t>V</a:t>
            </a:r>
            <a:r>
              <a:rPr sz="1200" b="1" dirty="0">
                <a:solidFill>
                  <a:prstClr val="black"/>
                </a:solidFill>
                <a:latin typeface="Arial"/>
                <a:ea typeface="ＭＳ Ｐゴシック" panose="020B0600070205080204" pitchFamily="34" charset="-128"/>
                <a:cs typeface="Arial"/>
              </a:rPr>
              <a:t>al</a:t>
            </a:r>
            <a:r>
              <a:rPr sz="1200" b="1" spc="-4" dirty="0">
                <a:solidFill>
                  <a:prstClr val="black"/>
                </a:solidFill>
                <a:latin typeface="Arial"/>
                <a:ea typeface="ＭＳ Ｐゴシック" panose="020B0600070205080204" pitchFamily="34" charset="-128"/>
                <a:cs typeface="Arial"/>
              </a:rPr>
              <a:t>i</a:t>
            </a:r>
            <a:r>
              <a:rPr sz="1200" b="1" dirty="0">
                <a:solidFill>
                  <a:prstClr val="black"/>
                </a:solidFill>
                <a:latin typeface="Arial"/>
                <a:ea typeface="ＭＳ Ｐゴシック" panose="020B0600070205080204" pitchFamily="34" charset="-128"/>
                <a:cs typeface="Arial"/>
              </a:rPr>
              <a:t>dati</a:t>
            </a:r>
            <a:r>
              <a:rPr sz="1200" b="1" spc="-8" dirty="0">
                <a:solidFill>
                  <a:prstClr val="black"/>
                </a:solidFill>
                <a:latin typeface="Arial"/>
                <a:ea typeface="ＭＳ Ｐゴシック" panose="020B0600070205080204" pitchFamily="34" charset="-128"/>
                <a:cs typeface="Arial"/>
              </a:rPr>
              <a:t>o</a:t>
            </a:r>
            <a:r>
              <a:rPr sz="1200" b="1" dirty="0">
                <a:solidFill>
                  <a:prstClr val="black"/>
                </a:solidFill>
                <a:latin typeface="Arial"/>
                <a:ea typeface="ＭＳ Ｐゴシック" panose="020B0600070205080204" pitchFamily="34" charset="-128"/>
                <a:cs typeface="Arial"/>
              </a:rPr>
              <a:t>n</a:t>
            </a:r>
            <a:r>
              <a:rPr lang="en-US" sz="1200" b="1" dirty="0">
                <a:solidFill>
                  <a:prstClr val="black"/>
                </a:solidFill>
                <a:latin typeface="Arial"/>
                <a:ea typeface="ＭＳ Ｐゴシック" panose="020B0600070205080204" pitchFamily="34" charset="-128"/>
                <a:cs typeface="Arial"/>
              </a:rPr>
              <a:t> </a:t>
            </a:r>
            <a:r>
              <a:rPr sz="1200" b="1" dirty="0">
                <a:solidFill>
                  <a:prstClr val="black"/>
                </a:solidFill>
                <a:latin typeface="Arial"/>
                <a:ea typeface="ＭＳ Ｐゴシック" panose="020B0600070205080204" pitchFamily="34" charset="-128"/>
                <a:cs typeface="Arial"/>
              </a:rPr>
              <a:t>cohort </a:t>
            </a:r>
            <a:endParaRPr lang="en-US" sz="1200" b="1" dirty="0">
              <a:solidFill>
                <a:prstClr val="black"/>
              </a:solidFill>
              <a:latin typeface="Arial"/>
              <a:ea typeface="ＭＳ Ｐゴシック" panose="020B0600070205080204" pitchFamily="34" charset="-128"/>
              <a:cs typeface="Arial"/>
            </a:endParaRPr>
          </a:p>
          <a:p>
            <a:pPr marL="191928" marR="185261" indent="182880" algn="ctr" defTabSz="342900" eaLnBrk="0" hangingPunct="0">
              <a:defRPr/>
            </a:pPr>
            <a:r>
              <a:rPr lang="en-US" sz="1200" b="1" dirty="0">
                <a:solidFill>
                  <a:prstClr val="black"/>
                </a:solidFill>
                <a:latin typeface="Arial"/>
                <a:ea typeface="ＭＳ Ｐゴシック" panose="020B0600070205080204" pitchFamily="34" charset="-128"/>
                <a:cs typeface="Arial"/>
              </a:rPr>
              <a:t>Canadian Omission Trial</a:t>
            </a:r>
            <a:endParaRPr sz="1200" b="1" dirty="0">
              <a:solidFill>
                <a:prstClr val="black"/>
              </a:solidFill>
              <a:latin typeface="Arial"/>
              <a:ea typeface="ＭＳ Ｐゴシック" panose="020B0600070205080204" pitchFamily="34" charset="-128"/>
              <a:cs typeface="Arial"/>
            </a:endParaRPr>
          </a:p>
        </p:txBody>
      </p:sp>
      <p:sp>
        <p:nvSpPr>
          <p:cNvPr id="13" name="object 10"/>
          <p:cNvSpPr/>
          <p:nvPr/>
        </p:nvSpPr>
        <p:spPr>
          <a:xfrm>
            <a:off x="3089052" y="1747998"/>
            <a:ext cx="57150" cy="205740"/>
          </a:xfrm>
          <a:custGeom>
            <a:avLst/>
            <a:gdLst/>
            <a:ahLst/>
            <a:cxnLst/>
            <a:rect l="l" t="t" r="r" b="b"/>
            <a:pathLst>
              <a:path w="76200" h="1391920">
                <a:moveTo>
                  <a:pt x="0" y="1315212"/>
                </a:moveTo>
                <a:lnTo>
                  <a:pt x="37845" y="1391539"/>
                </a:lnTo>
                <a:lnTo>
                  <a:pt x="69807" y="1328039"/>
                </a:lnTo>
                <a:lnTo>
                  <a:pt x="44322" y="1328039"/>
                </a:lnTo>
                <a:lnTo>
                  <a:pt x="31622" y="1327912"/>
                </a:lnTo>
                <a:lnTo>
                  <a:pt x="31655" y="1315264"/>
                </a:lnTo>
                <a:lnTo>
                  <a:pt x="0" y="1315212"/>
                </a:lnTo>
                <a:close/>
              </a:path>
              <a:path w="76200" h="1391920">
                <a:moveTo>
                  <a:pt x="31655" y="1315264"/>
                </a:moveTo>
                <a:lnTo>
                  <a:pt x="31622" y="1327912"/>
                </a:lnTo>
                <a:lnTo>
                  <a:pt x="44322" y="1328039"/>
                </a:lnTo>
                <a:lnTo>
                  <a:pt x="44355" y="1315285"/>
                </a:lnTo>
                <a:lnTo>
                  <a:pt x="31655" y="1315264"/>
                </a:lnTo>
                <a:close/>
              </a:path>
              <a:path w="76200" h="1391920">
                <a:moveTo>
                  <a:pt x="44355" y="1315285"/>
                </a:moveTo>
                <a:lnTo>
                  <a:pt x="44322" y="1328039"/>
                </a:lnTo>
                <a:lnTo>
                  <a:pt x="69807" y="1328039"/>
                </a:lnTo>
                <a:lnTo>
                  <a:pt x="76200" y="1315339"/>
                </a:lnTo>
                <a:lnTo>
                  <a:pt x="44355" y="1315285"/>
                </a:lnTo>
                <a:close/>
              </a:path>
              <a:path w="76200" h="1391920">
                <a:moveTo>
                  <a:pt x="47751" y="0"/>
                </a:moveTo>
                <a:lnTo>
                  <a:pt x="35051" y="0"/>
                </a:lnTo>
                <a:lnTo>
                  <a:pt x="31655" y="1315264"/>
                </a:lnTo>
                <a:lnTo>
                  <a:pt x="44355" y="1315285"/>
                </a:lnTo>
                <a:lnTo>
                  <a:pt x="47751" y="0"/>
                </a:lnTo>
                <a:close/>
              </a:path>
            </a:pathLst>
          </a:custGeom>
          <a:solidFill>
            <a:srgbClr val="000000"/>
          </a:solidFill>
        </p:spPr>
        <p:txBody>
          <a:bodyPr wrap="square" lIns="0" tIns="0" rIns="0" bIns="0" rtlCol="0"/>
          <a:lstStyle/>
          <a:p>
            <a:pPr defTabSz="342900" eaLnBrk="0" hangingPunct="0">
              <a:defRPr/>
            </a:pPr>
            <a:endParaRPr sz="1200">
              <a:solidFill>
                <a:prstClr val="black"/>
              </a:solidFill>
              <a:latin typeface="Calibri" panose="020F0502020204030204" pitchFamily="34" charset="0"/>
              <a:ea typeface="ＭＳ Ｐゴシック" panose="020B0600070205080204" pitchFamily="34" charset="-128"/>
              <a:cs typeface="+mn-cs"/>
            </a:endParaRPr>
          </a:p>
        </p:txBody>
      </p:sp>
      <p:sp>
        <p:nvSpPr>
          <p:cNvPr id="14" name="object 11"/>
          <p:cNvSpPr/>
          <p:nvPr/>
        </p:nvSpPr>
        <p:spPr>
          <a:xfrm>
            <a:off x="3111912" y="3196129"/>
            <a:ext cx="68580" cy="205740"/>
          </a:xfrm>
          <a:custGeom>
            <a:avLst/>
            <a:gdLst/>
            <a:ahLst/>
            <a:cxnLst/>
            <a:rect l="l" t="t" r="r" b="b"/>
            <a:pathLst>
              <a:path w="76200" h="988695">
                <a:moveTo>
                  <a:pt x="31676" y="911941"/>
                </a:moveTo>
                <a:lnTo>
                  <a:pt x="0" y="912126"/>
                </a:lnTo>
                <a:lnTo>
                  <a:pt x="38481" y="988110"/>
                </a:lnTo>
                <a:lnTo>
                  <a:pt x="69800" y="924648"/>
                </a:lnTo>
                <a:lnTo>
                  <a:pt x="31750" y="924648"/>
                </a:lnTo>
                <a:lnTo>
                  <a:pt x="31676" y="911941"/>
                </a:lnTo>
                <a:close/>
              </a:path>
              <a:path w="76200" h="988695">
                <a:moveTo>
                  <a:pt x="44376" y="911867"/>
                </a:moveTo>
                <a:lnTo>
                  <a:pt x="31676" y="911941"/>
                </a:lnTo>
                <a:lnTo>
                  <a:pt x="31750" y="924648"/>
                </a:lnTo>
                <a:lnTo>
                  <a:pt x="44450" y="924572"/>
                </a:lnTo>
                <a:lnTo>
                  <a:pt x="44376" y="911867"/>
                </a:lnTo>
                <a:close/>
              </a:path>
              <a:path w="76200" h="988695">
                <a:moveTo>
                  <a:pt x="76200" y="911682"/>
                </a:moveTo>
                <a:lnTo>
                  <a:pt x="44376" y="911867"/>
                </a:lnTo>
                <a:lnTo>
                  <a:pt x="44450" y="924572"/>
                </a:lnTo>
                <a:lnTo>
                  <a:pt x="31750" y="924648"/>
                </a:lnTo>
                <a:lnTo>
                  <a:pt x="69800" y="924648"/>
                </a:lnTo>
                <a:lnTo>
                  <a:pt x="76200" y="911682"/>
                </a:lnTo>
                <a:close/>
              </a:path>
              <a:path w="76200" h="988695">
                <a:moveTo>
                  <a:pt x="39116" y="0"/>
                </a:moveTo>
                <a:lnTo>
                  <a:pt x="26416" y="0"/>
                </a:lnTo>
                <a:lnTo>
                  <a:pt x="31676" y="911941"/>
                </a:lnTo>
                <a:lnTo>
                  <a:pt x="44376" y="911867"/>
                </a:lnTo>
                <a:lnTo>
                  <a:pt x="39116" y="0"/>
                </a:lnTo>
                <a:close/>
              </a:path>
            </a:pathLst>
          </a:custGeom>
          <a:solidFill>
            <a:srgbClr val="000000"/>
          </a:solidFill>
        </p:spPr>
        <p:txBody>
          <a:bodyPr wrap="square" lIns="0" tIns="0" rIns="0" bIns="0" rtlCol="0"/>
          <a:lstStyle/>
          <a:p>
            <a:pPr defTabSz="342900" eaLnBrk="0" hangingPunct="0">
              <a:defRPr/>
            </a:pPr>
            <a:endParaRPr sz="1200">
              <a:solidFill>
                <a:prstClr val="black"/>
              </a:solidFill>
              <a:latin typeface="Calibri" panose="020F0502020204030204" pitchFamily="34" charset="0"/>
              <a:ea typeface="ＭＳ Ｐゴシック" panose="020B0600070205080204" pitchFamily="34" charset="-128"/>
              <a:cs typeface="+mn-cs"/>
            </a:endParaRPr>
          </a:p>
        </p:txBody>
      </p:sp>
      <p:sp>
        <p:nvSpPr>
          <p:cNvPr id="16" name="object 13"/>
          <p:cNvSpPr/>
          <p:nvPr/>
        </p:nvSpPr>
        <p:spPr>
          <a:xfrm>
            <a:off x="4940618" y="3952934"/>
            <a:ext cx="822960" cy="57150"/>
          </a:xfrm>
          <a:custGeom>
            <a:avLst/>
            <a:gdLst/>
            <a:ahLst/>
            <a:cxnLst/>
            <a:rect l="l" t="t" r="r" b="b"/>
            <a:pathLst>
              <a:path w="1703070" h="76200">
                <a:moveTo>
                  <a:pt x="76200" y="0"/>
                </a:moveTo>
                <a:lnTo>
                  <a:pt x="0" y="38100"/>
                </a:lnTo>
                <a:lnTo>
                  <a:pt x="76200" y="76200"/>
                </a:lnTo>
                <a:lnTo>
                  <a:pt x="76200" y="44450"/>
                </a:lnTo>
                <a:lnTo>
                  <a:pt x="63500" y="44450"/>
                </a:lnTo>
                <a:lnTo>
                  <a:pt x="63500" y="31750"/>
                </a:lnTo>
                <a:lnTo>
                  <a:pt x="76200" y="31750"/>
                </a:lnTo>
                <a:lnTo>
                  <a:pt x="76200" y="0"/>
                </a:lnTo>
                <a:close/>
              </a:path>
              <a:path w="1703070" h="76200">
                <a:moveTo>
                  <a:pt x="76200" y="31750"/>
                </a:moveTo>
                <a:lnTo>
                  <a:pt x="63500" y="31750"/>
                </a:lnTo>
                <a:lnTo>
                  <a:pt x="63500" y="44450"/>
                </a:lnTo>
                <a:lnTo>
                  <a:pt x="76200" y="44450"/>
                </a:lnTo>
                <a:lnTo>
                  <a:pt x="76200" y="31750"/>
                </a:lnTo>
                <a:close/>
              </a:path>
              <a:path w="1703070" h="76200">
                <a:moveTo>
                  <a:pt x="1703069" y="31750"/>
                </a:moveTo>
                <a:lnTo>
                  <a:pt x="76200" y="31750"/>
                </a:lnTo>
                <a:lnTo>
                  <a:pt x="76200" y="44450"/>
                </a:lnTo>
                <a:lnTo>
                  <a:pt x="1703069" y="44450"/>
                </a:lnTo>
                <a:lnTo>
                  <a:pt x="1703069" y="31750"/>
                </a:lnTo>
                <a:close/>
              </a:path>
            </a:pathLst>
          </a:custGeom>
          <a:solidFill>
            <a:srgbClr val="000000"/>
          </a:solidFill>
        </p:spPr>
        <p:txBody>
          <a:bodyPr wrap="square" lIns="0" tIns="0" rIns="0" bIns="0" rtlCol="0"/>
          <a:lstStyle/>
          <a:p>
            <a:pPr defTabSz="342900" eaLnBrk="0" hangingPunct="0">
              <a:defRPr/>
            </a:pPr>
            <a:endParaRPr sz="1200">
              <a:solidFill>
                <a:prstClr val="black"/>
              </a:solidFill>
              <a:latin typeface="Calibri" panose="020F0502020204030204" pitchFamily="34" charset="0"/>
              <a:ea typeface="ＭＳ Ｐゴシック" panose="020B0600070205080204" pitchFamily="34" charset="-128"/>
              <a:cs typeface="+mn-cs"/>
            </a:endParaRPr>
          </a:p>
        </p:txBody>
      </p:sp>
      <p:sp>
        <p:nvSpPr>
          <p:cNvPr id="22" name="Text Placeholder 2"/>
          <p:cNvSpPr txBox="1">
            <a:spLocks/>
          </p:cNvSpPr>
          <p:nvPr/>
        </p:nvSpPr>
        <p:spPr>
          <a:xfrm>
            <a:off x="100426" y="6346"/>
            <a:ext cx="9084212" cy="491729"/>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spcBef>
                <a:spcPts val="0"/>
              </a:spcBef>
              <a:buNone/>
              <a:defRPr/>
            </a:pPr>
            <a:r>
              <a:rPr lang="en-US" sz="2700" b="1" dirty="0">
                <a:latin typeface="Arial"/>
              </a:rPr>
              <a:t>Development of POLAR</a:t>
            </a:r>
          </a:p>
        </p:txBody>
      </p:sp>
      <p:sp>
        <p:nvSpPr>
          <p:cNvPr id="3" name="Left Brace 2"/>
          <p:cNvSpPr/>
          <p:nvPr/>
        </p:nvSpPr>
        <p:spPr>
          <a:xfrm>
            <a:off x="1092505" y="755591"/>
            <a:ext cx="408008" cy="945341"/>
          </a:xfrm>
          <a:prstGeom prst="leftBrace">
            <a:avLst/>
          </a:prstGeom>
          <a:ln w="38100">
            <a:solidFill>
              <a:srgbClr val="FF0000"/>
            </a:solidFill>
          </a:ln>
        </p:spPr>
        <p:style>
          <a:lnRef idx="2">
            <a:schemeClr val="accent2"/>
          </a:lnRef>
          <a:fillRef idx="0">
            <a:schemeClr val="accent2"/>
          </a:fillRef>
          <a:effectRef idx="1">
            <a:schemeClr val="accent2"/>
          </a:effectRef>
          <a:fontRef idx="minor">
            <a:schemeClr val="tx1"/>
          </a:fontRef>
        </p:style>
        <p:txBody>
          <a:bodyPr rtlCol="0" anchor="ctr"/>
          <a:lstStyle/>
          <a:p>
            <a:pPr algn="ctr" defTabSz="342900" eaLnBrk="0" hangingPunct="0">
              <a:defRPr/>
            </a:pPr>
            <a:endParaRPr lang="en-US" sz="1350">
              <a:solidFill>
                <a:prstClr val="black"/>
              </a:solidFill>
              <a:latin typeface="Arial"/>
            </a:endParaRPr>
          </a:p>
        </p:txBody>
      </p:sp>
      <p:sp>
        <p:nvSpPr>
          <p:cNvPr id="4" name="TextBox 3"/>
          <p:cNvSpPr txBox="1"/>
          <p:nvPr/>
        </p:nvSpPr>
        <p:spPr>
          <a:xfrm>
            <a:off x="120206" y="1041620"/>
            <a:ext cx="891540" cy="507831"/>
          </a:xfrm>
          <a:prstGeom prst="rect">
            <a:avLst/>
          </a:prstGeom>
          <a:noFill/>
        </p:spPr>
        <p:txBody>
          <a:bodyPr wrap="square" rtlCol="0">
            <a:spAutoFit/>
          </a:bodyPr>
          <a:lstStyle/>
          <a:p>
            <a:pPr algn="ctr" defTabSz="342900" eaLnBrk="0" hangingPunct="0">
              <a:defRPr/>
            </a:pPr>
            <a:r>
              <a:rPr lang="en-US" sz="1350" b="1" dirty="0">
                <a:solidFill>
                  <a:srgbClr val="FF0000"/>
                </a:solidFill>
                <a:latin typeface="Calibri" panose="020F0502020204030204" pitchFamily="34" charset="0"/>
                <a:ea typeface="ＭＳ Ｐゴシック" panose="020B0600070205080204" pitchFamily="34" charset="-128"/>
                <a:cs typeface="+mn-cs"/>
              </a:rPr>
              <a:t>Training of Model</a:t>
            </a:r>
          </a:p>
        </p:txBody>
      </p:sp>
      <p:sp>
        <p:nvSpPr>
          <p:cNvPr id="23" name="TextBox 22"/>
          <p:cNvSpPr txBox="1"/>
          <p:nvPr/>
        </p:nvSpPr>
        <p:spPr>
          <a:xfrm>
            <a:off x="100426" y="2390438"/>
            <a:ext cx="1509713" cy="507831"/>
          </a:xfrm>
          <a:prstGeom prst="rect">
            <a:avLst/>
          </a:prstGeom>
          <a:noFill/>
        </p:spPr>
        <p:txBody>
          <a:bodyPr wrap="square" rtlCol="0">
            <a:spAutoFit/>
          </a:bodyPr>
          <a:lstStyle/>
          <a:p>
            <a:pPr algn="ctr" defTabSz="342900" eaLnBrk="0" hangingPunct="0">
              <a:defRPr/>
            </a:pPr>
            <a:r>
              <a:rPr lang="en-US" sz="1350" b="1" dirty="0">
                <a:solidFill>
                  <a:srgbClr val="FF0000"/>
                </a:solidFill>
                <a:latin typeface="Calibri" panose="020F0502020204030204" pitchFamily="34" charset="0"/>
                <a:ea typeface="ＭＳ Ｐゴシック" panose="020B0600070205080204" pitchFamily="34" charset="-128"/>
                <a:cs typeface="+mn-cs"/>
              </a:rPr>
              <a:t>Final locked model</a:t>
            </a:r>
          </a:p>
        </p:txBody>
      </p:sp>
      <p:sp>
        <p:nvSpPr>
          <p:cNvPr id="24" name="TextBox 23"/>
          <p:cNvSpPr txBox="1"/>
          <p:nvPr/>
        </p:nvSpPr>
        <p:spPr>
          <a:xfrm>
            <a:off x="5715002" y="1876507"/>
            <a:ext cx="3041046" cy="507831"/>
          </a:xfrm>
          <a:prstGeom prst="rect">
            <a:avLst/>
          </a:prstGeom>
          <a:noFill/>
        </p:spPr>
        <p:txBody>
          <a:bodyPr wrap="square" rtlCol="0">
            <a:spAutoFit/>
          </a:bodyPr>
          <a:lstStyle/>
          <a:p>
            <a:pPr algn="ctr" defTabSz="342900" eaLnBrk="0" hangingPunct="0">
              <a:defRPr/>
            </a:pPr>
            <a:r>
              <a:rPr lang="en-US" sz="1350" b="1" dirty="0">
                <a:solidFill>
                  <a:srgbClr val="FF0000"/>
                </a:solidFill>
                <a:latin typeface="Calibri" panose="020F0502020204030204" pitchFamily="34" charset="0"/>
                <a:ea typeface="ＭＳ Ｐゴシック" panose="020B0600070205080204" pitchFamily="34" charset="-128"/>
                <a:cs typeface="+mn-cs"/>
              </a:rPr>
              <a:t>External validation of locked model in phase III randomized trial of +/- RT</a:t>
            </a:r>
          </a:p>
        </p:txBody>
      </p:sp>
      <p:sp>
        <p:nvSpPr>
          <p:cNvPr id="26" name="TextBox 25">
            <a:extLst>
              <a:ext uri="{FF2B5EF4-FFF2-40B4-BE49-F238E27FC236}">
                <a16:creationId xmlns:a16="http://schemas.microsoft.com/office/drawing/2014/main" id="{27C73BBE-23F5-4C52-91CE-B03C816E85FE}"/>
              </a:ext>
            </a:extLst>
          </p:cNvPr>
          <p:cNvSpPr txBox="1"/>
          <p:nvPr/>
        </p:nvSpPr>
        <p:spPr>
          <a:xfrm>
            <a:off x="1662113" y="3560519"/>
            <a:ext cx="3228975" cy="415498"/>
          </a:xfrm>
          <a:prstGeom prst="rect">
            <a:avLst/>
          </a:prstGeom>
          <a:noFill/>
        </p:spPr>
        <p:txBody>
          <a:bodyPr wrap="square" rtlCol="0">
            <a:spAutoFit/>
          </a:bodyPr>
          <a:lstStyle/>
          <a:p>
            <a:pPr algn="ctr"/>
            <a:r>
              <a:rPr lang="en-US" sz="1050" b="1" dirty="0">
                <a:solidFill>
                  <a:schemeClr val="bg1"/>
                </a:solidFill>
                <a:latin typeface="+mn-lt"/>
              </a:rPr>
              <a:t>Validation cohort </a:t>
            </a:r>
          </a:p>
          <a:p>
            <a:pPr algn="ctr"/>
            <a:r>
              <a:rPr lang="en-US" sz="1050" b="1" dirty="0">
                <a:solidFill>
                  <a:schemeClr val="bg1"/>
                </a:solidFill>
                <a:latin typeface="+mn-lt"/>
              </a:rPr>
              <a:t>(SweBCG-91 N=354)</a:t>
            </a:r>
          </a:p>
        </p:txBody>
      </p:sp>
      <p:sp>
        <p:nvSpPr>
          <p:cNvPr id="15" name="TextBox 14">
            <a:extLst>
              <a:ext uri="{FF2B5EF4-FFF2-40B4-BE49-F238E27FC236}">
                <a16:creationId xmlns:a16="http://schemas.microsoft.com/office/drawing/2014/main" id="{DA9B920A-F18F-475E-A3EB-DDBAA7CF2A56}"/>
              </a:ext>
            </a:extLst>
          </p:cNvPr>
          <p:cNvSpPr txBox="1"/>
          <p:nvPr/>
        </p:nvSpPr>
        <p:spPr>
          <a:xfrm>
            <a:off x="1047964" y="936547"/>
            <a:ext cx="3698959" cy="646331"/>
          </a:xfrm>
          <a:prstGeom prst="rect">
            <a:avLst/>
          </a:prstGeom>
          <a:noFill/>
        </p:spPr>
        <p:txBody>
          <a:bodyPr wrap="square" rtlCol="0">
            <a:spAutoFit/>
          </a:bodyPr>
          <a:lstStyle/>
          <a:p>
            <a:pPr marL="746283" algn="ctr" defTabSz="342900" eaLnBrk="0" hangingPunct="0">
              <a:defRPr/>
            </a:pPr>
            <a:r>
              <a:rPr lang="en-US" sz="1200" b="1" spc="-49" dirty="0">
                <a:solidFill>
                  <a:prstClr val="white"/>
                </a:solidFill>
                <a:latin typeface="Arial"/>
                <a:ea typeface="ＭＳ Ｐゴシック" panose="020B0600070205080204" pitchFamily="34" charset="-128"/>
                <a:cs typeface="Arial"/>
              </a:rPr>
              <a:t>T</a:t>
            </a:r>
            <a:r>
              <a:rPr lang="en-US" sz="1200" b="1" dirty="0">
                <a:solidFill>
                  <a:prstClr val="white"/>
                </a:solidFill>
                <a:latin typeface="Arial"/>
                <a:ea typeface="ＭＳ Ｐゴシック" panose="020B0600070205080204" pitchFamily="34" charset="-128"/>
                <a:cs typeface="Arial"/>
              </a:rPr>
              <a:t>raining </a:t>
            </a:r>
            <a:r>
              <a:rPr lang="en-US" sz="1200" b="1" spc="4" dirty="0">
                <a:solidFill>
                  <a:prstClr val="white"/>
                </a:solidFill>
                <a:latin typeface="Arial"/>
                <a:ea typeface="ＭＳ Ｐゴシック" panose="020B0600070205080204" pitchFamily="34" charset="-128"/>
                <a:cs typeface="Arial"/>
              </a:rPr>
              <a:t>c</a:t>
            </a:r>
            <a:r>
              <a:rPr lang="en-US" sz="1200" b="1" dirty="0">
                <a:solidFill>
                  <a:prstClr val="white"/>
                </a:solidFill>
                <a:latin typeface="Arial"/>
                <a:ea typeface="ＭＳ Ｐゴシック" panose="020B0600070205080204" pitchFamily="34" charset="-128"/>
                <a:cs typeface="Arial"/>
              </a:rPr>
              <a:t>ohor</a:t>
            </a:r>
            <a:r>
              <a:rPr lang="en-US" sz="1200" b="1" spc="-8" dirty="0">
                <a:solidFill>
                  <a:prstClr val="white"/>
                </a:solidFill>
                <a:latin typeface="Arial"/>
                <a:ea typeface="ＭＳ Ｐゴシック" panose="020B0600070205080204" pitchFamily="34" charset="-128"/>
                <a:cs typeface="Arial"/>
              </a:rPr>
              <a:t>t</a:t>
            </a:r>
            <a:r>
              <a:rPr lang="en-US" sz="1200" b="1" dirty="0">
                <a:solidFill>
                  <a:prstClr val="white"/>
                </a:solidFill>
                <a:latin typeface="Arial"/>
                <a:ea typeface="ＭＳ Ｐゴシック" panose="020B0600070205080204" pitchFamily="34" charset="-128"/>
                <a:cs typeface="Arial"/>
              </a:rPr>
              <a:t>:</a:t>
            </a:r>
            <a:r>
              <a:rPr lang="en-US" sz="1200" b="1" spc="4" dirty="0">
                <a:solidFill>
                  <a:prstClr val="white"/>
                </a:solidFill>
                <a:latin typeface="Arial"/>
                <a:ea typeface="ＭＳ Ｐゴシック" panose="020B0600070205080204" pitchFamily="34" charset="-128"/>
                <a:cs typeface="Arial"/>
              </a:rPr>
              <a:t> </a:t>
            </a:r>
            <a:r>
              <a:rPr lang="en-US" sz="1200" b="1" dirty="0">
                <a:solidFill>
                  <a:prstClr val="white"/>
                </a:solidFill>
                <a:latin typeface="Arial"/>
                <a:ea typeface="ＭＳ Ｐゴシック" panose="020B0600070205080204" pitchFamily="34" charset="-128"/>
                <a:cs typeface="Arial"/>
              </a:rPr>
              <a:t>SweBCG-91 (N=243)</a:t>
            </a:r>
          </a:p>
          <a:p>
            <a:pPr marL="746283" algn="ctr" defTabSz="342900" eaLnBrk="0" hangingPunct="0">
              <a:defRPr/>
            </a:pPr>
            <a:r>
              <a:rPr lang="en-US" sz="1200" dirty="0">
                <a:solidFill>
                  <a:prstClr val="white"/>
                </a:solidFill>
                <a:latin typeface="Arial"/>
                <a:ea typeface="ＭＳ Ｐゴシック" panose="020B0600070205080204" pitchFamily="34" charset="-128"/>
                <a:cs typeface="Arial"/>
              </a:rPr>
              <a:t>ER+/HER2-, no systemic adjuvant therapy</a:t>
            </a:r>
          </a:p>
        </p:txBody>
      </p:sp>
      <p:pic>
        <p:nvPicPr>
          <p:cNvPr id="27" name="Picture 26">
            <a:extLst>
              <a:ext uri="{FF2B5EF4-FFF2-40B4-BE49-F238E27FC236}">
                <a16:creationId xmlns:a16="http://schemas.microsoft.com/office/drawing/2014/main" id="{DEC4DAA4-F733-4D98-AF63-E016D71D2DD0}"/>
              </a:ext>
            </a:extLst>
          </p:cNvPr>
          <p:cNvPicPr>
            <a:picLocks noChangeAspect="1"/>
          </p:cNvPicPr>
          <p:nvPr/>
        </p:nvPicPr>
        <p:blipFill>
          <a:blip r:embed="rId3"/>
          <a:stretch>
            <a:fillRect/>
          </a:stretch>
        </p:blipFill>
        <p:spPr>
          <a:xfrm>
            <a:off x="422824" y="3562880"/>
            <a:ext cx="984020" cy="616745"/>
          </a:xfrm>
          <a:prstGeom prst="rect">
            <a:avLst/>
          </a:prstGeom>
        </p:spPr>
      </p:pic>
      <p:pic>
        <p:nvPicPr>
          <p:cNvPr id="28" name="Picture 27">
            <a:extLst>
              <a:ext uri="{FF2B5EF4-FFF2-40B4-BE49-F238E27FC236}">
                <a16:creationId xmlns:a16="http://schemas.microsoft.com/office/drawing/2014/main" id="{1034F306-F6AB-4DC0-A2F3-9805DB3B4060}"/>
              </a:ext>
            </a:extLst>
          </p:cNvPr>
          <p:cNvPicPr>
            <a:picLocks noChangeAspect="1"/>
          </p:cNvPicPr>
          <p:nvPr/>
        </p:nvPicPr>
        <p:blipFill>
          <a:blip r:embed="rId4"/>
          <a:stretch>
            <a:fillRect/>
          </a:stretch>
        </p:blipFill>
        <p:spPr>
          <a:xfrm>
            <a:off x="7875269" y="3599612"/>
            <a:ext cx="1097280" cy="548640"/>
          </a:xfrm>
          <a:prstGeom prst="rect">
            <a:avLst/>
          </a:prstGeom>
        </p:spPr>
      </p:pic>
      <p:sp>
        <p:nvSpPr>
          <p:cNvPr id="9" name="object 5">
            <a:extLst>
              <a:ext uri="{FF2B5EF4-FFF2-40B4-BE49-F238E27FC236}">
                <a16:creationId xmlns:a16="http://schemas.microsoft.com/office/drawing/2014/main" id="{9EDC5139-F5A5-B47D-4C17-FA75CE09A479}"/>
              </a:ext>
            </a:extLst>
          </p:cNvPr>
          <p:cNvSpPr txBox="1"/>
          <p:nvPr/>
        </p:nvSpPr>
        <p:spPr>
          <a:xfrm>
            <a:off x="5853113" y="2547908"/>
            <a:ext cx="1884044" cy="772768"/>
          </a:xfrm>
          <a:prstGeom prst="rect">
            <a:avLst/>
          </a:prstGeom>
          <a:solidFill>
            <a:srgbClr val="FFFF00"/>
          </a:solidFill>
          <a:ln w="12192">
            <a:solidFill>
              <a:srgbClr val="000000"/>
            </a:solidFill>
          </a:ln>
        </p:spPr>
        <p:txBody>
          <a:bodyPr vert="horz" wrap="square" lIns="0" tIns="0" rIns="0" bIns="0" rtlCol="0" anchor="ctr">
            <a:noAutofit/>
          </a:bodyPr>
          <a:lstStyle/>
          <a:p>
            <a:pPr marL="191928" marR="185261" indent="182880" algn="ctr" defTabSz="342900" eaLnBrk="0" hangingPunct="0">
              <a:defRPr/>
            </a:pPr>
            <a:r>
              <a:rPr sz="1200" b="1" spc="-64" dirty="0">
                <a:solidFill>
                  <a:prstClr val="black"/>
                </a:solidFill>
                <a:latin typeface="Arial"/>
                <a:ea typeface="ＭＳ Ｐゴシック" panose="020B0600070205080204" pitchFamily="34" charset="-128"/>
                <a:cs typeface="Arial"/>
              </a:rPr>
              <a:t>V</a:t>
            </a:r>
            <a:r>
              <a:rPr sz="1200" b="1" dirty="0">
                <a:solidFill>
                  <a:prstClr val="black"/>
                </a:solidFill>
                <a:latin typeface="Arial"/>
                <a:ea typeface="ＭＳ Ｐゴシック" panose="020B0600070205080204" pitchFamily="34" charset="-128"/>
                <a:cs typeface="Arial"/>
              </a:rPr>
              <a:t>al</a:t>
            </a:r>
            <a:r>
              <a:rPr sz="1200" b="1" spc="-4" dirty="0">
                <a:solidFill>
                  <a:prstClr val="black"/>
                </a:solidFill>
                <a:latin typeface="Arial"/>
                <a:ea typeface="ＭＳ Ｐゴシック" panose="020B0600070205080204" pitchFamily="34" charset="-128"/>
                <a:cs typeface="Arial"/>
              </a:rPr>
              <a:t>i</a:t>
            </a:r>
            <a:r>
              <a:rPr sz="1200" b="1" dirty="0">
                <a:solidFill>
                  <a:prstClr val="black"/>
                </a:solidFill>
                <a:latin typeface="Arial"/>
                <a:ea typeface="ＭＳ Ｐゴシック" panose="020B0600070205080204" pitchFamily="34" charset="-128"/>
                <a:cs typeface="Arial"/>
              </a:rPr>
              <a:t>dati</a:t>
            </a:r>
            <a:r>
              <a:rPr sz="1200" b="1" spc="-8" dirty="0">
                <a:solidFill>
                  <a:prstClr val="black"/>
                </a:solidFill>
                <a:latin typeface="Arial"/>
                <a:ea typeface="ＭＳ Ｐゴシック" panose="020B0600070205080204" pitchFamily="34" charset="-128"/>
                <a:cs typeface="Arial"/>
              </a:rPr>
              <a:t>o</a:t>
            </a:r>
            <a:r>
              <a:rPr sz="1200" b="1" dirty="0">
                <a:solidFill>
                  <a:prstClr val="black"/>
                </a:solidFill>
                <a:latin typeface="Arial"/>
                <a:ea typeface="ＭＳ Ｐゴシック" panose="020B0600070205080204" pitchFamily="34" charset="-128"/>
                <a:cs typeface="Arial"/>
              </a:rPr>
              <a:t>n</a:t>
            </a:r>
            <a:r>
              <a:rPr lang="en-US" sz="1200" b="1" dirty="0">
                <a:solidFill>
                  <a:prstClr val="black"/>
                </a:solidFill>
                <a:latin typeface="Arial"/>
                <a:ea typeface="ＭＳ Ｐゴシック" panose="020B0600070205080204" pitchFamily="34" charset="-128"/>
                <a:cs typeface="Arial"/>
              </a:rPr>
              <a:t> </a:t>
            </a:r>
            <a:r>
              <a:rPr sz="1200" b="1" dirty="0">
                <a:solidFill>
                  <a:prstClr val="black"/>
                </a:solidFill>
                <a:latin typeface="Arial"/>
                <a:ea typeface="ＭＳ Ｐゴシック" panose="020B0600070205080204" pitchFamily="34" charset="-128"/>
                <a:cs typeface="Arial"/>
              </a:rPr>
              <a:t>cohort </a:t>
            </a:r>
            <a:endParaRPr lang="en-US" sz="1200" b="1" dirty="0">
              <a:solidFill>
                <a:prstClr val="black"/>
              </a:solidFill>
              <a:latin typeface="Arial"/>
              <a:ea typeface="ＭＳ Ｐゴシック" panose="020B0600070205080204" pitchFamily="34" charset="-128"/>
              <a:cs typeface="Arial"/>
            </a:endParaRPr>
          </a:p>
          <a:p>
            <a:pPr marL="191928" marR="185261" indent="182880" algn="ctr" defTabSz="342900" eaLnBrk="0" hangingPunct="0">
              <a:defRPr/>
            </a:pPr>
            <a:r>
              <a:rPr lang="en-US" sz="1200" b="1" dirty="0">
                <a:solidFill>
                  <a:prstClr val="black"/>
                </a:solidFill>
                <a:latin typeface="Arial"/>
                <a:ea typeface="ＭＳ Ｐゴシック" panose="020B0600070205080204" pitchFamily="34" charset="-128"/>
                <a:cs typeface="Arial"/>
              </a:rPr>
              <a:t>Scottish Omission Trial</a:t>
            </a:r>
            <a:endParaRPr sz="1200" b="1" dirty="0">
              <a:solidFill>
                <a:prstClr val="black"/>
              </a:solidFill>
              <a:latin typeface="Arial"/>
              <a:ea typeface="ＭＳ Ｐゴシック" panose="020B0600070205080204" pitchFamily="34" charset="-128"/>
              <a:cs typeface="Arial"/>
            </a:endParaRPr>
          </a:p>
        </p:txBody>
      </p:sp>
      <p:pic>
        <p:nvPicPr>
          <p:cNvPr id="11" name="Picture 10">
            <a:extLst>
              <a:ext uri="{FF2B5EF4-FFF2-40B4-BE49-F238E27FC236}">
                <a16:creationId xmlns:a16="http://schemas.microsoft.com/office/drawing/2014/main" id="{8BA2D9D6-1CE5-12A3-8F41-67051EDC9829}"/>
              </a:ext>
            </a:extLst>
          </p:cNvPr>
          <p:cNvPicPr>
            <a:picLocks noChangeAspect="1"/>
          </p:cNvPicPr>
          <p:nvPr/>
        </p:nvPicPr>
        <p:blipFill>
          <a:blip r:embed="rId5"/>
          <a:stretch>
            <a:fillRect/>
          </a:stretch>
        </p:blipFill>
        <p:spPr>
          <a:xfrm>
            <a:off x="7875269" y="2643754"/>
            <a:ext cx="1088732" cy="653239"/>
          </a:xfrm>
          <a:prstGeom prst="rect">
            <a:avLst/>
          </a:prstGeom>
          <a:ln>
            <a:solidFill>
              <a:schemeClr val="tx2">
                <a:lumMod val="75000"/>
              </a:schemeClr>
            </a:solidFill>
          </a:ln>
        </p:spPr>
      </p:pic>
      <p:sp>
        <p:nvSpPr>
          <p:cNvPr id="12" name="object 13">
            <a:extLst>
              <a:ext uri="{FF2B5EF4-FFF2-40B4-BE49-F238E27FC236}">
                <a16:creationId xmlns:a16="http://schemas.microsoft.com/office/drawing/2014/main" id="{50E49E2C-F2E6-6EA4-E22D-57C08336F39A}"/>
              </a:ext>
            </a:extLst>
          </p:cNvPr>
          <p:cNvSpPr/>
          <p:nvPr/>
        </p:nvSpPr>
        <p:spPr>
          <a:xfrm rot="18773065">
            <a:off x="4802435" y="3378536"/>
            <a:ext cx="1071101" cy="34289"/>
          </a:xfrm>
          <a:custGeom>
            <a:avLst/>
            <a:gdLst/>
            <a:ahLst/>
            <a:cxnLst/>
            <a:rect l="l" t="t" r="r" b="b"/>
            <a:pathLst>
              <a:path w="1703070" h="76200">
                <a:moveTo>
                  <a:pt x="76200" y="0"/>
                </a:moveTo>
                <a:lnTo>
                  <a:pt x="0" y="38100"/>
                </a:lnTo>
                <a:lnTo>
                  <a:pt x="76200" y="76200"/>
                </a:lnTo>
                <a:lnTo>
                  <a:pt x="76200" y="44450"/>
                </a:lnTo>
                <a:lnTo>
                  <a:pt x="63500" y="44450"/>
                </a:lnTo>
                <a:lnTo>
                  <a:pt x="63500" y="31750"/>
                </a:lnTo>
                <a:lnTo>
                  <a:pt x="76200" y="31750"/>
                </a:lnTo>
                <a:lnTo>
                  <a:pt x="76200" y="0"/>
                </a:lnTo>
                <a:close/>
              </a:path>
              <a:path w="1703070" h="76200">
                <a:moveTo>
                  <a:pt x="76200" y="31750"/>
                </a:moveTo>
                <a:lnTo>
                  <a:pt x="63500" y="31750"/>
                </a:lnTo>
                <a:lnTo>
                  <a:pt x="63500" y="44450"/>
                </a:lnTo>
                <a:lnTo>
                  <a:pt x="76200" y="44450"/>
                </a:lnTo>
                <a:lnTo>
                  <a:pt x="76200" y="31750"/>
                </a:lnTo>
                <a:close/>
              </a:path>
              <a:path w="1703070" h="76200">
                <a:moveTo>
                  <a:pt x="1703069" y="31750"/>
                </a:moveTo>
                <a:lnTo>
                  <a:pt x="76200" y="31750"/>
                </a:lnTo>
                <a:lnTo>
                  <a:pt x="76200" y="44450"/>
                </a:lnTo>
                <a:lnTo>
                  <a:pt x="1703069" y="44450"/>
                </a:lnTo>
                <a:lnTo>
                  <a:pt x="1703069" y="31750"/>
                </a:lnTo>
                <a:close/>
              </a:path>
            </a:pathLst>
          </a:custGeom>
          <a:solidFill>
            <a:srgbClr val="000000"/>
          </a:solidFill>
        </p:spPr>
        <p:txBody>
          <a:bodyPr wrap="square" lIns="0" tIns="0" rIns="0" bIns="0" rtlCol="0"/>
          <a:lstStyle/>
          <a:p>
            <a:pPr defTabSz="342900" eaLnBrk="0" hangingPunct="0">
              <a:defRPr/>
            </a:pPr>
            <a:endParaRPr sz="1200">
              <a:solidFill>
                <a:prstClr val="black"/>
              </a:solidFill>
              <a:latin typeface="Calibri" panose="020F0502020204030204" pitchFamily="34" charset="0"/>
              <a:ea typeface="ＭＳ Ｐゴシック" panose="020B0600070205080204" pitchFamily="34" charset="-128"/>
              <a:cs typeface="+mn-cs"/>
            </a:endParaRPr>
          </a:p>
        </p:txBody>
      </p:sp>
      <p:sp>
        <p:nvSpPr>
          <p:cNvPr id="17" name="object 17">
            <a:extLst>
              <a:ext uri="{FF2B5EF4-FFF2-40B4-BE49-F238E27FC236}">
                <a16:creationId xmlns:a16="http://schemas.microsoft.com/office/drawing/2014/main" id="{EC51324D-1C02-FCA7-E7A1-59F9594CF449}"/>
              </a:ext>
            </a:extLst>
          </p:cNvPr>
          <p:cNvSpPr txBox="1"/>
          <p:nvPr/>
        </p:nvSpPr>
        <p:spPr>
          <a:xfrm>
            <a:off x="5215413" y="541849"/>
            <a:ext cx="3757136" cy="846386"/>
          </a:xfrm>
          <a:prstGeom prst="rect">
            <a:avLst/>
          </a:prstGeom>
          <a:ln w="12192">
            <a:noFill/>
          </a:ln>
        </p:spPr>
        <p:txBody>
          <a:bodyPr vert="horz" wrap="square" lIns="0" tIns="0" rIns="0" bIns="0" rtlCol="0">
            <a:spAutoFit/>
          </a:bodyPr>
          <a:lstStyle/>
          <a:p>
            <a:pPr marL="846455" fontAlgn="auto">
              <a:spcBef>
                <a:spcPts val="0"/>
              </a:spcBef>
              <a:spcAft>
                <a:spcPts val="0"/>
              </a:spcAft>
            </a:pPr>
            <a:endParaRPr lang="en-US" sz="1100" b="1" dirty="0">
              <a:solidFill>
                <a:prstClr val="black"/>
              </a:solidFill>
              <a:latin typeface="Arial"/>
              <a:ea typeface="+mn-ea"/>
              <a:cs typeface="Arial"/>
            </a:endParaRPr>
          </a:p>
          <a:p>
            <a:pPr marL="846455" fontAlgn="auto">
              <a:spcBef>
                <a:spcPts val="0"/>
              </a:spcBef>
              <a:spcAft>
                <a:spcPts val="0"/>
              </a:spcAft>
            </a:pPr>
            <a:endParaRPr lang="en-US" sz="1100" b="1" dirty="0">
              <a:solidFill>
                <a:prstClr val="black"/>
              </a:solidFill>
              <a:latin typeface="Arial"/>
              <a:ea typeface="+mn-ea"/>
              <a:cs typeface="Arial"/>
            </a:endParaRPr>
          </a:p>
          <a:p>
            <a:pPr marL="846455" fontAlgn="auto">
              <a:spcBef>
                <a:spcPts val="0"/>
              </a:spcBef>
              <a:spcAft>
                <a:spcPts val="0"/>
              </a:spcAft>
            </a:pPr>
            <a:r>
              <a:rPr sz="1100" b="1" dirty="0">
                <a:solidFill>
                  <a:prstClr val="black"/>
                </a:solidFill>
                <a:latin typeface="Arial"/>
                <a:ea typeface="+mn-ea"/>
                <a:cs typeface="Arial"/>
              </a:rPr>
              <a:t>Per</a:t>
            </a:r>
            <a:r>
              <a:rPr sz="1100" b="1" spc="-5" dirty="0">
                <a:solidFill>
                  <a:prstClr val="black"/>
                </a:solidFill>
                <a:latin typeface="Arial"/>
                <a:ea typeface="+mn-ea"/>
                <a:cs typeface="Arial"/>
              </a:rPr>
              <a:t>f</a:t>
            </a:r>
            <a:r>
              <a:rPr sz="1100" b="1" dirty="0">
                <a:solidFill>
                  <a:prstClr val="black"/>
                </a:solidFill>
                <a:latin typeface="Arial"/>
                <a:ea typeface="+mn-ea"/>
                <a:cs typeface="Arial"/>
              </a:rPr>
              <a:t>ormed</a:t>
            </a:r>
            <a:r>
              <a:rPr sz="1100" b="1" spc="-25" dirty="0">
                <a:solidFill>
                  <a:prstClr val="black"/>
                </a:solidFill>
                <a:latin typeface="Arial"/>
                <a:ea typeface="+mn-ea"/>
                <a:cs typeface="Arial"/>
              </a:rPr>
              <a:t> </a:t>
            </a:r>
            <a:r>
              <a:rPr sz="1100" b="1" dirty="0">
                <a:solidFill>
                  <a:prstClr val="black"/>
                </a:solidFill>
                <a:latin typeface="Arial"/>
                <a:ea typeface="+mn-ea"/>
                <a:cs typeface="Arial"/>
              </a:rPr>
              <a:t>by</a:t>
            </a:r>
            <a:r>
              <a:rPr lang="en-US" sz="1100" b="1" dirty="0">
                <a:solidFill>
                  <a:prstClr val="black"/>
                </a:solidFill>
                <a:latin typeface="Arial"/>
                <a:ea typeface="+mn-ea"/>
                <a:cs typeface="Arial"/>
              </a:rPr>
              <a:t> Chang and Speers</a:t>
            </a:r>
          </a:p>
          <a:p>
            <a:pPr fontAlgn="auto">
              <a:spcBef>
                <a:spcPts val="0"/>
              </a:spcBef>
              <a:spcAft>
                <a:spcPts val="0"/>
              </a:spcAft>
            </a:pPr>
            <a:endParaRPr sz="1100" dirty="0">
              <a:solidFill>
                <a:prstClr val="black"/>
              </a:solidFill>
              <a:latin typeface="Times New Roman"/>
              <a:ea typeface="+mn-ea"/>
              <a:cs typeface="Times New Roman"/>
            </a:endParaRPr>
          </a:p>
          <a:p>
            <a:pPr marL="830580" marR="422275" indent="7620" fontAlgn="auto">
              <a:spcBef>
                <a:spcPts val="0"/>
              </a:spcBef>
              <a:spcAft>
                <a:spcPts val="0"/>
              </a:spcAft>
            </a:pPr>
            <a:r>
              <a:rPr sz="1100" b="1" dirty="0">
                <a:solidFill>
                  <a:prstClr val="black"/>
                </a:solidFill>
                <a:latin typeface="Arial"/>
                <a:ea typeface="+mn-ea"/>
                <a:cs typeface="Arial"/>
              </a:rPr>
              <a:t>Performed</a:t>
            </a:r>
            <a:r>
              <a:rPr sz="1100" b="1" spc="-25" dirty="0">
                <a:solidFill>
                  <a:prstClr val="black"/>
                </a:solidFill>
                <a:latin typeface="Arial"/>
                <a:ea typeface="+mn-ea"/>
                <a:cs typeface="Arial"/>
              </a:rPr>
              <a:t> </a:t>
            </a:r>
            <a:r>
              <a:rPr sz="1100" b="1" dirty="0">
                <a:solidFill>
                  <a:prstClr val="black"/>
                </a:solidFill>
                <a:latin typeface="Arial"/>
                <a:ea typeface="+mn-ea"/>
                <a:cs typeface="Arial"/>
              </a:rPr>
              <a:t>by </a:t>
            </a:r>
            <a:r>
              <a:rPr lang="en-US" sz="1100" b="1" dirty="0">
                <a:solidFill>
                  <a:prstClr val="black"/>
                </a:solidFill>
                <a:latin typeface="Arial"/>
                <a:ea typeface="+mn-ea"/>
                <a:cs typeface="Arial"/>
              </a:rPr>
              <a:t>M. </a:t>
            </a:r>
            <a:r>
              <a:rPr lang="en-US" sz="1100" b="1" dirty="0" err="1">
                <a:solidFill>
                  <a:prstClr val="black"/>
                </a:solidFill>
                <a:latin typeface="Arial"/>
                <a:ea typeface="+mn-ea"/>
                <a:cs typeface="Arial"/>
              </a:rPr>
              <a:t>Sjöström</a:t>
            </a:r>
            <a:endParaRPr sz="1100" dirty="0">
              <a:solidFill>
                <a:prstClr val="black"/>
              </a:solidFill>
              <a:latin typeface="Arial"/>
              <a:ea typeface="+mn-ea"/>
              <a:cs typeface="Arial"/>
            </a:endParaRPr>
          </a:p>
        </p:txBody>
      </p:sp>
      <p:sp>
        <p:nvSpPr>
          <p:cNvPr id="18" name="object 14">
            <a:extLst>
              <a:ext uri="{FF2B5EF4-FFF2-40B4-BE49-F238E27FC236}">
                <a16:creationId xmlns:a16="http://schemas.microsoft.com/office/drawing/2014/main" id="{77020E68-3A32-EBAC-0BD6-E94E729435CD}"/>
              </a:ext>
            </a:extLst>
          </p:cNvPr>
          <p:cNvSpPr/>
          <p:nvPr/>
        </p:nvSpPr>
        <p:spPr>
          <a:xfrm>
            <a:off x="5715002" y="823680"/>
            <a:ext cx="213360" cy="227076"/>
          </a:xfrm>
          <a:custGeom>
            <a:avLst/>
            <a:gdLst/>
            <a:ahLst/>
            <a:cxnLst/>
            <a:rect l="l" t="t" r="r" b="b"/>
            <a:pathLst>
              <a:path w="381000" h="381000">
                <a:moveTo>
                  <a:pt x="0" y="381000"/>
                </a:moveTo>
                <a:lnTo>
                  <a:pt x="381000" y="381000"/>
                </a:lnTo>
                <a:lnTo>
                  <a:pt x="381000" y="0"/>
                </a:lnTo>
                <a:lnTo>
                  <a:pt x="0" y="0"/>
                </a:lnTo>
                <a:lnTo>
                  <a:pt x="0" y="381000"/>
                </a:lnTo>
                <a:close/>
              </a:path>
            </a:pathLst>
          </a:custGeom>
          <a:solidFill>
            <a:srgbClr val="254F9B"/>
          </a:solidFill>
          <a:ln w="12192">
            <a:solidFill>
              <a:srgbClr val="000000"/>
            </a:solidFill>
          </a:ln>
        </p:spPr>
        <p:txBody>
          <a:bodyPr wrap="square" lIns="0" tIns="0" rIns="0" bIns="0" rtlCol="0"/>
          <a:lstStyle/>
          <a:p>
            <a:endParaRPr sz="1600"/>
          </a:p>
        </p:txBody>
      </p:sp>
      <p:grpSp>
        <p:nvGrpSpPr>
          <p:cNvPr id="19" name="Group 18">
            <a:extLst>
              <a:ext uri="{FF2B5EF4-FFF2-40B4-BE49-F238E27FC236}">
                <a16:creationId xmlns:a16="http://schemas.microsoft.com/office/drawing/2014/main" id="{1CF2B4A6-5641-4659-F7D1-60F1FA534458}"/>
              </a:ext>
            </a:extLst>
          </p:cNvPr>
          <p:cNvGrpSpPr/>
          <p:nvPr/>
        </p:nvGrpSpPr>
        <p:grpSpPr>
          <a:xfrm>
            <a:off x="5709668" y="1181647"/>
            <a:ext cx="224028" cy="236220"/>
            <a:chOff x="6949440" y="1668780"/>
            <a:chExt cx="224028" cy="236220"/>
          </a:xfrm>
        </p:grpSpPr>
        <p:sp>
          <p:nvSpPr>
            <p:cNvPr id="20" name="object 15">
              <a:extLst>
                <a:ext uri="{FF2B5EF4-FFF2-40B4-BE49-F238E27FC236}">
                  <a16:creationId xmlns:a16="http://schemas.microsoft.com/office/drawing/2014/main" id="{67E162AE-4637-486E-5409-BE023D296239}"/>
                </a:ext>
              </a:extLst>
            </p:cNvPr>
            <p:cNvSpPr/>
            <p:nvPr/>
          </p:nvSpPr>
          <p:spPr>
            <a:xfrm>
              <a:off x="6949440" y="1668780"/>
              <a:ext cx="224028" cy="236220"/>
            </a:xfrm>
            <a:custGeom>
              <a:avLst/>
              <a:gdLst/>
              <a:ahLst/>
              <a:cxnLst/>
              <a:rect l="l" t="t" r="r" b="b"/>
              <a:pathLst>
                <a:path w="381000" h="381000">
                  <a:moveTo>
                    <a:pt x="0" y="381000"/>
                  </a:moveTo>
                  <a:lnTo>
                    <a:pt x="381000" y="381000"/>
                  </a:lnTo>
                  <a:lnTo>
                    <a:pt x="381000" y="0"/>
                  </a:lnTo>
                  <a:lnTo>
                    <a:pt x="0" y="0"/>
                  </a:lnTo>
                  <a:lnTo>
                    <a:pt x="0" y="381000"/>
                  </a:lnTo>
                  <a:close/>
                </a:path>
              </a:pathLst>
            </a:custGeom>
            <a:solidFill>
              <a:srgbClr val="A6A6A6"/>
            </a:solidFill>
          </p:spPr>
          <p:txBody>
            <a:bodyPr wrap="square" lIns="0" tIns="0" rIns="0" bIns="0" rtlCol="0"/>
            <a:lstStyle/>
            <a:p>
              <a:endParaRPr sz="1600"/>
            </a:p>
          </p:txBody>
        </p:sp>
        <p:sp>
          <p:nvSpPr>
            <p:cNvPr id="21" name="object 16">
              <a:extLst>
                <a:ext uri="{FF2B5EF4-FFF2-40B4-BE49-F238E27FC236}">
                  <a16:creationId xmlns:a16="http://schemas.microsoft.com/office/drawing/2014/main" id="{B92BD42B-E72C-05D8-66C1-4F56DE69BC66}"/>
                </a:ext>
              </a:extLst>
            </p:cNvPr>
            <p:cNvSpPr/>
            <p:nvPr/>
          </p:nvSpPr>
          <p:spPr>
            <a:xfrm>
              <a:off x="6949440" y="1668780"/>
              <a:ext cx="224028" cy="236220"/>
            </a:xfrm>
            <a:custGeom>
              <a:avLst/>
              <a:gdLst/>
              <a:ahLst/>
              <a:cxnLst/>
              <a:rect l="l" t="t" r="r" b="b"/>
              <a:pathLst>
                <a:path w="381000" h="381000">
                  <a:moveTo>
                    <a:pt x="0" y="381000"/>
                  </a:moveTo>
                  <a:lnTo>
                    <a:pt x="381000" y="381000"/>
                  </a:lnTo>
                  <a:lnTo>
                    <a:pt x="381000" y="0"/>
                  </a:lnTo>
                  <a:lnTo>
                    <a:pt x="0" y="0"/>
                  </a:lnTo>
                  <a:lnTo>
                    <a:pt x="0" y="381000"/>
                  </a:lnTo>
                  <a:close/>
                </a:path>
              </a:pathLst>
            </a:custGeom>
            <a:solidFill>
              <a:srgbClr val="FFFF4F"/>
            </a:solidFill>
            <a:ln w="12192">
              <a:solidFill>
                <a:srgbClr val="000000"/>
              </a:solidFill>
            </a:ln>
          </p:spPr>
          <p:txBody>
            <a:bodyPr wrap="square" lIns="0" tIns="0" rIns="0" bIns="0" rtlCol="0"/>
            <a:lstStyle/>
            <a:p>
              <a:endParaRPr sz="1600"/>
            </a:p>
          </p:txBody>
        </p:sp>
      </p:grpSp>
    </p:spTree>
    <p:extLst>
      <p:ext uri="{BB962C8B-B14F-4D97-AF65-F5344CB8AC3E}">
        <p14:creationId xmlns:p14="http://schemas.microsoft.com/office/powerpoint/2010/main" val="22109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3" grpId="0" animBg="1"/>
      <p:bldP spid="4" grpId="0"/>
      <p:bldP spid="23" grpId="0"/>
      <p:bldP spid="24" grpId="0"/>
      <p:bldP spid="9" grpId="0" animBg="1"/>
      <p:bldP spid="12"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F86D72A3-0F71-DF8B-024F-97360436B83B}"/>
              </a:ext>
            </a:extLst>
          </p:cNvPr>
          <p:cNvSpPr txBox="1">
            <a:spLocks/>
          </p:cNvSpPr>
          <p:nvPr/>
        </p:nvSpPr>
        <p:spPr>
          <a:xfrm>
            <a:off x="156160" y="142452"/>
            <a:ext cx="9027623" cy="674495"/>
          </a:xfrm>
          <a:prstGeom prst="rect">
            <a:avLst/>
          </a:prstGeom>
        </p:spPr>
        <p:txBody>
          <a:bodyPr vert="horz" lIns="0" tIns="0" rIns="0" bIns="0" rtlCol="0" anchor="t" anchorCtr="0">
            <a:normAutofit/>
          </a:bodyPr>
          <a:lstStyle>
            <a:lvl1pPr algn="l" defTabSz="914400" rtl="0" eaLnBrk="1" latinLnBrk="0" hangingPunct="1">
              <a:lnSpc>
                <a:spcPts val="3400"/>
              </a:lnSpc>
              <a:spcBef>
                <a:spcPct val="0"/>
              </a:spcBef>
              <a:buNone/>
              <a:defRPr sz="3200" b="1" kern="1200">
                <a:solidFill>
                  <a:schemeClr val="tx1"/>
                </a:solidFill>
                <a:latin typeface="+mj-lt"/>
                <a:ea typeface="+mj-ea"/>
                <a:cs typeface="+mj-cs"/>
              </a:defRPr>
            </a:lvl1pPr>
          </a:lstStyle>
          <a:p>
            <a:pPr defTabSz="685800" fontAlgn="auto">
              <a:lnSpc>
                <a:spcPts val="2550"/>
              </a:lnSpc>
              <a:spcAft>
                <a:spcPts val="0"/>
              </a:spcAft>
              <a:defRPr/>
            </a:pPr>
            <a:r>
              <a:rPr lang="en-US" sz="2400" dirty="0">
                <a:solidFill>
                  <a:sysClr val="windowText" lastClr="000000"/>
                </a:solidFill>
                <a:latin typeface="+mn-lt"/>
              </a:rPr>
              <a:t>Gene discovery and algorithm development in SweBCG91RT</a:t>
            </a:r>
          </a:p>
        </p:txBody>
      </p:sp>
      <p:sp>
        <p:nvSpPr>
          <p:cNvPr id="3" name="Content Placeholder 4">
            <a:extLst>
              <a:ext uri="{FF2B5EF4-FFF2-40B4-BE49-F238E27FC236}">
                <a16:creationId xmlns:a16="http://schemas.microsoft.com/office/drawing/2014/main" id="{DAA074FF-87D9-C9AD-D6EF-1D4BDDCDC09E}"/>
              </a:ext>
            </a:extLst>
          </p:cNvPr>
          <p:cNvSpPr txBox="1">
            <a:spLocks/>
          </p:cNvSpPr>
          <p:nvPr/>
        </p:nvSpPr>
        <p:spPr>
          <a:xfrm>
            <a:off x="440871" y="952153"/>
            <a:ext cx="8458200" cy="270300"/>
          </a:xfrm>
          <a:prstGeom prst="rect">
            <a:avLst/>
          </a:prstGeom>
        </p:spPr>
        <p:txBody>
          <a:bodyPr vert="horz" lIns="0" tIns="0" rIns="0" bIns="0" rtlCol="0" anchor="t" anchorCtr="0">
            <a:noAutofit/>
          </a:bodyPr>
          <a:lstStyle>
            <a:lvl1pPr marL="0" indent="0" algn="l" defTabSz="914400" rtl="0" eaLnBrk="1" latinLnBrk="0" hangingPunct="1">
              <a:lnSpc>
                <a:spcPts val="22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lnSpc>
                <a:spcPts val="1650"/>
              </a:lnSpc>
              <a:spcBef>
                <a:spcPts val="750"/>
              </a:spcBef>
              <a:spcAft>
                <a:spcPts val="0"/>
              </a:spcAft>
              <a:defRPr/>
            </a:pPr>
            <a:r>
              <a:rPr lang="en-US" sz="1500">
                <a:solidFill>
                  <a:sysClr val="windowText" lastClr="000000"/>
                </a:solidFill>
                <a:latin typeface="Tahoma"/>
              </a:rPr>
              <a:t>POLAR: a 16-gene mRNA-based signature</a:t>
            </a:r>
            <a:endParaRPr lang="en-US" sz="1500" dirty="0">
              <a:solidFill>
                <a:sysClr val="windowText" lastClr="000000"/>
              </a:solidFill>
              <a:latin typeface="Tahoma"/>
            </a:endParaRPr>
          </a:p>
        </p:txBody>
      </p:sp>
      <p:sp>
        <p:nvSpPr>
          <p:cNvPr id="4" name="Content Placeholder 2">
            <a:extLst>
              <a:ext uri="{FF2B5EF4-FFF2-40B4-BE49-F238E27FC236}">
                <a16:creationId xmlns:a16="http://schemas.microsoft.com/office/drawing/2014/main" id="{604902CE-B7BC-42F3-148D-414264E9F635}"/>
              </a:ext>
            </a:extLst>
          </p:cNvPr>
          <p:cNvSpPr txBox="1">
            <a:spLocks/>
          </p:cNvSpPr>
          <p:nvPr/>
        </p:nvSpPr>
        <p:spPr>
          <a:xfrm>
            <a:off x="395151" y="1492865"/>
            <a:ext cx="3924300" cy="2660301"/>
          </a:xfrm>
          <a:prstGeom prst="rect">
            <a:avLst/>
          </a:prstGeom>
          <a:ln w="12700">
            <a:solidFill>
              <a:srgbClr val="C00000"/>
            </a:solidFill>
          </a:ln>
        </p:spPr>
        <p:txBody>
          <a:bodyPr vert="horz" lIns="68580" tIns="34290" rIns="68580" bIns="3429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en-US" sz="1500" dirty="0">
                <a:solidFill>
                  <a:srgbClr val="4472C4">
                    <a:lumMod val="50000"/>
                  </a:srgbClr>
                </a:solidFill>
                <a:latin typeface="Tahoma"/>
              </a:rPr>
              <a:t>Gene Discovery</a:t>
            </a:r>
          </a:p>
          <a:p>
            <a:pPr marL="171450" indent="-171450" defTabSz="685800" fontAlgn="auto">
              <a:spcBef>
                <a:spcPts val="750"/>
              </a:spcBef>
              <a:spcAft>
                <a:spcPts val="0"/>
              </a:spcAft>
              <a:defRPr/>
            </a:pPr>
            <a:endParaRPr lang="en-US" sz="1500" dirty="0">
              <a:solidFill>
                <a:srgbClr val="4472C4">
                  <a:lumMod val="50000"/>
                </a:srgbClr>
              </a:solidFill>
              <a:latin typeface="Tahoma"/>
            </a:endParaRPr>
          </a:p>
          <a:p>
            <a:pPr marL="171450" indent="-171450" defTabSz="685800" fontAlgn="auto">
              <a:spcBef>
                <a:spcPts val="750"/>
              </a:spcBef>
              <a:spcAft>
                <a:spcPts val="0"/>
              </a:spcAft>
              <a:defRPr/>
            </a:pPr>
            <a:r>
              <a:rPr lang="en-US" sz="1500" dirty="0">
                <a:solidFill>
                  <a:srgbClr val="4472C4">
                    <a:lumMod val="50000"/>
                  </a:srgbClr>
                </a:solidFill>
                <a:latin typeface="Tahoma"/>
              </a:rPr>
              <a:t>Identified gene sets associated with locoregional recurrence in cohort of stage I-II, N0 invasive breast cancer patients with ER+/HER2- tumors, not treated with radiotherapy</a:t>
            </a:r>
          </a:p>
          <a:p>
            <a:pPr marL="171450" indent="-171450" defTabSz="685800" fontAlgn="auto">
              <a:spcBef>
                <a:spcPts val="750"/>
              </a:spcBef>
              <a:spcAft>
                <a:spcPts val="0"/>
              </a:spcAft>
              <a:defRPr/>
            </a:pPr>
            <a:endParaRPr lang="en-US" sz="1500" dirty="0">
              <a:solidFill>
                <a:srgbClr val="4472C4">
                  <a:lumMod val="50000"/>
                </a:srgbClr>
              </a:solidFill>
              <a:latin typeface="Tahoma"/>
            </a:endParaRPr>
          </a:p>
          <a:p>
            <a:pPr marL="171450" indent="-171450" defTabSz="685800" fontAlgn="auto">
              <a:spcBef>
                <a:spcPts val="750"/>
              </a:spcBef>
              <a:spcAft>
                <a:spcPts val="0"/>
              </a:spcAft>
              <a:defRPr/>
            </a:pPr>
            <a:r>
              <a:rPr lang="en-US" sz="1500" dirty="0">
                <a:solidFill>
                  <a:srgbClr val="C00000"/>
                </a:solidFill>
                <a:latin typeface="Tahoma"/>
              </a:rPr>
              <a:t>Gene set themes included </a:t>
            </a:r>
            <a:r>
              <a:rPr lang="en-US" sz="1500" u="sng" dirty="0">
                <a:solidFill>
                  <a:srgbClr val="C00000"/>
                </a:solidFill>
                <a:latin typeface="Tahoma"/>
              </a:rPr>
              <a:t>immune response </a:t>
            </a:r>
            <a:r>
              <a:rPr lang="en-US" sz="1500" dirty="0">
                <a:solidFill>
                  <a:srgbClr val="C00000"/>
                </a:solidFill>
                <a:latin typeface="Tahoma"/>
              </a:rPr>
              <a:t>and </a:t>
            </a:r>
            <a:r>
              <a:rPr lang="en-US" sz="1500" u="sng" dirty="0">
                <a:solidFill>
                  <a:srgbClr val="C00000"/>
                </a:solidFill>
                <a:latin typeface="Tahoma"/>
              </a:rPr>
              <a:t>proliferation</a:t>
            </a:r>
          </a:p>
          <a:p>
            <a:pPr marL="171450" indent="-171450" defTabSz="685800" fontAlgn="auto">
              <a:spcBef>
                <a:spcPts val="750"/>
              </a:spcBef>
              <a:spcAft>
                <a:spcPts val="0"/>
              </a:spcAft>
              <a:defRPr/>
            </a:pPr>
            <a:endParaRPr lang="en-US" sz="1500" dirty="0">
              <a:solidFill>
                <a:sysClr val="windowText" lastClr="000000"/>
              </a:solidFill>
              <a:latin typeface="Tahoma"/>
            </a:endParaRPr>
          </a:p>
        </p:txBody>
      </p:sp>
      <p:graphicFrame>
        <p:nvGraphicFramePr>
          <p:cNvPr id="5" name="Table 9">
            <a:extLst>
              <a:ext uri="{FF2B5EF4-FFF2-40B4-BE49-F238E27FC236}">
                <a16:creationId xmlns:a16="http://schemas.microsoft.com/office/drawing/2014/main" id="{03694400-4DF8-2F1C-0B5C-477D584EE87B}"/>
              </a:ext>
            </a:extLst>
          </p:cNvPr>
          <p:cNvGraphicFramePr>
            <a:graphicFrameLocks noGrp="1"/>
          </p:cNvGraphicFramePr>
          <p:nvPr/>
        </p:nvGraphicFramePr>
        <p:xfrm>
          <a:off x="5034337" y="744257"/>
          <a:ext cx="3352644" cy="3516316"/>
        </p:xfrm>
        <a:graphic>
          <a:graphicData uri="http://schemas.openxmlformats.org/drawingml/2006/table">
            <a:tbl>
              <a:tblPr firstRow="1" bandRow="1"/>
              <a:tblGrid>
                <a:gridCol w="837365">
                  <a:extLst>
                    <a:ext uri="{9D8B030D-6E8A-4147-A177-3AD203B41FA5}">
                      <a16:colId xmlns:a16="http://schemas.microsoft.com/office/drawing/2014/main" val="2502197205"/>
                    </a:ext>
                  </a:extLst>
                </a:gridCol>
                <a:gridCol w="2515279">
                  <a:extLst>
                    <a:ext uri="{9D8B030D-6E8A-4147-A177-3AD203B41FA5}">
                      <a16:colId xmlns:a16="http://schemas.microsoft.com/office/drawing/2014/main" val="3734686043"/>
                    </a:ext>
                  </a:extLst>
                </a:gridCol>
              </a:tblGrid>
              <a:tr h="315136">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US" sz="800" dirty="0"/>
                        <a:t>Marker Symbol</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47C"/>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US" sz="800" dirty="0"/>
                        <a:t>Marker Name</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47C"/>
                    </a:solidFill>
                  </a:tcPr>
                </a:tc>
                <a:extLst>
                  <a:ext uri="{0D108BD9-81ED-4DB2-BD59-A6C34878D82A}">
                    <a16:rowId xmlns:a16="http://schemas.microsoft.com/office/drawing/2014/main" val="4126610115"/>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AGR2</a:t>
                      </a:r>
                      <a:endParaRPr lang="en-US" sz="800" dirty="0"/>
                    </a:p>
                  </a:txBody>
                  <a:tcPr marL="68580" marR="68580" marT="34290" marB="3429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Anterior Gradient 2, Protein Disulphide Isomerase </a:t>
                      </a:r>
                      <a:endParaRPr lang="en-US" sz="800" dirty="0"/>
                    </a:p>
                  </a:txBody>
                  <a:tcPr marL="68580" marR="68580" marT="34290" marB="3429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extLst>
                  <a:ext uri="{0D108BD9-81ED-4DB2-BD59-A6C34878D82A}">
                    <a16:rowId xmlns:a16="http://schemas.microsoft.com/office/drawing/2014/main" val="3849977386"/>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B4GALT1</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Beta-1,4-Galactosyltransferase 1</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extLst>
                  <a:ext uri="{0D108BD9-81ED-4DB2-BD59-A6C34878D82A}">
                    <a16:rowId xmlns:a16="http://schemas.microsoft.com/office/drawing/2014/main" val="315995795"/>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CLDN7</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Claudin 7 </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extLst>
                  <a:ext uri="{0D108BD9-81ED-4DB2-BD59-A6C34878D82A}">
                    <a16:rowId xmlns:a16="http://schemas.microsoft.com/office/drawing/2014/main" val="377688106"/>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EZR</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Ezrin</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extLst>
                  <a:ext uri="{0D108BD9-81ED-4DB2-BD59-A6C34878D82A}">
                    <a16:rowId xmlns:a16="http://schemas.microsoft.com/office/drawing/2014/main" val="2791822396"/>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GNG11</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G Protein Subunit Gamma 11 </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extLst>
                  <a:ext uri="{0D108BD9-81ED-4DB2-BD59-A6C34878D82A}">
                    <a16:rowId xmlns:a16="http://schemas.microsoft.com/office/drawing/2014/main" val="1899198516"/>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JUN</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panose="020B0604020202020204" pitchFamily="34" charset="0"/>
                        </a:rPr>
                        <a:t>Jun Proto-Oncogene 	</a:t>
                      </a: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extLst>
                  <a:ext uri="{0D108BD9-81ED-4DB2-BD59-A6C34878D82A}">
                    <a16:rowId xmlns:a16="http://schemas.microsoft.com/office/drawing/2014/main" val="256628157"/>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MMP11</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Matrix Metallopeptidase 11 </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extLst>
                  <a:ext uri="{0D108BD9-81ED-4DB2-BD59-A6C34878D82A}">
                    <a16:rowId xmlns:a16="http://schemas.microsoft.com/office/drawing/2014/main" val="4164176280"/>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PKIB</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CAMP-Dependent Protein Kinase Inhibitor Beta</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extLst>
                  <a:ext uri="{0D108BD9-81ED-4DB2-BD59-A6C34878D82A}">
                    <a16:rowId xmlns:a16="http://schemas.microsoft.com/office/drawing/2014/main" val="1860370954"/>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PRPS1</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Phosphoribosyl Pyrophosphate Synthetase 1 </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extLst>
                  <a:ext uri="{0D108BD9-81ED-4DB2-BD59-A6C34878D82A}">
                    <a16:rowId xmlns:a16="http://schemas.microsoft.com/office/drawing/2014/main" val="777029338"/>
                  </a:ext>
                </a:extLst>
              </a:tr>
              <a:tr h="28994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PSMD10</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panose="020B0604020202020204" pitchFamily="34" charset="0"/>
                        </a:rPr>
                        <a:t>Proteasome 26S Subunit, Non-ATPase 10 	</a:t>
                      </a: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extLst>
                  <a:ext uri="{0D108BD9-81ED-4DB2-BD59-A6C34878D82A}">
                    <a16:rowId xmlns:a16="http://schemas.microsoft.com/office/drawing/2014/main" val="3642704019"/>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SH3BP5</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SH3 Domain Binding Protein 5 </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extLst>
                  <a:ext uri="{0D108BD9-81ED-4DB2-BD59-A6C34878D82A}">
                    <a16:rowId xmlns:a16="http://schemas.microsoft.com/office/drawing/2014/main" val="2695843890"/>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SLC16A3</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Solute Carrier Family 16 Member 3 </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extLst>
                  <a:ext uri="{0D108BD9-81ED-4DB2-BD59-A6C34878D82A}">
                    <a16:rowId xmlns:a16="http://schemas.microsoft.com/office/drawing/2014/main" val="3422334972"/>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SLC7A11</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Solute Carrier Family 7 Member 11 </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extLst>
                  <a:ext uri="{0D108BD9-81ED-4DB2-BD59-A6C34878D82A}">
                    <a16:rowId xmlns:a16="http://schemas.microsoft.com/office/drawing/2014/main" val="2516755427"/>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SPP1</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panose="020B0604020202020204" pitchFamily="34" charset="0"/>
                        </a:rPr>
                        <a:t>Secreted Phosphoprotein 1 	</a:t>
                      </a: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extLst>
                  <a:ext uri="{0D108BD9-81ED-4DB2-BD59-A6C34878D82A}">
                    <a16:rowId xmlns:a16="http://schemas.microsoft.com/office/drawing/2014/main" val="1819498814"/>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TNNT1</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Troponin T1, Slow Skeletal Type </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40000"/>
                      </a:srgbClr>
                    </a:solidFill>
                  </a:tcPr>
                </a:tc>
                <a:extLst>
                  <a:ext uri="{0D108BD9-81ED-4DB2-BD59-A6C34878D82A}">
                    <a16:rowId xmlns:a16="http://schemas.microsoft.com/office/drawing/2014/main" val="2888580370"/>
                  </a:ext>
                </a:extLst>
              </a:tr>
              <a:tr h="192584">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UBE2E1</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800" b="0" i="0" u="none" strike="noStrike" baseline="0" dirty="0">
                          <a:solidFill>
                            <a:srgbClr val="000000"/>
                          </a:solidFill>
                          <a:latin typeface="Arial" panose="020B0604020202020204" pitchFamily="34" charset="0"/>
                        </a:rPr>
                        <a:t>Ubiquitin Conjugating Enzyme E2 E1 </a:t>
                      </a:r>
                      <a:endParaRPr lang="en-US" sz="800" dirty="0"/>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47C">
                        <a:tint val="20000"/>
                      </a:srgbClr>
                    </a:solidFill>
                  </a:tcPr>
                </a:tc>
                <a:extLst>
                  <a:ext uri="{0D108BD9-81ED-4DB2-BD59-A6C34878D82A}">
                    <a16:rowId xmlns:a16="http://schemas.microsoft.com/office/drawing/2014/main" val="3374601490"/>
                  </a:ext>
                </a:extLst>
              </a:tr>
            </a:tbl>
          </a:graphicData>
        </a:graphic>
      </p:graphicFrame>
      <p:sp>
        <p:nvSpPr>
          <p:cNvPr id="6" name="TextBox 5">
            <a:extLst>
              <a:ext uri="{FF2B5EF4-FFF2-40B4-BE49-F238E27FC236}">
                <a16:creationId xmlns:a16="http://schemas.microsoft.com/office/drawing/2014/main" id="{3BA407DB-C019-E5CB-FEFD-2486D367B7C7}"/>
              </a:ext>
            </a:extLst>
          </p:cNvPr>
          <p:cNvSpPr txBox="1"/>
          <p:nvPr/>
        </p:nvSpPr>
        <p:spPr>
          <a:xfrm>
            <a:off x="5084625" y="4868226"/>
            <a:ext cx="2433568" cy="253916"/>
          </a:xfrm>
          <a:prstGeom prst="rect">
            <a:avLst/>
          </a:prstGeom>
          <a:noFill/>
        </p:spPr>
        <p:txBody>
          <a:bodyPr wrap="square" rtlCol="0">
            <a:spAutoFit/>
          </a:bodyPr>
          <a:lstStyle/>
          <a:p>
            <a:pPr algn="ctr" defTabSz="342900" eaLnBrk="0" hangingPunct="0">
              <a:defRPr/>
            </a:pPr>
            <a:r>
              <a:rPr lang="en-US" sz="105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Sjostrom et al., JCO 2023</a:t>
            </a:r>
          </a:p>
        </p:txBody>
      </p:sp>
    </p:spTree>
    <p:extLst>
      <p:ext uri="{BB962C8B-B14F-4D97-AF65-F5344CB8AC3E}">
        <p14:creationId xmlns:p14="http://schemas.microsoft.com/office/powerpoint/2010/main" val="362139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E199B3E-FF54-3845-95A1-D5EC8C9FF067}"/>
              </a:ext>
            </a:extLst>
          </p:cNvPr>
          <p:cNvSpPr>
            <a:spLocks noGrp="1"/>
          </p:cNvSpPr>
          <p:nvPr>
            <p:ph type="title"/>
          </p:nvPr>
        </p:nvSpPr>
        <p:spPr>
          <a:xfrm>
            <a:off x="229165" y="164620"/>
            <a:ext cx="8742812" cy="906090"/>
          </a:xfrm>
        </p:spPr>
        <p:txBody>
          <a:bodyPr/>
          <a:lstStyle/>
          <a:p>
            <a:r>
              <a:rPr lang="en-US" sz="2700" b="1" dirty="0"/>
              <a:t>Results – POLAR and risk of LRR</a:t>
            </a:r>
          </a:p>
        </p:txBody>
      </p:sp>
      <p:pic>
        <p:nvPicPr>
          <p:cNvPr id="9" name="Picture 8" descr="Chart, line chart&#10;&#10;Description automatically generated">
            <a:extLst>
              <a:ext uri="{FF2B5EF4-FFF2-40B4-BE49-F238E27FC236}">
                <a16:creationId xmlns:a16="http://schemas.microsoft.com/office/drawing/2014/main" id="{6A914F47-6984-4F56-ABD9-BE62EA388C0A}"/>
              </a:ext>
            </a:extLst>
          </p:cNvPr>
          <p:cNvPicPr>
            <a:picLocks noChangeAspect="1"/>
          </p:cNvPicPr>
          <p:nvPr/>
        </p:nvPicPr>
        <p:blipFill rotWithShape="1">
          <a:blip r:embed="rId3"/>
          <a:srcRect b="6447"/>
          <a:stretch/>
        </p:blipFill>
        <p:spPr>
          <a:xfrm>
            <a:off x="5251767" y="900879"/>
            <a:ext cx="3631450" cy="3397325"/>
          </a:xfrm>
          <a:prstGeom prst="rect">
            <a:avLst/>
          </a:prstGeom>
        </p:spPr>
      </p:pic>
      <p:sp>
        <p:nvSpPr>
          <p:cNvPr id="15" name="Content Placeholder 21">
            <a:extLst>
              <a:ext uri="{FF2B5EF4-FFF2-40B4-BE49-F238E27FC236}">
                <a16:creationId xmlns:a16="http://schemas.microsoft.com/office/drawing/2014/main" id="{406F77AE-9ADD-4B03-868E-78E8E9687EA2}"/>
              </a:ext>
            </a:extLst>
          </p:cNvPr>
          <p:cNvSpPr txBox="1">
            <a:spLocks/>
          </p:cNvSpPr>
          <p:nvPr/>
        </p:nvSpPr>
        <p:spPr>
          <a:xfrm>
            <a:off x="225127" y="3339394"/>
            <a:ext cx="4601039" cy="981826"/>
          </a:xfrm>
          <a:prstGeom prst="rect">
            <a:avLst/>
          </a:prstGeom>
          <a:noFill/>
        </p:spPr>
        <p:txBody>
          <a:bodyPr vert="horz" lIns="34286" tIns="17143" rIns="34286" bIns="17143" numCol="1" rtlCol="0">
            <a:normAutofit/>
          </a:bodyPr>
          <a:lstStyle>
            <a:lvl1pPr marL="0" indent="0" algn="l" defTabSz="1828800" rtl="0" eaLnBrk="1" latinLnBrk="0" hangingPunct="1">
              <a:lnSpc>
                <a:spcPct val="90000"/>
              </a:lnSpc>
              <a:spcBef>
                <a:spcPts val="2000"/>
              </a:spcBef>
              <a:spcAft>
                <a:spcPts val="600"/>
              </a:spcAft>
              <a:buFont typeface="Arial" panose="020B0604020202020204" pitchFamily="34" charset="0"/>
              <a:buNone/>
              <a:defRPr sz="5400" b="1" i="0" kern="1200">
                <a:solidFill>
                  <a:schemeClr val="accent1"/>
                </a:solidFill>
                <a:latin typeface="Georgia" panose="02040502050405020303" pitchFamily="18" charset="0"/>
                <a:ea typeface="+mn-ea"/>
                <a:cs typeface="+mn-cs"/>
              </a:defRPr>
            </a:lvl1pPr>
            <a:lvl2pPr marL="0" indent="0" algn="l" defTabSz="18288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2pPr>
            <a:lvl3pPr marL="1371600" indent="-457200" algn="l" defTabSz="18288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3pPr>
            <a:lvl4pPr marL="2286000" indent="-457200" algn="l" defTabSz="18288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4pPr>
            <a:lvl5pPr marL="3200400" indent="-457200" algn="l" defTabSz="18288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2024" dirty="0">
                <a:solidFill>
                  <a:srgbClr val="0070C0"/>
                </a:solidFill>
                <a:latin typeface="Calibri" panose="020F0502020204030204" pitchFamily="34" charset="0"/>
                <a:ea typeface="Calibri" panose="020F0502020204030204" pitchFamily="34" charset="0"/>
                <a:cs typeface="Calibri" panose="020F0502020204030204" pitchFamily="34" charset="0"/>
              </a:rPr>
              <a:t>10-year LRR risk of 7% for POLAR low patients without RT and systemic adjuvant therapy</a:t>
            </a:r>
          </a:p>
          <a:p>
            <a:pPr lvl="1"/>
            <a:endParaRPr lang="en-US" sz="1650" dirty="0">
              <a:latin typeface="Calibri" panose="020F0502020204030204" pitchFamily="34" charset="0"/>
              <a:ea typeface="Calibri" panose="020F0502020204030204" pitchFamily="34" charset="0"/>
              <a:cs typeface="Calibri" panose="020F0502020204030204" pitchFamily="34" charset="0"/>
            </a:endParaRPr>
          </a:p>
          <a:p>
            <a:endParaRPr lang="en-US" sz="2024" dirty="0">
              <a:latin typeface="Calibri" panose="020F0502020204030204" pitchFamily="34" charset="0"/>
              <a:ea typeface="Calibri" panose="020F0502020204030204" pitchFamily="34" charset="0"/>
              <a:cs typeface="Calibri" panose="020F0502020204030204" pitchFamily="34" charset="0"/>
            </a:endParaRPr>
          </a:p>
        </p:txBody>
      </p:sp>
      <p:sp>
        <p:nvSpPr>
          <p:cNvPr id="22" name="Content Placeholder 21">
            <a:extLst>
              <a:ext uri="{FF2B5EF4-FFF2-40B4-BE49-F238E27FC236}">
                <a16:creationId xmlns:a16="http://schemas.microsoft.com/office/drawing/2014/main" id="{A9D17352-578B-034B-A4E8-0A3846673F8A}"/>
              </a:ext>
            </a:extLst>
          </p:cNvPr>
          <p:cNvSpPr>
            <a:spLocks noGrp="1"/>
          </p:cNvSpPr>
          <p:nvPr>
            <p:ph sz="half" idx="1"/>
          </p:nvPr>
        </p:nvSpPr>
        <p:spPr>
          <a:xfrm>
            <a:off x="229165" y="1200215"/>
            <a:ext cx="4601039" cy="1935563"/>
          </a:xfrm>
        </p:spPr>
        <p:txBody>
          <a:bodyPr>
            <a:normAutofit fontScale="70000" lnSpcReduction="20000"/>
          </a:bodyPr>
          <a:lstStyle/>
          <a:p>
            <a:pPr marL="0" indent="0">
              <a:buNone/>
            </a:pPr>
            <a:r>
              <a:rPr lang="en-US" b="1" dirty="0"/>
              <a:t>Validation cohort</a:t>
            </a:r>
          </a:p>
          <a:p>
            <a:pPr marL="214270" lvl="1" indent="-214270">
              <a:buFont typeface="Arial" panose="020B0604020202020204" pitchFamily="34" charset="0"/>
              <a:buChar char="•"/>
            </a:pPr>
            <a:r>
              <a:rPr lang="en-US" dirty="0"/>
              <a:t>RT untreated</a:t>
            </a:r>
          </a:p>
          <a:p>
            <a:pPr marL="214270" lvl="1" indent="-214270">
              <a:buFont typeface="Arial" panose="020B0604020202020204" pitchFamily="34" charset="0"/>
              <a:buChar char="•"/>
            </a:pPr>
            <a:r>
              <a:rPr lang="en-US" dirty="0"/>
              <a:t>ER+/HER2-</a:t>
            </a:r>
          </a:p>
          <a:p>
            <a:pPr marL="214270" lvl="1" indent="-214270">
              <a:buFont typeface="Arial" panose="020B0604020202020204" pitchFamily="34" charset="0"/>
              <a:buChar char="•"/>
            </a:pPr>
            <a:r>
              <a:rPr lang="en-US" dirty="0"/>
              <a:t>Not treated with systemic adjuvant therapy</a:t>
            </a:r>
          </a:p>
          <a:p>
            <a:pPr marL="214270" lvl="1" indent="-214270">
              <a:buFont typeface="Arial" panose="020B0604020202020204" pitchFamily="34" charset="0"/>
              <a:buChar char="•"/>
            </a:pPr>
            <a:r>
              <a:rPr lang="en-US" dirty="0"/>
              <a:t>N = 178</a:t>
            </a:r>
          </a:p>
          <a:p>
            <a:pPr marL="214270" lvl="1" indent="-214270">
              <a:buFont typeface="Arial" panose="020B0604020202020204" pitchFamily="34" charset="0"/>
              <a:buChar char="•"/>
            </a:pPr>
            <a:r>
              <a:rPr lang="en-US" dirty="0"/>
              <a:t>Cut-off at the 25</a:t>
            </a:r>
            <a:r>
              <a:rPr lang="en-US" baseline="30000" dirty="0"/>
              <a:t>th</a:t>
            </a:r>
            <a:r>
              <a:rPr lang="en-US" dirty="0"/>
              <a:t> percentile</a:t>
            </a:r>
          </a:p>
          <a:p>
            <a:endParaRPr lang="en-US" dirty="0"/>
          </a:p>
        </p:txBody>
      </p:sp>
      <p:sp>
        <p:nvSpPr>
          <p:cNvPr id="12" name="TextBox 11">
            <a:extLst>
              <a:ext uri="{FF2B5EF4-FFF2-40B4-BE49-F238E27FC236}">
                <a16:creationId xmlns:a16="http://schemas.microsoft.com/office/drawing/2014/main" id="{70354AC6-873D-4C4A-AA91-FC95A32CFEBA}"/>
              </a:ext>
            </a:extLst>
          </p:cNvPr>
          <p:cNvSpPr txBox="1"/>
          <p:nvPr/>
        </p:nvSpPr>
        <p:spPr>
          <a:xfrm>
            <a:off x="7829721" y="1840795"/>
            <a:ext cx="1314279" cy="196208"/>
          </a:xfrm>
          <a:prstGeom prst="rect">
            <a:avLst/>
          </a:prstGeom>
          <a:noFill/>
        </p:spPr>
        <p:txBody>
          <a:bodyPr wrap="square" rtlCol="0">
            <a:spAutoFit/>
          </a:bodyPr>
          <a:lstStyle/>
          <a:p>
            <a:r>
              <a:rPr lang="en-CA" sz="675" dirty="0"/>
              <a:t>POLAR high</a:t>
            </a:r>
            <a:endParaRPr lang="en-SE" sz="675" dirty="0"/>
          </a:p>
        </p:txBody>
      </p:sp>
      <p:sp>
        <p:nvSpPr>
          <p:cNvPr id="20" name="TextBox 19">
            <a:extLst>
              <a:ext uri="{FF2B5EF4-FFF2-40B4-BE49-F238E27FC236}">
                <a16:creationId xmlns:a16="http://schemas.microsoft.com/office/drawing/2014/main" id="{96D7D950-24B3-4A10-B10A-DCB9FCB311ED}"/>
              </a:ext>
            </a:extLst>
          </p:cNvPr>
          <p:cNvSpPr txBox="1"/>
          <p:nvPr/>
        </p:nvSpPr>
        <p:spPr>
          <a:xfrm>
            <a:off x="7829721" y="2966888"/>
            <a:ext cx="1314279" cy="196208"/>
          </a:xfrm>
          <a:prstGeom prst="rect">
            <a:avLst/>
          </a:prstGeom>
          <a:noFill/>
        </p:spPr>
        <p:txBody>
          <a:bodyPr wrap="square" rtlCol="0">
            <a:spAutoFit/>
          </a:bodyPr>
          <a:lstStyle/>
          <a:p>
            <a:r>
              <a:rPr lang="en-CA" sz="675" dirty="0"/>
              <a:t>POLAR low</a:t>
            </a:r>
            <a:endParaRPr lang="en-SE" sz="675" dirty="0"/>
          </a:p>
        </p:txBody>
      </p:sp>
      <p:sp>
        <p:nvSpPr>
          <p:cNvPr id="23" name="Rectangle 22">
            <a:extLst>
              <a:ext uri="{FF2B5EF4-FFF2-40B4-BE49-F238E27FC236}">
                <a16:creationId xmlns:a16="http://schemas.microsoft.com/office/drawing/2014/main" id="{B94A4F01-2FCE-4F3A-B475-3620CB02C651}"/>
              </a:ext>
            </a:extLst>
          </p:cNvPr>
          <p:cNvSpPr/>
          <p:nvPr/>
        </p:nvSpPr>
        <p:spPr>
          <a:xfrm>
            <a:off x="5416967" y="1562664"/>
            <a:ext cx="171428" cy="177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675"/>
          </a:p>
        </p:txBody>
      </p:sp>
      <p:sp>
        <p:nvSpPr>
          <p:cNvPr id="16" name="TextBox 15">
            <a:extLst>
              <a:ext uri="{FF2B5EF4-FFF2-40B4-BE49-F238E27FC236}">
                <a16:creationId xmlns:a16="http://schemas.microsoft.com/office/drawing/2014/main" id="{0BA2F377-6641-419F-A079-8AB68DB1DE62}"/>
              </a:ext>
            </a:extLst>
          </p:cNvPr>
          <p:cNvSpPr txBox="1"/>
          <p:nvPr/>
        </p:nvSpPr>
        <p:spPr>
          <a:xfrm rot="16200000">
            <a:off x="4120364" y="2179738"/>
            <a:ext cx="2631053" cy="276999"/>
          </a:xfrm>
          <a:prstGeom prst="rect">
            <a:avLst/>
          </a:prstGeom>
          <a:noFill/>
        </p:spPr>
        <p:txBody>
          <a:bodyPr wrap="square" rtlCol="0">
            <a:spAutoFit/>
          </a:bodyPr>
          <a:lstStyle/>
          <a:p>
            <a:r>
              <a:rPr lang="en-CA" sz="1200" dirty="0"/>
              <a:t>Locoregional recurrence (cum. inc.)</a:t>
            </a:r>
            <a:endParaRPr lang="en-SE" sz="1200" dirty="0"/>
          </a:p>
        </p:txBody>
      </p:sp>
      <p:sp>
        <p:nvSpPr>
          <p:cNvPr id="4" name="TextBox 3">
            <a:extLst>
              <a:ext uri="{FF2B5EF4-FFF2-40B4-BE49-F238E27FC236}">
                <a16:creationId xmlns:a16="http://schemas.microsoft.com/office/drawing/2014/main" id="{5E1DA226-9321-E163-1280-01B259F5ECC4}"/>
              </a:ext>
            </a:extLst>
          </p:cNvPr>
          <p:cNvSpPr txBox="1"/>
          <p:nvPr/>
        </p:nvSpPr>
        <p:spPr>
          <a:xfrm>
            <a:off x="5084625" y="4868226"/>
            <a:ext cx="2433568" cy="253916"/>
          </a:xfrm>
          <a:prstGeom prst="rect">
            <a:avLst/>
          </a:prstGeom>
          <a:noFill/>
        </p:spPr>
        <p:txBody>
          <a:bodyPr wrap="square" rtlCol="0">
            <a:spAutoFit/>
          </a:bodyPr>
          <a:lstStyle/>
          <a:p>
            <a:pPr algn="ctr" defTabSz="342900" eaLnBrk="0" hangingPunct="0">
              <a:defRPr/>
            </a:pPr>
            <a:r>
              <a:rPr lang="en-US" sz="105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Sjostrom et al., JCO 2023</a:t>
            </a:r>
          </a:p>
        </p:txBody>
      </p:sp>
      <p:pic>
        <p:nvPicPr>
          <p:cNvPr id="5" name="Picture 4">
            <a:extLst>
              <a:ext uri="{FF2B5EF4-FFF2-40B4-BE49-F238E27FC236}">
                <a16:creationId xmlns:a16="http://schemas.microsoft.com/office/drawing/2014/main" id="{4E7C5266-FEB7-3903-EAE7-1A1FEDB2E39C}"/>
              </a:ext>
            </a:extLst>
          </p:cNvPr>
          <p:cNvPicPr>
            <a:picLocks noChangeAspect="1"/>
          </p:cNvPicPr>
          <p:nvPr/>
        </p:nvPicPr>
        <p:blipFill>
          <a:blip r:embed="rId4"/>
          <a:stretch>
            <a:fillRect/>
          </a:stretch>
        </p:blipFill>
        <p:spPr>
          <a:xfrm>
            <a:off x="7930815" y="911853"/>
            <a:ext cx="984020" cy="616745"/>
          </a:xfrm>
          <a:prstGeom prst="rect">
            <a:avLst/>
          </a:prstGeom>
        </p:spPr>
      </p:pic>
      <p:pic>
        <p:nvPicPr>
          <p:cNvPr id="6" name="Picture 5"/>
          <p:cNvPicPr>
            <a:picLocks noChangeAspect="1"/>
          </p:cNvPicPr>
          <p:nvPr/>
        </p:nvPicPr>
        <p:blipFill>
          <a:blip r:embed="rId5"/>
          <a:stretch>
            <a:fillRect/>
          </a:stretch>
        </p:blipFill>
        <p:spPr>
          <a:xfrm>
            <a:off x="141191" y="1447244"/>
            <a:ext cx="5135208" cy="2085449"/>
          </a:xfrm>
          <a:prstGeom prst="rect">
            <a:avLst/>
          </a:prstGeom>
        </p:spPr>
      </p:pic>
      <p:sp>
        <p:nvSpPr>
          <p:cNvPr id="7" name="Rounded Rectangle 6"/>
          <p:cNvSpPr/>
          <p:nvPr/>
        </p:nvSpPr>
        <p:spPr>
          <a:xfrm>
            <a:off x="141191" y="2270197"/>
            <a:ext cx="5135208" cy="280554"/>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083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2">
                                            <p:txEl>
                                              <p:pRg st="3" end="3"/>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2">
                                            <p:txEl>
                                              <p:pRg st="4" end="4"/>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2">
                                            <p:txEl>
                                              <p:pRg st="5" end="5"/>
                                            </p:txEl>
                                          </p:spTgt>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build="p"/>
      <p:bldP spid="7"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E199B3E-FF54-3845-95A1-D5EC8C9FF067}"/>
              </a:ext>
            </a:extLst>
          </p:cNvPr>
          <p:cNvSpPr>
            <a:spLocks noGrp="1"/>
          </p:cNvSpPr>
          <p:nvPr>
            <p:ph type="title"/>
          </p:nvPr>
        </p:nvSpPr>
        <p:spPr>
          <a:xfrm>
            <a:off x="229167" y="164620"/>
            <a:ext cx="8448899" cy="906090"/>
          </a:xfrm>
        </p:spPr>
        <p:txBody>
          <a:bodyPr/>
          <a:lstStyle/>
          <a:p>
            <a:r>
              <a:rPr lang="en-US" sz="2700" b="1" dirty="0"/>
              <a:t>Results – POLAR and benefit of RT</a:t>
            </a:r>
          </a:p>
        </p:txBody>
      </p:sp>
      <p:grpSp>
        <p:nvGrpSpPr>
          <p:cNvPr id="8" name="Group 7">
            <a:extLst>
              <a:ext uri="{FF2B5EF4-FFF2-40B4-BE49-F238E27FC236}">
                <a16:creationId xmlns:a16="http://schemas.microsoft.com/office/drawing/2014/main" id="{3D502E0E-0089-4081-845E-BE03B03754AF}"/>
              </a:ext>
            </a:extLst>
          </p:cNvPr>
          <p:cNvGrpSpPr/>
          <p:nvPr/>
        </p:nvGrpSpPr>
        <p:grpSpPr>
          <a:xfrm>
            <a:off x="5084625" y="873324"/>
            <a:ext cx="4478463" cy="3446959"/>
            <a:chOff x="13717587" y="2057400"/>
            <a:chExt cx="12854102" cy="9793878"/>
          </a:xfrm>
        </p:grpSpPr>
        <p:grpSp>
          <p:nvGrpSpPr>
            <p:cNvPr id="2" name="Group 1">
              <a:extLst>
                <a:ext uri="{FF2B5EF4-FFF2-40B4-BE49-F238E27FC236}">
                  <a16:creationId xmlns:a16="http://schemas.microsoft.com/office/drawing/2014/main" id="{03742476-BEFC-4211-8148-E82C7275506C}"/>
                </a:ext>
              </a:extLst>
            </p:cNvPr>
            <p:cNvGrpSpPr/>
            <p:nvPr/>
          </p:nvGrpSpPr>
          <p:grpSpPr>
            <a:xfrm>
              <a:off x="13717587" y="2057400"/>
              <a:ext cx="12854102" cy="9793878"/>
              <a:chOff x="12703289" y="2461878"/>
              <a:chExt cx="12854102" cy="9793878"/>
            </a:xfrm>
          </p:grpSpPr>
          <p:pic>
            <p:nvPicPr>
              <p:cNvPr id="7" name="Picture 6" descr="Chart, line chart&#10;&#10;Description automatically generated">
                <a:extLst>
                  <a:ext uri="{FF2B5EF4-FFF2-40B4-BE49-F238E27FC236}">
                    <a16:creationId xmlns:a16="http://schemas.microsoft.com/office/drawing/2014/main" id="{29D36D6E-95BF-4634-BEE9-0FE206C97151}"/>
                  </a:ext>
                </a:extLst>
              </p:cNvPr>
              <p:cNvPicPr>
                <a:picLocks noChangeAspect="1"/>
              </p:cNvPicPr>
              <p:nvPr/>
            </p:nvPicPr>
            <p:blipFill rotWithShape="1">
              <a:blip r:embed="rId3"/>
              <a:srcRect b="8587"/>
              <a:stretch/>
            </p:blipFill>
            <p:spPr>
              <a:xfrm>
                <a:off x="12703289" y="2461878"/>
                <a:ext cx="10713900" cy="9793878"/>
              </a:xfrm>
              <a:prstGeom prst="rect">
                <a:avLst/>
              </a:prstGeom>
            </p:spPr>
          </p:pic>
          <p:sp>
            <p:nvSpPr>
              <p:cNvPr id="18" name="TextBox 17">
                <a:extLst>
                  <a:ext uri="{FF2B5EF4-FFF2-40B4-BE49-F238E27FC236}">
                    <a16:creationId xmlns:a16="http://schemas.microsoft.com/office/drawing/2014/main" id="{C64EA1A1-8B91-4834-9EAA-0ACE5B611E8C}"/>
                  </a:ext>
                </a:extLst>
              </p:cNvPr>
              <p:cNvSpPr txBox="1"/>
              <p:nvPr/>
            </p:nvSpPr>
            <p:spPr>
              <a:xfrm>
                <a:off x="21436879" y="5242533"/>
                <a:ext cx="3505200" cy="523289"/>
              </a:xfrm>
              <a:prstGeom prst="rect">
                <a:avLst/>
              </a:prstGeom>
              <a:noFill/>
            </p:spPr>
            <p:txBody>
              <a:bodyPr wrap="square" rtlCol="0">
                <a:spAutoFit/>
              </a:bodyPr>
              <a:lstStyle/>
              <a:p>
                <a:r>
                  <a:rPr lang="en-CA" sz="675" dirty="0">
                    <a:solidFill>
                      <a:schemeClr val="tx1">
                        <a:lumMod val="75000"/>
                        <a:lumOff val="25000"/>
                      </a:schemeClr>
                    </a:solidFill>
                  </a:rPr>
                  <a:t>No RT</a:t>
                </a:r>
                <a:endParaRPr lang="en-SE" sz="675" dirty="0">
                  <a:solidFill>
                    <a:schemeClr val="tx1">
                      <a:lumMod val="75000"/>
                      <a:lumOff val="25000"/>
                    </a:schemeClr>
                  </a:solidFill>
                </a:endParaRPr>
              </a:p>
            </p:txBody>
          </p:sp>
          <p:sp>
            <p:nvSpPr>
              <p:cNvPr id="19" name="TextBox 18">
                <a:extLst>
                  <a:ext uri="{FF2B5EF4-FFF2-40B4-BE49-F238E27FC236}">
                    <a16:creationId xmlns:a16="http://schemas.microsoft.com/office/drawing/2014/main" id="{507BB999-DE6E-4ED9-B59E-5B806830117D}"/>
                  </a:ext>
                </a:extLst>
              </p:cNvPr>
              <p:cNvSpPr txBox="1"/>
              <p:nvPr/>
            </p:nvSpPr>
            <p:spPr>
              <a:xfrm>
                <a:off x="22052191" y="8283044"/>
                <a:ext cx="3505200" cy="523289"/>
              </a:xfrm>
              <a:prstGeom prst="rect">
                <a:avLst/>
              </a:prstGeom>
              <a:noFill/>
            </p:spPr>
            <p:txBody>
              <a:bodyPr wrap="square" rtlCol="0">
                <a:spAutoFit/>
              </a:bodyPr>
              <a:lstStyle/>
              <a:p>
                <a:r>
                  <a:rPr lang="en-CA" sz="675" dirty="0">
                    <a:solidFill>
                      <a:srgbClr val="FF0000"/>
                    </a:solidFill>
                  </a:rPr>
                  <a:t>RT</a:t>
                </a:r>
                <a:endParaRPr lang="en-SE" sz="675" dirty="0">
                  <a:solidFill>
                    <a:srgbClr val="FF0000"/>
                  </a:solidFill>
                </a:endParaRPr>
              </a:p>
            </p:txBody>
          </p:sp>
        </p:grpSp>
        <p:sp>
          <p:nvSpPr>
            <p:cNvPr id="22" name="Rectangle 21">
              <a:extLst>
                <a:ext uri="{FF2B5EF4-FFF2-40B4-BE49-F238E27FC236}">
                  <a16:creationId xmlns:a16="http://schemas.microsoft.com/office/drawing/2014/main" id="{3BF652C8-9F69-461C-BBDD-491F7167E69E}"/>
                </a:ext>
              </a:extLst>
            </p:cNvPr>
            <p:cNvSpPr/>
            <p:nvPr/>
          </p:nvSpPr>
          <p:spPr>
            <a:xfrm>
              <a:off x="14551376" y="3961322"/>
              <a:ext cx="457200" cy="473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675"/>
            </a:p>
          </p:txBody>
        </p:sp>
        <p:sp>
          <p:nvSpPr>
            <p:cNvPr id="23" name="TextBox 22">
              <a:extLst>
                <a:ext uri="{FF2B5EF4-FFF2-40B4-BE49-F238E27FC236}">
                  <a16:creationId xmlns:a16="http://schemas.microsoft.com/office/drawing/2014/main" id="{6CB744E2-B14D-439A-A2F9-916EEB705407}"/>
                </a:ext>
              </a:extLst>
            </p:cNvPr>
            <p:cNvSpPr txBox="1"/>
            <p:nvPr/>
          </p:nvSpPr>
          <p:spPr>
            <a:xfrm rot="16200000">
              <a:off x="10744726" y="6022344"/>
              <a:ext cx="7505734" cy="795044"/>
            </a:xfrm>
            <a:prstGeom prst="rect">
              <a:avLst/>
            </a:prstGeom>
            <a:noFill/>
          </p:spPr>
          <p:txBody>
            <a:bodyPr wrap="square" rtlCol="0">
              <a:spAutoFit/>
            </a:bodyPr>
            <a:lstStyle/>
            <a:p>
              <a:r>
                <a:rPr lang="en-CA" sz="1200" dirty="0"/>
                <a:t>Locoregional recurrence (cum. inc.)</a:t>
              </a:r>
              <a:endParaRPr lang="en-SE" sz="1200" dirty="0"/>
            </a:p>
          </p:txBody>
        </p:sp>
      </p:grpSp>
      <p:grpSp>
        <p:nvGrpSpPr>
          <p:cNvPr id="6" name="Group 5">
            <a:extLst>
              <a:ext uri="{FF2B5EF4-FFF2-40B4-BE49-F238E27FC236}">
                <a16:creationId xmlns:a16="http://schemas.microsoft.com/office/drawing/2014/main" id="{3F429D94-1DF2-473D-8730-35C5316FAB77}"/>
              </a:ext>
            </a:extLst>
          </p:cNvPr>
          <p:cNvGrpSpPr/>
          <p:nvPr/>
        </p:nvGrpSpPr>
        <p:grpSpPr>
          <a:xfrm>
            <a:off x="465934" y="873324"/>
            <a:ext cx="4311549" cy="3446959"/>
            <a:chOff x="2599137" y="2133600"/>
            <a:chExt cx="12611312" cy="9793878"/>
          </a:xfrm>
        </p:grpSpPr>
        <p:grpSp>
          <p:nvGrpSpPr>
            <p:cNvPr id="3" name="Group 2">
              <a:extLst>
                <a:ext uri="{FF2B5EF4-FFF2-40B4-BE49-F238E27FC236}">
                  <a16:creationId xmlns:a16="http://schemas.microsoft.com/office/drawing/2014/main" id="{37B7F0B3-3DCC-48C3-BA63-7929D3B06F83}"/>
                </a:ext>
              </a:extLst>
            </p:cNvPr>
            <p:cNvGrpSpPr/>
            <p:nvPr/>
          </p:nvGrpSpPr>
          <p:grpSpPr>
            <a:xfrm>
              <a:off x="2599137" y="2133600"/>
              <a:ext cx="12611312" cy="9793878"/>
              <a:chOff x="1601787" y="2439478"/>
              <a:chExt cx="12611312" cy="9793878"/>
            </a:xfrm>
          </p:grpSpPr>
          <p:pic>
            <p:nvPicPr>
              <p:cNvPr id="13" name="Picture 12" descr="Chart&#10;&#10;Description automatically generated">
                <a:extLst>
                  <a:ext uri="{FF2B5EF4-FFF2-40B4-BE49-F238E27FC236}">
                    <a16:creationId xmlns:a16="http://schemas.microsoft.com/office/drawing/2014/main" id="{9D190832-4583-4DA6-AFB1-CD6DD4F01E0F}"/>
                  </a:ext>
                </a:extLst>
              </p:cNvPr>
              <p:cNvPicPr>
                <a:picLocks noChangeAspect="1"/>
              </p:cNvPicPr>
              <p:nvPr/>
            </p:nvPicPr>
            <p:blipFill rotWithShape="1">
              <a:blip r:embed="rId4"/>
              <a:srcRect b="8587"/>
              <a:stretch/>
            </p:blipFill>
            <p:spPr>
              <a:xfrm>
                <a:off x="1601787" y="2439478"/>
                <a:ext cx="10713900" cy="9793878"/>
              </a:xfrm>
              <a:prstGeom prst="rect">
                <a:avLst/>
              </a:prstGeom>
            </p:spPr>
          </p:pic>
          <p:sp>
            <p:nvSpPr>
              <p:cNvPr id="17" name="TextBox 16">
                <a:extLst>
                  <a:ext uri="{FF2B5EF4-FFF2-40B4-BE49-F238E27FC236}">
                    <a16:creationId xmlns:a16="http://schemas.microsoft.com/office/drawing/2014/main" id="{FD9F2772-AF91-4510-8EAE-42E86C8D1CD2}"/>
                  </a:ext>
                </a:extLst>
              </p:cNvPr>
              <p:cNvSpPr txBox="1"/>
              <p:nvPr/>
            </p:nvSpPr>
            <p:spPr>
              <a:xfrm>
                <a:off x="10317773" y="7690700"/>
                <a:ext cx="3505201" cy="523289"/>
              </a:xfrm>
              <a:prstGeom prst="rect">
                <a:avLst/>
              </a:prstGeom>
              <a:noFill/>
            </p:spPr>
            <p:txBody>
              <a:bodyPr wrap="square" rtlCol="0">
                <a:spAutoFit/>
              </a:bodyPr>
              <a:lstStyle/>
              <a:p>
                <a:r>
                  <a:rPr lang="en-CA" sz="675" dirty="0">
                    <a:solidFill>
                      <a:schemeClr val="tx1">
                        <a:lumMod val="75000"/>
                        <a:lumOff val="25000"/>
                      </a:schemeClr>
                    </a:solidFill>
                  </a:rPr>
                  <a:t>No RT</a:t>
                </a:r>
                <a:endParaRPr lang="en-SE" sz="675" dirty="0">
                  <a:solidFill>
                    <a:schemeClr val="tx1">
                      <a:lumMod val="75000"/>
                      <a:lumOff val="25000"/>
                    </a:schemeClr>
                  </a:solidFill>
                </a:endParaRPr>
              </a:p>
            </p:txBody>
          </p:sp>
          <p:sp>
            <p:nvSpPr>
              <p:cNvPr id="20" name="TextBox 19">
                <a:extLst>
                  <a:ext uri="{FF2B5EF4-FFF2-40B4-BE49-F238E27FC236}">
                    <a16:creationId xmlns:a16="http://schemas.microsoft.com/office/drawing/2014/main" id="{2A58B672-A5D8-4499-8546-FF5A1561D08A}"/>
                  </a:ext>
                </a:extLst>
              </p:cNvPr>
              <p:cNvSpPr txBox="1"/>
              <p:nvPr/>
            </p:nvSpPr>
            <p:spPr>
              <a:xfrm>
                <a:off x="10707898" y="9005760"/>
                <a:ext cx="3505201" cy="523289"/>
              </a:xfrm>
              <a:prstGeom prst="rect">
                <a:avLst/>
              </a:prstGeom>
              <a:noFill/>
            </p:spPr>
            <p:txBody>
              <a:bodyPr wrap="square" rtlCol="0">
                <a:spAutoFit/>
              </a:bodyPr>
              <a:lstStyle/>
              <a:p>
                <a:r>
                  <a:rPr lang="en-CA" sz="675" dirty="0">
                    <a:solidFill>
                      <a:srgbClr val="FF0000"/>
                    </a:solidFill>
                  </a:rPr>
                  <a:t>RT</a:t>
                </a:r>
                <a:endParaRPr lang="en-SE" sz="675" dirty="0">
                  <a:solidFill>
                    <a:srgbClr val="FF0000"/>
                  </a:solidFill>
                </a:endParaRPr>
              </a:p>
            </p:txBody>
          </p:sp>
        </p:grpSp>
        <p:sp>
          <p:nvSpPr>
            <p:cNvPr id="15" name="Rectangle 14">
              <a:extLst>
                <a:ext uri="{FF2B5EF4-FFF2-40B4-BE49-F238E27FC236}">
                  <a16:creationId xmlns:a16="http://schemas.microsoft.com/office/drawing/2014/main" id="{B02D52A7-98D1-46A5-BD27-91B5E37FE8C1}"/>
                </a:ext>
              </a:extLst>
            </p:cNvPr>
            <p:cNvSpPr/>
            <p:nvPr/>
          </p:nvSpPr>
          <p:spPr>
            <a:xfrm>
              <a:off x="3430587" y="4267200"/>
              <a:ext cx="457200" cy="473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675"/>
            </a:p>
          </p:txBody>
        </p:sp>
        <p:sp>
          <p:nvSpPr>
            <p:cNvPr id="24" name="TextBox 23">
              <a:extLst>
                <a:ext uri="{FF2B5EF4-FFF2-40B4-BE49-F238E27FC236}">
                  <a16:creationId xmlns:a16="http://schemas.microsoft.com/office/drawing/2014/main" id="{9E558D1B-463A-4B78-964F-78C4FA338D72}"/>
                </a:ext>
              </a:extLst>
            </p:cNvPr>
            <p:cNvSpPr txBox="1"/>
            <p:nvPr/>
          </p:nvSpPr>
          <p:spPr>
            <a:xfrm rot="16200000">
              <a:off x="-372792" y="6052858"/>
              <a:ext cx="7581938" cy="810224"/>
            </a:xfrm>
            <a:prstGeom prst="rect">
              <a:avLst/>
            </a:prstGeom>
            <a:noFill/>
          </p:spPr>
          <p:txBody>
            <a:bodyPr wrap="square" rtlCol="0">
              <a:spAutoFit/>
            </a:bodyPr>
            <a:lstStyle/>
            <a:p>
              <a:r>
                <a:rPr lang="en-CA" sz="1200" dirty="0"/>
                <a:t>Locoregional recurrence (cum. inc.)</a:t>
              </a:r>
              <a:endParaRPr lang="en-SE" sz="1200" dirty="0"/>
            </a:p>
          </p:txBody>
        </p:sp>
      </p:grpSp>
      <p:sp>
        <p:nvSpPr>
          <p:cNvPr id="4" name="TextBox 3">
            <a:extLst>
              <a:ext uri="{FF2B5EF4-FFF2-40B4-BE49-F238E27FC236}">
                <a16:creationId xmlns:a16="http://schemas.microsoft.com/office/drawing/2014/main" id="{3050C74C-A1D6-BE00-04A6-320F21CF95C2}"/>
              </a:ext>
            </a:extLst>
          </p:cNvPr>
          <p:cNvSpPr txBox="1"/>
          <p:nvPr/>
        </p:nvSpPr>
        <p:spPr>
          <a:xfrm>
            <a:off x="5084625" y="4868226"/>
            <a:ext cx="2433568" cy="253916"/>
          </a:xfrm>
          <a:prstGeom prst="rect">
            <a:avLst/>
          </a:prstGeom>
          <a:noFill/>
        </p:spPr>
        <p:txBody>
          <a:bodyPr wrap="square" rtlCol="0">
            <a:spAutoFit/>
          </a:bodyPr>
          <a:lstStyle/>
          <a:p>
            <a:pPr algn="ctr" defTabSz="342900" eaLnBrk="0" hangingPunct="0">
              <a:defRPr/>
            </a:pPr>
            <a:r>
              <a:rPr lang="en-US" sz="105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Sjostrom et al., JCO 2023</a:t>
            </a:r>
          </a:p>
        </p:txBody>
      </p:sp>
      <p:pic>
        <p:nvPicPr>
          <p:cNvPr id="5" name="Picture 4">
            <a:extLst>
              <a:ext uri="{FF2B5EF4-FFF2-40B4-BE49-F238E27FC236}">
                <a16:creationId xmlns:a16="http://schemas.microsoft.com/office/drawing/2014/main" id="{AACFE8F7-805C-4F3A-0986-629AC43F05D3}"/>
              </a:ext>
            </a:extLst>
          </p:cNvPr>
          <p:cNvPicPr>
            <a:picLocks noChangeAspect="1"/>
          </p:cNvPicPr>
          <p:nvPr/>
        </p:nvPicPr>
        <p:blipFill>
          <a:blip r:embed="rId5"/>
          <a:stretch>
            <a:fillRect/>
          </a:stretch>
        </p:blipFill>
        <p:spPr>
          <a:xfrm>
            <a:off x="3842161" y="712211"/>
            <a:ext cx="984020" cy="616745"/>
          </a:xfrm>
          <a:prstGeom prst="rect">
            <a:avLst/>
          </a:prstGeom>
        </p:spPr>
      </p:pic>
    </p:spTree>
    <p:extLst>
      <p:ext uri="{BB962C8B-B14F-4D97-AF65-F5344CB8AC3E}">
        <p14:creationId xmlns:p14="http://schemas.microsoft.com/office/powerpoint/2010/main" val="12102491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E199B3E-FF54-3845-95A1-D5EC8C9FF067}"/>
              </a:ext>
            </a:extLst>
          </p:cNvPr>
          <p:cNvSpPr>
            <a:spLocks noGrp="1"/>
          </p:cNvSpPr>
          <p:nvPr>
            <p:ph type="title"/>
          </p:nvPr>
        </p:nvSpPr>
        <p:spPr>
          <a:xfrm>
            <a:off x="3292" y="46631"/>
            <a:ext cx="9140708" cy="906090"/>
          </a:xfrm>
        </p:spPr>
        <p:txBody>
          <a:bodyPr/>
          <a:lstStyle/>
          <a:p>
            <a:r>
              <a:rPr lang="en-US" sz="2700" b="1" dirty="0"/>
              <a:t>Additional Validation: POLAR and benefit of RT- Canadian RT Omission</a:t>
            </a:r>
          </a:p>
        </p:txBody>
      </p:sp>
      <p:pic>
        <p:nvPicPr>
          <p:cNvPr id="25" name="Picture 24" descr="Chart&#10;&#10;Description automatically generated">
            <a:extLst>
              <a:ext uri="{FF2B5EF4-FFF2-40B4-BE49-F238E27FC236}">
                <a16:creationId xmlns:a16="http://schemas.microsoft.com/office/drawing/2014/main" id="{1A2D631D-86E9-48EA-BB70-457B33F2A95D}"/>
              </a:ext>
            </a:extLst>
          </p:cNvPr>
          <p:cNvPicPr>
            <a:picLocks noChangeAspect="1"/>
          </p:cNvPicPr>
          <p:nvPr/>
        </p:nvPicPr>
        <p:blipFill rotWithShape="1">
          <a:blip r:embed="rId3">
            <a:extLst>
              <a:ext uri="{28A0092B-C50C-407E-A947-70E740481C1C}">
                <a14:useLocalDpi xmlns:a14="http://schemas.microsoft.com/office/drawing/2010/main" val="0"/>
              </a:ext>
            </a:extLst>
          </a:blip>
          <a:srcRect t="9509" b="8177"/>
          <a:stretch/>
        </p:blipFill>
        <p:spPr>
          <a:xfrm>
            <a:off x="5414481" y="1676166"/>
            <a:ext cx="3258501" cy="2682196"/>
          </a:xfrm>
          <a:prstGeom prst="rect">
            <a:avLst/>
          </a:prstGeom>
          <a:ln>
            <a:noFill/>
          </a:ln>
        </p:spPr>
      </p:pic>
      <p:pic>
        <p:nvPicPr>
          <p:cNvPr id="26" name="Picture 25" descr="Chart, box and whisker chart&#10;&#10;Description automatically generated">
            <a:extLst>
              <a:ext uri="{FF2B5EF4-FFF2-40B4-BE49-F238E27FC236}">
                <a16:creationId xmlns:a16="http://schemas.microsoft.com/office/drawing/2014/main" id="{A6EB8E5E-AEDD-447C-BE18-ECE7FA0FC545}"/>
              </a:ext>
            </a:extLst>
          </p:cNvPr>
          <p:cNvPicPr>
            <a:picLocks noChangeAspect="1"/>
          </p:cNvPicPr>
          <p:nvPr/>
        </p:nvPicPr>
        <p:blipFill rotWithShape="1">
          <a:blip r:embed="rId4">
            <a:extLst>
              <a:ext uri="{28A0092B-C50C-407E-A947-70E740481C1C}">
                <a14:useLocalDpi xmlns:a14="http://schemas.microsoft.com/office/drawing/2010/main" val="0"/>
              </a:ext>
            </a:extLst>
          </a:blip>
          <a:srcRect t="9509" b="8090"/>
          <a:stretch/>
        </p:blipFill>
        <p:spPr>
          <a:xfrm>
            <a:off x="967286" y="1780696"/>
            <a:ext cx="3144700" cy="2591256"/>
          </a:xfrm>
          <a:prstGeom prst="rect">
            <a:avLst/>
          </a:prstGeom>
          <a:ln>
            <a:noFill/>
          </a:ln>
        </p:spPr>
      </p:pic>
      <p:sp>
        <p:nvSpPr>
          <p:cNvPr id="27" name="TextBox 26">
            <a:extLst>
              <a:ext uri="{FF2B5EF4-FFF2-40B4-BE49-F238E27FC236}">
                <a16:creationId xmlns:a16="http://schemas.microsoft.com/office/drawing/2014/main" id="{BB7E5D76-5948-40E0-8913-E657BE2236BB}"/>
              </a:ext>
            </a:extLst>
          </p:cNvPr>
          <p:cNvSpPr txBox="1"/>
          <p:nvPr/>
        </p:nvSpPr>
        <p:spPr>
          <a:xfrm rot="16200000">
            <a:off x="4172362" y="2603688"/>
            <a:ext cx="2631052" cy="276999"/>
          </a:xfrm>
          <a:prstGeom prst="rect">
            <a:avLst/>
          </a:prstGeom>
          <a:solidFill>
            <a:schemeClr val="bg1"/>
          </a:solidFill>
        </p:spPr>
        <p:txBody>
          <a:bodyPr wrap="square" rtlCol="0">
            <a:spAutoFit/>
          </a:bodyPr>
          <a:lstStyle/>
          <a:p>
            <a:pPr defTabSz="342900" eaLnBrk="0" hangingPunct="0">
              <a:defRPr/>
            </a:pPr>
            <a:r>
              <a:rPr lang="en-CA" sz="1200" dirty="0">
                <a:solidFill>
                  <a:prstClr val="black"/>
                </a:solidFill>
                <a:latin typeface="Calibri" panose="020F0502020204030204" pitchFamily="34" charset="0"/>
                <a:ea typeface="ＭＳ Ｐゴシック" panose="020B0600070205080204" pitchFamily="34" charset="-128"/>
                <a:cs typeface="+mn-cs"/>
              </a:rPr>
              <a:t>Locoregional recurrence (cum. inc.)</a:t>
            </a:r>
            <a:endParaRPr lang="en-SE" sz="1200" dirty="0">
              <a:solidFill>
                <a:prstClr val="black"/>
              </a:solidFill>
              <a:latin typeface="Calibri" panose="020F0502020204030204" pitchFamily="34" charset="0"/>
              <a:ea typeface="ＭＳ Ｐゴシック" panose="020B0600070205080204" pitchFamily="34" charset="-128"/>
              <a:cs typeface="+mn-cs"/>
            </a:endParaRPr>
          </a:p>
        </p:txBody>
      </p:sp>
      <p:sp>
        <p:nvSpPr>
          <p:cNvPr id="28" name="TextBox 27">
            <a:extLst>
              <a:ext uri="{FF2B5EF4-FFF2-40B4-BE49-F238E27FC236}">
                <a16:creationId xmlns:a16="http://schemas.microsoft.com/office/drawing/2014/main" id="{BEB734EC-A117-453A-B42D-F6E73AC09D57}"/>
              </a:ext>
            </a:extLst>
          </p:cNvPr>
          <p:cNvSpPr txBox="1"/>
          <p:nvPr/>
        </p:nvSpPr>
        <p:spPr>
          <a:xfrm rot="16200000">
            <a:off x="-209740" y="2561051"/>
            <a:ext cx="2631052" cy="276999"/>
          </a:xfrm>
          <a:prstGeom prst="rect">
            <a:avLst/>
          </a:prstGeom>
          <a:solidFill>
            <a:schemeClr val="bg1"/>
          </a:solidFill>
        </p:spPr>
        <p:txBody>
          <a:bodyPr wrap="square" rtlCol="0">
            <a:spAutoFit/>
          </a:bodyPr>
          <a:lstStyle/>
          <a:p>
            <a:pPr defTabSz="342900" eaLnBrk="0" hangingPunct="0">
              <a:defRPr/>
            </a:pPr>
            <a:r>
              <a:rPr lang="en-CA" sz="1200" dirty="0">
                <a:solidFill>
                  <a:prstClr val="black"/>
                </a:solidFill>
                <a:latin typeface="Calibri" panose="020F0502020204030204" pitchFamily="34" charset="0"/>
                <a:ea typeface="ＭＳ Ｐゴシック" panose="020B0600070205080204" pitchFamily="34" charset="-128"/>
                <a:cs typeface="+mn-cs"/>
              </a:rPr>
              <a:t>Locoregional recurrence (cum. inc.)</a:t>
            </a:r>
            <a:endParaRPr lang="en-SE" sz="1200" dirty="0">
              <a:solidFill>
                <a:prstClr val="black"/>
              </a:solidFill>
              <a:latin typeface="Calibri" panose="020F050202020403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0B6D03F-BD20-4883-BAED-80029750B7EC}"/>
              </a:ext>
            </a:extLst>
          </p:cNvPr>
          <p:cNvPicPr>
            <a:picLocks noChangeAspect="1"/>
          </p:cNvPicPr>
          <p:nvPr/>
        </p:nvPicPr>
        <p:blipFill>
          <a:blip r:embed="rId5"/>
          <a:stretch>
            <a:fillRect/>
          </a:stretch>
        </p:blipFill>
        <p:spPr>
          <a:xfrm>
            <a:off x="2008170" y="915321"/>
            <a:ext cx="5000896" cy="899111"/>
          </a:xfrm>
          <a:prstGeom prst="rect">
            <a:avLst/>
          </a:prstGeom>
        </p:spPr>
      </p:pic>
      <p:pic>
        <p:nvPicPr>
          <p:cNvPr id="10" name="Picture 9">
            <a:extLst>
              <a:ext uri="{FF2B5EF4-FFF2-40B4-BE49-F238E27FC236}">
                <a16:creationId xmlns:a16="http://schemas.microsoft.com/office/drawing/2014/main" id="{3250CA6B-F4DB-453F-9A51-51F6387EB04A}"/>
              </a:ext>
            </a:extLst>
          </p:cNvPr>
          <p:cNvPicPr>
            <a:picLocks noChangeAspect="1"/>
          </p:cNvPicPr>
          <p:nvPr/>
        </p:nvPicPr>
        <p:blipFill>
          <a:blip r:embed="rId6"/>
          <a:stretch>
            <a:fillRect/>
          </a:stretch>
        </p:blipFill>
        <p:spPr>
          <a:xfrm>
            <a:off x="29097" y="1143876"/>
            <a:ext cx="2013241" cy="493538"/>
          </a:xfrm>
          <a:prstGeom prst="rect">
            <a:avLst/>
          </a:prstGeom>
        </p:spPr>
      </p:pic>
      <p:sp>
        <p:nvSpPr>
          <p:cNvPr id="3" name="TextBox 2">
            <a:extLst>
              <a:ext uri="{FF2B5EF4-FFF2-40B4-BE49-F238E27FC236}">
                <a16:creationId xmlns:a16="http://schemas.microsoft.com/office/drawing/2014/main" id="{A4B53DBD-7908-42BE-8F74-73CBD82789A1}"/>
              </a:ext>
            </a:extLst>
          </p:cNvPr>
          <p:cNvSpPr txBox="1"/>
          <p:nvPr/>
        </p:nvSpPr>
        <p:spPr>
          <a:xfrm>
            <a:off x="2778079" y="1884928"/>
            <a:ext cx="1314515" cy="300082"/>
          </a:xfrm>
          <a:prstGeom prst="rect">
            <a:avLst/>
          </a:prstGeom>
          <a:noFill/>
        </p:spPr>
        <p:txBody>
          <a:bodyPr wrap="square" rtlCol="0">
            <a:spAutoFit/>
          </a:bodyPr>
          <a:lstStyle/>
          <a:p>
            <a:pPr defTabSz="342900" eaLnBrk="0" hangingPunct="0">
              <a:defRPr/>
            </a:pPr>
            <a:r>
              <a:rPr lang="en-US" sz="1350" b="1" dirty="0">
                <a:solidFill>
                  <a:srgbClr val="FF0000"/>
                </a:solidFill>
                <a:latin typeface="Calibri" panose="020F0502020204030204" pitchFamily="34" charset="0"/>
                <a:ea typeface="ＭＳ Ｐゴシック" panose="020B0600070205080204" pitchFamily="34" charset="-128"/>
                <a:cs typeface="+mn-cs"/>
              </a:rPr>
              <a:t>POLAR LOW</a:t>
            </a:r>
          </a:p>
        </p:txBody>
      </p:sp>
      <p:sp>
        <p:nvSpPr>
          <p:cNvPr id="15" name="TextBox 14">
            <a:extLst>
              <a:ext uri="{FF2B5EF4-FFF2-40B4-BE49-F238E27FC236}">
                <a16:creationId xmlns:a16="http://schemas.microsoft.com/office/drawing/2014/main" id="{4045D0E5-4736-4259-9FC0-4E1B384348C7}"/>
              </a:ext>
            </a:extLst>
          </p:cNvPr>
          <p:cNvSpPr txBox="1"/>
          <p:nvPr/>
        </p:nvSpPr>
        <p:spPr>
          <a:xfrm>
            <a:off x="7566334" y="1773111"/>
            <a:ext cx="1314515" cy="300082"/>
          </a:xfrm>
          <a:prstGeom prst="rect">
            <a:avLst/>
          </a:prstGeom>
          <a:noFill/>
        </p:spPr>
        <p:txBody>
          <a:bodyPr wrap="square" rtlCol="0">
            <a:spAutoFit/>
          </a:bodyPr>
          <a:lstStyle/>
          <a:p>
            <a:pPr defTabSz="342900" eaLnBrk="0" hangingPunct="0">
              <a:defRPr/>
            </a:pPr>
            <a:r>
              <a:rPr lang="en-US" sz="1350" b="1" dirty="0">
                <a:solidFill>
                  <a:srgbClr val="FF0000"/>
                </a:solidFill>
                <a:latin typeface="Calibri" panose="020F0502020204030204" pitchFamily="34" charset="0"/>
                <a:ea typeface="ＭＳ Ｐゴシック" panose="020B0600070205080204" pitchFamily="34" charset="-128"/>
                <a:cs typeface="+mn-cs"/>
              </a:rPr>
              <a:t>POLAR HIGH</a:t>
            </a:r>
          </a:p>
        </p:txBody>
      </p:sp>
      <p:pic>
        <p:nvPicPr>
          <p:cNvPr id="13" name="Picture 12">
            <a:extLst>
              <a:ext uri="{FF2B5EF4-FFF2-40B4-BE49-F238E27FC236}">
                <a16:creationId xmlns:a16="http://schemas.microsoft.com/office/drawing/2014/main" id="{1781B268-288D-4A71-99EA-5BF076E48DE6}"/>
              </a:ext>
            </a:extLst>
          </p:cNvPr>
          <p:cNvPicPr>
            <a:picLocks noChangeAspect="1"/>
          </p:cNvPicPr>
          <p:nvPr/>
        </p:nvPicPr>
        <p:blipFill>
          <a:blip r:embed="rId7"/>
          <a:stretch>
            <a:fillRect/>
          </a:stretch>
        </p:blipFill>
        <p:spPr>
          <a:xfrm>
            <a:off x="7420754" y="928094"/>
            <a:ext cx="1097280" cy="548640"/>
          </a:xfrm>
          <a:prstGeom prst="rect">
            <a:avLst/>
          </a:prstGeom>
        </p:spPr>
      </p:pic>
    </p:spTree>
    <p:extLst>
      <p:ext uri="{BB962C8B-B14F-4D97-AF65-F5344CB8AC3E}">
        <p14:creationId xmlns:p14="http://schemas.microsoft.com/office/powerpoint/2010/main" val="16544535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26F7DB-32C1-EEDB-5A21-7E8270FB3BEB}"/>
              </a:ext>
            </a:extLst>
          </p:cNvPr>
          <p:cNvPicPr>
            <a:picLocks noChangeAspect="1"/>
          </p:cNvPicPr>
          <p:nvPr/>
        </p:nvPicPr>
        <p:blipFill>
          <a:blip r:embed="rId3"/>
          <a:stretch>
            <a:fillRect/>
          </a:stretch>
        </p:blipFill>
        <p:spPr>
          <a:xfrm>
            <a:off x="1889962" y="836093"/>
            <a:ext cx="5364076" cy="714394"/>
          </a:xfrm>
          <a:prstGeom prst="rect">
            <a:avLst/>
          </a:prstGeom>
        </p:spPr>
      </p:pic>
      <p:pic>
        <p:nvPicPr>
          <p:cNvPr id="4" name="Picture 3" descr="Chart&#10;&#10;Description automatically generated">
            <a:extLst>
              <a:ext uri="{FF2B5EF4-FFF2-40B4-BE49-F238E27FC236}">
                <a16:creationId xmlns:a16="http://schemas.microsoft.com/office/drawing/2014/main" id="{F87ABAF9-689C-7FB3-5738-DA416A0AA6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150" t="11291"/>
          <a:stretch/>
        </p:blipFill>
        <p:spPr>
          <a:xfrm>
            <a:off x="5552023" y="1670511"/>
            <a:ext cx="3328826" cy="2680167"/>
          </a:xfrm>
          <a:prstGeom prst="rect">
            <a:avLst/>
          </a:prstGeom>
        </p:spPr>
      </p:pic>
      <p:pic>
        <p:nvPicPr>
          <p:cNvPr id="12" name="Picture 11" descr="Chart&#10;&#10;Description automatically generated">
            <a:extLst>
              <a:ext uri="{FF2B5EF4-FFF2-40B4-BE49-F238E27FC236}">
                <a16:creationId xmlns:a16="http://schemas.microsoft.com/office/drawing/2014/main" id="{8A5A26B8-FAC4-9BE2-57D3-A198F18469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672" r="51385"/>
          <a:stretch/>
        </p:blipFill>
        <p:spPr>
          <a:xfrm>
            <a:off x="1238711" y="1781051"/>
            <a:ext cx="2932597" cy="2459089"/>
          </a:xfrm>
          <a:prstGeom prst="rect">
            <a:avLst/>
          </a:prstGeom>
        </p:spPr>
      </p:pic>
      <p:sp>
        <p:nvSpPr>
          <p:cNvPr id="21" name="Title 20">
            <a:extLst>
              <a:ext uri="{FF2B5EF4-FFF2-40B4-BE49-F238E27FC236}">
                <a16:creationId xmlns:a16="http://schemas.microsoft.com/office/drawing/2014/main" id="{BE199B3E-FF54-3845-95A1-D5EC8C9FF067}"/>
              </a:ext>
            </a:extLst>
          </p:cNvPr>
          <p:cNvSpPr>
            <a:spLocks noGrp="1"/>
          </p:cNvSpPr>
          <p:nvPr>
            <p:ph type="title"/>
          </p:nvPr>
        </p:nvSpPr>
        <p:spPr>
          <a:xfrm>
            <a:off x="3292" y="46631"/>
            <a:ext cx="9140708" cy="906090"/>
          </a:xfrm>
        </p:spPr>
        <p:txBody>
          <a:bodyPr/>
          <a:lstStyle/>
          <a:p>
            <a:r>
              <a:rPr lang="en-US" sz="2700" b="1" dirty="0"/>
              <a:t>Additional Validation: POLAR and benefit of RT- Scottish BCT</a:t>
            </a:r>
          </a:p>
        </p:txBody>
      </p:sp>
      <p:sp>
        <p:nvSpPr>
          <p:cNvPr id="27" name="TextBox 26">
            <a:extLst>
              <a:ext uri="{FF2B5EF4-FFF2-40B4-BE49-F238E27FC236}">
                <a16:creationId xmlns:a16="http://schemas.microsoft.com/office/drawing/2014/main" id="{BB7E5D76-5948-40E0-8913-E657BE2236BB}"/>
              </a:ext>
            </a:extLst>
          </p:cNvPr>
          <p:cNvSpPr txBox="1"/>
          <p:nvPr/>
        </p:nvSpPr>
        <p:spPr>
          <a:xfrm rot="16200000">
            <a:off x="4350284" y="2737083"/>
            <a:ext cx="2181861" cy="253916"/>
          </a:xfrm>
          <a:prstGeom prst="rect">
            <a:avLst/>
          </a:prstGeom>
          <a:solidFill>
            <a:schemeClr val="bg1"/>
          </a:solidFill>
        </p:spPr>
        <p:txBody>
          <a:bodyPr wrap="square" rtlCol="0">
            <a:spAutoFit/>
          </a:bodyPr>
          <a:lstStyle/>
          <a:p>
            <a:pPr defTabSz="342900" eaLnBrk="0" hangingPunct="0">
              <a:defRPr/>
            </a:pPr>
            <a:r>
              <a:rPr lang="en-CA" sz="1050" dirty="0">
                <a:solidFill>
                  <a:prstClr val="black"/>
                </a:solidFill>
                <a:latin typeface="Calibri" panose="020F0502020204030204" pitchFamily="34" charset="0"/>
                <a:ea typeface="ＭＳ Ｐゴシック" panose="020B0600070205080204" pitchFamily="34" charset="-128"/>
                <a:cs typeface="+mn-cs"/>
              </a:rPr>
              <a:t>Locoregional recurrence (cum. inc.)</a:t>
            </a:r>
            <a:endParaRPr lang="en-SE" sz="1050" dirty="0">
              <a:solidFill>
                <a:prstClr val="black"/>
              </a:solidFill>
              <a:latin typeface="Calibri" panose="020F0502020204030204" pitchFamily="34" charset="0"/>
              <a:ea typeface="ＭＳ Ｐゴシック" panose="020B0600070205080204" pitchFamily="34" charset="-128"/>
              <a:cs typeface="+mn-cs"/>
            </a:endParaRPr>
          </a:p>
        </p:txBody>
      </p:sp>
      <p:sp>
        <p:nvSpPr>
          <p:cNvPr id="28" name="TextBox 27">
            <a:extLst>
              <a:ext uri="{FF2B5EF4-FFF2-40B4-BE49-F238E27FC236}">
                <a16:creationId xmlns:a16="http://schemas.microsoft.com/office/drawing/2014/main" id="{BEB734EC-A117-453A-B42D-F6E73AC09D57}"/>
              </a:ext>
            </a:extLst>
          </p:cNvPr>
          <p:cNvSpPr txBox="1"/>
          <p:nvPr/>
        </p:nvSpPr>
        <p:spPr>
          <a:xfrm rot="16200000">
            <a:off x="-209740" y="2561051"/>
            <a:ext cx="2631052" cy="276999"/>
          </a:xfrm>
          <a:prstGeom prst="rect">
            <a:avLst/>
          </a:prstGeom>
          <a:solidFill>
            <a:schemeClr val="bg1"/>
          </a:solidFill>
        </p:spPr>
        <p:txBody>
          <a:bodyPr wrap="square" rtlCol="0">
            <a:spAutoFit/>
          </a:bodyPr>
          <a:lstStyle/>
          <a:p>
            <a:pPr defTabSz="342900" eaLnBrk="0" hangingPunct="0">
              <a:defRPr/>
            </a:pPr>
            <a:r>
              <a:rPr lang="en-CA" sz="1200" dirty="0">
                <a:solidFill>
                  <a:prstClr val="black"/>
                </a:solidFill>
                <a:latin typeface="Calibri" panose="020F0502020204030204" pitchFamily="34" charset="0"/>
                <a:ea typeface="ＭＳ Ｐゴシック" panose="020B0600070205080204" pitchFamily="34" charset="-128"/>
                <a:cs typeface="+mn-cs"/>
              </a:rPr>
              <a:t>Locoregional recurrence (cum. inc.)</a:t>
            </a:r>
            <a:endParaRPr lang="en-SE" sz="1200" dirty="0">
              <a:solidFill>
                <a:prstClr val="black"/>
              </a:solidFill>
              <a:latin typeface="Calibri" panose="020F050202020403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A4B53DBD-7908-42BE-8F74-73CBD82789A1}"/>
              </a:ext>
            </a:extLst>
          </p:cNvPr>
          <p:cNvSpPr txBox="1"/>
          <p:nvPr/>
        </p:nvSpPr>
        <p:spPr>
          <a:xfrm>
            <a:off x="2778079" y="1884928"/>
            <a:ext cx="1314515" cy="300082"/>
          </a:xfrm>
          <a:prstGeom prst="rect">
            <a:avLst/>
          </a:prstGeom>
          <a:noFill/>
        </p:spPr>
        <p:txBody>
          <a:bodyPr wrap="square" rtlCol="0">
            <a:spAutoFit/>
          </a:bodyPr>
          <a:lstStyle/>
          <a:p>
            <a:pPr defTabSz="342900" eaLnBrk="0" hangingPunct="0">
              <a:defRPr/>
            </a:pPr>
            <a:r>
              <a:rPr lang="en-US" sz="1350" b="1" dirty="0">
                <a:solidFill>
                  <a:srgbClr val="FF0000"/>
                </a:solidFill>
                <a:latin typeface="Calibri" panose="020F0502020204030204" pitchFamily="34" charset="0"/>
                <a:ea typeface="ＭＳ Ｐゴシック" panose="020B0600070205080204" pitchFamily="34" charset="-128"/>
                <a:cs typeface="+mn-cs"/>
              </a:rPr>
              <a:t>POLAR LOW</a:t>
            </a:r>
          </a:p>
        </p:txBody>
      </p:sp>
      <p:sp>
        <p:nvSpPr>
          <p:cNvPr id="15" name="TextBox 14">
            <a:extLst>
              <a:ext uri="{FF2B5EF4-FFF2-40B4-BE49-F238E27FC236}">
                <a16:creationId xmlns:a16="http://schemas.microsoft.com/office/drawing/2014/main" id="{4045D0E5-4736-4259-9FC0-4E1B384348C7}"/>
              </a:ext>
            </a:extLst>
          </p:cNvPr>
          <p:cNvSpPr txBox="1"/>
          <p:nvPr/>
        </p:nvSpPr>
        <p:spPr>
          <a:xfrm>
            <a:off x="7566334" y="1773111"/>
            <a:ext cx="1314515" cy="300082"/>
          </a:xfrm>
          <a:prstGeom prst="rect">
            <a:avLst/>
          </a:prstGeom>
          <a:noFill/>
        </p:spPr>
        <p:txBody>
          <a:bodyPr wrap="square" rtlCol="0">
            <a:spAutoFit/>
          </a:bodyPr>
          <a:lstStyle/>
          <a:p>
            <a:pPr defTabSz="342900" eaLnBrk="0" hangingPunct="0">
              <a:defRPr/>
            </a:pPr>
            <a:r>
              <a:rPr lang="en-US" sz="1350" b="1" dirty="0">
                <a:solidFill>
                  <a:srgbClr val="FF0000"/>
                </a:solidFill>
                <a:latin typeface="Calibri" panose="020F0502020204030204" pitchFamily="34" charset="0"/>
                <a:ea typeface="ＭＳ Ｐゴシック" panose="020B0600070205080204" pitchFamily="34" charset="-128"/>
                <a:cs typeface="+mn-cs"/>
              </a:rPr>
              <a:t>POLAR HIGH</a:t>
            </a:r>
          </a:p>
        </p:txBody>
      </p:sp>
      <p:sp>
        <p:nvSpPr>
          <p:cNvPr id="6" name="TextBox 5">
            <a:extLst>
              <a:ext uri="{FF2B5EF4-FFF2-40B4-BE49-F238E27FC236}">
                <a16:creationId xmlns:a16="http://schemas.microsoft.com/office/drawing/2014/main" id="{41381C67-1E6B-D5A5-8745-3EB07AF91FA1}"/>
              </a:ext>
            </a:extLst>
          </p:cNvPr>
          <p:cNvSpPr txBox="1"/>
          <p:nvPr/>
        </p:nvSpPr>
        <p:spPr>
          <a:xfrm>
            <a:off x="3286719" y="1543556"/>
            <a:ext cx="2611164" cy="276999"/>
          </a:xfrm>
          <a:prstGeom prst="rect">
            <a:avLst/>
          </a:prstGeom>
          <a:noFill/>
        </p:spPr>
        <p:txBody>
          <a:bodyPr wrap="none" rtlCol="0">
            <a:spAutoFit/>
          </a:bodyPr>
          <a:lstStyle/>
          <a:p>
            <a:pPr defTabSz="257175" eaLnBrk="0" hangingPunct="0">
              <a:defRPr/>
            </a:pPr>
            <a:r>
              <a:rPr lang="en-US" sz="12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Scottish Conservation Trial (N=137)</a:t>
            </a:r>
          </a:p>
        </p:txBody>
      </p:sp>
      <p:pic>
        <p:nvPicPr>
          <p:cNvPr id="7" name="Picture 6">
            <a:extLst>
              <a:ext uri="{FF2B5EF4-FFF2-40B4-BE49-F238E27FC236}">
                <a16:creationId xmlns:a16="http://schemas.microsoft.com/office/drawing/2014/main" id="{43DD13DB-764B-F2FC-A870-69C132053770}"/>
              </a:ext>
            </a:extLst>
          </p:cNvPr>
          <p:cNvPicPr>
            <a:picLocks noChangeAspect="1"/>
          </p:cNvPicPr>
          <p:nvPr/>
        </p:nvPicPr>
        <p:blipFill>
          <a:blip r:embed="rId5"/>
          <a:stretch>
            <a:fillRect/>
          </a:stretch>
        </p:blipFill>
        <p:spPr>
          <a:xfrm>
            <a:off x="7687196" y="953442"/>
            <a:ext cx="819548" cy="491729"/>
          </a:xfrm>
          <a:prstGeom prst="rect">
            <a:avLst/>
          </a:prstGeom>
          <a:ln>
            <a:solidFill>
              <a:schemeClr val="tx2">
                <a:lumMod val="75000"/>
              </a:schemeClr>
            </a:solidFill>
          </a:ln>
        </p:spPr>
      </p:pic>
    </p:spTree>
    <p:extLst>
      <p:ext uri="{BB962C8B-B14F-4D97-AF65-F5344CB8AC3E}">
        <p14:creationId xmlns:p14="http://schemas.microsoft.com/office/powerpoint/2010/main" val="401383983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785A0B-1DD6-62EB-9B80-1C5CAE966A6B}"/>
              </a:ext>
            </a:extLst>
          </p:cNvPr>
          <p:cNvSpPr txBox="1"/>
          <p:nvPr/>
        </p:nvSpPr>
        <p:spPr>
          <a:xfrm>
            <a:off x="3014331" y="4778918"/>
            <a:ext cx="3434095" cy="646331"/>
          </a:xfrm>
          <a:prstGeom prst="rect">
            <a:avLst/>
          </a:prstGeom>
          <a:noFill/>
        </p:spPr>
        <p:txBody>
          <a:bodyPr wrap="square" rtlCol="0">
            <a:spAutoFit/>
          </a:bodyPr>
          <a:lstStyle/>
          <a:p>
            <a:r>
              <a:rPr lang="en-US" sz="1800" dirty="0">
                <a:solidFill>
                  <a:schemeClr val="bg1"/>
                </a:solidFill>
              </a:rPr>
              <a:t>Plenary at AACR SABCS December 2022</a:t>
            </a:r>
          </a:p>
        </p:txBody>
      </p:sp>
      <p:sp>
        <p:nvSpPr>
          <p:cNvPr id="9" name="Title 1">
            <a:extLst>
              <a:ext uri="{FF2B5EF4-FFF2-40B4-BE49-F238E27FC236}">
                <a16:creationId xmlns:a16="http://schemas.microsoft.com/office/drawing/2014/main" id="{149B0B2A-2373-DD77-DED2-ACDB1AD936E6}"/>
              </a:ext>
            </a:extLst>
          </p:cNvPr>
          <p:cNvSpPr txBox="1">
            <a:spLocks/>
          </p:cNvSpPr>
          <p:nvPr/>
        </p:nvSpPr>
        <p:spPr>
          <a:xfrm>
            <a:off x="58190" y="2404246"/>
            <a:ext cx="9027621" cy="46511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defTabSz="685800" fontAlgn="auto">
              <a:spcAft>
                <a:spcPts val="0"/>
              </a:spcAft>
              <a:defRPr/>
            </a:pPr>
            <a:r>
              <a:rPr lang="en-US" sz="3300" b="1" dirty="0">
                <a:solidFill>
                  <a:prstClr val="black"/>
                </a:solidFill>
                <a:latin typeface="Arial" panose="020B0604020202020204" pitchFamily="34" charset="0"/>
                <a:cs typeface="Arial" panose="020B0604020202020204" pitchFamily="34" charset="0"/>
              </a:rPr>
              <a:t>Clinical validation of POLAR signature: patient level meta-analysis</a:t>
            </a:r>
          </a:p>
        </p:txBody>
      </p:sp>
    </p:spTree>
    <p:extLst>
      <p:ext uri="{BB962C8B-B14F-4D97-AF65-F5344CB8AC3E}">
        <p14:creationId xmlns:p14="http://schemas.microsoft.com/office/powerpoint/2010/main" val="33285476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472E3-3D57-E772-C94E-B0A68BCF7557}"/>
              </a:ext>
            </a:extLst>
          </p:cNvPr>
          <p:cNvPicPr>
            <a:picLocks noChangeAspect="1"/>
          </p:cNvPicPr>
          <p:nvPr/>
        </p:nvPicPr>
        <p:blipFill>
          <a:blip r:embed="rId3"/>
          <a:stretch>
            <a:fillRect/>
          </a:stretch>
        </p:blipFill>
        <p:spPr>
          <a:xfrm>
            <a:off x="827345" y="1392721"/>
            <a:ext cx="7346436" cy="3056846"/>
          </a:xfrm>
          <a:prstGeom prst="rect">
            <a:avLst/>
          </a:prstGeom>
        </p:spPr>
      </p:pic>
      <p:sp>
        <p:nvSpPr>
          <p:cNvPr id="5" name="TextBox 4">
            <a:extLst>
              <a:ext uri="{FF2B5EF4-FFF2-40B4-BE49-F238E27FC236}">
                <a16:creationId xmlns:a16="http://schemas.microsoft.com/office/drawing/2014/main" id="{3DF6A3B6-56DF-9EB2-E15A-65F464DABD66}"/>
              </a:ext>
            </a:extLst>
          </p:cNvPr>
          <p:cNvSpPr txBox="1"/>
          <p:nvPr/>
        </p:nvSpPr>
        <p:spPr>
          <a:xfrm>
            <a:off x="3371850" y="1482947"/>
            <a:ext cx="1365885" cy="646331"/>
          </a:xfrm>
          <a:prstGeom prst="rect">
            <a:avLst/>
          </a:prstGeom>
          <a:noFill/>
        </p:spPr>
        <p:txBody>
          <a:bodyPr wrap="square" rtlCol="0">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31% of patients</a:t>
            </a:r>
          </a:p>
        </p:txBody>
      </p:sp>
      <p:sp>
        <p:nvSpPr>
          <p:cNvPr id="6" name="TextBox 5">
            <a:extLst>
              <a:ext uri="{FF2B5EF4-FFF2-40B4-BE49-F238E27FC236}">
                <a16:creationId xmlns:a16="http://schemas.microsoft.com/office/drawing/2014/main" id="{DFCC45FB-10FA-5DDC-1684-5461997434B6}"/>
              </a:ext>
            </a:extLst>
          </p:cNvPr>
          <p:cNvSpPr txBox="1"/>
          <p:nvPr/>
        </p:nvSpPr>
        <p:spPr>
          <a:xfrm>
            <a:off x="7282241" y="1469275"/>
            <a:ext cx="1365885" cy="646331"/>
          </a:xfrm>
          <a:prstGeom prst="rect">
            <a:avLst/>
          </a:prstGeom>
          <a:noFill/>
        </p:spPr>
        <p:txBody>
          <a:bodyPr wrap="square" rtlCol="0">
            <a:spAutoFit/>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69% of patients</a:t>
            </a:r>
          </a:p>
        </p:txBody>
      </p:sp>
      <p:sp>
        <p:nvSpPr>
          <p:cNvPr id="10" name="TextBox 9">
            <a:extLst>
              <a:ext uri="{FF2B5EF4-FFF2-40B4-BE49-F238E27FC236}">
                <a16:creationId xmlns:a16="http://schemas.microsoft.com/office/drawing/2014/main" id="{F5EF63B7-BBD1-146D-0B8D-8ED695CC2234}"/>
              </a:ext>
            </a:extLst>
          </p:cNvPr>
          <p:cNvSpPr txBox="1"/>
          <p:nvPr/>
        </p:nvSpPr>
        <p:spPr>
          <a:xfrm>
            <a:off x="4263390" y="3125677"/>
            <a:ext cx="474345" cy="369332"/>
          </a:xfrm>
          <a:prstGeom prst="rect">
            <a:avLst/>
          </a:prstGeom>
          <a:noFill/>
        </p:spPr>
        <p:txBody>
          <a:bodyPr wrap="square" rtlCol="0">
            <a:spAutoFit/>
          </a:bodyPr>
          <a:lstStyle/>
          <a:p>
            <a:pPr algn="ctr"/>
            <a:r>
              <a:rPr lang="en-US" sz="1800" b="1" dirty="0">
                <a:solidFill>
                  <a:srgbClr val="FF0000"/>
                </a:solidFill>
                <a:latin typeface="Calibri" panose="020F0502020204030204" pitchFamily="34" charset="0"/>
                <a:ea typeface="Calibri" panose="020F0502020204030204" pitchFamily="34" charset="0"/>
                <a:cs typeface="Calibri" panose="020F0502020204030204" pitchFamily="34" charset="0"/>
              </a:rPr>
              <a:t>7%</a:t>
            </a:r>
          </a:p>
        </p:txBody>
      </p:sp>
      <p:sp>
        <p:nvSpPr>
          <p:cNvPr id="11" name="TextBox 10">
            <a:extLst>
              <a:ext uri="{FF2B5EF4-FFF2-40B4-BE49-F238E27FC236}">
                <a16:creationId xmlns:a16="http://schemas.microsoft.com/office/drawing/2014/main" id="{5262DE73-72CC-FAF1-183D-FDF0C6A3B3AB}"/>
              </a:ext>
            </a:extLst>
          </p:cNvPr>
          <p:cNvSpPr txBox="1"/>
          <p:nvPr/>
        </p:nvSpPr>
        <p:spPr>
          <a:xfrm>
            <a:off x="4263390" y="3261141"/>
            <a:ext cx="474345" cy="369332"/>
          </a:xfrm>
          <a:prstGeom prst="rect">
            <a:avLst/>
          </a:prstGeom>
          <a:noFill/>
        </p:spPr>
        <p:txBody>
          <a:bodyPr wrap="square" rtlCol="0">
            <a:spAutoFit/>
          </a:bodyPr>
          <a:lstStyle/>
          <a:p>
            <a:pPr algn="ctr"/>
            <a:r>
              <a:rPr lang="en-US" sz="1800" b="1" dirty="0">
                <a:solidFill>
                  <a:srgbClr val="00B0F0"/>
                </a:solidFill>
                <a:latin typeface="Calibri" panose="020F0502020204030204" pitchFamily="34" charset="0"/>
                <a:ea typeface="Calibri" panose="020F0502020204030204" pitchFamily="34" charset="0"/>
                <a:cs typeface="Calibri" panose="020F0502020204030204" pitchFamily="34" charset="0"/>
              </a:rPr>
              <a:t>5%</a:t>
            </a:r>
          </a:p>
        </p:txBody>
      </p:sp>
      <p:sp>
        <p:nvSpPr>
          <p:cNvPr id="12" name="TextBox 11">
            <a:extLst>
              <a:ext uri="{FF2B5EF4-FFF2-40B4-BE49-F238E27FC236}">
                <a16:creationId xmlns:a16="http://schemas.microsoft.com/office/drawing/2014/main" id="{3512FFB9-D404-8A9C-46F0-4B19AB1F0435}"/>
              </a:ext>
            </a:extLst>
          </p:cNvPr>
          <p:cNvSpPr txBox="1"/>
          <p:nvPr/>
        </p:nvSpPr>
        <p:spPr>
          <a:xfrm>
            <a:off x="8001000" y="3165682"/>
            <a:ext cx="474345" cy="369332"/>
          </a:xfrm>
          <a:prstGeom prst="rect">
            <a:avLst/>
          </a:prstGeom>
          <a:noFill/>
        </p:spPr>
        <p:txBody>
          <a:bodyPr wrap="square" rtlCol="0">
            <a:spAutoFit/>
          </a:bodyPr>
          <a:lstStyle/>
          <a:p>
            <a:pPr algn="ctr"/>
            <a:r>
              <a:rPr lang="en-US" sz="1800" b="1" dirty="0">
                <a:solidFill>
                  <a:srgbClr val="FF0000"/>
                </a:solidFill>
                <a:latin typeface="Calibri" panose="020F0502020204030204" pitchFamily="34" charset="0"/>
                <a:ea typeface="Calibri" panose="020F0502020204030204" pitchFamily="34" charset="0"/>
                <a:cs typeface="Calibri" panose="020F0502020204030204" pitchFamily="34" charset="0"/>
              </a:rPr>
              <a:t>7%</a:t>
            </a:r>
          </a:p>
        </p:txBody>
      </p:sp>
      <p:sp>
        <p:nvSpPr>
          <p:cNvPr id="13" name="TextBox 12">
            <a:extLst>
              <a:ext uri="{FF2B5EF4-FFF2-40B4-BE49-F238E27FC236}">
                <a16:creationId xmlns:a16="http://schemas.microsoft.com/office/drawing/2014/main" id="{46D8A3FF-A6C7-3C15-4449-F93849076F06}"/>
              </a:ext>
            </a:extLst>
          </p:cNvPr>
          <p:cNvSpPr txBox="1"/>
          <p:nvPr/>
        </p:nvSpPr>
        <p:spPr>
          <a:xfrm>
            <a:off x="8001000" y="2683926"/>
            <a:ext cx="593271" cy="369332"/>
          </a:xfrm>
          <a:prstGeom prst="rect">
            <a:avLst/>
          </a:prstGeom>
          <a:noFill/>
        </p:spPr>
        <p:txBody>
          <a:bodyPr wrap="square" rtlCol="0">
            <a:spAutoFit/>
          </a:bodyPr>
          <a:lstStyle/>
          <a:p>
            <a:pPr algn="ctr"/>
            <a:r>
              <a:rPr lang="en-US" sz="1800" b="1" dirty="0">
                <a:solidFill>
                  <a:srgbClr val="00B0F0"/>
                </a:solidFill>
                <a:latin typeface="Calibri" panose="020F0502020204030204" pitchFamily="34" charset="0"/>
                <a:ea typeface="Calibri" panose="020F0502020204030204" pitchFamily="34" charset="0"/>
                <a:cs typeface="Calibri" panose="020F0502020204030204" pitchFamily="34" charset="0"/>
              </a:rPr>
              <a:t>20%</a:t>
            </a:r>
          </a:p>
        </p:txBody>
      </p:sp>
      <p:sp>
        <p:nvSpPr>
          <p:cNvPr id="7" name="Oval 6"/>
          <p:cNvSpPr/>
          <p:nvPr/>
        </p:nvSpPr>
        <p:spPr>
          <a:xfrm>
            <a:off x="5240655" y="2099574"/>
            <a:ext cx="1754505" cy="25146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58785A0B-1DD6-62EB-9B80-1C5CAE966A6B}"/>
              </a:ext>
            </a:extLst>
          </p:cNvPr>
          <p:cNvSpPr txBox="1"/>
          <p:nvPr/>
        </p:nvSpPr>
        <p:spPr>
          <a:xfrm>
            <a:off x="3463825" y="4539793"/>
            <a:ext cx="4537175" cy="276999"/>
          </a:xfrm>
          <a:prstGeom prst="rect">
            <a:avLst/>
          </a:prstGeom>
          <a:noFill/>
        </p:spPr>
        <p:txBody>
          <a:bodyPr wrap="square" rtlCol="0">
            <a:spAutoFit/>
          </a:bodyPr>
          <a:lstStyle/>
          <a:p>
            <a:r>
              <a:rPr lang="en-US" sz="1200" b="1" dirty="0"/>
              <a:t>Plenary at AACR SABCS December 2022</a:t>
            </a:r>
          </a:p>
        </p:txBody>
      </p:sp>
      <p:sp>
        <p:nvSpPr>
          <p:cNvPr id="9" name="Title 1">
            <a:extLst>
              <a:ext uri="{FF2B5EF4-FFF2-40B4-BE49-F238E27FC236}">
                <a16:creationId xmlns:a16="http://schemas.microsoft.com/office/drawing/2014/main" id="{149B0B2A-2373-DD77-DED2-ACDB1AD936E6}"/>
              </a:ext>
            </a:extLst>
          </p:cNvPr>
          <p:cNvSpPr txBox="1">
            <a:spLocks/>
          </p:cNvSpPr>
          <p:nvPr/>
        </p:nvSpPr>
        <p:spPr>
          <a:xfrm>
            <a:off x="901165" y="8324"/>
            <a:ext cx="7884563" cy="465115"/>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defTabSz="685800" fontAlgn="auto">
              <a:spcAft>
                <a:spcPts val="0"/>
              </a:spcAft>
              <a:defRPr/>
            </a:pPr>
            <a:r>
              <a:rPr lang="en-US" sz="2700" b="1" dirty="0">
                <a:solidFill>
                  <a:prstClr val="black"/>
                </a:solidFill>
                <a:latin typeface="Arial" panose="020B0604020202020204" pitchFamily="34" charset="0"/>
                <a:cs typeface="Arial" panose="020B0604020202020204" pitchFamily="34" charset="0"/>
              </a:rPr>
              <a:t>Clinical validation of POLAR signature</a:t>
            </a:r>
          </a:p>
        </p:txBody>
      </p:sp>
      <p:sp>
        <p:nvSpPr>
          <p:cNvPr id="14" name="TextBox 13">
            <a:extLst>
              <a:ext uri="{FF2B5EF4-FFF2-40B4-BE49-F238E27FC236}">
                <a16:creationId xmlns:a16="http://schemas.microsoft.com/office/drawing/2014/main" id="{55ABE303-3BBC-74EF-4C54-26EC21B832F6}"/>
              </a:ext>
            </a:extLst>
          </p:cNvPr>
          <p:cNvSpPr txBox="1"/>
          <p:nvPr/>
        </p:nvSpPr>
        <p:spPr>
          <a:xfrm>
            <a:off x="85206" y="641780"/>
            <a:ext cx="9058794" cy="923330"/>
          </a:xfrm>
          <a:prstGeom prst="rect">
            <a:avLst/>
          </a:prstGeom>
          <a:noFill/>
        </p:spPr>
        <p:txBody>
          <a:bodyPr wrap="square" lIns="0" tIns="0" rIns="0" bIns="0" rtlCol="0">
            <a:spAutoFit/>
          </a:bodyPr>
          <a:lstStyle/>
          <a:p>
            <a:pPr marL="257175" indent="-257175" defTabSz="685800" fontAlgn="auto">
              <a:spcBef>
                <a:spcPts val="0"/>
              </a:spcBef>
              <a:spcAft>
                <a:spcPts val="0"/>
              </a:spcAft>
              <a:buFont typeface="Arial" panose="020B0604020202020204" pitchFamily="34" charset="0"/>
              <a:buChar char="•"/>
              <a:defRPr/>
            </a:pPr>
            <a:r>
              <a:rPr lang="en-US" sz="1500" dirty="0">
                <a:latin typeface="Arial" panose="020B0604020202020204" pitchFamily="34" charset="0"/>
                <a:ea typeface="ＭＳ Ｐゴシック" panose="020B0600070205080204" pitchFamily="34" charset="-128"/>
                <a:cs typeface="Arial" panose="020B0604020202020204" pitchFamily="34" charset="0"/>
              </a:rPr>
              <a:t>Clinical validation was performed in 3 clinical trials of patients randomized to +/- whole breast radiotherapy following breast conserving surgery</a:t>
            </a:r>
          </a:p>
          <a:p>
            <a:pPr marL="257175" indent="-257175" defTabSz="685800" fontAlgn="auto">
              <a:spcBef>
                <a:spcPts val="0"/>
              </a:spcBef>
              <a:spcAft>
                <a:spcPts val="0"/>
              </a:spcAft>
              <a:buFont typeface="Arial" panose="020B0604020202020204" pitchFamily="34" charset="0"/>
              <a:buChar char="•"/>
              <a:defRPr/>
            </a:pPr>
            <a:r>
              <a:rPr lang="en-US" sz="1500" dirty="0">
                <a:latin typeface="Arial" panose="020B0604020202020204" pitchFamily="34" charset="0"/>
                <a:ea typeface="ＭＳ Ｐゴシック" panose="020B0600070205080204" pitchFamily="34" charset="-128"/>
                <a:cs typeface="Arial" panose="020B0604020202020204" pitchFamily="34" charset="0"/>
              </a:rPr>
              <a:t>A patient-level meta-analysis was performed in the subset of node-negative patients who had ER-positive, HER2-negative tumors (N=623)</a:t>
            </a:r>
          </a:p>
        </p:txBody>
      </p:sp>
    </p:spTree>
    <p:extLst>
      <p:ext uri="{BB962C8B-B14F-4D97-AF65-F5344CB8AC3E}">
        <p14:creationId xmlns:p14="http://schemas.microsoft.com/office/powerpoint/2010/main" val="421914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BA9D-BCB4-BCC5-6D53-DB13F507C771}"/>
              </a:ext>
            </a:extLst>
          </p:cNvPr>
          <p:cNvSpPr txBox="1">
            <a:spLocks/>
          </p:cNvSpPr>
          <p:nvPr/>
        </p:nvSpPr>
        <p:spPr>
          <a:xfrm>
            <a:off x="235293" y="63416"/>
            <a:ext cx="8746782" cy="465115"/>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685800">
              <a:defRPr/>
            </a:pPr>
            <a:r>
              <a:rPr lang="en-US" sz="2700" dirty="0">
                <a:solidFill>
                  <a:prstClr val="black"/>
                </a:solidFill>
                <a:latin typeface="Arial" panose="020B0604020202020204" pitchFamily="34" charset="0"/>
                <a:cs typeface="Arial" panose="020B0604020202020204" pitchFamily="34" charset="0"/>
              </a:rPr>
              <a:t>POLAR predicts RT benefit- interaction analysis</a:t>
            </a:r>
          </a:p>
        </p:txBody>
      </p:sp>
      <p:sp>
        <p:nvSpPr>
          <p:cNvPr id="3" name="TextBox 2">
            <a:extLst>
              <a:ext uri="{FF2B5EF4-FFF2-40B4-BE49-F238E27FC236}">
                <a16:creationId xmlns:a16="http://schemas.microsoft.com/office/drawing/2014/main" id="{79E1564E-E46D-7F77-93EA-C3C466B87AE8}"/>
              </a:ext>
            </a:extLst>
          </p:cNvPr>
          <p:cNvSpPr txBox="1"/>
          <p:nvPr/>
        </p:nvSpPr>
        <p:spPr>
          <a:xfrm>
            <a:off x="580846" y="634078"/>
            <a:ext cx="8563154" cy="230832"/>
          </a:xfrm>
          <a:prstGeom prst="rect">
            <a:avLst/>
          </a:prstGeom>
          <a:noFill/>
        </p:spPr>
        <p:txBody>
          <a:bodyPr wrap="square" lIns="0" tIns="0" rIns="0" bIns="0" rtlCol="0">
            <a:spAutoFit/>
          </a:bodyPr>
          <a:lstStyle/>
          <a:p>
            <a:pPr defTabSz="257175" eaLnBrk="0" hangingPunct="0">
              <a:defRPr/>
            </a:pPr>
            <a:r>
              <a:rPr lang="en-US" sz="1500" dirty="0">
                <a:solidFill>
                  <a:srgbClr val="4F81BD">
                    <a:lumMod val="50000"/>
                  </a:srgbClr>
                </a:solidFill>
                <a:latin typeface="Arial" panose="020B0604020202020204" pitchFamily="34" charset="0"/>
                <a:ea typeface="ＭＳ Ｐゴシック" panose="020B0600070205080204" pitchFamily="34" charset="-128"/>
                <a:cs typeface="Arial" panose="020B0604020202020204" pitchFamily="34" charset="0"/>
              </a:rPr>
              <a:t>Cox PH model with POLAR x RT interaction term (N=623) and 10-year LRR risk</a:t>
            </a:r>
          </a:p>
        </p:txBody>
      </p:sp>
      <p:graphicFrame>
        <p:nvGraphicFramePr>
          <p:cNvPr id="4" name="Table 3">
            <a:extLst>
              <a:ext uri="{FF2B5EF4-FFF2-40B4-BE49-F238E27FC236}">
                <a16:creationId xmlns:a16="http://schemas.microsoft.com/office/drawing/2014/main" id="{9F52357F-36B1-E941-ADC2-20C6ECDAD951}"/>
              </a:ext>
            </a:extLst>
          </p:cNvPr>
          <p:cNvGraphicFramePr>
            <a:graphicFrameLocks noGrp="1"/>
          </p:cNvGraphicFramePr>
          <p:nvPr/>
        </p:nvGraphicFramePr>
        <p:xfrm>
          <a:off x="235293" y="1833170"/>
          <a:ext cx="3138976" cy="1628819"/>
        </p:xfrm>
        <a:graphic>
          <a:graphicData uri="http://schemas.openxmlformats.org/drawingml/2006/table">
            <a:tbl>
              <a:tblPr firstRow="1" firstCol="1" bandRow="1"/>
              <a:tblGrid>
                <a:gridCol w="1567669">
                  <a:extLst>
                    <a:ext uri="{9D8B030D-6E8A-4147-A177-3AD203B41FA5}">
                      <a16:colId xmlns:a16="http://schemas.microsoft.com/office/drawing/2014/main" val="2347210888"/>
                    </a:ext>
                  </a:extLst>
                </a:gridCol>
                <a:gridCol w="982067">
                  <a:extLst>
                    <a:ext uri="{9D8B030D-6E8A-4147-A177-3AD203B41FA5}">
                      <a16:colId xmlns:a16="http://schemas.microsoft.com/office/drawing/2014/main" val="3360685736"/>
                    </a:ext>
                  </a:extLst>
                </a:gridCol>
                <a:gridCol w="589240">
                  <a:extLst>
                    <a:ext uri="{9D8B030D-6E8A-4147-A177-3AD203B41FA5}">
                      <a16:colId xmlns:a16="http://schemas.microsoft.com/office/drawing/2014/main" val="629207928"/>
                    </a:ext>
                  </a:extLst>
                </a:gridCol>
              </a:tblGrid>
              <a:tr h="360916">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algn="l">
                        <a:lnSpc>
                          <a:spcPct val="115000"/>
                        </a:lnSpc>
                        <a:spcBef>
                          <a:spcPts val="0"/>
                        </a:spcBef>
                        <a:spcAft>
                          <a:spcPts val="0"/>
                        </a:spcAft>
                      </a:pPr>
                      <a:r>
                        <a:rPr lang="en-US" sz="11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Variable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algn="ctr">
                        <a:lnSpc>
                          <a:spcPct val="115000"/>
                        </a:lnSpc>
                        <a:spcBef>
                          <a:spcPts val="0"/>
                        </a:spcBef>
                        <a:spcAft>
                          <a:spcPts val="0"/>
                        </a:spcAft>
                      </a:pPr>
                      <a:r>
                        <a:rPr lang="en-US" sz="11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HR [95% CI]</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algn="ctr">
                        <a:lnSpc>
                          <a:spcPct val="115000"/>
                        </a:lnSpc>
                        <a:spcBef>
                          <a:spcPts val="0"/>
                        </a:spcBef>
                        <a:spcAft>
                          <a:spcPts val="0"/>
                        </a:spcAft>
                      </a:pPr>
                      <a:r>
                        <a:rPr lang="en-US" sz="11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p-value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97873086"/>
                  </a:ext>
                </a:extLst>
              </a:tr>
              <a:tr h="62981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algn="l">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POLAR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algn="ctr">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1.54 </a:t>
                      </a:r>
                      <a:br>
                        <a:rPr lang="en-US" sz="1100" dirty="0">
                          <a:effectLst/>
                          <a:latin typeface="Arial" panose="020B0604020202020204" pitchFamily="34" charset="0"/>
                          <a:ea typeface="Calibri" panose="020F0502020204030204" pitchFamily="34" charset="0"/>
                          <a:cs typeface="Arial" panose="020B0604020202020204" pitchFamily="34" charset="0"/>
                        </a:rPr>
                      </a:br>
                      <a:r>
                        <a:rPr lang="en-US" sz="1100" dirty="0">
                          <a:effectLst/>
                          <a:latin typeface="Arial" panose="020B0604020202020204" pitchFamily="34" charset="0"/>
                          <a:ea typeface="Calibri" panose="020F0502020204030204" pitchFamily="34" charset="0"/>
                          <a:cs typeface="Arial" panose="020B0604020202020204" pitchFamily="34" charset="0"/>
                        </a:rPr>
                        <a:t>[1.24-1.91]</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algn="ctr">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0.00008</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4608799"/>
                  </a:ext>
                </a:extLst>
              </a:tr>
              <a:tr h="62981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algn="l">
                        <a:lnSpc>
                          <a:spcPct val="115000"/>
                        </a:lnSpc>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POLAR : Radiotherapy</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algn="ctr">
                        <a:lnSpc>
                          <a:spcPct val="115000"/>
                        </a:lnSpc>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0.64 </a:t>
                      </a:r>
                      <a:br>
                        <a:rPr lang="en-US" sz="1100" b="0" dirty="0">
                          <a:effectLst/>
                          <a:latin typeface="Arial" panose="020B0604020202020204" pitchFamily="34" charset="0"/>
                          <a:ea typeface="Calibri" panose="020F0502020204030204" pitchFamily="34" charset="0"/>
                          <a:cs typeface="Arial" panose="020B0604020202020204" pitchFamily="34" charset="0"/>
                        </a:rPr>
                      </a:br>
                      <a:r>
                        <a:rPr lang="en-US" sz="1100" b="0" dirty="0">
                          <a:effectLst/>
                          <a:latin typeface="Arial" panose="020B0604020202020204" pitchFamily="34" charset="0"/>
                          <a:ea typeface="Calibri" panose="020F0502020204030204" pitchFamily="34" charset="0"/>
                          <a:cs typeface="Arial" panose="020B0604020202020204" pitchFamily="34" charset="0"/>
                        </a:rPr>
                        <a:t>[0.44-0.94]</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algn="ctr">
                        <a:lnSpc>
                          <a:spcPct val="115000"/>
                        </a:lnSpc>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0.022</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9535842"/>
                  </a:ext>
                </a:extLst>
              </a:tr>
            </a:tbl>
          </a:graphicData>
        </a:graphic>
      </p:graphicFrame>
      <p:pic>
        <p:nvPicPr>
          <p:cNvPr id="5" name="Picture 4">
            <a:extLst>
              <a:ext uri="{FF2B5EF4-FFF2-40B4-BE49-F238E27FC236}">
                <a16:creationId xmlns:a16="http://schemas.microsoft.com/office/drawing/2014/main" id="{C7BD81AE-EEB2-ED47-DA32-38BE85FCBA8F}"/>
              </a:ext>
            </a:extLst>
          </p:cNvPr>
          <p:cNvPicPr>
            <a:picLocks noChangeAspect="1"/>
          </p:cNvPicPr>
          <p:nvPr/>
        </p:nvPicPr>
        <p:blipFill rotWithShape="1">
          <a:blip r:embed="rId2"/>
          <a:srcRect l="4849" b="6416"/>
          <a:stretch/>
        </p:blipFill>
        <p:spPr>
          <a:xfrm>
            <a:off x="4066882" y="1124148"/>
            <a:ext cx="4330670" cy="2537762"/>
          </a:xfrm>
          <a:prstGeom prst="rect">
            <a:avLst/>
          </a:prstGeom>
        </p:spPr>
      </p:pic>
      <p:sp>
        <p:nvSpPr>
          <p:cNvPr id="8" name="TextBox 7">
            <a:extLst>
              <a:ext uri="{FF2B5EF4-FFF2-40B4-BE49-F238E27FC236}">
                <a16:creationId xmlns:a16="http://schemas.microsoft.com/office/drawing/2014/main" id="{F35B5511-2CB6-E0A6-32DC-45B4179B0E26}"/>
              </a:ext>
            </a:extLst>
          </p:cNvPr>
          <p:cNvSpPr txBox="1"/>
          <p:nvPr/>
        </p:nvSpPr>
        <p:spPr>
          <a:xfrm>
            <a:off x="91181" y="4072428"/>
            <a:ext cx="8961638" cy="323165"/>
          </a:xfrm>
          <a:prstGeom prst="rect">
            <a:avLst/>
          </a:prstGeom>
          <a:noFill/>
        </p:spPr>
        <p:txBody>
          <a:bodyPr wrap="square" rtlCol="0">
            <a:spAutoFit/>
          </a:bodyPr>
          <a:lstStyle/>
          <a:p>
            <a:pPr defTabSz="257175" eaLnBrk="0" hangingPunct="0">
              <a:defRPr/>
            </a:pPr>
            <a:r>
              <a:rPr lang="en-US" sz="1500" b="1" dirty="0">
                <a:solidFill>
                  <a:srgbClr val="C0504D">
                    <a:lumMod val="75000"/>
                  </a:srgbClr>
                </a:solidFill>
                <a:latin typeface="Calibri" panose="020F0502020204030204" pitchFamily="34" charset="0"/>
                <a:ea typeface="ＭＳ Ｐゴシック" panose="020B0600070205080204" pitchFamily="34" charset="-128"/>
                <a:cs typeface="+mn-cs"/>
              </a:rPr>
              <a:t>POLAR score was predictive of RT benefit. Patients with a low POLAR score show no apparent benefit from RT</a:t>
            </a:r>
          </a:p>
        </p:txBody>
      </p:sp>
      <p:sp>
        <p:nvSpPr>
          <p:cNvPr id="6" name="TextBox 5">
            <a:extLst>
              <a:ext uri="{FF2B5EF4-FFF2-40B4-BE49-F238E27FC236}">
                <a16:creationId xmlns:a16="http://schemas.microsoft.com/office/drawing/2014/main" id="{389FE03B-3A9B-CAAD-D605-845859FC2F10}"/>
              </a:ext>
            </a:extLst>
          </p:cNvPr>
          <p:cNvSpPr txBox="1"/>
          <p:nvPr/>
        </p:nvSpPr>
        <p:spPr>
          <a:xfrm rot="16200000">
            <a:off x="2599969" y="2473373"/>
            <a:ext cx="1996751" cy="276999"/>
          </a:xfrm>
          <a:prstGeom prst="rect">
            <a:avLst/>
          </a:prstGeom>
          <a:noFill/>
        </p:spPr>
        <p:txBody>
          <a:bodyPr wrap="square" rtlCol="0">
            <a:spAutoFit/>
          </a:bodyPr>
          <a:lstStyle/>
          <a:p>
            <a:pPr algn="ctr"/>
            <a:r>
              <a:rPr lang="en-US" sz="1200" b="1" dirty="0"/>
              <a:t>10-year LRR risk</a:t>
            </a:r>
          </a:p>
        </p:txBody>
      </p:sp>
      <p:sp>
        <p:nvSpPr>
          <p:cNvPr id="7" name="TextBox 6">
            <a:extLst>
              <a:ext uri="{FF2B5EF4-FFF2-40B4-BE49-F238E27FC236}">
                <a16:creationId xmlns:a16="http://schemas.microsoft.com/office/drawing/2014/main" id="{9E2191BF-D4B3-8DFA-A3A3-EAEAF9CB6400}"/>
              </a:ext>
            </a:extLst>
          </p:cNvPr>
          <p:cNvSpPr txBox="1"/>
          <p:nvPr/>
        </p:nvSpPr>
        <p:spPr>
          <a:xfrm>
            <a:off x="5687121" y="3770378"/>
            <a:ext cx="2155259" cy="276999"/>
          </a:xfrm>
          <a:prstGeom prst="rect">
            <a:avLst/>
          </a:prstGeom>
          <a:noFill/>
        </p:spPr>
        <p:txBody>
          <a:bodyPr wrap="square" rtlCol="0">
            <a:spAutoFit/>
          </a:bodyPr>
          <a:lstStyle/>
          <a:p>
            <a:pPr algn="ctr"/>
            <a:r>
              <a:rPr lang="en-US" sz="1200" b="1" dirty="0"/>
              <a:t>POLAR score percentile</a:t>
            </a:r>
          </a:p>
        </p:txBody>
      </p:sp>
      <p:sp>
        <p:nvSpPr>
          <p:cNvPr id="9" name="TextBox 8">
            <a:extLst>
              <a:ext uri="{FF2B5EF4-FFF2-40B4-BE49-F238E27FC236}">
                <a16:creationId xmlns:a16="http://schemas.microsoft.com/office/drawing/2014/main" id="{28CB5287-D643-64A0-5981-96627EA06C0F}"/>
              </a:ext>
            </a:extLst>
          </p:cNvPr>
          <p:cNvSpPr txBox="1"/>
          <p:nvPr/>
        </p:nvSpPr>
        <p:spPr>
          <a:xfrm>
            <a:off x="4115371" y="3612418"/>
            <a:ext cx="415368" cy="276999"/>
          </a:xfrm>
          <a:prstGeom prst="rect">
            <a:avLst/>
          </a:prstGeom>
          <a:noFill/>
        </p:spPr>
        <p:txBody>
          <a:bodyPr wrap="square" rtlCol="0">
            <a:spAutoFit/>
          </a:bodyPr>
          <a:lstStyle/>
          <a:p>
            <a:pPr algn="ctr"/>
            <a:r>
              <a:rPr lang="en-US" sz="1200" b="1" dirty="0"/>
              <a:t>0%</a:t>
            </a:r>
          </a:p>
        </p:txBody>
      </p:sp>
      <p:sp>
        <p:nvSpPr>
          <p:cNvPr id="10" name="TextBox 9">
            <a:extLst>
              <a:ext uri="{FF2B5EF4-FFF2-40B4-BE49-F238E27FC236}">
                <a16:creationId xmlns:a16="http://schemas.microsoft.com/office/drawing/2014/main" id="{EFAD6EA1-1CCB-17CD-AC1F-39B8C3E37B23}"/>
              </a:ext>
            </a:extLst>
          </p:cNvPr>
          <p:cNvSpPr txBox="1"/>
          <p:nvPr/>
        </p:nvSpPr>
        <p:spPr>
          <a:xfrm>
            <a:off x="5077119" y="3612418"/>
            <a:ext cx="529188" cy="276999"/>
          </a:xfrm>
          <a:prstGeom prst="rect">
            <a:avLst/>
          </a:prstGeom>
          <a:noFill/>
        </p:spPr>
        <p:txBody>
          <a:bodyPr wrap="square" rtlCol="0">
            <a:spAutoFit/>
          </a:bodyPr>
          <a:lstStyle/>
          <a:p>
            <a:pPr algn="ctr"/>
            <a:r>
              <a:rPr lang="en-US" sz="1200" b="1" dirty="0"/>
              <a:t>25%</a:t>
            </a:r>
          </a:p>
        </p:txBody>
      </p:sp>
      <p:sp>
        <p:nvSpPr>
          <p:cNvPr id="11" name="TextBox 10">
            <a:extLst>
              <a:ext uri="{FF2B5EF4-FFF2-40B4-BE49-F238E27FC236}">
                <a16:creationId xmlns:a16="http://schemas.microsoft.com/office/drawing/2014/main" id="{DC990520-F5DB-3C59-A850-2FE238E6512A}"/>
              </a:ext>
            </a:extLst>
          </p:cNvPr>
          <p:cNvSpPr txBox="1"/>
          <p:nvPr/>
        </p:nvSpPr>
        <p:spPr>
          <a:xfrm>
            <a:off x="6038867" y="3612418"/>
            <a:ext cx="529189" cy="276999"/>
          </a:xfrm>
          <a:prstGeom prst="rect">
            <a:avLst/>
          </a:prstGeom>
          <a:noFill/>
        </p:spPr>
        <p:txBody>
          <a:bodyPr wrap="square" rtlCol="0">
            <a:spAutoFit/>
          </a:bodyPr>
          <a:lstStyle/>
          <a:p>
            <a:pPr algn="ctr"/>
            <a:r>
              <a:rPr lang="en-US" sz="1200" b="1" dirty="0"/>
              <a:t>50%</a:t>
            </a:r>
          </a:p>
        </p:txBody>
      </p:sp>
      <p:sp>
        <p:nvSpPr>
          <p:cNvPr id="12" name="TextBox 11">
            <a:extLst>
              <a:ext uri="{FF2B5EF4-FFF2-40B4-BE49-F238E27FC236}">
                <a16:creationId xmlns:a16="http://schemas.microsoft.com/office/drawing/2014/main" id="{60DF1801-2E1D-E5F1-D6F0-0F2E01AFE1E9}"/>
              </a:ext>
            </a:extLst>
          </p:cNvPr>
          <p:cNvSpPr txBox="1"/>
          <p:nvPr/>
        </p:nvSpPr>
        <p:spPr>
          <a:xfrm>
            <a:off x="7000615" y="3614534"/>
            <a:ext cx="529189" cy="276999"/>
          </a:xfrm>
          <a:prstGeom prst="rect">
            <a:avLst/>
          </a:prstGeom>
          <a:noFill/>
        </p:spPr>
        <p:txBody>
          <a:bodyPr wrap="square" rtlCol="0">
            <a:spAutoFit/>
          </a:bodyPr>
          <a:lstStyle/>
          <a:p>
            <a:pPr algn="ctr"/>
            <a:r>
              <a:rPr lang="en-US" sz="1200" b="1" dirty="0"/>
              <a:t>75%</a:t>
            </a:r>
          </a:p>
        </p:txBody>
      </p:sp>
      <p:sp>
        <p:nvSpPr>
          <p:cNvPr id="13" name="TextBox 12">
            <a:extLst>
              <a:ext uri="{FF2B5EF4-FFF2-40B4-BE49-F238E27FC236}">
                <a16:creationId xmlns:a16="http://schemas.microsoft.com/office/drawing/2014/main" id="{688D86D5-890D-A16A-F70D-D75EE496E1A9}"/>
              </a:ext>
            </a:extLst>
          </p:cNvPr>
          <p:cNvSpPr txBox="1"/>
          <p:nvPr/>
        </p:nvSpPr>
        <p:spPr>
          <a:xfrm>
            <a:off x="7946434" y="3643837"/>
            <a:ext cx="666268" cy="276999"/>
          </a:xfrm>
          <a:prstGeom prst="rect">
            <a:avLst/>
          </a:prstGeom>
          <a:noFill/>
        </p:spPr>
        <p:txBody>
          <a:bodyPr wrap="square" rtlCol="0">
            <a:spAutoFit/>
          </a:bodyPr>
          <a:lstStyle/>
          <a:p>
            <a:pPr algn="ctr"/>
            <a:r>
              <a:rPr lang="en-US" sz="1200" b="1" dirty="0"/>
              <a:t>100%</a:t>
            </a:r>
          </a:p>
        </p:txBody>
      </p:sp>
      <p:sp>
        <p:nvSpPr>
          <p:cNvPr id="14" name="TextBox 13">
            <a:extLst>
              <a:ext uri="{FF2B5EF4-FFF2-40B4-BE49-F238E27FC236}">
                <a16:creationId xmlns:a16="http://schemas.microsoft.com/office/drawing/2014/main" id="{E35B2D89-05BD-9448-23FD-086B5988ED1C}"/>
              </a:ext>
            </a:extLst>
          </p:cNvPr>
          <p:cNvSpPr txBox="1"/>
          <p:nvPr/>
        </p:nvSpPr>
        <p:spPr>
          <a:xfrm>
            <a:off x="3720825" y="3203974"/>
            <a:ext cx="415368" cy="276999"/>
          </a:xfrm>
          <a:prstGeom prst="rect">
            <a:avLst/>
          </a:prstGeom>
          <a:noFill/>
        </p:spPr>
        <p:txBody>
          <a:bodyPr wrap="square" rtlCol="0">
            <a:spAutoFit/>
          </a:bodyPr>
          <a:lstStyle/>
          <a:p>
            <a:pPr algn="ctr"/>
            <a:r>
              <a:rPr lang="en-US" sz="1200" b="1" dirty="0"/>
              <a:t>5%</a:t>
            </a:r>
          </a:p>
        </p:txBody>
      </p:sp>
      <p:sp>
        <p:nvSpPr>
          <p:cNvPr id="15" name="TextBox 14">
            <a:extLst>
              <a:ext uri="{FF2B5EF4-FFF2-40B4-BE49-F238E27FC236}">
                <a16:creationId xmlns:a16="http://schemas.microsoft.com/office/drawing/2014/main" id="{F4CF3B8B-AA22-ADFA-2E4F-011C3B9EA400}"/>
              </a:ext>
            </a:extLst>
          </p:cNvPr>
          <p:cNvSpPr txBox="1"/>
          <p:nvPr/>
        </p:nvSpPr>
        <p:spPr>
          <a:xfrm>
            <a:off x="3630999" y="2681940"/>
            <a:ext cx="505195" cy="276999"/>
          </a:xfrm>
          <a:prstGeom prst="rect">
            <a:avLst/>
          </a:prstGeom>
          <a:noFill/>
        </p:spPr>
        <p:txBody>
          <a:bodyPr wrap="square" rtlCol="0">
            <a:spAutoFit/>
          </a:bodyPr>
          <a:lstStyle/>
          <a:p>
            <a:pPr algn="ctr"/>
            <a:r>
              <a:rPr lang="en-US" sz="1200" b="1" dirty="0"/>
              <a:t>10%</a:t>
            </a:r>
          </a:p>
        </p:txBody>
      </p:sp>
      <p:sp>
        <p:nvSpPr>
          <p:cNvPr id="16" name="TextBox 15">
            <a:extLst>
              <a:ext uri="{FF2B5EF4-FFF2-40B4-BE49-F238E27FC236}">
                <a16:creationId xmlns:a16="http://schemas.microsoft.com/office/drawing/2014/main" id="{AECDF22A-EC27-D376-DDB6-E4A380176B00}"/>
              </a:ext>
            </a:extLst>
          </p:cNvPr>
          <p:cNvSpPr txBox="1"/>
          <p:nvPr/>
        </p:nvSpPr>
        <p:spPr>
          <a:xfrm>
            <a:off x="3630999" y="2147884"/>
            <a:ext cx="505195" cy="276999"/>
          </a:xfrm>
          <a:prstGeom prst="rect">
            <a:avLst/>
          </a:prstGeom>
          <a:noFill/>
        </p:spPr>
        <p:txBody>
          <a:bodyPr wrap="square" rtlCol="0">
            <a:spAutoFit/>
          </a:bodyPr>
          <a:lstStyle/>
          <a:p>
            <a:pPr algn="ctr"/>
            <a:r>
              <a:rPr lang="en-US" sz="1200" b="1" dirty="0"/>
              <a:t>15%</a:t>
            </a:r>
          </a:p>
        </p:txBody>
      </p:sp>
      <p:sp>
        <p:nvSpPr>
          <p:cNvPr id="17" name="TextBox 16">
            <a:extLst>
              <a:ext uri="{FF2B5EF4-FFF2-40B4-BE49-F238E27FC236}">
                <a16:creationId xmlns:a16="http://schemas.microsoft.com/office/drawing/2014/main" id="{83B1B3F8-DB6D-BBDC-51FF-2664BA5E87D5}"/>
              </a:ext>
            </a:extLst>
          </p:cNvPr>
          <p:cNvSpPr txBox="1"/>
          <p:nvPr/>
        </p:nvSpPr>
        <p:spPr>
          <a:xfrm>
            <a:off x="3640900" y="1614136"/>
            <a:ext cx="505195" cy="276999"/>
          </a:xfrm>
          <a:prstGeom prst="rect">
            <a:avLst/>
          </a:prstGeom>
          <a:noFill/>
        </p:spPr>
        <p:txBody>
          <a:bodyPr wrap="square" rtlCol="0">
            <a:spAutoFit/>
          </a:bodyPr>
          <a:lstStyle/>
          <a:p>
            <a:pPr algn="ctr"/>
            <a:r>
              <a:rPr lang="en-US" sz="1200" b="1" dirty="0"/>
              <a:t>20%</a:t>
            </a:r>
          </a:p>
        </p:txBody>
      </p:sp>
      <p:sp>
        <p:nvSpPr>
          <p:cNvPr id="18" name="TextBox 17">
            <a:extLst>
              <a:ext uri="{FF2B5EF4-FFF2-40B4-BE49-F238E27FC236}">
                <a16:creationId xmlns:a16="http://schemas.microsoft.com/office/drawing/2014/main" id="{8ACAC641-0C59-A7E9-FF28-3B42544E201C}"/>
              </a:ext>
            </a:extLst>
          </p:cNvPr>
          <p:cNvSpPr txBox="1"/>
          <p:nvPr/>
        </p:nvSpPr>
        <p:spPr>
          <a:xfrm>
            <a:off x="4530739" y="895272"/>
            <a:ext cx="5361709" cy="253916"/>
          </a:xfrm>
          <a:prstGeom prst="rect">
            <a:avLst/>
          </a:prstGeom>
          <a:noFill/>
        </p:spPr>
        <p:txBody>
          <a:bodyPr wrap="square" rtlCol="0">
            <a:spAutoFit/>
          </a:bodyPr>
          <a:lstStyle/>
          <a:p>
            <a:r>
              <a:rPr lang="en-US" sz="1050" b="1" dirty="0"/>
              <a:t>No interaction with RT (</a:t>
            </a:r>
            <a:r>
              <a:rPr lang="en-US" sz="1050" b="1" dirty="0" err="1"/>
              <a:t>i.e</a:t>
            </a:r>
            <a:r>
              <a:rPr lang="en-US" sz="1050" b="1" dirty="0"/>
              <a:t> not predictive)= parallel lines</a:t>
            </a:r>
          </a:p>
        </p:txBody>
      </p:sp>
      <p:sp>
        <p:nvSpPr>
          <p:cNvPr id="19" name="TextBox 18">
            <a:extLst>
              <a:ext uri="{FF2B5EF4-FFF2-40B4-BE49-F238E27FC236}">
                <a16:creationId xmlns:a16="http://schemas.microsoft.com/office/drawing/2014/main" id="{681D3F9D-44FD-2594-FF8C-4BEB8807996A}"/>
              </a:ext>
            </a:extLst>
          </p:cNvPr>
          <p:cNvSpPr txBox="1"/>
          <p:nvPr/>
        </p:nvSpPr>
        <p:spPr>
          <a:xfrm>
            <a:off x="4530738" y="1062587"/>
            <a:ext cx="5361709" cy="253916"/>
          </a:xfrm>
          <a:prstGeom prst="rect">
            <a:avLst/>
          </a:prstGeom>
          <a:noFill/>
        </p:spPr>
        <p:txBody>
          <a:bodyPr wrap="square" rtlCol="0">
            <a:spAutoFit/>
          </a:bodyPr>
          <a:lstStyle/>
          <a:p>
            <a:r>
              <a:rPr lang="en-US" sz="1050" b="1" dirty="0"/>
              <a:t>Significant interaction with RT (</a:t>
            </a:r>
            <a:r>
              <a:rPr lang="en-US" sz="1050" b="1" dirty="0" err="1"/>
              <a:t>i.e</a:t>
            </a:r>
            <a:r>
              <a:rPr lang="en-US" sz="1050" b="1" dirty="0"/>
              <a:t> IS predictive)= lines diverge</a:t>
            </a:r>
          </a:p>
        </p:txBody>
      </p:sp>
      <p:sp>
        <p:nvSpPr>
          <p:cNvPr id="21" name="TextBox 20">
            <a:extLst>
              <a:ext uri="{FF2B5EF4-FFF2-40B4-BE49-F238E27FC236}">
                <a16:creationId xmlns:a16="http://schemas.microsoft.com/office/drawing/2014/main" id="{77B44EAA-048E-F023-A22F-49F178032739}"/>
              </a:ext>
            </a:extLst>
          </p:cNvPr>
          <p:cNvSpPr txBox="1"/>
          <p:nvPr/>
        </p:nvSpPr>
        <p:spPr>
          <a:xfrm>
            <a:off x="3463825" y="4539793"/>
            <a:ext cx="4537175" cy="276999"/>
          </a:xfrm>
          <a:prstGeom prst="rect">
            <a:avLst/>
          </a:prstGeom>
          <a:noFill/>
        </p:spPr>
        <p:txBody>
          <a:bodyPr wrap="square" rtlCol="0">
            <a:spAutoFit/>
          </a:bodyPr>
          <a:lstStyle/>
          <a:p>
            <a:r>
              <a:rPr lang="en-US" sz="1200" b="1" dirty="0"/>
              <a:t>Plenary at AACR SABCS December 2022</a:t>
            </a:r>
          </a:p>
        </p:txBody>
      </p:sp>
    </p:spTree>
    <p:extLst>
      <p:ext uri="{BB962C8B-B14F-4D97-AF65-F5344CB8AC3E}">
        <p14:creationId xmlns:p14="http://schemas.microsoft.com/office/powerpoint/2010/main" val="163701980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77E44F-7EFD-4089-8E3E-FA5701026F93}"/>
              </a:ext>
            </a:extLst>
          </p:cNvPr>
          <p:cNvSpPr>
            <a:spLocks noGrp="1"/>
          </p:cNvSpPr>
          <p:nvPr>
            <p:ph type="title"/>
          </p:nvPr>
        </p:nvSpPr>
        <p:spPr>
          <a:xfrm>
            <a:off x="87283" y="179590"/>
            <a:ext cx="8932478" cy="994172"/>
          </a:xfrm>
        </p:spPr>
        <p:txBody>
          <a:bodyPr/>
          <a:lstStyle/>
          <a:p>
            <a:pPr algn="ctr"/>
            <a:r>
              <a:rPr lang="en-US" sz="2700" b="1" dirty="0">
                <a:solidFill>
                  <a:schemeClr val="tx1"/>
                </a:solidFill>
                <a:latin typeface="Arial" panose="020B0604020202020204" pitchFamily="34" charset="0"/>
                <a:ea typeface="DengXian" panose="02010600030101010101" pitchFamily="2" charset="-122"/>
                <a:cs typeface="Arial" panose="020B0604020202020204" pitchFamily="34" charset="0"/>
              </a:rPr>
              <a:t>Multi-modal therapy is insufficient in patients with aggressive breast cancers</a:t>
            </a:r>
          </a:p>
        </p:txBody>
      </p:sp>
      <p:sp>
        <p:nvSpPr>
          <p:cNvPr id="41" name="Title 15">
            <a:extLst>
              <a:ext uri="{FF2B5EF4-FFF2-40B4-BE49-F238E27FC236}">
                <a16:creationId xmlns:a16="http://schemas.microsoft.com/office/drawing/2014/main" id="{5F562757-44E6-4ABE-83E0-F80D4A805754}"/>
              </a:ext>
            </a:extLst>
          </p:cNvPr>
          <p:cNvSpPr txBox="1">
            <a:spLocks/>
          </p:cNvSpPr>
          <p:nvPr/>
        </p:nvSpPr>
        <p:spPr>
          <a:xfrm>
            <a:off x="0" y="2381"/>
            <a:ext cx="0" cy="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t>  </a:t>
            </a:r>
            <a:endParaRPr lang="en-US" sz="3300" dirty="0"/>
          </a:p>
        </p:txBody>
      </p:sp>
      <p:sp>
        <p:nvSpPr>
          <p:cNvPr id="20" name="TextBox 19">
            <a:extLst>
              <a:ext uri="{FF2B5EF4-FFF2-40B4-BE49-F238E27FC236}">
                <a16:creationId xmlns:a16="http://schemas.microsoft.com/office/drawing/2014/main" id="{173D29DB-77FF-4650-BEC2-03F2DEDAE8D1}"/>
              </a:ext>
            </a:extLst>
          </p:cNvPr>
          <p:cNvSpPr txBox="1"/>
          <p:nvPr/>
        </p:nvSpPr>
        <p:spPr>
          <a:xfrm>
            <a:off x="3730715" y="4837062"/>
            <a:ext cx="3481159" cy="415498"/>
          </a:xfrm>
          <a:prstGeom prst="rect">
            <a:avLst/>
          </a:prstGeom>
          <a:noFill/>
        </p:spPr>
        <p:txBody>
          <a:bodyPr wrap="square">
            <a:spAutoFit/>
          </a:bodyPr>
          <a:lstStyle/>
          <a:p>
            <a:pPr algn="l"/>
            <a:r>
              <a:rPr lang="en-US" sz="1050" dirty="0">
                <a:solidFill>
                  <a:schemeClr val="bg1"/>
                </a:solidFill>
                <a:latin typeface="Arial" panose="020B0604020202020204" pitchFamily="34" charset="0"/>
                <a:cs typeface="Arial" panose="020B0604020202020204" pitchFamily="34" charset="0"/>
              </a:rPr>
              <a:t>Early Breast Cancer Trialists' Collaborative Group, 2005</a:t>
            </a:r>
            <a:endParaRPr lang="en-US" sz="1050" cap="all" dirty="0">
              <a:solidFill>
                <a:schemeClr val="bg1"/>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11F0CACD-5D7C-CB01-C493-D5C6853896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92"/>
          <a:stretch/>
        </p:blipFill>
        <p:spPr bwMode="auto">
          <a:xfrm>
            <a:off x="4805634" y="1546904"/>
            <a:ext cx="2480281"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Manual Input 1">
            <a:extLst>
              <a:ext uri="{FF2B5EF4-FFF2-40B4-BE49-F238E27FC236}">
                <a16:creationId xmlns:a16="http://schemas.microsoft.com/office/drawing/2014/main" id="{6CD42F63-820A-EC80-2993-32DF9F4A5B8A}"/>
              </a:ext>
            </a:extLst>
          </p:cNvPr>
          <p:cNvSpPr/>
          <p:nvPr/>
        </p:nvSpPr>
        <p:spPr bwMode="auto">
          <a:xfrm>
            <a:off x="5256157" y="3455742"/>
            <a:ext cx="1564397" cy="3185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096 w 10000"/>
              <a:gd name="connsiteY0" fmla="*/ 2167 h 10000"/>
              <a:gd name="connsiteX1" fmla="*/ 10000 w 10000"/>
              <a:gd name="connsiteY1" fmla="*/ 0 h 10000"/>
              <a:gd name="connsiteX2" fmla="*/ 10000 w 10000"/>
              <a:gd name="connsiteY2" fmla="*/ 10000 h 10000"/>
              <a:gd name="connsiteX3" fmla="*/ 0 w 10000"/>
              <a:gd name="connsiteY3" fmla="*/ 10000 h 10000"/>
              <a:gd name="connsiteX4" fmla="*/ 5096 w 10000"/>
              <a:gd name="connsiteY4" fmla="*/ 2167 h 10000"/>
              <a:gd name="connsiteX0" fmla="*/ 5096 w 10000"/>
              <a:gd name="connsiteY0" fmla="*/ 2167 h 10000"/>
              <a:gd name="connsiteX1" fmla="*/ 10000 w 10000"/>
              <a:gd name="connsiteY1" fmla="*/ 0 h 10000"/>
              <a:gd name="connsiteX2" fmla="*/ 10000 w 10000"/>
              <a:gd name="connsiteY2" fmla="*/ 10000 h 10000"/>
              <a:gd name="connsiteX3" fmla="*/ 0 w 10000"/>
              <a:gd name="connsiteY3" fmla="*/ 10000 h 10000"/>
              <a:gd name="connsiteX4" fmla="*/ 5096 w 10000"/>
              <a:gd name="connsiteY4" fmla="*/ 2167 h 10000"/>
              <a:gd name="connsiteX0" fmla="*/ 5096 w 10000"/>
              <a:gd name="connsiteY0" fmla="*/ 3220 h 11053"/>
              <a:gd name="connsiteX1" fmla="*/ 8302 w 10000"/>
              <a:gd name="connsiteY1" fmla="*/ 386 h 11053"/>
              <a:gd name="connsiteX2" fmla="*/ 10000 w 10000"/>
              <a:gd name="connsiteY2" fmla="*/ 1053 h 11053"/>
              <a:gd name="connsiteX3" fmla="*/ 10000 w 10000"/>
              <a:gd name="connsiteY3" fmla="*/ 11053 h 11053"/>
              <a:gd name="connsiteX4" fmla="*/ 0 w 10000"/>
              <a:gd name="connsiteY4" fmla="*/ 11053 h 11053"/>
              <a:gd name="connsiteX5" fmla="*/ 5096 w 10000"/>
              <a:gd name="connsiteY5" fmla="*/ 3220 h 11053"/>
              <a:gd name="connsiteX0" fmla="*/ 5096 w 10000"/>
              <a:gd name="connsiteY0" fmla="*/ 3220 h 11053"/>
              <a:gd name="connsiteX1" fmla="*/ 8302 w 10000"/>
              <a:gd name="connsiteY1" fmla="*/ 386 h 11053"/>
              <a:gd name="connsiteX2" fmla="*/ 10000 w 10000"/>
              <a:gd name="connsiteY2" fmla="*/ 1053 h 11053"/>
              <a:gd name="connsiteX3" fmla="*/ 10000 w 10000"/>
              <a:gd name="connsiteY3" fmla="*/ 11053 h 11053"/>
              <a:gd name="connsiteX4" fmla="*/ 0 w 10000"/>
              <a:gd name="connsiteY4" fmla="*/ 11053 h 11053"/>
              <a:gd name="connsiteX5" fmla="*/ 2192 w 10000"/>
              <a:gd name="connsiteY5" fmla="*/ 6220 h 11053"/>
              <a:gd name="connsiteX6" fmla="*/ 5096 w 10000"/>
              <a:gd name="connsiteY6" fmla="*/ 3220 h 11053"/>
              <a:gd name="connsiteX0" fmla="*/ 5096 w 10000"/>
              <a:gd name="connsiteY0" fmla="*/ 3220 h 11053"/>
              <a:gd name="connsiteX1" fmla="*/ 8302 w 10000"/>
              <a:gd name="connsiteY1" fmla="*/ 386 h 11053"/>
              <a:gd name="connsiteX2" fmla="*/ 10000 w 10000"/>
              <a:gd name="connsiteY2" fmla="*/ 1053 h 11053"/>
              <a:gd name="connsiteX3" fmla="*/ 10000 w 10000"/>
              <a:gd name="connsiteY3" fmla="*/ 11053 h 11053"/>
              <a:gd name="connsiteX4" fmla="*/ 0 w 10000"/>
              <a:gd name="connsiteY4" fmla="*/ 11053 h 11053"/>
              <a:gd name="connsiteX5" fmla="*/ 2192 w 10000"/>
              <a:gd name="connsiteY5" fmla="*/ 6220 h 11053"/>
              <a:gd name="connsiteX6" fmla="*/ 4356 w 10000"/>
              <a:gd name="connsiteY6" fmla="*/ 2886 h 11053"/>
              <a:gd name="connsiteX7" fmla="*/ 5096 w 10000"/>
              <a:gd name="connsiteY7" fmla="*/ 3220 h 11053"/>
              <a:gd name="connsiteX0" fmla="*/ 5123 w 10000"/>
              <a:gd name="connsiteY0" fmla="*/ 1720 h 11053"/>
              <a:gd name="connsiteX1" fmla="*/ 8302 w 10000"/>
              <a:gd name="connsiteY1" fmla="*/ 386 h 11053"/>
              <a:gd name="connsiteX2" fmla="*/ 10000 w 10000"/>
              <a:gd name="connsiteY2" fmla="*/ 1053 h 11053"/>
              <a:gd name="connsiteX3" fmla="*/ 10000 w 10000"/>
              <a:gd name="connsiteY3" fmla="*/ 11053 h 11053"/>
              <a:gd name="connsiteX4" fmla="*/ 0 w 10000"/>
              <a:gd name="connsiteY4" fmla="*/ 11053 h 11053"/>
              <a:gd name="connsiteX5" fmla="*/ 2192 w 10000"/>
              <a:gd name="connsiteY5" fmla="*/ 6220 h 11053"/>
              <a:gd name="connsiteX6" fmla="*/ 4356 w 10000"/>
              <a:gd name="connsiteY6" fmla="*/ 2886 h 11053"/>
              <a:gd name="connsiteX7" fmla="*/ 5123 w 10000"/>
              <a:gd name="connsiteY7" fmla="*/ 1720 h 11053"/>
              <a:gd name="connsiteX0" fmla="*/ 5123 w 10000"/>
              <a:gd name="connsiteY0" fmla="*/ 2752 h 12085"/>
              <a:gd name="connsiteX1" fmla="*/ 8329 w 10000"/>
              <a:gd name="connsiteY1" fmla="*/ 85 h 12085"/>
              <a:gd name="connsiteX2" fmla="*/ 10000 w 10000"/>
              <a:gd name="connsiteY2" fmla="*/ 2085 h 12085"/>
              <a:gd name="connsiteX3" fmla="*/ 10000 w 10000"/>
              <a:gd name="connsiteY3" fmla="*/ 12085 h 12085"/>
              <a:gd name="connsiteX4" fmla="*/ 0 w 10000"/>
              <a:gd name="connsiteY4" fmla="*/ 12085 h 12085"/>
              <a:gd name="connsiteX5" fmla="*/ 2192 w 10000"/>
              <a:gd name="connsiteY5" fmla="*/ 7252 h 12085"/>
              <a:gd name="connsiteX6" fmla="*/ 4356 w 10000"/>
              <a:gd name="connsiteY6" fmla="*/ 3918 h 12085"/>
              <a:gd name="connsiteX7" fmla="*/ 5123 w 10000"/>
              <a:gd name="connsiteY7" fmla="*/ 2752 h 12085"/>
              <a:gd name="connsiteX0" fmla="*/ 5123 w 10000"/>
              <a:gd name="connsiteY0" fmla="*/ 3053 h 12386"/>
              <a:gd name="connsiteX1" fmla="*/ 8329 w 10000"/>
              <a:gd name="connsiteY1" fmla="*/ 386 h 12386"/>
              <a:gd name="connsiteX2" fmla="*/ 10000 w 10000"/>
              <a:gd name="connsiteY2" fmla="*/ 1053 h 12386"/>
              <a:gd name="connsiteX3" fmla="*/ 10000 w 10000"/>
              <a:gd name="connsiteY3" fmla="*/ 12386 h 12386"/>
              <a:gd name="connsiteX4" fmla="*/ 0 w 10000"/>
              <a:gd name="connsiteY4" fmla="*/ 12386 h 12386"/>
              <a:gd name="connsiteX5" fmla="*/ 2192 w 10000"/>
              <a:gd name="connsiteY5" fmla="*/ 7553 h 12386"/>
              <a:gd name="connsiteX6" fmla="*/ 4356 w 10000"/>
              <a:gd name="connsiteY6" fmla="*/ 4219 h 12386"/>
              <a:gd name="connsiteX7" fmla="*/ 5123 w 10000"/>
              <a:gd name="connsiteY7" fmla="*/ 3053 h 1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2386">
                <a:moveTo>
                  <a:pt x="5123" y="3053"/>
                </a:moveTo>
                <a:cubicBezTo>
                  <a:pt x="6502" y="1498"/>
                  <a:pt x="7512" y="747"/>
                  <a:pt x="8329" y="386"/>
                </a:cubicBezTo>
                <a:cubicBezTo>
                  <a:pt x="9146" y="25"/>
                  <a:pt x="9712" y="-503"/>
                  <a:pt x="10000" y="1053"/>
                </a:cubicBezTo>
                <a:lnTo>
                  <a:pt x="10000" y="12386"/>
                </a:lnTo>
                <a:lnTo>
                  <a:pt x="0" y="12386"/>
                </a:lnTo>
                <a:cubicBezTo>
                  <a:pt x="722" y="11275"/>
                  <a:pt x="1470" y="8664"/>
                  <a:pt x="2192" y="7553"/>
                </a:cubicBezTo>
                <a:cubicBezTo>
                  <a:pt x="2868" y="6886"/>
                  <a:pt x="3680" y="4886"/>
                  <a:pt x="4356" y="4219"/>
                </a:cubicBezTo>
                <a:lnTo>
                  <a:pt x="5123" y="3053"/>
                </a:lnTo>
                <a:close/>
              </a:path>
            </a:pathLst>
          </a:custGeom>
          <a:solidFill>
            <a:srgbClr val="FF1D1D"/>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1800" b="1" kern="0">
              <a:solidFill>
                <a:srgbClr val="FFFFFF"/>
              </a:solidFill>
            </a:endParaRPr>
          </a:p>
        </p:txBody>
      </p:sp>
      <p:grpSp>
        <p:nvGrpSpPr>
          <p:cNvPr id="9" name="Group 8">
            <a:extLst>
              <a:ext uri="{FF2B5EF4-FFF2-40B4-BE49-F238E27FC236}">
                <a16:creationId xmlns:a16="http://schemas.microsoft.com/office/drawing/2014/main" id="{DB267B8E-2349-C6E5-9EDB-B3DD582464E2}"/>
              </a:ext>
            </a:extLst>
          </p:cNvPr>
          <p:cNvGrpSpPr/>
          <p:nvPr/>
        </p:nvGrpSpPr>
        <p:grpSpPr>
          <a:xfrm>
            <a:off x="6199134" y="3496446"/>
            <a:ext cx="2740900" cy="404085"/>
            <a:chOff x="3455061" y="4805328"/>
            <a:chExt cx="4872711" cy="718373"/>
          </a:xfrm>
        </p:grpSpPr>
        <p:sp>
          <p:nvSpPr>
            <p:cNvPr id="10" name="Up Arrow 13">
              <a:extLst>
                <a:ext uri="{FF2B5EF4-FFF2-40B4-BE49-F238E27FC236}">
                  <a16:creationId xmlns:a16="http://schemas.microsoft.com/office/drawing/2014/main" id="{F3BFC99E-401C-9F5F-A3ED-C9C0EB1A1327}"/>
                </a:ext>
              </a:extLst>
            </p:cNvPr>
            <p:cNvSpPr/>
            <p:nvPr/>
          </p:nvSpPr>
          <p:spPr bwMode="auto">
            <a:xfrm rot="10800000">
              <a:off x="3455061" y="4918258"/>
              <a:ext cx="533400" cy="325304"/>
            </a:xfrm>
            <a:prstGeom prst="up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1800" b="1" kern="0">
                <a:ln cap="sq">
                  <a:solidFill>
                    <a:srgbClr val="FFFFFF"/>
                  </a:solidFill>
                </a:ln>
                <a:solidFill>
                  <a:srgbClr val="FFFFFF"/>
                </a:solidFill>
              </a:endParaRPr>
            </a:p>
          </p:txBody>
        </p:sp>
        <p:sp>
          <p:nvSpPr>
            <p:cNvPr id="11" name="TextBox 10">
              <a:extLst>
                <a:ext uri="{FF2B5EF4-FFF2-40B4-BE49-F238E27FC236}">
                  <a16:creationId xmlns:a16="http://schemas.microsoft.com/office/drawing/2014/main" id="{DE96A568-C051-AB29-1753-F2765307AB9C}"/>
                </a:ext>
              </a:extLst>
            </p:cNvPr>
            <p:cNvSpPr txBox="1"/>
            <p:nvPr/>
          </p:nvSpPr>
          <p:spPr>
            <a:xfrm>
              <a:off x="6045859" y="4805328"/>
              <a:ext cx="2281913" cy="718373"/>
            </a:xfrm>
            <a:prstGeom prst="rect">
              <a:avLst/>
            </a:prstGeom>
            <a:solidFill>
              <a:srgbClr val="0070C0"/>
            </a:solidFill>
            <a:ln w="38100">
              <a:solidFill>
                <a:schemeClr val="tx1"/>
              </a:solidFill>
            </a:ln>
          </p:spPr>
          <p:txBody>
            <a:bodyPr wrap="square" rtlCol="0">
              <a:spAutoFit/>
            </a:bodyPr>
            <a:lstStyle/>
            <a:p>
              <a:pPr algn="ctr"/>
              <a:r>
                <a:rPr lang="en-US" sz="1013" kern="0" dirty="0">
                  <a:ln>
                    <a:solidFill>
                      <a:srgbClr val="FFFFFF"/>
                    </a:solidFill>
                  </a:ln>
                  <a:solidFill>
                    <a:srgbClr val="FFFFFF"/>
                  </a:solidFill>
                </a:rPr>
                <a:t>10% recur despite standard therapy</a:t>
              </a:r>
            </a:p>
          </p:txBody>
        </p:sp>
      </p:grpSp>
      <p:grpSp>
        <p:nvGrpSpPr>
          <p:cNvPr id="13" name="Group 12">
            <a:extLst>
              <a:ext uri="{FF2B5EF4-FFF2-40B4-BE49-F238E27FC236}">
                <a16:creationId xmlns:a16="http://schemas.microsoft.com/office/drawing/2014/main" id="{ED90548F-35E0-2452-BDC5-EA488800B445}"/>
              </a:ext>
            </a:extLst>
          </p:cNvPr>
          <p:cNvGrpSpPr/>
          <p:nvPr/>
        </p:nvGrpSpPr>
        <p:grpSpPr>
          <a:xfrm>
            <a:off x="5251818" y="2747054"/>
            <a:ext cx="3688216" cy="904194"/>
            <a:chOff x="2245179" y="4876800"/>
            <a:chExt cx="4917621" cy="1205592"/>
          </a:xfrm>
        </p:grpSpPr>
        <p:sp>
          <p:nvSpPr>
            <p:cNvPr id="14" name="Freeform 3">
              <a:extLst>
                <a:ext uri="{FF2B5EF4-FFF2-40B4-BE49-F238E27FC236}">
                  <a16:creationId xmlns:a16="http://schemas.microsoft.com/office/drawing/2014/main" id="{2967E5BC-31DE-0797-D1B9-895CFB3F1F3A}"/>
                </a:ext>
              </a:extLst>
            </p:cNvPr>
            <p:cNvSpPr/>
            <p:nvPr/>
          </p:nvSpPr>
          <p:spPr>
            <a:xfrm>
              <a:off x="2245179" y="4931227"/>
              <a:ext cx="2032907" cy="1151165"/>
            </a:xfrm>
            <a:custGeom>
              <a:avLst/>
              <a:gdLst>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55121 w 2032907"/>
                <a:gd name="connsiteY4" fmla="*/ 840921 h 1143000"/>
                <a:gd name="connsiteX5" fmla="*/ 285750 w 2032907"/>
                <a:gd name="connsiteY5" fmla="*/ 677636 h 1143000"/>
                <a:gd name="connsiteX6" fmla="*/ 342900 w 2032907"/>
                <a:gd name="connsiteY6" fmla="*/ 644978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55121 w 2032907"/>
                <a:gd name="connsiteY4" fmla="*/ 840921 h 1143000"/>
                <a:gd name="connsiteX5" fmla="*/ 285750 w 2032907"/>
                <a:gd name="connsiteY5" fmla="*/ 677636 h 1143000"/>
                <a:gd name="connsiteX6" fmla="*/ 400050 w 2032907"/>
                <a:gd name="connsiteY6" fmla="*/ 563336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285750 w 2032907"/>
                <a:gd name="connsiteY5" fmla="*/ 677636 h 1143000"/>
                <a:gd name="connsiteX6" fmla="*/ 400050 w 2032907"/>
                <a:gd name="connsiteY6" fmla="*/ 563336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285750 w 2032907"/>
                <a:gd name="connsiteY5" fmla="*/ 677636 h 1143000"/>
                <a:gd name="connsiteX6" fmla="*/ 481693 w 2032907"/>
                <a:gd name="connsiteY6" fmla="*/ 498022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67393 w 2032907"/>
                <a:gd name="connsiteY5" fmla="*/ 636814 h 1143000"/>
                <a:gd name="connsiteX6" fmla="*/ 481693 w 2032907"/>
                <a:gd name="connsiteY6" fmla="*/ 498022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98022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65365 h 1143000"/>
                <a:gd name="connsiteX7" fmla="*/ 612321 w 2032907"/>
                <a:gd name="connsiteY7" fmla="*/ 359228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65365 h 1143000"/>
                <a:gd name="connsiteX7" fmla="*/ 669471 w 2032907"/>
                <a:gd name="connsiteY7" fmla="*/ 326571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36914 w 2032907"/>
                <a:gd name="connsiteY14" fmla="*/ 57150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65365 h 1143000"/>
                <a:gd name="connsiteX7" fmla="*/ 669471 w 2032907"/>
                <a:gd name="connsiteY7" fmla="*/ 326571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77735 w 2032907"/>
                <a:gd name="connsiteY14" fmla="*/ 48985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094014 h 1143000"/>
                <a:gd name="connsiteX1" fmla="*/ 48985 w 2032907"/>
                <a:gd name="connsiteY1" fmla="*/ 1020536 h 1143000"/>
                <a:gd name="connsiteX2" fmla="*/ 81642 w 2032907"/>
                <a:gd name="connsiteY2" fmla="*/ 963386 h 1143000"/>
                <a:gd name="connsiteX3" fmla="*/ 106135 w 2032907"/>
                <a:gd name="connsiteY3" fmla="*/ 898071 h 1143000"/>
                <a:gd name="connsiteX4" fmla="*/ 195943 w 2032907"/>
                <a:gd name="connsiteY4" fmla="*/ 783771 h 1143000"/>
                <a:gd name="connsiteX5" fmla="*/ 342901 w 2032907"/>
                <a:gd name="connsiteY5" fmla="*/ 604157 h 1143000"/>
                <a:gd name="connsiteX6" fmla="*/ 481693 w 2032907"/>
                <a:gd name="connsiteY6" fmla="*/ 465365 h 1143000"/>
                <a:gd name="connsiteX7" fmla="*/ 669471 w 2032907"/>
                <a:gd name="connsiteY7" fmla="*/ 326571 h 1143000"/>
                <a:gd name="connsiteX8" fmla="*/ 824592 w 2032907"/>
                <a:gd name="connsiteY8" fmla="*/ 253093 h 1143000"/>
                <a:gd name="connsiteX9" fmla="*/ 922564 w 2032907"/>
                <a:gd name="connsiteY9" fmla="*/ 204107 h 1143000"/>
                <a:gd name="connsiteX10" fmla="*/ 1028700 w 2032907"/>
                <a:gd name="connsiteY10" fmla="*/ 163286 h 1143000"/>
                <a:gd name="connsiteX11" fmla="*/ 1126671 w 2032907"/>
                <a:gd name="connsiteY11" fmla="*/ 130628 h 1143000"/>
                <a:gd name="connsiteX12" fmla="*/ 1224642 w 2032907"/>
                <a:gd name="connsiteY12" fmla="*/ 97971 h 1143000"/>
                <a:gd name="connsiteX13" fmla="*/ 1355271 w 2032907"/>
                <a:gd name="connsiteY13" fmla="*/ 57150 h 1143000"/>
                <a:gd name="connsiteX14" fmla="*/ 1485899 w 2032907"/>
                <a:gd name="connsiteY14" fmla="*/ 24492 h 1143000"/>
                <a:gd name="connsiteX15" fmla="*/ 1592035 w 2032907"/>
                <a:gd name="connsiteY15" fmla="*/ 16328 h 1143000"/>
                <a:gd name="connsiteX16" fmla="*/ 1706335 w 2032907"/>
                <a:gd name="connsiteY16" fmla="*/ 16328 h 1143000"/>
                <a:gd name="connsiteX17" fmla="*/ 1820635 w 2032907"/>
                <a:gd name="connsiteY17" fmla="*/ 0 h 1143000"/>
                <a:gd name="connsiteX18" fmla="*/ 1894114 w 2032907"/>
                <a:gd name="connsiteY18" fmla="*/ 0 h 1143000"/>
                <a:gd name="connsiteX19" fmla="*/ 1983921 w 2032907"/>
                <a:gd name="connsiteY19" fmla="*/ 0 h 1143000"/>
                <a:gd name="connsiteX20" fmla="*/ 2032907 w 2032907"/>
                <a:gd name="connsiteY20" fmla="*/ 8164 h 1143000"/>
                <a:gd name="connsiteX21" fmla="*/ 2016578 w 2032907"/>
                <a:gd name="connsiteY21" fmla="*/ 734786 h 1143000"/>
                <a:gd name="connsiteX22" fmla="*/ 1804307 w 2032907"/>
                <a:gd name="connsiteY22" fmla="*/ 742950 h 1143000"/>
                <a:gd name="connsiteX23" fmla="*/ 1681842 w 2032907"/>
                <a:gd name="connsiteY23" fmla="*/ 742950 h 1143000"/>
                <a:gd name="connsiteX24" fmla="*/ 1396092 w 2032907"/>
                <a:gd name="connsiteY24" fmla="*/ 767443 h 1143000"/>
                <a:gd name="connsiteX25" fmla="*/ 1232807 w 2032907"/>
                <a:gd name="connsiteY25" fmla="*/ 800100 h 1143000"/>
                <a:gd name="connsiteX26" fmla="*/ 873578 w 2032907"/>
                <a:gd name="connsiteY26" fmla="*/ 873578 h 1143000"/>
                <a:gd name="connsiteX27" fmla="*/ 595992 w 2032907"/>
                <a:gd name="connsiteY27" fmla="*/ 930728 h 1143000"/>
                <a:gd name="connsiteX28" fmla="*/ 318407 w 2032907"/>
                <a:gd name="connsiteY28" fmla="*/ 1028700 h 1143000"/>
                <a:gd name="connsiteX29" fmla="*/ 130628 w 2032907"/>
                <a:gd name="connsiteY29" fmla="*/ 1085850 h 1143000"/>
                <a:gd name="connsiteX30" fmla="*/ 0 w 2032907"/>
                <a:gd name="connsiteY30" fmla="*/ 1143000 h 1143000"/>
                <a:gd name="connsiteX31" fmla="*/ 24492 w 2032907"/>
                <a:gd name="connsiteY31" fmla="*/ 1094014 h 1143000"/>
                <a:gd name="connsiteX0" fmla="*/ 24492 w 2032907"/>
                <a:gd name="connsiteY0" fmla="*/ 1102179 h 1151165"/>
                <a:gd name="connsiteX1" fmla="*/ 48985 w 2032907"/>
                <a:gd name="connsiteY1" fmla="*/ 1028701 h 1151165"/>
                <a:gd name="connsiteX2" fmla="*/ 81642 w 2032907"/>
                <a:gd name="connsiteY2" fmla="*/ 971551 h 1151165"/>
                <a:gd name="connsiteX3" fmla="*/ 106135 w 2032907"/>
                <a:gd name="connsiteY3" fmla="*/ 906236 h 1151165"/>
                <a:gd name="connsiteX4" fmla="*/ 195943 w 2032907"/>
                <a:gd name="connsiteY4" fmla="*/ 791936 h 1151165"/>
                <a:gd name="connsiteX5" fmla="*/ 342901 w 2032907"/>
                <a:gd name="connsiteY5" fmla="*/ 612322 h 1151165"/>
                <a:gd name="connsiteX6" fmla="*/ 481693 w 2032907"/>
                <a:gd name="connsiteY6" fmla="*/ 473530 h 1151165"/>
                <a:gd name="connsiteX7" fmla="*/ 669471 w 2032907"/>
                <a:gd name="connsiteY7" fmla="*/ 334736 h 1151165"/>
                <a:gd name="connsiteX8" fmla="*/ 824592 w 2032907"/>
                <a:gd name="connsiteY8" fmla="*/ 261258 h 1151165"/>
                <a:gd name="connsiteX9" fmla="*/ 922564 w 2032907"/>
                <a:gd name="connsiteY9" fmla="*/ 212272 h 1151165"/>
                <a:gd name="connsiteX10" fmla="*/ 1028700 w 2032907"/>
                <a:gd name="connsiteY10" fmla="*/ 171451 h 1151165"/>
                <a:gd name="connsiteX11" fmla="*/ 1126671 w 2032907"/>
                <a:gd name="connsiteY11" fmla="*/ 138793 h 1151165"/>
                <a:gd name="connsiteX12" fmla="*/ 1224642 w 2032907"/>
                <a:gd name="connsiteY12" fmla="*/ 106136 h 1151165"/>
                <a:gd name="connsiteX13" fmla="*/ 1355271 w 2032907"/>
                <a:gd name="connsiteY13" fmla="*/ 65315 h 1151165"/>
                <a:gd name="connsiteX14" fmla="*/ 1485899 w 2032907"/>
                <a:gd name="connsiteY14" fmla="*/ 32657 h 1151165"/>
                <a:gd name="connsiteX15" fmla="*/ 1592035 w 2032907"/>
                <a:gd name="connsiteY15" fmla="*/ 24493 h 1151165"/>
                <a:gd name="connsiteX16" fmla="*/ 1714499 w 2032907"/>
                <a:gd name="connsiteY16" fmla="*/ 0 h 1151165"/>
                <a:gd name="connsiteX17" fmla="*/ 1820635 w 2032907"/>
                <a:gd name="connsiteY17" fmla="*/ 8165 h 1151165"/>
                <a:gd name="connsiteX18" fmla="*/ 1894114 w 2032907"/>
                <a:gd name="connsiteY18" fmla="*/ 8165 h 1151165"/>
                <a:gd name="connsiteX19" fmla="*/ 1983921 w 2032907"/>
                <a:gd name="connsiteY19" fmla="*/ 8165 h 1151165"/>
                <a:gd name="connsiteX20" fmla="*/ 2032907 w 2032907"/>
                <a:gd name="connsiteY20" fmla="*/ 16329 h 1151165"/>
                <a:gd name="connsiteX21" fmla="*/ 2016578 w 2032907"/>
                <a:gd name="connsiteY21" fmla="*/ 742951 h 1151165"/>
                <a:gd name="connsiteX22" fmla="*/ 1804307 w 2032907"/>
                <a:gd name="connsiteY22" fmla="*/ 751115 h 1151165"/>
                <a:gd name="connsiteX23" fmla="*/ 1681842 w 2032907"/>
                <a:gd name="connsiteY23" fmla="*/ 751115 h 1151165"/>
                <a:gd name="connsiteX24" fmla="*/ 1396092 w 2032907"/>
                <a:gd name="connsiteY24" fmla="*/ 775608 h 1151165"/>
                <a:gd name="connsiteX25" fmla="*/ 1232807 w 2032907"/>
                <a:gd name="connsiteY25" fmla="*/ 808265 h 1151165"/>
                <a:gd name="connsiteX26" fmla="*/ 873578 w 2032907"/>
                <a:gd name="connsiteY26" fmla="*/ 881743 h 1151165"/>
                <a:gd name="connsiteX27" fmla="*/ 595992 w 2032907"/>
                <a:gd name="connsiteY27" fmla="*/ 938893 h 1151165"/>
                <a:gd name="connsiteX28" fmla="*/ 318407 w 2032907"/>
                <a:gd name="connsiteY28" fmla="*/ 1036865 h 1151165"/>
                <a:gd name="connsiteX29" fmla="*/ 130628 w 2032907"/>
                <a:gd name="connsiteY29" fmla="*/ 1094015 h 1151165"/>
                <a:gd name="connsiteX30" fmla="*/ 0 w 2032907"/>
                <a:gd name="connsiteY30" fmla="*/ 1151165 h 1151165"/>
                <a:gd name="connsiteX31" fmla="*/ 24492 w 2032907"/>
                <a:gd name="connsiteY31" fmla="*/ 1102179 h 115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32907" h="1151165">
                  <a:moveTo>
                    <a:pt x="24492" y="1102179"/>
                  </a:moveTo>
                  <a:lnTo>
                    <a:pt x="48985" y="1028701"/>
                  </a:lnTo>
                  <a:lnTo>
                    <a:pt x="81642" y="971551"/>
                  </a:lnTo>
                  <a:lnTo>
                    <a:pt x="106135" y="906236"/>
                  </a:lnTo>
                  <a:lnTo>
                    <a:pt x="195943" y="791936"/>
                  </a:lnTo>
                  <a:lnTo>
                    <a:pt x="342901" y="612322"/>
                  </a:lnTo>
                  <a:lnTo>
                    <a:pt x="481693" y="473530"/>
                  </a:lnTo>
                  <a:lnTo>
                    <a:pt x="669471" y="334736"/>
                  </a:lnTo>
                  <a:lnTo>
                    <a:pt x="824592" y="261258"/>
                  </a:lnTo>
                  <a:cubicBezTo>
                    <a:pt x="866774" y="240847"/>
                    <a:pt x="889907" y="228601"/>
                    <a:pt x="922564" y="212272"/>
                  </a:cubicBezTo>
                  <a:lnTo>
                    <a:pt x="1028700" y="171451"/>
                  </a:lnTo>
                  <a:lnTo>
                    <a:pt x="1126671" y="138793"/>
                  </a:lnTo>
                  <a:lnTo>
                    <a:pt x="1224642" y="106136"/>
                  </a:lnTo>
                  <a:lnTo>
                    <a:pt x="1355271" y="65315"/>
                  </a:lnTo>
                  <a:lnTo>
                    <a:pt x="1485899" y="32657"/>
                  </a:lnTo>
                  <a:lnTo>
                    <a:pt x="1592035" y="24493"/>
                  </a:lnTo>
                  <a:lnTo>
                    <a:pt x="1714499" y="0"/>
                  </a:lnTo>
                  <a:lnTo>
                    <a:pt x="1820635" y="8165"/>
                  </a:lnTo>
                  <a:lnTo>
                    <a:pt x="1894114" y="8165"/>
                  </a:lnTo>
                  <a:lnTo>
                    <a:pt x="1983921" y="8165"/>
                  </a:lnTo>
                  <a:lnTo>
                    <a:pt x="2032907" y="16329"/>
                  </a:lnTo>
                  <a:lnTo>
                    <a:pt x="2016578" y="742951"/>
                  </a:lnTo>
                  <a:lnTo>
                    <a:pt x="1804307" y="751115"/>
                  </a:lnTo>
                  <a:lnTo>
                    <a:pt x="1681842" y="751115"/>
                  </a:lnTo>
                  <a:lnTo>
                    <a:pt x="1396092" y="775608"/>
                  </a:lnTo>
                  <a:lnTo>
                    <a:pt x="1232807" y="808265"/>
                  </a:lnTo>
                  <a:lnTo>
                    <a:pt x="873578" y="881743"/>
                  </a:lnTo>
                  <a:lnTo>
                    <a:pt x="595992" y="938893"/>
                  </a:lnTo>
                  <a:lnTo>
                    <a:pt x="318407" y="1036865"/>
                  </a:lnTo>
                  <a:lnTo>
                    <a:pt x="130628" y="1094015"/>
                  </a:lnTo>
                  <a:lnTo>
                    <a:pt x="0" y="1151165"/>
                  </a:lnTo>
                  <a:lnTo>
                    <a:pt x="24492" y="1102179"/>
                  </a:lnTo>
                  <a:close/>
                </a:path>
              </a:pathLst>
            </a:custGeom>
            <a:solidFill>
              <a:srgbClr val="FFD1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D100"/>
                </a:solidFill>
              </a:endParaRPr>
            </a:p>
          </p:txBody>
        </p:sp>
        <p:sp>
          <p:nvSpPr>
            <p:cNvPr id="15" name="TextBox 14">
              <a:extLst>
                <a:ext uri="{FF2B5EF4-FFF2-40B4-BE49-F238E27FC236}">
                  <a16:creationId xmlns:a16="http://schemas.microsoft.com/office/drawing/2014/main" id="{CF195BA9-3976-285C-C0A9-D46460CDC808}"/>
                </a:ext>
              </a:extLst>
            </p:cNvPr>
            <p:cNvSpPr txBox="1"/>
            <p:nvPr/>
          </p:nvSpPr>
          <p:spPr>
            <a:xfrm>
              <a:off x="5410199" y="4876800"/>
              <a:ext cx="1752601" cy="746615"/>
            </a:xfrm>
            <a:prstGeom prst="rect">
              <a:avLst/>
            </a:prstGeom>
            <a:solidFill>
              <a:srgbClr val="0070C0"/>
            </a:solidFill>
            <a:ln w="38100">
              <a:solidFill>
                <a:schemeClr val="tx1"/>
              </a:solidFill>
            </a:ln>
          </p:spPr>
          <p:txBody>
            <a:bodyPr wrap="square" rtlCol="0">
              <a:spAutoFit/>
            </a:bodyPr>
            <a:lstStyle/>
            <a:p>
              <a:pPr algn="ctr"/>
              <a:r>
                <a:rPr lang="en-US" sz="1013" kern="0" dirty="0">
                  <a:ln>
                    <a:solidFill>
                      <a:srgbClr val="FFFFFF"/>
                    </a:solidFill>
                  </a:ln>
                  <a:solidFill>
                    <a:srgbClr val="FFFFFF"/>
                  </a:solidFill>
                </a:rPr>
                <a:t>2/3 relative risk reduction with the addition of radiation</a:t>
              </a:r>
            </a:p>
          </p:txBody>
        </p:sp>
      </p:grpSp>
      <p:sp>
        <p:nvSpPr>
          <p:cNvPr id="21" name="TextBox 20"/>
          <p:cNvSpPr txBox="1"/>
          <p:nvPr/>
        </p:nvSpPr>
        <p:spPr>
          <a:xfrm>
            <a:off x="141541" y="1442003"/>
            <a:ext cx="4456340" cy="3000821"/>
          </a:xfrm>
          <a:prstGeom prst="rect">
            <a:avLst/>
          </a:prstGeom>
          <a:noFill/>
        </p:spPr>
        <p:txBody>
          <a:bodyPr wrap="square" rtlCol="0">
            <a:spAutoFit/>
          </a:bodyPr>
          <a:lstStyle/>
          <a:p>
            <a:pPr algn="ctr" defTabSz="257175" eaLnBrk="0" hangingPunct="0">
              <a:defRPr/>
            </a:pPr>
            <a:r>
              <a:rPr lang="en-US" sz="2100" b="1" dirty="0">
                <a:solidFill>
                  <a:srgbClr val="FF0000"/>
                </a:solidFill>
                <a:latin typeface="Calibri" panose="020F0502020204030204" pitchFamily="34" charset="0"/>
                <a:ea typeface="ＭＳ Ｐゴシック" panose="020B0600070205080204" pitchFamily="34" charset="-128"/>
                <a:cs typeface="+mn-cs"/>
              </a:rPr>
              <a:t>PART 2</a:t>
            </a:r>
          </a:p>
          <a:p>
            <a:pPr algn="ctr" defTabSz="257175" eaLnBrk="0" hangingPunct="0">
              <a:defRPr/>
            </a:pPr>
            <a:endParaRPr lang="en-US" sz="2100" b="1" dirty="0">
              <a:solidFill>
                <a:srgbClr val="FF0000"/>
              </a:solidFill>
              <a:latin typeface="Calibri" panose="020F0502020204030204" pitchFamily="34" charset="0"/>
              <a:ea typeface="ＭＳ Ｐゴシック" panose="020B0600070205080204" pitchFamily="34" charset="-128"/>
              <a:cs typeface="+mn-cs"/>
            </a:endParaRPr>
          </a:p>
          <a:p>
            <a:pPr defTabSz="257175" eaLnBrk="0" hangingPunct="0">
              <a:defRPr/>
            </a:pPr>
            <a:r>
              <a:rPr lang="en-US" sz="2100" dirty="0">
                <a:solidFill>
                  <a:prstClr val="black"/>
                </a:solidFill>
                <a:latin typeface="Calibri" panose="020F0502020204030204" pitchFamily="34" charset="0"/>
                <a:ea typeface="ＭＳ Ｐゴシック" panose="020B0600070205080204" pitchFamily="34" charset="-128"/>
                <a:cs typeface="+mn-cs"/>
              </a:rPr>
              <a:t>Can we use gene expression signatures </a:t>
            </a:r>
            <a:r>
              <a:rPr lang="en-US" sz="2100" dirty="0">
                <a:solidFill>
                  <a:prstClr val="black"/>
                </a:solidFill>
                <a:latin typeface="Calibri" panose="020F0502020204030204" pitchFamily="34" charset="0"/>
                <a:ea typeface="ＭＳ Ｐゴシック" panose="020B0600070205080204" pitchFamily="34" charset="-128"/>
              </a:rPr>
              <a:t>to identify women with invasive breast cancer who </a:t>
            </a:r>
            <a:r>
              <a:rPr lang="en-US" sz="2100" dirty="0">
                <a:solidFill>
                  <a:srgbClr val="E2AC00"/>
                </a:solidFill>
                <a:latin typeface="Calibri" panose="020F0502020204030204" pitchFamily="34" charset="0"/>
                <a:ea typeface="ＭＳ Ｐゴシック" panose="020B0600070205080204" pitchFamily="34" charset="-128"/>
              </a:rPr>
              <a:t>benefit from radiation</a:t>
            </a:r>
            <a:r>
              <a:rPr lang="en-US" sz="2100" dirty="0">
                <a:solidFill>
                  <a:prstClr val="black"/>
                </a:solidFill>
                <a:latin typeface="Calibri" panose="020F0502020204030204" pitchFamily="34" charset="0"/>
                <a:ea typeface="ＭＳ Ｐゴシック" panose="020B0600070205080204" pitchFamily="34" charset="-128"/>
              </a:rPr>
              <a:t>? </a:t>
            </a:r>
          </a:p>
          <a:p>
            <a:pPr defTabSz="257175" eaLnBrk="0" hangingPunct="0">
              <a:defRPr/>
            </a:pPr>
            <a:endParaRPr lang="en-US" sz="2100" dirty="0">
              <a:solidFill>
                <a:prstClr val="black"/>
              </a:solidFill>
              <a:latin typeface="Calibri" panose="020F0502020204030204" pitchFamily="34" charset="0"/>
              <a:ea typeface="ＭＳ Ｐゴシック" panose="020B0600070205080204" pitchFamily="34" charset="-128"/>
            </a:endParaRPr>
          </a:p>
          <a:p>
            <a:pPr defTabSz="257175" eaLnBrk="0" hangingPunct="0">
              <a:defRPr/>
            </a:pPr>
            <a:r>
              <a:rPr lang="en-US" sz="2100" dirty="0">
                <a:solidFill>
                  <a:prstClr val="black"/>
                </a:solidFill>
                <a:latin typeface="Calibri" panose="020F0502020204030204" pitchFamily="34" charset="0"/>
                <a:ea typeface="ＭＳ Ｐゴシック" panose="020B0600070205080204" pitchFamily="34" charset="-128"/>
              </a:rPr>
              <a:t>Can these same signatures identify women </a:t>
            </a:r>
            <a:r>
              <a:rPr lang="en-US" sz="2100" dirty="0">
                <a:solidFill>
                  <a:srgbClr val="FF0000"/>
                </a:solidFill>
                <a:latin typeface="Calibri" panose="020F0502020204030204" pitchFamily="34" charset="0"/>
                <a:ea typeface="ＭＳ Ｐゴシック" panose="020B0600070205080204" pitchFamily="34" charset="-128"/>
              </a:rPr>
              <a:t>likely to recur </a:t>
            </a:r>
            <a:r>
              <a:rPr lang="en-US" sz="2100" dirty="0">
                <a:solidFill>
                  <a:prstClr val="black"/>
                </a:solidFill>
                <a:latin typeface="Calibri" panose="020F0502020204030204" pitchFamily="34" charset="0"/>
                <a:ea typeface="ＭＳ Ｐゴシック" panose="020B0600070205080204" pitchFamily="34" charset="-128"/>
              </a:rPr>
              <a:t>despite radiation therapy?</a:t>
            </a:r>
            <a:endParaRPr lang="en-US" sz="2100" dirty="0">
              <a:solidFill>
                <a:prstClr val="black"/>
              </a:solidFill>
              <a:latin typeface="Calibri" panose="020F0502020204030204" pitchFamily="34" charset="0"/>
              <a:ea typeface="ＭＳ Ｐゴシック" panose="020B0600070205080204" pitchFamily="34" charset="-128"/>
              <a:cs typeface="+mn-cs"/>
            </a:endParaRPr>
          </a:p>
        </p:txBody>
      </p:sp>
      <p:sp>
        <p:nvSpPr>
          <p:cNvPr id="16" name="Content Placeholder 15">
            <a:extLst>
              <a:ext uri="{FF2B5EF4-FFF2-40B4-BE49-F238E27FC236}">
                <a16:creationId xmlns:a16="http://schemas.microsoft.com/office/drawing/2014/main" id="{E0F0E809-EE07-14B8-183C-2E9EE8E7155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21342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altLang="en-US" sz="1600" i="1" dirty="0"/>
              <a:t>Naji S. Mallat, MD</a:t>
            </a:r>
          </a:p>
          <a:p>
            <a:r>
              <a:rPr lang="en-US" altLang="en-US" sz="1600" i="1" dirty="0"/>
              <a:t>Assistant professor of Medicine</a:t>
            </a:r>
          </a:p>
          <a:p>
            <a:r>
              <a:rPr lang="en-US" altLang="en-US" sz="1600" i="1" dirty="0"/>
              <a:t>University Hospitals Seidman Cancer Center </a:t>
            </a:r>
          </a:p>
          <a:p>
            <a:r>
              <a:rPr lang="en-US" altLang="en-US" sz="1600" i="1" dirty="0"/>
              <a:t>Case Comprehensive Cancer Center</a:t>
            </a:r>
          </a:p>
          <a:p>
            <a:r>
              <a:rPr lang="en-US" altLang="en-US" sz="1600" i="1" dirty="0"/>
              <a:t>Case Western Reserve University </a:t>
            </a:r>
          </a:p>
        </p:txBody>
      </p:sp>
      <p:sp>
        <p:nvSpPr>
          <p:cNvPr id="4" name="Title 3"/>
          <p:cNvSpPr>
            <a:spLocks noGrp="1"/>
          </p:cNvSpPr>
          <p:nvPr>
            <p:ph type="title"/>
          </p:nvPr>
        </p:nvSpPr>
        <p:spPr>
          <a:xfrm>
            <a:off x="0" y="756943"/>
            <a:ext cx="9144000" cy="786936"/>
          </a:xfrm>
        </p:spPr>
        <p:txBody>
          <a:bodyPr/>
          <a:lstStyle/>
          <a:p>
            <a:r>
              <a:rPr lang="en-US" sz="2800" b="1" dirty="0">
                <a:solidFill>
                  <a:srgbClr val="002E51"/>
                </a:solidFill>
              </a:rPr>
              <a:t>Updates in HER2+ and HER2 low Breast Cancer</a:t>
            </a:r>
          </a:p>
        </p:txBody>
      </p:sp>
    </p:spTree>
    <p:extLst>
      <p:ext uri="{BB962C8B-B14F-4D97-AF65-F5344CB8AC3E}">
        <p14:creationId xmlns:p14="http://schemas.microsoft.com/office/powerpoint/2010/main" val="164316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651934"/>
            <a:ext cx="7856621" cy="370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18464CF-69F3-7146-BD2A-5DA806EB40FE}"/>
              </a:ext>
            </a:extLst>
          </p:cNvPr>
          <p:cNvSpPr/>
          <p:nvPr/>
        </p:nvSpPr>
        <p:spPr bwMode="auto">
          <a:xfrm>
            <a:off x="7410893" y="691116"/>
            <a:ext cx="372140" cy="3083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02474185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8464" y="733434"/>
            <a:ext cx="8810698" cy="3119438"/>
          </a:xfrm>
        </p:spPr>
        <p:txBody>
          <a:bodyPr/>
          <a:lstStyle/>
          <a:p>
            <a:r>
              <a:rPr lang="en-US" sz="1800" dirty="0">
                <a:latin typeface="Calibri" panose="020F0502020204030204" pitchFamily="34" charset="0"/>
              </a:rPr>
              <a:t>Danish Breast Cancer Group (DBCG-RT)- radiation necessity signature based on benefit of </a:t>
            </a:r>
            <a:r>
              <a:rPr lang="en-US" sz="1800" b="1" dirty="0">
                <a:latin typeface="Calibri" panose="020F0502020204030204" pitchFamily="34" charset="0"/>
              </a:rPr>
              <a:t>post-mastectomy</a:t>
            </a:r>
            <a:r>
              <a:rPr lang="en-US" sz="1800" dirty="0">
                <a:latin typeface="Calibri" panose="020F0502020204030204" pitchFamily="34" charset="0"/>
              </a:rPr>
              <a:t> radiation on Danish 82b/c trials</a:t>
            </a:r>
            <a:r>
              <a:rPr lang="en-US" sz="1800" baseline="30000" dirty="0">
                <a:latin typeface="Calibri" panose="020F0502020204030204" pitchFamily="34" charset="0"/>
              </a:rPr>
              <a:t>1</a:t>
            </a:r>
            <a:r>
              <a:rPr lang="en-US" sz="1800" dirty="0">
                <a:latin typeface="Calibri" panose="020F0502020204030204" pitchFamily="34" charset="0"/>
              </a:rPr>
              <a:t> – </a:t>
            </a:r>
            <a:r>
              <a:rPr lang="en-US" sz="1800" dirty="0">
                <a:solidFill>
                  <a:srgbClr val="FF0000"/>
                </a:solidFill>
                <a:latin typeface="Calibri" panose="020F0502020204030204" pitchFamily="34" charset="0"/>
              </a:rPr>
              <a:t>IDENTIFIES RADIATION BENEFIT GROUP </a:t>
            </a:r>
          </a:p>
          <a:p>
            <a:endParaRPr lang="en-US" sz="1800" dirty="0">
              <a:solidFill>
                <a:srgbClr val="FF0000"/>
              </a:solidFill>
              <a:latin typeface="Calibri" panose="020F0502020204030204" pitchFamily="34" charset="0"/>
            </a:endParaRPr>
          </a:p>
          <a:p>
            <a:r>
              <a:rPr lang="en-US" sz="1800" dirty="0">
                <a:latin typeface="Calibri" panose="020F0502020204030204" pitchFamily="34" charset="0"/>
              </a:rPr>
              <a:t>Radiation Sensitivity Index (RSI)- pan cancer radiation signature to predict benefit of radiation based on radiation sensitivity of NCI-60 cell lines</a:t>
            </a:r>
            <a:r>
              <a:rPr lang="en-US" sz="1800" baseline="30000" dirty="0">
                <a:latin typeface="Calibri" panose="020F0502020204030204" pitchFamily="34" charset="0"/>
              </a:rPr>
              <a:t>2 </a:t>
            </a:r>
            <a:r>
              <a:rPr lang="en-US" sz="1800" dirty="0">
                <a:latin typeface="Calibri" panose="020F0502020204030204" pitchFamily="34" charset="0"/>
              </a:rPr>
              <a:t>– </a:t>
            </a:r>
            <a:r>
              <a:rPr lang="en-US" sz="1800" dirty="0">
                <a:solidFill>
                  <a:srgbClr val="FF0000"/>
                </a:solidFill>
                <a:latin typeface="Calibri" panose="020F0502020204030204" pitchFamily="34" charset="0"/>
              </a:rPr>
              <a:t>IDENTIFIES RADIATION RESISTANT GROUP</a:t>
            </a:r>
          </a:p>
          <a:p>
            <a:endParaRPr lang="en-US" sz="1800" baseline="30000" dirty="0">
              <a:solidFill>
                <a:srgbClr val="FF0000"/>
              </a:solidFill>
              <a:latin typeface="Calibri" panose="020F0502020204030204" pitchFamily="34" charset="0"/>
            </a:endParaRPr>
          </a:p>
          <a:p>
            <a:r>
              <a:rPr lang="en-US" sz="1800" dirty="0">
                <a:latin typeface="Calibri" panose="020F0502020204030204" pitchFamily="34" charset="0"/>
              </a:rPr>
              <a:t>Radiation Sensitivity Signature (RSS or </a:t>
            </a:r>
            <a:r>
              <a:rPr lang="en-US" sz="1800" dirty="0" err="1">
                <a:latin typeface="Calibri" panose="020F0502020204030204" pitchFamily="34" charset="0"/>
              </a:rPr>
              <a:t>Radiotype</a:t>
            </a:r>
            <a:r>
              <a:rPr lang="en-US" sz="1800" dirty="0">
                <a:latin typeface="Calibri" panose="020F0502020204030204" pitchFamily="34" charset="0"/>
              </a:rPr>
              <a:t> </a:t>
            </a:r>
            <a:r>
              <a:rPr lang="en-US" sz="1800" dirty="0" err="1">
                <a:latin typeface="Calibri" panose="020F0502020204030204" pitchFamily="34" charset="0"/>
              </a:rPr>
              <a:t>Dx</a:t>
            </a:r>
            <a:r>
              <a:rPr lang="en-US" sz="1800" baseline="30000" dirty="0">
                <a:latin typeface="Calibri" panose="020F0502020204030204" pitchFamily="34" charset="0"/>
              </a:rPr>
              <a:t>®</a:t>
            </a:r>
            <a:r>
              <a:rPr lang="en-US" sz="1800" dirty="0">
                <a:latin typeface="Calibri" panose="020F0502020204030204" pitchFamily="34" charset="0"/>
              </a:rPr>
              <a:t>)- breast cancer cell line-specific signature to predict utility and efficacy of radiation in women treated with </a:t>
            </a:r>
            <a:r>
              <a:rPr lang="en-US" sz="1800" b="1" dirty="0">
                <a:latin typeface="Calibri" panose="020F0502020204030204" pitchFamily="34" charset="0"/>
              </a:rPr>
              <a:t>RT after lumpectomy</a:t>
            </a:r>
            <a:r>
              <a:rPr lang="en-US" sz="1800" baseline="30000" dirty="0">
                <a:latin typeface="Calibri" panose="020F0502020204030204" pitchFamily="34" charset="0"/>
              </a:rPr>
              <a:t>3 - </a:t>
            </a:r>
            <a:r>
              <a:rPr lang="en-US" sz="1800" dirty="0">
                <a:solidFill>
                  <a:srgbClr val="FF0000"/>
                </a:solidFill>
                <a:latin typeface="Calibri" panose="020F0502020204030204" pitchFamily="34" charset="0"/>
              </a:rPr>
              <a:t>IDENTIFIES RADIATION BENEFIT AND RESISTANT GROUP</a:t>
            </a:r>
            <a:endParaRPr lang="en-US" sz="1800" baseline="30000" dirty="0">
              <a:latin typeface="Calibri" panose="020F0502020204030204" pitchFamily="34" charset="0"/>
            </a:endParaRPr>
          </a:p>
          <a:p>
            <a:endParaRPr lang="en-US" sz="1800" dirty="0">
              <a:latin typeface="Calibri" panose="020F0502020204030204" pitchFamily="34" charset="0"/>
            </a:endParaRPr>
          </a:p>
        </p:txBody>
      </p:sp>
      <p:sp>
        <p:nvSpPr>
          <p:cNvPr id="3" name="Text Placeholder 2"/>
          <p:cNvSpPr>
            <a:spLocks noGrp="1"/>
          </p:cNvSpPr>
          <p:nvPr>
            <p:ph type="body" sz="quarter" idx="11"/>
          </p:nvPr>
        </p:nvSpPr>
        <p:spPr>
          <a:xfrm>
            <a:off x="109938" y="73818"/>
            <a:ext cx="8889224" cy="491729"/>
          </a:xfrm>
        </p:spPr>
        <p:txBody>
          <a:bodyPr/>
          <a:lstStyle/>
          <a:p>
            <a:pPr algn="ctr"/>
            <a:r>
              <a:rPr lang="en-US" sz="2700" b="1" dirty="0"/>
              <a:t>Radiation specific signatures for treatment decisions</a:t>
            </a:r>
          </a:p>
        </p:txBody>
      </p:sp>
      <p:sp>
        <p:nvSpPr>
          <p:cNvPr id="5" name="Rectangle 4"/>
          <p:cNvSpPr/>
          <p:nvPr/>
        </p:nvSpPr>
        <p:spPr>
          <a:xfrm>
            <a:off x="5491538" y="3852872"/>
            <a:ext cx="3606936" cy="507831"/>
          </a:xfrm>
          <a:prstGeom prst="rect">
            <a:avLst/>
          </a:prstGeom>
        </p:spPr>
        <p:txBody>
          <a:bodyPr wrap="square">
            <a:spAutoFit/>
          </a:bodyPr>
          <a:lstStyle/>
          <a:p>
            <a:r>
              <a:rPr lang="de-DE" sz="900" dirty="0">
                <a:latin typeface="+mn-lt"/>
              </a:rPr>
              <a:t>1. Tramm T, et al., Clin Cancer Res. 2014 Oct 15;20(20):5272-80</a:t>
            </a:r>
          </a:p>
          <a:p>
            <a:r>
              <a:rPr lang="en-US" sz="900" dirty="0">
                <a:latin typeface="+mn-lt"/>
              </a:rPr>
              <a:t>2. Torres-Roca JF et al., Cancer Res 2005: 65(16):7169-76</a:t>
            </a:r>
          </a:p>
          <a:p>
            <a:r>
              <a:rPr lang="en-US" sz="900" dirty="0">
                <a:latin typeface="+mn-lt"/>
              </a:rPr>
              <a:t>3. Speers C, et al., </a:t>
            </a:r>
            <a:r>
              <a:rPr lang="en-US" sz="900" dirty="0" err="1">
                <a:latin typeface="+mn-lt"/>
              </a:rPr>
              <a:t>Clin</a:t>
            </a:r>
            <a:r>
              <a:rPr lang="en-US" sz="900" dirty="0">
                <a:latin typeface="+mn-lt"/>
              </a:rPr>
              <a:t> Cancer Res 2015 Aug 15;21(16):3667-77</a:t>
            </a:r>
          </a:p>
        </p:txBody>
      </p:sp>
    </p:spTree>
    <p:extLst>
      <p:ext uri="{BB962C8B-B14F-4D97-AF65-F5344CB8AC3E}">
        <p14:creationId xmlns:p14="http://schemas.microsoft.com/office/powerpoint/2010/main" val="14864864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1237589" y="198947"/>
            <a:ext cx="6721974" cy="568162"/>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t>Radiation Sensitivity Index (RSI)</a:t>
            </a:r>
          </a:p>
        </p:txBody>
      </p:sp>
      <p:sp>
        <p:nvSpPr>
          <p:cNvPr id="4" name="Rectangle 3"/>
          <p:cNvSpPr/>
          <p:nvPr/>
        </p:nvSpPr>
        <p:spPr>
          <a:xfrm>
            <a:off x="218209" y="3655998"/>
            <a:ext cx="7604194" cy="646331"/>
          </a:xfrm>
          <a:prstGeom prst="rect">
            <a:avLst/>
          </a:prstGeom>
        </p:spPr>
        <p:txBody>
          <a:bodyPr wrap="square">
            <a:spAutoFit/>
          </a:bodyPr>
          <a:lstStyle/>
          <a:p>
            <a:r>
              <a:rPr lang="en-US" sz="1800" dirty="0"/>
              <a:t>Initially evaluated in rectal, esophageal, and H&amp;N SCC; extended into breast cancer evaluation in Swedish and Dutch cohorts</a:t>
            </a:r>
          </a:p>
        </p:txBody>
      </p:sp>
      <p:sp>
        <p:nvSpPr>
          <p:cNvPr id="5" name="Rectangle 4"/>
          <p:cNvSpPr/>
          <p:nvPr/>
        </p:nvSpPr>
        <p:spPr>
          <a:xfrm>
            <a:off x="4872697" y="4380136"/>
            <a:ext cx="4198526" cy="230832"/>
          </a:xfrm>
          <a:prstGeom prst="rect">
            <a:avLst/>
          </a:prstGeom>
        </p:spPr>
        <p:txBody>
          <a:bodyPr wrap="square">
            <a:spAutoFit/>
          </a:bodyPr>
          <a:lstStyle/>
          <a:p>
            <a:pPr algn="r"/>
            <a:r>
              <a:rPr lang="en-US" sz="900" dirty="0">
                <a:solidFill>
                  <a:srgbClr val="000000"/>
                </a:solidFill>
                <a:latin typeface="inherit"/>
              </a:rPr>
              <a:t>SA. </a:t>
            </a:r>
            <a:r>
              <a:rPr lang="en-US" sz="900" dirty="0" err="1">
                <a:solidFill>
                  <a:srgbClr val="000000"/>
                </a:solidFill>
                <a:latin typeface="inherit"/>
              </a:rPr>
              <a:t>Eschrich</a:t>
            </a:r>
            <a:r>
              <a:rPr lang="en-US" sz="900" dirty="0">
                <a:solidFill>
                  <a:srgbClr val="000000"/>
                </a:solidFill>
                <a:latin typeface="inherit"/>
              </a:rPr>
              <a:t> et al, </a:t>
            </a:r>
            <a:r>
              <a:rPr lang="en-US" sz="900" dirty="0" err="1">
                <a:solidFill>
                  <a:srgbClr val="000000"/>
                </a:solidFill>
                <a:latin typeface="inherit"/>
              </a:rPr>
              <a:t>Clin</a:t>
            </a:r>
            <a:r>
              <a:rPr lang="en-US" sz="900" dirty="0">
                <a:solidFill>
                  <a:srgbClr val="000000"/>
                </a:solidFill>
                <a:latin typeface="inherit"/>
              </a:rPr>
              <a:t> Can Res 2012 DOI:</a:t>
            </a:r>
            <a:r>
              <a:rPr lang="en-US" sz="900" dirty="0">
                <a:solidFill>
                  <a:srgbClr val="000000"/>
                </a:solidFill>
                <a:latin typeface="Arial" panose="020B0604020202020204" pitchFamily="34" charset="0"/>
              </a:rPr>
              <a:t> 10.1158/1078-0432.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832" y="966104"/>
            <a:ext cx="2926255" cy="2490899"/>
          </a:xfrm>
          <a:prstGeom prst="rect">
            <a:avLst/>
          </a:prstGeom>
        </p:spPr>
      </p:pic>
      <p:sp>
        <p:nvSpPr>
          <p:cNvPr id="7" name="Rectangle 6"/>
          <p:cNvSpPr/>
          <p:nvPr/>
        </p:nvSpPr>
        <p:spPr>
          <a:xfrm>
            <a:off x="218209" y="894762"/>
            <a:ext cx="4925452" cy="2308324"/>
          </a:xfrm>
          <a:prstGeom prst="rect">
            <a:avLst/>
          </a:prstGeom>
        </p:spPr>
        <p:txBody>
          <a:bodyPr wrap="square">
            <a:spAutoFit/>
          </a:bodyPr>
          <a:lstStyle/>
          <a:p>
            <a:r>
              <a:rPr lang="en-US" sz="1800" dirty="0" err="1"/>
              <a:t>Radiosensitivity</a:t>
            </a:r>
            <a:r>
              <a:rPr lang="en-US" sz="1800" dirty="0"/>
              <a:t> molecular signature (RSI) which was developed as a biomarker of cellular </a:t>
            </a:r>
            <a:r>
              <a:rPr lang="en-US" sz="1800" dirty="0" err="1"/>
              <a:t>radiosensitivity</a:t>
            </a:r>
            <a:r>
              <a:rPr lang="en-US" sz="1800" dirty="0"/>
              <a:t> (NCI-60 cell lines, mostly non-breast)</a:t>
            </a:r>
          </a:p>
          <a:p>
            <a:endParaRPr lang="en-US" sz="1800" dirty="0"/>
          </a:p>
          <a:p>
            <a:r>
              <a:rPr lang="en-US" sz="1800" dirty="0"/>
              <a:t>Signature is based on gene expression for 10 specific genes (AR, </a:t>
            </a:r>
            <a:r>
              <a:rPr lang="en-US" sz="1800" dirty="0" err="1"/>
              <a:t>cJun</a:t>
            </a:r>
            <a:r>
              <a:rPr lang="en-US" sz="1800" dirty="0"/>
              <a:t>, STAT1, PKC, </a:t>
            </a:r>
            <a:r>
              <a:rPr lang="en-US" sz="1800" dirty="0" err="1"/>
              <a:t>RelA</a:t>
            </a:r>
            <a:r>
              <a:rPr lang="en-US" sz="1800" dirty="0"/>
              <a:t>, </a:t>
            </a:r>
            <a:r>
              <a:rPr lang="en-US" sz="1800" dirty="0" err="1"/>
              <a:t>cABL</a:t>
            </a:r>
            <a:r>
              <a:rPr lang="en-US" sz="1800" dirty="0"/>
              <a:t>, SUMO1, CDK1, HDAC1, IRF1)</a:t>
            </a:r>
          </a:p>
        </p:txBody>
      </p:sp>
    </p:spTree>
    <p:extLst>
      <p:ext uri="{BB962C8B-B14F-4D97-AF65-F5344CB8AC3E}">
        <p14:creationId xmlns:p14="http://schemas.microsoft.com/office/powerpoint/2010/main" val="259439968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34" t="4390" r="2371" b="5994"/>
          <a:stretch/>
        </p:blipFill>
        <p:spPr>
          <a:xfrm>
            <a:off x="1356266" y="901541"/>
            <a:ext cx="6454141" cy="2695235"/>
          </a:xfrm>
          <a:prstGeom prst="rect">
            <a:avLst/>
          </a:prstGeom>
        </p:spPr>
      </p:pic>
      <p:sp>
        <p:nvSpPr>
          <p:cNvPr id="3" name="TextBox 2"/>
          <p:cNvSpPr txBox="1"/>
          <p:nvPr/>
        </p:nvSpPr>
        <p:spPr>
          <a:xfrm>
            <a:off x="604752" y="3538062"/>
            <a:ext cx="8267006" cy="553998"/>
          </a:xfrm>
          <a:prstGeom prst="rect">
            <a:avLst/>
          </a:prstGeom>
          <a:noFill/>
        </p:spPr>
        <p:txBody>
          <a:bodyPr wrap="square" rtlCol="0">
            <a:spAutoFit/>
          </a:bodyPr>
          <a:lstStyle/>
          <a:p>
            <a:r>
              <a:rPr lang="en-US" sz="1500" dirty="0" err="1"/>
              <a:t>Karolinska</a:t>
            </a:r>
            <a:r>
              <a:rPr lang="en-US" sz="1500" dirty="0"/>
              <a:t> dataset: Post BCS; mostly predicted radiation resistant (RR)</a:t>
            </a:r>
          </a:p>
          <a:p>
            <a:r>
              <a:rPr lang="en-US" sz="1500" dirty="0"/>
              <a:t>Signature identifies radiation benefit, not prognostic or predictive in non-irradiated patients</a:t>
            </a:r>
          </a:p>
        </p:txBody>
      </p:sp>
      <p:sp>
        <p:nvSpPr>
          <p:cNvPr id="4" name="Text Placeholder 2"/>
          <p:cNvSpPr txBox="1">
            <a:spLocks/>
          </p:cNvSpPr>
          <p:nvPr/>
        </p:nvSpPr>
        <p:spPr>
          <a:xfrm>
            <a:off x="1222349" y="219275"/>
            <a:ext cx="6721974" cy="568162"/>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t>Radiation Sensitivity Index (RSI)</a:t>
            </a:r>
          </a:p>
        </p:txBody>
      </p:sp>
      <p:sp>
        <p:nvSpPr>
          <p:cNvPr id="5" name="Rectangle 4"/>
          <p:cNvSpPr/>
          <p:nvPr/>
        </p:nvSpPr>
        <p:spPr>
          <a:xfrm>
            <a:off x="4825218" y="4117753"/>
            <a:ext cx="4198526" cy="230832"/>
          </a:xfrm>
          <a:prstGeom prst="rect">
            <a:avLst/>
          </a:prstGeom>
        </p:spPr>
        <p:txBody>
          <a:bodyPr wrap="square">
            <a:spAutoFit/>
          </a:bodyPr>
          <a:lstStyle/>
          <a:p>
            <a:pPr algn="r"/>
            <a:r>
              <a:rPr lang="en-US" sz="900" dirty="0">
                <a:solidFill>
                  <a:srgbClr val="000000"/>
                </a:solidFill>
                <a:latin typeface="inherit"/>
              </a:rPr>
              <a:t>SA. </a:t>
            </a:r>
            <a:r>
              <a:rPr lang="en-US" sz="900" dirty="0" err="1">
                <a:solidFill>
                  <a:srgbClr val="000000"/>
                </a:solidFill>
                <a:latin typeface="inherit"/>
              </a:rPr>
              <a:t>Eschrich</a:t>
            </a:r>
            <a:r>
              <a:rPr lang="en-US" sz="900" dirty="0">
                <a:solidFill>
                  <a:srgbClr val="000000"/>
                </a:solidFill>
                <a:latin typeface="inherit"/>
              </a:rPr>
              <a:t> et al, </a:t>
            </a:r>
            <a:r>
              <a:rPr lang="en-US" sz="900" dirty="0" err="1">
                <a:solidFill>
                  <a:srgbClr val="000000"/>
                </a:solidFill>
                <a:latin typeface="inherit"/>
              </a:rPr>
              <a:t>Clin</a:t>
            </a:r>
            <a:r>
              <a:rPr lang="en-US" sz="900" dirty="0">
                <a:solidFill>
                  <a:srgbClr val="000000"/>
                </a:solidFill>
                <a:latin typeface="inherit"/>
              </a:rPr>
              <a:t> Can Res 2012 DOI:</a:t>
            </a:r>
            <a:r>
              <a:rPr lang="en-US" sz="900" dirty="0">
                <a:solidFill>
                  <a:srgbClr val="000000"/>
                </a:solidFill>
                <a:latin typeface="Arial" panose="020B0604020202020204" pitchFamily="34" charset="0"/>
              </a:rPr>
              <a:t> 10.1158/1078-0432.</a:t>
            </a:r>
          </a:p>
        </p:txBody>
      </p:sp>
      <p:sp>
        <p:nvSpPr>
          <p:cNvPr id="6" name="TextBox 5">
            <a:extLst>
              <a:ext uri="{FF2B5EF4-FFF2-40B4-BE49-F238E27FC236}">
                <a16:creationId xmlns:a16="http://schemas.microsoft.com/office/drawing/2014/main" id="{5C9B4EBD-2F67-CF9E-917B-2BADD931DEBF}"/>
              </a:ext>
            </a:extLst>
          </p:cNvPr>
          <p:cNvSpPr txBox="1"/>
          <p:nvPr/>
        </p:nvSpPr>
        <p:spPr>
          <a:xfrm>
            <a:off x="144294" y="1917815"/>
            <a:ext cx="1189299" cy="461665"/>
          </a:xfrm>
          <a:prstGeom prst="rect">
            <a:avLst/>
          </a:prstGeom>
          <a:solidFill>
            <a:srgbClr val="92D050">
              <a:alpha val="65098"/>
            </a:srgbClr>
          </a:solidFill>
        </p:spPr>
        <p:txBody>
          <a:bodyPr wrap="square" rtlCol="0">
            <a:spAutoFit/>
          </a:bodyPr>
          <a:lstStyle/>
          <a:p>
            <a:pPr algn="ctr"/>
            <a:r>
              <a:rPr lang="en-US" sz="1200" b="1" dirty="0"/>
              <a:t>Predicted RT resistance</a:t>
            </a:r>
          </a:p>
        </p:txBody>
      </p:sp>
      <p:sp>
        <p:nvSpPr>
          <p:cNvPr id="7" name="TextBox 6">
            <a:extLst>
              <a:ext uri="{FF2B5EF4-FFF2-40B4-BE49-F238E27FC236}">
                <a16:creationId xmlns:a16="http://schemas.microsoft.com/office/drawing/2014/main" id="{CEAE66B8-5A1F-7D51-A8DF-8AAFED4B8E9C}"/>
              </a:ext>
            </a:extLst>
          </p:cNvPr>
          <p:cNvSpPr txBox="1"/>
          <p:nvPr/>
        </p:nvSpPr>
        <p:spPr>
          <a:xfrm>
            <a:off x="7132816" y="964299"/>
            <a:ext cx="1623013" cy="646331"/>
          </a:xfrm>
          <a:prstGeom prst="rect">
            <a:avLst/>
          </a:prstGeom>
          <a:solidFill>
            <a:srgbClr val="FF0000">
              <a:alpha val="65098"/>
            </a:srgbClr>
          </a:solidFill>
        </p:spPr>
        <p:txBody>
          <a:bodyPr wrap="square" rtlCol="0">
            <a:spAutoFit/>
          </a:bodyPr>
          <a:lstStyle/>
          <a:p>
            <a:pPr algn="ctr"/>
            <a:r>
              <a:rPr lang="en-US" sz="1200" b="1" dirty="0"/>
              <a:t>Not prognostic in non-RT treated patients</a:t>
            </a:r>
          </a:p>
        </p:txBody>
      </p:sp>
    </p:spTree>
    <p:extLst>
      <p:ext uri="{BB962C8B-B14F-4D97-AF65-F5344CB8AC3E}">
        <p14:creationId xmlns:p14="http://schemas.microsoft.com/office/powerpoint/2010/main" val="15067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lincancerres.aacrjournals.org/content/clincanres/18/18/5134/F2.large.jpg?width=800&amp;height=600&amp;carousel=1"/>
          <p:cNvPicPr>
            <a:picLocks noChangeAspect="1" noChangeArrowheads="1"/>
          </p:cNvPicPr>
          <p:nvPr/>
        </p:nvPicPr>
        <p:blipFill rotWithShape="1">
          <a:blip r:embed="rId2">
            <a:extLst>
              <a:ext uri="{28A0092B-C50C-407E-A947-70E740481C1C}">
                <a14:useLocalDpi xmlns:a14="http://schemas.microsoft.com/office/drawing/2010/main" val="0"/>
              </a:ext>
            </a:extLst>
          </a:blip>
          <a:srcRect l="2136" t="5707" r="2820" b="6624"/>
          <a:stretch/>
        </p:blipFill>
        <p:spPr bwMode="auto">
          <a:xfrm>
            <a:off x="1377315" y="796766"/>
            <a:ext cx="6355080" cy="26574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22888" y="3519269"/>
            <a:ext cx="8560031" cy="553998"/>
          </a:xfrm>
          <a:prstGeom prst="rect">
            <a:avLst/>
          </a:prstGeom>
          <a:noFill/>
        </p:spPr>
        <p:txBody>
          <a:bodyPr wrap="square" rtlCol="0">
            <a:spAutoFit/>
          </a:bodyPr>
          <a:lstStyle/>
          <a:p>
            <a:r>
              <a:rPr lang="en-US" sz="1500" dirty="0"/>
              <a:t>Erasmus dataset: </a:t>
            </a:r>
            <a:r>
              <a:rPr lang="en-US" sz="1500" dirty="0" err="1"/>
              <a:t>Postmastectomy</a:t>
            </a:r>
            <a:r>
              <a:rPr lang="en-US" sz="1500" dirty="0"/>
              <a:t>; mostly predicted radiation resistant (RR)</a:t>
            </a:r>
          </a:p>
          <a:p>
            <a:r>
              <a:rPr lang="en-US" sz="1500" dirty="0"/>
              <a:t>Signature identifies radiation benefit, not prognostic or predictive in non-irradiated patients</a:t>
            </a:r>
          </a:p>
        </p:txBody>
      </p:sp>
      <p:sp>
        <p:nvSpPr>
          <p:cNvPr id="4" name="Text Placeholder 2"/>
          <p:cNvSpPr txBox="1">
            <a:spLocks/>
          </p:cNvSpPr>
          <p:nvPr/>
        </p:nvSpPr>
        <p:spPr>
          <a:xfrm>
            <a:off x="1222349" y="163577"/>
            <a:ext cx="6721974" cy="568162"/>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t>Radiation Sensitivity Index (RSI)</a:t>
            </a:r>
          </a:p>
        </p:txBody>
      </p:sp>
      <p:sp>
        <p:nvSpPr>
          <p:cNvPr id="5" name="Rectangle 4"/>
          <p:cNvSpPr/>
          <p:nvPr/>
        </p:nvSpPr>
        <p:spPr>
          <a:xfrm>
            <a:off x="4772464" y="4120664"/>
            <a:ext cx="4198526" cy="230832"/>
          </a:xfrm>
          <a:prstGeom prst="rect">
            <a:avLst/>
          </a:prstGeom>
        </p:spPr>
        <p:txBody>
          <a:bodyPr wrap="square">
            <a:spAutoFit/>
          </a:bodyPr>
          <a:lstStyle/>
          <a:p>
            <a:pPr algn="r"/>
            <a:r>
              <a:rPr lang="en-US" sz="900" dirty="0">
                <a:solidFill>
                  <a:srgbClr val="000000"/>
                </a:solidFill>
                <a:latin typeface="inherit"/>
              </a:rPr>
              <a:t>SA. </a:t>
            </a:r>
            <a:r>
              <a:rPr lang="en-US" sz="900" dirty="0" err="1">
                <a:solidFill>
                  <a:srgbClr val="000000"/>
                </a:solidFill>
                <a:latin typeface="inherit"/>
              </a:rPr>
              <a:t>Eschrich</a:t>
            </a:r>
            <a:r>
              <a:rPr lang="en-US" sz="900" dirty="0">
                <a:solidFill>
                  <a:srgbClr val="000000"/>
                </a:solidFill>
                <a:latin typeface="inherit"/>
              </a:rPr>
              <a:t> et al, </a:t>
            </a:r>
            <a:r>
              <a:rPr lang="en-US" sz="900" dirty="0" err="1">
                <a:solidFill>
                  <a:srgbClr val="000000"/>
                </a:solidFill>
                <a:latin typeface="inherit"/>
              </a:rPr>
              <a:t>Clin</a:t>
            </a:r>
            <a:r>
              <a:rPr lang="en-US" sz="900" dirty="0">
                <a:solidFill>
                  <a:srgbClr val="000000"/>
                </a:solidFill>
                <a:latin typeface="inherit"/>
              </a:rPr>
              <a:t> Can Res 2012 DOI:</a:t>
            </a:r>
            <a:r>
              <a:rPr lang="en-US" sz="900" dirty="0">
                <a:solidFill>
                  <a:srgbClr val="000000"/>
                </a:solidFill>
                <a:latin typeface="Arial" panose="020B0604020202020204" pitchFamily="34" charset="0"/>
              </a:rPr>
              <a:t> 10.1158/1078-0432.</a:t>
            </a:r>
          </a:p>
        </p:txBody>
      </p:sp>
      <p:sp>
        <p:nvSpPr>
          <p:cNvPr id="2" name="TextBox 1">
            <a:extLst>
              <a:ext uri="{FF2B5EF4-FFF2-40B4-BE49-F238E27FC236}">
                <a16:creationId xmlns:a16="http://schemas.microsoft.com/office/drawing/2014/main" id="{DC6D1CC4-9401-54DF-0087-FE59C406F733}"/>
              </a:ext>
            </a:extLst>
          </p:cNvPr>
          <p:cNvSpPr txBox="1"/>
          <p:nvPr/>
        </p:nvSpPr>
        <p:spPr>
          <a:xfrm>
            <a:off x="144294" y="1917815"/>
            <a:ext cx="1189299" cy="461665"/>
          </a:xfrm>
          <a:prstGeom prst="rect">
            <a:avLst/>
          </a:prstGeom>
          <a:solidFill>
            <a:srgbClr val="92D050">
              <a:alpha val="65098"/>
            </a:srgbClr>
          </a:solidFill>
        </p:spPr>
        <p:txBody>
          <a:bodyPr wrap="square" rtlCol="0">
            <a:spAutoFit/>
          </a:bodyPr>
          <a:lstStyle/>
          <a:p>
            <a:pPr algn="ctr"/>
            <a:r>
              <a:rPr lang="en-US" sz="1200" b="1" dirty="0"/>
              <a:t>Predicted RT resistance</a:t>
            </a:r>
          </a:p>
        </p:txBody>
      </p:sp>
      <p:sp>
        <p:nvSpPr>
          <p:cNvPr id="6" name="TextBox 5">
            <a:extLst>
              <a:ext uri="{FF2B5EF4-FFF2-40B4-BE49-F238E27FC236}">
                <a16:creationId xmlns:a16="http://schemas.microsoft.com/office/drawing/2014/main" id="{2C4AC1B4-B011-B70C-3722-663DE5064920}"/>
              </a:ext>
            </a:extLst>
          </p:cNvPr>
          <p:cNvSpPr txBox="1"/>
          <p:nvPr/>
        </p:nvSpPr>
        <p:spPr>
          <a:xfrm>
            <a:off x="6752889" y="1825481"/>
            <a:ext cx="1623013" cy="646331"/>
          </a:xfrm>
          <a:prstGeom prst="rect">
            <a:avLst/>
          </a:prstGeom>
          <a:solidFill>
            <a:srgbClr val="FF0000">
              <a:alpha val="65098"/>
            </a:srgbClr>
          </a:solidFill>
        </p:spPr>
        <p:txBody>
          <a:bodyPr wrap="square" rtlCol="0">
            <a:spAutoFit/>
          </a:bodyPr>
          <a:lstStyle/>
          <a:p>
            <a:pPr algn="ctr"/>
            <a:r>
              <a:rPr lang="en-US" sz="1200" b="1" dirty="0"/>
              <a:t>Not prognostic in non-RT treated patients</a:t>
            </a:r>
          </a:p>
        </p:txBody>
      </p:sp>
    </p:spTree>
    <p:extLst>
      <p:ext uri="{BB962C8B-B14F-4D97-AF65-F5344CB8AC3E}">
        <p14:creationId xmlns:p14="http://schemas.microsoft.com/office/powerpoint/2010/main" val="391599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lincancerres.aacrjournals.org/content/clincanres/18/18/5134/F3.large.jpg?width=800&amp;height=600&amp;carousel=1"/>
          <p:cNvPicPr>
            <a:picLocks noChangeAspect="1" noChangeArrowheads="1"/>
          </p:cNvPicPr>
          <p:nvPr/>
        </p:nvPicPr>
        <p:blipFill rotWithShape="1">
          <a:blip r:embed="rId2">
            <a:extLst>
              <a:ext uri="{28A0092B-C50C-407E-A947-70E740481C1C}">
                <a14:useLocalDpi xmlns:a14="http://schemas.microsoft.com/office/drawing/2010/main" val="0"/>
              </a:ext>
            </a:extLst>
          </a:blip>
          <a:srcRect l="1719" t="5004" r="1609" b="4565"/>
          <a:stretch/>
        </p:blipFill>
        <p:spPr bwMode="auto">
          <a:xfrm>
            <a:off x="1219942" y="909161"/>
            <a:ext cx="6781058" cy="28651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Placeholder 2"/>
          <p:cNvSpPr txBox="1">
            <a:spLocks/>
          </p:cNvSpPr>
          <p:nvPr/>
        </p:nvSpPr>
        <p:spPr>
          <a:xfrm>
            <a:off x="1222349" y="158301"/>
            <a:ext cx="6721974" cy="568162"/>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t>Radiation Sensitivity Index (RSI)</a:t>
            </a:r>
          </a:p>
        </p:txBody>
      </p:sp>
      <p:sp>
        <p:nvSpPr>
          <p:cNvPr id="2" name="TextBox 1"/>
          <p:cNvSpPr txBox="1"/>
          <p:nvPr/>
        </p:nvSpPr>
        <p:spPr>
          <a:xfrm>
            <a:off x="922653" y="3774281"/>
            <a:ext cx="7636318" cy="415498"/>
          </a:xfrm>
          <a:prstGeom prst="rect">
            <a:avLst/>
          </a:prstGeom>
          <a:noFill/>
        </p:spPr>
        <p:txBody>
          <a:bodyPr wrap="square" rtlCol="0">
            <a:spAutoFit/>
          </a:bodyPr>
          <a:lstStyle/>
          <a:p>
            <a:r>
              <a:rPr lang="en-US" sz="2100" dirty="0"/>
              <a:t>Predictive value seen in ER+ patients but not ER- in this cohort</a:t>
            </a:r>
          </a:p>
        </p:txBody>
      </p:sp>
      <p:sp>
        <p:nvSpPr>
          <p:cNvPr id="5" name="Rectangle 4"/>
          <p:cNvSpPr/>
          <p:nvPr/>
        </p:nvSpPr>
        <p:spPr>
          <a:xfrm>
            <a:off x="4781909" y="4123686"/>
            <a:ext cx="4198526" cy="230832"/>
          </a:xfrm>
          <a:prstGeom prst="rect">
            <a:avLst/>
          </a:prstGeom>
        </p:spPr>
        <p:txBody>
          <a:bodyPr wrap="square">
            <a:spAutoFit/>
          </a:bodyPr>
          <a:lstStyle/>
          <a:p>
            <a:pPr algn="r"/>
            <a:r>
              <a:rPr lang="en-US" sz="900" dirty="0">
                <a:solidFill>
                  <a:srgbClr val="000000"/>
                </a:solidFill>
                <a:latin typeface="inherit"/>
              </a:rPr>
              <a:t>SA. </a:t>
            </a:r>
            <a:r>
              <a:rPr lang="en-US" sz="900" dirty="0" err="1">
                <a:solidFill>
                  <a:srgbClr val="000000"/>
                </a:solidFill>
                <a:latin typeface="inherit"/>
              </a:rPr>
              <a:t>Eschrich</a:t>
            </a:r>
            <a:r>
              <a:rPr lang="en-US" sz="900" dirty="0">
                <a:solidFill>
                  <a:srgbClr val="000000"/>
                </a:solidFill>
                <a:latin typeface="inherit"/>
              </a:rPr>
              <a:t> et al, </a:t>
            </a:r>
            <a:r>
              <a:rPr lang="en-US" sz="900" dirty="0" err="1">
                <a:solidFill>
                  <a:srgbClr val="000000"/>
                </a:solidFill>
                <a:latin typeface="inherit"/>
              </a:rPr>
              <a:t>Clin</a:t>
            </a:r>
            <a:r>
              <a:rPr lang="en-US" sz="900" dirty="0">
                <a:solidFill>
                  <a:srgbClr val="000000"/>
                </a:solidFill>
                <a:latin typeface="inherit"/>
              </a:rPr>
              <a:t> Can Res 2012 DOI:</a:t>
            </a:r>
            <a:r>
              <a:rPr lang="en-US" sz="900" dirty="0">
                <a:solidFill>
                  <a:srgbClr val="000000"/>
                </a:solidFill>
                <a:latin typeface="Arial" panose="020B0604020202020204" pitchFamily="34" charset="0"/>
              </a:rPr>
              <a:t> 10.1158/1078-0432.</a:t>
            </a:r>
          </a:p>
        </p:txBody>
      </p:sp>
      <p:sp>
        <p:nvSpPr>
          <p:cNvPr id="4" name="TextBox 3">
            <a:extLst>
              <a:ext uri="{FF2B5EF4-FFF2-40B4-BE49-F238E27FC236}">
                <a16:creationId xmlns:a16="http://schemas.microsoft.com/office/drawing/2014/main" id="{DC077D11-B017-E202-F7B0-B1E8BED0E542}"/>
              </a:ext>
            </a:extLst>
          </p:cNvPr>
          <p:cNvSpPr txBox="1"/>
          <p:nvPr/>
        </p:nvSpPr>
        <p:spPr>
          <a:xfrm>
            <a:off x="144294" y="1917815"/>
            <a:ext cx="1189299" cy="276999"/>
          </a:xfrm>
          <a:prstGeom prst="rect">
            <a:avLst/>
          </a:prstGeom>
          <a:solidFill>
            <a:srgbClr val="92D050">
              <a:alpha val="65098"/>
            </a:srgbClr>
          </a:solidFill>
        </p:spPr>
        <p:txBody>
          <a:bodyPr wrap="square" rtlCol="0">
            <a:spAutoFit/>
          </a:bodyPr>
          <a:lstStyle/>
          <a:p>
            <a:pPr algn="ctr"/>
            <a:r>
              <a:rPr lang="en-US" sz="1200" b="1" dirty="0"/>
              <a:t>Only in ER+</a:t>
            </a:r>
          </a:p>
        </p:txBody>
      </p:sp>
      <p:sp>
        <p:nvSpPr>
          <p:cNvPr id="6" name="TextBox 5">
            <a:extLst>
              <a:ext uri="{FF2B5EF4-FFF2-40B4-BE49-F238E27FC236}">
                <a16:creationId xmlns:a16="http://schemas.microsoft.com/office/drawing/2014/main" id="{70343978-2BB7-8683-5889-41C08DD06EBE}"/>
              </a:ext>
            </a:extLst>
          </p:cNvPr>
          <p:cNvSpPr txBox="1"/>
          <p:nvPr/>
        </p:nvSpPr>
        <p:spPr>
          <a:xfrm>
            <a:off x="7018986" y="2064722"/>
            <a:ext cx="1099339" cy="276999"/>
          </a:xfrm>
          <a:prstGeom prst="rect">
            <a:avLst/>
          </a:prstGeom>
          <a:solidFill>
            <a:srgbClr val="FF0000">
              <a:alpha val="65098"/>
            </a:srgbClr>
          </a:solidFill>
        </p:spPr>
        <p:txBody>
          <a:bodyPr wrap="square" rtlCol="0">
            <a:spAutoFit/>
          </a:bodyPr>
          <a:lstStyle/>
          <a:p>
            <a:pPr algn="ctr"/>
            <a:r>
              <a:rPr lang="en-US" sz="1200" b="1" dirty="0"/>
              <a:t>Not ER-</a:t>
            </a:r>
          </a:p>
        </p:txBody>
      </p:sp>
    </p:spTree>
    <p:extLst>
      <p:ext uri="{BB962C8B-B14F-4D97-AF65-F5344CB8AC3E}">
        <p14:creationId xmlns:p14="http://schemas.microsoft.com/office/powerpoint/2010/main" val="174808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05" b="55585"/>
          <a:stretch/>
        </p:blipFill>
        <p:spPr>
          <a:xfrm>
            <a:off x="1222350" y="749141"/>
            <a:ext cx="6691517" cy="1828800"/>
          </a:xfrm>
          <a:prstGeom prst="rect">
            <a:avLst/>
          </a:prstGeom>
        </p:spPr>
      </p:pic>
      <p:sp>
        <p:nvSpPr>
          <p:cNvPr id="3" name="Text Placeholder 2"/>
          <p:cNvSpPr txBox="1">
            <a:spLocks/>
          </p:cNvSpPr>
          <p:nvPr/>
        </p:nvSpPr>
        <p:spPr>
          <a:xfrm>
            <a:off x="118457" y="168852"/>
            <a:ext cx="8778240" cy="568162"/>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t>Radiation Sensitivity Index (RSI) validation</a:t>
            </a:r>
          </a:p>
        </p:txBody>
      </p:sp>
      <p:sp>
        <p:nvSpPr>
          <p:cNvPr id="5" name="Rectangle 4"/>
          <p:cNvSpPr/>
          <p:nvPr/>
        </p:nvSpPr>
        <p:spPr>
          <a:xfrm>
            <a:off x="3831688" y="4168290"/>
            <a:ext cx="5234940" cy="230832"/>
          </a:xfrm>
          <a:prstGeom prst="rect">
            <a:avLst/>
          </a:prstGeom>
        </p:spPr>
        <p:txBody>
          <a:bodyPr wrap="square">
            <a:spAutoFit/>
          </a:bodyPr>
          <a:lstStyle/>
          <a:p>
            <a:pPr algn="r"/>
            <a:r>
              <a:rPr lang="en-US" sz="900" dirty="0"/>
              <a:t>J Torres-Rocha, </a:t>
            </a:r>
            <a:r>
              <a:rPr lang="en-US" sz="900" dirty="0" err="1"/>
              <a:t>Int</a:t>
            </a:r>
            <a:r>
              <a:rPr lang="en-US" sz="900" dirty="0"/>
              <a:t> J </a:t>
            </a:r>
            <a:r>
              <a:rPr lang="en-US" sz="900" dirty="0" err="1"/>
              <a:t>Radiat</a:t>
            </a:r>
            <a:r>
              <a:rPr lang="en-US" sz="900" dirty="0"/>
              <a:t> </a:t>
            </a:r>
            <a:r>
              <a:rPr lang="en-US" sz="900" dirty="0" err="1"/>
              <a:t>Oncol</a:t>
            </a:r>
            <a:r>
              <a:rPr lang="en-US" sz="900" dirty="0"/>
              <a:t> </a:t>
            </a:r>
            <a:r>
              <a:rPr lang="en-US" sz="900" dirty="0" err="1"/>
              <a:t>Biol</a:t>
            </a:r>
            <a:r>
              <a:rPr lang="en-US" sz="900" dirty="0"/>
              <a:t> Phys. 2015 Nov 1; 93(3): 631–638.</a:t>
            </a:r>
          </a:p>
        </p:txBody>
      </p:sp>
      <p:sp>
        <p:nvSpPr>
          <p:cNvPr id="6" name="TextBox 5"/>
          <p:cNvSpPr txBox="1"/>
          <p:nvPr/>
        </p:nvSpPr>
        <p:spPr>
          <a:xfrm>
            <a:off x="243148" y="2605081"/>
            <a:ext cx="877824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Unlike previous study, predictive value seen in ER- patients but not ER+ in this cohort (4 Dutch and 1 French non-randomized cohorts)</a:t>
            </a:r>
          </a:p>
          <a:p>
            <a:endParaRPr lang="en-US" sz="1600" dirty="0"/>
          </a:p>
          <a:p>
            <a:pPr marL="285750" indent="-285750">
              <a:buFont typeface="Arial" panose="020B0604020202020204" pitchFamily="34" charset="0"/>
              <a:buChar char="•"/>
            </a:pPr>
            <a:r>
              <a:rPr lang="en-US" sz="1600" dirty="0"/>
              <a:t>Went on to look at value of determining a genomic adjusted radiation dose (GARD) for breast and other types of cancers</a:t>
            </a:r>
          </a:p>
        </p:txBody>
      </p:sp>
    </p:spTree>
    <p:extLst>
      <p:ext uri="{BB962C8B-B14F-4D97-AF65-F5344CB8AC3E}">
        <p14:creationId xmlns:p14="http://schemas.microsoft.com/office/powerpoint/2010/main" val="389481371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B6EB84-008E-455C-BB07-364F90FB462B}"/>
              </a:ext>
            </a:extLst>
          </p:cNvPr>
          <p:cNvSpPr>
            <a:spLocks noGrp="1"/>
          </p:cNvSpPr>
          <p:nvPr>
            <p:ph type="body" sz="quarter" idx="11"/>
          </p:nvPr>
        </p:nvSpPr>
        <p:spPr>
          <a:xfrm>
            <a:off x="57304" y="115230"/>
            <a:ext cx="8861315" cy="504800"/>
          </a:xfrm>
        </p:spPr>
        <p:txBody>
          <a:bodyPr/>
          <a:lstStyle/>
          <a:p>
            <a:pPr algn="ctr"/>
            <a:r>
              <a:rPr lang="en-US" sz="1800" b="1" dirty="0"/>
              <a:t>Development of Adjuvant </a:t>
            </a:r>
            <a:r>
              <a:rPr lang="en-US" sz="1800" b="1" dirty="0" err="1"/>
              <a:t>RadioTherapy</a:t>
            </a:r>
            <a:r>
              <a:rPr lang="en-US" sz="1800" b="1" dirty="0"/>
              <a:t> Intensification Classifier (ARTIC)</a:t>
            </a:r>
          </a:p>
        </p:txBody>
      </p:sp>
      <p:pic>
        <p:nvPicPr>
          <p:cNvPr id="4" name="Picture 3">
            <a:extLst>
              <a:ext uri="{FF2B5EF4-FFF2-40B4-BE49-F238E27FC236}">
                <a16:creationId xmlns:a16="http://schemas.microsoft.com/office/drawing/2014/main" id="{52ED5ED0-84E6-4D51-A578-0057D566A5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008" t="17659" r="51768" b="36261"/>
          <a:stretch/>
        </p:blipFill>
        <p:spPr>
          <a:xfrm>
            <a:off x="323533" y="1966646"/>
            <a:ext cx="708660" cy="1903095"/>
          </a:xfrm>
          <a:prstGeom prst="rect">
            <a:avLst/>
          </a:prstGeom>
        </p:spPr>
      </p:pic>
      <p:pic>
        <p:nvPicPr>
          <p:cNvPr id="6" name="Picture 5">
            <a:extLst>
              <a:ext uri="{FF2B5EF4-FFF2-40B4-BE49-F238E27FC236}">
                <a16:creationId xmlns:a16="http://schemas.microsoft.com/office/drawing/2014/main" id="{7121C3D0-7D59-471A-AA5E-83D2894DF603}"/>
              </a:ext>
            </a:extLst>
          </p:cNvPr>
          <p:cNvPicPr>
            <a:picLocks noChangeAspect="1"/>
          </p:cNvPicPr>
          <p:nvPr/>
        </p:nvPicPr>
        <p:blipFill>
          <a:blip r:embed="rId3"/>
          <a:stretch>
            <a:fillRect/>
          </a:stretch>
        </p:blipFill>
        <p:spPr>
          <a:xfrm>
            <a:off x="974162" y="2195594"/>
            <a:ext cx="1118164" cy="518638"/>
          </a:xfrm>
          <a:prstGeom prst="rect">
            <a:avLst/>
          </a:prstGeom>
        </p:spPr>
      </p:pic>
      <p:cxnSp>
        <p:nvCxnSpPr>
          <p:cNvPr id="8" name="Straight Connector 7">
            <a:extLst>
              <a:ext uri="{FF2B5EF4-FFF2-40B4-BE49-F238E27FC236}">
                <a16:creationId xmlns:a16="http://schemas.microsoft.com/office/drawing/2014/main" id="{6C06ED5F-3B3C-4F4D-A5C1-2347519A7134}"/>
              </a:ext>
            </a:extLst>
          </p:cNvPr>
          <p:cNvCxnSpPr/>
          <p:nvPr/>
        </p:nvCxnSpPr>
        <p:spPr>
          <a:xfrm flipV="1">
            <a:off x="632143" y="2323834"/>
            <a:ext cx="400050" cy="17145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19BB772-EAE8-42DC-8CEB-8AF7AFC9A779}"/>
              </a:ext>
            </a:extLst>
          </p:cNvPr>
          <p:cNvCxnSpPr>
            <a:cxnSpLocks/>
          </p:cNvCxnSpPr>
          <p:nvPr/>
        </p:nvCxnSpPr>
        <p:spPr>
          <a:xfrm>
            <a:off x="677863" y="2569579"/>
            <a:ext cx="354330" cy="10287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920008E8-71CC-4AA8-8AE4-A892E646D369}"/>
              </a:ext>
            </a:extLst>
          </p:cNvPr>
          <p:cNvGrpSpPr/>
          <p:nvPr/>
        </p:nvGrpSpPr>
        <p:grpSpPr>
          <a:xfrm>
            <a:off x="2305974" y="1362744"/>
            <a:ext cx="1898339" cy="2465318"/>
            <a:chOff x="2864408" y="1557552"/>
            <a:chExt cx="1163218" cy="2755527"/>
          </a:xfrm>
        </p:grpSpPr>
        <p:sp>
          <p:nvSpPr>
            <p:cNvPr id="13" name="Arrow: Bent 12">
              <a:extLst>
                <a:ext uri="{FF2B5EF4-FFF2-40B4-BE49-F238E27FC236}">
                  <a16:creationId xmlns:a16="http://schemas.microsoft.com/office/drawing/2014/main" id="{8A1D6E55-4E8A-4ECE-B381-8FC8F20B879D}"/>
                </a:ext>
              </a:extLst>
            </p:cNvPr>
            <p:cNvSpPr/>
            <p:nvPr/>
          </p:nvSpPr>
          <p:spPr>
            <a:xfrm>
              <a:off x="3623483" y="1557552"/>
              <a:ext cx="401817" cy="1348900"/>
            </a:xfrm>
            <a:prstGeom prst="ben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15" name="Arrow: Bent 14">
              <a:extLst>
                <a:ext uri="{FF2B5EF4-FFF2-40B4-BE49-F238E27FC236}">
                  <a16:creationId xmlns:a16="http://schemas.microsoft.com/office/drawing/2014/main" id="{FD38923B-B45A-4FF2-9101-867473AD9052}"/>
                </a:ext>
              </a:extLst>
            </p:cNvPr>
            <p:cNvSpPr/>
            <p:nvPr/>
          </p:nvSpPr>
          <p:spPr>
            <a:xfrm rot="10800000" flipH="1">
              <a:off x="3623706" y="2964179"/>
              <a:ext cx="403920" cy="1348900"/>
            </a:xfrm>
            <a:prstGeom prst="ben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16" name="Trapezoid 15">
              <a:extLst>
                <a:ext uri="{FF2B5EF4-FFF2-40B4-BE49-F238E27FC236}">
                  <a16:creationId xmlns:a16="http://schemas.microsoft.com/office/drawing/2014/main" id="{C03528C4-B913-45EC-8E71-5093220A2BFF}"/>
                </a:ext>
              </a:extLst>
            </p:cNvPr>
            <p:cNvSpPr/>
            <p:nvPr/>
          </p:nvSpPr>
          <p:spPr>
            <a:xfrm rot="16200000">
              <a:off x="3143382" y="2468437"/>
              <a:ext cx="299360" cy="857307"/>
            </a:xfrm>
            <a:prstGeom prst="trapezoid">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grpSp>
      <p:sp>
        <p:nvSpPr>
          <p:cNvPr id="19" name="TextBox 18">
            <a:extLst>
              <a:ext uri="{FF2B5EF4-FFF2-40B4-BE49-F238E27FC236}">
                <a16:creationId xmlns:a16="http://schemas.microsoft.com/office/drawing/2014/main" id="{C6534C2C-CF9D-4D78-BC2B-4BE61AD384AD}"/>
              </a:ext>
            </a:extLst>
          </p:cNvPr>
          <p:cNvSpPr txBox="1"/>
          <p:nvPr/>
        </p:nvSpPr>
        <p:spPr>
          <a:xfrm>
            <a:off x="1245844" y="2831418"/>
            <a:ext cx="1284596" cy="738664"/>
          </a:xfrm>
          <a:prstGeom prst="rect">
            <a:avLst/>
          </a:prstGeom>
          <a:noFill/>
          <a:ln w="38100">
            <a:solidFill>
              <a:srgbClr val="00153E"/>
            </a:solidFill>
          </a:ln>
        </p:spPr>
        <p:txBody>
          <a:bodyPr wrap="square" rtlCol="0">
            <a:spAutoFit/>
          </a:bodyPr>
          <a:lstStyle/>
          <a:p>
            <a:pPr algn="ctr"/>
            <a:r>
              <a:rPr lang="en-US" sz="1400" b="1" dirty="0"/>
              <a:t>ARTIC</a:t>
            </a:r>
            <a:r>
              <a:rPr lang="en-US" sz="1400" dirty="0"/>
              <a:t> profile of primary tumor</a:t>
            </a:r>
          </a:p>
        </p:txBody>
      </p:sp>
      <p:sp>
        <p:nvSpPr>
          <p:cNvPr id="21" name="TextBox 20">
            <a:extLst>
              <a:ext uri="{FF2B5EF4-FFF2-40B4-BE49-F238E27FC236}">
                <a16:creationId xmlns:a16="http://schemas.microsoft.com/office/drawing/2014/main" id="{1DA4E23A-2096-48A4-B448-EA88BE929744}"/>
              </a:ext>
            </a:extLst>
          </p:cNvPr>
          <p:cNvSpPr txBox="1"/>
          <p:nvPr/>
        </p:nvSpPr>
        <p:spPr>
          <a:xfrm>
            <a:off x="4224624" y="3429618"/>
            <a:ext cx="4747829" cy="523220"/>
          </a:xfrm>
          <a:prstGeom prst="rect">
            <a:avLst/>
          </a:prstGeom>
          <a:noFill/>
        </p:spPr>
        <p:txBody>
          <a:bodyPr wrap="square" rtlCol="0">
            <a:spAutoFit/>
          </a:bodyPr>
          <a:lstStyle/>
          <a:p>
            <a:r>
              <a:rPr lang="en-US" sz="1400" b="1" dirty="0"/>
              <a:t>ARTIC LOW score</a:t>
            </a:r>
          </a:p>
          <a:p>
            <a:r>
              <a:rPr lang="en-US" sz="1400" dirty="0"/>
              <a:t>Predicted to have lower rates of LRR and be RT sensitive</a:t>
            </a:r>
          </a:p>
        </p:txBody>
      </p:sp>
      <p:sp>
        <p:nvSpPr>
          <p:cNvPr id="20" name="TextBox 19">
            <a:extLst>
              <a:ext uri="{FF2B5EF4-FFF2-40B4-BE49-F238E27FC236}">
                <a16:creationId xmlns:a16="http://schemas.microsoft.com/office/drawing/2014/main" id="{E47E57DE-9703-4984-A5EF-433D6406ABA8}"/>
              </a:ext>
            </a:extLst>
          </p:cNvPr>
          <p:cNvSpPr txBox="1"/>
          <p:nvPr/>
        </p:nvSpPr>
        <p:spPr>
          <a:xfrm>
            <a:off x="4224624" y="1236881"/>
            <a:ext cx="4816634" cy="523220"/>
          </a:xfrm>
          <a:prstGeom prst="rect">
            <a:avLst/>
          </a:prstGeom>
          <a:noFill/>
        </p:spPr>
        <p:txBody>
          <a:bodyPr wrap="square" rtlCol="0">
            <a:spAutoFit/>
          </a:bodyPr>
          <a:lstStyle/>
          <a:p>
            <a:r>
              <a:rPr lang="en-US" sz="1400" b="1" dirty="0"/>
              <a:t>ARTIC HIGH score</a:t>
            </a:r>
          </a:p>
          <a:p>
            <a:r>
              <a:rPr lang="en-US" sz="1400" dirty="0"/>
              <a:t>Predicted to have higher rates of LRR and be RT resistant</a:t>
            </a:r>
          </a:p>
        </p:txBody>
      </p:sp>
      <p:sp>
        <p:nvSpPr>
          <p:cNvPr id="2" name="TextBox 1">
            <a:extLst>
              <a:ext uri="{FF2B5EF4-FFF2-40B4-BE49-F238E27FC236}">
                <a16:creationId xmlns:a16="http://schemas.microsoft.com/office/drawing/2014/main" id="{7E78C988-0242-298A-0CC2-376EE45CCC42}"/>
              </a:ext>
            </a:extLst>
          </p:cNvPr>
          <p:cNvSpPr txBox="1"/>
          <p:nvPr/>
        </p:nvSpPr>
        <p:spPr>
          <a:xfrm>
            <a:off x="124692" y="538918"/>
            <a:ext cx="9019308" cy="553998"/>
          </a:xfrm>
          <a:prstGeom prst="rect">
            <a:avLst/>
          </a:prstGeom>
          <a:noFill/>
        </p:spPr>
        <p:txBody>
          <a:bodyPr wrap="square" rtlCol="0">
            <a:spAutoFit/>
          </a:bodyPr>
          <a:lstStyle/>
          <a:p>
            <a:pPr marL="214313" indent="-214313">
              <a:buFont typeface="Arial" panose="020B0604020202020204" pitchFamily="34" charset="0"/>
              <a:buChar char="•"/>
            </a:pPr>
            <a:r>
              <a:rPr lang="en-US" sz="1500" dirty="0"/>
              <a:t>Developed using training and testing datasets (3 datasets). Final locked model was 27 genes and age</a:t>
            </a:r>
          </a:p>
          <a:p>
            <a:pPr marL="214313" indent="-214313">
              <a:buFont typeface="Arial" panose="020B0604020202020204" pitchFamily="34" charset="0"/>
              <a:buChar char="•"/>
            </a:pPr>
            <a:r>
              <a:rPr lang="en-US" sz="1500" dirty="0"/>
              <a:t>Validation performed in SweBCT-91 RT trial</a:t>
            </a:r>
          </a:p>
        </p:txBody>
      </p:sp>
    </p:spTree>
    <p:extLst>
      <p:ext uri="{BB962C8B-B14F-4D97-AF65-F5344CB8AC3E}">
        <p14:creationId xmlns:p14="http://schemas.microsoft.com/office/powerpoint/2010/main" val="268039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0"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
          <p:cNvPicPr>
            <a:picLocks noChangeAspect="1" noChangeArrowheads="1"/>
          </p:cNvPicPr>
          <p:nvPr/>
        </p:nvPicPr>
        <p:blipFill rotWithShape="1">
          <a:blip r:embed="rId3">
            <a:extLst>
              <a:ext uri="{28A0092B-C50C-407E-A947-70E740481C1C}">
                <a14:useLocalDpi xmlns:a14="http://schemas.microsoft.com/office/drawing/2010/main" val="0"/>
              </a:ext>
            </a:extLst>
          </a:blip>
          <a:srcRect l="798" t="910" r="1065" b="53337"/>
          <a:stretch/>
        </p:blipFill>
        <p:spPr bwMode="auto">
          <a:xfrm>
            <a:off x="1119852" y="509497"/>
            <a:ext cx="6775451" cy="30924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9" name="Text Placeholder 2"/>
          <p:cNvSpPr txBox="1">
            <a:spLocks/>
          </p:cNvSpPr>
          <p:nvPr/>
        </p:nvSpPr>
        <p:spPr>
          <a:xfrm>
            <a:off x="1143000" y="96896"/>
            <a:ext cx="6858000" cy="491729"/>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t>Performance of ARTIC</a:t>
            </a:r>
          </a:p>
        </p:txBody>
      </p:sp>
      <p:sp>
        <p:nvSpPr>
          <p:cNvPr id="7" name="Rectangle 6"/>
          <p:cNvSpPr/>
          <p:nvPr/>
        </p:nvSpPr>
        <p:spPr>
          <a:xfrm>
            <a:off x="164917" y="3489466"/>
            <a:ext cx="8818372" cy="954107"/>
          </a:xfrm>
          <a:prstGeom prst="rect">
            <a:avLst/>
          </a:prstGeom>
        </p:spPr>
        <p:txBody>
          <a:bodyPr wrap="square">
            <a:spAutoFit/>
          </a:bodyPr>
          <a:lstStyle/>
          <a:p>
            <a:r>
              <a:rPr lang="en-US" sz="1400" b="1" dirty="0"/>
              <a:t>Performance of ARTIC for prognostication of </a:t>
            </a:r>
            <a:r>
              <a:rPr lang="en-US" sz="1400" b="1" dirty="0" err="1"/>
              <a:t>locoregional</a:t>
            </a:r>
            <a:r>
              <a:rPr lang="en-US" sz="1400" b="1" dirty="0"/>
              <a:t> recurrence and treatment prediction for adjuvant radiotherapy in the SweBCG91-RT validation cohort</a:t>
            </a:r>
            <a:r>
              <a:rPr lang="en-US" sz="1400" dirty="0"/>
              <a:t>.</a:t>
            </a:r>
          </a:p>
          <a:p>
            <a:r>
              <a:rPr lang="en-US" sz="1400" dirty="0"/>
              <a:t>Cumulative incidence of locoregional recurrence for high and low classifier scores (as split by the 75th percentile score) and interaction with RT. </a:t>
            </a:r>
          </a:p>
        </p:txBody>
      </p:sp>
      <p:sp>
        <p:nvSpPr>
          <p:cNvPr id="8" name="Text Box 11">
            <a:extLst>
              <a:ext uri="{FF2B5EF4-FFF2-40B4-BE49-F238E27FC236}">
                <a16:creationId xmlns:a16="http://schemas.microsoft.com/office/drawing/2014/main" id="{4BC864D2-FEFB-4872-97B6-505A7CE8FE74}"/>
              </a:ext>
            </a:extLst>
          </p:cNvPr>
          <p:cNvSpPr txBox="1">
            <a:spLocks noChangeArrowheads="1"/>
          </p:cNvSpPr>
          <p:nvPr/>
        </p:nvSpPr>
        <p:spPr bwMode="auto">
          <a:xfrm>
            <a:off x="5506357" y="4147163"/>
            <a:ext cx="3637643" cy="253916"/>
          </a:xfrm>
          <a:prstGeom prst="rect">
            <a:avLst/>
          </a:prstGeom>
          <a:noFill/>
          <a:ln w="9525">
            <a:noFill/>
            <a:miter lim="800000"/>
            <a:headEnd/>
            <a:tailEnd/>
          </a:ln>
          <a:effectLst/>
        </p:spPr>
        <p:txBody>
          <a:bodyPr>
            <a:spAutoFit/>
          </a:bodyPr>
          <a:lstStyle/>
          <a:p>
            <a:pPr algn="r">
              <a:spcBef>
                <a:spcPct val="50000"/>
              </a:spcBef>
              <a:defRPr/>
            </a:pPr>
            <a:r>
              <a:rPr lang="en-US" sz="1050" i="1" dirty="0" err="1">
                <a:latin typeface="+mn-lt"/>
              </a:rPr>
              <a:t>Sjöström</a:t>
            </a:r>
            <a:r>
              <a:rPr lang="en-US" sz="1050" i="1" dirty="0">
                <a:latin typeface="+mn-lt"/>
              </a:rPr>
              <a:t> et al, JCO</a:t>
            </a:r>
            <a:r>
              <a:rPr lang="en-US" sz="1050" dirty="0">
                <a:latin typeface="+mn-lt"/>
              </a:rPr>
              <a:t> Oct. 16, 2019; JCO.19.00761</a:t>
            </a:r>
          </a:p>
        </p:txBody>
      </p:sp>
      <p:sp>
        <p:nvSpPr>
          <p:cNvPr id="4" name="Rounded Rectangle 3"/>
          <p:cNvSpPr/>
          <p:nvPr/>
        </p:nvSpPr>
        <p:spPr>
          <a:xfrm>
            <a:off x="1956435" y="1042896"/>
            <a:ext cx="1722120" cy="11772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ounded Rectangle 10"/>
          <p:cNvSpPr/>
          <p:nvPr/>
        </p:nvSpPr>
        <p:spPr>
          <a:xfrm>
            <a:off x="6229350" y="2159458"/>
            <a:ext cx="1584960" cy="12130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Box 2"/>
          <p:cNvSpPr txBox="1"/>
          <p:nvPr/>
        </p:nvSpPr>
        <p:spPr>
          <a:xfrm>
            <a:off x="34230" y="1683408"/>
            <a:ext cx="1189299" cy="461665"/>
          </a:xfrm>
          <a:prstGeom prst="rect">
            <a:avLst/>
          </a:prstGeom>
          <a:solidFill>
            <a:srgbClr val="92D050">
              <a:alpha val="65098"/>
            </a:srgbClr>
          </a:solidFill>
        </p:spPr>
        <p:txBody>
          <a:bodyPr wrap="square" rtlCol="0">
            <a:spAutoFit/>
          </a:bodyPr>
          <a:lstStyle/>
          <a:p>
            <a:pPr algn="ctr"/>
            <a:r>
              <a:rPr lang="en-US" sz="1200" b="1" dirty="0"/>
              <a:t>Predicted to be sensitive</a:t>
            </a:r>
          </a:p>
        </p:txBody>
      </p:sp>
      <p:sp>
        <p:nvSpPr>
          <p:cNvPr id="10" name="TextBox 9"/>
          <p:cNvSpPr txBox="1"/>
          <p:nvPr/>
        </p:nvSpPr>
        <p:spPr>
          <a:xfrm>
            <a:off x="7793990" y="1683408"/>
            <a:ext cx="1189299" cy="461665"/>
          </a:xfrm>
          <a:prstGeom prst="rect">
            <a:avLst/>
          </a:prstGeom>
          <a:solidFill>
            <a:srgbClr val="FF0000">
              <a:alpha val="65098"/>
            </a:srgbClr>
          </a:solidFill>
        </p:spPr>
        <p:txBody>
          <a:bodyPr wrap="square" rtlCol="0">
            <a:spAutoFit/>
          </a:bodyPr>
          <a:lstStyle/>
          <a:p>
            <a:pPr algn="ctr"/>
            <a:r>
              <a:rPr lang="en-US" sz="1200" b="1" dirty="0"/>
              <a:t>Predicted to be resistant</a:t>
            </a:r>
          </a:p>
        </p:txBody>
      </p:sp>
    </p:spTree>
    <p:extLst>
      <p:ext uri="{BB962C8B-B14F-4D97-AF65-F5344CB8AC3E}">
        <p14:creationId xmlns:p14="http://schemas.microsoft.com/office/powerpoint/2010/main" val="15262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9" name="Text Placeholder 2"/>
          <p:cNvSpPr txBox="1">
            <a:spLocks/>
          </p:cNvSpPr>
          <p:nvPr/>
        </p:nvSpPr>
        <p:spPr>
          <a:xfrm>
            <a:off x="1143000" y="96896"/>
            <a:ext cx="6858000" cy="491729"/>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t>Performance of ARTIC- Interaction Test</a:t>
            </a:r>
          </a:p>
        </p:txBody>
      </p:sp>
      <p:pic>
        <p:nvPicPr>
          <p:cNvPr id="7" name="Picture 2" descr="Figure"/>
          <p:cNvPicPr>
            <a:picLocks noChangeAspect="1" noChangeArrowheads="1"/>
          </p:cNvPicPr>
          <p:nvPr/>
        </p:nvPicPr>
        <p:blipFill rotWithShape="1">
          <a:blip r:embed="rId3">
            <a:extLst>
              <a:ext uri="{28A0092B-C50C-407E-A947-70E740481C1C}">
                <a14:useLocalDpi xmlns:a14="http://schemas.microsoft.com/office/drawing/2010/main" val="0"/>
              </a:ext>
            </a:extLst>
          </a:blip>
          <a:srcRect l="4277" t="51154" r="51050" b="1272"/>
          <a:stretch/>
        </p:blipFill>
        <p:spPr bwMode="auto">
          <a:xfrm>
            <a:off x="317501" y="633803"/>
            <a:ext cx="3622076" cy="3671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39577" y="1619790"/>
            <a:ext cx="5394959" cy="646331"/>
          </a:xfrm>
          <a:prstGeom prst="rect">
            <a:avLst/>
          </a:prstGeom>
          <a:noFill/>
        </p:spPr>
        <p:txBody>
          <a:bodyPr wrap="square" rtlCol="0">
            <a:spAutoFit/>
          </a:bodyPr>
          <a:lstStyle/>
          <a:p>
            <a:r>
              <a:rPr lang="en-US" sz="1800" b="1" dirty="0"/>
              <a:t>No interaction with RT (</a:t>
            </a:r>
            <a:r>
              <a:rPr lang="en-US" sz="1800" b="1" dirty="0" err="1"/>
              <a:t>i.e</a:t>
            </a:r>
            <a:r>
              <a:rPr lang="en-US" sz="1800" b="1" dirty="0"/>
              <a:t> not predictive)= parallel lines</a:t>
            </a:r>
          </a:p>
        </p:txBody>
      </p:sp>
      <p:sp>
        <p:nvSpPr>
          <p:cNvPr id="5" name="Text Box 11">
            <a:extLst>
              <a:ext uri="{FF2B5EF4-FFF2-40B4-BE49-F238E27FC236}">
                <a16:creationId xmlns:a16="http://schemas.microsoft.com/office/drawing/2014/main" id="{1F45BC95-E9A1-A0EB-2DA3-B558D307D2F6}"/>
              </a:ext>
            </a:extLst>
          </p:cNvPr>
          <p:cNvSpPr txBox="1">
            <a:spLocks noChangeArrowheads="1"/>
          </p:cNvSpPr>
          <p:nvPr/>
        </p:nvSpPr>
        <p:spPr bwMode="auto">
          <a:xfrm>
            <a:off x="5465555" y="4094500"/>
            <a:ext cx="3637643" cy="253916"/>
          </a:xfrm>
          <a:prstGeom prst="rect">
            <a:avLst/>
          </a:prstGeom>
          <a:noFill/>
          <a:ln w="9525">
            <a:noFill/>
            <a:miter lim="800000"/>
            <a:headEnd/>
            <a:tailEnd/>
          </a:ln>
          <a:effectLst/>
        </p:spPr>
        <p:txBody>
          <a:bodyPr>
            <a:spAutoFit/>
          </a:bodyPr>
          <a:lstStyle/>
          <a:p>
            <a:pPr algn="r">
              <a:spcBef>
                <a:spcPct val="50000"/>
              </a:spcBef>
              <a:defRPr/>
            </a:pPr>
            <a:r>
              <a:rPr lang="en-US" sz="1050" i="1" dirty="0" err="1">
                <a:latin typeface="+mn-lt"/>
              </a:rPr>
              <a:t>Sjöström</a:t>
            </a:r>
            <a:r>
              <a:rPr lang="en-US" sz="1050" i="1" dirty="0">
                <a:latin typeface="+mn-lt"/>
              </a:rPr>
              <a:t> et al, JCO</a:t>
            </a:r>
            <a:r>
              <a:rPr lang="en-US" sz="1050" dirty="0">
                <a:latin typeface="+mn-lt"/>
              </a:rPr>
              <a:t> Oct. 16, 2019; JCO.19.00761</a:t>
            </a:r>
          </a:p>
        </p:txBody>
      </p:sp>
      <p:sp>
        <p:nvSpPr>
          <p:cNvPr id="4" name="TextBox 3">
            <a:extLst>
              <a:ext uri="{FF2B5EF4-FFF2-40B4-BE49-F238E27FC236}">
                <a16:creationId xmlns:a16="http://schemas.microsoft.com/office/drawing/2014/main" id="{145C25EC-293F-2157-2ED1-DF95FE3FA92F}"/>
              </a:ext>
            </a:extLst>
          </p:cNvPr>
          <p:cNvSpPr txBox="1"/>
          <p:nvPr/>
        </p:nvSpPr>
        <p:spPr>
          <a:xfrm>
            <a:off x="3972827" y="2454588"/>
            <a:ext cx="5361709" cy="646331"/>
          </a:xfrm>
          <a:prstGeom prst="rect">
            <a:avLst/>
          </a:prstGeom>
          <a:noFill/>
        </p:spPr>
        <p:txBody>
          <a:bodyPr wrap="square" rtlCol="0">
            <a:spAutoFit/>
          </a:bodyPr>
          <a:lstStyle/>
          <a:p>
            <a:r>
              <a:rPr lang="en-US" sz="1800" b="1" dirty="0"/>
              <a:t>Significant interaction with RT (</a:t>
            </a:r>
            <a:r>
              <a:rPr lang="en-US" sz="1800" b="1" dirty="0" err="1"/>
              <a:t>i.e</a:t>
            </a:r>
            <a:r>
              <a:rPr lang="en-US" sz="1800" b="1" dirty="0"/>
              <a:t> IS predictive)= lines diverge</a:t>
            </a:r>
          </a:p>
        </p:txBody>
      </p:sp>
      <p:sp>
        <p:nvSpPr>
          <p:cNvPr id="6" name="TextBox 5">
            <a:extLst>
              <a:ext uri="{FF2B5EF4-FFF2-40B4-BE49-F238E27FC236}">
                <a16:creationId xmlns:a16="http://schemas.microsoft.com/office/drawing/2014/main" id="{39995D79-35D4-ADBB-7449-B76331BFE38A}"/>
              </a:ext>
            </a:extLst>
          </p:cNvPr>
          <p:cNvSpPr txBox="1"/>
          <p:nvPr/>
        </p:nvSpPr>
        <p:spPr>
          <a:xfrm>
            <a:off x="3972827" y="3289386"/>
            <a:ext cx="5361709" cy="369332"/>
          </a:xfrm>
          <a:prstGeom prst="rect">
            <a:avLst/>
          </a:prstGeom>
          <a:noFill/>
        </p:spPr>
        <p:txBody>
          <a:bodyPr wrap="square" rtlCol="0">
            <a:spAutoFit/>
          </a:bodyPr>
          <a:lstStyle/>
          <a:p>
            <a:r>
              <a:rPr lang="en-US" sz="1800" b="1" dirty="0">
                <a:solidFill>
                  <a:srgbClr val="FF0000"/>
                </a:solidFill>
              </a:rPr>
              <a:t>ARTIC predictive of RT benefit</a:t>
            </a:r>
          </a:p>
        </p:txBody>
      </p:sp>
    </p:spTree>
    <p:extLst>
      <p:ext uri="{BB962C8B-B14F-4D97-AF65-F5344CB8AC3E}">
        <p14:creationId xmlns:p14="http://schemas.microsoft.com/office/powerpoint/2010/main" val="307436615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8820" y="1145381"/>
            <a:ext cx="4614653" cy="3028950"/>
          </a:xfrm>
          <a:prstGeom prst="rect">
            <a:avLst/>
          </a:prstGeom>
        </p:spPr>
      </p:pic>
      <p:sp>
        <p:nvSpPr>
          <p:cNvPr id="38" name="Text Placeholder 2"/>
          <p:cNvSpPr txBox="1">
            <a:spLocks/>
          </p:cNvSpPr>
          <p:nvPr/>
        </p:nvSpPr>
        <p:spPr>
          <a:xfrm>
            <a:off x="218188" y="64888"/>
            <a:ext cx="8675915" cy="491729"/>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defRPr/>
            </a:pPr>
            <a:r>
              <a:rPr lang="en-US" sz="2700" b="1" dirty="0">
                <a:latin typeface="Arial"/>
              </a:rPr>
              <a:t>Ongoing efforts to validate ARTIC and POLAR</a:t>
            </a:r>
          </a:p>
        </p:txBody>
      </p:sp>
      <p:sp>
        <p:nvSpPr>
          <p:cNvPr id="29" name="TextBox 28"/>
          <p:cNvSpPr txBox="1"/>
          <p:nvPr/>
        </p:nvSpPr>
        <p:spPr>
          <a:xfrm>
            <a:off x="1214864" y="3487993"/>
            <a:ext cx="857250" cy="900246"/>
          </a:xfrm>
          <a:prstGeom prst="rect">
            <a:avLst/>
          </a:prstGeom>
          <a:noFill/>
        </p:spPr>
        <p:txBody>
          <a:bodyPr wrap="square" rtlCol="0">
            <a:spAutoFit/>
          </a:bodyPr>
          <a:lstStyle/>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Canadian (Tony </a:t>
            </a:r>
            <a:r>
              <a:rPr lang="en-US" sz="1050" dirty="0" err="1">
                <a:solidFill>
                  <a:prstClr val="black"/>
                </a:solidFill>
                <a:latin typeface="Calibri" panose="020F0502020204030204" pitchFamily="34" charset="0"/>
                <a:ea typeface="ＭＳ Ｐゴシック" panose="020B0600070205080204" pitchFamily="34" charset="-128"/>
                <a:cs typeface="+mn-cs"/>
              </a:rPr>
              <a:t>Fyles</a:t>
            </a:r>
            <a:r>
              <a:rPr lang="en-US" sz="1050" dirty="0">
                <a:solidFill>
                  <a:prstClr val="black"/>
                </a:solidFill>
                <a:latin typeface="Calibri" panose="020F0502020204030204" pitchFamily="34" charset="0"/>
                <a:ea typeface="ＭＳ Ｐゴシック" panose="020B0600070205080204" pitchFamily="34" charset="-128"/>
                <a:cs typeface="+mn-cs"/>
              </a:rPr>
              <a:t> ≥50 </a:t>
            </a:r>
            <a:r>
              <a:rPr lang="en-US" sz="1050" dirty="0" err="1">
                <a:solidFill>
                  <a:prstClr val="black"/>
                </a:solidFill>
                <a:latin typeface="Calibri" panose="020F0502020204030204" pitchFamily="34" charset="0"/>
                <a:ea typeface="ＭＳ Ｐゴシック" panose="020B0600070205080204" pitchFamily="34" charset="-128"/>
                <a:cs typeface="+mn-cs"/>
              </a:rPr>
              <a:t>yo</a:t>
            </a:r>
            <a:r>
              <a:rPr lang="en-US" sz="1050" dirty="0">
                <a:solidFill>
                  <a:prstClr val="black"/>
                </a:solidFill>
                <a:latin typeface="Calibri" panose="020F0502020204030204" pitchFamily="34" charset="0"/>
                <a:ea typeface="ＭＳ Ｐゴシック" panose="020B0600070205080204" pitchFamily="34" charset="-128"/>
                <a:cs typeface="+mn-cs"/>
              </a:rPr>
              <a:t> 2004): 569 pts</a:t>
            </a:r>
          </a:p>
        </p:txBody>
      </p:sp>
      <p:sp>
        <p:nvSpPr>
          <p:cNvPr id="34" name="Rectangle 33"/>
          <p:cNvSpPr/>
          <p:nvPr/>
        </p:nvSpPr>
        <p:spPr bwMode="auto">
          <a:xfrm>
            <a:off x="1214864" y="3533715"/>
            <a:ext cx="914400" cy="841548"/>
          </a:xfrm>
          <a:prstGeom prst="rect">
            <a:avLst/>
          </a:prstGeom>
          <a:noFill/>
          <a:ln w="28575" cap="flat" cmpd="sng" algn="ctr">
            <a:solidFill>
              <a:schemeClr val="tx1">
                <a:lumMod val="9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200" b="1">
              <a:solidFill>
                <a:prstClr val="black"/>
              </a:solidFill>
              <a:ea typeface="ＭＳ Ｐゴシック" panose="020B0600070205080204" pitchFamily="34" charset="-128"/>
              <a:cs typeface="+mn-cs"/>
            </a:endParaRPr>
          </a:p>
        </p:txBody>
      </p:sp>
      <p:cxnSp>
        <p:nvCxnSpPr>
          <p:cNvPr id="35" name="Straight Connector 34"/>
          <p:cNvCxnSpPr/>
          <p:nvPr/>
        </p:nvCxnSpPr>
        <p:spPr bwMode="auto">
          <a:xfrm flipV="1">
            <a:off x="2129265" y="2021672"/>
            <a:ext cx="1101028" cy="2105273"/>
          </a:xfrm>
          <a:prstGeom prst="line">
            <a:avLst/>
          </a:prstGeom>
          <a:ln w="28575">
            <a:prstDash val="sysDash"/>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nvGrpSpPr>
          <p:cNvPr id="10" name="Group 9">
            <a:extLst>
              <a:ext uri="{FF2B5EF4-FFF2-40B4-BE49-F238E27FC236}">
                <a16:creationId xmlns:a16="http://schemas.microsoft.com/office/drawing/2014/main" id="{779D26A7-96DF-48A0-BD9E-EB690A474073}"/>
              </a:ext>
            </a:extLst>
          </p:cNvPr>
          <p:cNvGrpSpPr/>
          <p:nvPr/>
        </p:nvGrpSpPr>
        <p:grpSpPr>
          <a:xfrm>
            <a:off x="271968" y="1209162"/>
            <a:ext cx="4044950" cy="692498"/>
            <a:chOff x="397934" y="1680865"/>
            <a:chExt cx="5393267" cy="923331"/>
          </a:xfrm>
        </p:grpSpPr>
        <p:grpSp>
          <p:nvGrpSpPr>
            <p:cNvPr id="25" name="Group 24"/>
            <p:cNvGrpSpPr/>
            <p:nvPr/>
          </p:nvGrpSpPr>
          <p:grpSpPr>
            <a:xfrm>
              <a:off x="1617134" y="1680865"/>
              <a:ext cx="4174067" cy="923331"/>
              <a:chOff x="93133" y="1680865"/>
              <a:chExt cx="4174067" cy="923331"/>
            </a:xfrm>
          </p:grpSpPr>
          <p:grpSp>
            <p:nvGrpSpPr>
              <p:cNvPr id="2" name="Group 1"/>
              <p:cNvGrpSpPr/>
              <p:nvPr/>
            </p:nvGrpSpPr>
            <p:grpSpPr>
              <a:xfrm>
                <a:off x="93133" y="1680865"/>
                <a:ext cx="1219200" cy="923329"/>
                <a:chOff x="93133" y="1680865"/>
                <a:chExt cx="1219200" cy="923329"/>
              </a:xfrm>
            </p:grpSpPr>
            <p:sp>
              <p:nvSpPr>
                <p:cNvPr id="6" name="TextBox 5"/>
                <p:cNvSpPr txBox="1"/>
                <p:nvPr/>
              </p:nvSpPr>
              <p:spPr>
                <a:xfrm>
                  <a:off x="93133" y="1680865"/>
                  <a:ext cx="1219200" cy="769441"/>
                </a:xfrm>
                <a:prstGeom prst="rect">
                  <a:avLst/>
                </a:prstGeom>
                <a:noFill/>
              </p:spPr>
              <p:txBody>
                <a:bodyPr wrap="square" rtlCol="0">
                  <a:spAutoFit/>
                </a:bodyPr>
                <a:lstStyle/>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Scottish (1985): 585 </a:t>
                  </a:r>
                  <a:r>
                    <a:rPr lang="en-US" sz="1050" dirty="0" err="1">
                      <a:solidFill>
                        <a:prstClr val="black"/>
                      </a:solidFill>
                      <a:latin typeface="Calibri" panose="020F0502020204030204" pitchFamily="34" charset="0"/>
                      <a:ea typeface="ＭＳ Ｐゴシック" panose="020B0600070205080204" pitchFamily="34" charset="-128"/>
                      <a:cs typeface="+mn-cs"/>
                    </a:rPr>
                    <a:t>pts</a:t>
                  </a:r>
                  <a:endParaRPr lang="en-US" sz="1050" dirty="0">
                    <a:solidFill>
                      <a:prstClr val="black"/>
                    </a:solidFill>
                    <a:latin typeface="Calibri" panose="020F0502020204030204" pitchFamily="34" charset="0"/>
                    <a:ea typeface="ＭＳ Ｐゴシック" panose="020B0600070205080204" pitchFamily="34" charset="-128"/>
                    <a:cs typeface="+mn-cs"/>
                  </a:endParaRPr>
                </a:p>
              </p:txBody>
            </p:sp>
            <p:sp>
              <p:nvSpPr>
                <p:cNvPr id="9" name="Rectangle 8"/>
                <p:cNvSpPr/>
                <p:nvPr/>
              </p:nvSpPr>
              <p:spPr bwMode="auto">
                <a:xfrm>
                  <a:off x="93133" y="1702379"/>
                  <a:ext cx="1219200" cy="901815"/>
                </a:xfrm>
                <a:prstGeom prst="rect">
                  <a:avLst/>
                </a:prstGeom>
                <a:noFill/>
                <a:ln w="28575" cap="flat" cmpd="sng" algn="ctr">
                  <a:solidFill>
                    <a:schemeClr val="tx1">
                      <a:lumMod val="9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200" b="1">
                    <a:solidFill>
                      <a:prstClr val="black"/>
                    </a:solidFill>
                    <a:ea typeface="ＭＳ Ｐゴシック" panose="020B0600070205080204" pitchFamily="34" charset="-128"/>
                    <a:cs typeface="+mn-cs"/>
                  </a:endParaRPr>
                </a:p>
              </p:txBody>
            </p:sp>
          </p:grpSp>
          <p:cxnSp>
            <p:nvCxnSpPr>
              <p:cNvPr id="26" name="Straight Connector 25"/>
              <p:cNvCxnSpPr/>
              <p:nvPr/>
            </p:nvCxnSpPr>
            <p:spPr bwMode="auto">
              <a:xfrm>
                <a:off x="1298912" y="2214265"/>
                <a:ext cx="2968288" cy="389931"/>
              </a:xfrm>
              <a:prstGeom prst="line">
                <a:avLst/>
              </a:prstGeom>
              <a:ln w="28575">
                <a:prstDash val="sysDash"/>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pic>
          <p:nvPicPr>
            <p:cNvPr id="4" name="Picture 3">
              <a:extLst>
                <a:ext uri="{FF2B5EF4-FFF2-40B4-BE49-F238E27FC236}">
                  <a16:creationId xmlns:a16="http://schemas.microsoft.com/office/drawing/2014/main" id="{78823105-8F62-474A-8EA7-6B1705DD78B0}"/>
                </a:ext>
              </a:extLst>
            </p:cNvPr>
            <p:cNvPicPr>
              <a:picLocks noChangeAspect="1"/>
            </p:cNvPicPr>
            <p:nvPr/>
          </p:nvPicPr>
          <p:blipFill>
            <a:blip r:embed="rId3"/>
            <a:stretch>
              <a:fillRect/>
            </a:stretch>
          </p:blipFill>
          <p:spPr>
            <a:xfrm>
              <a:off x="397934" y="1782763"/>
              <a:ext cx="1092730" cy="655638"/>
            </a:xfrm>
            <a:prstGeom prst="rect">
              <a:avLst/>
            </a:prstGeom>
            <a:ln>
              <a:solidFill>
                <a:schemeClr val="tx2">
                  <a:lumMod val="75000"/>
                </a:schemeClr>
              </a:solidFill>
            </a:ln>
          </p:spPr>
        </p:pic>
      </p:grpSp>
      <p:grpSp>
        <p:nvGrpSpPr>
          <p:cNvPr id="7" name="Group 6">
            <a:extLst>
              <a:ext uri="{FF2B5EF4-FFF2-40B4-BE49-F238E27FC236}">
                <a16:creationId xmlns:a16="http://schemas.microsoft.com/office/drawing/2014/main" id="{97B59F00-36F6-4F38-B91C-7D7BAFFD0949}"/>
              </a:ext>
            </a:extLst>
          </p:cNvPr>
          <p:cNvGrpSpPr/>
          <p:nvPr/>
        </p:nvGrpSpPr>
        <p:grpSpPr>
          <a:xfrm>
            <a:off x="287766" y="1823034"/>
            <a:ext cx="4335797" cy="1584542"/>
            <a:chOff x="391433" y="2011955"/>
            <a:chExt cx="5781063" cy="2112722"/>
          </a:xfrm>
        </p:grpSpPr>
        <p:grpSp>
          <p:nvGrpSpPr>
            <p:cNvPr id="27" name="Group 26"/>
            <p:cNvGrpSpPr/>
            <p:nvPr/>
          </p:nvGrpSpPr>
          <p:grpSpPr>
            <a:xfrm>
              <a:off x="1617133" y="2011955"/>
              <a:ext cx="4555363" cy="2112722"/>
              <a:chOff x="93133" y="2011955"/>
              <a:chExt cx="4555363" cy="2112722"/>
            </a:xfrm>
          </p:grpSpPr>
          <p:grpSp>
            <p:nvGrpSpPr>
              <p:cNvPr id="3" name="Group 2"/>
              <p:cNvGrpSpPr/>
              <p:nvPr/>
            </p:nvGrpSpPr>
            <p:grpSpPr>
              <a:xfrm>
                <a:off x="93133" y="3201621"/>
                <a:ext cx="1219200" cy="923056"/>
                <a:chOff x="93133" y="3201621"/>
                <a:chExt cx="1219200" cy="923056"/>
              </a:xfrm>
            </p:grpSpPr>
            <p:sp>
              <p:nvSpPr>
                <p:cNvPr id="17" name="TextBox 16"/>
                <p:cNvSpPr txBox="1"/>
                <p:nvPr/>
              </p:nvSpPr>
              <p:spPr>
                <a:xfrm>
                  <a:off x="93133" y="3201621"/>
                  <a:ext cx="1143000" cy="769441"/>
                </a:xfrm>
                <a:prstGeom prst="rect">
                  <a:avLst/>
                </a:prstGeom>
                <a:noFill/>
              </p:spPr>
              <p:txBody>
                <a:bodyPr wrap="square" rtlCol="0">
                  <a:spAutoFit/>
                </a:bodyPr>
                <a:lstStyle/>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Uppsala (1981): 381 </a:t>
                  </a:r>
                  <a:r>
                    <a:rPr lang="en-US" sz="1050" dirty="0" err="1">
                      <a:solidFill>
                        <a:prstClr val="black"/>
                      </a:solidFill>
                      <a:latin typeface="Calibri" panose="020F0502020204030204" pitchFamily="34" charset="0"/>
                      <a:ea typeface="ＭＳ Ｐゴシック" panose="020B0600070205080204" pitchFamily="34" charset="-128"/>
                      <a:cs typeface="+mn-cs"/>
                    </a:rPr>
                    <a:t>pts</a:t>
                  </a:r>
                  <a:endParaRPr lang="en-US" sz="1050" dirty="0">
                    <a:solidFill>
                      <a:prstClr val="black"/>
                    </a:solidFill>
                    <a:latin typeface="Calibri" panose="020F0502020204030204" pitchFamily="34" charset="0"/>
                    <a:ea typeface="ＭＳ Ｐゴシック" panose="020B0600070205080204" pitchFamily="34" charset="-128"/>
                    <a:cs typeface="+mn-cs"/>
                  </a:endParaRPr>
                </a:p>
              </p:txBody>
            </p:sp>
            <p:sp>
              <p:nvSpPr>
                <p:cNvPr id="18" name="Rectangle 17"/>
                <p:cNvSpPr/>
                <p:nvPr/>
              </p:nvSpPr>
              <p:spPr bwMode="auto">
                <a:xfrm>
                  <a:off x="93133" y="3241003"/>
                  <a:ext cx="1219200" cy="883674"/>
                </a:xfrm>
                <a:prstGeom prst="rect">
                  <a:avLst/>
                </a:prstGeom>
                <a:noFill/>
                <a:ln w="28575" cap="flat" cmpd="sng" algn="ctr">
                  <a:solidFill>
                    <a:schemeClr val="tx1">
                      <a:lumMod val="9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200" b="1">
                    <a:solidFill>
                      <a:prstClr val="black"/>
                    </a:solidFill>
                    <a:ea typeface="ＭＳ Ｐゴシック" panose="020B0600070205080204" pitchFamily="34" charset="-128"/>
                    <a:cs typeface="+mn-cs"/>
                  </a:endParaRPr>
                </a:p>
              </p:txBody>
            </p:sp>
          </p:grpSp>
          <p:cxnSp>
            <p:nvCxnSpPr>
              <p:cNvPr id="22" name="Straight Connector 21"/>
              <p:cNvCxnSpPr>
                <a:cxnSpLocks/>
                <a:stCxn id="18" idx="3"/>
              </p:cNvCxnSpPr>
              <p:nvPr/>
            </p:nvCxnSpPr>
            <p:spPr bwMode="auto">
              <a:xfrm flipV="1">
                <a:off x="1312333" y="2011955"/>
                <a:ext cx="3336163" cy="1670885"/>
              </a:xfrm>
              <a:prstGeom prst="line">
                <a:avLst/>
              </a:prstGeom>
              <a:ln w="28575">
                <a:prstDash val="sysDash"/>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pic>
          <p:nvPicPr>
            <p:cNvPr id="41" name="Picture 40">
              <a:extLst>
                <a:ext uri="{FF2B5EF4-FFF2-40B4-BE49-F238E27FC236}">
                  <a16:creationId xmlns:a16="http://schemas.microsoft.com/office/drawing/2014/main" id="{4E9540CC-B7FD-41E0-BA97-015476D988A2}"/>
                </a:ext>
              </a:extLst>
            </p:cNvPr>
            <p:cNvPicPr>
              <a:picLocks noChangeAspect="1"/>
            </p:cNvPicPr>
            <p:nvPr/>
          </p:nvPicPr>
          <p:blipFill>
            <a:blip r:embed="rId4"/>
            <a:stretch>
              <a:fillRect/>
            </a:stretch>
          </p:blipFill>
          <p:spPr>
            <a:xfrm>
              <a:off x="391433" y="3392583"/>
              <a:ext cx="1092731" cy="684880"/>
            </a:xfrm>
            <a:prstGeom prst="rect">
              <a:avLst/>
            </a:prstGeom>
          </p:spPr>
        </p:pic>
      </p:grpSp>
      <p:pic>
        <p:nvPicPr>
          <p:cNvPr id="42" name="Picture 41">
            <a:extLst>
              <a:ext uri="{FF2B5EF4-FFF2-40B4-BE49-F238E27FC236}">
                <a16:creationId xmlns:a16="http://schemas.microsoft.com/office/drawing/2014/main" id="{C283BA93-B0AA-408E-AAB9-11E466B77E80}"/>
              </a:ext>
            </a:extLst>
          </p:cNvPr>
          <p:cNvPicPr>
            <a:picLocks noChangeAspect="1"/>
          </p:cNvPicPr>
          <p:nvPr/>
        </p:nvPicPr>
        <p:blipFill>
          <a:blip r:embed="rId5"/>
          <a:stretch>
            <a:fillRect/>
          </a:stretch>
        </p:blipFill>
        <p:spPr>
          <a:xfrm>
            <a:off x="271968" y="3859349"/>
            <a:ext cx="862762" cy="491729"/>
          </a:xfrm>
          <a:prstGeom prst="rect">
            <a:avLst/>
          </a:prstGeom>
        </p:spPr>
      </p:pic>
      <p:grpSp>
        <p:nvGrpSpPr>
          <p:cNvPr id="13" name="Group 12">
            <a:extLst>
              <a:ext uri="{FF2B5EF4-FFF2-40B4-BE49-F238E27FC236}">
                <a16:creationId xmlns:a16="http://schemas.microsoft.com/office/drawing/2014/main" id="{E3FD38ED-F559-4773-97A0-4AF3DFA001CF}"/>
              </a:ext>
            </a:extLst>
          </p:cNvPr>
          <p:cNvGrpSpPr/>
          <p:nvPr/>
        </p:nvGrpSpPr>
        <p:grpSpPr>
          <a:xfrm>
            <a:off x="4457700" y="629906"/>
            <a:ext cx="4387850" cy="1218020"/>
            <a:chOff x="5943600" y="1738514"/>
            <a:chExt cx="5850466" cy="1624027"/>
          </a:xfrm>
        </p:grpSpPr>
        <p:grpSp>
          <p:nvGrpSpPr>
            <p:cNvPr id="31" name="Group 30"/>
            <p:cNvGrpSpPr/>
            <p:nvPr/>
          </p:nvGrpSpPr>
          <p:grpSpPr>
            <a:xfrm>
              <a:off x="5943600" y="1738514"/>
              <a:ext cx="4572000" cy="1624027"/>
              <a:chOff x="4419600" y="1738514"/>
              <a:chExt cx="4572000" cy="1624027"/>
            </a:xfrm>
          </p:grpSpPr>
          <p:grpSp>
            <p:nvGrpSpPr>
              <p:cNvPr id="8" name="Group 7"/>
              <p:cNvGrpSpPr/>
              <p:nvPr/>
            </p:nvGrpSpPr>
            <p:grpSpPr>
              <a:xfrm>
                <a:off x="7772400" y="1738514"/>
                <a:ext cx="1219200" cy="923330"/>
                <a:chOff x="7772400" y="1738514"/>
                <a:chExt cx="1219200" cy="923330"/>
              </a:xfrm>
            </p:grpSpPr>
            <p:sp>
              <p:nvSpPr>
                <p:cNvPr id="19" name="TextBox 18"/>
                <p:cNvSpPr txBox="1"/>
                <p:nvPr/>
              </p:nvSpPr>
              <p:spPr>
                <a:xfrm>
                  <a:off x="7772400" y="1752599"/>
                  <a:ext cx="1143000" cy="769442"/>
                </a:xfrm>
                <a:prstGeom prst="rect">
                  <a:avLst/>
                </a:prstGeom>
                <a:noFill/>
              </p:spPr>
              <p:txBody>
                <a:bodyPr wrap="square" rtlCol="0">
                  <a:spAutoFit/>
                </a:bodyPr>
                <a:lstStyle/>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PRIME1 (1985): 585 </a:t>
                  </a:r>
                  <a:r>
                    <a:rPr lang="en-US" sz="1050" dirty="0" err="1">
                      <a:solidFill>
                        <a:prstClr val="black"/>
                      </a:solidFill>
                      <a:latin typeface="Calibri" panose="020F0502020204030204" pitchFamily="34" charset="0"/>
                      <a:ea typeface="ＭＳ Ｐゴシック" panose="020B0600070205080204" pitchFamily="34" charset="-128"/>
                      <a:cs typeface="+mn-cs"/>
                    </a:rPr>
                    <a:t>pts</a:t>
                  </a:r>
                  <a:endParaRPr lang="en-US" sz="1050" dirty="0">
                    <a:solidFill>
                      <a:prstClr val="black"/>
                    </a:solidFill>
                    <a:latin typeface="Calibri" panose="020F0502020204030204" pitchFamily="34" charset="0"/>
                    <a:ea typeface="ＭＳ Ｐゴシック" panose="020B0600070205080204" pitchFamily="34" charset="-128"/>
                    <a:cs typeface="+mn-cs"/>
                  </a:endParaRPr>
                </a:p>
              </p:txBody>
            </p:sp>
            <p:sp>
              <p:nvSpPr>
                <p:cNvPr id="20" name="Rectangle 19"/>
                <p:cNvSpPr/>
                <p:nvPr/>
              </p:nvSpPr>
              <p:spPr bwMode="auto">
                <a:xfrm>
                  <a:off x="7772400" y="1738514"/>
                  <a:ext cx="1219200" cy="923330"/>
                </a:xfrm>
                <a:prstGeom prst="rect">
                  <a:avLst/>
                </a:prstGeom>
                <a:noFill/>
                <a:ln w="28575" cap="flat" cmpd="sng" algn="ctr">
                  <a:solidFill>
                    <a:schemeClr val="tx1">
                      <a:lumMod val="9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200" b="1">
                    <a:solidFill>
                      <a:prstClr val="black"/>
                    </a:solidFill>
                    <a:ea typeface="ＭＳ Ｐゴシック" panose="020B0600070205080204" pitchFamily="34" charset="-128"/>
                    <a:cs typeface="+mn-cs"/>
                  </a:endParaRPr>
                </a:p>
              </p:txBody>
            </p:sp>
          </p:grpSp>
          <p:cxnSp>
            <p:nvCxnSpPr>
              <p:cNvPr id="32" name="Straight Connector 31"/>
              <p:cNvCxnSpPr>
                <a:cxnSpLocks/>
                <a:endCxn id="20" idx="1"/>
              </p:cNvCxnSpPr>
              <p:nvPr/>
            </p:nvCxnSpPr>
            <p:spPr bwMode="auto">
              <a:xfrm flipV="1">
                <a:off x="4419600" y="2200179"/>
                <a:ext cx="3352800" cy="1162362"/>
              </a:xfrm>
              <a:prstGeom prst="line">
                <a:avLst/>
              </a:prstGeom>
              <a:ln w="28575">
                <a:prstDash val="sysDash"/>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pic>
          <p:nvPicPr>
            <p:cNvPr id="2052" name="Picture 4" descr="United Kingdom flag fridge magnet London travel souvenir">
              <a:extLst>
                <a:ext uri="{FF2B5EF4-FFF2-40B4-BE49-F238E27FC236}">
                  <a16:creationId xmlns:a16="http://schemas.microsoft.com/office/drawing/2014/main" id="{21570724-BF8C-4BFA-B44C-B4A44E20145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0" t="3359" r="2025" b="4193"/>
            <a:stretch/>
          </p:blipFill>
          <p:spPr bwMode="auto">
            <a:xfrm>
              <a:off x="10660702" y="1875672"/>
              <a:ext cx="1133364" cy="7285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77F3BB9C-F1C6-4F6C-B97F-AF27291BC3A5}"/>
              </a:ext>
            </a:extLst>
          </p:cNvPr>
          <p:cNvGrpSpPr/>
          <p:nvPr/>
        </p:nvGrpSpPr>
        <p:grpSpPr>
          <a:xfrm>
            <a:off x="4448553" y="1630500"/>
            <a:ext cx="4363511" cy="692099"/>
            <a:chOff x="5950897" y="3273358"/>
            <a:chExt cx="5818015" cy="922799"/>
          </a:xfrm>
        </p:grpSpPr>
        <p:grpSp>
          <p:nvGrpSpPr>
            <p:cNvPr id="33" name="Group 32"/>
            <p:cNvGrpSpPr/>
            <p:nvPr/>
          </p:nvGrpSpPr>
          <p:grpSpPr>
            <a:xfrm>
              <a:off x="5950897" y="3273358"/>
              <a:ext cx="4571999" cy="922799"/>
              <a:chOff x="4426897" y="3273357"/>
              <a:chExt cx="4571999" cy="922799"/>
            </a:xfrm>
          </p:grpSpPr>
          <p:grpSp>
            <p:nvGrpSpPr>
              <p:cNvPr id="21" name="Group 20"/>
              <p:cNvGrpSpPr/>
              <p:nvPr/>
            </p:nvGrpSpPr>
            <p:grpSpPr>
              <a:xfrm>
                <a:off x="7779696" y="3273357"/>
                <a:ext cx="1219200" cy="922799"/>
                <a:chOff x="7779696" y="3273357"/>
                <a:chExt cx="1219200" cy="922799"/>
              </a:xfrm>
            </p:grpSpPr>
            <p:sp>
              <p:nvSpPr>
                <p:cNvPr id="11" name="TextBox 10"/>
                <p:cNvSpPr txBox="1"/>
                <p:nvPr/>
              </p:nvSpPr>
              <p:spPr>
                <a:xfrm>
                  <a:off x="7779696" y="3273357"/>
                  <a:ext cx="1219200" cy="769442"/>
                </a:xfrm>
                <a:prstGeom prst="rect">
                  <a:avLst/>
                </a:prstGeom>
                <a:noFill/>
              </p:spPr>
              <p:txBody>
                <a:bodyPr wrap="square" rtlCol="0">
                  <a:spAutoFit/>
                </a:bodyPr>
                <a:lstStyle/>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PRIME2 (2004):</a:t>
                  </a:r>
                </a:p>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1326 </a:t>
                  </a:r>
                  <a:r>
                    <a:rPr lang="en-US" sz="1050" dirty="0" err="1">
                      <a:solidFill>
                        <a:prstClr val="black"/>
                      </a:solidFill>
                      <a:latin typeface="Calibri" panose="020F0502020204030204" pitchFamily="34" charset="0"/>
                      <a:ea typeface="ＭＳ Ｐゴシック" panose="020B0600070205080204" pitchFamily="34" charset="-128"/>
                      <a:cs typeface="+mn-cs"/>
                    </a:rPr>
                    <a:t>pts</a:t>
                  </a:r>
                  <a:endParaRPr lang="en-US" sz="1050" dirty="0">
                    <a:solidFill>
                      <a:prstClr val="black"/>
                    </a:solidFill>
                    <a:latin typeface="Calibri" panose="020F0502020204030204" pitchFamily="34" charset="0"/>
                    <a:ea typeface="ＭＳ Ｐゴシック" panose="020B0600070205080204" pitchFamily="34" charset="-128"/>
                    <a:cs typeface="+mn-cs"/>
                  </a:endParaRPr>
                </a:p>
              </p:txBody>
            </p:sp>
            <p:sp>
              <p:nvSpPr>
                <p:cNvPr id="12" name="Rectangle 11"/>
                <p:cNvSpPr/>
                <p:nvPr/>
              </p:nvSpPr>
              <p:spPr bwMode="auto">
                <a:xfrm>
                  <a:off x="7779696" y="3273357"/>
                  <a:ext cx="1219200" cy="922799"/>
                </a:xfrm>
                <a:prstGeom prst="rect">
                  <a:avLst/>
                </a:prstGeom>
                <a:noFill/>
                <a:ln w="28575" cap="flat" cmpd="sng" algn="ctr">
                  <a:solidFill>
                    <a:schemeClr val="tx1">
                      <a:lumMod val="9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200" b="1">
                    <a:solidFill>
                      <a:prstClr val="black"/>
                    </a:solidFill>
                    <a:ea typeface="ＭＳ Ｐゴシック" panose="020B0600070205080204" pitchFamily="34" charset="-128"/>
                    <a:cs typeface="+mn-cs"/>
                  </a:endParaRPr>
                </a:p>
              </p:txBody>
            </p:sp>
          </p:grpSp>
          <p:cxnSp>
            <p:nvCxnSpPr>
              <p:cNvPr id="30" name="Straight Connector 29"/>
              <p:cNvCxnSpPr>
                <a:cxnSpLocks/>
                <a:endCxn id="11" idx="1"/>
              </p:cNvCxnSpPr>
              <p:nvPr/>
            </p:nvCxnSpPr>
            <p:spPr bwMode="auto">
              <a:xfrm flipV="1">
                <a:off x="4426897" y="3658078"/>
                <a:ext cx="3352799" cy="152068"/>
              </a:xfrm>
              <a:prstGeom prst="line">
                <a:avLst/>
              </a:prstGeom>
              <a:ln w="28575">
                <a:prstDash val="sysDash"/>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pic>
          <p:nvPicPr>
            <p:cNvPr id="43" name="Picture 4" descr="United Kingdom flag fridge magnet London travel souvenir">
              <a:extLst>
                <a:ext uri="{FF2B5EF4-FFF2-40B4-BE49-F238E27FC236}">
                  <a16:creationId xmlns:a16="http://schemas.microsoft.com/office/drawing/2014/main" id="{DE32EFDF-D5F3-4204-B5CA-2A1BBB4D58A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0" t="3359" r="2025" b="4193"/>
            <a:stretch/>
          </p:blipFill>
          <p:spPr bwMode="auto">
            <a:xfrm>
              <a:off x="10635548" y="3370495"/>
              <a:ext cx="1133364" cy="7285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4B917F5B-FCC8-4B5B-8EEA-0A5A022AD463}"/>
              </a:ext>
            </a:extLst>
          </p:cNvPr>
          <p:cNvGrpSpPr/>
          <p:nvPr/>
        </p:nvGrpSpPr>
        <p:grpSpPr>
          <a:xfrm>
            <a:off x="4656488" y="1829950"/>
            <a:ext cx="4164724" cy="1556627"/>
            <a:chOff x="6208650" y="3660422"/>
            <a:chExt cx="5552965" cy="2075503"/>
          </a:xfrm>
        </p:grpSpPr>
        <p:grpSp>
          <p:nvGrpSpPr>
            <p:cNvPr id="28" name="Group 27">
              <a:extLst>
                <a:ext uri="{FF2B5EF4-FFF2-40B4-BE49-F238E27FC236}">
                  <a16:creationId xmlns:a16="http://schemas.microsoft.com/office/drawing/2014/main" id="{41909A41-7A62-4131-98EA-4F996BE5DD7D}"/>
                </a:ext>
              </a:extLst>
            </p:cNvPr>
            <p:cNvGrpSpPr/>
            <p:nvPr/>
          </p:nvGrpSpPr>
          <p:grpSpPr>
            <a:xfrm>
              <a:off x="6208650" y="3660422"/>
              <a:ext cx="4306950" cy="2075503"/>
              <a:chOff x="4691946" y="2194069"/>
              <a:chExt cx="4306950" cy="2075503"/>
            </a:xfrm>
          </p:grpSpPr>
          <p:grpSp>
            <p:nvGrpSpPr>
              <p:cNvPr id="36" name="Group 35">
                <a:extLst>
                  <a:ext uri="{FF2B5EF4-FFF2-40B4-BE49-F238E27FC236}">
                    <a16:creationId xmlns:a16="http://schemas.microsoft.com/office/drawing/2014/main" id="{14308B58-89D6-4F84-BBCE-8D51FFECF30A}"/>
                  </a:ext>
                </a:extLst>
              </p:cNvPr>
              <p:cNvGrpSpPr/>
              <p:nvPr/>
            </p:nvGrpSpPr>
            <p:grpSpPr>
              <a:xfrm>
                <a:off x="7779696" y="3215117"/>
                <a:ext cx="1219200" cy="1054455"/>
                <a:chOff x="7779696" y="3215117"/>
                <a:chExt cx="1219200" cy="1054455"/>
              </a:xfrm>
            </p:grpSpPr>
            <p:sp>
              <p:nvSpPr>
                <p:cNvPr id="39" name="TextBox 38">
                  <a:extLst>
                    <a:ext uri="{FF2B5EF4-FFF2-40B4-BE49-F238E27FC236}">
                      <a16:creationId xmlns:a16="http://schemas.microsoft.com/office/drawing/2014/main" id="{A131FB37-032C-4A73-A4F9-72E7873A122C}"/>
                    </a:ext>
                  </a:extLst>
                </p:cNvPr>
                <p:cNvSpPr txBox="1"/>
                <p:nvPr/>
              </p:nvSpPr>
              <p:spPr>
                <a:xfrm>
                  <a:off x="7779696" y="3273357"/>
                  <a:ext cx="1219200" cy="769442"/>
                </a:xfrm>
                <a:prstGeom prst="rect">
                  <a:avLst/>
                </a:prstGeom>
                <a:noFill/>
              </p:spPr>
              <p:txBody>
                <a:bodyPr wrap="square" rtlCol="0">
                  <a:spAutoFit/>
                </a:bodyPr>
                <a:lstStyle/>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SUPREMO (2020):</a:t>
                  </a:r>
                </a:p>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1600 pts</a:t>
                  </a:r>
                </a:p>
              </p:txBody>
            </p:sp>
            <p:sp>
              <p:nvSpPr>
                <p:cNvPr id="40" name="Rectangle 39">
                  <a:extLst>
                    <a:ext uri="{FF2B5EF4-FFF2-40B4-BE49-F238E27FC236}">
                      <a16:creationId xmlns:a16="http://schemas.microsoft.com/office/drawing/2014/main" id="{34B4E502-4D9F-4446-95C8-3267E2574BD3}"/>
                    </a:ext>
                  </a:extLst>
                </p:cNvPr>
                <p:cNvSpPr/>
                <p:nvPr/>
              </p:nvSpPr>
              <p:spPr bwMode="auto">
                <a:xfrm>
                  <a:off x="7779696" y="3215117"/>
                  <a:ext cx="1219200" cy="1054455"/>
                </a:xfrm>
                <a:prstGeom prst="rect">
                  <a:avLst/>
                </a:prstGeom>
                <a:noFill/>
                <a:ln w="28575" cap="flat" cmpd="sng" algn="ctr">
                  <a:solidFill>
                    <a:schemeClr val="tx1">
                      <a:lumMod val="9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200" b="1">
                    <a:solidFill>
                      <a:prstClr val="black"/>
                    </a:solidFill>
                    <a:ea typeface="ＭＳ Ｐゴシック" panose="020B0600070205080204" pitchFamily="34" charset="-128"/>
                    <a:cs typeface="+mn-cs"/>
                  </a:endParaRPr>
                </a:p>
              </p:txBody>
            </p:sp>
          </p:grpSp>
          <p:cxnSp>
            <p:nvCxnSpPr>
              <p:cNvPr id="37" name="Straight Connector 36">
                <a:extLst>
                  <a:ext uri="{FF2B5EF4-FFF2-40B4-BE49-F238E27FC236}">
                    <a16:creationId xmlns:a16="http://schemas.microsoft.com/office/drawing/2014/main" id="{771A4E8A-B37B-4E98-872F-1EC1D9F632D6}"/>
                  </a:ext>
                </a:extLst>
              </p:cNvPr>
              <p:cNvCxnSpPr>
                <a:cxnSpLocks/>
                <a:endCxn id="39" idx="1"/>
              </p:cNvCxnSpPr>
              <p:nvPr/>
            </p:nvCxnSpPr>
            <p:spPr bwMode="auto">
              <a:xfrm>
                <a:off x="4691946" y="2194069"/>
                <a:ext cx="3087750" cy="1464010"/>
              </a:xfrm>
              <a:prstGeom prst="line">
                <a:avLst/>
              </a:prstGeom>
              <a:ln w="28575">
                <a:prstDash val="sysDash"/>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pic>
          <p:nvPicPr>
            <p:cNvPr id="44" name="Picture 4" descr="United Kingdom flag fridge magnet London travel souvenir">
              <a:extLst>
                <a:ext uri="{FF2B5EF4-FFF2-40B4-BE49-F238E27FC236}">
                  <a16:creationId xmlns:a16="http://schemas.microsoft.com/office/drawing/2014/main" id="{4C0A9691-D992-4E70-B762-C6C87F720B2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0" t="3359" r="2025" b="4193"/>
            <a:stretch/>
          </p:blipFill>
          <p:spPr bwMode="auto">
            <a:xfrm>
              <a:off x="10628251" y="4886663"/>
              <a:ext cx="1133364" cy="7285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48" name="Group 2047">
            <a:extLst>
              <a:ext uri="{FF2B5EF4-FFF2-40B4-BE49-F238E27FC236}">
                <a16:creationId xmlns:a16="http://schemas.microsoft.com/office/drawing/2014/main" id="{7A7AC397-3A17-60B9-3EC1-5FC8085C62C4}"/>
              </a:ext>
            </a:extLst>
          </p:cNvPr>
          <p:cNvGrpSpPr/>
          <p:nvPr/>
        </p:nvGrpSpPr>
        <p:grpSpPr>
          <a:xfrm>
            <a:off x="4656488" y="2194174"/>
            <a:ext cx="4164724" cy="2052527"/>
            <a:chOff x="6208650" y="2922391"/>
            <a:chExt cx="5552965" cy="2736702"/>
          </a:xfrm>
        </p:grpSpPr>
        <p:grpSp>
          <p:nvGrpSpPr>
            <p:cNvPr id="50" name="Group 49">
              <a:extLst>
                <a:ext uri="{FF2B5EF4-FFF2-40B4-BE49-F238E27FC236}">
                  <a16:creationId xmlns:a16="http://schemas.microsoft.com/office/drawing/2014/main" id="{8BB2BFBF-74CE-E7F3-DB24-D7AE6072ABB6}"/>
                </a:ext>
              </a:extLst>
            </p:cNvPr>
            <p:cNvGrpSpPr/>
            <p:nvPr/>
          </p:nvGrpSpPr>
          <p:grpSpPr>
            <a:xfrm>
              <a:off x="6208650" y="2922391"/>
              <a:ext cx="4302401" cy="2736702"/>
              <a:chOff x="4696495" y="1361454"/>
              <a:chExt cx="4302401" cy="2736702"/>
            </a:xfrm>
          </p:grpSpPr>
          <p:grpSp>
            <p:nvGrpSpPr>
              <p:cNvPr id="52" name="Group 51">
                <a:extLst>
                  <a:ext uri="{FF2B5EF4-FFF2-40B4-BE49-F238E27FC236}">
                    <a16:creationId xmlns:a16="http://schemas.microsoft.com/office/drawing/2014/main" id="{4281A5F6-3F60-080B-51E1-B3D80A244654}"/>
                  </a:ext>
                </a:extLst>
              </p:cNvPr>
              <p:cNvGrpSpPr/>
              <p:nvPr/>
            </p:nvGrpSpPr>
            <p:grpSpPr>
              <a:xfrm>
                <a:off x="7779696" y="3215118"/>
                <a:ext cx="1219200" cy="883038"/>
                <a:chOff x="7779696" y="3215118"/>
                <a:chExt cx="1219200" cy="883038"/>
              </a:xfrm>
            </p:grpSpPr>
            <p:sp>
              <p:nvSpPr>
                <p:cNvPr id="54" name="TextBox 53">
                  <a:extLst>
                    <a:ext uri="{FF2B5EF4-FFF2-40B4-BE49-F238E27FC236}">
                      <a16:creationId xmlns:a16="http://schemas.microsoft.com/office/drawing/2014/main" id="{CF463912-2989-E834-54D7-6C2CB833DAE4}"/>
                    </a:ext>
                  </a:extLst>
                </p:cNvPr>
                <p:cNvSpPr txBox="1"/>
                <p:nvPr/>
              </p:nvSpPr>
              <p:spPr>
                <a:xfrm>
                  <a:off x="7779696" y="3273357"/>
                  <a:ext cx="1219200" cy="769442"/>
                </a:xfrm>
                <a:prstGeom prst="rect">
                  <a:avLst/>
                </a:prstGeom>
                <a:noFill/>
              </p:spPr>
              <p:txBody>
                <a:bodyPr wrap="square" rtlCol="0">
                  <a:spAutoFit/>
                </a:bodyPr>
                <a:lstStyle/>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EUROPA (2023):</a:t>
                  </a:r>
                </a:p>
                <a:p>
                  <a:pP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926 pts</a:t>
                  </a:r>
                </a:p>
              </p:txBody>
            </p:sp>
            <p:sp>
              <p:nvSpPr>
                <p:cNvPr id="55" name="Rectangle 54">
                  <a:extLst>
                    <a:ext uri="{FF2B5EF4-FFF2-40B4-BE49-F238E27FC236}">
                      <a16:creationId xmlns:a16="http://schemas.microsoft.com/office/drawing/2014/main" id="{44EDA4CD-68CF-73A6-7A89-95A4C49FB653}"/>
                    </a:ext>
                  </a:extLst>
                </p:cNvPr>
                <p:cNvSpPr/>
                <p:nvPr/>
              </p:nvSpPr>
              <p:spPr bwMode="auto">
                <a:xfrm>
                  <a:off x="7779696" y="3215118"/>
                  <a:ext cx="1219200" cy="883038"/>
                </a:xfrm>
                <a:prstGeom prst="rect">
                  <a:avLst/>
                </a:prstGeom>
                <a:noFill/>
                <a:ln w="28575" cap="flat" cmpd="sng" algn="ctr">
                  <a:solidFill>
                    <a:schemeClr val="tx1">
                      <a:lumMod val="9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200" b="1">
                    <a:solidFill>
                      <a:prstClr val="black"/>
                    </a:solidFill>
                    <a:ea typeface="ＭＳ Ｐゴシック" panose="020B0600070205080204" pitchFamily="34" charset="-128"/>
                    <a:cs typeface="+mn-cs"/>
                  </a:endParaRPr>
                </a:p>
              </p:txBody>
            </p:sp>
          </p:grpSp>
          <p:cxnSp>
            <p:nvCxnSpPr>
              <p:cNvPr id="53" name="Straight Connector 52">
                <a:extLst>
                  <a:ext uri="{FF2B5EF4-FFF2-40B4-BE49-F238E27FC236}">
                    <a16:creationId xmlns:a16="http://schemas.microsoft.com/office/drawing/2014/main" id="{0E2D0158-C3AB-DED0-47C7-0B4EEDA5AEF4}"/>
                  </a:ext>
                </a:extLst>
              </p:cNvPr>
              <p:cNvCxnSpPr>
                <a:cxnSpLocks/>
                <a:endCxn id="54" idx="1"/>
              </p:cNvCxnSpPr>
              <p:nvPr/>
            </p:nvCxnSpPr>
            <p:spPr bwMode="auto">
              <a:xfrm>
                <a:off x="4696495" y="1361454"/>
                <a:ext cx="3083201" cy="2296625"/>
              </a:xfrm>
              <a:prstGeom prst="line">
                <a:avLst/>
              </a:prstGeom>
              <a:ln w="28575">
                <a:prstDash val="sysDash"/>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pic>
          <p:nvPicPr>
            <p:cNvPr id="2050" name="Picture 2">
              <a:extLst>
                <a:ext uri="{FF2B5EF4-FFF2-40B4-BE49-F238E27FC236}">
                  <a16:creationId xmlns:a16="http://schemas.microsoft.com/office/drawing/2014/main" id="{F7C9C42D-B814-F8FE-C2F1-3BC763E565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8251" y="4888043"/>
              <a:ext cx="1133364" cy="7551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5" name="Group 2074">
            <a:extLst>
              <a:ext uri="{FF2B5EF4-FFF2-40B4-BE49-F238E27FC236}">
                <a16:creationId xmlns:a16="http://schemas.microsoft.com/office/drawing/2014/main" id="{A9660A91-DE3D-8624-5735-E9DF42BEC7A9}"/>
              </a:ext>
            </a:extLst>
          </p:cNvPr>
          <p:cNvGrpSpPr/>
          <p:nvPr/>
        </p:nvGrpSpPr>
        <p:grpSpPr>
          <a:xfrm>
            <a:off x="271967" y="618096"/>
            <a:ext cx="2818962" cy="1494371"/>
            <a:chOff x="362623" y="820954"/>
            <a:chExt cx="3758616" cy="1992494"/>
          </a:xfrm>
        </p:grpSpPr>
        <p:grpSp>
          <p:nvGrpSpPr>
            <p:cNvPr id="2055" name="Group 2054">
              <a:extLst>
                <a:ext uri="{FF2B5EF4-FFF2-40B4-BE49-F238E27FC236}">
                  <a16:creationId xmlns:a16="http://schemas.microsoft.com/office/drawing/2014/main" id="{A0135816-799B-8B9D-6687-C42808C89751}"/>
                </a:ext>
              </a:extLst>
            </p:cNvPr>
            <p:cNvGrpSpPr/>
            <p:nvPr/>
          </p:nvGrpSpPr>
          <p:grpSpPr>
            <a:xfrm>
              <a:off x="1512554" y="820954"/>
              <a:ext cx="2608685" cy="1992494"/>
              <a:chOff x="-11447" y="1680865"/>
              <a:chExt cx="2608685" cy="1992494"/>
            </a:xfrm>
          </p:grpSpPr>
          <p:grpSp>
            <p:nvGrpSpPr>
              <p:cNvPr id="2057" name="Group 2056">
                <a:extLst>
                  <a:ext uri="{FF2B5EF4-FFF2-40B4-BE49-F238E27FC236}">
                    <a16:creationId xmlns:a16="http://schemas.microsoft.com/office/drawing/2014/main" id="{7E9E096E-5D1D-08BA-7F31-6B85F6871F14}"/>
                  </a:ext>
                </a:extLst>
              </p:cNvPr>
              <p:cNvGrpSpPr/>
              <p:nvPr/>
            </p:nvGrpSpPr>
            <p:grpSpPr>
              <a:xfrm>
                <a:off x="-11447" y="1680865"/>
                <a:ext cx="1323780" cy="619900"/>
                <a:chOff x="-11447" y="1680865"/>
                <a:chExt cx="1323780" cy="619900"/>
              </a:xfrm>
            </p:grpSpPr>
            <p:sp>
              <p:nvSpPr>
                <p:cNvPr id="2059" name="TextBox 2058">
                  <a:extLst>
                    <a:ext uri="{FF2B5EF4-FFF2-40B4-BE49-F238E27FC236}">
                      <a16:creationId xmlns:a16="http://schemas.microsoft.com/office/drawing/2014/main" id="{0867BE0F-2F68-CB88-8FB5-AA2454BC47EE}"/>
                    </a:ext>
                  </a:extLst>
                </p:cNvPr>
                <p:cNvSpPr txBox="1"/>
                <p:nvPr/>
              </p:nvSpPr>
              <p:spPr>
                <a:xfrm>
                  <a:off x="-11447" y="1680865"/>
                  <a:ext cx="1323780" cy="584776"/>
                </a:xfrm>
                <a:prstGeom prst="rect">
                  <a:avLst/>
                </a:prstGeom>
                <a:noFill/>
              </p:spPr>
              <p:txBody>
                <a:bodyPr wrap="square" rtlCol="0">
                  <a:spAutoFit/>
                </a:bodyPr>
                <a:lstStyle/>
                <a:p>
                  <a:pPr algn="ct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USA</a:t>
                  </a:r>
                </a:p>
                <a:p>
                  <a:pPr algn="ctr" defTabSz="342900" eaLnBrk="0" hangingPunct="0">
                    <a:defRPr/>
                  </a:pPr>
                  <a:r>
                    <a:rPr lang="en-US" sz="1200" dirty="0">
                      <a:solidFill>
                        <a:prstClr val="black"/>
                      </a:solidFill>
                      <a:latin typeface="Calibri" panose="020F0502020204030204" pitchFamily="34" charset="0"/>
                      <a:ea typeface="ＭＳ Ｐゴシック" panose="020B0600070205080204" pitchFamily="34" charset="-128"/>
                    </a:rPr>
                    <a:t>NSABP B-06</a:t>
                  </a:r>
                  <a:endParaRPr lang="en-US" sz="1050" dirty="0">
                    <a:solidFill>
                      <a:prstClr val="black"/>
                    </a:solidFill>
                    <a:latin typeface="Calibri" panose="020F0502020204030204" pitchFamily="34" charset="0"/>
                    <a:ea typeface="ＭＳ Ｐゴシック" panose="020B0600070205080204" pitchFamily="34" charset="-128"/>
                    <a:cs typeface="+mn-cs"/>
                  </a:endParaRPr>
                </a:p>
              </p:txBody>
            </p:sp>
            <p:sp>
              <p:nvSpPr>
                <p:cNvPr id="2060" name="Rectangle 2059">
                  <a:extLst>
                    <a:ext uri="{FF2B5EF4-FFF2-40B4-BE49-F238E27FC236}">
                      <a16:creationId xmlns:a16="http://schemas.microsoft.com/office/drawing/2014/main" id="{4284D148-9E4E-FB6A-2712-19BCAFE8F39B}"/>
                    </a:ext>
                  </a:extLst>
                </p:cNvPr>
                <p:cNvSpPr/>
                <p:nvPr/>
              </p:nvSpPr>
              <p:spPr bwMode="auto">
                <a:xfrm>
                  <a:off x="48060" y="1717814"/>
                  <a:ext cx="1183889" cy="582951"/>
                </a:xfrm>
                <a:prstGeom prst="rect">
                  <a:avLst/>
                </a:prstGeom>
                <a:noFill/>
                <a:ln w="28575" cap="flat" cmpd="sng" algn="ctr">
                  <a:solidFill>
                    <a:schemeClr val="tx1">
                      <a:lumMod val="9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200" b="1">
                    <a:solidFill>
                      <a:prstClr val="black"/>
                    </a:solidFill>
                    <a:ea typeface="ＭＳ Ｐゴシック" panose="020B0600070205080204" pitchFamily="34" charset="-128"/>
                    <a:cs typeface="+mn-cs"/>
                  </a:endParaRPr>
                </a:p>
              </p:txBody>
            </p:sp>
          </p:grpSp>
          <p:cxnSp>
            <p:nvCxnSpPr>
              <p:cNvPr id="2058" name="Straight Connector 2057">
                <a:extLst>
                  <a:ext uri="{FF2B5EF4-FFF2-40B4-BE49-F238E27FC236}">
                    <a16:creationId xmlns:a16="http://schemas.microsoft.com/office/drawing/2014/main" id="{89A5C679-A9FB-F84B-BE14-88ED74C7AE44}"/>
                  </a:ext>
                </a:extLst>
              </p:cNvPr>
              <p:cNvCxnSpPr>
                <a:cxnSpLocks/>
              </p:cNvCxnSpPr>
              <p:nvPr/>
            </p:nvCxnSpPr>
            <p:spPr bwMode="auto">
              <a:xfrm>
                <a:off x="1298912" y="2214265"/>
                <a:ext cx="1298326" cy="1459094"/>
              </a:xfrm>
              <a:prstGeom prst="line">
                <a:avLst/>
              </a:prstGeom>
              <a:ln w="28575">
                <a:prstDash val="sysDash"/>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pic>
          <p:nvPicPr>
            <p:cNvPr id="2061" name="Picture 4">
              <a:extLst>
                <a:ext uri="{FF2B5EF4-FFF2-40B4-BE49-F238E27FC236}">
                  <a16:creationId xmlns:a16="http://schemas.microsoft.com/office/drawing/2014/main" id="{0632A38F-1C36-4A62-BCC2-D7B8245186F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4" t="21868" r="4253" b="21716"/>
            <a:stretch/>
          </p:blipFill>
          <p:spPr bwMode="auto">
            <a:xfrm>
              <a:off x="362623" y="827990"/>
              <a:ext cx="1064336" cy="6617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4" name="Group 2073">
            <a:extLst>
              <a:ext uri="{FF2B5EF4-FFF2-40B4-BE49-F238E27FC236}">
                <a16:creationId xmlns:a16="http://schemas.microsoft.com/office/drawing/2014/main" id="{97A16B77-D453-FFEB-A8FF-A397D722763B}"/>
              </a:ext>
            </a:extLst>
          </p:cNvPr>
          <p:cNvGrpSpPr/>
          <p:nvPr/>
        </p:nvGrpSpPr>
        <p:grpSpPr>
          <a:xfrm>
            <a:off x="137609" y="1691609"/>
            <a:ext cx="4599956" cy="938466"/>
            <a:chOff x="183478" y="2252304"/>
            <a:chExt cx="6133275" cy="1251288"/>
          </a:xfrm>
        </p:grpSpPr>
        <p:grpSp>
          <p:nvGrpSpPr>
            <p:cNvPr id="2064" name="Group 2063">
              <a:extLst>
                <a:ext uri="{FF2B5EF4-FFF2-40B4-BE49-F238E27FC236}">
                  <a16:creationId xmlns:a16="http://schemas.microsoft.com/office/drawing/2014/main" id="{95FE2F74-B803-6ADE-C34F-DCB83CBEC0DA}"/>
                </a:ext>
              </a:extLst>
            </p:cNvPr>
            <p:cNvGrpSpPr/>
            <p:nvPr/>
          </p:nvGrpSpPr>
          <p:grpSpPr>
            <a:xfrm>
              <a:off x="1596961" y="2252304"/>
              <a:ext cx="4719792" cy="1245703"/>
              <a:chOff x="93133" y="2878974"/>
              <a:chExt cx="4719792" cy="1245703"/>
            </a:xfrm>
          </p:grpSpPr>
          <p:grpSp>
            <p:nvGrpSpPr>
              <p:cNvPr id="2066" name="Group 2065">
                <a:extLst>
                  <a:ext uri="{FF2B5EF4-FFF2-40B4-BE49-F238E27FC236}">
                    <a16:creationId xmlns:a16="http://schemas.microsoft.com/office/drawing/2014/main" id="{D4995E51-9344-F065-E225-0A9B91E92277}"/>
                  </a:ext>
                </a:extLst>
              </p:cNvPr>
              <p:cNvGrpSpPr/>
              <p:nvPr/>
            </p:nvGrpSpPr>
            <p:grpSpPr>
              <a:xfrm>
                <a:off x="93133" y="3201621"/>
                <a:ext cx="1219200" cy="923056"/>
                <a:chOff x="93133" y="3201621"/>
                <a:chExt cx="1219200" cy="923056"/>
              </a:xfrm>
            </p:grpSpPr>
            <p:sp>
              <p:nvSpPr>
                <p:cNvPr id="2068" name="TextBox 2067">
                  <a:extLst>
                    <a:ext uri="{FF2B5EF4-FFF2-40B4-BE49-F238E27FC236}">
                      <a16:creationId xmlns:a16="http://schemas.microsoft.com/office/drawing/2014/main" id="{B05710F0-2E13-ACA5-E649-F6E1E0F18FCC}"/>
                    </a:ext>
                  </a:extLst>
                </p:cNvPr>
                <p:cNvSpPr txBox="1"/>
                <p:nvPr/>
              </p:nvSpPr>
              <p:spPr>
                <a:xfrm>
                  <a:off x="93133" y="3201621"/>
                  <a:ext cx="1204063" cy="769441"/>
                </a:xfrm>
                <a:prstGeom prst="rect">
                  <a:avLst/>
                </a:prstGeom>
                <a:noFill/>
              </p:spPr>
              <p:txBody>
                <a:bodyPr wrap="square" rtlCol="0">
                  <a:spAutoFit/>
                </a:bodyPr>
                <a:lstStyle/>
                <a:p>
                  <a:pPr algn="ct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TREX trial (2023): </a:t>
                  </a:r>
                </a:p>
                <a:p>
                  <a:pPr algn="ctr" defTabSz="342900" eaLnBrk="0" hangingPunct="0">
                    <a:defRPr/>
                  </a:pPr>
                  <a:r>
                    <a:rPr lang="en-US" sz="1050" dirty="0">
                      <a:solidFill>
                        <a:prstClr val="black"/>
                      </a:solidFill>
                      <a:latin typeface="Calibri" panose="020F0502020204030204" pitchFamily="34" charset="0"/>
                      <a:ea typeface="ＭＳ Ｐゴシック" panose="020B0600070205080204" pitchFamily="34" charset="-128"/>
                      <a:cs typeface="+mn-cs"/>
                    </a:rPr>
                    <a:t>1350 pts</a:t>
                  </a:r>
                </a:p>
              </p:txBody>
            </p:sp>
            <p:sp>
              <p:nvSpPr>
                <p:cNvPr id="2069" name="Rectangle 2068">
                  <a:extLst>
                    <a:ext uri="{FF2B5EF4-FFF2-40B4-BE49-F238E27FC236}">
                      <a16:creationId xmlns:a16="http://schemas.microsoft.com/office/drawing/2014/main" id="{CE38CBB9-1679-64C3-AF0C-B03BB755671C}"/>
                    </a:ext>
                  </a:extLst>
                </p:cNvPr>
                <p:cNvSpPr/>
                <p:nvPr/>
              </p:nvSpPr>
              <p:spPr bwMode="auto">
                <a:xfrm>
                  <a:off x="93133" y="3241003"/>
                  <a:ext cx="1219200" cy="883674"/>
                </a:xfrm>
                <a:prstGeom prst="rect">
                  <a:avLst/>
                </a:prstGeom>
                <a:noFill/>
                <a:ln w="28575" cap="flat" cmpd="sng" algn="ctr">
                  <a:solidFill>
                    <a:schemeClr val="tx1">
                      <a:lumMod val="9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200" b="1">
                    <a:solidFill>
                      <a:prstClr val="black"/>
                    </a:solidFill>
                    <a:ea typeface="ＭＳ Ｐゴシック" panose="020B0600070205080204" pitchFamily="34" charset="-128"/>
                    <a:cs typeface="+mn-cs"/>
                  </a:endParaRPr>
                </a:p>
              </p:txBody>
            </p:sp>
          </p:grpSp>
          <p:cxnSp>
            <p:nvCxnSpPr>
              <p:cNvPr id="2067" name="Straight Connector 2066">
                <a:extLst>
                  <a:ext uri="{FF2B5EF4-FFF2-40B4-BE49-F238E27FC236}">
                    <a16:creationId xmlns:a16="http://schemas.microsoft.com/office/drawing/2014/main" id="{E558AAFB-F3C3-1AD7-7F0B-62C9BEC12612}"/>
                  </a:ext>
                </a:extLst>
              </p:cNvPr>
              <p:cNvCxnSpPr>
                <a:cxnSpLocks/>
                <a:stCxn id="2069" idx="3"/>
              </p:cNvCxnSpPr>
              <p:nvPr/>
            </p:nvCxnSpPr>
            <p:spPr bwMode="auto">
              <a:xfrm flipV="1">
                <a:off x="1312333" y="2878974"/>
                <a:ext cx="3500592" cy="803866"/>
              </a:xfrm>
              <a:prstGeom prst="line">
                <a:avLst/>
              </a:prstGeom>
              <a:ln w="28575">
                <a:prstDash val="sysDash"/>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grpSp>
          <p:nvGrpSpPr>
            <p:cNvPr id="2073" name="Group 2072">
              <a:extLst>
                <a:ext uri="{FF2B5EF4-FFF2-40B4-BE49-F238E27FC236}">
                  <a16:creationId xmlns:a16="http://schemas.microsoft.com/office/drawing/2014/main" id="{412EB816-FA10-3162-C22F-A0A7DCAD9E8F}"/>
                </a:ext>
              </a:extLst>
            </p:cNvPr>
            <p:cNvGrpSpPr/>
            <p:nvPr/>
          </p:nvGrpSpPr>
          <p:grpSpPr>
            <a:xfrm>
              <a:off x="183478" y="2676011"/>
              <a:ext cx="1345160" cy="827581"/>
              <a:chOff x="183478" y="2676011"/>
              <a:chExt cx="1345160" cy="827581"/>
            </a:xfrm>
          </p:grpSpPr>
          <p:pic>
            <p:nvPicPr>
              <p:cNvPr id="2071" name="Picture 6" descr="Scandinavian flags">
                <a:extLst>
                  <a:ext uri="{FF2B5EF4-FFF2-40B4-BE49-F238E27FC236}">
                    <a16:creationId xmlns:a16="http://schemas.microsoft.com/office/drawing/2014/main" id="{DF21BECE-1AC1-0844-49E0-A753C33E7C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80" t="5441" r="33735" b="59890"/>
              <a:stretch/>
            </p:blipFill>
            <p:spPr bwMode="auto">
              <a:xfrm>
                <a:off x="183478" y="2676011"/>
                <a:ext cx="1345160" cy="42881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071">
                <a:extLst>
                  <a:ext uri="{FF2B5EF4-FFF2-40B4-BE49-F238E27FC236}">
                    <a16:creationId xmlns:a16="http://schemas.microsoft.com/office/drawing/2014/main" id="{41162011-C5C6-4F6B-C8A2-1AB0BBF7BFB9}"/>
                  </a:ext>
                </a:extLst>
              </p:cNvPr>
              <p:cNvPicPr>
                <a:picLocks noChangeAspect="1"/>
              </p:cNvPicPr>
              <p:nvPr/>
            </p:nvPicPr>
            <p:blipFill>
              <a:blip r:embed="rId4"/>
              <a:stretch>
                <a:fillRect/>
              </a:stretch>
            </p:blipFill>
            <p:spPr>
              <a:xfrm>
                <a:off x="439403" y="3092607"/>
                <a:ext cx="655730" cy="410985"/>
              </a:xfrm>
              <a:prstGeom prst="rect">
                <a:avLst/>
              </a:prstGeom>
            </p:spPr>
          </p:pic>
        </p:grpSp>
      </p:grpSp>
    </p:spTree>
    <p:extLst>
      <p:ext uri="{BB962C8B-B14F-4D97-AF65-F5344CB8AC3E}">
        <p14:creationId xmlns:p14="http://schemas.microsoft.com/office/powerpoint/2010/main" val="284499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568"/>
            <a:ext cx="8133347" cy="417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5" dirty="0">
                <a:solidFill>
                  <a:schemeClr val="tx1"/>
                </a:solidFill>
                <a:latin typeface="Arial" charset="0"/>
                <a:ea typeface="+mn-ea"/>
                <a:cs typeface="+mn-cs"/>
              </a:rPr>
              <a:t>Content of this presentation is the property of the author, licensed by ASCO. Permission required for reuse.</a:t>
            </a:r>
          </a:p>
        </p:txBody>
      </p:sp>
      <p:pic>
        <p:nvPicPr>
          <p:cNvPr id="5" name="Picture 2">
            <a:extLst>
              <a:ext uri="{FF2B5EF4-FFF2-40B4-BE49-F238E27FC236}">
                <a16:creationId xmlns:a16="http://schemas.microsoft.com/office/drawing/2014/main" id="{55369E4D-2A54-7B41-B0F6-ED0A40137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60"/>
            <a:ext cx="8133347" cy="417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27308107-B6CB-9346-B8CB-4B338DEFE66A}"/>
              </a:ext>
            </a:extLst>
          </p:cNvPr>
          <p:cNvSpPr/>
          <p:nvPr/>
        </p:nvSpPr>
        <p:spPr bwMode="auto">
          <a:xfrm>
            <a:off x="7452714" y="204376"/>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332364121"/>
      </p:ext>
    </p:extLst>
  </p:cSld>
  <p:clrMapOvr>
    <a:masterClrMapping/>
  </p:clrMapOvr>
  <p:transition spd="med"/>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644857" y="854233"/>
            <a:ext cx="7891818" cy="3278188"/>
          </a:xfrm>
          <a:prstGeom prst="rect">
            <a:avLst/>
          </a:prstGeom>
        </p:spPr>
        <p:txBody>
          <a:bodyPr numCol="2"/>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b="1" u="sng" dirty="0">
                <a:latin typeface="Calibri" panose="020F0502020204030204" pitchFamily="34" charset="0"/>
              </a:rPr>
              <a:t>DCIS</a:t>
            </a:r>
          </a:p>
          <a:p>
            <a:r>
              <a:rPr lang="en-US" sz="3000" dirty="0">
                <a:latin typeface="Calibri" panose="020F0502020204030204" pitchFamily="34" charset="0"/>
              </a:rPr>
              <a:t>Oncotype Dx</a:t>
            </a:r>
            <a:r>
              <a:rPr lang="en-US" sz="3000" baseline="30000" dirty="0">
                <a:latin typeface="Calibri" panose="020F0502020204030204" pitchFamily="34" charset="0"/>
              </a:rPr>
              <a:t>®</a:t>
            </a:r>
            <a:r>
              <a:rPr lang="en-US" sz="3000" dirty="0">
                <a:latin typeface="Calibri" panose="020F0502020204030204" pitchFamily="34" charset="0"/>
              </a:rPr>
              <a:t> for DCIS</a:t>
            </a:r>
          </a:p>
          <a:p>
            <a:r>
              <a:rPr lang="en-US" sz="3000" dirty="0" err="1">
                <a:latin typeface="Calibri" panose="020F0502020204030204" pitchFamily="34" charset="0"/>
              </a:rPr>
              <a:t>DCISionRT</a:t>
            </a:r>
            <a:endParaRPr lang="en-US" sz="3000" dirty="0">
              <a:latin typeface="Calibri" panose="020F0502020204030204" pitchFamily="34" charset="0"/>
            </a:endParaRPr>
          </a:p>
        </p:txBody>
      </p:sp>
      <p:sp>
        <p:nvSpPr>
          <p:cNvPr id="6" name="Text Placeholder 2">
            <a:extLst>
              <a:ext uri="{FF2B5EF4-FFF2-40B4-BE49-F238E27FC236}">
                <a16:creationId xmlns:a16="http://schemas.microsoft.com/office/drawing/2014/main" id="{67587BB4-3947-5EE8-F009-F91A3E38A9FE}"/>
              </a:ext>
            </a:extLst>
          </p:cNvPr>
          <p:cNvSpPr txBox="1">
            <a:spLocks/>
          </p:cNvSpPr>
          <p:nvPr/>
        </p:nvSpPr>
        <p:spPr>
          <a:xfrm>
            <a:off x="75706" y="135864"/>
            <a:ext cx="8975966" cy="49172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700" b="1" dirty="0"/>
              <a:t>Previously derived signatures for pre-invasive BC</a:t>
            </a:r>
          </a:p>
        </p:txBody>
      </p:sp>
    </p:spTree>
    <p:extLst>
      <p:ext uri="{BB962C8B-B14F-4D97-AF65-F5344CB8AC3E}">
        <p14:creationId xmlns:p14="http://schemas.microsoft.com/office/powerpoint/2010/main" val="19833254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CA156BA-C0C7-6388-D09F-583C1DFA2463}"/>
              </a:ext>
            </a:extLst>
          </p:cNvPr>
          <p:cNvSpPr txBox="1">
            <a:spLocks/>
          </p:cNvSpPr>
          <p:nvPr/>
        </p:nvSpPr>
        <p:spPr>
          <a:xfrm>
            <a:off x="741911" y="1555952"/>
            <a:ext cx="8093879" cy="49172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t>Ongoing genomically stratified clinical trials for radiation treatment decisions </a:t>
            </a:r>
          </a:p>
        </p:txBody>
      </p:sp>
    </p:spTree>
    <p:extLst>
      <p:ext uri="{BB962C8B-B14F-4D97-AF65-F5344CB8AC3E}">
        <p14:creationId xmlns:p14="http://schemas.microsoft.com/office/powerpoint/2010/main" val="9000797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EB0990-3EF5-4B87-9112-BAE055D9735B}"/>
              </a:ext>
            </a:extLst>
          </p:cNvPr>
          <p:cNvGraphicFramePr>
            <a:graphicFrameLocks noGrp="1"/>
          </p:cNvGraphicFramePr>
          <p:nvPr/>
        </p:nvGraphicFramePr>
        <p:xfrm>
          <a:off x="152401" y="87085"/>
          <a:ext cx="8697687" cy="4386943"/>
        </p:xfrm>
        <a:graphic>
          <a:graphicData uri="http://schemas.openxmlformats.org/drawingml/2006/table">
            <a:tbl>
              <a:tblPr firstRow="1" firstCol="1" bandRow="1">
                <a:tableStyleId>{5C22544A-7EE6-4342-B048-85BDC9FD1C3A}</a:tableStyleId>
              </a:tblPr>
              <a:tblGrid>
                <a:gridCol w="1057681">
                  <a:extLst>
                    <a:ext uri="{9D8B030D-6E8A-4147-A177-3AD203B41FA5}">
                      <a16:colId xmlns:a16="http://schemas.microsoft.com/office/drawing/2014/main" val="2664785925"/>
                    </a:ext>
                  </a:extLst>
                </a:gridCol>
                <a:gridCol w="1201121">
                  <a:extLst>
                    <a:ext uri="{9D8B030D-6E8A-4147-A177-3AD203B41FA5}">
                      <a16:colId xmlns:a16="http://schemas.microsoft.com/office/drawing/2014/main" val="1486442316"/>
                    </a:ext>
                  </a:extLst>
                </a:gridCol>
                <a:gridCol w="982276">
                  <a:extLst>
                    <a:ext uri="{9D8B030D-6E8A-4147-A177-3AD203B41FA5}">
                      <a16:colId xmlns:a16="http://schemas.microsoft.com/office/drawing/2014/main" val="3096172481"/>
                    </a:ext>
                  </a:extLst>
                </a:gridCol>
                <a:gridCol w="1189982">
                  <a:extLst>
                    <a:ext uri="{9D8B030D-6E8A-4147-A177-3AD203B41FA5}">
                      <a16:colId xmlns:a16="http://schemas.microsoft.com/office/drawing/2014/main" val="3188719392"/>
                    </a:ext>
                  </a:extLst>
                </a:gridCol>
                <a:gridCol w="977950">
                  <a:extLst>
                    <a:ext uri="{9D8B030D-6E8A-4147-A177-3AD203B41FA5}">
                      <a16:colId xmlns:a16="http://schemas.microsoft.com/office/drawing/2014/main" val="3591079529"/>
                    </a:ext>
                  </a:extLst>
                </a:gridCol>
                <a:gridCol w="1605394">
                  <a:extLst>
                    <a:ext uri="{9D8B030D-6E8A-4147-A177-3AD203B41FA5}">
                      <a16:colId xmlns:a16="http://schemas.microsoft.com/office/drawing/2014/main" val="3070697745"/>
                    </a:ext>
                  </a:extLst>
                </a:gridCol>
                <a:gridCol w="752934">
                  <a:extLst>
                    <a:ext uri="{9D8B030D-6E8A-4147-A177-3AD203B41FA5}">
                      <a16:colId xmlns:a16="http://schemas.microsoft.com/office/drawing/2014/main" val="4044475139"/>
                    </a:ext>
                  </a:extLst>
                </a:gridCol>
                <a:gridCol w="930349">
                  <a:extLst>
                    <a:ext uri="{9D8B030D-6E8A-4147-A177-3AD203B41FA5}">
                      <a16:colId xmlns:a16="http://schemas.microsoft.com/office/drawing/2014/main" val="2978901165"/>
                    </a:ext>
                  </a:extLst>
                </a:gridCol>
              </a:tblGrid>
              <a:tr h="544699">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Trial</a:t>
                      </a:r>
                    </a:p>
                    <a:p>
                      <a:pPr marL="0" marR="0" algn="ctr">
                        <a:lnSpc>
                          <a:spcPct val="107000"/>
                        </a:lnSpc>
                        <a:spcBef>
                          <a:spcPts val="0"/>
                        </a:spcBef>
                        <a:spcAft>
                          <a:spcPts val="0"/>
                        </a:spcAft>
                      </a:pPr>
                      <a:r>
                        <a:rPr lang="en-US" sz="400" dirty="0">
                          <a:effectLst/>
                          <a:latin typeface="IBM Plex Sans" panose="020B0503050203000203" pitchFamily="34" charset="0"/>
                        </a:rPr>
                        <a:t>ClinicalTrials.gov Identifier,</a:t>
                      </a:r>
                      <a:endParaRPr lang="en-US" sz="500" dirty="0">
                        <a:effectLst/>
                        <a:latin typeface="IBM Plex Sans" panose="020B0503050203000203" pitchFamily="34" charset="0"/>
                      </a:endParaRPr>
                    </a:p>
                    <a:p>
                      <a:pPr marL="0" marR="0" algn="ctr">
                        <a:lnSpc>
                          <a:spcPct val="107000"/>
                        </a:lnSpc>
                        <a:spcBef>
                          <a:spcPts val="0"/>
                        </a:spcBef>
                        <a:spcAft>
                          <a:spcPts val="0"/>
                        </a:spcAft>
                      </a:pPr>
                      <a:r>
                        <a:rPr lang="en-US" sz="400" dirty="0">
                          <a:effectLst/>
                          <a:latin typeface="IBM Plex Sans" panose="020B0503050203000203" pitchFamily="34" charset="0"/>
                        </a:rPr>
                        <a:t>Trial Status</a:t>
                      </a:r>
                      <a:endParaRPr lang="en-US" sz="5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rgbClr val="00274C"/>
                    </a:solidFill>
                  </a:tcPr>
                </a:tc>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Design, Target Accrual</a:t>
                      </a:r>
                      <a:endParaRPr lang="en-US" sz="7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rgbClr val="00274C"/>
                    </a:solidFill>
                  </a:tcPr>
                </a:tc>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Demographics</a:t>
                      </a:r>
                      <a:endParaRPr lang="en-US" sz="7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rgbClr val="00274C"/>
                    </a:solidFill>
                  </a:tcPr>
                </a:tc>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Pathologic</a:t>
                      </a:r>
                      <a:endParaRPr lang="en-US" sz="7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rgbClr val="00274C"/>
                    </a:solidFill>
                  </a:tcPr>
                </a:tc>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Hormone Receptors</a:t>
                      </a:r>
                    </a:p>
                    <a:p>
                      <a:pPr marL="0" marR="0" algn="ctr">
                        <a:lnSpc>
                          <a:spcPct val="107000"/>
                        </a:lnSpc>
                        <a:spcBef>
                          <a:spcPts val="0"/>
                        </a:spcBef>
                        <a:spcAft>
                          <a:spcPts val="0"/>
                        </a:spcAft>
                      </a:pPr>
                      <a:r>
                        <a:rPr lang="en-US" sz="400" dirty="0">
                          <a:effectLst/>
                          <a:latin typeface="IBM Plex Sans" panose="020B0503050203000203" pitchFamily="34" charset="0"/>
                        </a:rPr>
                        <a:t>(all require HER2- tumors)</a:t>
                      </a:r>
                      <a:endParaRPr lang="en-US" sz="5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rgbClr val="00274C"/>
                    </a:solidFill>
                  </a:tcPr>
                </a:tc>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Additional RT omission criteria</a:t>
                      </a:r>
                      <a:endParaRPr lang="en-US" sz="7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rgbClr val="00274C"/>
                    </a:solidFill>
                  </a:tcPr>
                </a:tc>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Primary outcome</a:t>
                      </a:r>
                      <a:endParaRPr lang="en-US" sz="7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rgbClr val="00274C"/>
                    </a:solidFill>
                  </a:tcPr>
                </a:tc>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Other</a:t>
                      </a:r>
                      <a:endParaRPr lang="en-US" sz="7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rgbClr val="00274C"/>
                    </a:solidFill>
                  </a:tcPr>
                </a:tc>
                <a:extLst>
                  <a:ext uri="{0D108BD9-81ED-4DB2-BD59-A6C34878D82A}">
                    <a16:rowId xmlns:a16="http://schemas.microsoft.com/office/drawing/2014/main" val="457555024"/>
                  </a:ext>
                </a:extLst>
              </a:tr>
              <a:tr h="599382">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IDEA</a:t>
                      </a:r>
                    </a:p>
                    <a:p>
                      <a:pPr marL="0" marR="0" algn="ctr">
                        <a:lnSpc>
                          <a:spcPct val="107000"/>
                        </a:lnSpc>
                        <a:spcBef>
                          <a:spcPts val="0"/>
                        </a:spcBef>
                        <a:spcAft>
                          <a:spcPts val="0"/>
                        </a:spcAft>
                      </a:pPr>
                      <a:r>
                        <a:rPr lang="en-US" sz="600" dirty="0">
                          <a:effectLst/>
                          <a:latin typeface="IBM Plex Sans" panose="020B0503050203000203" pitchFamily="34" charset="0"/>
                        </a:rPr>
                        <a:t> </a:t>
                      </a:r>
                      <a:endParaRPr lang="en-US" sz="700" dirty="0">
                        <a:effectLst/>
                        <a:latin typeface="IBM Plex Sans" panose="020B0503050203000203" pitchFamily="34" charset="0"/>
                      </a:endParaRPr>
                    </a:p>
                    <a:p>
                      <a:pPr marL="0" marR="0" algn="ctr">
                        <a:lnSpc>
                          <a:spcPct val="107000"/>
                        </a:lnSpc>
                        <a:spcBef>
                          <a:spcPts val="0"/>
                        </a:spcBef>
                        <a:spcAft>
                          <a:spcPts val="0"/>
                        </a:spcAft>
                      </a:pPr>
                      <a:r>
                        <a:rPr lang="en-US" sz="400" dirty="0">
                          <a:effectLst/>
                          <a:latin typeface="IBM Plex Sans" panose="020B0503050203000203" pitchFamily="34" charset="0"/>
                        </a:rPr>
                        <a:t>NCT02400190,</a:t>
                      </a:r>
                    </a:p>
                    <a:p>
                      <a:pPr marL="0" marR="0" algn="ctr">
                        <a:lnSpc>
                          <a:spcPct val="107000"/>
                        </a:lnSpc>
                        <a:spcBef>
                          <a:spcPts val="0"/>
                        </a:spcBef>
                        <a:spcAft>
                          <a:spcPts val="0"/>
                        </a:spcAft>
                      </a:pPr>
                      <a:r>
                        <a:rPr lang="en-US" sz="400" dirty="0">
                          <a:effectLst/>
                          <a:latin typeface="IBM Plex Sans" panose="020B0503050203000203" pitchFamily="34" charset="0"/>
                        </a:rPr>
                        <a:t>Closed to accrual</a:t>
                      </a:r>
                      <a:endParaRPr lang="en-US" sz="4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chemeClr val="tx2">
                        <a:lumMod val="60000"/>
                        <a:lumOff val="40000"/>
                      </a:schemeClr>
                    </a:solidFill>
                  </a:tcPr>
                </a:tc>
                <a:tc>
                  <a:txBody>
                    <a:bodyPr/>
                    <a:lstStyle/>
                    <a:p>
                      <a:pPr marL="0" marR="0" algn="ctr">
                        <a:lnSpc>
                          <a:spcPct val="107000"/>
                        </a:lnSpc>
                        <a:spcBef>
                          <a:spcPts val="0"/>
                        </a:spcBef>
                        <a:spcAft>
                          <a:spcPts val="0"/>
                        </a:spcAft>
                      </a:pPr>
                      <a:r>
                        <a:rPr lang="en-US" sz="700" dirty="0">
                          <a:effectLst/>
                          <a:latin typeface="+mn-lt"/>
                        </a:rPr>
                        <a:t>Prospective single-arm cohort</a:t>
                      </a:r>
                    </a:p>
                    <a:p>
                      <a:pPr marL="0" marR="0" algn="ctr">
                        <a:lnSpc>
                          <a:spcPct val="107000"/>
                        </a:lnSpc>
                        <a:spcBef>
                          <a:spcPts val="0"/>
                        </a:spcBef>
                        <a:spcAft>
                          <a:spcPts val="0"/>
                        </a:spcAft>
                      </a:pPr>
                      <a:r>
                        <a:rPr lang="en-US" sz="700" dirty="0">
                          <a:effectLst/>
                          <a:latin typeface="+mn-lt"/>
                        </a:rPr>
                        <a:t> </a:t>
                      </a:r>
                    </a:p>
                    <a:p>
                      <a:pPr marL="0" marR="0" algn="ctr">
                        <a:lnSpc>
                          <a:spcPct val="107000"/>
                        </a:lnSpc>
                        <a:spcBef>
                          <a:spcPts val="0"/>
                        </a:spcBef>
                        <a:spcAft>
                          <a:spcPts val="0"/>
                        </a:spcAft>
                      </a:pPr>
                      <a:r>
                        <a:rPr lang="en-US" sz="700" dirty="0">
                          <a:effectLst/>
                          <a:latin typeface="+mn-lt"/>
                        </a:rPr>
                        <a:t>200 eligible patients enrolled</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Female</a:t>
                      </a:r>
                    </a:p>
                    <a:p>
                      <a:pPr marL="0" marR="0" algn="ctr">
                        <a:lnSpc>
                          <a:spcPct val="107000"/>
                        </a:lnSpc>
                        <a:spcBef>
                          <a:spcPts val="0"/>
                        </a:spcBef>
                        <a:spcAft>
                          <a:spcPts val="0"/>
                        </a:spcAft>
                      </a:pPr>
                      <a:r>
                        <a:rPr lang="en-US" sz="700" dirty="0">
                          <a:effectLst/>
                          <a:latin typeface="+mn-lt"/>
                        </a:rPr>
                        <a:t>Age 50-69</a:t>
                      </a:r>
                    </a:p>
                    <a:p>
                      <a:pPr marL="0" marR="0" algn="ctr">
                        <a:lnSpc>
                          <a:spcPct val="107000"/>
                        </a:lnSpc>
                        <a:spcBef>
                          <a:spcPts val="0"/>
                        </a:spcBef>
                        <a:spcAft>
                          <a:spcPts val="0"/>
                        </a:spcAft>
                      </a:pPr>
                      <a:r>
                        <a:rPr lang="en-US" sz="700" dirty="0">
                          <a:effectLst/>
                          <a:latin typeface="+mn-lt"/>
                        </a:rPr>
                        <a:t>Postmenopausal</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Unifocal</a:t>
                      </a:r>
                    </a:p>
                    <a:p>
                      <a:pPr marL="0" marR="0" algn="ctr">
                        <a:lnSpc>
                          <a:spcPct val="107000"/>
                        </a:lnSpc>
                        <a:spcBef>
                          <a:spcPts val="0"/>
                        </a:spcBef>
                        <a:spcAft>
                          <a:spcPts val="0"/>
                        </a:spcAft>
                      </a:pPr>
                      <a:r>
                        <a:rPr lang="en-US" sz="700" dirty="0">
                          <a:effectLst/>
                          <a:latin typeface="+mn-lt"/>
                        </a:rPr>
                        <a:t>pT1 pN0-pN0(</a:t>
                      </a:r>
                      <a:r>
                        <a:rPr lang="en-US" sz="700" dirty="0" err="1">
                          <a:effectLst/>
                          <a:latin typeface="+mn-lt"/>
                        </a:rPr>
                        <a:t>i</a:t>
                      </a:r>
                      <a:r>
                        <a:rPr lang="en-US" sz="700" dirty="0">
                          <a:effectLst/>
                          <a:latin typeface="+mn-lt"/>
                        </a:rPr>
                        <a:t>+)</a:t>
                      </a:r>
                    </a:p>
                    <a:p>
                      <a:pPr marL="0" marR="0" algn="ctr">
                        <a:lnSpc>
                          <a:spcPct val="107000"/>
                        </a:lnSpc>
                        <a:spcBef>
                          <a:spcPts val="0"/>
                        </a:spcBef>
                        <a:spcAft>
                          <a:spcPts val="0"/>
                        </a:spcAft>
                      </a:pPr>
                      <a:r>
                        <a:rPr lang="en-US" sz="700" dirty="0">
                          <a:effectLst/>
                          <a:latin typeface="+mn-lt"/>
                        </a:rPr>
                        <a:t>Margins ≥2 mm</a:t>
                      </a:r>
                    </a:p>
                    <a:p>
                      <a:pPr marL="0" marR="0" algn="ctr">
                        <a:lnSpc>
                          <a:spcPct val="107000"/>
                        </a:lnSpc>
                        <a:spcBef>
                          <a:spcPts val="0"/>
                        </a:spcBef>
                        <a:spcAft>
                          <a:spcPts val="0"/>
                        </a:spcAft>
                      </a:pPr>
                      <a:r>
                        <a:rPr lang="en-US" sz="700" dirty="0">
                          <a:effectLst/>
                          <a:latin typeface="+mn-lt"/>
                        </a:rPr>
                        <a:t>No grade requirement</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a:effectLst/>
                          <a:latin typeface="+mn-lt"/>
                        </a:rPr>
                        <a:t>ER+</a:t>
                      </a:r>
                    </a:p>
                    <a:p>
                      <a:pPr marL="0" marR="0" algn="ctr">
                        <a:lnSpc>
                          <a:spcPct val="107000"/>
                        </a:lnSpc>
                        <a:spcBef>
                          <a:spcPts val="0"/>
                        </a:spcBef>
                        <a:spcAft>
                          <a:spcPts val="0"/>
                        </a:spcAft>
                      </a:pPr>
                      <a:r>
                        <a:rPr lang="en-US" sz="700">
                          <a:effectLst/>
                          <a:latin typeface="+mn-lt"/>
                        </a:rPr>
                        <a:t>and</a:t>
                      </a:r>
                    </a:p>
                    <a:p>
                      <a:pPr marL="0" marR="0" algn="ctr">
                        <a:lnSpc>
                          <a:spcPct val="107000"/>
                        </a:lnSpc>
                        <a:spcBef>
                          <a:spcPts val="0"/>
                        </a:spcBef>
                        <a:spcAft>
                          <a:spcPts val="0"/>
                        </a:spcAft>
                      </a:pPr>
                      <a:r>
                        <a:rPr lang="en-US" sz="700">
                          <a:effectLst/>
                          <a:latin typeface="+mn-lt"/>
                        </a:rPr>
                        <a:t>PgR+</a:t>
                      </a:r>
                      <a:endParaRPr lang="en-US" sz="70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Oncotype DX Recurrence Score ≤18</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a:effectLst/>
                          <a:latin typeface="+mn-lt"/>
                        </a:rPr>
                        <a:t>5-year LRR</a:t>
                      </a:r>
                      <a:endParaRPr lang="en-US" sz="70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 </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extLst>
                  <a:ext uri="{0D108BD9-81ED-4DB2-BD59-A6C34878D82A}">
                    <a16:rowId xmlns:a16="http://schemas.microsoft.com/office/drawing/2014/main" val="3069090586"/>
                  </a:ext>
                </a:extLst>
              </a:tr>
              <a:tr h="600434">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LUMINA</a:t>
                      </a:r>
                    </a:p>
                    <a:p>
                      <a:pPr marL="0" marR="0" algn="ctr">
                        <a:lnSpc>
                          <a:spcPct val="107000"/>
                        </a:lnSpc>
                        <a:spcBef>
                          <a:spcPts val="0"/>
                        </a:spcBef>
                        <a:spcAft>
                          <a:spcPts val="0"/>
                        </a:spcAft>
                      </a:pPr>
                      <a:r>
                        <a:rPr lang="en-US" sz="600" dirty="0">
                          <a:effectLst/>
                          <a:latin typeface="IBM Plex Sans" panose="020B0503050203000203" pitchFamily="34" charset="0"/>
                        </a:rPr>
                        <a:t> </a:t>
                      </a:r>
                      <a:endParaRPr lang="en-US" sz="700" dirty="0">
                        <a:effectLst/>
                        <a:latin typeface="IBM Plex Sans" panose="020B0503050203000203" pitchFamily="34" charset="0"/>
                      </a:endParaRPr>
                    </a:p>
                    <a:p>
                      <a:pPr marL="0" marR="0" algn="ctr">
                        <a:lnSpc>
                          <a:spcPct val="107000"/>
                        </a:lnSpc>
                        <a:spcBef>
                          <a:spcPts val="0"/>
                        </a:spcBef>
                        <a:spcAft>
                          <a:spcPts val="0"/>
                        </a:spcAft>
                      </a:pPr>
                      <a:r>
                        <a:rPr lang="en-US" sz="400" dirty="0">
                          <a:effectLst/>
                          <a:latin typeface="IBM Plex Sans" panose="020B0503050203000203" pitchFamily="34" charset="0"/>
                        </a:rPr>
                        <a:t>NCT01791829,</a:t>
                      </a:r>
                    </a:p>
                    <a:p>
                      <a:pPr marL="0" marR="0" algn="ctr">
                        <a:lnSpc>
                          <a:spcPct val="107000"/>
                        </a:lnSpc>
                        <a:spcBef>
                          <a:spcPts val="0"/>
                        </a:spcBef>
                        <a:spcAft>
                          <a:spcPts val="0"/>
                        </a:spcAft>
                      </a:pPr>
                      <a:r>
                        <a:rPr lang="en-US" sz="400" dirty="0">
                          <a:effectLst/>
                          <a:latin typeface="IBM Plex Sans" panose="020B0503050203000203" pitchFamily="34" charset="0"/>
                        </a:rPr>
                        <a:t>Closed to accrual</a:t>
                      </a:r>
                      <a:endParaRPr lang="en-US" sz="4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chemeClr val="tx2">
                        <a:lumMod val="60000"/>
                        <a:lumOff val="40000"/>
                      </a:schemeClr>
                    </a:solidFill>
                  </a:tcPr>
                </a:tc>
                <a:tc>
                  <a:txBody>
                    <a:bodyPr/>
                    <a:lstStyle/>
                    <a:p>
                      <a:pPr marL="0" marR="0" algn="ctr">
                        <a:lnSpc>
                          <a:spcPct val="107000"/>
                        </a:lnSpc>
                        <a:spcBef>
                          <a:spcPts val="0"/>
                        </a:spcBef>
                        <a:spcAft>
                          <a:spcPts val="0"/>
                        </a:spcAft>
                      </a:pPr>
                      <a:r>
                        <a:rPr lang="en-US" sz="700" dirty="0">
                          <a:effectLst/>
                          <a:latin typeface="+mn-lt"/>
                        </a:rPr>
                        <a:t>Prospective single-arm cohort</a:t>
                      </a:r>
                    </a:p>
                    <a:p>
                      <a:pPr marL="0" marR="0" algn="ctr">
                        <a:lnSpc>
                          <a:spcPct val="107000"/>
                        </a:lnSpc>
                        <a:spcBef>
                          <a:spcPts val="0"/>
                        </a:spcBef>
                        <a:spcAft>
                          <a:spcPts val="0"/>
                        </a:spcAft>
                      </a:pPr>
                      <a:r>
                        <a:rPr lang="en-US" sz="700" dirty="0">
                          <a:effectLst/>
                          <a:latin typeface="+mn-lt"/>
                        </a:rPr>
                        <a:t> </a:t>
                      </a:r>
                    </a:p>
                    <a:p>
                      <a:pPr marL="0" marR="0" algn="ctr">
                        <a:lnSpc>
                          <a:spcPct val="107000"/>
                        </a:lnSpc>
                        <a:spcBef>
                          <a:spcPts val="0"/>
                        </a:spcBef>
                        <a:spcAft>
                          <a:spcPts val="0"/>
                        </a:spcAft>
                      </a:pPr>
                      <a:r>
                        <a:rPr lang="en-US" sz="700" dirty="0">
                          <a:effectLst/>
                          <a:latin typeface="+mn-lt"/>
                        </a:rPr>
                        <a:t>500 patients in investigational cohort</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Female</a:t>
                      </a:r>
                    </a:p>
                    <a:p>
                      <a:pPr marL="0" marR="0" algn="ctr">
                        <a:lnSpc>
                          <a:spcPct val="107000"/>
                        </a:lnSpc>
                        <a:spcBef>
                          <a:spcPts val="0"/>
                        </a:spcBef>
                        <a:spcAft>
                          <a:spcPts val="0"/>
                        </a:spcAft>
                      </a:pPr>
                      <a:r>
                        <a:rPr lang="en-US" sz="700" dirty="0">
                          <a:effectLst/>
                          <a:latin typeface="+mn-lt"/>
                        </a:rPr>
                        <a:t>Age ≥55</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Unifocal</a:t>
                      </a:r>
                    </a:p>
                    <a:p>
                      <a:pPr marL="0" marR="0" algn="ctr">
                        <a:lnSpc>
                          <a:spcPct val="107000"/>
                        </a:lnSpc>
                        <a:spcBef>
                          <a:spcPts val="0"/>
                        </a:spcBef>
                        <a:spcAft>
                          <a:spcPts val="0"/>
                        </a:spcAft>
                      </a:pPr>
                      <a:r>
                        <a:rPr lang="en-US" sz="700" dirty="0">
                          <a:effectLst/>
                          <a:latin typeface="+mn-lt"/>
                        </a:rPr>
                        <a:t>pT1 pN0 (</a:t>
                      </a:r>
                      <a:r>
                        <a:rPr lang="en-US" sz="700" dirty="0" err="1">
                          <a:effectLst/>
                          <a:latin typeface="+mn-lt"/>
                        </a:rPr>
                        <a:t>i</a:t>
                      </a:r>
                      <a:r>
                        <a:rPr lang="en-US" sz="700" dirty="0">
                          <a:effectLst/>
                          <a:latin typeface="+mn-lt"/>
                        </a:rPr>
                        <a:t>+ not specified)</a:t>
                      </a:r>
                    </a:p>
                    <a:p>
                      <a:pPr marL="0" marR="0" algn="ctr">
                        <a:lnSpc>
                          <a:spcPct val="107000"/>
                        </a:lnSpc>
                        <a:spcBef>
                          <a:spcPts val="0"/>
                        </a:spcBef>
                        <a:spcAft>
                          <a:spcPts val="0"/>
                        </a:spcAft>
                      </a:pPr>
                      <a:r>
                        <a:rPr lang="en-US" sz="700" dirty="0">
                          <a:effectLst/>
                          <a:latin typeface="+mn-lt"/>
                        </a:rPr>
                        <a:t>Margins ≥1 mm</a:t>
                      </a:r>
                    </a:p>
                    <a:p>
                      <a:pPr marL="0" marR="0" algn="ctr">
                        <a:lnSpc>
                          <a:spcPct val="107000"/>
                        </a:lnSpc>
                        <a:spcBef>
                          <a:spcPts val="0"/>
                        </a:spcBef>
                        <a:spcAft>
                          <a:spcPts val="0"/>
                        </a:spcAft>
                      </a:pPr>
                      <a:r>
                        <a:rPr lang="en-US" sz="700" dirty="0">
                          <a:effectLst/>
                          <a:latin typeface="+mn-lt"/>
                        </a:rPr>
                        <a:t>Grade 1-2</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ER ≥1%</a:t>
                      </a:r>
                    </a:p>
                    <a:p>
                      <a:pPr marL="0" marR="0" algn="ctr">
                        <a:lnSpc>
                          <a:spcPct val="107000"/>
                        </a:lnSpc>
                        <a:spcBef>
                          <a:spcPts val="0"/>
                        </a:spcBef>
                        <a:spcAft>
                          <a:spcPts val="0"/>
                        </a:spcAft>
                      </a:pPr>
                      <a:r>
                        <a:rPr lang="en-US" sz="700" dirty="0">
                          <a:effectLst/>
                          <a:latin typeface="+mn-lt"/>
                        </a:rPr>
                        <a:t>and</a:t>
                      </a:r>
                    </a:p>
                    <a:p>
                      <a:pPr marL="0" marR="0" algn="ctr">
                        <a:lnSpc>
                          <a:spcPct val="107000"/>
                        </a:lnSpc>
                        <a:spcBef>
                          <a:spcPts val="0"/>
                        </a:spcBef>
                        <a:spcAft>
                          <a:spcPts val="0"/>
                        </a:spcAft>
                      </a:pPr>
                      <a:r>
                        <a:rPr lang="en-US" sz="700" dirty="0" err="1">
                          <a:effectLst/>
                          <a:latin typeface="+mn-lt"/>
                        </a:rPr>
                        <a:t>PgR</a:t>
                      </a:r>
                      <a:r>
                        <a:rPr lang="en-US" sz="700" dirty="0">
                          <a:effectLst/>
                          <a:latin typeface="+mn-lt"/>
                        </a:rPr>
                        <a:t> &gt;20%</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Exclude if central Ki-67 staining &gt;13.25% (consistent with luminal B subtype)</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5-year IBR</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Non-lobular </a:t>
                      </a:r>
                      <a:r>
                        <a:rPr lang="en-US" sz="700" dirty="0" err="1">
                          <a:effectLst/>
                          <a:latin typeface="+mn-lt"/>
                        </a:rPr>
                        <a:t>histologies</a:t>
                      </a:r>
                      <a:r>
                        <a:rPr lang="en-US" sz="700" dirty="0">
                          <a:effectLst/>
                          <a:latin typeface="+mn-lt"/>
                        </a:rPr>
                        <a:t> only</a:t>
                      </a:r>
                    </a:p>
                    <a:p>
                      <a:pPr marL="0" marR="0" algn="ctr">
                        <a:lnSpc>
                          <a:spcPct val="107000"/>
                        </a:lnSpc>
                        <a:spcBef>
                          <a:spcPts val="0"/>
                        </a:spcBef>
                        <a:spcAft>
                          <a:spcPts val="0"/>
                        </a:spcAft>
                      </a:pPr>
                      <a:r>
                        <a:rPr lang="en-US" sz="700" dirty="0">
                          <a:effectLst/>
                          <a:latin typeface="+mn-lt"/>
                        </a:rPr>
                        <a:t>No EIC or LVI</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extLst>
                  <a:ext uri="{0D108BD9-81ED-4DB2-BD59-A6C34878D82A}">
                    <a16:rowId xmlns:a16="http://schemas.microsoft.com/office/drawing/2014/main" val="3008704646"/>
                  </a:ext>
                </a:extLst>
              </a:tr>
              <a:tr h="721589">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PRECISION</a:t>
                      </a:r>
                    </a:p>
                    <a:p>
                      <a:pPr marL="0" marR="0" algn="ctr">
                        <a:lnSpc>
                          <a:spcPct val="107000"/>
                        </a:lnSpc>
                        <a:spcBef>
                          <a:spcPts val="0"/>
                        </a:spcBef>
                        <a:spcAft>
                          <a:spcPts val="0"/>
                        </a:spcAft>
                      </a:pPr>
                      <a:r>
                        <a:rPr lang="en-US" sz="600" dirty="0">
                          <a:effectLst/>
                          <a:latin typeface="IBM Plex Sans" panose="020B0503050203000203" pitchFamily="34" charset="0"/>
                        </a:rPr>
                        <a:t> </a:t>
                      </a:r>
                      <a:endParaRPr lang="en-US" sz="700" dirty="0">
                        <a:effectLst/>
                        <a:latin typeface="IBM Plex Sans" panose="020B0503050203000203" pitchFamily="34" charset="0"/>
                      </a:endParaRPr>
                    </a:p>
                    <a:p>
                      <a:pPr marL="0" marR="0" algn="ctr">
                        <a:lnSpc>
                          <a:spcPct val="107000"/>
                        </a:lnSpc>
                        <a:spcBef>
                          <a:spcPts val="0"/>
                        </a:spcBef>
                        <a:spcAft>
                          <a:spcPts val="0"/>
                        </a:spcAft>
                      </a:pPr>
                      <a:r>
                        <a:rPr lang="en-US" sz="400" dirty="0">
                          <a:effectLst/>
                          <a:latin typeface="IBM Plex Sans" panose="020B0503050203000203" pitchFamily="34" charset="0"/>
                        </a:rPr>
                        <a:t>NCT02653755,</a:t>
                      </a:r>
                    </a:p>
                    <a:p>
                      <a:pPr marL="0" marR="0" algn="ctr">
                        <a:lnSpc>
                          <a:spcPct val="107000"/>
                        </a:lnSpc>
                        <a:spcBef>
                          <a:spcPts val="0"/>
                        </a:spcBef>
                        <a:spcAft>
                          <a:spcPts val="0"/>
                        </a:spcAft>
                      </a:pPr>
                      <a:r>
                        <a:rPr lang="en-US" sz="400" dirty="0">
                          <a:effectLst/>
                          <a:latin typeface="IBM Plex Sans" panose="020B0503050203000203" pitchFamily="34" charset="0"/>
                        </a:rPr>
                        <a:t>Closed to accrual</a:t>
                      </a:r>
                      <a:endParaRPr lang="en-US" sz="4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chemeClr val="tx2">
                        <a:lumMod val="60000"/>
                        <a:lumOff val="40000"/>
                      </a:schemeClr>
                    </a:solidFill>
                  </a:tcPr>
                </a:tc>
                <a:tc>
                  <a:txBody>
                    <a:bodyPr/>
                    <a:lstStyle/>
                    <a:p>
                      <a:pPr marL="0" marR="0" algn="ctr">
                        <a:lnSpc>
                          <a:spcPct val="107000"/>
                        </a:lnSpc>
                        <a:spcBef>
                          <a:spcPts val="0"/>
                        </a:spcBef>
                        <a:spcAft>
                          <a:spcPts val="0"/>
                        </a:spcAft>
                      </a:pPr>
                      <a:r>
                        <a:rPr lang="en-US" sz="700" dirty="0">
                          <a:effectLst/>
                          <a:latin typeface="+mn-lt"/>
                        </a:rPr>
                        <a:t>Prospective Phase II cohort</a:t>
                      </a:r>
                    </a:p>
                    <a:p>
                      <a:pPr marL="0" marR="0" algn="ctr">
                        <a:lnSpc>
                          <a:spcPct val="107000"/>
                        </a:lnSpc>
                        <a:spcBef>
                          <a:spcPts val="0"/>
                        </a:spcBef>
                        <a:spcAft>
                          <a:spcPts val="0"/>
                        </a:spcAft>
                      </a:pPr>
                      <a:r>
                        <a:rPr lang="en-US" sz="700" dirty="0">
                          <a:effectLst/>
                          <a:latin typeface="+mn-lt"/>
                        </a:rPr>
                        <a:t> </a:t>
                      </a:r>
                    </a:p>
                    <a:p>
                      <a:pPr marL="0" marR="0" algn="ctr">
                        <a:lnSpc>
                          <a:spcPct val="107000"/>
                        </a:lnSpc>
                        <a:spcBef>
                          <a:spcPts val="0"/>
                        </a:spcBef>
                        <a:spcAft>
                          <a:spcPts val="0"/>
                        </a:spcAft>
                      </a:pPr>
                      <a:r>
                        <a:rPr lang="en-US" sz="700" dirty="0">
                          <a:effectLst/>
                          <a:latin typeface="+mn-lt"/>
                        </a:rPr>
                        <a:t>345 patients in investigational cohort</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Female</a:t>
                      </a:r>
                    </a:p>
                    <a:p>
                      <a:pPr marL="0" marR="0" algn="ctr">
                        <a:lnSpc>
                          <a:spcPct val="107000"/>
                        </a:lnSpc>
                        <a:spcBef>
                          <a:spcPts val="0"/>
                        </a:spcBef>
                        <a:spcAft>
                          <a:spcPts val="0"/>
                        </a:spcAft>
                      </a:pPr>
                      <a:r>
                        <a:rPr lang="en-US" sz="700" dirty="0">
                          <a:effectLst/>
                          <a:latin typeface="+mn-lt"/>
                        </a:rPr>
                        <a:t>Age 50-75</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Unicentric</a:t>
                      </a:r>
                    </a:p>
                    <a:p>
                      <a:pPr marL="0" marR="0" algn="ctr">
                        <a:lnSpc>
                          <a:spcPct val="107000"/>
                        </a:lnSpc>
                        <a:spcBef>
                          <a:spcPts val="0"/>
                        </a:spcBef>
                        <a:spcAft>
                          <a:spcPts val="0"/>
                        </a:spcAft>
                      </a:pPr>
                      <a:r>
                        <a:rPr lang="en-US" sz="700" dirty="0">
                          <a:effectLst/>
                          <a:latin typeface="+mn-lt"/>
                        </a:rPr>
                        <a:t>pT1 pN0-pN0(</a:t>
                      </a:r>
                      <a:r>
                        <a:rPr lang="en-US" sz="700" dirty="0" err="1">
                          <a:effectLst/>
                          <a:latin typeface="+mn-lt"/>
                        </a:rPr>
                        <a:t>i</a:t>
                      </a:r>
                      <a:r>
                        <a:rPr lang="en-US" sz="700" dirty="0">
                          <a:effectLst/>
                          <a:latin typeface="+mn-lt"/>
                        </a:rPr>
                        <a:t>+)</a:t>
                      </a:r>
                    </a:p>
                    <a:p>
                      <a:pPr marL="0" marR="0" algn="ctr">
                        <a:lnSpc>
                          <a:spcPct val="107000"/>
                        </a:lnSpc>
                        <a:spcBef>
                          <a:spcPts val="0"/>
                        </a:spcBef>
                        <a:spcAft>
                          <a:spcPts val="0"/>
                        </a:spcAft>
                      </a:pPr>
                      <a:r>
                        <a:rPr lang="en-US" sz="700" dirty="0">
                          <a:effectLst/>
                          <a:latin typeface="+mn-lt"/>
                        </a:rPr>
                        <a:t>No tumor on ink</a:t>
                      </a:r>
                    </a:p>
                    <a:p>
                      <a:pPr marL="0" marR="0" algn="ctr">
                        <a:lnSpc>
                          <a:spcPct val="107000"/>
                        </a:lnSpc>
                        <a:spcBef>
                          <a:spcPts val="0"/>
                        </a:spcBef>
                        <a:spcAft>
                          <a:spcPts val="0"/>
                        </a:spcAft>
                      </a:pPr>
                      <a:r>
                        <a:rPr lang="en-US" sz="700" dirty="0">
                          <a:effectLst/>
                          <a:latin typeface="+mn-lt"/>
                        </a:rPr>
                        <a:t>Grade 1-2</a:t>
                      </a:r>
                    </a:p>
                    <a:p>
                      <a:pPr marL="0" marR="0" algn="ctr">
                        <a:lnSpc>
                          <a:spcPct val="107000"/>
                        </a:lnSpc>
                        <a:spcBef>
                          <a:spcPts val="0"/>
                        </a:spcBef>
                        <a:spcAft>
                          <a:spcPts val="0"/>
                        </a:spcAft>
                      </a:pPr>
                      <a:r>
                        <a:rPr lang="en-US" sz="700" dirty="0">
                          <a:effectLst/>
                          <a:latin typeface="+mn-lt"/>
                        </a:rPr>
                        <a:t> </a:t>
                      </a:r>
                    </a:p>
                    <a:p>
                      <a:pPr marL="0" marR="0" algn="ctr">
                        <a:lnSpc>
                          <a:spcPct val="107000"/>
                        </a:lnSpc>
                        <a:spcBef>
                          <a:spcPts val="0"/>
                        </a:spcBef>
                        <a:spcAft>
                          <a:spcPts val="0"/>
                        </a:spcAft>
                      </a:pPr>
                      <a:r>
                        <a:rPr lang="en-US" sz="700" dirty="0">
                          <a:effectLst/>
                          <a:latin typeface="+mn-lt"/>
                        </a:rPr>
                        <a:t>(cN0 allowed if ≥70)</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ER ≥10%</a:t>
                      </a:r>
                    </a:p>
                    <a:p>
                      <a:pPr marL="0" marR="0" algn="ctr">
                        <a:lnSpc>
                          <a:spcPct val="107000"/>
                        </a:lnSpc>
                        <a:spcBef>
                          <a:spcPts val="0"/>
                        </a:spcBef>
                        <a:spcAft>
                          <a:spcPts val="0"/>
                        </a:spcAft>
                      </a:pPr>
                      <a:r>
                        <a:rPr lang="en-US" sz="700" dirty="0">
                          <a:effectLst/>
                          <a:latin typeface="+mn-lt"/>
                        </a:rPr>
                        <a:t>or</a:t>
                      </a:r>
                    </a:p>
                    <a:p>
                      <a:pPr marL="0" marR="0" algn="ctr">
                        <a:lnSpc>
                          <a:spcPct val="107000"/>
                        </a:lnSpc>
                        <a:spcBef>
                          <a:spcPts val="0"/>
                        </a:spcBef>
                        <a:spcAft>
                          <a:spcPts val="0"/>
                        </a:spcAft>
                      </a:pPr>
                      <a:r>
                        <a:rPr lang="en-US" sz="700" dirty="0" err="1">
                          <a:effectLst/>
                          <a:latin typeface="+mn-lt"/>
                        </a:rPr>
                        <a:t>PgR</a:t>
                      </a:r>
                      <a:r>
                        <a:rPr lang="en-US" sz="700" dirty="0">
                          <a:effectLst/>
                          <a:latin typeface="+mn-lt"/>
                        </a:rPr>
                        <a:t>+</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err="1">
                          <a:effectLst/>
                          <a:latin typeface="+mn-lt"/>
                        </a:rPr>
                        <a:t>Prosigna</a:t>
                      </a:r>
                      <a:r>
                        <a:rPr lang="en-US" sz="700" dirty="0">
                          <a:effectLst/>
                          <a:latin typeface="+mn-lt"/>
                        </a:rPr>
                        <a:t> PAM50 low Risk Of Recurrence score (i.e. luminal A subtype)</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a:effectLst/>
                          <a:latin typeface="+mn-lt"/>
                        </a:rPr>
                        <a:t>5-year LRR</a:t>
                      </a:r>
                      <a:endParaRPr lang="en-US" sz="70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a:effectLst/>
                          <a:latin typeface="+mn-lt"/>
                        </a:rPr>
                        <a:t>Optional survey component on decision comfort/regret</a:t>
                      </a:r>
                      <a:endParaRPr lang="en-US" sz="70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extLst>
                  <a:ext uri="{0D108BD9-81ED-4DB2-BD59-A6C34878D82A}">
                    <a16:rowId xmlns:a16="http://schemas.microsoft.com/office/drawing/2014/main" val="3044959371"/>
                  </a:ext>
                </a:extLst>
              </a:tr>
              <a:tr h="721023">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PRIMETIME</a:t>
                      </a:r>
                    </a:p>
                    <a:p>
                      <a:pPr marL="0" marR="0" algn="ctr">
                        <a:lnSpc>
                          <a:spcPct val="107000"/>
                        </a:lnSpc>
                        <a:spcBef>
                          <a:spcPts val="0"/>
                        </a:spcBef>
                        <a:spcAft>
                          <a:spcPts val="0"/>
                        </a:spcAft>
                      </a:pPr>
                      <a:r>
                        <a:rPr lang="en-US" sz="600" dirty="0">
                          <a:effectLst/>
                          <a:latin typeface="IBM Plex Sans" panose="020B0503050203000203" pitchFamily="34" charset="0"/>
                        </a:rPr>
                        <a:t> </a:t>
                      </a:r>
                      <a:endParaRPr lang="en-US" sz="700" dirty="0">
                        <a:effectLst/>
                        <a:latin typeface="IBM Plex Sans" panose="020B0503050203000203" pitchFamily="34" charset="0"/>
                      </a:endParaRPr>
                    </a:p>
                    <a:p>
                      <a:pPr marL="0" marR="0" algn="ctr">
                        <a:lnSpc>
                          <a:spcPct val="107000"/>
                        </a:lnSpc>
                        <a:spcBef>
                          <a:spcPts val="0"/>
                        </a:spcBef>
                        <a:spcAft>
                          <a:spcPts val="0"/>
                        </a:spcAft>
                      </a:pPr>
                      <a:r>
                        <a:rPr lang="en-US" sz="400" dirty="0">
                          <a:effectLst/>
                          <a:latin typeface="IBM Plex Sans" panose="020B0503050203000203" pitchFamily="34" charset="0"/>
                        </a:rPr>
                        <a:t>ISRCTN: 41579286,</a:t>
                      </a:r>
                    </a:p>
                    <a:p>
                      <a:pPr marL="0" marR="0" algn="ctr">
                        <a:lnSpc>
                          <a:spcPct val="107000"/>
                        </a:lnSpc>
                        <a:spcBef>
                          <a:spcPts val="0"/>
                        </a:spcBef>
                        <a:spcAft>
                          <a:spcPts val="0"/>
                        </a:spcAft>
                      </a:pPr>
                      <a:r>
                        <a:rPr lang="en-US" sz="400" dirty="0">
                          <a:effectLst/>
                          <a:latin typeface="IBM Plex Sans" panose="020B0503050203000203" pitchFamily="34" charset="0"/>
                        </a:rPr>
                        <a:t>Open to accrual</a:t>
                      </a:r>
                      <a:endParaRPr lang="en-US" sz="4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chemeClr val="tx2">
                        <a:lumMod val="60000"/>
                        <a:lumOff val="40000"/>
                      </a:schemeClr>
                    </a:solidFill>
                  </a:tcPr>
                </a:tc>
                <a:tc>
                  <a:txBody>
                    <a:bodyPr/>
                    <a:lstStyle/>
                    <a:p>
                      <a:pPr marL="0" marR="0" algn="ctr">
                        <a:lnSpc>
                          <a:spcPct val="107000"/>
                        </a:lnSpc>
                        <a:spcBef>
                          <a:spcPts val="0"/>
                        </a:spcBef>
                        <a:spcAft>
                          <a:spcPts val="0"/>
                        </a:spcAft>
                      </a:pPr>
                      <a:r>
                        <a:rPr lang="en-US" sz="700" dirty="0">
                          <a:effectLst/>
                          <a:latin typeface="+mn-lt"/>
                        </a:rPr>
                        <a:t>Prospective cohort</a:t>
                      </a:r>
                    </a:p>
                    <a:p>
                      <a:pPr marL="0" marR="0" algn="ctr">
                        <a:lnSpc>
                          <a:spcPct val="107000"/>
                        </a:lnSpc>
                        <a:spcBef>
                          <a:spcPts val="0"/>
                        </a:spcBef>
                        <a:spcAft>
                          <a:spcPts val="0"/>
                        </a:spcAft>
                      </a:pPr>
                      <a:r>
                        <a:rPr lang="en-US" sz="700" dirty="0">
                          <a:effectLst/>
                          <a:latin typeface="+mn-lt"/>
                        </a:rPr>
                        <a:t> </a:t>
                      </a:r>
                    </a:p>
                    <a:p>
                      <a:pPr marL="0" marR="0" algn="ctr">
                        <a:lnSpc>
                          <a:spcPct val="107000"/>
                        </a:lnSpc>
                        <a:spcBef>
                          <a:spcPts val="0"/>
                        </a:spcBef>
                        <a:spcAft>
                          <a:spcPts val="0"/>
                        </a:spcAft>
                      </a:pPr>
                      <a:r>
                        <a:rPr lang="en-US" sz="700" dirty="0">
                          <a:effectLst/>
                          <a:latin typeface="+mn-lt"/>
                        </a:rPr>
                        <a:t>1,550 patients in RT omission cohort</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Female</a:t>
                      </a:r>
                    </a:p>
                    <a:p>
                      <a:pPr marL="0" marR="0" algn="ctr">
                        <a:lnSpc>
                          <a:spcPct val="107000"/>
                        </a:lnSpc>
                        <a:spcBef>
                          <a:spcPts val="0"/>
                        </a:spcBef>
                        <a:spcAft>
                          <a:spcPts val="0"/>
                        </a:spcAft>
                      </a:pPr>
                      <a:r>
                        <a:rPr lang="en-US" sz="700" dirty="0">
                          <a:effectLst/>
                          <a:latin typeface="+mn-lt"/>
                        </a:rPr>
                        <a:t>Age ≥60</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Unifocal</a:t>
                      </a:r>
                    </a:p>
                    <a:p>
                      <a:pPr marL="0" marR="0" algn="ctr">
                        <a:lnSpc>
                          <a:spcPct val="107000"/>
                        </a:lnSpc>
                        <a:spcBef>
                          <a:spcPts val="0"/>
                        </a:spcBef>
                        <a:spcAft>
                          <a:spcPts val="0"/>
                        </a:spcAft>
                      </a:pPr>
                      <a:r>
                        <a:rPr lang="en-US" sz="700" dirty="0">
                          <a:effectLst/>
                          <a:latin typeface="+mn-lt"/>
                        </a:rPr>
                        <a:t>pT1 pN0-pN0(</a:t>
                      </a:r>
                      <a:r>
                        <a:rPr lang="en-US" sz="700" dirty="0" err="1">
                          <a:effectLst/>
                          <a:latin typeface="+mn-lt"/>
                        </a:rPr>
                        <a:t>i</a:t>
                      </a:r>
                      <a:r>
                        <a:rPr lang="en-US" sz="700" dirty="0">
                          <a:effectLst/>
                          <a:latin typeface="+mn-lt"/>
                        </a:rPr>
                        <a:t>+)</a:t>
                      </a:r>
                    </a:p>
                    <a:p>
                      <a:pPr marL="0" marR="0" algn="ctr">
                        <a:lnSpc>
                          <a:spcPct val="107000"/>
                        </a:lnSpc>
                        <a:spcBef>
                          <a:spcPts val="0"/>
                        </a:spcBef>
                        <a:spcAft>
                          <a:spcPts val="0"/>
                        </a:spcAft>
                      </a:pPr>
                      <a:r>
                        <a:rPr lang="en-US" sz="700" dirty="0">
                          <a:effectLst/>
                          <a:latin typeface="+mn-lt"/>
                        </a:rPr>
                        <a:t>Margins ≥1 mm</a:t>
                      </a:r>
                    </a:p>
                    <a:p>
                      <a:pPr marL="0" marR="0" algn="ctr">
                        <a:lnSpc>
                          <a:spcPct val="107000"/>
                        </a:lnSpc>
                        <a:spcBef>
                          <a:spcPts val="0"/>
                        </a:spcBef>
                        <a:spcAft>
                          <a:spcPts val="0"/>
                        </a:spcAft>
                      </a:pPr>
                      <a:r>
                        <a:rPr lang="en-US" sz="700" dirty="0">
                          <a:effectLst/>
                          <a:latin typeface="+mn-lt"/>
                        </a:rPr>
                        <a:t>Grade 1-2</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ER+</a:t>
                      </a:r>
                    </a:p>
                    <a:p>
                      <a:pPr marL="0" marR="0" algn="ctr">
                        <a:lnSpc>
                          <a:spcPct val="107000"/>
                        </a:lnSpc>
                        <a:spcBef>
                          <a:spcPts val="0"/>
                        </a:spcBef>
                        <a:spcAft>
                          <a:spcPts val="0"/>
                        </a:spcAft>
                      </a:pPr>
                      <a:r>
                        <a:rPr lang="en-US" sz="700" dirty="0">
                          <a:effectLst/>
                          <a:latin typeface="+mn-lt"/>
                        </a:rPr>
                        <a:t> </a:t>
                      </a:r>
                    </a:p>
                    <a:p>
                      <a:pPr marL="0" marR="0" algn="ctr">
                        <a:lnSpc>
                          <a:spcPct val="107000"/>
                        </a:lnSpc>
                        <a:spcBef>
                          <a:spcPts val="0"/>
                        </a:spcBef>
                        <a:spcAft>
                          <a:spcPts val="0"/>
                        </a:spcAft>
                      </a:pPr>
                      <a:r>
                        <a:rPr lang="en-US" sz="700" dirty="0">
                          <a:effectLst/>
                          <a:latin typeface="+mn-lt"/>
                        </a:rPr>
                        <a:t>(</a:t>
                      </a:r>
                      <a:r>
                        <a:rPr lang="en-US" sz="700" dirty="0" err="1">
                          <a:effectLst/>
                          <a:latin typeface="+mn-lt"/>
                        </a:rPr>
                        <a:t>PgR</a:t>
                      </a:r>
                      <a:r>
                        <a:rPr lang="en-US" sz="700" dirty="0">
                          <a:effectLst/>
                          <a:latin typeface="+mn-lt"/>
                        </a:rPr>
                        <a:t> incorporated into IHC4+C score)</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Central Ki-67 staining</a:t>
                      </a:r>
                    </a:p>
                    <a:p>
                      <a:pPr marL="0" marR="0" algn="ctr">
                        <a:lnSpc>
                          <a:spcPct val="107000"/>
                        </a:lnSpc>
                        <a:spcBef>
                          <a:spcPts val="0"/>
                        </a:spcBef>
                        <a:spcAft>
                          <a:spcPts val="0"/>
                        </a:spcAft>
                      </a:pPr>
                      <a:r>
                        <a:rPr lang="en-US" sz="700" dirty="0">
                          <a:effectLst/>
                          <a:latin typeface="+mn-lt"/>
                        </a:rPr>
                        <a:t> </a:t>
                      </a:r>
                    </a:p>
                    <a:p>
                      <a:pPr marL="0" marR="0" algn="ctr">
                        <a:lnSpc>
                          <a:spcPct val="107000"/>
                        </a:lnSpc>
                        <a:spcBef>
                          <a:spcPts val="0"/>
                        </a:spcBef>
                        <a:spcAft>
                          <a:spcPts val="0"/>
                        </a:spcAft>
                      </a:pPr>
                      <a:r>
                        <a:rPr lang="en-US" sz="700" dirty="0">
                          <a:effectLst/>
                          <a:latin typeface="+mn-lt"/>
                        </a:rPr>
                        <a:t>IHC4+C risk category very low (&lt;5% distant recurrence rate at 10 years)</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5-year IBR</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Postmenopausal women &lt;60 with comorbidities placing at significant risk of RT toxicity allowed</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1">
                        <a:lumMod val="40000"/>
                        <a:lumOff val="60000"/>
                      </a:schemeClr>
                    </a:solidFill>
                  </a:tcPr>
                </a:tc>
                <a:extLst>
                  <a:ext uri="{0D108BD9-81ED-4DB2-BD59-A6C34878D82A}">
                    <a16:rowId xmlns:a16="http://schemas.microsoft.com/office/drawing/2014/main" val="1953392696"/>
                  </a:ext>
                </a:extLst>
              </a:tr>
              <a:tr h="599382">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EXPERT</a:t>
                      </a:r>
                    </a:p>
                    <a:p>
                      <a:pPr marL="0" marR="0" algn="ctr">
                        <a:lnSpc>
                          <a:spcPct val="107000"/>
                        </a:lnSpc>
                        <a:spcBef>
                          <a:spcPts val="0"/>
                        </a:spcBef>
                        <a:spcAft>
                          <a:spcPts val="0"/>
                        </a:spcAft>
                      </a:pPr>
                      <a:r>
                        <a:rPr lang="en-US" sz="600" dirty="0">
                          <a:effectLst/>
                          <a:latin typeface="IBM Plex Sans" panose="020B0503050203000203" pitchFamily="34" charset="0"/>
                        </a:rPr>
                        <a:t> </a:t>
                      </a:r>
                      <a:endParaRPr lang="en-US" sz="700" dirty="0">
                        <a:effectLst/>
                        <a:latin typeface="IBM Plex Sans" panose="020B0503050203000203" pitchFamily="34" charset="0"/>
                      </a:endParaRPr>
                    </a:p>
                    <a:p>
                      <a:pPr marL="0" marR="0" algn="ctr">
                        <a:lnSpc>
                          <a:spcPct val="107000"/>
                        </a:lnSpc>
                        <a:spcBef>
                          <a:spcPts val="0"/>
                        </a:spcBef>
                        <a:spcAft>
                          <a:spcPts val="0"/>
                        </a:spcAft>
                      </a:pPr>
                      <a:r>
                        <a:rPr lang="en-US" sz="400" dirty="0">
                          <a:effectLst/>
                          <a:latin typeface="IBM Plex Sans" panose="020B0503050203000203" pitchFamily="34" charset="0"/>
                        </a:rPr>
                        <a:t>NCT02889874,</a:t>
                      </a:r>
                    </a:p>
                    <a:p>
                      <a:pPr marL="0" marR="0" algn="ctr">
                        <a:lnSpc>
                          <a:spcPct val="107000"/>
                        </a:lnSpc>
                        <a:spcBef>
                          <a:spcPts val="0"/>
                        </a:spcBef>
                        <a:spcAft>
                          <a:spcPts val="0"/>
                        </a:spcAft>
                      </a:pPr>
                      <a:r>
                        <a:rPr lang="en-US" sz="400" dirty="0">
                          <a:effectLst/>
                          <a:latin typeface="IBM Plex Sans" panose="020B0503050203000203" pitchFamily="34" charset="0"/>
                        </a:rPr>
                        <a:t>Open to accrual</a:t>
                      </a:r>
                      <a:endParaRPr lang="en-US" sz="4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chemeClr val="accent2">
                        <a:lumMod val="75000"/>
                      </a:schemeClr>
                    </a:solidFill>
                  </a:tcPr>
                </a:tc>
                <a:tc>
                  <a:txBody>
                    <a:bodyPr/>
                    <a:lstStyle/>
                    <a:p>
                      <a:pPr marL="0" marR="0" algn="ctr">
                        <a:lnSpc>
                          <a:spcPct val="107000"/>
                        </a:lnSpc>
                        <a:spcBef>
                          <a:spcPts val="0"/>
                        </a:spcBef>
                        <a:spcAft>
                          <a:spcPts val="0"/>
                        </a:spcAft>
                      </a:pPr>
                      <a:r>
                        <a:rPr lang="en-US" sz="700" dirty="0">
                          <a:effectLst/>
                          <a:latin typeface="+mn-lt"/>
                        </a:rPr>
                        <a:t>Randomized, non-inferiority, Phase III</a:t>
                      </a:r>
                    </a:p>
                    <a:p>
                      <a:pPr marL="0" marR="0" algn="ctr">
                        <a:lnSpc>
                          <a:spcPct val="107000"/>
                        </a:lnSpc>
                        <a:spcBef>
                          <a:spcPts val="0"/>
                        </a:spcBef>
                        <a:spcAft>
                          <a:spcPts val="0"/>
                        </a:spcAft>
                      </a:pPr>
                      <a:r>
                        <a:rPr lang="en-US" sz="700" dirty="0">
                          <a:effectLst/>
                          <a:latin typeface="+mn-lt"/>
                        </a:rPr>
                        <a:t> </a:t>
                      </a:r>
                    </a:p>
                    <a:p>
                      <a:pPr marL="0" marR="0" algn="ctr">
                        <a:lnSpc>
                          <a:spcPct val="107000"/>
                        </a:lnSpc>
                        <a:spcBef>
                          <a:spcPts val="0"/>
                        </a:spcBef>
                        <a:spcAft>
                          <a:spcPts val="0"/>
                        </a:spcAft>
                      </a:pPr>
                      <a:r>
                        <a:rPr lang="en-US" sz="700" dirty="0">
                          <a:effectLst/>
                          <a:latin typeface="+mn-lt"/>
                        </a:rPr>
                        <a:t>1,170 patients randomized</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Female</a:t>
                      </a:r>
                    </a:p>
                    <a:p>
                      <a:pPr marL="0" marR="0" algn="ctr">
                        <a:lnSpc>
                          <a:spcPct val="107000"/>
                        </a:lnSpc>
                        <a:spcBef>
                          <a:spcPts val="0"/>
                        </a:spcBef>
                        <a:spcAft>
                          <a:spcPts val="0"/>
                        </a:spcAft>
                      </a:pPr>
                      <a:r>
                        <a:rPr lang="en-US" sz="700" dirty="0">
                          <a:effectLst/>
                          <a:latin typeface="+mn-lt"/>
                        </a:rPr>
                        <a:t>Age ≥50</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Unifocal</a:t>
                      </a:r>
                    </a:p>
                    <a:p>
                      <a:pPr marL="0" marR="0" algn="ctr">
                        <a:lnSpc>
                          <a:spcPct val="107000"/>
                        </a:lnSpc>
                        <a:spcBef>
                          <a:spcPts val="0"/>
                        </a:spcBef>
                        <a:spcAft>
                          <a:spcPts val="0"/>
                        </a:spcAft>
                      </a:pPr>
                      <a:r>
                        <a:rPr lang="en-US" sz="700" dirty="0">
                          <a:effectLst/>
                          <a:latin typeface="+mn-lt"/>
                        </a:rPr>
                        <a:t>pT1 pN0-pN0(</a:t>
                      </a:r>
                      <a:r>
                        <a:rPr lang="en-US" sz="700" dirty="0" err="1">
                          <a:effectLst/>
                          <a:latin typeface="+mn-lt"/>
                        </a:rPr>
                        <a:t>i</a:t>
                      </a:r>
                      <a:r>
                        <a:rPr lang="en-US" sz="700" dirty="0">
                          <a:effectLst/>
                          <a:latin typeface="+mn-lt"/>
                        </a:rPr>
                        <a:t>+)</a:t>
                      </a:r>
                    </a:p>
                    <a:p>
                      <a:pPr marL="0" marR="0" algn="ctr">
                        <a:lnSpc>
                          <a:spcPct val="107000"/>
                        </a:lnSpc>
                        <a:spcBef>
                          <a:spcPts val="0"/>
                        </a:spcBef>
                        <a:spcAft>
                          <a:spcPts val="0"/>
                        </a:spcAft>
                      </a:pPr>
                      <a:r>
                        <a:rPr lang="en-US" sz="700" dirty="0">
                          <a:effectLst/>
                          <a:latin typeface="+mn-lt"/>
                        </a:rPr>
                        <a:t>No tumor on ink</a:t>
                      </a:r>
                    </a:p>
                    <a:p>
                      <a:pPr marL="0" marR="0" algn="ctr">
                        <a:lnSpc>
                          <a:spcPct val="107000"/>
                        </a:lnSpc>
                        <a:spcBef>
                          <a:spcPts val="0"/>
                        </a:spcBef>
                        <a:spcAft>
                          <a:spcPts val="0"/>
                        </a:spcAft>
                      </a:pPr>
                      <a:r>
                        <a:rPr lang="en-US" sz="700" dirty="0">
                          <a:effectLst/>
                          <a:latin typeface="+mn-lt"/>
                        </a:rPr>
                        <a:t>Grade 1-2</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a:effectLst/>
                          <a:latin typeface="+mn-lt"/>
                        </a:rPr>
                        <a:t>ER ≥10%</a:t>
                      </a:r>
                    </a:p>
                    <a:p>
                      <a:pPr marL="0" marR="0" algn="ctr">
                        <a:lnSpc>
                          <a:spcPct val="107000"/>
                        </a:lnSpc>
                        <a:spcBef>
                          <a:spcPts val="0"/>
                        </a:spcBef>
                        <a:spcAft>
                          <a:spcPts val="0"/>
                        </a:spcAft>
                      </a:pPr>
                      <a:r>
                        <a:rPr lang="en-US" sz="700">
                          <a:effectLst/>
                          <a:latin typeface="+mn-lt"/>
                        </a:rPr>
                        <a:t>and</a:t>
                      </a:r>
                    </a:p>
                    <a:p>
                      <a:pPr marL="0" marR="0" algn="ctr">
                        <a:lnSpc>
                          <a:spcPct val="107000"/>
                        </a:lnSpc>
                        <a:spcBef>
                          <a:spcPts val="0"/>
                        </a:spcBef>
                        <a:spcAft>
                          <a:spcPts val="0"/>
                        </a:spcAft>
                      </a:pPr>
                      <a:r>
                        <a:rPr lang="en-US" sz="700">
                          <a:effectLst/>
                          <a:latin typeface="+mn-lt"/>
                        </a:rPr>
                        <a:t>PgR ≥10%</a:t>
                      </a:r>
                      <a:endParaRPr lang="en-US" sz="70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err="1">
                          <a:effectLst/>
                          <a:latin typeface="+mn-lt"/>
                        </a:rPr>
                        <a:t>Prosigna</a:t>
                      </a:r>
                      <a:r>
                        <a:rPr lang="en-US" sz="700" dirty="0">
                          <a:effectLst/>
                          <a:latin typeface="+mn-lt"/>
                        </a:rPr>
                        <a:t> PAM50 Risk Of Recurrence ≤60 and luminal A subtype</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Non-inferiority of RT omission to adjuvant RT, followed up to 10 years</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PRO, QALY, fear of recurrence assessment</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extLst>
                  <a:ext uri="{0D108BD9-81ED-4DB2-BD59-A6C34878D82A}">
                    <a16:rowId xmlns:a16="http://schemas.microsoft.com/office/drawing/2014/main" val="342574651"/>
                  </a:ext>
                </a:extLst>
              </a:tr>
              <a:tr h="600434">
                <a:tc>
                  <a:txBody>
                    <a:bodyPr/>
                    <a:lstStyle/>
                    <a:p>
                      <a:pPr marL="0" marR="0" algn="ctr">
                        <a:lnSpc>
                          <a:spcPct val="107000"/>
                        </a:lnSpc>
                        <a:spcBef>
                          <a:spcPts val="0"/>
                        </a:spcBef>
                        <a:spcAft>
                          <a:spcPts val="0"/>
                        </a:spcAft>
                      </a:pPr>
                      <a:r>
                        <a:rPr lang="en-US" sz="1050" dirty="0">
                          <a:effectLst/>
                          <a:latin typeface="IBM Plex Sans" panose="020B0503050203000203" pitchFamily="34" charset="0"/>
                        </a:rPr>
                        <a:t>DEBRA</a:t>
                      </a:r>
                    </a:p>
                    <a:p>
                      <a:pPr marL="0" marR="0" algn="ctr">
                        <a:lnSpc>
                          <a:spcPct val="107000"/>
                        </a:lnSpc>
                        <a:spcBef>
                          <a:spcPts val="0"/>
                        </a:spcBef>
                        <a:spcAft>
                          <a:spcPts val="0"/>
                        </a:spcAft>
                      </a:pPr>
                      <a:r>
                        <a:rPr lang="en-US" sz="600" dirty="0">
                          <a:effectLst/>
                          <a:latin typeface="IBM Plex Sans" panose="020B0503050203000203" pitchFamily="34" charset="0"/>
                        </a:rPr>
                        <a:t> </a:t>
                      </a:r>
                      <a:endParaRPr lang="en-US" sz="700" dirty="0">
                        <a:effectLst/>
                        <a:latin typeface="IBM Plex Sans" panose="020B0503050203000203" pitchFamily="34" charset="0"/>
                      </a:endParaRPr>
                    </a:p>
                    <a:p>
                      <a:pPr marL="0" marR="0" algn="ctr">
                        <a:lnSpc>
                          <a:spcPct val="107000"/>
                        </a:lnSpc>
                        <a:spcBef>
                          <a:spcPts val="0"/>
                        </a:spcBef>
                        <a:spcAft>
                          <a:spcPts val="0"/>
                        </a:spcAft>
                      </a:pPr>
                      <a:r>
                        <a:rPr lang="en-US" sz="400" dirty="0">
                          <a:effectLst/>
                          <a:latin typeface="IBM Plex Sans" panose="020B0503050203000203" pitchFamily="34" charset="0"/>
                        </a:rPr>
                        <a:t>NCT04852887,</a:t>
                      </a:r>
                    </a:p>
                    <a:p>
                      <a:pPr marL="0" marR="0" algn="ctr">
                        <a:lnSpc>
                          <a:spcPct val="107000"/>
                        </a:lnSpc>
                        <a:spcBef>
                          <a:spcPts val="0"/>
                        </a:spcBef>
                        <a:spcAft>
                          <a:spcPts val="0"/>
                        </a:spcAft>
                      </a:pPr>
                      <a:r>
                        <a:rPr lang="en-US" sz="400" dirty="0">
                          <a:effectLst/>
                          <a:latin typeface="IBM Plex Sans" panose="020B0503050203000203" pitchFamily="34" charset="0"/>
                        </a:rPr>
                        <a:t>Open to accrual</a:t>
                      </a:r>
                      <a:endParaRPr lang="en-US" sz="400" dirty="0">
                        <a:effectLst/>
                        <a:latin typeface="IBM Plex Sans" panose="020B0503050203000203" pitchFamily="34" charset="0"/>
                        <a:ea typeface="Calibri" panose="020F0502020204030204" pitchFamily="34" charset="0"/>
                        <a:cs typeface="Times New Roman" panose="02020603050405020304" pitchFamily="18" charset="0"/>
                      </a:endParaRPr>
                    </a:p>
                  </a:txBody>
                  <a:tcPr marL="34000" marR="34000" marT="0" marB="0" anchor="ctr">
                    <a:solidFill>
                      <a:schemeClr val="accent2">
                        <a:lumMod val="75000"/>
                      </a:schemeClr>
                    </a:solidFill>
                  </a:tcPr>
                </a:tc>
                <a:tc>
                  <a:txBody>
                    <a:bodyPr/>
                    <a:lstStyle/>
                    <a:p>
                      <a:pPr marL="0" marR="0" algn="ctr">
                        <a:lnSpc>
                          <a:spcPct val="107000"/>
                        </a:lnSpc>
                        <a:spcBef>
                          <a:spcPts val="0"/>
                        </a:spcBef>
                        <a:spcAft>
                          <a:spcPts val="0"/>
                        </a:spcAft>
                      </a:pPr>
                      <a:r>
                        <a:rPr lang="en-US" sz="700" dirty="0">
                          <a:effectLst/>
                          <a:latin typeface="+mn-lt"/>
                        </a:rPr>
                        <a:t>Randomized, non-inferiority, Phase III</a:t>
                      </a:r>
                    </a:p>
                    <a:p>
                      <a:pPr marL="0" marR="0" algn="ctr">
                        <a:lnSpc>
                          <a:spcPct val="107000"/>
                        </a:lnSpc>
                        <a:spcBef>
                          <a:spcPts val="0"/>
                        </a:spcBef>
                        <a:spcAft>
                          <a:spcPts val="0"/>
                        </a:spcAft>
                      </a:pPr>
                      <a:r>
                        <a:rPr lang="en-US" sz="700" dirty="0">
                          <a:effectLst/>
                          <a:latin typeface="+mn-lt"/>
                        </a:rPr>
                        <a:t> </a:t>
                      </a:r>
                    </a:p>
                    <a:p>
                      <a:pPr marL="0" marR="0" algn="ctr">
                        <a:lnSpc>
                          <a:spcPct val="107000"/>
                        </a:lnSpc>
                        <a:spcBef>
                          <a:spcPts val="0"/>
                        </a:spcBef>
                        <a:spcAft>
                          <a:spcPts val="0"/>
                        </a:spcAft>
                      </a:pPr>
                      <a:r>
                        <a:rPr lang="en-US" sz="700" dirty="0">
                          <a:effectLst/>
                          <a:latin typeface="+mn-lt"/>
                        </a:rPr>
                        <a:t>1,670 patients randomized</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Female or male</a:t>
                      </a:r>
                    </a:p>
                    <a:p>
                      <a:pPr marL="0" marR="0" algn="ctr">
                        <a:lnSpc>
                          <a:spcPct val="107000"/>
                        </a:lnSpc>
                        <a:spcBef>
                          <a:spcPts val="0"/>
                        </a:spcBef>
                        <a:spcAft>
                          <a:spcPts val="0"/>
                        </a:spcAft>
                      </a:pPr>
                      <a:r>
                        <a:rPr lang="en-US" sz="700" dirty="0">
                          <a:effectLst/>
                          <a:latin typeface="+mn-lt"/>
                        </a:rPr>
                        <a:t>Age 50-69</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Unicentric</a:t>
                      </a:r>
                    </a:p>
                    <a:p>
                      <a:pPr marL="0" marR="0" algn="ctr">
                        <a:lnSpc>
                          <a:spcPct val="107000"/>
                        </a:lnSpc>
                        <a:spcBef>
                          <a:spcPts val="0"/>
                        </a:spcBef>
                        <a:spcAft>
                          <a:spcPts val="0"/>
                        </a:spcAft>
                      </a:pPr>
                      <a:r>
                        <a:rPr lang="en-US" sz="700" dirty="0">
                          <a:effectLst/>
                          <a:latin typeface="+mn-lt"/>
                        </a:rPr>
                        <a:t>pT1 pN0 (</a:t>
                      </a:r>
                      <a:r>
                        <a:rPr lang="en-US" sz="700" dirty="0" err="1">
                          <a:effectLst/>
                          <a:latin typeface="+mn-lt"/>
                        </a:rPr>
                        <a:t>i</a:t>
                      </a:r>
                      <a:r>
                        <a:rPr lang="en-US" sz="700" dirty="0">
                          <a:effectLst/>
                          <a:latin typeface="+mn-lt"/>
                        </a:rPr>
                        <a:t>+ not allowed)</a:t>
                      </a:r>
                    </a:p>
                    <a:p>
                      <a:pPr marL="0" marR="0" algn="ctr">
                        <a:lnSpc>
                          <a:spcPct val="107000"/>
                        </a:lnSpc>
                        <a:spcBef>
                          <a:spcPts val="0"/>
                        </a:spcBef>
                        <a:spcAft>
                          <a:spcPts val="0"/>
                        </a:spcAft>
                      </a:pPr>
                      <a:r>
                        <a:rPr lang="en-US" sz="700" dirty="0">
                          <a:effectLst/>
                          <a:latin typeface="+mn-lt"/>
                        </a:rPr>
                        <a:t>No tumor on ink</a:t>
                      </a:r>
                    </a:p>
                    <a:p>
                      <a:pPr marL="0" marR="0" algn="ctr">
                        <a:lnSpc>
                          <a:spcPct val="107000"/>
                        </a:lnSpc>
                        <a:spcBef>
                          <a:spcPts val="0"/>
                        </a:spcBef>
                        <a:spcAft>
                          <a:spcPts val="0"/>
                        </a:spcAft>
                      </a:pPr>
                      <a:r>
                        <a:rPr lang="en-US" sz="700" dirty="0">
                          <a:effectLst/>
                          <a:latin typeface="+mn-lt"/>
                        </a:rPr>
                        <a:t>No grade requirement</a:t>
                      </a:r>
                    </a:p>
                    <a:p>
                      <a:pPr marL="0" marR="0" algn="ctr">
                        <a:lnSpc>
                          <a:spcPct val="107000"/>
                        </a:lnSpc>
                        <a:spcBef>
                          <a:spcPts val="0"/>
                        </a:spcBef>
                        <a:spcAft>
                          <a:spcPts val="0"/>
                        </a:spcAft>
                      </a:pPr>
                      <a:r>
                        <a:rPr lang="en-US" sz="700" dirty="0">
                          <a:effectLst/>
                          <a:latin typeface="+mn-lt"/>
                        </a:rPr>
                        <a:t> </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ER ≥1%</a:t>
                      </a:r>
                    </a:p>
                    <a:p>
                      <a:pPr marL="0" marR="0" algn="ctr">
                        <a:lnSpc>
                          <a:spcPct val="107000"/>
                        </a:lnSpc>
                        <a:spcBef>
                          <a:spcPts val="0"/>
                        </a:spcBef>
                        <a:spcAft>
                          <a:spcPts val="0"/>
                        </a:spcAft>
                      </a:pPr>
                      <a:r>
                        <a:rPr lang="en-US" sz="700" dirty="0">
                          <a:effectLst/>
                          <a:latin typeface="+mn-lt"/>
                        </a:rPr>
                        <a:t>or</a:t>
                      </a:r>
                    </a:p>
                    <a:p>
                      <a:pPr marL="0" marR="0" algn="ctr">
                        <a:lnSpc>
                          <a:spcPct val="107000"/>
                        </a:lnSpc>
                        <a:spcBef>
                          <a:spcPts val="0"/>
                        </a:spcBef>
                        <a:spcAft>
                          <a:spcPts val="0"/>
                        </a:spcAft>
                      </a:pPr>
                      <a:r>
                        <a:rPr lang="en-US" sz="700" dirty="0" err="1">
                          <a:effectLst/>
                          <a:latin typeface="+mn-lt"/>
                        </a:rPr>
                        <a:t>PgR</a:t>
                      </a:r>
                      <a:r>
                        <a:rPr lang="en-US" sz="700" dirty="0">
                          <a:effectLst/>
                          <a:latin typeface="+mn-lt"/>
                        </a:rPr>
                        <a:t> ≥1%</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Oncotype DX Recurrence Score ≤18</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Non-inferiority of RT omission to adjuvant RT, followed up to 10 years</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700" dirty="0">
                          <a:effectLst/>
                          <a:latin typeface="+mn-lt"/>
                        </a:rPr>
                        <a:t>PRO, QoL, distress of recurrence assessment</a:t>
                      </a:r>
                      <a:endParaRPr lang="en-US" sz="700" dirty="0">
                        <a:effectLst/>
                        <a:latin typeface="+mn-lt"/>
                        <a:ea typeface="Calibri" panose="020F0502020204030204" pitchFamily="34" charset="0"/>
                        <a:cs typeface="Times New Roman" panose="02020603050405020304" pitchFamily="18" charset="0"/>
                      </a:endParaRPr>
                    </a:p>
                  </a:txBody>
                  <a:tcPr marL="34000" marR="34000" marT="0" marB="0" anchor="ctr">
                    <a:solidFill>
                      <a:schemeClr val="accent2">
                        <a:lumMod val="40000"/>
                        <a:lumOff val="60000"/>
                      </a:schemeClr>
                    </a:solidFill>
                  </a:tcPr>
                </a:tc>
                <a:extLst>
                  <a:ext uri="{0D108BD9-81ED-4DB2-BD59-A6C34878D82A}">
                    <a16:rowId xmlns:a16="http://schemas.microsoft.com/office/drawing/2014/main" val="2854289626"/>
                  </a:ext>
                </a:extLst>
              </a:tr>
            </a:tbl>
          </a:graphicData>
        </a:graphic>
      </p:graphicFrame>
      <p:sp>
        <p:nvSpPr>
          <p:cNvPr id="2" name="TextBox 1"/>
          <p:cNvSpPr txBox="1"/>
          <p:nvPr/>
        </p:nvSpPr>
        <p:spPr>
          <a:xfrm>
            <a:off x="7721310" y="942017"/>
            <a:ext cx="1270289" cy="461665"/>
          </a:xfrm>
          <a:prstGeom prst="rect">
            <a:avLst/>
          </a:prstGeom>
          <a:noFill/>
        </p:spPr>
        <p:txBody>
          <a:bodyPr wrap="square" rtlCol="0">
            <a:spAutoFit/>
          </a:bodyPr>
          <a:lstStyle/>
          <a:p>
            <a:pPr algn="ctr"/>
            <a:r>
              <a:rPr lang="en-US" sz="1200" b="1" dirty="0">
                <a:solidFill>
                  <a:srgbClr val="C00000"/>
                </a:solidFill>
              </a:rPr>
              <a:t>2.3% at 5 </a:t>
            </a:r>
            <a:r>
              <a:rPr lang="en-US" sz="1200" b="1" dirty="0" err="1">
                <a:solidFill>
                  <a:srgbClr val="C00000"/>
                </a:solidFill>
              </a:rPr>
              <a:t>yr</a:t>
            </a:r>
            <a:r>
              <a:rPr lang="en-US" sz="1200" b="1" dirty="0">
                <a:solidFill>
                  <a:srgbClr val="C00000"/>
                </a:solidFill>
              </a:rPr>
              <a:t> ASCO 2022</a:t>
            </a:r>
          </a:p>
        </p:txBody>
      </p:sp>
    </p:spTree>
    <p:extLst>
      <p:ext uri="{BB962C8B-B14F-4D97-AF65-F5344CB8AC3E}">
        <p14:creationId xmlns:p14="http://schemas.microsoft.com/office/powerpoint/2010/main" val="2697598934"/>
      </p:ext>
    </p:extLst>
  </p:cSld>
  <p:clrMapOvr>
    <a:masterClrMapping/>
  </p:clrMapOvr>
  <mc:AlternateContent xmlns:mc="http://schemas.openxmlformats.org/markup-compatibility/2006" xmlns:p14="http://schemas.microsoft.com/office/powerpoint/2010/main">
    <mc:Choice Requires="p14">
      <p:transition spd="slow" p14:dur="2000" advTm="122985"/>
    </mc:Choice>
    <mc:Fallback xmlns="">
      <p:transition spd="slow" advTm="1229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 y="538844"/>
            <a:ext cx="8883294" cy="3683128"/>
          </a:xfrm>
        </p:spPr>
        <p:txBody>
          <a:bodyPr/>
          <a:lstStyle/>
          <a:p>
            <a:pPr marL="0" indent="0">
              <a:buNone/>
            </a:pPr>
            <a:r>
              <a:rPr lang="en-US" b="1" dirty="0">
                <a:latin typeface="Calibri" panose="020F0502020204030204" pitchFamily="34" charset="0"/>
              </a:rPr>
              <a:t>For whom is radiation omission appropriate?</a:t>
            </a:r>
          </a:p>
          <a:p>
            <a:pPr>
              <a:buFont typeface="+mj-lt"/>
              <a:buAutoNum type="arabicPeriod"/>
            </a:pPr>
            <a:r>
              <a:rPr lang="en-US" sz="1500" b="1" dirty="0">
                <a:solidFill>
                  <a:srgbClr val="FF0000"/>
                </a:solidFill>
                <a:latin typeface="Calibri" panose="020F0502020204030204" pitchFamily="34" charset="0"/>
              </a:rPr>
              <a:t>MA.39 (TAILOR RT) </a:t>
            </a:r>
            <a:r>
              <a:rPr lang="en-US" sz="1500" dirty="0">
                <a:latin typeface="Calibri" panose="020F0502020204030204" pitchFamily="34" charset="0"/>
              </a:rPr>
              <a:t>–Oncotype DX® test (</a:t>
            </a:r>
            <a:r>
              <a:rPr lang="en-US" sz="1350" i="1" dirty="0">
                <a:latin typeface="Calibri" panose="020F0502020204030204" pitchFamily="34" charset="0"/>
              </a:rPr>
              <a:t>PI: Dr. Timothy Whelan on behalf of Canadian Cancer Trials Group) </a:t>
            </a:r>
            <a:r>
              <a:rPr lang="en-US" sz="1350" dirty="0">
                <a:latin typeface="Calibri" panose="020F0502020204030204" pitchFamily="34" charset="0"/>
              </a:rPr>
              <a:t>Randomized phase III, 2140 pts</a:t>
            </a:r>
            <a:endParaRPr lang="en-US" sz="1500" dirty="0">
              <a:latin typeface="Calibri" panose="020F0502020204030204" pitchFamily="34" charset="0"/>
            </a:endParaRPr>
          </a:p>
          <a:p>
            <a:pPr lvl="1"/>
            <a:r>
              <a:rPr lang="en-US" sz="1500" dirty="0">
                <a:latin typeface="Calibri" panose="020F0502020204030204" pitchFamily="34" charset="0"/>
              </a:rPr>
              <a:t>≥40 </a:t>
            </a:r>
            <a:r>
              <a:rPr lang="en-US" sz="1500" dirty="0" err="1">
                <a:latin typeface="Calibri" panose="020F0502020204030204" pitchFamily="34" charset="0"/>
              </a:rPr>
              <a:t>yo</a:t>
            </a:r>
            <a:r>
              <a:rPr lang="en-US" sz="1500" dirty="0">
                <a:latin typeface="Calibri" panose="020F0502020204030204" pitchFamily="34" charset="0"/>
              </a:rPr>
              <a:t> women with Recurrence Score® result ≤25, N+ (1-3 nodes) </a:t>
            </a:r>
            <a:r>
              <a:rPr lang="en-US" sz="1500" dirty="0">
                <a:solidFill>
                  <a:srgbClr val="FF0000"/>
                </a:solidFill>
                <a:latin typeface="Calibri" panose="020F0502020204030204" pitchFamily="34" charset="0"/>
              </a:rPr>
              <a:t>randomized to +/- RT</a:t>
            </a:r>
          </a:p>
          <a:p>
            <a:pPr lvl="2"/>
            <a:r>
              <a:rPr lang="en-US" sz="1500" dirty="0">
                <a:latin typeface="Calibri" panose="020F0502020204030204" pitchFamily="34" charset="0"/>
              </a:rPr>
              <a:t>For BCS pts:  Whole breast irradiation (WBI) +/- regional nodal RT (supraclavicular, non-dissected axillary, and internal mammary)</a:t>
            </a:r>
          </a:p>
          <a:p>
            <a:pPr lvl="2"/>
            <a:r>
              <a:rPr lang="en-US" sz="1500" dirty="0">
                <a:latin typeface="Calibri" panose="020F0502020204030204" pitchFamily="34" charset="0"/>
              </a:rPr>
              <a:t>For mastectomy pts:  +/- chest wall and regional nodal RT</a:t>
            </a:r>
          </a:p>
          <a:p>
            <a:pPr lvl="1"/>
            <a:r>
              <a:rPr lang="en-US" sz="1500" dirty="0">
                <a:latin typeface="Calibri" panose="020F0502020204030204" pitchFamily="34" charset="0"/>
              </a:rPr>
              <a:t>1°endpoint: BCRFS between patients that received regional RT or not</a:t>
            </a:r>
          </a:p>
          <a:p>
            <a:pPr>
              <a:buFont typeface="+mj-lt"/>
              <a:buAutoNum type="arabicPeriod"/>
            </a:pPr>
            <a:r>
              <a:rPr lang="en-US" sz="1500" b="1" dirty="0">
                <a:solidFill>
                  <a:srgbClr val="FF0000"/>
                </a:solidFill>
                <a:latin typeface="Calibri" panose="020F0502020204030204" pitchFamily="34" charset="0"/>
              </a:rPr>
              <a:t>Tailored Regional External Beam Radiotherapy in Clinically Node-negative Breast Cancer Patients With 1-2 Sentinel Node </a:t>
            </a:r>
            <a:r>
              <a:rPr lang="en-US" sz="1500" b="1" dirty="0" err="1">
                <a:solidFill>
                  <a:srgbClr val="FF0000"/>
                </a:solidFill>
                <a:latin typeface="Calibri" panose="020F0502020204030204" pitchFamily="34" charset="0"/>
              </a:rPr>
              <a:t>Macrometastases</a:t>
            </a:r>
            <a:r>
              <a:rPr lang="en-US" sz="1500" b="1" dirty="0">
                <a:solidFill>
                  <a:srgbClr val="FF0000"/>
                </a:solidFill>
                <a:latin typeface="Calibri" panose="020F0502020204030204" pitchFamily="34" charset="0"/>
              </a:rPr>
              <a:t> (TREX)</a:t>
            </a:r>
            <a:r>
              <a:rPr lang="en-US" sz="1500" dirty="0">
                <a:solidFill>
                  <a:srgbClr val="FF0000"/>
                </a:solidFill>
                <a:latin typeface="Calibri" panose="020F0502020204030204" pitchFamily="34" charset="0"/>
              </a:rPr>
              <a:t>– </a:t>
            </a:r>
            <a:r>
              <a:rPr lang="en-US" sz="1500" dirty="0">
                <a:latin typeface="Calibri" panose="020F0502020204030204" pitchFamily="34" charset="0"/>
              </a:rPr>
              <a:t>ARTIC and POLAR test (</a:t>
            </a:r>
            <a:r>
              <a:rPr lang="en-US" sz="1350" i="1" dirty="0">
                <a:latin typeface="Calibri" panose="020F0502020204030204" pitchFamily="34" charset="0"/>
              </a:rPr>
              <a:t>PI: Dr. Per Karlsson on behalf of Nordic Countries) </a:t>
            </a:r>
            <a:r>
              <a:rPr lang="en-US" sz="1350" dirty="0">
                <a:latin typeface="Calibri" panose="020F0502020204030204" pitchFamily="34" charset="0"/>
              </a:rPr>
              <a:t>Randomized phase III, 1350 pts</a:t>
            </a:r>
            <a:endParaRPr lang="en-US" sz="1500" dirty="0">
              <a:latin typeface="Calibri" panose="020F0502020204030204" pitchFamily="34" charset="0"/>
            </a:endParaRPr>
          </a:p>
          <a:p>
            <a:pPr lvl="1"/>
            <a:r>
              <a:rPr lang="en-US" sz="1500" dirty="0">
                <a:latin typeface="Calibri" panose="020F0502020204030204" pitchFamily="34" charset="0"/>
              </a:rPr>
              <a:t>≥18 </a:t>
            </a:r>
            <a:r>
              <a:rPr lang="en-US" sz="1500" dirty="0" err="1">
                <a:latin typeface="Calibri" panose="020F0502020204030204" pitchFamily="34" charset="0"/>
              </a:rPr>
              <a:t>yo</a:t>
            </a:r>
            <a:r>
              <a:rPr lang="en-US" sz="1500" dirty="0">
                <a:latin typeface="Calibri" panose="020F0502020204030204" pitchFamily="34" charset="0"/>
              </a:rPr>
              <a:t> w/ T1-2 with 1-3 positive axillary nodes (</a:t>
            </a:r>
            <a:r>
              <a:rPr lang="en-US" sz="1500" dirty="0" err="1">
                <a:latin typeface="Calibri" panose="020F0502020204030204" pitchFamily="34" charset="0"/>
              </a:rPr>
              <a:t>macrometastases</a:t>
            </a:r>
            <a:r>
              <a:rPr lang="en-US" sz="1500" dirty="0">
                <a:latin typeface="Calibri" panose="020F0502020204030204" pitchFamily="34" charset="0"/>
              </a:rPr>
              <a:t>, &gt; 2 mm) </a:t>
            </a:r>
          </a:p>
          <a:p>
            <a:pPr lvl="1"/>
            <a:r>
              <a:rPr lang="en-US" sz="1500" dirty="0">
                <a:latin typeface="Calibri" panose="020F0502020204030204" pitchFamily="34" charset="0"/>
              </a:rPr>
              <a:t>Breast or CW RT +/- regional nodal RT (supraclavicular, non-dissected axillary, and internal mammary)</a:t>
            </a:r>
          </a:p>
          <a:p>
            <a:pPr lvl="1"/>
            <a:r>
              <a:rPr lang="en-US" sz="1500" dirty="0">
                <a:latin typeface="Calibri" panose="020F0502020204030204" pitchFamily="34" charset="0"/>
              </a:rPr>
              <a:t>1°endpoint: RFS at 5 years</a:t>
            </a:r>
          </a:p>
          <a:p>
            <a:pPr lvl="1"/>
            <a:endParaRPr lang="en-US" sz="1500" dirty="0">
              <a:latin typeface="Calibri" panose="020F0502020204030204" pitchFamily="34" charset="0"/>
            </a:endParaRPr>
          </a:p>
        </p:txBody>
      </p:sp>
      <p:sp>
        <p:nvSpPr>
          <p:cNvPr id="3" name="Text Placeholder 2"/>
          <p:cNvSpPr>
            <a:spLocks noGrp="1"/>
          </p:cNvSpPr>
          <p:nvPr>
            <p:ph type="body" sz="quarter" idx="11"/>
          </p:nvPr>
        </p:nvSpPr>
        <p:spPr>
          <a:xfrm>
            <a:off x="-52754" y="166849"/>
            <a:ext cx="9249508" cy="491729"/>
          </a:xfrm>
        </p:spPr>
        <p:txBody>
          <a:bodyPr/>
          <a:lstStyle/>
          <a:p>
            <a:pPr algn="ctr"/>
            <a:r>
              <a:rPr lang="en-US" sz="1800" b="1" dirty="0"/>
              <a:t>Additional genomically stratified clinical trials for radiation omission in N+ patients</a:t>
            </a:r>
          </a:p>
        </p:txBody>
      </p:sp>
    </p:spTree>
    <p:extLst>
      <p:ext uri="{BB962C8B-B14F-4D97-AF65-F5344CB8AC3E}">
        <p14:creationId xmlns:p14="http://schemas.microsoft.com/office/powerpoint/2010/main" val="290919062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68902" y="953110"/>
            <a:ext cx="7777596" cy="3808828"/>
          </a:xfrm>
        </p:spPr>
        <p:txBody>
          <a:bodyPr/>
          <a:lstStyle/>
          <a:p>
            <a:pPr>
              <a:buFont typeface="Wingdings" panose="05000000000000000000" pitchFamily="2" charset="2"/>
              <a:buChar char="Ø"/>
            </a:pPr>
            <a:r>
              <a:rPr lang="en-US" sz="2100" dirty="0"/>
              <a:t>Genomic-based signatures now commonplace in guiding systemic therapy decisions</a:t>
            </a:r>
          </a:p>
        </p:txBody>
      </p:sp>
      <p:sp>
        <p:nvSpPr>
          <p:cNvPr id="3" name="Text Placeholder 2"/>
          <p:cNvSpPr>
            <a:spLocks noGrp="1"/>
          </p:cNvSpPr>
          <p:nvPr>
            <p:ph type="body" sz="quarter" idx="11"/>
          </p:nvPr>
        </p:nvSpPr>
        <p:spPr>
          <a:xfrm>
            <a:off x="677863" y="101053"/>
            <a:ext cx="7534275" cy="491729"/>
          </a:xfrm>
        </p:spPr>
        <p:txBody>
          <a:bodyPr/>
          <a:lstStyle/>
          <a:p>
            <a:pPr algn="ctr"/>
            <a:r>
              <a:rPr lang="en-US" sz="3000" b="1" dirty="0"/>
              <a:t>Summary</a:t>
            </a:r>
          </a:p>
        </p:txBody>
      </p:sp>
    </p:spTree>
    <p:extLst>
      <p:ext uri="{BB962C8B-B14F-4D97-AF65-F5344CB8AC3E}">
        <p14:creationId xmlns:p14="http://schemas.microsoft.com/office/powerpoint/2010/main" val="102244486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68902" y="953110"/>
            <a:ext cx="7777596" cy="3808828"/>
          </a:xfrm>
        </p:spPr>
        <p:txBody>
          <a:bodyPr/>
          <a:lstStyle/>
          <a:p>
            <a:pPr>
              <a:buFont typeface="Wingdings" panose="05000000000000000000" pitchFamily="2" charset="2"/>
              <a:buChar char="Ø"/>
            </a:pPr>
            <a:r>
              <a:rPr lang="en-US" sz="2100" dirty="0"/>
              <a:t>Genomic-based signatures now commonplace in guiding systemic therapy decisions</a:t>
            </a:r>
          </a:p>
          <a:p>
            <a:pPr>
              <a:buFont typeface="Wingdings" panose="05000000000000000000" pitchFamily="2" charset="2"/>
              <a:buChar char="Ø"/>
            </a:pPr>
            <a:r>
              <a:rPr lang="en-US" sz="2100" dirty="0"/>
              <a:t>Genomic-based signatures not yet validated for clinical use to guide radiation decisions– though we are getting close</a:t>
            </a:r>
          </a:p>
        </p:txBody>
      </p:sp>
      <p:sp>
        <p:nvSpPr>
          <p:cNvPr id="3" name="Text Placeholder 2"/>
          <p:cNvSpPr>
            <a:spLocks noGrp="1"/>
          </p:cNvSpPr>
          <p:nvPr>
            <p:ph type="body" sz="quarter" idx="11"/>
          </p:nvPr>
        </p:nvSpPr>
        <p:spPr>
          <a:xfrm>
            <a:off x="677863" y="101053"/>
            <a:ext cx="7534275" cy="491729"/>
          </a:xfrm>
        </p:spPr>
        <p:txBody>
          <a:bodyPr/>
          <a:lstStyle/>
          <a:p>
            <a:pPr algn="ctr"/>
            <a:r>
              <a:rPr lang="en-US" sz="3000" b="1" dirty="0"/>
              <a:t>Summary</a:t>
            </a:r>
          </a:p>
        </p:txBody>
      </p:sp>
    </p:spTree>
    <p:extLst>
      <p:ext uri="{BB962C8B-B14F-4D97-AF65-F5344CB8AC3E}">
        <p14:creationId xmlns:p14="http://schemas.microsoft.com/office/powerpoint/2010/main" val="361451671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68902" y="953110"/>
            <a:ext cx="7777596" cy="3808828"/>
          </a:xfrm>
        </p:spPr>
        <p:txBody>
          <a:bodyPr/>
          <a:lstStyle/>
          <a:p>
            <a:pPr>
              <a:buFont typeface="Wingdings" panose="05000000000000000000" pitchFamily="2" charset="2"/>
              <a:buChar char="Ø"/>
            </a:pPr>
            <a:r>
              <a:rPr lang="en-US" sz="2100" dirty="0"/>
              <a:t>Genomic-based signatures now commonplace in guiding systemic therapy decisions</a:t>
            </a:r>
          </a:p>
          <a:p>
            <a:pPr>
              <a:buFont typeface="Wingdings" panose="05000000000000000000" pitchFamily="2" charset="2"/>
              <a:buChar char="Ø"/>
            </a:pPr>
            <a:r>
              <a:rPr lang="en-US" sz="2100" dirty="0"/>
              <a:t>Genomic-based signatures not yet validated for clinical use to guide radiation decisions– though we are getting close</a:t>
            </a:r>
          </a:p>
          <a:p>
            <a:pPr>
              <a:buFont typeface="Wingdings" panose="05000000000000000000" pitchFamily="2" charset="2"/>
              <a:buChar char="Ø"/>
            </a:pPr>
            <a:r>
              <a:rPr lang="en-US" sz="2100" dirty="0"/>
              <a:t>Validation awaited for:</a:t>
            </a:r>
          </a:p>
          <a:p>
            <a:pPr marL="342900" lvl="1" indent="0">
              <a:spcBef>
                <a:spcPts val="0"/>
              </a:spcBef>
              <a:buNone/>
            </a:pPr>
            <a:r>
              <a:rPr lang="en-US" u="sng" dirty="0"/>
              <a:t>Invasive disease</a:t>
            </a:r>
          </a:p>
          <a:p>
            <a:pPr marL="685783" lvl="2" indent="0">
              <a:spcBef>
                <a:spcPts val="0"/>
              </a:spcBef>
              <a:buNone/>
            </a:pPr>
            <a:r>
              <a:rPr lang="en-US" sz="1500" dirty="0"/>
              <a:t>Oncotype Dx®</a:t>
            </a:r>
          </a:p>
          <a:p>
            <a:pPr marL="685783" lvl="2" indent="0">
              <a:spcBef>
                <a:spcPts val="0"/>
              </a:spcBef>
              <a:buNone/>
            </a:pPr>
            <a:r>
              <a:rPr lang="en-US" sz="1500" dirty="0" err="1"/>
              <a:t>Mammaprint</a:t>
            </a:r>
            <a:r>
              <a:rPr lang="en-US" sz="1500" dirty="0"/>
              <a:t>®</a:t>
            </a:r>
          </a:p>
          <a:p>
            <a:pPr marL="685783" lvl="2" indent="0">
              <a:spcBef>
                <a:spcPts val="0"/>
              </a:spcBef>
              <a:buNone/>
            </a:pPr>
            <a:r>
              <a:rPr lang="en-US" sz="1500" dirty="0"/>
              <a:t>IHC based subtyping </a:t>
            </a:r>
          </a:p>
          <a:p>
            <a:pPr marL="685783" lvl="2" indent="0">
              <a:spcBef>
                <a:spcPts val="0"/>
              </a:spcBef>
              <a:buNone/>
            </a:pPr>
            <a:r>
              <a:rPr lang="en-US" sz="1500" dirty="0"/>
              <a:t>Radiation-specific signatures (POLAR, RSI, ARTIC, etc.)</a:t>
            </a:r>
          </a:p>
        </p:txBody>
      </p:sp>
      <p:sp>
        <p:nvSpPr>
          <p:cNvPr id="3" name="Text Placeholder 2"/>
          <p:cNvSpPr>
            <a:spLocks noGrp="1"/>
          </p:cNvSpPr>
          <p:nvPr>
            <p:ph type="body" sz="quarter" idx="11"/>
          </p:nvPr>
        </p:nvSpPr>
        <p:spPr>
          <a:xfrm>
            <a:off x="677863" y="101053"/>
            <a:ext cx="7534275" cy="491729"/>
          </a:xfrm>
        </p:spPr>
        <p:txBody>
          <a:bodyPr/>
          <a:lstStyle/>
          <a:p>
            <a:pPr algn="ctr"/>
            <a:r>
              <a:rPr lang="en-US" sz="3000" b="1" dirty="0"/>
              <a:t>Summary</a:t>
            </a:r>
          </a:p>
        </p:txBody>
      </p:sp>
      <p:sp>
        <p:nvSpPr>
          <p:cNvPr id="4" name="Rectangle 3"/>
          <p:cNvSpPr/>
          <p:nvPr/>
        </p:nvSpPr>
        <p:spPr>
          <a:xfrm>
            <a:off x="4831112" y="2675303"/>
            <a:ext cx="4572000" cy="830997"/>
          </a:xfrm>
          <a:prstGeom prst="rect">
            <a:avLst/>
          </a:prstGeom>
        </p:spPr>
        <p:txBody>
          <a:bodyPr>
            <a:spAutoFit/>
          </a:bodyPr>
          <a:lstStyle/>
          <a:p>
            <a:pPr lvl="1">
              <a:spcBef>
                <a:spcPts val="0"/>
              </a:spcBef>
            </a:pPr>
            <a:r>
              <a:rPr lang="en-US" sz="1800" u="sng" dirty="0"/>
              <a:t>DCIS</a:t>
            </a:r>
          </a:p>
          <a:p>
            <a:pPr lvl="2">
              <a:spcBef>
                <a:spcPts val="0"/>
              </a:spcBef>
            </a:pPr>
            <a:r>
              <a:rPr lang="en-US" sz="1500" dirty="0" err="1"/>
              <a:t>Oncotype</a:t>
            </a:r>
            <a:r>
              <a:rPr lang="en-US" sz="1500" dirty="0"/>
              <a:t> </a:t>
            </a:r>
            <a:r>
              <a:rPr lang="en-US" sz="1500" dirty="0" err="1"/>
              <a:t>Dx</a:t>
            </a:r>
            <a:r>
              <a:rPr lang="en-US" sz="1500" dirty="0"/>
              <a:t>® for DCIS</a:t>
            </a:r>
          </a:p>
          <a:p>
            <a:pPr lvl="2">
              <a:spcBef>
                <a:spcPts val="0"/>
              </a:spcBef>
            </a:pPr>
            <a:r>
              <a:rPr lang="en-US" sz="1500" dirty="0" err="1"/>
              <a:t>DCISionRT</a:t>
            </a:r>
            <a:r>
              <a:rPr lang="en-US" sz="1500" dirty="0"/>
              <a:t>-</a:t>
            </a:r>
            <a:endParaRPr lang="en-US" sz="1500" i="1" dirty="0">
              <a:solidFill>
                <a:srgbClr val="FF0000"/>
              </a:solidFill>
            </a:endParaRPr>
          </a:p>
        </p:txBody>
      </p:sp>
    </p:spTree>
    <p:extLst>
      <p:ext uri="{BB962C8B-B14F-4D97-AF65-F5344CB8AC3E}">
        <p14:creationId xmlns:p14="http://schemas.microsoft.com/office/powerpoint/2010/main" val="8360149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BD987ADF-9C7B-4695-8D39-57916F9837DB}"/>
              </a:ext>
            </a:extLst>
          </p:cNvPr>
          <p:cNvPicPr>
            <a:picLocks noChangeAspect="1"/>
          </p:cNvPicPr>
          <p:nvPr/>
        </p:nvPicPr>
        <p:blipFill>
          <a:blip r:embed="rId2"/>
          <a:stretch>
            <a:fillRect/>
          </a:stretch>
        </p:blipFill>
        <p:spPr>
          <a:xfrm>
            <a:off x="5075907" y="2846857"/>
            <a:ext cx="336692" cy="561153"/>
          </a:xfrm>
          <a:prstGeom prst="rect">
            <a:avLst/>
          </a:prstGeom>
        </p:spPr>
      </p:pic>
      <p:pic>
        <p:nvPicPr>
          <p:cNvPr id="49" name="Picture 48">
            <a:extLst>
              <a:ext uri="{FF2B5EF4-FFF2-40B4-BE49-F238E27FC236}">
                <a16:creationId xmlns:a16="http://schemas.microsoft.com/office/drawing/2014/main" id="{F42F5183-4132-4857-A11D-D9AF649B00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06" t="16378" r="28453" b="36549"/>
          <a:stretch/>
        </p:blipFill>
        <p:spPr>
          <a:xfrm>
            <a:off x="7490723" y="2873816"/>
            <a:ext cx="763695" cy="1205354"/>
          </a:xfrm>
          <a:prstGeom prst="rect">
            <a:avLst/>
          </a:prstGeom>
        </p:spPr>
      </p:pic>
      <p:pic>
        <p:nvPicPr>
          <p:cNvPr id="40" name="Picture 39">
            <a:extLst>
              <a:ext uri="{FF2B5EF4-FFF2-40B4-BE49-F238E27FC236}">
                <a16:creationId xmlns:a16="http://schemas.microsoft.com/office/drawing/2014/main" id="{3530C534-1610-4785-AAE0-3240AB06C1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06" t="16378" r="28453" b="36549"/>
          <a:stretch/>
        </p:blipFill>
        <p:spPr>
          <a:xfrm>
            <a:off x="4331374" y="2842221"/>
            <a:ext cx="763695" cy="1205354"/>
          </a:xfrm>
          <a:prstGeom prst="rect">
            <a:avLst/>
          </a:prstGeom>
        </p:spPr>
      </p:pic>
      <p:pic>
        <p:nvPicPr>
          <p:cNvPr id="44" name="Picture 43">
            <a:extLst>
              <a:ext uri="{FF2B5EF4-FFF2-40B4-BE49-F238E27FC236}">
                <a16:creationId xmlns:a16="http://schemas.microsoft.com/office/drawing/2014/main" id="{91AFFDD2-388A-4E85-BCA8-4C31C91D9B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06" t="16378" r="28453" b="36549"/>
          <a:stretch/>
        </p:blipFill>
        <p:spPr>
          <a:xfrm>
            <a:off x="5909602" y="2846858"/>
            <a:ext cx="763695" cy="1205354"/>
          </a:xfrm>
          <a:prstGeom prst="rect">
            <a:avLst/>
          </a:prstGeom>
        </p:spPr>
      </p:pic>
      <p:pic>
        <p:nvPicPr>
          <p:cNvPr id="4" name="Picture 3">
            <a:extLst>
              <a:ext uri="{FF2B5EF4-FFF2-40B4-BE49-F238E27FC236}">
                <a16:creationId xmlns:a16="http://schemas.microsoft.com/office/drawing/2014/main" id="{52ED5ED0-84E6-4D51-A578-0057D566A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008" t="17659" r="51768" b="36261"/>
          <a:stretch/>
        </p:blipFill>
        <p:spPr>
          <a:xfrm>
            <a:off x="23939" y="1483883"/>
            <a:ext cx="708660" cy="1903095"/>
          </a:xfrm>
          <a:prstGeom prst="rect">
            <a:avLst/>
          </a:prstGeom>
        </p:spPr>
      </p:pic>
      <p:pic>
        <p:nvPicPr>
          <p:cNvPr id="6" name="Picture 5">
            <a:extLst>
              <a:ext uri="{FF2B5EF4-FFF2-40B4-BE49-F238E27FC236}">
                <a16:creationId xmlns:a16="http://schemas.microsoft.com/office/drawing/2014/main" id="{7121C3D0-7D59-471A-AA5E-83D2894DF603}"/>
              </a:ext>
            </a:extLst>
          </p:cNvPr>
          <p:cNvPicPr>
            <a:picLocks noChangeAspect="1"/>
          </p:cNvPicPr>
          <p:nvPr/>
        </p:nvPicPr>
        <p:blipFill>
          <a:blip r:embed="rId5"/>
          <a:stretch>
            <a:fillRect/>
          </a:stretch>
        </p:blipFill>
        <p:spPr>
          <a:xfrm>
            <a:off x="674568" y="1712831"/>
            <a:ext cx="1118164" cy="518638"/>
          </a:xfrm>
          <a:prstGeom prst="rect">
            <a:avLst/>
          </a:prstGeom>
        </p:spPr>
      </p:pic>
      <p:cxnSp>
        <p:nvCxnSpPr>
          <p:cNvPr id="8" name="Straight Connector 7">
            <a:extLst>
              <a:ext uri="{FF2B5EF4-FFF2-40B4-BE49-F238E27FC236}">
                <a16:creationId xmlns:a16="http://schemas.microsoft.com/office/drawing/2014/main" id="{6C06ED5F-3B3C-4F4D-A5C1-2347519A7134}"/>
              </a:ext>
            </a:extLst>
          </p:cNvPr>
          <p:cNvCxnSpPr/>
          <p:nvPr/>
        </p:nvCxnSpPr>
        <p:spPr>
          <a:xfrm flipV="1">
            <a:off x="332549" y="1841071"/>
            <a:ext cx="400050" cy="17145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19BB772-EAE8-42DC-8CEB-8AF7AFC9A779}"/>
              </a:ext>
            </a:extLst>
          </p:cNvPr>
          <p:cNvCxnSpPr>
            <a:cxnSpLocks/>
          </p:cNvCxnSpPr>
          <p:nvPr/>
        </p:nvCxnSpPr>
        <p:spPr>
          <a:xfrm>
            <a:off x="378269" y="2086816"/>
            <a:ext cx="354330" cy="10287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920008E8-71CC-4AA8-8AE4-A892E646D369}"/>
              </a:ext>
            </a:extLst>
          </p:cNvPr>
          <p:cNvGrpSpPr/>
          <p:nvPr/>
        </p:nvGrpSpPr>
        <p:grpSpPr>
          <a:xfrm>
            <a:off x="1909356" y="916029"/>
            <a:ext cx="1006916" cy="2506997"/>
            <a:chOff x="2864408" y="1557552"/>
            <a:chExt cx="1513376" cy="2802113"/>
          </a:xfrm>
        </p:grpSpPr>
        <p:sp>
          <p:nvSpPr>
            <p:cNvPr id="13" name="Arrow: Bent 12">
              <a:extLst>
                <a:ext uri="{FF2B5EF4-FFF2-40B4-BE49-F238E27FC236}">
                  <a16:creationId xmlns:a16="http://schemas.microsoft.com/office/drawing/2014/main" id="{8A1D6E55-4E8A-4ECE-B381-8FC8F20B879D}"/>
                </a:ext>
              </a:extLst>
            </p:cNvPr>
            <p:cNvSpPr/>
            <p:nvPr/>
          </p:nvSpPr>
          <p:spPr>
            <a:xfrm>
              <a:off x="3508876" y="1557552"/>
              <a:ext cx="868908" cy="1395485"/>
            </a:xfrm>
            <a:prstGeom prst="ben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5" name="Arrow: Bent 14">
              <a:extLst>
                <a:ext uri="{FF2B5EF4-FFF2-40B4-BE49-F238E27FC236}">
                  <a16:creationId xmlns:a16="http://schemas.microsoft.com/office/drawing/2014/main" id="{FD38923B-B45A-4FF2-9101-867473AD9052}"/>
                </a:ext>
              </a:extLst>
            </p:cNvPr>
            <p:cNvSpPr/>
            <p:nvPr/>
          </p:nvSpPr>
          <p:spPr>
            <a:xfrm rot="10800000" flipH="1">
              <a:off x="3504328" y="2964180"/>
              <a:ext cx="873456" cy="1395485"/>
            </a:xfrm>
            <a:prstGeom prst="ben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6" name="Trapezoid 15">
              <a:extLst>
                <a:ext uri="{FF2B5EF4-FFF2-40B4-BE49-F238E27FC236}">
                  <a16:creationId xmlns:a16="http://schemas.microsoft.com/office/drawing/2014/main" id="{C03528C4-B913-45EC-8E71-5093220A2BFF}"/>
                </a:ext>
              </a:extLst>
            </p:cNvPr>
            <p:cNvSpPr/>
            <p:nvPr/>
          </p:nvSpPr>
          <p:spPr>
            <a:xfrm rot="16200000">
              <a:off x="3143382" y="2468437"/>
              <a:ext cx="299360" cy="857307"/>
            </a:xfrm>
            <a:prstGeom prst="trapezoid">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9" name="TextBox 18">
            <a:extLst>
              <a:ext uri="{FF2B5EF4-FFF2-40B4-BE49-F238E27FC236}">
                <a16:creationId xmlns:a16="http://schemas.microsoft.com/office/drawing/2014/main" id="{C6534C2C-CF9D-4D78-BC2B-4BE61AD384AD}"/>
              </a:ext>
            </a:extLst>
          </p:cNvPr>
          <p:cNvSpPr txBox="1"/>
          <p:nvPr/>
        </p:nvSpPr>
        <p:spPr>
          <a:xfrm>
            <a:off x="946250" y="2348655"/>
            <a:ext cx="1284596" cy="1815882"/>
          </a:xfrm>
          <a:prstGeom prst="rect">
            <a:avLst/>
          </a:prstGeom>
          <a:noFill/>
          <a:ln w="38100">
            <a:solidFill>
              <a:srgbClr val="00153E"/>
            </a:solidFill>
          </a:ln>
        </p:spPr>
        <p:txBody>
          <a:bodyPr wrap="square" rtlCol="0">
            <a:spAutoFit/>
          </a:bodyPr>
          <a:lstStyle/>
          <a:p>
            <a:pPr algn="ctr"/>
            <a:r>
              <a:rPr lang="en-US" sz="1400" dirty="0"/>
              <a:t>Molecular Profiling </a:t>
            </a:r>
          </a:p>
          <a:p>
            <a:pPr algn="ctr"/>
            <a:r>
              <a:rPr lang="en-US" sz="1400" dirty="0"/>
              <a:t>(e.g. ARTIC, RSI, Oncotype, IHC4, </a:t>
            </a:r>
            <a:r>
              <a:rPr lang="en-US" sz="1400" dirty="0" err="1"/>
              <a:t>Mammaprint</a:t>
            </a:r>
            <a:r>
              <a:rPr lang="en-US" sz="1400" dirty="0"/>
              <a:t>, or POLAR)</a:t>
            </a:r>
          </a:p>
        </p:txBody>
      </p:sp>
      <p:sp>
        <p:nvSpPr>
          <p:cNvPr id="21" name="TextBox 20">
            <a:extLst>
              <a:ext uri="{FF2B5EF4-FFF2-40B4-BE49-F238E27FC236}">
                <a16:creationId xmlns:a16="http://schemas.microsoft.com/office/drawing/2014/main" id="{1DA4E23A-2096-48A4-B448-EA88BE929744}"/>
              </a:ext>
            </a:extLst>
          </p:cNvPr>
          <p:cNvSpPr txBox="1"/>
          <p:nvPr/>
        </p:nvSpPr>
        <p:spPr>
          <a:xfrm>
            <a:off x="2980334" y="3105809"/>
            <a:ext cx="1397499" cy="954107"/>
          </a:xfrm>
          <a:prstGeom prst="rect">
            <a:avLst/>
          </a:prstGeom>
          <a:noFill/>
        </p:spPr>
        <p:txBody>
          <a:bodyPr wrap="square" rtlCol="0">
            <a:spAutoFit/>
          </a:bodyPr>
          <a:lstStyle/>
          <a:p>
            <a:r>
              <a:rPr lang="en-US" sz="1400" b="1" dirty="0"/>
              <a:t>ARTIC LOW</a:t>
            </a:r>
          </a:p>
          <a:p>
            <a:r>
              <a:rPr lang="en-US" sz="1400" b="1" dirty="0"/>
              <a:t>Oncotype/MP</a:t>
            </a:r>
            <a:r>
              <a:rPr lang="en-US" sz="1400" b="1" baseline="30000" dirty="0"/>
              <a:t>®</a:t>
            </a:r>
            <a:r>
              <a:rPr lang="en-US" sz="1400" b="1" dirty="0"/>
              <a:t> IHC4 LOW</a:t>
            </a:r>
          </a:p>
          <a:p>
            <a:r>
              <a:rPr lang="en-US" sz="1400" dirty="0"/>
              <a:t>RT sensitive</a:t>
            </a:r>
          </a:p>
        </p:txBody>
      </p:sp>
      <p:pic>
        <p:nvPicPr>
          <p:cNvPr id="22" name="Picture 21">
            <a:extLst>
              <a:ext uri="{FF2B5EF4-FFF2-40B4-BE49-F238E27FC236}">
                <a16:creationId xmlns:a16="http://schemas.microsoft.com/office/drawing/2014/main" id="{2A8238CF-7478-4E0F-9703-79159270D2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06" t="16378" r="28453" b="36549"/>
          <a:stretch/>
        </p:blipFill>
        <p:spPr>
          <a:xfrm>
            <a:off x="4166237" y="847837"/>
            <a:ext cx="763695" cy="1352083"/>
          </a:xfrm>
          <a:prstGeom prst="rect">
            <a:avLst/>
          </a:prstGeom>
        </p:spPr>
      </p:pic>
      <p:sp>
        <p:nvSpPr>
          <p:cNvPr id="23" name="TextBox 22">
            <a:extLst>
              <a:ext uri="{FF2B5EF4-FFF2-40B4-BE49-F238E27FC236}">
                <a16:creationId xmlns:a16="http://schemas.microsoft.com/office/drawing/2014/main" id="{B4206159-38E6-4F39-8295-9783AFAA3E13}"/>
              </a:ext>
            </a:extLst>
          </p:cNvPr>
          <p:cNvSpPr txBox="1">
            <a:spLocks noChangeAspect="1"/>
          </p:cNvSpPr>
          <p:nvPr/>
        </p:nvSpPr>
        <p:spPr>
          <a:xfrm>
            <a:off x="5954117" y="384386"/>
            <a:ext cx="2300302" cy="307777"/>
          </a:xfrm>
          <a:prstGeom prst="rect">
            <a:avLst/>
          </a:prstGeom>
          <a:solidFill>
            <a:srgbClr val="95B3D7">
              <a:alpha val="30980"/>
            </a:srgbClr>
          </a:solidFill>
          <a:ln w="12700">
            <a:solidFill>
              <a:schemeClr val="tx1"/>
            </a:solidFill>
          </a:ln>
        </p:spPr>
        <p:txBody>
          <a:bodyPr wrap="square" rtlCol="0">
            <a:spAutoFit/>
          </a:bodyPr>
          <a:lstStyle/>
          <a:p>
            <a:pPr algn="ctr"/>
            <a:r>
              <a:rPr lang="en-US" sz="1400" b="1" dirty="0">
                <a:solidFill>
                  <a:srgbClr val="FF0000"/>
                </a:solidFill>
                <a:latin typeface="Myriad Pro Cond" pitchFamily="34" charset="0"/>
              </a:rPr>
              <a:t>Treatment Intensification</a:t>
            </a:r>
          </a:p>
        </p:txBody>
      </p:sp>
      <p:sp>
        <p:nvSpPr>
          <p:cNvPr id="24" name="Lightning Bolt 23">
            <a:extLst>
              <a:ext uri="{FF2B5EF4-FFF2-40B4-BE49-F238E27FC236}">
                <a16:creationId xmlns:a16="http://schemas.microsoft.com/office/drawing/2014/main" id="{AD241566-B201-40BD-9DA8-C561C1C8FD33}"/>
              </a:ext>
            </a:extLst>
          </p:cNvPr>
          <p:cNvSpPr/>
          <p:nvPr/>
        </p:nvSpPr>
        <p:spPr>
          <a:xfrm rot="5088656">
            <a:off x="5198519" y="1050050"/>
            <a:ext cx="248798" cy="348340"/>
          </a:xfrm>
          <a:prstGeom prst="lightningBolt">
            <a:avLst/>
          </a:prstGeom>
          <a:solidFill>
            <a:srgbClr val="FFC0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Box 24">
            <a:extLst>
              <a:ext uri="{FF2B5EF4-FFF2-40B4-BE49-F238E27FC236}">
                <a16:creationId xmlns:a16="http://schemas.microsoft.com/office/drawing/2014/main" id="{635204CA-A2F0-4E30-9F39-6EF21DE8CC40}"/>
              </a:ext>
            </a:extLst>
          </p:cNvPr>
          <p:cNvSpPr txBox="1"/>
          <p:nvPr/>
        </p:nvSpPr>
        <p:spPr>
          <a:xfrm>
            <a:off x="4785300" y="1354465"/>
            <a:ext cx="1075237" cy="503536"/>
          </a:xfrm>
          <a:prstGeom prst="rect">
            <a:avLst/>
          </a:prstGeom>
          <a:noFill/>
        </p:spPr>
        <p:txBody>
          <a:bodyPr wrap="square" rtlCol="0">
            <a:spAutoFit/>
          </a:bodyPr>
          <a:lstStyle/>
          <a:p>
            <a:pPr algn="ctr">
              <a:lnSpc>
                <a:spcPts val="1050"/>
              </a:lnSpc>
            </a:pPr>
            <a:r>
              <a:rPr lang="en-US" sz="1600" dirty="0">
                <a:latin typeface="Myriad Pro Cond" panose="020B0506030403020204" pitchFamily="34" charset="0"/>
              </a:rPr>
              <a:t>+</a:t>
            </a:r>
          </a:p>
          <a:p>
            <a:pPr algn="ctr">
              <a:lnSpc>
                <a:spcPts val="1050"/>
              </a:lnSpc>
            </a:pPr>
            <a:r>
              <a:rPr lang="en-US" sz="800" b="1" dirty="0">
                <a:latin typeface="Myriad Pro Cond" panose="020B0506030403020204" pitchFamily="34" charset="0"/>
              </a:rPr>
              <a:t>RT sensitizer</a:t>
            </a:r>
          </a:p>
          <a:p>
            <a:pPr algn="ctr">
              <a:lnSpc>
                <a:spcPts val="1050"/>
              </a:lnSpc>
            </a:pPr>
            <a:r>
              <a:rPr lang="en-US" sz="800" b="1" dirty="0">
                <a:latin typeface="Myriad Pro Cond" panose="020B0506030403020204" pitchFamily="34" charset="0"/>
              </a:rPr>
              <a:t>(ala SWOG 1706)</a:t>
            </a:r>
          </a:p>
        </p:txBody>
      </p:sp>
      <p:sp>
        <p:nvSpPr>
          <p:cNvPr id="29" name="Rectangle: Rounded Corners 28">
            <a:extLst>
              <a:ext uri="{FF2B5EF4-FFF2-40B4-BE49-F238E27FC236}">
                <a16:creationId xmlns:a16="http://schemas.microsoft.com/office/drawing/2014/main" id="{9F8A6AE6-3E0E-465F-A3A8-BA0734BBF80C}"/>
              </a:ext>
            </a:extLst>
          </p:cNvPr>
          <p:cNvSpPr/>
          <p:nvPr/>
        </p:nvSpPr>
        <p:spPr>
          <a:xfrm>
            <a:off x="4331374" y="775235"/>
            <a:ext cx="1563041" cy="1539922"/>
          </a:xfrm>
          <a:prstGeom prst="roundRect">
            <a:avLst/>
          </a:pr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0" name="Picture 29">
            <a:extLst>
              <a:ext uri="{FF2B5EF4-FFF2-40B4-BE49-F238E27FC236}">
                <a16:creationId xmlns:a16="http://schemas.microsoft.com/office/drawing/2014/main" id="{DAA41D79-5F93-4F0E-A6AE-63E45B3834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06" t="16378" r="28453" b="36549"/>
          <a:stretch/>
        </p:blipFill>
        <p:spPr>
          <a:xfrm>
            <a:off x="5968758" y="801863"/>
            <a:ext cx="763695" cy="1352083"/>
          </a:xfrm>
          <a:prstGeom prst="rect">
            <a:avLst/>
          </a:prstGeom>
        </p:spPr>
      </p:pic>
      <p:sp>
        <p:nvSpPr>
          <p:cNvPr id="31" name="Lightning Bolt 30">
            <a:extLst>
              <a:ext uri="{FF2B5EF4-FFF2-40B4-BE49-F238E27FC236}">
                <a16:creationId xmlns:a16="http://schemas.microsoft.com/office/drawing/2014/main" id="{446BD0F1-64FA-4065-9379-AE82F76E5ABB}"/>
              </a:ext>
            </a:extLst>
          </p:cNvPr>
          <p:cNvSpPr/>
          <p:nvPr/>
        </p:nvSpPr>
        <p:spPr>
          <a:xfrm rot="5088656">
            <a:off x="6803525" y="1007325"/>
            <a:ext cx="248798" cy="348340"/>
          </a:xfrm>
          <a:prstGeom prst="lightningBolt">
            <a:avLst/>
          </a:prstGeom>
          <a:solidFill>
            <a:srgbClr val="FFC0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a:extLst>
              <a:ext uri="{FF2B5EF4-FFF2-40B4-BE49-F238E27FC236}">
                <a16:creationId xmlns:a16="http://schemas.microsoft.com/office/drawing/2014/main" id="{692B5117-94E8-492C-AF43-34AD6C19DFDA}"/>
              </a:ext>
            </a:extLst>
          </p:cNvPr>
          <p:cNvSpPr txBox="1"/>
          <p:nvPr/>
        </p:nvSpPr>
        <p:spPr>
          <a:xfrm>
            <a:off x="6486592" y="1298092"/>
            <a:ext cx="987988" cy="644600"/>
          </a:xfrm>
          <a:prstGeom prst="rect">
            <a:avLst/>
          </a:prstGeom>
          <a:noFill/>
        </p:spPr>
        <p:txBody>
          <a:bodyPr wrap="square" rtlCol="0">
            <a:spAutoFit/>
          </a:bodyPr>
          <a:lstStyle/>
          <a:p>
            <a:pPr algn="ctr">
              <a:lnSpc>
                <a:spcPts val="1050"/>
              </a:lnSpc>
            </a:pPr>
            <a:r>
              <a:rPr lang="en-US" sz="1600" dirty="0">
                <a:latin typeface="Myriad Pro Cond" panose="020B0506030403020204" pitchFamily="34" charset="0"/>
              </a:rPr>
              <a:t>+</a:t>
            </a:r>
          </a:p>
          <a:p>
            <a:pPr algn="ctr">
              <a:lnSpc>
                <a:spcPts val="1050"/>
              </a:lnSpc>
            </a:pPr>
            <a:r>
              <a:rPr lang="en-US" sz="800" b="1" dirty="0">
                <a:latin typeface="Myriad Pro Cond" panose="020B0506030403020204" pitchFamily="34" charset="0"/>
              </a:rPr>
              <a:t>Dose escalation</a:t>
            </a:r>
          </a:p>
          <a:p>
            <a:pPr algn="ctr">
              <a:lnSpc>
                <a:spcPts val="1050"/>
              </a:lnSpc>
            </a:pPr>
            <a:r>
              <a:rPr lang="en-US" sz="800" b="1" dirty="0">
                <a:latin typeface="Myriad Pro Cond" panose="020B0506030403020204" pitchFamily="34" charset="0"/>
              </a:rPr>
              <a:t>(ala IMPORT HIGH)</a:t>
            </a:r>
          </a:p>
        </p:txBody>
      </p:sp>
      <p:sp>
        <p:nvSpPr>
          <p:cNvPr id="33" name="Rectangle: Rounded Corners 32">
            <a:extLst>
              <a:ext uri="{FF2B5EF4-FFF2-40B4-BE49-F238E27FC236}">
                <a16:creationId xmlns:a16="http://schemas.microsoft.com/office/drawing/2014/main" id="{03A6F283-D7C8-4FCF-9A30-6780B42E5B17}"/>
              </a:ext>
            </a:extLst>
          </p:cNvPr>
          <p:cNvSpPr/>
          <p:nvPr/>
        </p:nvSpPr>
        <p:spPr>
          <a:xfrm>
            <a:off x="5968758" y="775235"/>
            <a:ext cx="1442242" cy="1539922"/>
          </a:xfrm>
          <a:prstGeom prst="roundRect">
            <a:avLst/>
          </a:pr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4" name="Picture 33">
            <a:extLst>
              <a:ext uri="{FF2B5EF4-FFF2-40B4-BE49-F238E27FC236}">
                <a16:creationId xmlns:a16="http://schemas.microsoft.com/office/drawing/2014/main" id="{E0878C37-ED88-49C6-80B8-4669B70419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706" t="16378" r="28453" b="36549"/>
          <a:stretch/>
        </p:blipFill>
        <p:spPr>
          <a:xfrm>
            <a:off x="7525300" y="801863"/>
            <a:ext cx="763695" cy="1352083"/>
          </a:xfrm>
          <a:prstGeom prst="rect">
            <a:avLst/>
          </a:prstGeom>
        </p:spPr>
      </p:pic>
      <p:sp>
        <p:nvSpPr>
          <p:cNvPr id="35" name="Lightning Bolt 34">
            <a:extLst>
              <a:ext uri="{FF2B5EF4-FFF2-40B4-BE49-F238E27FC236}">
                <a16:creationId xmlns:a16="http://schemas.microsoft.com/office/drawing/2014/main" id="{2E0FE0B6-7319-4832-A01A-660794C7C16C}"/>
              </a:ext>
            </a:extLst>
          </p:cNvPr>
          <p:cNvSpPr/>
          <p:nvPr/>
        </p:nvSpPr>
        <p:spPr>
          <a:xfrm rot="5088656">
            <a:off x="8360067" y="1007325"/>
            <a:ext cx="248798" cy="348340"/>
          </a:xfrm>
          <a:prstGeom prst="lightningBolt">
            <a:avLst/>
          </a:prstGeom>
          <a:solidFill>
            <a:srgbClr val="FFC0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a:extLst>
              <a:ext uri="{FF2B5EF4-FFF2-40B4-BE49-F238E27FC236}">
                <a16:creationId xmlns:a16="http://schemas.microsoft.com/office/drawing/2014/main" id="{57306265-CCD4-4B80-92A2-5FD0F04D3F13}"/>
              </a:ext>
            </a:extLst>
          </p:cNvPr>
          <p:cNvSpPr txBox="1"/>
          <p:nvPr/>
        </p:nvSpPr>
        <p:spPr>
          <a:xfrm>
            <a:off x="8043134" y="1298092"/>
            <a:ext cx="987988" cy="506421"/>
          </a:xfrm>
          <a:prstGeom prst="rect">
            <a:avLst/>
          </a:prstGeom>
          <a:noFill/>
        </p:spPr>
        <p:txBody>
          <a:bodyPr wrap="square" rtlCol="0">
            <a:spAutoFit/>
          </a:bodyPr>
          <a:lstStyle/>
          <a:p>
            <a:pPr algn="ctr">
              <a:lnSpc>
                <a:spcPts val="1050"/>
              </a:lnSpc>
            </a:pPr>
            <a:r>
              <a:rPr lang="en-US" sz="1600" dirty="0">
                <a:latin typeface="Myriad Pro Cond" panose="020B0506030403020204" pitchFamily="34" charset="0"/>
              </a:rPr>
              <a:t>+</a:t>
            </a:r>
          </a:p>
          <a:p>
            <a:pPr algn="ctr">
              <a:lnSpc>
                <a:spcPts val="1050"/>
              </a:lnSpc>
            </a:pPr>
            <a:r>
              <a:rPr lang="en-US" sz="800" b="1" dirty="0">
                <a:latin typeface="Myriad Pro Cond" panose="020B0506030403020204" pitchFamily="34" charset="0"/>
              </a:rPr>
              <a:t>Added fields</a:t>
            </a:r>
          </a:p>
          <a:p>
            <a:pPr algn="ctr">
              <a:lnSpc>
                <a:spcPts val="1050"/>
              </a:lnSpc>
            </a:pPr>
            <a:r>
              <a:rPr lang="en-US" sz="800" b="1" dirty="0">
                <a:latin typeface="Myriad Pro Cond" panose="020B0506030403020204" pitchFamily="34" charset="0"/>
              </a:rPr>
              <a:t>(ala MA.20)</a:t>
            </a:r>
          </a:p>
        </p:txBody>
      </p:sp>
      <p:sp>
        <p:nvSpPr>
          <p:cNvPr id="37" name="Rectangle: Rounded Corners 36">
            <a:extLst>
              <a:ext uri="{FF2B5EF4-FFF2-40B4-BE49-F238E27FC236}">
                <a16:creationId xmlns:a16="http://schemas.microsoft.com/office/drawing/2014/main" id="{CDD5366A-F535-4E68-9FC8-5277DDC85877}"/>
              </a:ext>
            </a:extLst>
          </p:cNvPr>
          <p:cNvSpPr/>
          <p:nvPr/>
        </p:nvSpPr>
        <p:spPr>
          <a:xfrm>
            <a:off x="7525300" y="775235"/>
            <a:ext cx="1442242" cy="1539922"/>
          </a:xfrm>
          <a:prstGeom prst="roundRect">
            <a:avLst/>
          </a:pr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8" name="TextBox 37">
            <a:extLst>
              <a:ext uri="{FF2B5EF4-FFF2-40B4-BE49-F238E27FC236}">
                <a16:creationId xmlns:a16="http://schemas.microsoft.com/office/drawing/2014/main" id="{D2B7CC67-A2B6-4B4F-87A0-545BCF5FA35B}"/>
              </a:ext>
            </a:extLst>
          </p:cNvPr>
          <p:cNvSpPr txBox="1">
            <a:spLocks noChangeAspect="1"/>
          </p:cNvSpPr>
          <p:nvPr/>
        </p:nvSpPr>
        <p:spPr>
          <a:xfrm>
            <a:off x="5878895" y="2432896"/>
            <a:ext cx="2473508" cy="307777"/>
          </a:xfrm>
          <a:prstGeom prst="rect">
            <a:avLst/>
          </a:prstGeom>
          <a:solidFill>
            <a:srgbClr val="95B3D7">
              <a:alpha val="30980"/>
            </a:srgbClr>
          </a:solidFill>
          <a:ln w="12700">
            <a:solidFill>
              <a:schemeClr val="tx1"/>
            </a:solidFill>
          </a:ln>
        </p:spPr>
        <p:txBody>
          <a:bodyPr wrap="square" rtlCol="0">
            <a:spAutoFit/>
          </a:bodyPr>
          <a:lstStyle/>
          <a:p>
            <a:pPr algn="ctr"/>
            <a:r>
              <a:rPr lang="en-US" sz="1400" b="1" dirty="0">
                <a:solidFill>
                  <a:srgbClr val="FF0000"/>
                </a:solidFill>
                <a:latin typeface="Myriad Pro Cond" pitchFamily="34" charset="0"/>
              </a:rPr>
              <a:t>Treatment De-escalation</a:t>
            </a:r>
          </a:p>
        </p:txBody>
      </p:sp>
      <p:sp>
        <p:nvSpPr>
          <p:cNvPr id="42" name="TextBox 41">
            <a:extLst>
              <a:ext uri="{FF2B5EF4-FFF2-40B4-BE49-F238E27FC236}">
                <a16:creationId xmlns:a16="http://schemas.microsoft.com/office/drawing/2014/main" id="{2DD1E9B3-D42B-4339-9A8C-150EC62C3D0F}"/>
              </a:ext>
            </a:extLst>
          </p:cNvPr>
          <p:cNvSpPr txBox="1"/>
          <p:nvPr/>
        </p:nvSpPr>
        <p:spPr>
          <a:xfrm>
            <a:off x="4782734" y="3334246"/>
            <a:ext cx="987988" cy="365356"/>
          </a:xfrm>
          <a:prstGeom prst="rect">
            <a:avLst/>
          </a:prstGeom>
          <a:noFill/>
        </p:spPr>
        <p:txBody>
          <a:bodyPr wrap="square" rtlCol="0">
            <a:spAutoFit/>
          </a:bodyPr>
          <a:lstStyle/>
          <a:p>
            <a:pPr algn="ctr">
              <a:lnSpc>
                <a:spcPts val="1050"/>
              </a:lnSpc>
            </a:pPr>
            <a:r>
              <a:rPr lang="en-US" sz="1800" dirty="0">
                <a:latin typeface="Myriad Pro Cond" panose="020B0506030403020204" pitchFamily="34" charset="0"/>
              </a:rPr>
              <a:t>+</a:t>
            </a:r>
          </a:p>
          <a:p>
            <a:pPr algn="ctr">
              <a:lnSpc>
                <a:spcPts val="1050"/>
              </a:lnSpc>
            </a:pPr>
            <a:r>
              <a:rPr lang="en-US" sz="900" b="1" dirty="0">
                <a:latin typeface="Myriad Pro Cond" panose="020B0506030403020204" pitchFamily="34" charset="0"/>
              </a:rPr>
              <a:t>RT omission</a:t>
            </a:r>
          </a:p>
        </p:txBody>
      </p:sp>
      <p:sp>
        <p:nvSpPr>
          <p:cNvPr id="43" name="Rectangle: Rounded Corners 42">
            <a:extLst>
              <a:ext uri="{FF2B5EF4-FFF2-40B4-BE49-F238E27FC236}">
                <a16:creationId xmlns:a16="http://schemas.microsoft.com/office/drawing/2014/main" id="{DFCF8BCF-7984-487B-A547-926095B001DD}"/>
              </a:ext>
            </a:extLst>
          </p:cNvPr>
          <p:cNvSpPr/>
          <p:nvPr/>
        </p:nvSpPr>
        <p:spPr>
          <a:xfrm>
            <a:off x="4331374" y="2817788"/>
            <a:ext cx="1442242" cy="1270418"/>
          </a:xfrm>
          <a:prstGeom prst="roundRect">
            <a:avLst/>
          </a:pr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5" name="Lightning Bolt 44">
            <a:extLst>
              <a:ext uri="{FF2B5EF4-FFF2-40B4-BE49-F238E27FC236}">
                <a16:creationId xmlns:a16="http://schemas.microsoft.com/office/drawing/2014/main" id="{06C6F39D-9B49-453F-A343-4864273B9F3A}"/>
              </a:ext>
            </a:extLst>
          </p:cNvPr>
          <p:cNvSpPr/>
          <p:nvPr/>
        </p:nvSpPr>
        <p:spPr>
          <a:xfrm rot="5088656">
            <a:off x="6744369" y="2905592"/>
            <a:ext cx="248798" cy="348340"/>
          </a:xfrm>
          <a:prstGeom prst="lightningBolt">
            <a:avLst/>
          </a:prstGeom>
          <a:solidFill>
            <a:srgbClr val="FFC0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extBox 45">
            <a:extLst>
              <a:ext uri="{FF2B5EF4-FFF2-40B4-BE49-F238E27FC236}">
                <a16:creationId xmlns:a16="http://schemas.microsoft.com/office/drawing/2014/main" id="{BB0FEF70-731E-42CA-AA8F-DA7576E78F9B}"/>
              </a:ext>
            </a:extLst>
          </p:cNvPr>
          <p:cNvSpPr txBox="1"/>
          <p:nvPr/>
        </p:nvSpPr>
        <p:spPr>
          <a:xfrm>
            <a:off x="6427436" y="3196358"/>
            <a:ext cx="987988" cy="362472"/>
          </a:xfrm>
          <a:prstGeom prst="rect">
            <a:avLst/>
          </a:prstGeom>
          <a:noFill/>
        </p:spPr>
        <p:txBody>
          <a:bodyPr wrap="square" rtlCol="0">
            <a:spAutoFit/>
          </a:bodyPr>
          <a:lstStyle/>
          <a:p>
            <a:pPr algn="ctr">
              <a:lnSpc>
                <a:spcPts val="1050"/>
              </a:lnSpc>
            </a:pPr>
            <a:r>
              <a:rPr lang="en-US" sz="1600" dirty="0">
                <a:latin typeface="Myriad Pro Cond" panose="020B0506030403020204" pitchFamily="34" charset="0"/>
              </a:rPr>
              <a:t>+</a:t>
            </a:r>
          </a:p>
          <a:p>
            <a:pPr algn="ctr">
              <a:lnSpc>
                <a:spcPts val="1050"/>
              </a:lnSpc>
            </a:pPr>
            <a:r>
              <a:rPr lang="en-US" sz="800" b="1" dirty="0">
                <a:latin typeface="Myriad Pro Cond" panose="020B0506030403020204" pitchFamily="34" charset="0"/>
              </a:rPr>
              <a:t>No adjuvant ET</a:t>
            </a:r>
          </a:p>
        </p:txBody>
      </p:sp>
      <p:sp>
        <p:nvSpPr>
          <p:cNvPr id="47" name="Rectangle: Rounded Corners 46">
            <a:extLst>
              <a:ext uri="{FF2B5EF4-FFF2-40B4-BE49-F238E27FC236}">
                <a16:creationId xmlns:a16="http://schemas.microsoft.com/office/drawing/2014/main" id="{DD95B0A7-4664-4C75-B7F0-41583FB1450E}"/>
              </a:ext>
            </a:extLst>
          </p:cNvPr>
          <p:cNvSpPr/>
          <p:nvPr/>
        </p:nvSpPr>
        <p:spPr>
          <a:xfrm>
            <a:off x="5909602" y="2822424"/>
            <a:ext cx="1442242" cy="1270418"/>
          </a:xfrm>
          <a:prstGeom prst="roundRect">
            <a:avLst/>
          </a:pr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1" name="TextBox 50">
            <a:extLst>
              <a:ext uri="{FF2B5EF4-FFF2-40B4-BE49-F238E27FC236}">
                <a16:creationId xmlns:a16="http://schemas.microsoft.com/office/drawing/2014/main" id="{8685C785-967E-4D71-A957-EB61A130503F}"/>
              </a:ext>
            </a:extLst>
          </p:cNvPr>
          <p:cNvSpPr txBox="1"/>
          <p:nvPr/>
        </p:nvSpPr>
        <p:spPr>
          <a:xfrm>
            <a:off x="8020277" y="3307215"/>
            <a:ext cx="987988" cy="506421"/>
          </a:xfrm>
          <a:prstGeom prst="rect">
            <a:avLst/>
          </a:prstGeom>
          <a:noFill/>
        </p:spPr>
        <p:txBody>
          <a:bodyPr wrap="square" rtlCol="0">
            <a:spAutoFit/>
          </a:bodyPr>
          <a:lstStyle/>
          <a:p>
            <a:pPr algn="ctr">
              <a:lnSpc>
                <a:spcPts val="1050"/>
              </a:lnSpc>
            </a:pPr>
            <a:r>
              <a:rPr lang="en-US" sz="1800" dirty="0">
                <a:latin typeface="Myriad Pro Cond" panose="020B0506030403020204" pitchFamily="34" charset="0"/>
              </a:rPr>
              <a:t>+</a:t>
            </a:r>
          </a:p>
          <a:p>
            <a:pPr algn="ctr">
              <a:lnSpc>
                <a:spcPts val="1050"/>
              </a:lnSpc>
            </a:pPr>
            <a:r>
              <a:rPr lang="en-US" sz="900" b="1" dirty="0">
                <a:latin typeface="Myriad Pro Cond" panose="020B0506030403020204" pitchFamily="34" charset="0"/>
              </a:rPr>
              <a:t>No adjuvant ET</a:t>
            </a:r>
          </a:p>
        </p:txBody>
      </p:sp>
      <p:sp>
        <p:nvSpPr>
          <p:cNvPr id="52" name="Rectangle: Rounded Corners 51">
            <a:extLst>
              <a:ext uri="{FF2B5EF4-FFF2-40B4-BE49-F238E27FC236}">
                <a16:creationId xmlns:a16="http://schemas.microsoft.com/office/drawing/2014/main" id="{68FFB5D3-B6F0-4EC3-8C57-EF842AE61238}"/>
              </a:ext>
            </a:extLst>
          </p:cNvPr>
          <p:cNvSpPr/>
          <p:nvPr/>
        </p:nvSpPr>
        <p:spPr>
          <a:xfrm>
            <a:off x="7490723" y="2849382"/>
            <a:ext cx="1501901" cy="1270418"/>
          </a:xfrm>
          <a:prstGeom prst="roundRect">
            <a:avLst/>
          </a:pr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3" name="TextBox 52">
            <a:extLst>
              <a:ext uri="{FF2B5EF4-FFF2-40B4-BE49-F238E27FC236}">
                <a16:creationId xmlns:a16="http://schemas.microsoft.com/office/drawing/2014/main" id="{AAF3AC62-A95A-4864-8FD6-A6BEDCB645D3}"/>
              </a:ext>
            </a:extLst>
          </p:cNvPr>
          <p:cNvSpPr txBox="1"/>
          <p:nvPr/>
        </p:nvSpPr>
        <p:spPr>
          <a:xfrm>
            <a:off x="8004636" y="3101326"/>
            <a:ext cx="987988" cy="224292"/>
          </a:xfrm>
          <a:prstGeom prst="rect">
            <a:avLst/>
          </a:prstGeom>
          <a:noFill/>
        </p:spPr>
        <p:txBody>
          <a:bodyPr wrap="square" rtlCol="0">
            <a:spAutoFit/>
          </a:bodyPr>
          <a:lstStyle/>
          <a:p>
            <a:pPr algn="ctr">
              <a:lnSpc>
                <a:spcPts val="1050"/>
              </a:lnSpc>
            </a:pPr>
            <a:r>
              <a:rPr lang="en-US" sz="900" b="1" dirty="0">
                <a:latin typeface="Myriad Pro Cond" panose="020B0506030403020204" pitchFamily="34" charset="0"/>
              </a:rPr>
              <a:t>RT omission</a:t>
            </a:r>
          </a:p>
        </p:txBody>
      </p:sp>
      <p:sp>
        <p:nvSpPr>
          <p:cNvPr id="20" name="TextBox 19">
            <a:extLst>
              <a:ext uri="{FF2B5EF4-FFF2-40B4-BE49-F238E27FC236}">
                <a16:creationId xmlns:a16="http://schemas.microsoft.com/office/drawing/2014/main" id="{E47E57DE-9703-4984-A5EF-433D6406ABA8}"/>
              </a:ext>
            </a:extLst>
          </p:cNvPr>
          <p:cNvSpPr txBox="1"/>
          <p:nvPr/>
        </p:nvSpPr>
        <p:spPr>
          <a:xfrm>
            <a:off x="2949767" y="969222"/>
            <a:ext cx="1527326" cy="738664"/>
          </a:xfrm>
          <a:prstGeom prst="rect">
            <a:avLst/>
          </a:prstGeom>
          <a:noFill/>
        </p:spPr>
        <p:txBody>
          <a:bodyPr wrap="square" rtlCol="0">
            <a:spAutoFit/>
          </a:bodyPr>
          <a:lstStyle/>
          <a:p>
            <a:r>
              <a:rPr lang="en-US" sz="1400" b="1" dirty="0"/>
              <a:t>ARTIC HIGH</a:t>
            </a:r>
          </a:p>
          <a:p>
            <a:r>
              <a:rPr lang="en-US" sz="1400" b="1" dirty="0"/>
              <a:t>RSI HIGH</a:t>
            </a:r>
          </a:p>
          <a:p>
            <a:r>
              <a:rPr lang="en-US" sz="1400" dirty="0"/>
              <a:t>RT resistant</a:t>
            </a:r>
          </a:p>
        </p:txBody>
      </p:sp>
      <p:grpSp>
        <p:nvGrpSpPr>
          <p:cNvPr id="5" name="Group 4"/>
          <p:cNvGrpSpPr/>
          <p:nvPr/>
        </p:nvGrpSpPr>
        <p:grpSpPr>
          <a:xfrm>
            <a:off x="7923095" y="3658519"/>
            <a:ext cx="1120823" cy="391713"/>
            <a:chOff x="2090755" y="5518091"/>
            <a:chExt cx="1494430" cy="522283"/>
          </a:xfrm>
        </p:grpSpPr>
        <p:sp>
          <p:nvSpPr>
            <p:cNvPr id="55" name="Rounded Rectangle 54"/>
            <p:cNvSpPr/>
            <p:nvPr/>
          </p:nvSpPr>
          <p:spPr>
            <a:xfrm>
              <a:off x="2310880" y="5518091"/>
              <a:ext cx="1052648" cy="500809"/>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1" name="TextBox 40">
              <a:extLst>
                <a:ext uri="{FF2B5EF4-FFF2-40B4-BE49-F238E27FC236}">
                  <a16:creationId xmlns:a16="http://schemas.microsoft.com/office/drawing/2014/main" id="{1DA4E23A-2096-48A4-B448-EA88BE929744}"/>
                </a:ext>
              </a:extLst>
            </p:cNvPr>
            <p:cNvSpPr txBox="1"/>
            <p:nvPr/>
          </p:nvSpPr>
          <p:spPr>
            <a:xfrm>
              <a:off x="2090755" y="5547932"/>
              <a:ext cx="1494430" cy="492442"/>
            </a:xfrm>
            <a:prstGeom prst="rect">
              <a:avLst/>
            </a:prstGeom>
            <a:noFill/>
          </p:spPr>
          <p:txBody>
            <a:bodyPr wrap="square" rtlCol="0">
              <a:spAutoFit/>
            </a:bodyPr>
            <a:lstStyle/>
            <a:p>
              <a:pPr algn="ctr"/>
              <a:r>
                <a:rPr lang="en-US" sz="900" b="1" dirty="0">
                  <a:solidFill>
                    <a:schemeClr val="bg1"/>
                  </a:solidFill>
                </a:rPr>
                <a:t>POLAR LOW</a:t>
              </a:r>
            </a:p>
            <a:p>
              <a:pPr algn="ctr"/>
              <a:r>
                <a:rPr lang="en-US" sz="900" dirty="0">
                  <a:solidFill>
                    <a:schemeClr val="bg1"/>
                  </a:solidFill>
                </a:rPr>
                <a:t>RT no benefit</a:t>
              </a:r>
            </a:p>
          </p:txBody>
        </p:sp>
      </p:grpSp>
      <p:grpSp>
        <p:nvGrpSpPr>
          <p:cNvPr id="7" name="Group 6"/>
          <p:cNvGrpSpPr/>
          <p:nvPr/>
        </p:nvGrpSpPr>
        <p:grpSpPr>
          <a:xfrm>
            <a:off x="6291449" y="3613405"/>
            <a:ext cx="1120823" cy="398690"/>
            <a:chOff x="6901319" y="6303196"/>
            <a:chExt cx="1494430" cy="531586"/>
          </a:xfrm>
        </p:grpSpPr>
        <p:sp>
          <p:nvSpPr>
            <p:cNvPr id="2" name="Rounded Rectangle 1"/>
            <p:cNvSpPr/>
            <p:nvPr/>
          </p:nvSpPr>
          <p:spPr>
            <a:xfrm>
              <a:off x="7125780" y="6303196"/>
              <a:ext cx="1052648" cy="500809"/>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0" name="TextBox 49">
              <a:extLst>
                <a:ext uri="{FF2B5EF4-FFF2-40B4-BE49-F238E27FC236}">
                  <a16:creationId xmlns:a16="http://schemas.microsoft.com/office/drawing/2014/main" id="{1DA4E23A-2096-48A4-B448-EA88BE929744}"/>
                </a:ext>
              </a:extLst>
            </p:cNvPr>
            <p:cNvSpPr txBox="1"/>
            <p:nvPr/>
          </p:nvSpPr>
          <p:spPr>
            <a:xfrm>
              <a:off x="6901319" y="6342340"/>
              <a:ext cx="1494430" cy="492442"/>
            </a:xfrm>
            <a:prstGeom prst="rect">
              <a:avLst/>
            </a:prstGeom>
            <a:noFill/>
          </p:spPr>
          <p:txBody>
            <a:bodyPr wrap="square" rtlCol="0">
              <a:spAutoFit/>
            </a:bodyPr>
            <a:lstStyle/>
            <a:p>
              <a:pPr algn="ctr"/>
              <a:r>
                <a:rPr lang="en-US" sz="900" b="1" dirty="0">
                  <a:solidFill>
                    <a:schemeClr val="bg1"/>
                  </a:solidFill>
                </a:rPr>
                <a:t>POLAR HIGH</a:t>
              </a:r>
            </a:p>
            <a:p>
              <a:pPr algn="ctr"/>
              <a:r>
                <a:rPr lang="en-US" sz="900" dirty="0">
                  <a:solidFill>
                    <a:schemeClr val="bg1"/>
                  </a:solidFill>
                </a:rPr>
                <a:t>RT sensitive</a:t>
              </a:r>
            </a:p>
          </p:txBody>
        </p:sp>
      </p:grpSp>
      <p:grpSp>
        <p:nvGrpSpPr>
          <p:cNvPr id="58" name="Group 57"/>
          <p:cNvGrpSpPr/>
          <p:nvPr/>
        </p:nvGrpSpPr>
        <p:grpSpPr>
          <a:xfrm>
            <a:off x="4715423" y="3666220"/>
            <a:ext cx="1120823" cy="391713"/>
            <a:chOff x="2090755" y="5518091"/>
            <a:chExt cx="1494430" cy="522283"/>
          </a:xfrm>
        </p:grpSpPr>
        <p:sp>
          <p:nvSpPr>
            <p:cNvPr id="59" name="Rounded Rectangle 58"/>
            <p:cNvSpPr/>
            <p:nvPr/>
          </p:nvSpPr>
          <p:spPr>
            <a:xfrm>
              <a:off x="2310880" y="5518091"/>
              <a:ext cx="1052648" cy="500809"/>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0" name="TextBox 59">
              <a:extLst>
                <a:ext uri="{FF2B5EF4-FFF2-40B4-BE49-F238E27FC236}">
                  <a16:creationId xmlns:a16="http://schemas.microsoft.com/office/drawing/2014/main" id="{1DA4E23A-2096-48A4-B448-EA88BE929744}"/>
                </a:ext>
              </a:extLst>
            </p:cNvPr>
            <p:cNvSpPr txBox="1"/>
            <p:nvPr/>
          </p:nvSpPr>
          <p:spPr>
            <a:xfrm>
              <a:off x="2090755" y="5547932"/>
              <a:ext cx="1494430" cy="492442"/>
            </a:xfrm>
            <a:prstGeom prst="rect">
              <a:avLst/>
            </a:prstGeom>
            <a:noFill/>
          </p:spPr>
          <p:txBody>
            <a:bodyPr wrap="square" rtlCol="0">
              <a:spAutoFit/>
            </a:bodyPr>
            <a:lstStyle/>
            <a:p>
              <a:pPr algn="ctr"/>
              <a:r>
                <a:rPr lang="en-US" sz="900" b="1" dirty="0">
                  <a:solidFill>
                    <a:schemeClr val="bg1"/>
                  </a:solidFill>
                </a:rPr>
                <a:t>POLAR LOW</a:t>
              </a:r>
            </a:p>
            <a:p>
              <a:pPr algn="ctr"/>
              <a:r>
                <a:rPr lang="en-US" sz="900" dirty="0">
                  <a:solidFill>
                    <a:schemeClr val="bg1"/>
                  </a:solidFill>
                </a:rPr>
                <a:t>RT no benefit</a:t>
              </a:r>
            </a:p>
          </p:txBody>
        </p:sp>
      </p:grpSp>
      <p:sp>
        <p:nvSpPr>
          <p:cNvPr id="3" name="Text Placeholder 2">
            <a:extLst>
              <a:ext uri="{FF2B5EF4-FFF2-40B4-BE49-F238E27FC236}">
                <a16:creationId xmlns:a16="http://schemas.microsoft.com/office/drawing/2014/main" id="{5C435EFD-2D80-F5CB-AB19-A99F8A5DA442}"/>
              </a:ext>
            </a:extLst>
          </p:cNvPr>
          <p:cNvSpPr>
            <a:spLocks noGrp="1"/>
          </p:cNvSpPr>
          <p:nvPr>
            <p:ph type="body" sz="quarter" idx="11"/>
          </p:nvPr>
        </p:nvSpPr>
        <p:spPr>
          <a:xfrm>
            <a:off x="677863" y="101053"/>
            <a:ext cx="7534275" cy="491729"/>
          </a:xfrm>
        </p:spPr>
        <p:txBody>
          <a:bodyPr/>
          <a:lstStyle/>
          <a:p>
            <a:pPr algn="ctr"/>
            <a:r>
              <a:rPr lang="en-US" sz="3000" b="1" dirty="0"/>
              <a:t>Summary</a:t>
            </a:r>
          </a:p>
        </p:txBody>
      </p:sp>
    </p:spTree>
    <p:extLst>
      <p:ext uri="{BB962C8B-B14F-4D97-AF65-F5344CB8AC3E}">
        <p14:creationId xmlns:p14="http://schemas.microsoft.com/office/powerpoint/2010/main" val="364604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par>
                                <p:cTn id="42" presetID="10"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par>
                                <p:cTn id="60" presetID="10"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500"/>
                                        <p:tgtEl>
                                          <p:spTgt spid="29"/>
                                        </p:tgtEl>
                                      </p:cBhvr>
                                    </p:animEffect>
                                  </p:childTnLst>
                                </p:cTn>
                              </p:par>
                              <p:par>
                                <p:cTn id="99" presetID="10" presetClass="entr" presetSubtype="0" fill="hold" nodeType="with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500"/>
                                        <p:tgtEl>
                                          <p:spTgt spid="3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par>
                                <p:cTn id="111" presetID="10" presetClass="entr" presetSubtype="0" fill="hold"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fade">
                                      <p:cBhvr>
                                        <p:cTn id="113" dur="500"/>
                                        <p:tgtEl>
                                          <p:spTgt spid="3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500"/>
                                        <p:tgtEl>
                                          <p:spTgt spid="3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500"/>
                                        <p:tgtEl>
                                          <p:spTgt spid="3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3" grpId="0" animBg="1"/>
      <p:bldP spid="24" grpId="0" animBg="1"/>
      <p:bldP spid="25" grpId="0"/>
      <p:bldP spid="29" grpId="0" animBg="1"/>
      <p:bldP spid="31" grpId="0" animBg="1"/>
      <p:bldP spid="32" grpId="0"/>
      <p:bldP spid="33" grpId="0" animBg="1"/>
      <p:bldP spid="35" grpId="0" animBg="1"/>
      <p:bldP spid="36" grpId="0"/>
      <p:bldP spid="37" grpId="0" animBg="1"/>
      <p:bldP spid="38" grpId="0" animBg="1"/>
      <p:bldP spid="42" grpId="0"/>
      <p:bldP spid="43" grpId="0" animBg="1"/>
      <p:bldP spid="45" grpId="0" animBg="1"/>
      <p:bldP spid="46" grpId="0"/>
      <p:bldP spid="47" grpId="0" animBg="1"/>
      <p:bldP spid="51" grpId="0"/>
      <p:bldP spid="52" grpId="0" animBg="1"/>
      <p:bldP spid="53" grpId="0"/>
      <p:bldP spid="20"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342208" y="106884"/>
            <a:ext cx="6459584" cy="543616"/>
          </a:xfrm>
        </p:spPr>
        <p:txBody>
          <a:bodyPr/>
          <a:lstStyle/>
          <a:p>
            <a:pPr marL="0" indent="0" algn="ctr">
              <a:buNone/>
            </a:pPr>
            <a:r>
              <a:rPr lang="en-US" sz="3300" b="1" dirty="0">
                <a:latin typeface="Calibri" panose="020F0502020204030204" pitchFamily="34" charset="0"/>
              </a:rPr>
              <a:t>Thank you!</a:t>
            </a:r>
          </a:p>
        </p:txBody>
      </p:sp>
      <p:pic>
        <p:nvPicPr>
          <p:cNvPr id="7" name="Picture 6" descr="A picture containing outdoor, grass, sky, tree&#10;&#10;Description automatically generated">
            <a:extLst>
              <a:ext uri="{FF2B5EF4-FFF2-40B4-BE49-F238E27FC236}">
                <a16:creationId xmlns:a16="http://schemas.microsoft.com/office/drawing/2014/main" id="{8E94038E-F94A-7361-C43E-92AB8B644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4743" y="717796"/>
            <a:ext cx="5207329" cy="3618705"/>
          </a:xfrm>
          <a:prstGeom prst="rect">
            <a:avLst/>
          </a:prstGeom>
        </p:spPr>
      </p:pic>
    </p:spTree>
    <p:extLst>
      <p:ext uri="{BB962C8B-B14F-4D97-AF65-F5344CB8AC3E}">
        <p14:creationId xmlns:p14="http://schemas.microsoft.com/office/powerpoint/2010/main" val="2369638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7</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172"/>
            <a:ext cx="8085544" cy="398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0336FE8B-5D1E-C343-A181-C38C1CBA6525}"/>
              </a:ext>
            </a:extLst>
          </p:cNvPr>
          <p:cNvSpPr/>
          <p:nvPr/>
        </p:nvSpPr>
        <p:spPr bwMode="auto">
          <a:xfrm>
            <a:off x="7575181" y="179172"/>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8668092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8</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946"/>
            <a:ext cx="7748337" cy="394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96441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8" y="144380"/>
            <a:ext cx="7821974" cy="417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28417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11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09"/>
            <a:ext cx="7688179" cy="41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91333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17</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5011"/>
            <a:ext cx="7652084" cy="395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53482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18</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6567"/>
            <a:ext cx="7591926" cy="412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13DCE927-7187-7E40-AB70-6B6B8C11E825}"/>
              </a:ext>
            </a:extLst>
          </p:cNvPr>
          <p:cNvSpPr/>
          <p:nvPr/>
        </p:nvSpPr>
        <p:spPr bwMode="auto">
          <a:xfrm>
            <a:off x="7208874" y="216567"/>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46030755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19</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16" y="181814"/>
            <a:ext cx="7976937" cy="398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F8D9DBBA-61BF-9A47-B55D-81AA139C7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 y="271108"/>
            <a:ext cx="7976937" cy="398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3838E722-2A75-3744-A71E-F2F4B7053578}"/>
              </a:ext>
            </a:extLst>
          </p:cNvPr>
          <p:cNvSpPr/>
          <p:nvPr/>
        </p:nvSpPr>
        <p:spPr bwMode="auto">
          <a:xfrm>
            <a:off x="7459673" y="334214"/>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43688155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20</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
            <a:ext cx="7652084" cy="410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39D4190B-6836-0849-BA26-BC810407D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232"/>
            <a:ext cx="7652084" cy="410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06D8A51D-F079-914F-B670-7C8FDD18F37F}"/>
              </a:ext>
            </a:extLst>
          </p:cNvPr>
          <p:cNvSpPr/>
          <p:nvPr/>
        </p:nvSpPr>
        <p:spPr bwMode="auto">
          <a:xfrm>
            <a:off x="7208874" y="216567"/>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4901029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7565" y="1819105"/>
            <a:ext cx="9144000" cy="807256"/>
          </a:xfrm>
        </p:spPr>
        <p:txBody>
          <a:bodyPr/>
          <a:lstStyle/>
          <a:p>
            <a:r>
              <a:rPr lang="en-US" sz="2400" b="1" dirty="0">
                <a:solidFill>
                  <a:schemeClr val="accent6"/>
                </a:solidFill>
              </a:rPr>
              <a:t>        Disclosures: None </a:t>
            </a:r>
          </a:p>
        </p:txBody>
      </p:sp>
    </p:spTree>
    <p:extLst>
      <p:ext uri="{BB962C8B-B14F-4D97-AF65-F5344CB8AC3E}">
        <p14:creationId xmlns:p14="http://schemas.microsoft.com/office/powerpoint/2010/main" val="124971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21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16" y="26814"/>
            <a:ext cx="7892717" cy="4292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41502DA3-8596-964D-B235-791FA2C7A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48" y="26779"/>
            <a:ext cx="7892717" cy="4292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C3F7F258-B541-5741-8988-B6F5E83A7BE2}"/>
              </a:ext>
            </a:extLst>
          </p:cNvPr>
          <p:cNvSpPr/>
          <p:nvPr/>
        </p:nvSpPr>
        <p:spPr bwMode="auto">
          <a:xfrm>
            <a:off x="7244318" y="131507"/>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94807875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22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207"/>
            <a:ext cx="7809936" cy="428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855B549A-703F-3C48-BF99-8E0726C3C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607"/>
            <a:ext cx="7809936" cy="428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83601794-AD17-3C4D-942A-7CBEA5394055}"/>
              </a:ext>
            </a:extLst>
          </p:cNvPr>
          <p:cNvSpPr/>
          <p:nvPr/>
        </p:nvSpPr>
        <p:spPr bwMode="auto">
          <a:xfrm>
            <a:off x="7375773" y="106326"/>
            <a:ext cx="510363" cy="5310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40215273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24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0474"/>
            <a:ext cx="7712242" cy="407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9A37A028-2412-C04C-BDEA-635B5D98E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688"/>
            <a:ext cx="7712242" cy="407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BC1EBC98-000A-914F-971F-C493EF6255B5}"/>
              </a:ext>
            </a:extLst>
          </p:cNvPr>
          <p:cNvSpPr/>
          <p:nvPr/>
        </p:nvSpPr>
        <p:spPr bwMode="auto">
          <a:xfrm>
            <a:off x="7208874" y="216567"/>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27470085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25</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772400" cy="426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6866F146-09DF-7946-B448-A0A6A20BC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7772400" cy="426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0972DF20-247B-974E-A1B5-03E11E5E6965}"/>
              </a:ext>
            </a:extLst>
          </p:cNvPr>
          <p:cNvSpPr/>
          <p:nvPr/>
        </p:nvSpPr>
        <p:spPr bwMode="auto">
          <a:xfrm>
            <a:off x="7318745" y="0"/>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20986182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26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067"/>
            <a:ext cx="7531769" cy="395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B78D93CB-E8D7-E64D-A2E0-10373E847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128"/>
            <a:ext cx="7531769" cy="395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8361B6E8-2308-214F-AF5F-C7616B408260}"/>
              </a:ext>
            </a:extLst>
          </p:cNvPr>
          <p:cNvSpPr/>
          <p:nvPr/>
        </p:nvSpPr>
        <p:spPr bwMode="auto">
          <a:xfrm>
            <a:off x="7208874" y="216567"/>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1256474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27</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19737" cy="427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49668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28</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814"/>
            <a:ext cx="7522464" cy="43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0F888100-17ED-5B43-B2B1-3363974B5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68"/>
            <a:ext cx="7522464" cy="430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9F55F3C4-5F23-2146-BCEB-2C787F9751A8}"/>
              </a:ext>
            </a:extLst>
          </p:cNvPr>
          <p:cNvSpPr/>
          <p:nvPr/>
        </p:nvSpPr>
        <p:spPr bwMode="auto">
          <a:xfrm>
            <a:off x="7229998" y="26814"/>
            <a:ext cx="510363" cy="293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84314038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12799" y="822961"/>
            <a:ext cx="6697133" cy="3508407"/>
          </a:xfrm>
        </p:spPr>
        <p:txBody>
          <a:bodyPr/>
          <a:lstStyle/>
          <a:p>
            <a:r>
              <a:rPr lang="en-US" sz="1400" dirty="0"/>
              <a:t>60% of human epidermal growth factor receptor 2 (HER2)–negative metastatic breast cancers express low levels of HER2, defined as a score of 1+ on immunohistochemical (IHC) analysis or as an IHC score of 2+ and negative results on in situ hybridization (ISH).</a:t>
            </a:r>
            <a:r>
              <a:rPr lang="en-US" sz="1400" b="1" baseline="30000" dirty="0"/>
              <a:t> </a:t>
            </a:r>
          </a:p>
          <a:p>
            <a:endParaRPr lang="en-US" sz="1400" b="1" baseline="30000" dirty="0"/>
          </a:p>
          <a:p>
            <a:r>
              <a:rPr lang="en-US" sz="1400" dirty="0"/>
              <a:t>These “HER2-low” tumors constitute a heterogeneous population including both hormone receptor–positive and hormone receptor–negative breast cancers that vary in prognosis and sensitivity to systemic treatments.</a:t>
            </a:r>
            <a:r>
              <a:rPr lang="en-US" sz="1400" b="1" baseline="30000" dirty="0"/>
              <a:t> </a:t>
            </a:r>
          </a:p>
          <a:p>
            <a:endParaRPr lang="en-US" sz="1400" dirty="0"/>
          </a:p>
          <a:p>
            <a:r>
              <a:rPr lang="en-US" sz="1400" dirty="0"/>
              <a:t>Currently available HER2-directed therapies have not improved clinical outcomes in patients with this subtype</a:t>
            </a:r>
            <a:r>
              <a:rPr lang="en-US" sz="1400" b="1" baseline="30000" dirty="0"/>
              <a:t>. </a:t>
            </a:r>
            <a:r>
              <a:rPr lang="en-US" sz="1400" dirty="0"/>
              <a:t>therefore, HER2-low breast cancer is currently treated as HER2-negative (HER2-low and HER2-zero [IHC score of 0]), with patients stratified according to hormone-receptor status. </a:t>
            </a:r>
          </a:p>
        </p:txBody>
      </p:sp>
      <p:sp>
        <p:nvSpPr>
          <p:cNvPr id="4" name="Title 3"/>
          <p:cNvSpPr>
            <a:spLocks noGrp="1"/>
          </p:cNvSpPr>
          <p:nvPr>
            <p:ph type="title"/>
          </p:nvPr>
        </p:nvSpPr>
        <p:spPr/>
        <p:txBody>
          <a:bodyPr/>
          <a:lstStyle/>
          <a:p>
            <a:r>
              <a:rPr lang="en-US" dirty="0"/>
              <a:t>DESTINY-Breast 04</a:t>
            </a:r>
          </a:p>
        </p:txBody>
      </p:sp>
      <p:sp>
        <p:nvSpPr>
          <p:cNvPr id="5" name="TextBox 4">
            <a:extLst>
              <a:ext uri="{FF2B5EF4-FFF2-40B4-BE49-F238E27FC236}">
                <a16:creationId xmlns:a16="http://schemas.microsoft.com/office/drawing/2014/main" id="{12246DC4-6256-C547-A5EE-C42B8DE4C3D0}"/>
              </a:ext>
            </a:extLst>
          </p:cNvPr>
          <p:cNvSpPr txBox="1"/>
          <p:nvPr/>
        </p:nvSpPr>
        <p:spPr>
          <a:xfrm>
            <a:off x="4559968" y="4109211"/>
            <a:ext cx="3193503" cy="246221"/>
          </a:xfrm>
          <a:prstGeom prst="rect">
            <a:avLst/>
          </a:prstGeom>
          <a:noFill/>
        </p:spPr>
        <p:txBody>
          <a:bodyPr wrap="none" rtlCol="0">
            <a:spAutoFit/>
          </a:bodyPr>
          <a:lstStyle/>
          <a:p>
            <a:r>
              <a:rPr lang="en-US" sz="1000" dirty="0"/>
              <a:t>Modi et al NEJM. 2022.doi:10.1056/NEJMoa2203690</a:t>
            </a:r>
          </a:p>
        </p:txBody>
      </p:sp>
    </p:spTree>
    <p:extLst>
      <p:ext uri="{BB962C8B-B14F-4D97-AF65-F5344CB8AC3E}">
        <p14:creationId xmlns:p14="http://schemas.microsoft.com/office/powerpoint/2010/main" val="499844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AC17B-D60D-E14E-95A7-0C2E4A8392CC}"/>
              </a:ext>
            </a:extLst>
          </p:cNvPr>
          <p:cNvSpPr>
            <a:spLocks noGrp="1"/>
          </p:cNvSpPr>
          <p:nvPr>
            <p:ph sz="half" idx="1"/>
          </p:nvPr>
        </p:nvSpPr>
        <p:spPr>
          <a:xfrm>
            <a:off x="685800" y="1117600"/>
            <a:ext cx="6809874" cy="2936240"/>
          </a:xfrm>
        </p:spPr>
        <p:txBody>
          <a:bodyPr/>
          <a:lstStyle/>
          <a:p>
            <a:r>
              <a:rPr lang="en-US" sz="1400" dirty="0"/>
              <a:t>Overall, these patients have limited targeted treatment options after progression during primary therapy and most commonly receive single-agent palliative chemotherapy.</a:t>
            </a:r>
          </a:p>
          <a:p>
            <a:r>
              <a:rPr lang="en-US" sz="1400" dirty="0"/>
              <a:t>Specifically, for patients with hormone receptor–positive, HER2-negative metastatic disease, combinations of endocrine therapy and cyclin-dependent kinase 4 and 6 (CDK4/6) inhibitors are effective for a median of approximately 2 years, after which resistance often occurs.</a:t>
            </a:r>
            <a:endParaRPr lang="en-US" sz="1400" b="1" baseline="30000" dirty="0"/>
          </a:p>
          <a:p>
            <a:r>
              <a:rPr lang="en-US" sz="1400" dirty="0"/>
              <a:t>Real-world data suggest a progression-free survival as low as 4 months with systemic therapies given after CDK4/6 inhibitors and chemotherapy in the context of metastatic disease.</a:t>
            </a:r>
            <a:endParaRPr lang="en-US" dirty="0"/>
          </a:p>
        </p:txBody>
      </p:sp>
      <p:sp>
        <p:nvSpPr>
          <p:cNvPr id="4" name="Title 3">
            <a:extLst>
              <a:ext uri="{FF2B5EF4-FFF2-40B4-BE49-F238E27FC236}">
                <a16:creationId xmlns:a16="http://schemas.microsoft.com/office/drawing/2014/main" id="{0FB7F68F-214C-E74F-B820-AC41AAB51783}"/>
              </a:ext>
            </a:extLst>
          </p:cNvPr>
          <p:cNvSpPr>
            <a:spLocks noGrp="1"/>
          </p:cNvSpPr>
          <p:nvPr>
            <p:ph type="title"/>
          </p:nvPr>
        </p:nvSpPr>
        <p:spPr/>
        <p:txBody>
          <a:bodyPr/>
          <a:lstStyle/>
          <a:p>
            <a:r>
              <a:rPr lang="en-US" dirty="0"/>
              <a:t>DESTINY-Breast 04</a:t>
            </a:r>
          </a:p>
        </p:txBody>
      </p:sp>
      <p:sp>
        <p:nvSpPr>
          <p:cNvPr id="6" name="TextBox 5">
            <a:extLst>
              <a:ext uri="{FF2B5EF4-FFF2-40B4-BE49-F238E27FC236}">
                <a16:creationId xmlns:a16="http://schemas.microsoft.com/office/drawing/2014/main" id="{D94B48C1-03B2-1243-B495-1D3C64B9AA18}"/>
              </a:ext>
            </a:extLst>
          </p:cNvPr>
          <p:cNvSpPr txBox="1"/>
          <p:nvPr/>
        </p:nvSpPr>
        <p:spPr>
          <a:xfrm>
            <a:off x="4559968" y="4109211"/>
            <a:ext cx="3193503" cy="246221"/>
          </a:xfrm>
          <a:prstGeom prst="rect">
            <a:avLst/>
          </a:prstGeom>
          <a:noFill/>
        </p:spPr>
        <p:txBody>
          <a:bodyPr wrap="none" rtlCol="0">
            <a:spAutoFit/>
          </a:bodyPr>
          <a:lstStyle/>
          <a:p>
            <a:r>
              <a:rPr lang="en-US" sz="1000" dirty="0"/>
              <a:t>Modi et al NEJM. 2022.doi:10.1056/NEJMoa2203690</a:t>
            </a:r>
          </a:p>
        </p:txBody>
      </p:sp>
    </p:spTree>
    <p:extLst>
      <p:ext uri="{BB962C8B-B14F-4D97-AF65-F5344CB8AC3E}">
        <p14:creationId xmlns:p14="http://schemas.microsoft.com/office/powerpoint/2010/main" val="3992399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393191" y="923131"/>
            <a:ext cx="7526867" cy="3302000"/>
          </a:xfrm>
          <a:prstGeom prst="rect">
            <a:avLst/>
          </a:prstGeom>
        </p:spPr>
      </p:pic>
      <p:sp>
        <p:nvSpPr>
          <p:cNvPr id="4" name="Title 3"/>
          <p:cNvSpPr>
            <a:spLocks noGrp="1"/>
          </p:cNvSpPr>
          <p:nvPr>
            <p:ph type="title"/>
          </p:nvPr>
        </p:nvSpPr>
        <p:spPr/>
        <p:txBody>
          <a:bodyPr/>
          <a:lstStyle/>
          <a:p>
            <a:r>
              <a:rPr lang="en-US" dirty="0"/>
              <a:t>DESTINY-Breast 04</a:t>
            </a:r>
          </a:p>
        </p:txBody>
      </p:sp>
    </p:spTree>
    <p:extLst>
      <p:ext uri="{BB962C8B-B14F-4D97-AF65-F5344CB8AC3E}">
        <p14:creationId xmlns:p14="http://schemas.microsoft.com/office/powerpoint/2010/main" val="347043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90235-01EB-3C48-82EA-F816C78E9A7A}"/>
              </a:ext>
            </a:extLst>
          </p:cNvPr>
          <p:cNvSpPr>
            <a:spLocks noGrp="1"/>
          </p:cNvSpPr>
          <p:nvPr>
            <p:ph idx="1"/>
          </p:nvPr>
        </p:nvSpPr>
        <p:spPr>
          <a:xfrm>
            <a:off x="685800" y="1265655"/>
            <a:ext cx="7772400" cy="3147278"/>
          </a:xfrm>
        </p:spPr>
        <p:txBody>
          <a:bodyPr/>
          <a:lstStyle/>
          <a:p>
            <a:r>
              <a:rPr lang="en-US" b="1" dirty="0">
                <a:solidFill>
                  <a:schemeClr val="accent6"/>
                </a:solidFill>
              </a:rPr>
              <a:t>DESTINY-Breast03 Study (SABCS 2022).</a:t>
            </a:r>
          </a:p>
          <a:p>
            <a:pPr marL="0" indent="0">
              <a:buNone/>
            </a:pPr>
            <a:endParaRPr lang="en-US" b="1" dirty="0">
              <a:solidFill>
                <a:schemeClr val="accent6"/>
              </a:solidFill>
            </a:endParaRPr>
          </a:p>
          <a:p>
            <a:r>
              <a:rPr lang="en-US" b="1" dirty="0" err="1">
                <a:solidFill>
                  <a:schemeClr val="accent6"/>
                </a:solidFill>
              </a:rPr>
              <a:t>PHERGain</a:t>
            </a:r>
            <a:r>
              <a:rPr lang="en-US" b="1" dirty="0">
                <a:solidFill>
                  <a:schemeClr val="accent6"/>
                </a:solidFill>
              </a:rPr>
              <a:t> Study (ASCO 2023).</a:t>
            </a:r>
          </a:p>
          <a:p>
            <a:endParaRPr lang="en-US" b="1" dirty="0">
              <a:solidFill>
                <a:schemeClr val="accent6"/>
              </a:solidFill>
            </a:endParaRPr>
          </a:p>
          <a:p>
            <a:r>
              <a:rPr lang="en-US" b="1" dirty="0">
                <a:solidFill>
                  <a:schemeClr val="accent6"/>
                </a:solidFill>
              </a:rPr>
              <a:t>DESTINY-Breast04 Study: Subgroup analysis.</a:t>
            </a:r>
          </a:p>
        </p:txBody>
      </p:sp>
      <p:sp>
        <p:nvSpPr>
          <p:cNvPr id="3" name="TextBox 2">
            <a:extLst>
              <a:ext uri="{FF2B5EF4-FFF2-40B4-BE49-F238E27FC236}">
                <a16:creationId xmlns:a16="http://schemas.microsoft.com/office/drawing/2014/main" id="{E3FF53C8-8068-0648-A39A-8D7125E4D097}"/>
              </a:ext>
            </a:extLst>
          </p:cNvPr>
          <p:cNvSpPr txBox="1"/>
          <p:nvPr/>
        </p:nvSpPr>
        <p:spPr>
          <a:xfrm>
            <a:off x="1600199" y="442942"/>
            <a:ext cx="5366084" cy="584775"/>
          </a:xfrm>
          <a:prstGeom prst="rect">
            <a:avLst/>
          </a:prstGeom>
          <a:noFill/>
        </p:spPr>
        <p:txBody>
          <a:bodyPr wrap="square" rtlCol="0">
            <a:spAutoFit/>
          </a:bodyPr>
          <a:lstStyle/>
          <a:p>
            <a:r>
              <a:rPr lang="en-US" dirty="0"/>
              <a:t>		</a:t>
            </a:r>
            <a:r>
              <a:rPr lang="en-US" sz="3200" b="1" dirty="0">
                <a:solidFill>
                  <a:schemeClr val="accent6"/>
                </a:solidFill>
              </a:rPr>
              <a:t>Outline</a:t>
            </a:r>
            <a:r>
              <a:rPr lang="en-US" dirty="0"/>
              <a:t> </a:t>
            </a:r>
          </a:p>
        </p:txBody>
      </p:sp>
    </p:spTree>
    <p:extLst>
      <p:ext uri="{BB962C8B-B14F-4D97-AF65-F5344CB8AC3E}">
        <p14:creationId xmlns:p14="http://schemas.microsoft.com/office/powerpoint/2010/main" val="3995438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02337" y="822962"/>
            <a:ext cx="7156704" cy="3231514"/>
          </a:xfrm>
          <a:prstGeom prst="rect">
            <a:avLst/>
          </a:prstGeom>
        </p:spPr>
      </p:pic>
      <p:sp>
        <p:nvSpPr>
          <p:cNvPr id="4" name="Title 3"/>
          <p:cNvSpPr>
            <a:spLocks noGrp="1"/>
          </p:cNvSpPr>
          <p:nvPr>
            <p:ph type="title"/>
          </p:nvPr>
        </p:nvSpPr>
        <p:spPr>
          <a:xfrm>
            <a:off x="-254000" y="127931"/>
            <a:ext cx="9144000" cy="695496"/>
          </a:xfrm>
        </p:spPr>
        <p:txBody>
          <a:bodyPr/>
          <a:lstStyle/>
          <a:p>
            <a:r>
              <a:rPr lang="en-US" dirty="0"/>
              <a:t>Destiny Breast 04 </a:t>
            </a:r>
          </a:p>
        </p:txBody>
      </p:sp>
    </p:spTree>
    <p:extLst>
      <p:ext uri="{BB962C8B-B14F-4D97-AF65-F5344CB8AC3E}">
        <p14:creationId xmlns:p14="http://schemas.microsoft.com/office/powerpoint/2010/main" val="1231617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37D35C-027C-714F-8AF4-2AF35419D291}"/>
              </a:ext>
            </a:extLst>
          </p:cNvPr>
          <p:cNvPicPr>
            <a:picLocks noGrp="1" noChangeAspect="1"/>
          </p:cNvPicPr>
          <p:nvPr>
            <p:ph sz="half" idx="1"/>
          </p:nvPr>
        </p:nvPicPr>
        <p:blipFill>
          <a:blip r:embed="rId2"/>
          <a:stretch>
            <a:fillRect/>
          </a:stretch>
        </p:blipFill>
        <p:spPr>
          <a:xfrm>
            <a:off x="685800" y="1514475"/>
            <a:ext cx="3810000" cy="2143125"/>
          </a:xfrm>
        </p:spPr>
      </p:pic>
      <p:sp>
        <p:nvSpPr>
          <p:cNvPr id="3" name="Content Placeholder 2">
            <a:extLst>
              <a:ext uri="{FF2B5EF4-FFF2-40B4-BE49-F238E27FC236}">
                <a16:creationId xmlns:a16="http://schemas.microsoft.com/office/drawing/2014/main" id="{D1A5998E-C8D5-3940-A3A7-8714D7A1E6A4}"/>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65D473A4-993F-454D-8AC2-4917326FE39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44646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C1FBE6-3D1C-3F49-B209-EA8EE28837D0}"/>
              </a:ext>
            </a:extLst>
          </p:cNvPr>
          <p:cNvPicPr>
            <a:picLocks noChangeAspect="1"/>
          </p:cNvPicPr>
          <p:nvPr/>
        </p:nvPicPr>
        <p:blipFill>
          <a:blip r:embed="rId2"/>
          <a:stretch>
            <a:fillRect/>
          </a:stretch>
        </p:blipFill>
        <p:spPr>
          <a:xfrm>
            <a:off x="209671" y="576740"/>
            <a:ext cx="7543800" cy="3532471"/>
          </a:xfrm>
          <a:prstGeom prst="rect">
            <a:avLst/>
          </a:prstGeom>
        </p:spPr>
      </p:pic>
      <p:sp>
        <p:nvSpPr>
          <p:cNvPr id="6" name="Title 3">
            <a:extLst>
              <a:ext uri="{FF2B5EF4-FFF2-40B4-BE49-F238E27FC236}">
                <a16:creationId xmlns:a16="http://schemas.microsoft.com/office/drawing/2014/main" id="{47B14053-7957-9E47-AB38-7D07B74F44F4}"/>
              </a:ext>
            </a:extLst>
          </p:cNvPr>
          <p:cNvSpPr>
            <a:spLocks noGrp="1"/>
          </p:cNvSpPr>
          <p:nvPr>
            <p:ph type="title"/>
          </p:nvPr>
        </p:nvSpPr>
        <p:spPr/>
        <p:txBody>
          <a:bodyPr/>
          <a:lstStyle/>
          <a:p>
            <a:r>
              <a:rPr lang="en-US" dirty="0"/>
              <a:t>PFS  in HR + and all patients </a:t>
            </a:r>
          </a:p>
        </p:txBody>
      </p:sp>
      <p:sp>
        <p:nvSpPr>
          <p:cNvPr id="3" name="TextBox 2">
            <a:extLst>
              <a:ext uri="{FF2B5EF4-FFF2-40B4-BE49-F238E27FC236}">
                <a16:creationId xmlns:a16="http://schemas.microsoft.com/office/drawing/2014/main" id="{F5A2380C-2EEC-B941-939D-FD09EDF9D312}"/>
              </a:ext>
            </a:extLst>
          </p:cNvPr>
          <p:cNvSpPr txBox="1"/>
          <p:nvPr/>
        </p:nvSpPr>
        <p:spPr>
          <a:xfrm>
            <a:off x="4559968" y="4109211"/>
            <a:ext cx="3193503" cy="246221"/>
          </a:xfrm>
          <a:prstGeom prst="rect">
            <a:avLst/>
          </a:prstGeom>
          <a:noFill/>
        </p:spPr>
        <p:txBody>
          <a:bodyPr wrap="none" rtlCol="0">
            <a:spAutoFit/>
          </a:bodyPr>
          <a:lstStyle/>
          <a:p>
            <a:r>
              <a:rPr lang="en-US" sz="1000" dirty="0"/>
              <a:t>Modi et al NEJM. 2022.doi:10.1056/NEJMoa2203690</a:t>
            </a:r>
          </a:p>
        </p:txBody>
      </p:sp>
    </p:spTree>
    <p:extLst>
      <p:ext uri="{BB962C8B-B14F-4D97-AF65-F5344CB8AC3E}">
        <p14:creationId xmlns:p14="http://schemas.microsoft.com/office/powerpoint/2010/main" val="1949217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BDB1CA-C013-F14E-B614-D4D35D3182EA}"/>
              </a:ext>
            </a:extLst>
          </p:cNvPr>
          <p:cNvPicPr>
            <a:picLocks noChangeAspect="1"/>
          </p:cNvPicPr>
          <p:nvPr/>
        </p:nvPicPr>
        <p:blipFill>
          <a:blip r:embed="rId3"/>
          <a:stretch>
            <a:fillRect/>
          </a:stretch>
        </p:blipFill>
        <p:spPr>
          <a:xfrm>
            <a:off x="0" y="654520"/>
            <a:ext cx="7760369" cy="3424186"/>
          </a:xfrm>
          <a:prstGeom prst="rect">
            <a:avLst/>
          </a:prstGeom>
        </p:spPr>
      </p:pic>
      <p:sp>
        <p:nvSpPr>
          <p:cNvPr id="6" name="Title 3">
            <a:extLst>
              <a:ext uri="{FF2B5EF4-FFF2-40B4-BE49-F238E27FC236}">
                <a16:creationId xmlns:a16="http://schemas.microsoft.com/office/drawing/2014/main" id="{ABC3E983-133D-CF40-B199-6CE8AC0C8DB9}"/>
              </a:ext>
            </a:extLst>
          </p:cNvPr>
          <p:cNvSpPr>
            <a:spLocks noGrp="1"/>
          </p:cNvSpPr>
          <p:nvPr>
            <p:ph type="title"/>
          </p:nvPr>
        </p:nvSpPr>
        <p:spPr/>
        <p:txBody>
          <a:bodyPr/>
          <a:lstStyle/>
          <a:p>
            <a:r>
              <a:rPr lang="en-US" dirty="0"/>
              <a:t>Subgroup analysis :PFS in HR +</a:t>
            </a:r>
          </a:p>
        </p:txBody>
      </p:sp>
      <p:pic>
        <p:nvPicPr>
          <p:cNvPr id="7" name="Picture 6">
            <a:extLst>
              <a:ext uri="{FF2B5EF4-FFF2-40B4-BE49-F238E27FC236}">
                <a16:creationId xmlns:a16="http://schemas.microsoft.com/office/drawing/2014/main" id="{7DE44956-23D9-8A44-BA32-6D1045ADB89F}"/>
              </a:ext>
            </a:extLst>
          </p:cNvPr>
          <p:cNvPicPr>
            <a:picLocks noChangeAspect="1"/>
          </p:cNvPicPr>
          <p:nvPr/>
        </p:nvPicPr>
        <p:blipFill>
          <a:blip r:embed="rId4"/>
          <a:stretch>
            <a:fillRect/>
          </a:stretch>
        </p:blipFill>
        <p:spPr>
          <a:xfrm>
            <a:off x="5098716" y="4162300"/>
            <a:ext cx="1473200" cy="203200"/>
          </a:xfrm>
          <a:prstGeom prst="rect">
            <a:avLst/>
          </a:prstGeom>
        </p:spPr>
      </p:pic>
      <p:sp>
        <p:nvSpPr>
          <p:cNvPr id="8" name="TextBox 7">
            <a:extLst>
              <a:ext uri="{FF2B5EF4-FFF2-40B4-BE49-F238E27FC236}">
                <a16:creationId xmlns:a16="http://schemas.microsoft.com/office/drawing/2014/main" id="{266AFE41-BAD3-4044-B992-2F4102A6676F}"/>
              </a:ext>
            </a:extLst>
          </p:cNvPr>
          <p:cNvSpPr txBox="1"/>
          <p:nvPr/>
        </p:nvSpPr>
        <p:spPr>
          <a:xfrm>
            <a:off x="3416968" y="4493743"/>
            <a:ext cx="3356811" cy="246221"/>
          </a:xfrm>
          <a:prstGeom prst="rect">
            <a:avLst/>
          </a:prstGeom>
          <a:noFill/>
        </p:spPr>
        <p:txBody>
          <a:bodyPr wrap="square" rtlCol="0">
            <a:spAutoFit/>
          </a:bodyPr>
          <a:lstStyle/>
          <a:p>
            <a:r>
              <a:rPr lang="en-US" sz="1000" dirty="0"/>
              <a:t>Modi et al NEJM.2022.doi:10.1056/NEJMoa2203690</a:t>
            </a:r>
          </a:p>
        </p:txBody>
      </p:sp>
    </p:spTree>
    <p:extLst>
      <p:ext uri="{BB962C8B-B14F-4D97-AF65-F5344CB8AC3E}">
        <p14:creationId xmlns:p14="http://schemas.microsoft.com/office/powerpoint/2010/main" val="68695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D01707-B4CA-2A48-93FC-4CB37A4B9F62}"/>
              </a:ext>
            </a:extLst>
          </p:cNvPr>
          <p:cNvSpPr>
            <a:spLocks noGrp="1"/>
          </p:cNvSpPr>
          <p:nvPr>
            <p:ph type="title"/>
          </p:nvPr>
        </p:nvSpPr>
        <p:spPr/>
        <p:txBody>
          <a:bodyPr/>
          <a:lstStyle/>
          <a:p>
            <a:r>
              <a:rPr lang="en-US" dirty="0"/>
              <a:t>OS in HR+ and all patients </a:t>
            </a:r>
          </a:p>
        </p:txBody>
      </p:sp>
      <p:pic>
        <p:nvPicPr>
          <p:cNvPr id="5" name="Picture 4">
            <a:extLst>
              <a:ext uri="{FF2B5EF4-FFF2-40B4-BE49-F238E27FC236}">
                <a16:creationId xmlns:a16="http://schemas.microsoft.com/office/drawing/2014/main" id="{4D07BE9C-BB8F-4949-BC7D-1812DA5B7BC3}"/>
              </a:ext>
            </a:extLst>
          </p:cNvPr>
          <p:cNvPicPr>
            <a:picLocks noChangeAspect="1"/>
          </p:cNvPicPr>
          <p:nvPr/>
        </p:nvPicPr>
        <p:blipFill>
          <a:blip r:embed="rId2"/>
          <a:stretch>
            <a:fillRect/>
          </a:stretch>
        </p:blipFill>
        <p:spPr>
          <a:xfrm>
            <a:off x="-12032" y="705816"/>
            <a:ext cx="7712242" cy="3496376"/>
          </a:xfrm>
          <a:prstGeom prst="rect">
            <a:avLst/>
          </a:prstGeom>
        </p:spPr>
      </p:pic>
      <p:sp>
        <p:nvSpPr>
          <p:cNvPr id="6" name="TextBox 5">
            <a:extLst>
              <a:ext uri="{FF2B5EF4-FFF2-40B4-BE49-F238E27FC236}">
                <a16:creationId xmlns:a16="http://schemas.microsoft.com/office/drawing/2014/main" id="{FC843B96-52CF-054F-AF6F-41D1355530A2}"/>
              </a:ext>
            </a:extLst>
          </p:cNvPr>
          <p:cNvSpPr txBox="1"/>
          <p:nvPr/>
        </p:nvSpPr>
        <p:spPr>
          <a:xfrm>
            <a:off x="4572000" y="4196226"/>
            <a:ext cx="3193503" cy="246221"/>
          </a:xfrm>
          <a:prstGeom prst="rect">
            <a:avLst/>
          </a:prstGeom>
          <a:noFill/>
        </p:spPr>
        <p:txBody>
          <a:bodyPr wrap="none" rtlCol="0">
            <a:spAutoFit/>
          </a:bodyPr>
          <a:lstStyle/>
          <a:p>
            <a:r>
              <a:rPr lang="en-US" sz="1000" dirty="0"/>
              <a:t>Modi et al NEJM. 2022.doi:10.1056/NEJMoa2203690</a:t>
            </a:r>
          </a:p>
        </p:txBody>
      </p:sp>
    </p:spTree>
    <p:extLst>
      <p:ext uri="{BB962C8B-B14F-4D97-AF65-F5344CB8AC3E}">
        <p14:creationId xmlns:p14="http://schemas.microsoft.com/office/powerpoint/2010/main" val="3058478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1D066F-01B2-5B4C-BA01-A399AEC0EC74}"/>
              </a:ext>
            </a:extLst>
          </p:cNvPr>
          <p:cNvSpPr>
            <a:spLocks noGrp="1"/>
          </p:cNvSpPr>
          <p:nvPr>
            <p:ph type="title"/>
          </p:nvPr>
        </p:nvSpPr>
        <p:spPr/>
        <p:txBody>
          <a:bodyPr/>
          <a:lstStyle/>
          <a:p>
            <a:r>
              <a:rPr lang="en-US" dirty="0"/>
              <a:t>Exploratory endpoints: PFS and OS in HR-</a:t>
            </a:r>
          </a:p>
        </p:txBody>
      </p:sp>
      <p:pic>
        <p:nvPicPr>
          <p:cNvPr id="5" name="Picture 4">
            <a:extLst>
              <a:ext uri="{FF2B5EF4-FFF2-40B4-BE49-F238E27FC236}">
                <a16:creationId xmlns:a16="http://schemas.microsoft.com/office/drawing/2014/main" id="{5D1BBC39-5EE2-FB4B-A5B7-B1BCDADFE10D}"/>
              </a:ext>
            </a:extLst>
          </p:cNvPr>
          <p:cNvPicPr>
            <a:picLocks noChangeAspect="1"/>
          </p:cNvPicPr>
          <p:nvPr/>
        </p:nvPicPr>
        <p:blipFill>
          <a:blip r:embed="rId3"/>
          <a:stretch>
            <a:fillRect/>
          </a:stretch>
        </p:blipFill>
        <p:spPr>
          <a:xfrm>
            <a:off x="0" y="654519"/>
            <a:ext cx="7664116" cy="3532471"/>
          </a:xfrm>
          <a:prstGeom prst="rect">
            <a:avLst/>
          </a:prstGeom>
        </p:spPr>
      </p:pic>
      <p:sp>
        <p:nvSpPr>
          <p:cNvPr id="6" name="TextBox 5">
            <a:extLst>
              <a:ext uri="{FF2B5EF4-FFF2-40B4-BE49-F238E27FC236}">
                <a16:creationId xmlns:a16="http://schemas.microsoft.com/office/drawing/2014/main" id="{054B05BC-16A3-0947-87BD-6F15A878A955}"/>
              </a:ext>
            </a:extLst>
          </p:cNvPr>
          <p:cNvSpPr txBox="1"/>
          <p:nvPr/>
        </p:nvSpPr>
        <p:spPr>
          <a:xfrm>
            <a:off x="4572000" y="4186990"/>
            <a:ext cx="3193503" cy="246221"/>
          </a:xfrm>
          <a:prstGeom prst="rect">
            <a:avLst/>
          </a:prstGeom>
          <a:noFill/>
        </p:spPr>
        <p:txBody>
          <a:bodyPr wrap="none" rtlCol="0">
            <a:spAutoFit/>
          </a:bodyPr>
          <a:lstStyle/>
          <a:p>
            <a:r>
              <a:rPr lang="en-US" sz="1000" dirty="0"/>
              <a:t>Modi et al NEJM. 2022.doi:10.1056/NEJMoa2203690</a:t>
            </a:r>
          </a:p>
        </p:txBody>
      </p:sp>
    </p:spTree>
    <p:extLst>
      <p:ext uri="{BB962C8B-B14F-4D97-AF65-F5344CB8AC3E}">
        <p14:creationId xmlns:p14="http://schemas.microsoft.com/office/powerpoint/2010/main" val="3687677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D45390-B49C-7945-A0C5-7B2529F6315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501885E-123B-E742-A47B-003EC8308E0A}"/>
              </a:ext>
            </a:extLst>
          </p:cNvPr>
          <p:cNvPicPr>
            <a:picLocks noChangeAspect="1"/>
          </p:cNvPicPr>
          <p:nvPr/>
        </p:nvPicPr>
        <p:blipFill>
          <a:blip r:embed="rId3"/>
          <a:stretch>
            <a:fillRect/>
          </a:stretch>
        </p:blipFill>
        <p:spPr>
          <a:xfrm>
            <a:off x="-84222" y="922797"/>
            <a:ext cx="4319338" cy="3119814"/>
          </a:xfrm>
          <a:prstGeom prst="rect">
            <a:avLst/>
          </a:prstGeom>
        </p:spPr>
      </p:pic>
      <p:pic>
        <p:nvPicPr>
          <p:cNvPr id="7" name="Picture 6">
            <a:extLst>
              <a:ext uri="{FF2B5EF4-FFF2-40B4-BE49-F238E27FC236}">
                <a16:creationId xmlns:a16="http://schemas.microsoft.com/office/drawing/2014/main" id="{AD28659D-9B95-014F-87D3-9BA21A57B861}"/>
              </a:ext>
            </a:extLst>
          </p:cNvPr>
          <p:cNvPicPr>
            <a:picLocks noChangeAspect="1"/>
          </p:cNvPicPr>
          <p:nvPr/>
        </p:nvPicPr>
        <p:blipFill>
          <a:blip r:embed="rId4"/>
          <a:stretch>
            <a:fillRect/>
          </a:stretch>
        </p:blipFill>
        <p:spPr>
          <a:xfrm>
            <a:off x="4235116" y="922797"/>
            <a:ext cx="3898232" cy="3119814"/>
          </a:xfrm>
          <a:prstGeom prst="rect">
            <a:avLst/>
          </a:prstGeom>
        </p:spPr>
      </p:pic>
    </p:spTree>
    <p:extLst>
      <p:ext uri="{BB962C8B-B14F-4D97-AF65-F5344CB8AC3E}">
        <p14:creationId xmlns:p14="http://schemas.microsoft.com/office/powerpoint/2010/main" val="1219749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B75466-B551-9F4C-92A6-F8EEA28D2B1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7287225-ECC7-C84D-B30C-EE9E7B7B4ABA}"/>
              </a:ext>
            </a:extLst>
          </p:cNvPr>
          <p:cNvPicPr>
            <a:picLocks noChangeAspect="1"/>
          </p:cNvPicPr>
          <p:nvPr/>
        </p:nvPicPr>
        <p:blipFill>
          <a:blip r:embed="rId2"/>
          <a:stretch>
            <a:fillRect/>
          </a:stretch>
        </p:blipFill>
        <p:spPr>
          <a:xfrm>
            <a:off x="0" y="822960"/>
            <a:ext cx="3922295" cy="3412155"/>
          </a:xfrm>
          <a:prstGeom prst="rect">
            <a:avLst/>
          </a:prstGeom>
        </p:spPr>
      </p:pic>
      <p:pic>
        <p:nvPicPr>
          <p:cNvPr id="6" name="Picture 5">
            <a:extLst>
              <a:ext uri="{FF2B5EF4-FFF2-40B4-BE49-F238E27FC236}">
                <a16:creationId xmlns:a16="http://schemas.microsoft.com/office/drawing/2014/main" id="{392C3ABE-62D3-B14B-8A62-7E0B20BEF278}"/>
              </a:ext>
            </a:extLst>
          </p:cNvPr>
          <p:cNvPicPr>
            <a:picLocks noChangeAspect="1"/>
          </p:cNvPicPr>
          <p:nvPr/>
        </p:nvPicPr>
        <p:blipFill>
          <a:blip r:embed="rId3"/>
          <a:stretch>
            <a:fillRect/>
          </a:stretch>
        </p:blipFill>
        <p:spPr>
          <a:xfrm>
            <a:off x="3922295" y="809674"/>
            <a:ext cx="4379494" cy="3460909"/>
          </a:xfrm>
          <a:prstGeom prst="rect">
            <a:avLst/>
          </a:prstGeom>
        </p:spPr>
      </p:pic>
    </p:spTree>
    <p:extLst>
      <p:ext uri="{BB962C8B-B14F-4D97-AF65-F5344CB8AC3E}">
        <p14:creationId xmlns:p14="http://schemas.microsoft.com/office/powerpoint/2010/main" val="859148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37E4B-3B11-9847-82FF-304835CE8D1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D6281EA-B260-8B4B-B0D6-E0E28A998218}"/>
              </a:ext>
            </a:extLst>
          </p:cNvPr>
          <p:cNvPicPr>
            <a:picLocks noChangeAspect="1"/>
          </p:cNvPicPr>
          <p:nvPr/>
        </p:nvPicPr>
        <p:blipFill>
          <a:blip r:embed="rId3"/>
          <a:stretch>
            <a:fillRect/>
          </a:stretch>
        </p:blipFill>
        <p:spPr>
          <a:xfrm>
            <a:off x="0" y="914400"/>
            <a:ext cx="4271211" cy="3441031"/>
          </a:xfrm>
          <a:prstGeom prst="rect">
            <a:avLst/>
          </a:prstGeom>
        </p:spPr>
      </p:pic>
      <p:pic>
        <p:nvPicPr>
          <p:cNvPr id="6" name="Picture 5">
            <a:extLst>
              <a:ext uri="{FF2B5EF4-FFF2-40B4-BE49-F238E27FC236}">
                <a16:creationId xmlns:a16="http://schemas.microsoft.com/office/drawing/2014/main" id="{D5D72728-FE06-294F-ACDF-F0C52BBF788A}"/>
              </a:ext>
            </a:extLst>
          </p:cNvPr>
          <p:cNvPicPr>
            <a:picLocks noChangeAspect="1"/>
          </p:cNvPicPr>
          <p:nvPr/>
        </p:nvPicPr>
        <p:blipFill>
          <a:blip r:embed="rId4"/>
          <a:stretch>
            <a:fillRect/>
          </a:stretch>
        </p:blipFill>
        <p:spPr>
          <a:xfrm>
            <a:off x="4271211" y="914401"/>
            <a:ext cx="4006515" cy="3441030"/>
          </a:xfrm>
          <a:prstGeom prst="rect">
            <a:avLst/>
          </a:prstGeom>
        </p:spPr>
      </p:pic>
    </p:spTree>
    <p:extLst>
      <p:ext uri="{BB962C8B-B14F-4D97-AF65-F5344CB8AC3E}">
        <p14:creationId xmlns:p14="http://schemas.microsoft.com/office/powerpoint/2010/main" val="1442697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16190-A7CB-C140-AACD-A5C6DB89EF6C}"/>
              </a:ext>
            </a:extLst>
          </p:cNvPr>
          <p:cNvSpPr>
            <a:spLocks noGrp="1"/>
          </p:cNvSpPr>
          <p:nvPr>
            <p:ph type="title"/>
          </p:nvPr>
        </p:nvSpPr>
        <p:spPr>
          <a:xfrm>
            <a:off x="0" y="130446"/>
            <a:ext cx="9144000" cy="695496"/>
          </a:xfrm>
        </p:spPr>
        <p:txBody>
          <a:bodyPr/>
          <a:lstStyle/>
          <a:p>
            <a:r>
              <a:rPr lang="en-US" sz="2000" b="1" dirty="0"/>
              <a:t>DESTINY-Breast04 establishes-</a:t>
            </a:r>
            <a:r>
              <a:rPr lang="en-US" sz="2000" b="1" dirty="0" err="1"/>
              <a:t>DXd</a:t>
            </a:r>
            <a:r>
              <a:rPr lang="en-US" sz="2000" b="1" dirty="0"/>
              <a:t> as the new standard of care in </a:t>
            </a:r>
            <a:br>
              <a:rPr lang="en-US" sz="2000" b="1" dirty="0"/>
            </a:br>
            <a:r>
              <a:rPr lang="en-US" sz="2000" b="1" dirty="0"/>
              <a:t>HER2-low,HR+/HR-</a:t>
            </a:r>
            <a:r>
              <a:rPr lang="en-US" sz="2000" b="1" dirty="0" err="1"/>
              <a:t>mBC</a:t>
            </a:r>
            <a:endParaRPr lang="en-US" sz="2000" b="1" dirty="0"/>
          </a:p>
        </p:txBody>
      </p:sp>
      <p:pic>
        <p:nvPicPr>
          <p:cNvPr id="5" name="Picture 4">
            <a:extLst>
              <a:ext uri="{FF2B5EF4-FFF2-40B4-BE49-F238E27FC236}">
                <a16:creationId xmlns:a16="http://schemas.microsoft.com/office/drawing/2014/main" id="{94EDA5CA-4023-804F-931B-AB88FDF06307}"/>
              </a:ext>
            </a:extLst>
          </p:cNvPr>
          <p:cNvPicPr>
            <a:picLocks noChangeAspect="1"/>
          </p:cNvPicPr>
          <p:nvPr/>
        </p:nvPicPr>
        <p:blipFill>
          <a:blip r:embed="rId2"/>
          <a:stretch>
            <a:fillRect/>
          </a:stretch>
        </p:blipFill>
        <p:spPr>
          <a:xfrm>
            <a:off x="1" y="837974"/>
            <a:ext cx="8674768" cy="3472313"/>
          </a:xfrm>
          <a:prstGeom prst="rect">
            <a:avLst/>
          </a:prstGeom>
        </p:spPr>
      </p:pic>
    </p:spTree>
    <p:extLst>
      <p:ext uri="{BB962C8B-B14F-4D97-AF65-F5344CB8AC3E}">
        <p14:creationId xmlns:p14="http://schemas.microsoft.com/office/powerpoint/2010/main" val="1617650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Cleopatra trial</a:t>
            </a:r>
            <a:endParaRPr lang="en-US" b="1" dirty="0">
              <a:solidFill>
                <a:srgbClr val="002E51"/>
              </a:solidFill>
            </a:endParaRPr>
          </a:p>
        </p:txBody>
      </p:sp>
      <p:pic>
        <p:nvPicPr>
          <p:cNvPr id="5" name="Picture 2" descr="Full size image for 'Pertuzumab, trastuzumab, and docetaxel for HER2-positive metastatic breast cancer (CLEOPATRA): end-of-study results from a double-blind, randomised, placebo-controlled, phase 3 stud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59641" y="1117600"/>
            <a:ext cx="3662317" cy="29368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5"/>
          <p:cNvSpPr txBox="1">
            <a:spLocks noGrp="1"/>
          </p:cNvSpPr>
          <p:nvPr>
            <p:ph sz="half" idx="2"/>
          </p:nvPr>
        </p:nvSpPr>
        <p:spPr>
          <a:xfrm>
            <a:off x="4648200" y="1117600"/>
            <a:ext cx="3810000" cy="2899255"/>
          </a:xfrm>
          <a:prstGeom prst="rect">
            <a:avLst/>
          </a:prstGeom>
          <a:noFill/>
        </p:spPr>
        <p:txBody>
          <a:bodyPr wrap="square" rtlCol="0">
            <a:spAutoFit/>
          </a:bodyPr>
          <a:lstStyle/>
          <a:p>
            <a:r>
              <a:rPr lang="en-US" sz="1600" dirty="0">
                <a:cs typeface="ＭＳ Ｐゴシック" charset="0"/>
              </a:rPr>
              <a:t> </a:t>
            </a:r>
            <a:r>
              <a:rPr lang="en-US" sz="1600" dirty="0" err="1">
                <a:cs typeface="ＭＳ Ｐゴシック" charset="0"/>
              </a:rPr>
              <a:t>mPFS</a:t>
            </a:r>
            <a:r>
              <a:rPr lang="en-US" sz="1600" dirty="0">
                <a:cs typeface="ＭＳ Ｐゴシック" charset="0"/>
              </a:rPr>
              <a:t>: 12·4 months (95% CI 10–14) in the placebo group vs 18·7 months (17–22) in the </a:t>
            </a:r>
            <a:r>
              <a:rPr lang="en-US" sz="1600" dirty="0" err="1">
                <a:cs typeface="ＭＳ Ｐゴシック" charset="0"/>
              </a:rPr>
              <a:t>pertuzumab</a:t>
            </a:r>
            <a:r>
              <a:rPr lang="en-US" sz="1600" dirty="0">
                <a:cs typeface="ＭＳ Ｐゴシック" charset="0"/>
              </a:rPr>
              <a:t> group (HR 0·69, 95% CI 0·59–0·81).</a:t>
            </a:r>
          </a:p>
          <a:p>
            <a:endParaRPr lang="en-US" sz="1600" dirty="0">
              <a:cs typeface="ＭＳ Ｐゴシック" charset="0"/>
            </a:endParaRPr>
          </a:p>
          <a:p>
            <a:r>
              <a:rPr lang="en-US" sz="1600" dirty="0">
                <a:cs typeface="ＭＳ Ｐゴシック" charset="0"/>
              </a:rPr>
              <a:t> </a:t>
            </a:r>
            <a:r>
              <a:rPr lang="en-US" sz="1600" dirty="0" err="1">
                <a:cs typeface="ＭＳ Ｐゴシック" charset="0"/>
              </a:rPr>
              <a:t>mOS</a:t>
            </a:r>
            <a:r>
              <a:rPr lang="en-US" sz="1600" dirty="0">
                <a:cs typeface="ＭＳ Ｐゴシック" charset="0"/>
              </a:rPr>
              <a:t>: 57·1 months (95% CI 50-72) in the </a:t>
            </a:r>
            <a:r>
              <a:rPr lang="en-US" sz="1600" dirty="0" err="1">
                <a:cs typeface="ＭＳ Ｐゴシック" charset="0"/>
              </a:rPr>
              <a:t>pertuzumab</a:t>
            </a:r>
            <a:r>
              <a:rPr lang="en-US" sz="1600" dirty="0">
                <a:cs typeface="ＭＳ Ｐゴシック" charset="0"/>
              </a:rPr>
              <a:t> group and 40·8 months (36-48) in the placebo group (hazard ratio 0·69, 95% CI 0·58-0·82).</a:t>
            </a:r>
            <a:endParaRPr lang="en-US" sz="1600" dirty="0"/>
          </a:p>
        </p:txBody>
      </p:sp>
      <p:sp>
        <p:nvSpPr>
          <p:cNvPr id="7" name="TextBox 6">
            <a:extLst>
              <a:ext uri="{FF2B5EF4-FFF2-40B4-BE49-F238E27FC236}">
                <a16:creationId xmlns:a16="http://schemas.microsoft.com/office/drawing/2014/main" id="{54C6E71E-88E5-6B42-A04D-65CB869ABD9D}"/>
              </a:ext>
            </a:extLst>
          </p:cNvPr>
          <p:cNvSpPr txBox="1"/>
          <p:nvPr/>
        </p:nvSpPr>
        <p:spPr>
          <a:xfrm>
            <a:off x="2546630" y="4054475"/>
            <a:ext cx="5846459" cy="307777"/>
          </a:xfrm>
          <a:prstGeom prst="rect">
            <a:avLst/>
          </a:prstGeom>
          <a:noFill/>
        </p:spPr>
        <p:txBody>
          <a:bodyPr wrap="square" rtlCol="0">
            <a:spAutoFit/>
          </a:bodyPr>
          <a:lstStyle/>
          <a:p>
            <a:r>
              <a:rPr lang="en-US" sz="1400" dirty="0"/>
              <a:t>			       </a:t>
            </a:r>
            <a:r>
              <a:rPr lang="en-US" sz="1200" dirty="0"/>
              <a:t>Swain et al, Lancet Oncol 2020</a:t>
            </a:r>
          </a:p>
        </p:txBody>
      </p:sp>
    </p:spTree>
    <p:extLst>
      <p:ext uri="{BB962C8B-B14F-4D97-AF65-F5344CB8AC3E}">
        <p14:creationId xmlns:p14="http://schemas.microsoft.com/office/powerpoint/2010/main" val="1037678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3D462-444A-1A4E-A589-3A1334EB2793}"/>
              </a:ext>
            </a:extLst>
          </p:cNvPr>
          <p:cNvSpPr>
            <a:spLocks noGrp="1"/>
          </p:cNvSpPr>
          <p:nvPr>
            <p:ph sz="half" idx="1"/>
          </p:nvPr>
        </p:nvSpPr>
        <p:spPr>
          <a:xfrm>
            <a:off x="685800" y="1117600"/>
            <a:ext cx="6906126" cy="2936240"/>
          </a:xfrm>
        </p:spPr>
        <p:txBody>
          <a:bodyPr/>
          <a:lstStyle/>
          <a:p>
            <a:endParaRPr lang="en-US" dirty="0"/>
          </a:p>
          <a:p>
            <a:endParaRPr lang="en-US" dirty="0"/>
          </a:p>
          <a:p>
            <a:pPr marL="0" indent="0">
              <a:buNone/>
            </a:pPr>
            <a:r>
              <a:rPr lang="en-US" dirty="0"/>
              <a:t>			</a:t>
            </a:r>
            <a:r>
              <a:rPr lang="en-US" b="1" dirty="0">
                <a:solidFill>
                  <a:schemeClr val="accent6"/>
                </a:solidFill>
              </a:rPr>
              <a:t>THANK YOU</a:t>
            </a:r>
          </a:p>
        </p:txBody>
      </p:sp>
    </p:spTree>
    <p:extLst>
      <p:ext uri="{BB962C8B-B14F-4D97-AF65-F5344CB8AC3E}">
        <p14:creationId xmlns:p14="http://schemas.microsoft.com/office/powerpoint/2010/main" val="2902134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E5DA-CA12-97FA-9278-40CE676F2FC7}"/>
              </a:ext>
            </a:extLst>
          </p:cNvPr>
          <p:cNvSpPr txBox="1">
            <a:spLocks/>
          </p:cNvSpPr>
          <p:nvPr/>
        </p:nvSpPr>
        <p:spPr>
          <a:xfrm>
            <a:off x="393519" y="422877"/>
            <a:ext cx="8356963" cy="17907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50" b="1" dirty="0">
                <a:solidFill>
                  <a:srgbClr val="002060"/>
                </a:solidFill>
                <a:latin typeface="Baloo Bhaijaan" panose="03080902040302020200" pitchFamily="66" charset="-78"/>
                <a:cs typeface="Baloo Bhaijaan" panose="03080902040302020200" pitchFamily="66" charset="-78"/>
              </a:rPr>
              <a:t>The Use of CDK4/6 Inhibitors in Breast Cancer</a:t>
            </a:r>
          </a:p>
        </p:txBody>
      </p:sp>
      <p:sp>
        <p:nvSpPr>
          <p:cNvPr id="3" name="Subtitle 2">
            <a:extLst>
              <a:ext uri="{FF2B5EF4-FFF2-40B4-BE49-F238E27FC236}">
                <a16:creationId xmlns:a16="http://schemas.microsoft.com/office/drawing/2014/main" id="{EC717A89-54C7-5A77-04CE-202AE5A2D777}"/>
              </a:ext>
            </a:extLst>
          </p:cNvPr>
          <p:cNvSpPr txBox="1">
            <a:spLocks/>
          </p:cNvSpPr>
          <p:nvPr/>
        </p:nvSpPr>
        <p:spPr>
          <a:xfrm>
            <a:off x="1142999" y="2713707"/>
            <a:ext cx="6858000" cy="15406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a:solidFill>
                  <a:srgbClr val="002060"/>
                </a:solidFill>
              </a:rPr>
              <a:t>James Martin, MD</a:t>
            </a:r>
          </a:p>
          <a:p>
            <a:pPr marL="0" indent="0" algn="ctr">
              <a:buNone/>
            </a:pPr>
            <a:r>
              <a:rPr lang="en-US" sz="2100" dirty="0">
                <a:solidFill>
                  <a:srgbClr val="002060"/>
                </a:solidFill>
              </a:rPr>
              <a:t>Hematology and Medical Oncology</a:t>
            </a:r>
          </a:p>
          <a:p>
            <a:pPr marL="0" indent="0" algn="ctr">
              <a:buNone/>
            </a:pPr>
            <a:r>
              <a:rPr lang="en-US" sz="2100" dirty="0">
                <a:solidFill>
                  <a:srgbClr val="002060"/>
                </a:solidFill>
              </a:rPr>
              <a:t>University Hospitals/Seidman Cancer Center</a:t>
            </a:r>
          </a:p>
          <a:p>
            <a:pPr marL="0" indent="0" algn="ctr">
              <a:buNone/>
            </a:pPr>
            <a:r>
              <a:rPr lang="en-US" sz="2100" dirty="0">
                <a:solidFill>
                  <a:srgbClr val="002060"/>
                </a:solidFill>
              </a:rPr>
              <a:t>Cleveland, OH</a:t>
            </a:r>
          </a:p>
        </p:txBody>
      </p:sp>
    </p:spTree>
    <p:extLst>
      <p:ext uri="{BB962C8B-B14F-4D97-AF65-F5344CB8AC3E}">
        <p14:creationId xmlns:p14="http://schemas.microsoft.com/office/powerpoint/2010/main" val="1944590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C74A-F147-C792-F932-A8C5480BAFEA}"/>
              </a:ext>
            </a:extLst>
          </p:cNvPr>
          <p:cNvSpPr>
            <a:spLocks noGrp="1"/>
          </p:cNvSpPr>
          <p:nvPr>
            <p:ph type="title"/>
          </p:nvPr>
        </p:nvSpPr>
        <p:spPr>
          <a:xfrm>
            <a:off x="267480" y="100671"/>
            <a:ext cx="7886700" cy="994172"/>
          </a:xfrm>
        </p:spPr>
        <p:txBody>
          <a:bodyPr>
            <a:normAutofit/>
          </a:bodyPr>
          <a:lstStyle/>
          <a:p>
            <a:r>
              <a:rPr lang="en-US" sz="4050" dirty="0">
                <a:latin typeface="Baloo Bhaijaan" panose="03080902040302020200" pitchFamily="66" charset="-78"/>
                <a:cs typeface="Baloo Bhaijaan" panose="03080902040302020200" pitchFamily="66" charset="-78"/>
              </a:rPr>
              <a:t>Outline</a:t>
            </a:r>
          </a:p>
        </p:txBody>
      </p:sp>
      <p:sp>
        <p:nvSpPr>
          <p:cNvPr id="3" name="Content Placeholder 2">
            <a:extLst>
              <a:ext uri="{FF2B5EF4-FFF2-40B4-BE49-F238E27FC236}">
                <a16:creationId xmlns:a16="http://schemas.microsoft.com/office/drawing/2014/main" id="{4FB4BA4B-A214-4BF5-86EC-22BEEDDD9DAB}"/>
              </a:ext>
            </a:extLst>
          </p:cNvPr>
          <p:cNvSpPr>
            <a:spLocks noGrp="1"/>
          </p:cNvSpPr>
          <p:nvPr>
            <p:ph idx="1"/>
          </p:nvPr>
        </p:nvSpPr>
        <p:spPr>
          <a:xfrm>
            <a:off x="526707" y="927668"/>
            <a:ext cx="8617293" cy="3292926"/>
          </a:xfrm>
        </p:spPr>
        <p:txBody>
          <a:bodyPr>
            <a:noAutofit/>
          </a:bodyPr>
          <a:lstStyle/>
          <a:p>
            <a:r>
              <a:rPr lang="en-US" sz="3300" dirty="0"/>
              <a:t>Background/Mechanism of CDK4/6 inhibitors</a:t>
            </a:r>
          </a:p>
          <a:p>
            <a:r>
              <a:rPr lang="en-US" sz="3300" dirty="0"/>
              <a:t>Use in metastatic breast cancer</a:t>
            </a:r>
          </a:p>
          <a:p>
            <a:r>
              <a:rPr lang="en-US" sz="3300" dirty="0"/>
              <a:t>Use in high-risk early-stage breast cancer (adjuvant)</a:t>
            </a:r>
          </a:p>
          <a:p>
            <a:r>
              <a:rPr lang="en-US" sz="3300" dirty="0"/>
              <a:t>MAINTAIN (continuing CDK4/6 inhibition)</a:t>
            </a:r>
          </a:p>
          <a:p>
            <a:r>
              <a:rPr lang="en-US" sz="3300" dirty="0"/>
              <a:t>SONIA (Is 1</a:t>
            </a:r>
            <a:r>
              <a:rPr lang="en-US" sz="3300" baseline="30000" dirty="0"/>
              <a:t>st</a:t>
            </a:r>
            <a:r>
              <a:rPr lang="en-US" sz="3300" dirty="0"/>
              <a:t> or 2</a:t>
            </a:r>
            <a:r>
              <a:rPr lang="en-US" sz="3300" baseline="30000" dirty="0"/>
              <a:t>nd</a:t>
            </a:r>
            <a:r>
              <a:rPr lang="en-US" sz="3300" dirty="0"/>
              <a:t> – line better?)</a:t>
            </a:r>
          </a:p>
          <a:p>
            <a:endParaRPr lang="en-US" sz="3300" dirty="0"/>
          </a:p>
        </p:txBody>
      </p:sp>
    </p:spTree>
    <p:extLst>
      <p:ext uri="{BB962C8B-B14F-4D97-AF65-F5344CB8AC3E}">
        <p14:creationId xmlns:p14="http://schemas.microsoft.com/office/powerpoint/2010/main" val="978837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75B1-220C-B870-A414-BBE485A39B8C}"/>
              </a:ext>
            </a:extLst>
          </p:cNvPr>
          <p:cNvSpPr>
            <a:spLocks noGrp="1"/>
          </p:cNvSpPr>
          <p:nvPr>
            <p:ph type="title"/>
          </p:nvPr>
        </p:nvSpPr>
        <p:spPr>
          <a:xfrm>
            <a:off x="0" y="2382"/>
            <a:ext cx="7886700" cy="994172"/>
          </a:xfrm>
        </p:spPr>
        <p:txBody>
          <a:bodyPr/>
          <a:lstStyle/>
          <a:p>
            <a:r>
              <a:rPr lang="en-US" dirty="0">
                <a:latin typeface="Baloo Bhaijaan" panose="03080902040302020200" pitchFamily="66" charset="-78"/>
                <a:cs typeface="Baloo Bhaijaan" panose="03080902040302020200" pitchFamily="66" charset="-78"/>
              </a:rPr>
              <a:t>Background</a:t>
            </a:r>
          </a:p>
        </p:txBody>
      </p:sp>
      <p:sp>
        <p:nvSpPr>
          <p:cNvPr id="3" name="Content Placeholder 2">
            <a:extLst>
              <a:ext uri="{FF2B5EF4-FFF2-40B4-BE49-F238E27FC236}">
                <a16:creationId xmlns:a16="http://schemas.microsoft.com/office/drawing/2014/main" id="{ADFED29D-563C-123C-1467-DE2EDBB77344}"/>
              </a:ext>
            </a:extLst>
          </p:cNvPr>
          <p:cNvSpPr>
            <a:spLocks noGrp="1"/>
          </p:cNvSpPr>
          <p:nvPr>
            <p:ph idx="1"/>
          </p:nvPr>
        </p:nvSpPr>
        <p:spPr>
          <a:xfrm>
            <a:off x="599260" y="824814"/>
            <a:ext cx="8355329" cy="3762630"/>
          </a:xfrm>
        </p:spPr>
        <p:txBody>
          <a:bodyPr>
            <a:normAutofit/>
          </a:bodyPr>
          <a:lstStyle/>
          <a:p>
            <a:r>
              <a:rPr lang="en-US" dirty="0"/>
              <a:t>Approximately 70-80% of breast cancer cases express estrogen receptor (ER) and/or progesterone receptor (PR) and targeting the estrogen signaling pathway has become SOC for both early and metastatic breast cancer.</a:t>
            </a:r>
          </a:p>
          <a:p>
            <a:r>
              <a:rPr lang="en-US" dirty="0"/>
              <a:t>Inhibitors of cyclin-dependent kinases 4/6 (CDK4/6i) were developed and have been shown to enhance the effect of antiestrogen therapy in vitro and in vivo.</a:t>
            </a:r>
          </a:p>
          <a:p>
            <a:r>
              <a:rPr lang="en-US" dirty="0"/>
              <a:t>Currently, there are 3 FDA-approved CDK4/6 inhibitors available for breast cancer: </a:t>
            </a:r>
            <a:r>
              <a:rPr lang="en-US" b="1" dirty="0"/>
              <a:t>palbociclib, ribociclib and abemaciclib</a:t>
            </a:r>
            <a:r>
              <a:rPr lang="en-US" dirty="0"/>
              <a:t>.</a:t>
            </a:r>
          </a:p>
        </p:txBody>
      </p:sp>
    </p:spTree>
    <p:extLst>
      <p:ext uri="{BB962C8B-B14F-4D97-AF65-F5344CB8AC3E}">
        <p14:creationId xmlns:p14="http://schemas.microsoft.com/office/powerpoint/2010/main" val="1575635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ell cycle&#10;&#10;Description automatically generated">
            <a:extLst>
              <a:ext uri="{FF2B5EF4-FFF2-40B4-BE49-F238E27FC236}">
                <a16:creationId xmlns:a16="http://schemas.microsoft.com/office/drawing/2014/main" id="{BBF10ECB-E4F9-1131-3CFD-D24B895350A6}"/>
              </a:ext>
            </a:extLst>
          </p:cNvPr>
          <p:cNvPicPr>
            <a:picLocks noChangeAspect="1"/>
          </p:cNvPicPr>
          <p:nvPr/>
        </p:nvPicPr>
        <p:blipFill>
          <a:blip r:embed="rId2"/>
          <a:stretch>
            <a:fillRect/>
          </a:stretch>
        </p:blipFill>
        <p:spPr>
          <a:xfrm>
            <a:off x="871121" y="21976"/>
            <a:ext cx="7401759" cy="4249739"/>
          </a:xfrm>
          <a:prstGeom prst="rect">
            <a:avLst/>
          </a:prstGeom>
          <a:ln>
            <a:solidFill>
              <a:schemeClr val="accent2">
                <a:lumMod val="50000"/>
              </a:schemeClr>
            </a:solidFill>
          </a:ln>
        </p:spPr>
      </p:pic>
      <p:sp>
        <p:nvSpPr>
          <p:cNvPr id="10" name="TextBox 9">
            <a:extLst>
              <a:ext uri="{FF2B5EF4-FFF2-40B4-BE49-F238E27FC236}">
                <a16:creationId xmlns:a16="http://schemas.microsoft.com/office/drawing/2014/main" id="{B1E7A53B-2C8B-2B0F-BBD3-D1A724A91C64}"/>
              </a:ext>
            </a:extLst>
          </p:cNvPr>
          <p:cNvSpPr txBox="1"/>
          <p:nvPr/>
        </p:nvSpPr>
        <p:spPr>
          <a:xfrm>
            <a:off x="3355522" y="4936711"/>
            <a:ext cx="4575266" cy="253916"/>
          </a:xfrm>
          <a:prstGeom prst="rect">
            <a:avLst/>
          </a:prstGeom>
          <a:noFill/>
        </p:spPr>
        <p:txBody>
          <a:bodyPr wrap="square">
            <a:spAutoFit/>
          </a:bodyPr>
          <a:lstStyle/>
          <a:p>
            <a:r>
              <a:rPr lang="en-US" sz="1050" i="1" dirty="0"/>
              <a:t>Front Oncol. 2021; 11: 693104.</a:t>
            </a:r>
          </a:p>
        </p:txBody>
      </p:sp>
    </p:spTree>
    <p:extLst>
      <p:ext uri="{BB962C8B-B14F-4D97-AF65-F5344CB8AC3E}">
        <p14:creationId xmlns:p14="http://schemas.microsoft.com/office/powerpoint/2010/main" val="2654956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D106-3FBE-E348-698D-4974A8CCB067}"/>
              </a:ext>
            </a:extLst>
          </p:cNvPr>
          <p:cNvSpPr>
            <a:spLocks noGrp="1"/>
          </p:cNvSpPr>
          <p:nvPr>
            <p:ph type="title"/>
          </p:nvPr>
        </p:nvSpPr>
        <p:spPr>
          <a:xfrm>
            <a:off x="248305" y="264215"/>
            <a:ext cx="7533017" cy="658297"/>
          </a:xfrm>
        </p:spPr>
        <p:txBody>
          <a:bodyPr vert="horz" lIns="68580" tIns="34290" rIns="68580" bIns="34290" rtlCol="0" anchor="ctr">
            <a:normAutofit/>
          </a:bodyPr>
          <a:lstStyle/>
          <a:p>
            <a:r>
              <a:rPr lang="en-US" kern="1200" dirty="0">
                <a:solidFill>
                  <a:srgbClr val="FFFFFF"/>
                </a:solidFill>
                <a:latin typeface="Baloo 2" panose="03080502040302020200" pitchFamily="66" charset="77"/>
                <a:cs typeface="Baloo 2" panose="03080502040302020200" pitchFamily="66" charset="77"/>
              </a:rPr>
              <a:t>PALOMA-2 (front-line)</a:t>
            </a:r>
          </a:p>
        </p:txBody>
      </p:sp>
      <p:sp>
        <p:nvSpPr>
          <p:cNvPr id="3" name="TextBox 2">
            <a:extLst>
              <a:ext uri="{FF2B5EF4-FFF2-40B4-BE49-F238E27FC236}">
                <a16:creationId xmlns:a16="http://schemas.microsoft.com/office/drawing/2014/main" id="{7920CAD0-6F39-9973-1BB4-6EE784BA767C}"/>
              </a:ext>
            </a:extLst>
          </p:cNvPr>
          <p:cNvSpPr txBox="1"/>
          <p:nvPr/>
        </p:nvSpPr>
        <p:spPr>
          <a:xfrm>
            <a:off x="1258606" y="1446182"/>
            <a:ext cx="6626789" cy="830997"/>
          </a:xfrm>
          <a:prstGeom prst="rect">
            <a:avLst/>
          </a:prstGeom>
          <a:noFill/>
        </p:spPr>
        <p:txBody>
          <a:bodyPr wrap="square" rtlCol="0">
            <a:spAutoFit/>
          </a:bodyPr>
          <a:lstStyle/>
          <a:p>
            <a:pPr defTabSz="624078">
              <a:spcAft>
                <a:spcPts val="450"/>
              </a:spcAft>
            </a:pPr>
            <a:r>
              <a:rPr lang="en-US" dirty="0">
                <a:latin typeface="+mn-lt"/>
                <a:ea typeface="+mn-ea"/>
                <a:cs typeface="+mn-cs"/>
              </a:rPr>
              <a:t>Randomized, double-blind, placebo-controlled trial.</a:t>
            </a:r>
            <a:endParaRPr lang="en-US" dirty="0"/>
          </a:p>
        </p:txBody>
      </p:sp>
      <p:pic>
        <p:nvPicPr>
          <p:cNvPr id="5" name="Picture 4" descr="A blue and grey label with white text&#10;&#10;Description automatically generated">
            <a:extLst>
              <a:ext uri="{FF2B5EF4-FFF2-40B4-BE49-F238E27FC236}">
                <a16:creationId xmlns:a16="http://schemas.microsoft.com/office/drawing/2014/main" id="{C7310A0B-CA81-4B9A-41F5-7A56200AB8C3}"/>
              </a:ext>
            </a:extLst>
          </p:cNvPr>
          <p:cNvPicPr>
            <a:picLocks noChangeAspect="1"/>
          </p:cNvPicPr>
          <p:nvPr/>
        </p:nvPicPr>
        <p:blipFill>
          <a:blip r:embed="rId2"/>
          <a:stretch>
            <a:fillRect/>
          </a:stretch>
        </p:blipFill>
        <p:spPr>
          <a:xfrm>
            <a:off x="65257" y="2193524"/>
            <a:ext cx="9012936" cy="1789649"/>
          </a:xfrm>
          <a:prstGeom prst="rect">
            <a:avLst/>
          </a:prstGeom>
          <a:ln>
            <a:solidFill>
              <a:schemeClr val="accent1">
                <a:lumMod val="50000"/>
              </a:schemeClr>
            </a:solidFill>
          </a:ln>
        </p:spPr>
      </p:pic>
      <p:sp>
        <p:nvSpPr>
          <p:cNvPr id="6" name="TextBox 5">
            <a:extLst>
              <a:ext uri="{FF2B5EF4-FFF2-40B4-BE49-F238E27FC236}">
                <a16:creationId xmlns:a16="http://schemas.microsoft.com/office/drawing/2014/main" id="{36C51CBB-F3BE-54E2-16D2-C7BDFD32E09E}"/>
              </a:ext>
            </a:extLst>
          </p:cNvPr>
          <p:cNvSpPr txBox="1"/>
          <p:nvPr/>
        </p:nvSpPr>
        <p:spPr>
          <a:xfrm>
            <a:off x="2493373" y="4038018"/>
            <a:ext cx="4575266" cy="276999"/>
          </a:xfrm>
          <a:prstGeom prst="rect">
            <a:avLst/>
          </a:prstGeom>
          <a:noFill/>
        </p:spPr>
        <p:txBody>
          <a:bodyPr wrap="square">
            <a:spAutoFit/>
          </a:bodyPr>
          <a:lstStyle/>
          <a:p>
            <a:r>
              <a:rPr lang="en-US" sz="1200" i="1" dirty="0"/>
              <a:t>1. Finn RS, et al. N </a:t>
            </a:r>
            <a:r>
              <a:rPr lang="en-US" sz="1200" i="1" dirty="0" err="1"/>
              <a:t>Engl</a:t>
            </a:r>
            <a:r>
              <a:rPr lang="en-US" sz="1200" i="1" dirty="0"/>
              <a:t> J Med. 2016;375:1925-1936. </a:t>
            </a:r>
            <a:endParaRPr lang="en-US" sz="1200" dirty="0"/>
          </a:p>
        </p:txBody>
      </p:sp>
    </p:spTree>
    <p:extLst>
      <p:ext uri="{BB962C8B-B14F-4D97-AF65-F5344CB8AC3E}">
        <p14:creationId xmlns:p14="http://schemas.microsoft.com/office/powerpoint/2010/main" val="423636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blue lines&#10;&#10;Description automatically generated">
            <a:extLst>
              <a:ext uri="{FF2B5EF4-FFF2-40B4-BE49-F238E27FC236}">
                <a16:creationId xmlns:a16="http://schemas.microsoft.com/office/drawing/2014/main" id="{7266C6C2-9FDA-0C4E-148C-9D49DF3854D6}"/>
              </a:ext>
            </a:extLst>
          </p:cNvPr>
          <p:cNvPicPr>
            <a:picLocks noChangeAspect="1"/>
          </p:cNvPicPr>
          <p:nvPr/>
        </p:nvPicPr>
        <p:blipFill>
          <a:blip r:embed="rId2"/>
          <a:stretch>
            <a:fillRect/>
          </a:stretch>
        </p:blipFill>
        <p:spPr>
          <a:xfrm>
            <a:off x="67105" y="580841"/>
            <a:ext cx="9009215" cy="3851438"/>
          </a:xfrm>
          <a:prstGeom prst="rect">
            <a:avLst/>
          </a:prstGeom>
        </p:spPr>
      </p:pic>
      <p:sp>
        <p:nvSpPr>
          <p:cNvPr id="4" name="TextBox 3">
            <a:extLst>
              <a:ext uri="{FF2B5EF4-FFF2-40B4-BE49-F238E27FC236}">
                <a16:creationId xmlns:a16="http://schemas.microsoft.com/office/drawing/2014/main" id="{BB0042B7-AF71-D4C2-F670-6E3C9A189D8C}"/>
              </a:ext>
            </a:extLst>
          </p:cNvPr>
          <p:cNvSpPr txBox="1"/>
          <p:nvPr/>
        </p:nvSpPr>
        <p:spPr>
          <a:xfrm>
            <a:off x="2385604" y="4557018"/>
            <a:ext cx="4575266" cy="415498"/>
          </a:xfrm>
          <a:prstGeom prst="rect">
            <a:avLst/>
          </a:prstGeom>
          <a:noFill/>
        </p:spPr>
        <p:txBody>
          <a:bodyPr wrap="square">
            <a:spAutoFit/>
          </a:bodyPr>
          <a:lstStyle/>
          <a:p>
            <a:r>
              <a:rPr lang="en-US" sz="1050" i="1" dirty="0"/>
              <a:t>1. Finn RS, et al. N </a:t>
            </a:r>
            <a:r>
              <a:rPr lang="en-US" sz="1050" i="1" dirty="0" err="1"/>
              <a:t>Engl</a:t>
            </a:r>
            <a:r>
              <a:rPr lang="en-US" sz="1050" i="1" dirty="0"/>
              <a:t> J Med. 2016;375:1925-1936. 2. </a:t>
            </a:r>
            <a:r>
              <a:rPr lang="en-US" sz="1050" i="1" dirty="0" err="1"/>
              <a:t>Rugo</a:t>
            </a:r>
            <a:r>
              <a:rPr lang="en-US" sz="1050" i="1" dirty="0"/>
              <a:t>, HS, et al. Breast Cancer Res Treat. 2019;174:719-729. 3. Data on File (97). Pfizer. </a:t>
            </a:r>
          </a:p>
        </p:txBody>
      </p:sp>
    </p:spTree>
    <p:extLst>
      <p:ext uri="{BB962C8B-B14F-4D97-AF65-F5344CB8AC3E}">
        <p14:creationId xmlns:p14="http://schemas.microsoft.com/office/powerpoint/2010/main" val="2666987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9F31A-C2C4-38BB-1AD7-5E134E288ACB}"/>
              </a:ext>
            </a:extLst>
          </p:cNvPr>
          <p:cNvSpPr txBox="1"/>
          <p:nvPr/>
        </p:nvSpPr>
        <p:spPr>
          <a:xfrm>
            <a:off x="790729" y="213597"/>
            <a:ext cx="3838904" cy="3416320"/>
          </a:xfrm>
          <a:prstGeom prst="rect">
            <a:avLst/>
          </a:prstGeom>
          <a:solidFill>
            <a:schemeClr val="bg1">
              <a:lumMod val="95000"/>
            </a:schemeClr>
          </a:solidFill>
          <a:ln>
            <a:solidFill>
              <a:schemeClr val="accent1">
                <a:lumMod val="50000"/>
              </a:schemeClr>
            </a:solidFill>
          </a:ln>
        </p:spPr>
        <p:txBody>
          <a:bodyPr wrap="square" rtlCol="0">
            <a:spAutoFit/>
          </a:bodyPr>
          <a:lstStyle/>
          <a:p>
            <a:pPr marL="214313" indent="-214313">
              <a:buFont typeface="Arial" panose="020B0604020202020204" pitchFamily="34" charset="0"/>
              <a:buChar char="•"/>
            </a:pPr>
            <a:r>
              <a:rPr lang="en-US" sz="1800" dirty="0"/>
              <a:t>All subgroups appeared to benefit from addition of the CDK4/6i (age, bone-only disease, visceral disease, treatment-free interval, de novo metastatic disease).</a:t>
            </a:r>
          </a:p>
          <a:p>
            <a:pPr marL="214313" indent="-214313">
              <a:buFont typeface="Arial" panose="020B0604020202020204" pitchFamily="34" charset="0"/>
              <a:buChar char="•"/>
            </a:pPr>
            <a:r>
              <a:rPr lang="en-US" sz="1800" dirty="0"/>
              <a:t>Final OS evaluation did NOT show a statically-significant improvement with palbociclib: 53.9 months vs 51.2 months, p = 0.34</a:t>
            </a:r>
            <a:r>
              <a:rPr lang="en-US" sz="1800" baseline="30000" dirty="0"/>
              <a:t>1</a:t>
            </a:r>
            <a:r>
              <a:rPr lang="en-US" sz="1800" dirty="0"/>
              <a:t>.</a:t>
            </a:r>
          </a:p>
          <a:p>
            <a:pPr marL="214313" indent="-214313">
              <a:buFont typeface="Arial" panose="020B0604020202020204" pitchFamily="34" charset="0"/>
              <a:buChar char="•"/>
            </a:pPr>
            <a:r>
              <a:rPr lang="en-US" sz="1800" dirty="0"/>
              <a:t>Some real-world data that might suggest improvement in OS.</a:t>
            </a:r>
          </a:p>
        </p:txBody>
      </p:sp>
      <p:sp>
        <p:nvSpPr>
          <p:cNvPr id="3" name="TextBox 2">
            <a:extLst>
              <a:ext uri="{FF2B5EF4-FFF2-40B4-BE49-F238E27FC236}">
                <a16:creationId xmlns:a16="http://schemas.microsoft.com/office/drawing/2014/main" id="{F411ACDF-9E76-518A-2B8F-65C500E06871}"/>
              </a:ext>
            </a:extLst>
          </p:cNvPr>
          <p:cNvSpPr txBox="1"/>
          <p:nvPr/>
        </p:nvSpPr>
        <p:spPr>
          <a:xfrm>
            <a:off x="1010214" y="3635482"/>
            <a:ext cx="3399933" cy="1200329"/>
          </a:xfrm>
          <a:prstGeom prst="rect">
            <a:avLst/>
          </a:prstGeom>
          <a:noFill/>
        </p:spPr>
        <p:txBody>
          <a:bodyPr wrap="square" rtlCol="0">
            <a:spAutoFit/>
          </a:bodyPr>
          <a:lstStyle/>
          <a:p>
            <a:pPr marL="257175" indent="-257175">
              <a:buAutoNum type="arabicPeriod"/>
            </a:pPr>
            <a:r>
              <a:rPr lang="en-US" sz="1200" i="1" dirty="0"/>
              <a:t>Finn RS, et al. Abstract LBA1003. ASCO 2022.</a:t>
            </a:r>
          </a:p>
          <a:p>
            <a:pPr marL="257175" indent="-257175">
              <a:buFontTx/>
              <a:buAutoNum type="arabicPeriod"/>
            </a:pPr>
            <a:r>
              <a:rPr lang="en-US" sz="1200" i="1" dirty="0" err="1"/>
              <a:t>Rugo</a:t>
            </a:r>
            <a:r>
              <a:rPr lang="en-US" sz="1200" i="1" dirty="0"/>
              <a:t> HS, et al. NPJ Breast Cancer. 2022;8:114.</a:t>
            </a:r>
          </a:p>
          <a:p>
            <a:pPr marL="257175" indent="-257175">
              <a:buFontTx/>
              <a:buAutoNum type="arabicPeriod"/>
            </a:pPr>
            <a:r>
              <a:rPr lang="en-US" sz="1200" i="1" dirty="0"/>
              <a:t>Goyal RK, et al. Cancer. 2023;129:1051-1063.</a:t>
            </a:r>
          </a:p>
        </p:txBody>
      </p:sp>
      <p:pic>
        <p:nvPicPr>
          <p:cNvPr id="7" name="Picture 6" descr="A graph of a patient's life&#10;&#10;Description automatically generated">
            <a:extLst>
              <a:ext uri="{FF2B5EF4-FFF2-40B4-BE49-F238E27FC236}">
                <a16:creationId xmlns:a16="http://schemas.microsoft.com/office/drawing/2014/main" id="{38E0E961-19F6-10E3-5EFB-2D9694F0CC3F}"/>
              </a:ext>
            </a:extLst>
          </p:cNvPr>
          <p:cNvPicPr>
            <a:picLocks noChangeAspect="1"/>
          </p:cNvPicPr>
          <p:nvPr/>
        </p:nvPicPr>
        <p:blipFill>
          <a:blip r:embed="rId3"/>
          <a:stretch>
            <a:fillRect/>
          </a:stretch>
        </p:blipFill>
        <p:spPr>
          <a:xfrm>
            <a:off x="5610746" y="2817984"/>
            <a:ext cx="3399933" cy="2258245"/>
          </a:xfrm>
          <a:prstGeom prst="rect">
            <a:avLst/>
          </a:prstGeom>
          <a:ln>
            <a:solidFill>
              <a:schemeClr val="accent1">
                <a:lumMod val="50000"/>
              </a:schemeClr>
            </a:solidFill>
          </a:ln>
        </p:spPr>
      </p:pic>
      <p:pic>
        <p:nvPicPr>
          <p:cNvPr id="9" name="Picture 8" descr="A graph of a patient's life&#10;&#10;Description automatically generated with medium confidence">
            <a:extLst>
              <a:ext uri="{FF2B5EF4-FFF2-40B4-BE49-F238E27FC236}">
                <a16:creationId xmlns:a16="http://schemas.microsoft.com/office/drawing/2014/main" id="{C6AF6546-1822-16B6-BC96-2D14876B06EE}"/>
              </a:ext>
            </a:extLst>
          </p:cNvPr>
          <p:cNvPicPr>
            <a:picLocks noChangeAspect="1"/>
          </p:cNvPicPr>
          <p:nvPr/>
        </p:nvPicPr>
        <p:blipFill>
          <a:blip r:embed="rId4"/>
          <a:stretch>
            <a:fillRect/>
          </a:stretch>
        </p:blipFill>
        <p:spPr>
          <a:xfrm>
            <a:off x="5692838" y="23049"/>
            <a:ext cx="3157381" cy="2720951"/>
          </a:xfrm>
          <a:prstGeom prst="rect">
            <a:avLst/>
          </a:prstGeom>
          <a:ln>
            <a:solidFill>
              <a:schemeClr val="accent1">
                <a:lumMod val="50000"/>
              </a:schemeClr>
            </a:solidFill>
          </a:ln>
        </p:spPr>
      </p:pic>
    </p:spTree>
    <p:extLst>
      <p:ext uri="{BB962C8B-B14F-4D97-AF65-F5344CB8AC3E}">
        <p14:creationId xmlns:p14="http://schemas.microsoft.com/office/powerpoint/2010/main" val="3994978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B9F2-5429-4B6E-EE16-4F1720C93E87}"/>
              </a:ext>
            </a:extLst>
          </p:cNvPr>
          <p:cNvSpPr>
            <a:spLocks noGrp="1"/>
          </p:cNvSpPr>
          <p:nvPr>
            <p:ph type="title"/>
          </p:nvPr>
        </p:nvSpPr>
        <p:spPr>
          <a:xfrm>
            <a:off x="144815" y="67931"/>
            <a:ext cx="5297791" cy="869400"/>
          </a:xfrm>
        </p:spPr>
        <p:txBody>
          <a:bodyPr vert="horz" lIns="68580" tIns="34290" rIns="68580" bIns="34290" rtlCol="0" anchor="ctr">
            <a:normAutofit/>
          </a:bodyPr>
          <a:lstStyle/>
          <a:p>
            <a:r>
              <a:rPr lang="en-US" sz="3000" kern="1200" dirty="0">
                <a:solidFill>
                  <a:srgbClr val="FFFFFF"/>
                </a:solidFill>
                <a:latin typeface="Baloo 2" panose="03080502040302020200" pitchFamily="66" charset="77"/>
                <a:cs typeface="Baloo 2" panose="03080502040302020200" pitchFamily="66" charset="77"/>
              </a:rPr>
              <a:t>PALOMA-3 (second-line)</a:t>
            </a:r>
          </a:p>
        </p:txBody>
      </p:sp>
      <p:pic>
        <p:nvPicPr>
          <p:cNvPr id="4" name="Picture 3" descr="A diagram of a patient's medication&#10;&#10;Description automatically generated">
            <a:extLst>
              <a:ext uri="{FF2B5EF4-FFF2-40B4-BE49-F238E27FC236}">
                <a16:creationId xmlns:a16="http://schemas.microsoft.com/office/drawing/2014/main" id="{407447B1-50E6-C1FF-1AA8-D4077128795C}"/>
              </a:ext>
            </a:extLst>
          </p:cNvPr>
          <p:cNvPicPr>
            <a:picLocks noChangeAspect="1"/>
          </p:cNvPicPr>
          <p:nvPr/>
        </p:nvPicPr>
        <p:blipFill>
          <a:blip r:embed="rId2"/>
          <a:stretch>
            <a:fillRect/>
          </a:stretch>
        </p:blipFill>
        <p:spPr>
          <a:xfrm>
            <a:off x="60332" y="869903"/>
            <a:ext cx="9023333" cy="2932580"/>
          </a:xfrm>
          <a:prstGeom prst="rect">
            <a:avLst/>
          </a:prstGeom>
          <a:ln>
            <a:solidFill>
              <a:schemeClr val="accent1">
                <a:lumMod val="50000"/>
              </a:schemeClr>
            </a:solidFill>
          </a:ln>
        </p:spPr>
      </p:pic>
      <p:sp>
        <p:nvSpPr>
          <p:cNvPr id="5" name="TextBox 4">
            <a:extLst>
              <a:ext uri="{FF2B5EF4-FFF2-40B4-BE49-F238E27FC236}">
                <a16:creationId xmlns:a16="http://schemas.microsoft.com/office/drawing/2014/main" id="{A6F0C907-E990-8E50-CFF8-2505C7EE2A92}"/>
              </a:ext>
            </a:extLst>
          </p:cNvPr>
          <p:cNvSpPr txBox="1"/>
          <p:nvPr/>
        </p:nvSpPr>
        <p:spPr>
          <a:xfrm>
            <a:off x="2568261" y="3802483"/>
            <a:ext cx="4585062" cy="369332"/>
          </a:xfrm>
          <a:prstGeom prst="rect">
            <a:avLst/>
          </a:prstGeom>
          <a:noFill/>
        </p:spPr>
        <p:txBody>
          <a:bodyPr wrap="square">
            <a:spAutoFit/>
          </a:bodyPr>
          <a:lstStyle/>
          <a:p>
            <a:pPr marL="171450" indent="-171450">
              <a:buAutoNum type="arabicPeriod"/>
            </a:pPr>
            <a:r>
              <a:rPr lang="en-GB" sz="900" i="1" dirty="0">
                <a:latin typeface="ArialMT"/>
              </a:rPr>
              <a:t>Turner NC, et al. </a:t>
            </a:r>
            <a:r>
              <a:rPr lang="en-GB" sz="900" i="1" dirty="0">
                <a:latin typeface="Arial" panose="020B0604020202020204" pitchFamily="34" charset="0"/>
              </a:rPr>
              <a:t>N </a:t>
            </a:r>
            <a:r>
              <a:rPr lang="en-GB" sz="900" i="1" dirty="0" err="1">
                <a:latin typeface="Arial" panose="020B0604020202020204" pitchFamily="34" charset="0"/>
              </a:rPr>
              <a:t>Engl</a:t>
            </a:r>
            <a:r>
              <a:rPr lang="en-GB" sz="900" i="1" dirty="0">
                <a:latin typeface="Arial" panose="020B0604020202020204" pitchFamily="34" charset="0"/>
              </a:rPr>
              <a:t> J Med. </a:t>
            </a:r>
            <a:r>
              <a:rPr lang="en-GB" sz="900" i="1" dirty="0">
                <a:latin typeface="ArialMT"/>
              </a:rPr>
              <a:t>2015;373:209-219.</a:t>
            </a:r>
          </a:p>
          <a:p>
            <a:pPr marL="171450" indent="-171450">
              <a:buFontTx/>
              <a:buAutoNum type="arabicPeriod"/>
            </a:pPr>
            <a:r>
              <a:rPr lang="en-GB" sz="900" i="1" dirty="0">
                <a:latin typeface="ArialMT"/>
              </a:rPr>
              <a:t> 2. Turner NC, et al. N </a:t>
            </a:r>
            <a:r>
              <a:rPr lang="en-GB" sz="900" i="1" dirty="0" err="1">
                <a:latin typeface="ArialMT"/>
              </a:rPr>
              <a:t>Engl</a:t>
            </a:r>
            <a:r>
              <a:rPr lang="en-GB" sz="900" i="1" dirty="0">
                <a:latin typeface="ArialMT"/>
              </a:rPr>
              <a:t> J Med. 2018;379:1926-1936.</a:t>
            </a:r>
          </a:p>
        </p:txBody>
      </p:sp>
    </p:spTree>
    <p:extLst>
      <p:ext uri="{BB962C8B-B14F-4D97-AF65-F5344CB8AC3E}">
        <p14:creationId xmlns:p14="http://schemas.microsoft.com/office/powerpoint/2010/main" val="2418226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10;&#10;Description automatically generated">
            <a:extLst>
              <a:ext uri="{FF2B5EF4-FFF2-40B4-BE49-F238E27FC236}">
                <a16:creationId xmlns:a16="http://schemas.microsoft.com/office/drawing/2014/main" id="{08A72344-B8C7-3118-6095-93DCD55D44A8}"/>
              </a:ext>
            </a:extLst>
          </p:cNvPr>
          <p:cNvPicPr>
            <a:picLocks noChangeAspect="1"/>
          </p:cNvPicPr>
          <p:nvPr/>
        </p:nvPicPr>
        <p:blipFill>
          <a:blip r:embed="rId2"/>
          <a:stretch>
            <a:fillRect/>
          </a:stretch>
        </p:blipFill>
        <p:spPr>
          <a:xfrm>
            <a:off x="0" y="445701"/>
            <a:ext cx="9143426" cy="4114541"/>
          </a:xfrm>
          <a:prstGeom prst="rect">
            <a:avLst/>
          </a:prstGeom>
        </p:spPr>
      </p:pic>
    </p:spTree>
    <p:extLst>
      <p:ext uri="{BB962C8B-B14F-4D97-AF65-F5344CB8AC3E}">
        <p14:creationId xmlns:p14="http://schemas.microsoft.com/office/powerpoint/2010/main" val="2161603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Emilia Trial </a:t>
            </a:r>
          </a:p>
        </p:txBody>
      </p:sp>
      <p:pic>
        <p:nvPicPr>
          <p:cNvPr id="8" name="Content Placeholder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6128" y="2645379"/>
            <a:ext cx="3584812" cy="161162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4863670" y="1607361"/>
            <a:ext cx="175016" cy="380649"/>
          </a:xfrm>
          <a:prstGeom prst="rect">
            <a:avLst/>
          </a:prstGeom>
          <a:noFill/>
        </p:spPr>
        <p:txBody>
          <a:bodyPr wrap="square" rtlCol="0">
            <a:spAutoFit/>
          </a:bodyPr>
          <a:lstStyle/>
          <a:p>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28" y="910983"/>
            <a:ext cx="3215493" cy="1706180"/>
          </a:xfrm>
          <a:prstGeom prst="rect">
            <a:avLst/>
          </a:prstGeom>
        </p:spPr>
      </p:pic>
      <p:sp>
        <p:nvSpPr>
          <p:cNvPr id="11" name="Content Placeholder 10"/>
          <p:cNvSpPr txBox="1">
            <a:spLocks noGrp="1"/>
          </p:cNvSpPr>
          <p:nvPr>
            <p:ph sz="half" idx="2"/>
          </p:nvPr>
        </p:nvSpPr>
        <p:spPr>
          <a:xfrm>
            <a:off x="4648200" y="1117600"/>
            <a:ext cx="3810000" cy="2406813"/>
          </a:xfrm>
          <a:prstGeom prst="rect">
            <a:avLst/>
          </a:prstGeom>
          <a:noFill/>
        </p:spPr>
        <p:txBody>
          <a:bodyPr wrap="square" rtlCol="0">
            <a:spAutoFit/>
          </a:bodyPr>
          <a:lstStyle/>
          <a:p>
            <a:pPr marL="0" indent="0">
              <a:buNone/>
            </a:pPr>
            <a:r>
              <a:rPr lang="en-US" sz="1600" dirty="0"/>
              <a:t>- </a:t>
            </a:r>
            <a:r>
              <a:rPr lang="en-US" sz="1600" dirty="0" err="1"/>
              <a:t>mPFS</a:t>
            </a:r>
            <a:r>
              <a:rPr lang="en-US" sz="1600" dirty="0"/>
              <a:t>: 9.6 months in the T-DM1 group vs 6.4 months in the </a:t>
            </a:r>
            <a:r>
              <a:rPr lang="en-US" sz="1600" dirty="0" err="1"/>
              <a:t>lapatinib</a:t>
            </a:r>
            <a:r>
              <a:rPr lang="en-US" sz="1600" dirty="0"/>
              <a:t> plus </a:t>
            </a:r>
            <a:r>
              <a:rPr lang="en-US" sz="1600" dirty="0" err="1"/>
              <a:t>capecitabine</a:t>
            </a:r>
            <a:r>
              <a:rPr lang="en-US" sz="1600" dirty="0"/>
              <a:t> group (HR: 0.65, 95% CI 0.55-0.71; P&lt;0.001).</a:t>
            </a:r>
          </a:p>
          <a:p>
            <a:pPr marL="285750" indent="-285750">
              <a:buFontTx/>
              <a:buChar char="-"/>
            </a:pPr>
            <a:endParaRPr lang="en-US" sz="1600" dirty="0"/>
          </a:p>
          <a:p>
            <a:pPr marL="0" indent="0">
              <a:buNone/>
            </a:pPr>
            <a:r>
              <a:rPr lang="en-US" sz="1600" dirty="0"/>
              <a:t>- </a:t>
            </a:r>
            <a:r>
              <a:rPr lang="en-US" sz="1600" dirty="0" err="1"/>
              <a:t>mOS</a:t>
            </a:r>
            <a:r>
              <a:rPr lang="en-US" sz="1600" dirty="0"/>
              <a:t>: 30.9 months in the T- DM1 group vs. 25.1 months in the </a:t>
            </a:r>
            <a:r>
              <a:rPr lang="en-US" sz="1600" dirty="0" err="1"/>
              <a:t>lapatinib</a:t>
            </a:r>
            <a:r>
              <a:rPr lang="en-US" sz="1600" dirty="0"/>
              <a:t> plus </a:t>
            </a:r>
            <a:r>
              <a:rPr lang="en-US" sz="1600" dirty="0" err="1"/>
              <a:t>capecitabine</a:t>
            </a:r>
            <a:r>
              <a:rPr lang="en-US" sz="1600" dirty="0"/>
              <a:t> group (HR:  0.68; 95% CI, 0.55 to 0.85; P&lt;0.001).</a:t>
            </a:r>
          </a:p>
        </p:txBody>
      </p:sp>
      <p:sp>
        <p:nvSpPr>
          <p:cNvPr id="12" name="TextBox 11">
            <a:extLst>
              <a:ext uri="{FF2B5EF4-FFF2-40B4-BE49-F238E27FC236}">
                <a16:creationId xmlns:a16="http://schemas.microsoft.com/office/drawing/2014/main" id="{E9D69566-CD3D-1C47-9933-6F135FA9A161}"/>
              </a:ext>
            </a:extLst>
          </p:cNvPr>
          <p:cNvSpPr txBox="1"/>
          <p:nvPr/>
        </p:nvSpPr>
        <p:spPr>
          <a:xfrm>
            <a:off x="5630102" y="4030663"/>
            <a:ext cx="3848670" cy="276999"/>
          </a:xfrm>
          <a:prstGeom prst="rect">
            <a:avLst/>
          </a:prstGeom>
          <a:noFill/>
        </p:spPr>
        <p:txBody>
          <a:bodyPr wrap="square" rtlCol="0">
            <a:spAutoFit/>
          </a:bodyPr>
          <a:lstStyle/>
          <a:p>
            <a:r>
              <a:rPr lang="en-US" sz="1200" dirty="0"/>
              <a:t>        </a:t>
            </a:r>
            <a:r>
              <a:rPr lang="en-US" sz="1200" dirty="0" err="1"/>
              <a:t>Verma</a:t>
            </a:r>
            <a:r>
              <a:rPr lang="en-US" sz="1200" dirty="0"/>
              <a:t> S et al. N </a:t>
            </a:r>
            <a:r>
              <a:rPr lang="en-US" sz="1200" dirty="0" err="1"/>
              <a:t>Eng</a:t>
            </a:r>
            <a:r>
              <a:rPr lang="en-US" sz="1200" dirty="0"/>
              <a:t> J Med. 2012</a:t>
            </a:r>
          </a:p>
        </p:txBody>
      </p:sp>
    </p:spTree>
    <p:extLst>
      <p:ext uri="{BB962C8B-B14F-4D97-AF65-F5344CB8AC3E}">
        <p14:creationId xmlns:p14="http://schemas.microsoft.com/office/powerpoint/2010/main" val="13436790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in a chart&#10;&#10;Description automatically generated with medium confidence">
            <a:extLst>
              <a:ext uri="{FF2B5EF4-FFF2-40B4-BE49-F238E27FC236}">
                <a16:creationId xmlns:a16="http://schemas.microsoft.com/office/drawing/2014/main" id="{ADD2BACD-AEAE-42C5-54B6-C0BE11349316}"/>
              </a:ext>
            </a:extLst>
          </p:cNvPr>
          <p:cNvPicPr>
            <a:picLocks noChangeAspect="1"/>
          </p:cNvPicPr>
          <p:nvPr/>
        </p:nvPicPr>
        <p:blipFill rotWithShape="1">
          <a:blip r:embed="rId2"/>
          <a:srcRect t="1990"/>
          <a:stretch/>
        </p:blipFill>
        <p:spPr>
          <a:xfrm>
            <a:off x="-1733" y="664114"/>
            <a:ext cx="9157892" cy="2894630"/>
          </a:xfrm>
          <a:prstGeom prst="rect">
            <a:avLst/>
          </a:prstGeom>
          <a:ln>
            <a:solidFill>
              <a:schemeClr val="accent1">
                <a:lumMod val="50000"/>
              </a:schemeClr>
            </a:solidFill>
          </a:ln>
        </p:spPr>
      </p:pic>
      <p:sp>
        <p:nvSpPr>
          <p:cNvPr id="4" name="TextBox 3">
            <a:extLst>
              <a:ext uri="{FF2B5EF4-FFF2-40B4-BE49-F238E27FC236}">
                <a16:creationId xmlns:a16="http://schemas.microsoft.com/office/drawing/2014/main" id="{B369207E-EC87-BA3E-052E-302530096996}"/>
              </a:ext>
            </a:extLst>
          </p:cNvPr>
          <p:cNvSpPr txBox="1"/>
          <p:nvPr/>
        </p:nvSpPr>
        <p:spPr>
          <a:xfrm>
            <a:off x="430450" y="3872753"/>
            <a:ext cx="5770934" cy="830997"/>
          </a:xfrm>
          <a:prstGeom prst="rect">
            <a:avLst/>
          </a:prstGeom>
          <a:noFill/>
        </p:spPr>
        <p:txBody>
          <a:bodyPr wrap="square" rtlCol="0">
            <a:spAutoFit/>
          </a:bodyPr>
          <a:lstStyle/>
          <a:p>
            <a:pPr marL="257175" indent="-257175">
              <a:buFont typeface="Arial" panose="020B0604020202020204" pitchFamily="34" charset="0"/>
              <a:buChar char="•"/>
            </a:pPr>
            <a:r>
              <a:rPr lang="en-US" dirty="0">
                <a:solidFill>
                  <a:schemeClr val="bg1"/>
                </a:solidFill>
              </a:rPr>
              <a:t>OS numerically improved, but not statistically significant.</a:t>
            </a:r>
          </a:p>
        </p:txBody>
      </p:sp>
    </p:spTree>
    <p:extLst>
      <p:ext uri="{BB962C8B-B14F-4D97-AF65-F5344CB8AC3E}">
        <p14:creationId xmlns:p14="http://schemas.microsoft.com/office/powerpoint/2010/main" val="3748301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1E80-8C75-7521-CB6A-AAD4CC9D14C1}"/>
              </a:ext>
            </a:extLst>
          </p:cNvPr>
          <p:cNvSpPr>
            <a:spLocks noGrp="1"/>
          </p:cNvSpPr>
          <p:nvPr>
            <p:ph type="title"/>
          </p:nvPr>
        </p:nvSpPr>
        <p:spPr>
          <a:xfrm>
            <a:off x="55604" y="87536"/>
            <a:ext cx="7886700" cy="447386"/>
          </a:xfrm>
        </p:spPr>
        <p:txBody>
          <a:bodyPr>
            <a:normAutofit fontScale="90000"/>
          </a:bodyPr>
          <a:lstStyle/>
          <a:p>
            <a:r>
              <a:rPr lang="en-US" dirty="0">
                <a:latin typeface="Baloo 2" panose="03080502040302020200" pitchFamily="66" charset="77"/>
                <a:cs typeface="Baloo 2" panose="03080502040302020200" pitchFamily="66" charset="77"/>
              </a:rPr>
              <a:t>MONALEESA-2 and MONALEESA-3 (ribociclib)</a:t>
            </a:r>
          </a:p>
        </p:txBody>
      </p:sp>
      <p:pic>
        <p:nvPicPr>
          <p:cNvPr id="1026" name="Picture 2">
            <a:extLst>
              <a:ext uri="{FF2B5EF4-FFF2-40B4-BE49-F238E27FC236}">
                <a16:creationId xmlns:a16="http://schemas.microsoft.com/office/drawing/2014/main" id="{0B43E5A2-3759-F308-406B-4BA49B29EE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 t="1080" r="2930" b="3591"/>
          <a:stretch/>
        </p:blipFill>
        <p:spPr bwMode="auto">
          <a:xfrm>
            <a:off x="55604" y="476604"/>
            <a:ext cx="4567136" cy="2097527"/>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1E0C2FB-1DDA-C952-8FD3-18169BA56757}"/>
              </a:ext>
            </a:extLst>
          </p:cNvPr>
          <p:cNvPicPr>
            <a:picLocks noChangeAspect="1"/>
          </p:cNvPicPr>
          <p:nvPr/>
        </p:nvPicPr>
        <p:blipFill rotWithShape="1">
          <a:blip r:embed="rId3"/>
          <a:srcRect l="775"/>
          <a:stretch/>
        </p:blipFill>
        <p:spPr>
          <a:xfrm>
            <a:off x="3932407" y="1718378"/>
            <a:ext cx="5155990" cy="2489643"/>
          </a:xfrm>
          <a:prstGeom prst="rect">
            <a:avLst/>
          </a:prstGeom>
          <a:ln>
            <a:solidFill>
              <a:schemeClr val="accent1">
                <a:lumMod val="50000"/>
              </a:schemeClr>
            </a:solidFill>
          </a:ln>
        </p:spPr>
      </p:pic>
    </p:spTree>
    <p:extLst>
      <p:ext uri="{BB962C8B-B14F-4D97-AF65-F5344CB8AC3E}">
        <p14:creationId xmlns:p14="http://schemas.microsoft.com/office/powerpoint/2010/main" val="26461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3A38-C3B8-F84A-981A-90622CDA04BF}"/>
              </a:ext>
            </a:extLst>
          </p:cNvPr>
          <p:cNvSpPr>
            <a:spLocks noGrp="1"/>
          </p:cNvSpPr>
          <p:nvPr>
            <p:ph type="title"/>
          </p:nvPr>
        </p:nvSpPr>
        <p:spPr>
          <a:xfrm>
            <a:off x="74173" y="97226"/>
            <a:ext cx="7886700" cy="437745"/>
          </a:xfrm>
        </p:spPr>
        <p:txBody>
          <a:bodyPr>
            <a:normAutofit fontScale="90000"/>
          </a:bodyPr>
          <a:lstStyle/>
          <a:p>
            <a:r>
              <a:rPr lang="en-US" dirty="0">
                <a:latin typeface="Baloo 2" panose="03080502040302020200" pitchFamily="66" charset="77"/>
                <a:cs typeface="Baloo 2" panose="03080502040302020200" pitchFamily="66" charset="77"/>
              </a:rPr>
              <a:t>MONARCH 2 and MONARCH 3 (abemaciclib)</a:t>
            </a:r>
          </a:p>
        </p:txBody>
      </p:sp>
      <p:pic>
        <p:nvPicPr>
          <p:cNvPr id="2050" name="Picture 2" descr="Kaplan-Meier Curve of Overall Survival in the Intent-to-Treat Population">
            <a:extLst>
              <a:ext uri="{FF2B5EF4-FFF2-40B4-BE49-F238E27FC236}">
                <a16:creationId xmlns:a16="http://schemas.microsoft.com/office/drawing/2014/main" id="{26BC243C-B240-71DC-99A7-BF868AFA4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3" y="760306"/>
            <a:ext cx="6369043" cy="3160933"/>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41B7A5-C996-CB2B-7325-E495855FAC66}"/>
              </a:ext>
            </a:extLst>
          </p:cNvPr>
          <p:cNvSpPr txBox="1"/>
          <p:nvPr/>
        </p:nvSpPr>
        <p:spPr>
          <a:xfrm>
            <a:off x="6583471" y="1475150"/>
            <a:ext cx="2400510" cy="2308324"/>
          </a:xfrm>
          <a:prstGeom prst="rect">
            <a:avLst/>
          </a:prstGeom>
          <a:noFill/>
        </p:spPr>
        <p:txBody>
          <a:bodyPr wrap="square" rtlCol="0">
            <a:spAutoFit/>
          </a:bodyPr>
          <a:lstStyle/>
          <a:p>
            <a:pPr marL="214313" indent="-214313">
              <a:buFont typeface="Arial" panose="020B0604020202020204" pitchFamily="34" charset="0"/>
              <a:buChar char="•"/>
            </a:pPr>
            <a:r>
              <a:rPr lang="en-US" sz="1800" dirty="0"/>
              <a:t>OS remains immature for MONARCH 3.</a:t>
            </a:r>
          </a:p>
          <a:p>
            <a:pPr marL="214313" indent="-214313">
              <a:buFont typeface="Arial" panose="020B0604020202020204" pitchFamily="34" charset="0"/>
              <a:buChar char="•"/>
            </a:pPr>
            <a:r>
              <a:rPr lang="en-US" sz="1800" dirty="0"/>
              <a:t>At last interim analysis: 67.1 vs 54.5 months, favoring abemaciclib.</a:t>
            </a:r>
          </a:p>
        </p:txBody>
      </p:sp>
    </p:spTree>
    <p:extLst>
      <p:ext uri="{BB962C8B-B14F-4D97-AF65-F5344CB8AC3E}">
        <p14:creationId xmlns:p14="http://schemas.microsoft.com/office/powerpoint/2010/main" val="2211224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A7494-5A3D-D55B-FD2C-A7C0D882B72B}"/>
              </a:ext>
            </a:extLst>
          </p:cNvPr>
          <p:cNvSpPr>
            <a:spLocks noGrp="1"/>
          </p:cNvSpPr>
          <p:nvPr>
            <p:ph type="title"/>
          </p:nvPr>
        </p:nvSpPr>
        <p:spPr>
          <a:xfrm>
            <a:off x="194619" y="95057"/>
            <a:ext cx="2567117" cy="660540"/>
          </a:xfrm>
        </p:spPr>
        <p:txBody>
          <a:bodyPr/>
          <a:lstStyle/>
          <a:p>
            <a:r>
              <a:rPr lang="en-US" b="1" dirty="0" err="1">
                <a:latin typeface="Baloo 2" panose="03080502040302020200" pitchFamily="66" charset="77"/>
                <a:cs typeface="Baloo 2" panose="03080502040302020200" pitchFamily="66" charset="77"/>
              </a:rPr>
              <a:t>MonarchE</a:t>
            </a:r>
            <a:endParaRPr lang="en-US" b="1" dirty="0">
              <a:latin typeface="Baloo 2" panose="03080502040302020200" pitchFamily="66" charset="77"/>
              <a:cs typeface="Baloo 2" panose="03080502040302020200" pitchFamily="66" charset="77"/>
            </a:endParaRPr>
          </a:p>
        </p:txBody>
      </p:sp>
      <p:sp>
        <p:nvSpPr>
          <p:cNvPr id="3" name="TextBox 2">
            <a:extLst>
              <a:ext uri="{FF2B5EF4-FFF2-40B4-BE49-F238E27FC236}">
                <a16:creationId xmlns:a16="http://schemas.microsoft.com/office/drawing/2014/main" id="{53F02482-2E29-7997-4EA3-135939194315}"/>
              </a:ext>
            </a:extLst>
          </p:cNvPr>
          <p:cNvSpPr txBox="1"/>
          <p:nvPr/>
        </p:nvSpPr>
        <p:spPr>
          <a:xfrm>
            <a:off x="3018137" y="95057"/>
            <a:ext cx="5396814" cy="1384995"/>
          </a:xfrm>
          <a:prstGeom prst="rect">
            <a:avLst/>
          </a:prstGeom>
          <a:noFill/>
        </p:spPr>
        <p:txBody>
          <a:bodyPr wrap="square" rtlCol="0">
            <a:spAutoFit/>
          </a:bodyPr>
          <a:lstStyle/>
          <a:p>
            <a:pPr marL="257175" indent="-257175">
              <a:buFont typeface="Arial" panose="020B0604020202020204" pitchFamily="34" charset="0"/>
              <a:buChar char="•"/>
            </a:pPr>
            <a:r>
              <a:rPr lang="en-US" sz="2100" dirty="0"/>
              <a:t>With success in advanced/metastatic setting, interest in moving CDK4/6i in adjuvant setting for high-risk early breast cancer.</a:t>
            </a:r>
          </a:p>
        </p:txBody>
      </p:sp>
      <p:pic>
        <p:nvPicPr>
          <p:cNvPr id="3076" name="Picture 4" descr="Matteo Lambertini, MD PhD on X: &quot;Exciting results at @myESMO  #PresidentialSession #ESMO20 with the #monarchE trial simultaneously  published in @ASCO_pubs: adding #abemaciclib to adjuvant #EndocrineTherapy  improves the outcomes of #HormoneReceptor+/# ...">
            <a:extLst>
              <a:ext uri="{FF2B5EF4-FFF2-40B4-BE49-F238E27FC236}">
                <a16:creationId xmlns:a16="http://schemas.microsoft.com/office/drawing/2014/main" id="{3FC9A807-7A6F-A284-EDAA-91DE16CA62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40" b="34595"/>
          <a:stretch/>
        </p:blipFill>
        <p:spPr bwMode="auto">
          <a:xfrm>
            <a:off x="54173" y="1133804"/>
            <a:ext cx="9035654" cy="230762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D53826-143C-B5CA-71B1-09AAB47AFFC5}"/>
              </a:ext>
            </a:extLst>
          </p:cNvPr>
          <p:cNvSpPr txBox="1"/>
          <p:nvPr/>
        </p:nvSpPr>
        <p:spPr>
          <a:xfrm>
            <a:off x="1390400" y="3475898"/>
            <a:ext cx="7024552" cy="1061829"/>
          </a:xfrm>
          <a:prstGeom prst="rect">
            <a:avLst/>
          </a:prstGeom>
          <a:noFill/>
        </p:spPr>
        <p:txBody>
          <a:bodyPr wrap="square" rtlCol="0">
            <a:spAutoFit/>
          </a:bodyPr>
          <a:lstStyle/>
          <a:p>
            <a:pPr marL="257175" indent="-257175">
              <a:buFont typeface="Arial" panose="020B0604020202020204" pitchFamily="34" charset="0"/>
              <a:buChar char="•"/>
            </a:pPr>
            <a:r>
              <a:rPr lang="en-US" sz="2100" dirty="0"/>
              <a:t>&gt;95% had chemotherapy in neoadjuvant or adjuvant setting.</a:t>
            </a:r>
          </a:p>
          <a:p>
            <a:pPr marL="257175" indent="-257175">
              <a:buFont typeface="Arial" panose="020B0604020202020204" pitchFamily="34" charset="0"/>
              <a:buChar char="•"/>
            </a:pPr>
            <a:r>
              <a:rPr lang="en-US" sz="2100" dirty="0"/>
              <a:t>AI or tamoxifen (+/- GnRH agonist).</a:t>
            </a:r>
          </a:p>
        </p:txBody>
      </p:sp>
      <p:sp>
        <p:nvSpPr>
          <p:cNvPr id="5" name="TextBox 4">
            <a:extLst>
              <a:ext uri="{FF2B5EF4-FFF2-40B4-BE49-F238E27FC236}">
                <a16:creationId xmlns:a16="http://schemas.microsoft.com/office/drawing/2014/main" id="{70F7DB48-3FFD-23F1-DE34-673F660763A8}"/>
              </a:ext>
            </a:extLst>
          </p:cNvPr>
          <p:cNvSpPr txBox="1"/>
          <p:nvPr/>
        </p:nvSpPr>
        <p:spPr>
          <a:xfrm>
            <a:off x="7142116" y="3859935"/>
            <a:ext cx="2118566" cy="553998"/>
          </a:xfrm>
          <a:prstGeom prst="rect">
            <a:avLst/>
          </a:prstGeom>
          <a:noFill/>
        </p:spPr>
        <p:txBody>
          <a:bodyPr wrap="square">
            <a:spAutoFit/>
          </a:bodyPr>
          <a:lstStyle/>
          <a:p>
            <a:r>
              <a:rPr lang="en-US" sz="750" i="1" dirty="0"/>
              <a:t>LBA5_PR - Abemaciclib in high risk early breast cancer. Annals of Oncology (2020) 31 (suppl_4): S1142-S1215. 10.1016/</a:t>
            </a:r>
            <a:r>
              <a:rPr lang="en-US" sz="750" i="1" dirty="0" err="1"/>
              <a:t>annonc</a:t>
            </a:r>
            <a:r>
              <a:rPr lang="en-US" sz="750" i="1" dirty="0"/>
              <a:t>/annonc325</a:t>
            </a:r>
          </a:p>
        </p:txBody>
      </p:sp>
    </p:spTree>
    <p:extLst>
      <p:ext uri="{BB962C8B-B14F-4D97-AF65-F5344CB8AC3E}">
        <p14:creationId xmlns:p14="http://schemas.microsoft.com/office/powerpoint/2010/main" val="3453493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patient's recovery&#10;&#10;Description automatically generated">
            <a:extLst>
              <a:ext uri="{FF2B5EF4-FFF2-40B4-BE49-F238E27FC236}">
                <a16:creationId xmlns:a16="http://schemas.microsoft.com/office/drawing/2014/main" id="{83C039C0-3E81-7634-4514-C758C277EF23}"/>
              </a:ext>
            </a:extLst>
          </p:cNvPr>
          <p:cNvPicPr>
            <a:picLocks noChangeAspect="1"/>
          </p:cNvPicPr>
          <p:nvPr/>
        </p:nvPicPr>
        <p:blipFill>
          <a:blip r:embed="rId2"/>
          <a:stretch>
            <a:fillRect/>
          </a:stretch>
        </p:blipFill>
        <p:spPr>
          <a:xfrm>
            <a:off x="74699" y="110420"/>
            <a:ext cx="5944160" cy="2752468"/>
          </a:xfrm>
          <a:prstGeom prst="rect">
            <a:avLst/>
          </a:prstGeom>
          <a:ln>
            <a:solidFill>
              <a:srgbClr val="C00000"/>
            </a:solidFill>
          </a:ln>
        </p:spPr>
      </p:pic>
      <p:pic>
        <p:nvPicPr>
          <p:cNvPr id="3" name="Picture 2" descr="Figure thumbnail gr3">
            <a:extLst>
              <a:ext uri="{FF2B5EF4-FFF2-40B4-BE49-F238E27FC236}">
                <a16:creationId xmlns:a16="http://schemas.microsoft.com/office/drawing/2014/main" id="{AEABD910-912D-7617-2B68-A168E68CC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762" y="209311"/>
            <a:ext cx="5364539" cy="3964361"/>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38B52A-5E8B-5A8A-AFB2-2A124015E695}"/>
              </a:ext>
            </a:extLst>
          </p:cNvPr>
          <p:cNvSpPr txBox="1"/>
          <p:nvPr/>
        </p:nvSpPr>
        <p:spPr>
          <a:xfrm>
            <a:off x="521191" y="3009046"/>
            <a:ext cx="2737081" cy="1200329"/>
          </a:xfrm>
          <a:prstGeom prst="rect">
            <a:avLst/>
          </a:prstGeom>
          <a:noFill/>
        </p:spPr>
        <p:txBody>
          <a:bodyPr wrap="square" rtlCol="0">
            <a:spAutoFit/>
          </a:bodyPr>
          <a:lstStyle/>
          <a:p>
            <a:r>
              <a:rPr lang="en-US" dirty="0"/>
              <a:t>OS data still pending at this time.</a:t>
            </a:r>
          </a:p>
        </p:txBody>
      </p:sp>
      <p:sp>
        <p:nvSpPr>
          <p:cNvPr id="6" name="TextBox 5">
            <a:extLst>
              <a:ext uri="{FF2B5EF4-FFF2-40B4-BE49-F238E27FC236}">
                <a16:creationId xmlns:a16="http://schemas.microsoft.com/office/drawing/2014/main" id="{B1E5855E-9351-E5B1-1457-762D1CE68DB7}"/>
              </a:ext>
            </a:extLst>
          </p:cNvPr>
          <p:cNvSpPr txBox="1"/>
          <p:nvPr/>
        </p:nvSpPr>
        <p:spPr>
          <a:xfrm>
            <a:off x="521190" y="4046715"/>
            <a:ext cx="2737081" cy="461665"/>
          </a:xfrm>
          <a:prstGeom prst="rect">
            <a:avLst/>
          </a:prstGeom>
          <a:noFill/>
        </p:spPr>
        <p:txBody>
          <a:bodyPr wrap="square">
            <a:spAutoFit/>
          </a:bodyPr>
          <a:lstStyle/>
          <a:p>
            <a:r>
              <a:rPr lang="en-US" sz="1200" i="1" dirty="0"/>
              <a:t>Ann Oncol. 2021 Dec;32(12):1571-1581.</a:t>
            </a:r>
          </a:p>
        </p:txBody>
      </p:sp>
    </p:spTree>
    <p:extLst>
      <p:ext uri="{BB962C8B-B14F-4D97-AF65-F5344CB8AC3E}">
        <p14:creationId xmlns:p14="http://schemas.microsoft.com/office/powerpoint/2010/main" val="16463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5A4F-75A8-6B97-AD57-E8289CF890CE}"/>
              </a:ext>
            </a:extLst>
          </p:cNvPr>
          <p:cNvSpPr>
            <a:spLocks noGrp="1"/>
          </p:cNvSpPr>
          <p:nvPr>
            <p:ph type="title"/>
          </p:nvPr>
        </p:nvSpPr>
        <p:spPr>
          <a:xfrm>
            <a:off x="257947" y="2382"/>
            <a:ext cx="2235029" cy="994172"/>
          </a:xfrm>
        </p:spPr>
        <p:txBody>
          <a:bodyPr/>
          <a:lstStyle/>
          <a:p>
            <a:r>
              <a:rPr lang="en-US" dirty="0">
                <a:latin typeface="Baloo Bhaijaan" panose="03080902040302020200" pitchFamily="66" charset="-78"/>
                <a:cs typeface="Baloo Bhaijaan" panose="03080902040302020200" pitchFamily="66" charset="-78"/>
              </a:rPr>
              <a:t>NATALEE</a:t>
            </a:r>
          </a:p>
        </p:txBody>
      </p:sp>
      <p:pic>
        <p:nvPicPr>
          <p:cNvPr id="2050" name="Picture 2">
            <a:extLst>
              <a:ext uri="{FF2B5EF4-FFF2-40B4-BE49-F238E27FC236}">
                <a16:creationId xmlns:a16="http://schemas.microsoft.com/office/drawing/2014/main" id="{D3513BDA-B261-B81B-10C5-B51769D39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433"/>
            <a:ext cx="9144000" cy="36254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6B034B-9DBD-E236-AF0D-FB94DCBE2A9E}"/>
              </a:ext>
            </a:extLst>
          </p:cNvPr>
          <p:cNvSpPr txBox="1"/>
          <p:nvPr/>
        </p:nvSpPr>
        <p:spPr>
          <a:xfrm>
            <a:off x="3698422" y="4350413"/>
            <a:ext cx="4575266" cy="253916"/>
          </a:xfrm>
          <a:prstGeom prst="rect">
            <a:avLst/>
          </a:prstGeom>
          <a:noFill/>
        </p:spPr>
        <p:txBody>
          <a:bodyPr wrap="square">
            <a:spAutoFit/>
          </a:bodyPr>
          <a:lstStyle/>
          <a:p>
            <a:r>
              <a:rPr lang="en-US" sz="1050" i="1" dirty="0" err="1"/>
              <a:t>Ther</a:t>
            </a:r>
            <a:r>
              <a:rPr lang="en-US" sz="1050" i="1" dirty="0"/>
              <a:t> Adv Med Oncol. 2023; 15: 17588359231178125.</a:t>
            </a:r>
          </a:p>
        </p:txBody>
      </p:sp>
    </p:spTree>
    <p:extLst>
      <p:ext uri="{BB962C8B-B14F-4D97-AF65-F5344CB8AC3E}">
        <p14:creationId xmlns:p14="http://schemas.microsoft.com/office/powerpoint/2010/main" val="3884963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6C36A86-2521-39DC-8176-8308F7A3C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74109"/>
            <a:ext cx="8842081" cy="3318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031A7C-44C4-13FC-2AB6-4E4C966A76BF}"/>
              </a:ext>
            </a:extLst>
          </p:cNvPr>
          <p:cNvSpPr txBox="1"/>
          <p:nvPr/>
        </p:nvSpPr>
        <p:spPr>
          <a:xfrm>
            <a:off x="0" y="3615377"/>
            <a:ext cx="6711043" cy="1061829"/>
          </a:xfrm>
          <a:prstGeom prst="rect">
            <a:avLst/>
          </a:prstGeom>
          <a:noFill/>
        </p:spPr>
        <p:txBody>
          <a:bodyPr wrap="square" rtlCol="0">
            <a:spAutoFit/>
          </a:bodyPr>
          <a:lstStyle/>
          <a:p>
            <a:pPr marL="214313" indent="-214313">
              <a:buFont typeface="Arial" panose="020B0604020202020204" pitchFamily="34" charset="0"/>
              <a:buChar char="•"/>
            </a:pPr>
            <a:r>
              <a:rPr lang="en-US" sz="2100" dirty="0"/>
              <a:t>~60% patients were postmenopausal. Men were allowed.</a:t>
            </a:r>
          </a:p>
          <a:p>
            <a:pPr marL="214313" indent="-214313">
              <a:buFont typeface="Arial" panose="020B0604020202020204" pitchFamily="34" charset="0"/>
              <a:buChar char="•"/>
            </a:pPr>
            <a:r>
              <a:rPr lang="en-US" sz="2100" dirty="0"/>
              <a:t>~30% had N0 disease.</a:t>
            </a:r>
          </a:p>
        </p:txBody>
      </p:sp>
      <p:sp>
        <p:nvSpPr>
          <p:cNvPr id="4" name="TextBox 3">
            <a:extLst>
              <a:ext uri="{FF2B5EF4-FFF2-40B4-BE49-F238E27FC236}">
                <a16:creationId xmlns:a16="http://schemas.microsoft.com/office/drawing/2014/main" id="{CDCE1F61-76A3-B847-E530-448DD0F1772E}"/>
              </a:ext>
            </a:extLst>
          </p:cNvPr>
          <p:cNvSpPr txBox="1"/>
          <p:nvPr/>
        </p:nvSpPr>
        <p:spPr>
          <a:xfrm>
            <a:off x="2689315" y="3411786"/>
            <a:ext cx="4575266" cy="253916"/>
          </a:xfrm>
          <a:prstGeom prst="rect">
            <a:avLst/>
          </a:prstGeom>
          <a:noFill/>
        </p:spPr>
        <p:txBody>
          <a:bodyPr wrap="square">
            <a:spAutoFit/>
          </a:bodyPr>
          <a:lstStyle/>
          <a:p>
            <a:r>
              <a:rPr lang="en-US" sz="1050" i="1" dirty="0" err="1"/>
              <a:t>Ther</a:t>
            </a:r>
            <a:r>
              <a:rPr lang="en-US" sz="1050" i="1" dirty="0"/>
              <a:t> Adv Med Oncol. 2023; 15: 17588359231178125.</a:t>
            </a:r>
          </a:p>
        </p:txBody>
      </p:sp>
    </p:spTree>
    <p:extLst>
      <p:ext uri="{BB962C8B-B14F-4D97-AF65-F5344CB8AC3E}">
        <p14:creationId xmlns:p14="http://schemas.microsoft.com/office/powerpoint/2010/main" val="1912677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a line&#10;&#10;Description automatically generated">
            <a:extLst>
              <a:ext uri="{FF2B5EF4-FFF2-40B4-BE49-F238E27FC236}">
                <a16:creationId xmlns:a16="http://schemas.microsoft.com/office/drawing/2014/main" id="{28D14460-88BC-23F4-D6D3-474E88E503EB}"/>
              </a:ext>
            </a:extLst>
          </p:cNvPr>
          <p:cNvPicPr>
            <a:picLocks noChangeAspect="1"/>
          </p:cNvPicPr>
          <p:nvPr/>
        </p:nvPicPr>
        <p:blipFill rotWithShape="1">
          <a:blip r:embed="rId2"/>
          <a:srcRect t="1334"/>
          <a:stretch/>
        </p:blipFill>
        <p:spPr>
          <a:xfrm>
            <a:off x="4536134" y="1454540"/>
            <a:ext cx="4572000" cy="3652156"/>
          </a:xfrm>
          <a:prstGeom prst="rect">
            <a:avLst/>
          </a:prstGeom>
          <a:ln>
            <a:solidFill>
              <a:schemeClr val="tx1"/>
            </a:solidFill>
          </a:ln>
        </p:spPr>
      </p:pic>
      <p:pic>
        <p:nvPicPr>
          <p:cNvPr id="7" name="Picture 6" descr="A graph with numbers and a line&#10;&#10;Description automatically generated">
            <a:extLst>
              <a:ext uri="{FF2B5EF4-FFF2-40B4-BE49-F238E27FC236}">
                <a16:creationId xmlns:a16="http://schemas.microsoft.com/office/drawing/2014/main" id="{80F6837D-CAF7-6532-0F32-2031BA34453A}"/>
              </a:ext>
            </a:extLst>
          </p:cNvPr>
          <p:cNvPicPr>
            <a:picLocks noChangeAspect="1"/>
          </p:cNvPicPr>
          <p:nvPr/>
        </p:nvPicPr>
        <p:blipFill>
          <a:blip r:embed="rId3"/>
          <a:stretch>
            <a:fillRect/>
          </a:stretch>
        </p:blipFill>
        <p:spPr>
          <a:xfrm>
            <a:off x="26069" y="41571"/>
            <a:ext cx="4452791" cy="3575957"/>
          </a:xfrm>
          <a:prstGeom prst="rect">
            <a:avLst/>
          </a:prstGeom>
          <a:ln>
            <a:solidFill>
              <a:schemeClr val="tx1"/>
            </a:solidFill>
          </a:ln>
        </p:spPr>
      </p:pic>
      <p:sp>
        <p:nvSpPr>
          <p:cNvPr id="8" name="TextBox 7">
            <a:extLst>
              <a:ext uri="{FF2B5EF4-FFF2-40B4-BE49-F238E27FC236}">
                <a16:creationId xmlns:a16="http://schemas.microsoft.com/office/drawing/2014/main" id="{D1689B79-70D0-021E-778A-9177BFAF33EE}"/>
              </a:ext>
            </a:extLst>
          </p:cNvPr>
          <p:cNvSpPr txBox="1"/>
          <p:nvPr/>
        </p:nvSpPr>
        <p:spPr>
          <a:xfrm>
            <a:off x="1518557" y="3617528"/>
            <a:ext cx="1038497" cy="507831"/>
          </a:xfrm>
          <a:prstGeom prst="rect">
            <a:avLst/>
          </a:prstGeom>
          <a:noFill/>
        </p:spPr>
        <p:txBody>
          <a:bodyPr wrap="square" rtlCol="0">
            <a:spAutoFit/>
          </a:bodyPr>
          <a:lstStyle/>
          <a:p>
            <a:r>
              <a:rPr lang="en-US" sz="2700" dirty="0" err="1">
                <a:latin typeface="Baloo Bhaijaan" panose="03080902040302020200" pitchFamily="66" charset="-78"/>
                <a:cs typeface="Baloo Bhaijaan" panose="03080902040302020200" pitchFamily="66" charset="-78"/>
              </a:rPr>
              <a:t>iDFS</a:t>
            </a:r>
            <a:endParaRPr lang="en-US" sz="2700" dirty="0">
              <a:latin typeface="Baloo Bhaijaan" panose="03080902040302020200" pitchFamily="66" charset="-78"/>
              <a:cs typeface="Baloo Bhaijaan" panose="03080902040302020200" pitchFamily="66" charset="-78"/>
            </a:endParaRPr>
          </a:p>
        </p:txBody>
      </p:sp>
      <p:sp>
        <p:nvSpPr>
          <p:cNvPr id="9" name="TextBox 8">
            <a:extLst>
              <a:ext uri="{FF2B5EF4-FFF2-40B4-BE49-F238E27FC236}">
                <a16:creationId xmlns:a16="http://schemas.microsoft.com/office/drawing/2014/main" id="{50A2472A-4530-2B2E-A217-FB5FB58FD3AE}"/>
              </a:ext>
            </a:extLst>
          </p:cNvPr>
          <p:cNvSpPr txBox="1"/>
          <p:nvPr/>
        </p:nvSpPr>
        <p:spPr>
          <a:xfrm>
            <a:off x="6457940" y="1015958"/>
            <a:ext cx="1116875" cy="461665"/>
          </a:xfrm>
          <a:prstGeom prst="rect">
            <a:avLst/>
          </a:prstGeom>
          <a:noFill/>
        </p:spPr>
        <p:txBody>
          <a:bodyPr wrap="square" rtlCol="0">
            <a:spAutoFit/>
          </a:bodyPr>
          <a:lstStyle/>
          <a:p>
            <a:r>
              <a:rPr lang="en-US" dirty="0">
                <a:latin typeface="Baloo Bhaijaan" panose="03080902040302020200" pitchFamily="66" charset="-78"/>
                <a:cs typeface="Baloo Bhaijaan" panose="03080902040302020200" pitchFamily="66" charset="-78"/>
              </a:rPr>
              <a:t>DDFS</a:t>
            </a:r>
          </a:p>
        </p:txBody>
      </p:sp>
      <p:sp>
        <p:nvSpPr>
          <p:cNvPr id="11" name="TextBox 10">
            <a:extLst>
              <a:ext uri="{FF2B5EF4-FFF2-40B4-BE49-F238E27FC236}">
                <a16:creationId xmlns:a16="http://schemas.microsoft.com/office/drawing/2014/main" id="{85BAEF35-176C-5FF4-3364-C7E634F941BB}"/>
              </a:ext>
            </a:extLst>
          </p:cNvPr>
          <p:cNvSpPr txBox="1"/>
          <p:nvPr/>
        </p:nvSpPr>
        <p:spPr>
          <a:xfrm>
            <a:off x="449007" y="4668111"/>
            <a:ext cx="3177597" cy="461665"/>
          </a:xfrm>
          <a:prstGeom prst="rect">
            <a:avLst/>
          </a:prstGeom>
          <a:noFill/>
        </p:spPr>
        <p:txBody>
          <a:bodyPr wrap="square">
            <a:spAutoFit/>
          </a:bodyPr>
          <a:lstStyle/>
          <a:p>
            <a:r>
              <a:rPr lang="en-US" sz="1200" i="1" dirty="0" err="1"/>
              <a:t>Slamon</a:t>
            </a:r>
            <a:r>
              <a:rPr lang="en-US" sz="1200" i="1" dirty="0"/>
              <a:t> D. ASCO 2023. J Clin Oncol 41, 2023 (suppl 17; </a:t>
            </a:r>
            <a:r>
              <a:rPr lang="en-US" sz="1200" i="1" dirty="0" err="1"/>
              <a:t>abstr</a:t>
            </a:r>
            <a:r>
              <a:rPr lang="en-US" sz="1200" i="1" dirty="0"/>
              <a:t> LBA500)</a:t>
            </a:r>
          </a:p>
        </p:txBody>
      </p:sp>
    </p:spTree>
    <p:extLst>
      <p:ext uri="{BB962C8B-B14F-4D97-AF65-F5344CB8AC3E}">
        <p14:creationId xmlns:p14="http://schemas.microsoft.com/office/powerpoint/2010/main" val="11000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0041F-B00D-EF2F-4015-BD58ECC2FAAE}"/>
              </a:ext>
            </a:extLst>
          </p:cNvPr>
          <p:cNvSpPr>
            <a:spLocks noGrp="1"/>
          </p:cNvSpPr>
          <p:nvPr>
            <p:ph type="title"/>
          </p:nvPr>
        </p:nvSpPr>
        <p:spPr>
          <a:xfrm>
            <a:off x="70214" y="129268"/>
            <a:ext cx="7886700" cy="852828"/>
          </a:xfrm>
        </p:spPr>
        <p:txBody>
          <a:bodyPr/>
          <a:lstStyle/>
          <a:p>
            <a:r>
              <a:rPr lang="en-US" dirty="0">
                <a:latin typeface="Baloo Bhaijaan" panose="03080902040302020200" pitchFamily="66" charset="-78"/>
                <a:cs typeface="Baloo Bhaijaan" panose="03080902040302020200" pitchFamily="66" charset="-78"/>
              </a:rPr>
              <a:t>NATALEE (conclusions)</a:t>
            </a:r>
          </a:p>
        </p:txBody>
      </p:sp>
      <p:sp>
        <p:nvSpPr>
          <p:cNvPr id="3" name="TextBox 2">
            <a:extLst>
              <a:ext uri="{FF2B5EF4-FFF2-40B4-BE49-F238E27FC236}">
                <a16:creationId xmlns:a16="http://schemas.microsoft.com/office/drawing/2014/main" id="{EBA37B4A-AD91-A696-AB0D-25BDA2C2456D}"/>
              </a:ext>
            </a:extLst>
          </p:cNvPr>
          <p:cNvSpPr txBox="1"/>
          <p:nvPr/>
        </p:nvSpPr>
        <p:spPr>
          <a:xfrm>
            <a:off x="1187086" y="877513"/>
            <a:ext cx="7014755" cy="3785652"/>
          </a:xfrm>
          <a:prstGeom prst="rect">
            <a:avLst/>
          </a:prstGeom>
          <a:noFill/>
        </p:spPr>
        <p:txBody>
          <a:bodyPr wrap="square" rtlCol="0">
            <a:spAutoFit/>
          </a:bodyPr>
          <a:lstStyle/>
          <a:p>
            <a:pPr marL="214313" indent="-214313">
              <a:buFont typeface="Wingdings" pitchFamily="2" charset="2"/>
              <a:buChar char="v"/>
            </a:pPr>
            <a:r>
              <a:rPr lang="en-US" dirty="0"/>
              <a:t>NATALEE met primary endpoint at second interim analysis with IDFS improvement with ribociclib in addition to standard adjuvant endocrine therapy.</a:t>
            </a:r>
          </a:p>
          <a:p>
            <a:pPr marL="214313" indent="-214313">
              <a:buFont typeface="Wingdings" pitchFamily="2" charset="2"/>
              <a:buChar char="v"/>
            </a:pPr>
            <a:r>
              <a:rPr lang="en-US" dirty="0"/>
              <a:t>No OS benefit seen yet.</a:t>
            </a:r>
          </a:p>
          <a:p>
            <a:pPr marL="214313" indent="-214313">
              <a:buFont typeface="Wingdings" pitchFamily="2" charset="2"/>
              <a:buChar char="v"/>
            </a:pPr>
            <a:r>
              <a:rPr lang="en-US" dirty="0"/>
              <a:t>Ribociclib at 400 mg dosing was well tolerated- still had ~19% discontinuation rate for AE’s.</a:t>
            </a:r>
          </a:p>
          <a:p>
            <a:pPr marL="214313" indent="-214313">
              <a:buFont typeface="Wingdings" pitchFamily="2" charset="2"/>
              <a:buChar char="v"/>
            </a:pPr>
            <a:r>
              <a:rPr lang="en-US" dirty="0"/>
              <a:t>Benefit seen across prespecified subgroups- will this be maintained with longer follow-up? N0?</a:t>
            </a:r>
          </a:p>
          <a:p>
            <a:pPr marL="214313" indent="-214313">
              <a:buFont typeface="Wingdings" pitchFamily="2" charset="2"/>
              <a:buChar char="v"/>
            </a:pPr>
            <a:r>
              <a:rPr lang="en-US" dirty="0"/>
              <a:t>No FDA approval yet.</a:t>
            </a:r>
          </a:p>
        </p:txBody>
      </p:sp>
    </p:spTree>
    <p:extLst>
      <p:ext uri="{BB962C8B-B14F-4D97-AF65-F5344CB8AC3E}">
        <p14:creationId xmlns:p14="http://schemas.microsoft.com/office/powerpoint/2010/main" val="1185383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7FE8-E693-E997-BBB3-1100A88FB945}"/>
              </a:ext>
            </a:extLst>
          </p:cNvPr>
          <p:cNvSpPr>
            <a:spLocks noGrp="1"/>
          </p:cNvSpPr>
          <p:nvPr>
            <p:ph type="title"/>
          </p:nvPr>
        </p:nvSpPr>
        <p:spPr>
          <a:xfrm>
            <a:off x="1" y="2381"/>
            <a:ext cx="2302328" cy="676003"/>
          </a:xfrm>
        </p:spPr>
        <p:txBody>
          <a:bodyPr/>
          <a:lstStyle/>
          <a:p>
            <a:r>
              <a:rPr lang="en-US" dirty="0">
                <a:latin typeface="Baloo Bhaijaan" panose="03080902040302020200" pitchFamily="66" charset="-78"/>
                <a:cs typeface="Baloo Bhaijaan" panose="03080902040302020200" pitchFamily="66" charset="-78"/>
              </a:rPr>
              <a:t>MAINTAIN</a:t>
            </a:r>
          </a:p>
        </p:txBody>
      </p:sp>
      <p:sp>
        <p:nvSpPr>
          <p:cNvPr id="3" name="TextBox 2">
            <a:extLst>
              <a:ext uri="{FF2B5EF4-FFF2-40B4-BE49-F238E27FC236}">
                <a16:creationId xmlns:a16="http://schemas.microsoft.com/office/drawing/2014/main" id="{7F885702-C6CD-E158-07B7-8687D0B2AFBF}"/>
              </a:ext>
            </a:extLst>
          </p:cNvPr>
          <p:cNvSpPr txBox="1"/>
          <p:nvPr/>
        </p:nvSpPr>
        <p:spPr>
          <a:xfrm>
            <a:off x="231866" y="524816"/>
            <a:ext cx="8680268" cy="4247317"/>
          </a:xfrm>
          <a:prstGeom prst="rect">
            <a:avLst/>
          </a:prstGeom>
          <a:noFill/>
        </p:spPr>
        <p:txBody>
          <a:bodyPr wrap="square" rtlCol="0">
            <a:spAutoFit/>
          </a:bodyPr>
          <a:lstStyle/>
          <a:p>
            <a:pPr marL="342900" indent="-342900">
              <a:buFont typeface="Arial" panose="020B0604020202020204" pitchFamily="34" charset="0"/>
              <a:buChar char="•"/>
            </a:pPr>
            <a:r>
              <a:rPr lang="en-US" sz="2700" dirty="0"/>
              <a:t>Should CDK4/6i continue in the second-line setting, if used in frontline setting?</a:t>
            </a:r>
          </a:p>
          <a:p>
            <a:pPr marL="342900" indent="-342900">
              <a:buFont typeface="Arial" panose="020B0604020202020204" pitchFamily="34" charset="0"/>
              <a:buChar char="•"/>
            </a:pPr>
            <a:r>
              <a:rPr lang="en-US" sz="2700" u="sng" dirty="0"/>
              <a:t>MAINTAIN</a:t>
            </a:r>
            <a:r>
              <a:rPr lang="en-US" sz="2700" dirty="0"/>
              <a:t>: 119 patients with documented progression on any CDK4/6i and any ET.</a:t>
            </a:r>
          </a:p>
          <a:p>
            <a:pPr marL="342900" indent="-342900">
              <a:buFont typeface="Arial" panose="020B0604020202020204" pitchFamily="34" charset="0"/>
              <a:buChar char="•"/>
            </a:pPr>
            <a:r>
              <a:rPr lang="en-US" sz="2700" dirty="0"/>
              <a:t>Randomized 1:1 to switching ET +/- ribociclib or placebo.</a:t>
            </a:r>
          </a:p>
          <a:p>
            <a:pPr marL="342900" indent="-342900">
              <a:buFont typeface="Arial" panose="020B0604020202020204" pitchFamily="34" charset="0"/>
              <a:buChar char="•"/>
            </a:pPr>
            <a:r>
              <a:rPr lang="en-US" sz="2700" dirty="0"/>
              <a:t>Fulvestrant was ET (if no prior FULV), but exemestane allowed (if FULV given previously).</a:t>
            </a:r>
          </a:p>
          <a:p>
            <a:pPr marL="342900" indent="-342900">
              <a:buFont typeface="Arial" panose="020B0604020202020204" pitchFamily="34" charset="0"/>
              <a:buChar char="•"/>
            </a:pPr>
            <a:r>
              <a:rPr lang="en-US" sz="2700" dirty="0"/>
              <a:t>~86% palbociclib, ~10-13% ribociclib in the preceding treatment.</a:t>
            </a:r>
          </a:p>
        </p:txBody>
      </p:sp>
    </p:spTree>
    <p:extLst>
      <p:ext uri="{BB962C8B-B14F-4D97-AF65-F5344CB8AC3E}">
        <p14:creationId xmlns:p14="http://schemas.microsoft.com/office/powerpoint/2010/main" val="232961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DESTINY-Breast03: Study design </a:t>
            </a:r>
          </a:p>
        </p:txBody>
      </p:sp>
      <p:pic>
        <p:nvPicPr>
          <p:cNvPr id="5" name="Content Placeholder 4"/>
          <p:cNvPicPr>
            <a:picLocks noGrp="1" noChangeAspect="1"/>
          </p:cNvPicPr>
          <p:nvPr>
            <p:ph sz="half" idx="1"/>
          </p:nvPr>
        </p:nvPicPr>
        <p:blipFill>
          <a:blip r:embed="rId3"/>
          <a:stretch>
            <a:fillRect/>
          </a:stretch>
        </p:blipFill>
        <p:spPr>
          <a:xfrm>
            <a:off x="395679" y="959677"/>
            <a:ext cx="3987800" cy="2396067"/>
          </a:xfrm>
          <a:prstGeom prst="rect">
            <a:avLst/>
          </a:prstGeom>
        </p:spPr>
      </p:pic>
      <p:sp>
        <p:nvSpPr>
          <p:cNvPr id="6" name="Content Placeholder 5"/>
          <p:cNvSpPr txBox="1">
            <a:spLocks noGrp="1"/>
          </p:cNvSpPr>
          <p:nvPr>
            <p:ph sz="half" idx="2"/>
          </p:nvPr>
        </p:nvSpPr>
        <p:spPr>
          <a:xfrm>
            <a:off x="4648200" y="1026655"/>
            <a:ext cx="3810000" cy="1569660"/>
          </a:xfrm>
          <a:prstGeom prst="rect">
            <a:avLst/>
          </a:prstGeom>
          <a:noFill/>
        </p:spPr>
        <p:txBody>
          <a:bodyPr wrap="square" rtlCol="0">
            <a:spAutoFit/>
          </a:bodyPr>
          <a:lstStyle/>
          <a:p>
            <a:r>
              <a:rPr lang="en-US" sz="1600" dirty="0"/>
              <a:t>Pre-specified OS interim analysis was planned with 153 events. At the time of data cutoff (July 2022), 169 events were observed. The P value to achieve statistical significance was 0.013.</a:t>
            </a:r>
          </a:p>
        </p:txBody>
      </p:sp>
      <p:sp>
        <p:nvSpPr>
          <p:cNvPr id="9" name="TextBox 8"/>
          <p:cNvSpPr txBox="1"/>
          <p:nvPr/>
        </p:nvSpPr>
        <p:spPr>
          <a:xfrm>
            <a:off x="491836" y="3492460"/>
            <a:ext cx="7966364" cy="461665"/>
          </a:xfrm>
          <a:prstGeom prst="rect">
            <a:avLst/>
          </a:prstGeom>
          <a:noFill/>
        </p:spPr>
        <p:txBody>
          <a:bodyPr wrap="square" rtlCol="0">
            <a:spAutoFit/>
          </a:bodyPr>
          <a:lstStyle/>
          <a:p>
            <a:r>
              <a:rPr lang="en-US" sz="800" dirty="0"/>
              <a:t>BICR, blinded independent central review; DOR, duration of response; ORR, objective response rate; OS, overall survival; PFS, progression-free survival; Ph3, phase 3;</a:t>
            </a:r>
            <a:br>
              <a:rPr lang="en-US" sz="800" dirty="0"/>
            </a:br>
            <a:r>
              <a:rPr lang="en-US" sz="800" dirty="0"/>
              <a:t>Q3W, every 3 weeks.</a:t>
            </a:r>
          </a:p>
          <a:p>
            <a:r>
              <a:rPr lang="en-US" sz="800" baseline="30000" dirty="0"/>
              <a:t>a</a:t>
            </a:r>
            <a:r>
              <a:rPr lang="en-US" sz="800" dirty="0"/>
              <a:t>HER2 IHC3+ or IHC2+/ISH+ based on central confirmation. </a:t>
            </a:r>
            <a:r>
              <a:rPr lang="en-US" sz="800" baseline="30000" dirty="0" err="1"/>
              <a:t>b</a:t>
            </a:r>
            <a:r>
              <a:rPr lang="en-US" sz="800" dirty="0" err="1"/>
              <a:t>Progression</a:t>
            </a:r>
            <a:r>
              <a:rPr lang="en-US" sz="800" dirty="0"/>
              <a:t> during or &lt;6 months after completing adjuvant therapy involving </a:t>
            </a:r>
            <a:r>
              <a:rPr lang="en-US" sz="800" dirty="0" err="1"/>
              <a:t>trastuzumab</a:t>
            </a:r>
            <a:r>
              <a:rPr lang="en-US" sz="800" dirty="0"/>
              <a:t> and </a:t>
            </a:r>
            <a:r>
              <a:rPr lang="en-US" sz="800" dirty="0" err="1"/>
              <a:t>taxane</a:t>
            </a:r>
            <a:endParaRPr lang="en-US" sz="800" dirty="0"/>
          </a:p>
        </p:txBody>
      </p:sp>
      <p:sp>
        <p:nvSpPr>
          <p:cNvPr id="11" name="TextBox 10"/>
          <p:cNvSpPr txBox="1"/>
          <p:nvPr/>
        </p:nvSpPr>
        <p:spPr>
          <a:xfrm>
            <a:off x="491836" y="3972509"/>
            <a:ext cx="8505042" cy="400110"/>
          </a:xfrm>
          <a:prstGeom prst="rect">
            <a:avLst/>
          </a:prstGeom>
          <a:noFill/>
        </p:spPr>
        <p:txBody>
          <a:bodyPr wrap="square" rtlCol="0">
            <a:spAutoFit/>
          </a:bodyPr>
          <a:lstStyle/>
          <a:p>
            <a:r>
              <a:rPr lang="en-US" sz="1000" dirty="0" err="1"/>
              <a:t>Hurvitz</a:t>
            </a:r>
            <a:r>
              <a:rPr lang="en-US" sz="1000" dirty="0"/>
              <a:t> SA et al. The Lancet. 2022;400 [in press].  Hurvitz SA et al. Presented at: San Antonio Breast Cancer Symposium 2022; December 6-10, 2022; San Antonio, TX, USA. Presentation GS2-02</a:t>
            </a:r>
          </a:p>
        </p:txBody>
      </p:sp>
    </p:spTree>
    <p:extLst>
      <p:ext uri="{BB962C8B-B14F-4D97-AF65-F5344CB8AC3E}">
        <p14:creationId xmlns:p14="http://schemas.microsoft.com/office/powerpoint/2010/main" val="2057208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
            <a:extLst>
              <a:ext uri="{FF2B5EF4-FFF2-40B4-BE49-F238E27FC236}">
                <a16:creationId xmlns:a16="http://schemas.microsoft.com/office/drawing/2014/main" id="{4D42210E-045E-1CA6-E484-66EF7BC27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211" y="21975"/>
            <a:ext cx="5035731" cy="510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6079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16C68-C5B9-702E-C94F-5C81C8AFA5E8}"/>
              </a:ext>
            </a:extLst>
          </p:cNvPr>
          <p:cNvSpPr>
            <a:spLocks noGrp="1"/>
          </p:cNvSpPr>
          <p:nvPr>
            <p:ph type="title"/>
          </p:nvPr>
        </p:nvSpPr>
        <p:spPr>
          <a:xfrm>
            <a:off x="217170" y="129268"/>
            <a:ext cx="4354830" cy="676479"/>
          </a:xfrm>
        </p:spPr>
        <p:txBody>
          <a:bodyPr>
            <a:normAutofit fontScale="90000"/>
          </a:bodyPr>
          <a:lstStyle/>
          <a:p>
            <a:r>
              <a:rPr lang="en-US" dirty="0">
                <a:latin typeface="Baloo Bhaijaan" panose="03080902040302020200" pitchFamily="66" charset="-78"/>
                <a:cs typeface="Baloo Bhaijaan" panose="03080902040302020200" pitchFamily="66" charset="-78"/>
              </a:rPr>
              <a:t>MAINTAIN (conclusions)</a:t>
            </a:r>
          </a:p>
        </p:txBody>
      </p:sp>
      <p:sp>
        <p:nvSpPr>
          <p:cNvPr id="3" name="TextBox 2">
            <a:extLst>
              <a:ext uri="{FF2B5EF4-FFF2-40B4-BE49-F238E27FC236}">
                <a16:creationId xmlns:a16="http://schemas.microsoft.com/office/drawing/2014/main" id="{F4DE422C-E644-EA2D-16AD-19EDD4058033}"/>
              </a:ext>
            </a:extLst>
          </p:cNvPr>
          <p:cNvSpPr txBox="1"/>
          <p:nvPr/>
        </p:nvSpPr>
        <p:spPr>
          <a:xfrm>
            <a:off x="462099" y="680090"/>
            <a:ext cx="8464731" cy="4154984"/>
          </a:xfrm>
          <a:prstGeom prst="rect">
            <a:avLst/>
          </a:prstGeom>
          <a:noFill/>
        </p:spPr>
        <p:txBody>
          <a:bodyPr wrap="square" rtlCol="0">
            <a:spAutoFit/>
          </a:bodyPr>
          <a:lstStyle/>
          <a:p>
            <a:pPr marL="214313" indent="-214313">
              <a:buFont typeface="Wingdings" pitchFamily="2" charset="2"/>
              <a:buChar char="v"/>
            </a:pPr>
            <a:r>
              <a:rPr lang="en-US" dirty="0"/>
              <a:t>PFS improved with utilizing ribociclib in the second-line setting, after prior CDK4/6i in frontline setting.</a:t>
            </a:r>
          </a:p>
          <a:p>
            <a:pPr marL="214313" indent="-214313">
              <a:buFont typeface="Wingdings" pitchFamily="2" charset="2"/>
              <a:buChar char="v"/>
            </a:pPr>
            <a:r>
              <a:rPr lang="en-US" dirty="0"/>
              <a:t>Is this an effect of the CDK4/6i?</a:t>
            </a:r>
          </a:p>
          <a:p>
            <a:pPr marL="214313" indent="-214313">
              <a:buFont typeface="Wingdings" pitchFamily="2" charset="2"/>
              <a:buChar char="v"/>
            </a:pPr>
            <a:r>
              <a:rPr lang="en-US" dirty="0"/>
              <a:t>What about abemaciclib?</a:t>
            </a:r>
          </a:p>
          <a:p>
            <a:pPr marL="214313" indent="-214313">
              <a:buFont typeface="Wingdings" pitchFamily="2" charset="2"/>
              <a:buChar char="v"/>
            </a:pPr>
            <a:r>
              <a:rPr lang="en-US" dirty="0"/>
              <a:t>Is fulvestrant monotherapy a good comparison? Historically bad.</a:t>
            </a:r>
          </a:p>
          <a:p>
            <a:pPr marL="214313" indent="-214313">
              <a:buFont typeface="Wingdings" pitchFamily="2" charset="2"/>
              <a:buChar char="v"/>
            </a:pPr>
            <a:r>
              <a:rPr lang="en-US" dirty="0"/>
              <a:t>No OS data.</a:t>
            </a:r>
          </a:p>
          <a:p>
            <a:pPr marL="214313" indent="-214313">
              <a:buFont typeface="Wingdings" pitchFamily="2" charset="2"/>
              <a:buChar char="v"/>
            </a:pPr>
            <a:r>
              <a:rPr lang="en-US" dirty="0"/>
              <a:t>ESR1 mutations and PIK3CA mutations appeared to NOT benefit from ribociclib, compared to placebo (latter small numbers).</a:t>
            </a:r>
          </a:p>
          <a:p>
            <a:pPr marL="214313" indent="-214313">
              <a:buFont typeface="Wingdings" pitchFamily="2" charset="2"/>
              <a:buChar char="v"/>
            </a:pPr>
            <a:r>
              <a:rPr lang="en-US" dirty="0"/>
              <a:t>PACE: CDK4/6i + ET </a:t>
            </a:r>
            <a:r>
              <a:rPr lang="en-US" dirty="0">
                <a:sym typeface="Wingdings" pitchFamily="2" charset="2"/>
              </a:rPr>
              <a:t> FULV +/- palbociclib. No benefit.</a:t>
            </a:r>
            <a:endParaRPr lang="en-US" dirty="0"/>
          </a:p>
        </p:txBody>
      </p:sp>
    </p:spTree>
    <p:extLst>
      <p:ext uri="{BB962C8B-B14F-4D97-AF65-F5344CB8AC3E}">
        <p14:creationId xmlns:p14="http://schemas.microsoft.com/office/powerpoint/2010/main" val="30255770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6185" y="149338"/>
            <a:ext cx="4186367" cy="650796"/>
          </a:xfrm>
        </p:spPr>
        <p:txBody>
          <a:bodyPr>
            <a:normAutofit fontScale="90000"/>
          </a:bodyPr>
          <a:lstStyle/>
          <a:p>
            <a:r>
              <a:rPr lang="en-US" dirty="0"/>
              <a:t>Does every patient require a CDK4/6i?</a:t>
            </a:r>
          </a:p>
        </p:txBody>
      </p:sp>
      <p:sp>
        <p:nvSpPr>
          <p:cNvPr id="5" name="Content Placeholder 4"/>
          <p:cNvSpPr>
            <a:spLocks noGrp="1"/>
          </p:cNvSpPr>
          <p:nvPr>
            <p:ph idx="1"/>
          </p:nvPr>
        </p:nvSpPr>
        <p:spPr>
          <a:xfrm>
            <a:off x="126185" y="1138270"/>
            <a:ext cx="4412046" cy="2871722"/>
          </a:xfrm>
        </p:spPr>
        <p:txBody>
          <a:bodyPr>
            <a:normAutofit/>
          </a:bodyPr>
          <a:lstStyle/>
          <a:p>
            <a:r>
              <a:rPr lang="en-US" dirty="0"/>
              <a:t>Several studies have suggested that nearly every patient may benefit from addition of a CDK4/6i</a:t>
            </a:r>
            <a:r>
              <a:rPr lang="en-US" baseline="30000" dirty="0"/>
              <a:t>1</a:t>
            </a:r>
            <a:r>
              <a:rPr lang="en-US" dirty="0"/>
              <a:t>.</a:t>
            </a:r>
          </a:p>
          <a:p>
            <a:r>
              <a:rPr lang="en-US" dirty="0"/>
              <a:t>Due to rising cost of healthcare and overall expense of these agents, prospective data were needed.</a:t>
            </a:r>
          </a:p>
          <a:p>
            <a:r>
              <a:rPr lang="en-US" dirty="0"/>
              <a:t>SONIA: an investigator-initiated, randomized phase 3 study conducted in the Netherlands.</a:t>
            </a:r>
          </a:p>
        </p:txBody>
      </p:sp>
      <p:sp>
        <p:nvSpPr>
          <p:cNvPr id="12" name="Rectangle 11"/>
          <p:cNvSpPr/>
          <p:nvPr/>
        </p:nvSpPr>
        <p:spPr>
          <a:xfrm>
            <a:off x="921674" y="4009992"/>
            <a:ext cx="2433551" cy="415498"/>
          </a:xfrm>
          <a:prstGeom prst="rect">
            <a:avLst/>
          </a:prstGeom>
        </p:spPr>
        <p:txBody>
          <a:bodyPr wrap="square">
            <a:spAutoFit/>
          </a:bodyPr>
          <a:lstStyle/>
          <a:p>
            <a:r>
              <a:rPr lang="it-IT" sz="1050" i="1" dirty="0"/>
              <a:t>1. Lancet Oncol. 2020 Feb;21(2):250-260.</a:t>
            </a:r>
            <a:endParaRPr lang="en-US" sz="1050" i="1" dirty="0"/>
          </a:p>
        </p:txBody>
      </p:sp>
      <p:pic>
        <p:nvPicPr>
          <p:cNvPr id="13" name="Picture 12"/>
          <p:cNvPicPr>
            <a:picLocks noChangeAspect="1"/>
          </p:cNvPicPr>
          <p:nvPr/>
        </p:nvPicPr>
        <p:blipFill>
          <a:blip r:embed="rId2"/>
          <a:stretch>
            <a:fillRect/>
          </a:stretch>
        </p:blipFill>
        <p:spPr>
          <a:xfrm>
            <a:off x="4605770" y="149338"/>
            <a:ext cx="4412046" cy="4393089"/>
          </a:xfrm>
          <a:prstGeom prst="rect">
            <a:avLst/>
          </a:prstGeom>
          <a:ln>
            <a:solidFill>
              <a:schemeClr val="accent6">
                <a:lumMod val="50000"/>
              </a:schemeClr>
            </a:solidFill>
          </a:ln>
        </p:spPr>
      </p:pic>
    </p:spTree>
    <p:extLst>
      <p:ext uri="{BB962C8B-B14F-4D97-AF65-F5344CB8AC3E}">
        <p14:creationId xmlns:p14="http://schemas.microsoft.com/office/powerpoint/2010/main" val="1943485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73"/>
            <a:ext cx="7886700" cy="994172"/>
          </a:xfrm>
        </p:spPr>
        <p:txBody>
          <a:bodyPr/>
          <a:lstStyle/>
          <a:p>
            <a:r>
              <a:rPr lang="en-US" dirty="0">
                <a:latin typeface="Baloo Bhaijaan" panose="03080902040302020200" pitchFamily="66" charset="-78"/>
                <a:cs typeface="Baloo Bhaijaan" panose="03080902040302020200" pitchFamily="66" charset="-78"/>
              </a:rPr>
              <a:t>SONIA</a:t>
            </a:r>
          </a:p>
        </p:txBody>
      </p:sp>
      <p:sp>
        <p:nvSpPr>
          <p:cNvPr id="3" name="Content Placeholder 2"/>
          <p:cNvSpPr>
            <a:spLocks noGrp="1"/>
          </p:cNvSpPr>
          <p:nvPr>
            <p:ph idx="1"/>
          </p:nvPr>
        </p:nvSpPr>
        <p:spPr>
          <a:xfrm>
            <a:off x="1603950" y="268068"/>
            <a:ext cx="7400908" cy="1755891"/>
          </a:xfrm>
        </p:spPr>
        <p:txBody>
          <a:bodyPr>
            <a:noAutofit/>
          </a:bodyPr>
          <a:lstStyle/>
          <a:p>
            <a:r>
              <a:rPr lang="en-US" sz="2700" dirty="0"/>
              <a:t>1050 pre-/postmenopausal women with untreated MBC were randomized to:</a:t>
            </a:r>
          </a:p>
          <a:p>
            <a:pPr lvl="2">
              <a:buFont typeface="Courier New" panose="02070309020205020404" pitchFamily="49" charset="0"/>
              <a:buChar char="o"/>
            </a:pPr>
            <a:r>
              <a:rPr lang="en-US" sz="2700" dirty="0"/>
              <a:t>Arm A: </a:t>
            </a:r>
            <a:r>
              <a:rPr lang="en-US" sz="2700" b="1" dirty="0"/>
              <a:t>NSAI with CDK4/6i </a:t>
            </a:r>
            <a:r>
              <a:rPr lang="en-US" sz="2700" b="1" dirty="0">
                <a:sym typeface="Wingdings" panose="05000000000000000000" pitchFamily="2" charset="2"/>
              </a:rPr>
              <a:t> Fulvestrant</a:t>
            </a:r>
            <a:endParaRPr lang="en-US" sz="2700" dirty="0">
              <a:sym typeface="Wingdings" panose="05000000000000000000" pitchFamily="2" charset="2"/>
            </a:endParaRPr>
          </a:p>
          <a:p>
            <a:pPr lvl="2">
              <a:buFont typeface="Courier New" panose="02070309020205020404" pitchFamily="49" charset="0"/>
              <a:buChar char="o"/>
            </a:pPr>
            <a:r>
              <a:rPr lang="en-US" sz="2700" dirty="0"/>
              <a:t>Arm B: </a:t>
            </a:r>
            <a:r>
              <a:rPr lang="en-US" sz="2700" b="1" dirty="0"/>
              <a:t>NSAI </a:t>
            </a:r>
            <a:r>
              <a:rPr lang="en-US" sz="2700" b="1" dirty="0">
                <a:sym typeface="Wingdings" panose="05000000000000000000" pitchFamily="2" charset="2"/>
              </a:rPr>
              <a:t> Fulvestrant with CDK4/6</a:t>
            </a:r>
          </a:p>
        </p:txBody>
      </p:sp>
      <p:sp>
        <p:nvSpPr>
          <p:cNvPr id="4" name="TextBox 3"/>
          <p:cNvSpPr txBox="1"/>
          <p:nvPr/>
        </p:nvSpPr>
        <p:spPr>
          <a:xfrm>
            <a:off x="964906" y="2023959"/>
            <a:ext cx="7806956" cy="3000821"/>
          </a:xfrm>
          <a:prstGeom prst="rect">
            <a:avLst/>
          </a:prstGeom>
          <a:noFill/>
        </p:spPr>
        <p:txBody>
          <a:bodyPr wrap="square" rtlCol="0">
            <a:spAutoFit/>
          </a:bodyPr>
          <a:lstStyle/>
          <a:p>
            <a:pPr marL="214313" indent="-214313">
              <a:buFont typeface="Arial" panose="020B0604020202020204" pitchFamily="34" charset="0"/>
              <a:buChar char="•"/>
            </a:pPr>
            <a:r>
              <a:rPr lang="en-US" sz="2700" dirty="0"/>
              <a:t>(Neo)adjuvant therapy was allowed, presuming TFI &gt;12 months for NSAI use. Any CDK4/6i allowed.</a:t>
            </a:r>
          </a:p>
          <a:p>
            <a:pPr marL="214313" indent="-214313">
              <a:buFont typeface="Arial" panose="020B0604020202020204" pitchFamily="34" charset="0"/>
              <a:buChar char="•"/>
            </a:pPr>
            <a:r>
              <a:rPr lang="en-US" sz="2700" dirty="0"/>
              <a:t>The primary endpoint was time from randomization to second objective disease progression, as assessed by local investigators, or death (PFS2).</a:t>
            </a:r>
          </a:p>
        </p:txBody>
      </p:sp>
    </p:spTree>
    <p:extLst>
      <p:ext uri="{BB962C8B-B14F-4D97-AF65-F5344CB8AC3E}">
        <p14:creationId xmlns:p14="http://schemas.microsoft.com/office/powerpoint/2010/main" val="16139084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events&#10;&#10;Description automatically generated">
            <a:extLst>
              <a:ext uri="{FF2B5EF4-FFF2-40B4-BE49-F238E27FC236}">
                <a16:creationId xmlns:a16="http://schemas.microsoft.com/office/drawing/2014/main" id="{2E76DFDC-43F9-C08F-04F7-663F75CA5B7B}"/>
              </a:ext>
            </a:extLst>
          </p:cNvPr>
          <p:cNvPicPr>
            <a:picLocks noChangeAspect="1"/>
          </p:cNvPicPr>
          <p:nvPr/>
        </p:nvPicPr>
        <p:blipFill>
          <a:blip r:embed="rId2"/>
          <a:stretch>
            <a:fillRect/>
          </a:stretch>
        </p:blipFill>
        <p:spPr>
          <a:xfrm>
            <a:off x="1" y="413861"/>
            <a:ext cx="9144000" cy="4320540"/>
          </a:xfrm>
          <a:prstGeom prst="rect">
            <a:avLst/>
          </a:prstGeom>
        </p:spPr>
      </p:pic>
      <p:sp>
        <p:nvSpPr>
          <p:cNvPr id="4" name="TextBox 3">
            <a:extLst>
              <a:ext uri="{FF2B5EF4-FFF2-40B4-BE49-F238E27FC236}">
                <a16:creationId xmlns:a16="http://schemas.microsoft.com/office/drawing/2014/main" id="{B90E2D16-8EF4-94DA-A329-7ECA04087AD3}"/>
              </a:ext>
            </a:extLst>
          </p:cNvPr>
          <p:cNvSpPr txBox="1"/>
          <p:nvPr/>
        </p:nvSpPr>
        <p:spPr>
          <a:xfrm>
            <a:off x="199546" y="21285"/>
            <a:ext cx="1224643" cy="415498"/>
          </a:xfrm>
          <a:prstGeom prst="rect">
            <a:avLst/>
          </a:prstGeom>
          <a:noFill/>
        </p:spPr>
        <p:txBody>
          <a:bodyPr wrap="square" rtlCol="0">
            <a:spAutoFit/>
          </a:bodyPr>
          <a:lstStyle/>
          <a:p>
            <a:r>
              <a:rPr lang="en-US" sz="2100" dirty="0">
                <a:solidFill>
                  <a:schemeClr val="bg1"/>
                </a:solidFill>
                <a:latin typeface="Baloo Bhaijaan" panose="03080902040302020200" pitchFamily="66" charset="-78"/>
                <a:cs typeface="Baloo Bhaijaan" panose="03080902040302020200" pitchFamily="66" charset="-78"/>
              </a:rPr>
              <a:t>PFS2</a:t>
            </a:r>
          </a:p>
        </p:txBody>
      </p:sp>
      <p:sp>
        <p:nvSpPr>
          <p:cNvPr id="6" name="TextBox 5">
            <a:extLst>
              <a:ext uri="{FF2B5EF4-FFF2-40B4-BE49-F238E27FC236}">
                <a16:creationId xmlns:a16="http://schemas.microsoft.com/office/drawing/2014/main" id="{24BC875C-C3BC-4E12-3B6A-637978A16CF9}"/>
              </a:ext>
            </a:extLst>
          </p:cNvPr>
          <p:cNvSpPr txBox="1"/>
          <p:nvPr/>
        </p:nvSpPr>
        <p:spPr>
          <a:xfrm>
            <a:off x="1856559" y="4813023"/>
            <a:ext cx="4575266" cy="461665"/>
          </a:xfrm>
          <a:prstGeom prst="rect">
            <a:avLst/>
          </a:prstGeom>
          <a:noFill/>
        </p:spPr>
        <p:txBody>
          <a:bodyPr wrap="square">
            <a:spAutoFit/>
          </a:bodyPr>
          <a:lstStyle/>
          <a:p>
            <a:r>
              <a:rPr lang="en-US" sz="1200" i="1" dirty="0" err="1"/>
              <a:t>Sonke</a:t>
            </a:r>
            <a:r>
              <a:rPr lang="en-US" sz="1200" i="1" dirty="0"/>
              <a:t> G. ASCO 2023. J Clin Oncol 41, 2023 (suppl 17; </a:t>
            </a:r>
            <a:r>
              <a:rPr lang="en-US" sz="1200" i="1" dirty="0" err="1"/>
              <a:t>abstr</a:t>
            </a:r>
            <a:r>
              <a:rPr lang="en-US" sz="1200" i="1" dirty="0"/>
              <a:t> LBA1000)</a:t>
            </a:r>
          </a:p>
        </p:txBody>
      </p:sp>
    </p:spTree>
    <p:extLst>
      <p:ext uri="{BB962C8B-B14F-4D97-AF65-F5344CB8AC3E}">
        <p14:creationId xmlns:p14="http://schemas.microsoft.com/office/powerpoint/2010/main" val="2727226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cdk4 and cdk4 / 6&#10;&#10;Description automatically generated">
            <a:extLst>
              <a:ext uri="{FF2B5EF4-FFF2-40B4-BE49-F238E27FC236}">
                <a16:creationId xmlns:a16="http://schemas.microsoft.com/office/drawing/2014/main" id="{E3BB5143-06DC-AD3F-9447-98881B652220}"/>
              </a:ext>
            </a:extLst>
          </p:cNvPr>
          <p:cNvPicPr>
            <a:picLocks noChangeAspect="1"/>
          </p:cNvPicPr>
          <p:nvPr/>
        </p:nvPicPr>
        <p:blipFill>
          <a:blip r:embed="rId2"/>
          <a:stretch>
            <a:fillRect/>
          </a:stretch>
        </p:blipFill>
        <p:spPr>
          <a:xfrm>
            <a:off x="0" y="391002"/>
            <a:ext cx="9143426" cy="4365983"/>
          </a:xfrm>
          <a:prstGeom prst="rect">
            <a:avLst/>
          </a:prstGeom>
        </p:spPr>
      </p:pic>
      <p:sp>
        <p:nvSpPr>
          <p:cNvPr id="4" name="TextBox 3">
            <a:extLst>
              <a:ext uri="{FF2B5EF4-FFF2-40B4-BE49-F238E27FC236}">
                <a16:creationId xmlns:a16="http://schemas.microsoft.com/office/drawing/2014/main" id="{2CB07009-1F10-F19E-0CF6-5B96CA7E6836}"/>
              </a:ext>
            </a:extLst>
          </p:cNvPr>
          <p:cNvSpPr txBox="1"/>
          <p:nvPr/>
        </p:nvSpPr>
        <p:spPr>
          <a:xfrm>
            <a:off x="199546" y="21285"/>
            <a:ext cx="1224643" cy="415498"/>
          </a:xfrm>
          <a:prstGeom prst="rect">
            <a:avLst/>
          </a:prstGeom>
          <a:noFill/>
        </p:spPr>
        <p:txBody>
          <a:bodyPr wrap="square" rtlCol="0">
            <a:spAutoFit/>
          </a:bodyPr>
          <a:lstStyle/>
          <a:p>
            <a:r>
              <a:rPr lang="en-US" sz="2100" dirty="0">
                <a:solidFill>
                  <a:schemeClr val="bg1"/>
                </a:solidFill>
                <a:latin typeface="Baloo Bhaijaan" panose="03080902040302020200" pitchFamily="66" charset="-78"/>
                <a:cs typeface="Baloo Bhaijaan" panose="03080902040302020200" pitchFamily="66" charset="-78"/>
              </a:rPr>
              <a:t>OS</a:t>
            </a:r>
          </a:p>
        </p:txBody>
      </p:sp>
    </p:spTree>
    <p:extLst>
      <p:ext uri="{BB962C8B-B14F-4D97-AF65-F5344CB8AC3E}">
        <p14:creationId xmlns:p14="http://schemas.microsoft.com/office/powerpoint/2010/main" val="2813413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952470-3F39-3C29-F202-ED2BD51909E0}"/>
              </a:ext>
            </a:extLst>
          </p:cNvPr>
          <p:cNvSpPr>
            <a:spLocks noGrp="1"/>
          </p:cNvSpPr>
          <p:nvPr>
            <p:ph type="title"/>
          </p:nvPr>
        </p:nvSpPr>
        <p:spPr>
          <a:xfrm>
            <a:off x="73775" y="29806"/>
            <a:ext cx="7886700" cy="554709"/>
          </a:xfrm>
        </p:spPr>
        <p:txBody>
          <a:bodyPr/>
          <a:lstStyle/>
          <a:p>
            <a:r>
              <a:rPr lang="en-US" dirty="0">
                <a:latin typeface="Baloo Bhaijaan" panose="03080902040302020200" pitchFamily="66" charset="-78"/>
                <a:cs typeface="Baloo Bhaijaan" panose="03080902040302020200" pitchFamily="66" charset="-78"/>
              </a:rPr>
              <a:t>SONIA (conclusions)</a:t>
            </a:r>
          </a:p>
        </p:txBody>
      </p:sp>
      <p:sp>
        <p:nvSpPr>
          <p:cNvPr id="4" name="TextBox 3">
            <a:extLst>
              <a:ext uri="{FF2B5EF4-FFF2-40B4-BE49-F238E27FC236}">
                <a16:creationId xmlns:a16="http://schemas.microsoft.com/office/drawing/2014/main" id="{9B3CDC69-F91C-C478-3BE0-4BC262199D3B}"/>
              </a:ext>
            </a:extLst>
          </p:cNvPr>
          <p:cNvSpPr txBox="1"/>
          <p:nvPr/>
        </p:nvSpPr>
        <p:spPr>
          <a:xfrm>
            <a:off x="1183525" y="451679"/>
            <a:ext cx="7639341" cy="4247317"/>
          </a:xfrm>
          <a:prstGeom prst="rect">
            <a:avLst/>
          </a:prstGeom>
          <a:noFill/>
        </p:spPr>
        <p:txBody>
          <a:bodyPr wrap="square" rtlCol="0">
            <a:spAutoFit/>
          </a:bodyPr>
          <a:lstStyle/>
          <a:p>
            <a:pPr marL="342900" indent="-342900">
              <a:buFont typeface="Wingdings" pitchFamily="2" charset="2"/>
              <a:buChar char="v"/>
            </a:pPr>
            <a:r>
              <a:rPr lang="en-US" sz="2700" dirty="0"/>
              <a:t>Potentially more AE’s when CDK4/6i used in frontline setting.</a:t>
            </a:r>
          </a:p>
          <a:p>
            <a:pPr marL="342900" indent="-342900">
              <a:buFont typeface="Wingdings" pitchFamily="2" charset="2"/>
              <a:buChar char="v"/>
            </a:pPr>
            <a:r>
              <a:rPr lang="en-US" sz="2700" dirty="0"/>
              <a:t>No difference in QOL assessments, per FACT-B.</a:t>
            </a:r>
          </a:p>
          <a:p>
            <a:pPr marL="342900" indent="-342900">
              <a:buFont typeface="Wingdings" pitchFamily="2" charset="2"/>
              <a:buChar char="v"/>
            </a:pPr>
            <a:r>
              <a:rPr lang="en-US" sz="2700" dirty="0"/>
              <a:t>Extends time on CDK4/6i by ~16 months.</a:t>
            </a:r>
          </a:p>
          <a:p>
            <a:pPr marL="342900" indent="-342900">
              <a:buFont typeface="Wingdings" pitchFamily="2" charset="2"/>
              <a:buChar char="v"/>
            </a:pPr>
            <a:r>
              <a:rPr lang="en-US" sz="2700" dirty="0"/>
              <a:t>Increases drug expenditure.</a:t>
            </a:r>
          </a:p>
          <a:p>
            <a:pPr marL="342900" indent="-342900">
              <a:buFont typeface="Wingdings" pitchFamily="2" charset="2"/>
              <a:buChar char="v"/>
            </a:pPr>
            <a:r>
              <a:rPr lang="en-US" sz="2700" dirty="0"/>
              <a:t>Potentially challenges need for frontline CDK4/6i, although concerns regarding single-agent fulvestrant, difference between CDK’s? Would certain populations benefit?</a:t>
            </a:r>
          </a:p>
        </p:txBody>
      </p:sp>
    </p:spTree>
    <p:extLst>
      <p:ext uri="{BB962C8B-B14F-4D97-AF65-F5344CB8AC3E}">
        <p14:creationId xmlns:p14="http://schemas.microsoft.com/office/powerpoint/2010/main" val="28872032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7A5E-5F65-C24D-1F53-3191BAE8B36C}"/>
              </a:ext>
            </a:extLst>
          </p:cNvPr>
          <p:cNvSpPr>
            <a:spLocks noGrp="1"/>
          </p:cNvSpPr>
          <p:nvPr>
            <p:ph type="title"/>
          </p:nvPr>
        </p:nvSpPr>
        <p:spPr>
          <a:xfrm>
            <a:off x="1608364" y="114451"/>
            <a:ext cx="5563145" cy="664860"/>
          </a:xfrm>
        </p:spPr>
        <p:txBody>
          <a:bodyPr/>
          <a:lstStyle/>
          <a:p>
            <a:r>
              <a:rPr lang="en-US" dirty="0">
                <a:latin typeface="Baloo Bhaijaan" panose="03080902040302020200" pitchFamily="66" charset="-78"/>
                <a:cs typeface="Baloo Bhaijaan" panose="03080902040302020200" pitchFamily="66" charset="-78"/>
              </a:rPr>
              <a:t>Overall CDK4/6i Conclusions</a:t>
            </a:r>
          </a:p>
        </p:txBody>
      </p:sp>
      <p:sp>
        <p:nvSpPr>
          <p:cNvPr id="3" name="TextBox 2">
            <a:extLst>
              <a:ext uri="{FF2B5EF4-FFF2-40B4-BE49-F238E27FC236}">
                <a16:creationId xmlns:a16="http://schemas.microsoft.com/office/drawing/2014/main" id="{490DC6DD-23AF-C516-A9F1-FFE7C9FB42B0}"/>
              </a:ext>
            </a:extLst>
          </p:cNvPr>
          <p:cNvSpPr txBox="1"/>
          <p:nvPr/>
        </p:nvSpPr>
        <p:spPr>
          <a:xfrm>
            <a:off x="576949" y="779311"/>
            <a:ext cx="7990102" cy="3785652"/>
          </a:xfrm>
          <a:prstGeom prst="rect">
            <a:avLst/>
          </a:prstGeom>
          <a:noFill/>
        </p:spPr>
        <p:txBody>
          <a:bodyPr wrap="square" rtlCol="0">
            <a:spAutoFit/>
          </a:bodyPr>
          <a:lstStyle/>
          <a:p>
            <a:pPr marL="214313" indent="-214313">
              <a:buFont typeface="Wingdings" pitchFamily="2" charset="2"/>
              <a:buChar char="Ø"/>
            </a:pPr>
            <a:r>
              <a:rPr lang="en-US" dirty="0"/>
              <a:t>The addition of CDK4/6i to our treatment paradigms for MBC has improved PFS and OS in various settings.</a:t>
            </a:r>
          </a:p>
          <a:p>
            <a:pPr marL="214313" indent="-214313">
              <a:buFont typeface="Wingdings" pitchFamily="2" charset="2"/>
              <a:buChar char="Ø"/>
            </a:pPr>
            <a:r>
              <a:rPr lang="en-US" dirty="0"/>
              <a:t>Adjuvant abemaciclib improves IDFS for those with high-risk, LN+ early BC. OS data are immature.</a:t>
            </a:r>
          </a:p>
          <a:p>
            <a:pPr marL="214313" indent="-214313">
              <a:buFont typeface="Wingdings" pitchFamily="2" charset="2"/>
              <a:buChar char="Ø"/>
            </a:pPr>
            <a:r>
              <a:rPr lang="en-US" dirty="0"/>
              <a:t>Adjuvant ribociclib improves IDFS for those with high-risk, LN+/LN- early BC. Not yet FDA approved, no OS data.</a:t>
            </a:r>
          </a:p>
          <a:p>
            <a:pPr marL="214313" indent="-214313">
              <a:buFont typeface="Wingdings" pitchFamily="2" charset="2"/>
              <a:buChar char="Ø"/>
            </a:pPr>
            <a:r>
              <a:rPr lang="en-US" dirty="0"/>
              <a:t>Should we continue CDK4/6i in second-line setting? Maybe…</a:t>
            </a:r>
          </a:p>
          <a:p>
            <a:pPr marL="214313" indent="-214313">
              <a:buFont typeface="Wingdings" pitchFamily="2" charset="2"/>
              <a:buChar char="Ø"/>
            </a:pPr>
            <a:r>
              <a:rPr lang="en-US" dirty="0"/>
              <a:t>Can some patients wait to start CDK4/6i? Maybe…</a:t>
            </a:r>
          </a:p>
        </p:txBody>
      </p:sp>
    </p:spTree>
    <p:extLst>
      <p:ext uri="{BB962C8B-B14F-4D97-AF65-F5344CB8AC3E}">
        <p14:creationId xmlns:p14="http://schemas.microsoft.com/office/powerpoint/2010/main" val="31851058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Bahar Moftakhar, MD</a:t>
            </a:r>
          </a:p>
          <a:p>
            <a:r>
              <a:rPr lang="en-US" dirty="0">
                <a:solidFill>
                  <a:srgbClr val="002E51"/>
                </a:solidFill>
              </a:rPr>
              <a:t>Assistant Professor, Breast Medical Oncology</a:t>
            </a:r>
          </a:p>
          <a:p>
            <a:r>
              <a:rPr lang="en-US" dirty="0">
                <a:solidFill>
                  <a:srgbClr val="002E51"/>
                </a:solidFill>
              </a:rPr>
              <a:t>University Hospitals</a:t>
            </a:r>
          </a:p>
          <a:p>
            <a:r>
              <a:rPr lang="en-US" dirty="0">
                <a:solidFill>
                  <a:srgbClr val="002E51"/>
                </a:solidFill>
              </a:rPr>
              <a:t>Cleveland, Ohio</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Case Presentation</a:t>
            </a:r>
          </a:p>
        </p:txBody>
      </p:sp>
    </p:spTree>
    <p:extLst>
      <p:ext uri="{BB962C8B-B14F-4D97-AF65-F5344CB8AC3E}">
        <p14:creationId xmlns:p14="http://schemas.microsoft.com/office/powerpoint/2010/main" val="899032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a:solidFill>
                  <a:srgbClr val="002E51"/>
                </a:solidFill>
              </a:rPr>
              <a:t>None</a:t>
            </a:r>
          </a:p>
        </p:txBody>
      </p:sp>
      <p:sp>
        <p:nvSpPr>
          <p:cNvPr id="4" name="Title 3"/>
          <p:cNvSpPr>
            <a:spLocks noGrp="1"/>
          </p:cNvSpPr>
          <p:nvPr>
            <p:ph type="title"/>
          </p:nvPr>
        </p:nvSpPr>
        <p:spPr>
          <a:xfrm>
            <a:off x="0" y="127465"/>
            <a:ext cx="9144000" cy="807256"/>
          </a:xfrm>
        </p:spPr>
        <p:txBody>
          <a:bodyPr/>
          <a:lstStyle/>
          <a:p>
            <a:r>
              <a:rPr lang="en-US" b="1" dirty="0"/>
              <a:t>Disclosures</a:t>
            </a:r>
          </a:p>
        </p:txBody>
      </p:sp>
    </p:spTree>
    <p:extLst>
      <p:ext uri="{BB962C8B-B14F-4D97-AF65-F5344CB8AC3E}">
        <p14:creationId xmlns:p14="http://schemas.microsoft.com/office/powerpoint/2010/main" val="2251821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t>
            </a:r>
            <a:r>
              <a:rPr lang="en-US" dirty="0" err="1"/>
              <a:t>DXd</a:t>
            </a:r>
            <a:r>
              <a:rPr lang="en-US" dirty="0"/>
              <a:t> characteristics (1-4) </a:t>
            </a:r>
          </a:p>
        </p:txBody>
      </p:sp>
      <p:sp>
        <p:nvSpPr>
          <p:cNvPr id="5" name="Content Placeholder 4"/>
          <p:cNvSpPr txBox="1">
            <a:spLocks noGrp="1"/>
          </p:cNvSpPr>
          <p:nvPr>
            <p:ph sz="half" idx="1"/>
          </p:nvPr>
        </p:nvSpPr>
        <p:spPr>
          <a:xfrm>
            <a:off x="499533" y="922867"/>
            <a:ext cx="3810000" cy="4475071"/>
          </a:xfrm>
          <a:prstGeom prst="rect">
            <a:avLst/>
          </a:prstGeom>
          <a:noFill/>
        </p:spPr>
        <p:txBody>
          <a:bodyPr wrap="square" rtlCol="0">
            <a:spAutoFit/>
          </a:bodyPr>
          <a:lstStyle/>
          <a:p>
            <a:r>
              <a:rPr lang="en-US" sz="1600" dirty="0"/>
              <a:t>Anti HER2 ADC utilizing a Trastuzumab antibody backbone.</a:t>
            </a:r>
          </a:p>
          <a:p>
            <a:endParaRPr lang="en-US" sz="1600" dirty="0"/>
          </a:p>
          <a:p>
            <a:r>
              <a:rPr lang="en-US" sz="1600" dirty="0"/>
              <a:t>Payload: </a:t>
            </a:r>
            <a:r>
              <a:rPr lang="en-US" sz="1600" dirty="0" err="1"/>
              <a:t>Exatecan</a:t>
            </a:r>
            <a:r>
              <a:rPr lang="en-US" sz="1600" dirty="0"/>
              <a:t>, topoisomerase  I inhibitor.</a:t>
            </a:r>
          </a:p>
          <a:p>
            <a:endParaRPr lang="en-US" sz="1600" dirty="0"/>
          </a:p>
          <a:p>
            <a:r>
              <a:rPr lang="en-US" sz="1600" dirty="0"/>
              <a:t>Drug to antibody ratio: ~8:1.</a:t>
            </a:r>
          </a:p>
          <a:p>
            <a:endParaRPr lang="en-US" sz="1600" dirty="0"/>
          </a:p>
          <a:p>
            <a:r>
              <a:rPr lang="en-US" sz="1600" dirty="0"/>
              <a:t>Tumor selective cleavable linker: Yes</a:t>
            </a:r>
          </a:p>
          <a:p>
            <a:endParaRPr lang="en-US" sz="1600" dirty="0"/>
          </a:p>
          <a:p>
            <a:r>
              <a:rPr lang="en-US" sz="1600" dirty="0"/>
              <a:t>Bystander effect: Yes</a:t>
            </a:r>
          </a:p>
          <a:p>
            <a:pPr marL="285750" indent="-285750">
              <a:buFontTx/>
              <a:buChar char="-"/>
            </a:pPr>
            <a:endParaRPr lang="en-US" dirty="0"/>
          </a:p>
          <a:p>
            <a:pPr marL="285750" indent="-285750">
              <a:buFontTx/>
              <a:buChar char="-"/>
            </a:pPr>
            <a:endParaRPr lang="en-US" dirty="0"/>
          </a:p>
        </p:txBody>
      </p:sp>
      <p:grpSp>
        <p:nvGrpSpPr>
          <p:cNvPr id="6" name="Group 5">
            <a:extLst>
              <a:ext uri="{FF2B5EF4-FFF2-40B4-BE49-F238E27FC236}">
                <a16:creationId xmlns:a16="http://schemas.microsoft.com/office/drawing/2014/main" id="{299CF629-BBE5-EF41-9393-A7DAFAFEA048}"/>
              </a:ext>
            </a:extLst>
          </p:cNvPr>
          <p:cNvGrpSpPr/>
          <p:nvPr/>
        </p:nvGrpSpPr>
        <p:grpSpPr>
          <a:xfrm>
            <a:off x="5322664" y="822961"/>
            <a:ext cx="2560321" cy="2824841"/>
            <a:chOff x="81114" y="1465357"/>
            <a:chExt cx="1920241" cy="2118631"/>
          </a:xfrm>
        </p:grpSpPr>
        <p:grpSp>
          <p:nvGrpSpPr>
            <p:cNvPr id="7" name="Group 6">
              <a:extLst>
                <a:ext uri="{FF2B5EF4-FFF2-40B4-BE49-F238E27FC236}">
                  <a16:creationId xmlns:a16="http://schemas.microsoft.com/office/drawing/2014/main" id="{6AAC4F1F-63BE-3547-B6DA-B877866E4C37}"/>
                </a:ext>
              </a:extLst>
            </p:cNvPr>
            <p:cNvGrpSpPr>
              <a:grpSpLocks noChangeAspect="1"/>
            </p:cNvGrpSpPr>
            <p:nvPr/>
          </p:nvGrpSpPr>
          <p:grpSpPr>
            <a:xfrm>
              <a:off x="81114" y="2274330"/>
              <a:ext cx="1920241" cy="1309658"/>
              <a:chOff x="1519828" y="1905517"/>
              <a:chExt cx="2020306" cy="1377908"/>
            </a:xfrm>
          </p:grpSpPr>
          <p:grpSp>
            <p:nvGrpSpPr>
              <p:cNvPr id="9" name="Group 8">
                <a:extLst>
                  <a:ext uri="{FF2B5EF4-FFF2-40B4-BE49-F238E27FC236}">
                    <a16:creationId xmlns:a16="http://schemas.microsoft.com/office/drawing/2014/main" id="{20A86DB0-4B6B-2D4E-B1BC-6024C9E823F0}"/>
                  </a:ext>
                </a:extLst>
              </p:cNvPr>
              <p:cNvGrpSpPr/>
              <p:nvPr/>
            </p:nvGrpSpPr>
            <p:grpSpPr>
              <a:xfrm>
                <a:off x="1519828" y="1905517"/>
                <a:ext cx="914400" cy="1232908"/>
                <a:chOff x="1519828" y="1905517"/>
                <a:chExt cx="914400" cy="1232908"/>
              </a:xfrm>
            </p:grpSpPr>
            <p:sp>
              <p:nvSpPr>
                <p:cNvPr id="42" name="Rounded Rectangle 5">
                  <a:extLst>
                    <a:ext uri="{FF2B5EF4-FFF2-40B4-BE49-F238E27FC236}">
                      <a16:creationId xmlns:a16="http://schemas.microsoft.com/office/drawing/2014/main" id="{03138F69-BD78-EA47-BCD0-0DDD8882B42F}"/>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Rounded Rectangle 6">
                  <a:extLst>
                    <a:ext uri="{FF2B5EF4-FFF2-40B4-BE49-F238E27FC236}">
                      <a16:creationId xmlns:a16="http://schemas.microsoft.com/office/drawing/2014/main" id="{8CED7B6C-9FF5-0C4B-9409-76C21187DE2B}"/>
                    </a:ext>
                  </a:extLst>
                </p:cNvPr>
                <p:cNvSpPr/>
                <p:nvPr/>
              </p:nvSpPr>
              <p:spPr>
                <a:xfrm rot="19449454">
                  <a:off x="1784270" y="224113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44" name="Straight Connector 43">
                  <a:extLst>
                    <a:ext uri="{FF2B5EF4-FFF2-40B4-BE49-F238E27FC236}">
                      <a16:creationId xmlns:a16="http://schemas.microsoft.com/office/drawing/2014/main" id="{E53013EE-A357-CE49-AC4F-436F70CBE73B}"/>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5" name="Rounded Rectangle 9">
                  <a:extLst>
                    <a:ext uri="{FF2B5EF4-FFF2-40B4-BE49-F238E27FC236}">
                      <a16:creationId xmlns:a16="http://schemas.microsoft.com/office/drawing/2014/main" id="{A895DF7B-3208-1745-A275-8878F37582C6}"/>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Rounded Rectangle 10">
                  <a:extLst>
                    <a:ext uri="{FF2B5EF4-FFF2-40B4-BE49-F238E27FC236}">
                      <a16:creationId xmlns:a16="http://schemas.microsoft.com/office/drawing/2014/main" id="{22FCD972-938D-4946-8872-29ABC75A4160}"/>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47" name="Straight Connector 46">
                  <a:extLst>
                    <a:ext uri="{FF2B5EF4-FFF2-40B4-BE49-F238E27FC236}">
                      <a16:creationId xmlns:a16="http://schemas.microsoft.com/office/drawing/2014/main" id="{CA8810B2-0F4D-B848-8C03-EED46410E982}"/>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9B19D78E-582C-E64A-AD40-85D86EF1D12C}"/>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10" name="Group 9">
                <a:extLst>
                  <a:ext uri="{FF2B5EF4-FFF2-40B4-BE49-F238E27FC236}">
                    <a16:creationId xmlns:a16="http://schemas.microsoft.com/office/drawing/2014/main" id="{4CFDB452-54EC-5A4A-815C-FFAAC8C0682A}"/>
                  </a:ext>
                </a:extLst>
              </p:cNvPr>
              <p:cNvGrpSpPr/>
              <p:nvPr/>
            </p:nvGrpSpPr>
            <p:grpSpPr>
              <a:xfrm flipH="1">
                <a:off x="2625734" y="1912541"/>
                <a:ext cx="914400" cy="1232908"/>
                <a:chOff x="1519828" y="1905517"/>
                <a:chExt cx="914400" cy="1232908"/>
              </a:xfrm>
            </p:grpSpPr>
            <p:sp>
              <p:nvSpPr>
                <p:cNvPr id="35" name="Rounded Rectangle 15">
                  <a:extLst>
                    <a:ext uri="{FF2B5EF4-FFF2-40B4-BE49-F238E27FC236}">
                      <a16:creationId xmlns:a16="http://schemas.microsoft.com/office/drawing/2014/main" id="{6C07D032-DCA0-B644-95DA-89819AE8D57B}"/>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ounded Rectangle 16">
                  <a:extLst>
                    <a:ext uri="{FF2B5EF4-FFF2-40B4-BE49-F238E27FC236}">
                      <a16:creationId xmlns:a16="http://schemas.microsoft.com/office/drawing/2014/main" id="{D5992B86-F727-6243-A3BB-299B63363A9A}"/>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7" name="Straight Connector 36">
                  <a:extLst>
                    <a:ext uri="{FF2B5EF4-FFF2-40B4-BE49-F238E27FC236}">
                      <a16:creationId xmlns:a16="http://schemas.microsoft.com/office/drawing/2014/main" id="{EF875DD4-E4B2-A34E-A87F-DD0A7FDFFE91}"/>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38" name="Rounded Rectangle 18">
                  <a:extLst>
                    <a:ext uri="{FF2B5EF4-FFF2-40B4-BE49-F238E27FC236}">
                      <a16:creationId xmlns:a16="http://schemas.microsoft.com/office/drawing/2014/main" id="{8B3000D6-A180-684E-A543-3D4EDFA924C8}"/>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Rounded Rectangle 19">
                  <a:extLst>
                    <a:ext uri="{FF2B5EF4-FFF2-40B4-BE49-F238E27FC236}">
                      <a16:creationId xmlns:a16="http://schemas.microsoft.com/office/drawing/2014/main" id="{8BB4F722-6D63-534A-9C0D-440D69228A86}"/>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40" name="Straight Connector 39">
                  <a:extLst>
                    <a:ext uri="{FF2B5EF4-FFF2-40B4-BE49-F238E27FC236}">
                      <a16:creationId xmlns:a16="http://schemas.microsoft.com/office/drawing/2014/main" id="{69D456B6-22A4-9D47-9304-169AA8702C6E}"/>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1" name="Arc 40">
                  <a:extLst>
                    <a:ext uri="{FF2B5EF4-FFF2-40B4-BE49-F238E27FC236}">
                      <a16:creationId xmlns:a16="http://schemas.microsoft.com/office/drawing/2014/main" id="{D82F9BB8-CEF8-0347-BAF9-DE3E540EA786}"/>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11" name="Rounded Rectangle 22">
                <a:extLst>
                  <a:ext uri="{FF2B5EF4-FFF2-40B4-BE49-F238E27FC236}">
                    <a16:creationId xmlns:a16="http://schemas.microsoft.com/office/drawing/2014/main" id="{8AADE5C0-FCD3-4545-A54B-1E3C73718C2B}"/>
                  </a:ext>
                </a:extLst>
              </p:cNvPr>
              <p:cNvSpPr/>
              <p:nvPr/>
            </p:nvSpPr>
            <p:spPr>
              <a:xfrm>
                <a:off x="2355330"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ounded Rectangle 23">
                <a:extLst>
                  <a:ext uri="{FF2B5EF4-FFF2-40B4-BE49-F238E27FC236}">
                    <a16:creationId xmlns:a16="http://schemas.microsoft.com/office/drawing/2014/main" id="{1D0F1FF5-CAA8-5F48-A8F0-78155B5CD2B6}"/>
                  </a:ext>
                </a:extLst>
              </p:cNvPr>
              <p:cNvSpPr/>
              <p:nvPr/>
            </p:nvSpPr>
            <p:spPr>
              <a:xfrm>
                <a:off x="2355330"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3" name="Straight Connector 12">
                <a:extLst>
                  <a:ext uri="{FF2B5EF4-FFF2-40B4-BE49-F238E27FC236}">
                    <a16:creationId xmlns:a16="http://schemas.microsoft.com/office/drawing/2014/main" id="{3264C6BE-F068-7049-8104-1F7B3CDFC9B9}"/>
                  </a:ext>
                </a:extLst>
              </p:cNvPr>
              <p:cNvCxnSpPr/>
              <p:nvPr/>
            </p:nvCxnSpPr>
            <p:spPr>
              <a:xfrm flipV="1">
                <a:off x="2430641"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sp>
            <p:nvSpPr>
              <p:cNvPr id="14" name="Rounded Rectangle 26">
                <a:extLst>
                  <a:ext uri="{FF2B5EF4-FFF2-40B4-BE49-F238E27FC236}">
                    <a16:creationId xmlns:a16="http://schemas.microsoft.com/office/drawing/2014/main" id="{29C9A436-0DB7-3247-B533-3AE1B7016EE5}"/>
                  </a:ext>
                </a:extLst>
              </p:cNvPr>
              <p:cNvSpPr/>
              <p:nvPr/>
            </p:nvSpPr>
            <p:spPr>
              <a:xfrm>
                <a:off x="2567807"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ounded Rectangle 27">
                <a:extLst>
                  <a:ext uri="{FF2B5EF4-FFF2-40B4-BE49-F238E27FC236}">
                    <a16:creationId xmlns:a16="http://schemas.microsoft.com/office/drawing/2014/main" id="{465443A7-09EC-EE40-AB90-6559B8443444}"/>
                  </a:ext>
                </a:extLst>
              </p:cNvPr>
              <p:cNvSpPr/>
              <p:nvPr/>
            </p:nvSpPr>
            <p:spPr>
              <a:xfrm>
                <a:off x="2567807"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6" name="Straight Connector 15">
                <a:extLst>
                  <a:ext uri="{FF2B5EF4-FFF2-40B4-BE49-F238E27FC236}">
                    <a16:creationId xmlns:a16="http://schemas.microsoft.com/office/drawing/2014/main" id="{C9620698-7621-B74A-8261-F0D0175B6F0F}"/>
                  </a:ext>
                </a:extLst>
              </p:cNvPr>
              <p:cNvCxnSpPr/>
              <p:nvPr/>
            </p:nvCxnSpPr>
            <p:spPr>
              <a:xfrm flipV="1">
                <a:off x="2643118"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13D28BD-0834-2A46-B42B-4E01BE2CD411}"/>
                  </a:ext>
                </a:extLst>
              </p:cNvPr>
              <p:cNvGrpSpPr/>
              <p:nvPr/>
            </p:nvGrpSpPr>
            <p:grpSpPr>
              <a:xfrm>
                <a:off x="1885094" y="2221270"/>
                <a:ext cx="642720" cy="440557"/>
                <a:chOff x="1885094" y="2221270"/>
                <a:chExt cx="642720" cy="440557"/>
              </a:xfrm>
            </p:grpSpPr>
            <p:cxnSp>
              <p:nvCxnSpPr>
                <p:cNvPr id="27" name="Straight Connector 26">
                  <a:extLst>
                    <a:ext uri="{FF2B5EF4-FFF2-40B4-BE49-F238E27FC236}">
                      <a16:creationId xmlns:a16="http://schemas.microsoft.com/office/drawing/2014/main" id="{C5898C4E-21C3-8B43-9773-B81306D46865}"/>
                    </a:ext>
                  </a:extLst>
                </p:cNvPr>
                <p:cNvCxnSpPr/>
                <p:nvPr/>
              </p:nvCxnSpPr>
              <p:spPr>
                <a:xfrm flipH="1">
                  <a:off x="1985110" y="2530549"/>
                  <a:ext cx="67672" cy="25363"/>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8961B84-00CE-A540-8B47-9A0D9CCB7DA9}"/>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9" name="Straight Connector 28">
                  <a:extLst>
                    <a:ext uri="{FF2B5EF4-FFF2-40B4-BE49-F238E27FC236}">
                      <a16:creationId xmlns:a16="http://schemas.microsoft.com/office/drawing/2014/main" id="{F2DA7E7B-1F89-594E-B08C-ECDB27CB7273}"/>
                    </a:ext>
                  </a:extLst>
                </p:cNvPr>
                <p:cNvCxnSpPr>
                  <a:cxnSpLocks/>
                </p:cNvCxnSpPr>
                <p:nvPr/>
              </p:nvCxnSpPr>
              <p:spPr>
                <a:xfrm flipH="1">
                  <a:off x="2328261"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408565C-5D43-9944-B4C5-7BCD0F954402}"/>
                    </a:ext>
                  </a:extLst>
                </p:cNvPr>
                <p:cNvSpPr>
                  <a:spLocks noChangeAspect="1"/>
                </p:cNvSpPr>
                <p:nvPr/>
              </p:nvSpPr>
              <p:spPr>
                <a:xfrm>
                  <a:off x="2212945"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1" name="Straight Connector 30">
                  <a:extLst>
                    <a:ext uri="{FF2B5EF4-FFF2-40B4-BE49-F238E27FC236}">
                      <a16:creationId xmlns:a16="http://schemas.microsoft.com/office/drawing/2014/main" id="{62A2B20F-3B16-6F41-A15C-FCE9718CBCF0}"/>
                    </a:ext>
                  </a:extLst>
                </p:cNvPr>
                <p:cNvCxnSpPr>
                  <a:cxnSpLocks/>
                </p:cNvCxnSpPr>
                <p:nvPr/>
              </p:nvCxnSpPr>
              <p:spPr>
                <a:xfrm flipH="1">
                  <a:off x="2421059" y="2448796"/>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3F7F6EE-5D1F-C146-A075-C01D6960C9B1}"/>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3" name="Straight Connector 32">
                  <a:extLst>
                    <a:ext uri="{FF2B5EF4-FFF2-40B4-BE49-F238E27FC236}">
                      <a16:creationId xmlns:a16="http://schemas.microsoft.com/office/drawing/2014/main" id="{A86C9826-2A0E-D149-8594-6D05A6CEA7CF}"/>
                    </a:ext>
                  </a:extLst>
                </p:cNvPr>
                <p:cNvCxnSpPr>
                  <a:cxnSpLocks/>
                </p:cNvCxnSpPr>
                <p:nvPr/>
              </p:nvCxnSpPr>
              <p:spPr>
                <a:xfrm flipH="1">
                  <a:off x="2354053" y="22735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91AFBDC-DD7C-904D-8288-CADE7F7CAFD8}"/>
                    </a:ext>
                  </a:extLst>
                </p:cNvPr>
                <p:cNvSpPr>
                  <a:spLocks noChangeAspect="1"/>
                </p:cNvSpPr>
                <p:nvPr/>
              </p:nvSpPr>
              <p:spPr>
                <a:xfrm>
                  <a:off x="2399772" y="2221270"/>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 name="Group 17">
                <a:extLst>
                  <a:ext uri="{FF2B5EF4-FFF2-40B4-BE49-F238E27FC236}">
                    <a16:creationId xmlns:a16="http://schemas.microsoft.com/office/drawing/2014/main" id="{DCE2BB87-A929-0A4E-89AE-D24616D66502}"/>
                  </a:ext>
                </a:extLst>
              </p:cNvPr>
              <p:cNvGrpSpPr/>
              <p:nvPr/>
            </p:nvGrpSpPr>
            <p:grpSpPr>
              <a:xfrm flipH="1">
                <a:off x="2549433" y="2208677"/>
                <a:ext cx="642720" cy="456432"/>
                <a:chOff x="1885094" y="2205395"/>
                <a:chExt cx="642720" cy="456432"/>
              </a:xfrm>
            </p:grpSpPr>
            <p:cxnSp>
              <p:nvCxnSpPr>
                <p:cNvPr id="19" name="Straight Connector 18">
                  <a:extLst>
                    <a:ext uri="{FF2B5EF4-FFF2-40B4-BE49-F238E27FC236}">
                      <a16:creationId xmlns:a16="http://schemas.microsoft.com/office/drawing/2014/main" id="{78A921BA-FCF7-3E44-AE0A-D12A25E9ABC7}"/>
                    </a:ext>
                  </a:extLst>
                </p:cNvPr>
                <p:cNvCxnSpPr>
                  <a:cxnSpLocks/>
                </p:cNvCxnSpPr>
                <p:nvPr/>
              </p:nvCxnSpPr>
              <p:spPr>
                <a:xfrm flipH="1">
                  <a:off x="1981077" y="2500366"/>
                  <a:ext cx="63695" cy="52264"/>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566EF97-7B6C-5546-90E4-D905431EE6B1}"/>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1" name="Straight Connector 20">
                  <a:extLst>
                    <a:ext uri="{FF2B5EF4-FFF2-40B4-BE49-F238E27FC236}">
                      <a16:creationId xmlns:a16="http://schemas.microsoft.com/office/drawing/2014/main" id="{A293F16B-CD00-8D4A-B32F-D9A751550582}"/>
                    </a:ext>
                  </a:extLst>
                </p:cNvPr>
                <p:cNvCxnSpPr>
                  <a:cxnSpLocks/>
                </p:cNvCxnSpPr>
                <p:nvPr/>
              </p:nvCxnSpPr>
              <p:spPr>
                <a:xfrm flipH="1">
                  <a:off x="2344136"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17C46D6-D536-6046-BA44-A590812DE1F0}"/>
                    </a:ext>
                  </a:extLst>
                </p:cNvPr>
                <p:cNvSpPr>
                  <a:spLocks noChangeAspect="1"/>
                </p:cNvSpPr>
                <p:nvPr/>
              </p:nvSpPr>
              <p:spPr>
                <a:xfrm>
                  <a:off x="2216120"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3" name="Straight Connector 22">
                  <a:extLst>
                    <a:ext uri="{FF2B5EF4-FFF2-40B4-BE49-F238E27FC236}">
                      <a16:creationId xmlns:a16="http://schemas.microsoft.com/office/drawing/2014/main" id="{48DFCA84-EA92-904E-9D58-3AF8CBBC7916}"/>
                    </a:ext>
                  </a:extLst>
                </p:cNvPr>
                <p:cNvCxnSpPr>
                  <a:cxnSpLocks/>
                </p:cNvCxnSpPr>
                <p:nvPr/>
              </p:nvCxnSpPr>
              <p:spPr>
                <a:xfrm flipH="1">
                  <a:off x="2427446" y="2422449"/>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251988D-842A-0A40-AEEB-6ABACC8E8633}"/>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5" name="Straight Connector 24">
                  <a:extLst>
                    <a:ext uri="{FF2B5EF4-FFF2-40B4-BE49-F238E27FC236}">
                      <a16:creationId xmlns:a16="http://schemas.microsoft.com/office/drawing/2014/main" id="{FD567268-49D4-274A-BB2F-9B9E37275F61}"/>
                    </a:ext>
                  </a:extLst>
                </p:cNvPr>
                <p:cNvCxnSpPr>
                  <a:cxnSpLocks/>
                </p:cNvCxnSpPr>
                <p:nvPr/>
              </p:nvCxnSpPr>
              <p:spPr>
                <a:xfrm flipH="1">
                  <a:off x="2363578" y="22608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7093BEF-95A1-F54B-B4FD-E10FE0FF1098}"/>
                    </a:ext>
                  </a:extLst>
                </p:cNvPr>
                <p:cNvSpPr>
                  <a:spLocks noChangeAspect="1"/>
                </p:cNvSpPr>
                <p:nvPr/>
              </p:nvSpPr>
              <p:spPr>
                <a:xfrm>
                  <a:off x="2390247" y="22053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8" name="TextBox 7">
              <a:extLst>
                <a:ext uri="{FF2B5EF4-FFF2-40B4-BE49-F238E27FC236}">
                  <a16:creationId xmlns:a16="http://schemas.microsoft.com/office/drawing/2014/main" id="{842BD562-CB1A-B549-B760-A6F442F8B985}"/>
                </a:ext>
              </a:extLst>
            </p:cNvPr>
            <p:cNvSpPr txBox="1"/>
            <p:nvPr/>
          </p:nvSpPr>
          <p:spPr>
            <a:xfrm>
              <a:off x="295983" y="1465357"/>
              <a:ext cx="1436597" cy="7638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533"/>
                </a:spcAft>
                <a:buClr>
                  <a:srgbClr val="000000"/>
                </a:buClr>
                <a:buSzTx/>
                <a:buFontTx/>
                <a:buNone/>
                <a:tabLst/>
                <a:defRPr/>
              </a:pPr>
              <a:r>
                <a:rPr kumimoji="0" lang="en-US" sz="1867" b="1" i="0" u="none" strike="noStrike" kern="0" cap="none" spc="0" normalizeH="0" baseline="0" noProof="0" dirty="0">
                  <a:ln>
                    <a:noFill/>
                  </a:ln>
                  <a:solidFill>
                    <a:srgbClr val="002985"/>
                  </a:solidFill>
                  <a:effectLst/>
                  <a:uLnTx/>
                  <a:uFillTx/>
                  <a:latin typeface="Arial"/>
                  <a:ea typeface="+mn-ea"/>
                  <a:cs typeface="Arial"/>
                  <a:sym typeface="Arial"/>
                </a:rPr>
                <a:t>Trastuzumab deruxtecan </a:t>
              </a:r>
            </a:p>
            <a:p>
              <a:pPr marL="0" marR="0" lvl="0" indent="0" algn="ctr" defTabSz="1219170" rtl="0" eaLnBrk="1" fontAlgn="auto" latinLnBrk="0" hangingPunct="1">
                <a:lnSpc>
                  <a:spcPct val="100000"/>
                </a:lnSpc>
                <a:spcBef>
                  <a:spcPts val="0"/>
                </a:spcBef>
                <a:spcAft>
                  <a:spcPts val="533"/>
                </a:spcAft>
                <a:buClr>
                  <a:srgbClr val="000000"/>
                </a:buClr>
                <a:buSzTx/>
                <a:buFontTx/>
                <a:buNone/>
                <a:tabLst/>
                <a:defRPr/>
              </a:pPr>
              <a:r>
                <a:rPr kumimoji="0" lang="en-US" sz="1867" b="1" i="0" u="none" strike="noStrike" kern="0" cap="none" spc="0" normalizeH="0" baseline="0" noProof="0" dirty="0">
                  <a:ln>
                    <a:noFill/>
                  </a:ln>
                  <a:solidFill>
                    <a:srgbClr val="002985"/>
                  </a:solidFill>
                  <a:effectLst/>
                  <a:uLnTx/>
                  <a:uFillTx/>
                  <a:latin typeface="Arial"/>
                  <a:ea typeface="+mn-ea"/>
                  <a:cs typeface="Arial"/>
                  <a:sym typeface="Arial"/>
                </a:rPr>
                <a:t>(T-DXd)</a:t>
              </a:r>
              <a:r>
                <a:rPr kumimoji="0" lang="en-US" sz="1867" b="1" i="0" u="none" strike="noStrike" kern="0" cap="none" spc="0" normalizeH="0" baseline="30000" noProof="0" dirty="0">
                  <a:ln>
                    <a:noFill/>
                  </a:ln>
                  <a:solidFill>
                    <a:srgbClr val="002985"/>
                  </a:solidFill>
                  <a:effectLst/>
                  <a:uLnTx/>
                  <a:uFillTx/>
                  <a:latin typeface="Arial"/>
                  <a:ea typeface="+mn-ea"/>
                  <a:cs typeface="Arial"/>
                  <a:sym typeface="Arial"/>
                </a:rPr>
                <a:t>1</a:t>
              </a:r>
              <a:endParaRPr kumimoji="0" lang="en-US" sz="1867" b="1" i="0" u="none" strike="noStrike" kern="0" cap="none" spc="0" normalizeH="0" baseline="0" noProof="0" dirty="0">
                <a:ln>
                  <a:noFill/>
                </a:ln>
                <a:solidFill>
                  <a:srgbClr val="002985"/>
                </a:solidFill>
                <a:effectLst/>
                <a:uLnTx/>
                <a:uFillTx/>
                <a:latin typeface="Arial"/>
                <a:ea typeface="+mn-ea"/>
                <a:cs typeface="Arial"/>
                <a:sym typeface="Arial"/>
              </a:endParaRPr>
            </a:p>
          </p:txBody>
        </p:sp>
      </p:grpSp>
      <p:sp>
        <p:nvSpPr>
          <p:cNvPr id="49" name="TextBox 48">
            <a:extLst>
              <a:ext uri="{FF2B5EF4-FFF2-40B4-BE49-F238E27FC236}">
                <a16:creationId xmlns:a16="http://schemas.microsoft.com/office/drawing/2014/main" id="{67F2C466-E0A4-094B-9C55-31810CFE1C3C}"/>
              </a:ext>
            </a:extLst>
          </p:cNvPr>
          <p:cNvSpPr txBox="1"/>
          <p:nvPr/>
        </p:nvSpPr>
        <p:spPr>
          <a:xfrm>
            <a:off x="4572000" y="3703788"/>
            <a:ext cx="8294971" cy="707886"/>
          </a:xfrm>
          <a:prstGeom prst="rect">
            <a:avLst/>
          </a:prstGeom>
          <a:noFill/>
        </p:spPr>
        <p:txBody>
          <a:bodyPr wrap="square" rtlCol="0">
            <a:spAutoFit/>
          </a:bodyPr>
          <a:lstStyle/>
          <a:p>
            <a:pPr marL="228600" indent="-228600">
              <a:buAutoNum type="arabicPeriod"/>
            </a:pPr>
            <a:r>
              <a:rPr lang="en-US" sz="1000" kern="0" dirty="0">
                <a:solidFill>
                  <a:srgbClr val="000000"/>
                </a:solidFill>
                <a:latin typeface="Arial"/>
                <a:cs typeface="Arial"/>
                <a:sym typeface="Arial"/>
              </a:rPr>
              <a:t>Nakada T et al. </a:t>
            </a:r>
            <a:r>
              <a:rPr lang="en-US" sz="1000" i="1" kern="0" dirty="0" err="1">
                <a:solidFill>
                  <a:srgbClr val="000000"/>
                </a:solidFill>
                <a:latin typeface="Arial"/>
                <a:cs typeface="Arial"/>
                <a:sym typeface="Arial"/>
              </a:rPr>
              <a:t>Chem</a:t>
            </a:r>
            <a:r>
              <a:rPr lang="en-US" sz="1000" i="1" kern="0" dirty="0">
                <a:solidFill>
                  <a:srgbClr val="000000"/>
                </a:solidFill>
                <a:latin typeface="Arial"/>
                <a:cs typeface="Arial"/>
                <a:sym typeface="Arial"/>
              </a:rPr>
              <a:t> Pharm Bull (Tokyo). </a:t>
            </a:r>
            <a:r>
              <a:rPr lang="en-US" sz="1000" kern="0" dirty="0">
                <a:solidFill>
                  <a:srgbClr val="000000"/>
                </a:solidFill>
                <a:latin typeface="Arial"/>
                <a:cs typeface="Arial"/>
                <a:sym typeface="Arial"/>
              </a:rPr>
              <a:t>2019;67:173-85. </a:t>
            </a:r>
          </a:p>
          <a:p>
            <a:pPr marL="228600" indent="-228600">
              <a:buAutoNum type="arabicPeriod"/>
            </a:pPr>
            <a:r>
              <a:rPr lang="en-US" sz="1000" kern="0" dirty="0" err="1">
                <a:solidFill>
                  <a:srgbClr val="000000"/>
                </a:solidFill>
                <a:latin typeface="Arial"/>
                <a:cs typeface="Arial"/>
                <a:sym typeface="Arial"/>
              </a:rPr>
              <a:t>Ogitani</a:t>
            </a:r>
            <a:r>
              <a:rPr lang="en-US" sz="1000" kern="0" dirty="0">
                <a:solidFill>
                  <a:srgbClr val="000000"/>
                </a:solidFill>
                <a:latin typeface="Arial"/>
                <a:cs typeface="Arial"/>
                <a:sym typeface="Arial"/>
              </a:rPr>
              <a:t> Y et al. </a:t>
            </a:r>
            <a:r>
              <a:rPr lang="en-US" sz="1000" i="1" kern="0" dirty="0" err="1">
                <a:solidFill>
                  <a:srgbClr val="000000"/>
                </a:solidFill>
                <a:latin typeface="Arial"/>
                <a:cs typeface="Arial"/>
                <a:sym typeface="Arial"/>
              </a:rPr>
              <a:t>Clin</a:t>
            </a:r>
            <a:r>
              <a:rPr lang="en-US" sz="1000" i="1" kern="0" dirty="0">
                <a:solidFill>
                  <a:srgbClr val="000000"/>
                </a:solidFill>
                <a:latin typeface="Arial"/>
                <a:cs typeface="Arial"/>
                <a:sym typeface="Arial"/>
              </a:rPr>
              <a:t> Cancer Res. </a:t>
            </a:r>
            <a:r>
              <a:rPr lang="en-US" sz="1000" kern="0" dirty="0">
                <a:solidFill>
                  <a:srgbClr val="000000"/>
                </a:solidFill>
                <a:latin typeface="Arial"/>
                <a:cs typeface="Arial"/>
                <a:sym typeface="Arial"/>
              </a:rPr>
              <a:t>2016;22:5097-108. </a:t>
            </a:r>
          </a:p>
          <a:p>
            <a:pPr marL="228600" indent="-228600">
              <a:buAutoNum type="arabicPeriod"/>
            </a:pPr>
            <a:r>
              <a:rPr lang="en-US" sz="1000" kern="0" dirty="0">
                <a:solidFill>
                  <a:srgbClr val="000000"/>
                </a:solidFill>
                <a:latin typeface="Arial"/>
                <a:cs typeface="Arial"/>
                <a:sym typeface="Arial"/>
              </a:rPr>
              <a:t>Trail PA et al. </a:t>
            </a:r>
            <a:r>
              <a:rPr lang="en-US" sz="1000" i="1" kern="0" dirty="0" err="1">
                <a:solidFill>
                  <a:srgbClr val="000000"/>
                </a:solidFill>
                <a:latin typeface="Arial"/>
                <a:cs typeface="Arial"/>
                <a:sym typeface="Arial"/>
              </a:rPr>
              <a:t>Pharmacol</a:t>
            </a:r>
            <a:r>
              <a:rPr lang="en-US" sz="1000" i="1" kern="0" dirty="0">
                <a:solidFill>
                  <a:srgbClr val="000000"/>
                </a:solidFill>
                <a:latin typeface="Arial"/>
                <a:cs typeface="Arial"/>
                <a:sym typeface="Arial"/>
              </a:rPr>
              <a:t> </a:t>
            </a:r>
            <a:r>
              <a:rPr lang="en-US" sz="1000" i="1" kern="0" dirty="0" err="1">
                <a:solidFill>
                  <a:srgbClr val="000000"/>
                </a:solidFill>
                <a:latin typeface="Arial"/>
                <a:cs typeface="Arial"/>
                <a:sym typeface="Arial"/>
              </a:rPr>
              <a:t>Ther</a:t>
            </a:r>
            <a:r>
              <a:rPr lang="en-US" sz="1000" i="1" kern="0" dirty="0">
                <a:solidFill>
                  <a:srgbClr val="000000"/>
                </a:solidFill>
                <a:latin typeface="Arial"/>
                <a:cs typeface="Arial"/>
                <a:sym typeface="Arial"/>
              </a:rPr>
              <a:t>. </a:t>
            </a:r>
            <a:r>
              <a:rPr lang="en-US" sz="1000" kern="0" dirty="0">
                <a:solidFill>
                  <a:srgbClr val="000000"/>
                </a:solidFill>
                <a:latin typeface="Arial"/>
                <a:cs typeface="Arial"/>
                <a:sym typeface="Arial"/>
              </a:rPr>
              <a:t>2018;181:126-42. </a:t>
            </a:r>
          </a:p>
          <a:p>
            <a:pPr marL="228600" indent="-228600">
              <a:buAutoNum type="arabicPeriod"/>
            </a:pPr>
            <a:r>
              <a:rPr lang="en-US" sz="1000" kern="0" dirty="0" err="1">
                <a:solidFill>
                  <a:srgbClr val="000000"/>
                </a:solidFill>
                <a:latin typeface="Arial"/>
                <a:cs typeface="Arial"/>
                <a:sym typeface="Arial"/>
              </a:rPr>
              <a:t>Ogitani</a:t>
            </a:r>
            <a:r>
              <a:rPr lang="en-US" sz="1000" kern="0" dirty="0">
                <a:solidFill>
                  <a:srgbClr val="000000"/>
                </a:solidFill>
                <a:latin typeface="Arial"/>
                <a:cs typeface="Arial"/>
                <a:sym typeface="Arial"/>
              </a:rPr>
              <a:t> Y et al. </a:t>
            </a:r>
            <a:r>
              <a:rPr lang="en-US" sz="1000" i="1" kern="0" dirty="0">
                <a:solidFill>
                  <a:srgbClr val="000000"/>
                </a:solidFill>
                <a:latin typeface="Arial"/>
                <a:cs typeface="Arial"/>
                <a:sym typeface="Arial"/>
              </a:rPr>
              <a:t>Cancer Sci. </a:t>
            </a:r>
            <a:r>
              <a:rPr lang="en-US" sz="1000" kern="0" dirty="0">
                <a:solidFill>
                  <a:srgbClr val="000000"/>
                </a:solidFill>
                <a:latin typeface="Arial"/>
                <a:cs typeface="Arial"/>
                <a:sym typeface="Arial"/>
              </a:rPr>
              <a:t>2016;107:1039-46.</a:t>
            </a:r>
            <a:endParaRPr lang="en-US" sz="1000" dirty="0"/>
          </a:p>
        </p:txBody>
      </p:sp>
    </p:spTree>
    <p:extLst>
      <p:ext uri="{BB962C8B-B14F-4D97-AF65-F5344CB8AC3E}">
        <p14:creationId xmlns:p14="http://schemas.microsoft.com/office/powerpoint/2010/main" val="2606096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a:solidFill>
                  <a:srgbClr val="002E51"/>
                </a:solidFill>
              </a:rPr>
              <a:t>PALOMA2</a:t>
            </a:r>
          </a:p>
          <a:p>
            <a:r>
              <a:rPr lang="en-US" dirty="0">
                <a:solidFill>
                  <a:srgbClr val="002E51"/>
                </a:solidFill>
              </a:rPr>
              <a:t>MAINTAIN</a:t>
            </a:r>
          </a:p>
          <a:p>
            <a:r>
              <a:rPr lang="en-US" dirty="0">
                <a:solidFill>
                  <a:srgbClr val="002E51"/>
                </a:solidFill>
              </a:rPr>
              <a:t>EMERALD</a:t>
            </a:r>
          </a:p>
          <a:p>
            <a:r>
              <a:rPr lang="en-US" dirty="0">
                <a:solidFill>
                  <a:srgbClr val="002E51"/>
                </a:solidFill>
              </a:rPr>
              <a:t>DESTINY-Breast04</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Agenda</a:t>
            </a:r>
          </a:p>
        </p:txBody>
      </p:sp>
    </p:spTree>
    <p:extLst>
      <p:ext uri="{BB962C8B-B14F-4D97-AF65-F5344CB8AC3E}">
        <p14:creationId xmlns:p14="http://schemas.microsoft.com/office/powerpoint/2010/main" val="2404256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105" y="770132"/>
            <a:ext cx="9123278" cy="2915920"/>
          </a:xfrm>
        </p:spPr>
        <p:txBody>
          <a:bodyPr/>
          <a:lstStyle/>
          <a:p>
            <a:pPr marL="342900" indent="-342900" algn="l">
              <a:buFont typeface="Arial" panose="020B0604020202020204" pitchFamily="34" charset="0"/>
              <a:buChar char="•"/>
            </a:pPr>
            <a:r>
              <a:rPr lang="en-US" sz="2200" b="1" dirty="0">
                <a:solidFill>
                  <a:srgbClr val="003767"/>
                </a:solidFill>
              </a:rPr>
              <a:t>2020 </a:t>
            </a:r>
            <a:r>
              <a:rPr lang="en-US" sz="2200" dirty="0">
                <a:solidFill>
                  <a:srgbClr val="003767"/>
                </a:solidFill>
              </a:rPr>
              <a:t>Presented with abnormal screening mammogram</a:t>
            </a:r>
          </a:p>
          <a:p>
            <a:pPr marL="342900" indent="-342900" algn="l">
              <a:buFont typeface="Arial" panose="020B0604020202020204" pitchFamily="34" charset="0"/>
              <a:buChar char="•"/>
            </a:pPr>
            <a:r>
              <a:rPr lang="en-US" sz="2200" dirty="0">
                <a:solidFill>
                  <a:srgbClr val="003767"/>
                </a:solidFill>
              </a:rPr>
              <a:t>Imaging &amp; </a:t>
            </a:r>
            <a:r>
              <a:rPr lang="en-US" sz="2200" dirty="0" err="1">
                <a:solidFill>
                  <a:srgbClr val="003767"/>
                </a:solidFill>
              </a:rPr>
              <a:t>Bx</a:t>
            </a:r>
            <a:r>
              <a:rPr lang="en-US" sz="2200" dirty="0">
                <a:solidFill>
                  <a:srgbClr val="003767"/>
                </a:solidFill>
              </a:rPr>
              <a:t>: cT1N1 R IDC, G2, ER&gt;95% PR&gt;95% HER2-neg (1+). </a:t>
            </a:r>
          </a:p>
          <a:p>
            <a:pPr marL="342900" indent="-342900" algn="l">
              <a:buFont typeface="Arial" panose="020B0604020202020204" pitchFamily="34" charset="0"/>
              <a:buChar char="•"/>
            </a:pPr>
            <a:r>
              <a:rPr lang="en-US" sz="2200" dirty="0">
                <a:solidFill>
                  <a:srgbClr val="003767"/>
                </a:solidFill>
              </a:rPr>
              <a:t>R breast </a:t>
            </a:r>
            <a:r>
              <a:rPr lang="en-US" sz="2200" dirty="0" err="1">
                <a:solidFill>
                  <a:srgbClr val="003767"/>
                </a:solidFill>
              </a:rPr>
              <a:t>magseed</a:t>
            </a:r>
            <a:r>
              <a:rPr lang="en-US" sz="2200" dirty="0">
                <a:solidFill>
                  <a:srgbClr val="003767"/>
                </a:solidFill>
              </a:rPr>
              <a:t> lumpectomy and </a:t>
            </a:r>
            <a:r>
              <a:rPr lang="en-US" sz="2200" dirty="0" err="1">
                <a:solidFill>
                  <a:srgbClr val="003767"/>
                </a:solidFill>
              </a:rPr>
              <a:t>SLNBx</a:t>
            </a:r>
            <a:r>
              <a:rPr lang="en-US" sz="2200" dirty="0">
                <a:solidFill>
                  <a:srgbClr val="003767"/>
                </a:solidFill>
              </a:rPr>
              <a:t>: 3 cm, G2, Invasive carcinoma. All margins negative. 5 </a:t>
            </a:r>
            <a:r>
              <a:rPr lang="en-US" sz="2200" dirty="0" err="1">
                <a:solidFill>
                  <a:srgbClr val="003767"/>
                </a:solidFill>
              </a:rPr>
              <a:t>macrometastatic</a:t>
            </a:r>
            <a:r>
              <a:rPr lang="en-US" sz="2200" dirty="0">
                <a:solidFill>
                  <a:srgbClr val="003767"/>
                </a:solidFill>
              </a:rPr>
              <a:t> LNs with ENE. </a:t>
            </a:r>
          </a:p>
          <a:p>
            <a:pPr marL="342900" indent="-342900" algn="l">
              <a:buFont typeface="Arial" panose="020B0604020202020204" pitchFamily="34" charset="0"/>
              <a:buChar char="•"/>
            </a:pPr>
            <a:r>
              <a:rPr lang="en-US" sz="2200" dirty="0">
                <a:solidFill>
                  <a:srgbClr val="003767"/>
                </a:solidFill>
              </a:rPr>
              <a:t>Staging scans showed widely metastatic osseous disease and liver involvement</a:t>
            </a:r>
          </a:p>
          <a:p>
            <a:pPr marL="342900" indent="-342900" algn="l">
              <a:buFont typeface="Arial" panose="020B0604020202020204" pitchFamily="34" charset="0"/>
              <a:buChar char="•"/>
            </a:pPr>
            <a:r>
              <a:rPr lang="en-US" sz="2200" dirty="0">
                <a:solidFill>
                  <a:srgbClr val="003767"/>
                </a:solidFill>
              </a:rPr>
              <a:t>Liver biopsy consistent with poorly differentiated carcinoma, breast primary. ER/PR positive, HER2 negative (1+).</a:t>
            </a:r>
          </a:p>
          <a:p>
            <a:pPr marL="342900" indent="-342900" algn="l">
              <a:buFont typeface="Arial" panose="020B0604020202020204" pitchFamily="34" charset="0"/>
              <a:buChar char="•"/>
            </a:pPr>
            <a:endParaRPr lang="en-US" sz="2300"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Case: S.B 65 year old F</a:t>
            </a:r>
            <a:endParaRPr lang="en-US" b="1" dirty="0"/>
          </a:p>
        </p:txBody>
      </p:sp>
    </p:spTree>
    <p:extLst>
      <p:ext uri="{BB962C8B-B14F-4D97-AF65-F5344CB8AC3E}">
        <p14:creationId xmlns:p14="http://schemas.microsoft.com/office/powerpoint/2010/main" val="16510944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0006" y="0"/>
            <a:ext cx="5785837" cy="4352587"/>
          </a:xfrm>
          <a:prstGeom prst="rect">
            <a:avLst/>
          </a:prstGeom>
        </p:spPr>
      </p:pic>
      <p:sp>
        <p:nvSpPr>
          <p:cNvPr id="5" name="Down Arrow 4"/>
          <p:cNvSpPr/>
          <p:nvPr/>
        </p:nvSpPr>
        <p:spPr bwMode="auto">
          <a:xfrm>
            <a:off x="3048970" y="2015174"/>
            <a:ext cx="192199" cy="483409"/>
          </a:xfrm>
          <a:prstGeom prst="downArrow">
            <a:avLst>
              <a:gd name="adj1" fmla="val 0"/>
              <a:gd name="adj2" fmla="val 50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extBox 18"/>
          <p:cNvSpPr txBox="1">
            <a:spLocks noChangeArrowheads="1"/>
          </p:cNvSpPr>
          <p:nvPr/>
        </p:nvSpPr>
        <p:spPr bwMode="auto">
          <a:xfrm>
            <a:off x="7250325"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Burstein HJ et. Al. JCO 2023</a:t>
            </a:r>
          </a:p>
        </p:txBody>
      </p:sp>
    </p:spTree>
    <p:extLst>
      <p:ext uri="{BB962C8B-B14F-4D97-AF65-F5344CB8AC3E}">
        <p14:creationId xmlns:p14="http://schemas.microsoft.com/office/powerpoint/2010/main" val="237798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1539" y="0"/>
            <a:ext cx="9225539" cy="5148263"/>
          </a:xfrm>
          <a:prstGeom prst="rect">
            <a:avLst/>
          </a:prstGeom>
        </p:spPr>
      </p:pic>
    </p:spTree>
    <p:extLst>
      <p:ext uri="{BB962C8B-B14F-4D97-AF65-F5344CB8AC3E}">
        <p14:creationId xmlns:p14="http://schemas.microsoft.com/office/powerpoint/2010/main" val="26498194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6957" y="0"/>
            <a:ext cx="6635363" cy="4353339"/>
          </a:xfrm>
          <a:prstGeom prst="rect">
            <a:avLst/>
          </a:prstGeom>
        </p:spPr>
      </p:pic>
      <p:sp>
        <p:nvSpPr>
          <p:cNvPr id="4" name="TextBox 18"/>
          <p:cNvSpPr txBox="1">
            <a:spLocks noChangeArrowheads="1"/>
          </p:cNvSpPr>
          <p:nvPr/>
        </p:nvSpPr>
        <p:spPr bwMode="auto">
          <a:xfrm>
            <a:off x="7534805" y="409140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Finn et al. NEJM, 2016</a:t>
            </a:r>
          </a:p>
        </p:txBody>
      </p:sp>
    </p:spTree>
    <p:extLst>
      <p:ext uri="{BB962C8B-B14F-4D97-AF65-F5344CB8AC3E}">
        <p14:creationId xmlns:p14="http://schemas.microsoft.com/office/powerpoint/2010/main" val="3538701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2" y="931794"/>
            <a:ext cx="7812157" cy="340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noChangeArrowheads="1"/>
          </p:cNvSpPr>
          <p:nvPr/>
        </p:nvSpPr>
        <p:spPr bwMode="auto">
          <a:xfrm>
            <a:off x="-8541" y="55601"/>
            <a:ext cx="8229600" cy="590550"/>
          </a:xfrm>
          <a:prstGeom prst="rect">
            <a:avLst/>
          </a:prstGeom>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defRPr/>
            </a:pPr>
            <a:r>
              <a:rPr lang="en-US" altLang="en-US" sz="2500" b="1" kern="0" dirty="0">
                <a:solidFill>
                  <a:srgbClr val="003767"/>
                </a:solidFill>
                <a:cs typeface="Arial" panose="020B0604020202020204" pitchFamily="34" charset="0"/>
              </a:rPr>
              <a:t>PALOMA-2</a:t>
            </a:r>
            <a:br>
              <a:rPr lang="en-US" altLang="en-US" sz="2500" b="1" kern="0" dirty="0">
                <a:solidFill>
                  <a:srgbClr val="003767"/>
                </a:solidFill>
                <a:cs typeface="Arial" panose="020B0604020202020204" pitchFamily="34" charset="0"/>
              </a:rPr>
            </a:br>
            <a:r>
              <a:rPr lang="en-US" altLang="en-US" sz="2500" b="1" kern="0" dirty="0">
                <a:solidFill>
                  <a:srgbClr val="003767"/>
                </a:solidFill>
                <a:cs typeface="Arial" panose="020B0604020202020204" pitchFamily="34" charset="0"/>
              </a:rPr>
              <a:t>Progression Free Survival</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427" y="4461010"/>
            <a:ext cx="3359572" cy="22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11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hart, line char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7791"/>
            <a:ext cx="7264952" cy="338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noChangeArrowheads="1"/>
          </p:cNvSpPr>
          <p:nvPr/>
        </p:nvSpPr>
        <p:spPr bwMode="auto">
          <a:xfrm>
            <a:off x="112644" y="202616"/>
            <a:ext cx="8229600" cy="636588"/>
          </a:xfrm>
          <a:prstGeom prst="rect">
            <a:avLst/>
          </a:prstGeom>
        </p:spPr>
        <p:txBody>
          <a:bodyPr vert="horz" wrap="square" lIns="91440" tIns="45720" rIns="91440" bIns="45720" numCol="1" anchor="t" anchorCtr="0" compatLnSpc="1">
            <a:prstTxWarp prst="textNoShape">
              <a:avLst/>
            </a:prstTxWarp>
            <a:normAutofit fontScale="25000" lnSpcReduction="20000"/>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defRPr/>
            </a:pPr>
            <a:r>
              <a:rPr lang="en-US" altLang="en-US" sz="10000" b="1" kern="0" dirty="0">
                <a:solidFill>
                  <a:srgbClr val="003767"/>
                </a:solidFill>
                <a:cs typeface="Arial" panose="020B0604020202020204" pitchFamily="34" charset="0"/>
              </a:rPr>
              <a:t>PALOMA-2</a:t>
            </a:r>
            <a:br>
              <a:rPr lang="en-US" altLang="en-US" sz="10000" b="1" kern="0" dirty="0">
                <a:solidFill>
                  <a:srgbClr val="003767"/>
                </a:solidFill>
                <a:cs typeface="Arial" panose="020B0604020202020204" pitchFamily="34" charset="0"/>
              </a:rPr>
            </a:br>
            <a:r>
              <a:rPr lang="en-US" altLang="en-US" sz="10000" b="1" kern="0" dirty="0">
                <a:solidFill>
                  <a:srgbClr val="003767"/>
                </a:solidFill>
                <a:cs typeface="Arial" panose="020B0604020202020204" pitchFamily="34" charset="0"/>
              </a:rPr>
              <a:t>Overall Survival</a:t>
            </a:r>
            <a:br>
              <a:rPr lang="en-US" altLang="en-US" kern="0" dirty="0">
                <a:solidFill>
                  <a:srgbClr val="003767"/>
                </a:solidFill>
                <a:cs typeface="Arial" panose="020B0604020202020204" pitchFamily="34" charset="0"/>
              </a:rPr>
            </a:br>
            <a:endParaRPr lang="en-US" altLang="en-US" kern="0" dirty="0">
              <a:solidFill>
                <a:srgbClr val="003767"/>
              </a:solidFill>
              <a:cs typeface="Arial" panose="020B0604020202020204" pitchFamily="34" charset="0"/>
            </a:endParaRPr>
          </a:p>
        </p:txBody>
      </p:sp>
    </p:spTree>
    <p:extLst>
      <p:ext uri="{BB962C8B-B14F-4D97-AF65-F5344CB8AC3E}">
        <p14:creationId xmlns:p14="http://schemas.microsoft.com/office/powerpoint/2010/main" val="22377427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5" y="586134"/>
            <a:ext cx="4921665" cy="208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795" y="2462144"/>
            <a:ext cx="4322814" cy="189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721796" y="3662569"/>
            <a:ext cx="4322814" cy="136525"/>
          </a:xfrm>
          <a:prstGeom prst="rect">
            <a:avLst/>
          </a:prstGeom>
          <a:gradFill>
            <a:gsLst>
              <a:gs pos="0">
                <a:schemeClr val="accent1">
                  <a:tint val="100000"/>
                  <a:shade val="100000"/>
                  <a:satMod val="130000"/>
                  <a:alpha val="0"/>
                </a:schemeClr>
              </a:gs>
              <a:gs pos="0">
                <a:schemeClr val="accent1">
                  <a:tint val="50000"/>
                  <a:shade val="100000"/>
                  <a:satMod val="350000"/>
                  <a:alpha val="40367"/>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noChangeArrowheads="1"/>
          </p:cNvSpPr>
          <p:nvPr/>
        </p:nvSpPr>
        <p:spPr bwMode="auto">
          <a:xfrm>
            <a:off x="-92765" y="44763"/>
            <a:ext cx="8229600" cy="636587"/>
          </a:xfrm>
          <a:prstGeom prst="rect">
            <a:avLst/>
          </a:prstGeom>
        </p:spPr>
        <p:txBody>
          <a:bodyPr vert="horz" wrap="square" lIns="91440" tIns="45720" rIns="91440" bIns="45720" numCol="1" anchor="t" anchorCtr="0" compatLnSpc="1">
            <a:prstTxWarp prst="textNoShape">
              <a:avLst/>
            </a:prstTxWarp>
            <a:normAutofit fontScale="60000" lnSpcReduction="20000"/>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defRPr/>
            </a:pPr>
            <a:r>
              <a:rPr lang="en-US" altLang="en-US" sz="3300" b="1" kern="0" dirty="0">
                <a:solidFill>
                  <a:srgbClr val="003767"/>
                </a:solidFill>
                <a:cs typeface="Arial" panose="020B0604020202020204" pitchFamily="34" charset="0"/>
              </a:rPr>
              <a:t>PALOMA-2</a:t>
            </a:r>
            <a:br>
              <a:rPr lang="en-US" altLang="en-US" sz="3300" b="1" kern="0" dirty="0">
                <a:solidFill>
                  <a:srgbClr val="003767"/>
                </a:solidFill>
                <a:cs typeface="Arial" panose="020B0604020202020204" pitchFamily="34" charset="0"/>
              </a:rPr>
            </a:br>
            <a:r>
              <a:rPr lang="en-US" altLang="en-US" sz="3300" b="1" kern="0" dirty="0">
                <a:solidFill>
                  <a:srgbClr val="003767"/>
                </a:solidFill>
                <a:cs typeface="Arial" panose="020B0604020202020204" pitchFamily="34" charset="0"/>
              </a:rPr>
              <a:t>Survival </a:t>
            </a:r>
            <a:r>
              <a:rPr lang="en-US" altLang="en-US" sz="3700" b="1" kern="0" dirty="0">
                <a:solidFill>
                  <a:srgbClr val="003767"/>
                </a:solidFill>
                <a:cs typeface="Arial" panose="020B0604020202020204" pitchFamily="34" charset="0"/>
              </a:rPr>
              <a:t>disposition</a:t>
            </a:r>
          </a:p>
        </p:txBody>
      </p:sp>
      <p:sp>
        <p:nvSpPr>
          <p:cNvPr id="7" name="TextBox 4"/>
          <p:cNvSpPr txBox="1">
            <a:spLocks noChangeArrowheads="1"/>
          </p:cNvSpPr>
          <p:nvPr/>
        </p:nvSpPr>
        <p:spPr bwMode="auto">
          <a:xfrm>
            <a:off x="4728458" y="2158471"/>
            <a:ext cx="4416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800" dirty="0">
                <a:solidFill>
                  <a:srgbClr val="003767"/>
                </a:solidFill>
              </a:rPr>
              <a:t>Demographics and patient characteristics</a:t>
            </a:r>
          </a:p>
        </p:txBody>
      </p:sp>
    </p:spTree>
    <p:extLst>
      <p:ext uri="{BB962C8B-B14F-4D97-AF65-F5344CB8AC3E}">
        <p14:creationId xmlns:p14="http://schemas.microsoft.com/office/powerpoint/2010/main" val="22632957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altLang="en-US" sz="2000" dirty="0">
                <a:solidFill>
                  <a:srgbClr val="003767"/>
                </a:solidFill>
              </a:rPr>
              <a:t>Significant improvement in PFS seen with </a:t>
            </a:r>
            <a:r>
              <a:rPr lang="en-US" altLang="en-US" sz="2000" dirty="0" err="1">
                <a:solidFill>
                  <a:srgbClr val="003767"/>
                </a:solidFill>
              </a:rPr>
              <a:t>palbociclib+letrozole</a:t>
            </a:r>
            <a:r>
              <a:rPr lang="en-US" altLang="en-US" sz="2000" dirty="0">
                <a:solidFill>
                  <a:srgbClr val="003767"/>
                </a:solidFill>
              </a:rPr>
              <a:t> compared to </a:t>
            </a:r>
            <a:r>
              <a:rPr lang="en-US" altLang="en-US" sz="2000" dirty="0" err="1">
                <a:solidFill>
                  <a:srgbClr val="003767"/>
                </a:solidFill>
              </a:rPr>
              <a:t>placebo+letrozole</a:t>
            </a:r>
            <a:r>
              <a:rPr lang="en-US" altLang="en-US" sz="2000" dirty="0">
                <a:solidFill>
                  <a:srgbClr val="003767"/>
                </a:solidFill>
              </a:rPr>
              <a:t>.</a:t>
            </a:r>
          </a:p>
          <a:p>
            <a:pPr>
              <a:buFont typeface="Arial" panose="020B0604020202020204" pitchFamily="34" charset="0"/>
              <a:buChar char="•"/>
            </a:pPr>
            <a:r>
              <a:rPr lang="en-US" altLang="en-US" sz="2000" dirty="0">
                <a:solidFill>
                  <a:srgbClr val="003767"/>
                </a:solidFill>
              </a:rPr>
              <a:t>No OS benefit in the ITT population.</a:t>
            </a:r>
          </a:p>
          <a:p>
            <a:pPr>
              <a:buFont typeface="Arial" panose="020B0604020202020204" pitchFamily="34" charset="0"/>
              <a:buChar char="•"/>
            </a:pPr>
            <a:r>
              <a:rPr lang="en-US" altLang="en-US" sz="2000" dirty="0">
                <a:solidFill>
                  <a:srgbClr val="003767"/>
                </a:solidFill>
              </a:rPr>
              <a:t>Data should be interpreted with caution considering differences in patient population compared to other CDK4/6 inhibitor trials and large amount of missing data.</a:t>
            </a:r>
          </a:p>
          <a:p>
            <a:pPr>
              <a:buFont typeface="Arial" panose="020B0604020202020204" pitchFamily="34" charset="0"/>
              <a:buChar char="•"/>
            </a:pPr>
            <a:r>
              <a:rPr lang="en-US" altLang="en-US" sz="2000" dirty="0">
                <a:solidFill>
                  <a:srgbClr val="003767"/>
                </a:solidFill>
              </a:rPr>
              <a:t>Is there difference in efficacy between the CDK4/6 inhibitors?</a:t>
            </a:r>
          </a:p>
          <a:p>
            <a:endParaRPr lang="en-US" dirty="0"/>
          </a:p>
        </p:txBody>
      </p:sp>
      <p:sp>
        <p:nvSpPr>
          <p:cNvPr id="3" name="Title 1"/>
          <p:cNvSpPr txBox="1">
            <a:spLocks noChangeArrowheads="1"/>
          </p:cNvSpPr>
          <p:nvPr/>
        </p:nvSpPr>
        <p:spPr bwMode="auto">
          <a:xfrm>
            <a:off x="457200" y="233044"/>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altLang="en-US" sz="2800" b="1" kern="0" dirty="0">
                <a:solidFill>
                  <a:srgbClr val="003767"/>
                </a:solidFill>
                <a:cs typeface="Arial" panose="020B0604020202020204" pitchFamily="34" charset="0"/>
              </a:rPr>
              <a:t>PALOMA-2</a:t>
            </a:r>
          </a:p>
        </p:txBody>
      </p:sp>
    </p:spTree>
    <p:extLst>
      <p:ext uri="{BB962C8B-B14F-4D97-AF65-F5344CB8AC3E}">
        <p14:creationId xmlns:p14="http://schemas.microsoft.com/office/powerpoint/2010/main" val="31277857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342900" indent="-342900" algn="l">
              <a:buFont typeface="Arial" panose="020B0604020202020204" pitchFamily="34" charset="0"/>
              <a:buChar char="•"/>
            </a:pPr>
            <a:r>
              <a:rPr lang="en-US" dirty="0">
                <a:solidFill>
                  <a:srgbClr val="003767"/>
                </a:solidFill>
              </a:rPr>
              <a:t>Started on </a:t>
            </a:r>
            <a:r>
              <a:rPr lang="en-US" dirty="0" err="1">
                <a:solidFill>
                  <a:srgbClr val="003767"/>
                </a:solidFill>
              </a:rPr>
              <a:t>letrozole</a:t>
            </a:r>
            <a:r>
              <a:rPr lang="en-US" dirty="0">
                <a:solidFill>
                  <a:srgbClr val="003767"/>
                </a:solidFill>
              </a:rPr>
              <a:t> and </a:t>
            </a:r>
            <a:r>
              <a:rPr lang="en-US" dirty="0" err="1">
                <a:solidFill>
                  <a:srgbClr val="003767"/>
                </a:solidFill>
              </a:rPr>
              <a:t>ribociclib</a:t>
            </a:r>
            <a:endParaRPr lang="en-US" dirty="0">
              <a:solidFill>
                <a:srgbClr val="003767"/>
              </a:solidFill>
            </a:endParaRPr>
          </a:p>
          <a:p>
            <a:pPr marL="342900" indent="-342900" algn="l">
              <a:buFont typeface="Arial" panose="020B0604020202020204" pitchFamily="34" charset="0"/>
              <a:buChar char="•"/>
            </a:pPr>
            <a:r>
              <a:rPr lang="en-US" dirty="0">
                <a:solidFill>
                  <a:srgbClr val="003767"/>
                </a:solidFill>
              </a:rPr>
              <a:t>Remained on this treatment for two years</a:t>
            </a:r>
          </a:p>
          <a:p>
            <a:pPr marL="342900" indent="-342900" algn="l">
              <a:buFont typeface="Arial" panose="020B0604020202020204" pitchFamily="34" charset="0"/>
              <a:buChar char="•"/>
            </a:pPr>
            <a:r>
              <a:rPr lang="en-US" dirty="0">
                <a:solidFill>
                  <a:srgbClr val="003767"/>
                </a:solidFill>
              </a:rPr>
              <a:t>Progressed in the liver</a:t>
            </a:r>
          </a:p>
          <a:p>
            <a:pPr marL="342900" indent="-342900" algn="l">
              <a:buFont typeface="Arial" panose="020B0604020202020204" pitchFamily="34" charset="0"/>
              <a:buChar char="•"/>
            </a:pPr>
            <a:r>
              <a:rPr lang="en-US" dirty="0">
                <a:solidFill>
                  <a:srgbClr val="003767"/>
                </a:solidFill>
              </a:rPr>
              <a:t>NGS on originally tumor </a:t>
            </a:r>
            <a:r>
              <a:rPr lang="en-US" b="1" dirty="0">
                <a:solidFill>
                  <a:srgbClr val="003767"/>
                </a:solidFill>
              </a:rPr>
              <a:t>did not </a:t>
            </a:r>
            <a:r>
              <a:rPr lang="en-US" dirty="0">
                <a:solidFill>
                  <a:srgbClr val="003767"/>
                </a:solidFill>
              </a:rPr>
              <a:t>show actionable mutation</a:t>
            </a:r>
          </a:p>
        </p:txBody>
      </p:sp>
      <p:sp>
        <p:nvSpPr>
          <p:cNvPr id="3" name="Title 2"/>
          <p:cNvSpPr>
            <a:spLocks noGrp="1"/>
          </p:cNvSpPr>
          <p:nvPr>
            <p:ph type="title"/>
          </p:nvPr>
        </p:nvSpPr>
        <p:spPr/>
        <p:txBody>
          <a:bodyPr/>
          <a:lstStyle/>
          <a:p>
            <a:r>
              <a:rPr lang="en-US" b="1" dirty="0">
                <a:solidFill>
                  <a:srgbClr val="002E51"/>
                </a:solidFill>
              </a:rPr>
              <a:t>Case: S.B 65 year old F</a:t>
            </a:r>
            <a:endParaRPr lang="en-US" dirty="0"/>
          </a:p>
        </p:txBody>
      </p:sp>
    </p:spTree>
    <p:extLst>
      <p:ext uri="{BB962C8B-B14F-4D97-AF65-F5344CB8AC3E}">
        <p14:creationId xmlns:p14="http://schemas.microsoft.com/office/powerpoint/2010/main" val="384045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secondary endpoint: Overall survival</a:t>
            </a:r>
          </a:p>
        </p:txBody>
      </p:sp>
      <p:pic>
        <p:nvPicPr>
          <p:cNvPr id="5" name="Content Placeholder 4">
            <a:extLst>
              <a:ext uri="{FF2B5EF4-FFF2-40B4-BE49-F238E27FC236}">
                <a16:creationId xmlns:a16="http://schemas.microsoft.com/office/drawing/2014/main" id="{0067B282-0EE1-8341-BF37-E52B38832B6E}"/>
              </a:ext>
            </a:extLst>
          </p:cNvPr>
          <p:cNvPicPr>
            <a:picLocks noGrp="1" noChangeAspect="1"/>
          </p:cNvPicPr>
          <p:nvPr>
            <p:ph sz="half" idx="1"/>
          </p:nvPr>
        </p:nvPicPr>
        <p:blipFill>
          <a:blip r:embed="rId3"/>
          <a:stretch>
            <a:fillRect/>
          </a:stretch>
        </p:blipFill>
        <p:spPr>
          <a:xfrm>
            <a:off x="762000" y="1086858"/>
            <a:ext cx="7459133" cy="2472252"/>
          </a:xfrm>
          <a:prstGeom prst="rect">
            <a:avLst/>
          </a:prstGeom>
        </p:spPr>
      </p:pic>
      <p:sp>
        <p:nvSpPr>
          <p:cNvPr id="6" name="TextBox 5"/>
          <p:cNvSpPr txBox="1"/>
          <p:nvPr/>
        </p:nvSpPr>
        <p:spPr>
          <a:xfrm>
            <a:off x="595573" y="3823007"/>
            <a:ext cx="8650027" cy="461665"/>
          </a:xfrm>
          <a:prstGeom prst="rect">
            <a:avLst/>
          </a:prstGeom>
          <a:noFill/>
        </p:spPr>
        <p:txBody>
          <a:bodyPr wrap="square" rtlCol="0">
            <a:spAutoFit/>
          </a:bodyPr>
          <a:lstStyle/>
          <a:p>
            <a:r>
              <a:rPr lang="en-US" sz="1200" dirty="0" err="1"/>
              <a:t>Hurvitz</a:t>
            </a:r>
            <a:r>
              <a:rPr lang="en-US" sz="1200" dirty="0"/>
              <a:t> SA et al. The Lancet. 2022;400 [in press]. </a:t>
            </a:r>
            <a:r>
              <a:rPr lang="en-US" sz="1200" dirty="0" err="1"/>
              <a:t>Hurvitz</a:t>
            </a:r>
            <a:r>
              <a:rPr lang="en-US" sz="1200" dirty="0"/>
              <a:t> SA et al. Presented at: San Antonio Breast Cancer Symposium 2022; December 6-10, 2022; San Antonio, TX, USA. Presentation GS2-02.</a:t>
            </a:r>
          </a:p>
        </p:txBody>
      </p:sp>
      <p:sp>
        <p:nvSpPr>
          <p:cNvPr id="8" name="Rectangle 7">
            <a:extLst>
              <a:ext uri="{FF2B5EF4-FFF2-40B4-BE49-F238E27FC236}">
                <a16:creationId xmlns:a16="http://schemas.microsoft.com/office/drawing/2014/main" id="{D2159819-D369-C247-B38B-04BF740E017B}"/>
              </a:ext>
            </a:extLst>
          </p:cNvPr>
          <p:cNvSpPr/>
          <p:nvPr/>
        </p:nvSpPr>
        <p:spPr bwMode="auto">
          <a:xfrm>
            <a:off x="922867" y="822961"/>
            <a:ext cx="4659786" cy="5022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E2BE8526-28A3-004D-B8F3-19A2006BEE58}"/>
              </a:ext>
            </a:extLst>
          </p:cNvPr>
          <p:cNvSpPr/>
          <p:nvPr/>
        </p:nvSpPr>
        <p:spPr bwMode="auto">
          <a:xfrm>
            <a:off x="7890641" y="985345"/>
            <a:ext cx="330492" cy="2601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2630172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0006" y="0"/>
            <a:ext cx="5785837" cy="4352587"/>
          </a:xfrm>
          <a:prstGeom prst="rect">
            <a:avLst/>
          </a:prstGeom>
        </p:spPr>
      </p:pic>
      <p:sp>
        <p:nvSpPr>
          <p:cNvPr id="5" name="Down Arrow 4"/>
          <p:cNvSpPr/>
          <p:nvPr/>
        </p:nvSpPr>
        <p:spPr bwMode="auto">
          <a:xfrm>
            <a:off x="3910275" y="2015174"/>
            <a:ext cx="192199" cy="483409"/>
          </a:xfrm>
          <a:prstGeom prst="downArrow">
            <a:avLst>
              <a:gd name="adj1" fmla="val 0"/>
              <a:gd name="adj2" fmla="val 50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extBox 18"/>
          <p:cNvSpPr txBox="1">
            <a:spLocks noChangeArrowheads="1"/>
          </p:cNvSpPr>
          <p:nvPr/>
        </p:nvSpPr>
        <p:spPr bwMode="auto">
          <a:xfrm>
            <a:off x="7250325"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Burstein HJ et. Al. JCO 2023</a:t>
            </a:r>
          </a:p>
        </p:txBody>
      </p:sp>
    </p:spTree>
    <p:extLst>
      <p:ext uri="{BB962C8B-B14F-4D97-AF65-F5344CB8AC3E}">
        <p14:creationId xmlns:p14="http://schemas.microsoft.com/office/powerpoint/2010/main" val="129096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0006" y="0"/>
            <a:ext cx="5785837" cy="4352587"/>
          </a:xfrm>
          <a:prstGeom prst="rect">
            <a:avLst/>
          </a:prstGeom>
        </p:spPr>
      </p:pic>
      <p:sp>
        <p:nvSpPr>
          <p:cNvPr id="7" name="Down Arrow 6"/>
          <p:cNvSpPr/>
          <p:nvPr/>
        </p:nvSpPr>
        <p:spPr bwMode="auto">
          <a:xfrm rot="16200000">
            <a:off x="4205242" y="3023964"/>
            <a:ext cx="192199" cy="483409"/>
          </a:xfrm>
          <a:prstGeom prst="downArrow">
            <a:avLst>
              <a:gd name="adj1" fmla="val 0"/>
              <a:gd name="adj2" fmla="val 50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Box 7"/>
          <p:cNvSpPr txBox="1">
            <a:spLocks noChangeArrowheads="1"/>
          </p:cNvSpPr>
          <p:nvPr/>
        </p:nvSpPr>
        <p:spPr bwMode="auto">
          <a:xfrm>
            <a:off x="2352261" y="2996407"/>
            <a:ext cx="55070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b="1" dirty="0">
                <a:solidFill>
                  <a:srgbClr val="FF0000"/>
                </a:solidFill>
              </a:rPr>
              <a:t>Continuing CDK 4/6 inhibitor </a:t>
            </a:r>
          </a:p>
          <a:p>
            <a:r>
              <a:rPr lang="en-US" altLang="en-US" sz="1100" b="1" dirty="0">
                <a:solidFill>
                  <a:srgbClr val="FF0000"/>
                </a:solidFill>
              </a:rPr>
              <a:t>at time of progression?</a:t>
            </a:r>
          </a:p>
        </p:txBody>
      </p:sp>
      <p:sp>
        <p:nvSpPr>
          <p:cNvPr id="5" name="TextBox 18"/>
          <p:cNvSpPr txBox="1">
            <a:spLocks noChangeArrowheads="1"/>
          </p:cNvSpPr>
          <p:nvPr/>
        </p:nvSpPr>
        <p:spPr bwMode="auto">
          <a:xfrm>
            <a:off x="7250325"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Burstein HJ et. Al. JCO 2023</a:t>
            </a:r>
          </a:p>
        </p:txBody>
      </p:sp>
    </p:spTree>
    <p:extLst>
      <p:ext uri="{BB962C8B-B14F-4D97-AF65-F5344CB8AC3E}">
        <p14:creationId xmlns:p14="http://schemas.microsoft.com/office/powerpoint/2010/main" val="240377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rrowheads="1"/>
          </p:cNvSpPr>
          <p:nvPr/>
        </p:nvSpPr>
        <p:spPr bwMode="auto">
          <a:xfrm>
            <a:off x="-2537792" y="190016"/>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altLang="en-US" sz="2800" b="1" kern="0" dirty="0">
                <a:solidFill>
                  <a:srgbClr val="003767"/>
                </a:solidFill>
                <a:cs typeface="Arial" panose="020B0604020202020204" pitchFamily="34" charset="0"/>
              </a:rPr>
              <a:t>MAINTAIN</a:t>
            </a:r>
          </a:p>
        </p:txBody>
      </p:sp>
      <p:pic>
        <p:nvPicPr>
          <p:cNvPr id="4" name="Picture 3"/>
          <p:cNvPicPr>
            <a:picLocks noChangeAspect="1"/>
          </p:cNvPicPr>
          <p:nvPr/>
        </p:nvPicPr>
        <p:blipFill>
          <a:blip r:embed="rId2"/>
          <a:stretch>
            <a:fillRect/>
          </a:stretch>
        </p:blipFill>
        <p:spPr>
          <a:xfrm>
            <a:off x="-57086" y="623147"/>
            <a:ext cx="8371698" cy="3716408"/>
          </a:xfrm>
          <a:prstGeom prst="rect">
            <a:avLst/>
          </a:prstGeom>
        </p:spPr>
      </p:pic>
      <p:sp>
        <p:nvSpPr>
          <p:cNvPr id="5" name="TextBox 18"/>
          <p:cNvSpPr txBox="1">
            <a:spLocks noChangeArrowheads="1"/>
          </p:cNvSpPr>
          <p:nvPr/>
        </p:nvSpPr>
        <p:spPr bwMode="auto">
          <a:xfrm>
            <a:off x="7250325"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err="1"/>
              <a:t>Kalinsky</a:t>
            </a:r>
            <a:r>
              <a:rPr lang="en-US" altLang="en-US" sz="1100" dirty="0"/>
              <a:t> et. Al. JCO 2023</a:t>
            </a:r>
          </a:p>
        </p:txBody>
      </p:sp>
    </p:spTree>
    <p:extLst>
      <p:ext uri="{BB962C8B-B14F-4D97-AF65-F5344CB8AC3E}">
        <p14:creationId xmlns:p14="http://schemas.microsoft.com/office/powerpoint/2010/main" val="22949078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rrowheads="1"/>
          </p:cNvSpPr>
          <p:nvPr/>
        </p:nvSpPr>
        <p:spPr bwMode="auto">
          <a:xfrm>
            <a:off x="0" y="20683"/>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rgbClr val="003767"/>
                </a:solidFill>
                <a:cs typeface="Arial" panose="020B0604020202020204" pitchFamily="34" charset="0"/>
              </a:rPr>
              <a:t>MAINTAIN</a:t>
            </a:r>
          </a:p>
          <a:p>
            <a:pPr algn="l"/>
            <a:r>
              <a:rPr lang="en-US" altLang="en-US" sz="2000" dirty="0">
                <a:solidFill>
                  <a:srgbClr val="003767"/>
                </a:solidFill>
                <a:cs typeface="Arial" panose="020B0604020202020204" pitchFamily="34" charset="0"/>
              </a:rPr>
              <a:t>Demographics and characteristics</a:t>
            </a:r>
            <a:endParaRPr lang="en-US" altLang="en-US" sz="2000" b="1" kern="0" dirty="0">
              <a:solidFill>
                <a:srgbClr val="003767"/>
              </a:solidFill>
              <a:cs typeface="Arial" panose="020B0604020202020204" pitchFamily="34" charset="0"/>
            </a:endParaRP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7" y="813629"/>
            <a:ext cx="8176591" cy="357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8"/>
          <p:cNvSpPr txBox="1">
            <a:spLocks noChangeArrowheads="1"/>
          </p:cNvSpPr>
          <p:nvPr/>
        </p:nvSpPr>
        <p:spPr bwMode="auto">
          <a:xfrm>
            <a:off x="7392565" y="4409178"/>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err="1"/>
              <a:t>Kalinsky</a:t>
            </a:r>
            <a:r>
              <a:rPr lang="en-US" altLang="en-US" sz="1100" dirty="0"/>
              <a:t> et. Al. JCO 2023</a:t>
            </a:r>
          </a:p>
        </p:txBody>
      </p:sp>
    </p:spTree>
    <p:extLst>
      <p:ext uri="{BB962C8B-B14F-4D97-AF65-F5344CB8AC3E}">
        <p14:creationId xmlns:p14="http://schemas.microsoft.com/office/powerpoint/2010/main" val="37074647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rrowheads="1"/>
          </p:cNvSpPr>
          <p:nvPr/>
        </p:nvSpPr>
        <p:spPr bwMode="auto">
          <a:xfrm>
            <a:off x="0" y="68096"/>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rgbClr val="003767"/>
                </a:solidFill>
                <a:cs typeface="Arial" panose="020B0604020202020204" pitchFamily="34" charset="0"/>
              </a:rPr>
              <a:t>MAINTAIN</a:t>
            </a:r>
          </a:p>
          <a:p>
            <a:pPr algn="l"/>
            <a:r>
              <a:rPr lang="en-US" altLang="en-US" sz="2000" b="1" kern="0" dirty="0">
                <a:solidFill>
                  <a:srgbClr val="003767"/>
                </a:solidFill>
                <a:cs typeface="Arial" panose="020B0604020202020204" pitchFamily="34" charset="0"/>
              </a:rPr>
              <a:t>PFS</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625" y="0"/>
            <a:ext cx="5235299" cy="231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76" y="2318098"/>
            <a:ext cx="4548077" cy="194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8"/>
          <p:cNvSpPr txBox="1">
            <a:spLocks noChangeArrowheads="1"/>
          </p:cNvSpPr>
          <p:nvPr/>
        </p:nvSpPr>
        <p:spPr bwMode="auto">
          <a:xfrm>
            <a:off x="7250325"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err="1"/>
              <a:t>Kalinsky</a:t>
            </a:r>
            <a:r>
              <a:rPr lang="en-US" altLang="en-US" sz="1100" dirty="0"/>
              <a:t> et. Al. JCO 2023</a:t>
            </a:r>
          </a:p>
        </p:txBody>
      </p:sp>
    </p:spTree>
    <p:extLst>
      <p:ext uri="{BB962C8B-B14F-4D97-AF65-F5344CB8AC3E}">
        <p14:creationId xmlns:p14="http://schemas.microsoft.com/office/powerpoint/2010/main" val="2646530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ChangeArrowheads="1"/>
          </p:cNvSpPr>
          <p:nvPr/>
        </p:nvSpPr>
        <p:spPr bwMode="auto">
          <a:xfrm>
            <a:off x="0" y="126700"/>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rgbClr val="003767"/>
                </a:solidFill>
                <a:cs typeface="Arial" panose="020B0604020202020204" pitchFamily="34" charset="0"/>
              </a:rPr>
              <a:t>MAINTAIN</a:t>
            </a:r>
          </a:p>
        </p:txBody>
      </p:sp>
      <p:pic>
        <p:nvPicPr>
          <p:cNvPr id="6" name="Picture 5"/>
          <p:cNvPicPr>
            <a:picLocks noChangeAspect="1"/>
          </p:cNvPicPr>
          <p:nvPr/>
        </p:nvPicPr>
        <p:blipFill>
          <a:blip r:embed="rId2"/>
          <a:stretch>
            <a:fillRect/>
          </a:stretch>
        </p:blipFill>
        <p:spPr>
          <a:xfrm>
            <a:off x="1123172" y="610888"/>
            <a:ext cx="5859970" cy="3724981"/>
          </a:xfrm>
          <a:prstGeom prst="rect">
            <a:avLst/>
          </a:prstGeom>
        </p:spPr>
      </p:pic>
      <p:sp>
        <p:nvSpPr>
          <p:cNvPr id="4" name="TextBox 18"/>
          <p:cNvSpPr txBox="1">
            <a:spLocks noChangeArrowheads="1"/>
          </p:cNvSpPr>
          <p:nvPr/>
        </p:nvSpPr>
        <p:spPr bwMode="auto">
          <a:xfrm>
            <a:off x="7250325"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err="1"/>
              <a:t>Kalinsky</a:t>
            </a:r>
            <a:r>
              <a:rPr lang="en-US" altLang="en-US" sz="1100" dirty="0"/>
              <a:t> et. Al. JCO 2023</a:t>
            </a:r>
          </a:p>
        </p:txBody>
      </p:sp>
    </p:spTree>
    <p:extLst>
      <p:ext uri="{BB962C8B-B14F-4D97-AF65-F5344CB8AC3E}">
        <p14:creationId xmlns:p14="http://schemas.microsoft.com/office/powerpoint/2010/main" val="14111655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altLang="en-US" sz="2000" dirty="0">
                <a:solidFill>
                  <a:srgbClr val="003767"/>
                </a:solidFill>
              </a:rPr>
              <a:t>Important study assessing the question of continuation/switch </a:t>
            </a:r>
            <a:r>
              <a:rPr lang="en-US" altLang="en-US" sz="2000" dirty="0" err="1">
                <a:solidFill>
                  <a:srgbClr val="003767"/>
                </a:solidFill>
              </a:rPr>
              <a:t>ribociclib</a:t>
            </a:r>
            <a:r>
              <a:rPr lang="en-US" altLang="en-US" sz="2000" dirty="0">
                <a:solidFill>
                  <a:srgbClr val="003767"/>
                </a:solidFill>
              </a:rPr>
              <a:t> with ET switch after progression on a CDK4/6 inhibitor.</a:t>
            </a:r>
          </a:p>
          <a:p>
            <a:pPr>
              <a:buFont typeface="Arial" panose="020B0604020202020204" pitchFamily="34" charset="0"/>
              <a:buChar char="•"/>
            </a:pPr>
            <a:r>
              <a:rPr lang="en-US" altLang="en-US" sz="2000" dirty="0">
                <a:solidFill>
                  <a:srgbClr val="003767"/>
                </a:solidFill>
              </a:rPr>
              <a:t>Small study and not practice changing.</a:t>
            </a:r>
          </a:p>
          <a:p>
            <a:pPr>
              <a:buFont typeface="Arial" panose="020B0604020202020204" pitchFamily="34" charset="0"/>
              <a:buChar char="•"/>
            </a:pPr>
            <a:r>
              <a:rPr lang="en-US" altLang="en-US" sz="2000" dirty="0">
                <a:solidFill>
                  <a:srgbClr val="003767"/>
                </a:solidFill>
              </a:rPr>
              <a:t>Unclear if PFS benefit comes from ET switch, CDK4/6i switch or both.</a:t>
            </a:r>
          </a:p>
          <a:p>
            <a:pPr>
              <a:buFont typeface="Arial" panose="020B0604020202020204" pitchFamily="34" charset="0"/>
              <a:buChar char="•"/>
            </a:pPr>
            <a:r>
              <a:rPr lang="en-US" altLang="en-US" sz="2000" dirty="0">
                <a:solidFill>
                  <a:srgbClr val="003767"/>
                </a:solidFill>
              </a:rPr>
              <a:t>Several trials underway to further assess this important clinical question. </a:t>
            </a:r>
          </a:p>
          <a:p>
            <a:endParaRPr lang="en-US" dirty="0"/>
          </a:p>
        </p:txBody>
      </p:sp>
      <p:sp>
        <p:nvSpPr>
          <p:cNvPr id="4" name="Title 1"/>
          <p:cNvSpPr txBox="1">
            <a:spLocks noChangeArrowheads="1"/>
          </p:cNvSpPr>
          <p:nvPr/>
        </p:nvSpPr>
        <p:spPr bwMode="auto">
          <a:xfrm>
            <a:off x="0" y="126700"/>
            <a:ext cx="8229600" cy="636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altLang="en-US" sz="2800" b="1" kern="0" dirty="0">
                <a:solidFill>
                  <a:srgbClr val="003767"/>
                </a:solidFill>
                <a:cs typeface="Arial" panose="020B0604020202020204" pitchFamily="34" charset="0"/>
              </a:rPr>
              <a:t>MAINTAIN</a:t>
            </a:r>
          </a:p>
        </p:txBody>
      </p:sp>
    </p:spTree>
    <p:extLst>
      <p:ext uri="{BB962C8B-B14F-4D97-AF65-F5344CB8AC3E}">
        <p14:creationId xmlns:p14="http://schemas.microsoft.com/office/powerpoint/2010/main" val="17458965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342900" indent="-342900">
              <a:buFont typeface="Arial" panose="020B0604020202020204" pitchFamily="34" charset="0"/>
              <a:buChar char="•"/>
            </a:pPr>
            <a:r>
              <a:rPr lang="en-US" dirty="0"/>
              <a:t>Started on </a:t>
            </a:r>
            <a:r>
              <a:rPr lang="en-US" dirty="0" err="1"/>
              <a:t>fulvestrant</a:t>
            </a:r>
            <a:r>
              <a:rPr lang="en-US" dirty="0"/>
              <a:t> with continuation of </a:t>
            </a:r>
            <a:r>
              <a:rPr lang="en-US" dirty="0" err="1"/>
              <a:t>ribociclib</a:t>
            </a:r>
            <a:endParaRPr lang="en-US" dirty="0"/>
          </a:p>
          <a:p>
            <a:pPr marL="342900" indent="-342900">
              <a:buFont typeface="Arial" panose="020B0604020202020204" pitchFamily="34" charset="0"/>
              <a:buChar char="•"/>
            </a:pPr>
            <a:r>
              <a:rPr lang="en-US" dirty="0"/>
              <a:t>Progressed in liver after 6 months</a:t>
            </a:r>
          </a:p>
          <a:p>
            <a:pPr marL="342900" indent="-342900">
              <a:buFont typeface="Arial" panose="020B0604020202020204" pitchFamily="34" charset="0"/>
              <a:buChar char="•"/>
            </a:pPr>
            <a:r>
              <a:rPr lang="en-US" dirty="0"/>
              <a:t>Repeat biopsy showed ESR1 mutation</a:t>
            </a:r>
          </a:p>
        </p:txBody>
      </p:sp>
      <p:sp>
        <p:nvSpPr>
          <p:cNvPr id="3" name="Title 2"/>
          <p:cNvSpPr>
            <a:spLocks noGrp="1"/>
          </p:cNvSpPr>
          <p:nvPr>
            <p:ph type="title"/>
          </p:nvPr>
        </p:nvSpPr>
        <p:spPr/>
        <p:txBody>
          <a:bodyPr/>
          <a:lstStyle/>
          <a:p>
            <a:r>
              <a:rPr lang="en-US" b="1" dirty="0">
                <a:solidFill>
                  <a:srgbClr val="002E51"/>
                </a:solidFill>
              </a:rPr>
              <a:t>Case: S.B 65 year old F</a:t>
            </a:r>
            <a:endParaRPr lang="en-US" dirty="0"/>
          </a:p>
        </p:txBody>
      </p:sp>
    </p:spTree>
    <p:extLst>
      <p:ext uri="{BB962C8B-B14F-4D97-AF65-F5344CB8AC3E}">
        <p14:creationId xmlns:p14="http://schemas.microsoft.com/office/powerpoint/2010/main" val="38293755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0006" y="0"/>
            <a:ext cx="5785837" cy="4352587"/>
          </a:xfrm>
          <a:prstGeom prst="rect">
            <a:avLst/>
          </a:prstGeom>
        </p:spPr>
      </p:pic>
      <p:sp>
        <p:nvSpPr>
          <p:cNvPr id="7" name="Down Arrow 6"/>
          <p:cNvSpPr/>
          <p:nvPr/>
        </p:nvSpPr>
        <p:spPr bwMode="auto">
          <a:xfrm rot="7543576">
            <a:off x="6258218" y="2716324"/>
            <a:ext cx="192199" cy="483409"/>
          </a:xfrm>
          <a:prstGeom prst="downArrow">
            <a:avLst>
              <a:gd name="adj1" fmla="val 0"/>
              <a:gd name="adj2" fmla="val 50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extBox 18"/>
          <p:cNvSpPr txBox="1">
            <a:spLocks noChangeArrowheads="1"/>
          </p:cNvSpPr>
          <p:nvPr/>
        </p:nvSpPr>
        <p:spPr bwMode="auto">
          <a:xfrm>
            <a:off x="7250325"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Burstein HJ et. Al. JCO 2023</a:t>
            </a:r>
          </a:p>
        </p:txBody>
      </p:sp>
    </p:spTree>
    <p:extLst>
      <p:ext uri="{BB962C8B-B14F-4D97-AF65-F5344CB8AC3E}">
        <p14:creationId xmlns:p14="http://schemas.microsoft.com/office/powerpoint/2010/main" val="6097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0006" y="0"/>
            <a:ext cx="5785837" cy="4352587"/>
          </a:xfrm>
          <a:prstGeom prst="rect">
            <a:avLst/>
          </a:prstGeom>
        </p:spPr>
      </p:pic>
      <p:sp>
        <p:nvSpPr>
          <p:cNvPr id="7" name="Down Arrow 6"/>
          <p:cNvSpPr/>
          <p:nvPr/>
        </p:nvSpPr>
        <p:spPr bwMode="auto">
          <a:xfrm rot="10800000">
            <a:off x="6706568" y="2540555"/>
            <a:ext cx="192199" cy="483409"/>
          </a:xfrm>
          <a:prstGeom prst="downArrow">
            <a:avLst>
              <a:gd name="adj1" fmla="val 0"/>
              <a:gd name="adj2" fmla="val 50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extBox 18"/>
          <p:cNvSpPr txBox="1">
            <a:spLocks noChangeArrowheads="1"/>
          </p:cNvSpPr>
          <p:nvPr/>
        </p:nvSpPr>
        <p:spPr bwMode="auto">
          <a:xfrm>
            <a:off x="7250325" y="4152361"/>
            <a:ext cx="297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dirty="0"/>
              <a:t>Burstein HJ et. Al. JCO 2023</a:t>
            </a:r>
          </a:p>
        </p:txBody>
      </p:sp>
    </p:spTree>
    <p:extLst>
      <p:ext uri="{BB962C8B-B14F-4D97-AF65-F5344CB8AC3E}">
        <p14:creationId xmlns:p14="http://schemas.microsoft.com/office/powerpoint/2010/main" val="41076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EC0C9A-B742-4687-A9CB-8B149E7DD7A8}">
  <ds:schemaRefs>
    <ds:schemaRef ds:uri="http://schemas.microsoft.com/office/2006/metadata/properties"/>
    <ds:schemaRef ds:uri="bd2a530d-6ddd-4962-a7b9-5fc3be46eaed"/>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5d185315-3185-4f85-882e-9624ef9185a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7698</TotalTime>
  <Words>15396</Words>
  <Application>Microsoft Office PowerPoint</Application>
  <PresentationFormat>Custom</PresentationFormat>
  <Paragraphs>1550</Paragraphs>
  <Slides>218</Slides>
  <Notes>86</Notes>
  <HiddenSlides>10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218</vt:i4>
      </vt:variant>
    </vt:vector>
  </HeadingPairs>
  <TitlesOfParts>
    <vt:vector size="240" baseType="lpstr">
      <vt:lpstr>Arial</vt:lpstr>
      <vt:lpstr>Arial</vt:lpstr>
      <vt:lpstr>ArialMT</vt:lpstr>
      <vt:lpstr>Baloo 2</vt:lpstr>
      <vt:lpstr>Baloo Bhaijaan</vt:lpstr>
      <vt:lpstr>Calibri</vt:lpstr>
      <vt:lpstr>Calibri Light</vt:lpstr>
      <vt:lpstr>Corporate A Medium</vt:lpstr>
      <vt:lpstr>Corporate S Demi</vt:lpstr>
      <vt:lpstr>Courier New</vt:lpstr>
      <vt:lpstr>Georgia</vt:lpstr>
      <vt:lpstr>Helvetica</vt:lpstr>
      <vt:lpstr>IBM Plex Sans</vt:lpstr>
      <vt:lpstr>inherit</vt:lpstr>
      <vt:lpstr>Myriad Pro</vt:lpstr>
      <vt:lpstr>Myriad Pro Cond</vt:lpstr>
      <vt:lpstr>Roboto</vt:lpstr>
      <vt:lpstr>StarSymbol</vt:lpstr>
      <vt:lpstr>Tahoma</vt:lpstr>
      <vt:lpstr>Times New Roman</vt:lpstr>
      <vt:lpstr>Wingdings</vt:lpstr>
      <vt:lpstr>MLC2015_PPT_Slides</vt:lpstr>
      <vt:lpstr>PowerPoint Presentation</vt:lpstr>
      <vt:lpstr>Updates in HER2+ and HER2 low Breast Cancer</vt:lpstr>
      <vt:lpstr>        Disclosures: None </vt:lpstr>
      <vt:lpstr>PowerPoint Presentation</vt:lpstr>
      <vt:lpstr>Cleopatra trial</vt:lpstr>
      <vt:lpstr> Emilia Trial </vt:lpstr>
      <vt:lpstr>DESTINY-Breast03: Study design </vt:lpstr>
      <vt:lpstr>T-DXd characteristics (1-4) </vt:lpstr>
      <vt:lpstr>Key secondary endpoint: Overall survival</vt:lpstr>
      <vt:lpstr>Primary end point: Progression free survival</vt:lpstr>
      <vt:lpstr>Confirmed ORR </vt:lpstr>
      <vt:lpstr>Overall safety summary </vt:lpstr>
      <vt:lpstr>Overall safety summary </vt:lpstr>
      <vt:lpstr>Adverse events of special interest</vt:lpstr>
      <vt:lpstr>Summary 1- (DB-03)</vt:lpstr>
      <vt:lpstr>Treatment paradigm in 2022</vt:lpstr>
      <vt:lpstr>PowerPoint Presentation</vt:lpstr>
      <vt:lpstr>PowerPoint Presentation</vt:lpstr>
      <vt:lpstr>PowerPoint Presentation</vt:lpstr>
      <vt:lpstr>PowerPoint Presentation</vt:lpstr>
      <vt:lpstr>Slide 6</vt:lpstr>
      <vt:lpstr>Slide 7</vt:lpstr>
      <vt:lpstr>Slide 8</vt:lpstr>
      <vt:lpstr>Slide 9</vt:lpstr>
      <vt:lpstr>Slide 11</vt:lpstr>
      <vt:lpstr>Slide 17</vt:lpstr>
      <vt:lpstr>Slide 18</vt:lpstr>
      <vt:lpstr>Slide 19</vt:lpstr>
      <vt:lpstr>Slide 20</vt:lpstr>
      <vt:lpstr>Slide 21</vt:lpstr>
      <vt:lpstr>Slide 22</vt:lpstr>
      <vt:lpstr>Slide 24</vt:lpstr>
      <vt:lpstr>Slide 25</vt:lpstr>
      <vt:lpstr>Slide 26</vt:lpstr>
      <vt:lpstr>Slide 27</vt:lpstr>
      <vt:lpstr>Slide 28</vt:lpstr>
      <vt:lpstr>DESTINY-Breast 04</vt:lpstr>
      <vt:lpstr>DESTINY-Breast 04</vt:lpstr>
      <vt:lpstr>DESTINY-Breast 04</vt:lpstr>
      <vt:lpstr>Destiny Breast 04 </vt:lpstr>
      <vt:lpstr>PowerPoint Presentation</vt:lpstr>
      <vt:lpstr>PFS  in HR + and all patients </vt:lpstr>
      <vt:lpstr>Subgroup analysis :PFS in HR +</vt:lpstr>
      <vt:lpstr>OS in HR+ and all patients </vt:lpstr>
      <vt:lpstr>Exploratory endpoints: PFS and OS in HR-</vt:lpstr>
      <vt:lpstr>PowerPoint Presentation</vt:lpstr>
      <vt:lpstr>PowerPoint Presentation</vt:lpstr>
      <vt:lpstr>PowerPoint Presentation</vt:lpstr>
      <vt:lpstr>DESTINY-Breast04 establishes-DXd as the new standard of care in  HER2-low,HR+/HR-mBC</vt:lpstr>
      <vt:lpstr>PowerPoint Presentation</vt:lpstr>
      <vt:lpstr>PowerPoint Presentation</vt:lpstr>
      <vt:lpstr>Outline</vt:lpstr>
      <vt:lpstr>Background</vt:lpstr>
      <vt:lpstr>PowerPoint Presentation</vt:lpstr>
      <vt:lpstr>PALOMA-2 (front-line)</vt:lpstr>
      <vt:lpstr>PowerPoint Presentation</vt:lpstr>
      <vt:lpstr>PowerPoint Presentation</vt:lpstr>
      <vt:lpstr>PALOMA-3 (second-line)</vt:lpstr>
      <vt:lpstr>PowerPoint Presentation</vt:lpstr>
      <vt:lpstr>PowerPoint Presentation</vt:lpstr>
      <vt:lpstr>MONALEESA-2 and MONALEESA-3 (ribociclib)</vt:lpstr>
      <vt:lpstr>MONARCH 2 and MONARCH 3 (abemaciclib)</vt:lpstr>
      <vt:lpstr>MonarchE</vt:lpstr>
      <vt:lpstr>PowerPoint Presentation</vt:lpstr>
      <vt:lpstr>NATALEE</vt:lpstr>
      <vt:lpstr>PowerPoint Presentation</vt:lpstr>
      <vt:lpstr>PowerPoint Presentation</vt:lpstr>
      <vt:lpstr>NATALEE (conclusions)</vt:lpstr>
      <vt:lpstr>MAINTAIN</vt:lpstr>
      <vt:lpstr>PowerPoint Presentation</vt:lpstr>
      <vt:lpstr>MAINTAIN (conclusions)</vt:lpstr>
      <vt:lpstr>Does every patient require a CDK4/6i?</vt:lpstr>
      <vt:lpstr>SONIA</vt:lpstr>
      <vt:lpstr>PowerPoint Presentation</vt:lpstr>
      <vt:lpstr>PowerPoint Presentation</vt:lpstr>
      <vt:lpstr>SONIA (conclusions)</vt:lpstr>
      <vt:lpstr>Overall CDK4/6i Conclusions</vt:lpstr>
      <vt:lpstr>Case Presentation</vt:lpstr>
      <vt:lpstr>Disclosures</vt:lpstr>
      <vt:lpstr>Agenda</vt:lpstr>
      <vt:lpstr>Case: S.B 65 year old 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S.B 65 year old 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S.B 65 year old F</vt:lpstr>
      <vt:lpstr>PowerPoint Presentation</vt:lpstr>
      <vt:lpstr>PowerPoint Presentation</vt:lpstr>
      <vt:lpstr>PowerPoint Presentation</vt:lpstr>
      <vt:lpstr>PowerPoint Presentation</vt:lpstr>
      <vt:lpstr>PowerPoint Presentation</vt:lpstr>
      <vt:lpstr>Case: S.B 65 year old F</vt:lpstr>
      <vt:lpstr>PowerPoint Presentation</vt:lpstr>
      <vt:lpstr>PowerPoint Presentation</vt:lpstr>
      <vt:lpstr>PowerPoint Presentation</vt:lpstr>
      <vt:lpstr>PowerPoint Presentation</vt:lpstr>
      <vt:lpstr>PowerPoint Presentation</vt:lpstr>
      <vt:lpstr>PowerPoint Presentation</vt:lpstr>
      <vt:lpstr>Case: S.B 65 year old F</vt:lpstr>
      <vt:lpstr>Conclusions</vt:lpstr>
      <vt:lpstr>Actions Beyond CDK 4/6 Inhibitors in Metastatic Breast Cancer</vt:lpstr>
      <vt:lpstr>Disclosures</vt:lpstr>
      <vt:lpstr>Agenda</vt:lpstr>
      <vt:lpstr>Oral SERDs</vt:lpstr>
      <vt:lpstr>Phase II SERENA-2 trial: Camizestrant vs fulvestrant in postmenopausal women with advanced ER+/HER2- breast cancer</vt:lpstr>
      <vt:lpstr>Phase II SERENA-2 trial: Camizestrant vs fulvestrant in postmenopausal women with advanced ER+/HER2- breast cancer</vt:lpstr>
      <vt:lpstr>Phase II SERENA-2 trial: Camizestrant vs fulvestrant in postmenopausal women with advanced ER+/HER2- breast cancer</vt:lpstr>
      <vt:lpstr>Phase II SERENA-2 trial: Camizestrant vs fulvestrant in postmenopausal women with advanced ER+/HER2- breast cancer</vt:lpstr>
      <vt:lpstr>SERENA-2</vt:lpstr>
      <vt:lpstr>Phase III EMERALD trial: Elacestrant vs SOC ET in patients with ER+/HER2- metastatic breast cancer</vt:lpstr>
      <vt:lpstr>Phase III EMERALD trial: Elacestrant vs SOC ET in patients with ER+/HER2- metastatic breast cancer</vt:lpstr>
      <vt:lpstr>Phase III EMERALD trial: Elacestrant vs SOC ET in patients with ER+/HER2- metastatic breast cancer</vt:lpstr>
      <vt:lpstr>EMERALD</vt:lpstr>
      <vt:lpstr>CAPItello-291</vt:lpstr>
      <vt:lpstr>Phase III CAPItello trial: Capivasertib and fulvestrant with AI-resistant HR+/HER2- ABC</vt:lpstr>
      <vt:lpstr>Phase III CAPItello trial: Capivasertib and fulvestrant with AI-resistant HR+/HER2- ABC</vt:lpstr>
      <vt:lpstr>Phase III CAPItello trial: Capivasertib and fulvestrant with AI-resistant HR+/HER2- ABC</vt:lpstr>
      <vt:lpstr>Capivasertib and fulvestrant with AI-resistant HR+/HER2- ABC: Subgroup analyses from the Phase 3 CAPItello trial</vt:lpstr>
      <vt:lpstr>Phase III CAPItello trial: Capivasertib and fulvestrant with AI-resistant HR+/HER2- ABC Characterization and management of common adverse events</vt:lpstr>
      <vt:lpstr>Phase III CAPItello trial: Capivasertib and fulvestrant with AI-resistant HR+/HER2- ABC Characterization and management of common adverse events</vt:lpstr>
      <vt:lpstr>CAPItello-291</vt:lpstr>
      <vt:lpstr>TROPiCS-02</vt:lpstr>
      <vt:lpstr>Phase III TROPiCS-02 trial: Sacituzumab govitecan vs TPC in HR+/HER2- metastatic breast cancer</vt:lpstr>
      <vt:lpstr>Phase III TROPiCS-02 trial: Sacituzumab govitecan vs TPC in HR+/HER2- metastatic breast cancer</vt:lpstr>
      <vt:lpstr>Phase III TROPiCS-02 trial: Sacituzumab govitecan vs TPC in HR+/HER2- metastatic breast cancer</vt:lpstr>
      <vt:lpstr>Phase III TROPiCS-02 trial: Sacituzumab govitecan vs TPC in HR+/HER2- metastatic breast cancer: Response data</vt:lpstr>
      <vt:lpstr>Phase III TROPiCS-02 trial: Sacituzumab govitecan vs TPC in HR+/HER2- metastatic breast cancer: Efficacy by Trop-2 expression</vt:lpstr>
      <vt:lpstr>Trop-2 mRNA expression and association with clinical outcomes with sacituzumab govitecan in HR+/HER2- metastatic breast cancer:  Biomarker results from TROPiCS-02</vt:lpstr>
      <vt:lpstr>Trop-2 mRNA expression and association with clinical outcomes with sacituzumab govitecan in HR+/HER2- metastatic breast cancer:  Biomarker results from TROPiCS-02</vt:lpstr>
      <vt:lpstr>Trop-2 mRNA expression and association with clinical outcomes with sacituzumab govitecan in HR+/HER2- metastatic breast cancer:  Biomarker results from TROPiCS-02</vt:lpstr>
      <vt:lpstr>Trop-2 mRNA expression and association with clinical outcomes with sacituzumab govitecan in HR+/HER2- metastatic breast cancer:  Biomarker results from TROPiCS-02</vt:lpstr>
      <vt:lpstr>TROPiCS-02</vt:lpstr>
      <vt:lpstr>Datopotamab deruxtecan (Dato-DXd)</vt:lpstr>
      <vt:lpstr>Phase III TROPION-Breast01: Dato-DXd vs investigator’s choice chemotherapy for inoperable or metastatic HR+/HER2- breast cancer</vt:lpstr>
      <vt:lpstr>Phase III TROPION-Breast01: Dato-DXd vs investigator’s choice chemotherapy for inoperable or metastatic HR+/HER2- breast cancer</vt:lpstr>
      <vt:lpstr>Key Takeaways</vt:lpstr>
      <vt:lpstr>Thank you Questions</vt:lpstr>
      <vt:lpstr>Liquid Biopsies in Breast Cancer</vt:lpstr>
      <vt:lpstr>Circulating tumor DNA (ctDNA) </vt:lpstr>
      <vt:lpstr>PowerPoint Presentation</vt:lpstr>
      <vt:lpstr>PowerPoint Presentation</vt:lpstr>
      <vt:lpstr>PowerPoint Presentation</vt:lpstr>
      <vt:lpstr>Clinical Uses of ctDNA</vt:lpstr>
      <vt:lpstr>ctDNA IN N of 1 STUDY DESIGN</vt:lpstr>
      <vt:lpstr>ctDNA IN N of 1 STUDY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plasmaMATCH</vt:lpstr>
      <vt:lpstr>PowerPoint Presentation</vt:lpstr>
      <vt:lpstr>PowerPoint Presentation</vt:lpstr>
      <vt:lpstr>PowerPoint Presentation</vt:lpstr>
      <vt:lpstr>PowerPoint Presentation</vt:lpstr>
      <vt:lpstr>EMERALD Trial: patients with detectable ESR1 mutation in ctDNA</vt:lpstr>
      <vt:lpstr>PowerPoint Presentation</vt:lpstr>
      <vt:lpstr>Harvest of Circulating Tumor Cells (CTCs) from Patients with Metastatic Breast Cancer (MBC) Using the Parsortix® PC1 System </vt:lpstr>
      <vt:lpstr>PowerPoint Presentation</vt:lpstr>
      <vt:lpstr>Molecular Signatures for Personalization of Radiation Therapy:   new approaches to biologically informed   personalized treatment</vt:lpstr>
      <vt:lpstr>PowerPoint Presentation</vt:lpstr>
      <vt:lpstr>PowerPoint Presentation</vt:lpstr>
      <vt:lpstr>Multi-modal therapy is overtreatment for some women with BC and insufficient for others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 POLAR and risk of LRR</vt:lpstr>
      <vt:lpstr>Results – POLAR and benefit of RT</vt:lpstr>
      <vt:lpstr>Additional Validation: POLAR and benefit of RT- Canadian RT Omission</vt:lpstr>
      <vt:lpstr>Additional Validation: POLAR and benefit of RT- Scottish BCT</vt:lpstr>
      <vt:lpstr>PowerPoint Presentation</vt:lpstr>
      <vt:lpstr>PowerPoint Presentation</vt:lpstr>
      <vt:lpstr>PowerPoint Presentation</vt:lpstr>
      <vt:lpstr>Multi-modal therapy is insufficient in patients with aggressive breast cancers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Shade Coleman</cp:lastModifiedBy>
  <cp:revision>194</cp:revision>
  <dcterms:modified xsi:type="dcterms:W3CDTF">2023-12-18T21:50:34Z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