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 id="2147483668" r:id="rId5"/>
    <p:sldMasterId id="2147483682" r:id="rId6"/>
    <p:sldMasterId id="2147483689" r:id="rId7"/>
    <p:sldMasterId id="2147483696" r:id="rId8"/>
  </p:sldMasterIdLst>
  <p:notesMasterIdLst>
    <p:notesMasterId r:id="rId83"/>
  </p:notesMasterIdLst>
  <p:handoutMasterIdLst>
    <p:handoutMasterId r:id="rId84"/>
  </p:handoutMasterIdLst>
  <p:sldIdLst>
    <p:sldId id="281" r:id="rId9"/>
    <p:sldId id="265" r:id="rId10"/>
    <p:sldId id="282" r:id="rId11"/>
    <p:sldId id="283" r:id="rId12"/>
    <p:sldId id="284" r:id="rId13"/>
    <p:sldId id="285" r:id="rId14"/>
    <p:sldId id="288" r:id="rId15"/>
    <p:sldId id="286" r:id="rId16"/>
    <p:sldId id="289" r:id="rId17"/>
    <p:sldId id="287" r:id="rId18"/>
    <p:sldId id="290" r:id="rId19"/>
    <p:sldId id="291" r:id="rId20"/>
    <p:sldId id="294" r:id="rId21"/>
    <p:sldId id="292" r:id="rId22"/>
    <p:sldId id="293" r:id="rId23"/>
    <p:sldId id="295" r:id="rId24"/>
    <p:sldId id="296" r:id="rId25"/>
    <p:sldId id="297" r:id="rId26"/>
    <p:sldId id="298" r:id="rId27"/>
    <p:sldId id="299" r:id="rId28"/>
    <p:sldId id="266" r:id="rId29"/>
    <p:sldId id="2147470859" r:id="rId30"/>
    <p:sldId id="2147470858" r:id="rId31"/>
    <p:sldId id="2147470857" r:id="rId32"/>
    <p:sldId id="270" r:id="rId33"/>
    <p:sldId id="2147470860" r:id="rId34"/>
    <p:sldId id="2147470863" r:id="rId35"/>
    <p:sldId id="2147470862" r:id="rId36"/>
    <p:sldId id="2147470864" r:id="rId37"/>
    <p:sldId id="2147470865" r:id="rId38"/>
    <p:sldId id="2147470866" r:id="rId39"/>
    <p:sldId id="2147470867" r:id="rId40"/>
    <p:sldId id="2147470868" r:id="rId41"/>
    <p:sldId id="2147470869" r:id="rId42"/>
    <p:sldId id="2147470861" r:id="rId43"/>
    <p:sldId id="2147470870" r:id="rId44"/>
    <p:sldId id="2147470871" r:id="rId45"/>
    <p:sldId id="2147470872" r:id="rId46"/>
    <p:sldId id="2147470873" r:id="rId47"/>
    <p:sldId id="2147470877" r:id="rId48"/>
    <p:sldId id="2147470881" r:id="rId49"/>
    <p:sldId id="2147470883" r:id="rId50"/>
    <p:sldId id="2147470880" r:id="rId51"/>
    <p:sldId id="2147470882" r:id="rId52"/>
    <p:sldId id="2147470890" r:id="rId53"/>
    <p:sldId id="2147470879" r:id="rId54"/>
    <p:sldId id="2147470884" r:id="rId55"/>
    <p:sldId id="2147470874" r:id="rId56"/>
    <p:sldId id="2147470885" r:id="rId57"/>
    <p:sldId id="2147470886" r:id="rId58"/>
    <p:sldId id="2147470889" r:id="rId59"/>
    <p:sldId id="2147470878" r:id="rId60"/>
    <p:sldId id="2147470887" r:id="rId61"/>
    <p:sldId id="2147470888" r:id="rId62"/>
    <p:sldId id="2147480364" r:id="rId63"/>
    <p:sldId id="2147480370" r:id="rId64"/>
    <p:sldId id="2147480320" r:id="rId65"/>
    <p:sldId id="2147480342" r:id="rId66"/>
    <p:sldId id="2147480341" r:id="rId67"/>
    <p:sldId id="2147480344" r:id="rId68"/>
    <p:sldId id="2147480365" r:id="rId69"/>
    <p:sldId id="2147480349" r:id="rId70"/>
    <p:sldId id="2147480312" r:id="rId71"/>
    <p:sldId id="2147473917" r:id="rId72"/>
    <p:sldId id="2147480343" r:id="rId73"/>
    <p:sldId id="2147480339" r:id="rId74"/>
    <p:sldId id="2147480369" r:id="rId75"/>
    <p:sldId id="2147480362" r:id="rId76"/>
    <p:sldId id="2147480355" r:id="rId77"/>
    <p:sldId id="2147480348" r:id="rId78"/>
    <p:sldId id="2147480366" r:id="rId79"/>
    <p:sldId id="2147480356" r:id="rId80"/>
    <p:sldId id="2147480361" r:id="rId81"/>
    <p:sldId id="2147480363" r:id="rId82"/>
  </p:sldIdLst>
  <p:sldSz cx="9144000" cy="514826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2">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82C"/>
    <a:srgbClr val="FFC92A"/>
    <a:srgbClr val="002E51"/>
    <a:srgbClr val="003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C99B4D-259B-4756-A2CF-51273955C7B0}" v="11" dt="2024-07-31T15:27:41.3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203"/>
    <p:restoredTop sz="94718"/>
  </p:normalViewPr>
  <p:slideViewPr>
    <p:cSldViewPr snapToGrid="0" snapToObjects="1">
      <p:cViewPr varScale="1">
        <p:scale>
          <a:sx n="68" d="100"/>
          <a:sy n="68" d="100"/>
        </p:scale>
        <p:origin x="404" y="40"/>
      </p:cViewPr>
      <p:guideLst>
        <p:guide orient="horz" pos="1622"/>
        <p:guide pos="2880"/>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handoutMaster" Target="handoutMasters/handoutMaster1.xml"/><Relationship Id="rId89" Type="http://schemas.microsoft.com/office/2016/11/relationships/changesInfo" Target="changesInfos/changesInfo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2.xml"/><Relationship Id="rId90" Type="http://schemas.microsoft.com/office/2015/10/relationships/revisionInfo" Target="revisionInfo.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theme" Target="theme/theme1.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ley Greer" userId="2ddd3eaa-d59d-4e6f-8745-bb565a51d7c2" providerId="ADAL" clId="{69C99B4D-259B-4756-A2CF-51273955C7B0}"/>
    <pc:docChg chg="undo custSel addSld delSld modSld">
      <pc:chgData name="Ashley Greer" userId="2ddd3eaa-d59d-4e6f-8745-bb565a51d7c2" providerId="ADAL" clId="{69C99B4D-259B-4756-A2CF-51273955C7B0}" dt="2024-07-31T15:27:41.323" v="14"/>
      <pc:docMkLst>
        <pc:docMk/>
      </pc:docMkLst>
      <pc:sldChg chg="add">
        <pc:chgData name="Ashley Greer" userId="2ddd3eaa-d59d-4e6f-8745-bb565a51d7c2" providerId="ADAL" clId="{69C99B4D-259B-4756-A2CF-51273955C7B0}" dt="2024-07-31T15:26:13.733" v="0"/>
        <pc:sldMkLst>
          <pc:docMk/>
          <pc:sldMk cId="1249712676" sldId="266"/>
        </pc:sldMkLst>
      </pc:sldChg>
      <pc:sldChg chg="add">
        <pc:chgData name="Ashley Greer" userId="2ddd3eaa-d59d-4e6f-8745-bb565a51d7c2" providerId="ADAL" clId="{69C99B4D-259B-4756-A2CF-51273955C7B0}" dt="2024-07-31T15:26:13.733" v="0"/>
        <pc:sldMkLst>
          <pc:docMk/>
          <pc:sldMk cId="1037678653" sldId="270"/>
        </pc:sldMkLst>
      </pc:sldChg>
      <pc:sldChg chg="add">
        <pc:chgData name="Ashley Greer" userId="2ddd3eaa-d59d-4e6f-8745-bb565a51d7c2" providerId="ADAL" clId="{69C99B4D-259B-4756-A2CF-51273955C7B0}" dt="2024-07-31T15:26:13.733" v="0"/>
        <pc:sldMkLst>
          <pc:docMk/>
          <pc:sldMk cId="702046670" sldId="298"/>
        </pc:sldMkLst>
      </pc:sldChg>
      <pc:sldChg chg="add">
        <pc:chgData name="Ashley Greer" userId="2ddd3eaa-d59d-4e6f-8745-bb565a51d7c2" providerId="ADAL" clId="{69C99B4D-259B-4756-A2CF-51273955C7B0}" dt="2024-07-31T15:26:13.733" v="0"/>
        <pc:sldMkLst>
          <pc:docMk/>
          <pc:sldMk cId="131750748" sldId="299"/>
        </pc:sldMkLst>
      </pc:sldChg>
      <pc:sldChg chg="add">
        <pc:chgData name="Ashley Greer" userId="2ddd3eaa-d59d-4e6f-8745-bb565a51d7c2" providerId="ADAL" clId="{69C99B4D-259B-4756-A2CF-51273955C7B0}" dt="2024-07-31T15:26:13.733" v="0"/>
        <pc:sldMkLst>
          <pc:docMk/>
          <pc:sldMk cId="2342898501" sldId="2147470857"/>
        </pc:sldMkLst>
      </pc:sldChg>
      <pc:sldChg chg="add">
        <pc:chgData name="Ashley Greer" userId="2ddd3eaa-d59d-4e6f-8745-bb565a51d7c2" providerId="ADAL" clId="{69C99B4D-259B-4756-A2CF-51273955C7B0}" dt="2024-07-31T15:26:13.733" v="0"/>
        <pc:sldMkLst>
          <pc:docMk/>
          <pc:sldMk cId="630038004" sldId="2147470858"/>
        </pc:sldMkLst>
      </pc:sldChg>
      <pc:sldChg chg="add">
        <pc:chgData name="Ashley Greer" userId="2ddd3eaa-d59d-4e6f-8745-bb565a51d7c2" providerId="ADAL" clId="{69C99B4D-259B-4756-A2CF-51273955C7B0}" dt="2024-07-31T15:26:13.733" v="0"/>
        <pc:sldMkLst>
          <pc:docMk/>
          <pc:sldMk cId="2430831242" sldId="2147470859"/>
        </pc:sldMkLst>
      </pc:sldChg>
      <pc:sldChg chg="add">
        <pc:chgData name="Ashley Greer" userId="2ddd3eaa-d59d-4e6f-8745-bb565a51d7c2" providerId="ADAL" clId="{69C99B4D-259B-4756-A2CF-51273955C7B0}" dt="2024-07-31T15:26:13.733" v="0"/>
        <pc:sldMkLst>
          <pc:docMk/>
          <pc:sldMk cId="3627350157" sldId="2147470860"/>
        </pc:sldMkLst>
      </pc:sldChg>
      <pc:sldChg chg="add">
        <pc:chgData name="Ashley Greer" userId="2ddd3eaa-d59d-4e6f-8745-bb565a51d7c2" providerId="ADAL" clId="{69C99B4D-259B-4756-A2CF-51273955C7B0}" dt="2024-07-31T15:26:13.733" v="0"/>
        <pc:sldMkLst>
          <pc:docMk/>
          <pc:sldMk cId="27779631" sldId="2147470861"/>
        </pc:sldMkLst>
      </pc:sldChg>
      <pc:sldChg chg="add">
        <pc:chgData name="Ashley Greer" userId="2ddd3eaa-d59d-4e6f-8745-bb565a51d7c2" providerId="ADAL" clId="{69C99B4D-259B-4756-A2CF-51273955C7B0}" dt="2024-07-31T15:26:13.733" v="0"/>
        <pc:sldMkLst>
          <pc:docMk/>
          <pc:sldMk cId="2006637664" sldId="2147470862"/>
        </pc:sldMkLst>
      </pc:sldChg>
      <pc:sldChg chg="add">
        <pc:chgData name="Ashley Greer" userId="2ddd3eaa-d59d-4e6f-8745-bb565a51d7c2" providerId="ADAL" clId="{69C99B4D-259B-4756-A2CF-51273955C7B0}" dt="2024-07-31T15:26:13.733" v="0"/>
        <pc:sldMkLst>
          <pc:docMk/>
          <pc:sldMk cId="2054704207" sldId="2147470863"/>
        </pc:sldMkLst>
      </pc:sldChg>
      <pc:sldChg chg="add">
        <pc:chgData name="Ashley Greer" userId="2ddd3eaa-d59d-4e6f-8745-bb565a51d7c2" providerId="ADAL" clId="{69C99B4D-259B-4756-A2CF-51273955C7B0}" dt="2024-07-31T15:26:13.733" v="0"/>
        <pc:sldMkLst>
          <pc:docMk/>
          <pc:sldMk cId="2669884165" sldId="2147470864"/>
        </pc:sldMkLst>
      </pc:sldChg>
      <pc:sldChg chg="add">
        <pc:chgData name="Ashley Greer" userId="2ddd3eaa-d59d-4e6f-8745-bb565a51d7c2" providerId="ADAL" clId="{69C99B4D-259B-4756-A2CF-51273955C7B0}" dt="2024-07-31T15:26:13.733" v="0"/>
        <pc:sldMkLst>
          <pc:docMk/>
          <pc:sldMk cId="850119772" sldId="2147470865"/>
        </pc:sldMkLst>
      </pc:sldChg>
      <pc:sldChg chg="add">
        <pc:chgData name="Ashley Greer" userId="2ddd3eaa-d59d-4e6f-8745-bb565a51d7c2" providerId="ADAL" clId="{69C99B4D-259B-4756-A2CF-51273955C7B0}" dt="2024-07-31T15:26:13.733" v="0"/>
        <pc:sldMkLst>
          <pc:docMk/>
          <pc:sldMk cId="94007381" sldId="2147470866"/>
        </pc:sldMkLst>
      </pc:sldChg>
      <pc:sldChg chg="add">
        <pc:chgData name="Ashley Greer" userId="2ddd3eaa-d59d-4e6f-8745-bb565a51d7c2" providerId="ADAL" clId="{69C99B4D-259B-4756-A2CF-51273955C7B0}" dt="2024-07-31T15:26:13.733" v="0"/>
        <pc:sldMkLst>
          <pc:docMk/>
          <pc:sldMk cId="1853871676" sldId="2147470867"/>
        </pc:sldMkLst>
      </pc:sldChg>
      <pc:sldChg chg="add">
        <pc:chgData name="Ashley Greer" userId="2ddd3eaa-d59d-4e6f-8745-bb565a51d7c2" providerId="ADAL" clId="{69C99B4D-259B-4756-A2CF-51273955C7B0}" dt="2024-07-31T15:26:13.733" v="0"/>
        <pc:sldMkLst>
          <pc:docMk/>
          <pc:sldMk cId="3394020252" sldId="2147470868"/>
        </pc:sldMkLst>
      </pc:sldChg>
      <pc:sldChg chg="add">
        <pc:chgData name="Ashley Greer" userId="2ddd3eaa-d59d-4e6f-8745-bb565a51d7c2" providerId="ADAL" clId="{69C99B4D-259B-4756-A2CF-51273955C7B0}" dt="2024-07-31T15:26:13.733" v="0"/>
        <pc:sldMkLst>
          <pc:docMk/>
          <pc:sldMk cId="2959321253" sldId="2147470869"/>
        </pc:sldMkLst>
      </pc:sldChg>
      <pc:sldChg chg="add del">
        <pc:chgData name="Ashley Greer" userId="2ddd3eaa-d59d-4e6f-8745-bb565a51d7c2" providerId="ADAL" clId="{69C99B4D-259B-4756-A2CF-51273955C7B0}" dt="2024-07-31T15:27:31.691" v="9"/>
        <pc:sldMkLst>
          <pc:docMk/>
          <pc:sldMk cId="3475387058" sldId="2147470870"/>
        </pc:sldMkLst>
      </pc:sldChg>
      <pc:sldChg chg="add del">
        <pc:chgData name="Ashley Greer" userId="2ddd3eaa-d59d-4e6f-8745-bb565a51d7c2" providerId="ADAL" clId="{69C99B4D-259B-4756-A2CF-51273955C7B0}" dt="2024-07-31T15:27:31.691" v="9"/>
        <pc:sldMkLst>
          <pc:docMk/>
          <pc:sldMk cId="1279029586" sldId="2147470871"/>
        </pc:sldMkLst>
      </pc:sldChg>
      <pc:sldChg chg="add del">
        <pc:chgData name="Ashley Greer" userId="2ddd3eaa-d59d-4e6f-8745-bb565a51d7c2" providerId="ADAL" clId="{69C99B4D-259B-4756-A2CF-51273955C7B0}" dt="2024-07-31T15:27:31.691" v="9"/>
        <pc:sldMkLst>
          <pc:docMk/>
          <pc:sldMk cId="3175160796" sldId="2147470872"/>
        </pc:sldMkLst>
      </pc:sldChg>
      <pc:sldChg chg="add del">
        <pc:chgData name="Ashley Greer" userId="2ddd3eaa-d59d-4e6f-8745-bb565a51d7c2" providerId="ADAL" clId="{69C99B4D-259B-4756-A2CF-51273955C7B0}" dt="2024-07-31T15:27:31.691" v="9"/>
        <pc:sldMkLst>
          <pc:docMk/>
          <pc:sldMk cId="3259133717" sldId="2147470873"/>
        </pc:sldMkLst>
      </pc:sldChg>
      <pc:sldChg chg="add del">
        <pc:chgData name="Ashley Greer" userId="2ddd3eaa-d59d-4e6f-8745-bb565a51d7c2" providerId="ADAL" clId="{69C99B4D-259B-4756-A2CF-51273955C7B0}" dt="2024-07-31T15:27:31.691" v="9"/>
        <pc:sldMkLst>
          <pc:docMk/>
          <pc:sldMk cId="2197915504" sldId="2147470874"/>
        </pc:sldMkLst>
      </pc:sldChg>
      <pc:sldChg chg="add del">
        <pc:chgData name="Ashley Greer" userId="2ddd3eaa-d59d-4e6f-8745-bb565a51d7c2" providerId="ADAL" clId="{69C99B4D-259B-4756-A2CF-51273955C7B0}" dt="2024-07-31T15:27:31.691" v="9"/>
        <pc:sldMkLst>
          <pc:docMk/>
          <pc:sldMk cId="1980456634" sldId="2147470877"/>
        </pc:sldMkLst>
      </pc:sldChg>
      <pc:sldChg chg="add del">
        <pc:chgData name="Ashley Greer" userId="2ddd3eaa-d59d-4e6f-8745-bb565a51d7c2" providerId="ADAL" clId="{69C99B4D-259B-4756-A2CF-51273955C7B0}" dt="2024-07-31T15:27:31.691" v="9"/>
        <pc:sldMkLst>
          <pc:docMk/>
          <pc:sldMk cId="300945989" sldId="2147470878"/>
        </pc:sldMkLst>
      </pc:sldChg>
      <pc:sldChg chg="add del">
        <pc:chgData name="Ashley Greer" userId="2ddd3eaa-d59d-4e6f-8745-bb565a51d7c2" providerId="ADAL" clId="{69C99B4D-259B-4756-A2CF-51273955C7B0}" dt="2024-07-31T15:27:31.691" v="9"/>
        <pc:sldMkLst>
          <pc:docMk/>
          <pc:sldMk cId="3807916429" sldId="2147470879"/>
        </pc:sldMkLst>
      </pc:sldChg>
      <pc:sldChg chg="add del">
        <pc:chgData name="Ashley Greer" userId="2ddd3eaa-d59d-4e6f-8745-bb565a51d7c2" providerId="ADAL" clId="{69C99B4D-259B-4756-A2CF-51273955C7B0}" dt="2024-07-31T15:27:31.691" v="9"/>
        <pc:sldMkLst>
          <pc:docMk/>
          <pc:sldMk cId="2153145689" sldId="2147470880"/>
        </pc:sldMkLst>
      </pc:sldChg>
      <pc:sldChg chg="add del">
        <pc:chgData name="Ashley Greer" userId="2ddd3eaa-d59d-4e6f-8745-bb565a51d7c2" providerId="ADAL" clId="{69C99B4D-259B-4756-A2CF-51273955C7B0}" dt="2024-07-31T15:27:31.691" v="9"/>
        <pc:sldMkLst>
          <pc:docMk/>
          <pc:sldMk cId="2206129905" sldId="2147470881"/>
        </pc:sldMkLst>
      </pc:sldChg>
      <pc:sldChg chg="add del">
        <pc:chgData name="Ashley Greer" userId="2ddd3eaa-d59d-4e6f-8745-bb565a51d7c2" providerId="ADAL" clId="{69C99B4D-259B-4756-A2CF-51273955C7B0}" dt="2024-07-31T15:27:31.691" v="9"/>
        <pc:sldMkLst>
          <pc:docMk/>
          <pc:sldMk cId="766688470" sldId="2147470882"/>
        </pc:sldMkLst>
      </pc:sldChg>
      <pc:sldChg chg="add del">
        <pc:chgData name="Ashley Greer" userId="2ddd3eaa-d59d-4e6f-8745-bb565a51d7c2" providerId="ADAL" clId="{69C99B4D-259B-4756-A2CF-51273955C7B0}" dt="2024-07-31T15:27:31.691" v="9"/>
        <pc:sldMkLst>
          <pc:docMk/>
          <pc:sldMk cId="1516051978" sldId="2147470883"/>
        </pc:sldMkLst>
      </pc:sldChg>
      <pc:sldChg chg="add del">
        <pc:chgData name="Ashley Greer" userId="2ddd3eaa-d59d-4e6f-8745-bb565a51d7c2" providerId="ADAL" clId="{69C99B4D-259B-4756-A2CF-51273955C7B0}" dt="2024-07-31T15:27:31.691" v="9"/>
        <pc:sldMkLst>
          <pc:docMk/>
          <pc:sldMk cId="2437059436" sldId="2147470884"/>
        </pc:sldMkLst>
      </pc:sldChg>
      <pc:sldChg chg="add del">
        <pc:chgData name="Ashley Greer" userId="2ddd3eaa-d59d-4e6f-8745-bb565a51d7c2" providerId="ADAL" clId="{69C99B4D-259B-4756-A2CF-51273955C7B0}" dt="2024-07-31T15:27:31.691" v="9"/>
        <pc:sldMkLst>
          <pc:docMk/>
          <pc:sldMk cId="1363213306" sldId="2147470885"/>
        </pc:sldMkLst>
      </pc:sldChg>
      <pc:sldChg chg="add del">
        <pc:chgData name="Ashley Greer" userId="2ddd3eaa-d59d-4e6f-8745-bb565a51d7c2" providerId="ADAL" clId="{69C99B4D-259B-4756-A2CF-51273955C7B0}" dt="2024-07-31T15:27:31.691" v="9"/>
        <pc:sldMkLst>
          <pc:docMk/>
          <pc:sldMk cId="3823682719" sldId="2147470886"/>
        </pc:sldMkLst>
      </pc:sldChg>
      <pc:sldChg chg="add del">
        <pc:chgData name="Ashley Greer" userId="2ddd3eaa-d59d-4e6f-8745-bb565a51d7c2" providerId="ADAL" clId="{69C99B4D-259B-4756-A2CF-51273955C7B0}" dt="2024-07-31T15:27:31.691" v="9"/>
        <pc:sldMkLst>
          <pc:docMk/>
          <pc:sldMk cId="4081480926" sldId="2147470887"/>
        </pc:sldMkLst>
      </pc:sldChg>
      <pc:sldChg chg="addSp modSp add del">
        <pc:chgData name="Ashley Greer" userId="2ddd3eaa-d59d-4e6f-8745-bb565a51d7c2" providerId="ADAL" clId="{69C99B4D-259B-4756-A2CF-51273955C7B0}" dt="2024-07-31T15:27:31.691" v="9"/>
        <pc:sldMkLst>
          <pc:docMk/>
          <pc:sldMk cId="644612021" sldId="2147470888"/>
        </pc:sldMkLst>
        <pc:picChg chg="add mod">
          <ac:chgData name="Ashley Greer" userId="2ddd3eaa-d59d-4e6f-8745-bb565a51d7c2" providerId="ADAL" clId="{69C99B4D-259B-4756-A2CF-51273955C7B0}" dt="2024-07-31T15:27:25.427" v="7"/>
          <ac:picMkLst>
            <pc:docMk/>
            <pc:sldMk cId="644612021" sldId="2147470888"/>
            <ac:picMk id="3" creationId="{065F68E0-8392-5D0C-B188-F27085BDC77F}"/>
          </ac:picMkLst>
        </pc:picChg>
      </pc:sldChg>
      <pc:sldChg chg="add del">
        <pc:chgData name="Ashley Greer" userId="2ddd3eaa-d59d-4e6f-8745-bb565a51d7c2" providerId="ADAL" clId="{69C99B4D-259B-4756-A2CF-51273955C7B0}" dt="2024-07-31T15:27:31.691" v="9"/>
        <pc:sldMkLst>
          <pc:docMk/>
          <pc:sldMk cId="1786545993" sldId="2147470889"/>
        </pc:sldMkLst>
      </pc:sldChg>
      <pc:sldChg chg="add del">
        <pc:chgData name="Ashley Greer" userId="2ddd3eaa-d59d-4e6f-8745-bb565a51d7c2" providerId="ADAL" clId="{69C99B4D-259B-4756-A2CF-51273955C7B0}" dt="2024-07-31T15:27:31.691" v="9"/>
        <pc:sldMkLst>
          <pc:docMk/>
          <pc:sldMk cId="3612169622" sldId="2147470890"/>
        </pc:sldMkLst>
      </pc:sldChg>
      <pc:sldChg chg="add del">
        <pc:chgData name="Ashley Greer" userId="2ddd3eaa-d59d-4e6f-8745-bb565a51d7c2" providerId="ADAL" clId="{69C99B4D-259B-4756-A2CF-51273955C7B0}" dt="2024-07-31T15:27:41.323" v="14"/>
        <pc:sldMkLst>
          <pc:docMk/>
          <pc:sldMk cId="957095520" sldId="2147473917"/>
        </pc:sldMkLst>
      </pc:sldChg>
      <pc:sldChg chg="add del">
        <pc:chgData name="Ashley Greer" userId="2ddd3eaa-d59d-4e6f-8745-bb565a51d7c2" providerId="ADAL" clId="{69C99B4D-259B-4756-A2CF-51273955C7B0}" dt="2024-07-31T15:27:41.323" v="14"/>
        <pc:sldMkLst>
          <pc:docMk/>
          <pc:sldMk cId="4101170445" sldId="2147480312"/>
        </pc:sldMkLst>
      </pc:sldChg>
      <pc:sldChg chg="add del">
        <pc:chgData name="Ashley Greer" userId="2ddd3eaa-d59d-4e6f-8745-bb565a51d7c2" providerId="ADAL" clId="{69C99B4D-259B-4756-A2CF-51273955C7B0}" dt="2024-07-31T15:27:41.323" v="14"/>
        <pc:sldMkLst>
          <pc:docMk/>
          <pc:sldMk cId="2807410470" sldId="2147480320"/>
        </pc:sldMkLst>
      </pc:sldChg>
      <pc:sldChg chg="add del">
        <pc:chgData name="Ashley Greer" userId="2ddd3eaa-d59d-4e6f-8745-bb565a51d7c2" providerId="ADAL" clId="{69C99B4D-259B-4756-A2CF-51273955C7B0}" dt="2024-07-31T15:27:41.323" v="14"/>
        <pc:sldMkLst>
          <pc:docMk/>
          <pc:sldMk cId="1955573316" sldId="2147480339"/>
        </pc:sldMkLst>
      </pc:sldChg>
      <pc:sldChg chg="add del">
        <pc:chgData name="Ashley Greer" userId="2ddd3eaa-d59d-4e6f-8745-bb565a51d7c2" providerId="ADAL" clId="{69C99B4D-259B-4756-A2CF-51273955C7B0}" dt="2024-07-31T15:27:41.323" v="14"/>
        <pc:sldMkLst>
          <pc:docMk/>
          <pc:sldMk cId="1330741963" sldId="2147480341"/>
        </pc:sldMkLst>
      </pc:sldChg>
      <pc:sldChg chg="add del">
        <pc:chgData name="Ashley Greer" userId="2ddd3eaa-d59d-4e6f-8745-bb565a51d7c2" providerId="ADAL" clId="{69C99B4D-259B-4756-A2CF-51273955C7B0}" dt="2024-07-31T15:27:41.323" v="14"/>
        <pc:sldMkLst>
          <pc:docMk/>
          <pc:sldMk cId="4056562363" sldId="2147480342"/>
        </pc:sldMkLst>
      </pc:sldChg>
      <pc:sldChg chg="add del">
        <pc:chgData name="Ashley Greer" userId="2ddd3eaa-d59d-4e6f-8745-bb565a51d7c2" providerId="ADAL" clId="{69C99B4D-259B-4756-A2CF-51273955C7B0}" dt="2024-07-31T15:27:41.323" v="14"/>
        <pc:sldMkLst>
          <pc:docMk/>
          <pc:sldMk cId="3198838733" sldId="2147480343"/>
        </pc:sldMkLst>
      </pc:sldChg>
      <pc:sldChg chg="add del">
        <pc:chgData name="Ashley Greer" userId="2ddd3eaa-d59d-4e6f-8745-bb565a51d7c2" providerId="ADAL" clId="{69C99B4D-259B-4756-A2CF-51273955C7B0}" dt="2024-07-31T15:27:41.323" v="14"/>
        <pc:sldMkLst>
          <pc:docMk/>
          <pc:sldMk cId="3184265134" sldId="2147480344"/>
        </pc:sldMkLst>
      </pc:sldChg>
      <pc:sldChg chg="add del">
        <pc:chgData name="Ashley Greer" userId="2ddd3eaa-d59d-4e6f-8745-bb565a51d7c2" providerId="ADAL" clId="{69C99B4D-259B-4756-A2CF-51273955C7B0}" dt="2024-07-31T15:27:41.323" v="14"/>
        <pc:sldMkLst>
          <pc:docMk/>
          <pc:sldMk cId="1056661801" sldId="2147480348"/>
        </pc:sldMkLst>
      </pc:sldChg>
      <pc:sldChg chg="add del">
        <pc:chgData name="Ashley Greer" userId="2ddd3eaa-d59d-4e6f-8745-bb565a51d7c2" providerId="ADAL" clId="{69C99B4D-259B-4756-A2CF-51273955C7B0}" dt="2024-07-31T15:27:41.323" v="14"/>
        <pc:sldMkLst>
          <pc:docMk/>
          <pc:sldMk cId="3566663051" sldId="2147480349"/>
        </pc:sldMkLst>
      </pc:sldChg>
      <pc:sldChg chg="add del">
        <pc:chgData name="Ashley Greer" userId="2ddd3eaa-d59d-4e6f-8745-bb565a51d7c2" providerId="ADAL" clId="{69C99B4D-259B-4756-A2CF-51273955C7B0}" dt="2024-07-31T15:27:41.323" v="14"/>
        <pc:sldMkLst>
          <pc:docMk/>
          <pc:sldMk cId="4085234972" sldId="2147480355"/>
        </pc:sldMkLst>
      </pc:sldChg>
      <pc:sldChg chg="add del">
        <pc:chgData name="Ashley Greer" userId="2ddd3eaa-d59d-4e6f-8745-bb565a51d7c2" providerId="ADAL" clId="{69C99B4D-259B-4756-A2CF-51273955C7B0}" dt="2024-07-31T15:27:41.323" v="14"/>
        <pc:sldMkLst>
          <pc:docMk/>
          <pc:sldMk cId="293497070" sldId="2147480356"/>
        </pc:sldMkLst>
      </pc:sldChg>
      <pc:sldChg chg="add del">
        <pc:chgData name="Ashley Greer" userId="2ddd3eaa-d59d-4e6f-8745-bb565a51d7c2" providerId="ADAL" clId="{69C99B4D-259B-4756-A2CF-51273955C7B0}" dt="2024-07-31T15:27:41.323" v="14"/>
        <pc:sldMkLst>
          <pc:docMk/>
          <pc:sldMk cId="1205475050" sldId="2147480361"/>
        </pc:sldMkLst>
      </pc:sldChg>
      <pc:sldChg chg="add del">
        <pc:chgData name="Ashley Greer" userId="2ddd3eaa-d59d-4e6f-8745-bb565a51d7c2" providerId="ADAL" clId="{69C99B4D-259B-4756-A2CF-51273955C7B0}" dt="2024-07-31T15:27:41.323" v="14"/>
        <pc:sldMkLst>
          <pc:docMk/>
          <pc:sldMk cId="1152488761" sldId="2147480362"/>
        </pc:sldMkLst>
      </pc:sldChg>
      <pc:sldChg chg="add del">
        <pc:chgData name="Ashley Greer" userId="2ddd3eaa-d59d-4e6f-8745-bb565a51d7c2" providerId="ADAL" clId="{69C99B4D-259B-4756-A2CF-51273955C7B0}" dt="2024-07-31T15:27:41.323" v="14"/>
        <pc:sldMkLst>
          <pc:docMk/>
          <pc:sldMk cId="208545847" sldId="2147480363"/>
        </pc:sldMkLst>
      </pc:sldChg>
      <pc:sldChg chg="add del">
        <pc:chgData name="Ashley Greer" userId="2ddd3eaa-d59d-4e6f-8745-bb565a51d7c2" providerId="ADAL" clId="{69C99B4D-259B-4756-A2CF-51273955C7B0}" dt="2024-07-31T15:27:41.323" v="14"/>
        <pc:sldMkLst>
          <pc:docMk/>
          <pc:sldMk cId="15944164" sldId="2147480364"/>
        </pc:sldMkLst>
      </pc:sldChg>
      <pc:sldChg chg="add del">
        <pc:chgData name="Ashley Greer" userId="2ddd3eaa-d59d-4e6f-8745-bb565a51d7c2" providerId="ADAL" clId="{69C99B4D-259B-4756-A2CF-51273955C7B0}" dt="2024-07-31T15:27:41.323" v="14"/>
        <pc:sldMkLst>
          <pc:docMk/>
          <pc:sldMk cId="1196186766" sldId="2147480365"/>
        </pc:sldMkLst>
      </pc:sldChg>
      <pc:sldChg chg="add del">
        <pc:chgData name="Ashley Greer" userId="2ddd3eaa-d59d-4e6f-8745-bb565a51d7c2" providerId="ADAL" clId="{69C99B4D-259B-4756-A2CF-51273955C7B0}" dt="2024-07-31T15:27:41.323" v="14"/>
        <pc:sldMkLst>
          <pc:docMk/>
          <pc:sldMk cId="2444270658" sldId="2147480366"/>
        </pc:sldMkLst>
      </pc:sldChg>
      <pc:sldChg chg="add del">
        <pc:chgData name="Ashley Greer" userId="2ddd3eaa-d59d-4e6f-8745-bb565a51d7c2" providerId="ADAL" clId="{69C99B4D-259B-4756-A2CF-51273955C7B0}" dt="2024-07-31T15:27:41.323" v="14"/>
        <pc:sldMkLst>
          <pc:docMk/>
          <pc:sldMk cId="4128556571" sldId="2147480369"/>
        </pc:sldMkLst>
      </pc:sldChg>
      <pc:sldChg chg="modSp add del mod">
        <pc:chgData name="Ashley Greer" userId="2ddd3eaa-d59d-4e6f-8745-bb565a51d7c2" providerId="ADAL" clId="{69C99B4D-259B-4756-A2CF-51273955C7B0}" dt="2024-07-31T15:27:41.323" v="14"/>
        <pc:sldMkLst>
          <pc:docMk/>
          <pc:sldMk cId="2719234646" sldId="2147480370"/>
        </pc:sldMkLst>
        <pc:spChg chg="mod">
          <ac:chgData name="Ashley Greer" userId="2ddd3eaa-d59d-4e6f-8745-bb565a51d7c2" providerId="ADAL" clId="{69C99B4D-259B-4756-A2CF-51273955C7B0}" dt="2024-07-31T15:27:41.260" v="13"/>
          <ac:spMkLst>
            <pc:docMk/>
            <pc:sldMk cId="2719234646" sldId="2147480370"/>
            <ac:spMk id="2" creationId="{64A0E242-16ED-4230-A2CC-E9581B46F16D}"/>
          </ac:spMkLst>
        </pc:spChg>
      </pc:sldChg>
    </pc:docChg>
  </pc:docChgLst>
  <pc:docChgLst>
    <pc:chgData name="Ashley Greer" userId="2ddd3eaa-d59d-4e6f-8745-bb565a51d7c2" providerId="ADAL" clId="{680B42D9-B570-441E-9AF3-5299B1972460}"/>
    <pc:docChg chg="modSld modMainMaster">
      <pc:chgData name="Ashley Greer" userId="2ddd3eaa-d59d-4e6f-8745-bb565a51d7c2" providerId="ADAL" clId="{680B42D9-B570-441E-9AF3-5299B1972460}" dt="2024-04-27T20:41:28.659" v="80" actId="2085"/>
      <pc:docMkLst>
        <pc:docMk/>
      </pc:docMkLst>
      <pc:sldChg chg="addSp modSp mod">
        <pc:chgData name="Ashley Greer" userId="2ddd3eaa-d59d-4e6f-8745-bb565a51d7c2" providerId="ADAL" clId="{680B42D9-B570-441E-9AF3-5299B1972460}" dt="2024-04-27T20:41:28.659" v="80" actId="2085"/>
        <pc:sldMkLst>
          <pc:docMk/>
          <pc:sldMk cId="3465688576" sldId="281"/>
        </pc:sldMkLst>
        <pc:spChg chg="mod">
          <ac:chgData name="Ashley Greer" userId="2ddd3eaa-d59d-4e6f-8745-bb565a51d7c2" providerId="ADAL" clId="{680B42D9-B570-441E-9AF3-5299B1972460}" dt="2024-04-27T20:39:23.084" v="41" actId="20577"/>
          <ac:spMkLst>
            <pc:docMk/>
            <pc:sldMk cId="3465688576" sldId="281"/>
            <ac:spMk id="2" creationId="{6E764D8A-519B-DD4A-C642-A79DF134912A}"/>
          </ac:spMkLst>
        </pc:spChg>
        <pc:spChg chg="mod">
          <ac:chgData name="Ashley Greer" userId="2ddd3eaa-d59d-4e6f-8745-bb565a51d7c2" providerId="ADAL" clId="{680B42D9-B570-441E-9AF3-5299B1972460}" dt="2024-04-27T20:39:31.886" v="65" actId="20577"/>
          <ac:spMkLst>
            <pc:docMk/>
            <pc:sldMk cId="3465688576" sldId="281"/>
            <ac:spMk id="3" creationId="{2CD37E42-E2E3-0CF1-91DF-51880A7249F7}"/>
          </ac:spMkLst>
        </pc:spChg>
        <pc:spChg chg="add mod">
          <ac:chgData name="Ashley Greer" userId="2ddd3eaa-d59d-4e6f-8745-bb565a51d7c2" providerId="ADAL" clId="{680B42D9-B570-441E-9AF3-5299B1972460}" dt="2024-04-27T20:41:28.659" v="80" actId="2085"/>
          <ac:spMkLst>
            <pc:docMk/>
            <pc:sldMk cId="3465688576" sldId="281"/>
            <ac:spMk id="6" creationId="{D484FC24-D0C5-F302-3C24-F47F629F9F19}"/>
          </ac:spMkLst>
        </pc:spChg>
        <pc:picChg chg="add mod">
          <ac:chgData name="Ashley Greer" userId="2ddd3eaa-d59d-4e6f-8745-bb565a51d7c2" providerId="ADAL" clId="{680B42D9-B570-441E-9AF3-5299B1972460}" dt="2024-04-27T20:39:41.927" v="66"/>
          <ac:picMkLst>
            <pc:docMk/>
            <pc:sldMk cId="3465688576" sldId="281"/>
            <ac:picMk id="5" creationId="{E2723B43-0793-3038-6D97-85BF737D2620}"/>
          </ac:picMkLst>
        </pc:picChg>
      </pc:sldChg>
      <pc:sldMasterChg chg="addSp modSp mod">
        <pc:chgData name="Ashley Greer" userId="2ddd3eaa-d59d-4e6f-8745-bb565a51d7c2" providerId="ADAL" clId="{680B42D9-B570-441E-9AF3-5299B1972460}" dt="2024-04-27T20:40:36.389" v="76" actId="1076"/>
        <pc:sldMasterMkLst>
          <pc:docMk/>
          <pc:sldMasterMk cId="1070809925" sldId="2147483659"/>
        </pc:sldMasterMkLst>
        <pc:picChg chg="add mod">
          <ac:chgData name="Ashley Greer" userId="2ddd3eaa-d59d-4e6f-8745-bb565a51d7c2" providerId="ADAL" clId="{680B42D9-B570-441E-9AF3-5299B1972460}" dt="2024-04-27T20:40:36.389" v="76" actId="1076"/>
          <ac:picMkLst>
            <pc:docMk/>
            <pc:sldMasterMk cId="1070809925" sldId="2147483659"/>
            <ac:picMk id="2" creationId="{BE83C4F8-11ED-289B-86C7-5C5D41E11FC0}"/>
          </ac:picMkLst>
        </pc:picChg>
      </pc:sldMasterChg>
      <pc:sldMasterChg chg="modSldLayout">
        <pc:chgData name="Ashley Greer" userId="2ddd3eaa-d59d-4e6f-8745-bb565a51d7c2" providerId="ADAL" clId="{680B42D9-B570-441E-9AF3-5299B1972460}" dt="2024-04-27T20:40:19.867" v="74" actId="14100"/>
        <pc:sldMasterMkLst>
          <pc:docMk/>
          <pc:sldMasterMk cId="4051185763" sldId="2147483668"/>
        </pc:sldMasterMkLst>
        <pc:sldLayoutChg chg="addSp modSp mod">
          <pc:chgData name="Ashley Greer" userId="2ddd3eaa-d59d-4e6f-8745-bb565a51d7c2" providerId="ADAL" clId="{680B42D9-B570-441E-9AF3-5299B1972460}" dt="2024-04-27T20:40:19.867" v="74" actId="14100"/>
          <pc:sldLayoutMkLst>
            <pc:docMk/>
            <pc:sldMasterMk cId="4051185763" sldId="2147483668"/>
            <pc:sldLayoutMk cId="1191662581" sldId="2147483679"/>
          </pc:sldLayoutMkLst>
          <pc:picChg chg="add mod">
            <ac:chgData name="Ashley Greer" userId="2ddd3eaa-d59d-4e6f-8745-bb565a51d7c2" providerId="ADAL" clId="{680B42D9-B570-441E-9AF3-5299B1972460}" dt="2024-04-27T20:40:19.867" v="74" actId="14100"/>
            <ac:picMkLst>
              <pc:docMk/>
              <pc:sldMasterMk cId="4051185763" sldId="2147483668"/>
              <pc:sldLayoutMk cId="1191662581" sldId="2147483679"/>
              <ac:picMk id="3" creationId="{951912D3-054D-7729-5E1A-41CDECD71204}"/>
            </ac:picMkLst>
          </pc:pic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C17082-552D-4B2B-B4A6-8AA361F2369B}" type="doc">
      <dgm:prSet loTypeId="urn:microsoft.com/office/officeart/2005/8/layout/hierarchy2" loCatId="hierarchy" qsTypeId="urn:microsoft.com/office/officeart/2005/8/quickstyle/simple1" qsCatId="simple" csTypeId="urn:microsoft.com/office/officeart/2005/8/colors/accent2_2" csCatId="accent2" phldr="1"/>
      <dgm:spPr/>
      <dgm:t>
        <a:bodyPr/>
        <a:lstStyle/>
        <a:p>
          <a:endParaRPr lang="en-US"/>
        </a:p>
      </dgm:t>
    </dgm:pt>
    <dgm:pt modelId="{1775AE48-6FCE-4A4D-B244-0C05EA94E81C}">
      <dgm:prSet phldrT="[Text]"/>
      <dgm:spPr/>
      <dgm:t>
        <a:bodyPr/>
        <a:lstStyle/>
        <a:p>
          <a:pPr rtl="0"/>
          <a:r>
            <a:rPr lang="en-US"/>
            <a:t>Relapsed Refractory MM</a:t>
          </a:r>
          <a:r>
            <a:rPr lang="en-US">
              <a:latin typeface="Georgia"/>
              <a:ea typeface="ＭＳ Ｐゴシック"/>
            </a:rPr>
            <a:t>   n= 386</a:t>
          </a:r>
        </a:p>
      </dgm:t>
    </dgm:pt>
    <dgm:pt modelId="{A3272C62-F4D7-4DFD-B198-E3E9698E4B84}" type="parTrans" cxnId="{EF7E8D4A-F78F-4DF7-A8C0-1441C0AD96C6}">
      <dgm:prSet/>
      <dgm:spPr/>
      <dgm:t>
        <a:bodyPr/>
        <a:lstStyle/>
        <a:p>
          <a:endParaRPr lang="en-US"/>
        </a:p>
      </dgm:t>
    </dgm:pt>
    <dgm:pt modelId="{D23E9908-AB6C-4528-BA51-1F48E87DF5B4}" type="sibTrans" cxnId="{EF7E8D4A-F78F-4DF7-A8C0-1441C0AD96C6}">
      <dgm:prSet/>
      <dgm:spPr/>
      <dgm:t>
        <a:bodyPr/>
        <a:lstStyle/>
        <a:p>
          <a:endParaRPr lang="en-US"/>
        </a:p>
      </dgm:t>
    </dgm:pt>
    <dgm:pt modelId="{6E6DEEF4-8AFA-4540-9BA3-2BF381D02FE7}">
      <dgm:prSet phldrT="[Text]"/>
      <dgm:spPr/>
      <dgm:t>
        <a:bodyPr/>
        <a:lstStyle/>
        <a:p>
          <a:r>
            <a:rPr lang="en-US"/>
            <a:t>Optional: bridging x 1 cycles per SoC</a:t>
          </a:r>
        </a:p>
        <a:p>
          <a:endParaRPr lang="en-US"/>
        </a:p>
      </dgm:t>
    </dgm:pt>
    <dgm:pt modelId="{490FF760-CBDA-4BAB-A355-94B9B7F6CDEC}" type="parTrans" cxnId="{CEF0BF50-5397-4BB9-A075-C500DBBD7B82}">
      <dgm:prSet/>
      <dgm:spPr/>
      <dgm:t>
        <a:bodyPr/>
        <a:lstStyle/>
        <a:p>
          <a:endParaRPr lang="en-US"/>
        </a:p>
      </dgm:t>
    </dgm:pt>
    <dgm:pt modelId="{46F620AE-D99F-40F4-9F07-2ED48EFC30F4}" type="sibTrans" cxnId="{CEF0BF50-5397-4BB9-A075-C500DBBD7B82}">
      <dgm:prSet/>
      <dgm:spPr/>
      <dgm:t>
        <a:bodyPr/>
        <a:lstStyle/>
        <a:p>
          <a:endParaRPr lang="en-US"/>
        </a:p>
      </dgm:t>
    </dgm:pt>
    <dgm:pt modelId="{3EF6962E-7A73-4209-8BE1-E673C71E385C}">
      <dgm:prSet phldrT="[Text]"/>
      <dgm:spPr/>
      <dgm:t>
        <a:bodyPr/>
        <a:lstStyle/>
        <a:p>
          <a:r>
            <a:rPr lang="en-US" err="1"/>
            <a:t>Idecabtagene</a:t>
          </a:r>
          <a:r>
            <a:rPr lang="en-US"/>
            <a:t> </a:t>
          </a:r>
          <a:r>
            <a:rPr lang="en-US" err="1"/>
            <a:t>Vicleucel</a:t>
          </a:r>
          <a:endParaRPr lang="en-US"/>
        </a:p>
        <a:p>
          <a:r>
            <a:rPr lang="en-US"/>
            <a:t>150-450 x 10</a:t>
          </a:r>
          <a:r>
            <a:rPr lang="en-US" baseline="30000"/>
            <a:t>6</a:t>
          </a:r>
          <a:r>
            <a:rPr lang="en-US" baseline="0"/>
            <a:t> CAR T-cells</a:t>
          </a:r>
        </a:p>
        <a:p>
          <a:r>
            <a:rPr lang="en-US" baseline="0"/>
            <a:t>(n = 225)</a:t>
          </a:r>
          <a:endParaRPr lang="en-US"/>
        </a:p>
      </dgm:t>
    </dgm:pt>
    <dgm:pt modelId="{52734217-2770-4C05-B2CC-23D4CF7731F4}" type="parTrans" cxnId="{18D1C986-65C8-4988-BFCE-BB7EDF5684A8}">
      <dgm:prSet/>
      <dgm:spPr/>
      <dgm:t>
        <a:bodyPr/>
        <a:lstStyle/>
        <a:p>
          <a:endParaRPr lang="en-US"/>
        </a:p>
      </dgm:t>
    </dgm:pt>
    <dgm:pt modelId="{820E38F5-54AE-4C13-BD7A-EADF66F9331F}" type="sibTrans" cxnId="{18D1C986-65C8-4988-BFCE-BB7EDF5684A8}">
      <dgm:prSet/>
      <dgm:spPr/>
      <dgm:t>
        <a:bodyPr/>
        <a:lstStyle/>
        <a:p>
          <a:endParaRPr lang="en-US"/>
        </a:p>
      </dgm:t>
    </dgm:pt>
    <dgm:pt modelId="{85033B23-1034-43D0-8E7D-8D0FB2599805}">
      <dgm:prSet phldrT="[Text]"/>
      <dgm:spPr/>
      <dgm:t>
        <a:bodyPr/>
        <a:lstStyle/>
        <a:p>
          <a:r>
            <a:rPr lang="en-US"/>
            <a:t>Investigator’s Choice SoC</a:t>
          </a:r>
        </a:p>
        <a:p>
          <a:r>
            <a:rPr lang="en-US"/>
            <a:t>(n=132)</a:t>
          </a:r>
        </a:p>
      </dgm:t>
    </dgm:pt>
    <dgm:pt modelId="{DD62D1F1-0777-4FCB-AAA7-B5AE690D27EB}" type="parTrans" cxnId="{CF3A9026-2C68-4DB5-8D69-3F5DE1DEF521}">
      <dgm:prSet/>
      <dgm:spPr/>
      <dgm:t>
        <a:bodyPr/>
        <a:lstStyle/>
        <a:p>
          <a:endParaRPr lang="en-US"/>
        </a:p>
      </dgm:t>
    </dgm:pt>
    <dgm:pt modelId="{2369A21C-3DB9-4F3C-8409-A951A981DEFE}" type="sibTrans" cxnId="{CF3A9026-2C68-4DB5-8D69-3F5DE1DEF521}">
      <dgm:prSet/>
      <dgm:spPr/>
      <dgm:t>
        <a:bodyPr/>
        <a:lstStyle/>
        <a:p>
          <a:endParaRPr lang="en-US"/>
        </a:p>
      </dgm:t>
    </dgm:pt>
    <dgm:pt modelId="{CC48CD8A-FACC-4F0C-90C1-D5F2A01C1008}">
      <dgm:prSet phldrT="[Text]"/>
      <dgm:spPr/>
      <dgm:t>
        <a:bodyPr/>
        <a:lstStyle/>
        <a:p>
          <a:r>
            <a:rPr lang="en-US"/>
            <a:t>PD or unacceptable AE’s</a:t>
          </a:r>
        </a:p>
      </dgm:t>
    </dgm:pt>
    <dgm:pt modelId="{EDEB7B6F-AF11-4507-AE9C-B44EEFB92CCE}" type="parTrans" cxnId="{A0A63AF4-8FB7-4C26-B8D7-5186262590EE}">
      <dgm:prSet/>
      <dgm:spPr/>
      <dgm:t>
        <a:bodyPr/>
        <a:lstStyle/>
        <a:p>
          <a:endParaRPr lang="en-US"/>
        </a:p>
      </dgm:t>
    </dgm:pt>
    <dgm:pt modelId="{8B09280D-34F5-4D33-B604-3E88F5670EE6}" type="sibTrans" cxnId="{A0A63AF4-8FB7-4C26-B8D7-5186262590EE}">
      <dgm:prSet/>
      <dgm:spPr/>
      <dgm:t>
        <a:bodyPr/>
        <a:lstStyle/>
        <a:p>
          <a:endParaRPr lang="en-US"/>
        </a:p>
      </dgm:t>
    </dgm:pt>
    <dgm:pt modelId="{A6E62D9F-F537-4019-80C8-CFFA37D6326B}">
      <dgm:prSet/>
      <dgm:spPr/>
      <dgm:t>
        <a:bodyPr/>
        <a:lstStyle/>
        <a:p>
          <a:r>
            <a:rPr lang="en-US"/>
            <a:t>Crossover to ide-</a:t>
          </a:r>
          <a:r>
            <a:rPr lang="en-US" err="1"/>
            <a:t>cel</a:t>
          </a:r>
          <a:r>
            <a:rPr lang="en-US"/>
            <a:t> allowed after confirmed PD</a:t>
          </a:r>
        </a:p>
      </dgm:t>
    </dgm:pt>
    <dgm:pt modelId="{0C6B9D00-9C5D-4BF1-AB8C-14940847F34B}" type="parTrans" cxnId="{11A1A88C-1388-4600-829D-CD912578CB6D}">
      <dgm:prSet/>
      <dgm:spPr/>
      <dgm:t>
        <a:bodyPr/>
        <a:lstStyle/>
        <a:p>
          <a:endParaRPr lang="en-US"/>
        </a:p>
      </dgm:t>
    </dgm:pt>
    <dgm:pt modelId="{F1116F68-28E6-4E49-B9D2-641E7009CB64}" type="sibTrans" cxnId="{11A1A88C-1388-4600-829D-CD912578CB6D}">
      <dgm:prSet/>
      <dgm:spPr/>
      <dgm:t>
        <a:bodyPr/>
        <a:lstStyle/>
        <a:p>
          <a:endParaRPr lang="en-US"/>
        </a:p>
      </dgm:t>
    </dgm:pt>
    <dgm:pt modelId="{ABDCB0E7-1053-40BA-A0DB-069083C6D227}">
      <dgm:prSet/>
      <dgm:spPr/>
      <dgm:t>
        <a:bodyPr/>
        <a:lstStyle/>
        <a:p>
          <a:r>
            <a:rPr lang="en-US"/>
            <a:t>Lymphodepletion with Flu/Cy</a:t>
          </a:r>
        </a:p>
      </dgm:t>
    </dgm:pt>
    <dgm:pt modelId="{6DE186BF-C5E9-4AE8-8A43-7616A7F01090}" type="parTrans" cxnId="{6DB7E984-30DD-4570-AA9C-4A48C78E2830}">
      <dgm:prSet/>
      <dgm:spPr/>
      <dgm:t>
        <a:bodyPr/>
        <a:lstStyle/>
        <a:p>
          <a:endParaRPr lang="en-US"/>
        </a:p>
      </dgm:t>
    </dgm:pt>
    <dgm:pt modelId="{A070361B-4491-44D4-B5F0-6BFD78A07690}" type="sibTrans" cxnId="{6DB7E984-30DD-4570-AA9C-4A48C78E2830}">
      <dgm:prSet/>
      <dgm:spPr/>
      <dgm:t>
        <a:bodyPr/>
        <a:lstStyle/>
        <a:p>
          <a:endParaRPr lang="en-US"/>
        </a:p>
      </dgm:t>
    </dgm:pt>
    <dgm:pt modelId="{9D05125E-6A59-4630-8207-A92E54D413CF}" type="pres">
      <dgm:prSet presAssocID="{C9C17082-552D-4B2B-B4A6-8AA361F2369B}" presName="diagram" presStyleCnt="0">
        <dgm:presLayoutVars>
          <dgm:chPref val="1"/>
          <dgm:dir/>
          <dgm:animOne val="branch"/>
          <dgm:animLvl val="lvl"/>
          <dgm:resizeHandles val="exact"/>
        </dgm:presLayoutVars>
      </dgm:prSet>
      <dgm:spPr/>
    </dgm:pt>
    <dgm:pt modelId="{D8090920-37F6-435A-8CEB-21409A453E2F}" type="pres">
      <dgm:prSet presAssocID="{1775AE48-6FCE-4A4D-B244-0C05EA94E81C}" presName="root1" presStyleCnt="0"/>
      <dgm:spPr/>
    </dgm:pt>
    <dgm:pt modelId="{B697E59E-4622-44BF-9DA9-1236313CEBB4}" type="pres">
      <dgm:prSet presAssocID="{1775AE48-6FCE-4A4D-B244-0C05EA94E81C}" presName="LevelOneTextNode" presStyleLbl="node0" presStyleIdx="0" presStyleCnt="1">
        <dgm:presLayoutVars>
          <dgm:chPref val="3"/>
        </dgm:presLayoutVars>
      </dgm:prSet>
      <dgm:spPr/>
    </dgm:pt>
    <dgm:pt modelId="{CF4DE728-33D2-4465-9481-5078D7F06CB4}" type="pres">
      <dgm:prSet presAssocID="{1775AE48-6FCE-4A4D-B244-0C05EA94E81C}" presName="level2hierChild" presStyleCnt="0"/>
      <dgm:spPr/>
    </dgm:pt>
    <dgm:pt modelId="{D5DFF2B7-7249-4B5C-8997-566B3EBB8D64}" type="pres">
      <dgm:prSet presAssocID="{490FF760-CBDA-4BAB-A355-94B9B7F6CDEC}" presName="conn2-1" presStyleLbl="parChTrans1D2" presStyleIdx="0" presStyleCnt="2"/>
      <dgm:spPr/>
    </dgm:pt>
    <dgm:pt modelId="{49F9B9ED-3CD6-4EA3-82BA-16146B83F9D5}" type="pres">
      <dgm:prSet presAssocID="{490FF760-CBDA-4BAB-A355-94B9B7F6CDEC}" presName="connTx" presStyleLbl="parChTrans1D2" presStyleIdx="0" presStyleCnt="2"/>
      <dgm:spPr/>
    </dgm:pt>
    <dgm:pt modelId="{0F799EA8-7E85-4792-9DCB-FE1F4DC444C2}" type="pres">
      <dgm:prSet presAssocID="{6E6DEEF4-8AFA-4540-9BA3-2BF381D02FE7}" presName="root2" presStyleCnt="0"/>
      <dgm:spPr/>
    </dgm:pt>
    <dgm:pt modelId="{4729D1C0-1E80-4EB6-B1F0-607FBA4EFC8F}" type="pres">
      <dgm:prSet presAssocID="{6E6DEEF4-8AFA-4540-9BA3-2BF381D02FE7}" presName="LevelTwoTextNode" presStyleLbl="node2" presStyleIdx="0" presStyleCnt="2">
        <dgm:presLayoutVars>
          <dgm:chPref val="3"/>
        </dgm:presLayoutVars>
      </dgm:prSet>
      <dgm:spPr/>
    </dgm:pt>
    <dgm:pt modelId="{2901550F-F49D-479D-8D37-6F0EAC223826}" type="pres">
      <dgm:prSet presAssocID="{6E6DEEF4-8AFA-4540-9BA3-2BF381D02FE7}" presName="level3hierChild" presStyleCnt="0"/>
      <dgm:spPr/>
    </dgm:pt>
    <dgm:pt modelId="{A5341D3E-892F-4D43-A2A6-C987299A9C83}" type="pres">
      <dgm:prSet presAssocID="{6DE186BF-C5E9-4AE8-8A43-7616A7F01090}" presName="conn2-1" presStyleLbl="parChTrans1D3" presStyleIdx="0" presStyleCnt="2"/>
      <dgm:spPr/>
    </dgm:pt>
    <dgm:pt modelId="{0AD25C86-FD37-4514-B683-BDD68DEE97DD}" type="pres">
      <dgm:prSet presAssocID="{6DE186BF-C5E9-4AE8-8A43-7616A7F01090}" presName="connTx" presStyleLbl="parChTrans1D3" presStyleIdx="0" presStyleCnt="2"/>
      <dgm:spPr/>
    </dgm:pt>
    <dgm:pt modelId="{C1B96CD0-27AB-4054-A92F-4DF5808A6FC0}" type="pres">
      <dgm:prSet presAssocID="{ABDCB0E7-1053-40BA-A0DB-069083C6D227}" presName="root2" presStyleCnt="0"/>
      <dgm:spPr/>
    </dgm:pt>
    <dgm:pt modelId="{24E2E5DF-D414-4F7F-BB4F-FDD500218AC1}" type="pres">
      <dgm:prSet presAssocID="{ABDCB0E7-1053-40BA-A0DB-069083C6D227}" presName="LevelTwoTextNode" presStyleLbl="node3" presStyleIdx="0" presStyleCnt="2">
        <dgm:presLayoutVars>
          <dgm:chPref val="3"/>
        </dgm:presLayoutVars>
      </dgm:prSet>
      <dgm:spPr/>
    </dgm:pt>
    <dgm:pt modelId="{BF3298B1-207D-44B4-9A7C-4D8C946DD58B}" type="pres">
      <dgm:prSet presAssocID="{ABDCB0E7-1053-40BA-A0DB-069083C6D227}" presName="level3hierChild" presStyleCnt="0"/>
      <dgm:spPr/>
    </dgm:pt>
    <dgm:pt modelId="{3F57D984-CF8C-4F4F-92C4-B619AA87E184}" type="pres">
      <dgm:prSet presAssocID="{52734217-2770-4C05-B2CC-23D4CF7731F4}" presName="conn2-1" presStyleLbl="parChTrans1D4" presStyleIdx="0" presStyleCnt="2"/>
      <dgm:spPr/>
    </dgm:pt>
    <dgm:pt modelId="{8B781000-2641-412E-930F-396C8C687DEB}" type="pres">
      <dgm:prSet presAssocID="{52734217-2770-4C05-B2CC-23D4CF7731F4}" presName="connTx" presStyleLbl="parChTrans1D4" presStyleIdx="0" presStyleCnt="2"/>
      <dgm:spPr/>
    </dgm:pt>
    <dgm:pt modelId="{F5D7A117-4526-4B04-8574-135EE0407D21}" type="pres">
      <dgm:prSet presAssocID="{3EF6962E-7A73-4209-8BE1-E673C71E385C}" presName="root2" presStyleCnt="0"/>
      <dgm:spPr/>
    </dgm:pt>
    <dgm:pt modelId="{0B728E09-F377-4B0D-A072-0B753C87B5A0}" type="pres">
      <dgm:prSet presAssocID="{3EF6962E-7A73-4209-8BE1-E673C71E385C}" presName="LevelTwoTextNode" presStyleLbl="node4" presStyleIdx="0" presStyleCnt="2">
        <dgm:presLayoutVars>
          <dgm:chPref val="3"/>
        </dgm:presLayoutVars>
      </dgm:prSet>
      <dgm:spPr/>
    </dgm:pt>
    <dgm:pt modelId="{AB255615-1F22-49FC-8D34-F1D591D8C0ED}" type="pres">
      <dgm:prSet presAssocID="{3EF6962E-7A73-4209-8BE1-E673C71E385C}" presName="level3hierChild" presStyleCnt="0"/>
      <dgm:spPr/>
    </dgm:pt>
    <dgm:pt modelId="{7C7CA9D1-84F1-4F80-8273-1C55AC981EB9}" type="pres">
      <dgm:prSet presAssocID="{DD62D1F1-0777-4FCB-AAA7-B5AE690D27EB}" presName="conn2-1" presStyleLbl="parChTrans1D2" presStyleIdx="1" presStyleCnt="2"/>
      <dgm:spPr/>
    </dgm:pt>
    <dgm:pt modelId="{B80D2CA5-C010-4E77-94EB-DE56303ECC33}" type="pres">
      <dgm:prSet presAssocID="{DD62D1F1-0777-4FCB-AAA7-B5AE690D27EB}" presName="connTx" presStyleLbl="parChTrans1D2" presStyleIdx="1" presStyleCnt="2"/>
      <dgm:spPr/>
    </dgm:pt>
    <dgm:pt modelId="{FCF8EA38-1B65-4A4A-B91A-07EE859D488B}" type="pres">
      <dgm:prSet presAssocID="{85033B23-1034-43D0-8E7D-8D0FB2599805}" presName="root2" presStyleCnt="0"/>
      <dgm:spPr/>
    </dgm:pt>
    <dgm:pt modelId="{B858D2C1-E3EF-4E2B-9C89-6195D6DD7441}" type="pres">
      <dgm:prSet presAssocID="{85033B23-1034-43D0-8E7D-8D0FB2599805}" presName="LevelTwoTextNode" presStyleLbl="node2" presStyleIdx="1" presStyleCnt="2">
        <dgm:presLayoutVars>
          <dgm:chPref val="3"/>
        </dgm:presLayoutVars>
      </dgm:prSet>
      <dgm:spPr/>
    </dgm:pt>
    <dgm:pt modelId="{3D47311B-4DDF-44B8-BA69-B71A049B6EC3}" type="pres">
      <dgm:prSet presAssocID="{85033B23-1034-43D0-8E7D-8D0FB2599805}" presName="level3hierChild" presStyleCnt="0"/>
      <dgm:spPr/>
    </dgm:pt>
    <dgm:pt modelId="{05A97BD4-C068-4A3A-B406-33F5B669B21F}" type="pres">
      <dgm:prSet presAssocID="{EDEB7B6F-AF11-4507-AE9C-B44EEFB92CCE}" presName="conn2-1" presStyleLbl="parChTrans1D3" presStyleIdx="1" presStyleCnt="2"/>
      <dgm:spPr/>
    </dgm:pt>
    <dgm:pt modelId="{48CB1C6D-6464-4B44-9BB3-853517372B37}" type="pres">
      <dgm:prSet presAssocID="{EDEB7B6F-AF11-4507-AE9C-B44EEFB92CCE}" presName="connTx" presStyleLbl="parChTrans1D3" presStyleIdx="1" presStyleCnt="2"/>
      <dgm:spPr/>
    </dgm:pt>
    <dgm:pt modelId="{D09B875B-5190-4CCE-B1EF-C246DB8EDFDC}" type="pres">
      <dgm:prSet presAssocID="{CC48CD8A-FACC-4F0C-90C1-D5F2A01C1008}" presName="root2" presStyleCnt="0"/>
      <dgm:spPr/>
    </dgm:pt>
    <dgm:pt modelId="{31B7B96B-B846-4CA1-B0EC-7CE8AB71A93D}" type="pres">
      <dgm:prSet presAssocID="{CC48CD8A-FACC-4F0C-90C1-D5F2A01C1008}" presName="LevelTwoTextNode" presStyleLbl="node3" presStyleIdx="1" presStyleCnt="2" custLinFactNeighborX="206">
        <dgm:presLayoutVars>
          <dgm:chPref val="3"/>
        </dgm:presLayoutVars>
      </dgm:prSet>
      <dgm:spPr/>
    </dgm:pt>
    <dgm:pt modelId="{D8095503-6D55-41AD-9DC4-974E43BF4E29}" type="pres">
      <dgm:prSet presAssocID="{CC48CD8A-FACC-4F0C-90C1-D5F2A01C1008}" presName="level3hierChild" presStyleCnt="0"/>
      <dgm:spPr/>
    </dgm:pt>
    <dgm:pt modelId="{1ED42AD7-EFFA-43C2-9637-651E33040D91}" type="pres">
      <dgm:prSet presAssocID="{0C6B9D00-9C5D-4BF1-AB8C-14940847F34B}" presName="conn2-1" presStyleLbl="parChTrans1D4" presStyleIdx="1" presStyleCnt="2"/>
      <dgm:spPr/>
    </dgm:pt>
    <dgm:pt modelId="{10406885-18EE-4B78-8126-23F62FDF56F0}" type="pres">
      <dgm:prSet presAssocID="{0C6B9D00-9C5D-4BF1-AB8C-14940847F34B}" presName="connTx" presStyleLbl="parChTrans1D4" presStyleIdx="1" presStyleCnt="2"/>
      <dgm:spPr/>
    </dgm:pt>
    <dgm:pt modelId="{8F874D34-E8B1-4804-83A1-E527799DEE89}" type="pres">
      <dgm:prSet presAssocID="{A6E62D9F-F537-4019-80C8-CFFA37D6326B}" presName="root2" presStyleCnt="0"/>
      <dgm:spPr/>
    </dgm:pt>
    <dgm:pt modelId="{5D99E13D-7FCA-457F-B4F4-85A945394607}" type="pres">
      <dgm:prSet presAssocID="{A6E62D9F-F537-4019-80C8-CFFA37D6326B}" presName="LevelTwoTextNode" presStyleLbl="node4" presStyleIdx="1" presStyleCnt="2">
        <dgm:presLayoutVars>
          <dgm:chPref val="3"/>
        </dgm:presLayoutVars>
      </dgm:prSet>
      <dgm:spPr/>
    </dgm:pt>
    <dgm:pt modelId="{15B7FAE1-C429-42EB-AC98-995C3685FAA2}" type="pres">
      <dgm:prSet presAssocID="{A6E62D9F-F537-4019-80C8-CFFA37D6326B}" presName="level3hierChild" presStyleCnt="0"/>
      <dgm:spPr/>
    </dgm:pt>
  </dgm:ptLst>
  <dgm:cxnLst>
    <dgm:cxn modelId="{8FBB3503-0652-414D-AC92-9EB39086B685}" type="presOf" srcId="{6E6DEEF4-8AFA-4540-9BA3-2BF381D02FE7}" destId="{4729D1C0-1E80-4EB6-B1F0-607FBA4EFC8F}" srcOrd="0" destOrd="0" presId="urn:microsoft.com/office/officeart/2005/8/layout/hierarchy2"/>
    <dgm:cxn modelId="{14ED0504-8932-483C-B33D-011E0B765654}" type="presOf" srcId="{ABDCB0E7-1053-40BA-A0DB-069083C6D227}" destId="{24E2E5DF-D414-4F7F-BB4F-FDD500218AC1}" srcOrd="0" destOrd="0" presId="urn:microsoft.com/office/officeart/2005/8/layout/hierarchy2"/>
    <dgm:cxn modelId="{7E317508-5D82-4685-9607-657915C95F7B}" type="presOf" srcId="{0C6B9D00-9C5D-4BF1-AB8C-14940847F34B}" destId="{10406885-18EE-4B78-8126-23F62FDF56F0}" srcOrd="1" destOrd="0" presId="urn:microsoft.com/office/officeart/2005/8/layout/hierarchy2"/>
    <dgm:cxn modelId="{01802D0A-9800-44B0-9A7C-87E46C3CD3A4}" type="presOf" srcId="{A6E62D9F-F537-4019-80C8-CFFA37D6326B}" destId="{5D99E13D-7FCA-457F-B4F4-85A945394607}" srcOrd="0" destOrd="0" presId="urn:microsoft.com/office/officeart/2005/8/layout/hierarchy2"/>
    <dgm:cxn modelId="{CE5CCD1D-714D-4D1E-B174-FB5B63C5F902}" type="presOf" srcId="{6DE186BF-C5E9-4AE8-8A43-7616A7F01090}" destId="{0AD25C86-FD37-4514-B683-BDD68DEE97DD}" srcOrd="1" destOrd="0" presId="urn:microsoft.com/office/officeart/2005/8/layout/hierarchy2"/>
    <dgm:cxn modelId="{CF3A9026-2C68-4DB5-8D69-3F5DE1DEF521}" srcId="{1775AE48-6FCE-4A4D-B244-0C05EA94E81C}" destId="{85033B23-1034-43D0-8E7D-8D0FB2599805}" srcOrd="1" destOrd="0" parTransId="{DD62D1F1-0777-4FCB-AAA7-B5AE690D27EB}" sibTransId="{2369A21C-3DB9-4F3C-8409-A951A981DEFE}"/>
    <dgm:cxn modelId="{2642E527-426D-43C8-84EA-1BA66945200C}" type="presOf" srcId="{DD62D1F1-0777-4FCB-AAA7-B5AE690D27EB}" destId="{7C7CA9D1-84F1-4F80-8273-1C55AC981EB9}" srcOrd="0" destOrd="0" presId="urn:microsoft.com/office/officeart/2005/8/layout/hierarchy2"/>
    <dgm:cxn modelId="{E2BC0F33-05D6-42F7-970F-525CE693B347}" type="presOf" srcId="{490FF760-CBDA-4BAB-A355-94B9B7F6CDEC}" destId="{49F9B9ED-3CD6-4EA3-82BA-16146B83F9D5}" srcOrd="1" destOrd="0" presId="urn:microsoft.com/office/officeart/2005/8/layout/hierarchy2"/>
    <dgm:cxn modelId="{5FCEA53A-E879-474B-BF87-DAD577F05DD0}" type="presOf" srcId="{85033B23-1034-43D0-8E7D-8D0FB2599805}" destId="{B858D2C1-E3EF-4E2B-9C89-6195D6DD7441}" srcOrd="0" destOrd="0" presId="urn:microsoft.com/office/officeart/2005/8/layout/hierarchy2"/>
    <dgm:cxn modelId="{A96CAF46-7B51-4A9C-8D13-EB317BF8EB42}" type="presOf" srcId="{1775AE48-6FCE-4A4D-B244-0C05EA94E81C}" destId="{B697E59E-4622-44BF-9DA9-1236313CEBB4}" srcOrd="0" destOrd="0" presId="urn:microsoft.com/office/officeart/2005/8/layout/hierarchy2"/>
    <dgm:cxn modelId="{3E57D466-C4AD-44A5-B0AA-709756E140C2}" type="presOf" srcId="{52734217-2770-4C05-B2CC-23D4CF7731F4}" destId="{3F57D984-CF8C-4F4F-92C4-B619AA87E184}" srcOrd="0" destOrd="0" presId="urn:microsoft.com/office/officeart/2005/8/layout/hierarchy2"/>
    <dgm:cxn modelId="{7EA9E048-5F36-434F-A84E-AE60F92164FB}" type="presOf" srcId="{490FF760-CBDA-4BAB-A355-94B9B7F6CDEC}" destId="{D5DFF2B7-7249-4B5C-8997-566B3EBB8D64}" srcOrd="0" destOrd="0" presId="urn:microsoft.com/office/officeart/2005/8/layout/hierarchy2"/>
    <dgm:cxn modelId="{EF7E8D4A-F78F-4DF7-A8C0-1441C0AD96C6}" srcId="{C9C17082-552D-4B2B-B4A6-8AA361F2369B}" destId="{1775AE48-6FCE-4A4D-B244-0C05EA94E81C}" srcOrd="0" destOrd="0" parTransId="{A3272C62-F4D7-4DFD-B198-E3E9698E4B84}" sibTransId="{D23E9908-AB6C-4528-BA51-1F48E87DF5B4}"/>
    <dgm:cxn modelId="{D8B7686B-B0E0-49AE-80BF-432149BBF052}" type="presOf" srcId="{52734217-2770-4C05-B2CC-23D4CF7731F4}" destId="{8B781000-2641-412E-930F-396C8C687DEB}" srcOrd="1" destOrd="0" presId="urn:microsoft.com/office/officeart/2005/8/layout/hierarchy2"/>
    <dgm:cxn modelId="{CEF0BF50-5397-4BB9-A075-C500DBBD7B82}" srcId="{1775AE48-6FCE-4A4D-B244-0C05EA94E81C}" destId="{6E6DEEF4-8AFA-4540-9BA3-2BF381D02FE7}" srcOrd="0" destOrd="0" parTransId="{490FF760-CBDA-4BAB-A355-94B9B7F6CDEC}" sibTransId="{46F620AE-D99F-40F4-9F07-2ED48EFC30F4}"/>
    <dgm:cxn modelId="{F7B03A78-ED12-4DCC-9861-217CEAF7D91D}" type="presOf" srcId="{6DE186BF-C5E9-4AE8-8A43-7616A7F01090}" destId="{A5341D3E-892F-4D43-A2A6-C987299A9C83}" srcOrd="0" destOrd="0" presId="urn:microsoft.com/office/officeart/2005/8/layout/hierarchy2"/>
    <dgm:cxn modelId="{C8EFCE59-1342-4695-8C4D-8861522C4B2A}" type="presOf" srcId="{DD62D1F1-0777-4FCB-AAA7-B5AE690D27EB}" destId="{B80D2CA5-C010-4E77-94EB-DE56303ECC33}" srcOrd="1" destOrd="0" presId="urn:microsoft.com/office/officeart/2005/8/layout/hierarchy2"/>
    <dgm:cxn modelId="{6DB7E984-30DD-4570-AA9C-4A48C78E2830}" srcId="{6E6DEEF4-8AFA-4540-9BA3-2BF381D02FE7}" destId="{ABDCB0E7-1053-40BA-A0DB-069083C6D227}" srcOrd="0" destOrd="0" parTransId="{6DE186BF-C5E9-4AE8-8A43-7616A7F01090}" sibTransId="{A070361B-4491-44D4-B5F0-6BFD78A07690}"/>
    <dgm:cxn modelId="{18D1C986-65C8-4988-BFCE-BB7EDF5684A8}" srcId="{ABDCB0E7-1053-40BA-A0DB-069083C6D227}" destId="{3EF6962E-7A73-4209-8BE1-E673C71E385C}" srcOrd="0" destOrd="0" parTransId="{52734217-2770-4C05-B2CC-23D4CF7731F4}" sibTransId="{820E38F5-54AE-4C13-BD7A-EADF66F9331F}"/>
    <dgm:cxn modelId="{CA9CAF8A-013D-429D-B140-B358CCC0A2E7}" type="presOf" srcId="{EDEB7B6F-AF11-4507-AE9C-B44EEFB92CCE}" destId="{48CB1C6D-6464-4B44-9BB3-853517372B37}" srcOrd="1" destOrd="0" presId="urn:microsoft.com/office/officeart/2005/8/layout/hierarchy2"/>
    <dgm:cxn modelId="{11A1A88C-1388-4600-829D-CD912578CB6D}" srcId="{CC48CD8A-FACC-4F0C-90C1-D5F2A01C1008}" destId="{A6E62D9F-F537-4019-80C8-CFFA37D6326B}" srcOrd="0" destOrd="0" parTransId="{0C6B9D00-9C5D-4BF1-AB8C-14940847F34B}" sibTransId="{F1116F68-28E6-4E49-B9D2-641E7009CB64}"/>
    <dgm:cxn modelId="{5F64D58C-8F71-411F-9139-D6C4BDCE5E2D}" type="presOf" srcId="{0C6B9D00-9C5D-4BF1-AB8C-14940847F34B}" destId="{1ED42AD7-EFFA-43C2-9637-651E33040D91}" srcOrd="0" destOrd="0" presId="urn:microsoft.com/office/officeart/2005/8/layout/hierarchy2"/>
    <dgm:cxn modelId="{23FA0ED5-3C0E-4EC9-8238-F1E3555D5EBC}" type="presOf" srcId="{EDEB7B6F-AF11-4507-AE9C-B44EEFB92CCE}" destId="{05A97BD4-C068-4A3A-B406-33F5B669B21F}" srcOrd="0" destOrd="0" presId="urn:microsoft.com/office/officeart/2005/8/layout/hierarchy2"/>
    <dgm:cxn modelId="{989FBDDE-3A4D-4C77-9B38-71D8582F3F96}" type="presOf" srcId="{3EF6962E-7A73-4209-8BE1-E673C71E385C}" destId="{0B728E09-F377-4B0D-A072-0B753C87B5A0}" srcOrd="0" destOrd="0" presId="urn:microsoft.com/office/officeart/2005/8/layout/hierarchy2"/>
    <dgm:cxn modelId="{CB1AF1E2-6E54-4DF3-A3CE-535DE135C672}" type="presOf" srcId="{C9C17082-552D-4B2B-B4A6-8AA361F2369B}" destId="{9D05125E-6A59-4630-8207-A92E54D413CF}" srcOrd="0" destOrd="0" presId="urn:microsoft.com/office/officeart/2005/8/layout/hierarchy2"/>
    <dgm:cxn modelId="{A0A63AF4-8FB7-4C26-B8D7-5186262590EE}" srcId="{85033B23-1034-43D0-8E7D-8D0FB2599805}" destId="{CC48CD8A-FACC-4F0C-90C1-D5F2A01C1008}" srcOrd="0" destOrd="0" parTransId="{EDEB7B6F-AF11-4507-AE9C-B44EEFB92CCE}" sibTransId="{8B09280D-34F5-4D33-B604-3E88F5670EE6}"/>
    <dgm:cxn modelId="{C75C4AF9-3D2C-4448-BCF0-E51BCBA16B72}" type="presOf" srcId="{CC48CD8A-FACC-4F0C-90C1-D5F2A01C1008}" destId="{31B7B96B-B846-4CA1-B0EC-7CE8AB71A93D}" srcOrd="0" destOrd="0" presId="urn:microsoft.com/office/officeart/2005/8/layout/hierarchy2"/>
    <dgm:cxn modelId="{CE7EB2F7-6053-45E3-920A-BB505F2C8288}" type="presParOf" srcId="{9D05125E-6A59-4630-8207-A92E54D413CF}" destId="{D8090920-37F6-435A-8CEB-21409A453E2F}" srcOrd="0" destOrd="0" presId="urn:microsoft.com/office/officeart/2005/8/layout/hierarchy2"/>
    <dgm:cxn modelId="{E2D1CD1F-E5B9-47A7-8B8A-CABF03CDDF62}" type="presParOf" srcId="{D8090920-37F6-435A-8CEB-21409A453E2F}" destId="{B697E59E-4622-44BF-9DA9-1236313CEBB4}" srcOrd="0" destOrd="0" presId="urn:microsoft.com/office/officeart/2005/8/layout/hierarchy2"/>
    <dgm:cxn modelId="{971D9C1F-3880-4F6C-9932-028E7D198D97}" type="presParOf" srcId="{D8090920-37F6-435A-8CEB-21409A453E2F}" destId="{CF4DE728-33D2-4465-9481-5078D7F06CB4}" srcOrd="1" destOrd="0" presId="urn:microsoft.com/office/officeart/2005/8/layout/hierarchy2"/>
    <dgm:cxn modelId="{93A563C3-B02C-48F2-8F21-55094870FC39}" type="presParOf" srcId="{CF4DE728-33D2-4465-9481-5078D7F06CB4}" destId="{D5DFF2B7-7249-4B5C-8997-566B3EBB8D64}" srcOrd="0" destOrd="0" presId="urn:microsoft.com/office/officeart/2005/8/layout/hierarchy2"/>
    <dgm:cxn modelId="{70E4C475-EAD0-4A3C-BA44-8A34EB6C17EB}" type="presParOf" srcId="{D5DFF2B7-7249-4B5C-8997-566B3EBB8D64}" destId="{49F9B9ED-3CD6-4EA3-82BA-16146B83F9D5}" srcOrd="0" destOrd="0" presId="urn:microsoft.com/office/officeart/2005/8/layout/hierarchy2"/>
    <dgm:cxn modelId="{DA003950-2A14-497C-B0E3-7EA704B57615}" type="presParOf" srcId="{CF4DE728-33D2-4465-9481-5078D7F06CB4}" destId="{0F799EA8-7E85-4792-9DCB-FE1F4DC444C2}" srcOrd="1" destOrd="0" presId="urn:microsoft.com/office/officeart/2005/8/layout/hierarchy2"/>
    <dgm:cxn modelId="{ABF7445A-127C-44D6-AC02-042DC6867DEA}" type="presParOf" srcId="{0F799EA8-7E85-4792-9DCB-FE1F4DC444C2}" destId="{4729D1C0-1E80-4EB6-B1F0-607FBA4EFC8F}" srcOrd="0" destOrd="0" presId="urn:microsoft.com/office/officeart/2005/8/layout/hierarchy2"/>
    <dgm:cxn modelId="{1AF2F545-E3DB-4A19-AFA6-B2FF62F0F8C9}" type="presParOf" srcId="{0F799EA8-7E85-4792-9DCB-FE1F4DC444C2}" destId="{2901550F-F49D-479D-8D37-6F0EAC223826}" srcOrd="1" destOrd="0" presId="urn:microsoft.com/office/officeart/2005/8/layout/hierarchy2"/>
    <dgm:cxn modelId="{9E38841D-E085-40BE-A12D-D01717E8160C}" type="presParOf" srcId="{2901550F-F49D-479D-8D37-6F0EAC223826}" destId="{A5341D3E-892F-4D43-A2A6-C987299A9C83}" srcOrd="0" destOrd="0" presId="urn:microsoft.com/office/officeart/2005/8/layout/hierarchy2"/>
    <dgm:cxn modelId="{B2687876-718E-4F0D-A9F5-7F2B9ABE7645}" type="presParOf" srcId="{A5341D3E-892F-4D43-A2A6-C987299A9C83}" destId="{0AD25C86-FD37-4514-B683-BDD68DEE97DD}" srcOrd="0" destOrd="0" presId="urn:microsoft.com/office/officeart/2005/8/layout/hierarchy2"/>
    <dgm:cxn modelId="{9854F956-420F-4D04-827A-E82A27417402}" type="presParOf" srcId="{2901550F-F49D-479D-8D37-6F0EAC223826}" destId="{C1B96CD0-27AB-4054-A92F-4DF5808A6FC0}" srcOrd="1" destOrd="0" presId="urn:microsoft.com/office/officeart/2005/8/layout/hierarchy2"/>
    <dgm:cxn modelId="{E34EAC59-BB3B-4D05-A261-29B926D0F1EF}" type="presParOf" srcId="{C1B96CD0-27AB-4054-A92F-4DF5808A6FC0}" destId="{24E2E5DF-D414-4F7F-BB4F-FDD500218AC1}" srcOrd="0" destOrd="0" presId="urn:microsoft.com/office/officeart/2005/8/layout/hierarchy2"/>
    <dgm:cxn modelId="{1876F6EE-E67F-49BA-A916-55ABC5BA002A}" type="presParOf" srcId="{C1B96CD0-27AB-4054-A92F-4DF5808A6FC0}" destId="{BF3298B1-207D-44B4-9A7C-4D8C946DD58B}" srcOrd="1" destOrd="0" presId="urn:microsoft.com/office/officeart/2005/8/layout/hierarchy2"/>
    <dgm:cxn modelId="{9CB3D5E4-0462-4612-8894-272F6F6B7D4B}" type="presParOf" srcId="{BF3298B1-207D-44B4-9A7C-4D8C946DD58B}" destId="{3F57D984-CF8C-4F4F-92C4-B619AA87E184}" srcOrd="0" destOrd="0" presId="urn:microsoft.com/office/officeart/2005/8/layout/hierarchy2"/>
    <dgm:cxn modelId="{74DEE8ED-9368-4389-A465-8E93FD4833B4}" type="presParOf" srcId="{3F57D984-CF8C-4F4F-92C4-B619AA87E184}" destId="{8B781000-2641-412E-930F-396C8C687DEB}" srcOrd="0" destOrd="0" presId="urn:microsoft.com/office/officeart/2005/8/layout/hierarchy2"/>
    <dgm:cxn modelId="{618E4813-9107-41C9-9EA3-6216DCA6B10B}" type="presParOf" srcId="{BF3298B1-207D-44B4-9A7C-4D8C946DD58B}" destId="{F5D7A117-4526-4B04-8574-135EE0407D21}" srcOrd="1" destOrd="0" presId="urn:microsoft.com/office/officeart/2005/8/layout/hierarchy2"/>
    <dgm:cxn modelId="{A10A2018-B8B8-4E45-8C8D-EC60AD50EDA8}" type="presParOf" srcId="{F5D7A117-4526-4B04-8574-135EE0407D21}" destId="{0B728E09-F377-4B0D-A072-0B753C87B5A0}" srcOrd="0" destOrd="0" presId="urn:microsoft.com/office/officeart/2005/8/layout/hierarchy2"/>
    <dgm:cxn modelId="{8AA7C7EA-3A30-4301-87ED-2C1B8A491694}" type="presParOf" srcId="{F5D7A117-4526-4B04-8574-135EE0407D21}" destId="{AB255615-1F22-49FC-8D34-F1D591D8C0ED}" srcOrd="1" destOrd="0" presId="urn:microsoft.com/office/officeart/2005/8/layout/hierarchy2"/>
    <dgm:cxn modelId="{C9811185-6062-4F9D-9573-C4055C2E0939}" type="presParOf" srcId="{CF4DE728-33D2-4465-9481-5078D7F06CB4}" destId="{7C7CA9D1-84F1-4F80-8273-1C55AC981EB9}" srcOrd="2" destOrd="0" presId="urn:microsoft.com/office/officeart/2005/8/layout/hierarchy2"/>
    <dgm:cxn modelId="{C20762FC-19E7-4096-B997-6EB24B42F5EF}" type="presParOf" srcId="{7C7CA9D1-84F1-4F80-8273-1C55AC981EB9}" destId="{B80D2CA5-C010-4E77-94EB-DE56303ECC33}" srcOrd="0" destOrd="0" presId="urn:microsoft.com/office/officeart/2005/8/layout/hierarchy2"/>
    <dgm:cxn modelId="{2DE4CB5F-1AA4-4D60-AA07-7646E8FA9E2A}" type="presParOf" srcId="{CF4DE728-33D2-4465-9481-5078D7F06CB4}" destId="{FCF8EA38-1B65-4A4A-B91A-07EE859D488B}" srcOrd="3" destOrd="0" presId="urn:microsoft.com/office/officeart/2005/8/layout/hierarchy2"/>
    <dgm:cxn modelId="{92E58D0A-848C-433A-8AE0-C439E6A98E42}" type="presParOf" srcId="{FCF8EA38-1B65-4A4A-B91A-07EE859D488B}" destId="{B858D2C1-E3EF-4E2B-9C89-6195D6DD7441}" srcOrd="0" destOrd="0" presId="urn:microsoft.com/office/officeart/2005/8/layout/hierarchy2"/>
    <dgm:cxn modelId="{963C3099-3BBE-40E5-B420-B9060DEFA1A1}" type="presParOf" srcId="{FCF8EA38-1B65-4A4A-B91A-07EE859D488B}" destId="{3D47311B-4DDF-44B8-BA69-B71A049B6EC3}" srcOrd="1" destOrd="0" presId="urn:microsoft.com/office/officeart/2005/8/layout/hierarchy2"/>
    <dgm:cxn modelId="{B2D6A4EB-1EB7-405E-B0B8-0906E17045B0}" type="presParOf" srcId="{3D47311B-4DDF-44B8-BA69-B71A049B6EC3}" destId="{05A97BD4-C068-4A3A-B406-33F5B669B21F}" srcOrd="0" destOrd="0" presId="urn:microsoft.com/office/officeart/2005/8/layout/hierarchy2"/>
    <dgm:cxn modelId="{1266E0DE-919E-4350-A1D9-96B1F704EBC2}" type="presParOf" srcId="{05A97BD4-C068-4A3A-B406-33F5B669B21F}" destId="{48CB1C6D-6464-4B44-9BB3-853517372B37}" srcOrd="0" destOrd="0" presId="urn:microsoft.com/office/officeart/2005/8/layout/hierarchy2"/>
    <dgm:cxn modelId="{FDE6E61E-5FDC-499B-A944-26D841A3E8A1}" type="presParOf" srcId="{3D47311B-4DDF-44B8-BA69-B71A049B6EC3}" destId="{D09B875B-5190-4CCE-B1EF-C246DB8EDFDC}" srcOrd="1" destOrd="0" presId="urn:microsoft.com/office/officeart/2005/8/layout/hierarchy2"/>
    <dgm:cxn modelId="{A835EBDE-D09D-48F8-842B-6E7D795B0D33}" type="presParOf" srcId="{D09B875B-5190-4CCE-B1EF-C246DB8EDFDC}" destId="{31B7B96B-B846-4CA1-B0EC-7CE8AB71A93D}" srcOrd="0" destOrd="0" presId="urn:microsoft.com/office/officeart/2005/8/layout/hierarchy2"/>
    <dgm:cxn modelId="{D80BCE64-3A67-45CD-99A2-47CCF5425E7F}" type="presParOf" srcId="{D09B875B-5190-4CCE-B1EF-C246DB8EDFDC}" destId="{D8095503-6D55-41AD-9DC4-974E43BF4E29}" srcOrd="1" destOrd="0" presId="urn:microsoft.com/office/officeart/2005/8/layout/hierarchy2"/>
    <dgm:cxn modelId="{92280292-0DB9-4EE9-B4E8-210EF46DEAF9}" type="presParOf" srcId="{D8095503-6D55-41AD-9DC4-974E43BF4E29}" destId="{1ED42AD7-EFFA-43C2-9637-651E33040D91}" srcOrd="0" destOrd="0" presId="urn:microsoft.com/office/officeart/2005/8/layout/hierarchy2"/>
    <dgm:cxn modelId="{896165B6-F8EB-48DE-93BA-5D741B3FB52B}" type="presParOf" srcId="{1ED42AD7-EFFA-43C2-9637-651E33040D91}" destId="{10406885-18EE-4B78-8126-23F62FDF56F0}" srcOrd="0" destOrd="0" presId="urn:microsoft.com/office/officeart/2005/8/layout/hierarchy2"/>
    <dgm:cxn modelId="{DEC5BCDC-310C-418F-9414-35C13FB2F7F3}" type="presParOf" srcId="{D8095503-6D55-41AD-9DC4-974E43BF4E29}" destId="{8F874D34-E8B1-4804-83A1-E527799DEE89}" srcOrd="1" destOrd="0" presId="urn:microsoft.com/office/officeart/2005/8/layout/hierarchy2"/>
    <dgm:cxn modelId="{19B89F21-BAC9-458C-9D26-6C1E7B25AACA}" type="presParOf" srcId="{8F874D34-E8B1-4804-83A1-E527799DEE89}" destId="{5D99E13D-7FCA-457F-B4F4-85A945394607}" srcOrd="0" destOrd="0" presId="urn:microsoft.com/office/officeart/2005/8/layout/hierarchy2"/>
    <dgm:cxn modelId="{0E94643B-B8DF-4A56-821E-594564C5EC32}" type="presParOf" srcId="{8F874D34-E8B1-4804-83A1-E527799DEE89}" destId="{15B7FAE1-C429-42EB-AC98-995C3685FAA2}"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C17082-552D-4B2B-B4A6-8AA361F2369B}" type="doc">
      <dgm:prSet loTypeId="urn:microsoft.com/office/officeart/2005/8/layout/hierarchy2" loCatId="hierarchy" qsTypeId="urn:microsoft.com/office/officeart/2005/8/quickstyle/simple1" qsCatId="simple" csTypeId="urn:microsoft.com/office/officeart/2005/8/colors/accent2_2" csCatId="accent2" phldr="1"/>
      <dgm:spPr/>
      <dgm:t>
        <a:bodyPr/>
        <a:lstStyle/>
        <a:p>
          <a:endParaRPr lang="en-US"/>
        </a:p>
      </dgm:t>
    </dgm:pt>
    <dgm:pt modelId="{1775AE48-6FCE-4A4D-B244-0C05EA94E81C}">
      <dgm:prSet phldrT="[Text]"/>
      <dgm:spPr/>
      <dgm:t>
        <a:bodyPr/>
        <a:lstStyle/>
        <a:p>
          <a:pPr rtl="0"/>
          <a:r>
            <a:rPr lang="en-US" dirty="0"/>
            <a:t>Relapsed Refractory MM</a:t>
          </a:r>
          <a:r>
            <a:rPr lang="en-US" dirty="0">
              <a:latin typeface="Georgia"/>
              <a:ea typeface="ＭＳ Ｐゴシック"/>
            </a:rPr>
            <a:t>   n = 419</a:t>
          </a:r>
          <a:endParaRPr lang="en-US" dirty="0"/>
        </a:p>
      </dgm:t>
    </dgm:pt>
    <dgm:pt modelId="{A3272C62-F4D7-4DFD-B198-E3E9698E4B84}" type="parTrans" cxnId="{EF7E8D4A-F78F-4DF7-A8C0-1441C0AD96C6}">
      <dgm:prSet/>
      <dgm:spPr/>
      <dgm:t>
        <a:bodyPr/>
        <a:lstStyle/>
        <a:p>
          <a:endParaRPr lang="en-US"/>
        </a:p>
      </dgm:t>
    </dgm:pt>
    <dgm:pt modelId="{D23E9908-AB6C-4528-BA51-1F48E87DF5B4}" type="sibTrans" cxnId="{EF7E8D4A-F78F-4DF7-A8C0-1441C0AD96C6}">
      <dgm:prSet/>
      <dgm:spPr/>
      <dgm:t>
        <a:bodyPr/>
        <a:lstStyle/>
        <a:p>
          <a:endParaRPr lang="en-US"/>
        </a:p>
      </dgm:t>
    </dgm:pt>
    <dgm:pt modelId="{6E6DEEF4-8AFA-4540-9BA3-2BF381D02FE7}">
      <dgm:prSet phldrT="[Text]"/>
      <dgm:spPr/>
      <dgm:t>
        <a:bodyPr/>
        <a:lstStyle/>
        <a:p>
          <a:r>
            <a:rPr lang="en-US" dirty="0"/>
            <a:t>Bridging required for &gt;= 1 cycle</a:t>
          </a:r>
        </a:p>
        <a:p>
          <a:endParaRPr lang="en-US"/>
        </a:p>
      </dgm:t>
    </dgm:pt>
    <dgm:pt modelId="{490FF760-CBDA-4BAB-A355-94B9B7F6CDEC}" type="parTrans" cxnId="{CEF0BF50-5397-4BB9-A075-C500DBBD7B82}">
      <dgm:prSet/>
      <dgm:spPr/>
      <dgm:t>
        <a:bodyPr/>
        <a:lstStyle/>
        <a:p>
          <a:endParaRPr lang="en-US"/>
        </a:p>
      </dgm:t>
    </dgm:pt>
    <dgm:pt modelId="{46F620AE-D99F-40F4-9F07-2ED48EFC30F4}" type="sibTrans" cxnId="{CEF0BF50-5397-4BB9-A075-C500DBBD7B82}">
      <dgm:prSet/>
      <dgm:spPr/>
      <dgm:t>
        <a:bodyPr/>
        <a:lstStyle/>
        <a:p>
          <a:endParaRPr lang="en-US"/>
        </a:p>
      </dgm:t>
    </dgm:pt>
    <dgm:pt modelId="{3EF6962E-7A73-4209-8BE1-E673C71E385C}">
      <dgm:prSet phldrT="[Text]"/>
      <dgm:spPr/>
      <dgm:t>
        <a:bodyPr/>
        <a:lstStyle/>
        <a:p>
          <a:r>
            <a:rPr lang="en-US" dirty="0" err="1"/>
            <a:t>Ciltacabtagene</a:t>
          </a:r>
          <a:r>
            <a:rPr lang="en-US" dirty="0"/>
            <a:t> </a:t>
          </a:r>
          <a:r>
            <a:rPr lang="en-US" dirty="0" err="1"/>
            <a:t>Vicleucel</a:t>
          </a:r>
          <a:endParaRPr lang="en-US" dirty="0"/>
        </a:p>
        <a:p>
          <a:r>
            <a:rPr lang="en-US" dirty="0"/>
            <a:t>0.75 x 10</a:t>
          </a:r>
          <a:r>
            <a:rPr lang="en-US" baseline="30000" dirty="0"/>
            <a:t>6</a:t>
          </a:r>
          <a:r>
            <a:rPr lang="en-US" baseline="0" dirty="0"/>
            <a:t> CAR T-cells</a:t>
          </a:r>
        </a:p>
        <a:p>
          <a:r>
            <a:rPr lang="en-US" baseline="0" dirty="0"/>
            <a:t>(n = 176)</a:t>
          </a:r>
          <a:endParaRPr lang="en-US" dirty="0"/>
        </a:p>
      </dgm:t>
    </dgm:pt>
    <dgm:pt modelId="{52734217-2770-4C05-B2CC-23D4CF7731F4}" type="parTrans" cxnId="{18D1C986-65C8-4988-BFCE-BB7EDF5684A8}">
      <dgm:prSet/>
      <dgm:spPr/>
      <dgm:t>
        <a:bodyPr/>
        <a:lstStyle/>
        <a:p>
          <a:endParaRPr lang="en-US"/>
        </a:p>
      </dgm:t>
    </dgm:pt>
    <dgm:pt modelId="{820E38F5-54AE-4C13-BD7A-EADF66F9331F}" type="sibTrans" cxnId="{18D1C986-65C8-4988-BFCE-BB7EDF5684A8}">
      <dgm:prSet/>
      <dgm:spPr/>
      <dgm:t>
        <a:bodyPr/>
        <a:lstStyle/>
        <a:p>
          <a:endParaRPr lang="en-US"/>
        </a:p>
      </dgm:t>
    </dgm:pt>
    <dgm:pt modelId="{85033B23-1034-43D0-8E7D-8D0FB2599805}">
      <dgm:prSet phldrT="[Text]"/>
      <dgm:spPr/>
      <dgm:t>
        <a:bodyPr/>
        <a:lstStyle/>
        <a:p>
          <a:r>
            <a:rPr lang="en-US" dirty="0"/>
            <a:t>Investigator’s Choice SoC</a:t>
          </a:r>
        </a:p>
        <a:p>
          <a:r>
            <a:rPr lang="en-US" dirty="0"/>
            <a:t>(n= 208)</a:t>
          </a:r>
        </a:p>
      </dgm:t>
    </dgm:pt>
    <dgm:pt modelId="{DD62D1F1-0777-4FCB-AAA7-B5AE690D27EB}" type="parTrans" cxnId="{CF3A9026-2C68-4DB5-8D69-3F5DE1DEF521}">
      <dgm:prSet/>
      <dgm:spPr/>
      <dgm:t>
        <a:bodyPr/>
        <a:lstStyle/>
        <a:p>
          <a:endParaRPr lang="en-US"/>
        </a:p>
      </dgm:t>
    </dgm:pt>
    <dgm:pt modelId="{2369A21C-3DB9-4F3C-8409-A951A981DEFE}" type="sibTrans" cxnId="{CF3A9026-2C68-4DB5-8D69-3F5DE1DEF521}">
      <dgm:prSet/>
      <dgm:spPr/>
      <dgm:t>
        <a:bodyPr/>
        <a:lstStyle/>
        <a:p>
          <a:endParaRPr lang="en-US"/>
        </a:p>
      </dgm:t>
    </dgm:pt>
    <dgm:pt modelId="{CC48CD8A-FACC-4F0C-90C1-D5F2A01C1008}">
      <dgm:prSet phldrT="[Text]"/>
      <dgm:spPr/>
      <dgm:t>
        <a:bodyPr/>
        <a:lstStyle/>
        <a:p>
          <a:r>
            <a:rPr lang="en-US" dirty="0"/>
            <a:t>PD or unacceptable AE’s</a:t>
          </a:r>
        </a:p>
      </dgm:t>
    </dgm:pt>
    <dgm:pt modelId="{EDEB7B6F-AF11-4507-AE9C-B44EEFB92CCE}" type="parTrans" cxnId="{A0A63AF4-8FB7-4C26-B8D7-5186262590EE}">
      <dgm:prSet/>
      <dgm:spPr/>
      <dgm:t>
        <a:bodyPr/>
        <a:lstStyle/>
        <a:p>
          <a:endParaRPr lang="en-US"/>
        </a:p>
      </dgm:t>
    </dgm:pt>
    <dgm:pt modelId="{8B09280D-34F5-4D33-B604-3E88F5670EE6}" type="sibTrans" cxnId="{A0A63AF4-8FB7-4C26-B8D7-5186262590EE}">
      <dgm:prSet/>
      <dgm:spPr/>
      <dgm:t>
        <a:bodyPr/>
        <a:lstStyle/>
        <a:p>
          <a:endParaRPr lang="en-US"/>
        </a:p>
      </dgm:t>
    </dgm:pt>
    <dgm:pt modelId="{ABDCB0E7-1053-40BA-A0DB-069083C6D227}">
      <dgm:prSet/>
      <dgm:spPr/>
      <dgm:t>
        <a:bodyPr/>
        <a:lstStyle/>
        <a:p>
          <a:r>
            <a:rPr lang="en-US" dirty="0"/>
            <a:t>Lymphodepletion with Flu/Cy</a:t>
          </a:r>
        </a:p>
      </dgm:t>
    </dgm:pt>
    <dgm:pt modelId="{6DE186BF-C5E9-4AE8-8A43-7616A7F01090}" type="parTrans" cxnId="{6DB7E984-30DD-4570-AA9C-4A48C78E2830}">
      <dgm:prSet/>
      <dgm:spPr/>
      <dgm:t>
        <a:bodyPr/>
        <a:lstStyle/>
        <a:p>
          <a:endParaRPr lang="en-US"/>
        </a:p>
      </dgm:t>
    </dgm:pt>
    <dgm:pt modelId="{A070361B-4491-44D4-B5F0-6BFD78A07690}" type="sibTrans" cxnId="{6DB7E984-30DD-4570-AA9C-4A48C78E2830}">
      <dgm:prSet/>
      <dgm:spPr/>
      <dgm:t>
        <a:bodyPr/>
        <a:lstStyle/>
        <a:p>
          <a:endParaRPr lang="en-US"/>
        </a:p>
      </dgm:t>
    </dgm:pt>
    <dgm:pt modelId="{9D05125E-6A59-4630-8207-A92E54D413CF}" type="pres">
      <dgm:prSet presAssocID="{C9C17082-552D-4B2B-B4A6-8AA361F2369B}" presName="diagram" presStyleCnt="0">
        <dgm:presLayoutVars>
          <dgm:chPref val="1"/>
          <dgm:dir/>
          <dgm:animOne val="branch"/>
          <dgm:animLvl val="lvl"/>
          <dgm:resizeHandles val="exact"/>
        </dgm:presLayoutVars>
      </dgm:prSet>
      <dgm:spPr/>
    </dgm:pt>
    <dgm:pt modelId="{D8090920-37F6-435A-8CEB-21409A453E2F}" type="pres">
      <dgm:prSet presAssocID="{1775AE48-6FCE-4A4D-B244-0C05EA94E81C}" presName="root1" presStyleCnt="0"/>
      <dgm:spPr/>
    </dgm:pt>
    <dgm:pt modelId="{B697E59E-4622-44BF-9DA9-1236313CEBB4}" type="pres">
      <dgm:prSet presAssocID="{1775AE48-6FCE-4A4D-B244-0C05EA94E81C}" presName="LevelOneTextNode" presStyleLbl="node0" presStyleIdx="0" presStyleCnt="1">
        <dgm:presLayoutVars>
          <dgm:chPref val="3"/>
        </dgm:presLayoutVars>
      </dgm:prSet>
      <dgm:spPr/>
    </dgm:pt>
    <dgm:pt modelId="{CF4DE728-33D2-4465-9481-5078D7F06CB4}" type="pres">
      <dgm:prSet presAssocID="{1775AE48-6FCE-4A4D-B244-0C05EA94E81C}" presName="level2hierChild" presStyleCnt="0"/>
      <dgm:spPr/>
    </dgm:pt>
    <dgm:pt modelId="{D5DFF2B7-7249-4B5C-8997-566B3EBB8D64}" type="pres">
      <dgm:prSet presAssocID="{490FF760-CBDA-4BAB-A355-94B9B7F6CDEC}" presName="conn2-1" presStyleLbl="parChTrans1D2" presStyleIdx="0" presStyleCnt="2"/>
      <dgm:spPr/>
    </dgm:pt>
    <dgm:pt modelId="{49F9B9ED-3CD6-4EA3-82BA-16146B83F9D5}" type="pres">
      <dgm:prSet presAssocID="{490FF760-CBDA-4BAB-A355-94B9B7F6CDEC}" presName="connTx" presStyleLbl="parChTrans1D2" presStyleIdx="0" presStyleCnt="2"/>
      <dgm:spPr/>
    </dgm:pt>
    <dgm:pt modelId="{0F799EA8-7E85-4792-9DCB-FE1F4DC444C2}" type="pres">
      <dgm:prSet presAssocID="{6E6DEEF4-8AFA-4540-9BA3-2BF381D02FE7}" presName="root2" presStyleCnt="0"/>
      <dgm:spPr/>
    </dgm:pt>
    <dgm:pt modelId="{4729D1C0-1E80-4EB6-B1F0-607FBA4EFC8F}" type="pres">
      <dgm:prSet presAssocID="{6E6DEEF4-8AFA-4540-9BA3-2BF381D02FE7}" presName="LevelTwoTextNode" presStyleLbl="node2" presStyleIdx="0" presStyleCnt="2">
        <dgm:presLayoutVars>
          <dgm:chPref val="3"/>
        </dgm:presLayoutVars>
      </dgm:prSet>
      <dgm:spPr/>
    </dgm:pt>
    <dgm:pt modelId="{2901550F-F49D-479D-8D37-6F0EAC223826}" type="pres">
      <dgm:prSet presAssocID="{6E6DEEF4-8AFA-4540-9BA3-2BF381D02FE7}" presName="level3hierChild" presStyleCnt="0"/>
      <dgm:spPr/>
    </dgm:pt>
    <dgm:pt modelId="{A5341D3E-892F-4D43-A2A6-C987299A9C83}" type="pres">
      <dgm:prSet presAssocID="{6DE186BF-C5E9-4AE8-8A43-7616A7F01090}" presName="conn2-1" presStyleLbl="parChTrans1D3" presStyleIdx="0" presStyleCnt="2"/>
      <dgm:spPr/>
    </dgm:pt>
    <dgm:pt modelId="{0AD25C86-FD37-4514-B683-BDD68DEE97DD}" type="pres">
      <dgm:prSet presAssocID="{6DE186BF-C5E9-4AE8-8A43-7616A7F01090}" presName="connTx" presStyleLbl="parChTrans1D3" presStyleIdx="0" presStyleCnt="2"/>
      <dgm:spPr/>
    </dgm:pt>
    <dgm:pt modelId="{C1B96CD0-27AB-4054-A92F-4DF5808A6FC0}" type="pres">
      <dgm:prSet presAssocID="{ABDCB0E7-1053-40BA-A0DB-069083C6D227}" presName="root2" presStyleCnt="0"/>
      <dgm:spPr/>
    </dgm:pt>
    <dgm:pt modelId="{24E2E5DF-D414-4F7F-BB4F-FDD500218AC1}" type="pres">
      <dgm:prSet presAssocID="{ABDCB0E7-1053-40BA-A0DB-069083C6D227}" presName="LevelTwoTextNode" presStyleLbl="node3" presStyleIdx="0" presStyleCnt="2">
        <dgm:presLayoutVars>
          <dgm:chPref val="3"/>
        </dgm:presLayoutVars>
      </dgm:prSet>
      <dgm:spPr/>
    </dgm:pt>
    <dgm:pt modelId="{BF3298B1-207D-44B4-9A7C-4D8C946DD58B}" type="pres">
      <dgm:prSet presAssocID="{ABDCB0E7-1053-40BA-A0DB-069083C6D227}" presName="level3hierChild" presStyleCnt="0"/>
      <dgm:spPr/>
    </dgm:pt>
    <dgm:pt modelId="{3F57D984-CF8C-4F4F-92C4-B619AA87E184}" type="pres">
      <dgm:prSet presAssocID="{52734217-2770-4C05-B2CC-23D4CF7731F4}" presName="conn2-1" presStyleLbl="parChTrans1D4" presStyleIdx="0" presStyleCnt="1"/>
      <dgm:spPr/>
    </dgm:pt>
    <dgm:pt modelId="{8B781000-2641-412E-930F-396C8C687DEB}" type="pres">
      <dgm:prSet presAssocID="{52734217-2770-4C05-B2CC-23D4CF7731F4}" presName="connTx" presStyleLbl="parChTrans1D4" presStyleIdx="0" presStyleCnt="1"/>
      <dgm:spPr/>
    </dgm:pt>
    <dgm:pt modelId="{F5D7A117-4526-4B04-8574-135EE0407D21}" type="pres">
      <dgm:prSet presAssocID="{3EF6962E-7A73-4209-8BE1-E673C71E385C}" presName="root2" presStyleCnt="0"/>
      <dgm:spPr/>
    </dgm:pt>
    <dgm:pt modelId="{0B728E09-F377-4B0D-A072-0B753C87B5A0}" type="pres">
      <dgm:prSet presAssocID="{3EF6962E-7A73-4209-8BE1-E673C71E385C}" presName="LevelTwoTextNode" presStyleLbl="node4" presStyleIdx="0" presStyleCnt="1">
        <dgm:presLayoutVars>
          <dgm:chPref val="3"/>
        </dgm:presLayoutVars>
      </dgm:prSet>
      <dgm:spPr/>
    </dgm:pt>
    <dgm:pt modelId="{AB255615-1F22-49FC-8D34-F1D591D8C0ED}" type="pres">
      <dgm:prSet presAssocID="{3EF6962E-7A73-4209-8BE1-E673C71E385C}" presName="level3hierChild" presStyleCnt="0"/>
      <dgm:spPr/>
    </dgm:pt>
    <dgm:pt modelId="{7C7CA9D1-84F1-4F80-8273-1C55AC981EB9}" type="pres">
      <dgm:prSet presAssocID="{DD62D1F1-0777-4FCB-AAA7-B5AE690D27EB}" presName="conn2-1" presStyleLbl="parChTrans1D2" presStyleIdx="1" presStyleCnt="2"/>
      <dgm:spPr/>
    </dgm:pt>
    <dgm:pt modelId="{B80D2CA5-C010-4E77-94EB-DE56303ECC33}" type="pres">
      <dgm:prSet presAssocID="{DD62D1F1-0777-4FCB-AAA7-B5AE690D27EB}" presName="connTx" presStyleLbl="parChTrans1D2" presStyleIdx="1" presStyleCnt="2"/>
      <dgm:spPr/>
    </dgm:pt>
    <dgm:pt modelId="{FCF8EA38-1B65-4A4A-B91A-07EE859D488B}" type="pres">
      <dgm:prSet presAssocID="{85033B23-1034-43D0-8E7D-8D0FB2599805}" presName="root2" presStyleCnt="0"/>
      <dgm:spPr/>
    </dgm:pt>
    <dgm:pt modelId="{B858D2C1-E3EF-4E2B-9C89-6195D6DD7441}" type="pres">
      <dgm:prSet presAssocID="{85033B23-1034-43D0-8E7D-8D0FB2599805}" presName="LevelTwoTextNode" presStyleLbl="node2" presStyleIdx="1" presStyleCnt="2">
        <dgm:presLayoutVars>
          <dgm:chPref val="3"/>
        </dgm:presLayoutVars>
      </dgm:prSet>
      <dgm:spPr/>
    </dgm:pt>
    <dgm:pt modelId="{3D47311B-4DDF-44B8-BA69-B71A049B6EC3}" type="pres">
      <dgm:prSet presAssocID="{85033B23-1034-43D0-8E7D-8D0FB2599805}" presName="level3hierChild" presStyleCnt="0"/>
      <dgm:spPr/>
    </dgm:pt>
    <dgm:pt modelId="{05A97BD4-C068-4A3A-B406-33F5B669B21F}" type="pres">
      <dgm:prSet presAssocID="{EDEB7B6F-AF11-4507-AE9C-B44EEFB92CCE}" presName="conn2-1" presStyleLbl="parChTrans1D3" presStyleIdx="1" presStyleCnt="2"/>
      <dgm:spPr/>
    </dgm:pt>
    <dgm:pt modelId="{48CB1C6D-6464-4B44-9BB3-853517372B37}" type="pres">
      <dgm:prSet presAssocID="{EDEB7B6F-AF11-4507-AE9C-B44EEFB92CCE}" presName="connTx" presStyleLbl="parChTrans1D3" presStyleIdx="1" presStyleCnt="2"/>
      <dgm:spPr/>
    </dgm:pt>
    <dgm:pt modelId="{D09B875B-5190-4CCE-B1EF-C246DB8EDFDC}" type="pres">
      <dgm:prSet presAssocID="{CC48CD8A-FACC-4F0C-90C1-D5F2A01C1008}" presName="root2" presStyleCnt="0"/>
      <dgm:spPr/>
    </dgm:pt>
    <dgm:pt modelId="{31B7B96B-B846-4CA1-B0EC-7CE8AB71A93D}" type="pres">
      <dgm:prSet presAssocID="{CC48CD8A-FACC-4F0C-90C1-D5F2A01C1008}" presName="LevelTwoTextNode" presStyleLbl="node3" presStyleIdx="1" presStyleCnt="2" custLinFactNeighborX="206">
        <dgm:presLayoutVars>
          <dgm:chPref val="3"/>
        </dgm:presLayoutVars>
      </dgm:prSet>
      <dgm:spPr/>
    </dgm:pt>
    <dgm:pt modelId="{D8095503-6D55-41AD-9DC4-974E43BF4E29}" type="pres">
      <dgm:prSet presAssocID="{CC48CD8A-FACC-4F0C-90C1-D5F2A01C1008}" presName="level3hierChild" presStyleCnt="0"/>
      <dgm:spPr/>
    </dgm:pt>
  </dgm:ptLst>
  <dgm:cxnLst>
    <dgm:cxn modelId="{67D77F0D-121C-445B-BEE8-F64C280DC31C}" type="presOf" srcId="{ABDCB0E7-1053-40BA-A0DB-069083C6D227}" destId="{24E2E5DF-D414-4F7F-BB4F-FDD500218AC1}" srcOrd="0" destOrd="0" presId="urn:microsoft.com/office/officeart/2005/8/layout/hierarchy2"/>
    <dgm:cxn modelId="{9C456713-2B2E-4EF6-9FD9-DD9AF7303550}" type="presOf" srcId="{EDEB7B6F-AF11-4507-AE9C-B44EEFB92CCE}" destId="{48CB1C6D-6464-4B44-9BB3-853517372B37}" srcOrd="1" destOrd="0" presId="urn:microsoft.com/office/officeart/2005/8/layout/hierarchy2"/>
    <dgm:cxn modelId="{CF3A9026-2C68-4DB5-8D69-3F5DE1DEF521}" srcId="{1775AE48-6FCE-4A4D-B244-0C05EA94E81C}" destId="{85033B23-1034-43D0-8E7D-8D0FB2599805}" srcOrd="1" destOrd="0" parTransId="{DD62D1F1-0777-4FCB-AAA7-B5AE690D27EB}" sibTransId="{2369A21C-3DB9-4F3C-8409-A951A981DEFE}"/>
    <dgm:cxn modelId="{2015C728-C4D8-428D-9417-7759B710EC21}" type="presOf" srcId="{EDEB7B6F-AF11-4507-AE9C-B44EEFB92CCE}" destId="{05A97BD4-C068-4A3A-B406-33F5B669B21F}" srcOrd="0" destOrd="0" presId="urn:microsoft.com/office/officeart/2005/8/layout/hierarchy2"/>
    <dgm:cxn modelId="{B86A002C-9A46-43A2-B3F8-018ED72089B2}" type="presOf" srcId="{490FF760-CBDA-4BAB-A355-94B9B7F6CDEC}" destId="{D5DFF2B7-7249-4B5C-8997-566B3EBB8D64}" srcOrd="0" destOrd="0" presId="urn:microsoft.com/office/officeart/2005/8/layout/hierarchy2"/>
    <dgm:cxn modelId="{B2DB553A-22C0-4424-99CB-17C29272F128}" type="presOf" srcId="{6DE186BF-C5E9-4AE8-8A43-7616A7F01090}" destId="{A5341D3E-892F-4D43-A2A6-C987299A9C83}" srcOrd="0" destOrd="0" presId="urn:microsoft.com/office/officeart/2005/8/layout/hierarchy2"/>
    <dgm:cxn modelId="{81F2D968-9F33-44B7-8307-1E5BA6EEAA5B}" type="presOf" srcId="{1775AE48-6FCE-4A4D-B244-0C05EA94E81C}" destId="{B697E59E-4622-44BF-9DA9-1236313CEBB4}" srcOrd="0" destOrd="0" presId="urn:microsoft.com/office/officeart/2005/8/layout/hierarchy2"/>
    <dgm:cxn modelId="{EF7E8D4A-F78F-4DF7-A8C0-1441C0AD96C6}" srcId="{C9C17082-552D-4B2B-B4A6-8AA361F2369B}" destId="{1775AE48-6FCE-4A4D-B244-0C05EA94E81C}" srcOrd="0" destOrd="0" parTransId="{A3272C62-F4D7-4DFD-B198-E3E9698E4B84}" sibTransId="{D23E9908-AB6C-4528-BA51-1F48E87DF5B4}"/>
    <dgm:cxn modelId="{CEF0BF50-5397-4BB9-A075-C500DBBD7B82}" srcId="{1775AE48-6FCE-4A4D-B244-0C05EA94E81C}" destId="{6E6DEEF4-8AFA-4540-9BA3-2BF381D02FE7}" srcOrd="0" destOrd="0" parTransId="{490FF760-CBDA-4BAB-A355-94B9B7F6CDEC}" sibTransId="{46F620AE-D99F-40F4-9F07-2ED48EFC30F4}"/>
    <dgm:cxn modelId="{5670FC53-264B-4624-BE1C-5F4E6667B608}" type="presOf" srcId="{CC48CD8A-FACC-4F0C-90C1-D5F2A01C1008}" destId="{31B7B96B-B846-4CA1-B0EC-7CE8AB71A93D}" srcOrd="0" destOrd="0" presId="urn:microsoft.com/office/officeart/2005/8/layout/hierarchy2"/>
    <dgm:cxn modelId="{77B48D54-10BB-4233-B1D0-22A5A96B3552}" type="presOf" srcId="{490FF760-CBDA-4BAB-A355-94B9B7F6CDEC}" destId="{49F9B9ED-3CD6-4EA3-82BA-16146B83F9D5}" srcOrd="1" destOrd="0" presId="urn:microsoft.com/office/officeart/2005/8/layout/hierarchy2"/>
    <dgm:cxn modelId="{D2B71884-95DB-4A85-9C73-3774DA7EA49B}" type="presOf" srcId="{3EF6962E-7A73-4209-8BE1-E673C71E385C}" destId="{0B728E09-F377-4B0D-A072-0B753C87B5A0}" srcOrd="0" destOrd="0" presId="urn:microsoft.com/office/officeart/2005/8/layout/hierarchy2"/>
    <dgm:cxn modelId="{6DB7E984-30DD-4570-AA9C-4A48C78E2830}" srcId="{6E6DEEF4-8AFA-4540-9BA3-2BF381D02FE7}" destId="{ABDCB0E7-1053-40BA-A0DB-069083C6D227}" srcOrd="0" destOrd="0" parTransId="{6DE186BF-C5E9-4AE8-8A43-7616A7F01090}" sibTransId="{A070361B-4491-44D4-B5F0-6BFD78A07690}"/>
    <dgm:cxn modelId="{18D1C986-65C8-4988-BFCE-BB7EDF5684A8}" srcId="{ABDCB0E7-1053-40BA-A0DB-069083C6D227}" destId="{3EF6962E-7A73-4209-8BE1-E673C71E385C}" srcOrd="0" destOrd="0" parTransId="{52734217-2770-4C05-B2CC-23D4CF7731F4}" sibTransId="{820E38F5-54AE-4C13-BD7A-EADF66F9331F}"/>
    <dgm:cxn modelId="{455BD18E-A9DE-4059-A374-099228A54632}" type="presOf" srcId="{52734217-2770-4C05-B2CC-23D4CF7731F4}" destId="{3F57D984-CF8C-4F4F-92C4-B619AA87E184}" srcOrd="0" destOrd="0" presId="urn:microsoft.com/office/officeart/2005/8/layout/hierarchy2"/>
    <dgm:cxn modelId="{DA07FE9E-85EA-4048-B0A4-AF3AD0375B4D}" type="presOf" srcId="{85033B23-1034-43D0-8E7D-8D0FB2599805}" destId="{B858D2C1-E3EF-4E2B-9C89-6195D6DD7441}" srcOrd="0" destOrd="0" presId="urn:microsoft.com/office/officeart/2005/8/layout/hierarchy2"/>
    <dgm:cxn modelId="{C42055A1-7DC2-476A-965A-E2E0A0BA17CD}" type="presOf" srcId="{DD62D1F1-0777-4FCB-AAA7-B5AE690D27EB}" destId="{B80D2CA5-C010-4E77-94EB-DE56303ECC33}" srcOrd="1" destOrd="0" presId="urn:microsoft.com/office/officeart/2005/8/layout/hierarchy2"/>
    <dgm:cxn modelId="{C7EE9FA6-6003-4C81-9B4A-B2E7AFAD7FFA}" type="presOf" srcId="{DD62D1F1-0777-4FCB-AAA7-B5AE690D27EB}" destId="{7C7CA9D1-84F1-4F80-8273-1C55AC981EB9}" srcOrd="0" destOrd="0" presId="urn:microsoft.com/office/officeart/2005/8/layout/hierarchy2"/>
    <dgm:cxn modelId="{A6CD27C4-A403-49CC-89DD-6E1B8F56EE4A}" type="presOf" srcId="{52734217-2770-4C05-B2CC-23D4CF7731F4}" destId="{8B781000-2641-412E-930F-396C8C687DEB}" srcOrd="1" destOrd="0" presId="urn:microsoft.com/office/officeart/2005/8/layout/hierarchy2"/>
    <dgm:cxn modelId="{29614FE1-158C-4FDA-95C4-261872BFA455}" type="presOf" srcId="{6DE186BF-C5E9-4AE8-8A43-7616A7F01090}" destId="{0AD25C86-FD37-4514-B683-BDD68DEE97DD}" srcOrd="1" destOrd="0" presId="urn:microsoft.com/office/officeart/2005/8/layout/hierarchy2"/>
    <dgm:cxn modelId="{CB1AF1E2-6E54-4DF3-A3CE-535DE135C672}" type="presOf" srcId="{C9C17082-552D-4B2B-B4A6-8AA361F2369B}" destId="{9D05125E-6A59-4630-8207-A92E54D413CF}" srcOrd="0" destOrd="0" presId="urn:microsoft.com/office/officeart/2005/8/layout/hierarchy2"/>
    <dgm:cxn modelId="{B918AAEC-D39A-41DC-8E08-7F603EBEF91A}" type="presOf" srcId="{6E6DEEF4-8AFA-4540-9BA3-2BF381D02FE7}" destId="{4729D1C0-1E80-4EB6-B1F0-607FBA4EFC8F}" srcOrd="0" destOrd="0" presId="urn:microsoft.com/office/officeart/2005/8/layout/hierarchy2"/>
    <dgm:cxn modelId="{A0A63AF4-8FB7-4C26-B8D7-5186262590EE}" srcId="{85033B23-1034-43D0-8E7D-8D0FB2599805}" destId="{CC48CD8A-FACC-4F0C-90C1-D5F2A01C1008}" srcOrd="0" destOrd="0" parTransId="{EDEB7B6F-AF11-4507-AE9C-B44EEFB92CCE}" sibTransId="{8B09280D-34F5-4D33-B604-3E88F5670EE6}"/>
    <dgm:cxn modelId="{8496B768-1C32-4768-8A74-821FED064717}" type="presParOf" srcId="{9D05125E-6A59-4630-8207-A92E54D413CF}" destId="{D8090920-37F6-435A-8CEB-21409A453E2F}" srcOrd="0" destOrd="0" presId="urn:microsoft.com/office/officeart/2005/8/layout/hierarchy2"/>
    <dgm:cxn modelId="{F140BDA4-CBB9-49FA-AA53-24A0F637D236}" type="presParOf" srcId="{D8090920-37F6-435A-8CEB-21409A453E2F}" destId="{B697E59E-4622-44BF-9DA9-1236313CEBB4}" srcOrd="0" destOrd="0" presId="urn:microsoft.com/office/officeart/2005/8/layout/hierarchy2"/>
    <dgm:cxn modelId="{6190C6CC-6B33-4405-8684-D3424AE7B60F}" type="presParOf" srcId="{D8090920-37F6-435A-8CEB-21409A453E2F}" destId="{CF4DE728-33D2-4465-9481-5078D7F06CB4}" srcOrd="1" destOrd="0" presId="urn:microsoft.com/office/officeart/2005/8/layout/hierarchy2"/>
    <dgm:cxn modelId="{BCF13B4B-E7E3-44ED-977A-BF959294E4A6}" type="presParOf" srcId="{CF4DE728-33D2-4465-9481-5078D7F06CB4}" destId="{D5DFF2B7-7249-4B5C-8997-566B3EBB8D64}" srcOrd="0" destOrd="0" presId="urn:microsoft.com/office/officeart/2005/8/layout/hierarchy2"/>
    <dgm:cxn modelId="{CE34717D-ADCE-4115-876F-151A42C69588}" type="presParOf" srcId="{D5DFF2B7-7249-4B5C-8997-566B3EBB8D64}" destId="{49F9B9ED-3CD6-4EA3-82BA-16146B83F9D5}" srcOrd="0" destOrd="0" presId="urn:microsoft.com/office/officeart/2005/8/layout/hierarchy2"/>
    <dgm:cxn modelId="{5666416A-C75B-411A-A059-C150DD30D059}" type="presParOf" srcId="{CF4DE728-33D2-4465-9481-5078D7F06CB4}" destId="{0F799EA8-7E85-4792-9DCB-FE1F4DC444C2}" srcOrd="1" destOrd="0" presId="urn:microsoft.com/office/officeart/2005/8/layout/hierarchy2"/>
    <dgm:cxn modelId="{2554AEC4-AC85-43D2-8679-93FD4B4A2F7D}" type="presParOf" srcId="{0F799EA8-7E85-4792-9DCB-FE1F4DC444C2}" destId="{4729D1C0-1E80-4EB6-B1F0-607FBA4EFC8F}" srcOrd="0" destOrd="0" presId="urn:microsoft.com/office/officeart/2005/8/layout/hierarchy2"/>
    <dgm:cxn modelId="{E76F3BAE-D606-4BD9-9ECD-C4C5A9DE45D2}" type="presParOf" srcId="{0F799EA8-7E85-4792-9DCB-FE1F4DC444C2}" destId="{2901550F-F49D-479D-8D37-6F0EAC223826}" srcOrd="1" destOrd="0" presId="urn:microsoft.com/office/officeart/2005/8/layout/hierarchy2"/>
    <dgm:cxn modelId="{FC7C7D98-5161-41F2-9DC5-DDD170D4B908}" type="presParOf" srcId="{2901550F-F49D-479D-8D37-6F0EAC223826}" destId="{A5341D3E-892F-4D43-A2A6-C987299A9C83}" srcOrd="0" destOrd="0" presId="urn:microsoft.com/office/officeart/2005/8/layout/hierarchy2"/>
    <dgm:cxn modelId="{6BC8E1FC-61D0-4F83-B1AD-7BBB5396D6ED}" type="presParOf" srcId="{A5341D3E-892F-4D43-A2A6-C987299A9C83}" destId="{0AD25C86-FD37-4514-B683-BDD68DEE97DD}" srcOrd="0" destOrd="0" presId="urn:microsoft.com/office/officeart/2005/8/layout/hierarchy2"/>
    <dgm:cxn modelId="{8F97BA3E-C393-4596-A88A-3A846381CE8F}" type="presParOf" srcId="{2901550F-F49D-479D-8D37-6F0EAC223826}" destId="{C1B96CD0-27AB-4054-A92F-4DF5808A6FC0}" srcOrd="1" destOrd="0" presId="urn:microsoft.com/office/officeart/2005/8/layout/hierarchy2"/>
    <dgm:cxn modelId="{75EDED15-9AB9-4483-A1D4-EC446A183C05}" type="presParOf" srcId="{C1B96CD0-27AB-4054-A92F-4DF5808A6FC0}" destId="{24E2E5DF-D414-4F7F-BB4F-FDD500218AC1}" srcOrd="0" destOrd="0" presId="urn:microsoft.com/office/officeart/2005/8/layout/hierarchy2"/>
    <dgm:cxn modelId="{2670BC04-EA82-4619-92E2-14E9F487BC13}" type="presParOf" srcId="{C1B96CD0-27AB-4054-A92F-4DF5808A6FC0}" destId="{BF3298B1-207D-44B4-9A7C-4D8C946DD58B}" srcOrd="1" destOrd="0" presId="urn:microsoft.com/office/officeart/2005/8/layout/hierarchy2"/>
    <dgm:cxn modelId="{907088B4-F95A-4AEC-8E9F-F27FAE507690}" type="presParOf" srcId="{BF3298B1-207D-44B4-9A7C-4D8C946DD58B}" destId="{3F57D984-CF8C-4F4F-92C4-B619AA87E184}" srcOrd="0" destOrd="0" presId="urn:microsoft.com/office/officeart/2005/8/layout/hierarchy2"/>
    <dgm:cxn modelId="{A33568A0-F1E1-4678-902E-3758CE3337F7}" type="presParOf" srcId="{3F57D984-CF8C-4F4F-92C4-B619AA87E184}" destId="{8B781000-2641-412E-930F-396C8C687DEB}" srcOrd="0" destOrd="0" presId="urn:microsoft.com/office/officeart/2005/8/layout/hierarchy2"/>
    <dgm:cxn modelId="{37F03B32-3B25-423C-93A5-983D493EF49A}" type="presParOf" srcId="{BF3298B1-207D-44B4-9A7C-4D8C946DD58B}" destId="{F5D7A117-4526-4B04-8574-135EE0407D21}" srcOrd="1" destOrd="0" presId="urn:microsoft.com/office/officeart/2005/8/layout/hierarchy2"/>
    <dgm:cxn modelId="{967E6927-BD52-4E21-B8BF-99FED12D75EE}" type="presParOf" srcId="{F5D7A117-4526-4B04-8574-135EE0407D21}" destId="{0B728E09-F377-4B0D-A072-0B753C87B5A0}" srcOrd="0" destOrd="0" presId="urn:microsoft.com/office/officeart/2005/8/layout/hierarchy2"/>
    <dgm:cxn modelId="{1C33875D-7BF7-40A5-813C-8899D657BCAC}" type="presParOf" srcId="{F5D7A117-4526-4B04-8574-135EE0407D21}" destId="{AB255615-1F22-49FC-8D34-F1D591D8C0ED}" srcOrd="1" destOrd="0" presId="urn:microsoft.com/office/officeart/2005/8/layout/hierarchy2"/>
    <dgm:cxn modelId="{BCE96498-30BC-41B9-89A8-B125A85D4F03}" type="presParOf" srcId="{CF4DE728-33D2-4465-9481-5078D7F06CB4}" destId="{7C7CA9D1-84F1-4F80-8273-1C55AC981EB9}" srcOrd="2" destOrd="0" presId="urn:microsoft.com/office/officeart/2005/8/layout/hierarchy2"/>
    <dgm:cxn modelId="{55572E4B-59FA-45DA-9D6F-F2EABEBB45ED}" type="presParOf" srcId="{7C7CA9D1-84F1-4F80-8273-1C55AC981EB9}" destId="{B80D2CA5-C010-4E77-94EB-DE56303ECC33}" srcOrd="0" destOrd="0" presId="urn:microsoft.com/office/officeart/2005/8/layout/hierarchy2"/>
    <dgm:cxn modelId="{E82C7764-6D0B-4F72-8BF9-1687644570E9}" type="presParOf" srcId="{CF4DE728-33D2-4465-9481-5078D7F06CB4}" destId="{FCF8EA38-1B65-4A4A-B91A-07EE859D488B}" srcOrd="3" destOrd="0" presId="urn:microsoft.com/office/officeart/2005/8/layout/hierarchy2"/>
    <dgm:cxn modelId="{63B15B29-458B-43A1-AF31-1AE9D9E37CA3}" type="presParOf" srcId="{FCF8EA38-1B65-4A4A-B91A-07EE859D488B}" destId="{B858D2C1-E3EF-4E2B-9C89-6195D6DD7441}" srcOrd="0" destOrd="0" presId="urn:microsoft.com/office/officeart/2005/8/layout/hierarchy2"/>
    <dgm:cxn modelId="{EF1729CB-11CC-4B5D-BBC9-8EF204EFB32B}" type="presParOf" srcId="{FCF8EA38-1B65-4A4A-B91A-07EE859D488B}" destId="{3D47311B-4DDF-44B8-BA69-B71A049B6EC3}" srcOrd="1" destOrd="0" presId="urn:microsoft.com/office/officeart/2005/8/layout/hierarchy2"/>
    <dgm:cxn modelId="{B3EF3B0C-FDAA-4524-8833-FC2846B36BA9}" type="presParOf" srcId="{3D47311B-4DDF-44B8-BA69-B71A049B6EC3}" destId="{05A97BD4-C068-4A3A-B406-33F5B669B21F}" srcOrd="0" destOrd="0" presId="urn:microsoft.com/office/officeart/2005/8/layout/hierarchy2"/>
    <dgm:cxn modelId="{F184A5E0-4C92-4575-A347-81C13AEAAAEB}" type="presParOf" srcId="{05A97BD4-C068-4A3A-B406-33F5B669B21F}" destId="{48CB1C6D-6464-4B44-9BB3-853517372B37}" srcOrd="0" destOrd="0" presId="urn:microsoft.com/office/officeart/2005/8/layout/hierarchy2"/>
    <dgm:cxn modelId="{64C912FC-95EA-4076-B8F9-18C8C77C75B1}" type="presParOf" srcId="{3D47311B-4DDF-44B8-BA69-B71A049B6EC3}" destId="{D09B875B-5190-4CCE-B1EF-C246DB8EDFDC}" srcOrd="1" destOrd="0" presId="urn:microsoft.com/office/officeart/2005/8/layout/hierarchy2"/>
    <dgm:cxn modelId="{9287F03C-FECF-4FAF-BC8B-7723F1F5AF9F}" type="presParOf" srcId="{D09B875B-5190-4CCE-B1EF-C246DB8EDFDC}" destId="{31B7B96B-B846-4CA1-B0EC-7CE8AB71A93D}" srcOrd="0" destOrd="0" presId="urn:microsoft.com/office/officeart/2005/8/layout/hierarchy2"/>
    <dgm:cxn modelId="{2E113A63-1FDC-4BF4-B7FF-B7C22F1053AB}" type="presParOf" srcId="{D09B875B-5190-4CCE-B1EF-C246DB8EDFDC}" destId="{D8095503-6D55-41AD-9DC4-974E43BF4E29}"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7261D6C-14C5-3A44-8E3A-4D465321ED47}" type="datetimeFigureOut">
              <a:rPr lang="en-US" smtClean="0"/>
              <a:t>7/31/2024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34FCD-2836-494B-A704-E09BD8379176}" type="slidenum">
              <a:rPr lang="en-US" smtClean="0"/>
              <a:t>‹#›</a:t>
            </a:fld>
            <a:endParaRPr lang="en-US" dirty="0"/>
          </a:p>
        </p:txBody>
      </p:sp>
    </p:spTree>
    <p:extLst>
      <p:ext uri="{BB962C8B-B14F-4D97-AF65-F5344CB8AC3E}">
        <p14:creationId xmlns:p14="http://schemas.microsoft.com/office/powerpoint/2010/main" val="162880140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E80E03-59A3-E642-9C0D-E919381BCDC5}" type="datetimeFigureOut">
              <a:rPr lang="en-US" smtClean="0"/>
              <a:t>7/31/2024</a:t>
            </a:fld>
            <a:endParaRPr lang="en-US" dirty="0"/>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A96171-A15F-AF4E-B7C5-E1453CAAF64D}"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researchgate.net/publication/368779850_Strategies_for_clinical_dose_optimization_of_T_cell-engaging_therapies_in_oncology"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ct val="20000"/>
              </a:spcBef>
              <a:spcAft>
                <a:spcPct val="0"/>
              </a:spcAft>
              <a:buFont typeface="Arial"/>
              <a:buChar char="•"/>
            </a:pPr>
            <a:r>
              <a:rPr lang="en-US"/>
              <a:t>Secondary endpoints </a:t>
            </a:r>
          </a:p>
          <a:p>
            <a:pPr lvl="1">
              <a:spcBef>
                <a:spcPct val="20000"/>
              </a:spcBef>
              <a:spcAft>
                <a:spcPct val="0"/>
              </a:spcAft>
              <a:buFont typeface="Arial"/>
              <a:buChar char="•"/>
            </a:pPr>
            <a:r>
              <a:rPr lang="en-US"/>
              <a:t>ORR: 71% with </a:t>
            </a:r>
            <a:r>
              <a:rPr lang="en-US" err="1"/>
              <a:t>idecel</a:t>
            </a:r>
            <a:r>
              <a:rPr lang="en-US"/>
              <a:t> vs. 42% with standard</a:t>
            </a:r>
          </a:p>
          <a:p>
            <a:endParaRPr lang="en-US" dirty="0">
              <a:cs typeface="Calibri"/>
            </a:endParaRPr>
          </a:p>
        </p:txBody>
      </p:sp>
      <p:sp>
        <p:nvSpPr>
          <p:cNvPr id="4" name="Slide Number Placeholder 3"/>
          <p:cNvSpPr>
            <a:spLocks noGrp="1"/>
          </p:cNvSpPr>
          <p:nvPr>
            <p:ph type="sldNum" sz="quarter" idx="5"/>
          </p:nvPr>
        </p:nvSpPr>
        <p:spPr/>
        <p:txBody>
          <a:bodyPr/>
          <a:lstStyle/>
          <a:p>
            <a:fld id="{B3A96171-A15F-AF4E-B7C5-E1453CAAF64D}" type="slidenum">
              <a:rPr lang="en-US" smtClean="0"/>
              <a:t>42</a:t>
            </a:fld>
            <a:endParaRPr lang="en-US"/>
          </a:p>
        </p:txBody>
      </p:sp>
    </p:spTree>
    <p:extLst>
      <p:ext uri="{BB962C8B-B14F-4D97-AF65-F5344CB8AC3E}">
        <p14:creationId xmlns:p14="http://schemas.microsoft.com/office/powerpoint/2010/main" val="1868871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spcBef>
                <a:spcPct val="20000"/>
              </a:spcBef>
              <a:spcAft>
                <a:spcPct val="0"/>
              </a:spcAft>
              <a:buChar char="•"/>
            </a:pPr>
            <a:r>
              <a:rPr lang="en-US" dirty="0"/>
              <a:t>Median FU 18.6 months</a:t>
            </a:r>
          </a:p>
          <a:p>
            <a:pPr lvl="2">
              <a:spcBef>
                <a:spcPct val="20000"/>
              </a:spcBef>
              <a:spcAft>
                <a:spcPct val="0"/>
              </a:spcAft>
              <a:buChar char="•"/>
            </a:pPr>
            <a:r>
              <a:rPr lang="en-US" dirty="0"/>
              <a:t>PFS = 13.3 months</a:t>
            </a:r>
            <a:endParaRPr lang="en-US" dirty="0">
              <a:cs typeface="Calibri"/>
            </a:endParaRPr>
          </a:p>
          <a:p>
            <a:pPr lvl="2">
              <a:spcBef>
                <a:spcPct val="20000"/>
              </a:spcBef>
              <a:spcAft>
                <a:spcPct val="0"/>
              </a:spcAft>
              <a:buChar char="•"/>
            </a:pPr>
            <a:r>
              <a:rPr lang="en-US" dirty="0"/>
              <a:t>4.4 months with SOC</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B3A96171-A15F-AF4E-B7C5-E1453CAAF64D}" type="slidenum">
              <a:rPr lang="en-US" smtClean="0"/>
              <a:t>43</a:t>
            </a:fld>
            <a:endParaRPr lang="en-US"/>
          </a:p>
        </p:txBody>
      </p:sp>
    </p:spTree>
    <p:extLst>
      <p:ext uri="{BB962C8B-B14F-4D97-AF65-F5344CB8AC3E}">
        <p14:creationId xmlns:p14="http://schemas.microsoft.com/office/powerpoint/2010/main" val="1580210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Median follow-up of 15.9 months, median PFS not reached in </a:t>
            </a:r>
            <a:r>
              <a:rPr lang="en-US" dirty="0" err="1">
                <a:cs typeface="Calibri"/>
              </a:rPr>
              <a:t>ciltacel</a:t>
            </a:r>
            <a:r>
              <a:rPr lang="en-US" dirty="0">
                <a:cs typeface="Calibri"/>
              </a:rPr>
              <a:t> group, 11.8 </a:t>
            </a:r>
            <a:r>
              <a:rPr lang="en-US" dirty="0" err="1">
                <a:cs typeface="Calibri"/>
              </a:rPr>
              <a:t>mos</a:t>
            </a:r>
            <a:r>
              <a:rPr lang="en-US" dirty="0">
                <a:cs typeface="Calibri"/>
              </a:rPr>
              <a:t> in SOC group</a:t>
            </a:r>
          </a:p>
        </p:txBody>
      </p:sp>
      <p:sp>
        <p:nvSpPr>
          <p:cNvPr id="4" name="Slide Number Placeholder 3"/>
          <p:cNvSpPr>
            <a:spLocks noGrp="1"/>
          </p:cNvSpPr>
          <p:nvPr>
            <p:ph type="sldNum" sz="quarter" idx="5"/>
          </p:nvPr>
        </p:nvSpPr>
        <p:spPr/>
        <p:txBody>
          <a:bodyPr/>
          <a:lstStyle/>
          <a:p>
            <a:fld id="{B3A96171-A15F-AF4E-B7C5-E1453CAAF64D}" type="slidenum">
              <a:rPr lang="en-US" smtClean="0"/>
              <a:t>48</a:t>
            </a:fld>
            <a:endParaRPr lang="en-US"/>
          </a:p>
        </p:txBody>
      </p:sp>
    </p:spTree>
    <p:extLst>
      <p:ext uri="{BB962C8B-B14F-4D97-AF65-F5344CB8AC3E}">
        <p14:creationId xmlns:p14="http://schemas.microsoft.com/office/powerpoint/2010/main" val="1442209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ct val="20000"/>
              </a:spcBef>
              <a:spcAft>
                <a:spcPct val="0"/>
              </a:spcAft>
              <a:buFont typeface="Arial"/>
              <a:buChar char="•"/>
            </a:pPr>
            <a:r>
              <a:rPr lang="en-US"/>
              <a:t>Secondary endpoints </a:t>
            </a:r>
          </a:p>
          <a:p>
            <a:pPr lvl="1">
              <a:spcBef>
                <a:spcPct val="20000"/>
              </a:spcBef>
              <a:spcAft>
                <a:spcPct val="0"/>
              </a:spcAft>
              <a:buFont typeface="Arial"/>
              <a:buChar char="•"/>
            </a:pPr>
            <a:r>
              <a:rPr lang="en-US"/>
              <a:t>ORR: 71% with </a:t>
            </a:r>
            <a:r>
              <a:rPr lang="en-US" err="1"/>
              <a:t>idecel</a:t>
            </a:r>
            <a:r>
              <a:rPr lang="en-US"/>
              <a:t> vs. 42% with standard</a:t>
            </a:r>
          </a:p>
          <a:p>
            <a:endParaRPr lang="en-US" dirty="0">
              <a:cs typeface="Calibri"/>
            </a:endParaRPr>
          </a:p>
        </p:txBody>
      </p:sp>
      <p:sp>
        <p:nvSpPr>
          <p:cNvPr id="4" name="Slide Number Placeholder 3"/>
          <p:cNvSpPr>
            <a:spLocks noGrp="1"/>
          </p:cNvSpPr>
          <p:nvPr>
            <p:ph type="sldNum" sz="quarter" idx="5"/>
          </p:nvPr>
        </p:nvSpPr>
        <p:spPr/>
        <p:txBody>
          <a:bodyPr/>
          <a:lstStyle/>
          <a:p>
            <a:fld id="{B3A96171-A15F-AF4E-B7C5-E1453CAAF64D}" type="slidenum">
              <a:rPr lang="en-US" smtClean="0"/>
              <a:t>49</a:t>
            </a:fld>
            <a:endParaRPr lang="en-US"/>
          </a:p>
        </p:txBody>
      </p:sp>
    </p:spTree>
    <p:extLst>
      <p:ext uri="{BB962C8B-B14F-4D97-AF65-F5344CB8AC3E}">
        <p14:creationId xmlns:p14="http://schemas.microsoft.com/office/powerpoint/2010/main" val="865004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63A31-C6CE-45E6-A00B-7CF3EBB36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1182656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6A98B-7F3D-36D0-42AD-899B283A07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6D0C7A-C594-53E5-FA63-D6E19FB19F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120229-858F-4095-7ABC-D392182E1F5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3DB83E6-EF02-C8F5-F3B2-4843B2B6F24D}"/>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340817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Moderator Notes</a:t>
            </a:r>
            <a:r>
              <a:rPr lang="en-US" dirty="0"/>
              <a:t>: Please allow time to briefly discuss trial differences between </a:t>
            </a:r>
            <a:r>
              <a:rPr lang="en-US" b="1" dirty="0"/>
              <a:t>KarMMa-3</a:t>
            </a:r>
            <a:r>
              <a:rPr lang="en-US" dirty="0"/>
              <a:t> and </a:t>
            </a:r>
            <a:r>
              <a:rPr lang="en-US" b="1" dirty="0"/>
              <a:t>CARTITUDE-4.</a:t>
            </a:r>
          </a:p>
          <a:p>
            <a:pPr marL="171450" indent="-171450">
              <a:buFont typeface="Arial" panose="020B0604020202020204" pitchFamily="34" charset="0"/>
              <a:buChar char="•"/>
            </a:pPr>
            <a:r>
              <a:rPr lang="en-US" dirty="0"/>
              <a:t>Differences in trial design (including bridging therapies) in KarMMa-3 &amp; CARTITUDE-4.</a:t>
            </a:r>
          </a:p>
          <a:p>
            <a:pPr marL="171450" indent="-171450">
              <a:buFont typeface="Arial" panose="020B0604020202020204" pitchFamily="34" charset="0"/>
              <a:buChar char="•"/>
            </a:pPr>
            <a:r>
              <a:rPr lang="en-US" dirty="0"/>
              <a:t>Differences in baseline characteristics/patient populations.</a:t>
            </a:r>
          </a:p>
          <a:p>
            <a:pPr marL="171450" indent="-171450">
              <a:buFont typeface="Arial" panose="020B0604020202020204" pitchFamily="34" charset="0"/>
              <a:buChar char="•"/>
            </a:pPr>
            <a:r>
              <a:rPr lang="en-US" dirty="0"/>
              <a:t>Benefits of each CAR T-cell therapy (ide-cel &amp; cilta-cel), including differences in efficacy and safety outcomes.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414005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6A98B-7F3D-36D0-42AD-899B283A07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6D0C7A-C594-53E5-FA63-D6E19FB19F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120229-858F-4095-7ABC-D392182E1F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DB83E6-EF02-C8F5-F3B2-4843B2B6F24D}"/>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6277134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25B43-F666-861B-29E3-999A727414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79B16A-70F5-4A9A-ACF1-E4A6A601BE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5F2FFD-2C4D-A86D-3A6F-8E0F76B7D9A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CE4C86F-8DA9-89F8-C6F2-E6CA69101D23}"/>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023161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Notes/Moderator Notes: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4054164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20</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25B43-F666-861B-29E3-999A727414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79B16A-70F5-4A9A-ACF1-E4A6A601BE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5F2FFD-2C4D-A86D-3A6F-8E0F76B7D9A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E4C86F-8DA9-89F8-C6F2-E6CA69101D23}"/>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469029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23552-71D9-8638-C4E7-512585187F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076E7C-548E-150F-5FC5-FF1E303197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E31569-302D-5CB9-C64E-C0315319F6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4AC0DD2-A120-220F-113A-65AE5B9A15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8B22F-3CA6-7844-8251-7D6EE7F7E2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1091635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0944887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4717110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6A98B-7F3D-36D0-42AD-899B283A07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6D0C7A-C594-53E5-FA63-D6E19FB19F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120229-858F-4095-7ABC-D392182E1F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DB83E6-EF02-C8F5-F3B2-4843B2B6F24D}"/>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9065393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6A98B-7F3D-36D0-42AD-899B283A07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6D0C7A-C594-53E5-FA63-D6E19FB19F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120229-858F-4095-7ABC-D392182E1F5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3DB83E6-EF02-C8F5-F3B2-4843B2B6F24D}"/>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2834532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noStrike" dirty="0">
                <a:highlight>
                  <a:srgbClr val="FFFF00"/>
                </a:highlight>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4894620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23552-71D9-8638-C4E7-512585187F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076E7C-548E-150F-5FC5-FF1E303197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E31569-302D-5CB9-C64E-C0315319F6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4AC0DD2-A120-220F-113A-65AE5B9A15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8B22F-3CA6-7844-8251-7D6EE7F7E2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6952506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6A98B-7F3D-36D0-42AD-899B283A07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6D0C7A-C594-53E5-FA63-D6E19FB19F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120229-858F-4095-7ABC-D392182E1F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DB83E6-EF02-C8F5-F3B2-4843B2B6F24D}"/>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1712139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536464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g_d0_f7"/>
              </a:rPr>
              <a:t>Therefore as depicted </a:t>
            </a:r>
            <a:r>
              <a:rPr lang="en-US" dirty="0" err="1">
                <a:effectLst/>
                <a:latin typeface="g_d0_f7"/>
              </a:rPr>
              <a:t>inFigure</a:t>
            </a:r>
            <a:r>
              <a:rPr lang="en-US" dirty="0">
                <a:effectLst/>
                <a:latin typeface="g_d0_f7"/>
              </a:rPr>
              <a:t> 2, initial doses which are lower than the target dose maybe administered within the first treatment cycle in order </a:t>
            </a:r>
            <a:r>
              <a:rPr lang="en-US" dirty="0" err="1">
                <a:effectLst/>
                <a:latin typeface="g_d0_f7"/>
              </a:rPr>
              <a:t>toprovide</a:t>
            </a:r>
            <a:r>
              <a:rPr lang="en-US" dirty="0">
                <a:effectLst/>
                <a:latin typeface="g_d0_f7"/>
              </a:rPr>
              <a:t> a stepwise increase in peak drug concentrations </a:t>
            </a:r>
            <a:r>
              <a:rPr lang="en-US" dirty="0" err="1">
                <a:effectLst/>
                <a:latin typeface="g_d0_f7"/>
              </a:rPr>
              <a:t>whencompared</a:t>
            </a:r>
            <a:r>
              <a:rPr lang="en-US" dirty="0">
                <a:effectLst/>
                <a:latin typeface="g_d0_f7"/>
              </a:rPr>
              <a:t> to fixed dosing schedules, thus “priming” </a:t>
            </a:r>
            <a:r>
              <a:rPr lang="en-US" dirty="0" err="1">
                <a:effectLst/>
                <a:latin typeface="g_d0_f7"/>
              </a:rPr>
              <a:t>theimmune</a:t>
            </a:r>
            <a:r>
              <a:rPr lang="en-US" dirty="0">
                <a:effectLst/>
                <a:latin typeface="g_d0_f7"/>
              </a:rPr>
              <a:t> system more gradually in order to prevent an </a:t>
            </a:r>
            <a:r>
              <a:rPr lang="en-US" dirty="0" err="1">
                <a:effectLst/>
                <a:latin typeface="g_d0_f7"/>
              </a:rPr>
              <a:t>early,uncontrolled</a:t>
            </a:r>
            <a:r>
              <a:rPr lang="en-US" dirty="0">
                <a:effectLst/>
                <a:latin typeface="g_d0_f7"/>
              </a:rPr>
              <a:t> inflammatory response which could lead to </a:t>
            </a:r>
            <a:r>
              <a:rPr lang="en-US" dirty="0" err="1">
                <a:effectLst/>
                <a:latin typeface="g_d0_f7"/>
              </a:rPr>
              <a:t>CRSor</a:t>
            </a:r>
            <a:r>
              <a:rPr lang="en-US" dirty="0">
                <a:effectLst/>
                <a:latin typeface="g_d0_f7"/>
              </a:rPr>
              <a:t> other immune-related toxicities. Fractionated step-up dos-</a:t>
            </a:r>
            <a:r>
              <a:rPr lang="en-US" dirty="0" err="1">
                <a:effectLst/>
                <a:latin typeface="g_d0_f7"/>
              </a:rPr>
              <a:t>ing</a:t>
            </a:r>
            <a:r>
              <a:rPr lang="en-US" dirty="0">
                <a:effectLst/>
                <a:latin typeface="g_d0_f7"/>
              </a:rPr>
              <a:t> (Figure 2c) may also be implemented to provide a </a:t>
            </a:r>
            <a:r>
              <a:rPr lang="en-US" dirty="0" err="1">
                <a:effectLst/>
                <a:latin typeface="g_d0_f7"/>
              </a:rPr>
              <a:t>similaroverall</a:t>
            </a:r>
            <a:r>
              <a:rPr lang="en-US" dirty="0">
                <a:effectLst/>
                <a:latin typeface="g_d0_f7"/>
              </a:rPr>
              <a:t> first-cycle exposure of drug compared to the </a:t>
            </a:r>
            <a:r>
              <a:rPr lang="en-US" dirty="0" err="1">
                <a:effectLst/>
                <a:latin typeface="g_d0_f7"/>
              </a:rPr>
              <a:t>exposureat</a:t>
            </a:r>
            <a:r>
              <a:rPr lang="en-US" dirty="0">
                <a:effectLst/>
                <a:latin typeface="g_d0_f7"/>
              </a:rPr>
              <a:t> the target dose regimen, thus compensating for the </a:t>
            </a:r>
            <a:r>
              <a:rPr lang="en-US" dirty="0" err="1">
                <a:effectLst/>
                <a:latin typeface="g_d0_f7"/>
              </a:rPr>
              <a:t>lowerexposure</a:t>
            </a:r>
            <a:r>
              <a:rPr lang="en-US" dirty="0">
                <a:effectLst/>
                <a:latin typeface="g_d0_f7"/>
              </a:rPr>
              <a:t> of each individual step-up dose.</a:t>
            </a:r>
            <a:r>
              <a:rPr lang="en-US" dirty="0"/>
              <a:t> </a:t>
            </a:r>
            <a:br>
              <a:rPr lang="en-US" dirty="0"/>
            </a:br>
            <a:r>
              <a:rPr lang="en-US" i="1" dirty="0"/>
              <a:t>(17) (PDF) Strategies for clinical dose optimization of T cell-engaging therapies in oncology</a:t>
            </a:r>
            <a:r>
              <a:rPr lang="en-US" dirty="0"/>
              <a:t>. Available from: </a:t>
            </a:r>
            <a:r>
              <a:rPr lang="en-US" dirty="0">
                <a:hlinkClick r:id="rId3"/>
              </a:rPr>
              <a:t>https://www.researchgate.net/publication/368779850_Strategies_for_clinical_dose_optimization_of_T_cell-engaging_therapies_in_oncology</a:t>
            </a:r>
            <a:r>
              <a:rPr lang="en-US" dirty="0"/>
              <a:t> [accessed Jul 29 2024].</a:t>
            </a:r>
          </a:p>
        </p:txBody>
      </p:sp>
      <p:sp>
        <p:nvSpPr>
          <p:cNvPr id="4" name="Slide Number Placeholder 3"/>
          <p:cNvSpPr>
            <a:spLocks noGrp="1"/>
          </p:cNvSpPr>
          <p:nvPr>
            <p:ph type="sldNum" sz="quarter" idx="5"/>
          </p:nvPr>
        </p:nvSpPr>
        <p:spPr/>
        <p:txBody>
          <a:bodyPr/>
          <a:lstStyle/>
          <a:p>
            <a:fld id="{B3A96171-A15F-AF4E-B7C5-E1453CAAF64D}" type="slidenum">
              <a:rPr lang="en-US" smtClean="0"/>
              <a:t>26</a:t>
            </a:fld>
            <a:endParaRPr lang="en-US" dirty="0"/>
          </a:p>
        </p:txBody>
      </p:sp>
    </p:spTree>
    <p:extLst>
      <p:ext uri="{BB962C8B-B14F-4D97-AF65-F5344CB8AC3E}">
        <p14:creationId xmlns:p14="http://schemas.microsoft.com/office/powerpoint/2010/main" val="1407585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primary reason for step-up dosing is to reduce the risk and severity of CRS, which is a common and potentially serious side effect of these drugs. By starting with a lower dose and gradually increasing it, the immune system can be "primed" more gently, potentially reducing the sudden, intense cytokine release that can occur with full dosing.</a:t>
            </a:r>
          </a:p>
        </p:txBody>
      </p:sp>
      <p:sp>
        <p:nvSpPr>
          <p:cNvPr id="4" name="Slide Number Placeholder 3"/>
          <p:cNvSpPr>
            <a:spLocks noGrp="1"/>
          </p:cNvSpPr>
          <p:nvPr>
            <p:ph type="sldNum" sz="quarter" idx="5"/>
          </p:nvPr>
        </p:nvSpPr>
        <p:spPr/>
        <p:txBody>
          <a:bodyPr/>
          <a:lstStyle/>
          <a:p>
            <a:fld id="{B3A96171-A15F-AF4E-B7C5-E1453CAAF64D}" type="slidenum">
              <a:rPr lang="en-US" smtClean="0"/>
              <a:t>27</a:t>
            </a:fld>
            <a:endParaRPr lang="en-US" dirty="0"/>
          </a:p>
        </p:txBody>
      </p:sp>
    </p:spTree>
    <p:extLst>
      <p:ext uri="{BB962C8B-B14F-4D97-AF65-F5344CB8AC3E}">
        <p14:creationId xmlns:p14="http://schemas.microsoft.com/office/powerpoint/2010/main" val="3085108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30</a:t>
            </a:fld>
            <a:endParaRPr lang="en-US" dirty="0"/>
          </a:p>
        </p:txBody>
      </p:sp>
    </p:spTree>
    <p:extLst>
      <p:ext uri="{BB962C8B-B14F-4D97-AF65-F5344CB8AC3E}">
        <p14:creationId xmlns:p14="http://schemas.microsoft.com/office/powerpoint/2010/main" val="1156227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Issues: </a:t>
            </a:r>
            <a:r>
              <a:rPr lang="en-US" dirty="0" err="1"/>
              <a:t>toci</a:t>
            </a:r>
            <a:r>
              <a:rPr lang="en-US" dirty="0"/>
              <a:t> not covered for IP admission; off label and cannot give prior to admit. </a:t>
            </a:r>
          </a:p>
        </p:txBody>
      </p:sp>
      <p:sp>
        <p:nvSpPr>
          <p:cNvPr id="4" name="Slide Number Placeholder 3"/>
          <p:cNvSpPr>
            <a:spLocks noGrp="1"/>
          </p:cNvSpPr>
          <p:nvPr>
            <p:ph type="sldNum" sz="quarter" idx="5"/>
          </p:nvPr>
        </p:nvSpPr>
        <p:spPr/>
        <p:txBody>
          <a:bodyPr/>
          <a:lstStyle/>
          <a:p>
            <a:fld id="{B3A96171-A15F-AF4E-B7C5-E1453CAAF64D}" type="slidenum">
              <a:rPr lang="en-US" smtClean="0"/>
              <a:t>31</a:t>
            </a:fld>
            <a:endParaRPr lang="en-US" dirty="0"/>
          </a:p>
        </p:txBody>
      </p:sp>
    </p:spTree>
    <p:extLst>
      <p:ext uri="{BB962C8B-B14F-4D97-AF65-F5344CB8AC3E}">
        <p14:creationId xmlns:p14="http://schemas.microsoft.com/office/powerpoint/2010/main" val="3094934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1" dirty="0">
                <a:solidFill>
                  <a:srgbClr val="1A1A1A"/>
                </a:solidFill>
                <a:effectLst/>
                <a:highlight>
                  <a:srgbClr val="FFFFFF"/>
                </a:highlight>
                <a:latin typeface="acumin-pro"/>
              </a:rPr>
              <a:t>Background:</a:t>
            </a:r>
            <a:endParaRPr lang="en-US" b="0" i="0" dirty="0">
              <a:solidFill>
                <a:srgbClr val="1A1A1A"/>
              </a:solidFill>
              <a:effectLst/>
              <a:highlight>
                <a:srgbClr val="FFFFFF"/>
              </a:highlight>
              <a:latin typeface="acumin-pro"/>
            </a:endParaRPr>
          </a:p>
          <a:p>
            <a:pPr algn="l" fontAlgn="base"/>
            <a:r>
              <a:rPr lang="en-US" b="0" i="0" dirty="0" err="1">
                <a:solidFill>
                  <a:srgbClr val="1A1A1A"/>
                </a:solidFill>
                <a:effectLst/>
                <a:highlight>
                  <a:srgbClr val="FFFFFF"/>
                </a:highlight>
                <a:latin typeface="acumin-pro"/>
              </a:rPr>
              <a:t>Teclistamab</a:t>
            </a:r>
            <a:r>
              <a:rPr lang="en-US" b="0" i="0" dirty="0">
                <a:solidFill>
                  <a:srgbClr val="1A1A1A"/>
                </a:solidFill>
                <a:effectLst/>
                <a:highlight>
                  <a:srgbClr val="FFFFFF"/>
                </a:highlight>
                <a:latin typeface="acumin-pro"/>
              </a:rPr>
              <a:t> is the only approved BCMA×CD3 bispecific antibody with a personalized, weight-based dosing schedule for the treatment of triple-class exposed relapsed/refractory multiple myeloma (RRMM). It is FDA approved for patients (pts) of therapy (LOTs), including a proteasome inhibitor, immunomodulatory drug, and anti-CD38 antibody. In the pivotal MajesTEC-1 study (Moreau et al NEJM 2022), </a:t>
            </a:r>
            <a:r>
              <a:rPr lang="en-US" b="0" i="0" dirty="0" err="1">
                <a:solidFill>
                  <a:srgbClr val="1A1A1A"/>
                </a:solidFill>
                <a:effectLst/>
                <a:highlight>
                  <a:srgbClr val="FFFFFF"/>
                </a:highlight>
                <a:latin typeface="acumin-pro"/>
              </a:rPr>
              <a:t>teclistamab</a:t>
            </a:r>
            <a:r>
              <a:rPr lang="en-US" b="0" i="0" dirty="0">
                <a:solidFill>
                  <a:srgbClr val="1A1A1A"/>
                </a:solidFill>
                <a:effectLst/>
                <a:highlight>
                  <a:srgbClr val="FFFFFF"/>
                </a:highlight>
                <a:latin typeface="acumin-pro"/>
              </a:rPr>
              <a:t> showed deep and durable responses and a manageable safety profile in heavily pretreated pts with RRMM who had limited treatment options. The incidence of all grade cytokine release syndrome (CRS) during the first 2 cycles was 70%. Most pts experienced CRS following step-up doses 1 (42%) or 2 (35%), or the initial treatment dose (24%); 33% of pts experienced recurrent CRS. Most CRS events were grade 1/2 and fully resolved without discontinuation or dose reduction of </a:t>
            </a:r>
            <a:r>
              <a:rPr lang="en-US" b="0" i="0" dirty="0" err="1">
                <a:solidFill>
                  <a:srgbClr val="1A1A1A"/>
                </a:solidFill>
                <a:effectLst/>
                <a:highlight>
                  <a:srgbClr val="FFFFFF"/>
                </a:highlight>
                <a:latin typeface="acumin-pro"/>
              </a:rPr>
              <a:t>teclistamab</a:t>
            </a:r>
            <a:r>
              <a:rPr lang="en-US" b="0" i="0" dirty="0">
                <a:solidFill>
                  <a:srgbClr val="1A1A1A"/>
                </a:solidFill>
                <a:effectLst/>
                <a:highlight>
                  <a:srgbClr val="FFFFFF"/>
                </a:highlight>
                <a:latin typeface="acumin-pro"/>
              </a:rPr>
              <a:t>. One (0.6%) case of grade 3 CRS occurred in a pt who pneumonia but resolved in 2 days. No grade 4 or 5 CRS occurred. Tocilizumab is a monoclonal antibody targeting the interleukin-6 receptor (IL-6R) which is used to manage CRS resulting from T-cell redirection therapy. Preclinical data indicate that inhibition of IL-6 signaling prior to </a:t>
            </a:r>
            <a:r>
              <a:rPr lang="en-US" b="0" i="0" dirty="0" err="1">
                <a:solidFill>
                  <a:srgbClr val="1A1A1A"/>
                </a:solidFill>
                <a:effectLst/>
                <a:highlight>
                  <a:srgbClr val="FFFFFF"/>
                </a:highlight>
                <a:latin typeface="acumin-pro"/>
              </a:rPr>
              <a:t>teclistamab</a:t>
            </a:r>
            <a:r>
              <a:rPr lang="en-US" b="0" i="0" dirty="0">
                <a:solidFill>
                  <a:srgbClr val="1A1A1A"/>
                </a:solidFill>
                <a:effectLst/>
                <a:highlight>
                  <a:srgbClr val="FFFFFF"/>
                </a:highlight>
                <a:latin typeface="acumin-pro"/>
              </a:rPr>
              <a:t> administration can prevent CRS development without impacting anti-tumor activity (Li et al Ann. Oncol. 2019). In MajesTEC-1, pts who received a single IV dose of tocilizumab before the first </a:t>
            </a:r>
            <a:r>
              <a:rPr lang="en-US" b="0" i="0" dirty="0" err="1">
                <a:solidFill>
                  <a:srgbClr val="1A1A1A"/>
                </a:solidFill>
                <a:effectLst/>
                <a:highlight>
                  <a:srgbClr val="FFFFFF"/>
                </a:highlight>
                <a:latin typeface="acumin-pro"/>
              </a:rPr>
              <a:t>teclistamab</a:t>
            </a:r>
            <a:r>
              <a:rPr lang="en-US" b="0" i="0" dirty="0">
                <a:solidFill>
                  <a:srgbClr val="1A1A1A"/>
                </a:solidFill>
                <a:effectLst/>
                <a:highlight>
                  <a:srgbClr val="FFFFFF"/>
                </a:highlight>
                <a:latin typeface="acumin-pro"/>
              </a:rPr>
              <a:t> step-up dose (n=23) showed a reduction in the incidence of all grades of CRS, compared with the overall study population (26% vs 72%). Currently, there are no data on the safety of administering the step-up doses of </a:t>
            </a:r>
            <a:r>
              <a:rPr lang="en-US" b="0" i="0" dirty="0" err="1">
                <a:solidFill>
                  <a:srgbClr val="1A1A1A"/>
                </a:solidFill>
                <a:effectLst/>
                <a:highlight>
                  <a:srgbClr val="FFFFFF"/>
                </a:highlight>
                <a:latin typeface="acumin-pro"/>
              </a:rPr>
              <a:t>teclistamab</a:t>
            </a:r>
            <a:r>
              <a:rPr lang="en-US" b="0" i="0" dirty="0">
                <a:solidFill>
                  <a:srgbClr val="1A1A1A"/>
                </a:solidFill>
                <a:effectLst/>
                <a:highlight>
                  <a:srgbClr val="FFFFFF"/>
                </a:highlight>
                <a:latin typeface="acumin-pro"/>
              </a:rPr>
              <a:t> in the outpatient (OP) setting, but OP step-up dosing may make </a:t>
            </a:r>
            <a:r>
              <a:rPr lang="en-US" b="0" i="0" dirty="0" err="1">
                <a:solidFill>
                  <a:srgbClr val="1A1A1A"/>
                </a:solidFill>
                <a:effectLst/>
                <a:highlight>
                  <a:srgbClr val="FFFFFF"/>
                </a:highlight>
                <a:latin typeface="acumin-pro"/>
              </a:rPr>
              <a:t>teclistamab</a:t>
            </a:r>
            <a:r>
              <a:rPr lang="en-US" b="0" i="0" dirty="0">
                <a:solidFill>
                  <a:srgbClr val="1A1A1A"/>
                </a:solidFill>
                <a:effectLst/>
                <a:highlight>
                  <a:srgbClr val="FFFFFF"/>
                </a:highlight>
                <a:latin typeface="acumin-pro"/>
              </a:rPr>
              <a:t> more accessible. Therefore, we seek to investigate whether the use of prophylactic tocilizumab can reduce the incidence and severity of CRS associated with </a:t>
            </a:r>
            <a:r>
              <a:rPr lang="en-US" b="0" i="0" dirty="0" err="1">
                <a:solidFill>
                  <a:srgbClr val="1A1A1A"/>
                </a:solidFill>
                <a:effectLst/>
                <a:highlight>
                  <a:srgbClr val="FFFFFF"/>
                </a:highlight>
                <a:latin typeface="acumin-pro"/>
              </a:rPr>
              <a:t>teclistamab</a:t>
            </a:r>
            <a:r>
              <a:rPr lang="en-US" b="0" i="0" dirty="0">
                <a:solidFill>
                  <a:srgbClr val="1A1A1A"/>
                </a:solidFill>
                <a:effectLst/>
                <a:highlight>
                  <a:srgbClr val="FFFFFF"/>
                </a:highlight>
                <a:latin typeface="acumin-pro"/>
              </a:rPr>
              <a:t> and allow safe OP administration of the step-up dosing.</a:t>
            </a:r>
          </a:p>
          <a:p>
            <a:pPr algn="l" fontAlgn="base"/>
            <a:r>
              <a:rPr lang="en-US" b="0" i="1" dirty="0">
                <a:solidFill>
                  <a:srgbClr val="1A1A1A"/>
                </a:solidFill>
                <a:effectLst/>
                <a:highlight>
                  <a:srgbClr val="FFFFFF"/>
                </a:highlight>
                <a:latin typeface="acumin-pro"/>
              </a:rPr>
              <a:t>Methods:</a:t>
            </a:r>
            <a:endParaRPr lang="en-US" b="0" i="0" dirty="0">
              <a:solidFill>
                <a:srgbClr val="1A1A1A"/>
              </a:solidFill>
              <a:effectLst/>
              <a:highlight>
                <a:srgbClr val="FFFFFF"/>
              </a:highlight>
              <a:latin typeface="acumin-pro"/>
            </a:endParaRPr>
          </a:p>
          <a:p>
            <a:pPr algn="l" fontAlgn="base"/>
            <a:r>
              <a:rPr lang="en-US" b="0" i="0" dirty="0">
                <a:solidFill>
                  <a:srgbClr val="1A1A1A"/>
                </a:solidFill>
                <a:effectLst/>
                <a:highlight>
                  <a:srgbClr val="FFFFFF"/>
                </a:highlight>
                <a:latin typeface="acumin-pro"/>
              </a:rPr>
              <a:t>This single-arm, non-randomized, multicenter, prospective study (NCT05972135) will evaluate CRS incidence and severity after prophylactic tocilizumab in pts treated with </a:t>
            </a:r>
            <a:r>
              <a:rPr lang="en-US" b="0" i="0" dirty="0" err="1">
                <a:solidFill>
                  <a:srgbClr val="1A1A1A"/>
                </a:solidFill>
                <a:effectLst/>
                <a:highlight>
                  <a:srgbClr val="FFFFFF"/>
                </a:highlight>
                <a:latin typeface="acumin-pro"/>
              </a:rPr>
              <a:t>teclistamab</a:t>
            </a:r>
            <a:r>
              <a:rPr lang="en-US" b="0" i="0" dirty="0">
                <a:solidFill>
                  <a:srgbClr val="1A1A1A"/>
                </a:solidFill>
                <a:effectLst/>
                <a:highlight>
                  <a:srgbClr val="FFFFFF"/>
                </a:highlight>
                <a:latin typeface="acumin-pro"/>
              </a:rPr>
              <a:t> in the OP setting. A target of 50 participants will be enrolled with an initial PK/PD safety cohort (n=10). Objectives through end of study include recurrent CRS, grade ≥3 and any grade infections, neurotoxicity including ICANS, neutropenia, febrile neutropenia, and efficacy. Eligible pts are ≥18 years with a documented diagnosis of RRMM who have previously received ≥4 LOTs. Pts with rapidly progressing disease, central nervous system involvement, active infection, or contraindication to tocilizumab will be excluded from the trial. Prior to the treatment phase, pts will participate in a 28-day screening phase to determine study eligibility. During the treatment phase, a single dose of tocilizumab will be administered at 8 mg/kg IV, 2 to 4 hours prior to step-up dose 1 of </a:t>
            </a:r>
            <a:r>
              <a:rPr lang="en-US" b="0" i="0" dirty="0" err="1">
                <a:solidFill>
                  <a:srgbClr val="1A1A1A"/>
                </a:solidFill>
                <a:effectLst/>
                <a:highlight>
                  <a:srgbClr val="FFFFFF"/>
                </a:highlight>
                <a:latin typeface="acumin-pro"/>
              </a:rPr>
              <a:t>teclistamab</a:t>
            </a:r>
            <a:r>
              <a:rPr lang="en-US" b="0" i="0" dirty="0">
                <a:solidFill>
                  <a:srgbClr val="1A1A1A"/>
                </a:solidFill>
                <a:effectLst/>
                <a:highlight>
                  <a:srgbClr val="FFFFFF"/>
                </a:highlight>
                <a:latin typeface="acumin-pro"/>
              </a:rPr>
              <a:t> (Cycle 1 Day 1) in an outpatient setting (Figure 1). </a:t>
            </a:r>
            <a:r>
              <a:rPr lang="en-US" b="0" i="0" dirty="0" err="1">
                <a:solidFill>
                  <a:srgbClr val="1A1A1A"/>
                </a:solidFill>
                <a:effectLst/>
                <a:highlight>
                  <a:srgbClr val="FFFFFF"/>
                </a:highlight>
                <a:latin typeface="acumin-pro"/>
              </a:rPr>
              <a:t>Teclistamab</a:t>
            </a:r>
            <a:r>
              <a:rPr lang="en-US" b="0" i="0" dirty="0">
                <a:solidFill>
                  <a:srgbClr val="1A1A1A"/>
                </a:solidFill>
                <a:effectLst/>
                <a:highlight>
                  <a:srgbClr val="FFFFFF"/>
                </a:highlight>
                <a:latin typeface="acumin-pro"/>
              </a:rPr>
              <a:t> will then be administered at step-up doses of 0.06 mg/kg subcutaneously (SC) (Cycle 1 Day 1) and 0.3 mg/kg SC (Cycle 1 Days 3-5), followed by 1.5 mg/kg SC (Cycle 1 Day 8), with weekly administration for twelve 28-day cycles or until disease progression or unacceptable toxicity. </a:t>
            </a:r>
            <a:r>
              <a:rPr lang="en-US" b="0" i="0" dirty="0" err="1">
                <a:solidFill>
                  <a:srgbClr val="1A1A1A"/>
                </a:solidFill>
                <a:effectLst/>
                <a:highlight>
                  <a:srgbClr val="FFFFFF"/>
                </a:highlight>
                <a:latin typeface="acumin-pro"/>
              </a:rPr>
              <a:t>Teclistamab</a:t>
            </a:r>
            <a:r>
              <a:rPr lang="en-US" b="0" i="0" dirty="0">
                <a:solidFill>
                  <a:srgbClr val="1A1A1A"/>
                </a:solidFill>
                <a:effectLst/>
                <a:highlight>
                  <a:srgbClr val="FFFFFF"/>
                </a:highlight>
                <a:latin typeface="acumin-pro"/>
              </a:rPr>
              <a:t> may be reduced to 1.5 mg/kg SC every two weeks for participants who achieve partial response or better after 6 months of therapy. Safety evaluations will include physical examination, vital sign measurements, neurological examination, assessment of ECOG performance status, and clinical safety laboratory assessments. IVIG is recommended in pts with serum IgG &lt;4 g/L. Follow-up of participants during the study will include monitoring for all adverse events, disease progression, and survival until end of study. By studying the feasibility and safety of administering the step-up dosing schedule in an outpatient setting, </a:t>
            </a:r>
            <a:r>
              <a:rPr lang="en-US" b="0" i="0" dirty="0" err="1">
                <a:solidFill>
                  <a:srgbClr val="1A1A1A"/>
                </a:solidFill>
                <a:effectLst/>
                <a:highlight>
                  <a:srgbClr val="FFFFFF"/>
                </a:highlight>
                <a:latin typeface="acumin-pro"/>
              </a:rPr>
              <a:t>teclistamab</a:t>
            </a:r>
            <a:r>
              <a:rPr lang="en-US" b="0" i="0" dirty="0">
                <a:solidFill>
                  <a:srgbClr val="1A1A1A"/>
                </a:solidFill>
                <a:effectLst/>
                <a:highlight>
                  <a:srgbClr val="FFFFFF"/>
                </a:highlight>
                <a:latin typeface="acumin-pro"/>
              </a:rPr>
              <a:t> may become more accessible to pts with RRMM and limited treatment options.</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33</a:t>
            </a:fld>
            <a:endParaRPr lang="en-US" dirty="0"/>
          </a:p>
        </p:txBody>
      </p:sp>
    </p:spTree>
    <p:extLst>
      <p:ext uri="{BB962C8B-B14F-4D97-AF65-F5344CB8AC3E}">
        <p14:creationId xmlns:p14="http://schemas.microsoft.com/office/powerpoint/2010/main" val="3700762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A96171-A15F-AF4E-B7C5-E1453CAAF64D}" type="slidenum">
              <a:rPr lang="en-US" smtClean="0"/>
              <a:t>37</a:t>
            </a:fld>
            <a:endParaRPr lang="en-US"/>
          </a:p>
        </p:txBody>
      </p:sp>
    </p:spTree>
    <p:extLst>
      <p:ext uri="{BB962C8B-B14F-4D97-AF65-F5344CB8AC3E}">
        <p14:creationId xmlns:p14="http://schemas.microsoft.com/office/powerpoint/2010/main" val="2651490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SOC arm:</a:t>
            </a:r>
          </a:p>
          <a:p>
            <a:r>
              <a:rPr lang="en-US">
                <a:cs typeface="Calibri"/>
              </a:rPr>
              <a:t>43: </a:t>
            </a:r>
            <a:r>
              <a:rPr lang="en-US" err="1">
                <a:cs typeface="Calibri"/>
              </a:rPr>
              <a:t>DPd</a:t>
            </a:r>
          </a:p>
          <a:p>
            <a:r>
              <a:rPr lang="en-US">
                <a:cs typeface="Calibri"/>
              </a:rPr>
              <a:t>30: Kd</a:t>
            </a:r>
          </a:p>
          <a:p>
            <a:r>
              <a:rPr lang="en-US">
                <a:cs typeface="Calibri"/>
              </a:rPr>
              <a:t>30: Elo-Pd</a:t>
            </a:r>
          </a:p>
          <a:p>
            <a:r>
              <a:rPr lang="en-US">
                <a:cs typeface="Calibri"/>
              </a:rPr>
              <a:t>22: </a:t>
            </a:r>
            <a:r>
              <a:rPr lang="en-US" err="1">
                <a:cs typeface="Calibri"/>
              </a:rPr>
              <a:t>IRd</a:t>
            </a:r>
          </a:p>
          <a:p>
            <a:r>
              <a:rPr lang="en-US">
                <a:cs typeface="Calibri"/>
              </a:rPr>
              <a:t>7: </a:t>
            </a:r>
            <a:r>
              <a:rPr lang="en-US" err="1">
                <a:cs typeface="Calibri"/>
              </a:rPr>
              <a:t>DVd</a:t>
            </a:r>
            <a:endParaRPr lang="en-US">
              <a:cs typeface="Calibri"/>
            </a:endParaRPr>
          </a:p>
          <a:p>
            <a:endParaRPr lang="en-US">
              <a:cs typeface="Calibri"/>
            </a:endParaRPr>
          </a:p>
          <a:p>
            <a:r>
              <a:rPr lang="en-US" err="1">
                <a:cs typeface="Calibri"/>
              </a:rPr>
              <a:t>Idecel</a:t>
            </a:r>
            <a:r>
              <a:rPr lang="en-US">
                <a:cs typeface="Calibri"/>
              </a:rPr>
              <a:t>: 213 underwent bridging</a:t>
            </a:r>
          </a:p>
          <a:p>
            <a:endParaRPr lang="en-US">
              <a:cs typeface="Calibri"/>
            </a:endParaRPr>
          </a:p>
          <a:p>
            <a:r>
              <a:rPr lang="en-US">
                <a:cs typeface="Calibri"/>
              </a:rPr>
              <a:t>4 died between </a:t>
            </a:r>
            <a:r>
              <a:rPr lang="en-US" err="1">
                <a:cs typeface="Calibri"/>
              </a:rPr>
              <a:t>leuka</a:t>
            </a:r>
            <a:r>
              <a:rPr lang="en-US">
                <a:cs typeface="Calibri"/>
              </a:rPr>
              <a:t> and treatment</a:t>
            </a:r>
          </a:p>
          <a:p>
            <a:r>
              <a:rPr lang="en-US">
                <a:cs typeface="Calibri"/>
              </a:rPr>
              <a:t>3 could not receive due to manufacturing failure</a:t>
            </a:r>
          </a:p>
        </p:txBody>
      </p:sp>
      <p:sp>
        <p:nvSpPr>
          <p:cNvPr id="4" name="Slide Number Placeholder 3"/>
          <p:cNvSpPr>
            <a:spLocks noGrp="1"/>
          </p:cNvSpPr>
          <p:nvPr>
            <p:ph type="sldNum" sz="quarter" idx="5"/>
          </p:nvPr>
        </p:nvSpPr>
        <p:spPr/>
        <p:txBody>
          <a:bodyPr/>
          <a:lstStyle/>
          <a:p>
            <a:fld id="{B3A96171-A15F-AF4E-B7C5-E1453CAAF64D}" type="slidenum">
              <a:rPr lang="en-US" smtClean="0"/>
              <a:t>40</a:t>
            </a:fld>
            <a:endParaRPr lang="en-US"/>
          </a:p>
        </p:txBody>
      </p:sp>
    </p:spTree>
    <p:extLst>
      <p:ext uri="{BB962C8B-B14F-4D97-AF65-F5344CB8AC3E}">
        <p14:creationId xmlns:p14="http://schemas.microsoft.com/office/powerpoint/2010/main" val="2721666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Content slide">
    <p:spTree>
      <p:nvGrpSpPr>
        <p:cNvPr id="1" name=""/>
        <p:cNvGrpSpPr/>
        <p:nvPr/>
      </p:nvGrpSpPr>
      <p:grpSpPr>
        <a:xfrm>
          <a:off x="0" y="0"/>
          <a:ext cx="0" cy="0"/>
          <a:chOff x="0" y="0"/>
          <a:chExt cx="0" cy="0"/>
        </a:xfrm>
      </p:grpSpPr>
      <p:sp>
        <p:nvSpPr>
          <p:cNvPr id="2" name="Title 1"/>
          <p:cNvSpPr>
            <a:spLocks noGrp="1"/>
          </p:cNvSpPr>
          <p:nvPr>
            <p:ph type="ctrTitle"/>
          </p:nvPr>
        </p:nvSpPr>
        <p:spPr>
          <a:xfrm>
            <a:off x="494765" y="272605"/>
            <a:ext cx="6935186" cy="276666"/>
          </a:xfrm>
        </p:spPr>
        <p:txBody>
          <a:bodyPr/>
          <a:lstStyle>
            <a:lvl1pPr algn="l">
              <a:lnSpc>
                <a:spcPct val="80000"/>
              </a:lnSpc>
              <a:defRPr sz="1800">
                <a:solidFill>
                  <a:srgbClr val="000000"/>
                </a:solidFill>
              </a:defRPr>
            </a:lvl1pPr>
          </a:lstStyle>
          <a:p>
            <a:r>
              <a:rPr lang="en-US"/>
              <a:t>Click to edit Master title style</a:t>
            </a:r>
          </a:p>
        </p:txBody>
      </p:sp>
      <p:sp>
        <p:nvSpPr>
          <p:cNvPr id="3" name="Subtitle 2"/>
          <p:cNvSpPr>
            <a:spLocks noGrp="1"/>
          </p:cNvSpPr>
          <p:nvPr>
            <p:ph type="subTitle" idx="1"/>
          </p:nvPr>
        </p:nvSpPr>
        <p:spPr>
          <a:xfrm>
            <a:off x="494764" y="503873"/>
            <a:ext cx="6935186" cy="328764"/>
          </a:xfrm>
          <a:prstGeom prst="rect">
            <a:avLst/>
          </a:prstGeom>
        </p:spPr>
        <p:txBody>
          <a:bodyPr>
            <a:noAutofit/>
          </a:bodyPr>
          <a:lstStyle>
            <a:lvl1pPr marL="0" indent="0" algn="l">
              <a:buNone/>
              <a:defRPr sz="1200" b="0" cap="none" baseline="0">
                <a:solidFill>
                  <a:srgbClr val="C50B21"/>
                </a:solidFill>
              </a:defRPr>
            </a:lvl1pPr>
            <a:lvl2pPr marL="342926" indent="0" algn="ctr">
              <a:buNone/>
              <a:defRPr>
                <a:solidFill>
                  <a:schemeClr val="tx1">
                    <a:tint val="75000"/>
                  </a:schemeClr>
                </a:solidFill>
              </a:defRPr>
            </a:lvl2pPr>
            <a:lvl3pPr marL="685851" indent="0" algn="ctr">
              <a:buNone/>
              <a:defRPr>
                <a:solidFill>
                  <a:schemeClr val="tx1">
                    <a:tint val="75000"/>
                  </a:schemeClr>
                </a:solidFill>
              </a:defRPr>
            </a:lvl3pPr>
            <a:lvl4pPr marL="1028776" indent="0" algn="ctr">
              <a:buNone/>
              <a:defRPr>
                <a:solidFill>
                  <a:schemeClr val="tx1">
                    <a:tint val="75000"/>
                  </a:schemeClr>
                </a:solidFill>
              </a:defRPr>
            </a:lvl4pPr>
            <a:lvl5pPr marL="1371702" indent="0" algn="ctr">
              <a:buNone/>
              <a:defRPr>
                <a:solidFill>
                  <a:schemeClr val="tx1">
                    <a:tint val="75000"/>
                  </a:schemeClr>
                </a:solidFill>
              </a:defRPr>
            </a:lvl5pPr>
            <a:lvl6pPr marL="1714629" indent="0" algn="ctr">
              <a:buNone/>
              <a:defRPr>
                <a:solidFill>
                  <a:schemeClr val="tx1">
                    <a:tint val="75000"/>
                  </a:schemeClr>
                </a:solidFill>
              </a:defRPr>
            </a:lvl6pPr>
            <a:lvl7pPr marL="2057554" indent="0" algn="ctr">
              <a:buNone/>
              <a:defRPr>
                <a:solidFill>
                  <a:schemeClr val="tx1">
                    <a:tint val="75000"/>
                  </a:schemeClr>
                </a:solidFill>
              </a:defRPr>
            </a:lvl7pPr>
            <a:lvl8pPr marL="2400480" indent="0" algn="ctr">
              <a:buNone/>
              <a:defRPr>
                <a:solidFill>
                  <a:schemeClr val="tx1">
                    <a:tint val="75000"/>
                  </a:schemeClr>
                </a:solidFill>
              </a:defRPr>
            </a:lvl8pPr>
            <a:lvl9pPr marL="2743406"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a:xfrm>
            <a:off x="8533595" y="71410"/>
            <a:ext cx="577020" cy="791943"/>
          </a:xfrm>
          <a:prstGeom prst="rect">
            <a:avLst/>
          </a:prstGeom>
        </p:spPr>
        <p:txBody>
          <a:bodyPr/>
          <a:lstStyle/>
          <a:p>
            <a:fld id="{7A8109E8-96AF-2443-8402-1375B33D9C88}" type="slidenum">
              <a:rPr lang="en-US" smtClean="0"/>
              <a:t>‹#›</a:t>
            </a:fld>
            <a:endParaRPr lang="en-US" dirty="0"/>
          </a:p>
        </p:txBody>
      </p:sp>
      <p:sp>
        <p:nvSpPr>
          <p:cNvPr id="10" name="Text Placeholder 9"/>
          <p:cNvSpPr>
            <a:spLocks noGrp="1"/>
          </p:cNvSpPr>
          <p:nvPr>
            <p:ph type="body" sz="quarter" idx="16" hasCustomPrompt="1"/>
          </p:nvPr>
        </p:nvSpPr>
        <p:spPr>
          <a:xfrm>
            <a:off x="501412" y="1025195"/>
            <a:ext cx="8032183" cy="3396850"/>
          </a:xfrm>
          <a:prstGeom prst="rect">
            <a:avLst/>
          </a:prstGeom>
        </p:spPr>
        <p:txBody>
          <a:bodyPr>
            <a:noAutofit/>
          </a:bodyPr>
          <a:lstStyle>
            <a:lvl1pPr>
              <a:lnSpc>
                <a:spcPct val="100000"/>
              </a:lnSpc>
              <a:spcBef>
                <a:spcPts val="0"/>
              </a:spcBef>
              <a:spcAft>
                <a:spcPts val="900"/>
              </a:spcAft>
              <a:defRPr sz="1200" b="0">
                <a:solidFill>
                  <a:srgbClr val="000000"/>
                </a:solidFill>
              </a:defRPr>
            </a:lvl1pPr>
          </a:lstStyle>
          <a:p>
            <a:r>
              <a:rPr lang="en-US" dirty="0"/>
              <a:t>Click to edit Master text styles -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a:p>
            <a:r>
              <a:rPr lang="en-US" dirty="0"/>
              <a:t>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p:txBody>
      </p:sp>
      <p:sp>
        <p:nvSpPr>
          <p:cNvPr id="4" name="Slide Number Placeholder 5">
            <a:extLst>
              <a:ext uri="{FF2B5EF4-FFF2-40B4-BE49-F238E27FC236}">
                <a16:creationId xmlns:a16="http://schemas.microsoft.com/office/drawing/2014/main" id="{71D7C63B-6AD9-E0F9-A40F-4A051EC02695}"/>
              </a:ext>
            </a:extLst>
          </p:cNvPr>
          <p:cNvSpPr txBox="1">
            <a:spLocks/>
          </p:cNvSpPr>
          <p:nvPr userDrawn="1"/>
        </p:nvSpPr>
        <p:spPr>
          <a:xfrm>
            <a:off x="472687" y="4822189"/>
            <a:ext cx="577019" cy="197534"/>
          </a:xfrm>
          <a:prstGeom prst="rect">
            <a:avLst/>
          </a:prstGeom>
        </p:spPr>
        <p:txBody>
          <a:bodyPr vert="horz" lIns="34299" tIns="25728" rIns="51455" bIns="25728" rtlCol="0" anchor="ctr"/>
          <a:lstStyle>
            <a:defPPr>
              <a:defRPr lang="en-US"/>
            </a:defPPr>
            <a:lvl1pPr marL="0" algn="l" defTabSz="1218987" rtl="0" eaLnBrk="1" latinLnBrk="0" hangingPunct="1">
              <a:defRPr sz="1333" b="1" i="0" kern="800" cap="all" spc="0" normalizeH="1" baseline="0">
                <a:solidFill>
                  <a:srgbClr val="666766"/>
                </a:solidFill>
                <a:latin typeface="Arial"/>
                <a:ea typeface="Arial"/>
                <a:cs typeface="Arial"/>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fld id="{7A8109E8-96AF-2443-8402-1375B33D9C88}" type="slidenum">
              <a:rPr lang="en-US" sz="1000" smtClean="0"/>
              <a:pPr/>
              <a:t>‹#›</a:t>
            </a:fld>
            <a:endParaRPr lang="en-US" sz="1000" dirty="0"/>
          </a:p>
        </p:txBody>
      </p:sp>
    </p:spTree>
    <p:custDataLst>
      <p:tags r:id="rId1"/>
    </p:custDataLst>
    <p:extLst>
      <p:ext uri="{BB962C8B-B14F-4D97-AF65-F5344CB8AC3E}">
        <p14:creationId xmlns:p14="http://schemas.microsoft.com/office/powerpoint/2010/main" val="1389134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dder/RCC">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26B5E6D9-A130-A85C-4BEC-0AEA72687438}"/>
              </a:ext>
            </a:extLst>
          </p:cNvPr>
          <p:cNvPicPr>
            <a:picLocks noChangeAspect="1"/>
          </p:cNvPicPr>
          <p:nvPr userDrawn="1"/>
        </p:nvPicPr>
        <p:blipFill>
          <a:blip r:embed="rId2"/>
          <a:stretch>
            <a:fillRect/>
          </a:stretch>
        </p:blipFill>
        <p:spPr>
          <a:xfrm>
            <a:off x="7037" y="-1"/>
            <a:ext cx="9129925" cy="5148263"/>
          </a:xfrm>
          <a:prstGeom prst="rect">
            <a:avLst/>
          </a:prstGeom>
        </p:spPr>
      </p:pic>
    </p:spTree>
    <p:extLst>
      <p:ext uri="{BB962C8B-B14F-4D97-AF65-F5344CB8AC3E}">
        <p14:creationId xmlns:p14="http://schemas.microsoft.com/office/powerpoint/2010/main" val="528697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un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31D1E0C4-497D-B719-A531-EF18537B06A7}"/>
              </a:ext>
            </a:extLst>
          </p:cNvPr>
          <p:cNvPicPr>
            <a:picLocks noChangeAspect="1"/>
          </p:cNvPicPr>
          <p:nvPr userDrawn="1"/>
        </p:nvPicPr>
        <p:blipFill>
          <a:blip r:embed="rId2"/>
          <a:stretch>
            <a:fillRect/>
          </a:stretch>
        </p:blipFill>
        <p:spPr>
          <a:xfrm>
            <a:off x="7037" y="0"/>
            <a:ext cx="9129925" cy="5148263"/>
          </a:xfrm>
          <a:prstGeom prst="rect">
            <a:avLst/>
          </a:prstGeom>
        </p:spPr>
      </p:pic>
    </p:spTree>
    <p:extLst>
      <p:ext uri="{BB962C8B-B14F-4D97-AF65-F5344CB8AC3E}">
        <p14:creationId xmlns:p14="http://schemas.microsoft.com/office/powerpoint/2010/main" val="1320841557"/>
      </p:ext>
    </p:extLst>
  </p:cSld>
  <p:clrMapOvr>
    <a:masterClrMapping/>
  </p:clrMapOvr>
  <p:extLst>
    <p:ext uri="{DCECCB84-F9BA-43D5-87BE-67443E8EF086}">
      <p15:sldGuideLst xmlns:p15="http://schemas.microsoft.com/office/powerpoint/2012/main">
        <p15:guide id="1" orient="horz" pos="1621"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eople">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4DB8FDD-4B4D-2D77-1C61-26744F17FEFC}"/>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851866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L">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B1B96D6-1054-EAFB-18A2-98214F3B8225}"/>
              </a:ext>
            </a:extLst>
          </p:cNvPr>
          <p:cNvPicPr>
            <a:picLocks noChangeAspect="1"/>
          </p:cNvPicPr>
          <p:nvPr userDrawn="1"/>
        </p:nvPicPr>
        <p:blipFill>
          <a:blip r:embed="rId2"/>
          <a:stretch>
            <a:fillRect/>
          </a:stretch>
        </p:blipFill>
        <p:spPr>
          <a:xfrm>
            <a:off x="-1" y="-12701"/>
            <a:ext cx="9129925" cy="5148263"/>
          </a:xfrm>
          <a:prstGeom prst="rect">
            <a:avLst/>
          </a:prstGeom>
        </p:spPr>
      </p:pic>
    </p:spTree>
    <p:extLst>
      <p:ext uri="{BB962C8B-B14F-4D97-AF65-F5344CB8AC3E}">
        <p14:creationId xmlns:p14="http://schemas.microsoft.com/office/powerpoint/2010/main" val="1698765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eneral1">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6E77DDD1-27EC-62E0-3AE9-D48E2F8586E0}"/>
              </a:ext>
            </a:extLst>
          </p:cNvPr>
          <p:cNvPicPr>
            <a:picLocks noChangeAspect="1"/>
          </p:cNvPicPr>
          <p:nvPr userDrawn="1"/>
        </p:nvPicPr>
        <p:blipFill>
          <a:blip r:embed="rId2"/>
          <a:stretch>
            <a:fillRect/>
          </a:stretch>
        </p:blipFill>
        <p:spPr>
          <a:xfrm>
            <a:off x="-1" y="0"/>
            <a:ext cx="9144001" cy="5148263"/>
          </a:xfrm>
          <a:prstGeom prst="rect">
            <a:avLst/>
          </a:prstGeom>
        </p:spPr>
      </p:pic>
    </p:spTree>
    <p:extLst>
      <p:ext uri="{BB962C8B-B14F-4D97-AF65-F5344CB8AC3E}">
        <p14:creationId xmlns:p14="http://schemas.microsoft.com/office/powerpoint/2010/main" val="2420102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eneral 2">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C8ED179C-DAF3-58C7-AF60-40726C5214A6}"/>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765090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V">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9F4D702C-5DAD-37D9-1048-A82F5E818EC7}"/>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20341150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reast">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CB0EEE4-9DF7-C036-5017-BB6D67525706}"/>
              </a:ext>
            </a:extLst>
          </p:cNvPr>
          <p:cNvPicPr>
            <a:picLocks noChangeAspect="1"/>
          </p:cNvPicPr>
          <p:nvPr userDrawn="1"/>
        </p:nvPicPr>
        <p:blipFill>
          <a:blip r:embed="rId2"/>
          <a:stretch>
            <a:fillRect/>
          </a:stretch>
        </p:blipFill>
        <p:spPr>
          <a:xfrm>
            <a:off x="14075" y="12699"/>
            <a:ext cx="9129925" cy="5148263"/>
          </a:xfrm>
          <a:prstGeom prst="rect">
            <a:avLst/>
          </a:prstGeom>
        </p:spPr>
      </p:pic>
    </p:spTree>
    <p:extLst>
      <p:ext uri="{BB962C8B-B14F-4D97-AF65-F5344CB8AC3E}">
        <p14:creationId xmlns:p14="http://schemas.microsoft.com/office/powerpoint/2010/main" val="31323044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I">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7C270E77-EA86-094A-28E0-3F97BD736AD3}"/>
              </a:ext>
            </a:extLst>
          </p:cNvPr>
          <p:cNvPicPr>
            <a:picLocks noChangeAspect="1"/>
          </p:cNvPicPr>
          <p:nvPr userDrawn="1"/>
        </p:nvPicPr>
        <p:blipFill>
          <a:blip r:embed="rId2"/>
          <a:stretch>
            <a:fillRect/>
          </a:stretch>
        </p:blipFill>
        <p:spPr>
          <a:xfrm>
            <a:off x="14075" y="-1"/>
            <a:ext cx="9129925" cy="5148263"/>
          </a:xfrm>
          <a:prstGeom prst="rect">
            <a:avLst/>
          </a:prstGeom>
        </p:spPr>
      </p:pic>
    </p:spTree>
    <p:extLst>
      <p:ext uri="{BB962C8B-B14F-4D97-AF65-F5344CB8AC3E}">
        <p14:creationId xmlns:p14="http://schemas.microsoft.com/office/powerpoint/2010/main" val="2556698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1373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M">
    <p:spTree>
      <p:nvGrpSpPr>
        <p:cNvPr id="1" name=""/>
        <p:cNvGrpSpPr/>
        <p:nvPr/>
      </p:nvGrpSpPr>
      <p:grpSpPr>
        <a:xfrm>
          <a:off x="0" y="0"/>
          <a:ext cx="0" cy="0"/>
          <a:chOff x="0" y="0"/>
          <a:chExt cx="0" cy="0"/>
        </a:xfrm>
      </p:grpSpPr>
      <p:pic>
        <p:nvPicPr>
          <p:cNvPr id="6" name="Picture 5" descr="A close-up of a blue and white card&#10;&#10;Description automatically generated">
            <a:extLst>
              <a:ext uri="{FF2B5EF4-FFF2-40B4-BE49-F238E27FC236}">
                <a16:creationId xmlns:a16="http://schemas.microsoft.com/office/drawing/2014/main" id="{B8F1D679-6C5D-ADD5-C9F6-A2E76137E187}"/>
              </a:ext>
            </a:extLst>
          </p:cNvPr>
          <p:cNvPicPr>
            <a:picLocks noChangeAspect="1"/>
          </p:cNvPicPr>
          <p:nvPr userDrawn="1"/>
        </p:nvPicPr>
        <p:blipFill>
          <a:blip r:embed="rId2"/>
          <a:stretch>
            <a:fillRect/>
          </a:stretch>
        </p:blipFill>
        <p:spPr>
          <a:xfrm>
            <a:off x="0" y="0"/>
            <a:ext cx="9144000" cy="5156199"/>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951912D3-054D-7729-5E1A-41CDECD71204}"/>
              </a:ext>
            </a:extLst>
          </p:cNvPr>
          <p:cNvPicPr>
            <a:picLocks noChangeAspect="1"/>
          </p:cNvPicPr>
          <p:nvPr userDrawn="1"/>
        </p:nvPicPr>
        <p:blipFill>
          <a:blip r:embed="rId3"/>
          <a:stretch>
            <a:fillRect/>
          </a:stretch>
        </p:blipFill>
        <p:spPr>
          <a:xfrm>
            <a:off x="5725994" y="4240530"/>
            <a:ext cx="3418006" cy="805451"/>
          </a:xfrm>
          <a:prstGeom prst="rect">
            <a:avLst/>
          </a:prstGeom>
        </p:spPr>
      </p:pic>
    </p:spTree>
    <p:extLst>
      <p:ext uri="{BB962C8B-B14F-4D97-AF65-F5344CB8AC3E}">
        <p14:creationId xmlns:p14="http://schemas.microsoft.com/office/powerpoint/2010/main" val="11916625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2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684681A-A438-9D42-95C9-BDDAA398930F}"/>
              </a:ext>
            </a:extLst>
          </p:cNvPr>
          <p:cNvSpPr>
            <a:spLocks noGrp="1"/>
          </p:cNvSpPr>
          <p:nvPr>
            <p:ph type="subTitle" idx="1"/>
          </p:nvPr>
        </p:nvSpPr>
        <p:spPr>
          <a:xfrm>
            <a:off x="3509683" y="1146492"/>
            <a:ext cx="4403769" cy="2994026"/>
          </a:xfrm>
        </p:spPr>
        <p:txBody>
          <a:bodyPr lIns="0" tIns="0" rIns="0" bIns="0">
            <a:normAutofit/>
          </a:bodyPr>
          <a:lstStyle>
            <a:lvl1pPr marL="0" indent="0" algn="l">
              <a:buNone/>
              <a:defRPr sz="1199"/>
            </a:lvl1pPr>
            <a:lvl2pPr marL="342583" indent="0" algn="ctr">
              <a:buNone/>
              <a:defRPr sz="1499"/>
            </a:lvl2pPr>
            <a:lvl3pPr marL="685166" indent="0" algn="ctr">
              <a:buNone/>
              <a:defRPr sz="1349"/>
            </a:lvl3pPr>
            <a:lvl4pPr marL="1027748" indent="0" algn="ctr">
              <a:buNone/>
              <a:defRPr sz="1199"/>
            </a:lvl4pPr>
            <a:lvl5pPr marL="1370331" indent="0" algn="ctr">
              <a:buNone/>
              <a:defRPr sz="1199"/>
            </a:lvl5pPr>
            <a:lvl6pPr marL="1712914" indent="0" algn="ctr">
              <a:buNone/>
              <a:defRPr sz="1199"/>
            </a:lvl6pPr>
            <a:lvl7pPr marL="2055497" indent="0" algn="ctr">
              <a:buNone/>
              <a:defRPr sz="1199"/>
            </a:lvl7pPr>
            <a:lvl8pPr marL="2398080" indent="0" algn="ctr">
              <a:buNone/>
              <a:defRPr sz="1199"/>
            </a:lvl8pPr>
            <a:lvl9pPr marL="2740663" indent="0" algn="ctr">
              <a:buNone/>
              <a:defRPr sz="1199"/>
            </a:lvl9pPr>
          </a:lstStyle>
          <a:p>
            <a:r>
              <a:rPr lang="en-US"/>
              <a:t>Click to edit Master subtitle style</a:t>
            </a:r>
          </a:p>
        </p:txBody>
      </p:sp>
      <p:sp>
        <p:nvSpPr>
          <p:cNvPr id="5" name="Footer Placeholder 4">
            <a:extLst>
              <a:ext uri="{FF2B5EF4-FFF2-40B4-BE49-F238E27FC236}">
                <a16:creationId xmlns:a16="http://schemas.microsoft.com/office/drawing/2014/main" id="{CB76F57D-8500-6D4A-8C01-DC875BCF23C8}"/>
              </a:ext>
            </a:extLst>
          </p:cNvPr>
          <p:cNvSpPr>
            <a:spLocks noGrp="1"/>
          </p:cNvSpPr>
          <p:nvPr>
            <p:ph type="ftr" sz="quarter" idx="11"/>
          </p:nvPr>
        </p:nvSpPr>
        <p:spPr/>
        <p:txBody>
          <a:bodyPr/>
          <a:lstStyle/>
          <a:p>
            <a:endParaRPr lang="en-US"/>
          </a:p>
        </p:txBody>
      </p:sp>
      <p:cxnSp>
        <p:nvCxnSpPr>
          <p:cNvPr id="6" name="Straight Connector 5">
            <a:extLst>
              <a:ext uri="{FF2B5EF4-FFF2-40B4-BE49-F238E27FC236}">
                <a16:creationId xmlns:a16="http://schemas.microsoft.com/office/drawing/2014/main" id="{F0E34DA5-4836-4746-86FC-0D010F7547B5}"/>
              </a:ext>
            </a:extLst>
          </p:cNvPr>
          <p:cNvCxnSpPr/>
          <p:nvPr/>
        </p:nvCxnSpPr>
        <p:spPr>
          <a:xfrm>
            <a:off x="3248609" y="1139190"/>
            <a:ext cx="0" cy="3001328"/>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818384B8-2996-EE45-9104-225650FB828C}"/>
              </a:ext>
            </a:extLst>
          </p:cNvPr>
          <p:cNvSpPr>
            <a:spLocks noGrp="1"/>
          </p:cNvSpPr>
          <p:nvPr>
            <p:ph type="title"/>
          </p:nvPr>
        </p:nvSpPr>
        <p:spPr>
          <a:xfrm>
            <a:off x="389966" y="458092"/>
            <a:ext cx="8384241" cy="358499"/>
          </a:xfrm>
        </p:spPr>
        <p:txBody>
          <a:bodyPr lIns="0" tIns="0" rIns="0" bIns="0">
            <a:noAutofit/>
          </a:bodyPr>
          <a:lstStyle/>
          <a:p>
            <a:r>
              <a:rPr lang="en-US"/>
              <a:t>Click to edit Master title style</a:t>
            </a:r>
          </a:p>
        </p:txBody>
      </p:sp>
      <p:sp>
        <p:nvSpPr>
          <p:cNvPr id="15" name="Text Placeholder 14">
            <a:extLst>
              <a:ext uri="{FF2B5EF4-FFF2-40B4-BE49-F238E27FC236}">
                <a16:creationId xmlns:a16="http://schemas.microsoft.com/office/drawing/2014/main" id="{2D4F6AB8-4E20-AD47-BF32-ADB14FBC01E7}"/>
              </a:ext>
            </a:extLst>
          </p:cNvPr>
          <p:cNvSpPr>
            <a:spLocks noGrp="1"/>
          </p:cNvSpPr>
          <p:nvPr>
            <p:ph type="body" sz="quarter" idx="13" hasCustomPrompt="1"/>
          </p:nvPr>
        </p:nvSpPr>
        <p:spPr>
          <a:xfrm>
            <a:off x="389965" y="212161"/>
            <a:ext cx="3506318" cy="169263"/>
          </a:xfrm>
        </p:spPr>
        <p:txBody>
          <a:bodyPr lIns="0" tIns="0" rIns="0" bIns="0">
            <a:noAutofit/>
          </a:bodyPr>
          <a:lstStyle>
            <a:lvl1pPr marL="0" indent="0" algn="l">
              <a:buNone/>
              <a:defRPr sz="749" b="0">
                <a:solidFill>
                  <a:schemeClr val="accent1"/>
                </a:solidFill>
              </a:defRPr>
            </a:lvl1pPr>
            <a:lvl2pPr marL="342583" indent="0" algn="l">
              <a:buNone/>
              <a:defRPr sz="1049" b="0"/>
            </a:lvl2pPr>
            <a:lvl3pPr marL="685166" indent="0" algn="l">
              <a:buNone/>
              <a:defRPr sz="1049" b="0"/>
            </a:lvl3pPr>
            <a:lvl4pPr marL="1027748" indent="0" algn="l">
              <a:buNone/>
              <a:defRPr sz="1049" b="0"/>
            </a:lvl4pPr>
            <a:lvl5pPr marL="1370331" indent="0" algn="l">
              <a:buNone/>
              <a:defRPr sz="1049" b="0"/>
            </a:lvl5pPr>
          </a:lstStyle>
          <a:p>
            <a:pPr lvl="0"/>
            <a:r>
              <a:rPr lang="en-US"/>
              <a:t>CLICK TO ADD TEXT OR DELETE THIS BOX</a:t>
            </a:r>
          </a:p>
        </p:txBody>
      </p:sp>
      <p:sp>
        <p:nvSpPr>
          <p:cNvPr id="19" name="Text Placeholder 18">
            <a:extLst>
              <a:ext uri="{FF2B5EF4-FFF2-40B4-BE49-F238E27FC236}">
                <a16:creationId xmlns:a16="http://schemas.microsoft.com/office/drawing/2014/main" id="{C37D3742-26CE-8046-88AC-AEEC7D55D9FE}"/>
              </a:ext>
            </a:extLst>
          </p:cNvPr>
          <p:cNvSpPr>
            <a:spLocks noGrp="1"/>
          </p:cNvSpPr>
          <p:nvPr>
            <p:ph type="body" sz="quarter" idx="14"/>
          </p:nvPr>
        </p:nvSpPr>
        <p:spPr>
          <a:xfrm>
            <a:off x="459582" y="1146492"/>
            <a:ext cx="2633243" cy="3001328"/>
          </a:xfrm>
        </p:spPr>
        <p:txBody>
          <a:bodyPr lIns="0" tIns="0" rIns="0" bIns="0">
            <a:noAutofit/>
          </a:bodyPr>
          <a:lstStyle>
            <a:lvl1pPr marL="0" indent="0" algn="l">
              <a:buNone/>
              <a:defRPr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5864639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B76F57D-8500-6D4A-8C01-DC875BCF23C8}"/>
              </a:ext>
            </a:extLst>
          </p:cNvPr>
          <p:cNvSpPr>
            <a:spLocks noGrp="1"/>
          </p:cNvSpPr>
          <p:nvPr>
            <p:ph type="ftr" sz="quarter" idx="11"/>
          </p:nvPr>
        </p:nvSpPr>
        <p:spPr/>
        <p:txBody>
          <a:bodyPr/>
          <a:lstStyle/>
          <a:p>
            <a:endParaRPr lang="en-US"/>
          </a:p>
        </p:txBody>
      </p:sp>
      <p:sp>
        <p:nvSpPr>
          <p:cNvPr id="11" name="Title 10">
            <a:extLst>
              <a:ext uri="{FF2B5EF4-FFF2-40B4-BE49-F238E27FC236}">
                <a16:creationId xmlns:a16="http://schemas.microsoft.com/office/drawing/2014/main" id="{818384B8-2996-EE45-9104-225650FB828C}"/>
              </a:ext>
            </a:extLst>
          </p:cNvPr>
          <p:cNvSpPr>
            <a:spLocks noGrp="1"/>
          </p:cNvSpPr>
          <p:nvPr>
            <p:ph type="title"/>
          </p:nvPr>
        </p:nvSpPr>
        <p:spPr>
          <a:xfrm>
            <a:off x="389966" y="458092"/>
            <a:ext cx="8384241" cy="358499"/>
          </a:xfrm>
        </p:spPr>
        <p:txBody>
          <a:bodyPr lIns="0" tIns="0" rIns="0" bIns="0">
            <a:noAutofit/>
          </a:bodyPr>
          <a:lstStyle/>
          <a:p>
            <a:r>
              <a:rPr lang="en-US"/>
              <a:t>Click to edit Master title style</a:t>
            </a:r>
          </a:p>
        </p:txBody>
      </p:sp>
      <p:sp>
        <p:nvSpPr>
          <p:cNvPr id="15" name="Text Placeholder 14">
            <a:extLst>
              <a:ext uri="{FF2B5EF4-FFF2-40B4-BE49-F238E27FC236}">
                <a16:creationId xmlns:a16="http://schemas.microsoft.com/office/drawing/2014/main" id="{2D4F6AB8-4E20-AD47-BF32-ADB14FBC01E7}"/>
              </a:ext>
            </a:extLst>
          </p:cNvPr>
          <p:cNvSpPr>
            <a:spLocks noGrp="1"/>
          </p:cNvSpPr>
          <p:nvPr>
            <p:ph type="body" sz="quarter" idx="13" hasCustomPrompt="1"/>
          </p:nvPr>
        </p:nvSpPr>
        <p:spPr>
          <a:xfrm>
            <a:off x="389965" y="212161"/>
            <a:ext cx="3506318" cy="169263"/>
          </a:xfrm>
        </p:spPr>
        <p:txBody>
          <a:bodyPr lIns="0" tIns="0" rIns="0" bIns="0">
            <a:noAutofit/>
          </a:bodyPr>
          <a:lstStyle>
            <a:lvl1pPr marL="0" indent="0" algn="l">
              <a:buNone/>
              <a:defRPr sz="749" b="0">
                <a:solidFill>
                  <a:schemeClr val="accent1"/>
                </a:solidFill>
              </a:defRPr>
            </a:lvl1pPr>
            <a:lvl2pPr marL="342583" indent="0" algn="l">
              <a:buNone/>
              <a:defRPr sz="1049" b="0"/>
            </a:lvl2pPr>
            <a:lvl3pPr marL="685166" indent="0" algn="l">
              <a:buNone/>
              <a:defRPr sz="1049" b="0"/>
            </a:lvl3pPr>
            <a:lvl4pPr marL="1027748" indent="0" algn="l">
              <a:buNone/>
              <a:defRPr sz="1049" b="0"/>
            </a:lvl4pPr>
            <a:lvl5pPr marL="1370331" indent="0" algn="l">
              <a:buNone/>
              <a:defRPr sz="1049" b="0"/>
            </a:lvl5pPr>
          </a:lstStyle>
          <a:p>
            <a:pPr lvl="0"/>
            <a:r>
              <a:rPr lang="en-US"/>
              <a:t>CLICK TO ADD TEXT OR DELETE THIS BOX</a:t>
            </a:r>
          </a:p>
        </p:txBody>
      </p:sp>
      <p:sp>
        <p:nvSpPr>
          <p:cNvPr id="19" name="Rectangle 18">
            <a:extLst>
              <a:ext uri="{FF2B5EF4-FFF2-40B4-BE49-F238E27FC236}">
                <a16:creationId xmlns:a16="http://schemas.microsoft.com/office/drawing/2014/main" id="{28F4E87F-6BE1-A44A-918B-FD200EAB5B64}"/>
              </a:ext>
            </a:extLst>
          </p:cNvPr>
          <p:cNvSpPr/>
          <p:nvPr/>
        </p:nvSpPr>
        <p:spPr>
          <a:xfrm>
            <a:off x="635222" y="1610783"/>
            <a:ext cx="1727265" cy="2196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9" name="Text Placeholder 8">
            <a:extLst>
              <a:ext uri="{FF2B5EF4-FFF2-40B4-BE49-F238E27FC236}">
                <a16:creationId xmlns:a16="http://schemas.microsoft.com/office/drawing/2014/main" id="{80D07071-5437-3345-AF50-97CDF4DCEFAC}"/>
              </a:ext>
            </a:extLst>
          </p:cNvPr>
          <p:cNvSpPr>
            <a:spLocks noGrp="1"/>
          </p:cNvSpPr>
          <p:nvPr>
            <p:ph type="body" sz="quarter" idx="15" hasCustomPrompt="1"/>
          </p:nvPr>
        </p:nvSpPr>
        <p:spPr>
          <a:xfrm>
            <a:off x="797414" y="1819530"/>
            <a:ext cx="1452699" cy="272064"/>
          </a:xfrm>
        </p:spPr>
        <p:txBody>
          <a:bodyPr>
            <a:noAutofit/>
          </a:bodyPr>
          <a:lstStyle>
            <a:lvl1pPr marL="0" indent="0" algn="ctr">
              <a:buNone/>
              <a:defRPr sz="1349">
                <a:solidFill>
                  <a:schemeClr val="accent6"/>
                </a:solidFill>
              </a:defRPr>
            </a:lvl1pPr>
          </a:lstStyle>
          <a:p>
            <a:pPr lvl="0"/>
            <a:r>
              <a:rPr lang="en-US"/>
              <a:t>Title Item Here</a:t>
            </a:r>
          </a:p>
        </p:txBody>
      </p:sp>
      <p:sp>
        <p:nvSpPr>
          <p:cNvPr id="2" name="Rectangle 1">
            <a:extLst>
              <a:ext uri="{FF2B5EF4-FFF2-40B4-BE49-F238E27FC236}">
                <a16:creationId xmlns:a16="http://schemas.microsoft.com/office/drawing/2014/main" id="{06F0E7B0-73B2-A84F-B7D1-3C6923BB67D4}"/>
              </a:ext>
            </a:extLst>
          </p:cNvPr>
          <p:cNvSpPr/>
          <p:nvPr/>
        </p:nvSpPr>
        <p:spPr>
          <a:xfrm>
            <a:off x="635222" y="1208965"/>
            <a:ext cx="1727265" cy="438958"/>
          </a:xfrm>
          <a:prstGeom prst="rect">
            <a:avLst/>
          </a:prstGeom>
          <a:solidFill>
            <a:srgbClr val="D9D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rgbClr val="1A3967"/>
              </a:solidFill>
            </a:endParaRPr>
          </a:p>
        </p:txBody>
      </p:sp>
      <p:sp>
        <p:nvSpPr>
          <p:cNvPr id="7" name="Picture Placeholder 6">
            <a:extLst>
              <a:ext uri="{FF2B5EF4-FFF2-40B4-BE49-F238E27FC236}">
                <a16:creationId xmlns:a16="http://schemas.microsoft.com/office/drawing/2014/main" id="{FB86F3AC-F1ED-F64E-96EB-8007E0374CDD}"/>
              </a:ext>
            </a:extLst>
          </p:cNvPr>
          <p:cNvSpPr>
            <a:spLocks noGrp="1"/>
          </p:cNvSpPr>
          <p:nvPr>
            <p:ph type="pic" sz="quarter" idx="14" hasCustomPrompt="1"/>
          </p:nvPr>
        </p:nvSpPr>
        <p:spPr>
          <a:xfrm>
            <a:off x="635222" y="1292676"/>
            <a:ext cx="1727265" cy="355247"/>
          </a:xfrm>
        </p:spPr>
        <p:txBody>
          <a:bodyPr>
            <a:noAutofit/>
          </a:bodyPr>
          <a:lstStyle>
            <a:lvl1pPr marL="0" indent="0" algn="ctr">
              <a:buNone/>
              <a:defRPr>
                <a:solidFill>
                  <a:srgbClr val="1A3967"/>
                </a:solidFill>
              </a:defRPr>
            </a:lvl1pPr>
          </a:lstStyle>
          <a:p>
            <a:r>
              <a:rPr lang="en-US"/>
              <a:t>TITLE 1</a:t>
            </a:r>
          </a:p>
        </p:txBody>
      </p:sp>
      <p:sp>
        <p:nvSpPr>
          <p:cNvPr id="21" name="Text Placeholder 8">
            <a:extLst>
              <a:ext uri="{FF2B5EF4-FFF2-40B4-BE49-F238E27FC236}">
                <a16:creationId xmlns:a16="http://schemas.microsoft.com/office/drawing/2014/main" id="{0B202CDC-E4A3-9A4D-B91B-7168D61955D8}"/>
              </a:ext>
            </a:extLst>
          </p:cNvPr>
          <p:cNvSpPr>
            <a:spLocks noGrp="1"/>
          </p:cNvSpPr>
          <p:nvPr>
            <p:ph type="body" sz="quarter" idx="16" hasCustomPrompt="1"/>
          </p:nvPr>
        </p:nvSpPr>
        <p:spPr>
          <a:xfrm>
            <a:off x="797414" y="2129263"/>
            <a:ext cx="1452699" cy="1544480"/>
          </a:xfrm>
        </p:spPr>
        <p:txBody>
          <a:bodyPr>
            <a:noAutofit/>
          </a:bodyPr>
          <a:lstStyle>
            <a:lvl1pPr marL="0" indent="0" algn="ctr">
              <a:buNone/>
              <a:defRPr sz="1049">
                <a:solidFill>
                  <a:srgbClr val="013668"/>
                </a:solidFill>
              </a:defRPr>
            </a:lvl1pPr>
          </a:lstStyle>
          <a:p>
            <a:pPr lvl="0"/>
            <a:r>
              <a:rPr lang="en-US"/>
              <a:t>Go into detail here, get to the point fast and include only concise information, no need to fill this box with text.</a:t>
            </a:r>
          </a:p>
        </p:txBody>
      </p:sp>
      <p:sp>
        <p:nvSpPr>
          <p:cNvPr id="22" name="Rectangle 21">
            <a:extLst>
              <a:ext uri="{FF2B5EF4-FFF2-40B4-BE49-F238E27FC236}">
                <a16:creationId xmlns:a16="http://schemas.microsoft.com/office/drawing/2014/main" id="{25235793-77B0-F54E-A630-790D7ECBBDC5}"/>
              </a:ext>
            </a:extLst>
          </p:cNvPr>
          <p:cNvSpPr/>
          <p:nvPr/>
        </p:nvSpPr>
        <p:spPr>
          <a:xfrm>
            <a:off x="2528246" y="1610783"/>
            <a:ext cx="1727265" cy="2196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3" name="Text Placeholder 8">
            <a:extLst>
              <a:ext uri="{FF2B5EF4-FFF2-40B4-BE49-F238E27FC236}">
                <a16:creationId xmlns:a16="http://schemas.microsoft.com/office/drawing/2014/main" id="{5B79C24A-32B8-8E42-BBC1-5E30E96D68A6}"/>
              </a:ext>
            </a:extLst>
          </p:cNvPr>
          <p:cNvSpPr>
            <a:spLocks noGrp="1"/>
          </p:cNvSpPr>
          <p:nvPr>
            <p:ph type="body" sz="quarter" idx="17" hasCustomPrompt="1"/>
          </p:nvPr>
        </p:nvSpPr>
        <p:spPr>
          <a:xfrm>
            <a:off x="2690438" y="1819530"/>
            <a:ext cx="1452699" cy="272064"/>
          </a:xfrm>
        </p:spPr>
        <p:txBody>
          <a:bodyPr>
            <a:noAutofit/>
          </a:bodyPr>
          <a:lstStyle>
            <a:lvl1pPr marL="0" indent="0" algn="ctr">
              <a:buNone/>
              <a:defRPr sz="1349">
                <a:solidFill>
                  <a:schemeClr val="accent6"/>
                </a:solidFill>
              </a:defRPr>
            </a:lvl1pPr>
          </a:lstStyle>
          <a:p>
            <a:pPr lvl="0"/>
            <a:r>
              <a:rPr lang="en-US"/>
              <a:t>Title Item Here</a:t>
            </a:r>
          </a:p>
        </p:txBody>
      </p:sp>
      <p:sp>
        <p:nvSpPr>
          <p:cNvPr id="24" name="Rectangle 23">
            <a:extLst>
              <a:ext uri="{FF2B5EF4-FFF2-40B4-BE49-F238E27FC236}">
                <a16:creationId xmlns:a16="http://schemas.microsoft.com/office/drawing/2014/main" id="{B4D8C22E-436A-3B43-8F35-776BAA6A61E8}"/>
              </a:ext>
            </a:extLst>
          </p:cNvPr>
          <p:cNvSpPr/>
          <p:nvPr/>
        </p:nvSpPr>
        <p:spPr>
          <a:xfrm>
            <a:off x="2528246" y="1208965"/>
            <a:ext cx="1727265" cy="438958"/>
          </a:xfrm>
          <a:prstGeom prst="rect">
            <a:avLst/>
          </a:prstGeom>
          <a:solidFill>
            <a:srgbClr val="D9D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rgbClr val="1A3967"/>
              </a:solidFill>
            </a:endParaRPr>
          </a:p>
        </p:txBody>
      </p:sp>
      <p:sp>
        <p:nvSpPr>
          <p:cNvPr id="25" name="Picture Placeholder 6">
            <a:extLst>
              <a:ext uri="{FF2B5EF4-FFF2-40B4-BE49-F238E27FC236}">
                <a16:creationId xmlns:a16="http://schemas.microsoft.com/office/drawing/2014/main" id="{052DDEBD-7B10-814C-8520-D7ACD8E9957B}"/>
              </a:ext>
            </a:extLst>
          </p:cNvPr>
          <p:cNvSpPr>
            <a:spLocks noGrp="1"/>
          </p:cNvSpPr>
          <p:nvPr>
            <p:ph type="pic" sz="quarter" idx="18" hasCustomPrompt="1"/>
          </p:nvPr>
        </p:nvSpPr>
        <p:spPr>
          <a:xfrm>
            <a:off x="2528246" y="1292676"/>
            <a:ext cx="1727265" cy="355247"/>
          </a:xfrm>
        </p:spPr>
        <p:txBody>
          <a:bodyPr>
            <a:noAutofit/>
          </a:bodyPr>
          <a:lstStyle>
            <a:lvl1pPr marL="0" indent="0" algn="ctr">
              <a:buNone/>
              <a:defRPr>
                <a:solidFill>
                  <a:srgbClr val="1A3967"/>
                </a:solidFill>
              </a:defRPr>
            </a:lvl1pPr>
          </a:lstStyle>
          <a:p>
            <a:r>
              <a:rPr lang="en-US"/>
              <a:t>TITLE 1</a:t>
            </a:r>
          </a:p>
        </p:txBody>
      </p:sp>
      <p:sp>
        <p:nvSpPr>
          <p:cNvPr id="26" name="Text Placeholder 8">
            <a:extLst>
              <a:ext uri="{FF2B5EF4-FFF2-40B4-BE49-F238E27FC236}">
                <a16:creationId xmlns:a16="http://schemas.microsoft.com/office/drawing/2014/main" id="{72835274-6EEE-6F44-9109-2885ED5DECFC}"/>
              </a:ext>
            </a:extLst>
          </p:cNvPr>
          <p:cNvSpPr>
            <a:spLocks noGrp="1"/>
          </p:cNvSpPr>
          <p:nvPr>
            <p:ph type="body" sz="quarter" idx="19" hasCustomPrompt="1"/>
          </p:nvPr>
        </p:nvSpPr>
        <p:spPr>
          <a:xfrm>
            <a:off x="2690438" y="2129263"/>
            <a:ext cx="1452699" cy="1544480"/>
          </a:xfrm>
        </p:spPr>
        <p:txBody>
          <a:bodyPr>
            <a:noAutofit/>
          </a:bodyPr>
          <a:lstStyle>
            <a:lvl1pPr marL="0" indent="0" algn="ctr">
              <a:buNone/>
              <a:defRPr sz="1049">
                <a:solidFill>
                  <a:srgbClr val="013668"/>
                </a:solidFill>
              </a:defRPr>
            </a:lvl1pPr>
          </a:lstStyle>
          <a:p>
            <a:pPr lvl="0"/>
            <a:r>
              <a:rPr lang="en-US"/>
              <a:t>Go into detail here, get to the point fast and include only concise information, no need to fill this box with text.</a:t>
            </a:r>
          </a:p>
        </p:txBody>
      </p:sp>
      <p:sp>
        <p:nvSpPr>
          <p:cNvPr id="27" name="Rectangle 26">
            <a:extLst>
              <a:ext uri="{FF2B5EF4-FFF2-40B4-BE49-F238E27FC236}">
                <a16:creationId xmlns:a16="http://schemas.microsoft.com/office/drawing/2014/main" id="{D95746F7-65CC-BC4A-AEA8-C4F83F5A0098}"/>
              </a:ext>
            </a:extLst>
          </p:cNvPr>
          <p:cNvSpPr/>
          <p:nvPr/>
        </p:nvSpPr>
        <p:spPr>
          <a:xfrm>
            <a:off x="4417703" y="1610783"/>
            <a:ext cx="1727265" cy="2196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8" name="Text Placeholder 8">
            <a:extLst>
              <a:ext uri="{FF2B5EF4-FFF2-40B4-BE49-F238E27FC236}">
                <a16:creationId xmlns:a16="http://schemas.microsoft.com/office/drawing/2014/main" id="{4D7F6076-E8D9-5841-A36E-5FA05AE66DDB}"/>
              </a:ext>
            </a:extLst>
          </p:cNvPr>
          <p:cNvSpPr>
            <a:spLocks noGrp="1"/>
          </p:cNvSpPr>
          <p:nvPr>
            <p:ph type="body" sz="quarter" idx="20" hasCustomPrompt="1"/>
          </p:nvPr>
        </p:nvSpPr>
        <p:spPr>
          <a:xfrm>
            <a:off x="4579897" y="1819530"/>
            <a:ext cx="1452699" cy="272064"/>
          </a:xfrm>
        </p:spPr>
        <p:txBody>
          <a:bodyPr>
            <a:noAutofit/>
          </a:bodyPr>
          <a:lstStyle>
            <a:lvl1pPr marL="0" indent="0" algn="ctr">
              <a:buNone/>
              <a:defRPr sz="1349">
                <a:solidFill>
                  <a:schemeClr val="accent6"/>
                </a:solidFill>
              </a:defRPr>
            </a:lvl1pPr>
          </a:lstStyle>
          <a:p>
            <a:pPr lvl="0"/>
            <a:r>
              <a:rPr lang="en-US"/>
              <a:t>Title Item Here</a:t>
            </a:r>
          </a:p>
        </p:txBody>
      </p:sp>
      <p:sp>
        <p:nvSpPr>
          <p:cNvPr id="29" name="Rectangle 28">
            <a:extLst>
              <a:ext uri="{FF2B5EF4-FFF2-40B4-BE49-F238E27FC236}">
                <a16:creationId xmlns:a16="http://schemas.microsoft.com/office/drawing/2014/main" id="{074D80B4-F709-0F4D-8240-A62B6A5D23E4}"/>
              </a:ext>
            </a:extLst>
          </p:cNvPr>
          <p:cNvSpPr/>
          <p:nvPr/>
        </p:nvSpPr>
        <p:spPr>
          <a:xfrm>
            <a:off x="4417703" y="1208965"/>
            <a:ext cx="1727265" cy="438958"/>
          </a:xfrm>
          <a:prstGeom prst="rect">
            <a:avLst/>
          </a:prstGeom>
          <a:solidFill>
            <a:srgbClr val="D9D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rgbClr val="1A3967"/>
              </a:solidFill>
            </a:endParaRPr>
          </a:p>
        </p:txBody>
      </p:sp>
      <p:sp>
        <p:nvSpPr>
          <p:cNvPr id="30" name="Picture Placeholder 6">
            <a:extLst>
              <a:ext uri="{FF2B5EF4-FFF2-40B4-BE49-F238E27FC236}">
                <a16:creationId xmlns:a16="http://schemas.microsoft.com/office/drawing/2014/main" id="{BCE33314-F47C-F043-9BC3-6817F41BA678}"/>
              </a:ext>
            </a:extLst>
          </p:cNvPr>
          <p:cNvSpPr>
            <a:spLocks noGrp="1"/>
          </p:cNvSpPr>
          <p:nvPr>
            <p:ph type="pic" sz="quarter" idx="21" hasCustomPrompt="1"/>
          </p:nvPr>
        </p:nvSpPr>
        <p:spPr>
          <a:xfrm>
            <a:off x="4417703" y="1292676"/>
            <a:ext cx="1727265" cy="355247"/>
          </a:xfrm>
        </p:spPr>
        <p:txBody>
          <a:bodyPr>
            <a:noAutofit/>
          </a:bodyPr>
          <a:lstStyle>
            <a:lvl1pPr marL="0" indent="0" algn="ctr">
              <a:buNone/>
              <a:defRPr>
                <a:solidFill>
                  <a:srgbClr val="1A3967"/>
                </a:solidFill>
              </a:defRPr>
            </a:lvl1pPr>
          </a:lstStyle>
          <a:p>
            <a:r>
              <a:rPr lang="en-US"/>
              <a:t>TITLE 1</a:t>
            </a:r>
          </a:p>
        </p:txBody>
      </p:sp>
      <p:sp>
        <p:nvSpPr>
          <p:cNvPr id="31" name="Text Placeholder 8">
            <a:extLst>
              <a:ext uri="{FF2B5EF4-FFF2-40B4-BE49-F238E27FC236}">
                <a16:creationId xmlns:a16="http://schemas.microsoft.com/office/drawing/2014/main" id="{C17F7EEB-A097-B94D-A488-6B1049B9DEC5}"/>
              </a:ext>
            </a:extLst>
          </p:cNvPr>
          <p:cNvSpPr>
            <a:spLocks noGrp="1"/>
          </p:cNvSpPr>
          <p:nvPr>
            <p:ph type="body" sz="quarter" idx="22" hasCustomPrompt="1"/>
          </p:nvPr>
        </p:nvSpPr>
        <p:spPr>
          <a:xfrm>
            <a:off x="4579897" y="2129263"/>
            <a:ext cx="1452699" cy="1544480"/>
          </a:xfrm>
        </p:spPr>
        <p:txBody>
          <a:bodyPr>
            <a:noAutofit/>
          </a:bodyPr>
          <a:lstStyle>
            <a:lvl1pPr marL="0" indent="0" algn="ctr">
              <a:buNone/>
              <a:defRPr sz="1049">
                <a:solidFill>
                  <a:srgbClr val="013668"/>
                </a:solidFill>
              </a:defRPr>
            </a:lvl1pPr>
          </a:lstStyle>
          <a:p>
            <a:pPr lvl="0"/>
            <a:r>
              <a:rPr lang="en-US"/>
              <a:t>Go into detail here, get to the point fast and include only concise information, no need to fill this box with text.</a:t>
            </a:r>
          </a:p>
        </p:txBody>
      </p:sp>
      <p:sp>
        <p:nvSpPr>
          <p:cNvPr id="32" name="Rectangle 31">
            <a:extLst>
              <a:ext uri="{FF2B5EF4-FFF2-40B4-BE49-F238E27FC236}">
                <a16:creationId xmlns:a16="http://schemas.microsoft.com/office/drawing/2014/main" id="{1A05F453-0DC3-A84B-9861-4441103FB101}"/>
              </a:ext>
            </a:extLst>
          </p:cNvPr>
          <p:cNvSpPr/>
          <p:nvPr/>
        </p:nvSpPr>
        <p:spPr>
          <a:xfrm>
            <a:off x="6307162" y="1610783"/>
            <a:ext cx="1727265" cy="2196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33" name="Text Placeholder 8">
            <a:extLst>
              <a:ext uri="{FF2B5EF4-FFF2-40B4-BE49-F238E27FC236}">
                <a16:creationId xmlns:a16="http://schemas.microsoft.com/office/drawing/2014/main" id="{E7DB62AF-CC27-5141-9724-72A47E81AAB0}"/>
              </a:ext>
            </a:extLst>
          </p:cNvPr>
          <p:cNvSpPr>
            <a:spLocks noGrp="1"/>
          </p:cNvSpPr>
          <p:nvPr>
            <p:ph type="body" sz="quarter" idx="23" hasCustomPrompt="1"/>
          </p:nvPr>
        </p:nvSpPr>
        <p:spPr>
          <a:xfrm>
            <a:off x="6469355" y="1819530"/>
            <a:ext cx="1452699" cy="272064"/>
          </a:xfrm>
        </p:spPr>
        <p:txBody>
          <a:bodyPr>
            <a:noAutofit/>
          </a:bodyPr>
          <a:lstStyle>
            <a:lvl1pPr marL="0" indent="0" algn="ctr">
              <a:buNone/>
              <a:defRPr sz="1349">
                <a:solidFill>
                  <a:schemeClr val="accent6"/>
                </a:solidFill>
              </a:defRPr>
            </a:lvl1pPr>
          </a:lstStyle>
          <a:p>
            <a:pPr lvl="0"/>
            <a:r>
              <a:rPr lang="en-US"/>
              <a:t>Title Item Here</a:t>
            </a:r>
          </a:p>
        </p:txBody>
      </p:sp>
      <p:sp>
        <p:nvSpPr>
          <p:cNvPr id="34" name="Rectangle 33">
            <a:extLst>
              <a:ext uri="{FF2B5EF4-FFF2-40B4-BE49-F238E27FC236}">
                <a16:creationId xmlns:a16="http://schemas.microsoft.com/office/drawing/2014/main" id="{026E6BC2-6E98-0B4F-AF7B-F0B20D588FA4}"/>
              </a:ext>
            </a:extLst>
          </p:cNvPr>
          <p:cNvSpPr/>
          <p:nvPr/>
        </p:nvSpPr>
        <p:spPr>
          <a:xfrm>
            <a:off x="6307162" y="1208965"/>
            <a:ext cx="1727265" cy="438958"/>
          </a:xfrm>
          <a:prstGeom prst="rect">
            <a:avLst/>
          </a:prstGeom>
          <a:solidFill>
            <a:srgbClr val="D9D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rgbClr val="1A3967"/>
              </a:solidFill>
            </a:endParaRPr>
          </a:p>
        </p:txBody>
      </p:sp>
      <p:sp>
        <p:nvSpPr>
          <p:cNvPr id="35" name="Picture Placeholder 6">
            <a:extLst>
              <a:ext uri="{FF2B5EF4-FFF2-40B4-BE49-F238E27FC236}">
                <a16:creationId xmlns:a16="http://schemas.microsoft.com/office/drawing/2014/main" id="{9D235281-0F57-994A-AF15-A8D9D9A33F34}"/>
              </a:ext>
            </a:extLst>
          </p:cNvPr>
          <p:cNvSpPr>
            <a:spLocks noGrp="1"/>
          </p:cNvSpPr>
          <p:nvPr>
            <p:ph type="pic" sz="quarter" idx="24" hasCustomPrompt="1"/>
          </p:nvPr>
        </p:nvSpPr>
        <p:spPr>
          <a:xfrm>
            <a:off x="6307162" y="1292676"/>
            <a:ext cx="1727265" cy="355247"/>
          </a:xfrm>
        </p:spPr>
        <p:txBody>
          <a:bodyPr>
            <a:noAutofit/>
          </a:bodyPr>
          <a:lstStyle>
            <a:lvl1pPr marL="0" indent="0" algn="ctr">
              <a:buNone/>
              <a:defRPr>
                <a:solidFill>
                  <a:srgbClr val="1A3967"/>
                </a:solidFill>
              </a:defRPr>
            </a:lvl1pPr>
          </a:lstStyle>
          <a:p>
            <a:r>
              <a:rPr lang="en-US"/>
              <a:t>TITLE 1</a:t>
            </a:r>
          </a:p>
        </p:txBody>
      </p:sp>
      <p:sp>
        <p:nvSpPr>
          <p:cNvPr id="36" name="Text Placeholder 8">
            <a:extLst>
              <a:ext uri="{FF2B5EF4-FFF2-40B4-BE49-F238E27FC236}">
                <a16:creationId xmlns:a16="http://schemas.microsoft.com/office/drawing/2014/main" id="{19E27FEF-927D-C74D-AE07-5DA8E42928CB}"/>
              </a:ext>
            </a:extLst>
          </p:cNvPr>
          <p:cNvSpPr>
            <a:spLocks noGrp="1"/>
          </p:cNvSpPr>
          <p:nvPr>
            <p:ph type="body" sz="quarter" idx="25" hasCustomPrompt="1"/>
          </p:nvPr>
        </p:nvSpPr>
        <p:spPr>
          <a:xfrm>
            <a:off x="6469355" y="2129263"/>
            <a:ext cx="1452699" cy="1544480"/>
          </a:xfrm>
        </p:spPr>
        <p:txBody>
          <a:bodyPr>
            <a:noAutofit/>
          </a:bodyPr>
          <a:lstStyle>
            <a:lvl1pPr marL="0" indent="0" algn="ctr">
              <a:buNone/>
              <a:defRPr sz="1049">
                <a:solidFill>
                  <a:srgbClr val="013668"/>
                </a:solidFill>
              </a:defRPr>
            </a:lvl1pPr>
          </a:lstStyle>
          <a:p>
            <a:pPr lvl="0"/>
            <a:r>
              <a:rPr lang="en-US"/>
              <a:t>Go into detail here, get to the point fast and include only concise information, no need to fill this box with text.</a:t>
            </a:r>
          </a:p>
        </p:txBody>
      </p:sp>
    </p:spTree>
    <p:extLst>
      <p:ext uri="{BB962C8B-B14F-4D97-AF65-F5344CB8AC3E}">
        <p14:creationId xmlns:p14="http://schemas.microsoft.com/office/powerpoint/2010/main" val="31891101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06F7F-7455-8D46-A395-0044BD41ADCF}"/>
              </a:ext>
            </a:extLst>
          </p:cNvPr>
          <p:cNvSpPr>
            <a:spLocks noGrp="1"/>
          </p:cNvSpPr>
          <p:nvPr>
            <p:ph type="ctrTitle"/>
          </p:nvPr>
        </p:nvSpPr>
        <p:spPr>
          <a:xfrm>
            <a:off x="459631" y="506636"/>
            <a:ext cx="7453820" cy="501616"/>
          </a:xfrm>
        </p:spPr>
        <p:txBody>
          <a:bodyPr anchor="t" anchorCtr="0">
            <a:noAutofit/>
          </a:bodyPr>
          <a:lstStyle>
            <a:lvl1pPr algn="l">
              <a:defRPr sz="1799"/>
            </a:lvl1pPr>
          </a:lstStyle>
          <a:p>
            <a:r>
              <a:rPr lang="en-US"/>
              <a:t>Click to edit Master title style</a:t>
            </a:r>
          </a:p>
        </p:txBody>
      </p:sp>
      <p:sp>
        <p:nvSpPr>
          <p:cNvPr id="3" name="Subtitle 2">
            <a:extLst>
              <a:ext uri="{FF2B5EF4-FFF2-40B4-BE49-F238E27FC236}">
                <a16:creationId xmlns:a16="http://schemas.microsoft.com/office/drawing/2014/main" id="{4684681A-A438-9D42-95C9-BDDAA398930F}"/>
              </a:ext>
            </a:extLst>
          </p:cNvPr>
          <p:cNvSpPr>
            <a:spLocks noGrp="1"/>
          </p:cNvSpPr>
          <p:nvPr>
            <p:ph type="subTitle" idx="1"/>
          </p:nvPr>
        </p:nvSpPr>
        <p:spPr>
          <a:xfrm>
            <a:off x="459631" y="1146493"/>
            <a:ext cx="7453820" cy="2464594"/>
          </a:xfrm>
        </p:spPr>
        <p:txBody>
          <a:bodyPr>
            <a:noAutofit/>
          </a:bodyPr>
          <a:lstStyle>
            <a:lvl1pPr marL="0" indent="0" algn="l">
              <a:buNone/>
              <a:defRPr sz="1199"/>
            </a:lvl1pPr>
            <a:lvl2pPr marL="342583" indent="0" algn="ctr">
              <a:buNone/>
              <a:defRPr sz="1499"/>
            </a:lvl2pPr>
            <a:lvl3pPr marL="685166" indent="0" algn="ctr">
              <a:buNone/>
              <a:defRPr sz="1349"/>
            </a:lvl3pPr>
            <a:lvl4pPr marL="1027748" indent="0" algn="ctr">
              <a:buNone/>
              <a:defRPr sz="1199"/>
            </a:lvl4pPr>
            <a:lvl5pPr marL="1370331" indent="0" algn="ctr">
              <a:buNone/>
              <a:defRPr sz="1199"/>
            </a:lvl5pPr>
            <a:lvl6pPr marL="1712914" indent="0" algn="ctr">
              <a:buNone/>
              <a:defRPr sz="1199"/>
            </a:lvl6pPr>
            <a:lvl7pPr marL="2055497" indent="0" algn="ctr">
              <a:buNone/>
              <a:defRPr sz="1199"/>
            </a:lvl7pPr>
            <a:lvl8pPr marL="2398080" indent="0" algn="ctr">
              <a:buNone/>
              <a:defRPr sz="1199"/>
            </a:lvl8pPr>
            <a:lvl9pPr marL="2740663" indent="0" algn="ctr">
              <a:buNone/>
              <a:defRPr sz="1199"/>
            </a:lvl9pPr>
          </a:lstStyle>
          <a:p>
            <a:r>
              <a:rPr lang="en-US"/>
              <a:t>Click to edit Master subtitle style</a:t>
            </a:r>
          </a:p>
        </p:txBody>
      </p:sp>
      <p:sp>
        <p:nvSpPr>
          <p:cNvPr id="5" name="Footer Placeholder 4">
            <a:extLst>
              <a:ext uri="{FF2B5EF4-FFF2-40B4-BE49-F238E27FC236}">
                <a16:creationId xmlns:a16="http://schemas.microsoft.com/office/drawing/2014/main" id="{CB76F57D-8500-6D4A-8C01-DC875BCF23C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6588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a:xfrm>
            <a:off x="389966" y="862854"/>
            <a:ext cx="8384241" cy="3422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197080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B76F57D-8500-6D4A-8C01-DC875BCF23C8}"/>
              </a:ext>
            </a:extLst>
          </p:cNvPr>
          <p:cNvSpPr>
            <a:spLocks noGrp="1"/>
          </p:cNvSpPr>
          <p:nvPr>
            <p:ph type="ftr" sz="quarter" idx="11"/>
          </p:nvPr>
        </p:nvSpPr>
        <p:spPr/>
        <p:txBody>
          <a:bodyPr/>
          <a:lstStyle/>
          <a:p>
            <a:endParaRPr lang="en-US"/>
          </a:p>
        </p:txBody>
      </p:sp>
      <p:pic>
        <p:nvPicPr>
          <p:cNvPr id="4" name="Picture 3">
            <a:extLst>
              <a:ext uri="{FF2B5EF4-FFF2-40B4-BE49-F238E27FC236}">
                <a16:creationId xmlns:a16="http://schemas.microsoft.com/office/drawing/2014/main" id="{3B62CC9D-A243-647D-C00C-DB0BF8556B0D}"/>
              </a:ext>
            </a:extLst>
          </p:cNvPr>
          <p:cNvPicPr>
            <a:picLocks noChangeAspect="1"/>
          </p:cNvPicPr>
          <p:nvPr userDrawn="1"/>
        </p:nvPicPr>
        <p:blipFill>
          <a:blip r:embed="rId2"/>
          <a:srcRect/>
          <a:stretch/>
        </p:blipFill>
        <p:spPr>
          <a:xfrm>
            <a:off x="-205992" y="-113489"/>
            <a:ext cx="9555984" cy="5375241"/>
          </a:xfrm>
          <a:prstGeom prst="rect">
            <a:avLst/>
          </a:prstGeom>
        </p:spPr>
      </p:pic>
      <p:sp>
        <p:nvSpPr>
          <p:cNvPr id="3" name="Subtitle 2">
            <a:extLst>
              <a:ext uri="{FF2B5EF4-FFF2-40B4-BE49-F238E27FC236}">
                <a16:creationId xmlns:a16="http://schemas.microsoft.com/office/drawing/2014/main" id="{4684681A-A438-9D42-95C9-BDDAA398930F}"/>
              </a:ext>
            </a:extLst>
          </p:cNvPr>
          <p:cNvSpPr>
            <a:spLocks noGrp="1"/>
          </p:cNvSpPr>
          <p:nvPr>
            <p:ph type="subTitle" idx="1" hasCustomPrompt="1"/>
          </p:nvPr>
        </p:nvSpPr>
        <p:spPr>
          <a:xfrm>
            <a:off x="4572000" y="102488"/>
            <a:ext cx="4225636" cy="4242533"/>
          </a:xfrm>
          <a:solidFill>
            <a:srgbClr val="D9DDE4">
              <a:alpha val="36078"/>
            </a:srgbClr>
          </a:solidFill>
          <a:effectLst/>
        </p:spPr>
        <p:txBody>
          <a:bodyPr anchor="ctr">
            <a:noAutofit/>
          </a:bodyPr>
          <a:lstStyle>
            <a:lvl1pPr marL="0" indent="0" algn="ctr">
              <a:buNone/>
              <a:defRPr sz="3197" b="1">
                <a:solidFill>
                  <a:schemeClr val="bg1"/>
                </a:solidFill>
                <a:effectLst>
                  <a:outerShdw blurRad="38100" dist="38100" dir="2700000" algn="tl">
                    <a:srgbClr val="000000">
                      <a:alpha val="43137"/>
                    </a:srgbClr>
                  </a:outerShdw>
                </a:effectLst>
              </a:defRPr>
            </a:lvl1pPr>
            <a:lvl2pPr marL="342583" indent="0" algn="ctr">
              <a:buNone/>
              <a:defRPr sz="1499"/>
            </a:lvl2pPr>
            <a:lvl3pPr marL="685166" indent="0" algn="ctr">
              <a:buNone/>
              <a:defRPr sz="1349"/>
            </a:lvl3pPr>
            <a:lvl4pPr marL="1027748" indent="0" algn="ctr">
              <a:buNone/>
              <a:defRPr sz="1199"/>
            </a:lvl4pPr>
            <a:lvl5pPr marL="1370331" indent="0" algn="ctr">
              <a:buNone/>
              <a:defRPr sz="1199"/>
            </a:lvl5pPr>
            <a:lvl6pPr marL="1712914" indent="0" algn="ctr">
              <a:buNone/>
              <a:defRPr sz="1199"/>
            </a:lvl6pPr>
            <a:lvl7pPr marL="2055497" indent="0" algn="ctr">
              <a:buNone/>
              <a:defRPr sz="1199"/>
            </a:lvl7pPr>
            <a:lvl8pPr marL="2398080" indent="0" algn="ctr">
              <a:buNone/>
              <a:defRPr sz="1199"/>
            </a:lvl8pPr>
            <a:lvl9pPr marL="2740663" indent="0" algn="ctr">
              <a:buNone/>
              <a:defRPr sz="1199"/>
            </a:lvl9pPr>
          </a:lstStyle>
          <a:p>
            <a:r>
              <a:rPr lang="en-US"/>
              <a:t>Click to Master Section Title style</a:t>
            </a:r>
          </a:p>
        </p:txBody>
      </p:sp>
    </p:spTree>
    <p:extLst>
      <p:ext uri="{BB962C8B-B14F-4D97-AF65-F5344CB8AC3E}">
        <p14:creationId xmlns:p14="http://schemas.microsoft.com/office/powerpoint/2010/main" val="23320956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MM">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F1D679-6C5D-ADD5-C9F6-A2E76137E187}"/>
              </a:ext>
            </a:extLst>
          </p:cNvPr>
          <p:cNvPicPr>
            <a:picLocks noChangeAspect="1"/>
          </p:cNvPicPr>
          <p:nvPr userDrawn="1"/>
        </p:nvPicPr>
        <p:blipFill>
          <a:blip r:embed="rId2"/>
          <a:srcRect/>
          <a:stretch/>
        </p:blipFill>
        <p:spPr>
          <a:xfrm>
            <a:off x="0" y="6350"/>
            <a:ext cx="9144000" cy="5143500"/>
          </a:xfrm>
          <a:prstGeom prst="rect">
            <a:avLst/>
          </a:prstGeom>
        </p:spPr>
      </p:pic>
    </p:spTree>
    <p:extLst>
      <p:ext uri="{BB962C8B-B14F-4D97-AF65-F5344CB8AC3E}">
        <p14:creationId xmlns:p14="http://schemas.microsoft.com/office/powerpoint/2010/main" val="23217869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B76F57D-8500-6D4A-8C01-DC875BCF23C8}"/>
              </a:ext>
            </a:extLst>
          </p:cNvPr>
          <p:cNvSpPr>
            <a:spLocks noGrp="1"/>
          </p:cNvSpPr>
          <p:nvPr>
            <p:ph type="ftr" sz="quarter" idx="11"/>
          </p:nvPr>
        </p:nvSpPr>
        <p:spPr/>
        <p:txBody>
          <a:bodyPr/>
          <a:lstStyle/>
          <a:p>
            <a:endParaRPr lang="en-US"/>
          </a:p>
        </p:txBody>
      </p:sp>
      <p:sp>
        <p:nvSpPr>
          <p:cNvPr id="11" name="Title 10">
            <a:extLst>
              <a:ext uri="{FF2B5EF4-FFF2-40B4-BE49-F238E27FC236}">
                <a16:creationId xmlns:a16="http://schemas.microsoft.com/office/drawing/2014/main" id="{818384B8-2996-EE45-9104-225650FB828C}"/>
              </a:ext>
            </a:extLst>
          </p:cNvPr>
          <p:cNvSpPr>
            <a:spLocks noGrp="1"/>
          </p:cNvSpPr>
          <p:nvPr>
            <p:ph type="title"/>
          </p:nvPr>
        </p:nvSpPr>
        <p:spPr>
          <a:xfrm>
            <a:off x="389965" y="554801"/>
            <a:ext cx="7502408" cy="353114"/>
          </a:xfrm>
          <a:prstGeom prst="rect">
            <a:avLst/>
          </a:prstGeom>
        </p:spPr>
        <p:txBody>
          <a:bodyPr lIns="0" tIns="0" rIns="0" bIns="0">
            <a:noAutofit/>
          </a:bodyPr>
          <a:lstStyle>
            <a:lvl1pPr>
              <a:defRPr sz="1598"/>
            </a:lvl1pPr>
          </a:lstStyle>
          <a:p>
            <a:r>
              <a:rPr lang="en-US"/>
              <a:t>Click to edit Master title style</a:t>
            </a:r>
          </a:p>
        </p:txBody>
      </p:sp>
      <p:sp>
        <p:nvSpPr>
          <p:cNvPr id="31" name="Text Placeholder 14">
            <a:extLst>
              <a:ext uri="{FF2B5EF4-FFF2-40B4-BE49-F238E27FC236}">
                <a16:creationId xmlns:a16="http://schemas.microsoft.com/office/drawing/2014/main" id="{C2F57C16-D2EE-26AE-6DC1-4D014DE1678C}"/>
              </a:ext>
            </a:extLst>
          </p:cNvPr>
          <p:cNvSpPr>
            <a:spLocks noGrp="1"/>
          </p:cNvSpPr>
          <p:nvPr>
            <p:ph type="body" sz="quarter" idx="13" hasCustomPrompt="1"/>
          </p:nvPr>
        </p:nvSpPr>
        <p:spPr>
          <a:xfrm>
            <a:off x="389965" y="212161"/>
            <a:ext cx="4376588" cy="169263"/>
          </a:xfrm>
        </p:spPr>
        <p:txBody>
          <a:bodyPr lIns="0" tIns="0" rIns="0" bIns="0">
            <a:noAutofit/>
          </a:bodyPr>
          <a:lstStyle>
            <a:lvl1pPr marL="0" indent="0" algn="l">
              <a:buNone/>
              <a:defRPr sz="1049" b="1">
                <a:solidFill>
                  <a:schemeClr val="accent6"/>
                </a:solidFill>
              </a:defRPr>
            </a:lvl1pPr>
            <a:lvl2pPr marL="342583" indent="0" algn="l">
              <a:buNone/>
              <a:defRPr sz="1049" b="0"/>
            </a:lvl2pPr>
            <a:lvl3pPr marL="685166" indent="0" algn="l">
              <a:buNone/>
              <a:defRPr sz="1049" b="0"/>
            </a:lvl3pPr>
            <a:lvl4pPr marL="1027748" indent="0" algn="l">
              <a:buNone/>
              <a:defRPr sz="1049" b="0"/>
            </a:lvl4pPr>
            <a:lvl5pPr marL="1370331" indent="0" algn="l">
              <a:buNone/>
              <a:defRPr sz="1049" b="0"/>
            </a:lvl5pPr>
          </a:lstStyle>
          <a:p>
            <a:pPr lvl="0"/>
            <a:r>
              <a:rPr lang="en-US"/>
              <a:t>CLICK TO ADD TEXT OR DELETE THIS BOX</a:t>
            </a:r>
          </a:p>
        </p:txBody>
      </p:sp>
    </p:spTree>
    <p:extLst>
      <p:ext uri="{BB962C8B-B14F-4D97-AF65-F5344CB8AC3E}">
        <p14:creationId xmlns:p14="http://schemas.microsoft.com/office/powerpoint/2010/main" val="26774793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B76F57D-8500-6D4A-8C01-DC875BCF23C8}"/>
              </a:ext>
            </a:extLst>
          </p:cNvPr>
          <p:cNvSpPr>
            <a:spLocks noGrp="1"/>
          </p:cNvSpPr>
          <p:nvPr>
            <p:ph type="ftr" sz="quarter" idx="11"/>
          </p:nvPr>
        </p:nvSpPr>
        <p:spPr/>
        <p:txBody>
          <a:bodyPr/>
          <a:lstStyle/>
          <a:p>
            <a:endParaRPr lang="en-US"/>
          </a:p>
        </p:txBody>
      </p:sp>
      <p:sp>
        <p:nvSpPr>
          <p:cNvPr id="11" name="Title 10">
            <a:extLst>
              <a:ext uri="{FF2B5EF4-FFF2-40B4-BE49-F238E27FC236}">
                <a16:creationId xmlns:a16="http://schemas.microsoft.com/office/drawing/2014/main" id="{818384B8-2996-EE45-9104-225650FB828C}"/>
              </a:ext>
            </a:extLst>
          </p:cNvPr>
          <p:cNvSpPr>
            <a:spLocks noGrp="1"/>
          </p:cNvSpPr>
          <p:nvPr>
            <p:ph type="title"/>
          </p:nvPr>
        </p:nvSpPr>
        <p:spPr>
          <a:xfrm>
            <a:off x="389966" y="458092"/>
            <a:ext cx="8384241" cy="358499"/>
          </a:xfrm>
          <a:prstGeom prst="rect">
            <a:avLst/>
          </a:prstGeom>
        </p:spPr>
        <p:txBody>
          <a:bodyPr lIns="0" tIns="0" rIns="0" bIns="0">
            <a:noAutofit/>
          </a:bodyPr>
          <a:lstStyle>
            <a:lvl1pPr>
              <a:defRPr>
                <a:solidFill>
                  <a:srgbClr val="1A3967"/>
                </a:solidFill>
              </a:defRPr>
            </a:lvl1pPr>
          </a:lstStyle>
          <a:p>
            <a:r>
              <a:rPr lang="en-US"/>
              <a:t>Click to edit Master title style</a:t>
            </a:r>
          </a:p>
        </p:txBody>
      </p:sp>
      <p:sp>
        <p:nvSpPr>
          <p:cNvPr id="19" name="Rectangle 18">
            <a:extLst>
              <a:ext uri="{FF2B5EF4-FFF2-40B4-BE49-F238E27FC236}">
                <a16:creationId xmlns:a16="http://schemas.microsoft.com/office/drawing/2014/main" id="{28F4E87F-6BE1-A44A-918B-FD200EAB5B64}"/>
              </a:ext>
            </a:extLst>
          </p:cNvPr>
          <p:cNvSpPr/>
          <p:nvPr/>
        </p:nvSpPr>
        <p:spPr>
          <a:xfrm>
            <a:off x="635222" y="1610783"/>
            <a:ext cx="1727265" cy="2196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9" name="Text Placeholder 8">
            <a:extLst>
              <a:ext uri="{FF2B5EF4-FFF2-40B4-BE49-F238E27FC236}">
                <a16:creationId xmlns:a16="http://schemas.microsoft.com/office/drawing/2014/main" id="{80D07071-5437-3345-AF50-97CDF4DCEFAC}"/>
              </a:ext>
            </a:extLst>
          </p:cNvPr>
          <p:cNvSpPr>
            <a:spLocks noGrp="1"/>
          </p:cNvSpPr>
          <p:nvPr>
            <p:ph type="body" sz="quarter" idx="15" hasCustomPrompt="1"/>
          </p:nvPr>
        </p:nvSpPr>
        <p:spPr>
          <a:xfrm>
            <a:off x="797414" y="1819530"/>
            <a:ext cx="1452699" cy="272064"/>
          </a:xfrm>
        </p:spPr>
        <p:txBody>
          <a:bodyPr>
            <a:noAutofit/>
          </a:bodyPr>
          <a:lstStyle>
            <a:lvl1pPr marL="0" indent="0" algn="ctr">
              <a:buNone/>
              <a:defRPr sz="1349">
                <a:solidFill>
                  <a:schemeClr val="accent3"/>
                </a:solidFill>
              </a:defRPr>
            </a:lvl1pPr>
          </a:lstStyle>
          <a:p>
            <a:pPr lvl="0"/>
            <a:r>
              <a:rPr lang="en-US"/>
              <a:t>Title Item Here</a:t>
            </a:r>
          </a:p>
        </p:txBody>
      </p:sp>
      <p:sp>
        <p:nvSpPr>
          <p:cNvPr id="2" name="Rectangle 1">
            <a:extLst>
              <a:ext uri="{FF2B5EF4-FFF2-40B4-BE49-F238E27FC236}">
                <a16:creationId xmlns:a16="http://schemas.microsoft.com/office/drawing/2014/main" id="{06F0E7B0-73B2-A84F-B7D1-3C6923BB67D4}"/>
              </a:ext>
            </a:extLst>
          </p:cNvPr>
          <p:cNvSpPr/>
          <p:nvPr/>
        </p:nvSpPr>
        <p:spPr>
          <a:xfrm>
            <a:off x="635222" y="1208965"/>
            <a:ext cx="1727265" cy="438958"/>
          </a:xfrm>
          <a:prstGeom prst="rect">
            <a:avLst/>
          </a:prstGeom>
          <a:solidFill>
            <a:srgbClr val="003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bg1"/>
              </a:solidFill>
            </a:endParaRPr>
          </a:p>
        </p:txBody>
      </p:sp>
      <p:sp>
        <p:nvSpPr>
          <p:cNvPr id="7" name="Picture Placeholder 6">
            <a:extLst>
              <a:ext uri="{FF2B5EF4-FFF2-40B4-BE49-F238E27FC236}">
                <a16:creationId xmlns:a16="http://schemas.microsoft.com/office/drawing/2014/main" id="{FB86F3AC-F1ED-F64E-96EB-8007E0374CDD}"/>
              </a:ext>
            </a:extLst>
          </p:cNvPr>
          <p:cNvSpPr>
            <a:spLocks noGrp="1"/>
          </p:cNvSpPr>
          <p:nvPr>
            <p:ph type="pic" sz="quarter" idx="14" hasCustomPrompt="1"/>
          </p:nvPr>
        </p:nvSpPr>
        <p:spPr>
          <a:xfrm>
            <a:off x="635222" y="1292676"/>
            <a:ext cx="1727265" cy="355247"/>
          </a:xfrm>
          <a:solidFill>
            <a:srgbClr val="003767"/>
          </a:solidFill>
        </p:spPr>
        <p:txBody>
          <a:bodyPr>
            <a:noAutofit/>
          </a:bodyPr>
          <a:lstStyle>
            <a:lvl1pPr marL="0" indent="0" algn="ctr">
              <a:buNone/>
              <a:defRPr>
                <a:solidFill>
                  <a:schemeClr val="bg1"/>
                </a:solidFill>
              </a:defRPr>
            </a:lvl1pPr>
          </a:lstStyle>
          <a:p>
            <a:r>
              <a:rPr lang="en-US"/>
              <a:t>$XX/month</a:t>
            </a:r>
          </a:p>
        </p:txBody>
      </p:sp>
      <p:sp>
        <p:nvSpPr>
          <p:cNvPr id="21" name="Text Placeholder 8">
            <a:extLst>
              <a:ext uri="{FF2B5EF4-FFF2-40B4-BE49-F238E27FC236}">
                <a16:creationId xmlns:a16="http://schemas.microsoft.com/office/drawing/2014/main" id="{0B202CDC-E4A3-9A4D-B91B-7168D61955D8}"/>
              </a:ext>
            </a:extLst>
          </p:cNvPr>
          <p:cNvSpPr>
            <a:spLocks noGrp="1"/>
          </p:cNvSpPr>
          <p:nvPr>
            <p:ph type="body" sz="quarter" idx="16" hasCustomPrompt="1"/>
          </p:nvPr>
        </p:nvSpPr>
        <p:spPr>
          <a:xfrm>
            <a:off x="797414" y="2129263"/>
            <a:ext cx="1452699" cy="1544480"/>
          </a:xfrm>
        </p:spPr>
        <p:txBody>
          <a:bodyPr>
            <a:noAutofit/>
          </a:bodyPr>
          <a:lstStyle>
            <a:lvl1pPr marL="0" indent="0" algn="ctr">
              <a:buNone/>
              <a:defRPr sz="1049">
                <a:solidFill>
                  <a:schemeClr val="accent3"/>
                </a:solidFill>
              </a:defRPr>
            </a:lvl1pPr>
          </a:lstStyle>
          <a:p>
            <a:pPr lvl="0"/>
            <a:r>
              <a:rPr lang="en-US"/>
              <a:t>Go into detail here, get to the point fast and include only concise information, no need to fill this box with text.</a:t>
            </a:r>
          </a:p>
        </p:txBody>
      </p:sp>
      <p:sp>
        <p:nvSpPr>
          <p:cNvPr id="22" name="Rectangle 21">
            <a:extLst>
              <a:ext uri="{FF2B5EF4-FFF2-40B4-BE49-F238E27FC236}">
                <a16:creationId xmlns:a16="http://schemas.microsoft.com/office/drawing/2014/main" id="{25235793-77B0-F54E-A630-790D7ECBBDC5}"/>
              </a:ext>
            </a:extLst>
          </p:cNvPr>
          <p:cNvSpPr/>
          <p:nvPr/>
        </p:nvSpPr>
        <p:spPr>
          <a:xfrm>
            <a:off x="2528246" y="1610783"/>
            <a:ext cx="1727265" cy="2196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3" name="Text Placeholder 8">
            <a:extLst>
              <a:ext uri="{FF2B5EF4-FFF2-40B4-BE49-F238E27FC236}">
                <a16:creationId xmlns:a16="http://schemas.microsoft.com/office/drawing/2014/main" id="{5B79C24A-32B8-8E42-BBC1-5E30E96D68A6}"/>
              </a:ext>
            </a:extLst>
          </p:cNvPr>
          <p:cNvSpPr>
            <a:spLocks noGrp="1"/>
          </p:cNvSpPr>
          <p:nvPr>
            <p:ph type="body" sz="quarter" idx="17" hasCustomPrompt="1"/>
          </p:nvPr>
        </p:nvSpPr>
        <p:spPr>
          <a:xfrm>
            <a:off x="2690438" y="1819530"/>
            <a:ext cx="1452699" cy="272064"/>
          </a:xfrm>
        </p:spPr>
        <p:txBody>
          <a:bodyPr>
            <a:noAutofit/>
          </a:bodyPr>
          <a:lstStyle>
            <a:lvl1pPr marL="0" indent="0" algn="ctr">
              <a:buNone/>
              <a:defRPr sz="1349">
                <a:solidFill>
                  <a:schemeClr val="accent4"/>
                </a:solidFill>
              </a:defRPr>
            </a:lvl1pPr>
          </a:lstStyle>
          <a:p>
            <a:pPr lvl="0"/>
            <a:r>
              <a:rPr lang="en-US"/>
              <a:t>Title Item Here</a:t>
            </a:r>
          </a:p>
        </p:txBody>
      </p:sp>
      <p:sp>
        <p:nvSpPr>
          <p:cNvPr id="24" name="Rectangle 23">
            <a:extLst>
              <a:ext uri="{FF2B5EF4-FFF2-40B4-BE49-F238E27FC236}">
                <a16:creationId xmlns:a16="http://schemas.microsoft.com/office/drawing/2014/main" id="{B4D8C22E-436A-3B43-8F35-776BAA6A61E8}"/>
              </a:ext>
            </a:extLst>
          </p:cNvPr>
          <p:cNvSpPr/>
          <p:nvPr/>
        </p:nvSpPr>
        <p:spPr>
          <a:xfrm>
            <a:off x="2528246" y="1208965"/>
            <a:ext cx="1727265" cy="438958"/>
          </a:xfrm>
          <a:prstGeom prst="rect">
            <a:avLst/>
          </a:prstGeom>
          <a:solidFill>
            <a:srgbClr val="003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bg1"/>
              </a:solidFill>
            </a:endParaRPr>
          </a:p>
        </p:txBody>
      </p:sp>
      <p:sp>
        <p:nvSpPr>
          <p:cNvPr id="25" name="Picture Placeholder 6">
            <a:extLst>
              <a:ext uri="{FF2B5EF4-FFF2-40B4-BE49-F238E27FC236}">
                <a16:creationId xmlns:a16="http://schemas.microsoft.com/office/drawing/2014/main" id="{052DDEBD-7B10-814C-8520-D7ACD8E9957B}"/>
              </a:ext>
            </a:extLst>
          </p:cNvPr>
          <p:cNvSpPr>
            <a:spLocks noGrp="1"/>
          </p:cNvSpPr>
          <p:nvPr>
            <p:ph type="pic" sz="quarter" idx="18" hasCustomPrompt="1"/>
          </p:nvPr>
        </p:nvSpPr>
        <p:spPr>
          <a:xfrm>
            <a:off x="2528246" y="1292676"/>
            <a:ext cx="1727265" cy="355247"/>
          </a:xfrm>
          <a:solidFill>
            <a:srgbClr val="003767"/>
          </a:solidFill>
        </p:spPr>
        <p:txBody>
          <a:bodyPr>
            <a:noAutofit/>
          </a:bodyPr>
          <a:lstStyle>
            <a:lvl1pPr marL="0" indent="0" algn="ctr">
              <a:buNone/>
              <a:defRPr>
                <a:solidFill>
                  <a:schemeClr val="bg1"/>
                </a:solidFill>
              </a:defRPr>
            </a:lvl1pPr>
          </a:lstStyle>
          <a:p>
            <a:r>
              <a:rPr lang="en-US"/>
              <a:t>$XX/month</a:t>
            </a:r>
          </a:p>
        </p:txBody>
      </p:sp>
      <p:sp>
        <p:nvSpPr>
          <p:cNvPr id="26" name="Text Placeholder 8">
            <a:extLst>
              <a:ext uri="{FF2B5EF4-FFF2-40B4-BE49-F238E27FC236}">
                <a16:creationId xmlns:a16="http://schemas.microsoft.com/office/drawing/2014/main" id="{72835274-6EEE-6F44-9109-2885ED5DECFC}"/>
              </a:ext>
            </a:extLst>
          </p:cNvPr>
          <p:cNvSpPr>
            <a:spLocks noGrp="1"/>
          </p:cNvSpPr>
          <p:nvPr>
            <p:ph type="body" sz="quarter" idx="19" hasCustomPrompt="1"/>
          </p:nvPr>
        </p:nvSpPr>
        <p:spPr>
          <a:xfrm>
            <a:off x="2690438" y="2129263"/>
            <a:ext cx="1452699" cy="1544480"/>
          </a:xfrm>
        </p:spPr>
        <p:txBody>
          <a:bodyPr>
            <a:noAutofit/>
          </a:bodyPr>
          <a:lstStyle>
            <a:lvl1pPr marL="0" indent="0" algn="ctr">
              <a:buNone/>
              <a:defRPr sz="1049">
                <a:solidFill>
                  <a:schemeClr val="accent3"/>
                </a:solidFill>
              </a:defRPr>
            </a:lvl1pPr>
          </a:lstStyle>
          <a:p>
            <a:pPr lvl="0"/>
            <a:r>
              <a:rPr lang="en-US"/>
              <a:t>Go into detail here, get to the point fast and include only concise information, no need to fill this box with text.</a:t>
            </a:r>
          </a:p>
        </p:txBody>
      </p:sp>
      <p:sp>
        <p:nvSpPr>
          <p:cNvPr id="27" name="Rectangle 26">
            <a:extLst>
              <a:ext uri="{FF2B5EF4-FFF2-40B4-BE49-F238E27FC236}">
                <a16:creationId xmlns:a16="http://schemas.microsoft.com/office/drawing/2014/main" id="{D95746F7-65CC-BC4A-AEA8-C4F83F5A0098}"/>
              </a:ext>
            </a:extLst>
          </p:cNvPr>
          <p:cNvSpPr/>
          <p:nvPr/>
        </p:nvSpPr>
        <p:spPr>
          <a:xfrm>
            <a:off x="4417703" y="1610783"/>
            <a:ext cx="1727265" cy="2196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8" name="Text Placeholder 8">
            <a:extLst>
              <a:ext uri="{FF2B5EF4-FFF2-40B4-BE49-F238E27FC236}">
                <a16:creationId xmlns:a16="http://schemas.microsoft.com/office/drawing/2014/main" id="{4D7F6076-E8D9-5841-A36E-5FA05AE66DDB}"/>
              </a:ext>
            </a:extLst>
          </p:cNvPr>
          <p:cNvSpPr>
            <a:spLocks noGrp="1"/>
          </p:cNvSpPr>
          <p:nvPr>
            <p:ph type="body" sz="quarter" idx="20" hasCustomPrompt="1"/>
          </p:nvPr>
        </p:nvSpPr>
        <p:spPr>
          <a:xfrm>
            <a:off x="4579897" y="1819530"/>
            <a:ext cx="1452699" cy="272064"/>
          </a:xfrm>
        </p:spPr>
        <p:txBody>
          <a:bodyPr>
            <a:noAutofit/>
          </a:bodyPr>
          <a:lstStyle>
            <a:lvl1pPr marL="0" indent="0" algn="ctr">
              <a:buNone/>
              <a:defRPr sz="1349">
                <a:solidFill>
                  <a:schemeClr val="accent6"/>
                </a:solidFill>
              </a:defRPr>
            </a:lvl1pPr>
          </a:lstStyle>
          <a:p>
            <a:pPr lvl="0"/>
            <a:r>
              <a:rPr lang="en-US"/>
              <a:t>Title Item Here</a:t>
            </a:r>
          </a:p>
        </p:txBody>
      </p:sp>
      <p:sp>
        <p:nvSpPr>
          <p:cNvPr id="29" name="Rectangle 28">
            <a:extLst>
              <a:ext uri="{FF2B5EF4-FFF2-40B4-BE49-F238E27FC236}">
                <a16:creationId xmlns:a16="http://schemas.microsoft.com/office/drawing/2014/main" id="{074D80B4-F709-0F4D-8240-A62B6A5D23E4}"/>
              </a:ext>
            </a:extLst>
          </p:cNvPr>
          <p:cNvSpPr/>
          <p:nvPr/>
        </p:nvSpPr>
        <p:spPr>
          <a:xfrm>
            <a:off x="4417703" y="1208965"/>
            <a:ext cx="1727265" cy="438958"/>
          </a:xfrm>
          <a:prstGeom prst="rect">
            <a:avLst/>
          </a:prstGeom>
          <a:solidFill>
            <a:srgbClr val="003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bg1"/>
              </a:solidFill>
            </a:endParaRPr>
          </a:p>
        </p:txBody>
      </p:sp>
      <p:sp>
        <p:nvSpPr>
          <p:cNvPr id="30" name="Picture Placeholder 6">
            <a:extLst>
              <a:ext uri="{FF2B5EF4-FFF2-40B4-BE49-F238E27FC236}">
                <a16:creationId xmlns:a16="http://schemas.microsoft.com/office/drawing/2014/main" id="{BCE33314-F47C-F043-9BC3-6817F41BA678}"/>
              </a:ext>
            </a:extLst>
          </p:cNvPr>
          <p:cNvSpPr>
            <a:spLocks noGrp="1"/>
          </p:cNvSpPr>
          <p:nvPr>
            <p:ph type="pic" sz="quarter" idx="21" hasCustomPrompt="1"/>
          </p:nvPr>
        </p:nvSpPr>
        <p:spPr>
          <a:xfrm>
            <a:off x="4417703" y="1292676"/>
            <a:ext cx="1727265" cy="355247"/>
          </a:xfrm>
          <a:solidFill>
            <a:srgbClr val="003767"/>
          </a:solidFill>
        </p:spPr>
        <p:txBody>
          <a:bodyPr>
            <a:noAutofit/>
          </a:bodyPr>
          <a:lstStyle>
            <a:lvl1pPr marL="0" indent="0" algn="ctr">
              <a:buNone/>
              <a:defRPr>
                <a:solidFill>
                  <a:schemeClr val="bg1"/>
                </a:solidFill>
              </a:defRPr>
            </a:lvl1pPr>
          </a:lstStyle>
          <a:p>
            <a:r>
              <a:rPr lang="en-US"/>
              <a:t>$XX/month</a:t>
            </a:r>
          </a:p>
        </p:txBody>
      </p:sp>
      <p:sp>
        <p:nvSpPr>
          <p:cNvPr id="31" name="Text Placeholder 8">
            <a:extLst>
              <a:ext uri="{FF2B5EF4-FFF2-40B4-BE49-F238E27FC236}">
                <a16:creationId xmlns:a16="http://schemas.microsoft.com/office/drawing/2014/main" id="{C17F7EEB-A097-B94D-A488-6B1049B9DEC5}"/>
              </a:ext>
            </a:extLst>
          </p:cNvPr>
          <p:cNvSpPr>
            <a:spLocks noGrp="1"/>
          </p:cNvSpPr>
          <p:nvPr>
            <p:ph type="body" sz="quarter" idx="22" hasCustomPrompt="1"/>
          </p:nvPr>
        </p:nvSpPr>
        <p:spPr>
          <a:xfrm>
            <a:off x="4579897" y="2129263"/>
            <a:ext cx="1452699" cy="1544480"/>
          </a:xfrm>
        </p:spPr>
        <p:txBody>
          <a:bodyPr>
            <a:noAutofit/>
          </a:bodyPr>
          <a:lstStyle>
            <a:lvl1pPr marL="0" indent="0" algn="ctr">
              <a:buNone/>
              <a:defRPr sz="1049">
                <a:solidFill>
                  <a:schemeClr val="accent3"/>
                </a:solidFill>
              </a:defRPr>
            </a:lvl1pPr>
          </a:lstStyle>
          <a:p>
            <a:pPr lvl="0"/>
            <a:r>
              <a:rPr lang="en-US"/>
              <a:t>Go into detail here, get to the point fast and include only concise information, no need to fill this box with text.</a:t>
            </a:r>
          </a:p>
        </p:txBody>
      </p:sp>
      <p:sp>
        <p:nvSpPr>
          <p:cNvPr id="32" name="Rectangle 31">
            <a:extLst>
              <a:ext uri="{FF2B5EF4-FFF2-40B4-BE49-F238E27FC236}">
                <a16:creationId xmlns:a16="http://schemas.microsoft.com/office/drawing/2014/main" id="{1A05F453-0DC3-A84B-9861-4441103FB101}"/>
              </a:ext>
            </a:extLst>
          </p:cNvPr>
          <p:cNvSpPr/>
          <p:nvPr/>
        </p:nvSpPr>
        <p:spPr>
          <a:xfrm>
            <a:off x="6307162" y="1610783"/>
            <a:ext cx="1727265" cy="2196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33" name="Text Placeholder 8">
            <a:extLst>
              <a:ext uri="{FF2B5EF4-FFF2-40B4-BE49-F238E27FC236}">
                <a16:creationId xmlns:a16="http://schemas.microsoft.com/office/drawing/2014/main" id="{E7DB62AF-CC27-5141-9724-72A47E81AAB0}"/>
              </a:ext>
            </a:extLst>
          </p:cNvPr>
          <p:cNvSpPr>
            <a:spLocks noGrp="1"/>
          </p:cNvSpPr>
          <p:nvPr>
            <p:ph type="body" sz="quarter" idx="23" hasCustomPrompt="1"/>
          </p:nvPr>
        </p:nvSpPr>
        <p:spPr>
          <a:xfrm>
            <a:off x="6469355" y="1819530"/>
            <a:ext cx="1452699" cy="272064"/>
          </a:xfrm>
        </p:spPr>
        <p:txBody>
          <a:bodyPr>
            <a:noAutofit/>
          </a:bodyPr>
          <a:lstStyle>
            <a:lvl1pPr marL="0" indent="0" algn="ctr">
              <a:buNone/>
              <a:defRPr sz="1349">
                <a:solidFill>
                  <a:schemeClr val="accent5"/>
                </a:solidFill>
              </a:defRPr>
            </a:lvl1pPr>
          </a:lstStyle>
          <a:p>
            <a:pPr lvl="0"/>
            <a:r>
              <a:rPr lang="en-US"/>
              <a:t>Title Item Here</a:t>
            </a:r>
          </a:p>
        </p:txBody>
      </p:sp>
      <p:sp>
        <p:nvSpPr>
          <p:cNvPr id="34" name="Rectangle 33">
            <a:extLst>
              <a:ext uri="{FF2B5EF4-FFF2-40B4-BE49-F238E27FC236}">
                <a16:creationId xmlns:a16="http://schemas.microsoft.com/office/drawing/2014/main" id="{026E6BC2-6E98-0B4F-AF7B-F0B20D588FA4}"/>
              </a:ext>
            </a:extLst>
          </p:cNvPr>
          <p:cNvSpPr/>
          <p:nvPr/>
        </p:nvSpPr>
        <p:spPr>
          <a:xfrm>
            <a:off x="6307162" y="1208965"/>
            <a:ext cx="1727265" cy="438958"/>
          </a:xfrm>
          <a:prstGeom prst="rect">
            <a:avLst/>
          </a:prstGeom>
          <a:solidFill>
            <a:srgbClr val="003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bg1"/>
              </a:solidFill>
            </a:endParaRPr>
          </a:p>
        </p:txBody>
      </p:sp>
      <p:sp>
        <p:nvSpPr>
          <p:cNvPr id="35" name="Picture Placeholder 6">
            <a:extLst>
              <a:ext uri="{FF2B5EF4-FFF2-40B4-BE49-F238E27FC236}">
                <a16:creationId xmlns:a16="http://schemas.microsoft.com/office/drawing/2014/main" id="{9D235281-0F57-994A-AF15-A8D9D9A33F34}"/>
              </a:ext>
            </a:extLst>
          </p:cNvPr>
          <p:cNvSpPr>
            <a:spLocks noGrp="1"/>
          </p:cNvSpPr>
          <p:nvPr>
            <p:ph type="pic" sz="quarter" idx="24" hasCustomPrompt="1"/>
          </p:nvPr>
        </p:nvSpPr>
        <p:spPr>
          <a:xfrm>
            <a:off x="6307162" y="1292676"/>
            <a:ext cx="1727265" cy="355247"/>
          </a:xfrm>
          <a:solidFill>
            <a:srgbClr val="003767"/>
          </a:solidFill>
        </p:spPr>
        <p:txBody>
          <a:bodyPr>
            <a:noAutofit/>
          </a:bodyPr>
          <a:lstStyle>
            <a:lvl1pPr marL="0" indent="0" algn="ctr">
              <a:buNone/>
              <a:defRPr>
                <a:solidFill>
                  <a:schemeClr val="bg1"/>
                </a:solidFill>
              </a:defRPr>
            </a:lvl1pPr>
          </a:lstStyle>
          <a:p>
            <a:r>
              <a:rPr lang="en-US"/>
              <a:t>$XX/month</a:t>
            </a:r>
          </a:p>
        </p:txBody>
      </p:sp>
      <p:sp>
        <p:nvSpPr>
          <p:cNvPr id="36" name="Text Placeholder 8">
            <a:extLst>
              <a:ext uri="{FF2B5EF4-FFF2-40B4-BE49-F238E27FC236}">
                <a16:creationId xmlns:a16="http://schemas.microsoft.com/office/drawing/2014/main" id="{19E27FEF-927D-C74D-AE07-5DA8E42928CB}"/>
              </a:ext>
            </a:extLst>
          </p:cNvPr>
          <p:cNvSpPr>
            <a:spLocks noGrp="1"/>
          </p:cNvSpPr>
          <p:nvPr>
            <p:ph type="body" sz="quarter" idx="25" hasCustomPrompt="1"/>
          </p:nvPr>
        </p:nvSpPr>
        <p:spPr>
          <a:xfrm>
            <a:off x="6469355" y="2129263"/>
            <a:ext cx="1452699" cy="1544480"/>
          </a:xfrm>
        </p:spPr>
        <p:txBody>
          <a:bodyPr>
            <a:noAutofit/>
          </a:bodyPr>
          <a:lstStyle>
            <a:lvl1pPr marL="0" indent="0" algn="ctr">
              <a:buNone/>
              <a:defRPr sz="1049">
                <a:solidFill>
                  <a:schemeClr val="accent3"/>
                </a:solidFill>
              </a:defRPr>
            </a:lvl1pPr>
          </a:lstStyle>
          <a:p>
            <a:pPr lvl="0"/>
            <a:r>
              <a:rPr lang="en-US"/>
              <a:t>Go into detail here, get to the point fast and include only concise information, no need to fill this box with text.</a:t>
            </a:r>
          </a:p>
        </p:txBody>
      </p:sp>
      <p:sp>
        <p:nvSpPr>
          <p:cNvPr id="3" name="Text Placeholder 14">
            <a:extLst>
              <a:ext uri="{FF2B5EF4-FFF2-40B4-BE49-F238E27FC236}">
                <a16:creationId xmlns:a16="http://schemas.microsoft.com/office/drawing/2014/main" id="{E916ED1A-E124-E62F-3609-E8889EEE73F9}"/>
              </a:ext>
            </a:extLst>
          </p:cNvPr>
          <p:cNvSpPr>
            <a:spLocks noGrp="1"/>
          </p:cNvSpPr>
          <p:nvPr>
            <p:ph type="body" sz="quarter" idx="13" hasCustomPrompt="1"/>
          </p:nvPr>
        </p:nvSpPr>
        <p:spPr>
          <a:xfrm>
            <a:off x="389965" y="212161"/>
            <a:ext cx="4376588" cy="169263"/>
          </a:xfrm>
        </p:spPr>
        <p:txBody>
          <a:bodyPr lIns="0" tIns="0" rIns="0" bIns="0">
            <a:noAutofit/>
          </a:bodyPr>
          <a:lstStyle>
            <a:lvl1pPr marL="0" indent="0" algn="l">
              <a:buNone/>
              <a:defRPr sz="1049" b="1">
                <a:solidFill>
                  <a:schemeClr val="accent6"/>
                </a:solidFill>
              </a:defRPr>
            </a:lvl1pPr>
            <a:lvl2pPr marL="342583" indent="0" algn="l">
              <a:buNone/>
              <a:defRPr sz="1049" b="0"/>
            </a:lvl2pPr>
            <a:lvl3pPr marL="685166" indent="0" algn="l">
              <a:buNone/>
              <a:defRPr sz="1049" b="0"/>
            </a:lvl3pPr>
            <a:lvl4pPr marL="1027748" indent="0" algn="l">
              <a:buNone/>
              <a:defRPr sz="1049" b="0"/>
            </a:lvl4pPr>
            <a:lvl5pPr marL="1370331" indent="0" algn="l">
              <a:buNone/>
              <a:defRPr sz="1049" b="0"/>
            </a:lvl5pPr>
          </a:lstStyle>
          <a:p>
            <a:pPr lvl="0"/>
            <a:r>
              <a:rPr lang="en-US"/>
              <a:t>CLICK TO ADD TEXT OR DELETE THIS BOX</a:t>
            </a:r>
          </a:p>
        </p:txBody>
      </p:sp>
    </p:spTree>
    <p:extLst>
      <p:ext uri="{BB962C8B-B14F-4D97-AF65-F5344CB8AC3E}">
        <p14:creationId xmlns:p14="http://schemas.microsoft.com/office/powerpoint/2010/main" val="26737093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B76F57D-8500-6D4A-8C01-DC875BCF23C8}"/>
              </a:ext>
            </a:extLst>
          </p:cNvPr>
          <p:cNvSpPr>
            <a:spLocks noGrp="1"/>
          </p:cNvSpPr>
          <p:nvPr>
            <p:ph type="ftr" sz="quarter" idx="11"/>
          </p:nvPr>
        </p:nvSpPr>
        <p:spPr/>
        <p:txBody>
          <a:bodyPr/>
          <a:lstStyle/>
          <a:p>
            <a:endParaRPr lang="en-US"/>
          </a:p>
        </p:txBody>
      </p:sp>
      <p:sp>
        <p:nvSpPr>
          <p:cNvPr id="11" name="Title 10">
            <a:extLst>
              <a:ext uri="{FF2B5EF4-FFF2-40B4-BE49-F238E27FC236}">
                <a16:creationId xmlns:a16="http://schemas.microsoft.com/office/drawing/2014/main" id="{818384B8-2996-EE45-9104-225650FB828C}"/>
              </a:ext>
            </a:extLst>
          </p:cNvPr>
          <p:cNvSpPr>
            <a:spLocks noGrp="1"/>
          </p:cNvSpPr>
          <p:nvPr>
            <p:ph type="title"/>
          </p:nvPr>
        </p:nvSpPr>
        <p:spPr>
          <a:xfrm>
            <a:off x="389966" y="458092"/>
            <a:ext cx="8384241" cy="358499"/>
          </a:xfrm>
          <a:prstGeom prst="rect">
            <a:avLst/>
          </a:prstGeom>
        </p:spPr>
        <p:txBody>
          <a:bodyPr lIns="0" tIns="0" rIns="0" bIns="0">
            <a:noAutofit/>
          </a:bodyPr>
          <a:lstStyle/>
          <a:p>
            <a:r>
              <a:rPr lang="en-US"/>
              <a:t>Click to edit Master title style</a:t>
            </a:r>
          </a:p>
        </p:txBody>
      </p:sp>
      <p:sp>
        <p:nvSpPr>
          <p:cNvPr id="15" name="Text Placeholder 14">
            <a:extLst>
              <a:ext uri="{FF2B5EF4-FFF2-40B4-BE49-F238E27FC236}">
                <a16:creationId xmlns:a16="http://schemas.microsoft.com/office/drawing/2014/main" id="{2D4F6AB8-4E20-AD47-BF32-ADB14FBC01E7}"/>
              </a:ext>
            </a:extLst>
          </p:cNvPr>
          <p:cNvSpPr>
            <a:spLocks noGrp="1"/>
          </p:cNvSpPr>
          <p:nvPr>
            <p:ph type="body" sz="quarter" idx="13" hasCustomPrompt="1"/>
          </p:nvPr>
        </p:nvSpPr>
        <p:spPr>
          <a:xfrm>
            <a:off x="389965" y="212161"/>
            <a:ext cx="4376588" cy="169263"/>
          </a:xfrm>
        </p:spPr>
        <p:txBody>
          <a:bodyPr lIns="0" tIns="0" rIns="0" bIns="0">
            <a:noAutofit/>
          </a:bodyPr>
          <a:lstStyle>
            <a:lvl1pPr marL="0" indent="0" algn="l">
              <a:buNone/>
              <a:defRPr sz="1049" b="1">
                <a:solidFill>
                  <a:schemeClr val="accent6"/>
                </a:solidFill>
              </a:defRPr>
            </a:lvl1pPr>
            <a:lvl2pPr marL="342583" indent="0" algn="l">
              <a:buNone/>
              <a:defRPr sz="1049" b="0"/>
            </a:lvl2pPr>
            <a:lvl3pPr marL="685166" indent="0" algn="l">
              <a:buNone/>
              <a:defRPr sz="1049" b="0"/>
            </a:lvl3pPr>
            <a:lvl4pPr marL="1027748" indent="0" algn="l">
              <a:buNone/>
              <a:defRPr sz="1049" b="0"/>
            </a:lvl4pPr>
            <a:lvl5pPr marL="1370331" indent="0" algn="l">
              <a:buNone/>
              <a:defRPr sz="1049" b="0"/>
            </a:lvl5pPr>
          </a:lstStyle>
          <a:p>
            <a:pPr lvl="0"/>
            <a:r>
              <a:rPr lang="en-US"/>
              <a:t>CLICK TO ADD TEXT OR DELETE THIS BOX</a:t>
            </a:r>
          </a:p>
        </p:txBody>
      </p:sp>
      <p:sp>
        <p:nvSpPr>
          <p:cNvPr id="13" name="Text Placeholder 6">
            <a:extLst>
              <a:ext uri="{FF2B5EF4-FFF2-40B4-BE49-F238E27FC236}">
                <a16:creationId xmlns:a16="http://schemas.microsoft.com/office/drawing/2014/main" id="{3E4B6FB3-8176-B940-A39C-5BB16242B31D}"/>
              </a:ext>
            </a:extLst>
          </p:cNvPr>
          <p:cNvSpPr>
            <a:spLocks noGrp="1"/>
          </p:cNvSpPr>
          <p:nvPr>
            <p:ph type="body" sz="quarter" idx="16" hasCustomPrompt="1"/>
          </p:nvPr>
        </p:nvSpPr>
        <p:spPr>
          <a:xfrm>
            <a:off x="389966" y="1005141"/>
            <a:ext cx="3877235" cy="303260"/>
          </a:xfrm>
          <a:solidFill>
            <a:srgbClr val="002E51"/>
          </a:solidFill>
          <a:ln>
            <a:solidFill>
              <a:schemeClr val="tx1"/>
            </a:solidFill>
          </a:ln>
        </p:spPr>
        <p:txBody>
          <a:bodyPr>
            <a:noAutofit/>
          </a:bodyPr>
          <a:lstStyle>
            <a:lvl1pPr marL="0" indent="0" algn="l">
              <a:buNone/>
              <a:defRPr sz="1349" b="1">
                <a:solidFill>
                  <a:schemeClr val="bg1"/>
                </a:solidFill>
              </a:defRPr>
            </a:lvl1pPr>
          </a:lstStyle>
          <a:p>
            <a:pPr lvl="0"/>
            <a:r>
              <a:rPr lang="en-US"/>
              <a:t>First List Item Insert Here</a:t>
            </a:r>
          </a:p>
        </p:txBody>
      </p:sp>
      <p:sp>
        <p:nvSpPr>
          <p:cNvPr id="17" name="Text Placeholder 8">
            <a:extLst>
              <a:ext uri="{FF2B5EF4-FFF2-40B4-BE49-F238E27FC236}">
                <a16:creationId xmlns:a16="http://schemas.microsoft.com/office/drawing/2014/main" id="{61E87195-4052-C74C-9576-A21E44A4D3D9}"/>
              </a:ext>
            </a:extLst>
          </p:cNvPr>
          <p:cNvSpPr>
            <a:spLocks noGrp="1"/>
          </p:cNvSpPr>
          <p:nvPr>
            <p:ph type="body" sz="quarter" idx="17" hasCustomPrompt="1"/>
          </p:nvPr>
        </p:nvSpPr>
        <p:spPr>
          <a:xfrm>
            <a:off x="389966" y="1341348"/>
            <a:ext cx="3877235" cy="755069"/>
          </a:xfrm>
          <a:ln>
            <a:solidFill>
              <a:schemeClr val="tx1"/>
            </a:solidFill>
          </a:ln>
        </p:spPr>
        <p:txBody>
          <a:bodyPr>
            <a:noAutofit/>
          </a:bodyPr>
          <a:lstStyle>
            <a:lvl1pPr marL="0" marR="0" indent="0" algn="l" defTabSz="685166" rtl="0" eaLnBrk="1" fontAlgn="auto" latinLnBrk="0" hangingPunct="1">
              <a:lnSpc>
                <a:spcPct val="90000"/>
              </a:lnSpc>
              <a:spcBef>
                <a:spcPts val="749"/>
              </a:spcBef>
              <a:spcAft>
                <a:spcPts val="0"/>
              </a:spcAft>
              <a:buClrTx/>
              <a:buSzTx/>
              <a:buFont typeface="Arial" panose="020B0604020202020204" pitchFamily="34" charset="0"/>
              <a:buNone/>
              <a:tabLst/>
              <a:defRPr sz="899">
                <a:solidFill>
                  <a:schemeClr val="accent3"/>
                </a:solidFill>
              </a:defRPr>
            </a:lvl1pPr>
          </a:lstStyle>
          <a:p>
            <a:pPr marL="0" marR="0" lvl="0" indent="0" algn="l" defTabSz="685166" rtl="0" eaLnBrk="1" fontAlgn="auto" latinLnBrk="0" hangingPunct="1">
              <a:lnSpc>
                <a:spcPct val="90000"/>
              </a:lnSpc>
              <a:spcBef>
                <a:spcPts val="749"/>
              </a:spcBef>
              <a:spcAft>
                <a:spcPts val="0"/>
              </a:spcAft>
              <a:buClrTx/>
              <a:buSzTx/>
              <a:buFont typeface="Arial" panose="020B0604020202020204" pitchFamily="34" charset="0"/>
              <a:buNone/>
              <a:tabLst/>
              <a:defRPr/>
            </a:pPr>
            <a:r>
              <a:rPr lang="en-US"/>
              <a:t>Explainer Text can go here to support the point. Explainer Text can go here to support the point. Explainer Text can go Explainer Text can go here to support the point. </a:t>
            </a:r>
          </a:p>
          <a:p>
            <a:pPr marL="0" marR="0" lvl="0" indent="0" algn="l" defTabSz="685166" rtl="0" eaLnBrk="1" fontAlgn="auto" latinLnBrk="0" hangingPunct="1">
              <a:lnSpc>
                <a:spcPct val="90000"/>
              </a:lnSpc>
              <a:spcBef>
                <a:spcPts val="749"/>
              </a:spcBef>
              <a:spcAft>
                <a:spcPts val="0"/>
              </a:spcAft>
              <a:buClrTx/>
              <a:buSzTx/>
              <a:buFont typeface="Arial" panose="020B0604020202020204" pitchFamily="34" charset="0"/>
              <a:buNone/>
              <a:tabLst/>
              <a:defRPr/>
            </a:pPr>
            <a:endParaRPr lang="en-US"/>
          </a:p>
          <a:p>
            <a:pPr lvl="0"/>
            <a:endParaRPr lang="en-US"/>
          </a:p>
        </p:txBody>
      </p:sp>
      <p:sp>
        <p:nvSpPr>
          <p:cNvPr id="39" name="Text Placeholder 6">
            <a:extLst>
              <a:ext uri="{FF2B5EF4-FFF2-40B4-BE49-F238E27FC236}">
                <a16:creationId xmlns:a16="http://schemas.microsoft.com/office/drawing/2014/main" id="{8D017DAC-B8EF-344B-86DA-C4BF8BD2FF71}"/>
              </a:ext>
            </a:extLst>
          </p:cNvPr>
          <p:cNvSpPr>
            <a:spLocks noGrp="1"/>
          </p:cNvSpPr>
          <p:nvPr>
            <p:ph type="body" sz="quarter" idx="19" hasCustomPrompt="1"/>
          </p:nvPr>
        </p:nvSpPr>
        <p:spPr>
          <a:xfrm>
            <a:off x="410137" y="2596422"/>
            <a:ext cx="3877235" cy="303260"/>
          </a:xfrm>
          <a:solidFill>
            <a:srgbClr val="002E51"/>
          </a:solidFill>
          <a:ln>
            <a:solidFill>
              <a:schemeClr val="tx1"/>
            </a:solidFill>
          </a:ln>
        </p:spPr>
        <p:txBody>
          <a:bodyPr>
            <a:noAutofit/>
          </a:bodyPr>
          <a:lstStyle>
            <a:lvl1pPr marL="0" indent="0" algn="l">
              <a:buNone/>
              <a:defRPr sz="1349" b="1">
                <a:solidFill>
                  <a:schemeClr val="bg1"/>
                </a:solidFill>
              </a:defRPr>
            </a:lvl1pPr>
          </a:lstStyle>
          <a:p>
            <a:pPr lvl="0"/>
            <a:r>
              <a:rPr lang="en-US"/>
              <a:t>Second List Item Insert Here</a:t>
            </a:r>
          </a:p>
        </p:txBody>
      </p:sp>
      <p:sp>
        <p:nvSpPr>
          <p:cNvPr id="40" name="Text Placeholder 8">
            <a:extLst>
              <a:ext uri="{FF2B5EF4-FFF2-40B4-BE49-F238E27FC236}">
                <a16:creationId xmlns:a16="http://schemas.microsoft.com/office/drawing/2014/main" id="{25251535-6110-B242-9546-00F89E2DAA8B}"/>
              </a:ext>
            </a:extLst>
          </p:cNvPr>
          <p:cNvSpPr>
            <a:spLocks noGrp="1"/>
          </p:cNvSpPr>
          <p:nvPr>
            <p:ph type="body" sz="quarter" idx="20" hasCustomPrompt="1"/>
          </p:nvPr>
        </p:nvSpPr>
        <p:spPr>
          <a:xfrm>
            <a:off x="410137" y="2932631"/>
            <a:ext cx="3877235" cy="755070"/>
          </a:xfrm>
          <a:ln>
            <a:solidFill>
              <a:schemeClr val="tx1"/>
            </a:solidFill>
          </a:ln>
        </p:spPr>
        <p:txBody>
          <a:bodyPr>
            <a:noAutofit/>
          </a:bodyPr>
          <a:lstStyle>
            <a:lvl1pPr marL="0" marR="0" indent="0" algn="l" defTabSz="685166" rtl="0" eaLnBrk="1" fontAlgn="auto" latinLnBrk="0" hangingPunct="1">
              <a:lnSpc>
                <a:spcPct val="90000"/>
              </a:lnSpc>
              <a:spcBef>
                <a:spcPts val="749"/>
              </a:spcBef>
              <a:spcAft>
                <a:spcPts val="0"/>
              </a:spcAft>
              <a:buClrTx/>
              <a:buSzTx/>
              <a:buFont typeface="Arial" panose="020B0604020202020204" pitchFamily="34" charset="0"/>
              <a:buNone/>
              <a:tabLst/>
              <a:defRPr sz="899">
                <a:solidFill>
                  <a:schemeClr val="accent3"/>
                </a:solidFill>
              </a:defRPr>
            </a:lvl1pPr>
          </a:lstStyle>
          <a:p>
            <a:pPr marL="0" marR="0" lvl="0" indent="0" algn="l" defTabSz="685166" rtl="0" eaLnBrk="1" fontAlgn="auto" latinLnBrk="0" hangingPunct="1">
              <a:lnSpc>
                <a:spcPct val="90000"/>
              </a:lnSpc>
              <a:spcBef>
                <a:spcPts val="749"/>
              </a:spcBef>
              <a:spcAft>
                <a:spcPts val="0"/>
              </a:spcAft>
              <a:buClrTx/>
              <a:buSzTx/>
              <a:buFont typeface="Arial" panose="020B0604020202020204" pitchFamily="34" charset="0"/>
              <a:buNone/>
              <a:tabLst/>
              <a:defRPr/>
            </a:pPr>
            <a:r>
              <a:rPr lang="en-US"/>
              <a:t>Explainer Text can go here to support the point. Explainer Text can go here to support the point. Explainer Text can go Explainer Text can go here to support the point. </a:t>
            </a:r>
          </a:p>
          <a:p>
            <a:pPr marL="0" marR="0" lvl="0" indent="0" algn="l" defTabSz="685166" rtl="0" eaLnBrk="1" fontAlgn="auto" latinLnBrk="0" hangingPunct="1">
              <a:lnSpc>
                <a:spcPct val="90000"/>
              </a:lnSpc>
              <a:spcBef>
                <a:spcPts val="749"/>
              </a:spcBef>
              <a:spcAft>
                <a:spcPts val="0"/>
              </a:spcAft>
              <a:buClrTx/>
              <a:buSzTx/>
              <a:buFont typeface="Arial" panose="020B0604020202020204" pitchFamily="34" charset="0"/>
              <a:buNone/>
              <a:tabLst/>
              <a:defRPr/>
            </a:pPr>
            <a:endParaRPr lang="en-US"/>
          </a:p>
          <a:p>
            <a:pPr marL="0" marR="0" lvl="0" indent="0" algn="l" defTabSz="685166" rtl="0" eaLnBrk="1" fontAlgn="auto" latinLnBrk="0" hangingPunct="1">
              <a:lnSpc>
                <a:spcPct val="90000"/>
              </a:lnSpc>
              <a:spcBef>
                <a:spcPts val="749"/>
              </a:spcBef>
              <a:spcAft>
                <a:spcPts val="0"/>
              </a:spcAft>
              <a:buClrTx/>
              <a:buSzTx/>
              <a:buFont typeface="Arial" panose="020B0604020202020204" pitchFamily="34" charset="0"/>
              <a:buNone/>
              <a:tabLst/>
              <a:defRPr/>
            </a:pPr>
            <a:endParaRPr lang="en-US"/>
          </a:p>
          <a:p>
            <a:pPr lvl="0"/>
            <a:endParaRPr lang="en-US"/>
          </a:p>
        </p:txBody>
      </p:sp>
      <p:sp>
        <p:nvSpPr>
          <p:cNvPr id="41" name="Text Placeholder 6">
            <a:extLst>
              <a:ext uri="{FF2B5EF4-FFF2-40B4-BE49-F238E27FC236}">
                <a16:creationId xmlns:a16="http://schemas.microsoft.com/office/drawing/2014/main" id="{4FBF5FC8-EF64-8B41-94BF-FC5904FC8350}"/>
              </a:ext>
            </a:extLst>
          </p:cNvPr>
          <p:cNvSpPr>
            <a:spLocks noGrp="1"/>
          </p:cNvSpPr>
          <p:nvPr>
            <p:ph type="body" sz="quarter" idx="21" hasCustomPrompt="1"/>
          </p:nvPr>
        </p:nvSpPr>
        <p:spPr>
          <a:xfrm>
            <a:off x="4876801" y="1005141"/>
            <a:ext cx="3877235" cy="303260"/>
          </a:xfrm>
          <a:solidFill>
            <a:srgbClr val="002E51"/>
          </a:solidFill>
          <a:ln>
            <a:solidFill>
              <a:schemeClr val="tx1"/>
            </a:solidFill>
          </a:ln>
        </p:spPr>
        <p:txBody>
          <a:bodyPr>
            <a:noAutofit/>
          </a:bodyPr>
          <a:lstStyle>
            <a:lvl1pPr marL="0" indent="0" algn="l">
              <a:buNone/>
              <a:defRPr sz="1349" b="1">
                <a:solidFill>
                  <a:schemeClr val="bg1"/>
                </a:solidFill>
              </a:defRPr>
            </a:lvl1pPr>
          </a:lstStyle>
          <a:p>
            <a:pPr lvl="0"/>
            <a:r>
              <a:rPr lang="en-US"/>
              <a:t>Third List Item Insert Here</a:t>
            </a:r>
          </a:p>
        </p:txBody>
      </p:sp>
      <p:sp>
        <p:nvSpPr>
          <p:cNvPr id="42" name="Text Placeholder 8">
            <a:extLst>
              <a:ext uri="{FF2B5EF4-FFF2-40B4-BE49-F238E27FC236}">
                <a16:creationId xmlns:a16="http://schemas.microsoft.com/office/drawing/2014/main" id="{685DFFDA-2D84-C243-A203-824A45B21D5E}"/>
              </a:ext>
            </a:extLst>
          </p:cNvPr>
          <p:cNvSpPr>
            <a:spLocks noGrp="1"/>
          </p:cNvSpPr>
          <p:nvPr>
            <p:ph type="body" sz="quarter" idx="22" hasCustomPrompt="1"/>
          </p:nvPr>
        </p:nvSpPr>
        <p:spPr>
          <a:xfrm>
            <a:off x="4876801" y="1341348"/>
            <a:ext cx="3877235" cy="755068"/>
          </a:xfrm>
          <a:ln>
            <a:solidFill>
              <a:schemeClr val="tx1"/>
            </a:solidFill>
          </a:ln>
        </p:spPr>
        <p:txBody>
          <a:bodyPr>
            <a:noAutofit/>
          </a:bodyPr>
          <a:lstStyle>
            <a:lvl1pPr marL="0" marR="0" indent="0" algn="l" defTabSz="685166" rtl="0" eaLnBrk="1" fontAlgn="auto" latinLnBrk="0" hangingPunct="1">
              <a:lnSpc>
                <a:spcPct val="90000"/>
              </a:lnSpc>
              <a:spcBef>
                <a:spcPts val="749"/>
              </a:spcBef>
              <a:spcAft>
                <a:spcPts val="0"/>
              </a:spcAft>
              <a:buClrTx/>
              <a:buSzTx/>
              <a:buFont typeface="Arial" panose="020B0604020202020204" pitchFamily="34" charset="0"/>
              <a:buNone/>
              <a:tabLst/>
              <a:defRPr sz="899">
                <a:solidFill>
                  <a:schemeClr val="accent3"/>
                </a:solidFill>
              </a:defRPr>
            </a:lvl1pPr>
          </a:lstStyle>
          <a:p>
            <a:pPr marL="0" marR="0" lvl="0" indent="0" algn="l" defTabSz="685166" rtl="0" eaLnBrk="1" fontAlgn="auto" latinLnBrk="0" hangingPunct="1">
              <a:lnSpc>
                <a:spcPct val="90000"/>
              </a:lnSpc>
              <a:spcBef>
                <a:spcPts val="749"/>
              </a:spcBef>
              <a:spcAft>
                <a:spcPts val="0"/>
              </a:spcAft>
              <a:buClrTx/>
              <a:buSzTx/>
              <a:buFont typeface="Arial" panose="020B0604020202020204" pitchFamily="34" charset="0"/>
              <a:buNone/>
              <a:tabLst/>
              <a:defRPr/>
            </a:pPr>
            <a:r>
              <a:rPr lang="en-US"/>
              <a:t>Explainer Text can go here to support the point. Explainer Text can go here to support the point. Explainer Text can go Explainer Text can go here to support the point. </a:t>
            </a:r>
          </a:p>
          <a:p>
            <a:pPr marL="0" marR="0" lvl="0" indent="0" algn="l" defTabSz="685166" rtl="0" eaLnBrk="1" fontAlgn="auto" latinLnBrk="0" hangingPunct="1">
              <a:lnSpc>
                <a:spcPct val="90000"/>
              </a:lnSpc>
              <a:spcBef>
                <a:spcPts val="749"/>
              </a:spcBef>
              <a:spcAft>
                <a:spcPts val="0"/>
              </a:spcAft>
              <a:buClrTx/>
              <a:buSzTx/>
              <a:buFont typeface="Arial" panose="020B0604020202020204" pitchFamily="34" charset="0"/>
              <a:buNone/>
              <a:tabLst/>
              <a:defRPr/>
            </a:pPr>
            <a:endParaRPr lang="en-US"/>
          </a:p>
          <a:p>
            <a:pPr lvl="0"/>
            <a:endParaRPr lang="en-US"/>
          </a:p>
        </p:txBody>
      </p:sp>
      <p:sp>
        <p:nvSpPr>
          <p:cNvPr id="43" name="Text Placeholder 6">
            <a:extLst>
              <a:ext uri="{FF2B5EF4-FFF2-40B4-BE49-F238E27FC236}">
                <a16:creationId xmlns:a16="http://schemas.microsoft.com/office/drawing/2014/main" id="{7EEB6C45-050A-7F4D-A597-2BC426A341C4}"/>
              </a:ext>
            </a:extLst>
          </p:cNvPr>
          <p:cNvSpPr>
            <a:spLocks noGrp="1"/>
          </p:cNvSpPr>
          <p:nvPr>
            <p:ph type="body" sz="quarter" idx="23" hasCustomPrompt="1"/>
          </p:nvPr>
        </p:nvSpPr>
        <p:spPr>
          <a:xfrm>
            <a:off x="4896972" y="2596422"/>
            <a:ext cx="3877235" cy="303260"/>
          </a:xfrm>
          <a:solidFill>
            <a:srgbClr val="002E51"/>
          </a:solidFill>
          <a:ln>
            <a:solidFill>
              <a:schemeClr val="tx1"/>
            </a:solidFill>
          </a:ln>
        </p:spPr>
        <p:txBody>
          <a:bodyPr>
            <a:noAutofit/>
          </a:bodyPr>
          <a:lstStyle>
            <a:lvl1pPr marL="0" indent="0" algn="l">
              <a:buNone/>
              <a:defRPr sz="1349" b="1">
                <a:solidFill>
                  <a:schemeClr val="bg1"/>
                </a:solidFill>
              </a:defRPr>
            </a:lvl1pPr>
          </a:lstStyle>
          <a:p>
            <a:pPr lvl="0"/>
            <a:r>
              <a:rPr lang="en-US"/>
              <a:t>Fourth List Item Insert Here</a:t>
            </a:r>
          </a:p>
        </p:txBody>
      </p:sp>
      <p:sp>
        <p:nvSpPr>
          <p:cNvPr id="44" name="Text Placeholder 8">
            <a:extLst>
              <a:ext uri="{FF2B5EF4-FFF2-40B4-BE49-F238E27FC236}">
                <a16:creationId xmlns:a16="http://schemas.microsoft.com/office/drawing/2014/main" id="{CEDD8386-77B1-8E4E-92DA-51C94F996C6E}"/>
              </a:ext>
            </a:extLst>
          </p:cNvPr>
          <p:cNvSpPr>
            <a:spLocks noGrp="1"/>
          </p:cNvSpPr>
          <p:nvPr>
            <p:ph type="body" sz="quarter" idx="24" hasCustomPrompt="1"/>
          </p:nvPr>
        </p:nvSpPr>
        <p:spPr>
          <a:xfrm>
            <a:off x="4896972" y="2932630"/>
            <a:ext cx="3877235" cy="755069"/>
          </a:xfrm>
          <a:ln>
            <a:solidFill>
              <a:schemeClr val="tx1"/>
            </a:solidFill>
          </a:ln>
        </p:spPr>
        <p:txBody>
          <a:bodyPr>
            <a:noAutofit/>
          </a:bodyPr>
          <a:lstStyle>
            <a:lvl1pPr marL="0" marR="0" indent="0" algn="l" defTabSz="685166" rtl="0" eaLnBrk="1" fontAlgn="auto" latinLnBrk="0" hangingPunct="1">
              <a:lnSpc>
                <a:spcPct val="90000"/>
              </a:lnSpc>
              <a:spcBef>
                <a:spcPts val="749"/>
              </a:spcBef>
              <a:spcAft>
                <a:spcPts val="0"/>
              </a:spcAft>
              <a:buClrTx/>
              <a:buSzTx/>
              <a:buFont typeface="Arial" panose="020B0604020202020204" pitchFamily="34" charset="0"/>
              <a:buNone/>
              <a:tabLst/>
              <a:defRPr sz="899">
                <a:solidFill>
                  <a:schemeClr val="accent3"/>
                </a:solidFill>
              </a:defRPr>
            </a:lvl1pPr>
          </a:lstStyle>
          <a:p>
            <a:pPr marL="0" marR="0" lvl="0" indent="0" algn="l" defTabSz="685166" rtl="0" eaLnBrk="1" fontAlgn="auto" latinLnBrk="0" hangingPunct="1">
              <a:lnSpc>
                <a:spcPct val="90000"/>
              </a:lnSpc>
              <a:spcBef>
                <a:spcPts val="749"/>
              </a:spcBef>
              <a:spcAft>
                <a:spcPts val="0"/>
              </a:spcAft>
              <a:buClrTx/>
              <a:buSzTx/>
              <a:buFont typeface="Arial" panose="020B0604020202020204" pitchFamily="34" charset="0"/>
              <a:buNone/>
              <a:tabLst/>
              <a:defRPr/>
            </a:pPr>
            <a:r>
              <a:rPr lang="en-US"/>
              <a:t>Explainer Text can go here to support the point. Explainer Text can go here to support the point. Explainer Text can go Explainer Text can go here to support the point. </a:t>
            </a:r>
          </a:p>
          <a:p>
            <a:pPr marL="0" marR="0" lvl="0" indent="0" algn="l" defTabSz="685166" rtl="0" eaLnBrk="1" fontAlgn="auto" latinLnBrk="0" hangingPunct="1">
              <a:lnSpc>
                <a:spcPct val="90000"/>
              </a:lnSpc>
              <a:spcBef>
                <a:spcPts val="749"/>
              </a:spcBef>
              <a:spcAft>
                <a:spcPts val="0"/>
              </a:spcAft>
              <a:buClrTx/>
              <a:buSzTx/>
              <a:buFont typeface="Arial" panose="020B0604020202020204" pitchFamily="34" charset="0"/>
              <a:buNone/>
              <a:tabLst/>
              <a:defRPr/>
            </a:pPr>
            <a:endParaRPr lang="en-US"/>
          </a:p>
          <a:p>
            <a:pPr lvl="0"/>
            <a:endParaRPr lang="en-US"/>
          </a:p>
        </p:txBody>
      </p:sp>
    </p:spTree>
    <p:extLst>
      <p:ext uri="{BB962C8B-B14F-4D97-AF65-F5344CB8AC3E}">
        <p14:creationId xmlns:p14="http://schemas.microsoft.com/office/powerpoint/2010/main" val="3278354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B76F57D-8500-6D4A-8C01-DC875BCF23C8}"/>
              </a:ext>
            </a:extLst>
          </p:cNvPr>
          <p:cNvSpPr>
            <a:spLocks noGrp="1"/>
          </p:cNvSpPr>
          <p:nvPr>
            <p:ph type="ftr" sz="quarter" idx="11"/>
          </p:nvPr>
        </p:nvSpPr>
        <p:spPr>
          <a:xfrm>
            <a:off x="1854740" y="4526605"/>
            <a:ext cx="5992239" cy="519171"/>
          </a:xfrm>
        </p:spPr>
        <p:txBody>
          <a:bodyPr/>
          <a:lstStyle/>
          <a:p>
            <a:endParaRPr lang="en-US"/>
          </a:p>
        </p:txBody>
      </p:sp>
      <p:sp>
        <p:nvSpPr>
          <p:cNvPr id="11" name="Title 10">
            <a:extLst>
              <a:ext uri="{FF2B5EF4-FFF2-40B4-BE49-F238E27FC236}">
                <a16:creationId xmlns:a16="http://schemas.microsoft.com/office/drawing/2014/main" id="{818384B8-2996-EE45-9104-225650FB828C}"/>
              </a:ext>
            </a:extLst>
          </p:cNvPr>
          <p:cNvSpPr>
            <a:spLocks noGrp="1"/>
          </p:cNvSpPr>
          <p:nvPr>
            <p:ph type="title"/>
          </p:nvPr>
        </p:nvSpPr>
        <p:spPr>
          <a:xfrm>
            <a:off x="389966" y="458092"/>
            <a:ext cx="7612655" cy="358499"/>
          </a:xfrm>
          <a:prstGeom prst="rect">
            <a:avLst/>
          </a:prstGeom>
        </p:spPr>
        <p:txBody>
          <a:bodyPr lIns="0" tIns="0" rIns="0" bIns="0">
            <a:noAutofit/>
          </a:bodyPr>
          <a:lstStyle>
            <a:lvl1pPr>
              <a:defRPr>
                <a:solidFill>
                  <a:srgbClr val="1A3967"/>
                </a:solidFill>
              </a:defRPr>
            </a:lvl1pPr>
          </a:lstStyle>
          <a:p>
            <a:r>
              <a:rPr lang="en-US"/>
              <a:t>Click to edit Master title style</a:t>
            </a:r>
          </a:p>
        </p:txBody>
      </p:sp>
      <p:sp>
        <p:nvSpPr>
          <p:cNvPr id="13" name="Text Placeholder 6">
            <a:extLst>
              <a:ext uri="{FF2B5EF4-FFF2-40B4-BE49-F238E27FC236}">
                <a16:creationId xmlns:a16="http://schemas.microsoft.com/office/drawing/2014/main" id="{3E4B6FB3-8176-B940-A39C-5BB16242B31D}"/>
              </a:ext>
            </a:extLst>
          </p:cNvPr>
          <p:cNvSpPr>
            <a:spLocks noGrp="1"/>
          </p:cNvSpPr>
          <p:nvPr>
            <p:ph type="body" sz="quarter" idx="16" hasCustomPrompt="1"/>
          </p:nvPr>
        </p:nvSpPr>
        <p:spPr>
          <a:xfrm>
            <a:off x="389966" y="1117753"/>
            <a:ext cx="4189379" cy="225299"/>
          </a:xfrm>
          <a:solidFill>
            <a:srgbClr val="002E51"/>
          </a:solidFill>
          <a:ln>
            <a:solidFill>
              <a:schemeClr val="tx1"/>
            </a:solidFill>
          </a:ln>
        </p:spPr>
        <p:txBody>
          <a:bodyPr>
            <a:noAutofit/>
          </a:bodyPr>
          <a:lstStyle>
            <a:lvl1pPr marL="0" indent="0" algn="l">
              <a:buNone/>
              <a:defRPr sz="1349" b="1">
                <a:solidFill>
                  <a:schemeClr val="bg1"/>
                </a:solidFill>
              </a:defRPr>
            </a:lvl1pPr>
          </a:lstStyle>
          <a:p>
            <a:pPr lvl="0"/>
            <a:r>
              <a:rPr lang="en-US"/>
              <a:t>First List Item Insert Here</a:t>
            </a:r>
          </a:p>
        </p:txBody>
      </p:sp>
      <p:sp>
        <p:nvSpPr>
          <p:cNvPr id="17" name="Text Placeholder 8">
            <a:extLst>
              <a:ext uri="{FF2B5EF4-FFF2-40B4-BE49-F238E27FC236}">
                <a16:creationId xmlns:a16="http://schemas.microsoft.com/office/drawing/2014/main" id="{61E87195-4052-C74C-9576-A21E44A4D3D9}"/>
              </a:ext>
            </a:extLst>
          </p:cNvPr>
          <p:cNvSpPr>
            <a:spLocks noGrp="1"/>
          </p:cNvSpPr>
          <p:nvPr>
            <p:ph type="body" sz="quarter" idx="17" hasCustomPrompt="1"/>
          </p:nvPr>
        </p:nvSpPr>
        <p:spPr>
          <a:xfrm>
            <a:off x="389966" y="1343052"/>
            <a:ext cx="4189379" cy="588846"/>
          </a:xfrm>
          <a:ln>
            <a:solidFill>
              <a:schemeClr val="tx1"/>
            </a:solidFill>
          </a:ln>
        </p:spPr>
        <p:txBody>
          <a:bodyPr anchor="ctr">
            <a:noAutofit/>
          </a:bodyPr>
          <a:lstStyle>
            <a:lvl1pPr marL="0" marR="0" indent="0" algn="l" defTabSz="685166" rtl="0" eaLnBrk="1" fontAlgn="auto" latinLnBrk="0" hangingPunct="1">
              <a:lnSpc>
                <a:spcPct val="90000"/>
              </a:lnSpc>
              <a:spcBef>
                <a:spcPts val="749"/>
              </a:spcBef>
              <a:spcAft>
                <a:spcPts val="0"/>
              </a:spcAft>
              <a:buClrTx/>
              <a:buSzTx/>
              <a:buFont typeface="Arial" panose="020B0604020202020204" pitchFamily="34" charset="0"/>
              <a:buNone/>
              <a:tabLst/>
              <a:defRPr sz="899">
                <a:solidFill>
                  <a:schemeClr val="accent3"/>
                </a:solidFill>
              </a:defRPr>
            </a:lvl1pPr>
          </a:lstStyle>
          <a:p>
            <a:pPr marL="0" marR="0" lvl="0" indent="0" algn="l" defTabSz="685166" rtl="0" eaLnBrk="1" fontAlgn="auto" latinLnBrk="0" hangingPunct="1">
              <a:lnSpc>
                <a:spcPct val="90000"/>
              </a:lnSpc>
              <a:spcBef>
                <a:spcPts val="749"/>
              </a:spcBef>
              <a:spcAft>
                <a:spcPts val="0"/>
              </a:spcAft>
              <a:buClrTx/>
              <a:buSzTx/>
              <a:buFont typeface="Arial" panose="020B0604020202020204" pitchFamily="34" charset="0"/>
              <a:buNone/>
              <a:tabLst/>
              <a:defRPr/>
            </a:pPr>
            <a:r>
              <a:rPr lang="en-US"/>
              <a:t>Explainer Text can go here to support the point. Explainer Text can go here to support the point. Explainer Text can go Explainer Text can go here to support the point. </a:t>
            </a:r>
          </a:p>
        </p:txBody>
      </p:sp>
      <p:sp>
        <p:nvSpPr>
          <p:cNvPr id="7" name="Text Placeholder 6">
            <a:extLst>
              <a:ext uri="{FF2B5EF4-FFF2-40B4-BE49-F238E27FC236}">
                <a16:creationId xmlns:a16="http://schemas.microsoft.com/office/drawing/2014/main" id="{9DB33E02-2E22-8F75-0B89-E0A2A7EF3FB4}"/>
              </a:ext>
            </a:extLst>
          </p:cNvPr>
          <p:cNvSpPr>
            <a:spLocks noGrp="1"/>
          </p:cNvSpPr>
          <p:nvPr>
            <p:ph type="body" sz="quarter" idx="18" hasCustomPrompt="1"/>
          </p:nvPr>
        </p:nvSpPr>
        <p:spPr>
          <a:xfrm>
            <a:off x="389966" y="3254328"/>
            <a:ext cx="4189379" cy="225299"/>
          </a:xfrm>
          <a:solidFill>
            <a:srgbClr val="002E51"/>
          </a:solidFill>
          <a:ln>
            <a:solidFill>
              <a:schemeClr val="tx1"/>
            </a:solidFill>
          </a:ln>
        </p:spPr>
        <p:txBody>
          <a:bodyPr>
            <a:noAutofit/>
          </a:bodyPr>
          <a:lstStyle>
            <a:lvl1pPr marL="0" indent="0" algn="l">
              <a:buNone/>
              <a:defRPr sz="1349" b="1">
                <a:solidFill>
                  <a:schemeClr val="bg1"/>
                </a:solidFill>
              </a:defRPr>
            </a:lvl1pPr>
          </a:lstStyle>
          <a:p>
            <a:pPr lvl="0"/>
            <a:r>
              <a:rPr lang="en-US"/>
              <a:t>First List Item Insert Here</a:t>
            </a:r>
          </a:p>
        </p:txBody>
      </p:sp>
      <p:sp>
        <p:nvSpPr>
          <p:cNvPr id="8" name="Text Placeholder 8">
            <a:extLst>
              <a:ext uri="{FF2B5EF4-FFF2-40B4-BE49-F238E27FC236}">
                <a16:creationId xmlns:a16="http://schemas.microsoft.com/office/drawing/2014/main" id="{C1013317-9F5F-C7EF-3022-C072D73E0AB6}"/>
              </a:ext>
            </a:extLst>
          </p:cNvPr>
          <p:cNvSpPr>
            <a:spLocks noGrp="1"/>
          </p:cNvSpPr>
          <p:nvPr>
            <p:ph type="body" sz="quarter" idx="19" hasCustomPrompt="1"/>
          </p:nvPr>
        </p:nvSpPr>
        <p:spPr>
          <a:xfrm>
            <a:off x="389966" y="3479627"/>
            <a:ext cx="4189379" cy="588846"/>
          </a:xfrm>
          <a:ln>
            <a:solidFill>
              <a:schemeClr val="tx1"/>
            </a:solidFill>
          </a:ln>
        </p:spPr>
        <p:txBody>
          <a:bodyPr anchor="ctr">
            <a:noAutofit/>
          </a:bodyPr>
          <a:lstStyle>
            <a:lvl1pPr marL="0" marR="0" indent="0" algn="l" defTabSz="685166" rtl="0" eaLnBrk="1" fontAlgn="auto" latinLnBrk="0" hangingPunct="1">
              <a:lnSpc>
                <a:spcPct val="90000"/>
              </a:lnSpc>
              <a:spcBef>
                <a:spcPts val="749"/>
              </a:spcBef>
              <a:spcAft>
                <a:spcPts val="0"/>
              </a:spcAft>
              <a:buClrTx/>
              <a:buSzTx/>
              <a:buFont typeface="Arial" panose="020B0604020202020204" pitchFamily="34" charset="0"/>
              <a:buNone/>
              <a:tabLst/>
              <a:defRPr sz="899">
                <a:solidFill>
                  <a:schemeClr val="accent3"/>
                </a:solidFill>
              </a:defRPr>
            </a:lvl1pPr>
          </a:lstStyle>
          <a:p>
            <a:pPr marL="0" marR="0" lvl="0" indent="0" algn="l" defTabSz="685166" rtl="0" eaLnBrk="1" fontAlgn="auto" latinLnBrk="0" hangingPunct="1">
              <a:lnSpc>
                <a:spcPct val="90000"/>
              </a:lnSpc>
              <a:spcBef>
                <a:spcPts val="749"/>
              </a:spcBef>
              <a:spcAft>
                <a:spcPts val="0"/>
              </a:spcAft>
              <a:buClrTx/>
              <a:buSzTx/>
              <a:buFont typeface="Arial" panose="020B0604020202020204" pitchFamily="34" charset="0"/>
              <a:buNone/>
              <a:tabLst/>
              <a:defRPr/>
            </a:pPr>
            <a:r>
              <a:rPr lang="en-US"/>
              <a:t>Explainer Text can go here to support the point. Explainer Text can go here to support the point. Explainer Text can go Explainer Text can go here to support the point. </a:t>
            </a:r>
          </a:p>
        </p:txBody>
      </p:sp>
      <p:sp>
        <p:nvSpPr>
          <p:cNvPr id="9" name="Text Placeholder 6">
            <a:extLst>
              <a:ext uri="{FF2B5EF4-FFF2-40B4-BE49-F238E27FC236}">
                <a16:creationId xmlns:a16="http://schemas.microsoft.com/office/drawing/2014/main" id="{D6693436-6F16-742E-C193-AB3F7F622BA5}"/>
              </a:ext>
            </a:extLst>
          </p:cNvPr>
          <p:cNvSpPr>
            <a:spLocks noGrp="1"/>
          </p:cNvSpPr>
          <p:nvPr>
            <p:ph type="body" sz="quarter" idx="20" hasCustomPrompt="1"/>
          </p:nvPr>
        </p:nvSpPr>
        <p:spPr>
          <a:xfrm>
            <a:off x="389966" y="2186040"/>
            <a:ext cx="4189379" cy="225299"/>
          </a:xfrm>
          <a:solidFill>
            <a:srgbClr val="002E51"/>
          </a:solidFill>
          <a:ln>
            <a:solidFill>
              <a:schemeClr val="tx1"/>
            </a:solidFill>
          </a:ln>
        </p:spPr>
        <p:txBody>
          <a:bodyPr>
            <a:noAutofit/>
          </a:bodyPr>
          <a:lstStyle>
            <a:lvl1pPr marL="0" indent="0" algn="l">
              <a:buNone/>
              <a:defRPr sz="1349" b="1">
                <a:solidFill>
                  <a:schemeClr val="bg1"/>
                </a:solidFill>
              </a:defRPr>
            </a:lvl1pPr>
          </a:lstStyle>
          <a:p>
            <a:pPr lvl="0"/>
            <a:r>
              <a:rPr lang="en-US"/>
              <a:t>First List Item Insert Here</a:t>
            </a:r>
          </a:p>
        </p:txBody>
      </p:sp>
      <p:sp>
        <p:nvSpPr>
          <p:cNvPr id="12" name="Text Placeholder 8">
            <a:extLst>
              <a:ext uri="{FF2B5EF4-FFF2-40B4-BE49-F238E27FC236}">
                <a16:creationId xmlns:a16="http://schemas.microsoft.com/office/drawing/2014/main" id="{CB81AC6E-68C7-9AC0-F862-52EBF9C9B02B}"/>
              </a:ext>
            </a:extLst>
          </p:cNvPr>
          <p:cNvSpPr>
            <a:spLocks noGrp="1"/>
          </p:cNvSpPr>
          <p:nvPr>
            <p:ph type="body" sz="quarter" idx="21" hasCustomPrompt="1"/>
          </p:nvPr>
        </p:nvSpPr>
        <p:spPr>
          <a:xfrm>
            <a:off x="389966" y="2411339"/>
            <a:ext cx="4189379" cy="588846"/>
          </a:xfrm>
          <a:ln>
            <a:solidFill>
              <a:schemeClr val="tx1"/>
            </a:solidFill>
          </a:ln>
        </p:spPr>
        <p:txBody>
          <a:bodyPr anchor="ctr">
            <a:noAutofit/>
          </a:bodyPr>
          <a:lstStyle>
            <a:lvl1pPr marL="0" marR="0" indent="0" algn="l" defTabSz="685166" rtl="0" eaLnBrk="1" fontAlgn="auto" latinLnBrk="0" hangingPunct="1">
              <a:lnSpc>
                <a:spcPct val="90000"/>
              </a:lnSpc>
              <a:spcBef>
                <a:spcPts val="749"/>
              </a:spcBef>
              <a:spcAft>
                <a:spcPts val="0"/>
              </a:spcAft>
              <a:buClrTx/>
              <a:buSzTx/>
              <a:buFont typeface="Arial" panose="020B0604020202020204" pitchFamily="34" charset="0"/>
              <a:buNone/>
              <a:tabLst/>
              <a:defRPr sz="899">
                <a:solidFill>
                  <a:schemeClr val="accent3"/>
                </a:solidFill>
              </a:defRPr>
            </a:lvl1pPr>
          </a:lstStyle>
          <a:p>
            <a:pPr marL="0" marR="0" lvl="0" indent="0" algn="l" defTabSz="685166" rtl="0" eaLnBrk="1" fontAlgn="auto" latinLnBrk="0" hangingPunct="1">
              <a:lnSpc>
                <a:spcPct val="90000"/>
              </a:lnSpc>
              <a:spcBef>
                <a:spcPts val="749"/>
              </a:spcBef>
              <a:spcAft>
                <a:spcPts val="0"/>
              </a:spcAft>
              <a:buClrTx/>
              <a:buSzTx/>
              <a:buFont typeface="Arial" panose="020B0604020202020204" pitchFamily="34" charset="0"/>
              <a:buNone/>
              <a:tabLst/>
              <a:defRPr/>
            </a:pPr>
            <a:r>
              <a:rPr lang="en-US"/>
              <a:t>Explainer Text can go here to support the point. Explainer Text can go here to support the point. Explainer Text can go Explainer Text can go here to support the point. </a:t>
            </a:r>
          </a:p>
        </p:txBody>
      </p:sp>
      <p:sp>
        <p:nvSpPr>
          <p:cNvPr id="18" name="Text Placeholder 14">
            <a:extLst>
              <a:ext uri="{FF2B5EF4-FFF2-40B4-BE49-F238E27FC236}">
                <a16:creationId xmlns:a16="http://schemas.microsoft.com/office/drawing/2014/main" id="{47188407-BF82-3F0C-7128-50BF25ACF34E}"/>
              </a:ext>
            </a:extLst>
          </p:cNvPr>
          <p:cNvSpPr>
            <a:spLocks noGrp="1"/>
          </p:cNvSpPr>
          <p:nvPr>
            <p:ph type="body" sz="quarter" idx="13" hasCustomPrompt="1"/>
          </p:nvPr>
        </p:nvSpPr>
        <p:spPr>
          <a:xfrm>
            <a:off x="389965" y="212161"/>
            <a:ext cx="4376588" cy="169263"/>
          </a:xfrm>
        </p:spPr>
        <p:txBody>
          <a:bodyPr lIns="0" tIns="0" rIns="0" bIns="0">
            <a:noAutofit/>
          </a:bodyPr>
          <a:lstStyle>
            <a:lvl1pPr marL="0" indent="0" algn="l">
              <a:buNone/>
              <a:defRPr sz="1049" b="1">
                <a:solidFill>
                  <a:schemeClr val="accent6"/>
                </a:solidFill>
              </a:defRPr>
            </a:lvl1pPr>
            <a:lvl2pPr marL="342583" indent="0" algn="l">
              <a:buNone/>
              <a:defRPr sz="1049" b="0"/>
            </a:lvl2pPr>
            <a:lvl3pPr marL="685166" indent="0" algn="l">
              <a:buNone/>
              <a:defRPr sz="1049" b="0"/>
            </a:lvl3pPr>
            <a:lvl4pPr marL="1027748" indent="0" algn="l">
              <a:buNone/>
              <a:defRPr sz="1049" b="0"/>
            </a:lvl4pPr>
            <a:lvl5pPr marL="1370331" indent="0" algn="l">
              <a:buNone/>
              <a:defRPr sz="1049" b="0"/>
            </a:lvl5pPr>
          </a:lstStyle>
          <a:p>
            <a:pPr lvl="0"/>
            <a:r>
              <a:rPr lang="en-US"/>
              <a:t>CLICK TO ADD TEXT OR DELETE THIS BOX</a:t>
            </a:r>
          </a:p>
        </p:txBody>
      </p:sp>
    </p:spTree>
    <p:extLst>
      <p:ext uri="{BB962C8B-B14F-4D97-AF65-F5344CB8AC3E}">
        <p14:creationId xmlns:p14="http://schemas.microsoft.com/office/powerpoint/2010/main" val="23598668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06F7F-7455-8D46-A395-0044BD41ADCF}"/>
              </a:ext>
            </a:extLst>
          </p:cNvPr>
          <p:cNvSpPr>
            <a:spLocks noGrp="1"/>
          </p:cNvSpPr>
          <p:nvPr>
            <p:ph type="ctrTitle"/>
          </p:nvPr>
        </p:nvSpPr>
        <p:spPr>
          <a:xfrm>
            <a:off x="459632" y="261503"/>
            <a:ext cx="8159074" cy="501616"/>
          </a:xfrm>
          <a:prstGeom prst="rect">
            <a:avLst/>
          </a:prstGeom>
        </p:spPr>
        <p:txBody>
          <a:bodyPr anchor="t" anchorCtr="0">
            <a:noAutofit/>
          </a:bodyPr>
          <a:lstStyle>
            <a:lvl1pPr algn="l">
              <a:defRPr sz="1799"/>
            </a:lvl1pPr>
          </a:lstStyle>
          <a:p>
            <a:r>
              <a:rPr lang="en-US"/>
              <a:t>Click to edit Master title style</a:t>
            </a:r>
          </a:p>
        </p:txBody>
      </p:sp>
      <p:sp>
        <p:nvSpPr>
          <p:cNvPr id="5" name="Footer Placeholder 4">
            <a:extLst>
              <a:ext uri="{FF2B5EF4-FFF2-40B4-BE49-F238E27FC236}">
                <a16:creationId xmlns:a16="http://schemas.microsoft.com/office/drawing/2014/main" id="{CB76F57D-8500-6D4A-8C01-DC875BCF23C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651068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9966" y="274099"/>
            <a:ext cx="8384241" cy="358499"/>
          </a:xfrm>
          <a:prstGeom prst="rect">
            <a:avLst/>
          </a:prstGeom>
        </p:spPr>
        <p:txBody>
          <a:bodyPr/>
          <a:lstStyle>
            <a:lvl1pPr marL="0">
              <a:defRPr/>
            </a:lvl1pPr>
          </a:lstStyle>
          <a:p>
            <a:r>
              <a:rPr lang="en-US"/>
              <a:t>Click to edit Master title style</a:t>
            </a:r>
          </a:p>
        </p:txBody>
      </p:sp>
      <p:sp>
        <p:nvSpPr>
          <p:cNvPr id="3" name="Content Placeholder 2"/>
          <p:cNvSpPr>
            <a:spLocks noGrp="1"/>
          </p:cNvSpPr>
          <p:nvPr>
            <p:ph idx="1"/>
          </p:nvPr>
        </p:nvSpPr>
        <p:spPr>
          <a:xfrm>
            <a:off x="379880" y="745788"/>
            <a:ext cx="8384241" cy="3527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755612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M">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F1D679-6C5D-ADD5-C9F6-A2E76137E187}"/>
              </a:ext>
            </a:extLst>
          </p:cNvPr>
          <p:cNvPicPr>
            <a:picLocks noChangeAspect="1"/>
          </p:cNvPicPr>
          <p:nvPr userDrawn="1"/>
        </p:nvPicPr>
        <p:blipFill>
          <a:blip r:embed="rId2"/>
          <a:srcRect/>
          <a:stretch/>
        </p:blipFill>
        <p:spPr>
          <a:xfrm>
            <a:off x="0" y="6350"/>
            <a:ext cx="9144000" cy="5143500"/>
          </a:xfrm>
          <a:prstGeom prst="rect">
            <a:avLst/>
          </a:prstGeom>
        </p:spPr>
      </p:pic>
    </p:spTree>
    <p:extLst>
      <p:ext uri="{BB962C8B-B14F-4D97-AF65-F5344CB8AC3E}">
        <p14:creationId xmlns:p14="http://schemas.microsoft.com/office/powerpoint/2010/main" val="2708642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043018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563799"/>
      </p:ext>
    </p:extLst>
  </p:cSld>
  <p:clrMapOvr>
    <a:masterClrMapping/>
  </p:clrMapOvr>
  <p:extLst>
    <p:ext uri="{DCECCB84-F9BA-43D5-87BE-67443E8EF086}">
      <p15:sldGuideLst xmlns:p15="http://schemas.microsoft.com/office/powerpoint/2012/main">
        <p15:guide id="1" orient="horz" pos="1621"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43479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212365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2"/>
            <a:ext cx="3903712" cy="417515"/>
          </a:xfrm>
          <a:prstGeom prst="rect">
            <a:avLst/>
          </a:prstGeom>
        </p:spPr>
        <p:txBody>
          <a:bodyPr/>
          <a:lstStyle/>
          <a:p>
            <a:endParaRPr lang="en-US" dirty="0"/>
          </a:p>
        </p:txBody>
      </p:sp>
    </p:spTree>
    <p:extLst>
      <p:ext uri="{BB962C8B-B14F-4D97-AF65-F5344CB8AC3E}">
        <p14:creationId xmlns:p14="http://schemas.microsoft.com/office/powerpoint/2010/main" val="539871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MM">
    <p:spTree>
      <p:nvGrpSpPr>
        <p:cNvPr id="1" name=""/>
        <p:cNvGrpSpPr/>
        <p:nvPr/>
      </p:nvGrpSpPr>
      <p:grpSpPr>
        <a:xfrm>
          <a:off x="0" y="0"/>
          <a:ext cx="0" cy="0"/>
          <a:chOff x="0" y="0"/>
          <a:chExt cx="0" cy="0"/>
        </a:xfrm>
      </p:grpSpPr>
      <p:pic>
        <p:nvPicPr>
          <p:cNvPr id="6" name="Picture 5" descr="A close-up of a blue and white card&#10;&#10;Description automatically generated">
            <a:extLst>
              <a:ext uri="{FF2B5EF4-FFF2-40B4-BE49-F238E27FC236}">
                <a16:creationId xmlns:a16="http://schemas.microsoft.com/office/drawing/2014/main" id="{B8F1D679-6C5D-ADD5-C9F6-A2E76137E187}"/>
              </a:ext>
            </a:extLst>
          </p:cNvPr>
          <p:cNvPicPr>
            <a:picLocks noChangeAspect="1"/>
          </p:cNvPicPr>
          <p:nvPr userDrawn="1"/>
        </p:nvPicPr>
        <p:blipFill>
          <a:blip r:embed="rId2"/>
          <a:stretch>
            <a:fillRect/>
          </a:stretch>
        </p:blipFill>
        <p:spPr>
          <a:xfrm>
            <a:off x="0" y="0"/>
            <a:ext cx="9144000" cy="5156199"/>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951912D3-054D-7729-5E1A-41CDECD71204}"/>
              </a:ext>
            </a:extLst>
          </p:cNvPr>
          <p:cNvPicPr>
            <a:picLocks noChangeAspect="1"/>
          </p:cNvPicPr>
          <p:nvPr userDrawn="1"/>
        </p:nvPicPr>
        <p:blipFill>
          <a:blip r:embed="rId3"/>
          <a:stretch>
            <a:fillRect/>
          </a:stretch>
        </p:blipFill>
        <p:spPr>
          <a:xfrm>
            <a:off x="5725994" y="4240530"/>
            <a:ext cx="3418006" cy="805451"/>
          </a:xfrm>
          <a:prstGeom prst="rect">
            <a:avLst/>
          </a:prstGeom>
        </p:spPr>
      </p:pic>
    </p:spTree>
    <p:extLst>
      <p:ext uri="{BB962C8B-B14F-4D97-AF65-F5344CB8AC3E}">
        <p14:creationId xmlns:p14="http://schemas.microsoft.com/office/powerpoint/2010/main" val="1388642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23.xml"/><Relationship Id="rId7"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29.xml"/><Relationship Id="rId7"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2"/>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dirty="0"/>
              <a:t> </a:t>
            </a:r>
          </a:p>
        </p:txBody>
      </p:sp>
      <p:pic>
        <p:nvPicPr>
          <p:cNvPr id="2" name="Picture 1" descr="Blue text on a black background&#10;&#10;Description automatically generated">
            <a:extLst>
              <a:ext uri="{FF2B5EF4-FFF2-40B4-BE49-F238E27FC236}">
                <a16:creationId xmlns:a16="http://schemas.microsoft.com/office/drawing/2014/main" id="{BE83C4F8-11ED-289B-86C7-5C5D41E11FC0}"/>
              </a:ext>
            </a:extLst>
          </p:cNvPr>
          <p:cNvPicPr>
            <a:picLocks noChangeAspect="1"/>
          </p:cNvPicPr>
          <p:nvPr userDrawn="1"/>
        </p:nvPicPr>
        <p:blipFill>
          <a:blip r:embed="rId13"/>
          <a:stretch>
            <a:fillRect/>
          </a:stretch>
        </p:blipFill>
        <p:spPr>
          <a:xfrm>
            <a:off x="5725994" y="4391175"/>
            <a:ext cx="3418006" cy="805451"/>
          </a:xfrm>
          <a:prstGeom prst="rect">
            <a:avLst/>
          </a:prstGeom>
        </p:spPr>
      </p:pic>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80" r:id="rId9"/>
    <p:sldLayoutId id="2147483681" r:id="rId10"/>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1185763"/>
      </p:ext>
    </p:extLst>
  </p:cSld>
  <p:clrMap bg1="lt1" tx1="dk1" bg2="lt2" tx2="dk2" accent1="accent1" accent2="accent2" accent3="accent3" accent4="accent4" accent5="accent5" accent6="accent6" hlink="hlink" folHlink="folHlink"/>
  <p:sldLayoutIdLst>
    <p:sldLayoutId id="2147483669" r:id="rId1"/>
    <p:sldLayoutId id="2147483678" r:id="rId2"/>
    <p:sldLayoutId id="2147483677" r:id="rId3"/>
    <p:sldLayoutId id="2147483670" r:id="rId4"/>
    <p:sldLayoutId id="2147483671" r:id="rId5"/>
    <p:sldLayoutId id="2147483672" r:id="rId6"/>
    <p:sldLayoutId id="2147483673" r:id="rId7"/>
    <p:sldLayoutId id="2147483674" r:id="rId8"/>
    <p:sldLayoutId id="2147483675" r:id="rId9"/>
    <p:sldLayoutId id="214748367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gs>
            <a:gs pos="100000">
              <a:schemeClr val="accent3">
                <a:lumMod val="40000"/>
                <a:lumOff val="60000"/>
              </a:schemeClr>
            </a:gs>
          </a:gsLst>
          <a:lin ang="18900000" scaled="1"/>
          <a:tileRect/>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8B3887-FFED-00B0-464D-8591AD5F412E}"/>
              </a:ext>
            </a:extLst>
          </p:cNvPr>
          <p:cNvPicPr>
            <a:picLocks noChangeAspect="1"/>
          </p:cNvPicPr>
          <p:nvPr userDrawn="1"/>
        </p:nvPicPr>
        <p:blipFill>
          <a:blip r:embed="rId8"/>
          <a:srcRect/>
          <a:stretch/>
        </p:blipFill>
        <p:spPr>
          <a:xfrm>
            <a:off x="-71691" y="6401"/>
            <a:ext cx="9215690" cy="5183826"/>
          </a:xfrm>
          <a:prstGeom prst="rect">
            <a:avLst/>
          </a:prstGeom>
        </p:spPr>
      </p:pic>
      <p:sp>
        <p:nvSpPr>
          <p:cNvPr id="2" name="Title Placeholder 1">
            <a:extLst>
              <a:ext uri="{FF2B5EF4-FFF2-40B4-BE49-F238E27FC236}">
                <a16:creationId xmlns:a16="http://schemas.microsoft.com/office/drawing/2014/main" id="{55078A58-450A-5840-984C-3CFF0D80E19D}"/>
              </a:ext>
            </a:extLst>
          </p:cNvPr>
          <p:cNvSpPr>
            <a:spLocks noGrp="1"/>
          </p:cNvSpPr>
          <p:nvPr>
            <p:ph type="title"/>
          </p:nvPr>
        </p:nvSpPr>
        <p:spPr>
          <a:xfrm>
            <a:off x="389966" y="274099"/>
            <a:ext cx="8384241" cy="358499"/>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B84DEE3D-E304-6648-A809-135D1C25068F}"/>
              </a:ext>
            </a:extLst>
          </p:cNvPr>
          <p:cNvSpPr>
            <a:spLocks noGrp="1"/>
          </p:cNvSpPr>
          <p:nvPr>
            <p:ph type="body" idx="1"/>
          </p:nvPr>
        </p:nvSpPr>
        <p:spPr>
          <a:xfrm>
            <a:off x="389966" y="935437"/>
            <a:ext cx="8384241" cy="3422555"/>
          </a:xfrm>
          <a:prstGeom prst="rect">
            <a:avLst/>
          </a:prstGeom>
        </p:spPr>
        <p:txBody>
          <a:bodyPr vert="horz" lIns="91440" tIns="45720" rIns="91440" bIns="45720" rtlCol="0">
            <a:noAutofit/>
          </a:bodyPr>
          <a:lstStyle/>
          <a:p>
            <a:pPr lvl="0"/>
            <a:r>
              <a:rPr lang="en-US"/>
              <a:t>Click to edit Master text styles</a:t>
            </a:r>
          </a:p>
          <a:p>
            <a:pPr lvl="1"/>
            <a:r>
              <a:rPr lang="en-US"/>
              <a:t>Second level</a:t>
            </a:r>
          </a:p>
        </p:txBody>
      </p:sp>
      <p:sp>
        <p:nvSpPr>
          <p:cNvPr id="5" name="Footer Placeholder 4">
            <a:extLst>
              <a:ext uri="{FF2B5EF4-FFF2-40B4-BE49-F238E27FC236}">
                <a16:creationId xmlns:a16="http://schemas.microsoft.com/office/drawing/2014/main" id="{A44EC42D-5BB0-AD44-BE33-F065BD7445B8}"/>
              </a:ext>
            </a:extLst>
          </p:cNvPr>
          <p:cNvSpPr>
            <a:spLocks noGrp="1"/>
          </p:cNvSpPr>
          <p:nvPr>
            <p:ph type="ftr" sz="quarter" idx="3"/>
          </p:nvPr>
        </p:nvSpPr>
        <p:spPr>
          <a:xfrm>
            <a:off x="1854740" y="4771679"/>
            <a:ext cx="5992239" cy="274097"/>
          </a:xfrm>
          <a:prstGeom prst="rect">
            <a:avLst/>
          </a:prstGeom>
        </p:spPr>
        <p:txBody>
          <a:bodyPr vert="horz" lIns="91440" tIns="45720" rIns="91440" bIns="45720" rtlCol="0" anchor="ctr"/>
          <a:lstStyle>
            <a:lvl1pPr algn="l">
              <a:defRPr sz="899">
                <a:solidFill>
                  <a:schemeClr val="tx1">
                    <a:tint val="75000"/>
                  </a:schemeClr>
                </a:solidFill>
              </a:defRPr>
            </a:lvl1pPr>
          </a:lstStyle>
          <a:p>
            <a:endParaRPr lang="en-US"/>
          </a:p>
        </p:txBody>
      </p:sp>
    </p:spTree>
    <p:extLst>
      <p:ext uri="{BB962C8B-B14F-4D97-AF65-F5344CB8AC3E}">
        <p14:creationId xmlns:p14="http://schemas.microsoft.com/office/powerpoint/2010/main" val="116298804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Lst>
  <p:txStyles>
    <p:titleStyle>
      <a:lvl1pPr algn="l" defTabSz="685166" rtl="0" eaLnBrk="1" latinLnBrk="0" hangingPunct="1">
        <a:lnSpc>
          <a:spcPct val="90000"/>
        </a:lnSpc>
        <a:spcBef>
          <a:spcPct val="0"/>
        </a:spcBef>
        <a:buNone/>
        <a:defRPr sz="1799" kern="1200">
          <a:solidFill>
            <a:schemeClr val="bg1"/>
          </a:solidFill>
          <a:latin typeface="+mj-lt"/>
          <a:ea typeface="+mj-ea"/>
          <a:cs typeface="+mj-cs"/>
        </a:defRPr>
      </a:lvl1pPr>
    </p:titleStyle>
    <p:bodyStyle>
      <a:lvl1pPr marL="171292" indent="-171292" algn="l" defTabSz="685166" rtl="0" eaLnBrk="1" latinLnBrk="0" hangingPunct="1">
        <a:lnSpc>
          <a:spcPct val="90000"/>
        </a:lnSpc>
        <a:spcBef>
          <a:spcPts val="749"/>
        </a:spcBef>
        <a:buFont typeface="Arial" panose="020B0604020202020204" pitchFamily="34" charset="0"/>
        <a:buChar char="•"/>
        <a:defRPr sz="1799" kern="1200">
          <a:solidFill>
            <a:schemeClr val="bg1"/>
          </a:solidFill>
          <a:latin typeface="+mn-lt"/>
          <a:ea typeface="+mn-ea"/>
          <a:cs typeface="+mn-cs"/>
        </a:defRPr>
      </a:lvl1pPr>
      <a:lvl2pPr marL="513875" indent="-171292" algn="l" defTabSz="685166" rtl="0" eaLnBrk="1" latinLnBrk="0" hangingPunct="1">
        <a:lnSpc>
          <a:spcPct val="90000"/>
        </a:lnSpc>
        <a:spcBef>
          <a:spcPts val="375"/>
        </a:spcBef>
        <a:buFont typeface="Arial" panose="020B0604020202020204" pitchFamily="34" charset="0"/>
        <a:buChar char="•"/>
        <a:defRPr sz="1499" kern="1200">
          <a:solidFill>
            <a:schemeClr val="bg1"/>
          </a:solidFill>
          <a:latin typeface="+mn-lt"/>
          <a:ea typeface="+mn-ea"/>
          <a:cs typeface="+mn-cs"/>
        </a:defRPr>
      </a:lvl2pPr>
      <a:lvl3pPr marL="856457" indent="-171292" algn="l" defTabSz="685166" rtl="0" eaLnBrk="1" latinLnBrk="0" hangingPunct="1">
        <a:lnSpc>
          <a:spcPct val="90000"/>
        </a:lnSpc>
        <a:spcBef>
          <a:spcPts val="375"/>
        </a:spcBef>
        <a:buFont typeface="Arial" panose="020B0604020202020204" pitchFamily="34" charset="0"/>
        <a:buChar char="•"/>
        <a:defRPr sz="1349" kern="1200">
          <a:solidFill>
            <a:schemeClr val="bg1"/>
          </a:solidFill>
          <a:latin typeface="+mn-lt"/>
          <a:ea typeface="+mn-ea"/>
          <a:cs typeface="+mn-cs"/>
        </a:defRPr>
      </a:lvl3pPr>
      <a:lvl4pPr marL="1199040" indent="-171292" algn="l" defTabSz="685166" rtl="0" eaLnBrk="1" latinLnBrk="0" hangingPunct="1">
        <a:lnSpc>
          <a:spcPct val="90000"/>
        </a:lnSpc>
        <a:spcBef>
          <a:spcPts val="375"/>
        </a:spcBef>
        <a:buFont typeface="Arial" panose="020B0604020202020204" pitchFamily="34" charset="0"/>
        <a:buChar char="•"/>
        <a:defRPr sz="1199" kern="1200">
          <a:solidFill>
            <a:schemeClr val="bg1"/>
          </a:solidFill>
          <a:latin typeface="+mn-lt"/>
          <a:ea typeface="+mn-ea"/>
          <a:cs typeface="+mn-cs"/>
        </a:defRPr>
      </a:lvl4pPr>
      <a:lvl5pPr marL="1541623" indent="-171292" algn="l" defTabSz="685166" rtl="0" eaLnBrk="1" latinLnBrk="0" hangingPunct="1">
        <a:lnSpc>
          <a:spcPct val="90000"/>
        </a:lnSpc>
        <a:spcBef>
          <a:spcPts val="375"/>
        </a:spcBef>
        <a:buFont typeface="Arial" panose="020B0604020202020204" pitchFamily="34" charset="0"/>
        <a:buChar char="•"/>
        <a:defRPr sz="1049" kern="1200">
          <a:solidFill>
            <a:schemeClr val="bg1"/>
          </a:solidFill>
          <a:latin typeface="+mn-lt"/>
          <a:ea typeface="+mn-ea"/>
          <a:cs typeface="+mn-cs"/>
        </a:defRPr>
      </a:lvl5pPr>
      <a:lvl6pPr marL="1884206" indent="-171292" algn="l" defTabSz="68516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6788" indent="-171292" algn="l" defTabSz="68516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69371" indent="-171292" algn="l" defTabSz="68516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1954" indent="-171292" algn="l" defTabSz="68516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p:bodyStyle>
    <p:otherStyle>
      <a:defPPr>
        <a:defRPr lang="en-US"/>
      </a:defPPr>
      <a:lvl1pPr marL="0" algn="l" defTabSz="685166" rtl="0" eaLnBrk="1" latinLnBrk="0" hangingPunct="1">
        <a:defRPr sz="1349" kern="1200">
          <a:solidFill>
            <a:schemeClr val="tx1"/>
          </a:solidFill>
          <a:latin typeface="+mn-lt"/>
          <a:ea typeface="+mn-ea"/>
          <a:cs typeface="+mn-cs"/>
        </a:defRPr>
      </a:lvl1pPr>
      <a:lvl2pPr marL="342583" algn="l" defTabSz="685166" rtl="0" eaLnBrk="1" latinLnBrk="0" hangingPunct="1">
        <a:defRPr sz="1349" kern="1200">
          <a:solidFill>
            <a:schemeClr val="tx1"/>
          </a:solidFill>
          <a:latin typeface="+mn-lt"/>
          <a:ea typeface="+mn-ea"/>
          <a:cs typeface="+mn-cs"/>
        </a:defRPr>
      </a:lvl2pPr>
      <a:lvl3pPr marL="685166" algn="l" defTabSz="685166" rtl="0" eaLnBrk="1" latinLnBrk="0" hangingPunct="1">
        <a:defRPr sz="1349" kern="1200">
          <a:solidFill>
            <a:schemeClr val="tx1"/>
          </a:solidFill>
          <a:latin typeface="+mn-lt"/>
          <a:ea typeface="+mn-ea"/>
          <a:cs typeface="+mn-cs"/>
        </a:defRPr>
      </a:lvl3pPr>
      <a:lvl4pPr marL="1027748" algn="l" defTabSz="685166" rtl="0" eaLnBrk="1" latinLnBrk="0" hangingPunct="1">
        <a:defRPr sz="1349" kern="1200">
          <a:solidFill>
            <a:schemeClr val="tx1"/>
          </a:solidFill>
          <a:latin typeface="+mn-lt"/>
          <a:ea typeface="+mn-ea"/>
          <a:cs typeface="+mn-cs"/>
        </a:defRPr>
      </a:lvl4pPr>
      <a:lvl5pPr marL="1370331" algn="l" defTabSz="685166" rtl="0" eaLnBrk="1" latinLnBrk="0" hangingPunct="1">
        <a:defRPr sz="1349" kern="1200">
          <a:solidFill>
            <a:schemeClr val="tx1"/>
          </a:solidFill>
          <a:latin typeface="+mn-lt"/>
          <a:ea typeface="+mn-ea"/>
          <a:cs typeface="+mn-cs"/>
        </a:defRPr>
      </a:lvl5pPr>
      <a:lvl6pPr marL="1712914" algn="l" defTabSz="685166" rtl="0" eaLnBrk="1" latinLnBrk="0" hangingPunct="1">
        <a:defRPr sz="1349" kern="1200">
          <a:solidFill>
            <a:schemeClr val="tx1"/>
          </a:solidFill>
          <a:latin typeface="+mn-lt"/>
          <a:ea typeface="+mn-ea"/>
          <a:cs typeface="+mn-cs"/>
        </a:defRPr>
      </a:lvl6pPr>
      <a:lvl7pPr marL="2055497" algn="l" defTabSz="685166" rtl="0" eaLnBrk="1" latinLnBrk="0" hangingPunct="1">
        <a:defRPr sz="1349" kern="1200">
          <a:solidFill>
            <a:schemeClr val="tx1"/>
          </a:solidFill>
          <a:latin typeface="+mn-lt"/>
          <a:ea typeface="+mn-ea"/>
          <a:cs typeface="+mn-cs"/>
        </a:defRPr>
      </a:lvl7pPr>
      <a:lvl8pPr marL="2398080" algn="l" defTabSz="685166" rtl="0" eaLnBrk="1" latinLnBrk="0" hangingPunct="1">
        <a:defRPr sz="1349" kern="1200">
          <a:solidFill>
            <a:schemeClr val="tx1"/>
          </a:solidFill>
          <a:latin typeface="+mn-lt"/>
          <a:ea typeface="+mn-ea"/>
          <a:cs typeface="+mn-cs"/>
        </a:defRPr>
      </a:lvl8pPr>
      <a:lvl9pPr marL="2740663" algn="l" defTabSz="685166" rtl="0" eaLnBrk="1" latinLnBrk="0" hangingPunct="1">
        <a:defRPr sz="134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gs>
            <a:gs pos="100000">
              <a:schemeClr val="accent3">
                <a:lumMod val="40000"/>
                <a:lumOff val="60000"/>
              </a:schemeClr>
            </a:gs>
          </a:gsLst>
          <a:lin ang="18900000" scaled="1"/>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FFE7D2-D5AE-5EFB-B0CD-0E4FFFDABC7E}"/>
              </a:ext>
            </a:extLst>
          </p:cNvPr>
          <p:cNvPicPr>
            <a:picLocks noChangeAspect="1"/>
          </p:cNvPicPr>
          <p:nvPr userDrawn="1"/>
        </p:nvPicPr>
        <p:blipFill>
          <a:blip r:embed="rId8"/>
          <a:srcRect/>
          <a:stretch/>
        </p:blipFill>
        <p:spPr>
          <a:xfrm>
            <a:off x="0" y="-35562"/>
            <a:ext cx="9215692" cy="5183826"/>
          </a:xfrm>
          <a:prstGeom prst="rect">
            <a:avLst/>
          </a:prstGeom>
        </p:spPr>
      </p:pic>
      <p:sp>
        <p:nvSpPr>
          <p:cNvPr id="3" name="Text Placeholder 2">
            <a:extLst>
              <a:ext uri="{FF2B5EF4-FFF2-40B4-BE49-F238E27FC236}">
                <a16:creationId xmlns:a16="http://schemas.microsoft.com/office/drawing/2014/main" id="{B84DEE3D-E304-6648-A809-135D1C25068F}"/>
              </a:ext>
            </a:extLst>
          </p:cNvPr>
          <p:cNvSpPr>
            <a:spLocks noGrp="1"/>
          </p:cNvSpPr>
          <p:nvPr>
            <p:ph type="body" idx="1"/>
          </p:nvPr>
        </p:nvSpPr>
        <p:spPr>
          <a:xfrm>
            <a:off x="415726" y="913422"/>
            <a:ext cx="8384241" cy="3331764"/>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44EC42D-5BB0-AD44-BE33-F065BD7445B8}"/>
              </a:ext>
            </a:extLst>
          </p:cNvPr>
          <p:cNvSpPr>
            <a:spLocks noGrp="1"/>
          </p:cNvSpPr>
          <p:nvPr>
            <p:ph type="ftr" sz="quarter" idx="3"/>
          </p:nvPr>
        </p:nvSpPr>
        <p:spPr>
          <a:xfrm>
            <a:off x="1854740" y="4771679"/>
            <a:ext cx="5992239" cy="274097"/>
          </a:xfrm>
          <a:prstGeom prst="rect">
            <a:avLst/>
          </a:prstGeom>
        </p:spPr>
        <p:txBody>
          <a:bodyPr vert="horz" lIns="91440" tIns="45720" rIns="91440" bIns="45720" rtlCol="0" anchor="ctr"/>
          <a:lstStyle>
            <a:lvl1pPr algn="l">
              <a:defRPr sz="899">
                <a:solidFill>
                  <a:schemeClr val="tx1">
                    <a:tint val="75000"/>
                  </a:schemeClr>
                </a:solidFill>
              </a:defRPr>
            </a:lvl1pPr>
          </a:lstStyle>
          <a:p>
            <a:endParaRPr lang="en-US"/>
          </a:p>
        </p:txBody>
      </p:sp>
    </p:spTree>
    <p:extLst>
      <p:ext uri="{BB962C8B-B14F-4D97-AF65-F5344CB8AC3E}">
        <p14:creationId xmlns:p14="http://schemas.microsoft.com/office/powerpoint/2010/main" val="423007535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Lst>
  <p:txStyles>
    <p:titleStyle>
      <a:lvl1pPr algn="l" defTabSz="685166" rtl="0" eaLnBrk="1" latinLnBrk="0" hangingPunct="1">
        <a:lnSpc>
          <a:spcPct val="90000"/>
        </a:lnSpc>
        <a:spcBef>
          <a:spcPct val="0"/>
        </a:spcBef>
        <a:buNone/>
        <a:defRPr sz="1799" kern="1200">
          <a:solidFill>
            <a:srgbClr val="002060"/>
          </a:solidFill>
          <a:latin typeface="+mj-lt"/>
          <a:ea typeface="+mj-ea"/>
          <a:cs typeface="+mj-cs"/>
        </a:defRPr>
      </a:lvl1pPr>
    </p:titleStyle>
    <p:bodyStyle>
      <a:lvl1pPr marL="171292" indent="-171292" algn="l" defTabSz="685166" rtl="0" eaLnBrk="1" latinLnBrk="0" hangingPunct="1">
        <a:lnSpc>
          <a:spcPct val="90000"/>
        </a:lnSpc>
        <a:spcBef>
          <a:spcPts val="749"/>
        </a:spcBef>
        <a:buFont typeface="Arial" panose="020B0604020202020204" pitchFamily="34" charset="0"/>
        <a:buChar char="•"/>
        <a:defRPr sz="1799" kern="1200">
          <a:solidFill>
            <a:schemeClr val="tx1"/>
          </a:solidFill>
          <a:latin typeface="+mn-lt"/>
          <a:ea typeface="+mn-ea"/>
          <a:cs typeface="+mn-cs"/>
        </a:defRPr>
      </a:lvl1pPr>
      <a:lvl2pPr marL="513875" indent="-171292" algn="l" defTabSz="685166" rtl="0" eaLnBrk="1" latinLnBrk="0" hangingPunct="1">
        <a:lnSpc>
          <a:spcPct val="90000"/>
        </a:lnSpc>
        <a:spcBef>
          <a:spcPts val="375"/>
        </a:spcBef>
        <a:buFont typeface="Arial" panose="020B0604020202020204" pitchFamily="34" charset="0"/>
        <a:buChar char="•"/>
        <a:defRPr sz="1499" kern="1200">
          <a:solidFill>
            <a:schemeClr val="tx1"/>
          </a:solidFill>
          <a:latin typeface="+mn-lt"/>
          <a:ea typeface="+mn-ea"/>
          <a:cs typeface="+mn-cs"/>
        </a:defRPr>
      </a:lvl2pPr>
      <a:lvl3pPr marL="856457" indent="-171292" algn="l" defTabSz="68516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3pPr>
      <a:lvl4pPr marL="1199040" indent="-171292" algn="l" defTabSz="685166" rtl="0" eaLnBrk="1" latinLnBrk="0" hangingPunct="1">
        <a:lnSpc>
          <a:spcPct val="90000"/>
        </a:lnSpc>
        <a:spcBef>
          <a:spcPts val="375"/>
        </a:spcBef>
        <a:buFont typeface="Arial" panose="020B0604020202020204" pitchFamily="34" charset="0"/>
        <a:buChar char="•"/>
        <a:defRPr sz="1199" kern="1200">
          <a:solidFill>
            <a:schemeClr val="tx1"/>
          </a:solidFill>
          <a:latin typeface="+mn-lt"/>
          <a:ea typeface="+mn-ea"/>
          <a:cs typeface="+mn-cs"/>
        </a:defRPr>
      </a:lvl4pPr>
      <a:lvl5pPr marL="1541623" indent="-171292" algn="l" defTabSz="685166" rtl="0" eaLnBrk="1" latinLnBrk="0" hangingPunct="1">
        <a:lnSpc>
          <a:spcPct val="90000"/>
        </a:lnSpc>
        <a:spcBef>
          <a:spcPts val="375"/>
        </a:spcBef>
        <a:buFont typeface="Arial" panose="020B0604020202020204" pitchFamily="34" charset="0"/>
        <a:buChar char="•"/>
        <a:defRPr sz="1049" kern="1200">
          <a:solidFill>
            <a:schemeClr val="tx1"/>
          </a:solidFill>
          <a:latin typeface="+mn-lt"/>
          <a:ea typeface="+mn-ea"/>
          <a:cs typeface="+mn-cs"/>
        </a:defRPr>
      </a:lvl5pPr>
      <a:lvl6pPr marL="1884206" indent="-171292" algn="l" defTabSz="68516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6788" indent="-171292" algn="l" defTabSz="68516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69371" indent="-171292" algn="l" defTabSz="68516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1954" indent="-171292" algn="l" defTabSz="68516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p:bodyStyle>
    <p:otherStyle>
      <a:defPPr>
        <a:defRPr lang="en-US"/>
      </a:defPPr>
      <a:lvl1pPr marL="0" algn="l" defTabSz="685166" rtl="0" eaLnBrk="1" latinLnBrk="0" hangingPunct="1">
        <a:defRPr sz="1349" kern="1200">
          <a:solidFill>
            <a:schemeClr val="tx1"/>
          </a:solidFill>
          <a:latin typeface="+mn-lt"/>
          <a:ea typeface="+mn-ea"/>
          <a:cs typeface="+mn-cs"/>
        </a:defRPr>
      </a:lvl1pPr>
      <a:lvl2pPr marL="342583" algn="l" defTabSz="685166" rtl="0" eaLnBrk="1" latinLnBrk="0" hangingPunct="1">
        <a:defRPr sz="1349" kern="1200">
          <a:solidFill>
            <a:schemeClr val="tx1"/>
          </a:solidFill>
          <a:latin typeface="+mn-lt"/>
          <a:ea typeface="+mn-ea"/>
          <a:cs typeface="+mn-cs"/>
        </a:defRPr>
      </a:lvl2pPr>
      <a:lvl3pPr marL="685166" algn="l" defTabSz="685166" rtl="0" eaLnBrk="1" latinLnBrk="0" hangingPunct="1">
        <a:defRPr sz="1349" kern="1200">
          <a:solidFill>
            <a:schemeClr val="tx1"/>
          </a:solidFill>
          <a:latin typeface="+mn-lt"/>
          <a:ea typeface="+mn-ea"/>
          <a:cs typeface="+mn-cs"/>
        </a:defRPr>
      </a:lvl3pPr>
      <a:lvl4pPr marL="1027748" algn="l" defTabSz="685166" rtl="0" eaLnBrk="1" latinLnBrk="0" hangingPunct="1">
        <a:defRPr sz="1349" kern="1200">
          <a:solidFill>
            <a:schemeClr val="tx1"/>
          </a:solidFill>
          <a:latin typeface="+mn-lt"/>
          <a:ea typeface="+mn-ea"/>
          <a:cs typeface="+mn-cs"/>
        </a:defRPr>
      </a:lvl4pPr>
      <a:lvl5pPr marL="1370331" algn="l" defTabSz="685166" rtl="0" eaLnBrk="1" latinLnBrk="0" hangingPunct="1">
        <a:defRPr sz="1349" kern="1200">
          <a:solidFill>
            <a:schemeClr val="tx1"/>
          </a:solidFill>
          <a:latin typeface="+mn-lt"/>
          <a:ea typeface="+mn-ea"/>
          <a:cs typeface="+mn-cs"/>
        </a:defRPr>
      </a:lvl5pPr>
      <a:lvl6pPr marL="1712914" algn="l" defTabSz="685166" rtl="0" eaLnBrk="1" latinLnBrk="0" hangingPunct="1">
        <a:defRPr sz="1349" kern="1200">
          <a:solidFill>
            <a:schemeClr val="tx1"/>
          </a:solidFill>
          <a:latin typeface="+mn-lt"/>
          <a:ea typeface="+mn-ea"/>
          <a:cs typeface="+mn-cs"/>
        </a:defRPr>
      </a:lvl6pPr>
      <a:lvl7pPr marL="2055497" algn="l" defTabSz="685166" rtl="0" eaLnBrk="1" latinLnBrk="0" hangingPunct="1">
        <a:defRPr sz="1349" kern="1200">
          <a:solidFill>
            <a:schemeClr val="tx1"/>
          </a:solidFill>
          <a:latin typeface="+mn-lt"/>
          <a:ea typeface="+mn-ea"/>
          <a:cs typeface="+mn-cs"/>
        </a:defRPr>
      </a:lvl7pPr>
      <a:lvl8pPr marL="2398080" algn="l" defTabSz="685166" rtl="0" eaLnBrk="1" latinLnBrk="0" hangingPunct="1">
        <a:defRPr sz="1349" kern="1200">
          <a:solidFill>
            <a:schemeClr val="tx1"/>
          </a:solidFill>
          <a:latin typeface="+mn-lt"/>
          <a:ea typeface="+mn-ea"/>
          <a:cs typeface="+mn-cs"/>
        </a:defRPr>
      </a:lvl8pPr>
      <a:lvl9pPr marL="2740663" algn="l" defTabSz="685166" rtl="0" eaLnBrk="1" latinLnBrk="0" hangingPunct="1">
        <a:defRPr sz="134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9247462"/>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913554"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89" indent="-228389" algn="l" defTabSz="913554" rtl="0" eaLnBrk="1" latinLnBrk="0" hangingPunct="1">
        <a:lnSpc>
          <a:spcPct val="90000"/>
        </a:lnSpc>
        <a:spcBef>
          <a:spcPts val="999"/>
        </a:spcBef>
        <a:buFont typeface="Arial" panose="020B0604020202020204" pitchFamily="34" charset="0"/>
        <a:buChar char="•"/>
        <a:defRPr sz="2798" kern="1200">
          <a:solidFill>
            <a:schemeClr val="tx1"/>
          </a:solidFill>
          <a:latin typeface="+mn-lt"/>
          <a:ea typeface="+mn-ea"/>
          <a:cs typeface="+mn-cs"/>
        </a:defRPr>
      </a:lvl1pPr>
      <a:lvl2pPr marL="685166" indent="-228389" algn="l" defTabSz="913554"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943" indent="-228389" algn="l" defTabSz="913554"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720" indent="-228389" algn="l" defTabSz="91355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5497" indent="-228389" algn="l" defTabSz="91355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2274" indent="-228389" algn="l" defTabSz="91355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3554" rtl="0" eaLnBrk="1" latinLnBrk="0" hangingPunct="1">
        <a:defRPr sz="1799" kern="1200">
          <a:solidFill>
            <a:schemeClr val="tx1"/>
          </a:solidFill>
          <a:latin typeface="+mn-lt"/>
          <a:ea typeface="+mn-ea"/>
          <a:cs typeface="+mn-cs"/>
        </a:defRPr>
      </a:lvl1pPr>
      <a:lvl2pPr marL="456777" algn="l" defTabSz="913554" rtl="0" eaLnBrk="1" latinLnBrk="0" hangingPunct="1">
        <a:defRPr sz="1799" kern="1200">
          <a:solidFill>
            <a:schemeClr val="tx1"/>
          </a:solidFill>
          <a:latin typeface="+mn-lt"/>
          <a:ea typeface="+mn-ea"/>
          <a:cs typeface="+mn-cs"/>
        </a:defRPr>
      </a:lvl2pPr>
      <a:lvl3pPr marL="913554" algn="l" defTabSz="913554" rtl="0" eaLnBrk="1" latinLnBrk="0" hangingPunct="1">
        <a:defRPr sz="1799" kern="1200">
          <a:solidFill>
            <a:schemeClr val="tx1"/>
          </a:solidFill>
          <a:latin typeface="+mn-lt"/>
          <a:ea typeface="+mn-ea"/>
          <a:cs typeface="+mn-cs"/>
        </a:defRPr>
      </a:lvl3pPr>
      <a:lvl4pPr marL="1370331" algn="l" defTabSz="913554" rtl="0" eaLnBrk="1" latinLnBrk="0" hangingPunct="1">
        <a:defRPr sz="1799" kern="1200">
          <a:solidFill>
            <a:schemeClr val="tx1"/>
          </a:solidFill>
          <a:latin typeface="+mn-lt"/>
          <a:ea typeface="+mn-ea"/>
          <a:cs typeface="+mn-cs"/>
        </a:defRPr>
      </a:lvl4pPr>
      <a:lvl5pPr marL="1827108" algn="l" defTabSz="913554" rtl="0" eaLnBrk="1" latinLnBrk="0" hangingPunct="1">
        <a:defRPr sz="1799" kern="1200">
          <a:solidFill>
            <a:schemeClr val="tx1"/>
          </a:solidFill>
          <a:latin typeface="+mn-lt"/>
          <a:ea typeface="+mn-ea"/>
          <a:cs typeface="+mn-cs"/>
        </a:defRPr>
      </a:lvl5pPr>
      <a:lvl6pPr marL="2283886" algn="l" defTabSz="913554" rtl="0" eaLnBrk="1" latinLnBrk="0" hangingPunct="1">
        <a:defRPr sz="1799" kern="1200">
          <a:solidFill>
            <a:schemeClr val="tx1"/>
          </a:solidFill>
          <a:latin typeface="+mn-lt"/>
          <a:ea typeface="+mn-ea"/>
          <a:cs typeface="+mn-cs"/>
        </a:defRPr>
      </a:lvl6pPr>
      <a:lvl7pPr marL="2740663" algn="l" defTabSz="913554" rtl="0" eaLnBrk="1" latinLnBrk="0" hangingPunct="1">
        <a:defRPr sz="1799" kern="1200">
          <a:solidFill>
            <a:schemeClr val="tx1"/>
          </a:solidFill>
          <a:latin typeface="+mn-lt"/>
          <a:ea typeface="+mn-ea"/>
          <a:cs typeface="+mn-cs"/>
        </a:defRPr>
      </a:lvl7pPr>
      <a:lvl8pPr marL="3197440" algn="l" defTabSz="913554" rtl="0" eaLnBrk="1" latinLnBrk="0" hangingPunct="1">
        <a:defRPr sz="1799" kern="1200">
          <a:solidFill>
            <a:schemeClr val="tx1"/>
          </a:solidFill>
          <a:latin typeface="+mn-lt"/>
          <a:ea typeface="+mn-ea"/>
          <a:cs typeface="+mn-cs"/>
        </a:defRPr>
      </a:lvl8pPr>
      <a:lvl9pPr marL="3654217" algn="l" defTabSz="913554"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0.xml"/><Relationship Id="rId1" Type="http://schemas.openxmlformats.org/officeDocument/2006/relationships/tags" Target="../tags/tag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38.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64D8A-519B-DD4A-C642-A79DF134912A}"/>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Multiple Myeloma</a:t>
            </a:r>
          </a:p>
        </p:txBody>
      </p:sp>
      <p:sp>
        <p:nvSpPr>
          <p:cNvPr id="3" name="Rectangle 2">
            <a:extLst>
              <a:ext uri="{FF2B5EF4-FFF2-40B4-BE49-F238E27FC236}">
                <a16:creationId xmlns:a16="http://schemas.microsoft.com/office/drawing/2014/main" id="{2CD37E42-E2E3-0CF1-91DF-51880A7249F7}"/>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July 30</a:t>
            </a:r>
            <a:r>
              <a:rPr lang="en-US" sz="1600" baseline="30000" dirty="0">
                <a:solidFill>
                  <a:schemeClr val="bg1"/>
                </a:solidFill>
                <a:latin typeface="Corporate S Demi" panose="02020500000000000000" pitchFamily="18" charset="0"/>
              </a:rPr>
              <a:t>th</a:t>
            </a:r>
            <a:r>
              <a:rPr lang="en-US" sz="1600" dirty="0">
                <a:solidFill>
                  <a:schemeClr val="bg1"/>
                </a:solidFill>
                <a:latin typeface="Corporate S Demi" panose="02020500000000000000" pitchFamily="18" charset="0"/>
              </a:rPr>
              <a:t>, 2024</a:t>
            </a:r>
          </a:p>
        </p:txBody>
      </p:sp>
      <p:sp>
        <p:nvSpPr>
          <p:cNvPr id="6" name="Rectangle 5">
            <a:extLst>
              <a:ext uri="{FF2B5EF4-FFF2-40B4-BE49-F238E27FC236}">
                <a16:creationId xmlns:a16="http://schemas.microsoft.com/office/drawing/2014/main" id="{D484FC24-D0C5-F302-3C24-F47F629F9F19}"/>
              </a:ext>
            </a:extLst>
          </p:cNvPr>
          <p:cNvSpPr/>
          <p:nvPr/>
        </p:nvSpPr>
        <p:spPr>
          <a:xfrm>
            <a:off x="7912100" y="444500"/>
            <a:ext cx="508000" cy="195580"/>
          </a:xfrm>
          <a:prstGeom prst="rect">
            <a:avLst/>
          </a:prstGeom>
          <a:solidFill>
            <a:srgbClr val="FFC8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5688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38125" y="822961"/>
            <a:ext cx="8486775" cy="3522897"/>
          </a:xfrm>
        </p:spPr>
        <p:txBody>
          <a:bodyPr/>
          <a:lstStyle/>
          <a:p>
            <a:r>
              <a:rPr lang="en-US" sz="2000" b="1" dirty="0">
                <a:solidFill>
                  <a:srgbClr val="002E51"/>
                </a:solidFill>
              </a:rPr>
              <a:t>Intravenous elranatamab (BCMA-targeting)</a:t>
            </a:r>
            <a:r>
              <a:rPr lang="en-US" sz="2000" dirty="0">
                <a:solidFill>
                  <a:srgbClr val="002E51"/>
                </a:solidFill>
              </a:rPr>
              <a:t>:</a:t>
            </a:r>
          </a:p>
          <a:p>
            <a:pPr lvl="1"/>
            <a:r>
              <a:rPr lang="en-US" sz="1600" dirty="0">
                <a:solidFill>
                  <a:srgbClr val="002E51"/>
                </a:solidFill>
              </a:rPr>
              <a:t>NOT yet FDA-approved, but potentially later this year</a:t>
            </a:r>
          </a:p>
          <a:p>
            <a:r>
              <a:rPr lang="en-US" sz="2000" b="1" dirty="0">
                <a:solidFill>
                  <a:srgbClr val="002E51"/>
                </a:solidFill>
              </a:rPr>
              <a:t>How it might be dosed commercially:</a:t>
            </a:r>
            <a:endParaRPr lang="en-US" sz="2000" dirty="0">
              <a:solidFill>
                <a:srgbClr val="002E51"/>
              </a:solidFill>
            </a:endParaRPr>
          </a:p>
          <a:p>
            <a:pPr lvl="1"/>
            <a:r>
              <a:rPr lang="en-US" sz="1600" dirty="0">
                <a:solidFill>
                  <a:srgbClr val="002E51"/>
                </a:solidFill>
              </a:rPr>
              <a:t>Two step-up doses (fixed dose) one week apart</a:t>
            </a:r>
          </a:p>
          <a:p>
            <a:pPr lvl="1"/>
            <a:r>
              <a:rPr lang="en-US" sz="1600" dirty="0">
                <a:solidFill>
                  <a:srgbClr val="002E51"/>
                </a:solidFill>
              </a:rPr>
              <a:t>24 hours of monitoring after step-up dosing (more in Dr. Cowan’s section)</a:t>
            </a:r>
          </a:p>
          <a:p>
            <a:pPr lvl="1"/>
            <a:r>
              <a:rPr lang="en-US" sz="1600" dirty="0">
                <a:solidFill>
                  <a:srgbClr val="002E51"/>
                </a:solidFill>
              </a:rPr>
              <a:t>Weekly through month #3, q2wk through month #6, then q4wk assuming ≥VGPR</a:t>
            </a:r>
          </a:p>
          <a:p>
            <a:r>
              <a:rPr lang="en-US" sz="2000" b="1" dirty="0">
                <a:solidFill>
                  <a:srgbClr val="FF0000"/>
                </a:solidFill>
              </a:rPr>
              <a:t>How is it different logistically from teclistamab?</a:t>
            </a:r>
            <a:endParaRPr lang="en-US" sz="2000" dirty="0">
              <a:solidFill>
                <a:srgbClr val="FF0000"/>
              </a:solidFill>
            </a:endParaRPr>
          </a:p>
          <a:p>
            <a:pPr lvl="1"/>
            <a:r>
              <a:rPr lang="en-US" sz="1600" dirty="0">
                <a:solidFill>
                  <a:srgbClr val="002E51"/>
                </a:solidFill>
              </a:rPr>
              <a:t>Intravenous administration, shorter monitoring</a:t>
            </a:r>
          </a:p>
          <a:p>
            <a:pPr lvl="1"/>
            <a:r>
              <a:rPr lang="en-US" sz="1600" dirty="0">
                <a:solidFill>
                  <a:srgbClr val="002E51"/>
                </a:solidFill>
              </a:rPr>
              <a:t>“Easier” to get to q2wk &amp; q4wk dosing assuming protocol followed verbatim</a:t>
            </a:r>
          </a:p>
        </p:txBody>
      </p:sp>
      <p:sp>
        <p:nvSpPr>
          <p:cNvPr id="4" name="Title 3"/>
          <p:cNvSpPr>
            <a:spLocks noGrp="1"/>
          </p:cNvSpPr>
          <p:nvPr>
            <p:ph type="title"/>
          </p:nvPr>
        </p:nvSpPr>
        <p:spPr/>
        <p:txBody>
          <a:bodyPr/>
          <a:lstStyle/>
          <a:p>
            <a:r>
              <a:rPr lang="en-US" sz="2800" b="1" u="sng" dirty="0">
                <a:solidFill>
                  <a:srgbClr val="002E51"/>
                </a:solidFill>
              </a:rPr>
              <a:t>Linvoseltamab 101</a:t>
            </a:r>
          </a:p>
        </p:txBody>
      </p:sp>
    </p:spTree>
    <p:extLst>
      <p:ext uri="{BB962C8B-B14F-4D97-AF65-F5344CB8AC3E}">
        <p14:creationId xmlns:p14="http://schemas.microsoft.com/office/powerpoint/2010/main" val="2201085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38125" y="822961"/>
            <a:ext cx="5159785" cy="3230879"/>
          </a:xfrm>
        </p:spPr>
        <p:txBody>
          <a:bodyPr/>
          <a:lstStyle/>
          <a:p>
            <a:r>
              <a:rPr lang="en-US" sz="2000" b="1" dirty="0">
                <a:solidFill>
                  <a:srgbClr val="002E51"/>
                </a:solidFill>
              </a:rPr>
              <a:t>LINKER-MM1 study of linvoseltamab</a:t>
            </a:r>
            <a:endParaRPr lang="en-US" sz="2000" dirty="0">
              <a:solidFill>
                <a:srgbClr val="002E51"/>
              </a:solidFill>
            </a:endParaRPr>
          </a:p>
          <a:p>
            <a:r>
              <a:rPr lang="en-US" sz="2000" b="1" dirty="0">
                <a:solidFill>
                  <a:srgbClr val="002E51"/>
                </a:solidFill>
              </a:rPr>
              <a:t>Published this year in JCO</a:t>
            </a:r>
            <a:endParaRPr lang="en-US" sz="1600" b="1" dirty="0">
              <a:solidFill>
                <a:srgbClr val="002E51"/>
              </a:solidFill>
            </a:endParaRPr>
          </a:p>
          <a:p>
            <a:pPr lvl="1"/>
            <a:r>
              <a:rPr lang="en-US" sz="1600" i="1" dirty="0">
                <a:solidFill>
                  <a:srgbClr val="002E51"/>
                </a:solidFill>
              </a:rPr>
              <a:t>N </a:t>
            </a:r>
            <a:r>
              <a:rPr lang="en-US" sz="1600" dirty="0">
                <a:solidFill>
                  <a:srgbClr val="002E51"/>
                </a:solidFill>
              </a:rPr>
              <a:t>= 117 at RP2D</a:t>
            </a:r>
            <a:endParaRPr lang="en-US" sz="1600" i="1" dirty="0">
              <a:solidFill>
                <a:srgbClr val="002E51"/>
              </a:solidFill>
            </a:endParaRPr>
          </a:p>
          <a:p>
            <a:pPr lvl="1"/>
            <a:r>
              <a:rPr lang="en-US" sz="1600" dirty="0">
                <a:solidFill>
                  <a:srgbClr val="002E51"/>
                </a:solidFill>
              </a:rPr>
              <a:t>ORR 70.9%</a:t>
            </a:r>
          </a:p>
          <a:p>
            <a:pPr lvl="1"/>
            <a:r>
              <a:rPr lang="en-US" sz="1600" dirty="0">
                <a:solidFill>
                  <a:srgbClr val="002E51"/>
                </a:solidFill>
              </a:rPr>
              <a:t>MRD-neg 16% (19/117 patients as intent to treat with 10</a:t>
            </a:r>
            <a:r>
              <a:rPr lang="en-US" sz="1600" baseline="30000" dirty="0">
                <a:solidFill>
                  <a:srgbClr val="002E51"/>
                </a:solidFill>
              </a:rPr>
              <a:t>-5</a:t>
            </a:r>
            <a:r>
              <a:rPr lang="en-US" sz="1600" dirty="0">
                <a:solidFill>
                  <a:srgbClr val="002E51"/>
                </a:solidFill>
              </a:rPr>
              <a:t> threshold)</a:t>
            </a:r>
          </a:p>
          <a:p>
            <a:pPr lvl="1"/>
            <a:r>
              <a:rPr lang="en-US" sz="1600" dirty="0" err="1">
                <a:solidFill>
                  <a:srgbClr val="002E51"/>
                </a:solidFill>
              </a:rPr>
              <a:t>mDOR</a:t>
            </a:r>
            <a:r>
              <a:rPr lang="en-US" sz="1600" dirty="0">
                <a:solidFill>
                  <a:srgbClr val="002E51"/>
                </a:solidFill>
              </a:rPr>
              <a:t> 29.4 months in responders (</a:t>
            </a:r>
            <a:r>
              <a:rPr lang="en-US" sz="1600" i="1" dirty="0">
                <a:solidFill>
                  <a:srgbClr val="002E51"/>
                </a:solidFill>
              </a:rPr>
              <a:t>n</a:t>
            </a:r>
            <a:r>
              <a:rPr lang="en-US" sz="1600" dirty="0">
                <a:solidFill>
                  <a:srgbClr val="002E51"/>
                </a:solidFill>
              </a:rPr>
              <a:t> = 83)</a:t>
            </a:r>
          </a:p>
          <a:p>
            <a:pPr lvl="1"/>
            <a:r>
              <a:rPr lang="en-US" sz="1600" dirty="0" err="1">
                <a:solidFill>
                  <a:srgbClr val="002E51"/>
                </a:solidFill>
              </a:rPr>
              <a:t>mPFS</a:t>
            </a:r>
            <a:r>
              <a:rPr lang="en-US" sz="1600" dirty="0">
                <a:solidFill>
                  <a:srgbClr val="002E51"/>
                </a:solidFill>
              </a:rPr>
              <a:t> ≥14.3 months</a:t>
            </a:r>
          </a:p>
          <a:p>
            <a:pPr lvl="1"/>
            <a:r>
              <a:rPr lang="en-US" sz="1600" dirty="0" err="1">
                <a:solidFill>
                  <a:srgbClr val="002E51"/>
                </a:solidFill>
              </a:rPr>
              <a:t>mOS</a:t>
            </a:r>
            <a:r>
              <a:rPr lang="en-US" sz="1600" dirty="0">
                <a:solidFill>
                  <a:srgbClr val="002E51"/>
                </a:solidFill>
              </a:rPr>
              <a:t> 31.4 months</a:t>
            </a:r>
          </a:p>
        </p:txBody>
      </p:sp>
      <p:sp>
        <p:nvSpPr>
          <p:cNvPr id="4" name="Title 3"/>
          <p:cNvSpPr>
            <a:spLocks noGrp="1"/>
          </p:cNvSpPr>
          <p:nvPr>
            <p:ph type="title"/>
          </p:nvPr>
        </p:nvSpPr>
        <p:spPr/>
        <p:txBody>
          <a:bodyPr/>
          <a:lstStyle/>
          <a:p>
            <a:r>
              <a:rPr lang="en-US" sz="2800" b="1" u="sng" dirty="0">
                <a:solidFill>
                  <a:srgbClr val="002E51"/>
                </a:solidFill>
              </a:rPr>
              <a:t>What’s new with linvoseltamab</a:t>
            </a:r>
          </a:p>
        </p:txBody>
      </p:sp>
      <p:sp>
        <p:nvSpPr>
          <p:cNvPr id="3" name="TextBox 2">
            <a:extLst>
              <a:ext uri="{FF2B5EF4-FFF2-40B4-BE49-F238E27FC236}">
                <a16:creationId xmlns:a16="http://schemas.microsoft.com/office/drawing/2014/main" id="{5FFC6994-1ACD-869B-F199-471C829378D6}"/>
              </a:ext>
            </a:extLst>
          </p:cNvPr>
          <p:cNvSpPr txBox="1"/>
          <p:nvPr/>
        </p:nvSpPr>
        <p:spPr>
          <a:xfrm>
            <a:off x="3136605" y="4199149"/>
            <a:ext cx="6007395" cy="169277"/>
          </a:xfrm>
          <a:prstGeom prst="rect">
            <a:avLst/>
          </a:prstGeom>
          <a:noFill/>
        </p:spPr>
        <p:txBody>
          <a:bodyPr wrap="square" rtlCol="0">
            <a:spAutoFit/>
          </a:bodyPr>
          <a:lstStyle/>
          <a:p>
            <a:pPr algn="r"/>
            <a:r>
              <a:rPr lang="en-US" sz="500" dirty="0" err="1"/>
              <a:t>Bumma</a:t>
            </a:r>
            <a:r>
              <a:rPr lang="en-US" sz="500" dirty="0"/>
              <a:t> N, Richter J, Jagannath S, et al. JCO 2024.</a:t>
            </a:r>
          </a:p>
        </p:txBody>
      </p:sp>
      <p:pic>
        <p:nvPicPr>
          <p:cNvPr id="6" name="Picture 5">
            <a:extLst>
              <a:ext uri="{FF2B5EF4-FFF2-40B4-BE49-F238E27FC236}">
                <a16:creationId xmlns:a16="http://schemas.microsoft.com/office/drawing/2014/main" id="{925B871A-C096-1852-E8E4-BFF5BA545EEE}"/>
              </a:ext>
            </a:extLst>
          </p:cNvPr>
          <p:cNvPicPr>
            <a:picLocks noChangeAspect="1"/>
          </p:cNvPicPr>
          <p:nvPr/>
        </p:nvPicPr>
        <p:blipFill>
          <a:blip r:embed="rId2"/>
          <a:stretch>
            <a:fillRect/>
          </a:stretch>
        </p:blipFill>
        <p:spPr>
          <a:xfrm>
            <a:off x="5208638" y="946543"/>
            <a:ext cx="3886200" cy="3144847"/>
          </a:xfrm>
          <a:prstGeom prst="rect">
            <a:avLst/>
          </a:prstGeom>
        </p:spPr>
      </p:pic>
    </p:spTree>
    <p:extLst>
      <p:ext uri="{BB962C8B-B14F-4D97-AF65-F5344CB8AC3E}">
        <p14:creationId xmlns:p14="http://schemas.microsoft.com/office/powerpoint/2010/main" val="1342548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38125" y="822961"/>
            <a:ext cx="8486775" cy="3522897"/>
          </a:xfrm>
        </p:spPr>
        <p:txBody>
          <a:bodyPr/>
          <a:lstStyle/>
          <a:p>
            <a:r>
              <a:rPr lang="en-US" sz="2000" b="1" dirty="0">
                <a:solidFill>
                  <a:srgbClr val="002E51"/>
                </a:solidFill>
              </a:rPr>
              <a:t>????? Let me know if you figure it out!</a:t>
            </a:r>
            <a:endParaRPr lang="en-US" sz="1600" dirty="0">
              <a:solidFill>
                <a:srgbClr val="002E51"/>
              </a:solidFill>
            </a:endParaRPr>
          </a:p>
        </p:txBody>
      </p:sp>
      <p:sp>
        <p:nvSpPr>
          <p:cNvPr id="4" name="Title 3"/>
          <p:cNvSpPr>
            <a:spLocks noGrp="1"/>
          </p:cNvSpPr>
          <p:nvPr>
            <p:ph type="title"/>
          </p:nvPr>
        </p:nvSpPr>
        <p:spPr/>
        <p:txBody>
          <a:bodyPr/>
          <a:lstStyle/>
          <a:p>
            <a:r>
              <a:rPr lang="en-US" sz="2800" b="1" u="sng" dirty="0">
                <a:solidFill>
                  <a:srgbClr val="002E51"/>
                </a:solidFill>
              </a:rPr>
              <a:t>So, which BCMA bsAb should we choose?</a:t>
            </a:r>
          </a:p>
        </p:txBody>
      </p:sp>
      <p:graphicFrame>
        <p:nvGraphicFramePr>
          <p:cNvPr id="3" name="Table 2">
            <a:extLst>
              <a:ext uri="{FF2B5EF4-FFF2-40B4-BE49-F238E27FC236}">
                <a16:creationId xmlns:a16="http://schemas.microsoft.com/office/drawing/2014/main" id="{E3562165-D2BB-E5E2-0976-5B2F8A52951D}"/>
              </a:ext>
            </a:extLst>
          </p:cNvPr>
          <p:cNvGraphicFramePr>
            <a:graphicFrameLocks noGrp="1"/>
          </p:cNvGraphicFramePr>
          <p:nvPr>
            <p:extLst>
              <p:ext uri="{D42A27DB-BD31-4B8C-83A1-F6EECF244321}">
                <p14:modId xmlns:p14="http://schemas.microsoft.com/office/powerpoint/2010/main" val="2164324116"/>
              </p:ext>
            </p:extLst>
          </p:nvPr>
        </p:nvGraphicFramePr>
        <p:xfrm>
          <a:off x="238125" y="1286469"/>
          <a:ext cx="6666167" cy="2966720"/>
        </p:xfrm>
        <a:graphic>
          <a:graphicData uri="http://schemas.openxmlformats.org/drawingml/2006/table">
            <a:tbl>
              <a:tblPr firstRow="1" bandRow="1">
                <a:tableStyleId>{5C22544A-7EE6-4342-B048-85BDC9FD1C3A}</a:tableStyleId>
              </a:tblPr>
              <a:tblGrid>
                <a:gridCol w="2266911">
                  <a:extLst>
                    <a:ext uri="{9D8B030D-6E8A-4147-A177-3AD203B41FA5}">
                      <a16:colId xmlns:a16="http://schemas.microsoft.com/office/drawing/2014/main" val="2193348379"/>
                    </a:ext>
                  </a:extLst>
                </a:gridCol>
                <a:gridCol w="1354846">
                  <a:extLst>
                    <a:ext uri="{9D8B030D-6E8A-4147-A177-3AD203B41FA5}">
                      <a16:colId xmlns:a16="http://schemas.microsoft.com/office/drawing/2014/main" val="1118144817"/>
                    </a:ext>
                  </a:extLst>
                </a:gridCol>
                <a:gridCol w="1522205">
                  <a:extLst>
                    <a:ext uri="{9D8B030D-6E8A-4147-A177-3AD203B41FA5}">
                      <a16:colId xmlns:a16="http://schemas.microsoft.com/office/drawing/2014/main" val="1115022786"/>
                    </a:ext>
                  </a:extLst>
                </a:gridCol>
                <a:gridCol w="1522205">
                  <a:extLst>
                    <a:ext uri="{9D8B030D-6E8A-4147-A177-3AD203B41FA5}">
                      <a16:colId xmlns:a16="http://schemas.microsoft.com/office/drawing/2014/main" val="1953766804"/>
                    </a:ext>
                  </a:extLst>
                </a:gridCol>
              </a:tblGrid>
              <a:tr h="370840">
                <a:tc>
                  <a:txBody>
                    <a:bodyPr/>
                    <a:lstStyle/>
                    <a:p>
                      <a:endParaRPr lang="en-US"/>
                    </a:p>
                  </a:txBody>
                  <a:tcPr/>
                </a:tc>
                <a:tc>
                  <a:txBody>
                    <a:bodyPr/>
                    <a:lstStyle/>
                    <a:p>
                      <a:pPr algn="ctr"/>
                      <a:r>
                        <a:rPr lang="en-US" b="1" dirty="0">
                          <a:solidFill>
                            <a:schemeClr val="tx1"/>
                          </a:solidFill>
                        </a:rPr>
                        <a:t>SQ Tec</a:t>
                      </a:r>
                    </a:p>
                  </a:txBody>
                  <a:tcPr/>
                </a:tc>
                <a:tc>
                  <a:txBody>
                    <a:bodyPr/>
                    <a:lstStyle/>
                    <a:p>
                      <a:pPr algn="ctr"/>
                      <a:r>
                        <a:rPr lang="en-US" b="1" dirty="0">
                          <a:solidFill>
                            <a:schemeClr val="tx1"/>
                          </a:solidFill>
                        </a:rPr>
                        <a:t>SQ </a:t>
                      </a:r>
                      <a:r>
                        <a:rPr lang="en-US" b="1" dirty="0" err="1">
                          <a:solidFill>
                            <a:schemeClr val="tx1"/>
                          </a:solidFill>
                        </a:rPr>
                        <a:t>Elra</a:t>
                      </a:r>
                      <a:endParaRPr lang="en-US" b="1" dirty="0">
                        <a:solidFill>
                          <a:schemeClr val="tx1"/>
                        </a:solidFill>
                      </a:endParaRPr>
                    </a:p>
                  </a:txBody>
                  <a:tcPr/>
                </a:tc>
                <a:tc>
                  <a:txBody>
                    <a:bodyPr/>
                    <a:lstStyle/>
                    <a:p>
                      <a:pPr algn="ctr"/>
                      <a:r>
                        <a:rPr lang="en-US" b="1" dirty="0">
                          <a:solidFill>
                            <a:schemeClr val="tx1"/>
                          </a:solidFill>
                        </a:rPr>
                        <a:t>IV </a:t>
                      </a:r>
                      <a:r>
                        <a:rPr lang="en-US" b="1" dirty="0" err="1">
                          <a:solidFill>
                            <a:schemeClr val="tx1"/>
                          </a:solidFill>
                        </a:rPr>
                        <a:t>Linvo</a:t>
                      </a:r>
                      <a:endParaRPr lang="en-US" b="1" dirty="0">
                        <a:solidFill>
                          <a:schemeClr val="tx1"/>
                        </a:solidFill>
                      </a:endParaRPr>
                    </a:p>
                  </a:txBody>
                  <a:tcPr/>
                </a:tc>
                <a:extLst>
                  <a:ext uri="{0D108BD9-81ED-4DB2-BD59-A6C34878D82A}">
                    <a16:rowId xmlns:a16="http://schemas.microsoft.com/office/drawing/2014/main" val="3915990970"/>
                  </a:ext>
                </a:extLst>
              </a:tr>
              <a:tr h="370840">
                <a:tc>
                  <a:txBody>
                    <a:bodyPr/>
                    <a:lstStyle/>
                    <a:p>
                      <a:pPr algn="r"/>
                      <a:r>
                        <a:rPr lang="en-US" b="1" dirty="0"/>
                        <a:t>ORR</a:t>
                      </a:r>
                    </a:p>
                  </a:txBody>
                  <a:tcPr/>
                </a:tc>
                <a:tc>
                  <a:txBody>
                    <a:bodyPr/>
                    <a:lstStyle/>
                    <a:p>
                      <a:pPr algn="ctr"/>
                      <a:r>
                        <a:rPr lang="en-US" dirty="0"/>
                        <a:t>63%</a:t>
                      </a:r>
                    </a:p>
                  </a:txBody>
                  <a:tcPr/>
                </a:tc>
                <a:tc>
                  <a:txBody>
                    <a:bodyPr/>
                    <a:lstStyle/>
                    <a:p>
                      <a:pPr algn="ctr"/>
                      <a:r>
                        <a:rPr lang="en-US" dirty="0"/>
                        <a:t>61%</a:t>
                      </a:r>
                    </a:p>
                  </a:txBody>
                  <a:tcPr/>
                </a:tc>
                <a:tc>
                  <a:txBody>
                    <a:bodyPr/>
                    <a:lstStyle/>
                    <a:p>
                      <a:pPr algn="ctr"/>
                      <a:r>
                        <a:rPr lang="en-US" dirty="0"/>
                        <a:t>71%</a:t>
                      </a:r>
                    </a:p>
                  </a:txBody>
                  <a:tcPr/>
                </a:tc>
                <a:extLst>
                  <a:ext uri="{0D108BD9-81ED-4DB2-BD59-A6C34878D82A}">
                    <a16:rowId xmlns:a16="http://schemas.microsoft.com/office/drawing/2014/main" val="2215637798"/>
                  </a:ext>
                </a:extLst>
              </a:tr>
              <a:tr h="370840">
                <a:tc>
                  <a:txBody>
                    <a:bodyPr/>
                    <a:lstStyle/>
                    <a:p>
                      <a:pPr algn="r"/>
                      <a:r>
                        <a:rPr lang="en-US" b="1" dirty="0" err="1"/>
                        <a:t>mPFS</a:t>
                      </a:r>
                      <a:endParaRPr lang="en-US" b="1" dirty="0"/>
                    </a:p>
                  </a:txBody>
                  <a:tcPr/>
                </a:tc>
                <a:tc>
                  <a:txBody>
                    <a:bodyPr/>
                    <a:lstStyle/>
                    <a:p>
                      <a:pPr algn="ctr"/>
                      <a:r>
                        <a:rPr lang="en-US" dirty="0"/>
                        <a:t>11.4 </a:t>
                      </a:r>
                      <a:r>
                        <a:rPr lang="en-US" dirty="0" err="1"/>
                        <a:t>mo</a:t>
                      </a:r>
                      <a:endParaRPr lang="en-US" dirty="0"/>
                    </a:p>
                  </a:txBody>
                  <a:tcPr/>
                </a:tc>
                <a:tc>
                  <a:txBody>
                    <a:bodyPr/>
                    <a:lstStyle/>
                    <a:p>
                      <a:pPr algn="ctr"/>
                      <a:r>
                        <a:rPr lang="en-US" dirty="0"/>
                        <a:t>≥14.7 </a:t>
                      </a:r>
                      <a:r>
                        <a:rPr lang="en-US" dirty="0" err="1"/>
                        <a:t>mo</a:t>
                      </a:r>
                      <a:endParaRPr lang="en-US" dirty="0"/>
                    </a:p>
                  </a:txBody>
                  <a:tcPr/>
                </a:tc>
                <a:tc>
                  <a:txBody>
                    <a:bodyPr/>
                    <a:lstStyle/>
                    <a:p>
                      <a:pPr algn="ctr"/>
                      <a:r>
                        <a:rPr lang="en-US" dirty="0"/>
                        <a:t>≥14.3 </a:t>
                      </a:r>
                      <a:r>
                        <a:rPr lang="en-US" dirty="0" err="1"/>
                        <a:t>mo</a:t>
                      </a:r>
                      <a:endParaRPr lang="en-US" dirty="0"/>
                    </a:p>
                  </a:txBody>
                  <a:tcPr/>
                </a:tc>
                <a:extLst>
                  <a:ext uri="{0D108BD9-81ED-4DB2-BD59-A6C34878D82A}">
                    <a16:rowId xmlns:a16="http://schemas.microsoft.com/office/drawing/2014/main" val="249604720"/>
                  </a:ext>
                </a:extLst>
              </a:tr>
              <a:tr h="370840">
                <a:tc>
                  <a:txBody>
                    <a:bodyPr/>
                    <a:lstStyle/>
                    <a:p>
                      <a:pPr algn="r"/>
                      <a:r>
                        <a:rPr lang="en-US" b="1" dirty="0" err="1"/>
                        <a:t>mDOR</a:t>
                      </a:r>
                      <a:endParaRPr lang="en-US" b="1" dirty="0"/>
                    </a:p>
                  </a:txBody>
                  <a:tcPr/>
                </a:tc>
                <a:tc>
                  <a:txBody>
                    <a:bodyPr/>
                    <a:lstStyle/>
                    <a:p>
                      <a:pPr algn="ctr"/>
                      <a:r>
                        <a:rPr lang="en-US" dirty="0"/>
                        <a:t>24.0 </a:t>
                      </a:r>
                      <a:r>
                        <a:rPr lang="en-US" dirty="0" err="1"/>
                        <a:t>mo</a:t>
                      </a:r>
                      <a:endParaRPr lang="en-US" dirty="0"/>
                    </a:p>
                  </a:txBody>
                  <a:tcPr/>
                </a:tc>
                <a:tc>
                  <a:txBody>
                    <a:bodyPr/>
                    <a:lstStyle/>
                    <a:p>
                      <a:pPr algn="ctr"/>
                      <a:r>
                        <a:rPr lang="en-US" dirty="0"/>
                        <a:t>≥24 </a:t>
                      </a:r>
                      <a:r>
                        <a:rPr lang="en-US" dirty="0" err="1"/>
                        <a:t>mo</a:t>
                      </a:r>
                      <a:endParaRPr lang="en-US" dirty="0"/>
                    </a:p>
                  </a:txBody>
                  <a:tcPr/>
                </a:tc>
                <a:tc>
                  <a:txBody>
                    <a:bodyPr/>
                    <a:lstStyle/>
                    <a:p>
                      <a:pPr algn="ctr"/>
                      <a:r>
                        <a:rPr lang="en-US" dirty="0"/>
                        <a:t>29.4 </a:t>
                      </a:r>
                      <a:r>
                        <a:rPr lang="en-US" dirty="0" err="1"/>
                        <a:t>mo</a:t>
                      </a:r>
                      <a:endParaRPr lang="en-US" dirty="0"/>
                    </a:p>
                  </a:txBody>
                  <a:tcPr/>
                </a:tc>
                <a:extLst>
                  <a:ext uri="{0D108BD9-81ED-4DB2-BD59-A6C34878D82A}">
                    <a16:rowId xmlns:a16="http://schemas.microsoft.com/office/drawing/2014/main" val="2206948812"/>
                  </a:ext>
                </a:extLst>
              </a:tr>
              <a:tr h="370840">
                <a:tc>
                  <a:txBody>
                    <a:bodyPr/>
                    <a:lstStyle/>
                    <a:p>
                      <a:pPr algn="r"/>
                      <a:r>
                        <a:rPr lang="en-US" b="1" dirty="0"/>
                        <a:t>MRD-neg (IIT)</a:t>
                      </a:r>
                    </a:p>
                  </a:txBody>
                  <a:tcPr/>
                </a:tc>
                <a:tc>
                  <a:txBody>
                    <a:bodyPr/>
                    <a:lstStyle/>
                    <a:p>
                      <a:pPr algn="ctr"/>
                      <a:r>
                        <a:rPr lang="en-US" dirty="0"/>
                        <a:t>29%</a:t>
                      </a:r>
                    </a:p>
                  </a:txBody>
                  <a:tcPr/>
                </a:tc>
                <a:tc>
                  <a:txBody>
                    <a:bodyPr/>
                    <a:lstStyle/>
                    <a:p>
                      <a:pPr algn="ctr"/>
                      <a:r>
                        <a:rPr lang="en-US" dirty="0"/>
                        <a:t>25%</a:t>
                      </a:r>
                    </a:p>
                  </a:txBody>
                  <a:tcPr/>
                </a:tc>
                <a:tc>
                  <a:txBody>
                    <a:bodyPr/>
                    <a:lstStyle/>
                    <a:p>
                      <a:pPr algn="ctr"/>
                      <a:r>
                        <a:rPr lang="en-US" dirty="0"/>
                        <a:t>16</a:t>
                      </a:r>
                      <a:r>
                        <a:rPr lang="en-US" b="0" dirty="0"/>
                        <a:t>%</a:t>
                      </a:r>
                    </a:p>
                  </a:txBody>
                  <a:tcPr/>
                </a:tc>
                <a:extLst>
                  <a:ext uri="{0D108BD9-81ED-4DB2-BD59-A6C34878D82A}">
                    <a16:rowId xmlns:a16="http://schemas.microsoft.com/office/drawing/2014/main" val="1234633396"/>
                  </a:ext>
                </a:extLst>
              </a:tr>
              <a:tr h="370840">
                <a:tc>
                  <a:txBody>
                    <a:bodyPr/>
                    <a:lstStyle/>
                    <a:p>
                      <a:pPr algn="r"/>
                      <a:r>
                        <a:rPr lang="en-US" b="1" dirty="0" err="1"/>
                        <a:t>mOS</a:t>
                      </a:r>
                      <a:endParaRPr lang="en-US" b="1" dirty="0"/>
                    </a:p>
                  </a:txBody>
                  <a:tcPr/>
                </a:tc>
                <a:tc>
                  <a:txBody>
                    <a:bodyPr/>
                    <a:lstStyle/>
                    <a:p>
                      <a:pPr algn="ctr"/>
                      <a:r>
                        <a:rPr lang="en-US" dirty="0"/>
                        <a:t>22.2 </a:t>
                      </a:r>
                      <a:r>
                        <a:rPr lang="en-US" dirty="0" err="1"/>
                        <a:t>mo</a:t>
                      </a:r>
                      <a:endParaRPr lang="en-US" dirty="0"/>
                    </a:p>
                  </a:txBody>
                  <a:tcPr/>
                </a:tc>
                <a:tc>
                  <a:txBody>
                    <a:bodyPr/>
                    <a:lstStyle/>
                    <a:p>
                      <a:pPr algn="ctr"/>
                      <a:r>
                        <a:rPr lang="en-US" dirty="0"/>
                        <a:t>24.6 </a:t>
                      </a:r>
                      <a:r>
                        <a:rPr lang="en-US" dirty="0" err="1"/>
                        <a:t>mo</a:t>
                      </a:r>
                      <a:endParaRPr lang="en-US" dirty="0"/>
                    </a:p>
                  </a:txBody>
                  <a:tcPr/>
                </a:tc>
                <a:tc>
                  <a:txBody>
                    <a:bodyPr/>
                    <a:lstStyle/>
                    <a:p>
                      <a:pPr algn="ctr"/>
                      <a:r>
                        <a:rPr lang="en-US" dirty="0"/>
                        <a:t>29.4 </a:t>
                      </a:r>
                      <a:r>
                        <a:rPr lang="en-US" dirty="0" err="1"/>
                        <a:t>mo</a:t>
                      </a:r>
                      <a:endParaRPr lang="en-US" dirty="0"/>
                    </a:p>
                  </a:txBody>
                  <a:tcPr/>
                </a:tc>
                <a:extLst>
                  <a:ext uri="{0D108BD9-81ED-4DB2-BD59-A6C34878D82A}">
                    <a16:rowId xmlns:a16="http://schemas.microsoft.com/office/drawing/2014/main" val="3451131776"/>
                  </a:ext>
                </a:extLst>
              </a:tr>
              <a:tr h="370840">
                <a:tc>
                  <a:txBody>
                    <a:bodyPr/>
                    <a:lstStyle/>
                    <a:p>
                      <a:pPr algn="r"/>
                      <a:r>
                        <a:rPr lang="en-US" b="1" dirty="0"/>
                        <a:t>SUD </a:t>
                      </a:r>
                      <a:r>
                        <a:rPr lang="en-US" b="1" dirty="0" err="1"/>
                        <a:t>obs</a:t>
                      </a:r>
                      <a:endParaRPr lang="en-US" b="1" dirty="0"/>
                    </a:p>
                  </a:txBody>
                  <a:tcPr/>
                </a:tc>
                <a:tc>
                  <a:txBody>
                    <a:bodyPr/>
                    <a:lstStyle/>
                    <a:p>
                      <a:pPr algn="ctr"/>
                      <a:r>
                        <a:rPr lang="en-US" dirty="0"/>
                        <a:t>48 hours</a:t>
                      </a:r>
                    </a:p>
                  </a:txBody>
                  <a:tcPr/>
                </a:tc>
                <a:tc>
                  <a:txBody>
                    <a:bodyPr/>
                    <a:lstStyle/>
                    <a:p>
                      <a:pPr algn="ctr"/>
                      <a:r>
                        <a:rPr lang="en-US" dirty="0"/>
                        <a:t>24-48 hours</a:t>
                      </a:r>
                    </a:p>
                  </a:txBody>
                  <a:tcPr/>
                </a:tc>
                <a:tc>
                  <a:txBody>
                    <a:bodyPr/>
                    <a:lstStyle/>
                    <a:p>
                      <a:pPr algn="ctr"/>
                      <a:r>
                        <a:rPr lang="en-US" dirty="0"/>
                        <a:t>24 hours</a:t>
                      </a:r>
                    </a:p>
                  </a:txBody>
                  <a:tcPr/>
                </a:tc>
                <a:extLst>
                  <a:ext uri="{0D108BD9-81ED-4DB2-BD59-A6C34878D82A}">
                    <a16:rowId xmlns:a16="http://schemas.microsoft.com/office/drawing/2014/main" val="1662084197"/>
                  </a:ext>
                </a:extLst>
              </a:tr>
              <a:tr h="370840">
                <a:tc>
                  <a:txBody>
                    <a:bodyPr/>
                    <a:lstStyle/>
                    <a:p>
                      <a:pPr algn="r"/>
                      <a:r>
                        <a:rPr lang="en-US" b="1" dirty="0"/>
                        <a:t>q2wk dosing? </a:t>
                      </a:r>
                    </a:p>
                  </a:txBody>
                  <a:tcPr/>
                </a:tc>
                <a:tc>
                  <a:txBody>
                    <a:bodyPr/>
                    <a:lstStyle/>
                    <a:p>
                      <a:pPr algn="ctr"/>
                      <a:r>
                        <a:rPr lang="en-US" dirty="0"/>
                        <a:t>CR ≥6mo</a:t>
                      </a:r>
                    </a:p>
                  </a:txBody>
                  <a:tcPr/>
                </a:tc>
                <a:tc>
                  <a:txBody>
                    <a:bodyPr/>
                    <a:lstStyle/>
                    <a:p>
                      <a:pPr algn="ctr"/>
                      <a:r>
                        <a:rPr lang="en-US" dirty="0"/>
                        <a:t>≥PR @6mo</a:t>
                      </a:r>
                    </a:p>
                  </a:txBody>
                  <a:tcPr/>
                </a:tc>
                <a:tc>
                  <a:txBody>
                    <a:bodyPr/>
                    <a:lstStyle/>
                    <a:p>
                      <a:pPr algn="ctr"/>
                      <a:r>
                        <a:rPr lang="en-US" dirty="0"/>
                        <a:t>≥4mo</a:t>
                      </a:r>
                    </a:p>
                  </a:txBody>
                  <a:tcPr/>
                </a:tc>
                <a:extLst>
                  <a:ext uri="{0D108BD9-81ED-4DB2-BD59-A6C34878D82A}">
                    <a16:rowId xmlns:a16="http://schemas.microsoft.com/office/drawing/2014/main" val="63837250"/>
                  </a:ext>
                </a:extLst>
              </a:tr>
            </a:tbl>
          </a:graphicData>
        </a:graphic>
      </p:graphicFrame>
      <p:pic>
        <p:nvPicPr>
          <p:cNvPr id="5" name="Picture 4">
            <a:extLst>
              <a:ext uri="{FF2B5EF4-FFF2-40B4-BE49-F238E27FC236}">
                <a16:creationId xmlns:a16="http://schemas.microsoft.com/office/drawing/2014/main" id="{058F52DE-B077-CA95-D8E5-605089F19BF8}"/>
              </a:ext>
            </a:extLst>
          </p:cNvPr>
          <p:cNvPicPr>
            <a:picLocks noChangeAspect="1"/>
          </p:cNvPicPr>
          <p:nvPr/>
        </p:nvPicPr>
        <p:blipFill>
          <a:blip r:embed="rId2"/>
          <a:stretch>
            <a:fillRect/>
          </a:stretch>
        </p:blipFill>
        <p:spPr>
          <a:xfrm>
            <a:off x="6904293" y="1837900"/>
            <a:ext cx="2159000" cy="1587500"/>
          </a:xfrm>
          <a:prstGeom prst="rect">
            <a:avLst/>
          </a:prstGeom>
        </p:spPr>
      </p:pic>
      <p:sp>
        <p:nvSpPr>
          <p:cNvPr id="6" name="TextBox 5">
            <a:extLst>
              <a:ext uri="{FF2B5EF4-FFF2-40B4-BE49-F238E27FC236}">
                <a16:creationId xmlns:a16="http://schemas.microsoft.com/office/drawing/2014/main" id="{2AD8B1B5-DD04-8E9C-7852-403107BC4125}"/>
              </a:ext>
            </a:extLst>
          </p:cNvPr>
          <p:cNvSpPr txBox="1"/>
          <p:nvPr/>
        </p:nvSpPr>
        <p:spPr>
          <a:xfrm>
            <a:off x="3136605" y="4199149"/>
            <a:ext cx="6007395" cy="169277"/>
          </a:xfrm>
          <a:prstGeom prst="rect">
            <a:avLst/>
          </a:prstGeom>
          <a:noFill/>
        </p:spPr>
        <p:txBody>
          <a:bodyPr wrap="square" rtlCol="0">
            <a:spAutoFit/>
          </a:bodyPr>
          <a:lstStyle/>
          <a:p>
            <a:pPr algn="r"/>
            <a:r>
              <a:rPr lang="en-US" sz="500" dirty="0"/>
              <a:t>ITT, intent  o treat; SUD </a:t>
            </a:r>
            <a:r>
              <a:rPr lang="en-US" sz="500" dirty="0" err="1"/>
              <a:t>obs</a:t>
            </a:r>
            <a:r>
              <a:rPr lang="en-US" sz="500" dirty="0"/>
              <a:t>, post-step-up dose observation.</a:t>
            </a:r>
          </a:p>
        </p:txBody>
      </p:sp>
    </p:spTree>
    <p:extLst>
      <p:ext uri="{BB962C8B-B14F-4D97-AF65-F5344CB8AC3E}">
        <p14:creationId xmlns:p14="http://schemas.microsoft.com/office/powerpoint/2010/main" val="3057946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b="1" u="sng" dirty="0">
                <a:solidFill>
                  <a:srgbClr val="002E51"/>
                </a:solidFill>
              </a:rPr>
              <a:t>How will we actually choose BCMA bsAbs?</a:t>
            </a:r>
          </a:p>
        </p:txBody>
      </p:sp>
      <p:pic>
        <p:nvPicPr>
          <p:cNvPr id="16" name="Picture 15">
            <a:extLst>
              <a:ext uri="{FF2B5EF4-FFF2-40B4-BE49-F238E27FC236}">
                <a16:creationId xmlns:a16="http://schemas.microsoft.com/office/drawing/2014/main" id="{B5AECD14-C45F-DDBC-040C-4E97068AB3AC}"/>
              </a:ext>
            </a:extLst>
          </p:cNvPr>
          <p:cNvPicPr>
            <a:picLocks noChangeAspect="1"/>
          </p:cNvPicPr>
          <p:nvPr/>
        </p:nvPicPr>
        <p:blipFill>
          <a:blip r:embed="rId2"/>
          <a:stretch>
            <a:fillRect/>
          </a:stretch>
        </p:blipFill>
        <p:spPr>
          <a:xfrm>
            <a:off x="5230763" y="1225631"/>
            <a:ext cx="3779802" cy="2483587"/>
          </a:xfrm>
          <a:prstGeom prst="rect">
            <a:avLst/>
          </a:prstGeom>
        </p:spPr>
      </p:pic>
      <p:sp>
        <p:nvSpPr>
          <p:cNvPr id="17" name="TextBox 16">
            <a:extLst>
              <a:ext uri="{FF2B5EF4-FFF2-40B4-BE49-F238E27FC236}">
                <a16:creationId xmlns:a16="http://schemas.microsoft.com/office/drawing/2014/main" id="{C246FB07-C628-030E-E7BB-156BE5FCAC98}"/>
              </a:ext>
            </a:extLst>
          </p:cNvPr>
          <p:cNvSpPr txBox="1"/>
          <p:nvPr/>
        </p:nvSpPr>
        <p:spPr>
          <a:xfrm>
            <a:off x="3136605" y="4199149"/>
            <a:ext cx="6007395" cy="169277"/>
          </a:xfrm>
          <a:prstGeom prst="rect">
            <a:avLst/>
          </a:prstGeom>
          <a:noFill/>
        </p:spPr>
        <p:txBody>
          <a:bodyPr wrap="square" rtlCol="0">
            <a:spAutoFit/>
          </a:bodyPr>
          <a:lstStyle/>
          <a:p>
            <a:pPr algn="r"/>
            <a:r>
              <a:rPr lang="en-US" sz="500" dirty="0"/>
              <a:t>Banerjee R, Cowan AJ, Ortega M, et al. CLML. 2024.</a:t>
            </a:r>
          </a:p>
        </p:txBody>
      </p:sp>
      <p:grpSp>
        <p:nvGrpSpPr>
          <p:cNvPr id="19" name="Group 18">
            <a:extLst>
              <a:ext uri="{FF2B5EF4-FFF2-40B4-BE49-F238E27FC236}">
                <a16:creationId xmlns:a16="http://schemas.microsoft.com/office/drawing/2014/main" id="{B6B38D62-F5A0-DD7C-6B74-0556D30063D2}"/>
              </a:ext>
            </a:extLst>
          </p:cNvPr>
          <p:cNvGrpSpPr/>
          <p:nvPr/>
        </p:nvGrpSpPr>
        <p:grpSpPr>
          <a:xfrm>
            <a:off x="116485" y="933735"/>
            <a:ext cx="4923734" cy="3350052"/>
            <a:chOff x="4220266" y="1007829"/>
            <a:chExt cx="4923734" cy="3350052"/>
          </a:xfrm>
        </p:grpSpPr>
        <p:pic>
          <p:nvPicPr>
            <p:cNvPr id="7" name="Picture 2" descr="HD wallpaper: girls playing soccer, Sport, summer, child, people, outdoors  | Wallpaper Flare">
              <a:extLst>
                <a:ext uri="{FF2B5EF4-FFF2-40B4-BE49-F238E27FC236}">
                  <a16:creationId xmlns:a16="http://schemas.microsoft.com/office/drawing/2014/main" id="{D84340DA-0240-2232-7C52-68139C22F4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0266" y="1007829"/>
              <a:ext cx="4677744" cy="309984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F651522-FDC6-4418-8E2A-386996861039}"/>
                </a:ext>
              </a:extLst>
            </p:cNvPr>
            <p:cNvSpPr txBox="1"/>
            <p:nvPr/>
          </p:nvSpPr>
          <p:spPr>
            <a:xfrm>
              <a:off x="4426935" y="1557299"/>
              <a:ext cx="1395046" cy="492369"/>
            </a:xfrm>
            <a:prstGeom prst="rect">
              <a:avLst/>
            </a:prstGeom>
            <a:noFill/>
          </p:spPr>
          <p:txBody>
            <a:bodyPr wrap="square" lIns="0" tIns="0" rIns="0" bIns="0" rtlCol="0">
              <a:noAutofit/>
            </a:bodyPr>
            <a:lstStyle/>
            <a:p>
              <a:pPr algn="ctr">
                <a:lnSpc>
                  <a:spcPct val="110000"/>
                </a:lnSpc>
                <a:spcBef>
                  <a:spcPts val="1000"/>
                </a:spcBef>
              </a:pPr>
              <a:r>
                <a:rPr lang="en-US" sz="2000" b="1" dirty="0" err="1">
                  <a:solidFill>
                    <a:schemeClr val="bg1"/>
                  </a:solidFill>
                  <a:effectLst>
                    <a:glow rad="159167">
                      <a:schemeClr val="tx1">
                        <a:alpha val="69114"/>
                      </a:schemeClr>
                    </a:glow>
                  </a:effectLst>
                </a:rPr>
                <a:t>Linvo</a:t>
              </a:r>
              <a:endParaRPr lang="en-US" sz="2000" b="1" dirty="0">
                <a:solidFill>
                  <a:schemeClr val="bg1"/>
                </a:solidFill>
                <a:effectLst>
                  <a:glow rad="159167">
                    <a:schemeClr val="tx1">
                      <a:alpha val="69114"/>
                    </a:schemeClr>
                  </a:glow>
                </a:effectLst>
              </a:endParaRPr>
            </a:p>
          </p:txBody>
        </p:sp>
        <p:sp>
          <p:nvSpPr>
            <p:cNvPr id="9" name="TextBox 8">
              <a:extLst>
                <a:ext uri="{FF2B5EF4-FFF2-40B4-BE49-F238E27FC236}">
                  <a16:creationId xmlns:a16="http://schemas.microsoft.com/office/drawing/2014/main" id="{993E33EA-4558-2A60-4683-D4648CDDF854}"/>
                </a:ext>
              </a:extLst>
            </p:cNvPr>
            <p:cNvSpPr txBox="1"/>
            <p:nvPr/>
          </p:nvSpPr>
          <p:spPr>
            <a:xfrm>
              <a:off x="7417519" y="3125369"/>
              <a:ext cx="1395046" cy="492369"/>
            </a:xfrm>
            <a:prstGeom prst="rect">
              <a:avLst/>
            </a:prstGeom>
            <a:noFill/>
          </p:spPr>
          <p:txBody>
            <a:bodyPr wrap="square" lIns="0" tIns="0" rIns="0" bIns="0" rtlCol="0">
              <a:noAutofit/>
            </a:bodyPr>
            <a:lstStyle/>
            <a:p>
              <a:pPr algn="ctr">
                <a:lnSpc>
                  <a:spcPct val="110000"/>
                </a:lnSpc>
                <a:spcBef>
                  <a:spcPts val="1000"/>
                </a:spcBef>
              </a:pPr>
              <a:r>
                <a:rPr lang="en-US" sz="2000" b="1" dirty="0">
                  <a:solidFill>
                    <a:schemeClr val="bg1"/>
                  </a:solidFill>
                  <a:effectLst>
                    <a:glow rad="159167">
                      <a:schemeClr val="tx1">
                        <a:alpha val="69114"/>
                      </a:schemeClr>
                    </a:glow>
                  </a:effectLst>
                </a:rPr>
                <a:t>Tec</a:t>
              </a:r>
            </a:p>
          </p:txBody>
        </p:sp>
        <p:sp>
          <p:nvSpPr>
            <p:cNvPr id="10" name="TextBox 9">
              <a:extLst>
                <a:ext uri="{FF2B5EF4-FFF2-40B4-BE49-F238E27FC236}">
                  <a16:creationId xmlns:a16="http://schemas.microsoft.com/office/drawing/2014/main" id="{3E87E571-4DA3-EFCA-0EE7-9F2436D30783}"/>
                </a:ext>
              </a:extLst>
            </p:cNvPr>
            <p:cNvSpPr txBox="1"/>
            <p:nvPr/>
          </p:nvSpPr>
          <p:spPr>
            <a:xfrm>
              <a:off x="6107918" y="1743263"/>
              <a:ext cx="1395046" cy="492369"/>
            </a:xfrm>
            <a:prstGeom prst="rect">
              <a:avLst/>
            </a:prstGeom>
            <a:noFill/>
          </p:spPr>
          <p:txBody>
            <a:bodyPr wrap="square" lIns="0" tIns="0" rIns="0" bIns="0" rtlCol="0">
              <a:noAutofit/>
            </a:bodyPr>
            <a:lstStyle/>
            <a:p>
              <a:pPr algn="ctr">
                <a:lnSpc>
                  <a:spcPct val="110000"/>
                </a:lnSpc>
                <a:spcBef>
                  <a:spcPts val="1000"/>
                </a:spcBef>
              </a:pPr>
              <a:r>
                <a:rPr lang="en-US" sz="2000" b="1" dirty="0" err="1">
                  <a:solidFill>
                    <a:schemeClr val="bg1"/>
                  </a:solidFill>
                  <a:effectLst>
                    <a:glow rad="159167">
                      <a:schemeClr val="tx1">
                        <a:alpha val="69114"/>
                      </a:schemeClr>
                    </a:glow>
                  </a:effectLst>
                </a:rPr>
                <a:t>Elra</a:t>
              </a:r>
              <a:endParaRPr lang="en-US" sz="2000" b="1" dirty="0">
                <a:solidFill>
                  <a:schemeClr val="bg1"/>
                </a:solidFill>
                <a:effectLst>
                  <a:glow rad="159167">
                    <a:schemeClr val="tx1">
                      <a:alpha val="69114"/>
                    </a:schemeClr>
                  </a:glow>
                </a:effectLst>
              </a:endParaRPr>
            </a:p>
          </p:txBody>
        </p:sp>
        <p:sp>
          <p:nvSpPr>
            <p:cNvPr id="11" name="TextBox 10">
              <a:extLst>
                <a:ext uri="{FF2B5EF4-FFF2-40B4-BE49-F238E27FC236}">
                  <a16:creationId xmlns:a16="http://schemas.microsoft.com/office/drawing/2014/main" id="{9BD45492-3AC3-3AAB-723D-962D8CC8ACC7}"/>
                </a:ext>
              </a:extLst>
            </p:cNvPr>
            <p:cNvSpPr txBox="1"/>
            <p:nvPr/>
          </p:nvSpPr>
          <p:spPr>
            <a:xfrm>
              <a:off x="6287647" y="2920777"/>
              <a:ext cx="1395046" cy="492369"/>
            </a:xfrm>
            <a:prstGeom prst="rect">
              <a:avLst/>
            </a:prstGeom>
            <a:noFill/>
          </p:spPr>
          <p:txBody>
            <a:bodyPr wrap="square" lIns="0" tIns="0" rIns="0" bIns="0" rtlCol="0">
              <a:noAutofit/>
            </a:bodyPr>
            <a:lstStyle/>
            <a:p>
              <a:pPr algn="ctr">
                <a:lnSpc>
                  <a:spcPct val="110000"/>
                </a:lnSpc>
                <a:spcBef>
                  <a:spcPts val="1000"/>
                </a:spcBef>
              </a:pPr>
              <a:r>
                <a:rPr lang="en-US" sz="2000" b="1" dirty="0">
                  <a:solidFill>
                    <a:schemeClr val="bg1"/>
                  </a:solidFill>
                  <a:effectLst>
                    <a:glow rad="159167">
                      <a:schemeClr val="tx1">
                        <a:alpha val="69114"/>
                      </a:schemeClr>
                    </a:glow>
                  </a:effectLst>
                </a:rPr>
                <a:t>Tal</a:t>
              </a:r>
            </a:p>
          </p:txBody>
        </p:sp>
        <p:sp>
          <p:nvSpPr>
            <p:cNvPr id="12" name="TextBox 11">
              <a:extLst>
                <a:ext uri="{FF2B5EF4-FFF2-40B4-BE49-F238E27FC236}">
                  <a16:creationId xmlns:a16="http://schemas.microsoft.com/office/drawing/2014/main" id="{F7F7EC90-4886-E731-B874-6D48D0A6BCD5}"/>
                </a:ext>
              </a:extLst>
            </p:cNvPr>
            <p:cNvSpPr txBox="1"/>
            <p:nvPr/>
          </p:nvSpPr>
          <p:spPr>
            <a:xfrm>
              <a:off x="7423695" y="1215432"/>
              <a:ext cx="1395046" cy="492369"/>
            </a:xfrm>
            <a:prstGeom prst="rect">
              <a:avLst/>
            </a:prstGeom>
            <a:noFill/>
          </p:spPr>
          <p:txBody>
            <a:bodyPr wrap="square" lIns="0" tIns="0" rIns="0" bIns="0" rtlCol="0">
              <a:noAutofit/>
            </a:bodyPr>
            <a:lstStyle/>
            <a:p>
              <a:pPr algn="ctr">
                <a:lnSpc>
                  <a:spcPct val="110000"/>
                </a:lnSpc>
                <a:spcBef>
                  <a:spcPts val="1000"/>
                </a:spcBef>
              </a:pPr>
              <a:r>
                <a:rPr lang="en-US" sz="2000" b="1" dirty="0" err="1">
                  <a:solidFill>
                    <a:schemeClr val="bg1"/>
                  </a:solidFill>
                  <a:effectLst>
                    <a:glow rad="159167">
                      <a:schemeClr val="tx1">
                        <a:alpha val="69114"/>
                      </a:schemeClr>
                    </a:glow>
                  </a:effectLst>
                </a:rPr>
                <a:t>Alnuc</a:t>
              </a:r>
              <a:r>
                <a:rPr lang="en-US" sz="2000" b="1" dirty="0">
                  <a:solidFill>
                    <a:schemeClr val="bg1"/>
                  </a:solidFill>
                  <a:effectLst>
                    <a:glow rad="159167">
                      <a:schemeClr val="tx1">
                        <a:alpha val="69114"/>
                      </a:schemeClr>
                    </a:glow>
                  </a:effectLst>
                </a:rPr>
                <a:t>?</a:t>
              </a:r>
            </a:p>
          </p:txBody>
        </p:sp>
        <p:sp>
          <p:nvSpPr>
            <p:cNvPr id="13" name="TextBox 12">
              <a:extLst>
                <a:ext uri="{FF2B5EF4-FFF2-40B4-BE49-F238E27FC236}">
                  <a16:creationId xmlns:a16="http://schemas.microsoft.com/office/drawing/2014/main" id="{72038231-E2A5-A6C7-8DA1-124EA622FDFC}"/>
                </a:ext>
              </a:extLst>
            </p:cNvPr>
            <p:cNvSpPr txBox="1"/>
            <p:nvPr/>
          </p:nvSpPr>
          <p:spPr>
            <a:xfrm>
              <a:off x="7748954" y="1530525"/>
              <a:ext cx="1395046" cy="492369"/>
            </a:xfrm>
            <a:prstGeom prst="rect">
              <a:avLst/>
            </a:prstGeom>
            <a:noFill/>
          </p:spPr>
          <p:txBody>
            <a:bodyPr wrap="square" lIns="0" tIns="0" rIns="0" bIns="0" rtlCol="0">
              <a:noAutofit/>
            </a:bodyPr>
            <a:lstStyle/>
            <a:p>
              <a:pPr algn="ctr">
                <a:lnSpc>
                  <a:spcPct val="110000"/>
                </a:lnSpc>
                <a:spcBef>
                  <a:spcPts val="1000"/>
                </a:spcBef>
              </a:pPr>
              <a:r>
                <a:rPr lang="en-US" sz="2000" b="1" dirty="0" err="1">
                  <a:solidFill>
                    <a:schemeClr val="bg1"/>
                  </a:solidFill>
                  <a:effectLst>
                    <a:glow rad="159167">
                      <a:schemeClr val="tx1">
                        <a:alpha val="69114"/>
                      </a:schemeClr>
                    </a:glow>
                  </a:effectLst>
                </a:rPr>
                <a:t>Cevo</a:t>
              </a:r>
              <a:r>
                <a:rPr lang="en-US" sz="2000" b="1" dirty="0">
                  <a:solidFill>
                    <a:schemeClr val="bg1"/>
                  </a:solidFill>
                  <a:effectLst>
                    <a:glow rad="159167">
                      <a:schemeClr val="tx1">
                        <a:alpha val="69114"/>
                      </a:schemeClr>
                    </a:glow>
                  </a:effectLst>
                </a:rPr>
                <a:t>?</a:t>
              </a:r>
            </a:p>
          </p:txBody>
        </p:sp>
        <p:sp>
          <p:nvSpPr>
            <p:cNvPr id="18" name="TextBox 17">
              <a:extLst>
                <a:ext uri="{FF2B5EF4-FFF2-40B4-BE49-F238E27FC236}">
                  <a16:creationId xmlns:a16="http://schemas.microsoft.com/office/drawing/2014/main" id="{493E482A-E68C-BD61-60F1-EA60B183E29D}"/>
                </a:ext>
              </a:extLst>
            </p:cNvPr>
            <p:cNvSpPr txBox="1"/>
            <p:nvPr/>
          </p:nvSpPr>
          <p:spPr>
            <a:xfrm>
              <a:off x="4426935" y="3865512"/>
              <a:ext cx="1395046" cy="492369"/>
            </a:xfrm>
            <a:prstGeom prst="rect">
              <a:avLst/>
            </a:prstGeom>
            <a:noFill/>
          </p:spPr>
          <p:txBody>
            <a:bodyPr wrap="square" lIns="0" tIns="0" rIns="0" bIns="0" rtlCol="0">
              <a:noAutofit/>
            </a:bodyPr>
            <a:lstStyle/>
            <a:p>
              <a:pPr algn="ctr">
                <a:lnSpc>
                  <a:spcPct val="110000"/>
                </a:lnSpc>
                <a:spcBef>
                  <a:spcPts val="1000"/>
                </a:spcBef>
              </a:pPr>
              <a:r>
                <a:rPr lang="en-US" sz="1100" b="1" dirty="0">
                  <a:solidFill>
                    <a:schemeClr val="bg1"/>
                  </a:solidFill>
                  <a:effectLst>
                    <a:glow rad="159167">
                      <a:schemeClr val="tx1">
                        <a:alpha val="69114"/>
                      </a:schemeClr>
                    </a:glow>
                  </a:effectLst>
                </a:rPr>
                <a:t>Lower financial </a:t>
              </a:r>
              <a:br>
                <a:rPr lang="en-US" sz="1100" b="1" dirty="0">
                  <a:solidFill>
                    <a:schemeClr val="bg1"/>
                  </a:solidFill>
                  <a:effectLst>
                    <a:glow rad="159167">
                      <a:schemeClr val="tx1">
                        <a:alpha val="69114"/>
                      </a:schemeClr>
                    </a:glow>
                  </a:effectLst>
                </a:rPr>
              </a:br>
              <a:r>
                <a:rPr lang="en-US" sz="1100" b="1" dirty="0">
                  <a:solidFill>
                    <a:schemeClr val="bg1"/>
                  </a:solidFill>
                  <a:effectLst>
                    <a:glow rad="159167">
                      <a:schemeClr val="tx1">
                        <a:alpha val="69114"/>
                      </a:schemeClr>
                    </a:glow>
                  </a:effectLst>
                </a:rPr>
                <a:t>&amp; time toxicity</a:t>
              </a:r>
            </a:p>
          </p:txBody>
        </p:sp>
      </p:grpSp>
    </p:spTree>
    <p:extLst>
      <p:ext uri="{BB962C8B-B14F-4D97-AF65-F5344CB8AC3E}">
        <p14:creationId xmlns:p14="http://schemas.microsoft.com/office/powerpoint/2010/main" val="3404603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38125" y="822961"/>
            <a:ext cx="8486775" cy="3522897"/>
          </a:xfrm>
        </p:spPr>
        <p:txBody>
          <a:bodyPr/>
          <a:lstStyle/>
          <a:p>
            <a:r>
              <a:rPr lang="en-US" sz="2000" b="1" dirty="0">
                <a:solidFill>
                  <a:srgbClr val="002E51"/>
                </a:solidFill>
              </a:rPr>
              <a:t>Subcutaneous talquetamab (GPRC5D-targeting)</a:t>
            </a:r>
            <a:r>
              <a:rPr lang="en-US" sz="2000" dirty="0">
                <a:solidFill>
                  <a:srgbClr val="002E51"/>
                </a:solidFill>
              </a:rPr>
              <a:t>:</a:t>
            </a:r>
          </a:p>
          <a:p>
            <a:pPr lvl="1"/>
            <a:r>
              <a:rPr lang="en-US" sz="1600" dirty="0">
                <a:solidFill>
                  <a:srgbClr val="002E51"/>
                </a:solidFill>
              </a:rPr>
              <a:t>Targets GPRC5D (found on plasma cells and skin/tongue epithelium)</a:t>
            </a:r>
          </a:p>
          <a:p>
            <a:pPr lvl="1"/>
            <a:r>
              <a:rPr lang="en-US" sz="1600" dirty="0">
                <a:solidFill>
                  <a:srgbClr val="002E51"/>
                </a:solidFill>
              </a:rPr>
              <a:t>The only approved </a:t>
            </a:r>
            <a:r>
              <a:rPr lang="en-US" sz="1600" u="sng" dirty="0">
                <a:solidFill>
                  <a:srgbClr val="002E51"/>
                </a:solidFill>
              </a:rPr>
              <a:t>non</a:t>
            </a:r>
            <a:r>
              <a:rPr lang="en-US" sz="1600" dirty="0">
                <a:solidFill>
                  <a:srgbClr val="002E51"/>
                </a:solidFill>
              </a:rPr>
              <a:t>-BCMA immune effector cell therapy as of now</a:t>
            </a:r>
          </a:p>
          <a:p>
            <a:r>
              <a:rPr lang="en-US" sz="2000" b="1" dirty="0">
                <a:solidFill>
                  <a:srgbClr val="002E51"/>
                </a:solidFill>
              </a:rPr>
              <a:t>How it’s commercially:</a:t>
            </a:r>
            <a:endParaRPr lang="en-US" sz="2000" dirty="0">
              <a:solidFill>
                <a:srgbClr val="002E51"/>
              </a:solidFill>
            </a:endParaRPr>
          </a:p>
          <a:p>
            <a:pPr lvl="1"/>
            <a:r>
              <a:rPr lang="en-US" sz="1600" dirty="0">
                <a:solidFill>
                  <a:srgbClr val="002E51"/>
                </a:solidFill>
              </a:rPr>
              <a:t>Option #1: Two step-up doses, then weekly dosing</a:t>
            </a:r>
          </a:p>
          <a:p>
            <a:pPr lvl="1"/>
            <a:r>
              <a:rPr lang="en-US" sz="1600" dirty="0">
                <a:solidFill>
                  <a:srgbClr val="002E51"/>
                </a:solidFill>
              </a:rPr>
              <a:t>Option #2: Three step-up doses, then q2wk dosing</a:t>
            </a:r>
          </a:p>
          <a:p>
            <a:pPr lvl="1"/>
            <a:r>
              <a:rPr lang="en-US" sz="1600" dirty="0">
                <a:solidFill>
                  <a:srgbClr val="002E51"/>
                </a:solidFill>
              </a:rPr>
              <a:t>Option #1.5 (my choice): Two step-up doses </a:t>
            </a:r>
            <a:r>
              <a:rPr lang="en-US" sz="1600" dirty="0">
                <a:solidFill>
                  <a:srgbClr val="002E51"/>
                </a:solidFill>
                <a:sym typeface="Wingdings" pitchFamily="2" charset="2"/>
              </a:rPr>
              <a:t> weekly  q2wk  q4wk</a:t>
            </a:r>
            <a:endParaRPr lang="en-US" sz="1600" dirty="0">
              <a:solidFill>
                <a:srgbClr val="002E51"/>
              </a:solidFill>
            </a:endParaRPr>
          </a:p>
          <a:p>
            <a:r>
              <a:rPr lang="en-US" sz="2000" b="1" dirty="0">
                <a:solidFill>
                  <a:srgbClr val="FF0000"/>
                </a:solidFill>
              </a:rPr>
              <a:t>How is it different logistically from teclistamab?</a:t>
            </a:r>
            <a:endParaRPr lang="en-US" sz="2000" dirty="0">
              <a:solidFill>
                <a:srgbClr val="FF0000"/>
              </a:solidFill>
            </a:endParaRPr>
          </a:p>
          <a:p>
            <a:pPr lvl="1"/>
            <a:r>
              <a:rPr lang="en-US" sz="1600" dirty="0">
                <a:solidFill>
                  <a:srgbClr val="002E51"/>
                </a:solidFill>
              </a:rPr>
              <a:t>Different target. Likely not as high of a risk of infections.</a:t>
            </a:r>
          </a:p>
          <a:p>
            <a:pPr lvl="1"/>
            <a:r>
              <a:rPr lang="en-US" sz="1600" dirty="0">
                <a:solidFill>
                  <a:srgbClr val="002E51"/>
                </a:solidFill>
              </a:rPr>
              <a:t>Much higher risk of skin, nail, and tongue toxicities</a:t>
            </a:r>
          </a:p>
        </p:txBody>
      </p:sp>
      <p:sp>
        <p:nvSpPr>
          <p:cNvPr id="4" name="Title 3"/>
          <p:cNvSpPr>
            <a:spLocks noGrp="1"/>
          </p:cNvSpPr>
          <p:nvPr>
            <p:ph type="title"/>
          </p:nvPr>
        </p:nvSpPr>
        <p:spPr/>
        <p:txBody>
          <a:bodyPr/>
          <a:lstStyle/>
          <a:p>
            <a:r>
              <a:rPr lang="en-US" sz="2800" b="1" u="sng" dirty="0">
                <a:solidFill>
                  <a:srgbClr val="002E51"/>
                </a:solidFill>
              </a:rPr>
              <a:t>Talquetamab 101</a:t>
            </a:r>
          </a:p>
        </p:txBody>
      </p:sp>
    </p:spTree>
    <p:extLst>
      <p:ext uri="{BB962C8B-B14F-4D97-AF65-F5344CB8AC3E}">
        <p14:creationId xmlns:p14="http://schemas.microsoft.com/office/powerpoint/2010/main" val="3149044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38125" y="822961"/>
            <a:ext cx="5159785" cy="3545465"/>
          </a:xfrm>
        </p:spPr>
        <p:txBody>
          <a:bodyPr/>
          <a:lstStyle/>
          <a:p>
            <a:r>
              <a:rPr lang="en-US" sz="2000" b="1" dirty="0">
                <a:solidFill>
                  <a:srgbClr val="002E51"/>
                </a:solidFill>
              </a:rPr>
              <a:t>MonumenTAL-1 study of talquetamab</a:t>
            </a:r>
          </a:p>
          <a:p>
            <a:pPr lvl="1"/>
            <a:r>
              <a:rPr lang="en-US" sz="1600" dirty="0">
                <a:solidFill>
                  <a:srgbClr val="002E51"/>
                </a:solidFill>
              </a:rPr>
              <a:t>Both weekly and q2wk dosing cohorts studied, including bsAb- or CAR-T exposed</a:t>
            </a:r>
          </a:p>
          <a:p>
            <a:r>
              <a:rPr lang="en-US" sz="2000" b="1" dirty="0">
                <a:solidFill>
                  <a:srgbClr val="002E51"/>
                </a:solidFill>
              </a:rPr>
              <a:t>What we already knew:</a:t>
            </a:r>
          </a:p>
          <a:p>
            <a:pPr lvl="1"/>
            <a:r>
              <a:rPr lang="en-US" sz="1600" dirty="0">
                <a:solidFill>
                  <a:srgbClr val="002E51"/>
                </a:solidFill>
              </a:rPr>
              <a:t>ORR 74% for weekly, 70% for q2wk</a:t>
            </a:r>
          </a:p>
          <a:p>
            <a:pPr lvl="1"/>
            <a:r>
              <a:rPr lang="en-US" sz="1600" dirty="0" err="1">
                <a:solidFill>
                  <a:srgbClr val="002E51"/>
                </a:solidFill>
              </a:rPr>
              <a:t>mPFS</a:t>
            </a:r>
            <a:r>
              <a:rPr lang="en-US" sz="1600" dirty="0">
                <a:solidFill>
                  <a:srgbClr val="002E51"/>
                </a:solidFill>
              </a:rPr>
              <a:t> 11.2 </a:t>
            </a:r>
            <a:r>
              <a:rPr lang="en-US" sz="1600" dirty="0" err="1">
                <a:solidFill>
                  <a:srgbClr val="002E51"/>
                </a:solidFill>
              </a:rPr>
              <a:t>mo</a:t>
            </a:r>
            <a:r>
              <a:rPr lang="en-US" sz="1600" dirty="0">
                <a:solidFill>
                  <a:srgbClr val="002E51"/>
                </a:solidFill>
              </a:rPr>
              <a:t> for q2wk dosing</a:t>
            </a:r>
          </a:p>
          <a:p>
            <a:pPr lvl="1"/>
            <a:r>
              <a:rPr lang="en-US" sz="1600" dirty="0" err="1">
                <a:solidFill>
                  <a:srgbClr val="002E51"/>
                </a:solidFill>
              </a:rPr>
              <a:t>mPFS</a:t>
            </a:r>
            <a:r>
              <a:rPr lang="en-US" sz="1600" dirty="0">
                <a:solidFill>
                  <a:srgbClr val="002E51"/>
                </a:solidFill>
              </a:rPr>
              <a:t> 7.5 </a:t>
            </a:r>
            <a:r>
              <a:rPr lang="en-US" sz="1600" dirty="0" err="1">
                <a:solidFill>
                  <a:srgbClr val="002E51"/>
                </a:solidFill>
              </a:rPr>
              <a:t>mo</a:t>
            </a:r>
            <a:r>
              <a:rPr lang="en-US" sz="1600" dirty="0">
                <a:solidFill>
                  <a:srgbClr val="002E51"/>
                </a:solidFill>
              </a:rPr>
              <a:t> for weekly dosing</a:t>
            </a:r>
          </a:p>
          <a:p>
            <a:r>
              <a:rPr lang="en-US" sz="2000" b="1" dirty="0">
                <a:solidFill>
                  <a:srgbClr val="002E51"/>
                </a:solidFill>
              </a:rPr>
              <a:t>What’s new this year:</a:t>
            </a:r>
          </a:p>
          <a:p>
            <a:pPr lvl="1"/>
            <a:r>
              <a:rPr lang="en-US" sz="1600" dirty="0" err="1">
                <a:solidFill>
                  <a:srgbClr val="002E51"/>
                </a:solidFill>
              </a:rPr>
              <a:t>mDOR</a:t>
            </a:r>
            <a:r>
              <a:rPr lang="en-US" sz="1600" dirty="0">
                <a:solidFill>
                  <a:srgbClr val="002E51"/>
                </a:solidFill>
              </a:rPr>
              <a:t> 17.5 </a:t>
            </a:r>
            <a:r>
              <a:rPr lang="en-US" sz="1600" dirty="0" err="1">
                <a:solidFill>
                  <a:srgbClr val="002E51"/>
                </a:solidFill>
              </a:rPr>
              <a:t>mo</a:t>
            </a:r>
            <a:r>
              <a:rPr lang="en-US" sz="1600" dirty="0">
                <a:solidFill>
                  <a:srgbClr val="002E51"/>
                </a:solidFill>
              </a:rPr>
              <a:t> with q2wk dosing </a:t>
            </a:r>
            <a:r>
              <a:rPr lang="en-US" sz="1600" i="1" dirty="0">
                <a:solidFill>
                  <a:srgbClr val="002E51"/>
                </a:solidFill>
              </a:rPr>
              <a:t>(n </a:t>
            </a:r>
            <a:r>
              <a:rPr lang="en-US" sz="1600" dirty="0">
                <a:solidFill>
                  <a:srgbClr val="002E51"/>
                </a:solidFill>
              </a:rPr>
              <a:t>= 107)</a:t>
            </a:r>
            <a:endParaRPr lang="en-US" sz="1600" i="1" dirty="0">
              <a:solidFill>
                <a:srgbClr val="002E51"/>
              </a:solidFill>
            </a:endParaRPr>
          </a:p>
          <a:p>
            <a:pPr lvl="1"/>
            <a:r>
              <a:rPr lang="en-US" sz="1600" dirty="0" err="1">
                <a:solidFill>
                  <a:srgbClr val="002E51"/>
                </a:solidFill>
              </a:rPr>
              <a:t>mDOR</a:t>
            </a:r>
            <a:r>
              <a:rPr lang="en-US" sz="1600" dirty="0">
                <a:solidFill>
                  <a:srgbClr val="002E51"/>
                </a:solidFill>
              </a:rPr>
              <a:t> 9.5 </a:t>
            </a:r>
            <a:r>
              <a:rPr lang="en-US" sz="1600" dirty="0" err="1">
                <a:solidFill>
                  <a:srgbClr val="002E51"/>
                </a:solidFill>
              </a:rPr>
              <a:t>mo</a:t>
            </a:r>
            <a:r>
              <a:rPr lang="en-US" sz="1600" dirty="0">
                <a:solidFill>
                  <a:srgbClr val="002E51"/>
                </a:solidFill>
              </a:rPr>
              <a:t> with weekly dosing (</a:t>
            </a:r>
            <a:r>
              <a:rPr lang="en-US" sz="1600" i="1" dirty="0">
                <a:solidFill>
                  <a:srgbClr val="002E51"/>
                </a:solidFill>
              </a:rPr>
              <a:t>n </a:t>
            </a:r>
            <a:r>
              <a:rPr lang="en-US" sz="1600" dirty="0">
                <a:solidFill>
                  <a:srgbClr val="002E51"/>
                </a:solidFill>
              </a:rPr>
              <a:t>= 106)</a:t>
            </a:r>
          </a:p>
          <a:p>
            <a:pPr lvl="1"/>
            <a:r>
              <a:rPr lang="en-US" sz="1600" dirty="0">
                <a:solidFill>
                  <a:srgbClr val="002E51"/>
                </a:solidFill>
              </a:rPr>
              <a:t>Weight loss real, infections milder</a:t>
            </a:r>
          </a:p>
        </p:txBody>
      </p:sp>
      <p:sp>
        <p:nvSpPr>
          <p:cNvPr id="4" name="Title 3"/>
          <p:cNvSpPr>
            <a:spLocks noGrp="1"/>
          </p:cNvSpPr>
          <p:nvPr>
            <p:ph type="title"/>
          </p:nvPr>
        </p:nvSpPr>
        <p:spPr/>
        <p:txBody>
          <a:bodyPr/>
          <a:lstStyle/>
          <a:p>
            <a:r>
              <a:rPr lang="en-US" sz="2800" b="1" u="sng" dirty="0">
                <a:solidFill>
                  <a:srgbClr val="002E51"/>
                </a:solidFill>
              </a:rPr>
              <a:t>What’s new with talquetamab</a:t>
            </a:r>
          </a:p>
        </p:txBody>
      </p:sp>
      <p:sp>
        <p:nvSpPr>
          <p:cNvPr id="3" name="TextBox 2">
            <a:extLst>
              <a:ext uri="{FF2B5EF4-FFF2-40B4-BE49-F238E27FC236}">
                <a16:creationId xmlns:a16="http://schemas.microsoft.com/office/drawing/2014/main" id="{5FFC6994-1ACD-869B-F199-471C829378D6}"/>
              </a:ext>
            </a:extLst>
          </p:cNvPr>
          <p:cNvSpPr txBox="1"/>
          <p:nvPr/>
        </p:nvSpPr>
        <p:spPr>
          <a:xfrm>
            <a:off x="3136605" y="4199149"/>
            <a:ext cx="6007395" cy="169277"/>
          </a:xfrm>
          <a:prstGeom prst="rect">
            <a:avLst/>
          </a:prstGeom>
          <a:noFill/>
        </p:spPr>
        <p:txBody>
          <a:bodyPr wrap="square" rtlCol="0">
            <a:spAutoFit/>
          </a:bodyPr>
          <a:lstStyle/>
          <a:p>
            <a:pPr algn="r"/>
            <a:r>
              <a:rPr lang="en-US" sz="500" dirty="0" err="1"/>
              <a:t>Rasche</a:t>
            </a:r>
            <a:r>
              <a:rPr lang="en-US" sz="500" dirty="0"/>
              <a:t> L, </a:t>
            </a:r>
            <a:r>
              <a:rPr lang="en-US" sz="500" dirty="0" err="1"/>
              <a:t>Schincke</a:t>
            </a:r>
            <a:r>
              <a:rPr lang="en-US" sz="500" dirty="0"/>
              <a:t> C, </a:t>
            </a:r>
            <a:r>
              <a:rPr lang="en-US" sz="500" dirty="0" err="1"/>
              <a:t>Touzeau</a:t>
            </a:r>
            <a:r>
              <a:rPr lang="en-US" sz="500" dirty="0"/>
              <a:t> C, et al. EHA 2024.</a:t>
            </a:r>
          </a:p>
        </p:txBody>
      </p:sp>
      <p:pic>
        <p:nvPicPr>
          <p:cNvPr id="6" name="Picture 5">
            <a:extLst>
              <a:ext uri="{FF2B5EF4-FFF2-40B4-BE49-F238E27FC236}">
                <a16:creationId xmlns:a16="http://schemas.microsoft.com/office/drawing/2014/main" id="{2F6240C5-9F30-E33D-9381-7502E1160F55}"/>
              </a:ext>
            </a:extLst>
          </p:cNvPr>
          <p:cNvPicPr>
            <a:picLocks noChangeAspect="1"/>
          </p:cNvPicPr>
          <p:nvPr/>
        </p:nvPicPr>
        <p:blipFill>
          <a:blip r:embed="rId2"/>
          <a:stretch>
            <a:fillRect/>
          </a:stretch>
        </p:blipFill>
        <p:spPr>
          <a:xfrm>
            <a:off x="5609258" y="869588"/>
            <a:ext cx="3534742" cy="3230878"/>
          </a:xfrm>
          <a:prstGeom prst="rect">
            <a:avLst/>
          </a:prstGeom>
        </p:spPr>
      </p:pic>
    </p:spTree>
    <p:extLst>
      <p:ext uri="{BB962C8B-B14F-4D97-AF65-F5344CB8AC3E}">
        <p14:creationId xmlns:p14="http://schemas.microsoft.com/office/powerpoint/2010/main" val="2300854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38125" y="822961"/>
            <a:ext cx="8387715" cy="3545465"/>
          </a:xfrm>
        </p:spPr>
        <p:txBody>
          <a:bodyPr/>
          <a:lstStyle/>
          <a:p>
            <a:r>
              <a:rPr lang="en-US" sz="2000" b="1" dirty="0">
                <a:solidFill>
                  <a:srgbClr val="002E51"/>
                </a:solidFill>
              </a:rPr>
              <a:t>Cutting the frequency in half helps with most AEs, too!</a:t>
            </a:r>
          </a:p>
        </p:txBody>
      </p:sp>
      <p:sp>
        <p:nvSpPr>
          <p:cNvPr id="4" name="Title 3"/>
          <p:cNvSpPr>
            <a:spLocks noGrp="1"/>
          </p:cNvSpPr>
          <p:nvPr>
            <p:ph type="title"/>
          </p:nvPr>
        </p:nvSpPr>
        <p:spPr/>
        <p:txBody>
          <a:bodyPr/>
          <a:lstStyle/>
          <a:p>
            <a:r>
              <a:rPr lang="en-US" sz="2800" b="1" u="sng" dirty="0">
                <a:solidFill>
                  <a:srgbClr val="002E51"/>
                </a:solidFill>
              </a:rPr>
              <a:t>So how far can we lower the </a:t>
            </a:r>
            <a:r>
              <a:rPr lang="en-US" sz="2800" b="1" u="sng" dirty="0" err="1">
                <a:solidFill>
                  <a:srgbClr val="002E51"/>
                </a:solidFill>
              </a:rPr>
              <a:t>tal</a:t>
            </a:r>
            <a:r>
              <a:rPr lang="en-US" sz="2800" b="1" u="sng" dirty="0">
                <a:solidFill>
                  <a:srgbClr val="002E51"/>
                </a:solidFill>
              </a:rPr>
              <a:t> dose?</a:t>
            </a:r>
          </a:p>
        </p:txBody>
      </p:sp>
      <p:sp>
        <p:nvSpPr>
          <p:cNvPr id="3" name="TextBox 2">
            <a:extLst>
              <a:ext uri="{FF2B5EF4-FFF2-40B4-BE49-F238E27FC236}">
                <a16:creationId xmlns:a16="http://schemas.microsoft.com/office/drawing/2014/main" id="{5FFC6994-1ACD-869B-F199-471C829378D6}"/>
              </a:ext>
            </a:extLst>
          </p:cNvPr>
          <p:cNvSpPr txBox="1"/>
          <p:nvPr/>
        </p:nvSpPr>
        <p:spPr>
          <a:xfrm>
            <a:off x="3136605" y="4199149"/>
            <a:ext cx="6007395" cy="169277"/>
          </a:xfrm>
          <a:prstGeom prst="rect">
            <a:avLst/>
          </a:prstGeom>
          <a:noFill/>
        </p:spPr>
        <p:txBody>
          <a:bodyPr wrap="square" rtlCol="0">
            <a:spAutoFit/>
          </a:bodyPr>
          <a:lstStyle/>
          <a:p>
            <a:pPr algn="r"/>
            <a:r>
              <a:rPr lang="en-US" sz="500" dirty="0"/>
              <a:t>Chari A, Oriol A, Krishnan A, et al. ASH 2023.</a:t>
            </a:r>
          </a:p>
        </p:txBody>
      </p:sp>
      <p:pic>
        <p:nvPicPr>
          <p:cNvPr id="5" name="Picture 4">
            <a:extLst>
              <a:ext uri="{FF2B5EF4-FFF2-40B4-BE49-F238E27FC236}">
                <a16:creationId xmlns:a16="http://schemas.microsoft.com/office/drawing/2014/main" id="{552432EF-498B-F5EF-F004-7F81AA3B1CF0}"/>
              </a:ext>
            </a:extLst>
          </p:cNvPr>
          <p:cNvPicPr>
            <a:picLocks noChangeAspect="1"/>
          </p:cNvPicPr>
          <p:nvPr/>
        </p:nvPicPr>
        <p:blipFill>
          <a:blip r:embed="rId2"/>
          <a:stretch>
            <a:fillRect/>
          </a:stretch>
        </p:blipFill>
        <p:spPr>
          <a:xfrm>
            <a:off x="363784" y="1374671"/>
            <a:ext cx="2844140" cy="2586183"/>
          </a:xfrm>
          <a:prstGeom prst="rect">
            <a:avLst/>
          </a:prstGeom>
        </p:spPr>
      </p:pic>
      <p:pic>
        <p:nvPicPr>
          <p:cNvPr id="7" name="Picture 6">
            <a:extLst>
              <a:ext uri="{FF2B5EF4-FFF2-40B4-BE49-F238E27FC236}">
                <a16:creationId xmlns:a16="http://schemas.microsoft.com/office/drawing/2014/main" id="{047E3644-122A-5697-FAE8-DF2E70776DD3}"/>
              </a:ext>
            </a:extLst>
          </p:cNvPr>
          <p:cNvPicPr>
            <a:picLocks noChangeAspect="1"/>
          </p:cNvPicPr>
          <p:nvPr/>
        </p:nvPicPr>
        <p:blipFill>
          <a:blip r:embed="rId3"/>
          <a:stretch>
            <a:fillRect/>
          </a:stretch>
        </p:blipFill>
        <p:spPr>
          <a:xfrm>
            <a:off x="3533523" y="1374671"/>
            <a:ext cx="5417916" cy="2586183"/>
          </a:xfrm>
          <a:prstGeom prst="rect">
            <a:avLst/>
          </a:prstGeom>
        </p:spPr>
      </p:pic>
    </p:spTree>
    <p:extLst>
      <p:ext uri="{BB962C8B-B14F-4D97-AF65-F5344CB8AC3E}">
        <p14:creationId xmlns:p14="http://schemas.microsoft.com/office/powerpoint/2010/main" val="3995142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38125" y="822961"/>
            <a:ext cx="8486775" cy="3522897"/>
          </a:xfrm>
        </p:spPr>
        <p:txBody>
          <a:bodyPr/>
          <a:lstStyle/>
          <a:p>
            <a:r>
              <a:rPr lang="en-US" sz="2000" b="1" dirty="0">
                <a:solidFill>
                  <a:srgbClr val="002E51"/>
                </a:solidFill>
              </a:rPr>
              <a:t>Many advantages to bsAbs over CAR-T for certain patients</a:t>
            </a:r>
            <a:endParaRPr lang="en-US" sz="2000" dirty="0">
              <a:solidFill>
                <a:srgbClr val="002E51"/>
              </a:solidFill>
            </a:endParaRPr>
          </a:p>
          <a:p>
            <a:pPr lvl="1"/>
            <a:r>
              <a:rPr lang="en-US" sz="1600" dirty="0">
                <a:solidFill>
                  <a:srgbClr val="002E51"/>
                </a:solidFill>
              </a:rPr>
              <a:t>Rapid “brain-to-vein” times of only 2-3 weeks</a:t>
            </a:r>
          </a:p>
          <a:p>
            <a:pPr lvl="1"/>
            <a:r>
              <a:rPr lang="en-US" sz="1600" dirty="0">
                <a:solidFill>
                  <a:srgbClr val="002E51"/>
                </a:solidFill>
              </a:rPr>
              <a:t>More likely to be coming to your center (if not already) as opposed to CAR-T</a:t>
            </a:r>
          </a:p>
          <a:p>
            <a:pPr lvl="1"/>
            <a:r>
              <a:rPr lang="en-US" sz="1600" dirty="0">
                <a:solidFill>
                  <a:srgbClr val="002E51"/>
                </a:solidFill>
              </a:rPr>
              <a:t>Generally safer: Lower ICANS and no rare delayed neurotoxicity</a:t>
            </a:r>
          </a:p>
          <a:p>
            <a:pPr lvl="2"/>
            <a:r>
              <a:rPr lang="en-US" sz="1200" dirty="0">
                <a:solidFill>
                  <a:srgbClr val="002E51"/>
                </a:solidFill>
              </a:rPr>
              <a:t>Exception: Infections with BCMA bsAbs and weight loss with talquetamab</a:t>
            </a:r>
          </a:p>
          <a:p>
            <a:r>
              <a:rPr lang="en-US" sz="2000" b="1" dirty="0">
                <a:solidFill>
                  <a:srgbClr val="002E51"/>
                </a:solidFill>
              </a:rPr>
              <a:t>How will bsAbs evolve in the next 5 years?</a:t>
            </a:r>
            <a:endParaRPr lang="en-US" sz="2000" dirty="0">
              <a:solidFill>
                <a:srgbClr val="002E51"/>
              </a:solidFill>
            </a:endParaRPr>
          </a:p>
          <a:p>
            <a:pPr lvl="1"/>
            <a:r>
              <a:rPr lang="en-US" sz="1600" dirty="0">
                <a:solidFill>
                  <a:srgbClr val="002E51"/>
                </a:solidFill>
              </a:rPr>
              <a:t>Better outpatient models (more in Dr. Cowan’s section)</a:t>
            </a:r>
          </a:p>
          <a:p>
            <a:pPr lvl="1"/>
            <a:r>
              <a:rPr lang="en-US" sz="1600" dirty="0">
                <a:solidFill>
                  <a:srgbClr val="002E51"/>
                </a:solidFill>
              </a:rPr>
              <a:t>Available at community-based centers like many of yours!</a:t>
            </a:r>
          </a:p>
          <a:p>
            <a:pPr lvl="1"/>
            <a:r>
              <a:rPr lang="en-US" sz="1600" dirty="0">
                <a:solidFill>
                  <a:srgbClr val="002E51"/>
                </a:solidFill>
              </a:rPr>
              <a:t>Combinations, for example the RedirecTT-1 study of tec &amp; </a:t>
            </a:r>
            <a:r>
              <a:rPr lang="en-US" sz="1600" dirty="0" err="1">
                <a:solidFill>
                  <a:srgbClr val="002E51"/>
                </a:solidFill>
              </a:rPr>
              <a:t>tal</a:t>
            </a:r>
            <a:r>
              <a:rPr lang="en-US" sz="1600" dirty="0">
                <a:solidFill>
                  <a:srgbClr val="002E51"/>
                </a:solidFill>
              </a:rPr>
              <a:t> together</a:t>
            </a:r>
          </a:p>
          <a:p>
            <a:pPr lvl="1"/>
            <a:r>
              <a:rPr lang="en-US" sz="1600" dirty="0">
                <a:solidFill>
                  <a:srgbClr val="002E51"/>
                </a:solidFill>
              </a:rPr>
              <a:t>Time-limited treatment (not treatment until PD or toxicities)</a:t>
            </a:r>
          </a:p>
        </p:txBody>
      </p:sp>
      <p:sp>
        <p:nvSpPr>
          <p:cNvPr id="4" name="Title 3"/>
          <p:cNvSpPr>
            <a:spLocks noGrp="1"/>
          </p:cNvSpPr>
          <p:nvPr>
            <p:ph type="title"/>
          </p:nvPr>
        </p:nvSpPr>
        <p:spPr/>
        <p:txBody>
          <a:bodyPr/>
          <a:lstStyle/>
          <a:p>
            <a:r>
              <a:rPr lang="en-US" sz="2800" b="1" u="sng" dirty="0">
                <a:solidFill>
                  <a:srgbClr val="002E51"/>
                </a:solidFill>
              </a:rPr>
              <a:t>Reflections &amp; Conclusions</a:t>
            </a:r>
          </a:p>
        </p:txBody>
      </p:sp>
    </p:spTree>
    <p:extLst>
      <p:ext uri="{BB962C8B-B14F-4D97-AF65-F5344CB8AC3E}">
        <p14:creationId xmlns:p14="http://schemas.microsoft.com/office/powerpoint/2010/main" val="1955342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b="1" u="sng" dirty="0">
                <a:solidFill>
                  <a:srgbClr val="002E51"/>
                </a:solidFill>
              </a:rPr>
              <a:t>Thank you!</a:t>
            </a:r>
          </a:p>
        </p:txBody>
      </p:sp>
      <p:pic>
        <p:nvPicPr>
          <p:cNvPr id="6" name="Picture 5">
            <a:extLst>
              <a:ext uri="{FF2B5EF4-FFF2-40B4-BE49-F238E27FC236}">
                <a16:creationId xmlns:a16="http://schemas.microsoft.com/office/drawing/2014/main" id="{C168E5BD-BBA9-E730-C304-222CA6926142}"/>
              </a:ext>
            </a:extLst>
          </p:cNvPr>
          <p:cNvPicPr>
            <a:picLocks noChangeAspect="1"/>
          </p:cNvPicPr>
          <p:nvPr/>
        </p:nvPicPr>
        <p:blipFill>
          <a:blip r:embed="rId2"/>
          <a:stretch>
            <a:fillRect/>
          </a:stretch>
        </p:blipFill>
        <p:spPr>
          <a:xfrm>
            <a:off x="804720" y="1455829"/>
            <a:ext cx="7534560" cy="2236604"/>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70877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64D8A-519B-DD4A-C642-A79DF134912A}"/>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Multiple Myeloma</a:t>
            </a:r>
          </a:p>
        </p:txBody>
      </p:sp>
      <p:sp>
        <p:nvSpPr>
          <p:cNvPr id="3" name="Rectangle 2">
            <a:extLst>
              <a:ext uri="{FF2B5EF4-FFF2-40B4-BE49-F238E27FC236}">
                <a16:creationId xmlns:a16="http://schemas.microsoft.com/office/drawing/2014/main" id="{2CD37E42-E2E3-0CF1-91DF-51880A7249F7}"/>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July 30</a:t>
            </a:r>
            <a:r>
              <a:rPr lang="en-US" sz="1600" baseline="30000" dirty="0">
                <a:solidFill>
                  <a:schemeClr val="bg1"/>
                </a:solidFill>
                <a:latin typeface="Corporate S Demi" panose="02020500000000000000" pitchFamily="18" charset="0"/>
              </a:rPr>
              <a:t>th</a:t>
            </a:r>
            <a:r>
              <a:rPr lang="en-US" sz="1600" dirty="0">
                <a:solidFill>
                  <a:schemeClr val="bg1"/>
                </a:solidFill>
                <a:latin typeface="Corporate S Demi" panose="02020500000000000000" pitchFamily="18" charset="0"/>
              </a:rPr>
              <a:t>, 2024</a:t>
            </a:r>
          </a:p>
        </p:txBody>
      </p:sp>
      <p:sp>
        <p:nvSpPr>
          <p:cNvPr id="6" name="Rectangle 5">
            <a:extLst>
              <a:ext uri="{FF2B5EF4-FFF2-40B4-BE49-F238E27FC236}">
                <a16:creationId xmlns:a16="http://schemas.microsoft.com/office/drawing/2014/main" id="{D484FC24-D0C5-F302-3C24-F47F629F9F19}"/>
              </a:ext>
            </a:extLst>
          </p:cNvPr>
          <p:cNvSpPr/>
          <p:nvPr/>
        </p:nvSpPr>
        <p:spPr>
          <a:xfrm>
            <a:off x="7912100" y="444500"/>
            <a:ext cx="508000" cy="195580"/>
          </a:xfrm>
          <a:prstGeom prst="rect">
            <a:avLst/>
          </a:prstGeom>
          <a:solidFill>
            <a:srgbClr val="FFC8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2046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5923280" cy="2204975"/>
          </a:xfrm>
        </p:spPr>
        <p:txBody>
          <a:bodyPr/>
          <a:lstStyle/>
          <a:p>
            <a:r>
              <a:rPr lang="en-US" b="1" dirty="0">
                <a:solidFill>
                  <a:srgbClr val="002E51"/>
                </a:solidFill>
              </a:rPr>
              <a:t>Rahul Banerjee, MD, FACP</a:t>
            </a:r>
          </a:p>
          <a:p>
            <a:r>
              <a:rPr lang="en-US" dirty="0">
                <a:solidFill>
                  <a:srgbClr val="002E51"/>
                </a:solidFill>
              </a:rPr>
              <a:t>Assistant Professor</a:t>
            </a:r>
          </a:p>
          <a:p>
            <a:r>
              <a:rPr lang="en-US" dirty="0">
                <a:solidFill>
                  <a:srgbClr val="002E51"/>
                </a:solidFill>
              </a:rPr>
              <a:t>Fred Hutchinson Cancer Center</a:t>
            </a:r>
          </a:p>
          <a:p>
            <a:r>
              <a:rPr lang="en-US" dirty="0">
                <a:solidFill>
                  <a:srgbClr val="002E51"/>
                </a:solidFill>
              </a:rPr>
              <a:t>Seattle, WA – July 30, 2024</a:t>
            </a:r>
          </a:p>
        </p:txBody>
      </p:sp>
      <p:sp>
        <p:nvSpPr>
          <p:cNvPr id="4" name="Title 3"/>
          <p:cNvSpPr>
            <a:spLocks noGrp="1"/>
          </p:cNvSpPr>
          <p:nvPr>
            <p:ph type="title"/>
          </p:nvPr>
        </p:nvSpPr>
        <p:spPr>
          <a:xfrm>
            <a:off x="0" y="127465"/>
            <a:ext cx="9144000" cy="786936"/>
          </a:xfrm>
        </p:spPr>
        <p:txBody>
          <a:bodyPr/>
          <a:lstStyle/>
          <a:p>
            <a:r>
              <a:rPr lang="en-US" b="1" dirty="0" err="1">
                <a:solidFill>
                  <a:srgbClr val="002E51"/>
                </a:solidFill>
              </a:rPr>
              <a:t>Linvo</a:t>
            </a:r>
            <a:r>
              <a:rPr lang="en-US" b="1" dirty="0">
                <a:solidFill>
                  <a:srgbClr val="002E51"/>
                </a:solidFill>
              </a:rPr>
              <a:t>, tec/</a:t>
            </a:r>
            <a:r>
              <a:rPr lang="en-US" b="1" dirty="0" err="1">
                <a:solidFill>
                  <a:srgbClr val="002E51"/>
                </a:solidFill>
              </a:rPr>
              <a:t>tal</a:t>
            </a:r>
            <a:r>
              <a:rPr lang="en-US" b="1" dirty="0">
                <a:solidFill>
                  <a:srgbClr val="002E51"/>
                </a:solidFill>
              </a:rPr>
              <a:t>, </a:t>
            </a:r>
            <a:r>
              <a:rPr lang="en-US" b="1" dirty="0" err="1">
                <a:solidFill>
                  <a:srgbClr val="002E51"/>
                </a:solidFill>
              </a:rPr>
              <a:t>BiTEs</a:t>
            </a:r>
            <a:r>
              <a:rPr lang="en-US" b="1" dirty="0">
                <a:solidFill>
                  <a:srgbClr val="002E51"/>
                </a:solidFill>
              </a:rPr>
              <a:t>: oh my! Updates with bispecific antibodies in MM</a:t>
            </a:r>
          </a:p>
        </p:txBody>
      </p:sp>
      <p:pic>
        <p:nvPicPr>
          <p:cNvPr id="3" name="Picture 2" descr="Lions Tigers and Bears, Oh My Magnet - wizard of oz | Ata-Boy Inc.">
            <a:extLst>
              <a:ext uri="{FF2B5EF4-FFF2-40B4-BE49-F238E27FC236}">
                <a16:creationId xmlns:a16="http://schemas.microsoft.com/office/drawing/2014/main" id="{83EE0221-D698-007F-F33D-77AA01315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6320" y="1668179"/>
            <a:ext cx="1635760" cy="228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160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119352" y="2029291"/>
            <a:ext cx="6400800" cy="2204975"/>
          </a:xfrm>
        </p:spPr>
        <p:txBody>
          <a:bodyPr/>
          <a:lstStyle/>
          <a:p>
            <a:r>
              <a:rPr lang="en-US" b="1" dirty="0">
                <a:solidFill>
                  <a:srgbClr val="002E51"/>
                </a:solidFill>
              </a:rPr>
              <a:t>Andrew Cowan, MD</a:t>
            </a:r>
          </a:p>
          <a:p>
            <a:r>
              <a:rPr lang="en-US" dirty="0">
                <a:solidFill>
                  <a:srgbClr val="002E51"/>
                </a:solidFill>
              </a:rPr>
              <a:t>Associate Professor</a:t>
            </a:r>
          </a:p>
          <a:p>
            <a:r>
              <a:rPr lang="en-US" dirty="0">
                <a:solidFill>
                  <a:srgbClr val="002E51"/>
                </a:solidFill>
              </a:rPr>
              <a:t>Research Director, Myeloma</a:t>
            </a:r>
          </a:p>
          <a:p>
            <a:r>
              <a:rPr lang="en-US" dirty="0">
                <a:solidFill>
                  <a:srgbClr val="002E51"/>
                </a:solidFill>
              </a:rPr>
              <a:t>Fred Hutch Cancer Center</a:t>
            </a:r>
          </a:p>
          <a:p>
            <a:r>
              <a:rPr lang="en-US" dirty="0">
                <a:solidFill>
                  <a:srgbClr val="002E51"/>
                </a:solidFill>
              </a:rPr>
              <a:t>Seattle, WA</a:t>
            </a:r>
          </a:p>
        </p:txBody>
      </p:sp>
      <p:sp>
        <p:nvSpPr>
          <p:cNvPr id="4" name="Title 3"/>
          <p:cNvSpPr>
            <a:spLocks noGrp="1"/>
          </p:cNvSpPr>
          <p:nvPr>
            <p:ph type="title"/>
          </p:nvPr>
        </p:nvSpPr>
        <p:spPr>
          <a:xfrm>
            <a:off x="0" y="127465"/>
            <a:ext cx="9144000" cy="786936"/>
          </a:xfrm>
        </p:spPr>
        <p:txBody>
          <a:bodyPr/>
          <a:lstStyle/>
          <a:p>
            <a:r>
              <a:rPr lang="en-US" dirty="0"/>
              <a:t>The Bispecific Balancing Act in Multiple Myeloma: Inpatient, Outpatient, and Everything In Between</a:t>
            </a:r>
            <a:endParaRPr lang="en-US" b="1" dirty="0">
              <a:solidFill>
                <a:srgbClr val="002E51"/>
              </a:solidFill>
            </a:endParaRPr>
          </a:p>
        </p:txBody>
      </p:sp>
    </p:spTree>
    <p:extLst>
      <p:ext uri="{BB962C8B-B14F-4D97-AF65-F5344CB8AC3E}">
        <p14:creationId xmlns:p14="http://schemas.microsoft.com/office/powerpoint/2010/main" val="131750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r>
              <a:rPr lang="en-US" i="1" dirty="0">
                <a:solidFill>
                  <a:srgbClr val="000000"/>
                </a:solidFill>
                <a:effectLst/>
                <a:latin typeface="Helvetica" pitchFamily="2" charset="0"/>
              </a:rPr>
              <a:t>Research Funding:</a:t>
            </a:r>
            <a:endParaRPr lang="en-US" dirty="0">
              <a:solidFill>
                <a:srgbClr val="000000"/>
              </a:solidFill>
              <a:effectLst/>
              <a:latin typeface="Helvetica" pitchFamily="2" charset="0"/>
            </a:endParaRPr>
          </a:p>
          <a:p>
            <a:r>
              <a:rPr lang="en-US" dirty="0">
                <a:solidFill>
                  <a:srgbClr val="000000"/>
                </a:solidFill>
                <a:effectLst/>
                <a:latin typeface="Helvetica" pitchFamily="2" charset="0"/>
              </a:rPr>
              <a:t>Janssen, BMS, Juno/Celgene, Sanofi, Regeneron, IGM </a:t>
            </a:r>
            <a:r>
              <a:rPr lang="en-US" dirty="0" err="1">
                <a:solidFill>
                  <a:srgbClr val="000000"/>
                </a:solidFill>
                <a:effectLst/>
                <a:latin typeface="Helvetica" pitchFamily="2" charset="0"/>
              </a:rPr>
              <a:t>BIosciences</a:t>
            </a:r>
            <a:r>
              <a:rPr lang="en-US" dirty="0">
                <a:solidFill>
                  <a:srgbClr val="000000"/>
                </a:solidFill>
                <a:effectLst/>
                <a:latin typeface="Helvetica" pitchFamily="2" charset="0"/>
              </a:rPr>
              <a:t>, </a:t>
            </a:r>
            <a:r>
              <a:rPr lang="en-US" dirty="0" err="1">
                <a:solidFill>
                  <a:srgbClr val="000000"/>
                </a:solidFill>
                <a:effectLst/>
                <a:latin typeface="Helvetica" pitchFamily="2" charset="0"/>
              </a:rPr>
              <a:t>Nektar</a:t>
            </a:r>
            <a:r>
              <a:rPr lang="en-US" dirty="0">
                <a:solidFill>
                  <a:srgbClr val="000000"/>
                </a:solidFill>
                <a:effectLst/>
                <a:latin typeface="Helvetica" pitchFamily="2" charset="0"/>
              </a:rPr>
              <a:t>, Harpoon, Caelum</a:t>
            </a:r>
            <a:br>
              <a:rPr lang="en-US" dirty="0">
                <a:solidFill>
                  <a:srgbClr val="000000"/>
                </a:solidFill>
                <a:effectLst/>
                <a:latin typeface="Helvetica" pitchFamily="2" charset="0"/>
              </a:rPr>
            </a:br>
            <a:endParaRPr lang="en-US" dirty="0">
              <a:solidFill>
                <a:srgbClr val="000000"/>
              </a:solidFill>
              <a:effectLst/>
              <a:latin typeface="Helvetica" pitchFamily="2" charset="0"/>
            </a:endParaRPr>
          </a:p>
          <a:p>
            <a:r>
              <a:rPr lang="en-US" i="1" dirty="0">
                <a:solidFill>
                  <a:srgbClr val="000000"/>
                </a:solidFill>
                <a:effectLst/>
                <a:latin typeface="Helvetica" pitchFamily="2" charset="0"/>
              </a:rPr>
              <a:t>Advisory/Consulting:</a:t>
            </a:r>
            <a:endParaRPr lang="en-US" dirty="0">
              <a:solidFill>
                <a:srgbClr val="000000"/>
              </a:solidFill>
              <a:effectLst/>
              <a:latin typeface="Helvetica" pitchFamily="2" charset="0"/>
            </a:endParaRPr>
          </a:p>
          <a:p>
            <a:r>
              <a:rPr lang="en-US" dirty="0">
                <a:solidFill>
                  <a:srgbClr val="000000"/>
                </a:solidFill>
                <a:effectLst/>
                <a:latin typeface="Helvetica" pitchFamily="2" charset="0"/>
              </a:rPr>
              <a:t>Sebia, Janssen, BMS, Sanofi, </a:t>
            </a:r>
            <a:r>
              <a:rPr lang="en-US" dirty="0" err="1">
                <a:solidFill>
                  <a:srgbClr val="000000"/>
                </a:solidFill>
                <a:effectLst/>
                <a:latin typeface="Helvetica" pitchFamily="2" charset="0"/>
              </a:rPr>
              <a:t>HopeAI</a:t>
            </a:r>
            <a:r>
              <a:rPr lang="en-US" dirty="0">
                <a:solidFill>
                  <a:srgbClr val="000000"/>
                </a:solidFill>
                <a:effectLst/>
                <a:latin typeface="Helvetica" pitchFamily="2" charset="0"/>
              </a:rPr>
              <a:t>, Adaptive Biotechnologies, </a:t>
            </a:r>
            <a:r>
              <a:rPr lang="en-US" dirty="0" err="1">
                <a:solidFill>
                  <a:srgbClr val="000000"/>
                </a:solidFill>
                <a:effectLst/>
                <a:latin typeface="Helvetica" pitchFamily="2" charset="0"/>
              </a:rPr>
              <a:t>Abbvie</a:t>
            </a:r>
            <a:endParaRPr lang="en-US" dirty="0">
              <a:solidFill>
                <a:srgbClr val="000000"/>
              </a:solidFill>
              <a:effectLst/>
              <a:latin typeface="Helvetica" pitchFamily="2" charset="0"/>
            </a:endParaRPr>
          </a:p>
          <a:p>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Disclosures</a:t>
            </a:r>
          </a:p>
        </p:txBody>
      </p:sp>
    </p:spTree>
    <p:extLst>
      <p:ext uri="{BB962C8B-B14F-4D97-AF65-F5344CB8AC3E}">
        <p14:creationId xmlns:p14="http://schemas.microsoft.com/office/powerpoint/2010/main" val="1249712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B957DB-135C-66AA-FD29-45988A6033BD}"/>
              </a:ext>
            </a:extLst>
          </p:cNvPr>
          <p:cNvSpPr>
            <a:spLocks noGrp="1"/>
          </p:cNvSpPr>
          <p:nvPr>
            <p:ph idx="1"/>
          </p:nvPr>
        </p:nvSpPr>
        <p:spPr/>
        <p:txBody>
          <a:bodyPr/>
          <a:lstStyle/>
          <a:p>
            <a:r>
              <a:rPr lang="en-US" dirty="0"/>
              <a:t>Review approved </a:t>
            </a:r>
            <a:r>
              <a:rPr lang="en-US" dirty="0" err="1"/>
              <a:t>bispecifics</a:t>
            </a:r>
            <a:r>
              <a:rPr lang="en-US" dirty="0"/>
              <a:t> and hospitalization requirements</a:t>
            </a:r>
          </a:p>
          <a:p>
            <a:r>
              <a:rPr lang="en-US" dirty="0"/>
              <a:t>Hospitalization requirement</a:t>
            </a:r>
          </a:p>
          <a:p>
            <a:r>
              <a:rPr lang="en-US" dirty="0"/>
              <a:t>Step up dosing schedules – how, why, where, when?</a:t>
            </a:r>
          </a:p>
          <a:p>
            <a:r>
              <a:rPr lang="en-US" dirty="0"/>
              <a:t>The future state</a:t>
            </a:r>
          </a:p>
        </p:txBody>
      </p:sp>
      <p:sp>
        <p:nvSpPr>
          <p:cNvPr id="3" name="TextBox 2">
            <a:extLst>
              <a:ext uri="{FF2B5EF4-FFF2-40B4-BE49-F238E27FC236}">
                <a16:creationId xmlns:a16="http://schemas.microsoft.com/office/drawing/2014/main" id="{99DF5853-4F05-37DD-7EEA-D4A52AE77578}"/>
              </a:ext>
            </a:extLst>
          </p:cNvPr>
          <p:cNvSpPr txBox="1"/>
          <p:nvPr/>
        </p:nvSpPr>
        <p:spPr>
          <a:xfrm>
            <a:off x="443883" y="257452"/>
            <a:ext cx="6640498" cy="523220"/>
          </a:xfrm>
          <a:prstGeom prst="rect">
            <a:avLst/>
          </a:prstGeom>
          <a:noFill/>
        </p:spPr>
        <p:txBody>
          <a:bodyPr wrap="square" rtlCol="0">
            <a:spAutoFit/>
          </a:bodyPr>
          <a:lstStyle/>
          <a:p>
            <a:r>
              <a:rPr lang="en-US" sz="2800" dirty="0"/>
              <a:t>Agenda</a:t>
            </a:r>
          </a:p>
        </p:txBody>
      </p:sp>
    </p:spTree>
    <p:extLst>
      <p:ext uri="{BB962C8B-B14F-4D97-AF65-F5344CB8AC3E}">
        <p14:creationId xmlns:p14="http://schemas.microsoft.com/office/powerpoint/2010/main" val="2430831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CF277F-8D58-F368-7BAE-7BE9BEBA1B63}"/>
              </a:ext>
            </a:extLst>
          </p:cNvPr>
          <p:cNvPicPr>
            <a:picLocks noChangeAspect="1"/>
          </p:cNvPicPr>
          <p:nvPr/>
        </p:nvPicPr>
        <p:blipFill>
          <a:blip r:embed="rId3"/>
          <a:stretch>
            <a:fillRect/>
          </a:stretch>
        </p:blipFill>
        <p:spPr>
          <a:xfrm>
            <a:off x="1166165" y="34245"/>
            <a:ext cx="6095770" cy="4227016"/>
          </a:xfrm>
          <a:prstGeom prst="rect">
            <a:avLst/>
          </a:prstGeom>
        </p:spPr>
      </p:pic>
      <p:sp>
        <p:nvSpPr>
          <p:cNvPr id="7" name="TextBox 6">
            <a:extLst>
              <a:ext uri="{FF2B5EF4-FFF2-40B4-BE49-F238E27FC236}">
                <a16:creationId xmlns:a16="http://schemas.microsoft.com/office/drawing/2014/main" id="{23A6CE39-E81A-DC5C-6D6F-F92BEA9F4D94}"/>
              </a:ext>
            </a:extLst>
          </p:cNvPr>
          <p:cNvSpPr txBox="1"/>
          <p:nvPr/>
        </p:nvSpPr>
        <p:spPr>
          <a:xfrm>
            <a:off x="712612" y="4940460"/>
            <a:ext cx="7202776" cy="207803"/>
          </a:xfrm>
          <a:prstGeom prst="rect">
            <a:avLst/>
          </a:prstGeom>
          <a:noFill/>
        </p:spPr>
        <p:txBody>
          <a:bodyPr wrap="square" rtlCol="0" anchor="b" anchorCtr="0">
            <a:noAutofit/>
          </a:bodyPr>
          <a:lstStyle/>
          <a:p>
            <a:pPr defTabSz="685777"/>
            <a:r>
              <a:rPr lang="en-US" sz="900" dirty="0">
                <a:solidFill>
                  <a:prstClr val="black"/>
                </a:solidFill>
              </a:rPr>
              <a:t>Cho SF et al </a:t>
            </a:r>
            <a:r>
              <a:rPr lang="en-US" sz="900" i="1" dirty="0">
                <a:solidFill>
                  <a:prstClr val="black"/>
                </a:solidFill>
              </a:rPr>
              <a:t>Frontiers Oncology </a:t>
            </a:r>
            <a:r>
              <a:rPr lang="en-US" sz="900" dirty="0">
                <a:solidFill>
                  <a:prstClr val="black"/>
                </a:solidFill>
              </a:rPr>
              <a:t>2022.</a:t>
            </a:r>
            <a:endParaRPr lang="en-US" sz="1350" dirty="0">
              <a:solidFill>
                <a:prstClr val="black"/>
              </a:solidFill>
            </a:endParaRPr>
          </a:p>
        </p:txBody>
      </p:sp>
    </p:spTree>
    <p:custDataLst>
      <p:tags r:id="rId1"/>
    </p:custDataLst>
    <p:extLst>
      <p:ext uri="{BB962C8B-B14F-4D97-AF65-F5344CB8AC3E}">
        <p14:creationId xmlns:p14="http://schemas.microsoft.com/office/powerpoint/2010/main" val="6300380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F73AE56-C68E-1C05-1B93-42607CD3AD9B}"/>
              </a:ext>
            </a:extLst>
          </p:cNvPr>
          <p:cNvSpPr txBox="1">
            <a:spLocks/>
          </p:cNvSpPr>
          <p:nvPr/>
        </p:nvSpPr>
        <p:spPr>
          <a:xfrm>
            <a:off x="494910" y="270475"/>
            <a:ext cx="7022793" cy="594014"/>
          </a:xfrm>
          <a:prstGeom prst="rect">
            <a:avLst/>
          </a:prstGeom>
        </p:spPr>
        <p:txBody>
          <a:bodyPr vert="horz" lIns="51455" tIns="25728" rIns="51455" bIns="25728" rtlCol="0" anchor="t" anchorCtr="0">
            <a:noAutofit/>
          </a:bodyPr>
          <a:lstStyle>
            <a:lvl1pPr algn="l" defTabSz="342946" rtl="0" eaLnBrk="1" latinLnBrk="0" hangingPunct="1">
              <a:lnSpc>
                <a:spcPct val="80000"/>
              </a:lnSpc>
              <a:spcBef>
                <a:spcPct val="0"/>
              </a:spcBef>
              <a:buNone/>
              <a:defRPr sz="2400" b="1" i="0" kern="1200" cap="all" baseline="0">
                <a:solidFill>
                  <a:srgbClr val="000000"/>
                </a:solidFill>
                <a:latin typeface="Arial"/>
                <a:ea typeface="+mj-ea"/>
                <a:cs typeface="+mj-cs"/>
              </a:defRPr>
            </a:lvl1pPr>
          </a:lstStyle>
          <a:p>
            <a:r>
              <a:rPr lang="en-US" sz="1800" dirty="0"/>
              <a:t>BsAbs for MM: approved and in development</a:t>
            </a:r>
          </a:p>
        </p:txBody>
      </p:sp>
      <p:graphicFrame>
        <p:nvGraphicFramePr>
          <p:cNvPr id="8" name="Table 4">
            <a:extLst>
              <a:ext uri="{FF2B5EF4-FFF2-40B4-BE49-F238E27FC236}">
                <a16:creationId xmlns:a16="http://schemas.microsoft.com/office/drawing/2014/main" id="{9099972B-5EC8-FA8B-9960-CE6F874E80B8}"/>
              </a:ext>
            </a:extLst>
          </p:cNvPr>
          <p:cNvGraphicFramePr>
            <a:graphicFrameLocks noGrp="1"/>
          </p:cNvGraphicFramePr>
          <p:nvPr/>
        </p:nvGraphicFramePr>
        <p:xfrm>
          <a:off x="198675" y="704224"/>
          <a:ext cx="8506134" cy="3295284"/>
        </p:xfrm>
        <a:graphic>
          <a:graphicData uri="http://schemas.openxmlformats.org/drawingml/2006/table">
            <a:tbl>
              <a:tblPr firstRow="1" bandRow="1">
                <a:tableStyleId>{5C22544A-7EE6-4342-B048-85BDC9FD1C3A}</a:tableStyleId>
              </a:tblPr>
              <a:tblGrid>
                <a:gridCol w="1215162">
                  <a:extLst>
                    <a:ext uri="{9D8B030D-6E8A-4147-A177-3AD203B41FA5}">
                      <a16:colId xmlns:a16="http://schemas.microsoft.com/office/drawing/2014/main" val="3879929822"/>
                    </a:ext>
                  </a:extLst>
                </a:gridCol>
                <a:gridCol w="1215162">
                  <a:extLst>
                    <a:ext uri="{9D8B030D-6E8A-4147-A177-3AD203B41FA5}">
                      <a16:colId xmlns:a16="http://schemas.microsoft.com/office/drawing/2014/main" val="1802188425"/>
                    </a:ext>
                  </a:extLst>
                </a:gridCol>
                <a:gridCol w="1215162">
                  <a:extLst>
                    <a:ext uri="{9D8B030D-6E8A-4147-A177-3AD203B41FA5}">
                      <a16:colId xmlns:a16="http://schemas.microsoft.com/office/drawing/2014/main" val="1985259879"/>
                    </a:ext>
                  </a:extLst>
                </a:gridCol>
                <a:gridCol w="1215162">
                  <a:extLst>
                    <a:ext uri="{9D8B030D-6E8A-4147-A177-3AD203B41FA5}">
                      <a16:colId xmlns:a16="http://schemas.microsoft.com/office/drawing/2014/main" val="3041137069"/>
                    </a:ext>
                  </a:extLst>
                </a:gridCol>
                <a:gridCol w="1215162">
                  <a:extLst>
                    <a:ext uri="{9D8B030D-6E8A-4147-A177-3AD203B41FA5}">
                      <a16:colId xmlns:a16="http://schemas.microsoft.com/office/drawing/2014/main" val="3097447339"/>
                    </a:ext>
                  </a:extLst>
                </a:gridCol>
                <a:gridCol w="1215162">
                  <a:extLst>
                    <a:ext uri="{9D8B030D-6E8A-4147-A177-3AD203B41FA5}">
                      <a16:colId xmlns:a16="http://schemas.microsoft.com/office/drawing/2014/main" val="1670825628"/>
                    </a:ext>
                  </a:extLst>
                </a:gridCol>
                <a:gridCol w="1215162">
                  <a:extLst>
                    <a:ext uri="{9D8B030D-6E8A-4147-A177-3AD203B41FA5}">
                      <a16:colId xmlns:a16="http://schemas.microsoft.com/office/drawing/2014/main" val="2806296588"/>
                    </a:ext>
                  </a:extLst>
                </a:gridCol>
              </a:tblGrid>
              <a:tr h="276396">
                <a:tc>
                  <a:txBody>
                    <a:bodyPr/>
                    <a:lstStyle/>
                    <a:p>
                      <a:r>
                        <a:rPr lang="en-US" sz="1100" dirty="0"/>
                        <a:t>BCMAxCD3</a:t>
                      </a:r>
                    </a:p>
                  </a:txBody>
                  <a:tcPr marL="68580" marR="68580" marT="34290" marB="34290" anchor="ctr"/>
                </a:tc>
                <a:tc>
                  <a:txBody>
                    <a:bodyPr/>
                    <a:lstStyle/>
                    <a:p>
                      <a:endParaRPr lang="en-US" sz="1100" dirty="0"/>
                    </a:p>
                  </a:txBody>
                  <a:tcPr marL="68580" marR="68580" marT="34290" marB="34290" anchor="ctr"/>
                </a:tc>
                <a:tc>
                  <a:txBody>
                    <a:bodyPr/>
                    <a:lstStyle/>
                    <a:p>
                      <a:endParaRPr lang="en-US" sz="1100" dirty="0"/>
                    </a:p>
                  </a:txBody>
                  <a:tcPr marL="68580" marR="68580" marT="34290" marB="34290" anchor="ctr"/>
                </a:tc>
                <a:tc>
                  <a:txBody>
                    <a:bodyPr/>
                    <a:lstStyle/>
                    <a:p>
                      <a:endParaRPr lang="en-US" sz="1100" dirty="0"/>
                    </a:p>
                  </a:txBody>
                  <a:tcPr marL="68580" marR="68580" marT="34290" marB="34290" anchor="ctr"/>
                </a:tc>
                <a:tc>
                  <a:txBody>
                    <a:bodyPr/>
                    <a:lstStyle/>
                    <a:p>
                      <a:endParaRPr lang="en-US" sz="1100" dirty="0"/>
                    </a:p>
                  </a:txBody>
                  <a:tcPr marL="68580" marR="68580" marT="34290" marB="34290" anchor="ctr"/>
                </a:tc>
                <a:tc>
                  <a:txBody>
                    <a:bodyPr/>
                    <a:lstStyle/>
                    <a:p>
                      <a:endParaRPr lang="en-US" sz="1100" dirty="0"/>
                    </a:p>
                  </a:txBody>
                  <a:tcPr marL="68580" marR="68580" marT="34290" marB="34290" anchor="ctr"/>
                </a:tc>
                <a:tc>
                  <a:txBody>
                    <a:bodyPr/>
                    <a:lstStyle/>
                    <a:p>
                      <a:endParaRPr lang="en-US" sz="1100" dirty="0"/>
                    </a:p>
                  </a:txBody>
                  <a:tcPr marL="68580" marR="68580" marT="34290" marB="34290" anchor="ctr"/>
                </a:tc>
                <a:extLst>
                  <a:ext uri="{0D108BD9-81ED-4DB2-BD59-A6C34878D82A}">
                    <a16:rowId xmlns:a16="http://schemas.microsoft.com/office/drawing/2014/main" val="1817210666"/>
                  </a:ext>
                </a:extLst>
              </a:tr>
              <a:tr h="276396">
                <a:tc>
                  <a:txBody>
                    <a:bodyPr/>
                    <a:lstStyle/>
                    <a:p>
                      <a:r>
                        <a:rPr lang="en-US" sz="1100" b="1" u="sng" dirty="0"/>
                        <a:t>Agent name</a:t>
                      </a:r>
                    </a:p>
                  </a:txBody>
                  <a:tcPr marL="68580" marR="68580" marT="34290" marB="34290" anchor="ctr"/>
                </a:tc>
                <a:tc>
                  <a:txBody>
                    <a:bodyPr/>
                    <a:lstStyle/>
                    <a:p>
                      <a:r>
                        <a:rPr lang="en-US" sz="1100" b="1" u="sng" dirty="0"/>
                        <a:t>ORR</a:t>
                      </a:r>
                    </a:p>
                  </a:txBody>
                  <a:tcPr marL="68580" marR="68580" marT="34290" marB="34290" anchor="ctr"/>
                </a:tc>
                <a:tc>
                  <a:txBody>
                    <a:bodyPr/>
                    <a:lstStyle/>
                    <a:p>
                      <a:r>
                        <a:rPr lang="en-US" sz="1100" b="1" u="sng" dirty="0"/>
                        <a:t>MRD (-)**</a:t>
                      </a:r>
                    </a:p>
                  </a:txBody>
                  <a:tcPr marL="68580" marR="68580" marT="34290" marB="34290" anchor="ctr"/>
                </a:tc>
                <a:tc>
                  <a:txBody>
                    <a:bodyPr/>
                    <a:lstStyle/>
                    <a:p>
                      <a:r>
                        <a:rPr lang="en-US" sz="1100" b="1" u="sng" dirty="0"/>
                        <a:t>PFS</a:t>
                      </a:r>
                    </a:p>
                  </a:txBody>
                  <a:tcPr marL="68580" marR="68580" marT="34290" marB="34290" anchor="ctr"/>
                </a:tc>
                <a:tc>
                  <a:txBody>
                    <a:bodyPr/>
                    <a:lstStyle/>
                    <a:p>
                      <a:r>
                        <a:rPr lang="en-US" sz="1100" b="1" u="sng" dirty="0"/>
                        <a:t>CRS</a:t>
                      </a:r>
                    </a:p>
                  </a:txBody>
                  <a:tcPr marL="68580" marR="68580" marT="34290" marB="34290" anchor="ctr"/>
                </a:tc>
                <a:tc>
                  <a:txBody>
                    <a:bodyPr/>
                    <a:lstStyle/>
                    <a:p>
                      <a:r>
                        <a:rPr lang="en-US" sz="1100" b="1" u="sng" dirty="0"/>
                        <a:t>Infections</a:t>
                      </a:r>
                    </a:p>
                  </a:txBody>
                  <a:tcPr marL="68580" marR="68580" marT="34290" marB="34290" anchor="ctr"/>
                </a:tc>
                <a:tc>
                  <a:txBody>
                    <a:bodyPr/>
                    <a:lstStyle/>
                    <a:p>
                      <a:r>
                        <a:rPr lang="en-US" sz="1100" b="1" u="sng" dirty="0"/>
                        <a:t>Hospitalization</a:t>
                      </a:r>
                    </a:p>
                  </a:txBody>
                  <a:tcPr marL="68580" marR="68580" marT="34290" marB="34290" anchor="ctr"/>
                </a:tc>
                <a:extLst>
                  <a:ext uri="{0D108BD9-81ED-4DB2-BD59-A6C34878D82A}">
                    <a16:rowId xmlns:a16="http://schemas.microsoft.com/office/drawing/2014/main" val="1730741689"/>
                  </a:ext>
                </a:extLst>
              </a:tr>
              <a:tr h="276396">
                <a:tc>
                  <a:txBody>
                    <a:bodyPr/>
                    <a:lstStyle/>
                    <a:p>
                      <a:r>
                        <a:rPr lang="en-US" sz="1100" dirty="0"/>
                        <a:t>Teclistamab</a:t>
                      </a:r>
                      <a:r>
                        <a:rPr lang="en-US" sz="1100" baseline="30000" dirty="0"/>
                        <a:t>1</a:t>
                      </a:r>
                      <a:r>
                        <a:rPr lang="en-US" sz="1100" dirty="0"/>
                        <a:t>*</a:t>
                      </a:r>
                    </a:p>
                  </a:txBody>
                  <a:tcPr marL="68580" marR="68580" marT="34290" marB="34290" anchor="ctr"/>
                </a:tc>
                <a:tc>
                  <a:txBody>
                    <a:bodyPr/>
                    <a:lstStyle/>
                    <a:p>
                      <a:r>
                        <a:rPr lang="en-US" sz="1100" dirty="0"/>
                        <a:t>63%</a:t>
                      </a:r>
                    </a:p>
                  </a:txBody>
                  <a:tcPr marL="68580" marR="68580" marT="34290" marB="34290" anchor="ctr"/>
                </a:tc>
                <a:tc>
                  <a:txBody>
                    <a:bodyPr/>
                    <a:lstStyle/>
                    <a:p>
                      <a:r>
                        <a:rPr lang="en-US" sz="1100" dirty="0"/>
                        <a:t>26.7%</a:t>
                      </a:r>
                    </a:p>
                  </a:txBody>
                  <a:tcPr marL="68580" marR="68580" marT="34290" marB="34290" anchor="ctr"/>
                </a:tc>
                <a:tc>
                  <a:txBody>
                    <a:bodyPr/>
                    <a:lstStyle/>
                    <a:p>
                      <a:r>
                        <a:rPr lang="en-US" sz="1100" dirty="0"/>
                        <a:t>mPFS 11.3 mos</a:t>
                      </a:r>
                    </a:p>
                  </a:txBody>
                  <a:tcPr marL="68580" marR="68580" marT="34290" marB="34290" anchor="ctr"/>
                </a:tc>
                <a:tc>
                  <a:txBody>
                    <a:bodyPr/>
                    <a:lstStyle/>
                    <a:p>
                      <a:r>
                        <a:rPr lang="en-US" sz="1100" dirty="0"/>
                        <a:t>72%</a:t>
                      </a:r>
                    </a:p>
                  </a:txBody>
                  <a:tcPr marL="68580" marR="68580" marT="34290" marB="34290" anchor="ctr"/>
                </a:tc>
                <a:tc>
                  <a:txBody>
                    <a:bodyPr/>
                    <a:lstStyle/>
                    <a:p>
                      <a:r>
                        <a:rPr lang="en-US" sz="1100" dirty="0"/>
                        <a:t>G3-4, 44%</a:t>
                      </a:r>
                    </a:p>
                  </a:txBody>
                  <a:tcPr marL="68580" marR="68580" marT="34290" marB="34290" anchor="ctr"/>
                </a:tc>
                <a:tc>
                  <a:txBody>
                    <a:bodyPr/>
                    <a:lstStyle/>
                    <a:p>
                      <a:r>
                        <a:rPr lang="en-US" sz="1100" dirty="0"/>
                        <a:t>Y – 11 days</a:t>
                      </a:r>
                    </a:p>
                  </a:txBody>
                  <a:tcPr marL="68580" marR="68580" marT="34290" marB="34290" anchor="ctr"/>
                </a:tc>
                <a:extLst>
                  <a:ext uri="{0D108BD9-81ED-4DB2-BD59-A6C34878D82A}">
                    <a16:rowId xmlns:a16="http://schemas.microsoft.com/office/drawing/2014/main" val="2948006420"/>
                  </a:ext>
                </a:extLst>
              </a:tr>
              <a:tr h="276396">
                <a:tc>
                  <a:txBody>
                    <a:bodyPr/>
                    <a:lstStyle/>
                    <a:p>
                      <a:r>
                        <a:rPr lang="en-US" sz="1100" dirty="0"/>
                        <a:t>Elranatamab</a:t>
                      </a:r>
                      <a:r>
                        <a:rPr lang="en-US" sz="1100" baseline="30000" dirty="0"/>
                        <a:t>2*</a:t>
                      </a:r>
                      <a:endParaRPr lang="en-US" sz="1100" dirty="0"/>
                    </a:p>
                  </a:txBody>
                  <a:tcPr marL="68580" marR="68580" marT="34290" marB="34290" anchor="ctr"/>
                </a:tc>
                <a:tc>
                  <a:txBody>
                    <a:bodyPr/>
                    <a:lstStyle/>
                    <a:p>
                      <a:r>
                        <a:rPr lang="en-US" sz="1100" dirty="0"/>
                        <a:t>61%</a:t>
                      </a:r>
                    </a:p>
                  </a:txBody>
                  <a:tcPr marL="68580" marR="68580" marT="34290" marB="34290" anchor="ctr"/>
                </a:tc>
                <a:tc>
                  <a:txBody>
                    <a:bodyPr/>
                    <a:lstStyle/>
                    <a:p>
                      <a:r>
                        <a:rPr lang="en-US" sz="1100" dirty="0"/>
                        <a:t>90%</a:t>
                      </a:r>
                    </a:p>
                  </a:txBody>
                  <a:tcPr marL="68580" marR="68580" marT="34290" marB="34290" anchor="ctr"/>
                </a:tc>
                <a:tc>
                  <a:txBody>
                    <a:bodyPr/>
                    <a:lstStyle/>
                    <a:p>
                      <a:r>
                        <a:rPr lang="en-US" sz="1100" dirty="0"/>
                        <a:t>12 mos PFS 58%</a:t>
                      </a:r>
                    </a:p>
                  </a:txBody>
                  <a:tcPr marL="68580" marR="68580" marT="34290" marB="34290" anchor="ctr"/>
                </a:tc>
                <a:tc>
                  <a:txBody>
                    <a:bodyPr/>
                    <a:lstStyle/>
                    <a:p>
                      <a:r>
                        <a:rPr lang="en-US" sz="1100" dirty="0"/>
                        <a:t>57%</a:t>
                      </a:r>
                    </a:p>
                  </a:txBody>
                  <a:tcPr marL="68580" marR="68580" marT="34290" marB="34290" anchor="ctr"/>
                </a:tc>
                <a:tc>
                  <a:txBody>
                    <a:bodyPr/>
                    <a:lstStyle/>
                    <a:p>
                      <a:r>
                        <a:rPr lang="en-US" sz="1100" dirty="0"/>
                        <a:t>G3-4 35%</a:t>
                      </a:r>
                    </a:p>
                  </a:txBody>
                  <a:tcPr marL="68580" marR="68580" marT="34290" marB="34290" anchor="ctr"/>
                </a:tc>
                <a:tc>
                  <a:txBody>
                    <a:bodyPr/>
                    <a:lstStyle/>
                    <a:p>
                      <a:r>
                        <a:rPr lang="en-US" sz="1100" dirty="0"/>
                        <a:t>Y – 3 days</a:t>
                      </a:r>
                    </a:p>
                  </a:txBody>
                  <a:tcPr marL="68580" marR="68580" marT="34290" marB="34290" anchor="ctr"/>
                </a:tc>
                <a:extLst>
                  <a:ext uri="{0D108BD9-81ED-4DB2-BD59-A6C34878D82A}">
                    <a16:rowId xmlns:a16="http://schemas.microsoft.com/office/drawing/2014/main" val="4249997163"/>
                  </a:ext>
                </a:extLst>
              </a:tr>
              <a:tr h="276396">
                <a:tc>
                  <a:txBody>
                    <a:bodyPr/>
                    <a:lstStyle/>
                    <a:p>
                      <a:r>
                        <a:rPr lang="en-US" sz="1100" dirty="0"/>
                        <a:t>ABBV-383b</a:t>
                      </a:r>
                      <a:r>
                        <a:rPr lang="en-US" sz="1100" baseline="30000" dirty="0"/>
                        <a:t>3</a:t>
                      </a:r>
                      <a:endParaRPr lang="en-US" sz="1100" dirty="0"/>
                    </a:p>
                  </a:txBody>
                  <a:tcPr marL="68580" marR="68580" marT="34290" marB="34290" anchor="ctr"/>
                </a:tc>
                <a:tc>
                  <a:txBody>
                    <a:bodyPr/>
                    <a:lstStyle/>
                    <a:p>
                      <a:r>
                        <a:rPr lang="en-US" sz="1100" dirty="0"/>
                        <a:t>57%</a:t>
                      </a:r>
                    </a:p>
                  </a:txBody>
                  <a:tcPr marL="68580" marR="68580" marT="34290" marB="34290" anchor="ctr"/>
                </a:tc>
                <a:tc>
                  <a:txBody>
                    <a:bodyPr/>
                    <a:lstStyle/>
                    <a:p>
                      <a:r>
                        <a:rPr lang="en-US" sz="1100" dirty="0"/>
                        <a:t>73%</a:t>
                      </a:r>
                    </a:p>
                  </a:txBody>
                  <a:tcPr marL="68580" marR="68580" marT="34290" marB="34290" anchor="ctr"/>
                </a:tc>
                <a:tc>
                  <a:txBody>
                    <a:bodyPr/>
                    <a:lstStyle/>
                    <a:p>
                      <a:r>
                        <a:rPr lang="en-US" sz="1100" dirty="0"/>
                        <a:t>mPFS 10.4 mos</a:t>
                      </a:r>
                    </a:p>
                  </a:txBody>
                  <a:tcPr marL="68580" marR="68580" marT="34290" marB="34290" anchor="ctr"/>
                </a:tc>
                <a:tc>
                  <a:txBody>
                    <a:bodyPr/>
                    <a:lstStyle/>
                    <a:p>
                      <a:r>
                        <a:rPr lang="en-US" sz="1100" dirty="0"/>
                        <a:t>57%</a:t>
                      </a:r>
                    </a:p>
                  </a:txBody>
                  <a:tcPr marL="68580" marR="68580" marT="34290" marB="34290" anchor="ctr"/>
                </a:tc>
                <a:tc>
                  <a:txBody>
                    <a:bodyPr/>
                    <a:lstStyle/>
                    <a:p>
                      <a:r>
                        <a:rPr lang="en-US" sz="1100" dirty="0"/>
                        <a:t>41% all G</a:t>
                      </a:r>
                    </a:p>
                  </a:txBody>
                  <a:tcPr marL="68580" marR="68580" marT="34290" marB="34290" anchor="ctr"/>
                </a:tc>
                <a:tc>
                  <a:txBody>
                    <a:bodyPr/>
                    <a:lstStyle/>
                    <a:p>
                      <a:r>
                        <a:rPr lang="en-US" sz="1100" dirty="0"/>
                        <a:t>Y – 48 hrs D1</a:t>
                      </a:r>
                    </a:p>
                  </a:txBody>
                  <a:tcPr marL="68580" marR="68580" marT="34290" marB="34290" anchor="ctr"/>
                </a:tc>
                <a:extLst>
                  <a:ext uri="{0D108BD9-81ED-4DB2-BD59-A6C34878D82A}">
                    <a16:rowId xmlns:a16="http://schemas.microsoft.com/office/drawing/2014/main" val="1058077981"/>
                  </a:ext>
                </a:extLst>
              </a:tr>
              <a:tr h="391543">
                <a:tc>
                  <a:txBody>
                    <a:bodyPr/>
                    <a:lstStyle/>
                    <a:p>
                      <a:r>
                        <a:rPr lang="en-US" sz="1100" dirty="0"/>
                        <a:t>Linvoseltamab (REGN5458)</a:t>
                      </a:r>
                      <a:r>
                        <a:rPr lang="en-US" sz="1100" baseline="30000" dirty="0"/>
                        <a:t>4</a:t>
                      </a:r>
                      <a:endParaRPr lang="en-US" sz="1100" dirty="0"/>
                    </a:p>
                  </a:txBody>
                  <a:tcPr marL="68580" marR="68580" marT="34290" marB="34290" anchor="ctr"/>
                </a:tc>
                <a:tc>
                  <a:txBody>
                    <a:bodyPr/>
                    <a:lstStyle/>
                    <a:p>
                      <a:r>
                        <a:rPr lang="en-US" sz="1100" dirty="0"/>
                        <a:t>51%</a:t>
                      </a:r>
                    </a:p>
                  </a:txBody>
                  <a:tcPr marL="68580" marR="68580" marT="34290" marB="34290" anchor="ctr"/>
                </a:tc>
                <a:tc>
                  <a:txBody>
                    <a:bodyPr/>
                    <a:lstStyle/>
                    <a:p>
                      <a:r>
                        <a:rPr lang="en-US" sz="1100" dirty="0"/>
                        <a:t>4/10 pts</a:t>
                      </a:r>
                    </a:p>
                  </a:txBody>
                  <a:tcPr marL="68580" marR="68580" marT="34290" marB="34290" anchor="ctr"/>
                </a:tc>
                <a:tc>
                  <a:txBody>
                    <a:bodyPr/>
                    <a:lstStyle/>
                    <a:p>
                      <a:r>
                        <a:rPr lang="en-US" sz="1100" dirty="0"/>
                        <a:t>NA</a:t>
                      </a:r>
                    </a:p>
                  </a:txBody>
                  <a:tcPr marL="68580" marR="68580" marT="34290" marB="34290" anchor="ctr"/>
                </a:tc>
                <a:tc>
                  <a:txBody>
                    <a:bodyPr/>
                    <a:lstStyle/>
                    <a:p>
                      <a:r>
                        <a:rPr lang="en-US" sz="1100" dirty="0"/>
                        <a:t>38%</a:t>
                      </a:r>
                    </a:p>
                  </a:txBody>
                  <a:tcPr marL="68580" marR="68580" marT="34290" marB="34290" anchor="ctr"/>
                </a:tc>
                <a:tc>
                  <a:txBody>
                    <a:bodyPr/>
                    <a:lstStyle/>
                    <a:p>
                      <a:r>
                        <a:rPr lang="en-US" sz="1100" dirty="0"/>
                        <a:t>Not reported</a:t>
                      </a:r>
                    </a:p>
                  </a:txBody>
                  <a:tcPr marL="68580" marR="68580" marT="34290" marB="34290" anchor="ctr"/>
                </a:tc>
                <a:tc>
                  <a:txBody>
                    <a:bodyPr/>
                    <a:lstStyle/>
                    <a:p>
                      <a:r>
                        <a:rPr lang="en-US" sz="1100" dirty="0"/>
                        <a:t>Y</a:t>
                      </a:r>
                    </a:p>
                  </a:txBody>
                  <a:tcPr marL="68580" marR="68580" marT="34290" marB="34290" anchor="ctr"/>
                </a:tc>
                <a:extLst>
                  <a:ext uri="{0D108BD9-81ED-4DB2-BD59-A6C34878D82A}">
                    <a16:rowId xmlns:a16="http://schemas.microsoft.com/office/drawing/2014/main" val="3381055647"/>
                  </a:ext>
                </a:extLst>
              </a:tr>
              <a:tr h="276396">
                <a:tc>
                  <a:txBody>
                    <a:bodyPr/>
                    <a:lstStyle/>
                    <a:p>
                      <a:r>
                        <a:rPr lang="en-US" sz="1100" dirty="0"/>
                        <a:t>Alnuctamab</a:t>
                      </a:r>
                    </a:p>
                  </a:txBody>
                  <a:tcPr marL="68580" marR="68580" marT="34290" marB="34290" anchor="ctr"/>
                </a:tc>
                <a:tc>
                  <a:txBody>
                    <a:bodyPr/>
                    <a:lstStyle/>
                    <a:p>
                      <a:r>
                        <a:rPr lang="en-US" sz="1100" dirty="0"/>
                        <a:t>43%</a:t>
                      </a:r>
                    </a:p>
                  </a:txBody>
                  <a:tcPr marL="68580" marR="68580" marT="34290" marB="34290" anchor="ctr"/>
                </a:tc>
                <a:tc>
                  <a:txBody>
                    <a:bodyPr/>
                    <a:lstStyle/>
                    <a:p>
                      <a:r>
                        <a:rPr lang="en-US" sz="1100" dirty="0"/>
                        <a:t>Not reported</a:t>
                      </a:r>
                    </a:p>
                  </a:txBody>
                  <a:tcPr marL="68580" marR="68580" marT="34290" marB="34290" anchor="ctr"/>
                </a:tc>
                <a:tc>
                  <a:txBody>
                    <a:bodyPr/>
                    <a:lstStyle/>
                    <a:p>
                      <a:r>
                        <a:rPr lang="en-US" sz="1100" dirty="0"/>
                        <a:t>NA</a:t>
                      </a:r>
                    </a:p>
                  </a:txBody>
                  <a:tcPr marL="68580" marR="68580" marT="34290" marB="34290" anchor="ctr"/>
                </a:tc>
                <a:tc>
                  <a:txBody>
                    <a:bodyPr/>
                    <a:lstStyle/>
                    <a:p>
                      <a:r>
                        <a:rPr lang="en-US" sz="1100" dirty="0"/>
                        <a:t>77%</a:t>
                      </a:r>
                    </a:p>
                  </a:txBody>
                  <a:tcPr marL="68580" marR="68580" marT="34290" marB="34290" anchor="ctr"/>
                </a:tc>
                <a:tc>
                  <a:txBody>
                    <a:bodyPr/>
                    <a:lstStyle/>
                    <a:p>
                      <a:r>
                        <a:rPr lang="en-US" sz="1100" dirty="0"/>
                        <a:t>Not reported</a:t>
                      </a:r>
                    </a:p>
                  </a:txBody>
                  <a:tcPr marL="68580" marR="68580" marT="34290" marB="34290" anchor="ctr"/>
                </a:tc>
                <a:tc>
                  <a:txBody>
                    <a:bodyPr/>
                    <a:lstStyle/>
                    <a:p>
                      <a:r>
                        <a:rPr lang="en-US" sz="1100" dirty="0"/>
                        <a:t>Y</a:t>
                      </a:r>
                    </a:p>
                  </a:txBody>
                  <a:tcPr marL="68580" marR="68580" marT="34290" marB="34290" anchor="ctr"/>
                </a:tc>
                <a:extLst>
                  <a:ext uri="{0D108BD9-81ED-4DB2-BD59-A6C34878D82A}">
                    <a16:rowId xmlns:a16="http://schemas.microsoft.com/office/drawing/2014/main" val="2588070153"/>
                  </a:ext>
                </a:extLst>
              </a:tr>
              <a:tr h="276396">
                <a:tc>
                  <a:txBody>
                    <a:bodyPr/>
                    <a:lstStyle/>
                    <a:p>
                      <a:r>
                        <a:rPr lang="en-US" sz="1100" b="1" dirty="0">
                          <a:solidFill>
                            <a:schemeClr val="bg1"/>
                          </a:solidFill>
                        </a:rPr>
                        <a:t>GPRC5DxCD3</a:t>
                      </a:r>
                    </a:p>
                  </a:txBody>
                  <a:tcPr marL="68580" marR="68580" marT="34290" marB="34290" anchor="ctr">
                    <a:solidFill>
                      <a:schemeClr val="accent1"/>
                    </a:solidFill>
                  </a:tcPr>
                </a:tc>
                <a:tc>
                  <a:txBody>
                    <a:bodyPr/>
                    <a:lstStyle/>
                    <a:p>
                      <a:endParaRPr lang="en-US" sz="1100" b="1" dirty="0">
                        <a:solidFill>
                          <a:schemeClr val="bg1"/>
                        </a:solidFill>
                      </a:endParaRPr>
                    </a:p>
                  </a:txBody>
                  <a:tcPr marL="68580" marR="68580" marT="34290" marB="34290" anchor="ctr">
                    <a:solidFill>
                      <a:schemeClr val="accent1"/>
                    </a:solidFill>
                  </a:tcPr>
                </a:tc>
                <a:tc>
                  <a:txBody>
                    <a:bodyPr/>
                    <a:lstStyle/>
                    <a:p>
                      <a:endParaRPr lang="en-US" sz="1100" b="1" dirty="0">
                        <a:solidFill>
                          <a:schemeClr val="bg1"/>
                        </a:solidFill>
                      </a:endParaRPr>
                    </a:p>
                  </a:txBody>
                  <a:tcPr marL="68580" marR="68580" marT="34290" marB="34290" anchor="ctr">
                    <a:solidFill>
                      <a:schemeClr val="accent1"/>
                    </a:solidFill>
                  </a:tcPr>
                </a:tc>
                <a:tc>
                  <a:txBody>
                    <a:bodyPr/>
                    <a:lstStyle/>
                    <a:p>
                      <a:endParaRPr lang="en-US" sz="1100" b="1" dirty="0">
                        <a:solidFill>
                          <a:schemeClr val="bg1"/>
                        </a:solidFill>
                      </a:endParaRPr>
                    </a:p>
                  </a:txBody>
                  <a:tcPr marL="68580" marR="68580" marT="34290" marB="34290" anchor="ctr">
                    <a:solidFill>
                      <a:schemeClr val="accent1"/>
                    </a:solidFill>
                  </a:tcPr>
                </a:tc>
                <a:tc>
                  <a:txBody>
                    <a:bodyPr/>
                    <a:lstStyle/>
                    <a:p>
                      <a:endParaRPr lang="en-US" sz="1100" b="1" dirty="0">
                        <a:solidFill>
                          <a:schemeClr val="bg1"/>
                        </a:solidFill>
                      </a:endParaRPr>
                    </a:p>
                  </a:txBody>
                  <a:tcPr marL="68580" marR="68580" marT="34290" marB="34290" anchor="ctr">
                    <a:solidFill>
                      <a:schemeClr val="accent1"/>
                    </a:solidFill>
                  </a:tcPr>
                </a:tc>
                <a:tc>
                  <a:txBody>
                    <a:bodyPr/>
                    <a:lstStyle/>
                    <a:p>
                      <a:endParaRPr lang="en-US" sz="1100" b="1" dirty="0">
                        <a:solidFill>
                          <a:schemeClr val="bg1"/>
                        </a:solidFill>
                      </a:endParaRPr>
                    </a:p>
                  </a:txBody>
                  <a:tcPr marL="68580" marR="68580" marT="34290" marB="34290" anchor="ctr">
                    <a:solidFill>
                      <a:schemeClr val="accent1"/>
                    </a:solidFill>
                  </a:tcPr>
                </a:tc>
                <a:tc>
                  <a:txBody>
                    <a:bodyPr/>
                    <a:lstStyle/>
                    <a:p>
                      <a:endParaRPr lang="en-US" sz="1100" b="1" dirty="0">
                        <a:solidFill>
                          <a:schemeClr val="bg1"/>
                        </a:solidFill>
                      </a:endParaRPr>
                    </a:p>
                  </a:txBody>
                  <a:tcPr marL="68580" marR="68580" marT="34290" marB="34290" anchor="ctr">
                    <a:solidFill>
                      <a:schemeClr val="accent1"/>
                    </a:solidFill>
                  </a:tcPr>
                </a:tc>
                <a:extLst>
                  <a:ext uri="{0D108BD9-81ED-4DB2-BD59-A6C34878D82A}">
                    <a16:rowId xmlns:a16="http://schemas.microsoft.com/office/drawing/2014/main" val="2790605372"/>
                  </a:ext>
                </a:extLst>
              </a:tr>
              <a:tr h="276396">
                <a:tc>
                  <a:txBody>
                    <a:bodyPr/>
                    <a:lstStyle/>
                    <a:p>
                      <a:r>
                        <a:rPr lang="en-US" sz="1100" dirty="0"/>
                        <a:t>Talquetamab</a:t>
                      </a:r>
                      <a:r>
                        <a:rPr lang="en-US" sz="1100" baseline="30000" dirty="0"/>
                        <a:t>5*</a:t>
                      </a:r>
                      <a:endParaRPr lang="en-US" sz="1100" dirty="0"/>
                    </a:p>
                  </a:txBody>
                  <a:tcPr marL="68580" marR="68580" marT="34290" marB="34290" anchor="ctr"/>
                </a:tc>
                <a:tc>
                  <a:txBody>
                    <a:bodyPr/>
                    <a:lstStyle/>
                    <a:p>
                      <a:r>
                        <a:rPr lang="en-US" sz="1100" dirty="0"/>
                        <a:t>68%</a:t>
                      </a:r>
                    </a:p>
                  </a:txBody>
                  <a:tcPr marL="68580" marR="68580" marT="34290" marB="34290" anchor="ctr"/>
                </a:tc>
                <a:tc>
                  <a:txBody>
                    <a:bodyPr/>
                    <a:lstStyle/>
                    <a:p>
                      <a:r>
                        <a:rPr lang="en-US" sz="1100" dirty="0"/>
                        <a:t>69%</a:t>
                      </a:r>
                    </a:p>
                  </a:txBody>
                  <a:tcPr marL="68580" marR="68580" marT="34290" marB="34290" anchor="ctr"/>
                </a:tc>
                <a:tc>
                  <a:txBody>
                    <a:bodyPr/>
                    <a:lstStyle/>
                    <a:p>
                      <a:r>
                        <a:rPr lang="en-US" sz="1100" dirty="0"/>
                        <a:t>mDOR 10.2 mos</a:t>
                      </a:r>
                    </a:p>
                  </a:txBody>
                  <a:tcPr marL="68580" marR="68580" marT="34290" marB="34290" anchor="ctr"/>
                </a:tc>
                <a:tc>
                  <a:txBody>
                    <a:bodyPr/>
                    <a:lstStyle/>
                    <a:p>
                      <a:r>
                        <a:rPr lang="en-US" sz="1100" dirty="0"/>
                        <a:t>80% at 800 ug</a:t>
                      </a:r>
                    </a:p>
                  </a:txBody>
                  <a:tcPr marL="68580" marR="68580" marT="34290" marB="34290" anchor="ctr"/>
                </a:tc>
                <a:tc>
                  <a:txBody>
                    <a:bodyPr/>
                    <a:lstStyle/>
                    <a:p>
                      <a:r>
                        <a:rPr lang="en-US" sz="1100" dirty="0"/>
                        <a:t>G3-4 7%</a:t>
                      </a:r>
                    </a:p>
                  </a:txBody>
                  <a:tcPr marL="68580" marR="68580" marT="34290" marB="34290" anchor="ctr"/>
                </a:tc>
                <a:tc>
                  <a:txBody>
                    <a:bodyPr/>
                    <a:lstStyle/>
                    <a:p>
                      <a:r>
                        <a:rPr lang="en-US" sz="1100" dirty="0"/>
                        <a:t>Y, 11 days</a:t>
                      </a:r>
                    </a:p>
                  </a:txBody>
                  <a:tcPr marL="68580" marR="68580" marT="34290" marB="34290" anchor="ctr"/>
                </a:tc>
                <a:extLst>
                  <a:ext uri="{0D108BD9-81ED-4DB2-BD59-A6C34878D82A}">
                    <a16:rowId xmlns:a16="http://schemas.microsoft.com/office/drawing/2014/main" val="2204798590"/>
                  </a:ext>
                </a:extLst>
              </a:tr>
              <a:tr h="276396">
                <a:tc>
                  <a:txBody>
                    <a:bodyPr/>
                    <a:lstStyle/>
                    <a:p>
                      <a:r>
                        <a:rPr lang="en-US" sz="1100" b="1" dirty="0">
                          <a:solidFill>
                            <a:schemeClr val="bg1"/>
                          </a:solidFill>
                        </a:rPr>
                        <a:t>FcRH5xCD3</a:t>
                      </a:r>
                    </a:p>
                  </a:txBody>
                  <a:tcPr marL="68580" marR="68580" marT="34290" marB="34290" anchor="ctr">
                    <a:solidFill>
                      <a:schemeClr val="accent1"/>
                    </a:solidFill>
                  </a:tcPr>
                </a:tc>
                <a:tc>
                  <a:txBody>
                    <a:bodyPr/>
                    <a:lstStyle/>
                    <a:p>
                      <a:endParaRPr lang="en-US" sz="1100" b="1" dirty="0">
                        <a:solidFill>
                          <a:schemeClr val="bg1"/>
                        </a:solidFill>
                      </a:endParaRPr>
                    </a:p>
                  </a:txBody>
                  <a:tcPr marL="68580" marR="68580" marT="34290" marB="34290" anchor="ctr">
                    <a:solidFill>
                      <a:schemeClr val="accent1"/>
                    </a:solidFill>
                  </a:tcPr>
                </a:tc>
                <a:tc>
                  <a:txBody>
                    <a:bodyPr/>
                    <a:lstStyle/>
                    <a:p>
                      <a:endParaRPr lang="en-US" sz="1100" b="1" dirty="0">
                        <a:solidFill>
                          <a:schemeClr val="bg1"/>
                        </a:solidFill>
                      </a:endParaRPr>
                    </a:p>
                  </a:txBody>
                  <a:tcPr marL="68580" marR="68580" marT="34290" marB="34290" anchor="ctr">
                    <a:solidFill>
                      <a:schemeClr val="accent1"/>
                    </a:solidFill>
                  </a:tcPr>
                </a:tc>
                <a:tc>
                  <a:txBody>
                    <a:bodyPr/>
                    <a:lstStyle/>
                    <a:p>
                      <a:endParaRPr lang="en-US" sz="1100" b="1" dirty="0">
                        <a:solidFill>
                          <a:schemeClr val="bg1"/>
                        </a:solidFill>
                      </a:endParaRPr>
                    </a:p>
                  </a:txBody>
                  <a:tcPr marL="68580" marR="68580" marT="34290" marB="34290" anchor="ctr">
                    <a:solidFill>
                      <a:schemeClr val="accent1"/>
                    </a:solidFill>
                  </a:tcPr>
                </a:tc>
                <a:tc>
                  <a:txBody>
                    <a:bodyPr/>
                    <a:lstStyle/>
                    <a:p>
                      <a:endParaRPr lang="en-US" sz="1100" b="1" dirty="0">
                        <a:solidFill>
                          <a:schemeClr val="bg1"/>
                        </a:solidFill>
                      </a:endParaRPr>
                    </a:p>
                  </a:txBody>
                  <a:tcPr marL="68580" marR="68580" marT="34290" marB="34290" anchor="ctr">
                    <a:solidFill>
                      <a:schemeClr val="accent1"/>
                    </a:solidFill>
                  </a:tcPr>
                </a:tc>
                <a:tc>
                  <a:txBody>
                    <a:bodyPr/>
                    <a:lstStyle/>
                    <a:p>
                      <a:endParaRPr lang="en-US" sz="1100" b="1" dirty="0">
                        <a:solidFill>
                          <a:schemeClr val="bg1"/>
                        </a:solidFill>
                      </a:endParaRPr>
                    </a:p>
                  </a:txBody>
                  <a:tcPr marL="68580" marR="68580" marT="34290" marB="34290" anchor="ctr">
                    <a:solidFill>
                      <a:schemeClr val="accent1"/>
                    </a:solidFill>
                  </a:tcPr>
                </a:tc>
                <a:tc>
                  <a:txBody>
                    <a:bodyPr/>
                    <a:lstStyle/>
                    <a:p>
                      <a:endParaRPr lang="en-US" sz="1100" b="1" dirty="0">
                        <a:solidFill>
                          <a:schemeClr val="bg1"/>
                        </a:solidFill>
                      </a:endParaRPr>
                    </a:p>
                  </a:txBody>
                  <a:tcPr marL="68580" marR="68580" marT="34290" marB="34290" anchor="ctr">
                    <a:solidFill>
                      <a:schemeClr val="accent1"/>
                    </a:solidFill>
                  </a:tcPr>
                </a:tc>
                <a:extLst>
                  <a:ext uri="{0D108BD9-81ED-4DB2-BD59-A6C34878D82A}">
                    <a16:rowId xmlns:a16="http://schemas.microsoft.com/office/drawing/2014/main" val="272444522"/>
                  </a:ext>
                </a:extLst>
              </a:tr>
              <a:tr h="276396">
                <a:tc>
                  <a:txBody>
                    <a:bodyPr/>
                    <a:lstStyle/>
                    <a:p>
                      <a:r>
                        <a:rPr lang="en-US" sz="1100" dirty="0"/>
                        <a:t>Cevostamab</a:t>
                      </a:r>
                      <a:r>
                        <a:rPr lang="en-US" sz="1100" baseline="30000" dirty="0"/>
                        <a:t>6</a:t>
                      </a:r>
                      <a:endParaRPr lang="en-US" sz="1100" dirty="0"/>
                    </a:p>
                  </a:txBody>
                  <a:tcPr marL="68580" marR="68580" marT="34290" marB="34290" anchor="ctr"/>
                </a:tc>
                <a:tc>
                  <a:txBody>
                    <a:bodyPr/>
                    <a:lstStyle/>
                    <a:p>
                      <a:r>
                        <a:rPr lang="en-US" sz="1100" dirty="0"/>
                        <a:t>56.7%</a:t>
                      </a:r>
                    </a:p>
                  </a:txBody>
                  <a:tcPr marL="68580" marR="68580" marT="34290" marB="34290" anchor="ctr"/>
                </a:tc>
                <a:tc>
                  <a:txBody>
                    <a:bodyPr/>
                    <a:lstStyle/>
                    <a:p>
                      <a:r>
                        <a:rPr lang="en-US" sz="1100" dirty="0"/>
                        <a:t>7/10 pts</a:t>
                      </a:r>
                    </a:p>
                  </a:txBody>
                  <a:tcPr marL="68580" marR="68580" marT="34290" marB="34290" anchor="ctr"/>
                </a:tc>
                <a:tc>
                  <a:txBody>
                    <a:bodyPr/>
                    <a:lstStyle/>
                    <a:p>
                      <a:r>
                        <a:rPr lang="en-US" sz="1100" dirty="0"/>
                        <a:t>mDOR 11.5 mos</a:t>
                      </a:r>
                    </a:p>
                  </a:txBody>
                  <a:tcPr marL="68580" marR="68580" marT="34290" marB="34290" anchor="ctr"/>
                </a:tc>
                <a:tc>
                  <a:txBody>
                    <a:bodyPr/>
                    <a:lstStyle/>
                    <a:p>
                      <a:r>
                        <a:rPr lang="en-US" sz="1100" dirty="0"/>
                        <a:t>80%</a:t>
                      </a:r>
                    </a:p>
                  </a:txBody>
                  <a:tcPr marL="68580" marR="68580" marT="34290" marB="34290" anchor="ctr"/>
                </a:tc>
                <a:tc>
                  <a:txBody>
                    <a:bodyPr/>
                    <a:lstStyle/>
                    <a:p>
                      <a:r>
                        <a:rPr lang="en-US" sz="1100" dirty="0"/>
                        <a:t>~20%</a:t>
                      </a:r>
                    </a:p>
                  </a:txBody>
                  <a:tcPr marL="68580" marR="68580" marT="34290" marB="34290" anchor="ctr"/>
                </a:tc>
                <a:tc>
                  <a:txBody>
                    <a:bodyPr/>
                    <a:lstStyle/>
                    <a:p>
                      <a:r>
                        <a:rPr lang="en-US" sz="1100" dirty="0"/>
                        <a:t>Y</a:t>
                      </a:r>
                    </a:p>
                  </a:txBody>
                  <a:tcPr marL="68580" marR="68580" marT="34290" marB="34290" anchor="ctr"/>
                </a:tc>
                <a:extLst>
                  <a:ext uri="{0D108BD9-81ED-4DB2-BD59-A6C34878D82A}">
                    <a16:rowId xmlns:a16="http://schemas.microsoft.com/office/drawing/2014/main" val="1266055701"/>
                  </a:ext>
                </a:extLst>
              </a:tr>
            </a:tbl>
          </a:graphicData>
        </a:graphic>
      </p:graphicFrame>
      <p:sp>
        <p:nvSpPr>
          <p:cNvPr id="11" name="TextBox 10">
            <a:extLst>
              <a:ext uri="{FF2B5EF4-FFF2-40B4-BE49-F238E27FC236}">
                <a16:creationId xmlns:a16="http://schemas.microsoft.com/office/drawing/2014/main" id="{55A26A70-BCD5-1045-A91D-6DC5367DC663}"/>
              </a:ext>
            </a:extLst>
          </p:cNvPr>
          <p:cNvSpPr txBox="1"/>
          <p:nvPr/>
        </p:nvSpPr>
        <p:spPr>
          <a:xfrm>
            <a:off x="685979" y="4803561"/>
            <a:ext cx="7202776" cy="205794"/>
          </a:xfrm>
          <a:prstGeom prst="rect">
            <a:avLst/>
          </a:prstGeom>
          <a:noFill/>
        </p:spPr>
        <p:txBody>
          <a:bodyPr wrap="square" rtlCol="0" anchor="b" anchorCtr="0">
            <a:noAutofit/>
          </a:bodyPr>
          <a:lstStyle/>
          <a:p>
            <a:pPr defTabSz="685777"/>
            <a:r>
              <a:rPr lang="en-US" sz="900" dirty="0">
                <a:solidFill>
                  <a:prstClr val="black"/>
                </a:solidFill>
              </a:rPr>
              <a:t>*FDA Approvals 10/2022, 8/23.</a:t>
            </a:r>
          </a:p>
          <a:p>
            <a:pPr defTabSz="685777"/>
            <a:r>
              <a:rPr lang="en-US" sz="900" dirty="0">
                <a:solidFill>
                  <a:prstClr val="black"/>
                </a:solidFill>
              </a:rPr>
              <a:t>** In Evaluable patients.</a:t>
            </a:r>
          </a:p>
          <a:p>
            <a:pPr defTabSz="685777"/>
            <a:r>
              <a:rPr lang="en-US" sz="900" dirty="0">
                <a:solidFill>
                  <a:prstClr val="black"/>
                </a:solidFill>
              </a:rPr>
              <a:t>1. Moreau P et al, </a:t>
            </a:r>
            <a:r>
              <a:rPr lang="en-US" sz="900" i="1" dirty="0">
                <a:solidFill>
                  <a:prstClr val="black"/>
                </a:solidFill>
              </a:rPr>
              <a:t>NEJM</a:t>
            </a:r>
            <a:r>
              <a:rPr lang="en-US" sz="900" dirty="0">
                <a:solidFill>
                  <a:prstClr val="black"/>
                </a:solidFill>
              </a:rPr>
              <a:t> 2022; 2. Bahlis N et al ASH 2022; 3. D Souza A et al, </a:t>
            </a:r>
            <a:r>
              <a:rPr lang="en-US" sz="900" i="1" dirty="0">
                <a:solidFill>
                  <a:prstClr val="black"/>
                </a:solidFill>
              </a:rPr>
              <a:t>JCO</a:t>
            </a:r>
            <a:r>
              <a:rPr lang="en-US" sz="900" dirty="0">
                <a:solidFill>
                  <a:prstClr val="black"/>
                </a:solidFill>
              </a:rPr>
              <a:t> 2022; 4. Zonder JA ASH 2021; 5. Chari A et al </a:t>
            </a:r>
            <a:r>
              <a:rPr lang="en-US" sz="900" i="1" dirty="0">
                <a:solidFill>
                  <a:prstClr val="black"/>
                </a:solidFill>
              </a:rPr>
              <a:t>NEJM</a:t>
            </a:r>
            <a:r>
              <a:rPr lang="en-US" sz="900" dirty="0">
                <a:solidFill>
                  <a:prstClr val="black"/>
                </a:solidFill>
              </a:rPr>
              <a:t> 2022; 6. Trudel S et al ASH 2021.</a:t>
            </a:r>
          </a:p>
        </p:txBody>
      </p:sp>
      <p:sp>
        <p:nvSpPr>
          <p:cNvPr id="2" name="Oval 1">
            <a:extLst>
              <a:ext uri="{FF2B5EF4-FFF2-40B4-BE49-F238E27FC236}">
                <a16:creationId xmlns:a16="http://schemas.microsoft.com/office/drawing/2014/main" id="{0534A23C-B9EC-D71B-2A12-2A4361685A96}"/>
              </a:ext>
            </a:extLst>
          </p:cNvPr>
          <p:cNvSpPr/>
          <p:nvPr/>
        </p:nvSpPr>
        <p:spPr bwMode="auto">
          <a:xfrm>
            <a:off x="6942338" y="577049"/>
            <a:ext cx="2112885" cy="3746376"/>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custDataLst>
      <p:tags r:id="rId1"/>
    </p:custDataLst>
    <p:extLst>
      <p:ext uri="{BB962C8B-B14F-4D97-AF65-F5344CB8AC3E}">
        <p14:creationId xmlns:p14="http://schemas.microsoft.com/office/powerpoint/2010/main" val="234289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33165" y="695496"/>
            <a:ext cx="8913181" cy="3230879"/>
          </a:xfrm>
        </p:spPr>
        <p:txBody>
          <a:bodyPr/>
          <a:lstStyle/>
          <a:p>
            <a:r>
              <a:rPr lang="en-US" dirty="0">
                <a:solidFill>
                  <a:srgbClr val="002E51"/>
                </a:solidFill>
              </a:rPr>
              <a:t>CRS </a:t>
            </a:r>
          </a:p>
          <a:p>
            <a:pPr lvl="1"/>
            <a:r>
              <a:rPr lang="en-US" dirty="0" err="1">
                <a:solidFill>
                  <a:srgbClr val="002E51"/>
                </a:solidFill>
              </a:rPr>
              <a:t>Elranatamab</a:t>
            </a:r>
            <a:r>
              <a:rPr lang="en-US" dirty="0">
                <a:solidFill>
                  <a:srgbClr val="002E51"/>
                </a:solidFill>
              </a:rPr>
              <a:t> - G1 in 42%, G2 in 14.3%</a:t>
            </a:r>
          </a:p>
          <a:p>
            <a:pPr lvl="1"/>
            <a:r>
              <a:rPr lang="en-US" dirty="0" err="1">
                <a:solidFill>
                  <a:srgbClr val="002E51"/>
                </a:solidFill>
              </a:rPr>
              <a:t>Teclistamab</a:t>
            </a:r>
            <a:r>
              <a:rPr lang="en-US" dirty="0">
                <a:solidFill>
                  <a:srgbClr val="002E51"/>
                </a:solidFill>
              </a:rPr>
              <a:t>: G1 in 50%, G2 in 21%, G3 in 1%</a:t>
            </a:r>
          </a:p>
          <a:p>
            <a:pPr lvl="1"/>
            <a:r>
              <a:rPr lang="en-US" dirty="0" err="1">
                <a:solidFill>
                  <a:srgbClr val="002E51"/>
                </a:solidFill>
              </a:rPr>
              <a:t>Talquetamab</a:t>
            </a:r>
            <a:r>
              <a:rPr lang="en-US" dirty="0">
                <a:solidFill>
                  <a:srgbClr val="002E51"/>
                </a:solidFill>
              </a:rPr>
              <a:t>: G1 54%, G2 25%, G3 in 1%</a:t>
            </a:r>
          </a:p>
          <a:p>
            <a:r>
              <a:rPr lang="en-US" dirty="0">
                <a:solidFill>
                  <a:srgbClr val="002E51"/>
                </a:solidFill>
              </a:rPr>
              <a:t>ICANS: ~10%</a:t>
            </a:r>
          </a:p>
          <a:p>
            <a:r>
              <a:rPr lang="en-US" dirty="0">
                <a:solidFill>
                  <a:srgbClr val="002E51"/>
                </a:solidFill>
              </a:rPr>
              <a:t>In contrast to </a:t>
            </a:r>
            <a:r>
              <a:rPr lang="en-US" dirty="0" err="1">
                <a:solidFill>
                  <a:srgbClr val="002E51"/>
                </a:solidFill>
              </a:rPr>
              <a:t>mosentuzumab</a:t>
            </a:r>
            <a:r>
              <a:rPr lang="en-US" dirty="0">
                <a:solidFill>
                  <a:srgbClr val="002E51"/>
                </a:solidFill>
              </a:rPr>
              <a:t> for lymphoma – CRS rates are much higher across the board, making outpatient administration more challenging</a:t>
            </a:r>
          </a:p>
        </p:txBody>
      </p:sp>
      <p:sp>
        <p:nvSpPr>
          <p:cNvPr id="4" name="Title 3"/>
          <p:cNvSpPr>
            <a:spLocks noGrp="1"/>
          </p:cNvSpPr>
          <p:nvPr>
            <p:ph type="title"/>
          </p:nvPr>
        </p:nvSpPr>
        <p:spPr>
          <a:xfrm>
            <a:off x="-1606858" y="0"/>
            <a:ext cx="9144000" cy="695496"/>
          </a:xfrm>
        </p:spPr>
        <p:txBody>
          <a:bodyPr/>
          <a:lstStyle/>
          <a:p>
            <a:r>
              <a:rPr lang="en-US" b="1" dirty="0">
                <a:solidFill>
                  <a:srgbClr val="002E51"/>
                </a:solidFill>
              </a:rPr>
              <a:t>Hospitalization – Why?</a:t>
            </a:r>
          </a:p>
        </p:txBody>
      </p:sp>
    </p:spTree>
    <p:extLst>
      <p:ext uri="{BB962C8B-B14F-4D97-AF65-F5344CB8AC3E}">
        <p14:creationId xmlns:p14="http://schemas.microsoft.com/office/powerpoint/2010/main" val="10376786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64D16D-8E56-57D2-057E-C464D75F87D7}"/>
              </a:ext>
            </a:extLst>
          </p:cNvPr>
          <p:cNvSpPr>
            <a:spLocks noGrp="1"/>
          </p:cNvSpPr>
          <p:nvPr>
            <p:ph type="title"/>
          </p:nvPr>
        </p:nvSpPr>
        <p:spPr>
          <a:xfrm>
            <a:off x="-840828" y="0"/>
            <a:ext cx="9144000" cy="695496"/>
          </a:xfrm>
        </p:spPr>
        <p:txBody>
          <a:bodyPr/>
          <a:lstStyle/>
          <a:p>
            <a:r>
              <a:rPr lang="en-US" dirty="0"/>
              <a:t>Step up dosing – why?</a:t>
            </a:r>
          </a:p>
        </p:txBody>
      </p:sp>
      <p:pic>
        <p:nvPicPr>
          <p:cNvPr id="1026" name="Picture 2">
            <a:extLst>
              <a:ext uri="{FF2B5EF4-FFF2-40B4-BE49-F238E27FC236}">
                <a16:creationId xmlns:a16="http://schemas.microsoft.com/office/drawing/2014/main" id="{FAC584E9-70AC-0FF0-6004-31E79E70FF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59" t="5715" r="-5305" b="54883"/>
          <a:stretch/>
        </p:blipFill>
        <p:spPr bwMode="auto">
          <a:xfrm>
            <a:off x="1124115" y="633774"/>
            <a:ext cx="7378754" cy="36889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DF68E91-B2DB-ECB1-ADD3-CC1B63BC8231}"/>
              </a:ext>
            </a:extLst>
          </p:cNvPr>
          <p:cNvSpPr txBox="1"/>
          <p:nvPr/>
        </p:nvSpPr>
        <p:spPr>
          <a:xfrm>
            <a:off x="3478924" y="4550979"/>
            <a:ext cx="1975945" cy="584775"/>
          </a:xfrm>
          <a:prstGeom prst="rect">
            <a:avLst/>
          </a:prstGeom>
          <a:noFill/>
        </p:spPr>
        <p:txBody>
          <a:bodyPr wrap="square" rtlCol="0">
            <a:spAutoFit/>
          </a:bodyPr>
          <a:lstStyle/>
          <a:p>
            <a:r>
              <a:rPr lang="en-US" sz="1600" dirty="0"/>
              <a:t>Ball et al Mabs 2023</a:t>
            </a:r>
          </a:p>
        </p:txBody>
      </p:sp>
      <p:sp>
        <p:nvSpPr>
          <p:cNvPr id="6" name="Oval 5">
            <a:extLst>
              <a:ext uri="{FF2B5EF4-FFF2-40B4-BE49-F238E27FC236}">
                <a16:creationId xmlns:a16="http://schemas.microsoft.com/office/drawing/2014/main" id="{BF98E865-7F9C-B3E3-F040-F196BB762727}"/>
              </a:ext>
            </a:extLst>
          </p:cNvPr>
          <p:cNvSpPr/>
          <p:nvPr/>
        </p:nvSpPr>
        <p:spPr bwMode="auto">
          <a:xfrm>
            <a:off x="1602266" y="2574131"/>
            <a:ext cx="6700906" cy="2368501"/>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362735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1"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9530B7-80D7-A625-F87E-8381DEDA9499}"/>
              </a:ext>
            </a:extLst>
          </p:cNvPr>
          <p:cNvSpPr>
            <a:spLocks noGrp="1"/>
          </p:cNvSpPr>
          <p:nvPr>
            <p:ph sz="half" idx="1"/>
          </p:nvPr>
        </p:nvSpPr>
        <p:spPr>
          <a:xfrm>
            <a:off x="616169" y="822961"/>
            <a:ext cx="7911662" cy="2936240"/>
          </a:xfrm>
        </p:spPr>
        <p:txBody>
          <a:bodyPr/>
          <a:lstStyle/>
          <a:p>
            <a:r>
              <a:rPr lang="en-US" dirty="0"/>
              <a:t>CRS mitigation</a:t>
            </a:r>
          </a:p>
          <a:p>
            <a:endParaRPr lang="en-US" dirty="0"/>
          </a:p>
          <a:p>
            <a:r>
              <a:rPr lang="en-US" dirty="0"/>
              <a:t>Improve Safety Profile</a:t>
            </a:r>
          </a:p>
          <a:p>
            <a:endParaRPr lang="en-US" dirty="0"/>
          </a:p>
          <a:p>
            <a:r>
              <a:rPr lang="en-US" dirty="0"/>
              <a:t>Allow for Outpatient Administration… </a:t>
            </a:r>
          </a:p>
          <a:p>
            <a:endParaRPr lang="en-US" dirty="0"/>
          </a:p>
          <a:p>
            <a:r>
              <a:rPr lang="en-US" dirty="0"/>
              <a:t>Maintain Efficacy</a:t>
            </a:r>
          </a:p>
        </p:txBody>
      </p:sp>
      <p:sp>
        <p:nvSpPr>
          <p:cNvPr id="4" name="Title 3">
            <a:extLst>
              <a:ext uri="{FF2B5EF4-FFF2-40B4-BE49-F238E27FC236}">
                <a16:creationId xmlns:a16="http://schemas.microsoft.com/office/drawing/2014/main" id="{9C8FDF59-C7C7-CA61-2148-ACD39C54DB20}"/>
              </a:ext>
            </a:extLst>
          </p:cNvPr>
          <p:cNvSpPr>
            <a:spLocks noGrp="1"/>
          </p:cNvSpPr>
          <p:nvPr>
            <p:ph type="title"/>
          </p:nvPr>
        </p:nvSpPr>
        <p:spPr/>
        <p:txBody>
          <a:bodyPr/>
          <a:lstStyle/>
          <a:p>
            <a:r>
              <a:rPr lang="en-US" dirty="0"/>
              <a:t>Step up dosing rationale</a:t>
            </a:r>
          </a:p>
        </p:txBody>
      </p:sp>
    </p:spTree>
    <p:extLst>
      <p:ext uri="{BB962C8B-B14F-4D97-AF65-F5344CB8AC3E}">
        <p14:creationId xmlns:p14="http://schemas.microsoft.com/office/powerpoint/2010/main" val="2054704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15D127-5030-732E-06C4-1488D0B3164B}"/>
              </a:ext>
            </a:extLst>
          </p:cNvPr>
          <p:cNvSpPr>
            <a:spLocks noGrp="1"/>
          </p:cNvSpPr>
          <p:nvPr>
            <p:ph sz="half" idx="1"/>
          </p:nvPr>
        </p:nvSpPr>
        <p:spPr>
          <a:xfrm>
            <a:off x="212834" y="1106011"/>
            <a:ext cx="5883166" cy="2936240"/>
          </a:xfrm>
        </p:spPr>
        <p:txBody>
          <a:bodyPr/>
          <a:lstStyle/>
          <a:p>
            <a:r>
              <a:rPr lang="en-US" dirty="0"/>
              <a:t>BCMA</a:t>
            </a:r>
          </a:p>
          <a:p>
            <a:pPr lvl="1"/>
            <a:r>
              <a:rPr lang="en-US" dirty="0" err="1"/>
              <a:t>Teclistamab</a:t>
            </a:r>
            <a:r>
              <a:rPr lang="en-US" dirty="0"/>
              <a:t>: per MAJESTEC-1</a:t>
            </a:r>
          </a:p>
          <a:p>
            <a:pPr lvl="2"/>
            <a:r>
              <a:rPr lang="en-US" dirty="0"/>
              <a:t>C1: 0.06 mg/kg SC D1, 0.3 mg/kg SC D4, 1.5 mg/kg SC days 1, 8, 15</a:t>
            </a:r>
          </a:p>
          <a:p>
            <a:pPr lvl="2"/>
            <a:r>
              <a:rPr lang="en-US" dirty="0"/>
              <a:t>Per our practice: Days 1, 3, 5</a:t>
            </a:r>
          </a:p>
          <a:p>
            <a:pPr lvl="1"/>
            <a:r>
              <a:rPr lang="en-US" dirty="0" err="1"/>
              <a:t>Elranatamab</a:t>
            </a:r>
            <a:r>
              <a:rPr lang="en-US" dirty="0"/>
              <a:t>: Per MM-3</a:t>
            </a:r>
          </a:p>
          <a:p>
            <a:pPr lvl="2"/>
            <a:r>
              <a:rPr lang="en-US" b="0" i="0" dirty="0">
                <a:effectLst/>
                <a:latin typeface="Arial" panose="020B0604020202020204" pitchFamily="34" charset="0"/>
              </a:rPr>
              <a:t>Cycle 1: 12 mg SC once on day 1, then 32 mg SC once on day 4</a:t>
            </a:r>
          </a:p>
          <a:p>
            <a:pPr lvl="2"/>
            <a:endParaRPr lang="en-US" dirty="0"/>
          </a:p>
          <a:p>
            <a:pPr lvl="2"/>
            <a:endParaRPr lang="en-US" dirty="0"/>
          </a:p>
        </p:txBody>
      </p:sp>
      <p:sp>
        <p:nvSpPr>
          <p:cNvPr id="3" name="Content Placeholder 2">
            <a:extLst>
              <a:ext uri="{FF2B5EF4-FFF2-40B4-BE49-F238E27FC236}">
                <a16:creationId xmlns:a16="http://schemas.microsoft.com/office/drawing/2014/main" id="{B10915FA-17FA-ECC0-30C0-E38C93151EF9}"/>
              </a:ext>
            </a:extLst>
          </p:cNvPr>
          <p:cNvSpPr>
            <a:spLocks noGrp="1"/>
          </p:cNvSpPr>
          <p:nvPr>
            <p:ph sz="half" idx="2"/>
          </p:nvPr>
        </p:nvSpPr>
        <p:spPr>
          <a:xfrm>
            <a:off x="6007976" y="1106011"/>
            <a:ext cx="3020410" cy="2936240"/>
          </a:xfrm>
        </p:spPr>
        <p:txBody>
          <a:bodyPr/>
          <a:lstStyle/>
          <a:p>
            <a:r>
              <a:rPr lang="en-US" dirty="0"/>
              <a:t>GPRC5D</a:t>
            </a:r>
          </a:p>
          <a:p>
            <a:pPr lvl="1"/>
            <a:r>
              <a:rPr lang="en-US" dirty="0"/>
              <a:t>C1: 0.01 mg/kg SC D1, then 0.06 mg/kg SC on D4, then 0.4 mg/kg SC on D7</a:t>
            </a:r>
          </a:p>
        </p:txBody>
      </p:sp>
      <p:sp>
        <p:nvSpPr>
          <p:cNvPr id="4" name="Title 3">
            <a:extLst>
              <a:ext uri="{FF2B5EF4-FFF2-40B4-BE49-F238E27FC236}">
                <a16:creationId xmlns:a16="http://schemas.microsoft.com/office/drawing/2014/main" id="{29C9197B-9355-FF35-83C6-2121311EADE5}"/>
              </a:ext>
            </a:extLst>
          </p:cNvPr>
          <p:cNvSpPr>
            <a:spLocks noGrp="1"/>
          </p:cNvSpPr>
          <p:nvPr>
            <p:ph type="title"/>
          </p:nvPr>
        </p:nvSpPr>
        <p:spPr/>
        <p:txBody>
          <a:bodyPr/>
          <a:lstStyle/>
          <a:p>
            <a:r>
              <a:rPr lang="en-US" dirty="0"/>
              <a:t>Step up dosing for different </a:t>
            </a:r>
            <a:r>
              <a:rPr lang="en-US" dirty="0" err="1"/>
              <a:t>BsABs</a:t>
            </a:r>
            <a:endParaRPr lang="en-US" dirty="0"/>
          </a:p>
        </p:txBody>
      </p:sp>
    </p:spTree>
    <p:extLst>
      <p:ext uri="{BB962C8B-B14F-4D97-AF65-F5344CB8AC3E}">
        <p14:creationId xmlns:p14="http://schemas.microsoft.com/office/powerpoint/2010/main" val="2006637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0C4E7C-6EE1-A3A5-C363-2ED2531782C4}"/>
              </a:ext>
            </a:extLst>
          </p:cNvPr>
          <p:cNvSpPr>
            <a:spLocks noGrp="1"/>
          </p:cNvSpPr>
          <p:nvPr>
            <p:ph sz="half" idx="1"/>
          </p:nvPr>
        </p:nvSpPr>
        <p:spPr>
          <a:xfrm>
            <a:off x="685799" y="1285102"/>
            <a:ext cx="8248135" cy="2768737"/>
          </a:xfrm>
        </p:spPr>
        <p:txBody>
          <a:bodyPr/>
          <a:lstStyle/>
          <a:p>
            <a:r>
              <a:rPr lang="en-US" dirty="0"/>
              <a:t>48 </a:t>
            </a:r>
            <a:r>
              <a:rPr lang="en-US" dirty="0" err="1"/>
              <a:t>hr</a:t>
            </a:r>
            <a:r>
              <a:rPr lang="en-US" dirty="0"/>
              <a:t> </a:t>
            </a:r>
            <a:r>
              <a:rPr lang="en-US" dirty="0" err="1"/>
              <a:t>obs</a:t>
            </a:r>
            <a:r>
              <a:rPr lang="en-US" dirty="0"/>
              <a:t> in hospital required for each dose</a:t>
            </a:r>
          </a:p>
          <a:p>
            <a:r>
              <a:rPr lang="en-US" dirty="0" err="1"/>
              <a:t>Teclistamab</a:t>
            </a:r>
            <a:r>
              <a:rPr lang="en-US" dirty="0"/>
              <a:t> and </a:t>
            </a:r>
            <a:r>
              <a:rPr lang="en-US" dirty="0" err="1"/>
              <a:t>talquetamab</a:t>
            </a:r>
            <a:r>
              <a:rPr lang="en-US" dirty="0"/>
              <a:t>:</a:t>
            </a:r>
          </a:p>
          <a:p>
            <a:pPr lvl="1"/>
            <a:r>
              <a:rPr lang="en-US" dirty="0"/>
              <a:t>If given days 1, 4, 8 – 10 day hospitalization</a:t>
            </a:r>
          </a:p>
          <a:p>
            <a:pPr lvl="1"/>
            <a:r>
              <a:rPr lang="en-US" dirty="0"/>
              <a:t>If given days 1, 3, 5 – 7 day hospitalization</a:t>
            </a:r>
          </a:p>
          <a:p>
            <a:r>
              <a:rPr lang="en-US" dirty="0" err="1"/>
              <a:t>Elranatamab</a:t>
            </a:r>
            <a:r>
              <a:rPr lang="en-US" dirty="0"/>
              <a:t>: </a:t>
            </a:r>
          </a:p>
          <a:p>
            <a:pPr lvl="1"/>
            <a:r>
              <a:rPr lang="en-US" dirty="0"/>
              <a:t>If dosed per package insert – 6 days in hospital!</a:t>
            </a:r>
          </a:p>
        </p:txBody>
      </p:sp>
      <p:sp>
        <p:nvSpPr>
          <p:cNvPr id="4" name="Title 3">
            <a:extLst>
              <a:ext uri="{FF2B5EF4-FFF2-40B4-BE49-F238E27FC236}">
                <a16:creationId xmlns:a16="http://schemas.microsoft.com/office/drawing/2014/main" id="{D428C6FC-DA1D-C368-942A-42036269338C}"/>
              </a:ext>
            </a:extLst>
          </p:cNvPr>
          <p:cNvSpPr>
            <a:spLocks noGrp="1"/>
          </p:cNvSpPr>
          <p:nvPr>
            <p:ph type="title"/>
          </p:nvPr>
        </p:nvSpPr>
        <p:spPr/>
        <p:txBody>
          <a:bodyPr/>
          <a:lstStyle/>
          <a:p>
            <a:r>
              <a:rPr lang="en-US" dirty="0"/>
              <a:t>Comparison of hospital admission requirements</a:t>
            </a:r>
          </a:p>
        </p:txBody>
      </p:sp>
    </p:spTree>
    <p:extLst>
      <p:ext uri="{BB962C8B-B14F-4D97-AF65-F5344CB8AC3E}">
        <p14:creationId xmlns:p14="http://schemas.microsoft.com/office/powerpoint/2010/main" val="2669884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38125" y="1117600"/>
            <a:ext cx="8486775" cy="2936240"/>
          </a:xfrm>
        </p:spPr>
        <p:txBody>
          <a:bodyPr/>
          <a:lstStyle/>
          <a:p>
            <a:r>
              <a:rPr lang="en-US" sz="2000" b="1" dirty="0">
                <a:solidFill>
                  <a:srgbClr val="002E51"/>
                </a:solidFill>
              </a:rPr>
              <a:t>Consulting</a:t>
            </a:r>
            <a:r>
              <a:rPr lang="en-US" sz="2000" dirty="0">
                <a:solidFill>
                  <a:srgbClr val="002E51"/>
                </a:solidFill>
              </a:rPr>
              <a:t>: Adaptive Biotech, BMS/Celgene, Caribou Biosciences, Genentech/Roche, GSK, </a:t>
            </a:r>
            <a:r>
              <a:rPr lang="en-US" sz="2000" dirty="0" err="1">
                <a:solidFill>
                  <a:srgbClr val="002E51"/>
                </a:solidFill>
              </a:rPr>
              <a:t>Karyopharm</a:t>
            </a:r>
            <a:r>
              <a:rPr lang="en-US" sz="2000" dirty="0">
                <a:solidFill>
                  <a:srgbClr val="002E51"/>
                </a:solidFill>
              </a:rPr>
              <a:t>, Legend Biotech, Janssen Oncology, Pfizer, Sanofi Pasteur, </a:t>
            </a:r>
            <a:r>
              <a:rPr lang="en-US" sz="2000" dirty="0" err="1">
                <a:solidFill>
                  <a:srgbClr val="002E51"/>
                </a:solidFill>
              </a:rPr>
              <a:t>SparkCures</a:t>
            </a:r>
            <a:endParaRPr lang="en-US" sz="2000" dirty="0">
              <a:solidFill>
                <a:srgbClr val="002E51"/>
              </a:solidFill>
            </a:endParaRPr>
          </a:p>
          <a:p>
            <a:endParaRPr lang="en-US" sz="2000" dirty="0">
              <a:solidFill>
                <a:srgbClr val="002E51"/>
              </a:solidFill>
            </a:endParaRPr>
          </a:p>
          <a:p>
            <a:r>
              <a:rPr lang="en-US" sz="2000" b="1" dirty="0">
                <a:solidFill>
                  <a:srgbClr val="002E51"/>
                </a:solidFill>
              </a:rPr>
              <a:t>Research funding: </a:t>
            </a:r>
            <a:r>
              <a:rPr lang="en-US" sz="2000" dirty="0">
                <a:solidFill>
                  <a:srgbClr val="002E51"/>
                </a:solidFill>
              </a:rPr>
              <a:t>Novartis, Pack Health</a:t>
            </a:r>
          </a:p>
          <a:p>
            <a:endParaRPr lang="en-US" sz="2000" dirty="0">
              <a:solidFill>
                <a:srgbClr val="002E51"/>
              </a:solidFill>
            </a:endParaRPr>
          </a:p>
        </p:txBody>
      </p:sp>
      <p:sp>
        <p:nvSpPr>
          <p:cNvPr id="4" name="Title 3"/>
          <p:cNvSpPr>
            <a:spLocks noGrp="1"/>
          </p:cNvSpPr>
          <p:nvPr>
            <p:ph type="title"/>
          </p:nvPr>
        </p:nvSpPr>
        <p:spPr/>
        <p:txBody>
          <a:bodyPr/>
          <a:lstStyle/>
          <a:p>
            <a:r>
              <a:rPr lang="en-US" sz="2800" b="1" u="sng" dirty="0">
                <a:solidFill>
                  <a:srgbClr val="002E51"/>
                </a:solidFill>
              </a:rPr>
              <a:t>Disclosures</a:t>
            </a:r>
          </a:p>
        </p:txBody>
      </p:sp>
    </p:spTree>
    <p:extLst>
      <p:ext uri="{BB962C8B-B14F-4D97-AF65-F5344CB8AC3E}">
        <p14:creationId xmlns:p14="http://schemas.microsoft.com/office/powerpoint/2010/main" val="10333684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765938-F8F0-B89F-157D-750259C03373}"/>
              </a:ext>
            </a:extLst>
          </p:cNvPr>
          <p:cNvSpPr>
            <a:spLocks noGrp="1"/>
          </p:cNvSpPr>
          <p:nvPr>
            <p:ph type="title"/>
          </p:nvPr>
        </p:nvSpPr>
        <p:spPr>
          <a:xfrm>
            <a:off x="-329513" y="47428"/>
            <a:ext cx="9144000" cy="695496"/>
          </a:xfrm>
        </p:spPr>
        <p:txBody>
          <a:bodyPr/>
          <a:lstStyle/>
          <a:p>
            <a:r>
              <a:rPr lang="en-US" dirty="0"/>
              <a:t>Issues with hospitalization </a:t>
            </a:r>
          </a:p>
        </p:txBody>
      </p:sp>
      <p:pic>
        <p:nvPicPr>
          <p:cNvPr id="6" name="Picture 5">
            <a:extLst>
              <a:ext uri="{FF2B5EF4-FFF2-40B4-BE49-F238E27FC236}">
                <a16:creationId xmlns:a16="http://schemas.microsoft.com/office/drawing/2014/main" id="{3F30565E-CEFA-EA4F-FAC4-FBF00EA7F64C}"/>
              </a:ext>
            </a:extLst>
          </p:cNvPr>
          <p:cNvPicPr>
            <a:picLocks noChangeAspect="1"/>
          </p:cNvPicPr>
          <p:nvPr/>
        </p:nvPicPr>
        <p:blipFill>
          <a:blip r:embed="rId3"/>
          <a:stretch>
            <a:fillRect/>
          </a:stretch>
        </p:blipFill>
        <p:spPr>
          <a:xfrm>
            <a:off x="2417807" y="654908"/>
            <a:ext cx="3649361" cy="3649361"/>
          </a:xfrm>
          <a:prstGeom prst="rect">
            <a:avLst/>
          </a:prstGeom>
        </p:spPr>
      </p:pic>
      <p:sp>
        <p:nvSpPr>
          <p:cNvPr id="7" name="TextBox 6">
            <a:extLst>
              <a:ext uri="{FF2B5EF4-FFF2-40B4-BE49-F238E27FC236}">
                <a16:creationId xmlns:a16="http://schemas.microsoft.com/office/drawing/2014/main" id="{E2B5D280-F081-B8C5-6ABF-211F7DF9B167}"/>
              </a:ext>
            </a:extLst>
          </p:cNvPr>
          <p:cNvSpPr txBox="1"/>
          <p:nvPr/>
        </p:nvSpPr>
        <p:spPr>
          <a:xfrm>
            <a:off x="774358" y="1103969"/>
            <a:ext cx="1828800" cy="461665"/>
          </a:xfrm>
          <a:prstGeom prst="rect">
            <a:avLst/>
          </a:prstGeom>
          <a:noFill/>
        </p:spPr>
        <p:txBody>
          <a:bodyPr wrap="square" rtlCol="0">
            <a:spAutoFit/>
          </a:bodyPr>
          <a:lstStyle/>
          <a:p>
            <a:r>
              <a:rPr lang="en-US" dirty="0"/>
              <a:t>Cost</a:t>
            </a:r>
          </a:p>
        </p:txBody>
      </p:sp>
      <p:sp>
        <p:nvSpPr>
          <p:cNvPr id="8" name="TextBox 7">
            <a:extLst>
              <a:ext uri="{FF2B5EF4-FFF2-40B4-BE49-F238E27FC236}">
                <a16:creationId xmlns:a16="http://schemas.microsoft.com/office/drawing/2014/main" id="{DC64251A-E0AF-3AB2-3E8A-D0F619A44AB5}"/>
              </a:ext>
            </a:extLst>
          </p:cNvPr>
          <p:cNvSpPr txBox="1"/>
          <p:nvPr/>
        </p:nvSpPr>
        <p:spPr>
          <a:xfrm>
            <a:off x="0" y="2769972"/>
            <a:ext cx="2417807" cy="461665"/>
          </a:xfrm>
          <a:prstGeom prst="rect">
            <a:avLst/>
          </a:prstGeom>
          <a:noFill/>
        </p:spPr>
        <p:txBody>
          <a:bodyPr wrap="square" rtlCol="0">
            <a:spAutoFit/>
          </a:bodyPr>
          <a:lstStyle/>
          <a:p>
            <a:r>
              <a:rPr lang="en-US" dirty="0"/>
              <a:t>Reimbursement</a:t>
            </a:r>
          </a:p>
        </p:txBody>
      </p:sp>
      <p:sp>
        <p:nvSpPr>
          <p:cNvPr id="9" name="TextBox 8">
            <a:extLst>
              <a:ext uri="{FF2B5EF4-FFF2-40B4-BE49-F238E27FC236}">
                <a16:creationId xmlns:a16="http://schemas.microsoft.com/office/drawing/2014/main" id="{B277DEE5-B227-51FA-E3E0-D7EFBD1FB81E}"/>
              </a:ext>
            </a:extLst>
          </p:cNvPr>
          <p:cNvSpPr txBox="1"/>
          <p:nvPr/>
        </p:nvSpPr>
        <p:spPr>
          <a:xfrm>
            <a:off x="6277234" y="1096077"/>
            <a:ext cx="2347782" cy="830997"/>
          </a:xfrm>
          <a:prstGeom prst="rect">
            <a:avLst/>
          </a:prstGeom>
          <a:noFill/>
        </p:spPr>
        <p:txBody>
          <a:bodyPr wrap="square" rtlCol="0">
            <a:spAutoFit/>
          </a:bodyPr>
          <a:lstStyle/>
          <a:p>
            <a:r>
              <a:rPr lang="en-US" dirty="0"/>
              <a:t>Inconvenience to patient</a:t>
            </a:r>
          </a:p>
        </p:txBody>
      </p:sp>
      <p:sp>
        <p:nvSpPr>
          <p:cNvPr id="10" name="TextBox 9">
            <a:extLst>
              <a:ext uri="{FF2B5EF4-FFF2-40B4-BE49-F238E27FC236}">
                <a16:creationId xmlns:a16="http://schemas.microsoft.com/office/drawing/2014/main" id="{8ED26BAA-2534-67D1-88FE-7A63ABE6D41C}"/>
              </a:ext>
            </a:extLst>
          </p:cNvPr>
          <p:cNvSpPr txBox="1"/>
          <p:nvPr/>
        </p:nvSpPr>
        <p:spPr>
          <a:xfrm>
            <a:off x="6277233" y="2990356"/>
            <a:ext cx="2207741" cy="830997"/>
          </a:xfrm>
          <a:prstGeom prst="rect">
            <a:avLst/>
          </a:prstGeom>
          <a:noFill/>
        </p:spPr>
        <p:txBody>
          <a:bodyPr wrap="square" rtlCol="0">
            <a:spAutoFit/>
          </a:bodyPr>
          <a:lstStyle/>
          <a:p>
            <a:r>
              <a:rPr lang="en-US" dirty="0"/>
              <a:t>Limited staff/resources</a:t>
            </a:r>
          </a:p>
        </p:txBody>
      </p:sp>
    </p:spTree>
    <p:extLst>
      <p:ext uri="{BB962C8B-B14F-4D97-AF65-F5344CB8AC3E}">
        <p14:creationId xmlns:p14="http://schemas.microsoft.com/office/powerpoint/2010/main" val="8501197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0139EA-CCFB-50A4-B5F9-86FF0023F79C}"/>
              </a:ext>
            </a:extLst>
          </p:cNvPr>
          <p:cNvSpPr>
            <a:spLocks noGrp="1"/>
          </p:cNvSpPr>
          <p:nvPr>
            <p:ph sz="half" idx="1"/>
          </p:nvPr>
        </p:nvSpPr>
        <p:spPr>
          <a:xfrm>
            <a:off x="685799" y="1117600"/>
            <a:ext cx="7655011" cy="2936240"/>
          </a:xfrm>
        </p:spPr>
        <p:txBody>
          <a:bodyPr/>
          <a:lstStyle/>
          <a:p>
            <a:r>
              <a:rPr lang="en-US" dirty="0"/>
              <a:t>FHCC insights on challenges</a:t>
            </a:r>
          </a:p>
          <a:p>
            <a:pPr lvl="1"/>
            <a:r>
              <a:rPr lang="en-US" dirty="0"/>
              <a:t>Lack of coverage for outpatient </a:t>
            </a:r>
            <a:r>
              <a:rPr lang="en-US" dirty="0" err="1"/>
              <a:t>toci</a:t>
            </a:r>
            <a:r>
              <a:rPr lang="en-US" dirty="0"/>
              <a:t> (not on label)</a:t>
            </a:r>
          </a:p>
          <a:p>
            <a:pPr lvl="1"/>
            <a:r>
              <a:rPr lang="en-US" dirty="0"/>
              <a:t>Overnight, weekend coverage</a:t>
            </a:r>
          </a:p>
          <a:p>
            <a:pPr lvl="1"/>
            <a:r>
              <a:rPr lang="en-US" dirty="0"/>
              <a:t>No cancer center urgent care</a:t>
            </a:r>
          </a:p>
          <a:p>
            <a:pPr lvl="1"/>
            <a:r>
              <a:rPr lang="en-US" dirty="0"/>
              <a:t>Using the ER for CRS management overnight</a:t>
            </a:r>
          </a:p>
          <a:p>
            <a:pPr lvl="1"/>
            <a:r>
              <a:rPr lang="en-US" dirty="0"/>
              <a:t>Remote patient monitoring – a potential solution, but challenges</a:t>
            </a:r>
          </a:p>
        </p:txBody>
      </p:sp>
      <p:sp>
        <p:nvSpPr>
          <p:cNvPr id="4" name="Title 3">
            <a:extLst>
              <a:ext uri="{FF2B5EF4-FFF2-40B4-BE49-F238E27FC236}">
                <a16:creationId xmlns:a16="http://schemas.microsoft.com/office/drawing/2014/main" id="{67DC2DB6-B2ED-970D-179C-9AD0A4F9F9B3}"/>
              </a:ext>
            </a:extLst>
          </p:cNvPr>
          <p:cNvSpPr>
            <a:spLocks noGrp="1"/>
          </p:cNvSpPr>
          <p:nvPr>
            <p:ph type="title"/>
          </p:nvPr>
        </p:nvSpPr>
        <p:spPr/>
        <p:txBody>
          <a:bodyPr/>
          <a:lstStyle/>
          <a:p>
            <a:r>
              <a:rPr lang="en-US" dirty="0"/>
              <a:t>Building an outpatient bispecific program</a:t>
            </a:r>
          </a:p>
        </p:txBody>
      </p:sp>
    </p:spTree>
    <p:extLst>
      <p:ext uri="{BB962C8B-B14F-4D97-AF65-F5344CB8AC3E}">
        <p14:creationId xmlns:p14="http://schemas.microsoft.com/office/powerpoint/2010/main" val="940073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2A4CC7-AD84-353A-9148-897775BF13FB}"/>
              </a:ext>
            </a:extLst>
          </p:cNvPr>
          <p:cNvSpPr>
            <a:spLocks noGrp="1"/>
          </p:cNvSpPr>
          <p:nvPr>
            <p:ph sz="half" idx="1"/>
          </p:nvPr>
        </p:nvSpPr>
        <p:spPr>
          <a:xfrm>
            <a:off x="685799" y="1117600"/>
            <a:ext cx="7432589" cy="2936240"/>
          </a:xfrm>
        </p:spPr>
        <p:txBody>
          <a:bodyPr/>
          <a:lstStyle/>
          <a:p>
            <a:r>
              <a:rPr lang="en-US" dirty="0"/>
              <a:t>53 patients with relapsed/ref MM at Emory</a:t>
            </a:r>
          </a:p>
          <a:p>
            <a:pPr lvl="1"/>
            <a:r>
              <a:rPr lang="en-US" dirty="0" err="1"/>
              <a:t>Toci</a:t>
            </a:r>
            <a:r>
              <a:rPr lang="en-US" dirty="0"/>
              <a:t> administered 4 </a:t>
            </a:r>
            <a:r>
              <a:rPr lang="en-US" dirty="0" err="1"/>
              <a:t>hrs</a:t>
            </a:r>
            <a:r>
              <a:rPr lang="en-US" dirty="0"/>
              <a:t> prior to second SU dose</a:t>
            </a:r>
          </a:p>
          <a:p>
            <a:pPr lvl="1"/>
            <a:r>
              <a:rPr lang="en-US" dirty="0"/>
              <a:t>CRS in 10/33 patients who received PPX</a:t>
            </a:r>
          </a:p>
          <a:p>
            <a:pPr lvl="1"/>
            <a:r>
              <a:rPr lang="en-US" dirty="0"/>
              <a:t>Most 8/10 were grade 1</a:t>
            </a:r>
          </a:p>
          <a:p>
            <a:pPr lvl="1"/>
            <a:r>
              <a:rPr lang="en-US" dirty="0"/>
              <a:t>Compare to 72% CRS (all grade) in MAJESTEC 1</a:t>
            </a:r>
          </a:p>
          <a:p>
            <a:pPr lvl="1"/>
            <a:endParaRPr lang="en-US" dirty="0"/>
          </a:p>
        </p:txBody>
      </p:sp>
      <p:sp>
        <p:nvSpPr>
          <p:cNvPr id="4" name="Title 3">
            <a:extLst>
              <a:ext uri="{FF2B5EF4-FFF2-40B4-BE49-F238E27FC236}">
                <a16:creationId xmlns:a16="http://schemas.microsoft.com/office/drawing/2014/main" id="{ECAA19E4-80B3-33F2-F89C-2C6B97C6137C}"/>
              </a:ext>
            </a:extLst>
          </p:cNvPr>
          <p:cNvSpPr>
            <a:spLocks noGrp="1"/>
          </p:cNvSpPr>
          <p:nvPr>
            <p:ph type="title"/>
          </p:nvPr>
        </p:nvSpPr>
        <p:spPr/>
        <p:txBody>
          <a:bodyPr/>
          <a:lstStyle/>
          <a:p>
            <a:r>
              <a:rPr lang="en-US" dirty="0"/>
              <a:t>Whither </a:t>
            </a:r>
            <a:r>
              <a:rPr lang="en-US" dirty="0" err="1"/>
              <a:t>toci</a:t>
            </a:r>
            <a:r>
              <a:rPr lang="en-US" dirty="0"/>
              <a:t> prophylaxis?</a:t>
            </a:r>
          </a:p>
        </p:txBody>
      </p:sp>
      <p:sp>
        <p:nvSpPr>
          <p:cNvPr id="5" name="TextBox 4">
            <a:extLst>
              <a:ext uri="{FF2B5EF4-FFF2-40B4-BE49-F238E27FC236}">
                <a16:creationId xmlns:a16="http://schemas.microsoft.com/office/drawing/2014/main" id="{0893FE67-076F-67BE-1EEB-0D3F9BD7B6EA}"/>
              </a:ext>
            </a:extLst>
          </p:cNvPr>
          <p:cNvSpPr txBox="1"/>
          <p:nvPr/>
        </p:nvSpPr>
        <p:spPr>
          <a:xfrm>
            <a:off x="3323968" y="4596714"/>
            <a:ext cx="2360140" cy="338554"/>
          </a:xfrm>
          <a:prstGeom prst="rect">
            <a:avLst/>
          </a:prstGeom>
          <a:noFill/>
        </p:spPr>
        <p:txBody>
          <a:bodyPr wrap="square" rtlCol="0">
            <a:spAutoFit/>
          </a:bodyPr>
          <a:lstStyle/>
          <a:p>
            <a:r>
              <a:rPr lang="en-US" sz="1600" dirty="0"/>
              <a:t>Marin E ASH 2023</a:t>
            </a:r>
          </a:p>
        </p:txBody>
      </p:sp>
    </p:spTree>
    <p:extLst>
      <p:ext uri="{BB962C8B-B14F-4D97-AF65-F5344CB8AC3E}">
        <p14:creationId xmlns:p14="http://schemas.microsoft.com/office/powerpoint/2010/main" val="18538716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C70D58-FCDA-EC69-2E3C-804CCEA1C306}"/>
              </a:ext>
            </a:extLst>
          </p:cNvPr>
          <p:cNvSpPr>
            <a:spLocks noGrp="1"/>
          </p:cNvSpPr>
          <p:nvPr>
            <p:ph type="title"/>
          </p:nvPr>
        </p:nvSpPr>
        <p:spPr>
          <a:xfrm>
            <a:off x="-148280" y="135924"/>
            <a:ext cx="9144000" cy="695496"/>
          </a:xfrm>
        </p:spPr>
        <p:txBody>
          <a:bodyPr/>
          <a:lstStyle/>
          <a:p>
            <a:r>
              <a:rPr lang="en-US" sz="1600" dirty="0" err="1"/>
              <a:t>Optec:A</a:t>
            </a:r>
            <a:r>
              <a:rPr lang="en-US" sz="1600" dirty="0"/>
              <a:t> Phase 2 Study to Evaluate Outpatient Administration of </a:t>
            </a:r>
            <a:r>
              <a:rPr lang="en-US" sz="1600" dirty="0" err="1"/>
              <a:t>Teclistamab</a:t>
            </a:r>
            <a:r>
              <a:rPr lang="en-US" sz="1600" dirty="0"/>
              <a:t>, a BCMA-Targeting Bispecific Antibody, in Patients with Multiple Myeloma</a:t>
            </a:r>
            <a:br>
              <a:rPr lang="en-US" sz="1600" dirty="0"/>
            </a:br>
            <a:r>
              <a:rPr lang="en-US" sz="1600" dirty="0"/>
              <a:t> </a:t>
            </a:r>
          </a:p>
        </p:txBody>
      </p:sp>
      <p:pic>
        <p:nvPicPr>
          <p:cNvPr id="2050" name="Picture 2" descr="Figure 1">
            <a:extLst>
              <a:ext uri="{FF2B5EF4-FFF2-40B4-BE49-F238E27FC236}">
                <a16:creationId xmlns:a16="http://schemas.microsoft.com/office/drawing/2014/main" id="{3FDA0D1E-7C98-8BE1-1E66-FBA6904CB8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0" y="643731"/>
            <a:ext cx="6604000" cy="3860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0EFD935-E916-2F04-077C-4528987404EB}"/>
              </a:ext>
            </a:extLst>
          </p:cNvPr>
          <p:cNvSpPr txBox="1"/>
          <p:nvPr/>
        </p:nvSpPr>
        <p:spPr>
          <a:xfrm>
            <a:off x="3558746" y="4563488"/>
            <a:ext cx="2026508" cy="584775"/>
          </a:xfrm>
          <a:prstGeom prst="rect">
            <a:avLst/>
          </a:prstGeom>
          <a:noFill/>
        </p:spPr>
        <p:txBody>
          <a:bodyPr wrap="square" rtlCol="0">
            <a:spAutoFit/>
          </a:bodyPr>
          <a:lstStyle/>
          <a:p>
            <a:r>
              <a:rPr lang="en-US" sz="1600" dirty="0"/>
              <a:t>Rifkin et al ASH 2023</a:t>
            </a:r>
          </a:p>
        </p:txBody>
      </p:sp>
    </p:spTree>
    <p:extLst>
      <p:ext uri="{BB962C8B-B14F-4D97-AF65-F5344CB8AC3E}">
        <p14:creationId xmlns:p14="http://schemas.microsoft.com/office/powerpoint/2010/main" val="33940202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up of a medical chart&#10;&#10;Description automatically generated">
            <a:extLst>
              <a:ext uri="{FF2B5EF4-FFF2-40B4-BE49-F238E27FC236}">
                <a16:creationId xmlns:a16="http://schemas.microsoft.com/office/drawing/2014/main" id="{0754D563-ABA6-8D9D-CB68-26CA5BF187B8}"/>
              </a:ext>
            </a:extLst>
          </p:cNvPr>
          <p:cNvPicPr>
            <a:picLocks noGrp="1" noChangeAspect="1"/>
          </p:cNvPicPr>
          <p:nvPr>
            <p:ph sz="half" idx="1"/>
          </p:nvPr>
        </p:nvPicPr>
        <p:blipFill>
          <a:blip r:embed="rId2"/>
          <a:stretch>
            <a:fillRect/>
          </a:stretch>
        </p:blipFill>
        <p:spPr>
          <a:xfrm>
            <a:off x="475735" y="822961"/>
            <a:ext cx="8192530" cy="3461632"/>
          </a:xfrm>
        </p:spPr>
      </p:pic>
      <p:sp>
        <p:nvSpPr>
          <p:cNvPr id="4" name="Title 3">
            <a:extLst>
              <a:ext uri="{FF2B5EF4-FFF2-40B4-BE49-F238E27FC236}">
                <a16:creationId xmlns:a16="http://schemas.microsoft.com/office/drawing/2014/main" id="{0BE71D23-5B27-3840-9C56-3CF41962C6F9}"/>
              </a:ext>
            </a:extLst>
          </p:cNvPr>
          <p:cNvSpPr>
            <a:spLocks noGrp="1"/>
          </p:cNvSpPr>
          <p:nvPr>
            <p:ph type="title"/>
          </p:nvPr>
        </p:nvSpPr>
        <p:spPr/>
        <p:txBody>
          <a:bodyPr/>
          <a:lstStyle/>
          <a:p>
            <a:r>
              <a:rPr lang="en-US" dirty="0"/>
              <a:t>Mayo HBO: ASH 2023</a:t>
            </a:r>
          </a:p>
        </p:txBody>
      </p:sp>
      <p:sp>
        <p:nvSpPr>
          <p:cNvPr id="7" name="TextBox 6">
            <a:extLst>
              <a:ext uri="{FF2B5EF4-FFF2-40B4-BE49-F238E27FC236}">
                <a16:creationId xmlns:a16="http://schemas.microsoft.com/office/drawing/2014/main" id="{EE44BA35-C0DB-2F23-AE05-5C8D5604EC90}"/>
              </a:ext>
            </a:extLst>
          </p:cNvPr>
          <p:cNvSpPr txBox="1"/>
          <p:nvPr/>
        </p:nvSpPr>
        <p:spPr>
          <a:xfrm>
            <a:off x="3435178" y="4572000"/>
            <a:ext cx="2125363" cy="338554"/>
          </a:xfrm>
          <a:prstGeom prst="rect">
            <a:avLst/>
          </a:prstGeom>
          <a:noFill/>
        </p:spPr>
        <p:txBody>
          <a:bodyPr wrap="square" rtlCol="0">
            <a:spAutoFit/>
          </a:bodyPr>
          <a:lstStyle/>
          <a:p>
            <a:r>
              <a:rPr lang="en-US" sz="1600" dirty="0"/>
              <a:t>Bansal R ASH 2023</a:t>
            </a:r>
          </a:p>
        </p:txBody>
      </p:sp>
    </p:spTree>
    <p:extLst>
      <p:ext uri="{BB962C8B-B14F-4D97-AF65-F5344CB8AC3E}">
        <p14:creationId xmlns:p14="http://schemas.microsoft.com/office/powerpoint/2010/main" val="29593212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476230-C558-41D4-ADB4-9F0D69FDFF56}"/>
              </a:ext>
            </a:extLst>
          </p:cNvPr>
          <p:cNvSpPr>
            <a:spLocks noGrp="1"/>
          </p:cNvSpPr>
          <p:nvPr>
            <p:ph sz="half" idx="1"/>
          </p:nvPr>
        </p:nvSpPr>
        <p:spPr>
          <a:xfrm>
            <a:off x="685800" y="1117600"/>
            <a:ext cx="7902146" cy="2936240"/>
          </a:xfrm>
        </p:spPr>
        <p:txBody>
          <a:bodyPr/>
          <a:lstStyle/>
          <a:p>
            <a:r>
              <a:rPr lang="en-US" dirty="0"/>
              <a:t>Step up doses necessary to mitigate risk of CRS</a:t>
            </a:r>
          </a:p>
          <a:p>
            <a:r>
              <a:rPr lang="en-US" dirty="0"/>
              <a:t>Outpatient admin feasible, but resources to do this are lacking in many healthcare systems</a:t>
            </a:r>
          </a:p>
          <a:p>
            <a:r>
              <a:rPr lang="en-US" dirty="0"/>
              <a:t>Simple, efficient and easily scalable processes are desperately needed to improve availability of these advanced, effective therapies</a:t>
            </a:r>
          </a:p>
        </p:txBody>
      </p:sp>
      <p:sp>
        <p:nvSpPr>
          <p:cNvPr id="4" name="Title 3">
            <a:extLst>
              <a:ext uri="{FF2B5EF4-FFF2-40B4-BE49-F238E27FC236}">
                <a16:creationId xmlns:a16="http://schemas.microsoft.com/office/drawing/2014/main" id="{B18EFE0A-1979-77EA-EF32-D169DA60862B}"/>
              </a:ext>
            </a:extLst>
          </p:cNvPr>
          <p:cNvSpPr>
            <a:spLocks noGrp="1"/>
          </p:cNvSpPr>
          <p:nvPr>
            <p:ph type="title"/>
          </p:nvPr>
        </p:nvSpPr>
        <p:spPr/>
        <p:txBody>
          <a:bodyPr/>
          <a:lstStyle/>
          <a:p>
            <a:r>
              <a:rPr lang="en-US" dirty="0"/>
              <a:t>Summary</a:t>
            </a:r>
          </a:p>
        </p:txBody>
      </p:sp>
    </p:spTree>
    <p:extLst>
      <p:ext uri="{BB962C8B-B14F-4D97-AF65-F5344CB8AC3E}">
        <p14:creationId xmlns:p14="http://schemas.microsoft.com/office/powerpoint/2010/main" val="277796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64D8A-519B-DD4A-C642-A79DF134912A}"/>
              </a:ext>
            </a:extLst>
          </p:cNvPr>
          <p:cNvSpPr/>
          <p:nvPr/>
        </p:nvSpPr>
        <p:spPr>
          <a:xfrm>
            <a:off x="0" y="2586831"/>
            <a:ext cx="9129925" cy="461665"/>
          </a:xfrm>
          <a:prstGeom prst="rect">
            <a:avLst/>
          </a:prstGeom>
        </p:spPr>
        <p:txBody>
          <a:bodyPr wrap="square">
            <a:spAutoFit/>
          </a:bodyPr>
          <a:lstStyle/>
          <a:p>
            <a:pPr algn="ctr"/>
            <a:r>
              <a:rPr lang="en-US" spc="600">
                <a:solidFill>
                  <a:srgbClr val="FFC82C"/>
                </a:solidFill>
                <a:latin typeface="Corporate A Medium" panose="02000503080000020004" pitchFamily="2" charset="0"/>
              </a:rPr>
              <a:t>Multiple Myeloma</a:t>
            </a:r>
          </a:p>
        </p:txBody>
      </p:sp>
      <p:sp>
        <p:nvSpPr>
          <p:cNvPr id="3" name="Rectangle 2">
            <a:extLst>
              <a:ext uri="{FF2B5EF4-FFF2-40B4-BE49-F238E27FC236}">
                <a16:creationId xmlns:a16="http://schemas.microsoft.com/office/drawing/2014/main" id="{2CD37E42-E2E3-0CF1-91DF-51880A7249F7}"/>
              </a:ext>
            </a:extLst>
          </p:cNvPr>
          <p:cNvSpPr/>
          <p:nvPr/>
        </p:nvSpPr>
        <p:spPr>
          <a:xfrm>
            <a:off x="14075" y="3073896"/>
            <a:ext cx="9129925" cy="338554"/>
          </a:xfrm>
          <a:prstGeom prst="rect">
            <a:avLst/>
          </a:prstGeom>
        </p:spPr>
        <p:txBody>
          <a:bodyPr wrap="square">
            <a:spAutoFit/>
          </a:bodyPr>
          <a:lstStyle/>
          <a:p>
            <a:pPr algn="ctr"/>
            <a:r>
              <a:rPr lang="en-US" sz="1600">
                <a:solidFill>
                  <a:schemeClr val="bg1"/>
                </a:solidFill>
                <a:latin typeface="Corporate S Demi" panose="02020500000000000000" pitchFamily="18" charset="0"/>
              </a:rPr>
              <a:t>July 30</a:t>
            </a:r>
            <a:r>
              <a:rPr lang="en-US" sz="1600" baseline="30000">
                <a:solidFill>
                  <a:schemeClr val="bg1"/>
                </a:solidFill>
                <a:latin typeface="Corporate S Demi" panose="02020500000000000000" pitchFamily="18" charset="0"/>
              </a:rPr>
              <a:t>th</a:t>
            </a:r>
            <a:r>
              <a:rPr lang="en-US" sz="1600">
                <a:solidFill>
                  <a:schemeClr val="bg1"/>
                </a:solidFill>
                <a:latin typeface="Corporate S Demi" panose="02020500000000000000" pitchFamily="18" charset="0"/>
              </a:rPr>
              <a:t>, 2024</a:t>
            </a:r>
          </a:p>
        </p:txBody>
      </p:sp>
      <p:sp>
        <p:nvSpPr>
          <p:cNvPr id="6" name="Rectangle 5">
            <a:extLst>
              <a:ext uri="{FF2B5EF4-FFF2-40B4-BE49-F238E27FC236}">
                <a16:creationId xmlns:a16="http://schemas.microsoft.com/office/drawing/2014/main" id="{D484FC24-D0C5-F302-3C24-F47F629F9F19}"/>
              </a:ext>
            </a:extLst>
          </p:cNvPr>
          <p:cNvSpPr/>
          <p:nvPr/>
        </p:nvSpPr>
        <p:spPr>
          <a:xfrm>
            <a:off x="7912100" y="444500"/>
            <a:ext cx="508000" cy="195580"/>
          </a:xfrm>
          <a:prstGeom prst="rect">
            <a:avLst/>
          </a:prstGeom>
          <a:solidFill>
            <a:srgbClr val="FFC8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53870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119352" y="2029291"/>
            <a:ext cx="6400800" cy="2204975"/>
          </a:xfrm>
        </p:spPr>
        <p:txBody>
          <a:bodyPr/>
          <a:lstStyle/>
          <a:p>
            <a:r>
              <a:rPr lang="en-US" b="1">
                <a:solidFill>
                  <a:srgbClr val="002E51"/>
                </a:solidFill>
              </a:rPr>
              <a:t>Mary Kwok, MD, FACP</a:t>
            </a:r>
          </a:p>
          <a:p>
            <a:r>
              <a:rPr lang="en-US">
                <a:solidFill>
                  <a:srgbClr val="002E51"/>
                </a:solidFill>
              </a:rPr>
              <a:t>Clinical Associate Professor</a:t>
            </a:r>
          </a:p>
          <a:p>
            <a:r>
              <a:rPr lang="en-US">
                <a:solidFill>
                  <a:srgbClr val="002E51"/>
                </a:solidFill>
              </a:rPr>
              <a:t>Clinical Director, Myeloma</a:t>
            </a:r>
          </a:p>
          <a:p>
            <a:r>
              <a:rPr lang="en-US">
                <a:solidFill>
                  <a:srgbClr val="002E51"/>
                </a:solidFill>
              </a:rPr>
              <a:t>Fred Hutch Cancer Center</a:t>
            </a:r>
          </a:p>
          <a:p>
            <a:r>
              <a:rPr lang="en-US">
                <a:solidFill>
                  <a:srgbClr val="002E51"/>
                </a:solidFill>
              </a:rPr>
              <a:t>Seattle, WA</a:t>
            </a:r>
          </a:p>
        </p:txBody>
      </p:sp>
      <p:sp>
        <p:nvSpPr>
          <p:cNvPr id="4" name="Title 3"/>
          <p:cNvSpPr>
            <a:spLocks noGrp="1"/>
          </p:cNvSpPr>
          <p:nvPr>
            <p:ph type="title"/>
          </p:nvPr>
        </p:nvSpPr>
        <p:spPr>
          <a:xfrm>
            <a:off x="0" y="127465"/>
            <a:ext cx="9144000" cy="786936"/>
          </a:xfrm>
        </p:spPr>
        <p:txBody>
          <a:bodyPr lIns="91440" tIns="45720" rIns="91440" bIns="45720" anchor="t"/>
          <a:lstStyle/>
          <a:p>
            <a:r>
              <a:rPr lang="en-US" b="1">
                <a:solidFill>
                  <a:srgbClr val="002E51"/>
                </a:solidFill>
              </a:rPr>
              <a:t>CAR T-cell therapy in early relapse of multiple myeloma</a:t>
            </a:r>
          </a:p>
        </p:txBody>
      </p:sp>
    </p:spTree>
    <p:extLst>
      <p:ext uri="{BB962C8B-B14F-4D97-AF65-F5344CB8AC3E}">
        <p14:creationId xmlns:p14="http://schemas.microsoft.com/office/powerpoint/2010/main" val="12790295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r>
              <a:rPr lang="en-US" i="1">
                <a:solidFill>
                  <a:srgbClr val="000000"/>
                </a:solidFill>
                <a:effectLst/>
                <a:latin typeface="Helvetica" pitchFamily="2" charset="0"/>
              </a:rPr>
              <a:t>Research Funding:</a:t>
            </a:r>
            <a:endParaRPr lang="en-US">
              <a:solidFill>
                <a:srgbClr val="000000"/>
              </a:solidFill>
              <a:effectLst/>
              <a:latin typeface="Helvetica" pitchFamily="2" charset="0"/>
            </a:endParaRPr>
          </a:p>
          <a:p>
            <a:r>
              <a:rPr lang="en-US" err="1">
                <a:solidFill>
                  <a:srgbClr val="000000"/>
                </a:solidFill>
                <a:effectLst/>
                <a:latin typeface="Helvetica" pitchFamily="2" charset="0"/>
              </a:rPr>
              <a:t>Beigene</a:t>
            </a:r>
            <a:endParaRPr lang="en-US">
              <a:solidFill>
                <a:srgbClr val="000000"/>
              </a:solidFill>
              <a:effectLst/>
              <a:latin typeface="Helvetica" pitchFamily="2" charset="0"/>
            </a:endParaRPr>
          </a:p>
        </p:txBody>
      </p:sp>
      <p:sp>
        <p:nvSpPr>
          <p:cNvPr id="4" name="Title 3"/>
          <p:cNvSpPr>
            <a:spLocks noGrp="1"/>
          </p:cNvSpPr>
          <p:nvPr>
            <p:ph type="title"/>
          </p:nvPr>
        </p:nvSpPr>
        <p:spPr>
          <a:xfrm>
            <a:off x="0" y="127465"/>
            <a:ext cx="9144000" cy="807256"/>
          </a:xfrm>
        </p:spPr>
        <p:txBody>
          <a:bodyPr/>
          <a:lstStyle/>
          <a:p>
            <a:r>
              <a:rPr lang="en-US" b="1"/>
              <a:t>Disclosures</a:t>
            </a:r>
          </a:p>
        </p:txBody>
      </p:sp>
    </p:spTree>
    <p:extLst>
      <p:ext uri="{BB962C8B-B14F-4D97-AF65-F5344CB8AC3E}">
        <p14:creationId xmlns:p14="http://schemas.microsoft.com/office/powerpoint/2010/main" val="31751607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B957DB-135C-66AA-FD29-45988A6033BD}"/>
              </a:ext>
            </a:extLst>
          </p:cNvPr>
          <p:cNvSpPr>
            <a:spLocks noGrp="1"/>
          </p:cNvSpPr>
          <p:nvPr>
            <p:ph idx="1"/>
          </p:nvPr>
        </p:nvSpPr>
        <p:spPr/>
        <p:txBody>
          <a:bodyPr/>
          <a:lstStyle/>
          <a:p>
            <a:r>
              <a:rPr lang="en-US"/>
              <a:t>Review the differences in the trial design of KarMMa-3 and CARTITUDE-4</a:t>
            </a:r>
          </a:p>
          <a:p>
            <a:r>
              <a:rPr lang="en-US"/>
              <a:t>Review the differences in baseline characteristics and patient populations</a:t>
            </a:r>
          </a:p>
          <a:p>
            <a:r>
              <a:rPr lang="en-US"/>
              <a:t>Discuss the benefits of each ide-</a:t>
            </a:r>
            <a:r>
              <a:rPr lang="en-US" err="1"/>
              <a:t>cel</a:t>
            </a:r>
            <a:r>
              <a:rPr lang="en-US"/>
              <a:t> and </a:t>
            </a:r>
            <a:r>
              <a:rPr lang="en-US" err="1"/>
              <a:t>ciltacel</a:t>
            </a:r>
            <a:r>
              <a:rPr lang="en-US"/>
              <a:t> including differences in efficacy and safety outcomes</a:t>
            </a:r>
          </a:p>
        </p:txBody>
      </p:sp>
      <p:sp>
        <p:nvSpPr>
          <p:cNvPr id="3" name="TextBox 2">
            <a:extLst>
              <a:ext uri="{FF2B5EF4-FFF2-40B4-BE49-F238E27FC236}">
                <a16:creationId xmlns:a16="http://schemas.microsoft.com/office/drawing/2014/main" id="{99DF5853-4F05-37DD-7EEA-D4A52AE77578}"/>
              </a:ext>
            </a:extLst>
          </p:cNvPr>
          <p:cNvSpPr txBox="1"/>
          <p:nvPr/>
        </p:nvSpPr>
        <p:spPr>
          <a:xfrm>
            <a:off x="443883" y="257452"/>
            <a:ext cx="6640498" cy="523220"/>
          </a:xfrm>
          <a:prstGeom prst="rect">
            <a:avLst/>
          </a:prstGeom>
          <a:noFill/>
        </p:spPr>
        <p:txBody>
          <a:bodyPr wrap="square" rtlCol="0">
            <a:spAutoFit/>
          </a:bodyPr>
          <a:lstStyle/>
          <a:p>
            <a:r>
              <a:rPr lang="en-US" sz="2800"/>
              <a:t>Agenda</a:t>
            </a:r>
          </a:p>
        </p:txBody>
      </p:sp>
    </p:spTree>
    <p:extLst>
      <p:ext uri="{BB962C8B-B14F-4D97-AF65-F5344CB8AC3E}">
        <p14:creationId xmlns:p14="http://schemas.microsoft.com/office/powerpoint/2010/main" val="3259133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00025" y="908050"/>
            <a:ext cx="8486775" cy="2936240"/>
          </a:xfrm>
        </p:spPr>
        <p:txBody>
          <a:bodyPr/>
          <a:lstStyle/>
          <a:p>
            <a:r>
              <a:rPr lang="en-US" sz="2000" dirty="0">
                <a:solidFill>
                  <a:srgbClr val="002E51"/>
                </a:solidFill>
              </a:rPr>
              <a:t>An artificially created antibody with 2 unique binding sites that target different antigens or epitopes, often CD3 on T cells</a:t>
            </a:r>
          </a:p>
          <a:p>
            <a:r>
              <a:rPr lang="en-US" sz="2000" b="1" dirty="0">
                <a:solidFill>
                  <a:srgbClr val="002E51"/>
                </a:solidFill>
              </a:rPr>
              <a:t>MM: Teclistamab, talquetamab,</a:t>
            </a:r>
            <a:br>
              <a:rPr lang="en-US" sz="2000" b="1" dirty="0">
                <a:solidFill>
                  <a:srgbClr val="002E51"/>
                </a:solidFill>
              </a:rPr>
            </a:br>
            <a:r>
              <a:rPr lang="en-US" sz="2000" b="1" dirty="0">
                <a:solidFill>
                  <a:srgbClr val="002E51"/>
                </a:solidFill>
              </a:rPr>
              <a:t>elranatamab, linvoseltamab, </a:t>
            </a:r>
            <a:r>
              <a:rPr lang="en-US" sz="2000" b="1" i="1" dirty="0">
                <a:solidFill>
                  <a:srgbClr val="002E51"/>
                </a:solidFill>
              </a:rPr>
              <a:t>et al</a:t>
            </a:r>
          </a:p>
          <a:p>
            <a:r>
              <a:rPr lang="en-US" sz="2000" dirty="0">
                <a:solidFill>
                  <a:srgbClr val="002E51"/>
                </a:solidFill>
              </a:rPr>
              <a:t>NHL: </a:t>
            </a:r>
            <a:r>
              <a:rPr lang="en-US" sz="2000" dirty="0" err="1">
                <a:solidFill>
                  <a:srgbClr val="002E51"/>
                </a:solidFill>
              </a:rPr>
              <a:t>Glofitamab</a:t>
            </a:r>
            <a:r>
              <a:rPr lang="en-US" sz="2000" dirty="0">
                <a:solidFill>
                  <a:srgbClr val="002E51"/>
                </a:solidFill>
              </a:rPr>
              <a:t>, </a:t>
            </a:r>
            <a:r>
              <a:rPr lang="en-US" sz="2000" dirty="0" err="1">
                <a:solidFill>
                  <a:srgbClr val="002E51"/>
                </a:solidFill>
              </a:rPr>
              <a:t>epcoritamab</a:t>
            </a:r>
            <a:r>
              <a:rPr lang="en-US" sz="2000" dirty="0">
                <a:solidFill>
                  <a:srgbClr val="002E51"/>
                </a:solidFill>
              </a:rPr>
              <a:t>,</a:t>
            </a:r>
            <a:br>
              <a:rPr lang="en-US" sz="2000" dirty="0">
                <a:solidFill>
                  <a:srgbClr val="002E51"/>
                </a:solidFill>
              </a:rPr>
            </a:br>
            <a:r>
              <a:rPr lang="en-US" sz="2000" dirty="0">
                <a:solidFill>
                  <a:srgbClr val="002E51"/>
                </a:solidFill>
              </a:rPr>
              <a:t>mosunetuzumab (</a:t>
            </a:r>
            <a:r>
              <a:rPr lang="en-US" sz="2000" i="1" dirty="0">
                <a:solidFill>
                  <a:srgbClr val="002E51"/>
                </a:solidFill>
              </a:rPr>
              <a:t>et al</a:t>
            </a:r>
            <a:r>
              <a:rPr lang="en-US" sz="2000" dirty="0">
                <a:solidFill>
                  <a:srgbClr val="002E51"/>
                </a:solidFill>
              </a:rPr>
              <a:t>)</a:t>
            </a:r>
          </a:p>
          <a:p>
            <a:r>
              <a:rPr lang="en-US" sz="2000" dirty="0">
                <a:solidFill>
                  <a:srgbClr val="002E51"/>
                </a:solidFill>
              </a:rPr>
              <a:t>Blinatumomab (B-ALL), </a:t>
            </a:r>
            <a:br>
              <a:rPr lang="en-US" sz="2000" dirty="0">
                <a:solidFill>
                  <a:srgbClr val="002E51"/>
                </a:solidFill>
              </a:rPr>
            </a:br>
            <a:r>
              <a:rPr lang="en-US" sz="2000" dirty="0" err="1">
                <a:solidFill>
                  <a:srgbClr val="002E51"/>
                </a:solidFill>
              </a:rPr>
              <a:t>tebentafusp</a:t>
            </a:r>
            <a:r>
              <a:rPr lang="en-US" sz="2000" dirty="0">
                <a:solidFill>
                  <a:srgbClr val="002E51"/>
                </a:solidFill>
              </a:rPr>
              <a:t> (uveal melanoma),</a:t>
            </a:r>
            <a:br>
              <a:rPr lang="en-US" sz="2000" dirty="0">
                <a:solidFill>
                  <a:srgbClr val="002E51"/>
                </a:solidFill>
              </a:rPr>
            </a:br>
            <a:r>
              <a:rPr lang="en-US" sz="2000" dirty="0">
                <a:solidFill>
                  <a:srgbClr val="002E51"/>
                </a:solidFill>
              </a:rPr>
              <a:t>and </a:t>
            </a:r>
            <a:r>
              <a:rPr lang="en-US" sz="2000" dirty="0" err="1">
                <a:solidFill>
                  <a:srgbClr val="002E51"/>
                </a:solidFill>
              </a:rPr>
              <a:t>amivantamab</a:t>
            </a:r>
            <a:r>
              <a:rPr lang="en-US" sz="2000" dirty="0">
                <a:solidFill>
                  <a:srgbClr val="002E51"/>
                </a:solidFill>
              </a:rPr>
              <a:t> (lung cancer)</a:t>
            </a:r>
            <a:br>
              <a:rPr lang="en-US" sz="2000" dirty="0">
                <a:solidFill>
                  <a:srgbClr val="002E51"/>
                </a:solidFill>
              </a:rPr>
            </a:br>
            <a:r>
              <a:rPr lang="en-US" sz="2000" dirty="0">
                <a:solidFill>
                  <a:srgbClr val="002E51"/>
                </a:solidFill>
              </a:rPr>
              <a:t>are not quite the same.</a:t>
            </a:r>
          </a:p>
          <a:p>
            <a:endParaRPr lang="en-US" sz="2000" dirty="0">
              <a:solidFill>
                <a:srgbClr val="002E51"/>
              </a:solidFill>
            </a:endParaRPr>
          </a:p>
          <a:p>
            <a:endParaRPr lang="en-US" sz="2000" dirty="0">
              <a:solidFill>
                <a:srgbClr val="002E51"/>
              </a:solidFill>
            </a:endParaRPr>
          </a:p>
          <a:p>
            <a:endParaRPr lang="en-US" sz="2000" dirty="0">
              <a:solidFill>
                <a:srgbClr val="002E51"/>
              </a:solidFill>
            </a:endParaRPr>
          </a:p>
        </p:txBody>
      </p:sp>
      <p:sp>
        <p:nvSpPr>
          <p:cNvPr id="4" name="Title 3"/>
          <p:cNvSpPr>
            <a:spLocks noGrp="1"/>
          </p:cNvSpPr>
          <p:nvPr>
            <p:ph type="title"/>
          </p:nvPr>
        </p:nvSpPr>
        <p:spPr/>
        <p:txBody>
          <a:bodyPr/>
          <a:lstStyle/>
          <a:p>
            <a:r>
              <a:rPr lang="en-US" sz="2800" b="1" u="sng" dirty="0">
                <a:solidFill>
                  <a:srgbClr val="002E51"/>
                </a:solidFill>
              </a:rPr>
              <a:t>Defining bsAbs (bispecific antibodies)</a:t>
            </a:r>
          </a:p>
        </p:txBody>
      </p:sp>
      <p:grpSp>
        <p:nvGrpSpPr>
          <p:cNvPr id="11" name="Group 10">
            <a:extLst>
              <a:ext uri="{FF2B5EF4-FFF2-40B4-BE49-F238E27FC236}">
                <a16:creationId xmlns:a16="http://schemas.microsoft.com/office/drawing/2014/main" id="{8C0B5CAE-BB96-01DA-0ABB-13C178078499}"/>
              </a:ext>
            </a:extLst>
          </p:cNvPr>
          <p:cNvGrpSpPr/>
          <p:nvPr/>
        </p:nvGrpSpPr>
        <p:grpSpPr>
          <a:xfrm>
            <a:off x="4763452" y="1815701"/>
            <a:ext cx="4180523" cy="2160987"/>
            <a:chOff x="4763452" y="1977626"/>
            <a:chExt cx="4180523" cy="2160987"/>
          </a:xfrm>
        </p:grpSpPr>
        <p:sp>
          <p:nvSpPr>
            <p:cNvPr id="3" name="TextBox 2">
              <a:extLst>
                <a:ext uri="{FF2B5EF4-FFF2-40B4-BE49-F238E27FC236}">
                  <a16:creationId xmlns:a16="http://schemas.microsoft.com/office/drawing/2014/main" id="{007AF20B-ABE2-AE23-AE13-34BAA73D4922}"/>
                </a:ext>
              </a:extLst>
            </p:cNvPr>
            <p:cNvSpPr txBox="1"/>
            <p:nvPr/>
          </p:nvSpPr>
          <p:spPr>
            <a:xfrm>
              <a:off x="5285337" y="1977626"/>
              <a:ext cx="1556555" cy="430887"/>
            </a:xfrm>
            <a:prstGeom prst="rect">
              <a:avLst/>
            </a:prstGeom>
            <a:noFill/>
          </p:spPr>
          <p:txBody>
            <a:bodyPr wrap="square" rtlCol="0">
              <a:spAutoFit/>
            </a:bodyPr>
            <a:lstStyle/>
            <a:p>
              <a:pPr algn="ctr"/>
              <a:r>
                <a:rPr lang="en-US" sz="1100" b="1" i="1" dirty="0"/>
                <a:t>Physically a bispecific antibody</a:t>
              </a:r>
            </a:p>
          </p:txBody>
        </p:sp>
        <p:sp>
          <p:nvSpPr>
            <p:cNvPr id="5" name="TextBox 4">
              <a:extLst>
                <a:ext uri="{FF2B5EF4-FFF2-40B4-BE49-F238E27FC236}">
                  <a16:creationId xmlns:a16="http://schemas.microsoft.com/office/drawing/2014/main" id="{35DB147D-B825-C47D-4196-C66795BCF313}"/>
                </a:ext>
              </a:extLst>
            </p:cNvPr>
            <p:cNvSpPr txBox="1"/>
            <p:nvPr/>
          </p:nvSpPr>
          <p:spPr>
            <a:xfrm>
              <a:off x="6817639" y="1977626"/>
              <a:ext cx="1899773" cy="430887"/>
            </a:xfrm>
            <a:prstGeom prst="rect">
              <a:avLst/>
            </a:prstGeom>
            <a:noFill/>
          </p:spPr>
          <p:txBody>
            <a:bodyPr wrap="square" rtlCol="0">
              <a:spAutoFit/>
            </a:bodyPr>
            <a:lstStyle/>
            <a:p>
              <a:pPr algn="ctr"/>
              <a:r>
                <a:rPr lang="en-US" sz="1100" b="1" i="1" dirty="0"/>
                <a:t>Mechanistically engage the immune system</a:t>
              </a:r>
            </a:p>
          </p:txBody>
        </p:sp>
        <p:sp>
          <p:nvSpPr>
            <p:cNvPr id="6" name="Oval 5">
              <a:extLst>
                <a:ext uri="{FF2B5EF4-FFF2-40B4-BE49-F238E27FC236}">
                  <a16:creationId xmlns:a16="http://schemas.microsoft.com/office/drawing/2014/main" id="{40A2A49C-B02D-87A2-7B9B-7020806B22F9}"/>
                </a:ext>
              </a:extLst>
            </p:cNvPr>
            <p:cNvSpPr/>
            <p:nvPr/>
          </p:nvSpPr>
          <p:spPr>
            <a:xfrm>
              <a:off x="6063615" y="2462376"/>
              <a:ext cx="2880360" cy="1676237"/>
            </a:xfrm>
            <a:prstGeom prst="ellipse">
              <a:avLst/>
            </a:prstGeom>
            <a:solidFill>
              <a:schemeClr val="accent6">
                <a:lumMod val="20000"/>
                <a:lumOff val="80000"/>
                <a:alpha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lumMod val="75000"/>
                  </a:schemeClr>
                </a:solidFill>
              </a:endParaRPr>
            </a:p>
          </p:txBody>
        </p:sp>
        <p:sp>
          <p:nvSpPr>
            <p:cNvPr id="7" name="Oval 6">
              <a:extLst>
                <a:ext uri="{FF2B5EF4-FFF2-40B4-BE49-F238E27FC236}">
                  <a16:creationId xmlns:a16="http://schemas.microsoft.com/office/drawing/2014/main" id="{9408EA77-D1D7-2C52-0A9B-DD399AD9C1FC}"/>
                </a:ext>
              </a:extLst>
            </p:cNvPr>
            <p:cNvSpPr/>
            <p:nvPr/>
          </p:nvSpPr>
          <p:spPr>
            <a:xfrm>
              <a:off x="4763452" y="2462376"/>
              <a:ext cx="2880360" cy="1676237"/>
            </a:xfrm>
            <a:prstGeom prst="ellipse">
              <a:avLst/>
            </a:prstGeom>
            <a:solidFill>
              <a:schemeClr val="accent4">
                <a:lumMod val="20000"/>
                <a:lumOff val="80000"/>
                <a:alpha val="5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lumMod val="75000"/>
                  </a:schemeClr>
                </a:solidFill>
              </a:endParaRPr>
            </a:p>
          </p:txBody>
        </p:sp>
        <p:sp>
          <p:nvSpPr>
            <p:cNvPr id="8" name="TextBox 7">
              <a:extLst>
                <a:ext uri="{FF2B5EF4-FFF2-40B4-BE49-F238E27FC236}">
                  <a16:creationId xmlns:a16="http://schemas.microsoft.com/office/drawing/2014/main" id="{84899A63-3E03-D6C1-1D4A-BAC1281AA786}"/>
                </a:ext>
              </a:extLst>
            </p:cNvPr>
            <p:cNvSpPr txBox="1"/>
            <p:nvPr/>
          </p:nvSpPr>
          <p:spPr>
            <a:xfrm>
              <a:off x="4763452" y="3161994"/>
              <a:ext cx="1315395" cy="261610"/>
            </a:xfrm>
            <a:prstGeom prst="rect">
              <a:avLst/>
            </a:prstGeom>
            <a:noFill/>
          </p:spPr>
          <p:txBody>
            <a:bodyPr wrap="square" rtlCol="0">
              <a:spAutoFit/>
            </a:bodyPr>
            <a:lstStyle/>
            <a:p>
              <a:pPr algn="ctr"/>
              <a:r>
                <a:rPr lang="en-US" sz="1100" b="1" dirty="0" err="1"/>
                <a:t>Amivantamab</a:t>
              </a:r>
              <a:endParaRPr lang="en-US" sz="1100" b="1" dirty="0"/>
            </a:p>
          </p:txBody>
        </p:sp>
        <p:sp>
          <p:nvSpPr>
            <p:cNvPr id="9" name="TextBox 8">
              <a:extLst>
                <a:ext uri="{FF2B5EF4-FFF2-40B4-BE49-F238E27FC236}">
                  <a16:creationId xmlns:a16="http://schemas.microsoft.com/office/drawing/2014/main" id="{8F354998-7954-100D-FF36-6038B3ACCB0E}"/>
                </a:ext>
              </a:extLst>
            </p:cNvPr>
            <p:cNvSpPr txBox="1"/>
            <p:nvPr/>
          </p:nvSpPr>
          <p:spPr>
            <a:xfrm>
              <a:off x="7598972" y="3044033"/>
              <a:ext cx="1315395" cy="430887"/>
            </a:xfrm>
            <a:prstGeom prst="rect">
              <a:avLst/>
            </a:prstGeom>
            <a:noFill/>
          </p:spPr>
          <p:txBody>
            <a:bodyPr wrap="square" rtlCol="0">
              <a:spAutoFit/>
            </a:bodyPr>
            <a:lstStyle/>
            <a:p>
              <a:pPr algn="ctr"/>
              <a:r>
                <a:rPr lang="en-US" sz="1100" b="1" dirty="0"/>
                <a:t>Blinatumomab</a:t>
              </a:r>
            </a:p>
            <a:p>
              <a:pPr algn="ctr"/>
              <a:r>
                <a:rPr lang="en-US" sz="1100" b="1" dirty="0" err="1"/>
                <a:t>Tebentafusp</a:t>
              </a:r>
              <a:endParaRPr lang="en-US" sz="1100" b="1" dirty="0"/>
            </a:p>
          </p:txBody>
        </p:sp>
        <p:sp>
          <p:nvSpPr>
            <p:cNvPr id="10" name="TextBox 9">
              <a:extLst>
                <a:ext uri="{FF2B5EF4-FFF2-40B4-BE49-F238E27FC236}">
                  <a16:creationId xmlns:a16="http://schemas.microsoft.com/office/drawing/2014/main" id="{C95523FF-D23D-8525-1B73-D64E0208F31E}"/>
                </a:ext>
              </a:extLst>
            </p:cNvPr>
            <p:cNvSpPr txBox="1"/>
            <p:nvPr/>
          </p:nvSpPr>
          <p:spPr>
            <a:xfrm>
              <a:off x="6203632" y="3058119"/>
              <a:ext cx="1315395" cy="430887"/>
            </a:xfrm>
            <a:prstGeom prst="rect">
              <a:avLst/>
            </a:prstGeom>
            <a:noFill/>
          </p:spPr>
          <p:txBody>
            <a:bodyPr wrap="square" rtlCol="0">
              <a:spAutoFit/>
            </a:bodyPr>
            <a:lstStyle/>
            <a:p>
              <a:pPr algn="ctr"/>
              <a:r>
                <a:rPr lang="en-US" sz="1100" b="1" dirty="0"/>
                <a:t>MM and NHL bsAbs</a:t>
              </a:r>
            </a:p>
          </p:txBody>
        </p:sp>
      </p:grpSp>
    </p:spTree>
    <p:extLst>
      <p:ext uri="{BB962C8B-B14F-4D97-AF65-F5344CB8AC3E}">
        <p14:creationId xmlns:p14="http://schemas.microsoft.com/office/powerpoint/2010/main" val="29252133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A2A4D0-9218-E4A4-329D-297B09BB8AC6}"/>
              </a:ext>
            </a:extLst>
          </p:cNvPr>
          <p:cNvSpPr>
            <a:spLocks noGrp="1"/>
          </p:cNvSpPr>
          <p:nvPr>
            <p:ph type="title"/>
          </p:nvPr>
        </p:nvSpPr>
        <p:spPr/>
        <p:txBody>
          <a:bodyPr/>
          <a:lstStyle/>
          <a:p>
            <a:r>
              <a:rPr lang="en-US"/>
              <a:t>KarMMa-3: Study Design</a:t>
            </a:r>
          </a:p>
        </p:txBody>
      </p:sp>
      <p:graphicFrame>
        <p:nvGraphicFramePr>
          <p:cNvPr id="24" name="Diagram 23">
            <a:extLst>
              <a:ext uri="{FF2B5EF4-FFF2-40B4-BE49-F238E27FC236}">
                <a16:creationId xmlns:a16="http://schemas.microsoft.com/office/drawing/2014/main" id="{C4FE7D7F-2DEE-729A-91EB-90FB74052213}"/>
              </a:ext>
            </a:extLst>
          </p:cNvPr>
          <p:cNvGraphicFramePr/>
          <p:nvPr/>
        </p:nvGraphicFramePr>
        <p:xfrm>
          <a:off x="254728" y="542131"/>
          <a:ext cx="8605614"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TextBox 24">
            <a:extLst>
              <a:ext uri="{FF2B5EF4-FFF2-40B4-BE49-F238E27FC236}">
                <a16:creationId xmlns:a16="http://schemas.microsoft.com/office/drawing/2014/main" id="{072A9A48-5BED-703E-23A7-518FDAA53099}"/>
              </a:ext>
            </a:extLst>
          </p:cNvPr>
          <p:cNvSpPr txBox="1"/>
          <p:nvPr/>
        </p:nvSpPr>
        <p:spPr>
          <a:xfrm>
            <a:off x="2414188" y="3608432"/>
            <a:ext cx="3238856" cy="830997"/>
          </a:xfrm>
          <a:prstGeom prst="rect">
            <a:avLst/>
          </a:prstGeom>
          <a:noFill/>
        </p:spPr>
        <p:txBody>
          <a:bodyPr wrap="square" rtlCol="0">
            <a:spAutoFit/>
          </a:bodyPr>
          <a:lstStyle/>
          <a:p>
            <a:r>
              <a:rPr lang="en-US"/>
              <a:t>SoC options: </a:t>
            </a:r>
            <a:r>
              <a:rPr lang="en-US" b="1" err="1"/>
              <a:t>DPd</a:t>
            </a:r>
            <a:r>
              <a:rPr lang="en-US" b="1"/>
              <a:t>, </a:t>
            </a:r>
            <a:r>
              <a:rPr lang="en-US" b="1" err="1"/>
              <a:t>DVd</a:t>
            </a:r>
            <a:r>
              <a:rPr lang="en-US" b="1"/>
              <a:t>, </a:t>
            </a:r>
            <a:r>
              <a:rPr lang="en-US" b="1" err="1"/>
              <a:t>IRd</a:t>
            </a:r>
            <a:r>
              <a:rPr lang="en-US"/>
              <a:t>, </a:t>
            </a:r>
            <a:r>
              <a:rPr lang="en-US" err="1"/>
              <a:t>Kd</a:t>
            </a:r>
            <a:r>
              <a:rPr lang="en-US"/>
              <a:t>, </a:t>
            </a:r>
            <a:r>
              <a:rPr lang="en-US" err="1"/>
              <a:t>EPd</a:t>
            </a:r>
            <a:r>
              <a:rPr lang="en-US"/>
              <a:t> </a:t>
            </a:r>
          </a:p>
        </p:txBody>
      </p:sp>
      <p:sp>
        <p:nvSpPr>
          <p:cNvPr id="26" name="TextBox 25">
            <a:extLst>
              <a:ext uri="{FF2B5EF4-FFF2-40B4-BE49-F238E27FC236}">
                <a16:creationId xmlns:a16="http://schemas.microsoft.com/office/drawing/2014/main" id="{6317850A-31AB-B8D7-8D8F-582F10C1BDEE}"/>
              </a:ext>
            </a:extLst>
          </p:cNvPr>
          <p:cNvSpPr txBox="1"/>
          <p:nvPr/>
        </p:nvSpPr>
        <p:spPr>
          <a:xfrm>
            <a:off x="1692068" y="1751791"/>
            <a:ext cx="1220206" cy="338554"/>
          </a:xfrm>
          <a:prstGeom prst="rect">
            <a:avLst/>
          </a:prstGeom>
          <a:noFill/>
        </p:spPr>
        <p:txBody>
          <a:bodyPr wrap="square" rtlCol="0">
            <a:spAutoFit/>
          </a:bodyPr>
          <a:lstStyle/>
          <a:p>
            <a:r>
              <a:rPr lang="en-US" sz="1600"/>
              <a:t>n = 254</a:t>
            </a:r>
          </a:p>
        </p:txBody>
      </p:sp>
      <p:sp>
        <p:nvSpPr>
          <p:cNvPr id="27" name="TextBox 26">
            <a:extLst>
              <a:ext uri="{FF2B5EF4-FFF2-40B4-BE49-F238E27FC236}">
                <a16:creationId xmlns:a16="http://schemas.microsoft.com/office/drawing/2014/main" id="{DF55EEBB-7D69-FF36-6AF3-FBC8C8CBB064}"/>
              </a:ext>
            </a:extLst>
          </p:cNvPr>
          <p:cNvSpPr txBox="1"/>
          <p:nvPr/>
        </p:nvSpPr>
        <p:spPr>
          <a:xfrm>
            <a:off x="1692068" y="3009684"/>
            <a:ext cx="1220206" cy="338554"/>
          </a:xfrm>
          <a:prstGeom prst="rect">
            <a:avLst/>
          </a:prstGeom>
          <a:noFill/>
        </p:spPr>
        <p:txBody>
          <a:bodyPr wrap="square" rtlCol="0">
            <a:spAutoFit/>
          </a:bodyPr>
          <a:lstStyle/>
          <a:p>
            <a:r>
              <a:rPr lang="en-US" sz="1600"/>
              <a:t>n = 132</a:t>
            </a:r>
          </a:p>
        </p:txBody>
      </p:sp>
      <p:sp>
        <p:nvSpPr>
          <p:cNvPr id="28" name="Text Box 15">
            <a:extLst>
              <a:ext uri="{FF2B5EF4-FFF2-40B4-BE49-F238E27FC236}">
                <a16:creationId xmlns:a16="http://schemas.microsoft.com/office/drawing/2014/main" id="{42B6B425-2370-B0BB-4C35-B14817FEBBFF}"/>
              </a:ext>
            </a:extLst>
          </p:cNvPr>
          <p:cNvSpPr txBox="1">
            <a:spLocks noChangeArrowheads="1"/>
          </p:cNvSpPr>
          <p:nvPr/>
        </p:nvSpPr>
        <p:spPr bwMode="auto">
          <a:xfrm>
            <a:off x="6317895" y="4023930"/>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chemeClr val="bg2"/>
                </a:solidFill>
                <a:effectLst/>
                <a:uLnTx/>
                <a:uFillTx/>
                <a:latin typeface="Calibri" panose="020F0502020204030204" pitchFamily="34" charset="0"/>
                <a:cs typeface="Calibri" panose="020F0502020204030204" pitchFamily="34" charset="0"/>
              </a:rPr>
              <a:t>Rodriguez-Otero. NEJM. 2023;388:1002. </a:t>
            </a:r>
          </a:p>
        </p:txBody>
      </p:sp>
      <p:sp>
        <p:nvSpPr>
          <p:cNvPr id="17" name="TextBox 16">
            <a:extLst>
              <a:ext uri="{FF2B5EF4-FFF2-40B4-BE49-F238E27FC236}">
                <a16:creationId xmlns:a16="http://schemas.microsoft.com/office/drawing/2014/main" id="{2A920360-21AD-2990-7F62-72DB727C7339}"/>
              </a:ext>
            </a:extLst>
          </p:cNvPr>
          <p:cNvSpPr txBox="1"/>
          <p:nvPr/>
        </p:nvSpPr>
        <p:spPr>
          <a:xfrm>
            <a:off x="-180088" y="544991"/>
            <a:ext cx="290820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Sans-Serif"/>
              <a:buChar char="•"/>
            </a:pPr>
            <a:r>
              <a:rPr lang="en-US" sz="1400">
                <a:latin typeface="Arial"/>
                <a:ea typeface="ＭＳ Ｐゴシック"/>
                <a:cs typeface="Arial"/>
              </a:rPr>
              <a:t>Phase 3 ​</a:t>
            </a:r>
          </a:p>
          <a:p>
            <a:pPr marL="342900" indent="-342900">
              <a:buFont typeface="Arial,Sans-Serif"/>
              <a:buChar char="•"/>
            </a:pPr>
            <a:r>
              <a:rPr lang="en-US" sz="1400">
                <a:latin typeface="Arial"/>
                <a:ea typeface="ＭＳ Ｐゴシック"/>
                <a:cs typeface="Arial"/>
              </a:rPr>
              <a:t>International​</a:t>
            </a:r>
          </a:p>
          <a:p>
            <a:pPr marL="342900" indent="-342900">
              <a:buFont typeface="Arial,Sans-Serif"/>
              <a:buChar char="•"/>
            </a:pPr>
            <a:r>
              <a:rPr lang="en-US" sz="1400">
                <a:latin typeface="Arial"/>
                <a:ea typeface="ＭＳ Ｐゴシック"/>
                <a:cs typeface="Arial"/>
              </a:rPr>
              <a:t>Triple class exposed RR MM​</a:t>
            </a:r>
          </a:p>
          <a:p>
            <a:pPr marL="342900" indent="-342900">
              <a:buFont typeface="Arial,Sans-Serif"/>
              <a:buChar char="•"/>
            </a:pPr>
            <a:r>
              <a:rPr lang="en-US" sz="1400">
                <a:latin typeface="Arial"/>
                <a:ea typeface="ＭＳ Ｐゴシック"/>
                <a:cs typeface="Arial"/>
              </a:rPr>
              <a:t>2-4 prior lines of therapy ​</a:t>
            </a:r>
          </a:p>
        </p:txBody>
      </p:sp>
    </p:spTree>
    <p:extLst>
      <p:ext uri="{BB962C8B-B14F-4D97-AF65-F5344CB8AC3E}">
        <p14:creationId xmlns:p14="http://schemas.microsoft.com/office/powerpoint/2010/main" val="19804566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99EB57-25FC-8352-E8AB-032B6E6D66A8}"/>
              </a:ext>
            </a:extLst>
          </p:cNvPr>
          <p:cNvSpPr>
            <a:spLocks noGrp="1"/>
          </p:cNvSpPr>
          <p:nvPr>
            <p:ph type="title"/>
          </p:nvPr>
        </p:nvSpPr>
        <p:spPr/>
        <p:txBody>
          <a:bodyPr lIns="91440" tIns="45720" rIns="91440" bIns="45720" anchor="t"/>
          <a:lstStyle/>
          <a:p>
            <a:r>
              <a:rPr lang="en-US"/>
              <a:t>Patient characteristics</a:t>
            </a:r>
          </a:p>
        </p:txBody>
      </p:sp>
      <p:graphicFrame>
        <p:nvGraphicFramePr>
          <p:cNvPr id="5" name="Table 4">
            <a:extLst>
              <a:ext uri="{FF2B5EF4-FFF2-40B4-BE49-F238E27FC236}">
                <a16:creationId xmlns:a16="http://schemas.microsoft.com/office/drawing/2014/main" id="{4BBE586C-CD29-3874-EEC9-DD371A71E9E3}"/>
              </a:ext>
            </a:extLst>
          </p:cNvPr>
          <p:cNvGraphicFramePr>
            <a:graphicFrameLocks noGrp="1"/>
          </p:cNvGraphicFramePr>
          <p:nvPr/>
        </p:nvGraphicFramePr>
        <p:xfrm>
          <a:off x="302508" y="721719"/>
          <a:ext cx="8775513" cy="4358640"/>
        </p:xfrm>
        <a:graphic>
          <a:graphicData uri="http://schemas.openxmlformats.org/drawingml/2006/table">
            <a:tbl>
              <a:tblPr firstRow="1" bandRow="1">
                <a:tableStyleId>{5C22544A-7EE6-4342-B048-85BDC9FD1C3A}</a:tableStyleId>
              </a:tblPr>
              <a:tblGrid>
                <a:gridCol w="2925170">
                  <a:extLst>
                    <a:ext uri="{9D8B030D-6E8A-4147-A177-3AD203B41FA5}">
                      <a16:colId xmlns:a16="http://schemas.microsoft.com/office/drawing/2014/main" val="1858036241"/>
                    </a:ext>
                  </a:extLst>
                </a:gridCol>
                <a:gridCol w="2646158">
                  <a:extLst>
                    <a:ext uri="{9D8B030D-6E8A-4147-A177-3AD203B41FA5}">
                      <a16:colId xmlns:a16="http://schemas.microsoft.com/office/drawing/2014/main" val="2914664009"/>
                    </a:ext>
                  </a:extLst>
                </a:gridCol>
                <a:gridCol w="3204185">
                  <a:extLst>
                    <a:ext uri="{9D8B030D-6E8A-4147-A177-3AD203B41FA5}">
                      <a16:colId xmlns:a16="http://schemas.microsoft.com/office/drawing/2014/main" val="2086691820"/>
                    </a:ext>
                  </a:extLst>
                </a:gridCol>
              </a:tblGrid>
              <a:tr h="309434">
                <a:tc>
                  <a:txBody>
                    <a:bodyPr/>
                    <a:lstStyle/>
                    <a:p>
                      <a:endParaRPr lang="en-US" sz="1600"/>
                    </a:p>
                  </a:txBody>
                  <a:tcPr/>
                </a:tc>
                <a:tc>
                  <a:txBody>
                    <a:bodyPr/>
                    <a:lstStyle/>
                    <a:p>
                      <a:r>
                        <a:rPr lang="en-US" sz="1600"/>
                        <a:t>Ide-</a:t>
                      </a:r>
                      <a:r>
                        <a:rPr lang="en-US" sz="1600" err="1"/>
                        <a:t>cel</a:t>
                      </a:r>
                      <a:r>
                        <a:rPr lang="en-US" sz="1600"/>
                        <a:t> (n = 254)</a:t>
                      </a:r>
                    </a:p>
                  </a:txBody>
                  <a:tcPr/>
                </a:tc>
                <a:tc>
                  <a:txBody>
                    <a:bodyPr/>
                    <a:lstStyle/>
                    <a:p>
                      <a:r>
                        <a:rPr lang="en-US" sz="1600"/>
                        <a:t>Standard Regimen (n = 132)</a:t>
                      </a:r>
                    </a:p>
                  </a:txBody>
                  <a:tcPr/>
                </a:tc>
                <a:extLst>
                  <a:ext uri="{0D108BD9-81ED-4DB2-BD59-A6C34878D82A}">
                    <a16:rowId xmlns:a16="http://schemas.microsoft.com/office/drawing/2014/main" val="882915317"/>
                  </a:ext>
                </a:extLst>
              </a:tr>
              <a:tr h="309434">
                <a:tc>
                  <a:txBody>
                    <a:bodyPr/>
                    <a:lstStyle/>
                    <a:p>
                      <a:pPr lvl="0">
                        <a:buNone/>
                      </a:pPr>
                      <a:r>
                        <a:rPr lang="en-US" sz="1600"/>
                        <a:t>Median Age (</a:t>
                      </a:r>
                      <a:r>
                        <a:rPr lang="en-US" sz="1600" err="1"/>
                        <a:t>yr</a:t>
                      </a:r>
                      <a:r>
                        <a:rPr lang="en-US" sz="1600"/>
                        <a:t>)</a:t>
                      </a:r>
                    </a:p>
                  </a:txBody>
                  <a:tcPr/>
                </a:tc>
                <a:tc>
                  <a:txBody>
                    <a:bodyPr/>
                    <a:lstStyle/>
                    <a:p>
                      <a:r>
                        <a:rPr lang="en-US" sz="1600"/>
                        <a:t>63 (30-81)</a:t>
                      </a:r>
                    </a:p>
                  </a:txBody>
                  <a:tcPr/>
                </a:tc>
                <a:tc>
                  <a:txBody>
                    <a:bodyPr/>
                    <a:lstStyle/>
                    <a:p>
                      <a:r>
                        <a:rPr lang="en-US" sz="1600"/>
                        <a:t>63 (42-83)</a:t>
                      </a:r>
                    </a:p>
                  </a:txBody>
                  <a:tcPr/>
                </a:tc>
                <a:extLst>
                  <a:ext uri="{0D108BD9-81ED-4DB2-BD59-A6C34878D82A}">
                    <a16:rowId xmlns:a16="http://schemas.microsoft.com/office/drawing/2014/main" val="1062088448"/>
                  </a:ext>
                </a:extLst>
              </a:tr>
              <a:tr h="309434">
                <a:tc>
                  <a:txBody>
                    <a:bodyPr/>
                    <a:lstStyle/>
                    <a:p>
                      <a:pPr lvl="0" algn="r">
                        <a:buNone/>
                      </a:pPr>
                      <a:r>
                        <a:rPr lang="en-US" sz="1600"/>
                        <a:t>Age &lt;65</a:t>
                      </a:r>
                    </a:p>
                  </a:txBody>
                  <a:tcPr/>
                </a:tc>
                <a:tc>
                  <a:txBody>
                    <a:bodyPr/>
                    <a:lstStyle/>
                    <a:p>
                      <a:pPr lvl="0">
                        <a:buNone/>
                      </a:pPr>
                      <a:r>
                        <a:rPr lang="en-US" sz="1600"/>
                        <a:t>150 (59)</a:t>
                      </a:r>
                    </a:p>
                  </a:txBody>
                  <a:tcPr/>
                </a:tc>
                <a:tc>
                  <a:txBody>
                    <a:bodyPr/>
                    <a:lstStyle/>
                    <a:p>
                      <a:pPr lvl="0">
                        <a:buNone/>
                      </a:pPr>
                      <a:r>
                        <a:rPr lang="en-US" sz="1600"/>
                        <a:t>89 (59)</a:t>
                      </a:r>
                    </a:p>
                  </a:txBody>
                  <a:tcPr/>
                </a:tc>
                <a:extLst>
                  <a:ext uri="{0D108BD9-81ED-4DB2-BD59-A6C34878D82A}">
                    <a16:rowId xmlns:a16="http://schemas.microsoft.com/office/drawing/2014/main" val="2464649111"/>
                  </a:ext>
                </a:extLst>
              </a:tr>
              <a:tr h="309434">
                <a:tc>
                  <a:txBody>
                    <a:bodyPr/>
                    <a:lstStyle/>
                    <a:p>
                      <a:pPr lvl="0" algn="r">
                        <a:buNone/>
                      </a:pPr>
                      <a:r>
                        <a:rPr lang="en-US" sz="1600"/>
                        <a:t>Age &gt;= 65</a:t>
                      </a:r>
                    </a:p>
                  </a:txBody>
                  <a:tcPr/>
                </a:tc>
                <a:tc>
                  <a:txBody>
                    <a:bodyPr/>
                    <a:lstStyle/>
                    <a:p>
                      <a:pPr lvl="0">
                        <a:buNone/>
                      </a:pPr>
                      <a:r>
                        <a:rPr lang="en-US" sz="1600"/>
                        <a:t>104 (41)</a:t>
                      </a:r>
                    </a:p>
                  </a:txBody>
                  <a:tcPr/>
                </a:tc>
                <a:tc>
                  <a:txBody>
                    <a:bodyPr/>
                    <a:lstStyle/>
                    <a:p>
                      <a:pPr lvl="0">
                        <a:buNone/>
                      </a:pPr>
                      <a:r>
                        <a:rPr lang="en-US" sz="1600"/>
                        <a:t>54 (41)</a:t>
                      </a:r>
                    </a:p>
                  </a:txBody>
                  <a:tcPr/>
                </a:tc>
                <a:extLst>
                  <a:ext uri="{0D108BD9-81ED-4DB2-BD59-A6C34878D82A}">
                    <a16:rowId xmlns:a16="http://schemas.microsoft.com/office/drawing/2014/main" val="100597177"/>
                  </a:ext>
                </a:extLst>
              </a:tr>
              <a:tr h="309434">
                <a:tc>
                  <a:txBody>
                    <a:bodyPr/>
                    <a:lstStyle/>
                    <a:p>
                      <a:pPr lvl="0" algn="r">
                        <a:buNone/>
                      </a:pPr>
                      <a:r>
                        <a:rPr lang="en-US" sz="1600"/>
                        <a:t>Age &gt;= 75</a:t>
                      </a:r>
                    </a:p>
                  </a:txBody>
                  <a:tcPr/>
                </a:tc>
                <a:tc>
                  <a:txBody>
                    <a:bodyPr/>
                    <a:lstStyle/>
                    <a:p>
                      <a:pPr lvl="0">
                        <a:buNone/>
                      </a:pPr>
                      <a:r>
                        <a:rPr lang="en-US" sz="1600"/>
                        <a:t>12 (5)</a:t>
                      </a:r>
                    </a:p>
                  </a:txBody>
                  <a:tcPr/>
                </a:tc>
                <a:tc>
                  <a:txBody>
                    <a:bodyPr/>
                    <a:lstStyle/>
                    <a:p>
                      <a:pPr lvl="0">
                        <a:buNone/>
                      </a:pPr>
                      <a:r>
                        <a:rPr lang="en-US" sz="1600"/>
                        <a:t>9 (7)</a:t>
                      </a:r>
                    </a:p>
                  </a:txBody>
                  <a:tcPr/>
                </a:tc>
                <a:extLst>
                  <a:ext uri="{0D108BD9-81ED-4DB2-BD59-A6C34878D82A}">
                    <a16:rowId xmlns:a16="http://schemas.microsoft.com/office/drawing/2014/main" val="562483299"/>
                  </a:ext>
                </a:extLst>
              </a:tr>
              <a:tr h="309434">
                <a:tc>
                  <a:txBody>
                    <a:bodyPr/>
                    <a:lstStyle/>
                    <a:p>
                      <a:pPr lvl="0" algn="l">
                        <a:buNone/>
                      </a:pPr>
                      <a:r>
                        <a:rPr lang="en-US" sz="1600"/>
                        <a:t>Male</a:t>
                      </a:r>
                    </a:p>
                  </a:txBody>
                  <a:tcPr/>
                </a:tc>
                <a:tc>
                  <a:txBody>
                    <a:bodyPr/>
                    <a:lstStyle/>
                    <a:p>
                      <a:pPr lvl="0">
                        <a:buNone/>
                      </a:pPr>
                      <a:r>
                        <a:rPr lang="en-US" sz="1600"/>
                        <a:t>156 (61)</a:t>
                      </a:r>
                    </a:p>
                  </a:txBody>
                  <a:tcPr/>
                </a:tc>
                <a:tc>
                  <a:txBody>
                    <a:bodyPr/>
                    <a:lstStyle/>
                    <a:p>
                      <a:pPr lvl="0">
                        <a:buNone/>
                      </a:pPr>
                      <a:r>
                        <a:rPr lang="en-US" sz="1600"/>
                        <a:t>79 (60)</a:t>
                      </a:r>
                    </a:p>
                  </a:txBody>
                  <a:tcPr/>
                </a:tc>
                <a:extLst>
                  <a:ext uri="{0D108BD9-81ED-4DB2-BD59-A6C34878D82A}">
                    <a16:rowId xmlns:a16="http://schemas.microsoft.com/office/drawing/2014/main" val="2221468586"/>
                  </a:ext>
                </a:extLst>
              </a:tr>
              <a:tr h="309434">
                <a:tc>
                  <a:txBody>
                    <a:bodyPr/>
                    <a:lstStyle/>
                    <a:p>
                      <a:pPr lvl="0" algn="l">
                        <a:buNone/>
                      </a:pPr>
                      <a:r>
                        <a:rPr lang="en-US" sz="1600"/>
                        <a:t>Median time from initial dx</a:t>
                      </a:r>
                    </a:p>
                  </a:txBody>
                  <a:tcPr/>
                </a:tc>
                <a:tc>
                  <a:txBody>
                    <a:bodyPr/>
                    <a:lstStyle/>
                    <a:p>
                      <a:pPr lvl="0">
                        <a:buNone/>
                      </a:pPr>
                      <a:r>
                        <a:rPr lang="en-US" sz="1600"/>
                        <a:t>4.1 (0.6-21.8 </a:t>
                      </a:r>
                      <a:r>
                        <a:rPr lang="en-US" sz="1600" err="1"/>
                        <a:t>yrs</a:t>
                      </a:r>
                      <a:r>
                        <a:rPr lang="en-US" sz="1600"/>
                        <a:t>)</a:t>
                      </a:r>
                    </a:p>
                  </a:txBody>
                  <a:tcPr/>
                </a:tc>
                <a:tc>
                  <a:txBody>
                    <a:bodyPr/>
                    <a:lstStyle/>
                    <a:p>
                      <a:pPr lvl="0">
                        <a:buNone/>
                      </a:pPr>
                      <a:r>
                        <a:rPr lang="en-US" sz="1600"/>
                        <a:t>4 (0.7-17.7 </a:t>
                      </a:r>
                      <a:r>
                        <a:rPr lang="en-US" sz="1600" err="1"/>
                        <a:t>yrs</a:t>
                      </a:r>
                      <a:r>
                        <a:rPr lang="en-US" sz="1600"/>
                        <a:t>)</a:t>
                      </a:r>
                    </a:p>
                  </a:txBody>
                  <a:tcPr/>
                </a:tc>
                <a:extLst>
                  <a:ext uri="{0D108BD9-81ED-4DB2-BD59-A6C34878D82A}">
                    <a16:rowId xmlns:a16="http://schemas.microsoft.com/office/drawing/2014/main" val="2321196820"/>
                  </a:ext>
                </a:extLst>
              </a:tr>
              <a:tr h="309434">
                <a:tc>
                  <a:txBody>
                    <a:bodyPr/>
                    <a:lstStyle/>
                    <a:p>
                      <a:pPr lvl="0" algn="l">
                        <a:buNone/>
                      </a:pPr>
                      <a:r>
                        <a:rPr lang="en-US" sz="1600"/>
                        <a:t>Extramedullary disease</a:t>
                      </a:r>
                    </a:p>
                  </a:txBody>
                  <a:tcPr/>
                </a:tc>
                <a:tc>
                  <a:txBody>
                    <a:bodyPr/>
                    <a:lstStyle/>
                    <a:p>
                      <a:pPr lvl="0">
                        <a:buNone/>
                      </a:pPr>
                      <a:r>
                        <a:rPr lang="en-US" sz="1600"/>
                        <a:t>61 (24%)</a:t>
                      </a:r>
                    </a:p>
                  </a:txBody>
                  <a:tcPr/>
                </a:tc>
                <a:tc>
                  <a:txBody>
                    <a:bodyPr/>
                    <a:lstStyle/>
                    <a:p>
                      <a:pPr lvl="0">
                        <a:buNone/>
                      </a:pPr>
                      <a:r>
                        <a:rPr lang="en-US" sz="1600"/>
                        <a:t>32 (24%)</a:t>
                      </a:r>
                    </a:p>
                  </a:txBody>
                  <a:tcPr/>
                </a:tc>
                <a:extLst>
                  <a:ext uri="{0D108BD9-81ED-4DB2-BD59-A6C34878D82A}">
                    <a16:rowId xmlns:a16="http://schemas.microsoft.com/office/drawing/2014/main" val="3569842169"/>
                  </a:ext>
                </a:extLst>
              </a:tr>
              <a:tr h="309434">
                <a:tc>
                  <a:txBody>
                    <a:bodyPr/>
                    <a:lstStyle/>
                    <a:p>
                      <a:pPr lvl="0" algn="l">
                        <a:buNone/>
                      </a:pPr>
                      <a:r>
                        <a:rPr lang="en-US" sz="1600"/>
                        <a:t>High tumor burden</a:t>
                      </a:r>
                    </a:p>
                  </a:txBody>
                  <a:tcPr/>
                </a:tc>
                <a:tc>
                  <a:txBody>
                    <a:bodyPr/>
                    <a:lstStyle/>
                    <a:p>
                      <a:pPr lvl="0">
                        <a:buNone/>
                      </a:pPr>
                      <a:r>
                        <a:rPr lang="en-US" sz="1600"/>
                        <a:t>71 (28%)</a:t>
                      </a:r>
                    </a:p>
                  </a:txBody>
                  <a:tcPr/>
                </a:tc>
                <a:tc>
                  <a:txBody>
                    <a:bodyPr/>
                    <a:lstStyle/>
                    <a:p>
                      <a:pPr lvl="0">
                        <a:buNone/>
                      </a:pPr>
                      <a:r>
                        <a:rPr lang="en-US" sz="1600"/>
                        <a:t>34 (26%)</a:t>
                      </a:r>
                    </a:p>
                  </a:txBody>
                  <a:tcPr/>
                </a:tc>
                <a:extLst>
                  <a:ext uri="{0D108BD9-81ED-4DB2-BD59-A6C34878D82A}">
                    <a16:rowId xmlns:a16="http://schemas.microsoft.com/office/drawing/2014/main" val="3698783301"/>
                  </a:ext>
                </a:extLst>
              </a:tr>
              <a:tr h="309434">
                <a:tc>
                  <a:txBody>
                    <a:bodyPr/>
                    <a:lstStyle/>
                    <a:p>
                      <a:pPr lvl="0" algn="l">
                        <a:buNone/>
                      </a:pPr>
                      <a:r>
                        <a:rPr lang="en-US" sz="1600"/>
                        <a:t>High risk cytogenetics</a:t>
                      </a:r>
                    </a:p>
                  </a:txBody>
                  <a:tcPr/>
                </a:tc>
                <a:tc>
                  <a:txBody>
                    <a:bodyPr/>
                    <a:lstStyle/>
                    <a:p>
                      <a:pPr lvl="0">
                        <a:buNone/>
                      </a:pPr>
                      <a:r>
                        <a:rPr lang="en-US" sz="1600"/>
                        <a:t>107 (42%)</a:t>
                      </a:r>
                    </a:p>
                  </a:txBody>
                  <a:tcPr/>
                </a:tc>
                <a:tc>
                  <a:txBody>
                    <a:bodyPr/>
                    <a:lstStyle/>
                    <a:p>
                      <a:pPr lvl="0">
                        <a:buNone/>
                      </a:pPr>
                      <a:r>
                        <a:rPr lang="en-US" sz="1600"/>
                        <a:t>61 (46%)</a:t>
                      </a:r>
                    </a:p>
                  </a:txBody>
                  <a:tcPr/>
                </a:tc>
                <a:extLst>
                  <a:ext uri="{0D108BD9-81ED-4DB2-BD59-A6C34878D82A}">
                    <a16:rowId xmlns:a16="http://schemas.microsoft.com/office/drawing/2014/main" val="666452982"/>
                  </a:ext>
                </a:extLst>
              </a:tr>
              <a:tr h="309434">
                <a:tc>
                  <a:txBody>
                    <a:bodyPr/>
                    <a:lstStyle/>
                    <a:p>
                      <a:pPr lvl="0" algn="l">
                        <a:buNone/>
                      </a:pPr>
                      <a:r>
                        <a:rPr lang="en-US" sz="1600"/>
                        <a:t># of prior therapies</a:t>
                      </a:r>
                    </a:p>
                  </a:txBody>
                  <a:tcPr/>
                </a:tc>
                <a:tc>
                  <a:txBody>
                    <a:bodyPr/>
                    <a:lstStyle/>
                    <a:p>
                      <a:pPr lvl="0">
                        <a:buNone/>
                      </a:pPr>
                      <a:r>
                        <a:rPr lang="en-US" sz="1600"/>
                        <a:t>3 (2-4)</a:t>
                      </a:r>
                    </a:p>
                  </a:txBody>
                  <a:tcPr/>
                </a:tc>
                <a:tc>
                  <a:txBody>
                    <a:bodyPr/>
                    <a:lstStyle/>
                    <a:p>
                      <a:pPr lvl="0">
                        <a:buNone/>
                      </a:pPr>
                      <a:r>
                        <a:rPr lang="en-US" sz="1600"/>
                        <a:t>3(2-4)</a:t>
                      </a:r>
                    </a:p>
                  </a:txBody>
                  <a:tcPr/>
                </a:tc>
                <a:extLst>
                  <a:ext uri="{0D108BD9-81ED-4DB2-BD59-A6C34878D82A}">
                    <a16:rowId xmlns:a16="http://schemas.microsoft.com/office/drawing/2014/main" val="1478306182"/>
                  </a:ext>
                </a:extLst>
              </a:tr>
              <a:tr h="309434">
                <a:tc>
                  <a:txBody>
                    <a:bodyPr/>
                    <a:lstStyle/>
                    <a:p>
                      <a:pPr lvl="0" algn="l">
                        <a:buNone/>
                      </a:pPr>
                      <a:r>
                        <a:rPr lang="en-US" sz="1600"/>
                        <a:t>Triple class refractory</a:t>
                      </a:r>
                    </a:p>
                  </a:txBody>
                  <a:tcPr/>
                </a:tc>
                <a:tc>
                  <a:txBody>
                    <a:bodyPr/>
                    <a:lstStyle/>
                    <a:p>
                      <a:pPr lvl="0">
                        <a:buNone/>
                      </a:pPr>
                      <a:r>
                        <a:rPr lang="en-US" sz="1600"/>
                        <a:t>164 (65%)</a:t>
                      </a:r>
                    </a:p>
                  </a:txBody>
                  <a:tcPr/>
                </a:tc>
                <a:tc>
                  <a:txBody>
                    <a:bodyPr/>
                    <a:lstStyle/>
                    <a:p>
                      <a:pPr lvl="0">
                        <a:buNone/>
                      </a:pPr>
                      <a:r>
                        <a:rPr lang="en-US" sz="1600"/>
                        <a:t>89 (67%)</a:t>
                      </a:r>
                    </a:p>
                  </a:txBody>
                  <a:tcPr/>
                </a:tc>
                <a:extLst>
                  <a:ext uri="{0D108BD9-81ED-4DB2-BD59-A6C34878D82A}">
                    <a16:rowId xmlns:a16="http://schemas.microsoft.com/office/drawing/2014/main" val="2195487194"/>
                  </a:ext>
                </a:extLst>
              </a:tr>
              <a:tr h="309434">
                <a:tc>
                  <a:txBody>
                    <a:bodyPr/>
                    <a:lstStyle/>
                    <a:p>
                      <a:pPr lvl="0" algn="l">
                        <a:buNone/>
                      </a:pPr>
                      <a:r>
                        <a:rPr lang="en-US" sz="1600"/>
                        <a:t>Penta-refractory disease</a:t>
                      </a:r>
                    </a:p>
                  </a:txBody>
                  <a:tcPr/>
                </a:tc>
                <a:tc>
                  <a:txBody>
                    <a:bodyPr/>
                    <a:lstStyle/>
                    <a:p>
                      <a:pPr lvl="0">
                        <a:buNone/>
                      </a:pPr>
                      <a:r>
                        <a:rPr lang="en-US" sz="1600"/>
                        <a:t>15 (6%)</a:t>
                      </a:r>
                    </a:p>
                  </a:txBody>
                  <a:tcPr/>
                </a:tc>
                <a:tc>
                  <a:txBody>
                    <a:bodyPr/>
                    <a:lstStyle/>
                    <a:p>
                      <a:pPr lvl="0">
                        <a:buNone/>
                      </a:pPr>
                      <a:r>
                        <a:rPr lang="en-US" sz="1600"/>
                        <a:t>5 (4%)</a:t>
                      </a:r>
                    </a:p>
                  </a:txBody>
                  <a:tcPr/>
                </a:tc>
                <a:extLst>
                  <a:ext uri="{0D108BD9-81ED-4DB2-BD59-A6C34878D82A}">
                    <a16:rowId xmlns:a16="http://schemas.microsoft.com/office/drawing/2014/main" val="1885031410"/>
                  </a:ext>
                </a:extLst>
              </a:tr>
            </a:tbl>
          </a:graphicData>
        </a:graphic>
      </p:graphicFrame>
      <p:sp>
        <p:nvSpPr>
          <p:cNvPr id="6" name="Text Box 15">
            <a:extLst>
              <a:ext uri="{FF2B5EF4-FFF2-40B4-BE49-F238E27FC236}">
                <a16:creationId xmlns:a16="http://schemas.microsoft.com/office/drawing/2014/main" id="{79D902F2-4B48-E9F4-39DB-0B222749C5C7}"/>
              </a:ext>
            </a:extLst>
          </p:cNvPr>
          <p:cNvSpPr txBox="1">
            <a:spLocks noChangeArrowheads="1"/>
          </p:cNvSpPr>
          <p:nvPr/>
        </p:nvSpPr>
        <p:spPr bwMode="auto">
          <a:xfrm>
            <a:off x="6650757" y="4869748"/>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chemeClr val="bg2"/>
                </a:solidFill>
                <a:effectLst/>
                <a:uLnTx/>
                <a:uFillTx/>
                <a:latin typeface="Calibri" panose="020F0502020204030204" pitchFamily="34" charset="0"/>
                <a:cs typeface="Calibri" panose="020F0502020204030204" pitchFamily="34" charset="0"/>
              </a:rPr>
              <a:t>Rodriguez-Otero. NEJM. 2023;388:1002. </a:t>
            </a:r>
          </a:p>
        </p:txBody>
      </p:sp>
    </p:spTree>
    <p:extLst>
      <p:ext uri="{BB962C8B-B14F-4D97-AF65-F5344CB8AC3E}">
        <p14:creationId xmlns:p14="http://schemas.microsoft.com/office/powerpoint/2010/main" val="22061299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FCD3D897-9AA0-D418-E791-553B22E11DD9}"/>
              </a:ext>
            </a:extLst>
          </p:cNvPr>
          <p:cNvSpPr>
            <a:spLocks noGrp="1"/>
          </p:cNvSpPr>
          <p:nvPr>
            <p:ph type="subTitle" idx="1"/>
          </p:nvPr>
        </p:nvSpPr>
        <p:spPr/>
        <p:txBody>
          <a:bodyPr/>
          <a:lstStyle/>
          <a:p>
            <a:endParaRPr lang="en-US"/>
          </a:p>
        </p:txBody>
      </p:sp>
      <p:sp>
        <p:nvSpPr>
          <p:cNvPr id="2" name="Title 1">
            <a:extLst>
              <a:ext uri="{FF2B5EF4-FFF2-40B4-BE49-F238E27FC236}">
                <a16:creationId xmlns:a16="http://schemas.microsoft.com/office/drawing/2014/main" id="{FE5695F7-E403-4B36-33B0-571C72E63225}"/>
              </a:ext>
            </a:extLst>
          </p:cNvPr>
          <p:cNvSpPr>
            <a:spLocks noGrp="1"/>
          </p:cNvSpPr>
          <p:nvPr>
            <p:ph type="title"/>
          </p:nvPr>
        </p:nvSpPr>
        <p:spPr/>
        <p:txBody>
          <a:bodyPr lIns="91440" tIns="45720" rIns="91440" bIns="45720" anchor="t"/>
          <a:lstStyle/>
          <a:p>
            <a:r>
              <a:rPr lang="en-US" dirty="0"/>
              <a:t>KarMMa-3: Treatment response</a:t>
            </a:r>
          </a:p>
        </p:txBody>
      </p:sp>
      <p:graphicFrame>
        <p:nvGraphicFramePr>
          <p:cNvPr id="3" name="Content Placeholder 2">
            <a:extLst>
              <a:ext uri="{FF2B5EF4-FFF2-40B4-BE49-F238E27FC236}">
                <a16:creationId xmlns:a16="http://schemas.microsoft.com/office/drawing/2014/main" id="{3044B85B-9EAF-6C3F-C134-113D4F419DC4}"/>
              </a:ext>
            </a:extLst>
          </p:cNvPr>
          <p:cNvGraphicFramePr>
            <a:graphicFrameLocks noGrp="1"/>
          </p:cNvGraphicFramePr>
          <p:nvPr>
            <p:ph idx="4294967295"/>
          </p:nvPr>
        </p:nvGraphicFramePr>
        <p:xfrm>
          <a:off x="861466" y="766262"/>
          <a:ext cx="8024968" cy="4004085"/>
        </p:xfrm>
        <a:graphic>
          <a:graphicData uri="http://schemas.openxmlformats.org/drawingml/2006/table">
            <a:tbl>
              <a:tblPr firstRow="1" bandRow="1">
                <a:tableStyleId>{5C22544A-7EE6-4342-B048-85BDC9FD1C3A}</a:tableStyleId>
              </a:tblPr>
              <a:tblGrid>
                <a:gridCol w="2155657">
                  <a:extLst>
                    <a:ext uri="{9D8B030D-6E8A-4147-A177-3AD203B41FA5}">
                      <a16:colId xmlns:a16="http://schemas.microsoft.com/office/drawing/2014/main" val="403343713"/>
                    </a:ext>
                  </a:extLst>
                </a:gridCol>
                <a:gridCol w="2616868">
                  <a:extLst>
                    <a:ext uri="{9D8B030D-6E8A-4147-A177-3AD203B41FA5}">
                      <a16:colId xmlns:a16="http://schemas.microsoft.com/office/drawing/2014/main" val="3270622597"/>
                    </a:ext>
                  </a:extLst>
                </a:gridCol>
                <a:gridCol w="3252443">
                  <a:extLst>
                    <a:ext uri="{9D8B030D-6E8A-4147-A177-3AD203B41FA5}">
                      <a16:colId xmlns:a16="http://schemas.microsoft.com/office/drawing/2014/main" val="3253061145"/>
                    </a:ext>
                  </a:extLst>
                </a:gridCol>
              </a:tblGrid>
              <a:tr h="437925">
                <a:tc>
                  <a:txBody>
                    <a:bodyPr/>
                    <a:lstStyle/>
                    <a:p>
                      <a:endParaRPr lang="en-US"/>
                    </a:p>
                  </a:txBody>
                  <a:tcPr/>
                </a:tc>
                <a:tc>
                  <a:txBody>
                    <a:bodyPr/>
                    <a:lstStyle/>
                    <a:p>
                      <a:r>
                        <a:rPr lang="en-US" dirty="0"/>
                        <a:t>Ide-</a:t>
                      </a:r>
                      <a:r>
                        <a:rPr lang="en-US" dirty="0" err="1"/>
                        <a:t>cel</a:t>
                      </a:r>
                      <a:r>
                        <a:rPr lang="en-US" dirty="0"/>
                        <a:t> (n = 254)</a:t>
                      </a:r>
                    </a:p>
                  </a:txBody>
                  <a:tcPr/>
                </a:tc>
                <a:tc>
                  <a:txBody>
                    <a:bodyPr/>
                    <a:lstStyle/>
                    <a:p>
                      <a:r>
                        <a:rPr lang="en-US" dirty="0"/>
                        <a:t>Standard regimen (n=132)</a:t>
                      </a:r>
                    </a:p>
                  </a:txBody>
                  <a:tcPr/>
                </a:tc>
                <a:extLst>
                  <a:ext uri="{0D108BD9-81ED-4DB2-BD59-A6C34878D82A}">
                    <a16:rowId xmlns:a16="http://schemas.microsoft.com/office/drawing/2014/main" val="3090305646"/>
                  </a:ext>
                </a:extLst>
              </a:tr>
              <a:tr h="255456">
                <a:tc>
                  <a:txBody>
                    <a:bodyPr/>
                    <a:lstStyle/>
                    <a:p>
                      <a:pPr lvl="0">
                        <a:buNone/>
                      </a:pPr>
                      <a:r>
                        <a:rPr lang="en-US" dirty="0"/>
                        <a:t>Best ORR</a:t>
                      </a:r>
                    </a:p>
                  </a:txBody>
                  <a:tcPr/>
                </a:tc>
                <a:tc>
                  <a:txBody>
                    <a:bodyPr/>
                    <a:lstStyle/>
                    <a:p>
                      <a:pPr lvl="0">
                        <a:buNone/>
                      </a:pPr>
                      <a:r>
                        <a:rPr lang="en-US" dirty="0"/>
                        <a:t>181 (71%)</a:t>
                      </a:r>
                    </a:p>
                  </a:txBody>
                  <a:tcPr/>
                </a:tc>
                <a:tc>
                  <a:txBody>
                    <a:bodyPr/>
                    <a:lstStyle/>
                    <a:p>
                      <a:pPr lvl="0">
                        <a:buNone/>
                      </a:pPr>
                      <a:r>
                        <a:rPr lang="en-US" dirty="0"/>
                        <a:t>55 (42%)</a:t>
                      </a:r>
                    </a:p>
                  </a:txBody>
                  <a:tcPr/>
                </a:tc>
                <a:extLst>
                  <a:ext uri="{0D108BD9-81ED-4DB2-BD59-A6C34878D82A}">
                    <a16:rowId xmlns:a16="http://schemas.microsoft.com/office/drawing/2014/main" val="366502944"/>
                  </a:ext>
                </a:extLst>
              </a:tr>
              <a:tr h="255456">
                <a:tc>
                  <a:txBody>
                    <a:bodyPr/>
                    <a:lstStyle/>
                    <a:p>
                      <a:pPr lvl="0" algn="r">
                        <a:buNone/>
                      </a:pPr>
                      <a:r>
                        <a:rPr lang="en-US" dirty="0" err="1"/>
                        <a:t>sCR</a:t>
                      </a:r>
                    </a:p>
                  </a:txBody>
                  <a:tcPr/>
                </a:tc>
                <a:tc>
                  <a:txBody>
                    <a:bodyPr/>
                    <a:lstStyle/>
                    <a:p>
                      <a:pPr lvl="0">
                        <a:buNone/>
                      </a:pPr>
                      <a:r>
                        <a:rPr lang="en-US" dirty="0"/>
                        <a:t>90 (35%)</a:t>
                      </a:r>
                    </a:p>
                  </a:txBody>
                  <a:tcPr/>
                </a:tc>
                <a:tc>
                  <a:txBody>
                    <a:bodyPr/>
                    <a:lstStyle/>
                    <a:p>
                      <a:pPr lvl="0">
                        <a:buNone/>
                      </a:pPr>
                      <a:r>
                        <a:rPr lang="en-US" dirty="0"/>
                        <a:t>6 (5%)</a:t>
                      </a:r>
                    </a:p>
                  </a:txBody>
                  <a:tcPr/>
                </a:tc>
                <a:extLst>
                  <a:ext uri="{0D108BD9-81ED-4DB2-BD59-A6C34878D82A}">
                    <a16:rowId xmlns:a16="http://schemas.microsoft.com/office/drawing/2014/main" val="1652464584"/>
                  </a:ext>
                </a:extLst>
              </a:tr>
              <a:tr h="255456">
                <a:tc>
                  <a:txBody>
                    <a:bodyPr/>
                    <a:lstStyle/>
                    <a:p>
                      <a:pPr lvl="0" algn="r">
                        <a:buNone/>
                      </a:pPr>
                      <a:r>
                        <a:rPr lang="en-US" dirty="0"/>
                        <a:t>CR</a:t>
                      </a:r>
                    </a:p>
                  </a:txBody>
                  <a:tcPr/>
                </a:tc>
                <a:tc>
                  <a:txBody>
                    <a:bodyPr/>
                    <a:lstStyle/>
                    <a:p>
                      <a:pPr lvl="0">
                        <a:buNone/>
                      </a:pPr>
                      <a:r>
                        <a:rPr lang="en-US" dirty="0"/>
                        <a:t>8 (3%)</a:t>
                      </a:r>
                    </a:p>
                  </a:txBody>
                  <a:tcPr/>
                </a:tc>
                <a:tc>
                  <a:txBody>
                    <a:bodyPr/>
                    <a:lstStyle/>
                    <a:p>
                      <a:pPr lvl="0">
                        <a:buNone/>
                      </a:pPr>
                      <a:r>
                        <a:rPr lang="en-US" dirty="0"/>
                        <a:t>1 (1%)</a:t>
                      </a:r>
                    </a:p>
                  </a:txBody>
                  <a:tcPr/>
                </a:tc>
                <a:extLst>
                  <a:ext uri="{0D108BD9-81ED-4DB2-BD59-A6C34878D82A}">
                    <a16:rowId xmlns:a16="http://schemas.microsoft.com/office/drawing/2014/main" val="3629059635"/>
                  </a:ext>
                </a:extLst>
              </a:tr>
              <a:tr h="255456">
                <a:tc>
                  <a:txBody>
                    <a:bodyPr/>
                    <a:lstStyle/>
                    <a:p>
                      <a:pPr lvl="0" algn="r">
                        <a:buNone/>
                      </a:pPr>
                      <a:r>
                        <a:rPr lang="en-US" dirty="0"/>
                        <a:t>VGPR </a:t>
                      </a:r>
                    </a:p>
                  </a:txBody>
                  <a:tcPr/>
                </a:tc>
                <a:tc>
                  <a:txBody>
                    <a:bodyPr/>
                    <a:lstStyle/>
                    <a:p>
                      <a:pPr lvl="0">
                        <a:buNone/>
                      </a:pPr>
                      <a:r>
                        <a:rPr lang="en-US" dirty="0"/>
                        <a:t>55 (22%)</a:t>
                      </a:r>
                    </a:p>
                  </a:txBody>
                  <a:tcPr/>
                </a:tc>
                <a:tc>
                  <a:txBody>
                    <a:bodyPr/>
                    <a:lstStyle/>
                    <a:p>
                      <a:pPr lvl="0">
                        <a:buNone/>
                      </a:pPr>
                      <a:r>
                        <a:rPr lang="en-US" dirty="0"/>
                        <a:t>13 (10%)</a:t>
                      </a:r>
                    </a:p>
                  </a:txBody>
                  <a:tcPr/>
                </a:tc>
                <a:extLst>
                  <a:ext uri="{0D108BD9-81ED-4DB2-BD59-A6C34878D82A}">
                    <a16:rowId xmlns:a16="http://schemas.microsoft.com/office/drawing/2014/main" val="25910337"/>
                  </a:ext>
                </a:extLst>
              </a:tr>
              <a:tr h="255456">
                <a:tc>
                  <a:txBody>
                    <a:bodyPr/>
                    <a:lstStyle/>
                    <a:p>
                      <a:pPr lvl="0" algn="r">
                        <a:buNone/>
                      </a:pPr>
                      <a:r>
                        <a:rPr lang="en-US" dirty="0"/>
                        <a:t>PR</a:t>
                      </a:r>
                    </a:p>
                  </a:txBody>
                  <a:tcPr/>
                </a:tc>
                <a:tc>
                  <a:txBody>
                    <a:bodyPr/>
                    <a:lstStyle/>
                    <a:p>
                      <a:pPr lvl="0">
                        <a:buNone/>
                      </a:pPr>
                      <a:r>
                        <a:rPr lang="en-US" dirty="0"/>
                        <a:t>28 (11%)</a:t>
                      </a:r>
                    </a:p>
                  </a:txBody>
                  <a:tcPr/>
                </a:tc>
                <a:tc>
                  <a:txBody>
                    <a:bodyPr/>
                    <a:lstStyle/>
                    <a:p>
                      <a:pPr lvl="0">
                        <a:buNone/>
                      </a:pPr>
                      <a:r>
                        <a:rPr lang="en-US" dirty="0"/>
                        <a:t>35 (27%)</a:t>
                      </a:r>
                    </a:p>
                  </a:txBody>
                  <a:tcPr/>
                </a:tc>
                <a:extLst>
                  <a:ext uri="{0D108BD9-81ED-4DB2-BD59-A6C34878D82A}">
                    <a16:rowId xmlns:a16="http://schemas.microsoft.com/office/drawing/2014/main" val="1352609817"/>
                  </a:ext>
                </a:extLst>
              </a:tr>
              <a:tr h="255456">
                <a:tc>
                  <a:txBody>
                    <a:bodyPr/>
                    <a:lstStyle/>
                    <a:p>
                      <a:pPr lvl="0" algn="r">
                        <a:buNone/>
                      </a:pPr>
                      <a:r>
                        <a:rPr lang="en-US" dirty="0"/>
                        <a:t>MR </a:t>
                      </a:r>
                    </a:p>
                  </a:txBody>
                  <a:tcPr/>
                </a:tc>
                <a:tc>
                  <a:txBody>
                    <a:bodyPr/>
                    <a:lstStyle/>
                    <a:p>
                      <a:pPr lvl="0">
                        <a:buNone/>
                      </a:pPr>
                      <a:r>
                        <a:rPr lang="en-US" dirty="0"/>
                        <a:t>4 (2%)</a:t>
                      </a:r>
                    </a:p>
                  </a:txBody>
                  <a:tcPr/>
                </a:tc>
                <a:tc>
                  <a:txBody>
                    <a:bodyPr/>
                    <a:lstStyle/>
                    <a:p>
                      <a:pPr lvl="0">
                        <a:buNone/>
                      </a:pPr>
                      <a:r>
                        <a:rPr lang="en-US" dirty="0"/>
                        <a:t>9 (7%)</a:t>
                      </a:r>
                    </a:p>
                  </a:txBody>
                  <a:tcPr/>
                </a:tc>
                <a:extLst>
                  <a:ext uri="{0D108BD9-81ED-4DB2-BD59-A6C34878D82A}">
                    <a16:rowId xmlns:a16="http://schemas.microsoft.com/office/drawing/2014/main" val="296322890"/>
                  </a:ext>
                </a:extLst>
              </a:tr>
              <a:tr h="255456">
                <a:tc>
                  <a:txBody>
                    <a:bodyPr/>
                    <a:lstStyle/>
                    <a:p>
                      <a:pPr lvl="0" algn="r">
                        <a:buNone/>
                      </a:pPr>
                      <a:r>
                        <a:rPr lang="en-US" dirty="0"/>
                        <a:t>SD</a:t>
                      </a:r>
                    </a:p>
                  </a:txBody>
                  <a:tcPr/>
                </a:tc>
                <a:tc>
                  <a:txBody>
                    <a:bodyPr/>
                    <a:lstStyle/>
                    <a:p>
                      <a:pPr lvl="0">
                        <a:buNone/>
                      </a:pPr>
                      <a:r>
                        <a:rPr lang="en-US" dirty="0"/>
                        <a:t>31 (12%)</a:t>
                      </a:r>
                    </a:p>
                  </a:txBody>
                  <a:tcPr/>
                </a:tc>
                <a:tc>
                  <a:txBody>
                    <a:bodyPr/>
                    <a:lstStyle/>
                    <a:p>
                      <a:pPr lvl="0">
                        <a:buNone/>
                      </a:pPr>
                      <a:r>
                        <a:rPr lang="en-US" dirty="0"/>
                        <a:t>48 (36%)</a:t>
                      </a:r>
                    </a:p>
                  </a:txBody>
                  <a:tcPr/>
                </a:tc>
                <a:extLst>
                  <a:ext uri="{0D108BD9-81ED-4DB2-BD59-A6C34878D82A}">
                    <a16:rowId xmlns:a16="http://schemas.microsoft.com/office/drawing/2014/main" val="3889250152"/>
                  </a:ext>
                </a:extLst>
              </a:tr>
              <a:tr h="255456">
                <a:tc>
                  <a:txBody>
                    <a:bodyPr/>
                    <a:lstStyle/>
                    <a:p>
                      <a:pPr lvl="0" algn="r">
                        <a:buNone/>
                      </a:pPr>
                      <a:r>
                        <a:rPr lang="en-US" dirty="0"/>
                        <a:t>PD</a:t>
                      </a:r>
                    </a:p>
                  </a:txBody>
                  <a:tcPr/>
                </a:tc>
                <a:tc>
                  <a:txBody>
                    <a:bodyPr/>
                    <a:lstStyle/>
                    <a:p>
                      <a:pPr lvl="0">
                        <a:buNone/>
                      </a:pPr>
                      <a:r>
                        <a:rPr lang="en-US" dirty="0"/>
                        <a:t>24 (9%)</a:t>
                      </a:r>
                    </a:p>
                  </a:txBody>
                  <a:tcPr/>
                </a:tc>
                <a:tc>
                  <a:txBody>
                    <a:bodyPr/>
                    <a:lstStyle/>
                    <a:p>
                      <a:pPr lvl="0">
                        <a:buNone/>
                      </a:pPr>
                      <a:r>
                        <a:rPr lang="en-US" dirty="0"/>
                        <a:t>10 (8%)</a:t>
                      </a:r>
                    </a:p>
                  </a:txBody>
                  <a:tcPr/>
                </a:tc>
                <a:extLst>
                  <a:ext uri="{0D108BD9-81ED-4DB2-BD59-A6C34878D82A}">
                    <a16:rowId xmlns:a16="http://schemas.microsoft.com/office/drawing/2014/main" val="4063462415"/>
                  </a:ext>
                </a:extLst>
              </a:tr>
              <a:tr h="437925">
                <a:tc>
                  <a:txBody>
                    <a:bodyPr/>
                    <a:lstStyle/>
                    <a:p>
                      <a:pPr lvl="0" algn="r">
                        <a:buNone/>
                      </a:pPr>
                      <a:r>
                        <a:rPr lang="en-US" dirty="0"/>
                        <a:t>Median duration of response</a:t>
                      </a:r>
                    </a:p>
                  </a:txBody>
                  <a:tcPr/>
                </a:tc>
                <a:tc>
                  <a:txBody>
                    <a:bodyPr/>
                    <a:lstStyle/>
                    <a:p>
                      <a:pPr lvl="0">
                        <a:buNone/>
                      </a:pPr>
                      <a:r>
                        <a:rPr lang="en-US" dirty="0"/>
                        <a:t>14.8 months (12-18.6)</a:t>
                      </a:r>
                    </a:p>
                  </a:txBody>
                  <a:tcPr/>
                </a:tc>
                <a:tc>
                  <a:txBody>
                    <a:bodyPr/>
                    <a:lstStyle/>
                    <a:p>
                      <a:pPr lvl="0">
                        <a:buNone/>
                      </a:pPr>
                      <a:r>
                        <a:rPr lang="en-US" dirty="0"/>
                        <a:t>9.7 months (5.4-16.3)</a:t>
                      </a:r>
                    </a:p>
                  </a:txBody>
                  <a:tcPr/>
                </a:tc>
                <a:extLst>
                  <a:ext uri="{0D108BD9-81ED-4DB2-BD59-A6C34878D82A}">
                    <a16:rowId xmlns:a16="http://schemas.microsoft.com/office/drawing/2014/main" val="517888290"/>
                  </a:ext>
                </a:extLst>
              </a:tr>
            </a:tbl>
          </a:graphicData>
        </a:graphic>
      </p:graphicFrame>
      <p:sp>
        <p:nvSpPr>
          <p:cNvPr id="6" name="Text Box 15">
            <a:extLst>
              <a:ext uri="{FF2B5EF4-FFF2-40B4-BE49-F238E27FC236}">
                <a16:creationId xmlns:a16="http://schemas.microsoft.com/office/drawing/2014/main" id="{3076384B-53B1-1377-43A0-E213A1B1C9CD}"/>
              </a:ext>
            </a:extLst>
          </p:cNvPr>
          <p:cNvSpPr txBox="1">
            <a:spLocks noChangeArrowheads="1"/>
          </p:cNvSpPr>
          <p:nvPr/>
        </p:nvSpPr>
        <p:spPr bwMode="auto">
          <a:xfrm>
            <a:off x="6467287" y="4454543"/>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chemeClr val="bg2"/>
                </a:solidFill>
                <a:effectLst/>
                <a:uLnTx/>
                <a:uFillTx/>
                <a:latin typeface="Calibri" panose="020F0502020204030204" pitchFamily="34" charset="0"/>
                <a:cs typeface="Calibri" panose="020F0502020204030204" pitchFamily="34" charset="0"/>
              </a:rPr>
              <a:t>Rodriguez-Otero. NEJM. 2023;388:1002. </a:t>
            </a:r>
          </a:p>
        </p:txBody>
      </p:sp>
    </p:spTree>
    <p:extLst>
      <p:ext uri="{BB962C8B-B14F-4D97-AF65-F5344CB8AC3E}">
        <p14:creationId xmlns:p14="http://schemas.microsoft.com/office/powerpoint/2010/main" val="15160519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D9061C-985E-C5E1-BA77-FD5A1C3047D5}"/>
              </a:ext>
            </a:extLst>
          </p:cNvPr>
          <p:cNvSpPr>
            <a:spLocks noGrp="1"/>
          </p:cNvSpPr>
          <p:nvPr>
            <p:ph type="title"/>
          </p:nvPr>
        </p:nvSpPr>
        <p:spPr/>
        <p:txBody>
          <a:bodyPr lIns="91440" tIns="45720" rIns="91440" bIns="45720" anchor="t"/>
          <a:lstStyle/>
          <a:p>
            <a:r>
              <a:rPr lang="en-US"/>
              <a:t>KarMMa-3 Progression free survival </a:t>
            </a:r>
            <a:br>
              <a:rPr lang="en-US"/>
            </a:br>
            <a:r>
              <a:rPr lang="en-US"/>
              <a:t>(ITT population)</a:t>
            </a:r>
          </a:p>
        </p:txBody>
      </p:sp>
      <p:pic>
        <p:nvPicPr>
          <p:cNvPr id="3" name="Content Placeholder 2" descr="A graph of standard regimen&#10;&#10;Description automatically generated">
            <a:extLst>
              <a:ext uri="{FF2B5EF4-FFF2-40B4-BE49-F238E27FC236}">
                <a16:creationId xmlns:a16="http://schemas.microsoft.com/office/drawing/2014/main" id="{D895E3CE-01FF-E76D-E980-D9DCD762659B}"/>
              </a:ext>
            </a:extLst>
          </p:cNvPr>
          <p:cNvPicPr>
            <a:picLocks noGrp="1" noChangeAspect="1"/>
          </p:cNvPicPr>
          <p:nvPr>
            <p:ph idx="4294967295"/>
          </p:nvPr>
        </p:nvPicPr>
        <p:blipFill>
          <a:blip r:embed="rId3"/>
          <a:stretch>
            <a:fillRect/>
          </a:stretch>
        </p:blipFill>
        <p:spPr>
          <a:xfrm>
            <a:off x="1387281" y="1364520"/>
            <a:ext cx="5981891" cy="2962429"/>
          </a:xfrm>
        </p:spPr>
      </p:pic>
      <p:sp>
        <p:nvSpPr>
          <p:cNvPr id="5" name="Text Box 15">
            <a:extLst>
              <a:ext uri="{FF2B5EF4-FFF2-40B4-BE49-F238E27FC236}">
                <a16:creationId xmlns:a16="http://schemas.microsoft.com/office/drawing/2014/main" id="{F0772D7A-D4C9-A84B-6661-852480035022}"/>
              </a:ext>
            </a:extLst>
          </p:cNvPr>
          <p:cNvSpPr txBox="1">
            <a:spLocks noChangeArrowheads="1"/>
          </p:cNvSpPr>
          <p:nvPr/>
        </p:nvSpPr>
        <p:spPr bwMode="auto">
          <a:xfrm>
            <a:off x="6367117" y="4053490"/>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chemeClr val="bg2"/>
                </a:solidFill>
                <a:effectLst/>
                <a:uLnTx/>
                <a:uFillTx/>
                <a:latin typeface="Calibri" panose="020F0502020204030204" pitchFamily="34" charset="0"/>
                <a:cs typeface="Calibri" panose="020F0502020204030204" pitchFamily="34" charset="0"/>
              </a:rPr>
              <a:t>Rodriguez-Otero. NEJM. 2023;388:1002. </a:t>
            </a:r>
          </a:p>
        </p:txBody>
      </p:sp>
    </p:spTree>
    <p:extLst>
      <p:ext uri="{BB962C8B-B14F-4D97-AF65-F5344CB8AC3E}">
        <p14:creationId xmlns:p14="http://schemas.microsoft.com/office/powerpoint/2010/main" val="21531456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9CACE0-A296-D9B6-F26B-66228B8DE1A9}"/>
              </a:ext>
            </a:extLst>
          </p:cNvPr>
          <p:cNvSpPr>
            <a:spLocks noGrp="1"/>
          </p:cNvSpPr>
          <p:nvPr>
            <p:ph type="title"/>
          </p:nvPr>
        </p:nvSpPr>
        <p:spPr/>
        <p:txBody>
          <a:bodyPr lIns="91440" tIns="45720" rIns="91440" bIns="45720" anchor="t"/>
          <a:lstStyle/>
          <a:p>
            <a:r>
              <a:rPr lang="en-US"/>
              <a:t>Safety Data</a:t>
            </a:r>
          </a:p>
        </p:txBody>
      </p:sp>
      <p:sp>
        <p:nvSpPr>
          <p:cNvPr id="5" name="Text Box 15">
            <a:extLst>
              <a:ext uri="{FF2B5EF4-FFF2-40B4-BE49-F238E27FC236}">
                <a16:creationId xmlns:a16="http://schemas.microsoft.com/office/drawing/2014/main" id="{38A354E3-1D5C-6D1A-4076-15551396FF8D}"/>
              </a:ext>
            </a:extLst>
          </p:cNvPr>
          <p:cNvSpPr txBox="1">
            <a:spLocks noChangeArrowheads="1"/>
          </p:cNvSpPr>
          <p:nvPr/>
        </p:nvSpPr>
        <p:spPr bwMode="auto">
          <a:xfrm>
            <a:off x="6317895" y="4023930"/>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chemeClr val="bg2"/>
                </a:solidFill>
                <a:effectLst/>
                <a:uLnTx/>
                <a:uFillTx/>
                <a:latin typeface="Calibri" panose="020F0502020204030204" pitchFamily="34" charset="0"/>
                <a:cs typeface="Calibri" panose="020F0502020204030204" pitchFamily="34" charset="0"/>
              </a:rPr>
              <a:t>Rodriguez-Otero. NEJM. 2023;388:1002. </a:t>
            </a:r>
          </a:p>
        </p:txBody>
      </p:sp>
      <p:graphicFrame>
        <p:nvGraphicFramePr>
          <p:cNvPr id="7" name="Table 6">
            <a:extLst>
              <a:ext uri="{FF2B5EF4-FFF2-40B4-BE49-F238E27FC236}">
                <a16:creationId xmlns:a16="http://schemas.microsoft.com/office/drawing/2014/main" id="{40D4C4F9-9768-C4D2-7BD7-1E3AAF38FB5D}"/>
              </a:ext>
            </a:extLst>
          </p:cNvPr>
          <p:cNvGraphicFramePr>
            <a:graphicFrameLocks noGrp="1"/>
          </p:cNvGraphicFramePr>
          <p:nvPr/>
        </p:nvGraphicFramePr>
        <p:xfrm>
          <a:off x="350634" y="721719"/>
          <a:ext cx="8496860" cy="3114040"/>
        </p:xfrm>
        <a:graphic>
          <a:graphicData uri="http://schemas.openxmlformats.org/drawingml/2006/table">
            <a:tbl>
              <a:tblPr firstRow="1" bandRow="1">
                <a:tableStyleId>{5C22544A-7EE6-4342-B048-85BDC9FD1C3A}</a:tableStyleId>
              </a:tblPr>
              <a:tblGrid>
                <a:gridCol w="1383631">
                  <a:extLst>
                    <a:ext uri="{9D8B030D-6E8A-4147-A177-3AD203B41FA5}">
                      <a16:colId xmlns:a16="http://schemas.microsoft.com/office/drawing/2014/main" val="1108261451"/>
                    </a:ext>
                  </a:extLst>
                </a:gridCol>
                <a:gridCol w="1044044">
                  <a:extLst>
                    <a:ext uri="{9D8B030D-6E8A-4147-A177-3AD203B41FA5}">
                      <a16:colId xmlns:a16="http://schemas.microsoft.com/office/drawing/2014/main" val="2552629775"/>
                    </a:ext>
                  </a:extLst>
                </a:gridCol>
                <a:gridCol w="1213837">
                  <a:extLst>
                    <a:ext uri="{9D8B030D-6E8A-4147-A177-3AD203B41FA5}">
                      <a16:colId xmlns:a16="http://schemas.microsoft.com/office/drawing/2014/main" val="1050789515"/>
                    </a:ext>
                  </a:extLst>
                </a:gridCol>
                <a:gridCol w="1213837">
                  <a:extLst>
                    <a:ext uri="{9D8B030D-6E8A-4147-A177-3AD203B41FA5}">
                      <a16:colId xmlns:a16="http://schemas.microsoft.com/office/drawing/2014/main" val="3473128327"/>
                    </a:ext>
                  </a:extLst>
                </a:gridCol>
                <a:gridCol w="1213837">
                  <a:extLst>
                    <a:ext uri="{9D8B030D-6E8A-4147-A177-3AD203B41FA5}">
                      <a16:colId xmlns:a16="http://schemas.microsoft.com/office/drawing/2014/main" val="3760940863"/>
                    </a:ext>
                  </a:extLst>
                </a:gridCol>
                <a:gridCol w="1213837">
                  <a:extLst>
                    <a:ext uri="{9D8B030D-6E8A-4147-A177-3AD203B41FA5}">
                      <a16:colId xmlns:a16="http://schemas.microsoft.com/office/drawing/2014/main" val="282513095"/>
                    </a:ext>
                  </a:extLst>
                </a:gridCol>
                <a:gridCol w="1213837">
                  <a:extLst>
                    <a:ext uri="{9D8B030D-6E8A-4147-A177-3AD203B41FA5}">
                      <a16:colId xmlns:a16="http://schemas.microsoft.com/office/drawing/2014/main" val="152238419"/>
                    </a:ext>
                  </a:extLst>
                </a:gridCol>
              </a:tblGrid>
              <a:tr h="370840">
                <a:tc>
                  <a:txBody>
                    <a:bodyPr/>
                    <a:lstStyle/>
                    <a:p>
                      <a:endParaRPr lang="en-US"/>
                    </a:p>
                  </a:txBody>
                  <a:tcPr/>
                </a:tc>
                <a:tc gridSpan="3">
                  <a:txBody>
                    <a:bodyPr/>
                    <a:lstStyle/>
                    <a:p>
                      <a:pPr algn="ctr"/>
                      <a:r>
                        <a:rPr lang="en-US"/>
                        <a:t>Ide-</a:t>
                      </a:r>
                      <a:r>
                        <a:rPr lang="en-US" err="1"/>
                        <a:t>cel</a:t>
                      </a:r>
                    </a:p>
                  </a:txBody>
                  <a:tcPr/>
                </a:tc>
                <a:tc hMerge="1">
                  <a:txBody>
                    <a:bodyPr/>
                    <a:lstStyle/>
                    <a:p>
                      <a:endParaRPr lang="en-US"/>
                    </a:p>
                  </a:txBody>
                  <a:tcPr/>
                </a:tc>
                <a:tc hMerge="1">
                  <a:txBody>
                    <a:bodyPr/>
                    <a:lstStyle/>
                    <a:p>
                      <a:endParaRPr lang="en-US"/>
                    </a:p>
                  </a:txBody>
                  <a:tcPr/>
                </a:tc>
                <a:tc gridSpan="3">
                  <a:txBody>
                    <a:bodyPr/>
                    <a:lstStyle/>
                    <a:p>
                      <a:pPr algn="ctr"/>
                      <a:r>
                        <a:rPr lang="en-US"/>
                        <a:t>Standard</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58056240"/>
                  </a:ext>
                </a:extLst>
              </a:tr>
              <a:tr h="370840">
                <a:tc>
                  <a:txBody>
                    <a:bodyPr/>
                    <a:lstStyle/>
                    <a:p>
                      <a:endParaRPr lang="en-US"/>
                    </a:p>
                  </a:txBody>
                  <a:tcPr/>
                </a:tc>
                <a:tc>
                  <a:txBody>
                    <a:bodyPr/>
                    <a:lstStyle/>
                    <a:p>
                      <a:r>
                        <a:rPr lang="en-US"/>
                        <a:t>Any Grade</a:t>
                      </a:r>
                    </a:p>
                  </a:txBody>
                  <a:tcPr/>
                </a:tc>
                <a:tc>
                  <a:txBody>
                    <a:bodyPr/>
                    <a:lstStyle/>
                    <a:p>
                      <a:pPr lvl="0">
                        <a:buNone/>
                      </a:pPr>
                      <a:r>
                        <a:rPr lang="en-US"/>
                        <a:t>Grade 3-4</a:t>
                      </a:r>
                    </a:p>
                  </a:txBody>
                  <a:tcPr/>
                </a:tc>
                <a:tc>
                  <a:txBody>
                    <a:bodyPr/>
                    <a:lstStyle/>
                    <a:p>
                      <a:pPr lvl="0">
                        <a:buNone/>
                      </a:pPr>
                      <a:r>
                        <a:rPr lang="en-US"/>
                        <a:t>Grade 5</a:t>
                      </a:r>
                    </a:p>
                  </a:txBody>
                  <a:tcPr/>
                </a:tc>
                <a:tc>
                  <a:txBody>
                    <a:bodyPr/>
                    <a:lstStyle/>
                    <a:p>
                      <a:pPr lvl="0">
                        <a:buNone/>
                      </a:pPr>
                      <a:r>
                        <a:rPr lang="en-US"/>
                        <a:t>Any Grade</a:t>
                      </a:r>
                    </a:p>
                  </a:txBody>
                  <a:tcPr/>
                </a:tc>
                <a:tc>
                  <a:txBody>
                    <a:bodyPr/>
                    <a:lstStyle/>
                    <a:p>
                      <a:r>
                        <a:rPr lang="en-US"/>
                        <a:t>Grade 3-4</a:t>
                      </a:r>
                    </a:p>
                  </a:txBody>
                  <a:tcPr/>
                </a:tc>
                <a:tc>
                  <a:txBody>
                    <a:bodyPr/>
                    <a:lstStyle/>
                    <a:p>
                      <a:pPr lvl="0">
                        <a:buNone/>
                      </a:pPr>
                      <a:r>
                        <a:rPr lang="en-US"/>
                        <a:t>Grade 5</a:t>
                      </a:r>
                    </a:p>
                  </a:txBody>
                  <a:tcPr/>
                </a:tc>
                <a:extLst>
                  <a:ext uri="{0D108BD9-81ED-4DB2-BD59-A6C34878D82A}">
                    <a16:rowId xmlns:a16="http://schemas.microsoft.com/office/drawing/2014/main" val="1920762123"/>
                  </a:ext>
                </a:extLst>
              </a:tr>
              <a:tr h="360947">
                <a:tc>
                  <a:txBody>
                    <a:bodyPr/>
                    <a:lstStyle/>
                    <a:p>
                      <a:pPr lvl="0">
                        <a:buNone/>
                      </a:pPr>
                      <a:r>
                        <a:rPr lang="en-US"/>
                        <a:t>Hematologic</a:t>
                      </a:r>
                    </a:p>
                  </a:txBody>
                  <a:tcPr/>
                </a:tc>
                <a:tc>
                  <a:txBody>
                    <a:bodyPr/>
                    <a:lstStyle/>
                    <a:p>
                      <a:pPr lvl="0">
                        <a:buNone/>
                      </a:pPr>
                      <a:r>
                        <a:rPr lang="en-US"/>
                        <a:t>224 (90)</a:t>
                      </a:r>
                    </a:p>
                  </a:txBody>
                  <a:tcPr/>
                </a:tc>
                <a:tc>
                  <a:txBody>
                    <a:bodyPr/>
                    <a:lstStyle/>
                    <a:p>
                      <a:pPr lvl="0">
                        <a:buNone/>
                      </a:pPr>
                      <a:r>
                        <a:rPr lang="en-US"/>
                        <a:t>218 (87)</a:t>
                      </a:r>
                    </a:p>
                  </a:txBody>
                  <a:tcPr/>
                </a:tc>
                <a:tc>
                  <a:txBody>
                    <a:bodyPr/>
                    <a:lstStyle/>
                    <a:p>
                      <a:pPr lvl="0">
                        <a:buNone/>
                      </a:pPr>
                      <a:r>
                        <a:rPr lang="en-US"/>
                        <a:t>0</a:t>
                      </a:r>
                    </a:p>
                  </a:txBody>
                  <a:tcPr/>
                </a:tc>
                <a:tc>
                  <a:txBody>
                    <a:bodyPr/>
                    <a:lstStyle/>
                    <a:p>
                      <a:pPr lvl="0">
                        <a:buNone/>
                      </a:pPr>
                      <a:r>
                        <a:rPr lang="en-US"/>
                        <a:t>90 (71)</a:t>
                      </a:r>
                    </a:p>
                  </a:txBody>
                  <a:tcPr/>
                </a:tc>
                <a:tc>
                  <a:txBody>
                    <a:bodyPr/>
                    <a:lstStyle/>
                    <a:p>
                      <a:pPr lvl="0">
                        <a:buNone/>
                      </a:pPr>
                      <a:r>
                        <a:rPr lang="en-US"/>
                        <a:t>75 (60)</a:t>
                      </a:r>
                    </a:p>
                  </a:txBody>
                  <a:tcPr/>
                </a:tc>
                <a:tc>
                  <a:txBody>
                    <a:bodyPr/>
                    <a:lstStyle/>
                    <a:p>
                      <a:pPr lvl="0">
                        <a:buNone/>
                      </a:pPr>
                      <a:r>
                        <a:rPr lang="en-US"/>
                        <a:t>0</a:t>
                      </a:r>
                    </a:p>
                  </a:txBody>
                  <a:tcPr/>
                </a:tc>
                <a:extLst>
                  <a:ext uri="{0D108BD9-81ED-4DB2-BD59-A6C34878D82A}">
                    <a16:rowId xmlns:a16="http://schemas.microsoft.com/office/drawing/2014/main" val="3847587429"/>
                  </a:ext>
                </a:extLst>
              </a:tr>
              <a:tr h="360946">
                <a:tc>
                  <a:txBody>
                    <a:bodyPr/>
                    <a:lstStyle/>
                    <a:p>
                      <a:pPr lvl="0">
                        <a:buNone/>
                      </a:pPr>
                      <a:r>
                        <a:rPr lang="en-US"/>
                        <a:t>GI</a:t>
                      </a:r>
                    </a:p>
                  </a:txBody>
                  <a:tcPr/>
                </a:tc>
                <a:tc>
                  <a:txBody>
                    <a:bodyPr/>
                    <a:lstStyle/>
                    <a:p>
                      <a:pPr lvl="0">
                        <a:buNone/>
                      </a:pPr>
                      <a:r>
                        <a:rPr lang="en-US"/>
                        <a:t>182 (73)</a:t>
                      </a:r>
                    </a:p>
                  </a:txBody>
                  <a:tcPr/>
                </a:tc>
                <a:tc>
                  <a:txBody>
                    <a:bodyPr/>
                    <a:lstStyle/>
                    <a:p>
                      <a:pPr lvl="0">
                        <a:buNone/>
                      </a:pPr>
                      <a:r>
                        <a:rPr lang="en-US"/>
                        <a:t>13 (5)</a:t>
                      </a:r>
                    </a:p>
                  </a:txBody>
                  <a:tcPr/>
                </a:tc>
                <a:tc>
                  <a:txBody>
                    <a:bodyPr/>
                    <a:lstStyle/>
                    <a:p>
                      <a:pPr lvl="0">
                        <a:buNone/>
                      </a:pPr>
                      <a:r>
                        <a:rPr lang="en-US"/>
                        <a:t>0</a:t>
                      </a:r>
                    </a:p>
                  </a:txBody>
                  <a:tcPr/>
                </a:tc>
                <a:tc>
                  <a:txBody>
                    <a:bodyPr/>
                    <a:lstStyle/>
                    <a:p>
                      <a:pPr lvl="0">
                        <a:buNone/>
                      </a:pPr>
                      <a:r>
                        <a:rPr lang="en-US"/>
                        <a:t>65 (52)</a:t>
                      </a:r>
                    </a:p>
                  </a:txBody>
                  <a:tcPr/>
                </a:tc>
                <a:tc>
                  <a:txBody>
                    <a:bodyPr/>
                    <a:lstStyle/>
                    <a:p>
                      <a:pPr lvl="0">
                        <a:buNone/>
                      </a:pPr>
                      <a:r>
                        <a:rPr lang="en-US"/>
                        <a:t>5(4)</a:t>
                      </a:r>
                    </a:p>
                  </a:txBody>
                  <a:tcPr/>
                </a:tc>
                <a:tc>
                  <a:txBody>
                    <a:bodyPr/>
                    <a:lstStyle/>
                    <a:p>
                      <a:pPr lvl="0">
                        <a:buNone/>
                      </a:pPr>
                      <a:r>
                        <a:rPr lang="en-US"/>
                        <a:t>0</a:t>
                      </a:r>
                    </a:p>
                  </a:txBody>
                  <a:tcPr/>
                </a:tc>
                <a:extLst>
                  <a:ext uri="{0D108BD9-81ED-4DB2-BD59-A6C34878D82A}">
                    <a16:rowId xmlns:a16="http://schemas.microsoft.com/office/drawing/2014/main" val="893494407"/>
                  </a:ext>
                </a:extLst>
              </a:tr>
              <a:tr h="360946">
                <a:tc>
                  <a:txBody>
                    <a:bodyPr/>
                    <a:lstStyle/>
                    <a:p>
                      <a:pPr lvl="0">
                        <a:buNone/>
                      </a:pPr>
                      <a:r>
                        <a:rPr lang="en-US"/>
                        <a:t>Infection</a:t>
                      </a:r>
                    </a:p>
                  </a:txBody>
                  <a:tcPr/>
                </a:tc>
                <a:tc>
                  <a:txBody>
                    <a:bodyPr/>
                    <a:lstStyle/>
                    <a:p>
                      <a:pPr lvl="0">
                        <a:buNone/>
                      </a:pPr>
                      <a:r>
                        <a:rPr lang="en-US"/>
                        <a:t>146 (58)</a:t>
                      </a:r>
                    </a:p>
                  </a:txBody>
                  <a:tcPr/>
                </a:tc>
                <a:tc>
                  <a:txBody>
                    <a:bodyPr/>
                    <a:lstStyle/>
                    <a:p>
                      <a:pPr lvl="0">
                        <a:buNone/>
                      </a:pPr>
                      <a:r>
                        <a:rPr lang="en-US"/>
                        <a:t>61 (24)</a:t>
                      </a:r>
                    </a:p>
                  </a:txBody>
                  <a:tcPr/>
                </a:tc>
                <a:tc>
                  <a:txBody>
                    <a:bodyPr/>
                    <a:lstStyle/>
                    <a:p>
                      <a:pPr lvl="0">
                        <a:buNone/>
                      </a:pPr>
                      <a:r>
                        <a:rPr lang="en-US"/>
                        <a:t>11 (4)</a:t>
                      </a:r>
                    </a:p>
                  </a:txBody>
                  <a:tcPr/>
                </a:tc>
                <a:tc>
                  <a:txBody>
                    <a:bodyPr/>
                    <a:lstStyle/>
                    <a:p>
                      <a:pPr lvl="0">
                        <a:buNone/>
                      </a:pPr>
                      <a:r>
                        <a:rPr lang="en-US"/>
                        <a:t>68 (54)</a:t>
                      </a:r>
                    </a:p>
                  </a:txBody>
                  <a:tcPr/>
                </a:tc>
                <a:tc>
                  <a:txBody>
                    <a:bodyPr/>
                    <a:lstStyle/>
                    <a:p>
                      <a:pPr lvl="0">
                        <a:buNone/>
                      </a:pPr>
                      <a:r>
                        <a:rPr lang="en-US"/>
                        <a:t>23 (18)</a:t>
                      </a:r>
                    </a:p>
                  </a:txBody>
                  <a:tcPr/>
                </a:tc>
                <a:tc>
                  <a:txBody>
                    <a:bodyPr/>
                    <a:lstStyle/>
                    <a:p>
                      <a:pPr lvl="0">
                        <a:buNone/>
                      </a:pPr>
                      <a:r>
                        <a:rPr lang="en-US"/>
                        <a:t>3 (2)</a:t>
                      </a:r>
                    </a:p>
                  </a:txBody>
                  <a:tcPr/>
                </a:tc>
                <a:extLst>
                  <a:ext uri="{0D108BD9-81ED-4DB2-BD59-A6C34878D82A}">
                    <a16:rowId xmlns:a16="http://schemas.microsoft.com/office/drawing/2014/main" val="1063670601"/>
                  </a:ext>
                </a:extLst>
              </a:tr>
              <a:tr h="360946">
                <a:tc>
                  <a:txBody>
                    <a:bodyPr/>
                    <a:lstStyle/>
                    <a:p>
                      <a:pPr lvl="0">
                        <a:buNone/>
                      </a:pPr>
                      <a:r>
                        <a:rPr lang="en-US"/>
                        <a:t>CRS</a:t>
                      </a:r>
                    </a:p>
                  </a:txBody>
                  <a:tcPr/>
                </a:tc>
                <a:tc>
                  <a:txBody>
                    <a:bodyPr/>
                    <a:lstStyle/>
                    <a:p>
                      <a:pPr lvl="0">
                        <a:buNone/>
                      </a:pPr>
                      <a:r>
                        <a:rPr lang="en-US"/>
                        <a:t>197/225</a:t>
                      </a:r>
                    </a:p>
                  </a:txBody>
                  <a:tcPr/>
                </a:tc>
                <a:tc>
                  <a:txBody>
                    <a:bodyPr/>
                    <a:lstStyle/>
                    <a:p>
                      <a:pPr lvl="0">
                        <a:buNone/>
                      </a:pPr>
                      <a:r>
                        <a:rPr lang="en-US"/>
                        <a:t>9/225 (4)</a:t>
                      </a:r>
                    </a:p>
                  </a:txBody>
                  <a:tcPr/>
                </a:tc>
                <a:tc>
                  <a:txBody>
                    <a:bodyPr/>
                    <a:lstStyle/>
                    <a:p>
                      <a:pPr lvl="0">
                        <a:buNone/>
                      </a:pPr>
                      <a:r>
                        <a:rPr lang="en-US"/>
                        <a:t>2/225 (1)</a:t>
                      </a:r>
                    </a:p>
                  </a:txBody>
                  <a:tcPr/>
                </a:tc>
                <a:tc>
                  <a:txBody>
                    <a:bodyPr/>
                    <a:lstStyle/>
                    <a:p>
                      <a:pPr lvl="0">
                        <a:buNone/>
                      </a:pPr>
                      <a:r>
                        <a:rPr lang="en-US"/>
                        <a:t>0/126</a:t>
                      </a:r>
                    </a:p>
                  </a:txBody>
                  <a:tcPr/>
                </a:tc>
                <a:tc>
                  <a:txBody>
                    <a:bodyPr/>
                    <a:lstStyle/>
                    <a:p>
                      <a:pPr lvl="0">
                        <a:buNone/>
                      </a:pPr>
                      <a:r>
                        <a:rPr lang="en-US"/>
                        <a:t>0/126</a:t>
                      </a:r>
                    </a:p>
                  </a:txBody>
                  <a:tcPr/>
                </a:tc>
                <a:tc>
                  <a:txBody>
                    <a:bodyPr/>
                    <a:lstStyle/>
                    <a:p>
                      <a:pPr lvl="0">
                        <a:buNone/>
                      </a:pPr>
                      <a:r>
                        <a:rPr lang="en-US"/>
                        <a:t>0/126</a:t>
                      </a:r>
                    </a:p>
                  </a:txBody>
                  <a:tcPr/>
                </a:tc>
                <a:extLst>
                  <a:ext uri="{0D108BD9-81ED-4DB2-BD59-A6C34878D82A}">
                    <a16:rowId xmlns:a16="http://schemas.microsoft.com/office/drawing/2014/main" val="1865236929"/>
                  </a:ext>
                </a:extLst>
              </a:tr>
              <a:tr h="360946">
                <a:tc>
                  <a:txBody>
                    <a:bodyPr/>
                    <a:lstStyle/>
                    <a:p>
                      <a:pPr lvl="0">
                        <a:buNone/>
                      </a:pPr>
                      <a:r>
                        <a:rPr lang="en-US"/>
                        <a:t>Neurotoxic</a:t>
                      </a:r>
                    </a:p>
                  </a:txBody>
                  <a:tcPr/>
                </a:tc>
                <a:tc>
                  <a:txBody>
                    <a:bodyPr/>
                    <a:lstStyle/>
                    <a:p>
                      <a:pPr lvl="0">
                        <a:buNone/>
                      </a:pPr>
                      <a:r>
                        <a:rPr lang="en-US"/>
                        <a:t>34/225</a:t>
                      </a:r>
                    </a:p>
                  </a:txBody>
                  <a:tcPr/>
                </a:tc>
                <a:tc>
                  <a:txBody>
                    <a:bodyPr/>
                    <a:lstStyle/>
                    <a:p>
                      <a:pPr lvl="0">
                        <a:buNone/>
                      </a:pPr>
                      <a:r>
                        <a:rPr lang="en-US"/>
                        <a:t>7/225 (3)</a:t>
                      </a:r>
                    </a:p>
                  </a:txBody>
                  <a:tcPr/>
                </a:tc>
                <a:tc>
                  <a:txBody>
                    <a:bodyPr/>
                    <a:lstStyle/>
                    <a:p>
                      <a:pPr lvl="0">
                        <a:buNone/>
                      </a:pPr>
                      <a:r>
                        <a:rPr lang="en-US"/>
                        <a:t>0/225</a:t>
                      </a:r>
                    </a:p>
                  </a:txBody>
                  <a:tcPr/>
                </a:tc>
                <a:tc>
                  <a:txBody>
                    <a:bodyPr/>
                    <a:lstStyle/>
                    <a:p>
                      <a:pPr lvl="0">
                        <a:buNone/>
                      </a:pPr>
                      <a:r>
                        <a:rPr lang="en-US"/>
                        <a:t>0/126</a:t>
                      </a:r>
                    </a:p>
                  </a:txBody>
                  <a:tcPr/>
                </a:tc>
                <a:tc>
                  <a:txBody>
                    <a:bodyPr/>
                    <a:lstStyle/>
                    <a:p>
                      <a:pPr lvl="0">
                        <a:buNone/>
                      </a:pPr>
                      <a:r>
                        <a:rPr lang="en-US"/>
                        <a:t>0/126</a:t>
                      </a:r>
                    </a:p>
                  </a:txBody>
                  <a:tcPr/>
                </a:tc>
                <a:tc>
                  <a:txBody>
                    <a:bodyPr/>
                    <a:lstStyle/>
                    <a:p>
                      <a:pPr lvl="0">
                        <a:buNone/>
                      </a:pPr>
                      <a:r>
                        <a:rPr lang="en-US"/>
                        <a:t>0/126</a:t>
                      </a:r>
                    </a:p>
                  </a:txBody>
                  <a:tcPr/>
                </a:tc>
                <a:extLst>
                  <a:ext uri="{0D108BD9-81ED-4DB2-BD59-A6C34878D82A}">
                    <a16:rowId xmlns:a16="http://schemas.microsoft.com/office/drawing/2014/main" val="1460537096"/>
                  </a:ext>
                </a:extLst>
              </a:tr>
            </a:tbl>
          </a:graphicData>
        </a:graphic>
      </p:graphicFrame>
    </p:spTree>
    <p:extLst>
      <p:ext uri="{BB962C8B-B14F-4D97-AF65-F5344CB8AC3E}">
        <p14:creationId xmlns:p14="http://schemas.microsoft.com/office/powerpoint/2010/main" val="7666884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flowchart&#10;&#10;Description automatically generated">
            <a:extLst>
              <a:ext uri="{FF2B5EF4-FFF2-40B4-BE49-F238E27FC236}">
                <a16:creationId xmlns:a16="http://schemas.microsoft.com/office/drawing/2014/main" id="{DDB41F3C-C7BC-C925-5FDD-DCA26154BFD9}"/>
              </a:ext>
            </a:extLst>
          </p:cNvPr>
          <p:cNvPicPr>
            <a:picLocks noGrp="1" noChangeAspect="1"/>
          </p:cNvPicPr>
          <p:nvPr>
            <p:ph idx="1"/>
          </p:nvPr>
        </p:nvPicPr>
        <p:blipFill>
          <a:blip r:embed="rId2"/>
          <a:stretch>
            <a:fillRect/>
          </a:stretch>
        </p:blipFill>
        <p:spPr>
          <a:xfrm>
            <a:off x="1916136" y="389454"/>
            <a:ext cx="5207491" cy="3992712"/>
          </a:xfrm>
        </p:spPr>
      </p:pic>
    </p:spTree>
    <p:extLst>
      <p:ext uri="{BB962C8B-B14F-4D97-AF65-F5344CB8AC3E}">
        <p14:creationId xmlns:p14="http://schemas.microsoft.com/office/powerpoint/2010/main" val="36121696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A2A4D0-9218-E4A4-329D-297B09BB8AC6}"/>
              </a:ext>
            </a:extLst>
          </p:cNvPr>
          <p:cNvSpPr>
            <a:spLocks noGrp="1"/>
          </p:cNvSpPr>
          <p:nvPr>
            <p:ph type="title"/>
          </p:nvPr>
        </p:nvSpPr>
        <p:spPr/>
        <p:txBody>
          <a:bodyPr/>
          <a:lstStyle/>
          <a:p>
            <a:r>
              <a:rPr lang="en-US"/>
              <a:t>CARTITUDE-4: Study Design</a:t>
            </a:r>
          </a:p>
        </p:txBody>
      </p:sp>
      <p:graphicFrame>
        <p:nvGraphicFramePr>
          <p:cNvPr id="24" name="Diagram 23">
            <a:extLst>
              <a:ext uri="{FF2B5EF4-FFF2-40B4-BE49-F238E27FC236}">
                <a16:creationId xmlns:a16="http://schemas.microsoft.com/office/drawing/2014/main" id="{C4FE7D7F-2DEE-729A-91EB-90FB74052213}"/>
              </a:ext>
            </a:extLst>
          </p:cNvPr>
          <p:cNvGraphicFramePr/>
          <p:nvPr/>
        </p:nvGraphicFramePr>
        <p:xfrm>
          <a:off x="247829" y="542131"/>
          <a:ext cx="860561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5" name="TextBox 24">
            <a:extLst>
              <a:ext uri="{FF2B5EF4-FFF2-40B4-BE49-F238E27FC236}">
                <a16:creationId xmlns:a16="http://schemas.microsoft.com/office/drawing/2014/main" id="{072A9A48-5BED-703E-23A7-518FDAA53099}"/>
              </a:ext>
            </a:extLst>
          </p:cNvPr>
          <p:cNvSpPr txBox="1"/>
          <p:nvPr/>
        </p:nvSpPr>
        <p:spPr>
          <a:xfrm>
            <a:off x="2414188" y="3608432"/>
            <a:ext cx="3238856" cy="830997"/>
          </a:xfrm>
          <a:prstGeom prst="rect">
            <a:avLst/>
          </a:prstGeom>
          <a:noFill/>
        </p:spPr>
        <p:txBody>
          <a:bodyPr wrap="square" rtlCol="0">
            <a:spAutoFit/>
          </a:bodyPr>
          <a:lstStyle/>
          <a:p>
            <a:r>
              <a:rPr lang="en-US"/>
              <a:t>SoC options: </a:t>
            </a:r>
            <a:r>
              <a:rPr lang="en-US" err="1"/>
              <a:t>PVd</a:t>
            </a:r>
            <a:r>
              <a:rPr lang="en-US"/>
              <a:t> or </a:t>
            </a:r>
            <a:r>
              <a:rPr lang="en-US" err="1"/>
              <a:t>DPd</a:t>
            </a:r>
            <a:endParaRPr lang="en-US"/>
          </a:p>
        </p:txBody>
      </p:sp>
      <p:sp>
        <p:nvSpPr>
          <p:cNvPr id="26" name="TextBox 25">
            <a:extLst>
              <a:ext uri="{FF2B5EF4-FFF2-40B4-BE49-F238E27FC236}">
                <a16:creationId xmlns:a16="http://schemas.microsoft.com/office/drawing/2014/main" id="{6317850A-31AB-B8D7-8D8F-582F10C1BDEE}"/>
              </a:ext>
            </a:extLst>
          </p:cNvPr>
          <p:cNvSpPr txBox="1"/>
          <p:nvPr/>
        </p:nvSpPr>
        <p:spPr>
          <a:xfrm>
            <a:off x="1692068" y="1751791"/>
            <a:ext cx="1220206" cy="338554"/>
          </a:xfrm>
          <a:prstGeom prst="rect">
            <a:avLst/>
          </a:prstGeom>
          <a:noFill/>
        </p:spPr>
        <p:txBody>
          <a:bodyPr wrap="square" rtlCol="0">
            <a:spAutoFit/>
          </a:bodyPr>
          <a:lstStyle/>
          <a:p>
            <a:r>
              <a:rPr lang="en-US" sz="1600"/>
              <a:t>n = 208</a:t>
            </a:r>
          </a:p>
        </p:txBody>
      </p:sp>
      <p:sp>
        <p:nvSpPr>
          <p:cNvPr id="27" name="TextBox 26">
            <a:extLst>
              <a:ext uri="{FF2B5EF4-FFF2-40B4-BE49-F238E27FC236}">
                <a16:creationId xmlns:a16="http://schemas.microsoft.com/office/drawing/2014/main" id="{DF55EEBB-7D69-FF36-6AF3-FBC8C8CBB064}"/>
              </a:ext>
            </a:extLst>
          </p:cNvPr>
          <p:cNvSpPr txBox="1"/>
          <p:nvPr/>
        </p:nvSpPr>
        <p:spPr>
          <a:xfrm>
            <a:off x="1692068" y="3009684"/>
            <a:ext cx="1220206" cy="338554"/>
          </a:xfrm>
          <a:prstGeom prst="rect">
            <a:avLst/>
          </a:prstGeom>
          <a:noFill/>
        </p:spPr>
        <p:txBody>
          <a:bodyPr wrap="square" rtlCol="0">
            <a:spAutoFit/>
          </a:bodyPr>
          <a:lstStyle/>
          <a:p>
            <a:r>
              <a:rPr lang="en-US" sz="1600"/>
              <a:t>n = 211</a:t>
            </a:r>
          </a:p>
        </p:txBody>
      </p:sp>
      <p:sp>
        <p:nvSpPr>
          <p:cNvPr id="2" name="TextBox 1">
            <a:extLst>
              <a:ext uri="{FF2B5EF4-FFF2-40B4-BE49-F238E27FC236}">
                <a16:creationId xmlns:a16="http://schemas.microsoft.com/office/drawing/2014/main" id="{7F0DFCE3-BC32-03B6-F4CB-6B7893601FD5}"/>
              </a:ext>
            </a:extLst>
          </p:cNvPr>
          <p:cNvSpPr txBox="1"/>
          <p:nvPr/>
        </p:nvSpPr>
        <p:spPr>
          <a:xfrm>
            <a:off x="6548245" y="4059252"/>
            <a:ext cx="2603598" cy="307777"/>
          </a:xfrm>
          <a:prstGeom prst="rect">
            <a:avLst/>
          </a:prstGeom>
          <a:noFill/>
        </p:spPr>
        <p:txBody>
          <a:bodyPr wrap="none" rtlCol="0">
            <a:spAutoFit/>
          </a:bodyPr>
          <a:lstStyle/>
          <a:p>
            <a:r>
              <a:rPr kumimoji="0" lang="en-US" altLang="en-US" sz="1400" b="0" i="0" u="none" strike="noStrike" kern="120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San-Miguel. NEJM. 2023;389:335</a:t>
            </a:r>
            <a:endParaRPr lang="en-US" sz="1400"/>
          </a:p>
        </p:txBody>
      </p:sp>
      <p:sp>
        <p:nvSpPr>
          <p:cNvPr id="68" name="TextBox 67">
            <a:extLst>
              <a:ext uri="{FF2B5EF4-FFF2-40B4-BE49-F238E27FC236}">
                <a16:creationId xmlns:a16="http://schemas.microsoft.com/office/drawing/2014/main" id="{50AAB96C-EDB9-2527-852A-8590B62AF1F4}"/>
              </a:ext>
            </a:extLst>
          </p:cNvPr>
          <p:cNvSpPr txBox="1"/>
          <p:nvPr/>
        </p:nvSpPr>
        <p:spPr>
          <a:xfrm>
            <a:off x="122" y="823102"/>
            <a:ext cx="294807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800" dirty="0">
                <a:latin typeface="Arial"/>
                <a:ea typeface="ＭＳ Ｐゴシック"/>
              </a:rPr>
              <a:t>RRMM</a:t>
            </a:r>
          </a:p>
          <a:p>
            <a:r>
              <a:rPr lang="en-US" sz="1800" dirty="0">
                <a:latin typeface="Arial"/>
                <a:ea typeface="ＭＳ Ｐゴシック"/>
              </a:rPr>
              <a:t>1-3 prior lines of therapy</a:t>
            </a:r>
          </a:p>
          <a:p>
            <a:r>
              <a:rPr lang="en-US" sz="1800" dirty="0"/>
              <a:t>Prior lenalidomide</a:t>
            </a:r>
          </a:p>
        </p:txBody>
      </p:sp>
    </p:spTree>
    <p:extLst>
      <p:ext uri="{BB962C8B-B14F-4D97-AF65-F5344CB8AC3E}">
        <p14:creationId xmlns:p14="http://schemas.microsoft.com/office/powerpoint/2010/main" val="38079164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99EB57-25FC-8352-E8AB-032B6E6D66A8}"/>
              </a:ext>
            </a:extLst>
          </p:cNvPr>
          <p:cNvSpPr>
            <a:spLocks noGrp="1"/>
          </p:cNvSpPr>
          <p:nvPr>
            <p:ph type="title"/>
          </p:nvPr>
        </p:nvSpPr>
        <p:spPr/>
        <p:txBody>
          <a:bodyPr lIns="91440" tIns="45720" rIns="91440" bIns="45720" anchor="t"/>
          <a:lstStyle/>
          <a:p>
            <a:r>
              <a:rPr lang="en-US" dirty="0"/>
              <a:t>CARTITUDE-4: Patient characteristics</a:t>
            </a:r>
          </a:p>
        </p:txBody>
      </p:sp>
      <p:graphicFrame>
        <p:nvGraphicFramePr>
          <p:cNvPr id="5" name="Table 4">
            <a:extLst>
              <a:ext uri="{FF2B5EF4-FFF2-40B4-BE49-F238E27FC236}">
                <a16:creationId xmlns:a16="http://schemas.microsoft.com/office/drawing/2014/main" id="{4BBE586C-CD29-3874-EEC9-DD371A71E9E3}"/>
              </a:ext>
            </a:extLst>
          </p:cNvPr>
          <p:cNvGraphicFramePr>
            <a:graphicFrameLocks noGrp="1"/>
          </p:cNvGraphicFramePr>
          <p:nvPr/>
        </p:nvGraphicFramePr>
        <p:xfrm>
          <a:off x="302508" y="721719"/>
          <a:ext cx="8775513" cy="2682240"/>
        </p:xfrm>
        <a:graphic>
          <a:graphicData uri="http://schemas.openxmlformats.org/drawingml/2006/table">
            <a:tbl>
              <a:tblPr firstRow="1" bandRow="1">
                <a:tableStyleId>{5C22544A-7EE6-4342-B048-85BDC9FD1C3A}</a:tableStyleId>
              </a:tblPr>
              <a:tblGrid>
                <a:gridCol w="2925170">
                  <a:extLst>
                    <a:ext uri="{9D8B030D-6E8A-4147-A177-3AD203B41FA5}">
                      <a16:colId xmlns:a16="http://schemas.microsoft.com/office/drawing/2014/main" val="1858036241"/>
                    </a:ext>
                  </a:extLst>
                </a:gridCol>
                <a:gridCol w="2646158">
                  <a:extLst>
                    <a:ext uri="{9D8B030D-6E8A-4147-A177-3AD203B41FA5}">
                      <a16:colId xmlns:a16="http://schemas.microsoft.com/office/drawing/2014/main" val="2914664009"/>
                    </a:ext>
                  </a:extLst>
                </a:gridCol>
                <a:gridCol w="3204185">
                  <a:extLst>
                    <a:ext uri="{9D8B030D-6E8A-4147-A177-3AD203B41FA5}">
                      <a16:colId xmlns:a16="http://schemas.microsoft.com/office/drawing/2014/main" val="2086691820"/>
                    </a:ext>
                  </a:extLst>
                </a:gridCol>
              </a:tblGrid>
              <a:tr h="309434">
                <a:tc>
                  <a:txBody>
                    <a:bodyPr/>
                    <a:lstStyle/>
                    <a:p>
                      <a:endParaRPr lang="en-US" sz="1600"/>
                    </a:p>
                  </a:txBody>
                  <a:tcPr/>
                </a:tc>
                <a:tc>
                  <a:txBody>
                    <a:bodyPr/>
                    <a:lstStyle/>
                    <a:p>
                      <a:r>
                        <a:rPr lang="en-US" sz="1600" dirty="0" err="1"/>
                        <a:t>Cilta-cel</a:t>
                      </a:r>
                      <a:r>
                        <a:rPr lang="en-US" sz="1600" dirty="0"/>
                        <a:t> (n = 208)</a:t>
                      </a:r>
                    </a:p>
                  </a:txBody>
                  <a:tcPr/>
                </a:tc>
                <a:tc>
                  <a:txBody>
                    <a:bodyPr/>
                    <a:lstStyle/>
                    <a:p>
                      <a:r>
                        <a:rPr lang="en-US" sz="1600" dirty="0"/>
                        <a:t>Standard Regimen (n = 211)</a:t>
                      </a:r>
                    </a:p>
                  </a:txBody>
                  <a:tcPr/>
                </a:tc>
                <a:extLst>
                  <a:ext uri="{0D108BD9-81ED-4DB2-BD59-A6C34878D82A}">
                    <a16:rowId xmlns:a16="http://schemas.microsoft.com/office/drawing/2014/main" val="882915317"/>
                  </a:ext>
                </a:extLst>
              </a:tr>
              <a:tr h="309434">
                <a:tc>
                  <a:txBody>
                    <a:bodyPr/>
                    <a:lstStyle/>
                    <a:p>
                      <a:pPr lvl="0">
                        <a:buNone/>
                      </a:pPr>
                      <a:r>
                        <a:rPr lang="en-US" sz="1600" dirty="0"/>
                        <a:t>Median Age (</a:t>
                      </a:r>
                      <a:r>
                        <a:rPr lang="en-US" sz="1600" dirty="0" err="1"/>
                        <a:t>yr</a:t>
                      </a:r>
                      <a:r>
                        <a:rPr lang="en-US" sz="1600" dirty="0"/>
                        <a:t>)</a:t>
                      </a:r>
                    </a:p>
                  </a:txBody>
                  <a:tcPr/>
                </a:tc>
                <a:tc>
                  <a:txBody>
                    <a:bodyPr/>
                    <a:lstStyle/>
                    <a:p>
                      <a:pPr lvl="0">
                        <a:buNone/>
                      </a:pPr>
                      <a:r>
                        <a:rPr lang="en-US" sz="1600" dirty="0"/>
                        <a:t>61.5 (27-78)</a:t>
                      </a:r>
                    </a:p>
                  </a:txBody>
                  <a:tcPr/>
                </a:tc>
                <a:tc>
                  <a:txBody>
                    <a:bodyPr/>
                    <a:lstStyle/>
                    <a:p>
                      <a:pPr lvl="0">
                        <a:buNone/>
                      </a:pPr>
                      <a:r>
                        <a:rPr lang="en-US" sz="1600" dirty="0"/>
                        <a:t>61 (35-80)</a:t>
                      </a:r>
                    </a:p>
                  </a:txBody>
                  <a:tcPr/>
                </a:tc>
                <a:extLst>
                  <a:ext uri="{0D108BD9-81ED-4DB2-BD59-A6C34878D82A}">
                    <a16:rowId xmlns:a16="http://schemas.microsoft.com/office/drawing/2014/main" val="1062088448"/>
                  </a:ext>
                </a:extLst>
              </a:tr>
              <a:tr h="309434">
                <a:tc>
                  <a:txBody>
                    <a:bodyPr/>
                    <a:lstStyle/>
                    <a:p>
                      <a:pPr lvl="0" algn="l">
                        <a:buNone/>
                      </a:pPr>
                      <a:r>
                        <a:rPr lang="en-US" sz="1600" dirty="0"/>
                        <a:t>Male</a:t>
                      </a:r>
                    </a:p>
                  </a:txBody>
                  <a:tcPr/>
                </a:tc>
                <a:tc>
                  <a:txBody>
                    <a:bodyPr/>
                    <a:lstStyle/>
                    <a:p>
                      <a:pPr lvl="0">
                        <a:buNone/>
                      </a:pPr>
                      <a:r>
                        <a:rPr lang="en-US" sz="1600" dirty="0"/>
                        <a:t>116 (55.8)</a:t>
                      </a:r>
                    </a:p>
                  </a:txBody>
                  <a:tcPr/>
                </a:tc>
                <a:tc>
                  <a:txBody>
                    <a:bodyPr/>
                    <a:lstStyle/>
                    <a:p>
                      <a:pPr lvl="0">
                        <a:buNone/>
                      </a:pPr>
                      <a:r>
                        <a:rPr lang="en-US" sz="1600" dirty="0"/>
                        <a:t>124 (58.8)</a:t>
                      </a:r>
                    </a:p>
                  </a:txBody>
                  <a:tcPr/>
                </a:tc>
                <a:extLst>
                  <a:ext uri="{0D108BD9-81ED-4DB2-BD59-A6C34878D82A}">
                    <a16:rowId xmlns:a16="http://schemas.microsoft.com/office/drawing/2014/main" val="2221468586"/>
                  </a:ext>
                </a:extLst>
              </a:tr>
              <a:tr h="309434">
                <a:tc>
                  <a:txBody>
                    <a:bodyPr/>
                    <a:lstStyle/>
                    <a:p>
                      <a:pPr lvl="0" algn="l">
                        <a:buNone/>
                      </a:pPr>
                      <a:r>
                        <a:rPr lang="en-US" sz="1600" dirty="0"/>
                        <a:t>Median time from initial dx</a:t>
                      </a:r>
                    </a:p>
                  </a:txBody>
                  <a:tcPr/>
                </a:tc>
                <a:tc>
                  <a:txBody>
                    <a:bodyPr/>
                    <a:lstStyle/>
                    <a:p>
                      <a:pPr lvl="0">
                        <a:buNone/>
                      </a:pPr>
                      <a:r>
                        <a:rPr lang="en-US" sz="1600" dirty="0"/>
                        <a:t>3 (0.3-18.1) years</a:t>
                      </a:r>
                    </a:p>
                  </a:txBody>
                  <a:tcPr/>
                </a:tc>
                <a:tc>
                  <a:txBody>
                    <a:bodyPr/>
                    <a:lstStyle/>
                    <a:p>
                      <a:pPr lvl="0">
                        <a:buNone/>
                      </a:pPr>
                      <a:r>
                        <a:rPr lang="en-US" sz="1600" dirty="0"/>
                        <a:t>3.4 (0.4-22.1) years</a:t>
                      </a:r>
                    </a:p>
                  </a:txBody>
                  <a:tcPr/>
                </a:tc>
                <a:extLst>
                  <a:ext uri="{0D108BD9-81ED-4DB2-BD59-A6C34878D82A}">
                    <a16:rowId xmlns:a16="http://schemas.microsoft.com/office/drawing/2014/main" val="2321196820"/>
                  </a:ext>
                </a:extLst>
              </a:tr>
              <a:tr h="309434">
                <a:tc>
                  <a:txBody>
                    <a:bodyPr/>
                    <a:lstStyle/>
                    <a:p>
                      <a:pPr lvl="0" algn="l">
                        <a:buNone/>
                      </a:pPr>
                      <a:r>
                        <a:rPr lang="en-US" sz="1600" dirty="0"/>
                        <a:t>Soft tissue plasmacytomas</a:t>
                      </a:r>
                    </a:p>
                  </a:txBody>
                  <a:tcPr/>
                </a:tc>
                <a:tc>
                  <a:txBody>
                    <a:bodyPr/>
                    <a:lstStyle/>
                    <a:p>
                      <a:pPr lvl="0">
                        <a:buNone/>
                      </a:pPr>
                      <a:r>
                        <a:rPr lang="en-US" sz="1600" dirty="0"/>
                        <a:t>44 (21.2%)</a:t>
                      </a:r>
                    </a:p>
                  </a:txBody>
                  <a:tcPr/>
                </a:tc>
                <a:tc>
                  <a:txBody>
                    <a:bodyPr/>
                    <a:lstStyle/>
                    <a:p>
                      <a:pPr lvl="0">
                        <a:buNone/>
                      </a:pPr>
                      <a:r>
                        <a:rPr lang="en-US" sz="1600" dirty="0"/>
                        <a:t>35 (16.6%)</a:t>
                      </a:r>
                    </a:p>
                  </a:txBody>
                  <a:tcPr/>
                </a:tc>
                <a:extLst>
                  <a:ext uri="{0D108BD9-81ED-4DB2-BD59-A6C34878D82A}">
                    <a16:rowId xmlns:a16="http://schemas.microsoft.com/office/drawing/2014/main" val="3569842169"/>
                  </a:ext>
                </a:extLst>
              </a:tr>
              <a:tr h="309434">
                <a:tc>
                  <a:txBody>
                    <a:bodyPr/>
                    <a:lstStyle/>
                    <a:p>
                      <a:pPr lvl="0" algn="l">
                        <a:buNone/>
                      </a:pPr>
                      <a:r>
                        <a:rPr lang="en-US" sz="1600" dirty="0"/>
                        <a:t>High risk cytogenetics</a:t>
                      </a:r>
                    </a:p>
                  </a:txBody>
                  <a:tcPr/>
                </a:tc>
                <a:tc>
                  <a:txBody>
                    <a:bodyPr/>
                    <a:lstStyle/>
                    <a:p>
                      <a:pPr lvl="0">
                        <a:buNone/>
                      </a:pPr>
                      <a:r>
                        <a:rPr lang="en-US" sz="1600" dirty="0"/>
                        <a:t>123/207 (59.4%)</a:t>
                      </a:r>
                    </a:p>
                  </a:txBody>
                  <a:tcPr/>
                </a:tc>
                <a:tc>
                  <a:txBody>
                    <a:bodyPr/>
                    <a:lstStyle/>
                    <a:p>
                      <a:pPr lvl="0">
                        <a:buNone/>
                      </a:pPr>
                      <a:r>
                        <a:rPr lang="en-US" sz="1600" dirty="0"/>
                        <a:t>132/210 (62.9%)</a:t>
                      </a:r>
                    </a:p>
                  </a:txBody>
                  <a:tcPr/>
                </a:tc>
                <a:extLst>
                  <a:ext uri="{0D108BD9-81ED-4DB2-BD59-A6C34878D82A}">
                    <a16:rowId xmlns:a16="http://schemas.microsoft.com/office/drawing/2014/main" val="666452982"/>
                  </a:ext>
                </a:extLst>
              </a:tr>
              <a:tr h="309434">
                <a:tc>
                  <a:txBody>
                    <a:bodyPr/>
                    <a:lstStyle/>
                    <a:p>
                      <a:pPr lvl="0" algn="l">
                        <a:buNone/>
                      </a:pPr>
                      <a:r>
                        <a:rPr lang="en-US" sz="1600" dirty="0"/>
                        <a:t>Triple class refractory</a:t>
                      </a:r>
                    </a:p>
                  </a:txBody>
                  <a:tcPr/>
                </a:tc>
                <a:tc>
                  <a:txBody>
                    <a:bodyPr/>
                    <a:lstStyle/>
                    <a:p>
                      <a:pPr lvl="0">
                        <a:buNone/>
                      </a:pPr>
                      <a:r>
                        <a:rPr lang="en-US" sz="1600" dirty="0"/>
                        <a:t>30 (14.4%)</a:t>
                      </a:r>
                    </a:p>
                  </a:txBody>
                  <a:tcPr/>
                </a:tc>
                <a:tc>
                  <a:txBody>
                    <a:bodyPr/>
                    <a:lstStyle/>
                    <a:p>
                      <a:pPr lvl="0">
                        <a:buNone/>
                      </a:pPr>
                      <a:r>
                        <a:rPr lang="en-US" sz="1600" dirty="0"/>
                        <a:t>33 (15.6%)</a:t>
                      </a:r>
                    </a:p>
                  </a:txBody>
                  <a:tcPr/>
                </a:tc>
                <a:extLst>
                  <a:ext uri="{0D108BD9-81ED-4DB2-BD59-A6C34878D82A}">
                    <a16:rowId xmlns:a16="http://schemas.microsoft.com/office/drawing/2014/main" val="2195487194"/>
                  </a:ext>
                </a:extLst>
              </a:tr>
              <a:tr h="309434">
                <a:tc>
                  <a:txBody>
                    <a:bodyPr/>
                    <a:lstStyle/>
                    <a:p>
                      <a:pPr lvl="0" algn="l">
                        <a:buNone/>
                      </a:pPr>
                      <a:r>
                        <a:rPr lang="en-US" sz="1600" dirty="0"/>
                        <a:t>Penta-refractory disease</a:t>
                      </a:r>
                    </a:p>
                  </a:txBody>
                  <a:tcPr/>
                </a:tc>
                <a:tc>
                  <a:txBody>
                    <a:bodyPr/>
                    <a:lstStyle/>
                    <a:p>
                      <a:pPr lvl="0">
                        <a:buNone/>
                      </a:pPr>
                      <a:r>
                        <a:rPr lang="en-US" sz="1600" dirty="0"/>
                        <a:t>2 (1%)</a:t>
                      </a:r>
                    </a:p>
                  </a:txBody>
                  <a:tcPr/>
                </a:tc>
                <a:tc>
                  <a:txBody>
                    <a:bodyPr/>
                    <a:lstStyle/>
                    <a:p>
                      <a:pPr lvl="0">
                        <a:buNone/>
                      </a:pPr>
                      <a:r>
                        <a:rPr lang="en-US" sz="1600" dirty="0"/>
                        <a:t>1 (0.5%)</a:t>
                      </a:r>
                    </a:p>
                  </a:txBody>
                  <a:tcPr/>
                </a:tc>
                <a:extLst>
                  <a:ext uri="{0D108BD9-81ED-4DB2-BD59-A6C34878D82A}">
                    <a16:rowId xmlns:a16="http://schemas.microsoft.com/office/drawing/2014/main" val="1885031410"/>
                  </a:ext>
                </a:extLst>
              </a:tr>
            </a:tbl>
          </a:graphicData>
        </a:graphic>
      </p:graphicFrame>
      <p:sp>
        <p:nvSpPr>
          <p:cNvPr id="6" name="Text Box 15">
            <a:extLst>
              <a:ext uri="{FF2B5EF4-FFF2-40B4-BE49-F238E27FC236}">
                <a16:creationId xmlns:a16="http://schemas.microsoft.com/office/drawing/2014/main" id="{79D902F2-4B48-E9F4-39DB-0B222749C5C7}"/>
              </a:ext>
            </a:extLst>
          </p:cNvPr>
          <p:cNvSpPr txBox="1">
            <a:spLocks noChangeArrowheads="1"/>
          </p:cNvSpPr>
          <p:nvPr/>
        </p:nvSpPr>
        <p:spPr bwMode="auto">
          <a:xfrm>
            <a:off x="6650757" y="4869748"/>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chemeClr val="bg2"/>
                </a:solidFill>
                <a:effectLst/>
                <a:uLnTx/>
                <a:uFillTx/>
                <a:latin typeface="Calibri" panose="020F0502020204030204" pitchFamily="34" charset="0"/>
                <a:cs typeface="Calibri" panose="020F0502020204030204" pitchFamily="34" charset="0"/>
              </a:rPr>
              <a:t>Rodriguez-Otero. NEJM. 2023;388:1002. </a:t>
            </a:r>
          </a:p>
        </p:txBody>
      </p:sp>
      <p:sp>
        <p:nvSpPr>
          <p:cNvPr id="4" name="TextBox 3">
            <a:extLst>
              <a:ext uri="{FF2B5EF4-FFF2-40B4-BE49-F238E27FC236}">
                <a16:creationId xmlns:a16="http://schemas.microsoft.com/office/drawing/2014/main" id="{7EF0D2AF-E7DF-6F7C-0444-BCBC4F570FB3}"/>
              </a:ext>
            </a:extLst>
          </p:cNvPr>
          <p:cNvSpPr txBox="1"/>
          <p:nvPr/>
        </p:nvSpPr>
        <p:spPr>
          <a:xfrm>
            <a:off x="6548245" y="4059252"/>
            <a:ext cx="2603598" cy="307777"/>
          </a:xfrm>
          <a:prstGeom prst="rect">
            <a:avLst/>
          </a:prstGeom>
          <a:noFill/>
        </p:spPr>
        <p:txBody>
          <a:bodyPr wrap="none" rtlCol="0">
            <a:spAutoFit/>
          </a:bodyPr>
          <a:lstStyle/>
          <a:p>
            <a:r>
              <a:rPr kumimoji="0" lang="en-US" altLang="en-US" sz="1400" b="0" i="0" u="none" strike="noStrike" kern="120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San-Miguel. NEJM. 2023;389:335</a:t>
            </a:r>
            <a:endParaRPr lang="en-US" sz="1400"/>
          </a:p>
        </p:txBody>
      </p:sp>
    </p:spTree>
    <p:extLst>
      <p:ext uri="{BB962C8B-B14F-4D97-AF65-F5344CB8AC3E}">
        <p14:creationId xmlns:p14="http://schemas.microsoft.com/office/powerpoint/2010/main" val="24370594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D4739F-83A4-4720-B6C4-A0694327E247}"/>
              </a:ext>
            </a:extLst>
          </p:cNvPr>
          <p:cNvSpPr>
            <a:spLocks noGrp="1"/>
          </p:cNvSpPr>
          <p:nvPr>
            <p:ph type="title"/>
          </p:nvPr>
        </p:nvSpPr>
        <p:spPr/>
        <p:txBody>
          <a:bodyPr lIns="91440" tIns="45720" rIns="91440" bIns="45720" anchor="t"/>
          <a:lstStyle/>
          <a:p>
            <a:r>
              <a:rPr lang="en-US" dirty="0"/>
              <a:t>CARTITUDE-4 Progression free survival</a:t>
            </a:r>
          </a:p>
        </p:txBody>
      </p:sp>
      <p:pic>
        <p:nvPicPr>
          <p:cNvPr id="3" name="Content Placeholder 2">
            <a:extLst>
              <a:ext uri="{FF2B5EF4-FFF2-40B4-BE49-F238E27FC236}">
                <a16:creationId xmlns:a16="http://schemas.microsoft.com/office/drawing/2014/main" id="{B621F6ED-C4A4-F64E-5F60-2207BFFA8490}"/>
              </a:ext>
            </a:extLst>
          </p:cNvPr>
          <p:cNvPicPr>
            <a:picLocks noGrp="1" noChangeAspect="1"/>
          </p:cNvPicPr>
          <p:nvPr>
            <p:ph idx="4294967295"/>
          </p:nvPr>
        </p:nvPicPr>
        <p:blipFill>
          <a:blip r:embed="rId3"/>
          <a:stretch>
            <a:fillRect/>
          </a:stretch>
        </p:blipFill>
        <p:spPr>
          <a:xfrm>
            <a:off x="2283885" y="633460"/>
            <a:ext cx="4212890" cy="3730077"/>
          </a:xfrm>
        </p:spPr>
      </p:pic>
      <p:sp>
        <p:nvSpPr>
          <p:cNvPr id="7" name="TextBox 6">
            <a:extLst>
              <a:ext uri="{FF2B5EF4-FFF2-40B4-BE49-F238E27FC236}">
                <a16:creationId xmlns:a16="http://schemas.microsoft.com/office/drawing/2014/main" id="{167ED1CF-5D3D-C375-C3DF-ACE6D38D715B}"/>
              </a:ext>
            </a:extLst>
          </p:cNvPr>
          <p:cNvSpPr txBox="1"/>
          <p:nvPr/>
        </p:nvSpPr>
        <p:spPr>
          <a:xfrm>
            <a:off x="6548245" y="4059252"/>
            <a:ext cx="2603598" cy="307777"/>
          </a:xfrm>
          <a:prstGeom prst="rect">
            <a:avLst/>
          </a:prstGeom>
          <a:noFill/>
        </p:spPr>
        <p:txBody>
          <a:bodyPr wrap="none" rtlCol="0">
            <a:spAutoFit/>
          </a:bodyPr>
          <a:lstStyle/>
          <a:p>
            <a:r>
              <a:rPr kumimoji="0" lang="en-US" altLang="en-US" sz="1400" b="0" i="0" u="none" strike="noStrike" kern="120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San-Miguel. NEJM. 2023;389:335</a:t>
            </a:r>
            <a:endParaRPr lang="en-US" sz="1400"/>
          </a:p>
        </p:txBody>
      </p:sp>
    </p:spTree>
    <p:extLst>
      <p:ext uri="{BB962C8B-B14F-4D97-AF65-F5344CB8AC3E}">
        <p14:creationId xmlns:p14="http://schemas.microsoft.com/office/powerpoint/2010/main" val="21979155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FCD3D897-9AA0-D418-E791-553B22E11DD9}"/>
              </a:ext>
            </a:extLst>
          </p:cNvPr>
          <p:cNvSpPr>
            <a:spLocks noGrp="1"/>
          </p:cNvSpPr>
          <p:nvPr>
            <p:ph type="subTitle" idx="1"/>
          </p:nvPr>
        </p:nvSpPr>
        <p:spPr/>
        <p:txBody>
          <a:bodyPr/>
          <a:lstStyle/>
          <a:p>
            <a:endParaRPr lang="en-US"/>
          </a:p>
        </p:txBody>
      </p:sp>
      <p:sp>
        <p:nvSpPr>
          <p:cNvPr id="2" name="Title 1">
            <a:extLst>
              <a:ext uri="{FF2B5EF4-FFF2-40B4-BE49-F238E27FC236}">
                <a16:creationId xmlns:a16="http://schemas.microsoft.com/office/drawing/2014/main" id="{FE5695F7-E403-4B36-33B0-571C72E63225}"/>
              </a:ext>
            </a:extLst>
          </p:cNvPr>
          <p:cNvSpPr>
            <a:spLocks noGrp="1"/>
          </p:cNvSpPr>
          <p:nvPr>
            <p:ph type="title"/>
          </p:nvPr>
        </p:nvSpPr>
        <p:spPr/>
        <p:txBody>
          <a:bodyPr lIns="91440" tIns="45720" rIns="91440" bIns="45720" anchor="t"/>
          <a:lstStyle/>
          <a:p>
            <a:r>
              <a:rPr lang="en-US" dirty="0"/>
              <a:t>CARTITUDE-4: Treatment response</a:t>
            </a:r>
          </a:p>
        </p:txBody>
      </p:sp>
      <p:graphicFrame>
        <p:nvGraphicFramePr>
          <p:cNvPr id="3" name="Content Placeholder 2">
            <a:extLst>
              <a:ext uri="{FF2B5EF4-FFF2-40B4-BE49-F238E27FC236}">
                <a16:creationId xmlns:a16="http://schemas.microsoft.com/office/drawing/2014/main" id="{3044B85B-9EAF-6C3F-C134-113D4F419DC4}"/>
              </a:ext>
            </a:extLst>
          </p:cNvPr>
          <p:cNvGraphicFramePr>
            <a:graphicFrameLocks noGrp="1"/>
          </p:cNvGraphicFramePr>
          <p:nvPr>
            <p:ph idx="4294967295"/>
          </p:nvPr>
        </p:nvGraphicFramePr>
        <p:xfrm>
          <a:off x="861466" y="766262"/>
          <a:ext cx="8024968" cy="4004085"/>
        </p:xfrm>
        <a:graphic>
          <a:graphicData uri="http://schemas.openxmlformats.org/drawingml/2006/table">
            <a:tbl>
              <a:tblPr firstRow="1" bandRow="1">
                <a:tableStyleId>{5C22544A-7EE6-4342-B048-85BDC9FD1C3A}</a:tableStyleId>
              </a:tblPr>
              <a:tblGrid>
                <a:gridCol w="2155657">
                  <a:extLst>
                    <a:ext uri="{9D8B030D-6E8A-4147-A177-3AD203B41FA5}">
                      <a16:colId xmlns:a16="http://schemas.microsoft.com/office/drawing/2014/main" val="403343713"/>
                    </a:ext>
                  </a:extLst>
                </a:gridCol>
                <a:gridCol w="2616868">
                  <a:extLst>
                    <a:ext uri="{9D8B030D-6E8A-4147-A177-3AD203B41FA5}">
                      <a16:colId xmlns:a16="http://schemas.microsoft.com/office/drawing/2014/main" val="3270622597"/>
                    </a:ext>
                  </a:extLst>
                </a:gridCol>
                <a:gridCol w="3252443">
                  <a:extLst>
                    <a:ext uri="{9D8B030D-6E8A-4147-A177-3AD203B41FA5}">
                      <a16:colId xmlns:a16="http://schemas.microsoft.com/office/drawing/2014/main" val="3253061145"/>
                    </a:ext>
                  </a:extLst>
                </a:gridCol>
              </a:tblGrid>
              <a:tr h="437925">
                <a:tc>
                  <a:txBody>
                    <a:bodyPr/>
                    <a:lstStyle/>
                    <a:p>
                      <a:endParaRPr lang="en-US"/>
                    </a:p>
                  </a:txBody>
                  <a:tcPr/>
                </a:tc>
                <a:tc>
                  <a:txBody>
                    <a:bodyPr/>
                    <a:lstStyle/>
                    <a:p>
                      <a:r>
                        <a:rPr lang="en-US" dirty="0" err="1"/>
                        <a:t>Cilta-cel</a:t>
                      </a:r>
                      <a:r>
                        <a:rPr lang="en-US" dirty="0"/>
                        <a:t> (n = 208)</a:t>
                      </a:r>
                    </a:p>
                  </a:txBody>
                  <a:tcPr/>
                </a:tc>
                <a:tc>
                  <a:txBody>
                    <a:bodyPr/>
                    <a:lstStyle/>
                    <a:p>
                      <a:r>
                        <a:rPr lang="en-US" dirty="0"/>
                        <a:t>Standard regimen (n=211)</a:t>
                      </a:r>
                    </a:p>
                  </a:txBody>
                  <a:tcPr/>
                </a:tc>
                <a:extLst>
                  <a:ext uri="{0D108BD9-81ED-4DB2-BD59-A6C34878D82A}">
                    <a16:rowId xmlns:a16="http://schemas.microsoft.com/office/drawing/2014/main" val="3090305646"/>
                  </a:ext>
                </a:extLst>
              </a:tr>
              <a:tr h="255456">
                <a:tc>
                  <a:txBody>
                    <a:bodyPr/>
                    <a:lstStyle/>
                    <a:p>
                      <a:pPr lvl="0">
                        <a:buNone/>
                      </a:pPr>
                      <a:r>
                        <a:rPr lang="en-US" dirty="0"/>
                        <a:t>Best ORR</a:t>
                      </a:r>
                    </a:p>
                  </a:txBody>
                  <a:tcPr/>
                </a:tc>
                <a:tc>
                  <a:txBody>
                    <a:bodyPr/>
                    <a:lstStyle/>
                    <a:p>
                      <a:pPr lvl="0">
                        <a:buNone/>
                      </a:pPr>
                      <a:r>
                        <a:rPr lang="en-US" dirty="0"/>
                        <a:t>176 (84.6%)</a:t>
                      </a:r>
                    </a:p>
                  </a:txBody>
                  <a:tcPr/>
                </a:tc>
                <a:tc>
                  <a:txBody>
                    <a:bodyPr/>
                    <a:lstStyle/>
                    <a:p>
                      <a:pPr lvl="0">
                        <a:buNone/>
                      </a:pPr>
                      <a:r>
                        <a:rPr lang="en-US" dirty="0"/>
                        <a:t>142 (67.3%)</a:t>
                      </a:r>
                    </a:p>
                  </a:txBody>
                  <a:tcPr/>
                </a:tc>
                <a:extLst>
                  <a:ext uri="{0D108BD9-81ED-4DB2-BD59-A6C34878D82A}">
                    <a16:rowId xmlns:a16="http://schemas.microsoft.com/office/drawing/2014/main" val="366502944"/>
                  </a:ext>
                </a:extLst>
              </a:tr>
              <a:tr h="255456">
                <a:tc>
                  <a:txBody>
                    <a:bodyPr/>
                    <a:lstStyle/>
                    <a:p>
                      <a:pPr lvl="0" algn="r">
                        <a:buNone/>
                      </a:pPr>
                      <a:r>
                        <a:rPr lang="en-US" dirty="0" err="1"/>
                        <a:t>sCR</a:t>
                      </a:r>
                    </a:p>
                  </a:txBody>
                  <a:tcPr/>
                </a:tc>
                <a:tc>
                  <a:txBody>
                    <a:bodyPr/>
                    <a:lstStyle/>
                    <a:p>
                      <a:pPr lvl="0">
                        <a:buNone/>
                      </a:pPr>
                      <a:r>
                        <a:rPr lang="en-US" dirty="0"/>
                        <a:t>121 (58.2%)</a:t>
                      </a:r>
                    </a:p>
                  </a:txBody>
                  <a:tcPr/>
                </a:tc>
                <a:tc>
                  <a:txBody>
                    <a:bodyPr/>
                    <a:lstStyle/>
                    <a:p>
                      <a:pPr lvl="0">
                        <a:buNone/>
                      </a:pPr>
                      <a:r>
                        <a:rPr lang="en-US" dirty="0"/>
                        <a:t>32 (15.2%)</a:t>
                      </a:r>
                    </a:p>
                  </a:txBody>
                  <a:tcPr/>
                </a:tc>
                <a:extLst>
                  <a:ext uri="{0D108BD9-81ED-4DB2-BD59-A6C34878D82A}">
                    <a16:rowId xmlns:a16="http://schemas.microsoft.com/office/drawing/2014/main" val="1652464584"/>
                  </a:ext>
                </a:extLst>
              </a:tr>
              <a:tr h="255456">
                <a:tc>
                  <a:txBody>
                    <a:bodyPr/>
                    <a:lstStyle/>
                    <a:p>
                      <a:pPr lvl="0" algn="r">
                        <a:buNone/>
                      </a:pPr>
                      <a:r>
                        <a:rPr lang="en-US" dirty="0"/>
                        <a:t>CR</a:t>
                      </a:r>
                    </a:p>
                  </a:txBody>
                  <a:tcPr/>
                </a:tc>
                <a:tc>
                  <a:txBody>
                    <a:bodyPr/>
                    <a:lstStyle/>
                    <a:p>
                      <a:pPr lvl="0">
                        <a:buNone/>
                      </a:pPr>
                      <a:r>
                        <a:rPr lang="en-US" dirty="0"/>
                        <a:t>31 (14.9%)</a:t>
                      </a:r>
                    </a:p>
                  </a:txBody>
                  <a:tcPr/>
                </a:tc>
                <a:tc>
                  <a:txBody>
                    <a:bodyPr/>
                    <a:lstStyle/>
                    <a:p>
                      <a:pPr lvl="0">
                        <a:buNone/>
                      </a:pPr>
                      <a:r>
                        <a:rPr lang="en-US" dirty="0"/>
                        <a:t>14 (6.6%)</a:t>
                      </a:r>
                    </a:p>
                  </a:txBody>
                  <a:tcPr/>
                </a:tc>
                <a:extLst>
                  <a:ext uri="{0D108BD9-81ED-4DB2-BD59-A6C34878D82A}">
                    <a16:rowId xmlns:a16="http://schemas.microsoft.com/office/drawing/2014/main" val="3629059635"/>
                  </a:ext>
                </a:extLst>
              </a:tr>
              <a:tr h="255456">
                <a:tc>
                  <a:txBody>
                    <a:bodyPr/>
                    <a:lstStyle/>
                    <a:p>
                      <a:pPr lvl="0" algn="r">
                        <a:buNone/>
                      </a:pPr>
                      <a:r>
                        <a:rPr lang="en-US" dirty="0"/>
                        <a:t>VGPR </a:t>
                      </a:r>
                    </a:p>
                  </a:txBody>
                  <a:tcPr/>
                </a:tc>
                <a:tc>
                  <a:txBody>
                    <a:bodyPr/>
                    <a:lstStyle/>
                    <a:p>
                      <a:pPr lvl="0">
                        <a:buNone/>
                      </a:pPr>
                      <a:r>
                        <a:rPr lang="en-US" dirty="0"/>
                        <a:t>17 (8.2%)</a:t>
                      </a:r>
                    </a:p>
                  </a:txBody>
                  <a:tcPr/>
                </a:tc>
                <a:tc>
                  <a:txBody>
                    <a:bodyPr/>
                    <a:lstStyle/>
                    <a:p>
                      <a:pPr lvl="0">
                        <a:buNone/>
                      </a:pPr>
                      <a:r>
                        <a:rPr lang="en-US" dirty="0"/>
                        <a:t>150 (23.7%)</a:t>
                      </a:r>
                    </a:p>
                  </a:txBody>
                  <a:tcPr/>
                </a:tc>
                <a:extLst>
                  <a:ext uri="{0D108BD9-81ED-4DB2-BD59-A6C34878D82A}">
                    <a16:rowId xmlns:a16="http://schemas.microsoft.com/office/drawing/2014/main" val="25910337"/>
                  </a:ext>
                </a:extLst>
              </a:tr>
              <a:tr h="255456">
                <a:tc>
                  <a:txBody>
                    <a:bodyPr/>
                    <a:lstStyle/>
                    <a:p>
                      <a:pPr lvl="0" algn="r">
                        <a:buNone/>
                      </a:pPr>
                      <a:r>
                        <a:rPr lang="en-US" dirty="0"/>
                        <a:t>PR</a:t>
                      </a:r>
                    </a:p>
                  </a:txBody>
                  <a:tcPr/>
                </a:tc>
                <a:tc>
                  <a:txBody>
                    <a:bodyPr/>
                    <a:lstStyle/>
                    <a:p>
                      <a:pPr lvl="0">
                        <a:buNone/>
                      </a:pPr>
                      <a:r>
                        <a:rPr lang="en-US" dirty="0"/>
                        <a:t>7 (3.4%)</a:t>
                      </a:r>
                    </a:p>
                  </a:txBody>
                  <a:tcPr/>
                </a:tc>
                <a:tc>
                  <a:txBody>
                    <a:bodyPr/>
                    <a:lstStyle/>
                    <a:p>
                      <a:pPr lvl="0">
                        <a:buNone/>
                      </a:pPr>
                      <a:r>
                        <a:rPr lang="en-US" dirty="0"/>
                        <a:t>46 (21.8%)</a:t>
                      </a:r>
                    </a:p>
                  </a:txBody>
                  <a:tcPr/>
                </a:tc>
                <a:extLst>
                  <a:ext uri="{0D108BD9-81ED-4DB2-BD59-A6C34878D82A}">
                    <a16:rowId xmlns:a16="http://schemas.microsoft.com/office/drawing/2014/main" val="1352609817"/>
                  </a:ext>
                </a:extLst>
              </a:tr>
              <a:tr h="255456">
                <a:tc>
                  <a:txBody>
                    <a:bodyPr/>
                    <a:lstStyle/>
                    <a:p>
                      <a:pPr lvl="0" algn="r">
                        <a:buNone/>
                      </a:pPr>
                      <a:r>
                        <a:rPr lang="en-US" dirty="0"/>
                        <a:t>MR </a:t>
                      </a:r>
                    </a:p>
                  </a:txBody>
                  <a:tcPr/>
                </a:tc>
                <a:tc>
                  <a:txBody>
                    <a:bodyPr/>
                    <a:lstStyle/>
                    <a:p>
                      <a:pPr lvl="0">
                        <a:buNone/>
                      </a:pPr>
                      <a:r>
                        <a:rPr lang="en-US" dirty="0"/>
                        <a:t>1 (0.5 %)</a:t>
                      </a:r>
                    </a:p>
                  </a:txBody>
                  <a:tcPr/>
                </a:tc>
                <a:tc>
                  <a:txBody>
                    <a:bodyPr/>
                    <a:lstStyle/>
                    <a:p>
                      <a:pPr lvl="0">
                        <a:buNone/>
                      </a:pPr>
                      <a:r>
                        <a:rPr lang="en-US" dirty="0"/>
                        <a:t>5 (2.4%)</a:t>
                      </a:r>
                    </a:p>
                  </a:txBody>
                  <a:tcPr/>
                </a:tc>
                <a:extLst>
                  <a:ext uri="{0D108BD9-81ED-4DB2-BD59-A6C34878D82A}">
                    <a16:rowId xmlns:a16="http://schemas.microsoft.com/office/drawing/2014/main" val="296322890"/>
                  </a:ext>
                </a:extLst>
              </a:tr>
              <a:tr h="255456">
                <a:tc>
                  <a:txBody>
                    <a:bodyPr/>
                    <a:lstStyle/>
                    <a:p>
                      <a:pPr lvl="0" algn="r">
                        <a:buNone/>
                      </a:pPr>
                      <a:r>
                        <a:rPr lang="en-US" dirty="0"/>
                        <a:t>SD</a:t>
                      </a:r>
                    </a:p>
                  </a:txBody>
                  <a:tcPr/>
                </a:tc>
                <a:tc>
                  <a:txBody>
                    <a:bodyPr/>
                    <a:lstStyle/>
                    <a:p>
                      <a:pPr lvl="0">
                        <a:buNone/>
                      </a:pPr>
                      <a:r>
                        <a:rPr lang="en-US" dirty="0"/>
                        <a:t>13 (6.2%)</a:t>
                      </a:r>
                    </a:p>
                  </a:txBody>
                  <a:tcPr/>
                </a:tc>
                <a:tc>
                  <a:txBody>
                    <a:bodyPr/>
                    <a:lstStyle/>
                    <a:p>
                      <a:pPr lvl="0">
                        <a:buNone/>
                      </a:pPr>
                      <a:r>
                        <a:rPr lang="en-US" dirty="0"/>
                        <a:t>47 (22.3%)</a:t>
                      </a:r>
                    </a:p>
                  </a:txBody>
                  <a:tcPr/>
                </a:tc>
                <a:extLst>
                  <a:ext uri="{0D108BD9-81ED-4DB2-BD59-A6C34878D82A}">
                    <a16:rowId xmlns:a16="http://schemas.microsoft.com/office/drawing/2014/main" val="3889250152"/>
                  </a:ext>
                </a:extLst>
              </a:tr>
              <a:tr h="255456">
                <a:tc>
                  <a:txBody>
                    <a:bodyPr/>
                    <a:lstStyle/>
                    <a:p>
                      <a:pPr lvl="0" algn="r">
                        <a:buNone/>
                      </a:pPr>
                      <a:r>
                        <a:rPr lang="en-US" dirty="0"/>
                        <a:t>PD</a:t>
                      </a:r>
                    </a:p>
                  </a:txBody>
                  <a:tcPr/>
                </a:tc>
                <a:tc>
                  <a:txBody>
                    <a:bodyPr/>
                    <a:lstStyle/>
                    <a:p>
                      <a:pPr lvl="0">
                        <a:buNone/>
                      </a:pPr>
                      <a:r>
                        <a:rPr lang="en-US" dirty="0"/>
                        <a:t>17 (8.2%)</a:t>
                      </a:r>
                    </a:p>
                  </a:txBody>
                  <a:tcPr/>
                </a:tc>
                <a:tc>
                  <a:txBody>
                    <a:bodyPr/>
                    <a:lstStyle/>
                    <a:p>
                      <a:pPr lvl="0">
                        <a:buNone/>
                      </a:pPr>
                      <a:r>
                        <a:rPr lang="en-US" dirty="0"/>
                        <a:t>6 (2.8%)</a:t>
                      </a:r>
                    </a:p>
                  </a:txBody>
                  <a:tcPr/>
                </a:tc>
                <a:extLst>
                  <a:ext uri="{0D108BD9-81ED-4DB2-BD59-A6C34878D82A}">
                    <a16:rowId xmlns:a16="http://schemas.microsoft.com/office/drawing/2014/main" val="4063462415"/>
                  </a:ext>
                </a:extLst>
              </a:tr>
              <a:tr h="437925">
                <a:tc>
                  <a:txBody>
                    <a:bodyPr/>
                    <a:lstStyle/>
                    <a:p>
                      <a:pPr lvl="0" algn="r">
                        <a:buNone/>
                      </a:pPr>
                      <a:r>
                        <a:rPr lang="en-US" dirty="0"/>
                        <a:t>12 month duration of response</a:t>
                      </a:r>
                    </a:p>
                  </a:txBody>
                  <a:tcPr/>
                </a:tc>
                <a:tc>
                  <a:txBody>
                    <a:bodyPr/>
                    <a:lstStyle/>
                    <a:p>
                      <a:pPr lvl="0">
                        <a:buNone/>
                      </a:pPr>
                      <a:r>
                        <a:rPr lang="en-US" dirty="0"/>
                        <a:t>84.7%</a:t>
                      </a:r>
                    </a:p>
                  </a:txBody>
                  <a:tcPr/>
                </a:tc>
                <a:tc>
                  <a:txBody>
                    <a:bodyPr/>
                    <a:lstStyle/>
                    <a:p>
                      <a:pPr lvl="0">
                        <a:buNone/>
                      </a:pPr>
                      <a:r>
                        <a:rPr lang="en-US" dirty="0"/>
                        <a:t>63%</a:t>
                      </a:r>
                    </a:p>
                  </a:txBody>
                  <a:tcPr/>
                </a:tc>
                <a:extLst>
                  <a:ext uri="{0D108BD9-81ED-4DB2-BD59-A6C34878D82A}">
                    <a16:rowId xmlns:a16="http://schemas.microsoft.com/office/drawing/2014/main" val="517888290"/>
                  </a:ext>
                </a:extLst>
              </a:tr>
            </a:tbl>
          </a:graphicData>
        </a:graphic>
      </p:graphicFrame>
      <p:sp>
        <p:nvSpPr>
          <p:cNvPr id="11" name="TextBox 10">
            <a:extLst>
              <a:ext uri="{FF2B5EF4-FFF2-40B4-BE49-F238E27FC236}">
                <a16:creationId xmlns:a16="http://schemas.microsoft.com/office/drawing/2014/main" id="{C079CEAB-8BD3-D986-D7BF-50525F9F3E26}"/>
              </a:ext>
            </a:extLst>
          </p:cNvPr>
          <p:cNvSpPr txBox="1"/>
          <p:nvPr/>
        </p:nvSpPr>
        <p:spPr>
          <a:xfrm>
            <a:off x="6548245" y="4059252"/>
            <a:ext cx="2603598" cy="307777"/>
          </a:xfrm>
          <a:prstGeom prst="rect">
            <a:avLst/>
          </a:prstGeom>
          <a:noFill/>
        </p:spPr>
        <p:txBody>
          <a:bodyPr wrap="none" rtlCol="0">
            <a:spAutoFit/>
          </a:bodyPr>
          <a:lstStyle/>
          <a:p>
            <a:r>
              <a:rPr kumimoji="0" lang="en-US" altLang="en-US" sz="1400" b="0" i="0" u="none" strike="noStrike" kern="120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San-Miguel. NEJM. 2023;389:335</a:t>
            </a:r>
            <a:endParaRPr lang="en-US" sz="1400"/>
          </a:p>
        </p:txBody>
      </p:sp>
    </p:spTree>
    <p:extLst>
      <p:ext uri="{BB962C8B-B14F-4D97-AF65-F5344CB8AC3E}">
        <p14:creationId xmlns:p14="http://schemas.microsoft.com/office/powerpoint/2010/main" val="1363213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b="1" u="sng" dirty="0">
                <a:solidFill>
                  <a:srgbClr val="002E51"/>
                </a:solidFill>
              </a:rPr>
              <a:t>How do bsAbs compare to other classes?</a:t>
            </a:r>
          </a:p>
        </p:txBody>
      </p:sp>
      <p:pic>
        <p:nvPicPr>
          <p:cNvPr id="24" name="Picture 4" descr="Cancers | Free Full-Text | The Role of Monoclonal Antibodies in the Era of  Bi-Specifics Antibodies and CAR T Cell Therapy in Multiple Myeloma">
            <a:extLst>
              <a:ext uri="{FF2B5EF4-FFF2-40B4-BE49-F238E27FC236}">
                <a16:creationId xmlns:a16="http://schemas.microsoft.com/office/drawing/2014/main" id="{86DD1C8F-FD5B-6D5E-5979-4FA9BF5D6E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822" y="1327885"/>
            <a:ext cx="3068881" cy="249249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6914667-5A96-A002-EF7F-CC1FD4F87F45}"/>
              </a:ext>
            </a:extLst>
          </p:cNvPr>
          <p:cNvSpPr txBox="1"/>
          <p:nvPr/>
        </p:nvSpPr>
        <p:spPr>
          <a:xfrm>
            <a:off x="2700693" y="1242932"/>
            <a:ext cx="1463040" cy="307777"/>
          </a:xfrm>
          <a:prstGeom prst="rect">
            <a:avLst/>
          </a:prstGeom>
          <a:noFill/>
        </p:spPr>
        <p:txBody>
          <a:bodyPr wrap="square" rtlCol="0">
            <a:spAutoFit/>
          </a:bodyPr>
          <a:lstStyle/>
          <a:p>
            <a:pPr algn="ctr"/>
            <a:r>
              <a:rPr lang="en-US" sz="1400" b="1" dirty="0">
                <a:solidFill>
                  <a:srgbClr val="FF0000"/>
                </a:solidFill>
              </a:rPr>
              <a:t>Dara &gt; isa</a:t>
            </a:r>
          </a:p>
        </p:txBody>
      </p:sp>
      <p:sp>
        <p:nvSpPr>
          <p:cNvPr id="26" name="TextBox 25">
            <a:extLst>
              <a:ext uri="{FF2B5EF4-FFF2-40B4-BE49-F238E27FC236}">
                <a16:creationId xmlns:a16="http://schemas.microsoft.com/office/drawing/2014/main" id="{CC42C949-03FE-6C6E-29FD-50FCA4488E97}"/>
              </a:ext>
            </a:extLst>
          </p:cNvPr>
          <p:cNvSpPr txBox="1"/>
          <p:nvPr/>
        </p:nvSpPr>
        <p:spPr>
          <a:xfrm>
            <a:off x="-53943" y="1327095"/>
            <a:ext cx="1463040" cy="307777"/>
          </a:xfrm>
          <a:prstGeom prst="rect">
            <a:avLst/>
          </a:prstGeom>
          <a:noFill/>
        </p:spPr>
        <p:txBody>
          <a:bodyPr wrap="square" rtlCol="0">
            <a:spAutoFit/>
          </a:bodyPr>
          <a:lstStyle/>
          <a:p>
            <a:pPr algn="ctr"/>
            <a:r>
              <a:rPr lang="en-US" sz="1400" b="1" dirty="0">
                <a:solidFill>
                  <a:srgbClr val="FF0000"/>
                </a:solidFill>
              </a:rPr>
              <a:t>Isa &gt; </a:t>
            </a:r>
            <a:r>
              <a:rPr lang="en-US" sz="1400" b="1" dirty="0" err="1">
                <a:solidFill>
                  <a:srgbClr val="FF0000"/>
                </a:solidFill>
              </a:rPr>
              <a:t>dara</a:t>
            </a:r>
            <a:endParaRPr lang="en-US" sz="1400" b="1" dirty="0">
              <a:solidFill>
                <a:srgbClr val="FF0000"/>
              </a:solidFill>
            </a:endParaRPr>
          </a:p>
        </p:txBody>
      </p:sp>
      <p:sp>
        <p:nvSpPr>
          <p:cNvPr id="27" name="TextBox 26">
            <a:extLst>
              <a:ext uri="{FF2B5EF4-FFF2-40B4-BE49-F238E27FC236}">
                <a16:creationId xmlns:a16="http://schemas.microsoft.com/office/drawing/2014/main" id="{AF5DD525-8193-D200-ED80-7C3D08F73CAA}"/>
              </a:ext>
            </a:extLst>
          </p:cNvPr>
          <p:cNvSpPr txBox="1"/>
          <p:nvPr/>
        </p:nvSpPr>
        <p:spPr>
          <a:xfrm>
            <a:off x="955589" y="834074"/>
            <a:ext cx="1909613" cy="523220"/>
          </a:xfrm>
          <a:prstGeom prst="rect">
            <a:avLst/>
          </a:prstGeom>
          <a:noFill/>
        </p:spPr>
        <p:txBody>
          <a:bodyPr wrap="square" rtlCol="0">
            <a:spAutoFit/>
          </a:bodyPr>
          <a:lstStyle/>
          <a:p>
            <a:pPr algn="ctr"/>
            <a:r>
              <a:rPr lang="en-US" sz="1400" b="1" dirty="0">
                <a:solidFill>
                  <a:srgbClr val="FF0000"/>
                </a:solidFill>
              </a:rPr>
              <a:t>Ide-</a:t>
            </a:r>
            <a:r>
              <a:rPr lang="en-US" sz="1400" b="1" dirty="0" err="1">
                <a:solidFill>
                  <a:srgbClr val="FF0000"/>
                </a:solidFill>
              </a:rPr>
              <a:t>cel</a:t>
            </a:r>
            <a:r>
              <a:rPr lang="en-US" sz="1400" b="1" dirty="0">
                <a:solidFill>
                  <a:srgbClr val="FF0000"/>
                </a:solidFill>
              </a:rPr>
              <a:t>, cilta-cel,</a:t>
            </a:r>
          </a:p>
          <a:p>
            <a:pPr algn="ctr"/>
            <a:r>
              <a:rPr lang="en-US" sz="1400" b="1" dirty="0">
                <a:solidFill>
                  <a:srgbClr val="FF0000"/>
                </a:solidFill>
              </a:rPr>
              <a:t>anito-</a:t>
            </a:r>
            <a:r>
              <a:rPr lang="en-US" sz="1400" b="1" dirty="0" err="1">
                <a:solidFill>
                  <a:srgbClr val="FF0000"/>
                </a:solidFill>
              </a:rPr>
              <a:t>cel</a:t>
            </a:r>
            <a:r>
              <a:rPr lang="en-US" sz="1400" b="1" dirty="0">
                <a:solidFill>
                  <a:srgbClr val="FF0000"/>
                </a:solidFill>
              </a:rPr>
              <a:t>, et al</a:t>
            </a:r>
          </a:p>
        </p:txBody>
      </p:sp>
      <p:sp>
        <p:nvSpPr>
          <p:cNvPr id="28" name="TextBox 27">
            <a:extLst>
              <a:ext uri="{FF2B5EF4-FFF2-40B4-BE49-F238E27FC236}">
                <a16:creationId xmlns:a16="http://schemas.microsoft.com/office/drawing/2014/main" id="{A0C6ED04-3743-CC0F-B3D8-956CE48BC424}"/>
              </a:ext>
            </a:extLst>
          </p:cNvPr>
          <p:cNvSpPr txBox="1"/>
          <p:nvPr/>
        </p:nvSpPr>
        <p:spPr>
          <a:xfrm>
            <a:off x="3222803" y="2910325"/>
            <a:ext cx="1463040" cy="523220"/>
          </a:xfrm>
          <a:prstGeom prst="rect">
            <a:avLst/>
          </a:prstGeom>
          <a:noFill/>
        </p:spPr>
        <p:txBody>
          <a:bodyPr wrap="square" rtlCol="0">
            <a:spAutoFit/>
          </a:bodyPr>
          <a:lstStyle/>
          <a:p>
            <a:pPr algn="ctr"/>
            <a:r>
              <a:rPr lang="en-US" sz="1400" b="1" dirty="0" err="1">
                <a:solidFill>
                  <a:srgbClr val="FF0000"/>
                </a:solidFill>
              </a:rPr>
              <a:t>Belantamab</a:t>
            </a:r>
            <a:r>
              <a:rPr lang="en-US" sz="1400" b="1" dirty="0">
                <a:solidFill>
                  <a:srgbClr val="FF0000"/>
                </a:solidFill>
              </a:rPr>
              <a:t> </a:t>
            </a:r>
            <a:r>
              <a:rPr lang="en-US" sz="1400" b="1" dirty="0" err="1">
                <a:solidFill>
                  <a:srgbClr val="FF0000"/>
                </a:solidFill>
              </a:rPr>
              <a:t>mafodotin</a:t>
            </a:r>
            <a:endParaRPr lang="en-US" sz="1400" b="1" dirty="0">
              <a:solidFill>
                <a:srgbClr val="FF0000"/>
              </a:solidFill>
            </a:endParaRPr>
          </a:p>
        </p:txBody>
      </p:sp>
      <p:sp>
        <p:nvSpPr>
          <p:cNvPr id="29" name="TextBox 28">
            <a:extLst>
              <a:ext uri="{FF2B5EF4-FFF2-40B4-BE49-F238E27FC236}">
                <a16:creationId xmlns:a16="http://schemas.microsoft.com/office/drawing/2014/main" id="{D191C687-0539-A462-799B-5288FA5D45B2}"/>
              </a:ext>
            </a:extLst>
          </p:cNvPr>
          <p:cNvSpPr txBox="1"/>
          <p:nvPr/>
        </p:nvSpPr>
        <p:spPr>
          <a:xfrm>
            <a:off x="186462" y="3495100"/>
            <a:ext cx="1463040" cy="523220"/>
          </a:xfrm>
          <a:prstGeom prst="rect">
            <a:avLst/>
          </a:prstGeom>
          <a:noFill/>
        </p:spPr>
        <p:txBody>
          <a:bodyPr wrap="square" rtlCol="0">
            <a:spAutoFit/>
          </a:bodyPr>
          <a:lstStyle/>
          <a:p>
            <a:pPr algn="ctr"/>
            <a:r>
              <a:rPr lang="en-US" sz="1400" b="1" dirty="0">
                <a:solidFill>
                  <a:srgbClr val="FF0000"/>
                </a:solidFill>
              </a:rPr>
              <a:t>Tec, </a:t>
            </a:r>
            <a:r>
              <a:rPr lang="en-US" sz="1400" b="1" dirty="0" err="1">
                <a:solidFill>
                  <a:srgbClr val="FF0000"/>
                </a:solidFill>
              </a:rPr>
              <a:t>tal</a:t>
            </a:r>
            <a:r>
              <a:rPr lang="en-US" sz="1400" b="1" dirty="0">
                <a:solidFill>
                  <a:srgbClr val="FF0000"/>
                </a:solidFill>
              </a:rPr>
              <a:t>, </a:t>
            </a:r>
            <a:r>
              <a:rPr lang="en-US" sz="1400" b="1" dirty="0" err="1">
                <a:solidFill>
                  <a:srgbClr val="FF0000"/>
                </a:solidFill>
              </a:rPr>
              <a:t>elra</a:t>
            </a:r>
            <a:r>
              <a:rPr lang="en-US" sz="1400" b="1" dirty="0">
                <a:solidFill>
                  <a:srgbClr val="FF0000"/>
                </a:solidFill>
              </a:rPr>
              <a:t>, </a:t>
            </a:r>
            <a:r>
              <a:rPr lang="en-US" sz="1400" b="1" dirty="0" err="1">
                <a:solidFill>
                  <a:srgbClr val="FF0000"/>
                </a:solidFill>
              </a:rPr>
              <a:t>linvo</a:t>
            </a:r>
            <a:r>
              <a:rPr lang="en-US" sz="1400" b="1" dirty="0">
                <a:solidFill>
                  <a:srgbClr val="FF0000"/>
                </a:solidFill>
              </a:rPr>
              <a:t>, et al</a:t>
            </a:r>
          </a:p>
        </p:txBody>
      </p:sp>
      <p:graphicFrame>
        <p:nvGraphicFramePr>
          <p:cNvPr id="30" name="Table 29">
            <a:extLst>
              <a:ext uri="{FF2B5EF4-FFF2-40B4-BE49-F238E27FC236}">
                <a16:creationId xmlns:a16="http://schemas.microsoft.com/office/drawing/2014/main" id="{AD4AF8F2-3200-21CE-37BD-52BF0CE692C1}"/>
              </a:ext>
            </a:extLst>
          </p:cNvPr>
          <p:cNvGraphicFramePr>
            <a:graphicFrameLocks noGrp="1"/>
          </p:cNvGraphicFramePr>
          <p:nvPr>
            <p:extLst>
              <p:ext uri="{D42A27DB-BD31-4B8C-83A1-F6EECF244321}">
                <p14:modId xmlns:p14="http://schemas.microsoft.com/office/powerpoint/2010/main" val="2169643917"/>
              </p:ext>
            </p:extLst>
          </p:nvPr>
        </p:nvGraphicFramePr>
        <p:xfrm>
          <a:off x="4689921" y="822961"/>
          <a:ext cx="4306710" cy="3267410"/>
        </p:xfrm>
        <a:graphic>
          <a:graphicData uri="http://schemas.openxmlformats.org/drawingml/2006/table">
            <a:tbl>
              <a:tblPr firstRow="1" bandRow="1">
                <a:tableStyleId>{5C22544A-7EE6-4342-B048-85BDC9FD1C3A}</a:tableStyleId>
              </a:tblPr>
              <a:tblGrid>
                <a:gridCol w="1435570">
                  <a:extLst>
                    <a:ext uri="{9D8B030D-6E8A-4147-A177-3AD203B41FA5}">
                      <a16:colId xmlns:a16="http://schemas.microsoft.com/office/drawing/2014/main" val="2942717208"/>
                    </a:ext>
                  </a:extLst>
                </a:gridCol>
                <a:gridCol w="1435570">
                  <a:extLst>
                    <a:ext uri="{9D8B030D-6E8A-4147-A177-3AD203B41FA5}">
                      <a16:colId xmlns:a16="http://schemas.microsoft.com/office/drawing/2014/main" val="1362974755"/>
                    </a:ext>
                  </a:extLst>
                </a:gridCol>
                <a:gridCol w="1435570">
                  <a:extLst>
                    <a:ext uri="{9D8B030D-6E8A-4147-A177-3AD203B41FA5}">
                      <a16:colId xmlns:a16="http://schemas.microsoft.com/office/drawing/2014/main" val="1142088111"/>
                    </a:ext>
                  </a:extLst>
                </a:gridCol>
              </a:tblGrid>
              <a:tr h="287722">
                <a:tc>
                  <a:txBody>
                    <a:bodyPr/>
                    <a:lstStyle/>
                    <a:p>
                      <a:r>
                        <a:rPr lang="en-US" sz="1200" dirty="0">
                          <a:solidFill>
                            <a:schemeClr val="tx1"/>
                          </a:solidFill>
                        </a:rPr>
                        <a:t>Drug</a:t>
                      </a:r>
                    </a:p>
                  </a:txBody>
                  <a:tcPr/>
                </a:tc>
                <a:tc>
                  <a:txBody>
                    <a:bodyPr/>
                    <a:lstStyle/>
                    <a:p>
                      <a:r>
                        <a:rPr lang="en-US" sz="1200" dirty="0">
                          <a:solidFill>
                            <a:schemeClr val="tx1"/>
                          </a:solidFill>
                        </a:rPr>
                        <a:t>Class</a:t>
                      </a:r>
                    </a:p>
                  </a:txBody>
                  <a:tcPr/>
                </a:tc>
                <a:tc>
                  <a:txBody>
                    <a:bodyPr/>
                    <a:lstStyle/>
                    <a:p>
                      <a:r>
                        <a:rPr lang="en-US" sz="1200" dirty="0">
                          <a:solidFill>
                            <a:schemeClr val="tx1"/>
                          </a:solidFill>
                        </a:rPr>
                        <a:t>Target</a:t>
                      </a:r>
                    </a:p>
                  </a:txBody>
                  <a:tcPr/>
                </a:tc>
                <a:extLst>
                  <a:ext uri="{0D108BD9-81ED-4DB2-BD59-A6C34878D82A}">
                    <a16:rowId xmlns:a16="http://schemas.microsoft.com/office/drawing/2014/main" val="1697386939"/>
                  </a:ext>
                </a:extLst>
              </a:tr>
              <a:tr h="413505">
                <a:tc>
                  <a:txBody>
                    <a:bodyPr/>
                    <a:lstStyle/>
                    <a:p>
                      <a:r>
                        <a:rPr lang="en-US" sz="1200" dirty="0" err="1"/>
                        <a:t>Idecabtagene</a:t>
                      </a:r>
                      <a:r>
                        <a:rPr lang="en-US" sz="1200" dirty="0"/>
                        <a:t> </a:t>
                      </a:r>
                      <a:r>
                        <a:rPr lang="en-US" sz="1200" dirty="0" err="1"/>
                        <a:t>vicleucel</a:t>
                      </a:r>
                      <a:endParaRPr lang="en-US" sz="1200" dirty="0"/>
                    </a:p>
                  </a:txBody>
                  <a:tcPr/>
                </a:tc>
                <a:tc>
                  <a:txBody>
                    <a:bodyPr/>
                    <a:lstStyle/>
                    <a:p>
                      <a:r>
                        <a:rPr lang="en-US" sz="1200" dirty="0"/>
                        <a:t>CAR-T</a:t>
                      </a:r>
                    </a:p>
                  </a:txBody>
                  <a:tcPr/>
                </a:tc>
                <a:tc>
                  <a:txBody>
                    <a:bodyPr/>
                    <a:lstStyle/>
                    <a:p>
                      <a:r>
                        <a:rPr lang="en-US" sz="1200" dirty="0"/>
                        <a:t>BCMA</a:t>
                      </a:r>
                    </a:p>
                  </a:txBody>
                  <a:tcPr/>
                </a:tc>
                <a:extLst>
                  <a:ext uri="{0D108BD9-81ED-4DB2-BD59-A6C34878D82A}">
                    <a16:rowId xmlns:a16="http://schemas.microsoft.com/office/drawing/2014/main" val="1495384930"/>
                  </a:ext>
                </a:extLst>
              </a:tr>
              <a:tr h="413505">
                <a:tc>
                  <a:txBody>
                    <a:bodyPr/>
                    <a:lstStyle/>
                    <a:p>
                      <a:r>
                        <a:rPr lang="en-US" sz="1200" dirty="0" err="1"/>
                        <a:t>Ciltacabtagene</a:t>
                      </a:r>
                      <a:r>
                        <a:rPr lang="en-US" sz="1200" dirty="0"/>
                        <a:t> </a:t>
                      </a:r>
                      <a:r>
                        <a:rPr lang="en-US" sz="1200" dirty="0" err="1"/>
                        <a:t>autoleucel</a:t>
                      </a:r>
                      <a:endParaRPr lang="en-US" sz="1200" dirty="0"/>
                    </a:p>
                  </a:txBody>
                  <a:tcPr/>
                </a:tc>
                <a:tc>
                  <a:txBody>
                    <a:bodyPr/>
                    <a:lstStyle/>
                    <a:p>
                      <a:r>
                        <a:rPr lang="en-US" sz="1200" dirty="0"/>
                        <a:t>CAR-T</a:t>
                      </a:r>
                    </a:p>
                  </a:txBody>
                  <a:tcPr/>
                </a:tc>
                <a:tc>
                  <a:txBody>
                    <a:bodyPr/>
                    <a:lstStyle/>
                    <a:p>
                      <a:r>
                        <a:rPr lang="en-US" sz="1200" dirty="0"/>
                        <a:t>BCMA</a:t>
                      </a:r>
                    </a:p>
                  </a:txBody>
                  <a:tcPr/>
                </a:tc>
                <a:extLst>
                  <a:ext uri="{0D108BD9-81ED-4DB2-BD59-A6C34878D82A}">
                    <a16:rowId xmlns:a16="http://schemas.microsoft.com/office/drawing/2014/main" val="3906595066"/>
                  </a:ext>
                </a:extLst>
              </a:tr>
              <a:tr h="413505">
                <a:tc>
                  <a:txBody>
                    <a:bodyPr/>
                    <a:lstStyle/>
                    <a:p>
                      <a:r>
                        <a:rPr lang="en-US" sz="1200" dirty="0"/>
                        <a:t>Daratumumab, isatuximab</a:t>
                      </a:r>
                    </a:p>
                  </a:txBody>
                  <a:tcPr/>
                </a:tc>
                <a:tc>
                  <a:txBody>
                    <a:bodyPr/>
                    <a:lstStyle/>
                    <a:p>
                      <a:r>
                        <a:rPr lang="en-US" sz="1200" dirty="0"/>
                        <a:t>Antibodies with CDC and ADCC</a:t>
                      </a:r>
                    </a:p>
                  </a:txBody>
                  <a:tcPr/>
                </a:tc>
                <a:tc>
                  <a:txBody>
                    <a:bodyPr/>
                    <a:lstStyle/>
                    <a:p>
                      <a:r>
                        <a:rPr lang="en-US" sz="1200" dirty="0"/>
                        <a:t>CD38</a:t>
                      </a:r>
                    </a:p>
                  </a:txBody>
                  <a:tcPr/>
                </a:tc>
                <a:extLst>
                  <a:ext uri="{0D108BD9-81ED-4DB2-BD59-A6C34878D82A}">
                    <a16:rowId xmlns:a16="http://schemas.microsoft.com/office/drawing/2014/main" val="2104012412"/>
                  </a:ext>
                </a:extLst>
              </a:tr>
              <a:tr h="413505">
                <a:tc>
                  <a:txBody>
                    <a:bodyPr/>
                    <a:lstStyle/>
                    <a:p>
                      <a:r>
                        <a:rPr lang="en-US" sz="1200" dirty="0" err="1"/>
                        <a:t>Belantamab</a:t>
                      </a:r>
                      <a:r>
                        <a:rPr lang="en-US" sz="1200" dirty="0"/>
                        <a:t> </a:t>
                      </a:r>
                      <a:r>
                        <a:rPr lang="en-US" sz="1200" dirty="0" err="1"/>
                        <a:t>mafodotin</a:t>
                      </a:r>
                      <a:endParaRPr lang="en-US" sz="1200" dirty="0"/>
                    </a:p>
                  </a:txBody>
                  <a:tcPr/>
                </a:tc>
                <a:tc>
                  <a:txBody>
                    <a:bodyPr/>
                    <a:lstStyle/>
                    <a:p>
                      <a:r>
                        <a:rPr lang="en-US" sz="1200" dirty="0"/>
                        <a:t>ADC</a:t>
                      </a:r>
                    </a:p>
                  </a:txBody>
                  <a:tcPr/>
                </a:tc>
                <a:tc>
                  <a:txBody>
                    <a:bodyPr/>
                    <a:lstStyle/>
                    <a:p>
                      <a:r>
                        <a:rPr lang="en-US" sz="1200" dirty="0"/>
                        <a:t>BCMA</a:t>
                      </a:r>
                    </a:p>
                  </a:txBody>
                  <a:tcPr/>
                </a:tc>
                <a:extLst>
                  <a:ext uri="{0D108BD9-81ED-4DB2-BD59-A6C34878D82A}">
                    <a16:rowId xmlns:a16="http://schemas.microsoft.com/office/drawing/2014/main" val="127887871"/>
                  </a:ext>
                </a:extLst>
              </a:tr>
              <a:tr h="287722">
                <a:tc>
                  <a:txBody>
                    <a:bodyPr/>
                    <a:lstStyle/>
                    <a:p>
                      <a:r>
                        <a:rPr lang="en-US" sz="1200" b="1" dirty="0" err="1">
                          <a:solidFill>
                            <a:srgbClr val="FF0000"/>
                          </a:solidFill>
                        </a:rPr>
                        <a:t>Teclistamab</a:t>
                      </a:r>
                      <a:endParaRPr lang="en-US" sz="1200" b="1" dirty="0">
                        <a:solidFill>
                          <a:srgbClr val="FF0000"/>
                        </a:solidFill>
                      </a:endParaRPr>
                    </a:p>
                  </a:txBody>
                  <a:tcPr/>
                </a:tc>
                <a:tc>
                  <a:txBody>
                    <a:bodyPr/>
                    <a:lstStyle/>
                    <a:p>
                      <a:r>
                        <a:rPr lang="en-US" sz="1200" b="1" dirty="0">
                          <a:solidFill>
                            <a:srgbClr val="FF0000"/>
                          </a:solidFill>
                        </a:rPr>
                        <a:t>bsAb</a:t>
                      </a:r>
                    </a:p>
                  </a:txBody>
                  <a:tcPr/>
                </a:tc>
                <a:tc>
                  <a:txBody>
                    <a:bodyPr/>
                    <a:lstStyle/>
                    <a:p>
                      <a:r>
                        <a:rPr lang="en-US" sz="1200" b="1" dirty="0">
                          <a:solidFill>
                            <a:srgbClr val="FF0000"/>
                          </a:solidFill>
                        </a:rPr>
                        <a:t>BCMA</a:t>
                      </a:r>
                    </a:p>
                  </a:txBody>
                  <a:tcPr/>
                </a:tc>
                <a:extLst>
                  <a:ext uri="{0D108BD9-81ED-4DB2-BD59-A6C34878D82A}">
                    <a16:rowId xmlns:a16="http://schemas.microsoft.com/office/drawing/2014/main" val="2812627630"/>
                  </a:ext>
                </a:extLst>
              </a:tr>
              <a:tr h="287722">
                <a:tc>
                  <a:txBody>
                    <a:bodyPr/>
                    <a:lstStyle/>
                    <a:p>
                      <a:r>
                        <a:rPr lang="en-US" sz="1200" b="1" dirty="0" err="1">
                          <a:solidFill>
                            <a:srgbClr val="FF0000"/>
                          </a:solidFill>
                        </a:rPr>
                        <a:t>Elranatamab</a:t>
                      </a:r>
                      <a:endParaRPr lang="en-US" sz="1200" b="1" dirty="0">
                        <a:solidFill>
                          <a:srgbClr val="FF0000"/>
                        </a:solidFill>
                      </a:endParaRPr>
                    </a:p>
                  </a:txBody>
                  <a:tcPr/>
                </a:tc>
                <a:tc>
                  <a:txBody>
                    <a:bodyPr/>
                    <a:lstStyle/>
                    <a:p>
                      <a:r>
                        <a:rPr lang="en-US" sz="1200" b="1" dirty="0">
                          <a:solidFill>
                            <a:srgbClr val="FF0000"/>
                          </a:solidFill>
                        </a:rPr>
                        <a:t>bsAb</a:t>
                      </a:r>
                    </a:p>
                  </a:txBody>
                  <a:tcPr/>
                </a:tc>
                <a:tc>
                  <a:txBody>
                    <a:bodyPr/>
                    <a:lstStyle/>
                    <a:p>
                      <a:r>
                        <a:rPr lang="en-US" sz="1200" b="1" dirty="0">
                          <a:solidFill>
                            <a:srgbClr val="FF0000"/>
                          </a:solidFill>
                        </a:rPr>
                        <a:t>BCMA</a:t>
                      </a:r>
                    </a:p>
                  </a:txBody>
                  <a:tcPr/>
                </a:tc>
                <a:extLst>
                  <a:ext uri="{0D108BD9-81ED-4DB2-BD59-A6C34878D82A}">
                    <a16:rowId xmlns:a16="http://schemas.microsoft.com/office/drawing/2014/main" val="3033447236"/>
                  </a:ext>
                </a:extLst>
              </a:tr>
              <a:tr h="287722">
                <a:tc>
                  <a:txBody>
                    <a:bodyPr/>
                    <a:lstStyle/>
                    <a:p>
                      <a:r>
                        <a:rPr lang="en-US" sz="1200" b="1" dirty="0">
                          <a:solidFill>
                            <a:srgbClr val="FF0000"/>
                          </a:solidFill>
                        </a:rPr>
                        <a:t>Linvoseltamab</a:t>
                      </a:r>
                    </a:p>
                  </a:txBody>
                  <a:tcPr/>
                </a:tc>
                <a:tc>
                  <a:txBody>
                    <a:bodyPr/>
                    <a:lstStyle/>
                    <a:p>
                      <a:r>
                        <a:rPr lang="en-US" sz="1200" b="1" dirty="0">
                          <a:solidFill>
                            <a:srgbClr val="FF0000"/>
                          </a:solidFill>
                        </a:rPr>
                        <a:t>bsAb</a:t>
                      </a:r>
                    </a:p>
                  </a:txBody>
                  <a:tcPr/>
                </a:tc>
                <a:tc>
                  <a:txBody>
                    <a:bodyPr/>
                    <a:lstStyle/>
                    <a:p>
                      <a:r>
                        <a:rPr lang="en-US" sz="1200" b="1" dirty="0">
                          <a:solidFill>
                            <a:srgbClr val="FF0000"/>
                          </a:solidFill>
                        </a:rPr>
                        <a:t>BCMA</a:t>
                      </a:r>
                    </a:p>
                  </a:txBody>
                  <a:tcPr/>
                </a:tc>
                <a:extLst>
                  <a:ext uri="{0D108BD9-81ED-4DB2-BD59-A6C34878D82A}">
                    <a16:rowId xmlns:a16="http://schemas.microsoft.com/office/drawing/2014/main" val="1470364660"/>
                  </a:ext>
                </a:extLst>
              </a:tr>
              <a:tr h="287722">
                <a:tc>
                  <a:txBody>
                    <a:bodyPr/>
                    <a:lstStyle/>
                    <a:p>
                      <a:r>
                        <a:rPr lang="en-US" sz="1200" b="1" dirty="0" err="1">
                          <a:solidFill>
                            <a:srgbClr val="FF0000"/>
                          </a:solidFill>
                        </a:rPr>
                        <a:t>Talquetamab</a:t>
                      </a:r>
                      <a:endParaRPr lang="en-US" sz="1200" b="1" dirty="0">
                        <a:solidFill>
                          <a:srgbClr val="FF0000"/>
                        </a:solidFill>
                      </a:endParaRPr>
                    </a:p>
                  </a:txBody>
                  <a:tcPr/>
                </a:tc>
                <a:tc>
                  <a:txBody>
                    <a:bodyPr/>
                    <a:lstStyle/>
                    <a:p>
                      <a:r>
                        <a:rPr lang="en-US" sz="1200" b="1" dirty="0">
                          <a:solidFill>
                            <a:srgbClr val="FF0000"/>
                          </a:solidFill>
                        </a:rPr>
                        <a:t>bsAb</a:t>
                      </a:r>
                    </a:p>
                  </a:txBody>
                  <a:tcPr/>
                </a:tc>
                <a:tc>
                  <a:txBody>
                    <a:bodyPr/>
                    <a:lstStyle/>
                    <a:p>
                      <a:r>
                        <a:rPr lang="en-US" sz="1200" b="1" dirty="0">
                          <a:solidFill>
                            <a:srgbClr val="FF0000"/>
                          </a:solidFill>
                        </a:rPr>
                        <a:t>GPRC5D</a:t>
                      </a:r>
                    </a:p>
                  </a:txBody>
                  <a:tcPr/>
                </a:tc>
                <a:extLst>
                  <a:ext uri="{0D108BD9-81ED-4DB2-BD59-A6C34878D82A}">
                    <a16:rowId xmlns:a16="http://schemas.microsoft.com/office/drawing/2014/main" val="743672048"/>
                  </a:ext>
                </a:extLst>
              </a:tr>
            </a:tbl>
          </a:graphicData>
        </a:graphic>
      </p:graphicFrame>
      <p:sp>
        <p:nvSpPr>
          <p:cNvPr id="31" name="TextBox 30">
            <a:extLst>
              <a:ext uri="{FF2B5EF4-FFF2-40B4-BE49-F238E27FC236}">
                <a16:creationId xmlns:a16="http://schemas.microsoft.com/office/drawing/2014/main" id="{4B40D3C1-F2D1-1ACA-CB70-2DC180A60C98}"/>
              </a:ext>
            </a:extLst>
          </p:cNvPr>
          <p:cNvSpPr txBox="1"/>
          <p:nvPr/>
        </p:nvSpPr>
        <p:spPr>
          <a:xfrm>
            <a:off x="3136605" y="4199149"/>
            <a:ext cx="6007395" cy="169277"/>
          </a:xfrm>
          <a:prstGeom prst="rect">
            <a:avLst/>
          </a:prstGeom>
          <a:noFill/>
        </p:spPr>
        <p:txBody>
          <a:bodyPr wrap="square" rtlCol="0">
            <a:spAutoFit/>
          </a:bodyPr>
          <a:lstStyle/>
          <a:p>
            <a:pPr algn="r"/>
            <a:r>
              <a:rPr lang="en-US" sz="500" dirty="0"/>
              <a:t>Mohan M, </a:t>
            </a:r>
            <a:r>
              <a:rPr lang="en-US" sz="500" dirty="0" err="1"/>
              <a:t>Maatman</a:t>
            </a:r>
            <a:r>
              <a:rPr lang="en-US" sz="500" dirty="0"/>
              <a:t> TC, Schinke C. Cancers (Basel). 2021;13(19):4909. PMID: 34638393.</a:t>
            </a:r>
          </a:p>
        </p:txBody>
      </p:sp>
    </p:spTree>
    <p:extLst>
      <p:ext uri="{BB962C8B-B14F-4D97-AF65-F5344CB8AC3E}">
        <p14:creationId xmlns:p14="http://schemas.microsoft.com/office/powerpoint/2010/main" val="23578045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9CACE0-A296-D9B6-F26B-66228B8DE1A9}"/>
              </a:ext>
            </a:extLst>
          </p:cNvPr>
          <p:cNvSpPr>
            <a:spLocks noGrp="1"/>
          </p:cNvSpPr>
          <p:nvPr>
            <p:ph type="title"/>
          </p:nvPr>
        </p:nvSpPr>
        <p:spPr/>
        <p:txBody>
          <a:bodyPr lIns="91440" tIns="45720" rIns="91440" bIns="45720" anchor="t"/>
          <a:lstStyle/>
          <a:p>
            <a:r>
              <a:rPr lang="en-US"/>
              <a:t>Safety Data</a:t>
            </a:r>
          </a:p>
        </p:txBody>
      </p:sp>
      <p:graphicFrame>
        <p:nvGraphicFramePr>
          <p:cNvPr id="7" name="Table 6">
            <a:extLst>
              <a:ext uri="{FF2B5EF4-FFF2-40B4-BE49-F238E27FC236}">
                <a16:creationId xmlns:a16="http://schemas.microsoft.com/office/drawing/2014/main" id="{40D4C4F9-9768-C4D2-7BD7-1E3AAF38FB5D}"/>
              </a:ext>
            </a:extLst>
          </p:cNvPr>
          <p:cNvGraphicFramePr>
            <a:graphicFrameLocks noGrp="1"/>
          </p:cNvGraphicFramePr>
          <p:nvPr/>
        </p:nvGraphicFramePr>
        <p:xfrm>
          <a:off x="350634" y="721719"/>
          <a:ext cx="8335237" cy="2199640"/>
        </p:xfrm>
        <a:graphic>
          <a:graphicData uri="http://schemas.openxmlformats.org/drawingml/2006/table">
            <a:tbl>
              <a:tblPr firstRow="1" bandRow="1">
                <a:tableStyleId>{5C22544A-7EE6-4342-B048-85BDC9FD1C3A}</a:tableStyleId>
              </a:tblPr>
              <a:tblGrid>
                <a:gridCol w="1900237">
                  <a:extLst>
                    <a:ext uri="{9D8B030D-6E8A-4147-A177-3AD203B41FA5}">
                      <a16:colId xmlns:a16="http://schemas.microsoft.com/office/drawing/2014/main" val="1108261451"/>
                    </a:ext>
                  </a:extLst>
                </a:gridCol>
                <a:gridCol w="1433859">
                  <a:extLst>
                    <a:ext uri="{9D8B030D-6E8A-4147-A177-3AD203B41FA5}">
                      <a16:colId xmlns:a16="http://schemas.microsoft.com/office/drawing/2014/main" val="2552629775"/>
                    </a:ext>
                  </a:extLst>
                </a:gridCol>
                <a:gridCol w="1667047">
                  <a:extLst>
                    <a:ext uri="{9D8B030D-6E8A-4147-A177-3AD203B41FA5}">
                      <a16:colId xmlns:a16="http://schemas.microsoft.com/office/drawing/2014/main" val="1050789515"/>
                    </a:ext>
                  </a:extLst>
                </a:gridCol>
                <a:gridCol w="1667047">
                  <a:extLst>
                    <a:ext uri="{9D8B030D-6E8A-4147-A177-3AD203B41FA5}">
                      <a16:colId xmlns:a16="http://schemas.microsoft.com/office/drawing/2014/main" val="3760940863"/>
                    </a:ext>
                  </a:extLst>
                </a:gridCol>
                <a:gridCol w="1667047">
                  <a:extLst>
                    <a:ext uri="{9D8B030D-6E8A-4147-A177-3AD203B41FA5}">
                      <a16:colId xmlns:a16="http://schemas.microsoft.com/office/drawing/2014/main" val="282513095"/>
                    </a:ext>
                  </a:extLst>
                </a:gridCol>
              </a:tblGrid>
              <a:tr h="363681">
                <a:tc>
                  <a:txBody>
                    <a:bodyPr/>
                    <a:lstStyle/>
                    <a:p>
                      <a:endParaRPr lang="en-US"/>
                    </a:p>
                  </a:txBody>
                  <a:tcPr/>
                </a:tc>
                <a:tc gridSpan="2">
                  <a:txBody>
                    <a:bodyPr/>
                    <a:lstStyle/>
                    <a:p>
                      <a:pPr algn="ctr"/>
                      <a:r>
                        <a:rPr lang="en-US" dirty="0" err="1"/>
                        <a:t>Cilta-cel</a:t>
                      </a:r>
                    </a:p>
                  </a:txBody>
                  <a:tcPr/>
                </a:tc>
                <a:tc hMerge="1">
                  <a:txBody>
                    <a:bodyPr/>
                    <a:lstStyle/>
                    <a:p>
                      <a:endParaRPr lang="en-US"/>
                    </a:p>
                  </a:txBody>
                  <a:tcPr/>
                </a:tc>
                <a:tc gridSpan="2">
                  <a:txBody>
                    <a:bodyPr/>
                    <a:lstStyle/>
                    <a:p>
                      <a:pPr algn="ctr"/>
                      <a:r>
                        <a:rPr lang="en-US" dirty="0"/>
                        <a:t>Standard</a:t>
                      </a:r>
                    </a:p>
                  </a:txBody>
                  <a:tcPr/>
                </a:tc>
                <a:tc hMerge="1">
                  <a:txBody>
                    <a:bodyPr/>
                    <a:lstStyle/>
                    <a:p>
                      <a:endParaRPr lang="en-US"/>
                    </a:p>
                  </a:txBody>
                  <a:tcPr/>
                </a:tc>
                <a:extLst>
                  <a:ext uri="{0D108BD9-81ED-4DB2-BD59-A6C34878D82A}">
                    <a16:rowId xmlns:a16="http://schemas.microsoft.com/office/drawing/2014/main" val="658056240"/>
                  </a:ext>
                </a:extLst>
              </a:tr>
              <a:tr h="370840">
                <a:tc>
                  <a:txBody>
                    <a:bodyPr/>
                    <a:lstStyle/>
                    <a:p>
                      <a:endParaRPr lang="en-US"/>
                    </a:p>
                  </a:txBody>
                  <a:tcPr/>
                </a:tc>
                <a:tc>
                  <a:txBody>
                    <a:bodyPr/>
                    <a:lstStyle/>
                    <a:p>
                      <a:r>
                        <a:rPr lang="en-US" dirty="0"/>
                        <a:t>Any Grade</a:t>
                      </a:r>
                    </a:p>
                  </a:txBody>
                  <a:tcPr/>
                </a:tc>
                <a:tc>
                  <a:txBody>
                    <a:bodyPr/>
                    <a:lstStyle/>
                    <a:p>
                      <a:pPr lvl="0">
                        <a:buNone/>
                      </a:pPr>
                      <a:r>
                        <a:rPr lang="en-US" dirty="0"/>
                        <a:t>Grade 3-4</a:t>
                      </a:r>
                    </a:p>
                  </a:txBody>
                  <a:tcPr/>
                </a:tc>
                <a:tc>
                  <a:txBody>
                    <a:bodyPr/>
                    <a:lstStyle/>
                    <a:p>
                      <a:pPr lvl="0">
                        <a:buNone/>
                      </a:pPr>
                      <a:r>
                        <a:rPr lang="en-US" dirty="0"/>
                        <a:t>Any Grade</a:t>
                      </a:r>
                    </a:p>
                  </a:txBody>
                  <a:tcPr/>
                </a:tc>
                <a:tc>
                  <a:txBody>
                    <a:bodyPr/>
                    <a:lstStyle/>
                    <a:p>
                      <a:r>
                        <a:rPr lang="en-US" dirty="0"/>
                        <a:t>Grade 3-4</a:t>
                      </a:r>
                    </a:p>
                  </a:txBody>
                  <a:tcPr/>
                </a:tc>
                <a:extLst>
                  <a:ext uri="{0D108BD9-81ED-4DB2-BD59-A6C34878D82A}">
                    <a16:rowId xmlns:a16="http://schemas.microsoft.com/office/drawing/2014/main" val="1920762123"/>
                  </a:ext>
                </a:extLst>
              </a:tr>
              <a:tr h="360947">
                <a:tc>
                  <a:txBody>
                    <a:bodyPr/>
                    <a:lstStyle/>
                    <a:p>
                      <a:pPr lvl="0">
                        <a:buNone/>
                      </a:pPr>
                      <a:r>
                        <a:rPr lang="en-US" dirty="0"/>
                        <a:t>Hematologic</a:t>
                      </a:r>
                    </a:p>
                  </a:txBody>
                  <a:tcPr/>
                </a:tc>
                <a:tc>
                  <a:txBody>
                    <a:bodyPr/>
                    <a:lstStyle/>
                    <a:p>
                      <a:pPr lvl="0">
                        <a:buNone/>
                      </a:pPr>
                      <a:r>
                        <a:rPr lang="en-US" dirty="0"/>
                        <a:t>197 (94.7)</a:t>
                      </a:r>
                    </a:p>
                  </a:txBody>
                  <a:tcPr/>
                </a:tc>
                <a:tc>
                  <a:txBody>
                    <a:bodyPr/>
                    <a:lstStyle/>
                    <a:p>
                      <a:pPr lvl="0">
                        <a:buNone/>
                      </a:pPr>
                      <a:r>
                        <a:rPr lang="en-US" dirty="0"/>
                        <a:t>196 (94.2)</a:t>
                      </a:r>
                    </a:p>
                  </a:txBody>
                  <a:tcPr/>
                </a:tc>
                <a:tc>
                  <a:txBody>
                    <a:bodyPr/>
                    <a:lstStyle/>
                    <a:p>
                      <a:pPr lvl="0">
                        <a:buNone/>
                      </a:pPr>
                      <a:r>
                        <a:rPr lang="en-US" dirty="0"/>
                        <a:t>90 (71)</a:t>
                      </a:r>
                    </a:p>
                  </a:txBody>
                  <a:tcPr/>
                </a:tc>
                <a:tc>
                  <a:txBody>
                    <a:bodyPr/>
                    <a:lstStyle/>
                    <a:p>
                      <a:pPr lvl="0">
                        <a:buNone/>
                      </a:pPr>
                      <a:r>
                        <a:rPr lang="en-US" dirty="0"/>
                        <a:t>75 (60)</a:t>
                      </a:r>
                    </a:p>
                  </a:txBody>
                  <a:tcPr/>
                </a:tc>
                <a:extLst>
                  <a:ext uri="{0D108BD9-81ED-4DB2-BD59-A6C34878D82A}">
                    <a16:rowId xmlns:a16="http://schemas.microsoft.com/office/drawing/2014/main" val="3847587429"/>
                  </a:ext>
                </a:extLst>
              </a:tr>
              <a:tr h="360946">
                <a:tc>
                  <a:txBody>
                    <a:bodyPr/>
                    <a:lstStyle/>
                    <a:p>
                      <a:pPr lvl="0">
                        <a:buNone/>
                      </a:pPr>
                      <a:r>
                        <a:rPr lang="en-US" dirty="0"/>
                        <a:t>Infection</a:t>
                      </a:r>
                    </a:p>
                  </a:txBody>
                  <a:tcPr/>
                </a:tc>
                <a:tc>
                  <a:txBody>
                    <a:bodyPr/>
                    <a:lstStyle/>
                    <a:p>
                      <a:pPr lvl="0">
                        <a:buNone/>
                      </a:pPr>
                      <a:r>
                        <a:rPr lang="en-US" dirty="0"/>
                        <a:t>129 (62)</a:t>
                      </a:r>
                    </a:p>
                  </a:txBody>
                  <a:tcPr/>
                </a:tc>
                <a:tc>
                  <a:txBody>
                    <a:bodyPr/>
                    <a:lstStyle/>
                    <a:p>
                      <a:pPr lvl="0">
                        <a:buNone/>
                      </a:pPr>
                      <a:r>
                        <a:rPr lang="en-US" dirty="0"/>
                        <a:t>56 (26.9)</a:t>
                      </a:r>
                    </a:p>
                  </a:txBody>
                  <a:tcPr/>
                </a:tc>
                <a:tc>
                  <a:txBody>
                    <a:bodyPr/>
                    <a:lstStyle/>
                    <a:p>
                      <a:pPr lvl="0">
                        <a:buNone/>
                      </a:pPr>
                      <a:r>
                        <a:rPr lang="en-US" dirty="0"/>
                        <a:t>148 (71.2)</a:t>
                      </a:r>
                    </a:p>
                  </a:txBody>
                  <a:tcPr/>
                </a:tc>
                <a:tc>
                  <a:txBody>
                    <a:bodyPr/>
                    <a:lstStyle/>
                    <a:p>
                      <a:pPr lvl="0">
                        <a:buNone/>
                      </a:pPr>
                      <a:r>
                        <a:rPr lang="en-US" dirty="0"/>
                        <a:t>51 (24.5)</a:t>
                      </a:r>
                    </a:p>
                  </a:txBody>
                  <a:tcPr/>
                </a:tc>
                <a:extLst>
                  <a:ext uri="{0D108BD9-81ED-4DB2-BD59-A6C34878D82A}">
                    <a16:rowId xmlns:a16="http://schemas.microsoft.com/office/drawing/2014/main" val="1063670601"/>
                  </a:ext>
                </a:extLst>
              </a:tr>
              <a:tr h="360946">
                <a:tc>
                  <a:txBody>
                    <a:bodyPr/>
                    <a:lstStyle/>
                    <a:p>
                      <a:pPr lvl="0">
                        <a:buNone/>
                      </a:pPr>
                      <a:r>
                        <a:rPr lang="en-US" dirty="0"/>
                        <a:t>CRS</a:t>
                      </a:r>
                    </a:p>
                  </a:txBody>
                  <a:tcPr/>
                </a:tc>
                <a:tc>
                  <a:txBody>
                    <a:bodyPr/>
                    <a:lstStyle/>
                    <a:p>
                      <a:pPr lvl="0">
                        <a:buNone/>
                      </a:pPr>
                      <a:r>
                        <a:rPr lang="en-US" dirty="0"/>
                        <a:t>134/176</a:t>
                      </a:r>
                    </a:p>
                  </a:txBody>
                  <a:tcPr/>
                </a:tc>
                <a:tc>
                  <a:txBody>
                    <a:bodyPr/>
                    <a:lstStyle/>
                    <a:p>
                      <a:pPr lvl="0">
                        <a:buNone/>
                      </a:pPr>
                      <a:r>
                        <a:rPr lang="en-US" dirty="0"/>
                        <a:t>2/176</a:t>
                      </a:r>
                    </a:p>
                  </a:txBody>
                  <a:tcPr/>
                </a:tc>
                <a:tc>
                  <a:txBody>
                    <a:bodyPr/>
                    <a:lstStyle/>
                    <a:p>
                      <a:pPr lvl="0">
                        <a:buNone/>
                      </a:pPr>
                      <a:endParaRPr lang="en-US" dirty="0"/>
                    </a:p>
                  </a:txBody>
                  <a:tcPr/>
                </a:tc>
                <a:tc>
                  <a:txBody>
                    <a:bodyPr/>
                    <a:lstStyle/>
                    <a:p>
                      <a:pPr lvl="0">
                        <a:buNone/>
                      </a:pPr>
                      <a:endParaRPr lang="en-US" dirty="0"/>
                    </a:p>
                  </a:txBody>
                  <a:tcPr/>
                </a:tc>
                <a:extLst>
                  <a:ext uri="{0D108BD9-81ED-4DB2-BD59-A6C34878D82A}">
                    <a16:rowId xmlns:a16="http://schemas.microsoft.com/office/drawing/2014/main" val="1865236929"/>
                  </a:ext>
                </a:extLst>
              </a:tr>
              <a:tr h="360946">
                <a:tc>
                  <a:txBody>
                    <a:bodyPr/>
                    <a:lstStyle/>
                    <a:p>
                      <a:pPr lvl="0">
                        <a:buNone/>
                      </a:pPr>
                      <a:r>
                        <a:rPr lang="en-US" dirty="0"/>
                        <a:t>Neurotoxic</a:t>
                      </a:r>
                    </a:p>
                  </a:txBody>
                  <a:tcPr/>
                </a:tc>
                <a:tc>
                  <a:txBody>
                    <a:bodyPr/>
                    <a:lstStyle/>
                    <a:p>
                      <a:pPr lvl="0">
                        <a:buNone/>
                      </a:pPr>
                      <a:r>
                        <a:rPr lang="en-US" dirty="0"/>
                        <a:t>36/176</a:t>
                      </a:r>
                    </a:p>
                  </a:txBody>
                  <a:tcPr/>
                </a:tc>
                <a:tc>
                  <a:txBody>
                    <a:bodyPr/>
                    <a:lstStyle/>
                    <a:p>
                      <a:pPr lvl="0">
                        <a:buNone/>
                      </a:pPr>
                      <a:r>
                        <a:rPr lang="en-US" dirty="0"/>
                        <a:t>5/176</a:t>
                      </a:r>
                    </a:p>
                  </a:txBody>
                  <a:tcPr/>
                </a:tc>
                <a:tc>
                  <a:txBody>
                    <a:bodyPr/>
                    <a:lstStyle/>
                    <a:p>
                      <a:pPr lvl="0">
                        <a:buNone/>
                      </a:pPr>
                      <a:endParaRPr lang="en-US" dirty="0"/>
                    </a:p>
                  </a:txBody>
                  <a:tcPr/>
                </a:tc>
                <a:tc>
                  <a:txBody>
                    <a:bodyPr/>
                    <a:lstStyle/>
                    <a:p>
                      <a:pPr lvl="0">
                        <a:buNone/>
                      </a:pPr>
                      <a:endParaRPr lang="en-US" dirty="0"/>
                    </a:p>
                  </a:txBody>
                  <a:tcPr/>
                </a:tc>
                <a:extLst>
                  <a:ext uri="{0D108BD9-81ED-4DB2-BD59-A6C34878D82A}">
                    <a16:rowId xmlns:a16="http://schemas.microsoft.com/office/drawing/2014/main" val="1460537096"/>
                  </a:ext>
                </a:extLst>
              </a:tr>
            </a:tbl>
          </a:graphicData>
        </a:graphic>
      </p:graphicFrame>
      <p:sp>
        <p:nvSpPr>
          <p:cNvPr id="4" name="TextBox 3">
            <a:extLst>
              <a:ext uri="{FF2B5EF4-FFF2-40B4-BE49-F238E27FC236}">
                <a16:creationId xmlns:a16="http://schemas.microsoft.com/office/drawing/2014/main" id="{F098979F-DFE9-0902-F089-1DC233E837D1}"/>
              </a:ext>
            </a:extLst>
          </p:cNvPr>
          <p:cNvSpPr txBox="1"/>
          <p:nvPr/>
        </p:nvSpPr>
        <p:spPr>
          <a:xfrm>
            <a:off x="6548245" y="4059252"/>
            <a:ext cx="2603598" cy="307777"/>
          </a:xfrm>
          <a:prstGeom prst="rect">
            <a:avLst/>
          </a:prstGeom>
          <a:noFill/>
        </p:spPr>
        <p:txBody>
          <a:bodyPr wrap="none" rtlCol="0">
            <a:spAutoFit/>
          </a:bodyPr>
          <a:lstStyle/>
          <a:p>
            <a:r>
              <a:rPr kumimoji="0" lang="en-US" altLang="en-US" sz="1400" b="0" i="0" u="none" strike="noStrike" kern="120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San-Miguel. NEJM. 2023;389:335</a:t>
            </a:r>
            <a:endParaRPr lang="en-US" sz="1400"/>
          </a:p>
        </p:txBody>
      </p:sp>
    </p:spTree>
    <p:extLst>
      <p:ext uri="{BB962C8B-B14F-4D97-AF65-F5344CB8AC3E}">
        <p14:creationId xmlns:p14="http://schemas.microsoft.com/office/powerpoint/2010/main" val="38236827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A flowchart of a work flow&#10;&#10;Description automatically generated">
            <a:extLst>
              <a:ext uri="{FF2B5EF4-FFF2-40B4-BE49-F238E27FC236}">
                <a16:creationId xmlns:a16="http://schemas.microsoft.com/office/drawing/2014/main" id="{F96D9167-1BF4-8EDF-6BF9-D96CDB5FA680}"/>
              </a:ext>
            </a:extLst>
          </p:cNvPr>
          <p:cNvPicPr>
            <a:picLocks noGrp="1" noChangeAspect="1"/>
          </p:cNvPicPr>
          <p:nvPr>
            <p:ph idx="1"/>
          </p:nvPr>
        </p:nvPicPr>
        <p:blipFill>
          <a:blip r:embed="rId2"/>
          <a:stretch>
            <a:fillRect/>
          </a:stretch>
        </p:blipFill>
        <p:spPr>
          <a:xfrm>
            <a:off x="2116059" y="240465"/>
            <a:ext cx="4994913" cy="3745273"/>
          </a:xfrm>
        </p:spPr>
      </p:pic>
      <p:sp>
        <p:nvSpPr>
          <p:cNvPr id="5" name="TextBox 4">
            <a:extLst>
              <a:ext uri="{FF2B5EF4-FFF2-40B4-BE49-F238E27FC236}">
                <a16:creationId xmlns:a16="http://schemas.microsoft.com/office/drawing/2014/main" id="{2BCB0B4C-9BD5-62EF-F2A4-9C3904FCF882}"/>
              </a:ext>
            </a:extLst>
          </p:cNvPr>
          <p:cNvSpPr txBox="1"/>
          <p:nvPr/>
        </p:nvSpPr>
        <p:spPr>
          <a:xfrm>
            <a:off x="6548245" y="4059252"/>
            <a:ext cx="2603598" cy="307777"/>
          </a:xfrm>
          <a:prstGeom prst="rect">
            <a:avLst/>
          </a:prstGeom>
          <a:noFill/>
        </p:spPr>
        <p:txBody>
          <a:bodyPr wrap="none" rtlCol="0">
            <a:spAutoFit/>
          </a:bodyPr>
          <a:lstStyle/>
          <a:p>
            <a:r>
              <a:rPr kumimoji="0" lang="en-US" altLang="en-US" sz="1400" b="0" i="0" u="none" strike="noStrike" kern="1200" cap="none" spc="0" normalizeH="0" baseline="0" noProof="0">
                <a:ln>
                  <a:noFill/>
                </a:ln>
                <a:solidFill>
                  <a:schemeClr val="bg2"/>
                </a:solidFill>
                <a:effectLst/>
                <a:uLnTx/>
                <a:uFillTx/>
                <a:latin typeface="Calibri" panose="020F0502020204030204" pitchFamily="34" charset="0"/>
                <a:cs typeface="Calibri" panose="020F0502020204030204" pitchFamily="34" charset="0"/>
              </a:rPr>
              <a:t>San-Miguel. NEJM. 2023;389:335</a:t>
            </a:r>
            <a:endParaRPr lang="en-US" sz="1400"/>
          </a:p>
        </p:txBody>
      </p:sp>
    </p:spTree>
    <p:extLst>
      <p:ext uri="{BB962C8B-B14F-4D97-AF65-F5344CB8AC3E}">
        <p14:creationId xmlns:p14="http://schemas.microsoft.com/office/powerpoint/2010/main" val="17865459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87FE794A-31BE-5A9A-0E24-689303E0A6BC}"/>
              </a:ext>
            </a:extLst>
          </p:cNvPr>
          <p:cNvGraphicFramePr>
            <a:graphicFrameLocks noGrp="1"/>
          </p:cNvGraphicFramePr>
          <p:nvPr>
            <p:ph idx="1"/>
          </p:nvPr>
        </p:nvGraphicFramePr>
        <p:xfrm>
          <a:off x="685800" y="109612"/>
          <a:ext cx="7772400" cy="4206240"/>
        </p:xfrm>
        <a:graphic>
          <a:graphicData uri="http://schemas.openxmlformats.org/drawingml/2006/table">
            <a:tbl>
              <a:tblPr firstRow="1" bandRow="1">
                <a:tableStyleId>{21E4AEA4-8DFA-4A89-87EB-49C32662AFE0}</a:tableStyleId>
              </a:tblPr>
              <a:tblGrid>
                <a:gridCol w="2590800">
                  <a:extLst>
                    <a:ext uri="{9D8B030D-6E8A-4147-A177-3AD203B41FA5}">
                      <a16:colId xmlns:a16="http://schemas.microsoft.com/office/drawing/2014/main" val="192107794"/>
                    </a:ext>
                  </a:extLst>
                </a:gridCol>
                <a:gridCol w="2590800">
                  <a:extLst>
                    <a:ext uri="{9D8B030D-6E8A-4147-A177-3AD203B41FA5}">
                      <a16:colId xmlns:a16="http://schemas.microsoft.com/office/drawing/2014/main" val="3283221882"/>
                    </a:ext>
                  </a:extLst>
                </a:gridCol>
                <a:gridCol w="2590800">
                  <a:extLst>
                    <a:ext uri="{9D8B030D-6E8A-4147-A177-3AD203B41FA5}">
                      <a16:colId xmlns:a16="http://schemas.microsoft.com/office/drawing/2014/main" val="2806288947"/>
                    </a:ext>
                  </a:extLst>
                </a:gridCol>
              </a:tblGrid>
              <a:tr h="370840">
                <a:tc>
                  <a:txBody>
                    <a:bodyPr/>
                    <a:lstStyle/>
                    <a:p>
                      <a:endParaRPr lang="en-US" sz="1600"/>
                    </a:p>
                  </a:txBody>
                  <a:tcPr/>
                </a:tc>
                <a:tc>
                  <a:txBody>
                    <a:bodyPr/>
                    <a:lstStyle/>
                    <a:p>
                      <a:r>
                        <a:rPr lang="en-US" sz="1600"/>
                        <a:t>KarMMa-3</a:t>
                      </a:r>
                    </a:p>
                  </a:txBody>
                  <a:tcPr/>
                </a:tc>
                <a:tc>
                  <a:txBody>
                    <a:bodyPr/>
                    <a:lstStyle/>
                    <a:p>
                      <a:r>
                        <a:rPr lang="en-US" sz="1600"/>
                        <a:t>CARTITUDE-4</a:t>
                      </a:r>
                    </a:p>
                  </a:txBody>
                  <a:tcPr/>
                </a:tc>
                <a:extLst>
                  <a:ext uri="{0D108BD9-81ED-4DB2-BD59-A6C34878D82A}">
                    <a16:rowId xmlns:a16="http://schemas.microsoft.com/office/drawing/2014/main" val="934044306"/>
                  </a:ext>
                </a:extLst>
              </a:tr>
              <a:tr h="370840">
                <a:tc>
                  <a:txBody>
                    <a:bodyPr/>
                    <a:lstStyle/>
                    <a:p>
                      <a:r>
                        <a:rPr lang="en-US" sz="1600"/>
                        <a:t>Eligibility</a:t>
                      </a:r>
                    </a:p>
                  </a:txBody>
                  <a:tcPr/>
                </a:tc>
                <a:tc>
                  <a:txBody>
                    <a:bodyPr/>
                    <a:lstStyle/>
                    <a:p>
                      <a:r>
                        <a:rPr lang="en-US" sz="1600"/>
                        <a:t>RRMM, 2-4 prior lines of therapy</a:t>
                      </a:r>
                    </a:p>
                  </a:txBody>
                  <a:tcPr/>
                </a:tc>
                <a:tc>
                  <a:txBody>
                    <a:bodyPr/>
                    <a:lstStyle/>
                    <a:p>
                      <a:r>
                        <a:rPr lang="en-US" sz="1600"/>
                        <a:t>RRMM, 1-3 prior lines, refractory to </a:t>
                      </a:r>
                      <a:r>
                        <a:rPr lang="en-US" sz="1600" err="1"/>
                        <a:t>len</a:t>
                      </a:r>
                      <a:endParaRPr lang="en-US" sz="1600"/>
                    </a:p>
                  </a:txBody>
                  <a:tcPr/>
                </a:tc>
                <a:extLst>
                  <a:ext uri="{0D108BD9-81ED-4DB2-BD59-A6C34878D82A}">
                    <a16:rowId xmlns:a16="http://schemas.microsoft.com/office/drawing/2014/main" val="3169188702"/>
                  </a:ext>
                </a:extLst>
              </a:tr>
              <a:tr h="370840">
                <a:tc>
                  <a:txBody>
                    <a:bodyPr/>
                    <a:lstStyle/>
                    <a:p>
                      <a:r>
                        <a:rPr lang="en-US" sz="1600"/>
                        <a:t># of patients</a:t>
                      </a:r>
                    </a:p>
                  </a:txBody>
                  <a:tcPr/>
                </a:tc>
                <a:tc>
                  <a:txBody>
                    <a:bodyPr/>
                    <a:lstStyle/>
                    <a:p>
                      <a:r>
                        <a:rPr lang="en-US" sz="1600"/>
                        <a:t>381</a:t>
                      </a:r>
                    </a:p>
                  </a:txBody>
                  <a:tcPr/>
                </a:tc>
                <a:tc>
                  <a:txBody>
                    <a:bodyPr/>
                    <a:lstStyle/>
                    <a:p>
                      <a:r>
                        <a:rPr lang="en-US" sz="1600"/>
                        <a:t>419</a:t>
                      </a:r>
                    </a:p>
                  </a:txBody>
                  <a:tcPr/>
                </a:tc>
                <a:extLst>
                  <a:ext uri="{0D108BD9-81ED-4DB2-BD59-A6C34878D82A}">
                    <a16:rowId xmlns:a16="http://schemas.microsoft.com/office/drawing/2014/main" val="3247442438"/>
                  </a:ext>
                </a:extLst>
              </a:tr>
              <a:tr h="370840">
                <a:tc>
                  <a:txBody>
                    <a:bodyPr/>
                    <a:lstStyle/>
                    <a:p>
                      <a:r>
                        <a:rPr lang="en-US" sz="1600"/>
                        <a:t>Randomization</a:t>
                      </a:r>
                    </a:p>
                  </a:txBody>
                  <a:tcPr/>
                </a:tc>
                <a:tc>
                  <a:txBody>
                    <a:bodyPr/>
                    <a:lstStyle/>
                    <a:p>
                      <a:r>
                        <a:rPr lang="en-US" sz="1600"/>
                        <a:t>2:1</a:t>
                      </a:r>
                    </a:p>
                  </a:txBody>
                  <a:tcPr/>
                </a:tc>
                <a:tc>
                  <a:txBody>
                    <a:bodyPr/>
                    <a:lstStyle/>
                    <a:p>
                      <a:r>
                        <a:rPr lang="en-US" sz="1600"/>
                        <a:t>1:1</a:t>
                      </a:r>
                    </a:p>
                  </a:txBody>
                  <a:tcPr/>
                </a:tc>
                <a:extLst>
                  <a:ext uri="{0D108BD9-81ED-4DB2-BD59-A6C34878D82A}">
                    <a16:rowId xmlns:a16="http://schemas.microsoft.com/office/drawing/2014/main" val="1629111788"/>
                  </a:ext>
                </a:extLst>
              </a:tr>
              <a:tr h="370840">
                <a:tc>
                  <a:txBody>
                    <a:bodyPr/>
                    <a:lstStyle/>
                    <a:p>
                      <a:r>
                        <a:rPr lang="en-US" sz="1600"/>
                        <a:t>Bridging therapy</a:t>
                      </a:r>
                    </a:p>
                  </a:txBody>
                  <a:tcPr/>
                </a:tc>
                <a:tc>
                  <a:txBody>
                    <a:bodyPr/>
                    <a:lstStyle/>
                    <a:p>
                      <a:r>
                        <a:rPr lang="en-US" sz="1600"/>
                        <a:t>Optional &lt;=1 cycle of </a:t>
                      </a:r>
                      <a:r>
                        <a:rPr lang="en-US" sz="1600" err="1"/>
                        <a:t>DPd</a:t>
                      </a:r>
                      <a:r>
                        <a:rPr lang="en-US" sz="1600"/>
                        <a:t>, </a:t>
                      </a:r>
                      <a:r>
                        <a:rPr lang="en-US" sz="1600" err="1"/>
                        <a:t>DVd</a:t>
                      </a:r>
                      <a:r>
                        <a:rPr lang="en-US" sz="1600"/>
                        <a:t>, </a:t>
                      </a:r>
                      <a:r>
                        <a:rPr lang="en-US" sz="1600" err="1"/>
                        <a:t>IRd</a:t>
                      </a:r>
                      <a:r>
                        <a:rPr lang="en-US" sz="1600"/>
                        <a:t> </a:t>
                      </a:r>
                    </a:p>
                  </a:txBody>
                  <a:tcPr/>
                </a:tc>
                <a:tc>
                  <a:txBody>
                    <a:bodyPr/>
                    <a:lstStyle/>
                    <a:p>
                      <a:r>
                        <a:rPr lang="en-US" sz="1600"/>
                        <a:t>Required &gt;= 1 cycle</a:t>
                      </a:r>
                    </a:p>
                    <a:p>
                      <a:r>
                        <a:rPr lang="en-US" sz="1600" err="1"/>
                        <a:t>PVd</a:t>
                      </a:r>
                      <a:r>
                        <a:rPr lang="en-US" sz="1600"/>
                        <a:t> or </a:t>
                      </a:r>
                      <a:r>
                        <a:rPr lang="en-US" sz="1600" err="1"/>
                        <a:t>DPd</a:t>
                      </a:r>
                      <a:endParaRPr lang="en-US" sz="1600"/>
                    </a:p>
                  </a:txBody>
                  <a:tcPr/>
                </a:tc>
                <a:extLst>
                  <a:ext uri="{0D108BD9-81ED-4DB2-BD59-A6C34878D82A}">
                    <a16:rowId xmlns:a16="http://schemas.microsoft.com/office/drawing/2014/main" val="2556945874"/>
                  </a:ext>
                </a:extLst>
              </a:tr>
              <a:tr h="370840">
                <a:tc>
                  <a:txBody>
                    <a:bodyPr/>
                    <a:lstStyle/>
                    <a:p>
                      <a:r>
                        <a:rPr lang="en-US" sz="1600"/>
                        <a:t>SoC comparison</a:t>
                      </a:r>
                    </a:p>
                  </a:txBody>
                  <a:tcPr/>
                </a:tc>
                <a:tc>
                  <a:txBody>
                    <a:bodyPr/>
                    <a:lstStyle/>
                    <a:p>
                      <a:r>
                        <a:rPr lang="en-US" sz="1600" err="1"/>
                        <a:t>DPd</a:t>
                      </a:r>
                      <a:r>
                        <a:rPr lang="en-US" sz="1600"/>
                        <a:t>, </a:t>
                      </a:r>
                      <a:r>
                        <a:rPr lang="en-US" sz="1600" err="1"/>
                        <a:t>DVd</a:t>
                      </a:r>
                      <a:r>
                        <a:rPr lang="en-US" sz="1600"/>
                        <a:t>, </a:t>
                      </a:r>
                      <a:r>
                        <a:rPr lang="en-US" sz="1600" err="1"/>
                        <a:t>IRd</a:t>
                      </a:r>
                      <a:r>
                        <a:rPr lang="en-US" sz="1600"/>
                        <a:t>, </a:t>
                      </a:r>
                      <a:r>
                        <a:rPr lang="en-US" sz="1600" err="1"/>
                        <a:t>Kd</a:t>
                      </a:r>
                      <a:r>
                        <a:rPr lang="en-US" sz="1600"/>
                        <a:t>, </a:t>
                      </a:r>
                      <a:r>
                        <a:rPr lang="en-US" sz="1600" err="1"/>
                        <a:t>EPd</a:t>
                      </a:r>
                      <a:endParaRPr lang="en-US" sz="1600"/>
                    </a:p>
                  </a:txBody>
                  <a:tcPr/>
                </a:tc>
                <a:tc>
                  <a:txBody>
                    <a:bodyPr/>
                    <a:lstStyle/>
                    <a:p>
                      <a:r>
                        <a:rPr lang="en-US" sz="1600" err="1"/>
                        <a:t>PVd</a:t>
                      </a:r>
                      <a:r>
                        <a:rPr lang="en-US" sz="1600"/>
                        <a:t> or </a:t>
                      </a:r>
                      <a:r>
                        <a:rPr lang="en-US" sz="1600" err="1"/>
                        <a:t>DPd</a:t>
                      </a:r>
                      <a:endParaRPr lang="en-US" sz="1600"/>
                    </a:p>
                  </a:txBody>
                  <a:tcPr/>
                </a:tc>
                <a:extLst>
                  <a:ext uri="{0D108BD9-81ED-4DB2-BD59-A6C34878D82A}">
                    <a16:rowId xmlns:a16="http://schemas.microsoft.com/office/drawing/2014/main" val="132523171"/>
                  </a:ext>
                </a:extLst>
              </a:tr>
              <a:tr h="370840">
                <a:tc>
                  <a:txBody>
                    <a:bodyPr/>
                    <a:lstStyle/>
                    <a:p>
                      <a:r>
                        <a:rPr lang="en-US" sz="1600"/>
                        <a:t>Crossover allowed?</a:t>
                      </a:r>
                    </a:p>
                  </a:txBody>
                  <a:tcPr/>
                </a:tc>
                <a:tc>
                  <a:txBody>
                    <a:bodyPr/>
                    <a:lstStyle/>
                    <a:p>
                      <a:r>
                        <a:rPr lang="en-US" sz="1600"/>
                        <a:t>Yes</a:t>
                      </a:r>
                    </a:p>
                  </a:txBody>
                  <a:tcPr/>
                </a:tc>
                <a:tc>
                  <a:txBody>
                    <a:bodyPr/>
                    <a:lstStyle/>
                    <a:p>
                      <a:r>
                        <a:rPr lang="en-US" sz="1600"/>
                        <a:t>No</a:t>
                      </a:r>
                    </a:p>
                  </a:txBody>
                  <a:tcPr/>
                </a:tc>
                <a:extLst>
                  <a:ext uri="{0D108BD9-81ED-4DB2-BD59-A6C34878D82A}">
                    <a16:rowId xmlns:a16="http://schemas.microsoft.com/office/drawing/2014/main" val="845419384"/>
                  </a:ext>
                </a:extLst>
              </a:tr>
              <a:tr h="370840">
                <a:tc>
                  <a:txBody>
                    <a:bodyPr/>
                    <a:lstStyle/>
                    <a:p>
                      <a:r>
                        <a:rPr lang="en-US" sz="1600"/>
                        <a:t>Primary Endpoint</a:t>
                      </a:r>
                    </a:p>
                  </a:txBody>
                  <a:tcPr/>
                </a:tc>
                <a:tc>
                  <a:txBody>
                    <a:bodyPr/>
                    <a:lstStyle/>
                    <a:p>
                      <a:r>
                        <a:rPr lang="en-US" sz="1600"/>
                        <a:t>PFS</a:t>
                      </a:r>
                    </a:p>
                  </a:txBody>
                  <a:tcPr/>
                </a:tc>
                <a:tc>
                  <a:txBody>
                    <a:bodyPr/>
                    <a:lstStyle/>
                    <a:p>
                      <a:r>
                        <a:rPr lang="en-US" sz="1600"/>
                        <a:t>PFS</a:t>
                      </a:r>
                    </a:p>
                  </a:txBody>
                  <a:tcPr/>
                </a:tc>
                <a:extLst>
                  <a:ext uri="{0D108BD9-81ED-4DB2-BD59-A6C34878D82A}">
                    <a16:rowId xmlns:a16="http://schemas.microsoft.com/office/drawing/2014/main" val="407653291"/>
                  </a:ext>
                </a:extLst>
              </a:tr>
              <a:tr h="370840">
                <a:tc>
                  <a:txBody>
                    <a:bodyPr/>
                    <a:lstStyle/>
                    <a:p>
                      <a:r>
                        <a:rPr lang="en-US" sz="1600"/>
                        <a:t>Secondary Endpoint</a:t>
                      </a:r>
                    </a:p>
                  </a:txBody>
                  <a:tcPr/>
                </a:tc>
                <a:tc>
                  <a:txBody>
                    <a:bodyPr/>
                    <a:lstStyle/>
                    <a:p>
                      <a:r>
                        <a:rPr lang="en-US" sz="1600"/>
                        <a:t>OS, EFS, ORR, MRD, CR, TTR, </a:t>
                      </a:r>
                      <a:r>
                        <a:rPr lang="en-US" sz="1600" err="1"/>
                        <a:t>DoR</a:t>
                      </a:r>
                      <a:r>
                        <a:rPr lang="en-US" sz="1600"/>
                        <a:t>, safety, PK, PFS2</a:t>
                      </a:r>
                    </a:p>
                  </a:txBody>
                  <a:tcPr/>
                </a:tc>
                <a:tc>
                  <a:txBody>
                    <a:bodyPr/>
                    <a:lstStyle/>
                    <a:p>
                      <a:r>
                        <a:rPr lang="en-US" sz="1600"/>
                        <a:t>CR, </a:t>
                      </a:r>
                      <a:r>
                        <a:rPr lang="en-US" sz="1600" err="1"/>
                        <a:t>sCR</a:t>
                      </a:r>
                      <a:r>
                        <a:rPr lang="en-US" sz="1600"/>
                        <a:t>, MRD, ORR, OS, safety, PFS2</a:t>
                      </a:r>
                    </a:p>
                  </a:txBody>
                  <a:tcPr/>
                </a:tc>
                <a:extLst>
                  <a:ext uri="{0D108BD9-81ED-4DB2-BD59-A6C34878D82A}">
                    <a16:rowId xmlns:a16="http://schemas.microsoft.com/office/drawing/2014/main" val="1352605305"/>
                  </a:ext>
                </a:extLst>
              </a:tr>
            </a:tbl>
          </a:graphicData>
        </a:graphic>
      </p:graphicFrame>
    </p:spTree>
    <p:extLst>
      <p:ext uri="{BB962C8B-B14F-4D97-AF65-F5344CB8AC3E}">
        <p14:creationId xmlns:p14="http://schemas.microsoft.com/office/powerpoint/2010/main" val="3009459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87FE794A-31BE-5A9A-0E24-689303E0A6BC}"/>
              </a:ext>
            </a:extLst>
          </p:cNvPr>
          <p:cNvGraphicFramePr>
            <a:graphicFrameLocks noGrp="1"/>
          </p:cNvGraphicFramePr>
          <p:nvPr>
            <p:ph idx="1"/>
          </p:nvPr>
        </p:nvGraphicFramePr>
        <p:xfrm>
          <a:off x="685800" y="109612"/>
          <a:ext cx="7772400" cy="4556757"/>
        </p:xfrm>
        <a:graphic>
          <a:graphicData uri="http://schemas.openxmlformats.org/drawingml/2006/table">
            <a:tbl>
              <a:tblPr firstRow="1" bandRow="1">
                <a:tableStyleId>{21E4AEA4-8DFA-4A89-87EB-49C32662AFE0}</a:tableStyleId>
              </a:tblPr>
              <a:tblGrid>
                <a:gridCol w="2590800">
                  <a:extLst>
                    <a:ext uri="{9D8B030D-6E8A-4147-A177-3AD203B41FA5}">
                      <a16:colId xmlns:a16="http://schemas.microsoft.com/office/drawing/2014/main" val="192107794"/>
                    </a:ext>
                  </a:extLst>
                </a:gridCol>
                <a:gridCol w="2590800">
                  <a:extLst>
                    <a:ext uri="{9D8B030D-6E8A-4147-A177-3AD203B41FA5}">
                      <a16:colId xmlns:a16="http://schemas.microsoft.com/office/drawing/2014/main" val="3283221882"/>
                    </a:ext>
                  </a:extLst>
                </a:gridCol>
                <a:gridCol w="2590800">
                  <a:extLst>
                    <a:ext uri="{9D8B030D-6E8A-4147-A177-3AD203B41FA5}">
                      <a16:colId xmlns:a16="http://schemas.microsoft.com/office/drawing/2014/main" val="2806288947"/>
                    </a:ext>
                  </a:extLst>
                </a:gridCol>
              </a:tblGrid>
              <a:tr h="370840">
                <a:tc>
                  <a:txBody>
                    <a:bodyPr/>
                    <a:lstStyle/>
                    <a:p>
                      <a:endParaRPr lang="en-US" sz="1600"/>
                    </a:p>
                  </a:txBody>
                  <a:tcPr/>
                </a:tc>
                <a:tc>
                  <a:txBody>
                    <a:bodyPr/>
                    <a:lstStyle/>
                    <a:p>
                      <a:r>
                        <a:rPr lang="en-US" sz="1600" dirty="0"/>
                        <a:t>KarMMa-3</a:t>
                      </a:r>
                    </a:p>
                  </a:txBody>
                  <a:tcPr/>
                </a:tc>
                <a:tc>
                  <a:txBody>
                    <a:bodyPr/>
                    <a:lstStyle/>
                    <a:p>
                      <a:r>
                        <a:rPr lang="en-US" sz="1600" dirty="0"/>
                        <a:t>CARTITUDE-4</a:t>
                      </a:r>
                    </a:p>
                  </a:txBody>
                  <a:tcPr/>
                </a:tc>
                <a:extLst>
                  <a:ext uri="{0D108BD9-81ED-4DB2-BD59-A6C34878D82A}">
                    <a16:rowId xmlns:a16="http://schemas.microsoft.com/office/drawing/2014/main" val="934044306"/>
                  </a:ext>
                </a:extLst>
              </a:tr>
              <a:tr h="370840">
                <a:tc>
                  <a:txBody>
                    <a:bodyPr/>
                    <a:lstStyle/>
                    <a:p>
                      <a:r>
                        <a:rPr lang="en-US" sz="1600" dirty="0"/>
                        <a:t>Eligibility</a:t>
                      </a:r>
                    </a:p>
                  </a:txBody>
                  <a:tcPr/>
                </a:tc>
                <a:tc>
                  <a:txBody>
                    <a:bodyPr/>
                    <a:lstStyle/>
                    <a:p>
                      <a:r>
                        <a:rPr lang="en-US" sz="1600" dirty="0"/>
                        <a:t>RRMM, 2-4 prior lines of therapy</a:t>
                      </a:r>
                    </a:p>
                  </a:txBody>
                  <a:tcPr/>
                </a:tc>
                <a:tc>
                  <a:txBody>
                    <a:bodyPr/>
                    <a:lstStyle/>
                    <a:p>
                      <a:r>
                        <a:rPr lang="en-US" sz="1600" dirty="0"/>
                        <a:t>RRMM, 1-3 prior lines, refractory to </a:t>
                      </a:r>
                      <a:r>
                        <a:rPr lang="en-US" sz="1600" dirty="0" err="1"/>
                        <a:t>len</a:t>
                      </a:r>
                      <a:endParaRPr lang="en-US" sz="1600" dirty="0"/>
                    </a:p>
                  </a:txBody>
                  <a:tcPr/>
                </a:tc>
                <a:extLst>
                  <a:ext uri="{0D108BD9-81ED-4DB2-BD59-A6C34878D82A}">
                    <a16:rowId xmlns:a16="http://schemas.microsoft.com/office/drawing/2014/main" val="3169188702"/>
                  </a:ext>
                </a:extLst>
              </a:tr>
              <a:tr h="370840">
                <a:tc>
                  <a:txBody>
                    <a:bodyPr/>
                    <a:lstStyle/>
                    <a:p>
                      <a:r>
                        <a:rPr lang="en-US" sz="1600" dirty="0"/>
                        <a:t># of patients</a:t>
                      </a:r>
                    </a:p>
                  </a:txBody>
                  <a:tcPr/>
                </a:tc>
                <a:tc>
                  <a:txBody>
                    <a:bodyPr/>
                    <a:lstStyle/>
                    <a:p>
                      <a:r>
                        <a:rPr lang="en-US" sz="1600" dirty="0"/>
                        <a:t>381</a:t>
                      </a:r>
                    </a:p>
                  </a:txBody>
                  <a:tcPr/>
                </a:tc>
                <a:tc>
                  <a:txBody>
                    <a:bodyPr/>
                    <a:lstStyle/>
                    <a:p>
                      <a:r>
                        <a:rPr lang="en-US" sz="1600" dirty="0"/>
                        <a:t>419</a:t>
                      </a:r>
                    </a:p>
                  </a:txBody>
                  <a:tcPr/>
                </a:tc>
                <a:extLst>
                  <a:ext uri="{0D108BD9-81ED-4DB2-BD59-A6C34878D82A}">
                    <a16:rowId xmlns:a16="http://schemas.microsoft.com/office/drawing/2014/main" val="3247442438"/>
                  </a:ext>
                </a:extLst>
              </a:tr>
              <a:tr h="370840">
                <a:tc>
                  <a:txBody>
                    <a:bodyPr/>
                    <a:lstStyle/>
                    <a:p>
                      <a:r>
                        <a:rPr lang="en-US" sz="1600" dirty="0"/>
                        <a:t>ORR </a:t>
                      </a:r>
                    </a:p>
                  </a:txBody>
                  <a:tcPr/>
                </a:tc>
                <a:tc>
                  <a:txBody>
                    <a:bodyPr/>
                    <a:lstStyle/>
                    <a:p>
                      <a:pPr lvl="0">
                        <a:buNone/>
                      </a:pPr>
                      <a:r>
                        <a:rPr lang="en-US" sz="1800" b="0" i="0" u="none" strike="noStrike" noProof="0" dirty="0">
                          <a:solidFill>
                            <a:srgbClr val="000000"/>
                          </a:solidFill>
                          <a:latin typeface="Arial"/>
                        </a:rPr>
                        <a:t>176 (84.6%)</a:t>
                      </a:r>
                      <a:endParaRPr lang="en-US" dirty="0"/>
                    </a:p>
                  </a:txBody>
                  <a:tcPr/>
                </a:tc>
                <a:tc>
                  <a:txBody>
                    <a:bodyPr/>
                    <a:lstStyle/>
                    <a:p>
                      <a:pPr lvl="0">
                        <a:buNone/>
                      </a:pPr>
                      <a:r>
                        <a:rPr lang="en-US" dirty="0"/>
                        <a:t>181 (71%)</a:t>
                      </a:r>
                      <a:endParaRPr lang="en-US"/>
                    </a:p>
                  </a:txBody>
                  <a:tcPr/>
                </a:tc>
                <a:extLst>
                  <a:ext uri="{0D108BD9-81ED-4DB2-BD59-A6C34878D82A}">
                    <a16:rowId xmlns:a16="http://schemas.microsoft.com/office/drawing/2014/main" val="1629111788"/>
                  </a:ext>
                </a:extLst>
              </a:tr>
              <a:tr h="370840">
                <a:tc>
                  <a:txBody>
                    <a:bodyPr/>
                    <a:lstStyle/>
                    <a:p>
                      <a:pPr lvl="0" algn="r">
                        <a:buNone/>
                      </a:pPr>
                      <a:r>
                        <a:rPr lang="en-US" err="1"/>
                        <a:t>sCR</a:t>
                      </a:r>
                      <a:endParaRPr lang="en-US"/>
                    </a:p>
                  </a:txBody>
                  <a:tcPr/>
                </a:tc>
                <a:tc>
                  <a:txBody>
                    <a:bodyPr/>
                    <a:lstStyle/>
                    <a:p>
                      <a:pPr lvl="0">
                        <a:buNone/>
                      </a:pPr>
                      <a:r>
                        <a:rPr lang="en-US" dirty="0"/>
                        <a:t>121 (58.2%)</a:t>
                      </a:r>
                      <a:endParaRPr lang="en-US"/>
                    </a:p>
                  </a:txBody>
                  <a:tcPr/>
                </a:tc>
                <a:tc>
                  <a:txBody>
                    <a:bodyPr/>
                    <a:lstStyle/>
                    <a:p>
                      <a:pPr lvl="0">
                        <a:buNone/>
                      </a:pPr>
                      <a:r>
                        <a:rPr lang="en-US" dirty="0"/>
                        <a:t>90 (35%)</a:t>
                      </a:r>
                      <a:endParaRPr lang="en-US"/>
                    </a:p>
                  </a:txBody>
                  <a:tcPr/>
                </a:tc>
                <a:extLst>
                  <a:ext uri="{0D108BD9-81ED-4DB2-BD59-A6C34878D82A}">
                    <a16:rowId xmlns:a16="http://schemas.microsoft.com/office/drawing/2014/main" val="2556945874"/>
                  </a:ext>
                </a:extLst>
              </a:tr>
              <a:tr h="370840">
                <a:tc>
                  <a:txBody>
                    <a:bodyPr/>
                    <a:lstStyle/>
                    <a:p>
                      <a:pPr lvl="0" algn="r">
                        <a:buNone/>
                      </a:pPr>
                      <a:r>
                        <a:rPr lang="en-US" dirty="0"/>
                        <a:t>CR</a:t>
                      </a:r>
                      <a:endParaRPr lang="en-US" sz="1600" dirty="0"/>
                    </a:p>
                  </a:txBody>
                  <a:tcPr/>
                </a:tc>
                <a:tc>
                  <a:txBody>
                    <a:bodyPr/>
                    <a:lstStyle/>
                    <a:p>
                      <a:pPr lvl="0">
                        <a:buNone/>
                      </a:pPr>
                      <a:r>
                        <a:rPr lang="en-US" dirty="0"/>
                        <a:t>31 (14.9%)</a:t>
                      </a:r>
                      <a:endParaRPr lang="en-US"/>
                    </a:p>
                  </a:txBody>
                  <a:tcPr/>
                </a:tc>
                <a:tc>
                  <a:txBody>
                    <a:bodyPr/>
                    <a:lstStyle/>
                    <a:p>
                      <a:pPr lvl="0">
                        <a:buNone/>
                      </a:pPr>
                      <a:r>
                        <a:rPr lang="en-US" dirty="0"/>
                        <a:t>8 (3%)</a:t>
                      </a:r>
                      <a:endParaRPr lang="en-US"/>
                    </a:p>
                  </a:txBody>
                  <a:tcPr/>
                </a:tc>
                <a:extLst>
                  <a:ext uri="{0D108BD9-81ED-4DB2-BD59-A6C34878D82A}">
                    <a16:rowId xmlns:a16="http://schemas.microsoft.com/office/drawing/2014/main" val="132523171"/>
                  </a:ext>
                </a:extLst>
              </a:tr>
              <a:tr h="370840">
                <a:tc>
                  <a:txBody>
                    <a:bodyPr/>
                    <a:lstStyle/>
                    <a:p>
                      <a:pPr lvl="0" algn="r">
                        <a:buNone/>
                      </a:pPr>
                      <a:r>
                        <a:rPr lang="en-US" dirty="0"/>
                        <a:t>VGPR </a:t>
                      </a:r>
                      <a:endParaRPr lang="en-US" sz="1600" dirty="0"/>
                    </a:p>
                  </a:txBody>
                  <a:tcPr/>
                </a:tc>
                <a:tc>
                  <a:txBody>
                    <a:bodyPr/>
                    <a:lstStyle/>
                    <a:p>
                      <a:pPr lvl="0">
                        <a:buNone/>
                      </a:pPr>
                      <a:r>
                        <a:rPr lang="en-US" dirty="0"/>
                        <a:t>17 (8.2%)</a:t>
                      </a:r>
                      <a:endParaRPr lang="en-US"/>
                    </a:p>
                  </a:txBody>
                  <a:tcPr/>
                </a:tc>
                <a:tc>
                  <a:txBody>
                    <a:bodyPr/>
                    <a:lstStyle/>
                    <a:p>
                      <a:pPr lvl="0">
                        <a:buNone/>
                      </a:pPr>
                      <a:r>
                        <a:rPr lang="en-US" dirty="0"/>
                        <a:t>55 (22%)</a:t>
                      </a:r>
                      <a:endParaRPr lang="en-US"/>
                    </a:p>
                  </a:txBody>
                  <a:tcPr/>
                </a:tc>
                <a:extLst>
                  <a:ext uri="{0D108BD9-81ED-4DB2-BD59-A6C34878D82A}">
                    <a16:rowId xmlns:a16="http://schemas.microsoft.com/office/drawing/2014/main" val="845419384"/>
                  </a:ext>
                </a:extLst>
              </a:tr>
              <a:tr h="370840">
                <a:tc>
                  <a:txBody>
                    <a:bodyPr/>
                    <a:lstStyle/>
                    <a:p>
                      <a:pPr lvl="0">
                        <a:buNone/>
                      </a:pPr>
                      <a:r>
                        <a:rPr lang="en-US" sz="1600" dirty="0"/>
                        <a:t>PD</a:t>
                      </a:r>
                    </a:p>
                  </a:txBody>
                  <a:tcPr/>
                </a:tc>
                <a:tc>
                  <a:txBody>
                    <a:bodyPr/>
                    <a:lstStyle/>
                    <a:p>
                      <a:pPr lvl="0">
                        <a:buNone/>
                      </a:pPr>
                      <a:r>
                        <a:rPr lang="en-US" dirty="0"/>
                        <a:t>24 (9%)</a:t>
                      </a:r>
                      <a:endParaRPr lang="en-US"/>
                    </a:p>
                  </a:txBody>
                  <a:tcPr/>
                </a:tc>
                <a:tc>
                  <a:txBody>
                    <a:bodyPr/>
                    <a:lstStyle/>
                    <a:p>
                      <a:pPr lvl="0">
                        <a:buNone/>
                      </a:pPr>
                      <a:r>
                        <a:rPr lang="en-US" sz="1800" b="0" i="0" u="none" strike="noStrike" noProof="0" dirty="0">
                          <a:solidFill>
                            <a:srgbClr val="000000"/>
                          </a:solidFill>
                          <a:latin typeface="Arial"/>
                        </a:rPr>
                        <a:t>17 (8.2%)</a:t>
                      </a:r>
                      <a:endParaRPr lang="en-US" dirty="0"/>
                    </a:p>
                  </a:txBody>
                  <a:tcPr/>
                </a:tc>
                <a:extLst>
                  <a:ext uri="{0D108BD9-81ED-4DB2-BD59-A6C34878D82A}">
                    <a16:rowId xmlns:a16="http://schemas.microsoft.com/office/drawing/2014/main" val="407653291"/>
                  </a:ext>
                </a:extLst>
              </a:tr>
              <a:tr h="370840">
                <a:tc>
                  <a:txBody>
                    <a:bodyPr/>
                    <a:lstStyle/>
                    <a:p>
                      <a:pPr lvl="0">
                        <a:buNone/>
                      </a:pPr>
                      <a:r>
                        <a:rPr lang="en-US" sz="1600" dirty="0"/>
                        <a:t>Duration of response</a:t>
                      </a:r>
                    </a:p>
                  </a:txBody>
                  <a:tcPr/>
                </a:tc>
                <a:tc>
                  <a:txBody>
                    <a:bodyPr/>
                    <a:lstStyle/>
                    <a:p>
                      <a:pPr lvl="0">
                        <a:buNone/>
                      </a:pPr>
                      <a:r>
                        <a:rPr lang="en-US" dirty="0"/>
                        <a:t>Median DOR:</a:t>
                      </a:r>
                    </a:p>
                    <a:p>
                      <a:pPr lvl="0">
                        <a:buNone/>
                      </a:pPr>
                      <a:r>
                        <a:rPr lang="en-US" dirty="0"/>
                        <a:t>14.8 months (12-18.6)</a:t>
                      </a:r>
                    </a:p>
                  </a:txBody>
                  <a:tcPr/>
                </a:tc>
                <a:tc>
                  <a:txBody>
                    <a:bodyPr/>
                    <a:lstStyle/>
                    <a:p>
                      <a:pPr lvl="0">
                        <a:buNone/>
                      </a:pPr>
                      <a:r>
                        <a:rPr lang="en-US" dirty="0"/>
                        <a:t>12 month DOR:</a:t>
                      </a:r>
                    </a:p>
                    <a:p>
                      <a:pPr lvl="0">
                        <a:buNone/>
                      </a:pPr>
                      <a:r>
                        <a:rPr lang="en-US" sz="1800" b="0" i="0" u="none" strike="noStrike" noProof="0" dirty="0">
                          <a:solidFill>
                            <a:srgbClr val="000000"/>
                          </a:solidFill>
                          <a:latin typeface="Arial"/>
                        </a:rPr>
                        <a:t>84.7%</a:t>
                      </a:r>
                      <a:endParaRPr lang="en-US" dirty="0"/>
                    </a:p>
                  </a:txBody>
                  <a:tcPr/>
                </a:tc>
                <a:extLst>
                  <a:ext uri="{0D108BD9-81ED-4DB2-BD59-A6C34878D82A}">
                    <a16:rowId xmlns:a16="http://schemas.microsoft.com/office/drawing/2014/main" val="1352605305"/>
                  </a:ext>
                </a:extLst>
              </a:tr>
              <a:tr h="370839">
                <a:tc>
                  <a:txBody>
                    <a:bodyPr/>
                    <a:lstStyle/>
                    <a:p>
                      <a:pPr lvl="0">
                        <a:buNone/>
                      </a:pPr>
                      <a:r>
                        <a:rPr lang="en-US" sz="1600" dirty="0"/>
                        <a:t>CRS</a:t>
                      </a:r>
                      <a:endParaRPr lang="en-US"/>
                    </a:p>
                  </a:txBody>
                  <a:tcPr/>
                </a:tc>
                <a:tc>
                  <a:txBody>
                    <a:bodyPr/>
                    <a:lstStyle/>
                    <a:p>
                      <a:pPr lvl="0">
                        <a:buNone/>
                      </a:pPr>
                      <a:endParaRPr lang="en-US" sz="1600" dirty="0"/>
                    </a:p>
                  </a:txBody>
                  <a:tcPr/>
                </a:tc>
                <a:tc>
                  <a:txBody>
                    <a:bodyPr/>
                    <a:lstStyle/>
                    <a:p>
                      <a:pPr lvl="0">
                        <a:buNone/>
                      </a:pPr>
                      <a:r>
                        <a:rPr lang="en-US" dirty="0"/>
                        <a:t>134/176</a:t>
                      </a:r>
                      <a:endParaRPr lang="en-US"/>
                    </a:p>
                  </a:txBody>
                  <a:tcPr/>
                </a:tc>
                <a:extLst>
                  <a:ext uri="{0D108BD9-81ED-4DB2-BD59-A6C34878D82A}">
                    <a16:rowId xmlns:a16="http://schemas.microsoft.com/office/drawing/2014/main" val="728301650"/>
                  </a:ext>
                </a:extLst>
              </a:tr>
              <a:tr h="370838">
                <a:tc>
                  <a:txBody>
                    <a:bodyPr/>
                    <a:lstStyle/>
                    <a:p>
                      <a:pPr lvl="0">
                        <a:buNone/>
                      </a:pPr>
                      <a:r>
                        <a:rPr lang="en-US" sz="1600" dirty="0"/>
                        <a:t>ICANS</a:t>
                      </a:r>
                      <a:endParaRPr lang="en-US" dirty="0"/>
                    </a:p>
                  </a:txBody>
                  <a:tcPr/>
                </a:tc>
                <a:tc>
                  <a:txBody>
                    <a:bodyPr/>
                    <a:lstStyle/>
                    <a:p>
                      <a:pPr lvl="0">
                        <a:buNone/>
                      </a:pPr>
                      <a:endParaRPr lang="en-US" sz="1600" dirty="0"/>
                    </a:p>
                  </a:txBody>
                  <a:tcPr/>
                </a:tc>
                <a:tc>
                  <a:txBody>
                    <a:bodyPr/>
                    <a:lstStyle/>
                    <a:p>
                      <a:pPr lvl="0">
                        <a:buNone/>
                      </a:pPr>
                      <a:r>
                        <a:rPr lang="en-US" dirty="0"/>
                        <a:t>36/176</a:t>
                      </a:r>
                      <a:endParaRPr lang="en-US"/>
                    </a:p>
                  </a:txBody>
                  <a:tcPr/>
                </a:tc>
                <a:extLst>
                  <a:ext uri="{0D108BD9-81ED-4DB2-BD59-A6C34878D82A}">
                    <a16:rowId xmlns:a16="http://schemas.microsoft.com/office/drawing/2014/main" val="1604558906"/>
                  </a:ext>
                </a:extLst>
              </a:tr>
            </a:tbl>
          </a:graphicData>
        </a:graphic>
      </p:graphicFrame>
    </p:spTree>
    <p:extLst>
      <p:ext uri="{BB962C8B-B14F-4D97-AF65-F5344CB8AC3E}">
        <p14:creationId xmlns:p14="http://schemas.microsoft.com/office/powerpoint/2010/main" val="40814809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D7D264-904F-1342-9E6E-CDFADBD9A72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6446120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05325B7D-8853-05FE-A35A-03D7A694A009}"/>
              </a:ext>
            </a:extLst>
          </p:cNvPr>
          <p:cNvSpPr txBox="1">
            <a:spLocks/>
          </p:cNvSpPr>
          <p:nvPr/>
        </p:nvSpPr>
        <p:spPr>
          <a:xfrm>
            <a:off x="4572001" y="3302225"/>
            <a:ext cx="4218919" cy="11895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3554" fontAlgn="auto">
              <a:lnSpc>
                <a:spcPct val="100000"/>
              </a:lnSpc>
              <a:spcBef>
                <a:spcPts val="0"/>
              </a:spcBef>
              <a:spcAft>
                <a:spcPts val="0"/>
              </a:spcAft>
              <a:buNone/>
            </a:pPr>
            <a:r>
              <a:rPr lang="en-US" sz="1799" b="1" dirty="0">
                <a:solidFill>
                  <a:srgbClr val="FFFFFF"/>
                </a:solidFill>
                <a:latin typeface="Arial" panose="020B0604020202020204"/>
              </a:rPr>
              <a:t>Andrew J. Cowan, MD</a:t>
            </a:r>
          </a:p>
          <a:p>
            <a:pPr marL="0" indent="0" algn="ctr" defTabSz="913554" fontAlgn="auto">
              <a:lnSpc>
                <a:spcPct val="100000"/>
              </a:lnSpc>
              <a:spcBef>
                <a:spcPts val="0"/>
              </a:spcBef>
              <a:spcAft>
                <a:spcPts val="0"/>
              </a:spcAft>
              <a:buNone/>
            </a:pPr>
            <a:r>
              <a:rPr lang="en-US" sz="1500" dirty="0">
                <a:solidFill>
                  <a:srgbClr val="FFFFFF"/>
                </a:solidFill>
                <a:latin typeface="Arial" panose="020B0604020202020204"/>
              </a:rPr>
              <a:t>Associate Professor, Clinical Research Division</a:t>
            </a:r>
          </a:p>
          <a:p>
            <a:pPr marL="0" indent="0" algn="ctr" defTabSz="913554" fontAlgn="auto">
              <a:lnSpc>
                <a:spcPct val="100000"/>
              </a:lnSpc>
              <a:spcBef>
                <a:spcPts val="0"/>
              </a:spcBef>
              <a:spcAft>
                <a:spcPts val="0"/>
              </a:spcAft>
              <a:buNone/>
            </a:pPr>
            <a:r>
              <a:rPr lang="en-US" sz="1500" dirty="0">
                <a:solidFill>
                  <a:srgbClr val="FFFFFF"/>
                </a:solidFill>
                <a:latin typeface="Arial" panose="020B0604020202020204"/>
              </a:rPr>
              <a:t>Clinical Research Director, Myeloma Service</a:t>
            </a:r>
          </a:p>
          <a:p>
            <a:pPr marL="0" indent="0" algn="ctr" defTabSz="913554" fontAlgn="auto">
              <a:lnSpc>
                <a:spcPct val="100000"/>
              </a:lnSpc>
              <a:spcBef>
                <a:spcPts val="0"/>
              </a:spcBef>
              <a:spcAft>
                <a:spcPts val="0"/>
              </a:spcAft>
              <a:buNone/>
            </a:pPr>
            <a:r>
              <a:rPr lang="en-US" sz="1500" dirty="0">
                <a:solidFill>
                  <a:srgbClr val="FFFFFF"/>
                </a:solidFill>
                <a:latin typeface="Arial" panose="020B0604020202020204"/>
              </a:rPr>
              <a:t>Fred Hutch Cancer Center</a:t>
            </a:r>
          </a:p>
          <a:p>
            <a:pPr marL="0" indent="0" algn="ctr" defTabSz="913554" fontAlgn="auto">
              <a:lnSpc>
                <a:spcPct val="100000"/>
              </a:lnSpc>
              <a:spcBef>
                <a:spcPts val="0"/>
              </a:spcBef>
              <a:spcAft>
                <a:spcPts val="0"/>
              </a:spcAft>
              <a:buNone/>
            </a:pPr>
            <a:r>
              <a:rPr lang="en-US" sz="1500" dirty="0">
                <a:solidFill>
                  <a:srgbClr val="FFFFFF"/>
                </a:solidFill>
                <a:latin typeface="Arial" panose="020B0604020202020204"/>
              </a:rPr>
              <a:t>Seattle, WA</a:t>
            </a:r>
          </a:p>
          <a:p>
            <a:pPr marL="0" indent="0" algn="ctr" defTabSz="913554" fontAlgn="auto">
              <a:lnSpc>
                <a:spcPct val="100000"/>
              </a:lnSpc>
              <a:spcBef>
                <a:spcPts val="0"/>
              </a:spcBef>
              <a:spcAft>
                <a:spcPts val="0"/>
              </a:spcAft>
              <a:buNone/>
            </a:pPr>
            <a:endParaRPr lang="en-US" sz="1799" b="1" dirty="0">
              <a:solidFill>
                <a:srgbClr val="FFFFFF"/>
              </a:solidFill>
              <a:latin typeface="Arial" panose="020B0604020202020204"/>
            </a:endParaRPr>
          </a:p>
        </p:txBody>
      </p:sp>
      <p:sp>
        <p:nvSpPr>
          <p:cNvPr id="6" name="Subtitle 6">
            <a:extLst>
              <a:ext uri="{FF2B5EF4-FFF2-40B4-BE49-F238E27FC236}">
                <a16:creationId xmlns:a16="http://schemas.microsoft.com/office/drawing/2014/main" id="{B11F88E9-CB35-B5D4-5D0A-F24CE35F9EF1}"/>
              </a:ext>
            </a:extLst>
          </p:cNvPr>
          <p:cNvSpPr txBox="1">
            <a:spLocks/>
          </p:cNvSpPr>
          <p:nvPr/>
        </p:nvSpPr>
        <p:spPr>
          <a:xfrm>
            <a:off x="4576290" y="542085"/>
            <a:ext cx="4221727" cy="4238609"/>
          </a:xfrm>
          <a:prstGeom prst="rect">
            <a:avLst/>
          </a:prstGeom>
          <a:solidFill>
            <a:srgbClr val="D9DDE4">
              <a:alpha val="36078"/>
            </a:srgbClr>
          </a:solidFill>
          <a:ln>
            <a:solidFill>
              <a:srgbClr val="8D9AAC"/>
            </a:solidFill>
          </a:ln>
          <a:effectLst/>
        </p:spPr>
        <p:txBody>
          <a:bodyPr vert="horz" lIns="68580" tIns="34290" rIns="68580" bIns="34290" rtlCol="0" anchor="ctr">
            <a:noAutofit/>
          </a:bodyPr>
          <a:lstStyle>
            <a:lvl1pPr marL="0" indent="0" algn="ctr" defTabSz="913554" rtl="0" eaLnBrk="1" latinLnBrk="0" hangingPunct="1">
              <a:lnSpc>
                <a:spcPct val="90000"/>
              </a:lnSpc>
              <a:spcBef>
                <a:spcPts val="999"/>
              </a:spcBef>
              <a:buFont typeface="Arial" panose="020B0604020202020204" pitchFamily="34" charset="0"/>
              <a:buNone/>
              <a:defRPr sz="4263" b="1" kern="1200">
                <a:solidFill>
                  <a:schemeClr val="bg1"/>
                </a:solidFill>
                <a:effectLst>
                  <a:outerShdw blurRad="38100" dist="38100" dir="2700000" algn="tl">
                    <a:srgbClr val="000000">
                      <a:alpha val="43137"/>
                    </a:srgbClr>
                  </a:outerShdw>
                </a:effectLst>
                <a:latin typeface="+mn-lt"/>
                <a:ea typeface="+mn-ea"/>
                <a:cs typeface="+mn-cs"/>
              </a:defRPr>
            </a:lvl1pPr>
            <a:lvl2pPr marL="456777" indent="0" algn="ctr" defTabSz="913554" rtl="0" eaLnBrk="1" latinLnBrk="0" hangingPunct="1">
              <a:lnSpc>
                <a:spcPct val="90000"/>
              </a:lnSpc>
              <a:spcBef>
                <a:spcPts val="500"/>
              </a:spcBef>
              <a:buFont typeface="Arial" panose="020B0604020202020204" pitchFamily="34" charset="0"/>
              <a:buNone/>
              <a:defRPr sz="1998" kern="1200">
                <a:solidFill>
                  <a:schemeClr val="bg1"/>
                </a:solidFill>
                <a:latin typeface="+mn-lt"/>
                <a:ea typeface="+mn-ea"/>
                <a:cs typeface="+mn-cs"/>
              </a:defRPr>
            </a:lvl2pPr>
            <a:lvl3pPr marL="913554" indent="0" algn="ctr" defTabSz="913554" rtl="0" eaLnBrk="1" latinLnBrk="0" hangingPunct="1">
              <a:lnSpc>
                <a:spcPct val="90000"/>
              </a:lnSpc>
              <a:spcBef>
                <a:spcPts val="500"/>
              </a:spcBef>
              <a:buFont typeface="Arial" panose="020B0604020202020204" pitchFamily="34" charset="0"/>
              <a:buNone/>
              <a:defRPr sz="1798" kern="1200">
                <a:solidFill>
                  <a:schemeClr val="bg1"/>
                </a:solidFill>
                <a:latin typeface="+mn-lt"/>
                <a:ea typeface="+mn-ea"/>
                <a:cs typeface="+mn-cs"/>
              </a:defRPr>
            </a:lvl3pPr>
            <a:lvl4pPr marL="1370331" indent="0" algn="ctr" defTabSz="913554" rtl="0" eaLnBrk="1" latinLnBrk="0" hangingPunct="1">
              <a:lnSpc>
                <a:spcPct val="90000"/>
              </a:lnSpc>
              <a:spcBef>
                <a:spcPts val="500"/>
              </a:spcBef>
              <a:buFont typeface="Arial" panose="020B0604020202020204" pitchFamily="34" charset="0"/>
              <a:buNone/>
              <a:defRPr sz="1599" kern="1200">
                <a:solidFill>
                  <a:schemeClr val="bg1"/>
                </a:solidFill>
                <a:latin typeface="+mn-lt"/>
                <a:ea typeface="+mn-ea"/>
                <a:cs typeface="+mn-cs"/>
              </a:defRPr>
            </a:lvl4pPr>
            <a:lvl5pPr marL="1827108" indent="0" algn="ctr" defTabSz="913554" rtl="0" eaLnBrk="1" latinLnBrk="0" hangingPunct="1">
              <a:lnSpc>
                <a:spcPct val="90000"/>
              </a:lnSpc>
              <a:spcBef>
                <a:spcPts val="500"/>
              </a:spcBef>
              <a:buFont typeface="Arial" panose="020B0604020202020204" pitchFamily="34" charset="0"/>
              <a:buNone/>
              <a:defRPr sz="1599" kern="1200">
                <a:solidFill>
                  <a:schemeClr val="bg1"/>
                </a:solidFill>
                <a:latin typeface="+mn-lt"/>
                <a:ea typeface="+mn-ea"/>
                <a:cs typeface="+mn-cs"/>
              </a:defRPr>
            </a:lvl5pPr>
            <a:lvl6pPr marL="2283885" indent="0" algn="ctr" defTabSz="913554" rtl="0" eaLnBrk="1" latinLnBrk="0" hangingPunct="1">
              <a:lnSpc>
                <a:spcPct val="90000"/>
              </a:lnSpc>
              <a:spcBef>
                <a:spcPts val="500"/>
              </a:spcBef>
              <a:buFont typeface="Arial" panose="020B0604020202020204" pitchFamily="34" charset="0"/>
              <a:buNone/>
              <a:defRPr sz="1599" kern="1200">
                <a:solidFill>
                  <a:schemeClr val="tx1"/>
                </a:solidFill>
                <a:latin typeface="+mn-lt"/>
                <a:ea typeface="+mn-ea"/>
                <a:cs typeface="+mn-cs"/>
              </a:defRPr>
            </a:lvl6pPr>
            <a:lvl7pPr marL="2740663" indent="0" algn="ctr" defTabSz="913554" rtl="0" eaLnBrk="1" latinLnBrk="0" hangingPunct="1">
              <a:lnSpc>
                <a:spcPct val="90000"/>
              </a:lnSpc>
              <a:spcBef>
                <a:spcPts val="500"/>
              </a:spcBef>
              <a:buFont typeface="Arial" panose="020B0604020202020204" pitchFamily="34" charset="0"/>
              <a:buNone/>
              <a:defRPr sz="1599" kern="1200">
                <a:solidFill>
                  <a:schemeClr val="tx1"/>
                </a:solidFill>
                <a:latin typeface="+mn-lt"/>
                <a:ea typeface="+mn-ea"/>
                <a:cs typeface="+mn-cs"/>
              </a:defRPr>
            </a:lvl7pPr>
            <a:lvl8pPr marL="3197440" indent="0" algn="ctr" defTabSz="913554" rtl="0" eaLnBrk="1" latinLnBrk="0" hangingPunct="1">
              <a:lnSpc>
                <a:spcPct val="90000"/>
              </a:lnSpc>
              <a:spcBef>
                <a:spcPts val="500"/>
              </a:spcBef>
              <a:buFont typeface="Arial" panose="020B0604020202020204" pitchFamily="34" charset="0"/>
              <a:buNone/>
              <a:defRPr sz="1599" kern="1200">
                <a:solidFill>
                  <a:schemeClr val="tx1"/>
                </a:solidFill>
                <a:latin typeface="+mn-lt"/>
                <a:ea typeface="+mn-ea"/>
                <a:cs typeface="+mn-cs"/>
              </a:defRPr>
            </a:lvl8pPr>
            <a:lvl9pPr marL="3654217" indent="0" algn="ctr" defTabSz="913554" rtl="0" eaLnBrk="1" latinLnBrk="0" hangingPunct="1">
              <a:lnSpc>
                <a:spcPct val="90000"/>
              </a:lnSpc>
              <a:spcBef>
                <a:spcPts val="500"/>
              </a:spcBef>
              <a:buFont typeface="Arial" panose="020B0604020202020204" pitchFamily="34" charset="0"/>
              <a:buNone/>
              <a:defRPr sz="1599" kern="1200">
                <a:solidFill>
                  <a:schemeClr val="tx1"/>
                </a:solidFill>
                <a:latin typeface="+mn-lt"/>
                <a:ea typeface="+mn-ea"/>
                <a:cs typeface="+mn-cs"/>
              </a:defRPr>
            </a:lvl9pPr>
          </a:lstStyle>
          <a:p>
            <a:pPr defTabSz="685166" fontAlgn="auto">
              <a:spcBef>
                <a:spcPts val="749"/>
              </a:spcBef>
              <a:spcAft>
                <a:spcPts val="0"/>
              </a:spcAft>
              <a:defRPr/>
            </a:pPr>
            <a:r>
              <a:rPr lang="en-US" sz="3197" dirty="0">
                <a:solidFill>
                  <a:srgbClr val="FFFFFF"/>
                </a:solidFill>
                <a:latin typeface="Arial" panose="020B0604020202020204"/>
              </a:rPr>
              <a:t>Applying Clinical Evidence to Practice: </a:t>
            </a:r>
          </a:p>
          <a:p>
            <a:pPr defTabSz="685166" fontAlgn="auto">
              <a:spcBef>
                <a:spcPts val="749"/>
              </a:spcBef>
              <a:spcAft>
                <a:spcPts val="0"/>
              </a:spcAft>
              <a:defRPr/>
            </a:pPr>
            <a:r>
              <a:rPr lang="en-US" sz="3197" dirty="0">
                <a:solidFill>
                  <a:srgbClr val="FFFFFF"/>
                </a:solidFill>
                <a:latin typeface="Arial" panose="020B0604020202020204"/>
              </a:rPr>
              <a:t>R/R MM</a:t>
            </a:r>
          </a:p>
          <a:p>
            <a:pPr defTabSz="685166" fontAlgn="auto">
              <a:spcBef>
                <a:spcPts val="749"/>
              </a:spcBef>
              <a:spcAft>
                <a:spcPts val="0"/>
              </a:spcAft>
              <a:defRPr/>
            </a:pPr>
            <a:endParaRPr lang="en-US" sz="3197" dirty="0">
              <a:solidFill>
                <a:srgbClr val="FFFFFF"/>
              </a:solidFill>
              <a:latin typeface="Arial" panose="020B0604020202020204"/>
            </a:endParaRPr>
          </a:p>
        </p:txBody>
      </p:sp>
    </p:spTree>
    <p:extLst>
      <p:ext uri="{BB962C8B-B14F-4D97-AF65-F5344CB8AC3E}">
        <p14:creationId xmlns:p14="http://schemas.microsoft.com/office/powerpoint/2010/main" val="159441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ubtitle 41">
            <a:extLst>
              <a:ext uri="{FF2B5EF4-FFF2-40B4-BE49-F238E27FC236}">
                <a16:creationId xmlns:a16="http://schemas.microsoft.com/office/drawing/2014/main" id="{19AA04C5-F8F9-43BB-045A-1111D1DA433B}"/>
              </a:ext>
            </a:extLst>
          </p:cNvPr>
          <p:cNvSpPr>
            <a:spLocks noGrp="1"/>
          </p:cNvSpPr>
          <p:nvPr>
            <p:ph type="subTitle" idx="1"/>
          </p:nvPr>
        </p:nvSpPr>
        <p:spPr>
          <a:xfrm>
            <a:off x="3510666" y="1147812"/>
            <a:ext cx="5169950" cy="2991257"/>
          </a:xfrm>
        </p:spPr>
        <p:txBody>
          <a:bodyPr/>
          <a:lstStyle/>
          <a:p>
            <a:r>
              <a:rPr lang="en-US" sz="1399" dirty="0"/>
              <a:t>This discussion will engage the audience to answer real-time polling questions on how to apply the clinical data presented by speakers today in your day-to-day practice. </a:t>
            </a:r>
          </a:p>
          <a:p>
            <a:endParaRPr lang="en-US" sz="1399" dirty="0"/>
          </a:p>
          <a:p>
            <a:r>
              <a:rPr lang="en-US" sz="1399" dirty="0"/>
              <a:t>We will capture practical implications of clinical data, trends in care, factors for decision-making, and the real-world impact of the information presented in clinical practice. </a:t>
            </a:r>
          </a:p>
          <a:p>
            <a:endParaRPr lang="en-US" sz="1399" dirty="0"/>
          </a:p>
          <a:p>
            <a:r>
              <a:rPr lang="en-US" sz="1399" dirty="0"/>
              <a:t>We appreciate your active engagement throughout the program as we apply these concepts! Your participation is essential as we navigate “treatment crossroads” and put clinical data into practice.</a:t>
            </a:r>
            <a:endParaRPr lang="en-US" sz="1399" dirty="0">
              <a:solidFill>
                <a:srgbClr val="444444"/>
              </a:solidFill>
              <a:latin typeface="Calibri"/>
              <a:ea typeface="Calibri"/>
              <a:cs typeface="Calibri"/>
            </a:endParaRPr>
          </a:p>
          <a:p>
            <a:endParaRPr lang="en-US" dirty="0"/>
          </a:p>
        </p:txBody>
      </p:sp>
      <p:sp>
        <p:nvSpPr>
          <p:cNvPr id="2" name="Title 1">
            <a:extLst>
              <a:ext uri="{FF2B5EF4-FFF2-40B4-BE49-F238E27FC236}">
                <a16:creationId xmlns:a16="http://schemas.microsoft.com/office/drawing/2014/main" id="{64A0E242-16ED-4230-A2CC-E9581B46F16D}"/>
              </a:ext>
            </a:extLst>
          </p:cNvPr>
          <p:cNvSpPr>
            <a:spLocks noGrp="1"/>
          </p:cNvSpPr>
          <p:nvPr>
            <p:ph type="title"/>
          </p:nvPr>
        </p:nvSpPr>
        <p:spPr/>
        <p:txBody>
          <a:bodyPr anchor="t">
            <a:normAutofit/>
          </a:bodyPr>
          <a:lstStyle/>
          <a:p>
            <a:r>
              <a:rPr lang="en-US"/>
              <a:t>About Treatment Crossroads: Application of Data</a:t>
            </a:r>
          </a:p>
        </p:txBody>
      </p:sp>
      <p:pic>
        <p:nvPicPr>
          <p:cNvPr id="5" name="Picture 4">
            <a:extLst>
              <a:ext uri="{FF2B5EF4-FFF2-40B4-BE49-F238E27FC236}">
                <a16:creationId xmlns:a16="http://schemas.microsoft.com/office/drawing/2014/main" id="{D9AB7B17-7537-A046-1905-3B5EEF9062F0}"/>
              </a:ext>
            </a:extLst>
          </p:cNvPr>
          <p:cNvPicPr>
            <a:picLocks noChangeAspect="1"/>
          </p:cNvPicPr>
          <p:nvPr/>
        </p:nvPicPr>
        <p:blipFill>
          <a:blip r:embed="rId3"/>
          <a:stretch>
            <a:fillRect/>
          </a:stretch>
        </p:blipFill>
        <p:spPr>
          <a:xfrm>
            <a:off x="950691" y="1056812"/>
            <a:ext cx="1517319" cy="1517319"/>
          </a:xfrm>
          <a:prstGeom prst="rect">
            <a:avLst/>
          </a:prstGeom>
        </p:spPr>
      </p:pic>
      <p:pic>
        <p:nvPicPr>
          <p:cNvPr id="7" name="Picture 6">
            <a:extLst>
              <a:ext uri="{FF2B5EF4-FFF2-40B4-BE49-F238E27FC236}">
                <a16:creationId xmlns:a16="http://schemas.microsoft.com/office/drawing/2014/main" id="{BE2CFF58-AB25-D851-5F10-87FB28FCC37D}"/>
              </a:ext>
            </a:extLst>
          </p:cNvPr>
          <p:cNvPicPr>
            <a:picLocks noChangeAspect="1"/>
          </p:cNvPicPr>
          <p:nvPr/>
        </p:nvPicPr>
        <p:blipFill>
          <a:blip r:embed="rId4"/>
          <a:stretch>
            <a:fillRect/>
          </a:stretch>
        </p:blipFill>
        <p:spPr>
          <a:xfrm>
            <a:off x="950691" y="2940071"/>
            <a:ext cx="1517319" cy="1085235"/>
          </a:xfrm>
          <a:prstGeom prst="rect">
            <a:avLst/>
          </a:prstGeom>
        </p:spPr>
      </p:pic>
    </p:spTree>
    <p:extLst>
      <p:ext uri="{BB962C8B-B14F-4D97-AF65-F5344CB8AC3E}">
        <p14:creationId xmlns:p14="http://schemas.microsoft.com/office/powerpoint/2010/main" val="27192346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D827D-17CC-92CD-E0BF-341BB0C50F61}"/>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D01FA8FD-3326-1F9F-04E6-30EB1D3492CF}"/>
              </a:ext>
            </a:extLst>
          </p:cNvPr>
          <p:cNvSpPr>
            <a:spLocks noGrp="1"/>
          </p:cNvSpPr>
          <p:nvPr>
            <p:ph type="title"/>
          </p:nvPr>
        </p:nvSpPr>
        <p:spPr/>
        <p:txBody>
          <a:bodyPr/>
          <a:lstStyle/>
          <a:p>
            <a:r>
              <a:rPr lang="en-US" b="1" dirty="0">
                <a:solidFill>
                  <a:srgbClr val="1A3967"/>
                </a:solidFill>
              </a:rPr>
              <a:t>How many patients with R/R multiple myeloma are you seeing/treating each week in your practice?</a:t>
            </a:r>
          </a:p>
        </p:txBody>
      </p:sp>
      <p:sp>
        <p:nvSpPr>
          <p:cNvPr id="14" name="Text Placeholder 13">
            <a:extLst>
              <a:ext uri="{FF2B5EF4-FFF2-40B4-BE49-F238E27FC236}">
                <a16:creationId xmlns:a16="http://schemas.microsoft.com/office/drawing/2014/main" id="{3B9D1FED-3D59-5F5E-3A68-0251297F6F54}"/>
              </a:ext>
            </a:extLst>
          </p:cNvPr>
          <p:cNvSpPr>
            <a:spLocks noGrp="1"/>
          </p:cNvSpPr>
          <p:nvPr>
            <p:ph type="body" sz="quarter" idx="13"/>
          </p:nvPr>
        </p:nvSpPr>
        <p:spPr/>
        <p:txBody>
          <a:bodyPr/>
          <a:lstStyle/>
          <a:p>
            <a:r>
              <a:rPr lang="en-US"/>
              <a:t>POLLING QUESTION</a:t>
            </a:r>
          </a:p>
        </p:txBody>
      </p:sp>
      <p:sp>
        <p:nvSpPr>
          <p:cNvPr id="17" name="Text Placeholder 16">
            <a:extLst>
              <a:ext uri="{FF2B5EF4-FFF2-40B4-BE49-F238E27FC236}">
                <a16:creationId xmlns:a16="http://schemas.microsoft.com/office/drawing/2014/main" id="{4B96A3A6-01B6-A8B0-B49B-186635C56525}"/>
              </a:ext>
            </a:extLst>
          </p:cNvPr>
          <p:cNvSpPr>
            <a:spLocks noGrp="1"/>
          </p:cNvSpPr>
          <p:nvPr>
            <p:ph type="body" sz="quarter" idx="4294967295"/>
          </p:nvPr>
        </p:nvSpPr>
        <p:spPr>
          <a:xfrm>
            <a:off x="376330" y="1316368"/>
            <a:ext cx="7354755" cy="1773183"/>
          </a:xfrm>
        </p:spPr>
        <p:txBody>
          <a:bodyPr/>
          <a:lstStyle/>
          <a:p>
            <a:pPr marL="342583" indent="-342583">
              <a:buFont typeface="+mj-lt"/>
              <a:buAutoNum type="alphaUcPeriod"/>
            </a:pPr>
            <a:r>
              <a:rPr lang="en-US" dirty="0"/>
              <a:t>1 to 4</a:t>
            </a:r>
          </a:p>
          <a:p>
            <a:pPr marL="342583" indent="-342583">
              <a:buFont typeface="+mj-lt"/>
              <a:buAutoNum type="alphaUcPeriod"/>
            </a:pPr>
            <a:r>
              <a:rPr lang="en-US" dirty="0"/>
              <a:t>5 to 9 </a:t>
            </a:r>
          </a:p>
          <a:p>
            <a:pPr marL="342583" indent="-342583">
              <a:buFont typeface="+mj-lt"/>
              <a:buAutoNum type="alphaUcPeriod"/>
            </a:pPr>
            <a:r>
              <a:rPr lang="en-US" dirty="0"/>
              <a:t>10 to 14</a:t>
            </a:r>
          </a:p>
          <a:p>
            <a:pPr marL="342583" indent="-342583">
              <a:buFont typeface="+mj-lt"/>
              <a:buAutoNum type="alphaUcPeriod"/>
            </a:pPr>
            <a:r>
              <a:rPr lang="en-US" dirty="0"/>
              <a:t>15 to 19</a:t>
            </a:r>
          </a:p>
          <a:p>
            <a:pPr marL="342583" indent="-342583">
              <a:buFont typeface="+mj-lt"/>
              <a:buAutoNum type="alphaUcPeriod"/>
            </a:pPr>
            <a:r>
              <a:rPr lang="en-US" dirty="0"/>
              <a:t>20 or more</a:t>
            </a:r>
          </a:p>
          <a:p>
            <a:endParaRPr lang="en-US" dirty="0"/>
          </a:p>
        </p:txBody>
      </p:sp>
    </p:spTree>
    <p:extLst>
      <p:ext uri="{BB962C8B-B14F-4D97-AF65-F5344CB8AC3E}">
        <p14:creationId xmlns:p14="http://schemas.microsoft.com/office/powerpoint/2010/main" val="28074104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20E0A-84FC-8B20-69BE-6B2F3D7802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06F898-B4DA-5DBF-E6B1-682490481448}"/>
              </a:ext>
            </a:extLst>
          </p:cNvPr>
          <p:cNvSpPr>
            <a:spLocks noGrp="1"/>
          </p:cNvSpPr>
          <p:nvPr>
            <p:ph type="ctrTitle"/>
          </p:nvPr>
        </p:nvSpPr>
        <p:spPr>
          <a:xfrm>
            <a:off x="463435" y="508549"/>
            <a:ext cx="7786205" cy="3218322"/>
          </a:xfrm>
        </p:spPr>
        <p:txBody>
          <a:bodyPr anchor="ctr">
            <a:normAutofit/>
          </a:bodyPr>
          <a:lstStyle/>
          <a:p>
            <a:pPr algn="ctr"/>
            <a:r>
              <a:rPr lang="en-US" sz="2798" dirty="0"/>
              <a:t>Exploring CAR T-Cell Therapy in Early Relapsed/Refractory Multiple Myeloma</a:t>
            </a:r>
            <a:br>
              <a:rPr lang="en-US" sz="2798" dirty="0"/>
            </a:br>
            <a:br>
              <a:rPr lang="en-US" sz="2798" dirty="0"/>
            </a:br>
            <a:r>
              <a:rPr lang="en-US" dirty="0"/>
              <a:t>20 minutes</a:t>
            </a:r>
            <a:endParaRPr lang="en-US" sz="1998" dirty="0"/>
          </a:p>
        </p:txBody>
      </p:sp>
    </p:spTree>
    <p:extLst>
      <p:ext uri="{BB962C8B-B14F-4D97-AF65-F5344CB8AC3E}">
        <p14:creationId xmlns:p14="http://schemas.microsoft.com/office/powerpoint/2010/main" val="40565623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CFE9B-05C9-FFA2-742E-363FB7E92ABD}"/>
              </a:ext>
            </a:extLst>
          </p:cNvPr>
          <p:cNvSpPr>
            <a:spLocks noGrp="1"/>
          </p:cNvSpPr>
          <p:nvPr>
            <p:ph type="title"/>
          </p:nvPr>
        </p:nvSpPr>
        <p:spPr>
          <a:xfrm>
            <a:off x="393834" y="712318"/>
            <a:ext cx="7605613" cy="358167"/>
          </a:xfrm>
        </p:spPr>
        <p:txBody>
          <a:bodyPr/>
          <a:lstStyle/>
          <a:p>
            <a:r>
              <a:rPr lang="en-US" b="1" dirty="0"/>
              <a:t>Refresh of Highlights of Trials Presented Earlier Tonight</a:t>
            </a:r>
            <a:endParaRPr lang="en-US" dirty="0"/>
          </a:p>
        </p:txBody>
      </p:sp>
      <p:sp>
        <p:nvSpPr>
          <p:cNvPr id="3" name="Content Placeholder 2">
            <a:extLst>
              <a:ext uri="{FF2B5EF4-FFF2-40B4-BE49-F238E27FC236}">
                <a16:creationId xmlns:a16="http://schemas.microsoft.com/office/drawing/2014/main" id="{D02F46C3-2E2A-6039-BE71-7D2A21E397C2}"/>
              </a:ext>
            </a:extLst>
          </p:cNvPr>
          <p:cNvSpPr>
            <a:spLocks noGrp="1"/>
          </p:cNvSpPr>
          <p:nvPr>
            <p:ph type="body" sz="quarter" idx="4294967295"/>
          </p:nvPr>
        </p:nvSpPr>
        <p:spPr>
          <a:xfrm>
            <a:off x="393834" y="214346"/>
            <a:ext cx="5463667" cy="169106"/>
          </a:xfrm>
        </p:spPr>
        <p:txBody>
          <a:bodyPr/>
          <a:lstStyle/>
          <a:p>
            <a:pPr marL="0" indent="0">
              <a:lnSpc>
                <a:spcPct val="100000"/>
              </a:lnSpc>
              <a:spcBef>
                <a:spcPts val="0"/>
              </a:spcBef>
              <a:buNone/>
            </a:pPr>
            <a:r>
              <a:rPr lang="en-US" sz="1099" b="1" dirty="0">
                <a:solidFill>
                  <a:schemeClr val="accent6"/>
                </a:solidFill>
              </a:rPr>
              <a:t>CAR T-Cell Therapy in R/R Multiple Myeloma</a:t>
            </a:r>
          </a:p>
          <a:p>
            <a:pPr marL="0" indent="0">
              <a:lnSpc>
                <a:spcPct val="100000"/>
              </a:lnSpc>
              <a:spcBef>
                <a:spcPts val="0"/>
              </a:spcBef>
              <a:buNone/>
            </a:pPr>
            <a:r>
              <a:rPr lang="en-US" sz="1099" i="1" dirty="0">
                <a:solidFill>
                  <a:schemeClr val="accent6"/>
                </a:solidFill>
              </a:rPr>
              <a:t>Presented by Mary Kwok, MD</a:t>
            </a:r>
          </a:p>
          <a:p>
            <a:pPr marL="0" indent="0">
              <a:lnSpc>
                <a:spcPct val="100000"/>
              </a:lnSpc>
              <a:spcBef>
                <a:spcPts val="0"/>
              </a:spcBef>
              <a:buNone/>
            </a:pPr>
            <a:endParaRPr lang="en-US" dirty="0">
              <a:solidFill>
                <a:schemeClr val="accent6"/>
              </a:solidFill>
            </a:endParaRPr>
          </a:p>
        </p:txBody>
      </p:sp>
      <p:sp>
        <p:nvSpPr>
          <p:cNvPr id="5" name="Text Placeholder 4">
            <a:extLst>
              <a:ext uri="{FF2B5EF4-FFF2-40B4-BE49-F238E27FC236}">
                <a16:creationId xmlns:a16="http://schemas.microsoft.com/office/drawing/2014/main" id="{925D57DD-FFD9-C8E4-9079-44AB86303518}"/>
              </a:ext>
            </a:extLst>
          </p:cNvPr>
          <p:cNvSpPr>
            <a:spLocks noGrp="1"/>
          </p:cNvSpPr>
          <p:nvPr>
            <p:ph type="body" sz="quarter" idx="16"/>
          </p:nvPr>
        </p:nvSpPr>
        <p:spPr>
          <a:xfrm>
            <a:off x="963845" y="2217659"/>
            <a:ext cx="7216310" cy="225091"/>
          </a:xfrm>
        </p:spPr>
        <p:txBody>
          <a:bodyPr/>
          <a:lstStyle/>
          <a:p>
            <a:r>
              <a:rPr lang="en-US" dirty="0"/>
              <a:t>CARTITUDE-4</a:t>
            </a:r>
          </a:p>
        </p:txBody>
      </p:sp>
      <p:sp>
        <p:nvSpPr>
          <p:cNvPr id="6" name="Text Placeholder 5">
            <a:extLst>
              <a:ext uri="{FF2B5EF4-FFF2-40B4-BE49-F238E27FC236}">
                <a16:creationId xmlns:a16="http://schemas.microsoft.com/office/drawing/2014/main" id="{777C9BFC-76C9-73F1-8530-161D0F5584DE}"/>
              </a:ext>
            </a:extLst>
          </p:cNvPr>
          <p:cNvSpPr>
            <a:spLocks noGrp="1"/>
          </p:cNvSpPr>
          <p:nvPr>
            <p:ph type="body" sz="quarter" idx="17"/>
          </p:nvPr>
        </p:nvSpPr>
        <p:spPr>
          <a:xfrm>
            <a:off x="963845" y="2442751"/>
            <a:ext cx="7216310" cy="593810"/>
          </a:xfrm>
        </p:spPr>
        <p:txBody>
          <a:bodyPr/>
          <a:lstStyle/>
          <a:p>
            <a:r>
              <a:rPr lang="en-US" sz="1350" dirty="0"/>
              <a:t>Cilta-cel demonstrated a higher PFS compared to SOC in R/R MM patients with 1-3 prior lines of therapy (NR vs 11.8 mo, p=0.001).</a:t>
            </a:r>
          </a:p>
        </p:txBody>
      </p:sp>
      <p:sp>
        <p:nvSpPr>
          <p:cNvPr id="7" name="Text Placeholder 6">
            <a:extLst>
              <a:ext uri="{FF2B5EF4-FFF2-40B4-BE49-F238E27FC236}">
                <a16:creationId xmlns:a16="http://schemas.microsoft.com/office/drawing/2014/main" id="{DE7C879B-A110-0B63-D6E7-2F18EC56B7A3}"/>
              </a:ext>
            </a:extLst>
          </p:cNvPr>
          <p:cNvSpPr>
            <a:spLocks noGrp="1"/>
          </p:cNvSpPr>
          <p:nvPr>
            <p:ph type="body" sz="quarter" idx="18"/>
          </p:nvPr>
        </p:nvSpPr>
        <p:spPr>
          <a:xfrm>
            <a:off x="963845" y="1173668"/>
            <a:ext cx="7216310" cy="225091"/>
          </a:xfrm>
        </p:spPr>
        <p:txBody>
          <a:bodyPr/>
          <a:lstStyle/>
          <a:p>
            <a:r>
              <a:rPr lang="en-US" dirty="0"/>
              <a:t>KarMMa-3</a:t>
            </a:r>
          </a:p>
        </p:txBody>
      </p:sp>
      <p:sp>
        <p:nvSpPr>
          <p:cNvPr id="13" name="Text Placeholder 12">
            <a:extLst>
              <a:ext uri="{FF2B5EF4-FFF2-40B4-BE49-F238E27FC236}">
                <a16:creationId xmlns:a16="http://schemas.microsoft.com/office/drawing/2014/main" id="{296CC8B5-5344-421B-B699-2362938A1C5F}"/>
              </a:ext>
            </a:extLst>
          </p:cNvPr>
          <p:cNvSpPr>
            <a:spLocks noGrp="1"/>
          </p:cNvSpPr>
          <p:nvPr>
            <p:ph type="body" sz="quarter" idx="19"/>
          </p:nvPr>
        </p:nvSpPr>
        <p:spPr>
          <a:xfrm>
            <a:off x="963845" y="1398759"/>
            <a:ext cx="7216310" cy="593810"/>
          </a:xfrm>
        </p:spPr>
        <p:txBody>
          <a:bodyPr/>
          <a:lstStyle/>
          <a:p>
            <a:r>
              <a:rPr lang="en-US" sz="1350" dirty="0"/>
              <a:t>Ide-cel significantly improved mPFS vs standard triplet regimens (13.3 vs 4.4 mo, p&lt;0.0001) in previously treated R/R multiple myeloma patients and reduced the risk of disease progression or death by 51%.</a:t>
            </a:r>
          </a:p>
        </p:txBody>
      </p:sp>
      <p:sp>
        <p:nvSpPr>
          <p:cNvPr id="9" name="Text Placeholder 8">
            <a:extLst>
              <a:ext uri="{FF2B5EF4-FFF2-40B4-BE49-F238E27FC236}">
                <a16:creationId xmlns:a16="http://schemas.microsoft.com/office/drawing/2014/main" id="{24480242-CAFB-42C7-B554-C875E09A8B59}"/>
              </a:ext>
            </a:extLst>
          </p:cNvPr>
          <p:cNvSpPr>
            <a:spLocks noGrp="1"/>
          </p:cNvSpPr>
          <p:nvPr>
            <p:ph type="body" sz="quarter" idx="20"/>
          </p:nvPr>
        </p:nvSpPr>
        <p:spPr>
          <a:xfrm>
            <a:off x="963846" y="3244728"/>
            <a:ext cx="7216310" cy="225091"/>
          </a:xfrm>
        </p:spPr>
        <p:txBody>
          <a:bodyPr/>
          <a:lstStyle/>
          <a:p>
            <a:r>
              <a:rPr lang="en-US" dirty="0"/>
              <a:t>Recent FDA Approvals</a:t>
            </a:r>
          </a:p>
        </p:txBody>
      </p:sp>
      <p:sp>
        <p:nvSpPr>
          <p:cNvPr id="14" name="Text Placeholder 13">
            <a:extLst>
              <a:ext uri="{FF2B5EF4-FFF2-40B4-BE49-F238E27FC236}">
                <a16:creationId xmlns:a16="http://schemas.microsoft.com/office/drawing/2014/main" id="{7A98F960-AC70-26A0-C222-802C1857C316}"/>
              </a:ext>
            </a:extLst>
          </p:cNvPr>
          <p:cNvSpPr>
            <a:spLocks noGrp="1"/>
          </p:cNvSpPr>
          <p:nvPr>
            <p:ph type="body" sz="quarter" idx="21"/>
          </p:nvPr>
        </p:nvSpPr>
        <p:spPr>
          <a:xfrm>
            <a:off x="963846" y="3469819"/>
            <a:ext cx="7216310" cy="858378"/>
          </a:xfrm>
        </p:spPr>
        <p:txBody>
          <a:bodyPr/>
          <a:lstStyle/>
          <a:p>
            <a:r>
              <a:rPr lang="en-US" sz="1200" b="1" dirty="0"/>
              <a:t>4/4/24: Ide-Cel </a:t>
            </a:r>
            <a:r>
              <a:rPr lang="en-US" sz="1200" dirty="0"/>
              <a:t>was approved for the treatment of adult patients with R/R with ≥2 prior lines of therapy (incl. IMiD, PI, and anti-CD38 mAb).</a:t>
            </a:r>
            <a:endParaRPr lang="en-US" sz="1200" b="1" dirty="0"/>
          </a:p>
          <a:p>
            <a:r>
              <a:rPr lang="en-US" sz="1200" b="1" dirty="0"/>
              <a:t>4/5/24</a:t>
            </a:r>
            <a:r>
              <a:rPr lang="en-US" sz="1200" dirty="0"/>
              <a:t>: </a:t>
            </a:r>
            <a:r>
              <a:rPr lang="en-US" sz="1200" b="1" dirty="0"/>
              <a:t>Cilta-cel</a:t>
            </a:r>
            <a:r>
              <a:rPr lang="en-US" sz="1200" dirty="0"/>
              <a:t> was approved for the treatment of adult patients with R/R MM with ≥1 prior lines of therapy (incl. IMiD, PI, and lenalidomide refractory).</a:t>
            </a:r>
          </a:p>
        </p:txBody>
      </p:sp>
    </p:spTree>
    <p:extLst>
      <p:ext uri="{BB962C8B-B14F-4D97-AF65-F5344CB8AC3E}">
        <p14:creationId xmlns:p14="http://schemas.microsoft.com/office/powerpoint/2010/main" val="1330741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38125" y="822961"/>
            <a:ext cx="8486775" cy="3230879"/>
          </a:xfrm>
        </p:spPr>
        <p:txBody>
          <a:bodyPr/>
          <a:lstStyle/>
          <a:p>
            <a:r>
              <a:rPr lang="en-US" sz="2000" b="1" dirty="0">
                <a:solidFill>
                  <a:srgbClr val="002E51"/>
                </a:solidFill>
              </a:rPr>
              <a:t>Subcutaneous teclistamab</a:t>
            </a:r>
            <a:r>
              <a:rPr lang="en-US" sz="2000" dirty="0">
                <a:solidFill>
                  <a:srgbClr val="002E51"/>
                </a:solidFill>
              </a:rPr>
              <a:t>:</a:t>
            </a:r>
          </a:p>
          <a:p>
            <a:pPr lvl="1"/>
            <a:r>
              <a:rPr lang="en-US" sz="1600" dirty="0">
                <a:solidFill>
                  <a:srgbClr val="002E51"/>
                </a:solidFill>
              </a:rPr>
              <a:t>BCMA-targeted bsAb. Approved for ≥4 prior lines, triple-class-exposed.</a:t>
            </a:r>
          </a:p>
          <a:p>
            <a:r>
              <a:rPr lang="en-US" sz="2000" b="1" dirty="0">
                <a:solidFill>
                  <a:srgbClr val="002E51"/>
                </a:solidFill>
              </a:rPr>
              <a:t>How it’s dosed commercially:</a:t>
            </a:r>
            <a:endParaRPr lang="en-US" sz="2000" dirty="0">
              <a:solidFill>
                <a:srgbClr val="002E51"/>
              </a:solidFill>
            </a:endParaRPr>
          </a:p>
          <a:p>
            <a:pPr lvl="1"/>
            <a:r>
              <a:rPr lang="en-US" sz="1600" dirty="0">
                <a:solidFill>
                  <a:srgbClr val="002E51"/>
                </a:solidFill>
              </a:rPr>
              <a:t>Two step-up doses (weight-based) ≥48 hours apart</a:t>
            </a:r>
          </a:p>
          <a:p>
            <a:pPr lvl="1"/>
            <a:r>
              <a:rPr lang="en-US" sz="1600" dirty="0">
                <a:solidFill>
                  <a:srgbClr val="002E51"/>
                </a:solidFill>
              </a:rPr>
              <a:t>48 hours of monitoring after each dose (more in Dr. Cowan’s section)</a:t>
            </a:r>
          </a:p>
          <a:p>
            <a:pPr lvl="1"/>
            <a:r>
              <a:rPr lang="en-US" sz="1600" dirty="0">
                <a:solidFill>
                  <a:srgbClr val="002E51"/>
                </a:solidFill>
              </a:rPr>
              <a:t>Weekly dosing thereafter per package insert</a:t>
            </a:r>
          </a:p>
          <a:p>
            <a:pPr lvl="2"/>
            <a:r>
              <a:rPr lang="en-US" sz="1400" dirty="0">
                <a:solidFill>
                  <a:srgbClr val="002E51"/>
                </a:solidFill>
              </a:rPr>
              <a:t>However, FDA has approved q2wk dosing for patients with CR ≥ 6 months</a:t>
            </a:r>
          </a:p>
        </p:txBody>
      </p:sp>
      <p:sp>
        <p:nvSpPr>
          <p:cNvPr id="4" name="Title 3"/>
          <p:cNvSpPr>
            <a:spLocks noGrp="1"/>
          </p:cNvSpPr>
          <p:nvPr>
            <p:ph type="title"/>
          </p:nvPr>
        </p:nvSpPr>
        <p:spPr/>
        <p:txBody>
          <a:bodyPr/>
          <a:lstStyle/>
          <a:p>
            <a:r>
              <a:rPr lang="en-US" sz="2800" b="1" u="sng" dirty="0">
                <a:solidFill>
                  <a:srgbClr val="002E51"/>
                </a:solidFill>
              </a:rPr>
              <a:t>Teclistamab 101</a:t>
            </a:r>
          </a:p>
        </p:txBody>
      </p:sp>
    </p:spTree>
    <p:extLst>
      <p:ext uri="{BB962C8B-B14F-4D97-AF65-F5344CB8AC3E}">
        <p14:creationId xmlns:p14="http://schemas.microsoft.com/office/powerpoint/2010/main" val="11176562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D827D-17CC-92CD-E0BF-341BB0C50F61}"/>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D01FA8FD-3326-1F9F-04E6-30EB1D3492CF}"/>
              </a:ext>
            </a:extLst>
          </p:cNvPr>
          <p:cNvSpPr>
            <a:spLocks noGrp="1"/>
          </p:cNvSpPr>
          <p:nvPr>
            <p:ph type="title"/>
          </p:nvPr>
        </p:nvSpPr>
        <p:spPr>
          <a:xfrm>
            <a:off x="393834" y="556670"/>
            <a:ext cx="7840060" cy="352787"/>
          </a:xfrm>
        </p:spPr>
        <p:txBody>
          <a:bodyPr/>
          <a:lstStyle/>
          <a:p>
            <a:r>
              <a:rPr lang="en-US" b="1" dirty="0"/>
              <a:t>Which of these factors do you consider as indicative of high-risk disease: </a:t>
            </a:r>
            <a:br>
              <a:rPr lang="en-US" b="1" dirty="0"/>
            </a:br>
            <a:br>
              <a:rPr lang="en-US" b="1" dirty="0"/>
            </a:br>
            <a:endParaRPr lang="en-US" b="1" dirty="0"/>
          </a:p>
        </p:txBody>
      </p:sp>
      <p:sp>
        <p:nvSpPr>
          <p:cNvPr id="14" name="Text Placeholder 13">
            <a:extLst>
              <a:ext uri="{FF2B5EF4-FFF2-40B4-BE49-F238E27FC236}">
                <a16:creationId xmlns:a16="http://schemas.microsoft.com/office/drawing/2014/main" id="{3B9D1FED-3D59-5F5E-3A68-0251297F6F54}"/>
              </a:ext>
            </a:extLst>
          </p:cNvPr>
          <p:cNvSpPr>
            <a:spLocks noGrp="1"/>
          </p:cNvSpPr>
          <p:nvPr>
            <p:ph type="body" sz="quarter" idx="13"/>
          </p:nvPr>
        </p:nvSpPr>
        <p:spPr/>
        <p:txBody>
          <a:bodyPr/>
          <a:lstStyle/>
          <a:p>
            <a:r>
              <a:rPr lang="en-US" sz="1199" dirty="0"/>
              <a:t>POLLING QUESTION</a:t>
            </a:r>
          </a:p>
        </p:txBody>
      </p:sp>
      <p:sp>
        <p:nvSpPr>
          <p:cNvPr id="17" name="Text Placeholder 16">
            <a:extLst>
              <a:ext uri="{FF2B5EF4-FFF2-40B4-BE49-F238E27FC236}">
                <a16:creationId xmlns:a16="http://schemas.microsoft.com/office/drawing/2014/main" id="{4B96A3A6-01B6-A8B0-B49B-186635C56525}"/>
              </a:ext>
            </a:extLst>
          </p:cNvPr>
          <p:cNvSpPr>
            <a:spLocks noGrp="1"/>
          </p:cNvSpPr>
          <p:nvPr>
            <p:ph type="body" sz="quarter" idx="4294967295"/>
          </p:nvPr>
        </p:nvSpPr>
        <p:spPr>
          <a:xfrm>
            <a:off x="393835" y="1345845"/>
            <a:ext cx="5822327" cy="2780582"/>
          </a:xfrm>
        </p:spPr>
        <p:txBody>
          <a:bodyPr/>
          <a:lstStyle/>
          <a:p>
            <a:pPr marL="342583" indent="-342583">
              <a:buFont typeface="+mj-lt"/>
              <a:buAutoNum type="alphaUcPeriod"/>
            </a:pPr>
            <a:r>
              <a:rPr lang="en-US" sz="1598" dirty="0"/>
              <a:t>Chromosomal abnormalities</a:t>
            </a:r>
          </a:p>
          <a:p>
            <a:pPr marL="342583" indent="-342583">
              <a:buFont typeface="+mj-lt"/>
              <a:buAutoNum type="alphaUcPeriod"/>
            </a:pPr>
            <a:r>
              <a:rPr lang="en-US" sz="1598" dirty="0"/>
              <a:t>Early time to relapse (&lt;18 months </a:t>
            </a:r>
            <a:r>
              <a:rPr lang="en-US" sz="1598" dirty="0">
                <a:latin typeface="Lato" panose="020F0502020204030203" pitchFamily="34" charset="0"/>
                <a:ea typeface="Lato" panose="020F0502020204030203" pitchFamily="34" charset="0"/>
                <a:cs typeface="Lato" panose="020F0502020204030203" pitchFamily="34" charset="0"/>
              </a:rPr>
              <a:t>± ASCT from induction)</a:t>
            </a:r>
            <a:endParaRPr lang="en-US" sz="1598" dirty="0"/>
          </a:p>
          <a:p>
            <a:pPr marL="342583" indent="-342583">
              <a:buFont typeface="+mj-lt"/>
              <a:buAutoNum type="alphaUcPeriod"/>
            </a:pPr>
            <a:r>
              <a:rPr lang="en-US" sz="1598" dirty="0"/>
              <a:t>Extramedullary disease</a:t>
            </a:r>
          </a:p>
          <a:p>
            <a:pPr marL="342583" indent="-342583">
              <a:buFont typeface="+mj-lt"/>
              <a:buAutoNum type="alphaUcPeriod"/>
            </a:pPr>
            <a:r>
              <a:rPr lang="en-US" sz="1598" dirty="0"/>
              <a:t>All of the above</a:t>
            </a:r>
          </a:p>
        </p:txBody>
      </p:sp>
    </p:spTree>
    <p:extLst>
      <p:ext uri="{BB962C8B-B14F-4D97-AF65-F5344CB8AC3E}">
        <p14:creationId xmlns:p14="http://schemas.microsoft.com/office/powerpoint/2010/main" val="31842651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C876A-03C7-8CA9-E167-88B05A68D59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D19A94C-407E-F49C-D9F7-9EA8E128F77D}"/>
              </a:ext>
            </a:extLst>
          </p:cNvPr>
          <p:cNvSpPr>
            <a:spLocks noGrp="1"/>
          </p:cNvSpPr>
          <p:nvPr>
            <p:ph type="title"/>
          </p:nvPr>
        </p:nvSpPr>
        <p:spPr/>
        <p:txBody>
          <a:bodyPr/>
          <a:lstStyle/>
          <a:p>
            <a:r>
              <a:rPr lang="en-US" b="1" dirty="0"/>
              <a:t>Discussion: Referral for CAR T-Cell Therapy</a:t>
            </a:r>
          </a:p>
        </p:txBody>
      </p:sp>
      <p:sp>
        <p:nvSpPr>
          <p:cNvPr id="2" name="Subtitle 1">
            <a:extLst>
              <a:ext uri="{FF2B5EF4-FFF2-40B4-BE49-F238E27FC236}">
                <a16:creationId xmlns:a16="http://schemas.microsoft.com/office/drawing/2014/main" id="{42BB492E-D3DE-EF36-D095-12D43523E20A}"/>
              </a:ext>
            </a:extLst>
          </p:cNvPr>
          <p:cNvSpPr>
            <a:spLocks noGrp="1"/>
          </p:cNvSpPr>
          <p:nvPr>
            <p:ph idx="1"/>
          </p:nvPr>
        </p:nvSpPr>
        <p:spPr/>
        <p:txBody>
          <a:bodyPr/>
          <a:lstStyle/>
          <a:p>
            <a:r>
              <a:rPr lang="en-US" sz="2100" dirty="0"/>
              <a:t>How do you approach patient referrals for CAR T in your practice?</a:t>
            </a:r>
          </a:p>
          <a:p>
            <a:pPr lvl="1"/>
            <a:r>
              <a:rPr lang="en-US" sz="1800" dirty="0"/>
              <a:t>How are referrals processed between your academic site versus community practices?</a:t>
            </a:r>
          </a:p>
          <a:p>
            <a:pPr lvl="1"/>
            <a:r>
              <a:rPr lang="en-US" sz="1800" dirty="0"/>
              <a:t>When evaluating and counseling your patients:</a:t>
            </a:r>
          </a:p>
          <a:p>
            <a:pPr lvl="2"/>
            <a:r>
              <a:rPr lang="en-US" sz="1500" dirty="0"/>
              <a:t>What are those conversation like between you and the patient?</a:t>
            </a:r>
          </a:p>
          <a:p>
            <a:pPr marL="685166" lvl="2" indent="0">
              <a:buNone/>
            </a:pPr>
            <a:endParaRPr lang="en-US" dirty="0"/>
          </a:p>
          <a:p>
            <a:pPr marL="0" indent="0">
              <a:buNone/>
            </a:pPr>
            <a:endParaRPr lang="en-US" dirty="0"/>
          </a:p>
          <a:p>
            <a:pPr marL="0" indent="0">
              <a:buNone/>
            </a:pPr>
            <a:endParaRPr lang="en-US" dirty="0"/>
          </a:p>
          <a:p>
            <a:pPr marL="0" indent="0">
              <a:buNone/>
            </a:pPr>
            <a:r>
              <a:rPr lang="en-US" b="1" dirty="0">
                <a:solidFill>
                  <a:schemeClr val="accent3">
                    <a:lumMod val="50000"/>
                  </a:schemeClr>
                </a:solidFill>
              </a:rPr>
              <a:t>TxCrossroad Challenge: </a:t>
            </a:r>
            <a:r>
              <a:rPr lang="en-US" i="1" dirty="0">
                <a:solidFill>
                  <a:schemeClr val="accent3">
                    <a:lumMod val="50000"/>
                  </a:schemeClr>
                </a:solidFill>
              </a:rPr>
              <a:t>What roadblocks are present that may impact your referral process? How does a patient’s lifestyle impact your decision making?</a:t>
            </a:r>
          </a:p>
          <a:p>
            <a:pPr marL="0" indent="0">
              <a:buNone/>
            </a:pPr>
            <a:endParaRPr lang="en-US" b="1" dirty="0"/>
          </a:p>
          <a:p>
            <a:pPr lvl="1"/>
            <a:endParaRPr lang="en-US" dirty="0"/>
          </a:p>
        </p:txBody>
      </p:sp>
    </p:spTree>
    <p:extLst>
      <p:ext uri="{BB962C8B-B14F-4D97-AF65-F5344CB8AC3E}">
        <p14:creationId xmlns:p14="http://schemas.microsoft.com/office/powerpoint/2010/main" val="11961867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Treatment Crossroad Scenario: Application of Data</a:t>
            </a:r>
          </a:p>
        </p:txBody>
      </p:sp>
      <p:sp>
        <p:nvSpPr>
          <p:cNvPr id="2" name="Subtitle 1"/>
          <p:cNvSpPr>
            <a:spLocks noGrp="1"/>
          </p:cNvSpPr>
          <p:nvPr>
            <p:ph idx="1"/>
          </p:nvPr>
        </p:nvSpPr>
        <p:spPr>
          <a:xfrm>
            <a:off x="383758" y="747480"/>
            <a:ext cx="8376485" cy="729640"/>
          </a:xfrm>
        </p:spPr>
        <p:txBody>
          <a:bodyPr/>
          <a:lstStyle/>
          <a:p>
            <a:pPr marL="0" indent="0">
              <a:buNone/>
            </a:pPr>
            <a:r>
              <a:rPr lang="en-US" b="1" dirty="0"/>
              <a:t>You have a 60-year-old patient with lenalidomide refractory IgG-lambda multiple myeloma. They were previously treated Dara-VRd followed by lenalidomide maintenance and at first relapse met with their oncologist for second line options. </a:t>
            </a:r>
          </a:p>
        </p:txBody>
      </p:sp>
      <p:sp>
        <p:nvSpPr>
          <p:cNvPr id="9" name="TextBox 8">
            <a:extLst>
              <a:ext uri="{FF2B5EF4-FFF2-40B4-BE49-F238E27FC236}">
                <a16:creationId xmlns:a16="http://schemas.microsoft.com/office/drawing/2014/main" id="{0B564BAE-173E-4A43-06C0-251BE661BFD2}"/>
              </a:ext>
            </a:extLst>
          </p:cNvPr>
          <p:cNvSpPr txBox="1"/>
          <p:nvPr/>
        </p:nvSpPr>
        <p:spPr>
          <a:xfrm>
            <a:off x="383758" y="2155194"/>
            <a:ext cx="8376484" cy="1506695"/>
          </a:xfrm>
          <a:prstGeom prst="rect">
            <a:avLst/>
          </a:prstGeom>
          <a:noFill/>
        </p:spPr>
        <p:txBody>
          <a:bodyPr wrap="square">
            <a:spAutoFit/>
          </a:bodyPr>
          <a:lstStyle/>
          <a:p>
            <a:pPr marL="342583" indent="-342583" defTabSz="913554">
              <a:spcBef>
                <a:spcPts val="1199"/>
              </a:spcBef>
              <a:buFont typeface="+mj-lt"/>
              <a:buAutoNum type="arabicPeriod"/>
            </a:pPr>
            <a:r>
              <a:rPr lang="en-US" sz="1598" dirty="0">
                <a:solidFill>
                  <a:prstClr val="black"/>
                </a:solidFill>
                <a:cs typeface="+mn-cs"/>
              </a:rPr>
              <a:t>Given the availability of therapies, what treatment(s) might you consider for this patient?</a:t>
            </a:r>
          </a:p>
          <a:p>
            <a:pPr marL="342583" indent="-342583" defTabSz="913554">
              <a:spcBef>
                <a:spcPts val="1199"/>
              </a:spcBef>
              <a:buFont typeface="+mj-lt"/>
              <a:buAutoNum type="arabicPeriod"/>
            </a:pPr>
            <a:r>
              <a:rPr lang="en-US" sz="1598" dirty="0">
                <a:solidFill>
                  <a:prstClr val="black"/>
                </a:solidFill>
                <a:cs typeface="+mn-cs"/>
              </a:rPr>
              <a:t>At this point, what clinical/patient factors would make you consider initiating CAR T in the second line setting?</a:t>
            </a:r>
          </a:p>
          <a:p>
            <a:pPr marL="285486" indent="-285486" defTabSz="913554">
              <a:buFont typeface="Arial" panose="020B0604020202020204" pitchFamily="34" charset="0"/>
              <a:buChar char="•"/>
            </a:pPr>
            <a:endParaRPr lang="en-US" sz="1799" dirty="0">
              <a:solidFill>
                <a:prstClr val="black"/>
              </a:solidFill>
              <a:cs typeface="+mn-cs"/>
            </a:endParaRPr>
          </a:p>
        </p:txBody>
      </p:sp>
    </p:spTree>
    <p:extLst>
      <p:ext uri="{BB962C8B-B14F-4D97-AF65-F5344CB8AC3E}">
        <p14:creationId xmlns:p14="http://schemas.microsoft.com/office/powerpoint/2010/main" val="35666630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C876A-03C7-8CA9-E167-88B05A68D59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D19A94C-407E-F49C-D9F7-9EA8E128F77D}"/>
              </a:ext>
            </a:extLst>
          </p:cNvPr>
          <p:cNvSpPr>
            <a:spLocks noGrp="1"/>
          </p:cNvSpPr>
          <p:nvPr>
            <p:ph type="title"/>
          </p:nvPr>
        </p:nvSpPr>
        <p:spPr/>
        <p:txBody>
          <a:bodyPr/>
          <a:lstStyle/>
          <a:p>
            <a:r>
              <a:rPr lang="en-US" b="1" dirty="0"/>
              <a:t>Discussion: Toxicity Management</a:t>
            </a:r>
          </a:p>
        </p:txBody>
      </p:sp>
      <p:sp>
        <p:nvSpPr>
          <p:cNvPr id="2" name="Subtitle 1">
            <a:extLst>
              <a:ext uri="{FF2B5EF4-FFF2-40B4-BE49-F238E27FC236}">
                <a16:creationId xmlns:a16="http://schemas.microsoft.com/office/drawing/2014/main" id="{42BB492E-D3DE-EF36-D095-12D43523E20A}"/>
              </a:ext>
            </a:extLst>
          </p:cNvPr>
          <p:cNvSpPr>
            <a:spLocks noGrp="1"/>
          </p:cNvSpPr>
          <p:nvPr>
            <p:ph idx="1"/>
          </p:nvPr>
        </p:nvSpPr>
        <p:spPr/>
        <p:txBody>
          <a:bodyPr/>
          <a:lstStyle/>
          <a:p>
            <a:r>
              <a:rPr lang="en-US" sz="2100" dirty="0"/>
              <a:t>What is your approach to toxicity management in patients treated post-CAR T?</a:t>
            </a:r>
          </a:p>
          <a:p>
            <a:pPr lvl="1"/>
            <a:r>
              <a:rPr lang="en-US" sz="1800" dirty="0"/>
              <a:t>Have you observed differences in safety profiles in the approved CAR Ts and if so, how?</a:t>
            </a:r>
          </a:p>
          <a:p>
            <a:pPr lvl="1"/>
            <a:r>
              <a:rPr lang="en-US" sz="1800" dirty="0"/>
              <a:t>For patients experiencing secondary primary malignancies (SPM):</a:t>
            </a:r>
          </a:p>
          <a:p>
            <a:pPr lvl="2"/>
            <a:r>
              <a:rPr lang="en-US" sz="1500" dirty="0"/>
              <a:t>How do the recent reports impact your current practice?</a:t>
            </a:r>
          </a:p>
          <a:p>
            <a:pPr lvl="2"/>
            <a:r>
              <a:rPr lang="en-US" sz="1500" dirty="0"/>
              <a:t>What strategies have you conducted before and during such event?</a:t>
            </a:r>
          </a:p>
          <a:p>
            <a:pPr marL="0" indent="0">
              <a:buNone/>
            </a:pPr>
            <a:endParaRPr lang="en-US" dirty="0"/>
          </a:p>
          <a:p>
            <a:pPr marL="0" indent="0">
              <a:buNone/>
            </a:pPr>
            <a:endParaRPr lang="en-US" dirty="0"/>
          </a:p>
          <a:p>
            <a:pPr marL="0" indent="0">
              <a:buNone/>
            </a:pPr>
            <a:endParaRPr lang="en-US" b="1" dirty="0"/>
          </a:p>
          <a:p>
            <a:pPr lvl="1"/>
            <a:endParaRPr lang="en-US" dirty="0"/>
          </a:p>
        </p:txBody>
      </p:sp>
    </p:spTree>
    <p:extLst>
      <p:ext uri="{BB962C8B-B14F-4D97-AF65-F5344CB8AC3E}">
        <p14:creationId xmlns:p14="http://schemas.microsoft.com/office/powerpoint/2010/main" val="41011704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DAD70-A30C-04F2-8558-043D34DA71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6FAEC7-910F-8AE6-8F46-47F413F9613A}"/>
              </a:ext>
            </a:extLst>
          </p:cNvPr>
          <p:cNvSpPr>
            <a:spLocks noGrp="1"/>
          </p:cNvSpPr>
          <p:nvPr>
            <p:ph type="title"/>
          </p:nvPr>
        </p:nvSpPr>
        <p:spPr>
          <a:xfrm>
            <a:off x="393835" y="276226"/>
            <a:ext cx="8376485" cy="358167"/>
          </a:xfrm>
        </p:spPr>
        <p:txBody>
          <a:bodyPr/>
          <a:lstStyle/>
          <a:p>
            <a:r>
              <a:rPr lang="en-US" b="1" dirty="0"/>
              <a:t>Discussion: Clinical Decision Making and Sequencing</a:t>
            </a:r>
          </a:p>
        </p:txBody>
      </p:sp>
      <p:sp>
        <p:nvSpPr>
          <p:cNvPr id="5" name="TextBox 4">
            <a:extLst>
              <a:ext uri="{FF2B5EF4-FFF2-40B4-BE49-F238E27FC236}">
                <a16:creationId xmlns:a16="http://schemas.microsoft.com/office/drawing/2014/main" id="{B40734D0-AC95-E5D4-7F2B-1C07A8B68DAF}"/>
              </a:ext>
            </a:extLst>
          </p:cNvPr>
          <p:cNvSpPr txBox="1"/>
          <p:nvPr/>
        </p:nvSpPr>
        <p:spPr>
          <a:xfrm>
            <a:off x="330341" y="857985"/>
            <a:ext cx="8644055" cy="3074111"/>
          </a:xfrm>
          <a:prstGeom prst="rect">
            <a:avLst/>
          </a:prstGeom>
          <a:noFill/>
        </p:spPr>
        <p:txBody>
          <a:bodyPr wrap="square">
            <a:spAutoFit/>
          </a:bodyPr>
          <a:lstStyle/>
          <a:p>
            <a:pPr marL="342583" indent="-342583" defTabSz="913554">
              <a:buFont typeface="Arial" panose="020B0604020202020204" pitchFamily="34" charset="0"/>
              <a:buChar char="•"/>
            </a:pPr>
            <a:r>
              <a:rPr lang="en-US" sz="1598" b="1" u="sng" dirty="0">
                <a:solidFill>
                  <a:prstClr val="black"/>
                </a:solidFill>
                <a:cs typeface="+mn-cs"/>
              </a:rPr>
              <a:t>Considering the KarMMa-3 and CARTITUDE-4 studies in Early R/R MM</a:t>
            </a:r>
            <a:r>
              <a:rPr lang="en-US" sz="1598" dirty="0">
                <a:solidFill>
                  <a:prstClr val="black"/>
                </a:solidFill>
                <a:cs typeface="+mn-cs"/>
              </a:rPr>
              <a:t>:</a:t>
            </a:r>
          </a:p>
          <a:p>
            <a:pPr marL="685483" lvl="1" indent="-342583" defTabSz="913554">
              <a:buFont typeface="Arial" panose="020B0604020202020204" pitchFamily="34" charset="0"/>
              <a:buChar char="•"/>
            </a:pPr>
            <a:r>
              <a:rPr lang="en-US" sz="1598" dirty="0">
                <a:solidFill>
                  <a:prstClr val="black"/>
                </a:solidFill>
                <a:cs typeface="+mn-cs"/>
              </a:rPr>
              <a:t>How do the trial differences, </a:t>
            </a:r>
            <a:r>
              <a:rPr lang="en-US" sz="1598">
                <a:solidFill>
                  <a:prstClr val="black"/>
                </a:solidFill>
                <a:cs typeface="+mn-cs"/>
              </a:rPr>
              <a:t>patient populations, </a:t>
            </a:r>
            <a:r>
              <a:rPr lang="en-US" sz="1598" dirty="0">
                <a:solidFill>
                  <a:prstClr val="black"/>
                </a:solidFill>
                <a:cs typeface="+mn-cs"/>
              </a:rPr>
              <a:t>and related data impact your decision to refer patients for CAR T treatment in early R/R MM?</a:t>
            </a:r>
          </a:p>
          <a:p>
            <a:pPr marL="342900" lvl="1" defTabSz="913554"/>
            <a:endParaRPr lang="en-US" sz="1598" dirty="0">
              <a:solidFill>
                <a:prstClr val="black"/>
              </a:solidFill>
              <a:cs typeface="+mn-cs"/>
            </a:endParaRPr>
          </a:p>
          <a:p>
            <a:pPr marL="342583" indent="-342583" defTabSz="913554">
              <a:buFont typeface="Arial" panose="020B0604020202020204" pitchFamily="34" charset="0"/>
              <a:buChar char="•"/>
            </a:pPr>
            <a:r>
              <a:rPr lang="en-US" sz="1598" dirty="0">
                <a:solidFill>
                  <a:prstClr val="black"/>
                </a:solidFill>
                <a:cs typeface="+mn-cs"/>
              </a:rPr>
              <a:t>Do specific patient or clinical factors make you favor CAR T over other standards of care?</a:t>
            </a:r>
          </a:p>
          <a:p>
            <a:pPr marL="799360" lvl="1" indent="-342583" defTabSz="913554">
              <a:buFont typeface="Arial" panose="020B0604020202020204" pitchFamily="34" charset="0"/>
              <a:buChar char="•"/>
            </a:pPr>
            <a:r>
              <a:rPr lang="en-US" sz="1598" dirty="0">
                <a:solidFill>
                  <a:prstClr val="black"/>
                </a:solidFill>
                <a:cs typeface="+mn-cs"/>
              </a:rPr>
              <a:t>How do you define functional high-risk status, and does it change your treatment approach?</a:t>
            </a:r>
          </a:p>
          <a:p>
            <a:pPr marL="456777" lvl="1" defTabSz="913554"/>
            <a:endParaRPr lang="en-US" sz="1598" dirty="0">
              <a:solidFill>
                <a:prstClr val="black"/>
              </a:solidFill>
              <a:cs typeface="+mn-cs"/>
            </a:endParaRPr>
          </a:p>
          <a:p>
            <a:pPr marL="342583" indent="-342583" defTabSz="913554">
              <a:buFont typeface="Arial" panose="020B0604020202020204" pitchFamily="34" charset="0"/>
              <a:buChar char="•"/>
            </a:pPr>
            <a:r>
              <a:rPr lang="en-US" sz="1598" dirty="0">
                <a:solidFill>
                  <a:prstClr val="black"/>
                </a:solidFill>
                <a:cs typeface="+mn-cs"/>
              </a:rPr>
              <a:t>For which patients would you elect to hold CAR T for the third line setting?</a:t>
            </a:r>
          </a:p>
          <a:p>
            <a:pPr marL="685483" lvl="1" indent="-342583" defTabSz="913554">
              <a:buFont typeface="Arial" panose="020B0604020202020204" pitchFamily="34" charset="0"/>
              <a:buChar char="•"/>
            </a:pPr>
            <a:r>
              <a:rPr lang="en-US" sz="1598" dirty="0">
                <a:solidFill>
                  <a:prstClr val="black"/>
                </a:solidFill>
                <a:cs typeface="+mn-cs"/>
              </a:rPr>
              <a:t>How would you approach treatment selection and sequencing in this setting?</a:t>
            </a:r>
          </a:p>
          <a:p>
            <a:pPr marL="342583" indent="-342583" defTabSz="913554">
              <a:buFont typeface="Arial" panose="020B0604020202020204" pitchFamily="34" charset="0"/>
              <a:buChar char="•"/>
            </a:pPr>
            <a:endParaRPr lang="en-US" sz="1598" dirty="0">
              <a:solidFill>
                <a:prstClr val="black"/>
              </a:solidFill>
              <a:cs typeface="+mn-cs"/>
            </a:endParaRPr>
          </a:p>
          <a:p>
            <a:pPr defTabSz="913554"/>
            <a:endParaRPr lang="en-US" sz="1799" dirty="0">
              <a:solidFill>
                <a:prstClr val="black"/>
              </a:solidFill>
              <a:cs typeface="+mn-cs"/>
            </a:endParaRPr>
          </a:p>
        </p:txBody>
      </p:sp>
    </p:spTree>
    <p:extLst>
      <p:ext uri="{BB962C8B-B14F-4D97-AF65-F5344CB8AC3E}">
        <p14:creationId xmlns:p14="http://schemas.microsoft.com/office/powerpoint/2010/main" val="9570955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20E0A-84FC-8B20-69BE-6B2F3D7802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06F898-B4DA-5DBF-E6B1-682490481448}"/>
              </a:ext>
            </a:extLst>
          </p:cNvPr>
          <p:cNvSpPr>
            <a:spLocks noGrp="1"/>
          </p:cNvSpPr>
          <p:nvPr>
            <p:ph type="ctrTitle"/>
          </p:nvPr>
        </p:nvSpPr>
        <p:spPr>
          <a:xfrm>
            <a:off x="463435" y="508549"/>
            <a:ext cx="7786205" cy="3218322"/>
          </a:xfrm>
        </p:spPr>
        <p:txBody>
          <a:bodyPr anchor="ctr">
            <a:normAutofit/>
          </a:bodyPr>
          <a:lstStyle/>
          <a:p>
            <a:pPr algn="ctr"/>
            <a:r>
              <a:rPr lang="en-US" sz="3197" dirty="0"/>
              <a:t>Improving Utilization of Bispecifics for Later R/R Multiple Myeloma</a:t>
            </a:r>
            <a:br>
              <a:rPr lang="en-US" sz="2798" dirty="0"/>
            </a:br>
            <a:br>
              <a:rPr lang="en-US" sz="4396" dirty="0"/>
            </a:br>
            <a:r>
              <a:rPr lang="en-US" dirty="0"/>
              <a:t>20 minutes</a:t>
            </a:r>
            <a:endParaRPr lang="en-US" sz="1998" dirty="0"/>
          </a:p>
        </p:txBody>
      </p:sp>
    </p:spTree>
    <p:extLst>
      <p:ext uri="{BB962C8B-B14F-4D97-AF65-F5344CB8AC3E}">
        <p14:creationId xmlns:p14="http://schemas.microsoft.com/office/powerpoint/2010/main" val="31988387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CFE9B-05C9-FFA2-742E-363FB7E92ABD}"/>
              </a:ext>
            </a:extLst>
          </p:cNvPr>
          <p:cNvSpPr>
            <a:spLocks noGrp="1"/>
          </p:cNvSpPr>
          <p:nvPr>
            <p:ph type="title"/>
          </p:nvPr>
        </p:nvSpPr>
        <p:spPr>
          <a:xfrm>
            <a:off x="393835" y="655908"/>
            <a:ext cx="8376485" cy="358167"/>
          </a:xfrm>
        </p:spPr>
        <p:txBody>
          <a:bodyPr/>
          <a:lstStyle/>
          <a:p>
            <a:r>
              <a:rPr lang="en-US" b="1" dirty="0"/>
              <a:t>Refresh of Highlights of Trials Presented Earlier Tonight</a:t>
            </a:r>
            <a:endParaRPr lang="en-US" dirty="0"/>
          </a:p>
        </p:txBody>
      </p:sp>
      <p:sp>
        <p:nvSpPr>
          <p:cNvPr id="5" name="Text Placeholder 4">
            <a:extLst>
              <a:ext uri="{FF2B5EF4-FFF2-40B4-BE49-F238E27FC236}">
                <a16:creationId xmlns:a16="http://schemas.microsoft.com/office/drawing/2014/main" id="{925D57DD-FFD9-C8E4-9079-44AB86303518}"/>
              </a:ext>
            </a:extLst>
          </p:cNvPr>
          <p:cNvSpPr>
            <a:spLocks noGrp="1"/>
          </p:cNvSpPr>
          <p:nvPr>
            <p:ph type="body" sz="quarter" idx="13"/>
          </p:nvPr>
        </p:nvSpPr>
        <p:spPr>
          <a:xfrm>
            <a:off x="393834" y="214346"/>
            <a:ext cx="4429219" cy="169106"/>
          </a:xfrm>
        </p:spPr>
        <p:txBody>
          <a:bodyPr/>
          <a:lstStyle/>
          <a:p>
            <a:r>
              <a:rPr lang="en-US" sz="1103" dirty="0"/>
              <a:t>Bispecific Antibodies for R/R Multiple Myeloma                                </a:t>
            </a:r>
            <a:r>
              <a:rPr lang="en-US" sz="999" b="0" i="1" dirty="0"/>
              <a:t>Presented by Rahul Banerjee, MD, FACP</a:t>
            </a:r>
          </a:p>
        </p:txBody>
      </p:sp>
      <p:sp>
        <p:nvSpPr>
          <p:cNvPr id="6" name="Text Placeholder 5">
            <a:extLst>
              <a:ext uri="{FF2B5EF4-FFF2-40B4-BE49-F238E27FC236}">
                <a16:creationId xmlns:a16="http://schemas.microsoft.com/office/drawing/2014/main" id="{777C9BFC-76C9-73F1-8530-161D0F5584DE}"/>
              </a:ext>
            </a:extLst>
          </p:cNvPr>
          <p:cNvSpPr>
            <a:spLocks noGrp="1"/>
          </p:cNvSpPr>
          <p:nvPr>
            <p:ph type="body" sz="quarter" idx="16"/>
          </p:nvPr>
        </p:nvSpPr>
        <p:spPr>
          <a:xfrm>
            <a:off x="393834" y="1159604"/>
            <a:ext cx="3873648" cy="302980"/>
          </a:xfrm>
        </p:spPr>
        <p:txBody>
          <a:bodyPr/>
          <a:lstStyle/>
          <a:p>
            <a:r>
              <a:rPr lang="en-US" dirty="0"/>
              <a:t>Elranatamab: MagnetisMM-3</a:t>
            </a:r>
          </a:p>
        </p:txBody>
      </p:sp>
      <p:sp>
        <p:nvSpPr>
          <p:cNvPr id="7" name="Text Placeholder 6">
            <a:extLst>
              <a:ext uri="{FF2B5EF4-FFF2-40B4-BE49-F238E27FC236}">
                <a16:creationId xmlns:a16="http://schemas.microsoft.com/office/drawing/2014/main" id="{DE7C879B-A110-0B63-D6E7-2F18EC56B7A3}"/>
              </a:ext>
            </a:extLst>
          </p:cNvPr>
          <p:cNvSpPr>
            <a:spLocks noGrp="1"/>
          </p:cNvSpPr>
          <p:nvPr>
            <p:ph type="body" sz="quarter" idx="17"/>
          </p:nvPr>
        </p:nvSpPr>
        <p:spPr>
          <a:xfrm>
            <a:off x="393834" y="1495500"/>
            <a:ext cx="3873648" cy="1004909"/>
          </a:xfrm>
        </p:spPr>
        <p:txBody>
          <a:bodyPr anchor="ctr"/>
          <a:lstStyle/>
          <a:p>
            <a:pPr marL="53925"/>
            <a:r>
              <a:rPr lang="it-IT" sz="1199" dirty="0"/>
              <a:t>With extended follow up, ORR per BICR remained at 61.9% (≥CR rate 37.4%) with MRD negativity observed at 90.3% in patients evaluable for MRD with ≥CR rate (n=31). </a:t>
            </a:r>
          </a:p>
        </p:txBody>
      </p:sp>
      <p:sp>
        <p:nvSpPr>
          <p:cNvPr id="13" name="Text Placeholder 12">
            <a:extLst>
              <a:ext uri="{FF2B5EF4-FFF2-40B4-BE49-F238E27FC236}">
                <a16:creationId xmlns:a16="http://schemas.microsoft.com/office/drawing/2014/main" id="{296CC8B5-5344-421B-B699-2362938A1C5F}"/>
              </a:ext>
            </a:extLst>
          </p:cNvPr>
          <p:cNvSpPr>
            <a:spLocks noGrp="1"/>
          </p:cNvSpPr>
          <p:nvPr>
            <p:ph type="body" sz="quarter" idx="19"/>
          </p:nvPr>
        </p:nvSpPr>
        <p:spPr>
          <a:xfrm>
            <a:off x="413987" y="2726909"/>
            <a:ext cx="3873648" cy="302980"/>
          </a:xfrm>
        </p:spPr>
        <p:txBody>
          <a:bodyPr/>
          <a:lstStyle/>
          <a:p>
            <a:r>
              <a:rPr lang="en-US" dirty="0"/>
              <a:t>Talquetamab: MonumenTAL-1</a:t>
            </a:r>
          </a:p>
        </p:txBody>
      </p:sp>
      <p:sp>
        <p:nvSpPr>
          <p:cNvPr id="9" name="Text Placeholder 8">
            <a:extLst>
              <a:ext uri="{FF2B5EF4-FFF2-40B4-BE49-F238E27FC236}">
                <a16:creationId xmlns:a16="http://schemas.microsoft.com/office/drawing/2014/main" id="{24480242-CAFB-42C7-B554-C875E09A8B59}"/>
              </a:ext>
            </a:extLst>
          </p:cNvPr>
          <p:cNvSpPr>
            <a:spLocks noGrp="1"/>
          </p:cNvSpPr>
          <p:nvPr>
            <p:ph type="body" sz="quarter" idx="20"/>
          </p:nvPr>
        </p:nvSpPr>
        <p:spPr>
          <a:xfrm>
            <a:off x="413987" y="3062806"/>
            <a:ext cx="3873648" cy="1039486"/>
          </a:xfrm>
        </p:spPr>
        <p:txBody>
          <a:bodyPr anchor="ctr"/>
          <a:lstStyle/>
          <a:p>
            <a:pPr marL="53925"/>
            <a:r>
              <a:rPr lang="en-US" sz="1199" dirty="0"/>
              <a:t>Continued demonstration of elevated ORRs was shown Across QW (0.4 mg/kg) and Q2W (0.8 mg/kg) and prior TCR patient populations at rates of 74.1%, 69.5% and 66.7%, respectively.</a:t>
            </a:r>
          </a:p>
        </p:txBody>
      </p:sp>
      <p:sp>
        <p:nvSpPr>
          <p:cNvPr id="14" name="Text Placeholder 13">
            <a:extLst>
              <a:ext uri="{FF2B5EF4-FFF2-40B4-BE49-F238E27FC236}">
                <a16:creationId xmlns:a16="http://schemas.microsoft.com/office/drawing/2014/main" id="{7A98F960-AC70-26A0-C222-802C1857C316}"/>
              </a:ext>
            </a:extLst>
          </p:cNvPr>
          <p:cNvSpPr>
            <a:spLocks noGrp="1"/>
          </p:cNvSpPr>
          <p:nvPr>
            <p:ph type="body" sz="quarter" idx="21"/>
          </p:nvPr>
        </p:nvSpPr>
        <p:spPr>
          <a:xfrm>
            <a:off x="4876519" y="1159604"/>
            <a:ext cx="3873648" cy="302980"/>
          </a:xfrm>
        </p:spPr>
        <p:txBody>
          <a:bodyPr/>
          <a:lstStyle/>
          <a:p>
            <a:r>
              <a:rPr lang="en-US" dirty="0"/>
              <a:t>Teclistamab: MajesTEC-1</a:t>
            </a:r>
          </a:p>
          <a:p>
            <a:endParaRPr lang="en-US" dirty="0"/>
          </a:p>
        </p:txBody>
      </p:sp>
      <p:sp>
        <p:nvSpPr>
          <p:cNvPr id="3" name="Content Placeholder 2">
            <a:extLst>
              <a:ext uri="{FF2B5EF4-FFF2-40B4-BE49-F238E27FC236}">
                <a16:creationId xmlns:a16="http://schemas.microsoft.com/office/drawing/2014/main" id="{D02F46C3-2E2A-6039-BE71-7D2A21E397C2}"/>
              </a:ext>
            </a:extLst>
          </p:cNvPr>
          <p:cNvSpPr>
            <a:spLocks noGrp="1"/>
          </p:cNvSpPr>
          <p:nvPr>
            <p:ph type="body" sz="quarter" idx="22"/>
          </p:nvPr>
        </p:nvSpPr>
        <p:spPr>
          <a:xfrm>
            <a:off x="4876519" y="1495501"/>
            <a:ext cx="3873648" cy="1004909"/>
          </a:xfrm>
        </p:spPr>
        <p:txBody>
          <a:bodyPr anchor="ctr"/>
          <a:lstStyle/>
          <a:p>
            <a:r>
              <a:rPr lang="en-US" sz="1199" dirty="0"/>
              <a:t>At a median follow up of 30.4 months, ORR was shown to be 63% </a:t>
            </a:r>
            <a:r>
              <a:rPr lang="it-IT" sz="1199" dirty="0"/>
              <a:t>(≥CR rate 46.1%)  and of MRD-evaluable patients, 85.&amp;7% were considered MRD-negative.</a:t>
            </a:r>
            <a:endParaRPr lang="en-US" sz="1199" dirty="0"/>
          </a:p>
        </p:txBody>
      </p:sp>
      <p:sp>
        <p:nvSpPr>
          <p:cNvPr id="11" name="Text Placeholder 10">
            <a:extLst>
              <a:ext uri="{FF2B5EF4-FFF2-40B4-BE49-F238E27FC236}">
                <a16:creationId xmlns:a16="http://schemas.microsoft.com/office/drawing/2014/main" id="{2703B404-6C20-45BE-7985-FE7F6F879389}"/>
              </a:ext>
            </a:extLst>
          </p:cNvPr>
          <p:cNvSpPr>
            <a:spLocks noGrp="1"/>
          </p:cNvSpPr>
          <p:nvPr>
            <p:ph type="body" sz="quarter" idx="23"/>
          </p:nvPr>
        </p:nvSpPr>
        <p:spPr>
          <a:xfrm>
            <a:off x="4896671" y="2726909"/>
            <a:ext cx="3873648" cy="302980"/>
          </a:xfrm>
        </p:spPr>
        <p:txBody>
          <a:bodyPr/>
          <a:lstStyle/>
          <a:p>
            <a:r>
              <a:rPr lang="en-US" dirty="0"/>
              <a:t>Linvoseltamab: LINKER-MM1</a:t>
            </a:r>
          </a:p>
        </p:txBody>
      </p:sp>
      <p:sp>
        <p:nvSpPr>
          <p:cNvPr id="15" name="Text Placeholder 14">
            <a:extLst>
              <a:ext uri="{FF2B5EF4-FFF2-40B4-BE49-F238E27FC236}">
                <a16:creationId xmlns:a16="http://schemas.microsoft.com/office/drawing/2014/main" id="{8112B575-B8F1-8A00-78E2-42D5F7ACDB7A}"/>
              </a:ext>
            </a:extLst>
          </p:cNvPr>
          <p:cNvSpPr>
            <a:spLocks noGrp="1"/>
          </p:cNvSpPr>
          <p:nvPr>
            <p:ph type="body" sz="quarter" idx="24"/>
          </p:nvPr>
        </p:nvSpPr>
        <p:spPr>
          <a:xfrm>
            <a:off x="4896671" y="3062805"/>
            <a:ext cx="3873648" cy="1039487"/>
          </a:xfrm>
        </p:spPr>
        <p:txBody>
          <a:bodyPr anchor="ctr"/>
          <a:lstStyle/>
          <a:p>
            <a:pPr marL="53925"/>
            <a:r>
              <a:rPr lang="en-US" sz="1200" dirty="0"/>
              <a:t>At a median follow up of 14.3 months, early data shows an ORR of 71% and </a:t>
            </a:r>
            <a:r>
              <a:rPr lang="it-IT" sz="1200" dirty="0"/>
              <a:t>≥CR rate in 50% of patients. </a:t>
            </a:r>
            <a:endParaRPr lang="en-US" sz="1200" dirty="0"/>
          </a:p>
        </p:txBody>
      </p:sp>
    </p:spTree>
    <p:extLst>
      <p:ext uri="{BB962C8B-B14F-4D97-AF65-F5344CB8AC3E}">
        <p14:creationId xmlns:p14="http://schemas.microsoft.com/office/powerpoint/2010/main" val="19555733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Treatment Crossroad Scenario: Application of Data</a:t>
            </a:r>
          </a:p>
        </p:txBody>
      </p:sp>
      <p:sp>
        <p:nvSpPr>
          <p:cNvPr id="2" name="Subtitle 1"/>
          <p:cNvSpPr>
            <a:spLocks noGrp="1"/>
          </p:cNvSpPr>
          <p:nvPr>
            <p:ph idx="1"/>
          </p:nvPr>
        </p:nvSpPr>
        <p:spPr>
          <a:xfrm>
            <a:off x="383758" y="747480"/>
            <a:ext cx="8376485" cy="729640"/>
          </a:xfrm>
        </p:spPr>
        <p:txBody>
          <a:bodyPr/>
          <a:lstStyle/>
          <a:p>
            <a:pPr marL="0" indent="0">
              <a:buNone/>
            </a:pPr>
            <a:r>
              <a:rPr lang="en-US" b="1" dirty="0"/>
              <a:t>You have a patient with later R/R multiple myeloma after 4 prior lines of therapy and undergoes evaluation for a bispecific antibody. </a:t>
            </a:r>
          </a:p>
        </p:txBody>
      </p:sp>
      <p:sp>
        <p:nvSpPr>
          <p:cNvPr id="9" name="TextBox 8">
            <a:extLst>
              <a:ext uri="{FF2B5EF4-FFF2-40B4-BE49-F238E27FC236}">
                <a16:creationId xmlns:a16="http://schemas.microsoft.com/office/drawing/2014/main" id="{0B564BAE-173E-4A43-06C0-251BE661BFD2}"/>
              </a:ext>
            </a:extLst>
          </p:cNvPr>
          <p:cNvSpPr txBox="1"/>
          <p:nvPr/>
        </p:nvSpPr>
        <p:spPr>
          <a:xfrm>
            <a:off x="383757" y="1590206"/>
            <a:ext cx="8376484" cy="861005"/>
          </a:xfrm>
          <a:prstGeom prst="rect">
            <a:avLst/>
          </a:prstGeom>
          <a:noFill/>
        </p:spPr>
        <p:txBody>
          <a:bodyPr wrap="square">
            <a:spAutoFit/>
          </a:bodyPr>
          <a:lstStyle/>
          <a:p>
            <a:pPr marL="342583" indent="-342583" defTabSz="913554">
              <a:spcBef>
                <a:spcPts val="1199"/>
              </a:spcBef>
              <a:buFont typeface="+mj-lt"/>
              <a:buAutoNum type="arabicPeriod"/>
            </a:pPr>
            <a:r>
              <a:rPr lang="en-US" sz="1598" dirty="0">
                <a:solidFill>
                  <a:prstClr val="black"/>
                </a:solidFill>
                <a:cs typeface="+mn-cs"/>
              </a:rPr>
              <a:t>In the later relapsed/refractory setting for myeloma, how do you choose between available options?</a:t>
            </a:r>
          </a:p>
          <a:p>
            <a:pPr marL="285486" indent="-285486" defTabSz="913554">
              <a:buFont typeface="Arial" panose="020B0604020202020204" pitchFamily="34" charset="0"/>
              <a:buChar char="•"/>
            </a:pPr>
            <a:endParaRPr lang="en-US" sz="1799" dirty="0">
              <a:solidFill>
                <a:prstClr val="black"/>
              </a:solidFill>
              <a:cs typeface="+mn-cs"/>
            </a:endParaRPr>
          </a:p>
        </p:txBody>
      </p:sp>
    </p:spTree>
    <p:extLst>
      <p:ext uri="{BB962C8B-B14F-4D97-AF65-F5344CB8AC3E}">
        <p14:creationId xmlns:p14="http://schemas.microsoft.com/office/powerpoint/2010/main" val="41285565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D827D-17CC-92CD-E0BF-341BB0C50F61}"/>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D01FA8FD-3326-1F9F-04E6-30EB1D3492CF}"/>
              </a:ext>
            </a:extLst>
          </p:cNvPr>
          <p:cNvSpPr>
            <a:spLocks noGrp="1"/>
          </p:cNvSpPr>
          <p:nvPr>
            <p:ph type="title"/>
          </p:nvPr>
        </p:nvSpPr>
        <p:spPr>
          <a:xfrm>
            <a:off x="393834" y="556670"/>
            <a:ext cx="7840060" cy="352787"/>
          </a:xfrm>
        </p:spPr>
        <p:txBody>
          <a:bodyPr/>
          <a:lstStyle/>
          <a:p>
            <a:r>
              <a:rPr lang="en-US" b="1" dirty="0"/>
              <a:t>What is your preferred bispecifics antibody in later relapsed/refractory MM?</a:t>
            </a:r>
          </a:p>
        </p:txBody>
      </p:sp>
      <p:sp>
        <p:nvSpPr>
          <p:cNvPr id="14" name="Text Placeholder 13">
            <a:extLst>
              <a:ext uri="{FF2B5EF4-FFF2-40B4-BE49-F238E27FC236}">
                <a16:creationId xmlns:a16="http://schemas.microsoft.com/office/drawing/2014/main" id="{3B9D1FED-3D59-5F5E-3A68-0251297F6F54}"/>
              </a:ext>
            </a:extLst>
          </p:cNvPr>
          <p:cNvSpPr>
            <a:spLocks noGrp="1"/>
          </p:cNvSpPr>
          <p:nvPr>
            <p:ph type="body" sz="quarter" idx="13"/>
          </p:nvPr>
        </p:nvSpPr>
        <p:spPr/>
        <p:txBody>
          <a:bodyPr/>
          <a:lstStyle/>
          <a:p>
            <a:r>
              <a:rPr lang="en-US" sz="1598" dirty="0"/>
              <a:t>POLLING QUESTION</a:t>
            </a:r>
          </a:p>
        </p:txBody>
      </p:sp>
      <p:sp>
        <p:nvSpPr>
          <p:cNvPr id="17" name="Text Placeholder 16">
            <a:extLst>
              <a:ext uri="{FF2B5EF4-FFF2-40B4-BE49-F238E27FC236}">
                <a16:creationId xmlns:a16="http://schemas.microsoft.com/office/drawing/2014/main" id="{4B96A3A6-01B6-A8B0-B49B-186635C56525}"/>
              </a:ext>
            </a:extLst>
          </p:cNvPr>
          <p:cNvSpPr>
            <a:spLocks noGrp="1"/>
          </p:cNvSpPr>
          <p:nvPr>
            <p:ph type="body" sz="quarter" idx="4294967295"/>
          </p:nvPr>
        </p:nvSpPr>
        <p:spPr>
          <a:xfrm>
            <a:off x="393835" y="993936"/>
            <a:ext cx="4276047" cy="3132491"/>
          </a:xfrm>
        </p:spPr>
        <p:txBody>
          <a:bodyPr/>
          <a:lstStyle/>
          <a:p>
            <a:pPr marL="342583" indent="-342583">
              <a:buFont typeface="+mj-lt"/>
              <a:buAutoNum type="alphaUcPeriod"/>
            </a:pPr>
            <a:r>
              <a:rPr lang="en-US" sz="1598" dirty="0"/>
              <a:t>Elranatamab</a:t>
            </a:r>
          </a:p>
          <a:p>
            <a:pPr marL="342583" indent="-342583">
              <a:buFont typeface="+mj-lt"/>
              <a:buAutoNum type="alphaUcPeriod"/>
            </a:pPr>
            <a:r>
              <a:rPr lang="en-US" sz="1598" dirty="0"/>
              <a:t>Talquetamab</a:t>
            </a:r>
          </a:p>
          <a:p>
            <a:pPr marL="342583" indent="-342583">
              <a:buFont typeface="+mj-lt"/>
              <a:buAutoNum type="alphaUcPeriod"/>
            </a:pPr>
            <a:r>
              <a:rPr lang="en-US" sz="1598" dirty="0"/>
              <a:t>Teclistamab</a:t>
            </a:r>
          </a:p>
          <a:p>
            <a:pPr marL="342583" indent="-342583">
              <a:buFont typeface="+mj-lt"/>
              <a:buAutoNum type="alphaUcPeriod"/>
            </a:pPr>
            <a:r>
              <a:rPr lang="en-US" sz="1598" dirty="0"/>
              <a:t>Clinical Trial</a:t>
            </a:r>
          </a:p>
        </p:txBody>
      </p:sp>
      <p:sp>
        <p:nvSpPr>
          <p:cNvPr id="3" name="TextBox 2">
            <a:extLst>
              <a:ext uri="{FF2B5EF4-FFF2-40B4-BE49-F238E27FC236}">
                <a16:creationId xmlns:a16="http://schemas.microsoft.com/office/drawing/2014/main" id="{6B6029DF-6532-70F8-BD06-D6CCA2BDEF30}"/>
              </a:ext>
            </a:extLst>
          </p:cNvPr>
          <p:cNvSpPr txBox="1"/>
          <p:nvPr/>
        </p:nvSpPr>
        <p:spPr>
          <a:xfrm>
            <a:off x="334333" y="3420315"/>
            <a:ext cx="7899560" cy="584519"/>
          </a:xfrm>
          <a:prstGeom prst="rect">
            <a:avLst/>
          </a:prstGeom>
          <a:solidFill>
            <a:srgbClr val="D9DDE4"/>
          </a:solidFill>
        </p:spPr>
        <p:txBody>
          <a:bodyPr wrap="square">
            <a:spAutoFit/>
          </a:bodyPr>
          <a:lstStyle/>
          <a:p>
            <a:pPr defTabSz="913554"/>
            <a:r>
              <a:rPr lang="en-US" sz="1399" b="1" dirty="0">
                <a:solidFill>
                  <a:prstClr val="black"/>
                </a:solidFill>
                <a:cs typeface="+mn-cs"/>
              </a:rPr>
              <a:t>Discussion: </a:t>
            </a:r>
          </a:p>
          <a:p>
            <a:pPr marL="342583" indent="-342583" defTabSz="913554">
              <a:buFont typeface="+mj-lt"/>
              <a:buAutoNum type="arabicPeriod"/>
            </a:pPr>
            <a:r>
              <a:rPr lang="en-US" sz="1799" dirty="0">
                <a:solidFill>
                  <a:prstClr val="black"/>
                </a:solidFill>
                <a:cs typeface="+mn-cs"/>
              </a:rPr>
              <a:t>What is your preferred regimen and why?</a:t>
            </a:r>
          </a:p>
        </p:txBody>
      </p:sp>
    </p:spTree>
    <p:extLst>
      <p:ext uri="{BB962C8B-B14F-4D97-AF65-F5344CB8AC3E}">
        <p14:creationId xmlns:p14="http://schemas.microsoft.com/office/powerpoint/2010/main" val="11524887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D827D-17CC-92CD-E0BF-341BB0C50F61}"/>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D01FA8FD-3326-1F9F-04E6-30EB1D3492CF}"/>
              </a:ext>
            </a:extLst>
          </p:cNvPr>
          <p:cNvSpPr>
            <a:spLocks noGrp="1"/>
          </p:cNvSpPr>
          <p:nvPr>
            <p:ph type="title"/>
          </p:nvPr>
        </p:nvSpPr>
        <p:spPr>
          <a:xfrm>
            <a:off x="389965" y="504730"/>
            <a:ext cx="7893798" cy="532325"/>
          </a:xfrm>
        </p:spPr>
        <p:txBody>
          <a:bodyPr/>
          <a:lstStyle/>
          <a:p>
            <a:r>
              <a:rPr lang="en-US" dirty="0"/>
              <a:t>Patient received four prior lines of therapy, including ASCT and visits here oncologists for evaluation of a bispecific. </a:t>
            </a:r>
            <a:r>
              <a:rPr lang="en-US" b="1" dirty="0"/>
              <a:t>What is the main challenge faced when implementing bispecifics in your practice?</a:t>
            </a:r>
            <a:br>
              <a:rPr lang="en-US" b="1" dirty="0"/>
            </a:br>
            <a:endParaRPr lang="en-US" b="1" dirty="0"/>
          </a:p>
        </p:txBody>
      </p:sp>
      <p:sp>
        <p:nvSpPr>
          <p:cNvPr id="14" name="Text Placeholder 13">
            <a:extLst>
              <a:ext uri="{FF2B5EF4-FFF2-40B4-BE49-F238E27FC236}">
                <a16:creationId xmlns:a16="http://schemas.microsoft.com/office/drawing/2014/main" id="{3B9D1FED-3D59-5F5E-3A68-0251297F6F54}"/>
              </a:ext>
            </a:extLst>
          </p:cNvPr>
          <p:cNvSpPr>
            <a:spLocks noGrp="1"/>
          </p:cNvSpPr>
          <p:nvPr>
            <p:ph type="body" sz="quarter" idx="13"/>
          </p:nvPr>
        </p:nvSpPr>
        <p:spPr/>
        <p:txBody>
          <a:bodyPr/>
          <a:lstStyle/>
          <a:p>
            <a:r>
              <a:rPr lang="en-US" sz="1598" dirty="0"/>
              <a:t>POLLING QUESTION</a:t>
            </a:r>
          </a:p>
        </p:txBody>
      </p:sp>
      <p:sp>
        <p:nvSpPr>
          <p:cNvPr id="17" name="Text Placeholder 16">
            <a:extLst>
              <a:ext uri="{FF2B5EF4-FFF2-40B4-BE49-F238E27FC236}">
                <a16:creationId xmlns:a16="http://schemas.microsoft.com/office/drawing/2014/main" id="{4B96A3A6-01B6-A8B0-B49B-186635C56525}"/>
              </a:ext>
            </a:extLst>
          </p:cNvPr>
          <p:cNvSpPr>
            <a:spLocks noGrp="1"/>
          </p:cNvSpPr>
          <p:nvPr>
            <p:ph type="body" sz="quarter" idx="4294967295"/>
          </p:nvPr>
        </p:nvSpPr>
        <p:spPr>
          <a:xfrm>
            <a:off x="389965" y="1387951"/>
            <a:ext cx="7944605" cy="1773183"/>
          </a:xfrm>
        </p:spPr>
        <p:txBody>
          <a:bodyPr/>
          <a:lstStyle/>
          <a:p>
            <a:pPr marL="342583" indent="-342583">
              <a:buFont typeface="+mj-lt"/>
              <a:buAutoNum type="alphaUcPeriod"/>
            </a:pPr>
            <a:r>
              <a:rPr lang="en-US" sz="1598" dirty="0"/>
              <a:t>Logistics of step-up dose delivery</a:t>
            </a:r>
          </a:p>
          <a:p>
            <a:pPr marL="342583" indent="-342583">
              <a:buFont typeface="+mj-lt"/>
              <a:buAutoNum type="alphaUcPeriod"/>
            </a:pPr>
            <a:r>
              <a:rPr lang="en-US" sz="1598" dirty="0"/>
              <a:t>Comfort level of management of bispecific-related toxicities (e.g., CRS, ICANS)</a:t>
            </a:r>
          </a:p>
          <a:p>
            <a:pPr marL="342583" indent="-342583">
              <a:buFont typeface="+mj-lt"/>
              <a:buAutoNum type="alphaUcPeriod"/>
            </a:pPr>
            <a:r>
              <a:rPr lang="en-US" sz="1598" dirty="0"/>
              <a:t>Financial considerations for your practice</a:t>
            </a:r>
          </a:p>
          <a:p>
            <a:pPr marL="342583" indent="-342583">
              <a:buFont typeface="+mj-lt"/>
              <a:buAutoNum type="alphaUcPeriod"/>
            </a:pPr>
            <a:r>
              <a:rPr lang="en-US" sz="1598" dirty="0"/>
              <a:t>Level of care when administering bispecifics (e.g., inpatient, outpatient)</a:t>
            </a:r>
          </a:p>
        </p:txBody>
      </p:sp>
    </p:spTree>
    <p:extLst>
      <p:ext uri="{BB962C8B-B14F-4D97-AF65-F5344CB8AC3E}">
        <p14:creationId xmlns:p14="http://schemas.microsoft.com/office/powerpoint/2010/main" val="4085234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38125" y="822961"/>
            <a:ext cx="5110623" cy="3230879"/>
          </a:xfrm>
        </p:spPr>
        <p:txBody>
          <a:bodyPr/>
          <a:lstStyle/>
          <a:p>
            <a:r>
              <a:rPr lang="en-US" sz="2000" b="1" dirty="0">
                <a:solidFill>
                  <a:srgbClr val="002E51"/>
                </a:solidFill>
              </a:rPr>
              <a:t>MajesTEC-1 study of teclistamab</a:t>
            </a:r>
            <a:endParaRPr lang="en-US" sz="2000" dirty="0">
              <a:solidFill>
                <a:srgbClr val="002E51"/>
              </a:solidFill>
            </a:endParaRPr>
          </a:p>
          <a:p>
            <a:r>
              <a:rPr lang="en-US" sz="2000" b="1" dirty="0">
                <a:solidFill>
                  <a:srgbClr val="002E51"/>
                </a:solidFill>
              </a:rPr>
              <a:t>What we already knew:</a:t>
            </a:r>
          </a:p>
          <a:p>
            <a:pPr lvl="1"/>
            <a:r>
              <a:rPr lang="en-US" sz="1600" dirty="0">
                <a:solidFill>
                  <a:srgbClr val="002E51"/>
                </a:solidFill>
              </a:rPr>
              <a:t>63% ORR, </a:t>
            </a:r>
            <a:r>
              <a:rPr lang="en-US" sz="1600" dirty="0" err="1">
                <a:solidFill>
                  <a:srgbClr val="002E51"/>
                </a:solidFill>
              </a:rPr>
              <a:t>mPFS</a:t>
            </a:r>
            <a:r>
              <a:rPr lang="en-US" sz="1600" dirty="0">
                <a:solidFill>
                  <a:srgbClr val="002E51"/>
                </a:solidFill>
              </a:rPr>
              <a:t> 11.4 months</a:t>
            </a:r>
          </a:p>
          <a:p>
            <a:r>
              <a:rPr lang="en-US" sz="2000" b="1" dirty="0">
                <a:solidFill>
                  <a:srgbClr val="002E51"/>
                </a:solidFill>
              </a:rPr>
              <a:t>What’s new this year:</a:t>
            </a:r>
          </a:p>
          <a:p>
            <a:pPr lvl="1"/>
            <a:r>
              <a:rPr lang="en-US" sz="1600" dirty="0">
                <a:solidFill>
                  <a:srgbClr val="002E51"/>
                </a:solidFill>
              </a:rPr>
              <a:t>MRD-neg 29% (48/165 patients as intent to treat with 10</a:t>
            </a:r>
            <a:r>
              <a:rPr lang="en-US" sz="1600" baseline="30000" dirty="0">
                <a:solidFill>
                  <a:srgbClr val="002E51"/>
                </a:solidFill>
              </a:rPr>
              <a:t>-5</a:t>
            </a:r>
            <a:r>
              <a:rPr lang="en-US" sz="1600" dirty="0">
                <a:solidFill>
                  <a:srgbClr val="002E51"/>
                </a:solidFill>
              </a:rPr>
              <a:t> threshold)</a:t>
            </a:r>
          </a:p>
          <a:p>
            <a:pPr lvl="1"/>
            <a:r>
              <a:rPr lang="en-US" sz="1600" dirty="0" err="1">
                <a:solidFill>
                  <a:srgbClr val="002E51"/>
                </a:solidFill>
              </a:rPr>
              <a:t>mDOR</a:t>
            </a:r>
            <a:r>
              <a:rPr lang="en-US" sz="1600" dirty="0">
                <a:solidFill>
                  <a:srgbClr val="002E51"/>
                </a:solidFill>
              </a:rPr>
              <a:t> 24 months in responders (</a:t>
            </a:r>
            <a:r>
              <a:rPr lang="en-US" sz="1600" i="1" dirty="0">
                <a:solidFill>
                  <a:srgbClr val="002E51"/>
                </a:solidFill>
              </a:rPr>
              <a:t>n </a:t>
            </a:r>
            <a:r>
              <a:rPr lang="en-US" sz="1600" dirty="0">
                <a:solidFill>
                  <a:srgbClr val="002E51"/>
                </a:solidFill>
              </a:rPr>
              <a:t>= 104)</a:t>
            </a:r>
          </a:p>
          <a:p>
            <a:pPr lvl="1"/>
            <a:r>
              <a:rPr lang="en-US" sz="1600" dirty="0" err="1">
                <a:solidFill>
                  <a:srgbClr val="002E51"/>
                </a:solidFill>
              </a:rPr>
              <a:t>mOS</a:t>
            </a:r>
            <a:r>
              <a:rPr lang="en-US" sz="1600" dirty="0">
                <a:solidFill>
                  <a:srgbClr val="002E51"/>
                </a:solidFill>
              </a:rPr>
              <a:t> 22.2 months with 2.5 </a:t>
            </a:r>
            <a:r>
              <a:rPr lang="en-US" sz="1600" dirty="0" err="1">
                <a:solidFill>
                  <a:srgbClr val="002E51"/>
                </a:solidFill>
              </a:rPr>
              <a:t>yrs</a:t>
            </a:r>
            <a:r>
              <a:rPr lang="en-US" sz="1600" dirty="0">
                <a:solidFill>
                  <a:srgbClr val="002E51"/>
                </a:solidFill>
              </a:rPr>
              <a:t> follow-up</a:t>
            </a:r>
          </a:p>
          <a:p>
            <a:pPr lvl="1"/>
            <a:r>
              <a:rPr lang="en-US" sz="1600" dirty="0">
                <a:solidFill>
                  <a:srgbClr val="002E51"/>
                </a:solidFill>
              </a:rPr>
              <a:t>Prophylactic tocilizumab may help</a:t>
            </a:r>
            <a:br>
              <a:rPr lang="en-US" sz="1600" dirty="0">
                <a:solidFill>
                  <a:srgbClr val="002E51"/>
                </a:solidFill>
              </a:rPr>
            </a:br>
            <a:r>
              <a:rPr lang="en-US" sz="1600" i="1" dirty="0">
                <a:solidFill>
                  <a:srgbClr val="002E51"/>
                </a:solidFill>
              </a:rPr>
              <a:t>(more in Dr. Cowan’s section)</a:t>
            </a:r>
          </a:p>
        </p:txBody>
      </p:sp>
      <p:sp>
        <p:nvSpPr>
          <p:cNvPr id="4" name="Title 3"/>
          <p:cNvSpPr>
            <a:spLocks noGrp="1"/>
          </p:cNvSpPr>
          <p:nvPr>
            <p:ph type="title"/>
          </p:nvPr>
        </p:nvSpPr>
        <p:spPr/>
        <p:txBody>
          <a:bodyPr/>
          <a:lstStyle/>
          <a:p>
            <a:r>
              <a:rPr lang="en-US" sz="2800" b="1" u="sng" dirty="0">
                <a:solidFill>
                  <a:srgbClr val="002E51"/>
                </a:solidFill>
              </a:rPr>
              <a:t>What’s new with teclistamab</a:t>
            </a:r>
          </a:p>
        </p:txBody>
      </p:sp>
      <p:sp>
        <p:nvSpPr>
          <p:cNvPr id="3" name="TextBox 2">
            <a:extLst>
              <a:ext uri="{FF2B5EF4-FFF2-40B4-BE49-F238E27FC236}">
                <a16:creationId xmlns:a16="http://schemas.microsoft.com/office/drawing/2014/main" id="{5FFC6994-1ACD-869B-F199-471C829378D6}"/>
              </a:ext>
            </a:extLst>
          </p:cNvPr>
          <p:cNvSpPr txBox="1"/>
          <p:nvPr/>
        </p:nvSpPr>
        <p:spPr>
          <a:xfrm>
            <a:off x="3136605" y="4199149"/>
            <a:ext cx="6007395" cy="169277"/>
          </a:xfrm>
          <a:prstGeom prst="rect">
            <a:avLst/>
          </a:prstGeom>
          <a:noFill/>
        </p:spPr>
        <p:txBody>
          <a:bodyPr wrap="square" rtlCol="0">
            <a:spAutoFit/>
          </a:bodyPr>
          <a:lstStyle/>
          <a:p>
            <a:pPr algn="r"/>
            <a:r>
              <a:rPr lang="en-US" sz="500" dirty="0"/>
              <a:t>Oriol A, </a:t>
            </a:r>
            <a:r>
              <a:rPr lang="en-US" sz="500" dirty="0" err="1"/>
              <a:t>Popat</a:t>
            </a:r>
            <a:r>
              <a:rPr lang="en-US" sz="500" dirty="0"/>
              <a:t> R, </a:t>
            </a:r>
            <a:r>
              <a:rPr lang="en-US" sz="500" dirty="0" err="1"/>
              <a:t>Garfall</a:t>
            </a:r>
            <a:r>
              <a:rPr lang="en-US" sz="500" dirty="0"/>
              <a:t> AL, et al. EHA 2024.</a:t>
            </a:r>
          </a:p>
        </p:txBody>
      </p:sp>
      <p:pic>
        <p:nvPicPr>
          <p:cNvPr id="6" name="Picture 5">
            <a:extLst>
              <a:ext uri="{FF2B5EF4-FFF2-40B4-BE49-F238E27FC236}">
                <a16:creationId xmlns:a16="http://schemas.microsoft.com/office/drawing/2014/main" id="{E7F7E7A2-A61B-AD7E-1930-E33BD86CCC49}"/>
              </a:ext>
            </a:extLst>
          </p:cNvPr>
          <p:cNvPicPr>
            <a:picLocks noChangeAspect="1"/>
          </p:cNvPicPr>
          <p:nvPr/>
        </p:nvPicPr>
        <p:blipFill>
          <a:blip r:embed="rId2"/>
          <a:stretch>
            <a:fillRect/>
          </a:stretch>
        </p:blipFill>
        <p:spPr>
          <a:xfrm>
            <a:off x="5181600" y="699813"/>
            <a:ext cx="3823978" cy="3426682"/>
          </a:xfrm>
          <a:prstGeom prst="rect">
            <a:avLst/>
          </a:prstGeom>
        </p:spPr>
      </p:pic>
    </p:spTree>
    <p:extLst>
      <p:ext uri="{BB962C8B-B14F-4D97-AF65-F5344CB8AC3E}">
        <p14:creationId xmlns:p14="http://schemas.microsoft.com/office/powerpoint/2010/main" val="18964824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Treatment Crossroad Scenario: Application of Data</a:t>
            </a:r>
          </a:p>
        </p:txBody>
      </p:sp>
      <p:sp>
        <p:nvSpPr>
          <p:cNvPr id="2" name="Subtitle 1"/>
          <p:cNvSpPr>
            <a:spLocks noGrp="1"/>
          </p:cNvSpPr>
          <p:nvPr>
            <p:ph idx="1"/>
          </p:nvPr>
        </p:nvSpPr>
        <p:spPr>
          <a:xfrm>
            <a:off x="383758" y="747480"/>
            <a:ext cx="8376485" cy="1082010"/>
          </a:xfrm>
        </p:spPr>
        <p:txBody>
          <a:bodyPr/>
          <a:lstStyle/>
          <a:p>
            <a:pPr marL="0" indent="0">
              <a:buNone/>
            </a:pPr>
            <a:r>
              <a:rPr lang="en-US" b="1" dirty="0"/>
              <a:t>You have a patient experiencing CRS following administration of the first step-up dosing. How would you manage this?</a:t>
            </a:r>
          </a:p>
        </p:txBody>
      </p:sp>
      <p:sp>
        <p:nvSpPr>
          <p:cNvPr id="9" name="TextBox 8">
            <a:extLst>
              <a:ext uri="{FF2B5EF4-FFF2-40B4-BE49-F238E27FC236}">
                <a16:creationId xmlns:a16="http://schemas.microsoft.com/office/drawing/2014/main" id="{0B564BAE-173E-4A43-06C0-251BE661BFD2}"/>
              </a:ext>
            </a:extLst>
          </p:cNvPr>
          <p:cNvSpPr txBox="1"/>
          <p:nvPr/>
        </p:nvSpPr>
        <p:spPr>
          <a:xfrm>
            <a:off x="393834" y="1829490"/>
            <a:ext cx="8376484" cy="2244525"/>
          </a:xfrm>
          <a:prstGeom prst="rect">
            <a:avLst/>
          </a:prstGeom>
          <a:noFill/>
        </p:spPr>
        <p:txBody>
          <a:bodyPr wrap="square">
            <a:spAutoFit/>
          </a:bodyPr>
          <a:lstStyle/>
          <a:p>
            <a:pPr marL="456777" indent="-456777" defTabSz="913554">
              <a:buFont typeface="+mj-lt"/>
              <a:buAutoNum type="arabicPeriod"/>
            </a:pPr>
            <a:r>
              <a:rPr lang="en-US" sz="1998" dirty="0">
                <a:solidFill>
                  <a:prstClr val="black"/>
                </a:solidFill>
                <a:cs typeface="+mn-cs"/>
              </a:rPr>
              <a:t>Based on the data discussed, how do the bispecific-related toxicities observed in your clinical practice compare to those reported in the trials? </a:t>
            </a:r>
          </a:p>
          <a:p>
            <a:pPr marL="456777" indent="-456777" defTabSz="913554">
              <a:buFont typeface="+mj-lt"/>
              <a:buAutoNum type="arabicPeriod"/>
            </a:pPr>
            <a:endParaRPr lang="en-US" sz="1998" dirty="0">
              <a:solidFill>
                <a:prstClr val="black"/>
              </a:solidFill>
              <a:cs typeface="+mn-cs"/>
            </a:endParaRPr>
          </a:p>
          <a:p>
            <a:pPr marL="456777" indent="-456777" defTabSz="913554">
              <a:buFont typeface="+mj-lt"/>
              <a:buAutoNum type="arabicPeriod"/>
            </a:pPr>
            <a:r>
              <a:rPr lang="en-US" sz="1998" dirty="0">
                <a:solidFill>
                  <a:prstClr val="black"/>
                </a:solidFill>
                <a:cs typeface="+mn-cs"/>
              </a:rPr>
              <a:t>What strategies (</a:t>
            </a:r>
            <a:r>
              <a:rPr lang="en-US" sz="1998" i="1" dirty="0">
                <a:solidFill>
                  <a:prstClr val="black"/>
                </a:solidFill>
                <a:cs typeface="+mn-cs"/>
              </a:rPr>
              <a:t>inpatient or outpatient</a:t>
            </a:r>
            <a:r>
              <a:rPr lang="en-US" sz="1998" dirty="0">
                <a:solidFill>
                  <a:prstClr val="black"/>
                </a:solidFill>
                <a:cs typeface="+mn-cs"/>
              </a:rPr>
              <a:t>) do you employ to effectively manage these toxicities and support patients throughout their treatment journey?</a:t>
            </a:r>
            <a:endParaRPr lang="en-US" sz="1399" dirty="0">
              <a:solidFill>
                <a:prstClr val="black"/>
              </a:solidFill>
              <a:cs typeface="+mn-cs"/>
            </a:endParaRPr>
          </a:p>
        </p:txBody>
      </p:sp>
    </p:spTree>
    <p:extLst>
      <p:ext uri="{BB962C8B-B14F-4D97-AF65-F5344CB8AC3E}">
        <p14:creationId xmlns:p14="http://schemas.microsoft.com/office/powerpoint/2010/main" val="10566618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DAD70-A30C-04F2-8558-043D34DA71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6FAEC7-910F-8AE6-8F46-47F413F9613A}"/>
              </a:ext>
            </a:extLst>
          </p:cNvPr>
          <p:cNvSpPr>
            <a:spLocks noGrp="1"/>
          </p:cNvSpPr>
          <p:nvPr>
            <p:ph type="title"/>
          </p:nvPr>
        </p:nvSpPr>
        <p:spPr>
          <a:xfrm>
            <a:off x="393835" y="276226"/>
            <a:ext cx="8376485" cy="358167"/>
          </a:xfrm>
        </p:spPr>
        <p:txBody>
          <a:bodyPr/>
          <a:lstStyle/>
          <a:p>
            <a:r>
              <a:rPr lang="en-US" b="1" dirty="0"/>
              <a:t>Discussion: Academic and Community Implementation of Bispecifics</a:t>
            </a:r>
          </a:p>
        </p:txBody>
      </p:sp>
      <p:sp>
        <p:nvSpPr>
          <p:cNvPr id="3" name="Content Placeholder 2">
            <a:extLst>
              <a:ext uri="{FF2B5EF4-FFF2-40B4-BE49-F238E27FC236}">
                <a16:creationId xmlns:a16="http://schemas.microsoft.com/office/drawing/2014/main" id="{5F4ADF72-8026-86FF-4D99-D08914E4DCE1}"/>
              </a:ext>
            </a:extLst>
          </p:cNvPr>
          <p:cNvSpPr>
            <a:spLocks noGrp="1"/>
          </p:cNvSpPr>
          <p:nvPr>
            <p:ph idx="1"/>
          </p:nvPr>
        </p:nvSpPr>
        <p:spPr>
          <a:xfrm>
            <a:off x="383758" y="747479"/>
            <a:ext cx="8376485" cy="3524635"/>
          </a:xfrm>
        </p:spPr>
        <p:txBody>
          <a:bodyPr>
            <a:normAutofit/>
          </a:bodyPr>
          <a:lstStyle/>
          <a:p>
            <a:endParaRPr lang="en-US" dirty="0"/>
          </a:p>
          <a:p>
            <a:pPr lvl="1"/>
            <a:endParaRPr lang="en-US" dirty="0"/>
          </a:p>
          <a:p>
            <a:endParaRPr lang="en-US" dirty="0"/>
          </a:p>
          <a:p>
            <a:endParaRPr lang="en-US" dirty="0"/>
          </a:p>
        </p:txBody>
      </p:sp>
      <p:sp>
        <p:nvSpPr>
          <p:cNvPr id="5" name="TextBox 4">
            <a:extLst>
              <a:ext uri="{FF2B5EF4-FFF2-40B4-BE49-F238E27FC236}">
                <a16:creationId xmlns:a16="http://schemas.microsoft.com/office/drawing/2014/main" id="{B40734D0-AC95-E5D4-7F2B-1C07A8B68DAF}"/>
              </a:ext>
            </a:extLst>
          </p:cNvPr>
          <p:cNvSpPr txBox="1"/>
          <p:nvPr/>
        </p:nvSpPr>
        <p:spPr>
          <a:xfrm>
            <a:off x="321874" y="1128919"/>
            <a:ext cx="8644055" cy="2582310"/>
          </a:xfrm>
          <a:prstGeom prst="rect">
            <a:avLst/>
          </a:prstGeom>
          <a:noFill/>
        </p:spPr>
        <p:txBody>
          <a:bodyPr wrap="square">
            <a:spAutoFit/>
          </a:bodyPr>
          <a:lstStyle/>
          <a:p>
            <a:pPr marL="342583" indent="-342583" defTabSz="913554">
              <a:buFont typeface="Arial" panose="020B0604020202020204" pitchFamily="34" charset="0"/>
              <a:buChar char="•"/>
            </a:pPr>
            <a:r>
              <a:rPr lang="en-US" sz="1598" dirty="0">
                <a:solidFill>
                  <a:prstClr val="black"/>
                </a:solidFill>
                <a:cs typeface="+mn-cs"/>
              </a:rPr>
              <a:t>How has your clinical practices evolved surrounding the administration of bispecifics?</a:t>
            </a:r>
          </a:p>
          <a:p>
            <a:pPr marL="685483" lvl="1" indent="-342583" defTabSz="913554">
              <a:buFont typeface="Arial" panose="020B0604020202020204" pitchFamily="34" charset="0"/>
              <a:buChar char="•"/>
            </a:pPr>
            <a:r>
              <a:rPr lang="en-US" sz="1598" dirty="0">
                <a:solidFill>
                  <a:prstClr val="black"/>
                </a:solidFill>
                <a:cs typeface="+mn-cs"/>
              </a:rPr>
              <a:t>What is your approach to transitioning patients to community settings?</a:t>
            </a:r>
          </a:p>
          <a:p>
            <a:pPr defTabSz="913554"/>
            <a:endParaRPr lang="en-US" sz="1598" dirty="0">
              <a:solidFill>
                <a:prstClr val="black"/>
              </a:solidFill>
              <a:cs typeface="+mn-cs"/>
            </a:endParaRPr>
          </a:p>
          <a:p>
            <a:pPr marL="342583" indent="-342583" defTabSz="913554">
              <a:buFont typeface="Arial" panose="020B0604020202020204" pitchFamily="34" charset="0"/>
              <a:buChar char="•"/>
            </a:pPr>
            <a:endParaRPr lang="en-US" sz="1598" dirty="0">
              <a:solidFill>
                <a:prstClr val="black"/>
              </a:solidFill>
              <a:cs typeface="+mn-cs"/>
            </a:endParaRPr>
          </a:p>
          <a:p>
            <a:pPr marL="342583" indent="-342583" defTabSz="913554">
              <a:buFont typeface="Arial" panose="020B0604020202020204" pitchFamily="34" charset="0"/>
              <a:buChar char="•"/>
            </a:pPr>
            <a:r>
              <a:rPr lang="en-US" sz="1598" dirty="0">
                <a:solidFill>
                  <a:prstClr val="black"/>
                </a:solidFill>
                <a:cs typeface="+mn-cs"/>
              </a:rPr>
              <a:t>What insights can you share on collaborating with community providers to effectively manage patients treated with bispecifics?</a:t>
            </a:r>
          </a:p>
          <a:p>
            <a:pPr marL="456777" lvl="1" defTabSz="913554"/>
            <a:endParaRPr lang="en-US" sz="1598" dirty="0">
              <a:solidFill>
                <a:prstClr val="black"/>
              </a:solidFill>
              <a:cs typeface="+mn-cs"/>
            </a:endParaRPr>
          </a:p>
          <a:p>
            <a:pPr marL="342583" indent="-342583" defTabSz="913554">
              <a:buFont typeface="Arial" panose="020B0604020202020204" pitchFamily="34" charset="0"/>
              <a:buChar char="•"/>
            </a:pPr>
            <a:endParaRPr lang="en-US" sz="1598" dirty="0">
              <a:solidFill>
                <a:prstClr val="black"/>
              </a:solidFill>
              <a:cs typeface="+mn-cs"/>
            </a:endParaRPr>
          </a:p>
          <a:p>
            <a:pPr marL="342583" indent="-342583" defTabSz="913554">
              <a:buFont typeface="Arial" panose="020B0604020202020204" pitchFamily="34" charset="0"/>
              <a:buChar char="•"/>
            </a:pPr>
            <a:endParaRPr lang="en-US" sz="1598" dirty="0">
              <a:solidFill>
                <a:prstClr val="black"/>
              </a:solidFill>
              <a:cs typeface="+mn-cs"/>
            </a:endParaRPr>
          </a:p>
          <a:p>
            <a:pPr defTabSz="913554"/>
            <a:endParaRPr lang="en-US" sz="1799" dirty="0">
              <a:solidFill>
                <a:prstClr val="black"/>
              </a:solidFill>
              <a:cs typeface="+mn-cs"/>
            </a:endParaRPr>
          </a:p>
        </p:txBody>
      </p:sp>
    </p:spTree>
    <p:extLst>
      <p:ext uri="{BB962C8B-B14F-4D97-AF65-F5344CB8AC3E}">
        <p14:creationId xmlns:p14="http://schemas.microsoft.com/office/powerpoint/2010/main" val="24442706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D827D-17CC-92CD-E0BF-341BB0C50F61}"/>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D01FA8FD-3326-1F9F-04E6-30EB1D3492CF}"/>
              </a:ext>
            </a:extLst>
          </p:cNvPr>
          <p:cNvSpPr>
            <a:spLocks noGrp="1"/>
          </p:cNvSpPr>
          <p:nvPr>
            <p:ph type="title"/>
          </p:nvPr>
        </p:nvSpPr>
        <p:spPr/>
        <p:txBody>
          <a:bodyPr/>
          <a:lstStyle/>
          <a:p>
            <a:r>
              <a:rPr lang="en-US" b="1" dirty="0"/>
              <a:t>When considering the use of bispecifics, which factor has the greatest influence on your decision</a:t>
            </a:r>
            <a:r>
              <a:rPr lang="en-US" dirty="0"/>
              <a:t>? Please rank in order from highest to lowest priority.</a:t>
            </a:r>
            <a:endParaRPr lang="en-US" b="1" dirty="0"/>
          </a:p>
        </p:txBody>
      </p:sp>
      <p:sp>
        <p:nvSpPr>
          <p:cNvPr id="14" name="Text Placeholder 13">
            <a:extLst>
              <a:ext uri="{FF2B5EF4-FFF2-40B4-BE49-F238E27FC236}">
                <a16:creationId xmlns:a16="http://schemas.microsoft.com/office/drawing/2014/main" id="{3B9D1FED-3D59-5F5E-3A68-0251297F6F54}"/>
              </a:ext>
            </a:extLst>
          </p:cNvPr>
          <p:cNvSpPr>
            <a:spLocks noGrp="1"/>
          </p:cNvSpPr>
          <p:nvPr>
            <p:ph type="body" sz="quarter" idx="13"/>
          </p:nvPr>
        </p:nvSpPr>
        <p:spPr/>
        <p:txBody>
          <a:bodyPr/>
          <a:lstStyle/>
          <a:p>
            <a:r>
              <a:rPr lang="en-US" sz="1598" dirty="0"/>
              <a:t>POLLING QUESTION</a:t>
            </a:r>
          </a:p>
        </p:txBody>
      </p:sp>
      <p:sp>
        <p:nvSpPr>
          <p:cNvPr id="17" name="Text Placeholder 16">
            <a:extLst>
              <a:ext uri="{FF2B5EF4-FFF2-40B4-BE49-F238E27FC236}">
                <a16:creationId xmlns:a16="http://schemas.microsoft.com/office/drawing/2014/main" id="{4B96A3A6-01B6-A8B0-B49B-186635C56525}"/>
              </a:ext>
            </a:extLst>
          </p:cNvPr>
          <p:cNvSpPr>
            <a:spLocks noGrp="1"/>
          </p:cNvSpPr>
          <p:nvPr>
            <p:ph type="body" sz="quarter" idx="4294967295"/>
          </p:nvPr>
        </p:nvSpPr>
        <p:spPr>
          <a:xfrm>
            <a:off x="393833" y="1353368"/>
            <a:ext cx="4276047" cy="2138492"/>
          </a:xfrm>
        </p:spPr>
        <p:txBody>
          <a:bodyPr/>
          <a:lstStyle/>
          <a:p>
            <a:pPr marL="0" indent="0">
              <a:buNone/>
            </a:pPr>
            <a:r>
              <a:rPr lang="en-US" sz="1598" dirty="0"/>
              <a:t>A. Efficacy</a:t>
            </a:r>
          </a:p>
          <a:p>
            <a:pPr marL="0" indent="0">
              <a:buNone/>
            </a:pPr>
            <a:r>
              <a:rPr lang="en-US" sz="1598" dirty="0"/>
              <a:t>B. Toxicity profile</a:t>
            </a:r>
          </a:p>
          <a:p>
            <a:pPr marL="0" indent="0">
              <a:buNone/>
            </a:pPr>
            <a:r>
              <a:rPr lang="en-US" sz="1598" dirty="0"/>
              <a:t>C. Convenience</a:t>
            </a:r>
          </a:p>
          <a:p>
            <a:pPr marL="0" indent="0">
              <a:buNone/>
            </a:pPr>
            <a:r>
              <a:rPr lang="en-US" sz="1598" dirty="0"/>
              <a:t>D. Patient preferences</a:t>
            </a:r>
          </a:p>
          <a:p>
            <a:pPr marL="0" indent="0">
              <a:buNone/>
            </a:pPr>
            <a:r>
              <a:rPr lang="en-US" sz="1598" dirty="0"/>
              <a:t>E. Comorbidities</a:t>
            </a:r>
          </a:p>
          <a:p>
            <a:pPr marL="0" indent="0">
              <a:buNone/>
            </a:pPr>
            <a:r>
              <a:rPr lang="en-US" sz="1598" dirty="0"/>
              <a:t>F. Other</a:t>
            </a:r>
          </a:p>
          <a:p>
            <a:pPr marL="0" indent="0">
              <a:buNone/>
            </a:pPr>
            <a:endParaRPr lang="en-US" sz="1598" dirty="0"/>
          </a:p>
        </p:txBody>
      </p:sp>
    </p:spTree>
    <p:extLst>
      <p:ext uri="{BB962C8B-B14F-4D97-AF65-F5344CB8AC3E}">
        <p14:creationId xmlns:p14="http://schemas.microsoft.com/office/powerpoint/2010/main" val="2934970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29DA7A-AC51-EDBC-325B-78687BAD72F4}"/>
              </a:ext>
            </a:extLst>
          </p:cNvPr>
          <p:cNvSpPr>
            <a:spLocks noGrp="1"/>
          </p:cNvSpPr>
          <p:nvPr>
            <p:ph type="title"/>
          </p:nvPr>
        </p:nvSpPr>
        <p:spPr/>
        <p:txBody>
          <a:bodyPr/>
          <a:lstStyle/>
          <a:p>
            <a:r>
              <a:rPr lang="en-US" b="1" dirty="0"/>
              <a:t>Final Questions</a:t>
            </a:r>
          </a:p>
        </p:txBody>
      </p:sp>
      <p:sp>
        <p:nvSpPr>
          <p:cNvPr id="2" name="Subtitle 1">
            <a:extLst>
              <a:ext uri="{FF2B5EF4-FFF2-40B4-BE49-F238E27FC236}">
                <a16:creationId xmlns:a16="http://schemas.microsoft.com/office/drawing/2014/main" id="{F2AF84F6-36EB-7038-BB10-A40C1202FEE5}"/>
              </a:ext>
            </a:extLst>
          </p:cNvPr>
          <p:cNvSpPr>
            <a:spLocks noGrp="1"/>
          </p:cNvSpPr>
          <p:nvPr>
            <p:ph idx="1"/>
          </p:nvPr>
        </p:nvSpPr>
        <p:spPr/>
        <p:txBody>
          <a:bodyPr/>
          <a:lstStyle/>
          <a:p>
            <a:pPr marL="342583" indent="-342583">
              <a:buFont typeface="+mj-lt"/>
              <a:buAutoNum type="arabicPeriod"/>
            </a:pPr>
            <a:r>
              <a:rPr lang="en-US" dirty="0"/>
              <a:t>What learnings today changed perception of options that are available to treatment approach?  </a:t>
            </a:r>
          </a:p>
          <a:p>
            <a:pPr marL="342583" indent="-342583">
              <a:buFont typeface="+mj-lt"/>
              <a:buAutoNum type="arabicPeriod"/>
            </a:pPr>
            <a:endParaRPr lang="en-US" dirty="0"/>
          </a:p>
          <a:p>
            <a:pPr marL="342583" indent="-342583">
              <a:buFont typeface="+mj-lt"/>
              <a:buAutoNum type="arabicPeriod"/>
            </a:pPr>
            <a:r>
              <a:rPr lang="en-US" dirty="0"/>
              <a:t>What will each of you take back to clinical practice tomorrow and share?</a:t>
            </a:r>
          </a:p>
          <a:p>
            <a:pPr marL="342583" indent="-342583">
              <a:buFont typeface="+mj-lt"/>
              <a:buAutoNum type="arabicPeriod"/>
            </a:pPr>
            <a:endParaRPr lang="en-US" dirty="0"/>
          </a:p>
          <a:p>
            <a:pPr marL="342583" indent="-342583">
              <a:buFont typeface="+mj-lt"/>
              <a:buAutoNum type="arabicPeriod"/>
            </a:pPr>
            <a:r>
              <a:rPr lang="en-US" dirty="0"/>
              <a:t>How might this data presented and discussed today change what your practice/choices will be tomorrow?  </a:t>
            </a:r>
          </a:p>
          <a:p>
            <a:endParaRPr lang="en-US" dirty="0"/>
          </a:p>
        </p:txBody>
      </p:sp>
    </p:spTree>
    <p:extLst>
      <p:ext uri="{BB962C8B-B14F-4D97-AF65-F5344CB8AC3E}">
        <p14:creationId xmlns:p14="http://schemas.microsoft.com/office/powerpoint/2010/main" val="12054750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710C64-80B5-E0EC-834F-77209560EF81}"/>
              </a:ext>
            </a:extLst>
          </p:cNvPr>
          <p:cNvSpPr txBox="1"/>
          <p:nvPr/>
        </p:nvSpPr>
        <p:spPr>
          <a:xfrm>
            <a:off x="4502908" y="2211721"/>
            <a:ext cx="4176248" cy="584327"/>
          </a:xfrm>
          <a:prstGeom prst="rect">
            <a:avLst/>
          </a:prstGeom>
          <a:noFill/>
        </p:spPr>
        <p:txBody>
          <a:bodyPr wrap="square" rtlCol="0">
            <a:spAutoFit/>
          </a:bodyPr>
          <a:lstStyle/>
          <a:p>
            <a:pPr algn="ctr" defTabSz="913554"/>
            <a:r>
              <a:rPr lang="en-US" sz="3197" b="1" dirty="0">
                <a:solidFill>
                  <a:prstClr val="white"/>
                </a:solidFill>
                <a:cs typeface="+mn-cs"/>
              </a:rPr>
              <a:t>Thank You!</a:t>
            </a:r>
          </a:p>
        </p:txBody>
      </p:sp>
    </p:spTree>
    <p:extLst>
      <p:ext uri="{BB962C8B-B14F-4D97-AF65-F5344CB8AC3E}">
        <p14:creationId xmlns:p14="http://schemas.microsoft.com/office/powerpoint/2010/main" val="208545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38125" y="822961"/>
            <a:ext cx="8486775" cy="3522897"/>
          </a:xfrm>
        </p:spPr>
        <p:txBody>
          <a:bodyPr/>
          <a:lstStyle/>
          <a:p>
            <a:r>
              <a:rPr lang="en-US" sz="2000" b="1" dirty="0">
                <a:solidFill>
                  <a:srgbClr val="002E51"/>
                </a:solidFill>
              </a:rPr>
              <a:t>Subcutaneous elranatamab</a:t>
            </a:r>
            <a:r>
              <a:rPr lang="en-US" sz="2000" dirty="0">
                <a:solidFill>
                  <a:srgbClr val="002E51"/>
                </a:solidFill>
              </a:rPr>
              <a:t>:</a:t>
            </a:r>
          </a:p>
          <a:p>
            <a:pPr lvl="1"/>
            <a:r>
              <a:rPr lang="en-US" sz="1600" dirty="0">
                <a:solidFill>
                  <a:srgbClr val="002E51"/>
                </a:solidFill>
              </a:rPr>
              <a:t>BCMA-targeted bsAb. Approved for ≥4 prior lines, triple-class-exposed.</a:t>
            </a:r>
          </a:p>
          <a:p>
            <a:r>
              <a:rPr lang="en-US" sz="2000" b="1" dirty="0">
                <a:solidFill>
                  <a:srgbClr val="002E51"/>
                </a:solidFill>
              </a:rPr>
              <a:t>How it’s dosed commercially:</a:t>
            </a:r>
            <a:endParaRPr lang="en-US" sz="2000" dirty="0">
              <a:solidFill>
                <a:srgbClr val="002E51"/>
              </a:solidFill>
            </a:endParaRPr>
          </a:p>
          <a:p>
            <a:pPr lvl="1"/>
            <a:r>
              <a:rPr lang="en-US" sz="1600" dirty="0">
                <a:solidFill>
                  <a:srgbClr val="002E51"/>
                </a:solidFill>
              </a:rPr>
              <a:t>Two step-up doses (fixed dose) ≥48 hours apart</a:t>
            </a:r>
          </a:p>
          <a:p>
            <a:pPr lvl="1"/>
            <a:r>
              <a:rPr lang="en-US" sz="1600" dirty="0">
                <a:solidFill>
                  <a:srgbClr val="002E51"/>
                </a:solidFill>
              </a:rPr>
              <a:t>48 hours of monitoring after first dose, then 24 hours of monitoring after second dose </a:t>
            </a:r>
            <a:r>
              <a:rPr lang="en-US" sz="1600" i="1" dirty="0">
                <a:solidFill>
                  <a:srgbClr val="002E51"/>
                </a:solidFill>
              </a:rPr>
              <a:t>(more in Dr. Cowan’s section)</a:t>
            </a:r>
          </a:p>
          <a:p>
            <a:pPr lvl="1"/>
            <a:r>
              <a:rPr lang="en-US" sz="1600" dirty="0">
                <a:solidFill>
                  <a:srgbClr val="002E51"/>
                </a:solidFill>
              </a:rPr>
              <a:t>Weekly dosing through week #24, then q2wk assuming ≥PR for 2+ months</a:t>
            </a:r>
          </a:p>
          <a:p>
            <a:r>
              <a:rPr lang="en-US" sz="2000" b="1" dirty="0">
                <a:solidFill>
                  <a:srgbClr val="FF0000"/>
                </a:solidFill>
              </a:rPr>
              <a:t>How is it different logistically from teclistamab?</a:t>
            </a:r>
            <a:endParaRPr lang="en-US" sz="2000" dirty="0">
              <a:solidFill>
                <a:srgbClr val="FF0000"/>
              </a:solidFill>
            </a:endParaRPr>
          </a:p>
          <a:p>
            <a:pPr lvl="1"/>
            <a:r>
              <a:rPr lang="en-US" sz="1600" dirty="0">
                <a:solidFill>
                  <a:srgbClr val="002E51"/>
                </a:solidFill>
              </a:rPr>
              <a:t>24 hours of monitoring after second step-up dose, not 48 hours</a:t>
            </a:r>
          </a:p>
          <a:p>
            <a:pPr lvl="1"/>
            <a:r>
              <a:rPr lang="en-US" sz="1600" dirty="0">
                <a:solidFill>
                  <a:srgbClr val="002E51"/>
                </a:solidFill>
              </a:rPr>
              <a:t>Fixed vial size, so should be lower number of wasted vials</a:t>
            </a:r>
          </a:p>
          <a:p>
            <a:pPr lvl="1"/>
            <a:r>
              <a:rPr lang="en-US" sz="1600" dirty="0">
                <a:solidFill>
                  <a:srgbClr val="002E51"/>
                </a:solidFill>
              </a:rPr>
              <a:t>”Easier” to get to q2wk dosing assuming package insert followed verbatim</a:t>
            </a:r>
          </a:p>
        </p:txBody>
      </p:sp>
      <p:sp>
        <p:nvSpPr>
          <p:cNvPr id="4" name="Title 3"/>
          <p:cNvSpPr>
            <a:spLocks noGrp="1"/>
          </p:cNvSpPr>
          <p:nvPr>
            <p:ph type="title"/>
          </p:nvPr>
        </p:nvSpPr>
        <p:spPr/>
        <p:txBody>
          <a:bodyPr/>
          <a:lstStyle/>
          <a:p>
            <a:r>
              <a:rPr lang="en-US" sz="2800" b="1" u="sng" dirty="0">
                <a:solidFill>
                  <a:srgbClr val="002E51"/>
                </a:solidFill>
              </a:rPr>
              <a:t>Elranatamab 101</a:t>
            </a:r>
          </a:p>
        </p:txBody>
      </p:sp>
    </p:spTree>
    <p:extLst>
      <p:ext uri="{BB962C8B-B14F-4D97-AF65-F5344CB8AC3E}">
        <p14:creationId xmlns:p14="http://schemas.microsoft.com/office/powerpoint/2010/main" val="4059507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38125" y="822961"/>
            <a:ext cx="5159785" cy="3230879"/>
          </a:xfrm>
        </p:spPr>
        <p:txBody>
          <a:bodyPr/>
          <a:lstStyle/>
          <a:p>
            <a:r>
              <a:rPr lang="en-US" sz="2000" b="1" dirty="0">
                <a:solidFill>
                  <a:srgbClr val="002E51"/>
                </a:solidFill>
              </a:rPr>
              <a:t>MagnetisMM-3 study of elranatamab</a:t>
            </a:r>
            <a:endParaRPr lang="en-US" sz="2000" dirty="0">
              <a:solidFill>
                <a:srgbClr val="002E51"/>
              </a:solidFill>
            </a:endParaRPr>
          </a:p>
          <a:p>
            <a:pPr lvl="1"/>
            <a:r>
              <a:rPr lang="en-US" sz="1600" dirty="0">
                <a:solidFill>
                  <a:srgbClr val="002E51"/>
                </a:solidFill>
              </a:rPr>
              <a:t>BCMA-exposed patients not presented here</a:t>
            </a:r>
          </a:p>
          <a:p>
            <a:r>
              <a:rPr lang="en-US" sz="2000" b="1" dirty="0">
                <a:solidFill>
                  <a:srgbClr val="002E51"/>
                </a:solidFill>
              </a:rPr>
              <a:t>What we already knew:</a:t>
            </a:r>
          </a:p>
          <a:p>
            <a:pPr lvl="1"/>
            <a:r>
              <a:rPr lang="en-US" sz="1600" dirty="0">
                <a:solidFill>
                  <a:srgbClr val="002E51"/>
                </a:solidFill>
              </a:rPr>
              <a:t>61% ORR, </a:t>
            </a:r>
            <a:r>
              <a:rPr lang="en-US" sz="1600" dirty="0" err="1">
                <a:solidFill>
                  <a:srgbClr val="002E51"/>
                </a:solidFill>
              </a:rPr>
              <a:t>mPFS</a:t>
            </a:r>
            <a:r>
              <a:rPr lang="en-US" sz="1600" dirty="0">
                <a:solidFill>
                  <a:srgbClr val="002E51"/>
                </a:solidFill>
              </a:rPr>
              <a:t> ≥14.7 months</a:t>
            </a:r>
          </a:p>
          <a:p>
            <a:r>
              <a:rPr lang="en-US" sz="2000" b="1" dirty="0">
                <a:solidFill>
                  <a:srgbClr val="002E51"/>
                </a:solidFill>
              </a:rPr>
              <a:t>What’s new this year:</a:t>
            </a:r>
          </a:p>
          <a:p>
            <a:pPr lvl="1"/>
            <a:r>
              <a:rPr lang="en-US" sz="1600" dirty="0">
                <a:solidFill>
                  <a:srgbClr val="002E51"/>
                </a:solidFill>
              </a:rPr>
              <a:t>MRD-neg 25% (31/123 patients as</a:t>
            </a:r>
            <a:br>
              <a:rPr lang="en-US" sz="1600" dirty="0">
                <a:solidFill>
                  <a:srgbClr val="002E51"/>
                </a:solidFill>
              </a:rPr>
            </a:br>
            <a:r>
              <a:rPr lang="en-US" sz="1600" dirty="0">
                <a:solidFill>
                  <a:srgbClr val="002E51"/>
                </a:solidFill>
              </a:rPr>
              <a:t>intent to treat with 10</a:t>
            </a:r>
            <a:r>
              <a:rPr lang="en-US" sz="1600" baseline="30000" dirty="0">
                <a:solidFill>
                  <a:srgbClr val="002E51"/>
                </a:solidFill>
              </a:rPr>
              <a:t>-5</a:t>
            </a:r>
            <a:r>
              <a:rPr lang="en-US" sz="1600" dirty="0">
                <a:solidFill>
                  <a:srgbClr val="002E51"/>
                </a:solidFill>
              </a:rPr>
              <a:t> threshold)</a:t>
            </a:r>
          </a:p>
          <a:p>
            <a:pPr lvl="1"/>
            <a:r>
              <a:rPr lang="en-US" sz="1600" dirty="0" err="1">
                <a:solidFill>
                  <a:srgbClr val="002E51"/>
                </a:solidFill>
              </a:rPr>
              <a:t>mDOR</a:t>
            </a:r>
            <a:r>
              <a:rPr lang="en-US" sz="1600" dirty="0">
                <a:solidFill>
                  <a:srgbClr val="002E51"/>
                </a:solidFill>
              </a:rPr>
              <a:t> ≥2 years (2-year PFS</a:t>
            </a:r>
            <a:br>
              <a:rPr lang="en-US" sz="1600" dirty="0">
                <a:solidFill>
                  <a:srgbClr val="002E51"/>
                </a:solidFill>
              </a:rPr>
            </a:br>
            <a:r>
              <a:rPr lang="en-US" sz="1600" dirty="0">
                <a:solidFill>
                  <a:srgbClr val="002E51"/>
                </a:solidFill>
              </a:rPr>
              <a:t>66.9% of responders, </a:t>
            </a:r>
            <a:r>
              <a:rPr lang="en-US" sz="1600" i="1" dirty="0">
                <a:solidFill>
                  <a:srgbClr val="002E51"/>
                </a:solidFill>
              </a:rPr>
              <a:t>n </a:t>
            </a:r>
            <a:r>
              <a:rPr lang="en-US" sz="1600" dirty="0">
                <a:solidFill>
                  <a:srgbClr val="002E51"/>
                </a:solidFill>
              </a:rPr>
              <a:t>= 75)</a:t>
            </a:r>
          </a:p>
          <a:p>
            <a:pPr lvl="1"/>
            <a:r>
              <a:rPr lang="en-US" sz="1600" dirty="0" err="1">
                <a:solidFill>
                  <a:srgbClr val="002E51"/>
                </a:solidFill>
              </a:rPr>
              <a:t>mPFS</a:t>
            </a:r>
            <a:r>
              <a:rPr lang="en-US" sz="1600" dirty="0">
                <a:solidFill>
                  <a:srgbClr val="002E51"/>
                </a:solidFill>
              </a:rPr>
              <a:t> 17.2 months</a:t>
            </a:r>
          </a:p>
          <a:p>
            <a:pPr lvl="1"/>
            <a:r>
              <a:rPr lang="en-US" sz="1600" dirty="0" err="1">
                <a:solidFill>
                  <a:srgbClr val="002E51"/>
                </a:solidFill>
              </a:rPr>
              <a:t>mOS</a:t>
            </a:r>
            <a:r>
              <a:rPr lang="en-US" sz="1600" dirty="0">
                <a:solidFill>
                  <a:srgbClr val="002E51"/>
                </a:solidFill>
              </a:rPr>
              <a:t> 24.6 months</a:t>
            </a:r>
          </a:p>
        </p:txBody>
      </p:sp>
      <p:sp>
        <p:nvSpPr>
          <p:cNvPr id="4" name="Title 3"/>
          <p:cNvSpPr>
            <a:spLocks noGrp="1"/>
          </p:cNvSpPr>
          <p:nvPr>
            <p:ph type="title"/>
          </p:nvPr>
        </p:nvSpPr>
        <p:spPr/>
        <p:txBody>
          <a:bodyPr/>
          <a:lstStyle/>
          <a:p>
            <a:r>
              <a:rPr lang="en-US" sz="2800" b="1" u="sng" dirty="0">
                <a:solidFill>
                  <a:srgbClr val="002E51"/>
                </a:solidFill>
              </a:rPr>
              <a:t>What’s new with elranatamab</a:t>
            </a:r>
          </a:p>
        </p:txBody>
      </p:sp>
      <p:sp>
        <p:nvSpPr>
          <p:cNvPr id="3" name="TextBox 2">
            <a:extLst>
              <a:ext uri="{FF2B5EF4-FFF2-40B4-BE49-F238E27FC236}">
                <a16:creationId xmlns:a16="http://schemas.microsoft.com/office/drawing/2014/main" id="{5FFC6994-1ACD-869B-F199-471C829378D6}"/>
              </a:ext>
            </a:extLst>
          </p:cNvPr>
          <p:cNvSpPr txBox="1"/>
          <p:nvPr/>
        </p:nvSpPr>
        <p:spPr>
          <a:xfrm>
            <a:off x="3136605" y="4199149"/>
            <a:ext cx="6007395" cy="169277"/>
          </a:xfrm>
          <a:prstGeom prst="rect">
            <a:avLst/>
          </a:prstGeom>
          <a:noFill/>
        </p:spPr>
        <p:txBody>
          <a:bodyPr wrap="square" rtlCol="0">
            <a:spAutoFit/>
          </a:bodyPr>
          <a:lstStyle/>
          <a:p>
            <a:pPr algn="r"/>
            <a:r>
              <a:rPr lang="en-US" sz="500" dirty="0" err="1"/>
              <a:t>Mohty</a:t>
            </a:r>
            <a:r>
              <a:rPr lang="en-US" sz="500" dirty="0"/>
              <a:t> M, Iida S, </a:t>
            </a:r>
            <a:r>
              <a:rPr lang="en-US" sz="500" dirty="0" err="1"/>
              <a:t>Bahlis</a:t>
            </a:r>
            <a:r>
              <a:rPr lang="en-US" sz="500" dirty="0"/>
              <a:t> NJ, et al. EHA 2024.</a:t>
            </a:r>
          </a:p>
        </p:txBody>
      </p:sp>
      <p:pic>
        <p:nvPicPr>
          <p:cNvPr id="5" name="Picture 4">
            <a:extLst>
              <a:ext uri="{FF2B5EF4-FFF2-40B4-BE49-F238E27FC236}">
                <a16:creationId xmlns:a16="http://schemas.microsoft.com/office/drawing/2014/main" id="{5D591F28-29E3-3710-5554-0058328A5430}"/>
              </a:ext>
            </a:extLst>
          </p:cNvPr>
          <p:cNvPicPr>
            <a:picLocks noChangeAspect="1"/>
          </p:cNvPicPr>
          <p:nvPr/>
        </p:nvPicPr>
        <p:blipFill>
          <a:blip r:embed="rId2"/>
          <a:stretch>
            <a:fillRect/>
          </a:stretch>
        </p:blipFill>
        <p:spPr>
          <a:xfrm>
            <a:off x="5425954" y="854319"/>
            <a:ext cx="3690002" cy="3313471"/>
          </a:xfrm>
          <a:prstGeom prst="rect">
            <a:avLst/>
          </a:prstGeom>
        </p:spPr>
      </p:pic>
    </p:spTree>
    <p:extLst>
      <p:ext uri="{BB962C8B-B14F-4D97-AF65-F5344CB8AC3E}">
        <p14:creationId xmlns:p14="http://schemas.microsoft.com/office/powerpoint/2010/main" val="32980505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x Crossroads_DARK">
  <a:themeElements>
    <a:clrScheme name="Custom 2">
      <a:dk1>
        <a:srgbClr val="000000"/>
      </a:dk1>
      <a:lt1>
        <a:srgbClr val="FFFFFF"/>
      </a:lt1>
      <a:dk2>
        <a:srgbClr val="44546A"/>
      </a:dk2>
      <a:lt2>
        <a:srgbClr val="E7E6E6"/>
      </a:lt2>
      <a:accent1>
        <a:srgbClr val="F1C600"/>
      </a:accent1>
      <a:accent2>
        <a:srgbClr val="4C596A"/>
      </a:accent2>
      <a:accent3>
        <a:srgbClr val="8D9AAC"/>
      </a:accent3>
      <a:accent4>
        <a:srgbClr val="8796CB"/>
      </a:accent4>
      <a:accent5>
        <a:srgbClr val="489DC2"/>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O Management Meeting 2024 Template" id="{46F5C7A6-9387-45CD-89E3-06DBC2699C50}" vid="{AE6F0A8E-D63E-4357-BA5F-F9C7EE7B0E1A}"/>
    </a:ext>
  </a:extLst>
</a:theme>
</file>

<file path=ppt/theme/theme4.xml><?xml version="1.0" encoding="utf-8"?>
<a:theme xmlns:a="http://schemas.openxmlformats.org/drawingml/2006/main" name="Tx Crossroads_LIGH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O Management Meeting 2024 Template" id="{46F5C7A6-9387-45CD-89E3-06DBC2699C50}" vid="{AE6F0A8E-D63E-4357-BA5F-F9C7EE7B0E1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A6459BA09A55A48A26552F8CF890A5E" ma:contentTypeVersion="14" ma:contentTypeDescription="Create a new document." ma:contentTypeScope="" ma:versionID="23f5c8f08b1a1d65690ec793b377a057">
  <xsd:schema xmlns:xsd="http://www.w3.org/2001/XMLSchema" xmlns:xs="http://www.w3.org/2001/XMLSchema" xmlns:p="http://schemas.microsoft.com/office/2006/metadata/properties" xmlns:ns3="5d185315-3185-4f85-882e-9624ef9185a2" xmlns:ns4="bd2a530d-6ddd-4962-a7b9-5fc3be46eaed" targetNamespace="http://schemas.microsoft.com/office/2006/metadata/properties" ma:root="true" ma:fieldsID="eead1677efee3c2be5ce849ca58fdede" ns3:_="" ns4:_="">
    <xsd:import namespace="5d185315-3185-4f85-882e-9624ef9185a2"/>
    <xsd:import namespace="bd2a530d-6ddd-4962-a7b9-5fc3be46eae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LengthInSeconds"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185315-3185-4f85-882e-9624ef9185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2a530d-6ddd-4962-a7b9-5fc3be46eae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7D2C464-C771-4E2C-A4E0-A9031062A07A}">
  <ds:schemaRefs>
    <ds:schemaRef ds:uri="http://schemas.microsoft.com/sharepoint/v3/contenttype/forms"/>
  </ds:schemaRefs>
</ds:datastoreItem>
</file>

<file path=customXml/itemProps2.xml><?xml version="1.0" encoding="utf-8"?>
<ds:datastoreItem xmlns:ds="http://schemas.openxmlformats.org/officeDocument/2006/customXml" ds:itemID="{895DAC3F-13AB-46E7-8F34-0AA229403C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185315-3185-4f85-882e-9624ef9185a2"/>
    <ds:schemaRef ds:uri="bd2a530d-6ddd-4962-a7b9-5fc3be46ea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BEC0C9A-B742-4687-A9CB-8B149E7DD7A8}">
  <ds:schemaRefs>
    <ds:schemaRef ds:uri="http://purl.org/dc/dcmitype/"/>
    <ds:schemaRef ds:uri="http://purl.org/dc/elements/1.1/"/>
    <ds:schemaRef ds:uri="bd2a530d-6ddd-4962-a7b9-5fc3be46eaed"/>
    <ds:schemaRef ds:uri="5d185315-3185-4f85-882e-9624ef9185a2"/>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7227</TotalTime>
  <Words>5584</Words>
  <Application>Microsoft Office PowerPoint</Application>
  <PresentationFormat>Custom</PresentationFormat>
  <Paragraphs>839</Paragraphs>
  <Slides>74</Slides>
  <Notes>29</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74</vt:i4>
      </vt:variant>
    </vt:vector>
  </HeadingPairs>
  <TitlesOfParts>
    <vt:vector size="90" baseType="lpstr">
      <vt:lpstr>acumin-pro</vt:lpstr>
      <vt:lpstr>Arial</vt:lpstr>
      <vt:lpstr>Arial,Sans-Serif</vt:lpstr>
      <vt:lpstr>Calibri</vt:lpstr>
      <vt:lpstr>Corporate A Medium</vt:lpstr>
      <vt:lpstr>Corporate S Demi</vt:lpstr>
      <vt:lpstr>g_d0_f7</vt:lpstr>
      <vt:lpstr>Georgia</vt:lpstr>
      <vt:lpstr>Helvetica</vt:lpstr>
      <vt:lpstr>Lato</vt:lpstr>
      <vt:lpstr>Wingdings</vt:lpstr>
      <vt:lpstr>MLC2015_PPT_Slides</vt:lpstr>
      <vt:lpstr>Custom Design</vt:lpstr>
      <vt:lpstr>Tx Crossroads_DARK</vt:lpstr>
      <vt:lpstr>Tx Crossroads_LIGHT</vt:lpstr>
      <vt:lpstr>1_Custom Design</vt:lpstr>
      <vt:lpstr>PowerPoint Presentation</vt:lpstr>
      <vt:lpstr>Linvo, tec/tal, BiTEs: oh my! Updates with bispecific antibodies in MM</vt:lpstr>
      <vt:lpstr>Disclosures</vt:lpstr>
      <vt:lpstr>Defining bsAbs (bispecific antibodies)</vt:lpstr>
      <vt:lpstr>How do bsAbs compare to other classes?</vt:lpstr>
      <vt:lpstr>Teclistamab 101</vt:lpstr>
      <vt:lpstr>What’s new with teclistamab</vt:lpstr>
      <vt:lpstr>Elranatamab 101</vt:lpstr>
      <vt:lpstr>What’s new with elranatamab</vt:lpstr>
      <vt:lpstr>Linvoseltamab 101</vt:lpstr>
      <vt:lpstr>What’s new with linvoseltamab</vt:lpstr>
      <vt:lpstr>So, which BCMA bsAb should we choose?</vt:lpstr>
      <vt:lpstr>How will we actually choose BCMA bsAbs?</vt:lpstr>
      <vt:lpstr>Talquetamab 101</vt:lpstr>
      <vt:lpstr>What’s new with talquetamab</vt:lpstr>
      <vt:lpstr>So how far can we lower the tal dose?</vt:lpstr>
      <vt:lpstr>Reflections &amp; Conclusions</vt:lpstr>
      <vt:lpstr>Thank you!</vt:lpstr>
      <vt:lpstr>PowerPoint Presentation</vt:lpstr>
      <vt:lpstr>The Bispecific Balancing Act in Multiple Myeloma: Inpatient, Outpatient, and Everything In Between</vt:lpstr>
      <vt:lpstr>Disclosures</vt:lpstr>
      <vt:lpstr>PowerPoint Presentation</vt:lpstr>
      <vt:lpstr>PowerPoint Presentation</vt:lpstr>
      <vt:lpstr>PowerPoint Presentation</vt:lpstr>
      <vt:lpstr>Hospitalization – Why?</vt:lpstr>
      <vt:lpstr>Step up dosing – why?</vt:lpstr>
      <vt:lpstr>Step up dosing rationale</vt:lpstr>
      <vt:lpstr>Step up dosing for different BsABs</vt:lpstr>
      <vt:lpstr>Comparison of hospital admission requirements</vt:lpstr>
      <vt:lpstr>Issues with hospitalization </vt:lpstr>
      <vt:lpstr>Building an outpatient bispecific program</vt:lpstr>
      <vt:lpstr>Whither toci prophylaxis?</vt:lpstr>
      <vt:lpstr>Optec:A Phase 2 Study to Evaluate Outpatient Administration of Teclistamab, a BCMA-Targeting Bispecific Antibody, in Patients with Multiple Myeloma  </vt:lpstr>
      <vt:lpstr>Mayo HBO: ASH 2023</vt:lpstr>
      <vt:lpstr>Summary</vt:lpstr>
      <vt:lpstr>PowerPoint Presentation</vt:lpstr>
      <vt:lpstr>CAR T-cell therapy in early relapse of multiple myeloma</vt:lpstr>
      <vt:lpstr>Disclosures</vt:lpstr>
      <vt:lpstr>PowerPoint Presentation</vt:lpstr>
      <vt:lpstr>KarMMa-3: Study Design</vt:lpstr>
      <vt:lpstr>Patient characteristics</vt:lpstr>
      <vt:lpstr>KarMMa-3: Treatment response</vt:lpstr>
      <vt:lpstr>KarMMa-3 Progression free survival  (ITT population)</vt:lpstr>
      <vt:lpstr>Safety Data</vt:lpstr>
      <vt:lpstr>PowerPoint Presentation</vt:lpstr>
      <vt:lpstr>CARTITUDE-4: Study Design</vt:lpstr>
      <vt:lpstr>CARTITUDE-4: Patient characteristics</vt:lpstr>
      <vt:lpstr>CARTITUDE-4 Progression free survival</vt:lpstr>
      <vt:lpstr>CARTITUDE-4: Treatment response</vt:lpstr>
      <vt:lpstr>Safety Data</vt:lpstr>
      <vt:lpstr>PowerPoint Presentation</vt:lpstr>
      <vt:lpstr>PowerPoint Presentation</vt:lpstr>
      <vt:lpstr>PowerPoint Presentation</vt:lpstr>
      <vt:lpstr>PowerPoint Presentation</vt:lpstr>
      <vt:lpstr>PowerPoint Presentation</vt:lpstr>
      <vt:lpstr>About Treatment Crossroads: Application of Data</vt:lpstr>
      <vt:lpstr>How many patients with R/R multiple myeloma are you seeing/treating each week in your practice?</vt:lpstr>
      <vt:lpstr>Exploring CAR T-Cell Therapy in Early Relapsed/Refractory Multiple Myeloma  20 minutes</vt:lpstr>
      <vt:lpstr>Refresh of Highlights of Trials Presented Earlier Tonight</vt:lpstr>
      <vt:lpstr>Which of these factors do you consider as indicative of high-risk disease:   </vt:lpstr>
      <vt:lpstr>Discussion: Referral for CAR T-Cell Therapy</vt:lpstr>
      <vt:lpstr>Treatment Crossroad Scenario: Application of Data</vt:lpstr>
      <vt:lpstr>Discussion: Toxicity Management</vt:lpstr>
      <vt:lpstr>Discussion: Clinical Decision Making and Sequencing</vt:lpstr>
      <vt:lpstr>Improving Utilization of Bispecifics for Later R/R Multiple Myeloma  20 minutes</vt:lpstr>
      <vt:lpstr>Refresh of Highlights of Trials Presented Earlier Tonight</vt:lpstr>
      <vt:lpstr>Treatment Crossroad Scenario: Application of Data</vt:lpstr>
      <vt:lpstr>What is your preferred bispecifics antibody in later relapsed/refractory MM?</vt:lpstr>
      <vt:lpstr>Patient received four prior lines of therapy, including ASCT and visits here oncologists for evaluation of a bispecific. What is the main challenge faced when implementing bispecifics in your practice? </vt:lpstr>
      <vt:lpstr>Treatment Crossroad Scenario: Application of Data</vt:lpstr>
      <vt:lpstr>Discussion: Academic and Community Implementation of Bispecifics</vt:lpstr>
      <vt:lpstr>When considering the use of bispecifics, which factor has the greatest influence on your decision? Please rank in order from highest to lowest priority.</vt:lpstr>
      <vt:lpstr>Final Questions</vt:lpstr>
      <vt:lpstr>PowerPoint Presentation</vt:lpstr>
    </vt:vector>
  </TitlesOfParts>
  <Company>Intellisphere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Donald</dc:creator>
  <cp:lastModifiedBy>Ashley Greer</cp:lastModifiedBy>
  <cp:revision>424</cp:revision>
  <dcterms:modified xsi:type="dcterms:W3CDTF">2024-07-31T15:27:41Z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0x0101004A6459BA09A55A48A26552F8CF890A5E</vt:lpwstr>
  </property>
</Properties>
</file>